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31" r:id="rId1"/>
    <p:sldMasterId id="2147483732" r:id="rId2"/>
  </p:sldMasterIdLst>
  <p:notesMasterIdLst>
    <p:notesMasterId r:id="rId21"/>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Lst>
  <p:sldSz cx="9144000" cy="5143500" type="screen16x9"/>
  <p:notesSz cx="6858000" cy="9144000"/>
  <p:embeddedFontLst>
    <p:embeddedFont>
      <p:font typeface="Roboto" panose="02000000000000000000" pitchFamily="2" charset="0"/>
      <p:regular r:id="rId22"/>
      <p:bold r:id="rId23"/>
      <p:italic r:id="rId24"/>
      <p:boldItalic r:id="rId25"/>
    </p:embeddedFont>
    <p:embeddedFont>
      <p:font typeface="Roboto Medium" panose="02000000000000000000" pitchFamily="2" charset="0"/>
      <p:regular r:id="rId26"/>
      <p:bold r:id="rId27"/>
      <p:italic r:id="rId28"/>
      <p:boldItalic r:id="rId29"/>
    </p:embeddedFont>
    <p:embeddedFont>
      <p:font typeface="Rockwell" panose="02060603020205020403" pitchFamily="18" charset="0"/>
      <p:regular r:id="rId30"/>
      <p:bold r:id="rId31"/>
      <p:italic r:id="rId32"/>
      <p:boldItalic r:id="rId3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6A1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D912071-9267-4B44-935F-3C006D00F590}">
  <a:tblStyle styleId="{ED912071-9267-4B44-935F-3C006D00F590}"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A548B7DB-CE05-4CEC-BAAA-182156918761}" styleName="Table_1">
    <a:wholeTbl>
      <a:tcTxStyle>
        <a:font>
          <a:latin typeface="Arial"/>
          <a:ea typeface="Arial"/>
          <a:cs typeface="Arial"/>
        </a:font>
        <a:srgbClr val="000000"/>
      </a:tcTxStyle>
      <a:tcStyle>
        <a:tcBdr>
          <a:left>
            <a:ln w="6350" cap="flat" cmpd="sng">
              <a:solidFill>
                <a:srgbClr val="000000"/>
              </a:solidFill>
              <a:prstDash val="solid"/>
              <a:round/>
              <a:headEnd type="none" w="sm" len="sm"/>
              <a:tailEnd type="none" w="sm" len="sm"/>
            </a:ln>
          </a:left>
          <a:right>
            <a:ln w="6350" cap="flat" cmpd="sng">
              <a:solidFill>
                <a:srgbClr val="000000"/>
              </a:solidFill>
              <a:prstDash val="solid"/>
              <a:round/>
              <a:headEnd type="none" w="sm" len="sm"/>
              <a:tailEnd type="none" w="sm" len="sm"/>
            </a:ln>
          </a:right>
          <a:top>
            <a:ln w="6350" cap="flat" cmpd="sng">
              <a:solidFill>
                <a:srgbClr val="000000"/>
              </a:solidFill>
              <a:prstDash val="solid"/>
              <a:round/>
              <a:headEnd type="none" w="sm" len="sm"/>
              <a:tailEnd type="none" w="sm" len="sm"/>
            </a:ln>
          </a:top>
          <a:bottom>
            <a:ln w="6350" cap="flat" cmpd="sng">
              <a:solidFill>
                <a:srgbClr val="000000"/>
              </a:solidFill>
              <a:prstDash val="solid"/>
              <a:round/>
              <a:headEnd type="none" w="sm" len="sm"/>
              <a:tailEnd type="none" w="sm" len="sm"/>
            </a:ln>
          </a:bottom>
          <a:insideH>
            <a:ln w="6350" cap="flat" cmpd="sng">
              <a:solidFill>
                <a:srgbClr val="000000"/>
              </a:solidFill>
              <a:prstDash val="solid"/>
              <a:round/>
              <a:headEnd type="none" w="sm" len="sm"/>
              <a:tailEnd type="none" w="sm" len="sm"/>
            </a:ln>
          </a:insideH>
          <a:insideV>
            <a:ln w="6350"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08750424-0925-44A3-977C-6F2D933AE1A2}" styleName="Table_2">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19" d="100"/>
          <a:sy n="119" d="100"/>
        </p:scale>
        <p:origin x="418" y="9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5.fntdata"/><Relationship Id="rId21" Type="http://schemas.openxmlformats.org/officeDocument/2006/relationships/notesMaster" Target="notesMasters/notesMaster1.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4.fntdata"/><Relationship Id="rId33" Type="http://schemas.openxmlformats.org/officeDocument/2006/relationships/font" Target="fonts/font12.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3.fntdata"/><Relationship Id="rId32" Type="http://schemas.openxmlformats.org/officeDocument/2006/relationships/font" Target="fonts/font11.fntdata"/><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10.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2"/>
        <p:cNvGrpSpPr/>
        <p:nvPr/>
      </p:nvGrpSpPr>
      <p:grpSpPr>
        <a:xfrm>
          <a:off x="0" y="0"/>
          <a:ext cx="0" cy="0"/>
          <a:chOff x="0" y="0"/>
          <a:chExt cx="0" cy="0"/>
        </a:xfrm>
      </p:grpSpPr>
      <p:sp>
        <p:nvSpPr>
          <p:cNvPr id="703" name="Google Shape;70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4" name="Google Shape;70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8"/>
        <p:cNvGrpSpPr/>
        <p:nvPr/>
      </p:nvGrpSpPr>
      <p:grpSpPr>
        <a:xfrm>
          <a:off x="0" y="0"/>
          <a:ext cx="0" cy="0"/>
          <a:chOff x="0" y="0"/>
          <a:chExt cx="0" cy="0"/>
        </a:xfrm>
      </p:grpSpPr>
      <p:sp>
        <p:nvSpPr>
          <p:cNvPr id="759" name="Google Shape;759;g3b7e4cf8be3_0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0" name="Google Shape;760;g3b7e4cf8be3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5"/>
        <p:cNvGrpSpPr/>
        <p:nvPr/>
      </p:nvGrpSpPr>
      <p:grpSpPr>
        <a:xfrm>
          <a:off x="0" y="0"/>
          <a:ext cx="0" cy="0"/>
          <a:chOff x="0" y="0"/>
          <a:chExt cx="0" cy="0"/>
        </a:xfrm>
      </p:grpSpPr>
      <p:sp>
        <p:nvSpPr>
          <p:cNvPr id="766" name="Google Shape;766;g3b7e4cf8be3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7" name="Google Shape;767;g3b7e4cf8be3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1"/>
        <p:cNvGrpSpPr/>
        <p:nvPr/>
      </p:nvGrpSpPr>
      <p:grpSpPr>
        <a:xfrm>
          <a:off x="0" y="0"/>
          <a:ext cx="0" cy="0"/>
          <a:chOff x="0" y="0"/>
          <a:chExt cx="0" cy="0"/>
        </a:xfrm>
      </p:grpSpPr>
      <p:sp>
        <p:nvSpPr>
          <p:cNvPr id="772" name="Google Shape;772;g3b7e4cf8be3_0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3" name="Google Shape;773;g3b7e4cf8be3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8"/>
        <p:cNvGrpSpPr/>
        <p:nvPr/>
      </p:nvGrpSpPr>
      <p:grpSpPr>
        <a:xfrm>
          <a:off x="0" y="0"/>
          <a:ext cx="0" cy="0"/>
          <a:chOff x="0" y="0"/>
          <a:chExt cx="0" cy="0"/>
        </a:xfrm>
      </p:grpSpPr>
      <p:sp>
        <p:nvSpPr>
          <p:cNvPr id="779" name="Google Shape;779;g3b7e4cf8be3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0" name="Google Shape;780;g3b7e4cf8be3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4"/>
        <p:cNvGrpSpPr/>
        <p:nvPr/>
      </p:nvGrpSpPr>
      <p:grpSpPr>
        <a:xfrm>
          <a:off x="0" y="0"/>
          <a:ext cx="0" cy="0"/>
          <a:chOff x="0" y="0"/>
          <a:chExt cx="0" cy="0"/>
        </a:xfrm>
      </p:grpSpPr>
      <p:sp>
        <p:nvSpPr>
          <p:cNvPr id="785" name="Google Shape;785;g3c35467bd44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6" name="Google Shape;786;g3c35467bd44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9"/>
        <p:cNvGrpSpPr/>
        <p:nvPr/>
      </p:nvGrpSpPr>
      <p:grpSpPr>
        <a:xfrm>
          <a:off x="0" y="0"/>
          <a:ext cx="0" cy="0"/>
          <a:chOff x="0" y="0"/>
          <a:chExt cx="0" cy="0"/>
        </a:xfrm>
      </p:grpSpPr>
      <p:sp>
        <p:nvSpPr>
          <p:cNvPr id="790" name="Google Shape;790;g3c35467bd44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1" name="Google Shape;791;g3c35467bd44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5"/>
        <p:cNvGrpSpPr/>
        <p:nvPr/>
      </p:nvGrpSpPr>
      <p:grpSpPr>
        <a:xfrm>
          <a:off x="0" y="0"/>
          <a:ext cx="0" cy="0"/>
          <a:chOff x="0" y="0"/>
          <a:chExt cx="0" cy="0"/>
        </a:xfrm>
      </p:grpSpPr>
      <p:sp>
        <p:nvSpPr>
          <p:cNvPr id="796" name="Google Shape;796;g272f327b636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7" name="Google Shape;797;g272f327b636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0"/>
        <p:cNvGrpSpPr/>
        <p:nvPr/>
      </p:nvGrpSpPr>
      <p:grpSpPr>
        <a:xfrm>
          <a:off x="0" y="0"/>
          <a:ext cx="0" cy="0"/>
          <a:chOff x="0" y="0"/>
          <a:chExt cx="0" cy="0"/>
        </a:xfrm>
      </p:grpSpPr>
      <p:sp>
        <p:nvSpPr>
          <p:cNvPr id="801" name="Google Shape;801;g272f327b636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2" name="Google Shape;802;g272f327b636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7"/>
        <p:cNvGrpSpPr/>
        <p:nvPr/>
      </p:nvGrpSpPr>
      <p:grpSpPr>
        <a:xfrm>
          <a:off x="0" y="0"/>
          <a:ext cx="0" cy="0"/>
          <a:chOff x="0" y="0"/>
          <a:chExt cx="0" cy="0"/>
        </a:xfrm>
      </p:grpSpPr>
      <p:sp>
        <p:nvSpPr>
          <p:cNvPr id="808" name="Google Shape;808;g3b6cdf57230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9" name="Google Shape;809;g3b6cdf57230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7"/>
        <p:cNvGrpSpPr/>
        <p:nvPr/>
      </p:nvGrpSpPr>
      <p:grpSpPr>
        <a:xfrm>
          <a:off x="0" y="0"/>
          <a:ext cx="0" cy="0"/>
          <a:chOff x="0" y="0"/>
          <a:chExt cx="0" cy="0"/>
        </a:xfrm>
      </p:grpSpPr>
      <p:sp>
        <p:nvSpPr>
          <p:cNvPr id="708" name="Google Shape;708;g271fd490ee5_0_33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9" name="Google Shape;709;g271fd490ee5_0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3"/>
        <p:cNvGrpSpPr/>
        <p:nvPr/>
      </p:nvGrpSpPr>
      <p:grpSpPr>
        <a:xfrm>
          <a:off x="0" y="0"/>
          <a:ext cx="0" cy="0"/>
          <a:chOff x="0" y="0"/>
          <a:chExt cx="0" cy="0"/>
        </a:xfrm>
      </p:grpSpPr>
      <p:sp>
        <p:nvSpPr>
          <p:cNvPr id="714" name="Google Shape;714;g2f6705eeb30_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15" name="Google Shape;715;g2f6705eeb30_3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8"/>
        <p:cNvGrpSpPr/>
        <p:nvPr/>
      </p:nvGrpSpPr>
      <p:grpSpPr>
        <a:xfrm>
          <a:off x="0" y="0"/>
          <a:ext cx="0" cy="0"/>
          <a:chOff x="0" y="0"/>
          <a:chExt cx="0" cy="0"/>
        </a:xfrm>
      </p:grpSpPr>
      <p:sp>
        <p:nvSpPr>
          <p:cNvPr id="719" name="Google Shape;719;g305adf2975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0" name="Google Shape;720;g305adf2975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5"/>
        <p:cNvGrpSpPr/>
        <p:nvPr/>
      </p:nvGrpSpPr>
      <p:grpSpPr>
        <a:xfrm>
          <a:off x="0" y="0"/>
          <a:ext cx="0" cy="0"/>
          <a:chOff x="0" y="0"/>
          <a:chExt cx="0" cy="0"/>
        </a:xfrm>
      </p:grpSpPr>
      <p:sp>
        <p:nvSpPr>
          <p:cNvPr id="726" name="Google Shape;726;g3b7f3af94fc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7" name="Google Shape;727;g3b7f3af94fc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2"/>
        <p:cNvGrpSpPr/>
        <p:nvPr/>
      </p:nvGrpSpPr>
      <p:grpSpPr>
        <a:xfrm>
          <a:off x="0" y="0"/>
          <a:ext cx="0" cy="0"/>
          <a:chOff x="0" y="0"/>
          <a:chExt cx="0" cy="0"/>
        </a:xfrm>
      </p:grpSpPr>
      <p:sp>
        <p:nvSpPr>
          <p:cNvPr id="733" name="Google Shape;733;g2f6c1a47a43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34" name="Google Shape;734;g2f6c1a47a43_1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7"/>
        <p:cNvGrpSpPr/>
        <p:nvPr/>
      </p:nvGrpSpPr>
      <p:grpSpPr>
        <a:xfrm>
          <a:off x="0" y="0"/>
          <a:ext cx="0" cy="0"/>
          <a:chOff x="0" y="0"/>
          <a:chExt cx="0" cy="0"/>
        </a:xfrm>
      </p:grpSpPr>
      <p:sp>
        <p:nvSpPr>
          <p:cNvPr id="738" name="Google Shape;738;g3b6cdf5723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9" name="Google Shape;739;g3b6cdf5723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4"/>
        <p:cNvGrpSpPr/>
        <p:nvPr/>
      </p:nvGrpSpPr>
      <p:grpSpPr>
        <a:xfrm>
          <a:off x="0" y="0"/>
          <a:ext cx="0" cy="0"/>
          <a:chOff x="0" y="0"/>
          <a:chExt cx="0" cy="0"/>
        </a:xfrm>
      </p:grpSpPr>
      <p:sp>
        <p:nvSpPr>
          <p:cNvPr id="745" name="Google Shape;745;g3b7e4cf8be3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6" name="Google Shape;746;g3b7e4cf8be3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1"/>
        <p:cNvGrpSpPr/>
        <p:nvPr/>
      </p:nvGrpSpPr>
      <p:grpSpPr>
        <a:xfrm>
          <a:off x="0" y="0"/>
          <a:ext cx="0" cy="0"/>
          <a:chOff x="0" y="0"/>
          <a:chExt cx="0" cy="0"/>
        </a:xfrm>
      </p:grpSpPr>
      <p:sp>
        <p:nvSpPr>
          <p:cNvPr id="752" name="Google Shape;752;g3b7e4cf8be3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3" name="Google Shape;753;g3b7e4cf8be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16.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32.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Master" Target="../slideMasters/slideMaster1.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 Id="rId9" Type="http://schemas.openxmlformats.org/officeDocument/2006/relationships/image" Target="../media/image39.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0.png"/><Relationship Id="rId1" Type="http://schemas.openxmlformats.org/officeDocument/2006/relationships/slideMaster" Target="../slideMasters/slideMaster1.xml"/><Relationship Id="rId4" Type="http://schemas.openxmlformats.org/officeDocument/2006/relationships/image" Target="../media/image41.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png"/><Relationship Id="rId1" Type="http://schemas.openxmlformats.org/officeDocument/2006/relationships/slideMaster" Target="../slideMasters/slideMaster2.xml"/><Relationship Id="rId4" Type="http://schemas.openxmlformats.org/officeDocument/2006/relationships/image" Target="../media/image16.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5.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5.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32.png"/></Relationships>
</file>

<file path=ppt/slideLayouts/_rels/slideLayout73.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Master" Target="../slideMasters/slideMaster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 Id="rId9" Type="http://schemas.openxmlformats.org/officeDocument/2006/relationships/image" Target="../media/image39.pn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0.png"/><Relationship Id="rId1" Type="http://schemas.openxmlformats.org/officeDocument/2006/relationships/slideMaster" Target="../slideMasters/slideMaster2.xml"/><Relationship Id="rId4" Type="http://schemas.openxmlformats.org/officeDocument/2006/relationships/image" Target="../media/image41.png"/></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Cover Slide - Orange" type="title">
  <p:cSld name="TITLE">
    <p:spTree>
      <p:nvGrpSpPr>
        <p:cNvPr id="1" name="Shape 9"/>
        <p:cNvGrpSpPr/>
        <p:nvPr/>
      </p:nvGrpSpPr>
      <p:grpSpPr>
        <a:xfrm>
          <a:off x="0" y="0"/>
          <a:ext cx="0" cy="0"/>
          <a:chOff x="0" y="0"/>
          <a:chExt cx="0" cy="0"/>
        </a:xfrm>
      </p:grpSpPr>
      <p:sp>
        <p:nvSpPr>
          <p:cNvPr id="10" name="Google Shape;10;p2"/>
          <p:cNvSpPr/>
          <p:nvPr/>
        </p:nvSpPr>
        <p:spPr>
          <a:xfrm>
            <a:off x="1125" y="0"/>
            <a:ext cx="9144000" cy="2743200"/>
          </a:xfrm>
          <a:prstGeom prst="rect">
            <a:avLst/>
          </a:prstGeom>
          <a:solidFill>
            <a:srgbClr val="EF752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1" name="Google Shape;11;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12" name="Google Shape;12;p2"/>
          <p:cNvPicPr preferRelativeResize="0"/>
          <p:nvPr/>
        </p:nvPicPr>
        <p:blipFill rotWithShape="1">
          <a:blip r:embed="rId2">
            <a:alphaModFix/>
          </a:blip>
          <a:srcRect/>
          <a:stretch/>
        </p:blipFill>
        <p:spPr>
          <a:xfrm>
            <a:off x="0" y="4320695"/>
            <a:ext cx="9144003" cy="830461"/>
          </a:xfrm>
          <a:prstGeom prst="rect">
            <a:avLst/>
          </a:prstGeom>
          <a:noFill/>
          <a:ln>
            <a:noFill/>
          </a:ln>
        </p:spPr>
      </p:pic>
      <p:pic>
        <p:nvPicPr>
          <p:cNvPr id="13" name="Google Shape;13;p2"/>
          <p:cNvPicPr preferRelativeResize="0"/>
          <p:nvPr/>
        </p:nvPicPr>
        <p:blipFill>
          <a:blip r:embed="rId3">
            <a:alphaModFix/>
          </a:blip>
          <a:stretch>
            <a:fillRect/>
          </a:stretch>
        </p:blipFill>
        <p:spPr>
          <a:xfrm>
            <a:off x="2299325" y="703400"/>
            <a:ext cx="1456100" cy="919150"/>
          </a:xfrm>
          <a:prstGeom prst="rect">
            <a:avLst/>
          </a:prstGeom>
          <a:noFill/>
          <a:ln>
            <a:noFill/>
          </a:ln>
        </p:spPr>
      </p:pic>
      <p:sp>
        <p:nvSpPr>
          <p:cNvPr id="14" name="Google Shape;14;p2"/>
          <p:cNvSpPr txBox="1"/>
          <p:nvPr/>
        </p:nvSpPr>
        <p:spPr>
          <a:xfrm>
            <a:off x="205525" y="4884550"/>
            <a:ext cx="7256400" cy="1785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endParaRPr sz="800">
              <a:solidFill>
                <a:srgbClr val="000000"/>
              </a:solidFill>
              <a:latin typeface="Roboto"/>
              <a:ea typeface="Roboto"/>
              <a:cs typeface="Roboto"/>
              <a:sym typeface="Roboto"/>
            </a:endParaRPr>
          </a:p>
        </p:txBody>
      </p:sp>
      <p:pic>
        <p:nvPicPr>
          <p:cNvPr id="15" name="Google Shape;15;p2"/>
          <p:cNvPicPr preferRelativeResize="0"/>
          <p:nvPr/>
        </p:nvPicPr>
        <p:blipFill rotWithShape="1">
          <a:blip r:embed="rId4">
            <a:alphaModFix/>
          </a:blip>
          <a:srcRect/>
          <a:stretch/>
        </p:blipFill>
        <p:spPr>
          <a:xfrm>
            <a:off x="6124275" y="0"/>
            <a:ext cx="3019725" cy="4483625"/>
          </a:xfrm>
          <a:prstGeom prst="rect">
            <a:avLst/>
          </a:prstGeom>
          <a:noFill/>
          <a:ln>
            <a:noFill/>
          </a:ln>
        </p:spPr>
      </p:pic>
      <p:sp>
        <p:nvSpPr>
          <p:cNvPr id="16" name="Google Shape;16;p2"/>
          <p:cNvSpPr txBox="1">
            <a:spLocks noGrp="1"/>
          </p:cNvSpPr>
          <p:nvPr>
            <p:ph type="title"/>
          </p:nvPr>
        </p:nvSpPr>
        <p:spPr>
          <a:xfrm>
            <a:off x="205525" y="2070900"/>
            <a:ext cx="5778300" cy="536100"/>
          </a:xfrm>
          <a:prstGeom prst="rect">
            <a:avLst/>
          </a:prstGeom>
        </p:spPr>
        <p:txBody>
          <a:bodyPr spcFirstLastPara="1" wrap="square" lIns="0" tIns="0" rIns="0" bIns="0" anchor="t" anchorCtr="0">
            <a:noAutofit/>
          </a:bodyPr>
          <a:lstStyle>
            <a:lvl1pPr lvl="0" algn="ctr">
              <a:spcBef>
                <a:spcPts val="0"/>
              </a:spcBef>
              <a:spcAft>
                <a:spcPts val="0"/>
              </a:spcAft>
              <a:buClr>
                <a:schemeClr val="lt1"/>
              </a:buClr>
              <a:buSzPts val="2200"/>
              <a:buFont typeface="Roboto"/>
              <a:buNone/>
              <a:defRPr sz="2200">
                <a:solidFill>
                  <a:schemeClr val="lt1"/>
                </a:solidFill>
                <a:latin typeface="Roboto"/>
                <a:ea typeface="Roboto"/>
                <a:cs typeface="Roboto"/>
                <a:sym typeface="Roboto"/>
              </a:defRPr>
            </a:lvl1pPr>
            <a:lvl2pPr lvl="1"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7" name="Google Shape;17;p2"/>
          <p:cNvSpPr txBox="1">
            <a:spLocks noGrp="1"/>
          </p:cNvSpPr>
          <p:nvPr>
            <p:ph type="title" idx="2"/>
          </p:nvPr>
        </p:nvSpPr>
        <p:spPr>
          <a:xfrm>
            <a:off x="205525" y="2960750"/>
            <a:ext cx="5778300" cy="1040100"/>
          </a:xfrm>
          <a:prstGeom prst="rect">
            <a:avLst/>
          </a:prstGeom>
        </p:spPr>
        <p:txBody>
          <a:bodyPr spcFirstLastPara="1" wrap="square" lIns="0" tIns="0" rIns="0" bIns="0" anchor="t" anchorCtr="0">
            <a:noAutofit/>
          </a:bodyPr>
          <a:lstStyle>
            <a:lvl1pPr lvl="0" algn="ctr">
              <a:spcBef>
                <a:spcPts val="0"/>
              </a:spcBef>
              <a:spcAft>
                <a:spcPts val="0"/>
              </a:spcAft>
              <a:buSzPts val="2200"/>
              <a:buFont typeface="Roboto"/>
              <a:buNone/>
              <a:defRPr sz="2200">
                <a:latin typeface="Roboto"/>
                <a:ea typeface="Roboto"/>
                <a:cs typeface="Roboto"/>
                <a:sym typeface="Roboto"/>
              </a:defRPr>
            </a:lvl1pPr>
            <a:lvl2pPr lvl="1"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8" name="Google Shape;18;p2"/>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Divider - Orange - 04">
  <p:cSld name="TITLE_AND_BODY_1_1_1">
    <p:spTree>
      <p:nvGrpSpPr>
        <p:cNvPr id="1" name="Shape 116"/>
        <p:cNvGrpSpPr/>
        <p:nvPr/>
      </p:nvGrpSpPr>
      <p:grpSpPr>
        <a:xfrm>
          <a:off x="0" y="0"/>
          <a:ext cx="0" cy="0"/>
          <a:chOff x="0" y="0"/>
          <a:chExt cx="0" cy="0"/>
        </a:xfrm>
      </p:grpSpPr>
      <p:pic>
        <p:nvPicPr>
          <p:cNvPr id="117" name="Google Shape;117;p11"/>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18" name="Google Shape;118;p11"/>
          <p:cNvSpPr txBox="1">
            <a:spLocks noGrp="1"/>
          </p:cNvSpPr>
          <p:nvPr>
            <p:ph type="title"/>
          </p:nvPr>
        </p:nvSpPr>
        <p:spPr>
          <a:xfrm>
            <a:off x="0" y="3361600"/>
            <a:ext cx="9144000" cy="666600"/>
          </a:xfrm>
          <a:prstGeom prst="rect">
            <a:avLst/>
          </a:prstGeom>
          <a:solidFill>
            <a:srgbClr val="EF7521"/>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119" name="Google Shape;119;p11"/>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20" name="Google Shape;120;p11"/>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Divider - Orange - 05">
  <p:cSld name="TITLE_AND_BODY_1_1_1_1">
    <p:spTree>
      <p:nvGrpSpPr>
        <p:cNvPr id="1" name="Shape 121"/>
        <p:cNvGrpSpPr/>
        <p:nvPr/>
      </p:nvGrpSpPr>
      <p:grpSpPr>
        <a:xfrm>
          <a:off x="0" y="0"/>
          <a:ext cx="0" cy="0"/>
          <a:chOff x="0" y="0"/>
          <a:chExt cx="0" cy="0"/>
        </a:xfrm>
      </p:grpSpPr>
      <p:pic>
        <p:nvPicPr>
          <p:cNvPr id="122" name="Google Shape;122;p12"/>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23" name="Google Shape;123;p12"/>
          <p:cNvSpPr txBox="1">
            <a:spLocks noGrp="1"/>
          </p:cNvSpPr>
          <p:nvPr>
            <p:ph type="title"/>
          </p:nvPr>
        </p:nvSpPr>
        <p:spPr>
          <a:xfrm>
            <a:off x="0" y="3361600"/>
            <a:ext cx="9144000" cy="666600"/>
          </a:xfrm>
          <a:prstGeom prst="rect">
            <a:avLst/>
          </a:prstGeom>
          <a:solidFill>
            <a:srgbClr val="EF7521"/>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124" name="Google Shape;124;p12"/>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25" name="Google Shape;125;p12"/>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Divider - Orange - 06">
  <p:cSld name="TITLE_AND_BODY_1_1_1_1_1">
    <p:spTree>
      <p:nvGrpSpPr>
        <p:cNvPr id="1" name="Shape 126"/>
        <p:cNvGrpSpPr/>
        <p:nvPr/>
      </p:nvGrpSpPr>
      <p:grpSpPr>
        <a:xfrm>
          <a:off x="0" y="0"/>
          <a:ext cx="0" cy="0"/>
          <a:chOff x="0" y="0"/>
          <a:chExt cx="0" cy="0"/>
        </a:xfrm>
      </p:grpSpPr>
      <p:pic>
        <p:nvPicPr>
          <p:cNvPr id="127" name="Google Shape;127;p13"/>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28" name="Google Shape;128;p13"/>
          <p:cNvSpPr txBox="1">
            <a:spLocks noGrp="1"/>
          </p:cNvSpPr>
          <p:nvPr>
            <p:ph type="title"/>
          </p:nvPr>
        </p:nvSpPr>
        <p:spPr>
          <a:xfrm>
            <a:off x="0" y="3361600"/>
            <a:ext cx="9144000" cy="666600"/>
          </a:xfrm>
          <a:prstGeom prst="rect">
            <a:avLst/>
          </a:prstGeom>
          <a:solidFill>
            <a:srgbClr val="EF7521"/>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129" name="Google Shape;129;p13"/>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30" name="Google Shape;130;p13"/>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Divider - Orange - 07">
  <p:cSld name="TITLE_AND_BODY_1_1_1_1_1_1">
    <p:spTree>
      <p:nvGrpSpPr>
        <p:cNvPr id="1" name="Shape 131"/>
        <p:cNvGrpSpPr/>
        <p:nvPr/>
      </p:nvGrpSpPr>
      <p:grpSpPr>
        <a:xfrm>
          <a:off x="0" y="0"/>
          <a:ext cx="0" cy="0"/>
          <a:chOff x="0" y="0"/>
          <a:chExt cx="0" cy="0"/>
        </a:xfrm>
      </p:grpSpPr>
      <p:pic>
        <p:nvPicPr>
          <p:cNvPr id="132" name="Google Shape;132;p14"/>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33" name="Google Shape;133;p14"/>
          <p:cNvSpPr txBox="1">
            <a:spLocks noGrp="1"/>
          </p:cNvSpPr>
          <p:nvPr>
            <p:ph type="title"/>
          </p:nvPr>
        </p:nvSpPr>
        <p:spPr>
          <a:xfrm>
            <a:off x="0" y="3361600"/>
            <a:ext cx="9144000" cy="666600"/>
          </a:xfrm>
          <a:prstGeom prst="rect">
            <a:avLst/>
          </a:prstGeom>
          <a:solidFill>
            <a:srgbClr val="EF7521"/>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134" name="Google Shape;134;p14"/>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35" name="Google Shape;135;p14"/>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Divider - Orange - 08">
  <p:cSld name="TITLE_AND_BODY_1_1_1_1_1_1_1">
    <p:spTree>
      <p:nvGrpSpPr>
        <p:cNvPr id="1" name="Shape 136"/>
        <p:cNvGrpSpPr/>
        <p:nvPr/>
      </p:nvGrpSpPr>
      <p:grpSpPr>
        <a:xfrm>
          <a:off x="0" y="0"/>
          <a:ext cx="0" cy="0"/>
          <a:chOff x="0" y="0"/>
          <a:chExt cx="0" cy="0"/>
        </a:xfrm>
      </p:grpSpPr>
      <p:pic>
        <p:nvPicPr>
          <p:cNvPr id="137" name="Google Shape;137;p15"/>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38" name="Google Shape;138;p15"/>
          <p:cNvSpPr txBox="1">
            <a:spLocks noGrp="1"/>
          </p:cNvSpPr>
          <p:nvPr>
            <p:ph type="title"/>
          </p:nvPr>
        </p:nvSpPr>
        <p:spPr>
          <a:xfrm>
            <a:off x="0" y="3361600"/>
            <a:ext cx="9144000" cy="666600"/>
          </a:xfrm>
          <a:prstGeom prst="rect">
            <a:avLst/>
          </a:prstGeom>
          <a:solidFill>
            <a:srgbClr val="EF7521"/>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139" name="Google Shape;139;p15"/>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40" name="Google Shape;140;p15"/>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over Slide - Blue">
  <p:cSld name="TITLE_AND_BODY_1_1_1_1_1_1_1_1">
    <p:spTree>
      <p:nvGrpSpPr>
        <p:cNvPr id="1" name="Shape 141"/>
        <p:cNvGrpSpPr/>
        <p:nvPr/>
      </p:nvGrpSpPr>
      <p:grpSpPr>
        <a:xfrm>
          <a:off x="0" y="0"/>
          <a:ext cx="0" cy="0"/>
          <a:chOff x="0" y="0"/>
          <a:chExt cx="0" cy="0"/>
        </a:xfrm>
      </p:grpSpPr>
      <p:sp>
        <p:nvSpPr>
          <p:cNvPr id="142" name="Google Shape;142;p1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43" name="Google Shape;143;p16"/>
          <p:cNvSpPr/>
          <p:nvPr/>
        </p:nvSpPr>
        <p:spPr>
          <a:xfrm>
            <a:off x="1125" y="0"/>
            <a:ext cx="9144000" cy="2743200"/>
          </a:xfrm>
          <a:prstGeom prst="rect">
            <a:avLst/>
          </a:prstGeom>
          <a:solidFill>
            <a:srgbClr val="488BC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44" name="Google Shape;144;p16"/>
          <p:cNvSpPr txBox="1">
            <a:spLocks noGrp="1"/>
          </p:cNvSpPr>
          <p:nvPr>
            <p:ph type="sldNum" idx="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145" name="Google Shape;145;p16"/>
          <p:cNvPicPr preferRelativeResize="0"/>
          <p:nvPr/>
        </p:nvPicPr>
        <p:blipFill rotWithShape="1">
          <a:blip r:embed="rId2">
            <a:alphaModFix/>
          </a:blip>
          <a:srcRect/>
          <a:stretch/>
        </p:blipFill>
        <p:spPr>
          <a:xfrm>
            <a:off x="0" y="4320695"/>
            <a:ext cx="9144003" cy="830461"/>
          </a:xfrm>
          <a:prstGeom prst="rect">
            <a:avLst/>
          </a:prstGeom>
          <a:noFill/>
          <a:ln>
            <a:noFill/>
          </a:ln>
        </p:spPr>
      </p:pic>
      <p:pic>
        <p:nvPicPr>
          <p:cNvPr id="146" name="Google Shape;146;p16"/>
          <p:cNvPicPr preferRelativeResize="0"/>
          <p:nvPr/>
        </p:nvPicPr>
        <p:blipFill>
          <a:blip r:embed="rId3">
            <a:alphaModFix/>
          </a:blip>
          <a:stretch>
            <a:fillRect/>
          </a:stretch>
        </p:blipFill>
        <p:spPr>
          <a:xfrm>
            <a:off x="2294525" y="746675"/>
            <a:ext cx="1456100" cy="919150"/>
          </a:xfrm>
          <a:prstGeom prst="rect">
            <a:avLst/>
          </a:prstGeom>
          <a:noFill/>
          <a:ln>
            <a:noFill/>
          </a:ln>
        </p:spPr>
      </p:pic>
      <p:pic>
        <p:nvPicPr>
          <p:cNvPr id="147" name="Google Shape;147;p16"/>
          <p:cNvPicPr preferRelativeResize="0"/>
          <p:nvPr/>
        </p:nvPicPr>
        <p:blipFill rotWithShape="1">
          <a:blip r:embed="rId4">
            <a:alphaModFix/>
          </a:blip>
          <a:srcRect/>
          <a:stretch/>
        </p:blipFill>
        <p:spPr>
          <a:xfrm>
            <a:off x="6124275" y="0"/>
            <a:ext cx="3019725" cy="4483625"/>
          </a:xfrm>
          <a:prstGeom prst="rect">
            <a:avLst/>
          </a:prstGeom>
          <a:noFill/>
          <a:ln>
            <a:noFill/>
          </a:ln>
        </p:spPr>
      </p:pic>
      <p:sp>
        <p:nvSpPr>
          <p:cNvPr id="148" name="Google Shape;148;p16"/>
          <p:cNvSpPr txBox="1">
            <a:spLocks noGrp="1"/>
          </p:cNvSpPr>
          <p:nvPr>
            <p:ph type="title"/>
          </p:nvPr>
        </p:nvSpPr>
        <p:spPr>
          <a:xfrm>
            <a:off x="205525" y="2075700"/>
            <a:ext cx="5778300" cy="531300"/>
          </a:xfrm>
          <a:prstGeom prst="rect">
            <a:avLst/>
          </a:prstGeom>
        </p:spPr>
        <p:txBody>
          <a:bodyPr spcFirstLastPara="1" wrap="square" lIns="0" tIns="0" rIns="0" bIns="0" anchor="t" anchorCtr="0">
            <a:noAutofit/>
          </a:bodyPr>
          <a:lstStyle>
            <a:lvl1pPr lvl="0" algn="ctr">
              <a:spcBef>
                <a:spcPts val="0"/>
              </a:spcBef>
              <a:spcAft>
                <a:spcPts val="0"/>
              </a:spcAft>
              <a:buClr>
                <a:schemeClr val="lt1"/>
              </a:buClr>
              <a:buSzPts val="2200"/>
              <a:buFont typeface="Roboto"/>
              <a:buNone/>
              <a:defRPr sz="2200">
                <a:solidFill>
                  <a:schemeClr val="lt1"/>
                </a:solidFill>
                <a:latin typeface="Roboto"/>
                <a:ea typeface="Roboto"/>
                <a:cs typeface="Roboto"/>
                <a:sym typeface="Roboto"/>
              </a:defRPr>
            </a:lvl1pPr>
            <a:lvl2pPr lvl="1"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49" name="Google Shape;149;p16"/>
          <p:cNvSpPr txBox="1">
            <a:spLocks noGrp="1"/>
          </p:cNvSpPr>
          <p:nvPr>
            <p:ph type="title" idx="3"/>
          </p:nvPr>
        </p:nvSpPr>
        <p:spPr>
          <a:xfrm>
            <a:off x="205525" y="2960750"/>
            <a:ext cx="5778300" cy="1040100"/>
          </a:xfrm>
          <a:prstGeom prst="rect">
            <a:avLst/>
          </a:prstGeom>
        </p:spPr>
        <p:txBody>
          <a:bodyPr spcFirstLastPara="1" wrap="square" lIns="0" tIns="0" rIns="0" bIns="0" anchor="t" anchorCtr="0">
            <a:noAutofit/>
          </a:bodyPr>
          <a:lstStyle>
            <a:lvl1pPr lvl="0" algn="ctr">
              <a:spcBef>
                <a:spcPts val="0"/>
              </a:spcBef>
              <a:spcAft>
                <a:spcPts val="0"/>
              </a:spcAft>
              <a:buSzPts val="2200"/>
              <a:buFont typeface="Roboto"/>
              <a:buNone/>
              <a:defRPr sz="2200">
                <a:latin typeface="Roboto"/>
                <a:ea typeface="Roboto"/>
                <a:cs typeface="Roboto"/>
                <a:sym typeface="Roboto"/>
              </a:defRPr>
            </a:lvl1pPr>
            <a:lvl2pPr lvl="1"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50" name="Google Shape;150;p16"/>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51" name="Google Shape;151;p16"/>
          <p:cNvPicPr preferRelativeResize="0"/>
          <p:nvPr/>
        </p:nvPicPr>
        <p:blipFill>
          <a:blip r:embed="rId5">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lide with image - Blue">
  <p:cSld name="TITLE_AND_BODY_1_1_1_1_1_1_1_1_1">
    <p:spTree>
      <p:nvGrpSpPr>
        <p:cNvPr id="1" name="Shape 152"/>
        <p:cNvGrpSpPr/>
        <p:nvPr/>
      </p:nvGrpSpPr>
      <p:grpSpPr>
        <a:xfrm>
          <a:off x="0" y="0"/>
          <a:ext cx="0" cy="0"/>
          <a:chOff x="0" y="0"/>
          <a:chExt cx="0" cy="0"/>
        </a:xfrm>
      </p:grpSpPr>
      <p:pic>
        <p:nvPicPr>
          <p:cNvPr id="153" name="Google Shape;153;p17"/>
          <p:cNvPicPr preferRelativeResize="0"/>
          <p:nvPr/>
        </p:nvPicPr>
        <p:blipFill rotWithShape="1">
          <a:blip r:embed="rId2">
            <a:alphaModFix/>
          </a:blip>
          <a:srcRect/>
          <a:stretch/>
        </p:blipFill>
        <p:spPr>
          <a:xfrm>
            <a:off x="0" y="4320695"/>
            <a:ext cx="9144003" cy="830461"/>
          </a:xfrm>
          <a:prstGeom prst="rect">
            <a:avLst/>
          </a:prstGeom>
          <a:noFill/>
          <a:ln>
            <a:noFill/>
          </a:ln>
        </p:spPr>
      </p:pic>
      <p:cxnSp>
        <p:nvCxnSpPr>
          <p:cNvPr id="154" name="Google Shape;154;p17"/>
          <p:cNvCxnSpPr/>
          <p:nvPr/>
        </p:nvCxnSpPr>
        <p:spPr>
          <a:xfrm>
            <a:off x="0" y="918350"/>
            <a:ext cx="7479600" cy="0"/>
          </a:xfrm>
          <a:prstGeom prst="straightConnector1">
            <a:avLst/>
          </a:prstGeom>
          <a:noFill/>
          <a:ln w="19050" cap="flat" cmpd="sng">
            <a:solidFill>
              <a:srgbClr val="488BC9"/>
            </a:solidFill>
            <a:prstDash val="solid"/>
            <a:round/>
            <a:headEnd type="none" w="med" len="med"/>
            <a:tailEnd type="none" w="med" len="med"/>
          </a:ln>
        </p:spPr>
      </p:cxnSp>
      <p:sp>
        <p:nvSpPr>
          <p:cNvPr id="155" name="Google Shape;155;p17"/>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lvl1pPr lvl="0">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56" name="Google Shape;156;p17"/>
          <p:cNvSpPr txBox="1">
            <a:spLocks noGrp="1"/>
          </p:cNvSpPr>
          <p:nvPr>
            <p:ph type="body" idx="1"/>
          </p:nvPr>
        </p:nvSpPr>
        <p:spPr>
          <a:xfrm>
            <a:off x="311700" y="1152475"/>
            <a:ext cx="5277900" cy="3034800"/>
          </a:xfrm>
          <a:prstGeom prst="rect">
            <a:avLst/>
          </a:prstGeom>
        </p:spPr>
        <p:txBody>
          <a:bodyPr spcFirstLastPara="1" wrap="square" lIns="91425" tIns="91425" rIns="91425" bIns="91425" anchor="t" anchorCtr="0">
            <a:normAutofit/>
          </a:bodyPr>
          <a:lstStyle>
            <a:lvl1pPr marL="457200" lvl="0" indent="-330200">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157" name="Google Shape;157;p17"/>
          <p:cNvSpPr txBox="1">
            <a:spLocks noGrp="1"/>
          </p:cNvSpPr>
          <p:nvPr>
            <p:ph type="title" idx="2"/>
          </p:nvPr>
        </p:nvSpPr>
        <p:spPr>
          <a:xfrm>
            <a:off x="123875" y="4347400"/>
            <a:ext cx="7267200" cy="156600"/>
          </a:xfrm>
          <a:prstGeom prst="rect">
            <a:avLst/>
          </a:prstGeom>
        </p:spPr>
        <p:txBody>
          <a:bodyPr spcFirstLastPara="1" wrap="square" lIns="0" tIns="0" rIns="0" bIns="0" anchor="b" anchorCtr="0">
            <a:noAutofit/>
          </a:bodyPr>
          <a:lstStyle>
            <a:lvl1pPr lv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pic>
        <p:nvPicPr>
          <p:cNvPr id="158" name="Google Shape;158;p17"/>
          <p:cNvPicPr preferRelativeResize="0"/>
          <p:nvPr/>
        </p:nvPicPr>
        <p:blipFill rotWithShape="1">
          <a:blip r:embed="rId3">
            <a:alphaModFix/>
          </a:blip>
          <a:srcRect/>
          <a:stretch/>
        </p:blipFill>
        <p:spPr>
          <a:xfrm>
            <a:off x="6109200" y="616825"/>
            <a:ext cx="3034799" cy="3034799"/>
          </a:xfrm>
          <a:prstGeom prst="rect">
            <a:avLst/>
          </a:prstGeom>
          <a:noFill/>
          <a:ln>
            <a:noFill/>
          </a:ln>
        </p:spPr>
      </p:pic>
      <p:sp>
        <p:nvSpPr>
          <p:cNvPr id="159" name="Google Shape;159;p17"/>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60" name="Google Shape;160;p17"/>
          <p:cNvPicPr preferRelativeResize="0"/>
          <p:nvPr/>
        </p:nvPicPr>
        <p:blipFill>
          <a:blip r:embed="rId4">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lide without image - Blue">
  <p:cSld name="TITLE_AND_BODY_1_1_1_1_1_1_1_1_1_1">
    <p:spTree>
      <p:nvGrpSpPr>
        <p:cNvPr id="1" name="Shape 161"/>
        <p:cNvGrpSpPr/>
        <p:nvPr/>
      </p:nvGrpSpPr>
      <p:grpSpPr>
        <a:xfrm>
          <a:off x="0" y="0"/>
          <a:ext cx="0" cy="0"/>
          <a:chOff x="0" y="0"/>
          <a:chExt cx="0" cy="0"/>
        </a:xfrm>
      </p:grpSpPr>
      <p:pic>
        <p:nvPicPr>
          <p:cNvPr id="162" name="Google Shape;162;p18"/>
          <p:cNvPicPr preferRelativeResize="0"/>
          <p:nvPr/>
        </p:nvPicPr>
        <p:blipFill rotWithShape="1">
          <a:blip r:embed="rId2">
            <a:alphaModFix/>
          </a:blip>
          <a:srcRect/>
          <a:stretch/>
        </p:blipFill>
        <p:spPr>
          <a:xfrm>
            <a:off x="0" y="4320695"/>
            <a:ext cx="9144003" cy="830461"/>
          </a:xfrm>
          <a:prstGeom prst="rect">
            <a:avLst/>
          </a:prstGeom>
          <a:noFill/>
          <a:ln>
            <a:noFill/>
          </a:ln>
        </p:spPr>
      </p:pic>
      <p:cxnSp>
        <p:nvCxnSpPr>
          <p:cNvPr id="163" name="Google Shape;163;p18"/>
          <p:cNvCxnSpPr/>
          <p:nvPr/>
        </p:nvCxnSpPr>
        <p:spPr>
          <a:xfrm>
            <a:off x="0" y="918350"/>
            <a:ext cx="7479600" cy="0"/>
          </a:xfrm>
          <a:prstGeom prst="straightConnector1">
            <a:avLst/>
          </a:prstGeom>
          <a:noFill/>
          <a:ln w="19050" cap="flat" cmpd="sng">
            <a:solidFill>
              <a:srgbClr val="488BC9"/>
            </a:solidFill>
            <a:prstDash val="solid"/>
            <a:round/>
            <a:headEnd type="none" w="med" len="med"/>
            <a:tailEnd type="none" w="med" len="med"/>
          </a:ln>
        </p:spPr>
      </p:cxnSp>
      <p:sp>
        <p:nvSpPr>
          <p:cNvPr id="164" name="Google Shape;164;p18"/>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lvl1pPr lvl="0">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65" name="Google Shape;165;p18"/>
          <p:cNvSpPr txBox="1">
            <a:spLocks noGrp="1"/>
          </p:cNvSpPr>
          <p:nvPr>
            <p:ph type="body" idx="1"/>
          </p:nvPr>
        </p:nvSpPr>
        <p:spPr>
          <a:xfrm>
            <a:off x="311700" y="1152475"/>
            <a:ext cx="5277900" cy="3034800"/>
          </a:xfrm>
          <a:prstGeom prst="rect">
            <a:avLst/>
          </a:prstGeom>
        </p:spPr>
        <p:txBody>
          <a:bodyPr spcFirstLastPara="1" wrap="square" lIns="91425" tIns="91425" rIns="91425" bIns="91425" anchor="t" anchorCtr="0">
            <a:normAutofit/>
          </a:bodyPr>
          <a:lstStyle>
            <a:lvl1pPr marL="457200" lvl="0" indent="-330200">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166" name="Google Shape;166;p18"/>
          <p:cNvSpPr txBox="1">
            <a:spLocks noGrp="1"/>
          </p:cNvSpPr>
          <p:nvPr>
            <p:ph type="title" idx="2"/>
          </p:nvPr>
        </p:nvSpPr>
        <p:spPr>
          <a:xfrm>
            <a:off x="123875" y="4347400"/>
            <a:ext cx="7267200" cy="156600"/>
          </a:xfrm>
          <a:prstGeom prst="rect">
            <a:avLst/>
          </a:prstGeom>
        </p:spPr>
        <p:txBody>
          <a:bodyPr spcFirstLastPara="1" wrap="square" lIns="0" tIns="0" rIns="0" bIns="0" anchor="b" anchorCtr="0">
            <a:noAutofit/>
          </a:bodyPr>
          <a:lstStyle>
            <a:lvl1pPr lv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167" name="Google Shape;167;p18"/>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68" name="Google Shape;168;p18"/>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lide blank - blue">
  <p:cSld name="TITLE_AND_BODY_1_1_1_1_1_1_1_1_1_1_2">
    <p:spTree>
      <p:nvGrpSpPr>
        <p:cNvPr id="1" name="Shape 169"/>
        <p:cNvGrpSpPr/>
        <p:nvPr/>
      </p:nvGrpSpPr>
      <p:grpSpPr>
        <a:xfrm>
          <a:off x="0" y="0"/>
          <a:ext cx="0" cy="0"/>
          <a:chOff x="0" y="0"/>
          <a:chExt cx="0" cy="0"/>
        </a:xfrm>
      </p:grpSpPr>
      <p:pic>
        <p:nvPicPr>
          <p:cNvPr id="170" name="Google Shape;170;p19"/>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171" name="Google Shape;171;p19"/>
          <p:cNvSpPr txBox="1">
            <a:spLocks noGrp="1"/>
          </p:cNvSpPr>
          <p:nvPr>
            <p:ph type="title"/>
          </p:nvPr>
        </p:nvSpPr>
        <p:spPr>
          <a:xfrm>
            <a:off x="123875" y="4347400"/>
            <a:ext cx="7267200" cy="156600"/>
          </a:xfrm>
          <a:prstGeom prst="rect">
            <a:avLst/>
          </a:prstGeom>
        </p:spPr>
        <p:txBody>
          <a:bodyPr spcFirstLastPara="1" wrap="square" lIns="0" tIns="0" rIns="0" bIns="0" anchor="b" anchorCtr="0">
            <a:noAutofit/>
          </a:bodyPr>
          <a:lstStyle>
            <a:lvl1pPr lv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172" name="Google Shape;172;p19"/>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73" name="Google Shape;173;p19"/>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Our schools, students and educators - Blue">
  <p:cSld name="TITLE_AND_BODY_1_1_1_1_1_1_1_1_1_1_1">
    <p:spTree>
      <p:nvGrpSpPr>
        <p:cNvPr id="1" name="Shape 174"/>
        <p:cNvGrpSpPr/>
        <p:nvPr/>
      </p:nvGrpSpPr>
      <p:grpSpPr>
        <a:xfrm>
          <a:off x="0" y="0"/>
          <a:ext cx="0" cy="0"/>
          <a:chOff x="0" y="0"/>
          <a:chExt cx="0" cy="0"/>
        </a:xfrm>
      </p:grpSpPr>
      <p:pic>
        <p:nvPicPr>
          <p:cNvPr id="175" name="Google Shape;175;p20"/>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176" name="Google Shape;176;p20"/>
          <p:cNvSpPr txBox="1"/>
          <p:nvPr/>
        </p:nvSpPr>
        <p:spPr>
          <a:xfrm>
            <a:off x="311700" y="105100"/>
            <a:ext cx="7167900" cy="741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300" b="1">
                <a:latin typeface="Roboto"/>
                <a:ea typeface="Roboto"/>
                <a:cs typeface="Roboto"/>
                <a:sym typeface="Roboto"/>
              </a:rPr>
              <a:t>Our schools, students, and educators</a:t>
            </a:r>
            <a:endParaRPr sz="2300" b="1">
              <a:latin typeface="Roboto"/>
              <a:ea typeface="Roboto"/>
              <a:cs typeface="Roboto"/>
              <a:sym typeface="Roboto"/>
            </a:endParaRPr>
          </a:p>
        </p:txBody>
      </p:sp>
      <p:sp>
        <p:nvSpPr>
          <p:cNvPr id="177" name="Google Shape;177;p20"/>
          <p:cNvSpPr txBox="1"/>
          <p:nvPr/>
        </p:nvSpPr>
        <p:spPr>
          <a:xfrm>
            <a:off x="6587225" y="1228675"/>
            <a:ext cx="2195400" cy="2400000"/>
          </a:xfrm>
          <a:prstGeom prst="rect">
            <a:avLst/>
          </a:prstGeom>
          <a:solidFill>
            <a:srgbClr val="F3F3F3"/>
          </a:solidFill>
          <a:ln w="9525" cap="flat" cmpd="sng">
            <a:solidFill>
              <a:srgbClr val="B7B7B7"/>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100" b="1"/>
              <a:t>Eligible for Free/Reduced </a:t>
            </a:r>
            <a:br>
              <a:rPr lang="en" sz="1100" b="1"/>
            </a:br>
            <a:r>
              <a:rPr lang="en" sz="1100" b="1"/>
              <a:t>Lunch:</a:t>
            </a:r>
            <a:endParaRPr sz="1100" b="1"/>
          </a:p>
          <a:p>
            <a:pPr marL="182880" lvl="0" indent="0" algn="l" rtl="0">
              <a:spcBef>
                <a:spcPts val="0"/>
              </a:spcBef>
              <a:spcAft>
                <a:spcPts val="0"/>
              </a:spcAft>
              <a:buNone/>
            </a:pPr>
            <a:r>
              <a:rPr lang="en" sz="1200"/>
              <a:t>403,231 (~46%)</a:t>
            </a:r>
            <a:endParaRPr sz="1200"/>
          </a:p>
          <a:p>
            <a:pPr marL="0" lvl="0" indent="0" algn="l" rtl="0">
              <a:lnSpc>
                <a:spcPct val="100000"/>
              </a:lnSpc>
              <a:spcBef>
                <a:spcPts val="800"/>
              </a:spcBef>
              <a:spcAft>
                <a:spcPts val="0"/>
              </a:spcAft>
              <a:buNone/>
            </a:pPr>
            <a:r>
              <a:rPr lang="en" sz="1100" b="1"/>
              <a:t>Students with Individualized Education Programs:</a:t>
            </a:r>
            <a:endParaRPr sz="1100" b="1"/>
          </a:p>
          <a:p>
            <a:pPr marL="182880" lvl="0" indent="0" algn="l" rtl="0">
              <a:spcBef>
                <a:spcPts val="0"/>
              </a:spcBef>
              <a:spcAft>
                <a:spcPts val="0"/>
              </a:spcAft>
              <a:buNone/>
            </a:pPr>
            <a:r>
              <a:rPr lang="en" sz="1200"/>
              <a:t>113,992 (~13%)</a:t>
            </a:r>
            <a:endParaRPr sz="1200"/>
          </a:p>
          <a:p>
            <a:pPr marL="0" lvl="0" indent="0" algn="l" rtl="0">
              <a:lnSpc>
                <a:spcPct val="100000"/>
              </a:lnSpc>
              <a:spcBef>
                <a:spcPts val="800"/>
              </a:spcBef>
              <a:spcAft>
                <a:spcPts val="0"/>
              </a:spcAft>
              <a:buNone/>
            </a:pPr>
            <a:r>
              <a:rPr lang="en" sz="1100" b="1"/>
              <a:t>Multilingual Learners*:</a:t>
            </a:r>
            <a:endParaRPr sz="1100" b="1"/>
          </a:p>
          <a:p>
            <a:pPr marL="182880" lvl="0" indent="0" algn="l" rtl="0">
              <a:spcBef>
                <a:spcPts val="0"/>
              </a:spcBef>
              <a:spcAft>
                <a:spcPts val="0"/>
              </a:spcAft>
              <a:buNone/>
            </a:pPr>
            <a:r>
              <a:rPr lang="en" sz="1200"/>
              <a:t>95,734 (~11%)</a:t>
            </a:r>
            <a:endParaRPr sz="1200"/>
          </a:p>
          <a:p>
            <a:pPr marL="0" lvl="0" indent="0" algn="l" rtl="0">
              <a:lnSpc>
                <a:spcPct val="100000"/>
              </a:lnSpc>
              <a:spcBef>
                <a:spcPts val="800"/>
              </a:spcBef>
              <a:spcAft>
                <a:spcPts val="0"/>
              </a:spcAft>
              <a:buNone/>
            </a:pPr>
            <a:r>
              <a:rPr lang="en" sz="1100" b="1"/>
              <a:t>McKinney Vento:</a:t>
            </a:r>
            <a:endParaRPr sz="1100" b="1"/>
          </a:p>
          <a:p>
            <a:pPr marL="182880" lvl="0" indent="0" algn="l" rtl="0">
              <a:spcBef>
                <a:spcPts val="0"/>
              </a:spcBef>
              <a:spcAft>
                <a:spcPts val="0"/>
              </a:spcAft>
              <a:buNone/>
            </a:pPr>
            <a:r>
              <a:rPr lang="en" sz="1200"/>
              <a:t>16,540 (~2%)</a:t>
            </a:r>
            <a:endParaRPr sz="1200"/>
          </a:p>
        </p:txBody>
      </p:sp>
      <p:sp>
        <p:nvSpPr>
          <p:cNvPr id="178" name="Google Shape;178;p20"/>
          <p:cNvSpPr txBox="1"/>
          <p:nvPr/>
        </p:nvSpPr>
        <p:spPr>
          <a:xfrm>
            <a:off x="6819275" y="3751550"/>
            <a:ext cx="1731300" cy="3699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800" i="1">
                <a:solidFill>
                  <a:schemeClr val="dk2"/>
                </a:solidFill>
                <a:latin typeface="Roboto"/>
                <a:ea typeface="Roboto"/>
                <a:cs typeface="Roboto"/>
                <a:sym typeface="Roboto"/>
              </a:rPr>
              <a:t>*Includes both Non-English Proficient and Limited English Proficient students</a:t>
            </a:r>
            <a:endParaRPr sz="800" i="1">
              <a:solidFill>
                <a:schemeClr val="dk2"/>
              </a:solidFill>
              <a:latin typeface="Roboto"/>
              <a:ea typeface="Roboto"/>
              <a:cs typeface="Roboto"/>
              <a:sym typeface="Roboto"/>
            </a:endParaRPr>
          </a:p>
        </p:txBody>
      </p:sp>
      <p:grpSp>
        <p:nvGrpSpPr>
          <p:cNvPr id="179" name="Google Shape;179;p20"/>
          <p:cNvGrpSpPr/>
          <p:nvPr/>
        </p:nvGrpSpPr>
        <p:grpSpPr>
          <a:xfrm>
            <a:off x="308400" y="1062325"/>
            <a:ext cx="1006800" cy="1003500"/>
            <a:chOff x="308400" y="1076275"/>
            <a:chExt cx="1006800" cy="1003500"/>
          </a:xfrm>
        </p:grpSpPr>
        <p:sp>
          <p:nvSpPr>
            <p:cNvPr id="180" name="Google Shape;180;p20"/>
            <p:cNvSpPr/>
            <p:nvPr/>
          </p:nvSpPr>
          <p:spPr>
            <a:xfrm>
              <a:off x="311700" y="1076275"/>
              <a:ext cx="1003500" cy="1003500"/>
            </a:xfrm>
            <a:prstGeom prst="ellipse">
              <a:avLst/>
            </a:prstGeom>
            <a:solidFill>
              <a:srgbClr val="EF752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81" name="Google Shape;181;p20"/>
            <p:cNvSpPr txBox="1"/>
            <p:nvPr/>
          </p:nvSpPr>
          <p:spPr>
            <a:xfrm>
              <a:off x="308400" y="1092575"/>
              <a:ext cx="1003500" cy="8970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1300" b="1">
                  <a:solidFill>
                    <a:schemeClr val="lt1"/>
                  </a:solidFill>
                  <a:latin typeface="Roboto"/>
                  <a:ea typeface="Roboto"/>
                  <a:cs typeface="Roboto"/>
                  <a:sym typeface="Roboto"/>
                </a:rPr>
                <a:t>178</a:t>
              </a:r>
              <a:endParaRPr sz="1300" b="1">
                <a:solidFill>
                  <a:schemeClr val="lt1"/>
                </a:solidFill>
                <a:latin typeface="Roboto"/>
                <a:ea typeface="Roboto"/>
                <a:cs typeface="Roboto"/>
                <a:sym typeface="Roboto"/>
              </a:endParaRPr>
            </a:p>
            <a:p>
              <a:pPr marL="0" lvl="0" indent="0" algn="ctr" rtl="0">
                <a:spcBef>
                  <a:spcPts val="0"/>
                </a:spcBef>
                <a:spcAft>
                  <a:spcPts val="0"/>
                </a:spcAft>
                <a:buNone/>
              </a:pPr>
              <a:r>
                <a:rPr lang="en" sz="1200">
                  <a:solidFill>
                    <a:schemeClr val="lt1"/>
                  </a:solidFill>
                  <a:latin typeface="Roboto"/>
                  <a:ea typeface="Roboto"/>
                  <a:cs typeface="Roboto"/>
                  <a:sym typeface="Roboto"/>
                </a:rPr>
                <a:t>SCHOOL</a:t>
              </a:r>
              <a:endParaRPr sz="1200">
                <a:solidFill>
                  <a:schemeClr val="lt1"/>
                </a:solidFill>
                <a:latin typeface="Roboto"/>
                <a:ea typeface="Roboto"/>
                <a:cs typeface="Roboto"/>
                <a:sym typeface="Roboto"/>
              </a:endParaRPr>
            </a:p>
            <a:p>
              <a:pPr marL="0" lvl="0" indent="0" algn="ctr" rtl="0">
                <a:spcBef>
                  <a:spcPts val="0"/>
                </a:spcBef>
                <a:spcAft>
                  <a:spcPts val="0"/>
                </a:spcAft>
                <a:buNone/>
              </a:pPr>
              <a:r>
                <a:rPr lang="en" sz="1200">
                  <a:solidFill>
                    <a:schemeClr val="lt1"/>
                  </a:solidFill>
                  <a:latin typeface="Roboto"/>
                  <a:ea typeface="Roboto"/>
                  <a:cs typeface="Roboto"/>
                  <a:sym typeface="Roboto"/>
                </a:rPr>
                <a:t>DISTRICTS</a:t>
              </a:r>
              <a:endParaRPr sz="1200">
                <a:solidFill>
                  <a:schemeClr val="lt1"/>
                </a:solidFill>
                <a:latin typeface="Roboto"/>
                <a:ea typeface="Roboto"/>
                <a:cs typeface="Roboto"/>
                <a:sym typeface="Roboto"/>
              </a:endParaRPr>
            </a:p>
          </p:txBody>
        </p:sp>
      </p:grpSp>
      <p:grpSp>
        <p:nvGrpSpPr>
          <p:cNvPr id="182" name="Google Shape;182;p20"/>
          <p:cNvGrpSpPr/>
          <p:nvPr/>
        </p:nvGrpSpPr>
        <p:grpSpPr>
          <a:xfrm>
            <a:off x="308400" y="2150613"/>
            <a:ext cx="1006800" cy="1003500"/>
            <a:chOff x="308400" y="2218825"/>
            <a:chExt cx="1006800" cy="1003500"/>
          </a:xfrm>
        </p:grpSpPr>
        <p:sp>
          <p:nvSpPr>
            <p:cNvPr id="183" name="Google Shape;183;p20"/>
            <p:cNvSpPr/>
            <p:nvPr/>
          </p:nvSpPr>
          <p:spPr>
            <a:xfrm>
              <a:off x="311700" y="2218825"/>
              <a:ext cx="1003500" cy="1003500"/>
            </a:xfrm>
            <a:prstGeom prst="ellipse">
              <a:avLst/>
            </a:prstGeom>
            <a:solidFill>
              <a:srgbClr val="F8B33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84" name="Google Shape;184;p20"/>
            <p:cNvSpPr txBox="1"/>
            <p:nvPr/>
          </p:nvSpPr>
          <p:spPr>
            <a:xfrm>
              <a:off x="308400" y="2309488"/>
              <a:ext cx="1003500" cy="8223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1300" b="1">
                  <a:solidFill>
                    <a:schemeClr val="dk1"/>
                  </a:solidFill>
                  <a:latin typeface="Roboto"/>
                  <a:ea typeface="Roboto"/>
                  <a:cs typeface="Roboto"/>
                  <a:sym typeface="Roboto"/>
                </a:rPr>
                <a:t>1,927</a:t>
              </a:r>
              <a:endParaRPr sz="1300" b="1">
                <a:solidFill>
                  <a:schemeClr val="dk1"/>
                </a:solidFill>
                <a:latin typeface="Roboto"/>
                <a:ea typeface="Roboto"/>
                <a:cs typeface="Roboto"/>
                <a:sym typeface="Roboto"/>
              </a:endParaRPr>
            </a:p>
            <a:p>
              <a:pPr marL="0" lvl="0" indent="0" algn="ctr" rtl="0">
                <a:spcBef>
                  <a:spcPts val="0"/>
                </a:spcBef>
                <a:spcAft>
                  <a:spcPts val="0"/>
                </a:spcAft>
                <a:buNone/>
              </a:pPr>
              <a:r>
                <a:rPr lang="en" sz="1200">
                  <a:solidFill>
                    <a:schemeClr val="dk1"/>
                  </a:solidFill>
                  <a:latin typeface="Roboto"/>
                  <a:ea typeface="Roboto"/>
                  <a:cs typeface="Roboto"/>
                  <a:sym typeface="Roboto"/>
                </a:rPr>
                <a:t>SCHOOL</a:t>
              </a:r>
              <a:endParaRPr sz="1200">
                <a:solidFill>
                  <a:schemeClr val="dk1"/>
                </a:solidFill>
                <a:latin typeface="Roboto"/>
                <a:ea typeface="Roboto"/>
                <a:cs typeface="Roboto"/>
                <a:sym typeface="Roboto"/>
              </a:endParaRPr>
            </a:p>
          </p:txBody>
        </p:sp>
      </p:grpSp>
      <p:grpSp>
        <p:nvGrpSpPr>
          <p:cNvPr id="185" name="Google Shape;185;p20"/>
          <p:cNvGrpSpPr/>
          <p:nvPr/>
        </p:nvGrpSpPr>
        <p:grpSpPr>
          <a:xfrm>
            <a:off x="308400" y="3238900"/>
            <a:ext cx="1006800" cy="1003500"/>
            <a:chOff x="308400" y="1076275"/>
            <a:chExt cx="1006800" cy="1003500"/>
          </a:xfrm>
        </p:grpSpPr>
        <p:sp>
          <p:nvSpPr>
            <p:cNvPr id="186" name="Google Shape;186;p20"/>
            <p:cNvSpPr/>
            <p:nvPr/>
          </p:nvSpPr>
          <p:spPr>
            <a:xfrm>
              <a:off x="311700" y="1076275"/>
              <a:ext cx="1003500" cy="1003500"/>
            </a:xfrm>
            <a:prstGeom prst="ellipse">
              <a:avLst/>
            </a:prstGeom>
            <a:solidFill>
              <a:srgbClr val="00953A"/>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87" name="Google Shape;187;p20"/>
            <p:cNvSpPr txBox="1"/>
            <p:nvPr/>
          </p:nvSpPr>
          <p:spPr>
            <a:xfrm>
              <a:off x="308400" y="1146775"/>
              <a:ext cx="1003500" cy="8970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1300" b="1">
                  <a:solidFill>
                    <a:schemeClr val="lt1"/>
                  </a:solidFill>
                  <a:latin typeface="Roboto"/>
                  <a:ea typeface="Roboto"/>
                  <a:cs typeface="Roboto"/>
                  <a:sym typeface="Roboto"/>
                </a:rPr>
                <a:t>881,464</a:t>
              </a:r>
              <a:endParaRPr sz="1300" b="1">
                <a:solidFill>
                  <a:schemeClr val="lt1"/>
                </a:solidFill>
                <a:latin typeface="Roboto"/>
                <a:ea typeface="Roboto"/>
                <a:cs typeface="Roboto"/>
                <a:sym typeface="Roboto"/>
              </a:endParaRPr>
            </a:p>
            <a:p>
              <a:pPr marL="0" lvl="0" indent="0" algn="ctr" rtl="0">
                <a:spcBef>
                  <a:spcPts val="0"/>
                </a:spcBef>
                <a:spcAft>
                  <a:spcPts val="0"/>
                </a:spcAft>
                <a:buNone/>
              </a:pPr>
              <a:r>
                <a:rPr lang="en" sz="1000">
                  <a:solidFill>
                    <a:schemeClr val="lt1"/>
                  </a:solidFill>
                  <a:latin typeface="Roboto"/>
                  <a:ea typeface="Roboto"/>
                  <a:cs typeface="Roboto"/>
                  <a:sym typeface="Roboto"/>
                </a:rPr>
                <a:t>PUBLIC </a:t>
              </a:r>
              <a:br>
                <a:rPr lang="en" sz="1000">
                  <a:solidFill>
                    <a:schemeClr val="lt1"/>
                  </a:solidFill>
                  <a:latin typeface="Roboto"/>
                  <a:ea typeface="Roboto"/>
                  <a:cs typeface="Roboto"/>
                  <a:sym typeface="Roboto"/>
                </a:rPr>
              </a:br>
              <a:r>
                <a:rPr lang="en" sz="1000">
                  <a:solidFill>
                    <a:schemeClr val="lt1"/>
                  </a:solidFill>
                  <a:latin typeface="Roboto"/>
                  <a:ea typeface="Roboto"/>
                  <a:cs typeface="Roboto"/>
                  <a:sym typeface="Roboto"/>
                </a:rPr>
                <a:t>SCHOOL</a:t>
              </a:r>
              <a:endParaRPr sz="1000">
                <a:solidFill>
                  <a:schemeClr val="lt1"/>
                </a:solidFill>
                <a:latin typeface="Roboto"/>
                <a:ea typeface="Roboto"/>
                <a:cs typeface="Roboto"/>
                <a:sym typeface="Roboto"/>
              </a:endParaRPr>
            </a:p>
            <a:p>
              <a:pPr marL="0" lvl="0" indent="0" algn="ctr" rtl="0">
                <a:spcBef>
                  <a:spcPts val="0"/>
                </a:spcBef>
                <a:spcAft>
                  <a:spcPts val="0"/>
                </a:spcAft>
                <a:buNone/>
              </a:pPr>
              <a:r>
                <a:rPr lang="en" sz="1000">
                  <a:solidFill>
                    <a:schemeClr val="lt1"/>
                  </a:solidFill>
                  <a:latin typeface="Roboto"/>
                  <a:ea typeface="Roboto"/>
                  <a:cs typeface="Roboto"/>
                  <a:sym typeface="Roboto"/>
                </a:rPr>
                <a:t>STUDENTS</a:t>
              </a:r>
              <a:endParaRPr sz="1000">
                <a:solidFill>
                  <a:schemeClr val="lt1"/>
                </a:solidFill>
                <a:latin typeface="Roboto"/>
                <a:ea typeface="Roboto"/>
                <a:cs typeface="Roboto"/>
                <a:sym typeface="Roboto"/>
              </a:endParaRPr>
            </a:p>
          </p:txBody>
        </p:sp>
      </p:grpSp>
      <p:sp>
        <p:nvSpPr>
          <p:cNvPr id="188" name="Google Shape;188;p20"/>
          <p:cNvSpPr txBox="1"/>
          <p:nvPr/>
        </p:nvSpPr>
        <p:spPr>
          <a:xfrm>
            <a:off x="1603037" y="1064563"/>
            <a:ext cx="4624500" cy="2154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 b="1">
                <a:solidFill>
                  <a:schemeClr val="dk1"/>
                </a:solidFill>
                <a:latin typeface="Roboto"/>
                <a:ea typeface="Roboto"/>
                <a:cs typeface="Roboto"/>
                <a:sym typeface="Roboto"/>
              </a:rPr>
              <a:t>Student Demographics</a:t>
            </a:r>
            <a:endParaRPr b="1">
              <a:solidFill>
                <a:schemeClr val="dk1"/>
              </a:solidFill>
              <a:latin typeface="Roboto"/>
              <a:ea typeface="Roboto"/>
              <a:cs typeface="Roboto"/>
              <a:sym typeface="Roboto"/>
            </a:endParaRPr>
          </a:p>
        </p:txBody>
      </p:sp>
      <p:pic>
        <p:nvPicPr>
          <p:cNvPr id="189" name="Google Shape;189;p20"/>
          <p:cNvPicPr preferRelativeResize="0"/>
          <p:nvPr/>
        </p:nvPicPr>
        <p:blipFill>
          <a:blip r:embed="rId3">
            <a:alphaModFix/>
          </a:blip>
          <a:stretch>
            <a:fillRect/>
          </a:stretch>
        </p:blipFill>
        <p:spPr>
          <a:xfrm>
            <a:off x="1761637" y="1426175"/>
            <a:ext cx="4307277" cy="2744887"/>
          </a:xfrm>
          <a:prstGeom prst="rect">
            <a:avLst/>
          </a:prstGeom>
          <a:noFill/>
          <a:ln>
            <a:noFill/>
          </a:ln>
        </p:spPr>
      </p:pic>
      <p:cxnSp>
        <p:nvCxnSpPr>
          <p:cNvPr id="190" name="Google Shape;190;p20"/>
          <p:cNvCxnSpPr/>
          <p:nvPr/>
        </p:nvCxnSpPr>
        <p:spPr>
          <a:xfrm>
            <a:off x="0" y="918350"/>
            <a:ext cx="7479600" cy="0"/>
          </a:xfrm>
          <a:prstGeom prst="straightConnector1">
            <a:avLst/>
          </a:prstGeom>
          <a:noFill/>
          <a:ln w="19050" cap="flat" cmpd="sng">
            <a:solidFill>
              <a:srgbClr val="488BC9"/>
            </a:solidFill>
            <a:prstDash val="solid"/>
            <a:round/>
            <a:headEnd type="none" w="med" len="med"/>
            <a:tailEnd type="none" w="med" len="med"/>
          </a:ln>
        </p:spPr>
      </p:cxnSp>
      <p:sp>
        <p:nvSpPr>
          <p:cNvPr id="191" name="Google Shape;191;p20"/>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92" name="Google Shape;192;p20"/>
          <p:cNvPicPr preferRelativeResize="0"/>
          <p:nvPr/>
        </p:nvPicPr>
        <p:blipFill>
          <a:blip r:embed="rId4">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lide with image - Orange" type="secHead">
  <p:cSld name="SECTION_HEADER">
    <p:spTree>
      <p:nvGrpSpPr>
        <p:cNvPr id="1" name="Shape 19"/>
        <p:cNvGrpSpPr/>
        <p:nvPr/>
      </p:nvGrpSpPr>
      <p:grpSpPr>
        <a:xfrm>
          <a:off x="0" y="0"/>
          <a:ext cx="0" cy="0"/>
          <a:chOff x="0" y="0"/>
          <a:chExt cx="0" cy="0"/>
        </a:xfrm>
      </p:grpSpPr>
      <p:sp>
        <p:nvSpPr>
          <p:cNvPr id="20" name="Google Shape;20;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21" name="Google Shape;21;p3"/>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22" name="Google Shape;22;p3"/>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sp>
        <p:nvSpPr>
          <p:cNvPr id="23" name="Google Shape;23;p3"/>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endParaRPr sz="800">
              <a:solidFill>
                <a:srgbClr val="999999"/>
              </a:solidFill>
              <a:latin typeface="Roboto"/>
              <a:ea typeface="Roboto"/>
              <a:cs typeface="Roboto"/>
              <a:sym typeface="Roboto"/>
            </a:endParaRPr>
          </a:p>
        </p:txBody>
      </p:sp>
      <p:pic>
        <p:nvPicPr>
          <p:cNvPr id="24" name="Google Shape;24;p3"/>
          <p:cNvPicPr preferRelativeResize="0"/>
          <p:nvPr/>
        </p:nvPicPr>
        <p:blipFill>
          <a:blip r:embed="rId3">
            <a:alphaModFix/>
          </a:blip>
          <a:stretch>
            <a:fillRect/>
          </a:stretch>
        </p:blipFill>
        <p:spPr>
          <a:xfrm>
            <a:off x="8002150" y="4594525"/>
            <a:ext cx="924425" cy="403399"/>
          </a:xfrm>
          <a:prstGeom prst="rect">
            <a:avLst/>
          </a:prstGeom>
          <a:noFill/>
          <a:ln>
            <a:noFill/>
          </a:ln>
        </p:spPr>
      </p:pic>
      <p:cxnSp>
        <p:nvCxnSpPr>
          <p:cNvPr id="25" name="Google Shape;25;p3"/>
          <p:cNvCxnSpPr/>
          <p:nvPr/>
        </p:nvCxnSpPr>
        <p:spPr>
          <a:xfrm>
            <a:off x="0" y="918350"/>
            <a:ext cx="7479600" cy="0"/>
          </a:xfrm>
          <a:prstGeom prst="straightConnector1">
            <a:avLst/>
          </a:prstGeom>
          <a:noFill/>
          <a:ln w="19050" cap="flat" cmpd="sng">
            <a:solidFill>
              <a:srgbClr val="EF7521"/>
            </a:solidFill>
            <a:prstDash val="solid"/>
            <a:round/>
            <a:headEnd type="none" w="med" len="med"/>
            <a:tailEnd type="none" w="med" len="med"/>
          </a:ln>
        </p:spPr>
      </p:cxnSp>
      <p:sp>
        <p:nvSpPr>
          <p:cNvPr id="26" name="Google Shape;26;p3"/>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lvl1pPr lvl="0">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27" name="Google Shape;27;p3"/>
          <p:cNvSpPr txBox="1">
            <a:spLocks noGrp="1"/>
          </p:cNvSpPr>
          <p:nvPr>
            <p:ph type="body" idx="1"/>
          </p:nvPr>
        </p:nvSpPr>
        <p:spPr>
          <a:xfrm>
            <a:off x="311700" y="1152475"/>
            <a:ext cx="5277900" cy="3034800"/>
          </a:xfrm>
          <a:prstGeom prst="rect">
            <a:avLst/>
          </a:prstGeom>
        </p:spPr>
        <p:txBody>
          <a:bodyPr spcFirstLastPara="1" wrap="square" lIns="91425" tIns="91425" rIns="91425" bIns="91425" anchor="t" anchorCtr="0">
            <a:normAutofit/>
          </a:bodyPr>
          <a:lstStyle>
            <a:lvl1pPr marL="457200" lvl="0" indent="-330200">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28" name="Google Shape;28;p3"/>
          <p:cNvSpPr txBox="1">
            <a:spLocks noGrp="1"/>
          </p:cNvSpPr>
          <p:nvPr>
            <p:ph type="title" idx="2"/>
          </p:nvPr>
        </p:nvSpPr>
        <p:spPr>
          <a:xfrm>
            <a:off x="123875" y="4347400"/>
            <a:ext cx="7267200" cy="156600"/>
          </a:xfrm>
          <a:prstGeom prst="rect">
            <a:avLst/>
          </a:prstGeom>
        </p:spPr>
        <p:txBody>
          <a:bodyPr spcFirstLastPara="1" wrap="square" lIns="0" tIns="0" rIns="0" bIns="0" anchor="b" anchorCtr="0">
            <a:noAutofit/>
          </a:bodyPr>
          <a:lstStyle>
            <a:lvl1pPr lv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pic>
        <p:nvPicPr>
          <p:cNvPr id="29" name="Google Shape;29;p3"/>
          <p:cNvPicPr preferRelativeResize="0"/>
          <p:nvPr/>
        </p:nvPicPr>
        <p:blipFill>
          <a:blip r:embed="rId4">
            <a:alphaModFix/>
          </a:blip>
          <a:stretch>
            <a:fillRect/>
          </a:stretch>
        </p:blipFill>
        <p:spPr>
          <a:xfrm>
            <a:off x="6109200" y="616825"/>
            <a:ext cx="3034799" cy="3034799"/>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heory of Change - Blue">
  <p:cSld name="TITLE_AND_BODY_1_1_1_1_1_1_1_1_1_1_1_2">
    <p:spTree>
      <p:nvGrpSpPr>
        <p:cNvPr id="1" name="Shape 193"/>
        <p:cNvGrpSpPr/>
        <p:nvPr/>
      </p:nvGrpSpPr>
      <p:grpSpPr>
        <a:xfrm>
          <a:off x="0" y="0"/>
          <a:ext cx="0" cy="0"/>
          <a:chOff x="0" y="0"/>
          <a:chExt cx="0" cy="0"/>
        </a:xfrm>
      </p:grpSpPr>
      <p:pic>
        <p:nvPicPr>
          <p:cNvPr id="194" name="Google Shape;194;p21"/>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195" name="Google Shape;195;p21"/>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96" name="Google Shape;196;p21"/>
          <p:cNvPicPr preferRelativeResize="0"/>
          <p:nvPr/>
        </p:nvPicPr>
        <p:blipFill>
          <a:blip r:embed="rId3">
            <a:alphaModFix/>
          </a:blip>
          <a:stretch>
            <a:fillRect/>
          </a:stretch>
        </p:blipFill>
        <p:spPr>
          <a:xfrm>
            <a:off x="8002150" y="4594525"/>
            <a:ext cx="924425" cy="403399"/>
          </a:xfrm>
          <a:prstGeom prst="rect">
            <a:avLst/>
          </a:prstGeom>
          <a:noFill/>
          <a:ln>
            <a:noFill/>
          </a:ln>
        </p:spPr>
      </p:pic>
      <p:sp>
        <p:nvSpPr>
          <p:cNvPr id="197" name="Google Shape;197;p21"/>
          <p:cNvSpPr txBox="1"/>
          <p:nvPr/>
        </p:nvSpPr>
        <p:spPr>
          <a:xfrm>
            <a:off x="311700" y="708075"/>
            <a:ext cx="5556600" cy="4878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1600" b="1">
                <a:solidFill>
                  <a:srgbClr val="488BC9"/>
                </a:solidFill>
                <a:latin typeface="Roboto"/>
                <a:ea typeface="Roboto"/>
                <a:cs typeface="Roboto"/>
                <a:sym typeface="Roboto"/>
              </a:rPr>
              <a:t>Our Vision </a:t>
            </a:r>
            <a:endParaRPr sz="1200">
              <a:solidFill>
                <a:srgbClr val="488BC9"/>
              </a:solidFill>
              <a:latin typeface="Roboto"/>
              <a:ea typeface="Roboto"/>
              <a:cs typeface="Roboto"/>
              <a:sym typeface="Roboto"/>
            </a:endParaRPr>
          </a:p>
          <a:p>
            <a:pPr marL="0" lvl="0" indent="0" algn="l" rtl="0">
              <a:spcBef>
                <a:spcPts val="200"/>
              </a:spcBef>
              <a:spcAft>
                <a:spcPts val="0"/>
              </a:spcAft>
              <a:buNone/>
            </a:pPr>
            <a:r>
              <a:rPr lang="en" sz="1000">
                <a:solidFill>
                  <a:schemeClr val="dk1"/>
                </a:solidFill>
                <a:latin typeface="Roboto"/>
                <a:ea typeface="Roboto"/>
                <a:cs typeface="Roboto"/>
                <a:sym typeface="Roboto"/>
              </a:rPr>
              <a:t>To create an equitable educational environment where </a:t>
            </a:r>
            <a:r>
              <a:rPr lang="en" sz="1000" i="1">
                <a:solidFill>
                  <a:schemeClr val="dk1"/>
                </a:solidFill>
                <a:latin typeface="Roboto"/>
                <a:ea typeface="Roboto"/>
                <a:cs typeface="Roboto"/>
                <a:sym typeface="Roboto"/>
              </a:rPr>
              <a:t>all</a:t>
            </a:r>
            <a:r>
              <a:rPr lang="en" sz="1000">
                <a:solidFill>
                  <a:schemeClr val="dk1"/>
                </a:solidFill>
                <a:latin typeface="Roboto"/>
                <a:ea typeface="Roboto"/>
                <a:cs typeface="Roboto"/>
                <a:sym typeface="Roboto"/>
              </a:rPr>
              <a:t> students and staff in Colorado thrive</a:t>
            </a:r>
            <a:endParaRPr sz="2000">
              <a:latin typeface="Rockwell"/>
              <a:ea typeface="Rockwell"/>
              <a:cs typeface="Rockwell"/>
              <a:sym typeface="Rockwell"/>
            </a:endParaRPr>
          </a:p>
        </p:txBody>
      </p:sp>
      <p:cxnSp>
        <p:nvCxnSpPr>
          <p:cNvPr id="198" name="Google Shape;198;p21"/>
          <p:cNvCxnSpPr/>
          <p:nvPr/>
        </p:nvCxnSpPr>
        <p:spPr>
          <a:xfrm>
            <a:off x="-160100" y="1282346"/>
            <a:ext cx="8989500" cy="0"/>
          </a:xfrm>
          <a:prstGeom prst="straightConnector1">
            <a:avLst/>
          </a:prstGeom>
          <a:noFill/>
          <a:ln w="9525" cap="flat" cmpd="sng">
            <a:solidFill>
              <a:srgbClr val="488BC9"/>
            </a:solidFill>
            <a:prstDash val="dot"/>
            <a:round/>
            <a:headEnd type="none" w="med" len="med"/>
            <a:tailEnd type="none" w="med" len="med"/>
          </a:ln>
        </p:spPr>
      </p:cxnSp>
      <p:sp>
        <p:nvSpPr>
          <p:cNvPr id="199" name="Google Shape;199;p21"/>
          <p:cNvSpPr txBox="1"/>
          <p:nvPr/>
        </p:nvSpPr>
        <p:spPr>
          <a:xfrm>
            <a:off x="3249133" y="1630850"/>
            <a:ext cx="1600200" cy="643800"/>
          </a:xfrm>
          <a:prstGeom prst="rect">
            <a:avLst/>
          </a:prstGeom>
          <a:noFill/>
          <a:ln>
            <a:noFill/>
          </a:ln>
        </p:spPr>
        <p:txBody>
          <a:bodyPr spcFirstLastPara="1" wrap="square" lIns="0" tIns="0" rIns="0" bIns="0" anchor="t" anchorCtr="0">
            <a:noAutofit/>
          </a:bodyPr>
          <a:lstStyle/>
          <a:p>
            <a:pPr marL="114300" lvl="0" indent="-114300" algn="l" rtl="0">
              <a:spcBef>
                <a:spcPts val="0"/>
              </a:spcBef>
              <a:spcAft>
                <a:spcPts val="0"/>
              </a:spcAft>
              <a:buNone/>
            </a:pPr>
            <a:r>
              <a:rPr lang="en" sz="1100">
                <a:solidFill>
                  <a:srgbClr val="488BC9"/>
                </a:solidFill>
                <a:latin typeface="Roboto Medium"/>
                <a:ea typeface="Roboto Medium"/>
                <a:cs typeface="Roboto Medium"/>
                <a:sym typeface="Roboto Medium"/>
              </a:rPr>
              <a:t>&gt; SERVE</a:t>
            </a:r>
            <a:endParaRPr sz="1100">
              <a:solidFill>
                <a:srgbClr val="488BC9"/>
              </a:solidFill>
            </a:endParaRPr>
          </a:p>
          <a:p>
            <a:pPr marL="137160" lvl="0" indent="0" algn="l" rtl="0">
              <a:spcBef>
                <a:spcPts val="100"/>
              </a:spcBef>
              <a:spcAft>
                <a:spcPts val="500"/>
              </a:spcAft>
              <a:buNone/>
            </a:pPr>
            <a:r>
              <a:rPr lang="en" sz="1000">
                <a:latin typeface="Roboto"/>
                <a:ea typeface="Roboto"/>
                <a:cs typeface="Roboto"/>
                <a:sym typeface="Roboto"/>
              </a:rPr>
              <a:t>Provide actionable support to local educational agencies</a:t>
            </a:r>
            <a:endParaRPr sz="1000">
              <a:latin typeface="Roboto"/>
              <a:ea typeface="Roboto"/>
              <a:cs typeface="Roboto"/>
              <a:sym typeface="Roboto"/>
            </a:endParaRPr>
          </a:p>
        </p:txBody>
      </p:sp>
      <p:sp>
        <p:nvSpPr>
          <p:cNvPr id="200" name="Google Shape;200;p21"/>
          <p:cNvSpPr txBox="1"/>
          <p:nvPr/>
        </p:nvSpPr>
        <p:spPr>
          <a:xfrm>
            <a:off x="5239167" y="1630850"/>
            <a:ext cx="1600200" cy="6747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None/>
            </a:pPr>
            <a:r>
              <a:rPr lang="en" sz="1300">
                <a:solidFill>
                  <a:srgbClr val="488BC9"/>
                </a:solidFill>
                <a:latin typeface="Roboto Medium"/>
                <a:ea typeface="Roboto Medium"/>
                <a:cs typeface="Roboto Medium"/>
                <a:sym typeface="Roboto Medium"/>
              </a:rPr>
              <a:t>&gt; </a:t>
            </a:r>
            <a:r>
              <a:rPr lang="en" sz="1100">
                <a:solidFill>
                  <a:srgbClr val="488BC9"/>
                </a:solidFill>
                <a:latin typeface="Roboto Medium"/>
                <a:ea typeface="Roboto Medium"/>
                <a:cs typeface="Roboto Medium"/>
                <a:sym typeface="Roboto Medium"/>
              </a:rPr>
              <a:t>GUIDE</a:t>
            </a:r>
            <a:endParaRPr b="1">
              <a:solidFill>
                <a:srgbClr val="488BC9"/>
              </a:solidFill>
            </a:endParaRPr>
          </a:p>
          <a:p>
            <a:pPr marL="137160" marR="0" lvl="0" indent="0" algn="l" rtl="0">
              <a:lnSpc>
                <a:spcPct val="100000"/>
              </a:lnSpc>
              <a:spcBef>
                <a:spcPts val="100"/>
              </a:spcBef>
              <a:spcAft>
                <a:spcPts val="300"/>
              </a:spcAft>
              <a:buNone/>
            </a:pPr>
            <a:r>
              <a:rPr lang="en" sz="1000">
                <a:latin typeface="Roboto"/>
                <a:ea typeface="Roboto"/>
                <a:cs typeface="Roboto"/>
                <a:sym typeface="Roboto"/>
              </a:rPr>
              <a:t>Implement policy and enact legislation in an effective way </a:t>
            </a:r>
            <a:endParaRPr sz="1000">
              <a:latin typeface="Roboto"/>
              <a:ea typeface="Roboto"/>
              <a:cs typeface="Roboto"/>
              <a:sym typeface="Roboto"/>
            </a:endParaRPr>
          </a:p>
        </p:txBody>
      </p:sp>
      <p:sp>
        <p:nvSpPr>
          <p:cNvPr id="201" name="Google Shape;201;p21"/>
          <p:cNvSpPr txBox="1"/>
          <p:nvPr/>
        </p:nvSpPr>
        <p:spPr>
          <a:xfrm>
            <a:off x="7229200" y="1630850"/>
            <a:ext cx="1600200" cy="6438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None/>
            </a:pPr>
            <a:r>
              <a:rPr lang="en" sz="1100">
                <a:solidFill>
                  <a:srgbClr val="488BC9"/>
                </a:solidFill>
                <a:latin typeface="Roboto Medium"/>
                <a:ea typeface="Roboto Medium"/>
                <a:cs typeface="Roboto Medium"/>
                <a:sym typeface="Roboto Medium"/>
              </a:rPr>
              <a:t>&gt; ELEVATE</a:t>
            </a:r>
            <a:endParaRPr b="1">
              <a:solidFill>
                <a:srgbClr val="488BC9"/>
              </a:solidFill>
            </a:endParaRPr>
          </a:p>
          <a:p>
            <a:pPr marL="137160" marR="0" lvl="0" indent="0" algn="l" rtl="0">
              <a:lnSpc>
                <a:spcPct val="100000"/>
              </a:lnSpc>
              <a:spcBef>
                <a:spcPts val="100"/>
              </a:spcBef>
              <a:spcAft>
                <a:spcPts val="300"/>
              </a:spcAft>
              <a:buNone/>
            </a:pPr>
            <a:r>
              <a:rPr lang="en" sz="1000">
                <a:latin typeface="Roboto"/>
                <a:ea typeface="Roboto"/>
                <a:cs typeface="Roboto"/>
                <a:sym typeface="Roboto"/>
              </a:rPr>
              <a:t>Share the experiences of local educational agencies and students</a:t>
            </a:r>
            <a:endParaRPr sz="1000">
              <a:latin typeface="Roboto"/>
              <a:ea typeface="Roboto"/>
              <a:cs typeface="Roboto"/>
              <a:sym typeface="Roboto"/>
            </a:endParaRPr>
          </a:p>
        </p:txBody>
      </p:sp>
      <p:sp>
        <p:nvSpPr>
          <p:cNvPr id="202" name="Google Shape;202;p21"/>
          <p:cNvSpPr txBox="1"/>
          <p:nvPr/>
        </p:nvSpPr>
        <p:spPr>
          <a:xfrm>
            <a:off x="311700" y="1368825"/>
            <a:ext cx="2547600" cy="7338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000000"/>
              </a:buClr>
              <a:buSzPts val="1100"/>
              <a:buFont typeface="Arial"/>
              <a:buNone/>
            </a:pPr>
            <a:r>
              <a:rPr lang="en" sz="1600" b="1">
                <a:solidFill>
                  <a:srgbClr val="488BC9"/>
                </a:solidFill>
                <a:latin typeface="Roboto"/>
                <a:ea typeface="Roboto"/>
                <a:cs typeface="Roboto"/>
                <a:sym typeface="Roboto"/>
              </a:rPr>
              <a:t>Our Role</a:t>
            </a:r>
            <a:endParaRPr sz="1600" b="1">
              <a:solidFill>
                <a:srgbClr val="488BC9"/>
              </a:solidFill>
              <a:latin typeface="Roboto"/>
              <a:ea typeface="Roboto"/>
              <a:cs typeface="Roboto"/>
              <a:sym typeface="Roboto"/>
            </a:endParaRPr>
          </a:p>
          <a:p>
            <a:pPr marL="0" lvl="0" indent="0" algn="l" rtl="0">
              <a:spcBef>
                <a:spcPts val="200"/>
              </a:spcBef>
              <a:spcAft>
                <a:spcPts val="0"/>
              </a:spcAft>
              <a:buNone/>
            </a:pPr>
            <a:r>
              <a:rPr lang="en" sz="1000">
                <a:latin typeface="Roboto"/>
                <a:ea typeface="Roboto"/>
                <a:cs typeface="Roboto"/>
                <a:sym typeface="Roboto"/>
              </a:rPr>
              <a:t>To improve student outcomes and ensure students and families across Colorado have access to high-quality schools, we will: </a:t>
            </a:r>
            <a:endParaRPr sz="1000">
              <a:latin typeface="Roboto"/>
              <a:ea typeface="Roboto"/>
              <a:cs typeface="Roboto"/>
              <a:sym typeface="Roboto"/>
            </a:endParaRPr>
          </a:p>
        </p:txBody>
      </p:sp>
      <p:sp>
        <p:nvSpPr>
          <p:cNvPr id="203" name="Google Shape;203;p21"/>
          <p:cNvSpPr txBox="1"/>
          <p:nvPr/>
        </p:nvSpPr>
        <p:spPr>
          <a:xfrm>
            <a:off x="311700" y="2586100"/>
            <a:ext cx="8427300" cy="299700"/>
          </a:xfrm>
          <a:prstGeom prst="rect">
            <a:avLst/>
          </a:prstGeom>
          <a:noFill/>
          <a:ln>
            <a:noFill/>
          </a:ln>
        </p:spPr>
        <p:txBody>
          <a:bodyPr spcFirstLastPara="1" wrap="square" lIns="0" tIns="0" rIns="91425" bIns="91425" anchor="t" anchorCtr="0">
            <a:noAutofit/>
          </a:bodyPr>
          <a:lstStyle/>
          <a:p>
            <a:pPr marL="0" lvl="0" indent="0" algn="l" rtl="0">
              <a:spcBef>
                <a:spcPts val="0"/>
              </a:spcBef>
              <a:spcAft>
                <a:spcPts val="800"/>
              </a:spcAft>
              <a:buNone/>
            </a:pPr>
            <a:r>
              <a:rPr lang="en" sz="1600" b="1">
                <a:solidFill>
                  <a:srgbClr val="488BC9"/>
                </a:solidFill>
                <a:latin typeface="Roboto"/>
                <a:ea typeface="Roboto"/>
                <a:cs typeface="Roboto"/>
                <a:sym typeface="Roboto"/>
              </a:rPr>
              <a:t>Our Core Values: </a:t>
            </a:r>
            <a:r>
              <a:rPr lang="en" sz="1600" b="1">
                <a:solidFill>
                  <a:srgbClr val="EF7521"/>
                </a:solidFill>
                <a:latin typeface="Roboto"/>
                <a:ea typeface="Roboto"/>
                <a:cs typeface="Roboto"/>
                <a:sym typeface="Roboto"/>
              </a:rPr>
              <a:t>   </a:t>
            </a:r>
            <a:r>
              <a:rPr lang="en" sz="1300">
                <a:solidFill>
                  <a:schemeClr val="dk1"/>
                </a:solidFill>
              </a:rPr>
              <a:t>INTEGRITY  |  EQUITY  |  ACCOUNTABILITY  |  TRUST  |  SERVICE</a:t>
            </a:r>
            <a:endParaRPr sz="1300">
              <a:solidFill>
                <a:schemeClr val="dk1"/>
              </a:solidFill>
            </a:endParaRPr>
          </a:p>
        </p:txBody>
      </p:sp>
      <p:cxnSp>
        <p:nvCxnSpPr>
          <p:cNvPr id="204" name="Google Shape;204;p21"/>
          <p:cNvCxnSpPr/>
          <p:nvPr/>
        </p:nvCxnSpPr>
        <p:spPr>
          <a:xfrm>
            <a:off x="3130417" y="1632525"/>
            <a:ext cx="0" cy="674700"/>
          </a:xfrm>
          <a:prstGeom prst="straightConnector1">
            <a:avLst/>
          </a:prstGeom>
          <a:noFill/>
          <a:ln w="9525" cap="flat" cmpd="sng">
            <a:solidFill>
              <a:srgbClr val="EF7521"/>
            </a:solidFill>
            <a:prstDash val="dot"/>
            <a:round/>
            <a:headEnd type="none" w="med" len="med"/>
            <a:tailEnd type="none" w="med" len="med"/>
          </a:ln>
        </p:spPr>
      </p:cxnSp>
      <p:grpSp>
        <p:nvGrpSpPr>
          <p:cNvPr id="205" name="Google Shape;205;p21"/>
          <p:cNvGrpSpPr/>
          <p:nvPr/>
        </p:nvGrpSpPr>
        <p:grpSpPr>
          <a:xfrm>
            <a:off x="311700" y="3548650"/>
            <a:ext cx="8363900" cy="646200"/>
            <a:chOff x="375100" y="3396250"/>
            <a:chExt cx="8363900" cy="646200"/>
          </a:xfrm>
        </p:grpSpPr>
        <p:sp>
          <p:nvSpPr>
            <p:cNvPr id="206" name="Google Shape;206;p21"/>
            <p:cNvSpPr/>
            <p:nvPr/>
          </p:nvSpPr>
          <p:spPr>
            <a:xfrm rot="5400000">
              <a:off x="7124400"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07" name="Google Shape;207;p21"/>
            <p:cNvSpPr/>
            <p:nvPr/>
          </p:nvSpPr>
          <p:spPr>
            <a:xfrm rot="5400000">
              <a:off x="5197433"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08" name="Google Shape;208;p21"/>
            <p:cNvSpPr/>
            <p:nvPr/>
          </p:nvSpPr>
          <p:spPr>
            <a:xfrm rot="5400000">
              <a:off x="3270467"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09" name="Google Shape;209;p21"/>
            <p:cNvSpPr/>
            <p:nvPr/>
          </p:nvSpPr>
          <p:spPr>
            <a:xfrm rot="5400000">
              <a:off x="1343500"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10" name="Google Shape;210;p21"/>
            <p:cNvSpPr txBox="1"/>
            <p:nvPr/>
          </p:nvSpPr>
          <p:spPr>
            <a:xfrm>
              <a:off x="959725" y="3534700"/>
              <a:ext cx="1801500" cy="3693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200" b="1">
                  <a:solidFill>
                    <a:srgbClr val="FFFFFF"/>
                  </a:solidFill>
                  <a:latin typeface="Roboto"/>
                  <a:ea typeface="Roboto"/>
                  <a:cs typeface="Roboto"/>
                  <a:sym typeface="Roboto"/>
                </a:rPr>
                <a:t>Increase Student</a:t>
              </a:r>
              <a:br>
                <a:rPr lang="en" sz="1200" b="1">
                  <a:solidFill>
                    <a:srgbClr val="FFFFFF"/>
                  </a:solidFill>
                  <a:latin typeface="Roboto"/>
                  <a:ea typeface="Roboto"/>
                  <a:cs typeface="Roboto"/>
                  <a:sym typeface="Roboto"/>
                </a:rPr>
              </a:br>
              <a:r>
                <a:rPr lang="en" sz="1200" b="1">
                  <a:solidFill>
                    <a:srgbClr val="FFFFFF"/>
                  </a:solidFill>
                  <a:latin typeface="Roboto"/>
                  <a:ea typeface="Roboto"/>
                  <a:cs typeface="Roboto"/>
                  <a:sym typeface="Roboto"/>
                </a:rPr>
                <a:t>Engagement</a:t>
              </a:r>
              <a:endParaRPr sz="1200" b="1">
                <a:solidFill>
                  <a:srgbClr val="FFFFFF"/>
                </a:solidFill>
                <a:latin typeface="Roboto"/>
                <a:ea typeface="Roboto"/>
                <a:cs typeface="Roboto"/>
                <a:sym typeface="Roboto"/>
              </a:endParaRPr>
            </a:p>
          </p:txBody>
        </p:sp>
        <p:sp>
          <p:nvSpPr>
            <p:cNvPr id="211" name="Google Shape;211;p21"/>
            <p:cNvSpPr txBox="1"/>
            <p:nvPr/>
          </p:nvSpPr>
          <p:spPr>
            <a:xfrm>
              <a:off x="3118651" y="3529988"/>
              <a:ext cx="1404600" cy="3693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200" b="1">
                  <a:solidFill>
                    <a:schemeClr val="lt1"/>
                  </a:solidFill>
                  <a:latin typeface="Roboto"/>
                  <a:ea typeface="Roboto"/>
                  <a:cs typeface="Roboto"/>
                  <a:sym typeface="Roboto"/>
                </a:rPr>
                <a:t>Accelerate Student Outcomes</a:t>
              </a:r>
              <a:endParaRPr sz="1200" b="1">
                <a:solidFill>
                  <a:srgbClr val="FFFFFF"/>
                </a:solidFill>
                <a:latin typeface="Roboto"/>
                <a:ea typeface="Roboto"/>
                <a:cs typeface="Roboto"/>
                <a:sym typeface="Roboto"/>
              </a:endParaRPr>
            </a:p>
          </p:txBody>
        </p:sp>
        <p:sp>
          <p:nvSpPr>
            <p:cNvPr id="212" name="Google Shape;212;p21"/>
            <p:cNvSpPr txBox="1"/>
            <p:nvPr/>
          </p:nvSpPr>
          <p:spPr>
            <a:xfrm>
              <a:off x="7024201" y="3534688"/>
              <a:ext cx="1404600" cy="3693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200" b="1">
                  <a:solidFill>
                    <a:schemeClr val="lt1"/>
                  </a:solidFill>
                  <a:latin typeface="Roboto"/>
                  <a:ea typeface="Roboto"/>
                  <a:cs typeface="Roboto"/>
                  <a:sym typeface="Roboto"/>
                </a:rPr>
                <a:t>Provide Operational Excellence</a:t>
              </a:r>
              <a:endParaRPr sz="1200" b="1">
                <a:solidFill>
                  <a:srgbClr val="FFFFFF"/>
                </a:solidFill>
                <a:latin typeface="Roboto"/>
                <a:ea typeface="Roboto"/>
                <a:cs typeface="Roboto"/>
                <a:sym typeface="Roboto"/>
              </a:endParaRPr>
            </a:p>
          </p:txBody>
        </p:sp>
        <p:sp>
          <p:nvSpPr>
            <p:cNvPr id="213" name="Google Shape;213;p21"/>
            <p:cNvSpPr txBox="1"/>
            <p:nvPr/>
          </p:nvSpPr>
          <p:spPr>
            <a:xfrm>
              <a:off x="5071413" y="3534688"/>
              <a:ext cx="1404600" cy="3693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200" b="1">
                  <a:solidFill>
                    <a:schemeClr val="lt1"/>
                  </a:solidFill>
                  <a:latin typeface="Roboto"/>
                  <a:ea typeface="Roboto"/>
                  <a:cs typeface="Roboto"/>
                  <a:sym typeface="Roboto"/>
                </a:rPr>
                <a:t>Strengthen the Educator Workforce</a:t>
              </a:r>
              <a:endParaRPr sz="1200" b="1">
                <a:solidFill>
                  <a:srgbClr val="FFFFFF"/>
                </a:solidFill>
                <a:latin typeface="Roboto"/>
                <a:ea typeface="Roboto"/>
                <a:cs typeface="Roboto"/>
                <a:sym typeface="Roboto"/>
              </a:endParaRPr>
            </a:p>
          </p:txBody>
        </p:sp>
      </p:grpSp>
      <p:cxnSp>
        <p:nvCxnSpPr>
          <p:cNvPr id="214" name="Google Shape;214;p21"/>
          <p:cNvCxnSpPr/>
          <p:nvPr/>
        </p:nvCxnSpPr>
        <p:spPr>
          <a:xfrm>
            <a:off x="5120450" y="1632525"/>
            <a:ext cx="0" cy="674700"/>
          </a:xfrm>
          <a:prstGeom prst="straightConnector1">
            <a:avLst/>
          </a:prstGeom>
          <a:noFill/>
          <a:ln w="9525" cap="flat" cmpd="sng">
            <a:solidFill>
              <a:srgbClr val="EF7521"/>
            </a:solidFill>
            <a:prstDash val="dot"/>
            <a:round/>
            <a:headEnd type="none" w="med" len="med"/>
            <a:tailEnd type="none" w="med" len="med"/>
          </a:ln>
        </p:spPr>
      </p:cxnSp>
      <p:cxnSp>
        <p:nvCxnSpPr>
          <p:cNvPr id="215" name="Google Shape;215;p21"/>
          <p:cNvCxnSpPr/>
          <p:nvPr/>
        </p:nvCxnSpPr>
        <p:spPr>
          <a:xfrm>
            <a:off x="7110483" y="1632525"/>
            <a:ext cx="0" cy="674700"/>
          </a:xfrm>
          <a:prstGeom prst="straightConnector1">
            <a:avLst/>
          </a:prstGeom>
          <a:noFill/>
          <a:ln w="9525" cap="flat" cmpd="sng">
            <a:solidFill>
              <a:srgbClr val="EF7521"/>
            </a:solidFill>
            <a:prstDash val="dot"/>
            <a:round/>
            <a:headEnd type="none" w="med" len="med"/>
            <a:tailEnd type="none" w="med" len="med"/>
          </a:ln>
        </p:spPr>
      </p:cxnSp>
      <p:cxnSp>
        <p:nvCxnSpPr>
          <p:cNvPr id="216" name="Google Shape;216;p21"/>
          <p:cNvCxnSpPr/>
          <p:nvPr/>
        </p:nvCxnSpPr>
        <p:spPr>
          <a:xfrm>
            <a:off x="-160100" y="2409466"/>
            <a:ext cx="9030600" cy="0"/>
          </a:xfrm>
          <a:prstGeom prst="straightConnector1">
            <a:avLst/>
          </a:prstGeom>
          <a:noFill/>
          <a:ln w="9525" cap="flat" cmpd="sng">
            <a:solidFill>
              <a:srgbClr val="488BC9"/>
            </a:solidFill>
            <a:prstDash val="dot"/>
            <a:round/>
            <a:headEnd type="none" w="med" len="med"/>
            <a:tailEnd type="none" w="med" len="med"/>
          </a:ln>
        </p:spPr>
      </p:cxnSp>
      <p:cxnSp>
        <p:nvCxnSpPr>
          <p:cNvPr id="217" name="Google Shape;217;p21"/>
          <p:cNvCxnSpPr/>
          <p:nvPr/>
        </p:nvCxnSpPr>
        <p:spPr>
          <a:xfrm>
            <a:off x="-160100" y="3016625"/>
            <a:ext cx="9030600" cy="0"/>
          </a:xfrm>
          <a:prstGeom prst="straightConnector1">
            <a:avLst/>
          </a:prstGeom>
          <a:noFill/>
          <a:ln w="9525" cap="flat" cmpd="sng">
            <a:solidFill>
              <a:srgbClr val="488BC9"/>
            </a:solidFill>
            <a:prstDash val="dot"/>
            <a:round/>
            <a:headEnd type="none" w="med" len="med"/>
            <a:tailEnd type="none" w="med" len="med"/>
          </a:ln>
        </p:spPr>
      </p:cxnSp>
      <p:sp>
        <p:nvSpPr>
          <p:cNvPr id="218" name="Google Shape;218;p21"/>
          <p:cNvSpPr txBox="1"/>
          <p:nvPr/>
        </p:nvSpPr>
        <p:spPr>
          <a:xfrm>
            <a:off x="311700" y="3219775"/>
            <a:ext cx="1600200" cy="299700"/>
          </a:xfrm>
          <a:prstGeom prst="rect">
            <a:avLst/>
          </a:prstGeom>
          <a:noFill/>
          <a:ln>
            <a:noFill/>
          </a:ln>
        </p:spPr>
        <p:txBody>
          <a:bodyPr spcFirstLastPara="1" wrap="square" lIns="0" tIns="0" rIns="91425" bIns="91425" anchor="t" anchorCtr="0">
            <a:noAutofit/>
          </a:bodyPr>
          <a:lstStyle/>
          <a:p>
            <a:pPr marL="0" lvl="0" indent="0" algn="l" rtl="0">
              <a:spcBef>
                <a:spcPts val="0"/>
              </a:spcBef>
              <a:spcAft>
                <a:spcPts val="800"/>
              </a:spcAft>
              <a:buNone/>
            </a:pPr>
            <a:r>
              <a:rPr lang="en" sz="1600" b="1">
                <a:solidFill>
                  <a:srgbClr val="488BC9"/>
                </a:solidFill>
                <a:latin typeface="Roboto"/>
                <a:ea typeface="Roboto"/>
                <a:cs typeface="Roboto"/>
                <a:sym typeface="Roboto"/>
              </a:rPr>
              <a:t>Our Priorities:</a:t>
            </a:r>
            <a:endParaRPr sz="1300">
              <a:solidFill>
                <a:srgbClr val="488BC9"/>
              </a:solidFill>
            </a:endParaRPr>
          </a:p>
        </p:txBody>
      </p:sp>
      <p:sp>
        <p:nvSpPr>
          <p:cNvPr id="219" name="Google Shape;219;p21"/>
          <p:cNvSpPr txBox="1"/>
          <p:nvPr/>
        </p:nvSpPr>
        <p:spPr>
          <a:xfrm>
            <a:off x="311700" y="171000"/>
            <a:ext cx="5556600" cy="265200"/>
          </a:xfrm>
          <a:prstGeom prst="rect">
            <a:avLst/>
          </a:prstGeom>
          <a:noFill/>
          <a:ln>
            <a:noFill/>
          </a:ln>
        </p:spPr>
        <p:txBody>
          <a:bodyPr spcFirstLastPara="1" wrap="square" lIns="0" tIns="0" rIns="0" bIns="0" anchor="t" anchorCtr="0">
            <a:noAutofit/>
          </a:bodyPr>
          <a:lstStyle/>
          <a:p>
            <a:pPr marL="0" lvl="0" indent="0" algn="l" rtl="0">
              <a:spcBef>
                <a:spcPts val="0"/>
              </a:spcBef>
              <a:spcAft>
                <a:spcPts val="200"/>
              </a:spcAft>
              <a:buNone/>
            </a:pPr>
            <a:r>
              <a:rPr lang="en" sz="2000" b="1">
                <a:solidFill>
                  <a:schemeClr val="dk1"/>
                </a:solidFill>
                <a:latin typeface="Roboto"/>
                <a:ea typeface="Roboto"/>
                <a:cs typeface="Roboto"/>
                <a:sym typeface="Roboto"/>
              </a:rPr>
              <a:t>Theory of Change</a:t>
            </a:r>
            <a:endParaRPr sz="2000" b="1">
              <a:solidFill>
                <a:schemeClr val="dk1"/>
              </a:solidFill>
              <a:latin typeface="Roboto"/>
              <a:ea typeface="Roboto"/>
              <a:cs typeface="Roboto"/>
              <a:sym typeface="Roboto"/>
            </a:endParaRPr>
          </a:p>
        </p:txBody>
      </p:sp>
      <p:cxnSp>
        <p:nvCxnSpPr>
          <p:cNvPr id="220" name="Google Shape;220;p21"/>
          <p:cNvCxnSpPr/>
          <p:nvPr/>
        </p:nvCxnSpPr>
        <p:spPr>
          <a:xfrm>
            <a:off x="-160100" y="588900"/>
            <a:ext cx="8989500" cy="0"/>
          </a:xfrm>
          <a:prstGeom prst="straightConnector1">
            <a:avLst/>
          </a:prstGeom>
          <a:noFill/>
          <a:ln w="9525" cap="flat" cmpd="sng">
            <a:solidFill>
              <a:srgbClr val="488BC9"/>
            </a:solidFill>
            <a:prstDash val="dot"/>
            <a:round/>
            <a:headEnd type="none" w="med" len="med"/>
            <a:tailEnd type="none" w="med" len="med"/>
          </a:ln>
        </p:spPr>
      </p:cxn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Divider - Blue - 01">
  <p:cSld name="TITLE_AND_BODY_1_1_1_1_1_1_1_1_1_1_1_1">
    <p:spTree>
      <p:nvGrpSpPr>
        <p:cNvPr id="1" name="Shape 221"/>
        <p:cNvGrpSpPr/>
        <p:nvPr/>
      </p:nvGrpSpPr>
      <p:grpSpPr>
        <a:xfrm>
          <a:off x="0" y="0"/>
          <a:ext cx="0" cy="0"/>
          <a:chOff x="0" y="0"/>
          <a:chExt cx="0" cy="0"/>
        </a:xfrm>
      </p:grpSpPr>
      <p:pic>
        <p:nvPicPr>
          <p:cNvPr id="222" name="Google Shape;222;p22"/>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223" name="Google Shape;223;p22"/>
          <p:cNvSpPr txBox="1">
            <a:spLocks noGrp="1"/>
          </p:cNvSpPr>
          <p:nvPr>
            <p:ph type="title"/>
          </p:nvPr>
        </p:nvSpPr>
        <p:spPr>
          <a:xfrm>
            <a:off x="0" y="3361600"/>
            <a:ext cx="9144000" cy="666600"/>
          </a:xfrm>
          <a:prstGeom prst="rect">
            <a:avLst/>
          </a:prstGeom>
          <a:solidFill>
            <a:srgbClr val="488BC9"/>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224" name="Google Shape;224;p2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225" name="Google Shape;225;p22"/>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226" name="Google Shape;226;p22"/>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Divider - Blue - 02">
  <p:cSld name="TITLE_AND_BODY_1_1_1_1_1_1_1_1_1_1_1_1_1">
    <p:spTree>
      <p:nvGrpSpPr>
        <p:cNvPr id="1" name="Shape 227"/>
        <p:cNvGrpSpPr/>
        <p:nvPr/>
      </p:nvGrpSpPr>
      <p:grpSpPr>
        <a:xfrm>
          <a:off x="0" y="0"/>
          <a:ext cx="0" cy="0"/>
          <a:chOff x="0" y="0"/>
          <a:chExt cx="0" cy="0"/>
        </a:xfrm>
      </p:grpSpPr>
      <p:pic>
        <p:nvPicPr>
          <p:cNvPr id="228" name="Google Shape;228;p23"/>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229" name="Google Shape;229;p23"/>
          <p:cNvSpPr txBox="1">
            <a:spLocks noGrp="1"/>
          </p:cNvSpPr>
          <p:nvPr>
            <p:ph type="title"/>
          </p:nvPr>
        </p:nvSpPr>
        <p:spPr>
          <a:xfrm>
            <a:off x="0" y="3361600"/>
            <a:ext cx="9144000" cy="666600"/>
          </a:xfrm>
          <a:prstGeom prst="rect">
            <a:avLst/>
          </a:prstGeom>
          <a:solidFill>
            <a:srgbClr val="488BC9"/>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230" name="Google Shape;230;p2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231" name="Google Shape;231;p23"/>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232" name="Google Shape;232;p23"/>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Divider - Blue - 03">
  <p:cSld name="TITLE_AND_BODY_1_1_1_1_1_1_1_1_1_1_1_1_1_1">
    <p:spTree>
      <p:nvGrpSpPr>
        <p:cNvPr id="1" name="Shape 233"/>
        <p:cNvGrpSpPr/>
        <p:nvPr/>
      </p:nvGrpSpPr>
      <p:grpSpPr>
        <a:xfrm>
          <a:off x="0" y="0"/>
          <a:ext cx="0" cy="0"/>
          <a:chOff x="0" y="0"/>
          <a:chExt cx="0" cy="0"/>
        </a:xfrm>
      </p:grpSpPr>
      <p:pic>
        <p:nvPicPr>
          <p:cNvPr id="234" name="Google Shape;234;p24"/>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235" name="Google Shape;235;p24"/>
          <p:cNvSpPr txBox="1">
            <a:spLocks noGrp="1"/>
          </p:cNvSpPr>
          <p:nvPr>
            <p:ph type="title"/>
          </p:nvPr>
        </p:nvSpPr>
        <p:spPr>
          <a:xfrm>
            <a:off x="0" y="3361600"/>
            <a:ext cx="9144000" cy="666600"/>
          </a:xfrm>
          <a:prstGeom prst="rect">
            <a:avLst/>
          </a:prstGeom>
          <a:solidFill>
            <a:srgbClr val="488BC9"/>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236" name="Google Shape;236;p2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237" name="Google Shape;237;p24"/>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238" name="Google Shape;238;p24"/>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Divider - Blue - 04">
  <p:cSld name="TITLE_AND_BODY_1_1_1_1_1_1_1_1_1_1_1_1_1_1_1">
    <p:spTree>
      <p:nvGrpSpPr>
        <p:cNvPr id="1" name="Shape 239"/>
        <p:cNvGrpSpPr/>
        <p:nvPr/>
      </p:nvGrpSpPr>
      <p:grpSpPr>
        <a:xfrm>
          <a:off x="0" y="0"/>
          <a:ext cx="0" cy="0"/>
          <a:chOff x="0" y="0"/>
          <a:chExt cx="0" cy="0"/>
        </a:xfrm>
      </p:grpSpPr>
      <p:pic>
        <p:nvPicPr>
          <p:cNvPr id="240" name="Google Shape;240;p25"/>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241" name="Google Shape;241;p25"/>
          <p:cNvSpPr txBox="1">
            <a:spLocks noGrp="1"/>
          </p:cNvSpPr>
          <p:nvPr>
            <p:ph type="title"/>
          </p:nvPr>
        </p:nvSpPr>
        <p:spPr>
          <a:xfrm>
            <a:off x="0" y="3361600"/>
            <a:ext cx="9144000" cy="666600"/>
          </a:xfrm>
          <a:prstGeom prst="rect">
            <a:avLst/>
          </a:prstGeom>
          <a:solidFill>
            <a:srgbClr val="488BC9"/>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242" name="Google Shape;242;p2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243" name="Google Shape;243;p25"/>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244" name="Google Shape;244;p25"/>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Divider - Blue - 05">
  <p:cSld name="TITLE_AND_BODY_1_1_1_1_1_1_1_1_1_1_1_1_2">
    <p:spTree>
      <p:nvGrpSpPr>
        <p:cNvPr id="1" name="Shape 245"/>
        <p:cNvGrpSpPr/>
        <p:nvPr/>
      </p:nvGrpSpPr>
      <p:grpSpPr>
        <a:xfrm>
          <a:off x="0" y="0"/>
          <a:ext cx="0" cy="0"/>
          <a:chOff x="0" y="0"/>
          <a:chExt cx="0" cy="0"/>
        </a:xfrm>
      </p:grpSpPr>
      <p:pic>
        <p:nvPicPr>
          <p:cNvPr id="246" name="Google Shape;246;p26"/>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247" name="Google Shape;247;p26"/>
          <p:cNvSpPr txBox="1">
            <a:spLocks noGrp="1"/>
          </p:cNvSpPr>
          <p:nvPr>
            <p:ph type="title"/>
          </p:nvPr>
        </p:nvSpPr>
        <p:spPr>
          <a:xfrm>
            <a:off x="0" y="3361600"/>
            <a:ext cx="9144000" cy="666600"/>
          </a:xfrm>
          <a:prstGeom prst="rect">
            <a:avLst/>
          </a:prstGeom>
          <a:solidFill>
            <a:srgbClr val="488BC9"/>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248" name="Google Shape;248;p2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249" name="Google Shape;249;p26"/>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250" name="Google Shape;250;p26"/>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Divider - Blue - 06">
  <p:cSld name="TITLE_AND_BODY_1_1_1_1_1_1_1_1_1_1_1_1_1_2">
    <p:spTree>
      <p:nvGrpSpPr>
        <p:cNvPr id="1" name="Shape 251"/>
        <p:cNvGrpSpPr/>
        <p:nvPr/>
      </p:nvGrpSpPr>
      <p:grpSpPr>
        <a:xfrm>
          <a:off x="0" y="0"/>
          <a:ext cx="0" cy="0"/>
          <a:chOff x="0" y="0"/>
          <a:chExt cx="0" cy="0"/>
        </a:xfrm>
      </p:grpSpPr>
      <p:pic>
        <p:nvPicPr>
          <p:cNvPr id="252" name="Google Shape;252;p27"/>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253" name="Google Shape;253;p27"/>
          <p:cNvSpPr txBox="1">
            <a:spLocks noGrp="1"/>
          </p:cNvSpPr>
          <p:nvPr>
            <p:ph type="title"/>
          </p:nvPr>
        </p:nvSpPr>
        <p:spPr>
          <a:xfrm>
            <a:off x="0" y="3361600"/>
            <a:ext cx="9144000" cy="666600"/>
          </a:xfrm>
          <a:prstGeom prst="rect">
            <a:avLst/>
          </a:prstGeom>
          <a:solidFill>
            <a:srgbClr val="488BC9"/>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ckwell"/>
              <a:buNone/>
              <a:defRPr>
                <a:solidFill>
                  <a:schemeClr val="lt1"/>
                </a:solidFill>
                <a:latin typeface="Rockwell"/>
                <a:ea typeface="Rockwell"/>
                <a:cs typeface="Rockwell"/>
                <a:sym typeface="Rockwell"/>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254" name="Google Shape;254;p2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255" name="Google Shape;255;p27"/>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256" name="Google Shape;256;p27"/>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Divider - Blue - 07">
  <p:cSld name="TITLE_AND_BODY_1_1_1_1_1_1_1_1_1_1_1_1_1_1_2">
    <p:spTree>
      <p:nvGrpSpPr>
        <p:cNvPr id="1" name="Shape 257"/>
        <p:cNvGrpSpPr/>
        <p:nvPr/>
      </p:nvGrpSpPr>
      <p:grpSpPr>
        <a:xfrm>
          <a:off x="0" y="0"/>
          <a:ext cx="0" cy="0"/>
          <a:chOff x="0" y="0"/>
          <a:chExt cx="0" cy="0"/>
        </a:xfrm>
      </p:grpSpPr>
      <p:pic>
        <p:nvPicPr>
          <p:cNvPr id="258" name="Google Shape;258;p28"/>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259" name="Google Shape;259;p28"/>
          <p:cNvSpPr txBox="1">
            <a:spLocks noGrp="1"/>
          </p:cNvSpPr>
          <p:nvPr>
            <p:ph type="title"/>
          </p:nvPr>
        </p:nvSpPr>
        <p:spPr>
          <a:xfrm>
            <a:off x="0" y="3361600"/>
            <a:ext cx="9144000" cy="666600"/>
          </a:xfrm>
          <a:prstGeom prst="rect">
            <a:avLst/>
          </a:prstGeom>
          <a:solidFill>
            <a:srgbClr val="488BC9"/>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260" name="Google Shape;260;p2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261" name="Google Shape;261;p28"/>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262" name="Google Shape;262;p28"/>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Divider - Blue - 08">
  <p:cSld name="TITLE_AND_BODY_1_1_1_1_1_1_1_1_1_1_1_1_1_1_1_1">
    <p:spTree>
      <p:nvGrpSpPr>
        <p:cNvPr id="1" name="Shape 263"/>
        <p:cNvGrpSpPr/>
        <p:nvPr/>
      </p:nvGrpSpPr>
      <p:grpSpPr>
        <a:xfrm>
          <a:off x="0" y="0"/>
          <a:ext cx="0" cy="0"/>
          <a:chOff x="0" y="0"/>
          <a:chExt cx="0" cy="0"/>
        </a:xfrm>
      </p:grpSpPr>
      <p:pic>
        <p:nvPicPr>
          <p:cNvPr id="264" name="Google Shape;264;p29"/>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265" name="Google Shape;265;p29"/>
          <p:cNvSpPr txBox="1">
            <a:spLocks noGrp="1"/>
          </p:cNvSpPr>
          <p:nvPr>
            <p:ph type="title"/>
          </p:nvPr>
        </p:nvSpPr>
        <p:spPr>
          <a:xfrm>
            <a:off x="0" y="3361600"/>
            <a:ext cx="9144000" cy="666600"/>
          </a:xfrm>
          <a:prstGeom prst="rect">
            <a:avLst/>
          </a:prstGeom>
          <a:solidFill>
            <a:srgbClr val="488BC9"/>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266" name="Google Shape;266;p2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267" name="Google Shape;267;p29"/>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268" name="Google Shape;268;p29"/>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Images can be copy/pasted to other slides - 01">
  <p:cSld name="TITLE_AND_BODY_1_1_1_1_1_1_1_1_1_1_1_1_1_1_1_1_1">
    <p:spTree>
      <p:nvGrpSpPr>
        <p:cNvPr id="1" name="Shape 269"/>
        <p:cNvGrpSpPr/>
        <p:nvPr/>
      </p:nvGrpSpPr>
      <p:grpSpPr>
        <a:xfrm>
          <a:off x="0" y="0"/>
          <a:ext cx="0" cy="0"/>
          <a:chOff x="0" y="0"/>
          <a:chExt cx="0" cy="0"/>
        </a:xfrm>
      </p:grpSpPr>
      <p:pic>
        <p:nvPicPr>
          <p:cNvPr id="270" name="Google Shape;270;p30"/>
          <p:cNvPicPr preferRelativeResize="0"/>
          <p:nvPr/>
        </p:nvPicPr>
        <p:blipFill>
          <a:blip r:embed="rId2">
            <a:alphaModFix/>
          </a:blip>
          <a:stretch>
            <a:fillRect/>
          </a:stretch>
        </p:blipFill>
        <p:spPr>
          <a:xfrm>
            <a:off x="152400" y="152400"/>
            <a:ext cx="1828800" cy="1828800"/>
          </a:xfrm>
          <a:prstGeom prst="rect">
            <a:avLst/>
          </a:prstGeom>
          <a:noFill/>
          <a:ln>
            <a:noFill/>
          </a:ln>
        </p:spPr>
      </p:pic>
      <p:pic>
        <p:nvPicPr>
          <p:cNvPr id="271" name="Google Shape;271;p30"/>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272" name="Google Shape;272;p30"/>
          <p:cNvPicPr preferRelativeResize="0"/>
          <p:nvPr/>
        </p:nvPicPr>
        <p:blipFill rotWithShape="1">
          <a:blip r:embed="rId4">
            <a:alphaModFix/>
          </a:blip>
          <a:srcRect/>
          <a:stretch/>
        </p:blipFill>
        <p:spPr>
          <a:xfrm>
            <a:off x="4731467" y="152400"/>
            <a:ext cx="1828800" cy="1828800"/>
          </a:xfrm>
          <a:prstGeom prst="rect">
            <a:avLst/>
          </a:prstGeom>
          <a:noFill/>
          <a:ln>
            <a:noFill/>
          </a:ln>
        </p:spPr>
      </p:pic>
      <p:pic>
        <p:nvPicPr>
          <p:cNvPr id="273" name="Google Shape;273;p30"/>
          <p:cNvPicPr preferRelativeResize="0"/>
          <p:nvPr/>
        </p:nvPicPr>
        <p:blipFill rotWithShape="1">
          <a:blip r:embed="rId5">
            <a:alphaModFix/>
          </a:blip>
          <a:srcRect/>
          <a:stretch/>
        </p:blipFill>
        <p:spPr>
          <a:xfrm>
            <a:off x="7021000" y="152400"/>
            <a:ext cx="1828800" cy="1828800"/>
          </a:xfrm>
          <a:prstGeom prst="rect">
            <a:avLst/>
          </a:prstGeom>
          <a:noFill/>
          <a:ln>
            <a:noFill/>
          </a:ln>
        </p:spPr>
      </p:pic>
      <p:pic>
        <p:nvPicPr>
          <p:cNvPr id="274" name="Google Shape;274;p30"/>
          <p:cNvPicPr preferRelativeResize="0"/>
          <p:nvPr/>
        </p:nvPicPr>
        <p:blipFill rotWithShape="1">
          <a:blip r:embed="rId6">
            <a:alphaModFix/>
          </a:blip>
          <a:srcRect/>
          <a:stretch/>
        </p:blipFill>
        <p:spPr>
          <a:xfrm>
            <a:off x="152400" y="2205550"/>
            <a:ext cx="1828800" cy="1828800"/>
          </a:xfrm>
          <a:prstGeom prst="rect">
            <a:avLst/>
          </a:prstGeom>
          <a:noFill/>
          <a:ln>
            <a:noFill/>
          </a:ln>
        </p:spPr>
      </p:pic>
      <p:pic>
        <p:nvPicPr>
          <p:cNvPr id="275" name="Google Shape;275;p30"/>
          <p:cNvPicPr preferRelativeResize="0"/>
          <p:nvPr/>
        </p:nvPicPr>
        <p:blipFill rotWithShape="1">
          <a:blip r:embed="rId7">
            <a:alphaModFix/>
          </a:blip>
          <a:srcRect/>
          <a:stretch/>
        </p:blipFill>
        <p:spPr>
          <a:xfrm>
            <a:off x="2441933" y="2205550"/>
            <a:ext cx="1828800" cy="1828800"/>
          </a:xfrm>
          <a:prstGeom prst="rect">
            <a:avLst/>
          </a:prstGeom>
          <a:noFill/>
          <a:ln>
            <a:noFill/>
          </a:ln>
        </p:spPr>
      </p:pic>
      <p:pic>
        <p:nvPicPr>
          <p:cNvPr id="276" name="Google Shape;276;p30"/>
          <p:cNvPicPr preferRelativeResize="0"/>
          <p:nvPr/>
        </p:nvPicPr>
        <p:blipFill rotWithShape="1">
          <a:blip r:embed="rId8">
            <a:alphaModFix/>
          </a:blip>
          <a:srcRect/>
          <a:stretch/>
        </p:blipFill>
        <p:spPr>
          <a:xfrm>
            <a:off x="4731467" y="2205550"/>
            <a:ext cx="1828800" cy="1828800"/>
          </a:xfrm>
          <a:prstGeom prst="rect">
            <a:avLst/>
          </a:prstGeom>
          <a:noFill/>
          <a:ln>
            <a:noFill/>
          </a:ln>
        </p:spPr>
      </p:pic>
      <p:pic>
        <p:nvPicPr>
          <p:cNvPr id="277" name="Google Shape;277;p30"/>
          <p:cNvPicPr preferRelativeResize="0"/>
          <p:nvPr/>
        </p:nvPicPr>
        <p:blipFill rotWithShape="1">
          <a:blip r:embed="rId9">
            <a:alphaModFix/>
          </a:blip>
          <a:srcRect/>
          <a:stretch/>
        </p:blipFill>
        <p:spPr>
          <a:xfrm>
            <a:off x="7021000" y="2205550"/>
            <a:ext cx="1828800" cy="182880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lide without image - Orange">
  <p:cSld name="SECTION_HEADER_1">
    <p:spTree>
      <p:nvGrpSpPr>
        <p:cNvPr id="1" name="Shape 30"/>
        <p:cNvGrpSpPr/>
        <p:nvPr/>
      </p:nvGrpSpPr>
      <p:grpSpPr>
        <a:xfrm>
          <a:off x="0" y="0"/>
          <a:ext cx="0" cy="0"/>
          <a:chOff x="0" y="0"/>
          <a:chExt cx="0" cy="0"/>
        </a:xfrm>
      </p:grpSpPr>
      <p:sp>
        <p:nvSpPr>
          <p:cNvPr id="31" name="Google Shape;31;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32" name="Google Shape;32;p4"/>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33" name="Google Shape;33;p4"/>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endParaRPr sz="800">
              <a:solidFill>
                <a:srgbClr val="999999"/>
              </a:solidFill>
              <a:latin typeface="Roboto"/>
              <a:ea typeface="Roboto"/>
              <a:cs typeface="Roboto"/>
              <a:sym typeface="Roboto"/>
            </a:endParaRPr>
          </a:p>
        </p:txBody>
      </p:sp>
      <p:cxnSp>
        <p:nvCxnSpPr>
          <p:cNvPr id="34" name="Google Shape;34;p4"/>
          <p:cNvCxnSpPr/>
          <p:nvPr/>
        </p:nvCxnSpPr>
        <p:spPr>
          <a:xfrm>
            <a:off x="0" y="918350"/>
            <a:ext cx="7479600" cy="0"/>
          </a:xfrm>
          <a:prstGeom prst="straightConnector1">
            <a:avLst/>
          </a:prstGeom>
          <a:noFill/>
          <a:ln w="19050" cap="flat" cmpd="sng">
            <a:solidFill>
              <a:srgbClr val="EF7521"/>
            </a:solidFill>
            <a:prstDash val="solid"/>
            <a:round/>
            <a:headEnd type="none" w="med" len="med"/>
            <a:tailEnd type="none" w="med" len="med"/>
          </a:ln>
        </p:spPr>
      </p:cxnSp>
      <p:sp>
        <p:nvSpPr>
          <p:cNvPr id="35" name="Google Shape;35;p4"/>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lvl1pPr lvl="0">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36" name="Google Shape;36;p4"/>
          <p:cNvSpPr txBox="1">
            <a:spLocks noGrp="1"/>
          </p:cNvSpPr>
          <p:nvPr>
            <p:ph type="body" idx="1"/>
          </p:nvPr>
        </p:nvSpPr>
        <p:spPr>
          <a:xfrm>
            <a:off x="311700" y="1152475"/>
            <a:ext cx="5277900" cy="3034800"/>
          </a:xfrm>
          <a:prstGeom prst="rect">
            <a:avLst/>
          </a:prstGeom>
        </p:spPr>
        <p:txBody>
          <a:bodyPr spcFirstLastPara="1" wrap="square" lIns="91425" tIns="91425" rIns="91425" bIns="91425" anchor="t" anchorCtr="0">
            <a:normAutofit/>
          </a:bodyPr>
          <a:lstStyle>
            <a:lvl1pPr marL="457200" lvl="0" indent="-330200">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37" name="Google Shape;37;p4"/>
          <p:cNvSpPr txBox="1">
            <a:spLocks noGrp="1"/>
          </p:cNvSpPr>
          <p:nvPr>
            <p:ph type="title" idx="2"/>
          </p:nvPr>
        </p:nvSpPr>
        <p:spPr>
          <a:xfrm>
            <a:off x="123875" y="4347400"/>
            <a:ext cx="7267200" cy="156600"/>
          </a:xfrm>
          <a:prstGeom prst="rect">
            <a:avLst/>
          </a:prstGeom>
        </p:spPr>
        <p:txBody>
          <a:bodyPr spcFirstLastPara="1" wrap="square" lIns="0" tIns="0" rIns="0" bIns="0" anchor="b" anchorCtr="0">
            <a:noAutofit/>
          </a:bodyPr>
          <a:lstStyle>
            <a:lvl1pPr lv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38" name="Google Shape;38;p4"/>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39" name="Google Shape;39;p4"/>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Images can be copy/pasted to other slides - 02">
  <p:cSld name="TITLE_AND_BODY_1_1_1_1_1_1_1_1_1_1_1_1_1_1_1_1_1_1">
    <p:spTree>
      <p:nvGrpSpPr>
        <p:cNvPr id="1" name="Shape 278"/>
        <p:cNvGrpSpPr/>
        <p:nvPr/>
      </p:nvGrpSpPr>
      <p:grpSpPr>
        <a:xfrm>
          <a:off x="0" y="0"/>
          <a:ext cx="0" cy="0"/>
          <a:chOff x="0" y="0"/>
          <a:chExt cx="0" cy="0"/>
        </a:xfrm>
      </p:grpSpPr>
      <p:pic>
        <p:nvPicPr>
          <p:cNvPr id="279" name="Google Shape;279;p31"/>
          <p:cNvPicPr preferRelativeResize="0"/>
          <p:nvPr/>
        </p:nvPicPr>
        <p:blipFill rotWithShape="1">
          <a:blip r:embed="rId2">
            <a:alphaModFix/>
          </a:blip>
          <a:srcRect/>
          <a:stretch/>
        </p:blipFill>
        <p:spPr>
          <a:xfrm>
            <a:off x="152400" y="152400"/>
            <a:ext cx="1828800" cy="1828800"/>
          </a:xfrm>
          <a:prstGeom prst="rect">
            <a:avLst/>
          </a:prstGeom>
          <a:noFill/>
          <a:ln>
            <a:noFill/>
          </a:ln>
        </p:spPr>
      </p:pic>
      <p:pic>
        <p:nvPicPr>
          <p:cNvPr id="280" name="Google Shape;280;p31"/>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281" name="Google Shape;281;p31"/>
          <p:cNvPicPr preferRelativeResize="0"/>
          <p:nvPr/>
        </p:nvPicPr>
        <p:blipFill rotWithShape="1">
          <a:blip r:embed="rId4">
            <a:alphaModFix/>
          </a:blip>
          <a:srcRect/>
          <a:stretch/>
        </p:blipFill>
        <p:spPr>
          <a:xfrm>
            <a:off x="4731467" y="152400"/>
            <a:ext cx="1828800" cy="1828800"/>
          </a:xfrm>
          <a:prstGeom prst="rect">
            <a:avLst/>
          </a:prstGeom>
          <a:noFill/>
          <a:ln>
            <a:noFill/>
          </a:ln>
        </p:spPr>
      </p:pic>
      <p:pic>
        <p:nvPicPr>
          <p:cNvPr id="282" name="Google Shape;282;p31"/>
          <p:cNvPicPr preferRelativeResize="0"/>
          <p:nvPr/>
        </p:nvPicPr>
        <p:blipFill rotWithShape="1">
          <a:blip r:embed="rId5">
            <a:alphaModFix/>
          </a:blip>
          <a:srcRect/>
          <a:stretch/>
        </p:blipFill>
        <p:spPr>
          <a:xfrm>
            <a:off x="7021000" y="152400"/>
            <a:ext cx="1828800" cy="1828800"/>
          </a:xfrm>
          <a:prstGeom prst="rect">
            <a:avLst/>
          </a:prstGeom>
          <a:noFill/>
          <a:ln>
            <a:noFill/>
          </a:ln>
        </p:spPr>
      </p:pic>
      <p:pic>
        <p:nvPicPr>
          <p:cNvPr id="283" name="Google Shape;283;p31"/>
          <p:cNvPicPr preferRelativeResize="0"/>
          <p:nvPr/>
        </p:nvPicPr>
        <p:blipFill rotWithShape="1">
          <a:blip r:embed="rId6">
            <a:alphaModFix/>
          </a:blip>
          <a:srcRect/>
          <a:stretch/>
        </p:blipFill>
        <p:spPr>
          <a:xfrm>
            <a:off x="152400" y="2205550"/>
            <a:ext cx="1828800" cy="1828800"/>
          </a:xfrm>
          <a:prstGeom prst="rect">
            <a:avLst/>
          </a:prstGeom>
          <a:noFill/>
          <a:ln>
            <a:noFill/>
          </a:ln>
        </p:spPr>
      </p:pic>
      <p:pic>
        <p:nvPicPr>
          <p:cNvPr id="284" name="Google Shape;284;p31"/>
          <p:cNvPicPr preferRelativeResize="0"/>
          <p:nvPr/>
        </p:nvPicPr>
        <p:blipFill rotWithShape="1">
          <a:blip r:embed="rId7">
            <a:alphaModFix/>
          </a:blip>
          <a:srcRect/>
          <a:stretch/>
        </p:blipFill>
        <p:spPr>
          <a:xfrm>
            <a:off x="2441933" y="2205550"/>
            <a:ext cx="1828800" cy="1828800"/>
          </a:xfrm>
          <a:prstGeom prst="rect">
            <a:avLst/>
          </a:prstGeom>
          <a:noFill/>
          <a:ln>
            <a:noFill/>
          </a:ln>
        </p:spPr>
      </p:pic>
      <p:pic>
        <p:nvPicPr>
          <p:cNvPr id="285" name="Google Shape;285;p31"/>
          <p:cNvPicPr preferRelativeResize="0"/>
          <p:nvPr/>
        </p:nvPicPr>
        <p:blipFill rotWithShape="1">
          <a:blip r:embed="rId8">
            <a:alphaModFix/>
          </a:blip>
          <a:srcRect/>
          <a:stretch/>
        </p:blipFill>
        <p:spPr>
          <a:xfrm>
            <a:off x="4731467" y="2205550"/>
            <a:ext cx="1828800" cy="1828800"/>
          </a:xfrm>
          <a:prstGeom prst="rect">
            <a:avLst/>
          </a:prstGeom>
          <a:noFill/>
          <a:ln>
            <a:noFill/>
          </a:ln>
        </p:spPr>
      </p:pic>
      <p:pic>
        <p:nvPicPr>
          <p:cNvPr id="286" name="Google Shape;286;p31"/>
          <p:cNvPicPr preferRelativeResize="0"/>
          <p:nvPr/>
        </p:nvPicPr>
        <p:blipFill rotWithShape="1">
          <a:blip r:embed="rId9">
            <a:alphaModFix/>
          </a:blip>
          <a:srcRect/>
          <a:stretch/>
        </p:blipFill>
        <p:spPr>
          <a:xfrm>
            <a:off x="7021000" y="2205550"/>
            <a:ext cx="1828800" cy="1828800"/>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Images can be copy/pasted to other slides - 03">
  <p:cSld name="TITLE_AND_BODY_1_1_1_1_1_1_1_1_1_1_1_1_1_1_1_1_1_1_1">
    <p:spTree>
      <p:nvGrpSpPr>
        <p:cNvPr id="1" name="Shape 287"/>
        <p:cNvGrpSpPr/>
        <p:nvPr/>
      </p:nvGrpSpPr>
      <p:grpSpPr>
        <a:xfrm>
          <a:off x="0" y="0"/>
          <a:ext cx="0" cy="0"/>
          <a:chOff x="0" y="0"/>
          <a:chExt cx="0" cy="0"/>
        </a:xfrm>
      </p:grpSpPr>
      <p:pic>
        <p:nvPicPr>
          <p:cNvPr id="288" name="Google Shape;288;p32"/>
          <p:cNvPicPr preferRelativeResize="0"/>
          <p:nvPr/>
        </p:nvPicPr>
        <p:blipFill rotWithShape="1">
          <a:blip r:embed="rId2">
            <a:alphaModFix/>
          </a:blip>
          <a:srcRect/>
          <a:stretch/>
        </p:blipFill>
        <p:spPr>
          <a:xfrm>
            <a:off x="152400" y="152400"/>
            <a:ext cx="1828800" cy="1828800"/>
          </a:xfrm>
          <a:prstGeom prst="rect">
            <a:avLst/>
          </a:prstGeom>
          <a:noFill/>
          <a:ln>
            <a:noFill/>
          </a:ln>
        </p:spPr>
      </p:pic>
      <p:pic>
        <p:nvPicPr>
          <p:cNvPr id="289" name="Google Shape;289;p32"/>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290" name="Google Shape;290;p32"/>
          <p:cNvPicPr preferRelativeResize="0"/>
          <p:nvPr/>
        </p:nvPicPr>
        <p:blipFill rotWithShape="1">
          <a:blip r:embed="rId4">
            <a:alphaModFix/>
          </a:blip>
          <a:srcRect/>
          <a:stretch/>
        </p:blipFill>
        <p:spPr>
          <a:xfrm>
            <a:off x="4731467" y="152400"/>
            <a:ext cx="1828800" cy="1828800"/>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91"/>
        <p:cNvGrpSpPr/>
        <p:nvPr/>
      </p:nvGrpSpPr>
      <p:grpSpPr>
        <a:xfrm>
          <a:off x="0" y="0"/>
          <a:ext cx="0" cy="0"/>
          <a:chOff x="0" y="0"/>
          <a:chExt cx="0" cy="0"/>
        </a:xfrm>
      </p:grpSpPr>
      <p:sp>
        <p:nvSpPr>
          <p:cNvPr id="292" name="Google Shape;292;p3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93" name="Google Shape;293;p33"/>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94" name="Google Shape;294;p33"/>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95" name="Google Shape;295;p3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96"/>
        <p:cNvGrpSpPr/>
        <p:nvPr/>
      </p:nvGrpSpPr>
      <p:grpSpPr>
        <a:xfrm>
          <a:off x="0" y="0"/>
          <a:ext cx="0" cy="0"/>
          <a:chOff x="0" y="0"/>
          <a:chExt cx="0" cy="0"/>
        </a:xfrm>
      </p:grpSpPr>
      <p:sp>
        <p:nvSpPr>
          <p:cNvPr id="297" name="Google Shape;297;p3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98" name="Google Shape;298;p3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99"/>
        <p:cNvGrpSpPr/>
        <p:nvPr/>
      </p:nvGrpSpPr>
      <p:grpSpPr>
        <a:xfrm>
          <a:off x="0" y="0"/>
          <a:ext cx="0" cy="0"/>
          <a:chOff x="0" y="0"/>
          <a:chExt cx="0" cy="0"/>
        </a:xfrm>
      </p:grpSpPr>
      <p:sp>
        <p:nvSpPr>
          <p:cNvPr id="300" name="Google Shape;300;p35"/>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1" name="Google Shape;301;p35"/>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02" name="Google Shape;302;p3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03"/>
        <p:cNvGrpSpPr/>
        <p:nvPr/>
      </p:nvGrpSpPr>
      <p:grpSpPr>
        <a:xfrm>
          <a:off x="0" y="0"/>
          <a:ext cx="0" cy="0"/>
          <a:chOff x="0" y="0"/>
          <a:chExt cx="0" cy="0"/>
        </a:xfrm>
      </p:grpSpPr>
      <p:sp>
        <p:nvSpPr>
          <p:cNvPr id="304" name="Google Shape;304;p36"/>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05" name="Google Shape;305;p3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06"/>
        <p:cNvGrpSpPr/>
        <p:nvPr/>
      </p:nvGrpSpPr>
      <p:grpSpPr>
        <a:xfrm>
          <a:off x="0" y="0"/>
          <a:ext cx="0" cy="0"/>
          <a:chOff x="0" y="0"/>
          <a:chExt cx="0" cy="0"/>
        </a:xfrm>
      </p:grpSpPr>
      <p:sp>
        <p:nvSpPr>
          <p:cNvPr id="307" name="Google Shape;307;p37"/>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37"/>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09" name="Google Shape;309;p37"/>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10" name="Google Shape;310;p37"/>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311" name="Google Shape;311;p3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312"/>
        <p:cNvGrpSpPr/>
        <p:nvPr/>
      </p:nvGrpSpPr>
      <p:grpSpPr>
        <a:xfrm>
          <a:off x="0" y="0"/>
          <a:ext cx="0" cy="0"/>
          <a:chOff x="0" y="0"/>
          <a:chExt cx="0" cy="0"/>
        </a:xfrm>
      </p:grpSpPr>
      <p:sp>
        <p:nvSpPr>
          <p:cNvPr id="313" name="Google Shape;313;p38"/>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314" name="Google Shape;314;p3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315"/>
        <p:cNvGrpSpPr/>
        <p:nvPr/>
      </p:nvGrpSpPr>
      <p:grpSpPr>
        <a:xfrm>
          <a:off x="0" y="0"/>
          <a:ext cx="0" cy="0"/>
          <a:chOff x="0" y="0"/>
          <a:chExt cx="0" cy="0"/>
        </a:xfrm>
      </p:grpSpPr>
      <p:sp>
        <p:nvSpPr>
          <p:cNvPr id="316" name="Google Shape;316;p39"/>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317" name="Google Shape;317;p39"/>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318" name="Google Shape;318;p3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19"/>
        <p:cNvGrpSpPr/>
        <p:nvPr/>
      </p:nvGrpSpPr>
      <p:grpSpPr>
        <a:xfrm>
          <a:off x="0" y="0"/>
          <a:ext cx="0" cy="0"/>
          <a:chOff x="0" y="0"/>
          <a:chExt cx="0" cy="0"/>
        </a:xfrm>
      </p:grpSpPr>
      <p:sp>
        <p:nvSpPr>
          <p:cNvPr id="320" name="Google Shape;320;p4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lide blank - Orange">
  <p:cSld name="SECTION_HEADER_1_2">
    <p:spTree>
      <p:nvGrpSpPr>
        <p:cNvPr id="1" name="Shape 40"/>
        <p:cNvGrpSpPr/>
        <p:nvPr/>
      </p:nvGrpSpPr>
      <p:grpSpPr>
        <a:xfrm>
          <a:off x="0" y="0"/>
          <a:ext cx="0" cy="0"/>
          <a:chOff x="0" y="0"/>
          <a:chExt cx="0" cy="0"/>
        </a:xfrm>
      </p:grpSpPr>
      <p:sp>
        <p:nvSpPr>
          <p:cNvPr id="41" name="Google Shape;41;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42" name="Google Shape;42;p5"/>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43" name="Google Shape;43;p5"/>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endParaRPr sz="800">
              <a:solidFill>
                <a:srgbClr val="999999"/>
              </a:solidFill>
              <a:latin typeface="Roboto"/>
              <a:ea typeface="Roboto"/>
              <a:cs typeface="Roboto"/>
              <a:sym typeface="Roboto"/>
            </a:endParaRPr>
          </a:p>
        </p:txBody>
      </p:sp>
      <p:sp>
        <p:nvSpPr>
          <p:cNvPr id="44" name="Google Shape;44;p5"/>
          <p:cNvSpPr txBox="1">
            <a:spLocks noGrp="1"/>
          </p:cNvSpPr>
          <p:nvPr>
            <p:ph type="title"/>
          </p:nvPr>
        </p:nvSpPr>
        <p:spPr>
          <a:xfrm>
            <a:off x="123875" y="4347400"/>
            <a:ext cx="7267200" cy="156600"/>
          </a:xfrm>
          <a:prstGeom prst="rect">
            <a:avLst/>
          </a:prstGeom>
        </p:spPr>
        <p:txBody>
          <a:bodyPr spcFirstLastPara="1" wrap="square" lIns="0" tIns="0" rIns="0" bIns="0" anchor="b" anchorCtr="0">
            <a:noAutofit/>
          </a:bodyPr>
          <a:lstStyle>
            <a:lvl1pPr lv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45" name="Google Shape;45;p5"/>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46" name="Google Shape;46;p5"/>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21"/>
        <p:cNvGrpSpPr/>
        <p:nvPr/>
      </p:nvGrpSpPr>
      <p:grpSpPr>
        <a:xfrm>
          <a:off x="0" y="0"/>
          <a:ext cx="0" cy="0"/>
          <a:chOff x="0" y="0"/>
          <a:chExt cx="0" cy="0"/>
        </a:xfrm>
      </p:grpSpPr>
      <p:pic>
        <p:nvPicPr>
          <p:cNvPr id="322" name="Google Shape;322;p41"/>
          <p:cNvPicPr preferRelativeResize="0"/>
          <p:nvPr/>
        </p:nvPicPr>
        <p:blipFill rotWithShape="1">
          <a:blip r:embed="rId2">
            <a:alphaModFix/>
          </a:blip>
          <a:srcRect/>
          <a:stretch/>
        </p:blipFill>
        <p:spPr>
          <a:xfrm>
            <a:off x="5" y="0"/>
            <a:ext cx="9143990" cy="914399"/>
          </a:xfrm>
          <a:prstGeom prst="rect">
            <a:avLst/>
          </a:prstGeom>
          <a:noFill/>
          <a:ln>
            <a:noFill/>
          </a:ln>
        </p:spPr>
      </p:pic>
      <p:sp>
        <p:nvSpPr>
          <p:cNvPr id="323" name="Google Shape;323;p41"/>
          <p:cNvSpPr txBox="1">
            <a:spLocks noGrp="1"/>
          </p:cNvSpPr>
          <p:nvPr>
            <p:ph type="title"/>
          </p:nvPr>
        </p:nvSpPr>
        <p:spPr>
          <a:xfrm>
            <a:off x="332674" y="153882"/>
            <a:ext cx="6048900" cy="6738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lt1"/>
              </a:buClr>
              <a:buSzPts val="2100"/>
              <a:buFont typeface="Arial"/>
              <a:buNone/>
              <a:defRPr sz="2100">
                <a:solidFill>
                  <a:schemeClr val="lt1"/>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24" name="Google Shape;324;p41"/>
          <p:cNvSpPr txBox="1">
            <a:spLocks noGrp="1"/>
          </p:cNvSpPr>
          <p:nvPr>
            <p:ph type="body" idx="1"/>
          </p:nvPr>
        </p:nvSpPr>
        <p:spPr>
          <a:xfrm>
            <a:off x="628650" y="1165860"/>
            <a:ext cx="7886700" cy="3263400"/>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800"/>
              </a:spcBef>
              <a:spcAft>
                <a:spcPts val="0"/>
              </a:spcAft>
              <a:buClr>
                <a:schemeClr val="dk1"/>
              </a:buClr>
              <a:buSzPts val="1800"/>
              <a:buChar char="•"/>
              <a:defRPr sz="1800"/>
            </a:lvl1pPr>
            <a:lvl2pPr marL="914400" lvl="1" indent="-323850" algn="l">
              <a:lnSpc>
                <a:spcPct val="90000"/>
              </a:lnSpc>
              <a:spcBef>
                <a:spcPts val="400"/>
              </a:spcBef>
              <a:spcAft>
                <a:spcPts val="0"/>
              </a:spcAft>
              <a:buClr>
                <a:schemeClr val="dk1"/>
              </a:buClr>
              <a:buSzPts val="1500"/>
              <a:buChar char="•"/>
              <a:defRPr sz="1500"/>
            </a:lvl2pPr>
            <a:lvl3pPr marL="1371600" lvl="2" indent="-317500" algn="l">
              <a:lnSpc>
                <a:spcPct val="90000"/>
              </a:lnSpc>
              <a:spcBef>
                <a:spcPts val="400"/>
              </a:spcBef>
              <a:spcAft>
                <a:spcPts val="0"/>
              </a:spcAft>
              <a:buClr>
                <a:schemeClr val="dk1"/>
              </a:buClr>
              <a:buSzPts val="1400"/>
              <a:buChar char="•"/>
              <a:defRPr sz="1400"/>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pic>
        <p:nvPicPr>
          <p:cNvPr id="325" name="Google Shape;325;p41"/>
          <p:cNvPicPr preferRelativeResize="0"/>
          <p:nvPr/>
        </p:nvPicPr>
        <p:blipFill rotWithShape="1">
          <a:blip r:embed="rId3">
            <a:alphaModFix/>
          </a:blip>
          <a:srcRect/>
          <a:stretch/>
        </p:blipFill>
        <p:spPr>
          <a:xfrm>
            <a:off x="8086704" y="4629152"/>
            <a:ext cx="857291" cy="364739"/>
          </a:xfrm>
          <a:prstGeom prst="rect">
            <a:avLst/>
          </a:prstGeom>
          <a:noFill/>
          <a:ln>
            <a:noFill/>
          </a:ln>
        </p:spPr>
      </p:pic>
      <p:sp>
        <p:nvSpPr>
          <p:cNvPr id="326" name="Google Shape;326;p41"/>
          <p:cNvSpPr txBox="1">
            <a:spLocks noGrp="1"/>
          </p:cNvSpPr>
          <p:nvPr>
            <p:ph type="sldNum" idx="12"/>
          </p:nvPr>
        </p:nvSpPr>
        <p:spPr>
          <a:xfrm>
            <a:off x="249655" y="4767263"/>
            <a:ext cx="2057400" cy="273900"/>
          </a:xfrm>
          <a:prstGeom prst="rect">
            <a:avLst/>
          </a:prstGeom>
          <a:noFill/>
          <a:ln>
            <a:noFill/>
          </a:ln>
        </p:spPr>
        <p:txBody>
          <a:bodyPr spcFirstLastPara="1" wrap="square" lIns="68575" tIns="34275" rIns="68575" bIns="34275"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3_Blank">
  <p:cSld name="3_Blank">
    <p:spTree>
      <p:nvGrpSpPr>
        <p:cNvPr id="1" name="Shape 327"/>
        <p:cNvGrpSpPr/>
        <p:nvPr/>
      </p:nvGrpSpPr>
      <p:grpSpPr>
        <a:xfrm>
          <a:off x="0" y="0"/>
          <a:ext cx="0" cy="0"/>
          <a:chOff x="0" y="0"/>
          <a:chExt cx="0" cy="0"/>
        </a:xfrm>
      </p:grpSpPr>
      <p:pic>
        <p:nvPicPr>
          <p:cNvPr id="328" name="Google Shape;328;p42"/>
          <p:cNvPicPr preferRelativeResize="0"/>
          <p:nvPr/>
        </p:nvPicPr>
        <p:blipFill rotWithShape="1">
          <a:blip r:embed="rId2">
            <a:alphaModFix/>
          </a:blip>
          <a:srcRect/>
          <a:stretch/>
        </p:blipFill>
        <p:spPr>
          <a:xfrm>
            <a:off x="0" y="2"/>
            <a:ext cx="9144000" cy="5143500"/>
          </a:xfrm>
          <a:prstGeom prst="rect">
            <a:avLst/>
          </a:prstGeom>
          <a:noFill/>
          <a:ln>
            <a:noFill/>
          </a:ln>
        </p:spPr>
      </p:pic>
      <p:sp>
        <p:nvSpPr>
          <p:cNvPr id="329" name="Google Shape;329;p42"/>
          <p:cNvSpPr txBox="1">
            <a:spLocks noGrp="1"/>
          </p:cNvSpPr>
          <p:nvPr>
            <p:ph type="ctrTitle"/>
          </p:nvPr>
        </p:nvSpPr>
        <p:spPr>
          <a:xfrm>
            <a:off x="0" y="1946787"/>
            <a:ext cx="9144000" cy="1753200"/>
          </a:xfrm>
          <a:prstGeom prst="rect">
            <a:avLst/>
          </a:prstGeom>
          <a:noFill/>
          <a:ln>
            <a:noFill/>
          </a:ln>
        </p:spPr>
        <p:txBody>
          <a:bodyPr spcFirstLastPara="1" wrap="square" lIns="68575" tIns="34275" rIns="68575" bIns="34275" anchor="t" anchorCtr="0">
            <a:normAutofit/>
          </a:bodyPr>
          <a:lstStyle>
            <a:lvl1pPr lvl="0" algn="ctr">
              <a:lnSpc>
                <a:spcPct val="90000"/>
              </a:lnSpc>
              <a:spcBef>
                <a:spcPts val="0"/>
              </a:spcBef>
              <a:spcAft>
                <a:spcPts val="0"/>
              </a:spcAft>
              <a:buClr>
                <a:schemeClr val="lt1"/>
              </a:buClr>
              <a:buSzPts val="3000"/>
              <a:buFont typeface="Arial"/>
              <a:buNone/>
              <a:defRPr sz="3000">
                <a:solidFill>
                  <a:schemeClr val="lt1"/>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30" name="Google Shape;330;p42"/>
          <p:cNvSpPr txBox="1">
            <a:spLocks noGrp="1"/>
          </p:cNvSpPr>
          <p:nvPr>
            <p:ph type="sldNum" idx="12"/>
          </p:nvPr>
        </p:nvSpPr>
        <p:spPr>
          <a:xfrm>
            <a:off x="170937" y="4820266"/>
            <a:ext cx="2057400" cy="273900"/>
          </a:xfrm>
          <a:prstGeom prst="rect">
            <a:avLst/>
          </a:prstGeom>
          <a:noFill/>
          <a:ln>
            <a:noFill/>
          </a:ln>
        </p:spPr>
        <p:txBody>
          <a:bodyPr spcFirstLastPara="1" wrap="square" lIns="68575" tIns="34275" rIns="68575" bIns="34275"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2_Blank">
  <p:cSld name="2_Blank">
    <p:spTree>
      <p:nvGrpSpPr>
        <p:cNvPr id="1" name="Shape 331"/>
        <p:cNvGrpSpPr/>
        <p:nvPr/>
      </p:nvGrpSpPr>
      <p:grpSpPr>
        <a:xfrm>
          <a:off x="0" y="0"/>
          <a:ext cx="0" cy="0"/>
          <a:chOff x="0" y="0"/>
          <a:chExt cx="0" cy="0"/>
        </a:xfrm>
      </p:grpSpPr>
      <p:pic>
        <p:nvPicPr>
          <p:cNvPr id="332" name="Google Shape;332;p43"/>
          <p:cNvPicPr preferRelativeResize="0"/>
          <p:nvPr/>
        </p:nvPicPr>
        <p:blipFill rotWithShape="1">
          <a:blip r:embed="rId2">
            <a:alphaModFix/>
          </a:blip>
          <a:srcRect/>
          <a:stretch/>
        </p:blipFill>
        <p:spPr>
          <a:xfrm>
            <a:off x="0" y="-1"/>
            <a:ext cx="9144470" cy="5143765"/>
          </a:xfrm>
          <a:prstGeom prst="rect">
            <a:avLst/>
          </a:prstGeom>
          <a:noFill/>
          <a:ln>
            <a:noFill/>
          </a:ln>
        </p:spPr>
      </p:pic>
      <p:sp>
        <p:nvSpPr>
          <p:cNvPr id="333" name="Google Shape;333;p43"/>
          <p:cNvSpPr txBox="1">
            <a:spLocks noGrp="1"/>
          </p:cNvSpPr>
          <p:nvPr>
            <p:ph type="ctrTitle"/>
          </p:nvPr>
        </p:nvSpPr>
        <p:spPr>
          <a:xfrm>
            <a:off x="-1" y="1946787"/>
            <a:ext cx="9144600" cy="1753200"/>
          </a:xfrm>
          <a:prstGeom prst="rect">
            <a:avLst/>
          </a:prstGeom>
          <a:noFill/>
          <a:ln>
            <a:noFill/>
          </a:ln>
        </p:spPr>
        <p:txBody>
          <a:bodyPr spcFirstLastPara="1" wrap="square" lIns="68575" tIns="34275" rIns="68575" bIns="34275" anchor="t" anchorCtr="0">
            <a:normAutofit/>
          </a:bodyPr>
          <a:lstStyle>
            <a:lvl1pPr lvl="0" algn="ctr">
              <a:lnSpc>
                <a:spcPct val="90000"/>
              </a:lnSpc>
              <a:spcBef>
                <a:spcPts val="0"/>
              </a:spcBef>
              <a:spcAft>
                <a:spcPts val="0"/>
              </a:spcAft>
              <a:buClr>
                <a:schemeClr val="lt1"/>
              </a:buClr>
              <a:buSzPts val="3000"/>
              <a:buFont typeface="Arial"/>
              <a:buNone/>
              <a:defRPr sz="3000">
                <a:solidFill>
                  <a:schemeClr val="lt1"/>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34" name="Google Shape;334;p43"/>
          <p:cNvSpPr txBox="1">
            <a:spLocks noGrp="1"/>
          </p:cNvSpPr>
          <p:nvPr>
            <p:ph type="sldNum" idx="12"/>
          </p:nvPr>
        </p:nvSpPr>
        <p:spPr>
          <a:xfrm>
            <a:off x="175065" y="4820266"/>
            <a:ext cx="2057400" cy="273900"/>
          </a:xfrm>
          <a:prstGeom prst="rect">
            <a:avLst/>
          </a:prstGeom>
          <a:noFill/>
          <a:ln>
            <a:noFill/>
          </a:ln>
        </p:spPr>
        <p:txBody>
          <a:bodyPr spcFirstLastPara="1" wrap="square" lIns="68575" tIns="34275" rIns="68575" bIns="34275"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Slide without image - Orange">
  <p:cSld name="SECTION_HEADER_1">
    <p:spTree>
      <p:nvGrpSpPr>
        <p:cNvPr id="1" name="Shape 339"/>
        <p:cNvGrpSpPr/>
        <p:nvPr/>
      </p:nvGrpSpPr>
      <p:grpSpPr>
        <a:xfrm>
          <a:off x="0" y="0"/>
          <a:ext cx="0" cy="0"/>
          <a:chOff x="0" y="0"/>
          <a:chExt cx="0" cy="0"/>
        </a:xfrm>
      </p:grpSpPr>
      <p:sp>
        <p:nvSpPr>
          <p:cNvPr id="340" name="Google Shape;340;p45"/>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999999"/>
              </a:solidFill>
              <a:latin typeface="Roboto"/>
              <a:ea typeface="Roboto"/>
              <a:cs typeface="Roboto"/>
              <a:sym typeface="Roboto"/>
            </a:endParaRPr>
          </a:p>
        </p:txBody>
      </p:sp>
      <p:cxnSp>
        <p:nvCxnSpPr>
          <p:cNvPr id="341" name="Google Shape;341;p45" descr="&quot;&quot;"/>
          <p:cNvCxnSpPr/>
          <p:nvPr/>
        </p:nvCxnSpPr>
        <p:spPr>
          <a:xfrm>
            <a:off x="0" y="918350"/>
            <a:ext cx="7479600" cy="0"/>
          </a:xfrm>
          <a:prstGeom prst="straightConnector1">
            <a:avLst/>
          </a:prstGeom>
          <a:noFill/>
          <a:ln w="19050" cap="flat" cmpd="sng">
            <a:solidFill>
              <a:srgbClr val="EF7521"/>
            </a:solidFill>
            <a:prstDash val="solid"/>
            <a:round/>
            <a:headEnd type="none" w="sm" len="sm"/>
            <a:tailEnd type="none" w="sm" len="sm"/>
          </a:ln>
        </p:spPr>
      </p:cxnSp>
      <p:sp>
        <p:nvSpPr>
          <p:cNvPr id="342" name="Google Shape;342;p45"/>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343" name="Google Shape;343;p45"/>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344" name="Google Shape;344;p45"/>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345" name="Google Shape;345;p45"/>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346" name="Google Shape;346;p45"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pic>
        <p:nvPicPr>
          <p:cNvPr id="347" name="Google Shape;347;p45"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348" name="Google Shape;348;p45"/>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Cover Slide - Orange" type="title">
  <p:cSld name="TITLE">
    <p:spTree>
      <p:nvGrpSpPr>
        <p:cNvPr id="1" name="Shape 349"/>
        <p:cNvGrpSpPr/>
        <p:nvPr/>
      </p:nvGrpSpPr>
      <p:grpSpPr>
        <a:xfrm>
          <a:off x="0" y="0"/>
          <a:ext cx="0" cy="0"/>
          <a:chOff x="0" y="0"/>
          <a:chExt cx="0" cy="0"/>
        </a:xfrm>
      </p:grpSpPr>
      <p:sp>
        <p:nvSpPr>
          <p:cNvPr id="350" name="Google Shape;350;p46"/>
          <p:cNvSpPr/>
          <p:nvPr/>
        </p:nvSpPr>
        <p:spPr>
          <a:xfrm>
            <a:off x="0" y="4311400"/>
            <a:ext cx="9144000" cy="839400"/>
          </a:xfrm>
          <a:prstGeom prst="rect">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1" name="Google Shape;351;p46" descr="&quot;&quot;"/>
          <p:cNvSpPr/>
          <p:nvPr/>
        </p:nvSpPr>
        <p:spPr>
          <a:xfrm>
            <a:off x="1125" y="0"/>
            <a:ext cx="9144000" cy="2743200"/>
          </a:xfrm>
          <a:prstGeom prst="rect">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52" name="Google Shape;352;p46" descr="CDE logo"/>
          <p:cNvPicPr preferRelativeResize="0"/>
          <p:nvPr/>
        </p:nvPicPr>
        <p:blipFill rotWithShape="1">
          <a:blip r:embed="rId2">
            <a:alphaModFix/>
          </a:blip>
          <a:srcRect/>
          <a:stretch/>
        </p:blipFill>
        <p:spPr>
          <a:xfrm>
            <a:off x="2299325" y="703400"/>
            <a:ext cx="1456100" cy="919150"/>
          </a:xfrm>
          <a:prstGeom prst="rect">
            <a:avLst/>
          </a:prstGeom>
          <a:noFill/>
          <a:ln>
            <a:noFill/>
          </a:ln>
        </p:spPr>
      </p:pic>
      <p:sp>
        <p:nvSpPr>
          <p:cNvPr id="353" name="Google Shape;353;p46"/>
          <p:cNvSpPr txBox="1"/>
          <p:nvPr/>
        </p:nvSpPr>
        <p:spPr>
          <a:xfrm>
            <a:off x="205525" y="4884550"/>
            <a:ext cx="7256400" cy="178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000000"/>
              </a:solidFill>
              <a:latin typeface="Roboto"/>
              <a:ea typeface="Roboto"/>
              <a:cs typeface="Roboto"/>
              <a:sym typeface="Roboto"/>
            </a:endParaRPr>
          </a:p>
        </p:txBody>
      </p:sp>
      <p:pic>
        <p:nvPicPr>
          <p:cNvPr id="354" name="Google Shape;354;p46" descr="Photo of two elementary students"/>
          <p:cNvPicPr preferRelativeResize="0"/>
          <p:nvPr/>
        </p:nvPicPr>
        <p:blipFill rotWithShape="1">
          <a:blip r:embed="rId3">
            <a:alphaModFix/>
          </a:blip>
          <a:srcRect/>
          <a:stretch/>
        </p:blipFill>
        <p:spPr>
          <a:xfrm>
            <a:off x="6124275" y="0"/>
            <a:ext cx="3019725" cy="4483625"/>
          </a:xfrm>
          <a:prstGeom prst="rect">
            <a:avLst/>
          </a:prstGeom>
          <a:noFill/>
          <a:ln>
            <a:noFill/>
          </a:ln>
        </p:spPr>
      </p:pic>
      <p:sp>
        <p:nvSpPr>
          <p:cNvPr id="355" name="Google Shape;355;p46"/>
          <p:cNvSpPr txBox="1">
            <a:spLocks noGrp="1"/>
          </p:cNvSpPr>
          <p:nvPr>
            <p:ph type="title"/>
          </p:nvPr>
        </p:nvSpPr>
        <p:spPr>
          <a:xfrm>
            <a:off x="205525" y="2070900"/>
            <a:ext cx="5778300" cy="5361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Clr>
                <a:schemeClr val="lt1"/>
              </a:buClr>
              <a:buSzPts val="2200"/>
              <a:buFont typeface="Roboto"/>
              <a:buNone/>
              <a:defRPr sz="2200">
                <a:solidFill>
                  <a:schemeClr val="lt1"/>
                </a:solidFill>
                <a:latin typeface="Roboto"/>
                <a:ea typeface="Roboto"/>
                <a:cs typeface="Roboto"/>
                <a:sym typeface="Roboto"/>
              </a:defRPr>
            </a:lvl1pPr>
            <a:lvl2pPr lvl="1"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356" name="Google Shape;356;p46"/>
          <p:cNvSpPr txBox="1">
            <a:spLocks noGrp="1"/>
          </p:cNvSpPr>
          <p:nvPr>
            <p:ph type="title" idx="2"/>
          </p:nvPr>
        </p:nvSpPr>
        <p:spPr>
          <a:xfrm>
            <a:off x="205525" y="2960750"/>
            <a:ext cx="5778300" cy="10401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SzPts val="2200"/>
              <a:buFont typeface="Roboto"/>
              <a:buNone/>
              <a:defRPr sz="2200">
                <a:latin typeface="Roboto"/>
                <a:ea typeface="Roboto"/>
                <a:cs typeface="Roboto"/>
                <a:sym typeface="Roboto"/>
              </a:defRPr>
            </a:lvl1pPr>
            <a:lvl2pPr lvl="1"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357" name="Google Shape;357;p46"/>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sp>
        <p:nvSpPr>
          <p:cNvPr id="358" name="Google Shape;358;p46"/>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Our schools, students and educators - Orange">
  <p:cSld name="SECTION_HEADER_1_1">
    <p:spTree>
      <p:nvGrpSpPr>
        <p:cNvPr id="1" name="Shape 359"/>
        <p:cNvGrpSpPr/>
        <p:nvPr/>
      </p:nvGrpSpPr>
      <p:grpSpPr>
        <a:xfrm>
          <a:off x="0" y="0"/>
          <a:ext cx="0" cy="0"/>
          <a:chOff x="0" y="0"/>
          <a:chExt cx="0" cy="0"/>
        </a:xfrm>
      </p:grpSpPr>
      <p:sp>
        <p:nvSpPr>
          <p:cNvPr id="360" name="Google Shape;360;p4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361" name="Google Shape;361;p47"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362" name="Google Shape;362;p47"/>
          <p:cNvSpPr txBox="1">
            <a:spLocks noGrp="1"/>
          </p:cNvSpPr>
          <p:nvPr>
            <p:ph type="title"/>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363" name="Google Shape;363;p47"/>
          <p:cNvSpPr txBox="1"/>
          <p:nvPr/>
        </p:nvSpPr>
        <p:spPr>
          <a:xfrm>
            <a:off x="311700" y="105100"/>
            <a:ext cx="7167900" cy="7413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200"/>
              <a:buFont typeface="Arial"/>
              <a:buNone/>
            </a:pPr>
            <a:r>
              <a:rPr lang="en" sz="2200" b="1" i="0" u="none" strike="noStrike" cap="none">
                <a:solidFill>
                  <a:srgbClr val="000000"/>
                </a:solidFill>
                <a:latin typeface="Roboto"/>
                <a:ea typeface="Roboto"/>
                <a:cs typeface="Roboto"/>
                <a:sym typeface="Roboto"/>
              </a:rPr>
              <a:t>Our schools, students, and educators</a:t>
            </a:r>
            <a:endParaRPr sz="2200" b="1" i="0" u="none" strike="noStrike" cap="none">
              <a:solidFill>
                <a:srgbClr val="000000"/>
              </a:solidFill>
              <a:latin typeface="Roboto"/>
              <a:ea typeface="Roboto"/>
              <a:cs typeface="Roboto"/>
              <a:sym typeface="Roboto"/>
            </a:endParaRPr>
          </a:p>
        </p:txBody>
      </p:sp>
      <p:sp>
        <p:nvSpPr>
          <p:cNvPr id="364" name="Google Shape;364;p47"/>
          <p:cNvSpPr txBox="1"/>
          <p:nvPr/>
        </p:nvSpPr>
        <p:spPr>
          <a:xfrm>
            <a:off x="6587225" y="1228675"/>
            <a:ext cx="2195400" cy="2903100"/>
          </a:xfrm>
          <a:prstGeom prst="rect">
            <a:avLst/>
          </a:prstGeom>
          <a:solidFill>
            <a:srgbClr val="F3F3F3"/>
          </a:solidFill>
          <a:ln w="9525" cap="flat" cmpd="sng">
            <a:solidFill>
              <a:srgbClr val="B7B7B7"/>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Eligible for Free/Reduced </a:t>
            </a:r>
            <a:br>
              <a:rPr lang="en" sz="1100" b="1" i="0" u="none" strike="noStrike" cap="none">
                <a:solidFill>
                  <a:srgbClr val="000000"/>
                </a:solidFill>
                <a:latin typeface="Arial"/>
                <a:ea typeface="Arial"/>
                <a:cs typeface="Arial"/>
                <a:sym typeface="Arial"/>
              </a:rPr>
            </a:br>
            <a:r>
              <a:rPr lang="en" sz="1100" b="1" i="0" u="none" strike="noStrike" cap="none">
                <a:solidFill>
                  <a:srgbClr val="000000"/>
                </a:solidFill>
                <a:latin typeface="Arial"/>
                <a:ea typeface="Arial"/>
                <a:cs typeface="Arial"/>
                <a:sym typeface="Arial"/>
              </a:rPr>
              <a:t>Lunch:</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403,231 (~46%)</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Students with Individualized Education Programs:</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113,992 (~13%)</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Multilingual Learners*:</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95,734 (~11%)</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McKinney Vento:</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16,540 (~2%)</a:t>
            </a:r>
            <a:endParaRPr sz="1200" b="0" i="0" u="none" strike="noStrike" cap="none">
              <a:solidFill>
                <a:srgbClr val="000000"/>
              </a:solidFill>
              <a:latin typeface="Arial"/>
              <a:ea typeface="Arial"/>
              <a:cs typeface="Arial"/>
              <a:sym typeface="Arial"/>
            </a:endParaRPr>
          </a:p>
        </p:txBody>
      </p:sp>
      <p:sp>
        <p:nvSpPr>
          <p:cNvPr id="365" name="Google Shape;365;p47"/>
          <p:cNvSpPr txBox="1"/>
          <p:nvPr/>
        </p:nvSpPr>
        <p:spPr>
          <a:xfrm>
            <a:off x="6724875" y="3655100"/>
            <a:ext cx="1924200" cy="369900"/>
          </a:xfrm>
          <a:prstGeom prst="rect">
            <a:avLst/>
          </a:prstGeom>
          <a:noFill/>
          <a:ln w="19050" cap="flat" cmpd="sng">
            <a:solidFill>
              <a:schemeClr val="lt1"/>
            </a:solidFill>
            <a:prstDash val="solid"/>
            <a:round/>
            <a:headEnd type="none" w="sm" len="sm"/>
            <a:tailEnd type="none" w="sm" len="sm"/>
          </a:ln>
        </p:spPr>
        <p:txBody>
          <a:bodyPr spcFirstLastPara="1" wrap="square" lIns="45700" tIns="45700" rIns="45700" bIns="4570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0" i="1" u="none" strike="noStrike" cap="none">
                <a:solidFill>
                  <a:schemeClr val="dk1"/>
                </a:solidFill>
                <a:latin typeface="Roboto"/>
                <a:ea typeface="Roboto"/>
                <a:cs typeface="Roboto"/>
                <a:sym typeface="Roboto"/>
              </a:rPr>
              <a:t>*Includes both Non-English Proficient and Limited English Proficient students</a:t>
            </a:r>
            <a:endParaRPr sz="800" b="0" i="1" u="none" strike="noStrike" cap="none">
              <a:solidFill>
                <a:schemeClr val="dk1"/>
              </a:solidFill>
              <a:latin typeface="Roboto"/>
              <a:ea typeface="Roboto"/>
              <a:cs typeface="Roboto"/>
              <a:sym typeface="Roboto"/>
            </a:endParaRPr>
          </a:p>
        </p:txBody>
      </p:sp>
      <p:grpSp>
        <p:nvGrpSpPr>
          <p:cNvPr id="366" name="Google Shape;366;p47"/>
          <p:cNvGrpSpPr/>
          <p:nvPr/>
        </p:nvGrpSpPr>
        <p:grpSpPr>
          <a:xfrm>
            <a:off x="308400" y="1062325"/>
            <a:ext cx="1006800" cy="1003500"/>
            <a:chOff x="308400" y="1076275"/>
            <a:chExt cx="1006800" cy="1003500"/>
          </a:xfrm>
        </p:grpSpPr>
        <p:sp>
          <p:nvSpPr>
            <p:cNvPr id="367" name="Google Shape;367;p47" descr="&quot;&quot;"/>
            <p:cNvSpPr/>
            <p:nvPr/>
          </p:nvSpPr>
          <p:spPr>
            <a:xfrm>
              <a:off x="311700" y="1076275"/>
              <a:ext cx="1003500" cy="1003500"/>
            </a:xfrm>
            <a:prstGeom prst="ellipse">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8" name="Google Shape;368;p47"/>
            <p:cNvSpPr txBox="1"/>
            <p:nvPr/>
          </p:nvSpPr>
          <p:spPr>
            <a:xfrm>
              <a:off x="308400" y="1092575"/>
              <a:ext cx="1003500" cy="8970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lt1"/>
                  </a:solidFill>
                  <a:latin typeface="Roboto"/>
                  <a:ea typeface="Roboto"/>
                  <a:cs typeface="Roboto"/>
                  <a:sym typeface="Roboto"/>
                </a:rPr>
                <a:t>178</a:t>
              </a:r>
              <a:endParaRPr sz="1300" b="1"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lt1"/>
                  </a:solidFill>
                  <a:latin typeface="Roboto"/>
                  <a:ea typeface="Roboto"/>
                  <a:cs typeface="Roboto"/>
                  <a:sym typeface="Roboto"/>
                </a:rPr>
                <a:t>SCHOOL</a:t>
              </a:r>
              <a:endParaRPr sz="1200" b="0"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lt1"/>
                  </a:solidFill>
                  <a:latin typeface="Roboto"/>
                  <a:ea typeface="Roboto"/>
                  <a:cs typeface="Roboto"/>
                  <a:sym typeface="Roboto"/>
                </a:rPr>
                <a:t>DISTRICTS</a:t>
              </a:r>
              <a:endParaRPr sz="1200" b="0" i="0" u="none" strike="noStrike" cap="none">
                <a:solidFill>
                  <a:schemeClr val="lt1"/>
                </a:solidFill>
                <a:latin typeface="Roboto"/>
                <a:ea typeface="Roboto"/>
                <a:cs typeface="Roboto"/>
                <a:sym typeface="Roboto"/>
              </a:endParaRPr>
            </a:p>
          </p:txBody>
        </p:sp>
      </p:grpSp>
      <p:grpSp>
        <p:nvGrpSpPr>
          <p:cNvPr id="369" name="Google Shape;369;p47"/>
          <p:cNvGrpSpPr/>
          <p:nvPr/>
        </p:nvGrpSpPr>
        <p:grpSpPr>
          <a:xfrm>
            <a:off x="308400" y="2150613"/>
            <a:ext cx="1006800" cy="1003500"/>
            <a:chOff x="308400" y="2218825"/>
            <a:chExt cx="1006800" cy="1003500"/>
          </a:xfrm>
        </p:grpSpPr>
        <p:sp>
          <p:nvSpPr>
            <p:cNvPr id="370" name="Google Shape;370;p47" descr="&quot;&quot;"/>
            <p:cNvSpPr/>
            <p:nvPr/>
          </p:nvSpPr>
          <p:spPr>
            <a:xfrm>
              <a:off x="311700" y="2218825"/>
              <a:ext cx="1003500" cy="1003500"/>
            </a:xfrm>
            <a:prstGeom prst="ellipse">
              <a:avLst/>
            </a:prstGeom>
            <a:solidFill>
              <a:srgbClr val="F8B33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1" name="Google Shape;371;p47"/>
            <p:cNvSpPr txBox="1"/>
            <p:nvPr/>
          </p:nvSpPr>
          <p:spPr>
            <a:xfrm>
              <a:off x="308400" y="2309488"/>
              <a:ext cx="1003500" cy="8223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dk1"/>
                  </a:solidFill>
                  <a:latin typeface="Roboto"/>
                  <a:ea typeface="Roboto"/>
                  <a:cs typeface="Roboto"/>
                  <a:sym typeface="Roboto"/>
                </a:rPr>
                <a:t>1,927</a:t>
              </a:r>
              <a:endParaRPr sz="1300" b="1" i="0" u="none" strike="noStrike" cap="none">
                <a:solidFill>
                  <a:schemeClr val="dk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dk1"/>
                  </a:solidFill>
                  <a:latin typeface="Roboto"/>
                  <a:ea typeface="Roboto"/>
                  <a:cs typeface="Roboto"/>
                  <a:sym typeface="Roboto"/>
                </a:rPr>
                <a:t>SCHOOLS</a:t>
              </a:r>
              <a:endParaRPr sz="1200" b="0" i="0" u="none" strike="noStrike" cap="none">
                <a:solidFill>
                  <a:schemeClr val="dk1"/>
                </a:solidFill>
                <a:latin typeface="Roboto"/>
                <a:ea typeface="Roboto"/>
                <a:cs typeface="Roboto"/>
                <a:sym typeface="Roboto"/>
              </a:endParaRPr>
            </a:p>
          </p:txBody>
        </p:sp>
      </p:grpSp>
      <p:grpSp>
        <p:nvGrpSpPr>
          <p:cNvPr id="372" name="Google Shape;372;p47"/>
          <p:cNvGrpSpPr/>
          <p:nvPr/>
        </p:nvGrpSpPr>
        <p:grpSpPr>
          <a:xfrm>
            <a:off x="308400" y="3238900"/>
            <a:ext cx="1006800" cy="1003500"/>
            <a:chOff x="308400" y="1076275"/>
            <a:chExt cx="1006800" cy="1003500"/>
          </a:xfrm>
        </p:grpSpPr>
        <p:sp>
          <p:nvSpPr>
            <p:cNvPr id="373" name="Google Shape;373;p47" descr="&quot;&quot;"/>
            <p:cNvSpPr/>
            <p:nvPr/>
          </p:nvSpPr>
          <p:spPr>
            <a:xfrm>
              <a:off x="311700" y="1076275"/>
              <a:ext cx="1003500" cy="1003500"/>
            </a:xfrm>
            <a:prstGeom prst="ellipse">
              <a:avLst/>
            </a:prstGeom>
            <a:solidFill>
              <a:srgbClr val="00953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4" name="Google Shape;374;p47"/>
            <p:cNvSpPr txBox="1"/>
            <p:nvPr/>
          </p:nvSpPr>
          <p:spPr>
            <a:xfrm>
              <a:off x="308400" y="1146775"/>
              <a:ext cx="1003500" cy="8970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lt1"/>
                  </a:solidFill>
                  <a:latin typeface="Roboto"/>
                  <a:ea typeface="Roboto"/>
                  <a:cs typeface="Roboto"/>
                  <a:sym typeface="Roboto"/>
                </a:rPr>
                <a:t>881,464</a:t>
              </a:r>
              <a:endParaRPr sz="1300" b="1"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chemeClr val="lt1"/>
                  </a:solidFill>
                  <a:latin typeface="Roboto"/>
                  <a:ea typeface="Roboto"/>
                  <a:cs typeface="Roboto"/>
                  <a:sym typeface="Roboto"/>
                </a:rPr>
                <a:t>PUBLIC </a:t>
              </a:r>
              <a:br>
                <a:rPr lang="en" sz="1000" b="0" i="0" u="none" strike="noStrike" cap="none">
                  <a:solidFill>
                    <a:schemeClr val="lt1"/>
                  </a:solidFill>
                  <a:latin typeface="Roboto"/>
                  <a:ea typeface="Roboto"/>
                  <a:cs typeface="Roboto"/>
                  <a:sym typeface="Roboto"/>
                </a:rPr>
              </a:br>
              <a:r>
                <a:rPr lang="en" sz="1000" b="0" i="0" u="none" strike="noStrike" cap="none">
                  <a:solidFill>
                    <a:schemeClr val="lt1"/>
                  </a:solidFill>
                  <a:latin typeface="Roboto"/>
                  <a:ea typeface="Roboto"/>
                  <a:cs typeface="Roboto"/>
                  <a:sym typeface="Roboto"/>
                </a:rPr>
                <a:t>SCHOOL</a:t>
              </a:r>
              <a:endParaRPr sz="1000" b="0"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chemeClr val="lt1"/>
                  </a:solidFill>
                  <a:latin typeface="Roboto"/>
                  <a:ea typeface="Roboto"/>
                  <a:cs typeface="Roboto"/>
                  <a:sym typeface="Roboto"/>
                </a:rPr>
                <a:t>STUDENTS</a:t>
              </a:r>
              <a:endParaRPr sz="1000" b="0" i="0" u="none" strike="noStrike" cap="none">
                <a:solidFill>
                  <a:schemeClr val="lt1"/>
                </a:solidFill>
                <a:latin typeface="Roboto"/>
                <a:ea typeface="Roboto"/>
                <a:cs typeface="Roboto"/>
                <a:sym typeface="Roboto"/>
              </a:endParaRPr>
            </a:p>
          </p:txBody>
        </p:sp>
      </p:grpSp>
      <p:sp>
        <p:nvSpPr>
          <p:cNvPr id="375" name="Google Shape;375;p47"/>
          <p:cNvSpPr txBox="1"/>
          <p:nvPr/>
        </p:nvSpPr>
        <p:spPr>
          <a:xfrm>
            <a:off x="1603037" y="1064563"/>
            <a:ext cx="4624500" cy="2154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chemeClr val="dk1"/>
                </a:solidFill>
                <a:latin typeface="Roboto"/>
                <a:ea typeface="Roboto"/>
                <a:cs typeface="Roboto"/>
                <a:sym typeface="Roboto"/>
              </a:rPr>
              <a:t>Student Demographics*</a:t>
            </a:r>
            <a:endParaRPr sz="1400" b="1" i="0" u="none" strike="noStrike" cap="none">
              <a:solidFill>
                <a:schemeClr val="dk1"/>
              </a:solidFill>
              <a:latin typeface="Roboto"/>
              <a:ea typeface="Roboto"/>
              <a:cs typeface="Roboto"/>
              <a:sym typeface="Roboto"/>
            </a:endParaRPr>
          </a:p>
        </p:txBody>
      </p:sp>
      <p:pic>
        <p:nvPicPr>
          <p:cNvPr id="376" name="Google Shape;376;p47"/>
          <p:cNvPicPr preferRelativeResize="0"/>
          <p:nvPr/>
        </p:nvPicPr>
        <p:blipFill rotWithShape="1">
          <a:blip r:embed="rId3">
            <a:alphaModFix/>
          </a:blip>
          <a:srcRect l="49" r="59"/>
          <a:stretch/>
        </p:blipFill>
        <p:spPr>
          <a:xfrm>
            <a:off x="1761637" y="1426175"/>
            <a:ext cx="4307278" cy="2744888"/>
          </a:xfrm>
          <a:prstGeom prst="rect">
            <a:avLst/>
          </a:prstGeom>
          <a:noFill/>
          <a:ln>
            <a:noFill/>
          </a:ln>
        </p:spPr>
      </p:pic>
      <p:cxnSp>
        <p:nvCxnSpPr>
          <p:cNvPr id="377" name="Google Shape;377;p47"/>
          <p:cNvCxnSpPr/>
          <p:nvPr/>
        </p:nvCxnSpPr>
        <p:spPr>
          <a:xfrm>
            <a:off x="0" y="918350"/>
            <a:ext cx="7479600" cy="0"/>
          </a:xfrm>
          <a:prstGeom prst="straightConnector1">
            <a:avLst/>
          </a:prstGeom>
          <a:noFill/>
          <a:ln w="19050" cap="flat" cmpd="sng">
            <a:solidFill>
              <a:srgbClr val="EF7521"/>
            </a:solidFill>
            <a:prstDash val="solid"/>
            <a:round/>
            <a:headEnd type="none" w="sm" len="sm"/>
            <a:tailEnd type="none" w="sm" len="sm"/>
          </a:ln>
        </p:spPr>
      </p:cxnSp>
      <p:sp>
        <p:nvSpPr>
          <p:cNvPr id="378" name="Google Shape;378;p47"/>
          <p:cNvSpPr txBox="1"/>
          <p:nvPr/>
        </p:nvSpPr>
        <p:spPr>
          <a:xfrm>
            <a:off x="4623875" y="4103400"/>
            <a:ext cx="2195400" cy="1389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chemeClr val="dk1"/>
                </a:solidFill>
                <a:latin typeface="Roboto"/>
                <a:ea typeface="Roboto"/>
                <a:cs typeface="Roboto"/>
                <a:sym typeface="Roboto"/>
              </a:rPr>
              <a:t>*October 2023 Data</a:t>
            </a:r>
            <a:endParaRPr sz="800" b="0" i="0" u="none" strike="noStrike" cap="none">
              <a:solidFill>
                <a:schemeClr val="dk1"/>
              </a:solidFill>
              <a:latin typeface="Roboto"/>
              <a:ea typeface="Roboto"/>
              <a:cs typeface="Roboto"/>
              <a:sym typeface="Roboto"/>
            </a:endParaRPr>
          </a:p>
        </p:txBody>
      </p:sp>
      <p:sp>
        <p:nvSpPr>
          <p:cNvPr id="379" name="Google Shape;379;p47"/>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380" name="Google Shape;380;p47" descr="CDE logo"/>
          <p:cNvPicPr preferRelativeResize="0"/>
          <p:nvPr/>
        </p:nvPicPr>
        <p:blipFill rotWithShape="1">
          <a:blip r:embed="rId4">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81"/>
        <p:cNvGrpSpPr/>
        <p:nvPr/>
      </p:nvGrpSpPr>
      <p:grpSpPr>
        <a:xfrm>
          <a:off x="0" y="0"/>
          <a:ext cx="0" cy="0"/>
          <a:chOff x="0" y="0"/>
          <a:chExt cx="0" cy="0"/>
        </a:xfrm>
      </p:grpSpPr>
      <p:sp>
        <p:nvSpPr>
          <p:cNvPr id="382" name="Google Shape;382;p4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Divider - Orange - 01" type="tx">
  <p:cSld name="TITLE_AND_BODY">
    <p:spTree>
      <p:nvGrpSpPr>
        <p:cNvPr id="1" name="Shape 383"/>
        <p:cNvGrpSpPr/>
        <p:nvPr/>
      </p:nvGrpSpPr>
      <p:grpSpPr>
        <a:xfrm>
          <a:off x="0" y="0"/>
          <a:ext cx="0" cy="0"/>
          <a:chOff x="0" y="0"/>
          <a:chExt cx="0" cy="0"/>
        </a:xfrm>
      </p:grpSpPr>
      <p:pic>
        <p:nvPicPr>
          <p:cNvPr id="384" name="Google Shape;384;p49" descr="Photo of elementary students and teacher"/>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385" name="Google Shape;385;p49"/>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386" name="Google Shape;386;p4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387" name="Google Shape;387;p49"/>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388" name="Google Shape;388;p49"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Divider - Orange - 02">
  <p:cSld name="TITLE_AND_BODY_1">
    <p:spTree>
      <p:nvGrpSpPr>
        <p:cNvPr id="1" name="Shape 389"/>
        <p:cNvGrpSpPr/>
        <p:nvPr/>
      </p:nvGrpSpPr>
      <p:grpSpPr>
        <a:xfrm>
          <a:off x="0" y="0"/>
          <a:ext cx="0" cy="0"/>
          <a:chOff x="0" y="0"/>
          <a:chExt cx="0" cy="0"/>
        </a:xfrm>
      </p:grpSpPr>
      <p:pic>
        <p:nvPicPr>
          <p:cNvPr id="390" name="Google Shape;390;p50" descr="Photo of elementary student"/>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391" name="Google Shape;391;p50"/>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392" name="Google Shape;392;p5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393" name="Google Shape;393;p50"/>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394" name="Google Shape;394;p50"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Divider - Orange - 03">
  <p:cSld name="TITLE_AND_BODY_1_1">
    <p:spTree>
      <p:nvGrpSpPr>
        <p:cNvPr id="1" name="Shape 395"/>
        <p:cNvGrpSpPr/>
        <p:nvPr/>
      </p:nvGrpSpPr>
      <p:grpSpPr>
        <a:xfrm>
          <a:off x="0" y="0"/>
          <a:ext cx="0" cy="0"/>
          <a:chOff x="0" y="0"/>
          <a:chExt cx="0" cy="0"/>
        </a:xfrm>
      </p:grpSpPr>
      <p:pic>
        <p:nvPicPr>
          <p:cNvPr id="396" name="Google Shape;396;p51" descr="Photo of elementary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397" name="Google Shape;397;p51"/>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398" name="Google Shape;398;p5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399" name="Google Shape;399;p51" descr="CDE logo"/>
          <p:cNvPicPr preferRelativeResize="0"/>
          <p:nvPr/>
        </p:nvPicPr>
        <p:blipFill rotWithShape="1">
          <a:blip r:embed="rId3">
            <a:alphaModFix/>
          </a:blip>
          <a:srcRect/>
          <a:stretch/>
        </p:blipFill>
        <p:spPr>
          <a:xfrm>
            <a:off x="8002150" y="4594525"/>
            <a:ext cx="924425" cy="403399"/>
          </a:xfrm>
          <a:prstGeom prst="rect">
            <a:avLst/>
          </a:prstGeom>
          <a:noFill/>
          <a:ln>
            <a:noFill/>
          </a:ln>
        </p:spPr>
      </p:pic>
      <p:sp>
        <p:nvSpPr>
          <p:cNvPr id="400" name="Google Shape;400;p51"/>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ur schools, students and educators - Orange">
  <p:cSld name="SECTION_HEADER_1_1">
    <p:spTree>
      <p:nvGrpSpPr>
        <p:cNvPr id="1" name="Shape 47"/>
        <p:cNvGrpSpPr/>
        <p:nvPr/>
      </p:nvGrpSpPr>
      <p:grpSpPr>
        <a:xfrm>
          <a:off x="0" y="0"/>
          <a:ext cx="0" cy="0"/>
          <a:chOff x="0" y="0"/>
          <a:chExt cx="0" cy="0"/>
        </a:xfrm>
      </p:grpSpPr>
      <p:sp>
        <p:nvSpPr>
          <p:cNvPr id="48" name="Google Shape;48;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49" name="Google Shape;49;p6"/>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50" name="Google Shape;50;p6"/>
          <p:cNvSpPr txBox="1">
            <a:spLocks noGrp="1"/>
          </p:cNvSpPr>
          <p:nvPr>
            <p:ph type="title"/>
          </p:nvPr>
        </p:nvSpPr>
        <p:spPr>
          <a:xfrm>
            <a:off x="123875" y="4347400"/>
            <a:ext cx="7267200" cy="156600"/>
          </a:xfrm>
          <a:prstGeom prst="rect">
            <a:avLst/>
          </a:prstGeom>
        </p:spPr>
        <p:txBody>
          <a:bodyPr spcFirstLastPara="1" wrap="square" lIns="0" tIns="0" rIns="0" bIns="0" anchor="b" anchorCtr="0">
            <a:noAutofit/>
          </a:bodyPr>
          <a:lstStyle>
            <a:lvl1pPr lv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51" name="Google Shape;51;p6"/>
          <p:cNvSpPr txBox="1"/>
          <p:nvPr/>
        </p:nvSpPr>
        <p:spPr>
          <a:xfrm>
            <a:off x="311700" y="105100"/>
            <a:ext cx="7167900" cy="741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200" b="1">
                <a:latin typeface="Roboto"/>
                <a:ea typeface="Roboto"/>
                <a:cs typeface="Roboto"/>
                <a:sym typeface="Roboto"/>
              </a:rPr>
              <a:t>Our schools, students, and educators</a:t>
            </a:r>
            <a:endParaRPr sz="2200" b="1">
              <a:latin typeface="Roboto"/>
              <a:ea typeface="Roboto"/>
              <a:cs typeface="Roboto"/>
              <a:sym typeface="Roboto"/>
            </a:endParaRPr>
          </a:p>
        </p:txBody>
      </p:sp>
      <p:sp>
        <p:nvSpPr>
          <p:cNvPr id="52" name="Google Shape;52;p6"/>
          <p:cNvSpPr txBox="1"/>
          <p:nvPr/>
        </p:nvSpPr>
        <p:spPr>
          <a:xfrm>
            <a:off x="6587225" y="1228675"/>
            <a:ext cx="2195400" cy="2903100"/>
          </a:xfrm>
          <a:prstGeom prst="rect">
            <a:avLst/>
          </a:prstGeom>
          <a:solidFill>
            <a:srgbClr val="F3F3F3"/>
          </a:solidFill>
          <a:ln w="9525" cap="flat" cmpd="sng">
            <a:solidFill>
              <a:srgbClr val="B7B7B7"/>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100" b="1"/>
              <a:t>Eligible for Free/Reduced </a:t>
            </a:r>
            <a:br>
              <a:rPr lang="en" sz="1100" b="1"/>
            </a:br>
            <a:r>
              <a:rPr lang="en" sz="1100" b="1"/>
              <a:t>Lunch:</a:t>
            </a:r>
            <a:endParaRPr sz="1100" b="1"/>
          </a:p>
          <a:p>
            <a:pPr marL="182880" lvl="0" indent="0" algn="l" rtl="0">
              <a:spcBef>
                <a:spcPts val="0"/>
              </a:spcBef>
              <a:spcAft>
                <a:spcPts val="0"/>
              </a:spcAft>
              <a:buNone/>
            </a:pPr>
            <a:r>
              <a:rPr lang="en" sz="1200"/>
              <a:t>403,231 (~46%)</a:t>
            </a:r>
            <a:endParaRPr sz="1200"/>
          </a:p>
          <a:p>
            <a:pPr marL="0" lvl="0" indent="0" algn="l" rtl="0">
              <a:lnSpc>
                <a:spcPct val="100000"/>
              </a:lnSpc>
              <a:spcBef>
                <a:spcPts val="800"/>
              </a:spcBef>
              <a:spcAft>
                <a:spcPts val="0"/>
              </a:spcAft>
              <a:buNone/>
            </a:pPr>
            <a:r>
              <a:rPr lang="en" sz="1100" b="1"/>
              <a:t>Students with Individualized Education Programs:</a:t>
            </a:r>
            <a:endParaRPr sz="1100" b="1"/>
          </a:p>
          <a:p>
            <a:pPr marL="182880" lvl="0" indent="0" algn="l" rtl="0">
              <a:spcBef>
                <a:spcPts val="0"/>
              </a:spcBef>
              <a:spcAft>
                <a:spcPts val="0"/>
              </a:spcAft>
              <a:buNone/>
            </a:pPr>
            <a:r>
              <a:rPr lang="en" sz="1200"/>
              <a:t>113,992 (~13%)</a:t>
            </a:r>
            <a:endParaRPr sz="1200"/>
          </a:p>
          <a:p>
            <a:pPr marL="0" lvl="0" indent="0" algn="l" rtl="0">
              <a:lnSpc>
                <a:spcPct val="100000"/>
              </a:lnSpc>
              <a:spcBef>
                <a:spcPts val="800"/>
              </a:spcBef>
              <a:spcAft>
                <a:spcPts val="0"/>
              </a:spcAft>
              <a:buNone/>
            </a:pPr>
            <a:r>
              <a:rPr lang="en" sz="1100" b="1"/>
              <a:t>Multilingual Learners*:</a:t>
            </a:r>
            <a:endParaRPr sz="1100" b="1"/>
          </a:p>
          <a:p>
            <a:pPr marL="182880" lvl="0" indent="0" algn="l" rtl="0">
              <a:spcBef>
                <a:spcPts val="0"/>
              </a:spcBef>
              <a:spcAft>
                <a:spcPts val="0"/>
              </a:spcAft>
              <a:buNone/>
            </a:pPr>
            <a:r>
              <a:rPr lang="en" sz="1200"/>
              <a:t>95,734 (~11%)</a:t>
            </a:r>
            <a:endParaRPr sz="1200"/>
          </a:p>
          <a:p>
            <a:pPr marL="0" lvl="0" indent="0" algn="l" rtl="0">
              <a:lnSpc>
                <a:spcPct val="100000"/>
              </a:lnSpc>
              <a:spcBef>
                <a:spcPts val="800"/>
              </a:spcBef>
              <a:spcAft>
                <a:spcPts val="0"/>
              </a:spcAft>
              <a:buNone/>
            </a:pPr>
            <a:r>
              <a:rPr lang="en" sz="1100" b="1"/>
              <a:t>McKinney Vento:</a:t>
            </a:r>
            <a:endParaRPr sz="1100" b="1"/>
          </a:p>
          <a:p>
            <a:pPr marL="182880" lvl="0" indent="0" algn="l" rtl="0">
              <a:spcBef>
                <a:spcPts val="0"/>
              </a:spcBef>
              <a:spcAft>
                <a:spcPts val="0"/>
              </a:spcAft>
              <a:buNone/>
            </a:pPr>
            <a:r>
              <a:rPr lang="en" sz="1200"/>
              <a:t>16,540 (~2%)</a:t>
            </a:r>
            <a:endParaRPr sz="1200"/>
          </a:p>
        </p:txBody>
      </p:sp>
      <p:sp>
        <p:nvSpPr>
          <p:cNvPr id="53" name="Google Shape;53;p6"/>
          <p:cNvSpPr txBox="1"/>
          <p:nvPr/>
        </p:nvSpPr>
        <p:spPr>
          <a:xfrm>
            <a:off x="6724875" y="3655100"/>
            <a:ext cx="1924200" cy="369900"/>
          </a:xfrm>
          <a:prstGeom prst="rect">
            <a:avLst/>
          </a:prstGeom>
          <a:noFill/>
          <a:ln w="19050" cap="flat" cmpd="sng">
            <a:solidFill>
              <a:schemeClr val="lt1"/>
            </a:solidFill>
            <a:prstDash val="solid"/>
            <a:round/>
            <a:headEnd type="none" w="sm" len="sm"/>
            <a:tailEnd type="none" w="sm" len="sm"/>
          </a:ln>
        </p:spPr>
        <p:txBody>
          <a:bodyPr spcFirstLastPara="1" wrap="square" lIns="45700" tIns="45700" rIns="45700" bIns="45700" anchor="t" anchorCtr="0">
            <a:noAutofit/>
          </a:bodyPr>
          <a:lstStyle/>
          <a:p>
            <a:pPr marL="0" lvl="0" indent="0" algn="l" rtl="0">
              <a:spcBef>
                <a:spcPts val="0"/>
              </a:spcBef>
              <a:spcAft>
                <a:spcPts val="0"/>
              </a:spcAft>
              <a:buNone/>
            </a:pPr>
            <a:r>
              <a:rPr lang="en" sz="800" i="1">
                <a:solidFill>
                  <a:schemeClr val="dk1"/>
                </a:solidFill>
                <a:latin typeface="Roboto"/>
                <a:ea typeface="Roboto"/>
                <a:cs typeface="Roboto"/>
                <a:sym typeface="Roboto"/>
              </a:rPr>
              <a:t>*Includes both Non-English Proficient and Limited English Proficient students</a:t>
            </a:r>
            <a:endParaRPr sz="800" i="1">
              <a:solidFill>
                <a:schemeClr val="dk1"/>
              </a:solidFill>
              <a:latin typeface="Roboto"/>
              <a:ea typeface="Roboto"/>
              <a:cs typeface="Roboto"/>
              <a:sym typeface="Roboto"/>
            </a:endParaRPr>
          </a:p>
        </p:txBody>
      </p:sp>
      <p:grpSp>
        <p:nvGrpSpPr>
          <p:cNvPr id="54" name="Google Shape;54;p6"/>
          <p:cNvGrpSpPr/>
          <p:nvPr/>
        </p:nvGrpSpPr>
        <p:grpSpPr>
          <a:xfrm>
            <a:off x="308400" y="1062325"/>
            <a:ext cx="1006800" cy="1003500"/>
            <a:chOff x="308400" y="1076275"/>
            <a:chExt cx="1006800" cy="1003500"/>
          </a:xfrm>
        </p:grpSpPr>
        <p:sp>
          <p:nvSpPr>
            <p:cNvPr id="55" name="Google Shape;55;p6"/>
            <p:cNvSpPr/>
            <p:nvPr/>
          </p:nvSpPr>
          <p:spPr>
            <a:xfrm>
              <a:off x="311700" y="1076275"/>
              <a:ext cx="1003500" cy="1003500"/>
            </a:xfrm>
            <a:prstGeom prst="ellipse">
              <a:avLst/>
            </a:prstGeom>
            <a:solidFill>
              <a:srgbClr val="EF752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6" name="Google Shape;56;p6"/>
            <p:cNvSpPr txBox="1"/>
            <p:nvPr/>
          </p:nvSpPr>
          <p:spPr>
            <a:xfrm>
              <a:off x="308400" y="1092575"/>
              <a:ext cx="1003500" cy="8970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1300" b="1">
                  <a:solidFill>
                    <a:schemeClr val="lt1"/>
                  </a:solidFill>
                  <a:latin typeface="Roboto"/>
                  <a:ea typeface="Roboto"/>
                  <a:cs typeface="Roboto"/>
                  <a:sym typeface="Roboto"/>
                </a:rPr>
                <a:t>178</a:t>
              </a:r>
              <a:endParaRPr sz="1300" b="1">
                <a:solidFill>
                  <a:schemeClr val="lt1"/>
                </a:solidFill>
                <a:latin typeface="Roboto"/>
                <a:ea typeface="Roboto"/>
                <a:cs typeface="Roboto"/>
                <a:sym typeface="Roboto"/>
              </a:endParaRPr>
            </a:p>
            <a:p>
              <a:pPr marL="0" lvl="0" indent="0" algn="ctr" rtl="0">
                <a:spcBef>
                  <a:spcPts val="0"/>
                </a:spcBef>
                <a:spcAft>
                  <a:spcPts val="0"/>
                </a:spcAft>
                <a:buNone/>
              </a:pPr>
              <a:r>
                <a:rPr lang="en" sz="1200">
                  <a:solidFill>
                    <a:schemeClr val="lt1"/>
                  </a:solidFill>
                  <a:latin typeface="Roboto"/>
                  <a:ea typeface="Roboto"/>
                  <a:cs typeface="Roboto"/>
                  <a:sym typeface="Roboto"/>
                </a:rPr>
                <a:t>SCHOOL</a:t>
              </a:r>
              <a:endParaRPr sz="1200">
                <a:solidFill>
                  <a:schemeClr val="lt1"/>
                </a:solidFill>
                <a:latin typeface="Roboto"/>
                <a:ea typeface="Roboto"/>
                <a:cs typeface="Roboto"/>
                <a:sym typeface="Roboto"/>
              </a:endParaRPr>
            </a:p>
            <a:p>
              <a:pPr marL="0" lvl="0" indent="0" algn="ctr" rtl="0">
                <a:spcBef>
                  <a:spcPts val="0"/>
                </a:spcBef>
                <a:spcAft>
                  <a:spcPts val="0"/>
                </a:spcAft>
                <a:buNone/>
              </a:pPr>
              <a:r>
                <a:rPr lang="en" sz="1200">
                  <a:solidFill>
                    <a:schemeClr val="lt1"/>
                  </a:solidFill>
                  <a:latin typeface="Roboto"/>
                  <a:ea typeface="Roboto"/>
                  <a:cs typeface="Roboto"/>
                  <a:sym typeface="Roboto"/>
                </a:rPr>
                <a:t>DISTRICTS</a:t>
              </a:r>
              <a:endParaRPr sz="1200">
                <a:solidFill>
                  <a:schemeClr val="lt1"/>
                </a:solidFill>
                <a:latin typeface="Roboto"/>
                <a:ea typeface="Roboto"/>
                <a:cs typeface="Roboto"/>
                <a:sym typeface="Roboto"/>
              </a:endParaRPr>
            </a:p>
          </p:txBody>
        </p:sp>
      </p:grpSp>
      <p:grpSp>
        <p:nvGrpSpPr>
          <p:cNvPr id="57" name="Google Shape;57;p6"/>
          <p:cNvGrpSpPr/>
          <p:nvPr/>
        </p:nvGrpSpPr>
        <p:grpSpPr>
          <a:xfrm>
            <a:off x="308400" y="2150613"/>
            <a:ext cx="1006800" cy="1003500"/>
            <a:chOff x="308400" y="2218825"/>
            <a:chExt cx="1006800" cy="1003500"/>
          </a:xfrm>
        </p:grpSpPr>
        <p:sp>
          <p:nvSpPr>
            <p:cNvPr id="58" name="Google Shape;58;p6"/>
            <p:cNvSpPr/>
            <p:nvPr/>
          </p:nvSpPr>
          <p:spPr>
            <a:xfrm>
              <a:off x="311700" y="2218825"/>
              <a:ext cx="1003500" cy="1003500"/>
            </a:xfrm>
            <a:prstGeom prst="ellipse">
              <a:avLst/>
            </a:prstGeom>
            <a:solidFill>
              <a:srgbClr val="F8B33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9" name="Google Shape;59;p6"/>
            <p:cNvSpPr txBox="1"/>
            <p:nvPr/>
          </p:nvSpPr>
          <p:spPr>
            <a:xfrm>
              <a:off x="308400" y="2309488"/>
              <a:ext cx="1003500" cy="8223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1300" b="1">
                  <a:solidFill>
                    <a:schemeClr val="dk1"/>
                  </a:solidFill>
                  <a:latin typeface="Roboto"/>
                  <a:ea typeface="Roboto"/>
                  <a:cs typeface="Roboto"/>
                  <a:sym typeface="Roboto"/>
                </a:rPr>
                <a:t>1,927</a:t>
              </a:r>
              <a:endParaRPr sz="1300" b="1">
                <a:solidFill>
                  <a:schemeClr val="dk1"/>
                </a:solidFill>
                <a:latin typeface="Roboto"/>
                <a:ea typeface="Roboto"/>
                <a:cs typeface="Roboto"/>
                <a:sym typeface="Roboto"/>
              </a:endParaRPr>
            </a:p>
            <a:p>
              <a:pPr marL="0" lvl="0" indent="0" algn="ctr" rtl="0">
                <a:spcBef>
                  <a:spcPts val="0"/>
                </a:spcBef>
                <a:spcAft>
                  <a:spcPts val="0"/>
                </a:spcAft>
                <a:buNone/>
              </a:pPr>
              <a:r>
                <a:rPr lang="en" sz="1200">
                  <a:solidFill>
                    <a:schemeClr val="dk1"/>
                  </a:solidFill>
                  <a:latin typeface="Roboto"/>
                  <a:ea typeface="Roboto"/>
                  <a:cs typeface="Roboto"/>
                  <a:sym typeface="Roboto"/>
                </a:rPr>
                <a:t>SCHOOLS</a:t>
              </a:r>
              <a:endParaRPr sz="1200">
                <a:solidFill>
                  <a:schemeClr val="dk1"/>
                </a:solidFill>
                <a:latin typeface="Roboto"/>
                <a:ea typeface="Roboto"/>
                <a:cs typeface="Roboto"/>
                <a:sym typeface="Roboto"/>
              </a:endParaRPr>
            </a:p>
          </p:txBody>
        </p:sp>
      </p:grpSp>
      <p:grpSp>
        <p:nvGrpSpPr>
          <p:cNvPr id="60" name="Google Shape;60;p6"/>
          <p:cNvGrpSpPr/>
          <p:nvPr/>
        </p:nvGrpSpPr>
        <p:grpSpPr>
          <a:xfrm>
            <a:off x="308400" y="3238900"/>
            <a:ext cx="1006800" cy="1003500"/>
            <a:chOff x="308400" y="1076275"/>
            <a:chExt cx="1006800" cy="1003500"/>
          </a:xfrm>
        </p:grpSpPr>
        <p:sp>
          <p:nvSpPr>
            <p:cNvPr id="61" name="Google Shape;61;p6"/>
            <p:cNvSpPr/>
            <p:nvPr/>
          </p:nvSpPr>
          <p:spPr>
            <a:xfrm>
              <a:off x="311700" y="1076275"/>
              <a:ext cx="1003500" cy="1003500"/>
            </a:xfrm>
            <a:prstGeom prst="ellipse">
              <a:avLst/>
            </a:prstGeom>
            <a:solidFill>
              <a:srgbClr val="00953A"/>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62" name="Google Shape;62;p6"/>
            <p:cNvSpPr txBox="1"/>
            <p:nvPr/>
          </p:nvSpPr>
          <p:spPr>
            <a:xfrm>
              <a:off x="308400" y="1146775"/>
              <a:ext cx="1003500" cy="8970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1300" b="1">
                  <a:solidFill>
                    <a:schemeClr val="lt1"/>
                  </a:solidFill>
                  <a:latin typeface="Roboto"/>
                  <a:ea typeface="Roboto"/>
                  <a:cs typeface="Roboto"/>
                  <a:sym typeface="Roboto"/>
                </a:rPr>
                <a:t>881,464</a:t>
              </a:r>
              <a:endParaRPr sz="1300" b="1">
                <a:solidFill>
                  <a:schemeClr val="lt1"/>
                </a:solidFill>
                <a:latin typeface="Roboto"/>
                <a:ea typeface="Roboto"/>
                <a:cs typeface="Roboto"/>
                <a:sym typeface="Roboto"/>
              </a:endParaRPr>
            </a:p>
            <a:p>
              <a:pPr marL="0" lvl="0" indent="0" algn="ctr" rtl="0">
                <a:spcBef>
                  <a:spcPts val="0"/>
                </a:spcBef>
                <a:spcAft>
                  <a:spcPts val="0"/>
                </a:spcAft>
                <a:buNone/>
              </a:pPr>
              <a:r>
                <a:rPr lang="en" sz="1000">
                  <a:solidFill>
                    <a:schemeClr val="lt1"/>
                  </a:solidFill>
                  <a:latin typeface="Roboto"/>
                  <a:ea typeface="Roboto"/>
                  <a:cs typeface="Roboto"/>
                  <a:sym typeface="Roboto"/>
                </a:rPr>
                <a:t>PUBLIC </a:t>
              </a:r>
              <a:br>
                <a:rPr lang="en" sz="1000">
                  <a:solidFill>
                    <a:schemeClr val="lt1"/>
                  </a:solidFill>
                  <a:latin typeface="Roboto"/>
                  <a:ea typeface="Roboto"/>
                  <a:cs typeface="Roboto"/>
                  <a:sym typeface="Roboto"/>
                </a:rPr>
              </a:br>
              <a:r>
                <a:rPr lang="en" sz="1000">
                  <a:solidFill>
                    <a:schemeClr val="lt1"/>
                  </a:solidFill>
                  <a:latin typeface="Roboto"/>
                  <a:ea typeface="Roboto"/>
                  <a:cs typeface="Roboto"/>
                  <a:sym typeface="Roboto"/>
                </a:rPr>
                <a:t>SCHOOL</a:t>
              </a:r>
              <a:endParaRPr sz="1000">
                <a:solidFill>
                  <a:schemeClr val="lt1"/>
                </a:solidFill>
                <a:latin typeface="Roboto"/>
                <a:ea typeface="Roboto"/>
                <a:cs typeface="Roboto"/>
                <a:sym typeface="Roboto"/>
              </a:endParaRPr>
            </a:p>
            <a:p>
              <a:pPr marL="0" lvl="0" indent="0" algn="ctr" rtl="0">
                <a:spcBef>
                  <a:spcPts val="0"/>
                </a:spcBef>
                <a:spcAft>
                  <a:spcPts val="0"/>
                </a:spcAft>
                <a:buNone/>
              </a:pPr>
              <a:r>
                <a:rPr lang="en" sz="1000">
                  <a:solidFill>
                    <a:schemeClr val="lt1"/>
                  </a:solidFill>
                  <a:latin typeface="Roboto"/>
                  <a:ea typeface="Roboto"/>
                  <a:cs typeface="Roboto"/>
                  <a:sym typeface="Roboto"/>
                </a:rPr>
                <a:t>STUDENTS</a:t>
              </a:r>
              <a:endParaRPr sz="1000">
                <a:solidFill>
                  <a:schemeClr val="lt1"/>
                </a:solidFill>
                <a:latin typeface="Roboto"/>
                <a:ea typeface="Roboto"/>
                <a:cs typeface="Roboto"/>
                <a:sym typeface="Roboto"/>
              </a:endParaRPr>
            </a:p>
          </p:txBody>
        </p:sp>
      </p:grpSp>
      <p:sp>
        <p:nvSpPr>
          <p:cNvPr id="63" name="Google Shape;63;p6"/>
          <p:cNvSpPr txBox="1"/>
          <p:nvPr/>
        </p:nvSpPr>
        <p:spPr>
          <a:xfrm>
            <a:off x="1603037" y="1064563"/>
            <a:ext cx="4624500" cy="2154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 b="1">
                <a:solidFill>
                  <a:schemeClr val="dk1"/>
                </a:solidFill>
                <a:latin typeface="Roboto"/>
                <a:ea typeface="Roboto"/>
                <a:cs typeface="Roboto"/>
                <a:sym typeface="Roboto"/>
              </a:rPr>
              <a:t>Student Demographics*</a:t>
            </a:r>
            <a:endParaRPr b="1">
              <a:solidFill>
                <a:schemeClr val="dk1"/>
              </a:solidFill>
              <a:latin typeface="Roboto"/>
              <a:ea typeface="Roboto"/>
              <a:cs typeface="Roboto"/>
              <a:sym typeface="Roboto"/>
            </a:endParaRPr>
          </a:p>
        </p:txBody>
      </p:sp>
      <p:pic>
        <p:nvPicPr>
          <p:cNvPr id="64" name="Google Shape;64;p6"/>
          <p:cNvPicPr preferRelativeResize="0"/>
          <p:nvPr/>
        </p:nvPicPr>
        <p:blipFill>
          <a:blip r:embed="rId3">
            <a:alphaModFix/>
          </a:blip>
          <a:stretch>
            <a:fillRect/>
          </a:stretch>
        </p:blipFill>
        <p:spPr>
          <a:xfrm>
            <a:off x="1761637" y="1426175"/>
            <a:ext cx="4307277" cy="2744887"/>
          </a:xfrm>
          <a:prstGeom prst="rect">
            <a:avLst/>
          </a:prstGeom>
          <a:noFill/>
          <a:ln>
            <a:noFill/>
          </a:ln>
        </p:spPr>
      </p:pic>
      <p:cxnSp>
        <p:nvCxnSpPr>
          <p:cNvPr id="65" name="Google Shape;65;p6"/>
          <p:cNvCxnSpPr/>
          <p:nvPr/>
        </p:nvCxnSpPr>
        <p:spPr>
          <a:xfrm>
            <a:off x="0" y="918350"/>
            <a:ext cx="7479600" cy="0"/>
          </a:xfrm>
          <a:prstGeom prst="straightConnector1">
            <a:avLst/>
          </a:prstGeom>
          <a:noFill/>
          <a:ln w="19050" cap="flat" cmpd="sng">
            <a:solidFill>
              <a:srgbClr val="EF7521"/>
            </a:solidFill>
            <a:prstDash val="solid"/>
            <a:round/>
            <a:headEnd type="none" w="med" len="med"/>
            <a:tailEnd type="none" w="med" len="med"/>
          </a:ln>
        </p:spPr>
      </p:cxnSp>
      <p:sp>
        <p:nvSpPr>
          <p:cNvPr id="66" name="Google Shape;66;p6"/>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67" name="Google Shape;67;p6"/>
          <p:cNvPicPr preferRelativeResize="0"/>
          <p:nvPr/>
        </p:nvPicPr>
        <p:blipFill>
          <a:blip r:embed="rId4">
            <a:alphaModFix/>
          </a:blip>
          <a:stretch>
            <a:fillRect/>
          </a:stretch>
        </p:blipFill>
        <p:spPr>
          <a:xfrm>
            <a:off x="8002150" y="4594525"/>
            <a:ext cx="924425" cy="403399"/>
          </a:xfrm>
          <a:prstGeom prst="rect">
            <a:avLst/>
          </a:prstGeom>
          <a:noFill/>
          <a:ln>
            <a:noFill/>
          </a:ln>
        </p:spPr>
      </p:pic>
      <p:sp>
        <p:nvSpPr>
          <p:cNvPr id="68" name="Google Shape;68;p6"/>
          <p:cNvSpPr txBox="1"/>
          <p:nvPr/>
        </p:nvSpPr>
        <p:spPr>
          <a:xfrm>
            <a:off x="4623875" y="4103400"/>
            <a:ext cx="2195400" cy="138900"/>
          </a:xfrm>
          <a:prstGeom prst="rect">
            <a:avLst/>
          </a:prstGeom>
          <a:noFill/>
          <a:ln>
            <a:noFill/>
          </a:ln>
        </p:spPr>
        <p:txBody>
          <a:bodyPr spcFirstLastPara="1" wrap="square" lIns="0" tIns="0" rIns="91425" bIns="91425" anchor="t" anchorCtr="0">
            <a:noAutofit/>
          </a:bodyPr>
          <a:lstStyle/>
          <a:p>
            <a:pPr marL="0" lvl="0" indent="0" algn="l" rtl="0">
              <a:spcBef>
                <a:spcPts val="0"/>
              </a:spcBef>
              <a:spcAft>
                <a:spcPts val="0"/>
              </a:spcAft>
              <a:buNone/>
            </a:pPr>
            <a:r>
              <a:rPr lang="en" sz="800">
                <a:solidFill>
                  <a:schemeClr val="dk1"/>
                </a:solidFill>
                <a:latin typeface="Roboto"/>
                <a:ea typeface="Roboto"/>
                <a:cs typeface="Roboto"/>
                <a:sym typeface="Roboto"/>
              </a:rPr>
              <a:t>*October 2023 Data</a:t>
            </a:r>
            <a:endParaRPr sz="800">
              <a:solidFill>
                <a:schemeClr val="dk1"/>
              </a:solidFill>
              <a:latin typeface="Roboto"/>
              <a:ea typeface="Roboto"/>
              <a:cs typeface="Roboto"/>
              <a:sym typeface="Roboto"/>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Divider - Orange - 04">
  <p:cSld name="TITLE_AND_BODY_1_1_1">
    <p:spTree>
      <p:nvGrpSpPr>
        <p:cNvPr id="1" name="Shape 401"/>
        <p:cNvGrpSpPr/>
        <p:nvPr/>
      </p:nvGrpSpPr>
      <p:grpSpPr>
        <a:xfrm>
          <a:off x="0" y="0"/>
          <a:ext cx="0" cy="0"/>
          <a:chOff x="0" y="0"/>
          <a:chExt cx="0" cy="0"/>
        </a:xfrm>
      </p:grpSpPr>
      <p:pic>
        <p:nvPicPr>
          <p:cNvPr id="402" name="Google Shape;402;p52" descr="Photo of elementary student"/>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403" name="Google Shape;403;p52"/>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404" name="Google Shape;404;p52"/>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chemeClr val="dk1"/>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t>‹#›</a:t>
            </a:fld>
            <a:endParaRPr sz="1300" b="0" i="0" u="none" strike="noStrike" cap="none">
              <a:solidFill>
                <a:schemeClr val="dk1"/>
              </a:solidFill>
              <a:latin typeface="Arial"/>
              <a:ea typeface="Arial"/>
              <a:cs typeface="Arial"/>
              <a:sym typeface="Arial"/>
            </a:endParaRPr>
          </a:p>
        </p:txBody>
      </p:sp>
      <p:pic>
        <p:nvPicPr>
          <p:cNvPr id="405" name="Google Shape;405;p52"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406" name="Google Shape;406;p52"/>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Divider - Orange - 05">
  <p:cSld name="TITLE_AND_BODY_1_1_1_1">
    <p:spTree>
      <p:nvGrpSpPr>
        <p:cNvPr id="1" name="Shape 407"/>
        <p:cNvGrpSpPr/>
        <p:nvPr/>
      </p:nvGrpSpPr>
      <p:grpSpPr>
        <a:xfrm>
          <a:off x="0" y="0"/>
          <a:ext cx="0" cy="0"/>
          <a:chOff x="0" y="0"/>
          <a:chExt cx="0" cy="0"/>
        </a:xfrm>
      </p:grpSpPr>
      <p:pic>
        <p:nvPicPr>
          <p:cNvPr id="408" name="Google Shape;408;p53" descr="Photo of elementary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409" name="Google Shape;409;p53"/>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410" name="Google Shape;410;p53"/>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chemeClr val="dk1"/>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t>‹#›</a:t>
            </a:fld>
            <a:endParaRPr sz="1300" b="0" i="0" u="none" strike="noStrike" cap="none">
              <a:solidFill>
                <a:schemeClr val="dk1"/>
              </a:solidFill>
              <a:latin typeface="Arial"/>
              <a:ea typeface="Arial"/>
              <a:cs typeface="Arial"/>
              <a:sym typeface="Arial"/>
            </a:endParaRPr>
          </a:p>
        </p:txBody>
      </p:sp>
      <p:pic>
        <p:nvPicPr>
          <p:cNvPr id="411" name="Google Shape;411;p53"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412" name="Google Shape;412;p53"/>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Divider - Orange - 06">
  <p:cSld name="TITLE_AND_BODY_1_1_1_1_1">
    <p:spTree>
      <p:nvGrpSpPr>
        <p:cNvPr id="1" name="Shape 413"/>
        <p:cNvGrpSpPr/>
        <p:nvPr/>
      </p:nvGrpSpPr>
      <p:grpSpPr>
        <a:xfrm>
          <a:off x="0" y="0"/>
          <a:ext cx="0" cy="0"/>
          <a:chOff x="0" y="0"/>
          <a:chExt cx="0" cy="0"/>
        </a:xfrm>
      </p:grpSpPr>
      <p:pic>
        <p:nvPicPr>
          <p:cNvPr id="414" name="Google Shape;414;p54" descr="Photo of elementary str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415" name="Google Shape;415;p54"/>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416" name="Google Shape;416;p54"/>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417" name="Google Shape;417;p54"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418" name="Google Shape;418;p54"/>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Divider - Orange - 07">
  <p:cSld name="TITLE_AND_BODY_1_1_1_1_1_1">
    <p:spTree>
      <p:nvGrpSpPr>
        <p:cNvPr id="1" name="Shape 419"/>
        <p:cNvGrpSpPr/>
        <p:nvPr/>
      </p:nvGrpSpPr>
      <p:grpSpPr>
        <a:xfrm>
          <a:off x="0" y="0"/>
          <a:ext cx="0" cy="0"/>
          <a:chOff x="0" y="0"/>
          <a:chExt cx="0" cy="0"/>
        </a:xfrm>
      </p:grpSpPr>
      <p:pic>
        <p:nvPicPr>
          <p:cNvPr id="420" name="Google Shape;420;p55" descr="Photo of elementary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421" name="Google Shape;421;p55"/>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422" name="Google Shape;422;p55"/>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423" name="Google Shape;423;p55"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424" name="Google Shape;424;p55"/>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Divider - Orange - 08">
  <p:cSld name="TITLE_AND_BODY_1_1_1_1_1_1_1">
    <p:spTree>
      <p:nvGrpSpPr>
        <p:cNvPr id="1" name="Shape 425"/>
        <p:cNvGrpSpPr/>
        <p:nvPr/>
      </p:nvGrpSpPr>
      <p:grpSpPr>
        <a:xfrm>
          <a:off x="0" y="0"/>
          <a:ext cx="0" cy="0"/>
          <a:chOff x="0" y="0"/>
          <a:chExt cx="0" cy="0"/>
        </a:xfrm>
      </p:grpSpPr>
      <p:pic>
        <p:nvPicPr>
          <p:cNvPr id="426" name="Google Shape;426;p56" descr="Photo of elementary student and teacher"/>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427" name="Google Shape;427;p56"/>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428" name="Google Shape;428;p56"/>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429" name="Google Shape;429;p56"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430" name="Google Shape;430;p56"/>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Cover Slide - Blue">
  <p:cSld name="TITLE_AND_BODY_1_1_1_1_1_1_1_1">
    <p:spTree>
      <p:nvGrpSpPr>
        <p:cNvPr id="1" name="Shape 431"/>
        <p:cNvGrpSpPr/>
        <p:nvPr/>
      </p:nvGrpSpPr>
      <p:grpSpPr>
        <a:xfrm>
          <a:off x="0" y="0"/>
          <a:ext cx="0" cy="0"/>
          <a:chOff x="0" y="0"/>
          <a:chExt cx="0" cy="0"/>
        </a:xfrm>
      </p:grpSpPr>
      <p:sp>
        <p:nvSpPr>
          <p:cNvPr id="432" name="Google Shape;432;p5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433" name="Google Shape;433;p57" descr="&quot;&quot;"/>
          <p:cNvSpPr/>
          <p:nvPr/>
        </p:nvSpPr>
        <p:spPr>
          <a:xfrm>
            <a:off x="1125" y="0"/>
            <a:ext cx="9144000" cy="2743200"/>
          </a:xfrm>
          <a:prstGeom prst="rect">
            <a:avLst/>
          </a:prstGeom>
          <a:solidFill>
            <a:srgbClr val="488BC9"/>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4" name="Google Shape;434;p57"/>
          <p:cNvSpPr txBox="1">
            <a:spLocks noGrp="1"/>
          </p:cNvSpPr>
          <p:nvPr>
            <p:ph type="sldNum" idx="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435" name="Google Shape;435;p57"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pic>
        <p:nvPicPr>
          <p:cNvPr id="436" name="Google Shape;436;p57" descr="CDE logo"/>
          <p:cNvPicPr preferRelativeResize="0"/>
          <p:nvPr/>
        </p:nvPicPr>
        <p:blipFill rotWithShape="1">
          <a:blip r:embed="rId3">
            <a:alphaModFix/>
          </a:blip>
          <a:srcRect/>
          <a:stretch/>
        </p:blipFill>
        <p:spPr>
          <a:xfrm>
            <a:off x="2294525" y="746675"/>
            <a:ext cx="1456100" cy="919150"/>
          </a:xfrm>
          <a:prstGeom prst="rect">
            <a:avLst/>
          </a:prstGeom>
          <a:noFill/>
          <a:ln>
            <a:noFill/>
          </a:ln>
        </p:spPr>
      </p:pic>
      <p:pic>
        <p:nvPicPr>
          <p:cNvPr id="437" name="Google Shape;437;p57" descr="Photo of high school student"/>
          <p:cNvPicPr preferRelativeResize="0"/>
          <p:nvPr/>
        </p:nvPicPr>
        <p:blipFill rotWithShape="1">
          <a:blip r:embed="rId4">
            <a:alphaModFix/>
          </a:blip>
          <a:srcRect/>
          <a:stretch/>
        </p:blipFill>
        <p:spPr>
          <a:xfrm>
            <a:off x="6124275" y="0"/>
            <a:ext cx="3019725" cy="4483625"/>
          </a:xfrm>
          <a:prstGeom prst="rect">
            <a:avLst/>
          </a:prstGeom>
          <a:noFill/>
          <a:ln>
            <a:noFill/>
          </a:ln>
        </p:spPr>
      </p:pic>
      <p:sp>
        <p:nvSpPr>
          <p:cNvPr id="438" name="Google Shape;438;p57"/>
          <p:cNvSpPr txBox="1">
            <a:spLocks noGrp="1"/>
          </p:cNvSpPr>
          <p:nvPr>
            <p:ph type="title"/>
          </p:nvPr>
        </p:nvSpPr>
        <p:spPr>
          <a:xfrm>
            <a:off x="205525" y="2075700"/>
            <a:ext cx="5778300" cy="5313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Clr>
                <a:schemeClr val="lt1"/>
              </a:buClr>
              <a:buSzPts val="2200"/>
              <a:buFont typeface="Roboto"/>
              <a:buNone/>
              <a:defRPr sz="2200">
                <a:solidFill>
                  <a:schemeClr val="lt1"/>
                </a:solidFill>
                <a:latin typeface="Roboto"/>
                <a:ea typeface="Roboto"/>
                <a:cs typeface="Roboto"/>
                <a:sym typeface="Roboto"/>
              </a:defRPr>
            </a:lvl1pPr>
            <a:lvl2pPr lvl="1"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439" name="Google Shape;439;p57"/>
          <p:cNvSpPr txBox="1">
            <a:spLocks noGrp="1"/>
          </p:cNvSpPr>
          <p:nvPr>
            <p:ph type="title" idx="3"/>
          </p:nvPr>
        </p:nvSpPr>
        <p:spPr>
          <a:xfrm>
            <a:off x="205525" y="2960750"/>
            <a:ext cx="5778300" cy="10401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SzPts val="2200"/>
              <a:buFont typeface="Roboto"/>
              <a:buNone/>
              <a:defRPr sz="2200">
                <a:latin typeface="Roboto"/>
                <a:ea typeface="Roboto"/>
                <a:cs typeface="Roboto"/>
                <a:sym typeface="Roboto"/>
              </a:defRPr>
            </a:lvl1pPr>
            <a:lvl2pPr lvl="1"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Our schools, students and educators - Blue">
  <p:cSld name="TITLE_AND_BODY_1_1_1_1_1_1_1_1_1_1_1">
    <p:spTree>
      <p:nvGrpSpPr>
        <p:cNvPr id="1" name="Shape 440"/>
        <p:cNvGrpSpPr/>
        <p:nvPr/>
      </p:nvGrpSpPr>
      <p:grpSpPr>
        <a:xfrm>
          <a:off x="0" y="0"/>
          <a:ext cx="0" cy="0"/>
          <a:chOff x="0" y="0"/>
          <a:chExt cx="0" cy="0"/>
        </a:xfrm>
      </p:grpSpPr>
      <p:pic>
        <p:nvPicPr>
          <p:cNvPr id="441" name="Google Shape;441;p58"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442" name="Google Shape;442;p58"/>
          <p:cNvSpPr txBox="1"/>
          <p:nvPr/>
        </p:nvSpPr>
        <p:spPr>
          <a:xfrm>
            <a:off x="311700" y="105100"/>
            <a:ext cx="7167900" cy="7413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300"/>
              <a:buFont typeface="Arial"/>
              <a:buNone/>
            </a:pPr>
            <a:r>
              <a:rPr lang="en" sz="2300" b="1" i="0" u="none" strike="noStrike" cap="none">
                <a:solidFill>
                  <a:srgbClr val="000000"/>
                </a:solidFill>
                <a:latin typeface="Roboto"/>
                <a:ea typeface="Roboto"/>
                <a:cs typeface="Roboto"/>
                <a:sym typeface="Roboto"/>
              </a:rPr>
              <a:t>Our schools, students, and educators</a:t>
            </a:r>
            <a:endParaRPr sz="2300" b="1" i="0" u="none" strike="noStrike" cap="none">
              <a:solidFill>
                <a:srgbClr val="000000"/>
              </a:solidFill>
              <a:latin typeface="Roboto"/>
              <a:ea typeface="Roboto"/>
              <a:cs typeface="Roboto"/>
              <a:sym typeface="Roboto"/>
            </a:endParaRPr>
          </a:p>
        </p:txBody>
      </p:sp>
      <p:sp>
        <p:nvSpPr>
          <p:cNvPr id="443" name="Google Shape;443;p58"/>
          <p:cNvSpPr txBox="1"/>
          <p:nvPr/>
        </p:nvSpPr>
        <p:spPr>
          <a:xfrm>
            <a:off x="6587225" y="1228675"/>
            <a:ext cx="2195400" cy="2400000"/>
          </a:xfrm>
          <a:prstGeom prst="rect">
            <a:avLst/>
          </a:prstGeom>
          <a:solidFill>
            <a:srgbClr val="F3F3F3"/>
          </a:solidFill>
          <a:ln w="9525" cap="flat" cmpd="sng">
            <a:solidFill>
              <a:srgbClr val="B7B7B7"/>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Eligible for Free/Reduced </a:t>
            </a:r>
            <a:br>
              <a:rPr lang="en" sz="1100" b="1" i="0" u="none" strike="noStrike" cap="none">
                <a:solidFill>
                  <a:srgbClr val="000000"/>
                </a:solidFill>
                <a:latin typeface="Arial"/>
                <a:ea typeface="Arial"/>
                <a:cs typeface="Arial"/>
                <a:sym typeface="Arial"/>
              </a:rPr>
            </a:br>
            <a:r>
              <a:rPr lang="en" sz="1100" b="1" i="0" u="none" strike="noStrike" cap="none">
                <a:solidFill>
                  <a:srgbClr val="000000"/>
                </a:solidFill>
                <a:latin typeface="Arial"/>
                <a:ea typeface="Arial"/>
                <a:cs typeface="Arial"/>
                <a:sym typeface="Arial"/>
              </a:rPr>
              <a:t>Lunch:</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403,231 (~46%)</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Students with Individualized Education Programs:</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113,992 (~13%)</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Multilingual Learners*:</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95,734 (~11%)</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McKinney Vento:</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16,540 (~2%)</a:t>
            </a:r>
            <a:endParaRPr sz="1200" b="0" i="0" u="none" strike="noStrike" cap="none">
              <a:solidFill>
                <a:srgbClr val="000000"/>
              </a:solidFill>
              <a:latin typeface="Arial"/>
              <a:ea typeface="Arial"/>
              <a:cs typeface="Arial"/>
              <a:sym typeface="Arial"/>
            </a:endParaRPr>
          </a:p>
        </p:txBody>
      </p:sp>
      <p:sp>
        <p:nvSpPr>
          <p:cNvPr id="444" name="Google Shape;444;p58"/>
          <p:cNvSpPr txBox="1"/>
          <p:nvPr/>
        </p:nvSpPr>
        <p:spPr>
          <a:xfrm>
            <a:off x="6819275" y="3751550"/>
            <a:ext cx="1731300" cy="3699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0" i="1" u="none" strike="noStrike" cap="none">
                <a:solidFill>
                  <a:schemeClr val="dk2"/>
                </a:solidFill>
                <a:latin typeface="Roboto"/>
                <a:ea typeface="Roboto"/>
                <a:cs typeface="Roboto"/>
                <a:sym typeface="Roboto"/>
              </a:rPr>
              <a:t>*Includes both Non-English Proficient and Limited English Proficient students</a:t>
            </a:r>
            <a:endParaRPr sz="800" b="0" i="1" u="none" strike="noStrike" cap="none">
              <a:solidFill>
                <a:schemeClr val="dk2"/>
              </a:solidFill>
              <a:latin typeface="Roboto"/>
              <a:ea typeface="Roboto"/>
              <a:cs typeface="Roboto"/>
              <a:sym typeface="Roboto"/>
            </a:endParaRPr>
          </a:p>
        </p:txBody>
      </p:sp>
      <p:grpSp>
        <p:nvGrpSpPr>
          <p:cNvPr id="445" name="Google Shape;445;p58"/>
          <p:cNvGrpSpPr/>
          <p:nvPr/>
        </p:nvGrpSpPr>
        <p:grpSpPr>
          <a:xfrm>
            <a:off x="308400" y="1062325"/>
            <a:ext cx="1006800" cy="1003500"/>
            <a:chOff x="308400" y="1076275"/>
            <a:chExt cx="1006800" cy="1003500"/>
          </a:xfrm>
        </p:grpSpPr>
        <p:sp>
          <p:nvSpPr>
            <p:cNvPr id="446" name="Google Shape;446;p58" descr="&quot;&quot;"/>
            <p:cNvSpPr/>
            <p:nvPr/>
          </p:nvSpPr>
          <p:spPr>
            <a:xfrm>
              <a:off x="311700" y="1076275"/>
              <a:ext cx="1003500" cy="1003500"/>
            </a:xfrm>
            <a:prstGeom prst="ellipse">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7" name="Google Shape;447;p58"/>
            <p:cNvSpPr txBox="1"/>
            <p:nvPr/>
          </p:nvSpPr>
          <p:spPr>
            <a:xfrm>
              <a:off x="308400" y="1092575"/>
              <a:ext cx="1003500" cy="8970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lt1"/>
                  </a:solidFill>
                  <a:latin typeface="Roboto"/>
                  <a:ea typeface="Roboto"/>
                  <a:cs typeface="Roboto"/>
                  <a:sym typeface="Roboto"/>
                </a:rPr>
                <a:t>178</a:t>
              </a:r>
              <a:endParaRPr sz="1300" b="1"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lt1"/>
                  </a:solidFill>
                  <a:latin typeface="Roboto"/>
                  <a:ea typeface="Roboto"/>
                  <a:cs typeface="Roboto"/>
                  <a:sym typeface="Roboto"/>
                </a:rPr>
                <a:t>SCHOOL</a:t>
              </a:r>
              <a:endParaRPr sz="1200" b="0"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lt1"/>
                  </a:solidFill>
                  <a:latin typeface="Roboto"/>
                  <a:ea typeface="Roboto"/>
                  <a:cs typeface="Roboto"/>
                  <a:sym typeface="Roboto"/>
                </a:rPr>
                <a:t>DISTRICTS</a:t>
              </a:r>
              <a:endParaRPr sz="1200" b="0" i="0" u="none" strike="noStrike" cap="none">
                <a:solidFill>
                  <a:schemeClr val="lt1"/>
                </a:solidFill>
                <a:latin typeface="Roboto"/>
                <a:ea typeface="Roboto"/>
                <a:cs typeface="Roboto"/>
                <a:sym typeface="Roboto"/>
              </a:endParaRPr>
            </a:p>
          </p:txBody>
        </p:sp>
      </p:grpSp>
      <p:grpSp>
        <p:nvGrpSpPr>
          <p:cNvPr id="448" name="Google Shape;448;p58"/>
          <p:cNvGrpSpPr/>
          <p:nvPr/>
        </p:nvGrpSpPr>
        <p:grpSpPr>
          <a:xfrm>
            <a:off x="308400" y="2150613"/>
            <a:ext cx="1006800" cy="1003500"/>
            <a:chOff x="308400" y="2218825"/>
            <a:chExt cx="1006800" cy="1003500"/>
          </a:xfrm>
        </p:grpSpPr>
        <p:sp>
          <p:nvSpPr>
            <p:cNvPr id="449" name="Google Shape;449;p58" descr="&quot;&quot;"/>
            <p:cNvSpPr/>
            <p:nvPr/>
          </p:nvSpPr>
          <p:spPr>
            <a:xfrm>
              <a:off x="311700" y="2218825"/>
              <a:ext cx="1003500" cy="1003500"/>
            </a:xfrm>
            <a:prstGeom prst="ellipse">
              <a:avLst/>
            </a:prstGeom>
            <a:solidFill>
              <a:srgbClr val="F8B33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0" name="Google Shape;450;p58"/>
            <p:cNvSpPr txBox="1"/>
            <p:nvPr/>
          </p:nvSpPr>
          <p:spPr>
            <a:xfrm>
              <a:off x="308400" y="2309488"/>
              <a:ext cx="1003500" cy="8223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dk1"/>
                  </a:solidFill>
                  <a:latin typeface="Roboto"/>
                  <a:ea typeface="Roboto"/>
                  <a:cs typeface="Roboto"/>
                  <a:sym typeface="Roboto"/>
                </a:rPr>
                <a:t>1,927</a:t>
              </a:r>
              <a:endParaRPr sz="1300" b="1" i="0" u="none" strike="noStrike" cap="none">
                <a:solidFill>
                  <a:schemeClr val="dk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dk1"/>
                  </a:solidFill>
                  <a:latin typeface="Roboto"/>
                  <a:ea typeface="Roboto"/>
                  <a:cs typeface="Roboto"/>
                  <a:sym typeface="Roboto"/>
                </a:rPr>
                <a:t>SCHOOL</a:t>
              </a:r>
              <a:endParaRPr sz="1200" b="0" i="0" u="none" strike="noStrike" cap="none">
                <a:solidFill>
                  <a:schemeClr val="dk1"/>
                </a:solidFill>
                <a:latin typeface="Roboto"/>
                <a:ea typeface="Roboto"/>
                <a:cs typeface="Roboto"/>
                <a:sym typeface="Roboto"/>
              </a:endParaRPr>
            </a:p>
          </p:txBody>
        </p:sp>
      </p:grpSp>
      <p:grpSp>
        <p:nvGrpSpPr>
          <p:cNvPr id="451" name="Google Shape;451;p58"/>
          <p:cNvGrpSpPr/>
          <p:nvPr/>
        </p:nvGrpSpPr>
        <p:grpSpPr>
          <a:xfrm>
            <a:off x="308400" y="3238900"/>
            <a:ext cx="1006800" cy="1003500"/>
            <a:chOff x="308400" y="1076275"/>
            <a:chExt cx="1006800" cy="1003500"/>
          </a:xfrm>
        </p:grpSpPr>
        <p:sp>
          <p:nvSpPr>
            <p:cNvPr id="452" name="Google Shape;452;p58" descr="&quot;&quot;"/>
            <p:cNvSpPr/>
            <p:nvPr/>
          </p:nvSpPr>
          <p:spPr>
            <a:xfrm>
              <a:off x="311700" y="1076275"/>
              <a:ext cx="1003500" cy="1003500"/>
            </a:xfrm>
            <a:prstGeom prst="ellipse">
              <a:avLst/>
            </a:prstGeom>
            <a:solidFill>
              <a:srgbClr val="00953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3" name="Google Shape;453;p58"/>
            <p:cNvSpPr txBox="1"/>
            <p:nvPr/>
          </p:nvSpPr>
          <p:spPr>
            <a:xfrm>
              <a:off x="308400" y="1146775"/>
              <a:ext cx="1003500" cy="8970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lt1"/>
                  </a:solidFill>
                  <a:latin typeface="Roboto"/>
                  <a:ea typeface="Roboto"/>
                  <a:cs typeface="Roboto"/>
                  <a:sym typeface="Roboto"/>
                </a:rPr>
                <a:t>881,464</a:t>
              </a:r>
              <a:endParaRPr sz="1300" b="1"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chemeClr val="lt1"/>
                  </a:solidFill>
                  <a:latin typeface="Roboto"/>
                  <a:ea typeface="Roboto"/>
                  <a:cs typeface="Roboto"/>
                  <a:sym typeface="Roboto"/>
                </a:rPr>
                <a:t>PUBLIC </a:t>
              </a:r>
              <a:br>
                <a:rPr lang="en" sz="1000" b="0" i="0" u="none" strike="noStrike" cap="none">
                  <a:solidFill>
                    <a:schemeClr val="lt1"/>
                  </a:solidFill>
                  <a:latin typeface="Roboto"/>
                  <a:ea typeface="Roboto"/>
                  <a:cs typeface="Roboto"/>
                  <a:sym typeface="Roboto"/>
                </a:rPr>
              </a:br>
              <a:r>
                <a:rPr lang="en" sz="1000" b="0" i="0" u="none" strike="noStrike" cap="none">
                  <a:solidFill>
                    <a:schemeClr val="lt1"/>
                  </a:solidFill>
                  <a:latin typeface="Roboto"/>
                  <a:ea typeface="Roboto"/>
                  <a:cs typeface="Roboto"/>
                  <a:sym typeface="Roboto"/>
                </a:rPr>
                <a:t>SCHOOL</a:t>
              </a:r>
              <a:endParaRPr sz="1000" b="0"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chemeClr val="lt1"/>
                  </a:solidFill>
                  <a:latin typeface="Roboto"/>
                  <a:ea typeface="Roboto"/>
                  <a:cs typeface="Roboto"/>
                  <a:sym typeface="Roboto"/>
                </a:rPr>
                <a:t>STUDENTS</a:t>
              </a:r>
              <a:endParaRPr sz="1000" b="0" i="0" u="none" strike="noStrike" cap="none">
                <a:solidFill>
                  <a:schemeClr val="lt1"/>
                </a:solidFill>
                <a:latin typeface="Roboto"/>
                <a:ea typeface="Roboto"/>
                <a:cs typeface="Roboto"/>
                <a:sym typeface="Roboto"/>
              </a:endParaRPr>
            </a:p>
          </p:txBody>
        </p:sp>
      </p:grpSp>
      <p:sp>
        <p:nvSpPr>
          <p:cNvPr id="454" name="Google Shape;454;p58"/>
          <p:cNvSpPr txBox="1"/>
          <p:nvPr/>
        </p:nvSpPr>
        <p:spPr>
          <a:xfrm>
            <a:off x="1603037" y="1064563"/>
            <a:ext cx="4624500" cy="2154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chemeClr val="dk1"/>
                </a:solidFill>
                <a:latin typeface="Roboto"/>
                <a:ea typeface="Roboto"/>
                <a:cs typeface="Roboto"/>
                <a:sym typeface="Roboto"/>
              </a:rPr>
              <a:t>Student Demographics</a:t>
            </a:r>
            <a:endParaRPr sz="1400" b="1" i="0" u="none" strike="noStrike" cap="none">
              <a:solidFill>
                <a:schemeClr val="dk1"/>
              </a:solidFill>
              <a:latin typeface="Roboto"/>
              <a:ea typeface="Roboto"/>
              <a:cs typeface="Roboto"/>
              <a:sym typeface="Roboto"/>
            </a:endParaRPr>
          </a:p>
        </p:txBody>
      </p:sp>
      <p:pic>
        <p:nvPicPr>
          <p:cNvPr id="455" name="Google Shape;455;p58" descr="Graphic of student demographics, October 2023 data "/>
          <p:cNvPicPr preferRelativeResize="0"/>
          <p:nvPr/>
        </p:nvPicPr>
        <p:blipFill rotWithShape="1">
          <a:blip r:embed="rId3">
            <a:alphaModFix/>
          </a:blip>
          <a:srcRect/>
          <a:stretch/>
        </p:blipFill>
        <p:spPr>
          <a:xfrm>
            <a:off x="1761637" y="1426175"/>
            <a:ext cx="4307277" cy="2744887"/>
          </a:xfrm>
          <a:prstGeom prst="rect">
            <a:avLst/>
          </a:prstGeom>
          <a:noFill/>
          <a:ln>
            <a:noFill/>
          </a:ln>
        </p:spPr>
      </p:pic>
      <p:cxnSp>
        <p:nvCxnSpPr>
          <p:cNvPr id="456" name="Google Shape;456;p58" descr="&quot;&quot;"/>
          <p:cNvCxnSpPr/>
          <p:nvPr/>
        </p:nvCxnSpPr>
        <p:spPr>
          <a:xfrm>
            <a:off x="0" y="918350"/>
            <a:ext cx="7479600" cy="0"/>
          </a:xfrm>
          <a:prstGeom prst="straightConnector1">
            <a:avLst/>
          </a:prstGeom>
          <a:noFill/>
          <a:ln w="19050" cap="flat" cmpd="sng">
            <a:solidFill>
              <a:srgbClr val="488BC9"/>
            </a:solidFill>
            <a:prstDash val="solid"/>
            <a:round/>
            <a:headEnd type="none" w="sm" len="sm"/>
            <a:tailEnd type="none" w="sm" len="sm"/>
          </a:ln>
        </p:spPr>
      </p:cxnSp>
      <p:sp>
        <p:nvSpPr>
          <p:cNvPr id="457" name="Google Shape;457;p58"/>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458" name="Google Shape;458;p58" descr="CDE logo"/>
          <p:cNvPicPr preferRelativeResize="0"/>
          <p:nvPr/>
        </p:nvPicPr>
        <p:blipFill rotWithShape="1">
          <a:blip r:embed="rId4">
            <a:alphaModFix/>
          </a:blip>
          <a:srcRect/>
          <a:stretch/>
        </p:blipFill>
        <p:spPr>
          <a:xfrm>
            <a:off x="8002150" y="4518325"/>
            <a:ext cx="924425" cy="403399"/>
          </a:xfrm>
          <a:prstGeom prst="rect">
            <a:avLst/>
          </a:prstGeom>
          <a:noFill/>
          <a:ln>
            <a:noFill/>
          </a:ln>
        </p:spPr>
      </p:pic>
      <p:sp>
        <p:nvSpPr>
          <p:cNvPr id="459" name="Google Shape;459;p58"/>
          <p:cNvSpPr txBox="1"/>
          <p:nvPr/>
        </p:nvSpPr>
        <p:spPr>
          <a:xfrm>
            <a:off x="4623875" y="4103400"/>
            <a:ext cx="2195400" cy="1389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chemeClr val="dk1"/>
                </a:solidFill>
                <a:latin typeface="Roboto"/>
                <a:ea typeface="Roboto"/>
                <a:cs typeface="Roboto"/>
                <a:sym typeface="Roboto"/>
              </a:rPr>
              <a:t>*October 2023 Data</a:t>
            </a:r>
            <a:endParaRPr sz="800" b="0" i="0" u="none" strike="noStrike" cap="none">
              <a:solidFill>
                <a:schemeClr val="dk1"/>
              </a:solidFill>
              <a:latin typeface="Roboto"/>
              <a:ea typeface="Roboto"/>
              <a:cs typeface="Roboto"/>
              <a:sym typeface="Roboto"/>
            </a:endParaRPr>
          </a:p>
        </p:txBody>
      </p:sp>
      <p:sp>
        <p:nvSpPr>
          <p:cNvPr id="460" name="Google Shape;460;p58"/>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heory of Change - Blue">
  <p:cSld name="TITLE_AND_BODY_1_1_1_1_1_1_1_1_1_1_1_2">
    <p:spTree>
      <p:nvGrpSpPr>
        <p:cNvPr id="1" name="Shape 461"/>
        <p:cNvGrpSpPr/>
        <p:nvPr/>
      </p:nvGrpSpPr>
      <p:grpSpPr>
        <a:xfrm>
          <a:off x="0" y="0"/>
          <a:ext cx="0" cy="0"/>
          <a:chOff x="0" y="0"/>
          <a:chExt cx="0" cy="0"/>
        </a:xfrm>
      </p:grpSpPr>
      <p:pic>
        <p:nvPicPr>
          <p:cNvPr id="462" name="Google Shape;462;p59"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463" name="Google Shape;463;p59"/>
          <p:cNvSpPr txBox="1"/>
          <p:nvPr/>
        </p:nvSpPr>
        <p:spPr>
          <a:xfrm>
            <a:off x="311700" y="708075"/>
            <a:ext cx="5556600" cy="487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 sz="1600" b="1" i="0" u="none" strike="noStrike" cap="none">
                <a:solidFill>
                  <a:srgbClr val="488BC9"/>
                </a:solidFill>
                <a:latin typeface="Roboto"/>
                <a:ea typeface="Roboto"/>
                <a:cs typeface="Roboto"/>
                <a:sym typeface="Roboto"/>
              </a:rPr>
              <a:t>Our Vision </a:t>
            </a:r>
            <a:endParaRPr sz="1200" b="0" i="0" u="none" strike="noStrike" cap="none">
              <a:solidFill>
                <a:srgbClr val="488BC9"/>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chemeClr val="dk1"/>
                </a:solidFill>
                <a:latin typeface="Roboto"/>
                <a:ea typeface="Roboto"/>
                <a:cs typeface="Roboto"/>
                <a:sym typeface="Roboto"/>
              </a:rPr>
              <a:t>To create an equitable educational environment where </a:t>
            </a:r>
            <a:r>
              <a:rPr lang="en" sz="1000" b="0" i="1" u="none" strike="noStrike" cap="none">
                <a:solidFill>
                  <a:schemeClr val="dk1"/>
                </a:solidFill>
                <a:latin typeface="Roboto"/>
                <a:ea typeface="Roboto"/>
                <a:cs typeface="Roboto"/>
                <a:sym typeface="Roboto"/>
              </a:rPr>
              <a:t>all</a:t>
            </a:r>
            <a:r>
              <a:rPr lang="en" sz="1000" b="0" i="0" u="none" strike="noStrike" cap="none">
                <a:solidFill>
                  <a:schemeClr val="dk1"/>
                </a:solidFill>
                <a:latin typeface="Roboto"/>
                <a:ea typeface="Roboto"/>
                <a:cs typeface="Roboto"/>
                <a:sym typeface="Roboto"/>
              </a:rPr>
              <a:t> students and staff in Colorado thrive</a:t>
            </a:r>
            <a:endParaRPr sz="2000" b="0" i="0" u="none" strike="noStrike" cap="none">
              <a:solidFill>
                <a:srgbClr val="000000"/>
              </a:solidFill>
              <a:latin typeface="Rockwell"/>
              <a:ea typeface="Rockwell"/>
              <a:cs typeface="Rockwell"/>
              <a:sym typeface="Rockwell"/>
            </a:endParaRPr>
          </a:p>
        </p:txBody>
      </p:sp>
      <p:cxnSp>
        <p:nvCxnSpPr>
          <p:cNvPr id="464" name="Google Shape;464;p59" descr="&quot;&quot;"/>
          <p:cNvCxnSpPr/>
          <p:nvPr/>
        </p:nvCxnSpPr>
        <p:spPr>
          <a:xfrm>
            <a:off x="-160100" y="1282346"/>
            <a:ext cx="8989500" cy="0"/>
          </a:xfrm>
          <a:prstGeom prst="straightConnector1">
            <a:avLst/>
          </a:prstGeom>
          <a:noFill/>
          <a:ln w="9525" cap="flat" cmpd="sng">
            <a:solidFill>
              <a:srgbClr val="488BC9"/>
            </a:solidFill>
            <a:prstDash val="dot"/>
            <a:round/>
            <a:headEnd type="none" w="sm" len="sm"/>
            <a:tailEnd type="none" w="sm" len="sm"/>
          </a:ln>
        </p:spPr>
      </p:cxnSp>
      <p:sp>
        <p:nvSpPr>
          <p:cNvPr id="465" name="Google Shape;465;p59"/>
          <p:cNvSpPr txBox="1"/>
          <p:nvPr/>
        </p:nvSpPr>
        <p:spPr>
          <a:xfrm>
            <a:off x="3249133" y="1630850"/>
            <a:ext cx="1600200" cy="643800"/>
          </a:xfrm>
          <a:prstGeom prst="rect">
            <a:avLst/>
          </a:prstGeom>
          <a:noFill/>
          <a:ln>
            <a:noFill/>
          </a:ln>
        </p:spPr>
        <p:txBody>
          <a:bodyPr spcFirstLastPara="1" wrap="square" lIns="0" tIns="0" rIns="0" bIns="0" anchor="t" anchorCtr="0">
            <a:no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488BC9"/>
                </a:solidFill>
                <a:latin typeface="Roboto Medium"/>
                <a:ea typeface="Roboto Medium"/>
                <a:cs typeface="Roboto Medium"/>
                <a:sym typeface="Roboto Medium"/>
              </a:rPr>
              <a:t>&gt; SERVE</a:t>
            </a:r>
            <a:endParaRPr sz="1100" b="0" i="0" u="none" strike="noStrike" cap="none">
              <a:solidFill>
                <a:srgbClr val="488BC9"/>
              </a:solidFill>
              <a:latin typeface="Arial"/>
              <a:ea typeface="Arial"/>
              <a:cs typeface="Arial"/>
              <a:sym typeface="Arial"/>
            </a:endParaRPr>
          </a:p>
          <a:p>
            <a:pPr marL="137160" marR="0" lvl="0" indent="0" algn="l" rtl="0">
              <a:lnSpc>
                <a:spcPct val="100000"/>
              </a:lnSpc>
              <a:spcBef>
                <a:spcPts val="100"/>
              </a:spcBef>
              <a:spcAft>
                <a:spcPts val="5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Provide actionable support to local educational agencies</a:t>
            </a:r>
            <a:endParaRPr sz="1000" b="0" i="0" u="none" strike="noStrike" cap="none">
              <a:solidFill>
                <a:srgbClr val="000000"/>
              </a:solidFill>
              <a:latin typeface="Roboto"/>
              <a:ea typeface="Roboto"/>
              <a:cs typeface="Roboto"/>
              <a:sym typeface="Roboto"/>
            </a:endParaRPr>
          </a:p>
        </p:txBody>
      </p:sp>
      <p:sp>
        <p:nvSpPr>
          <p:cNvPr id="466" name="Google Shape;466;p59"/>
          <p:cNvSpPr txBox="1"/>
          <p:nvPr/>
        </p:nvSpPr>
        <p:spPr>
          <a:xfrm>
            <a:off x="5239167" y="1630850"/>
            <a:ext cx="1600200" cy="6747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300"/>
              <a:buFont typeface="Arial"/>
              <a:buNone/>
            </a:pPr>
            <a:r>
              <a:rPr lang="en" sz="1300" b="0" i="0" u="none" strike="noStrike" cap="none">
                <a:solidFill>
                  <a:srgbClr val="488BC9"/>
                </a:solidFill>
                <a:latin typeface="Roboto Medium"/>
                <a:ea typeface="Roboto Medium"/>
                <a:cs typeface="Roboto Medium"/>
                <a:sym typeface="Roboto Medium"/>
              </a:rPr>
              <a:t>&gt; </a:t>
            </a:r>
            <a:r>
              <a:rPr lang="en" sz="1100" b="0" i="0" u="none" strike="noStrike" cap="none">
                <a:solidFill>
                  <a:srgbClr val="488BC9"/>
                </a:solidFill>
                <a:latin typeface="Roboto Medium"/>
                <a:ea typeface="Roboto Medium"/>
                <a:cs typeface="Roboto Medium"/>
                <a:sym typeface="Roboto Medium"/>
              </a:rPr>
              <a:t>GUIDE</a:t>
            </a:r>
            <a:endParaRPr sz="1400" b="1" i="0" u="none" strike="noStrike" cap="none">
              <a:solidFill>
                <a:srgbClr val="488BC9"/>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Implement policy and legislation in an effective way </a:t>
            </a:r>
            <a:endParaRPr sz="1000" b="0" i="0" u="none" strike="noStrike" cap="none">
              <a:solidFill>
                <a:srgbClr val="000000"/>
              </a:solidFill>
              <a:latin typeface="Roboto"/>
              <a:ea typeface="Roboto"/>
              <a:cs typeface="Roboto"/>
              <a:sym typeface="Roboto"/>
            </a:endParaRPr>
          </a:p>
        </p:txBody>
      </p:sp>
      <p:sp>
        <p:nvSpPr>
          <p:cNvPr id="467" name="Google Shape;467;p59"/>
          <p:cNvSpPr txBox="1"/>
          <p:nvPr/>
        </p:nvSpPr>
        <p:spPr>
          <a:xfrm>
            <a:off x="7229200" y="1630850"/>
            <a:ext cx="1600200" cy="6438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488BC9"/>
                </a:solidFill>
                <a:latin typeface="Roboto Medium"/>
                <a:ea typeface="Roboto Medium"/>
                <a:cs typeface="Roboto Medium"/>
                <a:sym typeface="Roboto Medium"/>
              </a:rPr>
              <a:t>&gt; ELEVATE</a:t>
            </a:r>
            <a:endParaRPr sz="1400" b="1" i="0" u="none" strike="noStrike" cap="none">
              <a:solidFill>
                <a:srgbClr val="488BC9"/>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Share the experiences of local educational agencies and students</a:t>
            </a:r>
            <a:endParaRPr sz="1000" b="0" i="0" u="none" strike="noStrike" cap="none">
              <a:solidFill>
                <a:srgbClr val="000000"/>
              </a:solidFill>
              <a:latin typeface="Roboto"/>
              <a:ea typeface="Roboto"/>
              <a:cs typeface="Roboto"/>
              <a:sym typeface="Roboto"/>
            </a:endParaRPr>
          </a:p>
        </p:txBody>
      </p:sp>
      <p:sp>
        <p:nvSpPr>
          <p:cNvPr id="468" name="Google Shape;468;p59"/>
          <p:cNvSpPr txBox="1"/>
          <p:nvPr/>
        </p:nvSpPr>
        <p:spPr>
          <a:xfrm>
            <a:off x="311700" y="1368825"/>
            <a:ext cx="2547600" cy="733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600" b="1" i="0" u="none" strike="noStrike" cap="none">
                <a:solidFill>
                  <a:srgbClr val="488BC9"/>
                </a:solidFill>
                <a:latin typeface="Roboto"/>
                <a:ea typeface="Roboto"/>
                <a:cs typeface="Roboto"/>
                <a:sym typeface="Roboto"/>
              </a:rPr>
              <a:t>Our Role</a:t>
            </a:r>
            <a:endParaRPr sz="1600" b="1" i="0" u="none" strike="noStrike" cap="none">
              <a:solidFill>
                <a:srgbClr val="488BC9"/>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To improve student outcomes and ensure students and families across Colorado have access to high-quality schools, we will: </a:t>
            </a:r>
            <a:endParaRPr sz="1000" b="0" i="0" u="none" strike="noStrike" cap="none">
              <a:solidFill>
                <a:srgbClr val="000000"/>
              </a:solidFill>
              <a:latin typeface="Roboto"/>
              <a:ea typeface="Roboto"/>
              <a:cs typeface="Roboto"/>
              <a:sym typeface="Roboto"/>
            </a:endParaRPr>
          </a:p>
        </p:txBody>
      </p:sp>
      <p:sp>
        <p:nvSpPr>
          <p:cNvPr id="469" name="Google Shape;469;p59"/>
          <p:cNvSpPr txBox="1"/>
          <p:nvPr/>
        </p:nvSpPr>
        <p:spPr>
          <a:xfrm>
            <a:off x="311700" y="2586100"/>
            <a:ext cx="84273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488BC9"/>
                </a:solidFill>
                <a:latin typeface="Roboto"/>
                <a:ea typeface="Roboto"/>
                <a:cs typeface="Roboto"/>
                <a:sym typeface="Roboto"/>
              </a:rPr>
              <a:t>Our Core Values: </a:t>
            </a:r>
            <a:r>
              <a:rPr lang="en" sz="1600" b="1" i="0" u="none" strike="noStrike" cap="none">
                <a:solidFill>
                  <a:srgbClr val="EF7521"/>
                </a:solidFill>
                <a:latin typeface="Roboto"/>
                <a:ea typeface="Roboto"/>
                <a:cs typeface="Roboto"/>
                <a:sym typeface="Roboto"/>
              </a:rPr>
              <a:t>   </a:t>
            </a:r>
            <a:r>
              <a:rPr lang="en" sz="1300" b="0" i="0" u="none" strike="noStrike" cap="none">
                <a:solidFill>
                  <a:schemeClr val="dk1"/>
                </a:solidFill>
                <a:latin typeface="Arial"/>
                <a:ea typeface="Arial"/>
                <a:cs typeface="Arial"/>
                <a:sym typeface="Arial"/>
              </a:rPr>
              <a:t>INTEGRITY  |  EQUITY  |  ACCOUNTABILITY  |  TRUST  |  SERVICE</a:t>
            </a:r>
            <a:endParaRPr sz="1300" b="0" i="0" u="none" strike="noStrike" cap="none">
              <a:solidFill>
                <a:schemeClr val="dk1"/>
              </a:solidFill>
              <a:latin typeface="Arial"/>
              <a:ea typeface="Arial"/>
              <a:cs typeface="Arial"/>
              <a:sym typeface="Arial"/>
            </a:endParaRPr>
          </a:p>
        </p:txBody>
      </p:sp>
      <p:cxnSp>
        <p:nvCxnSpPr>
          <p:cNvPr id="470" name="Google Shape;470;p59" descr="&quot;&quot;"/>
          <p:cNvCxnSpPr/>
          <p:nvPr/>
        </p:nvCxnSpPr>
        <p:spPr>
          <a:xfrm>
            <a:off x="3130417" y="1632525"/>
            <a:ext cx="0" cy="674700"/>
          </a:xfrm>
          <a:prstGeom prst="straightConnector1">
            <a:avLst/>
          </a:prstGeom>
          <a:noFill/>
          <a:ln w="9525" cap="flat" cmpd="sng">
            <a:solidFill>
              <a:srgbClr val="488BC9"/>
            </a:solidFill>
            <a:prstDash val="dot"/>
            <a:round/>
            <a:headEnd type="none" w="sm" len="sm"/>
            <a:tailEnd type="none" w="sm" len="sm"/>
          </a:ln>
        </p:spPr>
      </p:cxnSp>
      <p:grpSp>
        <p:nvGrpSpPr>
          <p:cNvPr id="471" name="Google Shape;471;p59"/>
          <p:cNvGrpSpPr/>
          <p:nvPr/>
        </p:nvGrpSpPr>
        <p:grpSpPr>
          <a:xfrm>
            <a:off x="311700" y="3548650"/>
            <a:ext cx="8363900" cy="646200"/>
            <a:chOff x="375100" y="3396250"/>
            <a:chExt cx="8363900" cy="646200"/>
          </a:xfrm>
        </p:grpSpPr>
        <p:sp>
          <p:nvSpPr>
            <p:cNvPr id="472" name="Google Shape;472;p59"/>
            <p:cNvSpPr/>
            <p:nvPr/>
          </p:nvSpPr>
          <p:spPr>
            <a:xfrm rot="5400000">
              <a:off x="7124400"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3" name="Google Shape;473;p59"/>
            <p:cNvSpPr/>
            <p:nvPr/>
          </p:nvSpPr>
          <p:spPr>
            <a:xfrm rot="5400000">
              <a:off x="5197433"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4" name="Google Shape;474;p59"/>
            <p:cNvSpPr/>
            <p:nvPr/>
          </p:nvSpPr>
          <p:spPr>
            <a:xfrm rot="5400000">
              <a:off x="3270467"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5" name="Google Shape;475;p59"/>
            <p:cNvSpPr/>
            <p:nvPr/>
          </p:nvSpPr>
          <p:spPr>
            <a:xfrm rot="5400000">
              <a:off x="1343500"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6" name="Google Shape;476;p59"/>
            <p:cNvSpPr txBox="1"/>
            <p:nvPr/>
          </p:nvSpPr>
          <p:spPr>
            <a:xfrm>
              <a:off x="959725" y="3534700"/>
              <a:ext cx="18015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rgbClr val="FFFFFF"/>
                  </a:solidFill>
                  <a:latin typeface="Roboto"/>
                  <a:ea typeface="Roboto"/>
                  <a:cs typeface="Roboto"/>
                  <a:sym typeface="Roboto"/>
                </a:rPr>
                <a:t>Increase Student</a:t>
              </a:r>
              <a:br>
                <a:rPr lang="en" sz="1200" b="1" i="0" u="none" strike="noStrike" cap="none">
                  <a:solidFill>
                    <a:srgbClr val="FFFFFF"/>
                  </a:solidFill>
                  <a:latin typeface="Roboto"/>
                  <a:ea typeface="Roboto"/>
                  <a:cs typeface="Roboto"/>
                  <a:sym typeface="Roboto"/>
                </a:rPr>
              </a:br>
              <a:r>
                <a:rPr lang="en" sz="1200" b="1" i="0" u="none" strike="noStrike" cap="none">
                  <a:solidFill>
                    <a:srgbClr val="FFFFFF"/>
                  </a:solidFill>
                  <a:latin typeface="Roboto"/>
                  <a:ea typeface="Roboto"/>
                  <a:cs typeface="Roboto"/>
                  <a:sym typeface="Roboto"/>
                </a:rPr>
                <a:t>Engagement</a:t>
              </a:r>
              <a:endParaRPr sz="1200" b="1" i="0" u="none" strike="noStrike" cap="none">
                <a:solidFill>
                  <a:srgbClr val="FFFFFF"/>
                </a:solidFill>
                <a:latin typeface="Roboto"/>
                <a:ea typeface="Roboto"/>
                <a:cs typeface="Roboto"/>
                <a:sym typeface="Roboto"/>
              </a:endParaRPr>
            </a:p>
          </p:txBody>
        </p:sp>
        <p:sp>
          <p:nvSpPr>
            <p:cNvPr id="477" name="Google Shape;477;p59"/>
            <p:cNvSpPr txBox="1"/>
            <p:nvPr/>
          </p:nvSpPr>
          <p:spPr>
            <a:xfrm>
              <a:off x="3118651" y="35299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Accelerate Student Outcomes</a:t>
              </a:r>
              <a:endParaRPr sz="1200" b="1" i="0" u="none" strike="noStrike" cap="none">
                <a:solidFill>
                  <a:srgbClr val="FFFFFF"/>
                </a:solidFill>
                <a:latin typeface="Roboto"/>
                <a:ea typeface="Roboto"/>
                <a:cs typeface="Roboto"/>
                <a:sym typeface="Roboto"/>
              </a:endParaRPr>
            </a:p>
          </p:txBody>
        </p:sp>
        <p:sp>
          <p:nvSpPr>
            <p:cNvPr id="478" name="Google Shape;478;p59"/>
            <p:cNvSpPr txBox="1"/>
            <p:nvPr/>
          </p:nvSpPr>
          <p:spPr>
            <a:xfrm>
              <a:off x="7024201"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Provide Operational Excellence</a:t>
              </a:r>
              <a:endParaRPr sz="1200" b="1" i="0" u="none" strike="noStrike" cap="none">
                <a:solidFill>
                  <a:srgbClr val="FFFFFF"/>
                </a:solidFill>
                <a:latin typeface="Roboto"/>
                <a:ea typeface="Roboto"/>
                <a:cs typeface="Roboto"/>
                <a:sym typeface="Roboto"/>
              </a:endParaRPr>
            </a:p>
          </p:txBody>
        </p:sp>
        <p:sp>
          <p:nvSpPr>
            <p:cNvPr id="479" name="Google Shape;479;p59"/>
            <p:cNvSpPr txBox="1"/>
            <p:nvPr/>
          </p:nvSpPr>
          <p:spPr>
            <a:xfrm>
              <a:off x="5071413"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Strengthen the Educator Workforce</a:t>
              </a:r>
              <a:endParaRPr sz="1200" b="1" i="0" u="none" strike="noStrike" cap="none">
                <a:solidFill>
                  <a:srgbClr val="FFFFFF"/>
                </a:solidFill>
                <a:latin typeface="Roboto"/>
                <a:ea typeface="Roboto"/>
                <a:cs typeface="Roboto"/>
                <a:sym typeface="Roboto"/>
              </a:endParaRPr>
            </a:p>
          </p:txBody>
        </p:sp>
      </p:grpSp>
      <p:cxnSp>
        <p:nvCxnSpPr>
          <p:cNvPr id="480" name="Google Shape;480;p59" descr="&quot;&quot;"/>
          <p:cNvCxnSpPr/>
          <p:nvPr/>
        </p:nvCxnSpPr>
        <p:spPr>
          <a:xfrm>
            <a:off x="5120450" y="1632525"/>
            <a:ext cx="0" cy="674700"/>
          </a:xfrm>
          <a:prstGeom prst="straightConnector1">
            <a:avLst/>
          </a:prstGeom>
          <a:noFill/>
          <a:ln w="9525" cap="flat" cmpd="sng">
            <a:solidFill>
              <a:srgbClr val="488BC9"/>
            </a:solidFill>
            <a:prstDash val="dot"/>
            <a:round/>
            <a:headEnd type="none" w="sm" len="sm"/>
            <a:tailEnd type="none" w="sm" len="sm"/>
          </a:ln>
        </p:spPr>
      </p:cxnSp>
      <p:cxnSp>
        <p:nvCxnSpPr>
          <p:cNvPr id="481" name="Google Shape;481;p59" descr="&quot;&quot;"/>
          <p:cNvCxnSpPr/>
          <p:nvPr/>
        </p:nvCxnSpPr>
        <p:spPr>
          <a:xfrm>
            <a:off x="7110483" y="1632525"/>
            <a:ext cx="0" cy="674700"/>
          </a:xfrm>
          <a:prstGeom prst="straightConnector1">
            <a:avLst/>
          </a:prstGeom>
          <a:noFill/>
          <a:ln w="9525" cap="flat" cmpd="sng">
            <a:solidFill>
              <a:srgbClr val="488BC9"/>
            </a:solidFill>
            <a:prstDash val="dot"/>
            <a:round/>
            <a:headEnd type="none" w="sm" len="sm"/>
            <a:tailEnd type="none" w="sm" len="sm"/>
          </a:ln>
        </p:spPr>
      </p:cxnSp>
      <p:cxnSp>
        <p:nvCxnSpPr>
          <p:cNvPr id="482" name="Google Shape;482;p59" descr="&quot;&quot;"/>
          <p:cNvCxnSpPr/>
          <p:nvPr/>
        </p:nvCxnSpPr>
        <p:spPr>
          <a:xfrm>
            <a:off x="-160100" y="2409466"/>
            <a:ext cx="9030600" cy="0"/>
          </a:xfrm>
          <a:prstGeom prst="straightConnector1">
            <a:avLst/>
          </a:prstGeom>
          <a:noFill/>
          <a:ln w="9525" cap="flat" cmpd="sng">
            <a:solidFill>
              <a:srgbClr val="488BC9"/>
            </a:solidFill>
            <a:prstDash val="dot"/>
            <a:round/>
            <a:headEnd type="none" w="sm" len="sm"/>
            <a:tailEnd type="none" w="sm" len="sm"/>
          </a:ln>
        </p:spPr>
      </p:cxnSp>
      <p:cxnSp>
        <p:nvCxnSpPr>
          <p:cNvPr id="483" name="Google Shape;483;p59" descr="&quot;&quot;"/>
          <p:cNvCxnSpPr/>
          <p:nvPr/>
        </p:nvCxnSpPr>
        <p:spPr>
          <a:xfrm>
            <a:off x="-160100" y="3016625"/>
            <a:ext cx="9030600" cy="0"/>
          </a:xfrm>
          <a:prstGeom prst="straightConnector1">
            <a:avLst/>
          </a:prstGeom>
          <a:noFill/>
          <a:ln w="9525" cap="flat" cmpd="sng">
            <a:solidFill>
              <a:srgbClr val="488BC9"/>
            </a:solidFill>
            <a:prstDash val="dot"/>
            <a:round/>
            <a:headEnd type="none" w="sm" len="sm"/>
            <a:tailEnd type="none" w="sm" len="sm"/>
          </a:ln>
        </p:spPr>
      </p:cxnSp>
      <p:sp>
        <p:nvSpPr>
          <p:cNvPr id="484" name="Google Shape;484;p59"/>
          <p:cNvSpPr txBox="1"/>
          <p:nvPr/>
        </p:nvSpPr>
        <p:spPr>
          <a:xfrm>
            <a:off x="311700" y="3219775"/>
            <a:ext cx="16002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488BC9"/>
                </a:solidFill>
                <a:latin typeface="Roboto"/>
                <a:ea typeface="Roboto"/>
                <a:cs typeface="Roboto"/>
                <a:sym typeface="Roboto"/>
              </a:rPr>
              <a:t>Our Priorities:</a:t>
            </a:r>
            <a:endParaRPr sz="1300" b="0" i="0" u="none" strike="noStrike" cap="none">
              <a:solidFill>
                <a:srgbClr val="488BC9"/>
              </a:solidFill>
              <a:latin typeface="Arial"/>
              <a:ea typeface="Arial"/>
              <a:cs typeface="Arial"/>
              <a:sym typeface="Arial"/>
            </a:endParaRPr>
          </a:p>
        </p:txBody>
      </p:sp>
      <p:sp>
        <p:nvSpPr>
          <p:cNvPr id="485" name="Google Shape;485;p59"/>
          <p:cNvSpPr txBox="1"/>
          <p:nvPr/>
        </p:nvSpPr>
        <p:spPr>
          <a:xfrm>
            <a:off x="311700" y="171000"/>
            <a:ext cx="5556600" cy="2652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200"/>
              </a:spcAft>
              <a:buClr>
                <a:srgbClr val="000000"/>
              </a:buClr>
              <a:buSzPts val="2000"/>
              <a:buFont typeface="Arial"/>
              <a:buNone/>
            </a:pPr>
            <a:r>
              <a:rPr lang="en" sz="2000" b="1" i="0" u="none" strike="noStrike" cap="none">
                <a:solidFill>
                  <a:schemeClr val="dk1"/>
                </a:solidFill>
                <a:latin typeface="Roboto"/>
                <a:ea typeface="Roboto"/>
                <a:cs typeface="Roboto"/>
                <a:sym typeface="Roboto"/>
              </a:rPr>
              <a:t>Theory of Change</a:t>
            </a:r>
            <a:endParaRPr sz="2000" b="1" i="0" u="none" strike="noStrike" cap="none">
              <a:solidFill>
                <a:schemeClr val="dk1"/>
              </a:solidFill>
              <a:latin typeface="Roboto"/>
              <a:ea typeface="Roboto"/>
              <a:cs typeface="Roboto"/>
              <a:sym typeface="Roboto"/>
            </a:endParaRPr>
          </a:p>
        </p:txBody>
      </p:sp>
      <p:cxnSp>
        <p:nvCxnSpPr>
          <p:cNvPr id="486" name="Google Shape;486;p59" descr="&quot;&quot;"/>
          <p:cNvCxnSpPr/>
          <p:nvPr/>
        </p:nvCxnSpPr>
        <p:spPr>
          <a:xfrm>
            <a:off x="-160100" y="588900"/>
            <a:ext cx="8989500" cy="0"/>
          </a:xfrm>
          <a:prstGeom prst="straightConnector1">
            <a:avLst/>
          </a:prstGeom>
          <a:noFill/>
          <a:ln w="9525" cap="flat" cmpd="sng">
            <a:solidFill>
              <a:srgbClr val="488BC9"/>
            </a:solidFill>
            <a:prstDash val="dot"/>
            <a:round/>
            <a:headEnd type="none" w="sm" len="sm"/>
            <a:tailEnd type="none" w="sm" len="sm"/>
          </a:ln>
        </p:spPr>
      </p:cxnSp>
      <p:sp>
        <p:nvSpPr>
          <p:cNvPr id="487" name="Google Shape;487;p59"/>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488" name="Google Shape;488;p59"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489" name="Google Shape;489;p59"/>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Slide with image - Blue">
  <p:cSld name="TITLE_AND_BODY_1_1_1_1_1_1_1_1_1">
    <p:spTree>
      <p:nvGrpSpPr>
        <p:cNvPr id="1" name="Shape 490"/>
        <p:cNvGrpSpPr/>
        <p:nvPr/>
      </p:nvGrpSpPr>
      <p:grpSpPr>
        <a:xfrm>
          <a:off x="0" y="0"/>
          <a:ext cx="0" cy="0"/>
          <a:chOff x="0" y="0"/>
          <a:chExt cx="0" cy="0"/>
        </a:xfrm>
      </p:grpSpPr>
      <p:pic>
        <p:nvPicPr>
          <p:cNvPr id="491" name="Google Shape;491;p60"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cxnSp>
        <p:nvCxnSpPr>
          <p:cNvPr id="492" name="Google Shape;492;p60" descr="&quot;&quot;"/>
          <p:cNvCxnSpPr/>
          <p:nvPr/>
        </p:nvCxnSpPr>
        <p:spPr>
          <a:xfrm>
            <a:off x="0" y="918350"/>
            <a:ext cx="7479600" cy="0"/>
          </a:xfrm>
          <a:prstGeom prst="straightConnector1">
            <a:avLst/>
          </a:prstGeom>
          <a:noFill/>
          <a:ln w="19050" cap="flat" cmpd="sng">
            <a:solidFill>
              <a:srgbClr val="488BC9"/>
            </a:solidFill>
            <a:prstDash val="solid"/>
            <a:round/>
            <a:headEnd type="none" w="sm" len="sm"/>
            <a:tailEnd type="none" w="sm" len="sm"/>
          </a:ln>
        </p:spPr>
      </p:cxnSp>
      <p:sp>
        <p:nvSpPr>
          <p:cNvPr id="493" name="Google Shape;493;p60"/>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494" name="Google Shape;494;p60"/>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495" name="Google Shape;495;p60"/>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pic>
        <p:nvPicPr>
          <p:cNvPr id="496" name="Google Shape;496;p60" descr="Photo of high school student"/>
          <p:cNvPicPr preferRelativeResize="0"/>
          <p:nvPr/>
        </p:nvPicPr>
        <p:blipFill rotWithShape="1">
          <a:blip r:embed="rId3">
            <a:alphaModFix/>
          </a:blip>
          <a:srcRect/>
          <a:stretch/>
        </p:blipFill>
        <p:spPr>
          <a:xfrm>
            <a:off x="6109200" y="616825"/>
            <a:ext cx="3034799" cy="3034799"/>
          </a:xfrm>
          <a:prstGeom prst="rect">
            <a:avLst/>
          </a:prstGeom>
          <a:noFill/>
          <a:ln>
            <a:noFill/>
          </a:ln>
        </p:spPr>
      </p:pic>
      <p:sp>
        <p:nvSpPr>
          <p:cNvPr id="497" name="Google Shape;497;p60"/>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498" name="Google Shape;498;p60" descr="CDE logo"/>
          <p:cNvPicPr preferRelativeResize="0"/>
          <p:nvPr/>
        </p:nvPicPr>
        <p:blipFill rotWithShape="1">
          <a:blip r:embed="rId4">
            <a:alphaModFix/>
          </a:blip>
          <a:srcRect/>
          <a:stretch/>
        </p:blipFill>
        <p:spPr>
          <a:xfrm>
            <a:off x="8002150" y="4518325"/>
            <a:ext cx="924425" cy="403399"/>
          </a:xfrm>
          <a:prstGeom prst="rect">
            <a:avLst/>
          </a:prstGeom>
          <a:noFill/>
          <a:ln>
            <a:noFill/>
          </a:ln>
        </p:spPr>
      </p:pic>
      <p:sp>
        <p:nvSpPr>
          <p:cNvPr id="499" name="Google Shape;499;p60"/>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Slide without image - Blue">
  <p:cSld name="TITLE_AND_BODY_1_1_1_1_1_1_1_1_1_1">
    <p:spTree>
      <p:nvGrpSpPr>
        <p:cNvPr id="1" name="Shape 500"/>
        <p:cNvGrpSpPr/>
        <p:nvPr/>
      </p:nvGrpSpPr>
      <p:grpSpPr>
        <a:xfrm>
          <a:off x="0" y="0"/>
          <a:ext cx="0" cy="0"/>
          <a:chOff x="0" y="0"/>
          <a:chExt cx="0" cy="0"/>
        </a:xfrm>
      </p:grpSpPr>
      <p:pic>
        <p:nvPicPr>
          <p:cNvPr id="501" name="Google Shape;501;p61"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cxnSp>
        <p:nvCxnSpPr>
          <p:cNvPr id="502" name="Google Shape;502;p61" descr="&quot;&quot;"/>
          <p:cNvCxnSpPr/>
          <p:nvPr/>
        </p:nvCxnSpPr>
        <p:spPr>
          <a:xfrm>
            <a:off x="0" y="918350"/>
            <a:ext cx="7479600" cy="0"/>
          </a:xfrm>
          <a:prstGeom prst="straightConnector1">
            <a:avLst/>
          </a:prstGeom>
          <a:noFill/>
          <a:ln w="19050" cap="flat" cmpd="sng">
            <a:solidFill>
              <a:srgbClr val="488BC9"/>
            </a:solidFill>
            <a:prstDash val="solid"/>
            <a:round/>
            <a:headEnd type="none" w="sm" len="sm"/>
            <a:tailEnd type="none" w="sm" len="sm"/>
          </a:ln>
        </p:spPr>
      </p:cxnSp>
      <p:sp>
        <p:nvSpPr>
          <p:cNvPr id="503" name="Google Shape;503;p61"/>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504" name="Google Shape;504;p61"/>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505" name="Google Shape;505;p61"/>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506" name="Google Shape;506;p61"/>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507" name="Google Shape;507;p61"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508" name="Google Shape;508;p61"/>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heory of Change - Orange">
  <p:cSld name="SECTION_HEADER_1_1_1">
    <p:spTree>
      <p:nvGrpSpPr>
        <p:cNvPr id="1" name="Shape 69"/>
        <p:cNvGrpSpPr/>
        <p:nvPr/>
      </p:nvGrpSpPr>
      <p:grpSpPr>
        <a:xfrm>
          <a:off x="0" y="0"/>
          <a:ext cx="0" cy="0"/>
          <a:chOff x="0" y="0"/>
          <a:chExt cx="0" cy="0"/>
        </a:xfrm>
      </p:grpSpPr>
      <p:sp>
        <p:nvSpPr>
          <p:cNvPr id="70" name="Google Shape;70;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71" name="Google Shape;71;p7"/>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72" name="Google Shape;72;p7"/>
          <p:cNvSpPr txBox="1"/>
          <p:nvPr/>
        </p:nvSpPr>
        <p:spPr>
          <a:xfrm>
            <a:off x="311700" y="708075"/>
            <a:ext cx="5556600" cy="4878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chemeClr val="dk1"/>
              </a:buClr>
              <a:buSzPts val="1100"/>
              <a:buFont typeface="Arial"/>
              <a:buNone/>
            </a:pPr>
            <a:r>
              <a:rPr lang="en" sz="1600" b="1">
                <a:solidFill>
                  <a:srgbClr val="EF7521"/>
                </a:solidFill>
                <a:latin typeface="Roboto"/>
                <a:ea typeface="Roboto"/>
                <a:cs typeface="Roboto"/>
                <a:sym typeface="Roboto"/>
              </a:rPr>
              <a:t>Our Vision </a:t>
            </a:r>
            <a:endParaRPr sz="1200">
              <a:solidFill>
                <a:srgbClr val="EF7521"/>
              </a:solidFill>
              <a:latin typeface="Roboto"/>
              <a:ea typeface="Roboto"/>
              <a:cs typeface="Roboto"/>
              <a:sym typeface="Roboto"/>
            </a:endParaRPr>
          </a:p>
          <a:p>
            <a:pPr marL="0" lvl="0" indent="0" algn="l" rtl="0">
              <a:spcBef>
                <a:spcPts val="200"/>
              </a:spcBef>
              <a:spcAft>
                <a:spcPts val="0"/>
              </a:spcAft>
              <a:buNone/>
            </a:pPr>
            <a:r>
              <a:rPr lang="en" sz="1000">
                <a:solidFill>
                  <a:schemeClr val="dk1"/>
                </a:solidFill>
                <a:latin typeface="Roboto"/>
                <a:ea typeface="Roboto"/>
                <a:cs typeface="Roboto"/>
                <a:sym typeface="Roboto"/>
              </a:rPr>
              <a:t>To create an equitable educational environment where </a:t>
            </a:r>
            <a:r>
              <a:rPr lang="en" sz="1000" i="1">
                <a:solidFill>
                  <a:schemeClr val="dk1"/>
                </a:solidFill>
                <a:latin typeface="Roboto"/>
                <a:ea typeface="Roboto"/>
                <a:cs typeface="Roboto"/>
                <a:sym typeface="Roboto"/>
              </a:rPr>
              <a:t>all</a:t>
            </a:r>
            <a:r>
              <a:rPr lang="en" sz="1000">
                <a:solidFill>
                  <a:schemeClr val="dk1"/>
                </a:solidFill>
                <a:latin typeface="Roboto"/>
                <a:ea typeface="Roboto"/>
                <a:cs typeface="Roboto"/>
                <a:sym typeface="Roboto"/>
              </a:rPr>
              <a:t> students and staff in Colorado thrive</a:t>
            </a:r>
            <a:endParaRPr sz="2000">
              <a:latin typeface="Rockwell"/>
              <a:ea typeface="Rockwell"/>
              <a:cs typeface="Rockwell"/>
              <a:sym typeface="Rockwell"/>
            </a:endParaRPr>
          </a:p>
        </p:txBody>
      </p:sp>
      <p:sp>
        <p:nvSpPr>
          <p:cNvPr id="73" name="Google Shape;73;p7"/>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74" name="Google Shape;74;p7"/>
          <p:cNvPicPr preferRelativeResize="0"/>
          <p:nvPr/>
        </p:nvPicPr>
        <p:blipFill>
          <a:blip r:embed="rId3">
            <a:alphaModFix/>
          </a:blip>
          <a:stretch>
            <a:fillRect/>
          </a:stretch>
        </p:blipFill>
        <p:spPr>
          <a:xfrm>
            <a:off x="8002150" y="4594525"/>
            <a:ext cx="924425" cy="403399"/>
          </a:xfrm>
          <a:prstGeom prst="rect">
            <a:avLst/>
          </a:prstGeom>
          <a:noFill/>
          <a:ln>
            <a:noFill/>
          </a:ln>
        </p:spPr>
      </p:pic>
      <p:cxnSp>
        <p:nvCxnSpPr>
          <p:cNvPr id="75" name="Google Shape;75;p7"/>
          <p:cNvCxnSpPr/>
          <p:nvPr/>
        </p:nvCxnSpPr>
        <p:spPr>
          <a:xfrm>
            <a:off x="-160100" y="1282346"/>
            <a:ext cx="8989500" cy="0"/>
          </a:xfrm>
          <a:prstGeom prst="straightConnector1">
            <a:avLst/>
          </a:prstGeom>
          <a:noFill/>
          <a:ln w="9525" cap="flat" cmpd="sng">
            <a:solidFill>
              <a:srgbClr val="EF7521"/>
            </a:solidFill>
            <a:prstDash val="dot"/>
            <a:round/>
            <a:headEnd type="none" w="med" len="med"/>
            <a:tailEnd type="none" w="med" len="med"/>
          </a:ln>
        </p:spPr>
      </p:cxnSp>
      <p:sp>
        <p:nvSpPr>
          <p:cNvPr id="76" name="Google Shape;76;p7"/>
          <p:cNvSpPr txBox="1"/>
          <p:nvPr/>
        </p:nvSpPr>
        <p:spPr>
          <a:xfrm>
            <a:off x="3249133" y="1630850"/>
            <a:ext cx="1600200" cy="643800"/>
          </a:xfrm>
          <a:prstGeom prst="rect">
            <a:avLst/>
          </a:prstGeom>
          <a:noFill/>
          <a:ln>
            <a:noFill/>
          </a:ln>
        </p:spPr>
        <p:txBody>
          <a:bodyPr spcFirstLastPara="1" wrap="square" lIns="0" tIns="0" rIns="0" bIns="0" anchor="t" anchorCtr="0">
            <a:noAutofit/>
          </a:bodyPr>
          <a:lstStyle/>
          <a:p>
            <a:pPr marL="114300" lvl="0" indent="-114300" algn="l" rtl="0">
              <a:spcBef>
                <a:spcPts val="0"/>
              </a:spcBef>
              <a:spcAft>
                <a:spcPts val="0"/>
              </a:spcAft>
              <a:buNone/>
            </a:pPr>
            <a:r>
              <a:rPr lang="en" sz="1100">
                <a:solidFill>
                  <a:srgbClr val="EF7521"/>
                </a:solidFill>
                <a:latin typeface="Roboto Medium"/>
                <a:ea typeface="Roboto Medium"/>
                <a:cs typeface="Roboto Medium"/>
                <a:sym typeface="Roboto Medium"/>
              </a:rPr>
              <a:t>&gt; SERVE</a:t>
            </a:r>
            <a:endParaRPr sz="1100">
              <a:solidFill>
                <a:srgbClr val="EF7521"/>
              </a:solidFill>
            </a:endParaRPr>
          </a:p>
          <a:p>
            <a:pPr marL="137160" lvl="0" indent="0" algn="l" rtl="0">
              <a:spcBef>
                <a:spcPts val="100"/>
              </a:spcBef>
              <a:spcAft>
                <a:spcPts val="500"/>
              </a:spcAft>
              <a:buNone/>
            </a:pPr>
            <a:r>
              <a:rPr lang="en" sz="1000">
                <a:latin typeface="Roboto"/>
                <a:ea typeface="Roboto"/>
                <a:cs typeface="Roboto"/>
                <a:sym typeface="Roboto"/>
              </a:rPr>
              <a:t>Provide actionable support to local educational agencies</a:t>
            </a:r>
            <a:endParaRPr sz="1000">
              <a:latin typeface="Roboto"/>
              <a:ea typeface="Roboto"/>
              <a:cs typeface="Roboto"/>
              <a:sym typeface="Roboto"/>
            </a:endParaRPr>
          </a:p>
        </p:txBody>
      </p:sp>
      <p:sp>
        <p:nvSpPr>
          <p:cNvPr id="77" name="Google Shape;77;p7"/>
          <p:cNvSpPr txBox="1"/>
          <p:nvPr/>
        </p:nvSpPr>
        <p:spPr>
          <a:xfrm>
            <a:off x="5239167" y="1630850"/>
            <a:ext cx="1600200" cy="6747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None/>
            </a:pPr>
            <a:r>
              <a:rPr lang="en" sz="1300">
                <a:solidFill>
                  <a:srgbClr val="EF7521"/>
                </a:solidFill>
                <a:latin typeface="Roboto Medium"/>
                <a:ea typeface="Roboto Medium"/>
                <a:cs typeface="Roboto Medium"/>
                <a:sym typeface="Roboto Medium"/>
              </a:rPr>
              <a:t>&gt; </a:t>
            </a:r>
            <a:r>
              <a:rPr lang="en" sz="1100">
                <a:solidFill>
                  <a:srgbClr val="EF7521"/>
                </a:solidFill>
                <a:latin typeface="Roboto Medium"/>
                <a:ea typeface="Roboto Medium"/>
                <a:cs typeface="Roboto Medium"/>
                <a:sym typeface="Roboto Medium"/>
              </a:rPr>
              <a:t>GUIDE</a:t>
            </a:r>
            <a:endParaRPr b="1">
              <a:solidFill>
                <a:srgbClr val="EF7521"/>
              </a:solidFill>
            </a:endParaRPr>
          </a:p>
          <a:p>
            <a:pPr marL="137160" marR="0" lvl="0" indent="0" algn="l" rtl="0">
              <a:lnSpc>
                <a:spcPct val="100000"/>
              </a:lnSpc>
              <a:spcBef>
                <a:spcPts val="100"/>
              </a:spcBef>
              <a:spcAft>
                <a:spcPts val="300"/>
              </a:spcAft>
              <a:buNone/>
            </a:pPr>
            <a:r>
              <a:rPr lang="en" sz="1000">
                <a:latin typeface="Roboto"/>
                <a:ea typeface="Roboto"/>
                <a:cs typeface="Roboto"/>
                <a:sym typeface="Roboto"/>
              </a:rPr>
              <a:t>Implement policy and enact legislation in an effective way </a:t>
            </a:r>
            <a:endParaRPr sz="1000">
              <a:latin typeface="Roboto"/>
              <a:ea typeface="Roboto"/>
              <a:cs typeface="Roboto"/>
              <a:sym typeface="Roboto"/>
            </a:endParaRPr>
          </a:p>
        </p:txBody>
      </p:sp>
      <p:sp>
        <p:nvSpPr>
          <p:cNvPr id="78" name="Google Shape;78;p7"/>
          <p:cNvSpPr txBox="1"/>
          <p:nvPr/>
        </p:nvSpPr>
        <p:spPr>
          <a:xfrm>
            <a:off x="7229200" y="1630850"/>
            <a:ext cx="1600200" cy="6438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None/>
            </a:pPr>
            <a:r>
              <a:rPr lang="en" sz="1100">
                <a:solidFill>
                  <a:srgbClr val="EF7521"/>
                </a:solidFill>
                <a:latin typeface="Roboto Medium"/>
                <a:ea typeface="Roboto Medium"/>
                <a:cs typeface="Roboto Medium"/>
                <a:sym typeface="Roboto Medium"/>
              </a:rPr>
              <a:t>&gt; ELEVATE</a:t>
            </a:r>
            <a:endParaRPr b="1">
              <a:solidFill>
                <a:srgbClr val="EF7521"/>
              </a:solidFill>
            </a:endParaRPr>
          </a:p>
          <a:p>
            <a:pPr marL="137160" marR="0" lvl="0" indent="0" algn="l" rtl="0">
              <a:lnSpc>
                <a:spcPct val="100000"/>
              </a:lnSpc>
              <a:spcBef>
                <a:spcPts val="100"/>
              </a:spcBef>
              <a:spcAft>
                <a:spcPts val="300"/>
              </a:spcAft>
              <a:buNone/>
            </a:pPr>
            <a:r>
              <a:rPr lang="en" sz="1000">
                <a:latin typeface="Roboto"/>
                <a:ea typeface="Roboto"/>
                <a:cs typeface="Roboto"/>
                <a:sym typeface="Roboto"/>
              </a:rPr>
              <a:t>Share the experiences of local educational agencies and students</a:t>
            </a:r>
            <a:endParaRPr sz="1000">
              <a:latin typeface="Roboto"/>
              <a:ea typeface="Roboto"/>
              <a:cs typeface="Roboto"/>
              <a:sym typeface="Roboto"/>
            </a:endParaRPr>
          </a:p>
        </p:txBody>
      </p:sp>
      <p:sp>
        <p:nvSpPr>
          <p:cNvPr id="79" name="Google Shape;79;p7"/>
          <p:cNvSpPr txBox="1"/>
          <p:nvPr/>
        </p:nvSpPr>
        <p:spPr>
          <a:xfrm>
            <a:off x="311700" y="1368825"/>
            <a:ext cx="2547600" cy="7338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000000"/>
              </a:buClr>
              <a:buSzPts val="1100"/>
              <a:buFont typeface="Arial"/>
              <a:buNone/>
            </a:pPr>
            <a:r>
              <a:rPr lang="en" sz="1600" b="1">
                <a:solidFill>
                  <a:srgbClr val="EF7521"/>
                </a:solidFill>
                <a:latin typeface="Roboto"/>
                <a:ea typeface="Roboto"/>
                <a:cs typeface="Roboto"/>
                <a:sym typeface="Roboto"/>
              </a:rPr>
              <a:t>Our Role</a:t>
            </a:r>
            <a:endParaRPr sz="1600" b="1">
              <a:solidFill>
                <a:srgbClr val="EF7521"/>
              </a:solidFill>
              <a:latin typeface="Roboto"/>
              <a:ea typeface="Roboto"/>
              <a:cs typeface="Roboto"/>
              <a:sym typeface="Roboto"/>
            </a:endParaRPr>
          </a:p>
          <a:p>
            <a:pPr marL="0" lvl="0" indent="0" algn="l" rtl="0">
              <a:spcBef>
                <a:spcPts val="200"/>
              </a:spcBef>
              <a:spcAft>
                <a:spcPts val="0"/>
              </a:spcAft>
              <a:buNone/>
            </a:pPr>
            <a:r>
              <a:rPr lang="en" sz="1000">
                <a:latin typeface="Roboto"/>
                <a:ea typeface="Roboto"/>
                <a:cs typeface="Roboto"/>
                <a:sym typeface="Roboto"/>
              </a:rPr>
              <a:t>To improve student outcomes and ensure students and families across Colorado have access to high-quality schools, we will: </a:t>
            </a:r>
            <a:endParaRPr sz="1000">
              <a:latin typeface="Roboto"/>
              <a:ea typeface="Roboto"/>
              <a:cs typeface="Roboto"/>
              <a:sym typeface="Roboto"/>
            </a:endParaRPr>
          </a:p>
        </p:txBody>
      </p:sp>
      <p:sp>
        <p:nvSpPr>
          <p:cNvPr id="80" name="Google Shape;80;p7"/>
          <p:cNvSpPr txBox="1"/>
          <p:nvPr/>
        </p:nvSpPr>
        <p:spPr>
          <a:xfrm>
            <a:off x="311700" y="2586100"/>
            <a:ext cx="8427300" cy="299700"/>
          </a:xfrm>
          <a:prstGeom prst="rect">
            <a:avLst/>
          </a:prstGeom>
          <a:noFill/>
          <a:ln>
            <a:noFill/>
          </a:ln>
        </p:spPr>
        <p:txBody>
          <a:bodyPr spcFirstLastPara="1" wrap="square" lIns="0" tIns="0" rIns="91425" bIns="91425" anchor="t" anchorCtr="0">
            <a:noAutofit/>
          </a:bodyPr>
          <a:lstStyle/>
          <a:p>
            <a:pPr marL="0" lvl="0" indent="0" algn="l" rtl="0">
              <a:spcBef>
                <a:spcPts val="0"/>
              </a:spcBef>
              <a:spcAft>
                <a:spcPts val="800"/>
              </a:spcAft>
              <a:buNone/>
            </a:pPr>
            <a:r>
              <a:rPr lang="en" sz="1600" b="1">
                <a:solidFill>
                  <a:srgbClr val="EF7521"/>
                </a:solidFill>
                <a:latin typeface="Roboto"/>
                <a:ea typeface="Roboto"/>
                <a:cs typeface="Roboto"/>
                <a:sym typeface="Roboto"/>
              </a:rPr>
              <a:t>Our Core Values:    </a:t>
            </a:r>
            <a:r>
              <a:rPr lang="en" sz="1300">
                <a:solidFill>
                  <a:schemeClr val="dk1"/>
                </a:solidFill>
              </a:rPr>
              <a:t>INTEGRITY  |  EQUITY  |  ACCOUNTABILITY  |  TRUST  |  SERVICE</a:t>
            </a:r>
            <a:endParaRPr sz="1300">
              <a:solidFill>
                <a:schemeClr val="dk1"/>
              </a:solidFill>
            </a:endParaRPr>
          </a:p>
        </p:txBody>
      </p:sp>
      <p:cxnSp>
        <p:nvCxnSpPr>
          <p:cNvPr id="81" name="Google Shape;81;p7"/>
          <p:cNvCxnSpPr/>
          <p:nvPr/>
        </p:nvCxnSpPr>
        <p:spPr>
          <a:xfrm>
            <a:off x="3130417" y="1632525"/>
            <a:ext cx="0" cy="674700"/>
          </a:xfrm>
          <a:prstGeom prst="straightConnector1">
            <a:avLst/>
          </a:prstGeom>
          <a:noFill/>
          <a:ln w="9525" cap="flat" cmpd="sng">
            <a:solidFill>
              <a:srgbClr val="EF7521"/>
            </a:solidFill>
            <a:prstDash val="dot"/>
            <a:round/>
            <a:headEnd type="none" w="med" len="med"/>
            <a:tailEnd type="none" w="med" len="med"/>
          </a:ln>
        </p:spPr>
      </p:cxnSp>
      <p:grpSp>
        <p:nvGrpSpPr>
          <p:cNvPr id="82" name="Google Shape;82;p7"/>
          <p:cNvGrpSpPr/>
          <p:nvPr/>
        </p:nvGrpSpPr>
        <p:grpSpPr>
          <a:xfrm>
            <a:off x="311700" y="3548650"/>
            <a:ext cx="8363900" cy="646200"/>
            <a:chOff x="375100" y="3396250"/>
            <a:chExt cx="8363900" cy="646200"/>
          </a:xfrm>
        </p:grpSpPr>
        <p:sp>
          <p:nvSpPr>
            <p:cNvPr id="83" name="Google Shape;83;p7"/>
            <p:cNvSpPr/>
            <p:nvPr/>
          </p:nvSpPr>
          <p:spPr>
            <a:xfrm rot="5400000">
              <a:off x="71244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84" name="Google Shape;84;p7"/>
            <p:cNvSpPr/>
            <p:nvPr/>
          </p:nvSpPr>
          <p:spPr>
            <a:xfrm rot="5400000">
              <a:off x="5197433"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85" name="Google Shape;85;p7"/>
            <p:cNvSpPr/>
            <p:nvPr/>
          </p:nvSpPr>
          <p:spPr>
            <a:xfrm rot="5400000">
              <a:off x="3270467"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86" name="Google Shape;86;p7"/>
            <p:cNvSpPr/>
            <p:nvPr/>
          </p:nvSpPr>
          <p:spPr>
            <a:xfrm rot="5400000">
              <a:off x="13435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87" name="Google Shape;87;p7"/>
            <p:cNvSpPr txBox="1"/>
            <p:nvPr/>
          </p:nvSpPr>
          <p:spPr>
            <a:xfrm>
              <a:off x="959725" y="3534700"/>
              <a:ext cx="1801500" cy="3693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200" b="1">
                  <a:solidFill>
                    <a:srgbClr val="FFFFFF"/>
                  </a:solidFill>
                  <a:latin typeface="Roboto"/>
                  <a:ea typeface="Roboto"/>
                  <a:cs typeface="Roboto"/>
                  <a:sym typeface="Roboto"/>
                </a:rPr>
                <a:t>Increase Student</a:t>
              </a:r>
              <a:br>
                <a:rPr lang="en" sz="1200" b="1">
                  <a:solidFill>
                    <a:srgbClr val="FFFFFF"/>
                  </a:solidFill>
                  <a:latin typeface="Roboto"/>
                  <a:ea typeface="Roboto"/>
                  <a:cs typeface="Roboto"/>
                  <a:sym typeface="Roboto"/>
                </a:rPr>
              </a:br>
              <a:r>
                <a:rPr lang="en" sz="1200" b="1">
                  <a:solidFill>
                    <a:srgbClr val="FFFFFF"/>
                  </a:solidFill>
                  <a:latin typeface="Roboto"/>
                  <a:ea typeface="Roboto"/>
                  <a:cs typeface="Roboto"/>
                  <a:sym typeface="Roboto"/>
                </a:rPr>
                <a:t>Engagement</a:t>
              </a:r>
              <a:endParaRPr sz="1200" b="1">
                <a:solidFill>
                  <a:srgbClr val="FFFFFF"/>
                </a:solidFill>
                <a:latin typeface="Roboto"/>
                <a:ea typeface="Roboto"/>
                <a:cs typeface="Roboto"/>
                <a:sym typeface="Roboto"/>
              </a:endParaRPr>
            </a:p>
          </p:txBody>
        </p:sp>
        <p:sp>
          <p:nvSpPr>
            <p:cNvPr id="88" name="Google Shape;88;p7"/>
            <p:cNvSpPr txBox="1"/>
            <p:nvPr/>
          </p:nvSpPr>
          <p:spPr>
            <a:xfrm>
              <a:off x="3118651" y="3529988"/>
              <a:ext cx="1404600" cy="3693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Clr>
                  <a:schemeClr val="dk1"/>
                </a:buClr>
                <a:buSzPts val="1100"/>
                <a:buFont typeface="Arial"/>
                <a:buNone/>
              </a:pPr>
              <a:r>
                <a:rPr lang="en" sz="1200" b="1">
                  <a:solidFill>
                    <a:schemeClr val="lt1"/>
                  </a:solidFill>
                  <a:latin typeface="Roboto"/>
                  <a:ea typeface="Roboto"/>
                  <a:cs typeface="Roboto"/>
                  <a:sym typeface="Roboto"/>
                </a:rPr>
                <a:t>Accelerate Student Outcomes</a:t>
              </a:r>
              <a:endParaRPr sz="1200" b="1">
                <a:solidFill>
                  <a:srgbClr val="FFFFFF"/>
                </a:solidFill>
                <a:latin typeface="Roboto"/>
                <a:ea typeface="Roboto"/>
                <a:cs typeface="Roboto"/>
                <a:sym typeface="Roboto"/>
              </a:endParaRPr>
            </a:p>
          </p:txBody>
        </p:sp>
        <p:sp>
          <p:nvSpPr>
            <p:cNvPr id="89" name="Google Shape;89;p7"/>
            <p:cNvSpPr txBox="1"/>
            <p:nvPr/>
          </p:nvSpPr>
          <p:spPr>
            <a:xfrm>
              <a:off x="7024201" y="3534688"/>
              <a:ext cx="1404600" cy="3693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200" b="1">
                  <a:solidFill>
                    <a:schemeClr val="lt1"/>
                  </a:solidFill>
                  <a:latin typeface="Roboto"/>
                  <a:ea typeface="Roboto"/>
                  <a:cs typeface="Roboto"/>
                  <a:sym typeface="Roboto"/>
                </a:rPr>
                <a:t>Provide Operational Excellence</a:t>
              </a:r>
              <a:endParaRPr sz="1200" b="1">
                <a:solidFill>
                  <a:srgbClr val="FFFFFF"/>
                </a:solidFill>
                <a:latin typeface="Roboto"/>
                <a:ea typeface="Roboto"/>
                <a:cs typeface="Roboto"/>
                <a:sym typeface="Roboto"/>
              </a:endParaRPr>
            </a:p>
          </p:txBody>
        </p:sp>
        <p:sp>
          <p:nvSpPr>
            <p:cNvPr id="90" name="Google Shape;90;p7"/>
            <p:cNvSpPr txBox="1"/>
            <p:nvPr/>
          </p:nvSpPr>
          <p:spPr>
            <a:xfrm>
              <a:off x="5071413" y="3534688"/>
              <a:ext cx="1404600" cy="3693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200" b="1">
                  <a:solidFill>
                    <a:schemeClr val="lt1"/>
                  </a:solidFill>
                  <a:latin typeface="Roboto"/>
                  <a:ea typeface="Roboto"/>
                  <a:cs typeface="Roboto"/>
                  <a:sym typeface="Roboto"/>
                </a:rPr>
                <a:t>Strengthen the Educator Workforce</a:t>
              </a:r>
              <a:endParaRPr sz="1200" b="1">
                <a:solidFill>
                  <a:srgbClr val="FFFFFF"/>
                </a:solidFill>
                <a:latin typeface="Roboto"/>
                <a:ea typeface="Roboto"/>
                <a:cs typeface="Roboto"/>
                <a:sym typeface="Roboto"/>
              </a:endParaRPr>
            </a:p>
          </p:txBody>
        </p:sp>
      </p:grpSp>
      <p:cxnSp>
        <p:nvCxnSpPr>
          <p:cNvPr id="91" name="Google Shape;91;p7"/>
          <p:cNvCxnSpPr/>
          <p:nvPr/>
        </p:nvCxnSpPr>
        <p:spPr>
          <a:xfrm>
            <a:off x="5120450" y="1632525"/>
            <a:ext cx="0" cy="674700"/>
          </a:xfrm>
          <a:prstGeom prst="straightConnector1">
            <a:avLst/>
          </a:prstGeom>
          <a:noFill/>
          <a:ln w="9525" cap="flat" cmpd="sng">
            <a:solidFill>
              <a:srgbClr val="EF7521"/>
            </a:solidFill>
            <a:prstDash val="dot"/>
            <a:round/>
            <a:headEnd type="none" w="med" len="med"/>
            <a:tailEnd type="none" w="med" len="med"/>
          </a:ln>
        </p:spPr>
      </p:cxnSp>
      <p:cxnSp>
        <p:nvCxnSpPr>
          <p:cNvPr id="92" name="Google Shape;92;p7"/>
          <p:cNvCxnSpPr/>
          <p:nvPr/>
        </p:nvCxnSpPr>
        <p:spPr>
          <a:xfrm>
            <a:off x="7110483" y="1632525"/>
            <a:ext cx="0" cy="674700"/>
          </a:xfrm>
          <a:prstGeom prst="straightConnector1">
            <a:avLst/>
          </a:prstGeom>
          <a:noFill/>
          <a:ln w="9525" cap="flat" cmpd="sng">
            <a:solidFill>
              <a:srgbClr val="EF7521"/>
            </a:solidFill>
            <a:prstDash val="dot"/>
            <a:round/>
            <a:headEnd type="none" w="med" len="med"/>
            <a:tailEnd type="none" w="med" len="med"/>
          </a:ln>
        </p:spPr>
      </p:cxnSp>
      <p:cxnSp>
        <p:nvCxnSpPr>
          <p:cNvPr id="93" name="Google Shape;93;p7"/>
          <p:cNvCxnSpPr/>
          <p:nvPr/>
        </p:nvCxnSpPr>
        <p:spPr>
          <a:xfrm>
            <a:off x="-160100" y="2409466"/>
            <a:ext cx="9030600" cy="0"/>
          </a:xfrm>
          <a:prstGeom prst="straightConnector1">
            <a:avLst/>
          </a:prstGeom>
          <a:noFill/>
          <a:ln w="9525" cap="flat" cmpd="sng">
            <a:solidFill>
              <a:srgbClr val="EF7521"/>
            </a:solidFill>
            <a:prstDash val="dot"/>
            <a:round/>
            <a:headEnd type="none" w="med" len="med"/>
            <a:tailEnd type="none" w="med" len="med"/>
          </a:ln>
        </p:spPr>
      </p:cxnSp>
      <p:cxnSp>
        <p:nvCxnSpPr>
          <p:cNvPr id="94" name="Google Shape;94;p7"/>
          <p:cNvCxnSpPr/>
          <p:nvPr/>
        </p:nvCxnSpPr>
        <p:spPr>
          <a:xfrm>
            <a:off x="-160100" y="3016625"/>
            <a:ext cx="9030600" cy="0"/>
          </a:xfrm>
          <a:prstGeom prst="straightConnector1">
            <a:avLst/>
          </a:prstGeom>
          <a:noFill/>
          <a:ln w="9525" cap="flat" cmpd="sng">
            <a:solidFill>
              <a:srgbClr val="EF7521"/>
            </a:solidFill>
            <a:prstDash val="dot"/>
            <a:round/>
            <a:headEnd type="none" w="med" len="med"/>
            <a:tailEnd type="none" w="med" len="med"/>
          </a:ln>
        </p:spPr>
      </p:cxnSp>
      <p:sp>
        <p:nvSpPr>
          <p:cNvPr id="95" name="Google Shape;95;p7"/>
          <p:cNvSpPr txBox="1"/>
          <p:nvPr/>
        </p:nvSpPr>
        <p:spPr>
          <a:xfrm>
            <a:off x="311700" y="3219775"/>
            <a:ext cx="1600200" cy="299700"/>
          </a:xfrm>
          <a:prstGeom prst="rect">
            <a:avLst/>
          </a:prstGeom>
          <a:noFill/>
          <a:ln>
            <a:noFill/>
          </a:ln>
        </p:spPr>
        <p:txBody>
          <a:bodyPr spcFirstLastPara="1" wrap="square" lIns="0" tIns="0" rIns="91425" bIns="91425" anchor="t" anchorCtr="0">
            <a:noAutofit/>
          </a:bodyPr>
          <a:lstStyle/>
          <a:p>
            <a:pPr marL="0" lvl="0" indent="0" algn="l" rtl="0">
              <a:spcBef>
                <a:spcPts val="0"/>
              </a:spcBef>
              <a:spcAft>
                <a:spcPts val="800"/>
              </a:spcAft>
              <a:buNone/>
            </a:pPr>
            <a:r>
              <a:rPr lang="en" sz="1600" b="1">
                <a:solidFill>
                  <a:srgbClr val="EF7521"/>
                </a:solidFill>
                <a:latin typeface="Roboto"/>
                <a:ea typeface="Roboto"/>
                <a:cs typeface="Roboto"/>
                <a:sym typeface="Roboto"/>
              </a:rPr>
              <a:t>Our Priorities:</a:t>
            </a:r>
            <a:endParaRPr sz="1300">
              <a:solidFill>
                <a:schemeClr val="dk1"/>
              </a:solidFill>
            </a:endParaRPr>
          </a:p>
        </p:txBody>
      </p:sp>
      <p:sp>
        <p:nvSpPr>
          <p:cNvPr id="96" name="Google Shape;96;p7"/>
          <p:cNvSpPr txBox="1"/>
          <p:nvPr/>
        </p:nvSpPr>
        <p:spPr>
          <a:xfrm>
            <a:off x="311700" y="171000"/>
            <a:ext cx="5556600" cy="265200"/>
          </a:xfrm>
          <a:prstGeom prst="rect">
            <a:avLst/>
          </a:prstGeom>
          <a:noFill/>
          <a:ln>
            <a:noFill/>
          </a:ln>
        </p:spPr>
        <p:txBody>
          <a:bodyPr spcFirstLastPara="1" wrap="square" lIns="0" tIns="0" rIns="0" bIns="0" anchor="t" anchorCtr="0">
            <a:noAutofit/>
          </a:bodyPr>
          <a:lstStyle/>
          <a:p>
            <a:pPr marL="0" lvl="0" indent="0" algn="l" rtl="0">
              <a:spcBef>
                <a:spcPts val="0"/>
              </a:spcBef>
              <a:spcAft>
                <a:spcPts val="200"/>
              </a:spcAft>
              <a:buNone/>
            </a:pPr>
            <a:r>
              <a:rPr lang="en" sz="2000" b="1">
                <a:solidFill>
                  <a:schemeClr val="dk1"/>
                </a:solidFill>
                <a:latin typeface="Roboto"/>
                <a:ea typeface="Roboto"/>
                <a:cs typeface="Roboto"/>
                <a:sym typeface="Roboto"/>
              </a:rPr>
              <a:t>Theory of Change</a:t>
            </a:r>
            <a:endParaRPr sz="2000" b="1">
              <a:solidFill>
                <a:schemeClr val="dk1"/>
              </a:solidFill>
              <a:latin typeface="Roboto"/>
              <a:ea typeface="Roboto"/>
              <a:cs typeface="Roboto"/>
              <a:sym typeface="Roboto"/>
            </a:endParaRPr>
          </a:p>
        </p:txBody>
      </p:sp>
      <p:cxnSp>
        <p:nvCxnSpPr>
          <p:cNvPr id="97" name="Google Shape;97;p7"/>
          <p:cNvCxnSpPr/>
          <p:nvPr/>
        </p:nvCxnSpPr>
        <p:spPr>
          <a:xfrm>
            <a:off x="-160100" y="588900"/>
            <a:ext cx="8989500" cy="0"/>
          </a:xfrm>
          <a:prstGeom prst="straightConnector1">
            <a:avLst/>
          </a:prstGeom>
          <a:noFill/>
          <a:ln w="9525" cap="flat" cmpd="sng">
            <a:solidFill>
              <a:srgbClr val="EF7521"/>
            </a:solidFill>
            <a:prstDash val="dot"/>
            <a:round/>
            <a:headEnd type="none" w="med" len="med"/>
            <a:tailEnd type="none" w="med" len="med"/>
          </a:ln>
        </p:spPr>
      </p:cxn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Divider - Blue - 01">
  <p:cSld name="TITLE_AND_BODY_1_1_1_1_1_1_1_1_1_1_1_1">
    <p:spTree>
      <p:nvGrpSpPr>
        <p:cNvPr id="1" name="Shape 509"/>
        <p:cNvGrpSpPr/>
        <p:nvPr/>
      </p:nvGrpSpPr>
      <p:grpSpPr>
        <a:xfrm>
          <a:off x="0" y="0"/>
          <a:ext cx="0" cy="0"/>
          <a:chOff x="0" y="0"/>
          <a:chExt cx="0" cy="0"/>
        </a:xfrm>
      </p:grpSpPr>
      <p:pic>
        <p:nvPicPr>
          <p:cNvPr id="510" name="Google Shape;510;p62" descr="Photo of middle school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511" name="Google Shape;511;p62"/>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512" name="Google Shape;512;p62"/>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t>‹#›</a:t>
            </a:fld>
            <a:endParaRPr sz="1300" b="0" i="0" u="none" strike="noStrike" cap="none">
              <a:solidFill>
                <a:schemeClr val="dk1"/>
              </a:solidFill>
              <a:latin typeface="Arial"/>
              <a:ea typeface="Arial"/>
              <a:cs typeface="Arial"/>
              <a:sym typeface="Arial"/>
            </a:endParaRPr>
          </a:p>
        </p:txBody>
      </p:sp>
      <p:pic>
        <p:nvPicPr>
          <p:cNvPr id="513" name="Google Shape;513;p62"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514" name="Google Shape;514;p62"/>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Divider - Blue - 02">
  <p:cSld name="TITLE_AND_BODY_1_1_1_1_1_1_1_1_1_1_1_1_1">
    <p:spTree>
      <p:nvGrpSpPr>
        <p:cNvPr id="1" name="Shape 515"/>
        <p:cNvGrpSpPr/>
        <p:nvPr/>
      </p:nvGrpSpPr>
      <p:grpSpPr>
        <a:xfrm>
          <a:off x="0" y="0"/>
          <a:ext cx="0" cy="0"/>
          <a:chOff x="0" y="0"/>
          <a:chExt cx="0" cy="0"/>
        </a:xfrm>
      </p:grpSpPr>
      <p:pic>
        <p:nvPicPr>
          <p:cNvPr id="516" name="Google Shape;516;p63" descr="Photo of high school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517" name="Google Shape;517;p63"/>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518" name="Google Shape;518;p63"/>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519" name="Google Shape;519;p63"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520" name="Google Shape;520;p63"/>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Divider - Blue - 03">
  <p:cSld name="TITLE_AND_BODY_1_1_1_1_1_1_1_1_1_1_1_1_1_1">
    <p:spTree>
      <p:nvGrpSpPr>
        <p:cNvPr id="1" name="Shape 521"/>
        <p:cNvGrpSpPr/>
        <p:nvPr/>
      </p:nvGrpSpPr>
      <p:grpSpPr>
        <a:xfrm>
          <a:off x="0" y="0"/>
          <a:ext cx="0" cy="0"/>
          <a:chOff x="0" y="0"/>
          <a:chExt cx="0" cy="0"/>
        </a:xfrm>
      </p:grpSpPr>
      <p:pic>
        <p:nvPicPr>
          <p:cNvPr id="522" name="Google Shape;522;p64" descr="Photo of high school student"/>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523" name="Google Shape;523;p64"/>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524" name="Google Shape;524;p64"/>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t>‹#›</a:t>
            </a:fld>
            <a:endParaRPr sz="1300" b="0" i="0" u="none" strike="noStrike" cap="none">
              <a:solidFill>
                <a:schemeClr val="dk1"/>
              </a:solidFill>
              <a:latin typeface="Arial"/>
              <a:ea typeface="Arial"/>
              <a:cs typeface="Arial"/>
              <a:sym typeface="Arial"/>
            </a:endParaRPr>
          </a:p>
        </p:txBody>
      </p:sp>
      <p:pic>
        <p:nvPicPr>
          <p:cNvPr id="525" name="Google Shape;525;p64"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526" name="Google Shape;526;p64"/>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Divider - Blue - 04">
  <p:cSld name="TITLE_AND_BODY_1_1_1_1_1_1_1_1_1_1_1_1_1_1_1">
    <p:spTree>
      <p:nvGrpSpPr>
        <p:cNvPr id="1" name="Shape 527"/>
        <p:cNvGrpSpPr/>
        <p:nvPr/>
      </p:nvGrpSpPr>
      <p:grpSpPr>
        <a:xfrm>
          <a:off x="0" y="0"/>
          <a:ext cx="0" cy="0"/>
          <a:chOff x="0" y="0"/>
          <a:chExt cx="0" cy="0"/>
        </a:xfrm>
      </p:grpSpPr>
      <p:pic>
        <p:nvPicPr>
          <p:cNvPr id="528" name="Google Shape;528;p65" descr="Photo of high school student and family"/>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529" name="Google Shape;529;p65"/>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530" name="Google Shape;530;p65"/>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531" name="Google Shape;531;p65"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532" name="Google Shape;532;p65"/>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Divider - Blue - 08">
  <p:cSld name="TITLE_AND_BODY_1_1_1_1_1_1_1_1_1_1_1_1_1_1_1_1">
    <p:spTree>
      <p:nvGrpSpPr>
        <p:cNvPr id="1" name="Shape 533"/>
        <p:cNvGrpSpPr/>
        <p:nvPr/>
      </p:nvGrpSpPr>
      <p:grpSpPr>
        <a:xfrm>
          <a:off x="0" y="0"/>
          <a:ext cx="0" cy="0"/>
          <a:chOff x="0" y="0"/>
          <a:chExt cx="0" cy="0"/>
        </a:xfrm>
      </p:grpSpPr>
      <p:pic>
        <p:nvPicPr>
          <p:cNvPr id="534" name="Google Shape;534;p66" descr="Photo of middle school student"/>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535" name="Google Shape;535;p66"/>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536" name="Google Shape;536;p66"/>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chemeClr val="dk1"/>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t>‹#›</a:t>
            </a:fld>
            <a:endParaRPr sz="1300" b="0" i="0" u="none" strike="noStrike" cap="none">
              <a:solidFill>
                <a:schemeClr val="dk1"/>
              </a:solidFill>
              <a:latin typeface="Arial"/>
              <a:ea typeface="Arial"/>
              <a:cs typeface="Arial"/>
              <a:sym typeface="Arial"/>
            </a:endParaRPr>
          </a:p>
        </p:txBody>
      </p:sp>
      <p:pic>
        <p:nvPicPr>
          <p:cNvPr id="537" name="Google Shape;537;p66"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538" name="Google Shape;538;p66"/>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Divider - Blue - 07">
  <p:cSld name="TITLE_AND_BODY_1_1_1_1_1_1_1_1_1_1_1_1_1_1_2">
    <p:spTree>
      <p:nvGrpSpPr>
        <p:cNvPr id="1" name="Shape 539"/>
        <p:cNvGrpSpPr/>
        <p:nvPr/>
      </p:nvGrpSpPr>
      <p:grpSpPr>
        <a:xfrm>
          <a:off x="0" y="0"/>
          <a:ext cx="0" cy="0"/>
          <a:chOff x="0" y="0"/>
          <a:chExt cx="0" cy="0"/>
        </a:xfrm>
      </p:grpSpPr>
      <p:pic>
        <p:nvPicPr>
          <p:cNvPr id="540" name="Google Shape;540;p67" descr="Photo of middle school student"/>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541" name="Google Shape;541;p67"/>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542" name="Google Shape;542;p67"/>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543" name="Google Shape;543;p67"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544" name="Google Shape;544;p67"/>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Divider - Blue - 06">
  <p:cSld name="TITLE_AND_BODY_1_1_1_1_1_1_1_1_1_1_1_1_1_2">
    <p:spTree>
      <p:nvGrpSpPr>
        <p:cNvPr id="1" name="Shape 545"/>
        <p:cNvGrpSpPr/>
        <p:nvPr/>
      </p:nvGrpSpPr>
      <p:grpSpPr>
        <a:xfrm>
          <a:off x="0" y="0"/>
          <a:ext cx="0" cy="0"/>
          <a:chOff x="0" y="0"/>
          <a:chExt cx="0" cy="0"/>
        </a:xfrm>
      </p:grpSpPr>
      <p:pic>
        <p:nvPicPr>
          <p:cNvPr id="546" name="Google Shape;546;p68" descr="Photo of middle school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547" name="Google Shape;547;p68"/>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ckwell"/>
              <a:buNone/>
              <a:defRPr>
                <a:solidFill>
                  <a:schemeClr val="lt1"/>
                </a:solidFill>
                <a:latin typeface="Rockwell"/>
                <a:ea typeface="Rockwell"/>
                <a:cs typeface="Rockwell"/>
                <a:sym typeface="Rockwell"/>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548" name="Google Shape;548;p68"/>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t>‹#›</a:t>
            </a:fld>
            <a:endParaRPr sz="1300" b="0" i="0" u="none" strike="noStrike" cap="none">
              <a:solidFill>
                <a:schemeClr val="dk1"/>
              </a:solidFill>
              <a:latin typeface="Arial"/>
              <a:ea typeface="Arial"/>
              <a:cs typeface="Arial"/>
              <a:sym typeface="Arial"/>
            </a:endParaRPr>
          </a:p>
        </p:txBody>
      </p:sp>
      <p:pic>
        <p:nvPicPr>
          <p:cNvPr id="549" name="Google Shape;549;p68"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550" name="Google Shape;550;p68"/>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Divider - Blue - 05">
  <p:cSld name="TITLE_AND_BODY_1_1_1_1_1_1_1_1_1_1_1_1_2">
    <p:spTree>
      <p:nvGrpSpPr>
        <p:cNvPr id="1" name="Shape 551"/>
        <p:cNvGrpSpPr/>
        <p:nvPr/>
      </p:nvGrpSpPr>
      <p:grpSpPr>
        <a:xfrm>
          <a:off x="0" y="0"/>
          <a:ext cx="0" cy="0"/>
          <a:chOff x="0" y="0"/>
          <a:chExt cx="0" cy="0"/>
        </a:xfrm>
      </p:grpSpPr>
      <p:pic>
        <p:nvPicPr>
          <p:cNvPr id="552" name="Google Shape;552;p69" descr="Photo of high school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553" name="Google Shape;553;p69"/>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554" name="Google Shape;554;p69"/>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555" name="Google Shape;555;p69"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556" name="Google Shape;556;p69"/>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Slide blank - Orange">
  <p:cSld name="SECTION_HEADER_1_2">
    <p:spTree>
      <p:nvGrpSpPr>
        <p:cNvPr id="1" name="Shape 557"/>
        <p:cNvGrpSpPr/>
        <p:nvPr/>
      </p:nvGrpSpPr>
      <p:grpSpPr>
        <a:xfrm>
          <a:off x="0" y="0"/>
          <a:ext cx="0" cy="0"/>
          <a:chOff x="0" y="0"/>
          <a:chExt cx="0" cy="0"/>
        </a:xfrm>
      </p:grpSpPr>
      <p:sp>
        <p:nvSpPr>
          <p:cNvPr id="558" name="Google Shape;558;p70"/>
          <p:cNvSpPr/>
          <p:nvPr/>
        </p:nvSpPr>
        <p:spPr>
          <a:xfrm>
            <a:off x="0" y="4311400"/>
            <a:ext cx="9144000" cy="839400"/>
          </a:xfrm>
          <a:prstGeom prst="rect">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9" name="Google Shape;559;p7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560" name="Google Shape;560;p70"/>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999999"/>
              </a:solidFill>
              <a:latin typeface="Roboto"/>
              <a:ea typeface="Roboto"/>
              <a:cs typeface="Roboto"/>
              <a:sym typeface="Roboto"/>
            </a:endParaRPr>
          </a:p>
        </p:txBody>
      </p:sp>
      <p:sp>
        <p:nvSpPr>
          <p:cNvPr id="561" name="Google Shape;561;p70"/>
          <p:cNvSpPr txBox="1">
            <a:spLocks noGrp="1"/>
          </p:cNvSpPr>
          <p:nvPr>
            <p:ph type="title"/>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562" name="Google Shape;562;p70"/>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563" name="Google Shape;563;p70" descr="CDE logo"/>
          <p:cNvPicPr preferRelativeResize="0"/>
          <p:nvPr/>
        </p:nvPicPr>
        <p:blipFill rotWithShape="1">
          <a:blip r:embed="rId2">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Slide with image - Orange" type="secHead">
  <p:cSld name="SECTION_HEADER">
    <p:spTree>
      <p:nvGrpSpPr>
        <p:cNvPr id="1" name="Shape 564"/>
        <p:cNvGrpSpPr/>
        <p:nvPr/>
      </p:nvGrpSpPr>
      <p:grpSpPr>
        <a:xfrm>
          <a:off x="0" y="0"/>
          <a:ext cx="0" cy="0"/>
          <a:chOff x="0" y="0"/>
          <a:chExt cx="0" cy="0"/>
        </a:xfrm>
      </p:grpSpPr>
      <p:sp>
        <p:nvSpPr>
          <p:cNvPr id="565" name="Google Shape;565;p71"/>
          <p:cNvSpPr/>
          <p:nvPr/>
        </p:nvSpPr>
        <p:spPr>
          <a:xfrm>
            <a:off x="0" y="4311400"/>
            <a:ext cx="9144000" cy="839400"/>
          </a:xfrm>
          <a:prstGeom prst="rect">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6" name="Google Shape;566;p71"/>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sp>
        <p:nvSpPr>
          <p:cNvPr id="567" name="Google Shape;567;p71"/>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999999"/>
              </a:solidFill>
              <a:latin typeface="Roboto"/>
              <a:ea typeface="Roboto"/>
              <a:cs typeface="Roboto"/>
              <a:sym typeface="Roboto"/>
            </a:endParaRPr>
          </a:p>
        </p:txBody>
      </p:sp>
      <p:pic>
        <p:nvPicPr>
          <p:cNvPr id="568" name="Google Shape;568;p71" descr="CDE logo"/>
          <p:cNvPicPr preferRelativeResize="0"/>
          <p:nvPr/>
        </p:nvPicPr>
        <p:blipFill rotWithShape="1">
          <a:blip r:embed="rId2">
            <a:alphaModFix/>
          </a:blip>
          <a:srcRect/>
          <a:stretch/>
        </p:blipFill>
        <p:spPr>
          <a:xfrm>
            <a:off x="8002150" y="4518325"/>
            <a:ext cx="924425" cy="403399"/>
          </a:xfrm>
          <a:prstGeom prst="rect">
            <a:avLst/>
          </a:prstGeom>
          <a:noFill/>
          <a:ln>
            <a:noFill/>
          </a:ln>
        </p:spPr>
      </p:pic>
      <p:cxnSp>
        <p:nvCxnSpPr>
          <p:cNvPr id="569" name="Google Shape;569;p71" descr="&quot;&quot;"/>
          <p:cNvCxnSpPr/>
          <p:nvPr/>
        </p:nvCxnSpPr>
        <p:spPr>
          <a:xfrm>
            <a:off x="0" y="918350"/>
            <a:ext cx="7479600" cy="0"/>
          </a:xfrm>
          <a:prstGeom prst="straightConnector1">
            <a:avLst/>
          </a:prstGeom>
          <a:noFill/>
          <a:ln w="19050" cap="flat" cmpd="sng">
            <a:solidFill>
              <a:srgbClr val="87BF40"/>
            </a:solidFill>
            <a:prstDash val="solid"/>
            <a:round/>
            <a:headEnd type="none" w="sm" len="sm"/>
            <a:tailEnd type="none" w="sm" len="sm"/>
          </a:ln>
        </p:spPr>
      </p:cxnSp>
      <p:sp>
        <p:nvSpPr>
          <p:cNvPr id="570" name="Google Shape;570;p71"/>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571" name="Google Shape;571;p71"/>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572" name="Google Shape;572;p71"/>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pic>
        <p:nvPicPr>
          <p:cNvPr id="573" name="Google Shape;573;p71" descr="Photo of elementary student"/>
          <p:cNvPicPr preferRelativeResize="0"/>
          <p:nvPr/>
        </p:nvPicPr>
        <p:blipFill rotWithShape="1">
          <a:blip r:embed="rId3">
            <a:alphaModFix/>
          </a:blip>
          <a:srcRect/>
          <a:stretch/>
        </p:blipFill>
        <p:spPr>
          <a:xfrm>
            <a:off x="6109200" y="616825"/>
            <a:ext cx="3034799" cy="3034799"/>
          </a:xfrm>
          <a:prstGeom prst="rect">
            <a:avLst/>
          </a:prstGeom>
          <a:noFill/>
          <a:ln>
            <a:noFill/>
          </a:ln>
        </p:spPr>
      </p:pic>
      <p:sp>
        <p:nvSpPr>
          <p:cNvPr id="574" name="Google Shape;574;p71"/>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Divider - Orange - 01" type="tx">
  <p:cSld name="TITLE_AND_BODY">
    <p:spTree>
      <p:nvGrpSpPr>
        <p:cNvPr id="1" name="Shape 98"/>
        <p:cNvGrpSpPr/>
        <p:nvPr/>
      </p:nvGrpSpPr>
      <p:grpSpPr>
        <a:xfrm>
          <a:off x="0" y="0"/>
          <a:ext cx="0" cy="0"/>
          <a:chOff x="0" y="0"/>
          <a:chExt cx="0" cy="0"/>
        </a:xfrm>
      </p:grpSpPr>
      <p:pic>
        <p:nvPicPr>
          <p:cNvPr id="99" name="Google Shape;99;p8"/>
          <p:cNvPicPr preferRelativeResize="0"/>
          <p:nvPr/>
        </p:nvPicPr>
        <p:blipFill>
          <a:blip r:embed="rId2">
            <a:alphaModFix/>
          </a:blip>
          <a:stretch>
            <a:fillRect/>
          </a:stretch>
        </p:blipFill>
        <p:spPr>
          <a:xfrm>
            <a:off x="0" y="0"/>
            <a:ext cx="9144008" cy="5143501"/>
          </a:xfrm>
          <a:prstGeom prst="rect">
            <a:avLst/>
          </a:prstGeom>
          <a:noFill/>
          <a:ln>
            <a:noFill/>
          </a:ln>
        </p:spPr>
      </p:pic>
      <p:sp>
        <p:nvSpPr>
          <p:cNvPr id="100" name="Google Shape;100;p8"/>
          <p:cNvSpPr txBox="1">
            <a:spLocks noGrp="1"/>
          </p:cNvSpPr>
          <p:nvPr>
            <p:ph type="title"/>
          </p:nvPr>
        </p:nvSpPr>
        <p:spPr>
          <a:xfrm>
            <a:off x="0" y="3361600"/>
            <a:ext cx="9144000" cy="666600"/>
          </a:xfrm>
          <a:prstGeom prst="rect">
            <a:avLst/>
          </a:prstGeom>
          <a:solidFill>
            <a:srgbClr val="EF7521"/>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101" name="Google Shape;101;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02" name="Google Shape;102;p8"/>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03" name="Google Shape;103;p8"/>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heory of Change - Orange">
  <p:cSld name="SECTION_HEADER_1_1_1">
    <p:spTree>
      <p:nvGrpSpPr>
        <p:cNvPr id="1" name="Shape 575"/>
        <p:cNvGrpSpPr/>
        <p:nvPr/>
      </p:nvGrpSpPr>
      <p:grpSpPr>
        <a:xfrm>
          <a:off x="0" y="0"/>
          <a:ext cx="0" cy="0"/>
          <a:chOff x="0" y="0"/>
          <a:chExt cx="0" cy="0"/>
        </a:xfrm>
      </p:grpSpPr>
      <p:sp>
        <p:nvSpPr>
          <p:cNvPr id="576" name="Google Shape;576;p7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577" name="Google Shape;577;p72"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578" name="Google Shape;578;p72"/>
          <p:cNvSpPr txBox="1"/>
          <p:nvPr/>
        </p:nvSpPr>
        <p:spPr>
          <a:xfrm>
            <a:off x="311700" y="708075"/>
            <a:ext cx="5556600" cy="487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1600" b="1" i="0" u="none" strike="noStrike" cap="none">
                <a:solidFill>
                  <a:srgbClr val="EF7521"/>
                </a:solidFill>
                <a:latin typeface="Roboto"/>
                <a:ea typeface="Roboto"/>
                <a:cs typeface="Roboto"/>
                <a:sym typeface="Roboto"/>
              </a:rPr>
              <a:t>Our Vision test test</a:t>
            </a:r>
            <a:endParaRPr sz="1200" b="0" i="0" u="none" strike="noStrike" cap="none">
              <a:solidFill>
                <a:srgbClr val="EF7521"/>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chemeClr val="dk1"/>
                </a:solidFill>
                <a:latin typeface="Roboto"/>
                <a:ea typeface="Roboto"/>
                <a:cs typeface="Roboto"/>
                <a:sym typeface="Roboto"/>
              </a:rPr>
              <a:t>To create an equitable educational environment where </a:t>
            </a:r>
            <a:r>
              <a:rPr lang="en" sz="1000" b="0" i="1" u="none" strike="noStrike" cap="none">
                <a:solidFill>
                  <a:schemeClr val="dk1"/>
                </a:solidFill>
                <a:latin typeface="Roboto"/>
                <a:ea typeface="Roboto"/>
                <a:cs typeface="Roboto"/>
                <a:sym typeface="Roboto"/>
              </a:rPr>
              <a:t>all</a:t>
            </a:r>
            <a:r>
              <a:rPr lang="en" sz="1000" b="0" i="0" u="none" strike="noStrike" cap="none">
                <a:solidFill>
                  <a:schemeClr val="dk1"/>
                </a:solidFill>
                <a:latin typeface="Roboto"/>
                <a:ea typeface="Roboto"/>
                <a:cs typeface="Roboto"/>
                <a:sym typeface="Roboto"/>
              </a:rPr>
              <a:t> students and staff in Colorado thrive</a:t>
            </a:r>
            <a:endParaRPr sz="2000" b="0" i="0" u="none" strike="noStrike" cap="none">
              <a:solidFill>
                <a:srgbClr val="000000"/>
              </a:solidFill>
              <a:latin typeface="Rockwell"/>
              <a:ea typeface="Rockwell"/>
              <a:cs typeface="Rockwell"/>
              <a:sym typeface="Rockwell"/>
            </a:endParaRPr>
          </a:p>
        </p:txBody>
      </p:sp>
      <p:cxnSp>
        <p:nvCxnSpPr>
          <p:cNvPr id="579" name="Google Shape;579;p72" descr="&quot;&quot;"/>
          <p:cNvCxnSpPr/>
          <p:nvPr/>
        </p:nvCxnSpPr>
        <p:spPr>
          <a:xfrm>
            <a:off x="-160100" y="1282346"/>
            <a:ext cx="8989500" cy="0"/>
          </a:xfrm>
          <a:prstGeom prst="straightConnector1">
            <a:avLst/>
          </a:prstGeom>
          <a:noFill/>
          <a:ln w="9525" cap="flat" cmpd="sng">
            <a:solidFill>
              <a:srgbClr val="EF7521"/>
            </a:solidFill>
            <a:prstDash val="dot"/>
            <a:round/>
            <a:headEnd type="none" w="sm" len="sm"/>
            <a:tailEnd type="none" w="sm" len="sm"/>
          </a:ln>
        </p:spPr>
      </p:cxnSp>
      <p:sp>
        <p:nvSpPr>
          <p:cNvPr id="580" name="Google Shape;580;p72"/>
          <p:cNvSpPr txBox="1"/>
          <p:nvPr/>
        </p:nvSpPr>
        <p:spPr>
          <a:xfrm>
            <a:off x="3249133" y="1630850"/>
            <a:ext cx="1600200" cy="643800"/>
          </a:xfrm>
          <a:prstGeom prst="rect">
            <a:avLst/>
          </a:prstGeom>
          <a:noFill/>
          <a:ln>
            <a:noFill/>
          </a:ln>
        </p:spPr>
        <p:txBody>
          <a:bodyPr spcFirstLastPara="1" wrap="square" lIns="0" tIns="0" rIns="0" bIns="0" anchor="t" anchorCtr="0">
            <a:no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EF7521"/>
                </a:solidFill>
                <a:latin typeface="Roboto Medium"/>
                <a:ea typeface="Roboto Medium"/>
                <a:cs typeface="Roboto Medium"/>
                <a:sym typeface="Roboto Medium"/>
              </a:rPr>
              <a:t>&gt; SERVE</a:t>
            </a:r>
            <a:endParaRPr sz="1100" b="0"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5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Provide actionable support to local educational agencies</a:t>
            </a:r>
            <a:endParaRPr sz="1000" b="0" i="0" u="none" strike="noStrike" cap="none">
              <a:solidFill>
                <a:srgbClr val="000000"/>
              </a:solidFill>
              <a:latin typeface="Roboto"/>
              <a:ea typeface="Roboto"/>
              <a:cs typeface="Roboto"/>
              <a:sym typeface="Roboto"/>
            </a:endParaRPr>
          </a:p>
        </p:txBody>
      </p:sp>
      <p:sp>
        <p:nvSpPr>
          <p:cNvPr id="581" name="Google Shape;581;p72"/>
          <p:cNvSpPr txBox="1"/>
          <p:nvPr/>
        </p:nvSpPr>
        <p:spPr>
          <a:xfrm>
            <a:off x="5239167" y="1630850"/>
            <a:ext cx="1600200" cy="6747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300"/>
              <a:buFont typeface="Arial"/>
              <a:buNone/>
            </a:pPr>
            <a:r>
              <a:rPr lang="en" sz="1300" b="0" i="0" u="none" strike="noStrike" cap="none">
                <a:solidFill>
                  <a:srgbClr val="EF7521"/>
                </a:solidFill>
                <a:latin typeface="Roboto Medium"/>
                <a:ea typeface="Roboto Medium"/>
                <a:cs typeface="Roboto Medium"/>
                <a:sym typeface="Roboto Medium"/>
              </a:rPr>
              <a:t>&gt; </a:t>
            </a:r>
            <a:r>
              <a:rPr lang="en" sz="1100" b="0" i="0" u="none" strike="noStrike" cap="none">
                <a:solidFill>
                  <a:srgbClr val="EF7521"/>
                </a:solidFill>
                <a:latin typeface="Roboto Medium"/>
                <a:ea typeface="Roboto Medium"/>
                <a:cs typeface="Roboto Medium"/>
                <a:sym typeface="Roboto Medium"/>
              </a:rPr>
              <a:t>GUIDE</a:t>
            </a:r>
            <a:endParaRPr sz="1400" b="1"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Implement policy and legislation in an effective way </a:t>
            </a:r>
            <a:endParaRPr sz="1000" b="0" i="0" u="none" strike="noStrike" cap="none">
              <a:solidFill>
                <a:srgbClr val="000000"/>
              </a:solidFill>
              <a:latin typeface="Roboto"/>
              <a:ea typeface="Roboto"/>
              <a:cs typeface="Roboto"/>
              <a:sym typeface="Roboto"/>
            </a:endParaRPr>
          </a:p>
        </p:txBody>
      </p:sp>
      <p:sp>
        <p:nvSpPr>
          <p:cNvPr id="582" name="Google Shape;582;p72"/>
          <p:cNvSpPr txBox="1"/>
          <p:nvPr/>
        </p:nvSpPr>
        <p:spPr>
          <a:xfrm>
            <a:off x="7229200" y="1630850"/>
            <a:ext cx="1600200" cy="6438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EF7521"/>
                </a:solidFill>
                <a:latin typeface="Roboto Medium"/>
                <a:ea typeface="Roboto Medium"/>
                <a:cs typeface="Roboto Medium"/>
                <a:sym typeface="Roboto Medium"/>
              </a:rPr>
              <a:t>&gt; ELEVATE</a:t>
            </a:r>
            <a:endParaRPr sz="1400" b="1"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Share the experiences of local educational agencies and students</a:t>
            </a:r>
            <a:endParaRPr sz="1000" b="0" i="0" u="none" strike="noStrike" cap="none">
              <a:solidFill>
                <a:srgbClr val="000000"/>
              </a:solidFill>
              <a:latin typeface="Roboto"/>
              <a:ea typeface="Roboto"/>
              <a:cs typeface="Roboto"/>
              <a:sym typeface="Roboto"/>
            </a:endParaRPr>
          </a:p>
        </p:txBody>
      </p:sp>
      <p:sp>
        <p:nvSpPr>
          <p:cNvPr id="583" name="Google Shape;583;p72"/>
          <p:cNvSpPr txBox="1"/>
          <p:nvPr/>
        </p:nvSpPr>
        <p:spPr>
          <a:xfrm>
            <a:off x="311700" y="1368825"/>
            <a:ext cx="2547600" cy="733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600" b="1" i="0" u="none" strike="noStrike" cap="none">
                <a:solidFill>
                  <a:srgbClr val="EF7521"/>
                </a:solidFill>
                <a:latin typeface="Roboto"/>
                <a:ea typeface="Roboto"/>
                <a:cs typeface="Roboto"/>
                <a:sym typeface="Roboto"/>
              </a:rPr>
              <a:t>Our Role</a:t>
            </a:r>
            <a:endParaRPr sz="1600" b="1" i="0" u="none" strike="noStrike" cap="none">
              <a:solidFill>
                <a:srgbClr val="EF7521"/>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To improve student outcomes and ensure students and families across Colorado have access to high-quality schools, we will: </a:t>
            </a:r>
            <a:endParaRPr sz="1000" b="0" i="0" u="none" strike="noStrike" cap="none">
              <a:solidFill>
                <a:srgbClr val="000000"/>
              </a:solidFill>
              <a:latin typeface="Roboto"/>
              <a:ea typeface="Roboto"/>
              <a:cs typeface="Roboto"/>
              <a:sym typeface="Roboto"/>
            </a:endParaRPr>
          </a:p>
        </p:txBody>
      </p:sp>
      <p:sp>
        <p:nvSpPr>
          <p:cNvPr id="584" name="Google Shape;584;p72"/>
          <p:cNvSpPr txBox="1"/>
          <p:nvPr/>
        </p:nvSpPr>
        <p:spPr>
          <a:xfrm>
            <a:off x="311700" y="2586100"/>
            <a:ext cx="84273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EF7521"/>
                </a:solidFill>
                <a:latin typeface="Roboto"/>
                <a:ea typeface="Roboto"/>
                <a:cs typeface="Roboto"/>
                <a:sym typeface="Roboto"/>
              </a:rPr>
              <a:t>Our Core Values:    </a:t>
            </a:r>
            <a:r>
              <a:rPr lang="en" sz="1300" b="0" i="0" u="none" strike="noStrike" cap="none">
                <a:solidFill>
                  <a:schemeClr val="dk1"/>
                </a:solidFill>
                <a:latin typeface="Arial"/>
                <a:ea typeface="Arial"/>
                <a:cs typeface="Arial"/>
                <a:sym typeface="Arial"/>
              </a:rPr>
              <a:t>INTEGRITY  |  EQUITY  |  ACCOUNTABILITY  |  TRUST  |  SERVICE</a:t>
            </a:r>
            <a:endParaRPr sz="1300" b="0" i="0" u="none" strike="noStrike" cap="none">
              <a:solidFill>
                <a:schemeClr val="dk1"/>
              </a:solidFill>
              <a:latin typeface="Arial"/>
              <a:ea typeface="Arial"/>
              <a:cs typeface="Arial"/>
              <a:sym typeface="Arial"/>
            </a:endParaRPr>
          </a:p>
        </p:txBody>
      </p:sp>
      <p:cxnSp>
        <p:nvCxnSpPr>
          <p:cNvPr id="585" name="Google Shape;585;p72" descr="&quot;&quot;"/>
          <p:cNvCxnSpPr/>
          <p:nvPr/>
        </p:nvCxnSpPr>
        <p:spPr>
          <a:xfrm>
            <a:off x="3130417" y="1632525"/>
            <a:ext cx="0" cy="674700"/>
          </a:xfrm>
          <a:prstGeom prst="straightConnector1">
            <a:avLst/>
          </a:prstGeom>
          <a:noFill/>
          <a:ln w="9525" cap="flat" cmpd="sng">
            <a:solidFill>
              <a:srgbClr val="EF7521"/>
            </a:solidFill>
            <a:prstDash val="dot"/>
            <a:round/>
            <a:headEnd type="none" w="sm" len="sm"/>
            <a:tailEnd type="none" w="sm" len="sm"/>
          </a:ln>
        </p:spPr>
      </p:cxnSp>
      <p:grpSp>
        <p:nvGrpSpPr>
          <p:cNvPr id="586" name="Google Shape;586;p72"/>
          <p:cNvGrpSpPr/>
          <p:nvPr/>
        </p:nvGrpSpPr>
        <p:grpSpPr>
          <a:xfrm>
            <a:off x="311700" y="3548650"/>
            <a:ext cx="8363900" cy="646200"/>
            <a:chOff x="375100" y="3396250"/>
            <a:chExt cx="8363900" cy="646200"/>
          </a:xfrm>
        </p:grpSpPr>
        <p:sp>
          <p:nvSpPr>
            <p:cNvPr id="587" name="Google Shape;587;p72"/>
            <p:cNvSpPr/>
            <p:nvPr/>
          </p:nvSpPr>
          <p:spPr>
            <a:xfrm rot="5400000">
              <a:off x="71244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8" name="Google Shape;588;p72"/>
            <p:cNvSpPr/>
            <p:nvPr/>
          </p:nvSpPr>
          <p:spPr>
            <a:xfrm rot="5400000">
              <a:off x="5197433"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9" name="Google Shape;589;p72"/>
            <p:cNvSpPr/>
            <p:nvPr/>
          </p:nvSpPr>
          <p:spPr>
            <a:xfrm rot="5400000">
              <a:off x="3270467"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0" name="Google Shape;590;p72"/>
            <p:cNvSpPr/>
            <p:nvPr/>
          </p:nvSpPr>
          <p:spPr>
            <a:xfrm rot="5400000">
              <a:off x="13435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1" name="Google Shape;591;p72"/>
            <p:cNvSpPr txBox="1"/>
            <p:nvPr/>
          </p:nvSpPr>
          <p:spPr>
            <a:xfrm>
              <a:off x="959725" y="3534700"/>
              <a:ext cx="18015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rgbClr val="FFFFFF"/>
                  </a:solidFill>
                  <a:latin typeface="Roboto"/>
                  <a:ea typeface="Roboto"/>
                  <a:cs typeface="Roboto"/>
                  <a:sym typeface="Roboto"/>
                </a:rPr>
                <a:t>Increase Student</a:t>
              </a:r>
              <a:br>
                <a:rPr lang="en" sz="1200" b="1" i="0" u="none" strike="noStrike" cap="none">
                  <a:solidFill>
                    <a:srgbClr val="FFFFFF"/>
                  </a:solidFill>
                  <a:latin typeface="Roboto"/>
                  <a:ea typeface="Roboto"/>
                  <a:cs typeface="Roboto"/>
                  <a:sym typeface="Roboto"/>
                </a:rPr>
              </a:br>
              <a:r>
                <a:rPr lang="en" sz="1200" b="1" i="0" u="none" strike="noStrike" cap="none">
                  <a:solidFill>
                    <a:srgbClr val="FFFFFF"/>
                  </a:solidFill>
                  <a:latin typeface="Roboto"/>
                  <a:ea typeface="Roboto"/>
                  <a:cs typeface="Roboto"/>
                  <a:sym typeface="Roboto"/>
                </a:rPr>
                <a:t>Engagement</a:t>
              </a:r>
              <a:endParaRPr sz="1200" b="1" i="0" u="none" strike="noStrike" cap="none">
                <a:solidFill>
                  <a:srgbClr val="FFFFFF"/>
                </a:solidFill>
                <a:latin typeface="Roboto"/>
                <a:ea typeface="Roboto"/>
                <a:cs typeface="Roboto"/>
                <a:sym typeface="Roboto"/>
              </a:endParaRPr>
            </a:p>
          </p:txBody>
        </p:sp>
        <p:sp>
          <p:nvSpPr>
            <p:cNvPr id="592" name="Google Shape;592;p72"/>
            <p:cNvSpPr txBox="1"/>
            <p:nvPr/>
          </p:nvSpPr>
          <p:spPr>
            <a:xfrm>
              <a:off x="3118651" y="35299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 sz="1200" b="1" i="0" u="none" strike="noStrike" cap="none">
                  <a:solidFill>
                    <a:schemeClr val="lt1"/>
                  </a:solidFill>
                  <a:latin typeface="Roboto"/>
                  <a:ea typeface="Roboto"/>
                  <a:cs typeface="Roboto"/>
                  <a:sym typeface="Roboto"/>
                </a:rPr>
                <a:t>Accelerate Student Outcomes</a:t>
              </a:r>
              <a:endParaRPr sz="1200" b="1" i="0" u="none" strike="noStrike" cap="none">
                <a:solidFill>
                  <a:srgbClr val="FFFFFF"/>
                </a:solidFill>
                <a:latin typeface="Roboto"/>
                <a:ea typeface="Roboto"/>
                <a:cs typeface="Roboto"/>
                <a:sym typeface="Roboto"/>
              </a:endParaRPr>
            </a:p>
          </p:txBody>
        </p:sp>
        <p:sp>
          <p:nvSpPr>
            <p:cNvPr id="593" name="Google Shape;593;p72"/>
            <p:cNvSpPr txBox="1"/>
            <p:nvPr/>
          </p:nvSpPr>
          <p:spPr>
            <a:xfrm>
              <a:off x="7024201"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Provide Operational Excellence</a:t>
              </a:r>
              <a:endParaRPr sz="1200" b="1" i="0" u="none" strike="noStrike" cap="none">
                <a:solidFill>
                  <a:srgbClr val="FFFFFF"/>
                </a:solidFill>
                <a:latin typeface="Roboto"/>
                <a:ea typeface="Roboto"/>
                <a:cs typeface="Roboto"/>
                <a:sym typeface="Roboto"/>
              </a:endParaRPr>
            </a:p>
          </p:txBody>
        </p:sp>
        <p:sp>
          <p:nvSpPr>
            <p:cNvPr id="594" name="Google Shape;594;p72"/>
            <p:cNvSpPr txBox="1"/>
            <p:nvPr/>
          </p:nvSpPr>
          <p:spPr>
            <a:xfrm>
              <a:off x="5071413"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Strengthen the Educator Workforce</a:t>
              </a:r>
              <a:endParaRPr sz="1200" b="1" i="0" u="none" strike="noStrike" cap="none">
                <a:solidFill>
                  <a:srgbClr val="FFFFFF"/>
                </a:solidFill>
                <a:latin typeface="Roboto"/>
                <a:ea typeface="Roboto"/>
                <a:cs typeface="Roboto"/>
                <a:sym typeface="Roboto"/>
              </a:endParaRPr>
            </a:p>
          </p:txBody>
        </p:sp>
      </p:grpSp>
      <p:cxnSp>
        <p:nvCxnSpPr>
          <p:cNvPr id="595" name="Google Shape;595;p72" descr="&quot;&quot;"/>
          <p:cNvCxnSpPr/>
          <p:nvPr/>
        </p:nvCxnSpPr>
        <p:spPr>
          <a:xfrm>
            <a:off x="5120450" y="1632525"/>
            <a:ext cx="0" cy="674700"/>
          </a:xfrm>
          <a:prstGeom prst="straightConnector1">
            <a:avLst/>
          </a:prstGeom>
          <a:noFill/>
          <a:ln w="9525" cap="flat" cmpd="sng">
            <a:solidFill>
              <a:srgbClr val="EF7521"/>
            </a:solidFill>
            <a:prstDash val="dot"/>
            <a:round/>
            <a:headEnd type="none" w="sm" len="sm"/>
            <a:tailEnd type="none" w="sm" len="sm"/>
          </a:ln>
        </p:spPr>
      </p:cxnSp>
      <p:cxnSp>
        <p:nvCxnSpPr>
          <p:cNvPr id="596" name="Google Shape;596;p72" descr="&quot;&quot;"/>
          <p:cNvCxnSpPr/>
          <p:nvPr/>
        </p:nvCxnSpPr>
        <p:spPr>
          <a:xfrm>
            <a:off x="7110483" y="1632525"/>
            <a:ext cx="0" cy="674700"/>
          </a:xfrm>
          <a:prstGeom prst="straightConnector1">
            <a:avLst/>
          </a:prstGeom>
          <a:noFill/>
          <a:ln w="9525" cap="flat" cmpd="sng">
            <a:solidFill>
              <a:srgbClr val="EF7521"/>
            </a:solidFill>
            <a:prstDash val="dot"/>
            <a:round/>
            <a:headEnd type="none" w="sm" len="sm"/>
            <a:tailEnd type="none" w="sm" len="sm"/>
          </a:ln>
        </p:spPr>
      </p:cxnSp>
      <p:cxnSp>
        <p:nvCxnSpPr>
          <p:cNvPr id="597" name="Google Shape;597;p72"/>
          <p:cNvCxnSpPr/>
          <p:nvPr/>
        </p:nvCxnSpPr>
        <p:spPr>
          <a:xfrm>
            <a:off x="-160100" y="2409466"/>
            <a:ext cx="9030600" cy="0"/>
          </a:xfrm>
          <a:prstGeom prst="straightConnector1">
            <a:avLst/>
          </a:prstGeom>
          <a:noFill/>
          <a:ln w="9525" cap="flat" cmpd="sng">
            <a:solidFill>
              <a:srgbClr val="EF7521"/>
            </a:solidFill>
            <a:prstDash val="dot"/>
            <a:round/>
            <a:headEnd type="none" w="sm" len="sm"/>
            <a:tailEnd type="none" w="sm" len="sm"/>
          </a:ln>
        </p:spPr>
      </p:cxnSp>
      <p:cxnSp>
        <p:nvCxnSpPr>
          <p:cNvPr id="598" name="Google Shape;598;p72"/>
          <p:cNvCxnSpPr/>
          <p:nvPr/>
        </p:nvCxnSpPr>
        <p:spPr>
          <a:xfrm>
            <a:off x="-160100" y="3016625"/>
            <a:ext cx="9030600" cy="0"/>
          </a:xfrm>
          <a:prstGeom prst="straightConnector1">
            <a:avLst/>
          </a:prstGeom>
          <a:noFill/>
          <a:ln w="9525" cap="flat" cmpd="sng">
            <a:solidFill>
              <a:srgbClr val="EF7521"/>
            </a:solidFill>
            <a:prstDash val="dot"/>
            <a:round/>
            <a:headEnd type="none" w="sm" len="sm"/>
            <a:tailEnd type="none" w="sm" len="sm"/>
          </a:ln>
        </p:spPr>
      </p:cxnSp>
      <p:sp>
        <p:nvSpPr>
          <p:cNvPr id="599" name="Google Shape;599;p72"/>
          <p:cNvSpPr txBox="1"/>
          <p:nvPr/>
        </p:nvSpPr>
        <p:spPr>
          <a:xfrm>
            <a:off x="311700" y="3219775"/>
            <a:ext cx="16002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EF7521"/>
                </a:solidFill>
                <a:latin typeface="Roboto"/>
                <a:ea typeface="Roboto"/>
                <a:cs typeface="Roboto"/>
                <a:sym typeface="Roboto"/>
              </a:rPr>
              <a:t>Our Priorities:</a:t>
            </a:r>
            <a:endParaRPr sz="1300" b="0" i="0" u="none" strike="noStrike" cap="none">
              <a:solidFill>
                <a:schemeClr val="dk1"/>
              </a:solidFill>
              <a:latin typeface="Arial"/>
              <a:ea typeface="Arial"/>
              <a:cs typeface="Arial"/>
              <a:sym typeface="Arial"/>
            </a:endParaRPr>
          </a:p>
        </p:txBody>
      </p:sp>
      <p:sp>
        <p:nvSpPr>
          <p:cNvPr id="600" name="Google Shape;600;p72"/>
          <p:cNvSpPr txBox="1"/>
          <p:nvPr/>
        </p:nvSpPr>
        <p:spPr>
          <a:xfrm>
            <a:off x="311700" y="171000"/>
            <a:ext cx="5556600" cy="2652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200"/>
              </a:spcAft>
              <a:buClr>
                <a:srgbClr val="000000"/>
              </a:buClr>
              <a:buSzPts val="2000"/>
              <a:buFont typeface="Arial"/>
              <a:buNone/>
            </a:pPr>
            <a:r>
              <a:rPr lang="en" sz="2000" b="1" i="0" u="none" strike="noStrike" cap="none">
                <a:solidFill>
                  <a:schemeClr val="dk1"/>
                </a:solidFill>
                <a:latin typeface="Roboto"/>
                <a:ea typeface="Roboto"/>
                <a:cs typeface="Roboto"/>
                <a:sym typeface="Roboto"/>
              </a:rPr>
              <a:t>Theory of Change</a:t>
            </a:r>
            <a:endParaRPr sz="2000" b="1" i="0" u="none" strike="noStrike" cap="none">
              <a:solidFill>
                <a:schemeClr val="dk1"/>
              </a:solidFill>
              <a:latin typeface="Roboto"/>
              <a:ea typeface="Roboto"/>
              <a:cs typeface="Roboto"/>
              <a:sym typeface="Roboto"/>
            </a:endParaRPr>
          </a:p>
        </p:txBody>
      </p:sp>
      <p:cxnSp>
        <p:nvCxnSpPr>
          <p:cNvPr id="601" name="Google Shape;601;p72" descr="&quot;&quot;"/>
          <p:cNvCxnSpPr/>
          <p:nvPr/>
        </p:nvCxnSpPr>
        <p:spPr>
          <a:xfrm>
            <a:off x="-160100" y="588900"/>
            <a:ext cx="8989500" cy="0"/>
          </a:xfrm>
          <a:prstGeom prst="straightConnector1">
            <a:avLst/>
          </a:prstGeom>
          <a:noFill/>
          <a:ln w="9525" cap="flat" cmpd="sng">
            <a:solidFill>
              <a:srgbClr val="EF7521"/>
            </a:solidFill>
            <a:prstDash val="dot"/>
            <a:round/>
            <a:headEnd type="none" w="sm" len="sm"/>
            <a:tailEnd type="none" w="sm" len="sm"/>
          </a:ln>
        </p:spPr>
      </p:cxnSp>
      <p:sp>
        <p:nvSpPr>
          <p:cNvPr id="602" name="Google Shape;602;p72"/>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603" name="Google Shape;603;p72"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Slide blank - blue">
  <p:cSld name="TITLE_AND_BODY_1_1_1_1_1_1_1_1_1_1_2">
    <p:spTree>
      <p:nvGrpSpPr>
        <p:cNvPr id="1" name="Shape 604"/>
        <p:cNvGrpSpPr/>
        <p:nvPr/>
      </p:nvGrpSpPr>
      <p:grpSpPr>
        <a:xfrm>
          <a:off x="0" y="0"/>
          <a:ext cx="0" cy="0"/>
          <a:chOff x="0" y="0"/>
          <a:chExt cx="0" cy="0"/>
        </a:xfrm>
      </p:grpSpPr>
      <p:pic>
        <p:nvPicPr>
          <p:cNvPr id="605" name="Google Shape;605;p73"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606" name="Google Shape;606;p73"/>
          <p:cNvSpPr txBox="1">
            <a:spLocks noGrp="1"/>
          </p:cNvSpPr>
          <p:nvPr>
            <p:ph type="title"/>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607" name="Google Shape;607;p73"/>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608" name="Google Shape;608;p73"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609" name="Google Shape;609;p73"/>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Images can be copy/pasted to other slides - 01">
  <p:cSld name="TITLE_AND_BODY_1_1_1_1_1_1_1_1_1_1_1_1_1_1_1_1_1">
    <p:spTree>
      <p:nvGrpSpPr>
        <p:cNvPr id="1" name="Shape 610"/>
        <p:cNvGrpSpPr/>
        <p:nvPr/>
      </p:nvGrpSpPr>
      <p:grpSpPr>
        <a:xfrm>
          <a:off x="0" y="0"/>
          <a:ext cx="0" cy="0"/>
          <a:chOff x="0" y="0"/>
          <a:chExt cx="0" cy="0"/>
        </a:xfrm>
      </p:grpSpPr>
      <p:pic>
        <p:nvPicPr>
          <p:cNvPr id="611" name="Google Shape;611;p74" descr="Photo of elementary student"/>
          <p:cNvPicPr preferRelativeResize="0"/>
          <p:nvPr/>
        </p:nvPicPr>
        <p:blipFill rotWithShape="1">
          <a:blip r:embed="rId2">
            <a:alphaModFix/>
          </a:blip>
          <a:srcRect/>
          <a:stretch/>
        </p:blipFill>
        <p:spPr>
          <a:xfrm>
            <a:off x="152400" y="152400"/>
            <a:ext cx="1828800" cy="1828800"/>
          </a:xfrm>
          <a:prstGeom prst="rect">
            <a:avLst/>
          </a:prstGeom>
          <a:noFill/>
          <a:ln>
            <a:noFill/>
          </a:ln>
        </p:spPr>
      </p:pic>
      <p:pic>
        <p:nvPicPr>
          <p:cNvPr id="612" name="Google Shape;612;p74" descr="Photo of elementary student"/>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613" name="Google Shape;613;p74" descr="Photo of elementary students and teacher"/>
          <p:cNvPicPr preferRelativeResize="0"/>
          <p:nvPr/>
        </p:nvPicPr>
        <p:blipFill rotWithShape="1">
          <a:blip r:embed="rId4">
            <a:alphaModFix/>
          </a:blip>
          <a:srcRect/>
          <a:stretch/>
        </p:blipFill>
        <p:spPr>
          <a:xfrm>
            <a:off x="4731467" y="152400"/>
            <a:ext cx="1828800" cy="1828800"/>
          </a:xfrm>
          <a:prstGeom prst="rect">
            <a:avLst/>
          </a:prstGeom>
          <a:noFill/>
          <a:ln>
            <a:noFill/>
          </a:ln>
        </p:spPr>
      </p:pic>
      <p:pic>
        <p:nvPicPr>
          <p:cNvPr id="614" name="Google Shape;614;p74" descr="Photo of elementary student"/>
          <p:cNvPicPr preferRelativeResize="0"/>
          <p:nvPr/>
        </p:nvPicPr>
        <p:blipFill rotWithShape="1">
          <a:blip r:embed="rId5">
            <a:alphaModFix/>
          </a:blip>
          <a:srcRect/>
          <a:stretch/>
        </p:blipFill>
        <p:spPr>
          <a:xfrm>
            <a:off x="7021000" y="152400"/>
            <a:ext cx="1828800" cy="1828800"/>
          </a:xfrm>
          <a:prstGeom prst="rect">
            <a:avLst/>
          </a:prstGeom>
          <a:noFill/>
          <a:ln>
            <a:noFill/>
          </a:ln>
        </p:spPr>
      </p:pic>
      <p:pic>
        <p:nvPicPr>
          <p:cNvPr id="615" name="Google Shape;615;p74" descr="Photo of elementary student"/>
          <p:cNvPicPr preferRelativeResize="0"/>
          <p:nvPr/>
        </p:nvPicPr>
        <p:blipFill rotWithShape="1">
          <a:blip r:embed="rId6">
            <a:alphaModFix/>
          </a:blip>
          <a:srcRect/>
          <a:stretch/>
        </p:blipFill>
        <p:spPr>
          <a:xfrm>
            <a:off x="152400" y="2205550"/>
            <a:ext cx="1828800" cy="1828800"/>
          </a:xfrm>
          <a:prstGeom prst="rect">
            <a:avLst/>
          </a:prstGeom>
          <a:noFill/>
          <a:ln>
            <a:noFill/>
          </a:ln>
        </p:spPr>
      </p:pic>
      <p:pic>
        <p:nvPicPr>
          <p:cNvPr id="616" name="Google Shape;616;p74" descr="Photo of elementary student"/>
          <p:cNvPicPr preferRelativeResize="0"/>
          <p:nvPr/>
        </p:nvPicPr>
        <p:blipFill rotWithShape="1">
          <a:blip r:embed="rId7">
            <a:alphaModFix/>
          </a:blip>
          <a:srcRect/>
          <a:stretch/>
        </p:blipFill>
        <p:spPr>
          <a:xfrm>
            <a:off x="2441933" y="2205550"/>
            <a:ext cx="1828800" cy="1828800"/>
          </a:xfrm>
          <a:prstGeom prst="rect">
            <a:avLst/>
          </a:prstGeom>
          <a:noFill/>
          <a:ln>
            <a:noFill/>
          </a:ln>
        </p:spPr>
      </p:pic>
      <p:pic>
        <p:nvPicPr>
          <p:cNvPr id="617" name="Google Shape;617;p74" descr="Photo of elementary student"/>
          <p:cNvPicPr preferRelativeResize="0"/>
          <p:nvPr/>
        </p:nvPicPr>
        <p:blipFill rotWithShape="1">
          <a:blip r:embed="rId8">
            <a:alphaModFix/>
          </a:blip>
          <a:srcRect/>
          <a:stretch/>
        </p:blipFill>
        <p:spPr>
          <a:xfrm>
            <a:off x="4731467" y="2205550"/>
            <a:ext cx="1828800" cy="1828800"/>
          </a:xfrm>
          <a:prstGeom prst="rect">
            <a:avLst/>
          </a:prstGeom>
          <a:noFill/>
          <a:ln>
            <a:noFill/>
          </a:ln>
        </p:spPr>
      </p:pic>
      <p:pic>
        <p:nvPicPr>
          <p:cNvPr id="618" name="Google Shape;618;p74" descr="Photo of elementary students"/>
          <p:cNvPicPr preferRelativeResize="0"/>
          <p:nvPr/>
        </p:nvPicPr>
        <p:blipFill rotWithShape="1">
          <a:blip r:embed="rId9">
            <a:alphaModFix/>
          </a:blip>
          <a:srcRect/>
          <a:stretch/>
        </p:blipFill>
        <p:spPr>
          <a:xfrm>
            <a:off x="7021000" y="2205550"/>
            <a:ext cx="1828800" cy="1828800"/>
          </a:xfrm>
          <a:prstGeom prst="rect">
            <a:avLst/>
          </a:prstGeom>
          <a:noFill/>
          <a:ln>
            <a:noFill/>
          </a:ln>
        </p:spPr>
      </p:pic>
      <p:sp>
        <p:nvSpPr>
          <p:cNvPr id="619" name="Google Shape;619;p74"/>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Images can be copy/pasted to other slides - 02">
  <p:cSld name="TITLE_AND_BODY_1_1_1_1_1_1_1_1_1_1_1_1_1_1_1_1_1_1">
    <p:spTree>
      <p:nvGrpSpPr>
        <p:cNvPr id="1" name="Shape 620"/>
        <p:cNvGrpSpPr/>
        <p:nvPr/>
      </p:nvGrpSpPr>
      <p:grpSpPr>
        <a:xfrm>
          <a:off x="0" y="0"/>
          <a:ext cx="0" cy="0"/>
          <a:chOff x="0" y="0"/>
          <a:chExt cx="0" cy="0"/>
        </a:xfrm>
      </p:grpSpPr>
      <p:pic>
        <p:nvPicPr>
          <p:cNvPr id="621" name="Google Shape;621;p75" descr="Photo of elementary students"/>
          <p:cNvPicPr preferRelativeResize="0"/>
          <p:nvPr/>
        </p:nvPicPr>
        <p:blipFill rotWithShape="1">
          <a:blip r:embed="rId2">
            <a:alphaModFix/>
          </a:blip>
          <a:srcRect/>
          <a:stretch/>
        </p:blipFill>
        <p:spPr>
          <a:xfrm>
            <a:off x="152400" y="152400"/>
            <a:ext cx="1828800" cy="1828800"/>
          </a:xfrm>
          <a:prstGeom prst="rect">
            <a:avLst/>
          </a:prstGeom>
          <a:noFill/>
          <a:ln>
            <a:noFill/>
          </a:ln>
        </p:spPr>
      </p:pic>
      <p:pic>
        <p:nvPicPr>
          <p:cNvPr id="622" name="Google Shape;622;p75" descr="Photo of elementary students"/>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623" name="Google Shape;623;p75" descr="Photo of high school student"/>
          <p:cNvPicPr preferRelativeResize="0"/>
          <p:nvPr/>
        </p:nvPicPr>
        <p:blipFill rotWithShape="1">
          <a:blip r:embed="rId4">
            <a:alphaModFix/>
          </a:blip>
          <a:srcRect/>
          <a:stretch/>
        </p:blipFill>
        <p:spPr>
          <a:xfrm>
            <a:off x="4731467" y="152400"/>
            <a:ext cx="1828800" cy="1828800"/>
          </a:xfrm>
          <a:prstGeom prst="rect">
            <a:avLst/>
          </a:prstGeom>
          <a:noFill/>
          <a:ln>
            <a:noFill/>
          </a:ln>
        </p:spPr>
      </p:pic>
      <p:pic>
        <p:nvPicPr>
          <p:cNvPr id="624" name="Google Shape;624;p75" descr="Photo of high school students"/>
          <p:cNvPicPr preferRelativeResize="0"/>
          <p:nvPr/>
        </p:nvPicPr>
        <p:blipFill rotWithShape="1">
          <a:blip r:embed="rId5">
            <a:alphaModFix/>
          </a:blip>
          <a:srcRect/>
          <a:stretch/>
        </p:blipFill>
        <p:spPr>
          <a:xfrm>
            <a:off x="7021000" y="152400"/>
            <a:ext cx="1828800" cy="1828800"/>
          </a:xfrm>
          <a:prstGeom prst="rect">
            <a:avLst/>
          </a:prstGeom>
          <a:noFill/>
          <a:ln>
            <a:noFill/>
          </a:ln>
        </p:spPr>
      </p:pic>
      <p:pic>
        <p:nvPicPr>
          <p:cNvPr id="625" name="Google Shape;625;p75" descr="Photo of high school students"/>
          <p:cNvPicPr preferRelativeResize="0"/>
          <p:nvPr/>
        </p:nvPicPr>
        <p:blipFill rotWithShape="1">
          <a:blip r:embed="rId6">
            <a:alphaModFix/>
          </a:blip>
          <a:srcRect/>
          <a:stretch/>
        </p:blipFill>
        <p:spPr>
          <a:xfrm>
            <a:off x="152400" y="2205550"/>
            <a:ext cx="1828800" cy="1828800"/>
          </a:xfrm>
          <a:prstGeom prst="rect">
            <a:avLst/>
          </a:prstGeom>
          <a:noFill/>
          <a:ln>
            <a:noFill/>
          </a:ln>
        </p:spPr>
      </p:pic>
      <p:pic>
        <p:nvPicPr>
          <p:cNvPr id="626" name="Google Shape;626;p75" descr="Photo of high school student"/>
          <p:cNvPicPr preferRelativeResize="0"/>
          <p:nvPr/>
        </p:nvPicPr>
        <p:blipFill rotWithShape="1">
          <a:blip r:embed="rId7">
            <a:alphaModFix/>
          </a:blip>
          <a:srcRect/>
          <a:stretch/>
        </p:blipFill>
        <p:spPr>
          <a:xfrm>
            <a:off x="2441933" y="2205550"/>
            <a:ext cx="1828800" cy="1828800"/>
          </a:xfrm>
          <a:prstGeom prst="rect">
            <a:avLst/>
          </a:prstGeom>
          <a:noFill/>
          <a:ln>
            <a:noFill/>
          </a:ln>
        </p:spPr>
      </p:pic>
      <p:pic>
        <p:nvPicPr>
          <p:cNvPr id="627" name="Google Shape;627;p75" descr="Photo of high school students"/>
          <p:cNvPicPr preferRelativeResize="0"/>
          <p:nvPr/>
        </p:nvPicPr>
        <p:blipFill rotWithShape="1">
          <a:blip r:embed="rId8">
            <a:alphaModFix/>
          </a:blip>
          <a:srcRect/>
          <a:stretch/>
        </p:blipFill>
        <p:spPr>
          <a:xfrm>
            <a:off x="4731467" y="2205550"/>
            <a:ext cx="1828800" cy="1828800"/>
          </a:xfrm>
          <a:prstGeom prst="rect">
            <a:avLst/>
          </a:prstGeom>
          <a:noFill/>
          <a:ln>
            <a:noFill/>
          </a:ln>
        </p:spPr>
      </p:pic>
      <p:pic>
        <p:nvPicPr>
          <p:cNvPr id="628" name="Google Shape;628;p75" descr="Photo of high school student"/>
          <p:cNvPicPr preferRelativeResize="0"/>
          <p:nvPr/>
        </p:nvPicPr>
        <p:blipFill rotWithShape="1">
          <a:blip r:embed="rId9">
            <a:alphaModFix/>
          </a:blip>
          <a:srcRect/>
          <a:stretch/>
        </p:blipFill>
        <p:spPr>
          <a:xfrm>
            <a:off x="7021000" y="2205550"/>
            <a:ext cx="1828800" cy="1828800"/>
          </a:xfrm>
          <a:prstGeom prst="rect">
            <a:avLst/>
          </a:prstGeom>
          <a:noFill/>
          <a:ln>
            <a:noFill/>
          </a:ln>
        </p:spPr>
      </p:pic>
      <p:sp>
        <p:nvSpPr>
          <p:cNvPr id="629" name="Google Shape;629;p75"/>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Images can be copy/pasted to other slides - 03">
  <p:cSld name="TITLE_AND_BODY_1_1_1_1_1_1_1_1_1_1_1_1_1_1_1_1_1_1_1">
    <p:spTree>
      <p:nvGrpSpPr>
        <p:cNvPr id="1" name="Shape 630"/>
        <p:cNvGrpSpPr/>
        <p:nvPr/>
      </p:nvGrpSpPr>
      <p:grpSpPr>
        <a:xfrm>
          <a:off x="0" y="0"/>
          <a:ext cx="0" cy="0"/>
          <a:chOff x="0" y="0"/>
          <a:chExt cx="0" cy="0"/>
        </a:xfrm>
      </p:grpSpPr>
      <p:pic>
        <p:nvPicPr>
          <p:cNvPr id="631" name="Google Shape;631;p76" descr="Photo of high school students"/>
          <p:cNvPicPr preferRelativeResize="0"/>
          <p:nvPr/>
        </p:nvPicPr>
        <p:blipFill rotWithShape="1">
          <a:blip r:embed="rId2">
            <a:alphaModFix/>
          </a:blip>
          <a:srcRect/>
          <a:stretch/>
        </p:blipFill>
        <p:spPr>
          <a:xfrm>
            <a:off x="152400" y="152400"/>
            <a:ext cx="1828800" cy="1828800"/>
          </a:xfrm>
          <a:prstGeom prst="rect">
            <a:avLst/>
          </a:prstGeom>
          <a:noFill/>
          <a:ln>
            <a:noFill/>
          </a:ln>
        </p:spPr>
      </p:pic>
      <p:pic>
        <p:nvPicPr>
          <p:cNvPr id="632" name="Google Shape;632;p76" descr="Photo of high school student"/>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633" name="Google Shape;633;p76" descr="Photo of high school students"/>
          <p:cNvPicPr preferRelativeResize="0"/>
          <p:nvPr/>
        </p:nvPicPr>
        <p:blipFill rotWithShape="1">
          <a:blip r:embed="rId4">
            <a:alphaModFix/>
          </a:blip>
          <a:srcRect/>
          <a:stretch/>
        </p:blipFill>
        <p:spPr>
          <a:xfrm>
            <a:off x="4731467" y="152400"/>
            <a:ext cx="1828800" cy="1828800"/>
          </a:xfrm>
          <a:prstGeom prst="rect">
            <a:avLst/>
          </a:prstGeom>
          <a:noFill/>
          <a:ln>
            <a:noFill/>
          </a:ln>
        </p:spPr>
      </p:pic>
      <p:sp>
        <p:nvSpPr>
          <p:cNvPr id="634" name="Google Shape;634;p76"/>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635"/>
        <p:cNvGrpSpPr/>
        <p:nvPr/>
      </p:nvGrpSpPr>
      <p:grpSpPr>
        <a:xfrm>
          <a:off x="0" y="0"/>
          <a:ext cx="0" cy="0"/>
          <a:chOff x="0" y="0"/>
          <a:chExt cx="0" cy="0"/>
        </a:xfrm>
      </p:grpSpPr>
      <p:sp>
        <p:nvSpPr>
          <p:cNvPr id="636" name="Google Shape;636;p7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637" name="Google Shape;637;p77"/>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638" name="Google Shape;638;p77"/>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639" name="Google Shape;639;p7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40"/>
        <p:cNvGrpSpPr/>
        <p:nvPr/>
      </p:nvGrpSpPr>
      <p:grpSpPr>
        <a:xfrm>
          <a:off x="0" y="0"/>
          <a:ext cx="0" cy="0"/>
          <a:chOff x="0" y="0"/>
          <a:chExt cx="0" cy="0"/>
        </a:xfrm>
      </p:grpSpPr>
      <p:sp>
        <p:nvSpPr>
          <p:cNvPr id="641" name="Google Shape;641;p7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642" name="Google Shape;642;p7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643"/>
        <p:cNvGrpSpPr/>
        <p:nvPr/>
      </p:nvGrpSpPr>
      <p:grpSpPr>
        <a:xfrm>
          <a:off x="0" y="0"/>
          <a:ext cx="0" cy="0"/>
          <a:chOff x="0" y="0"/>
          <a:chExt cx="0" cy="0"/>
        </a:xfrm>
      </p:grpSpPr>
      <p:sp>
        <p:nvSpPr>
          <p:cNvPr id="644" name="Google Shape;644;p79"/>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645" name="Google Shape;645;p79"/>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646" name="Google Shape;646;p7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647"/>
        <p:cNvGrpSpPr/>
        <p:nvPr/>
      </p:nvGrpSpPr>
      <p:grpSpPr>
        <a:xfrm>
          <a:off x="0" y="0"/>
          <a:ext cx="0" cy="0"/>
          <a:chOff x="0" y="0"/>
          <a:chExt cx="0" cy="0"/>
        </a:xfrm>
      </p:grpSpPr>
      <p:sp>
        <p:nvSpPr>
          <p:cNvPr id="648" name="Google Shape;648;p80"/>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649" name="Google Shape;649;p8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650"/>
        <p:cNvGrpSpPr/>
        <p:nvPr/>
      </p:nvGrpSpPr>
      <p:grpSpPr>
        <a:xfrm>
          <a:off x="0" y="0"/>
          <a:ext cx="0" cy="0"/>
          <a:chOff x="0" y="0"/>
          <a:chExt cx="0" cy="0"/>
        </a:xfrm>
      </p:grpSpPr>
      <p:sp>
        <p:nvSpPr>
          <p:cNvPr id="651" name="Google Shape;651;p81"/>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2" name="Google Shape;652;p81"/>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653" name="Google Shape;653;p81"/>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654" name="Google Shape;654;p81"/>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655" name="Google Shape;655;p8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Divider - Orange - 02">
  <p:cSld name="TITLE_AND_BODY_1">
    <p:spTree>
      <p:nvGrpSpPr>
        <p:cNvPr id="1" name="Shape 104"/>
        <p:cNvGrpSpPr/>
        <p:nvPr/>
      </p:nvGrpSpPr>
      <p:grpSpPr>
        <a:xfrm>
          <a:off x="0" y="0"/>
          <a:ext cx="0" cy="0"/>
          <a:chOff x="0" y="0"/>
          <a:chExt cx="0" cy="0"/>
        </a:xfrm>
      </p:grpSpPr>
      <p:pic>
        <p:nvPicPr>
          <p:cNvPr id="105" name="Google Shape;105;p9"/>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06" name="Google Shape;106;p9"/>
          <p:cNvSpPr txBox="1">
            <a:spLocks noGrp="1"/>
          </p:cNvSpPr>
          <p:nvPr>
            <p:ph type="title"/>
          </p:nvPr>
        </p:nvSpPr>
        <p:spPr>
          <a:xfrm>
            <a:off x="0" y="3361600"/>
            <a:ext cx="9144000" cy="666600"/>
          </a:xfrm>
          <a:prstGeom prst="rect">
            <a:avLst/>
          </a:prstGeom>
          <a:solidFill>
            <a:srgbClr val="EF7521"/>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107" name="Google Shape;107;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08" name="Google Shape;108;p9"/>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09" name="Google Shape;109;p9"/>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656"/>
        <p:cNvGrpSpPr/>
        <p:nvPr/>
      </p:nvGrpSpPr>
      <p:grpSpPr>
        <a:xfrm>
          <a:off x="0" y="0"/>
          <a:ext cx="0" cy="0"/>
          <a:chOff x="0" y="0"/>
          <a:chExt cx="0" cy="0"/>
        </a:xfrm>
      </p:grpSpPr>
      <p:sp>
        <p:nvSpPr>
          <p:cNvPr id="657" name="Google Shape;657;p82"/>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SzPts val="1800"/>
              <a:buNone/>
              <a:defRPr/>
            </a:lvl1pPr>
          </a:lstStyle>
          <a:p>
            <a:endParaRPr/>
          </a:p>
        </p:txBody>
      </p:sp>
      <p:sp>
        <p:nvSpPr>
          <p:cNvPr id="658" name="Google Shape;658;p8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659"/>
        <p:cNvGrpSpPr/>
        <p:nvPr/>
      </p:nvGrpSpPr>
      <p:grpSpPr>
        <a:xfrm>
          <a:off x="0" y="0"/>
          <a:ext cx="0" cy="0"/>
          <a:chOff x="0" y="0"/>
          <a:chExt cx="0" cy="0"/>
        </a:xfrm>
      </p:grpSpPr>
      <p:sp>
        <p:nvSpPr>
          <p:cNvPr id="660" name="Google Shape;660;p83"/>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661" name="Google Shape;661;p83"/>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rm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0"/>
              </a:spcBef>
              <a:spcAft>
                <a:spcPts val="0"/>
              </a:spcAft>
              <a:buSzPts val="1400"/>
              <a:buChar char="○"/>
              <a:defRPr/>
            </a:lvl2pPr>
            <a:lvl3pPr marL="1371600" lvl="2" indent="-317500" algn="ctr">
              <a:lnSpc>
                <a:spcPct val="115000"/>
              </a:lnSpc>
              <a:spcBef>
                <a:spcPts val="0"/>
              </a:spcBef>
              <a:spcAft>
                <a:spcPts val="0"/>
              </a:spcAft>
              <a:buSzPts val="1400"/>
              <a:buChar char="■"/>
              <a:defRPr/>
            </a:lvl3pPr>
            <a:lvl4pPr marL="1828800" lvl="3" indent="-317500" algn="ctr">
              <a:lnSpc>
                <a:spcPct val="115000"/>
              </a:lnSpc>
              <a:spcBef>
                <a:spcPts val="0"/>
              </a:spcBef>
              <a:spcAft>
                <a:spcPts val="0"/>
              </a:spcAft>
              <a:buSzPts val="1400"/>
              <a:buChar char="●"/>
              <a:defRPr/>
            </a:lvl4pPr>
            <a:lvl5pPr marL="2286000" lvl="4" indent="-317500" algn="ctr">
              <a:lnSpc>
                <a:spcPct val="115000"/>
              </a:lnSpc>
              <a:spcBef>
                <a:spcPts val="0"/>
              </a:spcBef>
              <a:spcAft>
                <a:spcPts val="0"/>
              </a:spcAft>
              <a:buSzPts val="1400"/>
              <a:buChar char="○"/>
              <a:defRPr/>
            </a:lvl5pPr>
            <a:lvl6pPr marL="2743200" lvl="5" indent="-317500" algn="ctr">
              <a:lnSpc>
                <a:spcPct val="115000"/>
              </a:lnSpc>
              <a:spcBef>
                <a:spcPts val="0"/>
              </a:spcBef>
              <a:spcAft>
                <a:spcPts val="0"/>
              </a:spcAft>
              <a:buSzPts val="1400"/>
              <a:buChar char="■"/>
              <a:defRPr/>
            </a:lvl6pPr>
            <a:lvl7pPr marL="3200400" lvl="6" indent="-317500" algn="ctr">
              <a:lnSpc>
                <a:spcPct val="115000"/>
              </a:lnSpc>
              <a:spcBef>
                <a:spcPts val="0"/>
              </a:spcBef>
              <a:spcAft>
                <a:spcPts val="0"/>
              </a:spcAft>
              <a:buSzPts val="1400"/>
              <a:buChar char="●"/>
              <a:defRPr/>
            </a:lvl7pPr>
            <a:lvl8pPr marL="3657600" lvl="7" indent="-317500" algn="ctr">
              <a:lnSpc>
                <a:spcPct val="115000"/>
              </a:lnSpc>
              <a:spcBef>
                <a:spcPts val="0"/>
              </a:spcBef>
              <a:spcAft>
                <a:spcPts val="0"/>
              </a:spcAft>
              <a:buSzPts val="1400"/>
              <a:buChar char="○"/>
              <a:defRPr/>
            </a:lvl8pPr>
            <a:lvl9pPr marL="4114800" lvl="8" indent="-317500" algn="ctr">
              <a:lnSpc>
                <a:spcPct val="115000"/>
              </a:lnSpc>
              <a:spcBef>
                <a:spcPts val="0"/>
              </a:spcBef>
              <a:spcAft>
                <a:spcPts val="0"/>
              </a:spcAft>
              <a:buSzPts val="1400"/>
              <a:buChar char="■"/>
              <a:defRPr/>
            </a:lvl9pPr>
          </a:lstStyle>
          <a:p>
            <a:endParaRPr/>
          </a:p>
        </p:txBody>
      </p:sp>
      <p:sp>
        <p:nvSpPr>
          <p:cNvPr id="662" name="Google Shape;662;p8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Blank 1">
  <p:cSld name="BLANK_1">
    <p:spTree>
      <p:nvGrpSpPr>
        <p:cNvPr id="1" name="Shape 663"/>
        <p:cNvGrpSpPr/>
        <p:nvPr/>
      </p:nvGrpSpPr>
      <p:grpSpPr>
        <a:xfrm>
          <a:off x="0" y="0"/>
          <a:ext cx="0" cy="0"/>
          <a:chOff x="0" y="0"/>
          <a:chExt cx="0" cy="0"/>
        </a:xfrm>
      </p:grpSpPr>
      <p:sp>
        <p:nvSpPr>
          <p:cNvPr id="664" name="Google Shape;664;p8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665" name="Google Shape;665;p84"/>
          <p:cNvSpPr txBox="1">
            <a:spLocks noGrp="1"/>
          </p:cNvSpPr>
          <p:nvPr>
            <p:ph type="sldNum" idx="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666" name="Google Shape;666;p84"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667" name="Google Shape;667;p84"/>
          <p:cNvSpPr txBox="1"/>
          <p:nvPr/>
        </p:nvSpPr>
        <p:spPr>
          <a:xfrm>
            <a:off x="311700" y="708075"/>
            <a:ext cx="5556600" cy="487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1600" b="1" i="0" u="none" strike="noStrike" cap="none">
                <a:solidFill>
                  <a:srgbClr val="EF7521"/>
                </a:solidFill>
                <a:latin typeface="Roboto"/>
                <a:ea typeface="Roboto"/>
                <a:cs typeface="Roboto"/>
                <a:sym typeface="Roboto"/>
              </a:rPr>
              <a:t>Our Vision </a:t>
            </a:r>
            <a:endParaRPr sz="1200" b="0" i="0" u="none" strike="noStrike" cap="none">
              <a:solidFill>
                <a:srgbClr val="EF7521"/>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chemeClr val="dk1"/>
                </a:solidFill>
                <a:latin typeface="Roboto"/>
                <a:ea typeface="Roboto"/>
                <a:cs typeface="Roboto"/>
                <a:sym typeface="Roboto"/>
              </a:rPr>
              <a:t>To create an equitable educational environment where </a:t>
            </a:r>
            <a:r>
              <a:rPr lang="en" sz="1000" b="0" i="1" u="none" strike="noStrike" cap="none">
                <a:solidFill>
                  <a:schemeClr val="dk1"/>
                </a:solidFill>
                <a:latin typeface="Roboto"/>
                <a:ea typeface="Roboto"/>
                <a:cs typeface="Roboto"/>
                <a:sym typeface="Roboto"/>
              </a:rPr>
              <a:t>all</a:t>
            </a:r>
            <a:r>
              <a:rPr lang="en" sz="1000" b="0" i="0" u="none" strike="noStrike" cap="none">
                <a:solidFill>
                  <a:schemeClr val="dk1"/>
                </a:solidFill>
                <a:latin typeface="Roboto"/>
                <a:ea typeface="Roboto"/>
                <a:cs typeface="Roboto"/>
                <a:sym typeface="Roboto"/>
              </a:rPr>
              <a:t> students and staff in Colorado thrive</a:t>
            </a:r>
            <a:endParaRPr sz="2000" b="0" i="0" u="none" strike="noStrike" cap="none">
              <a:solidFill>
                <a:srgbClr val="000000"/>
              </a:solidFill>
              <a:latin typeface="Rockwell"/>
              <a:ea typeface="Rockwell"/>
              <a:cs typeface="Rockwell"/>
              <a:sym typeface="Rockwell"/>
            </a:endParaRPr>
          </a:p>
        </p:txBody>
      </p:sp>
      <p:cxnSp>
        <p:nvCxnSpPr>
          <p:cNvPr id="668" name="Google Shape;668;p84" descr="&quot;&quot;"/>
          <p:cNvCxnSpPr/>
          <p:nvPr/>
        </p:nvCxnSpPr>
        <p:spPr>
          <a:xfrm>
            <a:off x="-160100" y="1282346"/>
            <a:ext cx="8989500" cy="0"/>
          </a:xfrm>
          <a:prstGeom prst="straightConnector1">
            <a:avLst/>
          </a:prstGeom>
          <a:noFill/>
          <a:ln w="9525" cap="flat" cmpd="sng">
            <a:solidFill>
              <a:srgbClr val="EF7521"/>
            </a:solidFill>
            <a:prstDash val="dot"/>
            <a:round/>
            <a:headEnd type="none" w="sm" len="sm"/>
            <a:tailEnd type="none" w="sm" len="sm"/>
          </a:ln>
        </p:spPr>
      </p:cxnSp>
      <p:sp>
        <p:nvSpPr>
          <p:cNvPr id="669" name="Google Shape;669;p84"/>
          <p:cNvSpPr txBox="1"/>
          <p:nvPr/>
        </p:nvSpPr>
        <p:spPr>
          <a:xfrm>
            <a:off x="3249133" y="1630850"/>
            <a:ext cx="1600200" cy="643800"/>
          </a:xfrm>
          <a:prstGeom prst="rect">
            <a:avLst/>
          </a:prstGeom>
          <a:noFill/>
          <a:ln>
            <a:noFill/>
          </a:ln>
        </p:spPr>
        <p:txBody>
          <a:bodyPr spcFirstLastPara="1" wrap="square" lIns="0" tIns="0" rIns="0" bIns="0" anchor="t" anchorCtr="0">
            <a:no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EF7521"/>
                </a:solidFill>
                <a:latin typeface="Roboto Medium"/>
                <a:ea typeface="Roboto Medium"/>
                <a:cs typeface="Roboto Medium"/>
                <a:sym typeface="Roboto Medium"/>
              </a:rPr>
              <a:t>&gt; SERVE</a:t>
            </a:r>
            <a:endParaRPr sz="1100" b="0"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5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Provide actionable support to local educational agencies</a:t>
            </a:r>
            <a:endParaRPr sz="1000" b="0" i="0" u="none" strike="noStrike" cap="none">
              <a:solidFill>
                <a:srgbClr val="000000"/>
              </a:solidFill>
              <a:latin typeface="Roboto"/>
              <a:ea typeface="Roboto"/>
              <a:cs typeface="Roboto"/>
              <a:sym typeface="Roboto"/>
            </a:endParaRPr>
          </a:p>
        </p:txBody>
      </p:sp>
      <p:sp>
        <p:nvSpPr>
          <p:cNvPr id="670" name="Google Shape;670;p84"/>
          <p:cNvSpPr txBox="1"/>
          <p:nvPr/>
        </p:nvSpPr>
        <p:spPr>
          <a:xfrm>
            <a:off x="5239167" y="1630850"/>
            <a:ext cx="1600200" cy="6747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300"/>
              <a:buFont typeface="Arial"/>
              <a:buNone/>
            </a:pPr>
            <a:r>
              <a:rPr lang="en" sz="1300" b="0" i="0" u="none" strike="noStrike" cap="none">
                <a:solidFill>
                  <a:srgbClr val="EF7521"/>
                </a:solidFill>
                <a:latin typeface="Roboto Medium"/>
                <a:ea typeface="Roboto Medium"/>
                <a:cs typeface="Roboto Medium"/>
                <a:sym typeface="Roboto Medium"/>
              </a:rPr>
              <a:t>&gt; </a:t>
            </a:r>
            <a:r>
              <a:rPr lang="en" sz="1100" b="0" i="0" u="none" strike="noStrike" cap="none">
                <a:solidFill>
                  <a:srgbClr val="EF7521"/>
                </a:solidFill>
                <a:latin typeface="Roboto Medium"/>
                <a:ea typeface="Roboto Medium"/>
                <a:cs typeface="Roboto Medium"/>
                <a:sym typeface="Roboto Medium"/>
              </a:rPr>
              <a:t>GUIDE</a:t>
            </a:r>
            <a:endParaRPr sz="1400" b="1"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Implement policy and legislation in an effective way </a:t>
            </a:r>
            <a:endParaRPr sz="1000" b="0" i="0" u="none" strike="noStrike" cap="none">
              <a:solidFill>
                <a:srgbClr val="000000"/>
              </a:solidFill>
              <a:latin typeface="Roboto"/>
              <a:ea typeface="Roboto"/>
              <a:cs typeface="Roboto"/>
              <a:sym typeface="Roboto"/>
            </a:endParaRPr>
          </a:p>
        </p:txBody>
      </p:sp>
      <p:sp>
        <p:nvSpPr>
          <p:cNvPr id="671" name="Google Shape;671;p84"/>
          <p:cNvSpPr txBox="1"/>
          <p:nvPr/>
        </p:nvSpPr>
        <p:spPr>
          <a:xfrm>
            <a:off x="7229200" y="1630850"/>
            <a:ext cx="1600200" cy="6438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EF7521"/>
                </a:solidFill>
                <a:latin typeface="Roboto Medium"/>
                <a:ea typeface="Roboto Medium"/>
                <a:cs typeface="Roboto Medium"/>
                <a:sym typeface="Roboto Medium"/>
              </a:rPr>
              <a:t>&gt; ELEVATE</a:t>
            </a:r>
            <a:endParaRPr sz="1400" b="1"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Share the experiences of local educational agencies and students</a:t>
            </a:r>
            <a:endParaRPr sz="1000" b="0" i="0" u="none" strike="noStrike" cap="none">
              <a:solidFill>
                <a:srgbClr val="000000"/>
              </a:solidFill>
              <a:latin typeface="Roboto"/>
              <a:ea typeface="Roboto"/>
              <a:cs typeface="Roboto"/>
              <a:sym typeface="Roboto"/>
            </a:endParaRPr>
          </a:p>
        </p:txBody>
      </p:sp>
      <p:sp>
        <p:nvSpPr>
          <p:cNvPr id="672" name="Google Shape;672;p84"/>
          <p:cNvSpPr txBox="1"/>
          <p:nvPr/>
        </p:nvSpPr>
        <p:spPr>
          <a:xfrm>
            <a:off x="311700" y="1368825"/>
            <a:ext cx="2547600" cy="733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600" b="1" i="0" u="none" strike="noStrike" cap="none">
                <a:solidFill>
                  <a:srgbClr val="EF7521"/>
                </a:solidFill>
                <a:latin typeface="Roboto"/>
                <a:ea typeface="Roboto"/>
                <a:cs typeface="Roboto"/>
                <a:sym typeface="Roboto"/>
              </a:rPr>
              <a:t>Our Role</a:t>
            </a:r>
            <a:endParaRPr sz="1600" b="1" i="0" u="none" strike="noStrike" cap="none">
              <a:solidFill>
                <a:srgbClr val="EF7521"/>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To improve student outcomes and ensure students and families across Colorado have access to high-quality schools, we will: </a:t>
            </a:r>
            <a:endParaRPr sz="1000" b="0" i="0" u="none" strike="noStrike" cap="none">
              <a:solidFill>
                <a:srgbClr val="000000"/>
              </a:solidFill>
              <a:latin typeface="Roboto"/>
              <a:ea typeface="Roboto"/>
              <a:cs typeface="Roboto"/>
              <a:sym typeface="Roboto"/>
            </a:endParaRPr>
          </a:p>
        </p:txBody>
      </p:sp>
      <p:sp>
        <p:nvSpPr>
          <p:cNvPr id="673" name="Google Shape;673;p84"/>
          <p:cNvSpPr txBox="1"/>
          <p:nvPr/>
        </p:nvSpPr>
        <p:spPr>
          <a:xfrm>
            <a:off x="311700" y="2586100"/>
            <a:ext cx="84273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EF7521"/>
                </a:solidFill>
                <a:latin typeface="Roboto"/>
                <a:ea typeface="Roboto"/>
                <a:cs typeface="Roboto"/>
                <a:sym typeface="Roboto"/>
              </a:rPr>
              <a:t>Our Core Values:    </a:t>
            </a:r>
            <a:r>
              <a:rPr lang="en" sz="1300" b="0" i="0" u="none" strike="noStrike" cap="none">
                <a:solidFill>
                  <a:schemeClr val="dk1"/>
                </a:solidFill>
                <a:latin typeface="Arial"/>
                <a:ea typeface="Arial"/>
                <a:cs typeface="Arial"/>
                <a:sym typeface="Arial"/>
              </a:rPr>
              <a:t>INTEGRITY  |  EQUITY  |  ACCOUNTABILITY  |  TRUST  |  SERVICE</a:t>
            </a:r>
            <a:endParaRPr sz="1300" b="0" i="0" u="none" strike="noStrike" cap="none">
              <a:solidFill>
                <a:schemeClr val="dk1"/>
              </a:solidFill>
              <a:latin typeface="Arial"/>
              <a:ea typeface="Arial"/>
              <a:cs typeface="Arial"/>
              <a:sym typeface="Arial"/>
            </a:endParaRPr>
          </a:p>
        </p:txBody>
      </p:sp>
      <p:cxnSp>
        <p:nvCxnSpPr>
          <p:cNvPr id="674" name="Google Shape;674;p84" descr="&quot;&quot;"/>
          <p:cNvCxnSpPr/>
          <p:nvPr/>
        </p:nvCxnSpPr>
        <p:spPr>
          <a:xfrm>
            <a:off x="3130417" y="1632525"/>
            <a:ext cx="0" cy="674700"/>
          </a:xfrm>
          <a:prstGeom prst="straightConnector1">
            <a:avLst/>
          </a:prstGeom>
          <a:noFill/>
          <a:ln w="9525" cap="flat" cmpd="sng">
            <a:solidFill>
              <a:srgbClr val="EF7521"/>
            </a:solidFill>
            <a:prstDash val="dot"/>
            <a:round/>
            <a:headEnd type="none" w="sm" len="sm"/>
            <a:tailEnd type="none" w="sm" len="sm"/>
          </a:ln>
        </p:spPr>
      </p:cxnSp>
      <p:grpSp>
        <p:nvGrpSpPr>
          <p:cNvPr id="675" name="Google Shape;675;p84"/>
          <p:cNvGrpSpPr/>
          <p:nvPr/>
        </p:nvGrpSpPr>
        <p:grpSpPr>
          <a:xfrm>
            <a:off x="311700" y="3548650"/>
            <a:ext cx="8363900" cy="646200"/>
            <a:chOff x="375100" y="3396250"/>
            <a:chExt cx="8363900" cy="646200"/>
          </a:xfrm>
        </p:grpSpPr>
        <p:sp>
          <p:nvSpPr>
            <p:cNvPr id="676" name="Google Shape;676;p84"/>
            <p:cNvSpPr/>
            <p:nvPr/>
          </p:nvSpPr>
          <p:spPr>
            <a:xfrm rot="5400000">
              <a:off x="71244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7" name="Google Shape;677;p84"/>
            <p:cNvSpPr/>
            <p:nvPr/>
          </p:nvSpPr>
          <p:spPr>
            <a:xfrm rot="5400000">
              <a:off x="5197433"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8" name="Google Shape;678;p84"/>
            <p:cNvSpPr/>
            <p:nvPr/>
          </p:nvSpPr>
          <p:spPr>
            <a:xfrm rot="5400000">
              <a:off x="3270467"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9" name="Google Shape;679;p84"/>
            <p:cNvSpPr/>
            <p:nvPr/>
          </p:nvSpPr>
          <p:spPr>
            <a:xfrm rot="5400000">
              <a:off x="13435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0" name="Google Shape;680;p84"/>
            <p:cNvSpPr txBox="1"/>
            <p:nvPr/>
          </p:nvSpPr>
          <p:spPr>
            <a:xfrm>
              <a:off x="959725" y="3534700"/>
              <a:ext cx="18015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rgbClr val="FFFFFF"/>
                  </a:solidFill>
                  <a:latin typeface="Roboto"/>
                  <a:ea typeface="Roboto"/>
                  <a:cs typeface="Roboto"/>
                  <a:sym typeface="Roboto"/>
                </a:rPr>
                <a:t>Increase Student</a:t>
              </a:r>
              <a:br>
                <a:rPr lang="en" sz="1200" b="1" i="0" u="none" strike="noStrike" cap="none">
                  <a:solidFill>
                    <a:srgbClr val="FFFFFF"/>
                  </a:solidFill>
                  <a:latin typeface="Roboto"/>
                  <a:ea typeface="Roboto"/>
                  <a:cs typeface="Roboto"/>
                  <a:sym typeface="Roboto"/>
                </a:rPr>
              </a:br>
              <a:r>
                <a:rPr lang="en" sz="1200" b="1" i="0" u="none" strike="noStrike" cap="none">
                  <a:solidFill>
                    <a:srgbClr val="FFFFFF"/>
                  </a:solidFill>
                  <a:latin typeface="Roboto"/>
                  <a:ea typeface="Roboto"/>
                  <a:cs typeface="Roboto"/>
                  <a:sym typeface="Roboto"/>
                </a:rPr>
                <a:t>Engagement</a:t>
              </a:r>
              <a:endParaRPr sz="1200" b="1" i="0" u="none" strike="noStrike" cap="none">
                <a:solidFill>
                  <a:srgbClr val="FFFFFF"/>
                </a:solidFill>
                <a:latin typeface="Roboto"/>
                <a:ea typeface="Roboto"/>
                <a:cs typeface="Roboto"/>
                <a:sym typeface="Roboto"/>
              </a:endParaRPr>
            </a:p>
          </p:txBody>
        </p:sp>
        <p:sp>
          <p:nvSpPr>
            <p:cNvPr id="681" name="Google Shape;681;p84"/>
            <p:cNvSpPr txBox="1"/>
            <p:nvPr/>
          </p:nvSpPr>
          <p:spPr>
            <a:xfrm>
              <a:off x="3118651" y="35299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 sz="1200" b="1" i="0" u="none" strike="noStrike" cap="none">
                  <a:solidFill>
                    <a:schemeClr val="lt1"/>
                  </a:solidFill>
                  <a:latin typeface="Roboto"/>
                  <a:ea typeface="Roboto"/>
                  <a:cs typeface="Roboto"/>
                  <a:sym typeface="Roboto"/>
                </a:rPr>
                <a:t>Accelerate Student Outcomes</a:t>
              </a:r>
              <a:endParaRPr sz="1200" b="1" i="0" u="none" strike="noStrike" cap="none">
                <a:solidFill>
                  <a:srgbClr val="FFFFFF"/>
                </a:solidFill>
                <a:latin typeface="Roboto"/>
                <a:ea typeface="Roboto"/>
                <a:cs typeface="Roboto"/>
                <a:sym typeface="Roboto"/>
              </a:endParaRPr>
            </a:p>
          </p:txBody>
        </p:sp>
        <p:sp>
          <p:nvSpPr>
            <p:cNvPr id="682" name="Google Shape;682;p84"/>
            <p:cNvSpPr txBox="1"/>
            <p:nvPr/>
          </p:nvSpPr>
          <p:spPr>
            <a:xfrm>
              <a:off x="7024201"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Provide Operational Excellence</a:t>
              </a:r>
              <a:endParaRPr sz="1200" b="1" i="0" u="none" strike="noStrike" cap="none">
                <a:solidFill>
                  <a:srgbClr val="FFFFFF"/>
                </a:solidFill>
                <a:latin typeface="Roboto"/>
                <a:ea typeface="Roboto"/>
                <a:cs typeface="Roboto"/>
                <a:sym typeface="Roboto"/>
              </a:endParaRPr>
            </a:p>
          </p:txBody>
        </p:sp>
        <p:sp>
          <p:nvSpPr>
            <p:cNvPr id="683" name="Google Shape;683;p84"/>
            <p:cNvSpPr txBox="1"/>
            <p:nvPr/>
          </p:nvSpPr>
          <p:spPr>
            <a:xfrm>
              <a:off x="5071413"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Strengthen the Educator Workforce</a:t>
              </a:r>
              <a:endParaRPr sz="1200" b="1" i="0" u="none" strike="noStrike" cap="none">
                <a:solidFill>
                  <a:srgbClr val="FFFFFF"/>
                </a:solidFill>
                <a:latin typeface="Roboto"/>
                <a:ea typeface="Roboto"/>
                <a:cs typeface="Roboto"/>
                <a:sym typeface="Roboto"/>
              </a:endParaRPr>
            </a:p>
          </p:txBody>
        </p:sp>
      </p:grpSp>
      <p:cxnSp>
        <p:nvCxnSpPr>
          <p:cNvPr id="684" name="Google Shape;684;p84" descr="&quot;&quot;"/>
          <p:cNvCxnSpPr/>
          <p:nvPr/>
        </p:nvCxnSpPr>
        <p:spPr>
          <a:xfrm>
            <a:off x="5120450" y="1632525"/>
            <a:ext cx="0" cy="674700"/>
          </a:xfrm>
          <a:prstGeom prst="straightConnector1">
            <a:avLst/>
          </a:prstGeom>
          <a:noFill/>
          <a:ln w="9525" cap="flat" cmpd="sng">
            <a:solidFill>
              <a:srgbClr val="EF7521"/>
            </a:solidFill>
            <a:prstDash val="dot"/>
            <a:round/>
            <a:headEnd type="none" w="sm" len="sm"/>
            <a:tailEnd type="none" w="sm" len="sm"/>
          </a:ln>
        </p:spPr>
      </p:cxnSp>
      <p:cxnSp>
        <p:nvCxnSpPr>
          <p:cNvPr id="685" name="Google Shape;685;p84" descr="&quot;&quot;"/>
          <p:cNvCxnSpPr/>
          <p:nvPr/>
        </p:nvCxnSpPr>
        <p:spPr>
          <a:xfrm>
            <a:off x="7110483" y="1632525"/>
            <a:ext cx="0" cy="674700"/>
          </a:xfrm>
          <a:prstGeom prst="straightConnector1">
            <a:avLst/>
          </a:prstGeom>
          <a:noFill/>
          <a:ln w="9525" cap="flat" cmpd="sng">
            <a:solidFill>
              <a:srgbClr val="EF7521"/>
            </a:solidFill>
            <a:prstDash val="dot"/>
            <a:round/>
            <a:headEnd type="none" w="sm" len="sm"/>
            <a:tailEnd type="none" w="sm" len="sm"/>
          </a:ln>
        </p:spPr>
      </p:cxnSp>
      <p:cxnSp>
        <p:nvCxnSpPr>
          <p:cNvPr id="686" name="Google Shape;686;p84"/>
          <p:cNvCxnSpPr/>
          <p:nvPr/>
        </p:nvCxnSpPr>
        <p:spPr>
          <a:xfrm>
            <a:off x="-160100" y="2409466"/>
            <a:ext cx="9030600" cy="0"/>
          </a:xfrm>
          <a:prstGeom prst="straightConnector1">
            <a:avLst/>
          </a:prstGeom>
          <a:noFill/>
          <a:ln w="9525" cap="flat" cmpd="sng">
            <a:solidFill>
              <a:srgbClr val="EF7521"/>
            </a:solidFill>
            <a:prstDash val="dot"/>
            <a:round/>
            <a:headEnd type="none" w="sm" len="sm"/>
            <a:tailEnd type="none" w="sm" len="sm"/>
          </a:ln>
        </p:spPr>
      </p:cxnSp>
      <p:cxnSp>
        <p:nvCxnSpPr>
          <p:cNvPr id="687" name="Google Shape;687;p84"/>
          <p:cNvCxnSpPr/>
          <p:nvPr/>
        </p:nvCxnSpPr>
        <p:spPr>
          <a:xfrm>
            <a:off x="-160100" y="3016625"/>
            <a:ext cx="9030600" cy="0"/>
          </a:xfrm>
          <a:prstGeom prst="straightConnector1">
            <a:avLst/>
          </a:prstGeom>
          <a:noFill/>
          <a:ln w="9525" cap="flat" cmpd="sng">
            <a:solidFill>
              <a:srgbClr val="EF7521"/>
            </a:solidFill>
            <a:prstDash val="dot"/>
            <a:round/>
            <a:headEnd type="none" w="sm" len="sm"/>
            <a:tailEnd type="none" w="sm" len="sm"/>
          </a:ln>
        </p:spPr>
      </p:cxnSp>
      <p:sp>
        <p:nvSpPr>
          <p:cNvPr id="688" name="Google Shape;688;p84"/>
          <p:cNvSpPr txBox="1"/>
          <p:nvPr/>
        </p:nvSpPr>
        <p:spPr>
          <a:xfrm>
            <a:off x="311700" y="3219775"/>
            <a:ext cx="16002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EF7521"/>
                </a:solidFill>
                <a:latin typeface="Roboto"/>
                <a:ea typeface="Roboto"/>
                <a:cs typeface="Roboto"/>
                <a:sym typeface="Roboto"/>
              </a:rPr>
              <a:t>Our Priorities:</a:t>
            </a:r>
            <a:endParaRPr sz="1300" b="0" i="0" u="none" strike="noStrike" cap="none">
              <a:solidFill>
                <a:schemeClr val="dk1"/>
              </a:solidFill>
              <a:latin typeface="Arial"/>
              <a:ea typeface="Arial"/>
              <a:cs typeface="Arial"/>
              <a:sym typeface="Arial"/>
            </a:endParaRPr>
          </a:p>
        </p:txBody>
      </p:sp>
      <p:sp>
        <p:nvSpPr>
          <p:cNvPr id="689" name="Google Shape;689;p84"/>
          <p:cNvSpPr txBox="1"/>
          <p:nvPr/>
        </p:nvSpPr>
        <p:spPr>
          <a:xfrm>
            <a:off x="311700" y="171000"/>
            <a:ext cx="5556600" cy="2652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200"/>
              </a:spcAft>
              <a:buClr>
                <a:srgbClr val="000000"/>
              </a:buClr>
              <a:buSzPts val="2000"/>
              <a:buFont typeface="Arial"/>
              <a:buNone/>
            </a:pPr>
            <a:r>
              <a:rPr lang="en" sz="2000" b="1" i="0" u="none" strike="noStrike" cap="none">
                <a:solidFill>
                  <a:schemeClr val="dk1"/>
                </a:solidFill>
                <a:latin typeface="Roboto"/>
                <a:ea typeface="Roboto"/>
                <a:cs typeface="Roboto"/>
                <a:sym typeface="Roboto"/>
              </a:rPr>
              <a:t>Theory of Change</a:t>
            </a:r>
            <a:endParaRPr sz="2000" b="1" i="0" u="none" strike="noStrike" cap="none">
              <a:solidFill>
                <a:schemeClr val="dk1"/>
              </a:solidFill>
              <a:latin typeface="Roboto"/>
              <a:ea typeface="Roboto"/>
              <a:cs typeface="Roboto"/>
              <a:sym typeface="Roboto"/>
            </a:endParaRPr>
          </a:p>
        </p:txBody>
      </p:sp>
      <p:cxnSp>
        <p:nvCxnSpPr>
          <p:cNvPr id="690" name="Google Shape;690;p84" descr="&quot;&quot;"/>
          <p:cNvCxnSpPr/>
          <p:nvPr/>
        </p:nvCxnSpPr>
        <p:spPr>
          <a:xfrm>
            <a:off x="-160100" y="588900"/>
            <a:ext cx="8989500" cy="0"/>
          </a:xfrm>
          <a:prstGeom prst="straightConnector1">
            <a:avLst/>
          </a:prstGeom>
          <a:noFill/>
          <a:ln w="9525" cap="flat" cmpd="sng">
            <a:solidFill>
              <a:srgbClr val="EF7521"/>
            </a:solidFill>
            <a:prstDash val="dot"/>
            <a:round/>
            <a:headEnd type="none" w="sm" len="sm"/>
            <a:tailEnd type="none" w="sm" len="sm"/>
          </a:ln>
        </p:spPr>
      </p:cxnSp>
      <p:sp>
        <p:nvSpPr>
          <p:cNvPr id="691" name="Google Shape;691;p84"/>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692" name="Google Shape;692;p84"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Slide without image - Orange 1">
  <p:cSld name="SECTION_HEADER_1_3">
    <p:spTree>
      <p:nvGrpSpPr>
        <p:cNvPr id="1" name="Shape 693"/>
        <p:cNvGrpSpPr/>
        <p:nvPr/>
      </p:nvGrpSpPr>
      <p:grpSpPr>
        <a:xfrm>
          <a:off x="0" y="0"/>
          <a:ext cx="0" cy="0"/>
          <a:chOff x="0" y="0"/>
          <a:chExt cx="0" cy="0"/>
        </a:xfrm>
      </p:grpSpPr>
      <p:pic>
        <p:nvPicPr>
          <p:cNvPr id="694" name="Google Shape;694;p85"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695" name="Google Shape;695;p85"/>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999999"/>
              </a:solidFill>
              <a:latin typeface="Roboto"/>
              <a:ea typeface="Roboto"/>
              <a:cs typeface="Roboto"/>
              <a:sym typeface="Roboto"/>
            </a:endParaRPr>
          </a:p>
        </p:txBody>
      </p:sp>
      <p:cxnSp>
        <p:nvCxnSpPr>
          <p:cNvPr id="696" name="Google Shape;696;p85" descr="&quot;&quot;"/>
          <p:cNvCxnSpPr/>
          <p:nvPr/>
        </p:nvCxnSpPr>
        <p:spPr>
          <a:xfrm>
            <a:off x="0" y="918350"/>
            <a:ext cx="7479600" cy="0"/>
          </a:xfrm>
          <a:prstGeom prst="straightConnector1">
            <a:avLst/>
          </a:prstGeom>
          <a:noFill/>
          <a:ln w="19050" cap="flat" cmpd="sng">
            <a:solidFill>
              <a:srgbClr val="EF7521"/>
            </a:solidFill>
            <a:prstDash val="solid"/>
            <a:round/>
            <a:headEnd type="none" w="sm" len="sm"/>
            <a:tailEnd type="none" w="sm" len="sm"/>
          </a:ln>
        </p:spPr>
      </p:cxnSp>
      <p:sp>
        <p:nvSpPr>
          <p:cNvPr id="697" name="Google Shape;697;p85"/>
          <p:cNvSpPr txBox="1">
            <a:spLocks noGrp="1"/>
          </p:cNvSpPr>
          <p:nvPr>
            <p:ph type="title"/>
          </p:nvPr>
        </p:nvSpPr>
        <p:spPr>
          <a:xfrm>
            <a:off x="311700" y="105100"/>
            <a:ext cx="84240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698" name="Google Shape;698;p85"/>
          <p:cNvSpPr txBox="1">
            <a:spLocks noGrp="1"/>
          </p:cNvSpPr>
          <p:nvPr>
            <p:ph type="body" idx="1"/>
          </p:nvPr>
        </p:nvSpPr>
        <p:spPr>
          <a:xfrm>
            <a:off x="311700" y="1152475"/>
            <a:ext cx="81351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699" name="Google Shape;699;p85"/>
          <p:cNvSpPr/>
          <p:nvPr/>
        </p:nvSpPr>
        <p:spPr>
          <a:xfrm>
            <a:off x="0" y="4619100"/>
            <a:ext cx="542400" cy="321600"/>
          </a:xfrm>
          <a:prstGeom prst="flowChartDelay">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700" name="Google Shape;700;p85"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701" name="Google Shape;701;p85"/>
          <p:cNvSpPr txBox="1"/>
          <p:nvPr/>
        </p:nvSpPr>
        <p:spPr>
          <a:xfrm>
            <a:off x="123875" y="4619100"/>
            <a:ext cx="3861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i="0" u="none" strike="noStrike" cap="none">
                <a:solidFill>
                  <a:schemeClr val="dk1"/>
                </a:solidFill>
                <a:latin typeface="Roboto"/>
                <a:ea typeface="Roboto"/>
                <a:cs typeface="Roboto"/>
                <a:sym typeface="Roboto"/>
              </a:rPr>
              <a:t> </a:t>
            </a:r>
            <a:fld id="{00000000-1234-1234-1234-123412341234}" type="slidenum">
              <a:rPr lang="en" sz="1300" i="0" u="none" strike="noStrike" cap="none">
                <a:solidFill>
                  <a:schemeClr val="dk1"/>
                </a:solidFill>
                <a:latin typeface="Roboto"/>
                <a:ea typeface="Roboto"/>
                <a:cs typeface="Roboto"/>
                <a:sym typeface="Roboto"/>
              </a:rPr>
              <a:t>‹#›</a:t>
            </a:fld>
            <a:endParaRPr sz="1300" i="0" u="none" strike="noStrike" cap="none">
              <a:solidFill>
                <a:schemeClr val="dk1"/>
              </a:solidFill>
              <a:latin typeface="Roboto"/>
              <a:ea typeface="Roboto"/>
              <a:cs typeface="Roboto"/>
              <a:sym typeface="Roboto"/>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Divider - Orange - 03">
  <p:cSld name="TITLE_AND_BODY_1_1">
    <p:spTree>
      <p:nvGrpSpPr>
        <p:cNvPr id="1" name="Shape 110"/>
        <p:cNvGrpSpPr/>
        <p:nvPr/>
      </p:nvGrpSpPr>
      <p:grpSpPr>
        <a:xfrm>
          <a:off x="0" y="0"/>
          <a:ext cx="0" cy="0"/>
          <a:chOff x="0" y="0"/>
          <a:chExt cx="0" cy="0"/>
        </a:xfrm>
      </p:grpSpPr>
      <p:pic>
        <p:nvPicPr>
          <p:cNvPr id="111" name="Google Shape;111;p10"/>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12" name="Google Shape;112;p10"/>
          <p:cNvSpPr txBox="1">
            <a:spLocks noGrp="1"/>
          </p:cNvSpPr>
          <p:nvPr>
            <p:ph type="title"/>
          </p:nvPr>
        </p:nvSpPr>
        <p:spPr>
          <a:xfrm>
            <a:off x="0" y="3361600"/>
            <a:ext cx="9144000" cy="666600"/>
          </a:xfrm>
          <a:prstGeom prst="rect">
            <a:avLst/>
          </a:prstGeom>
          <a:solidFill>
            <a:srgbClr val="EF7521"/>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113" name="Google Shape;11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14" name="Google Shape;114;p10"/>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15" name="Google Shape;115;p10"/>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theme" Target="../theme/theme1.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55.xml"/><Relationship Id="rId18" Type="http://schemas.openxmlformats.org/officeDocument/2006/relationships/slideLayout" Target="../slideLayouts/slideLayout60.xml"/><Relationship Id="rId26" Type="http://schemas.openxmlformats.org/officeDocument/2006/relationships/slideLayout" Target="../slideLayouts/slideLayout68.xml"/><Relationship Id="rId39" Type="http://schemas.openxmlformats.org/officeDocument/2006/relationships/slideLayout" Target="../slideLayouts/slideLayout81.xml"/><Relationship Id="rId21" Type="http://schemas.openxmlformats.org/officeDocument/2006/relationships/slideLayout" Target="../slideLayouts/slideLayout63.xml"/><Relationship Id="rId34" Type="http://schemas.openxmlformats.org/officeDocument/2006/relationships/slideLayout" Target="../slideLayouts/slideLayout76.xml"/><Relationship Id="rId42" Type="http://schemas.openxmlformats.org/officeDocument/2006/relationships/theme" Target="../theme/theme2.xml"/><Relationship Id="rId7" Type="http://schemas.openxmlformats.org/officeDocument/2006/relationships/slideLayout" Target="../slideLayouts/slideLayout49.xml"/><Relationship Id="rId2" Type="http://schemas.openxmlformats.org/officeDocument/2006/relationships/slideLayout" Target="../slideLayouts/slideLayout44.xml"/><Relationship Id="rId16" Type="http://schemas.openxmlformats.org/officeDocument/2006/relationships/slideLayout" Target="../slideLayouts/slideLayout58.xml"/><Relationship Id="rId20" Type="http://schemas.openxmlformats.org/officeDocument/2006/relationships/slideLayout" Target="../slideLayouts/slideLayout62.xml"/><Relationship Id="rId29" Type="http://schemas.openxmlformats.org/officeDocument/2006/relationships/slideLayout" Target="../slideLayouts/slideLayout71.xml"/><Relationship Id="rId41" Type="http://schemas.openxmlformats.org/officeDocument/2006/relationships/slideLayout" Target="../slideLayouts/slideLayout83.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24" Type="http://schemas.openxmlformats.org/officeDocument/2006/relationships/slideLayout" Target="../slideLayouts/slideLayout66.xml"/><Relationship Id="rId32" Type="http://schemas.openxmlformats.org/officeDocument/2006/relationships/slideLayout" Target="../slideLayouts/slideLayout74.xml"/><Relationship Id="rId37" Type="http://schemas.openxmlformats.org/officeDocument/2006/relationships/slideLayout" Target="../slideLayouts/slideLayout79.xml"/><Relationship Id="rId40" Type="http://schemas.openxmlformats.org/officeDocument/2006/relationships/slideLayout" Target="../slideLayouts/slideLayout82.xml"/><Relationship Id="rId5" Type="http://schemas.openxmlformats.org/officeDocument/2006/relationships/slideLayout" Target="../slideLayouts/slideLayout47.xml"/><Relationship Id="rId15" Type="http://schemas.openxmlformats.org/officeDocument/2006/relationships/slideLayout" Target="../slideLayouts/slideLayout57.xml"/><Relationship Id="rId23" Type="http://schemas.openxmlformats.org/officeDocument/2006/relationships/slideLayout" Target="../slideLayouts/slideLayout65.xml"/><Relationship Id="rId28" Type="http://schemas.openxmlformats.org/officeDocument/2006/relationships/slideLayout" Target="../slideLayouts/slideLayout70.xml"/><Relationship Id="rId36" Type="http://schemas.openxmlformats.org/officeDocument/2006/relationships/slideLayout" Target="../slideLayouts/slideLayout78.xml"/><Relationship Id="rId10" Type="http://schemas.openxmlformats.org/officeDocument/2006/relationships/slideLayout" Target="../slideLayouts/slideLayout52.xml"/><Relationship Id="rId19" Type="http://schemas.openxmlformats.org/officeDocument/2006/relationships/slideLayout" Target="../slideLayouts/slideLayout61.xml"/><Relationship Id="rId31" Type="http://schemas.openxmlformats.org/officeDocument/2006/relationships/slideLayout" Target="../slideLayouts/slideLayout73.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 Id="rId22" Type="http://schemas.openxmlformats.org/officeDocument/2006/relationships/slideLayout" Target="../slideLayouts/slideLayout64.xml"/><Relationship Id="rId27" Type="http://schemas.openxmlformats.org/officeDocument/2006/relationships/slideLayout" Target="../slideLayouts/slideLayout69.xml"/><Relationship Id="rId30" Type="http://schemas.openxmlformats.org/officeDocument/2006/relationships/slideLayout" Target="../slideLayouts/slideLayout72.xml"/><Relationship Id="rId35" Type="http://schemas.openxmlformats.org/officeDocument/2006/relationships/slideLayout" Target="../slideLayouts/slideLayout77.xml"/><Relationship Id="rId8" Type="http://schemas.openxmlformats.org/officeDocument/2006/relationships/slideLayout" Target="../slideLayouts/slideLayout50.xml"/><Relationship Id="rId3" Type="http://schemas.openxmlformats.org/officeDocument/2006/relationships/slideLayout" Target="../slideLayouts/slideLayout45.xml"/><Relationship Id="rId12" Type="http://schemas.openxmlformats.org/officeDocument/2006/relationships/slideLayout" Target="../slideLayouts/slideLayout54.xml"/><Relationship Id="rId17" Type="http://schemas.openxmlformats.org/officeDocument/2006/relationships/slideLayout" Target="../slideLayouts/slideLayout59.xml"/><Relationship Id="rId25" Type="http://schemas.openxmlformats.org/officeDocument/2006/relationships/slideLayout" Target="../slideLayouts/slideLayout67.xml"/><Relationship Id="rId33" Type="http://schemas.openxmlformats.org/officeDocument/2006/relationships/slideLayout" Target="../slideLayouts/slideLayout75.xml"/><Relationship Id="rId38" Type="http://schemas.openxmlformats.org/officeDocument/2006/relationships/slideLayout" Target="../slideLayouts/slideLayout8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 id="2147483685" r:id="rId38"/>
    <p:sldLayoutId id="2147483686" r:id="rId39"/>
    <p:sldLayoutId id="2147483687" r:id="rId40"/>
    <p:sldLayoutId id="2147483688" r:id="rId41"/>
    <p:sldLayoutId id="2147483689" r:id="rId4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335"/>
        <p:cNvGrpSpPr/>
        <p:nvPr/>
      </p:nvGrpSpPr>
      <p:grpSpPr>
        <a:xfrm>
          <a:off x="0" y="0"/>
          <a:ext cx="0" cy="0"/>
          <a:chOff x="0" y="0"/>
          <a:chExt cx="0" cy="0"/>
        </a:xfrm>
      </p:grpSpPr>
      <p:sp>
        <p:nvSpPr>
          <p:cNvPr id="336" name="Google Shape;336;p4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337" name="Google Shape;337;p44"/>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338" name="Google Shape;338;p4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02" r:id="rId13"/>
    <p:sldLayoutId id="2147483703" r:id="rId14"/>
    <p:sldLayoutId id="2147483704" r:id="rId15"/>
    <p:sldLayoutId id="2147483705" r:id="rId16"/>
    <p:sldLayoutId id="2147483706" r:id="rId17"/>
    <p:sldLayoutId id="2147483707" r:id="rId18"/>
    <p:sldLayoutId id="2147483708" r:id="rId19"/>
    <p:sldLayoutId id="2147483709" r:id="rId20"/>
    <p:sldLayoutId id="2147483710" r:id="rId21"/>
    <p:sldLayoutId id="2147483711" r:id="rId22"/>
    <p:sldLayoutId id="2147483712" r:id="rId23"/>
    <p:sldLayoutId id="2147483713" r:id="rId24"/>
    <p:sldLayoutId id="2147483714" r:id="rId25"/>
    <p:sldLayoutId id="2147483715" r:id="rId26"/>
    <p:sldLayoutId id="2147483716" r:id="rId27"/>
    <p:sldLayoutId id="2147483717" r:id="rId28"/>
    <p:sldLayoutId id="2147483718" r:id="rId29"/>
    <p:sldLayoutId id="2147483719" r:id="rId30"/>
    <p:sldLayoutId id="2147483720" r:id="rId31"/>
    <p:sldLayoutId id="2147483721" r:id="rId32"/>
    <p:sldLayoutId id="2147483722" r:id="rId33"/>
    <p:sldLayoutId id="2147483723" r:id="rId34"/>
    <p:sldLayoutId id="2147483724" r:id="rId35"/>
    <p:sldLayoutId id="2147483725" r:id="rId36"/>
    <p:sldLayoutId id="2147483726" r:id="rId37"/>
    <p:sldLayoutId id="2147483727" r:id="rId38"/>
    <p:sldLayoutId id="2147483728" r:id="rId39"/>
    <p:sldLayoutId id="2147483729" r:id="rId40"/>
    <p:sldLayoutId id="2147483730" r:id="rId4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3.xml"/></Relationships>
</file>

<file path=ppt/slides/_rels/slide12.xml.rels><?xml version="1.0" encoding="UTF-8" standalone="yes"?>
<Relationships xmlns="http://schemas.openxmlformats.org/package/2006/relationships"><Relationship Id="rId3" Type="http://schemas.openxmlformats.org/officeDocument/2006/relationships/hyperlink" Target="https://ed.cde.state.co.us/fedprograms/consapp-index" TargetMode="External"/><Relationship Id="rId2" Type="http://schemas.openxmlformats.org/officeDocument/2006/relationships/notesSlide" Target="../notesSlides/notesSlide12.xml"/><Relationship Id="rId1" Type="http://schemas.openxmlformats.org/officeDocument/2006/relationships/slideLayout" Target="../slideLayouts/slideLayout4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8" Type="http://schemas.openxmlformats.org/officeDocument/2006/relationships/hyperlink" Target="mailto:crumley_k@cde.state.co.us" TargetMode="External"/><Relationship Id="rId13" Type="http://schemas.openxmlformats.org/officeDocument/2006/relationships/hyperlink" Target="mailto:echsner_r@cde.state.co.us" TargetMode="External"/><Relationship Id="rId18" Type="http://schemas.openxmlformats.org/officeDocument/2006/relationships/hyperlink" Target="mailto:ring_j@cde.state.co.us" TargetMode="External"/><Relationship Id="rId26" Type="http://schemas.openxmlformats.org/officeDocument/2006/relationships/hyperlink" Target="mailto:prael_m@cde.state.co.us" TargetMode="External"/><Relationship Id="rId3" Type="http://schemas.openxmlformats.org/officeDocument/2006/relationships/hyperlink" Target="mailto:Lastname_Firstinital@cde.state.co.us" TargetMode="External"/><Relationship Id="rId21" Type="http://schemas.openxmlformats.org/officeDocument/2006/relationships/hyperlink" Target="mailto:Kaleda_s@cde.state.co.us" TargetMode="External"/><Relationship Id="rId7" Type="http://schemas.openxmlformats.org/officeDocument/2006/relationships/hyperlink" Target="mailto:giessinger_t@cde.state.co.us" TargetMode="External"/><Relationship Id="rId12" Type="http://schemas.openxmlformats.org/officeDocument/2006/relationships/hyperlink" Target="mailto:byrd_e@cde.state.co.us" TargetMode="External"/><Relationship Id="rId17" Type="http://schemas.openxmlformats.org/officeDocument/2006/relationships/hyperlink" Target="mailto:chaffin_m@cde.state.co.us" TargetMode="External"/><Relationship Id="rId25" Type="http://schemas.openxmlformats.org/officeDocument/2006/relationships/hyperlink" Target="mailto:hollingshead_j@cde.state.co.us" TargetMode="External"/><Relationship Id="rId2" Type="http://schemas.openxmlformats.org/officeDocument/2006/relationships/notesSlide" Target="../notesSlides/notesSlide18.xml"/><Relationship Id="rId16" Type="http://schemas.openxmlformats.org/officeDocument/2006/relationships/hyperlink" Target="mailto:hickman_n@cde.state.co.us" TargetMode="External"/><Relationship Id="rId20" Type="http://schemas.openxmlformats.org/officeDocument/2006/relationships/hyperlink" Target="mailto:Hawkins_r@cde.state.co.us" TargetMode="External"/><Relationship Id="rId1" Type="http://schemas.openxmlformats.org/officeDocument/2006/relationships/slideLayout" Target="../slideLayouts/slideLayout39.xml"/><Relationship Id="rId6" Type="http://schemas.openxmlformats.org/officeDocument/2006/relationships/hyperlink" Target="mailto:adeboye-sullivan_c@cde.state.co.us" TargetMode="External"/><Relationship Id="rId11" Type="http://schemas.openxmlformats.org/officeDocument/2006/relationships/hyperlink" Target="https://www.cde.state.co.us/fedprograms/regionalcontactspage" TargetMode="External"/><Relationship Id="rId24" Type="http://schemas.openxmlformats.org/officeDocument/2006/relationships/hyperlink" Target="mailto:collins_d@cde.state.co.us" TargetMode="External"/><Relationship Id="rId5" Type="http://schemas.openxmlformats.org/officeDocument/2006/relationships/hyperlink" Target="mailto:meushaw_l@cde.state.co.us" TargetMode="External"/><Relationship Id="rId15" Type="http://schemas.openxmlformats.org/officeDocument/2006/relationships/hyperlink" Target="mailto:temple_r@cde.state.co.us" TargetMode="External"/><Relationship Id="rId23" Type="http://schemas.openxmlformats.org/officeDocument/2006/relationships/hyperlink" Target="mailto:morris_h@cde.state.co.us" TargetMode="External"/><Relationship Id="rId10" Type="http://schemas.openxmlformats.org/officeDocument/2006/relationships/hyperlink" Target="mailto:rowan_a@cde.state.co.us" TargetMode="External"/><Relationship Id="rId19" Type="http://schemas.openxmlformats.org/officeDocument/2006/relationships/hyperlink" Target="mailto:Austin_j@cde.state.co.us" TargetMode="External"/><Relationship Id="rId4" Type="http://schemas.openxmlformats.org/officeDocument/2006/relationships/hyperlink" Target="mailto:mohajeri-nelson_n@cde.state.co.us" TargetMode="External"/><Relationship Id="rId9" Type="http://schemas.openxmlformats.org/officeDocument/2006/relationships/hyperlink" Target="mailto:negley_t@cde.state.co.us" TargetMode="External"/><Relationship Id="rId14" Type="http://schemas.openxmlformats.org/officeDocument/2006/relationships/hyperlink" Target="mailto:boylan_k@cde.state.co.us" TargetMode="External"/><Relationship Id="rId22" Type="http://schemas.openxmlformats.org/officeDocument/2006/relationships/hyperlink" Target="mailto:%20parsley_b@cde.state.co.us"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0.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05"/>
        <p:cNvGrpSpPr/>
        <p:nvPr/>
      </p:nvGrpSpPr>
      <p:grpSpPr>
        <a:xfrm>
          <a:off x="0" y="0"/>
          <a:ext cx="0" cy="0"/>
          <a:chOff x="0" y="0"/>
          <a:chExt cx="0" cy="0"/>
        </a:xfrm>
      </p:grpSpPr>
      <p:sp>
        <p:nvSpPr>
          <p:cNvPr id="706" name="Google Shape;706;p86"/>
          <p:cNvSpPr txBox="1">
            <a:spLocks noGrp="1"/>
          </p:cNvSpPr>
          <p:nvPr>
            <p:ph type="title" idx="2"/>
          </p:nvPr>
        </p:nvSpPr>
        <p:spPr>
          <a:xfrm>
            <a:off x="205525" y="2960750"/>
            <a:ext cx="5778300" cy="10401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 dirty="0"/>
              <a:t>CDE ESEA Office Hours</a:t>
            </a:r>
            <a:endParaRPr dirty="0"/>
          </a:p>
          <a:p>
            <a:pPr marL="0" lvl="0" indent="0" algn="ctr" rtl="0">
              <a:spcBef>
                <a:spcPts val="0"/>
              </a:spcBef>
              <a:spcAft>
                <a:spcPts val="0"/>
              </a:spcAft>
              <a:buNone/>
            </a:pPr>
            <a:endParaRPr sz="1000" dirty="0"/>
          </a:p>
          <a:p>
            <a:pPr marL="0" lvl="0" indent="0" algn="ctr" rtl="0">
              <a:spcBef>
                <a:spcPts val="0"/>
              </a:spcBef>
              <a:spcAft>
                <a:spcPts val="0"/>
              </a:spcAft>
              <a:buNone/>
            </a:pPr>
            <a:r>
              <a:rPr lang="en"/>
              <a:t>February 5, 2026</a:t>
            </a:r>
            <a:endParaRPr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761"/>
        <p:cNvGrpSpPr/>
        <p:nvPr/>
      </p:nvGrpSpPr>
      <p:grpSpPr>
        <a:xfrm>
          <a:off x="0" y="0"/>
          <a:ext cx="0" cy="0"/>
          <a:chOff x="0" y="0"/>
          <a:chExt cx="0" cy="0"/>
        </a:xfrm>
      </p:grpSpPr>
      <p:sp>
        <p:nvSpPr>
          <p:cNvPr id="762" name="Google Shape;762;p95"/>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dirty="0"/>
              <a:t>Available Funds and Duration of Grant</a:t>
            </a:r>
            <a:endParaRPr dirty="0"/>
          </a:p>
        </p:txBody>
      </p:sp>
      <p:sp>
        <p:nvSpPr>
          <p:cNvPr id="763" name="Google Shape;763;p95"/>
          <p:cNvSpPr txBox="1">
            <a:spLocks noGrp="1"/>
          </p:cNvSpPr>
          <p:nvPr>
            <p:ph type="body" idx="1"/>
          </p:nvPr>
        </p:nvSpPr>
        <p:spPr>
          <a:xfrm>
            <a:off x="311700" y="947976"/>
            <a:ext cx="8438100" cy="6408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100" dirty="0">
                <a:solidFill>
                  <a:schemeClr val="tx1"/>
                </a:solidFill>
              </a:rPr>
              <a:t>The duration of the grant is from the date the application is awarded (approximately March 13th) to September 30, 2026.  All funds must be obligated by </a:t>
            </a:r>
            <a:r>
              <a:rPr lang="en" sz="1100" b="1" u="sng" dirty="0">
                <a:solidFill>
                  <a:schemeClr val="tx1"/>
                </a:solidFill>
              </a:rPr>
              <a:t>September 30, 2026</a:t>
            </a:r>
            <a:r>
              <a:rPr lang="en" sz="1100" dirty="0">
                <a:solidFill>
                  <a:schemeClr val="tx1"/>
                </a:solidFill>
              </a:rPr>
              <a:t>, and requested for reimbursement from CDE by November 1, 2026. Carryover is </a:t>
            </a:r>
            <a:r>
              <a:rPr lang="en" sz="1100" u="sng" dirty="0">
                <a:solidFill>
                  <a:schemeClr val="tx1"/>
                </a:solidFill>
              </a:rPr>
              <a:t>not</a:t>
            </a:r>
            <a:r>
              <a:rPr lang="en" sz="1100" dirty="0">
                <a:solidFill>
                  <a:schemeClr val="tx1"/>
                </a:solidFill>
              </a:rPr>
              <a:t> available for these funds.</a:t>
            </a:r>
            <a:endParaRPr sz="1100" dirty="0">
              <a:solidFill>
                <a:schemeClr val="tx1"/>
              </a:solidFill>
            </a:endParaRPr>
          </a:p>
        </p:txBody>
      </p:sp>
      <p:graphicFrame>
        <p:nvGraphicFramePr>
          <p:cNvPr id="764" name="Google Shape;764;p95"/>
          <p:cNvGraphicFramePr/>
          <p:nvPr>
            <p:extLst>
              <p:ext uri="{D42A27DB-BD31-4B8C-83A1-F6EECF244321}">
                <p14:modId xmlns:p14="http://schemas.microsoft.com/office/powerpoint/2010/main" val="3881498350"/>
              </p:ext>
            </p:extLst>
          </p:nvPr>
        </p:nvGraphicFramePr>
        <p:xfrm>
          <a:off x="376432" y="1714611"/>
          <a:ext cx="8355825" cy="2377380"/>
        </p:xfrm>
        <a:graphic>
          <a:graphicData uri="http://schemas.openxmlformats.org/drawingml/2006/table">
            <a:tbl>
              <a:tblPr firstRow="1">
                <a:noFill/>
                <a:tableStyleId>{ED912071-9267-4B44-935F-3C006D00F590}</a:tableStyleId>
              </a:tblPr>
              <a:tblGrid>
                <a:gridCol w="2785275">
                  <a:extLst>
                    <a:ext uri="{9D8B030D-6E8A-4147-A177-3AD203B41FA5}">
                      <a16:colId xmlns:a16="http://schemas.microsoft.com/office/drawing/2014/main" val="20000"/>
                    </a:ext>
                  </a:extLst>
                </a:gridCol>
                <a:gridCol w="2785275">
                  <a:extLst>
                    <a:ext uri="{9D8B030D-6E8A-4147-A177-3AD203B41FA5}">
                      <a16:colId xmlns:a16="http://schemas.microsoft.com/office/drawing/2014/main" val="20001"/>
                    </a:ext>
                  </a:extLst>
                </a:gridCol>
                <a:gridCol w="2785275">
                  <a:extLst>
                    <a:ext uri="{9D8B030D-6E8A-4147-A177-3AD203B41FA5}">
                      <a16:colId xmlns:a16="http://schemas.microsoft.com/office/drawing/2014/main" val="20002"/>
                    </a:ext>
                  </a:extLst>
                </a:gridCol>
              </a:tblGrid>
              <a:tr h="278250">
                <a:tc>
                  <a:txBody>
                    <a:bodyPr/>
                    <a:lstStyle/>
                    <a:p>
                      <a:pPr marL="0" marR="0" lvl="0" indent="0" algn="ctr" rtl="0">
                        <a:spcBef>
                          <a:spcPts val="0"/>
                        </a:spcBef>
                        <a:spcAft>
                          <a:spcPts val="0"/>
                        </a:spcAft>
                        <a:buNone/>
                      </a:pPr>
                      <a:r>
                        <a:rPr lang="en" sz="1100" b="1" dirty="0">
                          <a:latin typeface="Roboto"/>
                          <a:ea typeface="Roboto"/>
                          <a:cs typeface="Roboto"/>
                          <a:sym typeface="Roboto"/>
                        </a:rPr>
                        <a:t>Title II, Part A</a:t>
                      </a:r>
                      <a:endParaRPr sz="1100" b="1" dirty="0">
                        <a:latin typeface="Roboto"/>
                        <a:ea typeface="Roboto"/>
                        <a:cs typeface="Roboto"/>
                        <a:sym typeface="Roboto"/>
                      </a:endParaRPr>
                    </a:p>
                  </a:txBody>
                  <a:tcPr marL="91425" marR="91425" marT="91425" marB="91425">
                    <a:solidFill>
                      <a:srgbClr val="F9CB9C"/>
                    </a:solidFill>
                  </a:tcPr>
                </a:tc>
                <a:tc>
                  <a:txBody>
                    <a:bodyPr/>
                    <a:lstStyle/>
                    <a:p>
                      <a:pPr marL="0" lvl="0" indent="0" algn="ctr" rtl="0">
                        <a:spcBef>
                          <a:spcPts val="0"/>
                        </a:spcBef>
                        <a:spcAft>
                          <a:spcPts val="0"/>
                        </a:spcAft>
                        <a:buNone/>
                      </a:pPr>
                      <a:r>
                        <a:rPr lang="en" sz="1100" b="1">
                          <a:latin typeface="Roboto"/>
                          <a:ea typeface="Roboto"/>
                          <a:cs typeface="Roboto"/>
                          <a:sym typeface="Roboto"/>
                        </a:rPr>
                        <a:t>Title III, Part A </a:t>
                      </a:r>
                      <a:endParaRPr sz="1100" b="1">
                        <a:latin typeface="Roboto"/>
                        <a:ea typeface="Roboto"/>
                        <a:cs typeface="Roboto"/>
                        <a:sym typeface="Roboto"/>
                      </a:endParaRPr>
                    </a:p>
                  </a:txBody>
                  <a:tcPr marL="91425" marR="91425" marT="91425" marB="91425">
                    <a:solidFill>
                      <a:srgbClr val="F9CB9C"/>
                    </a:solidFill>
                  </a:tcPr>
                </a:tc>
                <a:tc>
                  <a:txBody>
                    <a:bodyPr/>
                    <a:lstStyle/>
                    <a:p>
                      <a:pPr marL="0" lvl="0" indent="0" algn="ctr" rtl="0">
                        <a:spcBef>
                          <a:spcPts val="0"/>
                        </a:spcBef>
                        <a:spcAft>
                          <a:spcPts val="0"/>
                        </a:spcAft>
                        <a:buNone/>
                      </a:pPr>
                      <a:r>
                        <a:rPr lang="en" sz="1100" b="1">
                          <a:latin typeface="Roboto"/>
                          <a:ea typeface="Roboto"/>
                          <a:cs typeface="Roboto"/>
                          <a:sym typeface="Roboto"/>
                        </a:rPr>
                        <a:t>Title IV, Part A</a:t>
                      </a:r>
                      <a:endParaRPr sz="1100" b="1">
                        <a:latin typeface="Roboto"/>
                        <a:ea typeface="Roboto"/>
                        <a:cs typeface="Roboto"/>
                        <a:sym typeface="Roboto"/>
                      </a:endParaRPr>
                    </a:p>
                  </a:txBody>
                  <a:tcPr marL="91425" marR="91425" marT="91425" marB="91425">
                    <a:solidFill>
                      <a:srgbClr val="F9CB9C"/>
                    </a:solidFill>
                  </a:tcPr>
                </a:tc>
                <a:extLst>
                  <a:ext uri="{0D108BD9-81ED-4DB2-BD59-A6C34878D82A}">
                    <a16:rowId xmlns:a16="http://schemas.microsoft.com/office/drawing/2014/main" val="10000"/>
                  </a:ext>
                </a:extLst>
              </a:tr>
              <a:tr h="381000">
                <a:tc>
                  <a:txBody>
                    <a:bodyPr/>
                    <a:lstStyle/>
                    <a:p>
                      <a:pPr marL="171450" lvl="0" indent="-184150" algn="l" rtl="0">
                        <a:spcBef>
                          <a:spcPts val="0"/>
                        </a:spcBef>
                        <a:spcAft>
                          <a:spcPts val="0"/>
                        </a:spcAft>
                        <a:buClr>
                          <a:schemeClr val="dk1"/>
                        </a:buClr>
                        <a:buSzPts val="1100"/>
                        <a:buFont typeface="Roboto"/>
                        <a:buChar char="●"/>
                      </a:pPr>
                      <a:r>
                        <a:rPr lang="en" sz="1100" dirty="0">
                          <a:solidFill>
                            <a:srgbClr val="262626"/>
                          </a:solidFill>
                          <a:latin typeface="Roboto"/>
                          <a:ea typeface="Roboto"/>
                          <a:cs typeface="Roboto"/>
                          <a:sym typeface="Roboto"/>
                        </a:rPr>
                        <a:t>$800,000 available</a:t>
                      </a:r>
                      <a:endParaRPr sz="1100" dirty="0">
                        <a:solidFill>
                          <a:srgbClr val="262626"/>
                        </a:solidFill>
                        <a:latin typeface="Roboto"/>
                        <a:ea typeface="Roboto"/>
                        <a:cs typeface="Roboto"/>
                        <a:sym typeface="Roboto"/>
                      </a:endParaRPr>
                    </a:p>
                    <a:p>
                      <a:pPr marL="171450" lvl="0" indent="-184150" algn="l" rtl="0">
                        <a:spcBef>
                          <a:spcPts val="0"/>
                        </a:spcBef>
                        <a:spcAft>
                          <a:spcPts val="0"/>
                        </a:spcAft>
                        <a:buClr>
                          <a:schemeClr val="dk1"/>
                        </a:buClr>
                        <a:buSzPts val="1100"/>
                        <a:buFont typeface="Roboto"/>
                        <a:buChar char="●"/>
                      </a:pPr>
                      <a:r>
                        <a:rPr lang="en" sz="1100" dirty="0">
                          <a:solidFill>
                            <a:srgbClr val="262626"/>
                          </a:solidFill>
                          <a:latin typeface="Roboto"/>
                          <a:ea typeface="Roboto"/>
                          <a:cs typeface="Roboto"/>
                          <a:sym typeface="Roboto"/>
                        </a:rPr>
                        <a:t>Up to $100,000 per eligible district.</a:t>
                      </a:r>
                      <a:endParaRPr sz="1100" dirty="0">
                        <a:solidFill>
                          <a:srgbClr val="262626"/>
                        </a:solidFill>
                        <a:latin typeface="Roboto"/>
                        <a:ea typeface="Roboto"/>
                        <a:cs typeface="Roboto"/>
                        <a:sym typeface="Roboto"/>
                      </a:endParaRPr>
                    </a:p>
                    <a:p>
                      <a:pPr marL="171450" lvl="0" indent="-184150" algn="l" rtl="0">
                        <a:spcBef>
                          <a:spcPts val="0"/>
                        </a:spcBef>
                        <a:spcAft>
                          <a:spcPts val="0"/>
                        </a:spcAft>
                        <a:buClr>
                          <a:schemeClr val="dk1"/>
                        </a:buClr>
                        <a:buSzPts val="1100"/>
                        <a:buFont typeface="Roboto"/>
                        <a:buChar char="●"/>
                      </a:pPr>
                      <a:r>
                        <a:rPr lang="en" sz="1100" dirty="0">
                          <a:solidFill>
                            <a:schemeClr val="dk1"/>
                          </a:solidFill>
                          <a:highlight>
                            <a:srgbClr val="FFFFFF"/>
                          </a:highlight>
                          <a:latin typeface="Roboto"/>
                          <a:ea typeface="Roboto"/>
                          <a:cs typeface="Roboto"/>
                          <a:sym typeface="Roboto"/>
                        </a:rPr>
                        <a:t>If fundable requests exceed the amount available, funds will be evenly distributed to the prioritized districts that apply (up to $100,000 per district) and have approvable expenditures.</a:t>
                      </a:r>
                      <a:endParaRPr sz="1100" dirty="0">
                        <a:solidFill>
                          <a:schemeClr val="dk1"/>
                        </a:solidFill>
                        <a:highlight>
                          <a:srgbClr val="FFFFFF"/>
                        </a:highlight>
                        <a:latin typeface="Roboto"/>
                        <a:ea typeface="Roboto"/>
                        <a:cs typeface="Roboto"/>
                        <a:sym typeface="Roboto"/>
                      </a:endParaRPr>
                    </a:p>
                    <a:p>
                      <a:pPr marL="171450" lvl="0" indent="-184150" algn="l" rtl="0">
                        <a:spcBef>
                          <a:spcPts val="0"/>
                        </a:spcBef>
                        <a:spcAft>
                          <a:spcPts val="0"/>
                        </a:spcAft>
                        <a:buClr>
                          <a:schemeClr val="dk1"/>
                        </a:buClr>
                        <a:buSzPts val="1100"/>
                        <a:buFont typeface="Roboto"/>
                        <a:buChar char="●"/>
                      </a:pPr>
                      <a:r>
                        <a:rPr lang="en" sz="1100" dirty="0">
                          <a:solidFill>
                            <a:schemeClr val="dk1"/>
                          </a:solidFill>
                          <a:highlight>
                            <a:srgbClr val="FFFFFF"/>
                          </a:highlight>
                          <a:latin typeface="Roboto"/>
                          <a:ea typeface="Roboto"/>
                          <a:cs typeface="Roboto"/>
                          <a:sym typeface="Roboto"/>
                        </a:rPr>
                        <a:t>If funds remain, the review team will determine if districts not currently prioritized have requests that are reasonable and necessary.</a:t>
                      </a:r>
                      <a:endParaRPr sz="1100" dirty="0">
                        <a:latin typeface="Roboto"/>
                        <a:ea typeface="Roboto"/>
                        <a:cs typeface="Roboto"/>
                        <a:sym typeface="Roboto"/>
                      </a:endParaRPr>
                    </a:p>
                  </a:txBody>
                  <a:tcPr marL="91425" marR="91425" marT="91425" marB="91425"/>
                </a:tc>
                <a:tc>
                  <a:txBody>
                    <a:bodyPr/>
                    <a:lstStyle/>
                    <a:p>
                      <a:pPr marL="171450" lvl="0" indent="-184150" algn="l" rtl="0">
                        <a:spcBef>
                          <a:spcPts val="0"/>
                        </a:spcBef>
                        <a:spcAft>
                          <a:spcPts val="0"/>
                        </a:spcAft>
                        <a:buClr>
                          <a:schemeClr val="dk1"/>
                        </a:buClr>
                        <a:buSzPts val="1100"/>
                        <a:buFont typeface="Roboto"/>
                        <a:buChar char="●"/>
                      </a:pPr>
                      <a:r>
                        <a:rPr lang="en" sz="1100" dirty="0">
                          <a:solidFill>
                            <a:srgbClr val="262626"/>
                          </a:solidFill>
                          <a:latin typeface="Roboto"/>
                          <a:ea typeface="Roboto"/>
                          <a:cs typeface="Roboto"/>
                          <a:sym typeface="Roboto"/>
                        </a:rPr>
                        <a:t>$750,000 available</a:t>
                      </a:r>
                      <a:endParaRPr sz="1100" dirty="0">
                        <a:solidFill>
                          <a:srgbClr val="262626"/>
                        </a:solidFill>
                        <a:latin typeface="Roboto"/>
                        <a:ea typeface="Roboto"/>
                        <a:cs typeface="Roboto"/>
                        <a:sym typeface="Roboto"/>
                      </a:endParaRPr>
                    </a:p>
                    <a:p>
                      <a:pPr marL="171450" lvl="0" indent="-184150" algn="l" rtl="0">
                        <a:spcBef>
                          <a:spcPts val="0"/>
                        </a:spcBef>
                        <a:spcAft>
                          <a:spcPts val="0"/>
                        </a:spcAft>
                        <a:buClr>
                          <a:schemeClr val="dk1"/>
                        </a:buClr>
                        <a:buSzPts val="1100"/>
                        <a:buFont typeface="Roboto"/>
                        <a:buChar char="●"/>
                      </a:pPr>
                      <a:r>
                        <a:rPr lang="en" sz="1100" dirty="0">
                          <a:solidFill>
                            <a:srgbClr val="262626"/>
                          </a:solidFill>
                          <a:latin typeface="Roboto"/>
                          <a:ea typeface="Roboto"/>
                          <a:cs typeface="Roboto"/>
                          <a:sym typeface="Roboto"/>
                        </a:rPr>
                        <a:t>Up to $50,000 per eligible district.</a:t>
                      </a:r>
                      <a:endParaRPr sz="1100" dirty="0">
                        <a:solidFill>
                          <a:srgbClr val="262626"/>
                        </a:solidFill>
                        <a:latin typeface="Roboto"/>
                        <a:ea typeface="Roboto"/>
                        <a:cs typeface="Roboto"/>
                        <a:sym typeface="Roboto"/>
                      </a:endParaRPr>
                    </a:p>
                    <a:p>
                      <a:pPr marL="171450" lvl="0" indent="-184150" algn="l" rtl="0">
                        <a:spcBef>
                          <a:spcPts val="0"/>
                        </a:spcBef>
                        <a:spcAft>
                          <a:spcPts val="0"/>
                        </a:spcAft>
                        <a:buClr>
                          <a:schemeClr val="dk1"/>
                        </a:buClr>
                        <a:buSzPts val="1100"/>
                        <a:buFont typeface="Roboto"/>
                        <a:buChar char="●"/>
                      </a:pPr>
                      <a:r>
                        <a:rPr lang="en" sz="1100" dirty="0">
                          <a:solidFill>
                            <a:srgbClr val="262626"/>
                          </a:solidFill>
                          <a:latin typeface="Roboto"/>
                          <a:ea typeface="Roboto"/>
                          <a:cs typeface="Roboto"/>
                          <a:sym typeface="Roboto"/>
                        </a:rPr>
                        <a:t>If fundable requests exceed the amount available, funds will be distributed to approvable grants based on priority points listed in Appendix A.</a:t>
                      </a:r>
                      <a:endParaRPr sz="1100" dirty="0">
                        <a:solidFill>
                          <a:srgbClr val="262626"/>
                        </a:solidFill>
                        <a:latin typeface="Roboto"/>
                        <a:ea typeface="Roboto"/>
                        <a:cs typeface="Roboto"/>
                        <a:sym typeface="Roboto"/>
                      </a:endParaRPr>
                    </a:p>
                    <a:p>
                      <a:pPr marL="171450" lvl="0" indent="-184150" algn="l" rtl="0">
                        <a:spcBef>
                          <a:spcPts val="0"/>
                        </a:spcBef>
                        <a:spcAft>
                          <a:spcPts val="0"/>
                        </a:spcAft>
                        <a:buClr>
                          <a:srgbClr val="262626"/>
                        </a:buClr>
                        <a:buSzPts val="1100"/>
                        <a:buFont typeface="Roboto"/>
                        <a:buChar char="●"/>
                      </a:pPr>
                      <a:r>
                        <a:rPr lang="en" sz="1100" dirty="0">
                          <a:solidFill>
                            <a:schemeClr val="dk1"/>
                          </a:solidFill>
                          <a:highlight>
                            <a:srgbClr val="FFFFFF"/>
                          </a:highlight>
                          <a:latin typeface="Roboto"/>
                          <a:ea typeface="Roboto"/>
                          <a:cs typeface="Roboto"/>
                          <a:sym typeface="Roboto"/>
                        </a:rPr>
                        <a:t>If funds remain, the review team will determine if districts not currently prioritized have requests that are reasonable and necessary.</a:t>
                      </a:r>
                      <a:endParaRPr sz="1100" dirty="0">
                        <a:solidFill>
                          <a:srgbClr val="262626"/>
                        </a:solidFill>
                        <a:latin typeface="Roboto"/>
                        <a:ea typeface="Roboto"/>
                        <a:cs typeface="Roboto"/>
                        <a:sym typeface="Roboto"/>
                      </a:endParaRPr>
                    </a:p>
                  </a:txBody>
                  <a:tcPr marL="91425" marR="91425" marT="91425" marB="91425"/>
                </a:tc>
                <a:tc>
                  <a:txBody>
                    <a:bodyPr/>
                    <a:lstStyle/>
                    <a:p>
                      <a:pPr marL="171450" lvl="0" indent="-184150" algn="l" rtl="0">
                        <a:spcBef>
                          <a:spcPts val="0"/>
                        </a:spcBef>
                        <a:spcAft>
                          <a:spcPts val="0"/>
                        </a:spcAft>
                        <a:buClr>
                          <a:schemeClr val="dk1"/>
                        </a:buClr>
                        <a:buSzPts val="1100"/>
                        <a:buFont typeface="Roboto"/>
                        <a:buChar char="●"/>
                      </a:pPr>
                      <a:r>
                        <a:rPr lang="en" sz="1100" dirty="0">
                          <a:solidFill>
                            <a:srgbClr val="262626"/>
                          </a:solidFill>
                          <a:latin typeface="Roboto"/>
                          <a:ea typeface="Roboto"/>
                          <a:cs typeface="Roboto"/>
                          <a:sym typeface="Roboto"/>
                        </a:rPr>
                        <a:t>$1,200,000 available</a:t>
                      </a:r>
                      <a:endParaRPr sz="1100" dirty="0">
                        <a:solidFill>
                          <a:srgbClr val="262626"/>
                        </a:solidFill>
                        <a:latin typeface="Roboto"/>
                        <a:ea typeface="Roboto"/>
                        <a:cs typeface="Roboto"/>
                        <a:sym typeface="Roboto"/>
                      </a:endParaRPr>
                    </a:p>
                    <a:p>
                      <a:pPr marL="171450" lvl="0" indent="-184150" algn="l" rtl="0">
                        <a:spcBef>
                          <a:spcPts val="0"/>
                        </a:spcBef>
                        <a:spcAft>
                          <a:spcPts val="0"/>
                        </a:spcAft>
                        <a:buClr>
                          <a:schemeClr val="dk1"/>
                        </a:buClr>
                        <a:buSzPts val="1100"/>
                        <a:buFont typeface="Roboto"/>
                        <a:buChar char="●"/>
                      </a:pPr>
                      <a:r>
                        <a:rPr lang="en" sz="1100" dirty="0">
                          <a:solidFill>
                            <a:srgbClr val="262626"/>
                          </a:solidFill>
                          <a:latin typeface="Roboto"/>
                          <a:ea typeface="Roboto"/>
                          <a:cs typeface="Roboto"/>
                          <a:sym typeface="Roboto"/>
                        </a:rPr>
                        <a:t>Up to $100,000 per eligible district.</a:t>
                      </a:r>
                      <a:endParaRPr sz="1100" dirty="0">
                        <a:solidFill>
                          <a:srgbClr val="262626"/>
                        </a:solidFill>
                        <a:latin typeface="Roboto"/>
                        <a:ea typeface="Roboto"/>
                        <a:cs typeface="Roboto"/>
                        <a:sym typeface="Roboto"/>
                      </a:endParaRPr>
                    </a:p>
                    <a:p>
                      <a:pPr marL="171450" lvl="0" indent="-184150" algn="l" rtl="0">
                        <a:spcBef>
                          <a:spcPts val="0"/>
                        </a:spcBef>
                        <a:spcAft>
                          <a:spcPts val="0"/>
                        </a:spcAft>
                        <a:buClr>
                          <a:schemeClr val="dk1"/>
                        </a:buClr>
                        <a:buSzPts val="1100"/>
                        <a:buFont typeface="Roboto"/>
                        <a:buChar char="●"/>
                      </a:pPr>
                      <a:r>
                        <a:rPr lang="en" sz="1100" dirty="0">
                          <a:solidFill>
                            <a:schemeClr val="dk1"/>
                          </a:solidFill>
                          <a:highlight>
                            <a:srgbClr val="FFFFFF"/>
                          </a:highlight>
                          <a:latin typeface="Roboto"/>
                          <a:ea typeface="Roboto"/>
                          <a:cs typeface="Roboto"/>
                          <a:sym typeface="Roboto"/>
                        </a:rPr>
                        <a:t>If requests exceed the amount available, funds will be evenly distributed to the prioritized districts that apply (up to $100,000 per district) and have approvable expenditures.</a:t>
                      </a:r>
                      <a:endParaRPr sz="1100" dirty="0">
                        <a:solidFill>
                          <a:schemeClr val="dk1"/>
                        </a:solidFill>
                        <a:highlight>
                          <a:srgbClr val="FFFFFF"/>
                        </a:highlight>
                        <a:latin typeface="Roboto"/>
                        <a:ea typeface="Roboto"/>
                        <a:cs typeface="Roboto"/>
                        <a:sym typeface="Roboto"/>
                      </a:endParaRPr>
                    </a:p>
                    <a:p>
                      <a:pPr marL="171450" lvl="0" indent="-184150" algn="l" rtl="0">
                        <a:spcBef>
                          <a:spcPts val="0"/>
                        </a:spcBef>
                        <a:spcAft>
                          <a:spcPts val="0"/>
                        </a:spcAft>
                        <a:buClr>
                          <a:schemeClr val="dk1"/>
                        </a:buClr>
                        <a:buSzPts val="1100"/>
                        <a:buFont typeface="Roboto"/>
                        <a:buChar char="●"/>
                      </a:pPr>
                      <a:r>
                        <a:rPr lang="en" sz="1100" dirty="0">
                          <a:solidFill>
                            <a:schemeClr val="dk1"/>
                          </a:solidFill>
                          <a:highlight>
                            <a:srgbClr val="FFFFFF"/>
                          </a:highlight>
                          <a:latin typeface="Roboto"/>
                          <a:ea typeface="Roboto"/>
                          <a:cs typeface="Roboto"/>
                          <a:sym typeface="Roboto"/>
                        </a:rPr>
                        <a:t>If funds remain, the review team will determine if districts not currently prioritized have requests that are reasonable and necessary.</a:t>
                      </a:r>
                      <a:endParaRPr sz="1100" dirty="0">
                        <a:solidFill>
                          <a:schemeClr val="dk1"/>
                        </a:solidFill>
                        <a:latin typeface="Roboto"/>
                        <a:ea typeface="Roboto"/>
                        <a:cs typeface="Roboto"/>
                        <a:sym typeface="Roboto"/>
                      </a:endParaRPr>
                    </a:p>
                  </a:txBody>
                  <a:tcPr marL="91425" marR="91425" marT="91425" marB="91425"/>
                </a:tc>
                <a:extLst>
                  <a:ext uri="{0D108BD9-81ED-4DB2-BD59-A6C34878D82A}">
                    <a16:rowId xmlns:a16="http://schemas.microsoft.com/office/drawing/2014/main" val="10001"/>
                  </a:ext>
                </a:extLst>
              </a:tr>
            </a:tbl>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768"/>
        <p:cNvGrpSpPr/>
        <p:nvPr/>
      </p:nvGrpSpPr>
      <p:grpSpPr>
        <a:xfrm>
          <a:off x="0" y="0"/>
          <a:ext cx="0" cy="0"/>
          <a:chOff x="0" y="0"/>
          <a:chExt cx="0" cy="0"/>
        </a:xfrm>
      </p:grpSpPr>
      <p:sp>
        <p:nvSpPr>
          <p:cNvPr id="769" name="Google Shape;769;p96"/>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Allowable Uses</a:t>
            </a:r>
            <a:endParaRPr/>
          </a:p>
        </p:txBody>
      </p:sp>
      <p:graphicFrame>
        <p:nvGraphicFramePr>
          <p:cNvPr id="770" name="Google Shape;770;p96"/>
          <p:cNvGraphicFramePr/>
          <p:nvPr>
            <p:extLst>
              <p:ext uri="{D42A27DB-BD31-4B8C-83A1-F6EECF244321}">
                <p14:modId xmlns:p14="http://schemas.microsoft.com/office/powerpoint/2010/main" val="3816238165"/>
              </p:ext>
            </p:extLst>
          </p:nvPr>
        </p:nvGraphicFramePr>
        <p:xfrm>
          <a:off x="200025" y="987461"/>
          <a:ext cx="8770125" cy="3317660"/>
        </p:xfrm>
        <a:graphic>
          <a:graphicData uri="http://schemas.openxmlformats.org/drawingml/2006/table">
            <a:tbl>
              <a:tblPr firstRow="1">
                <a:noFill/>
                <a:tableStyleId>{ED912071-9267-4B44-935F-3C006D00F590}</a:tableStyleId>
              </a:tblPr>
              <a:tblGrid>
                <a:gridCol w="2414588">
                  <a:extLst>
                    <a:ext uri="{9D8B030D-6E8A-4147-A177-3AD203B41FA5}">
                      <a16:colId xmlns:a16="http://schemas.microsoft.com/office/drawing/2014/main" val="20000"/>
                    </a:ext>
                  </a:extLst>
                </a:gridCol>
                <a:gridCol w="2905582">
                  <a:extLst>
                    <a:ext uri="{9D8B030D-6E8A-4147-A177-3AD203B41FA5}">
                      <a16:colId xmlns:a16="http://schemas.microsoft.com/office/drawing/2014/main" val="20001"/>
                    </a:ext>
                  </a:extLst>
                </a:gridCol>
                <a:gridCol w="3449955">
                  <a:extLst>
                    <a:ext uri="{9D8B030D-6E8A-4147-A177-3AD203B41FA5}">
                      <a16:colId xmlns:a16="http://schemas.microsoft.com/office/drawing/2014/main" val="20002"/>
                    </a:ext>
                  </a:extLst>
                </a:gridCol>
              </a:tblGrid>
              <a:tr h="381650">
                <a:tc>
                  <a:txBody>
                    <a:bodyPr/>
                    <a:lstStyle/>
                    <a:p>
                      <a:pPr marL="0" marR="0" lvl="0" indent="0" algn="ctr" rtl="0">
                        <a:spcBef>
                          <a:spcPts val="0"/>
                        </a:spcBef>
                        <a:spcAft>
                          <a:spcPts val="0"/>
                        </a:spcAft>
                        <a:buNone/>
                      </a:pPr>
                      <a:r>
                        <a:rPr lang="en" b="1" dirty="0">
                          <a:latin typeface="Roboto"/>
                          <a:ea typeface="Roboto"/>
                          <a:cs typeface="Roboto"/>
                          <a:sym typeface="Roboto"/>
                        </a:rPr>
                        <a:t>Title II, Part A</a:t>
                      </a:r>
                      <a:endParaRPr b="1" dirty="0">
                        <a:latin typeface="Roboto"/>
                        <a:ea typeface="Roboto"/>
                        <a:cs typeface="Roboto"/>
                        <a:sym typeface="Roboto"/>
                      </a:endParaRPr>
                    </a:p>
                  </a:txBody>
                  <a:tcPr marL="91425" marR="91425" marT="91425" marB="91425">
                    <a:solidFill>
                      <a:srgbClr val="F9CB9C"/>
                    </a:solidFill>
                  </a:tcPr>
                </a:tc>
                <a:tc>
                  <a:txBody>
                    <a:bodyPr/>
                    <a:lstStyle/>
                    <a:p>
                      <a:pPr marL="0" lvl="0" indent="0" algn="ctr" rtl="0">
                        <a:spcBef>
                          <a:spcPts val="0"/>
                        </a:spcBef>
                        <a:spcAft>
                          <a:spcPts val="0"/>
                        </a:spcAft>
                        <a:buNone/>
                      </a:pPr>
                      <a:r>
                        <a:rPr lang="en" b="1">
                          <a:latin typeface="Roboto"/>
                          <a:ea typeface="Roboto"/>
                          <a:cs typeface="Roboto"/>
                          <a:sym typeface="Roboto"/>
                        </a:rPr>
                        <a:t>Title III, Part A </a:t>
                      </a:r>
                      <a:endParaRPr b="1">
                        <a:latin typeface="Roboto"/>
                        <a:ea typeface="Roboto"/>
                        <a:cs typeface="Roboto"/>
                        <a:sym typeface="Roboto"/>
                      </a:endParaRPr>
                    </a:p>
                  </a:txBody>
                  <a:tcPr marL="91425" marR="91425" marT="91425" marB="91425">
                    <a:solidFill>
                      <a:srgbClr val="F9CB9C"/>
                    </a:solidFill>
                  </a:tcPr>
                </a:tc>
                <a:tc>
                  <a:txBody>
                    <a:bodyPr/>
                    <a:lstStyle/>
                    <a:p>
                      <a:pPr marL="0" lvl="0" indent="0" algn="ctr" rtl="0">
                        <a:spcBef>
                          <a:spcPts val="0"/>
                        </a:spcBef>
                        <a:spcAft>
                          <a:spcPts val="0"/>
                        </a:spcAft>
                        <a:buNone/>
                      </a:pPr>
                      <a:r>
                        <a:rPr lang="en" b="1" dirty="0">
                          <a:latin typeface="Roboto"/>
                          <a:ea typeface="Roboto"/>
                          <a:cs typeface="Roboto"/>
                          <a:sym typeface="Roboto"/>
                        </a:rPr>
                        <a:t>Title IV, Part A</a:t>
                      </a:r>
                      <a:endParaRPr b="1" dirty="0">
                        <a:latin typeface="Roboto"/>
                        <a:ea typeface="Roboto"/>
                        <a:cs typeface="Roboto"/>
                        <a:sym typeface="Roboto"/>
                      </a:endParaRPr>
                    </a:p>
                  </a:txBody>
                  <a:tcPr marL="91425" marR="91425" marT="91425" marB="91425">
                    <a:solidFill>
                      <a:srgbClr val="F9CB9C"/>
                    </a:solidFill>
                  </a:tcPr>
                </a:tc>
                <a:extLst>
                  <a:ext uri="{0D108BD9-81ED-4DB2-BD59-A6C34878D82A}">
                    <a16:rowId xmlns:a16="http://schemas.microsoft.com/office/drawing/2014/main" val="10000"/>
                  </a:ext>
                </a:extLst>
              </a:tr>
              <a:tr h="2921450">
                <a:tc>
                  <a:txBody>
                    <a:bodyPr/>
                    <a:lstStyle/>
                    <a:p>
                      <a:pPr marL="171450" lvl="0" indent="-184150" algn="l" rtl="0">
                        <a:spcBef>
                          <a:spcPts val="0"/>
                        </a:spcBef>
                        <a:spcAft>
                          <a:spcPts val="0"/>
                        </a:spcAft>
                        <a:buClr>
                          <a:schemeClr val="dk1"/>
                        </a:buClr>
                        <a:buSzPts val="1100"/>
                        <a:buFont typeface="Roboto"/>
                        <a:buChar char="●"/>
                      </a:pPr>
                      <a:r>
                        <a:rPr lang="en" sz="1100" dirty="0">
                          <a:latin typeface="Roboto"/>
                          <a:ea typeface="Roboto"/>
                          <a:cs typeface="Roboto"/>
                          <a:sym typeface="Roboto"/>
                        </a:rPr>
                        <a:t>Funds for CDE vetted professional learning that </a:t>
                      </a:r>
                      <a:r>
                        <a:rPr lang="en" sz="1100" dirty="0">
                          <a:solidFill>
                            <a:schemeClr val="dk1"/>
                          </a:solidFill>
                          <a:latin typeface="Roboto"/>
                          <a:ea typeface="Roboto"/>
                          <a:cs typeface="Roboto"/>
                          <a:sym typeface="Roboto"/>
                        </a:rPr>
                        <a:t>strengthens educator workforce and/or </a:t>
                      </a:r>
                      <a:r>
                        <a:rPr lang="en" sz="1100" dirty="0">
                          <a:latin typeface="Roboto"/>
                          <a:ea typeface="Roboto"/>
                          <a:cs typeface="Roboto"/>
                          <a:sym typeface="Roboto"/>
                        </a:rPr>
                        <a:t>builds the capacity of staff to increase student engagement and accelerate student outcomes.</a:t>
                      </a:r>
                      <a:endParaRPr sz="1100" dirty="0">
                        <a:latin typeface="Roboto"/>
                        <a:ea typeface="Roboto"/>
                        <a:cs typeface="Roboto"/>
                        <a:sym typeface="Roboto"/>
                      </a:endParaRPr>
                    </a:p>
                    <a:p>
                      <a:pPr marL="171450" lvl="0" indent="-184150" algn="l" rtl="0">
                        <a:spcBef>
                          <a:spcPts val="0"/>
                        </a:spcBef>
                        <a:spcAft>
                          <a:spcPts val="0"/>
                        </a:spcAft>
                        <a:buClr>
                          <a:schemeClr val="dk1"/>
                        </a:buClr>
                        <a:buSzPts val="1100"/>
                        <a:buFont typeface="Roboto"/>
                        <a:buChar char="●"/>
                      </a:pPr>
                      <a:r>
                        <a:rPr lang="en" sz="1100" dirty="0">
                          <a:solidFill>
                            <a:schemeClr val="dk1"/>
                          </a:solidFill>
                          <a:latin typeface="Roboto"/>
                          <a:ea typeface="Roboto"/>
                          <a:cs typeface="Roboto"/>
                          <a:sym typeface="Roboto"/>
                        </a:rPr>
                        <a:t>Allowable costs:</a:t>
                      </a:r>
                      <a:endParaRPr sz="1100" dirty="0">
                        <a:solidFill>
                          <a:schemeClr val="dk1"/>
                        </a:solidFill>
                        <a:latin typeface="Roboto"/>
                        <a:ea typeface="Roboto"/>
                        <a:cs typeface="Roboto"/>
                        <a:sym typeface="Roboto"/>
                      </a:endParaRPr>
                    </a:p>
                    <a:p>
                      <a:pPr marL="457200" lvl="1" indent="-184150" algn="l" rtl="0">
                        <a:spcBef>
                          <a:spcPts val="0"/>
                        </a:spcBef>
                        <a:spcAft>
                          <a:spcPts val="0"/>
                        </a:spcAft>
                        <a:buClr>
                          <a:schemeClr val="dk1"/>
                        </a:buClr>
                        <a:buSzPts val="1100"/>
                        <a:buFont typeface="Roboto"/>
                        <a:buChar char="○"/>
                      </a:pPr>
                      <a:r>
                        <a:rPr lang="en" sz="1100" dirty="0">
                          <a:solidFill>
                            <a:schemeClr val="dk1"/>
                          </a:solidFill>
                          <a:latin typeface="Roboto"/>
                          <a:ea typeface="Roboto"/>
                          <a:cs typeface="Roboto"/>
                          <a:sym typeface="Roboto"/>
                        </a:rPr>
                        <a:t>Cost of PD (e.g., registration)</a:t>
                      </a:r>
                      <a:endParaRPr sz="1100" dirty="0">
                        <a:solidFill>
                          <a:schemeClr val="dk1"/>
                        </a:solidFill>
                        <a:latin typeface="Roboto"/>
                        <a:ea typeface="Roboto"/>
                        <a:cs typeface="Roboto"/>
                        <a:sym typeface="Roboto"/>
                      </a:endParaRPr>
                    </a:p>
                    <a:p>
                      <a:pPr marL="457200" lvl="1" indent="-184150" algn="l" rtl="0">
                        <a:spcBef>
                          <a:spcPts val="0"/>
                        </a:spcBef>
                        <a:spcAft>
                          <a:spcPts val="0"/>
                        </a:spcAft>
                        <a:buClr>
                          <a:schemeClr val="dk1"/>
                        </a:buClr>
                        <a:buSzPts val="1100"/>
                        <a:buFont typeface="Roboto"/>
                        <a:buChar char="○"/>
                      </a:pPr>
                      <a:r>
                        <a:rPr lang="en" sz="1100" dirty="0">
                          <a:solidFill>
                            <a:schemeClr val="dk1"/>
                          </a:solidFill>
                          <a:latin typeface="Roboto"/>
                          <a:ea typeface="Roboto"/>
                          <a:cs typeface="Roboto"/>
                          <a:sym typeface="Roboto"/>
                        </a:rPr>
                        <a:t>Stipends for participants or coaches</a:t>
                      </a:r>
                      <a:endParaRPr sz="1100" dirty="0">
                        <a:solidFill>
                          <a:schemeClr val="dk1"/>
                        </a:solidFill>
                        <a:latin typeface="Roboto"/>
                        <a:ea typeface="Roboto"/>
                        <a:cs typeface="Roboto"/>
                        <a:sym typeface="Roboto"/>
                      </a:endParaRPr>
                    </a:p>
                    <a:p>
                      <a:pPr marL="457200" lvl="1" indent="-184150" algn="l" rtl="0">
                        <a:spcBef>
                          <a:spcPts val="0"/>
                        </a:spcBef>
                        <a:spcAft>
                          <a:spcPts val="0"/>
                        </a:spcAft>
                        <a:buClr>
                          <a:schemeClr val="dk1"/>
                        </a:buClr>
                        <a:buSzPts val="1100"/>
                        <a:buFont typeface="Roboto"/>
                        <a:buChar char="○"/>
                      </a:pPr>
                      <a:r>
                        <a:rPr lang="en" sz="1100" dirty="0">
                          <a:solidFill>
                            <a:schemeClr val="dk1"/>
                          </a:solidFill>
                          <a:latin typeface="Roboto"/>
                          <a:ea typeface="Roboto"/>
                          <a:cs typeface="Roboto"/>
                          <a:sym typeface="Roboto"/>
                        </a:rPr>
                        <a:t>Substitutes</a:t>
                      </a:r>
                      <a:endParaRPr sz="1100" dirty="0">
                        <a:solidFill>
                          <a:schemeClr val="dk1"/>
                        </a:solidFill>
                        <a:latin typeface="Roboto"/>
                        <a:ea typeface="Roboto"/>
                        <a:cs typeface="Roboto"/>
                        <a:sym typeface="Roboto"/>
                      </a:endParaRPr>
                    </a:p>
                    <a:p>
                      <a:pPr marL="457200" lvl="1" indent="-184150" algn="l" rtl="0">
                        <a:spcBef>
                          <a:spcPts val="0"/>
                        </a:spcBef>
                        <a:spcAft>
                          <a:spcPts val="0"/>
                        </a:spcAft>
                        <a:buClr>
                          <a:schemeClr val="dk1"/>
                        </a:buClr>
                        <a:buSzPts val="1100"/>
                        <a:buFont typeface="Roboto"/>
                        <a:buChar char="○"/>
                      </a:pPr>
                      <a:r>
                        <a:rPr lang="en" sz="1100" dirty="0">
                          <a:solidFill>
                            <a:schemeClr val="dk1"/>
                          </a:solidFill>
                          <a:latin typeface="Roboto"/>
                          <a:ea typeface="Roboto"/>
                          <a:cs typeface="Roboto"/>
                          <a:sym typeface="Roboto"/>
                        </a:rPr>
                        <a:t>PD Materials</a:t>
                      </a:r>
                      <a:endParaRPr sz="1100" dirty="0">
                        <a:solidFill>
                          <a:schemeClr val="dk1"/>
                        </a:solidFill>
                        <a:latin typeface="Roboto"/>
                        <a:ea typeface="Roboto"/>
                        <a:cs typeface="Roboto"/>
                        <a:sym typeface="Roboto"/>
                      </a:endParaRPr>
                    </a:p>
                    <a:p>
                      <a:pPr marL="457200" lvl="1" indent="-184150" algn="l" rtl="0">
                        <a:spcBef>
                          <a:spcPts val="0"/>
                        </a:spcBef>
                        <a:spcAft>
                          <a:spcPts val="0"/>
                        </a:spcAft>
                        <a:buClr>
                          <a:schemeClr val="dk1"/>
                        </a:buClr>
                        <a:buSzPts val="1100"/>
                        <a:buFont typeface="Roboto"/>
                        <a:buChar char="○"/>
                      </a:pPr>
                      <a:r>
                        <a:rPr lang="en" sz="1100" dirty="0">
                          <a:solidFill>
                            <a:schemeClr val="dk1"/>
                          </a:solidFill>
                          <a:latin typeface="Roboto"/>
                          <a:ea typeface="Roboto"/>
                          <a:cs typeface="Roboto"/>
                          <a:sym typeface="Roboto"/>
                        </a:rPr>
                        <a:t>Travel</a:t>
                      </a:r>
                      <a:endParaRPr sz="1100" dirty="0">
                        <a:latin typeface="Roboto"/>
                        <a:ea typeface="Roboto"/>
                        <a:cs typeface="Roboto"/>
                        <a:sym typeface="Roboto"/>
                      </a:endParaRPr>
                    </a:p>
                  </a:txBody>
                  <a:tcPr marL="91425" marR="91425" marT="91425" marB="91425"/>
                </a:tc>
                <a:tc>
                  <a:txBody>
                    <a:bodyPr/>
                    <a:lstStyle/>
                    <a:p>
                      <a:pPr marL="171450" lvl="0" indent="-184150" algn="l" rtl="0">
                        <a:spcBef>
                          <a:spcPts val="0"/>
                        </a:spcBef>
                        <a:spcAft>
                          <a:spcPts val="0"/>
                        </a:spcAft>
                        <a:buClr>
                          <a:schemeClr val="dk1"/>
                        </a:buClr>
                        <a:buSzPts val="1100"/>
                        <a:buFont typeface="Roboto"/>
                        <a:buChar char="●"/>
                      </a:pPr>
                      <a:r>
                        <a:rPr lang="en" sz="1100" dirty="0">
                          <a:solidFill>
                            <a:schemeClr val="dk1"/>
                          </a:solidFill>
                          <a:latin typeface="Roboto"/>
                          <a:ea typeface="Roboto"/>
                          <a:cs typeface="Roboto"/>
                          <a:sym typeface="Roboto"/>
                        </a:rPr>
                        <a:t>Activities that support a District Language Instruction Education Program (LIEP), Multilingual Learners (MLs); including American Indian/Alaska Native, Gifted Education, and Special Education ML students, and are aligned with the CDE’s strategic priorities of accelerating student outcomes, strengthening the educator workforce and increasing student engagement. Such as:</a:t>
                      </a:r>
                      <a:endParaRPr sz="1100" dirty="0">
                        <a:solidFill>
                          <a:schemeClr val="dk1"/>
                        </a:solidFill>
                        <a:latin typeface="Roboto"/>
                        <a:ea typeface="Roboto"/>
                        <a:cs typeface="Roboto"/>
                        <a:sym typeface="Roboto"/>
                      </a:endParaRPr>
                    </a:p>
                    <a:p>
                      <a:pPr marL="457200" lvl="1" indent="-184150" algn="l" rtl="0">
                        <a:spcBef>
                          <a:spcPts val="0"/>
                        </a:spcBef>
                        <a:spcAft>
                          <a:spcPts val="0"/>
                        </a:spcAft>
                        <a:buClr>
                          <a:srgbClr val="262626"/>
                        </a:buClr>
                        <a:buSzPts val="1100"/>
                        <a:buFont typeface="Roboto"/>
                        <a:buChar char="○"/>
                      </a:pPr>
                      <a:r>
                        <a:rPr lang="en" sz="1100" dirty="0">
                          <a:solidFill>
                            <a:srgbClr val="262626"/>
                          </a:solidFill>
                          <a:latin typeface="Roboto"/>
                          <a:ea typeface="Roboto"/>
                          <a:cs typeface="Roboto"/>
                          <a:sym typeface="Roboto"/>
                        </a:rPr>
                        <a:t>Professional Learning</a:t>
                      </a:r>
                      <a:endParaRPr sz="1100" dirty="0">
                        <a:solidFill>
                          <a:srgbClr val="262626"/>
                        </a:solidFill>
                        <a:latin typeface="Roboto"/>
                        <a:ea typeface="Roboto"/>
                        <a:cs typeface="Roboto"/>
                        <a:sym typeface="Roboto"/>
                      </a:endParaRPr>
                    </a:p>
                    <a:p>
                      <a:pPr marL="457200" lvl="1" indent="-184150" algn="l" rtl="0">
                        <a:spcBef>
                          <a:spcPts val="0"/>
                        </a:spcBef>
                        <a:spcAft>
                          <a:spcPts val="0"/>
                        </a:spcAft>
                        <a:buClr>
                          <a:srgbClr val="262626"/>
                        </a:buClr>
                        <a:buSzPts val="1100"/>
                        <a:buFont typeface="Roboto"/>
                        <a:buChar char="○"/>
                      </a:pPr>
                      <a:r>
                        <a:rPr lang="en" sz="1100" dirty="0">
                          <a:solidFill>
                            <a:srgbClr val="262626"/>
                          </a:solidFill>
                          <a:latin typeface="Roboto"/>
                          <a:ea typeface="Roboto"/>
                          <a:cs typeface="Roboto"/>
                          <a:sym typeface="Roboto"/>
                        </a:rPr>
                        <a:t>Instructional Materials</a:t>
                      </a:r>
                      <a:endParaRPr sz="1100" dirty="0">
                        <a:solidFill>
                          <a:srgbClr val="262626"/>
                        </a:solidFill>
                        <a:latin typeface="Roboto"/>
                        <a:ea typeface="Roboto"/>
                        <a:cs typeface="Roboto"/>
                        <a:sym typeface="Roboto"/>
                      </a:endParaRPr>
                    </a:p>
                    <a:p>
                      <a:pPr marL="457200" lvl="1" indent="-184150" algn="l" rtl="0">
                        <a:spcBef>
                          <a:spcPts val="0"/>
                        </a:spcBef>
                        <a:spcAft>
                          <a:spcPts val="0"/>
                        </a:spcAft>
                        <a:buClr>
                          <a:srgbClr val="262626"/>
                        </a:buClr>
                        <a:buSzPts val="1100"/>
                        <a:buFont typeface="Roboto"/>
                        <a:buChar char="○"/>
                      </a:pPr>
                      <a:r>
                        <a:rPr lang="en" sz="1100" dirty="0">
                          <a:solidFill>
                            <a:srgbClr val="262626"/>
                          </a:solidFill>
                          <a:latin typeface="Roboto"/>
                          <a:ea typeface="Roboto"/>
                          <a:cs typeface="Roboto"/>
                          <a:sym typeface="Roboto"/>
                        </a:rPr>
                        <a:t>Supplemental Supports (i.e., summer school)</a:t>
                      </a:r>
                      <a:endParaRPr sz="1100" dirty="0">
                        <a:solidFill>
                          <a:srgbClr val="262626"/>
                        </a:solidFill>
                        <a:latin typeface="Roboto"/>
                        <a:ea typeface="Roboto"/>
                        <a:cs typeface="Roboto"/>
                        <a:sym typeface="Roboto"/>
                      </a:endParaRPr>
                    </a:p>
                    <a:p>
                      <a:pPr marL="457200" lvl="1" indent="-184150" algn="l" rtl="0">
                        <a:spcBef>
                          <a:spcPts val="0"/>
                        </a:spcBef>
                        <a:spcAft>
                          <a:spcPts val="0"/>
                        </a:spcAft>
                        <a:buClr>
                          <a:srgbClr val="262626"/>
                        </a:buClr>
                        <a:buSzPts val="1100"/>
                        <a:buFont typeface="Roboto"/>
                        <a:buChar char="○"/>
                      </a:pPr>
                      <a:r>
                        <a:rPr lang="en" sz="1100" dirty="0">
                          <a:solidFill>
                            <a:srgbClr val="262626"/>
                          </a:solidFill>
                          <a:latin typeface="Roboto"/>
                          <a:ea typeface="Roboto"/>
                          <a:cs typeface="Roboto"/>
                          <a:sym typeface="Roboto"/>
                        </a:rPr>
                        <a:t>Family Engagement Opportunities (i.e., home visits)</a:t>
                      </a:r>
                      <a:endParaRPr sz="1100" dirty="0">
                        <a:solidFill>
                          <a:srgbClr val="262626"/>
                        </a:solidFill>
                        <a:latin typeface="Roboto"/>
                        <a:ea typeface="Roboto"/>
                        <a:cs typeface="Roboto"/>
                        <a:sym typeface="Roboto"/>
                      </a:endParaRPr>
                    </a:p>
                  </a:txBody>
                  <a:tcPr marL="91425" marR="91425" marT="91425" marB="91425"/>
                </a:tc>
                <a:tc>
                  <a:txBody>
                    <a:bodyPr/>
                    <a:lstStyle/>
                    <a:p>
                      <a:pPr marL="171450" lvl="0" indent="-184150" algn="l" rtl="0">
                        <a:spcBef>
                          <a:spcPts val="0"/>
                        </a:spcBef>
                        <a:spcAft>
                          <a:spcPts val="0"/>
                        </a:spcAft>
                        <a:buClr>
                          <a:schemeClr val="dk1"/>
                        </a:buClr>
                        <a:buSzPts val="1100"/>
                        <a:buFont typeface="Roboto"/>
                        <a:buChar char="●"/>
                      </a:pPr>
                      <a:r>
                        <a:rPr lang="en" sz="1100" dirty="0">
                          <a:solidFill>
                            <a:schemeClr val="dk1"/>
                          </a:solidFill>
                          <a:latin typeface="Roboto"/>
                          <a:ea typeface="Roboto"/>
                          <a:cs typeface="Roboto"/>
                          <a:sym typeface="Roboto"/>
                        </a:rPr>
                        <a:t>Activities that build the capacity of staff to increase student engagement and accelerate student outcomes. Such as:</a:t>
                      </a:r>
                      <a:endParaRPr sz="1100" dirty="0">
                        <a:solidFill>
                          <a:schemeClr val="dk1"/>
                        </a:solidFill>
                        <a:latin typeface="Roboto"/>
                        <a:ea typeface="Roboto"/>
                        <a:cs typeface="Roboto"/>
                        <a:sym typeface="Roboto"/>
                      </a:endParaRPr>
                    </a:p>
                    <a:p>
                      <a:pPr marL="457200" lvl="1" indent="-184150" algn="l" rtl="0">
                        <a:spcBef>
                          <a:spcPts val="0"/>
                        </a:spcBef>
                        <a:spcAft>
                          <a:spcPts val="0"/>
                        </a:spcAft>
                        <a:buClr>
                          <a:schemeClr val="dk1"/>
                        </a:buClr>
                        <a:buSzPts val="1100"/>
                        <a:buFont typeface="Roboto"/>
                        <a:buChar char="○"/>
                      </a:pPr>
                      <a:r>
                        <a:rPr lang="en" sz="1100" dirty="0">
                          <a:solidFill>
                            <a:schemeClr val="dk1"/>
                          </a:solidFill>
                          <a:latin typeface="Roboto"/>
                          <a:ea typeface="Roboto"/>
                          <a:cs typeface="Roboto"/>
                          <a:sym typeface="Roboto"/>
                        </a:rPr>
                        <a:t>Summer School Programming</a:t>
                      </a:r>
                      <a:endParaRPr sz="1100" dirty="0">
                        <a:solidFill>
                          <a:schemeClr val="dk1"/>
                        </a:solidFill>
                        <a:latin typeface="Roboto"/>
                        <a:ea typeface="Roboto"/>
                        <a:cs typeface="Roboto"/>
                        <a:sym typeface="Roboto"/>
                      </a:endParaRPr>
                    </a:p>
                    <a:p>
                      <a:pPr marL="457200" lvl="1" indent="-184150" algn="l" rtl="0">
                        <a:spcBef>
                          <a:spcPts val="0"/>
                        </a:spcBef>
                        <a:spcAft>
                          <a:spcPts val="0"/>
                        </a:spcAft>
                        <a:buClr>
                          <a:schemeClr val="dk1"/>
                        </a:buClr>
                        <a:buSzPts val="1100"/>
                        <a:buFont typeface="Roboto"/>
                        <a:buChar char="○"/>
                      </a:pPr>
                      <a:r>
                        <a:rPr lang="en" sz="1100" dirty="0">
                          <a:solidFill>
                            <a:schemeClr val="dk1"/>
                          </a:solidFill>
                          <a:latin typeface="Roboto"/>
                          <a:ea typeface="Roboto"/>
                          <a:cs typeface="Roboto"/>
                          <a:sym typeface="Roboto"/>
                        </a:rPr>
                        <a:t>Concurrent Enrollment</a:t>
                      </a:r>
                      <a:endParaRPr sz="1100" dirty="0">
                        <a:solidFill>
                          <a:schemeClr val="dk1"/>
                        </a:solidFill>
                        <a:latin typeface="Roboto"/>
                        <a:ea typeface="Roboto"/>
                        <a:cs typeface="Roboto"/>
                        <a:sym typeface="Roboto"/>
                      </a:endParaRPr>
                    </a:p>
                    <a:p>
                      <a:pPr marL="457200" lvl="1" indent="-184150" algn="l" rtl="0">
                        <a:spcBef>
                          <a:spcPts val="0"/>
                        </a:spcBef>
                        <a:spcAft>
                          <a:spcPts val="0"/>
                        </a:spcAft>
                        <a:buClr>
                          <a:schemeClr val="dk1"/>
                        </a:buClr>
                        <a:buSzPts val="1100"/>
                        <a:buFont typeface="Roboto"/>
                        <a:buChar char="○"/>
                      </a:pPr>
                      <a:r>
                        <a:rPr lang="en" sz="1100" dirty="0">
                          <a:solidFill>
                            <a:schemeClr val="dk1"/>
                          </a:solidFill>
                          <a:latin typeface="Roboto"/>
                          <a:ea typeface="Roboto"/>
                          <a:cs typeface="Roboto"/>
                          <a:sym typeface="Roboto"/>
                        </a:rPr>
                        <a:t>Programs designed to improve student attendance and engagement</a:t>
                      </a:r>
                      <a:endParaRPr sz="1100" dirty="0">
                        <a:solidFill>
                          <a:schemeClr val="dk1"/>
                        </a:solidFill>
                        <a:latin typeface="Roboto"/>
                        <a:ea typeface="Roboto"/>
                        <a:cs typeface="Roboto"/>
                        <a:sym typeface="Roboto"/>
                      </a:endParaRPr>
                    </a:p>
                    <a:p>
                      <a:pPr marL="457200" lvl="1" indent="-184150" algn="l" rtl="0">
                        <a:spcBef>
                          <a:spcPts val="0"/>
                        </a:spcBef>
                        <a:spcAft>
                          <a:spcPts val="0"/>
                        </a:spcAft>
                        <a:buClr>
                          <a:schemeClr val="dk1"/>
                        </a:buClr>
                        <a:buSzPts val="1100"/>
                        <a:buFont typeface="Roboto"/>
                        <a:buChar char="○"/>
                      </a:pPr>
                      <a:r>
                        <a:rPr lang="en" sz="1100" dirty="0">
                          <a:solidFill>
                            <a:schemeClr val="dk1"/>
                          </a:solidFill>
                          <a:latin typeface="Roboto"/>
                          <a:ea typeface="Roboto"/>
                          <a:cs typeface="Roboto"/>
                          <a:sym typeface="Roboto"/>
                        </a:rPr>
                        <a:t>School Orientation for staff and/or students</a:t>
                      </a:r>
                      <a:endParaRPr sz="1100" dirty="0">
                        <a:solidFill>
                          <a:schemeClr val="dk1"/>
                        </a:solidFill>
                        <a:latin typeface="Roboto"/>
                        <a:ea typeface="Roboto"/>
                        <a:cs typeface="Roboto"/>
                        <a:sym typeface="Roboto"/>
                      </a:endParaRPr>
                    </a:p>
                    <a:p>
                      <a:pPr marL="457200" lvl="1" indent="-184150" algn="l" rtl="0">
                        <a:spcBef>
                          <a:spcPts val="0"/>
                        </a:spcBef>
                        <a:spcAft>
                          <a:spcPts val="0"/>
                        </a:spcAft>
                        <a:buClr>
                          <a:schemeClr val="dk1"/>
                        </a:buClr>
                        <a:buSzPts val="1100"/>
                        <a:buFont typeface="Roboto"/>
                        <a:buChar char="○"/>
                      </a:pPr>
                      <a:r>
                        <a:rPr lang="en" sz="1100" dirty="0">
                          <a:solidFill>
                            <a:schemeClr val="dk1"/>
                          </a:solidFill>
                          <a:latin typeface="Roboto"/>
                          <a:ea typeface="Roboto"/>
                          <a:cs typeface="Roboto"/>
                          <a:sym typeface="Roboto"/>
                        </a:rPr>
                        <a:t>Supplemental enrichment curriculum</a:t>
                      </a:r>
                      <a:endParaRPr sz="1100" dirty="0">
                        <a:solidFill>
                          <a:schemeClr val="dk1"/>
                        </a:solidFill>
                        <a:latin typeface="Roboto"/>
                        <a:ea typeface="Roboto"/>
                        <a:cs typeface="Roboto"/>
                        <a:sym typeface="Roboto"/>
                      </a:endParaRPr>
                    </a:p>
                    <a:p>
                      <a:pPr marL="457200" lvl="1" indent="-184150" algn="l" rtl="0">
                        <a:spcBef>
                          <a:spcPts val="0"/>
                        </a:spcBef>
                        <a:spcAft>
                          <a:spcPts val="0"/>
                        </a:spcAft>
                        <a:buClr>
                          <a:schemeClr val="dk1"/>
                        </a:buClr>
                        <a:buSzPts val="1100"/>
                        <a:buFont typeface="Roboto"/>
                        <a:buChar char="○"/>
                      </a:pPr>
                      <a:r>
                        <a:rPr lang="en" sz="1100" dirty="0">
                          <a:solidFill>
                            <a:schemeClr val="dk1"/>
                          </a:solidFill>
                          <a:latin typeface="Roboto"/>
                          <a:ea typeface="Roboto"/>
                          <a:cs typeface="Roboto"/>
                          <a:sym typeface="Roboto"/>
                        </a:rPr>
                        <a:t>Home Visits </a:t>
                      </a:r>
                      <a:endParaRPr sz="1100" dirty="0">
                        <a:solidFill>
                          <a:schemeClr val="dk1"/>
                        </a:solidFill>
                        <a:latin typeface="Roboto"/>
                        <a:ea typeface="Roboto"/>
                        <a:cs typeface="Roboto"/>
                        <a:sym typeface="Roboto"/>
                      </a:endParaRPr>
                    </a:p>
                    <a:p>
                      <a:pPr marL="457200" lvl="1" indent="-184150" algn="l" rtl="0">
                        <a:spcBef>
                          <a:spcPts val="0"/>
                        </a:spcBef>
                        <a:spcAft>
                          <a:spcPts val="0"/>
                        </a:spcAft>
                        <a:buClr>
                          <a:schemeClr val="dk1"/>
                        </a:buClr>
                        <a:buSzPts val="1100"/>
                        <a:buFont typeface="Roboto"/>
                        <a:buChar char="○"/>
                      </a:pPr>
                      <a:r>
                        <a:rPr lang="en" sz="1100" dirty="0">
                          <a:solidFill>
                            <a:schemeClr val="dk1"/>
                          </a:solidFill>
                          <a:latin typeface="Roboto"/>
                          <a:ea typeface="Roboto"/>
                          <a:cs typeface="Roboto"/>
                          <a:sym typeface="Roboto"/>
                        </a:rPr>
                        <a:t>Implementation of schoolwide positive behavioral interventions and supports </a:t>
                      </a:r>
                      <a:endParaRPr sz="1100" dirty="0">
                        <a:solidFill>
                          <a:schemeClr val="dk1"/>
                        </a:solidFill>
                        <a:latin typeface="Roboto"/>
                        <a:ea typeface="Roboto"/>
                        <a:cs typeface="Roboto"/>
                        <a:sym typeface="Roboto"/>
                      </a:endParaRPr>
                    </a:p>
                    <a:p>
                      <a:pPr marL="457200" lvl="1" indent="-184150" algn="l" rtl="0">
                        <a:spcBef>
                          <a:spcPts val="0"/>
                        </a:spcBef>
                        <a:spcAft>
                          <a:spcPts val="0"/>
                        </a:spcAft>
                        <a:buClr>
                          <a:schemeClr val="dk1"/>
                        </a:buClr>
                        <a:buSzPts val="1100"/>
                        <a:buFont typeface="Roboto"/>
                        <a:buChar char="○"/>
                      </a:pPr>
                      <a:r>
                        <a:rPr lang="en" sz="1100" dirty="0">
                          <a:solidFill>
                            <a:schemeClr val="dk1"/>
                          </a:solidFill>
                          <a:latin typeface="Roboto"/>
                          <a:ea typeface="Roboto"/>
                          <a:cs typeface="Roboto"/>
                          <a:sym typeface="Roboto"/>
                        </a:rPr>
                        <a:t>Professional development (e.g., Teach Like A Champion, Capturing Kids Hearts)</a:t>
                      </a:r>
                      <a:endParaRPr sz="1100" dirty="0">
                        <a:solidFill>
                          <a:schemeClr val="dk1"/>
                        </a:solidFill>
                        <a:latin typeface="Roboto"/>
                        <a:ea typeface="Roboto"/>
                        <a:cs typeface="Roboto"/>
                        <a:sym typeface="Roboto"/>
                      </a:endParaRPr>
                    </a:p>
                    <a:p>
                      <a:pPr marL="457200" lvl="1" indent="-184150" algn="l" rtl="0">
                        <a:spcBef>
                          <a:spcPts val="0"/>
                        </a:spcBef>
                        <a:spcAft>
                          <a:spcPts val="0"/>
                        </a:spcAft>
                        <a:buClr>
                          <a:schemeClr val="dk1"/>
                        </a:buClr>
                        <a:buSzPts val="1100"/>
                        <a:buFont typeface="Roboto"/>
                        <a:buChar char="○"/>
                      </a:pPr>
                      <a:r>
                        <a:rPr lang="en" sz="1100" dirty="0">
                          <a:solidFill>
                            <a:schemeClr val="dk1"/>
                          </a:solidFill>
                          <a:latin typeface="Roboto"/>
                          <a:ea typeface="Roboto"/>
                          <a:cs typeface="Roboto"/>
                          <a:sym typeface="Roboto"/>
                        </a:rPr>
                        <a:t>Implementation of and/or enhancing data systems for tracking attendance</a:t>
                      </a:r>
                      <a:endParaRPr sz="1100" dirty="0">
                        <a:solidFill>
                          <a:schemeClr val="dk1"/>
                        </a:solidFill>
                        <a:latin typeface="Roboto"/>
                        <a:ea typeface="Roboto"/>
                        <a:cs typeface="Roboto"/>
                        <a:sym typeface="Roboto"/>
                      </a:endParaRPr>
                    </a:p>
                  </a:txBody>
                  <a:tcPr marL="91425" marR="91425" marT="91425" marB="91425"/>
                </a:tc>
                <a:extLst>
                  <a:ext uri="{0D108BD9-81ED-4DB2-BD59-A6C34878D82A}">
                    <a16:rowId xmlns:a16="http://schemas.microsoft.com/office/drawing/2014/main" val="10001"/>
                  </a:ext>
                </a:extLst>
              </a:tr>
            </a:tbl>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774"/>
        <p:cNvGrpSpPr/>
        <p:nvPr/>
      </p:nvGrpSpPr>
      <p:grpSpPr>
        <a:xfrm>
          <a:off x="0" y="0"/>
          <a:ext cx="0" cy="0"/>
          <a:chOff x="0" y="0"/>
          <a:chExt cx="0" cy="0"/>
        </a:xfrm>
      </p:grpSpPr>
      <p:sp>
        <p:nvSpPr>
          <p:cNvPr id="775" name="Google Shape;775;p97"/>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dirty="0"/>
              <a:t>Application Due February 26, 2026</a:t>
            </a:r>
            <a:endParaRPr dirty="0"/>
          </a:p>
        </p:txBody>
      </p:sp>
      <p:sp>
        <p:nvSpPr>
          <p:cNvPr id="776" name="Google Shape;776;p97"/>
          <p:cNvSpPr txBox="1">
            <a:spLocks noGrp="1"/>
          </p:cNvSpPr>
          <p:nvPr>
            <p:ph type="body" idx="1"/>
          </p:nvPr>
        </p:nvSpPr>
        <p:spPr>
          <a:xfrm>
            <a:off x="311700" y="1152475"/>
            <a:ext cx="7212900" cy="3034800"/>
          </a:xfrm>
          <a:prstGeom prst="rect">
            <a:avLst/>
          </a:prstGeom>
        </p:spPr>
        <p:txBody>
          <a:bodyPr spcFirstLastPara="1" wrap="square" lIns="91425" tIns="91425" rIns="91425" bIns="91425" anchor="t" anchorCtr="0">
            <a:normAutofit/>
          </a:bodyPr>
          <a:lstStyle/>
          <a:p>
            <a:pPr marL="285750" lvl="0" indent="-203200" algn="l" rtl="0">
              <a:lnSpc>
                <a:spcPct val="100000"/>
              </a:lnSpc>
              <a:spcBef>
                <a:spcPts val="0"/>
              </a:spcBef>
              <a:spcAft>
                <a:spcPts val="0"/>
              </a:spcAft>
              <a:buSzPts val="1400"/>
              <a:buChar char="●"/>
            </a:pPr>
            <a:r>
              <a:rPr lang="en" sz="1400" dirty="0"/>
              <a:t>Complete application due in the GAINS system by 4 p.m. on </a:t>
            </a:r>
            <a:r>
              <a:rPr lang="en" sz="1400" b="1" dirty="0"/>
              <a:t>February 26, 2026</a:t>
            </a:r>
            <a:endParaRPr sz="1400" b="1" dirty="0"/>
          </a:p>
          <a:p>
            <a:pPr marL="285750" lvl="0" indent="-203200" algn="l" rtl="0">
              <a:lnSpc>
                <a:spcPct val="100000"/>
              </a:lnSpc>
              <a:spcBef>
                <a:spcPts val="0"/>
              </a:spcBef>
              <a:spcAft>
                <a:spcPts val="0"/>
              </a:spcAft>
              <a:buSzPts val="1400"/>
              <a:buChar char="●"/>
            </a:pPr>
            <a:r>
              <a:rPr lang="en" sz="1400" dirty="0"/>
              <a:t>The Request for Proposals is available on the </a:t>
            </a:r>
            <a:r>
              <a:rPr lang="en" sz="1400" u="sng" dirty="0">
                <a:solidFill>
                  <a:schemeClr val="hlink"/>
                </a:solidFill>
                <a:hlinkClick r:id="rId3"/>
              </a:rPr>
              <a:t>Consolidated Application Webpage</a:t>
            </a:r>
            <a:r>
              <a:rPr lang="en" sz="1400" dirty="0"/>
              <a:t>. </a:t>
            </a:r>
            <a:endParaRPr sz="1400" dirty="0"/>
          </a:p>
          <a:p>
            <a:pPr marL="285750" lvl="0" indent="-203200" algn="l" rtl="0">
              <a:lnSpc>
                <a:spcPct val="100000"/>
              </a:lnSpc>
              <a:spcBef>
                <a:spcPts val="0"/>
              </a:spcBef>
              <a:spcAft>
                <a:spcPts val="0"/>
              </a:spcAft>
              <a:buSzPts val="1400"/>
              <a:buChar char="●"/>
            </a:pPr>
            <a:r>
              <a:rPr lang="en" sz="1400" dirty="0">
                <a:solidFill>
                  <a:srgbClr val="262626"/>
                </a:solidFill>
              </a:rPr>
              <a:t>A complete application in the online system includes:</a:t>
            </a:r>
            <a:endParaRPr sz="1400" dirty="0">
              <a:solidFill>
                <a:srgbClr val="262626"/>
              </a:solidFill>
            </a:endParaRPr>
          </a:p>
          <a:p>
            <a:pPr marL="914400" lvl="1" indent="-317500" algn="l" rtl="0">
              <a:lnSpc>
                <a:spcPct val="100000"/>
              </a:lnSpc>
              <a:spcBef>
                <a:spcPts val="0"/>
              </a:spcBef>
              <a:spcAft>
                <a:spcPts val="0"/>
              </a:spcAft>
              <a:buSzPts val="1400"/>
              <a:buChar char="○"/>
            </a:pPr>
            <a:r>
              <a:rPr lang="en" sz="1400" dirty="0"/>
              <a:t>Signed Assurances</a:t>
            </a:r>
            <a:endParaRPr dirty="0"/>
          </a:p>
          <a:p>
            <a:pPr marL="914400" lvl="1" indent="-317500" algn="l" rtl="0">
              <a:lnSpc>
                <a:spcPct val="100000"/>
              </a:lnSpc>
              <a:spcBef>
                <a:spcPts val="0"/>
              </a:spcBef>
              <a:spcAft>
                <a:spcPts val="0"/>
              </a:spcAft>
              <a:buSzPts val="1400"/>
              <a:buChar char="○"/>
            </a:pPr>
            <a:r>
              <a:rPr lang="en" sz="1400" dirty="0">
                <a:solidFill>
                  <a:srgbClr val="262626"/>
                </a:solidFill>
              </a:rPr>
              <a:t>Detailed Budget (outlined in the </a:t>
            </a:r>
            <a:r>
              <a:rPr lang="en" dirty="0">
                <a:solidFill>
                  <a:srgbClr val="262626"/>
                </a:solidFill>
              </a:rPr>
              <a:t>rubric)</a:t>
            </a:r>
            <a:endParaRPr dirty="0">
              <a:solidFill>
                <a:srgbClr val="262626"/>
              </a:solidFill>
            </a:endParaRPr>
          </a:p>
          <a:p>
            <a:pPr marL="914400" lvl="1" indent="-317500" algn="l" rtl="0">
              <a:lnSpc>
                <a:spcPct val="100000"/>
              </a:lnSpc>
              <a:spcBef>
                <a:spcPts val="0"/>
              </a:spcBef>
              <a:spcAft>
                <a:spcPts val="0"/>
              </a:spcAft>
              <a:buSzPts val="1400"/>
              <a:buChar char="○"/>
            </a:pPr>
            <a:r>
              <a:rPr lang="en" sz="1400" dirty="0">
                <a:solidFill>
                  <a:srgbClr val="262626"/>
                </a:solidFill>
              </a:rPr>
              <a:t>For any purchased service contract request, upload a Memorandum of Understanding (MOU) (e.g., duration, expectations, deliverables, timeline) and/or and scope of work with the selected provider and/or facilitator. If a finalized MOU is not available prior to award, a draft MOU or SOW is acceptable.</a:t>
            </a:r>
            <a:endParaRPr sz="140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781"/>
        <p:cNvGrpSpPr/>
        <p:nvPr/>
      </p:nvGrpSpPr>
      <p:grpSpPr>
        <a:xfrm>
          <a:off x="0" y="0"/>
          <a:ext cx="0" cy="0"/>
          <a:chOff x="0" y="0"/>
          <a:chExt cx="0" cy="0"/>
        </a:xfrm>
      </p:grpSpPr>
      <p:sp>
        <p:nvSpPr>
          <p:cNvPr id="782" name="Google Shape;782;p98"/>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Timeline for All Opportunities</a:t>
            </a:r>
            <a:endParaRPr/>
          </a:p>
        </p:txBody>
      </p:sp>
      <p:graphicFrame>
        <p:nvGraphicFramePr>
          <p:cNvPr id="783" name="Google Shape;783;p98"/>
          <p:cNvGraphicFramePr/>
          <p:nvPr>
            <p:extLst>
              <p:ext uri="{D42A27DB-BD31-4B8C-83A1-F6EECF244321}">
                <p14:modId xmlns:p14="http://schemas.microsoft.com/office/powerpoint/2010/main" val="2719873922"/>
              </p:ext>
            </p:extLst>
          </p:nvPr>
        </p:nvGraphicFramePr>
        <p:xfrm>
          <a:off x="311700" y="1072638"/>
          <a:ext cx="7348225" cy="3164175"/>
        </p:xfrm>
        <a:graphic>
          <a:graphicData uri="http://schemas.openxmlformats.org/drawingml/2006/table">
            <a:tbl>
              <a:tblPr firstRow="1" bandRow="1" bandCol="1">
                <a:noFill/>
                <a:tableStyleId>{A548B7DB-CE05-4CEC-BAAA-182156918761}</a:tableStyleId>
              </a:tblPr>
              <a:tblGrid>
                <a:gridCol w="2371475">
                  <a:extLst>
                    <a:ext uri="{9D8B030D-6E8A-4147-A177-3AD203B41FA5}">
                      <a16:colId xmlns:a16="http://schemas.microsoft.com/office/drawing/2014/main" val="20000"/>
                    </a:ext>
                  </a:extLst>
                </a:gridCol>
                <a:gridCol w="4976750">
                  <a:extLst>
                    <a:ext uri="{9D8B030D-6E8A-4147-A177-3AD203B41FA5}">
                      <a16:colId xmlns:a16="http://schemas.microsoft.com/office/drawing/2014/main" val="20001"/>
                    </a:ext>
                  </a:extLst>
                </a:gridCol>
              </a:tblGrid>
              <a:tr h="236225">
                <a:tc>
                  <a:txBody>
                    <a:bodyPr/>
                    <a:lstStyle/>
                    <a:p>
                      <a:pPr marL="0" lvl="0" indent="0" algn="ctr" rtl="0">
                        <a:spcBef>
                          <a:spcPts val="0"/>
                        </a:spcBef>
                        <a:spcAft>
                          <a:spcPts val="0"/>
                        </a:spcAft>
                        <a:buNone/>
                      </a:pPr>
                      <a:r>
                        <a:rPr lang="en" sz="1100" b="1" dirty="0">
                          <a:latin typeface="Roboto"/>
                          <a:ea typeface="Roboto"/>
                          <a:cs typeface="Roboto"/>
                          <a:sym typeface="Roboto"/>
                        </a:rPr>
                        <a:t>Dates</a:t>
                      </a:r>
                      <a:endParaRPr sz="1100" b="1" dirty="0">
                        <a:latin typeface="Roboto"/>
                        <a:ea typeface="Roboto"/>
                        <a:cs typeface="Roboto"/>
                        <a:sym typeface="Roboto"/>
                      </a:endParaRPr>
                    </a:p>
                  </a:txBody>
                  <a:tcPr marL="73025" marR="73025" marT="0" marB="0" anchor="ctr">
                    <a:solidFill>
                      <a:srgbClr val="F9CB9C"/>
                    </a:solidFill>
                  </a:tcPr>
                </a:tc>
                <a:tc>
                  <a:txBody>
                    <a:bodyPr/>
                    <a:lstStyle/>
                    <a:p>
                      <a:pPr marL="0" lvl="0" indent="0" algn="ctr" rtl="0">
                        <a:spcBef>
                          <a:spcPts val="0"/>
                        </a:spcBef>
                        <a:spcAft>
                          <a:spcPts val="0"/>
                        </a:spcAft>
                        <a:buNone/>
                      </a:pPr>
                      <a:r>
                        <a:rPr lang="en" sz="1100" b="1">
                          <a:latin typeface="Roboto"/>
                          <a:ea typeface="Roboto"/>
                          <a:cs typeface="Roboto"/>
                          <a:sym typeface="Roboto"/>
                        </a:rPr>
                        <a:t>Grant Activity</a:t>
                      </a:r>
                      <a:endParaRPr sz="1100" b="1">
                        <a:latin typeface="Roboto"/>
                        <a:ea typeface="Roboto"/>
                        <a:cs typeface="Roboto"/>
                        <a:sym typeface="Roboto"/>
                      </a:endParaRPr>
                    </a:p>
                  </a:txBody>
                  <a:tcPr marL="73025" marR="73025" marT="0" marB="0" anchor="ctr">
                    <a:solidFill>
                      <a:srgbClr val="F9CB9C"/>
                    </a:solidFill>
                  </a:tcPr>
                </a:tc>
                <a:extLst>
                  <a:ext uri="{0D108BD9-81ED-4DB2-BD59-A6C34878D82A}">
                    <a16:rowId xmlns:a16="http://schemas.microsoft.com/office/drawing/2014/main" val="10000"/>
                  </a:ext>
                </a:extLst>
              </a:tr>
              <a:tr h="333250">
                <a:tc>
                  <a:txBody>
                    <a:bodyPr/>
                    <a:lstStyle/>
                    <a:p>
                      <a:pPr marL="114300" lvl="0" indent="0" algn="l" rtl="0">
                        <a:lnSpc>
                          <a:spcPct val="150000"/>
                        </a:lnSpc>
                        <a:spcBef>
                          <a:spcPts val="0"/>
                        </a:spcBef>
                        <a:spcAft>
                          <a:spcPts val="0"/>
                        </a:spcAft>
                        <a:buNone/>
                      </a:pPr>
                      <a:r>
                        <a:rPr lang="en" sz="1100" dirty="0">
                          <a:latin typeface="Roboto"/>
                          <a:ea typeface="Roboto"/>
                          <a:cs typeface="Roboto"/>
                          <a:sym typeface="Roboto"/>
                        </a:rPr>
                        <a:t>Monday, January 12, 2026</a:t>
                      </a:r>
                      <a:endParaRPr sz="1100" dirty="0">
                        <a:latin typeface="Roboto"/>
                        <a:ea typeface="Roboto"/>
                        <a:cs typeface="Roboto"/>
                        <a:sym typeface="Roboto"/>
                      </a:endParaRPr>
                    </a:p>
                  </a:txBody>
                  <a:tcPr marL="0" marR="0" marT="0" marB="0" anchor="ctr"/>
                </a:tc>
                <a:tc>
                  <a:txBody>
                    <a:bodyPr/>
                    <a:lstStyle/>
                    <a:p>
                      <a:pPr marL="133350" lvl="0" indent="0" algn="l" rtl="0">
                        <a:lnSpc>
                          <a:spcPct val="150000"/>
                        </a:lnSpc>
                        <a:spcBef>
                          <a:spcPts val="0"/>
                        </a:spcBef>
                        <a:spcAft>
                          <a:spcPts val="0"/>
                        </a:spcAft>
                        <a:buNone/>
                      </a:pPr>
                      <a:r>
                        <a:rPr lang="en" sz="1100" dirty="0">
                          <a:latin typeface="Roboto"/>
                          <a:ea typeface="Roboto"/>
                          <a:cs typeface="Roboto"/>
                          <a:sym typeface="Roboto"/>
                        </a:rPr>
                        <a:t>Application available within GAINS</a:t>
                      </a:r>
                      <a:endParaRPr sz="1100" dirty="0">
                        <a:latin typeface="Roboto"/>
                        <a:ea typeface="Roboto"/>
                        <a:cs typeface="Roboto"/>
                        <a:sym typeface="Roboto"/>
                      </a:endParaRPr>
                    </a:p>
                  </a:txBody>
                  <a:tcPr marL="0" marR="0" marT="0" marB="0" anchor="ctr"/>
                </a:tc>
                <a:extLst>
                  <a:ext uri="{0D108BD9-81ED-4DB2-BD59-A6C34878D82A}">
                    <a16:rowId xmlns:a16="http://schemas.microsoft.com/office/drawing/2014/main" val="10001"/>
                  </a:ext>
                </a:extLst>
              </a:tr>
              <a:tr h="435600">
                <a:tc>
                  <a:txBody>
                    <a:bodyPr/>
                    <a:lstStyle/>
                    <a:p>
                      <a:pPr marL="114300" lvl="0" indent="0" algn="l" rtl="0">
                        <a:lnSpc>
                          <a:spcPct val="100000"/>
                        </a:lnSpc>
                        <a:spcBef>
                          <a:spcPts val="0"/>
                        </a:spcBef>
                        <a:spcAft>
                          <a:spcPts val="0"/>
                        </a:spcAft>
                        <a:buNone/>
                      </a:pPr>
                      <a:r>
                        <a:rPr lang="en" sz="1100" dirty="0">
                          <a:latin typeface="Roboto"/>
                          <a:ea typeface="Roboto"/>
                          <a:cs typeface="Roboto"/>
                          <a:sym typeface="Roboto"/>
                        </a:rPr>
                        <a:t>Thursday, January 15, 2026 </a:t>
                      </a:r>
                      <a:endParaRPr sz="1100" dirty="0">
                        <a:latin typeface="Roboto"/>
                        <a:ea typeface="Roboto"/>
                        <a:cs typeface="Roboto"/>
                        <a:sym typeface="Roboto"/>
                      </a:endParaRPr>
                    </a:p>
                    <a:p>
                      <a:pPr marL="114300" lvl="0" indent="0" algn="l" rtl="0">
                        <a:lnSpc>
                          <a:spcPct val="100000"/>
                        </a:lnSpc>
                        <a:spcBef>
                          <a:spcPts val="0"/>
                        </a:spcBef>
                        <a:spcAft>
                          <a:spcPts val="0"/>
                        </a:spcAft>
                        <a:buNone/>
                      </a:pPr>
                      <a:r>
                        <a:rPr lang="en" sz="1100" dirty="0">
                          <a:latin typeface="Roboto"/>
                          <a:ea typeface="Roboto"/>
                          <a:cs typeface="Roboto"/>
                          <a:sym typeface="Roboto"/>
                        </a:rPr>
                        <a:t>from 2 - 3:30 PM</a:t>
                      </a:r>
                      <a:endParaRPr sz="1100" dirty="0">
                        <a:latin typeface="Roboto"/>
                        <a:ea typeface="Roboto"/>
                        <a:cs typeface="Roboto"/>
                        <a:sym typeface="Roboto"/>
                      </a:endParaRPr>
                    </a:p>
                  </a:txBody>
                  <a:tcPr marL="0" marR="0" marT="0" marB="0" anchor="ctr"/>
                </a:tc>
                <a:tc>
                  <a:txBody>
                    <a:bodyPr/>
                    <a:lstStyle/>
                    <a:p>
                      <a:pPr marL="133350" lvl="0" indent="0" algn="l" rtl="0">
                        <a:lnSpc>
                          <a:spcPct val="150000"/>
                        </a:lnSpc>
                        <a:spcBef>
                          <a:spcPts val="0"/>
                        </a:spcBef>
                        <a:spcAft>
                          <a:spcPts val="0"/>
                        </a:spcAft>
                        <a:buNone/>
                      </a:pPr>
                      <a:r>
                        <a:rPr lang="en" sz="1100" dirty="0">
                          <a:latin typeface="Roboto"/>
                          <a:ea typeface="Roboto"/>
                          <a:cs typeface="Roboto"/>
                          <a:sym typeface="Roboto"/>
                        </a:rPr>
                        <a:t>Virtual Grant Kick Off</a:t>
                      </a:r>
                      <a:endParaRPr sz="1100" dirty="0">
                        <a:latin typeface="Roboto"/>
                        <a:ea typeface="Roboto"/>
                        <a:cs typeface="Roboto"/>
                        <a:sym typeface="Roboto"/>
                      </a:endParaRPr>
                    </a:p>
                  </a:txBody>
                  <a:tcPr marL="0" marR="0" marT="0" marB="0" anchor="ctr"/>
                </a:tc>
                <a:extLst>
                  <a:ext uri="{0D108BD9-81ED-4DB2-BD59-A6C34878D82A}">
                    <a16:rowId xmlns:a16="http://schemas.microsoft.com/office/drawing/2014/main" val="10002"/>
                  </a:ext>
                </a:extLst>
              </a:tr>
              <a:tr h="320950">
                <a:tc>
                  <a:txBody>
                    <a:bodyPr/>
                    <a:lstStyle/>
                    <a:p>
                      <a:pPr marL="114300" lvl="0" indent="0" algn="l" rtl="0">
                        <a:lnSpc>
                          <a:spcPct val="150000"/>
                        </a:lnSpc>
                        <a:spcBef>
                          <a:spcPts val="0"/>
                        </a:spcBef>
                        <a:spcAft>
                          <a:spcPts val="0"/>
                        </a:spcAft>
                        <a:buNone/>
                      </a:pPr>
                      <a:r>
                        <a:rPr lang="en" sz="1100" b="1" dirty="0">
                          <a:latin typeface="Roboto"/>
                          <a:ea typeface="Roboto"/>
                          <a:cs typeface="Roboto"/>
                          <a:sym typeface="Roboto"/>
                        </a:rPr>
                        <a:t>February 26, 2026</a:t>
                      </a:r>
                      <a:endParaRPr sz="1100" b="1" dirty="0">
                        <a:latin typeface="Roboto"/>
                        <a:ea typeface="Roboto"/>
                        <a:cs typeface="Roboto"/>
                        <a:sym typeface="Roboto"/>
                      </a:endParaRPr>
                    </a:p>
                  </a:txBody>
                  <a:tcPr marL="0" marR="0" marT="0" marB="0" anchor="ctr"/>
                </a:tc>
                <a:tc>
                  <a:txBody>
                    <a:bodyPr/>
                    <a:lstStyle/>
                    <a:p>
                      <a:pPr marL="133350" lvl="0" indent="0" algn="l" rtl="0">
                        <a:lnSpc>
                          <a:spcPct val="150000"/>
                        </a:lnSpc>
                        <a:spcBef>
                          <a:spcPts val="0"/>
                        </a:spcBef>
                        <a:spcAft>
                          <a:spcPts val="0"/>
                        </a:spcAft>
                        <a:buNone/>
                      </a:pPr>
                      <a:r>
                        <a:rPr lang="en" sz="1100" b="1" dirty="0">
                          <a:latin typeface="Roboto"/>
                          <a:ea typeface="Roboto"/>
                          <a:cs typeface="Roboto"/>
                          <a:sym typeface="Roboto"/>
                        </a:rPr>
                        <a:t>Complete application due in the GAINS system by 4 p.m.</a:t>
                      </a:r>
                      <a:endParaRPr sz="1100" b="1" dirty="0">
                        <a:latin typeface="Roboto"/>
                        <a:ea typeface="Roboto"/>
                        <a:cs typeface="Roboto"/>
                        <a:sym typeface="Roboto"/>
                      </a:endParaRPr>
                    </a:p>
                  </a:txBody>
                  <a:tcPr marL="0" marR="0" marT="0" marB="0" anchor="ctr"/>
                </a:tc>
                <a:extLst>
                  <a:ext uri="{0D108BD9-81ED-4DB2-BD59-A6C34878D82A}">
                    <a16:rowId xmlns:a16="http://schemas.microsoft.com/office/drawing/2014/main" val="10003"/>
                  </a:ext>
                </a:extLst>
              </a:tr>
              <a:tr h="312800">
                <a:tc>
                  <a:txBody>
                    <a:bodyPr/>
                    <a:lstStyle/>
                    <a:p>
                      <a:pPr marL="114300" lvl="0" indent="0" algn="l" rtl="0">
                        <a:lnSpc>
                          <a:spcPct val="150000"/>
                        </a:lnSpc>
                        <a:spcBef>
                          <a:spcPts val="0"/>
                        </a:spcBef>
                        <a:spcAft>
                          <a:spcPts val="0"/>
                        </a:spcAft>
                        <a:buNone/>
                      </a:pPr>
                      <a:r>
                        <a:rPr lang="en" sz="1100" dirty="0">
                          <a:latin typeface="Roboto"/>
                          <a:ea typeface="Roboto"/>
                          <a:cs typeface="Roboto"/>
                          <a:sym typeface="Roboto"/>
                        </a:rPr>
                        <a:t>February 26 – March 13, 2026</a:t>
                      </a:r>
                      <a:endParaRPr sz="1100" dirty="0">
                        <a:latin typeface="Roboto"/>
                        <a:ea typeface="Roboto"/>
                        <a:cs typeface="Roboto"/>
                        <a:sym typeface="Roboto"/>
                      </a:endParaRPr>
                    </a:p>
                  </a:txBody>
                  <a:tcPr marL="0" marR="0" marT="0" marB="0" anchor="ctr"/>
                </a:tc>
                <a:tc>
                  <a:txBody>
                    <a:bodyPr/>
                    <a:lstStyle/>
                    <a:p>
                      <a:pPr marL="133350" lvl="0" indent="0" algn="l" rtl="0">
                        <a:lnSpc>
                          <a:spcPct val="150000"/>
                        </a:lnSpc>
                        <a:spcBef>
                          <a:spcPts val="0"/>
                        </a:spcBef>
                        <a:spcAft>
                          <a:spcPts val="0"/>
                        </a:spcAft>
                        <a:buNone/>
                      </a:pPr>
                      <a:r>
                        <a:rPr lang="en" sz="1100" dirty="0">
                          <a:latin typeface="Roboto"/>
                          <a:ea typeface="Roboto"/>
                          <a:cs typeface="Roboto"/>
                          <a:sym typeface="Roboto"/>
                        </a:rPr>
                        <a:t>Review of Applications</a:t>
                      </a:r>
                      <a:endParaRPr sz="1100" dirty="0">
                        <a:latin typeface="Roboto"/>
                        <a:ea typeface="Roboto"/>
                        <a:cs typeface="Roboto"/>
                        <a:sym typeface="Roboto"/>
                      </a:endParaRPr>
                    </a:p>
                  </a:txBody>
                  <a:tcPr marL="0" marR="0" marT="0" marB="0" anchor="ctr"/>
                </a:tc>
                <a:extLst>
                  <a:ext uri="{0D108BD9-81ED-4DB2-BD59-A6C34878D82A}">
                    <a16:rowId xmlns:a16="http://schemas.microsoft.com/office/drawing/2014/main" val="10004"/>
                  </a:ext>
                </a:extLst>
              </a:tr>
              <a:tr h="320950">
                <a:tc>
                  <a:txBody>
                    <a:bodyPr/>
                    <a:lstStyle/>
                    <a:p>
                      <a:pPr marL="114300" lvl="0" indent="0" algn="l" rtl="0">
                        <a:lnSpc>
                          <a:spcPct val="150000"/>
                        </a:lnSpc>
                        <a:spcBef>
                          <a:spcPts val="0"/>
                        </a:spcBef>
                        <a:spcAft>
                          <a:spcPts val="0"/>
                        </a:spcAft>
                        <a:buNone/>
                      </a:pPr>
                      <a:r>
                        <a:rPr lang="en" sz="1100" dirty="0">
                          <a:latin typeface="Roboto"/>
                          <a:ea typeface="Roboto"/>
                          <a:cs typeface="Roboto"/>
                          <a:sym typeface="Roboto"/>
                        </a:rPr>
                        <a:t>March 13, 2026</a:t>
                      </a:r>
                      <a:endParaRPr sz="1100" dirty="0">
                        <a:latin typeface="Roboto"/>
                        <a:ea typeface="Roboto"/>
                        <a:cs typeface="Roboto"/>
                        <a:sym typeface="Roboto"/>
                      </a:endParaRPr>
                    </a:p>
                  </a:txBody>
                  <a:tcPr marL="0" marR="0" marT="0" marB="0" anchor="ctr"/>
                </a:tc>
                <a:tc>
                  <a:txBody>
                    <a:bodyPr/>
                    <a:lstStyle/>
                    <a:p>
                      <a:pPr marL="133350" lvl="0" indent="0" algn="l" rtl="0">
                        <a:lnSpc>
                          <a:spcPct val="150000"/>
                        </a:lnSpc>
                        <a:spcBef>
                          <a:spcPts val="0"/>
                        </a:spcBef>
                        <a:spcAft>
                          <a:spcPts val="0"/>
                        </a:spcAft>
                        <a:buNone/>
                      </a:pPr>
                      <a:r>
                        <a:rPr lang="en" sz="1100" dirty="0">
                          <a:latin typeface="Roboto"/>
                          <a:ea typeface="Roboto"/>
                          <a:cs typeface="Roboto"/>
                          <a:sym typeface="Roboto"/>
                        </a:rPr>
                        <a:t>Applicants will be notified of application status</a:t>
                      </a:r>
                      <a:endParaRPr sz="1100" dirty="0">
                        <a:latin typeface="Roboto"/>
                        <a:ea typeface="Roboto"/>
                        <a:cs typeface="Roboto"/>
                        <a:sym typeface="Roboto"/>
                      </a:endParaRPr>
                    </a:p>
                  </a:txBody>
                  <a:tcPr marL="0" marR="0" marT="0" marB="0" anchor="ctr"/>
                </a:tc>
                <a:extLst>
                  <a:ext uri="{0D108BD9-81ED-4DB2-BD59-A6C34878D82A}">
                    <a16:rowId xmlns:a16="http://schemas.microsoft.com/office/drawing/2014/main" val="10005"/>
                  </a:ext>
                </a:extLst>
              </a:tr>
              <a:tr h="312800">
                <a:tc>
                  <a:txBody>
                    <a:bodyPr/>
                    <a:lstStyle/>
                    <a:p>
                      <a:pPr marL="114300" lvl="0" indent="0" algn="l" rtl="0">
                        <a:lnSpc>
                          <a:spcPct val="150000"/>
                        </a:lnSpc>
                        <a:spcBef>
                          <a:spcPts val="0"/>
                        </a:spcBef>
                        <a:spcAft>
                          <a:spcPts val="0"/>
                        </a:spcAft>
                        <a:buNone/>
                      </a:pPr>
                      <a:r>
                        <a:rPr lang="en" sz="1100" dirty="0">
                          <a:latin typeface="Roboto"/>
                          <a:ea typeface="Roboto"/>
                          <a:cs typeface="Roboto"/>
                          <a:sym typeface="Roboto"/>
                        </a:rPr>
                        <a:t>March 27, 2026</a:t>
                      </a:r>
                      <a:endParaRPr sz="1100" dirty="0">
                        <a:latin typeface="Roboto"/>
                        <a:ea typeface="Roboto"/>
                        <a:cs typeface="Roboto"/>
                        <a:sym typeface="Roboto"/>
                      </a:endParaRPr>
                    </a:p>
                  </a:txBody>
                  <a:tcPr marL="0" marR="0" marT="0" marB="0" anchor="ctr"/>
                </a:tc>
                <a:tc>
                  <a:txBody>
                    <a:bodyPr/>
                    <a:lstStyle/>
                    <a:p>
                      <a:pPr marL="133350" lvl="0" indent="0" algn="l" rtl="0">
                        <a:lnSpc>
                          <a:spcPct val="150000"/>
                        </a:lnSpc>
                        <a:spcBef>
                          <a:spcPts val="0"/>
                        </a:spcBef>
                        <a:spcAft>
                          <a:spcPts val="0"/>
                        </a:spcAft>
                        <a:buNone/>
                      </a:pPr>
                      <a:r>
                        <a:rPr lang="en" sz="1100" dirty="0">
                          <a:latin typeface="Roboto"/>
                          <a:ea typeface="Roboto"/>
                          <a:cs typeface="Roboto"/>
                          <a:sym typeface="Roboto"/>
                        </a:rPr>
                        <a:t>Any required revisions must be made prior to final approval of the application</a:t>
                      </a:r>
                      <a:endParaRPr sz="1100" dirty="0">
                        <a:latin typeface="Roboto"/>
                        <a:ea typeface="Roboto"/>
                        <a:cs typeface="Roboto"/>
                        <a:sym typeface="Roboto"/>
                      </a:endParaRPr>
                    </a:p>
                  </a:txBody>
                  <a:tcPr marL="0" marR="0" marT="0" marB="0" anchor="ctr"/>
                </a:tc>
                <a:extLst>
                  <a:ext uri="{0D108BD9-81ED-4DB2-BD59-A6C34878D82A}">
                    <a16:rowId xmlns:a16="http://schemas.microsoft.com/office/drawing/2014/main" val="10006"/>
                  </a:ext>
                </a:extLst>
              </a:tr>
              <a:tr h="329050">
                <a:tc>
                  <a:txBody>
                    <a:bodyPr/>
                    <a:lstStyle/>
                    <a:p>
                      <a:pPr marL="114300" lvl="0" indent="0" algn="l" rtl="0">
                        <a:lnSpc>
                          <a:spcPct val="150000"/>
                        </a:lnSpc>
                        <a:spcBef>
                          <a:spcPts val="0"/>
                        </a:spcBef>
                        <a:spcAft>
                          <a:spcPts val="0"/>
                        </a:spcAft>
                        <a:buNone/>
                      </a:pPr>
                      <a:r>
                        <a:rPr lang="en" sz="1100" dirty="0">
                          <a:latin typeface="Roboto"/>
                          <a:ea typeface="Roboto"/>
                          <a:cs typeface="Roboto"/>
                          <a:sym typeface="Roboto"/>
                        </a:rPr>
                        <a:t>April 2026</a:t>
                      </a:r>
                      <a:endParaRPr sz="1100" dirty="0">
                        <a:latin typeface="Roboto"/>
                        <a:ea typeface="Roboto"/>
                        <a:cs typeface="Roboto"/>
                        <a:sym typeface="Roboto"/>
                      </a:endParaRPr>
                    </a:p>
                  </a:txBody>
                  <a:tcPr marL="0" marR="0" marT="0" marB="0" anchor="ctr"/>
                </a:tc>
                <a:tc>
                  <a:txBody>
                    <a:bodyPr/>
                    <a:lstStyle/>
                    <a:p>
                      <a:pPr marL="133350" lvl="0" indent="0" algn="l" rtl="0">
                        <a:lnSpc>
                          <a:spcPct val="150000"/>
                        </a:lnSpc>
                        <a:spcBef>
                          <a:spcPts val="0"/>
                        </a:spcBef>
                        <a:spcAft>
                          <a:spcPts val="0"/>
                        </a:spcAft>
                        <a:buNone/>
                      </a:pPr>
                      <a:r>
                        <a:rPr lang="en" sz="1100" dirty="0">
                          <a:latin typeface="Roboto"/>
                          <a:ea typeface="Roboto"/>
                          <a:cs typeface="Roboto"/>
                          <a:sym typeface="Roboto"/>
                        </a:rPr>
                        <a:t>Grant award letters issued</a:t>
                      </a:r>
                      <a:endParaRPr sz="1100" dirty="0">
                        <a:latin typeface="Roboto"/>
                        <a:ea typeface="Roboto"/>
                        <a:cs typeface="Roboto"/>
                        <a:sym typeface="Roboto"/>
                      </a:endParaRPr>
                    </a:p>
                  </a:txBody>
                  <a:tcPr marL="0" marR="0" marT="0" marB="0" anchor="ctr"/>
                </a:tc>
                <a:extLst>
                  <a:ext uri="{0D108BD9-81ED-4DB2-BD59-A6C34878D82A}">
                    <a16:rowId xmlns:a16="http://schemas.microsoft.com/office/drawing/2014/main" val="10007"/>
                  </a:ext>
                </a:extLst>
              </a:tr>
              <a:tr h="304675">
                <a:tc>
                  <a:txBody>
                    <a:bodyPr/>
                    <a:lstStyle/>
                    <a:p>
                      <a:pPr marL="114300" lvl="0" indent="0" algn="l" rtl="0">
                        <a:lnSpc>
                          <a:spcPct val="150000"/>
                        </a:lnSpc>
                        <a:spcBef>
                          <a:spcPts val="0"/>
                        </a:spcBef>
                        <a:spcAft>
                          <a:spcPts val="0"/>
                        </a:spcAft>
                        <a:buNone/>
                      </a:pPr>
                      <a:r>
                        <a:rPr lang="en" sz="1100" dirty="0">
                          <a:latin typeface="Roboto"/>
                          <a:ea typeface="Roboto"/>
                          <a:cs typeface="Roboto"/>
                          <a:sym typeface="Roboto"/>
                        </a:rPr>
                        <a:t>September 30, 2026</a:t>
                      </a:r>
                      <a:endParaRPr sz="1100" dirty="0">
                        <a:latin typeface="Roboto"/>
                        <a:ea typeface="Roboto"/>
                        <a:cs typeface="Roboto"/>
                        <a:sym typeface="Roboto"/>
                      </a:endParaRPr>
                    </a:p>
                  </a:txBody>
                  <a:tcPr marL="0" marR="0" marT="0" marB="0" anchor="ctr"/>
                </a:tc>
                <a:tc>
                  <a:txBody>
                    <a:bodyPr/>
                    <a:lstStyle/>
                    <a:p>
                      <a:pPr marL="133350" lvl="0" indent="0" algn="l" rtl="0">
                        <a:lnSpc>
                          <a:spcPct val="150000"/>
                        </a:lnSpc>
                        <a:spcBef>
                          <a:spcPts val="0"/>
                        </a:spcBef>
                        <a:spcAft>
                          <a:spcPts val="0"/>
                        </a:spcAft>
                        <a:buNone/>
                      </a:pPr>
                      <a:r>
                        <a:rPr lang="en" sz="1100" dirty="0">
                          <a:latin typeface="Roboto"/>
                          <a:ea typeface="Roboto"/>
                          <a:cs typeface="Roboto"/>
                          <a:sym typeface="Roboto"/>
                        </a:rPr>
                        <a:t>All funds must be obligated</a:t>
                      </a:r>
                      <a:endParaRPr sz="1100" dirty="0">
                        <a:latin typeface="Roboto"/>
                        <a:ea typeface="Roboto"/>
                        <a:cs typeface="Roboto"/>
                        <a:sym typeface="Roboto"/>
                      </a:endParaRPr>
                    </a:p>
                  </a:txBody>
                  <a:tcPr marL="0" marR="0" marT="0" marB="0" anchor="ctr"/>
                </a:tc>
                <a:extLst>
                  <a:ext uri="{0D108BD9-81ED-4DB2-BD59-A6C34878D82A}">
                    <a16:rowId xmlns:a16="http://schemas.microsoft.com/office/drawing/2014/main" val="10008"/>
                  </a:ext>
                </a:extLst>
              </a:tr>
              <a:tr h="257875">
                <a:tc>
                  <a:txBody>
                    <a:bodyPr/>
                    <a:lstStyle/>
                    <a:p>
                      <a:pPr marL="114300" lvl="0" indent="0" algn="l" rtl="0">
                        <a:lnSpc>
                          <a:spcPct val="150000"/>
                        </a:lnSpc>
                        <a:spcBef>
                          <a:spcPts val="0"/>
                        </a:spcBef>
                        <a:spcAft>
                          <a:spcPts val="0"/>
                        </a:spcAft>
                        <a:buNone/>
                      </a:pPr>
                      <a:r>
                        <a:rPr lang="en" sz="1100" dirty="0">
                          <a:latin typeface="Roboto"/>
                          <a:ea typeface="Roboto"/>
                          <a:cs typeface="Roboto"/>
                          <a:sym typeface="Roboto"/>
                        </a:rPr>
                        <a:t>November 1, 2026</a:t>
                      </a:r>
                      <a:endParaRPr sz="1100" dirty="0">
                        <a:latin typeface="Roboto"/>
                        <a:ea typeface="Roboto"/>
                        <a:cs typeface="Roboto"/>
                        <a:sym typeface="Roboto"/>
                      </a:endParaRPr>
                    </a:p>
                  </a:txBody>
                  <a:tcPr marL="0" marR="0" marT="0" marB="0" anchor="ctr"/>
                </a:tc>
                <a:tc>
                  <a:txBody>
                    <a:bodyPr/>
                    <a:lstStyle/>
                    <a:p>
                      <a:pPr marL="133350" lvl="0" indent="0" algn="l" rtl="0">
                        <a:lnSpc>
                          <a:spcPct val="150000"/>
                        </a:lnSpc>
                        <a:spcBef>
                          <a:spcPts val="0"/>
                        </a:spcBef>
                        <a:spcAft>
                          <a:spcPts val="0"/>
                        </a:spcAft>
                        <a:buNone/>
                      </a:pPr>
                      <a:r>
                        <a:rPr lang="en" sz="1100" dirty="0">
                          <a:latin typeface="Roboto"/>
                          <a:ea typeface="Roboto"/>
                          <a:cs typeface="Roboto"/>
                          <a:sym typeface="Roboto"/>
                        </a:rPr>
                        <a:t>Funds must be requested for reimbursement from CDE</a:t>
                      </a:r>
                      <a:endParaRPr sz="1100" dirty="0">
                        <a:latin typeface="Roboto"/>
                        <a:ea typeface="Roboto"/>
                        <a:cs typeface="Roboto"/>
                        <a:sym typeface="Roboto"/>
                      </a:endParaRPr>
                    </a:p>
                  </a:txBody>
                  <a:tcPr marL="0" marR="0" marT="0" marB="0" anchor="ctr"/>
                </a:tc>
                <a:extLst>
                  <a:ext uri="{0D108BD9-81ED-4DB2-BD59-A6C34878D82A}">
                    <a16:rowId xmlns:a16="http://schemas.microsoft.com/office/drawing/2014/main" val="10009"/>
                  </a:ext>
                </a:extLst>
              </a:tr>
            </a:tbl>
          </a:graphicData>
        </a:graphic>
      </p:graphicFrame>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787"/>
        <p:cNvGrpSpPr/>
        <p:nvPr/>
      </p:nvGrpSpPr>
      <p:grpSpPr>
        <a:xfrm>
          <a:off x="0" y="0"/>
          <a:ext cx="0" cy="0"/>
          <a:chOff x="0" y="0"/>
          <a:chExt cx="0" cy="0"/>
        </a:xfrm>
      </p:grpSpPr>
      <p:sp>
        <p:nvSpPr>
          <p:cNvPr id="788" name="Google Shape;788;p99"/>
          <p:cNvSpPr txBox="1">
            <a:spLocks noGrp="1"/>
          </p:cNvSpPr>
          <p:nvPr>
            <p:ph type="title"/>
          </p:nvPr>
        </p:nvSpPr>
        <p:spPr>
          <a:xfrm>
            <a:off x="0" y="3361600"/>
            <a:ext cx="9144000" cy="666600"/>
          </a:xfrm>
          <a:prstGeom prst="rect">
            <a:avLst/>
          </a:prstGeom>
          <a:solidFill>
            <a:srgbClr val="ED6A11"/>
          </a:solidFill>
        </p:spPr>
        <p:txBody>
          <a:bodyPr spcFirstLastPara="1" wrap="square" lIns="91425" tIns="91425" rIns="91425" bIns="91425" anchor="t" anchorCtr="0">
            <a:normAutofit/>
          </a:bodyPr>
          <a:lstStyle/>
          <a:p>
            <a:pPr marL="0" lvl="0" indent="0" algn="ctr" rtl="0">
              <a:spcBef>
                <a:spcPts val="0"/>
              </a:spcBef>
              <a:spcAft>
                <a:spcPts val="0"/>
              </a:spcAft>
              <a:buNone/>
            </a:pPr>
            <a:r>
              <a:rPr lang="en"/>
              <a:t>Consolidated Application Update</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792"/>
        <p:cNvGrpSpPr/>
        <p:nvPr/>
      </p:nvGrpSpPr>
      <p:grpSpPr>
        <a:xfrm>
          <a:off x="0" y="0"/>
          <a:ext cx="0" cy="0"/>
          <a:chOff x="0" y="0"/>
          <a:chExt cx="0" cy="0"/>
        </a:xfrm>
      </p:grpSpPr>
      <p:sp>
        <p:nvSpPr>
          <p:cNvPr id="793" name="Google Shape;793;p100"/>
          <p:cNvSpPr txBox="1">
            <a:spLocks noGrp="1"/>
          </p:cNvSpPr>
          <p:nvPr>
            <p:ph type="title"/>
          </p:nvPr>
        </p:nvSpPr>
        <p:spPr>
          <a:xfrm>
            <a:off x="311700" y="105100"/>
            <a:ext cx="84240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Consolidated Application Rollout</a:t>
            </a:r>
            <a:endParaRPr/>
          </a:p>
        </p:txBody>
      </p:sp>
      <p:graphicFrame>
        <p:nvGraphicFramePr>
          <p:cNvPr id="794" name="Google Shape;794;p100"/>
          <p:cNvGraphicFramePr/>
          <p:nvPr>
            <p:extLst>
              <p:ext uri="{D42A27DB-BD31-4B8C-83A1-F6EECF244321}">
                <p14:modId xmlns:p14="http://schemas.microsoft.com/office/powerpoint/2010/main" val="278760710"/>
              </p:ext>
            </p:extLst>
          </p:nvPr>
        </p:nvGraphicFramePr>
        <p:xfrm>
          <a:off x="269825" y="1017285"/>
          <a:ext cx="8465875" cy="3108930"/>
        </p:xfrm>
        <a:graphic>
          <a:graphicData uri="http://schemas.openxmlformats.org/drawingml/2006/table">
            <a:tbl>
              <a:tblPr firstRow="1">
                <a:noFill/>
                <a:tableStyleId>{ED912071-9267-4B44-935F-3C006D00F590}</a:tableStyleId>
              </a:tblPr>
              <a:tblGrid>
                <a:gridCol w="2501575">
                  <a:extLst>
                    <a:ext uri="{9D8B030D-6E8A-4147-A177-3AD203B41FA5}">
                      <a16:colId xmlns:a16="http://schemas.microsoft.com/office/drawing/2014/main" val="20000"/>
                    </a:ext>
                  </a:extLst>
                </a:gridCol>
                <a:gridCol w="5964300">
                  <a:extLst>
                    <a:ext uri="{9D8B030D-6E8A-4147-A177-3AD203B41FA5}">
                      <a16:colId xmlns:a16="http://schemas.microsoft.com/office/drawing/2014/main" val="20001"/>
                    </a:ext>
                  </a:extLst>
                </a:gridCol>
              </a:tblGrid>
              <a:tr h="247620">
                <a:tc>
                  <a:txBody>
                    <a:bodyPr/>
                    <a:lstStyle/>
                    <a:p>
                      <a:pPr marL="0" lvl="0" indent="0" algn="ctr" rtl="0">
                        <a:spcBef>
                          <a:spcPts val="0"/>
                        </a:spcBef>
                        <a:spcAft>
                          <a:spcPts val="0"/>
                        </a:spcAft>
                        <a:buNone/>
                      </a:pPr>
                      <a:r>
                        <a:rPr lang="en" sz="1200" b="1" dirty="0">
                          <a:latin typeface="Roboto"/>
                          <a:ea typeface="Roboto"/>
                          <a:cs typeface="Roboto"/>
                          <a:sym typeface="Roboto"/>
                        </a:rPr>
                        <a:t>Date</a:t>
                      </a:r>
                      <a:endParaRPr sz="1200" b="1" dirty="0">
                        <a:latin typeface="Roboto"/>
                        <a:ea typeface="Roboto"/>
                        <a:cs typeface="Roboto"/>
                        <a:sym typeface="Roboto"/>
                      </a:endParaRPr>
                    </a:p>
                  </a:txBody>
                  <a:tcPr anchor="ctr">
                    <a:solidFill>
                      <a:schemeClr val="accent4">
                        <a:lumMod val="60000"/>
                        <a:lumOff val="40000"/>
                      </a:schemeClr>
                    </a:solidFill>
                  </a:tcPr>
                </a:tc>
                <a:tc>
                  <a:txBody>
                    <a:bodyPr/>
                    <a:lstStyle/>
                    <a:p>
                      <a:pPr marL="0" lvl="0" indent="0" algn="ctr" rtl="0">
                        <a:spcBef>
                          <a:spcPts val="0"/>
                        </a:spcBef>
                        <a:spcAft>
                          <a:spcPts val="0"/>
                        </a:spcAft>
                        <a:buNone/>
                      </a:pPr>
                      <a:r>
                        <a:rPr lang="en" sz="1200" b="1" dirty="0">
                          <a:latin typeface="Roboto"/>
                          <a:ea typeface="Roboto"/>
                          <a:cs typeface="Roboto"/>
                          <a:sym typeface="Roboto"/>
                        </a:rPr>
                        <a:t>Task</a:t>
                      </a:r>
                      <a:endParaRPr sz="1200" b="1" dirty="0">
                        <a:latin typeface="Roboto"/>
                        <a:ea typeface="Roboto"/>
                        <a:cs typeface="Roboto"/>
                        <a:sym typeface="Roboto"/>
                      </a:endParaRPr>
                    </a:p>
                  </a:txBody>
                  <a:tcPr anchor="ctr">
                    <a:solidFill>
                      <a:schemeClr val="accent4">
                        <a:lumMod val="60000"/>
                        <a:lumOff val="40000"/>
                      </a:schemeClr>
                    </a:solidFill>
                  </a:tcPr>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r>
                        <a:rPr lang="en" sz="1200" dirty="0">
                          <a:solidFill>
                            <a:schemeClr val="dk1"/>
                          </a:solidFill>
                          <a:latin typeface="Roboto"/>
                          <a:ea typeface="Roboto"/>
                          <a:cs typeface="Roboto"/>
                          <a:sym typeface="Roboto"/>
                        </a:rPr>
                        <a:t>February 2026</a:t>
                      </a:r>
                      <a:endParaRPr sz="1200" dirty="0">
                        <a:solidFill>
                          <a:schemeClr val="dk1"/>
                        </a:solidFill>
                        <a:latin typeface="Roboto"/>
                        <a:ea typeface="Roboto"/>
                        <a:cs typeface="Roboto"/>
                        <a:sym typeface="Roboto"/>
                      </a:endParaRPr>
                    </a:p>
                  </a:txBody>
                  <a:tcPr marL="91425" marR="91425" marT="91425" marB="91425" anchor="ctr"/>
                </a:tc>
                <a:tc>
                  <a:txBody>
                    <a:bodyPr/>
                    <a:lstStyle/>
                    <a:p>
                      <a:pPr marL="0" lvl="0" indent="0" algn="l" rtl="0">
                        <a:spcBef>
                          <a:spcPts val="0"/>
                        </a:spcBef>
                        <a:spcAft>
                          <a:spcPts val="0"/>
                        </a:spcAft>
                        <a:buNone/>
                      </a:pPr>
                      <a:r>
                        <a:rPr lang="en" sz="1200" dirty="0">
                          <a:solidFill>
                            <a:schemeClr val="dk1"/>
                          </a:solidFill>
                          <a:latin typeface="Roboto"/>
                          <a:ea typeface="Roboto"/>
                          <a:cs typeface="Roboto"/>
                          <a:sym typeface="Roboto"/>
                        </a:rPr>
                        <a:t>Finalizing GAINS and revisions to Planning Tool</a:t>
                      </a:r>
                      <a:endParaRPr sz="1200" dirty="0">
                        <a:solidFill>
                          <a:schemeClr val="dk1"/>
                        </a:solidFill>
                        <a:latin typeface="Roboto"/>
                        <a:ea typeface="Roboto"/>
                        <a:cs typeface="Roboto"/>
                        <a:sym typeface="Roboto"/>
                      </a:endParaRPr>
                    </a:p>
                  </a:txBody>
                  <a:tcPr marL="91425" marR="91425" marT="91425" marB="91425" anchor="ctr"/>
                </a:tc>
                <a:extLst>
                  <a:ext uri="{0D108BD9-81ED-4DB2-BD59-A6C34878D82A}">
                    <a16:rowId xmlns:a16="http://schemas.microsoft.com/office/drawing/2014/main" val="10001"/>
                  </a:ext>
                </a:extLst>
              </a:tr>
              <a:tr h="381000">
                <a:tc>
                  <a:txBody>
                    <a:bodyPr/>
                    <a:lstStyle/>
                    <a:p>
                      <a:pPr marL="0" lvl="0" indent="0" algn="l" rtl="0">
                        <a:spcBef>
                          <a:spcPts val="0"/>
                        </a:spcBef>
                        <a:spcAft>
                          <a:spcPts val="0"/>
                        </a:spcAft>
                        <a:buNone/>
                      </a:pPr>
                      <a:r>
                        <a:rPr lang="en" sz="1200" dirty="0">
                          <a:solidFill>
                            <a:schemeClr val="dk1"/>
                          </a:solidFill>
                          <a:latin typeface="Roboto"/>
                          <a:ea typeface="Roboto"/>
                          <a:cs typeface="Roboto"/>
                          <a:sym typeface="Roboto"/>
                        </a:rPr>
                        <a:t>March 6, 2026</a:t>
                      </a:r>
                      <a:endParaRPr sz="1200" dirty="0">
                        <a:latin typeface="Roboto"/>
                        <a:ea typeface="Roboto"/>
                        <a:cs typeface="Roboto"/>
                        <a:sym typeface="Roboto"/>
                      </a:endParaRPr>
                    </a:p>
                  </a:txBody>
                  <a:tcPr marL="91425" marR="91425" marT="91425" marB="91425" anchor="ctr"/>
                </a:tc>
                <a:tc>
                  <a:txBody>
                    <a:bodyPr/>
                    <a:lstStyle/>
                    <a:p>
                      <a:pPr marL="0" lvl="0" indent="0" algn="l" rtl="0">
                        <a:spcBef>
                          <a:spcPts val="0"/>
                        </a:spcBef>
                        <a:spcAft>
                          <a:spcPts val="0"/>
                        </a:spcAft>
                        <a:buNone/>
                      </a:pPr>
                      <a:r>
                        <a:rPr lang="en" sz="1200" dirty="0">
                          <a:solidFill>
                            <a:schemeClr val="dk1"/>
                          </a:solidFill>
                          <a:latin typeface="Roboto"/>
                          <a:ea typeface="Roboto"/>
                          <a:cs typeface="Roboto"/>
                          <a:sym typeface="Roboto"/>
                        </a:rPr>
                        <a:t>Application to EDAC</a:t>
                      </a:r>
                      <a:endParaRPr sz="1200" dirty="0">
                        <a:latin typeface="Roboto"/>
                        <a:ea typeface="Roboto"/>
                        <a:cs typeface="Roboto"/>
                        <a:sym typeface="Roboto"/>
                      </a:endParaRPr>
                    </a:p>
                  </a:txBody>
                  <a:tcPr marL="91425" marR="91425" marT="91425" marB="91425" anchor="ctr"/>
                </a:tc>
                <a:extLst>
                  <a:ext uri="{0D108BD9-81ED-4DB2-BD59-A6C34878D82A}">
                    <a16:rowId xmlns:a16="http://schemas.microsoft.com/office/drawing/2014/main" val="10002"/>
                  </a:ext>
                </a:extLst>
              </a:tr>
              <a:tr h="381000">
                <a:tc>
                  <a:txBody>
                    <a:bodyPr/>
                    <a:lstStyle/>
                    <a:p>
                      <a:pPr marL="0" lvl="0" indent="0" algn="l" rtl="0">
                        <a:spcBef>
                          <a:spcPts val="0"/>
                        </a:spcBef>
                        <a:spcAft>
                          <a:spcPts val="0"/>
                        </a:spcAft>
                        <a:buNone/>
                      </a:pPr>
                      <a:r>
                        <a:rPr lang="en" sz="1200" dirty="0">
                          <a:latin typeface="Roboto"/>
                          <a:ea typeface="Roboto"/>
                          <a:cs typeface="Roboto"/>
                          <a:sym typeface="Roboto"/>
                        </a:rPr>
                        <a:t>March 11, 2026</a:t>
                      </a:r>
                      <a:endParaRPr sz="1200" dirty="0">
                        <a:latin typeface="Roboto"/>
                        <a:ea typeface="Roboto"/>
                        <a:cs typeface="Roboto"/>
                        <a:sym typeface="Roboto"/>
                      </a:endParaRPr>
                    </a:p>
                  </a:txBody>
                  <a:tcPr marL="91425" marR="91425" marT="91425" marB="91425" anchor="ctr"/>
                </a:tc>
                <a:tc>
                  <a:txBody>
                    <a:bodyPr/>
                    <a:lstStyle/>
                    <a:p>
                      <a:pPr marL="0" lvl="0" indent="0" algn="l" rtl="0">
                        <a:spcBef>
                          <a:spcPts val="0"/>
                        </a:spcBef>
                        <a:spcAft>
                          <a:spcPts val="0"/>
                        </a:spcAft>
                        <a:buNone/>
                      </a:pPr>
                      <a:r>
                        <a:rPr lang="en" sz="1200" dirty="0">
                          <a:latin typeface="Roboto"/>
                          <a:ea typeface="Roboto"/>
                          <a:cs typeface="Roboto"/>
                          <a:sym typeface="Roboto"/>
                        </a:rPr>
                        <a:t>Cross Program Section Available</a:t>
                      </a:r>
                      <a:endParaRPr sz="1200" dirty="0">
                        <a:latin typeface="Roboto"/>
                        <a:ea typeface="Roboto"/>
                        <a:cs typeface="Roboto"/>
                        <a:sym typeface="Roboto"/>
                      </a:endParaRPr>
                    </a:p>
                  </a:txBody>
                  <a:tcPr marL="91425" marR="91425" marT="91425" marB="91425" anchor="ctr"/>
                </a:tc>
                <a:extLst>
                  <a:ext uri="{0D108BD9-81ED-4DB2-BD59-A6C34878D82A}">
                    <a16:rowId xmlns:a16="http://schemas.microsoft.com/office/drawing/2014/main" val="10003"/>
                  </a:ext>
                </a:extLst>
              </a:tr>
              <a:tr h="381000">
                <a:tc>
                  <a:txBody>
                    <a:bodyPr/>
                    <a:lstStyle/>
                    <a:p>
                      <a:pPr marL="0" lvl="0" indent="0" algn="l" rtl="0">
                        <a:spcBef>
                          <a:spcPts val="0"/>
                        </a:spcBef>
                        <a:spcAft>
                          <a:spcPts val="0"/>
                        </a:spcAft>
                        <a:buNone/>
                      </a:pPr>
                      <a:r>
                        <a:rPr lang="en" sz="1200" dirty="0">
                          <a:latin typeface="Roboto"/>
                          <a:ea typeface="Roboto"/>
                          <a:cs typeface="Roboto"/>
                          <a:sym typeface="Roboto"/>
                        </a:rPr>
                        <a:t>March 12th, 26th and April 9</a:t>
                      </a:r>
                      <a:endParaRPr sz="1200" dirty="0">
                        <a:latin typeface="Roboto"/>
                        <a:ea typeface="Roboto"/>
                        <a:cs typeface="Roboto"/>
                        <a:sym typeface="Roboto"/>
                      </a:endParaRPr>
                    </a:p>
                  </a:txBody>
                  <a:tcPr marL="91425" marR="91425" marT="91425" marB="91425" anchor="ctr"/>
                </a:tc>
                <a:tc>
                  <a:txBody>
                    <a:bodyPr/>
                    <a:lstStyle/>
                    <a:p>
                      <a:pPr marL="0" lvl="0" indent="0" algn="l" rtl="0">
                        <a:spcBef>
                          <a:spcPts val="0"/>
                        </a:spcBef>
                        <a:spcAft>
                          <a:spcPts val="0"/>
                        </a:spcAft>
                        <a:buNone/>
                      </a:pPr>
                      <a:r>
                        <a:rPr lang="en" sz="1200" dirty="0">
                          <a:latin typeface="Roboto"/>
                          <a:ea typeface="Roboto"/>
                          <a:cs typeface="Roboto"/>
                          <a:sym typeface="Roboto"/>
                        </a:rPr>
                        <a:t>Virtual Trainings during Office Hours</a:t>
                      </a:r>
                      <a:endParaRPr sz="1200" dirty="0">
                        <a:latin typeface="Roboto"/>
                        <a:ea typeface="Roboto"/>
                        <a:cs typeface="Roboto"/>
                        <a:sym typeface="Roboto"/>
                      </a:endParaRPr>
                    </a:p>
                  </a:txBody>
                  <a:tcPr marL="91425" marR="91425" marT="91425" marB="91425" anchor="ctr"/>
                </a:tc>
                <a:extLst>
                  <a:ext uri="{0D108BD9-81ED-4DB2-BD59-A6C34878D82A}">
                    <a16:rowId xmlns:a16="http://schemas.microsoft.com/office/drawing/2014/main" val="10004"/>
                  </a:ext>
                </a:extLst>
              </a:tr>
              <a:tr h="381000">
                <a:tc>
                  <a:txBody>
                    <a:bodyPr/>
                    <a:lstStyle/>
                    <a:p>
                      <a:pPr marL="0" lvl="0" indent="0" algn="l" rtl="0">
                        <a:spcBef>
                          <a:spcPts val="0"/>
                        </a:spcBef>
                        <a:spcAft>
                          <a:spcPts val="0"/>
                        </a:spcAft>
                        <a:buNone/>
                      </a:pPr>
                      <a:r>
                        <a:rPr lang="en" sz="1200" dirty="0">
                          <a:latin typeface="Roboto"/>
                          <a:ea typeface="Roboto"/>
                          <a:cs typeface="Roboto"/>
                          <a:sym typeface="Roboto"/>
                        </a:rPr>
                        <a:t>April/May</a:t>
                      </a:r>
                      <a:endParaRPr sz="1200" dirty="0">
                        <a:latin typeface="Roboto"/>
                        <a:ea typeface="Roboto"/>
                        <a:cs typeface="Roboto"/>
                        <a:sym typeface="Roboto"/>
                      </a:endParaRPr>
                    </a:p>
                  </a:txBody>
                  <a:tcPr marL="91425" marR="91425" marT="91425" marB="91425" anchor="ctr"/>
                </a:tc>
                <a:tc>
                  <a:txBody>
                    <a:bodyPr/>
                    <a:lstStyle/>
                    <a:p>
                      <a:pPr marL="0" lvl="0" indent="0" algn="l" rtl="0">
                        <a:spcBef>
                          <a:spcPts val="0"/>
                        </a:spcBef>
                        <a:spcAft>
                          <a:spcPts val="0"/>
                        </a:spcAft>
                        <a:buNone/>
                      </a:pPr>
                      <a:r>
                        <a:rPr lang="en" sz="1200" dirty="0">
                          <a:latin typeface="Roboto"/>
                          <a:ea typeface="Roboto"/>
                          <a:cs typeface="Roboto"/>
                          <a:sym typeface="Roboto"/>
                        </a:rPr>
                        <a:t>Allocations Available&gt;ARAC Open&gt;Approved by CDE&gt;Remaining Components of Consolidated Application Opened</a:t>
                      </a:r>
                      <a:endParaRPr sz="1200" dirty="0">
                        <a:latin typeface="Roboto"/>
                        <a:ea typeface="Roboto"/>
                        <a:cs typeface="Roboto"/>
                        <a:sym typeface="Roboto"/>
                      </a:endParaRPr>
                    </a:p>
                  </a:txBody>
                  <a:tcPr marL="91425" marR="91425" marT="91425" marB="91425" anchor="ctr"/>
                </a:tc>
                <a:extLst>
                  <a:ext uri="{0D108BD9-81ED-4DB2-BD59-A6C34878D82A}">
                    <a16:rowId xmlns:a16="http://schemas.microsoft.com/office/drawing/2014/main" val="10005"/>
                  </a:ext>
                </a:extLst>
              </a:tr>
              <a:tr h="381000">
                <a:tc>
                  <a:txBody>
                    <a:bodyPr/>
                    <a:lstStyle/>
                    <a:p>
                      <a:pPr marL="0" lvl="0" indent="0" algn="l" rtl="0">
                        <a:spcBef>
                          <a:spcPts val="0"/>
                        </a:spcBef>
                        <a:spcAft>
                          <a:spcPts val="0"/>
                        </a:spcAft>
                        <a:buNone/>
                      </a:pPr>
                      <a:r>
                        <a:rPr lang="en" sz="1200" dirty="0">
                          <a:latin typeface="Roboto"/>
                          <a:ea typeface="Roboto"/>
                          <a:cs typeface="Roboto"/>
                          <a:sym typeface="Roboto"/>
                        </a:rPr>
                        <a:t>May</a:t>
                      </a:r>
                      <a:endParaRPr sz="1200" dirty="0">
                        <a:latin typeface="Roboto"/>
                        <a:ea typeface="Roboto"/>
                        <a:cs typeface="Roboto"/>
                        <a:sym typeface="Roboto"/>
                      </a:endParaRPr>
                    </a:p>
                  </a:txBody>
                  <a:tcPr marL="91425" marR="91425" marT="91425" marB="91425" anchor="ctr"/>
                </a:tc>
                <a:tc>
                  <a:txBody>
                    <a:bodyPr/>
                    <a:lstStyle/>
                    <a:p>
                      <a:pPr marL="0" lvl="0" indent="0" algn="l" rtl="0">
                        <a:spcBef>
                          <a:spcPts val="0"/>
                        </a:spcBef>
                        <a:spcAft>
                          <a:spcPts val="0"/>
                        </a:spcAft>
                        <a:buNone/>
                      </a:pPr>
                      <a:r>
                        <a:rPr lang="en" sz="1200" dirty="0">
                          <a:latin typeface="Roboto"/>
                          <a:ea typeface="Roboto"/>
                          <a:cs typeface="Roboto"/>
                          <a:sym typeface="Roboto"/>
                        </a:rPr>
                        <a:t>In-Person Work Sessions</a:t>
                      </a:r>
                      <a:endParaRPr sz="1200" dirty="0">
                        <a:latin typeface="Roboto"/>
                        <a:ea typeface="Roboto"/>
                        <a:cs typeface="Roboto"/>
                        <a:sym typeface="Roboto"/>
                      </a:endParaRPr>
                    </a:p>
                  </a:txBody>
                  <a:tcPr marL="91425" marR="91425" marT="91425" marB="91425" anchor="ctr"/>
                </a:tc>
                <a:extLst>
                  <a:ext uri="{0D108BD9-81ED-4DB2-BD59-A6C34878D82A}">
                    <a16:rowId xmlns:a16="http://schemas.microsoft.com/office/drawing/2014/main" val="10006"/>
                  </a:ext>
                </a:extLst>
              </a:tr>
              <a:tr h="381000">
                <a:tc>
                  <a:txBody>
                    <a:bodyPr/>
                    <a:lstStyle/>
                    <a:p>
                      <a:pPr marL="0" lvl="0" indent="0" algn="l" rtl="0">
                        <a:spcBef>
                          <a:spcPts val="0"/>
                        </a:spcBef>
                        <a:spcAft>
                          <a:spcPts val="0"/>
                        </a:spcAft>
                        <a:buNone/>
                      </a:pPr>
                      <a:r>
                        <a:rPr lang="en" sz="1200" dirty="0">
                          <a:latin typeface="Roboto"/>
                          <a:ea typeface="Roboto"/>
                          <a:cs typeface="Roboto"/>
                          <a:sym typeface="Roboto"/>
                        </a:rPr>
                        <a:t>June 30, 2026</a:t>
                      </a:r>
                      <a:endParaRPr sz="1200" dirty="0">
                        <a:latin typeface="Roboto"/>
                        <a:ea typeface="Roboto"/>
                        <a:cs typeface="Roboto"/>
                        <a:sym typeface="Roboto"/>
                      </a:endParaRPr>
                    </a:p>
                  </a:txBody>
                  <a:tcPr marL="91425" marR="91425" marT="91425" marB="91425" anchor="ctr"/>
                </a:tc>
                <a:tc>
                  <a:txBody>
                    <a:bodyPr/>
                    <a:lstStyle/>
                    <a:p>
                      <a:pPr marL="0" lvl="0" indent="0" algn="l" rtl="0">
                        <a:spcBef>
                          <a:spcPts val="0"/>
                        </a:spcBef>
                        <a:spcAft>
                          <a:spcPts val="0"/>
                        </a:spcAft>
                        <a:buNone/>
                      </a:pPr>
                      <a:r>
                        <a:rPr lang="en" sz="1200" dirty="0">
                          <a:latin typeface="Roboto"/>
                          <a:ea typeface="Roboto"/>
                          <a:cs typeface="Roboto"/>
                          <a:sym typeface="Roboto"/>
                        </a:rPr>
                        <a:t>Application Due</a:t>
                      </a:r>
                      <a:endParaRPr sz="1200" dirty="0">
                        <a:latin typeface="Roboto"/>
                        <a:ea typeface="Roboto"/>
                        <a:cs typeface="Roboto"/>
                        <a:sym typeface="Roboto"/>
                      </a:endParaRPr>
                    </a:p>
                  </a:txBody>
                  <a:tcPr marL="91425" marR="91425" marT="91425" marB="91425" anchor="ctr"/>
                </a:tc>
                <a:extLst>
                  <a:ext uri="{0D108BD9-81ED-4DB2-BD59-A6C34878D82A}">
                    <a16:rowId xmlns:a16="http://schemas.microsoft.com/office/drawing/2014/main" val="10007"/>
                  </a:ext>
                </a:extLst>
              </a:tr>
            </a:tbl>
          </a:graphicData>
        </a:graphic>
      </p:graphicFrame>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798"/>
        <p:cNvGrpSpPr/>
        <p:nvPr/>
      </p:nvGrpSpPr>
      <p:grpSpPr>
        <a:xfrm>
          <a:off x="0" y="0"/>
          <a:ext cx="0" cy="0"/>
          <a:chOff x="0" y="0"/>
          <a:chExt cx="0" cy="0"/>
        </a:xfrm>
      </p:grpSpPr>
      <p:sp>
        <p:nvSpPr>
          <p:cNvPr id="799" name="Google Shape;799;p101"/>
          <p:cNvSpPr txBox="1">
            <a:spLocks noGrp="1"/>
          </p:cNvSpPr>
          <p:nvPr>
            <p:ph type="title"/>
          </p:nvPr>
        </p:nvSpPr>
        <p:spPr>
          <a:xfrm>
            <a:off x="0" y="3361600"/>
            <a:ext cx="9144000" cy="666600"/>
          </a:xfrm>
          <a:prstGeom prst="rect">
            <a:avLst/>
          </a:prstGeom>
          <a:solidFill>
            <a:srgbClr val="ED6A11"/>
          </a:solidFill>
        </p:spPr>
        <p:txBody>
          <a:bodyPr spcFirstLastPara="1" wrap="square" lIns="91425" tIns="91425" rIns="91425" bIns="91425" anchor="t" anchorCtr="0">
            <a:normAutofit/>
          </a:bodyPr>
          <a:lstStyle/>
          <a:p>
            <a:pPr marL="0" lvl="0" indent="0" algn="ctr" rtl="0">
              <a:spcBef>
                <a:spcPts val="0"/>
              </a:spcBef>
              <a:spcAft>
                <a:spcPts val="0"/>
              </a:spcAft>
              <a:buNone/>
            </a:pPr>
            <a:r>
              <a:rPr lang="en"/>
              <a:t>Upcoming Meetings</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803"/>
        <p:cNvGrpSpPr/>
        <p:nvPr/>
      </p:nvGrpSpPr>
      <p:grpSpPr>
        <a:xfrm>
          <a:off x="0" y="0"/>
          <a:ext cx="0" cy="0"/>
          <a:chOff x="0" y="0"/>
          <a:chExt cx="0" cy="0"/>
        </a:xfrm>
      </p:grpSpPr>
      <p:sp>
        <p:nvSpPr>
          <p:cNvPr id="804" name="Google Shape;804;p102"/>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lnSpc>
                <a:spcPct val="90000"/>
              </a:lnSpc>
              <a:spcBef>
                <a:spcPts val="0"/>
              </a:spcBef>
              <a:spcAft>
                <a:spcPts val="0"/>
              </a:spcAft>
              <a:buClr>
                <a:schemeClr val="dk1"/>
              </a:buClr>
              <a:buSzPts val="2100"/>
              <a:buFont typeface="Arial"/>
              <a:buNone/>
            </a:pPr>
            <a:r>
              <a:rPr lang="en" dirty="0"/>
              <a:t>Looking Ahead…</a:t>
            </a:r>
            <a:endParaRPr dirty="0"/>
          </a:p>
        </p:txBody>
      </p:sp>
      <p:sp>
        <p:nvSpPr>
          <p:cNvPr id="805" name="Google Shape;805;p102"/>
          <p:cNvSpPr txBox="1">
            <a:spLocks noGrp="1"/>
          </p:cNvSpPr>
          <p:nvPr>
            <p:ph type="body" idx="1"/>
          </p:nvPr>
        </p:nvSpPr>
        <p:spPr>
          <a:xfrm>
            <a:off x="311700" y="1152475"/>
            <a:ext cx="5277900" cy="3034800"/>
          </a:xfrm>
          <a:prstGeom prst="rect">
            <a:avLst/>
          </a:prstGeom>
        </p:spPr>
        <p:txBody>
          <a:bodyPr spcFirstLastPara="1" wrap="square" lIns="91425" tIns="91425" rIns="91425" bIns="91425" anchor="t" anchorCtr="0">
            <a:normAutofit/>
          </a:bodyPr>
          <a:lstStyle/>
          <a:p>
            <a:pPr marL="0" lvl="0" indent="0" algn="l" rtl="0">
              <a:lnSpc>
                <a:spcPct val="90000"/>
              </a:lnSpc>
              <a:spcAft>
                <a:spcPts val="1200"/>
              </a:spcAft>
              <a:buClr>
                <a:schemeClr val="dk1"/>
              </a:buClr>
              <a:buSzPts val="1800"/>
              <a:buFont typeface="Arial"/>
              <a:buNone/>
            </a:pPr>
            <a:r>
              <a:rPr lang="en" dirty="0"/>
              <a:t>Any requests for topics or questions?</a:t>
            </a:r>
            <a:endParaRPr dirty="0"/>
          </a:p>
          <a:p>
            <a:pPr marL="457200" lvl="0" indent="-330200" algn="l" rtl="0">
              <a:lnSpc>
                <a:spcPct val="90000"/>
              </a:lnSpc>
              <a:spcBef>
                <a:spcPts val="600"/>
              </a:spcBef>
              <a:spcAft>
                <a:spcPts val="0"/>
              </a:spcAft>
              <a:buSzPts val="1600"/>
              <a:buFont typeface="Roboto"/>
              <a:buChar char="•"/>
            </a:pPr>
            <a:r>
              <a:rPr lang="en" dirty="0"/>
              <a:t>Upcoming Office Hours </a:t>
            </a:r>
            <a:endParaRPr i="1" dirty="0"/>
          </a:p>
          <a:p>
            <a:pPr marL="914400" lvl="1" indent="-330200" algn="l" rtl="0">
              <a:lnSpc>
                <a:spcPct val="90000"/>
              </a:lnSpc>
              <a:spcBef>
                <a:spcPts val="600"/>
              </a:spcBef>
              <a:spcAft>
                <a:spcPts val="0"/>
              </a:spcAft>
              <a:buSzPts val="1600"/>
              <a:buFont typeface="Arial"/>
              <a:buChar char="•"/>
            </a:pPr>
            <a:r>
              <a:rPr lang="en" sz="1600" b="1" dirty="0"/>
              <a:t>February 26</a:t>
            </a:r>
            <a:endParaRPr sz="1600" b="1" dirty="0"/>
          </a:p>
          <a:p>
            <a:pPr marL="1371600" lvl="2" indent="-330200" algn="l" rtl="0">
              <a:lnSpc>
                <a:spcPct val="90000"/>
              </a:lnSpc>
              <a:spcBef>
                <a:spcPts val="600"/>
              </a:spcBef>
              <a:spcAft>
                <a:spcPts val="0"/>
              </a:spcAft>
              <a:buSzPts val="1600"/>
              <a:buFont typeface="Arial"/>
              <a:buChar char="•"/>
            </a:pPr>
            <a:r>
              <a:rPr lang="en" sz="1600" dirty="0"/>
              <a:t>Consolidated Schoolwide Training</a:t>
            </a:r>
            <a:endParaRPr sz="1600" dirty="0"/>
          </a:p>
          <a:p>
            <a:pPr marL="914400" lvl="1" indent="-330200" algn="l" rtl="0">
              <a:lnSpc>
                <a:spcPct val="90000"/>
              </a:lnSpc>
              <a:spcBef>
                <a:spcPts val="600"/>
              </a:spcBef>
              <a:spcAft>
                <a:spcPts val="0"/>
              </a:spcAft>
              <a:buSzPts val="1600"/>
              <a:buFont typeface="Arial"/>
              <a:buChar char="•"/>
            </a:pPr>
            <a:r>
              <a:rPr lang="en" sz="1600" b="1" dirty="0"/>
              <a:t>March 12</a:t>
            </a:r>
            <a:endParaRPr sz="1600" b="1" dirty="0"/>
          </a:p>
          <a:p>
            <a:pPr marL="1371600" lvl="2" indent="-330200" algn="l" rtl="0">
              <a:lnSpc>
                <a:spcPct val="90000"/>
              </a:lnSpc>
              <a:spcBef>
                <a:spcPts val="600"/>
              </a:spcBef>
              <a:spcAft>
                <a:spcPts val="0"/>
              </a:spcAft>
              <a:buSzPts val="1600"/>
              <a:buFont typeface="Arial"/>
              <a:buChar char="•"/>
            </a:pPr>
            <a:r>
              <a:rPr lang="en" sz="1600" dirty="0"/>
              <a:t>Planning Document Training</a:t>
            </a:r>
            <a:endParaRPr sz="1600" dirty="0"/>
          </a:p>
        </p:txBody>
      </p:sp>
      <p:pic>
        <p:nvPicPr>
          <p:cNvPr id="806" name="Google Shape;806;p102">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5835266" y="1152486"/>
            <a:ext cx="2621028" cy="174735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810"/>
        <p:cNvGrpSpPr/>
        <p:nvPr/>
      </p:nvGrpSpPr>
      <p:grpSpPr>
        <a:xfrm>
          <a:off x="0" y="0"/>
          <a:ext cx="0" cy="0"/>
          <a:chOff x="0" y="0"/>
          <a:chExt cx="0" cy="0"/>
        </a:xfrm>
      </p:grpSpPr>
      <p:sp>
        <p:nvSpPr>
          <p:cNvPr id="811" name="Google Shape;811;p103"/>
          <p:cNvSpPr txBox="1">
            <a:spLocks noGrp="1"/>
          </p:cNvSpPr>
          <p:nvPr>
            <p:ph type="title" idx="4294967295"/>
          </p:nvPr>
        </p:nvSpPr>
        <p:spPr>
          <a:xfrm>
            <a:off x="107025" y="0"/>
            <a:ext cx="8481000" cy="741300"/>
          </a:xfrm>
          <a:prstGeom prst="rect">
            <a:avLst/>
          </a:prstGeom>
        </p:spPr>
        <p:txBody>
          <a:bodyPr spcFirstLastPara="1" wrap="square" lIns="91425" tIns="91425" rIns="91425" bIns="91425" anchor="t" anchorCtr="0">
            <a:normAutofit/>
          </a:bodyPr>
          <a:lstStyle/>
          <a:p>
            <a:pPr marL="0" lvl="0" indent="0" algn="l" rtl="0">
              <a:lnSpc>
                <a:spcPct val="90000"/>
              </a:lnSpc>
              <a:spcBef>
                <a:spcPts val="0"/>
              </a:spcBef>
              <a:spcAft>
                <a:spcPts val="0"/>
              </a:spcAft>
              <a:buClr>
                <a:schemeClr val="lt1"/>
              </a:buClr>
              <a:buSzPts val="1620"/>
              <a:buFont typeface="Arial"/>
              <a:buNone/>
            </a:pPr>
            <a:r>
              <a:rPr lang="en" sz="1920">
                <a:latin typeface="Roboto"/>
                <a:ea typeface="Roboto"/>
                <a:cs typeface="Roboto"/>
                <a:sym typeface="Roboto"/>
              </a:rPr>
              <a:t>CDE Contacts!</a:t>
            </a:r>
            <a:endParaRPr sz="1920">
              <a:latin typeface="Roboto"/>
              <a:ea typeface="Roboto"/>
              <a:cs typeface="Roboto"/>
              <a:sym typeface="Roboto"/>
            </a:endParaRPr>
          </a:p>
          <a:p>
            <a:pPr marL="0" lvl="0" indent="0" algn="l" rtl="0">
              <a:lnSpc>
                <a:spcPct val="90000"/>
              </a:lnSpc>
              <a:spcBef>
                <a:spcPts val="0"/>
              </a:spcBef>
              <a:spcAft>
                <a:spcPts val="0"/>
              </a:spcAft>
              <a:buClr>
                <a:schemeClr val="dk1"/>
              </a:buClr>
              <a:buSzPts val="1620"/>
              <a:buFont typeface="Arial"/>
              <a:buNone/>
            </a:pPr>
            <a:r>
              <a:rPr lang="en" sz="1110">
                <a:latin typeface="Roboto"/>
                <a:ea typeface="Roboto"/>
                <a:cs typeface="Roboto"/>
                <a:sym typeface="Roboto"/>
              </a:rPr>
              <a:t>Emails: </a:t>
            </a:r>
            <a:r>
              <a:rPr lang="en" sz="1110" u="sng">
                <a:solidFill>
                  <a:schemeClr val="hlink"/>
                </a:solidFill>
                <a:latin typeface="Roboto"/>
                <a:ea typeface="Roboto"/>
                <a:cs typeface="Roboto"/>
                <a:sym typeface="Roboto"/>
                <a:hlinkClick r:id="rId3"/>
              </a:rPr>
              <a:t>Lastname_Firstinitial@cde.state.co.us</a:t>
            </a:r>
            <a:r>
              <a:rPr lang="en" sz="1110">
                <a:latin typeface="Roboto"/>
                <a:ea typeface="Roboto"/>
                <a:cs typeface="Roboto"/>
                <a:sym typeface="Roboto"/>
              </a:rPr>
              <a:t> (e.g., Smith_a@cde.state.co.us)</a:t>
            </a:r>
            <a:endParaRPr sz="1110">
              <a:latin typeface="Roboto"/>
              <a:ea typeface="Roboto"/>
              <a:cs typeface="Roboto"/>
              <a:sym typeface="Roboto"/>
            </a:endParaRPr>
          </a:p>
        </p:txBody>
      </p:sp>
      <p:graphicFrame>
        <p:nvGraphicFramePr>
          <p:cNvPr id="812" name="Google Shape;812;p103"/>
          <p:cNvGraphicFramePr/>
          <p:nvPr/>
        </p:nvGraphicFramePr>
        <p:xfrm>
          <a:off x="107018" y="623445"/>
          <a:ext cx="8481000" cy="4168825"/>
        </p:xfrm>
        <a:graphic>
          <a:graphicData uri="http://schemas.openxmlformats.org/drawingml/2006/table">
            <a:tbl>
              <a:tblPr firstRow="1">
                <a:noFill/>
                <a:tableStyleId>{08750424-0925-44A3-977C-6F2D933AE1A2}</a:tableStyleId>
              </a:tblPr>
              <a:tblGrid>
                <a:gridCol w="4513975">
                  <a:extLst>
                    <a:ext uri="{9D8B030D-6E8A-4147-A177-3AD203B41FA5}">
                      <a16:colId xmlns:a16="http://schemas.microsoft.com/office/drawing/2014/main" val="20000"/>
                    </a:ext>
                  </a:extLst>
                </a:gridCol>
                <a:gridCol w="3967025">
                  <a:extLst>
                    <a:ext uri="{9D8B030D-6E8A-4147-A177-3AD203B41FA5}">
                      <a16:colId xmlns:a16="http://schemas.microsoft.com/office/drawing/2014/main" val="20001"/>
                    </a:ext>
                  </a:extLst>
                </a:gridCol>
              </a:tblGrid>
              <a:tr h="414825">
                <a:tc>
                  <a:txBody>
                    <a:bodyPr/>
                    <a:lstStyle/>
                    <a:p>
                      <a:pPr marL="0" marR="0" lvl="0" indent="0" algn="ctr" rtl="0">
                        <a:lnSpc>
                          <a:spcPct val="100000"/>
                        </a:lnSpc>
                        <a:spcBef>
                          <a:spcPts val="0"/>
                        </a:spcBef>
                        <a:spcAft>
                          <a:spcPts val="0"/>
                        </a:spcAft>
                        <a:buClr>
                          <a:srgbClr val="000000"/>
                        </a:buClr>
                        <a:buSzPts val="1100"/>
                        <a:buFont typeface="Arial"/>
                        <a:buNone/>
                      </a:pPr>
                      <a:r>
                        <a:rPr lang="en" sz="1000" b="1" u="none" strike="noStrike" cap="none">
                          <a:latin typeface="Calibri"/>
                          <a:ea typeface="Calibri"/>
                          <a:cs typeface="Calibri"/>
                          <a:sym typeface="Calibri"/>
                        </a:rPr>
                        <a:t>Federal Programs &amp; Supports </a:t>
                      </a:r>
                      <a:endParaRPr sz="1000" b="1" u="none" strike="noStrike" cap="none">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100"/>
                        <a:buFont typeface="Arial"/>
                        <a:buNone/>
                      </a:pPr>
                      <a:r>
                        <a:rPr lang="en" sz="1000" b="1" u="none" strike="noStrike" cap="none">
                          <a:latin typeface="Calibri"/>
                          <a:ea typeface="Calibri"/>
                          <a:cs typeface="Calibri"/>
                          <a:sym typeface="Calibri"/>
                        </a:rPr>
                        <a:t>(ESEA/ESSER Program Supports)</a:t>
                      </a:r>
                      <a:endParaRPr sz="1000" b="1" u="none" strike="noStrike" cap="none">
                        <a:latin typeface="Calibri"/>
                        <a:ea typeface="Calibri"/>
                        <a:cs typeface="Calibri"/>
                        <a:sym typeface="Calibri"/>
                      </a:endParaRPr>
                    </a:p>
                  </a:txBody>
                  <a:tcPr marL="68575" marR="68575" marT="68575" marB="68575">
                    <a:solidFill>
                      <a:srgbClr val="F8B333"/>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en" sz="1000" b="1" u="none" strike="noStrike" cap="none">
                          <a:latin typeface="Calibri"/>
                          <a:ea typeface="Calibri"/>
                          <a:cs typeface="Calibri"/>
                          <a:sym typeface="Calibri"/>
                        </a:rPr>
                        <a:t>School Finance &amp; Operations</a:t>
                      </a:r>
                      <a:endParaRPr sz="1000" b="1" u="none" strike="noStrike" cap="none">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100"/>
                        <a:buFont typeface="Arial"/>
                        <a:buNone/>
                      </a:pPr>
                      <a:r>
                        <a:rPr lang="en" sz="1000" b="1" u="none" strike="noStrike" cap="none">
                          <a:latin typeface="Calibri"/>
                          <a:ea typeface="Calibri"/>
                          <a:cs typeface="Calibri"/>
                          <a:sym typeface="Calibri"/>
                        </a:rPr>
                        <a:t>(Fiscal and Systems Supports) </a:t>
                      </a:r>
                      <a:endParaRPr sz="1000" b="1" u="none" strike="noStrike" cap="none">
                        <a:latin typeface="Calibri"/>
                        <a:ea typeface="Calibri"/>
                        <a:cs typeface="Calibri"/>
                        <a:sym typeface="Calibri"/>
                      </a:endParaRPr>
                    </a:p>
                  </a:txBody>
                  <a:tcPr marL="68575" marR="68575" marT="68575" marB="68575">
                    <a:solidFill>
                      <a:srgbClr val="F8B333"/>
                    </a:solidFill>
                  </a:tcPr>
                </a:tc>
                <a:extLst>
                  <a:ext uri="{0D108BD9-81ED-4DB2-BD59-A6C34878D82A}">
                    <a16:rowId xmlns:a16="http://schemas.microsoft.com/office/drawing/2014/main" val="10000"/>
                  </a:ext>
                </a:extLst>
              </a:tr>
              <a:tr h="3726875">
                <a:tc>
                  <a:txBody>
                    <a:bodyPr/>
                    <a:lstStyle/>
                    <a:p>
                      <a:pPr marL="0" marR="0" lvl="0" indent="0" algn="l" rtl="0">
                        <a:lnSpc>
                          <a:spcPct val="90000"/>
                        </a:lnSpc>
                        <a:spcBef>
                          <a:spcPts val="0"/>
                        </a:spcBef>
                        <a:spcAft>
                          <a:spcPts val="0"/>
                        </a:spcAft>
                        <a:buClr>
                          <a:srgbClr val="000000"/>
                        </a:buClr>
                        <a:buSzPts val="1100"/>
                        <a:buFont typeface="Arial"/>
                        <a:buNone/>
                      </a:pPr>
                      <a:r>
                        <a:rPr lang="en" sz="1000" u="sng" strike="noStrike" cap="none">
                          <a:solidFill>
                            <a:schemeClr val="hlink"/>
                          </a:solidFill>
                          <a:latin typeface="Calibri"/>
                          <a:ea typeface="Calibri"/>
                          <a:cs typeface="Calibri"/>
                          <a:sym typeface="Calibri"/>
                          <a:hlinkClick r:id="rId4"/>
                        </a:rPr>
                        <a:t>Nazie Mohajeri-Nelson</a:t>
                      </a:r>
                      <a:r>
                        <a:rPr lang="en" sz="1000" u="none" strike="noStrike" cap="none">
                          <a:solidFill>
                            <a:schemeClr val="dk1"/>
                          </a:solidFill>
                          <a:latin typeface="Calibri"/>
                          <a:ea typeface="Calibri"/>
                          <a:cs typeface="Calibri"/>
                          <a:sym typeface="Calibri"/>
                        </a:rPr>
                        <a:t>, Executive Director of Federal Programs &amp; Supports Unit</a:t>
                      </a:r>
                      <a:endParaRPr sz="1000" u="none" strike="noStrike" cap="none">
                        <a:solidFill>
                          <a:schemeClr val="dk1"/>
                        </a:solidFill>
                        <a:latin typeface="Calibri"/>
                        <a:ea typeface="Calibri"/>
                        <a:cs typeface="Calibri"/>
                        <a:sym typeface="Calibri"/>
                      </a:endParaRPr>
                    </a:p>
                    <a:p>
                      <a:pPr marL="0" marR="0" lvl="0" indent="0" algn="ctr" rtl="0">
                        <a:lnSpc>
                          <a:spcPct val="90000"/>
                        </a:lnSpc>
                        <a:spcBef>
                          <a:spcPts val="500"/>
                        </a:spcBef>
                        <a:spcAft>
                          <a:spcPts val="0"/>
                        </a:spcAft>
                        <a:buClr>
                          <a:srgbClr val="000000"/>
                        </a:buClr>
                        <a:buSzPts val="1000"/>
                        <a:buFont typeface="Arial"/>
                        <a:buNone/>
                      </a:pPr>
                      <a:r>
                        <a:rPr lang="en" sz="1000" b="1" u="sng" strike="noStrike" cap="none">
                          <a:solidFill>
                            <a:schemeClr val="dk1"/>
                          </a:solidFill>
                          <a:latin typeface="Calibri"/>
                          <a:ea typeface="Calibri"/>
                          <a:cs typeface="Calibri"/>
                          <a:sym typeface="Calibri"/>
                        </a:rPr>
                        <a:t>Program Specialists</a:t>
                      </a:r>
                      <a:endParaRPr sz="1000" b="1" u="sng" strike="noStrike" cap="none">
                        <a:solidFill>
                          <a:schemeClr val="dk1"/>
                        </a:solidFill>
                        <a:latin typeface="Calibri"/>
                        <a:ea typeface="Calibri"/>
                        <a:cs typeface="Calibri"/>
                        <a:sym typeface="Calibri"/>
                      </a:endParaRPr>
                    </a:p>
                    <a:p>
                      <a:pPr marL="76200" marR="0" lvl="0" indent="-69850" algn="l" rtl="0">
                        <a:lnSpc>
                          <a:spcPct val="90000"/>
                        </a:lnSpc>
                        <a:spcBef>
                          <a:spcPts val="500"/>
                        </a:spcBef>
                        <a:spcAft>
                          <a:spcPts val="0"/>
                        </a:spcAft>
                        <a:buClr>
                          <a:schemeClr val="dk1"/>
                        </a:buClr>
                        <a:buSzPts val="1000"/>
                        <a:buFont typeface="Arial"/>
                        <a:buChar char="●"/>
                      </a:pPr>
                      <a:r>
                        <a:rPr lang="en" sz="1000" u="none" strike="noStrike" cap="none">
                          <a:solidFill>
                            <a:schemeClr val="dk1"/>
                          </a:solidFill>
                          <a:latin typeface="Calibri"/>
                          <a:ea typeface="Calibri"/>
                          <a:cs typeface="Calibri"/>
                          <a:sym typeface="Calibri"/>
                        </a:rPr>
                        <a:t>Program Implementation Supervisor: </a:t>
                      </a:r>
                      <a:r>
                        <a:rPr lang="en" sz="1000" u="sng" strike="noStrike" cap="none">
                          <a:solidFill>
                            <a:schemeClr val="hlink"/>
                          </a:solidFill>
                          <a:latin typeface="Calibri"/>
                          <a:ea typeface="Calibri"/>
                          <a:cs typeface="Calibri"/>
                          <a:sym typeface="Calibri"/>
                          <a:hlinkClick r:id="rId5"/>
                        </a:rPr>
                        <a:t>Laura Meushaw</a:t>
                      </a:r>
                      <a:endParaRPr sz="1000" u="none" strike="noStrike" cap="none">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none" strike="noStrike" cap="none">
                          <a:solidFill>
                            <a:schemeClr val="dk1"/>
                          </a:solidFill>
                          <a:latin typeface="Calibri"/>
                          <a:ea typeface="Calibri"/>
                          <a:cs typeface="Calibri"/>
                          <a:sym typeface="Calibri"/>
                        </a:rPr>
                        <a:t>Program Implementation Coordinator: </a:t>
                      </a:r>
                      <a:r>
                        <a:rPr lang="en" sz="1000" u="sng" strike="noStrike" cap="none">
                          <a:solidFill>
                            <a:schemeClr val="hlink"/>
                          </a:solidFill>
                          <a:latin typeface="Calibri"/>
                          <a:ea typeface="Calibri"/>
                          <a:cs typeface="Calibri"/>
                          <a:sym typeface="Calibri"/>
                          <a:hlinkClick r:id="rId6"/>
                        </a:rPr>
                        <a:t>Christina Adeboye Sullivan</a:t>
                      </a:r>
                      <a:endParaRPr sz="1000" u="none" strike="noStrike" cap="none">
                        <a:solidFill>
                          <a:schemeClr val="dk1"/>
                        </a:solidFill>
                        <a:latin typeface="Calibri"/>
                        <a:ea typeface="Calibri"/>
                        <a:cs typeface="Calibri"/>
                        <a:sym typeface="Calibri"/>
                      </a:endParaRPr>
                    </a:p>
                    <a:p>
                      <a:pPr marL="76200" marR="0" lvl="0" indent="-69850" algn="l" rtl="0">
                        <a:lnSpc>
                          <a:spcPct val="90000"/>
                        </a:lnSpc>
                        <a:spcBef>
                          <a:spcPts val="500"/>
                        </a:spcBef>
                        <a:spcAft>
                          <a:spcPts val="0"/>
                        </a:spcAft>
                        <a:buClr>
                          <a:schemeClr val="dk1"/>
                        </a:buClr>
                        <a:buSzPts val="1000"/>
                        <a:buFont typeface="Arial"/>
                        <a:buChar char="●"/>
                      </a:pPr>
                      <a:r>
                        <a:rPr lang="en" sz="1000" u="none" strike="noStrike" cap="none">
                          <a:solidFill>
                            <a:schemeClr val="dk1"/>
                          </a:solidFill>
                          <a:latin typeface="Calibri"/>
                          <a:ea typeface="Calibri"/>
                          <a:cs typeface="Calibri"/>
                          <a:sym typeface="Calibri"/>
                        </a:rPr>
                        <a:t>Program Monitoring Supervisor: </a:t>
                      </a:r>
                      <a:r>
                        <a:rPr lang="en" sz="1000" u="sng" strike="noStrike" cap="none">
                          <a:solidFill>
                            <a:schemeClr val="hlink"/>
                          </a:solidFill>
                          <a:latin typeface="Calibri"/>
                          <a:ea typeface="Calibri"/>
                          <a:cs typeface="Calibri"/>
                          <a:sym typeface="Calibri"/>
                          <a:hlinkClick r:id="rId7"/>
                        </a:rPr>
                        <a:t>Tammy Giessinger</a:t>
                      </a:r>
                      <a:endParaRPr sz="1000" u="none" strike="noStrike" cap="none">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none" strike="noStrike" cap="none">
                          <a:solidFill>
                            <a:schemeClr val="dk1"/>
                          </a:solidFill>
                          <a:latin typeface="Calibri"/>
                          <a:ea typeface="Calibri"/>
                          <a:cs typeface="Calibri"/>
                          <a:sym typeface="Calibri"/>
                        </a:rPr>
                        <a:t>ESEA Monitoring Coordinator: </a:t>
                      </a:r>
                      <a:r>
                        <a:rPr lang="en" sz="1000" u="sng" strike="noStrike" cap="none">
                          <a:solidFill>
                            <a:schemeClr val="hlink"/>
                          </a:solidFill>
                          <a:latin typeface="Calibri"/>
                          <a:ea typeface="Calibri"/>
                          <a:cs typeface="Calibri"/>
                          <a:sym typeface="Calibri"/>
                          <a:hlinkClick r:id="rId8"/>
                        </a:rPr>
                        <a:t>Kristin Crumley</a:t>
                      </a:r>
                      <a:r>
                        <a:rPr lang="en" sz="1000" u="sng" strike="noStrike" cap="none">
                          <a:solidFill>
                            <a:schemeClr val="hlink"/>
                          </a:solidFill>
                          <a:latin typeface="Calibri"/>
                          <a:ea typeface="Calibri"/>
                          <a:cs typeface="Calibri"/>
                          <a:sym typeface="Calibri"/>
                        </a:rPr>
                        <a:t> </a:t>
                      </a:r>
                      <a:endParaRPr sz="1000" u="none" strike="noStrike" cap="none">
                        <a:solidFill>
                          <a:schemeClr val="dk1"/>
                        </a:solidFill>
                        <a:latin typeface="Calibri"/>
                        <a:ea typeface="Calibri"/>
                        <a:cs typeface="Calibri"/>
                        <a:sym typeface="Calibri"/>
                      </a:endParaRPr>
                    </a:p>
                    <a:p>
                      <a:pPr marL="76200" marR="0" lvl="0" indent="-69850" algn="l" rtl="0">
                        <a:lnSpc>
                          <a:spcPct val="90000"/>
                        </a:lnSpc>
                        <a:spcBef>
                          <a:spcPts val="500"/>
                        </a:spcBef>
                        <a:spcAft>
                          <a:spcPts val="0"/>
                        </a:spcAft>
                        <a:buClr>
                          <a:schemeClr val="dk1"/>
                        </a:buClr>
                        <a:buSzPts val="1000"/>
                        <a:buFont typeface="Arial"/>
                        <a:buChar char="●"/>
                      </a:pPr>
                      <a:r>
                        <a:rPr lang="en" sz="1000" u="none" strike="noStrike" cap="none">
                          <a:solidFill>
                            <a:schemeClr val="dk1"/>
                          </a:solidFill>
                          <a:latin typeface="Calibri"/>
                          <a:ea typeface="Calibri"/>
                          <a:cs typeface="Calibri"/>
                          <a:sym typeface="Calibri"/>
                        </a:rPr>
                        <a:t>Program Effectiveness Supervisor: </a:t>
                      </a:r>
                      <a:r>
                        <a:rPr lang="en" sz="1000" u="sng" strike="noStrike" cap="none">
                          <a:solidFill>
                            <a:schemeClr val="hlink"/>
                          </a:solidFill>
                          <a:latin typeface="Calibri"/>
                          <a:ea typeface="Calibri"/>
                          <a:cs typeface="Calibri"/>
                          <a:sym typeface="Calibri"/>
                          <a:hlinkClick r:id="rId9"/>
                        </a:rPr>
                        <a:t>Tina Negley</a:t>
                      </a:r>
                      <a:endParaRPr sz="1000">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a:solidFill>
                            <a:schemeClr val="dk1"/>
                          </a:solidFill>
                          <a:latin typeface="Calibri"/>
                          <a:ea typeface="Calibri"/>
                          <a:cs typeface="Calibri"/>
                          <a:sym typeface="Calibri"/>
                        </a:rPr>
                        <a:t>Program Evaluation &amp; Research Coordinator: </a:t>
                      </a:r>
                      <a:r>
                        <a:rPr lang="en" sz="1000" u="sng">
                          <a:solidFill>
                            <a:schemeClr val="hlink"/>
                          </a:solidFill>
                          <a:latin typeface="Calibri"/>
                          <a:ea typeface="Calibri"/>
                          <a:cs typeface="Calibri"/>
                          <a:sym typeface="Calibri"/>
                          <a:hlinkClick r:id="rId10"/>
                        </a:rPr>
                        <a:t>Anna Rowan</a:t>
                      </a:r>
                      <a:endParaRPr sz="1000">
                        <a:solidFill>
                          <a:schemeClr val="dk1"/>
                        </a:solidFill>
                        <a:latin typeface="Calibri"/>
                        <a:ea typeface="Calibri"/>
                        <a:cs typeface="Calibri"/>
                        <a:sym typeface="Calibri"/>
                      </a:endParaRPr>
                    </a:p>
                    <a:p>
                      <a:pPr marL="76200" marR="0" lvl="0" indent="-69850" algn="l" rtl="0">
                        <a:lnSpc>
                          <a:spcPct val="90000"/>
                        </a:lnSpc>
                        <a:spcBef>
                          <a:spcPts val="500"/>
                        </a:spcBef>
                        <a:spcAft>
                          <a:spcPts val="0"/>
                        </a:spcAft>
                        <a:buClr>
                          <a:schemeClr val="dk1"/>
                        </a:buClr>
                        <a:buSzPts val="1000"/>
                        <a:buFont typeface="Arial"/>
                        <a:buChar char="●"/>
                      </a:pPr>
                      <a:r>
                        <a:rPr lang="en" sz="1000" b="1" u="sng" strike="noStrike" cap="none">
                          <a:solidFill>
                            <a:schemeClr val="dk1"/>
                          </a:solidFill>
                          <a:latin typeface="Calibri"/>
                          <a:ea typeface="Calibri"/>
                          <a:cs typeface="Calibri"/>
                          <a:sym typeface="Calibri"/>
                        </a:rPr>
                        <a:t>ESEA Programs Specialists</a:t>
                      </a:r>
                      <a:r>
                        <a:rPr lang="en" sz="1000" u="none" strike="noStrike" cap="none">
                          <a:solidFill>
                            <a:schemeClr val="dk1"/>
                          </a:solidFill>
                          <a:latin typeface="Calibri"/>
                          <a:ea typeface="Calibri"/>
                          <a:cs typeface="Calibri"/>
                          <a:sym typeface="Calibri"/>
                        </a:rPr>
                        <a:t> and </a:t>
                      </a:r>
                      <a:r>
                        <a:rPr lang="en" sz="1000" u="sng" strike="noStrike" cap="none">
                          <a:solidFill>
                            <a:schemeClr val="hlink"/>
                          </a:solidFill>
                          <a:latin typeface="Calibri"/>
                          <a:ea typeface="Calibri"/>
                          <a:cs typeface="Calibri"/>
                          <a:sym typeface="Calibri"/>
                          <a:hlinkClick r:id="rId11"/>
                        </a:rPr>
                        <a:t>ESEA Regional Contacts</a:t>
                      </a:r>
                      <a:r>
                        <a:rPr lang="en" sz="1000" u="none" strike="noStrike" cap="none">
                          <a:solidFill>
                            <a:schemeClr val="dk1"/>
                          </a:solidFill>
                          <a:latin typeface="Calibri"/>
                          <a:ea typeface="Calibri"/>
                          <a:cs typeface="Calibri"/>
                          <a:sym typeface="Calibri"/>
                        </a:rPr>
                        <a:t> </a:t>
                      </a:r>
                      <a:r>
                        <a:rPr lang="en" sz="1000" b="1" u="none" strike="noStrike" cap="none">
                          <a:solidFill>
                            <a:schemeClr val="dk1"/>
                          </a:solidFill>
                          <a:latin typeface="Calibri"/>
                          <a:ea typeface="Calibri"/>
                          <a:cs typeface="Calibri"/>
                          <a:sym typeface="Calibri"/>
                        </a:rPr>
                        <a:t>(assigned by district)</a:t>
                      </a:r>
                      <a:endParaRPr sz="1000" b="1" u="none" strike="noStrike" cap="none">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none" strike="noStrike" cap="none">
                          <a:solidFill>
                            <a:schemeClr val="dk1"/>
                          </a:solidFill>
                          <a:latin typeface="Calibri"/>
                          <a:ea typeface="Calibri"/>
                          <a:cs typeface="Calibri"/>
                          <a:sym typeface="Calibri"/>
                        </a:rPr>
                        <a:t>Title I: </a:t>
                      </a:r>
                      <a:r>
                        <a:rPr lang="en" sz="1000" u="sng" strike="noStrike" cap="none">
                          <a:solidFill>
                            <a:schemeClr val="hlink"/>
                          </a:solidFill>
                          <a:latin typeface="Calibri"/>
                          <a:ea typeface="Calibri"/>
                          <a:cs typeface="Calibri"/>
                          <a:sym typeface="Calibri"/>
                          <a:hlinkClick r:id="rId5"/>
                        </a:rPr>
                        <a:t>Laura Meushaw</a:t>
                      </a:r>
                      <a:r>
                        <a:rPr lang="en" sz="1000" u="none" strike="noStrike" cap="none">
                          <a:solidFill>
                            <a:schemeClr val="dk1"/>
                          </a:solidFill>
                          <a:latin typeface="Calibri"/>
                          <a:ea typeface="Calibri"/>
                          <a:cs typeface="Calibri"/>
                          <a:sym typeface="Calibri"/>
                        </a:rPr>
                        <a:t>, </a:t>
                      </a:r>
                      <a:r>
                        <a:rPr lang="en" sz="1000" u="sng" strike="noStrike" cap="none">
                          <a:solidFill>
                            <a:schemeClr val="hlink"/>
                          </a:solidFill>
                          <a:latin typeface="Calibri"/>
                          <a:ea typeface="Calibri"/>
                          <a:cs typeface="Calibri"/>
                          <a:sym typeface="Calibri"/>
                          <a:hlinkClick r:id="rId12"/>
                        </a:rPr>
                        <a:t>Evita Byrd</a:t>
                      </a:r>
                      <a:r>
                        <a:rPr lang="en" sz="1000" u="none" strike="noStrike" cap="none">
                          <a:solidFill>
                            <a:schemeClr val="dk1"/>
                          </a:solidFill>
                          <a:latin typeface="Calibri"/>
                          <a:ea typeface="Calibri"/>
                          <a:cs typeface="Calibri"/>
                          <a:sym typeface="Calibri"/>
                        </a:rPr>
                        <a:t>, </a:t>
                      </a:r>
                      <a:r>
                        <a:rPr lang="en" sz="1000" u="sng" strike="noStrike" cap="none">
                          <a:solidFill>
                            <a:schemeClr val="hlink"/>
                          </a:solidFill>
                          <a:latin typeface="Calibri"/>
                          <a:ea typeface="Calibri"/>
                          <a:cs typeface="Calibri"/>
                          <a:sym typeface="Calibri"/>
                          <a:hlinkClick r:id="rId13"/>
                        </a:rPr>
                        <a:t>Rachel Echsner</a:t>
                      </a:r>
                      <a:r>
                        <a:rPr lang="en" sz="1000">
                          <a:solidFill>
                            <a:schemeClr val="dk1"/>
                          </a:solidFill>
                          <a:latin typeface="Calibri"/>
                          <a:ea typeface="Calibri"/>
                          <a:cs typeface="Calibri"/>
                          <a:sym typeface="Calibri"/>
                        </a:rPr>
                        <a:t>, </a:t>
                      </a:r>
                      <a:r>
                        <a:rPr lang="en" sz="1000" u="sng">
                          <a:solidFill>
                            <a:schemeClr val="hlink"/>
                          </a:solidFill>
                          <a:latin typeface="Calibri"/>
                          <a:ea typeface="Calibri"/>
                          <a:cs typeface="Calibri"/>
                          <a:sym typeface="Calibri"/>
                          <a:hlinkClick r:id="rId14"/>
                        </a:rPr>
                        <a:t>Kim Boylan</a:t>
                      </a:r>
                      <a:endParaRPr sz="1000" u="none" strike="noStrike" cap="none">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none" strike="noStrike" cap="none">
                          <a:solidFill>
                            <a:schemeClr val="dk1"/>
                          </a:solidFill>
                          <a:latin typeface="Calibri"/>
                          <a:ea typeface="Calibri"/>
                          <a:cs typeface="Calibri"/>
                          <a:sym typeface="Calibri"/>
                        </a:rPr>
                        <a:t>Title II: </a:t>
                      </a:r>
                      <a:r>
                        <a:rPr lang="en" sz="1000" u="sng" strike="noStrike" cap="none">
                          <a:solidFill>
                            <a:schemeClr val="hlink"/>
                          </a:solidFill>
                          <a:latin typeface="Calibri"/>
                          <a:ea typeface="Calibri"/>
                          <a:cs typeface="Calibri"/>
                          <a:sym typeface="Calibri"/>
                          <a:hlinkClick r:id="rId13"/>
                        </a:rPr>
                        <a:t>Rachel Echsner</a:t>
                      </a:r>
                      <a:endParaRPr sz="1000" u="none" strike="noStrike" cap="none">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none" strike="noStrike" cap="none">
                          <a:solidFill>
                            <a:schemeClr val="dk1"/>
                          </a:solidFill>
                          <a:latin typeface="Calibri"/>
                          <a:ea typeface="Calibri"/>
                          <a:cs typeface="Calibri"/>
                          <a:sym typeface="Calibri"/>
                        </a:rPr>
                        <a:t>Title III: </a:t>
                      </a:r>
                      <a:r>
                        <a:rPr lang="en" sz="1000" u="sng" strike="noStrike" cap="none">
                          <a:solidFill>
                            <a:schemeClr val="hlink"/>
                          </a:solidFill>
                          <a:latin typeface="Calibri"/>
                          <a:ea typeface="Calibri"/>
                          <a:cs typeface="Calibri"/>
                          <a:sym typeface="Calibri"/>
                          <a:hlinkClick r:id="rId15"/>
                        </a:rPr>
                        <a:t>Rachel Temple</a:t>
                      </a:r>
                      <a:r>
                        <a:rPr lang="en" sz="1000">
                          <a:solidFill>
                            <a:schemeClr val="dk1"/>
                          </a:solidFill>
                          <a:latin typeface="Calibri"/>
                          <a:ea typeface="Calibri"/>
                          <a:cs typeface="Calibri"/>
                          <a:sym typeface="Calibri"/>
                        </a:rPr>
                        <a:t>, </a:t>
                      </a:r>
                      <a:r>
                        <a:rPr lang="en" sz="1000" u="sng">
                          <a:solidFill>
                            <a:schemeClr val="hlink"/>
                          </a:solidFill>
                          <a:latin typeface="Calibri"/>
                          <a:ea typeface="Calibri"/>
                          <a:cs typeface="Calibri"/>
                          <a:sym typeface="Calibri"/>
                          <a:hlinkClick r:id="rId14"/>
                        </a:rPr>
                        <a:t>Kim Boylan</a:t>
                      </a:r>
                      <a:endParaRPr sz="1000" u="none" strike="noStrike" cap="none">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none" strike="noStrike" cap="none">
                          <a:solidFill>
                            <a:schemeClr val="dk1"/>
                          </a:solidFill>
                          <a:latin typeface="Calibri"/>
                          <a:ea typeface="Calibri"/>
                          <a:cs typeface="Calibri"/>
                          <a:sym typeface="Calibri"/>
                        </a:rPr>
                        <a:t>Title IV &amp; Stronger Connections Grant: </a:t>
                      </a:r>
                      <a:r>
                        <a:rPr lang="en" sz="1000" u="sng" strike="noStrike" cap="none">
                          <a:solidFill>
                            <a:schemeClr val="hlink"/>
                          </a:solidFill>
                          <a:latin typeface="Calibri"/>
                          <a:ea typeface="Calibri"/>
                          <a:cs typeface="Calibri"/>
                          <a:sym typeface="Calibri"/>
                          <a:hlinkClick r:id="rId16"/>
                        </a:rPr>
                        <a:t>Nathan Hickman</a:t>
                      </a:r>
                      <a:r>
                        <a:rPr lang="en" sz="1000" u="none" strike="noStrike" cap="none">
                          <a:solidFill>
                            <a:schemeClr val="dk1"/>
                          </a:solidFill>
                          <a:latin typeface="Calibri"/>
                          <a:ea typeface="Calibri"/>
                          <a:cs typeface="Calibri"/>
                          <a:sym typeface="Calibri"/>
                        </a:rPr>
                        <a:t>, </a:t>
                      </a:r>
                      <a:r>
                        <a:rPr lang="en" sz="1000" u="sng" strike="noStrike" cap="none">
                          <a:solidFill>
                            <a:schemeClr val="hlink"/>
                          </a:solidFill>
                          <a:latin typeface="Calibri"/>
                          <a:ea typeface="Calibri"/>
                          <a:cs typeface="Calibri"/>
                          <a:sym typeface="Calibri"/>
                          <a:hlinkClick r:id="rId12"/>
                        </a:rPr>
                        <a:t>Evita Byrd</a:t>
                      </a:r>
                      <a:endParaRPr sz="1000" u="none" strike="noStrike" cap="none">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none" strike="noStrike" cap="none">
                          <a:solidFill>
                            <a:schemeClr val="dk1"/>
                          </a:solidFill>
                          <a:latin typeface="Calibri"/>
                          <a:ea typeface="Calibri"/>
                          <a:cs typeface="Calibri"/>
                          <a:sym typeface="Calibri"/>
                        </a:rPr>
                        <a:t>Title V: </a:t>
                      </a:r>
                      <a:r>
                        <a:rPr lang="en" sz="1000" u="sng">
                          <a:solidFill>
                            <a:schemeClr val="hlink"/>
                          </a:solidFill>
                          <a:latin typeface="Calibri"/>
                          <a:ea typeface="Calibri"/>
                          <a:cs typeface="Calibri"/>
                          <a:sym typeface="Calibri"/>
                          <a:hlinkClick r:id="rId6"/>
                        </a:rPr>
                        <a:t>Christina Adeboye-Sullivan</a:t>
                      </a:r>
                      <a:r>
                        <a:rPr lang="en" sz="1000">
                          <a:solidFill>
                            <a:schemeClr val="dk1"/>
                          </a:solidFill>
                          <a:latin typeface="Calibri"/>
                          <a:ea typeface="Calibri"/>
                          <a:cs typeface="Calibri"/>
                          <a:sym typeface="Calibri"/>
                        </a:rPr>
                        <a:t>, </a:t>
                      </a:r>
                      <a:r>
                        <a:rPr lang="en" sz="1000" u="sng">
                          <a:solidFill>
                            <a:schemeClr val="hlink"/>
                          </a:solidFill>
                          <a:latin typeface="Calibri"/>
                          <a:ea typeface="Calibri"/>
                          <a:cs typeface="Calibri"/>
                          <a:sym typeface="Calibri"/>
                          <a:hlinkClick r:id="rId13"/>
                        </a:rPr>
                        <a:t>Rachel Echsner</a:t>
                      </a:r>
                      <a:endParaRPr sz="1000" u="none" strike="noStrike" cap="none">
                        <a:solidFill>
                          <a:schemeClr val="dk1"/>
                        </a:solidFill>
                        <a:latin typeface="Calibri"/>
                        <a:ea typeface="Calibri"/>
                        <a:cs typeface="Calibri"/>
                        <a:sym typeface="Calibri"/>
                      </a:endParaRPr>
                    </a:p>
                    <a:p>
                      <a:pPr marL="76200" marR="0" lvl="0" indent="-69850" algn="l" rtl="0">
                        <a:lnSpc>
                          <a:spcPct val="90000"/>
                        </a:lnSpc>
                        <a:spcBef>
                          <a:spcPts val="500"/>
                        </a:spcBef>
                        <a:spcAft>
                          <a:spcPts val="0"/>
                        </a:spcAft>
                        <a:buClr>
                          <a:schemeClr val="dk1"/>
                        </a:buClr>
                        <a:buSzPts val="1000"/>
                        <a:buFont typeface="Calibri"/>
                        <a:buChar char="●"/>
                      </a:pPr>
                      <a:r>
                        <a:rPr lang="en" sz="1000" b="1" u="sng">
                          <a:solidFill>
                            <a:schemeClr val="dk1"/>
                          </a:solidFill>
                          <a:latin typeface="Calibri"/>
                          <a:ea typeface="Calibri"/>
                          <a:cs typeface="Calibri"/>
                          <a:sym typeface="Calibri"/>
                        </a:rPr>
                        <a:t>ESSER Specialist:</a:t>
                      </a:r>
                      <a:r>
                        <a:rPr lang="en" sz="1000">
                          <a:solidFill>
                            <a:schemeClr val="dk1"/>
                          </a:solidFill>
                          <a:latin typeface="Calibri"/>
                          <a:ea typeface="Calibri"/>
                          <a:cs typeface="Calibri"/>
                          <a:sym typeface="Calibri"/>
                        </a:rPr>
                        <a:t> </a:t>
                      </a:r>
                      <a:r>
                        <a:rPr lang="en" sz="1000" u="sng">
                          <a:solidFill>
                            <a:schemeClr val="hlink"/>
                          </a:solidFill>
                          <a:latin typeface="Calibri"/>
                          <a:ea typeface="Calibri"/>
                          <a:cs typeface="Calibri"/>
                          <a:sym typeface="Calibri"/>
                          <a:hlinkClick r:id="rId14"/>
                        </a:rPr>
                        <a:t>Kim Boylan</a:t>
                      </a:r>
                      <a:endParaRPr sz="1000">
                        <a:solidFill>
                          <a:schemeClr val="dk1"/>
                        </a:solidFill>
                        <a:latin typeface="Calibri"/>
                        <a:ea typeface="Calibri"/>
                        <a:cs typeface="Calibri"/>
                        <a:sym typeface="Calibri"/>
                      </a:endParaRPr>
                    </a:p>
                    <a:p>
                      <a:pPr marL="76200" marR="0" lvl="0" indent="-69850" algn="l" rtl="0">
                        <a:lnSpc>
                          <a:spcPct val="90000"/>
                        </a:lnSpc>
                        <a:spcBef>
                          <a:spcPts val="500"/>
                        </a:spcBef>
                        <a:spcAft>
                          <a:spcPts val="0"/>
                        </a:spcAft>
                        <a:buClr>
                          <a:schemeClr val="dk1"/>
                        </a:buClr>
                        <a:buSzPts val="1000"/>
                        <a:buFont typeface="Calibri"/>
                        <a:buChar char="●"/>
                      </a:pPr>
                      <a:r>
                        <a:rPr lang="en" sz="1000" b="1" u="sng" strike="noStrike" cap="none">
                          <a:solidFill>
                            <a:schemeClr val="dk1"/>
                          </a:solidFill>
                          <a:latin typeface="Calibri"/>
                          <a:ea typeface="Calibri"/>
                          <a:cs typeface="Calibri"/>
                          <a:sym typeface="Calibri"/>
                        </a:rPr>
                        <a:t>ESEA Data and Reporting Specialists</a:t>
                      </a:r>
                      <a:endParaRPr sz="1000" u="none" strike="noStrike" cap="none">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rgbClr val="000000"/>
                        </a:buClr>
                        <a:buSzPts val="1000"/>
                        <a:buFont typeface="Calibri"/>
                        <a:buChar char="○"/>
                      </a:pPr>
                      <a:r>
                        <a:rPr lang="en" sz="1000" u="sng" strike="noStrike" cap="none">
                          <a:solidFill>
                            <a:schemeClr val="hlink"/>
                          </a:solidFill>
                          <a:latin typeface="Calibri"/>
                          <a:ea typeface="Calibri"/>
                          <a:cs typeface="Calibri"/>
                          <a:sym typeface="Calibri"/>
                          <a:hlinkClick r:id="rId17"/>
                        </a:rPr>
                        <a:t>Melissa Chaffin</a:t>
                      </a:r>
                      <a:r>
                        <a:rPr lang="en" sz="1000">
                          <a:latin typeface="Calibri"/>
                          <a:ea typeface="Calibri"/>
                          <a:cs typeface="Calibri"/>
                          <a:sym typeface="Calibri"/>
                        </a:rPr>
                        <a:t> (ESEA)</a:t>
                      </a:r>
                      <a:endParaRPr sz="1000">
                        <a:latin typeface="Calibri"/>
                        <a:ea typeface="Calibri"/>
                        <a:cs typeface="Calibri"/>
                        <a:sym typeface="Calibri"/>
                      </a:endParaRPr>
                    </a:p>
                    <a:p>
                      <a:pPr marL="266700" marR="0" lvl="1" indent="-76200" algn="l" rtl="0">
                        <a:lnSpc>
                          <a:spcPct val="90000"/>
                        </a:lnSpc>
                        <a:spcBef>
                          <a:spcPts val="200"/>
                        </a:spcBef>
                        <a:spcAft>
                          <a:spcPts val="0"/>
                        </a:spcAft>
                        <a:buSzPts val="1000"/>
                        <a:buFont typeface="Calibri"/>
                        <a:buChar char="○"/>
                      </a:pPr>
                      <a:r>
                        <a:rPr lang="en" sz="1000" u="sng">
                          <a:solidFill>
                            <a:schemeClr val="hlink"/>
                          </a:solidFill>
                          <a:latin typeface="Calibri"/>
                          <a:ea typeface="Calibri"/>
                          <a:cs typeface="Calibri"/>
                          <a:sym typeface="Calibri"/>
                          <a:hlinkClick r:id="rId18"/>
                        </a:rPr>
                        <a:t>Jerry Ring</a:t>
                      </a:r>
                      <a:r>
                        <a:rPr lang="en" sz="1000">
                          <a:latin typeface="Calibri"/>
                          <a:ea typeface="Calibri"/>
                          <a:cs typeface="Calibri"/>
                          <a:sym typeface="Calibri"/>
                        </a:rPr>
                        <a:t> </a:t>
                      </a:r>
                      <a:r>
                        <a:rPr lang="en" sz="1000">
                          <a:solidFill>
                            <a:schemeClr val="dk1"/>
                          </a:solidFill>
                          <a:latin typeface="Calibri"/>
                          <a:ea typeface="Calibri"/>
                          <a:cs typeface="Calibri"/>
                          <a:sym typeface="Calibri"/>
                        </a:rPr>
                        <a:t>(ESEA)</a:t>
                      </a:r>
                      <a:endParaRPr sz="1000">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sng">
                          <a:solidFill>
                            <a:schemeClr val="hlink"/>
                          </a:solidFill>
                          <a:latin typeface="Calibri"/>
                          <a:ea typeface="Calibri"/>
                          <a:cs typeface="Calibri"/>
                          <a:sym typeface="Calibri"/>
                          <a:hlinkClick r:id="rId10"/>
                        </a:rPr>
                        <a:t>Anna Rowan</a:t>
                      </a:r>
                      <a:r>
                        <a:rPr lang="en" sz="1000">
                          <a:solidFill>
                            <a:schemeClr val="dk1"/>
                          </a:solidFill>
                          <a:latin typeface="Calibri"/>
                          <a:ea typeface="Calibri"/>
                          <a:cs typeface="Calibri"/>
                          <a:sym typeface="Calibri"/>
                        </a:rPr>
                        <a:t> (ESEA)</a:t>
                      </a:r>
                      <a:endParaRPr sz="1000">
                        <a:solidFill>
                          <a:schemeClr val="dk1"/>
                        </a:solidFill>
                        <a:latin typeface="Calibri"/>
                        <a:ea typeface="Calibri"/>
                        <a:cs typeface="Calibri"/>
                        <a:sym typeface="Calibri"/>
                      </a:endParaRPr>
                    </a:p>
                  </a:txBody>
                  <a:tcPr marL="68575" marR="68575" marT="68575" marB="68575"/>
                </a:tc>
                <a:tc>
                  <a:txBody>
                    <a:bodyPr/>
                    <a:lstStyle/>
                    <a:p>
                      <a:pPr marL="0" marR="0" lvl="0" indent="0" algn="l" rtl="0">
                        <a:lnSpc>
                          <a:spcPct val="90000"/>
                        </a:lnSpc>
                        <a:spcBef>
                          <a:spcPts val="0"/>
                        </a:spcBef>
                        <a:spcAft>
                          <a:spcPts val="0"/>
                        </a:spcAft>
                        <a:buClr>
                          <a:srgbClr val="000000"/>
                        </a:buClr>
                        <a:buSzPts val="1100"/>
                        <a:buFont typeface="Arial"/>
                        <a:buNone/>
                      </a:pPr>
                      <a:r>
                        <a:rPr lang="en" sz="1000">
                          <a:solidFill>
                            <a:schemeClr val="dk1"/>
                          </a:solidFill>
                          <a:latin typeface="Calibri"/>
                          <a:ea typeface="Calibri"/>
                          <a:cs typeface="Calibri"/>
                          <a:sym typeface="Calibri"/>
                        </a:rPr>
                        <a:t>Vacant</a:t>
                      </a:r>
                      <a:r>
                        <a:rPr lang="en" sz="1000" u="none" strike="noStrike" cap="none">
                          <a:solidFill>
                            <a:schemeClr val="dk1"/>
                          </a:solidFill>
                          <a:latin typeface="Calibri"/>
                          <a:ea typeface="Calibri"/>
                          <a:cs typeface="Calibri"/>
                          <a:sym typeface="Calibri"/>
                        </a:rPr>
                        <a:t>, Executive Director of School District Operations Unit</a:t>
                      </a:r>
                      <a:endParaRPr sz="1000" u="none" strike="noStrike" cap="none">
                        <a:solidFill>
                          <a:schemeClr val="dk1"/>
                        </a:solidFill>
                        <a:latin typeface="Calibri"/>
                        <a:ea typeface="Calibri"/>
                        <a:cs typeface="Calibri"/>
                        <a:sym typeface="Calibri"/>
                      </a:endParaRPr>
                    </a:p>
                    <a:p>
                      <a:pPr marL="0" marR="0" lvl="0" indent="0" algn="ctr" rtl="0">
                        <a:lnSpc>
                          <a:spcPct val="90000"/>
                        </a:lnSpc>
                        <a:spcBef>
                          <a:spcPts val="500"/>
                        </a:spcBef>
                        <a:spcAft>
                          <a:spcPts val="0"/>
                        </a:spcAft>
                        <a:buClr>
                          <a:srgbClr val="000000"/>
                        </a:buClr>
                        <a:buSzPts val="1100"/>
                        <a:buFont typeface="Arial"/>
                        <a:buNone/>
                      </a:pPr>
                      <a:r>
                        <a:rPr lang="en" sz="1000" b="1" u="sng" strike="noStrike" cap="none">
                          <a:solidFill>
                            <a:schemeClr val="dk1"/>
                          </a:solidFill>
                          <a:latin typeface="Calibri"/>
                          <a:ea typeface="Calibri"/>
                          <a:cs typeface="Calibri"/>
                          <a:sym typeface="Calibri"/>
                        </a:rPr>
                        <a:t>Fiscal Specialists</a:t>
                      </a:r>
                      <a:endParaRPr sz="1000" b="1" u="sng" strike="noStrike" cap="none">
                        <a:solidFill>
                          <a:schemeClr val="dk1"/>
                        </a:solidFill>
                        <a:latin typeface="Calibri"/>
                        <a:ea typeface="Calibri"/>
                        <a:cs typeface="Calibri"/>
                        <a:sym typeface="Calibri"/>
                      </a:endParaRPr>
                    </a:p>
                    <a:p>
                      <a:pPr marL="0" marR="0" lvl="0" indent="0" algn="l" rtl="0">
                        <a:lnSpc>
                          <a:spcPct val="90000"/>
                        </a:lnSpc>
                        <a:spcBef>
                          <a:spcPts val="500"/>
                        </a:spcBef>
                        <a:spcAft>
                          <a:spcPts val="0"/>
                        </a:spcAft>
                        <a:buClr>
                          <a:srgbClr val="000000"/>
                        </a:buClr>
                        <a:buSzPts val="1100"/>
                        <a:buFont typeface="Arial"/>
                        <a:buNone/>
                      </a:pPr>
                      <a:r>
                        <a:rPr lang="en" sz="1000" u="sng" strike="noStrike" cap="none">
                          <a:solidFill>
                            <a:schemeClr val="hlink"/>
                          </a:solidFill>
                          <a:latin typeface="Calibri"/>
                          <a:ea typeface="Calibri"/>
                          <a:cs typeface="Calibri"/>
                          <a:sym typeface="Calibri"/>
                          <a:hlinkClick r:id="rId19"/>
                        </a:rPr>
                        <a:t>Jennifer Austin</a:t>
                      </a:r>
                      <a:r>
                        <a:rPr lang="en" sz="1000" u="none" strike="noStrike" cap="none">
                          <a:solidFill>
                            <a:schemeClr val="dk1"/>
                          </a:solidFill>
                          <a:latin typeface="Calibri"/>
                          <a:ea typeface="Calibri"/>
                          <a:cs typeface="Calibri"/>
                          <a:sym typeface="Calibri"/>
                        </a:rPr>
                        <a:t>, Director of Grants Fiscal Management </a:t>
                      </a:r>
                      <a:endParaRPr sz="1000" u="none" strike="noStrike" cap="none">
                        <a:solidFill>
                          <a:schemeClr val="dk1"/>
                        </a:solidFill>
                        <a:latin typeface="Calibri"/>
                        <a:ea typeface="Calibri"/>
                        <a:cs typeface="Calibri"/>
                        <a:sym typeface="Calibri"/>
                      </a:endParaRPr>
                    </a:p>
                    <a:p>
                      <a:pPr marL="76200" marR="0" lvl="0" indent="-69850" algn="l" rtl="0">
                        <a:lnSpc>
                          <a:spcPct val="90000"/>
                        </a:lnSpc>
                        <a:spcBef>
                          <a:spcPts val="500"/>
                        </a:spcBef>
                        <a:spcAft>
                          <a:spcPts val="0"/>
                        </a:spcAft>
                        <a:buClr>
                          <a:schemeClr val="dk1"/>
                        </a:buClr>
                        <a:buSzPts val="1000"/>
                        <a:buFont typeface="Calibri"/>
                        <a:buChar char="●"/>
                      </a:pPr>
                      <a:r>
                        <a:rPr lang="en" sz="1000" b="1" u="sng" strike="noStrike" cap="none">
                          <a:solidFill>
                            <a:schemeClr val="dk1"/>
                          </a:solidFill>
                          <a:latin typeface="Calibri"/>
                          <a:ea typeface="Calibri"/>
                          <a:cs typeface="Calibri"/>
                          <a:sym typeface="Calibri"/>
                        </a:rPr>
                        <a:t>ESEA</a:t>
                      </a:r>
                      <a:endParaRPr sz="1000" u="none" strike="noStrike" cap="none">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sng" strike="noStrike" cap="none">
                          <a:solidFill>
                            <a:schemeClr val="hlink"/>
                          </a:solidFill>
                          <a:latin typeface="Calibri"/>
                          <a:ea typeface="Calibri"/>
                          <a:cs typeface="Calibri"/>
                          <a:sym typeface="Calibri"/>
                          <a:hlinkClick r:id="rId20"/>
                        </a:rPr>
                        <a:t>Robert Hawkins</a:t>
                      </a:r>
                      <a:r>
                        <a:rPr lang="en" sz="1000" u="none" strike="noStrike" cap="none">
                          <a:solidFill>
                            <a:schemeClr val="dk1"/>
                          </a:solidFill>
                          <a:latin typeface="Calibri"/>
                          <a:ea typeface="Calibri"/>
                          <a:cs typeface="Calibri"/>
                          <a:sym typeface="Calibri"/>
                        </a:rPr>
                        <a:t>, Grants Fiscal Analyst </a:t>
                      </a:r>
                      <a:endParaRPr sz="1000" u="none" strike="noStrike" cap="none">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sng" strike="noStrike" cap="none">
                          <a:solidFill>
                            <a:schemeClr val="hlink"/>
                          </a:solidFill>
                          <a:latin typeface="Calibri"/>
                          <a:ea typeface="Calibri"/>
                          <a:cs typeface="Calibri"/>
                          <a:sym typeface="Calibri"/>
                          <a:hlinkClick r:id="rId21"/>
                        </a:rPr>
                        <a:t>Steven Kaleda</a:t>
                      </a:r>
                      <a:r>
                        <a:rPr lang="en" sz="1000" u="none" strike="noStrike" cap="none">
                          <a:solidFill>
                            <a:schemeClr val="dk1"/>
                          </a:solidFill>
                          <a:latin typeface="Calibri"/>
                          <a:ea typeface="Calibri"/>
                          <a:cs typeface="Calibri"/>
                          <a:sym typeface="Calibri"/>
                        </a:rPr>
                        <a:t>, Grants Fiscal Analyst </a:t>
                      </a:r>
                      <a:endParaRPr sz="1000" u="none" strike="noStrike" cap="none">
                        <a:solidFill>
                          <a:schemeClr val="dk1"/>
                        </a:solidFill>
                        <a:latin typeface="Calibri"/>
                        <a:ea typeface="Calibri"/>
                        <a:cs typeface="Calibri"/>
                        <a:sym typeface="Calibri"/>
                      </a:endParaRPr>
                    </a:p>
                    <a:p>
                      <a:pPr marL="76200" marR="0" lvl="0" indent="-69850" algn="l" rtl="0">
                        <a:lnSpc>
                          <a:spcPct val="90000"/>
                        </a:lnSpc>
                        <a:spcBef>
                          <a:spcPts val="500"/>
                        </a:spcBef>
                        <a:spcAft>
                          <a:spcPts val="0"/>
                        </a:spcAft>
                        <a:buClr>
                          <a:schemeClr val="dk1"/>
                        </a:buClr>
                        <a:buSzPts val="1000"/>
                        <a:buFont typeface="Calibri"/>
                        <a:buChar char="●"/>
                      </a:pPr>
                      <a:r>
                        <a:rPr lang="en" sz="1000" b="1" u="sng" strike="noStrike" cap="none">
                          <a:solidFill>
                            <a:schemeClr val="dk1"/>
                          </a:solidFill>
                          <a:latin typeface="Calibri"/>
                          <a:ea typeface="Calibri"/>
                          <a:cs typeface="Calibri"/>
                          <a:sym typeface="Calibri"/>
                        </a:rPr>
                        <a:t>ESSER Fiscal Specialist</a:t>
                      </a:r>
                      <a:endParaRPr sz="1000" u="none" strike="noStrike" cap="none">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sng" strike="noStrike" cap="none">
                          <a:solidFill>
                            <a:schemeClr val="hlink"/>
                          </a:solidFill>
                          <a:latin typeface="Calibri"/>
                          <a:ea typeface="Calibri"/>
                          <a:cs typeface="Calibri"/>
                          <a:sym typeface="Calibri"/>
                          <a:hlinkClick r:id="rId21"/>
                        </a:rPr>
                        <a:t>Steven Kaleda</a:t>
                      </a:r>
                      <a:r>
                        <a:rPr lang="en" sz="1000" u="none" strike="noStrike" cap="none">
                          <a:solidFill>
                            <a:schemeClr val="dk1"/>
                          </a:solidFill>
                          <a:latin typeface="Calibri"/>
                          <a:ea typeface="Calibri"/>
                          <a:cs typeface="Calibri"/>
                          <a:sym typeface="Calibri"/>
                        </a:rPr>
                        <a:t> Grants Fiscal Analyst</a:t>
                      </a:r>
                      <a:endParaRPr sz="1000" u="none" strike="noStrike" cap="none">
                        <a:solidFill>
                          <a:schemeClr val="dk1"/>
                        </a:solidFill>
                        <a:latin typeface="Calibri"/>
                        <a:ea typeface="Calibri"/>
                        <a:cs typeface="Calibri"/>
                        <a:sym typeface="Calibri"/>
                      </a:endParaRPr>
                    </a:p>
                    <a:p>
                      <a:pPr marL="76200" marR="0" lvl="0" indent="-69850" algn="l" rtl="0">
                        <a:lnSpc>
                          <a:spcPct val="90000"/>
                        </a:lnSpc>
                        <a:spcBef>
                          <a:spcPts val="500"/>
                        </a:spcBef>
                        <a:spcAft>
                          <a:spcPts val="0"/>
                        </a:spcAft>
                        <a:buClr>
                          <a:schemeClr val="dk1"/>
                        </a:buClr>
                        <a:buSzPts val="1000"/>
                        <a:buFont typeface="Calibri"/>
                        <a:buChar char="●"/>
                      </a:pPr>
                      <a:r>
                        <a:rPr lang="en" sz="1000" b="1" u="sng" strike="noStrike" cap="none">
                          <a:solidFill>
                            <a:schemeClr val="dk1"/>
                          </a:solidFill>
                          <a:latin typeface="Calibri"/>
                          <a:ea typeface="Calibri"/>
                          <a:cs typeface="Calibri"/>
                          <a:sym typeface="Calibri"/>
                        </a:rPr>
                        <a:t>ESSER Monitoring</a:t>
                      </a:r>
                      <a:endParaRPr sz="1000" u="none" strike="noStrike" cap="none">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sng">
                          <a:solidFill>
                            <a:schemeClr val="hlink"/>
                          </a:solidFill>
                          <a:latin typeface="Calibri"/>
                          <a:ea typeface="Calibri"/>
                          <a:cs typeface="Calibri"/>
                          <a:sym typeface="Calibri"/>
                          <a:hlinkClick r:id="rId22"/>
                        </a:rPr>
                        <a:t>Bill Parsley</a:t>
                      </a:r>
                      <a:r>
                        <a:rPr lang="en" sz="1000">
                          <a:solidFill>
                            <a:schemeClr val="dk1"/>
                          </a:solidFill>
                          <a:latin typeface="Calibri"/>
                          <a:ea typeface="Calibri"/>
                          <a:cs typeface="Calibri"/>
                          <a:sym typeface="Calibri"/>
                        </a:rPr>
                        <a:t>, ESSER Fiscal Monitoring Supervisor</a:t>
                      </a:r>
                      <a:endParaRPr sz="1000" u="none" strike="noStrike" cap="none">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sng" strike="noStrike" cap="none">
                          <a:solidFill>
                            <a:schemeClr val="hlink"/>
                          </a:solidFill>
                          <a:latin typeface="Calibri"/>
                          <a:ea typeface="Calibri"/>
                          <a:cs typeface="Calibri"/>
                          <a:sym typeface="Calibri"/>
                          <a:hlinkClick r:id="rId23"/>
                        </a:rPr>
                        <a:t>Hilery Morris</a:t>
                      </a:r>
                      <a:r>
                        <a:rPr lang="en" sz="1000" u="none" strike="noStrike" cap="none">
                          <a:solidFill>
                            <a:schemeClr val="dk1"/>
                          </a:solidFill>
                          <a:latin typeface="Calibri"/>
                          <a:ea typeface="Calibri"/>
                          <a:cs typeface="Calibri"/>
                          <a:sym typeface="Calibri"/>
                        </a:rPr>
                        <a:t>, ESSER Fiscal Monitoring </a:t>
                      </a:r>
                      <a:endParaRPr sz="1000" u="none" strike="noStrike" cap="none">
                        <a:solidFill>
                          <a:schemeClr val="dk1"/>
                        </a:solidFill>
                        <a:latin typeface="Calibri"/>
                        <a:ea typeface="Calibri"/>
                        <a:cs typeface="Calibri"/>
                        <a:sym typeface="Calibri"/>
                      </a:endParaRPr>
                    </a:p>
                    <a:p>
                      <a:pPr marL="0" marR="0" lvl="0" indent="0" algn="l" rtl="0">
                        <a:lnSpc>
                          <a:spcPct val="90000"/>
                        </a:lnSpc>
                        <a:spcBef>
                          <a:spcPts val="200"/>
                        </a:spcBef>
                        <a:spcAft>
                          <a:spcPts val="0"/>
                        </a:spcAft>
                        <a:buClr>
                          <a:srgbClr val="000000"/>
                        </a:buClr>
                        <a:buSzPts val="1100"/>
                        <a:buFont typeface="Arial"/>
                        <a:buNone/>
                      </a:pPr>
                      <a:endParaRPr sz="1000" u="none" strike="noStrike" cap="none">
                        <a:solidFill>
                          <a:schemeClr val="dk1"/>
                        </a:solidFill>
                        <a:latin typeface="Calibri"/>
                        <a:ea typeface="Calibri"/>
                        <a:cs typeface="Calibri"/>
                        <a:sym typeface="Calibri"/>
                      </a:endParaRPr>
                    </a:p>
                    <a:p>
                      <a:pPr marL="0" marR="0" lvl="0" indent="0" algn="ctr" rtl="0">
                        <a:lnSpc>
                          <a:spcPct val="90000"/>
                        </a:lnSpc>
                        <a:spcBef>
                          <a:spcPts val="200"/>
                        </a:spcBef>
                        <a:spcAft>
                          <a:spcPts val="0"/>
                        </a:spcAft>
                        <a:buClr>
                          <a:srgbClr val="000000"/>
                        </a:buClr>
                        <a:buSzPts val="1100"/>
                        <a:buFont typeface="Arial"/>
                        <a:buNone/>
                      </a:pPr>
                      <a:r>
                        <a:rPr lang="en" sz="1000" b="1" u="sng" strike="noStrike" cap="none">
                          <a:solidFill>
                            <a:schemeClr val="dk1"/>
                          </a:solidFill>
                          <a:latin typeface="Calibri"/>
                          <a:ea typeface="Calibri"/>
                          <a:cs typeface="Calibri"/>
                          <a:sym typeface="Calibri"/>
                        </a:rPr>
                        <a:t>Application Systems Specialists</a:t>
                      </a:r>
                      <a:endParaRPr sz="1000" b="1" u="sng"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800"/>
                        <a:buFont typeface="Arial"/>
                        <a:buNone/>
                      </a:pPr>
                      <a:r>
                        <a:rPr lang="en" sz="1000" u="sng" strike="noStrike" cap="none">
                          <a:solidFill>
                            <a:schemeClr val="hlink"/>
                          </a:solidFill>
                          <a:latin typeface="Calibri"/>
                          <a:ea typeface="Calibri"/>
                          <a:cs typeface="Calibri"/>
                          <a:sym typeface="Calibri"/>
                          <a:hlinkClick r:id="rId24"/>
                        </a:rPr>
                        <a:t>DeLilah Collins</a:t>
                      </a:r>
                      <a:r>
                        <a:rPr lang="en" sz="1000" u="none" strike="noStrike" cap="none">
                          <a:solidFill>
                            <a:schemeClr val="dk1"/>
                          </a:solidFill>
                          <a:latin typeface="Calibri"/>
                          <a:ea typeface="Calibri"/>
                          <a:cs typeface="Calibri"/>
                          <a:sym typeface="Calibri"/>
                        </a:rPr>
                        <a:t>, Director of Grants Program Administration</a:t>
                      </a:r>
                      <a:endParaRPr sz="1000" u="none" strike="noStrike" cap="none">
                        <a:solidFill>
                          <a:schemeClr val="dk1"/>
                        </a:solidFill>
                        <a:latin typeface="Calibri"/>
                        <a:ea typeface="Calibri"/>
                        <a:cs typeface="Calibri"/>
                        <a:sym typeface="Calibri"/>
                      </a:endParaRPr>
                    </a:p>
                    <a:p>
                      <a:pPr marL="76200" marR="0" lvl="0" indent="-69850" algn="l" rtl="0">
                        <a:lnSpc>
                          <a:spcPct val="90000"/>
                        </a:lnSpc>
                        <a:spcBef>
                          <a:spcPts val="500"/>
                        </a:spcBef>
                        <a:spcAft>
                          <a:spcPts val="0"/>
                        </a:spcAft>
                        <a:buClr>
                          <a:schemeClr val="dk1"/>
                        </a:buClr>
                        <a:buSzPts val="1000"/>
                        <a:buFont typeface="Arial"/>
                        <a:buChar char="●"/>
                      </a:pPr>
                      <a:r>
                        <a:rPr lang="en" sz="1000" b="1" u="sng" strike="noStrike" cap="none">
                          <a:solidFill>
                            <a:schemeClr val="dk1"/>
                          </a:solidFill>
                          <a:latin typeface="Calibri"/>
                          <a:ea typeface="Calibri"/>
                          <a:cs typeface="Calibri"/>
                          <a:sym typeface="Calibri"/>
                        </a:rPr>
                        <a:t>Online Applications Systems Technical Support</a:t>
                      </a:r>
                      <a:endParaRPr sz="1000" u="none" strike="noStrike" cap="none">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sng">
                          <a:solidFill>
                            <a:schemeClr val="hlink"/>
                          </a:solidFill>
                          <a:latin typeface="Calibri"/>
                          <a:ea typeface="Calibri"/>
                          <a:cs typeface="Calibri"/>
                          <a:sym typeface="Calibri"/>
                          <a:hlinkClick r:id="rId25"/>
                        </a:rPr>
                        <a:t>Jessica Hollingshead</a:t>
                      </a:r>
                      <a:endParaRPr sz="1000">
                        <a:latin typeface="Calibri"/>
                        <a:ea typeface="Calibri"/>
                        <a:cs typeface="Calibri"/>
                        <a:sym typeface="Calibri"/>
                      </a:endParaRPr>
                    </a:p>
                    <a:p>
                      <a:pPr marL="266700" marR="0" lvl="1" indent="-76200" algn="l" rtl="0">
                        <a:lnSpc>
                          <a:spcPct val="90000"/>
                        </a:lnSpc>
                        <a:spcBef>
                          <a:spcPts val="200"/>
                        </a:spcBef>
                        <a:spcAft>
                          <a:spcPts val="0"/>
                        </a:spcAft>
                        <a:buSzPts val="1000"/>
                        <a:buFont typeface="Calibri"/>
                        <a:buChar char="○"/>
                      </a:pPr>
                      <a:r>
                        <a:rPr lang="en" sz="1000" u="sng">
                          <a:solidFill>
                            <a:schemeClr val="hlink"/>
                          </a:solidFill>
                          <a:latin typeface="Calibri"/>
                          <a:ea typeface="Calibri"/>
                          <a:cs typeface="Calibri"/>
                          <a:sym typeface="Calibri"/>
                          <a:hlinkClick r:id="rId26"/>
                        </a:rPr>
                        <a:t>Michelle Prael</a:t>
                      </a:r>
                      <a:endParaRPr sz="1000">
                        <a:latin typeface="Calibri"/>
                        <a:ea typeface="Calibri"/>
                        <a:cs typeface="Calibri"/>
                        <a:sym typeface="Calibri"/>
                      </a:endParaRPr>
                    </a:p>
                  </a:txBody>
                  <a:tcPr marL="68575" marR="68575" marT="68575" marB="68575"/>
                </a:tc>
                <a:extLst>
                  <a:ext uri="{0D108BD9-81ED-4DB2-BD59-A6C34878D82A}">
                    <a16:rowId xmlns:a16="http://schemas.microsoft.com/office/drawing/2014/main" val="10001"/>
                  </a:ext>
                </a:extLst>
              </a:tr>
            </a:tbl>
          </a:graphicData>
        </a:graphic>
      </p:graphicFrame>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10"/>
        <p:cNvGrpSpPr/>
        <p:nvPr/>
      </p:nvGrpSpPr>
      <p:grpSpPr>
        <a:xfrm>
          <a:off x="0" y="0"/>
          <a:ext cx="0" cy="0"/>
          <a:chOff x="0" y="0"/>
          <a:chExt cx="0" cy="0"/>
        </a:xfrm>
      </p:grpSpPr>
      <p:sp>
        <p:nvSpPr>
          <p:cNvPr id="711" name="Google Shape;711;p87"/>
          <p:cNvSpPr txBox="1">
            <a:spLocks noGrp="1"/>
          </p:cNvSpPr>
          <p:nvPr>
            <p:ph type="title"/>
          </p:nvPr>
        </p:nvSpPr>
        <p:spPr>
          <a:xfrm>
            <a:off x="311700" y="114025"/>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dirty="0"/>
              <a:t>ESEA Office Hours</a:t>
            </a:r>
            <a:endParaRPr dirty="0"/>
          </a:p>
        </p:txBody>
      </p:sp>
      <p:sp>
        <p:nvSpPr>
          <p:cNvPr id="712" name="Google Shape;712;p87"/>
          <p:cNvSpPr txBox="1">
            <a:spLocks noGrp="1"/>
          </p:cNvSpPr>
          <p:nvPr>
            <p:ph type="body" idx="1"/>
          </p:nvPr>
        </p:nvSpPr>
        <p:spPr>
          <a:xfrm>
            <a:off x="311700" y="1152475"/>
            <a:ext cx="7573800" cy="30348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dirty="0"/>
              <a:t>Topics:</a:t>
            </a:r>
            <a:endParaRPr dirty="0"/>
          </a:p>
          <a:p>
            <a:pPr marL="457200" lvl="0" indent="-330200" algn="l" rtl="0">
              <a:spcBef>
                <a:spcPts val="1200"/>
              </a:spcBef>
              <a:spcAft>
                <a:spcPts val="0"/>
              </a:spcAft>
              <a:buSzPts val="1600"/>
              <a:buChar char="●"/>
            </a:pPr>
            <a:r>
              <a:rPr lang="en" dirty="0"/>
              <a:t>Reminders and Updates</a:t>
            </a:r>
            <a:endParaRPr dirty="0"/>
          </a:p>
          <a:p>
            <a:pPr marL="457200" lvl="0" indent="-330200" algn="l" rtl="0">
              <a:spcBef>
                <a:spcPts val="0"/>
              </a:spcBef>
              <a:spcAft>
                <a:spcPts val="0"/>
              </a:spcAft>
              <a:buSzPts val="1600"/>
              <a:buChar char="●"/>
            </a:pPr>
            <a:r>
              <a:rPr lang="en" dirty="0"/>
              <a:t>Reallocated Grant Opportunity</a:t>
            </a:r>
            <a:endParaRPr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16"/>
        <p:cNvGrpSpPr/>
        <p:nvPr/>
      </p:nvGrpSpPr>
      <p:grpSpPr>
        <a:xfrm>
          <a:off x="0" y="0"/>
          <a:ext cx="0" cy="0"/>
          <a:chOff x="0" y="0"/>
          <a:chExt cx="0" cy="0"/>
        </a:xfrm>
      </p:grpSpPr>
      <p:sp>
        <p:nvSpPr>
          <p:cNvPr id="717" name="Google Shape;717;p88"/>
          <p:cNvSpPr txBox="1">
            <a:spLocks noGrp="1"/>
          </p:cNvSpPr>
          <p:nvPr>
            <p:ph type="title"/>
          </p:nvPr>
        </p:nvSpPr>
        <p:spPr>
          <a:xfrm>
            <a:off x="0" y="3361600"/>
            <a:ext cx="9144000" cy="666600"/>
          </a:xfrm>
          <a:prstGeom prst="rect">
            <a:avLst/>
          </a:prstGeom>
          <a:solidFill>
            <a:srgbClr val="ED6A11"/>
          </a:solidFill>
          <a:ln>
            <a:noFill/>
          </a:ln>
        </p:spPr>
        <p:txBody>
          <a:bodyPr spcFirstLastPara="1" wrap="square" lIns="91425" tIns="91425" rIns="91425" bIns="91425" anchor="t" anchorCtr="0">
            <a:normAutofit/>
          </a:bodyPr>
          <a:lstStyle/>
          <a:p>
            <a:pPr marL="0" lvl="0" indent="0" algn="ctr" rtl="0">
              <a:lnSpc>
                <a:spcPct val="100000"/>
              </a:lnSpc>
              <a:spcBef>
                <a:spcPts val="0"/>
              </a:spcBef>
              <a:spcAft>
                <a:spcPts val="0"/>
              </a:spcAft>
              <a:buSzPts val="2800"/>
              <a:buNone/>
            </a:pPr>
            <a:r>
              <a:rPr lang="en"/>
              <a:t>ESEA Reminders and Updates</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21"/>
        <p:cNvGrpSpPr/>
        <p:nvPr/>
      </p:nvGrpSpPr>
      <p:grpSpPr>
        <a:xfrm>
          <a:off x="0" y="0"/>
          <a:ext cx="0" cy="0"/>
          <a:chOff x="0" y="0"/>
          <a:chExt cx="0" cy="0"/>
        </a:xfrm>
      </p:grpSpPr>
      <p:sp>
        <p:nvSpPr>
          <p:cNvPr id="722" name="Google Shape;722;p89"/>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dirty="0"/>
              <a:t>Reminders</a:t>
            </a:r>
            <a:endParaRPr dirty="0"/>
          </a:p>
        </p:txBody>
      </p:sp>
      <p:sp>
        <p:nvSpPr>
          <p:cNvPr id="723" name="Google Shape;723;p89"/>
          <p:cNvSpPr txBox="1">
            <a:spLocks noGrp="1"/>
          </p:cNvSpPr>
          <p:nvPr>
            <p:ph type="body" idx="1"/>
          </p:nvPr>
        </p:nvSpPr>
        <p:spPr>
          <a:xfrm>
            <a:off x="311700" y="1152475"/>
            <a:ext cx="6920100" cy="3034800"/>
          </a:xfrm>
          <a:prstGeom prst="rect">
            <a:avLst/>
          </a:prstGeom>
        </p:spPr>
        <p:txBody>
          <a:bodyPr spcFirstLastPara="1" wrap="square" lIns="91425" tIns="91425" rIns="91425" bIns="91425" anchor="t" anchorCtr="0">
            <a:normAutofit/>
          </a:bodyPr>
          <a:lstStyle/>
          <a:p>
            <a:pPr marL="457200" lvl="0" indent="-330200" algn="l" rtl="0">
              <a:spcBef>
                <a:spcPts val="0"/>
              </a:spcBef>
              <a:spcAft>
                <a:spcPts val="0"/>
              </a:spcAft>
              <a:buSzPts val="1600"/>
              <a:buChar char="●"/>
            </a:pPr>
            <a:r>
              <a:rPr lang="en" dirty="0"/>
              <a:t>U.S. House and Senate have passed appropriation legislation</a:t>
            </a:r>
            <a:endParaRPr dirty="0"/>
          </a:p>
          <a:p>
            <a:pPr marL="914400" lvl="1" indent="-298450" algn="l" rtl="0">
              <a:lnSpc>
                <a:spcPct val="152727"/>
              </a:lnSpc>
              <a:spcBef>
                <a:spcPts val="0"/>
              </a:spcBef>
              <a:spcAft>
                <a:spcPts val="0"/>
              </a:spcAft>
              <a:buSzPts val="1100"/>
              <a:buFont typeface="Arial"/>
              <a:buChar char="○"/>
            </a:pPr>
            <a:r>
              <a:rPr lang="en" sz="1050" dirty="0">
                <a:latin typeface="Arial"/>
                <a:ea typeface="Arial"/>
                <a:cs typeface="Arial"/>
                <a:sym typeface="Arial"/>
              </a:rPr>
              <a:t>Title I: $20 million increase, to a total $18.427 billion</a:t>
            </a:r>
            <a:endParaRPr sz="1050" dirty="0">
              <a:latin typeface="Arial"/>
              <a:ea typeface="Arial"/>
              <a:cs typeface="Arial"/>
              <a:sym typeface="Arial"/>
            </a:endParaRPr>
          </a:p>
          <a:p>
            <a:pPr marL="914400" lvl="1" indent="-298450" algn="l" rtl="0">
              <a:lnSpc>
                <a:spcPct val="152727"/>
              </a:lnSpc>
              <a:spcBef>
                <a:spcPts val="0"/>
              </a:spcBef>
              <a:spcAft>
                <a:spcPts val="0"/>
              </a:spcAft>
              <a:buSzPts val="1100"/>
              <a:buFont typeface="Arial"/>
              <a:buChar char="○"/>
            </a:pPr>
            <a:r>
              <a:rPr lang="en" sz="1050" dirty="0">
                <a:latin typeface="Arial"/>
                <a:ea typeface="Arial"/>
                <a:cs typeface="Arial"/>
                <a:sym typeface="Arial"/>
              </a:rPr>
              <a:t>IDEA Grants to States (Part B): $20 million increase, to a total $14.234 billion</a:t>
            </a:r>
            <a:endParaRPr sz="1050" dirty="0">
              <a:latin typeface="Arial"/>
              <a:ea typeface="Arial"/>
              <a:cs typeface="Arial"/>
              <a:sym typeface="Arial"/>
            </a:endParaRPr>
          </a:p>
          <a:p>
            <a:pPr marL="914400" lvl="1" indent="-298450" algn="l" rtl="0">
              <a:lnSpc>
                <a:spcPct val="152727"/>
              </a:lnSpc>
              <a:spcBef>
                <a:spcPts val="0"/>
              </a:spcBef>
              <a:spcAft>
                <a:spcPts val="0"/>
              </a:spcAft>
              <a:buSzPts val="1100"/>
              <a:buFont typeface="Arial"/>
              <a:buChar char="○"/>
            </a:pPr>
            <a:r>
              <a:rPr lang="en" sz="1050" dirty="0">
                <a:latin typeface="Arial"/>
                <a:ea typeface="Arial"/>
                <a:cs typeface="Arial"/>
                <a:sym typeface="Arial"/>
              </a:rPr>
              <a:t>Rural Education: $5 million increase, to a total $225 million</a:t>
            </a:r>
            <a:endParaRPr sz="1050" dirty="0">
              <a:latin typeface="Arial"/>
              <a:ea typeface="Arial"/>
              <a:cs typeface="Arial"/>
              <a:sym typeface="Arial"/>
            </a:endParaRPr>
          </a:p>
          <a:p>
            <a:pPr marL="914400" lvl="1" indent="-298450" algn="l" rtl="0">
              <a:lnSpc>
                <a:spcPct val="152727"/>
              </a:lnSpc>
              <a:spcBef>
                <a:spcPts val="0"/>
              </a:spcBef>
              <a:spcAft>
                <a:spcPts val="0"/>
              </a:spcAft>
              <a:buSzPts val="1100"/>
              <a:buFont typeface="Arial"/>
              <a:buChar char="○"/>
            </a:pPr>
            <a:r>
              <a:rPr lang="en" sz="1050" dirty="0">
                <a:latin typeface="Arial"/>
                <a:ea typeface="Arial"/>
                <a:cs typeface="Arial"/>
                <a:sym typeface="Arial"/>
              </a:rPr>
              <a:t>Head Start and Child Care Development Block Grants: $85 million increases to each program</a:t>
            </a:r>
            <a:endParaRPr sz="1050" dirty="0">
              <a:latin typeface="Arial"/>
              <a:ea typeface="Arial"/>
              <a:cs typeface="Arial"/>
              <a:sym typeface="Arial"/>
            </a:endParaRPr>
          </a:p>
          <a:p>
            <a:pPr marL="914400" lvl="1" indent="-298450" algn="l" rtl="0">
              <a:lnSpc>
                <a:spcPct val="152727"/>
              </a:lnSpc>
              <a:spcBef>
                <a:spcPts val="0"/>
              </a:spcBef>
              <a:spcAft>
                <a:spcPts val="0"/>
              </a:spcAft>
              <a:buSzPts val="1100"/>
              <a:buFont typeface="Arial"/>
              <a:buChar char="○"/>
            </a:pPr>
            <a:r>
              <a:rPr lang="en" sz="1050" dirty="0">
                <a:latin typeface="Arial"/>
                <a:ea typeface="Arial"/>
                <a:cs typeface="Arial"/>
                <a:sym typeface="Arial"/>
              </a:rPr>
              <a:t>Education Innovation and Research: $24 million decrease, to total $235 million</a:t>
            </a:r>
            <a:endParaRPr sz="1050" dirty="0">
              <a:latin typeface="Arial"/>
              <a:ea typeface="Arial"/>
              <a:cs typeface="Arial"/>
              <a:sym typeface="Arial"/>
            </a:endParaRPr>
          </a:p>
          <a:p>
            <a:pPr marL="914400" lvl="1" indent="-298450" algn="l" rtl="0">
              <a:lnSpc>
                <a:spcPct val="152727"/>
              </a:lnSpc>
              <a:spcBef>
                <a:spcPts val="0"/>
              </a:spcBef>
              <a:spcAft>
                <a:spcPts val="0"/>
              </a:spcAft>
              <a:buSzPts val="1100"/>
              <a:buFont typeface="Arial"/>
              <a:buChar char="○"/>
            </a:pPr>
            <a:r>
              <a:rPr lang="en" sz="1050" dirty="0">
                <a:latin typeface="Arial"/>
                <a:ea typeface="Arial"/>
                <a:cs typeface="Arial"/>
                <a:sym typeface="Arial"/>
              </a:rPr>
              <a:t>Most other K-12 programs were level funded at FY 2025 funding levels.</a:t>
            </a:r>
            <a:endParaRPr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28"/>
        <p:cNvGrpSpPr/>
        <p:nvPr/>
      </p:nvGrpSpPr>
      <p:grpSpPr>
        <a:xfrm>
          <a:off x="0" y="0"/>
          <a:ext cx="0" cy="0"/>
          <a:chOff x="0" y="0"/>
          <a:chExt cx="0" cy="0"/>
        </a:xfrm>
      </p:grpSpPr>
      <p:sp>
        <p:nvSpPr>
          <p:cNvPr id="729" name="Google Shape;729;p90"/>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dirty="0"/>
              <a:t>Updates</a:t>
            </a:r>
            <a:endParaRPr dirty="0"/>
          </a:p>
        </p:txBody>
      </p:sp>
      <p:sp>
        <p:nvSpPr>
          <p:cNvPr id="730" name="Google Shape;730;p90"/>
          <p:cNvSpPr txBox="1">
            <a:spLocks noGrp="1"/>
          </p:cNvSpPr>
          <p:nvPr>
            <p:ph type="body" idx="1"/>
          </p:nvPr>
        </p:nvSpPr>
        <p:spPr>
          <a:xfrm>
            <a:off x="311700" y="1152475"/>
            <a:ext cx="5277900" cy="3034800"/>
          </a:xfrm>
          <a:prstGeom prst="rect">
            <a:avLst/>
          </a:prstGeom>
        </p:spPr>
        <p:txBody>
          <a:bodyPr spcFirstLastPara="1" wrap="square" lIns="91425" tIns="91425" rIns="91425" bIns="91425" anchor="t" anchorCtr="0">
            <a:normAutofit/>
          </a:bodyPr>
          <a:lstStyle/>
          <a:p>
            <a:pPr marL="457200" lvl="0" indent="-330200" algn="l" rtl="0">
              <a:spcBef>
                <a:spcPts val="0"/>
              </a:spcBef>
              <a:spcAft>
                <a:spcPts val="0"/>
              </a:spcAft>
              <a:buSzPts val="1600"/>
              <a:buChar char="●"/>
            </a:pPr>
            <a:r>
              <a:rPr lang="en" dirty="0"/>
              <a:t>BruMan training topic ideas / needs</a:t>
            </a:r>
            <a:endParaRPr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35"/>
        <p:cNvGrpSpPr/>
        <p:nvPr/>
      </p:nvGrpSpPr>
      <p:grpSpPr>
        <a:xfrm>
          <a:off x="0" y="0"/>
          <a:ext cx="0" cy="0"/>
          <a:chOff x="0" y="0"/>
          <a:chExt cx="0" cy="0"/>
        </a:xfrm>
      </p:grpSpPr>
      <p:sp>
        <p:nvSpPr>
          <p:cNvPr id="736" name="Google Shape;736;p91"/>
          <p:cNvSpPr txBox="1">
            <a:spLocks noGrp="1"/>
          </p:cNvSpPr>
          <p:nvPr>
            <p:ph type="title"/>
          </p:nvPr>
        </p:nvSpPr>
        <p:spPr>
          <a:xfrm>
            <a:off x="0" y="3361600"/>
            <a:ext cx="9144000" cy="666600"/>
          </a:xfrm>
          <a:prstGeom prst="rect">
            <a:avLst/>
          </a:prstGeom>
          <a:solidFill>
            <a:srgbClr val="ED6A11"/>
          </a:solidFill>
          <a:ln>
            <a:noFill/>
          </a:ln>
        </p:spPr>
        <p:txBody>
          <a:bodyPr spcFirstLastPara="1" wrap="square" lIns="91425" tIns="91425" rIns="91425" bIns="91425" anchor="t" anchorCtr="0">
            <a:normAutofit/>
          </a:bodyPr>
          <a:lstStyle/>
          <a:p>
            <a:pPr marL="0" lvl="0" indent="0" algn="ctr" rtl="0">
              <a:lnSpc>
                <a:spcPct val="100000"/>
              </a:lnSpc>
              <a:spcBef>
                <a:spcPts val="0"/>
              </a:spcBef>
              <a:spcAft>
                <a:spcPts val="0"/>
              </a:spcAft>
              <a:buClr>
                <a:schemeClr val="dk1"/>
              </a:buClr>
              <a:buSzPts val="2800"/>
              <a:buFont typeface="Arial"/>
              <a:buNone/>
            </a:pPr>
            <a:r>
              <a:rPr lang="en"/>
              <a:t>Reallocated Grant Opportunity</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40"/>
        <p:cNvGrpSpPr/>
        <p:nvPr/>
      </p:nvGrpSpPr>
      <p:grpSpPr>
        <a:xfrm>
          <a:off x="0" y="0"/>
          <a:ext cx="0" cy="0"/>
          <a:chOff x="0" y="0"/>
          <a:chExt cx="0" cy="0"/>
        </a:xfrm>
      </p:grpSpPr>
      <p:sp>
        <p:nvSpPr>
          <p:cNvPr id="741" name="Google Shape;741;p92"/>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Purpose</a:t>
            </a:r>
            <a:endParaRPr/>
          </a:p>
        </p:txBody>
      </p:sp>
      <p:sp>
        <p:nvSpPr>
          <p:cNvPr id="742" name="Google Shape;742;p92"/>
          <p:cNvSpPr txBox="1">
            <a:spLocks noGrp="1"/>
          </p:cNvSpPr>
          <p:nvPr>
            <p:ph type="body" idx="1"/>
          </p:nvPr>
        </p:nvSpPr>
        <p:spPr>
          <a:xfrm>
            <a:off x="311700" y="1152475"/>
            <a:ext cx="6920100" cy="30348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600"/>
              </a:spcAft>
              <a:buNone/>
            </a:pPr>
            <a:r>
              <a:rPr lang="en" dirty="0">
                <a:solidFill>
                  <a:schemeClr val="tx1"/>
                </a:solidFill>
                <a:latin typeface="Roboto" panose="02000000000000000000" pitchFamily="2" charset="0"/>
                <a:ea typeface="Roboto" panose="02000000000000000000" pitchFamily="2" charset="0"/>
                <a:cs typeface="Roboto" panose="02000000000000000000" pitchFamily="2" charset="0"/>
                <a:sym typeface="Calibri"/>
              </a:rPr>
              <a:t>The Reallocated Funds Grants</a:t>
            </a:r>
            <a:r>
              <a:rPr lang="en" i="1" dirty="0">
                <a:solidFill>
                  <a:schemeClr val="tx1"/>
                </a:solidFill>
                <a:latin typeface="Roboto" panose="02000000000000000000" pitchFamily="2" charset="0"/>
                <a:ea typeface="Roboto" panose="02000000000000000000" pitchFamily="2" charset="0"/>
                <a:cs typeface="Roboto" panose="02000000000000000000" pitchFamily="2" charset="0"/>
                <a:sym typeface="Calibri"/>
              </a:rPr>
              <a:t> </a:t>
            </a:r>
            <a:r>
              <a:rPr lang="en" dirty="0">
                <a:solidFill>
                  <a:schemeClr val="tx1"/>
                </a:solidFill>
                <a:latin typeface="Roboto" panose="02000000000000000000" pitchFamily="2" charset="0"/>
                <a:ea typeface="Roboto" panose="02000000000000000000" pitchFamily="2" charset="0"/>
                <a:cs typeface="Roboto" panose="02000000000000000000" pitchFamily="2" charset="0"/>
                <a:sym typeface="Calibri"/>
              </a:rPr>
              <a:t>are intended to provide additional funding and support to districts for the purpose of</a:t>
            </a:r>
            <a:endParaRPr dirty="0">
              <a:solidFill>
                <a:schemeClr val="tx1"/>
              </a:solidFill>
              <a:latin typeface="Roboto" panose="02000000000000000000" pitchFamily="2" charset="0"/>
              <a:ea typeface="Roboto" panose="02000000000000000000" pitchFamily="2" charset="0"/>
              <a:cs typeface="Roboto" panose="02000000000000000000" pitchFamily="2" charset="0"/>
              <a:sym typeface="Calibri"/>
            </a:endParaRPr>
          </a:p>
          <a:p>
            <a:pPr marL="457200" lvl="0" indent="-330200" algn="l" rtl="0">
              <a:lnSpc>
                <a:spcPct val="100000"/>
              </a:lnSpc>
              <a:spcBef>
                <a:spcPts val="0"/>
              </a:spcBef>
              <a:spcAft>
                <a:spcPts val="600"/>
              </a:spcAft>
              <a:buClr>
                <a:srgbClr val="262626"/>
              </a:buClr>
              <a:buSzPts val="1600"/>
              <a:buFont typeface="Calibri"/>
              <a:buChar char="●"/>
            </a:pPr>
            <a:r>
              <a:rPr lang="en" dirty="0">
                <a:solidFill>
                  <a:schemeClr val="tx1"/>
                </a:solidFill>
                <a:latin typeface="Roboto" panose="02000000000000000000" pitchFamily="2" charset="0"/>
                <a:ea typeface="Roboto" panose="02000000000000000000" pitchFamily="2" charset="0"/>
                <a:cs typeface="Roboto" panose="02000000000000000000" pitchFamily="2" charset="0"/>
                <a:sym typeface="Calibri"/>
              </a:rPr>
              <a:t>addressing LEA needs associated with allowable uses of Title II, Part A, Title III, Part A and Title IV, Part A and</a:t>
            </a:r>
            <a:endParaRPr dirty="0">
              <a:solidFill>
                <a:schemeClr val="tx1"/>
              </a:solidFill>
              <a:latin typeface="Roboto" panose="02000000000000000000" pitchFamily="2" charset="0"/>
              <a:ea typeface="Roboto" panose="02000000000000000000" pitchFamily="2" charset="0"/>
              <a:cs typeface="Roboto" panose="02000000000000000000" pitchFamily="2" charset="0"/>
              <a:sym typeface="Calibri"/>
            </a:endParaRPr>
          </a:p>
          <a:p>
            <a:pPr marL="457200" lvl="0" indent="-330200" algn="l" rtl="0">
              <a:lnSpc>
                <a:spcPct val="100000"/>
              </a:lnSpc>
              <a:spcBef>
                <a:spcPts val="0"/>
              </a:spcBef>
              <a:spcAft>
                <a:spcPts val="600"/>
              </a:spcAft>
              <a:buClr>
                <a:srgbClr val="262626"/>
              </a:buClr>
              <a:buSzPts val="1600"/>
              <a:buFont typeface="Calibri"/>
              <a:buChar char="●"/>
            </a:pPr>
            <a:r>
              <a:rPr lang="en" dirty="0">
                <a:solidFill>
                  <a:schemeClr val="tx1"/>
                </a:solidFill>
                <a:latin typeface="Roboto" panose="02000000000000000000" pitchFamily="2" charset="0"/>
                <a:ea typeface="Roboto" panose="02000000000000000000" pitchFamily="2" charset="0"/>
                <a:cs typeface="Roboto" panose="02000000000000000000" pitchFamily="2" charset="0"/>
                <a:sym typeface="Calibri"/>
              </a:rPr>
              <a:t>working towards CDE strategic priorities of increasing student engagement, accelerating student outcomes and strengthening the educator workforce.</a:t>
            </a:r>
            <a:endParaRPr dirty="0">
              <a:solidFill>
                <a:schemeClr val="tx1"/>
              </a:solidFill>
              <a:latin typeface="Roboto" panose="02000000000000000000" pitchFamily="2" charset="0"/>
              <a:ea typeface="Roboto" panose="02000000000000000000" pitchFamily="2" charset="0"/>
              <a:cs typeface="Roboto" panose="02000000000000000000" pitchFamily="2" charset="0"/>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747"/>
        <p:cNvGrpSpPr/>
        <p:nvPr/>
      </p:nvGrpSpPr>
      <p:grpSpPr>
        <a:xfrm>
          <a:off x="0" y="0"/>
          <a:ext cx="0" cy="0"/>
          <a:chOff x="0" y="0"/>
          <a:chExt cx="0" cy="0"/>
        </a:xfrm>
      </p:grpSpPr>
      <p:sp>
        <p:nvSpPr>
          <p:cNvPr id="748" name="Google Shape;748;p93"/>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dirty="0"/>
              <a:t>ESEA Reallocated Grant Funding Streams</a:t>
            </a:r>
            <a:endParaRPr dirty="0"/>
          </a:p>
        </p:txBody>
      </p:sp>
      <p:sp>
        <p:nvSpPr>
          <p:cNvPr id="749" name="Google Shape;749;p93"/>
          <p:cNvSpPr txBox="1">
            <a:spLocks noGrp="1"/>
          </p:cNvSpPr>
          <p:nvPr>
            <p:ph type="body" idx="1"/>
          </p:nvPr>
        </p:nvSpPr>
        <p:spPr>
          <a:xfrm>
            <a:off x="280225" y="1018775"/>
            <a:ext cx="7267200" cy="32739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1200"/>
              </a:spcAft>
              <a:buClr>
                <a:schemeClr val="dk1"/>
              </a:buClr>
              <a:buSzPts val="1100"/>
              <a:buFont typeface="Arial"/>
              <a:buNone/>
            </a:pPr>
            <a:r>
              <a:rPr lang="en" sz="1400" b="1" dirty="0">
                <a:latin typeface="Roboto" panose="02000000000000000000" pitchFamily="2" charset="0"/>
                <a:ea typeface="Roboto" panose="02000000000000000000" pitchFamily="2" charset="0"/>
                <a:cs typeface="Roboto" panose="02000000000000000000" pitchFamily="2" charset="0"/>
                <a:sym typeface="Calibri"/>
              </a:rPr>
              <a:t>Title II, Part A</a:t>
            </a:r>
            <a:r>
              <a:rPr lang="en" sz="1400" dirty="0">
                <a:latin typeface="Roboto" panose="02000000000000000000" pitchFamily="2" charset="0"/>
                <a:ea typeface="Roboto" panose="02000000000000000000" pitchFamily="2" charset="0"/>
                <a:cs typeface="Roboto" panose="02000000000000000000" pitchFamily="2" charset="0"/>
                <a:sym typeface="Calibri"/>
              </a:rPr>
              <a:t> - </a:t>
            </a:r>
            <a:r>
              <a:rPr lang="en" sz="1400" dirty="0">
                <a:highlight>
                  <a:srgbClr val="FFFFFF"/>
                </a:highlight>
                <a:latin typeface="Roboto" panose="02000000000000000000" pitchFamily="2" charset="0"/>
                <a:ea typeface="Roboto" panose="02000000000000000000" pitchFamily="2" charset="0"/>
                <a:cs typeface="Roboto" panose="02000000000000000000" pitchFamily="2" charset="0"/>
                <a:sym typeface="Calibri"/>
              </a:rPr>
              <a:t>intended to increase student academic achievement consistent with challenging State academic standards, by supplementing strategies </a:t>
            </a:r>
            <a:r>
              <a:rPr lang="en" sz="1400" b="1" dirty="0">
                <a:highlight>
                  <a:srgbClr val="FFFFFF"/>
                </a:highlight>
                <a:latin typeface="Roboto" panose="02000000000000000000" pitchFamily="2" charset="0"/>
                <a:ea typeface="Roboto" panose="02000000000000000000" pitchFamily="2" charset="0"/>
                <a:cs typeface="Roboto" panose="02000000000000000000" pitchFamily="2" charset="0"/>
                <a:sym typeface="Calibri"/>
              </a:rPr>
              <a:t>to improve the quality and effectiveness of educators, increase the number of educators who are effective in improving student academic achievement in schools, and provide low-income and minority students greater access to effective educators.</a:t>
            </a:r>
            <a:endParaRPr sz="1400" dirty="0">
              <a:latin typeface="Roboto" panose="02000000000000000000" pitchFamily="2" charset="0"/>
              <a:ea typeface="Roboto" panose="02000000000000000000" pitchFamily="2" charset="0"/>
              <a:cs typeface="Roboto" panose="02000000000000000000" pitchFamily="2" charset="0"/>
              <a:sym typeface="Calibri"/>
            </a:endParaRPr>
          </a:p>
          <a:p>
            <a:pPr marL="0" lvl="0" indent="0" algn="l" rtl="0">
              <a:lnSpc>
                <a:spcPct val="100000"/>
              </a:lnSpc>
              <a:spcBef>
                <a:spcPts val="0"/>
              </a:spcBef>
              <a:spcAft>
                <a:spcPts val="1200"/>
              </a:spcAft>
              <a:buClr>
                <a:schemeClr val="dk1"/>
              </a:buClr>
              <a:buSzPts val="1100"/>
              <a:buFont typeface="Arial"/>
              <a:buNone/>
            </a:pPr>
            <a:r>
              <a:rPr lang="en" sz="1400" b="1" dirty="0">
                <a:highlight>
                  <a:srgbClr val="FFFFFF"/>
                </a:highlight>
                <a:latin typeface="Roboto" panose="02000000000000000000" pitchFamily="2" charset="0"/>
                <a:ea typeface="Roboto" panose="02000000000000000000" pitchFamily="2" charset="0"/>
                <a:cs typeface="Roboto" panose="02000000000000000000" pitchFamily="2" charset="0"/>
                <a:sym typeface="Calibri"/>
              </a:rPr>
              <a:t>Title III, Part A</a:t>
            </a:r>
            <a:r>
              <a:rPr lang="en" sz="1400" dirty="0">
                <a:highlight>
                  <a:srgbClr val="FFFFFF"/>
                </a:highlight>
                <a:latin typeface="Roboto" panose="02000000000000000000" pitchFamily="2" charset="0"/>
                <a:ea typeface="Roboto" panose="02000000000000000000" pitchFamily="2" charset="0"/>
                <a:cs typeface="Roboto" panose="02000000000000000000" pitchFamily="2" charset="0"/>
                <a:sym typeface="Calibri"/>
              </a:rPr>
              <a:t> - a supplemental grant under the ESEA that is designed </a:t>
            </a:r>
            <a:r>
              <a:rPr lang="en" sz="1400" b="1" dirty="0">
                <a:highlight>
                  <a:srgbClr val="FFFFFF"/>
                </a:highlight>
                <a:latin typeface="Roboto" panose="02000000000000000000" pitchFamily="2" charset="0"/>
                <a:ea typeface="Roboto" panose="02000000000000000000" pitchFamily="2" charset="0"/>
                <a:cs typeface="Roboto" panose="02000000000000000000" pitchFamily="2" charset="0"/>
                <a:sym typeface="Calibri"/>
              </a:rPr>
              <a:t>to improve and enhance the education of English learners (ELs) in becoming proficient in English, as well as meeting the Colorado Academic Content standards.</a:t>
            </a:r>
            <a:endParaRPr sz="1400" dirty="0">
              <a:highlight>
                <a:srgbClr val="FFFFFF"/>
              </a:highlight>
              <a:latin typeface="Roboto" panose="02000000000000000000" pitchFamily="2" charset="0"/>
              <a:ea typeface="Roboto" panose="02000000000000000000" pitchFamily="2" charset="0"/>
              <a:cs typeface="Roboto" panose="02000000000000000000" pitchFamily="2" charset="0"/>
              <a:sym typeface="Calibri"/>
            </a:endParaRPr>
          </a:p>
          <a:p>
            <a:pPr marL="0" lvl="0" indent="0" algn="l" rtl="0">
              <a:lnSpc>
                <a:spcPct val="100000"/>
              </a:lnSpc>
              <a:spcBef>
                <a:spcPts val="0"/>
              </a:spcBef>
              <a:spcAft>
                <a:spcPts val="0"/>
              </a:spcAft>
              <a:buClr>
                <a:schemeClr val="dk1"/>
              </a:buClr>
              <a:buSzPts val="1100"/>
              <a:buFont typeface="Arial"/>
              <a:buNone/>
            </a:pPr>
            <a:r>
              <a:rPr lang="en" sz="1400" b="1" dirty="0">
                <a:highlight>
                  <a:srgbClr val="FFFFFF"/>
                </a:highlight>
                <a:latin typeface="Roboto" panose="02000000000000000000" pitchFamily="2" charset="0"/>
                <a:ea typeface="Roboto" panose="02000000000000000000" pitchFamily="2" charset="0"/>
                <a:cs typeface="Roboto" panose="02000000000000000000" pitchFamily="2" charset="0"/>
                <a:sym typeface="Calibri"/>
              </a:rPr>
              <a:t>Title IV, Part A</a:t>
            </a:r>
            <a:r>
              <a:rPr lang="en" sz="1400" dirty="0">
                <a:highlight>
                  <a:srgbClr val="FFFFFF"/>
                </a:highlight>
                <a:latin typeface="Roboto" panose="02000000000000000000" pitchFamily="2" charset="0"/>
                <a:ea typeface="Roboto" panose="02000000000000000000" pitchFamily="2" charset="0"/>
                <a:cs typeface="Roboto" panose="02000000000000000000" pitchFamily="2" charset="0"/>
                <a:sym typeface="Calibri"/>
              </a:rPr>
              <a:t> - intended to improve students’ academic achievement by increasing the capacity of States, local educational agencies (LEAs), schools, and local communities t</a:t>
            </a:r>
            <a:r>
              <a:rPr lang="en" sz="1400" b="1" dirty="0">
                <a:highlight>
                  <a:srgbClr val="FFFFFF"/>
                </a:highlight>
                <a:latin typeface="Roboto" panose="02000000000000000000" pitchFamily="2" charset="0"/>
                <a:ea typeface="Roboto" panose="02000000000000000000" pitchFamily="2" charset="0"/>
                <a:cs typeface="Roboto" panose="02000000000000000000" pitchFamily="2" charset="0"/>
                <a:sym typeface="Calibri"/>
              </a:rPr>
              <a:t>o provide all students with access to a well-rounded education, improve school conditions for student learning, and improve the use of technology in order to improve the academic achievement and digital literacy of all students.</a:t>
            </a:r>
            <a:endParaRPr sz="1400" b="1" dirty="0">
              <a:highlight>
                <a:srgbClr val="FFFFFF"/>
              </a:highlight>
              <a:latin typeface="Roboto" panose="02000000000000000000" pitchFamily="2" charset="0"/>
              <a:ea typeface="Roboto" panose="02000000000000000000" pitchFamily="2" charset="0"/>
              <a:cs typeface="Roboto" panose="02000000000000000000" pitchFamily="2" charset="0"/>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754"/>
        <p:cNvGrpSpPr/>
        <p:nvPr/>
      </p:nvGrpSpPr>
      <p:grpSpPr>
        <a:xfrm>
          <a:off x="0" y="0"/>
          <a:ext cx="0" cy="0"/>
          <a:chOff x="0" y="0"/>
          <a:chExt cx="0" cy="0"/>
        </a:xfrm>
      </p:grpSpPr>
      <p:sp>
        <p:nvSpPr>
          <p:cNvPr id="755" name="Google Shape;755;p94"/>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dirty="0"/>
              <a:t>Eligible Applicants</a:t>
            </a:r>
            <a:endParaRPr dirty="0"/>
          </a:p>
        </p:txBody>
      </p:sp>
      <p:graphicFrame>
        <p:nvGraphicFramePr>
          <p:cNvPr id="757" name="Google Shape;757;p94"/>
          <p:cNvGraphicFramePr/>
          <p:nvPr>
            <p:extLst>
              <p:ext uri="{D42A27DB-BD31-4B8C-83A1-F6EECF244321}">
                <p14:modId xmlns:p14="http://schemas.microsoft.com/office/powerpoint/2010/main" val="3153836655"/>
              </p:ext>
            </p:extLst>
          </p:nvPr>
        </p:nvGraphicFramePr>
        <p:xfrm>
          <a:off x="354800" y="1129025"/>
          <a:ext cx="8355825" cy="2758380"/>
        </p:xfrm>
        <a:graphic>
          <a:graphicData uri="http://schemas.openxmlformats.org/drawingml/2006/table">
            <a:tbl>
              <a:tblPr firstRow="1">
                <a:noFill/>
                <a:tableStyleId>{ED912071-9267-4B44-935F-3C006D00F590}</a:tableStyleId>
              </a:tblPr>
              <a:tblGrid>
                <a:gridCol w="2785275">
                  <a:extLst>
                    <a:ext uri="{9D8B030D-6E8A-4147-A177-3AD203B41FA5}">
                      <a16:colId xmlns:a16="http://schemas.microsoft.com/office/drawing/2014/main" val="20000"/>
                    </a:ext>
                  </a:extLst>
                </a:gridCol>
                <a:gridCol w="2785275">
                  <a:extLst>
                    <a:ext uri="{9D8B030D-6E8A-4147-A177-3AD203B41FA5}">
                      <a16:colId xmlns:a16="http://schemas.microsoft.com/office/drawing/2014/main" val="20001"/>
                    </a:ext>
                  </a:extLst>
                </a:gridCol>
                <a:gridCol w="2785275">
                  <a:extLst>
                    <a:ext uri="{9D8B030D-6E8A-4147-A177-3AD203B41FA5}">
                      <a16:colId xmlns:a16="http://schemas.microsoft.com/office/drawing/2014/main" val="20002"/>
                    </a:ext>
                  </a:extLst>
                </a:gridCol>
              </a:tblGrid>
              <a:tr h="381000">
                <a:tc>
                  <a:txBody>
                    <a:bodyPr/>
                    <a:lstStyle/>
                    <a:p>
                      <a:pPr marL="0" marR="0" lvl="0" indent="0" algn="ctr" rtl="0">
                        <a:spcBef>
                          <a:spcPts val="0"/>
                        </a:spcBef>
                        <a:spcAft>
                          <a:spcPts val="0"/>
                        </a:spcAft>
                        <a:buNone/>
                      </a:pPr>
                      <a:r>
                        <a:rPr lang="en" b="1">
                          <a:latin typeface="Roboto"/>
                          <a:ea typeface="Roboto"/>
                          <a:cs typeface="Roboto"/>
                          <a:sym typeface="Roboto"/>
                        </a:rPr>
                        <a:t>Title II, Part A</a:t>
                      </a:r>
                      <a:endParaRPr b="1">
                        <a:latin typeface="Roboto"/>
                        <a:ea typeface="Roboto"/>
                        <a:cs typeface="Roboto"/>
                        <a:sym typeface="Roboto"/>
                      </a:endParaRPr>
                    </a:p>
                  </a:txBody>
                  <a:tcPr marL="91425" marR="91425" marT="91425" marB="91425">
                    <a:solidFill>
                      <a:srgbClr val="F9CB9C"/>
                    </a:solidFill>
                  </a:tcPr>
                </a:tc>
                <a:tc>
                  <a:txBody>
                    <a:bodyPr/>
                    <a:lstStyle/>
                    <a:p>
                      <a:pPr marL="0" lvl="0" indent="0" algn="ctr" rtl="0">
                        <a:spcBef>
                          <a:spcPts val="0"/>
                        </a:spcBef>
                        <a:spcAft>
                          <a:spcPts val="0"/>
                        </a:spcAft>
                        <a:buNone/>
                      </a:pPr>
                      <a:r>
                        <a:rPr lang="en" b="1">
                          <a:latin typeface="Roboto"/>
                          <a:ea typeface="Roboto"/>
                          <a:cs typeface="Roboto"/>
                          <a:sym typeface="Roboto"/>
                        </a:rPr>
                        <a:t>Title III, Part A </a:t>
                      </a:r>
                      <a:endParaRPr b="1">
                        <a:latin typeface="Roboto"/>
                        <a:ea typeface="Roboto"/>
                        <a:cs typeface="Roboto"/>
                        <a:sym typeface="Roboto"/>
                      </a:endParaRPr>
                    </a:p>
                  </a:txBody>
                  <a:tcPr marL="91425" marR="91425" marT="91425" marB="91425">
                    <a:solidFill>
                      <a:srgbClr val="F9CB9C"/>
                    </a:solidFill>
                  </a:tcPr>
                </a:tc>
                <a:tc>
                  <a:txBody>
                    <a:bodyPr/>
                    <a:lstStyle/>
                    <a:p>
                      <a:pPr marL="0" lvl="0" indent="0" algn="ctr" rtl="0">
                        <a:spcBef>
                          <a:spcPts val="0"/>
                        </a:spcBef>
                        <a:spcAft>
                          <a:spcPts val="0"/>
                        </a:spcAft>
                        <a:buNone/>
                      </a:pPr>
                      <a:r>
                        <a:rPr lang="en" b="1" dirty="0">
                          <a:latin typeface="Roboto"/>
                          <a:ea typeface="Roboto"/>
                          <a:cs typeface="Roboto"/>
                          <a:sym typeface="Roboto"/>
                        </a:rPr>
                        <a:t>Title IV, Part A</a:t>
                      </a:r>
                      <a:endParaRPr b="1" dirty="0">
                        <a:latin typeface="Roboto"/>
                        <a:ea typeface="Roboto"/>
                        <a:cs typeface="Roboto"/>
                        <a:sym typeface="Roboto"/>
                      </a:endParaRPr>
                    </a:p>
                  </a:txBody>
                  <a:tcPr marL="91425" marR="91425" marT="91425" marB="91425">
                    <a:solidFill>
                      <a:srgbClr val="F9CB9C"/>
                    </a:solidFill>
                  </a:tcPr>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r>
                        <a:rPr lang="en" sz="1100" dirty="0">
                          <a:latin typeface="Roboto"/>
                          <a:ea typeface="Roboto"/>
                          <a:cs typeface="Roboto"/>
                          <a:sym typeface="Roboto"/>
                        </a:rPr>
                        <a:t>LEAs have been prioritized for this grant based on the following metrics:</a:t>
                      </a:r>
                      <a:endParaRPr sz="1100" dirty="0">
                        <a:latin typeface="Roboto"/>
                        <a:ea typeface="Roboto"/>
                        <a:cs typeface="Roboto"/>
                        <a:sym typeface="Roboto"/>
                      </a:endParaRPr>
                    </a:p>
                    <a:p>
                      <a:pPr marL="171450" lvl="0" indent="-184150" algn="l" rtl="0">
                        <a:spcBef>
                          <a:spcPts val="0"/>
                        </a:spcBef>
                        <a:spcAft>
                          <a:spcPts val="0"/>
                        </a:spcAft>
                        <a:buSzPts val="1100"/>
                        <a:buFont typeface="Roboto"/>
                        <a:buChar char="●"/>
                      </a:pPr>
                      <a:r>
                        <a:rPr lang="en" sz="1100" dirty="0">
                          <a:solidFill>
                            <a:schemeClr val="dk1"/>
                          </a:solidFill>
                          <a:latin typeface="Roboto"/>
                          <a:ea typeface="Roboto"/>
                          <a:cs typeface="Roboto"/>
                          <a:sym typeface="Roboto"/>
                        </a:rPr>
                        <a:t>Teacher retention rate, principal retention rate, unfilled positions, percentage of teachers with preferred license types</a:t>
                      </a:r>
                      <a:endParaRPr sz="1100" dirty="0">
                        <a:solidFill>
                          <a:schemeClr val="dk1"/>
                        </a:solidFill>
                        <a:latin typeface="Roboto"/>
                        <a:ea typeface="Roboto"/>
                        <a:cs typeface="Roboto"/>
                        <a:sym typeface="Roboto"/>
                      </a:endParaRPr>
                    </a:p>
                  </a:txBody>
                  <a:tcPr marL="91425" marR="91425" marT="91425" marB="91425"/>
                </a:tc>
                <a:tc>
                  <a:txBody>
                    <a:bodyPr/>
                    <a:lstStyle/>
                    <a:p>
                      <a:pPr marL="0" lvl="0" indent="0" algn="l" rtl="0">
                        <a:spcBef>
                          <a:spcPts val="0"/>
                        </a:spcBef>
                        <a:spcAft>
                          <a:spcPts val="0"/>
                        </a:spcAft>
                        <a:buClr>
                          <a:schemeClr val="dk1"/>
                        </a:buClr>
                        <a:buSzPts val="1100"/>
                        <a:buFont typeface="Arial"/>
                        <a:buNone/>
                      </a:pPr>
                      <a:r>
                        <a:rPr lang="en" sz="1100" dirty="0">
                          <a:solidFill>
                            <a:srgbClr val="262626"/>
                          </a:solidFill>
                          <a:latin typeface="Roboto"/>
                          <a:ea typeface="Roboto"/>
                          <a:cs typeface="Roboto"/>
                          <a:sym typeface="Roboto"/>
                        </a:rPr>
                        <a:t>LEAs have been prioritized for this grant based on the following metrics:</a:t>
                      </a:r>
                      <a:endParaRPr sz="1100" dirty="0">
                        <a:solidFill>
                          <a:schemeClr val="dk1"/>
                        </a:solidFill>
                        <a:latin typeface="Roboto"/>
                        <a:ea typeface="Roboto"/>
                        <a:cs typeface="Roboto"/>
                        <a:sym typeface="Roboto"/>
                      </a:endParaRPr>
                    </a:p>
                    <a:p>
                      <a:pPr marL="342900" lvl="0" indent="-241300" algn="l" rtl="0">
                        <a:spcBef>
                          <a:spcPts val="0"/>
                        </a:spcBef>
                        <a:spcAft>
                          <a:spcPts val="0"/>
                        </a:spcAft>
                        <a:buClr>
                          <a:schemeClr val="dk1"/>
                        </a:buClr>
                        <a:buSzPts val="1100"/>
                        <a:buFont typeface="Roboto"/>
                        <a:buChar char="●"/>
                      </a:pPr>
                      <a:r>
                        <a:rPr lang="en" sz="1100" dirty="0">
                          <a:solidFill>
                            <a:schemeClr val="dk1"/>
                          </a:solidFill>
                          <a:latin typeface="Roboto"/>
                          <a:ea typeface="Roboto"/>
                          <a:cs typeface="Roboto"/>
                          <a:sym typeface="Roboto"/>
                        </a:rPr>
                        <a:t>LEAs that have TS school identified based on performance of MLs</a:t>
                      </a:r>
                      <a:endParaRPr sz="1100" strike="sngStrike" dirty="0">
                        <a:solidFill>
                          <a:schemeClr val="dk1"/>
                        </a:solidFill>
                        <a:latin typeface="Roboto"/>
                        <a:ea typeface="Roboto"/>
                        <a:cs typeface="Roboto"/>
                        <a:sym typeface="Roboto"/>
                      </a:endParaRPr>
                    </a:p>
                    <a:p>
                      <a:pPr marL="342900" lvl="0" indent="-241300" algn="l" rtl="0">
                        <a:spcBef>
                          <a:spcPts val="0"/>
                        </a:spcBef>
                        <a:spcAft>
                          <a:spcPts val="0"/>
                        </a:spcAft>
                        <a:buClr>
                          <a:schemeClr val="dk1"/>
                        </a:buClr>
                        <a:buSzPts val="1100"/>
                        <a:buFont typeface="Roboto"/>
                        <a:buChar char="●"/>
                      </a:pPr>
                      <a:r>
                        <a:rPr lang="en" sz="1100" dirty="0">
                          <a:solidFill>
                            <a:schemeClr val="dk1"/>
                          </a:solidFill>
                          <a:latin typeface="Roboto"/>
                          <a:ea typeface="Roboto"/>
                          <a:cs typeface="Roboto"/>
                          <a:sym typeface="Roboto"/>
                        </a:rPr>
                        <a:t>Districts with high numbers of American Indian/Alaska Native students who are identified as ML</a:t>
                      </a:r>
                      <a:endParaRPr sz="1100" dirty="0">
                        <a:solidFill>
                          <a:schemeClr val="dk1"/>
                        </a:solidFill>
                        <a:latin typeface="Roboto"/>
                        <a:ea typeface="Roboto"/>
                        <a:cs typeface="Roboto"/>
                        <a:sym typeface="Roboto"/>
                      </a:endParaRPr>
                    </a:p>
                    <a:p>
                      <a:pPr marL="342900" lvl="0" indent="-241300" algn="l" rtl="0">
                        <a:spcBef>
                          <a:spcPts val="0"/>
                        </a:spcBef>
                        <a:spcAft>
                          <a:spcPts val="0"/>
                        </a:spcAft>
                        <a:buClr>
                          <a:schemeClr val="dk1"/>
                        </a:buClr>
                        <a:buSzPts val="1100"/>
                        <a:buFont typeface="Roboto"/>
                        <a:buChar char="●"/>
                      </a:pPr>
                      <a:r>
                        <a:rPr lang="en" sz="1100" dirty="0">
                          <a:solidFill>
                            <a:schemeClr val="dk1"/>
                          </a:solidFill>
                          <a:latin typeface="Roboto"/>
                          <a:ea typeface="Roboto"/>
                          <a:cs typeface="Roboto"/>
                          <a:sym typeface="Roboto"/>
                        </a:rPr>
                        <a:t>Districts that received a Language Instruction Education Program (LIEP) review in the last 3 years conducted by the Office of Culturally and Linguistically Diverse Education (CLDE) office.</a:t>
                      </a:r>
                      <a:endParaRPr dirty="0">
                        <a:latin typeface="Roboto"/>
                        <a:ea typeface="Roboto"/>
                        <a:cs typeface="Roboto"/>
                        <a:sym typeface="Roboto"/>
                      </a:endParaRPr>
                    </a:p>
                  </a:txBody>
                  <a:tcPr marL="91425" marR="91425" marT="91425" marB="91425"/>
                </a:tc>
                <a:tc>
                  <a:txBody>
                    <a:bodyPr/>
                    <a:lstStyle/>
                    <a:p>
                      <a:pPr marL="0" lvl="0" indent="0" algn="l" rtl="0">
                        <a:spcBef>
                          <a:spcPts val="0"/>
                        </a:spcBef>
                        <a:spcAft>
                          <a:spcPts val="0"/>
                        </a:spcAft>
                        <a:buNone/>
                      </a:pPr>
                      <a:r>
                        <a:rPr lang="en" sz="1100" dirty="0">
                          <a:solidFill>
                            <a:schemeClr val="dk1"/>
                          </a:solidFill>
                          <a:latin typeface="Roboto"/>
                          <a:ea typeface="Roboto"/>
                          <a:cs typeface="Roboto"/>
                          <a:sym typeface="Roboto"/>
                        </a:rPr>
                        <a:t>LEAs have been prioritized for this grant based on the following metrics:</a:t>
                      </a:r>
                      <a:endParaRPr sz="1100" dirty="0">
                        <a:solidFill>
                          <a:schemeClr val="dk1"/>
                        </a:solidFill>
                        <a:latin typeface="Roboto"/>
                        <a:ea typeface="Roboto"/>
                        <a:cs typeface="Roboto"/>
                        <a:sym typeface="Roboto"/>
                      </a:endParaRPr>
                    </a:p>
                    <a:p>
                      <a:pPr marL="171450" lvl="0" indent="-184150" algn="l" rtl="0">
                        <a:spcBef>
                          <a:spcPts val="0"/>
                        </a:spcBef>
                        <a:spcAft>
                          <a:spcPts val="0"/>
                        </a:spcAft>
                        <a:buClr>
                          <a:schemeClr val="dk1"/>
                        </a:buClr>
                        <a:buSzPts val="1100"/>
                        <a:buFont typeface="Roboto"/>
                        <a:buChar char="●"/>
                      </a:pPr>
                      <a:r>
                        <a:rPr lang="en" sz="1100" dirty="0">
                          <a:solidFill>
                            <a:schemeClr val="dk1"/>
                          </a:solidFill>
                          <a:latin typeface="Roboto"/>
                          <a:ea typeface="Roboto"/>
                          <a:cs typeface="Roboto"/>
                          <a:sym typeface="Roboto"/>
                        </a:rPr>
                        <a:t>Chronic Absenteeism and Dropout Rates</a:t>
                      </a:r>
                      <a:endParaRPr sz="1100" dirty="0">
                        <a:solidFill>
                          <a:schemeClr val="dk1"/>
                        </a:solidFill>
                        <a:latin typeface="Roboto"/>
                        <a:ea typeface="Roboto"/>
                        <a:cs typeface="Roboto"/>
                        <a:sym typeface="Roboto"/>
                      </a:endParaRPr>
                    </a:p>
                  </a:txBody>
                  <a:tcPr marL="91425" marR="91425" marT="91425" marB="91425"/>
                </a:tc>
                <a:extLst>
                  <a:ext uri="{0D108BD9-81ED-4DB2-BD59-A6C34878D82A}">
                    <a16:rowId xmlns:a16="http://schemas.microsoft.com/office/drawing/2014/main" val="10001"/>
                  </a:ext>
                </a:extLst>
              </a:tr>
            </a:tbl>
          </a:graphicData>
        </a:graphic>
      </p:graphicFrame>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TotalTime>
  <Words>1600</Words>
  <Application>Microsoft Office PowerPoint</Application>
  <PresentationFormat>On-screen Show (16:9)</PresentationFormat>
  <Paragraphs>179</Paragraphs>
  <Slides>18</Slides>
  <Notes>18</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18</vt:i4>
      </vt:variant>
    </vt:vector>
  </HeadingPairs>
  <TitlesOfParts>
    <vt:vector size="25" baseType="lpstr">
      <vt:lpstr>Roboto</vt:lpstr>
      <vt:lpstr>Arial</vt:lpstr>
      <vt:lpstr>Calibri</vt:lpstr>
      <vt:lpstr>Rockwell</vt:lpstr>
      <vt:lpstr>Roboto Medium</vt:lpstr>
      <vt:lpstr>Simple Light</vt:lpstr>
      <vt:lpstr>Simple Light</vt:lpstr>
      <vt:lpstr>CDE ESEA Office Hours  February 5, 2026</vt:lpstr>
      <vt:lpstr>ESEA Office Hours</vt:lpstr>
      <vt:lpstr>ESEA Reminders and Updates</vt:lpstr>
      <vt:lpstr>Reminders</vt:lpstr>
      <vt:lpstr>Updates</vt:lpstr>
      <vt:lpstr>Reallocated Grant Opportunity</vt:lpstr>
      <vt:lpstr>Purpose</vt:lpstr>
      <vt:lpstr>ESEA Reallocated Grant Funding Streams</vt:lpstr>
      <vt:lpstr>Eligible Applicants</vt:lpstr>
      <vt:lpstr>Available Funds and Duration of Grant</vt:lpstr>
      <vt:lpstr>Allowable Uses</vt:lpstr>
      <vt:lpstr>Application Due February 26, 2026</vt:lpstr>
      <vt:lpstr>Timeline for All Opportunities</vt:lpstr>
      <vt:lpstr>Consolidated Application Update</vt:lpstr>
      <vt:lpstr>Consolidated Application Rollout</vt:lpstr>
      <vt:lpstr>Upcoming Meetings</vt:lpstr>
      <vt:lpstr>Looking Ahead…</vt:lpstr>
      <vt:lpstr>CDE Contacts! Emails: Lastname_Firstinitial@cde.state.co.us (e.g., Smith_a@cde.state.co.us)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Owen, Emily</cp:lastModifiedBy>
  <cp:revision>3</cp:revision>
  <dcterms:modified xsi:type="dcterms:W3CDTF">2026-02-05T21:44:32Z</dcterms:modified>
</cp:coreProperties>
</file>