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4" r:id="rId1"/>
    <p:sldMasterId id="2147483765" r:id="rId2"/>
    <p:sldMasterId id="2147483766" r:id="rId3"/>
  </p:sldMasterIdLst>
  <p:notesMasterIdLst>
    <p:notesMasterId r:id="rId4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Lst>
  <p:sldSz cx="9144000" cy="5143500" type="screen16x9"/>
  <p:notesSz cx="6858000" cy="9144000"/>
  <p:embeddedFontLst>
    <p:embeddedFont>
      <p:font typeface="Roboto" panose="02000000000000000000" pitchFamily="2" charset="0"/>
      <p:regular r:id="rId46"/>
      <p:bold r:id="rId47"/>
      <p:italic r:id="rId48"/>
      <p:boldItalic r:id="rId49"/>
    </p:embeddedFont>
    <p:embeddedFont>
      <p:font typeface="Roboto Medium" panose="02000000000000000000" pitchFamily="2" charset="0"/>
      <p:regular r:id="rId50"/>
      <p:bold r:id="rId51"/>
      <p:italic r:id="rId52"/>
      <p:boldItalic r:id="rId53"/>
    </p:embeddedFont>
    <p:embeddedFont>
      <p:font typeface="Rockwell" panose="02060603020205020403" pitchFamily="18"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8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4249A1-6B6D-441C-8B0E-A7319A06A9AE}">
  <a:tblStyle styleId="{774249A1-6B6D-441C-8B0E-A7319A06A9A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01E06F2-C70F-49CE-ABC4-5DA0C972612A}" styleName="Table_1">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0D46AE-EBCD-4E4B-BC90-36D155AB3522}"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6744" autoAdjust="0"/>
  </p:normalViewPr>
  <p:slideViewPr>
    <p:cSldViewPr snapToGrid="0">
      <p:cViewPr varScale="1">
        <p:scale>
          <a:sx n="128" d="100"/>
          <a:sy n="128" d="100"/>
        </p:scale>
        <p:origin x="1092"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3b7e4cf8be3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3b7e4cf8be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3b7e4cf8be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3b7e4cf8be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3b7e4cf8be3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3b7e4cf8be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3b7e4cf8be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3b7e4cf8be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3b70fc5ca8b_2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3b70fc5ca8b_2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3b70fc5ca8b_2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3b70fc5ca8b_2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3b7f3af94f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3b7f3af94f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3b70fc5ca8b_2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3b70fc5ca8b_2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3b70fc5ca8b_2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3b70fc5ca8b_2_2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081" name="Google Shape;1081;g3b70fc5ca8b_2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3b70fc5ca8b_2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3b70fc5ca8b_2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271fd490ee5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271fd490ee5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3b70fc5ca8b_2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3b70fc5ca8b_2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3b70fc5ca8b_2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3b70fc5ca8b_2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3b70fc5ca8b_2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3b70fc5ca8b_2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3b70fc5ca8b_2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3b70fc5ca8b_2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285750" lvl="0" indent="0" algn="l" rtl="0">
              <a:spcBef>
                <a:spcPts val="800"/>
              </a:spcBef>
              <a:spcAft>
                <a:spcPts val="800"/>
              </a:spcAft>
              <a:buNone/>
            </a:pP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3b70fc5ca8b_2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3b70fc5ca8b_2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highlight>
                <a:schemeClr val="accent4"/>
              </a:high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3b70fc5ca8b_2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3b70fc5ca8b_2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highlight>
                <a:schemeClr val="accent4"/>
              </a:highligh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3b70fc5ca8b_2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3b70fc5ca8b_2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28575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3b70fc5ca8b_2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3b70fc5ca8b_2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3b70fc5ca8b_2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3b70fc5ca8b_2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3b70fc5ca8b_2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3b70fc5ca8b_2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2f6705eeb3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3" name="Google Shape;983;g2f6705eeb30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3b70fc5ca8b_2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3b70fc5ca8b_2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3b70fc5ca8b_2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1" name="Google Shape;1171;g3b70fc5ca8b_2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3b70fc5ca8b_2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3b70fc5ca8b_2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3b70fc5ca8b_2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3b70fc5ca8b_2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3b70fc5ca8b_2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3b70fc5ca8b_2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3b70fc5ca8b_2_3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 name="Google Shape;1199;g3b70fc5ca8b_2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3b70fc5ca8b_2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3b70fc5ca8b_2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3b70fc5ca8b_2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3b70fc5ca8b_2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90000"/>
              </a:lnSpc>
              <a:spcBef>
                <a:spcPts val="80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3b70fc5ca8b_2_4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g3b70fc5ca8b_2_4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16" name="Google Shape;1216;g3b70fc5ca8b_2_4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305adf297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305adf297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3b6cdf5723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3b6cdf5723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3b7f3af94f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3b7f3af94f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2f6c1a47a4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2" name="Google Shape;1002;g2f6c1a47a4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3b6cdf5723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3b6cdf572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3b7e4cf8be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3b7e4cf8be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3b7e4cf8b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3b7e4cf8b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jp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jp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jp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jp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jp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jp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jp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6"/>
        <p:cNvGrpSpPr/>
        <p:nvPr/>
      </p:nvGrpSpPr>
      <p:grpSpPr>
        <a:xfrm>
          <a:off x="0" y="0"/>
          <a:ext cx="0" cy="0"/>
          <a:chOff x="0" y="0"/>
          <a:chExt cx="0" cy="0"/>
        </a:xfrm>
      </p:grpSpPr>
      <p:pic>
        <p:nvPicPr>
          <p:cNvPr id="117" name="Google Shape;117;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8" name="Google Shape;118;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9" name="Google Shape;119;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0" name="Google Shape;120;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834"/>
        <p:cNvGrpSpPr/>
        <p:nvPr/>
      </p:nvGrpSpPr>
      <p:grpSpPr>
        <a:xfrm>
          <a:off x="0" y="0"/>
          <a:ext cx="0" cy="0"/>
          <a:chOff x="0" y="0"/>
          <a:chExt cx="0" cy="0"/>
        </a:xfrm>
      </p:grpSpPr>
      <p:pic>
        <p:nvPicPr>
          <p:cNvPr id="835" name="Google Shape;835;p103" title="54749295459_4707809850_c.jpg"/>
          <p:cNvPicPr preferRelativeResize="0"/>
          <p:nvPr/>
        </p:nvPicPr>
        <p:blipFill rotWithShape="1">
          <a:blip r:embed="rId2">
            <a:alphaModFix/>
          </a:blip>
          <a:srcRect t="9740" b="6219"/>
          <a:stretch/>
        </p:blipFill>
        <p:spPr>
          <a:xfrm>
            <a:off x="0" y="0"/>
            <a:ext cx="9144000" cy="5143501"/>
          </a:xfrm>
          <a:prstGeom prst="rect">
            <a:avLst/>
          </a:prstGeom>
          <a:noFill/>
          <a:ln>
            <a:noFill/>
          </a:ln>
        </p:spPr>
      </p:pic>
      <p:sp>
        <p:nvSpPr>
          <p:cNvPr id="836" name="Google Shape;836;p10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837" name="Google Shape;837;p10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38" name="Google Shape;838;p103"/>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103"/>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840"/>
        <p:cNvGrpSpPr/>
        <p:nvPr/>
      </p:nvGrpSpPr>
      <p:grpSpPr>
        <a:xfrm>
          <a:off x="0" y="0"/>
          <a:ext cx="0" cy="0"/>
          <a:chOff x="0" y="0"/>
          <a:chExt cx="0" cy="0"/>
        </a:xfrm>
      </p:grpSpPr>
      <p:pic>
        <p:nvPicPr>
          <p:cNvPr id="841" name="Google Shape;841;p104" title="53927072381_3976e6a604_c.jpg"/>
          <p:cNvPicPr preferRelativeResize="0"/>
          <p:nvPr/>
        </p:nvPicPr>
        <p:blipFill rotWithShape="1">
          <a:blip r:embed="rId2">
            <a:alphaModFix/>
          </a:blip>
          <a:srcRect l="1078" t="12603" b="3985"/>
          <a:stretch/>
        </p:blipFill>
        <p:spPr>
          <a:xfrm>
            <a:off x="0" y="0"/>
            <a:ext cx="9144000" cy="5143501"/>
          </a:xfrm>
          <a:prstGeom prst="rect">
            <a:avLst/>
          </a:prstGeom>
          <a:noFill/>
          <a:ln>
            <a:noFill/>
          </a:ln>
        </p:spPr>
      </p:pic>
      <p:sp>
        <p:nvSpPr>
          <p:cNvPr id="842" name="Google Shape;842;p10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843" name="Google Shape;843;p10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44" name="Google Shape;844;p104"/>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104"/>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846"/>
        <p:cNvGrpSpPr/>
        <p:nvPr/>
      </p:nvGrpSpPr>
      <p:grpSpPr>
        <a:xfrm>
          <a:off x="0" y="0"/>
          <a:ext cx="0" cy="0"/>
          <a:chOff x="0" y="0"/>
          <a:chExt cx="0" cy="0"/>
        </a:xfrm>
      </p:grpSpPr>
      <p:pic>
        <p:nvPicPr>
          <p:cNvPr id="847" name="Google Shape;847;p105" title="53741816098_80a66242e4_c.jpg"/>
          <p:cNvPicPr preferRelativeResize="0"/>
          <p:nvPr/>
        </p:nvPicPr>
        <p:blipFill rotWithShape="1">
          <a:blip r:embed="rId2">
            <a:alphaModFix/>
          </a:blip>
          <a:srcRect t="7216" b="9337"/>
          <a:stretch/>
        </p:blipFill>
        <p:spPr>
          <a:xfrm>
            <a:off x="0" y="0"/>
            <a:ext cx="9200875" cy="5143500"/>
          </a:xfrm>
          <a:prstGeom prst="rect">
            <a:avLst/>
          </a:prstGeom>
          <a:noFill/>
          <a:ln>
            <a:noFill/>
          </a:ln>
        </p:spPr>
      </p:pic>
      <p:sp>
        <p:nvSpPr>
          <p:cNvPr id="848" name="Google Shape;848;p10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849" name="Google Shape;849;p10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50" name="Google Shape;850;p105"/>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105"/>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852"/>
        <p:cNvGrpSpPr/>
        <p:nvPr/>
      </p:nvGrpSpPr>
      <p:grpSpPr>
        <a:xfrm>
          <a:off x="0" y="0"/>
          <a:ext cx="0" cy="0"/>
          <a:chOff x="0" y="0"/>
          <a:chExt cx="0" cy="0"/>
        </a:xfrm>
      </p:grpSpPr>
      <p:pic>
        <p:nvPicPr>
          <p:cNvPr id="853" name="Google Shape;853;p106"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4" name="Google Shape;854;p10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855" name="Google Shape;855;p10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56" name="Google Shape;856;p106"/>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106"/>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858"/>
        <p:cNvGrpSpPr/>
        <p:nvPr/>
      </p:nvGrpSpPr>
      <p:grpSpPr>
        <a:xfrm>
          <a:off x="0" y="0"/>
          <a:ext cx="0" cy="0"/>
          <a:chOff x="0" y="0"/>
          <a:chExt cx="0" cy="0"/>
        </a:xfrm>
      </p:grpSpPr>
      <p:pic>
        <p:nvPicPr>
          <p:cNvPr id="859" name="Google Shape;859;p107" title="54514921433_9495e4dbcb_c.jpg"/>
          <p:cNvPicPr preferRelativeResize="0"/>
          <p:nvPr/>
        </p:nvPicPr>
        <p:blipFill rotWithShape="1">
          <a:blip r:embed="rId2">
            <a:alphaModFix/>
          </a:blip>
          <a:srcRect t="4767" b="12312"/>
          <a:stretch/>
        </p:blipFill>
        <p:spPr>
          <a:xfrm>
            <a:off x="0" y="0"/>
            <a:ext cx="9249949" cy="5143501"/>
          </a:xfrm>
          <a:prstGeom prst="rect">
            <a:avLst/>
          </a:prstGeom>
          <a:noFill/>
          <a:ln>
            <a:noFill/>
          </a:ln>
        </p:spPr>
      </p:pic>
      <p:sp>
        <p:nvSpPr>
          <p:cNvPr id="860" name="Google Shape;860;p10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861" name="Google Shape;861;p10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62" name="Google Shape;862;p107"/>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107"/>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lide without image - Orange 1">
  <p:cSld name="SECTION_HEADER_1_2">
    <p:spTree>
      <p:nvGrpSpPr>
        <p:cNvPr id="1" name="Shape 864"/>
        <p:cNvGrpSpPr/>
        <p:nvPr/>
      </p:nvGrpSpPr>
      <p:grpSpPr>
        <a:xfrm>
          <a:off x="0" y="0"/>
          <a:ext cx="0" cy="0"/>
          <a:chOff x="0" y="0"/>
          <a:chExt cx="0" cy="0"/>
        </a:xfrm>
      </p:grpSpPr>
      <p:sp>
        <p:nvSpPr>
          <p:cNvPr id="865" name="Google Shape;865;p10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866" name="Google Shape;866;p108"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867" name="Google Shape;867;p10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8" name="Google Shape;868;p10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69" name="Google Shape;869;p10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0" name="Google Shape;870;p108"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
        <p:nvSpPr>
          <p:cNvPr id="871" name="Google Shape;871;p108"/>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108"/>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873"/>
        <p:cNvGrpSpPr/>
        <p:nvPr/>
      </p:nvGrpSpPr>
      <p:grpSpPr>
        <a:xfrm>
          <a:off x="0" y="0"/>
          <a:ext cx="0" cy="0"/>
          <a:chOff x="0" y="0"/>
          <a:chExt cx="0" cy="0"/>
        </a:xfrm>
      </p:grpSpPr>
      <p:sp>
        <p:nvSpPr>
          <p:cNvPr id="874" name="Google Shape;874;p1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75" name="Google Shape;875;p10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76" name="Google Shape;876;p109"/>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cxnSp>
        <p:nvCxnSpPr>
          <p:cNvPr id="877" name="Google Shape;877;p109"/>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pic>
        <p:nvPicPr>
          <p:cNvPr id="878" name="Google Shape;878;p10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79" name="Google Shape;879;p109"/>
          <p:cNvSpPr txBox="1"/>
          <p:nvPr/>
        </p:nvSpPr>
        <p:spPr>
          <a:xfrm>
            <a:off x="6515350" y="1228675"/>
            <a:ext cx="2267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394,765 (~44%)</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117,616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105,362 (~12%)</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14,498 (~2%)</a:t>
            </a:r>
            <a:endParaRPr sz="1200" b="0" i="0" u="none" strike="noStrike" cap="none">
              <a:solidFill>
                <a:srgbClr val="000000"/>
              </a:solidFill>
              <a:latin typeface="Arial"/>
              <a:ea typeface="Arial"/>
              <a:cs typeface="Arial"/>
              <a:sym typeface="Arial"/>
            </a:endParaRPr>
          </a:p>
        </p:txBody>
      </p:sp>
      <p:sp>
        <p:nvSpPr>
          <p:cNvPr id="880" name="Google Shape;880;p109"/>
          <p:cNvSpPr txBox="1"/>
          <p:nvPr/>
        </p:nvSpPr>
        <p:spPr>
          <a:xfrm>
            <a:off x="6633450" y="3655100"/>
            <a:ext cx="2015700" cy="369900"/>
          </a:xfrm>
          <a:prstGeom prst="rect">
            <a:avLst/>
          </a:prstGeom>
          <a:noFill/>
          <a:ln w="19050"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Roboto"/>
                <a:ea typeface="Roboto"/>
                <a:cs typeface="Roboto"/>
                <a:sym typeface="Roboto"/>
              </a:rPr>
              <a:t>*Includes both Non-English Proficient and Limited English Proficient students</a:t>
            </a:r>
            <a:endParaRPr sz="800" b="0" i="1" u="none" strike="noStrike" cap="none">
              <a:solidFill>
                <a:srgbClr val="000000"/>
              </a:solidFill>
              <a:latin typeface="Roboto"/>
              <a:ea typeface="Roboto"/>
              <a:cs typeface="Roboto"/>
              <a:sym typeface="Roboto"/>
            </a:endParaRPr>
          </a:p>
        </p:txBody>
      </p:sp>
      <p:grpSp>
        <p:nvGrpSpPr>
          <p:cNvPr id="881" name="Google Shape;881;p109"/>
          <p:cNvGrpSpPr/>
          <p:nvPr/>
        </p:nvGrpSpPr>
        <p:grpSpPr>
          <a:xfrm>
            <a:off x="308400" y="1062325"/>
            <a:ext cx="1006800" cy="1003500"/>
            <a:chOff x="308400" y="1076275"/>
            <a:chExt cx="1006800" cy="1003500"/>
          </a:xfrm>
        </p:grpSpPr>
        <p:sp>
          <p:nvSpPr>
            <p:cNvPr id="882" name="Google Shape;882;p109"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109"/>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178</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SCHOOL</a:t>
              </a:r>
              <a:endParaRPr sz="1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DISTRICTS</a:t>
              </a:r>
              <a:endParaRPr sz="1200" b="0" i="0" u="none" strike="noStrike" cap="none">
                <a:solidFill>
                  <a:srgbClr val="FFFFFF"/>
                </a:solidFill>
                <a:latin typeface="Roboto"/>
                <a:ea typeface="Roboto"/>
                <a:cs typeface="Roboto"/>
                <a:sym typeface="Roboto"/>
              </a:endParaRPr>
            </a:p>
          </p:txBody>
        </p:sp>
      </p:grpSp>
      <p:grpSp>
        <p:nvGrpSpPr>
          <p:cNvPr id="884" name="Google Shape;884;p109"/>
          <p:cNvGrpSpPr/>
          <p:nvPr/>
        </p:nvGrpSpPr>
        <p:grpSpPr>
          <a:xfrm>
            <a:off x="308400" y="2150613"/>
            <a:ext cx="1006800" cy="1003500"/>
            <a:chOff x="308400" y="2218825"/>
            <a:chExt cx="1006800" cy="1003500"/>
          </a:xfrm>
        </p:grpSpPr>
        <p:sp>
          <p:nvSpPr>
            <p:cNvPr id="885" name="Google Shape;885;p109"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109"/>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Roboto"/>
                  <a:ea typeface="Roboto"/>
                  <a:cs typeface="Roboto"/>
                  <a:sym typeface="Roboto"/>
                </a:rPr>
                <a:t>1,927</a:t>
              </a:r>
              <a:endParaRPr sz="13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Roboto"/>
                  <a:ea typeface="Roboto"/>
                  <a:cs typeface="Roboto"/>
                  <a:sym typeface="Roboto"/>
                </a:rPr>
                <a:t>SCHOOLS</a:t>
              </a:r>
              <a:endParaRPr sz="1200" b="0" i="0" u="none" strike="noStrike" cap="none">
                <a:solidFill>
                  <a:srgbClr val="000000"/>
                </a:solidFill>
                <a:latin typeface="Roboto"/>
                <a:ea typeface="Roboto"/>
                <a:cs typeface="Roboto"/>
                <a:sym typeface="Roboto"/>
              </a:endParaRPr>
            </a:p>
          </p:txBody>
        </p:sp>
      </p:grpSp>
      <p:grpSp>
        <p:nvGrpSpPr>
          <p:cNvPr id="887" name="Google Shape;887;p109"/>
          <p:cNvGrpSpPr/>
          <p:nvPr/>
        </p:nvGrpSpPr>
        <p:grpSpPr>
          <a:xfrm>
            <a:off x="308400" y="3238900"/>
            <a:ext cx="1006800" cy="1003500"/>
            <a:chOff x="308400" y="1076275"/>
            <a:chExt cx="1006800" cy="1003500"/>
          </a:xfrm>
        </p:grpSpPr>
        <p:sp>
          <p:nvSpPr>
            <p:cNvPr id="888" name="Google Shape;888;p109"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109"/>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881,065</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PUBLIC </a:t>
              </a:r>
              <a:br>
                <a:rPr lang="en" sz="1000" b="0" i="0" u="none" strike="noStrike" cap="none">
                  <a:solidFill>
                    <a:srgbClr val="FFFFFF"/>
                  </a:solidFill>
                  <a:latin typeface="Roboto"/>
                  <a:ea typeface="Roboto"/>
                  <a:cs typeface="Roboto"/>
                  <a:sym typeface="Roboto"/>
                </a:rPr>
              </a:br>
              <a:r>
                <a:rPr lang="en" sz="1000" b="0" i="0" u="none" strike="noStrike" cap="none">
                  <a:solidFill>
                    <a:srgbClr val="FFFFFF"/>
                  </a:solidFill>
                  <a:latin typeface="Roboto"/>
                  <a:ea typeface="Roboto"/>
                  <a:cs typeface="Roboto"/>
                  <a:sym typeface="Roboto"/>
                </a:rPr>
                <a:t>SCHOOL</a:t>
              </a:r>
              <a:endParaRPr sz="10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STUDENTS</a:t>
              </a:r>
              <a:endParaRPr sz="1000" b="0" i="0" u="none" strike="noStrike" cap="none">
                <a:solidFill>
                  <a:srgbClr val="FFFFFF"/>
                </a:solidFill>
                <a:latin typeface="Roboto"/>
                <a:ea typeface="Roboto"/>
                <a:cs typeface="Roboto"/>
                <a:sym typeface="Roboto"/>
              </a:endParaRPr>
            </a:p>
          </p:txBody>
        </p:sp>
      </p:grpSp>
      <p:sp>
        <p:nvSpPr>
          <p:cNvPr id="890" name="Google Shape;890;p109"/>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Student Demographics*</a:t>
            </a:r>
            <a:endParaRPr sz="1400" b="1" i="0" u="none" strike="noStrike" cap="none">
              <a:solidFill>
                <a:srgbClr val="000000"/>
              </a:solidFill>
              <a:latin typeface="Roboto"/>
              <a:ea typeface="Roboto"/>
              <a:cs typeface="Roboto"/>
              <a:sym typeface="Roboto"/>
            </a:endParaRPr>
          </a:p>
        </p:txBody>
      </p:sp>
      <p:pic>
        <p:nvPicPr>
          <p:cNvPr id="891" name="Google Shape;891;p109"/>
          <p:cNvPicPr preferRelativeResize="0"/>
          <p:nvPr/>
        </p:nvPicPr>
        <p:blipFill rotWithShape="1">
          <a:blip r:embed="rId4">
            <a:alphaModFix/>
          </a:blip>
          <a:srcRect l="49" r="59"/>
          <a:stretch/>
        </p:blipFill>
        <p:spPr>
          <a:xfrm>
            <a:off x="1761637" y="1426175"/>
            <a:ext cx="4307278" cy="2744888"/>
          </a:xfrm>
          <a:prstGeom prst="rect">
            <a:avLst/>
          </a:prstGeom>
          <a:noFill/>
          <a:ln>
            <a:noFill/>
          </a:ln>
        </p:spPr>
      </p:pic>
      <p:sp>
        <p:nvSpPr>
          <p:cNvPr id="892" name="Google Shape;892;p109"/>
          <p:cNvSpPr txBox="1"/>
          <p:nvPr/>
        </p:nvSpPr>
        <p:spPr>
          <a:xfrm>
            <a:off x="4759150" y="3941075"/>
            <a:ext cx="1051800" cy="156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*October 2024 Data</a:t>
            </a:r>
            <a:endParaRPr sz="800" b="0" i="0" u="none" strike="noStrike" cap="none">
              <a:solidFill>
                <a:srgbClr val="000000"/>
              </a:solidFill>
              <a:latin typeface="Roboto"/>
              <a:ea typeface="Roboto"/>
              <a:cs typeface="Roboto"/>
              <a:sym typeface="Roboto"/>
            </a:endParaRPr>
          </a:p>
        </p:txBody>
      </p:sp>
      <p:sp>
        <p:nvSpPr>
          <p:cNvPr id="893" name="Google Shape;893;p109"/>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109"/>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Our schools, students and educators - Orange 1">
  <p:cSld name="SECTION_HEADER_1_1_2">
    <p:spTree>
      <p:nvGrpSpPr>
        <p:cNvPr id="1" name="Shape 895"/>
        <p:cNvGrpSpPr/>
        <p:nvPr/>
      </p:nvGrpSpPr>
      <p:grpSpPr>
        <a:xfrm>
          <a:off x="0" y="0"/>
          <a:ext cx="0" cy="0"/>
          <a:chOff x="0" y="0"/>
          <a:chExt cx="0" cy="0"/>
        </a:xfrm>
      </p:grpSpPr>
      <p:pic>
        <p:nvPicPr>
          <p:cNvPr id="896" name="Google Shape;896;p11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97" name="Google Shape;897;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98" name="Google Shape;898;p11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cxnSp>
        <p:nvCxnSpPr>
          <p:cNvPr id="899" name="Google Shape;899;p110"/>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pic>
        <p:nvPicPr>
          <p:cNvPr id="900" name="Google Shape;900;p11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01" name="Google Shape;901;p110"/>
          <p:cNvSpPr txBox="1"/>
          <p:nvPr/>
        </p:nvSpPr>
        <p:spPr>
          <a:xfrm>
            <a:off x="6515350" y="1228675"/>
            <a:ext cx="2267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394,765 (~44%)</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117,616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105,362 (~12%)</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14,498 (~2%)</a:t>
            </a:r>
            <a:endParaRPr sz="1200" b="0" i="0" u="none" strike="noStrike" cap="none">
              <a:solidFill>
                <a:srgbClr val="000000"/>
              </a:solidFill>
              <a:latin typeface="Arial"/>
              <a:ea typeface="Arial"/>
              <a:cs typeface="Arial"/>
              <a:sym typeface="Arial"/>
            </a:endParaRPr>
          </a:p>
        </p:txBody>
      </p:sp>
      <p:sp>
        <p:nvSpPr>
          <p:cNvPr id="902" name="Google Shape;902;p110"/>
          <p:cNvSpPr txBox="1"/>
          <p:nvPr/>
        </p:nvSpPr>
        <p:spPr>
          <a:xfrm>
            <a:off x="6633450" y="3655100"/>
            <a:ext cx="2015700" cy="369900"/>
          </a:xfrm>
          <a:prstGeom prst="rect">
            <a:avLst/>
          </a:prstGeom>
          <a:noFill/>
          <a:ln w="19050"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Roboto"/>
                <a:ea typeface="Roboto"/>
                <a:cs typeface="Roboto"/>
                <a:sym typeface="Roboto"/>
              </a:rPr>
              <a:t>*Includes both Non-English Proficient and Limited English Proficient students</a:t>
            </a:r>
            <a:endParaRPr sz="800" b="0" i="1" u="none" strike="noStrike" cap="none">
              <a:solidFill>
                <a:srgbClr val="000000"/>
              </a:solidFill>
              <a:latin typeface="Roboto"/>
              <a:ea typeface="Roboto"/>
              <a:cs typeface="Roboto"/>
              <a:sym typeface="Roboto"/>
            </a:endParaRPr>
          </a:p>
        </p:txBody>
      </p:sp>
      <p:grpSp>
        <p:nvGrpSpPr>
          <p:cNvPr id="903" name="Google Shape;903;p110"/>
          <p:cNvGrpSpPr/>
          <p:nvPr/>
        </p:nvGrpSpPr>
        <p:grpSpPr>
          <a:xfrm>
            <a:off x="308400" y="1062325"/>
            <a:ext cx="1006800" cy="1003500"/>
            <a:chOff x="308400" y="1076275"/>
            <a:chExt cx="1006800" cy="1003500"/>
          </a:xfrm>
        </p:grpSpPr>
        <p:sp>
          <p:nvSpPr>
            <p:cNvPr id="904" name="Google Shape;904;p110"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11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178</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SCHOOL</a:t>
              </a:r>
              <a:endParaRPr sz="1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DISTRICTS</a:t>
              </a:r>
              <a:endParaRPr sz="1200" b="0" i="0" u="none" strike="noStrike" cap="none">
                <a:solidFill>
                  <a:srgbClr val="FFFFFF"/>
                </a:solidFill>
                <a:latin typeface="Roboto"/>
                <a:ea typeface="Roboto"/>
                <a:cs typeface="Roboto"/>
                <a:sym typeface="Roboto"/>
              </a:endParaRPr>
            </a:p>
          </p:txBody>
        </p:sp>
      </p:grpSp>
      <p:grpSp>
        <p:nvGrpSpPr>
          <p:cNvPr id="906" name="Google Shape;906;p110"/>
          <p:cNvGrpSpPr/>
          <p:nvPr/>
        </p:nvGrpSpPr>
        <p:grpSpPr>
          <a:xfrm>
            <a:off x="308400" y="2150613"/>
            <a:ext cx="1006800" cy="1003500"/>
            <a:chOff x="308400" y="2218825"/>
            <a:chExt cx="1006800" cy="1003500"/>
          </a:xfrm>
        </p:grpSpPr>
        <p:sp>
          <p:nvSpPr>
            <p:cNvPr id="907" name="Google Shape;907;p110"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11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Roboto"/>
                  <a:ea typeface="Roboto"/>
                  <a:cs typeface="Roboto"/>
                  <a:sym typeface="Roboto"/>
                </a:rPr>
                <a:t>1,927</a:t>
              </a:r>
              <a:endParaRPr sz="13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Roboto"/>
                  <a:ea typeface="Roboto"/>
                  <a:cs typeface="Roboto"/>
                  <a:sym typeface="Roboto"/>
                </a:rPr>
                <a:t>SCHOOLS</a:t>
              </a:r>
              <a:endParaRPr sz="1200" b="0" i="0" u="none" strike="noStrike" cap="none">
                <a:solidFill>
                  <a:srgbClr val="000000"/>
                </a:solidFill>
                <a:latin typeface="Roboto"/>
                <a:ea typeface="Roboto"/>
                <a:cs typeface="Roboto"/>
                <a:sym typeface="Roboto"/>
              </a:endParaRPr>
            </a:p>
          </p:txBody>
        </p:sp>
      </p:grpSp>
      <p:grpSp>
        <p:nvGrpSpPr>
          <p:cNvPr id="909" name="Google Shape;909;p110"/>
          <p:cNvGrpSpPr/>
          <p:nvPr/>
        </p:nvGrpSpPr>
        <p:grpSpPr>
          <a:xfrm>
            <a:off x="308400" y="3238900"/>
            <a:ext cx="1006800" cy="1003500"/>
            <a:chOff x="308400" y="1076275"/>
            <a:chExt cx="1006800" cy="1003500"/>
          </a:xfrm>
        </p:grpSpPr>
        <p:sp>
          <p:nvSpPr>
            <p:cNvPr id="910" name="Google Shape;910;p110"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11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881,065</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PUBLIC </a:t>
              </a:r>
              <a:br>
                <a:rPr lang="en" sz="1000" b="0" i="0" u="none" strike="noStrike" cap="none">
                  <a:solidFill>
                    <a:srgbClr val="FFFFFF"/>
                  </a:solidFill>
                  <a:latin typeface="Roboto"/>
                  <a:ea typeface="Roboto"/>
                  <a:cs typeface="Roboto"/>
                  <a:sym typeface="Roboto"/>
                </a:rPr>
              </a:br>
              <a:r>
                <a:rPr lang="en" sz="1000" b="0" i="0" u="none" strike="noStrike" cap="none">
                  <a:solidFill>
                    <a:srgbClr val="FFFFFF"/>
                  </a:solidFill>
                  <a:latin typeface="Roboto"/>
                  <a:ea typeface="Roboto"/>
                  <a:cs typeface="Roboto"/>
                  <a:sym typeface="Roboto"/>
                </a:rPr>
                <a:t>SCHOOL</a:t>
              </a:r>
              <a:endParaRPr sz="10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STUDENTS</a:t>
              </a:r>
              <a:endParaRPr sz="1000" b="0" i="0" u="none" strike="noStrike" cap="none">
                <a:solidFill>
                  <a:srgbClr val="FFFFFF"/>
                </a:solidFill>
                <a:latin typeface="Roboto"/>
                <a:ea typeface="Roboto"/>
                <a:cs typeface="Roboto"/>
                <a:sym typeface="Roboto"/>
              </a:endParaRPr>
            </a:p>
          </p:txBody>
        </p:sp>
      </p:grpSp>
      <p:sp>
        <p:nvSpPr>
          <p:cNvPr id="912" name="Google Shape;912;p11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Student Demographics*</a:t>
            </a:r>
            <a:endParaRPr sz="1400" b="1" i="0" u="none" strike="noStrike" cap="none">
              <a:solidFill>
                <a:srgbClr val="000000"/>
              </a:solidFill>
              <a:latin typeface="Roboto"/>
              <a:ea typeface="Roboto"/>
              <a:cs typeface="Roboto"/>
              <a:sym typeface="Roboto"/>
            </a:endParaRPr>
          </a:p>
        </p:txBody>
      </p:sp>
      <p:pic>
        <p:nvPicPr>
          <p:cNvPr id="913" name="Google Shape;913;p110"/>
          <p:cNvPicPr preferRelativeResize="0"/>
          <p:nvPr/>
        </p:nvPicPr>
        <p:blipFill rotWithShape="1">
          <a:blip r:embed="rId4">
            <a:alphaModFix/>
          </a:blip>
          <a:srcRect l="49" r="59"/>
          <a:stretch/>
        </p:blipFill>
        <p:spPr>
          <a:xfrm>
            <a:off x="1761637" y="1426175"/>
            <a:ext cx="4307278" cy="2744888"/>
          </a:xfrm>
          <a:prstGeom prst="rect">
            <a:avLst/>
          </a:prstGeom>
          <a:noFill/>
          <a:ln>
            <a:noFill/>
          </a:ln>
        </p:spPr>
      </p:pic>
      <p:sp>
        <p:nvSpPr>
          <p:cNvPr id="914" name="Google Shape;914;p110"/>
          <p:cNvSpPr txBox="1"/>
          <p:nvPr/>
        </p:nvSpPr>
        <p:spPr>
          <a:xfrm>
            <a:off x="4759150" y="3941075"/>
            <a:ext cx="1051800" cy="156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*October 2024 Data</a:t>
            </a:r>
            <a:endParaRPr sz="800" b="0" i="0" u="none" strike="noStrike" cap="none">
              <a:solidFill>
                <a:srgbClr val="000000"/>
              </a:solidFill>
              <a:latin typeface="Roboto"/>
              <a:ea typeface="Roboto"/>
              <a:cs typeface="Roboto"/>
              <a:sym typeface="Roboto"/>
            </a:endParaRPr>
          </a:p>
        </p:txBody>
      </p:sp>
      <p:sp>
        <p:nvSpPr>
          <p:cNvPr id="915" name="Google Shape;915;p110"/>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110"/>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7"/>
        <p:cNvGrpSpPr/>
        <p:nvPr/>
      </p:nvGrpSpPr>
      <p:grpSpPr>
        <a:xfrm>
          <a:off x="0" y="0"/>
          <a:ext cx="0" cy="0"/>
          <a:chOff x="0" y="0"/>
          <a:chExt cx="0" cy="0"/>
        </a:xfrm>
      </p:grpSpPr>
      <p:sp>
        <p:nvSpPr>
          <p:cNvPr id="918" name="Google Shape;918;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19" name="Google Shape;919;p111"/>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111"/>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921"/>
        <p:cNvGrpSpPr/>
        <p:nvPr/>
      </p:nvGrpSpPr>
      <p:grpSpPr>
        <a:xfrm>
          <a:off x="0" y="0"/>
          <a:ext cx="0" cy="0"/>
          <a:chOff x="0" y="0"/>
          <a:chExt cx="0" cy="0"/>
        </a:xfrm>
      </p:grpSpPr>
      <p:pic>
        <p:nvPicPr>
          <p:cNvPr id="922" name="Google Shape;922;p11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923" name="Google Shape;923;p11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924" name="Google Shape;924;p11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925" name="Google Shape;925;p11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926" name="Google Shape;926;p11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27" name="Google Shape;927;p112"/>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112"/>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1"/>
        <p:cNvGrpSpPr/>
        <p:nvPr/>
      </p:nvGrpSpPr>
      <p:grpSpPr>
        <a:xfrm>
          <a:off x="0" y="0"/>
          <a:ext cx="0" cy="0"/>
          <a:chOff x="0" y="0"/>
          <a:chExt cx="0" cy="0"/>
        </a:xfrm>
      </p:grpSpPr>
      <p:pic>
        <p:nvPicPr>
          <p:cNvPr id="122" name="Google Shape;122;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 name="Google Shape;123;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4" name="Google Shape;124;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5" name="Google Shape;125;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929"/>
        <p:cNvGrpSpPr/>
        <p:nvPr/>
      </p:nvGrpSpPr>
      <p:grpSpPr>
        <a:xfrm>
          <a:off x="0" y="0"/>
          <a:ext cx="0" cy="0"/>
          <a:chOff x="0" y="0"/>
          <a:chExt cx="0" cy="0"/>
        </a:xfrm>
      </p:grpSpPr>
      <p:cxnSp>
        <p:nvCxnSpPr>
          <p:cNvPr id="930" name="Google Shape;930;p11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931" name="Google Shape;931;p11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932" name="Google Shape;932;p11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933" name="Google Shape;933;p113"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
        <p:nvSpPr>
          <p:cNvPr id="934" name="Google Shape;934;p113"/>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113"/>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936"/>
        <p:cNvGrpSpPr/>
        <p:nvPr/>
      </p:nvGrpSpPr>
      <p:grpSpPr>
        <a:xfrm>
          <a:off x="0" y="0"/>
          <a:ext cx="0" cy="0"/>
          <a:chOff x="0" y="0"/>
          <a:chExt cx="0" cy="0"/>
        </a:xfrm>
      </p:grpSpPr>
      <p:pic>
        <p:nvPicPr>
          <p:cNvPr id="937" name="Google Shape;937;p11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938" name="Google Shape;938;p11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39" name="Google Shape;939;p114"/>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114"/>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
        <p:nvSpPr>
          <p:cNvPr id="941" name="Google Shape;941;p114"/>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cSld name="TITLE_1">
    <p:spTree>
      <p:nvGrpSpPr>
        <p:cNvPr id="1" name="Shape 942"/>
        <p:cNvGrpSpPr/>
        <p:nvPr/>
      </p:nvGrpSpPr>
      <p:grpSpPr>
        <a:xfrm>
          <a:off x="0" y="0"/>
          <a:ext cx="0" cy="0"/>
          <a:chOff x="0" y="0"/>
          <a:chExt cx="0" cy="0"/>
        </a:xfrm>
      </p:grpSpPr>
      <p:sp>
        <p:nvSpPr>
          <p:cNvPr id="943" name="Google Shape;943;p115"/>
          <p:cNvSpPr/>
          <p:nvPr/>
        </p:nvSpPr>
        <p:spPr>
          <a:xfrm>
            <a:off x="0" y="3506431"/>
            <a:ext cx="9144000" cy="1637100"/>
          </a:xfrm>
          <a:prstGeom prst="rect">
            <a:avLst/>
          </a:prstGeom>
          <a:gradFill>
            <a:gsLst>
              <a:gs pos="0">
                <a:schemeClr val="lt1"/>
              </a:gs>
              <a:gs pos="100000">
                <a:srgbClr val="EF7521">
                  <a:alpha val="20000"/>
                </a:srgbClr>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44" name="Google Shape;944;p115"/>
          <p:cNvSpPr txBox="1">
            <a:spLocks noGrp="1"/>
          </p:cNvSpPr>
          <p:nvPr>
            <p:ph type="ctrTitle"/>
          </p:nvPr>
        </p:nvSpPr>
        <p:spPr>
          <a:xfrm>
            <a:off x="685801" y="2493127"/>
            <a:ext cx="7801800" cy="730200"/>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45" name="Google Shape;945;p115"/>
          <p:cNvSpPr txBox="1">
            <a:spLocks noGrp="1"/>
          </p:cNvSpPr>
          <p:nvPr>
            <p:ph type="subTitle" idx="1"/>
          </p:nvPr>
        </p:nvSpPr>
        <p:spPr>
          <a:xfrm>
            <a:off x="685801" y="3506430"/>
            <a:ext cx="7801800" cy="4368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2400"/>
              <a:buNone/>
              <a:defRPr sz="24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946" name="Google Shape;946;p115"/>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947" name="Google Shape;947;p115"/>
          <p:cNvPicPr preferRelativeResize="0"/>
          <p:nvPr/>
        </p:nvPicPr>
        <p:blipFill rotWithShape="1">
          <a:blip r:embed="rId2">
            <a:alphaModFix/>
          </a:blip>
          <a:srcRect/>
          <a:stretch/>
        </p:blipFill>
        <p:spPr>
          <a:xfrm>
            <a:off x="3512246" y="474530"/>
            <a:ext cx="2116730" cy="1321787"/>
          </a:xfrm>
          <a:prstGeom prst="rect">
            <a:avLst/>
          </a:prstGeom>
          <a:noFill/>
          <a:ln>
            <a:noFill/>
          </a:ln>
        </p:spPr>
      </p:pic>
      <p:cxnSp>
        <p:nvCxnSpPr>
          <p:cNvPr id="948" name="Google Shape;948;p115"/>
          <p:cNvCxnSpPr/>
          <p:nvPr/>
        </p:nvCxnSpPr>
        <p:spPr>
          <a:xfrm>
            <a:off x="685801" y="2079522"/>
            <a:ext cx="7801800" cy="0"/>
          </a:xfrm>
          <a:prstGeom prst="straightConnector1">
            <a:avLst/>
          </a:prstGeom>
          <a:noFill/>
          <a:ln w="19050" cap="flat" cmpd="sng">
            <a:solidFill>
              <a:srgbClr val="EF7521"/>
            </a:solidFill>
            <a:prstDash val="solid"/>
            <a:miter lim="800000"/>
            <a:headEnd type="none" w="sm" len="sm"/>
            <a:tailEnd type="none" w="sm" len="sm"/>
          </a:ln>
        </p:spPr>
      </p:cxn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49"/>
        <p:cNvGrpSpPr/>
        <p:nvPr/>
      </p:nvGrpSpPr>
      <p:grpSpPr>
        <a:xfrm>
          <a:off x="0" y="0"/>
          <a:ext cx="0" cy="0"/>
          <a:chOff x="0" y="0"/>
          <a:chExt cx="0" cy="0"/>
        </a:xfrm>
      </p:grpSpPr>
      <p:pic>
        <p:nvPicPr>
          <p:cNvPr id="950" name="Google Shape;950;p116"/>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951" name="Google Shape;951;p116"/>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2100"/>
              <a:buFont typeface="Arial"/>
              <a:buNone/>
              <a:defRPr sz="21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2" name="Google Shape;952;p116"/>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953" name="Google Shape;953;p116"/>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954" name="Google Shape;954;p116"/>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955"/>
        <p:cNvGrpSpPr/>
        <p:nvPr/>
      </p:nvGrpSpPr>
      <p:grpSpPr>
        <a:xfrm>
          <a:off x="0" y="0"/>
          <a:ext cx="0" cy="0"/>
          <a:chOff x="0" y="0"/>
          <a:chExt cx="0" cy="0"/>
        </a:xfrm>
      </p:grpSpPr>
      <p:pic>
        <p:nvPicPr>
          <p:cNvPr id="956" name="Google Shape;956;p117"/>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957" name="Google Shape;957;p117"/>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SzPts val="3000"/>
              <a:buFont typeface="Arial"/>
              <a:buNone/>
              <a:defRPr sz="30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8" name="Google Shape;958;p117"/>
          <p:cNvSpPr txBox="1">
            <a:spLocks noGrp="1"/>
          </p:cNvSpPr>
          <p:nvPr>
            <p:ph type="sldNum" idx="12"/>
          </p:nvPr>
        </p:nvSpPr>
        <p:spPr>
          <a:xfrm>
            <a:off x="223071"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959"/>
        <p:cNvGrpSpPr/>
        <p:nvPr/>
      </p:nvGrpSpPr>
      <p:grpSpPr>
        <a:xfrm>
          <a:off x="0" y="0"/>
          <a:ext cx="0" cy="0"/>
          <a:chOff x="0" y="0"/>
          <a:chExt cx="0" cy="0"/>
        </a:xfrm>
      </p:grpSpPr>
      <p:pic>
        <p:nvPicPr>
          <p:cNvPr id="960" name="Google Shape;960;p118"/>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961" name="Google Shape;961;p118"/>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SzPts val="3000"/>
              <a:buFont typeface="Arial"/>
              <a:buNone/>
              <a:defRPr sz="30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2" name="Google Shape;962;p118"/>
          <p:cNvSpPr txBox="1">
            <a:spLocks noGrp="1"/>
          </p:cNvSpPr>
          <p:nvPr>
            <p:ph type="sldNum" idx="12"/>
          </p:nvPr>
        </p:nvSpPr>
        <p:spPr>
          <a:xfrm>
            <a:off x="164079"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63"/>
        <p:cNvGrpSpPr/>
        <p:nvPr/>
      </p:nvGrpSpPr>
      <p:grpSpPr>
        <a:xfrm>
          <a:off x="0" y="0"/>
          <a:ext cx="0" cy="0"/>
          <a:chOff x="0" y="0"/>
          <a:chExt cx="0" cy="0"/>
        </a:xfrm>
      </p:grpSpPr>
      <p:sp>
        <p:nvSpPr>
          <p:cNvPr id="964" name="Google Shape;964;p119"/>
          <p:cNvSpPr txBox="1">
            <a:spLocks noGrp="1"/>
          </p:cNvSpPr>
          <p:nvPr>
            <p:ph type="body" idx="1"/>
          </p:nvPr>
        </p:nvSpPr>
        <p:spPr>
          <a:xfrm>
            <a:off x="6286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65" name="Google Shape;965;p119"/>
          <p:cNvSpPr txBox="1">
            <a:spLocks noGrp="1"/>
          </p:cNvSpPr>
          <p:nvPr>
            <p:ph type="body" idx="2"/>
          </p:nvPr>
        </p:nvSpPr>
        <p:spPr>
          <a:xfrm>
            <a:off x="46291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966" name="Google Shape;966;p119"/>
          <p:cNvPicPr preferRelativeResize="0"/>
          <p:nvPr/>
        </p:nvPicPr>
        <p:blipFill rotWithShape="1">
          <a:blip r:embed="rId2">
            <a:alphaModFix/>
          </a:blip>
          <a:srcRect/>
          <a:stretch/>
        </p:blipFill>
        <p:spPr>
          <a:xfrm>
            <a:off x="8086704" y="4629151"/>
            <a:ext cx="857291" cy="364738"/>
          </a:xfrm>
          <a:prstGeom prst="rect">
            <a:avLst/>
          </a:prstGeom>
          <a:noFill/>
          <a:ln>
            <a:noFill/>
          </a:ln>
        </p:spPr>
      </p:pic>
      <p:sp>
        <p:nvSpPr>
          <p:cNvPr id="967" name="Google Shape;967;p119"/>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968" name="Google Shape;968;p119"/>
          <p:cNvPicPr preferRelativeResize="0"/>
          <p:nvPr/>
        </p:nvPicPr>
        <p:blipFill rotWithShape="1">
          <a:blip r:embed="rId3">
            <a:alphaModFix/>
          </a:blip>
          <a:srcRect/>
          <a:stretch/>
        </p:blipFill>
        <p:spPr>
          <a:xfrm>
            <a:off x="2" y="0"/>
            <a:ext cx="9143995" cy="914399"/>
          </a:xfrm>
          <a:prstGeom prst="rect">
            <a:avLst/>
          </a:prstGeom>
          <a:noFill/>
          <a:ln>
            <a:noFill/>
          </a:ln>
        </p:spPr>
      </p:pic>
      <p:sp>
        <p:nvSpPr>
          <p:cNvPr id="969" name="Google Shape;969;p119"/>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2100"/>
              <a:buFont typeface="Arial"/>
              <a:buNone/>
              <a:defRPr sz="21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6"/>
        <p:cNvGrpSpPr/>
        <p:nvPr/>
      </p:nvGrpSpPr>
      <p:grpSpPr>
        <a:xfrm>
          <a:off x="0" y="0"/>
          <a:ext cx="0" cy="0"/>
          <a:chOff x="0" y="0"/>
          <a:chExt cx="0" cy="0"/>
        </a:xfrm>
      </p:grpSpPr>
      <p:pic>
        <p:nvPicPr>
          <p:cNvPr id="127" name="Google Shape;127;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 name="Google Shape;128;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9" name="Google Shape;129;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0" name="Google Shape;130;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1"/>
        <p:cNvGrpSpPr/>
        <p:nvPr/>
      </p:nvGrpSpPr>
      <p:grpSpPr>
        <a:xfrm>
          <a:off x="0" y="0"/>
          <a:ext cx="0" cy="0"/>
          <a:chOff x="0" y="0"/>
          <a:chExt cx="0" cy="0"/>
        </a:xfrm>
      </p:grpSpPr>
      <p:pic>
        <p:nvPicPr>
          <p:cNvPr id="132" name="Google Shape;132;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3" name="Google Shape;133;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4" name="Google Shape;134;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5" name="Google Shape;135;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6"/>
        <p:cNvGrpSpPr/>
        <p:nvPr/>
      </p:nvGrpSpPr>
      <p:grpSpPr>
        <a:xfrm>
          <a:off x="0" y="0"/>
          <a:ext cx="0" cy="0"/>
          <a:chOff x="0" y="0"/>
          <a:chExt cx="0" cy="0"/>
        </a:xfrm>
      </p:grpSpPr>
      <p:pic>
        <p:nvPicPr>
          <p:cNvPr id="137" name="Google Shape;137;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8" name="Google Shape;138;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9" name="Google Shape;139;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0" name="Google Shape;140;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1"/>
        <p:cNvGrpSpPr/>
        <p:nvPr/>
      </p:nvGrpSpPr>
      <p:grpSpPr>
        <a:xfrm>
          <a:off x="0" y="0"/>
          <a:ext cx="0" cy="0"/>
          <a:chOff x="0" y="0"/>
          <a:chExt cx="0" cy="0"/>
        </a:xfrm>
      </p:grpSpPr>
      <p:sp>
        <p:nvSpPr>
          <p:cNvPr id="142" name="Google Shape;14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 name="Google Shape;144;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5" name="Google Shape;145;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6" name="Google Shape;146;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7" name="Google Shape;147;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8" name="Google Shape;148;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0" name="Google Shape;150;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1" name="Google Shape;151;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2"/>
        <p:cNvGrpSpPr/>
        <p:nvPr/>
      </p:nvGrpSpPr>
      <p:grpSpPr>
        <a:xfrm>
          <a:off x="0" y="0"/>
          <a:ext cx="0" cy="0"/>
          <a:chOff x="0" y="0"/>
          <a:chExt cx="0" cy="0"/>
        </a:xfrm>
      </p:grpSpPr>
      <p:pic>
        <p:nvPicPr>
          <p:cNvPr id="153" name="Google Shape;153;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4" name="Google Shape;154;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5" name="Google Shape;155;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7" name="Google Shape;157;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8" name="Google Shape;158;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9" name="Google Shape;159;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0" name="Google Shape;160;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1"/>
        <p:cNvGrpSpPr/>
        <p:nvPr/>
      </p:nvGrpSpPr>
      <p:grpSpPr>
        <a:xfrm>
          <a:off x="0" y="0"/>
          <a:ext cx="0" cy="0"/>
          <a:chOff x="0" y="0"/>
          <a:chExt cx="0" cy="0"/>
        </a:xfrm>
      </p:grpSpPr>
      <p:pic>
        <p:nvPicPr>
          <p:cNvPr id="162" name="Google Shape;162;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3" name="Google Shape;163;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4" name="Google Shape;164;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6" name="Google Shape;166;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7" name="Google Shape;167;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8" name="Google Shape;168;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1" name="Google Shape;171;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2" name="Google Shape;172;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3" name="Google Shape;173;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4"/>
        <p:cNvGrpSpPr/>
        <p:nvPr/>
      </p:nvGrpSpPr>
      <p:grpSpPr>
        <a:xfrm>
          <a:off x="0" y="0"/>
          <a:ext cx="0" cy="0"/>
          <a:chOff x="0" y="0"/>
          <a:chExt cx="0" cy="0"/>
        </a:xfrm>
      </p:grpSpPr>
      <p:pic>
        <p:nvPicPr>
          <p:cNvPr id="175" name="Google Shape;175;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6" name="Google Shape;176;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7" name="Google Shape;177;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8" name="Google Shape;178;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9" name="Google Shape;179;p20"/>
          <p:cNvGrpSpPr/>
          <p:nvPr/>
        </p:nvGrpSpPr>
        <p:grpSpPr>
          <a:xfrm>
            <a:off x="308400" y="1062325"/>
            <a:ext cx="1006800" cy="1003500"/>
            <a:chOff x="308400" y="1076275"/>
            <a:chExt cx="1006800" cy="1003500"/>
          </a:xfrm>
        </p:grpSpPr>
        <p:sp>
          <p:nvSpPr>
            <p:cNvPr id="180" name="Google Shape;180;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 name="Google Shape;181;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2" name="Google Shape;182;p20"/>
          <p:cNvGrpSpPr/>
          <p:nvPr/>
        </p:nvGrpSpPr>
        <p:grpSpPr>
          <a:xfrm>
            <a:off x="308400" y="2150613"/>
            <a:ext cx="1006800" cy="1003500"/>
            <a:chOff x="308400" y="2218825"/>
            <a:chExt cx="1006800" cy="1003500"/>
          </a:xfrm>
        </p:grpSpPr>
        <p:sp>
          <p:nvSpPr>
            <p:cNvPr id="183" name="Google Shape;183;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5" name="Google Shape;185;p20"/>
          <p:cNvGrpSpPr/>
          <p:nvPr/>
        </p:nvGrpSpPr>
        <p:grpSpPr>
          <a:xfrm>
            <a:off x="308400" y="3238900"/>
            <a:ext cx="1006800" cy="1003500"/>
            <a:chOff x="308400" y="1076275"/>
            <a:chExt cx="1006800" cy="1003500"/>
          </a:xfrm>
        </p:grpSpPr>
        <p:sp>
          <p:nvSpPr>
            <p:cNvPr id="186" name="Google Shape;186;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8" name="Google Shape;188;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9" name="Google Shape;189;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90" name="Google Shape;190;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1" name="Google Shape;191;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2" name="Google Shape;192;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9" name="Google Shape;29;p3"/>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3"/>
        <p:cNvGrpSpPr/>
        <p:nvPr/>
      </p:nvGrpSpPr>
      <p:grpSpPr>
        <a:xfrm>
          <a:off x="0" y="0"/>
          <a:ext cx="0" cy="0"/>
          <a:chOff x="0" y="0"/>
          <a:chExt cx="0" cy="0"/>
        </a:xfrm>
      </p:grpSpPr>
      <p:pic>
        <p:nvPicPr>
          <p:cNvPr id="194" name="Google Shape;194;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5" name="Google Shape;195;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6" name="Google Shape;196;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7" name="Google Shape;197;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8" name="Google Shape;198;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9" name="Google Shape;199;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200" name="Google Shape;200;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1" name="Google Shape;201;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2" name="Google Shape;202;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3" name="Google Shape;203;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4" name="Google Shape;204;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5" name="Google Shape;205;p21"/>
          <p:cNvGrpSpPr/>
          <p:nvPr/>
        </p:nvGrpSpPr>
        <p:grpSpPr>
          <a:xfrm>
            <a:off x="311700" y="3548650"/>
            <a:ext cx="8363900" cy="646200"/>
            <a:chOff x="375100" y="3396250"/>
            <a:chExt cx="8363900" cy="646200"/>
          </a:xfrm>
        </p:grpSpPr>
        <p:sp>
          <p:nvSpPr>
            <p:cNvPr id="206" name="Google Shape;206;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1" name="Google Shape;211;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2" name="Google Shape;212;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3" name="Google Shape;213;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4" name="Google Shape;214;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6" name="Google Shape;216;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7" name="Google Shape;217;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8" name="Google Shape;218;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9" name="Google Shape;219;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20" name="Google Shape;220;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1"/>
        <p:cNvGrpSpPr/>
        <p:nvPr/>
      </p:nvGrpSpPr>
      <p:grpSpPr>
        <a:xfrm>
          <a:off x="0" y="0"/>
          <a:ext cx="0" cy="0"/>
          <a:chOff x="0" y="0"/>
          <a:chExt cx="0" cy="0"/>
        </a:xfrm>
      </p:grpSpPr>
      <p:pic>
        <p:nvPicPr>
          <p:cNvPr id="222" name="Google Shape;222;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4" name="Google Shape;22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5" name="Google Shape;225;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6" name="Google Shape;226;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7"/>
        <p:cNvGrpSpPr/>
        <p:nvPr/>
      </p:nvGrpSpPr>
      <p:grpSpPr>
        <a:xfrm>
          <a:off x="0" y="0"/>
          <a:ext cx="0" cy="0"/>
          <a:chOff x="0" y="0"/>
          <a:chExt cx="0" cy="0"/>
        </a:xfrm>
      </p:grpSpPr>
      <p:pic>
        <p:nvPicPr>
          <p:cNvPr id="228" name="Google Shape;228;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0" name="Google Shape;23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1" name="Google Shape;231;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2" name="Google Shape;232;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3"/>
        <p:cNvGrpSpPr/>
        <p:nvPr/>
      </p:nvGrpSpPr>
      <p:grpSpPr>
        <a:xfrm>
          <a:off x="0" y="0"/>
          <a:ext cx="0" cy="0"/>
          <a:chOff x="0" y="0"/>
          <a:chExt cx="0" cy="0"/>
        </a:xfrm>
      </p:grpSpPr>
      <p:pic>
        <p:nvPicPr>
          <p:cNvPr id="234" name="Google Shape;234;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6" name="Google Shape;23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7" name="Google Shape;237;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8" name="Google Shape;238;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9"/>
        <p:cNvGrpSpPr/>
        <p:nvPr/>
      </p:nvGrpSpPr>
      <p:grpSpPr>
        <a:xfrm>
          <a:off x="0" y="0"/>
          <a:ext cx="0" cy="0"/>
          <a:chOff x="0" y="0"/>
          <a:chExt cx="0" cy="0"/>
        </a:xfrm>
      </p:grpSpPr>
      <p:pic>
        <p:nvPicPr>
          <p:cNvPr id="240" name="Google Shape;240;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2" name="Google Shape;24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3" name="Google Shape;243;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4" name="Google Shape;244;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5"/>
        <p:cNvGrpSpPr/>
        <p:nvPr/>
      </p:nvGrpSpPr>
      <p:grpSpPr>
        <a:xfrm>
          <a:off x="0" y="0"/>
          <a:ext cx="0" cy="0"/>
          <a:chOff x="0" y="0"/>
          <a:chExt cx="0" cy="0"/>
        </a:xfrm>
      </p:grpSpPr>
      <p:pic>
        <p:nvPicPr>
          <p:cNvPr id="246" name="Google Shape;246;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7" name="Google Shape;247;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8" name="Google Shape;24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9" name="Google Shape;249;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0" name="Google Shape;250;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1"/>
        <p:cNvGrpSpPr/>
        <p:nvPr/>
      </p:nvGrpSpPr>
      <p:grpSpPr>
        <a:xfrm>
          <a:off x="0" y="0"/>
          <a:ext cx="0" cy="0"/>
          <a:chOff x="0" y="0"/>
          <a:chExt cx="0" cy="0"/>
        </a:xfrm>
      </p:grpSpPr>
      <p:pic>
        <p:nvPicPr>
          <p:cNvPr id="252" name="Google Shape;252;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3" name="Google Shape;253;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4" name="Google Shape;25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5" name="Google Shape;255;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6" name="Google Shape;256;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7"/>
        <p:cNvGrpSpPr/>
        <p:nvPr/>
      </p:nvGrpSpPr>
      <p:grpSpPr>
        <a:xfrm>
          <a:off x="0" y="0"/>
          <a:ext cx="0" cy="0"/>
          <a:chOff x="0" y="0"/>
          <a:chExt cx="0" cy="0"/>
        </a:xfrm>
      </p:grpSpPr>
      <p:pic>
        <p:nvPicPr>
          <p:cNvPr id="258" name="Google Shape;258;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9" name="Google Shape;259;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0" name="Google Shape;26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1" name="Google Shape;261;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2" name="Google Shape;262;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3"/>
        <p:cNvGrpSpPr/>
        <p:nvPr/>
      </p:nvGrpSpPr>
      <p:grpSpPr>
        <a:xfrm>
          <a:off x="0" y="0"/>
          <a:ext cx="0" cy="0"/>
          <a:chOff x="0" y="0"/>
          <a:chExt cx="0" cy="0"/>
        </a:xfrm>
      </p:grpSpPr>
      <p:pic>
        <p:nvPicPr>
          <p:cNvPr id="264" name="Google Shape;264;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5" name="Google Shape;265;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6" name="Google Shape;26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7" name="Google Shape;267;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8" name="Google Shape;268;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9"/>
        <p:cNvGrpSpPr/>
        <p:nvPr/>
      </p:nvGrpSpPr>
      <p:grpSpPr>
        <a:xfrm>
          <a:off x="0" y="0"/>
          <a:ext cx="0" cy="0"/>
          <a:chOff x="0" y="0"/>
          <a:chExt cx="0" cy="0"/>
        </a:xfrm>
      </p:grpSpPr>
      <p:pic>
        <p:nvPicPr>
          <p:cNvPr id="270" name="Google Shape;270;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1" name="Google Shape;271;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2" name="Google Shape;272;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3" name="Google Shape;273;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4" name="Google Shape;274;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5" name="Google Shape;275;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6" name="Google Shape;276;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7" name="Google Shape;277;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4" name="Google Shape;34;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 name="Google Shape;36;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 name="Google Shape;37;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 name="Google Shape;38;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9" name="Google Shape;39;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8"/>
        <p:cNvGrpSpPr/>
        <p:nvPr/>
      </p:nvGrpSpPr>
      <p:grpSpPr>
        <a:xfrm>
          <a:off x="0" y="0"/>
          <a:ext cx="0" cy="0"/>
          <a:chOff x="0" y="0"/>
          <a:chExt cx="0" cy="0"/>
        </a:xfrm>
      </p:grpSpPr>
      <p:pic>
        <p:nvPicPr>
          <p:cNvPr id="279" name="Google Shape;279;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0" name="Google Shape;280;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1" name="Google Shape;281;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2" name="Google Shape;282;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3" name="Google Shape;283;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4" name="Google Shape;284;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5" name="Google Shape;285;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6" name="Google Shape;286;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7"/>
        <p:cNvGrpSpPr/>
        <p:nvPr/>
      </p:nvGrpSpPr>
      <p:grpSpPr>
        <a:xfrm>
          <a:off x="0" y="0"/>
          <a:ext cx="0" cy="0"/>
          <a:chOff x="0" y="0"/>
          <a:chExt cx="0" cy="0"/>
        </a:xfrm>
      </p:grpSpPr>
      <p:pic>
        <p:nvPicPr>
          <p:cNvPr id="288" name="Google Shape;288;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9" name="Google Shape;289;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0" name="Google Shape;290;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1"/>
        <p:cNvGrpSpPr/>
        <p:nvPr/>
      </p:nvGrpSpPr>
      <p:grpSpPr>
        <a:xfrm>
          <a:off x="0" y="0"/>
          <a:ext cx="0" cy="0"/>
          <a:chOff x="0" y="0"/>
          <a:chExt cx="0" cy="0"/>
        </a:xfrm>
      </p:grpSpPr>
      <p:sp>
        <p:nvSpPr>
          <p:cNvPr id="292" name="Google Shape;292;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3" name="Google Shape;293;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5" name="Google Shape;29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6"/>
        <p:cNvGrpSpPr/>
        <p:nvPr/>
      </p:nvGrpSpPr>
      <p:grpSpPr>
        <a:xfrm>
          <a:off x="0" y="0"/>
          <a:ext cx="0" cy="0"/>
          <a:chOff x="0" y="0"/>
          <a:chExt cx="0" cy="0"/>
        </a:xfrm>
      </p:grpSpPr>
      <p:sp>
        <p:nvSpPr>
          <p:cNvPr id="297" name="Google Shape;29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8" name="Google Shape;298;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9"/>
        <p:cNvGrpSpPr/>
        <p:nvPr/>
      </p:nvGrpSpPr>
      <p:grpSpPr>
        <a:xfrm>
          <a:off x="0" y="0"/>
          <a:ext cx="0" cy="0"/>
          <a:chOff x="0" y="0"/>
          <a:chExt cx="0" cy="0"/>
        </a:xfrm>
      </p:grpSpPr>
      <p:sp>
        <p:nvSpPr>
          <p:cNvPr id="300" name="Google Shape;300;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1" name="Google Shape;301;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2" name="Google Shape;30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3"/>
        <p:cNvGrpSpPr/>
        <p:nvPr/>
      </p:nvGrpSpPr>
      <p:grpSpPr>
        <a:xfrm>
          <a:off x="0" y="0"/>
          <a:ext cx="0" cy="0"/>
          <a:chOff x="0" y="0"/>
          <a:chExt cx="0" cy="0"/>
        </a:xfrm>
      </p:grpSpPr>
      <p:sp>
        <p:nvSpPr>
          <p:cNvPr id="304" name="Google Shape;304;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5" name="Google Shape;30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6"/>
        <p:cNvGrpSpPr/>
        <p:nvPr/>
      </p:nvGrpSpPr>
      <p:grpSpPr>
        <a:xfrm>
          <a:off x="0" y="0"/>
          <a:ext cx="0" cy="0"/>
          <a:chOff x="0" y="0"/>
          <a:chExt cx="0" cy="0"/>
        </a:xfrm>
      </p:grpSpPr>
      <p:sp>
        <p:nvSpPr>
          <p:cNvPr id="307" name="Google Shape;307;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9" name="Google Shape;309;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0" name="Google Shape;310;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1" name="Google Shape;31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2"/>
        <p:cNvGrpSpPr/>
        <p:nvPr/>
      </p:nvGrpSpPr>
      <p:grpSpPr>
        <a:xfrm>
          <a:off x="0" y="0"/>
          <a:ext cx="0" cy="0"/>
          <a:chOff x="0" y="0"/>
          <a:chExt cx="0" cy="0"/>
        </a:xfrm>
      </p:grpSpPr>
      <p:sp>
        <p:nvSpPr>
          <p:cNvPr id="313" name="Google Shape;313;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4" name="Google Shape;314;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5"/>
        <p:cNvGrpSpPr/>
        <p:nvPr/>
      </p:nvGrpSpPr>
      <p:grpSpPr>
        <a:xfrm>
          <a:off x="0" y="0"/>
          <a:ext cx="0" cy="0"/>
          <a:chOff x="0" y="0"/>
          <a:chExt cx="0" cy="0"/>
        </a:xfrm>
      </p:grpSpPr>
      <p:sp>
        <p:nvSpPr>
          <p:cNvPr id="316" name="Google Shape;316;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7" name="Google Shape;317;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8" name="Google Shape;318;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9"/>
        <p:cNvGrpSpPr/>
        <p:nvPr/>
      </p:nvGrpSpPr>
      <p:grpSpPr>
        <a:xfrm>
          <a:off x="0" y="0"/>
          <a:ext cx="0" cy="0"/>
          <a:chOff x="0" y="0"/>
          <a:chExt cx="0" cy="0"/>
        </a:xfrm>
      </p:grpSpPr>
      <p:sp>
        <p:nvSpPr>
          <p:cNvPr id="320" name="Google Shape;32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40"/>
        <p:cNvGrpSpPr/>
        <p:nvPr/>
      </p:nvGrpSpPr>
      <p:grpSpPr>
        <a:xfrm>
          <a:off x="0" y="0"/>
          <a:ext cx="0" cy="0"/>
          <a:chOff x="0" y="0"/>
          <a:chExt cx="0" cy="0"/>
        </a:xfrm>
      </p:grpSpPr>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3" name="Google Shape;43;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4" name="Google Shape;44;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5" name="Google Shape;45;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6" name="Google Shape;46;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1"/>
        <p:cNvGrpSpPr/>
        <p:nvPr/>
      </p:nvGrpSpPr>
      <p:grpSpPr>
        <a:xfrm>
          <a:off x="0" y="0"/>
          <a:ext cx="0" cy="0"/>
          <a:chOff x="0" y="0"/>
          <a:chExt cx="0" cy="0"/>
        </a:xfrm>
      </p:grpSpPr>
      <p:pic>
        <p:nvPicPr>
          <p:cNvPr id="322" name="Google Shape;322;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3" name="Google Shape;323;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4" name="Google Shape;324;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5" name="Google Shape;325;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6" name="Google Shape;326;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7"/>
        <p:cNvGrpSpPr/>
        <p:nvPr/>
      </p:nvGrpSpPr>
      <p:grpSpPr>
        <a:xfrm>
          <a:off x="0" y="0"/>
          <a:ext cx="0" cy="0"/>
          <a:chOff x="0" y="0"/>
          <a:chExt cx="0" cy="0"/>
        </a:xfrm>
      </p:grpSpPr>
      <p:pic>
        <p:nvPicPr>
          <p:cNvPr id="328" name="Google Shape;328;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9" name="Google Shape;329;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0" name="Google Shape;330;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1"/>
        <p:cNvGrpSpPr/>
        <p:nvPr/>
      </p:nvGrpSpPr>
      <p:grpSpPr>
        <a:xfrm>
          <a:off x="0" y="0"/>
          <a:ext cx="0" cy="0"/>
          <a:chOff x="0" y="0"/>
          <a:chExt cx="0" cy="0"/>
        </a:xfrm>
      </p:grpSpPr>
      <p:pic>
        <p:nvPicPr>
          <p:cNvPr id="332" name="Google Shape;332;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3" name="Google Shape;333;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4" name="Google Shape;334;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39"/>
        <p:cNvGrpSpPr/>
        <p:nvPr/>
      </p:nvGrpSpPr>
      <p:grpSpPr>
        <a:xfrm>
          <a:off x="0" y="0"/>
          <a:ext cx="0" cy="0"/>
          <a:chOff x="0" y="0"/>
          <a:chExt cx="0" cy="0"/>
        </a:xfrm>
      </p:grpSpPr>
      <p:sp>
        <p:nvSpPr>
          <p:cNvPr id="340" name="Google Shape;340;p4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41" name="Google Shape;341;p45"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42" name="Google Shape;342;p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3" name="Google Shape;343;p4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44" name="Google Shape;344;p4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5" name="Google Shape;345;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6" name="Google Shape;346;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47" name="Google Shape;347;p4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8" name="Google Shape;348;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49"/>
        <p:cNvGrpSpPr/>
        <p:nvPr/>
      </p:nvGrpSpPr>
      <p:grpSpPr>
        <a:xfrm>
          <a:off x="0" y="0"/>
          <a:ext cx="0" cy="0"/>
          <a:chOff x="0" y="0"/>
          <a:chExt cx="0" cy="0"/>
        </a:xfrm>
      </p:grpSpPr>
      <p:sp>
        <p:nvSpPr>
          <p:cNvPr id="350" name="Google Shape;350;p46"/>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46"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2" name="Google Shape;352;p46"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53" name="Google Shape;353;p46"/>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54" name="Google Shape;354;p46"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55" name="Google Shape;355;p46"/>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6" name="Google Shape;356;p46"/>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7" name="Google Shape;357;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58" name="Google Shape;358;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59"/>
        <p:cNvGrpSpPr/>
        <p:nvPr/>
      </p:nvGrpSpPr>
      <p:grpSpPr>
        <a:xfrm>
          <a:off x="0" y="0"/>
          <a:ext cx="0" cy="0"/>
          <a:chOff x="0" y="0"/>
          <a:chExt cx="0" cy="0"/>
        </a:xfrm>
      </p:grpSpPr>
      <p:sp>
        <p:nvSpPr>
          <p:cNvPr id="360" name="Google Shape;360;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61" name="Google Shape;361;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62" name="Google Shape;362;p4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63" name="Google Shape;363;p47"/>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64" name="Google Shape;364;p47"/>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65" name="Google Shape;365;p47"/>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66" name="Google Shape;366;p47"/>
          <p:cNvGrpSpPr/>
          <p:nvPr/>
        </p:nvGrpSpPr>
        <p:grpSpPr>
          <a:xfrm>
            <a:off x="308400" y="1062325"/>
            <a:ext cx="1006800" cy="1003500"/>
            <a:chOff x="308400" y="1076275"/>
            <a:chExt cx="1006800" cy="1003500"/>
          </a:xfrm>
        </p:grpSpPr>
        <p:sp>
          <p:nvSpPr>
            <p:cNvPr id="367" name="Google Shape;367;p47"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47"/>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69" name="Google Shape;369;p47"/>
          <p:cNvGrpSpPr/>
          <p:nvPr/>
        </p:nvGrpSpPr>
        <p:grpSpPr>
          <a:xfrm>
            <a:off x="308400" y="2150613"/>
            <a:ext cx="1006800" cy="1003500"/>
            <a:chOff x="308400" y="2218825"/>
            <a:chExt cx="1006800" cy="1003500"/>
          </a:xfrm>
        </p:grpSpPr>
        <p:sp>
          <p:nvSpPr>
            <p:cNvPr id="370" name="Google Shape;370;p47"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47"/>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72" name="Google Shape;372;p47"/>
          <p:cNvGrpSpPr/>
          <p:nvPr/>
        </p:nvGrpSpPr>
        <p:grpSpPr>
          <a:xfrm>
            <a:off x="308400" y="3238900"/>
            <a:ext cx="1006800" cy="1003500"/>
            <a:chOff x="308400" y="1076275"/>
            <a:chExt cx="1006800" cy="1003500"/>
          </a:xfrm>
        </p:grpSpPr>
        <p:sp>
          <p:nvSpPr>
            <p:cNvPr id="373" name="Google Shape;373;p47"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47"/>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375" name="Google Shape;375;p47"/>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376" name="Google Shape;376;p47"/>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377" name="Google Shape;377;p47"/>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78" name="Google Shape;378;p47"/>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379" name="Google Shape;379;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0" name="Google Shape;380;p4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1"/>
        <p:cNvGrpSpPr/>
        <p:nvPr/>
      </p:nvGrpSpPr>
      <p:grpSpPr>
        <a:xfrm>
          <a:off x="0" y="0"/>
          <a:ext cx="0" cy="0"/>
          <a:chOff x="0" y="0"/>
          <a:chExt cx="0" cy="0"/>
        </a:xfrm>
      </p:grpSpPr>
      <p:sp>
        <p:nvSpPr>
          <p:cNvPr id="382" name="Google Shape;382;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383"/>
        <p:cNvGrpSpPr/>
        <p:nvPr/>
      </p:nvGrpSpPr>
      <p:grpSpPr>
        <a:xfrm>
          <a:off x="0" y="0"/>
          <a:ext cx="0" cy="0"/>
          <a:chOff x="0" y="0"/>
          <a:chExt cx="0" cy="0"/>
        </a:xfrm>
      </p:grpSpPr>
      <p:pic>
        <p:nvPicPr>
          <p:cNvPr id="384" name="Google Shape;384;p49"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85" name="Google Shape;385;p4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86" name="Google Shape;386;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87" name="Google Shape;387;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8" name="Google Shape;388;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389"/>
        <p:cNvGrpSpPr/>
        <p:nvPr/>
      </p:nvGrpSpPr>
      <p:grpSpPr>
        <a:xfrm>
          <a:off x="0" y="0"/>
          <a:ext cx="0" cy="0"/>
          <a:chOff x="0" y="0"/>
          <a:chExt cx="0" cy="0"/>
        </a:xfrm>
      </p:grpSpPr>
      <p:pic>
        <p:nvPicPr>
          <p:cNvPr id="390" name="Google Shape;390;p50"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91" name="Google Shape;391;p5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92" name="Google Shape;392;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3" name="Google Shape;393;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94" name="Google Shape;394;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395"/>
        <p:cNvGrpSpPr/>
        <p:nvPr/>
      </p:nvGrpSpPr>
      <p:grpSpPr>
        <a:xfrm>
          <a:off x="0" y="0"/>
          <a:ext cx="0" cy="0"/>
          <a:chOff x="0" y="0"/>
          <a:chExt cx="0" cy="0"/>
        </a:xfrm>
      </p:grpSpPr>
      <p:pic>
        <p:nvPicPr>
          <p:cNvPr id="396" name="Google Shape;396;p51"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97" name="Google Shape;397;p5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98" name="Google Shape;398;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99" name="Google Shape;399;p51"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00" name="Google Shape;400;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7"/>
        <p:cNvGrpSpPr/>
        <p:nvPr/>
      </p:nvGrpSpPr>
      <p:grpSpPr>
        <a:xfrm>
          <a:off x="0" y="0"/>
          <a:ext cx="0" cy="0"/>
          <a:chOff x="0" y="0"/>
          <a:chExt cx="0" cy="0"/>
        </a:xfrm>
      </p:grpSpPr>
      <p:sp>
        <p:nvSpPr>
          <p:cNvPr id="48" name="Google Shape;4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0" name="Google Shape;50;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 name="Google Shape;51;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2" name="Google Shape;52;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3" name="Google Shape;53;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4" name="Google Shape;54;p6"/>
          <p:cNvGrpSpPr/>
          <p:nvPr/>
        </p:nvGrpSpPr>
        <p:grpSpPr>
          <a:xfrm>
            <a:off x="308400" y="1062325"/>
            <a:ext cx="1006800" cy="1003500"/>
            <a:chOff x="308400" y="1076275"/>
            <a:chExt cx="1006800" cy="1003500"/>
          </a:xfrm>
        </p:grpSpPr>
        <p:sp>
          <p:nvSpPr>
            <p:cNvPr id="55" name="Google Shape;55;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7" name="Google Shape;57;p6"/>
          <p:cNvGrpSpPr/>
          <p:nvPr/>
        </p:nvGrpSpPr>
        <p:grpSpPr>
          <a:xfrm>
            <a:off x="308400" y="2150613"/>
            <a:ext cx="1006800" cy="1003500"/>
            <a:chOff x="308400" y="2218825"/>
            <a:chExt cx="1006800" cy="1003500"/>
          </a:xfrm>
        </p:grpSpPr>
        <p:sp>
          <p:nvSpPr>
            <p:cNvPr id="58" name="Google Shape;58;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9;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60" name="Google Shape;60;p6"/>
          <p:cNvGrpSpPr/>
          <p:nvPr/>
        </p:nvGrpSpPr>
        <p:grpSpPr>
          <a:xfrm>
            <a:off x="308400" y="3238900"/>
            <a:ext cx="1006800" cy="1003500"/>
            <a:chOff x="308400" y="1076275"/>
            <a:chExt cx="1006800" cy="1003500"/>
          </a:xfrm>
        </p:grpSpPr>
        <p:sp>
          <p:nvSpPr>
            <p:cNvPr id="61" name="Google Shape;61;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3" name="Google Shape;63;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4" name="Google Shape;64;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5" name="Google Shape;65;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6" name="Google Shape;66;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7" name="Google Shape;67;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8" name="Google Shape;68;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01"/>
        <p:cNvGrpSpPr/>
        <p:nvPr/>
      </p:nvGrpSpPr>
      <p:grpSpPr>
        <a:xfrm>
          <a:off x="0" y="0"/>
          <a:ext cx="0" cy="0"/>
          <a:chOff x="0" y="0"/>
          <a:chExt cx="0" cy="0"/>
        </a:xfrm>
      </p:grpSpPr>
      <p:pic>
        <p:nvPicPr>
          <p:cNvPr id="402" name="Google Shape;402;p52"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3" name="Google Shape;403;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4" name="Google Shape;404;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05" name="Google Shape;405;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06" name="Google Shape;406;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07"/>
        <p:cNvGrpSpPr/>
        <p:nvPr/>
      </p:nvGrpSpPr>
      <p:grpSpPr>
        <a:xfrm>
          <a:off x="0" y="0"/>
          <a:ext cx="0" cy="0"/>
          <a:chOff x="0" y="0"/>
          <a:chExt cx="0" cy="0"/>
        </a:xfrm>
      </p:grpSpPr>
      <p:pic>
        <p:nvPicPr>
          <p:cNvPr id="408" name="Google Shape;408;p53"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9" name="Google Shape;409;p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0" name="Google Shape;410;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11" name="Google Shape;411;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2" name="Google Shape;412;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13"/>
        <p:cNvGrpSpPr/>
        <p:nvPr/>
      </p:nvGrpSpPr>
      <p:grpSpPr>
        <a:xfrm>
          <a:off x="0" y="0"/>
          <a:ext cx="0" cy="0"/>
          <a:chOff x="0" y="0"/>
          <a:chExt cx="0" cy="0"/>
        </a:xfrm>
      </p:grpSpPr>
      <p:pic>
        <p:nvPicPr>
          <p:cNvPr id="414" name="Google Shape;414;p54"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5" name="Google Shape;415;p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6" name="Google Shape;416;p5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7" name="Google Shape;417;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8" name="Google Shape;418;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19"/>
        <p:cNvGrpSpPr/>
        <p:nvPr/>
      </p:nvGrpSpPr>
      <p:grpSpPr>
        <a:xfrm>
          <a:off x="0" y="0"/>
          <a:ext cx="0" cy="0"/>
          <a:chOff x="0" y="0"/>
          <a:chExt cx="0" cy="0"/>
        </a:xfrm>
      </p:grpSpPr>
      <p:pic>
        <p:nvPicPr>
          <p:cNvPr id="420" name="Google Shape;420;p55"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1" name="Google Shape;421;p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2" name="Google Shape;422;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3" name="Google Shape;423;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24" name="Google Shape;424;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25"/>
        <p:cNvGrpSpPr/>
        <p:nvPr/>
      </p:nvGrpSpPr>
      <p:grpSpPr>
        <a:xfrm>
          <a:off x="0" y="0"/>
          <a:ext cx="0" cy="0"/>
          <a:chOff x="0" y="0"/>
          <a:chExt cx="0" cy="0"/>
        </a:xfrm>
      </p:grpSpPr>
      <p:pic>
        <p:nvPicPr>
          <p:cNvPr id="426" name="Google Shape;426;p56"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7" name="Google Shape;427;p5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8" name="Google Shape;428;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9" name="Google Shape;429;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0" name="Google Shape;430;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31"/>
        <p:cNvGrpSpPr/>
        <p:nvPr/>
      </p:nvGrpSpPr>
      <p:grpSpPr>
        <a:xfrm>
          <a:off x="0" y="0"/>
          <a:ext cx="0" cy="0"/>
          <a:chOff x="0" y="0"/>
          <a:chExt cx="0" cy="0"/>
        </a:xfrm>
      </p:grpSpPr>
      <p:sp>
        <p:nvSpPr>
          <p:cNvPr id="432" name="Google Shape;432;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33" name="Google Shape;433;p57"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5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35" name="Google Shape;43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36" name="Google Shape;436;p57"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37" name="Google Shape;437;p57"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38" name="Google Shape;438;p57"/>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39" name="Google Shape;439;p57"/>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40"/>
        <p:cNvGrpSpPr/>
        <p:nvPr/>
      </p:nvGrpSpPr>
      <p:grpSpPr>
        <a:xfrm>
          <a:off x="0" y="0"/>
          <a:ext cx="0" cy="0"/>
          <a:chOff x="0" y="0"/>
          <a:chExt cx="0" cy="0"/>
        </a:xfrm>
      </p:grpSpPr>
      <p:pic>
        <p:nvPicPr>
          <p:cNvPr id="441" name="Google Shape;441;p5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42" name="Google Shape;442;p5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43" name="Google Shape;443;p58"/>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44" name="Google Shape;444;p58"/>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45" name="Google Shape;445;p58"/>
          <p:cNvGrpSpPr/>
          <p:nvPr/>
        </p:nvGrpSpPr>
        <p:grpSpPr>
          <a:xfrm>
            <a:off x="308400" y="1062325"/>
            <a:ext cx="1006800" cy="1003500"/>
            <a:chOff x="308400" y="1076275"/>
            <a:chExt cx="1006800" cy="1003500"/>
          </a:xfrm>
        </p:grpSpPr>
        <p:sp>
          <p:nvSpPr>
            <p:cNvPr id="446" name="Google Shape;446;p58"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5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48" name="Google Shape;448;p58"/>
          <p:cNvGrpSpPr/>
          <p:nvPr/>
        </p:nvGrpSpPr>
        <p:grpSpPr>
          <a:xfrm>
            <a:off x="308400" y="2150613"/>
            <a:ext cx="1006800" cy="1003500"/>
            <a:chOff x="308400" y="2218825"/>
            <a:chExt cx="1006800" cy="1003500"/>
          </a:xfrm>
        </p:grpSpPr>
        <p:sp>
          <p:nvSpPr>
            <p:cNvPr id="449" name="Google Shape;449;p58"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5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51" name="Google Shape;451;p58"/>
          <p:cNvGrpSpPr/>
          <p:nvPr/>
        </p:nvGrpSpPr>
        <p:grpSpPr>
          <a:xfrm>
            <a:off x="308400" y="3238900"/>
            <a:ext cx="1006800" cy="1003500"/>
            <a:chOff x="308400" y="1076275"/>
            <a:chExt cx="1006800" cy="1003500"/>
          </a:xfrm>
        </p:grpSpPr>
        <p:sp>
          <p:nvSpPr>
            <p:cNvPr id="452" name="Google Shape;452;p58"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5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54" name="Google Shape;454;p5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55" name="Google Shape;455;p58"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56" name="Google Shape;456;p5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57" name="Google Shape;457;p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8" name="Google Shape;458;p58"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59" name="Google Shape;459;p58"/>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60" name="Google Shape;460;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61"/>
        <p:cNvGrpSpPr/>
        <p:nvPr/>
      </p:nvGrpSpPr>
      <p:grpSpPr>
        <a:xfrm>
          <a:off x="0" y="0"/>
          <a:ext cx="0" cy="0"/>
          <a:chOff x="0" y="0"/>
          <a:chExt cx="0" cy="0"/>
        </a:xfrm>
      </p:grpSpPr>
      <p:pic>
        <p:nvPicPr>
          <p:cNvPr id="462" name="Google Shape;462;p5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63" name="Google Shape;463;p5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64" name="Google Shape;464;p59"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65" name="Google Shape;465;p5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66" name="Google Shape;466;p5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67" name="Google Shape;467;p5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68" name="Google Shape;468;p5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69" name="Google Shape;469;p5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70" name="Google Shape;470;p59"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71" name="Google Shape;471;p59"/>
          <p:cNvGrpSpPr/>
          <p:nvPr/>
        </p:nvGrpSpPr>
        <p:grpSpPr>
          <a:xfrm>
            <a:off x="311700" y="3548650"/>
            <a:ext cx="8363900" cy="646200"/>
            <a:chOff x="375100" y="3396250"/>
            <a:chExt cx="8363900" cy="646200"/>
          </a:xfrm>
        </p:grpSpPr>
        <p:sp>
          <p:nvSpPr>
            <p:cNvPr id="472" name="Google Shape;472;p59"/>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59"/>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59"/>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59"/>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5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477" name="Google Shape;477;p5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478" name="Google Shape;478;p5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479" name="Google Shape;479;p5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480" name="Google Shape;480;p59"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81" name="Google Shape;481;p59"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82" name="Google Shape;482;p59"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483" name="Google Shape;483;p59"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484" name="Google Shape;484;p5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485" name="Google Shape;485;p5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486" name="Google Shape;486;p59"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487" name="Google Shape;487;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8" name="Google Shape;488;p5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89" name="Google Shape;48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490"/>
        <p:cNvGrpSpPr/>
        <p:nvPr/>
      </p:nvGrpSpPr>
      <p:grpSpPr>
        <a:xfrm>
          <a:off x="0" y="0"/>
          <a:ext cx="0" cy="0"/>
          <a:chOff x="0" y="0"/>
          <a:chExt cx="0" cy="0"/>
        </a:xfrm>
      </p:grpSpPr>
      <p:pic>
        <p:nvPicPr>
          <p:cNvPr id="491" name="Google Shape;491;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92" name="Google Shape;492;p60"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93" name="Google Shape;493;p6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94" name="Google Shape;494;p6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95" name="Google Shape;495;p6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496" name="Google Shape;496;p60"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497" name="Google Shape;497;p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8" name="Google Shape;498;p60"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99" name="Google Shape;499;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00"/>
        <p:cNvGrpSpPr/>
        <p:nvPr/>
      </p:nvGrpSpPr>
      <p:grpSpPr>
        <a:xfrm>
          <a:off x="0" y="0"/>
          <a:ext cx="0" cy="0"/>
          <a:chOff x="0" y="0"/>
          <a:chExt cx="0" cy="0"/>
        </a:xfrm>
      </p:grpSpPr>
      <p:pic>
        <p:nvPicPr>
          <p:cNvPr id="501" name="Google Shape;501;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02" name="Google Shape;502;p6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03" name="Google Shape;503;p6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04" name="Google Shape;504;p6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05" name="Google Shape;505;p6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6" name="Google Shape;506;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7" name="Google Shape;507;p6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08" name="Google Shape;508;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9"/>
        <p:cNvGrpSpPr/>
        <p:nvPr/>
      </p:nvGrpSpPr>
      <p:grpSpPr>
        <a:xfrm>
          <a:off x="0" y="0"/>
          <a:ext cx="0" cy="0"/>
          <a:chOff x="0" y="0"/>
          <a:chExt cx="0" cy="0"/>
        </a:xfrm>
      </p:grpSpPr>
      <p:sp>
        <p:nvSpPr>
          <p:cNvPr id="70" name="Google Shape;7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1" name="Google Shape;71;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 name="Google Shape;72;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3" name="Google Shape;73;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4" name="Google Shape;74;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5" name="Google Shape;75;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6" name="Google Shape;76;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7" name="Google Shape;77;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8" name="Google Shape;78;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9" name="Google Shape;79;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80" name="Google Shape;80;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1" name="Google Shape;81;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2" name="Google Shape;82;p7"/>
          <p:cNvGrpSpPr/>
          <p:nvPr/>
        </p:nvGrpSpPr>
        <p:grpSpPr>
          <a:xfrm>
            <a:off x="311700" y="3548650"/>
            <a:ext cx="8363900" cy="646200"/>
            <a:chOff x="375100" y="3396250"/>
            <a:chExt cx="8363900" cy="646200"/>
          </a:xfrm>
        </p:grpSpPr>
        <p:sp>
          <p:nvSpPr>
            <p:cNvPr id="83" name="Google Shape;83;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 name="Google Shape;87;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8" name="Google Shape;88;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9" name="Google Shape;89;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90" name="Google Shape;90;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1" name="Google Shape;91;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4" name="Google Shape;94;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5" name="Google Shape;95;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6" name="Google Shape;96;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7" name="Google Shape;97;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09"/>
        <p:cNvGrpSpPr/>
        <p:nvPr/>
      </p:nvGrpSpPr>
      <p:grpSpPr>
        <a:xfrm>
          <a:off x="0" y="0"/>
          <a:ext cx="0" cy="0"/>
          <a:chOff x="0" y="0"/>
          <a:chExt cx="0" cy="0"/>
        </a:xfrm>
      </p:grpSpPr>
      <p:pic>
        <p:nvPicPr>
          <p:cNvPr id="510" name="Google Shape;510;p62"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11" name="Google Shape;511;p6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12" name="Google Shape;512;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13" name="Google Shape;513;p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4" name="Google Shape;514;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15"/>
        <p:cNvGrpSpPr/>
        <p:nvPr/>
      </p:nvGrpSpPr>
      <p:grpSpPr>
        <a:xfrm>
          <a:off x="0" y="0"/>
          <a:ext cx="0" cy="0"/>
          <a:chOff x="0" y="0"/>
          <a:chExt cx="0" cy="0"/>
        </a:xfrm>
      </p:grpSpPr>
      <p:pic>
        <p:nvPicPr>
          <p:cNvPr id="516" name="Google Shape;516;p63"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17" name="Google Shape;517;p6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18" name="Google Shape;518;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9" name="Google Shape;519;p6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0" name="Google Shape;520;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21"/>
        <p:cNvGrpSpPr/>
        <p:nvPr/>
      </p:nvGrpSpPr>
      <p:grpSpPr>
        <a:xfrm>
          <a:off x="0" y="0"/>
          <a:ext cx="0" cy="0"/>
          <a:chOff x="0" y="0"/>
          <a:chExt cx="0" cy="0"/>
        </a:xfrm>
      </p:grpSpPr>
      <p:pic>
        <p:nvPicPr>
          <p:cNvPr id="522" name="Google Shape;522;p64"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23" name="Google Shape;523;p6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4" name="Google Shape;524;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25" name="Google Shape;525;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6" name="Google Shape;526;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27"/>
        <p:cNvGrpSpPr/>
        <p:nvPr/>
      </p:nvGrpSpPr>
      <p:grpSpPr>
        <a:xfrm>
          <a:off x="0" y="0"/>
          <a:ext cx="0" cy="0"/>
          <a:chOff x="0" y="0"/>
          <a:chExt cx="0" cy="0"/>
        </a:xfrm>
      </p:grpSpPr>
      <p:pic>
        <p:nvPicPr>
          <p:cNvPr id="528" name="Google Shape;528;p65"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29" name="Google Shape;529;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0" name="Google Shape;530;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1" name="Google Shape;531;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2" name="Google Shape;532;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33"/>
        <p:cNvGrpSpPr/>
        <p:nvPr/>
      </p:nvGrpSpPr>
      <p:grpSpPr>
        <a:xfrm>
          <a:off x="0" y="0"/>
          <a:ext cx="0" cy="0"/>
          <a:chOff x="0" y="0"/>
          <a:chExt cx="0" cy="0"/>
        </a:xfrm>
      </p:grpSpPr>
      <p:pic>
        <p:nvPicPr>
          <p:cNvPr id="534" name="Google Shape;534;p66"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5" name="Google Shape;535;p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6" name="Google Shape;536;p6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37" name="Google Shape;537;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8" name="Google Shape;538;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39"/>
        <p:cNvGrpSpPr/>
        <p:nvPr/>
      </p:nvGrpSpPr>
      <p:grpSpPr>
        <a:xfrm>
          <a:off x="0" y="0"/>
          <a:ext cx="0" cy="0"/>
          <a:chOff x="0" y="0"/>
          <a:chExt cx="0" cy="0"/>
        </a:xfrm>
      </p:grpSpPr>
      <p:pic>
        <p:nvPicPr>
          <p:cNvPr id="540" name="Google Shape;540;p67"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1" name="Google Shape;541;p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2" name="Google Shape;542;p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43" name="Google Shape;543;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4" name="Google Shape;544;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45"/>
        <p:cNvGrpSpPr/>
        <p:nvPr/>
      </p:nvGrpSpPr>
      <p:grpSpPr>
        <a:xfrm>
          <a:off x="0" y="0"/>
          <a:ext cx="0" cy="0"/>
          <a:chOff x="0" y="0"/>
          <a:chExt cx="0" cy="0"/>
        </a:xfrm>
      </p:grpSpPr>
      <p:pic>
        <p:nvPicPr>
          <p:cNvPr id="546" name="Google Shape;546;p68"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7" name="Google Shape;547;p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8" name="Google Shape;548;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49" name="Google Shape;549;p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0" name="Google Shape;550;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51"/>
        <p:cNvGrpSpPr/>
        <p:nvPr/>
      </p:nvGrpSpPr>
      <p:grpSpPr>
        <a:xfrm>
          <a:off x="0" y="0"/>
          <a:ext cx="0" cy="0"/>
          <a:chOff x="0" y="0"/>
          <a:chExt cx="0" cy="0"/>
        </a:xfrm>
      </p:grpSpPr>
      <p:pic>
        <p:nvPicPr>
          <p:cNvPr id="552" name="Google Shape;552;p69"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3" name="Google Shape;553;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4" name="Google Shape;554;p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5" name="Google Shape;555;p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6" name="Google Shape;556;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57"/>
        <p:cNvGrpSpPr/>
        <p:nvPr/>
      </p:nvGrpSpPr>
      <p:grpSpPr>
        <a:xfrm>
          <a:off x="0" y="0"/>
          <a:ext cx="0" cy="0"/>
          <a:chOff x="0" y="0"/>
          <a:chExt cx="0" cy="0"/>
        </a:xfrm>
      </p:grpSpPr>
      <p:sp>
        <p:nvSpPr>
          <p:cNvPr id="558" name="Google Shape;558;p70"/>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0" name="Google Shape;560;p7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61" name="Google Shape;561;p70"/>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62" name="Google Shape;562;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3" name="Google Shape;563;p70"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64"/>
        <p:cNvGrpSpPr/>
        <p:nvPr/>
      </p:nvGrpSpPr>
      <p:grpSpPr>
        <a:xfrm>
          <a:off x="0" y="0"/>
          <a:ext cx="0" cy="0"/>
          <a:chOff x="0" y="0"/>
          <a:chExt cx="0" cy="0"/>
        </a:xfrm>
      </p:grpSpPr>
      <p:sp>
        <p:nvSpPr>
          <p:cNvPr id="565" name="Google Shape;565;p7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67" name="Google Shape;567;p7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68" name="Google Shape;568;p71"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69" name="Google Shape;569;p71"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70" name="Google Shape;570;p7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71" name="Google Shape;571;p7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72" name="Google Shape;572;p7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73" name="Google Shape;573;p71"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74" name="Google Shape;574;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8"/>
        <p:cNvGrpSpPr/>
        <p:nvPr/>
      </p:nvGrpSpPr>
      <p:grpSpPr>
        <a:xfrm>
          <a:off x="0" y="0"/>
          <a:ext cx="0" cy="0"/>
          <a:chOff x="0" y="0"/>
          <a:chExt cx="0" cy="0"/>
        </a:xfrm>
      </p:grpSpPr>
      <p:pic>
        <p:nvPicPr>
          <p:cNvPr id="99" name="Google Shape;99;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100" name="Google Shape;100;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1" name="Google Shape;10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2" name="Google Shape;102;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3" name="Google Shape;103;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575"/>
        <p:cNvGrpSpPr/>
        <p:nvPr/>
      </p:nvGrpSpPr>
      <p:grpSpPr>
        <a:xfrm>
          <a:off x="0" y="0"/>
          <a:ext cx="0" cy="0"/>
          <a:chOff x="0" y="0"/>
          <a:chExt cx="0" cy="0"/>
        </a:xfrm>
      </p:grpSpPr>
      <p:sp>
        <p:nvSpPr>
          <p:cNvPr id="576" name="Google Shape;576;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77" name="Google Shape;577;p7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78" name="Google Shape;578;p7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79" name="Google Shape;579;p7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580" name="Google Shape;580;p7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81" name="Google Shape;581;p7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582" name="Google Shape;582;p7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583" name="Google Shape;583;p7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584" name="Google Shape;584;p7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585" name="Google Shape;585;p7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586" name="Google Shape;586;p72"/>
          <p:cNvGrpSpPr/>
          <p:nvPr/>
        </p:nvGrpSpPr>
        <p:grpSpPr>
          <a:xfrm>
            <a:off x="311700" y="3548650"/>
            <a:ext cx="8363900" cy="646200"/>
            <a:chOff x="375100" y="3396250"/>
            <a:chExt cx="8363900" cy="646200"/>
          </a:xfrm>
        </p:grpSpPr>
        <p:sp>
          <p:nvSpPr>
            <p:cNvPr id="587" name="Google Shape;587;p7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7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7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7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7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92" name="Google Shape;592;p7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93" name="Google Shape;593;p7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94" name="Google Shape;594;p7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95" name="Google Shape;595;p7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596" name="Google Shape;596;p7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597" name="Google Shape;597;p7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598" name="Google Shape;598;p7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599" name="Google Shape;599;p7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00" name="Google Shape;600;p7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01" name="Google Shape;601;p7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02" name="Google Shape;602;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3" name="Google Shape;603;p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04"/>
        <p:cNvGrpSpPr/>
        <p:nvPr/>
      </p:nvGrpSpPr>
      <p:grpSpPr>
        <a:xfrm>
          <a:off x="0" y="0"/>
          <a:ext cx="0" cy="0"/>
          <a:chOff x="0" y="0"/>
          <a:chExt cx="0" cy="0"/>
        </a:xfrm>
      </p:grpSpPr>
      <p:pic>
        <p:nvPicPr>
          <p:cNvPr id="605" name="Google Shape;605;p7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06" name="Google Shape;606;p7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07" name="Google Shape;607;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8" name="Google Shape;608;p7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09" name="Google Shape;609;p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10"/>
        <p:cNvGrpSpPr/>
        <p:nvPr/>
      </p:nvGrpSpPr>
      <p:grpSpPr>
        <a:xfrm>
          <a:off x="0" y="0"/>
          <a:ext cx="0" cy="0"/>
          <a:chOff x="0" y="0"/>
          <a:chExt cx="0" cy="0"/>
        </a:xfrm>
      </p:grpSpPr>
      <p:pic>
        <p:nvPicPr>
          <p:cNvPr id="611" name="Google Shape;611;p74"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12" name="Google Shape;612;p74"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13" name="Google Shape;613;p74"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14" name="Google Shape;614;p74"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15" name="Google Shape;615;p74"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16" name="Google Shape;616;p74"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17" name="Google Shape;617;p74"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18" name="Google Shape;618;p74"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19" name="Google Shape;619;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20"/>
        <p:cNvGrpSpPr/>
        <p:nvPr/>
      </p:nvGrpSpPr>
      <p:grpSpPr>
        <a:xfrm>
          <a:off x="0" y="0"/>
          <a:ext cx="0" cy="0"/>
          <a:chOff x="0" y="0"/>
          <a:chExt cx="0" cy="0"/>
        </a:xfrm>
      </p:grpSpPr>
      <p:pic>
        <p:nvPicPr>
          <p:cNvPr id="621" name="Google Shape;621;p75"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22" name="Google Shape;622;p75"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23" name="Google Shape;623;p75"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24" name="Google Shape;624;p75"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25" name="Google Shape;625;p75"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26" name="Google Shape;626;p75"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27" name="Google Shape;627;p75"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28" name="Google Shape;628;p75"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29" name="Google Shape;629;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30"/>
        <p:cNvGrpSpPr/>
        <p:nvPr/>
      </p:nvGrpSpPr>
      <p:grpSpPr>
        <a:xfrm>
          <a:off x="0" y="0"/>
          <a:ext cx="0" cy="0"/>
          <a:chOff x="0" y="0"/>
          <a:chExt cx="0" cy="0"/>
        </a:xfrm>
      </p:grpSpPr>
      <p:pic>
        <p:nvPicPr>
          <p:cNvPr id="631" name="Google Shape;631;p76"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2" name="Google Shape;632;p76"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3" name="Google Shape;633;p76"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34" name="Google Shape;634;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35"/>
        <p:cNvGrpSpPr/>
        <p:nvPr/>
      </p:nvGrpSpPr>
      <p:grpSpPr>
        <a:xfrm>
          <a:off x="0" y="0"/>
          <a:ext cx="0" cy="0"/>
          <a:chOff x="0" y="0"/>
          <a:chExt cx="0" cy="0"/>
        </a:xfrm>
      </p:grpSpPr>
      <p:sp>
        <p:nvSpPr>
          <p:cNvPr id="636" name="Google Shape;636;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7" name="Google Shape;637;p7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38" name="Google Shape;638;p7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39" name="Google Shape;639;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0"/>
        <p:cNvGrpSpPr/>
        <p:nvPr/>
      </p:nvGrpSpPr>
      <p:grpSpPr>
        <a:xfrm>
          <a:off x="0" y="0"/>
          <a:ext cx="0" cy="0"/>
          <a:chOff x="0" y="0"/>
          <a:chExt cx="0" cy="0"/>
        </a:xfrm>
      </p:grpSpPr>
      <p:sp>
        <p:nvSpPr>
          <p:cNvPr id="641" name="Google Shape;641;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2" name="Google Shape;642;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43"/>
        <p:cNvGrpSpPr/>
        <p:nvPr/>
      </p:nvGrpSpPr>
      <p:grpSpPr>
        <a:xfrm>
          <a:off x="0" y="0"/>
          <a:ext cx="0" cy="0"/>
          <a:chOff x="0" y="0"/>
          <a:chExt cx="0" cy="0"/>
        </a:xfrm>
      </p:grpSpPr>
      <p:sp>
        <p:nvSpPr>
          <p:cNvPr id="644" name="Google Shape;644;p7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45" name="Google Shape;645;p7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46" name="Google Shape;646;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47"/>
        <p:cNvGrpSpPr/>
        <p:nvPr/>
      </p:nvGrpSpPr>
      <p:grpSpPr>
        <a:xfrm>
          <a:off x="0" y="0"/>
          <a:ext cx="0" cy="0"/>
          <a:chOff x="0" y="0"/>
          <a:chExt cx="0" cy="0"/>
        </a:xfrm>
      </p:grpSpPr>
      <p:sp>
        <p:nvSpPr>
          <p:cNvPr id="648" name="Google Shape;648;p8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49" name="Google Shape;649;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sp>
        <p:nvSpPr>
          <p:cNvPr id="651" name="Google Shape;651;p8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8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53" name="Google Shape;653;p8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54" name="Google Shape;654;p8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55" name="Google Shape;655;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4"/>
        <p:cNvGrpSpPr/>
        <p:nvPr/>
      </p:nvGrpSpPr>
      <p:grpSpPr>
        <a:xfrm>
          <a:off x="0" y="0"/>
          <a:ext cx="0" cy="0"/>
          <a:chOff x="0" y="0"/>
          <a:chExt cx="0" cy="0"/>
        </a:xfrm>
      </p:grpSpPr>
      <p:pic>
        <p:nvPicPr>
          <p:cNvPr id="105" name="Google Shape;105;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6" name="Google Shape;106;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7" name="Google Shape;10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9" name="Google Shape;109;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56"/>
        <p:cNvGrpSpPr/>
        <p:nvPr/>
      </p:nvGrpSpPr>
      <p:grpSpPr>
        <a:xfrm>
          <a:off x="0" y="0"/>
          <a:ext cx="0" cy="0"/>
          <a:chOff x="0" y="0"/>
          <a:chExt cx="0" cy="0"/>
        </a:xfrm>
      </p:grpSpPr>
      <p:sp>
        <p:nvSpPr>
          <p:cNvPr id="657" name="Google Shape;657;p8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58" name="Google Shape;658;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9"/>
        <p:cNvGrpSpPr/>
        <p:nvPr/>
      </p:nvGrpSpPr>
      <p:grpSpPr>
        <a:xfrm>
          <a:off x="0" y="0"/>
          <a:ext cx="0" cy="0"/>
          <a:chOff x="0" y="0"/>
          <a:chExt cx="0" cy="0"/>
        </a:xfrm>
      </p:grpSpPr>
      <p:sp>
        <p:nvSpPr>
          <p:cNvPr id="660" name="Google Shape;660;p8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61" name="Google Shape;661;p8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62" name="Google Shape;662;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63"/>
        <p:cNvGrpSpPr/>
        <p:nvPr/>
      </p:nvGrpSpPr>
      <p:grpSpPr>
        <a:xfrm>
          <a:off x="0" y="0"/>
          <a:ext cx="0" cy="0"/>
          <a:chOff x="0" y="0"/>
          <a:chExt cx="0" cy="0"/>
        </a:xfrm>
      </p:grpSpPr>
      <p:sp>
        <p:nvSpPr>
          <p:cNvPr id="664" name="Google Shape;664;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5" name="Google Shape;665;p8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66" name="Google Shape;666;p8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67" name="Google Shape;667;p84"/>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68" name="Google Shape;668;p84"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69" name="Google Shape;669;p84"/>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70" name="Google Shape;670;p84"/>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71" name="Google Shape;671;p84"/>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72" name="Google Shape;672;p84"/>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73" name="Google Shape;673;p84"/>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74" name="Google Shape;674;p84"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75" name="Google Shape;675;p84"/>
          <p:cNvGrpSpPr/>
          <p:nvPr/>
        </p:nvGrpSpPr>
        <p:grpSpPr>
          <a:xfrm>
            <a:off x="311700" y="3548650"/>
            <a:ext cx="8363900" cy="646200"/>
            <a:chOff x="375100" y="3396250"/>
            <a:chExt cx="8363900" cy="646200"/>
          </a:xfrm>
        </p:grpSpPr>
        <p:sp>
          <p:nvSpPr>
            <p:cNvPr id="676" name="Google Shape;676;p84"/>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84"/>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84"/>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84"/>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84"/>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81" name="Google Shape;681;p84"/>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82" name="Google Shape;682;p84"/>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83" name="Google Shape;683;p84"/>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84" name="Google Shape;684;p84"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85" name="Google Shape;685;p84"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86" name="Google Shape;686;p84"/>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87" name="Google Shape;687;p84"/>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88" name="Google Shape;688;p84"/>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89" name="Google Shape;689;p84"/>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90" name="Google Shape;690;p84"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91" name="Google Shape;691;p8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92" name="Google Shape;692;p8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696"/>
        <p:cNvGrpSpPr/>
        <p:nvPr/>
      </p:nvGrpSpPr>
      <p:grpSpPr>
        <a:xfrm>
          <a:off x="0" y="0"/>
          <a:ext cx="0" cy="0"/>
          <a:chOff x="0" y="0"/>
          <a:chExt cx="0" cy="0"/>
        </a:xfrm>
      </p:grpSpPr>
      <p:pic>
        <p:nvPicPr>
          <p:cNvPr id="697" name="Google Shape;697;p8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98" name="Google Shape;698;p86"/>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699" name="Google Shape;699;p86"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00" name="Google Shape;700;p86"/>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01" name="Google Shape;701;p86"/>
          <p:cNvSpPr txBox="1">
            <a:spLocks noGrp="1"/>
          </p:cNvSpPr>
          <p:nvPr>
            <p:ph type="body" idx="1"/>
          </p:nvPr>
        </p:nvSpPr>
        <p:spPr>
          <a:xfrm>
            <a:off x="311700" y="1152475"/>
            <a:ext cx="81351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02" name="Google Shape;702;p86"/>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3" name="Google Shape;703;p8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04" name="Google Shape;704;p86"/>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705"/>
        <p:cNvGrpSpPr/>
        <p:nvPr/>
      </p:nvGrpSpPr>
      <p:grpSpPr>
        <a:xfrm>
          <a:off x="0" y="0"/>
          <a:ext cx="0" cy="0"/>
          <a:chOff x="0" y="0"/>
          <a:chExt cx="0" cy="0"/>
        </a:xfrm>
      </p:grpSpPr>
      <p:sp>
        <p:nvSpPr>
          <p:cNvPr id="706" name="Google Shape;706;p87"/>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87"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8" name="Google Shape;708;p87"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709" name="Google Shape;709;p87"/>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sp>
        <p:nvSpPr>
          <p:cNvPr id="710" name="Google Shape;710;p87"/>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11" name="Google Shape;711;p87"/>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12" name="Google Shape;712;p87"/>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87"/>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714"/>
        <p:cNvGrpSpPr/>
        <p:nvPr/>
      </p:nvGrpSpPr>
      <p:grpSpPr>
        <a:xfrm>
          <a:off x="0" y="0"/>
          <a:ext cx="0" cy="0"/>
          <a:chOff x="0" y="0"/>
          <a:chExt cx="0" cy="0"/>
        </a:xfrm>
      </p:grpSpPr>
      <p:sp>
        <p:nvSpPr>
          <p:cNvPr id="715" name="Google Shape;715;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16" name="Google Shape;716;p8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717" name="Google Shape;717;p88" descr="&quot;&quot;"/>
          <p:cNvCxnSpPr/>
          <p:nvPr/>
        </p:nvCxnSpPr>
        <p:spPr>
          <a:xfrm>
            <a:off x="77250" y="1309946"/>
            <a:ext cx="8989500" cy="0"/>
          </a:xfrm>
          <a:prstGeom prst="straightConnector1">
            <a:avLst/>
          </a:prstGeom>
          <a:noFill/>
          <a:ln w="9525" cap="flat" cmpd="sng">
            <a:solidFill>
              <a:srgbClr val="EF7521"/>
            </a:solidFill>
            <a:prstDash val="dot"/>
            <a:round/>
            <a:headEnd type="none" w="sm" len="sm"/>
            <a:tailEnd type="none" w="sm" len="sm"/>
          </a:ln>
        </p:spPr>
      </p:cxnSp>
      <p:cxnSp>
        <p:nvCxnSpPr>
          <p:cNvPr id="718" name="Google Shape;718;p88"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19" name="Google Shape;719;p88"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20" name="Google Shape;720;p88"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21" name="Google Shape;721;p88"/>
          <p:cNvCxnSpPr/>
          <p:nvPr/>
        </p:nvCxnSpPr>
        <p:spPr>
          <a:xfrm>
            <a:off x="56700" y="2409366"/>
            <a:ext cx="9030600" cy="0"/>
          </a:xfrm>
          <a:prstGeom prst="straightConnector1">
            <a:avLst/>
          </a:prstGeom>
          <a:noFill/>
          <a:ln w="9525" cap="flat" cmpd="sng">
            <a:solidFill>
              <a:srgbClr val="EF7521"/>
            </a:solidFill>
            <a:prstDash val="dot"/>
            <a:round/>
            <a:headEnd type="none" w="sm" len="sm"/>
            <a:tailEnd type="none" w="sm" len="sm"/>
          </a:ln>
        </p:spPr>
      </p:cxnSp>
      <p:cxnSp>
        <p:nvCxnSpPr>
          <p:cNvPr id="722" name="Google Shape;722;p88"/>
          <p:cNvCxnSpPr/>
          <p:nvPr/>
        </p:nvCxnSpPr>
        <p:spPr>
          <a:xfrm>
            <a:off x="123875" y="2975025"/>
            <a:ext cx="9030600" cy="0"/>
          </a:xfrm>
          <a:prstGeom prst="straightConnector1">
            <a:avLst/>
          </a:prstGeom>
          <a:noFill/>
          <a:ln w="9525" cap="flat" cmpd="sng">
            <a:solidFill>
              <a:srgbClr val="EF7521"/>
            </a:solidFill>
            <a:prstDash val="dot"/>
            <a:round/>
            <a:headEnd type="none" w="sm" len="sm"/>
            <a:tailEnd type="none" w="sm" len="sm"/>
          </a:ln>
        </p:spPr>
      </p:cxnSp>
      <p:cxnSp>
        <p:nvCxnSpPr>
          <p:cNvPr id="723" name="Google Shape;723;p88" descr="&quot;&quot;"/>
          <p:cNvCxnSpPr/>
          <p:nvPr/>
        </p:nvCxnSpPr>
        <p:spPr>
          <a:xfrm>
            <a:off x="77250" y="575100"/>
            <a:ext cx="8989500" cy="0"/>
          </a:xfrm>
          <a:prstGeom prst="straightConnector1">
            <a:avLst/>
          </a:prstGeom>
          <a:noFill/>
          <a:ln w="9525" cap="flat" cmpd="sng">
            <a:solidFill>
              <a:srgbClr val="EF7521"/>
            </a:solidFill>
            <a:prstDash val="dot"/>
            <a:round/>
            <a:headEnd type="none" w="sm" len="sm"/>
            <a:tailEnd type="none" w="sm" len="sm"/>
          </a:ln>
        </p:spPr>
      </p:cxnSp>
      <p:pic>
        <p:nvPicPr>
          <p:cNvPr id="724" name="Google Shape;724;p8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25" name="Google Shape;725;p88"/>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88"/>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
        <p:nvSpPr>
          <p:cNvPr id="727" name="Google Shape;727;p88"/>
          <p:cNvSpPr txBox="1"/>
          <p:nvPr/>
        </p:nvSpPr>
        <p:spPr>
          <a:xfrm>
            <a:off x="184775" y="109700"/>
            <a:ext cx="6488100" cy="40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728" name="Google Shape;728;p88"/>
          <p:cNvSpPr txBox="1">
            <a:spLocks noGrp="1"/>
          </p:cNvSpPr>
          <p:nvPr>
            <p:ph type="title"/>
          </p:nvPr>
        </p:nvSpPr>
        <p:spPr>
          <a:xfrm>
            <a:off x="311700" y="105100"/>
            <a:ext cx="8242500" cy="470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29"/>
        <p:cNvGrpSpPr/>
        <p:nvPr/>
      </p:nvGrpSpPr>
      <p:grpSpPr>
        <a:xfrm>
          <a:off x="0" y="0"/>
          <a:ext cx="0" cy="0"/>
          <a:chOff x="0" y="0"/>
          <a:chExt cx="0" cy="0"/>
        </a:xfrm>
      </p:grpSpPr>
      <p:pic>
        <p:nvPicPr>
          <p:cNvPr id="730" name="Google Shape;730;p89" title="54777099155_b0ccbcd919_c.jpg"/>
          <p:cNvPicPr preferRelativeResize="0"/>
          <p:nvPr/>
        </p:nvPicPr>
        <p:blipFill rotWithShape="1">
          <a:blip r:embed="rId2">
            <a:alphaModFix/>
          </a:blip>
          <a:srcRect l="5099" t="13229" r="640" b="7548"/>
          <a:stretch/>
        </p:blipFill>
        <p:spPr>
          <a:xfrm>
            <a:off x="0" y="0"/>
            <a:ext cx="9174476" cy="5143501"/>
          </a:xfrm>
          <a:prstGeom prst="rect">
            <a:avLst/>
          </a:prstGeom>
          <a:noFill/>
          <a:ln>
            <a:noFill/>
          </a:ln>
        </p:spPr>
      </p:pic>
      <p:sp>
        <p:nvSpPr>
          <p:cNvPr id="731" name="Google Shape;731;p8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32" name="Google Shape;732;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33" name="Google Shape;733;p8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34" name="Google Shape;734;p89"/>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89"/>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36"/>
        <p:cNvGrpSpPr/>
        <p:nvPr/>
      </p:nvGrpSpPr>
      <p:grpSpPr>
        <a:xfrm>
          <a:off x="0" y="0"/>
          <a:ext cx="0" cy="0"/>
          <a:chOff x="0" y="0"/>
          <a:chExt cx="0" cy="0"/>
        </a:xfrm>
      </p:grpSpPr>
      <p:pic>
        <p:nvPicPr>
          <p:cNvPr id="737" name="Google Shape;737;p90" title="54383208339_315d54bf2b_c.jpg"/>
          <p:cNvPicPr preferRelativeResize="0"/>
          <p:nvPr/>
        </p:nvPicPr>
        <p:blipFill rotWithShape="1">
          <a:blip r:embed="rId2">
            <a:alphaModFix/>
          </a:blip>
          <a:srcRect l="1752" t="10852" r="4553" b="9989"/>
          <a:stretch/>
        </p:blipFill>
        <p:spPr>
          <a:xfrm>
            <a:off x="0" y="0"/>
            <a:ext cx="9169676" cy="5219700"/>
          </a:xfrm>
          <a:prstGeom prst="rect">
            <a:avLst/>
          </a:prstGeom>
          <a:noFill/>
          <a:ln>
            <a:noFill/>
          </a:ln>
        </p:spPr>
      </p:pic>
      <p:sp>
        <p:nvSpPr>
          <p:cNvPr id="738" name="Google Shape;738;p9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39" name="Google Shape;739;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40" name="Google Shape;740;p9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41" name="Google Shape;741;p90"/>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90"/>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743"/>
        <p:cNvGrpSpPr/>
        <p:nvPr/>
      </p:nvGrpSpPr>
      <p:grpSpPr>
        <a:xfrm>
          <a:off x="0" y="0"/>
          <a:ext cx="0" cy="0"/>
          <a:chOff x="0" y="0"/>
          <a:chExt cx="0" cy="0"/>
        </a:xfrm>
      </p:grpSpPr>
      <p:pic>
        <p:nvPicPr>
          <p:cNvPr id="744" name="Google Shape;744;p91" title="54776770821_3a1f9b089e_c.jpg"/>
          <p:cNvPicPr preferRelativeResize="0"/>
          <p:nvPr/>
        </p:nvPicPr>
        <p:blipFill rotWithShape="1">
          <a:blip r:embed="rId2">
            <a:alphaModFix/>
          </a:blip>
          <a:srcRect t="15717"/>
          <a:stretch/>
        </p:blipFill>
        <p:spPr>
          <a:xfrm>
            <a:off x="-8502" y="-20175"/>
            <a:ext cx="9184449" cy="5163675"/>
          </a:xfrm>
          <a:prstGeom prst="rect">
            <a:avLst/>
          </a:prstGeom>
          <a:noFill/>
          <a:ln>
            <a:noFill/>
          </a:ln>
        </p:spPr>
      </p:pic>
      <p:sp>
        <p:nvSpPr>
          <p:cNvPr id="745" name="Google Shape;745;p9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6" name="Google Shape;746;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47" name="Google Shape;747;p91"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748" name="Google Shape;748;p91"/>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91"/>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750"/>
        <p:cNvGrpSpPr/>
        <p:nvPr/>
      </p:nvGrpSpPr>
      <p:grpSpPr>
        <a:xfrm>
          <a:off x="0" y="0"/>
          <a:ext cx="0" cy="0"/>
          <a:chOff x="0" y="0"/>
          <a:chExt cx="0" cy="0"/>
        </a:xfrm>
      </p:grpSpPr>
      <p:pic>
        <p:nvPicPr>
          <p:cNvPr id="751" name="Google Shape;751;p92" title="54094087145_4a31311cef_c.jpg"/>
          <p:cNvPicPr preferRelativeResize="0"/>
          <p:nvPr/>
        </p:nvPicPr>
        <p:blipFill rotWithShape="1">
          <a:blip r:embed="rId2">
            <a:alphaModFix/>
          </a:blip>
          <a:srcRect t="6612" b="8705"/>
          <a:stretch/>
        </p:blipFill>
        <p:spPr>
          <a:xfrm>
            <a:off x="0" y="0"/>
            <a:ext cx="9144000" cy="5165475"/>
          </a:xfrm>
          <a:prstGeom prst="rect">
            <a:avLst/>
          </a:prstGeom>
          <a:noFill/>
          <a:ln>
            <a:noFill/>
          </a:ln>
        </p:spPr>
      </p:pic>
      <p:sp>
        <p:nvSpPr>
          <p:cNvPr id="752" name="Google Shape;752;p9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753" name="Google Shape;753;p9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54" name="Google Shape;754;p9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5" name="Google Shape;755;p92"/>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92"/>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0"/>
        <p:cNvGrpSpPr/>
        <p:nvPr/>
      </p:nvGrpSpPr>
      <p:grpSpPr>
        <a:xfrm>
          <a:off x="0" y="0"/>
          <a:ext cx="0" cy="0"/>
          <a:chOff x="0" y="0"/>
          <a:chExt cx="0" cy="0"/>
        </a:xfrm>
      </p:grpSpPr>
      <p:pic>
        <p:nvPicPr>
          <p:cNvPr id="111" name="Google Shape;111;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 name="Google Shape;112;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3" name="Google Shape;11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4" name="Google Shape;114;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5" name="Google Shape;115;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57"/>
        <p:cNvGrpSpPr/>
        <p:nvPr/>
      </p:nvGrpSpPr>
      <p:grpSpPr>
        <a:xfrm>
          <a:off x="0" y="0"/>
          <a:ext cx="0" cy="0"/>
          <a:chOff x="0" y="0"/>
          <a:chExt cx="0" cy="0"/>
        </a:xfrm>
      </p:grpSpPr>
      <p:pic>
        <p:nvPicPr>
          <p:cNvPr id="758" name="Google Shape;758;p93"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59" name="Google Shape;759;p9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760" name="Google Shape;760;p9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61" name="Google Shape;761;p9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62" name="Google Shape;762;p93"/>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93"/>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764"/>
        <p:cNvGrpSpPr/>
        <p:nvPr/>
      </p:nvGrpSpPr>
      <p:grpSpPr>
        <a:xfrm>
          <a:off x="0" y="0"/>
          <a:ext cx="0" cy="0"/>
          <a:chOff x="0" y="0"/>
          <a:chExt cx="0" cy="0"/>
        </a:xfrm>
      </p:grpSpPr>
      <p:pic>
        <p:nvPicPr>
          <p:cNvPr id="765" name="Google Shape;765;p94" title="54508767575_7ed22c39d5_c.jpg"/>
          <p:cNvPicPr preferRelativeResize="0"/>
          <p:nvPr/>
        </p:nvPicPr>
        <p:blipFill rotWithShape="1">
          <a:blip r:embed="rId2">
            <a:alphaModFix/>
          </a:blip>
          <a:srcRect t="6942" r="3809" b="11946"/>
          <a:stretch/>
        </p:blipFill>
        <p:spPr>
          <a:xfrm>
            <a:off x="0" y="0"/>
            <a:ext cx="9144000" cy="5143501"/>
          </a:xfrm>
          <a:prstGeom prst="rect">
            <a:avLst/>
          </a:prstGeom>
          <a:noFill/>
          <a:ln>
            <a:noFill/>
          </a:ln>
        </p:spPr>
      </p:pic>
      <p:sp>
        <p:nvSpPr>
          <p:cNvPr id="766" name="Google Shape;766;p9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767" name="Google Shape;767;p9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68" name="Google Shape;768;p9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69" name="Google Shape;769;p94"/>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94"/>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771"/>
        <p:cNvGrpSpPr/>
        <p:nvPr/>
      </p:nvGrpSpPr>
      <p:grpSpPr>
        <a:xfrm>
          <a:off x="0" y="0"/>
          <a:ext cx="0" cy="0"/>
          <a:chOff x="0" y="0"/>
          <a:chExt cx="0" cy="0"/>
        </a:xfrm>
      </p:grpSpPr>
      <p:pic>
        <p:nvPicPr>
          <p:cNvPr id="772" name="Google Shape;772;p95"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73" name="Google Shape;773;p9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774" name="Google Shape;774;p9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75" name="Google Shape;775;p9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76" name="Google Shape;776;p95"/>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95"/>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778"/>
        <p:cNvGrpSpPr/>
        <p:nvPr/>
      </p:nvGrpSpPr>
      <p:grpSpPr>
        <a:xfrm>
          <a:off x="0" y="0"/>
          <a:ext cx="0" cy="0"/>
          <a:chOff x="0" y="0"/>
          <a:chExt cx="0" cy="0"/>
        </a:xfrm>
      </p:grpSpPr>
      <p:pic>
        <p:nvPicPr>
          <p:cNvPr id="779" name="Google Shape;779;p96" title="54506516888_729c0a3f9c_c.jpg"/>
          <p:cNvPicPr preferRelativeResize="0"/>
          <p:nvPr/>
        </p:nvPicPr>
        <p:blipFill rotWithShape="1">
          <a:blip r:embed="rId2">
            <a:alphaModFix/>
          </a:blip>
          <a:srcRect l="1960" t="13084" b="5897"/>
          <a:stretch/>
        </p:blipFill>
        <p:spPr>
          <a:xfrm>
            <a:off x="0" y="0"/>
            <a:ext cx="9330275" cy="5143501"/>
          </a:xfrm>
          <a:prstGeom prst="rect">
            <a:avLst/>
          </a:prstGeom>
          <a:noFill/>
          <a:ln>
            <a:noFill/>
          </a:ln>
        </p:spPr>
      </p:pic>
      <p:sp>
        <p:nvSpPr>
          <p:cNvPr id="780" name="Google Shape;780;p9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781" name="Google Shape;781;p9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82" name="Google Shape;782;p9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83" name="Google Shape;783;p96"/>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96"/>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785"/>
        <p:cNvGrpSpPr/>
        <p:nvPr/>
      </p:nvGrpSpPr>
      <p:grpSpPr>
        <a:xfrm>
          <a:off x="0" y="0"/>
          <a:ext cx="0" cy="0"/>
          <a:chOff x="0" y="0"/>
          <a:chExt cx="0" cy="0"/>
        </a:xfrm>
      </p:grpSpPr>
      <p:sp>
        <p:nvSpPr>
          <p:cNvPr id="786" name="Google Shape;786;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87" name="Google Shape;787;p97"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9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89" name="Google Shape;789;p9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90" name="Google Shape;790;p97"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sp>
        <p:nvSpPr>
          <p:cNvPr id="791" name="Google Shape;791;p97"/>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5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92" name="Google Shape;792;p97"/>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93" name="Google Shape;793;p97"/>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97"/>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795"/>
        <p:cNvGrpSpPr/>
        <p:nvPr/>
      </p:nvGrpSpPr>
      <p:grpSpPr>
        <a:xfrm>
          <a:off x="0" y="0"/>
          <a:ext cx="0" cy="0"/>
          <a:chOff x="0" y="0"/>
          <a:chExt cx="0" cy="0"/>
        </a:xfrm>
      </p:grpSpPr>
      <p:pic>
        <p:nvPicPr>
          <p:cNvPr id="796" name="Google Shape;796;p9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797" name="Google Shape;797;p98" descr="&quot;&quot;"/>
          <p:cNvCxnSpPr/>
          <p:nvPr/>
        </p:nvCxnSpPr>
        <p:spPr>
          <a:xfrm>
            <a:off x="56700" y="1282346"/>
            <a:ext cx="8989500" cy="0"/>
          </a:xfrm>
          <a:prstGeom prst="straightConnector1">
            <a:avLst/>
          </a:prstGeom>
          <a:noFill/>
          <a:ln w="9525" cap="flat" cmpd="sng">
            <a:solidFill>
              <a:srgbClr val="488BC9"/>
            </a:solidFill>
            <a:prstDash val="dot"/>
            <a:round/>
            <a:headEnd type="none" w="sm" len="sm"/>
            <a:tailEnd type="none" w="sm" len="sm"/>
          </a:ln>
        </p:spPr>
      </p:cxnSp>
      <p:cxnSp>
        <p:nvCxnSpPr>
          <p:cNvPr id="798" name="Google Shape;798;p98"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799" name="Google Shape;799;p98"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800" name="Google Shape;800;p98"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801" name="Google Shape;801;p98" descr="&quot;&quot;"/>
          <p:cNvCxnSpPr/>
          <p:nvPr/>
        </p:nvCxnSpPr>
        <p:spPr>
          <a:xfrm>
            <a:off x="567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802" name="Google Shape;802;p98" descr="&quot;&quot;"/>
          <p:cNvCxnSpPr/>
          <p:nvPr/>
        </p:nvCxnSpPr>
        <p:spPr>
          <a:xfrm>
            <a:off x="56700" y="3016625"/>
            <a:ext cx="9030600" cy="0"/>
          </a:xfrm>
          <a:prstGeom prst="straightConnector1">
            <a:avLst/>
          </a:prstGeom>
          <a:noFill/>
          <a:ln w="9525" cap="flat" cmpd="sng">
            <a:solidFill>
              <a:srgbClr val="488BC9"/>
            </a:solidFill>
            <a:prstDash val="dot"/>
            <a:round/>
            <a:headEnd type="none" w="sm" len="sm"/>
            <a:tailEnd type="none" w="sm" len="sm"/>
          </a:ln>
        </p:spPr>
      </p:cxnSp>
      <p:cxnSp>
        <p:nvCxnSpPr>
          <p:cNvPr id="803" name="Google Shape;803;p98" descr="&quot;&quot;"/>
          <p:cNvCxnSpPr/>
          <p:nvPr/>
        </p:nvCxnSpPr>
        <p:spPr>
          <a:xfrm>
            <a:off x="56700" y="588900"/>
            <a:ext cx="8989500" cy="0"/>
          </a:xfrm>
          <a:prstGeom prst="straightConnector1">
            <a:avLst/>
          </a:prstGeom>
          <a:noFill/>
          <a:ln w="9525" cap="flat" cmpd="sng">
            <a:solidFill>
              <a:srgbClr val="488BC9"/>
            </a:solidFill>
            <a:prstDash val="dot"/>
            <a:round/>
            <a:headEnd type="none" w="sm" len="sm"/>
            <a:tailEnd type="none" w="sm" len="sm"/>
          </a:ln>
        </p:spPr>
      </p:cxnSp>
      <p:pic>
        <p:nvPicPr>
          <p:cNvPr id="804" name="Google Shape;804;p9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05" name="Google Shape;805;p98"/>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98"/>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
        <p:nvSpPr>
          <p:cNvPr id="807" name="Google Shape;807;p98"/>
          <p:cNvSpPr txBox="1">
            <a:spLocks noGrp="1"/>
          </p:cNvSpPr>
          <p:nvPr>
            <p:ph type="title"/>
          </p:nvPr>
        </p:nvSpPr>
        <p:spPr>
          <a:xfrm>
            <a:off x="311700" y="105100"/>
            <a:ext cx="8242500" cy="48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08"/>
        <p:cNvGrpSpPr/>
        <p:nvPr/>
      </p:nvGrpSpPr>
      <p:grpSpPr>
        <a:xfrm>
          <a:off x="0" y="0"/>
          <a:ext cx="0" cy="0"/>
          <a:chOff x="0" y="0"/>
          <a:chExt cx="0" cy="0"/>
        </a:xfrm>
      </p:grpSpPr>
      <p:pic>
        <p:nvPicPr>
          <p:cNvPr id="809" name="Google Shape;809;p9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10" name="Google Shape;810;p99"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11" name="Google Shape;811;p99"/>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12" name="Google Shape;812;p99"/>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813" name="Google Shape;813;p9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14" name="Google Shape;814;p99"/>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99"/>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816"/>
        <p:cNvGrpSpPr/>
        <p:nvPr/>
      </p:nvGrpSpPr>
      <p:grpSpPr>
        <a:xfrm>
          <a:off x="0" y="0"/>
          <a:ext cx="0" cy="0"/>
          <a:chOff x="0" y="0"/>
          <a:chExt cx="0" cy="0"/>
        </a:xfrm>
      </p:grpSpPr>
      <p:pic>
        <p:nvPicPr>
          <p:cNvPr id="817" name="Google Shape;817;p100"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18" name="Google Shape;818;p10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819" name="Google Shape;819;p10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20" name="Google Shape;820;p100"/>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100"/>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822"/>
        <p:cNvGrpSpPr/>
        <p:nvPr/>
      </p:nvGrpSpPr>
      <p:grpSpPr>
        <a:xfrm>
          <a:off x="0" y="0"/>
          <a:ext cx="0" cy="0"/>
          <a:chOff x="0" y="0"/>
          <a:chExt cx="0" cy="0"/>
        </a:xfrm>
      </p:grpSpPr>
      <p:pic>
        <p:nvPicPr>
          <p:cNvPr id="823" name="Google Shape;823;p101" title="54516919928_0d2b41de48_c.jpg"/>
          <p:cNvPicPr preferRelativeResize="0"/>
          <p:nvPr/>
        </p:nvPicPr>
        <p:blipFill rotWithShape="1">
          <a:blip r:embed="rId2">
            <a:alphaModFix/>
          </a:blip>
          <a:srcRect t="8242" b="8241"/>
          <a:stretch/>
        </p:blipFill>
        <p:spPr>
          <a:xfrm>
            <a:off x="0" y="0"/>
            <a:ext cx="9233150" cy="5143501"/>
          </a:xfrm>
          <a:prstGeom prst="rect">
            <a:avLst/>
          </a:prstGeom>
          <a:noFill/>
          <a:ln>
            <a:noFill/>
          </a:ln>
        </p:spPr>
      </p:pic>
      <p:sp>
        <p:nvSpPr>
          <p:cNvPr id="824" name="Google Shape;824;p10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825" name="Google Shape;825;p10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26" name="Google Shape;826;p101"/>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101"/>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828"/>
        <p:cNvGrpSpPr/>
        <p:nvPr/>
      </p:nvGrpSpPr>
      <p:grpSpPr>
        <a:xfrm>
          <a:off x="0" y="0"/>
          <a:ext cx="0" cy="0"/>
          <a:chOff x="0" y="0"/>
          <a:chExt cx="0" cy="0"/>
        </a:xfrm>
      </p:grpSpPr>
      <p:pic>
        <p:nvPicPr>
          <p:cNvPr id="829" name="Google Shape;829;p102" title="54539841447_b5e8881838_c.jpg"/>
          <p:cNvPicPr preferRelativeResize="0"/>
          <p:nvPr/>
        </p:nvPicPr>
        <p:blipFill rotWithShape="1">
          <a:blip r:embed="rId2">
            <a:alphaModFix/>
          </a:blip>
          <a:srcRect t="14022"/>
          <a:stretch/>
        </p:blipFill>
        <p:spPr>
          <a:xfrm>
            <a:off x="0" y="0"/>
            <a:ext cx="9234926" cy="5296676"/>
          </a:xfrm>
          <a:prstGeom prst="rect">
            <a:avLst/>
          </a:prstGeom>
          <a:noFill/>
          <a:ln>
            <a:noFill/>
          </a:ln>
        </p:spPr>
      </p:pic>
      <p:sp>
        <p:nvSpPr>
          <p:cNvPr id="830" name="Google Shape;830;p10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831" name="Google Shape;831;p10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32" name="Google Shape;832;p102"/>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102"/>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Roboto"/>
                <a:ea typeface="Roboto"/>
                <a:cs typeface="Roboto"/>
                <a:sym typeface="Roboto"/>
              </a:rPr>
              <a:t> </a:t>
            </a:r>
            <a:fld id="{00000000-1234-1234-1234-123412341234}" type="slidenum">
              <a:rPr lang="en" sz="1300" b="0" i="0" u="none" strike="noStrike" cap="none">
                <a:solidFill>
                  <a:schemeClr val="dk1"/>
                </a:solidFill>
                <a:latin typeface="Roboto"/>
                <a:ea typeface="Roboto"/>
                <a:cs typeface="Roboto"/>
                <a:sym typeface="Roboto"/>
              </a:rPr>
              <a:t>‹#›</a:t>
            </a:fld>
            <a:endParaRPr sz="1300" b="0" i="0" u="none" strike="noStrike" cap="none">
              <a:solidFill>
                <a:schemeClr val="dk1"/>
              </a:solidFill>
              <a:latin typeface="Roboto"/>
              <a:ea typeface="Roboto"/>
              <a:cs typeface="Roboto"/>
              <a:sym typeface="Roboto"/>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41" Type="http://schemas.openxmlformats.org/officeDocument/2006/relationships/theme" Target="../theme/theme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theme" Target="../theme/theme3.xml"/><Relationship Id="rId8"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35"/>
        <p:cNvGrpSpPr/>
        <p:nvPr/>
      </p:nvGrpSpPr>
      <p:grpSpPr>
        <a:xfrm>
          <a:off x="0" y="0"/>
          <a:ext cx="0" cy="0"/>
          <a:chOff x="0" y="0"/>
          <a:chExt cx="0" cy="0"/>
        </a:xfrm>
      </p:grpSpPr>
      <p:sp>
        <p:nvSpPr>
          <p:cNvPr id="336" name="Google Shape;336;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37" name="Google Shape;337;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38" name="Google Shape;338;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93"/>
        <p:cNvGrpSpPr/>
        <p:nvPr/>
      </p:nvGrpSpPr>
      <p:grpSpPr>
        <a:xfrm>
          <a:off x="0" y="0"/>
          <a:ext cx="0" cy="0"/>
          <a:chOff x="0" y="0"/>
          <a:chExt cx="0" cy="0"/>
        </a:xfrm>
      </p:grpSpPr>
      <p:sp>
        <p:nvSpPr>
          <p:cNvPr id="694" name="Google Shape;694;p8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95" name="Google Shape;695;p8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4.xml"/><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3" Type="http://schemas.openxmlformats.org/officeDocument/2006/relationships/hyperlink" Target="https://ed.cde.state.co.us/fedprograms/resourcesandtechnicalassistance" TargetMode="External"/><Relationship Id="rId2" Type="http://schemas.openxmlformats.org/officeDocument/2006/relationships/notesSlide" Target="../notesSlides/notesSlide15.xml"/><Relationship Id="rId1" Type="http://schemas.openxmlformats.org/officeDocument/2006/relationships/slideLayout" Target="../slideLayouts/slideLayout9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11.xml"/><Relationship Id="rId4" Type="http://schemas.openxmlformats.org/officeDocument/2006/relationships/image" Target="../media/image67.jpg"/></Relationships>
</file>

<file path=ppt/slides/_rels/slide21.xml.rels><?xml version="1.0" encoding="UTF-8" standalone="yes"?>
<Relationships xmlns="http://schemas.openxmlformats.org/package/2006/relationships"><Relationship Id="rId3" Type="http://schemas.openxmlformats.org/officeDocument/2006/relationships/hyperlink" Target="https://www.cde.state.co.us/fedprograms/monit/index" TargetMode="External"/><Relationship Id="rId2" Type="http://schemas.openxmlformats.org/officeDocument/2006/relationships/notesSlide" Target="../notesSlides/notesSlide21.xml"/><Relationship Id="rId1" Type="http://schemas.openxmlformats.org/officeDocument/2006/relationships/slideLayout" Target="../slideLayouts/slideLayout111.xml"/><Relationship Id="rId5" Type="http://schemas.openxmlformats.org/officeDocument/2006/relationships/image" Target="../media/image68.png"/><Relationship Id="rId4" Type="http://schemas.openxmlformats.org/officeDocument/2006/relationships/hyperlink" Target="https://www.cde.state.co.us/fedprograms/esea_pmsa_process_guide_for_gain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96.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11.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111.xml"/><Relationship Id="rId4" Type="http://schemas.openxmlformats.org/officeDocument/2006/relationships/hyperlink" Target="https://www.cde.state.co.us/fedprograms/25-26_fed_programs_monitoring_requirement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96.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11.xml"/><Relationship Id="rId5" Type="http://schemas.openxmlformats.org/officeDocument/2006/relationships/hyperlink" Target="https://www.cde.state.co.us/fedprograms/esea_pmsa_process_guide_for_gains" TargetMode="Externa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111.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96.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4.xml"/><Relationship Id="rId1" Type="http://schemas.openxmlformats.org/officeDocument/2006/relationships/slideLayout" Target="../slideLayouts/slideLayout10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1.xml"/></Relationships>
</file>

<file path=ppt/slides/_rels/slide38.xml.rels><?xml version="1.0" encoding="UTF-8" standalone="yes"?>
<Relationships xmlns="http://schemas.openxmlformats.org/package/2006/relationships"><Relationship Id="rId3" Type="http://schemas.openxmlformats.org/officeDocument/2006/relationships/hyperlink" Target="mailto:giessinger_t@cde.state.co.us" TargetMode="External"/><Relationship Id="rId7"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111.xml"/><Relationship Id="rId6" Type="http://schemas.openxmlformats.org/officeDocument/2006/relationships/hyperlink" Target="mailto:hickman_n@cde.state.co.us" TargetMode="External"/><Relationship Id="rId5" Type="http://schemas.openxmlformats.org/officeDocument/2006/relationships/hyperlink" Target="mailto:boylan_k@cde.state.co.us" TargetMode="External"/><Relationship Id="rId4" Type="http://schemas.openxmlformats.org/officeDocument/2006/relationships/hyperlink" Target="mailto:crumley_k@cde.state.co.us"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www.eseanetwork.org/" TargetMode="External"/><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hyperlink" Target="https://www.eseanetwork.org/conferenc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echsner_r@cde.state.co.us" TargetMode="External"/><Relationship Id="rId18" Type="http://schemas.openxmlformats.org/officeDocument/2006/relationships/hyperlink" Target="mailto:ring_j@cde.state.co.us" TargetMode="External"/><Relationship Id="rId26" Type="http://schemas.openxmlformats.org/officeDocument/2006/relationships/hyperlink" Target="mailto:prael_m@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Kaleda_s@cde.state.co.us" TargetMode="External"/><Relationship Id="rId7" Type="http://schemas.openxmlformats.org/officeDocument/2006/relationships/hyperlink" Target="mailto:giessinger_t@cde.state.co.us" TargetMode="External"/><Relationship Id="rId12" Type="http://schemas.openxmlformats.org/officeDocument/2006/relationships/hyperlink" Target="mailto:byrd_e@cde.state.co.us" TargetMode="External"/><Relationship Id="rId17" Type="http://schemas.openxmlformats.org/officeDocument/2006/relationships/hyperlink" Target="mailto:chaffin_m@cde.state.co.us" TargetMode="External"/><Relationship Id="rId25" Type="http://schemas.openxmlformats.org/officeDocument/2006/relationships/hyperlink" Target="mailto:hollingshead_j@cde.state.co.us" TargetMode="External"/><Relationship Id="rId2" Type="http://schemas.openxmlformats.org/officeDocument/2006/relationships/notesSlide" Target="../notesSlides/notesSlide41.xml"/><Relationship Id="rId16" Type="http://schemas.openxmlformats.org/officeDocument/2006/relationships/hyperlink" Target="mailto:hickman_n@cde.state.co.us" TargetMode="External"/><Relationship Id="rId20" Type="http://schemas.openxmlformats.org/officeDocument/2006/relationships/hyperlink" Target="mailto:Hawkins_r@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https://www.cde.state.co.us/fedprograms/regionalcontactspage" TargetMode="External"/><Relationship Id="rId24" Type="http://schemas.openxmlformats.org/officeDocument/2006/relationships/hyperlink" Target="mailto:collins_d@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temple_r@cde.state.co.us" TargetMode="External"/><Relationship Id="rId23" Type="http://schemas.openxmlformats.org/officeDocument/2006/relationships/hyperlink" Target="mailto:morris_h@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Austin_j@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boylan_k@cde.state.co.us" TargetMode="External"/><Relationship Id="rId22" Type="http://schemas.openxmlformats.org/officeDocument/2006/relationships/hyperlink" Target="mailto:%20parsley_b@cde.state.co.u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20"/>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and ESSER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January 15, 2026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2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Available Funds and Duration of Grant</a:t>
            </a:r>
            <a:endParaRPr/>
          </a:p>
        </p:txBody>
      </p:sp>
      <p:sp>
        <p:nvSpPr>
          <p:cNvPr id="1031" name="Google Shape;1031;p129"/>
          <p:cNvSpPr txBox="1">
            <a:spLocks noGrp="1"/>
          </p:cNvSpPr>
          <p:nvPr>
            <p:ph type="body" idx="1"/>
          </p:nvPr>
        </p:nvSpPr>
        <p:spPr>
          <a:xfrm>
            <a:off x="311700" y="947976"/>
            <a:ext cx="8438100" cy="640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dirty="0">
                <a:solidFill>
                  <a:srgbClr val="262626"/>
                </a:solidFill>
              </a:rPr>
              <a:t>The duration of the grant is from the date the application is awarded (approximately March 13th) to September 30, 2026.  All funds must be obligated by </a:t>
            </a:r>
            <a:r>
              <a:rPr lang="en" sz="1100" b="1" u="sng" dirty="0">
                <a:solidFill>
                  <a:srgbClr val="262626"/>
                </a:solidFill>
              </a:rPr>
              <a:t>September 30, 2026</a:t>
            </a:r>
            <a:r>
              <a:rPr lang="en" sz="1100" dirty="0">
                <a:solidFill>
                  <a:srgbClr val="262626"/>
                </a:solidFill>
              </a:rPr>
              <a:t>, and requested for reimbursement from CDE by November 1, 2026. Carryover is </a:t>
            </a:r>
            <a:r>
              <a:rPr lang="en" sz="1100" u="sng" dirty="0">
                <a:solidFill>
                  <a:srgbClr val="262626"/>
                </a:solidFill>
              </a:rPr>
              <a:t>not</a:t>
            </a:r>
            <a:r>
              <a:rPr lang="en" sz="1100" dirty="0">
                <a:solidFill>
                  <a:srgbClr val="262626"/>
                </a:solidFill>
              </a:rPr>
              <a:t> available for these funds.</a:t>
            </a:r>
            <a:endParaRPr sz="1100" dirty="0">
              <a:solidFill>
                <a:srgbClr val="262626"/>
              </a:solidFill>
            </a:endParaRPr>
          </a:p>
        </p:txBody>
      </p:sp>
      <p:graphicFrame>
        <p:nvGraphicFramePr>
          <p:cNvPr id="1032" name="Google Shape;1032;p129"/>
          <p:cNvGraphicFramePr/>
          <p:nvPr>
            <p:extLst>
              <p:ext uri="{D42A27DB-BD31-4B8C-83A1-F6EECF244321}">
                <p14:modId xmlns:p14="http://schemas.microsoft.com/office/powerpoint/2010/main" val="2769326384"/>
              </p:ext>
            </p:extLst>
          </p:nvPr>
        </p:nvGraphicFramePr>
        <p:xfrm>
          <a:off x="376432" y="1714611"/>
          <a:ext cx="8355825" cy="2377380"/>
        </p:xfrm>
        <a:graphic>
          <a:graphicData uri="http://schemas.openxmlformats.org/drawingml/2006/table">
            <a:tbl>
              <a:tblPr firstRow="1">
                <a:noFill/>
                <a:tableStyleId>{774249A1-6B6D-441C-8B0E-A7319A06A9AE}</a:tableStyleId>
              </a:tblPr>
              <a:tblGrid>
                <a:gridCol w="2785275">
                  <a:extLst>
                    <a:ext uri="{9D8B030D-6E8A-4147-A177-3AD203B41FA5}">
                      <a16:colId xmlns:a16="http://schemas.microsoft.com/office/drawing/2014/main" val="20000"/>
                    </a:ext>
                  </a:extLst>
                </a:gridCol>
                <a:gridCol w="2785275">
                  <a:extLst>
                    <a:ext uri="{9D8B030D-6E8A-4147-A177-3AD203B41FA5}">
                      <a16:colId xmlns:a16="http://schemas.microsoft.com/office/drawing/2014/main" val="20001"/>
                    </a:ext>
                  </a:extLst>
                </a:gridCol>
                <a:gridCol w="2785275">
                  <a:extLst>
                    <a:ext uri="{9D8B030D-6E8A-4147-A177-3AD203B41FA5}">
                      <a16:colId xmlns:a16="http://schemas.microsoft.com/office/drawing/2014/main" val="20002"/>
                    </a:ext>
                  </a:extLst>
                </a:gridCol>
              </a:tblGrid>
              <a:tr h="278250">
                <a:tc>
                  <a:txBody>
                    <a:bodyPr/>
                    <a:lstStyle/>
                    <a:p>
                      <a:pPr marL="0" marR="0" lvl="0" indent="0" algn="ctr" rtl="0">
                        <a:spcBef>
                          <a:spcPts val="0"/>
                        </a:spcBef>
                        <a:spcAft>
                          <a:spcPts val="0"/>
                        </a:spcAft>
                        <a:buNone/>
                      </a:pPr>
                      <a:r>
                        <a:rPr lang="en" sz="1100" b="1">
                          <a:latin typeface="Roboto"/>
                          <a:ea typeface="Roboto"/>
                          <a:cs typeface="Roboto"/>
                          <a:sym typeface="Roboto"/>
                        </a:rPr>
                        <a:t>Title II, Part A</a:t>
                      </a:r>
                      <a:endParaRPr sz="1100" b="1">
                        <a:latin typeface="Roboto"/>
                        <a:ea typeface="Roboto"/>
                        <a:cs typeface="Roboto"/>
                        <a:sym typeface="Roboto"/>
                      </a:endParaRPr>
                    </a:p>
                  </a:txBody>
                  <a:tcPr marL="91425" marR="91425" marT="91425" marB="91425">
                    <a:noFill/>
                  </a:tcPr>
                </a:tc>
                <a:tc>
                  <a:txBody>
                    <a:bodyPr/>
                    <a:lstStyle/>
                    <a:p>
                      <a:pPr marL="0" lvl="0" indent="0" algn="ctr" rtl="0">
                        <a:spcBef>
                          <a:spcPts val="0"/>
                        </a:spcBef>
                        <a:spcAft>
                          <a:spcPts val="0"/>
                        </a:spcAft>
                        <a:buNone/>
                      </a:pPr>
                      <a:r>
                        <a:rPr lang="en" sz="1100" b="1">
                          <a:latin typeface="Roboto"/>
                          <a:ea typeface="Roboto"/>
                          <a:cs typeface="Roboto"/>
                          <a:sym typeface="Roboto"/>
                        </a:rPr>
                        <a:t>Title III, Part A </a:t>
                      </a:r>
                      <a:endParaRPr sz="1100" b="1">
                        <a:latin typeface="Roboto"/>
                        <a:ea typeface="Roboto"/>
                        <a:cs typeface="Roboto"/>
                        <a:sym typeface="Roboto"/>
                      </a:endParaRPr>
                    </a:p>
                  </a:txBody>
                  <a:tcPr marL="91425" marR="91425" marT="91425" marB="91425">
                    <a:noFill/>
                  </a:tcPr>
                </a:tc>
                <a:tc>
                  <a:txBody>
                    <a:bodyPr/>
                    <a:lstStyle/>
                    <a:p>
                      <a:pPr marL="0" lvl="0" indent="0" algn="ctr" rtl="0">
                        <a:spcBef>
                          <a:spcPts val="0"/>
                        </a:spcBef>
                        <a:spcAft>
                          <a:spcPts val="0"/>
                        </a:spcAft>
                        <a:buNone/>
                      </a:pPr>
                      <a:r>
                        <a:rPr lang="en" sz="1100" b="1">
                          <a:latin typeface="Roboto"/>
                          <a:ea typeface="Roboto"/>
                          <a:cs typeface="Roboto"/>
                          <a:sym typeface="Roboto"/>
                        </a:rPr>
                        <a:t>Title IV, Part A</a:t>
                      </a:r>
                      <a:endParaRPr sz="1100" b="1">
                        <a:latin typeface="Roboto"/>
                        <a:ea typeface="Roboto"/>
                        <a:cs typeface="Roboto"/>
                        <a:sym typeface="Roboto"/>
                      </a:endParaRPr>
                    </a:p>
                  </a:txBody>
                  <a:tcPr marL="91425" marR="91425" marT="91425" marB="91425">
                    <a:noFill/>
                  </a:tcPr>
                </a:tc>
                <a:extLst>
                  <a:ext uri="{0D108BD9-81ED-4DB2-BD59-A6C34878D82A}">
                    <a16:rowId xmlns:a16="http://schemas.microsoft.com/office/drawing/2014/main" val="10000"/>
                  </a:ext>
                </a:extLst>
              </a:tr>
              <a:tr h="381000">
                <a:tc>
                  <a:txBody>
                    <a:bodyPr/>
                    <a:lstStyle/>
                    <a:p>
                      <a:pPr marL="171450" lvl="0" indent="-184150" algn="l" rtl="0">
                        <a:spcBef>
                          <a:spcPts val="0"/>
                        </a:spcBef>
                        <a:spcAft>
                          <a:spcPts val="0"/>
                        </a:spcAft>
                        <a:buClr>
                          <a:schemeClr val="dk1"/>
                        </a:buClr>
                        <a:buSzPts val="1100"/>
                        <a:buFont typeface="Roboto"/>
                        <a:buChar char="●"/>
                      </a:pPr>
                      <a:r>
                        <a:rPr lang="en" sz="1100" dirty="0">
                          <a:solidFill>
                            <a:srgbClr val="262626"/>
                          </a:solidFill>
                          <a:latin typeface="Roboto"/>
                          <a:ea typeface="Roboto"/>
                          <a:cs typeface="Roboto"/>
                          <a:sym typeface="Roboto"/>
                        </a:rPr>
                        <a:t>$800,000 available</a:t>
                      </a:r>
                      <a:endParaRPr sz="1100" dirty="0">
                        <a:solidFill>
                          <a:srgbClr val="262626"/>
                        </a:solidFill>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rgbClr val="262626"/>
                          </a:solidFill>
                          <a:latin typeface="Roboto"/>
                          <a:ea typeface="Roboto"/>
                          <a:cs typeface="Roboto"/>
                          <a:sym typeface="Roboto"/>
                        </a:rPr>
                        <a:t>Up to $100,000 per eligible district.</a:t>
                      </a:r>
                      <a:endParaRPr sz="1100" dirty="0">
                        <a:solidFill>
                          <a:srgbClr val="262626"/>
                        </a:solidFill>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chemeClr val="dk1"/>
                          </a:solidFill>
                          <a:highlight>
                            <a:srgbClr val="FFFFFF"/>
                          </a:highlight>
                          <a:latin typeface="Roboto"/>
                          <a:ea typeface="Roboto"/>
                          <a:cs typeface="Roboto"/>
                          <a:sym typeface="Roboto"/>
                        </a:rPr>
                        <a:t>If requests exceed the amount available, funds will be evenly distributed to the prioritized districts that apply (up to $100,000 per district) and have approvable expenditures.</a:t>
                      </a:r>
                      <a:endParaRPr sz="1100" dirty="0">
                        <a:solidFill>
                          <a:schemeClr val="dk1"/>
                        </a:solidFill>
                        <a:highlight>
                          <a:srgbClr val="FFFFFF"/>
                        </a:highlight>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chemeClr val="dk1"/>
                          </a:solidFill>
                          <a:highlight>
                            <a:srgbClr val="FFFFFF"/>
                          </a:highlight>
                          <a:latin typeface="Roboto"/>
                          <a:ea typeface="Roboto"/>
                          <a:cs typeface="Roboto"/>
                          <a:sym typeface="Roboto"/>
                        </a:rPr>
                        <a:t>If funds remain, the review team will determine if districts not currently prioritized have requests that are reasonable and necessary.</a:t>
                      </a:r>
                      <a:endParaRPr sz="1100" dirty="0">
                        <a:latin typeface="Roboto"/>
                        <a:ea typeface="Roboto"/>
                        <a:cs typeface="Roboto"/>
                        <a:sym typeface="Roboto"/>
                      </a:endParaRPr>
                    </a:p>
                  </a:txBody>
                  <a:tcPr marL="91425" marR="91425" marT="91425" marB="91425">
                    <a:noFill/>
                  </a:tcPr>
                </a:tc>
                <a:tc>
                  <a:txBody>
                    <a:bodyPr/>
                    <a:lstStyle/>
                    <a:p>
                      <a:pPr marL="171450" lvl="0" indent="-184150" algn="l" rtl="0">
                        <a:spcBef>
                          <a:spcPts val="0"/>
                        </a:spcBef>
                        <a:spcAft>
                          <a:spcPts val="0"/>
                        </a:spcAft>
                        <a:buClr>
                          <a:schemeClr val="dk1"/>
                        </a:buClr>
                        <a:buSzPts val="1100"/>
                        <a:buFont typeface="Roboto"/>
                        <a:buChar char="●"/>
                      </a:pPr>
                      <a:r>
                        <a:rPr lang="en" sz="1100" dirty="0">
                          <a:solidFill>
                            <a:srgbClr val="262626"/>
                          </a:solidFill>
                          <a:latin typeface="Roboto"/>
                          <a:ea typeface="Roboto"/>
                          <a:cs typeface="Roboto"/>
                          <a:sym typeface="Roboto"/>
                        </a:rPr>
                        <a:t>$750,000 available</a:t>
                      </a:r>
                      <a:endParaRPr sz="1100" dirty="0">
                        <a:solidFill>
                          <a:srgbClr val="262626"/>
                        </a:solidFill>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rgbClr val="262626"/>
                          </a:solidFill>
                          <a:latin typeface="Roboto"/>
                          <a:ea typeface="Roboto"/>
                          <a:cs typeface="Roboto"/>
                          <a:sym typeface="Roboto"/>
                        </a:rPr>
                        <a:t>Up to $50,000 per eligible district.</a:t>
                      </a:r>
                      <a:endParaRPr sz="1100" dirty="0">
                        <a:solidFill>
                          <a:srgbClr val="262626"/>
                        </a:solidFill>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rgbClr val="262626"/>
                          </a:solidFill>
                          <a:latin typeface="Roboto"/>
                          <a:ea typeface="Roboto"/>
                          <a:cs typeface="Roboto"/>
                          <a:sym typeface="Roboto"/>
                        </a:rPr>
                        <a:t>If requests exceed the amount available, funds will be distributed to approvable grants based on priority points listed in Appendix A.</a:t>
                      </a:r>
                      <a:endParaRPr sz="1100" dirty="0">
                        <a:solidFill>
                          <a:srgbClr val="262626"/>
                        </a:solidFill>
                        <a:latin typeface="Roboto"/>
                        <a:ea typeface="Roboto"/>
                        <a:cs typeface="Roboto"/>
                        <a:sym typeface="Roboto"/>
                      </a:endParaRPr>
                    </a:p>
                    <a:p>
                      <a:pPr marL="171450" lvl="0" indent="-184150" algn="l" rtl="0">
                        <a:spcBef>
                          <a:spcPts val="0"/>
                        </a:spcBef>
                        <a:spcAft>
                          <a:spcPts val="0"/>
                        </a:spcAft>
                        <a:buClr>
                          <a:srgbClr val="262626"/>
                        </a:buClr>
                        <a:buSzPts val="1100"/>
                        <a:buFont typeface="Roboto"/>
                        <a:buChar char="●"/>
                      </a:pPr>
                      <a:r>
                        <a:rPr lang="en" sz="1100" dirty="0">
                          <a:solidFill>
                            <a:schemeClr val="dk1"/>
                          </a:solidFill>
                          <a:highlight>
                            <a:srgbClr val="FFFFFF"/>
                          </a:highlight>
                          <a:latin typeface="Roboto"/>
                          <a:ea typeface="Roboto"/>
                          <a:cs typeface="Roboto"/>
                          <a:sym typeface="Roboto"/>
                        </a:rPr>
                        <a:t>If funds remain, the review team will determine if districts not currently prioritized have requests that are reasonable and necessary.</a:t>
                      </a:r>
                      <a:endParaRPr sz="1100" dirty="0">
                        <a:solidFill>
                          <a:srgbClr val="262626"/>
                        </a:solidFill>
                        <a:latin typeface="Roboto"/>
                        <a:ea typeface="Roboto"/>
                        <a:cs typeface="Roboto"/>
                        <a:sym typeface="Roboto"/>
                      </a:endParaRPr>
                    </a:p>
                    <a:p>
                      <a:pPr marL="457200" lvl="0" indent="0" algn="l" rtl="0">
                        <a:spcBef>
                          <a:spcPts val="0"/>
                        </a:spcBef>
                        <a:spcAft>
                          <a:spcPts val="0"/>
                        </a:spcAft>
                        <a:buNone/>
                      </a:pPr>
                      <a:endParaRPr sz="1100" dirty="0">
                        <a:solidFill>
                          <a:srgbClr val="262626"/>
                        </a:solidFill>
                        <a:latin typeface="Roboto"/>
                        <a:ea typeface="Roboto"/>
                        <a:cs typeface="Roboto"/>
                        <a:sym typeface="Roboto"/>
                      </a:endParaRPr>
                    </a:p>
                  </a:txBody>
                  <a:tcPr marL="91425" marR="91425" marT="91425" marB="91425">
                    <a:noFill/>
                  </a:tcPr>
                </a:tc>
                <a:tc>
                  <a:txBody>
                    <a:bodyPr/>
                    <a:lstStyle/>
                    <a:p>
                      <a:pPr marL="171450" lvl="0" indent="-184150" algn="l" rtl="0">
                        <a:spcBef>
                          <a:spcPts val="0"/>
                        </a:spcBef>
                        <a:spcAft>
                          <a:spcPts val="0"/>
                        </a:spcAft>
                        <a:buClr>
                          <a:schemeClr val="dk1"/>
                        </a:buClr>
                        <a:buSzPts val="1100"/>
                        <a:buFont typeface="Roboto"/>
                        <a:buChar char="●"/>
                      </a:pPr>
                      <a:r>
                        <a:rPr lang="en" sz="1100" dirty="0">
                          <a:solidFill>
                            <a:srgbClr val="262626"/>
                          </a:solidFill>
                          <a:latin typeface="Roboto"/>
                          <a:ea typeface="Roboto"/>
                          <a:cs typeface="Roboto"/>
                          <a:sym typeface="Roboto"/>
                        </a:rPr>
                        <a:t>$1,200,000 available</a:t>
                      </a:r>
                      <a:endParaRPr sz="1100" dirty="0">
                        <a:solidFill>
                          <a:srgbClr val="262626"/>
                        </a:solidFill>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rgbClr val="262626"/>
                          </a:solidFill>
                          <a:latin typeface="Roboto"/>
                          <a:ea typeface="Roboto"/>
                          <a:cs typeface="Roboto"/>
                          <a:sym typeface="Roboto"/>
                        </a:rPr>
                        <a:t>Up to $100,000 per eligible district.</a:t>
                      </a:r>
                      <a:endParaRPr sz="1100" dirty="0">
                        <a:solidFill>
                          <a:srgbClr val="262626"/>
                        </a:solidFill>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chemeClr val="dk1"/>
                          </a:solidFill>
                          <a:highlight>
                            <a:srgbClr val="FFFFFF"/>
                          </a:highlight>
                          <a:latin typeface="Roboto"/>
                          <a:ea typeface="Roboto"/>
                          <a:cs typeface="Roboto"/>
                          <a:sym typeface="Roboto"/>
                        </a:rPr>
                        <a:t>If requests exceed the amount available, funds will be evenly distributed to the prioritized districts that apply (up to $100,000 per district) and have approvable expenditures.</a:t>
                      </a:r>
                      <a:endParaRPr sz="1100" dirty="0">
                        <a:solidFill>
                          <a:schemeClr val="dk1"/>
                        </a:solidFill>
                        <a:highlight>
                          <a:srgbClr val="FFFFFF"/>
                        </a:highlight>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chemeClr val="dk1"/>
                          </a:solidFill>
                          <a:highlight>
                            <a:srgbClr val="FFFFFF"/>
                          </a:highlight>
                          <a:latin typeface="Roboto"/>
                          <a:ea typeface="Roboto"/>
                          <a:cs typeface="Roboto"/>
                          <a:sym typeface="Roboto"/>
                        </a:rPr>
                        <a:t>If funds remain, the review team will determine if districts not currently prioritized have requests that are reasonable and necessary.</a:t>
                      </a:r>
                      <a:endParaRPr sz="1100" dirty="0">
                        <a:solidFill>
                          <a:schemeClr val="dk1"/>
                        </a:solidFill>
                        <a:latin typeface="Roboto"/>
                        <a:ea typeface="Roboto"/>
                        <a:cs typeface="Roboto"/>
                        <a:sym typeface="Roboto"/>
                      </a:endParaRPr>
                    </a:p>
                  </a:txBody>
                  <a:tcPr marL="91425" marR="91425" marT="91425" marB="91425">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3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Allowable Uses</a:t>
            </a:r>
            <a:endParaRPr/>
          </a:p>
        </p:txBody>
      </p:sp>
      <p:graphicFrame>
        <p:nvGraphicFramePr>
          <p:cNvPr id="1038" name="Google Shape;1038;p130"/>
          <p:cNvGraphicFramePr/>
          <p:nvPr>
            <p:extLst>
              <p:ext uri="{D42A27DB-BD31-4B8C-83A1-F6EECF244321}">
                <p14:modId xmlns:p14="http://schemas.microsoft.com/office/powerpoint/2010/main" val="2676868137"/>
              </p:ext>
            </p:extLst>
          </p:nvPr>
        </p:nvGraphicFramePr>
        <p:xfrm>
          <a:off x="354800" y="1042514"/>
          <a:ext cx="8615350" cy="3261300"/>
        </p:xfrm>
        <a:graphic>
          <a:graphicData uri="http://schemas.openxmlformats.org/drawingml/2006/table">
            <a:tbl>
              <a:tblPr firstRow="1">
                <a:noFill/>
                <a:tableStyleId>{774249A1-6B6D-441C-8B0E-A7319A06A9AE}</a:tableStyleId>
              </a:tblPr>
              <a:tblGrid>
                <a:gridCol w="2393050">
                  <a:extLst>
                    <a:ext uri="{9D8B030D-6E8A-4147-A177-3AD203B41FA5}">
                      <a16:colId xmlns:a16="http://schemas.microsoft.com/office/drawing/2014/main" val="20000"/>
                    </a:ext>
                  </a:extLst>
                </a:gridCol>
                <a:gridCol w="2816275">
                  <a:extLst>
                    <a:ext uri="{9D8B030D-6E8A-4147-A177-3AD203B41FA5}">
                      <a16:colId xmlns:a16="http://schemas.microsoft.com/office/drawing/2014/main" val="20001"/>
                    </a:ext>
                  </a:extLst>
                </a:gridCol>
                <a:gridCol w="3406025">
                  <a:extLst>
                    <a:ext uri="{9D8B030D-6E8A-4147-A177-3AD203B41FA5}">
                      <a16:colId xmlns:a16="http://schemas.microsoft.com/office/drawing/2014/main" val="20002"/>
                    </a:ext>
                  </a:extLst>
                </a:gridCol>
              </a:tblGrid>
              <a:tr h="333300">
                <a:tc>
                  <a:txBody>
                    <a:bodyPr/>
                    <a:lstStyle/>
                    <a:p>
                      <a:pPr marL="0" marR="0" lvl="0" indent="0" algn="ctr" rtl="0">
                        <a:spcBef>
                          <a:spcPts val="0"/>
                        </a:spcBef>
                        <a:spcAft>
                          <a:spcPts val="0"/>
                        </a:spcAft>
                        <a:buNone/>
                      </a:pPr>
                      <a:r>
                        <a:rPr lang="en" b="1">
                          <a:latin typeface="Roboto"/>
                          <a:ea typeface="Roboto"/>
                          <a:cs typeface="Roboto"/>
                          <a:sym typeface="Roboto"/>
                        </a:rPr>
                        <a:t>Title II, Part A</a:t>
                      </a:r>
                      <a:endParaRPr b="1">
                        <a:latin typeface="Roboto"/>
                        <a:ea typeface="Roboto"/>
                        <a:cs typeface="Roboto"/>
                        <a:sym typeface="Roboto"/>
                      </a:endParaRPr>
                    </a:p>
                  </a:txBody>
                  <a:tcPr marL="91425" marR="91425" marT="91425" marB="91425">
                    <a:noFill/>
                  </a:tcPr>
                </a:tc>
                <a:tc>
                  <a:txBody>
                    <a:bodyPr/>
                    <a:lstStyle/>
                    <a:p>
                      <a:pPr marL="0" lvl="0" indent="0" algn="ctr" rtl="0">
                        <a:spcBef>
                          <a:spcPts val="0"/>
                        </a:spcBef>
                        <a:spcAft>
                          <a:spcPts val="0"/>
                        </a:spcAft>
                        <a:buNone/>
                      </a:pPr>
                      <a:r>
                        <a:rPr lang="en" b="1">
                          <a:latin typeface="Roboto"/>
                          <a:ea typeface="Roboto"/>
                          <a:cs typeface="Roboto"/>
                          <a:sym typeface="Roboto"/>
                        </a:rPr>
                        <a:t>Title III, Part A </a:t>
                      </a:r>
                      <a:endParaRPr b="1">
                        <a:latin typeface="Roboto"/>
                        <a:ea typeface="Roboto"/>
                        <a:cs typeface="Roboto"/>
                        <a:sym typeface="Roboto"/>
                      </a:endParaRPr>
                    </a:p>
                  </a:txBody>
                  <a:tcPr marL="91425" marR="91425" marT="91425" marB="91425">
                    <a:noFill/>
                  </a:tcPr>
                </a:tc>
                <a:tc>
                  <a:txBody>
                    <a:bodyPr/>
                    <a:lstStyle/>
                    <a:p>
                      <a:pPr marL="0" lvl="0" indent="0" algn="ctr" rtl="0">
                        <a:spcBef>
                          <a:spcPts val="0"/>
                        </a:spcBef>
                        <a:spcAft>
                          <a:spcPts val="0"/>
                        </a:spcAft>
                        <a:buNone/>
                      </a:pPr>
                      <a:r>
                        <a:rPr lang="en" b="1">
                          <a:latin typeface="Roboto"/>
                          <a:ea typeface="Roboto"/>
                          <a:cs typeface="Roboto"/>
                          <a:sym typeface="Roboto"/>
                        </a:rPr>
                        <a:t>Title IV, Part A</a:t>
                      </a:r>
                      <a:endParaRPr b="1">
                        <a:latin typeface="Roboto"/>
                        <a:ea typeface="Roboto"/>
                        <a:cs typeface="Roboto"/>
                        <a:sym typeface="Roboto"/>
                      </a:endParaRPr>
                    </a:p>
                  </a:txBody>
                  <a:tcPr marL="91425" marR="91425" marT="91425" marB="91425">
                    <a:noFill/>
                  </a:tcPr>
                </a:tc>
                <a:extLst>
                  <a:ext uri="{0D108BD9-81ED-4DB2-BD59-A6C34878D82A}">
                    <a16:rowId xmlns:a16="http://schemas.microsoft.com/office/drawing/2014/main" val="10000"/>
                  </a:ext>
                </a:extLst>
              </a:tr>
              <a:tr h="381000">
                <a:tc>
                  <a:txBody>
                    <a:bodyPr/>
                    <a:lstStyle/>
                    <a:p>
                      <a:pPr marL="171450" lvl="0" indent="-184150" algn="l" rtl="0">
                        <a:spcBef>
                          <a:spcPts val="0"/>
                        </a:spcBef>
                        <a:spcAft>
                          <a:spcPts val="0"/>
                        </a:spcAft>
                        <a:buClr>
                          <a:schemeClr val="dk1"/>
                        </a:buClr>
                        <a:buSzPts val="1100"/>
                        <a:buFont typeface="Roboto"/>
                        <a:buChar char="●"/>
                      </a:pPr>
                      <a:r>
                        <a:rPr lang="en" sz="1100" dirty="0">
                          <a:latin typeface="Roboto"/>
                          <a:ea typeface="Roboto"/>
                          <a:cs typeface="Roboto"/>
                          <a:sym typeface="Roboto"/>
                        </a:rPr>
                        <a:t>Funds for CDE vetted professional learning that </a:t>
                      </a:r>
                      <a:r>
                        <a:rPr lang="en" sz="1100" dirty="0">
                          <a:solidFill>
                            <a:schemeClr val="dk1"/>
                          </a:solidFill>
                          <a:latin typeface="Roboto"/>
                          <a:ea typeface="Roboto"/>
                          <a:cs typeface="Roboto"/>
                          <a:sym typeface="Roboto"/>
                        </a:rPr>
                        <a:t>strengthens educator workforce and/or </a:t>
                      </a:r>
                      <a:r>
                        <a:rPr lang="en" sz="1100" dirty="0">
                          <a:latin typeface="Roboto"/>
                          <a:ea typeface="Roboto"/>
                          <a:cs typeface="Roboto"/>
                          <a:sym typeface="Roboto"/>
                        </a:rPr>
                        <a:t>builds the capacity of staff to increase student engagement and accelerate student outcomes.</a:t>
                      </a:r>
                      <a:endParaRPr sz="1100" dirty="0">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Allowable costs: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Cost of PD (e.g., registration)</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Stipends for participants or coaches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Substitutes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PD Materials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Travel</a:t>
                      </a:r>
                      <a:endParaRPr sz="1100" dirty="0">
                        <a:latin typeface="Roboto"/>
                        <a:ea typeface="Roboto"/>
                        <a:cs typeface="Roboto"/>
                        <a:sym typeface="Roboto"/>
                      </a:endParaRPr>
                    </a:p>
                  </a:txBody>
                  <a:tcPr marL="91425" marR="91425" marT="91425" marB="91425">
                    <a:noFill/>
                  </a:tcPr>
                </a:tc>
                <a:tc>
                  <a:txBody>
                    <a:bodyPr/>
                    <a:lstStyle/>
                    <a:p>
                      <a:pPr marL="171450" lvl="0"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Activities that will support a District Language Instruction Education Program (LIEP), Multilingual Learners (MLs); including American Indian/Alaska Native, Gifted Education, and Special Education ML students, and strengthen the educator workforce, aligned with the CDE’s strategic priorities of accelerating student outcomes. Such as: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rgbClr val="262626"/>
                        </a:buClr>
                        <a:buSzPts val="1100"/>
                        <a:buFont typeface="Roboto"/>
                        <a:buChar char="○"/>
                      </a:pPr>
                      <a:r>
                        <a:rPr lang="en" sz="1100" dirty="0">
                          <a:solidFill>
                            <a:srgbClr val="262626"/>
                          </a:solidFill>
                          <a:latin typeface="Roboto"/>
                          <a:ea typeface="Roboto"/>
                          <a:cs typeface="Roboto"/>
                          <a:sym typeface="Roboto"/>
                        </a:rPr>
                        <a:t>Professional Learning</a:t>
                      </a:r>
                      <a:endParaRPr sz="1100" dirty="0">
                        <a:solidFill>
                          <a:srgbClr val="262626"/>
                        </a:solidFill>
                        <a:latin typeface="Roboto"/>
                        <a:ea typeface="Roboto"/>
                        <a:cs typeface="Roboto"/>
                        <a:sym typeface="Roboto"/>
                      </a:endParaRPr>
                    </a:p>
                    <a:p>
                      <a:pPr marL="457200" lvl="1" indent="-184150" algn="l" rtl="0">
                        <a:spcBef>
                          <a:spcPts val="0"/>
                        </a:spcBef>
                        <a:spcAft>
                          <a:spcPts val="0"/>
                        </a:spcAft>
                        <a:buClr>
                          <a:srgbClr val="262626"/>
                        </a:buClr>
                        <a:buSzPts val="1100"/>
                        <a:buFont typeface="Roboto"/>
                        <a:buChar char="○"/>
                      </a:pPr>
                      <a:r>
                        <a:rPr lang="en" sz="1100" dirty="0">
                          <a:solidFill>
                            <a:srgbClr val="262626"/>
                          </a:solidFill>
                          <a:latin typeface="Roboto"/>
                          <a:ea typeface="Roboto"/>
                          <a:cs typeface="Roboto"/>
                          <a:sym typeface="Roboto"/>
                        </a:rPr>
                        <a:t>Instructional Materials</a:t>
                      </a:r>
                      <a:endParaRPr sz="1100" dirty="0">
                        <a:solidFill>
                          <a:srgbClr val="262626"/>
                        </a:solidFill>
                        <a:latin typeface="Roboto"/>
                        <a:ea typeface="Roboto"/>
                        <a:cs typeface="Roboto"/>
                        <a:sym typeface="Roboto"/>
                      </a:endParaRPr>
                    </a:p>
                    <a:p>
                      <a:pPr marL="457200" lvl="1" indent="-184150" algn="l" rtl="0">
                        <a:spcBef>
                          <a:spcPts val="0"/>
                        </a:spcBef>
                        <a:spcAft>
                          <a:spcPts val="0"/>
                        </a:spcAft>
                        <a:buClr>
                          <a:srgbClr val="262626"/>
                        </a:buClr>
                        <a:buSzPts val="1100"/>
                        <a:buFont typeface="Roboto"/>
                        <a:buChar char="○"/>
                      </a:pPr>
                      <a:r>
                        <a:rPr lang="en" sz="1100" dirty="0">
                          <a:solidFill>
                            <a:srgbClr val="262626"/>
                          </a:solidFill>
                          <a:latin typeface="Roboto"/>
                          <a:ea typeface="Roboto"/>
                          <a:cs typeface="Roboto"/>
                          <a:sym typeface="Roboto"/>
                        </a:rPr>
                        <a:t>Supplemental Supports (i.e., summer school)</a:t>
                      </a:r>
                      <a:endParaRPr sz="1100" dirty="0">
                        <a:solidFill>
                          <a:srgbClr val="262626"/>
                        </a:solidFill>
                        <a:latin typeface="Roboto"/>
                        <a:ea typeface="Roboto"/>
                        <a:cs typeface="Roboto"/>
                        <a:sym typeface="Roboto"/>
                      </a:endParaRPr>
                    </a:p>
                    <a:p>
                      <a:pPr marL="457200" lvl="1" indent="-184150" algn="l" rtl="0">
                        <a:spcBef>
                          <a:spcPts val="0"/>
                        </a:spcBef>
                        <a:spcAft>
                          <a:spcPts val="0"/>
                        </a:spcAft>
                        <a:buClr>
                          <a:srgbClr val="262626"/>
                        </a:buClr>
                        <a:buSzPts val="1100"/>
                        <a:buFont typeface="Roboto"/>
                        <a:buChar char="○"/>
                      </a:pPr>
                      <a:r>
                        <a:rPr lang="en" sz="1100" dirty="0">
                          <a:solidFill>
                            <a:srgbClr val="262626"/>
                          </a:solidFill>
                          <a:latin typeface="Roboto"/>
                          <a:ea typeface="Roboto"/>
                          <a:cs typeface="Roboto"/>
                          <a:sym typeface="Roboto"/>
                        </a:rPr>
                        <a:t>Family Engagement Opportunities (i.e., home visits)</a:t>
                      </a:r>
                      <a:endParaRPr sz="1100" dirty="0">
                        <a:solidFill>
                          <a:srgbClr val="262626"/>
                        </a:solidFill>
                        <a:latin typeface="Roboto"/>
                        <a:ea typeface="Roboto"/>
                        <a:cs typeface="Roboto"/>
                        <a:sym typeface="Roboto"/>
                      </a:endParaRPr>
                    </a:p>
                  </a:txBody>
                  <a:tcPr marL="91425" marR="91425" marT="91425" marB="91425">
                    <a:noFill/>
                  </a:tcPr>
                </a:tc>
                <a:tc>
                  <a:txBody>
                    <a:bodyPr/>
                    <a:lstStyle/>
                    <a:p>
                      <a:pPr marL="171450" lvl="0"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Activities that build the capacity of staff to increase student engagement and accelerate student outcomes. Such as: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Summer School Programming</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Concurrent Enrollment</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Programs designed to improve student attendance and engagement</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School Orientation for staff and/or students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Supplemental enrichment curriculum</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Home Visits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Implementation of schoolwide positive behavioral interventions and supports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Professional development (e.g., Teach Like A Champion, Capturing Kids Hearts)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Implementation of and/or enhancing data systems for tracking attendance</a:t>
                      </a:r>
                      <a:endParaRPr sz="1100" dirty="0">
                        <a:solidFill>
                          <a:schemeClr val="dk1"/>
                        </a:solidFill>
                        <a:latin typeface="Roboto"/>
                        <a:ea typeface="Roboto"/>
                        <a:cs typeface="Roboto"/>
                        <a:sym typeface="Roboto"/>
                      </a:endParaRPr>
                    </a:p>
                  </a:txBody>
                  <a:tcPr marL="91425" marR="91425" marT="91425" marB="91425">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3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Application - Application due in GAINS on </a:t>
            </a:r>
            <a:endParaRPr/>
          </a:p>
        </p:txBody>
      </p:sp>
      <p:sp>
        <p:nvSpPr>
          <p:cNvPr id="1044" name="Google Shape;1044;p131"/>
          <p:cNvSpPr txBox="1">
            <a:spLocks noGrp="1"/>
          </p:cNvSpPr>
          <p:nvPr>
            <p:ph type="body" idx="1"/>
          </p:nvPr>
        </p:nvSpPr>
        <p:spPr>
          <a:xfrm>
            <a:off x="311700" y="1152475"/>
            <a:ext cx="7212900" cy="3034800"/>
          </a:xfrm>
          <a:prstGeom prst="rect">
            <a:avLst/>
          </a:prstGeom>
        </p:spPr>
        <p:txBody>
          <a:bodyPr spcFirstLastPara="1" wrap="square" lIns="91425" tIns="91425" rIns="91425" bIns="91425" anchor="t" anchorCtr="0">
            <a:normAutofit/>
          </a:bodyPr>
          <a:lstStyle/>
          <a:p>
            <a:pPr marL="285750" lvl="0" indent="-203200" algn="l" rtl="0">
              <a:lnSpc>
                <a:spcPct val="100000"/>
              </a:lnSpc>
              <a:spcBef>
                <a:spcPts val="0"/>
              </a:spcBef>
              <a:spcAft>
                <a:spcPts val="0"/>
              </a:spcAft>
              <a:buSzPts val="1400"/>
              <a:buChar char="●"/>
            </a:pPr>
            <a:r>
              <a:rPr lang="en" sz="1400" dirty="0"/>
              <a:t>Complete application due in the GAINS system by 4 p.m. on </a:t>
            </a:r>
            <a:r>
              <a:rPr lang="en" sz="1400" b="1" dirty="0"/>
              <a:t>February 26, 2026</a:t>
            </a:r>
            <a:endParaRPr sz="1400" b="1" dirty="0"/>
          </a:p>
          <a:p>
            <a:pPr marL="285750" lvl="0" indent="-203200" algn="l" rtl="0">
              <a:lnSpc>
                <a:spcPct val="100000"/>
              </a:lnSpc>
              <a:spcBef>
                <a:spcPts val="0"/>
              </a:spcBef>
              <a:spcAft>
                <a:spcPts val="0"/>
              </a:spcAft>
              <a:buSzPts val="1400"/>
              <a:buChar char="●"/>
            </a:pPr>
            <a:r>
              <a:rPr lang="en" sz="1400" dirty="0">
                <a:solidFill>
                  <a:srgbClr val="262626"/>
                </a:solidFill>
              </a:rPr>
              <a:t>A complete application in the online system includes:</a:t>
            </a:r>
            <a:endParaRPr sz="1400" dirty="0">
              <a:solidFill>
                <a:srgbClr val="262626"/>
              </a:solidFill>
            </a:endParaRPr>
          </a:p>
          <a:p>
            <a:pPr marL="914400" lvl="1" indent="-317500" algn="l" rtl="0">
              <a:lnSpc>
                <a:spcPct val="100000"/>
              </a:lnSpc>
              <a:spcBef>
                <a:spcPts val="0"/>
              </a:spcBef>
              <a:spcAft>
                <a:spcPts val="0"/>
              </a:spcAft>
              <a:buSzPts val="1400"/>
              <a:buChar char="○"/>
            </a:pPr>
            <a:r>
              <a:rPr lang="en" sz="1400" dirty="0"/>
              <a:t>Signed Assurances</a:t>
            </a:r>
            <a:endParaRPr dirty="0"/>
          </a:p>
          <a:p>
            <a:pPr marL="914400" lvl="1" indent="-317500" algn="l" rtl="0">
              <a:lnSpc>
                <a:spcPct val="100000"/>
              </a:lnSpc>
              <a:spcBef>
                <a:spcPts val="0"/>
              </a:spcBef>
              <a:spcAft>
                <a:spcPts val="0"/>
              </a:spcAft>
              <a:buSzPts val="1400"/>
              <a:buChar char="○"/>
            </a:pPr>
            <a:r>
              <a:rPr lang="en" sz="1400" dirty="0">
                <a:solidFill>
                  <a:srgbClr val="262626"/>
                </a:solidFill>
              </a:rPr>
              <a:t>Detailed Budget (outlined in the </a:t>
            </a:r>
            <a:r>
              <a:rPr lang="en" dirty="0">
                <a:solidFill>
                  <a:srgbClr val="262626"/>
                </a:solidFill>
              </a:rPr>
              <a:t>rubric)</a:t>
            </a:r>
            <a:endParaRPr dirty="0">
              <a:solidFill>
                <a:srgbClr val="262626"/>
              </a:solidFill>
            </a:endParaRPr>
          </a:p>
          <a:p>
            <a:pPr marL="914400" lvl="1" indent="-317500" algn="l" rtl="0">
              <a:lnSpc>
                <a:spcPct val="100000"/>
              </a:lnSpc>
              <a:spcBef>
                <a:spcPts val="0"/>
              </a:spcBef>
              <a:spcAft>
                <a:spcPts val="0"/>
              </a:spcAft>
              <a:buSzPts val="1400"/>
              <a:buChar char="○"/>
            </a:pPr>
            <a:r>
              <a:rPr lang="en" sz="1400" dirty="0">
                <a:solidFill>
                  <a:srgbClr val="262626"/>
                </a:solidFill>
              </a:rPr>
              <a:t>For any purchased service contract request, upload a Memorandum of Understanding (MOU) (e.g., duration, expectations, deliverables, timeline) and/or and scope of work with the selected provider and/or facilitator. If a finalized MOU is not available prior to award, a draft MOU or SOW is acceptable.</a:t>
            </a:r>
            <a:endParaRPr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3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Timeline for All Opportunities</a:t>
            </a:r>
            <a:endParaRPr dirty="0"/>
          </a:p>
        </p:txBody>
      </p:sp>
      <p:graphicFrame>
        <p:nvGraphicFramePr>
          <p:cNvPr id="1052" name="Google Shape;1052;p132"/>
          <p:cNvGraphicFramePr/>
          <p:nvPr>
            <p:extLst>
              <p:ext uri="{D42A27DB-BD31-4B8C-83A1-F6EECF244321}">
                <p14:modId xmlns:p14="http://schemas.microsoft.com/office/powerpoint/2010/main" val="476939535"/>
              </p:ext>
            </p:extLst>
          </p:nvPr>
        </p:nvGraphicFramePr>
        <p:xfrm>
          <a:off x="311700" y="1072638"/>
          <a:ext cx="7348225" cy="3164175"/>
        </p:xfrm>
        <a:graphic>
          <a:graphicData uri="http://schemas.openxmlformats.org/drawingml/2006/table">
            <a:tbl>
              <a:tblPr firstRow="1" bandRow="1" bandCol="1">
                <a:noFill/>
                <a:tableStyleId>{901E06F2-C70F-49CE-ABC4-5DA0C972612A}</a:tableStyleId>
              </a:tblPr>
              <a:tblGrid>
                <a:gridCol w="2371475">
                  <a:extLst>
                    <a:ext uri="{9D8B030D-6E8A-4147-A177-3AD203B41FA5}">
                      <a16:colId xmlns:a16="http://schemas.microsoft.com/office/drawing/2014/main" val="20000"/>
                    </a:ext>
                  </a:extLst>
                </a:gridCol>
                <a:gridCol w="4976750">
                  <a:extLst>
                    <a:ext uri="{9D8B030D-6E8A-4147-A177-3AD203B41FA5}">
                      <a16:colId xmlns:a16="http://schemas.microsoft.com/office/drawing/2014/main" val="20001"/>
                    </a:ext>
                  </a:extLst>
                </a:gridCol>
              </a:tblGrid>
              <a:tr h="236225">
                <a:tc>
                  <a:txBody>
                    <a:bodyPr/>
                    <a:lstStyle/>
                    <a:p>
                      <a:pPr marL="0" lvl="0" indent="0" algn="ctr" rtl="0">
                        <a:spcBef>
                          <a:spcPts val="0"/>
                        </a:spcBef>
                        <a:spcAft>
                          <a:spcPts val="0"/>
                        </a:spcAft>
                        <a:buNone/>
                      </a:pPr>
                      <a:r>
                        <a:rPr lang="en" sz="1100" b="1" dirty="0">
                          <a:latin typeface="Roboto"/>
                          <a:ea typeface="Roboto"/>
                          <a:cs typeface="Roboto"/>
                          <a:sym typeface="Roboto"/>
                        </a:rPr>
                        <a:t>Dates</a:t>
                      </a:r>
                      <a:endParaRPr sz="1100" b="1" dirty="0">
                        <a:latin typeface="Roboto"/>
                        <a:ea typeface="Roboto"/>
                        <a:cs typeface="Roboto"/>
                        <a:sym typeface="Roboto"/>
                      </a:endParaRPr>
                    </a:p>
                  </a:txBody>
                  <a:tcPr marL="73025" marR="73025" marT="0" marB="0" anchor="ctr">
                    <a:solidFill>
                      <a:srgbClr val="D9D9D9"/>
                    </a:solidFill>
                  </a:tcPr>
                </a:tc>
                <a:tc>
                  <a:txBody>
                    <a:bodyPr/>
                    <a:lstStyle/>
                    <a:p>
                      <a:pPr marL="0" lvl="0" indent="0" algn="ctr" rtl="0">
                        <a:spcBef>
                          <a:spcPts val="0"/>
                        </a:spcBef>
                        <a:spcAft>
                          <a:spcPts val="0"/>
                        </a:spcAft>
                        <a:buNone/>
                      </a:pPr>
                      <a:r>
                        <a:rPr lang="en" sz="1100" b="1">
                          <a:latin typeface="Roboto"/>
                          <a:ea typeface="Roboto"/>
                          <a:cs typeface="Roboto"/>
                          <a:sym typeface="Roboto"/>
                        </a:rPr>
                        <a:t>Grant Activity</a:t>
                      </a:r>
                      <a:endParaRPr sz="1100" b="1">
                        <a:latin typeface="Roboto"/>
                        <a:ea typeface="Roboto"/>
                        <a:cs typeface="Roboto"/>
                        <a:sym typeface="Roboto"/>
                      </a:endParaRPr>
                    </a:p>
                  </a:txBody>
                  <a:tcPr marL="73025" marR="73025" marT="0" marB="0" anchor="ctr">
                    <a:solidFill>
                      <a:srgbClr val="D9D9D9"/>
                    </a:solidFill>
                  </a:tcPr>
                </a:tc>
                <a:extLst>
                  <a:ext uri="{0D108BD9-81ED-4DB2-BD59-A6C34878D82A}">
                    <a16:rowId xmlns:a16="http://schemas.microsoft.com/office/drawing/2014/main" val="10000"/>
                  </a:ext>
                </a:extLst>
              </a:tr>
              <a:tr h="333250">
                <a:tc>
                  <a:txBody>
                    <a:bodyPr/>
                    <a:lstStyle/>
                    <a:p>
                      <a:pPr marL="114300" lvl="0" indent="0" algn="l" rtl="0">
                        <a:lnSpc>
                          <a:spcPct val="150000"/>
                        </a:lnSpc>
                        <a:spcBef>
                          <a:spcPts val="0"/>
                        </a:spcBef>
                        <a:spcAft>
                          <a:spcPts val="0"/>
                        </a:spcAft>
                        <a:buNone/>
                      </a:pPr>
                      <a:r>
                        <a:rPr lang="en" sz="1100" dirty="0">
                          <a:latin typeface="Roboto"/>
                          <a:ea typeface="Roboto"/>
                          <a:cs typeface="Roboto"/>
                          <a:sym typeface="Roboto"/>
                        </a:rPr>
                        <a:t>Monday, January 12, 2026</a:t>
                      </a:r>
                      <a:endParaRPr sz="1100" dirty="0">
                        <a:latin typeface="Roboto"/>
                        <a:ea typeface="Roboto"/>
                        <a:cs typeface="Roboto"/>
                        <a:sym typeface="Roboto"/>
                      </a:endParaRPr>
                    </a:p>
                  </a:txBody>
                  <a:tcPr marL="0" marR="0" marT="0" marB="0" anchor="ctr">
                    <a:noFill/>
                  </a:tcPr>
                </a:tc>
                <a:tc>
                  <a:txBody>
                    <a:bodyPr/>
                    <a:lstStyle/>
                    <a:p>
                      <a:pPr marL="133350" lvl="0" indent="0" algn="l" rtl="0">
                        <a:lnSpc>
                          <a:spcPct val="150000"/>
                        </a:lnSpc>
                        <a:spcBef>
                          <a:spcPts val="0"/>
                        </a:spcBef>
                        <a:spcAft>
                          <a:spcPts val="0"/>
                        </a:spcAft>
                        <a:buNone/>
                      </a:pPr>
                      <a:r>
                        <a:rPr lang="en" sz="1100" dirty="0">
                          <a:latin typeface="Roboto"/>
                          <a:ea typeface="Roboto"/>
                          <a:cs typeface="Roboto"/>
                          <a:sym typeface="Roboto"/>
                        </a:rPr>
                        <a:t>Application available within GAINS</a:t>
                      </a:r>
                      <a:endParaRPr sz="1100" dirty="0">
                        <a:latin typeface="Roboto"/>
                        <a:ea typeface="Roboto"/>
                        <a:cs typeface="Roboto"/>
                        <a:sym typeface="Roboto"/>
                      </a:endParaRPr>
                    </a:p>
                  </a:txBody>
                  <a:tcPr marL="0" marR="0" marT="0" marB="0" anchor="ctr">
                    <a:noFill/>
                  </a:tcPr>
                </a:tc>
                <a:extLst>
                  <a:ext uri="{0D108BD9-81ED-4DB2-BD59-A6C34878D82A}">
                    <a16:rowId xmlns:a16="http://schemas.microsoft.com/office/drawing/2014/main" val="10001"/>
                  </a:ext>
                </a:extLst>
              </a:tr>
              <a:tr h="435600">
                <a:tc>
                  <a:txBody>
                    <a:bodyPr/>
                    <a:lstStyle/>
                    <a:p>
                      <a:pPr marL="114300" lvl="0" indent="0" algn="l" rtl="0">
                        <a:lnSpc>
                          <a:spcPct val="100000"/>
                        </a:lnSpc>
                        <a:spcBef>
                          <a:spcPts val="0"/>
                        </a:spcBef>
                        <a:spcAft>
                          <a:spcPts val="0"/>
                        </a:spcAft>
                        <a:buNone/>
                      </a:pPr>
                      <a:r>
                        <a:rPr lang="en" sz="1100" dirty="0">
                          <a:latin typeface="Roboto"/>
                          <a:ea typeface="Roboto"/>
                          <a:cs typeface="Roboto"/>
                          <a:sym typeface="Roboto"/>
                        </a:rPr>
                        <a:t>Thursday, January 15, 2026 </a:t>
                      </a:r>
                      <a:endParaRPr sz="1100" dirty="0">
                        <a:latin typeface="Roboto"/>
                        <a:ea typeface="Roboto"/>
                        <a:cs typeface="Roboto"/>
                        <a:sym typeface="Roboto"/>
                      </a:endParaRPr>
                    </a:p>
                    <a:p>
                      <a:pPr marL="114300" lvl="0" indent="0" algn="l" rtl="0">
                        <a:lnSpc>
                          <a:spcPct val="100000"/>
                        </a:lnSpc>
                        <a:spcBef>
                          <a:spcPts val="0"/>
                        </a:spcBef>
                        <a:spcAft>
                          <a:spcPts val="0"/>
                        </a:spcAft>
                        <a:buNone/>
                      </a:pPr>
                      <a:r>
                        <a:rPr lang="en" sz="1100" dirty="0">
                          <a:latin typeface="Roboto"/>
                          <a:ea typeface="Roboto"/>
                          <a:cs typeface="Roboto"/>
                          <a:sym typeface="Roboto"/>
                        </a:rPr>
                        <a:t>from 2 - 3:30 PM</a:t>
                      </a:r>
                      <a:endParaRPr sz="1100" dirty="0">
                        <a:latin typeface="Roboto"/>
                        <a:ea typeface="Roboto"/>
                        <a:cs typeface="Roboto"/>
                        <a:sym typeface="Roboto"/>
                      </a:endParaRPr>
                    </a:p>
                  </a:txBody>
                  <a:tcPr marL="0" marR="0" marT="0" marB="0" anchor="ctr">
                    <a:noFill/>
                  </a:tcPr>
                </a:tc>
                <a:tc>
                  <a:txBody>
                    <a:bodyPr/>
                    <a:lstStyle/>
                    <a:p>
                      <a:pPr marL="133350" lvl="0" indent="0" algn="l" rtl="0">
                        <a:lnSpc>
                          <a:spcPct val="150000"/>
                        </a:lnSpc>
                        <a:spcBef>
                          <a:spcPts val="0"/>
                        </a:spcBef>
                        <a:spcAft>
                          <a:spcPts val="0"/>
                        </a:spcAft>
                        <a:buNone/>
                      </a:pPr>
                      <a:r>
                        <a:rPr lang="en" sz="1100" dirty="0">
                          <a:latin typeface="Roboto"/>
                          <a:ea typeface="Roboto"/>
                          <a:cs typeface="Roboto"/>
                          <a:sym typeface="Roboto"/>
                        </a:rPr>
                        <a:t>Virtual Grant Kick Off</a:t>
                      </a:r>
                      <a:endParaRPr sz="1100" dirty="0">
                        <a:latin typeface="Roboto"/>
                        <a:ea typeface="Roboto"/>
                        <a:cs typeface="Roboto"/>
                        <a:sym typeface="Roboto"/>
                      </a:endParaRPr>
                    </a:p>
                  </a:txBody>
                  <a:tcPr marL="0" marR="0" marT="0" marB="0" anchor="ctr">
                    <a:noFill/>
                  </a:tcPr>
                </a:tc>
                <a:extLst>
                  <a:ext uri="{0D108BD9-81ED-4DB2-BD59-A6C34878D82A}">
                    <a16:rowId xmlns:a16="http://schemas.microsoft.com/office/drawing/2014/main" val="10002"/>
                  </a:ext>
                </a:extLst>
              </a:tr>
              <a:tr h="320950">
                <a:tc>
                  <a:txBody>
                    <a:bodyPr/>
                    <a:lstStyle/>
                    <a:p>
                      <a:pPr marL="114300" lvl="0" indent="0" algn="l" rtl="0">
                        <a:lnSpc>
                          <a:spcPct val="150000"/>
                        </a:lnSpc>
                        <a:spcBef>
                          <a:spcPts val="0"/>
                        </a:spcBef>
                        <a:spcAft>
                          <a:spcPts val="0"/>
                        </a:spcAft>
                        <a:buNone/>
                      </a:pPr>
                      <a:r>
                        <a:rPr lang="en" sz="1100" b="1">
                          <a:latin typeface="Roboto"/>
                          <a:ea typeface="Roboto"/>
                          <a:cs typeface="Roboto"/>
                          <a:sym typeface="Roboto"/>
                        </a:rPr>
                        <a:t>Thursday, </a:t>
                      </a:r>
                      <a:r>
                        <a:rPr lang="en" sz="1100" b="1" dirty="0">
                          <a:latin typeface="Roboto"/>
                          <a:ea typeface="Roboto"/>
                          <a:cs typeface="Roboto"/>
                          <a:sym typeface="Roboto"/>
                        </a:rPr>
                        <a:t>February 26, 2026</a:t>
                      </a:r>
                      <a:endParaRPr sz="1100" b="1" dirty="0">
                        <a:latin typeface="Roboto"/>
                        <a:ea typeface="Roboto"/>
                        <a:cs typeface="Roboto"/>
                        <a:sym typeface="Roboto"/>
                      </a:endParaRPr>
                    </a:p>
                  </a:txBody>
                  <a:tcPr marL="0" marR="0" marT="0" marB="0" anchor="ctr">
                    <a:noFill/>
                  </a:tcPr>
                </a:tc>
                <a:tc>
                  <a:txBody>
                    <a:bodyPr/>
                    <a:lstStyle/>
                    <a:p>
                      <a:pPr marL="133350" lvl="0" indent="0" algn="l" rtl="0">
                        <a:lnSpc>
                          <a:spcPct val="150000"/>
                        </a:lnSpc>
                        <a:spcBef>
                          <a:spcPts val="0"/>
                        </a:spcBef>
                        <a:spcAft>
                          <a:spcPts val="0"/>
                        </a:spcAft>
                        <a:buNone/>
                      </a:pPr>
                      <a:r>
                        <a:rPr lang="en" sz="1100" b="1" dirty="0">
                          <a:latin typeface="Roboto"/>
                          <a:ea typeface="Roboto"/>
                          <a:cs typeface="Roboto"/>
                          <a:sym typeface="Roboto"/>
                        </a:rPr>
                        <a:t>Complete application due in the GAINS system by 4 p.m.</a:t>
                      </a:r>
                      <a:endParaRPr sz="1100" b="1" dirty="0">
                        <a:latin typeface="Roboto"/>
                        <a:ea typeface="Roboto"/>
                        <a:cs typeface="Roboto"/>
                        <a:sym typeface="Roboto"/>
                      </a:endParaRPr>
                    </a:p>
                  </a:txBody>
                  <a:tcPr marL="0" marR="0" marT="0" marB="0" anchor="ctr">
                    <a:noFill/>
                  </a:tcPr>
                </a:tc>
                <a:extLst>
                  <a:ext uri="{0D108BD9-81ED-4DB2-BD59-A6C34878D82A}">
                    <a16:rowId xmlns:a16="http://schemas.microsoft.com/office/drawing/2014/main" val="10003"/>
                  </a:ext>
                </a:extLst>
              </a:tr>
              <a:tr h="312800">
                <a:tc>
                  <a:txBody>
                    <a:bodyPr/>
                    <a:lstStyle/>
                    <a:p>
                      <a:pPr marL="114300" lvl="0" indent="0" algn="l" rtl="0">
                        <a:lnSpc>
                          <a:spcPct val="150000"/>
                        </a:lnSpc>
                        <a:spcBef>
                          <a:spcPts val="0"/>
                        </a:spcBef>
                        <a:spcAft>
                          <a:spcPts val="0"/>
                        </a:spcAft>
                        <a:buNone/>
                      </a:pPr>
                      <a:r>
                        <a:rPr lang="en" sz="1100" dirty="0">
                          <a:latin typeface="Roboto"/>
                          <a:ea typeface="Roboto"/>
                          <a:cs typeface="Roboto"/>
                          <a:sym typeface="Roboto"/>
                        </a:rPr>
                        <a:t>February 26 – March 13, 2026</a:t>
                      </a:r>
                      <a:endParaRPr sz="1100" dirty="0">
                        <a:latin typeface="Roboto"/>
                        <a:ea typeface="Roboto"/>
                        <a:cs typeface="Roboto"/>
                        <a:sym typeface="Roboto"/>
                      </a:endParaRPr>
                    </a:p>
                  </a:txBody>
                  <a:tcPr marL="0" marR="0" marT="0" marB="0" anchor="ctr">
                    <a:noFill/>
                  </a:tcPr>
                </a:tc>
                <a:tc>
                  <a:txBody>
                    <a:bodyPr/>
                    <a:lstStyle/>
                    <a:p>
                      <a:pPr marL="133350" lvl="0" indent="0" algn="l" rtl="0">
                        <a:lnSpc>
                          <a:spcPct val="150000"/>
                        </a:lnSpc>
                        <a:spcBef>
                          <a:spcPts val="0"/>
                        </a:spcBef>
                        <a:spcAft>
                          <a:spcPts val="0"/>
                        </a:spcAft>
                        <a:buNone/>
                      </a:pPr>
                      <a:r>
                        <a:rPr lang="en" sz="1100" dirty="0">
                          <a:latin typeface="Roboto"/>
                          <a:ea typeface="Roboto"/>
                          <a:cs typeface="Roboto"/>
                          <a:sym typeface="Roboto"/>
                        </a:rPr>
                        <a:t>Review of Applications</a:t>
                      </a:r>
                      <a:endParaRPr sz="1100" dirty="0">
                        <a:latin typeface="Roboto"/>
                        <a:ea typeface="Roboto"/>
                        <a:cs typeface="Roboto"/>
                        <a:sym typeface="Roboto"/>
                      </a:endParaRPr>
                    </a:p>
                  </a:txBody>
                  <a:tcPr marL="0" marR="0" marT="0" marB="0" anchor="ctr">
                    <a:noFill/>
                  </a:tcPr>
                </a:tc>
                <a:extLst>
                  <a:ext uri="{0D108BD9-81ED-4DB2-BD59-A6C34878D82A}">
                    <a16:rowId xmlns:a16="http://schemas.microsoft.com/office/drawing/2014/main" val="10004"/>
                  </a:ext>
                </a:extLst>
              </a:tr>
              <a:tr h="320950">
                <a:tc>
                  <a:txBody>
                    <a:bodyPr/>
                    <a:lstStyle/>
                    <a:p>
                      <a:pPr marL="114300" lvl="0" indent="0" algn="l" rtl="0">
                        <a:lnSpc>
                          <a:spcPct val="150000"/>
                        </a:lnSpc>
                        <a:spcBef>
                          <a:spcPts val="0"/>
                        </a:spcBef>
                        <a:spcAft>
                          <a:spcPts val="0"/>
                        </a:spcAft>
                        <a:buNone/>
                      </a:pPr>
                      <a:r>
                        <a:rPr lang="en" sz="1100" dirty="0">
                          <a:latin typeface="Roboto"/>
                          <a:ea typeface="Roboto"/>
                          <a:cs typeface="Roboto"/>
                          <a:sym typeface="Roboto"/>
                        </a:rPr>
                        <a:t>March 13, 2026</a:t>
                      </a:r>
                      <a:endParaRPr sz="1100" dirty="0">
                        <a:latin typeface="Roboto"/>
                        <a:ea typeface="Roboto"/>
                        <a:cs typeface="Roboto"/>
                        <a:sym typeface="Roboto"/>
                      </a:endParaRPr>
                    </a:p>
                  </a:txBody>
                  <a:tcPr marL="0" marR="0" marT="0" marB="0" anchor="ctr">
                    <a:noFill/>
                  </a:tcPr>
                </a:tc>
                <a:tc>
                  <a:txBody>
                    <a:bodyPr/>
                    <a:lstStyle/>
                    <a:p>
                      <a:pPr marL="133350" lvl="0" indent="0" algn="l" rtl="0">
                        <a:lnSpc>
                          <a:spcPct val="150000"/>
                        </a:lnSpc>
                        <a:spcBef>
                          <a:spcPts val="0"/>
                        </a:spcBef>
                        <a:spcAft>
                          <a:spcPts val="0"/>
                        </a:spcAft>
                        <a:buNone/>
                      </a:pPr>
                      <a:r>
                        <a:rPr lang="en" sz="1100" dirty="0">
                          <a:latin typeface="Roboto"/>
                          <a:ea typeface="Roboto"/>
                          <a:cs typeface="Roboto"/>
                          <a:sym typeface="Roboto"/>
                        </a:rPr>
                        <a:t>Applicants will be notified of application status</a:t>
                      </a:r>
                      <a:endParaRPr sz="1100" dirty="0">
                        <a:latin typeface="Roboto"/>
                        <a:ea typeface="Roboto"/>
                        <a:cs typeface="Roboto"/>
                        <a:sym typeface="Roboto"/>
                      </a:endParaRPr>
                    </a:p>
                  </a:txBody>
                  <a:tcPr marL="0" marR="0" marT="0" marB="0" anchor="ctr">
                    <a:noFill/>
                  </a:tcPr>
                </a:tc>
                <a:extLst>
                  <a:ext uri="{0D108BD9-81ED-4DB2-BD59-A6C34878D82A}">
                    <a16:rowId xmlns:a16="http://schemas.microsoft.com/office/drawing/2014/main" val="10005"/>
                  </a:ext>
                </a:extLst>
              </a:tr>
              <a:tr h="312800">
                <a:tc>
                  <a:txBody>
                    <a:bodyPr/>
                    <a:lstStyle/>
                    <a:p>
                      <a:pPr marL="114300" lvl="0" indent="0" algn="l" rtl="0">
                        <a:lnSpc>
                          <a:spcPct val="150000"/>
                        </a:lnSpc>
                        <a:spcBef>
                          <a:spcPts val="0"/>
                        </a:spcBef>
                        <a:spcAft>
                          <a:spcPts val="0"/>
                        </a:spcAft>
                        <a:buNone/>
                      </a:pPr>
                      <a:r>
                        <a:rPr lang="en" sz="1100" dirty="0">
                          <a:latin typeface="Roboto"/>
                          <a:ea typeface="Roboto"/>
                          <a:cs typeface="Roboto"/>
                          <a:sym typeface="Roboto"/>
                        </a:rPr>
                        <a:t>March 27, 2026</a:t>
                      </a:r>
                      <a:endParaRPr sz="1100" dirty="0">
                        <a:latin typeface="Roboto"/>
                        <a:ea typeface="Roboto"/>
                        <a:cs typeface="Roboto"/>
                        <a:sym typeface="Roboto"/>
                      </a:endParaRPr>
                    </a:p>
                  </a:txBody>
                  <a:tcPr marL="0" marR="0" marT="0" marB="0" anchor="ctr">
                    <a:noFill/>
                  </a:tcPr>
                </a:tc>
                <a:tc>
                  <a:txBody>
                    <a:bodyPr/>
                    <a:lstStyle/>
                    <a:p>
                      <a:pPr marL="133350" lvl="0" indent="0" algn="l" rtl="0">
                        <a:lnSpc>
                          <a:spcPct val="150000"/>
                        </a:lnSpc>
                        <a:spcBef>
                          <a:spcPts val="0"/>
                        </a:spcBef>
                        <a:spcAft>
                          <a:spcPts val="0"/>
                        </a:spcAft>
                        <a:buNone/>
                      </a:pPr>
                      <a:r>
                        <a:rPr lang="en" sz="1100" dirty="0">
                          <a:latin typeface="Roboto"/>
                          <a:ea typeface="Roboto"/>
                          <a:cs typeface="Roboto"/>
                          <a:sym typeface="Roboto"/>
                        </a:rPr>
                        <a:t>Any required revisions must be made prior to final approval of the application</a:t>
                      </a:r>
                      <a:endParaRPr sz="1100" dirty="0">
                        <a:latin typeface="Roboto"/>
                        <a:ea typeface="Roboto"/>
                        <a:cs typeface="Roboto"/>
                        <a:sym typeface="Roboto"/>
                      </a:endParaRPr>
                    </a:p>
                  </a:txBody>
                  <a:tcPr marL="0" marR="0" marT="0" marB="0" anchor="ctr">
                    <a:noFill/>
                  </a:tcPr>
                </a:tc>
                <a:extLst>
                  <a:ext uri="{0D108BD9-81ED-4DB2-BD59-A6C34878D82A}">
                    <a16:rowId xmlns:a16="http://schemas.microsoft.com/office/drawing/2014/main" val="10006"/>
                  </a:ext>
                </a:extLst>
              </a:tr>
              <a:tr h="329050">
                <a:tc>
                  <a:txBody>
                    <a:bodyPr/>
                    <a:lstStyle/>
                    <a:p>
                      <a:pPr marL="114300" lvl="0" indent="0" algn="l" rtl="0">
                        <a:lnSpc>
                          <a:spcPct val="150000"/>
                        </a:lnSpc>
                        <a:spcBef>
                          <a:spcPts val="0"/>
                        </a:spcBef>
                        <a:spcAft>
                          <a:spcPts val="0"/>
                        </a:spcAft>
                        <a:buNone/>
                      </a:pPr>
                      <a:r>
                        <a:rPr lang="en" sz="1100" dirty="0">
                          <a:latin typeface="Roboto"/>
                          <a:ea typeface="Roboto"/>
                          <a:cs typeface="Roboto"/>
                          <a:sym typeface="Roboto"/>
                        </a:rPr>
                        <a:t>April 2026</a:t>
                      </a:r>
                      <a:endParaRPr sz="1100" dirty="0">
                        <a:latin typeface="Roboto"/>
                        <a:ea typeface="Roboto"/>
                        <a:cs typeface="Roboto"/>
                        <a:sym typeface="Roboto"/>
                      </a:endParaRPr>
                    </a:p>
                  </a:txBody>
                  <a:tcPr marL="0" marR="0" marT="0" marB="0" anchor="ctr">
                    <a:noFill/>
                  </a:tcPr>
                </a:tc>
                <a:tc>
                  <a:txBody>
                    <a:bodyPr/>
                    <a:lstStyle/>
                    <a:p>
                      <a:pPr marL="133350" lvl="0" indent="0" algn="l" rtl="0">
                        <a:lnSpc>
                          <a:spcPct val="150000"/>
                        </a:lnSpc>
                        <a:spcBef>
                          <a:spcPts val="0"/>
                        </a:spcBef>
                        <a:spcAft>
                          <a:spcPts val="0"/>
                        </a:spcAft>
                        <a:buNone/>
                      </a:pPr>
                      <a:r>
                        <a:rPr lang="en" sz="1100" dirty="0">
                          <a:latin typeface="Roboto"/>
                          <a:ea typeface="Roboto"/>
                          <a:cs typeface="Roboto"/>
                          <a:sym typeface="Roboto"/>
                        </a:rPr>
                        <a:t>Grant award letters issued</a:t>
                      </a:r>
                      <a:endParaRPr sz="1100" dirty="0">
                        <a:latin typeface="Roboto"/>
                        <a:ea typeface="Roboto"/>
                        <a:cs typeface="Roboto"/>
                        <a:sym typeface="Roboto"/>
                      </a:endParaRPr>
                    </a:p>
                  </a:txBody>
                  <a:tcPr marL="0" marR="0" marT="0" marB="0" anchor="ctr">
                    <a:noFill/>
                  </a:tcPr>
                </a:tc>
                <a:extLst>
                  <a:ext uri="{0D108BD9-81ED-4DB2-BD59-A6C34878D82A}">
                    <a16:rowId xmlns:a16="http://schemas.microsoft.com/office/drawing/2014/main" val="10007"/>
                  </a:ext>
                </a:extLst>
              </a:tr>
              <a:tr h="304675">
                <a:tc>
                  <a:txBody>
                    <a:bodyPr/>
                    <a:lstStyle/>
                    <a:p>
                      <a:pPr marL="114300" lvl="0" indent="0" algn="l" rtl="0">
                        <a:lnSpc>
                          <a:spcPct val="150000"/>
                        </a:lnSpc>
                        <a:spcBef>
                          <a:spcPts val="0"/>
                        </a:spcBef>
                        <a:spcAft>
                          <a:spcPts val="0"/>
                        </a:spcAft>
                        <a:buNone/>
                      </a:pPr>
                      <a:r>
                        <a:rPr lang="en" sz="1100" dirty="0">
                          <a:latin typeface="Roboto"/>
                          <a:ea typeface="Roboto"/>
                          <a:cs typeface="Roboto"/>
                          <a:sym typeface="Roboto"/>
                        </a:rPr>
                        <a:t>September 30, 2026</a:t>
                      </a:r>
                      <a:endParaRPr sz="1100" dirty="0">
                        <a:latin typeface="Roboto"/>
                        <a:ea typeface="Roboto"/>
                        <a:cs typeface="Roboto"/>
                        <a:sym typeface="Roboto"/>
                      </a:endParaRPr>
                    </a:p>
                  </a:txBody>
                  <a:tcPr marL="0" marR="0" marT="0" marB="0" anchor="ctr">
                    <a:noFill/>
                  </a:tcPr>
                </a:tc>
                <a:tc>
                  <a:txBody>
                    <a:bodyPr/>
                    <a:lstStyle/>
                    <a:p>
                      <a:pPr marL="133350" lvl="0" indent="0" algn="l" rtl="0">
                        <a:lnSpc>
                          <a:spcPct val="150000"/>
                        </a:lnSpc>
                        <a:spcBef>
                          <a:spcPts val="0"/>
                        </a:spcBef>
                        <a:spcAft>
                          <a:spcPts val="0"/>
                        </a:spcAft>
                        <a:buNone/>
                      </a:pPr>
                      <a:r>
                        <a:rPr lang="en" sz="1100" dirty="0">
                          <a:latin typeface="Roboto"/>
                          <a:ea typeface="Roboto"/>
                          <a:cs typeface="Roboto"/>
                          <a:sym typeface="Roboto"/>
                        </a:rPr>
                        <a:t>All funds must be obligated</a:t>
                      </a:r>
                      <a:endParaRPr sz="1100" dirty="0">
                        <a:latin typeface="Roboto"/>
                        <a:ea typeface="Roboto"/>
                        <a:cs typeface="Roboto"/>
                        <a:sym typeface="Roboto"/>
                      </a:endParaRPr>
                    </a:p>
                  </a:txBody>
                  <a:tcPr marL="0" marR="0" marT="0" marB="0" anchor="ctr">
                    <a:noFill/>
                  </a:tcPr>
                </a:tc>
                <a:extLst>
                  <a:ext uri="{0D108BD9-81ED-4DB2-BD59-A6C34878D82A}">
                    <a16:rowId xmlns:a16="http://schemas.microsoft.com/office/drawing/2014/main" val="10008"/>
                  </a:ext>
                </a:extLst>
              </a:tr>
              <a:tr h="257875">
                <a:tc>
                  <a:txBody>
                    <a:bodyPr/>
                    <a:lstStyle/>
                    <a:p>
                      <a:pPr marL="114300" lvl="0" indent="0" algn="l" rtl="0">
                        <a:lnSpc>
                          <a:spcPct val="150000"/>
                        </a:lnSpc>
                        <a:spcBef>
                          <a:spcPts val="0"/>
                        </a:spcBef>
                        <a:spcAft>
                          <a:spcPts val="0"/>
                        </a:spcAft>
                        <a:buNone/>
                      </a:pPr>
                      <a:r>
                        <a:rPr lang="en" sz="1100" dirty="0">
                          <a:latin typeface="Roboto"/>
                          <a:ea typeface="Roboto"/>
                          <a:cs typeface="Roboto"/>
                          <a:sym typeface="Roboto"/>
                        </a:rPr>
                        <a:t>November 1, 2026</a:t>
                      </a:r>
                      <a:endParaRPr sz="1100" dirty="0">
                        <a:latin typeface="Roboto"/>
                        <a:ea typeface="Roboto"/>
                        <a:cs typeface="Roboto"/>
                        <a:sym typeface="Roboto"/>
                      </a:endParaRPr>
                    </a:p>
                  </a:txBody>
                  <a:tcPr marL="0" marR="0" marT="0" marB="0" anchor="ctr">
                    <a:noFill/>
                  </a:tcPr>
                </a:tc>
                <a:tc>
                  <a:txBody>
                    <a:bodyPr/>
                    <a:lstStyle/>
                    <a:p>
                      <a:pPr marL="133350" lvl="0" indent="0" algn="l" rtl="0">
                        <a:lnSpc>
                          <a:spcPct val="150000"/>
                        </a:lnSpc>
                        <a:spcBef>
                          <a:spcPts val="0"/>
                        </a:spcBef>
                        <a:spcAft>
                          <a:spcPts val="0"/>
                        </a:spcAft>
                        <a:buNone/>
                      </a:pPr>
                      <a:r>
                        <a:rPr lang="en" sz="1100" dirty="0">
                          <a:latin typeface="Roboto"/>
                          <a:ea typeface="Roboto"/>
                          <a:cs typeface="Roboto"/>
                          <a:sym typeface="Roboto"/>
                        </a:rPr>
                        <a:t>Funds must be requested for reimbursement from CDE</a:t>
                      </a:r>
                      <a:endParaRPr sz="1100" dirty="0">
                        <a:latin typeface="Roboto"/>
                        <a:ea typeface="Roboto"/>
                        <a:cs typeface="Roboto"/>
                        <a:sym typeface="Roboto"/>
                      </a:endParaRPr>
                    </a:p>
                  </a:txBody>
                  <a:tcPr marL="0" marR="0" marT="0" marB="0" anchor="ctr">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133"/>
          <p:cNvSpPr txBox="1">
            <a:spLocks noGrp="1"/>
          </p:cNvSpPr>
          <p:nvPr>
            <p:ph type="title" idx="3"/>
          </p:nvPr>
        </p:nvSpPr>
        <p:spPr>
          <a:xfrm>
            <a:off x="205525" y="2960750"/>
            <a:ext cx="8288100" cy="1266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500"/>
              <a:t>Completing the ESEA </a:t>
            </a:r>
            <a:endParaRPr sz="2500"/>
          </a:p>
          <a:p>
            <a:pPr marL="0" lvl="0" indent="0" algn="ctr" rtl="0">
              <a:spcBef>
                <a:spcPts val="0"/>
              </a:spcBef>
              <a:spcAft>
                <a:spcPts val="0"/>
              </a:spcAft>
              <a:buNone/>
            </a:pPr>
            <a:r>
              <a:rPr lang="en" sz="2500"/>
              <a:t>Program Monitoring Self-Assessment (PMSA)</a:t>
            </a:r>
            <a:endParaRPr sz="2500"/>
          </a:p>
          <a:p>
            <a:pPr marL="0" lvl="0" indent="0" algn="ctr" rtl="0">
              <a:lnSpc>
                <a:spcPct val="115000"/>
              </a:lnSpc>
              <a:spcBef>
                <a:spcPts val="1000"/>
              </a:spcBef>
              <a:spcAft>
                <a:spcPts val="0"/>
              </a:spcAft>
              <a:buClr>
                <a:schemeClr val="dk1"/>
              </a:buClr>
              <a:buSzPts val="1100"/>
              <a:buFont typeface="Arial"/>
              <a:buNone/>
            </a:pPr>
            <a:r>
              <a:rPr lang="en" sz="1800"/>
              <a:t>January 15, 2026</a:t>
            </a:r>
            <a:endParaRPr sz="1800"/>
          </a:p>
        </p:txBody>
      </p:sp>
      <p:pic>
        <p:nvPicPr>
          <p:cNvPr id="1058" name="Google Shape;1058;p133" descr="Tasks check, checklist blue icon (Provided by Getty Images)"/>
          <p:cNvPicPr preferRelativeResize="0"/>
          <p:nvPr/>
        </p:nvPicPr>
        <p:blipFill>
          <a:blip r:embed="rId3">
            <a:alphaModFix/>
          </a:blip>
          <a:stretch>
            <a:fillRect/>
          </a:stretch>
        </p:blipFill>
        <p:spPr>
          <a:xfrm>
            <a:off x="6136225" y="152400"/>
            <a:ext cx="2419348" cy="241934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134"/>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Which LEAs Need this Information?</a:t>
            </a:r>
            <a:endParaRPr dirty="0"/>
          </a:p>
        </p:txBody>
      </p:sp>
      <p:sp>
        <p:nvSpPr>
          <p:cNvPr id="1064" name="Google Shape;1064;p134"/>
          <p:cNvSpPr txBox="1">
            <a:spLocks noGrp="1"/>
          </p:cNvSpPr>
          <p:nvPr>
            <p:ph type="body" idx="1"/>
          </p:nvPr>
        </p:nvSpPr>
        <p:spPr>
          <a:xfrm>
            <a:off x="311700" y="1152475"/>
            <a:ext cx="7730700" cy="3034800"/>
          </a:xfrm>
          <a:prstGeom prst="rect">
            <a:avLst/>
          </a:prstGeom>
        </p:spPr>
        <p:txBody>
          <a:bodyPr spcFirstLastPara="1" wrap="square" lIns="91425" tIns="91425" rIns="91425" bIns="91425" anchor="t" anchorCtr="0">
            <a:normAutofit fontScale="85000" lnSpcReduction="20000"/>
          </a:bodyPr>
          <a:lstStyle/>
          <a:p>
            <a:pPr marL="457200" lvl="0" indent="-322580" algn="l" rtl="0">
              <a:spcBef>
                <a:spcPts val="0"/>
              </a:spcBef>
              <a:spcAft>
                <a:spcPts val="0"/>
              </a:spcAft>
              <a:buSzPct val="100000"/>
              <a:buChar char="●"/>
            </a:pPr>
            <a:r>
              <a:rPr lang="en" dirty="0"/>
              <a:t>All LEAs should be familiar with the requirements associated with accepting federal funds through ESEA.</a:t>
            </a:r>
            <a:endParaRPr dirty="0"/>
          </a:p>
          <a:p>
            <a:pPr marL="457200" lvl="0" indent="-322580" algn="l" rtl="0">
              <a:spcBef>
                <a:spcPts val="1000"/>
              </a:spcBef>
              <a:spcAft>
                <a:spcPts val="0"/>
              </a:spcAft>
              <a:buSzPct val="100000"/>
              <a:buChar char="●"/>
            </a:pPr>
            <a:r>
              <a:rPr lang="en" dirty="0"/>
              <a:t>All LEAs are monitored within a multi-year monitoring cycle and should continuously ensure compliance with program requirements.</a:t>
            </a:r>
            <a:endParaRPr dirty="0"/>
          </a:p>
          <a:p>
            <a:pPr marL="457200" lvl="0" indent="-322580" algn="l" rtl="0">
              <a:spcBef>
                <a:spcPts val="1000"/>
              </a:spcBef>
              <a:spcAft>
                <a:spcPts val="0"/>
              </a:spcAft>
              <a:buSzPct val="94117"/>
              <a:buChar char="●"/>
            </a:pPr>
            <a:r>
              <a:rPr lang="en" dirty="0"/>
              <a:t>The Office Hours training from October 23, 2025 provided an overview of the purpose of monitoring and how to use available monitoring resources to ensure LEA compliance. The PowerPoint and Recording are available on the Federal Programs’ </a:t>
            </a:r>
            <a:r>
              <a:rPr lang="en" u="sng" dirty="0">
                <a:solidFill>
                  <a:schemeClr val="hlink"/>
                </a:solidFill>
                <a:hlinkClick r:id="rId3"/>
              </a:rPr>
              <a:t>Resources and Technical Assistance page</a:t>
            </a:r>
            <a:r>
              <a:rPr lang="en" dirty="0"/>
              <a:t>.</a:t>
            </a:r>
            <a:endParaRPr sz="1700" dirty="0">
              <a:latin typeface="Calibri"/>
              <a:ea typeface="Calibri"/>
              <a:cs typeface="Calibri"/>
              <a:sym typeface="Calibri"/>
            </a:endParaRPr>
          </a:p>
          <a:p>
            <a:pPr marL="457200" lvl="0" indent="-322580" algn="l" rtl="0">
              <a:spcBef>
                <a:spcPts val="1000"/>
              </a:spcBef>
              <a:spcAft>
                <a:spcPts val="1000"/>
              </a:spcAft>
              <a:buSzPct val="100000"/>
              <a:buChar char="●"/>
            </a:pPr>
            <a:r>
              <a:rPr lang="en" dirty="0"/>
              <a:t>Today’s training is specifically designed for LEAs that are being monitored during the current year or anyone who would like to learn how to use the Program Monitoring Self-Assessment for self-monitoring.</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135"/>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LEAs Participating in 2025-2026 Program Monitoring</a:t>
            </a:r>
            <a:endParaRPr dirty="0"/>
          </a:p>
        </p:txBody>
      </p:sp>
      <p:graphicFrame>
        <p:nvGraphicFramePr>
          <p:cNvPr id="2" name="Google Shape;1070;p135">
            <a:extLst>
              <a:ext uri="{FF2B5EF4-FFF2-40B4-BE49-F238E27FC236}">
                <a16:creationId xmlns:a16="http://schemas.microsoft.com/office/drawing/2014/main" id="{59D96BA7-A318-9B26-3916-5F56BB27262C}"/>
              </a:ext>
            </a:extLst>
          </p:cNvPr>
          <p:cNvGraphicFramePr/>
          <p:nvPr>
            <p:extLst>
              <p:ext uri="{D42A27DB-BD31-4B8C-83A1-F6EECF244321}">
                <p14:modId xmlns:p14="http://schemas.microsoft.com/office/powerpoint/2010/main" val="2377210055"/>
              </p:ext>
            </p:extLst>
          </p:nvPr>
        </p:nvGraphicFramePr>
        <p:xfrm>
          <a:off x="311700" y="1075389"/>
          <a:ext cx="2267712" cy="2980055"/>
        </p:xfrm>
        <a:graphic>
          <a:graphicData uri="http://schemas.openxmlformats.org/drawingml/2006/table">
            <a:tbl>
              <a:tblPr firstRow="1">
                <a:noFill/>
                <a:tableStyleId>{774249A1-6B6D-441C-8B0E-A7319A06A9AE}</a:tableStyleId>
              </a:tblPr>
              <a:tblGrid>
                <a:gridCol w="640080">
                  <a:extLst>
                    <a:ext uri="{9D8B030D-6E8A-4147-A177-3AD203B41FA5}">
                      <a16:colId xmlns:a16="http://schemas.microsoft.com/office/drawing/2014/main" val="20000"/>
                    </a:ext>
                  </a:extLst>
                </a:gridCol>
                <a:gridCol w="1627632">
                  <a:extLst>
                    <a:ext uri="{9D8B030D-6E8A-4147-A177-3AD203B41FA5}">
                      <a16:colId xmlns:a16="http://schemas.microsoft.com/office/drawing/2014/main" val="20001"/>
                    </a:ext>
                  </a:extLst>
                </a:gridCol>
              </a:tblGrid>
              <a:tr h="322125">
                <a:tc>
                  <a:txBody>
                    <a:bodyPr/>
                    <a:lstStyle/>
                    <a:p>
                      <a:pPr marL="0" lvl="0" indent="0" algn="ctr" rtl="0">
                        <a:lnSpc>
                          <a:spcPct val="115000"/>
                        </a:lnSpc>
                        <a:spcBef>
                          <a:spcPts val="0"/>
                        </a:spcBef>
                        <a:spcAft>
                          <a:spcPts val="0"/>
                        </a:spcAft>
                        <a:buNone/>
                      </a:pPr>
                      <a:r>
                        <a:rPr lang="en" sz="900" b="1" dirty="0"/>
                        <a:t>LEA Number</a:t>
                      </a:r>
                      <a:endParaRPr sz="900" b="1" dirty="0"/>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900" b="1" dirty="0"/>
                        <a:t>LEA Name</a:t>
                      </a:r>
                      <a:endParaRPr sz="900" b="1" dirty="0"/>
                    </a:p>
                  </a:txBody>
                  <a:tcPr marL="28575" marR="28575" marT="19050" marB="19050" anchor="ctr">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solidFill>
                      <a:srgbClr val="D0E0E3"/>
                    </a:solidFill>
                  </a:tcPr>
                </a:tc>
                <a:extLst>
                  <a:ext uri="{0D108BD9-81ED-4DB2-BD59-A6C34878D82A}">
                    <a16:rowId xmlns:a16="http://schemas.microsoft.com/office/drawing/2014/main" val="10000"/>
                  </a:ext>
                </a:extLst>
              </a:tr>
              <a:tr h="18288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0010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dirty="0">
                          <a:latin typeface="Calibri"/>
                          <a:ea typeface="Calibri"/>
                          <a:cs typeface="Calibri"/>
                          <a:sym typeface="Calibri"/>
                        </a:rPr>
                        <a:t>Mapleton 1</a:t>
                      </a:r>
                      <a:endParaRPr sz="1000" dirty="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1"/>
                  </a:ext>
                </a:extLst>
              </a:tr>
              <a:tr h="18288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1520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Durango 9-R</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2"/>
                  </a:ext>
                </a:extLst>
              </a:tr>
              <a:tr h="18288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0060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Strasburg 31J</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18288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0170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Deer Trail 26J</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4"/>
                  </a:ext>
                </a:extLst>
              </a:tr>
              <a:tr h="18288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0220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Archuleta County 50 Jt</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5"/>
                  </a:ext>
                </a:extLst>
              </a:tr>
              <a:tr h="182880">
                <a:tc>
                  <a:txBody>
                    <a:bodyPr/>
                    <a:lstStyle/>
                    <a:p>
                      <a:pPr marL="0" lvl="0" indent="0" algn="ctr" rtl="0">
                        <a:lnSpc>
                          <a:spcPct val="115000"/>
                        </a:lnSpc>
                        <a:spcBef>
                          <a:spcPts val="0"/>
                        </a:spcBef>
                        <a:spcAft>
                          <a:spcPts val="0"/>
                        </a:spcAft>
                        <a:buNone/>
                      </a:pPr>
                      <a:r>
                        <a:rPr lang="en" sz="1000" dirty="0">
                          <a:latin typeface="Calibri"/>
                          <a:ea typeface="Calibri"/>
                          <a:cs typeface="Calibri"/>
                          <a:sym typeface="Calibri"/>
                        </a:rPr>
                        <a:t>0510</a:t>
                      </a:r>
                      <a:endParaRPr sz="1000" dirty="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Kit Carson R-1</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6"/>
                  </a:ext>
                </a:extLst>
              </a:tr>
              <a:tr h="18288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0520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Cheyenne County Re-5</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7"/>
                  </a:ext>
                </a:extLst>
              </a:tr>
              <a:tr h="18288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0640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dirty="0">
                          <a:latin typeface="Calibri"/>
                          <a:ea typeface="Calibri"/>
                          <a:cs typeface="Calibri"/>
                          <a:sym typeface="Calibri"/>
                        </a:rPr>
                        <a:t>Centennial R-1</a:t>
                      </a:r>
                      <a:endParaRPr sz="1000" dirty="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8"/>
                  </a:ext>
                </a:extLst>
              </a:tr>
              <a:tr h="18288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0930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dirty="0">
                          <a:latin typeface="Calibri"/>
                          <a:ea typeface="Calibri"/>
                          <a:cs typeface="Calibri"/>
                          <a:sym typeface="Calibri"/>
                        </a:rPr>
                        <a:t>Kiowa C-2</a:t>
                      </a:r>
                      <a:endParaRPr sz="1000" dirty="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9"/>
                  </a:ext>
                </a:extLst>
              </a:tr>
              <a:tr h="18288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0960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dirty="0">
                          <a:latin typeface="Calibri"/>
                          <a:ea typeface="Calibri"/>
                          <a:cs typeface="Calibri"/>
                          <a:sym typeface="Calibri"/>
                        </a:rPr>
                        <a:t>Agate 300</a:t>
                      </a:r>
                      <a:endParaRPr sz="1000" dirty="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10"/>
                  </a:ext>
                </a:extLst>
              </a:tr>
              <a:tr h="18288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0970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Calhan RJ-1</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11"/>
                  </a:ext>
                </a:extLst>
              </a:tr>
              <a:tr h="18288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1050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dirty="0">
                          <a:latin typeface="Calibri"/>
                          <a:ea typeface="Calibri"/>
                          <a:cs typeface="Calibri"/>
                          <a:sym typeface="Calibri"/>
                        </a:rPr>
                        <a:t>Ellicott 22</a:t>
                      </a:r>
                      <a:endParaRPr sz="1000" dirty="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012"/>
                  </a:ext>
                </a:extLst>
              </a:tr>
              <a:tr h="182880">
                <a:tc>
                  <a:txBody>
                    <a:bodyPr/>
                    <a:lstStyle/>
                    <a:p>
                      <a:pPr marL="0" lvl="0" indent="0" algn="ctr" rtl="0">
                        <a:lnSpc>
                          <a:spcPct val="115000"/>
                        </a:lnSpc>
                        <a:spcBef>
                          <a:spcPts val="0"/>
                        </a:spcBef>
                        <a:spcAft>
                          <a:spcPts val="0"/>
                        </a:spcAft>
                        <a:buNone/>
                      </a:pPr>
                      <a:r>
                        <a:rPr lang="en-US" sz="1000" dirty="0">
                          <a:latin typeface="Calibri"/>
                          <a:ea typeface="Calibri"/>
                          <a:cs typeface="Calibri"/>
                          <a:sym typeface="Calibri"/>
                        </a:rPr>
                        <a:t>1080</a:t>
                      </a:r>
                      <a:endParaRPr sz="1000" dirty="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lgn="ctr">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dirty="0">
                          <a:latin typeface="Calibri"/>
                          <a:ea typeface="Calibri"/>
                          <a:cs typeface="Calibri"/>
                          <a:sym typeface="Calibri"/>
                        </a:rPr>
                        <a:t>Lewis-Palmer 38</a:t>
                      </a:r>
                    </a:p>
                  </a:txBody>
                  <a:tcPr marL="28575" marR="28575" marT="19050" marB="19050" anchor="b">
                    <a:lnL w="8650" cap="flat" cmpd="sng" algn="ctr">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585573930"/>
                  </a:ext>
                </a:extLst>
              </a:tr>
            </a:tbl>
          </a:graphicData>
        </a:graphic>
      </p:graphicFrame>
      <p:graphicFrame>
        <p:nvGraphicFramePr>
          <p:cNvPr id="3" name="Google Shape;1070;p135">
            <a:extLst>
              <a:ext uri="{FF2B5EF4-FFF2-40B4-BE49-F238E27FC236}">
                <a16:creationId xmlns:a16="http://schemas.microsoft.com/office/drawing/2014/main" id="{4ECCFDF2-530B-A10E-C9AB-481AAF3B2289}"/>
              </a:ext>
            </a:extLst>
          </p:cNvPr>
          <p:cNvGraphicFramePr/>
          <p:nvPr>
            <p:extLst>
              <p:ext uri="{D42A27DB-BD31-4B8C-83A1-F6EECF244321}">
                <p14:modId xmlns:p14="http://schemas.microsoft.com/office/powerpoint/2010/main" val="675031461"/>
              </p:ext>
            </p:extLst>
          </p:nvPr>
        </p:nvGraphicFramePr>
        <p:xfrm>
          <a:off x="2672798" y="1071486"/>
          <a:ext cx="2267707" cy="2980055"/>
        </p:xfrm>
        <a:graphic>
          <a:graphicData uri="http://schemas.openxmlformats.org/drawingml/2006/table">
            <a:tbl>
              <a:tblPr firstRow="1">
                <a:noFill/>
                <a:tableStyleId>{774249A1-6B6D-441C-8B0E-A7319A06A9AE}</a:tableStyleId>
              </a:tblPr>
              <a:tblGrid>
                <a:gridCol w="640075">
                  <a:extLst>
                    <a:ext uri="{9D8B030D-6E8A-4147-A177-3AD203B41FA5}">
                      <a16:colId xmlns:a16="http://schemas.microsoft.com/office/drawing/2014/main" val="20002"/>
                    </a:ext>
                  </a:extLst>
                </a:gridCol>
                <a:gridCol w="1627632">
                  <a:extLst>
                    <a:ext uri="{9D8B030D-6E8A-4147-A177-3AD203B41FA5}">
                      <a16:colId xmlns:a16="http://schemas.microsoft.com/office/drawing/2014/main" val="20003"/>
                    </a:ext>
                  </a:extLst>
                </a:gridCol>
              </a:tblGrid>
              <a:tr h="322125">
                <a:tc>
                  <a:txBody>
                    <a:bodyPr/>
                    <a:lstStyle/>
                    <a:p>
                      <a:pPr marL="0" lvl="0" indent="0" algn="ctr" rtl="0">
                        <a:lnSpc>
                          <a:spcPct val="115000"/>
                        </a:lnSpc>
                        <a:spcBef>
                          <a:spcPts val="0"/>
                        </a:spcBef>
                        <a:spcAft>
                          <a:spcPts val="0"/>
                        </a:spcAft>
                        <a:buNone/>
                      </a:pPr>
                      <a:r>
                        <a:rPr lang="en" sz="900" b="1" dirty="0"/>
                        <a:t>LEA Number</a:t>
                      </a:r>
                      <a:endParaRPr sz="900" b="1" dirty="0"/>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900" b="1" dirty="0"/>
                        <a:t>LEA Name</a:t>
                      </a:r>
                      <a:endParaRPr sz="900" b="1" dirty="0"/>
                    </a:p>
                  </a:txBody>
                  <a:tcPr marL="28575" marR="28575" marT="19050" marB="19050" anchor="ctr">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solidFill>
                      <a:srgbClr val="D0E0E3"/>
                    </a:solidFill>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1195</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lgn="ctr">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dirty="0">
                          <a:latin typeface="Calibri"/>
                          <a:ea typeface="Calibri"/>
                          <a:cs typeface="Calibri"/>
                          <a:sym typeface="Calibri"/>
                        </a:rPr>
                        <a:t>Garfield Re-2</a:t>
                      </a:r>
                      <a:endParaRPr sz="1000" dirty="0">
                        <a:latin typeface="Calibri"/>
                        <a:ea typeface="Calibri"/>
                        <a:cs typeface="Calibri"/>
                        <a:sym typeface="Calibri"/>
                      </a:endParaRPr>
                    </a:p>
                  </a:txBody>
                  <a:tcPr marL="28575" marR="28575" marT="19050" marB="19050" anchor="b">
                    <a:lnL w="8650" cap="flat" cmpd="sng" algn="ctr">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2"/>
                  </a:ext>
                </a:extLst>
              </a:tr>
              <a:tr h="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1340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West Grand 1-JT</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1350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East Grand 2</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4"/>
                  </a:ext>
                </a:extLst>
              </a:tr>
              <a:tr h="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1410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dirty="0">
                          <a:latin typeface="Calibri"/>
                          <a:ea typeface="Calibri"/>
                          <a:cs typeface="Calibri"/>
                          <a:sym typeface="Calibri"/>
                        </a:rPr>
                        <a:t>North Park R-1</a:t>
                      </a:r>
                      <a:endParaRPr sz="1000" dirty="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5"/>
                  </a:ext>
                </a:extLst>
              </a:tr>
              <a:tr h="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1450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Arriba-Flagler C-20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6"/>
                  </a:ext>
                </a:extLst>
              </a:tr>
              <a:tr h="0">
                <a:tc>
                  <a:txBody>
                    <a:bodyPr/>
                    <a:lstStyle/>
                    <a:p>
                      <a:pPr marL="0" lvl="0" indent="0" algn="ctr" rtl="0">
                        <a:lnSpc>
                          <a:spcPct val="115000"/>
                        </a:lnSpc>
                        <a:spcBef>
                          <a:spcPts val="0"/>
                        </a:spcBef>
                        <a:spcAft>
                          <a:spcPts val="0"/>
                        </a:spcAft>
                        <a:buNone/>
                      </a:pPr>
                      <a:r>
                        <a:rPr lang="en" sz="1000" dirty="0">
                          <a:latin typeface="Calibri"/>
                          <a:ea typeface="Calibri"/>
                          <a:cs typeface="Calibri"/>
                          <a:sym typeface="Calibri"/>
                        </a:rPr>
                        <a:t>1460</a:t>
                      </a:r>
                      <a:endParaRPr sz="1000" dirty="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Hi-Plains R-23</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7"/>
                  </a:ext>
                </a:extLst>
              </a:tr>
              <a:tr h="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1480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Stratton R-4</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8"/>
                  </a:ext>
                </a:extLst>
              </a:tr>
              <a:tr h="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1490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dirty="0">
                          <a:latin typeface="Calibri"/>
                          <a:ea typeface="Calibri"/>
                          <a:cs typeface="Calibri"/>
                          <a:sym typeface="Calibri"/>
                        </a:rPr>
                        <a:t>Bethune R-5</a:t>
                      </a:r>
                      <a:endParaRPr sz="1000" dirty="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9"/>
                  </a:ext>
                </a:extLst>
              </a:tr>
              <a:tr h="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1500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dirty="0">
                          <a:latin typeface="Calibri"/>
                          <a:ea typeface="Calibri"/>
                          <a:cs typeface="Calibri"/>
                          <a:sym typeface="Calibri"/>
                        </a:rPr>
                        <a:t>Burlington RE-6J</a:t>
                      </a:r>
                      <a:endParaRPr sz="1000" dirty="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10"/>
                  </a:ext>
                </a:extLst>
              </a:tr>
              <a:tr h="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1780</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Genoa-Hugo C113</a:t>
                      </a:r>
                      <a:endParaRPr sz="100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11"/>
                  </a:ext>
                </a:extLst>
              </a:tr>
              <a:tr h="0">
                <a:tc>
                  <a:txBody>
                    <a:bodyPr/>
                    <a:lstStyle/>
                    <a:p>
                      <a:pPr marL="0" lvl="0" indent="0" algn="ctr" rtl="0">
                        <a:lnSpc>
                          <a:spcPct val="115000"/>
                        </a:lnSpc>
                        <a:spcBef>
                          <a:spcPts val="0"/>
                        </a:spcBef>
                        <a:spcAft>
                          <a:spcPts val="0"/>
                        </a:spcAft>
                        <a:buNone/>
                      </a:pPr>
                      <a:r>
                        <a:rPr lang="en" sz="1000" dirty="0">
                          <a:latin typeface="Calibri"/>
                          <a:ea typeface="Calibri"/>
                          <a:cs typeface="Calibri"/>
                          <a:sym typeface="Calibri"/>
                        </a:rPr>
                        <a:t>1790</a:t>
                      </a:r>
                      <a:endParaRPr sz="1000" dirty="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dirty="0">
                          <a:latin typeface="Calibri"/>
                          <a:ea typeface="Calibri"/>
                          <a:cs typeface="Calibri"/>
                          <a:sym typeface="Calibri"/>
                        </a:rPr>
                        <a:t>Limon RE-4J</a:t>
                      </a:r>
                      <a:endParaRPr sz="1000" dirty="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012"/>
                  </a:ext>
                </a:extLst>
              </a:tr>
              <a:tr h="0">
                <a:tc>
                  <a:txBody>
                    <a:bodyPr/>
                    <a:lstStyle/>
                    <a:p>
                      <a:pPr marL="0" lvl="0" indent="0" algn="ctr" rtl="0">
                        <a:lnSpc>
                          <a:spcPct val="115000"/>
                        </a:lnSpc>
                        <a:spcBef>
                          <a:spcPts val="0"/>
                        </a:spcBef>
                        <a:spcAft>
                          <a:spcPts val="0"/>
                        </a:spcAft>
                        <a:buNone/>
                      </a:pPr>
                      <a:r>
                        <a:rPr lang="en-US" sz="1000" dirty="0">
                          <a:latin typeface="Calibri"/>
                          <a:ea typeface="Calibri"/>
                          <a:cs typeface="Calibri"/>
                          <a:sym typeface="Calibri"/>
                        </a:rPr>
                        <a:t>1810</a:t>
                      </a:r>
                      <a:endParaRPr sz="1000" dirty="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lgn="ctr">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dirty="0" err="1">
                          <a:latin typeface="Calibri"/>
                          <a:ea typeface="Calibri"/>
                          <a:cs typeface="Calibri"/>
                          <a:sym typeface="Calibri"/>
                        </a:rPr>
                        <a:t>Karval</a:t>
                      </a:r>
                      <a:r>
                        <a:rPr lang="en-US" sz="1000" dirty="0">
                          <a:latin typeface="Calibri"/>
                          <a:ea typeface="Calibri"/>
                          <a:cs typeface="Calibri"/>
                          <a:sym typeface="Calibri"/>
                        </a:rPr>
                        <a:t> RE-23</a:t>
                      </a:r>
                    </a:p>
                  </a:txBody>
                  <a:tcPr marL="28575" marR="28575" marT="19050" marB="19050" anchor="b">
                    <a:lnL w="8650" cap="flat" cmpd="sng" algn="ctr">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877325815"/>
                  </a:ext>
                </a:extLst>
              </a:tr>
              <a:tr h="0">
                <a:tc>
                  <a:txBody>
                    <a:bodyPr/>
                    <a:lstStyle/>
                    <a:p>
                      <a:pPr marL="0" lvl="0" indent="0" algn="ctr" rtl="0">
                        <a:lnSpc>
                          <a:spcPct val="115000"/>
                        </a:lnSpc>
                        <a:spcBef>
                          <a:spcPts val="0"/>
                        </a:spcBef>
                        <a:spcAft>
                          <a:spcPts val="0"/>
                        </a:spcAft>
                        <a:buNone/>
                      </a:pPr>
                      <a:r>
                        <a:rPr lang="en-US" sz="1000" dirty="0">
                          <a:latin typeface="Calibri"/>
                          <a:ea typeface="Calibri"/>
                          <a:cs typeface="Calibri"/>
                          <a:sym typeface="Calibri"/>
                        </a:rPr>
                        <a:t>2010</a:t>
                      </a:r>
                      <a:endParaRPr sz="1000" dirty="0">
                        <a:latin typeface="Calibri"/>
                        <a:ea typeface="Calibri"/>
                        <a:cs typeface="Calibri"/>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lgn="ctr">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dirty="0">
                          <a:latin typeface="Calibri"/>
                          <a:ea typeface="Calibri"/>
                          <a:cs typeface="Calibri"/>
                          <a:sym typeface="Calibri"/>
                        </a:rPr>
                        <a:t>Creede School District</a:t>
                      </a:r>
                    </a:p>
                  </a:txBody>
                  <a:tcPr marL="28575" marR="28575" marT="19050" marB="19050" anchor="b">
                    <a:lnL w="8650" cap="flat" cmpd="sng" algn="ctr">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88155241"/>
                  </a:ext>
                </a:extLst>
              </a:tr>
            </a:tbl>
          </a:graphicData>
        </a:graphic>
      </p:graphicFrame>
      <p:graphicFrame>
        <p:nvGraphicFramePr>
          <p:cNvPr id="4" name="Google Shape;1070;p135">
            <a:extLst>
              <a:ext uri="{FF2B5EF4-FFF2-40B4-BE49-F238E27FC236}">
                <a16:creationId xmlns:a16="http://schemas.microsoft.com/office/drawing/2014/main" id="{8C069B14-A456-3F95-EB8C-0857E57CAAC8}"/>
              </a:ext>
            </a:extLst>
          </p:cNvPr>
          <p:cNvGraphicFramePr/>
          <p:nvPr>
            <p:extLst>
              <p:ext uri="{D42A27DB-BD31-4B8C-83A1-F6EECF244321}">
                <p14:modId xmlns:p14="http://schemas.microsoft.com/office/powerpoint/2010/main" val="2654393963"/>
              </p:ext>
            </p:extLst>
          </p:nvPr>
        </p:nvGraphicFramePr>
        <p:xfrm>
          <a:off x="5033891" y="1071486"/>
          <a:ext cx="2267550" cy="2572004"/>
        </p:xfrm>
        <a:graphic>
          <a:graphicData uri="http://schemas.openxmlformats.org/drawingml/2006/table">
            <a:tbl>
              <a:tblPr firstRow="1">
                <a:noFill/>
                <a:tableStyleId>{774249A1-6B6D-441C-8B0E-A7319A06A9AE}</a:tableStyleId>
              </a:tblPr>
              <a:tblGrid>
                <a:gridCol w="640050">
                  <a:extLst>
                    <a:ext uri="{9D8B030D-6E8A-4147-A177-3AD203B41FA5}">
                      <a16:colId xmlns:a16="http://schemas.microsoft.com/office/drawing/2014/main" val="20004"/>
                    </a:ext>
                  </a:extLst>
                </a:gridCol>
                <a:gridCol w="1627500">
                  <a:extLst>
                    <a:ext uri="{9D8B030D-6E8A-4147-A177-3AD203B41FA5}">
                      <a16:colId xmlns:a16="http://schemas.microsoft.com/office/drawing/2014/main" val="20005"/>
                    </a:ext>
                  </a:extLst>
                </a:gridCol>
              </a:tblGrid>
              <a:tr h="338319">
                <a:tc>
                  <a:txBody>
                    <a:bodyPr/>
                    <a:lstStyle/>
                    <a:p>
                      <a:pPr marL="0" lvl="0" indent="0" algn="ctr" rtl="0">
                        <a:lnSpc>
                          <a:spcPct val="115000"/>
                        </a:lnSpc>
                        <a:spcBef>
                          <a:spcPts val="0"/>
                        </a:spcBef>
                        <a:spcAft>
                          <a:spcPts val="0"/>
                        </a:spcAft>
                        <a:buNone/>
                      </a:pPr>
                      <a:r>
                        <a:rPr lang="en" sz="900" b="1" dirty="0"/>
                        <a:t>LEA Number</a:t>
                      </a:r>
                      <a:endParaRPr sz="900" b="1" dirty="0"/>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solidFill>
                      <a:srgbClr val="D0E0E3"/>
                    </a:solidFill>
                  </a:tcPr>
                </a:tc>
                <a:tc>
                  <a:txBody>
                    <a:bodyPr/>
                    <a:lstStyle/>
                    <a:p>
                      <a:pPr marL="0" lvl="0" indent="0" algn="ctr" rtl="0">
                        <a:lnSpc>
                          <a:spcPct val="115000"/>
                        </a:lnSpc>
                        <a:spcBef>
                          <a:spcPts val="0"/>
                        </a:spcBef>
                        <a:spcAft>
                          <a:spcPts val="0"/>
                        </a:spcAft>
                        <a:buNone/>
                      </a:pPr>
                      <a:r>
                        <a:rPr lang="en" sz="900" b="1" dirty="0"/>
                        <a:t>LEA Name</a:t>
                      </a:r>
                      <a:endParaRPr sz="900" b="1" dirty="0"/>
                    </a:p>
                  </a:txBody>
                  <a:tcPr marL="28575" marR="28575" marT="19050" marB="19050" anchor="ctr">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solidFill>
                      <a:srgbClr val="D0E0E3"/>
                    </a:solidFill>
                  </a:tcPr>
                </a:tc>
                <a:extLst>
                  <a:ext uri="{0D108BD9-81ED-4DB2-BD59-A6C34878D82A}">
                    <a16:rowId xmlns:a16="http://schemas.microsoft.com/office/drawing/2014/main" val="10000"/>
                  </a:ext>
                </a:extLst>
              </a:tr>
              <a:tr h="201168">
                <a:tc>
                  <a:txBody>
                    <a:bodyPr/>
                    <a:lstStyle/>
                    <a:p>
                      <a:pPr marL="0" lvl="0" indent="0" algn="ctr" rtl="0">
                        <a:lnSpc>
                          <a:spcPct val="115000"/>
                        </a:lnSpc>
                        <a:spcBef>
                          <a:spcPts val="0"/>
                        </a:spcBef>
                        <a:spcAft>
                          <a:spcPts val="0"/>
                        </a:spcAft>
                        <a:buNone/>
                      </a:pPr>
                      <a:r>
                        <a:rPr lang="en" sz="1000">
                          <a:latin typeface="Calibri" panose="020F0502020204030204" pitchFamily="34" charset="0"/>
                          <a:ea typeface="Calibri" panose="020F0502020204030204" pitchFamily="34" charset="0"/>
                          <a:cs typeface="Calibri" panose="020F0502020204030204" pitchFamily="34" charset="0"/>
                          <a:sym typeface="Calibri"/>
                        </a:rPr>
                        <a:t>2070</a:t>
                      </a:r>
                      <a:endParaRPr sz="100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lgn="ctr">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dirty="0">
                          <a:latin typeface="Calibri" panose="020F0502020204030204" pitchFamily="34" charset="0"/>
                          <a:ea typeface="Calibri" panose="020F0502020204030204" pitchFamily="34" charset="0"/>
                          <a:cs typeface="Calibri" panose="020F0502020204030204" pitchFamily="34" charset="0"/>
                          <a:sym typeface="Calibri"/>
                        </a:rPr>
                        <a:t>Mancos Re-6</a:t>
                      </a:r>
                      <a:endParaRPr sz="1000" dirty="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lgn="ctr">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201168">
                <a:tc>
                  <a:txBody>
                    <a:bodyPr/>
                    <a:lstStyle/>
                    <a:p>
                      <a:pPr marL="0" lvl="0" indent="0" algn="ctr" rtl="0">
                        <a:lnSpc>
                          <a:spcPct val="115000"/>
                        </a:lnSpc>
                        <a:spcBef>
                          <a:spcPts val="0"/>
                        </a:spcBef>
                        <a:spcAft>
                          <a:spcPts val="0"/>
                        </a:spcAft>
                        <a:buNone/>
                      </a:pPr>
                      <a:r>
                        <a:rPr lang="en" sz="1000">
                          <a:latin typeface="Calibri" panose="020F0502020204030204" pitchFamily="34" charset="0"/>
                          <a:ea typeface="Calibri" panose="020F0502020204030204" pitchFamily="34" charset="0"/>
                          <a:cs typeface="Calibri" panose="020F0502020204030204" pitchFamily="34" charset="0"/>
                          <a:sym typeface="Calibri"/>
                        </a:rPr>
                        <a:t>2590</a:t>
                      </a:r>
                      <a:endParaRPr sz="100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dirty="0">
                          <a:latin typeface="Calibri" panose="020F0502020204030204" pitchFamily="34" charset="0"/>
                          <a:ea typeface="Calibri" panose="020F0502020204030204" pitchFamily="34" charset="0"/>
                          <a:cs typeface="Calibri" panose="020F0502020204030204" pitchFamily="34" charset="0"/>
                          <a:sym typeface="Calibri"/>
                        </a:rPr>
                        <a:t>Ridgway R-2</a:t>
                      </a:r>
                      <a:endParaRPr sz="1000" dirty="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4"/>
                  </a:ext>
                </a:extLst>
              </a:tr>
              <a:tr h="201168">
                <a:tc>
                  <a:txBody>
                    <a:bodyPr/>
                    <a:lstStyle/>
                    <a:p>
                      <a:pPr marL="0" lvl="0" indent="0" algn="ctr" rtl="0">
                        <a:lnSpc>
                          <a:spcPct val="115000"/>
                        </a:lnSpc>
                        <a:spcBef>
                          <a:spcPts val="0"/>
                        </a:spcBef>
                        <a:spcAft>
                          <a:spcPts val="0"/>
                        </a:spcAft>
                        <a:buNone/>
                      </a:pPr>
                      <a:r>
                        <a:rPr lang="en" sz="1000">
                          <a:latin typeface="Calibri" panose="020F0502020204030204" pitchFamily="34" charset="0"/>
                          <a:ea typeface="Calibri" panose="020F0502020204030204" pitchFamily="34" charset="0"/>
                          <a:cs typeface="Calibri" panose="020F0502020204030204" pitchFamily="34" charset="0"/>
                          <a:sym typeface="Calibri"/>
                        </a:rPr>
                        <a:t>2600</a:t>
                      </a:r>
                      <a:endParaRPr sz="100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panose="020F0502020204030204" pitchFamily="34" charset="0"/>
                          <a:ea typeface="Calibri" panose="020F0502020204030204" pitchFamily="34" charset="0"/>
                          <a:cs typeface="Calibri" panose="020F0502020204030204" pitchFamily="34" charset="0"/>
                          <a:sym typeface="Calibri"/>
                        </a:rPr>
                        <a:t>Platte Canyon 1</a:t>
                      </a:r>
                      <a:endParaRPr sz="100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5"/>
                  </a:ext>
                </a:extLst>
              </a:tr>
              <a:tr h="201168">
                <a:tc>
                  <a:txBody>
                    <a:bodyPr/>
                    <a:lstStyle/>
                    <a:p>
                      <a:pPr marL="0" lvl="0" indent="0" algn="ctr" rtl="0">
                        <a:lnSpc>
                          <a:spcPct val="115000"/>
                        </a:lnSpc>
                        <a:spcBef>
                          <a:spcPts val="0"/>
                        </a:spcBef>
                        <a:spcAft>
                          <a:spcPts val="0"/>
                        </a:spcAft>
                        <a:buNone/>
                      </a:pPr>
                      <a:r>
                        <a:rPr lang="en" sz="1000">
                          <a:latin typeface="Calibri" panose="020F0502020204030204" pitchFamily="34" charset="0"/>
                          <a:ea typeface="Calibri" panose="020F0502020204030204" pitchFamily="34" charset="0"/>
                          <a:cs typeface="Calibri" panose="020F0502020204030204" pitchFamily="34" charset="0"/>
                          <a:sym typeface="Calibri"/>
                        </a:rPr>
                        <a:t>2670</a:t>
                      </a:r>
                      <a:endParaRPr sz="100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panose="020F0502020204030204" pitchFamily="34" charset="0"/>
                          <a:ea typeface="Calibri" panose="020F0502020204030204" pitchFamily="34" charset="0"/>
                          <a:cs typeface="Calibri" panose="020F0502020204030204" pitchFamily="34" charset="0"/>
                          <a:sym typeface="Calibri"/>
                        </a:rPr>
                        <a:t>Holly RE-3</a:t>
                      </a:r>
                      <a:endParaRPr sz="100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6"/>
                  </a:ext>
                </a:extLst>
              </a:tr>
              <a:tr h="201168">
                <a:tc>
                  <a:txBody>
                    <a:bodyPr/>
                    <a:lstStyle/>
                    <a:p>
                      <a:pPr marL="0" lvl="0" indent="0" algn="ctr" rtl="0">
                        <a:lnSpc>
                          <a:spcPct val="115000"/>
                        </a:lnSpc>
                        <a:spcBef>
                          <a:spcPts val="0"/>
                        </a:spcBef>
                        <a:spcAft>
                          <a:spcPts val="0"/>
                        </a:spcAft>
                        <a:buNone/>
                      </a:pPr>
                      <a:r>
                        <a:rPr lang="en" sz="1000">
                          <a:latin typeface="Calibri" panose="020F0502020204030204" pitchFamily="34" charset="0"/>
                          <a:ea typeface="Calibri" panose="020F0502020204030204" pitchFamily="34" charset="0"/>
                          <a:cs typeface="Calibri" panose="020F0502020204030204" pitchFamily="34" charset="0"/>
                          <a:sym typeface="Calibri"/>
                        </a:rPr>
                        <a:t>3040</a:t>
                      </a:r>
                      <a:endParaRPr sz="100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panose="020F0502020204030204" pitchFamily="34" charset="0"/>
                          <a:ea typeface="Calibri" panose="020F0502020204030204" pitchFamily="34" charset="0"/>
                          <a:cs typeface="Calibri" panose="020F0502020204030204" pitchFamily="34" charset="0"/>
                          <a:sym typeface="Calibri"/>
                        </a:rPr>
                        <a:t>Arickaree R-2</a:t>
                      </a:r>
                      <a:endParaRPr sz="100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7"/>
                  </a:ext>
                </a:extLst>
              </a:tr>
              <a:tr h="201168">
                <a:tc>
                  <a:txBody>
                    <a:bodyPr/>
                    <a:lstStyle/>
                    <a:p>
                      <a:pPr marL="0" lvl="0" indent="0" algn="ctr" rtl="0">
                        <a:lnSpc>
                          <a:spcPct val="115000"/>
                        </a:lnSpc>
                        <a:spcBef>
                          <a:spcPts val="0"/>
                        </a:spcBef>
                        <a:spcAft>
                          <a:spcPts val="0"/>
                        </a:spcAft>
                        <a:buNone/>
                      </a:pPr>
                      <a:r>
                        <a:rPr lang="en" sz="1000" dirty="0">
                          <a:latin typeface="Calibri" panose="020F0502020204030204" pitchFamily="34" charset="0"/>
                          <a:ea typeface="Calibri" panose="020F0502020204030204" pitchFamily="34" charset="0"/>
                          <a:cs typeface="Calibri" panose="020F0502020204030204" pitchFamily="34" charset="0"/>
                          <a:sym typeface="Calibri"/>
                        </a:rPr>
                        <a:t>3070</a:t>
                      </a:r>
                      <a:endParaRPr sz="1000" dirty="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panose="020F0502020204030204" pitchFamily="34" charset="0"/>
                          <a:ea typeface="Calibri" panose="020F0502020204030204" pitchFamily="34" charset="0"/>
                          <a:cs typeface="Calibri" panose="020F0502020204030204" pitchFamily="34" charset="0"/>
                          <a:sym typeface="Calibri"/>
                        </a:rPr>
                        <a:t>Woodlin R-104</a:t>
                      </a:r>
                      <a:endParaRPr sz="100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8"/>
                  </a:ext>
                </a:extLst>
              </a:tr>
              <a:tr h="201168">
                <a:tc>
                  <a:txBody>
                    <a:bodyPr/>
                    <a:lstStyle/>
                    <a:p>
                      <a:pPr marL="0" lvl="0" indent="0" algn="ctr" rtl="0">
                        <a:lnSpc>
                          <a:spcPct val="115000"/>
                        </a:lnSpc>
                        <a:spcBef>
                          <a:spcPts val="0"/>
                        </a:spcBef>
                        <a:spcAft>
                          <a:spcPts val="0"/>
                        </a:spcAft>
                        <a:buNone/>
                      </a:pPr>
                      <a:r>
                        <a:rPr lang="en" sz="1000">
                          <a:latin typeface="Calibri" panose="020F0502020204030204" pitchFamily="34" charset="0"/>
                          <a:ea typeface="Calibri" panose="020F0502020204030204" pitchFamily="34" charset="0"/>
                          <a:cs typeface="Calibri" panose="020F0502020204030204" pitchFamily="34" charset="0"/>
                          <a:sym typeface="Calibri"/>
                        </a:rPr>
                        <a:t>3220</a:t>
                      </a:r>
                      <a:endParaRPr sz="100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a:latin typeface="Calibri" panose="020F0502020204030204" pitchFamily="34" charset="0"/>
                          <a:ea typeface="Calibri" panose="020F0502020204030204" pitchFamily="34" charset="0"/>
                          <a:cs typeface="Calibri" panose="020F0502020204030204" pitchFamily="34" charset="0"/>
                          <a:sym typeface="Calibri"/>
                        </a:rPr>
                        <a:t>Idalia RJ-3</a:t>
                      </a:r>
                      <a:endParaRPr sz="100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9"/>
                  </a:ext>
                </a:extLst>
              </a:tr>
              <a:tr h="201168">
                <a:tc>
                  <a:txBody>
                    <a:bodyPr/>
                    <a:lstStyle/>
                    <a:p>
                      <a:pPr marL="0" lvl="0" indent="0" algn="ctr" rtl="0">
                        <a:lnSpc>
                          <a:spcPct val="115000"/>
                        </a:lnSpc>
                        <a:spcBef>
                          <a:spcPts val="0"/>
                        </a:spcBef>
                        <a:spcAft>
                          <a:spcPts val="0"/>
                        </a:spcAft>
                        <a:buNone/>
                      </a:pPr>
                      <a:r>
                        <a:rPr lang="en" sz="1000">
                          <a:latin typeface="Calibri" panose="020F0502020204030204" pitchFamily="34" charset="0"/>
                          <a:ea typeface="Calibri" panose="020F0502020204030204" pitchFamily="34" charset="0"/>
                          <a:cs typeface="Calibri" panose="020F0502020204030204" pitchFamily="34" charset="0"/>
                          <a:sym typeface="Calibri"/>
                        </a:rPr>
                        <a:t>3230</a:t>
                      </a:r>
                      <a:endParaRPr sz="100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en" sz="1000" dirty="0">
                          <a:latin typeface="Calibri" panose="020F0502020204030204" pitchFamily="34" charset="0"/>
                          <a:ea typeface="Calibri" panose="020F0502020204030204" pitchFamily="34" charset="0"/>
                          <a:cs typeface="Calibri" panose="020F0502020204030204" pitchFamily="34" charset="0"/>
                          <a:sym typeface="Calibri"/>
                        </a:rPr>
                        <a:t>Liberty J-4</a:t>
                      </a:r>
                      <a:endParaRPr sz="1000" dirty="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10"/>
                  </a:ext>
                </a:extLst>
              </a:tr>
              <a:tr h="201168">
                <a:tc>
                  <a:txBody>
                    <a:bodyPr/>
                    <a:lstStyle/>
                    <a:p>
                      <a:pPr marL="0" lvl="0" indent="0" algn="ctr" rtl="0">
                        <a:spcBef>
                          <a:spcPts val="0"/>
                        </a:spcBef>
                        <a:spcAft>
                          <a:spcPts val="0"/>
                        </a:spcAft>
                        <a:buNone/>
                      </a:pPr>
                      <a:r>
                        <a:rPr lang="en-US" sz="1000" dirty="0">
                          <a:latin typeface="Calibri" panose="020F0502020204030204" pitchFamily="34" charset="0"/>
                          <a:ea typeface="Calibri" panose="020F0502020204030204" pitchFamily="34" charset="0"/>
                          <a:cs typeface="Calibri" panose="020F0502020204030204" pitchFamily="34" charset="0"/>
                        </a:rPr>
                        <a:t>9025</a:t>
                      </a:r>
                      <a:endParaRPr sz="1000" dirty="0">
                        <a:latin typeface="Calibri" panose="020F0502020204030204" pitchFamily="34" charset="0"/>
                        <a:ea typeface="Calibri" panose="020F0502020204030204" pitchFamily="34" charset="0"/>
                        <a:cs typeface="Calibri" panose="020F0502020204030204" pitchFamily="34" charset="0"/>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latin typeface="Calibri" panose="020F0502020204030204" pitchFamily="34" charset="0"/>
                          <a:ea typeface="Calibri" panose="020F0502020204030204" pitchFamily="34" charset="0"/>
                          <a:cs typeface="Calibri" panose="020F0502020204030204" pitchFamily="34" charset="0"/>
                          <a:sym typeface="Calibri"/>
                        </a:rPr>
                        <a:t>East Central BOCES</a:t>
                      </a: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11"/>
                  </a:ext>
                </a:extLst>
              </a:tr>
              <a:tr h="201168">
                <a:tc>
                  <a:txBody>
                    <a:bodyPr/>
                    <a:lstStyle/>
                    <a:p>
                      <a:pPr marL="0" lvl="0" indent="0" algn="ctr" rtl="0">
                        <a:lnSpc>
                          <a:spcPct val="115000"/>
                        </a:lnSpc>
                        <a:spcBef>
                          <a:spcPts val="0"/>
                        </a:spcBef>
                        <a:spcAft>
                          <a:spcPts val="0"/>
                        </a:spcAft>
                        <a:buNone/>
                      </a:pPr>
                      <a:r>
                        <a:rPr lang="en-US" sz="1000" dirty="0">
                          <a:latin typeface="Calibri" panose="020F0502020204030204" pitchFamily="34" charset="0"/>
                          <a:ea typeface="Calibri" panose="020F0502020204030204" pitchFamily="34" charset="0"/>
                          <a:cs typeface="Calibri" panose="020F0502020204030204" pitchFamily="34" charset="0"/>
                          <a:sym typeface="Calibri"/>
                        </a:rPr>
                        <a:t>9075</a:t>
                      </a:r>
                      <a:endParaRPr sz="1000" dirty="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dirty="0">
                          <a:latin typeface="Calibri" panose="020F0502020204030204" pitchFamily="34" charset="0"/>
                          <a:ea typeface="Calibri" panose="020F0502020204030204" pitchFamily="34" charset="0"/>
                          <a:cs typeface="Calibri" panose="020F0502020204030204" pitchFamily="34" charset="0"/>
                          <a:sym typeface="Calibri"/>
                        </a:rPr>
                        <a:t>Southeastern BOCES</a:t>
                      </a:r>
                    </a:p>
                  </a:txBody>
                  <a:tcPr marL="28575" marR="28575" marT="19050" marB="19050" anchor="b">
                    <a:lnL w="8650" cap="flat" cmpd="sng">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012"/>
                  </a:ext>
                </a:extLst>
              </a:tr>
              <a:tr h="201168">
                <a:tc>
                  <a:txBody>
                    <a:bodyPr/>
                    <a:lstStyle/>
                    <a:p>
                      <a:pPr marL="0" lvl="0" indent="0" algn="ctr" rtl="0">
                        <a:lnSpc>
                          <a:spcPct val="115000"/>
                        </a:lnSpc>
                        <a:spcBef>
                          <a:spcPts val="0"/>
                        </a:spcBef>
                        <a:spcAft>
                          <a:spcPts val="0"/>
                        </a:spcAft>
                        <a:buNone/>
                      </a:pPr>
                      <a:r>
                        <a:rPr lang="en-US" sz="1000" dirty="0">
                          <a:latin typeface="Calibri" panose="020F0502020204030204" pitchFamily="34" charset="0"/>
                          <a:ea typeface="Calibri" panose="020F0502020204030204" pitchFamily="34" charset="0"/>
                          <a:cs typeface="Calibri" panose="020F0502020204030204" pitchFamily="34" charset="0"/>
                          <a:sym typeface="Calibri"/>
                        </a:rPr>
                        <a:t>9095</a:t>
                      </a:r>
                      <a:endParaRPr sz="1000" dirty="0">
                        <a:latin typeface="Calibri" panose="020F0502020204030204" pitchFamily="34" charset="0"/>
                        <a:ea typeface="Calibri" panose="020F0502020204030204" pitchFamily="34" charset="0"/>
                        <a:cs typeface="Calibri" panose="020F0502020204030204" pitchFamily="34" charset="0"/>
                        <a:sym typeface="Calibri"/>
                      </a:endParaRPr>
                    </a:p>
                  </a:txBody>
                  <a:tcPr marL="28575" marR="28575" marT="19050" marB="19050" anchor="b">
                    <a:lnL w="8650" cap="flat" cmpd="sng">
                      <a:solidFill>
                        <a:schemeClr val="dk1"/>
                      </a:solidFill>
                      <a:prstDash val="solid"/>
                      <a:round/>
                      <a:headEnd type="none" w="sm" len="sm"/>
                      <a:tailEnd type="none" w="sm" len="sm"/>
                    </a:lnL>
                    <a:lnR w="8650" cap="flat" cmpd="sng" algn="ctr">
                      <a:solidFill>
                        <a:schemeClr val="dk1"/>
                      </a:solidFill>
                      <a:prstDash val="solid"/>
                      <a:round/>
                      <a:headEnd type="none" w="sm" len="sm"/>
                      <a:tailEnd type="none" w="sm" len="sm"/>
                    </a:lnR>
                    <a:lnT w="8650" cap="flat" cmpd="sng" algn="ctr">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000" dirty="0">
                          <a:latin typeface="Calibri" panose="020F0502020204030204" pitchFamily="34" charset="0"/>
                          <a:ea typeface="Calibri" panose="020F0502020204030204" pitchFamily="34" charset="0"/>
                          <a:cs typeface="Calibri" panose="020F0502020204030204" pitchFamily="34" charset="0"/>
                          <a:sym typeface="Calibri"/>
                        </a:rPr>
                        <a:t>Northwest Colo BOCES</a:t>
                      </a:r>
                    </a:p>
                  </a:txBody>
                  <a:tcPr marL="28575" marR="28575" marT="19050" marB="19050" anchor="b">
                    <a:lnL w="8650" cap="flat" cmpd="sng" algn="ctr">
                      <a:solidFill>
                        <a:schemeClr val="dk1"/>
                      </a:solidFill>
                      <a:prstDash val="solid"/>
                      <a:round/>
                      <a:headEnd type="none" w="sm" len="sm"/>
                      <a:tailEnd type="none" w="sm" len="sm"/>
                    </a:lnL>
                    <a:lnR w="8650" cap="flat" cmpd="sng">
                      <a:solidFill>
                        <a:schemeClr val="dk1"/>
                      </a:solidFill>
                      <a:prstDash val="solid"/>
                      <a:round/>
                      <a:headEnd type="none" w="sm" len="sm"/>
                      <a:tailEnd type="none" w="sm" len="sm"/>
                    </a:lnR>
                    <a:lnT w="8650" cap="flat" cmpd="sng">
                      <a:solidFill>
                        <a:schemeClr val="dk1"/>
                      </a:solidFill>
                      <a:prstDash val="solid"/>
                      <a:round/>
                      <a:headEnd type="none" w="sm" len="sm"/>
                      <a:tailEnd type="none" w="sm" len="sm"/>
                    </a:lnT>
                    <a:lnB w="8650" cap="flat" cmpd="sng">
                      <a:solidFill>
                        <a:schemeClr val="dk1"/>
                      </a:solidFill>
                      <a:prstDash val="solid"/>
                      <a:round/>
                      <a:headEnd type="none" w="sm" len="sm"/>
                      <a:tailEnd type="none" w="sm" len="sm"/>
                    </a:lnB>
                    <a:noFill/>
                  </a:tcPr>
                </a:tc>
                <a:extLst>
                  <a:ext uri="{0D108BD9-81ED-4DB2-BD59-A6C34878D82A}">
                    <a16:rowId xmlns:a16="http://schemas.microsoft.com/office/drawing/2014/main" val="2939644102"/>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36"/>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Outcomes for Today’s Training</a:t>
            </a:r>
            <a:endParaRPr dirty="0"/>
          </a:p>
        </p:txBody>
      </p:sp>
      <p:sp>
        <p:nvSpPr>
          <p:cNvPr id="1076" name="Google Shape;1076;p136"/>
          <p:cNvSpPr txBox="1">
            <a:spLocks noGrp="1"/>
          </p:cNvSpPr>
          <p:nvPr>
            <p:ph type="body" idx="1"/>
          </p:nvPr>
        </p:nvSpPr>
        <p:spPr>
          <a:xfrm>
            <a:off x="311700" y="1152475"/>
            <a:ext cx="77307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Preview the Program Monitoring Self-Assessment (PMSA) Structure</a:t>
            </a:r>
            <a:endParaRPr dirty="0"/>
          </a:p>
          <a:p>
            <a:pPr marL="457200" lvl="0" indent="-330200" algn="l" rtl="0">
              <a:spcBef>
                <a:spcPts val="0"/>
              </a:spcBef>
              <a:spcAft>
                <a:spcPts val="0"/>
              </a:spcAft>
              <a:buSzPts val="1600"/>
              <a:buChar char="❏"/>
            </a:pPr>
            <a:r>
              <a:rPr lang="en" dirty="0"/>
              <a:t>Participate in a GAINS Walkthrough</a:t>
            </a:r>
            <a:endParaRPr dirty="0"/>
          </a:p>
          <a:p>
            <a:pPr marL="457200" lvl="0" indent="-330200" algn="l" rtl="0">
              <a:spcBef>
                <a:spcPts val="0"/>
              </a:spcBef>
              <a:spcAft>
                <a:spcPts val="0"/>
              </a:spcAft>
              <a:buSzPts val="1600"/>
              <a:buChar char="❏"/>
            </a:pPr>
            <a:r>
              <a:rPr lang="en" dirty="0"/>
              <a:t>Review Next Steps</a:t>
            </a:r>
            <a:endParaRPr dirty="0"/>
          </a:p>
        </p:txBody>
      </p:sp>
      <p:sp>
        <p:nvSpPr>
          <p:cNvPr id="1077" name="Google Shape;1077;p136"/>
          <p:cNvSpPr txBox="1"/>
          <p:nvPr/>
        </p:nvSpPr>
        <p:spPr>
          <a:xfrm>
            <a:off x="1700550" y="2395950"/>
            <a:ext cx="5742900" cy="169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dirty="0">
                <a:solidFill>
                  <a:srgbClr val="000000"/>
                </a:solidFill>
              </a:rPr>
              <a:t>Acronyms used today:</a:t>
            </a:r>
            <a:endParaRPr b="1" u="sng" dirty="0">
              <a:solidFill>
                <a:srgbClr val="000000"/>
              </a:solidFill>
            </a:endParaRPr>
          </a:p>
          <a:p>
            <a:pPr marL="0" lvl="0" indent="0" algn="l" rtl="0">
              <a:spcBef>
                <a:spcPts val="0"/>
              </a:spcBef>
              <a:spcAft>
                <a:spcPts val="0"/>
              </a:spcAft>
              <a:buNone/>
            </a:pPr>
            <a:r>
              <a:rPr lang="en" b="1" dirty="0">
                <a:solidFill>
                  <a:srgbClr val="000000"/>
                </a:solidFill>
              </a:rPr>
              <a:t>LEA</a:t>
            </a:r>
            <a:r>
              <a:rPr lang="en" dirty="0">
                <a:solidFill>
                  <a:srgbClr val="000000"/>
                </a:solidFill>
              </a:rPr>
              <a:t>: Local Education Agency</a:t>
            </a:r>
            <a:br>
              <a:rPr lang="en" dirty="0">
                <a:solidFill>
                  <a:srgbClr val="000000"/>
                </a:solidFill>
              </a:rPr>
            </a:br>
            <a:r>
              <a:rPr lang="en" b="1" dirty="0">
                <a:solidFill>
                  <a:srgbClr val="000000"/>
                </a:solidFill>
              </a:rPr>
              <a:t>PMSA</a:t>
            </a:r>
            <a:r>
              <a:rPr lang="en" dirty="0">
                <a:solidFill>
                  <a:srgbClr val="000000"/>
                </a:solidFill>
              </a:rPr>
              <a:t>: Program Monitoring Self-Assessment</a:t>
            </a:r>
            <a:endParaRPr dirty="0">
              <a:solidFill>
                <a:srgbClr val="000000"/>
              </a:solidFill>
            </a:endParaRPr>
          </a:p>
          <a:p>
            <a:pPr marL="0" lvl="0" indent="0" algn="l" rtl="0">
              <a:spcBef>
                <a:spcPts val="0"/>
              </a:spcBef>
              <a:spcAft>
                <a:spcPts val="0"/>
              </a:spcAft>
              <a:buNone/>
            </a:pPr>
            <a:r>
              <a:rPr lang="en" b="1" dirty="0">
                <a:solidFill>
                  <a:srgbClr val="000000"/>
                </a:solidFill>
              </a:rPr>
              <a:t>FPSU</a:t>
            </a:r>
            <a:r>
              <a:rPr lang="en" dirty="0">
                <a:solidFill>
                  <a:srgbClr val="000000"/>
                </a:solidFill>
              </a:rPr>
              <a:t>: Federal Programs and Supports Unit</a:t>
            </a:r>
            <a:endParaRPr dirty="0">
              <a:solidFill>
                <a:srgbClr val="000000"/>
              </a:solidFill>
            </a:endParaRPr>
          </a:p>
          <a:p>
            <a:pPr marL="0" lvl="0" indent="0" algn="l" rtl="0">
              <a:spcBef>
                <a:spcPts val="0"/>
              </a:spcBef>
              <a:spcAft>
                <a:spcPts val="0"/>
              </a:spcAft>
              <a:buNone/>
            </a:pPr>
            <a:r>
              <a:rPr lang="en" b="1" dirty="0">
                <a:solidFill>
                  <a:srgbClr val="000000"/>
                </a:solidFill>
              </a:rPr>
              <a:t>GAINS: </a:t>
            </a:r>
            <a:r>
              <a:rPr lang="en" dirty="0">
                <a:solidFill>
                  <a:srgbClr val="000000"/>
                </a:solidFill>
              </a:rPr>
              <a:t>Grants Administration Implementation and Navigation System</a:t>
            </a:r>
            <a:endParaRPr dirty="0">
              <a:solidFill>
                <a:srgbClr val="000000"/>
              </a:solidFill>
            </a:endParaRPr>
          </a:p>
          <a:p>
            <a:pPr marL="0" lvl="0" indent="0" algn="l" rtl="0">
              <a:spcBef>
                <a:spcPts val="0"/>
              </a:spcBef>
              <a:spcAft>
                <a:spcPts val="0"/>
              </a:spcAft>
              <a:buNone/>
            </a:pPr>
            <a:r>
              <a:rPr lang="en" b="1" dirty="0">
                <a:solidFill>
                  <a:srgbClr val="000000"/>
                </a:solidFill>
              </a:rPr>
              <a:t>ESEA: </a:t>
            </a:r>
            <a:r>
              <a:rPr lang="en" dirty="0">
                <a:solidFill>
                  <a:srgbClr val="000000"/>
                </a:solidFill>
              </a:rPr>
              <a:t>Elementary and Secondary Education Act</a:t>
            </a:r>
            <a:endParaRPr dirty="0">
              <a:solidFill>
                <a:srgbClr val="000000"/>
              </a:solidFill>
            </a:endParaRPr>
          </a:p>
          <a:p>
            <a:pPr marL="0" lvl="0" indent="0" algn="l" rtl="0">
              <a:spcBef>
                <a:spcPts val="0"/>
              </a:spcBef>
              <a:spcAft>
                <a:spcPts val="0"/>
              </a:spcAft>
              <a:buNone/>
            </a:pPr>
            <a:r>
              <a:rPr lang="en" b="1" dirty="0">
                <a:solidFill>
                  <a:srgbClr val="000000"/>
                </a:solidFill>
              </a:rPr>
              <a:t>ESSA:</a:t>
            </a:r>
            <a:r>
              <a:rPr lang="en" dirty="0">
                <a:solidFill>
                  <a:srgbClr val="000000"/>
                </a:solidFill>
              </a:rPr>
              <a:t> Every Student Succeeds Act</a:t>
            </a:r>
            <a:endParaRPr dirty="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37"/>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Purpose and Intent</a:t>
            </a:r>
            <a:endParaRPr dirty="0"/>
          </a:p>
        </p:txBody>
      </p:sp>
      <p:sp>
        <p:nvSpPr>
          <p:cNvPr id="1085" name="Google Shape;1085;p137"/>
          <p:cNvSpPr txBox="1"/>
          <p:nvPr/>
        </p:nvSpPr>
        <p:spPr>
          <a:xfrm>
            <a:off x="123400" y="1023400"/>
            <a:ext cx="8735700" cy="122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latin typeface="Roboto"/>
                <a:ea typeface="Roboto"/>
                <a:cs typeface="Roboto"/>
                <a:sym typeface="Roboto"/>
              </a:rPr>
              <a:t>ESEA Program Intent:</a:t>
            </a:r>
            <a:endParaRPr sz="1600" dirty="0">
              <a:solidFill>
                <a:schemeClr val="dk1"/>
              </a:solidFill>
              <a:latin typeface="Roboto"/>
              <a:ea typeface="Roboto"/>
              <a:cs typeface="Roboto"/>
              <a:sym typeface="Roboto"/>
            </a:endParaRPr>
          </a:p>
          <a:p>
            <a:pPr marL="0" lvl="0" indent="0" algn="ctr" rtl="0">
              <a:spcBef>
                <a:spcPts val="0"/>
              </a:spcBef>
              <a:spcAft>
                <a:spcPts val="0"/>
              </a:spcAft>
              <a:buNone/>
            </a:pPr>
            <a:r>
              <a:rPr lang="en" sz="1600" dirty="0">
                <a:solidFill>
                  <a:schemeClr val="dk1"/>
                </a:solidFill>
                <a:latin typeface="Roboto"/>
                <a:ea typeface="Roboto"/>
                <a:cs typeface="Roboto"/>
                <a:sym typeface="Roboto"/>
              </a:rPr>
              <a:t>To ensure all students, particularly underserved students, have equitable </a:t>
            </a:r>
            <a:endParaRPr sz="1600" dirty="0">
              <a:solidFill>
                <a:schemeClr val="dk1"/>
              </a:solidFill>
              <a:latin typeface="Roboto"/>
              <a:ea typeface="Roboto"/>
              <a:cs typeface="Roboto"/>
              <a:sym typeface="Roboto"/>
            </a:endParaRPr>
          </a:p>
          <a:p>
            <a:pPr marL="0" lvl="0" indent="0" algn="ctr" rtl="0">
              <a:spcBef>
                <a:spcPts val="0"/>
              </a:spcBef>
              <a:spcAft>
                <a:spcPts val="0"/>
              </a:spcAft>
              <a:buNone/>
            </a:pPr>
            <a:r>
              <a:rPr lang="en" sz="1600" dirty="0">
                <a:solidFill>
                  <a:schemeClr val="dk1"/>
                </a:solidFill>
                <a:latin typeface="Roboto"/>
                <a:ea typeface="Roboto"/>
                <a:cs typeface="Roboto"/>
                <a:sym typeface="Roboto"/>
              </a:rPr>
              <a:t>access to a high-quality education.</a:t>
            </a:r>
            <a:endParaRPr sz="1600" dirty="0">
              <a:solidFill>
                <a:schemeClr val="dk1"/>
              </a:solidFill>
              <a:latin typeface="Roboto"/>
              <a:ea typeface="Roboto"/>
              <a:cs typeface="Roboto"/>
              <a:sym typeface="Roboto"/>
            </a:endParaRPr>
          </a:p>
        </p:txBody>
      </p:sp>
      <p:sp>
        <p:nvSpPr>
          <p:cNvPr id="1084" name="Google Shape;1084;p137"/>
          <p:cNvSpPr txBox="1"/>
          <p:nvPr/>
        </p:nvSpPr>
        <p:spPr>
          <a:xfrm>
            <a:off x="86700" y="2530050"/>
            <a:ext cx="8874000" cy="10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latin typeface="Roboto"/>
                <a:ea typeface="Roboto"/>
                <a:cs typeface="Roboto"/>
                <a:sym typeface="Roboto"/>
              </a:rPr>
              <a:t>Purpose of Monitoring:</a:t>
            </a:r>
            <a:endParaRPr sz="1600" dirty="0">
              <a:solidFill>
                <a:schemeClr val="dk1"/>
              </a:solidFill>
              <a:latin typeface="Roboto"/>
              <a:ea typeface="Roboto"/>
              <a:cs typeface="Roboto"/>
              <a:sym typeface="Roboto"/>
            </a:endParaRPr>
          </a:p>
          <a:p>
            <a:pPr marL="0" lvl="0" indent="0" algn="ctr" rtl="0">
              <a:spcBef>
                <a:spcPts val="0"/>
              </a:spcBef>
              <a:spcAft>
                <a:spcPts val="0"/>
              </a:spcAft>
              <a:buNone/>
            </a:pPr>
            <a:r>
              <a:rPr lang="en" sz="1600" dirty="0">
                <a:solidFill>
                  <a:schemeClr val="dk1"/>
                </a:solidFill>
                <a:latin typeface="Roboto"/>
                <a:ea typeface="Roboto"/>
                <a:cs typeface="Roboto"/>
                <a:sym typeface="Roboto"/>
              </a:rPr>
              <a:t>To ensure that federal funds are used appropriately to implement programs </a:t>
            </a:r>
            <a:endParaRPr sz="1600" dirty="0">
              <a:solidFill>
                <a:schemeClr val="dk1"/>
              </a:solidFill>
              <a:latin typeface="Roboto"/>
              <a:ea typeface="Roboto"/>
              <a:cs typeface="Roboto"/>
              <a:sym typeface="Roboto"/>
            </a:endParaRPr>
          </a:p>
          <a:p>
            <a:pPr marL="0" lvl="0" indent="0" algn="ctr" rtl="0">
              <a:spcBef>
                <a:spcPts val="0"/>
              </a:spcBef>
              <a:spcAft>
                <a:spcPts val="0"/>
              </a:spcAft>
              <a:buNone/>
            </a:pPr>
            <a:r>
              <a:rPr lang="en" sz="1600" dirty="0">
                <a:solidFill>
                  <a:schemeClr val="dk1"/>
                </a:solidFill>
                <a:latin typeface="Roboto"/>
                <a:ea typeface="Roboto"/>
                <a:cs typeface="Roboto"/>
                <a:sym typeface="Roboto"/>
              </a:rPr>
              <a:t>that meet the intent of each program.</a:t>
            </a:r>
            <a:endParaRPr sz="1600" dirty="0">
              <a:solidFill>
                <a:schemeClr val="dk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3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Program Monitoring Self-Assessment Structure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21"/>
          <p:cNvSpPr txBox="1">
            <a:spLocks noGrp="1"/>
          </p:cNvSpPr>
          <p:nvPr>
            <p:ph type="title"/>
          </p:nvPr>
        </p:nvSpPr>
        <p:spPr>
          <a:xfrm>
            <a:off x="311700" y="1140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ESEA/ESSER Office Hours</a:t>
            </a:r>
            <a:endParaRPr/>
          </a:p>
        </p:txBody>
      </p:sp>
      <p:sp>
        <p:nvSpPr>
          <p:cNvPr id="980" name="Google Shape;980;p121"/>
          <p:cNvSpPr txBox="1">
            <a:spLocks noGrp="1"/>
          </p:cNvSpPr>
          <p:nvPr>
            <p:ph type="body" idx="1"/>
          </p:nvPr>
        </p:nvSpPr>
        <p:spPr>
          <a:xfrm>
            <a:off x="311700" y="1152475"/>
            <a:ext cx="75738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Topics:</a:t>
            </a:r>
            <a:endParaRPr dirty="0"/>
          </a:p>
          <a:p>
            <a:pPr marL="457200" lvl="0" indent="-330200" algn="l" rtl="0">
              <a:spcBef>
                <a:spcPts val="1200"/>
              </a:spcBef>
              <a:spcAft>
                <a:spcPts val="0"/>
              </a:spcAft>
              <a:buSzPts val="1600"/>
              <a:buChar char="●"/>
            </a:pPr>
            <a:r>
              <a:rPr lang="en" dirty="0"/>
              <a:t>Reminders and Updates</a:t>
            </a:r>
            <a:endParaRPr dirty="0"/>
          </a:p>
          <a:p>
            <a:pPr marL="457200" lvl="0" indent="-330200" algn="l" rtl="0">
              <a:spcBef>
                <a:spcPts val="0"/>
              </a:spcBef>
              <a:spcAft>
                <a:spcPts val="0"/>
              </a:spcAft>
              <a:buSzPts val="1600"/>
              <a:buChar char="●"/>
            </a:pPr>
            <a:r>
              <a:rPr lang="en" dirty="0"/>
              <a:t>Reallocated Grant Opportunity</a:t>
            </a:r>
            <a:endParaRPr dirty="0"/>
          </a:p>
          <a:p>
            <a:pPr marL="457200" lvl="0" indent="-330200" algn="l" rtl="0">
              <a:spcBef>
                <a:spcPts val="0"/>
              </a:spcBef>
              <a:spcAft>
                <a:spcPts val="0"/>
              </a:spcAft>
              <a:buSzPts val="1600"/>
              <a:buChar char="●"/>
            </a:pPr>
            <a:r>
              <a:rPr lang="en" dirty="0"/>
              <a:t>Monitoring Training</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39"/>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ESEA Monitoring Process</a:t>
            </a:r>
            <a:endParaRPr dirty="0"/>
          </a:p>
        </p:txBody>
      </p:sp>
      <p:pic>
        <p:nvPicPr>
          <p:cNvPr id="1096" name="Google Shape;1096;p139" descr="Step one is notification. Step two is document submission and review. Step three is initial monitoring results. Step four is additional evidence submission and review. Step five is action planning and implementation. Step six is final monitoring results."/>
          <p:cNvPicPr preferRelativeResize="0"/>
          <p:nvPr/>
        </p:nvPicPr>
        <p:blipFill>
          <a:blip r:embed="rId3">
            <a:alphaModFix/>
          </a:blip>
          <a:stretch>
            <a:fillRect/>
          </a:stretch>
        </p:blipFill>
        <p:spPr>
          <a:xfrm>
            <a:off x="527788" y="2278337"/>
            <a:ext cx="7991825" cy="1831450"/>
          </a:xfrm>
          <a:prstGeom prst="rect">
            <a:avLst/>
          </a:prstGeom>
          <a:noFill/>
          <a:ln>
            <a:noFill/>
          </a:ln>
        </p:spPr>
      </p:pic>
      <p:pic>
        <p:nvPicPr>
          <p:cNvPr id="1097" name="Google Shape;1097;p139" descr="You are here! (Provided by Getty Images)"/>
          <p:cNvPicPr preferRelativeResize="0"/>
          <p:nvPr/>
        </p:nvPicPr>
        <p:blipFill>
          <a:blip r:embed="rId4">
            <a:alphaModFix/>
          </a:blip>
          <a:stretch>
            <a:fillRect/>
          </a:stretch>
        </p:blipFill>
        <p:spPr>
          <a:xfrm>
            <a:off x="1542975" y="975413"/>
            <a:ext cx="1756037" cy="17560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40"/>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Getting Started</a:t>
            </a:r>
            <a:endParaRPr dirty="0"/>
          </a:p>
        </p:txBody>
      </p:sp>
      <p:sp>
        <p:nvSpPr>
          <p:cNvPr id="1103" name="Google Shape;1103;p140"/>
          <p:cNvSpPr txBox="1">
            <a:spLocks noGrp="1"/>
          </p:cNvSpPr>
          <p:nvPr>
            <p:ph type="body" idx="4294967295"/>
          </p:nvPr>
        </p:nvSpPr>
        <p:spPr>
          <a:xfrm>
            <a:off x="418750" y="956000"/>
            <a:ext cx="4551000" cy="34731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The ESEA Program Monitoring Self-Assessment (PMSA) will be completed and submitted within GAINS.</a:t>
            </a:r>
            <a:endParaRPr sz="1600" dirty="0">
              <a:solidFill>
                <a:schemeClr val="dk1"/>
              </a:solidFill>
              <a:latin typeface="Roboto"/>
              <a:ea typeface="Roboto"/>
              <a:cs typeface="Roboto"/>
              <a:sym typeface="Roboto"/>
            </a:endParaRPr>
          </a:p>
          <a:p>
            <a:pPr marL="457200" lvl="0" indent="-330200" algn="l" rtl="0">
              <a:spcBef>
                <a:spcPts val="100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A working copy of the PMSA is available in PDF format for LEA’s reference on CDE’s</a:t>
            </a:r>
            <a:r>
              <a:rPr lang="en" sz="1600" dirty="0">
                <a:latin typeface="Roboto"/>
                <a:ea typeface="Roboto"/>
                <a:cs typeface="Roboto"/>
                <a:sym typeface="Roboto"/>
              </a:rPr>
              <a:t> </a:t>
            </a:r>
            <a:r>
              <a:rPr lang="en" sz="1600" u="sng" dirty="0">
                <a:solidFill>
                  <a:schemeClr val="hlink"/>
                </a:solidFill>
                <a:latin typeface="Roboto"/>
                <a:ea typeface="Roboto"/>
                <a:cs typeface="Roboto"/>
                <a:sym typeface="Roboto"/>
                <a:hlinkClick r:id="rId3"/>
              </a:rPr>
              <a:t>Federal Programs Monitoring Page</a:t>
            </a:r>
            <a:r>
              <a:rPr lang="en" sz="1600" dirty="0">
                <a:latin typeface="Roboto"/>
                <a:ea typeface="Roboto"/>
                <a:cs typeface="Roboto"/>
                <a:sym typeface="Roboto"/>
              </a:rPr>
              <a:t>.</a:t>
            </a:r>
            <a:endParaRPr sz="1600" dirty="0">
              <a:latin typeface="Roboto"/>
              <a:ea typeface="Roboto"/>
              <a:cs typeface="Roboto"/>
              <a:sym typeface="Roboto"/>
            </a:endParaRPr>
          </a:p>
          <a:p>
            <a:pPr marL="457200" lvl="0" indent="-330200" algn="l" rtl="0">
              <a:spcBef>
                <a:spcPts val="100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The</a:t>
            </a:r>
            <a:r>
              <a:rPr lang="en" sz="1600" dirty="0">
                <a:latin typeface="Roboto"/>
                <a:ea typeface="Roboto"/>
                <a:cs typeface="Roboto"/>
                <a:sym typeface="Roboto"/>
              </a:rPr>
              <a:t> </a:t>
            </a:r>
            <a:r>
              <a:rPr lang="en" sz="1600" u="sng" dirty="0">
                <a:solidFill>
                  <a:schemeClr val="accent5"/>
                </a:solidFill>
                <a:latin typeface="Roboto"/>
                <a:ea typeface="Roboto"/>
                <a:cs typeface="Roboto"/>
                <a:sym typeface="Roboto"/>
                <a:hlinkClick r:id="rId4">
                  <a:extLst>
                    <a:ext uri="{A12FA001-AC4F-418D-AE19-62706E023703}">
                      <ahyp:hlinkClr xmlns:ahyp="http://schemas.microsoft.com/office/drawing/2018/hyperlinkcolor" val="tx"/>
                    </a:ext>
                  </a:extLst>
                </a:hlinkClick>
              </a:rPr>
              <a:t>ESEA PMSA Process Guide for GAINS</a:t>
            </a:r>
            <a:r>
              <a:rPr lang="en" sz="1600" dirty="0">
                <a:latin typeface="Roboto"/>
                <a:ea typeface="Roboto"/>
                <a:cs typeface="Roboto"/>
                <a:sym typeface="Roboto"/>
              </a:rPr>
              <a:t> </a:t>
            </a:r>
            <a:r>
              <a:rPr lang="en" sz="1600" dirty="0">
                <a:solidFill>
                  <a:schemeClr val="dk1"/>
                </a:solidFill>
                <a:latin typeface="Roboto"/>
                <a:ea typeface="Roboto"/>
                <a:cs typeface="Roboto"/>
                <a:sym typeface="Roboto"/>
              </a:rPr>
              <a:t>outlines the next steps of the process.</a:t>
            </a:r>
            <a:endParaRPr sz="1600" dirty="0">
              <a:solidFill>
                <a:schemeClr val="dk1"/>
              </a:solidFill>
              <a:latin typeface="Roboto"/>
              <a:ea typeface="Roboto"/>
              <a:cs typeface="Roboto"/>
              <a:sym typeface="Roboto"/>
            </a:endParaRPr>
          </a:p>
        </p:txBody>
      </p:sp>
      <p:pic>
        <p:nvPicPr>
          <p:cNvPr id="1104" name="Google Shape;1104;p140" descr="Screenshot of the Program Monitoring Self-Assessment Sections Headings"/>
          <p:cNvPicPr preferRelativeResize="0"/>
          <p:nvPr/>
        </p:nvPicPr>
        <p:blipFill>
          <a:blip r:embed="rId5">
            <a:alphaModFix/>
          </a:blip>
          <a:stretch>
            <a:fillRect/>
          </a:stretch>
        </p:blipFill>
        <p:spPr>
          <a:xfrm>
            <a:off x="5448375" y="200825"/>
            <a:ext cx="2852751" cy="399230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141"/>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Program Monitoring Self-Assessment Sections</a:t>
            </a:r>
            <a:endParaRPr dirty="0"/>
          </a:p>
        </p:txBody>
      </p:sp>
      <p:sp>
        <p:nvSpPr>
          <p:cNvPr id="1110" name="Google Shape;1110;p141"/>
          <p:cNvSpPr txBox="1">
            <a:spLocks noGrp="1"/>
          </p:cNvSpPr>
          <p:nvPr>
            <p:ph type="body" idx="1"/>
          </p:nvPr>
        </p:nvSpPr>
        <p:spPr>
          <a:xfrm>
            <a:off x="311700" y="1152475"/>
            <a:ext cx="71388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Overview of statutory requirements (informational with checkboxes)</a:t>
            </a:r>
            <a:endParaRPr dirty="0"/>
          </a:p>
          <a:p>
            <a:pPr marL="457200" lvl="0" indent="-330200" algn="l" rtl="0">
              <a:spcBef>
                <a:spcPts val="1000"/>
              </a:spcBef>
              <a:spcAft>
                <a:spcPts val="0"/>
              </a:spcAft>
              <a:buSzPts val="1600"/>
              <a:buChar char="●"/>
            </a:pPr>
            <a:r>
              <a:rPr lang="en" dirty="0"/>
              <a:t>Self-Rating (required)</a:t>
            </a:r>
            <a:endParaRPr dirty="0"/>
          </a:p>
          <a:p>
            <a:pPr marL="457200" lvl="0" indent="-330200" algn="l" rtl="0">
              <a:spcBef>
                <a:spcPts val="1000"/>
              </a:spcBef>
              <a:spcAft>
                <a:spcPts val="0"/>
              </a:spcAft>
              <a:buSzPts val="1600"/>
              <a:buChar char="●"/>
            </a:pPr>
            <a:r>
              <a:rPr lang="en" dirty="0"/>
              <a:t>Narrative (required)</a:t>
            </a:r>
            <a:endParaRPr dirty="0"/>
          </a:p>
          <a:p>
            <a:pPr marL="457200" lvl="0" indent="-330200" algn="l" rtl="0">
              <a:spcBef>
                <a:spcPts val="1000"/>
              </a:spcBef>
              <a:spcAft>
                <a:spcPts val="0"/>
              </a:spcAft>
              <a:buSzPts val="1600"/>
              <a:buChar char="●"/>
            </a:pPr>
            <a:r>
              <a:rPr lang="en" dirty="0"/>
              <a:t>Requested Support (optional)</a:t>
            </a:r>
            <a:endParaRPr dirty="0"/>
          </a:p>
          <a:p>
            <a:pPr marL="457200" lvl="0" indent="-330200" algn="l" rtl="0">
              <a:spcBef>
                <a:spcPts val="1000"/>
              </a:spcBef>
              <a:spcAft>
                <a:spcPts val="1000"/>
              </a:spcAft>
              <a:buSzPts val="1600"/>
              <a:buChar char="●"/>
            </a:pPr>
            <a:r>
              <a:rPr lang="en" dirty="0"/>
              <a:t>Section to upload supporting documentation (required)</a:t>
            </a:r>
            <a:endParaRPr dirty="0"/>
          </a:p>
        </p:txBody>
      </p:sp>
      <p:pic>
        <p:nvPicPr>
          <p:cNvPr id="1111" name="Google Shape;1111;p14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450500" y="1946938"/>
            <a:ext cx="1445875" cy="1445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142"/>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Overview of Statutory Requirements</a:t>
            </a:r>
            <a:endParaRPr dirty="0"/>
          </a:p>
        </p:txBody>
      </p:sp>
      <p:pic>
        <p:nvPicPr>
          <p:cNvPr id="1117" name="Google Shape;1117;p142" descr="Screenshot of the Annual Meetings section of the Program Monitoring Self-Assessment"/>
          <p:cNvPicPr preferRelativeResize="0"/>
          <p:nvPr/>
        </p:nvPicPr>
        <p:blipFill>
          <a:blip r:embed="rId3">
            <a:alphaModFix/>
          </a:blip>
          <a:stretch>
            <a:fillRect/>
          </a:stretch>
        </p:blipFill>
        <p:spPr>
          <a:xfrm>
            <a:off x="152400" y="998800"/>
            <a:ext cx="8839203" cy="323159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43"/>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Program Monitoring Requirements Resource</a:t>
            </a:r>
            <a:endParaRPr dirty="0"/>
          </a:p>
        </p:txBody>
      </p:sp>
      <p:pic>
        <p:nvPicPr>
          <p:cNvPr id="1123" name="Google Shape;1123;p143" descr="Screenshot of the Cover Page of the Program and Fiscal Requirements for Federal Programs Monitoring resource document"/>
          <p:cNvPicPr preferRelativeResize="0"/>
          <p:nvPr/>
        </p:nvPicPr>
        <p:blipFill>
          <a:blip r:embed="rId3">
            <a:alphaModFix/>
          </a:blip>
          <a:stretch>
            <a:fillRect/>
          </a:stretch>
        </p:blipFill>
        <p:spPr>
          <a:xfrm>
            <a:off x="311700" y="958411"/>
            <a:ext cx="3825849" cy="3226675"/>
          </a:xfrm>
          <a:prstGeom prst="rect">
            <a:avLst/>
          </a:prstGeom>
          <a:noFill/>
          <a:ln w="9525" cap="flat" cmpd="sng">
            <a:solidFill>
              <a:schemeClr val="dk2"/>
            </a:solidFill>
            <a:prstDash val="solid"/>
            <a:round/>
            <a:headEnd type="none" w="sm" len="sm"/>
            <a:tailEnd type="none" w="sm" len="sm"/>
          </a:ln>
        </p:spPr>
      </p:pic>
      <p:sp>
        <p:nvSpPr>
          <p:cNvPr id="1124" name="Google Shape;1124;p143"/>
          <p:cNvSpPr txBox="1"/>
          <p:nvPr/>
        </p:nvSpPr>
        <p:spPr>
          <a:xfrm>
            <a:off x="4572000" y="1364100"/>
            <a:ext cx="4367700" cy="24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u="sng" dirty="0">
                <a:solidFill>
                  <a:schemeClr val="hlink"/>
                </a:solidFill>
                <a:latin typeface="Roboto"/>
                <a:ea typeface="Roboto"/>
                <a:cs typeface="Roboto"/>
                <a:sym typeface="Roboto"/>
                <a:hlinkClick r:id="rId4"/>
              </a:rPr>
              <a:t>Program Monitoring Requirements</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Resource outlines requirements for all sections of the PMSA, including:</a:t>
            </a:r>
            <a:endParaRPr sz="1600" dirty="0">
              <a:solidFill>
                <a:schemeClr val="dk1"/>
              </a:solidFill>
              <a:latin typeface="Roboto"/>
              <a:ea typeface="Roboto"/>
              <a:cs typeface="Roboto"/>
              <a:sym typeface="Roboto"/>
            </a:endParaRPr>
          </a:p>
          <a:p>
            <a:pPr marL="914400" lvl="1"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Statute</a:t>
            </a:r>
            <a:endParaRPr sz="1600" dirty="0">
              <a:solidFill>
                <a:schemeClr val="dk1"/>
              </a:solidFill>
              <a:latin typeface="Roboto"/>
              <a:ea typeface="Roboto"/>
              <a:cs typeface="Roboto"/>
              <a:sym typeface="Roboto"/>
            </a:endParaRPr>
          </a:p>
          <a:p>
            <a:pPr marL="914400" lvl="1"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Demonstration of Compliance</a:t>
            </a:r>
            <a:endParaRPr sz="1600" dirty="0">
              <a:solidFill>
                <a:schemeClr val="dk1"/>
              </a:solidFill>
              <a:latin typeface="Roboto"/>
              <a:ea typeface="Roboto"/>
              <a:cs typeface="Roboto"/>
              <a:sym typeface="Roboto"/>
            </a:endParaRPr>
          </a:p>
          <a:p>
            <a:pPr marL="914400" lvl="1"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Examples of Evidence</a:t>
            </a:r>
            <a:endParaRPr sz="2100" dirty="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144"/>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Program Monitoring Requirements Example</a:t>
            </a:r>
            <a:endParaRPr dirty="0"/>
          </a:p>
        </p:txBody>
      </p:sp>
      <p:sp>
        <p:nvSpPr>
          <p:cNvPr id="1132" name="Google Shape;1132;p144"/>
          <p:cNvSpPr txBox="1">
            <a:spLocks noGrp="1"/>
          </p:cNvSpPr>
          <p:nvPr>
            <p:ph type="body" idx="1"/>
          </p:nvPr>
        </p:nvSpPr>
        <p:spPr>
          <a:xfrm>
            <a:off x="79000" y="1002350"/>
            <a:ext cx="8809500" cy="982800"/>
          </a:xfrm>
          <a:prstGeom prst="rect">
            <a:avLst/>
          </a:prstGeom>
        </p:spPr>
        <p:txBody>
          <a:bodyPr spcFirstLastPara="1" wrap="square" lIns="91425" tIns="91425" rIns="91425" bIns="91425" anchor="t" anchorCtr="0">
            <a:normAutofit lnSpcReduction="10000"/>
          </a:bodyPr>
          <a:lstStyle/>
          <a:p>
            <a:pPr marL="457200" lvl="0" indent="-330200" algn="l" rtl="0">
              <a:lnSpc>
                <a:spcPct val="100000"/>
              </a:lnSpc>
              <a:spcBef>
                <a:spcPts val="0"/>
              </a:spcBef>
              <a:spcAft>
                <a:spcPts val="0"/>
              </a:spcAft>
              <a:buSzPts val="1600"/>
              <a:buFont typeface="Roboto"/>
              <a:buChar char="●"/>
            </a:pPr>
            <a:r>
              <a:rPr lang="en" dirty="0"/>
              <a:t>Each requirement (or set of requirements) in the PMSA is followed by an indicator number.</a:t>
            </a:r>
            <a:endParaRPr dirty="0"/>
          </a:p>
          <a:p>
            <a:pPr marL="457200" lvl="0" indent="-330200" algn="l" rtl="0">
              <a:lnSpc>
                <a:spcPct val="100000"/>
              </a:lnSpc>
              <a:spcBef>
                <a:spcPts val="1000"/>
              </a:spcBef>
              <a:spcAft>
                <a:spcPts val="0"/>
              </a:spcAft>
              <a:buSzPts val="1600"/>
              <a:buFont typeface="Roboto"/>
              <a:buChar char="●"/>
            </a:pPr>
            <a:r>
              <a:rPr lang="en" dirty="0"/>
              <a:t>The indicator number corresponds to the indicator’s location in the Program Monitoring Requirements document.</a:t>
            </a:r>
            <a:endParaRPr dirty="0"/>
          </a:p>
        </p:txBody>
      </p:sp>
      <p:pic>
        <p:nvPicPr>
          <p:cNvPr id="1130" name="Google Shape;1130;p144" descr="Screenshot of an example requirement"/>
          <p:cNvPicPr preferRelativeResize="0"/>
          <p:nvPr/>
        </p:nvPicPr>
        <p:blipFill>
          <a:blip r:embed="rId3">
            <a:alphaModFix/>
          </a:blip>
          <a:stretch>
            <a:fillRect/>
          </a:stretch>
        </p:blipFill>
        <p:spPr>
          <a:xfrm>
            <a:off x="276700" y="1985300"/>
            <a:ext cx="8201899" cy="298075"/>
          </a:xfrm>
          <a:prstGeom prst="rect">
            <a:avLst/>
          </a:prstGeom>
          <a:noFill/>
          <a:ln w="9525" cap="flat" cmpd="sng">
            <a:solidFill>
              <a:schemeClr val="dk2"/>
            </a:solidFill>
            <a:prstDash val="solid"/>
            <a:round/>
            <a:headEnd type="none" w="sm" len="sm"/>
            <a:tailEnd type="none" w="sm" len="sm"/>
          </a:ln>
        </p:spPr>
      </p:pic>
      <p:pic>
        <p:nvPicPr>
          <p:cNvPr id="1131" name="Google Shape;1131;p144" descr="Screenshot of SE 1.1 Title I, Part A Annual Meeting from the Program Requirements resource document"/>
          <p:cNvPicPr preferRelativeResize="0"/>
          <p:nvPr/>
        </p:nvPicPr>
        <p:blipFill>
          <a:blip r:embed="rId4">
            <a:alphaModFix/>
          </a:blip>
          <a:stretch>
            <a:fillRect/>
          </a:stretch>
        </p:blipFill>
        <p:spPr>
          <a:xfrm>
            <a:off x="2533288" y="2378200"/>
            <a:ext cx="4150376" cy="26251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145"/>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Self-Rating and Narrative</a:t>
            </a:r>
            <a:endParaRPr dirty="0"/>
          </a:p>
        </p:txBody>
      </p:sp>
      <p:pic>
        <p:nvPicPr>
          <p:cNvPr id="1138" name="Google Shape;1138;p145" descr="Screenshot of the Self-Rating and Narrative sections of the Program Monitoring Self-Assessment in GAINS"/>
          <p:cNvPicPr preferRelativeResize="0"/>
          <p:nvPr/>
        </p:nvPicPr>
        <p:blipFill>
          <a:blip r:embed="rId3">
            <a:alphaModFix/>
          </a:blip>
          <a:stretch>
            <a:fillRect/>
          </a:stretch>
        </p:blipFill>
        <p:spPr>
          <a:xfrm>
            <a:off x="152400" y="1333075"/>
            <a:ext cx="8839202" cy="1238684"/>
          </a:xfrm>
          <a:prstGeom prst="rect">
            <a:avLst/>
          </a:prstGeom>
          <a:noFill/>
          <a:ln w="9525" cap="flat" cmpd="sng">
            <a:solidFill>
              <a:schemeClr val="dk2"/>
            </a:solidFill>
            <a:prstDash val="solid"/>
            <a:round/>
            <a:headEnd type="none" w="sm" len="sm"/>
            <a:tailEnd type="none" w="sm" len="sm"/>
          </a:ln>
        </p:spPr>
      </p:pic>
      <p:pic>
        <p:nvPicPr>
          <p:cNvPr id="1139" name="Google Shape;1139;p14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920749" y="2858275"/>
            <a:ext cx="2633450" cy="1333400"/>
          </a:xfrm>
          <a:prstGeom prst="rect">
            <a:avLst/>
          </a:prstGeom>
          <a:noFill/>
          <a:ln>
            <a:noFill/>
          </a:ln>
        </p:spPr>
      </p:pic>
      <p:sp>
        <p:nvSpPr>
          <p:cNvPr id="1140" name="Google Shape;1140;p145"/>
          <p:cNvSpPr txBox="1"/>
          <p:nvPr/>
        </p:nvSpPr>
        <p:spPr>
          <a:xfrm>
            <a:off x="152400" y="2781125"/>
            <a:ext cx="5291400" cy="1333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600" dirty="0">
                <a:solidFill>
                  <a:schemeClr val="dk1"/>
                </a:solidFill>
                <a:latin typeface="Roboto"/>
                <a:ea typeface="Roboto"/>
                <a:cs typeface="Roboto"/>
                <a:sym typeface="Roboto"/>
              </a:rPr>
              <a:t>Please refer to Appendix A in the </a:t>
            </a:r>
            <a:r>
              <a:rPr lang="en" sz="1600" u="sng" dirty="0">
                <a:solidFill>
                  <a:schemeClr val="hlink"/>
                </a:solidFill>
                <a:latin typeface="Roboto"/>
                <a:ea typeface="Roboto"/>
                <a:cs typeface="Roboto"/>
                <a:sym typeface="Roboto"/>
                <a:hlinkClick r:id="rId5"/>
              </a:rPr>
              <a:t>ESEA PMSA Process Guide for GAINS</a:t>
            </a:r>
            <a:r>
              <a:rPr lang="en" sz="1600" dirty="0">
                <a:solidFill>
                  <a:schemeClr val="dk1"/>
                </a:solidFill>
                <a:latin typeface="Roboto"/>
                <a:ea typeface="Roboto"/>
                <a:cs typeface="Roboto"/>
                <a:sym typeface="Roboto"/>
              </a:rPr>
              <a:t> for additional information on what to include in narrative responses.</a:t>
            </a:r>
            <a:endParaRPr sz="1800" dirty="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46"/>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Request(s) for Support</a:t>
            </a:r>
            <a:endParaRPr dirty="0"/>
          </a:p>
        </p:txBody>
      </p:sp>
      <p:pic>
        <p:nvPicPr>
          <p:cNvPr id="1146" name="Google Shape;1146;p146" descr="Screenshot of the request for support section of the Program Monitoring Self-Assessment section in GAINS"/>
          <p:cNvPicPr preferRelativeResize="0"/>
          <p:nvPr/>
        </p:nvPicPr>
        <p:blipFill>
          <a:blip r:embed="rId3">
            <a:alphaModFix/>
          </a:blip>
          <a:stretch>
            <a:fillRect/>
          </a:stretch>
        </p:blipFill>
        <p:spPr>
          <a:xfrm>
            <a:off x="200025" y="1154525"/>
            <a:ext cx="8743950" cy="2438400"/>
          </a:xfrm>
          <a:prstGeom prst="rect">
            <a:avLst/>
          </a:prstGeom>
          <a:noFill/>
          <a:ln w="9525" cap="flat" cmpd="sng">
            <a:solidFill>
              <a:schemeClr val="dk2"/>
            </a:solidFill>
            <a:prstDash val="solid"/>
            <a:round/>
            <a:headEnd type="none" w="sm" len="sm"/>
            <a:tailEnd type="none" w="sm" len="sm"/>
          </a:ln>
        </p:spPr>
      </p:pic>
      <p:pic>
        <p:nvPicPr>
          <p:cNvPr id="1147" name="Google Shape;1147;p14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640575" y="2240450"/>
            <a:ext cx="2808607" cy="1869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147"/>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Uploading Documentation/Evidence</a:t>
            </a:r>
            <a:endParaRPr dirty="0"/>
          </a:p>
        </p:txBody>
      </p:sp>
      <p:sp>
        <p:nvSpPr>
          <p:cNvPr id="1153" name="Google Shape;1153;p147"/>
          <p:cNvSpPr txBox="1">
            <a:spLocks noGrp="1"/>
          </p:cNvSpPr>
          <p:nvPr>
            <p:ph type="body" idx="1"/>
          </p:nvPr>
        </p:nvSpPr>
        <p:spPr>
          <a:xfrm>
            <a:off x="311700" y="889460"/>
            <a:ext cx="7730700" cy="2609700"/>
          </a:xfrm>
          <a:prstGeom prst="rect">
            <a:avLst/>
          </a:prstGeom>
        </p:spPr>
        <p:txBody>
          <a:bodyPr spcFirstLastPara="1" wrap="square" lIns="91425" tIns="91425" rIns="91425" bIns="91425" anchor="t" anchorCtr="0">
            <a:noAutofit/>
          </a:bodyPr>
          <a:lstStyle/>
          <a:p>
            <a:pPr marL="457200" lvl="0" indent="-314960" algn="l" rtl="0">
              <a:spcBef>
                <a:spcPts val="0"/>
              </a:spcBef>
              <a:spcAft>
                <a:spcPts val="0"/>
              </a:spcAft>
              <a:buSzPct val="100000"/>
              <a:buChar char="●"/>
            </a:pPr>
            <a:r>
              <a:rPr lang="en" sz="1300" dirty="0"/>
              <a:t>Reviewers are looking for evidence to support that requirements for each checkbox at the top of each page have been met.</a:t>
            </a:r>
            <a:endParaRPr sz="1300" dirty="0"/>
          </a:p>
          <a:p>
            <a:pPr marL="457200" lvl="0" indent="-314960" algn="l" rtl="0">
              <a:spcBef>
                <a:spcPts val="1000"/>
              </a:spcBef>
              <a:spcAft>
                <a:spcPts val="0"/>
              </a:spcAft>
              <a:buSzPct val="100000"/>
              <a:buChar char="●"/>
            </a:pPr>
            <a:r>
              <a:rPr lang="en" sz="1300" dirty="0"/>
              <a:t>LEAs can submit links or documents. Some LEAs in the past have shared links to a Google folder with their information or a Word document with links.</a:t>
            </a:r>
            <a:endParaRPr sz="1300" dirty="0"/>
          </a:p>
          <a:p>
            <a:pPr marL="457200" lvl="0" indent="-314960" algn="l" rtl="0">
              <a:spcBef>
                <a:spcPts val="1000"/>
              </a:spcBef>
              <a:spcAft>
                <a:spcPts val="0"/>
              </a:spcAft>
              <a:buSzPct val="100000"/>
              <a:buChar char="●"/>
            </a:pPr>
            <a:r>
              <a:rPr lang="en" sz="1300" dirty="0"/>
              <a:t>When submitting documentation through GAINS, please redact any personally identifiable information (PII). If PII is a necessary part of the documentation being submitted (e.g., evidence for monitoring), please submit via Syncplicity instead of GAINS.</a:t>
            </a:r>
            <a:endParaRPr sz="1300" dirty="0"/>
          </a:p>
          <a:p>
            <a:pPr marL="457200" lvl="0" indent="-314960" algn="l" rtl="0">
              <a:spcBef>
                <a:spcPts val="1000"/>
              </a:spcBef>
              <a:spcAft>
                <a:spcPts val="1000"/>
              </a:spcAft>
              <a:buSzPct val="100000"/>
              <a:buChar char="●"/>
            </a:pPr>
            <a:r>
              <a:rPr lang="en" sz="1300" dirty="0"/>
              <a:t>Please note that when you upload a document, it will be named the title of each page, unless you create a new name. It is helpful to be specific and to include the indicator reference number (such as SE 1.1).</a:t>
            </a:r>
            <a:endParaRPr sz="1300" dirty="0"/>
          </a:p>
        </p:txBody>
      </p:sp>
      <p:pic>
        <p:nvPicPr>
          <p:cNvPr id="1154" name="Google Shape;1154;p147" descr="Screenshot of the Documents section in the Program Monitoring Self-Assessment"/>
          <p:cNvPicPr preferRelativeResize="0"/>
          <p:nvPr/>
        </p:nvPicPr>
        <p:blipFill>
          <a:blip r:embed="rId3">
            <a:alphaModFix/>
          </a:blip>
          <a:stretch>
            <a:fillRect/>
          </a:stretch>
        </p:blipFill>
        <p:spPr>
          <a:xfrm>
            <a:off x="222425" y="3664052"/>
            <a:ext cx="8699126" cy="616248"/>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148"/>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Time Commitment for the PMSA</a:t>
            </a:r>
            <a:endParaRPr dirty="0"/>
          </a:p>
        </p:txBody>
      </p:sp>
      <p:sp>
        <p:nvSpPr>
          <p:cNvPr id="1160" name="Google Shape;1160;p148"/>
          <p:cNvSpPr txBox="1">
            <a:spLocks noGrp="1"/>
          </p:cNvSpPr>
          <p:nvPr>
            <p:ph type="body" idx="1"/>
          </p:nvPr>
        </p:nvSpPr>
        <p:spPr>
          <a:xfrm>
            <a:off x="311700" y="1152475"/>
            <a:ext cx="57483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dirty="0"/>
              <a:t>How much time should this take? </a:t>
            </a:r>
            <a:endParaRPr dirty="0"/>
          </a:p>
          <a:p>
            <a:pPr marL="457200" lvl="0" indent="-330200" algn="l" rtl="0">
              <a:spcBef>
                <a:spcPts val="0"/>
              </a:spcBef>
              <a:spcAft>
                <a:spcPts val="0"/>
              </a:spcAft>
              <a:buSzPts val="1600"/>
              <a:buChar char="●"/>
            </a:pPr>
            <a:r>
              <a:rPr lang="en" dirty="0"/>
              <a:t>If the LEA has been compiling necessary evidence for each requirement, a reasonable expectation for completing the PMSA in GAINS is approximately two to three hours. If evidence still needs collected, this will increase the time.</a:t>
            </a:r>
            <a:endParaRPr dirty="0"/>
          </a:p>
          <a:p>
            <a:pPr marL="457200" lvl="0" indent="-330200" algn="l" rtl="0">
              <a:spcBef>
                <a:spcPts val="1000"/>
              </a:spcBef>
              <a:spcAft>
                <a:spcPts val="0"/>
              </a:spcAft>
              <a:buSzPts val="1600"/>
              <a:buChar char="●"/>
            </a:pPr>
            <a:r>
              <a:rPr lang="en" dirty="0"/>
              <a:t>If additional team members are needed to support different programs, time to check in with those team members will need to be considered.</a:t>
            </a:r>
            <a:endParaRPr dirty="0"/>
          </a:p>
        </p:txBody>
      </p:sp>
      <p:pic>
        <p:nvPicPr>
          <p:cNvPr id="1161" name="Google Shape;1161;p14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063050" y="1242425"/>
            <a:ext cx="1866900" cy="2457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22"/>
          <p:cNvSpPr txBox="1">
            <a:spLocks noGrp="1"/>
          </p:cNvSpPr>
          <p:nvPr>
            <p:ph type="title"/>
          </p:nvPr>
        </p:nvSpPr>
        <p:spPr>
          <a:xfrm>
            <a:off x="0" y="3361600"/>
            <a:ext cx="9144000" cy="666600"/>
          </a:xfrm>
          <a:prstGeom prst="rect">
            <a:avLst/>
          </a:prstGeom>
          <a:solidFill>
            <a:srgbClr val="E9681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ESEA Reminders and Updates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49"/>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PMSA Deadline</a:t>
            </a:r>
            <a:endParaRPr dirty="0"/>
          </a:p>
        </p:txBody>
      </p:sp>
      <p:sp>
        <p:nvSpPr>
          <p:cNvPr id="1167" name="Google Shape;1167;p149"/>
          <p:cNvSpPr txBox="1">
            <a:spLocks noGrp="1"/>
          </p:cNvSpPr>
          <p:nvPr>
            <p:ph type="body" idx="1"/>
          </p:nvPr>
        </p:nvSpPr>
        <p:spPr>
          <a:xfrm>
            <a:off x="311700" y="1152475"/>
            <a:ext cx="5179500" cy="3034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dirty="0"/>
              <a:t>The Program Monitoring Self-Assessment (PMSA) in GAINS is due on </a:t>
            </a:r>
            <a:r>
              <a:rPr lang="en" sz="1800" dirty="0">
                <a:solidFill>
                  <a:srgbClr val="CC0000"/>
                </a:solidFill>
              </a:rPr>
              <a:t>March 12, 2026</a:t>
            </a:r>
            <a:r>
              <a:rPr lang="en" sz="1800" dirty="0"/>
              <a:t>.</a:t>
            </a:r>
            <a:endParaRPr sz="1800" dirty="0"/>
          </a:p>
          <a:p>
            <a:pPr marL="457200" lvl="0" indent="-342900" algn="l" rtl="0">
              <a:spcBef>
                <a:spcPts val="1000"/>
              </a:spcBef>
              <a:spcAft>
                <a:spcPts val="0"/>
              </a:spcAft>
              <a:buSzPts val="1800"/>
              <a:buChar char="●"/>
            </a:pPr>
            <a:r>
              <a:rPr lang="en" sz="1800" dirty="0"/>
              <a:t>Please reach out to the monitoring team if additional time is needed.</a:t>
            </a:r>
            <a:endParaRPr sz="1800" dirty="0"/>
          </a:p>
        </p:txBody>
      </p:sp>
      <p:pic>
        <p:nvPicPr>
          <p:cNvPr id="1168" name="Google Shape;1168;p14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786715" y="1287200"/>
            <a:ext cx="2767485" cy="1976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150"/>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BOCES and Member Districts</a:t>
            </a:r>
            <a:endParaRPr dirty="0"/>
          </a:p>
        </p:txBody>
      </p:sp>
      <p:sp>
        <p:nvSpPr>
          <p:cNvPr id="1174" name="Google Shape;1174;p150"/>
          <p:cNvSpPr txBox="1">
            <a:spLocks noGrp="1"/>
          </p:cNvSpPr>
          <p:nvPr>
            <p:ph type="body" idx="1"/>
          </p:nvPr>
        </p:nvSpPr>
        <p:spPr>
          <a:xfrm>
            <a:off x="79000" y="1145625"/>
            <a:ext cx="9015000" cy="3199800"/>
          </a:xfrm>
          <a:prstGeom prst="rect">
            <a:avLst/>
          </a:prstGeom>
        </p:spPr>
        <p:txBody>
          <a:bodyPr spcFirstLastPara="1" wrap="square" lIns="91425" tIns="91425" rIns="91425" bIns="91425" anchor="t" anchorCtr="0">
            <a:noAutofit/>
          </a:bodyPr>
          <a:lstStyle/>
          <a:p>
            <a:pPr marL="457200" lvl="0" indent="-312420" algn="l" rtl="0">
              <a:lnSpc>
                <a:spcPct val="95000"/>
              </a:lnSpc>
              <a:spcBef>
                <a:spcPts val="0"/>
              </a:spcBef>
              <a:spcAft>
                <a:spcPts val="0"/>
              </a:spcAft>
              <a:buSzPts val="1320"/>
              <a:buChar char="●"/>
            </a:pPr>
            <a:r>
              <a:rPr lang="en" sz="1320" dirty="0"/>
              <a:t>The organization(s) implementing the requirements should complete the applicable sections of the PMSA. </a:t>
            </a:r>
            <a:endParaRPr sz="1320" dirty="0"/>
          </a:p>
          <a:p>
            <a:pPr marL="457200" lvl="0" indent="-312420" algn="l" rtl="0">
              <a:lnSpc>
                <a:spcPct val="95000"/>
              </a:lnSpc>
              <a:spcBef>
                <a:spcPts val="1000"/>
              </a:spcBef>
              <a:spcAft>
                <a:spcPts val="0"/>
              </a:spcAft>
              <a:buSzPts val="1320"/>
              <a:buChar char="●"/>
            </a:pPr>
            <a:r>
              <a:rPr lang="en" sz="1320" dirty="0"/>
              <a:t>If funds are being used for BOCES-level activities, the BOCES will complete that section of the PMSA. Member districts will indicate that information can be found in the BOCES PMSA for these sections. Note: In this context, BOCES-level activities means activities carried out by BOCES staff with minimal or no involvement from member district staff.</a:t>
            </a:r>
            <a:endParaRPr sz="1320" dirty="0"/>
          </a:p>
          <a:p>
            <a:pPr marL="457200" lvl="0" indent="-312420" algn="l" rtl="0">
              <a:lnSpc>
                <a:spcPct val="95000"/>
              </a:lnSpc>
              <a:spcBef>
                <a:spcPts val="1000"/>
              </a:spcBef>
              <a:spcAft>
                <a:spcPts val="0"/>
              </a:spcAft>
              <a:buSzPts val="1320"/>
              <a:buChar char="●"/>
            </a:pPr>
            <a:r>
              <a:rPr lang="en" sz="1320" dirty="0"/>
              <a:t>If funds are only being used for member district-level activities, the member district will complete the section of the PMSA. The BOCES will indicate that information can be found in specific member district PMSAs for the sections.</a:t>
            </a:r>
            <a:endParaRPr sz="1320" dirty="0"/>
          </a:p>
          <a:p>
            <a:pPr marL="457200" lvl="0" indent="-312420" algn="l" rtl="0">
              <a:lnSpc>
                <a:spcPct val="95000"/>
              </a:lnSpc>
              <a:spcBef>
                <a:spcPts val="1000"/>
              </a:spcBef>
              <a:spcAft>
                <a:spcPts val="0"/>
              </a:spcAft>
              <a:buSzPts val="1320"/>
              <a:buChar char="●"/>
            </a:pPr>
            <a:r>
              <a:rPr lang="en" sz="1320" dirty="0"/>
              <a:t>If funds are being used for both BOCES-level and member district-level activities, both entities should complete the sections of the PMSA for their funded activities.</a:t>
            </a:r>
            <a:endParaRPr sz="1320" dirty="0"/>
          </a:p>
          <a:p>
            <a:pPr marL="457200" lvl="0" indent="-318770" algn="l" rtl="0">
              <a:lnSpc>
                <a:spcPct val="95000"/>
              </a:lnSpc>
              <a:spcBef>
                <a:spcPts val="1000"/>
              </a:spcBef>
              <a:spcAft>
                <a:spcPts val="0"/>
              </a:spcAft>
              <a:buSzPts val="1420"/>
              <a:buChar char="●"/>
            </a:pPr>
            <a:r>
              <a:rPr lang="en" sz="1320" dirty="0"/>
              <a:t>In many cases, activities have involvement from both the member district and BOCES staff, and therefore, both entities should provide a response for activities to ensure all evidence of compliance is demonstrated.</a:t>
            </a:r>
            <a:endParaRPr sz="142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51"/>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GAINS Walkthrough</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152"/>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GAINS User Roles</a:t>
            </a:r>
            <a:endParaRPr dirty="0"/>
          </a:p>
        </p:txBody>
      </p:sp>
      <p:sp>
        <p:nvSpPr>
          <p:cNvPr id="1185" name="Google Shape;1185;p152"/>
          <p:cNvSpPr txBox="1">
            <a:spLocks noGrp="1"/>
          </p:cNvSpPr>
          <p:nvPr>
            <p:ph type="body" idx="1"/>
          </p:nvPr>
        </p:nvSpPr>
        <p:spPr>
          <a:xfrm>
            <a:off x="311700" y="1152475"/>
            <a:ext cx="8655900" cy="30348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 sz="1400" dirty="0"/>
              <a:t>Who can begin the Program Monitoring Self-Assessment?</a:t>
            </a:r>
            <a:endParaRPr sz="1400" dirty="0"/>
          </a:p>
          <a:p>
            <a:pPr marL="457200" lvl="0" indent="-317500" algn="l" rtl="0">
              <a:lnSpc>
                <a:spcPct val="105000"/>
              </a:lnSpc>
              <a:spcBef>
                <a:spcPts val="0"/>
              </a:spcBef>
              <a:spcAft>
                <a:spcPts val="0"/>
              </a:spcAft>
              <a:buSzPts val="1400"/>
              <a:buChar char="●"/>
            </a:pPr>
            <a:r>
              <a:rPr lang="en" sz="1400" dirty="0"/>
              <a:t>LEA Authorized Representative</a:t>
            </a:r>
            <a:endParaRPr sz="1400" dirty="0"/>
          </a:p>
          <a:p>
            <a:pPr marL="457200" lvl="0" indent="-317500" algn="l" rtl="0">
              <a:lnSpc>
                <a:spcPct val="105000"/>
              </a:lnSpc>
              <a:spcBef>
                <a:spcPts val="0"/>
              </a:spcBef>
              <a:spcAft>
                <a:spcPts val="0"/>
              </a:spcAft>
              <a:buSzPts val="1400"/>
              <a:buChar char="●"/>
            </a:pPr>
            <a:r>
              <a:rPr lang="en" sz="1400" dirty="0"/>
              <a:t>LEA Fiscal Representative </a:t>
            </a:r>
            <a:endParaRPr sz="1400" dirty="0"/>
          </a:p>
          <a:p>
            <a:pPr marL="457200" lvl="0" indent="-317500" algn="l" rtl="0">
              <a:lnSpc>
                <a:spcPct val="105000"/>
              </a:lnSpc>
              <a:spcBef>
                <a:spcPts val="0"/>
              </a:spcBef>
              <a:spcAft>
                <a:spcPts val="0"/>
              </a:spcAft>
              <a:buSzPts val="1400"/>
              <a:buChar char="●"/>
            </a:pPr>
            <a:r>
              <a:rPr lang="en" sz="1400" dirty="0"/>
              <a:t>LEA ESEA Program Monitoring Self-Assessment Director</a:t>
            </a:r>
            <a:endParaRPr sz="1400" dirty="0"/>
          </a:p>
          <a:p>
            <a:pPr marL="0" lvl="0" indent="0" algn="l" rtl="0">
              <a:lnSpc>
                <a:spcPct val="105000"/>
              </a:lnSpc>
              <a:spcBef>
                <a:spcPts val="1000"/>
              </a:spcBef>
              <a:spcAft>
                <a:spcPts val="0"/>
              </a:spcAft>
              <a:buNone/>
            </a:pPr>
            <a:r>
              <a:rPr lang="en" sz="1400" dirty="0"/>
              <a:t>Who can edit and submit the PMSA?</a:t>
            </a:r>
            <a:endParaRPr sz="1400" dirty="0"/>
          </a:p>
          <a:p>
            <a:pPr marL="457200" lvl="0" indent="-317500" algn="l" rtl="0">
              <a:lnSpc>
                <a:spcPct val="105000"/>
              </a:lnSpc>
              <a:spcBef>
                <a:spcPts val="0"/>
              </a:spcBef>
              <a:spcAft>
                <a:spcPts val="0"/>
              </a:spcAft>
              <a:buSzPts val="1400"/>
              <a:buChar char="●"/>
            </a:pPr>
            <a:r>
              <a:rPr lang="en" sz="1400" dirty="0"/>
              <a:t>LEA Authorized Representative</a:t>
            </a:r>
            <a:endParaRPr sz="1400" dirty="0"/>
          </a:p>
          <a:p>
            <a:pPr marL="457200" lvl="0" indent="-317500" algn="l" rtl="0">
              <a:lnSpc>
                <a:spcPct val="105000"/>
              </a:lnSpc>
              <a:spcBef>
                <a:spcPts val="0"/>
              </a:spcBef>
              <a:spcAft>
                <a:spcPts val="0"/>
              </a:spcAft>
              <a:buSzPts val="1400"/>
              <a:buChar char="●"/>
            </a:pPr>
            <a:r>
              <a:rPr lang="en" sz="1400" dirty="0"/>
              <a:t>LEA Fiscal Representative</a:t>
            </a:r>
            <a:endParaRPr sz="1400" dirty="0"/>
          </a:p>
          <a:p>
            <a:pPr marL="457200" lvl="0" indent="-317500" algn="l" rtl="0">
              <a:lnSpc>
                <a:spcPct val="105000"/>
              </a:lnSpc>
              <a:spcBef>
                <a:spcPts val="0"/>
              </a:spcBef>
              <a:spcAft>
                <a:spcPts val="0"/>
              </a:spcAft>
              <a:buSzPts val="1400"/>
              <a:buChar char="●"/>
            </a:pPr>
            <a:r>
              <a:rPr lang="en" sz="1400" dirty="0"/>
              <a:t>LEA ESEA Program Monitoring Self-Assessment Director </a:t>
            </a:r>
            <a:endParaRPr sz="1400" dirty="0"/>
          </a:p>
          <a:p>
            <a:pPr marL="0" lvl="0" indent="0" algn="l" rtl="0">
              <a:lnSpc>
                <a:spcPct val="105000"/>
              </a:lnSpc>
              <a:spcBef>
                <a:spcPts val="1000"/>
              </a:spcBef>
              <a:spcAft>
                <a:spcPts val="0"/>
              </a:spcAft>
              <a:buNone/>
            </a:pPr>
            <a:r>
              <a:rPr lang="en" sz="1400" dirty="0"/>
              <a:t>Who can assign additional access to a team member as a Program Monitoring Self-Assessment Director?</a:t>
            </a:r>
            <a:endParaRPr sz="1400" dirty="0"/>
          </a:p>
          <a:p>
            <a:pPr marL="457200" lvl="0" indent="-317500" algn="l" rtl="0">
              <a:lnSpc>
                <a:spcPct val="105000"/>
              </a:lnSpc>
              <a:spcBef>
                <a:spcPts val="0"/>
              </a:spcBef>
              <a:spcAft>
                <a:spcPts val="0"/>
              </a:spcAft>
              <a:buSzPts val="1400"/>
              <a:buChar char="●"/>
            </a:pPr>
            <a:r>
              <a:rPr lang="en" sz="1400" dirty="0"/>
              <a:t>LEA User Access Administrator </a:t>
            </a:r>
            <a:endParaRPr sz="1400" dirty="0"/>
          </a:p>
        </p:txBody>
      </p:sp>
      <p:pic>
        <p:nvPicPr>
          <p:cNvPr id="1186" name="Google Shape;1186;p152" descr="Screenshot of the roles that can change the status of the Program Monitoring Self-Assessment in GAINS"/>
          <p:cNvPicPr preferRelativeResize="0"/>
          <p:nvPr/>
        </p:nvPicPr>
        <p:blipFill>
          <a:blip r:embed="rId3">
            <a:alphaModFix/>
          </a:blip>
          <a:stretch>
            <a:fillRect/>
          </a:stretch>
        </p:blipFill>
        <p:spPr>
          <a:xfrm>
            <a:off x="5695050" y="1206990"/>
            <a:ext cx="3309751" cy="768675"/>
          </a:xfrm>
          <a:prstGeom prst="rect">
            <a:avLst/>
          </a:prstGeom>
          <a:noFill/>
          <a:ln w="9525" cap="flat" cmpd="sng">
            <a:solidFill>
              <a:schemeClr val="dk2"/>
            </a:solidFill>
            <a:prstDash val="solid"/>
            <a:round/>
            <a:headEnd type="none" w="sm" len="sm"/>
            <a:tailEnd type="none" w="sm" len="sm"/>
          </a:ln>
        </p:spPr>
      </p:pic>
      <p:pic>
        <p:nvPicPr>
          <p:cNvPr id="1187" name="Google Shape;1187;p152" descr="Screenshot of the roles that can edit and submit the Program Monitoring Self-Assessment in GAINS"/>
          <p:cNvPicPr preferRelativeResize="0"/>
          <p:nvPr/>
        </p:nvPicPr>
        <p:blipFill>
          <a:blip r:embed="rId4">
            <a:alphaModFix/>
          </a:blip>
          <a:stretch>
            <a:fillRect/>
          </a:stretch>
        </p:blipFill>
        <p:spPr>
          <a:xfrm>
            <a:off x="5638800" y="2336275"/>
            <a:ext cx="3422262" cy="822100"/>
          </a:xfrm>
          <a:prstGeom prst="rect">
            <a:avLst/>
          </a:prstGeom>
          <a:noFill/>
          <a:ln w="9525" cap="flat" cmpd="sng">
            <a:solidFill>
              <a:schemeClr val="dk2"/>
            </a:solidFill>
            <a:prstDash val="solid"/>
            <a:round/>
            <a:headEnd type="none" w="sm" len="sm"/>
            <a:tailEnd type="none" w="sm" len="sm"/>
          </a:ln>
        </p:spPr>
      </p:pic>
      <p:cxnSp>
        <p:nvCxnSpPr>
          <p:cNvPr id="1188" name="Google Shape;1188;p152">
            <a:extLst>
              <a:ext uri="{C183D7F6-B498-43B3-948B-1728B52AA6E4}">
                <adec:decorative xmlns:adec="http://schemas.microsoft.com/office/drawing/2017/decorative" val="1"/>
              </a:ext>
            </a:extLst>
          </p:cNvPr>
          <p:cNvCxnSpPr/>
          <p:nvPr/>
        </p:nvCxnSpPr>
        <p:spPr>
          <a:xfrm>
            <a:off x="91650" y="2225675"/>
            <a:ext cx="8960700" cy="9000"/>
          </a:xfrm>
          <a:prstGeom prst="straightConnector1">
            <a:avLst/>
          </a:prstGeom>
          <a:noFill/>
          <a:ln w="9525" cap="flat" cmpd="sng">
            <a:solidFill>
              <a:srgbClr val="1B786E"/>
            </a:solidFill>
            <a:prstDash val="solid"/>
            <a:round/>
            <a:headEnd type="none" w="med" len="med"/>
            <a:tailEnd type="none" w="med" len="med"/>
          </a:ln>
        </p:spPr>
      </p:cxnSp>
      <p:cxnSp>
        <p:nvCxnSpPr>
          <p:cNvPr id="1189" name="Google Shape;1189;p152">
            <a:extLst>
              <a:ext uri="{C183D7F6-B498-43B3-948B-1728B52AA6E4}">
                <adec:decorative xmlns:adec="http://schemas.microsoft.com/office/drawing/2017/decorative" val="1"/>
              </a:ext>
            </a:extLst>
          </p:cNvPr>
          <p:cNvCxnSpPr/>
          <p:nvPr/>
        </p:nvCxnSpPr>
        <p:spPr>
          <a:xfrm>
            <a:off x="91650" y="3259975"/>
            <a:ext cx="8960700" cy="9000"/>
          </a:xfrm>
          <a:prstGeom prst="straightConnector1">
            <a:avLst/>
          </a:prstGeom>
          <a:noFill/>
          <a:ln w="9525" cap="flat" cmpd="sng">
            <a:solidFill>
              <a:srgbClr val="1B786E"/>
            </a:solidFill>
            <a:prstDash val="solid"/>
            <a:round/>
            <a:headEnd type="none" w="med" len="med"/>
            <a:tailEnd type="non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5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Facilitated GAINS Walkthrough</a:t>
            </a:r>
            <a:endParaRPr dirty="0"/>
          </a:p>
        </p:txBody>
      </p:sp>
      <p:pic>
        <p:nvPicPr>
          <p:cNvPr id="1195" name="Google Shape;1195;p15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142013" y="1281025"/>
            <a:ext cx="2859976" cy="2859976"/>
          </a:xfrm>
          <a:prstGeom prst="rect">
            <a:avLst/>
          </a:prstGeom>
          <a:noFill/>
          <a:ln>
            <a:noFill/>
          </a:ln>
        </p:spPr>
      </p:pic>
      <p:sp>
        <p:nvSpPr>
          <p:cNvPr id="1196" name="Google Shape;1196;p153"/>
          <p:cNvSpPr txBox="1">
            <a:spLocks noGrp="1"/>
          </p:cNvSpPr>
          <p:nvPr>
            <p:ph type="body" idx="1"/>
          </p:nvPr>
        </p:nvSpPr>
        <p:spPr>
          <a:xfrm>
            <a:off x="1933050" y="1106200"/>
            <a:ext cx="5277900" cy="513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t>Tour of PMSA Monitoring Instrument within GAINS</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15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Next Steps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155"/>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Next Steps for LEAs and CDE</a:t>
            </a:r>
            <a:endParaRPr dirty="0"/>
          </a:p>
        </p:txBody>
      </p:sp>
      <p:sp>
        <p:nvSpPr>
          <p:cNvPr id="1207" name="Google Shape;1207;p155"/>
          <p:cNvSpPr txBox="1">
            <a:spLocks noGrp="1"/>
          </p:cNvSpPr>
          <p:nvPr>
            <p:ph type="body" idx="1"/>
          </p:nvPr>
        </p:nvSpPr>
        <p:spPr>
          <a:xfrm>
            <a:off x="311700" y="1152475"/>
            <a:ext cx="7730700" cy="3034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dirty="0"/>
              <a:t>For LEAs:</a:t>
            </a:r>
            <a:endParaRPr dirty="0"/>
          </a:p>
          <a:p>
            <a:pPr marL="457200" lvl="0" indent="-330200" algn="l" rtl="0">
              <a:spcBef>
                <a:spcPts val="0"/>
              </a:spcBef>
              <a:spcAft>
                <a:spcPts val="0"/>
              </a:spcAft>
              <a:buSzPts val="1600"/>
              <a:buAutoNum type="arabicPeriod"/>
            </a:pPr>
            <a:r>
              <a:rPr lang="en" dirty="0"/>
              <a:t>Ensure that roles are assigned for access to the PMSA.</a:t>
            </a:r>
            <a:endParaRPr dirty="0"/>
          </a:p>
          <a:p>
            <a:pPr marL="457200" lvl="0" indent="-330200" algn="l" rtl="0">
              <a:spcBef>
                <a:spcPts val="0"/>
              </a:spcBef>
              <a:spcAft>
                <a:spcPts val="0"/>
              </a:spcAft>
              <a:buSzPts val="1600"/>
              <a:buAutoNum type="arabicPeriod"/>
            </a:pPr>
            <a:r>
              <a:rPr lang="en" dirty="0"/>
              <a:t>Complete the PMSA in GAINS by </a:t>
            </a:r>
            <a:r>
              <a:rPr lang="en" b="1" u="sng" dirty="0">
                <a:solidFill>
                  <a:srgbClr val="FF0000"/>
                </a:solidFill>
              </a:rPr>
              <a:t>March 12, 2026</a:t>
            </a:r>
            <a:r>
              <a:rPr lang="en" dirty="0"/>
              <a:t>.</a:t>
            </a:r>
            <a:endParaRPr dirty="0"/>
          </a:p>
          <a:p>
            <a:pPr marL="457200" lvl="0" indent="-330200" algn="l" rtl="0">
              <a:spcBef>
                <a:spcPts val="0"/>
              </a:spcBef>
              <a:spcAft>
                <a:spcPts val="0"/>
              </a:spcAft>
              <a:buSzPts val="1600"/>
              <a:buAutoNum type="arabicPeriod"/>
            </a:pPr>
            <a:r>
              <a:rPr lang="en" dirty="0"/>
              <a:t>Ensure the status of the PMSA is changed to “Authorized Representative Approved” when ready to submit.</a:t>
            </a:r>
            <a:endParaRPr dirty="0"/>
          </a:p>
          <a:p>
            <a:pPr marL="0" lvl="0" indent="0" algn="l" rtl="0">
              <a:spcBef>
                <a:spcPts val="1000"/>
              </a:spcBef>
              <a:spcAft>
                <a:spcPts val="0"/>
              </a:spcAft>
              <a:buNone/>
            </a:pPr>
            <a:r>
              <a:rPr lang="en" dirty="0"/>
              <a:t>For CDE:</a:t>
            </a:r>
            <a:endParaRPr dirty="0"/>
          </a:p>
          <a:p>
            <a:pPr marL="457200" lvl="0" indent="-330200" algn="l" rtl="0">
              <a:spcBef>
                <a:spcPts val="0"/>
              </a:spcBef>
              <a:spcAft>
                <a:spcPts val="0"/>
              </a:spcAft>
              <a:buSzPts val="1600"/>
              <a:buAutoNum type="arabicPeriod"/>
            </a:pPr>
            <a:r>
              <a:rPr lang="en" dirty="0"/>
              <a:t>The Program Monitoring Office team will review each LEA’s PMSA and provide initial results upon submission.</a:t>
            </a:r>
            <a:endParaRPr dirty="0"/>
          </a:p>
          <a:p>
            <a:pPr marL="457200" lvl="0" indent="-330200" algn="l" rtl="0">
              <a:spcBef>
                <a:spcPts val="0"/>
              </a:spcBef>
              <a:spcAft>
                <a:spcPts val="0"/>
              </a:spcAft>
              <a:buSzPts val="1600"/>
              <a:buAutoNum type="arabicPeriod"/>
            </a:pPr>
            <a:r>
              <a:rPr lang="en" dirty="0"/>
              <a:t>If additional evidence is needed to determine compliance, reviewers will request the additional evidence through GAINS.</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156"/>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Questions?</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9" name="Google Shape;1219;p157"/>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100"/>
              <a:buFont typeface="Arial"/>
              <a:buNone/>
            </a:pPr>
            <a:r>
              <a:rPr lang="en" dirty="0"/>
              <a:t>CDE Program Monitoring Team Contacts</a:t>
            </a:r>
            <a:endParaRPr dirty="0"/>
          </a:p>
        </p:txBody>
      </p:sp>
      <p:sp>
        <p:nvSpPr>
          <p:cNvPr id="1218" name="Google Shape;1218;p157"/>
          <p:cNvSpPr txBox="1">
            <a:spLocks noGrp="1"/>
          </p:cNvSpPr>
          <p:nvPr>
            <p:ph type="body" idx="4294967295"/>
          </p:nvPr>
        </p:nvSpPr>
        <p:spPr>
          <a:xfrm>
            <a:off x="534550" y="846400"/>
            <a:ext cx="6376500" cy="3263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333333"/>
              </a:buClr>
              <a:buSzPts val="1085"/>
              <a:buNone/>
            </a:pPr>
            <a:r>
              <a:rPr lang="en" sz="1350" b="1" dirty="0">
                <a:solidFill>
                  <a:srgbClr val="333333"/>
                </a:solidFill>
              </a:rPr>
              <a:t>Tammy Giessinger</a:t>
            </a:r>
            <a:endParaRPr sz="1350" dirty="0">
              <a:solidFill>
                <a:srgbClr val="333333"/>
              </a:solidFill>
            </a:endParaRPr>
          </a:p>
          <a:p>
            <a:pPr marL="0" lvl="0" indent="0" algn="l" rtl="0">
              <a:lnSpc>
                <a:spcPct val="100000"/>
              </a:lnSpc>
              <a:spcBef>
                <a:spcPts val="0"/>
              </a:spcBef>
              <a:spcAft>
                <a:spcPts val="0"/>
              </a:spcAft>
              <a:buClr>
                <a:srgbClr val="333333"/>
              </a:buClr>
              <a:buSzPts val="1085"/>
              <a:buNone/>
            </a:pPr>
            <a:r>
              <a:rPr lang="en" sz="1350" dirty="0">
                <a:solidFill>
                  <a:srgbClr val="333333"/>
                </a:solidFill>
              </a:rPr>
              <a:t>720-827-5291 (c)</a:t>
            </a:r>
            <a:endParaRPr sz="1350" dirty="0"/>
          </a:p>
          <a:p>
            <a:pPr marL="0" lvl="0" indent="0" algn="l" rtl="0">
              <a:lnSpc>
                <a:spcPct val="100000"/>
              </a:lnSpc>
              <a:spcBef>
                <a:spcPts val="0"/>
              </a:spcBef>
              <a:spcAft>
                <a:spcPts val="1200"/>
              </a:spcAft>
              <a:buClr>
                <a:schemeClr val="hlink"/>
              </a:buClr>
              <a:buSzPts val="1085"/>
              <a:buNone/>
            </a:pPr>
            <a:r>
              <a:rPr lang="en" sz="1350" u="sng" dirty="0">
                <a:solidFill>
                  <a:schemeClr val="hlink"/>
                </a:solidFill>
                <a:hlinkClick r:id="rId3"/>
              </a:rPr>
              <a:t>giessinger_t@cde.state.co.us</a:t>
            </a:r>
            <a:endParaRPr sz="1350" b="1" dirty="0">
              <a:solidFill>
                <a:srgbClr val="333333"/>
              </a:solidFill>
            </a:endParaRPr>
          </a:p>
          <a:p>
            <a:pPr marL="0" lvl="0" indent="0" algn="l" rtl="0">
              <a:lnSpc>
                <a:spcPct val="100000"/>
              </a:lnSpc>
              <a:spcBef>
                <a:spcPts val="0"/>
              </a:spcBef>
              <a:spcAft>
                <a:spcPts val="0"/>
              </a:spcAft>
              <a:buClr>
                <a:schemeClr val="dk1"/>
              </a:buClr>
              <a:buSzPts val="698"/>
              <a:buFont typeface="Calibri"/>
              <a:buNone/>
            </a:pPr>
            <a:r>
              <a:rPr lang="en" sz="1350" b="1" dirty="0">
                <a:solidFill>
                  <a:srgbClr val="333333"/>
                </a:solidFill>
              </a:rPr>
              <a:t>Kristin Crumley</a:t>
            </a:r>
            <a:endParaRPr sz="1350" dirty="0">
              <a:solidFill>
                <a:srgbClr val="333333"/>
              </a:solidFill>
            </a:endParaRPr>
          </a:p>
          <a:p>
            <a:pPr marL="0" lvl="0" indent="0" algn="l" rtl="0">
              <a:lnSpc>
                <a:spcPct val="100000"/>
              </a:lnSpc>
              <a:spcBef>
                <a:spcPts val="0"/>
              </a:spcBef>
              <a:spcAft>
                <a:spcPts val="0"/>
              </a:spcAft>
              <a:buClr>
                <a:schemeClr val="dk1"/>
              </a:buClr>
              <a:buSzPts val="698"/>
              <a:buFont typeface="Calibri"/>
              <a:buNone/>
            </a:pPr>
            <a:r>
              <a:rPr lang="en" sz="1350" dirty="0">
                <a:solidFill>
                  <a:srgbClr val="333333"/>
                </a:solidFill>
              </a:rPr>
              <a:t>720-660-1369 (c)</a:t>
            </a:r>
            <a:endParaRPr sz="1350" dirty="0">
              <a:latin typeface="Arial"/>
              <a:ea typeface="Arial"/>
              <a:cs typeface="Arial"/>
              <a:sym typeface="Arial"/>
            </a:endParaRPr>
          </a:p>
          <a:p>
            <a:pPr marL="0" lvl="0" indent="0" algn="l" rtl="0">
              <a:lnSpc>
                <a:spcPct val="100000"/>
              </a:lnSpc>
              <a:spcBef>
                <a:spcPts val="0"/>
              </a:spcBef>
              <a:spcAft>
                <a:spcPts val="1200"/>
              </a:spcAft>
              <a:buClr>
                <a:schemeClr val="hlink"/>
              </a:buClr>
              <a:buSzPts val="1085"/>
              <a:buNone/>
            </a:pPr>
            <a:r>
              <a:rPr lang="en" sz="1350" u="sng" dirty="0">
                <a:solidFill>
                  <a:schemeClr val="hlink"/>
                </a:solidFill>
                <a:hlinkClick r:id="rId4"/>
              </a:rPr>
              <a:t>crumley_k@cde.state.co.us</a:t>
            </a:r>
            <a:endParaRPr sz="1350" b="1" dirty="0">
              <a:solidFill>
                <a:srgbClr val="333333"/>
              </a:solidFill>
            </a:endParaRPr>
          </a:p>
          <a:p>
            <a:pPr marL="0" lvl="0" indent="0" algn="l" rtl="0">
              <a:lnSpc>
                <a:spcPct val="100000"/>
              </a:lnSpc>
              <a:spcBef>
                <a:spcPts val="0"/>
              </a:spcBef>
              <a:spcAft>
                <a:spcPts val="0"/>
              </a:spcAft>
              <a:buClr>
                <a:srgbClr val="333333"/>
              </a:buClr>
              <a:buSzPts val="1085"/>
              <a:buFont typeface="Calibri"/>
              <a:buNone/>
            </a:pPr>
            <a:r>
              <a:rPr lang="en" sz="1385" b="1" dirty="0">
                <a:solidFill>
                  <a:srgbClr val="333333"/>
                </a:solidFill>
              </a:rPr>
              <a:t>Kim Boylan</a:t>
            </a:r>
            <a:endParaRPr sz="1152" dirty="0">
              <a:latin typeface="Arial"/>
              <a:ea typeface="Arial"/>
              <a:cs typeface="Arial"/>
              <a:sym typeface="Arial"/>
            </a:endParaRPr>
          </a:p>
          <a:p>
            <a:pPr marL="0" lvl="0" indent="0" algn="l" rtl="0">
              <a:lnSpc>
                <a:spcPct val="100000"/>
              </a:lnSpc>
              <a:spcBef>
                <a:spcPts val="0"/>
              </a:spcBef>
              <a:spcAft>
                <a:spcPts val="0"/>
              </a:spcAft>
              <a:buClr>
                <a:srgbClr val="333333"/>
              </a:buClr>
              <a:buSzPts val="1085"/>
              <a:buFont typeface="Calibri"/>
              <a:buNone/>
            </a:pPr>
            <a:r>
              <a:rPr lang="en" sz="1385" dirty="0">
                <a:solidFill>
                  <a:srgbClr val="333333"/>
                </a:solidFill>
                <a:highlight>
                  <a:schemeClr val="lt1"/>
                </a:highlight>
              </a:rPr>
              <a:t>720-354-7031 (c)</a:t>
            </a:r>
            <a:endParaRPr sz="1152" dirty="0">
              <a:latin typeface="Arial"/>
              <a:ea typeface="Arial"/>
              <a:cs typeface="Arial"/>
              <a:sym typeface="Arial"/>
            </a:endParaRPr>
          </a:p>
          <a:p>
            <a:pPr marL="0" lvl="0" indent="0" algn="l" rtl="0">
              <a:lnSpc>
                <a:spcPct val="100000"/>
              </a:lnSpc>
              <a:spcBef>
                <a:spcPts val="0"/>
              </a:spcBef>
              <a:spcAft>
                <a:spcPts val="1200"/>
              </a:spcAft>
              <a:buClr>
                <a:srgbClr val="333333"/>
              </a:buClr>
              <a:buSzPts val="1085"/>
              <a:buFont typeface="Calibri"/>
              <a:buNone/>
            </a:pPr>
            <a:r>
              <a:rPr lang="en" sz="1385" u="sng" dirty="0">
                <a:solidFill>
                  <a:schemeClr val="hlink"/>
                </a:solidFill>
                <a:hlinkClick r:id="rId5"/>
              </a:rPr>
              <a:t>boylan_k@cde.state.co.us</a:t>
            </a:r>
            <a:endParaRPr sz="1350" b="1" dirty="0">
              <a:solidFill>
                <a:srgbClr val="333333"/>
              </a:solidFill>
            </a:endParaRPr>
          </a:p>
          <a:p>
            <a:pPr marL="0" lvl="0" indent="0" algn="l" rtl="0">
              <a:lnSpc>
                <a:spcPct val="100000"/>
              </a:lnSpc>
              <a:spcBef>
                <a:spcPts val="0"/>
              </a:spcBef>
              <a:spcAft>
                <a:spcPts val="0"/>
              </a:spcAft>
              <a:buClr>
                <a:srgbClr val="333333"/>
              </a:buClr>
              <a:buSzPts val="1085"/>
              <a:buNone/>
            </a:pPr>
            <a:r>
              <a:rPr lang="en" sz="1350" b="1" dirty="0">
                <a:solidFill>
                  <a:srgbClr val="333333"/>
                </a:solidFill>
              </a:rPr>
              <a:t>Nathan Hickman</a:t>
            </a:r>
            <a:endParaRPr sz="1350" dirty="0"/>
          </a:p>
          <a:p>
            <a:pPr marL="0" lvl="0" indent="0" algn="l" rtl="0">
              <a:lnSpc>
                <a:spcPct val="100000"/>
              </a:lnSpc>
              <a:spcBef>
                <a:spcPts val="0"/>
              </a:spcBef>
              <a:spcAft>
                <a:spcPts val="0"/>
              </a:spcAft>
              <a:buClr>
                <a:srgbClr val="333333"/>
              </a:buClr>
              <a:buSzPts val="1085"/>
              <a:buFont typeface="Arial"/>
              <a:buNone/>
            </a:pPr>
            <a:r>
              <a:rPr lang="en" sz="1350" dirty="0">
                <a:solidFill>
                  <a:srgbClr val="333333"/>
                </a:solidFill>
              </a:rPr>
              <a:t>720-833-8194 (c)</a:t>
            </a:r>
            <a:endParaRPr sz="1350" dirty="0"/>
          </a:p>
          <a:p>
            <a:pPr marL="0" lvl="0" indent="0" algn="l" rtl="0">
              <a:lnSpc>
                <a:spcPct val="100000"/>
              </a:lnSpc>
              <a:spcBef>
                <a:spcPts val="0"/>
              </a:spcBef>
              <a:spcAft>
                <a:spcPts val="0"/>
              </a:spcAft>
              <a:buClr>
                <a:schemeClr val="hlink"/>
              </a:buClr>
              <a:buSzPts val="1085"/>
              <a:buNone/>
            </a:pPr>
            <a:r>
              <a:rPr lang="en" sz="1350" u="sng" dirty="0">
                <a:solidFill>
                  <a:schemeClr val="hlink"/>
                </a:solidFill>
                <a:hlinkClick r:id="rId6"/>
              </a:rPr>
              <a:t>hickman_n@cde.state.co.us</a:t>
            </a:r>
            <a:endParaRPr sz="1617" dirty="0"/>
          </a:p>
        </p:txBody>
      </p:sp>
      <p:pic>
        <p:nvPicPr>
          <p:cNvPr id="1220" name="Google Shape;1220;p157">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4132550" y="1460875"/>
            <a:ext cx="3861800" cy="2108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58"/>
          <p:cNvSpPr txBox="1">
            <a:spLocks noGrp="1"/>
          </p:cNvSpPr>
          <p:nvPr>
            <p:ph type="title"/>
          </p:nvPr>
        </p:nvSpPr>
        <p:spPr>
          <a:xfrm>
            <a:off x="0" y="3361600"/>
            <a:ext cx="9144000" cy="666600"/>
          </a:xfrm>
          <a:prstGeom prst="rect">
            <a:avLst/>
          </a:prstGeom>
          <a:solidFill>
            <a:srgbClr val="E96811"/>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Upcoming Meetings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12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Reminders</a:t>
            </a:r>
            <a:endParaRPr/>
          </a:p>
        </p:txBody>
      </p:sp>
      <p:sp>
        <p:nvSpPr>
          <p:cNvPr id="991" name="Google Shape;991;p123"/>
          <p:cNvSpPr txBox="1">
            <a:spLocks noGrp="1"/>
          </p:cNvSpPr>
          <p:nvPr>
            <p:ph type="body" idx="1"/>
          </p:nvPr>
        </p:nvSpPr>
        <p:spPr>
          <a:xfrm>
            <a:off x="311700" y="1152475"/>
            <a:ext cx="6920100" cy="3034800"/>
          </a:xfrm>
          <a:prstGeom prst="rect">
            <a:avLst/>
          </a:prstGeom>
        </p:spPr>
        <p:txBody>
          <a:bodyPr spcFirstLastPara="1" wrap="square" lIns="91425" tIns="91425" rIns="91425" bIns="91425" anchor="t" anchorCtr="0">
            <a:normAutofit fontScale="92500"/>
          </a:bodyPr>
          <a:lstStyle/>
          <a:p>
            <a:pPr marL="457200" lvl="0" indent="-330200" algn="l" rtl="0">
              <a:spcBef>
                <a:spcPts val="0"/>
              </a:spcBef>
              <a:spcAft>
                <a:spcPts val="0"/>
              </a:spcAft>
              <a:buSzPts val="1600"/>
              <a:buChar char="●"/>
            </a:pPr>
            <a:r>
              <a:rPr lang="en" dirty="0"/>
              <a:t>The </a:t>
            </a:r>
            <a:r>
              <a:rPr lang="en" u="sng" dirty="0">
                <a:solidFill>
                  <a:schemeClr val="hlink"/>
                </a:solidFill>
                <a:hlinkClick r:id="rId3"/>
              </a:rPr>
              <a:t>National Association of ESEA Program Administrators (NAESPA)</a:t>
            </a:r>
            <a:r>
              <a:rPr lang="en" dirty="0"/>
              <a:t> is hosting its </a:t>
            </a:r>
            <a:r>
              <a:rPr lang="en" u="sng" dirty="0">
                <a:solidFill>
                  <a:schemeClr val="hlink"/>
                </a:solidFill>
                <a:hlinkClick r:id="rId4"/>
              </a:rPr>
              <a:t>annual conference</a:t>
            </a:r>
            <a:r>
              <a:rPr lang="en" dirty="0"/>
              <a:t> in Denver this year!</a:t>
            </a:r>
            <a:endParaRPr dirty="0"/>
          </a:p>
          <a:p>
            <a:pPr marL="914400" lvl="1" indent="-317500" algn="l" rtl="0">
              <a:spcBef>
                <a:spcPts val="0"/>
              </a:spcBef>
              <a:spcAft>
                <a:spcPts val="0"/>
              </a:spcAft>
              <a:buSzPts val="1400"/>
              <a:buChar char="○"/>
            </a:pPr>
            <a:r>
              <a:rPr lang="en" dirty="0"/>
              <a:t>When: February 10-12, 2026</a:t>
            </a:r>
            <a:endParaRPr dirty="0"/>
          </a:p>
          <a:p>
            <a:pPr marL="914400" lvl="1" indent="-317500" algn="l" rtl="0">
              <a:spcBef>
                <a:spcPts val="0"/>
              </a:spcBef>
              <a:spcAft>
                <a:spcPts val="0"/>
              </a:spcAft>
              <a:buSzPts val="1400"/>
              <a:buChar char="○"/>
            </a:pPr>
            <a:r>
              <a:rPr lang="en" dirty="0"/>
              <a:t>Title: Cultivating Communities for Student Success</a:t>
            </a:r>
            <a:endParaRPr dirty="0"/>
          </a:p>
          <a:p>
            <a:pPr marL="914400" lvl="1" indent="-317500" algn="l" rtl="0">
              <a:spcBef>
                <a:spcPts val="0"/>
              </a:spcBef>
              <a:spcAft>
                <a:spcPts val="0"/>
              </a:spcAft>
              <a:buSzPts val="1400"/>
              <a:buChar char="○"/>
            </a:pPr>
            <a:r>
              <a:rPr lang="en" dirty="0"/>
              <a:t>Where: Colorado Convention Center, Downtown Denver OR online</a:t>
            </a:r>
            <a:endParaRPr dirty="0"/>
          </a:p>
          <a:p>
            <a:pPr marL="914400" lvl="1" indent="-317500" algn="l" rtl="0">
              <a:spcBef>
                <a:spcPts val="0"/>
              </a:spcBef>
              <a:spcAft>
                <a:spcPts val="0"/>
              </a:spcAft>
              <a:buSzPts val="1400"/>
              <a:buChar char="○"/>
            </a:pPr>
            <a:r>
              <a:rPr lang="en" dirty="0"/>
              <a:t>Cost: $719 per person</a:t>
            </a:r>
            <a:endParaRPr dirty="0"/>
          </a:p>
          <a:p>
            <a:pPr marL="914400" lvl="1" indent="-317500" algn="l" rtl="0">
              <a:spcBef>
                <a:spcPts val="0"/>
              </a:spcBef>
              <a:spcAft>
                <a:spcPts val="0"/>
              </a:spcAft>
              <a:buSzPts val="1400"/>
              <a:buChar char="○"/>
            </a:pPr>
            <a:r>
              <a:rPr lang="en" dirty="0"/>
              <a:t>Description:</a:t>
            </a:r>
            <a:endParaRPr dirty="0"/>
          </a:p>
          <a:p>
            <a:pPr marL="1371600" lvl="2" indent="-317500" algn="l" rtl="0">
              <a:spcBef>
                <a:spcPts val="0"/>
              </a:spcBef>
              <a:spcAft>
                <a:spcPts val="0"/>
              </a:spcAft>
              <a:buSzPts val="1400"/>
              <a:buChar char="■"/>
            </a:pPr>
            <a:r>
              <a:rPr lang="en" sz="1450" dirty="0">
                <a:highlight>
                  <a:srgbClr val="FFFFFF"/>
                </a:highlight>
                <a:latin typeface="Arial"/>
                <a:ea typeface="Arial"/>
                <a:cs typeface="Arial"/>
                <a:sym typeface="Arial"/>
              </a:rPr>
              <a:t>This event serves as a vital platform for professional growth, learning, and the exchange of ideas in education. Whether you attend in person or virtually, this Conference promises to empower you with the knowledge and resources you need to excel in your field. Together, we work towards achieving the shared vision of improving education for all youth.</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15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a:t>Looking Ahead…</a:t>
            </a:r>
            <a:endParaRPr/>
          </a:p>
          <a:p>
            <a:pPr marL="0" lvl="0" indent="0" algn="l" rtl="0">
              <a:spcBef>
                <a:spcPts val="0"/>
              </a:spcBef>
              <a:spcAft>
                <a:spcPts val="0"/>
              </a:spcAft>
              <a:buNone/>
            </a:pPr>
            <a:endParaRPr/>
          </a:p>
        </p:txBody>
      </p:sp>
      <p:sp>
        <p:nvSpPr>
          <p:cNvPr id="1231" name="Google Shape;1231;p159"/>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Aft>
                <a:spcPts val="1800"/>
              </a:spcAft>
              <a:buClr>
                <a:schemeClr val="dk1"/>
              </a:buClr>
              <a:buSzPts val="1800"/>
              <a:buFont typeface="Arial"/>
              <a:buNone/>
            </a:pPr>
            <a:r>
              <a:rPr lang="en" dirty="0"/>
              <a:t>Any requests for topics or questions?</a:t>
            </a:r>
            <a:endParaRPr dirty="0"/>
          </a:p>
          <a:p>
            <a:pPr marL="457200" lvl="0" indent="-330200" algn="l" rtl="0">
              <a:lnSpc>
                <a:spcPct val="90000"/>
              </a:lnSpc>
              <a:spcBef>
                <a:spcPts val="600"/>
              </a:spcBef>
              <a:spcAft>
                <a:spcPts val="0"/>
              </a:spcAft>
              <a:buSzPts val="1600"/>
              <a:buFont typeface="Roboto"/>
              <a:buChar char="•"/>
            </a:pPr>
            <a:r>
              <a:rPr lang="en" dirty="0"/>
              <a:t>Upcoming Office Hours </a:t>
            </a:r>
            <a:endParaRPr i="1" dirty="0"/>
          </a:p>
          <a:p>
            <a:pPr marL="914400" lvl="1" indent="-330200" algn="l" rtl="0">
              <a:lnSpc>
                <a:spcPct val="90000"/>
              </a:lnSpc>
              <a:spcBef>
                <a:spcPts val="600"/>
              </a:spcBef>
              <a:spcAft>
                <a:spcPts val="0"/>
              </a:spcAft>
              <a:buSzPts val="1600"/>
              <a:buFont typeface="Roboto"/>
              <a:buChar char="•"/>
            </a:pPr>
            <a:r>
              <a:rPr lang="en" sz="1600" b="1" dirty="0"/>
              <a:t>February 5</a:t>
            </a:r>
            <a:endParaRPr sz="1600" b="1" dirty="0"/>
          </a:p>
          <a:p>
            <a:pPr marL="914400" lvl="1" indent="-330200" algn="l" rtl="0">
              <a:lnSpc>
                <a:spcPct val="90000"/>
              </a:lnSpc>
              <a:spcBef>
                <a:spcPts val="600"/>
              </a:spcBef>
              <a:spcAft>
                <a:spcPts val="0"/>
              </a:spcAft>
              <a:buSzPts val="1600"/>
              <a:buFont typeface="Arial"/>
              <a:buChar char="•"/>
            </a:pPr>
            <a:r>
              <a:rPr lang="en" sz="1600" b="1" dirty="0"/>
              <a:t>February 26</a:t>
            </a:r>
            <a:endParaRPr sz="1600" b="1" dirty="0"/>
          </a:p>
        </p:txBody>
      </p:sp>
      <p:pic>
        <p:nvPicPr>
          <p:cNvPr id="1232" name="Google Shape;1232;p15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
        <p:nvSpPr>
          <p:cNvPr id="1233" name="Google Shape;1233;p159"/>
          <p:cNvSpPr/>
          <p:nvPr/>
        </p:nvSpPr>
        <p:spPr>
          <a:xfrm>
            <a:off x="1960950" y="3090450"/>
            <a:ext cx="5222100" cy="955800"/>
          </a:xfrm>
          <a:prstGeom prst="doubleWave">
            <a:avLst>
              <a:gd name="adj1" fmla="val 6250"/>
              <a:gd name="adj2" fmla="val 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i="1"/>
              <a:t>Due to scheduling conflicts, Office Hours will be held on February 5th and 26th.</a:t>
            </a:r>
            <a:endParaRPr i="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160"/>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1239" name="Google Shape;1239;p160"/>
          <p:cNvGraphicFramePr/>
          <p:nvPr/>
        </p:nvGraphicFramePr>
        <p:xfrm>
          <a:off x="107018" y="623445"/>
          <a:ext cx="8481000" cy="4168825"/>
        </p:xfrm>
        <a:graphic>
          <a:graphicData uri="http://schemas.openxmlformats.org/drawingml/2006/table">
            <a:tbl>
              <a:tblPr firstRow="1">
                <a:noFill/>
                <a:tableStyleId>{350D46AE-EBCD-4E4B-BC90-36D155AB3522}</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1"/>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5"/>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6"/>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a:solidFill>
                            <a:schemeClr val="dk1"/>
                          </a:solidFill>
                          <a:latin typeface="Calibri"/>
                          <a:ea typeface="Calibri"/>
                          <a:cs typeface="Calibri"/>
                          <a:sym typeface="Calibri"/>
                        </a:rPr>
                        <a:t>ESSER Specialist:</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17"/>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18"/>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noFill/>
                  </a:tcPr>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19"/>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0"/>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1"/>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1"/>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2"/>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24"/>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5"/>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6"/>
                        </a:rPr>
                        <a:t>Michelle Prael</a:t>
                      </a:r>
                      <a:endParaRPr sz="1000">
                        <a:latin typeface="Calibri"/>
                        <a:ea typeface="Calibri"/>
                        <a:cs typeface="Calibri"/>
                        <a:sym typeface="Calibri"/>
                      </a:endParaRPr>
                    </a:p>
                  </a:txBody>
                  <a:tcPr marL="68575" marR="68575" marT="68575" marB="68575">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12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Updates</a:t>
            </a:r>
            <a:endParaRPr/>
          </a:p>
        </p:txBody>
      </p:sp>
      <p:sp>
        <p:nvSpPr>
          <p:cNvPr id="998" name="Google Shape;998;p12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Due to the NAESPA Conference, our February Office Hours dates will be:</a:t>
            </a:r>
            <a:endParaRPr dirty="0"/>
          </a:p>
          <a:p>
            <a:pPr marL="457200" lvl="0" indent="-330200" algn="l" rtl="0">
              <a:spcBef>
                <a:spcPts val="0"/>
              </a:spcBef>
              <a:spcAft>
                <a:spcPts val="0"/>
              </a:spcAft>
              <a:buSzPts val="1600"/>
              <a:buChar char="●"/>
            </a:pPr>
            <a:r>
              <a:rPr lang="en" dirty="0"/>
              <a:t>Thursday, </a:t>
            </a:r>
            <a:r>
              <a:rPr lang="en" dirty="0">
                <a:solidFill>
                  <a:srgbClr val="FF0000"/>
                </a:solidFill>
              </a:rPr>
              <a:t>February 5</a:t>
            </a:r>
            <a:r>
              <a:rPr lang="en" dirty="0"/>
              <a:t> [changed due to conference]</a:t>
            </a:r>
            <a:endParaRPr dirty="0"/>
          </a:p>
          <a:p>
            <a:pPr marL="457200" lvl="0" indent="-330200" algn="l" rtl="0">
              <a:spcBef>
                <a:spcPts val="0"/>
              </a:spcBef>
              <a:spcAft>
                <a:spcPts val="0"/>
              </a:spcAft>
              <a:buSzPts val="1600"/>
              <a:buChar char="●"/>
            </a:pPr>
            <a:r>
              <a:rPr lang="en" dirty="0"/>
              <a:t>Thursday, February 26 [on the typical schedule]</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25"/>
          <p:cNvSpPr txBox="1">
            <a:spLocks noGrp="1"/>
          </p:cNvSpPr>
          <p:nvPr>
            <p:ph type="title"/>
          </p:nvPr>
        </p:nvSpPr>
        <p:spPr>
          <a:xfrm>
            <a:off x="0" y="3361600"/>
            <a:ext cx="9144000" cy="666600"/>
          </a:xfrm>
          <a:prstGeom prst="rect">
            <a:avLst/>
          </a:prstGeom>
          <a:solidFill>
            <a:srgbClr val="E9681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ts val="2800"/>
              <a:buFont typeface="Arial"/>
              <a:buNone/>
            </a:pPr>
            <a:r>
              <a:rPr lang="en"/>
              <a:t>Reallocated Grant Opportunity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12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Purpose</a:t>
            </a:r>
            <a:endParaRPr/>
          </a:p>
        </p:txBody>
      </p:sp>
      <p:sp>
        <p:nvSpPr>
          <p:cNvPr id="1010" name="Google Shape;1010;p126"/>
          <p:cNvSpPr txBox="1">
            <a:spLocks noGrp="1"/>
          </p:cNvSpPr>
          <p:nvPr>
            <p:ph type="body" idx="1"/>
          </p:nvPr>
        </p:nvSpPr>
        <p:spPr>
          <a:xfrm>
            <a:off x="311700" y="1152475"/>
            <a:ext cx="6920100" cy="303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dirty="0">
                <a:solidFill>
                  <a:srgbClr val="262626"/>
                </a:solidFill>
                <a:latin typeface="Calibri"/>
                <a:ea typeface="Calibri"/>
                <a:cs typeface="Calibri"/>
                <a:sym typeface="Calibri"/>
              </a:rPr>
              <a:t>The Reallocated Funds Grant</a:t>
            </a:r>
            <a:r>
              <a:rPr lang="en" i="1" dirty="0">
                <a:solidFill>
                  <a:srgbClr val="262626"/>
                </a:solidFill>
                <a:latin typeface="Calibri"/>
                <a:ea typeface="Calibri"/>
                <a:cs typeface="Calibri"/>
                <a:sym typeface="Calibri"/>
              </a:rPr>
              <a:t> </a:t>
            </a:r>
            <a:r>
              <a:rPr lang="en" dirty="0">
                <a:solidFill>
                  <a:srgbClr val="262626"/>
                </a:solidFill>
                <a:latin typeface="Calibri"/>
                <a:ea typeface="Calibri"/>
                <a:cs typeface="Calibri"/>
                <a:sym typeface="Calibri"/>
              </a:rPr>
              <a:t>is intended to provide additional funding and support to districts for the purpose of</a:t>
            </a:r>
            <a:endParaRPr dirty="0">
              <a:solidFill>
                <a:srgbClr val="262626"/>
              </a:solidFill>
              <a:latin typeface="Calibri"/>
              <a:ea typeface="Calibri"/>
              <a:cs typeface="Calibri"/>
              <a:sym typeface="Calibri"/>
            </a:endParaRPr>
          </a:p>
          <a:p>
            <a:pPr marL="457200" lvl="0" indent="-330200" algn="l" rtl="0">
              <a:lnSpc>
                <a:spcPct val="100000"/>
              </a:lnSpc>
              <a:spcBef>
                <a:spcPts val="0"/>
              </a:spcBef>
              <a:spcAft>
                <a:spcPts val="0"/>
              </a:spcAft>
              <a:buClr>
                <a:srgbClr val="262626"/>
              </a:buClr>
              <a:buSzPts val="1600"/>
              <a:buFont typeface="Calibri"/>
              <a:buChar char="●"/>
            </a:pPr>
            <a:r>
              <a:rPr lang="en" dirty="0">
                <a:solidFill>
                  <a:srgbClr val="262626"/>
                </a:solidFill>
                <a:latin typeface="Calibri"/>
                <a:ea typeface="Calibri"/>
                <a:cs typeface="Calibri"/>
                <a:sym typeface="Calibri"/>
              </a:rPr>
              <a:t>addressing LEA needs associated with allowable uses of Title II, Part A, Title III, Part A and Title IV, Part A and</a:t>
            </a:r>
            <a:endParaRPr dirty="0">
              <a:solidFill>
                <a:srgbClr val="262626"/>
              </a:solidFill>
              <a:latin typeface="Calibri"/>
              <a:ea typeface="Calibri"/>
              <a:cs typeface="Calibri"/>
              <a:sym typeface="Calibri"/>
            </a:endParaRPr>
          </a:p>
          <a:p>
            <a:pPr marL="457200" lvl="0" indent="-330200" algn="l" rtl="0">
              <a:lnSpc>
                <a:spcPct val="100000"/>
              </a:lnSpc>
              <a:spcBef>
                <a:spcPts val="0"/>
              </a:spcBef>
              <a:spcAft>
                <a:spcPts val="0"/>
              </a:spcAft>
              <a:buClr>
                <a:srgbClr val="262626"/>
              </a:buClr>
              <a:buSzPts val="1600"/>
              <a:buFont typeface="Calibri"/>
              <a:buChar char="●"/>
            </a:pPr>
            <a:r>
              <a:rPr lang="en" dirty="0">
                <a:solidFill>
                  <a:srgbClr val="262626"/>
                </a:solidFill>
                <a:latin typeface="Calibri"/>
                <a:ea typeface="Calibri"/>
                <a:cs typeface="Calibri"/>
                <a:sym typeface="Calibri"/>
              </a:rPr>
              <a:t>CDE strategic priorities of increasing student engagement and strengthening the educator workforce.</a:t>
            </a:r>
            <a:endParaRPr dirty="0">
              <a:solidFill>
                <a:srgbClr val="262626"/>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2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ESEA Reallocated Grant Funding Streams</a:t>
            </a:r>
            <a:endParaRPr/>
          </a:p>
        </p:txBody>
      </p:sp>
      <p:sp>
        <p:nvSpPr>
          <p:cNvPr id="1017" name="Google Shape;1017;p127"/>
          <p:cNvSpPr txBox="1">
            <a:spLocks noGrp="1"/>
          </p:cNvSpPr>
          <p:nvPr>
            <p:ph type="body" idx="1"/>
          </p:nvPr>
        </p:nvSpPr>
        <p:spPr>
          <a:xfrm>
            <a:off x="280225" y="1018775"/>
            <a:ext cx="7267200" cy="3273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Clr>
                <a:schemeClr val="dk1"/>
              </a:buClr>
              <a:buSzPts val="1100"/>
              <a:buFont typeface="Arial"/>
              <a:buNone/>
            </a:pPr>
            <a:r>
              <a:rPr lang="en" sz="1400" b="1" dirty="0">
                <a:latin typeface="Calibri"/>
                <a:ea typeface="Calibri"/>
                <a:cs typeface="Calibri"/>
                <a:sym typeface="Calibri"/>
              </a:rPr>
              <a:t>Title II, Part A</a:t>
            </a:r>
            <a:r>
              <a:rPr lang="en" sz="1400" dirty="0">
                <a:latin typeface="Calibri"/>
                <a:ea typeface="Calibri"/>
                <a:cs typeface="Calibri"/>
                <a:sym typeface="Calibri"/>
              </a:rPr>
              <a:t> - </a:t>
            </a:r>
            <a:r>
              <a:rPr lang="en" sz="1400" dirty="0">
                <a:highlight>
                  <a:srgbClr val="FFFFFF"/>
                </a:highlight>
                <a:latin typeface="Calibri"/>
                <a:ea typeface="Calibri"/>
                <a:cs typeface="Calibri"/>
                <a:sym typeface="Calibri"/>
              </a:rPr>
              <a:t>intended to increase student academic achievement consistent with challenging State academic standards, by supplementing strategies to improve the quality and effectiveness of educators, increase the number of educators who are effective in improving student academic achievement in schools, and provide low-income and minority students greater access to effective educators.</a:t>
            </a:r>
            <a:endParaRPr sz="1400" dirty="0">
              <a:latin typeface="Calibri"/>
              <a:ea typeface="Calibri"/>
              <a:cs typeface="Calibri"/>
              <a:sym typeface="Calibri"/>
            </a:endParaRPr>
          </a:p>
          <a:p>
            <a:pPr marL="0" lvl="0" indent="0" algn="l" rtl="0">
              <a:lnSpc>
                <a:spcPct val="100000"/>
              </a:lnSpc>
              <a:spcBef>
                <a:spcPts val="0"/>
              </a:spcBef>
              <a:spcAft>
                <a:spcPts val="1200"/>
              </a:spcAft>
              <a:buClr>
                <a:schemeClr val="dk1"/>
              </a:buClr>
              <a:buSzPts val="1100"/>
              <a:buFont typeface="Arial"/>
              <a:buNone/>
            </a:pPr>
            <a:r>
              <a:rPr lang="en" sz="1400" b="1" dirty="0">
                <a:highlight>
                  <a:srgbClr val="FFFFFF"/>
                </a:highlight>
                <a:latin typeface="Calibri"/>
                <a:ea typeface="Calibri"/>
                <a:cs typeface="Calibri"/>
                <a:sym typeface="Calibri"/>
              </a:rPr>
              <a:t>Title III, Part A</a:t>
            </a:r>
            <a:r>
              <a:rPr lang="en" sz="1400" dirty="0">
                <a:highlight>
                  <a:srgbClr val="FFFFFF"/>
                </a:highlight>
                <a:latin typeface="Calibri"/>
                <a:ea typeface="Calibri"/>
                <a:cs typeface="Calibri"/>
                <a:sym typeface="Calibri"/>
              </a:rPr>
              <a:t> - a supplemental grant under the ESEA that is designed to improve and enhance the education of English learners (ELs) in becoming proficient in English, as well as meeting the Colorado Academic Content standards.</a:t>
            </a:r>
            <a:endParaRPr sz="1400" dirty="0">
              <a:highlight>
                <a:srgbClr val="FFFFFF"/>
              </a:highlight>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1350" b="1" dirty="0">
                <a:highlight>
                  <a:srgbClr val="FFFFFF"/>
                </a:highlight>
                <a:latin typeface="Calibri"/>
                <a:ea typeface="Calibri"/>
                <a:cs typeface="Calibri"/>
                <a:sym typeface="Calibri"/>
              </a:rPr>
              <a:t>Title IV, Part A</a:t>
            </a:r>
            <a:r>
              <a:rPr lang="en" sz="1350" dirty="0">
                <a:highlight>
                  <a:srgbClr val="FFFFFF"/>
                </a:highlight>
                <a:latin typeface="Calibri"/>
                <a:ea typeface="Calibri"/>
                <a:cs typeface="Calibri"/>
                <a:sym typeface="Calibri"/>
              </a:rPr>
              <a:t> - intended to improve students’ academic achievement by increasing the capacity of States, local educational agencies (LEAs), schools, and local communities to provide all students with access to a well-rounded education, improve school conditions for student learning, and improve the use of technology in order to improve the academic achievement and digital literacy of all students.</a:t>
            </a:r>
            <a:endParaRPr sz="1400" dirty="0">
              <a:highlight>
                <a:srgbClr val="FFFFFF"/>
              </a:highlight>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12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Eligible Applicants</a:t>
            </a:r>
            <a:endParaRPr/>
          </a:p>
        </p:txBody>
      </p:sp>
      <p:graphicFrame>
        <p:nvGraphicFramePr>
          <p:cNvPr id="1025" name="Google Shape;1025;p128"/>
          <p:cNvGraphicFramePr/>
          <p:nvPr>
            <p:extLst>
              <p:ext uri="{D42A27DB-BD31-4B8C-83A1-F6EECF244321}">
                <p14:modId xmlns:p14="http://schemas.microsoft.com/office/powerpoint/2010/main" val="3501810560"/>
              </p:ext>
            </p:extLst>
          </p:nvPr>
        </p:nvGraphicFramePr>
        <p:xfrm>
          <a:off x="354800" y="1129025"/>
          <a:ext cx="8355825" cy="2758380"/>
        </p:xfrm>
        <a:graphic>
          <a:graphicData uri="http://schemas.openxmlformats.org/drawingml/2006/table">
            <a:tbl>
              <a:tblPr firstRow="1">
                <a:noFill/>
                <a:tableStyleId>{774249A1-6B6D-441C-8B0E-A7319A06A9AE}</a:tableStyleId>
              </a:tblPr>
              <a:tblGrid>
                <a:gridCol w="2785275">
                  <a:extLst>
                    <a:ext uri="{9D8B030D-6E8A-4147-A177-3AD203B41FA5}">
                      <a16:colId xmlns:a16="http://schemas.microsoft.com/office/drawing/2014/main" val="20000"/>
                    </a:ext>
                  </a:extLst>
                </a:gridCol>
                <a:gridCol w="2785275">
                  <a:extLst>
                    <a:ext uri="{9D8B030D-6E8A-4147-A177-3AD203B41FA5}">
                      <a16:colId xmlns:a16="http://schemas.microsoft.com/office/drawing/2014/main" val="20001"/>
                    </a:ext>
                  </a:extLst>
                </a:gridCol>
                <a:gridCol w="2785275">
                  <a:extLst>
                    <a:ext uri="{9D8B030D-6E8A-4147-A177-3AD203B41FA5}">
                      <a16:colId xmlns:a16="http://schemas.microsoft.com/office/drawing/2014/main" val="20002"/>
                    </a:ext>
                  </a:extLst>
                </a:gridCol>
              </a:tblGrid>
              <a:tr h="381000">
                <a:tc>
                  <a:txBody>
                    <a:bodyPr/>
                    <a:lstStyle/>
                    <a:p>
                      <a:pPr marL="0" marR="0" lvl="0" indent="0" algn="ctr" rtl="0">
                        <a:spcBef>
                          <a:spcPts val="0"/>
                        </a:spcBef>
                        <a:spcAft>
                          <a:spcPts val="0"/>
                        </a:spcAft>
                        <a:buNone/>
                      </a:pPr>
                      <a:r>
                        <a:rPr lang="en" b="1" dirty="0">
                          <a:latin typeface="Roboto"/>
                          <a:ea typeface="Roboto"/>
                          <a:cs typeface="Roboto"/>
                          <a:sym typeface="Roboto"/>
                        </a:rPr>
                        <a:t>Title II, Part A</a:t>
                      </a:r>
                      <a:endParaRPr b="1" dirty="0">
                        <a:latin typeface="Roboto"/>
                        <a:ea typeface="Roboto"/>
                        <a:cs typeface="Roboto"/>
                        <a:sym typeface="Roboto"/>
                      </a:endParaRPr>
                    </a:p>
                  </a:txBody>
                  <a:tcPr marL="91425" marR="91425" marT="91425" marB="91425">
                    <a:noFill/>
                  </a:tcPr>
                </a:tc>
                <a:tc>
                  <a:txBody>
                    <a:bodyPr/>
                    <a:lstStyle/>
                    <a:p>
                      <a:pPr marL="0" lvl="0" indent="0" algn="ctr" rtl="0">
                        <a:spcBef>
                          <a:spcPts val="0"/>
                        </a:spcBef>
                        <a:spcAft>
                          <a:spcPts val="0"/>
                        </a:spcAft>
                        <a:buNone/>
                      </a:pPr>
                      <a:r>
                        <a:rPr lang="en" b="1" dirty="0">
                          <a:latin typeface="Roboto"/>
                          <a:ea typeface="Roboto"/>
                          <a:cs typeface="Roboto"/>
                          <a:sym typeface="Roboto"/>
                        </a:rPr>
                        <a:t>Title III, Part A</a:t>
                      </a:r>
                      <a:endParaRPr b="1" dirty="0">
                        <a:latin typeface="Roboto"/>
                        <a:ea typeface="Roboto"/>
                        <a:cs typeface="Roboto"/>
                        <a:sym typeface="Roboto"/>
                      </a:endParaRPr>
                    </a:p>
                  </a:txBody>
                  <a:tcPr marL="91425" marR="91425" marT="91425" marB="91425">
                    <a:noFill/>
                  </a:tcPr>
                </a:tc>
                <a:tc>
                  <a:txBody>
                    <a:bodyPr/>
                    <a:lstStyle/>
                    <a:p>
                      <a:pPr marL="0" lvl="0" indent="0" algn="ctr" rtl="0">
                        <a:spcBef>
                          <a:spcPts val="0"/>
                        </a:spcBef>
                        <a:spcAft>
                          <a:spcPts val="0"/>
                        </a:spcAft>
                        <a:buNone/>
                      </a:pPr>
                      <a:r>
                        <a:rPr lang="en" b="1" dirty="0">
                          <a:latin typeface="Roboto"/>
                          <a:ea typeface="Roboto"/>
                          <a:cs typeface="Roboto"/>
                          <a:sym typeface="Roboto"/>
                        </a:rPr>
                        <a:t>Title IV, Part A</a:t>
                      </a:r>
                      <a:endParaRPr b="1" dirty="0">
                        <a:latin typeface="Roboto"/>
                        <a:ea typeface="Roboto"/>
                        <a:cs typeface="Roboto"/>
                        <a:sym typeface="Roboto"/>
                      </a:endParaRPr>
                    </a:p>
                  </a:txBody>
                  <a:tcPr marL="91425" marR="91425" marT="91425" marB="91425">
                    <a:no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100" dirty="0">
                          <a:latin typeface="Roboto"/>
                          <a:ea typeface="Roboto"/>
                          <a:cs typeface="Roboto"/>
                          <a:sym typeface="Roboto"/>
                        </a:rPr>
                        <a:t>LEAs have been prioritized for this grant based on the following metrics:</a:t>
                      </a:r>
                      <a:endParaRPr sz="1100" dirty="0">
                        <a:latin typeface="Roboto"/>
                        <a:ea typeface="Roboto"/>
                        <a:cs typeface="Roboto"/>
                        <a:sym typeface="Roboto"/>
                      </a:endParaRPr>
                    </a:p>
                    <a:p>
                      <a:pPr marL="171450" lvl="0" indent="-184150" algn="l" rtl="0">
                        <a:spcBef>
                          <a:spcPts val="0"/>
                        </a:spcBef>
                        <a:spcAft>
                          <a:spcPts val="0"/>
                        </a:spcAft>
                        <a:buSzPts val="1100"/>
                        <a:buFont typeface="Roboto"/>
                        <a:buChar char="●"/>
                      </a:pPr>
                      <a:r>
                        <a:rPr lang="en" sz="1100" dirty="0">
                          <a:solidFill>
                            <a:schemeClr val="dk1"/>
                          </a:solidFill>
                          <a:latin typeface="Roboto"/>
                          <a:ea typeface="Roboto"/>
                          <a:cs typeface="Roboto"/>
                          <a:sym typeface="Roboto"/>
                        </a:rPr>
                        <a:t>Teacher retention rate, principal retention rate, unfilled positions, percentage of teachers with preferred license types </a:t>
                      </a:r>
                      <a:endParaRPr sz="1100" dirty="0">
                        <a:solidFill>
                          <a:schemeClr val="dk1"/>
                        </a:solidFill>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LEAs were assigned a performance band using the 20th, 50th, and 80th percentile markers for each metric</a:t>
                      </a:r>
                      <a:endParaRPr sz="1100" dirty="0">
                        <a:solidFill>
                          <a:schemeClr val="dk1"/>
                        </a:solidFill>
                        <a:latin typeface="Roboto"/>
                        <a:ea typeface="Roboto"/>
                        <a:cs typeface="Roboto"/>
                        <a:sym typeface="Roboto"/>
                      </a:endParaRPr>
                    </a:p>
                  </a:txBody>
                  <a:tcPr marL="91425" marR="91425" marT="91425" marB="91425">
                    <a:noFill/>
                  </a:tcPr>
                </a:tc>
                <a:tc>
                  <a:txBody>
                    <a:bodyPr/>
                    <a:lstStyle/>
                    <a:p>
                      <a:pPr marL="0" lvl="0" indent="0" algn="l" rtl="0">
                        <a:spcBef>
                          <a:spcPts val="0"/>
                        </a:spcBef>
                        <a:spcAft>
                          <a:spcPts val="0"/>
                        </a:spcAft>
                        <a:buClr>
                          <a:schemeClr val="dk1"/>
                        </a:buClr>
                        <a:buSzPts val="1100"/>
                        <a:buFont typeface="Arial"/>
                        <a:buNone/>
                      </a:pPr>
                      <a:r>
                        <a:rPr lang="en" sz="1100" dirty="0">
                          <a:solidFill>
                            <a:srgbClr val="262626"/>
                          </a:solidFill>
                          <a:latin typeface="Roboto"/>
                          <a:ea typeface="Roboto"/>
                          <a:cs typeface="Roboto"/>
                          <a:sym typeface="Roboto"/>
                        </a:rPr>
                        <a:t>LEAs have been prioritized for this grant based on the following metrics:</a:t>
                      </a:r>
                      <a:endParaRPr sz="1100" dirty="0">
                        <a:solidFill>
                          <a:schemeClr val="dk1"/>
                        </a:solidFill>
                        <a:latin typeface="Roboto"/>
                        <a:ea typeface="Roboto"/>
                        <a:cs typeface="Roboto"/>
                        <a:sym typeface="Roboto"/>
                      </a:endParaRPr>
                    </a:p>
                    <a:p>
                      <a:pPr marL="342900" lvl="0" indent="-24130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LEAs that have TS school identified based on performance of MLs</a:t>
                      </a:r>
                      <a:endParaRPr sz="1100" strike="sngStrike" dirty="0">
                        <a:solidFill>
                          <a:schemeClr val="dk1"/>
                        </a:solidFill>
                        <a:latin typeface="Roboto"/>
                        <a:ea typeface="Roboto"/>
                        <a:cs typeface="Roboto"/>
                        <a:sym typeface="Roboto"/>
                      </a:endParaRPr>
                    </a:p>
                    <a:p>
                      <a:pPr marL="342900" lvl="0" indent="-24130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Districts with high numbers of American Indian/Alaska Native students who are identified as ML</a:t>
                      </a:r>
                      <a:endParaRPr sz="1100" dirty="0">
                        <a:solidFill>
                          <a:schemeClr val="dk1"/>
                        </a:solidFill>
                        <a:latin typeface="Roboto"/>
                        <a:ea typeface="Roboto"/>
                        <a:cs typeface="Roboto"/>
                        <a:sym typeface="Roboto"/>
                      </a:endParaRPr>
                    </a:p>
                    <a:p>
                      <a:pPr marL="342900" lvl="0" indent="-24130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Districts that received a Language Instruction Education Program (LIEP) review in the last 3 years conducted by the Office of Culturally and Linguistically Diverse Education (CLDE) office.</a:t>
                      </a:r>
                      <a:endParaRPr dirty="0">
                        <a:latin typeface="Roboto"/>
                        <a:ea typeface="Roboto"/>
                        <a:cs typeface="Roboto"/>
                        <a:sym typeface="Roboto"/>
                      </a:endParaRPr>
                    </a:p>
                  </a:txBody>
                  <a:tcPr marL="91425" marR="91425" marT="91425" marB="91425">
                    <a:noFill/>
                  </a:tcPr>
                </a:tc>
                <a:tc>
                  <a:txBody>
                    <a:bodyPr/>
                    <a:lstStyle/>
                    <a:p>
                      <a:pPr marL="0" lvl="0" indent="0" algn="l" rtl="0">
                        <a:spcBef>
                          <a:spcPts val="0"/>
                        </a:spcBef>
                        <a:spcAft>
                          <a:spcPts val="0"/>
                        </a:spcAft>
                        <a:buNone/>
                      </a:pPr>
                      <a:r>
                        <a:rPr lang="en" sz="1100" dirty="0">
                          <a:solidFill>
                            <a:schemeClr val="dk1"/>
                          </a:solidFill>
                          <a:latin typeface="Roboto"/>
                          <a:ea typeface="Roboto"/>
                          <a:cs typeface="Roboto"/>
                          <a:sym typeface="Roboto"/>
                        </a:rPr>
                        <a:t>LEAs have been prioritized for this grant based on the following metrics:</a:t>
                      </a:r>
                      <a:endParaRPr sz="1100" dirty="0">
                        <a:solidFill>
                          <a:schemeClr val="dk1"/>
                        </a:solidFill>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Chronic Absenteeism and Dropout Rates </a:t>
                      </a:r>
                      <a:endParaRPr sz="1100" dirty="0">
                        <a:solidFill>
                          <a:schemeClr val="dk1"/>
                        </a:solidFill>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LEAs were assigned a performance band using the 20th, 50th, and 80th percentile markers for each metric</a:t>
                      </a:r>
                      <a:endParaRPr dirty="0">
                        <a:latin typeface="Roboto"/>
                        <a:ea typeface="Roboto"/>
                        <a:cs typeface="Roboto"/>
                        <a:sym typeface="Roboto"/>
                      </a:endParaRPr>
                    </a:p>
                  </a:txBody>
                  <a:tcPr marL="91425" marR="91425" marT="91425" marB="91425">
                    <a:noFill/>
                  </a:tcPr>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2858</Words>
  <Application>Microsoft Office PowerPoint</Application>
  <PresentationFormat>On-screen Show (16:9)</PresentationFormat>
  <Paragraphs>352</Paragraphs>
  <Slides>41</Slides>
  <Notes>41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41</vt:i4>
      </vt:variant>
    </vt:vector>
  </HeadingPairs>
  <TitlesOfParts>
    <vt:vector size="49" baseType="lpstr">
      <vt:lpstr>Arial</vt:lpstr>
      <vt:lpstr>Roboto Medium</vt:lpstr>
      <vt:lpstr>Roboto</vt:lpstr>
      <vt:lpstr>Rockwell</vt:lpstr>
      <vt:lpstr>Calibri</vt:lpstr>
      <vt:lpstr>Simple Light</vt:lpstr>
      <vt:lpstr>Simple Light</vt:lpstr>
      <vt:lpstr>Simple Light</vt:lpstr>
      <vt:lpstr>CDE ESEA and ESSER Office Hours  January 15, 2026</vt:lpstr>
      <vt:lpstr>ESEA/ESSER Office Hours</vt:lpstr>
      <vt:lpstr>ESEA Reminders and Updates</vt:lpstr>
      <vt:lpstr>Reminders</vt:lpstr>
      <vt:lpstr>Updates</vt:lpstr>
      <vt:lpstr>Reallocated Grant Opportunity</vt:lpstr>
      <vt:lpstr>Purpose</vt:lpstr>
      <vt:lpstr>ESEA Reallocated Grant Funding Streams</vt:lpstr>
      <vt:lpstr>Eligible Applicants</vt:lpstr>
      <vt:lpstr>Available Funds and Duration of Grant</vt:lpstr>
      <vt:lpstr>Allowable Uses</vt:lpstr>
      <vt:lpstr>Application - Application due in GAINS on </vt:lpstr>
      <vt:lpstr>Timeline for All Opportunities</vt:lpstr>
      <vt:lpstr>Completing the ESEA  Program Monitoring Self-Assessment (PMSA) January 15, 2026</vt:lpstr>
      <vt:lpstr>Which LEAs Need this Information?</vt:lpstr>
      <vt:lpstr>LEAs Participating in 2025-2026 Program Monitoring</vt:lpstr>
      <vt:lpstr>Outcomes for Today’s Training</vt:lpstr>
      <vt:lpstr>Purpose and Intent</vt:lpstr>
      <vt:lpstr>Program Monitoring Self-Assessment Structure</vt:lpstr>
      <vt:lpstr>ESEA Monitoring Process</vt:lpstr>
      <vt:lpstr>Getting Started</vt:lpstr>
      <vt:lpstr>Program Monitoring Self-Assessment Sections</vt:lpstr>
      <vt:lpstr>Overview of Statutory Requirements</vt:lpstr>
      <vt:lpstr>Program Monitoring Requirements Resource</vt:lpstr>
      <vt:lpstr>Program Monitoring Requirements Example</vt:lpstr>
      <vt:lpstr>Self-Rating and Narrative</vt:lpstr>
      <vt:lpstr>Request(s) for Support</vt:lpstr>
      <vt:lpstr>Uploading Documentation/Evidence</vt:lpstr>
      <vt:lpstr>Time Commitment for the PMSA</vt:lpstr>
      <vt:lpstr>PMSA Deadline</vt:lpstr>
      <vt:lpstr>BOCES and Member Districts</vt:lpstr>
      <vt:lpstr>GAINS Walkthrough</vt:lpstr>
      <vt:lpstr>GAINS User Roles</vt:lpstr>
      <vt:lpstr>Facilitated GAINS Walkthrough</vt:lpstr>
      <vt:lpstr>Next Steps</vt:lpstr>
      <vt:lpstr>Next Steps for LEAs and CDE</vt:lpstr>
      <vt:lpstr>Questions?</vt:lpstr>
      <vt:lpstr>CDE Program Monitoring Team Contacts</vt:lpstr>
      <vt:lpstr>Upcoming Meetings</vt:lpstr>
      <vt:lpstr>Looking Ahead… </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Owen, Emily</cp:lastModifiedBy>
  <cp:revision>4</cp:revision>
  <dcterms:modified xsi:type="dcterms:W3CDTF">2026-01-21T23:49:51Z</dcterms:modified>
</cp:coreProperties>
</file>