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6" r:id="rId1"/>
  </p:sldMasterIdLst>
  <p:notesMasterIdLst>
    <p:notesMasterId r:id="rId33"/>
  </p:notesMasterIdLst>
  <p:handoutMasterIdLst>
    <p:handoutMasterId r:id="rId34"/>
  </p:handoutMasterIdLst>
  <p:sldIdLst>
    <p:sldId id="320" r:id="rId2"/>
    <p:sldId id="295" r:id="rId3"/>
    <p:sldId id="268" r:id="rId4"/>
    <p:sldId id="310" r:id="rId5"/>
    <p:sldId id="311" r:id="rId6"/>
    <p:sldId id="314" r:id="rId7"/>
    <p:sldId id="313" r:id="rId8"/>
    <p:sldId id="312" r:id="rId9"/>
    <p:sldId id="309" r:id="rId10"/>
    <p:sldId id="299" r:id="rId11"/>
    <p:sldId id="298" r:id="rId12"/>
    <p:sldId id="294" r:id="rId13"/>
    <p:sldId id="296" r:id="rId14"/>
    <p:sldId id="289" r:id="rId15"/>
    <p:sldId id="264" r:id="rId16"/>
    <p:sldId id="292" r:id="rId17"/>
    <p:sldId id="291" r:id="rId18"/>
    <p:sldId id="290" r:id="rId19"/>
    <p:sldId id="297" r:id="rId20"/>
    <p:sldId id="300" r:id="rId21"/>
    <p:sldId id="315" r:id="rId22"/>
    <p:sldId id="302" r:id="rId23"/>
    <p:sldId id="303" r:id="rId24"/>
    <p:sldId id="321" r:id="rId25"/>
    <p:sldId id="288" r:id="rId26"/>
    <p:sldId id="308" r:id="rId27"/>
    <p:sldId id="307" r:id="rId28"/>
    <p:sldId id="306" r:id="rId29"/>
    <p:sldId id="316" r:id="rId30"/>
    <p:sldId id="318" r:id="rId31"/>
    <p:sldId id="317"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3" clrIdx="0">
    <p:extLst/>
  </p:cmAuthor>
  <p:cmAuthor id="2" name="Meredith, Jeremy" initials="MJ" lastIdx="8" clrIdx="1">
    <p:extLst>
      <p:ext uri="{19B8F6BF-5375-455C-9EA6-DF929625EA0E}">
        <p15:presenceInfo xmlns:p15="http://schemas.microsoft.com/office/powerpoint/2012/main" userId="S-1-5-21-170422339-1359699126-1544898942-570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C6670"/>
    <a:srgbClr val="6EC4E7"/>
    <a:srgbClr val="33CCFF"/>
    <a:srgbClr val="000000"/>
    <a:srgbClr val="EF7521"/>
    <a:srgbClr val="0066CC"/>
    <a:srgbClr val="FFC846"/>
    <a:srgbClr val="101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2" autoAdjust="0"/>
    <p:restoredTop sz="86200" autoAdjust="0"/>
  </p:normalViewPr>
  <p:slideViewPr>
    <p:cSldViewPr snapToGrid="0">
      <p:cViewPr varScale="1">
        <p:scale>
          <a:sx n="100" d="100"/>
          <a:sy n="100" d="100"/>
        </p:scale>
        <p:origin x="930" y="90"/>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6DF93798-580B-48C1-B28B-32A86AAF41D7}" type="datetimeFigureOut">
              <a:rPr lang="en-US" smtClean="0"/>
              <a:t>2/11/2019</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724FC45E-E158-403C-8973-C5B7C664F2AA}" type="slidenum">
              <a:rPr lang="en-US" smtClean="0"/>
              <a:t>‹#›</a:t>
            </a:fld>
            <a:endParaRPr lang="en-US"/>
          </a:p>
        </p:txBody>
      </p:sp>
    </p:spTree>
    <p:extLst>
      <p:ext uri="{BB962C8B-B14F-4D97-AF65-F5344CB8AC3E}">
        <p14:creationId xmlns:p14="http://schemas.microsoft.com/office/powerpoint/2010/main" val="3601581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1"/>
            <a:ext cx="3043343" cy="467072"/>
          </a:xfrm>
          <a:prstGeom prst="rect">
            <a:avLst/>
          </a:prstGeom>
        </p:spPr>
        <p:txBody>
          <a:bodyPr vert="horz" lIns="93324" tIns="46662" rIns="93324" bIns="46662" rtlCol="0"/>
          <a:lstStyle>
            <a:lvl1pPr algn="r">
              <a:defRPr sz="1200"/>
            </a:lvl1pPr>
          </a:lstStyle>
          <a:p>
            <a:fld id="{F71C41A5-5806-4D8C-9101-87111F98DC19}" type="datetimeFigureOut">
              <a:rPr lang="en-US" smtClean="0"/>
              <a:t>2/11/2019</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995EF9D-2794-47AA-B87D-5B456456569E}" type="slidenum">
              <a:rPr lang="en-US" smtClean="0"/>
              <a:t>‹#›</a:t>
            </a:fld>
            <a:endParaRPr lang="en-US"/>
          </a:p>
        </p:txBody>
      </p:sp>
    </p:spTree>
    <p:extLst>
      <p:ext uri="{BB962C8B-B14F-4D97-AF65-F5344CB8AC3E}">
        <p14:creationId xmlns:p14="http://schemas.microsoft.com/office/powerpoint/2010/main" val="20509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gtlcenter.org/sites/default/files/GTL_Moving_Toward_Equity.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t>Considerations</a:t>
            </a:r>
            <a:r>
              <a:rPr lang="en-US" b="1" i="1" baseline="0" dirty="0" smtClean="0"/>
              <a:t> prior to developing this presentation and convening stakeholders: </a:t>
            </a:r>
          </a:p>
          <a:p>
            <a:endParaRPr lang="en-US" baseline="0" dirty="0" smtClean="0"/>
          </a:p>
          <a:p>
            <a:r>
              <a:rPr lang="en-US" dirty="0" smtClean="0"/>
              <a:t>Stakeholders likely</a:t>
            </a:r>
            <a:r>
              <a:rPr lang="en-US" baseline="0" dirty="0" smtClean="0"/>
              <a:t> </a:t>
            </a:r>
            <a:r>
              <a:rPr lang="en-US" dirty="0" smtClean="0"/>
              <a:t>have varying degrees of familiarity with educator</a:t>
            </a:r>
            <a:r>
              <a:rPr lang="en-US" baseline="0" dirty="0" smtClean="0"/>
              <a:t> equity</a:t>
            </a:r>
            <a:r>
              <a:rPr lang="en-US" dirty="0" smtClean="0"/>
              <a:t> metrics and with data interpretation. In addition,</a:t>
            </a:r>
            <a:r>
              <a:rPr lang="en-US" baseline="0" dirty="0" smtClean="0"/>
              <a:t> </a:t>
            </a:r>
            <a:r>
              <a:rPr lang="en-US" dirty="0" smtClean="0"/>
              <a:t>accessibility of and to the information is an essential consideration. Be</a:t>
            </a:r>
            <a:r>
              <a:rPr lang="en-US" baseline="0" dirty="0" smtClean="0"/>
              <a:t> </a:t>
            </a:r>
            <a:r>
              <a:rPr lang="en-US" dirty="0" smtClean="0"/>
              <a:t>mindful of economic, cultural, linguistic, and disability barriers—particularly regarding parents,</a:t>
            </a:r>
            <a:r>
              <a:rPr lang="en-US" baseline="0" dirty="0" smtClean="0"/>
              <a:t> </a:t>
            </a:r>
            <a:r>
              <a:rPr lang="en-US" dirty="0" smtClean="0"/>
              <a:t>students, and community-based stakeholders in the schools most in need. Below</a:t>
            </a:r>
            <a:r>
              <a:rPr lang="en-US" baseline="0" dirty="0" smtClean="0"/>
              <a:t> are tips to meaningfully engage stakeholders and capture input:</a:t>
            </a:r>
            <a:endParaRPr lang="en-US" dirty="0" smtClean="0"/>
          </a:p>
          <a:p>
            <a:pPr marL="171450" indent="-171450">
              <a:buFont typeface="Arial" panose="020B0604020202020204" pitchFamily="34" charset="0"/>
              <a:buChar char="•"/>
            </a:pPr>
            <a:r>
              <a:rPr lang="en-US" b="1" dirty="0" smtClean="0"/>
              <a:t>Select the Most Relevant Data. </a:t>
            </a:r>
            <a:r>
              <a:rPr lang="en-US" dirty="0" smtClean="0"/>
              <a:t>To avoid overwhelming your stakeholders with big</a:t>
            </a:r>
            <a:r>
              <a:rPr lang="en-US" baseline="0" dirty="0" smtClean="0"/>
              <a:t> </a:t>
            </a:r>
            <a:r>
              <a:rPr lang="en-US" dirty="0" smtClean="0"/>
              <a:t>data files, consider in advance which data will be most meaningful for particular stakeholder</a:t>
            </a:r>
            <a:r>
              <a:rPr lang="en-US" baseline="0" dirty="0" smtClean="0"/>
              <a:t> </a:t>
            </a:r>
            <a:r>
              <a:rPr lang="en-US" dirty="0" smtClean="0"/>
              <a:t>groups or particular meeting topics. Then determine if you will provide only these data or</a:t>
            </a:r>
            <a:r>
              <a:rPr lang="en-US" baseline="0" dirty="0" smtClean="0"/>
              <a:t> </a:t>
            </a:r>
            <a:r>
              <a:rPr lang="en-US" dirty="0" smtClean="0"/>
              <a:t>provide all data—with the most relevant data highlighted. </a:t>
            </a:r>
            <a:r>
              <a:rPr lang="en-US" sz="1200" kern="1200" dirty="0" smtClean="0">
                <a:solidFill>
                  <a:schemeClr val="tx1"/>
                </a:solidFill>
                <a:effectLst/>
                <a:latin typeface="+mn-lt"/>
                <a:ea typeface="+mn-ea"/>
                <a:cs typeface="+mn-cs"/>
              </a:rPr>
              <a:t>To protect personal-identification information for EDT analyses</a:t>
            </a:r>
            <a:r>
              <a:rPr lang="en-US" sz="1200" kern="1200" baseline="0" dirty="0" smtClean="0">
                <a:solidFill>
                  <a:schemeClr val="tx1"/>
                </a:solidFill>
                <a:effectLst/>
                <a:latin typeface="+mn-lt"/>
                <a:ea typeface="+mn-ea"/>
                <a:cs typeface="+mn-cs"/>
              </a:rPr>
              <a:t> specifically</a:t>
            </a:r>
            <a:r>
              <a:rPr lang="en-US" sz="1200" kern="1200" dirty="0" smtClean="0">
                <a:solidFill>
                  <a:schemeClr val="tx1"/>
                </a:solidFill>
                <a:effectLst/>
                <a:latin typeface="+mn-lt"/>
                <a:ea typeface="+mn-ea"/>
                <a:cs typeface="+mn-cs"/>
              </a:rPr>
              <a:t>, districts should only share data percentages, and not numbers (for example, share that “4% of FTE in high poverty schools are out-of-field,” rather than “6 FTE in high poverty schools are out-of-field”).</a:t>
            </a:r>
            <a:endParaRPr lang="en-US" dirty="0" smtClean="0"/>
          </a:p>
          <a:p>
            <a:pPr marL="171450" indent="-171450">
              <a:buFont typeface="Arial" panose="020B0604020202020204" pitchFamily="34" charset="0"/>
              <a:buChar char="•"/>
            </a:pPr>
            <a:r>
              <a:rPr lang="en-US" b="1" dirty="0" smtClean="0"/>
              <a:t>Invite Your Experts</a:t>
            </a:r>
            <a:r>
              <a:rPr lang="en-US" dirty="0" smtClean="0"/>
              <a:t>. Bring data leads to the meetings to answer questions about where</a:t>
            </a:r>
            <a:r>
              <a:rPr lang="en-US" baseline="0" dirty="0" smtClean="0"/>
              <a:t> </a:t>
            </a:r>
            <a:r>
              <a:rPr lang="en-US" dirty="0" smtClean="0"/>
              <a:t>and how the data are housed, how data security/privacy is maintained, and what data are</a:t>
            </a:r>
            <a:r>
              <a:rPr lang="en-US" baseline="0" dirty="0" smtClean="0"/>
              <a:t> </a:t>
            </a:r>
            <a:r>
              <a:rPr lang="en-US" dirty="0" smtClean="0"/>
              <a:t>or are not available and why.</a:t>
            </a:r>
          </a:p>
          <a:p>
            <a:pPr marL="171450" indent="-171450">
              <a:buFont typeface="Arial" panose="020B0604020202020204" pitchFamily="34" charset="0"/>
              <a:buChar char="•"/>
            </a:pPr>
            <a:r>
              <a:rPr lang="en-US" b="1" dirty="0" smtClean="0"/>
              <a:t>Determine the Presentation of Data</a:t>
            </a:r>
            <a:r>
              <a:rPr lang="en-US" dirty="0" smtClean="0"/>
              <a:t>: On Screen or Hard Copy? If presenting data on</a:t>
            </a:r>
            <a:r>
              <a:rPr lang="en-US" baseline="0" dirty="0" smtClean="0"/>
              <a:t> </a:t>
            </a:r>
            <a:r>
              <a:rPr lang="en-US" dirty="0" smtClean="0"/>
              <a:t>a screen, confirm in advance that the screen will be large enough for all participants to</a:t>
            </a:r>
            <a:r>
              <a:rPr lang="en-US" baseline="0" dirty="0" smtClean="0"/>
              <a:t> </a:t>
            </a:r>
            <a:r>
              <a:rPr lang="en-US" dirty="0" smtClean="0"/>
              <a:t>see the data easily. Otherwise, consider printed handouts or request that participants</a:t>
            </a:r>
            <a:r>
              <a:rPr lang="en-US" baseline="0" dirty="0" smtClean="0"/>
              <a:t> </a:t>
            </a:r>
            <a:r>
              <a:rPr lang="en-US" dirty="0" smtClean="0"/>
              <a:t>bring laptops to view the data online.</a:t>
            </a:r>
          </a:p>
          <a:p>
            <a:pPr marL="171450" indent="-171450">
              <a:buFont typeface="Arial" panose="020B0604020202020204" pitchFamily="34" charset="0"/>
              <a:buChar char="•"/>
            </a:pPr>
            <a:r>
              <a:rPr lang="en-US" b="1" dirty="0" smtClean="0"/>
              <a:t>Make It Hands-On. </a:t>
            </a:r>
            <a:r>
              <a:rPr lang="en-US" dirty="0" smtClean="0"/>
              <a:t>Engage stakeholders in a task with the data to help them make sense</a:t>
            </a:r>
            <a:r>
              <a:rPr lang="en-US" baseline="0" dirty="0" smtClean="0"/>
              <a:t> </a:t>
            </a:r>
            <a:r>
              <a:rPr lang="en-US" dirty="0" smtClean="0"/>
              <a:t>of its meaning. This task may include electronic presentations of data that they can</a:t>
            </a:r>
            <a:r>
              <a:rPr lang="en-US" baseline="0" dirty="0" smtClean="0"/>
              <a:t> </a:t>
            </a:r>
            <a:r>
              <a:rPr lang="en-US" dirty="0" smtClean="0"/>
              <a:t>manipulate in the meeting.</a:t>
            </a:r>
          </a:p>
          <a:p>
            <a:pPr marL="171450" indent="-171450">
              <a:buFont typeface="Arial" panose="020B0604020202020204" pitchFamily="34" charset="0"/>
              <a:buChar char="•"/>
            </a:pPr>
            <a:r>
              <a:rPr lang="en-US" b="1" dirty="0" smtClean="0"/>
              <a:t>Prepare for Concerns. </a:t>
            </a:r>
            <a:r>
              <a:rPr lang="en-US" dirty="0" smtClean="0"/>
              <a:t>Be prepared for pushback regarding the validity of different metrics.</a:t>
            </a:r>
            <a:r>
              <a:rPr lang="en-US" baseline="0" dirty="0" smtClean="0"/>
              <a:t> </a:t>
            </a:r>
            <a:r>
              <a:rPr lang="en-US" dirty="0" smtClean="0"/>
              <a:t>Develop responses in advance detailing how the SEA or LEA will address these data concerns.</a:t>
            </a:r>
          </a:p>
          <a:p>
            <a:pPr marL="171450" indent="-171450">
              <a:buFont typeface="Arial" panose="020B0604020202020204" pitchFamily="34" charset="0"/>
              <a:buChar char="•"/>
            </a:pPr>
            <a:r>
              <a:rPr lang="en-US" b="1" dirty="0" smtClean="0"/>
              <a:t>Capture stakeholder</a:t>
            </a:r>
            <a:r>
              <a:rPr lang="en-US" b="1" baseline="0" dirty="0" smtClean="0"/>
              <a:t> input.</a:t>
            </a:r>
            <a:r>
              <a:rPr lang="en-US" baseline="0" dirty="0" smtClean="0"/>
              <a:t> Be prepared to capture stakeholder concerns, ideas, and general feedback. This input should be used to inform plans to address educator equity gaps, and inform plans for use of ESEA program funds.</a:t>
            </a:r>
            <a:endParaRPr lang="en-US" dirty="0" smtClean="0"/>
          </a:p>
          <a:p>
            <a:pPr marL="171450" indent="-171450">
              <a:buFont typeface="Arial" panose="020B0604020202020204" pitchFamily="34" charset="0"/>
              <a:buChar char="•"/>
            </a:pPr>
            <a:r>
              <a:rPr lang="en-US" b="1" dirty="0" smtClean="0"/>
              <a:t>Provide Take-Home Information</a:t>
            </a:r>
            <a:r>
              <a:rPr lang="en-US" dirty="0" smtClean="0"/>
              <a:t>. Even if the data primarily are presented on screen,</a:t>
            </a:r>
            <a:r>
              <a:rPr lang="en-US" baseline="0" dirty="0" smtClean="0"/>
              <a:t> </a:t>
            </a:r>
            <a:r>
              <a:rPr lang="en-US" dirty="0" smtClean="0"/>
              <a:t>consider offering paper handouts as well, so participants can share with their friends</a:t>
            </a:r>
            <a:r>
              <a:rPr lang="en-US" baseline="0" dirty="0" smtClean="0"/>
              <a:t> </a:t>
            </a:r>
            <a:r>
              <a:rPr lang="en-US" dirty="0" smtClean="0"/>
              <a:t>and neighbors. Be sure to bring extra copies!</a:t>
            </a:r>
          </a:p>
          <a:p>
            <a:pPr marL="171450" indent="-171450">
              <a:buFont typeface="Arial" panose="020B0604020202020204" pitchFamily="34" charset="0"/>
              <a:buChar char="•"/>
            </a:pPr>
            <a:r>
              <a:rPr lang="en-US" b="1" dirty="0" smtClean="0"/>
              <a:t>Anticipate Needs for Translation Services. </a:t>
            </a:r>
            <a:r>
              <a:rPr lang="en-US" dirty="0" smtClean="0"/>
              <a:t>Offer paper copies in other languages,</a:t>
            </a:r>
            <a:r>
              <a:rPr lang="en-US" baseline="0" dirty="0" smtClean="0"/>
              <a:t> </a:t>
            </a:r>
            <a:r>
              <a:rPr lang="en-US" dirty="0" smtClean="0"/>
              <a:t>or provide a translator for assistance.</a:t>
            </a:r>
          </a:p>
          <a:p>
            <a:pPr marL="171450" indent="-171450">
              <a:buFont typeface="Arial" panose="020B0604020202020204" pitchFamily="34" charset="0"/>
              <a:buChar char="•"/>
            </a:pPr>
            <a:r>
              <a:rPr lang="en-US" b="1" dirty="0" smtClean="0"/>
              <a:t>Be Mindful of Participants’ Special Needs. </a:t>
            </a:r>
            <a:r>
              <a:rPr lang="en-US" dirty="0" smtClean="0"/>
              <a:t>Ensure that all meeting spaces are compliant</a:t>
            </a:r>
            <a:r>
              <a:rPr lang="en-US" baseline="0" dirty="0" smtClean="0"/>
              <a:t> </a:t>
            </a:r>
            <a:r>
              <a:rPr lang="en-US" dirty="0" smtClean="0"/>
              <a:t>with the requirements of the Americans with Disabilities Act.</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Source:</a:t>
            </a:r>
            <a:r>
              <a:rPr lang="en-US" baseline="0" dirty="0" smtClean="0"/>
              <a:t> Center on Great Teachers and Leaders. American Institutes for Research. </a:t>
            </a:r>
            <a:r>
              <a:rPr lang="en-US" i="1" baseline="0" dirty="0" smtClean="0"/>
              <a:t>Moving Toward Equity: Stakeholder Engagement Guide. Planning for Engagement With Stakeholders in Designing Educator Equity Plans. </a:t>
            </a:r>
            <a:r>
              <a:rPr lang="en-US" i="0" baseline="0" dirty="0" smtClean="0"/>
              <a:t>December 2014. Accessible at </a:t>
            </a:r>
            <a:r>
              <a:rPr lang="en-US" dirty="0" smtClean="0"/>
              <a:t>https://gtlcenter.org/sites/default/files/GTL_Moving_Toward_Equity.pdf</a:t>
            </a:r>
          </a:p>
          <a:p>
            <a:pPr marL="0" indent="0">
              <a:buFont typeface="Arial" panose="020B0604020202020204" pitchFamily="34" charset="0"/>
              <a:buNone/>
            </a:pPr>
            <a:endParaRPr lang="en-US" dirty="0" smtClean="0"/>
          </a:p>
          <a:p>
            <a:pPr marL="0" indent="0">
              <a:buFont typeface="Arial" panose="020B0604020202020204" pitchFamily="34" charset="0"/>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a:t>
            </a:fld>
            <a:endParaRPr lang="en-US"/>
          </a:p>
        </p:txBody>
      </p:sp>
    </p:spTree>
    <p:extLst>
      <p:ext uri="{BB962C8B-B14F-4D97-AF65-F5344CB8AC3E}">
        <p14:creationId xmlns:p14="http://schemas.microsoft.com/office/powerpoint/2010/main" val="361986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11</a:t>
            </a:fld>
            <a:endParaRPr lang="en-US"/>
          </a:p>
        </p:txBody>
      </p:sp>
    </p:spTree>
    <p:extLst>
      <p:ext uri="{BB962C8B-B14F-4D97-AF65-F5344CB8AC3E}">
        <p14:creationId xmlns:p14="http://schemas.microsoft.com/office/powerpoint/2010/main" val="1294324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12</a:t>
            </a:fld>
            <a:endParaRPr lang="en-US"/>
          </a:p>
        </p:txBody>
      </p:sp>
    </p:spTree>
    <p:extLst>
      <p:ext uri="{BB962C8B-B14F-4D97-AF65-F5344CB8AC3E}">
        <p14:creationId xmlns:p14="http://schemas.microsoft.com/office/powerpoint/2010/main" val="2818304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13</a:t>
            </a:fld>
            <a:endParaRPr lang="en-US"/>
          </a:p>
        </p:txBody>
      </p:sp>
    </p:spTree>
    <p:extLst>
      <p:ext uri="{BB962C8B-B14F-4D97-AF65-F5344CB8AC3E}">
        <p14:creationId xmlns:p14="http://schemas.microsoft.com/office/powerpoint/2010/main" val="133337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14</a:t>
            </a:fld>
            <a:endParaRPr lang="en-US"/>
          </a:p>
        </p:txBody>
      </p:sp>
    </p:spTree>
    <p:extLst>
      <p:ext uri="{BB962C8B-B14F-4D97-AF65-F5344CB8AC3E}">
        <p14:creationId xmlns:p14="http://schemas.microsoft.com/office/powerpoint/2010/main" val="38103759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15</a:t>
            </a:fld>
            <a:endParaRPr lang="en-US"/>
          </a:p>
        </p:txBody>
      </p:sp>
    </p:spTree>
    <p:extLst>
      <p:ext uri="{BB962C8B-B14F-4D97-AF65-F5344CB8AC3E}">
        <p14:creationId xmlns:p14="http://schemas.microsoft.com/office/powerpoint/2010/main" val="3863498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16</a:t>
            </a:fld>
            <a:endParaRPr lang="en-US"/>
          </a:p>
        </p:txBody>
      </p:sp>
    </p:spTree>
    <p:extLst>
      <p:ext uri="{BB962C8B-B14F-4D97-AF65-F5344CB8AC3E}">
        <p14:creationId xmlns:p14="http://schemas.microsoft.com/office/powerpoint/2010/main" val="1384141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17</a:t>
            </a:fld>
            <a:endParaRPr lang="en-US"/>
          </a:p>
        </p:txBody>
      </p:sp>
    </p:spTree>
    <p:extLst>
      <p:ext uri="{BB962C8B-B14F-4D97-AF65-F5344CB8AC3E}">
        <p14:creationId xmlns:p14="http://schemas.microsoft.com/office/powerpoint/2010/main" val="16904277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18</a:t>
            </a:fld>
            <a:endParaRPr lang="en-US"/>
          </a:p>
        </p:txBody>
      </p:sp>
    </p:spTree>
    <p:extLst>
      <p:ext uri="{BB962C8B-B14F-4D97-AF65-F5344CB8AC3E}">
        <p14:creationId xmlns:p14="http://schemas.microsoft.com/office/powerpoint/2010/main" val="26348841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19</a:t>
            </a:fld>
            <a:endParaRPr lang="en-US"/>
          </a:p>
        </p:txBody>
      </p:sp>
    </p:spTree>
    <p:extLst>
      <p:ext uri="{BB962C8B-B14F-4D97-AF65-F5344CB8AC3E}">
        <p14:creationId xmlns:p14="http://schemas.microsoft.com/office/powerpoint/2010/main" val="5936541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20</a:t>
            </a:fld>
            <a:endParaRPr lang="en-US"/>
          </a:p>
        </p:txBody>
      </p:sp>
    </p:spTree>
    <p:extLst>
      <p:ext uri="{BB962C8B-B14F-4D97-AF65-F5344CB8AC3E}">
        <p14:creationId xmlns:p14="http://schemas.microsoft.com/office/powerpoint/2010/main" val="2904771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3</a:t>
            </a:fld>
            <a:endParaRPr lang="en-US"/>
          </a:p>
        </p:txBody>
      </p:sp>
    </p:spTree>
    <p:extLst>
      <p:ext uri="{BB962C8B-B14F-4D97-AF65-F5344CB8AC3E}">
        <p14:creationId xmlns:p14="http://schemas.microsoft.com/office/powerpoint/2010/main" val="3426029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these as a starting point to develop your own district</a:t>
            </a:r>
            <a:r>
              <a:rPr lang="en-US" baseline="0" dirty="0" smtClean="0"/>
              <a:t> meeting goals.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21</a:t>
            </a:fld>
            <a:endParaRPr lang="en-US"/>
          </a:p>
        </p:txBody>
      </p:sp>
    </p:spTree>
    <p:extLst>
      <p:ext uri="{BB962C8B-B14F-4D97-AF65-F5344CB8AC3E}">
        <p14:creationId xmlns:p14="http://schemas.microsoft.com/office/powerpoint/2010/main" val="2304548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this table to input district-level</a:t>
            </a:r>
            <a:r>
              <a:rPr lang="en-US" baseline="0" dirty="0" smtClean="0"/>
              <a:t> poverty and minority EDT results, as provided by CDE. Make sure to share when this data originates from. Where there isn’t data available, there may be no schools that fall into Quartile 1 for comparison, or the district is too small  (&lt;1,000 students, or &lt;1 school per grade span).</a:t>
            </a:r>
          </a:p>
          <a:p>
            <a:endParaRPr lang="en-US" baseline="0" dirty="0" smtClean="0"/>
          </a:p>
          <a:p>
            <a:r>
              <a:rPr lang="en-US" b="1" baseline="0" dirty="0" smtClean="0"/>
              <a:t>Typical scenarios and interpretations:</a:t>
            </a:r>
          </a:p>
          <a:p>
            <a:pPr marL="171450" indent="-171450">
              <a:buFont typeface="Arial" panose="020B0604020202020204" pitchFamily="34" charset="0"/>
              <a:buChar char="•"/>
            </a:pPr>
            <a:r>
              <a:rPr lang="en-US" dirty="0" smtClean="0"/>
              <a:t>If the percentage of</a:t>
            </a:r>
            <a:r>
              <a:rPr lang="en-US" baseline="0" dirty="0" smtClean="0"/>
              <a:t> [experienced]</a:t>
            </a:r>
            <a:r>
              <a:rPr lang="en-US" dirty="0" smtClean="0"/>
              <a:t> teacher FTE in the lowest poverty quartile schools</a:t>
            </a:r>
            <a:r>
              <a:rPr lang="en-US" baseline="0" dirty="0" smtClean="0"/>
              <a:t> (Q4)</a:t>
            </a:r>
            <a:r>
              <a:rPr lang="en-US" dirty="0" smtClean="0"/>
              <a:t> is</a:t>
            </a:r>
            <a:r>
              <a:rPr lang="en-US" baseline="0" dirty="0" smtClean="0"/>
              <a:t> larger</a:t>
            </a:r>
            <a:r>
              <a:rPr lang="en-US" dirty="0" smtClean="0"/>
              <a:t> than the highest</a:t>
            </a:r>
            <a:r>
              <a:rPr lang="en-US" baseline="0" dirty="0" smtClean="0"/>
              <a:t> poverty</a:t>
            </a:r>
            <a:r>
              <a:rPr lang="en-US" dirty="0" smtClean="0"/>
              <a:t> quartile schools (Q1), that can be interpreted as an</a:t>
            </a:r>
            <a:r>
              <a:rPr lang="en-US" baseline="0" dirty="0" smtClean="0"/>
              <a:t> EDT gap. This means that students attending Q1 schools less access to [experienced] teachers as their peers in Q4 schools.</a:t>
            </a:r>
            <a:endParaRPr lang="en-US"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If the percentage of</a:t>
            </a:r>
            <a:r>
              <a:rPr lang="en-US" baseline="0" dirty="0" smtClean="0"/>
              <a:t> [in-field]</a:t>
            </a:r>
            <a:r>
              <a:rPr lang="en-US" dirty="0" smtClean="0"/>
              <a:t> teacher FTE in the lowest poverty quartile schools</a:t>
            </a:r>
            <a:r>
              <a:rPr lang="en-US" baseline="0" dirty="0" smtClean="0"/>
              <a:t> (Q4)</a:t>
            </a:r>
            <a:r>
              <a:rPr lang="en-US" dirty="0" smtClean="0"/>
              <a:t> is</a:t>
            </a:r>
            <a:r>
              <a:rPr lang="en-US" baseline="0" dirty="0" smtClean="0"/>
              <a:t> smaller</a:t>
            </a:r>
            <a:r>
              <a:rPr lang="en-US" dirty="0" smtClean="0"/>
              <a:t> than the highest</a:t>
            </a:r>
            <a:r>
              <a:rPr lang="en-US" baseline="0" dirty="0" smtClean="0"/>
              <a:t> poverty</a:t>
            </a:r>
            <a:r>
              <a:rPr lang="en-US" dirty="0" smtClean="0"/>
              <a:t> quartile schools (Q1), that can be interpreted</a:t>
            </a:r>
            <a:r>
              <a:rPr lang="en-US" baseline="0" dirty="0" smtClean="0"/>
              <a:t> as having no EDT gap. This means that students attending Q4 schools have equitable access to [in-field] teachers to meet their larger needs.</a:t>
            </a:r>
            <a:endParaRPr lang="en-US" dirty="0" smtClean="0"/>
          </a:p>
          <a:p>
            <a:pPr marL="171450" indent="-171450">
              <a:buFont typeface="Arial" panose="020B0604020202020204" pitchFamily="34" charset="0"/>
              <a:buChar char="•"/>
            </a:pPr>
            <a:endParaRPr lang="en-US" dirty="0" smtClean="0"/>
          </a:p>
          <a:p>
            <a:endParaRPr lang="en-US" dirty="0" smtClean="0"/>
          </a:p>
          <a:p>
            <a:r>
              <a:rPr lang="en-US" b="1" dirty="0" smtClean="0"/>
              <a:t>About this data: </a:t>
            </a:r>
            <a:r>
              <a:rPr lang="en-US" dirty="0" smtClean="0"/>
              <a:t>Colorado schools are organized into quartiles based on their enrollment percentages of low-income and minority students. Using data collected through the annual Human Resources Snapshot in Data Pipeline, CDE identifies the numbers of inexperienced, out-of-field, and ineffective teachers in every school and calculates percentages at the quartile level. Percentages  for schools in the lowest poverty and minority quartiles are compared to those in the highest poverty and minority quartiles. If the percentage of inexperienced, out-of-field, or ineffective teachers in an LEA's highest quartile exceeds the percentage in the lowest quartile, there is considered to be inequity – this is indicated </a:t>
            </a:r>
            <a:r>
              <a:rPr lang="en-US" dirty="0" smtClean="0">
                <a:solidFill>
                  <a:srgbClr val="FF0000"/>
                </a:solidFill>
              </a:rPr>
              <a:t>by red text</a:t>
            </a:r>
            <a:r>
              <a:rPr lang="en-US" dirty="0" smtClean="0"/>
              <a:t>. If a</a:t>
            </a:r>
            <a:r>
              <a:rPr lang="en-US" baseline="0" dirty="0" smtClean="0"/>
              <a:t> district </a:t>
            </a:r>
            <a:r>
              <a:rPr lang="en-US" dirty="0" smtClean="0"/>
              <a:t>has highest quartile schools but not lowest poverty or minority quartile schools, then state averages are used. The data contained in this file were based on 2017-18 reporting.</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22</a:t>
            </a:fld>
            <a:endParaRPr lang="en-US"/>
          </a:p>
        </p:txBody>
      </p:sp>
    </p:spTree>
    <p:extLst>
      <p:ext uri="{BB962C8B-B14F-4D97-AF65-F5344CB8AC3E}">
        <p14:creationId xmlns:p14="http://schemas.microsoft.com/office/powerpoint/2010/main" val="11056678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If you have</a:t>
            </a:r>
            <a:r>
              <a:rPr lang="en-US" baseline="0" dirty="0" smtClean="0"/>
              <a:t> one or more identified EDT gaps, this table can help you communicate school-level data driving the district level gap.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Use this table to copy</a:t>
            </a:r>
            <a:r>
              <a:rPr lang="en-US" baseline="0" dirty="0" smtClean="0"/>
              <a:t> and paste Quartile 1 (highest poverty or minority) school-level results from the CDE data file for schools with the lowest percentages of teachers who are experienced, in-field, or effective. This will facilitate a more detailed conversation on what factors are driving these data results. Be sure to share only percentages, not numbers, to avoid personally identifiable information.</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Where there isn’t data available, there may be no schools that fall into Quartile 1 for comparison, or the district is too small  (&lt;1,000 students, or &lt;1 school per grade span). </a:t>
            </a: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23</a:t>
            </a:fld>
            <a:endParaRPr lang="en-US"/>
          </a:p>
        </p:txBody>
      </p:sp>
    </p:spTree>
    <p:extLst>
      <p:ext uri="{BB962C8B-B14F-4D97-AF65-F5344CB8AC3E}">
        <p14:creationId xmlns:p14="http://schemas.microsoft.com/office/powerpoint/2010/main" val="3925305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If you have</a:t>
            </a:r>
            <a:r>
              <a:rPr lang="en-US" baseline="0" dirty="0" smtClean="0"/>
              <a:t> one or more identified EDT gaps, this table can help you communicate school-level data driving the district level gap.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Use this table to copy</a:t>
            </a:r>
            <a:r>
              <a:rPr lang="en-US" baseline="0" dirty="0" smtClean="0"/>
              <a:t> and paste Quartile 1 (highest poverty or minority) school-level results from the CDE data file for schools with the lowest percentages of teachers who are experienced, in-field, or effective. This will facilitate a more detailed conversation on what factors are driving these data results. Be sure to share only percentages, not numbers, to avoid personally identifiable information.</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Where there isn’t data available, there may be no schools that fall into Quartile 1 for comparison, or the district is too small  (&lt;1,000 students, or &lt;1 school per grade span). </a:t>
            </a: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24</a:t>
            </a:fld>
            <a:endParaRPr lang="en-US"/>
          </a:p>
        </p:txBody>
      </p:sp>
    </p:spTree>
    <p:extLst>
      <p:ext uri="{BB962C8B-B14F-4D97-AF65-F5344CB8AC3E}">
        <p14:creationId xmlns:p14="http://schemas.microsoft.com/office/powerpoint/2010/main" val="25988930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25</a:t>
            </a:fld>
            <a:endParaRPr lang="en-US"/>
          </a:p>
        </p:txBody>
      </p:sp>
    </p:spTree>
    <p:extLst>
      <p:ext uri="{BB962C8B-B14F-4D97-AF65-F5344CB8AC3E}">
        <p14:creationId xmlns:p14="http://schemas.microsoft.com/office/powerpoint/2010/main" val="20723493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Use this data table to select which area(s) to focus on. Then delete the other rows, if minimal or no gaps were identified. Expand the cells to create working space. Use it to capture brainstorming results for each column.</a:t>
            </a:r>
          </a:p>
          <a:p>
            <a:endParaRPr lang="en-US" baseline="0" dirty="0" smtClean="0"/>
          </a:p>
        </p:txBody>
      </p:sp>
      <p:sp>
        <p:nvSpPr>
          <p:cNvPr id="4" name="Slide Number Placeholder 3"/>
          <p:cNvSpPr>
            <a:spLocks noGrp="1"/>
          </p:cNvSpPr>
          <p:nvPr>
            <p:ph type="sldNum" sz="quarter" idx="10"/>
          </p:nvPr>
        </p:nvSpPr>
        <p:spPr/>
        <p:txBody>
          <a:bodyPr/>
          <a:lstStyle/>
          <a:p>
            <a:fld id="{A995EF9D-2794-47AA-B87D-5B456456569E}" type="slidenum">
              <a:rPr lang="en-US" smtClean="0"/>
              <a:t>26</a:t>
            </a:fld>
            <a:endParaRPr lang="en-US"/>
          </a:p>
        </p:txBody>
      </p:sp>
    </p:spTree>
    <p:extLst>
      <p:ext uri="{BB962C8B-B14F-4D97-AF65-F5344CB8AC3E}">
        <p14:creationId xmlns:p14="http://schemas.microsoft.com/office/powerpoint/2010/main" val="13705171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table can inform</a:t>
            </a:r>
            <a:r>
              <a:rPr lang="en-US" baseline="0" dirty="0" smtClean="0"/>
              <a:t> the structure of your group conversation after sharing district data and exploring challenges and efforts underway. You may take the opportunity to share what research says are effective human capital system strategies to address equity gaps. Then ask stakeholders what their reflections are. What solutions stand out as relevant to the district and school context? Do they identify different, and/or additional solutions?</a:t>
            </a: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27</a:t>
            </a:fld>
            <a:endParaRPr lang="en-US"/>
          </a:p>
        </p:txBody>
      </p:sp>
    </p:spTree>
    <p:extLst>
      <p:ext uri="{BB962C8B-B14F-4D97-AF65-F5344CB8AC3E}">
        <p14:creationId xmlns:p14="http://schemas.microsoft.com/office/powerpoint/2010/main" val="2631666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28</a:t>
            </a:fld>
            <a:endParaRPr lang="en-US"/>
          </a:p>
        </p:txBody>
      </p:sp>
    </p:spTree>
    <p:extLst>
      <p:ext uri="{BB962C8B-B14F-4D97-AF65-F5344CB8AC3E}">
        <p14:creationId xmlns:p14="http://schemas.microsoft.com/office/powerpoint/2010/main" val="12231742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Use these</a:t>
            </a:r>
            <a:r>
              <a:rPr lang="en-US" baseline="0" dirty="0" smtClean="0"/>
              <a:t> </a:t>
            </a:r>
            <a:r>
              <a:rPr lang="en-US" dirty="0" smtClean="0"/>
              <a:t>as a starting point to inform</a:t>
            </a:r>
            <a:r>
              <a:rPr lang="en-US" baseline="0" dirty="0" smtClean="0"/>
              <a:t> stakeholders of the process of collecting input and developing a plan to take action.</a:t>
            </a: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29</a:t>
            </a:fld>
            <a:endParaRPr lang="en-US"/>
          </a:p>
        </p:txBody>
      </p:sp>
    </p:spTree>
    <p:extLst>
      <p:ext uri="{BB962C8B-B14F-4D97-AF65-F5344CB8AC3E}">
        <p14:creationId xmlns:p14="http://schemas.microsoft.com/office/powerpoint/2010/main" val="2897052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Use this opportunity to inform</a:t>
            </a:r>
            <a:r>
              <a:rPr lang="en-US" baseline="0" dirty="0" smtClean="0"/>
              <a:t> stakeholders of dates and times when they can provide input on matters of equity, and other district issues.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30</a:t>
            </a:fld>
            <a:endParaRPr lang="en-US"/>
          </a:p>
        </p:txBody>
      </p:sp>
    </p:spTree>
    <p:extLst>
      <p:ext uri="{BB962C8B-B14F-4D97-AF65-F5344CB8AC3E}">
        <p14:creationId xmlns:p14="http://schemas.microsoft.com/office/powerpoint/2010/main" val="443228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Use these</a:t>
            </a:r>
            <a:r>
              <a:rPr lang="en-US" baseline="0" dirty="0" smtClean="0"/>
              <a:t> </a:t>
            </a:r>
            <a:r>
              <a:rPr lang="en-US" dirty="0" smtClean="0"/>
              <a:t>as a starting point to develop your own district</a:t>
            </a:r>
            <a:r>
              <a:rPr lang="en-US" baseline="0" dirty="0" smtClean="0"/>
              <a:t> meeting agenda.</a:t>
            </a:r>
            <a:endParaRPr lang="en-US" dirty="0" smtClean="0"/>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4</a:t>
            </a:fld>
            <a:endParaRPr lang="en-US"/>
          </a:p>
        </p:txBody>
      </p:sp>
    </p:spTree>
    <p:extLst>
      <p:ext uri="{BB962C8B-B14F-4D97-AF65-F5344CB8AC3E}">
        <p14:creationId xmlns:p14="http://schemas.microsoft.com/office/powerpoint/2010/main" val="24607655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31</a:t>
            </a:fld>
            <a:endParaRPr lang="en-US"/>
          </a:p>
        </p:txBody>
      </p:sp>
    </p:spTree>
    <p:extLst>
      <p:ext uri="{BB962C8B-B14F-4D97-AF65-F5344CB8AC3E}">
        <p14:creationId xmlns:p14="http://schemas.microsoft.com/office/powerpoint/2010/main" val="1239311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these as a starting point to develop your own district</a:t>
            </a:r>
            <a:r>
              <a:rPr lang="en-US" baseline="0" dirty="0" smtClean="0"/>
              <a:t> meeting goals.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5</a:t>
            </a:fld>
            <a:endParaRPr lang="en-US"/>
          </a:p>
        </p:txBody>
      </p:sp>
    </p:spTree>
    <p:extLst>
      <p:ext uri="{BB962C8B-B14F-4D97-AF65-F5344CB8AC3E}">
        <p14:creationId xmlns:p14="http://schemas.microsoft.com/office/powerpoint/2010/main" val="1055405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these as a starting point to develop your own district</a:t>
            </a:r>
            <a:r>
              <a:rPr lang="en-US" baseline="0" dirty="0" smtClean="0"/>
              <a:t> EDT dialogue. </a:t>
            </a:r>
          </a:p>
          <a:p>
            <a:endParaRPr lang="en-US" sz="1200" baseline="0" dirty="0" smtClean="0">
              <a:latin typeface="Trebuchet MS" panose="020B0603020202020204" pitchFamily="34" charset="0"/>
            </a:endParaRPr>
          </a:p>
          <a:p>
            <a:r>
              <a:rPr lang="en-US" sz="1200" dirty="0" smtClean="0">
                <a:latin typeface="Trebuchet MS" panose="020B0603020202020204" pitchFamily="34" charset="0"/>
              </a:rPr>
              <a:t>For ideas beyond those provided in this template (e.g., discussing EDT results, root causes, and human capital system opportunities), see the Center for Great Teachers and Leaders “Moving Toward Equity toolkit: </a:t>
            </a:r>
            <a:r>
              <a:rPr lang="en-US" sz="1200" dirty="0" smtClean="0">
                <a:latin typeface="Trebuchet MS" panose="020B0603020202020204" pitchFamily="34" charset="0"/>
                <a:hlinkClick r:id="rId3"/>
              </a:rPr>
              <a:t>https://gtlcenter.org/sites/default/files/GTL_Moving_Toward_Equity.pdf</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6</a:t>
            </a:fld>
            <a:endParaRPr lang="en-US"/>
          </a:p>
        </p:txBody>
      </p:sp>
    </p:spTree>
    <p:extLst>
      <p:ext uri="{BB962C8B-B14F-4D97-AF65-F5344CB8AC3E}">
        <p14:creationId xmlns:p14="http://schemas.microsoft.com/office/powerpoint/2010/main" val="130950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7</a:t>
            </a:fld>
            <a:endParaRPr lang="en-US"/>
          </a:p>
        </p:txBody>
      </p:sp>
    </p:spTree>
    <p:extLst>
      <p:ext uri="{BB962C8B-B14F-4D97-AF65-F5344CB8AC3E}">
        <p14:creationId xmlns:p14="http://schemas.microsoft.com/office/powerpoint/2010/main" val="4020753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Points for Facilitator: </a:t>
            </a:r>
          </a:p>
          <a:p>
            <a:pPr marL="171450" indent="-171450">
              <a:buFont typeface="Arial" panose="020B0604020202020204" pitchFamily="34" charset="0"/>
              <a:buChar char="•"/>
            </a:pPr>
            <a:r>
              <a:rPr lang="en-US" dirty="0" smtClean="0"/>
              <a:t>Results from several recent studies from the Institute of Education Sciences (IES) and data from the U.S. Department of Education’s Office for Civil Rights have demonstrated that equity gaps in access to excellent teachers and leaders persist across the United States. The inequities stem from myriad root causes. Research indicates that students’ race and family income often predict their access to excellent educators. Low-income students and high-need schools tend to have teachers who are less experienced, have fewer credentials, and do not demonstrate a track record of success. Core classes in high-poverty schools are still twice as likely to be taught by out-of-field teachers than similar classes with more advantaged students. </a:t>
            </a:r>
          </a:p>
          <a:p>
            <a:pPr marL="171450" indent="-171450">
              <a:buFont typeface="Arial" panose="020B0604020202020204" pitchFamily="34" charset="0"/>
              <a:buChar char="•"/>
            </a:pPr>
            <a:r>
              <a:rPr lang="en-US" dirty="0" smtClean="0"/>
              <a:t>Equitable access means that students from low-income families and students of color are not taught at higher rates than other children by inexperienced, unqualified, or out-of-field teachers. In other words, every student, regardless of his or her background, has access to effective teachers.  </a:t>
            </a:r>
          </a:p>
          <a:p>
            <a:endParaRPr lang="en-US" dirty="0" smtClean="0"/>
          </a:p>
          <a:p>
            <a:r>
              <a:rPr lang="en-US" dirty="0" smtClean="0"/>
              <a:t>Key References:</a:t>
            </a:r>
          </a:p>
          <a:p>
            <a:r>
              <a:rPr lang="en-US" dirty="0" err="1" smtClean="0"/>
              <a:t>Glazerman</a:t>
            </a:r>
            <a:r>
              <a:rPr lang="en-US" dirty="0" smtClean="0"/>
              <a:t>, S., &amp; Max, J. (2011). Do low income students have equal access to the highest performing teachers? Washington, DC: U.S. Department of Education, Institute of Education Sciences, National Center for Education Evaluation and Regional Assistance. Retrieved from http://ies.ed.gov/ncee/pubs/20114016/pdf/20114016.pdf</a:t>
            </a:r>
          </a:p>
          <a:p>
            <a:endParaRPr lang="en-US" dirty="0" smtClean="0"/>
          </a:p>
          <a:p>
            <a:r>
              <a:rPr lang="en-US" dirty="0" smtClean="0"/>
              <a:t>Isenberg, E., Max, J., Gleason, P., </a:t>
            </a:r>
            <a:r>
              <a:rPr lang="en-US" dirty="0" err="1" smtClean="0"/>
              <a:t>Potamites</a:t>
            </a:r>
            <a:r>
              <a:rPr lang="en-US" dirty="0" smtClean="0"/>
              <a:t>, L., </a:t>
            </a:r>
            <a:r>
              <a:rPr lang="en-US" dirty="0" err="1" smtClean="0"/>
              <a:t>Santillano</a:t>
            </a:r>
            <a:r>
              <a:rPr lang="en-US" dirty="0" smtClean="0"/>
              <a:t>, R., Hock, H., &amp; Hansen, M. (2013). Access to effective teaching for disadvantaged students. Washington, DC: U.S. Department of Education, Institute of Education Sciences, National Center for Education Evaluation and Regional Assistance. </a:t>
            </a:r>
          </a:p>
          <a:p>
            <a:endParaRPr lang="en-US" dirty="0" smtClean="0"/>
          </a:p>
          <a:p>
            <a:r>
              <a:rPr lang="en-US" dirty="0" smtClean="0"/>
              <a:t>Office of Civil Rights. (2014). Civil Rights Data Collection. Data snapshot: Teacher equity. Washington, DC: U.S. Department of Education, Office for Civil Rights. Retrieved from http://www2.ed.gov/about/offices/list/ocr/docs/crdc-teacher-equity-snapshot.pdf  </a:t>
            </a:r>
          </a:p>
          <a:p>
            <a:endParaRPr lang="en-US" dirty="0" smtClean="0"/>
          </a:p>
          <a:p>
            <a:r>
              <a:rPr lang="en-US" dirty="0" smtClean="0"/>
              <a:t>Sass, T., </a:t>
            </a:r>
            <a:r>
              <a:rPr lang="en-US" dirty="0" err="1" smtClean="0"/>
              <a:t>Hannaway</a:t>
            </a:r>
            <a:r>
              <a:rPr lang="en-US" dirty="0" smtClean="0"/>
              <a:t>, J., Xu, Z., </a:t>
            </a:r>
            <a:r>
              <a:rPr lang="en-US" dirty="0" err="1" smtClean="0"/>
              <a:t>Figlio</a:t>
            </a:r>
            <a:r>
              <a:rPr lang="en-US" dirty="0" smtClean="0"/>
              <a:t>, D., &amp; Feng, L. (2012). Value added of teachers in high-poverty schools and lower-poverty schools. Journal of Urban Economics, 72, 104–122.</a:t>
            </a:r>
          </a:p>
          <a:p>
            <a:endParaRPr lang="en-US" dirty="0" smtClean="0"/>
          </a:p>
          <a:p>
            <a:r>
              <a:rPr lang="en-US" dirty="0" smtClean="0"/>
              <a:t>For a highly readable and carefully conducted review of these studies, see the 2014 NCEE Evaluation Brief, Do Disadvantaged Students Get Less Effective Teaching? Key Findings From Recent Institute Of Education Sciences Studies (Washington, DC: U.S. Department of Education, Institute of Education Sciences). Retrieved from http://ies.ed.gov/ncee/pubs/20144010/pdf/20144010.pdf</a:t>
            </a:r>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8</a:t>
            </a:fld>
            <a:endParaRPr lang="en-US"/>
          </a:p>
        </p:txBody>
      </p:sp>
    </p:spTree>
    <p:extLst>
      <p:ext uri="{BB962C8B-B14F-4D97-AF65-F5344CB8AC3E}">
        <p14:creationId xmlns:p14="http://schemas.microsoft.com/office/powerpoint/2010/main" val="2716143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95EF9D-2794-47AA-B87D-5B456456569E}" type="slidenum">
              <a:rPr lang="en-US" smtClean="0"/>
              <a:t>9</a:t>
            </a:fld>
            <a:endParaRPr lang="en-US"/>
          </a:p>
        </p:txBody>
      </p:sp>
    </p:spTree>
    <p:extLst>
      <p:ext uri="{BB962C8B-B14F-4D97-AF65-F5344CB8AC3E}">
        <p14:creationId xmlns:p14="http://schemas.microsoft.com/office/powerpoint/2010/main" val="2418240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10</a:t>
            </a:fld>
            <a:endParaRPr lang="en-US"/>
          </a:p>
        </p:txBody>
      </p:sp>
    </p:spTree>
    <p:extLst>
      <p:ext uri="{BB962C8B-B14F-4D97-AF65-F5344CB8AC3E}">
        <p14:creationId xmlns:p14="http://schemas.microsoft.com/office/powerpoint/2010/main" val="30882417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3190875"/>
            <a:ext cx="9144000" cy="1814513"/>
          </a:xfrm>
        </p:spPr>
        <p:txBody>
          <a:bodyPr lIns="0" tIns="0" rIns="0" bIns="0" anchor="t" anchorCtr="0"/>
          <a:lstStyle>
            <a:lvl1pPr algn="ctr">
              <a:lnSpc>
                <a:spcPct val="100000"/>
              </a:lnSpc>
              <a:defRPr sz="6000">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1524000" y="5337713"/>
            <a:ext cx="9144000" cy="596362"/>
          </a:xfrm>
        </p:spPr>
        <p:txBody>
          <a:bodyPr lIns="0" tIns="0" rIns="0" bIns="0">
            <a:normAutofit/>
          </a:bodyPr>
          <a:lstStyle>
            <a:lvl1pPr marL="0" indent="0" algn="ctr">
              <a:lnSpc>
                <a:spcPct val="100000"/>
              </a:lnSpc>
              <a:spcBef>
                <a:spcPts val="0"/>
              </a:spcBef>
              <a:spcAft>
                <a:spcPts val="1200"/>
              </a:spcAft>
              <a:buNone/>
              <a:defRPr sz="3200">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0" name="Picture 9" title="Colorado Department of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2707" y="1823179"/>
            <a:ext cx="4491235" cy="819024"/>
          </a:xfrm>
          <a:prstGeom prst="rect">
            <a:avLst/>
          </a:prstGeom>
        </p:spPr>
      </p:pic>
      <p:pic>
        <p:nvPicPr>
          <p:cNvPr id="12" name="Picture 11"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6" name="Slide Number Placeholder 5"/>
          <p:cNvSpPr>
            <a:spLocks noGrp="1"/>
          </p:cNvSpPr>
          <p:nvPr>
            <p:ph type="sldNum" sz="quarter" idx="4"/>
          </p:nvPr>
        </p:nvSpPr>
        <p:spPr>
          <a:xfrm>
            <a:off x="86355"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23986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8" name="Picture 7" title="Hea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2" name="Title 1"/>
          <p:cNvSpPr>
            <a:spLocks noGrp="1"/>
          </p:cNvSpPr>
          <p:nvPr>
            <p:ph type="title"/>
          </p:nvPr>
        </p:nvSpPr>
        <p:spPr>
          <a:xfrm>
            <a:off x="274320" y="274321"/>
            <a:ext cx="5831205"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463040"/>
            <a:ext cx="10515600" cy="4351338"/>
          </a:xfrm>
        </p:spPr>
        <p:txBody>
          <a:bodyPr lIns="0" tIns="0" rIns="0" bIns="0">
            <a:noAutofit/>
          </a:bodyPr>
          <a:lstStyle>
            <a:lvl1pPr marL="0" indent="0">
              <a:buNone/>
              <a:defRPr>
                <a:latin typeface="Trebuchet MS" panose="020B0603020202020204" pitchFamily="34" charse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title="CDE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sp>
        <p:nvSpPr>
          <p:cNvPr id="9" name="Slide Number Placeholder 5"/>
          <p:cNvSpPr>
            <a:spLocks noGrp="1"/>
          </p:cNvSpPr>
          <p:nvPr>
            <p:ph type="sldNum" sz="quarter" idx="4"/>
          </p:nvPr>
        </p:nvSpPr>
        <p:spPr>
          <a:xfrm>
            <a:off x="84670"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647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0"/>
            <a:ext cx="5181600" cy="435133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463040"/>
            <a:ext cx="5181600" cy="435133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title="CD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pic>
        <p:nvPicPr>
          <p:cNvPr id="10" name="Picture 9"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11" name="Title 1"/>
          <p:cNvSpPr>
            <a:spLocks noGrp="1"/>
          </p:cNvSpPr>
          <p:nvPr>
            <p:ph type="title"/>
          </p:nvPr>
        </p:nvSpPr>
        <p:spPr>
          <a:xfrm>
            <a:off x="274320" y="274321"/>
            <a:ext cx="5821680"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84670"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157585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divider - Dkgreen to brightgreen">
    <p:spTree>
      <p:nvGrpSpPr>
        <p:cNvPr id="1" name=""/>
        <p:cNvGrpSpPr/>
        <p:nvPr/>
      </p:nvGrpSpPr>
      <p:grpSpPr>
        <a:xfrm>
          <a:off x="0" y="0"/>
          <a:ext cx="0" cy="0"/>
          <a:chOff x="0" y="0"/>
          <a:chExt cx="0" cy="0"/>
        </a:xfrm>
      </p:grpSpPr>
      <p:pic>
        <p:nvPicPr>
          <p:cNvPr id="2" name="Picture 1" title="Gradient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5" name="Slide Number Placeholder 5"/>
          <p:cNvSpPr>
            <a:spLocks noGrp="1"/>
          </p:cNvSpPr>
          <p:nvPr>
            <p:ph type="sldNum" sz="quarter" idx="12"/>
          </p:nvPr>
        </p:nvSpPr>
        <p:spPr>
          <a:xfrm>
            <a:off x="84670"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8" name="Picture 7"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05406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title="Dark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6" name="Slide Number Placeholder 5"/>
          <p:cNvSpPr>
            <a:spLocks noGrp="1"/>
          </p:cNvSpPr>
          <p:nvPr>
            <p:ph type="sldNum" sz="quarter" idx="12"/>
          </p:nvPr>
        </p:nvSpPr>
        <p:spPr>
          <a:xfrm>
            <a:off x="84670"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7" name="Picture 6"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20358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title="Light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
        <p:nvSpPr>
          <p:cNvPr id="3" name="Slide Number Placeholder 2"/>
          <p:cNvSpPr>
            <a:spLocks noGrp="1"/>
          </p:cNvSpPr>
          <p:nvPr>
            <p:ph type="sldNum" sz="quarter" idx="10"/>
          </p:nvPr>
        </p:nvSpPr>
        <p:spPr>
          <a:xfrm>
            <a:off x="84670" y="6356354"/>
            <a:ext cx="623711" cy="365125"/>
          </a:xfrm>
        </p:spPr>
        <p:txBody>
          <a:bodyPr/>
          <a:lstStyle>
            <a:lvl1pPr>
              <a:defRPr>
                <a:solidFill>
                  <a:schemeClr val="bg1"/>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3896705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812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42805027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0" r:id="rId4"/>
    <p:sldLayoutId id="2147483692" r:id="rId5"/>
    <p:sldLayoutId id="2147483693" r:id="rId6"/>
    <p:sldLayoutId id="2147483683" r:id="rId7"/>
  </p:sldLayoutIdLst>
  <p:hf hdr="0" ftr="0" dt="0"/>
  <p:txStyles>
    <p:titleStyle>
      <a:lvl1pPr algn="l" defTabSz="914400" rtl="0" eaLnBrk="1" latinLnBrk="0" hangingPunct="1">
        <a:lnSpc>
          <a:spcPct val="90000"/>
        </a:lnSpc>
        <a:spcBef>
          <a:spcPct val="0"/>
        </a:spcBef>
        <a:buNone/>
        <a:defRPr sz="32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thinkingmaps.com/equity-education-matter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e.state.co.us/cdefisgrant/essapreliminaryallocationsfy1819"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nassp.org/policy-advocacy-center/resources/essa-toolkit/essa-fact-sheet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de.state.co.us/fedprograms/co-consolidatedstateplan-final-website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gtlcenter.org/sites/default/files/GTL_Moving_Toward_Equity.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gtlcenter.org/sites/default/files/GTL_Moving_Toward_Equity.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400" dirty="0" smtClean="0"/>
              <a:t>CDE provides this slide deck for LEAs to customize in order to communicate EDT results with stakeholders. </a:t>
            </a:r>
            <a:br>
              <a:rPr lang="en-US" sz="2400" dirty="0" smtClean="0"/>
            </a:br>
            <a:r>
              <a:rPr lang="en-US" sz="2400" dirty="0"/>
              <a:t/>
            </a:r>
            <a:br>
              <a:rPr lang="en-US" sz="2400" dirty="0"/>
            </a:br>
            <a:r>
              <a:rPr lang="en-US" sz="2400" dirty="0" smtClean="0"/>
              <a:t>Make changes as necessary, based on your stakeholders’ prior knowledge and exposure to data analysis and plan development processes. </a:t>
            </a:r>
            <a:endParaRPr lang="en-US" sz="2400"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1</a:t>
            </a:fld>
            <a:endParaRPr lang="en-US" dirty="0"/>
          </a:p>
        </p:txBody>
      </p:sp>
    </p:spTree>
    <p:extLst>
      <p:ext uri="{BB962C8B-B14F-4D97-AF65-F5344CB8AC3E}">
        <p14:creationId xmlns:p14="http://schemas.microsoft.com/office/powerpoint/2010/main" val="755363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47961" y="6396335"/>
            <a:ext cx="4581939" cy="646331"/>
          </a:xfrm>
          <a:prstGeom prst="rect">
            <a:avLst/>
          </a:prstGeom>
          <a:noFill/>
        </p:spPr>
        <p:txBody>
          <a:bodyPr wrap="square" rtlCol="0">
            <a:spAutoFit/>
          </a:bodyPr>
          <a:lstStyle/>
          <a:p>
            <a:r>
              <a:rPr lang="en-US" sz="1200" dirty="0" smtClean="0"/>
              <a:t>*Source</a:t>
            </a:r>
            <a:r>
              <a:rPr lang="en-US" sz="1200" dirty="0" smtClean="0"/>
              <a:t>: </a:t>
            </a:r>
            <a:r>
              <a:rPr lang="en-US" sz="1200" dirty="0" smtClean="0">
                <a:hlinkClick r:id="rId3"/>
              </a:rPr>
              <a:t>Thinking Maps: Equity in Education </a:t>
            </a:r>
            <a:r>
              <a:rPr lang="en-US" sz="1200" dirty="0" smtClean="0"/>
              <a:t>https</a:t>
            </a:r>
            <a:r>
              <a:rPr lang="en-US" sz="1200" dirty="0"/>
              <a:t>://www.thinkingmaps.com/equity-education-matters</a:t>
            </a:r>
            <a:r>
              <a:rPr lang="en-US" sz="1200" dirty="0" smtClean="0"/>
              <a:t>/</a:t>
            </a:r>
          </a:p>
          <a:p>
            <a:endParaRPr lang="en-US" sz="1200" dirty="0"/>
          </a:p>
        </p:txBody>
      </p:sp>
      <p:sp>
        <p:nvSpPr>
          <p:cNvPr id="4" name="Slide Number Placeholder 3"/>
          <p:cNvSpPr>
            <a:spLocks noGrp="1"/>
          </p:cNvSpPr>
          <p:nvPr>
            <p:ph type="sldNum" sz="quarter" idx="4"/>
          </p:nvPr>
        </p:nvSpPr>
        <p:spPr/>
        <p:txBody>
          <a:bodyPr/>
          <a:lstStyle/>
          <a:p>
            <a:fld id="{67726FA2-3EC9-4717-AD62-D8C823692DD3}" type="slidenum">
              <a:rPr lang="en-US" smtClean="0"/>
              <a:pPr/>
              <a:t>10</a:t>
            </a:fld>
            <a:endParaRPr lang="en-US" dirty="0"/>
          </a:p>
        </p:txBody>
      </p:sp>
      <p:sp>
        <p:nvSpPr>
          <p:cNvPr id="7" name="TextBox 6"/>
          <p:cNvSpPr txBox="1"/>
          <p:nvPr/>
        </p:nvSpPr>
        <p:spPr>
          <a:xfrm>
            <a:off x="9562309" y="2355574"/>
            <a:ext cx="2275196" cy="2308324"/>
          </a:xfrm>
          <a:prstGeom prst="rect">
            <a:avLst/>
          </a:prstGeom>
          <a:solidFill>
            <a:schemeClr val="accent4">
              <a:lumMod val="40000"/>
              <a:lumOff val="60000"/>
            </a:schemeClr>
          </a:solidFill>
        </p:spPr>
        <p:txBody>
          <a:bodyPr wrap="square" rtlCol="0">
            <a:spAutoFit/>
          </a:bodyPr>
          <a:lstStyle/>
          <a:p>
            <a:r>
              <a:rPr lang="en-US" b="1" dirty="0" smtClean="0"/>
              <a:t>Good to know! </a:t>
            </a:r>
          </a:p>
          <a:p>
            <a:endParaRPr lang="en-US" b="1" dirty="0"/>
          </a:p>
          <a:p>
            <a:r>
              <a:rPr lang="en-US" b="1" dirty="0" smtClean="0"/>
              <a:t>Equality</a:t>
            </a:r>
            <a:r>
              <a:rPr lang="en-US" dirty="0" smtClean="0"/>
              <a:t> </a:t>
            </a:r>
            <a:r>
              <a:rPr lang="en-US" dirty="0"/>
              <a:t>of opportunity depends on </a:t>
            </a:r>
            <a:r>
              <a:rPr lang="en-US" b="1" dirty="0"/>
              <a:t>equitable</a:t>
            </a:r>
            <a:r>
              <a:rPr lang="en-US" dirty="0"/>
              <a:t> supports in schools and classrooms.</a:t>
            </a:r>
          </a:p>
          <a:p>
            <a:endParaRPr lang="en-US" dirty="0"/>
          </a:p>
        </p:txBody>
      </p:sp>
      <p:sp>
        <p:nvSpPr>
          <p:cNvPr id="6" name="TextBox 5"/>
          <p:cNvSpPr txBox="1"/>
          <p:nvPr/>
        </p:nvSpPr>
        <p:spPr>
          <a:xfrm>
            <a:off x="396525" y="1504199"/>
            <a:ext cx="9025771" cy="4893647"/>
          </a:xfrm>
          <a:prstGeom prst="rect">
            <a:avLst/>
          </a:prstGeom>
          <a:noFill/>
        </p:spPr>
        <p:txBody>
          <a:bodyPr wrap="square" rtlCol="0">
            <a:spAutoFit/>
          </a:bodyPr>
          <a:lstStyle/>
          <a:p>
            <a:pPr fontAlgn="base"/>
            <a:r>
              <a:rPr lang="en-US" sz="2400" dirty="0" smtClean="0">
                <a:latin typeface="Trebuchet MS" panose="020B0603020202020204" pitchFamily="34" charset="0"/>
              </a:rPr>
              <a:t>There is an important difference between </a:t>
            </a:r>
            <a:r>
              <a:rPr lang="en-US" sz="2400" b="1" dirty="0">
                <a:latin typeface="Trebuchet MS" panose="020B0603020202020204" pitchFamily="34" charset="0"/>
              </a:rPr>
              <a:t>equality</a:t>
            </a:r>
            <a:r>
              <a:rPr lang="en-US" sz="2400" dirty="0">
                <a:latin typeface="Trebuchet MS" panose="020B0603020202020204" pitchFamily="34" charset="0"/>
              </a:rPr>
              <a:t> </a:t>
            </a:r>
            <a:r>
              <a:rPr lang="en-US" sz="2400" dirty="0" smtClean="0">
                <a:latin typeface="Trebuchet MS" panose="020B0603020202020204" pitchFamily="34" charset="0"/>
              </a:rPr>
              <a:t>and</a:t>
            </a:r>
            <a:r>
              <a:rPr lang="en-US" sz="2400" dirty="0">
                <a:latin typeface="Trebuchet MS" panose="020B0603020202020204" pitchFamily="34" charset="0"/>
              </a:rPr>
              <a:t> </a:t>
            </a:r>
            <a:r>
              <a:rPr lang="en-US" sz="2400" b="1" dirty="0" smtClean="0">
                <a:latin typeface="Trebuchet MS" panose="020B0603020202020204" pitchFamily="34" charset="0"/>
              </a:rPr>
              <a:t>equity</a:t>
            </a:r>
            <a:r>
              <a:rPr lang="en-US" sz="2400" dirty="0" smtClean="0">
                <a:latin typeface="Trebuchet MS" panose="020B0603020202020204" pitchFamily="34" charset="0"/>
              </a:rPr>
              <a:t>.</a:t>
            </a:r>
          </a:p>
          <a:p>
            <a:pPr fontAlgn="base"/>
            <a:endParaRPr lang="en-US" sz="2400" i="1" dirty="0">
              <a:latin typeface="Trebuchet MS" panose="020B0603020202020204" pitchFamily="34" charset="0"/>
            </a:endParaRPr>
          </a:p>
          <a:p>
            <a:pPr marL="342900" indent="-342900" fontAlgn="base">
              <a:buFont typeface="Arial" panose="020B0604020202020204" pitchFamily="34" charset="0"/>
              <a:buChar char="•"/>
            </a:pPr>
            <a:r>
              <a:rPr lang="en-US" sz="2400" b="1" dirty="0" smtClean="0">
                <a:latin typeface="Trebuchet MS" panose="020B0603020202020204" pitchFamily="34" charset="0"/>
              </a:rPr>
              <a:t>Equality</a:t>
            </a:r>
            <a:r>
              <a:rPr lang="en-US" sz="2400" dirty="0" smtClean="0">
                <a:latin typeface="Trebuchet MS" panose="020B0603020202020204" pitchFamily="34" charset="0"/>
              </a:rPr>
              <a:t> means providing every student </a:t>
            </a:r>
            <a:r>
              <a:rPr lang="en-US" sz="2400" dirty="0">
                <a:latin typeface="Trebuchet MS" panose="020B0603020202020204" pitchFamily="34" charset="0"/>
              </a:rPr>
              <a:t>the </a:t>
            </a:r>
            <a:r>
              <a:rPr lang="en-US" sz="2400" i="1" dirty="0" smtClean="0">
                <a:latin typeface="Trebuchet MS" panose="020B0603020202020204" pitchFamily="34" charset="0"/>
              </a:rPr>
              <a:t>same supports</a:t>
            </a:r>
            <a:r>
              <a:rPr lang="en-US" sz="2400" dirty="0" smtClean="0">
                <a:latin typeface="Trebuchet MS" panose="020B0603020202020204" pitchFamily="34" charset="0"/>
              </a:rPr>
              <a:t>.</a:t>
            </a:r>
          </a:p>
          <a:p>
            <a:pPr marL="342900" indent="-342900" fontAlgn="base">
              <a:buFont typeface="Arial" panose="020B0604020202020204" pitchFamily="34" charset="0"/>
              <a:buChar char="•"/>
            </a:pPr>
            <a:r>
              <a:rPr lang="en-US" sz="2400" b="1" dirty="0" smtClean="0">
                <a:latin typeface="Trebuchet MS" panose="020B0603020202020204" pitchFamily="34" charset="0"/>
              </a:rPr>
              <a:t>Equity</a:t>
            </a:r>
            <a:r>
              <a:rPr lang="en-US" sz="2400" dirty="0" smtClean="0">
                <a:latin typeface="Trebuchet MS" panose="020B0603020202020204" pitchFamily="34" charset="0"/>
              </a:rPr>
              <a:t> </a:t>
            </a:r>
            <a:r>
              <a:rPr lang="en-US" sz="2400" dirty="0">
                <a:latin typeface="Trebuchet MS" panose="020B0603020202020204" pitchFamily="34" charset="0"/>
              </a:rPr>
              <a:t>means </a:t>
            </a:r>
            <a:r>
              <a:rPr lang="en-US" sz="2400" dirty="0" smtClean="0">
                <a:latin typeface="Trebuchet MS" panose="020B0603020202020204" pitchFamily="34" charset="0"/>
              </a:rPr>
              <a:t>providing every </a:t>
            </a:r>
            <a:r>
              <a:rPr lang="en-US" sz="2400" dirty="0">
                <a:latin typeface="Trebuchet MS" panose="020B0603020202020204" pitchFamily="34" charset="0"/>
              </a:rPr>
              <a:t>student </a:t>
            </a:r>
            <a:r>
              <a:rPr lang="en-US" sz="2400" dirty="0" smtClean="0">
                <a:latin typeface="Trebuchet MS" panose="020B0603020202020204" pitchFamily="34" charset="0"/>
              </a:rPr>
              <a:t>the </a:t>
            </a:r>
            <a:r>
              <a:rPr lang="en-US" sz="2400" i="1" dirty="0" smtClean="0">
                <a:latin typeface="Trebuchet MS" panose="020B0603020202020204" pitchFamily="34" charset="0"/>
              </a:rPr>
              <a:t>supports needed</a:t>
            </a:r>
            <a:r>
              <a:rPr lang="en-US" sz="2400" dirty="0" smtClean="0">
                <a:latin typeface="Trebuchet MS" panose="020B0603020202020204" pitchFamily="34" charset="0"/>
              </a:rPr>
              <a:t>. </a:t>
            </a:r>
            <a:r>
              <a:rPr lang="en-US" sz="2400" dirty="0">
                <a:latin typeface="Trebuchet MS" panose="020B0603020202020204" pitchFamily="34" charset="0"/>
              </a:rPr>
              <a:t> </a:t>
            </a:r>
            <a:endParaRPr lang="en-US" sz="2400" dirty="0" smtClean="0">
              <a:latin typeface="Trebuchet MS" panose="020B0603020202020204" pitchFamily="34" charset="0"/>
            </a:endParaRPr>
          </a:p>
          <a:p>
            <a:pPr marL="342900" indent="-342900" fontAlgn="base">
              <a:buFont typeface="Arial" panose="020B0604020202020204" pitchFamily="34" charset="0"/>
              <a:buChar char="•"/>
            </a:pPr>
            <a:endParaRPr lang="en-US" sz="2400" dirty="0">
              <a:latin typeface="Trebuchet MS" panose="020B0603020202020204" pitchFamily="34" charset="0"/>
            </a:endParaRPr>
          </a:p>
          <a:p>
            <a:pPr fontAlgn="base"/>
            <a:r>
              <a:rPr lang="en-US" sz="2400" dirty="0" smtClean="0">
                <a:latin typeface="Trebuchet MS" panose="020B0603020202020204" pitchFamily="34" charset="0"/>
              </a:rPr>
              <a:t>Educational equity establishes systems to ensure that every child has an equal chance for success. This requires understanding the unique challenges and barriers individual students or student populations face and providing additional supports to help them overcome those barriers. </a:t>
            </a:r>
          </a:p>
          <a:p>
            <a:pPr fontAlgn="base"/>
            <a:endParaRPr lang="en-US" sz="2400" dirty="0">
              <a:latin typeface="Trebuchet MS" panose="020B0603020202020204" pitchFamily="34" charset="0"/>
            </a:endParaRPr>
          </a:p>
          <a:p>
            <a:pPr fontAlgn="base"/>
            <a:r>
              <a:rPr lang="en-US" sz="2400" dirty="0" smtClean="0">
                <a:latin typeface="Trebuchet MS" panose="020B0603020202020204" pitchFamily="34" charset="0"/>
              </a:rPr>
              <a:t>While it may not ensure equal </a:t>
            </a:r>
            <a:r>
              <a:rPr lang="en-US" sz="2400" i="1" dirty="0" smtClean="0">
                <a:latin typeface="Trebuchet MS" panose="020B0603020202020204" pitchFamily="34" charset="0"/>
              </a:rPr>
              <a:t>outcomes</a:t>
            </a:r>
            <a:r>
              <a:rPr lang="en-US" sz="2400" dirty="0" smtClean="0">
                <a:latin typeface="Trebuchet MS" panose="020B0603020202020204" pitchFamily="34" charset="0"/>
              </a:rPr>
              <a:t>, such effort provides the conditions for equal </a:t>
            </a:r>
            <a:r>
              <a:rPr lang="en-US" sz="2400" i="1" dirty="0" smtClean="0">
                <a:latin typeface="Trebuchet MS" panose="020B0603020202020204" pitchFamily="34" charset="0"/>
              </a:rPr>
              <a:t>opportunity</a:t>
            </a:r>
            <a:r>
              <a:rPr lang="en-US" sz="2400" dirty="0" smtClean="0">
                <a:latin typeface="Trebuchet MS" panose="020B0603020202020204" pitchFamily="34" charset="0"/>
              </a:rPr>
              <a:t> for success.*</a:t>
            </a:r>
          </a:p>
        </p:txBody>
      </p:sp>
      <p:sp>
        <p:nvSpPr>
          <p:cNvPr id="2" name="Title 1"/>
          <p:cNvSpPr>
            <a:spLocks noGrp="1"/>
          </p:cNvSpPr>
          <p:nvPr>
            <p:ph type="title"/>
          </p:nvPr>
        </p:nvSpPr>
        <p:spPr>
          <a:xfrm>
            <a:off x="396525" y="313249"/>
            <a:ext cx="9165784" cy="713232"/>
          </a:xfrm>
        </p:spPr>
        <p:txBody>
          <a:bodyPr/>
          <a:lstStyle/>
          <a:p>
            <a:r>
              <a:rPr lang="en-US" sz="3200" dirty="0" smtClean="0"/>
              <a:t>Defining Equity and Equality</a:t>
            </a:r>
            <a:br>
              <a:rPr lang="en-US" sz="3200" dirty="0" smtClean="0"/>
            </a:br>
            <a:r>
              <a:rPr lang="en-US" sz="3200" dirty="0" smtClean="0"/>
              <a:t>in Education</a:t>
            </a:r>
            <a:endParaRPr lang="en-US" sz="3200" dirty="0"/>
          </a:p>
        </p:txBody>
      </p:sp>
    </p:spTree>
    <p:extLst>
      <p:ext uri="{BB962C8B-B14F-4D97-AF65-F5344CB8AC3E}">
        <p14:creationId xmlns:p14="http://schemas.microsoft.com/office/powerpoint/2010/main" val="612373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2574" y="1992589"/>
            <a:ext cx="9024730" cy="2387600"/>
          </a:xfrm>
        </p:spPr>
        <p:txBody>
          <a:bodyPr/>
          <a:lstStyle/>
          <a:p>
            <a:r>
              <a:rPr lang="en-US" dirty="0" smtClean="0"/>
              <a:t>ESSA and Equity</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11</a:t>
            </a:fld>
            <a:endParaRPr lang="en-US" dirty="0"/>
          </a:p>
        </p:txBody>
      </p:sp>
    </p:spTree>
    <p:extLst>
      <p:ext uri="{BB962C8B-B14F-4D97-AF65-F5344CB8AC3E}">
        <p14:creationId xmlns:p14="http://schemas.microsoft.com/office/powerpoint/2010/main" val="2602832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12</a:t>
            </a:fld>
            <a:endParaRPr lang="en-US" dirty="0"/>
          </a:p>
        </p:txBody>
      </p:sp>
      <p:sp>
        <p:nvSpPr>
          <p:cNvPr id="5" name="TextBox 4"/>
          <p:cNvSpPr txBox="1"/>
          <p:nvPr/>
        </p:nvSpPr>
        <p:spPr>
          <a:xfrm>
            <a:off x="2256183" y="6396335"/>
            <a:ext cx="8965095" cy="461665"/>
          </a:xfrm>
          <a:prstGeom prst="rect">
            <a:avLst/>
          </a:prstGeom>
          <a:noFill/>
        </p:spPr>
        <p:txBody>
          <a:bodyPr wrap="square" rtlCol="0">
            <a:spAutoFit/>
          </a:bodyPr>
          <a:lstStyle/>
          <a:p>
            <a:r>
              <a:rPr lang="en-US" sz="1200" dirty="0" smtClean="0"/>
              <a:t>*Source: </a:t>
            </a:r>
            <a:r>
              <a:rPr lang="en-US" sz="1200" dirty="0">
                <a:hlinkClick r:id="rId3"/>
              </a:rPr>
              <a:t>CDE </a:t>
            </a:r>
            <a:r>
              <a:rPr lang="en-US" sz="1200" dirty="0" smtClean="0">
                <a:hlinkClick r:id="rId3"/>
              </a:rPr>
              <a:t>Grants Fiscal – ESSA Allocations and Fiscal </a:t>
            </a:r>
            <a:r>
              <a:rPr lang="en-US" sz="1200" dirty="0">
                <a:hlinkClick r:id="rId3"/>
              </a:rPr>
              <a:t>F</a:t>
            </a:r>
            <a:r>
              <a:rPr lang="en-US" sz="1200" dirty="0" smtClean="0">
                <a:hlinkClick r:id="rId3"/>
              </a:rPr>
              <a:t>iles </a:t>
            </a:r>
            <a:r>
              <a:rPr lang="en-US" sz="1200" dirty="0"/>
              <a:t>https://</a:t>
            </a:r>
            <a:r>
              <a:rPr lang="en-US" sz="1200" dirty="0" smtClean="0"/>
              <a:t>www.cde.state.co.us/cdefisgrant/essapreliminaryallocationsfy1819</a:t>
            </a:r>
          </a:p>
          <a:p>
            <a:endParaRPr lang="en-US" sz="1200" dirty="0"/>
          </a:p>
        </p:txBody>
      </p:sp>
      <p:sp>
        <p:nvSpPr>
          <p:cNvPr id="3" name="TextBox 2"/>
          <p:cNvSpPr txBox="1"/>
          <p:nvPr/>
        </p:nvSpPr>
        <p:spPr>
          <a:xfrm>
            <a:off x="8196549" y="2077280"/>
            <a:ext cx="3316078" cy="2862322"/>
          </a:xfrm>
          <a:prstGeom prst="rect">
            <a:avLst/>
          </a:prstGeom>
          <a:solidFill>
            <a:schemeClr val="accent4">
              <a:lumMod val="40000"/>
              <a:lumOff val="60000"/>
            </a:schemeClr>
          </a:solidFill>
        </p:spPr>
        <p:txBody>
          <a:bodyPr wrap="square" rtlCol="0">
            <a:spAutoFit/>
          </a:bodyPr>
          <a:lstStyle/>
          <a:p>
            <a:r>
              <a:rPr lang="en-US" b="1" dirty="0" smtClean="0"/>
              <a:t>Good to know!</a:t>
            </a:r>
          </a:p>
          <a:p>
            <a:endParaRPr lang="en-US" b="1" dirty="0" smtClean="0"/>
          </a:p>
          <a:p>
            <a:r>
              <a:rPr lang="en-US" dirty="0" smtClean="0"/>
              <a:t>The ESEA </a:t>
            </a:r>
            <a:r>
              <a:rPr lang="en-US" dirty="0"/>
              <a:t>dates back to 1965, </a:t>
            </a:r>
            <a:r>
              <a:rPr lang="en-US" dirty="0" smtClean="0"/>
              <a:t>representing the Federal government’s </a:t>
            </a:r>
            <a:r>
              <a:rPr lang="en-US" dirty="0"/>
              <a:t>commitment </a:t>
            </a:r>
            <a:r>
              <a:rPr lang="en-US" dirty="0" smtClean="0"/>
              <a:t>to educational equity. A </a:t>
            </a:r>
            <a:r>
              <a:rPr lang="en-US" dirty="0"/>
              <a:t>key </a:t>
            </a:r>
            <a:r>
              <a:rPr lang="en-US" dirty="0" smtClean="0"/>
              <a:t>function </a:t>
            </a:r>
            <a:r>
              <a:rPr lang="en-US" dirty="0"/>
              <a:t>of ESEA is </a:t>
            </a:r>
            <a:r>
              <a:rPr lang="en-US" dirty="0" smtClean="0"/>
              <a:t>providing </a:t>
            </a:r>
            <a:r>
              <a:rPr lang="en-US" dirty="0"/>
              <a:t>additional </a:t>
            </a:r>
            <a:r>
              <a:rPr lang="en-US" dirty="0" smtClean="0"/>
              <a:t>resources to help districts and schools serve </a:t>
            </a:r>
            <a:r>
              <a:rPr lang="en-US" dirty="0"/>
              <a:t>students with the greatest needs</a:t>
            </a:r>
            <a:r>
              <a:rPr lang="en-US" dirty="0" smtClean="0"/>
              <a:t>.</a:t>
            </a:r>
            <a:endParaRPr lang="en-US" dirty="0"/>
          </a:p>
        </p:txBody>
      </p:sp>
      <p:sp>
        <p:nvSpPr>
          <p:cNvPr id="6" name="TextBox 5"/>
          <p:cNvSpPr txBox="1"/>
          <p:nvPr/>
        </p:nvSpPr>
        <p:spPr>
          <a:xfrm>
            <a:off x="565490" y="1545728"/>
            <a:ext cx="7296363" cy="4093428"/>
          </a:xfrm>
          <a:prstGeom prst="rect">
            <a:avLst/>
          </a:prstGeom>
          <a:noFill/>
        </p:spPr>
        <p:txBody>
          <a:bodyPr wrap="square" rtlCol="0">
            <a:spAutoFit/>
          </a:bodyPr>
          <a:lstStyle/>
          <a:p>
            <a:r>
              <a:rPr lang="en-US" sz="2000" dirty="0">
                <a:latin typeface="Trebuchet MS" panose="020B0603020202020204" pitchFamily="34" charset="0"/>
              </a:rPr>
              <a:t>In December </a:t>
            </a:r>
            <a:r>
              <a:rPr lang="en-US" sz="2000" dirty="0" smtClean="0">
                <a:latin typeface="Trebuchet MS" panose="020B0603020202020204" pitchFamily="34" charset="0"/>
              </a:rPr>
              <a:t>2015</a:t>
            </a:r>
            <a:r>
              <a:rPr lang="en-US" sz="2000" dirty="0">
                <a:latin typeface="Trebuchet MS" panose="020B0603020202020204" pitchFamily="34" charset="0"/>
              </a:rPr>
              <a:t>, </a:t>
            </a:r>
            <a:r>
              <a:rPr lang="en-US" sz="2000" dirty="0" smtClean="0">
                <a:latin typeface="Trebuchet MS" panose="020B0603020202020204" pitchFamily="34" charset="0"/>
              </a:rPr>
              <a:t>the </a:t>
            </a:r>
            <a:r>
              <a:rPr lang="en-US" sz="2000" dirty="0">
                <a:latin typeface="Trebuchet MS" panose="020B0603020202020204" pitchFamily="34" charset="0"/>
              </a:rPr>
              <a:t>Elementary and Secondary Education Act (ESEA), reauthorized as the Every Student Succeeds Act (ESSA</a:t>
            </a:r>
            <a:r>
              <a:rPr lang="en-US" sz="2000" dirty="0" smtClean="0">
                <a:latin typeface="Trebuchet MS" panose="020B0603020202020204" pitchFamily="34" charset="0"/>
              </a:rPr>
              <a:t>), was signed into law. ESSA replaced No </a:t>
            </a:r>
            <a:r>
              <a:rPr lang="en-US" sz="2000" dirty="0">
                <a:latin typeface="Trebuchet MS" panose="020B0603020202020204" pitchFamily="34" charset="0"/>
              </a:rPr>
              <a:t>Child Left Behind </a:t>
            </a:r>
            <a:r>
              <a:rPr lang="en-US" sz="2000" dirty="0" smtClean="0">
                <a:latin typeface="Trebuchet MS" panose="020B0603020202020204" pitchFamily="34" charset="0"/>
              </a:rPr>
              <a:t>(NCLB).</a:t>
            </a:r>
          </a:p>
          <a:p>
            <a:endParaRPr lang="en-US" sz="2000" dirty="0">
              <a:latin typeface="Trebuchet MS" panose="020B0603020202020204" pitchFamily="34" charset="0"/>
            </a:endParaRPr>
          </a:p>
          <a:p>
            <a:r>
              <a:rPr lang="en-US" sz="2000" dirty="0" smtClean="0">
                <a:latin typeface="Trebuchet MS" panose="020B0603020202020204" pitchFamily="34" charset="0"/>
              </a:rPr>
              <a:t>ESSA requires that States develop </a:t>
            </a:r>
            <a:r>
              <a:rPr lang="en-US" sz="2000" dirty="0">
                <a:latin typeface="Trebuchet MS" panose="020B0603020202020204" pitchFamily="34" charset="0"/>
              </a:rPr>
              <a:t>plans that address standards, assessments, school and district </a:t>
            </a:r>
            <a:r>
              <a:rPr lang="en-US" sz="2000" dirty="0" smtClean="0">
                <a:latin typeface="Trebuchet MS" panose="020B0603020202020204" pitchFamily="34" charset="0"/>
              </a:rPr>
              <a:t>accountability, educator equity, and </a:t>
            </a:r>
            <a:r>
              <a:rPr lang="en-US" sz="2000" dirty="0">
                <a:latin typeface="Trebuchet MS" panose="020B0603020202020204" pitchFamily="34" charset="0"/>
              </a:rPr>
              <a:t>special help for struggling </a:t>
            </a:r>
            <a:r>
              <a:rPr lang="en-US" sz="2000" dirty="0" smtClean="0">
                <a:latin typeface="Trebuchet MS" panose="020B0603020202020204" pitchFamily="34" charset="0"/>
              </a:rPr>
              <a:t>schools.</a:t>
            </a:r>
          </a:p>
          <a:p>
            <a:endParaRPr lang="en-US" sz="2000" dirty="0">
              <a:solidFill>
                <a:schemeClr val="tx1">
                  <a:lumMod val="65000"/>
                  <a:lumOff val="35000"/>
                </a:schemeClr>
              </a:solidFill>
              <a:latin typeface="Trebuchet MS" panose="020B0603020202020204" pitchFamily="34" charset="0"/>
            </a:endParaRPr>
          </a:p>
          <a:p>
            <a:r>
              <a:rPr lang="en-US" sz="2000" dirty="0" smtClean="0">
                <a:latin typeface="Trebuchet MS" panose="020B0603020202020204" pitchFamily="34" charset="0"/>
              </a:rPr>
              <a:t>ESSA provided Colorado districts $183 million in federal funding </a:t>
            </a:r>
            <a:r>
              <a:rPr lang="en-US" sz="2000" dirty="0">
                <a:latin typeface="Trebuchet MS" panose="020B0603020202020204" pitchFamily="34" charset="0"/>
              </a:rPr>
              <a:t>(FY 2018-19) to </a:t>
            </a:r>
            <a:r>
              <a:rPr lang="en-US" sz="2000" dirty="0" smtClean="0">
                <a:latin typeface="Trebuchet MS" panose="020B0603020202020204" pitchFamily="34" charset="0"/>
              </a:rPr>
              <a:t>better serve students with the greatest needs.* This funding is crucial to advancing educational equity.</a:t>
            </a:r>
            <a:endParaRPr lang="en-US" sz="20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The Every Student Succeeds Act (ESSA)</a:t>
            </a:r>
            <a:endParaRPr lang="en-US" sz="3200" dirty="0"/>
          </a:p>
        </p:txBody>
      </p:sp>
    </p:spTree>
    <p:extLst>
      <p:ext uri="{BB962C8B-B14F-4D97-AF65-F5344CB8AC3E}">
        <p14:creationId xmlns:p14="http://schemas.microsoft.com/office/powerpoint/2010/main" val="9996049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13</a:t>
            </a:fld>
            <a:endParaRPr lang="en-US" dirty="0"/>
          </a:p>
        </p:txBody>
      </p:sp>
      <p:sp>
        <p:nvSpPr>
          <p:cNvPr id="5" name="TextBox 4"/>
          <p:cNvSpPr txBox="1"/>
          <p:nvPr/>
        </p:nvSpPr>
        <p:spPr>
          <a:xfrm>
            <a:off x="2067339" y="6356354"/>
            <a:ext cx="8955157" cy="253916"/>
          </a:xfrm>
          <a:prstGeom prst="rect">
            <a:avLst/>
          </a:prstGeom>
          <a:noFill/>
        </p:spPr>
        <p:txBody>
          <a:bodyPr wrap="square" rtlCol="0">
            <a:spAutoFit/>
          </a:bodyPr>
          <a:lstStyle/>
          <a:p>
            <a:r>
              <a:rPr lang="en-US" sz="1050" dirty="0" smtClean="0"/>
              <a:t>Source: </a:t>
            </a:r>
            <a:r>
              <a:rPr lang="en-US" sz="1050" dirty="0" smtClean="0">
                <a:hlinkClick r:id="rId3"/>
              </a:rPr>
              <a:t>National Association of Secondary </a:t>
            </a:r>
            <a:r>
              <a:rPr lang="en-US" sz="1050" dirty="0">
                <a:hlinkClick r:id="rId3"/>
              </a:rPr>
              <a:t>School Principals (NASSP</a:t>
            </a:r>
            <a:r>
              <a:rPr lang="en-US" sz="1050" dirty="0"/>
              <a:t>). https://</a:t>
            </a:r>
            <a:r>
              <a:rPr lang="en-US" sz="1050" dirty="0" smtClean="0"/>
              <a:t>www.nassp.org/policy-advocacy-center/resources/essa-toolkit/essa-fact-sheets</a:t>
            </a:r>
            <a:endParaRPr lang="en-US" dirty="0" smtClean="0"/>
          </a:p>
        </p:txBody>
      </p:sp>
      <p:graphicFrame>
        <p:nvGraphicFramePr>
          <p:cNvPr id="7" name="Table 6" descr="Program, name and purpose for each title is listed." title="9 Title Programs of ESSA"/>
          <p:cNvGraphicFramePr>
            <a:graphicFrameLocks noGrp="1"/>
          </p:cNvGraphicFramePr>
          <p:nvPr>
            <p:extLst>
              <p:ext uri="{D42A27DB-BD31-4B8C-83A1-F6EECF244321}">
                <p14:modId xmlns:p14="http://schemas.microsoft.com/office/powerpoint/2010/main" val="1362829349"/>
              </p:ext>
            </p:extLst>
          </p:nvPr>
        </p:nvGraphicFramePr>
        <p:xfrm>
          <a:off x="639620" y="1354173"/>
          <a:ext cx="10859541" cy="5002181"/>
        </p:xfrm>
        <a:graphic>
          <a:graphicData uri="http://schemas.openxmlformats.org/drawingml/2006/table">
            <a:tbl>
              <a:tblPr firstRow="1" firstCol="1" bandRow="1">
                <a:tableStyleId>{5C22544A-7EE6-4342-B048-85BDC9FD1C3A}</a:tableStyleId>
              </a:tblPr>
              <a:tblGrid>
                <a:gridCol w="1130119">
                  <a:extLst>
                    <a:ext uri="{9D8B030D-6E8A-4147-A177-3AD203B41FA5}">
                      <a16:colId xmlns="" xmlns:a16="http://schemas.microsoft.com/office/drawing/2014/main" val="20000"/>
                    </a:ext>
                  </a:extLst>
                </a:gridCol>
                <a:gridCol w="4037450">
                  <a:extLst>
                    <a:ext uri="{9D8B030D-6E8A-4147-A177-3AD203B41FA5}">
                      <a16:colId xmlns="" xmlns:a16="http://schemas.microsoft.com/office/drawing/2014/main" val="20001"/>
                    </a:ext>
                  </a:extLst>
                </a:gridCol>
                <a:gridCol w="5691972">
                  <a:extLst>
                    <a:ext uri="{9D8B030D-6E8A-4147-A177-3AD203B41FA5}">
                      <a16:colId xmlns="" xmlns:a16="http://schemas.microsoft.com/office/drawing/2014/main" val="20002"/>
                    </a:ext>
                  </a:extLst>
                </a:gridCol>
              </a:tblGrid>
              <a:tr h="584323">
                <a:tc>
                  <a:txBody>
                    <a:bodyPr/>
                    <a:lstStyle/>
                    <a:p>
                      <a:pPr marL="0" marR="0" algn="ctr">
                        <a:spcBef>
                          <a:spcPts val="0"/>
                        </a:spcBef>
                        <a:spcAft>
                          <a:spcPts val="0"/>
                        </a:spcAft>
                      </a:pPr>
                      <a:r>
                        <a:rPr lang="en-US" sz="1800" b="1" dirty="0" smtClean="0">
                          <a:solidFill>
                            <a:schemeClr val="bg1"/>
                          </a:solidFill>
                          <a:effectLst/>
                          <a:latin typeface="+mn-lt"/>
                          <a:ea typeface="+mn-ea"/>
                          <a:cs typeface="+mn-cs"/>
                        </a:rPr>
                        <a:t>Program</a:t>
                      </a:r>
                      <a:endParaRPr lang="en-US" sz="1800" b="1" dirty="0">
                        <a:solidFill>
                          <a:schemeClr val="bg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baseline="0" dirty="0" smtClean="0">
                          <a:solidFill>
                            <a:schemeClr val="bg1"/>
                          </a:solidFill>
                          <a:effectLst/>
                          <a:latin typeface="Calibri" panose="020F0502020204030204" pitchFamily="34" charset="0"/>
                          <a:ea typeface="MS PGothic" panose="020B0600070205080204" pitchFamily="34" charset="-128"/>
                          <a:cs typeface="Times New Roman" panose="02020603050405020304" pitchFamily="18" charset="0"/>
                        </a:rPr>
                        <a:t>Name</a:t>
                      </a:r>
                      <a:endParaRPr lang="en-US" sz="1800" b="1" dirty="0">
                        <a:solidFill>
                          <a:schemeClr val="bg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solidFill>
                      <a:schemeClr val="accent1"/>
                    </a:solidFill>
                  </a:tcPr>
                </a:tc>
                <a:tc>
                  <a:txBody>
                    <a:bodyPr/>
                    <a:lstStyle/>
                    <a:p>
                      <a:pPr marL="0" marR="0" algn="ctr">
                        <a:spcBef>
                          <a:spcPts val="0"/>
                        </a:spcBef>
                        <a:spcAft>
                          <a:spcPts val="0"/>
                        </a:spcAft>
                      </a:pPr>
                      <a:r>
                        <a:rPr lang="en-US" sz="1800" b="1" dirty="0" smtClean="0">
                          <a:solidFill>
                            <a:schemeClr val="bg1"/>
                          </a:solidFill>
                          <a:effectLst/>
                          <a:latin typeface="Calibri" panose="020F0502020204030204" pitchFamily="34" charset="0"/>
                          <a:ea typeface="MS PGothic" panose="020B0600070205080204" pitchFamily="34" charset="-128"/>
                          <a:cs typeface="Times New Roman" panose="02020603050405020304" pitchFamily="18" charset="0"/>
                        </a:rPr>
                        <a:t>Purpose</a:t>
                      </a:r>
                      <a:endParaRPr lang="en-US" sz="1800" b="1" dirty="0">
                        <a:solidFill>
                          <a:schemeClr val="bg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solidFill>
                      <a:schemeClr val="accent1"/>
                    </a:solidFill>
                  </a:tcPr>
                </a:tc>
                <a:extLst>
                  <a:ext uri="{0D108BD9-81ED-4DB2-BD59-A6C34878D82A}">
                    <a16:rowId xmlns="" xmlns:a16="http://schemas.microsoft.com/office/drawing/2014/main" val="10000"/>
                  </a:ext>
                </a:extLst>
              </a:tr>
              <a:tr h="7803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smtClean="0">
                          <a:effectLst/>
                        </a:rPr>
                        <a:t>Title</a:t>
                      </a:r>
                      <a:r>
                        <a:rPr lang="en-US" sz="1800" baseline="0" dirty="0" smtClean="0">
                          <a:effectLst/>
                        </a:rPr>
                        <a:t> I</a:t>
                      </a:r>
                      <a:endParaRPr lang="en-US" sz="1800" dirty="0" smtClean="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lvl="0" indent="0">
                        <a:spcBef>
                          <a:spcPts val="0"/>
                        </a:spcBef>
                        <a:spcAft>
                          <a:spcPts val="0"/>
                        </a:spcAft>
                        <a:buFont typeface="Symbol" panose="05050102010706020507" pitchFamily="18" charset="2"/>
                        <a:buNone/>
                      </a:pPr>
                      <a:r>
                        <a:rPr lang="en-US" sz="1700" b="0" dirty="0" smtClean="0">
                          <a:solidFill>
                            <a:schemeClr val="tx1"/>
                          </a:solidFill>
                          <a:effectLst/>
                          <a:latin typeface="+mn-lt"/>
                          <a:ea typeface="MS PGothic" panose="020B0600070205080204" pitchFamily="34" charset="-128"/>
                          <a:cs typeface="Times New Roman" panose="02020603050405020304" pitchFamily="18" charset="0"/>
                        </a:rPr>
                        <a:t>Improving the</a:t>
                      </a:r>
                      <a:r>
                        <a:rPr lang="en-US" sz="1700" b="0" baseline="0" dirty="0" smtClean="0">
                          <a:solidFill>
                            <a:schemeClr val="tx1"/>
                          </a:solidFill>
                          <a:effectLst/>
                          <a:latin typeface="+mn-lt"/>
                          <a:ea typeface="MS PGothic" panose="020B0600070205080204" pitchFamily="34" charset="-128"/>
                          <a:cs typeface="Times New Roman" panose="02020603050405020304" pitchFamily="18" charset="0"/>
                        </a:rPr>
                        <a:t> Academic Achievement of the Disadvantaged</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4">
                        <a:lumMod val="40000"/>
                        <a:lumOff val="60000"/>
                      </a:schemeClr>
                    </a:solidFill>
                  </a:tcPr>
                </a:tc>
                <a:tc>
                  <a:txBody>
                    <a:bodyPr/>
                    <a:lstStyle/>
                    <a:p>
                      <a:pPr marL="0" marR="0">
                        <a:spcBef>
                          <a:spcPts val="0"/>
                        </a:spcBef>
                        <a:spcAft>
                          <a:spcPts val="0"/>
                        </a:spcAft>
                      </a:pPr>
                      <a:r>
                        <a:rPr lang="en-US" sz="1700" b="0" dirty="0" smtClean="0">
                          <a:solidFill>
                            <a:schemeClr val="tx1"/>
                          </a:solidFill>
                          <a:effectLst/>
                          <a:latin typeface="+mn-lt"/>
                          <a:ea typeface="MS PGothic" panose="020B0600070205080204" pitchFamily="34" charset="-128"/>
                          <a:cs typeface="Times New Roman" panose="02020603050405020304" pitchFamily="18" charset="0"/>
                        </a:rPr>
                        <a:t>Provides all children significant</a:t>
                      </a:r>
                      <a:r>
                        <a:rPr lang="en-US" sz="1700" b="0" baseline="0" dirty="0" smtClean="0">
                          <a:solidFill>
                            <a:schemeClr val="tx1"/>
                          </a:solidFill>
                          <a:effectLst/>
                          <a:latin typeface="+mn-lt"/>
                          <a:ea typeface="MS PGothic" panose="020B0600070205080204" pitchFamily="34" charset="-128"/>
                          <a:cs typeface="Times New Roman" panose="02020603050405020304" pitchFamily="18" charset="0"/>
                        </a:rPr>
                        <a:t> </a:t>
                      </a:r>
                      <a:r>
                        <a:rPr lang="en-US" sz="1700" b="0" dirty="0" smtClean="0">
                          <a:solidFill>
                            <a:schemeClr val="tx1"/>
                          </a:solidFill>
                          <a:effectLst/>
                          <a:latin typeface="+mn-lt"/>
                          <a:ea typeface="MS PGothic" panose="020B0600070205080204" pitchFamily="34" charset="-128"/>
                          <a:cs typeface="Times New Roman" panose="02020603050405020304" pitchFamily="18" charset="0"/>
                        </a:rPr>
                        <a:t>opportunity to receive a fair, equitable, and high-quality education,</a:t>
                      </a:r>
                      <a:r>
                        <a:rPr lang="en-US" sz="1700" b="0" baseline="0" dirty="0" smtClean="0">
                          <a:solidFill>
                            <a:schemeClr val="tx1"/>
                          </a:solidFill>
                          <a:effectLst/>
                          <a:latin typeface="+mn-lt"/>
                          <a:ea typeface="MS PGothic" panose="020B0600070205080204" pitchFamily="34" charset="-128"/>
                          <a:cs typeface="Times New Roman" panose="02020603050405020304" pitchFamily="18" charset="0"/>
                        </a:rPr>
                        <a:t> </a:t>
                      </a:r>
                      <a:r>
                        <a:rPr lang="en-US" sz="1700" b="0" dirty="0" smtClean="0">
                          <a:solidFill>
                            <a:schemeClr val="tx1"/>
                          </a:solidFill>
                          <a:effectLst/>
                          <a:latin typeface="+mn-lt"/>
                          <a:ea typeface="MS PGothic" panose="020B0600070205080204" pitchFamily="34" charset="-128"/>
                          <a:cs typeface="Times New Roman" panose="02020603050405020304" pitchFamily="18" charset="0"/>
                        </a:rPr>
                        <a:t>and to close educational achievement gaps.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4">
                        <a:lumMod val="40000"/>
                        <a:lumOff val="60000"/>
                      </a:schemeClr>
                    </a:solidFill>
                  </a:tcPr>
                </a:tc>
                <a:extLst>
                  <a:ext uri="{0D108BD9-81ED-4DB2-BD59-A6C34878D82A}">
                    <a16:rowId xmlns="" xmlns:a16="http://schemas.microsoft.com/office/drawing/2014/main" val="10001"/>
                  </a:ext>
                </a:extLst>
              </a:tr>
              <a:tr h="780355">
                <a:tc>
                  <a:txBody>
                    <a:bodyPr/>
                    <a:lstStyle/>
                    <a:p>
                      <a:pPr marL="0" marR="0" algn="ctr">
                        <a:spcBef>
                          <a:spcPts val="0"/>
                        </a:spcBef>
                        <a:spcAft>
                          <a:spcPts val="0"/>
                        </a:spcAft>
                      </a:pPr>
                      <a:r>
                        <a:rPr lang="en-US" sz="1800" dirty="0" smtClean="0">
                          <a:effectLst/>
                        </a:rPr>
                        <a:t>Title II</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lvl="0" indent="0">
                        <a:spcBef>
                          <a:spcPts val="0"/>
                        </a:spcBef>
                        <a:spcAft>
                          <a:spcPts val="0"/>
                        </a:spcAft>
                        <a:buFont typeface="Symbol" panose="05050102010706020507" pitchFamily="18" charset="2"/>
                        <a:buNone/>
                      </a:pPr>
                      <a:r>
                        <a:rPr lang="en-US" sz="1700" b="0" i="0" kern="1200" dirty="0" smtClean="0">
                          <a:solidFill>
                            <a:schemeClr val="tx1"/>
                          </a:solidFill>
                          <a:effectLst/>
                          <a:latin typeface="+mn-lt"/>
                          <a:ea typeface="+mn-ea"/>
                          <a:cs typeface="+mn-cs"/>
                        </a:rPr>
                        <a:t>Preparing, Training, and Recruiting High-Quality Teachers, Principals, or Other School Leaders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tc>
                  <a:txBody>
                    <a:bodyPr/>
                    <a:lstStyle/>
                    <a:p>
                      <a:pPr marL="0" marR="0">
                        <a:spcBef>
                          <a:spcPts val="0"/>
                        </a:spcBef>
                        <a:spcAft>
                          <a:spcPts val="0"/>
                        </a:spcAft>
                      </a:pPr>
                      <a:r>
                        <a:rPr lang="en-US" sz="1700" b="0" dirty="0" smtClean="0">
                          <a:solidFill>
                            <a:schemeClr val="tx1"/>
                          </a:solidFill>
                          <a:effectLst/>
                          <a:latin typeface="+mn-lt"/>
                          <a:ea typeface="MS PGothic" panose="020B0600070205080204" pitchFamily="34" charset="-128"/>
                          <a:cs typeface="Times New Roman" panose="02020603050405020304" pitchFamily="18" charset="0"/>
                        </a:rPr>
                        <a:t>Focuses on improving the quality and effectiveness of teachers, principals, and other school leaders.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2"/>
                  </a:ext>
                </a:extLst>
              </a:tr>
              <a:tr h="780355">
                <a:tc>
                  <a:txBody>
                    <a:bodyPr/>
                    <a:lstStyle/>
                    <a:p>
                      <a:pPr marL="0" marR="0" algn="ctr">
                        <a:spcBef>
                          <a:spcPts val="0"/>
                        </a:spcBef>
                        <a:spcAft>
                          <a:spcPts val="0"/>
                        </a:spcAft>
                      </a:pPr>
                      <a:r>
                        <a:rPr lang="en-US" sz="1800" dirty="0" smtClean="0">
                          <a:effectLst/>
                        </a:rPr>
                        <a:t>Title III</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700" b="0" i="0" kern="1200" dirty="0" smtClean="0">
                          <a:solidFill>
                            <a:schemeClr val="tx1"/>
                          </a:solidFill>
                          <a:effectLst/>
                          <a:latin typeface="+mn-lt"/>
                          <a:ea typeface="+mn-ea"/>
                          <a:cs typeface="+mn-cs"/>
                        </a:rPr>
                        <a:t>Language Instruction for English Learners (ELs) and Immigrant Students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tc>
                  <a:txBody>
                    <a:bodyPr/>
                    <a:lstStyle/>
                    <a:p>
                      <a:pPr marL="0" marR="0">
                        <a:spcBef>
                          <a:spcPts val="0"/>
                        </a:spcBef>
                        <a:spcAft>
                          <a:spcPts val="0"/>
                        </a:spcAft>
                      </a:pPr>
                      <a:r>
                        <a:rPr lang="en-US" sz="1700" b="0" i="0" kern="1200" dirty="0" smtClean="0">
                          <a:solidFill>
                            <a:schemeClr val="tx1"/>
                          </a:solidFill>
                          <a:effectLst/>
                          <a:latin typeface="+mn-lt"/>
                          <a:ea typeface="+mn-ea"/>
                          <a:cs typeface="+mn-cs"/>
                        </a:rPr>
                        <a:t>Helps ensure that ELs, including immigrant children and youth, attain English proficiency and develop high levels of academic achievement.</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3"/>
                  </a:ext>
                </a:extLst>
              </a:tr>
              <a:tr h="780355">
                <a:tc>
                  <a:txBody>
                    <a:bodyPr/>
                    <a:lstStyle/>
                    <a:p>
                      <a:pPr marL="0" marR="0" algn="ctr">
                        <a:spcBef>
                          <a:spcPts val="0"/>
                        </a:spcBef>
                        <a:spcAft>
                          <a:spcPts val="0"/>
                        </a:spcAft>
                      </a:pPr>
                      <a:r>
                        <a:rPr lang="en-US" sz="1800" dirty="0" smtClean="0">
                          <a:effectLst/>
                          <a:latin typeface="Calibri" panose="020F0502020204030204" pitchFamily="34" charset="0"/>
                          <a:ea typeface="MS PGothic" panose="020B0600070205080204" pitchFamily="34" charset="-128"/>
                          <a:cs typeface="Times New Roman" panose="02020603050405020304" pitchFamily="18" charset="0"/>
                        </a:rPr>
                        <a:t>Title IV</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700" b="0" dirty="0" smtClean="0">
                          <a:solidFill>
                            <a:schemeClr val="tx1"/>
                          </a:solidFill>
                          <a:effectLst/>
                          <a:latin typeface="+mn-lt"/>
                          <a:ea typeface="MS PGothic" panose="020B0600070205080204" pitchFamily="34" charset="-128"/>
                          <a:cs typeface="Times New Roman" panose="02020603050405020304" pitchFamily="18" charset="0"/>
                        </a:rPr>
                        <a:t>Student Support and Academic Enrichment</a:t>
                      </a:r>
                      <a:r>
                        <a:rPr lang="en-US" sz="1700" b="0" baseline="0" dirty="0" smtClean="0">
                          <a:solidFill>
                            <a:schemeClr val="tx1"/>
                          </a:solidFill>
                          <a:effectLst/>
                          <a:latin typeface="+mn-lt"/>
                          <a:ea typeface="MS PGothic" panose="020B0600070205080204" pitchFamily="34" charset="-128"/>
                          <a:cs typeface="Times New Roman" panose="02020603050405020304" pitchFamily="18" charset="0"/>
                        </a:rPr>
                        <a:t> Grants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tc>
                  <a:txBody>
                    <a:bodyPr/>
                    <a:lstStyle/>
                    <a:p>
                      <a:pPr marL="0" marR="0">
                        <a:spcBef>
                          <a:spcPts val="0"/>
                        </a:spcBef>
                        <a:spcAft>
                          <a:spcPts val="0"/>
                        </a:spcAft>
                      </a:pPr>
                      <a:r>
                        <a:rPr lang="en-US" sz="1700" b="0" i="0" kern="1200" dirty="0" smtClean="0">
                          <a:solidFill>
                            <a:schemeClr val="tx1"/>
                          </a:solidFill>
                          <a:effectLst/>
                          <a:latin typeface="+mn-lt"/>
                          <a:ea typeface="+mn-ea"/>
                          <a:cs typeface="+mn-cs"/>
                        </a:rPr>
                        <a:t>Improve</a:t>
                      </a:r>
                      <a:r>
                        <a:rPr lang="en-US" sz="1700" b="0" i="0" kern="1200" baseline="0" dirty="0" smtClean="0">
                          <a:solidFill>
                            <a:schemeClr val="tx1"/>
                          </a:solidFill>
                          <a:effectLst/>
                          <a:latin typeface="+mn-lt"/>
                          <a:ea typeface="+mn-ea"/>
                          <a:cs typeface="+mn-cs"/>
                        </a:rPr>
                        <a:t> students’ academic achievement by providing access to a well-rounded education, improve school conditions for learning, and improve use of technology for academic achievement.</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4"/>
                  </a:ext>
                </a:extLst>
              </a:tr>
              <a:tr h="1040473">
                <a:tc>
                  <a:txBody>
                    <a:bodyPr/>
                    <a:lstStyle/>
                    <a:p>
                      <a:pPr marL="0" marR="0" algn="ctr">
                        <a:spcBef>
                          <a:spcPts val="0"/>
                        </a:spcBef>
                        <a:spcAft>
                          <a:spcPts val="0"/>
                        </a:spcAft>
                      </a:pPr>
                      <a:r>
                        <a:rPr lang="en-US" sz="1800" dirty="0" smtClean="0">
                          <a:effectLst/>
                          <a:latin typeface="Calibri" panose="020F0502020204030204" pitchFamily="34" charset="0"/>
                          <a:ea typeface="MS PGothic" panose="020B0600070205080204" pitchFamily="34" charset="-128"/>
                          <a:cs typeface="Times New Roman" panose="02020603050405020304" pitchFamily="18" charset="0"/>
                        </a:rPr>
                        <a:t>Title</a:t>
                      </a:r>
                      <a:r>
                        <a:rPr lang="en-US" sz="1800" baseline="0" dirty="0" smtClean="0">
                          <a:effectLst/>
                          <a:latin typeface="Calibri" panose="020F0502020204030204" pitchFamily="34" charset="0"/>
                          <a:ea typeface="MS PGothic" panose="020B0600070205080204" pitchFamily="34" charset="-128"/>
                          <a:cs typeface="Times New Roman" panose="02020603050405020304" pitchFamily="18" charset="0"/>
                        </a:rPr>
                        <a:t> V</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700" b="0" i="0" kern="1200" dirty="0" smtClean="0">
                          <a:solidFill>
                            <a:schemeClr val="tx1"/>
                          </a:solidFill>
                          <a:effectLst/>
                          <a:latin typeface="+mn-lt"/>
                          <a:ea typeface="+mn-ea"/>
                          <a:cs typeface="+mn-cs"/>
                        </a:rPr>
                        <a:t>Flexibility and Accountability—Rural Education and Achievement (REAP) Program</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tc>
                  <a:txBody>
                    <a:bodyPr/>
                    <a:lstStyle/>
                    <a:p>
                      <a:pPr marL="0" marR="0">
                        <a:spcBef>
                          <a:spcPts val="0"/>
                        </a:spcBef>
                        <a:spcAft>
                          <a:spcPts val="0"/>
                        </a:spcAft>
                      </a:pPr>
                      <a:r>
                        <a:rPr lang="en-US" sz="1700" b="0" i="0" kern="1200" dirty="0" smtClean="0">
                          <a:solidFill>
                            <a:schemeClr val="tx1"/>
                          </a:solidFill>
                          <a:effectLst/>
                          <a:latin typeface="+mn-lt"/>
                          <a:ea typeface="+mn-ea"/>
                          <a:cs typeface="+mn-cs"/>
                        </a:rPr>
                        <a:t>Allows SEAs and LEAs the flexibility to apply Federal funds to the programs and activities that most effectively address their unique needs.*</a:t>
                      </a:r>
                      <a:endParaRPr lang="en-US" sz="1700" b="0" dirty="0">
                        <a:solidFill>
                          <a:schemeClr val="tx1"/>
                        </a:solidFill>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5"/>
                  </a:ext>
                </a:extLst>
              </a:tr>
            </a:tbl>
          </a:graphicData>
        </a:graphic>
      </p:graphicFrame>
      <p:sp>
        <p:nvSpPr>
          <p:cNvPr id="2" name="Title 1"/>
          <p:cNvSpPr>
            <a:spLocks noGrp="1"/>
          </p:cNvSpPr>
          <p:nvPr>
            <p:ph type="title"/>
          </p:nvPr>
        </p:nvSpPr>
        <p:spPr>
          <a:xfrm>
            <a:off x="227558" y="124406"/>
            <a:ext cx="10457005" cy="713232"/>
          </a:xfrm>
        </p:spPr>
        <p:txBody>
          <a:bodyPr/>
          <a:lstStyle/>
          <a:p>
            <a:r>
              <a:rPr lang="en-US" sz="3200" dirty="0" smtClean="0"/>
              <a:t>ESSA is comprised of 9 “Titles;” 5 provide </a:t>
            </a:r>
            <a:br>
              <a:rPr lang="en-US" sz="3200" dirty="0" smtClean="0"/>
            </a:br>
            <a:r>
              <a:rPr lang="en-US" sz="3200" dirty="0" smtClean="0"/>
              <a:t>significant funding to districts</a:t>
            </a:r>
            <a:endParaRPr lang="en-US" sz="3200" dirty="0"/>
          </a:p>
        </p:txBody>
      </p:sp>
    </p:spTree>
    <p:extLst>
      <p:ext uri="{BB962C8B-B14F-4D97-AF65-F5344CB8AC3E}">
        <p14:creationId xmlns:p14="http://schemas.microsoft.com/office/powerpoint/2010/main" val="2104541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14</a:t>
            </a:fld>
            <a:endParaRPr lang="en-US" dirty="0"/>
          </a:p>
        </p:txBody>
      </p:sp>
      <p:sp>
        <p:nvSpPr>
          <p:cNvPr id="3" name="TextBox 2"/>
          <p:cNvSpPr txBox="1"/>
          <p:nvPr/>
        </p:nvSpPr>
        <p:spPr>
          <a:xfrm>
            <a:off x="8338929" y="1378022"/>
            <a:ext cx="3319671" cy="4739759"/>
          </a:xfrm>
          <a:prstGeom prst="rect">
            <a:avLst/>
          </a:prstGeom>
          <a:solidFill>
            <a:schemeClr val="accent4">
              <a:lumMod val="40000"/>
              <a:lumOff val="60000"/>
            </a:schemeClr>
          </a:solidFill>
        </p:spPr>
        <p:txBody>
          <a:bodyPr wrap="square" rtlCol="0">
            <a:spAutoFit/>
          </a:bodyPr>
          <a:lstStyle/>
          <a:p>
            <a:r>
              <a:rPr lang="en-US" b="1" dirty="0" smtClean="0"/>
              <a:t>Good to know! </a:t>
            </a:r>
          </a:p>
          <a:p>
            <a:endParaRPr lang="en-US" b="1" dirty="0" smtClean="0"/>
          </a:p>
          <a:p>
            <a:r>
              <a:rPr lang="en-US" dirty="0" smtClean="0"/>
              <a:t>To </a:t>
            </a:r>
            <a:r>
              <a:rPr lang="en-US" dirty="0"/>
              <a:t>meet these requirements and support LEAs, </a:t>
            </a:r>
            <a:r>
              <a:rPr lang="en-US" dirty="0" smtClean="0"/>
              <a:t>CDE </a:t>
            </a:r>
            <a:r>
              <a:rPr lang="en-US" dirty="0"/>
              <a:t>annually conducts </a:t>
            </a:r>
            <a:r>
              <a:rPr lang="en-US" b="1" dirty="0" smtClean="0"/>
              <a:t>Equitable </a:t>
            </a:r>
            <a:r>
              <a:rPr lang="en-US" b="1" dirty="0"/>
              <a:t>Distribution of Teachers (EDT) </a:t>
            </a:r>
            <a:r>
              <a:rPr lang="en-US" dirty="0" smtClean="0"/>
              <a:t>analyses.  These identify educator equity gaps by comparing the distribution of teachers across schools based on the percentages of students: </a:t>
            </a:r>
          </a:p>
          <a:p>
            <a:endParaRPr lang="en-US" sz="1400" dirty="0" smtClean="0"/>
          </a:p>
          <a:p>
            <a:pPr marL="342900" indent="-342900">
              <a:buAutoNum type="arabicParenBoth"/>
            </a:pPr>
            <a:r>
              <a:rPr lang="en-US" dirty="0" smtClean="0"/>
              <a:t>Eligible for free or reduced cost meals (FRM). </a:t>
            </a:r>
          </a:p>
          <a:p>
            <a:pPr marL="342900" indent="-342900">
              <a:buAutoNum type="arabicParenBoth"/>
            </a:pPr>
            <a:r>
              <a:rPr lang="en-US" dirty="0" smtClean="0"/>
              <a:t>Who identify ethnically or racially as minority (non-White). </a:t>
            </a:r>
          </a:p>
        </p:txBody>
      </p:sp>
      <p:sp>
        <p:nvSpPr>
          <p:cNvPr id="6" name="TextBox 5"/>
          <p:cNvSpPr txBox="1"/>
          <p:nvPr/>
        </p:nvSpPr>
        <p:spPr>
          <a:xfrm>
            <a:off x="546655" y="1462707"/>
            <a:ext cx="7384772" cy="3416320"/>
          </a:xfrm>
          <a:prstGeom prst="rect">
            <a:avLst/>
          </a:prstGeom>
          <a:noFill/>
        </p:spPr>
        <p:txBody>
          <a:bodyPr wrap="square" rtlCol="0">
            <a:spAutoFit/>
          </a:bodyPr>
          <a:lstStyle/>
          <a:p>
            <a:r>
              <a:rPr lang="en-US" sz="2400" dirty="0" smtClean="0">
                <a:latin typeface="Trebuchet MS" panose="020B0603020202020204" pitchFamily="34" charset="0"/>
              </a:rPr>
              <a:t>ESSA requires SEAs </a:t>
            </a:r>
            <a:r>
              <a:rPr lang="en-US" sz="2400" dirty="0">
                <a:latin typeface="Trebuchet MS" panose="020B0603020202020204" pitchFamily="34" charset="0"/>
              </a:rPr>
              <a:t>to </a:t>
            </a:r>
            <a:r>
              <a:rPr lang="en-US" sz="2400" b="1" dirty="0">
                <a:latin typeface="Trebuchet MS" panose="020B0603020202020204" pitchFamily="34" charset="0"/>
              </a:rPr>
              <a:t>evaluate annually </a:t>
            </a:r>
            <a:r>
              <a:rPr lang="en-US" sz="2400" dirty="0" smtClean="0">
                <a:latin typeface="Trebuchet MS" panose="020B0603020202020204" pitchFamily="34" charset="0"/>
              </a:rPr>
              <a:t>whether </a:t>
            </a:r>
            <a:r>
              <a:rPr lang="en-US" sz="2400" dirty="0">
                <a:latin typeface="Trebuchet MS" panose="020B0603020202020204" pitchFamily="34" charset="0"/>
              </a:rPr>
              <a:t>low-income and minority students are taught at </a:t>
            </a:r>
            <a:r>
              <a:rPr lang="en-US" sz="2400" dirty="0" smtClean="0">
                <a:latin typeface="Trebuchet MS" panose="020B0603020202020204" pitchFamily="34" charset="0"/>
              </a:rPr>
              <a:t>disproportionately high </a:t>
            </a:r>
            <a:r>
              <a:rPr lang="en-US" sz="2400" dirty="0">
                <a:latin typeface="Trebuchet MS" panose="020B0603020202020204" pitchFamily="34" charset="0"/>
              </a:rPr>
              <a:t>rates by ineffective, out-of-field, or inexperienced teachers compared to their higher-income, non-minority </a:t>
            </a:r>
            <a:r>
              <a:rPr lang="en-US" sz="2400" dirty="0" smtClean="0">
                <a:latin typeface="Trebuchet MS" panose="020B0603020202020204" pitchFamily="34" charset="0"/>
              </a:rPr>
              <a:t>peers.</a:t>
            </a:r>
          </a:p>
          <a:p>
            <a:endParaRPr lang="en-US" sz="2400" dirty="0">
              <a:latin typeface="Trebuchet MS" panose="020B0603020202020204" pitchFamily="34" charset="0"/>
            </a:endParaRPr>
          </a:p>
          <a:p>
            <a:r>
              <a:rPr lang="en-US" sz="2400" dirty="0" smtClean="0">
                <a:latin typeface="Trebuchet MS" panose="020B0603020202020204" pitchFamily="34" charset="0"/>
              </a:rPr>
              <a:t>ESSA requires that Title I-A LEAs </a:t>
            </a:r>
            <a:r>
              <a:rPr lang="en-US" sz="2400" b="1" dirty="0" smtClean="0">
                <a:latin typeface="Trebuchet MS" panose="020B0603020202020204" pitchFamily="34" charset="0"/>
              </a:rPr>
              <a:t>submit a plan that </a:t>
            </a:r>
            <a:r>
              <a:rPr lang="en-US" sz="2400" dirty="0" smtClean="0">
                <a:latin typeface="Trebuchet MS" panose="020B0603020202020204" pitchFamily="34" charset="0"/>
              </a:rPr>
              <a:t>addresses </a:t>
            </a:r>
            <a:r>
              <a:rPr lang="en-US" sz="2400" dirty="0">
                <a:latin typeface="Trebuchet MS" panose="020B0603020202020204" pitchFamily="34" charset="0"/>
              </a:rPr>
              <a:t>any </a:t>
            </a:r>
            <a:r>
              <a:rPr lang="en-US" sz="2400" dirty="0" smtClean="0">
                <a:latin typeface="Trebuchet MS" panose="020B0603020202020204" pitchFamily="34" charset="0"/>
              </a:rPr>
              <a:t>educator equity disparities to </a:t>
            </a:r>
            <a:r>
              <a:rPr lang="en-US" sz="2400" dirty="0">
                <a:latin typeface="Trebuchet MS" panose="020B0603020202020204" pitchFamily="34" charset="0"/>
              </a:rPr>
              <a:t>the </a:t>
            </a:r>
            <a:r>
              <a:rPr lang="en-US" sz="2400" dirty="0" smtClean="0">
                <a:latin typeface="Trebuchet MS" panose="020B0603020202020204" pitchFamily="34" charset="0"/>
              </a:rPr>
              <a:t>SEA. </a:t>
            </a:r>
            <a:endParaRPr lang="en-US" sz="2400" dirty="0">
              <a:latin typeface="Trebuchet MS" panose="020B0603020202020204" pitchFamily="34" charset="0"/>
            </a:endParaRPr>
          </a:p>
        </p:txBody>
      </p:sp>
      <p:sp>
        <p:nvSpPr>
          <p:cNvPr id="2" name="Title 1"/>
          <p:cNvSpPr>
            <a:spLocks noGrp="1"/>
          </p:cNvSpPr>
          <p:nvPr>
            <p:ph type="title"/>
          </p:nvPr>
        </p:nvSpPr>
        <p:spPr>
          <a:xfrm>
            <a:off x="226694" y="154223"/>
            <a:ext cx="9165784" cy="713232"/>
          </a:xfrm>
        </p:spPr>
        <p:txBody>
          <a:bodyPr/>
          <a:lstStyle/>
          <a:p>
            <a:r>
              <a:rPr lang="en-US" sz="3200" dirty="0" smtClean="0"/>
              <a:t>ESSA requires Title I SEAs and LEAs </a:t>
            </a:r>
            <a:br>
              <a:rPr lang="en-US" sz="3200" dirty="0" smtClean="0"/>
            </a:br>
            <a:r>
              <a:rPr lang="en-US" sz="3200" dirty="0" smtClean="0"/>
              <a:t>to address educator equity gaps</a:t>
            </a:r>
            <a:endParaRPr lang="en-US" sz="3200" dirty="0"/>
          </a:p>
        </p:txBody>
      </p:sp>
    </p:spTree>
    <p:extLst>
      <p:ext uri="{BB962C8B-B14F-4D97-AF65-F5344CB8AC3E}">
        <p14:creationId xmlns:p14="http://schemas.microsoft.com/office/powerpoint/2010/main" val="4110343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15</a:t>
            </a:fld>
            <a:endParaRPr lang="en-US" dirty="0"/>
          </a:p>
        </p:txBody>
      </p:sp>
      <p:pic>
        <p:nvPicPr>
          <p:cNvPr id="11" name="Picture 10" descr="Illustration of example text shows the difference between the rates is 10%" title="Example % of Teachers In-Fiel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7071" y="1503870"/>
            <a:ext cx="3164098" cy="4450466"/>
          </a:xfrm>
          <a:prstGeom prst="rect">
            <a:avLst/>
          </a:prstGeom>
        </p:spPr>
      </p:pic>
      <p:sp>
        <p:nvSpPr>
          <p:cNvPr id="8" name="TextBox 7"/>
          <p:cNvSpPr txBox="1"/>
          <p:nvPr/>
        </p:nvSpPr>
        <p:spPr>
          <a:xfrm>
            <a:off x="4844109" y="2267056"/>
            <a:ext cx="3852962" cy="2246769"/>
          </a:xfrm>
          <a:prstGeom prst="rect">
            <a:avLst/>
          </a:prstGeom>
          <a:noFill/>
        </p:spPr>
        <p:txBody>
          <a:bodyPr wrap="square" rtlCol="0">
            <a:spAutoFit/>
          </a:bodyPr>
          <a:lstStyle/>
          <a:p>
            <a:r>
              <a:rPr lang="en-US" sz="2000" dirty="0" smtClean="0">
                <a:latin typeface="Trebuchet MS" panose="020B0603020202020204" pitchFamily="34" charset="0"/>
              </a:rPr>
              <a:t>12% of </a:t>
            </a:r>
            <a:r>
              <a:rPr lang="en-US" sz="2000" dirty="0">
                <a:latin typeface="Trebuchet MS" panose="020B0603020202020204" pitchFamily="34" charset="0"/>
              </a:rPr>
              <a:t>teachers </a:t>
            </a:r>
            <a:r>
              <a:rPr lang="en-US" sz="2000" dirty="0" smtClean="0">
                <a:latin typeface="Trebuchet MS" panose="020B0603020202020204" pitchFamily="34" charset="0"/>
              </a:rPr>
              <a:t>in an LEA’s highest-poverty </a:t>
            </a:r>
            <a:r>
              <a:rPr lang="en-US" sz="2000" dirty="0">
                <a:latin typeface="Trebuchet MS" panose="020B0603020202020204" pitchFamily="34" charset="0"/>
              </a:rPr>
              <a:t>schools are </a:t>
            </a:r>
            <a:r>
              <a:rPr lang="en-US" sz="2000" dirty="0" smtClean="0">
                <a:latin typeface="Trebuchet MS" panose="020B0603020202020204" pitchFamily="34" charset="0"/>
              </a:rPr>
              <a:t>out-of-field compared to </a:t>
            </a:r>
            <a:r>
              <a:rPr lang="en-US" sz="2000" dirty="0">
                <a:latin typeface="Trebuchet MS" panose="020B0603020202020204" pitchFamily="34" charset="0"/>
              </a:rPr>
              <a:t>2</a:t>
            </a:r>
            <a:r>
              <a:rPr lang="en-US" sz="2000" dirty="0" smtClean="0">
                <a:latin typeface="Trebuchet MS" panose="020B0603020202020204" pitchFamily="34" charset="0"/>
              </a:rPr>
              <a:t>% of </a:t>
            </a:r>
            <a:r>
              <a:rPr lang="en-US" sz="2000" dirty="0">
                <a:latin typeface="Trebuchet MS" panose="020B0603020202020204" pitchFamily="34" charset="0"/>
              </a:rPr>
              <a:t>teachers </a:t>
            </a:r>
            <a:r>
              <a:rPr lang="en-US" sz="2000" dirty="0" smtClean="0">
                <a:latin typeface="Trebuchet MS" panose="020B0603020202020204" pitchFamily="34" charset="0"/>
              </a:rPr>
              <a:t>in the lowest-poverty schools.  This LEA has an equity </a:t>
            </a:r>
            <a:r>
              <a:rPr lang="en-US" sz="2000" dirty="0">
                <a:latin typeface="Trebuchet MS" panose="020B0603020202020204" pitchFamily="34" charset="0"/>
              </a:rPr>
              <a:t>gap of </a:t>
            </a:r>
            <a:r>
              <a:rPr lang="en-US" sz="2000" dirty="0" smtClean="0">
                <a:latin typeface="Trebuchet MS" panose="020B0603020202020204" pitchFamily="34" charset="0"/>
              </a:rPr>
              <a:t>10 percentage </a:t>
            </a:r>
            <a:r>
              <a:rPr lang="en-US" sz="2000" dirty="0">
                <a:latin typeface="Trebuchet MS" panose="020B0603020202020204" pitchFamily="34" charset="0"/>
              </a:rPr>
              <a:t>points </a:t>
            </a:r>
            <a:r>
              <a:rPr lang="en-US" sz="2000" dirty="0" smtClean="0">
                <a:latin typeface="Trebuchet MS" panose="020B0603020202020204" pitchFamily="34" charset="0"/>
              </a:rPr>
              <a:t>regarding in-field teachers.</a:t>
            </a:r>
            <a:endParaRPr lang="en-US" sz="2000" dirty="0">
              <a:latin typeface="Trebuchet MS" panose="020B0603020202020204" pitchFamily="34" charset="0"/>
            </a:endParaRPr>
          </a:p>
        </p:txBody>
      </p:sp>
      <p:sp>
        <p:nvSpPr>
          <p:cNvPr id="7" name="TextBox 6"/>
          <p:cNvSpPr txBox="1"/>
          <p:nvPr/>
        </p:nvSpPr>
        <p:spPr>
          <a:xfrm>
            <a:off x="4844109" y="1734974"/>
            <a:ext cx="3725103" cy="461665"/>
          </a:xfrm>
          <a:prstGeom prst="rect">
            <a:avLst/>
          </a:prstGeom>
          <a:noFill/>
        </p:spPr>
        <p:txBody>
          <a:bodyPr wrap="square" rtlCol="0">
            <a:spAutoFit/>
          </a:bodyPr>
          <a:lstStyle/>
          <a:p>
            <a:r>
              <a:rPr lang="en-US" sz="2400" b="1" dirty="0" smtClean="0">
                <a:latin typeface="Trebuchet MS" panose="020B0603020202020204" pitchFamily="34" charset="0"/>
              </a:rPr>
              <a:t>Example</a:t>
            </a:r>
            <a:endParaRPr lang="en-US" sz="2400" b="1" dirty="0">
              <a:latin typeface="Trebuchet MS" panose="020B0603020202020204" pitchFamily="34" charset="0"/>
            </a:endParaRPr>
          </a:p>
        </p:txBody>
      </p:sp>
      <p:sp>
        <p:nvSpPr>
          <p:cNvPr id="3" name="Isosceles Triangle 2" title="Triagle "/>
          <p:cNvSpPr/>
          <p:nvPr/>
        </p:nvSpPr>
        <p:spPr>
          <a:xfrm rot="5400000">
            <a:off x="2888060" y="3295973"/>
            <a:ext cx="3109155" cy="40579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40332" y="2191126"/>
            <a:ext cx="3725103" cy="2554545"/>
          </a:xfrm>
          <a:prstGeom prst="rect">
            <a:avLst/>
          </a:prstGeom>
          <a:noFill/>
        </p:spPr>
        <p:txBody>
          <a:bodyPr wrap="square" rtlCol="0">
            <a:spAutoFit/>
          </a:bodyPr>
          <a:lstStyle/>
          <a:p>
            <a:r>
              <a:rPr lang="en-US" sz="2000" dirty="0" smtClean="0">
                <a:latin typeface="Trebuchet MS" panose="020B0603020202020204" pitchFamily="34" charset="0"/>
              </a:rPr>
              <a:t>The difference between the rate at which low-income or minority students are taught by effective, in-field, and experienced teachers, compared to their higher-income, non-minority counterparts.</a:t>
            </a:r>
            <a:endParaRPr lang="en-US" sz="2000" dirty="0">
              <a:latin typeface="Trebuchet MS" panose="020B0603020202020204" pitchFamily="34" charset="0"/>
            </a:endParaRPr>
          </a:p>
        </p:txBody>
      </p:sp>
      <p:sp>
        <p:nvSpPr>
          <p:cNvPr id="9" name="TextBox 8"/>
          <p:cNvSpPr txBox="1"/>
          <p:nvPr/>
        </p:nvSpPr>
        <p:spPr>
          <a:xfrm>
            <a:off x="340332" y="1729460"/>
            <a:ext cx="3725103" cy="461665"/>
          </a:xfrm>
          <a:prstGeom prst="rect">
            <a:avLst/>
          </a:prstGeom>
          <a:noFill/>
        </p:spPr>
        <p:txBody>
          <a:bodyPr wrap="square" rtlCol="0">
            <a:spAutoFit/>
          </a:bodyPr>
          <a:lstStyle/>
          <a:p>
            <a:r>
              <a:rPr lang="en-US" sz="2400" b="1" dirty="0" smtClean="0">
                <a:latin typeface="Trebuchet MS" panose="020B0603020202020204" pitchFamily="34" charset="0"/>
              </a:rPr>
              <a:t>Definition</a:t>
            </a:r>
            <a:endParaRPr lang="en-US" sz="2400" b="1" dirty="0">
              <a:latin typeface="Trebuchet MS" panose="020B0603020202020204" pitchFamily="34" charset="0"/>
            </a:endParaRPr>
          </a:p>
        </p:txBody>
      </p:sp>
      <p:sp>
        <p:nvSpPr>
          <p:cNvPr id="2" name="Title 1"/>
          <p:cNvSpPr>
            <a:spLocks noGrp="1"/>
          </p:cNvSpPr>
          <p:nvPr>
            <p:ph type="title"/>
          </p:nvPr>
        </p:nvSpPr>
        <p:spPr>
          <a:xfrm>
            <a:off x="226694" y="293371"/>
            <a:ext cx="7712089" cy="713232"/>
          </a:xfrm>
        </p:spPr>
        <p:txBody>
          <a:bodyPr/>
          <a:lstStyle/>
          <a:p>
            <a:r>
              <a:rPr lang="en-US" sz="3200" dirty="0" smtClean="0"/>
              <a:t>What is a Disparity or Gap?</a:t>
            </a:r>
            <a:endParaRPr lang="en-US" sz="3200" dirty="0"/>
          </a:p>
        </p:txBody>
      </p:sp>
    </p:spTree>
    <p:extLst>
      <p:ext uri="{BB962C8B-B14F-4D97-AF65-F5344CB8AC3E}">
        <p14:creationId xmlns:p14="http://schemas.microsoft.com/office/powerpoint/2010/main" val="36407712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EDT: Gap Analysis</a:t>
            </a:r>
            <a:br>
              <a:rPr lang="en-US" dirty="0" smtClean="0"/>
            </a:br>
            <a:r>
              <a:rPr lang="en-US" dirty="0" smtClean="0"/>
              <a:t>and Causal Factors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16</a:t>
            </a:fld>
            <a:endParaRPr lang="en-US" dirty="0"/>
          </a:p>
        </p:txBody>
      </p:sp>
    </p:spTree>
    <p:extLst>
      <p:ext uri="{BB962C8B-B14F-4D97-AF65-F5344CB8AC3E}">
        <p14:creationId xmlns:p14="http://schemas.microsoft.com/office/powerpoint/2010/main" val="3614132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17</a:t>
            </a:fld>
            <a:endParaRPr lang="en-US" dirty="0"/>
          </a:p>
        </p:txBody>
      </p:sp>
      <p:sp>
        <p:nvSpPr>
          <p:cNvPr id="5" name="TextBox 4"/>
          <p:cNvSpPr txBox="1"/>
          <p:nvPr/>
        </p:nvSpPr>
        <p:spPr>
          <a:xfrm>
            <a:off x="8530520" y="2216427"/>
            <a:ext cx="3213461" cy="3600986"/>
          </a:xfrm>
          <a:prstGeom prst="rect">
            <a:avLst/>
          </a:prstGeom>
          <a:solidFill>
            <a:schemeClr val="accent4">
              <a:lumMod val="40000"/>
              <a:lumOff val="60000"/>
            </a:schemeClr>
          </a:solidFill>
        </p:spPr>
        <p:txBody>
          <a:bodyPr wrap="square" rtlCol="0">
            <a:spAutoFit/>
          </a:bodyPr>
          <a:lstStyle/>
          <a:p>
            <a:r>
              <a:rPr lang="en-US" b="1" dirty="0" smtClean="0"/>
              <a:t>Good to know!</a:t>
            </a:r>
          </a:p>
          <a:p>
            <a:endParaRPr lang="en-US" b="1" dirty="0" smtClean="0"/>
          </a:p>
          <a:p>
            <a:r>
              <a:rPr lang="en-US" sz="1600" dirty="0" smtClean="0"/>
              <a:t>Districts </a:t>
            </a:r>
            <a:r>
              <a:rPr lang="en-US" sz="1600" dirty="0"/>
              <a:t>with </a:t>
            </a:r>
            <a:r>
              <a:rPr lang="en-US" sz="1600" dirty="0" smtClean="0"/>
              <a:t>fewer </a:t>
            </a:r>
            <a:r>
              <a:rPr lang="en-US" sz="1600" dirty="0"/>
              <a:t>than 1,000 students enrolled </a:t>
            </a:r>
            <a:r>
              <a:rPr lang="en-US" sz="1600" dirty="0" smtClean="0"/>
              <a:t>(K-12) </a:t>
            </a:r>
            <a:r>
              <a:rPr lang="en-US" sz="1600" dirty="0"/>
              <a:t>or </a:t>
            </a:r>
            <a:r>
              <a:rPr lang="en-US" sz="1600" dirty="0" smtClean="0"/>
              <a:t>no more </a:t>
            </a:r>
            <a:r>
              <a:rPr lang="en-US" sz="1600" dirty="0"/>
              <a:t>than one school per grade span are exempt from </a:t>
            </a:r>
            <a:r>
              <a:rPr lang="en-US" sz="1600" dirty="0" smtClean="0"/>
              <a:t>EDT </a:t>
            </a:r>
            <a:r>
              <a:rPr lang="en-US" sz="1600" dirty="0"/>
              <a:t>analyses. </a:t>
            </a:r>
            <a:endParaRPr lang="en-US" sz="1600" dirty="0" smtClean="0"/>
          </a:p>
          <a:p>
            <a:endParaRPr lang="en-US" sz="1600" dirty="0"/>
          </a:p>
          <a:p>
            <a:r>
              <a:rPr lang="en-US" sz="1600" dirty="0" smtClean="0"/>
              <a:t>Only core </a:t>
            </a:r>
            <a:r>
              <a:rPr lang="en-US" sz="1600" dirty="0"/>
              <a:t>course </a:t>
            </a:r>
            <a:r>
              <a:rPr lang="en-US" sz="1600" dirty="0" smtClean="0"/>
              <a:t>teacher FTE are </a:t>
            </a:r>
            <a:r>
              <a:rPr lang="en-US" sz="1600" dirty="0"/>
              <a:t>included in EDT analyses. </a:t>
            </a:r>
            <a:r>
              <a:rPr lang="en-US" sz="1600" dirty="0" smtClean="0"/>
              <a:t>Results are typically shared with districts by mid-May each year and have to be address as part of the next year’s Consolidated Application cycle or the </a:t>
            </a:r>
            <a:r>
              <a:rPr lang="en-US" sz="1600" smtClean="0"/>
              <a:t>subsequent school year.</a:t>
            </a:r>
            <a:endParaRPr lang="en-US" sz="1600" dirty="0"/>
          </a:p>
        </p:txBody>
      </p:sp>
      <p:grpSp>
        <p:nvGrpSpPr>
          <p:cNvPr id="6" name="Google Shape;117;p18" descr="Arrow indicating final step" title="Step 3"/>
          <p:cNvGrpSpPr/>
          <p:nvPr/>
        </p:nvGrpSpPr>
        <p:grpSpPr>
          <a:xfrm>
            <a:off x="5440154" y="3020369"/>
            <a:ext cx="2659105" cy="3567717"/>
            <a:chOff x="5632317" y="1145270"/>
            <a:chExt cx="3305700" cy="3183239"/>
          </a:xfrm>
        </p:grpSpPr>
        <p:sp>
          <p:nvSpPr>
            <p:cNvPr id="7" name="Google Shape;118;p18"/>
            <p:cNvSpPr/>
            <p:nvPr/>
          </p:nvSpPr>
          <p:spPr>
            <a:xfrm>
              <a:off x="5632317" y="1145270"/>
              <a:ext cx="3305700" cy="567539"/>
            </a:xfrm>
            <a:prstGeom prst="chevron">
              <a:avLst>
                <a:gd name="adj" fmla="val 50000"/>
              </a:avLst>
            </a:prstGeom>
            <a:solidFill>
              <a:srgbClr val="D8382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dirty="0">
                  <a:solidFill>
                    <a:srgbClr val="FFFFFF"/>
                  </a:solidFill>
                  <a:latin typeface="Trebuchet MS" panose="020B0603020202020204" pitchFamily="34" charset="0"/>
                  <a:ea typeface="Roboto"/>
                  <a:cs typeface="Roboto"/>
                  <a:sym typeface="Roboto"/>
                </a:rPr>
                <a:t>Step 3</a:t>
              </a:r>
              <a:endParaRPr dirty="0">
                <a:solidFill>
                  <a:srgbClr val="FFFFFF"/>
                </a:solidFill>
                <a:latin typeface="Trebuchet MS" panose="020B0603020202020204" pitchFamily="34" charset="0"/>
                <a:ea typeface="Roboto"/>
                <a:cs typeface="Roboto"/>
                <a:sym typeface="Roboto"/>
              </a:endParaRPr>
            </a:p>
          </p:txBody>
        </p:sp>
        <p:sp>
          <p:nvSpPr>
            <p:cNvPr id="8" name="Google Shape;119;p18"/>
            <p:cNvSpPr txBox="1"/>
            <p:nvPr/>
          </p:nvSpPr>
          <p:spPr>
            <a:xfrm>
              <a:off x="5893826" y="1712809"/>
              <a:ext cx="2761446" cy="2615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1600" dirty="0">
                  <a:latin typeface="Trebuchet MS" panose="020B0603020202020204" pitchFamily="34" charset="0"/>
                  <a:ea typeface="Roboto"/>
                  <a:cs typeface="Roboto"/>
                  <a:sym typeface="Roboto"/>
                </a:rPr>
                <a:t>CDE provides </a:t>
              </a:r>
              <a:r>
                <a:rPr lang="en-US" sz="1600" dirty="0" smtClean="0">
                  <a:latin typeface="Trebuchet MS" panose="020B0603020202020204" pitchFamily="34" charset="0"/>
                  <a:ea typeface="Roboto"/>
                  <a:cs typeface="Roboto"/>
                  <a:sym typeface="Roboto"/>
                </a:rPr>
                <a:t>results </a:t>
              </a:r>
              <a:r>
                <a:rPr lang="en-US" sz="1600" dirty="0">
                  <a:latin typeface="Trebuchet MS" panose="020B0603020202020204" pitchFamily="34" charset="0"/>
                  <a:ea typeface="Roboto"/>
                  <a:cs typeface="Roboto"/>
                  <a:sym typeface="Roboto"/>
                </a:rPr>
                <a:t>of the poverty and minority EDT analyses to all </a:t>
              </a:r>
              <a:r>
                <a:rPr lang="en-US" sz="1600" dirty="0" smtClean="0">
                  <a:latin typeface="Trebuchet MS" panose="020B0603020202020204" pitchFamily="34" charset="0"/>
                  <a:ea typeface="Roboto"/>
                  <a:cs typeface="Roboto"/>
                  <a:sym typeface="Roboto"/>
                </a:rPr>
                <a:t>LEAs eligible for inclusion in the analyses.</a:t>
              </a:r>
              <a:endParaRPr sz="1600" dirty="0">
                <a:latin typeface="Trebuchet MS" panose="020B0603020202020204" pitchFamily="34" charset="0"/>
                <a:ea typeface="Roboto"/>
                <a:cs typeface="Roboto"/>
                <a:sym typeface="Roboto"/>
              </a:endParaRPr>
            </a:p>
          </p:txBody>
        </p:sp>
      </p:grpSp>
      <p:grpSp>
        <p:nvGrpSpPr>
          <p:cNvPr id="12" name="Google Shape;123;p18" descr="Arrow indicating second step" title="Step 2"/>
          <p:cNvGrpSpPr/>
          <p:nvPr/>
        </p:nvGrpSpPr>
        <p:grpSpPr>
          <a:xfrm>
            <a:off x="2886473" y="3020369"/>
            <a:ext cx="2733635" cy="3468564"/>
            <a:chOff x="3195848" y="1143883"/>
            <a:chExt cx="3054000" cy="3191482"/>
          </a:xfrm>
        </p:grpSpPr>
        <p:sp>
          <p:nvSpPr>
            <p:cNvPr id="13" name="Google Shape;124;p18"/>
            <p:cNvSpPr/>
            <p:nvPr/>
          </p:nvSpPr>
          <p:spPr>
            <a:xfrm>
              <a:off x="3195848" y="1143883"/>
              <a:ext cx="3054000" cy="568929"/>
            </a:xfrm>
            <a:prstGeom prst="chevron">
              <a:avLst>
                <a:gd name="adj" fmla="val 50000"/>
              </a:avLst>
            </a:prstGeom>
            <a:solidFill>
              <a:srgbClr val="B02C2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a:solidFill>
                    <a:srgbClr val="FFFFFF"/>
                  </a:solidFill>
                  <a:latin typeface="Trebuchet MS" panose="020B0603020202020204" pitchFamily="34" charset="0"/>
                  <a:ea typeface="Roboto"/>
                  <a:cs typeface="Roboto"/>
                  <a:sym typeface="Roboto"/>
                </a:rPr>
                <a:t>Step 2</a:t>
              </a:r>
              <a:endParaRPr>
                <a:solidFill>
                  <a:srgbClr val="FFFFFF"/>
                </a:solidFill>
                <a:latin typeface="Trebuchet MS" panose="020B0603020202020204" pitchFamily="34" charset="0"/>
                <a:ea typeface="Roboto"/>
                <a:cs typeface="Roboto"/>
                <a:sym typeface="Roboto"/>
              </a:endParaRPr>
            </a:p>
          </p:txBody>
        </p:sp>
        <p:sp>
          <p:nvSpPr>
            <p:cNvPr id="14" name="Google Shape;125;p18"/>
            <p:cNvSpPr txBox="1"/>
            <p:nvPr/>
          </p:nvSpPr>
          <p:spPr>
            <a:xfrm>
              <a:off x="3386864" y="1719665"/>
              <a:ext cx="2642857" cy="2615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600" dirty="0" smtClean="0">
                  <a:solidFill>
                    <a:schemeClr val="dk1"/>
                  </a:solidFill>
                  <a:latin typeface="Trebuchet MS" panose="020B0603020202020204" pitchFamily="34" charset="0"/>
                </a:rPr>
                <a:t>At the LEA level, CDE </a:t>
              </a:r>
              <a:r>
                <a:rPr lang="en-US" sz="1600" dirty="0">
                  <a:solidFill>
                    <a:schemeClr val="dk1"/>
                  </a:solidFill>
                  <a:latin typeface="Trebuchet MS" panose="020B0603020202020204" pitchFamily="34" charset="0"/>
                </a:rPr>
                <a:t>compares </a:t>
              </a:r>
              <a:r>
                <a:rPr lang="en-US" sz="1600" dirty="0" smtClean="0">
                  <a:solidFill>
                    <a:schemeClr val="dk1"/>
                  </a:solidFill>
                  <a:latin typeface="Trebuchet MS" panose="020B0603020202020204" pitchFamily="34" charset="0"/>
                </a:rPr>
                <a:t>the effective, in-field, and experienced percentages for the  LEA’s highest poverty or minority schools to the percentages for the LEA’s lowest schools to determine if there is an equity gap.</a:t>
              </a:r>
              <a:endParaRPr sz="1600" dirty="0">
                <a:latin typeface="Trebuchet MS" panose="020B0603020202020204" pitchFamily="34" charset="0"/>
                <a:ea typeface="Roboto"/>
                <a:cs typeface="Roboto"/>
                <a:sym typeface="Roboto"/>
              </a:endParaRPr>
            </a:p>
          </p:txBody>
        </p:sp>
      </p:grpSp>
      <p:grpSp>
        <p:nvGrpSpPr>
          <p:cNvPr id="9" name="Google Shape;120;p18" descr="Arrow indicating first step" title="Step 1"/>
          <p:cNvGrpSpPr/>
          <p:nvPr/>
        </p:nvGrpSpPr>
        <p:grpSpPr>
          <a:xfrm>
            <a:off x="529583" y="3020369"/>
            <a:ext cx="2527868" cy="3208366"/>
            <a:chOff x="0" y="1189989"/>
            <a:chExt cx="3546900" cy="2645810"/>
          </a:xfrm>
        </p:grpSpPr>
        <p:sp>
          <p:nvSpPr>
            <p:cNvPr id="10" name="Google Shape;121;p18"/>
            <p:cNvSpPr/>
            <p:nvPr/>
          </p:nvSpPr>
          <p:spPr>
            <a:xfrm>
              <a:off x="0" y="1189989"/>
              <a:ext cx="3546900" cy="522967"/>
            </a:xfrm>
            <a:prstGeom prst="homePlate">
              <a:avLst>
                <a:gd name="adj" fmla="val 50000"/>
              </a:avLst>
            </a:prstGeom>
            <a:solidFill>
              <a:srgbClr val="80201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dirty="0">
                  <a:solidFill>
                    <a:srgbClr val="FFFFFF"/>
                  </a:solidFill>
                  <a:latin typeface="Trebuchet MS" panose="020B0603020202020204" pitchFamily="34" charset="0"/>
                  <a:ea typeface="Roboto"/>
                  <a:cs typeface="Roboto"/>
                  <a:sym typeface="Roboto"/>
                </a:rPr>
                <a:t>Step 1</a:t>
              </a:r>
              <a:endParaRPr dirty="0">
                <a:solidFill>
                  <a:srgbClr val="FFFFFF"/>
                </a:solidFill>
                <a:latin typeface="Trebuchet MS" panose="020B0603020202020204" pitchFamily="34" charset="0"/>
                <a:ea typeface="Roboto"/>
                <a:cs typeface="Roboto"/>
                <a:sym typeface="Roboto"/>
              </a:endParaRPr>
            </a:p>
          </p:txBody>
        </p:sp>
        <p:sp>
          <p:nvSpPr>
            <p:cNvPr id="11" name="Google Shape;122;p18"/>
            <p:cNvSpPr txBox="1"/>
            <p:nvPr/>
          </p:nvSpPr>
          <p:spPr>
            <a:xfrm>
              <a:off x="0" y="1699668"/>
              <a:ext cx="3098060" cy="2136131"/>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600" dirty="0">
                  <a:solidFill>
                    <a:schemeClr val="dk1"/>
                  </a:solidFill>
                  <a:latin typeface="Trebuchet MS" panose="020B0603020202020204" pitchFamily="34" charset="0"/>
                </a:rPr>
                <a:t>CDE </a:t>
              </a:r>
              <a:r>
                <a:rPr lang="en-US" sz="1600" dirty="0" smtClean="0">
                  <a:solidFill>
                    <a:schemeClr val="dk1"/>
                  </a:solidFill>
                  <a:latin typeface="Trebuchet MS" panose="020B0603020202020204" pitchFamily="34" charset="0"/>
                </a:rPr>
                <a:t>calculates </a:t>
              </a:r>
              <a:r>
                <a:rPr lang="en-US" sz="1600" dirty="0">
                  <a:solidFill>
                    <a:schemeClr val="dk1"/>
                  </a:solidFill>
                  <a:latin typeface="Trebuchet MS" panose="020B0603020202020204" pitchFamily="34" charset="0"/>
                </a:rPr>
                <a:t>the </a:t>
              </a:r>
              <a:r>
                <a:rPr lang="en-US" sz="1600" dirty="0" smtClean="0">
                  <a:solidFill>
                    <a:schemeClr val="dk1"/>
                  </a:solidFill>
                  <a:latin typeface="Trebuchet MS" panose="020B0603020202020204" pitchFamily="34" charset="0"/>
                </a:rPr>
                <a:t>number of FTE teaching core courses in each school overall and then, separately, the number of FTE considered: </a:t>
              </a:r>
              <a:endParaRPr sz="1600" dirty="0">
                <a:solidFill>
                  <a:schemeClr val="dk1"/>
                </a:solidFill>
                <a:latin typeface="Trebuchet MS" panose="020B0603020202020204" pitchFamily="34" charset="0"/>
              </a:endParaRPr>
            </a:p>
            <a:p>
              <a:pPr marL="457200" lvl="0" indent="-317500" algn="l" rtl="0">
                <a:spcBef>
                  <a:spcPts val="0"/>
                </a:spcBef>
                <a:spcAft>
                  <a:spcPts val="0"/>
                </a:spcAft>
                <a:buClr>
                  <a:schemeClr val="dk1"/>
                </a:buClr>
                <a:buSzPts val="1400"/>
                <a:buAutoNum type="arabicParenR"/>
              </a:pPr>
              <a:r>
                <a:rPr lang="en-US" sz="1600" dirty="0">
                  <a:solidFill>
                    <a:schemeClr val="dk1"/>
                  </a:solidFill>
                  <a:latin typeface="Trebuchet MS" panose="020B0603020202020204" pitchFamily="34" charset="0"/>
                </a:rPr>
                <a:t>effective, </a:t>
              </a:r>
              <a:endParaRPr sz="1600" dirty="0">
                <a:solidFill>
                  <a:schemeClr val="dk1"/>
                </a:solidFill>
                <a:latin typeface="Trebuchet MS" panose="020B0603020202020204" pitchFamily="34" charset="0"/>
              </a:endParaRPr>
            </a:p>
            <a:p>
              <a:pPr marL="457200" lvl="0" indent="-317500" algn="l" rtl="0">
                <a:spcBef>
                  <a:spcPts val="0"/>
                </a:spcBef>
                <a:spcAft>
                  <a:spcPts val="0"/>
                </a:spcAft>
                <a:buClr>
                  <a:schemeClr val="dk1"/>
                </a:buClr>
                <a:buSzPts val="1400"/>
                <a:buAutoNum type="arabicParenR"/>
              </a:pPr>
              <a:r>
                <a:rPr lang="en-US" sz="1600" dirty="0">
                  <a:solidFill>
                    <a:schemeClr val="dk1"/>
                  </a:solidFill>
                  <a:latin typeface="Trebuchet MS" panose="020B0603020202020204" pitchFamily="34" charset="0"/>
                </a:rPr>
                <a:t>in-field, </a:t>
              </a:r>
              <a:endParaRPr sz="1600" dirty="0">
                <a:solidFill>
                  <a:schemeClr val="dk1"/>
                </a:solidFill>
                <a:latin typeface="Trebuchet MS" panose="020B0603020202020204" pitchFamily="34" charset="0"/>
              </a:endParaRPr>
            </a:p>
            <a:p>
              <a:pPr marL="457200" lvl="0" indent="-317500" algn="l" rtl="0">
                <a:spcBef>
                  <a:spcPts val="0"/>
                </a:spcBef>
                <a:spcAft>
                  <a:spcPts val="0"/>
                </a:spcAft>
                <a:buClr>
                  <a:schemeClr val="dk1"/>
                </a:buClr>
                <a:buSzPts val="1400"/>
                <a:buAutoNum type="arabicParenR"/>
              </a:pPr>
              <a:r>
                <a:rPr lang="en-US" sz="1600" dirty="0" smtClean="0">
                  <a:solidFill>
                    <a:schemeClr val="dk1"/>
                  </a:solidFill>
                  <a:latin typeface="Trebuchet MS" panose="020B0603020202020204" pitchFamily="34" charset="0"/>
                </a:rPr>
                <a:t>experienced </a:t>
              </a:r>
              <a:endParaRPr sz="1600" dirty="0">
                <a:latin typeface="Trebuchet MS" panose="020B0603020202020204" pitchFamily="34" charset="0"/>
                <a:ea typeface="Roboto"/>
                <a:cs typeface="Roboto"/>
                <a:sym typeface="Roboto"/>
              </a:endParaRPr>
            </a:p>
          </p:txBody>
        </p:sp>
      </p:grpSp>
      <p:sp>
        <p:nvSpPr>
          <p:cNvPr id="15" name="TextBox 14"/>
          <p:cNvSpPr txBox="1"/>
          <p:nvPr/>
        </p:nvSpPr>
        <p:spPr>
          <a:xfrm>
            <a:off x="408635" y="1492608"/>
            <a:ext cx="7999869" cy="1323439"/>
          </a:xfrm>
          <a:prstGeom prst="rect">
            <a:avLst/>
          </a:prstGeom>
          <a:noFill/>
        </p:spPr>
        <p:txBody>
          <a:bodyPr wrap="square" rtlCol="0">
            <a:spAutoFit/>
          </a:bodyPr>
          <a:lstStyle/>
          <a:p>
            <a:r>
              <a:rPr lang="en-US" sz="2000" dirty="0" smtClean="0">
                <a:latin typeface="Trebuchet MS" panose="020B0603020202020204" pitchFamily="34" charset="0"/>
              </a:rPr>
              <a:t>CDE </a:t>
            </a:r>
            <a:r>
              <a:rPr lang="en-US" sz="2000" dirty="0">
                <a:latin typeface="Trebuchet MS" panose="020B0603020202020204" pitchFamily="34" charset="0"/>
              </a:rPr>
              <a:t>compares </a:t>
            </a:r>
            <a:r>
              <a:rPr lang="en-US" sz="2000" dirty="0" smtClean="0">
                <a:latin typeface="Trebuchet MS" panose="020B0603020202020204" pitchFamily="34" charset="0"/>
              </a:rPr>
              <a:t>the LEA’s highest </a:t>
            </a:r>
            <a:r>
              <a:rPr lang="en-US" sz="2000" dirty="0">
                <a:latin typeface="Trebuchet MS" panose="020B0603020202020204" pitchFamily="34" charset="0"/>
              </a:rPr>
              <a:t>poverty </a:t>
            </a:r>
            <a:r>
              <a:rPr lang="en-US" sz="2000" dirty="0" smtClean="0">
                <a:latin typeface="Trebuchet MS" panose="020B0603020202020204" pitchFamily="34" charset="0"/>
              </a:rPr>
              <a:t>or minority </a:t>
            </a:r>
            <a:r>
              <a:rPr lang="en-US" sz="2000" dirty="0">
                <a:latin typeface="Trebuchet MS" panose="020B0603020202020204" pitchFamily="34" charset="0"/>
              </a:rPr>
              <a:t>schools to </a:t>
            </a:r>
            <a:r>
              <a:rPr lang="en-US" sz="2000" dirty="0" smtClean="0">
                <a:latin typeface="Trebuchet MS" panose="020B0603020202020204" pitchFamily="34" charset="0"/>
              </a:rPr>
              <a:t>its lowest </a:t>
            </a:r>
            <a:r>
              <a:rPr lang="en-US" sz="2000" dirty="0">
                <a:latin typeface="Trebuchet MS" panose="020B0603020202020204" pitchFamily="34" charset="0"/>
              </a:rPr>
              <a:t>poverty </a:t>
            </a:r>
            <a:r>
              <a:rPr lang="en-US" sz="2000" dirty="0" smtClean="0">
                <a:latin typeface="Trebuchet MS" panose="020B0603020202020204" pitchFamily="34" charset="0"/>
              </a:rPr>
              <a:t>or minority </a:t>
            </a:r>
            <a:r>
              <a:rPr lang="en-US" sz="2000" dirty="0">
                <a:latin typeface="Trebuchet MS" panose="020B0603020202020204" pitchFamily="34" charset="0"/>
              </a:rPr>
              <a:t>schools </a:t>
            </a:r>
            <a:r>
              <a:rPr lang="en-US" sz="2000" dirty="0" smtClean="0">
                <a:latin typeface="Trebuchet MS" panose="020B0603020202020204" pitchFamily="34" charset="0"/>
              </a:rPr>
              <a:t>to </a:t>
            </a:r>
            <a:r>
              <a:rPr lang="en-US" sz="2000" dirty="0">
                <a:latin typeface="Trebuchet MS" panose="020B0603020202020204" pitchFamily="34" charset="0"/>
              </a:rPr>
              <a:t>identify any gaps in </a:t>
            </a:r>
            <a:r>
              <a:rPr lang="en-US" sz="2000" dirty="0" smtClean="0">
                <a:latin typeface="Trebuchet MS" panose="020B0603020202020204" pitchFamily="34" charset="0"/>
              </a:rPr>
              <a:t>the percentages of teacher FTE that is effective</a:t>
            </a:r>
            <a:r>
              <a:rPr lang="en-US" sz="2000" dirty="0">
                <a:latin typeface="Trebuchet MS" panose="020B0603020202020204" pitchFamily="34" charset="0"/>
              </a:rPr>
              <a:t>, in-field, and </a:t>
            </a:r>
            <a:r>
              <a:rPr lang="en-US" sz="2000" dirty="0" smtClean="0">
                <a:latin typeface="Trebuchet MS" panose="020B0603020202020204" pitchFamily="34" charset="0"/>
              </a:rPr>
              <a:t>experienced. </a:t>
            </a:r>
            <a:endParaRPr lang="en-US" sz="2000" dirty="0">
              <a:latin typeface="Trebuchet MS" panose="020B0603020202020204" pitchFamily="34" charset="0"/>
            </a:endParaRPr>
          </a:p>
        </p:txBody>
      </p:sp>
      <p:sp>
        <p:nvSpPr>
          <p:cNvPr id="2" name="Title 1"/>
          <p:cNvSpPr>
            <a:spLocks noGrp="1"/>
          </p:cNvSpPr>
          <p:nvPr>
            <p:ph type="title"/>
          </p:nvPr>
        </p:nvSpPr>
        <p:spPr>
          <a:xfrm>
            <a:off x="214683" y="147133"/>
            <a:ext cx="10847569" cy="713232"/>
          </a:xfrm>
        </p:spPr>
        <p:txBody>
          <a:bodyPr/>
          <a:lstStyle/>
          <a:p>
            <a:r>
              <a:rPr lang="en-US" sz="3200" dirty="0" smtClean="0"/>
              <a:t>CDE conducts EDT analyses </a:t>
            </a:r>
            <a:br>
              <a:rPr lang="en-US" sz="3200" dirty="0" smtClean="0"/>
            </a:br>
            <a:r>
              <a:rPr lang="en-US" sz="3200" dirty="0" smtClean="0"/>
              <a:t>annually on behalf of LEAs</a:t>
            </a:r>
            <a:endParaRPr lang="en-US" sz="3200" dirty="0"/>
          </a:p>
        </p:txBody>
      </p:sp>
    </p:spTree>
    <p:extLst>
      <p:ext uri="{BB962C8B-B14F-4D97-AF65-F5344CB8AC3E}">
        <p14:creationId xmlns:p14="http://schemas.microsoft.com/office/powerpoint/2010/main" val="2638434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18</a:t>
            </a:fld>
            <a:endParaRPr lang="en-US" dirty="0"/>
          </a:p>
        </p:txBody>
      </p:sp>
      <p:sp>
        <p:nvSpPr>
          <p:cNvPr id="3" name="TextBox 2"/>
          <p:cNvSpPr txBox="1"/>
          <p:nvPr/>
        </p:nvSpPr>
        <p:spPr>
          <a:xfrm>
            <a:off x="7444409" y="5814391"/>
            <a:ext cx="3130826" cy="307777"/>
          </a:xfrm>
          <a:prstGeom prst="rect">
            <a:avLst/>
          </a:prstGeom>
          <a:noFill/>
        </p:spPr>
        <p:txBody>
          <a:bodyPr wrap="square" rtlCol="0">
            <a:spAutoFit/>
          </a:bodyPr>
          <a:lstStyle/>
          <a:p>
            <a:r>
              <a:rPr lang="en-US" sz="1400" dirty="0" smtClean="0"/>
              <a:t>Colorado </a:t>
            </a:r>
            <a:r>
              <a:rPr lang="en-US" sz="1400" dirty="0" smtClean="0">
                <a:hlinkClick r:id="rId3"/>
              </a:rPr>
              <a:t>ESSA State Plan</a:t>
            </a:r>
            <a:r>
              <a:rPr lang="en-US" sz="1400" dirty="0" smtClean="0"/>
              <a:t>: </a:t>
            </a:r>
            <a:r>
              <a:rPr lang="en-US" sz="1400" dirty="0" err="1" smtClean="0"/>
              <a:t>pps</a:t>
            </a:r>
            <a:r>
              <a:rPr lang="en-US" sz="1400" dirty="0" smtClean="0"/>
              <a:t>. 99-100</a:t>
            </a:r>
            <a:endParaRPr lang="en-US" sz="1400" dirty="0"/>
          </a:p>
        </p:txBody>
      </p:sp>
      <p:graphicFrame>
        <p:nvGraphicFramePr>
          <p:cNvPr id="10" name="Table 9" descr="Colorado specific definitions for effective, in-field, and inexperienced educators." title="Educator definitions table"/>
          <p:cNvGraphicFramePr>
            <a:graphicFrameLocks noGrp="1"/>
          </p:cNvGraphicFramePr>
          <p:nvPr>
            <p:extLst>
              <p:ext uri="{D42A27DB-BD31-4B8C-83A1-F6EECF244321}">
                <p14:modId xmlns:p14="http://schemas.microsoft.com/office/powerpoint/2010/main" val="4263178912"/>
              </p:ext>
            </p:extLst>
          </p:nvPr>
        </p:nvGraphicFramePr>
        <p:xfrm>
          <a:off x="610216" y="1610140"/>
          <a:ext cx="10034593" cy="4204250"/>
        </p:xfrm>
        <a:graphic>
          <a:graphicData uri="http://schemas.openxmlformats.org/drawingml/2006/table">
            <a:tbl>
              <a:tblPr firstRow="1" firstCol="1" bandRow="1">
                <a:tableStyleId>{5C22544A-7EE6-4342-B048-85BDC9FD1C3A}</a:tableStyleId>
              </a:tblPr>
              <a:tblGrid>
                <a:gridCol w="1720670">
                  <a:extLst>
                    <a:ext uri="{9D8B030D-6E8A-4147-A177-3AD203B41FA5}">
                      <a16:colId xmlns="" xmlns:a16="http://schemas.microsoft.com/office/drawing/2014/main" val="20000"/>
                    </a:ext>
                  </a:extLst>
                </a:gridCol>
                <a:gridCol w="8313923">
                  <a:extLst>
                    <a:ext uri="{9D8B030D-6E8A-4147-A177-3AD203B41FA5}">
                      <a16:colId xmlns="" xmlns:a16="http://schemas.microsoft.com/office/drawing/2014/main" val="20001"/>
                    </a:ext>
                  </a:extLst>
                </a:gridCol>
              </a:tblGrid>
              <a:tr h="1086994">
                <a:tc>
                  <a:txBody>
                    <a:bodyPr/>
                    <a:lstStyle/>
                    <a:p>
                      <a:pPr marL="0" marR="0">
                        <a:spcBef>
                          <a:spcPts val="0"/>
                        </a:spcBef>
                        <a:spcAft>
                          <a:spcPts val="0"/>
                        </a:spcAft>
                      </a:pPr>
                      <a:r>
                        <a:rPr lang="en-US" sz="1800" dirty="0">
                          <a:effectLst/>
                        </a:rPr>
                        <a:t>Ineffective</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b="0" dirty="0" smtClean="0">
                          <a:solidFill>
                            <a:schemeClr val="tx1">
                              <a:lumMod val="75000"/>
                              <a:lumOff val="25000"/>
                            </a:schemeClr>
                          </a:solidFill>
                          <a:effectLst/>
                        </a:rPr>
                        <a:t>Teacher</a:t>
                      </a:r>
                      <a:r>
                        <a:rPr lang="en-US" sz="1800" b="0" baseline="0" dirty="0" smtClean="0">
                          <a:solidFill>
                            <a:schemeClr val="tx1">
                              <a:lumMod val="75000"/>
                              <a:lumOff val="25000"/>
                            </a:schemeClr>
                          </a:solidFill>
                          <a:effectLst/>
                        </a:rPr>
                        <a:t> received an </a:t>
                      </a:r>
                      <a:r>
                        <a:rPr lang="en-US" sz="1800" b="0" dirty="0" smtClean="0">
                          <a:solidFill>
                            <a:schemeClr val="tx1">
                              <a:lumMod val="75000"/>
                              <a:lumOff val="25000"/>
                            </a:schemeClr>
                          </a:solidFill>
                          <a:effectLst/>
                        </a:rPr>
                        <a:t>Ineffective or Partially Effective evaluation </a:t>
                      </a:r>
                      <a:r>
                        <a:rPr lang="en-US" sz="1800" b="0" dirty="0">
                          <a:solidFill>
                            <a:schemeClr val="tx1">
                              <a:lumMod val="75000"/>
                              <a:lumOff val="25000"/>
                            </a:schemeClr>
                          </a:solidFill>
                          <a:effectLst/>
                        </a:rPr>
                        <a:t>rating, based on Colorado’s Educator Quality </a:t>
                      </a:r>
                      <a:r>
                        <a:rPr lang="en-US" sz="1800" b="0" dirty="0" smtClean="0">
                          <a:solidFill>
                            <a:schemeClr val="tx1">
                              <a:lumMod val="75000"/>
                              <a:lumOff val="25000"/>
                            </a:schemeClr>
                          </a:solidFill>
                          <a:effectLst/>
                        </a:rPr>
                        <a:t>Standards. </a:t>
                      </a:r>
                      <a:r>
                        <a:rPr lang="en-US" sz="1800" b="0" dirty="0">
                          <a:solidFill>
                            <a:schemeClr val="tx1">
                              <a:lumMod val="75000"/>
                              <a:lumOff val="25000"/>
                            </a:schemeClr>
                          </a:solidFill>
                          <a:effectLst/>
                        </a:rPr>
                        <a:t>Half of this rating is based on professional practices and half is based on measures of student learning/outcomes. </a:t>
                      </a:r>
                      <a:endParaRPr lang="en-US" sz="1800" b="0" dirty="0">
                        <a:solidFill>
                          <a:schemeClr val="tx1">
                            <a:lumMod val="75000"/>
                            <a:lumOff val="25000"/>
                          </a:schemeClr>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0"/>
                  </a:ext>
                </a:extLst>
              </a:tr>
              <a:tr h="2337942">
                <a:tc>
                  <a:txBody>
                    <a:bodyPr/>
                    <a:lstStyle/>
                    <a:p>
                      <a:pPr marL="0" marR="0">
                        <a:spcBef>
                          <a:spcPts val="0"/>
                        </a:spcBef>
                        <a:spcAft>
                          <a:spcPts val="0"/>
                        </a:spcAft>
                      </a:pPr>
                      <a:r>
                        <a:rPr lang="en-US" sz="1800" dirty="0">
                          <a:effectLst/>
                        </a:rPr>
                        <a:t>Out-of-Field</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b="0" smtClean="0">
                          <a:solidFill>
                            <a:schemeClr val="tx1">
                              <a:lumMod val="75000"/>
                              <a:lumOff val="25000"/>
                            </a:schemeClr>
                          </a:solidFill>
                          <a:effectLst/>
                        </a:rPr>
                        <a:t>Teacher does </a:t>
                      </a:r>
                      <a:r>
                        <a:rPr lang="en-US" sz="1800" b="0" dirty="0">
                          <a:solidFill>
                            <a:schemeClr val="tx1">
                              <a:lumMod val="75000"/>
                              <a:lumOff val="25000"/>
                            </a:schemeClr>
                          </a:solidFill>
                          <a:effectLst/>
                        </a:rPr>
                        <a:t>not hold at least one of the following, in the subject area in which they </a:t>
                      </a:r>
                      <a:r>
                        <a:rPr lang="en-US" sz="1800" b="0" dirty="0" smtClean="0">
                          <a:solidFill>
                            <a:schemeClr val="tx1">
                              <a:lumMod val="75000"/>
                              <a:lumOff val="25000"/>
                            </a:schemeClr>
                          </a:solidFill>
                          <a:effectLst/>
                        </a:rPr>
                        <a:t>teach: </a:t>
                      </a:r>
                      <a:endParaRPr lang="en-US" sz="1800" b="0" dirty="0">
                        <a:solidFill>
                          <a:schemeClr val="tx1">
                            <a:lumMod val="75000"/>
                            <a:lumOff val="25000"/>
                          </a:schemeClr>
                        </a:solidFill>
                        <a:effectLst/>
                      </a:endParaRPr>
                    </a:p>
                    <a:p>
                      <a:pPr marL="342900" marR="0" lvl="0" indent="-342900">
                        <a:spcBef>
                          <a:spcPts val="0"/>
                        </a:spcBef>
                        <a:spcAft>
                          <a:spcPts val="0"/>
                        </a:spcAft>
                        <a:buFont typeface="Symbol" panose="05050102010706020507" pitchFamily="18" charset="2"/>
                        <a:buChar char=""/>
                      </a:pPr>
                      <a:r>
                        <a:rPr lang="en-US" sz="1800" b="0" dirty="0">
                          <a:solidFill>
                            <a:schemeClr val="tx1">
                              <a:lumMod val="75000"/>
                              <a:lumOff val="25000"/>
                            </a:schemeClr>
                          </a:solidFill>
                          <a:effectLst/>
                        </a:rPr>
                        <a:t>Endorsement on a Colorado teaching </a:t>
                      </a:r>
                      <a:r>
                        <a:rPr lang="en-US" sz="1800" b="0" dirty="0" smtClean="0">
                          <a:solidFill>
                            <a:schemeClr val="tx1">
                              <a:lumMod val="75000"/>
                              <a:lumOff val="25000"/>
                            </a:schemeClr>
                          </a:solidFill>
                          <a:effectLst/>
                        </a:rPr>
                        <a:t>license.</a:t>
                      </a:r>
                      <a:endParaRPr lang="en-US" sz="1800" b="0" dirty="0">
                        <a:solidFill>
                          <a:schemeClr val="tx1">
                            <a:lumMod val="75000"/>
                            <a:lumOff val="25000"/>
                          </a:schemeClr>
                        </a:solidFill>
                        <a:effectLst/>
                      </a:endParaRPr>
                    </a:p>
                    <a:p>
                      <a:pPr marL="342900" marR="0" lvl="0" indent="-342900">
                        <a:spcBef>
                          <a:spcPts val="0"/>
                        </a:spcBef>
                        <a:spcAft>
                          <a:spcPts val="0"/>
                        </a:spcAft>
                        <a:buFont typeface="Symbol" panose="05050102010706020507" pitchFamily="18" charset="2"/>
                        <a:buChar char=""/>
                      </a:pPr>
                      <a:r>
                        <a:rPr lang="en-US" sz="1800" b="0" dirty="0">
                          <a:solidFill>
                            <a:schemeClr val="tx1">
                              <a:lumMod val="75000"/>
                              <a:lumOff val="25000"/>
                            </a:schemeClr>
                          </a:solidFill>
                          <a:effectLst/>
                        </a:rPr>
                        <a:t>Degree (bachelor’s or higher</a:t>
                      </a:r>
                      <a:r>
                        <a:rPr lang="en-US" sz="1800" b="0" dirty="0" smtClean="0">
                          <a:solidFill>
                            <a:schemeClr val="tx1">
                              <a:lumMod val="75000"/>
                              <a:lumOff val="25000"/>
                            </a:schemeClr>
                          </a:solidFill>
                          <a:effectLst/>
                        </a:rPr>
                        <a:t>).</a:t>
                      </a:r>
                      <a:endParaRPr lang="en-US" sz="1800" b="0" dirty="0">
                        <a:solidFill>
                          <a:schemeClr val="tx1">
                            <a:lumMod val="75000"/>
                            <a:lumOff val="25000"/>
                          </a:schemeClr>
                        </a:solidFill>
                        <a:effectLst/>
                      </a:endParaRPr>
                    </a:p>
                    <a:p>
                      <a:pPr marL="342900" marR="0" lvl="0" indent="-342900">
                        <a:spcBef>
                          <a:spcPts val="0"/>
                        </a:spcBef>
                        <a:spcAft>
                          <a:spcPts val="0"/>
                        </a:spcAft>
                        <a:buFont typeface="Symbol" panose="05050102010706020507" pitchFamily="18" charset="2"/>
                        <a:buChar char=""/>
                      </a:pPr>
                      <a:r>
                        <a:rPr lang="en-US" sz="1800" b="0" dirty="0">
                          <a:solidFill>
                            <a:schemeClr val="tx1">
                              <a:lumMod val="75000"/>
                              <a:lumOff val="25000"/>
                            </a:schemeClr>
                          </a:solidFill>
                          <a:effectLst/>
                        </a:rPr>
                        <a:t>36 semester hours (24 hours grandfathered in for 2017-18</a:t>
                      </a:r>
                      <a:r>
                        <a:rPr lang="en-US" sz="1800" b="0" dirty="0" smtClean="0">
                          <a:solidFill>
                            <a:schemeClr val="tx1">
                              <a:lumMod val="75000"/>
                              <a:lumOff val="25000"/>
                            </a:schemeClr>
                          </a:solidFill>
                          <a:effectLst/>
                        </a:rPr>
                        <a:t>).</a:t>
                      </a:r>
                      <a:endParaRPr lang="en-US" sz="1800" b="0" dirty="0">
                        <a:solidFill>
                          <a:schemeClr val="tx1">
                            <a:lumMod val="75000"/>
                            <a:lumOff val="25000"/>
                          </a:schemeClr>
                        </a:solidFill>
                        <a:effectLst/>
                      </a:endParaRPr>
                    </a:p>
                    <a:p>
                      <a:pPr marL="342900" marR="0" lvl="0" indent="-342900">
                        <a:spcBef>
                          <a:spcPts val="0"/>
                        </a:spcBef>
                        <a:spcAft>
                          <a:spcPts val="0"/>
                        </a:spcAft>
                        <a:buFont typeface="Symbol" panose="05050102010706020507" pitchFamily="18" charset="2"/>
                        <a:buChar char=""/>
                      </a:pPr>
                      <a:r>
                        <a:rPr lang="en-US" sz="1800" b="0" dirty="0">
                          <a:solidFill>
                            <a:schemeClr val="tx1">
                              <a:lumMod val="75000"/>
                              <a:lumOff val="25000"/>
                            </a:schemeClr>
                          </a:solidFill>
                          <a:effectLst/>
                        </a:rPr>
                        <a:t>Passing </a:t>
                      </a:r>
                      <a:r>
                        <a:rPr lang="en-US" sz="1800" b="0" dirty="0" smtClean="0">
                          <a:solidFill>
                            <a:schemeClr val="tx1">
                              <a:lumMod val="75000"/>
                              <a:lumOff val="25000"/>
                            </a:schemeClr>
                          </a:solidFill>
                          <a:effectLst/>
                        </a:rPr>
                        <a:t>score on a SBE-approved </a:t>
                      </a:r>
                      <a:r>
                        <a:rPr lang="en-US" sz="1800" b="0" dirty="0">
                          <a:solidFill>
                            <a:schemeClr val="tx1">
                              <a:lumMod val="75000"/>
                              <a:lumOff val="25000"/>
                            </a:schemeClr>
                          </a:solidFill>
                          <a:effectLst/>
                        </a:rPr>
                        <a:t>content exam (currently the ETS Praxis Series).</a:t>
                      </a:r>
                      <a:endParaRPr lang="en-US" sz="1800" b="0" dirty="0">
                        <a:solidFill>
                          <a:schemeClr val="tx1">
                            <a:lumMod val="75000"/>
                            <a:lumOff val="25000"/>
                          </a:schemeClr>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1"/>
                  </a:ext>
                </a:extLst>
              </a:tr>
              <a:tr h="779314">
                <a:tc>
                  <a:txBody>
                    <a:bodyPr/>
                    <a:lstStyle/>
                    <a:p>
                      <a:pPr marL="0" marR="0">
                        <a:spcBef>
                          <a:spcPts val="0"/>
                        </a:spcBef>
                        <a:spcAft>
                          <a:spcPts val="0"/>
                        </a:spcAft>
                      </a:pPr>
                      <a:r>
                        <a:rPr lang="en-US" sz="1800" dirty="0">
                          <a:effectLst/>
                        </a:rPr>
                        <a:t>Inexperienced</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b="0" dirty="0" smtClean="0">
                          <a:solidFill>
                            <a:schemeClr val="tx1">
                              <a:lumMod val="75000"/>
                              <a:lumOff val="25000"/>
                            </a:schemeClr>
                          </a:solidFill>
                          <a:effectLst/>
                        </a:rPr>
                        <a:t>Someone</a:t>
                      </a:r>
                      <a:r>
                        <a:rPr lang="en-US" sz="1800" b="0" baseline="0" dirty="0" smtClean="0">
                          <a:solidFill>
                            <a:schemeClr val="tx1">
                              <a:lumMod val="75000"/>
                              <a:lumOff val="25000"/>
                            </a:schemeClr>
                          </a:solidFill>
                          <a:effectLst/>
                        </a:rPr>
                        <a:t> who </a:t>
                      </a:r>
                      <a:r>
                        <a:rPr lang="en-US" sz="1800" b="0" dirty="0" smtClean="0">
                          <a:solidFill>
                            <a:schemeClr val="tx1">
                              <a:lumMod val="75000"/>
                              <a:lumOff val="25000"/>
                            </a:schemeClr>
                          </a:solidFill>
                          <a:effectLst/>
                        </a:rPr>
                        <a:t>has </a:t>
                      </a:r>
                      <a:r>
                        <a:rPr lang="en-US" sz="1800" b="0" dirty="0">
                          <a:solidFill>
                            <a:schemeClr val="tx1">
                              <a:lumMod val="75000"/>
                              <a:lumOff val="25000"/>
                            </a:schemeClr>
                          </a:solidFill>
                          <a:effectLst/>
                        </a:rPr>
                        <a:t>taught in a K-12 setting fewer than 3 </a:t>
                      </a:r>
                      <a:r>
                        <a:rPr lang="en-US" sz="1800" b="0" dirty="0" smtClean="0">
                          <a:solidFill>
                            <a:schemeClr val="tx1">
                              <a:lumMod val="75000"/>
                              <a:lumOff val="25000"/>
                            </a:schemeClr>
                          </a:solidFill>
                          <a:effectLst/>
                        </a:rPr>
                        <a:t>full years (not limited to Colorado).</a:t>
                      </a:r>
                      <a:endParaRPr lang="en-US" sz="1800" b="0" dirty="0">
                        <a:solidFill>
                          <a:schemeClr val="tx1">
                            <a:lumMod val="75000"/>
                            <a:lumOff val="25000"/>
                          </a:schemeClr>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chor="ctr">
                    <a:solidFill>
                      <a:schemeClr val="bg1">
                        <a:lumMod val="95000"/>
                      </a:schemeClr>
                    </a:solidFill>
                  </a:tcPr>
                </a:tc>
                <a:extLst>
                  <a:ext uri="{0D108BD9-81ED-4DB2-BD59-A6C34878D82A}">
                    <a16:rowId xmlns="" xmlns:a16="http://schemas.microsoft.com/office/drawing/2014/main" val="10002"/>
                  </a:ext>
                </a:extLst>
              </a:tr>
            </a:tbl>
          </a:graphicData>
        </a:graphic>
      </p:graphicFrame>
      <p:sp>
        <p:nvSpPr>
          <p:cNvPr id="2" name="Title 1"/>
          <p:cNvSpPr>
            <a:spLocks noGrp="1"/>
          </p:cNvSpPr>
          <p:nvPr>
            <p:ph type="title"/>
          </p:nvPr>
        </p:nvSpPr>
        <p:spPr>
          <a:xfrm>
            <a:off x="266451" y="164162"/>
            <a:ext cx="9503714" cy="713232"/>
          </a:xfrm>
        </p:spPr>
        <p:txBody>
          <a:bodyPr/>
          <a:lstStyle/>
          <a:p>
            <a:r>
              <a:rPr lang="en-US" sz="3200" dirty="0" smtClean="0"/>
              <a:t>How does Colorado define </a:t>
            </a:r>
            <a:r>
              <a:rPr lang="en-US" sz="3200" i="1" dirty="0" smtClean="0"/>
              <a:t>Effective</a:t>
            </a:r>
            <a:r>
              <a:rPr lang="en-US" sz="3200" dirty="0" smtClean="0"/>
              <a:t>, </a:t>
            </a:r>
            <a:br>
              <a:rPr lang="en-US" sz="3200" dirty="0" smtClean="0"/>
            </a:br>
            <a:r>
              <a:rPr lang="en-US" sz="3200" i="1" dirty="0" smtClean="0"/>
              <a:t>In-Field</a:t>
            </a:r>
            <a:r>
              <a:rPr lang="en-US" sz="3200" dirty="0" smtClean="0"/>
              <a:t>, and </a:t>
            </a:r>
            <a:r>
              <a:rPr lang="en-US" sz="3200" i="1" dirty="0" smtClean="0"/>
              <a:t>Inexperienced</a:t>
            </a:r>
            <a:r>
              <a:rPr lang="en-US" sz="3200" dirty="0" smtClean="0"/>
              <a:t>?</a:t>
            </a:r>
            <a:endParaRPr lang="en-US" sz="3200" dirty="0"/>
          </a:p>
        </p:txBody>
      </p:sp>
    </p:spTree>
    <p:extLst>
      <p:ext uri="{BB962C8B-B14F-4D97-AF65-F5344CB8AC3E}">
        <p14:creationId xmlns:p14="http://schemas.microsoft.com/office/powerpoint/2010/main" val="10283273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19</a:t>
            </a:fld>
            <a:endParaRPr lang="en-US" dirty="0"/>
          </a:p>
        </p:txBody>
      </p:sp>
      <p:graphicFrame>
        <p:nvGraphicFramePr>
          <p:cNvPr id="5" name="Table 4" descr="Short descriptions of what research says about some factors in human capital." title="Summarized Research for Human Capitol Factors"/>
          <p:cNvGraphicFramePr>
            <a:graphicFrameLocks noGrp="1"/>
          </p:cNvGraphicFramePr>
          <p:nvPr>
            <p:extLst>
              <p:ext uri="{D42A27DB-BD31-4B8C-83A1-F6EECF244321}">
                <p14:modId xmlns:p14="http://schemas.microsoft.com/office/powerpoint/2010/main" val="3878354438"/>
              </p:ext>
            </p:extLst>
          </p:nvPr>
        </p:nvGraphicFramePr>
        <p:xfrm>
          <a:off x="3299791" y="1436657"/>
          <a:ext cx="8706679" cy="4625475"/>
        </p:xfrm>
        <a:graphic>
          <a:graphicData uri="http://schemas.openxmlformats.org/drawingml/2006/table">
            <a:tbl>
              <a:tblPr firstRow="1" firstCol="1" bandRow="1">
                <a:tableStyleId>{5C22544A-7EE6-4342-B048-85BDC9FD1C3A}</a:tableStyleId>
              </a:tblPr>
              <a:tblGrid>
                <a:gridCol w="2518691">
                  <a:extLst>
                    <a:ext uri="{9D8B030D-6E8A-4147-A177-3AD203B41FA5}">
                      <a16:colId xmlns="" xmlns:a16="http://schemas.microsoft.com/office/drawing/2014/main" val="20000"/>
                    </a:ext>
                  </a:extLst>
                </a:gridCol>
                <a:gridCol w="6187988">
                  <a:extLst>
                    <a:ext uri="{9D8B030D-6E8A-4147-A177-3AD203B41FA5}">
                      <a16:colId xmlns="" xmlns:a16="http://schemas.microsoft.com/office/drawing/2014/main" val="20001"/>
                    </a:ext>
                  </a:extLst>
                </a:gridCol>
              </a:tblGrid>
              <a:tr h="677175">
                <a:tc>
                  <a:txBody>
                    <a:bodyPr/>
                    <a:lstStyle/>
                    <a:p>
                      <a:pPr marL="0" marR="0" algn="ctr">
                        <a:spcBef>
                          <a:spcPts val="0"/>
                        </a:spcBef>
                        <a:spcAft>
                          <a:spcPts val="0"/>
                        </a:spcAft>
                      </a:pPr>
                      <a:r>
                        <a:rPr lang="en-US" sz="1800" dirty="0" smtClean="0">
                          <a:effectLst/>
                          <a:latin typeface="+mn-lt"/>
                        </a:rPr>
                        <a:t>Human Capital</a:t>
                      </a:r>
                      <a:r>
                        <a:rPr lang="en-US" sz="1800" baseline="0" dirty="0" smtClean="0">
                          <a:effectLst/>
                          <a:latin typeface="+mn-lt"/>
                        </a:rPr>
                        <a:t> </a:t>
                      </a:r>
                      <a:r>
                        <a:rPr lang="en-US" sz="1800" dirty="0" smtClean="0">
                          <a:effectLst/>
                          <a:latin typeface="+mn-lt"/>
                        </a:rPr>
                        <a:t>Factor</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a:effectLst/>
                          <a:latin typeface="+mn-lt"/>
                        </a:rPr>
                        <a:t>What Research Says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extLst>
                  <a:ext uri="{0D108BD9-81ED-4DB2-BD59-A6C34878D82A}">
                    <a16:rowId xmlns="" xmlns:a16="http://schemas.microsoft.com/office/drawing/2014/main" val="10000"/>
                  </a:ext>
                </a:extLst>
              </a:tr>
              <a:tr h="874184">
                <a:tc>
                  <a:txBody>
                    <a:bodyPr/>
                    <a:lstStyle/>
                    <a:p>
                      <a:pPr marL="0" marR="0" algn="l" defTabSz="914400" rtl="0" eaLnBrk="1" latinLnBrk="0" hangingPunct="1">
                        <a:spcBef>
                          <a:spcPts val="0"/>
                        </a:spcBef>
                        <a:spcAft>
                          <a:spcPts val="0"/>
                        </a:spcAft>
                      </a:pPr>
                      <a:r>
                        <a:rPr lang="en-US" sz="1800" b="1" kern="1200" dirty="0">
                          <a:solidFill>
                            <a:schemeClr val="lt1"/>
                          </a:solidFill>
                          <a:effectLst/>
                          <a:latin typeface="+mn-lt"/>
                          <a:ea typeface="+mn-ea"/>
                          <a:cs typeface="+mn-cs"/>
                        </a:rPr>
                        <a:t>Salaries and other forms of compensation</a:t>
                      </a: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r>
                        <a:rPr lang="en-US" sz="1600" dirty="0">
                          <a:effectLst/>
                          <a:latin typeface="+mn-lt"/>
                        </a:rPr>
                        <a:t>Salaries have a measurable impact on the distribution of teachers </a:t>
                      </a:r>
                      <a:r>
                        <a:rPr lang="en-US" sz="1600" dirty="0" smtClean="0">
                          <a:effectLst/>
                          <a:latin typeface="+mn-lt"/>
                        </a:rPr>
                        <a:t>across </a:t>
                      </a:r>
                      <a:r>
                        <a:rPr lang="en-US" sz="1600" dirty="0">
                          <a:effectLst/>
                          <a:latin typeface="+mn-lt"/>
                        </a:rPr>
                        <a:t>and within </a:t>
                      </a:r>
                      <a:r>
                        <a:rPr lang="en-US" sz="1600" baseline="0" dirty="0" smtClean="0">
                          <a:effectLst/>
                          <a:latin typeface="+mn-lt"/>
                        </a:rPr>
                        <a:t>schools</a:t>
                      </a:r>
                      <a:r>
                        <a:rPr lang="en-US" sz="1600" dirty="0" smtClean="0">
                          <a:effectLst/>
                          <a:latin typeface="+mn-lt"/>
                        </a:rPr>
                        <a:t>. </a:t>
                      </a:r>
                      <a:r>
                        <a:rPr lang="en-US" sz="1600" dirty="0">
                          <a:effectLst/>
                          <a:latin typeface="+mn-lt"/>
                        </a:rPr>
                        <a:t>Teachers are more likely to leave </a:t>
                      </a:r>
                      <a:r>
                        <a:rPr lang="en-US" sz="1600" dirty="0" smtClean="0">
                          <a:effectLst/>
                          <a:latin typeface="+mn-lt"/>
                        </a:rPr>
                        <a:t>LEAs/schools </a:t>
                      </a:r>
                      <a:r>
                        <a:rPr lang="en-US" sz="1600" dirty="0">
                          <a:effectLst/>
                          <a:latin typeface="+mn-lt"/>
                        </a:rPr>
                        <a:t>where </a:t>
                      </a:r>
                      <a:r>
                        <a:rPr lang="en-US" sz="1600" dirty="0" smtClean="0">
                          <a:effectLst/>
                          <a:latin typeface="+mn-lt"/>
                        </a:rPr>
                        <a:t>wages </a:t>
                      </a:r>
                      <a:r>
                        <a:rPr lang="en-US" sz="1600" dirty="0">
                          <a:effectLst/>
                          <a:latin typeface="+mn-lt"/>
                        </a:rPr>
                        <a:t>are </a:t>
                      </a:r>
                      <a:r>
                        <a:rPr lang="en-US" sz="1600" dirty="0" smtClean="0">
                          <a:effectLst/>
                          <a:latin typeface="+mn-lt"/>
                        </a:rPr>
                        <a:t>lower. </a:t>
                      </a:r>
                      <a:endParaRPr lang="en-US" sz="1600" dirty="0">
                        <a:effectLst/>
                        <a:latin typeface="+mn-lt"/>
                      </a:endParaRPr>
                    </a:p>
                  </a:txBody>
                  <a:tcPr marL="68580" marR="68580" marT="0" marB="0"/>
                </a:tc>
                <a:extLst>
                  <a:ext uri="{0D108BD9-81ED-4DB2-BD59-A6C34878D82A}">
                    <a16:rowId xmlns="" xmlns:a16="http://schemas.microsoft.com/office/drawing/2014/main" val="10001"/>
                  </a:ext>
                </a:extLst>
              </a:tr>
              <a:tr h="830163">
                <a:tc>
                  <a:txBody>
                    <a:bodyPr/>
                    <a:lstStyle/>
                    <a:p>
                      <a:pPr marL="0" marR="0">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Preparation and costs to entry</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tc>
                <a:tc>
                  <a:txBody>
                    <a:bodyPr/>
                    <a:lstStyle/>
                    <a:p>
                      <a:pPr marL="0" marR="0" lvl="0" indent="0">
                        <a:spcBef>
                          <a:spcPts val="0"/>
                        </a:spcBef>
                        <a:spcAft>
                          <a:spcPts val="0"/>
                        </a:spcAft>
                        <a:buFont typeface="Symbol" panose="05050102010706020507" pitchFamily="18" charset="2"/>
                        <a:buNone/>
                      </a:pPr>
                      <a:r>
                        <a:rPr lang="en-US" sz="1600" dirty="0" smtClean="0">
                          <a:effectLst/>
                          <a:latin typeface="+mn-lt"/>
                        </a:rPr>
                        <a:t>Teachers with 1+ semesters of practice teaching prior to entering their own classroom are more than 3 times </a:t>
                      </a:r>
                      <a:r>
                        <a:rPr lang="en-US" sz="1600" b="1" i="1" dirty="0" smtClean="0">
                          <a:effectLst/>
                          <a:latin typeface="+mn-lt"/>
                        </a:rPr>
                        <a:t>less likely </a:t>
                      </a:r>
                      <a:r>
                        <a:rPr lang="en-US" sz="1600" dirty="0" smtClean="0">
                          <a:effectLst/>
                          <a:latin typeface="+mn-lt"/>
                        </a:rPr>
                        <a:t>to leave teaching after one year than are individuals who had no practice teaching.</a:t>
                      </a:r>
                      <a:endParaRPr lang="en-US" sz="1600" dirty="0">
                        <a:effectLst/>
                        <a:latin typeface="+mn-lt"/>
                      </a:endParaRPr>
                    </a:p>
                  </a:txBody>
                  <a:tcPr marL="68580" marR="68580" marT="0" marB="0"/>
                </a:tc>
                <a:extLst>
                  <a:ext uri="{0D108BD9-81ED-4DB2-BD59-A6C34878D82A}">
                    <a16:rowId xmlns="" xmlns:a16="http://schemas.microsoft.com/office/drawing/2014/main" val="10002"/>
                  </a:ext>
                </a:extLst>
              </a:tr>
              <a:tr h="817584">
                <a:tc>
                  <a:txBody>
                    <a:bodyPr/>
                    <a:lstStyle/>
                    <a:p>
                      <a:pPr marL="0" marR="0">
                        <a:spcBef>
                          <a:spcPts val="0"/>
                        </a:spcBef>
                        <a:spcAft>
                          <a:spcPts val="0"/>
                        </a:spcAft>
                      </a:pPr>
                      <a:r>
                        <a:rPr lang="en-US" sz="1800" b="1" kern="1200" dirty="0" smtClean="0">
                          <a:solidFill>
                            <a:schemeClr val="lt1"/>
                          </a:solidFill>
                          <a:effectLst/>
                          <a:latin typeface="+mn-lt"/>
                          <a:ea typeface="+mn-ea"/>
                          <a:cs typeface="+mn-cs"/>
                        </a:rPr>
                        <a:t>Hiring and personnel management</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r>
                        <a:rPr lang="en-US" sz="1600" dirty="0" smtClean="0">
                          <a:effectLst/>
                          <a:latin typeface="+mn-lt"/>
                        </a:rPr>
                        <a:t>Teachers hired</a:t>
                      </a:r>
                      <a:r>
                        <a:rPr lang="en-US" sz="1600" baseline="0" dirty="0" smtClean="0">
                          <a:effectLst/>
                          <a:latin typeface="+mn-lt"/>
                        </a:rPr>
                        <a:t> before</a:t>
                      </a:r>
                      <a:r>
                        <a:rPr lang="en-US" sz="1600" dirty="0" smtClean="0">
                          <a:effectLst/>
                          <a:latin typeface="+mn-lt"/>
                        </a:rPr>
                        <a:t> the start of the school year generally are</a:t>
                      </a:r>
                      <a:r>
                        <a:rPr lang="en-US" sz="1600" baseline="0" dirty="0" smtClean="0">
                          <a:effectLst/>
                          <a:latin typeface="+mn-lt"/>
                        </a:rPr>
                        <a:t> more</a:t>
                      </a:r>
                      <a:r>
                        <a:rPr lang="en-US" sz="1600" dirty="0" smtClean="0">
                          <a:effectLst/>
                          <a:latin typeface="+mn-lt"/>
                        </a:rPr>
                        <a:t> effective and</a:t>
                      </a:r>
                      <a:r>
                        <a:rPr lang="en-US" sz="1600" baseline="0" dirty="0" smtClean="0">
                          <a:effectLst/>
                          <a:latin typeface="+mn-lt"/>
                        </a:rPr>
                        <a:t> less</a:t>
                      </a:r>
                      <a:r>
                        <a:rPr lang="en-US" sz="1600" dirty="0" smtClean="0">
                          <a:effectLst/>
                          <a:latin typeface="+mn-lt"/>
                        </a:rPr>
                        <a:t> likely to leave the teaching workforce than teachers hired after the start of the school year.</a:t>
                      </a:r>
                      <a:endParaRPr lang="en-US" sz="1600" dirty="0">
                        <a:effectLst/>
                        <a:latin typeface="+mn-lt"/>
                      </a:endParaRPr>
                    </a:p>
                  </a:txBody>
                  <a:tcPr marL="68580" marR="68580" marT="0" marB="0"/>
                </a:tc>
                <a:extLst>
                  <a:ext uri="{0D108BD9-81ED-4DB2-BD59-A6C34878D82A}">
                    <a16:rowId xmlns="" xmlns:a16="http://schemas.microsoft.com/office/drawing/2014/main" val="10003"/>
                  </a:ext>
                </a:extLst>
              </a:tr>
              <a:tr h="611301">
                <a:tc>
                  <a:txBody>
                    <a:bodyPr/>
                    <a:lstStyle/>
                    <a:p>
                      <a:pPr marL="0" marR="0">
                        <a:spcBef>
                          <a:spcPts val="0"/>
                        </a:spcBef>
                        <a:spcAft>
                          <a:spcPts val="0"/>
                        </a:spcAft>
                      </a:pPr>
                      <a:r>
                        <a:rPr lang="en-US" sz="1800" b="1" kern="1200" dirty="0" smtClean="0">
                          <a:solidFill>
                            <a:schemeClr val="lt1"/>
                          </a:solidFill>
                          <a:effectLst/>
                          <a:latin typeface="+mn-lt"/>
                          <a:ea typeface="+mn-ea"/>
                          <a:cs typeface="+mn-cs"/>
                        </a:rPr>
                        <a:t>Induction for new teachers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tc>
                <a:tc>
                  <a:txBody>
                    <a:bodyPr/>
                    <a:lstStyle/>
                    <a:p>
                      <a:pPr marL="0" marR="0" lvl="0" indent="0">
                        <a:spcBef>
                          <a:spcPts val="0"/>
                        </a:spcBef>
                        <a:spcAft>
                          <a:spcPts val="0"/>
                        </a:spcAft>
                        <a:buFont typeface="Symbol" panose="05050102010706020507" pitchFamily="18" charset="2"/>
                        <a:buNone/>
                      </a:pPr>
                      <a:r>
                        <a:rPr lang="en-US" sz="1600" dirty="0" smtClean="0">
                          <a:effectLst/>
                          <a:latin typeface="+mn-lt"/>
                        </a:rPr>
                        <a:t>Teachers who start their careers with adequate supports are more likely to become effective, and remain so over time.</a:t>
                      </a:r>
                      <a:endParaRPr lang="en-US" sz="1600" dirty="0">
                        <a:effectLst/>
                        <a:latin typeface="+mn-lt"/>
                      </a:endParaRPr>
                    </a:p>
                  </a:txBody>
                  <a:tcPr marL="68580" marR="68580" marT="0" marB="0"/>
                </a:tc>
                <a:extLst>
                  <a:ext uri="{0D108BD9-81ED-4DB2-BD59-A6C34878D82A}">
                    <a16:rowId xmlns="" xmlns:a16="http://schemas.microsoft.com/office/drawing/2014/main" val="10004"/>
                  </a:ext>
                </a:extLst>
              </a:tr>
              <a:tr h="815068">
                <a:tc>
                  <a:txBody>
                    <a:bodyPr/>
                    <a:lstStyle/>
                    <a:p>
                      <a:pPr marL="0" marR="0">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Working conditions: Supports for all teachers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r>
                        <a:rPr lang="en-US" sz="1600" dirty="0" smtClean="0">
                          <a:effectLst/>
                          <a:latin typeface="+mn-lt"/>
                        </a:rPr>
                        <a:t>Quality of school leadership support, communication, and style are often the top reason teachers leave or stay in the profession, often more important than salaries.</a:t>
                      </a:r>
                      <a:endParaRPr lang="en-US" sz="1600" dirty="0">
                        <a:effectLst/>
                        <a:latin typeface="+mn-lt"/>
                      </a:endParaRPr>
                    </a:p>
                  </a:txBody>
                  <a:tcPr marL="68580" marR="68580" marT="0" marB="0"/>
                </a:tc>
                <a:extLst>
                  <a:ext uri="{0D108BD9-81ED-4DB2-BD59-A6C34878D82A}">
                    <a16:rowId xmlns="" xmlns:a16="http://schemas.microsoft.com/office/drawing/2014/main" val="10005"/>
                  </a:ext>
                </a:extLst>
              </a:tr>
            </a:tbl>
          </a:graphicData>
        </a:graphic>
      </p:graphicFrame>
      <p:sp>
        <p:nvSpPr>
          <p:cNvPr id="6" name="TextBox 5"/>
          <p:cNvSpPr txBox="1"/>
          <p:nvPr/>
        </p:nvSpPr>
        <p:spPr>
          <a:xfrm>
            <a:off x="293993" y="1778467"/>
            <a:ext cx="2821740" cy="4031873"/>
          </a:xfrm>
          <a:prstGeom prst="rect">
            <a:avLst/>
          </a:prstGeom>
          <a:solidFill>
            <a:schemeClr val="accent4">
              <a:lumMod val="40000"/>
              <a:lumOff val="60000"/>
            </a:schemeClr>
          </a:solidFill>
        </p:spPr>
        <p:txBody>
          <a:bodyPr wrap="square" rtlCol="0">
            <a:spAutoFit/>
          </a:bodyPr>
          <a:lstStyle/>
          <a:p>
            <a:r>
              <a:rPr lang="en-US" sz="1600" b="1" dirty="0" smtClean="0"/>
              <a:t>Good to know! </a:t>
            </a:r>
          </a:p>
          <a:p>
            <a:endParaRPr lang="en-US" sz="1600" dirty="0"/>
          </a:p>
          <a:p>
            <a:r>
              <a:rPr lang="en-US" sz="1600" dirty="0" smtClean="0"/>
              <a:t>According to research, a handful of </a:t>
            </a:r>
            <a:r>
              <a:rPr lang="en-US" sz="1600" b="1" dirty="0" smtClean="0"/>
              <a:t>key human capital system </a:t>
            </a:r>
            <a:r>
              <a:rPr lang="en-US" sz="1600" dirty="0" smtClean="0"/>
              <a:t>factors (see table) influence where teachers seek and maintain employment. </a:t>
            </a:r>
          </a:p>
          <a:p>
            <a:endParaRPr lang="en-US" sz="1600" dirty="0"/>
          </a:p>
          <a:p>
            <a:r>
              <a:rPr lang="en-US" sz="1600" dirty="0" smtClean="0"/>
              <a:t>When these factors are weak, or poorly implemented, they can contribute to equity gaps.</a:t>
            </a:r>
          </a:p>
          <a:p>
            <a:endParaRPr lang="en-US" sz="1600" dirty="0"/>
          </a:p>
          <a:p>
            <a:r>
              <a:rPr lang="en-US" sz="1600" dirty="0" smtClean="0"/>
              <a:t>When these factors are strong and well implemented, they can narrow, and close educator equity gaps.</a:t>
            </a:r>
          </a:p>
        </p:txBody>
      </p:sp>
      <p:sp>
        <p:nvSpPr>
          <p:cNvPr id="2" name="Title 1"/>
          <p:cNvSpPr>
            <a:spLocks noGrp="1"/>
          </p:cNvSpPr>
          <p:nvPr>
            <p:ph type="title"/>
          </p:nvPr>
        </p:nvSpPr>
        <p:spPr>
          <a:xfrm>
            <a:off x="293993" y="181928"/>
            <a:ext cx="9165784" cy="713232"/>
          </a:xfrm>
        </p:spPr>
        <p:txBody>
          <a:bodyPr/>
          <a:lstStyle/>
          <a:p>
            <a:r>
              <a:rPr lang="en-US" sz="3200" dirty="0" smtClean="0"/>
              <a:t>Why Educator Equity </a:t>
            </a:r>
            <a:br>
              <a:rPr lang="en-US" sz="3200" dirty="0" smtClean="0"/>
            </a:br>
            <a:r>
              <a:rPr lang="en-US" sz="3200" dirty="0" smtClean="0"/>
              <a:t>Gaps Occur</a:t>
            </a:r>
            <a:endParaRPr lang="en-US" sz="3200" dirty="0"/>
          </a:p>
        </p:txBody>
      </p:sp>
    </p:spTree>
    <p:extLst>
      <p:ext uri="{BB962C8B-B14F-4D97-AF65-F5344CB8AC3E}">
        <p14:creationId xmlns:p14="http://schemas.microsoft.com/office/powerpoint/2010/main" val="294522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a:t>
            </a:fld>
            <a:endParaRPr lang="en-US" dirty="0"/>
          </a:p>
        </p:txBody>
      </p:sp>
      <p:pic>
        <p:nvPicPr>
          <p:cNvPr id="5" name="Picture 4" descr="three students smiling at camera in classroom." title="Students in classroom"/>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376" y="1908315"/>
            <a:ext cx="4851507" cy="3229718"/>
          </a:xfrm>
          <a:prstGeom prst="rect">
            <a:avLst/>
          </a:prstGeom>
        </p:spPr>
      </p:pic>
      <p:sp>
        <p:nvSpPr>
          <p:cNvPr id="7" name="TextBox 6"/>
          <p:cNvSpPr txBox="1"/>
          <p:nvPr/>
        </p:nvSpPr>
        <p:spPr>
          <a:xfrm>
            <a:off x="5496339" y="4522304"/>
            <a:ext cx="6182139" cy="1477328"/>
          </a:xfrm>
          <a:prstGeom prst="rect">
            <a:avLst/>
          </a:prstGeom>
          <a:noFill/>
        </p:spPr>
        <p:txBody>
          <a:bodyPr wrap="square" rtlCol="0">
            <a:spAutoFit/>
          </a:bodyPr>
          <a:lstStyle/>
          <a:p>
            <a:r>
              <a:rPr lang="en-US" sz="2400" dirty="0" smtClean="0"/>
              <a:t>[District Name]</a:t>
            </a:r>
          </a:p>
          <a:p>
            <a:r>
              <a:rPr lang="en-US" sz="2400" dirty="0" smtClean="0"/>
              <a:t>[Name of Presenters and Positions]</a:t>
            </a:r>
            <a:endParaRPr lang="en-US" sz="2400" dirty="0"/>
          </a:p>
          <a:p>
            <a:r>
              <a:rPr lang="en-US" sz="2400" dirty="0" smtClean="0"/>
              <a:t>[Date]</a:t>
            </a:r>
          </a:p>
          <a:p>
            <a:endParaRPr lang="en-US" dirty="0"/>
          </a:p>
        </p:txBody>
      </p:sp>
      <p:sp>
        <p:nvSpPr>
          <p:cNvPr id="3" name="Content Placeholder 2"/>
          <p:cNvSpPr>
            <a:spLocks noGrp="1"/>
          </p:cNvSpPr>
          <p:nvPr>
            <p:ph idx="1"/>
          </p:nvPr>
        </p:nvSpPr>
        <p:spPr>
          <a:xfrm>
            <a:off x="4920491" y="1828189"/>
            <a:ext cx="6993835" cy="1997751"/>
          </a:xfrm>
        </p:spPr>
        <p:txBody>
          <a:bodyPr/>
          <a:lstStyle/>
          <a:p>
            <a:pPr algn="ctr"/>
            <a:r>
              <a:rPr lang="en-US" sz="4400" dirty="0" smtClean="0"/>
              <a:t>Educator Equity: </a:t>
            </a:r>
            <a:br>
              <a:rPr lang="en-US" sz="4400" dirty="0" smtClean="0"/>
            </a:br>
            <a:r>
              <a:rPr lang="en-US" sz="4400" dirty="0" smtClean="0"/>
              <a:t>Exploring Challenges and Developing Solutions Together</a:t>
            </a:r>
            <a:endParaRPr lang="en-US" sz="4400" dirty="0"/>
          </a:p>
        </p:txBody>
      </p:sp>
    </p:spTree>
    <p:extLst>
      <p:ext uri="{BB962C8B-B14F-4D97-AF65-F5344CB8AC3E}">
        <p14:creationId xmlns:p14="http://schemas.microsoft.com/office/powerpoint/2010/main" val="4118167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EDT: </a:t>
            </a:r>
            <a:br>
              <a:rPr lang="en-US" dirty="0" smtClean="0"/>
            </a:br>
            <a:r>
              <a:rPr lang="en-US" dirty="0" smtClean="0"/>
              <a:t>District Results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20</a:t>
            </a:fld>
            <a:endParaRPr lang="en-US" dirty="0"/>
          </a:p>
        </p:txBody>
      </p:sp>
    </p:spTree>
    <p:extLst>
      <p:ext uri="{BB962C8B-B14F-4D97-AF65-F5344CB8AC3E}">
        <p14:creationId xmlns:p14="http://schemas.microsoft.com/office/powerpoint/2010/main" val="900269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21</a:t>
            </a:fld>
            <a:endParaRPr lang="en-US" dirty="0"/>
          </a:p>
        </p:txBody>
      </p:sp>
      <p:sp>
        <p:nvSpPr>
          <p:cNvPr id="3" name="TextBox 2"/>
          <p:cNvSpPr txBox="1"/>
          <p:nvPr/>
        </p:nvSpPr>
        <p:spPr>
          <a:xfrm>
            <a:off x="9054548" y="1928191"/>
            <a:ext cx="2912165" cy="2308324"/>
          </a:xfrm>
          <a:prstGeom prst="rect">
            <a:avLst/>
          </a:prstGeom>
          <a:solidFill>
            <a:schemeClr val="accent4">
              <a:lumMod val="40000"/>
              <a:lumOff val="60000"/>
            </a:schemeClr>
          </a:solidFill>
        </p:spPr>
        <p:txBody>
          <a:bodyPr wrap="square" rtlCol="0">
            <a:spAutoFit/>
          </a:bodyPr>
          <a:lstStyle/>
          <a:p>
            <a:r>
              <a:rPr lang="en-US" b="1" dirty="0" smtClean="0"/>
              <a:t>Group Norms</a:t>
            </a:r>
          </a:p>
          <a:p>
            <a:endParaRPr lang="en-US" dirty="0" smtClean="0"/>
          </a:p>
          <a:p>
            <a:pPr marL="285750" indent="-285750">
              <a:buFont typeface="Arial" panose="020B0604020202020204" pitchFamily="34" charset="0"/>
              <a:buChar char="•"/>
            </a:pPr>
            <a:r>
              <a:rPr lang="en-US" dirty="0"/>
              <a:t>Show courtesy when listening; do not interrupt.</a:t>
            </a:r>
          </a:p>
          <a:p>
            <a:pPr marL="285750" indent="-285750">
              <a:buFont typeface="Arial" panose="020B0604020202020204" pitchFamily="34" charset="0"/>
              <a:buChar char="•"/>
            </a:pPr>
            <a:r>
              <a:rPr lang="en-US" dirty="0"/>
              <a:t>Disagree with ideas, not people.</a:t>
            </a:r>
          </a:p>
          <a:p>
            <a:pPr marL="285750" indent="-285750">
              <a:buFont typeface="Arial" panose="020B0604020202020204" pitchFamily="34" charset="0"/>
              <a:buChar char="•"/>
            </a:pPr>
            <a:r>
              <a:rPr lang="en-US" dirty="0" smtClean="0"/>
              <a:t>Silence mobile </a:t>
            </a:r>
            <a:r>
              <a:rPr lang="en-US" dirty="0"/>
              <a:t>devices</a:t>
            </a:r>
            <a:r>
              <a:rPr lang="en-US" dirty="0" smtClean="0"/>
              <a:t>.</a:t>
            </a:r>
            <a:endParaRPr lang="en-US" dirty="0"/>
          </a:p>
        </p:txBody>
      </p:sp>
      <p:sp>
        <p:nvSpPr>
          <p:cNvPr id="6" name="TextBox 5"/>
          <p:cNvSpPr txBox="1"/>
          <p:nvPr/>
        </p:nvSpPr>
        <p:spPr>
          <a:xfrm>
            <a:off x="503403" y="1676003"/>
            <a:ext cx="7939953" cy="3477875"/>
          </a:xfrm>
          <a:prstGeom prst="rect">
            <a:avLst/>
          </a:prstGeom>
          <a:noFill/>
        </p:spPr>
        <p:txBody>
          <a:bodyPr wrap="square" rtlCol="0">
            <a:spAutoFit/>
          </a:bodyPr>
          <a:lstStyle/>
          <a:p>
            <a:pPr marL="342900" indent="-342900" fontAlgn="base">
              <a:buFont typeface="Arial" panose="020B0604020202020204" pitchFamily="34" charset="0"/>
              <a:buChar char="•"/>
            </a:pPr>
            <a:r>
              <a:rPr lang="en-US" sz="2000" dirty="0" smtClean="0">
                <a:latin typeface="Trebuchet MS" panose="020B0603020202020204" pitchFamily="34" charset="0"/>
              </a:rPr>
              <a:t>We will now discuss our district EDT results.</a:t>
            </a:r>
            <a:endParaRPr lang="en-US" sz="2000" dirty="0">
              <a:latin typeface="Trebuchet MS" panose="020B0603020202020204" pitchFamily="34" charset="0"/>
            </a:endParaRPr>
          </a:p>
          <a:p>
            <a:pPr marL="342900" indent="-342900" fontAlgn="base">
              <a:buFont typeface="Arial" panose="020B0604020202020204" pitchFamily="34" charset="0"/>
              <a:buChar char="•"/>
            </a:pPr>
            <a:r>
              <a:rPr lang="en-US" sz="2000" dirty="0">
                <a:latin typeface="Trebuchet MS" panose="020B0603020202020204" pitchFamily="34" charset="0"/>
              </a:rPr>
              <a:t>We encourage everyone to participate in the conversation and share ideas, insights, and perspectives to improve educator equity in </a:t>
            </a:r>
            <a:r>
              <a:rPr lang="en-US" sz="2000" dirty="0" smtClean="0">
                <a:latin typeface="Trebuchet MS" panose="020B0603020202020204" pitchFamily="34" charset="0"/>
              </a:rPr>
              <a:t>our district.</a:t>
            </a:r>
          </a:p>
          <a:p>
            <a:pPr marL="342900" indent="-342900" fontAlgn="base">
              <a:buFont typeface="Arial" panose="020B0604020202020204" pitchFamily="34" charset="0"/>
              <a:buChar char="•"/>
            </a:pPr>
            <a:r>
              <a:rPr lang="en-US" sz="2000" dirty="0" smtClean="0">
                <a:latin typeface="Trebuchet MS" panose="020B0603020202020204" pitchFamily="34" charset="0"/>
              </a:rPr>
              <a:t>[Describe how the conversation will be structured and feedback solicited. For ideas beyond those provided in this template (discussing EDT results, root causes, and human capital system opportunities), see the Center for Great Teachers and Leaders “</a:t>
            </a:r>
            <a:r>
              <a:rPr lang="en-US" sz="2000" dirty="0" smtClean="0">
                <a:latin typeface="Trebuchet MS" panose="020B0603020202020204" pitchFamily="34" charset="0"/>
                <a:hlinkClick r:id="rId3"/>
              </a:rPr>
              <a:t>Moving Toward </a:t>
            </a:r>
            <a:r>
              <a:rPr lang="en-US" sz="2000" dirty="0">
                <a:latin typeface="Trebuchet MS" panose="020B0603020202020204" pitchFamily="34" charset="0"/>
                <a:hlinkClick r:id="rId3"/>
              </a:rPr>
              <a:t>Equity </a:t>
            </a:r>
            <a:r>
              <a:rPr lang="en-US" sz="2000" dirty="0" smtClean="0">
                <a:latin typeface="Trebuchet MS" panose="020B0603020202020204" pitchFamily="34" charset="0"/>
                <a:hlinkClick r:id="rId3"/>
              </a:rPr>
              <a:t>toolkit</a:t>
            </a:r>
            <a:r>
              <a:rPr lang="en-US" sz="2000" dirty="0" smtClean="0">
                <a:latin typeface="Trebuchet MS" panose="020B0603020202020204" pitchFamily="34" charset="0"/>
              </a:rPr>
              <a:t>: </a:t>
            </a:r>
            <a:r>
              <a:rPr lang="en-US" sz="2000" dirty="0">
                <a:latin typeface="Trebuchet MS" panose="020B0603020202020204" pitchFamily="34" charset="0"/>
              </a:rPr>
              <a:t>https://</a:t>
            </a:r>
            <a:r>
              <a:rPr lang="en-US" sz="2000" dirty="0" smtClean="0">
                <a:latin typeface="Trebuchet MS" panose="020B0603020202020204" pitchFamily="34" charset="0"/>
              </a:rPr>
              <a:t>gtlcenter.org/sites/default/files/GTL_Moving_Toward_Equity.pdf]</a:t>
            </a:r>
            <a:endParaRPr lang="en-US" sz="28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Dialogue Overview and Norms</a:t>
            </a:r>
            <a:endParaRPr lang="en-US" sz="3200" dirty="0"/>
          </a:p>
        </p:txBody>
      </p:sp>
    </p:spTree>
    <p:extLst>
      <p:ext uri="{BB962C8B-B14F-4D97-AF65-F5344CB8AC3E}">
        <p14:creationId xmlns:p14="http://schemas.microsoft.com/office/powerpoint/2010/main" val="2860090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22</a:t>
            </a:fld>
            <a:endParaRPr lang="en-US" dirty="0"/>
          </a:p>
        </p:txBody>
      </p:sp>
      <p:sp>
        <p:nvSpPr>
          <p:cNvPr id="6" name="TextBox 5"/>
          <p:cNvSpPr txBox="1"/>
          <p:nvPr/>
        </p:nvSpPr>
        <p:spPr>
          <a:xfrm>
            <a:off x="499659" y="6094222"/>
            <a:ext cx="10724321" cy="307777"/>
          </a:xfrm>
          <a:prstGeom prst="rect">
            <a:avLst/>
          </a:prstGeom>
          <a:noFill/>
        </p:spPr>
        <p:txBody>
          <a:bodyPr wrap="square" rtlCol="0">
            <a:spAutoFit/>
          </a:bodyPr>
          <a:lstStyle/>
          <a:p>
            <a:r>
              <a:rPr lang="en-US" sz="1400" dirty="0" smtClean="0">
                <a:solidFill>
                  <a:schemeClr val="tx1">
                    <a:lumMod val="65000"/>
                    <a:lumOff val="35000"/>
                  </a:schemeClr>
                </a:solidFill>
              </a:rPr>
              <a:t>*</a:t>
            </a:r>
            <a:r>
              <a:rPr lang="en-US" sz="1400" dirty="0" smtClean="0">
                <a:solidFill>
                  <a:srgbClr val="FF0000"/>
                </a:solidFill>
              </a:rPr>
              <a:t>Numbers in red </a:t>
            </a:r>
            <a:r>
              <a:rPr lang="en-US" sz="1400" dirty="0" smtClean="0">
                <a:solidFill>
                  <a:schemeClr val="tx1">
                    <a:lumMod val="65000"/>
                    <a:lumOff val="35000"/>
                  </a:schemeClr>
                </a:solidFill>
              </a:rPr>
              <a:t>indicate equity gaps between highest poverty/minority schools in the district and lowest poverty/minority schools in the district.</a:t>
            </a:r>
            <a:endParaRPr lang="en-US" sz="1400" dirty="0">
              <a:solidFill>
                <a:schemeClr val="tx1">
                  <a:lumMod val="65000"/>
                  <a:lumOff val="35000"/>
                </a:schemeClr>
              </a:solidFill>
            </a:endParaRPr>
          </a:p>
        </p:txBody>
      </p:sp>
      <p:graphicFrame>
        <p:nvGraphicFramePr>
          <p:cNvPr id="5" name="Table 4" descr="Table provided to input your local data" title="Template table for EDT data"/>
          <p:cNvGraphicFramePr>
            <a:graphicFrameLocks noGrp="1"/>
          </p:cNvGraphicFramePr>
          <p:nvPr>
            <p:extLst>
              <p:ext uri="{D42A27DB-BD31-4B8C-83A1-F6EECF244321}">
                <p14:modId xmlns:p14="http://schemas.microsoft.com/office/powerpoint/2010/main" val="3546256926"/>
              </p:ext>
            </p:extLst>
          </p:nvPr>
        </p:nvGraphicFramePr>
        <p:xfrm>
          <a:off x="397565" y="1620078"/>
          <a:ext cx="11410121" cy="4474144"/>
        </p:xfrm>
        <a:graphic>
          <a:graphicData uri="http://schemas.openxmlformats.org/drawingml/2006/table">
            <a:tbl>
              <a:tblPr firstRow="1" firstCol="1" bandRow="1">
                <a:tableStyleId>{5C22544A-7EE6-4342-B048-85BDC9FD1C3A}</a:tableStyleId>
              </a:tblPr>
              <a:tblGrid>
                <a:gridCol w="1141012">
                  <a:extLst>
                    <a:ext uri="{9D8B030D-6E8A-4147-A177-3AD203B41FA5}">
                      <a16:colId xmlns="" xmlns:a16="http://schemas.microsoft.com/office/drawing/2014/main" val="20000"/>
                    </a:ext>
                  </a:extLst>
                </a:gridCol>
                <a:gridCol w="1141012">
                  <a:extLst>
                    <a:ext uri="{9D8B030D-6E8A-4147-A177-3AD203B41FA5}">
                      <a16:colId xmlns="" xmlns:a16="http://schemas.microsoft.com/office/drawing/2014/main" val="20001"/>
                    </a:ext>
                  </a:extLst>
                </a:gridCol>
                <a:gridCol w="1141012">
                  <a:extLst>
                    <a:ext uri="{9D8B030D-6E8A-4147-A177-3AD203B41FA5}">
                      <a16:colId xmlns="" xmlns:a16="http://schemas.microsoft.com/office/drawing/2014/main" val="20002"/>
                    </a:ext>
                  </a:extLst>
                </a:gridCol>
                <a:gridCol w="1141012">
                  <a:extLst>
                    <a:ext uri="{9D8B030D-6E8A-4147-A177-3AD203B41FA5}">
                      <a16:colId xmlns="" xmlns:a16="http://schemas.microsoft.com/office/drawing/2014/main" val="20003"/>
                    </a:ext>
                  </a:extLst>
                </a:gridCol>
                <a:gridCol w="1141012">
                  <a:extLst>
                    <a:ext uri="{9D8B030D-6E8A-4147-A177-3AD203B41FA5}">
                      <a16:colId xmlns="" xmlns:a16="http://schemas.microsoft.com/office/drawing/2014/main" val="20004"/>
                    </a:ext>
                  </a:extLst>
                </a:gridCol>
                <a:gridCol w="1141012">
                  <a:extLst>
                    <a:ext uri="{9D8B030D-6E8A-4147-A177-3AD203B41FA5}">
                      <a16:colId xmlns="" xmlns:a16="http://schemas.microsoft.com/office/drawing/2014/main" val="20005"/>
                    </a:ext>
                  </a:extLst>
                </a:gridCol>
                <a:gridCol w="1236727">
                  <a:extLst>
                    <a:ext uri="{9D8B030D-6E8A-4147-A177-3AD203B41FA5}">
                      <a16:colId xmlns="" xmlns:a16="http://schemas.microsoft.com/office/drawing/2014/main" val="20006"/>
                    </a:ext>
                  </a:extLst>
                </a:gridCol>
                <a:gridCol w="1045298">
                  <a:extLst>
                    <a:ext uri="{9D8B030D-6E8A-4147-A177-3AD203B41FA5}">
                      <a16:colId xmlns="" xmlns:a16="http://schemas.microsoft.com/office/drawing/2014/main" val="20007"/>
                    </a:ext>
                  </a:extLst>
                </a:gridCol>
                <a:gridCol w="1141012">
                  <a:extLst>
                    <a:ext uri="{9D8B030D-6E8A-4147-A177-3AD203B41FA5}">
                      <a16:colId xmlns="" xmlns:a16="http://schemas.microsoft.com/office/drawing/2014/main" val="20008"/>
                    </a:ext>
                  </a:extLst>
                </a:gridCol>
                <a:gridCol w="1141012">
                  <a:extLst>
                    <a:ext uri="{9D8B030D-6E8A-4147-A177-3AD203B41FA5}">
                      <a16:colId xmlns="" xmlns:a16="http://schemas.microsoft.com/office/drawing/2014/main" val="20009"/>
                    </a:ext>
                  </a:extLst>
                </a:gridCol>
              </a:tblGrid>
              <a:tr h="664608">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b">
                    <a:noFill/>
                  </a:tcPr>
                </a:tc>
                <a:tc gridSpan="3">
                  <a:txBody>
                    <a:bodyPr/>
                    <a:lstStyle/>
                    <a:p>
                      <a:pPr marL="0" marR="0" algn="ctr">
                        <a:spcBef>
                          <a:spcPts val="0"/>
                        </a:spcBef>
                        <a:spcAft>
                          <a:spcPts val="0"/>
                        </a:spcAft>
                      </a:pPr>
                      <a:r>
                        <a:rPr lang="en-US" sz="1600" dirty="0">
                          <a:effectLst/>
                        </a:rPr>
                        <a:t>Teacher Experience</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600" dirty="0">
                          <a:effectLst/>
                        </a:rPr>
                        <a:t>Teacher In-Field</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600" dirty="0">
                          <a:effectLst/>
                        </a:rPr>
                        <a:t>Teacher Effective</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786505">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Quartile</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400" dirty="0" smtClean="0">
                          <a:effectLst/>
                        </a:rPr>
                        <a:t>Quartile 1 </a:t>
                      </a:r>
                      <a:r>
                        <a:rPr lang="en-US" sz="1400" dirty="0">
                          <a:effectLst/>
                        </a:rPr>
                        <a:t>(highest)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a:txBody>
                    <a:bodyPr/>
                    <a:lstStyle/>
                    <a:p>
                      <a:pPr marL="0" marR="0" algn="ctr">
                        <a:spcBef>
                          <a:spcPts val="0"/>
                        </a:spcBef>
                        <a:spcAft>
                          <a:spcPts val="0"/>
                        </a:spcAft>
                      </a:pPr>
                      <a:r>
                        <a:rPr lang="en-US" sz="1400" dirty="0" smtClean="0">
                          <a:effectLst/>
                        </a:rPr>
                        <a:t>Quartile</a:t>
                      </a:r>
                      <a:r>
                        <a:rPr lang="en-US" sz="1400" baseline="0" dirty="0" smtClean="0">
                          <a:effectLst/>
                        </a:rPr>
                        <a:t> </a:t>
                      </a:r>
                      <a:r>
                        <a:rPr lang="en-US" sz="1400" dirty="0" smtClean="0">
                          <a:effectLst/>
                        </a:rPr>
                        <a:t>4 </a:t>
                      </a:r>
                      <a:r>
                        <a:rPr lang="en-US" sz="1400" dirty="0">
                          <a:effectLst/>
                        </a:rPr>
                        <a:t>(lowest)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rowSpan="2">
                  <a:txBody>
                    <a:bodyPr/>
                    <a:lstStyle/>
                    <a:p>
                      <a:pPr marL="0" marR="0" algn="ctr">
                        <a:spcBef>
                          <a:spcPts val="0"/>
                        </a:spcBef>
                        <a:spcAft>
                          <a:spcPts val="0"/>
                        </a:spcAft>
                      </a:pPr>
                      <a:r>
                        <a:rPr lang="en-US" sz="1400" dirty="0">
                          <a:effectLst/>
                        </a:rPr>
                        <a:t>Q4 - Q1 difference</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lgn="ctr">
                        <a:spcBef>
                          <a:spcPts val="0"/>
                        </a:spcBef>
                        <a:spcAft>
                          <a:spcPts val="0"/>
                        </a:spcAft>
                      </a:pPr>
                      <a:r>
                        <a:rPr lang="en-US" sz="1400" dirty="0" smtClean="0">
                          <a:effectLst/>
                        </a:rPr>
                        <a:t>Quartile 1 </a:t>
                      </a:r>
                      <a:r>
                        <a:rPr lang="en-US" sz="1400" dirty="0">
                          <a:effectLst/>
                        </a:rPr>
                        <a:t>(highest)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a:txBody>
                    <a:bodyPr/>
                    <a:lstStyle/>
                    <a:p>
                      <a:pPr marL="0" marR="0" algn="ctr">
                        <a:spcBef>
                          <a:spcPts val="0"/>
                        </a:spcBef>
                        <a:spcAft>
                          <a:spcPts val="0"/>
                        </a:spcAft>
                      </a:pPr>
                      <a:r>
                        <a:rPr lang="en-US" sz="1400" dirty="0" smtClean="0">
                          <a:effectLst/>
                        </a:rPr>
                        <a:t>Quartile</a:t>
                      </a:r>
                      <a:r>
                        <a:rPr lang="en-US" sz="1400" baseline="0" dirty="0" smtClean="0">
                          <a:effectLst/>
                        </a:rPr>
                        <a:t> </a:t>
                      </a:r>
                      <a:r>
                        <a:rPr lang="en-US" sz="1400" dirty="0" smtClean="0">
                          <a:effectLst/>
                        </a:rPr>
                        <a:t>4 </a:t>
                      </a:r>
                      <a:r>
                        <a:rPr lang="en-US" sz="1400" dirty="0">
                          <a:effectLst/>
                        </a:rPr>
                        <a:t>(lowest)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rowSpan="2">
                  <a:txBody>
                    <a:bodyPr/>
                    <a:lstStyle/>
                    <a:p>
                      <a:pPr marL="0" marR="0" algn="ctr">
                        <a:spcBef>
                          <a:spcPts val="0"/>
                        </a:spcBef>
                        <a:spcAft>
                          <a:spcPts val="0"/>
                        </a:spcAft>
                      </a:pPr>
                      <a:r>
                        <a:rPr lang="en-US" sz="1400" dirty="0">
                          <a:effectLst/>
                        </a:rPr>
                        <a:t>Q4 - Q1 difference</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lgn="ctr">
                        <a:spcBef>
                          <a:spcPts val="0"/>
                        </a:spcBef>
                        <a:spcAft>
                          <a:spcPts val="0"/>
                        </a:spcAft>
                      </a:pPr>
                      <a:r>
                        <a:rPr lang="en-US" sz="1400" dirty="0" smtClean="0">
                          <a:effectLst/>
                        </a:rPr>
                        <a:t>Quartile 1 </a:t>
                      </a:r>
                      <a:r>
                        <a:rPr lang="en-US" sz="1400" dirty="0">
                          <a:effectLst/>
                        </a:rPr>
                        <a:t>(highest)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a:txBody>
                    <a:bodyPr/>
                    <a:lstStyle/>
                    <a:p>
                      <a:pPr marL="0" marR="0" algn="ctr">
                        <a:spcBef>
                          <a:spcPts val="0"/>
                        </a:spcBef>
                        <a:spcAft>
                          <a:spcPts val="0"/>
                        </a:spcAft>
                      </a:pPr>
                      <a:r>
                        <a:rPr lang="en-US" sz="1400" dirty="0" smtClean="0">
                          <a:effectLst/>
                        </a:rPr>
                        <a:t>Quartile</a:t>
                      </a:r>
                      <a:r>
                        <a:rPr lang="en-US" sz="1400" baseline="0" dirty="0" smtClean="0">
                          <a:effectLst/>
                        </a:rPr>
                        <a:t> </a:t>
                      </a:r>
                      <a:r>
                        <a:rPr lang="en-US" sz="1400" dirty="0" smtClean="0">
                          <a:effectLst/>
                        </a:rPr>
                        <a:t>4 </a:t>
                      </a:r>
                      <a:r>
                        <a:rPr lang="en-US" sz="1400" dirty="0">
                          <a:effectLst/>
                        </a:rPr>
                        <a:t>(lowest)</a:t>
                      </a:r>
                      <a:endParaRPr lang="en-US" sz="1400" dirty="0">
                        <a:effectLst/>
                        <a:latin typeface="Calibri" panose="020F0502020204030204" pitchFamily="34" charset="0"/>
                        <a:ea typeface="Calibri" panose="020F0502020204030204" pitchFamily="34" charset="0"/>
                      </a:endParaRPr>
                    </a:p>
                  </a:txBody>
                  <a:tcPr marL="64597" marR="64597" marT="0" marB="0" anchor="ctr">
                    <a:solidFill>
                      <a:schemeClr val="accent1">
                        <a:lumMod val="40000"/>
                        <a:lumOff val="60000"/>
                      </a:schemeClr>
                    </a:solidFill>
                  </a:tcPr>
                </a:tc>
                <a:tc rowSpan="2">
                  <a:txBody>
                    <a:bodyPr/>
                    <a:lstStyle/>
                    <a:p>
                      <a:pPr marL="0" marR="0" algn="ctr">
                        <a:spcBef>
                          <a:spcPts val="0"/>
                        </a:spcBef>
                        <a:spcAft>
                          <a:spcPts val="0"/>
                        </a:spcAft>
                      </a:pPr>
                      <a:r>
                        <a:rPr lang="en-US" sz="1400" dirty="0">
                          <a:effectLst/>
                        </a:rPr>
                        <a:t>Q4 - Q1 difference</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10001"/>
                  </a:ext>
                </a:extLst>
              </a:tr>
              <a:tr h="606287">
                <a:tc>
                  <a:txBody>
                    <a:bodyPr/>
                    <a:lstStyle/>
                    <a:p>
                      <a:pPr algn="ctr"/>
                      <a:r>
                        <a:rPr lang="en-US" dirty="0" smtClean="0"/>
                        <a:t>Indicator</a:t>
                      </a:r>
                      <a:endParaRPr lang="en-US" dirty="0"/>
                    </a:p>
                  </a:txBody>
                  <a:tcPr marL="64597" marR="64597" marT="0" marB="0" anchor="ctr">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marL="0" marR="0" algn="ctr">
                        <a:spcBef>
                          <a:spcPts val="0"/>
                        </a:spcBef>
                        <a:spcAft>
                          <a:spcPts val="0"/>
                        </a:spcAft>
                      </a:pPr>
                      <a:r>
                        <a:rPr lang="en-US" sz="1400" dirty="0">
                          <a:effectLst/>
                        </a:rPr>
                        <a:t>% experienced</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smtClean="0">
                          <a:effectLst/>
                        </a:rPr>
                        <a:t>% experienced</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tc>
                <a:tc>
                  <a:txBody>
                    <a:bodyPr/>
                    <a:lstStyle/>
                    <a:p>
                      <a:pPr marL="0" marR="0" algn="ctr">
                        <a:spcBef>
                          <a:spcPts val="0"/>
                        </a:spcBef>
                        <a:spcAft>
                          <a:spcPts val="0"/>
                        </a:spcAft>
                      </a:pPr>
                      <a:r>
                        <a:rPr lang="en-US" sz="1400" dirty="0">
                          <a:effectLst/>
                        </a:rPr>
                        <a:t>% in-field</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smtClean="0">
                          <a:effectLst/>
                        </a:rPr>
                        <a:t>% in-field</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tc>
                <a:tc>
                  <a:txBody>
                    <a:bodyPr/>
                    <a:lstStyle/>
                    <a:p>
                      <a:pPr marL="0" marR="0" algn="ctr">
                        <a:spcBef>
                          <a:spcPts val="0"/>
                        </a:spcBef>
                        <a:spcAft>
                          <a:spcPts val="0"/>
                        </a:spcAft>
                      </a:pPr>
                      <a:r>
                        <a:rPr lang="en-US" sz="1400" dirty="0">
                          <a:effectLst/>
                        </a:rPr>
                        <a:t>% effective</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smtClean="0">
                          <a:effectLst/>
                        </a:rPr>
                        <a:t>% effective</a:t>
                      </a:r>
                      <a:endParaRPr lang="en-US" sz="1400" dirty="0">
                        <a:effectLst/>
                        <a:latin typeface="Calibri" panose="020F0502020204030204" pitchFamily="34" charset="0"/>
                        <a:ea typeface="Calibri" panose="020F0502020204030204" pitchFamily="34" charset="0"/>
                      </a:endParaRPr>
                    </a:p>
                  </a:txBody>
                  <a:tcPr marL="64597" marR="64597" marT="0" marB="0" anchor="ctr">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tc>
                <a:extLst>
                  <a:ext uri="{0D108BD9-81ED-4DB2-BD59-A6C34878D82A}">
                    <a16:rowId xmlns="" xmlns:a16="http://schemas.microsoft.com/office/drawing/2014/main" val="10002"/>
                  </a:ext>
                </a:extLst>
              </a:tr>
              <a:tr h="604186">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District Poverty</a:t>
                      </a: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accent4">
                        <a:lumMod val="20000"/>
                        <a:lumOff val="80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accent4">
                        <a:lumMod val="20000"/>
                        <a:lumOff val="80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lnT w="12700" cap="flat" cmpd="sng" algn="ctr">
                      <a:solidFill>
                        <a:schemeClr val="tx1"/>
                      </a:solidFill>
                      <a:prstDash val="solid"/>
                      <a:round/>
                      <a:headEnd type="none" w="med" len="med"/>
                      <a:tailEnd type="none" w="med" len="med"/>
                    </a:lnT>
                    <a:solidFill>
                      <a:schemeClr val="accent4">
                        <a:lumMod val="20000"/>
                        <a:lumOff val="80000"/>
                      </a:schemeClr>
                    </a:solidFill>
                  </a:tcPr>
                </a:tc>
                <a:extLst>
                  <a:ext uri="{0D108BD9-81ED-4DB2-BD59-A6C34878D82A}">
                    <a16:rowId xmlns="" xmlns:a16="http://schemas.microsoft.com/office/drawing/2014/main" val="10003"/>
                  </a:ext>
                </a:extLst>
              </a:tr>
              <a:tr h="604186">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State</a:t>
                      </a:r>
                      <a:r>
                        <a:rPr lang="en-US" sz="1600" baseline="0" dirty="0" smtClean="0">
                          <a:effectLst/>
                          <a:latin typeface="Calibri" panose="020F0502020204030204" pitchFamily="34" charset="0"/>
                          <a:ea typeface="Calibri" panose="020F0502020204030204" pitchFamily="34" charset="0"/>
                        </a:rPr>
                        <a:t> Poverty</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69.28</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72.22</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rgbClr val="FF0000"/>
                          </a:solidFill>
                          <a:effectLst/>
                          <a:latin typeface="Calibri" panose="020F0502020204030204" pitchFamily="34" charset="0"/>
                          <a:ea typeface="Calibri" panose="020F0502020204030204" pitchFamily="34" charset="0"/>
                        </a:rPr>
                        <a:t>7.94</a:t>
                      </a:r>
                      <a:endParaRPr lang="en-US" sz="1600" dirty="0">
                        <a:solidFill>
                          <a:srgbClr val="FF0000"/>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95.71</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95.27</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-0.44</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93.58</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99.14</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rgbClr val="FF0000"/>
                          </a:solidFill>
                          <a:effectLst/>
                          <a:latin typeface="Calibri" panose="020F0502020204030204" pitchFamily="34" charset="0"/>
                          <a:ea typeface="Calibri" panose="020F0502020204030204" pitchFamily="34" charset="0"/>
                        </a:rPr>
                        <a:t>5.56</a:t>
                      </a:r>
                      <a:endParaRPr lang="en-US" sz="1600" dirty="0">
                        <a:solidFill>
                          <a:srgbClr val="FF0000"/>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extLst>
                  <a:ext uri="{0D108BD9-81ED-4DB2-BD59-A6C34878D82A}">
                    <a16:rowId xmlns="" xmlns:a16="http://schemas.microsoft.com/office/drawing/2014/main" val="10004"/>
                  </a:ext>
                </a:extLst>
              </a:tr>
              <a:tr h="604186">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District Minority</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4">
                        <a:lumMod val="20000"/>
                        <a:lumOff val="80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4">
                        <a:lumMod val="20000"/>
                        <a:lumOff val="80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4">
                        <a:lumMod val="20000"/>
                        <a:lumOff val="80000"/>
                      </a:schemeClr>
                    </a:solidFill>
                  </a:tcPr>
                </a:tc>
                <a:extLst>
                  <a:ext uri="{0D108BD9-81ED-4DB2-BD59-A6C34878D82A}">
                    <a16:rowId xmlns="" xmlns:a16="http://schemas.microsoft.com/office/drawing/2014/main" val="10005"/>
                  </a:ext>
                </a:extLst>
              </a:tr>
              <a:tr h="604186">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State</a:t>
                      </a:r>
                      <a:r>
                        <a:rPr lang="en-US" sz="1600" baseline="0" dirty="0" smtClean="0">
                          <a:effectLst/>
                          <a:latin typeface="Calibri" panose="020F0502020204030204" pitchFamily="34" charset="0"/>
                          <a:ea typeface="Calibri" panose="020F0502020204030204" pitchFamily="34" charset="0"/>
                        </a:rPr>
                        <a:t> Minority</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69.89</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74.07</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rgbClr val="FF0000"/>
                          </a:solidFill>
                          <a:effectLst/>
                          <a:latin typeface="Calibri" panose="020F0502020204030204" pitchFamily="34" charset="0"/>
                          <a:ea typeface="Calibri" panose="020F0502020204030204" pitchFamily="34" charset="0"/>
                        </a:rPr>
                        <a:t>4.18</a:t>
                      </a:r>
                      <a:endParaRPr lang="en-US" sz="1600" dirty="0">
                        <a:solidFill>
                          <a:srgbClr val="FF0000"/>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95.76</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95.31</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-0.45</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94.12</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chemeClr val="tx1">
                              <a:lumMod val="75000"/>
                              <a:lumOff val="25000"/>
                            </a:schemeClr>
                          </a:solidFill>
                          <a:effectLst/>
                          <a:latin typeface="Calibri" panose="020F0502020204030204" pitchFamily="34" charset="0"/>
                          <a:ea typeface="Calibri" panose="020F0502020204030204" pitchFamily="34" charset="0"/>
                        </a:rPr>
                        <a:t>98.12</a:t>
                      </a:r>
                      <a:endParaRPr lang="en-US" sz="1600" dirty="0">
                        <a:solidFill>
                          <a:schemeClr val="tx1">
                            <a:lumMod val="75000"/>
                            <a:lumOff val="25000"/>
                          </a:schemeClr>
                        </a:solidFill>
                        <a:effectLst/>
                        <a:latin typeface="Calibri" panose="020F0502020204030204" pitchFamily="34" charset="0"/>
                        <a:ea typeface="Calibri" panose="020F0502020204030204" pitchFamily="34" charset="0"/>
                      </a:endParaRPr>
                    </a:p>
                  </a:txBody>
                  <a:tcPr marL="64597" marR="64597" marT="0" marB="0" anchor="ctr">
                    <a:solidFill>
                      <a:schemeClr val="bg1">
                        <a:lumMod val="85000"/>
                      </a:schemeClr>
                    </a:solidFill>
                  </a:tcPr>
                </a:tc>
                <a:tc>
                  <a:txBody>
                    <a:bodyPr/>
                    <a:lstStyle/>
                    <a:p>
                      <a:pPr marL="0" marR="0" algn="ctr">
                        <a:spcBef>
                          <a:spcPts val="0"/>
                        </a:spcBef>
                        <a:spcAft>
                          <a:spcPts val="0"/>
                        </a:spcAft>
                      </a:pPr>
                      <a:r>
                        <a:rPr lang="en-US" sz="1600" dirty="0" smtClean="0">
                          <a:solidFill>
                            <a:srgbClr val="FF0000"/>
                          </a:solidFill>
                          <a:effectLst/>
                          <a:latin typeface="Calibri" panose="020F0502020204030204" pitchFamily="34" charset="0"/>
                          <a:ea typeface="Calibri" panose="020F0502020204030204" pitchFamily="34" charset="0"/>
                        </a:rPr>
                        <a:t>4.67</a:t>
                      </a:r>
                      <a:endParaRPr lang="en-US" sz="1600" dirty="0">
                        <a:solidFill>
                          <a:srgbClr val="FF0000"/>
                        </a:solidFill>
                        <a:effectLst/>
                        <a:latin typeface="Calibri" panose="020F0502020204030204" pitchFamily="34" charset="0"/>
                        <a:ea typeface="Calibri" panose="020F0502020204030204" pitchFamily="34" charset="0"/>
                      </a:endParaRPr>
                    </a:p>
                  </a:txBody>
                  <a:tcPr marL="64597" marR="64597" marT="0" marB="0" anchor="ctr">
                    <a:solidFill>
                      <a:schemeClr val="accent4">
                        <a:lumMod val="40000"/>
                        <a:lumOff val="60000"/>
                      </a:schemeClr>
                    </a:solidFill>
                  </a:tcPr>
                </a:tc>
                <a:extLst>
                  <a:ext uri="{0D108BD9-81ED-4DB2-BD59-A6C34878D82A}">
                    <a16:rowId xmlns="" xmlns:a16="http://schemas.microsoft.com/office/drawing/2014/main" val="10006"/>
                  </a:ext>
                </a:extLst>
              </a:tr>
            </a:tbl>
          </a:graphicData>
        </a:graphic>
      </p:graphicFrame>
      <p:sp>
        <p:nvSpPr>
          <p:cNvPr id="2" name="Title 1"/>
          <p:cNvSpPr>
            <a:spLocks noGrp="1"/>
          </p:cNvSpPr>
          <p:nvPr>
            <p:ph type="title"/>
          </p:nvPr>
        </p:nvSpPr>
        <p:spPr>
          <a:xfrm>
            <a:off x="226694" y="154223"/>
            <a:ext cx="7430029" cy="713232"/>
          </a:xfrm>
        </p:spPr>
        <p:txBody>
          <a:bodyPr/>
          <a:lstStyle/>
          <a:p>
            <a:r>
              <a:rPr lang="en-US" sz="3200" dirty="0" smtClean="0"/>
              <a:t>LEA Results by High and Low </a:t>
            </a:r>
            <a:br>
              <a:rPr lang="en-US" sz="3200" dirty="0" smtClean="0"/>
            </a:br>
            <a:r>
              <a:rPr lang="en-US" sz="3200" dirty="0" smtClean="0"/>
              <a:t>Poverty and Minority</a:t>
            </a:r>
            <a:endParaRPr lang="en-US" sz="3200" dirty="0"/>
          </a:p>
        </p:txBody>
      </p:sp>
    </p:spTree>
    <p:extLst>
      <p:ext uri="{BB962C8B-B14F-4D97-AF65-F5344CB8AC3E}">
        <p14:creationId xmlns:p14="http://schemas.microsoft.com/office/powerpoint/2010/main" val="1913353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23</a:t>
            </a:fld>
            <a:endParaRPr lang="en-US" dirty="0"/>
          </a:p>
        </p:txBody>
      </p:sp>
      <p:sp>
        <p:nvSpPr>
          <p:cNvPr id="6" name="TextBox 5"/>
          <p:cNvSpPr txBox="1"/>
          <p:nvPr/>
        </p:nvSpPr>
        <p:spPr>
          <a:xfrm>
            <a:off x="499659" y="6094222"/>
            <a:ext cx="10724321" cy="307777"/>
          </a:xfrm>
          <a:prstGeom prst="rect">
            <a:avLst/>
          </a:prstGeom>
          <a:noFill/>
        </p:spPr>
        <p:txBody>
          <a:bodyPr wrap="square" rtlCol="0">
            <a:spAutoFit/>
          </a:bodyPr>
          <a:lstStyle/>
          <a:p>
            <a:r>
              <a:rPr lang="en-US" sz="1400" dirty="0" smtClean="0">
                <a:solidFill>
                  <a:schemeClr val="tx1">
                    <a:lumMod val="65000"/>
                    <a:lumOff val="35000"/>
                  </a:schemeClr>
                </a:solidFill>
              </a:rPr>
              <a:t>*</a:t>
            </a:r>
            <a:r>
              <a:rPr lang="en-US" sz="1400" dirty="0" smtClean="0">
                <a:solidFill>
                  <a:srgbClr val="FF0000"/>
                </a:solidFill>
              </a:rPr>
              <a:t>Numbers in red </a:t>
            </a:r>
            <a:r>
              <a:rPr lang="en-US" sz="1400" dirty="0" smtClean="0">
                <a:solidFill>
                  <a:schemeClr val="tx1">
                    <a:lumMod val="65000"/>
                    <a:lumOff val="35000"/>
                  </a:schemeClr>
                </a:solidFill>
              </a:rPr>
              <a:t>indicate equity gaps between the LEA’s highest and lowest poverty schools.</a:t>
            </a:r>
            <a:endParaRPr lang="en-US" sz="1400" dirty="0">
              <a:solidFill>
                <a:schemeClr val="tx1">
                  <a:lumMod val="65000"/>
                  <a:lumOff val="35000"/>
                </a:schemeClr>
              </a:solidFill>
            </a:endParaRPr>
          </a:p>
        </p:txBody>
      </p:sp>
      <p:graphicFrame>
        <p:nvGraphicFramePr>
          <p:cNvPr id="5" name="Table 4" descr="Table provided to input school level data to help communicate gaps" title="Template table for school level data - high poverty"/>
          <p:cNvGraphicFramePr>
            <a:graphicFrameLocks noGrp="1"/>
          </p:cNvGraphicFramePr>
          <p:nvPr>
            <p:extLst>
              <p:ext uri="{D42A27DB-BD31-4B8C-83A1-F6EECF244321}">
                <p14:modId xmlns:p14="http://schemas.microsoft.com/office/powerpoint/2010/main" val="3788672535"/>
              </p:ext>
            </p:extLst>
          </p:nvPr>
        </p:nvGraphicFramePr>
        <p:xfrm>
          <a:off x="1092530" y="1650672"/>
          <a:ext cx="10131451" cy="4265776"/>
        </p:xfrm>
        <a:graphic>
          <a:graphicData uri="http://schemas.openxmlformats.org/drawingml/2006/table">
            <a:tbl>
              <a:tblPr firstRow="1" firstCol="1" bandRow="1">
                <a:tableStyleId>{5C22544A-7EE6-4342-B048-85BDC9FD1C3A}</a:tableStyleId>
              </a:tblPr>
              <a:tblGrid>
                <a:gridCol w="2587118">
                  <a:extLst>
                    <a:ext uri="{9D8B030D-6E8A-4147-A177-3AD203B41FA5}">
                      <a16:colId xmlns="" xmlns:a16="http://schemas.microsoft.com/office/drawing/2014/main" val="20000"/>
                    </a:ext>
                  </a:extLst>
                </a:gridCol>
                <a:gridCol w="2587118">
                  <a:extLst>
                    <a:ext uri="{9D8B030D-6E8A-4147-A177-3AD203B41FA5}">
                      <a16:colId xmlns="" xmlns:a16="http://schemas.microsoft.com/office/drawing/2014/main" val="20001"/>
                    </a:ext>
                  </a:extLst>
                </a:gridCol>
                <a:gridCol w="2587118">
                  <a:extLst>
                    <a:ext uri="{9D8B030D-6E8A-4147-A177-3AD203B41FA5}">
                      <a16:colId xmlns="" xmlns:a16="http://schemas.microsoft.com/office/drawing/2014/main" val="20004"/>
                    </a:ext>
                  </a:extLst>
                </a:gridCol>
                <a:gridCol w="2370097">
                  <a:extLst>
                    <a:ext uri="{9D8B030D-6E8A-4147-A177-3AD203B41FA5}">
                      <a16:colId xmlns="" xmlns:a16="http://schemas.microsoft.com/office/drawing/2014/main" val="20007"/>
                    </a:ext>
                  </a:extLst>
                </a:gridCol>
              </a:tblGrid>
              <a:tr h="660898">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b">
                    <a:noFill/>
                  </a:tcPr>
                </a:tc>
                <a:tc>
                  <a:txBody>
                    <a:bodyPr/>
                    <a:lstStyle/>
                    <a:p>
                      <a:pPr marL="0" marR="0" algn="ctr">
                        <a:spcBef>
                          <a:spcPts val="0"/>
                        </a:spcBef>
                        <a:spcAft>
                          <a:spcPts val="0"/>
                        </a:spcAft>
                      </a:pPr>
                      <a:r>
                        <a:rPr lang="en-US" sz="1600" dirty="0" smtClean="0">
                          <a:effectLst/>
                        </a:rPr>
                        <a:t>FTE Experienced</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effectLst/>
                        </a:rPr>
                        <a:t>FTE </a:t>
                      </a:r>
                      <a:r>
                        <a:rPr lang="en-US" sz="1600" dirty="0">
                          <a:effectLst/>
                        </a:rPr>
                        <a:t>In-Field</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effectLst/>
                        </a:rPr>
                        <a:t>FTE </a:t>
                      </a:r>
                      <a:r>
                        <a:rPr lang="en-US" sz="1600" dirty="0">
                          <a:effectLst/>
                        </a:rPr>
                        <a:t>Effective</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extLst>
                  <a:ext uri="{0D108BD9-81ED-4DB2-BD59-A6C34878D82A}">
                    <a16:rowId xmlns="" xmlns:a16="http://schemas.microsoft.com/office/drawing/2014/main" val="10000"/>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A</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3"/>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B</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4"/>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C</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5"/>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D</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6"/>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E</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7"/>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F</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8"/>
                  </a:ext>
                </a:extLst>
              </a:tr>
            </a:tbl>
          </a:graphicData>
        </a:graphic>
      </p:graphicFrame>
      <p:sp>
        <p:nvSpPr>
          <p:cNvPr id="2" name="Title 1"/>
          <p:cNvSpPr>
            <a:spLocks noGrp="1"/>
          </p:cNvSpPr>
          <p:nvPr>
            <p:ph type="title"/>
          </p:nvPr>
        </p:nvSpPr>
        <p:spPr>
          <a:xfrm>
            <a:off x="216755" y="293371"/>
            <a:ext cx="9165784" cy="713232"/>
          </a:xfrm>
        </p:spPr>
        <p:txBody>
          <a:bodyPr/>
          <a:lstStyle/>
          <a:p>
            <a:r>
              <a:rPr lang="en-US" sz="3200" dirty="0" smtClean="0"/>
              <a:t>EDT - Highest Poverty Schools</a:t>
            </a:r>
            <a:endParaRPr lang="en-US" sz="3200" dirty="0"/>
          </a:p>
        </p:txBody>
      </p:sp>
    </p:spTree>
    <p:extLst>
      <p:ext uri="{BB962C8B-B14F-4D97-AF65-F5344CB8AC3E}">
        <p14:creationId xmlns:p14="http://schemas.microsoft.com/office/powerpoint/2010/main" val="35475823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24</a:t>
            </a:fld>
            <a:endParaRPr lang="en-US" dirty="0"/>
          </a:p>
        </p:txBody>
      </p:sp>
      <p:sp>
        <p:nvSpPr>
          <p:cNvPr id="6" name="TextBox 5"/>
          <p:cNvSpPr txBox="1"/>
          <p:nvPr/>
        </p:nvSpPr>
        <p:spPr>
          <a:xfrm>
            <a:off x="499659" y="6094222"/>
            <a:ext cx="10724321" cy="307777"/>
          </a:xfrm>
          <a:prstGeom prst="rect">
            <a:avLst/>
          </a:prstGeom>
          <a:noFill/>
        </p:spPr>
        <p:txBody>
          <a:bodyPr wrap="square" rtlCol="0">
            <a:spAutoFit/>
          </a:bodyPr>
          <a:lstStyle/>
          <a:p>
            <a:r>
              <a:rPr lang="en-US" sz="1400" dirty="0" smtClean="0">
                <a:solidFill>
                  <a:schemeClr val="tx1">
                    <a:lumMod val="65000"/>
                    <a:lumOff val="35000"/>
                  </a:schemeClr>
                </a:solidFill>
              </a:rPr>
              <a:t>*</a:t>
            </a:r>
            <a:r>
              <a:rPr lang="en-US" sz="1400" dirty="0" smtClean="0">
                <a:solidFill>
                  <a:srgbClr val="FF0000"/>
                </a:solidFill>
              </a:rPr>
              <a:t>Numbers in red </a:t>
            </a:r>
            <a:r>
              <a:rPr lang="en-US" sz="1400" dirty="0" smtClean="0">
                <a:solidFill>
                  <a:schemeClr val="tx1">
                    <a:lumMod val="65000"/>
                    <a:lumOff val="35000"/>
                  </a:schemeClr>
                </a:solidFill>
              </a:rPr>
              <a:t>indicate equity gaps between the LEA’s highest and lowest minority schools.</a:t>
            </a:r>
            <a:endParaRPr lang="en-US" sz="1400" dirty="0">
              <a:solidFill>
                <a:schemeClr val="tx1">
                  <a:lumMod val="65000"/>
                  <a:lumOff val="35000"/>
                </a:schemeClr>
              </a:solidFill>
            </a:endParaRPr>
          </a:p>
        </p:txBody>
      </p:sp>
      <p:graphicFrame>
        <p:nvGraphicFramePr>
          <p:cNvPr id="5" name="Table 4" descr="Table provided to input school level data for highest minority schools" title="Template for school level data - Minority"/>
          <p:cNvGraphicFramePr>
            <a:graphicFrameLocks noGrp="1"/>
          </p:cNvGraphicFramePr>
          <p:nvPr>
            <p:extLst>
              <p:ext uri="{D42A27DB-BD31-4B8C-83A1-F6EECF244321}">
                <p14:modId xmlns:p14="http://schemas.microsoft.com/office/powerpoint/2010/main" val="3226689889"/>
              </p:ext>
            </p:extLst>
          </p:nvPr>
        </p:nvGraphicFramePr>
        <p:xfrm>
          <a:off x="1092530" y="1650672"/>
          <a:ext cx="10131451" cy="4265776"/>
        </p:xfrm>
        <a:graphic>
          <a:graphicData uri="http://schemas.openxmlformats.org/drawingml/2006/table">
            <a:tbl>
              <a:tblPr firstRow="1" firstCol="1" bandRow="1">
                <a:tableStyleId>{5C22544A-7EE6-4342-B048-85BDC9FD1C3A}</a:tableStyleId>
              </a:tblPr>
              <a:tblGrid>
                <a:gridCol w="2587118">
                  <a:extLst>
                    <a:ext uri="{9D8B030D-6E8A-4147-A177-3AD203B41FA5}">
                      <a16:colId xmlns="" xmlns:a16="http://schemas.microsoft.com/office/drawing/2014/main" val="20000"/>
                    </a:ext>
                  </a:extLst>
                </a:gridCol>
                <a:gridCol w="2587118">
                  <a:extLst>
                    <a:ext uri="{9D8B030D-6E8A-4147-A177-3AD203B41FA5}">
                      <a16:colId xmlns="" xmlns:a16="http://schemas.microsoft.com/office/drawing/2014/main" val="20001"/>
                    </a:ext>
                  </a:extLst>
                </a:gridCol>
                <a:gridCol w="2587118">
                  <a:extLst>
                    <a:ext uri="{9D8B030D-6E8A-4147-A177-3AD203B41FA5}">
                      <a16:colId xmlns="" xmlns:a16="http://schemas.microsoft.com/office/drawing/2014/main" val="20004"/>
                    </a:ext>
                  </a:extLst>
                </a:gridCol>
                <a:gridCol w="2370097">
                  <a:extLst>
                    <a:ext uri="{9D8B030D-6E8A-4147-A177-3AD203B41FA5}">
                      <a16:colId xmlns="" xmlns:a16="http://schemas.microsoft.com/office/drawing/2014/main" val="20007"/>
                    </a:ext>
                  </a:extLst>
                </a:gridCol>
              </a:tblGrid>
              <a:tr h="660898">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b">
                    <a:noFill/>
                  </a:tcPr>
                </a:tc>
                <a:tc>
                  <a:txBody>
                    <a:bodyPr/>
                    <a:lstStyle/>
                    <a:p>
                      <a:pPr marL="0" marR="0" algn="ctr">
                        <a:spcBef>
                          <a:spcPts val="0"/>
                        </a:spcBef>
                        <a:spcAft>
                          <a:spcPts val="0"/>
                        </a:spcAft>
                      </a:pPr>
                      <a:r>
                        <a:rPr lang="en-US" sz="1600" dirty="0" smtClean="0">
                          <a:effectLst/>
                        </a:rPr>
                        <a:t>FTE Experienced</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effectLst/>
                        </a:rPr>
                        <a:t>FTE </a:t>
                      </a:r>
                      <a:r>
                        <a:rPr lang="en-US" sz="1600" dirty="0">
                          <a:effectLst/>
                        </a:rPr>
                        <a:t>In-Field</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tc>
                  <a:txBody>
                    <a:bodyPr/>
                    <a:lstStyle/>
                    <a:p>
                      <a:pPr marL="0" marR="0" algn="ctr">
                        <a:spcBef>
                          <a:spcPts val="0"/>
                        </a:spcBef>
                        <a:spcAft>
                          <a:spcPts val="0"/>
                        </a:spcAft>
                      </a:pPr>
                      <a:r>
                        <a:rPr lang="en-US" sz="1600" dirty="0" smtClean="0">
                          <a:effectLst/>
                        </a:rPr>
                        <a:t>FTE </a:t>
                      </a:r>
                      <a:r>
                        <a:rPr lang="en-US" sz="1600" dirty="0">
                          <a:effectLst/>
                        </a:rPr>
                        <a:t>Effective</a:t>
                      </a: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accent1">
                        <a:lumMod val="50000"/>
                      </a:schemeClr>
                    </a:solidFill>
                  </a:tcPr>
                </a:tc>
                <a:extLst>
                  <a:ext uri="{0D108BD9-81ED-4DB2-BD59-A6C34878D82A}">
                    <a16:rowId xmlns="" xmlns:a16="http://schemas.microsoft.com/office/drawing/2014/main" val="10000"/>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A</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3"/>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B</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4"/>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C</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5"/>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D</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6"/>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E</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7"/>
                  </a:ext>
                </a:extLst>
              </a:tr>
              <a:tr h="600813">
                <a:tc>
                  <a:txBody>
                    <a:bodyPr/>
                    <a:lstStyle/>
                    <a:p>
                      <a:pPr marL="0" marR="0" algn="ctr">
                        <a:spcBef>
                          <a:spcPts val="0"/>
                        </a:spcBef>
                        <a:spcAft>
                          <a:spcPts val="0"/>
                        </a:spcAft>
                      </a:pPr>
                      <a:r>
                        <a:rPr lang="en-US" sz="1600" dirty="0" smtClean="0">
                          <a:effectLst/>
                          <a:latin typeface="Calibri" panose="020F0502020204030204" pitchFamily="34" charset="0"/>
                          <a:ea typeface="Calibri" panose="020F0502020204030204" pitchFamily="34" charset="0"/>
                        </a:rPr>
                        <a:t>School F</a:t>
                      </a:r>
                      <a:endParaRPr lang="en-US" sz="1600" dirty="0">
                        <a:effectLst/>
                        <a:latin typeface="Calibri" panose="020F0502020204030204" pitchFamily="34" charset="0"/>
                        <a:ea typeface="Calibri" panose="020F0502020204030204" pitchFamily="34" charset="0"/>
                      </a:endParaRPr>
                    </a:p>
                  </a:txBody>
                  <a:tcPr marL="64597" marR="64597" marT="0" marB="0" anchor="ct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tc>
                  <a:txBody>
                    <a:bodyPr/>
                    <a:lstStyle/>
                    <a:p>
                      <a:pPr marL="0" marR="0" algn="ctr">
                        <a:spcBef>
                          <a:spcPts val="0"/>
                        </a:spcBef>
                        <a:spcAft>
                          <a:spcPts val="0"/>
                        </a:spcAft>
                      </a:pPr>
                      <a:endParaRPr lang="en-US" sz="1600" dirty="0">
                        <a:effectLst/>
                        <a:latin typeface="Calibri" panose="020F0502020204030204" pitchFamily="34" charset="0"/>
                        <a:ea typeface="Calibri" panose="020F0502020204030204" pitchFamily="34" charset="0"/>
                      </a:endParaRPr>
                    </a:p>
                  </a:txBody>
                  <a:tcPr marL="64597" marR="64597" marT="0" marB="0" anchor="ctr">
                    <a:solidFill>
                      <a:schemeClr val="bg1">
                        <a:lumMod val="95000"/>
                      </a:schemeClr>
                    </a:solidFill>
                  </a:tcPr>
                </a:tc>
                <a:extLst>
                  <a:ext uri="{0D108BD9-81ED-4DB2-BD59-A6C34878D82A}">
                    <a16:rowId xmlns="" xmlns:a16="http://schemas.microsoft.com/office/drawing/2014/main" val="10008"/>
                  </a:ext>
                </a:extLst>
              </a:tr>
            </a:tbl>
          </a:graphicData>
        </a:graphic>
      </p:graphicFrame>
      <p:sp>
        <p:nvSpPr>
          <p:cNvPr id="2" name="Title 1"/>
          <p:cNvSpPr>
            <a:spLocks noGrp="1"/>
          </p:cNvSpPr>
          <p:nvPr>
            <p:ph type="title"/>
          </p:nvPr>
        </p:nvSpPr>
        <p:spPr>
          <a:xfrm>
            <a:off x="216755" y="293371"/>
            <a:ext cx="9165784" cy="713232"/>
          </a:xfrm>
        </p:spPr>
        <p:txBody>
          <a:bodyPr/>
          <a:lstStyle/>
          <a:p>
            <a:r>
              <a:rPr lang="en-US" sz="3200" dirty="0" smtClean="0"/>
              <a:t>EDT - Highest Minority Schools</a:t>
            </a:r>
            <a:endParaRPr lang="en-US" sz="3200" dirty="0"/>
          </a:p>
        </p:txBody>
      </p:sp>
    </p:spTree>
    <p:extLst>
      <p:ext uri="{BB962C8B-B14F-4D97-AF65-F5344CB8AC3E}">
        <p14:creationId xmlns:p14="http://schemas.microsoft.com/office/powerpoint/2010/main" val="31478426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2163"/>
            <a:ext cx="10477500" cy="2387600"/>
          </a:xfrm>
        </p:spPr>
        <p:txBody>
          <a:bodyPr/>
          <a:lstStyle/>
          <a:p>
            <a:r>
              <a:rPr lang="en-US" dirty="0" smtClean="0"/>
              <a:t>From Challenges to Solutions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25</a:t>
            </a:fld>
            <a:endParaRPr lang="en-US" dirty="0"/>
          </a:p>
        </p:txBody>
      </p:sp>
    </p:spTree>
    <p:extLst>
      <p:ext uri="{BB962C8B-B14F-4D97-AF65-F5344CB8AC3E}">
        <p14:creationId xmlns:p14="http://schemas.microsoft.com/office/powerpoint/2010/main" val="3713819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26</a:t>
            </a:fld>
            <a:endParaRPr lang="en-US" dirty="0"/>
          </a:p>
        </p:txBody>
      </p:sp>
      <p:graphicFrame>
        <p:nvGraphicFramePr>
          <p:cNvPr id="5" name="Table 4" descr="Table provided to brainstorm strategies at district and school level" title="Template for planning"/>
          <p:cNvGraphicFramePr>
            <a:graphicFrameLocks noGrp="1"/>
          </p:cNvGraphicFramePr>
          <p:nvPr>
            <p:extLst>
              <p:ext uri="{D42A27DB-BD31-4B8C-83A1-F6EECF244321}">
                <p14:modId xmlns:p14="http://schemas.microsoft.com/office/powerpoint/2010/main" val="2266067162"/>
              </p:ext>
            </p:extLst>
          </p:nvPr>
        </p:nvGraphicFramePr>
        <p:xfrm>
          <a:off x="-2" y="1262270"/>
          <a:ext cx="12192001" cy="5595730"/>
        </p:xfrm>
        <a:graphic>
          <a:graphicData uri="http://schemas.openxmlformats.org/drawingml/2006/table">
            <a:tbl>
              <a:tblPr firstRow="1" firstCol="1" bandRow="1">
                <a:tableStyleId>{5C22544A-7EE6-4342-B048-85BDC9FD1C3A}</a:tableStyleId>
              </a:tblPr>
              <a:tblGrid>
                <a:gridCol w="1881254">
                  <a:extLst>
                    <a:ext uri="{9D8B030D-6E8A-4147-A177-3AD203B41FA5}">
                      <a16:colId xmlns="" xmlns:a16="http://schemas.microsoft.com/office/drawing/2014/main" val="20000"/>
                    </a:ext>
                  </a:extLst>
                </a:gridCol>
                <a:gridCol w="2858642">
                  <a:extLst>
                    <a:ext uri="{9D8B030D-6E8A-4147-A177-3AD203B41FA5}">
                      <a16:colId xmlns="" xmlns:a16="http://schemas.microsoft.com/office/drawing/2014/main" val="20001"/>
                    </a:ext>
                  </a:extLst>
                </a:gridCol>
                <a:gridCol w="2618602">
                  <a:extLst>
                    <a:ext uri="{9D8B030D-6E8A-4147-A177-3AD203B41FA5}">
                      <a16:colId xmlns="" xmlns:a16="http://schemas.microsoft.com/office/drawing/2014/main" val="20002"/>
                    </a:ext>
                  </a:extLst>
                </a:gridCol>
                <a:gridCol w="2454938">
                  <a:extLst>
                    <a:ext uri="{9D8B030D-6E8A-4147-A177-3AD203B41FA5}">
                      <a16:colId xmlns="" xmlns:a16="http://schemas.microsoft.com/office/drawing/2014/main" val="20003"/>
                    </a:ext>
                  </a:extLst>
                </a:gridCol>
                <a:gridCol w="2378565">
                  <a:extLst>
                    <a:ext uri="{9D8B030D-6E8A-4147-A177-3AD203B41FA5}">
                      <a16:colId xmlns="" xmlns:a16="http://schemas.microsoft.com/office/drawing/2014/main" val="20004"/>
                    </a:ext>
                  </a:extLst>
                </a:gridCol>
              </a:tblGrid>
              <a:tr h="985690">
                <a:tc>
                  <a:txBody>
                    <a:bodyPr/>
                    <a:lstStyle/>
                    <a:p>
                      <a:pPr marL="0" marR="0" algn="ctr">
                        <a:spcBef>
                          <a:spcPts val="0"/>
                        </a:spcBef>
                        <a:spcAft>
                          <a:spcPts val="0"/>
                        </a:spcAft>
                      </a:pPr>
                      <a:r>
                        <a:rPr lang="en-US" sz="1800" dirty="0" smtClean="0">
                          <a:effectLst/>
                          <a:latin typeface="+mn-lt"/>
                        </a:rPr>
                        <a:t>Teacher Characteristics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n-ea"/>
                          <a:cs typeface="+mn-cs"/>
                        </a:rPr>
                        <a:t>District</a:t>
                      </a:r>
                      <a:r>
                        <a:rPr lang="en-US" sz="1800" baseline="0" dirty="0" smtClean="0">
                          <a:effectLst/>
                          <a:latin typeface="+mn-lt"/>
                          <a:ea typeface="+mn-ea"/>
                          <a:cs typeface="+mn-cs"/>
                        </a:rPr>
                        <a:t> Challenges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Specific</a:t>
                      </a:r>
                      <a:r>
                        <a:rPr lang="en-US" sz="1800" baseline="0" dirty="0" smtClean="0">
                          <a:effectLst/>
                          <a:latin typeface="+mn-lt"/>
                          <a:ea typeface="MS PGothic" panose="020B0600070205080204" pitchFamily="34" charset="-128"/>
                          <a:cs typeface="Times New Roman" panose="02020603050405020304" pitchFamily="18" charset="0"/>
                        </a:rPr>
                        <a:t> School Challenges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District Efforts Underway</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Specific</a:t>
                      </a:r>
                      <a:r>
                        <a:rPr lang="en-US" sz="1800" baseline="0" dirty="0" smtClean="0">
                          <a:effectLst/>
                          <a:latin typeface="+mn-lt"/>
                          <a:ea typeface="MS PGothic" panose="020B0600070205080204" pitchFamily="34" charset="-128"/>
                          <a:cs typeface="Times New Roman" panose="02020603050405020304" pitchFamily="18" charset="0"/>
                        </a:rPr>
                        <a:t> School Efforts Underway</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extLst>
                  <a:ext uri="{0D108BD9-81ED-4DB2-BD59-A6C34878D82A}">
                    <a16:rowId xmlns="" xmlns:a16="http://schemas.microsoft.com/office/drawing/2014/main" val="10000"/>
                  </a:ext>
                </a:extLst>
              </a:tr>
              <a:tr h="1632785">
                <a:tc>
                  <a:txBody>
                    <a:bodyPr/>
                    <a:lstStyle/>
                    <a:p>
                      <a:pPr marL="0" marR="0" algn="ctr">
                        <a:spcBef>
                          <a:spcPts val="0"/>
                        </a:spcBef>
                        <a:spcAft>
                          <a:spcPts val="0"/>
                        </a:spcAft>
                      </a:pPr>
                      <a:r>
                        <a:rPr lang="en-US" sz="1800" dirty="0" smtClean="0">
                          <a:effectLst/>
                          <a:latin typeface="+mn-lt"/>
                        </a:rPr>
                        <a:t>Effective</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1"/>
                  </a:ext>
                </a:extLst>
              </a:tr>
              <a:tr h="1449223">
                <a:tc>
                  <a:txBody>
                    <a:bodyPr/>
                    <a:lstStyle/>
                    <a:p>
                      <a:pPr marL="0" marR="0" algn="ctr">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In-Field</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2"/>
                  </a:ext>
                </a:extLst>
              </a:tr>
              <a:tr h="1528032">
                <a:tc>
                  <a:txBody>
                    <a:bodyPr/>
                    <a:lstStyle/>
                    <a:p>
                      <a:pPr marL="0" marR="0" algn="ctr">
                        <a:spcBef>
                          <a:spcPts val="0"/>
                        </a:spcBef>
                        <a:spcAft>
                          <a:spcPts val="0"/>
                        </a:spcAft>
                      </a:pPr>
                      <a:r>
                        <a:rPr lang="en-US" sz="1800" b="1" kern="1200" baseline="0" dirty="0" smtClean="0">
                          <a:solidFill>
                            <a:schemeClr val="lt1"/>
                          </a:solidFill>
                          <a:effectLst/>
                          <a:latin typeface="+mn-lt"/>
                          <a:ea typeface="+mn-ea"/>
                          <a:cs typeface="+mn-cs"/>
                        </a:rPr>
                        <a:t>Experienced</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3"/>
                  </a:ext>
                </a:extLst>
              </a:tr>
            </a:tbl>
          </a:graphicData>
        </a:graphic>
      </p:graphicFrame>
      <p:sp>
        <p:nvSpPr>
          <p:cNvPr id="2" name="Title 1"/>
          <p:cNvSpPr>
            <a:spLocks noGrp="1"/>
          </p:cNvSpPr>
          <p:nvPr>
            <p:ph type="title"/>
          </p:nvPr>
        </p:nvSpPr>
        <p:spPr>
          <a:xfrm>
            <a:off x="293993" y="350208"/>
            <a:ext cx="9165784" cy="713232"/>
          </a:xfrm>
        </p:spPr>
        <p:txBody>
          <a:bodyPr/>
          <a:lstStyle/>
          <a:p>
            <a:r>
              <a:rPr lang="en-US" sz="3200" dirty="0" smtClean="0"/>
              <a:t>EDT – from Challenges to Solutions</a:t>
            </a:r>
            <a:endParaRPr lang="en-US" sz="3200" dirty="0"/>
          </a:p>
        </p:txBody>
      </p:sp>
    </p:spTree>
    <p:extLst>
      <p:ext uri="{BB962C8B-B14F-4D97-AF65-F5344CB8AC3E}">
        <p14:creationId xmlns:p14="http://schemas.microsoft.com/office/powerpoint/2010/main" val="30639657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27</a:t>
            </a:fld>
            <a:endParaRPr lang="en-US" dirty="0"/>
          </a:p>
        </p:txBody>
      </p:sp>
      <p:graphicFrame>
        <p:nvGraphicFramePr>
          <p:cNvPr id="5" name="Table 4" descr="Table provided to connect solutions and opportunities with the human capital categories" title="Template Table for planning Human Capitol opportunities"/>
          <p:cNvGraphicFramePr>
            <a:graphicFrameLocks noGrp="1"/>
          </p:cNvGraphicFramePr>
          <p:nvPr>
            <p:extLst>
              <p:ext uri="{D42A27DB-BD31-4B8C-83A1-F6EECF244321}">
                <p14:modId xmlns:p14="http://schemas.microsoft.com/office/powerpoint/2010/main" val="4225327098"/>
              </p:ext>
            </p:extLst>
          </p:nvPr>
        </p:nvGraphicFramePr>
        <p:xfrm>
          <a:off x="-1" y="1262269"/>
          <a:ext cx="12192000" cy="5595732"/>
        </p:xfrm>
        <a:graphic>
          <a:graphicData uri="http://schemas.openxmlformats.org/drawingml/2006/table">
            <a:tbl>
              <a:tblPr firstRow="1" firstCol="1" bandRow="1">
                <a:tableStyleId>{5C22544A-7EE6-4342-B048-85BDC9FD1C3A}</a:tableStyleId>
              </a:tblPr>
              <a:tblGrid>
                <a:gridCol w="2337956">
                  <a:extLst>
                    <a:ext uri="{9D8B030D-6E8A-4147-A177-3AD203B41FA5}">
                      <a16:colId xmlns="" xmlns:a16="http://schemas.microsoft.com/office/drawing/2014/main" val="20000"/>
                    </a:ext>
                  </a:extLst>
                </a:gridCol>
                <a:gridCol w="4858033">
                  <a:extLst>
                    <a:ext uri="{9D8B030D-6E8A-4147-A177-3AD203B41FA5}">
                      <a16:colId xmlns="" xmlns:a16="http://schemas.microsoft.com/office/drawing/2014/main" val="20001"/>
                    </a:ext>
                  </a:extLst>
                </a:gridCol>
                <a:gridCol w="4996011">
                  <a:extLst>
                    <a:ext uri="{9D8B030D-6E8A-4147-A177-3AD203B41FA5}">
                      <a16:colId xmlns="" xmlns:a16="http://schemas.microsoft.com/office/drawing/2014/main" val="20002"/>
                    </a:ext>
                  </a:extLst>
                </a:gridCol>
              </a:tblGrid>
              <a:tr h="652996">
                <a:tc>
                  <a:txBody>
                    <a:bodyPr/>
                    <a:lstStyle/>
                    <a:p>
                      <a:pPr marL="0" marR="0" algn="ctr">
                        <a:spcBef>
                          <a:spcPts val="0"/>
                        </a:spcBef>
                        <a:spcAft>
                          <a:spcPts val="0"/>
                        </a:spcAft>
                      </a:pPr>
                      <a:r>
                        <a:rPr lang="en-US" sz="1800" dirty="0" smtClean="0">
                          <a:effectLst/>
                          <a:latin typeface="+mn-lt"/>
                        </a:rPr>
                        <a:t>Human Capital</a:t>
                      </a:r>
                      <a:r>
                        <a:rPr lang="en-US" sz="1800" baseline="0" dirty="0" smtClean="0">
                          <a:effectLst/>
                          <a:latin typeface="+mn-lt"/>
                        </a:rPr>
                        <a:t> </a:t>
                      </a:r>
                      <a:r>
                        <a:rPr lang="en-US" sz="1800" dirty="0" smtClean="0">
                          <a:effectLst/>
                          <a:latin typeface="+mn-lt"/>
                        </a:rPr>
                        <a:t>Factor</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n-ea"/>
                          <a:cs typeface="+mn-cs"/>
                        </a:rPr>
                        <a:t>LEA</a:t>
                      </a:r>
                      <a:r>
                        <a:rPr lang="en-US" sz="1800" baseline="0" dirty="0" smtClean="0">
                          <a:effectLst/>
                          <a:latin typeface="+mn-lt"/>
                          <a:ea typeface="+mn-ea"/>
                          <a:cs typeface="+mn-cs"/>
                        </a:rPr>
                        <a:t> Opportunities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School Opportunities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nchor="ctr">
                    <a:solidFill>
                      <a:schemeClr val="accent1">
                        <a:lumMod val="50000"/>
                      </a:schemeClr>
                    </a:solidFill>
                  </a:tcPr>
                </a:tc>
                <a:extLst>
                  <a:ext uri="{0D108BD9-81ED-4DB2-BD59-A6C34878D82A}">
                    <a16:rowId xmlns="" xmlns:a16="http://schemas.microsoft.com/office/drawing/2014/main" val="10000"/>
                  </a:ext>
                </a:extLst>
              </a:tr>
              <a:tr h="1109177">
                <a:tc>
                  <a:txBody>
                    <a:bodyPr/>
                    <a:lstStyle/>
                    <a:p>
                      <a:pPr marL="0" marR="0">
                        <a:spcBef>
                          <a:spcPts val="0"/>
                        </a:spcBef>
                        <a:spcAft>
                          <a:spcPts val="0"/>
                        </a:spcAft>
                      </a:pPr>
                      <a:r>
                        <a:rPr lang="en-US" sz="1800" dirty="0">
                          <a:effectLst/>
                          <a:latin typeface="+mn-lt"/>
                        </a:rPr>
                        <a:t>Salaries and other forms of compensation</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1"/>
                  </a:ext>
                </a:extLst>
              </a:tr>
              <a:tr h="984479">
                <a:tc>
                  <a:txBody>
                    <a:bodyPr/>
                    <a:lstStyle/>
                    <a:p>
                      <a:pPr marL="0" marR="0">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Preparation and costs to entry</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2"/>
                  </a:ext>
                </a:extLst>
              </a:tr>
              <a:tr h="1038016">
                <a:tc>
                  <a:txBody>
                    <a:bodyPr/>
                    <a:lstStyle/>
                    <a:p>
                      <a:pPr marL="0" marR="0">
                        <a:spcBef>
                          <a:spcPts val="0"/>
                        </a:spcBef>
                        <a:spcAft>
                          <a:spcPts val="0"/>
                        </a:spcAft>
                      </a:pPr>
                      <a:r>
                        <a:rPr lang="en-US" sz="1800" b="1" kern="1200" dirty="0" smtClean="0">
                          <a:solidFill>
                            <a:schemeClr val="lt1"/>
                          </a:solidFill>
                          <a:effectLst/>
                          <a:latin typeface="+mn-lt"/>
                          <a:ea typeface="+mn-ea"/>
                          <a:cs typeface="+mn-cs"/>
                        </a:rPr>
                        <a:t>Hiring and personnel management</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3"/>
                  </a:ext>
                </a:extLst>
              </a:tr>
              <a:tr h="805828">
                <a:tc>
                  <a:txBody>
                    <a:bodyPr/>
                    <a:lstStyle/>
                    <a:p>
                      <a:pPr marL="0" marR="0">
                        <a:spcBef>
                          <a:spcPts val="0"/>
                        </a:spcBef>
                        <a:spcAft>
                          <a:spcPts val="0"/>
                        </a:spcAft>
                      </a:pPr>
                      <a:r>
                        <a:rPr lang="en-US" sz="1800" b="1" kern="1200" dirty="0" smtClean="0">
                          <a:solidFill>
                            <a:schemeClr val="lt1"/>
                          </a:solidFill>
                          <a:effectLst/>
                          <a:latin typeface="+mn-lt"/>
                          <a:ea typeface="+mn-ea"/>
                          <a:cs typeface="+mn-cs"/>
                        </a:rPr>
                        <a:t>Induction for new teachers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4"/>
                  </a:ext>
                </a:extLst>
              </a:tr>
              <a:tr h="1005236">
                <a:tc>
                  <a:txBody>
                    <a:bodyPr/>
                    <a:lstStyle/>
                    <a:p>
                      <a:pPr marL="0" marR="0">
                        <a:spcBef>
                          <a:spcPts val="0"/>
                        </a:spcBef>
                        <a:spcAft>
                          <a:spcPts val="0"/>
                        </a:spcAft>
                      </a:pPr>
                      <a:r>
                        <a:rPr lang="en-US" sz="1800" dirty="0" smtClean="0">
                          <a:effectLst/>
                          <a:latin typeface="+mn-lt"/>
                          <a:ea typeface="MS PGothic" panose="020B0600070205080204" pitchFamily="34" charset="-128"/>
                          <a:cs typeface="Times New Roman" panose="02020603050405020304" pitchFamily="18" charset="0"/>
                        </a:rPr>
                        <a:t>Working conditions: Supports for all teachers</a:t>
                      </a:r>
                      <a:endParaRPr lang="en-US" sz="1800" dirty="0">
                        <a:effectLst/>
                        <a:latin typeface="+mn-lt"/>
                        <a:ea typeface="MS PGothic" panose="020B0600070205080204" pitchFamily="34" charset="-128"/>
                        <a:cs typeface="Times New Roman" panose="02020603050405020304" pitchFamily="18" charset="0"/>
                      </a:endParaRPr>
                    </a:p>
                  </a:txBody>
                  <a:tcPr marL="68580" marR="68580" marT="0" marB="0">
                    <a:solidFill>
                      <a:schemeClr val="accent1">
                        <a:lumMod val="75000"/>
                      </a:schemeClr>
                    </a:solidFill>
                  </a:tcPr>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tc>
                  <a:txBody>
                    <a:bodyPr/>
                    <a:lstStyle/>
                    <a:p>
                      <a:pPr marL="0" marR="0" lvl="0" indent="0">
                        <a:spcBef>
                          <a:spcPts val="0"/>
                        </a:spcBef>
                        <a:spcAft>
                          <a:spcPts val="0"/>
                        </a:spcAft>
                        <a:buFont typeface="Symbol" panose="05050102010706020507" pitchFamily="18" charset="2"/>
                        <a:buNone/>
                      </a:pPr>
                      <a:endParaRPr lang="en-US" sz="1600" dirty="0">
                        <a:effectLst/>
                        <a:latin typeface="+mn-lt"/>
                      </a:endParaRPr>
                    </a:p>
                  </a:txBody>
                  <a:tcPr marL="68580" marR="68580" marT="0" marB="0"/>
                </a:tc>
                <a:extLst>
                  <a:ext uri="{0D108BD9-81ED-4DB2-BD59-A6C34878D82A}">
                    <a16:rowId xmlns="" xmlns:a16="http://schemas.microsoft.com/office/drawing/2014/main" val="10005"/>
                  </a:ext>
                </a:extLst>
              </a:tr>
            </a:tbl>
          </a:graphicData>
        </a:graphic>
      </p:graphicFrame>
      <p:sp>
        <p:nvSpPr>
          <p:cNvPr id="2" name="Title 1"/>
          <p:cNvSpPr>
            <a:spLocks noGrp="1"/>
          </p:cNvSpPr>
          <p:nvPr>
            <p:ph type="title"/>
          </p:nvPr>
        </p:nvSpPr>
        <p:spPr>
          <a:xfrm>
            <a:off x="293993" y="350208"/>
            <a:ext cx="9165784" cy="713232"/>
          </a:xfrm>
        </p:spPr>
        <p:txBody>
          <a:bodyPr/>
          <a:lstStyle/>
          <a:p>
            <a:r>
              <a:rPr lang="en-US" sz="3200" dirty="0"/>
              <a:t>EDT </a:t>
            </a:r>
            <a:r>
              <a:rPr lang="en-US" sz="3200" dirty="0" smtClean="0"/>
              <a:t>– from </a:t>
            </a:r>
            <a:r>
              <a:rPr lang="en-US" sz="3200" dirty="0"/>
              <a:t>Challenges to Solutions</a:t>
            </a:r>
          </a:p>
        </p:txBody>
      </p:sp>
    </p:spTree>
    <p:extLst>
      <p:ext uri="{BB962C8B-B14F-4D97-AF65-F5344CB8AC3E}">
        <p14:creationId xmlns:p14="http://schemas.microsoft.com/office/powerpoint/2010/main" val="20573303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2163"/>
            <a:ext cx="10477500" cy="2387600"/>
          </a:xfrm>
        </p:spPr>
        <p:txBody>
          <a:bodyPr/>
          <a:lstStyle/>
          <a:p>
            <a:r>
              <a:rPr lang="en-US" dirty="0" smtClean="0"/>
              <a:t>Next Steps</a:t>
            </a:r>
            <a:br>
              <a:rPr lang="en-US" dirty="0" smtClean="0"/>
            </a:br>
            <a:r>
              <a:rPr lang="en-US" dirty="0" smtClean="0"/>
              <a:t/>
            </a:r>
            <a:br>
              <a:rPr lang="en-US" dirty="0" smtClean="0"/>
            </a:br>
            <a:r>
              <a:rPr lang="en-US" dirty="0" smtClean="0"/>
              <a:t>Future Opportunities for Engagement</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28</a:t>
            </a:fld>
            <a:endParaRPr lang="en-US" dirty="0"/>
          </a:p>
        </p:txBody>
      </p:sp>
    </p:spTree>
    <p:extLst>
      <p:ext uri="{BB962C8B-B14F-4D97-AF65-F5344CB8AC3E}">
        <p14:creationId xmlns:p14="http://schemas.microsoft.com/office/powerpoint/2010/main" val="10140138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29</a:t>
            </a:fld>
            <a:endParaRPr lang="en-US" dirty="0"/>
          </a:p>
        </p:txBody>
      </p:sp>
      <p:sp>
        <p:nvSpPr>
          <p:cNvPr id="6" name="TextBox 5"/>
          <p:cNvSpPr txBox="1"/>
          <p:nvPr/>
        </p:nvSpPr>
        <p:spPr>
          <a:xfrm>
            <a:off x="396525" y="1396944"/>
            <a:ext cx="9741388"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latin typeface="Trebuchet MS" panose="020B0603020202020204" pitchFamily="34" charset="0"/>
              </a:rPr>
              <a:t>[Outline process of stakeholder engagement, how input will be considered to inform plan, when action will be taken]</a:t>
            </a:r>
            <a:endParaRPr lang="en-US" sz="24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Next Steps</a:t>
            </a:r>
            <a:endParaRPr lang="en-US" sz="3200" dirty="0"/>
          </a:p>
        </p:txBody>
      </p:sp>
    </p:spTree>
    <p:extLst>
      <p:ext uri="{BB962C8B-B14F-4D97-AF65-F5344CB8AC3E}">
        <p14:creationId xmlns:p14="http://schemas.microsoft.com/office/powerpoint/2010/main" val="3186049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5756" y="2340459"/>
            <a:ext cx="7335078" cy="2387600"/>
          </a:xfrm>
        </p:spPr>
        <p:txBody>
          <a:bodyPr/>
          <a:lstStyle/>
          <a:p>
            <a:r>
              <a:rPr lang="en-US" dirty="0" smtClean="0"/>
              <a:t>Meeting Agenda, Goals, and Norms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3</a:t>
            </a:fld>
            <a:endParaRPr lang="en-US" dirty="0"/>
          </a:p>
        </p:txBody>
      </p:sp>
    </p:spTree>
    <p:extLst>
      <p:ext uri="{BB962C8B-B14F-4D97-AF65-F5344CB8AC3E}">
        <p14:creationId xmlns:p14="http://schemas.microsoft.com/office/powerpoint/2010/main" val="1969883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30</a:t>
            </a:fld>
            <a:endParaRPr lang="en-US" dirty="0"/>
          </a:p>
        </p:txBody>
      </p:sp>
      <p:sp>
        <p:nvSpPr>
          <p:cNvPr id="6" name="TextBox 5"/>
          <p:cNvSpPr txBox="1"/>
          <p:nvPr/>
        </p:nvSpPr>
        <p:spPr>
          <a:xfrm>
            <a:off x="396524" y="1396944"/>
            <a:ext cx="10347675"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latin typeface="Trebuchet MS" panose="020B0603020202020204" pitchFamily="34" charset="0"/>
              </a:rPr>
              <a:t>[Provide dates </a:t>
            </a:r>
            <a:r>
              <a:rPr lang="en-US" sz="2400" dirty="0">
                <a:latin typeface="Trebuchet MS" panose="020B0603020202020204" pitchFamily="34" charset="0"/>
              </a:rPr>
              <a:t>and times when </a:t>
            </a:r>
            <a:r>
              <a:rPr lang="en-US" sz="2400" dirty="0" smtClean="0">
                <a:latin typeface="Trebuchet MS" panose="020B0603020202020204" pitchFamily="34" charset="0"/>
              </a:rPr>
              <a:t>parents/families/community members </a:t>
            </a:r>
            <a:r>
              <a:rPr lang="en-US" sz="2400" dirty="0">
                <a:latin typeface="Trebuchet MS" panose="020B0603020202020204" pitchFamily="34" charset="0"/>
              </a:rPr>
              <a:t>can provide input on matters of equity, and other district </a:t>
            </a:r>
            <a:r>
              <a:rPr lang="en-US" sz="2400" dirty="0" smtClean="0">
                <a:latin typeface="Trebuchet MS" panose="020B0603020202020204" pitchFamily="34" charset="0"/>
              </a:rPr>
              <a:t>issues]</a:t>
            </a:r>
            <a:endParaRPr lang="en-US" sz="2400" dirty="0">
              <a:latin typeface="Trebuchet MS" panose="020B0603020202020204" pitchFamily="34" charset="0"/>
            </a:endParaRPr>
          </a:p>
        </p:txBody>
      </p:sp>
      <p:sp>
        <p:nvSpPr>
          <p:cNvPr id="2" name="Title 1"/>
          <p:cNvSpPr>
            <a:spLocks noGrp="1"/>
          </p:cNvSpPr>
          <p:nvPr>
            <p:ph type="title"/>
          </p:nvPr>
        </p:nvSpPr>
        <p:spPr>
          <a:xfrm>
            <a:off x="396525" y="144284"/>
            <a:ext cx="9165784" cy="713232"/>
          </a:xfrm>
        </p:spPr>
        <p:txBody>
          <a:bodyPr/>
          <a:lstStyle/>
          <a:p>
            <a:r>
              <a:rPr lang="en-US" sz="3200" dirty="0" smtClean="0"/>
              <a:t>Future Opportunities for Stakeholder Engagement</a:t>
            </a:r>
            <a:endParaRPr lang="en-US" sz="3200" dirty="0"/>
          </a:p>
        </p:txBody>
      </p:sp>
    </p:spTree>
    <p:extLst>
      <p:ext uri="{BB962C8B-B14F-4D97-AF65-F5344CB8AC3E}">
        <p14:creationId xmlns:p14="http://schemas.microsoft.com/office/powerpoint/2010/main" val="35818926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2163"/>
            <a:ext cx="10477500" cy="2387600"/>
          </a:xfrm>
        </p:spPr>
        <p:txBody>
          <a:bodyPr/>
          <a:lstStyle/>
          <a:p>
            <a:pPr algn="l"/>
            <a:r>
              <a:rPr lang="en-US" dirty="0" smtClean="0"/>
              <a:t>Questions or Feedback? Contact:</a:t>
            </a:r>
            <a:br>
              <a:rPr lang="en-US" dirty="0" smtClean="0"/>
            </a:br>
            <a:r>
              <a:rPr lang="en-US" dirty="0" smtClean="0"/>
              <a:t>[Names/emails/phone #s]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31</a:t>
            </a:fld>
            <a:endParaRPr lang="en-US" dirty="0"/>
          </a:p>
        </p:txBody>
      </p:sp>
    </p:spTree>
    <p:extLst>
      <p:ext uri="{BB962C8B-B14F-4D97-AF65-F5344CB8AC3E}">
        <p14:creationId xmlns:p14="http://schemas.microsoft.com/office/powerpoint/2010/main" val="3966771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4</a:t>
            </a:fld>
            <a:endParaRPr lang="en-US" dirty="0"/>
          </a:p>
        </p:txBody>
      </p:sp>
      <p:sp>
        <p:nvSpPr>
          <p:cNvPr id="6" name="TextBox 5"/>
          <p:cNvSpPr txBox="1"/>
          <p:nvPr/>
        </p:nvSpPr>
        <p:spPr>
          <a:xfrm>
            <a:off x="396525" y="1396944"/>
            <a:ext cx="9741388" cy="3847207"/>
          </a:xfrm>
          <a:prstGeom prst="rect">
            <a:avLst/>
          </a:prstGeom>
          <a:noFill/>
        </p:spPr>
        <p:txBody>
          <a:bodyPr wrap="square" rtlCol="0">
            <a:spAutoFit/>
          </a:bodyPr>
          <a:lstStyle/>
          <a:p>
            <a:pPr marL="342900" indent="-342900" fontAlgn="base">
              <a:buFont typeface="Arial" panose="020B0604020202020204" pitchFamily="34" charset="0"/>
              <a:buChar char="•"/>
            </a:pPr>
            <a:r>
              <a:rPr lang="en-US" sz="3200" dirty="0" smtClean="0">
                <a:latin typeface="Trebuchet MS" panose="020B0603020202020204" pitchFamily="34" charset="0"/>
              </a:rPr>
              <a:t>Meeting Goals</a:t>
            </a:r>
          </a:p>
          <a:p>
            <a:pPr marL="342900" indent="-342900" fontAlgn="base">
              <a:buFont typeface="Arial" panose="020B0604020202020204" pitchFamily="34" charset="0"/>
              <a:buChar char="•"/>
            </a:pPr>
            <a:r>
              <a:rPr lang="en-US" sz="3200" dirty="0" smtClean="0">
                <a:latin typeface="Trebuchet MS" panose="020B0603020202020204" pitchFamily="34" charset="0"/>
              </a:rPr>
              <a:t>Dialogue Overview/Norms</a:t>
            </a:r>
          </a:p>
          <a:p>
            <a:pPr marL="342900" indent="-342900" fontAlgn="base">
              <a:buFont typeface="Arial" panose="020B0604020202020204" pitchFamily="34" charset="0"/>
              <a:buChar char="•"/>
            </a:pPr>
            <a:r>
              <a:rPr lang="en-US" sz="3200" dirty="0" smtClean="0">
                <a:latin typeface="Trebuchet MS" panose="020B0603020202020204" pitchFamily="34" charset="0"/>
              </a:rPr>
              <a:t>Background on Educator Equity</a:t>
            </a:r>
          </a:p>
          <a:p>
            <a:pPr marL="342900" indent="-342900" fontAlgn="base">
              <a:buFont typeface="Arial" panose="020B0604020202020204" pitchFamily="34" charset="0"/>
              <a:buChar char="•"/>
            </a:pPr>
            <a:r>
              <a:rPr lang="en-US" sz="3200" dirty="0" smtClean="0">
                <a:latin typeface="Trebuchet MS" panose="020B0603020202020204" pitchFamily="34" charset="0"/>
              </a:rPr>
              <a:t>EDT Gap </a:t>
            </a:r>
            <a:r>
              <a:rPr lang="en-US" sz="3200" dirty="0">
                <a:latin typeface="Trebuchet MS" panose="020B0603020202020204" pitchFamily="34" charset="0"/>
              </a:rPr>
              <a:t>A</a:t>
            </a:r>
            <a:r>
              <a:rPr lang="en-US" sz="3200" dirty="0" smtClean="0">
                <a:latin typeface="Trebuchet MS" panose="020B0603020202020204" pitchFamily="34" charset="0"/>
              </a:rPr>
              <a:t>nalysis and Causal </a:t>
            </a:r>
            <a:r>
              <a:rPr lang="en-US" sz="3200" dirty="0">
                <a:latin typeface="Trebuchet MS" panose="020B0603020202020204" pitchFamily="34" charset="0"/>
              </a:rPr>
              <a:t>F</a:t>
            </a:r>
            <a:r>
              <a:rPr lang="en-US" sz="3200" dirty="0" smtClean="0">
                <a:latin typeface="Trebuchet MS" panose="020B0603020202020204" pitchFamily="34" charset="0"/>
              </a:rPr>
              <a:t>actors</a:t>
            </a:r>
            <a:endParaRPr lang="en-US" sz="3200" dirty="0">
              <a:latin typeface="Trebuchet MS" panose="020B0603020202020204" pitchFamily="34" charset="0"/>
            </a:endParaRPr>
          </a:p>
          <a:p>
            <a:pPr marL="342900" indent="-342900" fontAlgn="base">
              <a:buFont typeface="Arial" panose="020B0604020202020204" pitchFamily="34" charset="0"/>
              <a:buChar char="•"/>
            </a:pPr>
            <a:r>
              <a:rPr lang="en-US" sz="3200" dirty="0" smtClean="0">
                <a:latin typeface="Trebuchet MS" panose="020B0603020202020204" pitchFamily="34" charset="0"/>
              </a:rPr>
              <a:t>Educator Equity in our District</a:t>
            </a:r>
            <a:endParaRPr lang="en-US" sz="3200" dirty="0">
              <a:latin typeface="Trebuchet MS" panose="020B0603020202020204" pitchFamily="34" charset="0"/>
            </a:endParaRPr>
          </a:p>
          <a:p>
            <a:pPr marL="342900" indent="-342900" fontAlgn="base">
              <a:buFont typeface="Arial" panose="020B0604020202020204" pitchFamily="34" charset="0"/>
              <a:buChar char="•"/>
            </a:pPr>
            <a:r>
              <a:rPr lang="en-US" sz="3200" dirty="0" smtClean="0">
                <a:latin typeface="Trebuchet MS" panose="020B0603020202020204" pitchFamily="34" charset="0"/>
              </a:rPr>
              <a:t>Next </a:t>
            </a:r>
            <a:r>
              <a:rPr lang="en-US" sz="3200" dirty="0">
                <a:latin typeface="Trebuchet MS" panose="020B0603020202020204" pitchFamily="34" charset="0"/>
              </a:rPr>
              <a:t>Steps and Future Opportunities for Stakeholder Engagement</a:t>
            </a:r>
          </a:p>
          <a:p>
            <a:endParaRPr lang="en-US" sz="20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Agenda</a:t>
            </a:r>
            <a:endParaRPr lang="en-US" sz="3200" dirty="0"/>
          </a:p>
        </p:txBody>
      </p:sp>
    </p:spTree>
    <p:extLst>
      <p:ext uri="{BB962C8B-B14F-4D97-AF65-F5344CB8AC3E}">
        <p14:creationId xmlns:p14="http://schemas.microsoft.com/office/powerpoint/2010/main" val="3186347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5</a:t>
            </a:fld>
            <a:endParaRPr lang="en-US" dirty="0"/>
          </a:p>
        </p:txBody>
      </p:sp>
      <p:sp>
        <p:nvSpPr>
          <p:cNvPr id="6" name="TextBox 5"/>
          <p:cNvSpPr txBox="1"/>
          <p:nvPr/>
        </p:nvSpPr>
        <p:spPr>
          <a:xfrm>
            <a:off x="396525" y="1603590"/>
            <a:ext cx="10367553" cy="3847207"/>
          </a:xfrm>
          <a:prstGeom prst="rect">
            <a:avLst/>
          </a:prstGeom>
          <a:noFill/>
        </p:spPr>
        <p:txBody>
          <a:bodyPr wrap="square" rtlCol="0">
            <a:spAutoFit/>
          </a:bodyPr>
          <a:lstStyle/>
          <a:p>
            <a:pPr marL="342900" indent="-342900" fontAlgn="base">
              <a:buFont typeface="Arial" panose="020B0604020202020204" pitchFamily="34" charset="0"/>
              <a:buChar char="•"/>
            </a:pPr>
            <a:r>
              <a:rPr lang="en-US" sz="2800" dirty="0">
                <a:latin typeface="Trebuchet MS" panose="020B0603020202020204" pitchFamily="34" charset="0"/>
              </a:rPr>
              <a:t>Engage </a:t>
            </a:r>
            <a:r>
              <a:rPr lang="en-US" sz="2800" dirty="0" smtClean="0">
                <a:latin typeface="Trebuchet MS" panose="020B0603020202020204" pitchFamily="34" charset="0"/>
              </a:rPr>
              <a:t>stakeholders in the </a:t>
            </a:r>
            <a:r>
              <a:rPr lang="en-US" sz="2800" dirty="0">
                <a:latin typeface="Trebuchet MS" panose="020B0603020202020204" pitchFamily="34" charset="0"/>
              </a:rPr>
              <a:t>design of a </a:t>
            </a:r>
            <a:r>
              <a:rPr lang="en-US" sz="2800" dirty="0" smtClean="0">
                <a:latin typeface="Trebuchet MS" panose="020B0603020202020204" pitchFamily="34" charset="0"/>
              </a:rPr>
              <a:t>district plan </a:t>
            </a:r>
            <a:r>
              <a:rPr lang="en-US" sz="2800" dirty="0">
                <a:latin typeface="Trebuchet MS" panose="020B0603020202020204" pitchFamily="34" charset="0"/>
              </a:rPr>
              <a:t>to </a:t>
            </a:r>
            <a:r>
              <a:rPr lang="en-US" sz="2800" dirty="0" smtClean="0">
                <a:latin typeface="Trebuchet MS" panose="020B0603020202020204" pitchFamily="34" charset="0"/>
              </a:rPr>
              <a:t>ensure equitable access </a:t>
            </a:r>
            <a:r>
              <a:rPr lang="en-US" sz="2800" dirty="0">
                <a:latin typeface="Trebuchet MS" panose="020B0603020202020204" pitchFamily="34" charset="0"/>
              </a:rPr>
              <a:t>to </a:t>
            </a:r>
            <a:r>
              <a:rPr lang="en-US" sz="2800" dirty="0" smtClean="0">
                <a:latin typeface="Trebuchet MS" panose="020B0603020202020204" pitchFamily="34" charset="0"/>
              </a:rPr>
              <a:t>excellent educators.</a:t>
            </a:r>
            <a:endParaRPr lang="en-US" sz="2800" dirty="0">
              <a:latin typeface="Trebuchet MS" panose="020B0603020202020204" pitchFamily="34" charset="0"/>
            </a:endParaRPr>
          </a:p>
          <a:p>
            <a:pPr marL="342900" indent="-342900" fontAlgn="base">
              <a:buFont typeface="Arial" panose="020B0604020202020204" pitchFamily="34" charset="0"/>
              <a:buChar char="•"/>
            </a:pPr>
            <a:r>
              <a:rPr lang="en-US" sz="2800" dirty="0">
                <a:latin typeface="Trebuchet MS" panose="020B0603020202020204" pitchFamily="34" charset="0"/>
              </a:rPr>
              <a:t>Encourage stakeholders to offer </a:t>
            </a:r>
            <a:r>
              <a:rPr lang="en-US" sz="2800" dirty="0" smtClean="0">
                <a:latin typeface="Trebuchet MS" panose="020B0603020202020204" pitchFamily="34" charset="0"/>
              </a:rPr>
              <a:t>ideas</a:t>
            </a:r>
            <a:r>
              <a:rPr lang="en-US" sz="2800" dirty="0">
                <a:latin typeface="Trebuchet MS" panose="020B0603020202020204" pitchFamily="34" charset="0"/>
              </a:rPr>
              <a:t>, insights, and perspectives to </a:t>
            </a:r>
            <a:r>
              <a:rPr lang="en-US" sz="2800" dirty="0" smtClean="0">
                <a:latin typeface="Trebuchet MS" panose="020B0603020202020204" pitchFamily="34" charset="0"/>
              </a:rPr>
              <a:t>achieve or improve equitable distribution of teachers.</a:t>
            </a:r>
            <a:endParaRPr lang="en-US" sz="2800" dirty="0">
              <a:latin typeface="Trebuchet MS" panose="020B0603020202020204" pitchFamily="34" charset="0"/>
            </a:endParaRPr>
          </a:p>
          <a:p>
            <a:pPr marL="342900" indent="-342900" fontAlgn="base">
              <a:buFont typeface="Arial" panose="020B0604020202020204" pitchFamily="34" charset="0"/>
              <a:buChar char="•"/>
            </a:pPr>
            <a:r>
              <a:rPr lang="en-US" sz="2800" dirty="0">
                <a:latin typeface="Trebuchet MS" panose="020B0603020202020204" pitchFamily="34" charset="0"/>
              </a:rPr>
              <a:t>Provide stakeholders </a:t>
            </a:r>
            <a:r>
              <a:rPr lang="en-US" sz="2800" dirty="0" smtClean="0">
                <a:latin typeface="Trebuchet MS" panose="020B0603020202020204" pitchFamily="34" charset="0"/>
              </a:rPr>
              <a:t>with </a:t>
            </a:r>
            <a:r>
              <a:rPr lang="en-US" sz="2800" dirty="0">
                <a:latin typeface="Trebuchet MS" panose="020B0603020202020204" pitchFamily="34" charset="0"/>
              </a:rPr>
              <a:t>background information </a:t>
            </a:r>
            <a:r>
              <a:rPr lang="en-US" sz="2800" dirty="0" smtClean="0">
                <a:latin typeface="Trebuchet MS" panose="020B0603020202020204" pitchFamily="34" charset="0"/>
              </a:rPr>
              <a:t>needed </a:t>
            </a:r>
            <a:r>
              <a:rPr lang="en-US" sz="2800" dirty="0">
                <a:latin typeface="Trebuchet MS" panose="020B0603020202020204" pitchFamily="34" charset="0"/>
              </a:rPr>
              <a:t>to </a:t>
            </a:r>
            <a:r>
              <a:rPr lang="en-US" sz="2800" dirty="0" smtClean="0">
                <a:latin typeface="Trebuchet MS" panose="020B0603020202020204" pitchFamily="34" charset="0"/>
              </a:rPr>
              <a:t>provide input on plans to address identified gaps in student access to effective, in-field, and experienced teachers.</a:t>
            </a:r>
            <a:endParaRPr lang="en-US" sz="2800" dirty="0">
              <a:latin typeface="Trebuchet MS" panose="020B0603020202020204" pitchFamily="34" charset="0"/>
            </a:endParaRPr>
          </a:p>
          <a:p>
            <a:endParaRPr lang="en-US" sz="20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Meeting Goals</a:t>
            </a:r>
            <a:endParaRPr lang="en-US" sz="3200" dirty="0"/>
          </a:p>
        </p:txBody>
      </p:sp>
    </p:spTree>
    <p:extLst>
      <p:ext uri="{BB962C8B-B14F-4D97-AF65-F5344CB8AC3E}">
        <p14:creationId xmlns:p14="http://schemas.microsoft.com/office/powerpoint/2010/main" val="1331256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6</a:t>
            </a:fld>
            <a:endParaRPr lang="en-US" dirty="0"/>
          </a:p>
        </p:txBody>
      </p:sp>
      <p:sp>
        <p:nvSpPr>
          <p:cNvPr id="6" name="TextBox 5"/>
          <p:cNvSpPr txBox="1"/>
          <p:nvPr/>
        </p:nvSpPr>
        <p:spPr>
          <a:xfrm>
            <a:off x="396525" y="1438958"/>
            <a:ext cx="8385695" cy="4893647"/>
          </a:xfrm>
          <a:prstGeom prst="rect">
            <a:avLst/>
          </a:prstGeom>
          <a:noFill/>
        </p:spPr>
        <p:txBody>
          <a:bodyPr wrap="square" rtlCol="0">
            <a:spAutoFit/>
          </a:bodyPr>
          <a:lstStyle/>
          <a:p>
            <a:pPr marL="342900" indent="-342900" fontAlgn="base">
              <a:buFont typeface="Arial" panose="020B0604020202020204" pitchFamily="34" charset="0"/>
              <a:buChar char="•"/>
            </a:pPr>
            <a:r>
              <a:rPr lang="en-US" sz="2400" dirty="0" smtClean="0">
                <a:latin typeface="Trebuchet MS" panose="020B0603020202020204" pitchFamily="34" charset="0"/>
              </a:rPr>
              <a:t>About halfway through the presentation, we </a:t>
            </a:r>
            <a:r>
              <a:rPr lang="en-US" sz="2400" dirty="0">
                <a:latin typeface="Trebuchet MS" panose="020B0603020202020204" pitchFamily="34" charset="0"/>
              </a:rPr>
              <a:t>will </a:t>
            </a:r>
            <a:r>
              <a:rPr lang="en-US" sz="2400" dirty="0" smtClean="0">
                <a:latin typeface="Trebuchet MS" panose="020B0603020202020204" pitchFamily="34" charset="0"/>
              </a:rPr>
              <a:t>discuss Equitable Distribution of Teachers (EDT) analyses results.</a:t>
            </a:r>
            <a:endParaRPr lang="en-US" sz="2400" dirty="0">
              <a:latin typeface="Trebuchet MS" panose="020B0603020202020204" pitchFamily="34" charset="0"/>
            </a:endParaRPr>
          </a:p>
          <a:p>
            <a:pPr marL="342900" indent="-342900" fontAlgn="base">
              <a:buFont typeface="Arial" panose="020B0604020202020204" pitchFamily="34" charset="0"/>
              <a:buChar char="•"/>
            </a:pPr>
            <a:r>
              <a:rPr lang="en-US" sz="2400" dirty="0" smtClean="0">
                <a:latin typeface="Trebuchet MS" panose="020B0603020202020204" pitchFamily="34" charset="0"/>
              </a:rPr>
              <a:t>Establish and agree on meeting norms. Examples:</a:t>
            </a:r>
          </a:p>
          <a:p>
            <a:pPr lvl="2" indent="-342900" fontAlgn="base">
              <a:buFont typeface="Wingdings" panose="05000000000000000000" pitchFamily="2" charset="2"/>
              <a:buChar char="ü"/>
            </a:pPr>
            <a:r>
              <a:rPr lang="en-US" sz="2400" dirty="0" smtClean="0">
                <a:latin typeface="Trebuchet MS" panose="020B0603020202020204" pitchFamily="34" charset="0"/>
              </a:rPr>
              <a:t>We </a:t>
            </a:r>
            <a:r>
              <a:rPr lang="en-US" sz="2400" dirty="0">
                <a:latin typeface="Trebuchet MS" panose="020B0603020202020204" pitchFamily="34" charset="0"/>
              </a:rPr>
              <a:t>encourage everyone to participate in the conversation and share ideas, insights, and perspectives to improve </a:t>
            </a:r>
            <a:r>
              <a:rPr lang="en-US" sz="2400" dirty="0" smtClean="0">
                <a:latin typeface="Trebuchet MS" panose="020B0603020202020204" pitchFamily="34" charset="0"/>
              </a:rPr>
              <a:t>equitable access to great teachers</a:t>
            </a:r>
            <a:r>
              <a:rPr lang="en-US" sz="2400" dirty="0" smtClean="0">
                <a:solidFill>
                  <a:srgbClr val="FF0000"/>
                </a:solidFill>
                <a:latin typeface="Trebuchet MS" panose="020B0603020202020204" pitchFamily="34" charset="0"/>
              </a:rPr>
              <a:t> </a:t>
            </a:r>
            <a:r>
              <a:rPr lang="en-US" sz="2400" dirty="0" smtClean="0">
                <a:latin typeface="Trebuchet MS" panose="020B0603020202020204" pitchFamily="34" charset="0"/>
              </a:rPr>
              <a:t>in our district.</a:t>
            </a:r>
          </a:p>
          <a:p>
            <a:pPr lvl="2" indent="-342900" fontAlgn="base">
              <a:buFont typeface="Wingdings" panose="05000000000000000000" pitchFamily="2" charset="2"/>
              <a:buChar char="ü"/>
            </a:pPr>
            <a:r>
              <a:rPr lang="en-US" sz="2400" dirty="0">
                <a:latin typeface="Trebuchet MS" panose="020B0603020202020204" pitchFamily="34" charset="0"/>
              </a:rPr>
              <a:t>Actively listen to ideas. </a:t>
            </a:r>
          </a:p>
          <a:p>
            <a:pPr marL="342900" indent="-342900" fontAlgn="base">
              <a:buFont typeface="Arial" panose="020B0604020202020204" pitchFamily="34" charset="0"/>
              <a:buChar char="•"/>
            </a:pPr>
            <a:r>
              <a:rPr lang="en-US" sz="2400" dirty="0" smtClean="0">
                <a:latin typeface="Trebuchet MS" panose="020B0603020202020204" pitchFamily="34" charset="0"/>
              </a:rPr>
              <a:t>[Summarize the dialogue activity later in the meeting in a way that will involve stakeholders in exploring challenges and solutions.]</a:t>
            </a:r>
          </a:p>
          <a:p>
            <a:pPr marL="342900" indent="-342900" fontAlgn="base">
              <a:buFont typeface="Arial" panose="020B0604020202020204" pitchFamily="34" charset="0"/>
              <a:buChar char="•"/>
            </a:pPr>
            <a:endParaRPr lang="en-US" sz="2800" dirty="0">
              <a:latin typeface="Trebuchet MS" panose="020B0603020202020204" pitchFamily="34" charset="0"/>
            </a:endParaRPr>
          </a:p>
          <a:p>
            <a:endParaRPr lang="en-US" sz="2000" dirty="0">
              <a:latin typeface="Trebuchet MS" panose="020B0603020202020204" pitchFamily="34" charset="0"/>
            </a:endParaRPr>
          </a:p>
        </p:txBody>
      </p:sp>
      <p:sp>
        <p:nvSpPr>
          <p:cNvPr id="3" name="TextBox 2"/>
          <p:cNvSpPr txBox="1"/>
          <p:nvPr/>
        </p:nvSpPr>
        <p:spPr>
          <a:xfrm>
            <a:off x="8934680" y="2376646"/>
            <a:ext cx="3041385" cy="2308324"/>
          </a:xfrm>
          <a:prstGeom prst="rect">
            <a:avLst/>
          </a:prstGeom>
          <a:solidFill>
            <a:schemeClr val="accent4">
              <a:lumMod val="40000"/>
              <a:lumOff val="60000"/>
            </a:schemeClr>
          </a:solidFill>
        </p:spPr>
        <p:txBody>
          <a:bodyPr wrap="square" rtlCol="0">
            <a:spAutoFit/>
          </a:bodyPr>
          <a:lstStyle/>
          <a:p>
            <a:r>
              <a:rPr lang="en-US" b="1" dirty="0" smtClean="0"/>
              <a:t>Group Norms</a:t>
            </a:r>
          </a:p>
          <a:p>
            <a:endParaRPr lang="en-US" dirty="0" smtClean="0"/>
          </a:p>
          <a:p>
            <a:pPr marL="285750" indent="-285750">
              <a:buFont typeface="Arial" panose="020B0604020202020204" pitchFamily="34" charset="0"/>
              <a:buChar char="•"/>
            </a:pPr>
            <a:r>
              <a:rPr lang="en-US" dirty="0"/>
              <a:t>Show courtesy when listening; do not interrupt.</a:t>
            </a:r>
          </a:p>
          <a:p>
            <a:pPr marL="285750" indent="-285750">
              <a:buFont typeface="Arial" panose="020B0604020202020204" pitchFamily="34" charset="0"/>
              <a:buChar char="•"/>
            </a:pPr>
            <a:r>
              <a:rPr lang="en-US" dirty="0"/>
              <a:t>Disagree with ideas, not people.</a:t>
            </a:r>
          </a:p>
          <a:p>
            <a:pPr marL="285750" indent="-285750">
              <a:buFont typeface="Arial" panose="020B0604020202020204" pitchFamily="34" charset="0"/>
              <a:buChar char="•"/>
            </a:pPr>
            <a:r>
              <a:rPr lang="en-US" dirty="0" smtClean="0"/>
              <a:t>Silence mobile </a:t>
            </a:r>
            <a:r>
              <a:rPr lang="en-US" dirty="0"/>
              <a:t>devices.</a:t>
            </a:r>
          </a:p>
          <a:p>
            <a:endParaRPr lang="en-US" dirty="0"/>
          </a:p>
        </p:txBody>
      </p:sp>
      <p:sp>
        <p:nvSpPr>
          <p:cNvPr id="2" name="Title 1"/>
          <p:cNvSpPr>
            <a:spLocks noGrp="1"/>
          </p:cNvSpPr>
          <p:nvPr>
            <p:ph type="title"/>
          </p:nvPr>
        </p:nvSpPr>
        <p:spPr>
          <a:xfrm>
            <a:off x="396525" y="313249"/>
            <a:ext cx="9165784" cy="713232"/>
          </a:xfrm>
        </p:spPr>
        <p:txBody>
          <a:bodyPr/>
          <a:lstStyle/>
          <a:p>
            <a:r>
              <a:rPr lang="en-US" sz="3200" dirty="0" smtClean="0"/>
              <a:t>Dialogue Overview and Norms</a:t>
            </a:r>
            <a:endParaRPr lang="en-US" sz="3200" dirty="0"/>
          </a:p>
        </p:txBody>
      </p:sp>
    </p:spTree>
    <p:extLst>
      <p:ext uri="{BB962C8B-B14F-4D97-AF65-F5344CB8AC3E}">
        <p14:creationId xmlns:p14="http://schemas.microsoft.com/office/powerpoint/2010/main" val="2879444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7581" y="2111859"/>
            <a:ext cx="7812157" cy="2387600"/>
          </a:xfrm>
        </p:spPr>
        <p:txBody>
          <a:bodyPr/>
          <a:lstStyle/>
          <a:p>
            <a:r>
              <a:rPr lang="en-US" dirty="0" smtClean="0"/>
              <a:t>Background on Educator Equity: Research Findings</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7</a:t>
            </a:fld>
            <a:endParaRPr lang="en-US" dirty="0"/>
          </a:p>
        </p:txBody>
      </p:sp>
    </p:spTree>
    <p:extLst>
      <p:ext uri="{BB962C8B-B14F-4D97-AF65-F5344CB8AC3E}">
        <p14:creationId xmlns:p14="http://schemas.microsoft.com/office/powerpoint/2010/main" val="3853815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67726FA2-3EC9-4717-AD62-D8C823692DD3}" type="slidenum">
              <a:rPr lang="en-US" smtClean="0"/>
              <a:pPr/>
              <a:t>8</a:t>
            </a:fld>
            <a:endParaRPr lang="en-US" dirty="0"/>
          </a:p>
        </p:txBody>
      </p:sp>
      <p:sp>
        <p:nvSpPr>
          <p:cNvPr id="3" name="TextBox 2"/>
          <p:cNvSpPr txBox="1"/>
          <p:nvPr/>
        </p:nvSpPr>
        <p:spPr>
          <a:xfrm>
            <a:off x="5477327" y="6077251"/>
            <a:ext cx="6956525" cy="923330"/>
          </a:xfrm>
          <a:prstGeom prst="rect">
            <a:avLst/>
          </a:prstGeom>
          <a:noFill/>
        </p:spPr>
        <p:txBody>
          <a:bodyPr wrap="square" rtlCol="0">
            <a:spAutoFit/>
          </a:bodyPr>
          <a:lstStyle/>
          <a:p>
            <a:r>
              <a:rPr lang="en-US" sz="1200" dirty="0" smtClean="0"/>
              <a:t>Source: </a:t>
            </a:r>
            <a:r>
              <a:rPr lang="en-US" sz="1200" dirty="0" smtClean="0">
                <a:hlinkClick r:id="rId3"/>
              </a:rPr>
              <a:t>Center for Great Teachers </a:t>
            </a:r>
            <a:r>
              <a:rPr lang="en-US" sz="1200" dirty="0">
                <a:hlinkClick r:id="rId3"/>
              </a:rPr>
              <a:t>and Leaders </a:t>
            </a:r>
            <a:r>
              <a:rPr lang="en-US" sz="1200" dirty="0"/>
              <a:t>https://</a:t>
            </a:r>
            <a:r>
              <a:rPr lang="en-US" sz="1200" dirty="0" smtClean="0"/>
              <a:t>gtlcenter.org/sites/default/files/GTL_Moving_Toward_Equity.pdf</a:t>
            </a:r>
          </a:p>
          <a:p>
            <a:r>
              <a:rPr lang="en-US" sz="1200" dirty="0"/>
              <a:t>http://</a:t>
            </a:r>
            <a:r>
              <a:rPr lang="en-US" sz="1200" dirty="0" smtClean="0"/>
              <a:t>www.gtlcenter.org/resource_11</a:t>
            </a:r>
          </a:p>
          <a:p>
            <a:endParaRPr lang="en-US" dirty="0"/>
          </a:p>
        </p:txBody>
      </p:sp>
      <p:sp>
        <p:nvSpPr>
          <p:cNvPr id="6" name="TextBox 5"/>
          <p:cNvSpPr txBox="1"/>
          <p:nvPr/>
        </p:nvSpPr>
        <p:spPr>
          <a:xfrm>
            <a:off x="396525" y="1464442"/>
            <a:ext cx="10367553" cy="3847207"/>
          </a:xfrm>
          <a:prstGeom prst="rect">
            <a:avLst/>
          </a:prstGeom>
          <a:noFill/>
        </p:spPr>
        <p:txBody>
          <a:bodyPr wrap="square" rtlCol="0">
            <a:spAutoFit/>
          </a:bodyPr>
          <a:lstStyle/>
          <a:p>
            <a:pPr fontAlgn="base"/>
            <a:r>
              <a:rPr lang="en-US" sz="2800" dirty="0" smtClean="0">
                <a:latin typeface="Trebuchet MS" panose="020B0603020202020204" pitchFamily="34" charset="0"/>
              </a:rPr>
              <a:t>Research studies show that students are less </a:t>
            </a:r>
            <a:r>
              <a:rPr lang="en-US" sz="2800" dirty="0">
                <a:latin typeface="Trebuchet MS" panose="020B0603020202020204" pitchFamily="34" charset="0"/>
              </a:rPr>
              <a:t>likely to have access to great teachers and school </a:t>
            </a:r>
            <a:r>
              <a:rPr lang="en-US" sz="2800" dirty="0" smtClean="0">
                <a:latin typeface="Trebuchet MS" panose="020B0603020202020204" pitchFamily="34" charset="0"/>
              </a:rPr>
              <a:t>leaders if they:</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Belong to ethnic/racial minority groups.</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Come from low-income families.</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Live in rural communities.</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Have disabilities.</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Have limited </a:t>
            </a:r>
            <a:r>
              <a:rPr lang="en-US" sz="2800" dirty="0">
                <a:latin typeface="Trebuchet MS" panose="020B0603020202020204" pitchFamily="34" charset="0"/>
              </a:rPr>
              <a:t>English </a:t>
            </a:r>
            <a:r>
              <a:rPr lang="en-US" sz="2800" dirty="0" smtClean="0">
                <a:latin typeface="Trebuchet MS" panose="020B0603020202020204" pitchFamily="34" charset="0"/>
              </a:rPr>
              <a:t>proficiency.</a:t>
            </a:r>
            <a:endParaRPr lang="en-US" sz="2800" dirty="0">
              <a:latin typeface="Trebuchet MS" panose="020B0603020202020204" pitchFamily="34" charset="0"/>
            </a:endParaRPr>
          </a:p>
          <a:p>
            <a:pPr marL="800100" lvl="1" indent="-342900" fontAlgn="base">
              <a:buFont typeface="Arial" panose="020B0604020202020204" pitchFamily="34" charset="0"/>
              <a:buChar char="•"/>
            </a:pPr>
            <a:r>
              <a:rPr lang="en-US" sz="2800" dirty="0" smtClean="0">
                <a:latin typeface="Trebuchet MS" panose="020B0603020202020204" pitchFamily="34" charset="0"/>
              </a:rPr>
              <a:t>Need academic remediation.</a:t>
            </a:r>
            <a:endParaRPr lang="en-US" sz="2800" dirty="0">
              <a:latin typeface="Trebuchet MS" panose="020B0603020202020204" pitchFamily="34" charset="0"/>
            </a:endParaRPr>
          </a:p>
          <a:p>
            <a:endParaRPr lang="en-US" sz="2000" dirty="0">
              <a:latin typeface="Trebuchet MS" panose="020B0603020202020204" pitchFamily="34" charset="0"/>
            </a:endParaRPr>
          </a:p>
        </p:txBody>
      </p:sp>
      <p:sp>
        <p:nvSpPr>
          <p:cNvPr id="2" name="Title 1"/>
          <p:cNvSpPr>
            <a:spLocks noGrp="1"/>
          </p:cNvSpPr>
          <p:nvPr>
            <p:ph type="title"/>
          </p:nvPr>
        </p:nvSpPr>
        <p:spPr>
          <a:xfrm>
            <a:off x="396525" y="313249"/>
            <a:ext cx="9165784" cy="713232"/>
          </a:xfrm>
        </p:spPr>
        <p:txBody>
          <a:bodyPr/>
          <a:lstStyle/>
          <a:p>
            <a:r>
              <a:rPr lang="en-US" sz="3200" dirty="0" smtClean="0"/>
              <a:t>Research findings on educator equity</a:t>
            </a:r>
            <a:endParaRPr lang="en-US" sz="3200" dirty="0"/>
          </a:p>
        </p:txBody>
      </p:sp>
    </p:spTree>
    <p:extLst>
      <p:ext uri="{BB962C8B-B14F-4D97-AF65-F5344CB8AC3E}">
        <p14:creationId xmlns:p14="http://schemas.microsoft.com/office/powerpoint/2010/main" val="2553066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5756" y="2340459"/>
            <a:ext cx="7335078" cy="2387600"/>
          </a:xfrm>
        </p:spPr>
        <p:txBody>
          <a:bodyPr/>
          <a:lstStyle/>
          <a:p>
            <a:r>
              <a:rPr lang="en-US" dirty="0" smtClean="0"/>
              <a:t>Defining Equity</a:t>
            </a:r>
            <a:endParaRPr lang="en-US" dirty="0"/>
          </a:p>
        </p:txBody>
      </p:sp>
      <p:sp>
        <p:nvSpPr>
          <p:cNvPr id="3" name="Slide Number Placeholder 2"/>
          <p:cNvSpPr>
            <a:spLocks noGrp="1"/>
          </p:cNvSpPr>
          <p:nvPr>
            <p:ph type="sldNum" sz="quarter" idx="12"/>
          </p:nvPr>
        </p:nvSpPr>
        <p:spPr/>
        <p:txBody>
          <a:bodyPr/>
          <a:lstStyle/>
          <a:p>
            <a:fld id="{67726FA2-3EC9-4717-AD62-D8C823692DD3}" type="slidenum">
              <a:rPr lang="en-US" smtClean="0"/>
              <a:pPr/>
              <a:t>9</a:t>
            </a:fld>
            <a:endParaRPr lang="en-US" dirty="0"/>
          </a:p>
        </p:txBody>
      </p:sp>
    </p:spTree>
    <p:extLst>
      <p:ext uri="{BB962C8B-B14F-4D97-AF65-F5344CB8AC3E}">
        <p14:creationId xmlns:p14="http://schemas.microsoft.com/office/powerpoint/2010/main" val="3760814642"/>
      </p:ext>
    </p:extLst>
  </p:cSld>
  <p:clrMapOvr>
    <a:masterClrMapping/>
  </p:clrMapOvr>
  <p:timing>
    <p:tnLst>
      <p:par>
        <p:cTn id="1" dur="indefinite" restart="never" nodeType="tmRoot"/>
      </p:par>
    </p:tnLst>
  </p:timing>
</p:sld>
</file>

<file path=ppt/theme/theme1.xml><?xml version="1.0" encoding="utf-8"?>
<a:theme xmlns:a="http://schemas.openxmlformats.org/drawingml/2006/main" name="Light Blue to Green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16819</TotalTime>
  <Words>3416</Words>
  <Application>Microsoft Office PowerPoint</Application>
  <PresentationFormat>Widescreen</PresentationFormat>
  <Paragraphs>367</Paragraphs>
  <Slides>31</Slides>
  <Notes>30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MS PGothic</vt:lpstr>
      <vt:lpstr>Arial</vt:lpstr>
      <vt:lpstr>Calibri</vt:lpstr>
      <vt:lpstr>Museo Slab 500</vt:lpstr>
      <vt:lpstr>Roboto</vt:lpstr>
      <vt:lpstr>Symbol</vt:lpstr>
      <vt:lpstr>Times New Roman</vt:lpstr>
      <vt:lpstr>Trebuchet MS</vt:lpstr>
      <vt:lpstr>Wingdings</vt:lpstr>
      <vt:lpstr>Light Blue to Green Theme</vt:lpstr>
      <vt:lpstr>CDE provides this slide deck for LEAs to customize in order to communicate EDT results with stakeholders.   Make changes as necessary, based on your stakeholders’ prior knowledge and exposure to data analysis and plan development processes. </vt:lpstr>
      <vt:lpstr>PowerPoint Presentation</vt:lpstr>
      <vt:lpstr>Meeting Agenda, Goals, and Norms</vt:lpstr>
      <vt:lpstr>Agenda</vt:lpstr>
      <vt:lpstr>Meeting Goals</vt:lpstr>
      <vt:lpstr>Dialogue Overview and Norms</vt:lpstr>
      <vt:lpstr>Background on Educator Equity: Research Findings</vt:lpstr>
      <vt:lpstr>Research findings on educator equity</vt:lpstr>
      <vt:lpstr>Defining Equity</vt:lpstr>
      <vt:lpstr>Defining Equity and Equality in Education</vt:lpstr>
      <vt:lpstr>ESSA and Equity</vt:lpstr>
      <vt:lpstr>The Every Student Succeeds Act (ESSA)</vt:lpstr>
      <vt:lpstr>ESSA is comprised of 9 “Titles;” 5 provide  significant funding to districts</vt:lpstr>
      <vt:lpstr>ESSA requires Title I SEAs and LEAs  to address educator equity gaps</vt:lpstr>
      <vt:lpstr>What is a Disparity or Gap?</vt:lpstr>
      <vt:lpstr>EDT: Gap Analysis and Causal Factors</vt:lpstr>
      <vt:lpstr>CDE conducts EDT analyses  annually on behalf of LEAs</vt:lpstr>
      <vt:lpstr>How does Colorado define Effective,  In-Field, and Inexperienced?</vt:lpstr>
      <vt:lpstr>Why Educator Equity  Gaps Occur</vt:lpstr>
      <vt:lpstr>EDT:  District Results</vt:lpstr>
      <vt:lpstr>Dialogue Overview and Norms</vt:lpstr>
      <vt:lpstr>LEA Results by High and Low  Poverty and Minority</vt:lpstr>
      <vt:lpstr>EDT - Highest Poverty Schools</vt:lpstr>
      <vt:lpstr>EDT - Highest Minority Schools</vt:lpstr>
      <vt:lpstr>From Challenges to Solutions</vt:lpstr>
      <vt:lpstr>EDT – from Challenges to Solutions</vt:lpstr>
      <vt:lpstr>EDT – from Challenges to Solutions</vt:lpstr>
      <vt:lpstr>Next Steps  Future Opportunities for Engagement</vt:lpstr>
      <vt:lpstr>Next Steps</vt:lpstr>
      <vt:lpstr>Future Opportunities for Stakeholder Engagement</vt:lpstr>
      <vt:lpstr>Questions or Feedback? Contact: [Names/emails/phone #s]</vt:lpstr>
    </vt:vector>
  </TitlesOfParts>
  <Company>Colorado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Hollingshead, Jessica</cp:lastModifiedBy>
  <cp:revision>365</cp:revision>
  <cp:lastPrinted>2018-08-20T15:28:52Z</cp:lastPrinted>
  <dcterms:created xsi:type="dcterms:W3CDTF">2018-01-08T21:58:16Z</dcterms:created>
  <dcterms:modified xsi:type="dcterms:W3CDTF">2019-02-11T21:57:35Z</dcterms:modified>
</cp:coreProperties>
</file>