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7" autoAdjust="0"/>
    <p:restoredTop sz="86420" autoAdjust="0"/>
  </p:normalViewPr>
  <p:slideViewPr>
    <p:cSldViewPr>
      <p:cViewPr varScale="1">
        <p:scale>
          <a:sx n="108" d="100"/>
          <a:sy n="108" d="100"/>
        </p:scale>
        <p:origin x="120" y="60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pPr marL="6286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pPr marL="6286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pPr marL="6286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pPr marL="6286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pPr marL="6286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7800544" y="6166041"/>
            <a:ext cx="589915" cy="514984"/>
          </a:xfrm>
          <a:custGeom>
            <a:avLst/>
            <a:gdLst/>
            <a:ahLst/>
            <a:cxnLst/>
            <a:rect l="l" t="t" r="r" b="b"/>
            <a:pathLst>
              <a:path w="589915" h="514984">
                <a:moveTo>
                  <a:pt x="294954" y="0"/>
                </a:moveTo>
                <a:lnTo>
                  <a:pt x="284896" y="3363"/>
                </a:lnTo>
                <a:lnTo>
                  <a:pt x="276160" y="13453"/>
                </a:lnTo>
                <a:lnTo>
                  <a:pt x="4440" y="482324"/>
                </a:lnTo>
                <a:lnTo>
                  <a:pt x="0" y="494952"/>
                </a:lnTo>
                <a:lnTo>
                  <a:pt x="2092" y="505241"/>
                </a:lnTo>
                <a:lnTo>
                  <a:pt x="10058" y="512164"/>
                </a:lnTo>
                <a:lnTo>
                  <a:pt x="23236" y="514700"/>
                </a:lnTo>
                <a:lnTo>
                  <a:pt x="566692" y="514700"/>
                </a:lnTo>
                <a:lnTo>
                  <a:pt x="579853" y="512164"/>
                </a:lnTo>
                <a:lnTo>
                  <a:pt x="587812" y="505241"/>
                </a:lnTo>
                <a:lnTo>
                  <a:pt x="589909" y="494952"/>
                </a:lnTo>
                <a:lnTo>
                  <a:pt x="585483" y="482324"/>
                </a:lnTo>
                <a:lnTo>
                  <a:pt x="313747" y="13453"/>
                </a:lnTo>
                <a:lnTo>
                  <a:pt x="305012" y="3363"/>
                </a:lnTo>
                <a:lnTo>
                  <a:pt x="294954" y="0"/>
                </a:lnTo>
                <a:close/>
              </a:path>
            </a:pathLst>
          </a:custGeom>
          <a:solidFill>
            <a:srgbClr val="2A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004272" y="6207206"/>
            <a:ext cx="196546" cy="19346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938885" y="6461129"/>
            <a:ext cx="317538" cy="161099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8408733" y="6655003"/>
            <a:ext cx="51435" cy="26034"/>
          </a:xfrm>
          <a:custGeom>
            <a:avLst/>
            <a:gdLst/>
            <a:ahLst/>
            <a:cxnLst/>
            <a:rect l="l" t="t" r="r" b="b"/>
            <a:pathLst>
              <a:path w="51434" h="26034">
                <a:moveTo>
                  <a:pt x="17221" y="393"/>
                </a:moveTo>
                <a:lnTo>
                  <a:pt x="0" y="393"/>
                </a:lnTo>
                <a:lnTo>
                  <a:pt x="0" y="4292"/>
                </a:lnTo>
                <a:lnTo>
                  <a:pt x="355" y="4686"/>
                </a:lnTo>
                <a:lnTo>
                  <a:pt x="6261" y="4686"/>
                </a:lnTo>
                <a:lnTo>
                  <a:pt x="6261" y="25349"/>
                </a:lnTo>
                <a:lnTo>
                  <a:pt x="10960" y="25349"/>
                </a:lnTo>
                <a:lnTo>
                  <a:pt x="10960" y="4686"/>
                </a:lnTo>
                <a:lnTo>
                  <a:pt x="17221" y="4686"/>
                </a:lnTo>
                <a:lnTo>
                  <a:pt x="17221" y="393"/>
                </a:lnTo>
                <a:close/>
              </a:path>
              <a:path w="51434" h="26034">
                <a:moveTo>
                  <a:pt x="51257" y="25349"/>
                </a:moveTo>
                <a:lnTo>
                  <a:pt x="50888" y="24574"/>
                </a:lnTo>
                <a:lnTo>
                  <a:pt x="48514" y="11315"/>
                </a:lnTo>
                <a:lnTo>
                  <a:pt x="46558" y="393"/>
                </a:lnTo>
                <a:lnTo>
                  <a:pt x="46558" y="0"/>
                </a:lnTo>
                <a:lnTo>
                  <a:pt x="44983" y="0"/>
                </a:lnTo>
                <a:lnTo>
                  <a:pt x="44983" y="393"/>
                </a:lnTo>
                <a:lnTo>
                  <a:pt x="36791" y="17170"/>
                </a:lnTo>
                <a:lnTo>
                  <a:pt x="34061" y="11315"/>
                </a:lnTo>
                <a:lnTo>
                  <a:pt x="28968" y="393"/>
                </a:lnTo>
                <a:lnTo>
                  <a:pt x="28549" y="0"/>
                </a:lnTo>
                <a:lnTo>
                  <a:pt x="26974" y="0"/>
                </a:lnTo>
                <a:lnTo>
                  <a:pt x="26974" y="393"/>
                </a:lnTo>
                <a:lnTo>
                  <a:pt x="22694" y="24574"/>
                </a:lnTo>
                <a:lnTo>
                  <a:pt x="22694" y="25349"/>
                </a:lnTo>
                <a:lnTo>
                  <a:pt x="27393" y="25349"/>
                </a:lnTo>
                <a:lnTo>
                  <a:pt x="27457" y="24574"/>
                </a:lnTo>
                <a:lnTo>
                  <a:pt x="29324" y="11315"/>
                </a:lnTo>
                <a:lnTo>
                  <a:pt x="36004" y="25349"/>
                </a:lnTo>
                <a:lnTo>
                  <a:pt x="36004" y="25742"/>
                </a:lnTo>
                <a:lnTo>
                  <a:pt x="37579" y="25742"/>
                </a:lnTo>
                <a:lnTo>
                  <a:pt x="37934" y="25349"/>
                </a:lnTo>
                <a:lnTo>
                  <a:pt x="41592" y="17170"/>
                </a:lnTo>
                <a:lnTo>
                  <a:pt x="44208" y="11315"/>
                </a:lnTo>
                <a:lnTo>
                  <a:pt x="46189" y="24968"/>
                </a:lnTo>
                <a:lnTo>
                  <a:pt x="46558" y="25349"/>
                </a:lnTo>
                <a:lnTo>
                  <a:pt x="51257" y="25349"/>
                </a:lnTo>
                <a:close/>
              </a:path>
            </a:pathLst>
          </a:custGeom>
          <a:solidFill>
            <a:srgbClr val="2A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215954" y="6165456"/>
            <a:ext cx="587375" cy="512445"/>
          </a:xfrm>
          <a:custGeom>
            <a:avLst/>
            <a:gdLst/>
            <a:ahLst/>
            <a:cxnLst/>
            <a:rect l="l" t="t" r="r" b="b"/>
            <a:pathLst>
              <a:path w="587375" h="512445">
                <a:moveTo>
                  <a:pt x="563531" y="0"/>
                </a:moveTo>
                <a:lnTo>
                  <a:pt x="23233" y="0"/>
                </a:lnTo>
                <a:lnTo>
                  <a:pt x="10057" y="2531"/>
                </a:lnTo>
                <a:lnTo>
                  <a:pt x="2092" y="9449"/>
                </a:lnTo>
                <a:lnTo>
                  <a:pt x="0" y="19741"/>
                </a:lnTo>
                <a:lnTo>
                  <a:pt x="4442" y="32391"/>
                </a:lnTo>
                <a:lnTo>
                  <a:pt x="274571" y="498512"/>
                </a:lnTo>
                <a:lnTo>
                  <a:pt x="283314" y="508605"/>
                </a:lnTo>
                <a:lnTo>
                  <a:pt x="293388" y="511969"/>
                </a:lnTo>
                <a:lnTo>
                  <a:pt x="303462" y="508605"/>
                </a:lnTo>
                <a:lnTo>
                  <a:pt x="312204" y="498512"/>
                </a:lnTo>
                <a:lnTo>
                  <a:pt x="582322" y="32391"/>
                </a:lnTo>
                <a:lnTo>
                  <a:pt x="586778" y="19741"/>
                </a:lnTo>
                <a:lnTo>
                  <a:pt x="584691" y="9449"/>
                </a:lnTo>
                <a:lnTo>
                  <a:pt x="576722" y="2531"/>
                </a:lnTo>
                <a:lnTo>
                  <a:pt x="563531" y="0"/>
                </a:lnTo>
                <a:close/>
              </a:path>
            </a:pathLst>
          </a:custGeom>
          <a:solidFill>
            <a:srgbClr val="46515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407533" y="6474392"/>
            <a:ext cx="200487" cy="162858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395789" y="6193896"/>
            <a:ext cx="65767" cy="77261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487811" y="6194728"/>
            <a:ext cx="65767" cy="75259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8580982" y="6194728"/>
            <a:ext cx="48895" cy="75565"/>
          </a:xfrm>
          <a:custGeom>
            <a:avLst/>
            <a:gdLst/>
            <a:ahLst/>
            <a:cxnLst/>
            <a:rect l="l" t="t" r="r" b="b"/>
            <a:pathLst>
              <a:path w="48895" h="75564">
                <a:moveTo>
                  <a:pt x="47759" y="0"/>
                </a:moveTo>
                <a:lnTo>
                  <a:pt x="782" y="0"/>
                </a:lnTo>
                <a:lnTo>
                  <a:pt x="0" y="1143"/>
                </a:lnTo>
                <a:lnTo>
                  <a:pt x="0" y="2339"/>
                </a:lnTo>
                <a:lnTo>
                  <a:pt x="0" y="74479"/>
                </a:lnTo>
                <a:lnTo>
                  <a:pt x="782" y="75259"/>
                </a:lnTo>
                <a:lnTo>
                  <a:pt x="47759" y="75259"/>
                </a:lnTo>
                <a:lnTo>
                  <a:pt x="48542" y="74479"/>
                </a:lnTo>
                <a:lnTo>
                  <a:pt x="48542" y="60436"/>
                </a:lnTo>
                <a:lnTo>
                  <a:pt x="47759" y="59656"/>
                </a:lnTo>
                <a:lnTo>
                  <a:pt x="16859" y="59656"/>
                </a:lnTo>
                <a:lnTo>
                  <a:pt x="16859" y="44817"/>
                </a:lnTo>
                <a:lnTo>
                  <a:pt x="42279" y="44817"/>
                </a:lnTo>
                <a:lnTo>
                  <a:pt x="43479" y="44037"/>
                </a:lnTo>
                <a:lnTo>
                  <a:pt x="43479" y="29999"/>
                </a:lnTo>
                <a:lnTo>
                  <a:pt x="42279" y="29219"/>
                </a:lnTo>
                <a:lnTo>
                  <a:pt x="16859" y="29219"/>
                </a:lnTo>
                <a:lnTo>
                  <a:pt x="16859" y="15961"/>
                </a:lnTo>
                <a:lnTo>
                  <a:pt x="47759" y="15961"/>
                </a:lnTo>
                <a:lnTo>
                  <a:pt x="48542" y="14817"/>
                </a:lnTo>
                <a:lnTo>
                  <a:pt x="48542" y="1143"/>
                </a:lnTo>
                <a:lnTo>
                  <a:pt x="47759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312148" y="6296125"/>
            <a:ext cx="394335" cy="205740"/>
          </a:xfrm>
          <a:custGeom>
            <a:avLst/>
            <a:gdLst/>
            <a:ahLst/>
            <a:cxnLst/>
            <a:rect l="l" t="t" r="r" b="b"/>
            <a:pathLst>
              <a:path w="394334" h="205739">
                <a:moveTo>
                  <a:pt x="381997" y="0"/>
                </a:moveTo>
                <a:lnTo>
                  <a:pt x="15524" y="0"/>
                </a:lnTo>
                <a:lnTo>
                  <a:pt x="6630" y="1712"/>
                </a:lnTo>
                <a:lnTo>
                  <a:pt x="1333" y="6386"/>
                </a:lnTo>
                <a:lnTo>
                  <a:pt x="0" y="13327"/>
                </a:lnTo>
                <a:lnTo>
                  <a:pt x="2997" y="21842"/>
                </a:lnTo>
                <a:lnTo>
                  <a:pt x="84841" y="163054"/>
                </a:lnTo>
                <a:lnTo>
                  <a:pt x="203850" y="205569"/>
                </a:lnTo>
                <a:lnTo>
                  <a:pt x="275922" y="179437"/>
                </a:lnTo>
                <a:lnTo>
                  <a:pt x="172114" y="179437"/>
                </a:lnTo>
                <a:lnTo>
                  <a:pt x="172114" y="178657"/>
                </a:lnTo>
                <a:lnTo>
                  <a:pt x="383563" y="389"/>
                </a:lnTo>
                <a:lnTo>
                  <a:pt x="381997" y="0"/>
                </a:lnTo>
                <a:close/>
              </a:path>
              <a:path w="394334" h="205739">
                <a:moveTo>
                  <a:pt x="394159" y="14433"/>
                </a:moveTo>
                <a:lnTo>
                  <a:pt x="172532" y="179047"/>
                </a:lnTo>
                <a:lnTo>
                  <a:pt x="172532" y="179437"/>
                </a:lnTo>
                <a:lnTo>
                  <a:pt x="275922" y="179437"/>
                </a:lnTo>
                <a:lnTo>
                  <a:pt x="306051" y="168513"/>
                </a:lnTo>
                <a:lnTo>
                  <a:pt x="391392" y="21842"/>
                </a:lnTo>
                <a:lnTo>
                  <a:pt x="392958" y="19112"/>
                </a:lnTo>
                <a:lnTo>
                  <a:pt x="393741" y="16772"/>
                </a:lnTo>
                <a:lnTo>
                  <a:pt x="394159" y="14433"/>
                </a:lnTo>
                <a:close/>
              </a:path>
            </a:pathLst>
          </a:custGeom>
          <a:solidFill>
            <a:srgbClr val="528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378198" y="6296125"/>
            <a:ext cx="329256" cy="1868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9740" y="2141347"/>
            <a:ext cx="4292600" cy="427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7040" y="2572104"/>
            <a:ext cx="7137400" cy="2924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3339" y="6379565"/>
            <a:ext cx="178435" cy="19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5C666F"/>
                </a:solidFill>
                <a:latin typeface="Calibri"/>
                <a:cs typeface="Calibri"/>
              </a:defRPr>
            </a:lvl1pPr>
          </a:lstStyle>
          <a:p>
            <a:pPr marL="6286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imons_J@cde.state.co.us" TargetMode="External"/><Relationship Id="rId2" Type="http://schemas.openxmlformats.org/officeDocument/2006/relationships/hyperlink" Target="mailto:Oneil_C@cde.state.co.us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78AC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00544" y="6165456"/>
            <a:ext cx="1002665" cy="515620"/>
            <a:chOff x="7800544" y="6165456"/>
            <a:chExt cx="1002665" cy="515620"/>
          </a:xfrm>
        </p:grpSpPr>
        <p:sp>
          <p:nvSpPr>
            <p:cNvPr id="4" name="object 4"/>
            <p:cNvSpPr/>
            <p:nvPr/>
          </p:nvSpPr>
          <p:spPr>
            <a:xfrm>
              <a:off x="7800544" y="6166041"/>
              <a:ext cx="589915" cy="514984"/>
            </a:xfrm>
            <a:custGeom>
              <a:avLst/>
              <a:gdLst/>
              <a:ahLst/>
              <a:cxnLst/>
              <a:rect l="l" t="t" r="r" b="b"/>
              <a:pathLst>
                <a:path w="589915" h="514984">
                  <a:moveTo>
                    <a:pt x="294954" y="0"/>
                  </a:moveTo>
                  <a:lnTo>
                    <a:pt x="284896" y="3363"/>
                  </a:lnTo>
                  <a:lnTo>
                    <a:pt x="276160" y="13453"/>
                  </a:lnTo>
                  <a:lnTo>
                    <a:pt x="4440" y="482324"/>
                  </a:lnTo>
                  <a:lnTo>
                    <a:pt x="0" y="494952"/>
                  </a:lnTo>
                  <a:lnTo>
                    <a:pt x="2092" y="505241"/>
                  </a:lnTo>
                  <a:lnTo>
                    <a:pt x="10058" y="512164"/>
                  </a:lnTo>
                  <a:lnTo>
                    <a:pt x="23236" y="514700"/>
                  </a:lnTo>
                  <a:lnTo>
                    <a:pt x="566692" y="514700"/>
                  </a:lnTo>
                  <a:lnTo>
                    <a:pt x="579853" y="512164"/>
                  </a:lnTo>
                  <a:lnTo>
                    <a:pt x="587812" y="505241"/>
                  </a:lnTo>
                  <a:lnTo>
                    <a:pt x="589909" y="494952"/>
                  </a:lnTo>
                  <a:lnTo>
                    <a:pt x="585483" y="482324"/>
                  </a:lnTo>
                  <a:lnTo>
                    <a:pt x="313747" y="13453"/>
                  </a:lnTo>
                  <a:lnTo>
                    <a:pt x="305012" y="3363"/>
                  </a:lnTo>
                  <a:lnTo>
                    <a:pt x="294954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04272" y="6207206"/>
              <a:ext cx="196546" cy="19346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38885" y="6461129"/>
              <a:ext cx="317538" cy="1610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33" y="6655003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21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55" y="4686"/>
                  </a:lnTo>
                  <a:lnTo>
                    <a:pt x="6261" y="4686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86"/>
                  </a:lnTo>
                  <a:lnTo>
                    <a:pt x="17221" y="4686"/>
                  </a:lnTo>
                  <a:lnTo>
                    <a:pt x="17221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888" y="24574"/>
                  </a:lnTo>
                  <a:lnTo>
                    <a:pt x="48514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83" y="0"/>
                  </a:lnTo>
                  <a:lnTo>
                    <a:pt x="44983" y="393"/>
                  </a:lnTo>
                  <a:lnTo>
                    <a:pt x="36791" y="17170"/>
                  </a:lnTo>
                  <a:lnTo>
                    <a:pt x="34061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74" y="0"/>
                  </a:lnTo>
                  <a:lnTo>
                    <a:pt x="26974" y="393"/>
                  </a:lnTo>
                  <a:lnTo>
                    <a:pt x="22694" y="24574"/>
                  </a:lnTo>
                  <a:lnTo>
                    <a:pt x="22694" y="25349"/>
                  </a:lnTo>
                  <a:lnTo>
                    <a:pt x="27393" y="25349"/>
                  </a:lnTo>
                  <a:lnTo>
                    <a:pt x="27457" y="24574"/>
                  </a:lnTo>
                  <a:lnTo>
                    <a:pt x="29324" y="11315"/>
                  </a:lnTo>
                  <a:lnTo>
                    <a:pt x="36004" y="25349"/>
                  </a:lnTo>
                  <a:lnTo>
                    <a:pt x="36004" y="25742"/>
                  </a:lnTo>
                  <a:lnTo>
                    <a:pt x="37579" y="25742"/>
                  </a:lnTo>
                  <a:lnTo>
                    <a:pt x="37934" y="25349"/>
                  </a:lnTo>
                  <a:lnTo>
                    <a:pt x="41592" y="17170"/>
                  </a:lnTo>
                  <a:lnTo>
                    <a:pt x="44208" y="11315"/>
                  </a:lnTo>
                  <a:lnTo>
                    <a:pt x="46189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54" y="6165456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31" y="0"/>
                  </a:moveTo>
                  <a:lnTo>
                    <a:pt x="23233" y="0"/>
                  </a:lnTo>
                  <a:lnTo>
                    <a:pt x="10057" y="2531"/>
                  </a:lnTo>
                  <a:lnTo>
                    <a:pt x="2092" y="9449"/>
                  </a:lnTo>
                  <a:lnTo>
                    <a:pt x="0" y="19741"/>
                  </a:lnTo>
                  <a:lnTo>
                    <a:pt x="4442" y="32391"/>
                  </a:lnTo>
                  <a:lnTo>
                    <a:pt x="274571" y="498512"/>
                  </a:lnTo>
                  <a:lnTo>
                    <a:pt x="283314" y="508605"/>
                  </a:lnTo>
                  <a:lnTo>
                    <a:pt x="293388" y="511969"/>
                  </a:lnTo>
                  <a:lnTo>
                    <a:pt x="303462" y="508605"/>
                  </a:lnTo>
                  <a:lnTo>
                    <a:pt x="312204" y="498512"/>
                  </a:lnTo>
                  <a:lnTo>
                    <a:pt x="582322" y="32391"/>
                  </a:lnTo>
                  <a:lnTo>
                    <a:pt x="586778" y="19741"/>
                  </a:lnTo>
                  <a:lnTo>
                    <a:pt x="584691" y="9449"/>
                  </a:lnTo>
                  <a:lnTo>
                    <a:pt x="576722" y="2531"/>
                  </a:lnTo>
                  <a:lnTo>
                    <a:pt x="563531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07533" y="6474392"/>
              <a:ext cx="200487" cy="16285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95789" y="6193896"/>
              <a:ext cx="65767" cy="7726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487811" y="6194728"/>
              <a:ext cx="65767" cy="7525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0982" y="6194728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59" y="0"/>
                  </a:moveTo>
                  <a:lnTo>
                    <a:pt x="782" y="0"/>
                  </a:lnTo>
                  <a:lnTo>
                    <a:pt x="0" y="1143"/>
                  </a:lnTo>
                  <a:lnTo>
                    <a:pt x="0" y="2339"/>
                  </a:lnTo>
                  <a:lnTo>
                    <a:pt x="0" y="74479"/>
                  </a:lnTo>
                  <a:lnTo>
                    <a:pt x="782" y="75259"/>
                  </a:lnTo>
                  <a:lnTo>
                    <a:pt x="47759" y="75259"/>
                  </a:lnTo>
                  <a:lnTo>
                    <a:pt x="48542" y="74479"/>
                  </a:lnTo>
                  <a:lnTo>
                    <a:pt x="48542" y="60436"/>
                  </a:lnTo>
                  <a:lnTo>
                    <a:pt x="47759" y="59656"/>
                  </a:lnTo>
                  <a:lnTo>
                    <a:pt x="16859" y="59656"/>
                  </a:lnTo>
                  <a:lnTo>
                    <a:pt x="16859" y="44817"/>
                  </a:lnTo>
                  <a:lnTo>
                    <a:pt x="42279" y="44817"/>
                  </a:lnTo>
                  <a:lnTo>
                    <a:pt x="43479" y="44037"/>
                  </a:lnTo>
                  <a:lnTo>
                    <a:pt x="43479" y="29999"/>
                  </a:lnTo>
                  <a:lnTo>
                    <a:pt x="42279" y="29219"/>
                  </a:lnTo>
                  <a:lnTo>
                    <a:pt x="16859" y="29219"/>
                  </a:lnTo>
                  <a:lnTo>
                    <a:pt x="16859" y="15961"/>
                  </a:lnTo>
                  <a:lnTo>
                    <a:pt x="47759" y="15961"/>
                  </a:lnTo>
                  <a:lnTo>
                    <a:pt x="48542" y="14817"/>
                  </a:lnTo>
                  <a:lnTo>
                    <a:pt x="48542" y="1143"/>
                  </a:lnTo>
                  <a:lnTo>
                    <a:pt x="47759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48" y="6296125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1997" y="0"/>
                  </a:moveTo>
                  <a:lnTo>
                    <a:pt x="15524" y="0"/>
                  </a:lnTo>
                  <a:lnTo>
                    <a:pt x="6630" y="1712"/>
                  </a:lnTo>
                  <a:lnTo>
                    <a:pt x="1333" y="6386"/>
                  </a:lnTo>
                  <a:lnTo>
                    <a:pt x="0" y="13327"/>
                  </a:lnTo>
                  <a:lnTo>
                    <a:pt x="2997" y="21842"/>
                  </a:lnTo>
                  <a:lnTo>
                    <a:pt x="84841" y="163054"/>
                  </a:lnTo>
                  <a:lnTo>
                    <a:pt x="203850" y="205569"/>
                  </a:lnTo>
                  <a:lnTo>
                    <a:pt x="275922" y="179437"/>
                  </a:lnTo>
                  <a:lnTo>
                    <a:pt x="172114" y="179437"/>
                  </a:lnTo>
                  <a:lnTo>
                    <a:pt x="172114" y="178657"/>
                  </a:lnTo>
                  <a:lnTo>
                    <a:pt x="383563" y="389"/>
                  </a:lnTo>
                  <a:lnTo>
                    <a:pt x="381997" y="0"/>
                  </a:lnTo>
                  <a:close/>
                </a:path>
                <a:path w="394334" h="205739">
                  <a:moveTo>
                    <a:pt x="394159" y="14433"/>
                  </a:moveTo>
                  <a:lnTo>
                    <a:pt x="172532" y="179047"/>
                  </a:lnTo>
                  <a:lnTo>
                    <a:pt x="172532" y="179437"/>
                  </a:lnTo>
                  <a:lnTo>
                    <a:pt x="275922" y="179437"/>
                  </a:lnTo>
                  <a:lnTo>
                    <a:pt x="306051" y="168513"/>
                  </a:lnTo>
                  <a:lnTo>
                    <a:pt x="391392" y="21842"/>
                  </a:lnTo>
                  <a:lnTo>
                    <a:pt x="392958" y="19112"/>
                  </a:lnTo>
                  <a:lnTo>
                    <a:pt x="393741" y="16772"/>
                  </a:lnTo>
                  <a:lnTo>
                    <a:pt x="394159" y="14433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378198" y="6296125"/>
              <a:ext cx="329256" cy="186846"/>
            </a:xfrm>
            <a:prstGeom prst="rect">
              <a:avLst/>
            </a:prstGeom>
          </p:spPr>
        </p:pic>
      </p:grp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3389757" y="5393842"/>
            <a:ext cx="23260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12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cs typeface="Calibri"/>
              </a:rPr>
              <a:t>October</a:t>
            </a:r>
            <a:r>
              <a:rPr kumimoji="0" lang="en-US" sz="2400" b="1" i="0" u="none" strike="noStrike" kern="0" cap="none" spc="275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n-US" sz="2400" b="1" i="0" u="none" strike="noStrike" kern="0" cap="none" spc="7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cs typeface="Calibri"/>
              </a:rPr>
              <a:t>6,</a:t>
            </a:r>
            <a:r>
              <a:rPr kumimoji="0" lang="en-US" sz="2400" b="1" i="0" u="none" strike="noStrike" kern="0" cap="none" spc="285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n-US" sz="2400" b="1" i="0" u="none" strike="noStrike" kern="0" cap="none" spc="13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cs typeface="Calibri"/>
              </a:rPr>
              <a:t>2016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grpSp>
        <p:nvGrp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549" y="1405382"/>
            <a:ext cx="8077834" cy="1219200"/>
            <a:chOff x="663549" y="1405382"/>
            <a:chExt cx="8077834" cy="1219200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233525" y="1405382"/>
              <a:ext cx="2736215" cy="60960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720973" y="1405382"/>
              <a:ext cx="4563999" cy="60960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63549" y="2014677"/>
              <a:ext cx="8077327" cy="609904"/>
            </a:xfrm>
            <a:prstGeom prst="rect">
              <a:avLst/>
            </a:prstGeom>
          </p:spPr>
        </p:pic>
      </p:grpSp>
      <p:grpSp>
        <p:nvGrpSpPr>
          <p:cNvPr id="20" name="object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50645" y="3234258"/>
            <a:ext cx="7398384" cy="1097915"/>
            <a:chOff x="1050645" y="3234258"/>
            <a:chExt cx="7398384" cy="1097915"/>
          </a:xfrm>
        </p:grpSpPr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50645" y="3234258"/>
              <a:ext cx="3944366" cy="54894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748529" y="3234258"/>
              <a:ext cx="3700018" cy="548944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992500" y="3783456"/>
              <a:ext cx="3360292" cy="548639"/>
            </a:xfrm>
            <a:prstGeom prst="rect">
              <a:avLst/>
            </a:prstGeom>
          </p:spPr>
        </p:pic>
      </p:grpSp>
      <p:sp>
        <p:nvSpPr>
          <p:cNvPr id="24" name="object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F4E6B44B-330D-4453-DD4E-D5208C27A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October 6, 2016 CoP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694122"/>
            <a:ext cx="8158480" cy="438150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Feedback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Spoke</a:t>
            </a:r>
            <a:r>
              <a:rPr sz="2400" b="1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Committee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If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400" b="1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define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in-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field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as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educator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who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holds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endorsement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that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content,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what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could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this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mean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different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contexts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6F"/>
                </a:solidFill>
                <a:latin typeface="Calibri"/>
                <a:cs typeface="Calibri"/>
              </a:rPr>
              <a:t>for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our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districts?</a:t>
            </a:r>
            <a:endParaRPr sz="2400">
              <a:latin typeface="Calibri"/>
              <a:cs typeface="Calibri"/>
            </a:endParaRPr>
          </a:p>
          <a:p>
            <a:pPr marL="241300" marR="29845" indent="-228600">
              <a:lnSpc>
                <a:spcPct val="100000"/>
              </a:lnSpc>
              <a:spcBef>
                <a:spcPts val="58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If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use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definition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experienced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include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all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educators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2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or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more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years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teaching,</a:t>
            </a: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then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how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could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this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impact retention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recruitment?</a:t>
            </a:r>
            <a:endParaRPr sz="2400">
              <a:latin typeface="Calibri"/>
              <a:cs typeface="Calibri"/>
            </a:endParaRPr>
          </a:p>
          <a:p>
            <a:pPr marL="241300" marR="386080" indent="-228600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If</a:t>
            </a:r>
            <a:r>
              <a:rPr sz="2400" b="1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we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keep</a:t>
            </a:r>
            <a:r>
              <a:rPr sz="2400" b="1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current</a:t>
            </a:r>
            <a:r>
              <a:rPr sz="2400" b="1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paraprofessional</a:t>
            </a:r>
            <a:r>
              <a:rPr sz="2400" b="1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requirements,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what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6F"/>
                </a:solidFill>
                <a:latin typeface="Calibri"/>
                <a:cs typeface="Calibri"/>
              </a:rPr>
              <a:t>are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implications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field?</a:t>
            </a:r>
            <a:endParaRPr sz="2400">
              <a:latin typeface="Calibri"/>
              <a:cs typeface="Calibri"/>
            </a:endParaRPr>
          </a:p>
          <a:p>
            <a:pPr marL="241300" marR="162560" indent="-228600">
              <a:lnSpc>
                <a:spcPct val="100000"/>
              </a:lnSpc>
              <a:spcBef>
                <a:spcPts val="58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What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is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needed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have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experienced,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effective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in-field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educator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front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students?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73630" y="608965"/>
            <a:ext cx="5667248" cy="548639"/>
          </a:xfrm>
          <a:prstGeom prst="rect">
            <a:avLst/>
          </a:prstGeom>
        </p:spPr>
      </p:pic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34340" y="6384442"/>
            <a:ext cx="21717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z="1000" b="1" spc="-25" dirty="0">
                <a:solidFill>
                  <a:srgbClr val="45454B"/>
                </a:solidFill>
                <a:latin typeface="Calibri"/>
                <a:cs typeface="Calibri"/>
              </a:rPr>
              <a:t>10</a:t>
            </a:fld>
            <a:endParaRPr sz="1000">
              <a:latin typeface="Calibri"/>
              <a:cs typeface="Calibri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8C6BBC0-1075-27D5-B542-1FBF1A56B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Questions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694122"/>
            <a:ext cx="7693025" cy="265303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0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Thank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you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your</a:t>
            </a:r>
            <a:r>
              <a:rPr sz="2400" b="1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time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insight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today!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400" b="1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more</a:t>
            </a:r>
            <a:r>
              <a:rPr sz="2400" b="1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information,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contact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Effective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Instruction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6F"/>
                </a:solidFill>
                <a:latin typeface="Calibri"/>
                <a:cs typeface="Calibri"/>
              </a:rPr>
              <a:t>and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Leadership</a:t>
            </a:r>
            <a:r>
              <a:rPr sz="2400" b="1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Spoke</a:t>
            </a:r>
            <a:r>
              <a:rPr sz="2400" b="1" spc="-10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Committee</a:t>
            </a:r>
            <a:r>
              <a:rPr sz="2400" b="1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leads:</a:t>
            </a:r>
            <a:endParaRPr sz="24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5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Colleen</a:t>
            </a:r>
            <a:r>
              <a:rPr sz="2200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O'Neil</a:t>
            </a:r>
            <a:endParaRPr sz="22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(303)</a:t>
            </a:r>
            <a:r>
              <a:rPr sz="20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866-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6945</a:t>
            </a:r>
            <a:r>
              <a:rPr sz="20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|</a:t>
            </a:r>
            <a:r>
              <a:rPr sz="2000" spc="-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  <a:hlinkClick r:id="rId2"/>
              </a:rPr>
              <a:t>Oneil_C@cde.state.co.us</a:t>
            </a:r>
            <a:endParaRPr sz="20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2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Jennifer</a:t>
            </a:r>
            <a:r>
              <a:rPr sz="2200" spc="-1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Simons</a:t>
            </a:r>
            <a:endParaRPr sz="22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(303)</a:t>
            </a:r>
            <a:r>
              <a:rPr sz="2000" spc="-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866-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3905</a:t>
            </a:r>
            <a:r>
              <a:rPr sz="20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|</a:t>
            </a:r>
            <a:r>
              <a:rPr sz="2000" spc="-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  <a:hlinkClick r:id="rId3"/>
              </a:rPr>
              <a:t>Simons_J@cde.state.co.us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006219" y="334645"/>
            <a:ext cx="5400675" cy="1097280"/>
            <a:chOff x="2006219" y="334645"/>
            <a:chExt cx="5400675" cy="1097280"/>
          </a:xfrm>
        </p:grpSpPr>
        <p:pic>
          <p:nvPicPr>
            <p:cNvPr id="4" name="object 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11831" y="334645"/>
              <a:ext cx="4131818" cy="54863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06219" y="882980"/>
              <a:ext cx="5400421" cy="548944"/>
            </a:xfrm>
            <a:prstGeom prst="rect">
              <a:avLst/>
            </a:prstGeom>
          </p:spPr>
        </p:pic>
      </p:grp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34340" y="6384442"/>
            <a:ext cx="21717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50"/>
              </a:lnSpc>
            </a:pPr>
            <a:fld id="{81D60167-4931-47E6-BA6A-407CBD079E47}" type="slidenum">
              <a:rPr sz="1000" b="1" spc="-25" dirty="0">
                <a:solidFill>
                  <a:srgbClr val="45454B"/>
                </a:solidFill>
                <a:latin typeface="Calibri"/>
                <a:cs typeface="Calibri"/>
              </a:rPr>
              <a:t>11</a:t>
            </a:fld>
            <a:endParaRPr sz="1000">
              <a:latin typeface="Calibri"/>
              <a:cs typeface="Calibri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88B4A82-7947-063E-3B95-2D55AE992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Contact Info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0687" y="533400"/>
            <a:ext cx="8742045" cy="6324600"/>
            <a:chOff x="170687" y="533400"/>
            <a:chExt cx="8742045" cy="6324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3848" y="608964"/>
              <a:ext cx="7566914" cy="54863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0687" y="533400"/>
              <a:ext cx="8741664" cy="63246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386327" y="5399532"/>
              <a:ext cx="807720" cy="792480"/>
            </a:xfrm>
            <a:custGeom>
              <a:avLst/>
              <a:gdLst/>
              <a:ahLst/>
              <a:cxnLst/>
              <a:rect l="l" t="t" r="r" b="b"/>
              <a:pathLst>
                <a:path w="807720" h="792479">
                  <a:moveTo>
                    <a:pt x="0" y="396240"/>
                  </a:moveTo>
                  <a:lnTo>
                    <a:pt x="2717" y="350033"/>
                  </a:lnTo>
                  <a:lnTo>
                    <a:pt x="10667" y="305390"/>
                  </a:lnTo>
                  <a:lnTo>
                    <a:pt x="23548" y="262611"/>
                  </a:lnTo>
                  <a:lnTo>
                    <a:pt x="41054" y="221990"/>
                  </a:lnTo>
                  <a:lnTo>
                    <a:pt x="62884" y="183827"/>
                  </a:lnTo>
                  <a:lnTo>
                    <a:pt x="88734" y="148418"/>
                  </a:lnTo>
                  <a:lnTo>
                    <a:pt x="118300" y="116062"/>
                  </a:lnTo>
                  <a:lnTo>
                    <a:pt x="151280" y="87054"/>
                  </a:lnTo>
                  <a:lnTo>
                    <a:pt x="187370" y="61693"/>
                  </a:lnTo>
                  <a:lnTo>
                    <a:pt x="226267" y="40277"/>
                  </a:lnTo>
                  <a:lnTo>
                    <a:pt x="267668" y="23102"/>
                  </a:lnTo>
                  <a:lnTo>
                    <a:pt x="311269" y="10465"/>
                  </a:lnTo>
                  <a:lnTo>
                    <a:pt x="356767" y="2666"/>
                  </a:lnTo>
                  <a:lnTo>
                    <a:pt x="403860" y="0"/>
                  </a:lnTo>
                  <a:lnTo>
                    <a:pt x="450952" y="2666"/>
                  </a:lnTo>
                  <a:lnTo>
                    <a:pt x="496450" y="10465"/>
                  </a:lnTo>
                  <a:lnTo>
                    <a:pt x="540051" y="23102"/>
                  </a:lnTo>
                  <a:lnTo>
                    <a:pt x="581452" y="40277"/>
                  </a:lnTo>
                  <a:lnTo>
                    <a:pt x="620349" y="61693"/>
                  </a:lnTo>
                  <a:lnTo>
                    <a:pt x="656439" y="87054"/>
                  </a:lnTo>
                  <a:lnTo>
                    <a:pt x="689419" y="116062"/>
                  </a:lnTo>
                  <a:lnTo>
                    <a:pt x="718985" y="148418"/>
                  </a:lnTo>
                  <a:lnTo>
                    <a:pt x="744835" y="183827"/>
                  </a:lnTo>
                  <a:lnTo>
                    <a:pt x="766665" y="221990"/>
                  </a:lnTo>
                  <a:lnTo>
                    <a:pt x="784171" y="262611"/>
                  </a:lnTo>
                  <a:lnTo>
                    <a:pt x="797051" y="305390"/>
                  </a:lnTo>
                  <a:lnTo>
                    <a:pt x="805002" y="350033"/>
                  </a:lnTo>
                  <a:lnTo>
                    <a:pt x="807720" y="396240"/>
                  </a:lnTo>
                  <a:lnTo>
                    <a:pt x="805002" y="442449"/>
                  </a:lnTo>
                  <a:lnTo>
                    <a:pt x="797052" y="487093"/>
                  </a:lnTo>
                  <a:lnTo>
                    <a:pt x="784171" y="529873"/>
                  </a:lnTo>
                  <a:lnTo>
                    <a:pt x="766665" y="570494"/>
                  </a:lnTo>
                  <a:lnTo>
                    <a:pt x="744835" y="608657"/>
                  </a:lnTo>
                  <a:lnTo>
                    <a:pt x="718985" y="644066"/>
                  </a:lnTo>
                  <a:lnTo>
                    <a:pt x="689419" y="676422"/>
                  </a:lnTo>
                  <a:lnTo>
                    <a:pt x="656439" y="705429"/>
                  </a:lnTo>
                  <a:lnTo>
                    <a:pt x="620349" y="730789"/>
                  </a:lnTo>
                  <a:lnTo>
                    <a:pt x="581452" y="752205"/>
                  </a:lnTo>
                  <a:lnTo>
                    <a:pt x="540051" y="769379"/>
                  </a:lnTo>
                  <a:lnTo>
                    <a:pt x="496450" y="782014"/>
                  </a:lnTo>
                  <a:lnTo>
                    <a:pt x="450952" y="789814"/>
                  </a:lnTo>
                  <a:lnTo>
                    <a:pt x="403860" y="792480"/>
                  </a:lnTo>
                  <a:lnTo>
                    <a:pt x="356767" y="789814"/>
                  </a:lnTo>
                  <a:lnTo>
                    <a:pt x="311269" y="782014"/>
                  </a:lnTo>
                  <a:lnTo>
                    <a:pt x="267668" y="769379"/>
                  </a:lnTo>
                  <a:lnTo>
                    <a:pt x="226267" y="752205"/>
                  </a:lnTo>
                  <a:lnTo>
                    <a:pt x="187370" y="730789"/>
                  </a:lnTo>
                  <a:lnTo>
                    <a:pt x="151280" y="705429"/>
                  </a:lnTo>
                  <a:lnTo>
                    <a:pt x="118300" y="676422"/>
                  </a:lnTo>
                  <a:lnTo>
                    <a:pt x="88734" y="644066"/>
                  </a:lnTo>
                  <a:lnTo>
                    <a:pt x="62884" y="608657"/>
                  </a:lnTo>
                  <a:lnTo>
                    <a:pt x="41054" y="570494"/>
                  </a:lnTo>
                  <a:lnTo>
                    <a:pt x="23548" y="529873"/>
                  </a:lnTo>
                  <a:lnTo>
                    <a:pt x="10668" y="487093"/>
                  </a:lnTo>
                  <a:lnTo>
                    <a:pt x="2717" y="442449"/>
                  </a:lnTo>
                  <a:lnTo>
                    <a:pt x="0" y="396240"/>
                  </a:lnTo>
                  <a:close/>
                </a:path>
              </a:pathLst>
            </a:custGeom>
            <a:ln w="76200">
              <a:solidFill>
                <a:srgbClr val="F4A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376BB4E-2DE3-2A36-D20F-60F8B6409F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ESSA State Plan Development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902202" y="1988947"/>
            <a:ext cx="4353560" cy="4233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Draft,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review,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revise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sections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20" dirty="0">
                <a:latin typeface="Calibri"/>
                <a:cs typeface="Calibri"/>
              </a:rPr>
              <a:t>Colorado’s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ESSA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State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Plan;</a:t>
            </a:r>
            <a:endParaRPr sz="2000">
              <a:latin typeface="Calibri"/>
              <a:cs typeface="Calibri"/>
            </a:endParaRPr>
          </a:p>
          <a:p>
            <a:pPr marL="355600" marR="90170" indent="-342900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Provide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recommendations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content </a:t>
            </a:r>
            <a:r>
              <a:rPr sz="2000" dirty="0">
                <a:latin typeface="Calibri"/>
                <a:cs typeface="Calibri"/>
              </a:rPr>
              <a:t>specific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points</a:t>
            </a:r>
            <a:endParaRPr sz="2000">
              <a:latin typeface="Calibri"/>
              <a:cs typeface="Calibri"/>
            </a:endParaRPr>
          </a:p>
          <a:p>
            <a:pPr marL="355600" marR="233045" indent="-342900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Identify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possible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areas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additional </a:t>
            </a:r>
            <a:r>
              <a:rPr sz="2000" dirty="0">
                <a:latin typeface="Calibri"/>
                <a:cs typeface="Calibri"/>
              </a:rPr>
              <a:t>flexibility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state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legislation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4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Propose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responses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provide justifications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made </a:t>
            </a:r>
            <a:r>
              <a:rPr sz="2000" dirty="0">
                <a:latin typeface="Calibri"/>
                <a:cs typeface="Calibri"/>
              </a:rPr>
              <a:t>concerning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stakeholder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feedback;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and,</a:t>
            </a:r>
            <a:endParaRPr sz="2000">
              <a:latin typeface="Calibri"/>
              <a:cs typeface="Calibri"/>
            </a:endParaRPr>
          </a:p>
          <a:p>
            <a:pPr marL="355600" marR="77470" indent="-342900">
              <a:lnSpc>
                <a:spcPct val="100000"/>
              </a:lnSpc>
              <a:spcBef>
                <a:spcPts val="480"/>
              </a:spcBef>
              <a:buClr>
                <a:srgbClr val="478AC8"/>
              </a:buClr>
              <a:buSzPct val="110000"/>
              <a:buFont typeface="Wingdings"/>
              <a:buChar char="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Present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submit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draft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sections, recommendations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summaries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ESSA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state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work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Hub </a:t>
            </a:r>
            <a:r>
              <a:rPr sz="2000" spc="-10" dirty="0">
                <a:latin typeface="Calibri"/>
                <a:cs typeface="Calibri"/>
              </a:rPr>
              <a:t>committee.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62888" y="608965"/>
            <a:ext cx="7708265" cy="548640"/>
            <a:chOff x="862888" y="608965"/>
            <a:chExt cx="7708265" cy="5486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2888" y="608965"/>
              <a:ext cx="3044825" cy="54863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53917" y="608965"/>
              <a:ext cx="4916677" cy="548639"/>
            </a:xfrm>
            <a:prstGeom prst="rect">
              <a:avLst/>
            </a:prstGeom>
          </p:spPr>
        </p:pic>
      </p:grp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2318003"/>
            <a:ext cx="3517391" cy="3717036"/>
          </a:xfrm>
          <a:prstGeom prst="rect">
            <a:avLst/>
          </a:prstGeom>
        </p:spPr>
      </p:pic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170"/>
              </a:spcBef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9986BBC-C3A5-B786-D313-CD68226A8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Charge for Spoke Committee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692174"/>
            <a:ext cx="8174990" cy="461137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2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Newly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formed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group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stakeholders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from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across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state</a:t>
            </a:r>
            <a:endParaRPr sz="24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45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School</a:t>
            </a:r>
            <a:r>
              <a:rPr sz="22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Districts</a:t>
            </a:r>
            <a:endParaRPr sz="2200">
              <a:latin typeface="Calibri"/>
              <a:cs typeface="Calibri"/>
            </a:endParaRPr>
          </a:p>
          <a:p>
            <a:pPr marL="697865" lvl="2" indent="-227965">
              <a:lnSpc>
                <a:spcPct val="100000"/>
              </a:lnSpc>
              <a:spcBef>
                <a:spcPts val="490"/>
              </a:spcBef>
              <a:buClr>
                <a:srgbClr val="8DC53E"/>
              </a:buClr>
              <a:buSzPct val="110000"/>
              <a:buFont typeface="Wingdings"/>
              <a:buChar char=""/>
              <a:tabLst>
                <a:tab pos="697865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District</a:t>
            </a:r>
            <a:r>
              <a:rPr sz="20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Leaders</a:t>
            </a:r>
            <a:endParaRPr sz="2000">
              <a:latin typeface="Calibri"/>
              <a:cs typeface="Calibri"/>
            </a:endParaRPr>
          </a:p>
          <a:p>
            <a:pPr marL="697865" lvl="2" indent="-227965">
              <a:lnSpc>
                <a:spcPct val="100000"/>
              </a:lnSpc>
              <a:spcBef>
                <a:spcPts val="480"/>
              </a:spcBef>
              <a:buClr>
                <a:srgbClr val="8DC53E"/>
              </a:buClr>
              <a:buSzPct val="110000"/>
              <a:buFont typeface="Wingdings"/>
              <a:buChar char=""/>
              <a:tabLst>
                <a:tab pos="697865" algn="l"/>
              </a:tabLst>
            </a:pP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Educators</a:t>
            </a:r>
            <a:endParaRPr sz="20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2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BOCES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3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Institutes</a:t>
            </a:r>
            <a:r>
              <a:rPr sz="22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2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Higher</a:t>
            </a:r>
            <a:r>
              <a:rPr sz="22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Education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3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Education</a:t>
            </a:r>
            <a:r>
              <a:rPr sz="22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Partners</a:t>
            </a:r>
            <a:endParaRPr sz="2200">
              <a:latin typeface="Calibri"/>
              <a:cs typeface="Calibri"/>
            </a:endParaRPr>
          </a:p>
          <a:p>
            <a:pPr marL="697865" lvl="2" indent="-227965">
              <a:lnSpc>
                <a:spcPct val="100000"/>
              </a:lnSpc>
              <a:spcBef>
                <a:spcPts val="490"/>
              </a:spcBef>
              <a:buClr>
                <a:srgbClr val="8DC53E"/>
              </a:buClr>
              <a:buSzPct val="110000"/>
              <a:buFont typeface="Wingdings"/>
              <a:buChar char=""/>
              <a:tabLst>
                <a:tab pos="697865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ASCD</a:t>
            </a:r>
            <a:r>
              <a:rPr sz="20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(formerly</a:t>
            </a:r>
            <a:r>
              <a:rPr sz="20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0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Assoc.</a:t>
            </a:r>
            <a:r>
              <a:rPr sz="20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0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Supervision</a:t>
            </a:r>
            <a:r>
              <a:rPr sz="20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0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Curriculum</a:t>
            </a:r>
            <a:r>
              <a:rPr sz="20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Development</a:t>
            </a:r>
            <a:r>
              <a:rPr sz="1800" spc="-10" dirty="0">
                <a:solidFill>
                  <a:srgbClr val="5C666F"/>
                </a:solidFill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  <a:p>
            <a:pPr marL="697865" lvl="2" indent="-227965">
              <a:lnSpc>
                <a:spcPct val="100000"/>
              </a:lnSpc>
              <a:spcBef>
                <a:spcPts val="480"/>
              </a:spcBef>
              <a:buClr>
                <a:srgbClr val="8DC53E"/>
              </a:buClr>
              <a:buSzPct val="110000"/>
              <a:buFont typeface="Wingdings"/>
              <a:buChar char=""/>
              <a:tabLst>
                <a:tab pos="697865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Center</a:t>
            </a:r>
            <a:r>
              <a:rPr sz="20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for</a:t>
            </a:r>
            <a:r>
              <a:rPr sz="2000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5C666F"/>
                </a:solidFill>
                <a:latin typeface="Calibri"/>
                <a:cs typeface="Calibri"/>
              </a:rPr>
              <a:t>Teaching</a:t>
            </a:r>
            <a:r>
              <a:rPr sz="20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Quality</a:t>
            </a:r>
            <a:endParaRPr sz="2000">
              <a:latin typeface="Calibri"/>
              <a:cs typeface="Calibri"/>
            </a:endParaRPr>
          </a:p>
          <a:p>
            <a:pPr marL="697865" lvl="2" indent="-227965">
              <a:lnSpc>
                <a:spcPct val="100000"/>
              </a:lnSpc>
              <a:spcBef>
                <a:spcPts val="480"/>
              </a:spcBef>
              <a:buClr>
                <a:srgbClr val="8DC53E"/>
              </a:buClr>
              <a:buSzPct val="110000"/>
              <a:buFont typeface="Wingdings"/>
              <a:buChar char=""/>
              <a:tabLst>
                <a:tab pos="697865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Colorado</a:t>
            </a:r>
            <a:r>
              <a:rPr sz="2000" spc="-1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Education</a:t>
            </a:r>
            <a:r>
              <a:rPr sz="2000" spc="-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Association</a:t>
            </a:r>
            <a:endParaRPr sz="2000">
              <a:latin typeface="Calibri"/>
              <a:cs typeface="Calibri"/>
            </a:endParaRPr>
          </a:p>
          <a:p>
            <a:pPr marL="697865" lvl="2" indent="-227965">
              <a:lnSpc>
                <a:spcPct val="100000"/>
              </a:lnSpc>
              <a:spcBef>
                <a:spcPts val="480"/>
              </a:spcBef>
              <a:buClr>
                <a:srgbClr val="8DC53E"/>
              </a:buClr>
              <a:buSzPct val="110000"/>
              <a:buFont typeface="Wingdings"/>
              <a:buChar char=""/>
              <a:tabLst>
                <a:tab pos="697865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Colorado</a:t>
            </a:r>
            <a:r>
              <a:rPr sz="20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Education</a:t>
            </a:r>
            <a:r>
              <a:rPr sz="2000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Initiative</a:t>
            </a:r>
            <a:endParaRPr sz="2000">
              <a:latin typeface="Calibri"/>
              <a:cs typeface="Calibri"/>
            </a:endParaRPr>
          </a:p>
          <a:p>
            <a:pPr marL="697865" lvl="2" indent="-227965">
              <a:lnSpc>
                <a:spcPct val="100000"/>
              </a:lnSpc>
              <a:spcBef>
                <a:spcPts val="480"/>
              </a:spcBef>
              <a:buClr>
                <a:srgbClr val="8DC53E"/>
              </a:buClr>
              <a:buSzPct val="110000"/>
              <a:buFont typeface="Wingdings"/>
              <a:buChar char=""/>
              <a:tabLst>
                <a:tab pos="697865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KIPP</a:t>
            </a:r>
            <a:r>
              <a:rPr sz="20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Colorado</a:t>
            </a:r>
            <a:r>
              <a:rPr sz="20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Schools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17244" y="6332931"/>
            <a:ext cx="462661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Clr>
                <a:srgbClr val="8DC53E"/>
              </a:buClr>
              <a:buSzPct val="110000"/>
              <a:buFont typeface="Wingdings"/>
              <a:buChar char=""/>
              <a:tabLst>
                <a:tab pos="240665" algn="l"/>
              </a:tabLst>
            </a:pP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Public</a:t>
            </a:r>
            <a:r>
              <a:rPr sz="2000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Education</a:t>
            </a:r>
            <a:r>
              <a:rPr sz="2000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Business</a:t>
            </a:r>
            <a:r>
              <a:rPr sz="2000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6F"/>
                </a:solidFill>
                <a:latin typeface="Calibri"/>
                <a:cs typeface="Calibri"/>
              </a:rPr>
              <a:t>Coalition</a:t>
            </a:r>
            <a:r>
              <a:rPr sz="20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6F"/>
                </a:solidFill>
                <a:latin typeface="Calibri"/>
                <a:cs typeface="Calibri"/>
              </a:rPr>
              <a:t>(PEBC)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39444" y="365125"/>
            <a:ext cx="8008620" cy="1036319"/>
            <a:chOff x="739444" y="365125"/>
            <a:chExt cx="8008620" cy="103631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9444" y="365125"/>
              <a:ext cx="8008239" cy="48767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54630" y="852500"/>
              <a:ext cx="1892172" cy="54894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76420" y="852500"/>
              <a:ext cx="3264407" cy="548944"/>
            </a:xfrm>
            <a:prstGeom prst="rect">
              <a:avLst/>
            </a:prstGeom>
          </p:spPr>
        </p:pic>
      </p:grpSp>
      <p:sp>
        <p:nvSp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6352743"/>
            <a:ext cx="90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45454B"/>
                </a:solidFill>
                <a:latin typeface="Calibri"/>
                <a:cs typeface="Calibri"/>
              </a:rPr>
              <a:t>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ED1FFB00-BD13-ECB8-FCB3-2441345B44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Participants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732915"/>
            <a:ext cx="671575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Effective</a:t>
            </a:r>
            <a:r>
              <a:rPr sz="2400" b="1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Instruction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b="1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Leadership</a:t>
            </a:r>
            <a:r>
              <a:rPr sz="2400" b="1" spc="-8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Spoke</a:t>
            </a:r>
            <a:r>
              <a:rPr sz="2400" b="1" spc="-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Meetings: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4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dirty="0"/>
              <a:t>August</a:t>
            </a:r>
            <a:r>
              <a:rPr spc="-30" dirty="0"/>
              <a:t> </a:t>
            </a:r>
            <a:r>
              <a:rPr dirty="0"/>
              <a:t>4,</a:t>
            </a:r>
            <a:r>
              <a:rPr spc="-25" dirty="0"/>
              <a:t> </a:t>
            </a:r>
            <a:r>
              <a:rPr dirty="0"/>
              <a:t>2016,</a:t>
            </a:r>
            <a:r>
              <a:rPr spc="-25" dirty="0"/>
              <a:t> </a:t>
            </a:r>
            <a:r>
              <a:rPr dirty="0"/>
              <a:t>1:00</a:t>
            </a:r>
            <a:r>
              <a:rPr spc="-30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4:00</a:t>
            </a:r>
            <a:r>
              <a:rPr spc="-35" dirty="0"/>
              <a:t> </a:t>
            </a:r>
            <a:r>
              <a:rPr spc="-20" dirty="0"/>
              <a:t>p.m.</a:t>
            </a: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482600" indent="-228600">
              <a:lnSpc>
                <a:spcPct val="100000"/>
              </a:lnSpc>
              <a:spcBef>
                <a:spcPts val="375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82600" algn="l"/>
              </a:tabLst>
            </a:pPr>
            <a:r>
              <a:rPr dirty="0"/>
              <a:t>Equity</a:t>
            </a:r>
            <a:r>
              <a:rPr spc="-25" dirty="0"/>
              <a:t> </a:t>
            </a:r>
            <a:r>
              <a:rPr dirty="0"/>
              <a:t>Working</a:t>
            </a:r>
            <a:r>
              <a:rPr spc="-40" dirty="0"/>
              <a:t> </a:t>
            </a:r>
            <a:r>
              <a:rPr dirty="0"/>
              <a:t>Group:</a:t>
            </a:r>
            <a:r>
              <a:rPr spc="-35" dirty="0"/>
              <a:t> </a:t>
            </a:r>
            <a:r>
              <a:rPr dirty="0"/>
              <a:t>August</a:t>
            </a:r>
            <a:r>
              <a:rPr spc="-30" dirty="0"/>
              <a:t> </a:t>
            </a:r>
            <a:r>
              <a:rPr dirty="0"/>
              <a:t>22,</a:t>
            </a:r>
            <a:r>
              <a:rPr spc="-40" dirty="0"/>
              <a:t> </a:t>
            </a:r>
            <a:r>
              <a:rPr dirty="0"/>
              <a:t>2016,</a:t>
            </a:r>
            <a:r>
              <a:rPr spc="-50" dirty="0"/>
              <a:t> </a:t>
            </a:r>
            <a:r>
              <a:rPr dirty="0"/>
              <a:t>1:00</a:t>
            </a:r>
            <a:r>
              <a:rPr spc="-40" dirty="0"/>
              <a:t> </a:t>
            </a:r>
            <a:r>
              <a:rPr dirty="0"/>
              <a:t>–</a:t>
            </a:r>
            <a:r>
              <a:rPr spc="-40" dirty="0"/>
              <a:t> </a:t>
            </a:r>
            <a:r>
              <a:rPr dirty="0"/>
              <a:t>4:00</a:t>
            </a:r>
            <a:r>
              <a:rPr spc="-40" dirty="0"/>
              <a:t> </a:t>
            </a:r>
            <a:r>
              <a:rPr spc="-20" dirty="0"/>
              <a:t>p.m.</a:t>
            </a:r>
          </a:p>
          <a:p>
            <a:pPr marL="481965" indent="-227965">
              <a:lnSpc>
                <a:spcPct val="100000"/>
              </a:lnSpc>
              <a:spcBef>
                <a:spcPts val="53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81965" algn="l"/>
              </a:tabLst>
            </a:pPr>
            <a:r>
              <a:rPr dirty="0"/>
              <a:t>Support</a:t>
            </a:r>
            <a:r>
              <a:rPr spc="-50" dirty="0"/>
              <a:t> </a:t>
            </a:r>
            <a:r>
              <a:rPr dirty="0"/>
              <a:t>Working</a:t>
            </a:r>
            <a:r>
              <a:rPr spc="-30" dirty="0"/>
              <a:t> </a:t>
            </a:r>
            <a:r>
              <a:rPr dirty="0"/>
              <a:t>Group:</a:t>
            </a:r>
            <a:r>
              <a:rPr spc="-45" dirty="0"/>
              <a:t> </a:t>
            </a:r>
            <a:r>
              <a:rPr dirty="0"/>
              <a:t>August</a:t>
            </a:r>
            <a:r>
              <a:rPr spc="-45" dirty="0"/>
              <a:t> </a:t>
            </a:r>
            <a:r>
              <a:rPr dirty="0"/>
              <a:t>22,</a:t>
            </a:r>
            <a:r>
              <a:rPr spc="-35" dirty="0"/>
              <a:t> </a:t>
            </a:r>
            <a:r>
              <a:rPr dirty="0"/>
              <a:t>2016,</a:t>
            </a:r>
            <a:r>
              <a:rPr spc="-35" dirty="0"/>
              <a:t> </a:t>
            </a:r>
            <a:r>
              <a:rPr dirty="0"/>
              <a:t>1:00</a:t>
            </a:r>
            <a:r>
              <a:rPr spc="-40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4:00</a:t>
            </a:r>
            <a:r>
              <a:rPr spc="-55" dirty="0"/>
              <a:t> </a:t>
            </a:r>
            <a:r>
              <a:rPr spc="-20" dirty="0"/>
              <a:t>p.m.</a:t>
            </a:r>
          </a:p>
          <a:p>
            <a:pPr marL="253365" indent="-227965">
              <a:lnSpc>
                <a:spcPct val="100000"/>
              </a:lnSpc>
              <a:spcBef>
                <a:spcPts val="55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53365" algn="l"/>
              </a:tabLst>
            </a:pPr>
            <a:r>
              <a:rPr sz="2400" b="1" spc="-10" dirty="0">
                <a:latin typeface="Calibri"/>
                <a:cs typeface="Calibri"/>
              </a:rPr>
              <a:t>September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7,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2016,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10:00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a.m.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–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2:00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p.m.</a:t>
            </a:r>
            <a:endParaRPr sz="2400">
              <a:latin typeface="Calibri"/>
              <a:cs typeface="Calibri"/>
            </a:endParaRPr>
          </a:p>
          <a:p>
            <a:pPr marL="482600" lvl="1" indent="-228600">
              <a:lnSpc>
                <a:spcPct val="100000"/>
              </a:lnSpc>
              <a:spcBef>
                <a:spcPts val="55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82600" algn="l"/>
              </a:tabLst>
            </a:pP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October</a:t>
            </a:r>
            <a:r>
              <a:rPr sz="2200" spc="-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10,</a:t>
            </a:r>
            <a:r>
              <a:rPr sz="2200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2016</a:t>
            </a:r>
            <a:r>
              <a:rPr sz="22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–</a:t>
            </a:r>
            <a:r>
              <a:rPr sz="2200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Hub</a:t>
            </a:r>
            <a:r>
              <a:rPr sz="22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Committee</a:t>
            </a:r>
            <a:endParaRPr sz="2200">
              <a:latin typeface="Calibri"/>
              <a:cs typeface="Calibri"/>
            </a:endParaRPr>
          </a:p>
          <a:p>
            <a:pPr marL="481965" lvl="1" indent="-227965">
              <a:lnSpc>
                <a:spcPct val="100000"/>
              </a:lnSpc>
              <a:spcBef>
                <a:spcPts val="53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81965" algn="l"/>
              </a:tabLst>
            </a:pP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October</a:t>
            </a:r>
            <a:r>
              <a:rPr sz="2200" spc="-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12</a:t>
            </a:r>
            <a:r>
              <a:rPr sz="2175" baseline="24904" dirty="0">
                <a:solidFill>
                  <a:srgbClr val="5C666F"/>
                </a:solidFill>
                <a:latin typeface="Calibri"/>
                <a:cs typeface="Calibri"/>
              </a:rPr>
              <a:t>th</a:t>
            </a:r>
            <a:r>
              <a:rPr sz="2175" spc="187" baseline="2490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or</a:t>
            </a:r>
            <a:r>
              <a:rPr sz="2200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13</a:t>
            </a:r>
            <a:r>
              <a:rPr sz="2175" baseline="24904" dirty="0">
                <a:solidFill>
                  <a:srgbClr val="5C666F"/>
                </a:solidFill>
                <a:latin typeface="Calibri"/>
                <a:cs typeface="Calibri"/>
              </a:rPr>
              <a:t>th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,</a:t>
            </a:r>
            <a:r>
              <a:rPr sz="22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2016</a:t>
            </a:r>
            <a:r>
              <a:rPr sz="2200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–</a:t>
            </a:r>
            <a:r>
              <a:rPr sz="2200" spc="-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State</a:t>
            </a:r>
            <a:r>
              <a:rPr sz="2200" spc="-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Board</a:t>
            </a:r>
            <a:r>
              <a:rPr sz="2200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200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Education</a:t>
            </a:r>
            <a:endParaRPr sz="2200">
              <a:latin typeface="Calibri"/>
              <a:cs typeface="Calibri"/>
            </a:endParaRPr>
          </a:p>
          <a:p>
            <a:pPr marL="253365" indent="-227965">
              <a:lnSpc>
                <a:spcPct val="100000"/>
              </a:lnSpc>
              <a:spcBef>
                <a:spcPts val="55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53365" algn="l"/>
              </a:tabLst>
            </a:pPr>
            <a:r>
              <a:rPr sz="2400" b="1" dirty="0">
                <a:latin typeface="Calibri"/>
                <a:cs typeface="Calibri"/>
              </a:rPr>
              <a:t>October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14,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2016,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10:00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a.m.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–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noon</a:t>
            </a:r>
            <a:endParaRPr sz="2400">
              <a:latin typeface="Calibri"/>
              <a:cs typeface="Calibri"/>
            </a:endParaRPr>
          </a:p>
          <a:p>
            <a:pPr marL="253365" indent="-227965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53365" algn="l"/>
              </a:tabLst>
            </a:pPr>
            <a:r>
              <a:rPr sz="2400" b="1" dirty="0">
                <a:latin typeface="Calibri"/>
                <a:cs typeface="Calibri"/>
              </a:rPr>
              <a:t>November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2,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2016,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10:00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a.m.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–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2:00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p.m.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39444" y="365125"/>
            <a:ext cx="8008620" cy="1036319"/>
            <a:chOff x="739444" y="365125"/>
            <a:chExt cx="8008620" cy="1036319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9444" y="365125"/>
              <a:ext cx="8008239" cy="48767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17342" y="852500"/>
              <a:ext cx="1892173" cy="54894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39133" y="852500"/>
              <a:ext cx="2573782" cy="548944"/>
            </a:xfrm>
            <a:prstGeom prst="rect">
              <a:avLst/>
            </a:prstGeom>
          </p:spPr>
        </p:pic>
      </p:grpSp>
      <p:sp>
        <p:nvSp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6384442"/>
            <a:ext cx="9017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sz="1000" b="1" spc="-50" dirty="0">
                <a:solidFill>
                  <a:srgbClr val="45454B"/>
                </a:solidFill>
                <a:latin typeface="Calibri"/>
                <a:cs typeface="Calibri"/>
              </a:rPr>
              <a:t>5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78AC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00544" y="6165456"/>
            <a:ext cx="1002665" cy="515620"/>
            <a:chOff x="7800544" y="6165456"/>
            <a:chExt cx="1002665" cy="515620"/>
          </a:xfrm>
        </p:grpSpPr>
        <p:sp>
          <p:nvSpPr>
            <p:cNvPr id="4" name="object 4"/>
            <p:cNvSpPr/>
            <p:nvPr/>
          </p:nvSpPr>
          <p:spPr>
            <a:xfrm>
              <a:off x="7800544" y="6166041"/>
              <a:ext cx="589915" cy="514984"/>
            </a:xfrm>
            <a:custGeom>
              <a:avLst/>
              <a:gdLst/>
              <a:ahLst/>
              <a:cxnLst/>
              <a:rect l="l" t="t" r="r" b="b"/>
              <a:pathLst>
                <a:path w="589915" h="514984">
                  <a:moveTo>
                    <a:pt x="294954" y="0"/>
                  </a:moveTo>
                  <a:lnTo>
                    <a:pt x="284896" y="3363"/>
                  </a:lnTo>
                  <a:lnTo>
                    <a:pt x="276160" y="13453"/>
                  </a:lnTo>
                  <a:lnTo>
                    <a:pt x="4440" y="482324"/>
                  </a:lnTo>
                  <a:lnTo>
                    <a:pt x="0" y="494952"/>
                  </a:lnTo>
                  <a:lnTo>
                    <a:pt x="2092" y="505241"/>
                  </a:lnTo>
                  <a:lnTo>
                    <a:pt x="10058" y="512164"/>
                  </a:lnTo>
                  <a:lnTo>
                    <a:pt x="23236" y="514700"/>
                  </a:lnTo>
                  <a:lnTo>
                    <a:pt x="566692" y="514700"/>
                  </a:lnTo>
                  <a:lnTo>
                    <a:pt x="579853" y="512164"/>
                  </a:lnTo>
                  <a:lnTo>
                    <a:pt x="587812" y="505241"/>
                  </a:lnTo>
                  <a:lnTo>
                    <a:pt x="589909" y="494952"/>
                  </a:lnTo>
                  <a:lnTo>
                    <a:pt x="585483" y="482324"/>
                  </a:lnTo>
                  <a:lnTo>
                    <a:pt x="313747" y="13453"/>
                  </a:lnTo>
                  <a:lnTo>
                    <a:pt x="305012" y="3363"/>
                  </a:lnTo>
                  <a:lnTo>
                    <a:pt x="294954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04272" y="6207206"/>
              <a:ext cx="196546" cy="19346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38885" y="6461129"/>
              <a:ext cx="317538" cy="1610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733" y="6655003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21" y="393"/>
                  </a:moveTo>
                  <a:lnTo>
                    <a:pt x="0" y="393"/>
                  </a:lnTo>
                  <a:lnTo>
                    <a:pt x="0" y="4292"/>
                  </a:lnTo>
                  <a:lnTo>
                    <a:pt x="355" y="4686"/>
                  </a:lnTo>
                  <a:lnTo>
                    <a:pt x="6261" y="4686"/>
                  </a:lnTo>
                  <a:lnTo>
                    <a:pt x="6261" y="25349"/>
                  </a:lnTo>
                  <a:lnTo>
                    <a:pt x="10960" y="25349"/>
                  </a:lnTo>
                  <a:lnTo>
                    <a:pt x="10960" y="4686"/>
                  </a:lnTo>
                  <a:lnTo>
                    <a:pt x="17221" y="4686"/>
                  </a:lnTo>
                  <a:lnTo>
                    <a:pt x="17221" y="393"/>
                  </a:lnTo>
                  <a:close/>
                </a:path>
                <a:path w="51434" h="26034">
                  <a:moveTo>
                    <a:pt x="51257" y="25349"/>
                  </a:moveTo>
                  <a:lnTo>
                    <a:pt x="50888" y="24574"/>
                  </a:lnTo>
                  <a:lnTo>
                    <a:pt x="48514" y="11315"/>
                  </a:lnTo>
                  <a:lnTo>
                    <a:pt x="46558" y="393"/>
                  </a:lnTo>
                  <a:lnTo>
                    <a:pt x="46558" y="0"/>
                  </a:lnTo>
                  <a:lnTo>
                    <a:pt x="44983" y="0"/>
                  </a:lnTo>
                  <a:lnTo>
                    <a:pt x="44983" y="393"/>
                  </a:lnTo>
                  <a:lnTo>
                    <a:pt x="36791" y="17170"/>
                  </a:lnTo>
                  <a:lnTo>
                    <a:pt x="34061" y="11315"/>
                  </a:lnTo>
                  <a:lnTo>
                    <a:pt x="28968" y="393"/>
                  </a:lnTo>
                  <a:lnTo>
                    <a:pt x="28549" y="0"/>
                  </a:lnTo>
                  <a:lnTo>
                    <a:pt x="26974" y="0"/>
                  </a:lnTo>
                  <a:lnTo>
                    <a:pt x="26974" y="393"/>
                  </a:lnTo>
                  <a:lnTo>
                    <a:pt x="22694" y="24574"/>
                  </a:lnTo>
                  <a:lnTo>
                    <a:pt x="22694" y="25349"/>
                  </a:lnTo>
                  <a:lnTo>
                    <a:pt x="27393" y="25349"/>
                  </a:lnTo>
                  <a:lnTo>
                    <a:pt x="27457" y="24574"/>
                  </a:lnTo>
                  <a:lnTo>
                    <a:pt x="29324" y="11315"/>
                  </a:lnTo>
                  <a:lnTo>
                    <a:pt x="36004" y="25349"/>
                  </a:lnTo>
                  <a:lnTo>
                    <a:pt x="36004" y="25742"/>
                  </a:lnTo>
                  <a:lnTo>
                    <a:pt x="37579" y="25742"/>
                  </a:lnTo>
                  <a:lnTo>
                    <a:pt x="37934" y="25349"/>
                  </a:lnTo>
                  <a:lnTo>
                    <a:pt x="41592" y="17170"/>
                  </a:lnTo>
                  <a:lnTo>
                    <a:pt x="44208" y="11315"/>
                  </a:lnTo>
                  <a:lnTo>
                    <a:pt x="46189" y="24968"/>
                  </a:lnTo>
                  <a:lnTo>
                    <a:pt x="46558" y="25349"/>
                  </a:lnTo>
                  <a:lnTo>
                    <a:pt x="51257" y="25349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54" y="6165456"/>
              <a:ext cx="587375" cy="512445"/>
            </a:xfrm>
            <a:custGeom>
              <a:avLst/>
              <a:gdLst/>
              <a:ahLst/>
              <a:cxnLst/>
              <a:rect l="l" t="t" r="r" b="b"/>
              <a:pathLst>
                <a:path w="587375" h="512445">
                  <a:moveTo>
                    <a:pt x="563531" y="0"/>
                  </a:moveTo>
                  <a:lnTo>
                    <a:pt x="23233" y="0"/>
                  </a:lnTo>
                  <a:lnTo>
                    <a:pt x="10057" y="2531"/>
                  </a:lnTo>
                  <a:lnTo>
                    <a:pt x="2092" y="9449"/>
                  </a:lnTo>
                  <a:lnTo>
                    <a:pt x="0" y="19741"/>
                  </a:lnTo>
                  <a:lnTo>
                    <a:pt x="4442" y="32391"/>
                  </a:lnTo>
                  <a:lnTo>
                    <a:pt x="274571" y="498512"/>
                  </a:lnTo>
                  <a:lnTo>
                    <a:pt x="283314" y="508605"/>
                  </a:lnTo>
                  <a:lnTo>
                    <a:pt x="293388" y="511969"/>
                  </a:lnTo>
                  <a:lnTo>
                    <a:pt x="303462" y="508605"/>
                  </a:lnTo>
                  <a:lnTo>
                    <a:pt x="312204" y="498512"/>
                  </a:lnTo>
                  <a:lnTo>
                    <a:pt x="582322" y="32391"/>
                  </a:lnTo>
                  <a:lnTo>
                    <a:pt x="586778" y="19741"/>
                  </a:lnTo>
                  <a:lnTo>
                    <a:pt x="584691" y="9449"/>
                  </a:lnTo>
                  <a:lnTo>
                    <a:pt x="576722" y="2531"/>
                  </a:lnTo>
                  <a:lnTo>
                    <a:pt x="563531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07533" y="6474392"/>
              <a:ext cx="200487" cy="16285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95789" y="6193896"/>
              <a:ext cx="65767" cy="7726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487811" y="6194728"/>
              <a:ext cx="65767" cy="7525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0982" y="6194728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59" y="0"/>
                  </a:moveTo>
                  <a:lnTo>
                    <a:pt x="782" y="0"/>
                  </a:lnTo>
                  <a:lnTo>
                    <a:pt x="0" y="1143"/>
                  </a:lnTo>
                  <a:lnTo>
                    <a:pt x="0" y="2339"/>
                  </a:lnTo>
                  <a:lnTo>
                    <a:pt x="0" y="74479"/>
                  </a:lnTo>
                  <a:lnTo>
                    <a:pt x="782" y="75259"/>
                  </a:lnTo>
                  <a:lnTo>
                    <a:pt x="47759" y="75259"/>
                  </a:lnTo>
                  <a:lnTo>
                    <a:pt x="48542" y="74479"/>
                  </a:lnTo>
                  <a:lnTo>
                    <a:pt x="48542" y="60436"/>
                  </a:lnTo>
                  <a:lnTo>
                    <a:pt x="47759" y="59656"/>
                  </a:lnTo>
                  <a:lnTo>
                    <a:pt x="16859" y="59656"/>
                  </a:lnTo>
                  <a:lnTo>
                    <a:pt x="16859" y="44817"/>
                  </a:lnTo>
                  <a:lnTo>
                    <a:pt x="42279" y="44817"/>
                  </a:lnTo>
                  <a:lnTo>
                    <a:pt x="43479" y="44037"/>
                  </a:lnTo>
                  <a:lnTo>
                    <a:pt x="43479" y="29999"/>
                  </a:lnTo>
                  <a:lnTo>
                    <a:pt x="42279" y="29219"/>
                  </a:lnTo>
                  <a:lnTo>
                    <a:pt x="16859" y="29219"/>
                  </a:lnTo>
                  <a:lnTo>
                    <a:pt x="16859" y="15961"/>
                  </a:lnTo>
                  <a:lnTo>
                    <a:pt x="47759" y="15961"/>
                  </a:lnTo>
                  <a:lnTo>
                    <a:pt x="48542" y="14817"/>
                  </a:lnTo>
                  <a:lnTo>
                    <a:pt x="48542" y="1143"/>
                  </a:lnTo>
                  <a:lnTo>
                    <a:pt x="47759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148" y="6296125"/>
              <a:ext cx="394335" cy="205740"/>
            </a:xfrm>
            <a:custGeom>
              <a:avLst/>
              <a:gdLst/>
              <a:ahLst/>
              <a:cxnLst/>
              <a:rect l="l" t="t" r="r" b="b"/>
              <a:pathLst>
                <a:path w="394334" h="205739">
                  <a:moveTo>
                    <a:pt x="381997" y="0"/>
                  </a:moveTo>
                  <a:lnTo>
                    <a:pt x="15524" y="0"/>
                  </a:lnTo>
                  <a:lnTo>
                    <a:pt x="6630" y="1712"/>
                  </a:lnTo>
                  <a:lnTo>
                    <a:pt x="1333" y="6386"/>
                  </a:lnTo>
                  <a:lnTo>
                    <a:pt x="0" y="13327"/>
                  </a:lnTo>
                  <a:lnTo>
                    <a:pt x="2997" y="21842"/>
                  </a:lnTo>
                  <a:lnTo>
                    <a:pt x="84841" y="163054"/>
                  </a:lnTo>
                  <a:lnTo>
                    <a:pt x="203850" y="205569"/>
                  </a:lnTo>
                  <a:lnTo>
                    <a:pt x="275922" y="179437"/>
                  </a:lnTo>
                  <a:lnTo>
                    <a:pt x="172114" y="179437"/>
                  </a:lnTo>
                  <a:lnTo>
                    <a:pt x="172114" y="178657"/>
                  </a:lnTo>
                  <a:lnTo>
                    <a:pt x="383563" y="389"/>
                  </a:lnTo>
                  <a:lnTo>
                    <a:pt x="381997" y="0"/>
                  </a:lnTo>
                  <a:close/>
                </a:path>
                <a:path w="394334" h="205739">
                  <a:moveTo>
                    <a:pt x="394159" y="14433"/>
                  </a:moveTo>
                  <a:lnTo>
                    <a:pt x="172532" y="179047"/>
                  </a:lnTo>
                  <a:lnTo>
                    <a:pt x="172532" y="179437"/>
                  </a:lnTo>
                  <a:lnTo>
                    <a:pt x="275922" y="179437"/>
                  </a:lnTo>
                  <a:lnTo>
                    <a:pt x="306051" y="168513"/>
                  </a:lnTo>
                  <a:lnTo>
                    <a:pt x="391392" y="21842"/>
                  </a:lnTo>
                  <a:lnTo>
                    <a:pt x="392958" y="19112"/>
                  </a:lnTo>
                  <a:lnTo>
                    <a:pt x="393741" y="16772"/>
                  </a:lnTo>
                  <a:lnTo>
                    <a:pt x="394159" y="14433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378198" y="6296125"/>
              <a:ext cx="329256" cy="186846"/>
            </a:xfrm>
            <a:prstGeom prst="rect">
              <a:avLst/>
            </a:prstGeom>
          </p:spPr>
        </p:pic>
      </p:grpSp>
      <p:grpSp>
        <p:nvGrp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07617" y="1923237"/>
            <a:ext cx="7150734" cy="1281430"/>
            <a:chOff x="1207617" y="1923237"/>
            <a:chExt cx="7150734" cy="1281430"/>
          </a:xfrm>
        </p:grpSpPr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207617" y="1923237"/>
              <a:ext cx="7150227" cy="64038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346325" y="2564003"/>
              <a:ext cx="4705096" cy="640079"/>
            </a:xfrm>
            <a:prstGeom prst="rect">
              <a:avLst/>
            </a:prstGeom>
          </p:spPr>
        </p:pic>
      </p:grpSp>
      <p:sp>
        <p:nvSp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8739" y="6379565"/>
            <a:ext cx="9652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sz="1100" b="1" spc="-50" dirty="0">
                <a:solidFill>
                  <a:srgbClr val="45454B"/>
                </a:solidFill>
                <a:latin typeface="Calibri"/>
                <a:cs typeface="Calibri"/>
              </a:rPr>
              <a:t>6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A34C7641-C1DB-D3A5-63FC-7CA256C9B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Requirements and Decisions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592567"/>
            <a:ext cx="8248015" cy="485902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1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Identify</a:t>
            </a:r>
            <a:r>
              <a:rPr sz="2400" b="1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educator</a:t>
            </a:r>
            <a:r>
              <a:rPr sz="2400" b="1" spc="-114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definitions</a:t>
            </a:r>
            <a:r>
              <a:rPr sz="2400" b="1" spc="-10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for:</a:t>
            </a:r>
            <a:endParaRPr sz="24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55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69900" algn="l"/>
              </a:tabLst>
            </a:pP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Experienced/inexperienced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3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In-</a:t>
            </a:r>
            <a:r>
              <a:rPr sz="2200" spc="-20" dirty="0">
                <a:solidFill>
                  <a:srgbClr val="5C666F"/>
                </a:solidFill>
                <a:latin typeface="Calibri"/>
                <a:cs typeface="Calibri"/>
              </a:rPr>
              <a:t>field/out-</a:t>
            </a: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of-field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30"/>
              </a:spcBef>
              <a:buClr>
                <a:srgbClr val="FFC7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spc="-10" dirty="0">
                <a:solidFill>
                  <a:srgbClr val="5C666F"/>
                </a:solidFill>
                <a:latin typeface="Calibri"/>
                <a:cs typeface="Calibri"/>
              </a:rPr>
              <a:t>Effective/ineffective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5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CDE’s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identified</a:t>
            </a:r>
            <a:r>
              <a:rPr sz="2400" b="1" spc="-2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use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Title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II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funds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support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districts</a:t>
            </a:r>
            <a:endParaRPr sz="2400">
              <a:latin typeface="Calibri"/>
              <a:cs typeface="Calibri"/>
            </a:endParaRPr>
          </a:p>
          <a:p>
            <a:pPr marL="241300" marR="334645" indent="-228600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CDE’s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support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improve</a:t>
            </a:r>
            <a:r>
              <a:rPr sz="2400" b="1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preparation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programs</a:t>
            </a:r>
            <a:r>
              <a:rPr sz="2400" b="1" spc="-9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6F"/>
                </a:solidFill>
                <a:latin typeface="Calibri"/>
                <a:cs typeface="Calibri"/>
              </a:rPr>
              <a:t>and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strengthen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teachers,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principals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b="1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leaders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ability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identify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support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students</a:t>
            </a:r>
            <a:r>
              <a:rPr sz="2400" b="1" spc="-1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specific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learning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needs</a:t>
            </a:r>
            <a:endParaRPr sz="2400">
              <a:latin typeface="Calibri"/>
              <a:cs typeface="Calibri"/>
            </a:endParaRPr>
          </a:p>
          <a:p>
            <a:pPr marL="241300" marR="487045" indent="-228600">
              <a:lnSpc>
                <a:spcPct val="100000"/>
              </a:lnSpc>
              <a:spcBef>
                <a:spcPts val="58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CDE’s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support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local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districts’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implementation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educator evaluation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systems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Definition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6F"/>
                </a:solidFill>
                <a:latin typeface="Calibri"/>
                <a:cs typeface="Calibri"/>
              </a:rPr>
              <a:t>para-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professional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standards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demonstration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endParaRPr sz="2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meeting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those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standards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39444" y="365125"/>
            <a:ext cx="7889240" cy="1036319"/>
            <a:chOff x="739444" y="365125"/>
            <a:chExt cx="7889240" cy="103631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9444" y="365125"/>
              <a:ext cx="7889240" cy="48767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91563" y="852500"/>
              <a:ext cx="5220716" cy="548944"/>
            </a:xfrm>
            <a:prstGeom prst="rect">
              <a:avLst/>
            </a:prstGeom>
          </p:spPr>
        </p:pic>
      </p:grp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6352743"/>
            <a:ext cx="90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45454B"/>
                </a:solidFill>
                <a:latin typeface="Calibri"/>
                <a:cs typeface="Calibri"/>
              </a:rPr>
              <a:t>7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8518FB3-2730-E16F-7CEC-5918BF701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Decision Points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732915"/>
            <a:ext cx="8225155" cy="3977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Define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‘inexperienced’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as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teachers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400" b="1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0-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2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years</a:t>
            </a:r>
            <a:r>
              <a:rPr sz="2400" b="1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experience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teaching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any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educational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setting.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Define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‘in-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field’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as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holding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license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with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endorsement</a:t>
            </a:r>
            <a:r>
              <a:rPr sz="2400" b="1" spc="-4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endParaRPr sz="2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subject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area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which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teacher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is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assigned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b="1" spc="-4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teach.</a:t>
            </a:r>
            <a:endParaRPr sz="2400">
              <a:latin typeface="Calibri"/>
              <a:cs typeface="Calibri"/>
            </a:endParaRPr>
          </a:p>
          <a:p>
            <a:pPr marL="241300" marR="1233805" indent="-228600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Continue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use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the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definition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of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effective/ineffective contained</a:t>
            </a:r>
            <a:r>
              <a:rPr sz="2400" b="1" spc="-3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b="1" spc="-3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SB</a:t>
            </a: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10-</a:t>
            </a: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191.</a:t>
            </a:r>
            <a:endParaRPr sz="2400">
              <a:latin typeface="Calibri"/>
              <a:cs typeface="Calibri"/>
            </a:endParaRPr>
          </a:p>
          <a:p>
            <a:pPr marL="241300" marR="468630" indent="-228600">
              <a:lnSpc>
                <a:spcPct val="100000"/>
              </a:lnSpc>
              <a:spcBef>
                <a:spcPts val="580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Keep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references</a:t>
            </a:r>
            <a:r>
              <a:rPr sz="2400" b="1" spc="-8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State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model</a:t>
            </a:r>
            <a:r>
              <a:rPr sz="2400" b="1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educator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evaluation</a:t>
            </a:r>
            <a:r>
              <a:rPr sz="2400" b="1" spc="-6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system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broad</a:t>
            </a:r>
            <a:r>
              <a:rPr sz="2400" b="1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and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do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not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include</a:t>
            </a:r>
            <a:r>
              <a:rPr sz="2400" b="1" spc="-5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any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details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that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are</a:t>
            </a:r>
            <a:r>
              <a:rPr sz="2400" b="1" spc="-6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not</a:t>
            </a:r>
            <a:r>
              <a:rPr sz="2400" b="1" spc="-5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required.</a:t>
            </a:r>
            <a:endParaRPr sz="2400">
              <a:latin typeface="Calibri"/>
              <a:cs typeface="Calibri"/>
            </a:endParaRPr>
          </a:p>
          <a:p>
            <a:pPr marL="241300" marR="599440" indent="-228600">
              <a:lnSpc>
                <a:spcPct val="100000"/>
              </a:lnSpc>
              <a:spcBef>
                <a:spcPts val="575"/>
              </a:spcBef>
              <a:buClr>
                <a:srgbClr val="478AC8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Maintain</a:t>
            </a:r>
            <a:r>
              <a:rPr sz="2400" b="1" spc="-75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paraprofessional</a:t>
            </a:r>
            <a:r>
              <a:rPr sz="2400" b="1" spc="-9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requirements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aligned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to</a:t>
            </a:r>
            <a:r>
              <a:rPr sz="2400" b="1" spc="-7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former highly-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qualified rules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6F"/>
                </a:solidFill>
                <a:latin typeface="Calibri"/>
                <a:cs typeface="Calibri"/>
              </a:rPr>
              <a:t>in</a:t>
            </a:r>
            <a:r>
              <a:rPr sz="2400" b="1" spc="-10" dirty="0">
                <a:solidFill>
                  <a:srgbClr val="5C666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6F"/>
                </a:solidFill>
                <a:latin typeface="Calibri"/>
                <a:cs typeface="Calibri"/>
              </a:rPr>
              <a:t>NCLB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7010" y="608965"/>
            <a:ext cx="4958715" cy="548639"/>
          </a:xfrm>
          <a:prstGeom prst="rect">
            <a:avLst/>
          </a:prstGeom>
        </p:spPr>
      </p:pic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6352743"/>
            <a:ext cx="90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45454B"/>
                </a:solidFill>
                <a:latin typeface="Calibri"/>
                <a:cs typeface="Calibri"/>
              </a:rPr>
              <a:t>8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341AE3-7B5E-DDE9-26CD-915598FC8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Recommendations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665925"/>
              </p:ext>
            </p:extLst>
          </p:nvPr>
        </p:nvGraphicFramePr>
        <p:xfrm>
          <a:off x="222250" y="1646427"/>
          <a:ext cx="8761730" cy="5106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8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0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Definition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78AC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Potential</a:t>
                      </a:r>
                      <a:r>
                        <a:rPr sz="18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Unintended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Consequence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78AC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Discussion</a:t>
                      </a:r>
                      <a:r>
                        <a:rPr sz="1800" b="1" spc="-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Question(s)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78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893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In-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field: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endorsed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Teachers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schools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waivers</a:t>
                      </a:r>
                      <a:r>
                        <a:rPr sz="1800" spc="-4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licensure</a:t>
                      </a:r>
                      <a:r>
                        <a:rPr sz="1800" spc="-5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(charter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schools)</a:t>
                      </a:r>
                      <a:r>
                        <a:rPr sz="1800" spc="-6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would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largely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counted</a:t>
                      </a:r>
                      <a:r>
                        <a:rPr sz="1800" spc="-1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‘out-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of-field’.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398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Should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identify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unique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definition</a:t>
                      </a:r>
                      <a:r>
                        <a:rPr sz="1800" spc="-5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7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waiver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(including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6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charter) schools?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If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so,</a:t>
                      </a:r>
                      <a:r>
                        <a:rPr sz="1800" spc="-4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should</a:t>
                      </a:r>
                      <a:r>
                        <a:rPr sz="1800" spc="-4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include?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893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In-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field: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endorsed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0922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Teachers</a:t>
                      </a:r>
                      <a:r>
                        <a:rPr sz="1800" spc="-7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who</a:t>
                      </a:r>
                      <a:r>
                        <a:rPr sz="1800" spc="-6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were</a:t>
                      </a:r>
                      <a:r>
                        <a:rPr sz="1800" spc="-5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considered</a:t>
                      </a:r>
                      <a:r>
                        <a:rPr sz="1800" spc="-4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‘highly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qualified’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under</a:t>
                      </a:r>
                      <a:r>
                        <a:rPr sz="1800" spc="-5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NCLB</a:t>
                      </a:r>
                      <a:r>
                        <a:rPr sz="1800" spc="-4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endorsement</a:t>
                      </a:r>
                      <a:r>
                        <a:rPr sz="1800" spc="-5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may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then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counted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as 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‘out-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of-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field’</a:t>
                      </a:r>
                      <a:r>
                        <a:rPr sz="1800" spc="-1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until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they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apply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meet</a:t>
                      </a:r>
                      <a:r>
                        <a:rPr sz="1800" spc="-4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endorsement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standards.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5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44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live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800" spc="-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this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unintended</a:t>
                      </a:r>
                      <a:r>
                        <a:rPr sz="1800" spc="-4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consequence</a:t>
                      </a:r>
                      <a:r>
                        <a:rPr sz="1800" spc="-6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short-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term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while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sz="1800" spc="5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flesh</a:t>
                      </a:r>
                      <a:r>
                        <a:rPr sz="1800" spc="-5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out</a:t>
                      </a:r>
                      <a:r>
                        <a:rPr sz="1800" spc="-4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additional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pathways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add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endorsements?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24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Inexperienced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43840">
                        <a:lnSpc>
                          <a:spcPct val="100000"/>
                        </a:lnSpc>
                      </a:pPr>
                      <a:r>
                        <a:rPr sz="1000" b="1" spc="-50" dirty="0">
                          <a:solidFill>
                            <a:srgbClr val="45454B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800" spc="-4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there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truly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800" spc="-4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equitable</a:t>
                      </a:r>
                      <a:r>
                        <a:rPr sz="1800" spc="-1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application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5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experience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800" spc="-4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educators.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07314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sz="1800" spc="-5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criteria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counts</a:t>
                      </a:r>
                      <a:r>
                        <a:rPr sz="1800" spc="-4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800" spc="-6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0-</a:t>
                      </a:r>
                      <a:r>
                        <a:rPr sz="1800" spc="-5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2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years</a:t>
                      </a:r>
                      <a:r>
                        <a:rPr sz="1800" spc="-4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4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experience?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Does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part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time or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.25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time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count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two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full</a:t>
                      </a:r>
                      <a:r>
                        <a:rPr sz="1800" spc="-3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years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just</a:t>
                      </a:r>
                      <a:r>
                        <a:rPr sz="1800" spc="-4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full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time</a:t>
                      </a:r>
                      <a:r>
                        <a:rPr sz="1800" spc="-2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100%</a:t>
                      </a:r>
                      <a:r>
                        <a:rPr sz="1800" spc="-35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6F"/>
                          </a:solidFill>
                          <a:latin typeface="Calibri"/>
                          <a:cs typeface="Calibri"/>
                        </a:rPr>
                        <a:t>teacher?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902586" y="334645"/>
            <a:ext cx="5735955" cy="1097280"/>
            <a:chOff x="1902586" y="334645"/>
            <a:chExt cx="5735955" cy="109728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02586" y="334645"/>
              <a:ext cx="5735828" cy="54863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72790" y="882980"/>
              <a:ext cx="3898646" cy="548944"/>
            </a:xfrm>
            <a:prstGeom prst="rect">
              <a:avLst/>
            </a:prstGeom>
          </p:spPr>
        </p:pic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8137B8E0-8268-8F89-F5A1-905E6E974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9740" y="-369332"/>
            <a:ext cx="4292600" cy="369332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Consequences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C666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727</Words>
  <Application>Microsoft Office PowerPoint</Application>
  <PresentationFormat>On-screen Show (4:3)</PresentationFormat>
  <Paragraphs>94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Times New Roman</vt:lpstr>
      <vt:lpstr>Wingdings</vt:lpstr>
      <vt:lpstr>Office Theme</vt:lpstr>
      <vt:lpstr>October 6, 2016 CoP</vt:lpstr>
      <vt:lpstr>ESSA State Plan Development</vt:lpstr>
      <vt:lpstr>Charge for Spoke Committee</vt:lpstr>
      <vt:lpstr>Participants</vt:lpstr>
      <vt:lpstr>August 4, 2016, 1:00 – 4:00 p.m.</vt:lpstr>
      <vt:lpstr>Requirements and Decisions</vt:lpstr>
      <vt:lpstr>Decision Points</vt:lpstr>
      <vt:lpstr>Recommendations</vt:lpstr>
      <vt:lpstr>Consequences</vt:lpstr>
      <vt:lpstr>Questions</vt:lpstr>
      <vt:lpstr>Contact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Hunter</dc:creator>
  <cp:lastModifiedBy>Owen, Emily</cp:lastModifiedBy>
  <cp:revision>1</cp:revision>
  <dcterms:created xsi:type="dcterms:W3CDTF">2024-04-03T19:01:01Z</dcterms:created>
  <dcterms:modified xsi:type="dcterms:W3CDTF">2024-04-03T19:07:34Z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2016-10-04T00:00:00Z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2024-04-03T00:00:00Z</vt:filetime>
  </property>
  <property fmtid="{D5CDD505-2E9C-101B-9397-08002B2CF9AE}" pid="5" name="Producer">
    <vt:lpwstr>Microsoft® PowerPoint® 2013</vt:lpwstr>
  </property>
</Properties>
</file>