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99" r:id="rId2"/>
    <p:sldId id="301" r:id="rId3"/>
    <p:sldId id="300" r:id="rId4"/>
    <p:sldId id="266" r:id="rId5"/>
    <p:sldId id="267" r:id="rId6"/>
    <p:sldId id="273" r:id="rId7"/>
    <p:sldId id="274" r:id="rId8"/>
    <p:sldId id="272" r:id="rId9"/>
    <p:sldId id="271" r:id="rId10"/>
    <p:sldId id="311" r:id="rId11"/>
    <p:sldId id="312" r:id="rId12"/>
    <p:sldId id="302" r:id="rId13"/>
    <p:sldId id="303" r:id="rId14"/>
    <p:sldId id="310" r:id="rId15"/>
    <p:sldId id="277" r:id="rId16"/>
    <p:sldId id="283" r:id="rId17"/>
    <p:sldId id="284" r:id="rId18"/>
    <p:sldId id="285" r:id="rId19"/>
    <p:sldId id="286" r:id="rId20"/>
    <p:sldId id="287" r:id="rId21"/>
    <p:sldId id="288" r:id="rId22"/>
    <p:sldId id="289" r:id="rId23"/>
    <p:sldId id="290" r:id="rId24"/>
    <p:sldId id="294" r:id="rId25"/>
    <p:sldId id="292" r:id="rId26"/>
    <p:sldId id="307" r:id="rId27"/>
    <p:sldId id="308" r:id="rId28"/>
    <p:sldId id="295" r:id="rId29"/>
    <p:sldId id="293" r:id="rId30"/>
    <p:sldId id="309" r:id="rId31"/>
    <p:sldId id="296"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3" clrIdx="0">
    <p:extLst>
      <p:ext uri="{19B8F6BF-5375-455C-9EA6-DF929625EA0E}">
        <p15:presenceInfo xmlns:p15="http://schemas.microsoft.com/office/powerpoint/2012/main" userId="S-1-5-21-170422339-1359699126-1544898942-9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6EC4E7"/>
    <a:srgbClr val="33CCFF"/>
    <a:srgbClr val="000000"/>
    <a:srgbClr val="EF7521"/>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64" autoAdjust="0"/>
  </p:normalViewPr>
  <p:slideViewPr>
    <p:cSldViewPr snapToGrid="0">
      <p:cViewPr varScale="1">
        <p:scale>
          <a:sx n="109" d="100"/>
          <a:sy n="109" d="100"/>
        </p:scale>
        <p:origin x="108" y="26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11/20/2018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N</a:t>
            </a:r>
            <a:endParaRPr sz="1200" b="0" i="0" u="none" strike="noStrike" cap="none" dirty="0">
              <a:solidFill>
                <a:schemeClr val="dk1"/>
              </a:solidFill>
              <a:latin typeface="Calibri"/>
              <a:ea typeface="Calibri"/>
              <a:cs typeface="Calibri"/>
              <a:sym typeface="Calibri"/>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465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a:p>
        </p:txBody>
      </p:sp>
    </p:spTree>
    <p:extLst>
      <p:ext uri="{BB962C8B-B14F-4D97-AF65-F5344CB8AC3E}">
        <p14:creationId xmlns:p14="http://schemas.microsoft.com/office/powerpoint/2010/main" val="59662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1199519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3630255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13</a:t>
            </a:fld>
            <a:endParaRPr lang="en-US"/>
          </a:p>
        </p:txBody>
      </p:sp>
    </p:spTree>
    <p:extLst>
      <p:ext uri="{BB962C8B-B14F-4D97-AF65-F5344CB8AC3E}">
        <p14:creationId xmlns:p14="http://schemas.microsoft.com/office/powerpoint/2010/main" val="343177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N</a:t>
            </a:r>
          </a:p>
          <a:p>
            <a:r>
              <a:rPr lang="en-US" u="sng" dirty="0" smtClean="0"/>
              <a:t>LEA Responsibility:</a:t>
            </a:r>
            <a:r>
              <a:rPr lang="en-US" dirty="0" smtClean="0"/>
              <a:t> Ensure All Locally-Relevant Elements Are Included in LEA and School(s) Reports</a:t>
            </a:r>
          </a:p>
          <a:p>
            <a:pPr marL="342900" indent="-342900">
              <a:buFont typeface="Arial" panose="020B0604020202020204" pitchFamily="34" charset="0"/>
              <a:buChar char="•"/>
            </a:pPr>
            <a:r>
              <a:rPr lang="en-US" dirty="0" smtClean="0"/>
              <a:t>If referring to CDE website, ensure that required data elements are all that you would want to include</a:t>
            </a:r>
          </a:p>
          <a:p>
            <a:pPr marL="342900" indent="-342900">
              <a:buFont typeface="Arial" panose="020B0604020202020204" pitchFamily="34" charset="0"/>
              <a:buChar char="•"/>
            </a:pPr>
            <a:r>
              <a:rPr lang="en-US" dirty="0" smtClean="0"/>
              <a:t>If creating own report, ensure that all required data elements are included</a:t>
            </a:r>
          </a:p>
          <a:p>
            <a:pPr marL="342900" indent="-342900">
              <a:buFont typeface="Arial" panose="020B0604020202020204" pitchFamily="34" charset="0"/>
              <a:buChar char="•"/>
            </a:pPr>
            <a:r>
              <a:rPr lang="en-US" dirty="0" smtClean="0"/>
              <a:t>Either way – ensure that CDE has a link to local reports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a:p>
        </p:txBody>
      </p:sp>
    </p:spTree>
    <p:extLst>
      <p:ext uri="{BB962C8B-B14F-4D97-AF65-F5344CB8AC3E}">
        <p14:creationId xmlns:p14="http://schemas.microsoft.com/office/powerpoint/2010/main" val="1075089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15</a:t>
            </a:fld>
            <a:endParaRPr lang="en-US"/>
          </a:p>
        </p:txBody>
      </p:sp>
    </p:spTree>
    <p:extLst>
      <p:ext uri="{BB962C8B-B14F-4D97-AF65-F5344CB8AC3E}">
        <p14:creationId xmlns:p14="http://schemas.microsoft.com/office/powerpoint/2010/main" val="198758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16</a:t>
            </a:fld>
            <a:endParaRPr lang="en-US"/>
          </a:p>
        </p:txBody>
      </p:sp>
    </p:spTree>
    <p:extLst>
      <p:ext uri="{BB962C8B-B14F-4D97-AF65-F5344CB8AC3E}">
        <p14:creationId xmlns:p14="http://schemas.microsoft.com/office/powerpoint/2010/main" val="180783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p>
          <a:p>
            <a:r>
              <a:rPr lang="en-US" dirty="0" smtClean="0"/>
              <a:t>Chronic</a:t>
            </a:r>
            <a:r>
              <a:rPr lang="en-US" baseline="0" dirty="0" smtClean="0"/>
              <a:t> absenteeism was approved as another SQSS measure for elementary and middle schools, but was not used in 2017-18</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a:p>
        </p:txBody>
      </p:sp>
    </p:spTree>
    <p:extLst>
      <p:ext uri="{BB962C8B-B14F-4D97-AF65-F5344CB8AC3E}">
        <p14:creationId xmlns:p14="http://schemas.microsoft.com/office/powerpoint/2010/main" val="1338163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410564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311817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a:t>
            </a:fld>
            <a:endParaRPr lang="en-US"/>
          </a:p>
        </p:txBody>
      </p:sp>
    </p:spTree>
    <p:extLst>
      <p:ext uri="{BB962C8B-B14F-4D97-AF65-F5344CB8AC3E}">
        <p14:creationId xmlns:p14="http://schemas.microsoft.com/office/powerpoint/2010/main" val="2191782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20</a:t>
            </a:fld>
            <a:endParaRPr lang="en-US"/>
          </a:p>
        </p:txBody>
      </p:sp>
    </p:spTree>
    <p:extLst>
      <p:ext uri="{BB962C8B-B14F-4D97-AF65-F5344CB8AC3E}">
        <p14:creationId xmlns:p14="http://schemas.microsoft.com/office/powerpoint/2010/main" val="3202363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21</a:t>
            </a:fld>
            <a:endParaRPr lang="en-US"/>
          </a:p>
        </p:txBody>
      </p:sp>
    </p:spTree>
    <p:extLst>
      <p:ext uri="{BB962C8B-B14F-4D97-AF65-F5344CB8AC3E}">
        <p14:creationId xmlns:p14="http://schemas.microsoft.com/office/powerpoint/2010/main" val="2868567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22</a:t>
            </a:fld>
            <a:endParaRPr lang="en-US"/>
          </a:p>
        </p:txBody>
      </p:sp>
    </p:spTree>
    <p:extLst>
      <p:ext uri="{BB962C8B-B14F-4D97-AF65-F5344CB8AC3E}">
        <p14:creationId xmlns:p14="http://schemas.microsoft.com/office/powerpoint/2010/main" val="2813524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188337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24</a:t>
            </a:fld>
            <a:endParaRPr lang="en-US"/>
          </a:p>
        </p:txBody>
      </p:sp>
    </p:spTree>
    <p:extLst>
      <p:ext uri="{BB962C8B-B14F-4D97-AF65-F5344CB8AC3E}">
        <p14:creationId xmlns:p14="http://schemas.microsoft.com/office/powerpoint/2010/main" val="96220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4156239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26</a:t>
            </a:fld>
            <a:endParaRPr lang="en-US"/>
          </a:p>
        </p:txBody>
      </p:sp>
    </p:spTree>
    <p:extLst>
      <p:ext uri="{BB962C8B-B14F-4D97-AF65-F5344CB8AC3E}">
        <p14:creationId xmlns:p14="http://schemas.microsoft.com/office/powerpoint/2010/main" val="2536512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27</a:t>
            </a:fld>
            <a:endParaRPr lang="en-US"/>
          </a:p>
        </p:txBody>
      </p:sp>
    </p:spTree>
    <p:extLst>
      <p:ext uri="{BB962C8B-B14F-4D97-AF65-F5344CB8AC3E}">
        <p14:creationId xmlns:p14="http://schemas.microsoft.com/office/powerpoint/2010/main" val="2139326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28</a:t>
            </a:fld>
            <a:endParaRPr lang="en-US"/>
          </a:p>
        </p:txBody>
      </p:sp>
    </p:spTree>
    <p:extLst>
      <p:ext uri="{BB962C8B-B14F-4D97-AF65-F5344CB8AC3E}">
        <p14:creationId xmlns:p14="http://schemas.microsoft.com/office/powerpoint/2010/main" val="1670990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29</a:t>
            </a:fld>
            <a:endParaRPr lang="en-US"/>
          </a:p>
        </p:txBody>
      </p:sp>
    </p:spTree>
    <p:extLst>
      <p:ext uri="{BB962C8B-B14F-4D97-AF65-F5344CB8AC3E}">
        <p14:creationId xmlns:p14="http://schemas.microsoft.com/office/powerpoint/2010/main" val="156017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a:t>
            </a:r>
          </a:p>
          <a:p>
            <a:pPr marL="0" lvl="0" indent="0" algn="l" rtl="0">
              <a:spcBef>
                <a:spcPts val="0"/>
              </a:spcBef>
              <a:spcAft>
                <a:spcPts val="0"/>
              </a:spcAft>
              <a:buNone/>
            </a:pPr>
            <a:r>
              <a:rPr lang="en-US" dirty="0" smtClean="0"/>
              <a:t>The purpose of the series of monitoring webinars is to </a:t>
            </a:r>
            <a:r>
              <a:rPr lang="en-US" sz="1200" b="0" i="0" u="none" strike="noStrike" cap="none" dirty="0" smtClean="0">
                <a:solidFill>
                  <a:srgbClr val="5C6670"/>
                </a:solidFill>
                <a:latin typeface="Trebuchet MS"/>
                <a:ea typeface="Trebuchet MS"/>
                <a:cs typeface="Trebuchet MS"/>
                <a:sym typeface="Trebuchet MS"/>
              </a:rPr>
              <a:t>provide LEA’s with a deeper level of understanding in regards to CDE expectations on meeting Federal Requirements under the Every Student Succeeds Act during the 2018-2019 Monitoring process and identifying examples of practices in Colorado</a:t>
            </a:r>
          </a:p>
          <a:p>
            <a:pPr marL="0" lvl="0" indent="0" algn="l" rtl="0">
              <a:spcBef>
                <a:spcPts val="0"/>
              </a:spcBef>
              <a:spcAft>
                <a:spcPts val="0"/>
              </a:spcAft>
              <a:buNone/>
            </a:pPr>
            <a:endParaRPr lang="en-US" sz="1200" b="0" i="0" u="none" strike="noStrike" cap="none" dirty="0">
              <a:solidFill>
                <a:schemeClr val="tx1"/>
              </a:solidFill>
              <a:latin typeface="+mn-lt"/>
              <a:sym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tx1"/>
                </a:solidFill>
                <a:latin typeface="+mn-lt"/>
                <a:sym typeface="Trebuchet MS"/>
              </a:rPr>
              <a:t>The</a:t>
            </a:r>
            <a:r>
              <a:rPr lang="en-US" sz="1200" b="0" i="0" u="none" strike="noStrike" cap="none" baseline="0" dirty="0" smtClean="0">
                <a:solidFill>
                  <a:schemeClr val="tx1"/>
                </a:solidFill>
                <a:latin typeface="+mn-lt"/>
                <a:sym typeface="Trebuchet MS"/>
              </a:rPr>
              <a:t> focus of this webinar of the series is to </a:t>
            </a:r>
            <a:r>
              <a:rPr lang="en-US" dirty="0" smtClean="0"/>
              <a:t>Increase understanding of LEA (district) and school reporting requirements under ESSA in</a:t>
            </a:r>
            <a:r>
              <a:rPr lang="en-US" baseline="0" dirty="0" smtClean="0"/>
              <a:t> preparation for monitoring. </a:t>
            </a:r>
            <a:endParaRPr lang="en-US" dirty="0" smtClean="0"/>
          </a:p>
          <a:p>
            <a:pPr marL="0" lvl="0" indent="0" algn="l" rtl="0">
              <a:spcBef>
                <a:spcPts val="0"/>
              </a:spcBef>
              <a:spcAft>
                <a:spcPts val="0"/>
              </a:spcAft>
              <a:buNone/>
            </a:pPr>
            <a:endParaRPr lang="en-US" sz="1200" b="0" i="0" u="none" strike="noStrike" cap="none" dirty="0" smtClean="0">
              <a:solidFill>
                <a:srgbClr val="5C6670"/>
              </a:solidFill>
              <a:latin typeface="Trebuchet MS"/>
              <a:sym typeface="Trebuchet MS"/>
            </a:endParaRPr>
          </a:p>
        </p:txBody>
      </p:sp>
      <p:sp>
        <p:nvSpPr>
          <p:cNvPr id="106" name="Google Shape;10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0154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b="1" dirty="0"/>
          </a:p>
        </p:txBody>
      </p:sp>
      <p:sp>
        <p:nvSpPr>
          <p:cNvPr id="4" name="Slide Number Placeholder 3"/>
          <p:cNvSpPr>
            <a:spLocks noGrp="1"/>
          </p:cNvSpPr>
          <p:nvPr>
            <p:ph type="sldNum" sz="quarter" idx="10"/>
          </p:nvPr>
        </p:nvSpPr>
        <p:spPr/>
        <p:txBody>
          <a:bodyPr/>
          <a:lstStyle/>
          <a:p>
            <a:fld id="{A995EF9D-2794-47AA-B87D-5B456456569E}" type="slidenum">
              <a:rPr lang="en-US" smtClean="0"/>
              <a:t>30</a:t>
            </a:fld>
            <a:endParaRPr lang="en-US"/>
          </a:p>
        </p:txBody>
      </p:sp>
    </p:spTree>
    <p:extLst>
      <p:ext uri="{BB962C8B-B14F-4D97-AF65-F5344CB8AC3E}">
        <p14:creationId xmlns:p14="http://schemas.microsoft.com/office/powerpoint/2010/main" val="3211651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31</a:t>
            </a:fld>
            <a:endParaRPr lang="en-US"/>
          </a:p>
        </p:txBody>
      </p:sp>
    </p:spTree>
    <p:extLst>
      <p:ext uri="{BB962C8B-B14F-4D97-AF65-F5344CB8AC3E}">
        <p14:creationId xmlns:p14="http://schemas.microsoft.com/office/powerpoint/2010/main" val="3791998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OR D</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32</a:t>
            </a:fld>
            <a:endParaRPr lang="en-US"/>
          </a:p>
        </p:txBody>
      </p:sp>
    </p:spTree>
    <p:extLst>
      <p:ext uri="{BB962C8B-B14F-4D97-AF65-F5344CB8AC3E}">
        <p14:creationId xmlns:p14="http://schemas.microsoft.com/office/powerpoint/2010/main" val="132086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126502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p>
          <a:p>
            <a:r>
              <a:rPr lang="en-US" dirty="0" smtClean="0"/>
              <a:t>There are two types of reporting requirements under the statute:</a:t>
            </a:r>
            <a:r>
              <a:rPr lang="en-US" baseline="0" dirty="0" smtClean="0"/>
              <a:t> one for the state agency or CDE to submit data about schools, districts, and the state as whole to the USDE. This is done through </a:t>
            </a:r>
            <a:r>
              <a:rPr lang="en-US" baseline="0" dirty="0" err="1" smtClean="0"/>
              <a:t>EDFacts</a:t>
            </a:r>
            <a:r>
              <a:rPr lang="en-US" baseline="0" dirty="0" smtClean="0"/>
              <a:t> and CSPR. </a:t>
            </a:r>
            <a:endParaRPr lang="en-US" dirty="0" smtClean="0"/>
          </a:p>
          <a:p>
            <a:r>
              <a:rPr lang="en-US" dirty="0" smtClean="0"/>
              <a:t>The </a:t>
            </a:r>
            <a:r>
              <a:rPr lang="en-US" dirty="0" err="1" smtClean="0"/>
              <a:t>EDFacts</a:t>
            </a:r>
            <a:r>
              <a:rPr lang="en-US" dirty="0" smtClean="0"/>
              <a:t> Submission System (ESS) is a centralized repository of elementary and secondary educational data. The CSPR is a report certified by the state each year, contained within ESS.</a:t>
            </a:r>
          </a:p>
          <a:p>
            <a:endParaRPr lang="en-US" dirty="0" smtClean="0"/>
          </a:p>
          <a:p>
            <a:r>
              <a:rPr lang="en-US" dirty="0" smtClean="0"/>
              <a:t>The second</a:t>
            </a:r>
            <a:r>
              <a:rPr lang="en-US" baseline="0" dirty="0" smtClean="0"/>
              <a:t> type of reporting requirement is to make information about schools, districts, and states publicly available. This is done through State, LEA, and School report cards. </a:t>
            </a:r>
          </a:p>
          <a:p>
            <a:endParaRPr lang="en-US" baseline="0" dirty="0" smtClean="0"/>
          </a:p>
          <a:p>
            <a:r>
              <a:rPr lang="en-US" baseline="0" dirty="0" smtClean="0"/>
              <a:t>USDE will be monitoring the public reporting starting in 2018-2019. The remainder of our conversation today will be on the LEA and school public reporting requirements and how CDE will be monitoring those. </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a:p>
        </p:txBody>
      </p:sp>
    </p:spTree>
    <p:extLst>
      <p:ext uri="{BB962C8B-B14F-4D97-AF65-F5344CB8AC3E}">
        <p14:creationId xmlns:p14="http://schemas.microsoft.com/office/powerpoint/2010/main" val="360007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a:t>
            </a:fld>
            <a:endParaRPr lang="en-US"/>
          </a:p>
        </p:txBody>
      </p:sp>
    </p:spTree>
    <p:extLst>
      <p:ext uri="{BB962C8B-B14F-4D97-AF65-F5344CB8AC3E}">
        <p14:creationId xmlns:p14="http://schemas.microsoft.com/office/powerpoint/2010/main" val="277610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a:t>
            </a:fld>
            <a:endParaRPr lang="en-US"/>
          </a:p>
        </p:txBody>
      </p:sp>
    </p:spTree>
    <p:extLst>
      <p:ext uri="{BB962C8B-B14F-4D97-AF65-F5344CB8AC3E}">
        <p14:creationId xmlns:p14="http://schemas.microsoft.com/office/powerpoint/2010/main" val="393677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8</a:t>
            </a:fld>
            <a:endParaRPr lang="en-US"/>
          </a:p>
        </p:txBody>
      </p:sp>
    </p:spTree>
    <p:extLst>
      <p:ext uri="{BB962C8B-B14F-4D97-AF65-F5344CB8AC3E}">
        <p14:creationId xmlns:p14="http://schemas.microsoft.com/office/powerpoint/2010/main" val="92464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9</a:t>
            </a:fld>
            <a:endParaRPr lang="en-US"/>
          </a:p>
        </p:txBody>
      </p:sp>
    </p:spTree>
    <p:extLst>
      <p:ext uri="{BB962C8B-B14F-4D97-AF65-F5344CB8AC3E}">
        <p14:creationId xmlns:p14="http://schemas.microsoft.com/office/powerpoint/2010/main" val="73946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mailto:Tolentino_A@cde.state.co.us" TargetMode="External"/><Relationship Id="rId5" Type="http://schemas.openxmlformats.org/officeDocument/2006/relationships/hyperlink" Target="mailto:Morganstern_D@cde.state.co.us" TargetMode="External"/><Relationship Id="rId4" Type="http://schemas.openxmlformats.org/officeDocument/2006/relationships/hyperlink" Target="mailto:Negley_T@cde.state.co.u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US" dirty="0" smtClean="0">
                <a:solidFill>
                  <a:schemeClr val="lt1"/>
                </a:solidFill>
                <a:latin typeface="Arial"/>
                <a:ea typeface="Arial"/>
                <a:cs typeface="Arial"/>
                <a:sym typeface="Arial"/>
              </a:rPr>
              <a:t>Monitoring: District and School Report Cards</a:t>
            </a:r>
            <a:r>
              <a:rPr lang="en-US" sz="2400" b="0" i="0" u="none" strike="noStrike" cap="none" dirty="0" smtClean="0">
                <a:solidFill>
                  <a:schemeClr val="lt1"/>
                </a:solidFill>
                <a:latin typeface="Arial"/>
                <a:ea typeface="Arial"/>
                <a:cs typeface="Arial"/>
                <a:sym typeface="Arial"/>
              </a:rPr>
              <a:t> </a:t>
            </a:r>
            <a:endParaRPr sz="2400" b="0" i="0" u="none" strike="noStrike" cap="none" dirty="0">
              <a:solidFill>
                <a:schemeClr val="lt1"/>
              </a:solidFill>
              <a:latin typeface="Arial"/>
              <a:ea typeface="Arial"/>
              <a:cs typeface="Arial"/>
              <a:sym typeface="Arial"/>
            </a:endParaRPr>
          </a:p>
        </p:txBody>
      </p:sp>
      <p:sp>
        <p:nvSpPr>
          <p:cNvPr id="101" name="Google Shape;101;p19"/>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C6670"/>
              </a:buClr>
              <a:buSzPts val="2400"/>
              <a:buFont typeface="Arial"/>
              <a:buNone/>
            </a:pPr>
            <a:r>
              <a:rPr lang="en-US" sz="2400" b="0" i="0" u="none" strike="noStrike" cap="none" dirty="0" smtClean="0">
                <a:solidFill>
                  <a:srgbClr val="5C6670"/>
                </a:solidFill>
                <a:latin typeface="Trebuchet MS"/>
                <a:ea typeface="Trebuchet MS"/>
                <a:cs typeface="Trebuchet MS"/>
                <a:sym typeface="Trebuchet MS"/>
              </a:rPr>
              <a:t>Introductions: Our </a:t>
            </a:r>
            <a:r>
              <a:rPr lang="en-US" sz="2400" b="0" i="0" u="none" strike="noStrike" cap="none" dirty="0">
                <a:solidFill>
                  <a:srgbClr val="5C6670"/>
                </a:solidFill>
                <a:latin typeface="Trebuchet MS"/>
                <a:ea typeface="Trebuchet MS"/>
                <a:cs typeface="Trebuchet MS"/>
                <a:sym typeface="Trebuchet MS"/>
              </a:rPr>
              <a:t>Team</a:t>
            </a:r>
            <a:endParaRPr dirty="0"/>
          </a:p>
          <a:p>
            <a:pPr marL="0" marR="0" lvl="0" indent="0" algn="l" rtl="0">
              <a:lnSpc>
                <a:spcPct val="100000"/>
              </a:lnSpc>
              <a:spcBef>
                <a:spcPts val="1000"/>
              </a:spcBef>
              <a:spcAft>
                <a:spcPts val="0"/>
              </a:spcAft>
              <a:buClr>
                <a:srgbClr val="5C6670"/>
              </a:buClr>
              <a:buSzPts val="2400"/>
              <a:buFont typeface="Arial"/>
              <a:buNone/>
            </a:pPr>
            <a:r>
              <a:rPr lang="en-US" sz="2400" b="0" i="0" u="none" strike="noStrike" cap="none" dirty="0">
                <a:solidFill>
                  <a:srgbClr val="5C6670"/>
                </a:solidFill>
                <a:latin typeface="Trebuchet MS"/>
                <a:ea typeface="Trebuchet MS"/>
                <a:cs typeface="Trebuchet MS"/>
                <a:sym typeface="Trebuchet MS"/>
              </a:rPr>
              <a:t>Structure of webinar</a:t>
            </a:r>
            <a:endParaRPr dirty="0"/>
          </a:p>
          <a:p>
            <a:pPr marL="0" marR="0" lvl="0" indent="0" algn="l" rtl="0">
              <a:lnSpc>
                <a:spcPct val="100000"/>
              </a:lnSpc>
              <a:spcBef>
                <a:spcPts val="1000"/>
              </a:spcBef>
              <a:spcAft>
                <a:spcPts val="0"/>
              </a:spcAft>
              <a:buClr>
                <a:srgbClr val="5C6670"/>
              </a:buClr>
              <a:buSzPts val="2400"/>
              <a:buFont typeface="Arial"/>
              <a:buNone/>
            </a:pPr>
            <a:r>
              <a:rPr lang="en-US" sz="2400" b="0" i="0" u="none" strike="noStrike" cap="none" dirty="0">
                <a:solidFill>
                  <a:srgbClr val="5C6670"/>
                </a:solidFill>
                <a:latin typeface="Trebuchet MS"/>
                <a:ea typeface="Trebuchet MS"/>
                <a:cs typeface="Trebuchet MS"/>
                <a:sym typeface="Trebuchet MS"/>
              </a:rPr>
              <a:t>Being recorded for future viewing </a:t>
            </a:r>
            <a:endParaRPr dirty="0"/>
          </a:p>
          <a:p>
            <a:pPr marL="428625" marR="0" lvl="0" indent="-257175" algn="l" rtl="0">
              <a:lnSpc>
                <a:spcPct val="100000"/>
              </a:lnSpc>
              <a:spcBef>
                <a:spcPts val="1000"/>
              </a:spcBef>
              <a:spcAft>
                <a:spcPts val="0"/>
              </a:spcAft>
              <a:buClr>
                <a:srgbClr val="5C6670"/>
              </a:buClr>
              <a:buSzPts val="2400"/>
              <a:buFont typeface="Arial"/>
              <a:buChar char="•"/>
            </a:pPr>
            <a:r>
              <a:rPr lang="en-US" sz="2400" b="0" i="0" u="none" strike="noStrike" cap="none" dirty="0">
                <a:solidFill>
                  <a:srgbClr val="5C6670"/>
                </a:solidFill>
                <a:latin typeface="Trebuchet MS"/>
                <a:ea typeface="Trebuchet MS"/>
                <a:cs typeface="Trebuchet MS"/>
                <a:sym typeface="Trebuchet MS"/>
              </a:rPr>
              <a:t>Will go through slides and respond to questions at the end</a:t>
            </a:r>
            <a:endParaRPr dirty="0"/>
          </a:p>
          <a:p>
            <a:pPr marL="428625" marR="0" lvl="0" indent="-257175" algn="l" rtl="0">
              <a:lnSpc>
                <a:spcPct val="100000"/>
              </a:lnSpc>
              <a:spcBef>
                <a:spcPts val="1000"/>
              </a:spcBef>
              <a:spcAft>
                <a:spcPts val="0"/>
              </a:spcAft>
              <a:buClr>
                <a:srgbClr val="5C6670"/>
              </a:buClr>
              <a:buSzPts val="2400"/>
              <a:buFont typeface="Arial"/>
              <a:buChar char="•"/>
            </a:pPr>
            <a:r>
              <a:rPr lang="en-US" sz="2400" b="0" i="0" u="none" strike="noStrike" cap="none" dirty="0">
                <a:solidFill>
                  <a:srgbClr val="5C6670"/>
                </a:solidFill>
                <a:latin typeface="Trebuchet MS"/>
                <a:ea typeface="Trebuchet MS"/>
                <a:cs typeface="Trebuchet MS"/>
                <a:sym typeface="Trebuchet MS"/>
              </a:rPr>
              <a:t>Please feel free to type in questions into chat box</a:t>
            </a:r>
            <a:endParaRPr dirty="0"/>
          </a:p>
          <a:p>
            <a:pPr marL="428625" marR="0" lvl="0" indent="-257175" algn="l" rtl="0">
              <a:lnSpc>
                <a:spcPct val="100000"/>
              </a:lnSpc>
              <a:spcBef>
                <a:spcPts val="1000"/>
              </a:spcBef>
              <a:spcAft>
                <a:spcPts val="0"/>
              </a:spcAft>
              <a:buClr>
                <a:srgbClr val="5C6670"/>
              </a:buClr>
              <a:buSzPts val="2400"/>
              <a:buFont typeface="Arial"/>
              <a:buChar char="•"/>
            </a:pPr>
            <a:r>
              <a:rPr lang="en-US" sz="2400" b="0" i="0" u="none" strike="noStrike" cap="none" dirty="0">
                <a:solidFill>
                  <a:srgbClr val="5C6670"/>
                </a:solidFill>
                <a:latin typeface="Trebuchet MS"/>
                <a:ea typeface="Trebuchet MS"/>
                <a:cs typeface="Trebuchet MS"/>
                <a:sym typeface="Trebuchet MS"/>
              </a:rPr>
              <a:t>Or at the end, we will open up microphones</a:t>
            </a:r>
            <a:endParaRPr dirty="0"/>
          </a:p>
          <a:p>
            <a:pPr marL="428625" marR="0" lvl="0" indent="-104775" algn="l" rtl="0">
              <a:lnSpc>
                <a:spcPct val="100000"/>
              </a:lnSpc>
              <a:spcBef>
                <a:spcPts val="1000"/>
              </a:spcBef>
              <a:spcAft>
                <a:spcPts val="0"/>
              </a:spcAft>
              <a:buClr>
                <a:srgbClr val="5C6670"/>
              </a:buClr>
              <a:buSzPts val="2400"/>
              <a:buFont typeface="Arial"/>
              <a:buNone/>
            </a:pPr>
            <a:endParaRPr sz="2400" b="0" i="0" u="none" strike="noStrike" cap="none" dirty="0">
              <a:solidFill>
                <a:srgbClr val="5C6670"/>
              </a:solidFill>
              <a:latin typeface="Trebuchet MS"/>
              <a:ea typeface="Trebuchet MS"/>
              <a:cs typeface="Trebuchet MS"/>
              <a:sym typeface="Trebuchet MS"/>
            </a:endParaRPr>
          </a:p>
          <a:p>
            <a:pPr marL="428625" marR="0" lvl="0" indent="-104775" algn="l" rtl="0">
              <a:lnSpc>
                <a:spcPct val="100000"/>
              </a:lnSpc>
              <a:spcBef>
                <a:spcPts val="1000"/>
              </a:spcBef>
              <a:spcAft>
                <a:spcPts val="0"/>
              </a:spcAft>
              <a:buClr>
                <a:srgbClr val="5C6670"/>
              </a:buClr>
              <a:buSzPts val="2400"/>
              <a:buFont typeface="Arial"/>
              <a:buNone/>
            </a:pPr>
            <a:endParaRPr sz="2400" b="0" i="0" u="none" strike="noStrike" cap="none" dirty="0">
              <a:solidFill>
                <a:srgbClr val="5C6670"/>
              </a:solidFill>
              <a:latin typeface="Trebuchet MS"/>
              <a:ea typeface="Trebuchet MS"/>
              <a:cs typeface="Trebuchet MS"/>
              <a:sym typeface="Trebuchet MS"/>
            </a:endParaRPr>
          </a:p>
        </p:txBody>
      </p:sp>
      <p:sp>
        <p:nvSpPr>
          <p:cNvPr id="102" name="Google Shape;102;p19"/>
          <p:cNvSpPr txBox="1">
            <a:spLocks noGrp="1"/>
          </p:cNvSpPr>
          <p:nvPr>
            <p:ph type="sldNum" idx="4294967295"/>
          </p:nvPr>
        </p:nvSpPr>
        <p:spPr>
          <a:xfrm>
            <a:off x="1348741" y="5624514"/>
            <a:ext cx="350837" cy="2738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rgbClr val="A5A5A5"/>
                </a:solidFill>
                <a:latin typeface="Calibri"/>
                <a:ea typeface="Calibri"/>
                <a:cs typeface="Calibri"/>
                <a:sym typeface="Calibri"/>
              </a:rPr>
              <a:t>1</a:t>
            </a:fld>
            <a:endParaRPr sz="1200" b="0" i="0" u="none" strike="noStrike" cap="none">
              <a:solidFill>
                <a:srgbClr val="A5A5A5"/>
              </a:solidFill>
              <a:latin typeface="Calibri"/>
              <a:ea typeface="Calibri"/>
              <a:cs typeface="Calibri"/>
              <a:sym typeface="Calibri"/>
            </a:endParaRPr>
          </a:p>
        </p:txBody>
      </p:sp>
      <p:pic>
        <p:nvPicPr>
          <p:cNvPr id="103" name="Google Shape;103;p19" descr="Reminder to begin recording" title="recording button"/>
          <p:cNvPicPr preferRelativeResize="0"/>
          <p:nvPr/>
        </p:nvPicPr>
        <p:blipFill rotWithShape="1">
          <a:blip r:embed="rId3">
            <a:alphaModFix/>
          </a:blip>
          <a:srcRect/>
          <a:stretch/>
        </p:blipFill>
        <p:spPr>
          <a:xfrm>
            <a:off x="3093086" y="4896613"/>
            <a:ext cx="2426335" cy="727901"/>
          </a:xfrm>
          <a:prstGeom prst="rect">
            <a:avLst/>
          </a:prstGeom>
          <a:noFill/>
          <a:ln>
            <a:noFill/>
          </a:ln>
        </p:spPr>
      </p:pic>
    </p:spTree>
    <p:extLst>
      <p:ext uri="{BB962C8B-B14F-4D97-AF65-F5344CB8AC3E}">
        <p14:creationId xmlns:p14="http://schemas.microsoft.com/office/powerpoint/2010/main" val="2660784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and School Reports</a:t>
            </a:r>
            <a:endParaRPr lang="en-US" dirty="0"/>
          </a:p>
        </p:txBody>
      </p:sp>
      <p:sp>
        <p:nvSpPr>
          <p:cNvPr id="3" name="Content Placeholder 2"/>
          <p:cNvSpPr>
            <a:spLocks noGrp="1"/>
          </p:cNvSpPr>
          <p:nvPr>
            <p:ph idx="1"/>
          </p:nvPr>
        </p:nvSpPr>
        <p:spPr>
          <a:xfrm>
            <a:off x="274319" y="1371600"/>
            <a:ext cx="8609907" cy="3054928"/>
          </a:xfrm>
        </p:spPr>
        <p:txBody>
          <a:bodyPr>
            <a:normAutofit fontScale="85000" lnSpcReduction="20000"/>
          </a:bodyPr>
          <a:lstStyle/>
          <a:p>
            <a:r>
              <a:rPr lang="en-US" u="sng" dirty="0"/>
              <a:t>LEA Responsibility:</a:t>
            </a:r>
            <a:r>
              <a:rPr lang="en-US" dirty="0"/>
              <a:t> </a:t>
            </a:r>
            <a:endParaRPr lang="en-US" dirty="0" smtClean="0"/>
          </a:p>
          <a:p>
            <a:pPr marL="342900" indent="-342900">
              <a:buFont typeface="Arial" panose="020B0604020202020204" pitchFamily="34" charset="0"/>
              <a:buChar char="•"/>
            </a:pPr>
            <a:r>
              <a:rPr lang="en-US" dirty="0" smtClean="0"/>
              <a:t>Ensure all required elements are in the report</a:t>
            </a:r>
          </a:p>
          <a:p>
            <a:pPr marL="1028700" lvl="1" indent="-342900"/>
            <a:r>
              <a:rPr lang="en-US" dirty="0"/>
              <a:t>The same data elements as the SEA Report</a:t>
            </a:r>
          </a:p>
          <a:p>
            <a:pPr marL="1028700" lvl="1" indent="-342900"/>
            <a:r>
              <a:rPr lang="en-US" dirty="0" smtClean="0"/>
              <a:t>Compares LEA performance </a:t>
            </a:r>
            <a:r>
              <a:rPr lang="en-US" dirty="0"/>
              <a:t>to the </a:t>
            </a:r>
            <a:r>
              <a:rPr lang="en-US" dirty="0" smtClean="0"/>
              <a:t>State</a:t>
            </a:r>
          </a:p>
          <a:p>
            <a:pPr marL="1028700" lvl="1" indent="-342900"/>
            <a:r>
              <a:rPr lang="en-US" dirty="0" smtClean="0"/>
              <a:t>School-level reports are available </a:t>
            </a:r>
            <a:r>
              <a:rPr lang="en-US" dirty="0"/>
              <a:t>for all schools </a:t>
            </a:r>
            <a:r>
              <a:rPr lang="en-US" dirty="0" smtClean="0"/>
              <a:t>in </a:t>
            </a:r>
            <a:r>
              <a:rPr lang="en-US" dirty="0"/>
              <a:t>the </a:t>
            </a:r>
            <a:r>
              <a:rPr lang="en-US" dirty="0" smtClean="0"/>
              <a:t>LEA</a:t>
            </a:r>
          </a:p>
          <a:p>
            <a:pPr marL="1485900" lvl="2" indent="-342900"/>
            <a:r>
              <a:rPr lang="en-US" dirty="0" smtClean="0"/>
              <a:t>Compare the school performance to </a:t>
            </a:r>
            <a:r>
              <a:rPr lang="en-US" dirty="0"/>
              <a:t>the LEA as a whole and to the State</a:t>
            </a:r>
          </a:p>
          <a:p>
            <a:pPr marL="1028700" lvl="1" indent="-342900"/>
            <a:r>
              <a:rPr lang="en-US" dirty="0"/>
              <a:t>Other LEA-determined information that will best provide parents, students, and other members of the public with information regarding the progress of each </a:t>
            </a:r>
            <a:r>
              <a:rPr lang="en-US" dirty="0" smtClean="0"/>
              <a:t>school</a:t>
            </a:r>
          </a:p>
          <a:p>
            <a:pPr marL="342900" indent="-342900">
              <a:buFont typeface="Arial" panose="020B0604020202020204" pitchFamily="34" charset="0"/>
              <a:buChar char="•"/>
            </a:pPr>
            <a:r>
              <a:rPr lang="en-US" dirty="0" smtClean="0"/>
              <a:t>Ensure that report is posted on the website for district and its school(s)</a:t>
            </a:r>
          </a:p>
          <a:p>
            <a:pPr marL="342900" indent="-342900">
              <a:buFont typeface="Arial" panose="020B0604020202020204" pitchFamily="34" charset="0"/>
              <a:buChar char="•"/>
            </a:pPr>
            <a:r>
              <a:rPr lang="en-US" dirty="0" smtClean="0"/>
              <a:t>Ensure report is in a language and format that parents can understand</a:t>
            </a:r>
          </a:p>
          <a:p>
            <a:endParaRPr lang="en-US" dirty="0" smtClean="0"/>
          </a:p>
        </p:txBody>
      </p:sp>
      <p:sp>
        <p:nvSpPr>
          <p:cNvPr id="4" name="Slide Number Placeholder 3"/>
          <p:cNvSpPr>
            <a:spLocks noGrp="1"/>
          </p:cNvSpPr>
          <p:nvPr>
            <p:ph type="sldNum" sz="quarter" idx="4"/>
          </p:nvPr>
        </p:nvSpPr>
        <p:spPr/>
        <p:txBody>
          <a:bodyPr/>
          <a:lstStyle/>
          <a:p>
            <a:fld id="{67726FA2-3EC9-4717-AD62-D8C823692DD3}" type="slidenum">
              <a:rPr lang="en-US" smtClean="0"/>
              <a:pPr/>
              <a:t>10</a:t>
            </a:fld>
            <a:endParaRPr lang="en-US" dirty="0"/>
          </a:p>
        </p:txBody>
      </p:sp>
      <p:sp>
        <p:nvSpPr>
          <p:cNvPr id="5" name="Rounded Rectangle 4"/>
          <p:cNvSpPr/>
          <p:nvPr/>
        </p:nvSpPr>
        <p:spPr>
          <a:xfrm>
            <a:off x="5933207" y="243147"/>
            <a:ext cx="2067791" cy="7101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Monitoring</a:t>
            </a:r>
            <a:endParaRPr lang="en-US" dirty="0"/>
          </a:p>
        </p:txBody>
      </p:sp>
      <p:sp>
        <p:nvSpPr>
          <p:cNvPr id="6" name="Rounded Rectangle 5"/>
          <p:cNvSpPr/>
          <p:nvPr/>
        </p:nvSpPr>
        <p:spPr>
          <a:xfrm>
            <a:off x="274319" y="4333009"/>
            <a:ext cx="8693036" cy="243147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b="1" u="sng" dirty="0" smtClean="0"/>
              <a:t>Considerations: </a:t>
            </a:r>
          </a:p>
          <a:p>
            <a:pPr marL="285750" indent="-285750">
              <a:buFont typeface="Arial" panose="020B0604020202020204" pitchFamily="34" charset="0"/>
              <a:buChar char="•"/>
            </a:pPr>
            <a:r>
              <a:rPr lang="en-US" dirty="0" smtClean="0"/>
              <a:t>What process do we want to use to ensure that we have all required data elements? </a:t>
            </a:r>
          </a:p>
          <a:p>
            <a:pPr marL="285750" indent="-285750">
              <a:buFont typeface="Arial" panose="020B0604020202020204" pitchFamily="34" charset="0"/>
              <a:buChar char="•"/>
            </a:pPr>
            <a:r>
              <a:rPr lang="en-US" dirty="0" smtClean="0"/>
              <a:t>What is the best place to post the reports on school and district website to make it widely accessible? </a:t>
            </a:r>
          </a:p>
          <a:p>
            <a:pPr marL="285750" indent="-285750">
              <a:buFont typeface="Arial" panose="020B0604020202020204" pitchFamily="34" charset="0"/>
              <a:buChar char="•"/>
            </a:pPr>
            <a:r>
              <a:rPr lang="en-US" dirty="0" smtClean="0"/>
              <a:t>How should we communicate this to our parents, families, and community? </a:t>
            </a:r>
          </a:p>
          <a:p>
            <a:pPr marL="285750" indent="-285750">
              <a:buFont typeface="Arial" panose="020B0604020202020204" pitchFamily="34" charset="0"/>
              <a:buChar char="•"/>
            </a:pPr>
            <a:r>
              <a:rPr lang="en-US" dirty="0" smtClean="0"/>
              <a:t>Will our parents, families, and community be able to understand the data published on the CDE website? If not, how can we make it more understandable for them?   </a:t>
            </a:r>
            <a:endParaRPr lang="en-US" dirty="0"/>
          </a:p>
        </p:txBody>
      </p:sp>
    </p:spTree>
    <p:extLst>
      <p:ext uri="{BB962C8B-B14F-4D97-AF65-F5344CB8AC3E}">
        <p14:creationId xmlns:p14="http://schemas.microsoft.com/office/powerpoint/2010/main" val="37764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and School </a:t>
            </a:r>
            <a:r>
              <a:rPr lang="en-US" dirty="0" smtClean="0"/>
              <a:t>Reports Slide 2</a:t>
            </a:r>
            <a:endParaRPr lang="en-US" dirty="0"/>
          </a:p>
        </p:txBody>
      </p:sp>
      <p:sp>
        <p:nvSpPr>
          <p:cNvPr id="3" name="Content Placeholder 2"/>
          <p:cNvSpPr>
            <a:spLocks noGrp="1"/>
          </p:cNvSpPr>
          <p:nvPr>
            <p:ph idx="1"/>
          </p:nvPr>
        </p:nvSpPr>
        <p:spPr>
          <a:xfrm>
            <a:off x="274319" y="1371599"/>
            <a:ext cx="8609907" cy="5091546"/>
          </a:xfrm>
        </p:spPr>
        <p:txBody>
          <a:bodyPr>
            <a:normAutofit fontScale="92500" lnSpcReduction="20000"/>
          </a:bodyPr>
          <a:lstStyle/>
          <a:p>
            <a:r>
              <a:rPr lang="en-US" u="sng" dirty="0" smtClean="0"/>
              <a:t>Monitoring Plans:</a:t>
            </a:r>
            <a:r>
              <a:rPr lang="en-US" dirty="0" smtClean="0"/>
              <a:t> </a:t>
            </a:r>
          </a:p>
          <a:p>
            <a:pPr marL="342900" indent="-342900">
              <a:buFont typeface="Arial" panose="020B0604020202020204" pitchFamily="34" charset="0"/>
              <a:buChar char="•"/>
            </a:pPr>
            <a:r>
              <a:rPr lang="en-US" dirty="0" smtClean="0"/>
              <a:t>The 2018-2019 reports are based on 2017-2018 data</a:t>
            </a:r>
          </a:p>
          <a:p>
            <a:pPr marL="1028700" lvl="1" indent="-342900"/>
            <a:r>
              <a:rPr lang="en-US" dirty="0" smtClean="0"/>
              <a:t>Indicators will always be based on data from the prior year</a:t>
            </a:r>
          </a:p>
          <a:p>
            <a:pPr marL="342900" indent="-342900">
              <a:buFont typeface="Arial" panose="020B0604020202020204" pitchFamily="34" charset="0"/>
              <a:buChar char="•"/>
            </a:pPr>
            <a:r>
              <a:rPr lang="en-US" dirty="0" smtClean="0"/>
              <a:t>In 2018-2019, CDE will post data elements for each school and district to meet this year’s reporting requirements</a:t>
            </a:r>
          </a:p>
          <a:p>
            <a:pPr marL="1028700" lvl="1" indent="-342900"/>
            <a:r>
              <a:rPr lang="en-US" dirty="0" smtClean="0"/>
              <a:t>Universal monitoring indicator will be focused making reports accessible to the public, parents, families, and community of the LEA and school(s) in the LEA</a:t>
            </a:r>
          </a:p>
          <a:p>
            <a:pPr marL="342900" indent="-342900">
              <a:buFont typeface="Arial" panose="020B0604020202020204" pitchFamily="34" charset="0"/>
              <a:buChar char="•"/>
            </a:pPr>
            <a:r>
              <a:rPr lang="en-US" dirty="0" smtClean="0"/>
              <a:t>Starting in 2019-2020, LEAs must decide if they want to refer to CDE website or create local report cards</a:t>
            </a:r>
          </a:p>
          <a:p>
            <a:pPr marL="1028700" lvl="1" indent="-342900"/>
            <a:r>
              <a:rPr lang="en-US" dirty="0" smtClean="0"/>
              <a:t>Indicators will be focused on LEA’s efforts to ensure that LEA and school(s) report cards are</a:t>
            </a:r>
          </a:p>
          <a:p>
            <a:pPr marL="1485900" lvl="2" indent="-342900"/>
            <a:r>
              <a:rPr lang="en-US" dirty="0"/>
              <a:t>A</a:t>
            </a:r>
            <a:r>
              <a:rPr lang="en-US" dirty="0" smtClean="0"/>
              <a:t>ccessible to the public, parents, families, and community of the LEA and school(s) and posted on the LEA and school website(s)</a:t>
            </a:r>
          </a:p>
          <a:p>
            <a:pPr marL="1485900" lvl="2" indent="-342900"/>
            <a:r>
              <a:rPr lang="en-US" dirty="0"/>
              <a:t>I</a:t>
            </a:r>
            <a:r>
              <a:rPr lang="en-US" dirty="0" smtClean="0"/>
              <a:t>n a format that parents and families can understand</a:t>
            </a:r>
          </a:p>
          <a:p>
            <a:pPr marL="1485900" lvl="2" indent="-342900"/>
            <a:r>
              <a:rPr lang="en-US" dirty="0" smtClean="0"/>
              <a:t>In compliance with ESSA requirements (i.e., include all required data elements and all required comparisons)</a:t>
            </a:r>
          </a:p>
          <a:p>
            <a:pPr marL="1485900" lvl="2" indent="-342900"/>
            <a:endParaRPr lang="en-US" dirty="0" smtClean="0"/>
          </a:p>
          <a:p>
            <a:pPr marL="1485900" lvl="2" indent="-342900"/>
            <a:endParaRPr lang="en-US" dirty="0" smtClean="0"/>
          </a:p>
          <a:p>
            <a:endParaRPr lang="en-US" dirty="0" smtClean="0"/>
          </a:p>
        </p:txBody>
      </p:sp>
      <p:sp>
        <p:nvSpPr>
          <p:cNvPr id="4" name="Slide Number Placeholder 3"/>
          <p:cNvSpPr>
            <a:spLocks noGrp="1"/>
          </p:cNvSpPr>
          <p:nvPr>
            <p:ph type="sldNum" sz="quarter" idx="4"/>
          </p:nvPr>
        </p:nvSpPr>
        <p:spPr/>
        <p:txBody>
          <a:bodyPr/>
          <a:lstStyle/>
          <a:p>
            <a:fld id="{67726FA2-3EC9-4717-AD62-D8C823692DD3}" type="slidenum">
              <a:rPr lang="en-US" smtClean="0"/>
              <a:pPr/>
              <a:t>11</a:t>
            </a:fld>
            <a:endParaRPr lang="en-US" dirty="0"/>
          </a:p>
        </p:txBody>
      </p:sp>
      <p:sp>
        <p:nvSpPr>
          <p:cNvPr id="5" name="Rounded Rectangle 4"/>
          <p:cNvSpPr/>
          <p:nvPr/>
        </p:nvSpPr>
        <p:spPr>
          <a:xfrm>
            <a:off x="5933207" y="243147"/>
            <a:ext cx="2067791" cy="7101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Monitoring</a:t>
            </a:r>
            <a:endParaRPr lang="en-US" dirty="0"/>
          </a:p>
        </p:txBody>
      </p:sp>
    </p:spTree>
    <p:extLst>
      <p:ext uri="{BB962C8B-B14F-4D97-AF65-F5344CB8AC3E}">
        <p14:creationId xmlns:p14="http://schemas.microsoft.com/office/powerpoint/2010/main" val="195833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Annual LEA and School Report Cards</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12</a:t>
            </a:fld>
            <a:endParaRPr lang="en-US" dirty="0"/>
          </a:p>
        </p:txBody>
      </p:sp>
    </p:spTree>
    <p:extLst>
      <p:ext uri="{BB962C8B-B14F-4D97-AF65-F5344CB8AC3E}">
        <p14:creationId xmlns:p14="http://schemas.microsoft.com/office/powerpoint/2010/main" val="414967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and School </a:t>
            </a:r>
            <a:r>
              <a:rPr lang="en-US" dirty="0" smtClean="0"/>
              <a:t>Reports Slide 3 </a:t>
            </a:r>
            <a:endParaRPr lang="en-US" dirty="0"/>
          </a:p>
        </p:txBody>
      </p:sp>
      <p:sp>
        <p:nvSpPr>
          <p:cNvPr id="3" name="Content Placeholder 2"/>
          <p:cNvSpPr>
            <a:spLocks noGrp="1"/>
          </p:cNvSpPr>
          <p:nvPr>
            <p:ph idx="1"/>
          </p:nvPr>
        </p:nvSpPr>
        <p:spPr>
          <a:xfrm>
            <a:off x="274317" y="1381991"/>
            <a:ext cx="8693037" cy="4432387"/>
          </a:xfrm>
        </p:spPr>
        <p:txBody>
          <a:bodyPr/>
          <a:lstStyle/>
          <a:p>
            <a:pPr marL="342900" indent="-342900">
              <a:buFont typeface="Arial" panose="020B0604020202020204" pitchFamily="34" charset="0"/>
              <a:buChar char="•"/>
            </a:pPr>
            <a:r>
              <a:rPr lang="en-US" dirty="0" smtClean="0"/>
              <a:t>Must be posted on CDE and LEA websites on or before December 31</a:t>
            </a:r>
            <a:r>
              <a:rPr lang="en-US" baseline="30000" dirty="0" smtClean="0"/>
              <a:t>st</a:t>
            </a:r>
            <a:endParaRPr lang="en-US" dirty="0" smtClean="0"/>
          </a:p>
          <a:p>
            <a:pPr marL="342900" indent="-342900">
              <a:buFont typeface="Arial" panose="020B0604020202020204" pitchFamily="34" charset="0"/>
              <a:buChar char="•"/>
            </a:pPr>
            <a:r>
              <a:rPr lang="en-US" dirty="0" smtClean="0"/>
              <a:t>CDE’s plan for providing support</a:t>
            </a:r>
          </a:p>
          <a:p>
            <a:pPr marL="1028700" lvl="1" indent="-342900"/>
            <a:r>
              <a:rPr lang="en-US" dirty="0"/>
              <a:t>CDE will post LEA- and school-level performance and accountability data on its </a:t>
            </a:r>
            <a:r>
              <a:rPr lang="en-US" dirty="0" smtClean="0"/>
              <a:t>website, based on data available to CDE without any additional collection</a:t>
            </a:r>
            <a:endParaRPr lang="en-US" dirty="0"/>
          </a:p>
          <a:p>
            <a:pPr marL="1028700" lvl="1" indent="-342900"/>
            <a:r>
              <a:rPr lang="en-US" dirty="0"/>
              <a:t>Districts may link to CDE’s website, or use the data provided in developing LEA report </a:t>
            </a:r>
            <a:r>
              <a:rPr lang="en-US" dirty="0" smtClean="0"/>
              <a:t>cards; CDE will support with this by request</a:t>
            </a:r>
          </a:p>
        </p:txBody>
      </p:sp>
      <p:sp>
        <p:nvSpPr>
          <p:cNvPr id="4" name="Slide Number Placeholder 3"/>
          <p:cNvSpPr>
            <a:spLocks noGrp="1"/>
          </p:cNvSpPr>
          <p:nvPr>
            <p:ph type="sldNum" sz="quarter" idx="4"/>
          </p:nvPr>
        </p:nvSpPr>
        <p:spPr/>
        <p:txBody>
          <a:bodyPr/>
          <a:lstStyle/>
          <a:p>
            <a:fld id="{67726FA2-3EC9-4717-AD62-D8C823692DD3}" type="slidenum">
              <a:rPr lang="en-US" smtClean="0"/>
              <a:pPr/>
              <a:t>13</a:t>
            </a:fld>
            <a:endParaRPr lang="en-US" dirty="0"/>
          </a:p>
        </p:txBody>
      </p:sp>
      <p:sp>
        <p:nvSpPr>
          <p:cNvPr id="6" name="Rounded Rectangle 5"/>
          <p:cNvSpPr/>
          <p:nvPr/>
        </p:nvSpPr>
        <p:spPr>
          <a:xfrm>
            <a:off x="218209" y="4364182"/>
            <a:ext cx="8769927" cy="235729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1700" b="1" u="sng" dirty="0" smtClean="0"/>
              <a:t>Considerations: </a:t>
            </a:r>
          </a:p>
          <a:p>
            <a:pPr marL="285750" indent="-285750">
              <a:buFont typeface="Arial" panose="020B0604020202020204" pitchFamily="34" charset="0"/>
              <a:buChar char="•"/>
            </a:pPr>
            <a:r>
              <a:rPr lang="en-US" sz="1600" dirty="0"/>
              <a:t>Do we have existing reports which in whole or in part meet ESSA requirements for the LEA and each school? </a:t>
            </a:r>
          </a:p>
          <a:p>
            <a:pPr marL="285750" indent="-285750">
              <a:buFont typeface="Arial" panose="020B0604020202020204" pitchFamily="34" charset="0"/>
              <a:buChar char="•"/>
            </a:pPr>
            <a:r>
              <a:rPr lang="en-US" sz="1700" dirty="0" smtClean="0"/>
              <a:t>Do </a:t>
            </a:r>
            <a:r>
              <a:rPr lang="en-US" sz="1700" dirty="0"/>
              <a:t>we want to link to the CDE website or build our own reports?  </a:t>
            </a:r>
          </a:p>
          <a:p>
            <a:pPr marL="285750" indent="-285750">
              <a:buFont typeface="Arial" panose="020B0604020202020204" pitchFamily="34" charset="0"/>
              <a:buChar char="•"/>
            </a:pPr>
            <a:r>
              <a:rPr lang="en-US" sz="1700" dirty="0" smtClean="0"/>
              <a:t>Does the CDE website include all data elements for our school and LEA report cards? </a:t>
            </a:r>
          </a:p>
          <a:p>
            <a:pPr marL="285750" indent="-285750">
              <a:buFont typeface="Arial" panose="020B0604020202020204" pitchFamily="34" charset="0"/>
              <a:buChar char="•"/>
            </a:pPr>
            <a:r>
              <a:rPr lang="en-US" sz="1700" dirty="0" smtClean="0"/>
              <a:t>Do </a:t>
            </a:r>
            <a:r>
              <a:rPr lang="en-US" sz="1700" dirty="0"/>
              <a:t>we have information </a:t>
            </a:r>
            <a:r>
              <a:rPr lang="en-US" sz="1700" dirty="0" smtClean="0"/>
              <a:t>or data that </a:t>
            </a:r>
            <a:r>
              <a:rPr lang="en-US" sz="1700" dirty="0"/>
              <a:t>we could add to ensure that all data elements are included</a:t>
            </a:r>
            <a:r>
              <a:rPr lang="en-US" sz="1700" dirty="0" smtClean="0"/>
              <a:t>?</a:t>
            </a:r>
          </a:p>
          <a:p>
            <a:pPr marL="285750" indent="-285750">
              <a:buFont typeface="Arial" panose="020B0604020202020204" pitchFamily="34" charset="0"/>
              <a:buChar char="•"/>
            </a:pPr>
            <a:r>
              <a:rPr lang="en-US" sz="1700" dirty="0" smtClean="0"/>
              <a:t>Do we have the capacity to develop local reports for the LEA and each school? </a:t>
            </a:r>
          </a:p>
        </p:txBody>
      </p:sp>
      <p:sp>
        <p:nvSpPr>
          <p:cNvPr id="8" name="Rounded Rectangle 7"/>
          <p:cNvSpPr/>
          <p:nvPr/>
        </p:nvSpPr>
        <p:spPr>
          <a:xfrm>
            <a:off x="5933207" y="243147"/>
            <a:ext cx="2067791" cy="7101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Monitoring</a:t>
            </a:r>
            <a:endParaRPr lang="en-US" dirty="0"/>
          </a:p>
        </p:txBody>
      </p:sp>
    </p:spTree>
    <p:extLst>
      <p:ext uri="{BB962C8B-B14F-4D97-AF65-F5344CB8AC3E}">
        <p14:creationId xmlns:p14="http://schemas.microsoft.com/office/powerpoint/2010/main" val="312330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and School </a:t>
            </a:r>
            <a:r>
              <a:rPr lang="en-US" dirty="0" smtClean="0"/>
              <a:t>Reports Slide 4 </a:t>
            </a:r>
            <a:endParaRPr lang="en-US" dirty="0"/>
          </a:p>
        </p:txBody>
      </p:sp>
      <p:sp>
        <p:nvSpPr>
          <p:cNvPr id="3" name="Content Placeholder 2"/>
          <p:cNvSpPr>
            <a:spLocks noGrp="1"/>
          </p:cNvSpPr>
          <p:nvPr>
            <p:ph idx="1"/>
          </p:nvPr>
        </p:nvSpPr>
        <p:spPr>
          <a:xfrm>
            <a:off x="274320" y="1381991"/>
            <a:ext cx="8609907" cy="3322610"/>
          </a:xfrm>
        </p:spPr>
        <p:txBody>
          <a:bodyPr>
            <a:normAutofit/>
          </a:bodyPr>
          <a:lstStyle/>
          <a:p>
            <a:r>
              <a:rPr lang="en-US" u="sng" dirty="0"/>
              <a:t>LEA </a:t>
            </a:r>
            <a:r>
              <a:rPr lang="en-US" u="sng" dirty="0" smtClean="0"/>
              <a:t>Options:</a:t>
            </a:r>
            <a:endParaRPr lang="en-US" dirty="0" smtClean="0"/>
          </a:p>
          <a:p>
            <a:pPr marL="342900" indent="-342900">
              <a:buFont typeface="Arial" panose="020B0604020202020204" pitchFamily="34" charset="0"/>
              <a:buChar char="•"/>
            </a:pPr>
            <a:r>
              <a:rPr lang="en-US" dirty="0" smtClean="0"/>
              <a:t>LEA may link to the CDE website on its own website</a:t>
            </a:r>
          </a:p>
          <a:p>
            <a:pPr marL="342900" indent="-342900">
              <a:buFont typeface="Arial" panose="020B0604020202020204" pitchFamily="34" charset="0"/>
              <a:buChar char="•"/>
            </a:pPr>
            <a:r>
              <a:rPr lang="en-US" dirty="0" smtClean="0"/>
              <a:t>LEA may add other data elements that are more locally-relevant or locally-available that are not accessible for CDE to include in the report</a:t>
            </a:r>
          </a:p>
          <a:p>
            <a:pPr marL="342900" indent="-342900">
              <a:buFont typeface="Arial" panose="020B0604020202020204" pitchFamily="34" charset="0"/>
              <a:buChar char="•"/>
            </a:pPr>
            <a:r>
              <a:rPr lang="en-US" dirty="0" smtClean="0"/>
              <a:t>LEA may create its own report that meets all ESSA requirements</a:t>
            </a:r>
          </a:p>
        </p:txBody>
      </p:sp>
      <p:sp>
        <p:nvSpPr>
          <p:cNvPr id="4" name="Slide Number Placeholder 3"/>
          <p:cNvSpPr>
            <a:spLocks noGrp="1"/>
          </p:cNvSpPr>
          <p:nvPr>
            <p:ph type="sldNum" sz="quarter" idx="4"/>
          </p:nvPr>
        </p:nvSpPr>
        <p:spPr/>
        <p:txBody>
          <a:bodyPr/>
          <a:lstStyle/>
          <a:p>
            <a:fld id="{67726FA2-3EC9-4717-AD62-D8C823692DD3}" type="slidenum">
              <a:rPr lang="en-US" smtClean="0"/>
              <a:pPr/>
              <a:t>14</a:t>
            </a:fld>
            <a:endParaRPr lang="en-US" dirty="0"/>
          </a:p>
        </p:txBody>
      </p:sp>
      <p:sp>
        <p:nvSpPr>
          <p:cNvPr id="5" name="Rounded Rectangle 4"/>
          <p:cNvSpPr/>
          <p:nvPr/>
        </p:nvSpPr>
        <p:spPr>
          <a:xfrm>
            <a:off x="5933207" y="243147"/>
            <a:ext cx="2067791" cy="7101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Monitoring</a:t>
            </a:r>
            <a:endParaRPr lang="en-US" dirty="0"/>
          </a:p>
        </p:txBody>
      </p:sp>
      <p:sp>
        <p:nvSpPr>
          <p:cNvPr id="6" name="Rounded Rectangle 5"/>
          <p:cNvSpPr/>
          <p:nvPr/>
        </p:nvSpPr>
        <p:spPr>
          <a:xfrm>
            <a:off x="274320" y="4384965"/>
            <a:ext cx="8713816" cy="233651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b="1" u="sng" dirty="0" smtClean="0"/>
              <a:t>Considerations: </a:t>
            </a:r>
          </a:p>
          <a:p>
            <a:pPr marL="285750" indent="-285750">
              <a:buFont typeface="Arial" panose="020B0604020202020204" pitchFamily="34" charset="0"/>
              <a:buChar char="•"/>
            </a:pPr>
            <a:r>
              <a:rPr lang="en-US" dirty="0" smtClean="0"/>
              <a:t>How </a:t>
            </a:r>
            <a:r>
              <a:rPr lang="en-US" dirty="0"/>
              <a:t>does the CDE website supplement or align to other reports we make available? </a:t>
            </a:r>
          </a:p>
          <a:p>
            <a:pPr marL="285750" indent="-285750">
              <a:buFont typeface="Arial" panose="020B0604020202020204" pitchFamily="34" charset="0"/>
              <a:buChar char="•"/>
            </a:pPr>
            <a:r>
              <a:rPr lang="en-US" dirty="0"/>
              <a:t>Which report do we want to make available to our parents, families, and community? </a:t>
            </a:r>
          </a:p>
          <a:p>
            <a:pPr marL="285750" indent="-285750">
              <a:buFont typeface="Arial" panose="020B0604020202020204" pitchFamily="34" charset="0"/>
              <a:buChar char="•"/>
            </a:pPr>
            <a:r>
              <a:rPr lang="en-US" dirty="0" smtClean="0"/>
              <a:t>Do we want to apply the same suppression rules as the state?  </a:t>
            </a:r>
          </a:p>
          <a:p>
            <a:pPr marL="285750" indent="-285750">
              <a:buFont typeface="Arial" panose="020B0604020202020204" pitchFamily="34" charset="0"/>
              <a:buChar char="•"/>
            </a:pPr>
            <a:r>
              <a:rPr lang="en-US" dirty="0"/>
              <a:t>Do we have the capacity to build a local report card for the LEA and/or each school </a:t>
            </a:r>
            <a:r>
              <a:rPr lang="en-US" dirty="0" smtClean="0"/>
              <a:t>that meet all ESSA requirements?</a:t>
            </a:r>
            <a:endParaRPr lang="en-US" dirty="0"/>
          </a:p>
        </p:txBody>
      </p:sp>
    </p:spTree>
    <p:extLst>
      <p:ext uri="{BB962C8B-B14F-4D97-AF65-F5344CB8AC3E}">
        <p14:creationId xmlns:p14="http://schemas.microsoft.com/office/powerpoint/2010/main" val="254406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Required Data Elements</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1885611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Description and Results of Accountability System under ESSA</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Minimum number of students (i.e., </a:t>
            </a:r>
            <a:r>
              <a:rPr lang="en-US" i="1" dirty="0" smtClean="0"/>
              <a:t>n</a:t>
            </a:r>
            <a:r>
              <a:rPr lang="en-US" dirty="0" smtClean="0"/>
              <a:t>-size) for use in accountability system</a:t>
            </a:r>
          </a:p>
          <a:p>
            <a:pPr marL="342900" indent="-342900">
              <a:buFont typeface="Arial" panose="020B0604020202020204" pitchFamily="34" charset="0"/>
              <a:buChar char="•"/>
            </a:pPr>
            <a:r>
              <a:rPr lang="en-US" dirty="0" smtClean="0"/>
              <a:t>Long-term goals and measures of interim progress</a:t>
            </a:r>
          </a:p>
          <a:p>
            <a:pPr marL="342900" indent="-342900">
              <a:buFont typeface="Arial" panose="020B0604020202020204" pitchFamily="34" charset="0"/>
              <a:buChar char="•"/>
            </a:pPr>
            <a:r>
              <a:rPr lang="en-US" dirty="0"/>
              <a:t>Indicators and methodology used to identify </a:t>
            </a:r>
            <a:r>
              <a:rPr lang="en-US" dirty="0" smtClean="0"/>
              <a:t>schools for, and </a:t>
            </a:r>
            <a:r>
              <a:rPr lang="en-US" dirty="0"/>
              <a:t>exit </a:t>
            </a:r>
            <a:r>
              <a:rPr lang="en-US" dirty="0" smtClean="0"/>
              <a:t>from, </a:t>
            </a:r>
            <a:r>
              <a:rPr lang="en-US" dirty="0"/>
              <a:t>support and </a:t>
            </a:r>
            <a:r>
              <a:rPr lang="en-US" dirty="0" smtClean="0"/>
              <a:t>improvement</a:t>
            </a:r>
          </a:p>
          <a:p>
            <a:pPr marL="1028700" lvl="1" indent="-342900"/>
            <a:r>
              <a:rPr lang="en-US" dirty="0" smtClean="0"/>
              <a:t>Specific weight of the indicators</a:t>
            </a:r>
          </a:p>
          <a:p>
            <a:pPr marL="342900" indent="-342900">
              <a:buFont typeface="Arial" panose="020B0604020202020204" pitchFamily="34" charset="0"/>
              <a:buChar char="•"/>
            </a:pPr>
            <a:r>
              <a:rPr lang="en-US" dirty="0" smtClean="0"/>
              <a:t>Schools identified for Comprehensive or Targeted Support and Improvement</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4302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Indicators</a:t>
            </a:r>
            <a:endParaRPr lang="en-US" dirty="0"/>
          </a:p>
        </p:txBody>
      </p:sp>
      <p:sp>
        <p:nvSpPr>
          <p:cNvPr id="3" name="Content Placeholder 2"/>
          <p:cNvSpPr>
            <a:spLocks noGrp="1"/>
          </p:cNvSpPr>
          <p:nvPr>
            <p:ph idx="1"/>
          </p:nvPr>
        </p:nvSpPr>
        <p:spPr>
          <a:xfrm>
            <a:off x="628650" y="1463040"/>
            <a:ext cx="7886700" cy="5127230"/>
          </a:xfrm>
        </p:spPr>
        <p:txBody>
          <a:bodyPr>
            <a:normAutofit fontScale="92500" lnSpcReduction="20000"/>
          </a:bodyPr>
          <a:lstStyle/>
          <a:p>
            <a:pPr marL="342900" indent="-342900">
              <a:buFont typeface="Arial" panose="020B0604020202020204" pitchFamily="34" charset="0"/>
              <a:buChar char="•"/>
            </a:pPr>
            <a:r>
              <a:rPr lang="en-US" dirty="0" smtClean="0"/>
              <a:t>Student achievement (by proficiency level)</a:t>
            </a:r>
          </a:p>
          <a:p>
            <a:pPr marL="1028700" lvl="1" indent="-342900"/>
            <a:r>
              <a:rPr lang="en-US" dirty="0" smtClean="0"/>
              <a:t>English language arts (ELA), math, and science</a:t>
            </a:r>
          </a:p>
          <a:p>
            <a:pPr marL="342900" indent="-342900">
              <a:buFont typeface="Arial" panose="020B0604020202020204" pitchFamily="34" charset="0"/>
              <a:buChar char="•"/>
            </a:pPr>
            <a:r>
              <a:rPr lang="en-US" dirty="0" smtClean="0"/>
              <a:t>Student academic growth</a:t>
            </a:r>
          </a:p>
          <a:p>
            <a:pPr marL="1028700" lvl="1" indent="-342900"/>
            <a:r>
              <a:rPr lang="en-US" dirty="0" smtClean="0"/>
              <a:t>English language arts (ELA) and math</a:t>
            </a:r>
          </a:p>
          <a:p>
            <a:pPr marL="342900" indent="-342900">
              <a:buFont typeface="Arial" panose="020B0604020202020204" pitchFamily="34" charset="0"/>
              <a:buChar char="•"/>
            </a:pPr>
            <a:r>
              <a:rPr lang="en-US" dirty="0" smtClean="0"/>
              <a:t>High school graduation rates</a:t>
            </a:r>
          </a:p>
          <a:p>
            <a:pPr marL="1028700" lvl="1" indent="-342900"/>
            <a:r>
              <a:rPr lang="en-US" dirty="0" smtClean="0"/>
              <a:t>4-year and 7-year adjusted cohorts</a:t>
            </a:r>
          </a:p>
          <a:p>
            <a:pPr marL="342900" indent="-342900">
              <a:buFont typeface="Arial" panose="020B0604020202020204" pitchFamily="34" charset="0"/>
              <a:buChar char="•"/>
            </a:pPr>
            <a:r>
              <a:rPr lang="en-US" dirty="0" smtClean="0"/>
              <a:t>English learners achieving English language proficiency</a:t>
            </a:r>
          </a:p>
          <a:p>
            <a:pPr marL="342900" indent="-342900">
              <a:buFont typeface="Arial" panose="020B0604020202020204" pitchFamily="34" charset="0"/>
              <a:buChar char="•"/>
            </a:pPr>
            <a:r>
              <a:rPr lang="en-US" dirty="0" smtClean="0"/>
              <a:t>Other indicator(s) of school quality or student success</a:t>
            </a:r>
          </a:p>
          <a:p>
            <a:pPr marL="1028700" lvl="1" indent="-342900"/>
            <a:r>
              <a:rPr lang="en-US" dirty="0" smtClean="0"/>
              <a:t>Science achievement (elementary, middle, and high)</a:t>
            </a:r>
          </a:p>
          <a:p>
            <a:pPr marL="1028700" lvl="1" indent="-342900"/>
            <a:r>
              <a:rPr lang="en-US" dirty="0" smtClean="0"/>
              <a:t>Dropout rate (high)</a:t>
            </a:r>
          </a:p>
          <a:p>
            <a:pPr marL="342900" indent="-342900">
              <a:buFont typeface="Arial" panose="020B0604020202020204" pitchFamily="34" charset="0"/>
              <a:buChar char="•"/>
            </a:pPr>
            <a:r>
              <a:rPr lang="en-US" dirty="0" smtClean="0"/>
              <a:t>Progress toward meeting long-term goals and measures of interim progress</a:t>
            </a:r>
          </a:p>
          <a:p>
            <a:pPr marL="342900" indent="-342900">
              <a:buFont typeface="Arial" panose="020B0604020202020204" pitchFamily="34" charset="0"/>
              <a:buChar char="•"/>
            </a:pPr>
            <a:r>
              <a:rPr lang="en-US" dirty="0" smtClean="0"/>
              <a:t>Assessment participation rates and number/percentages of students who take an alternate assessment</a:t>
            </a:r>
          </a:p>
          <a:p>
            <a:pPr marL="1028700" lvl="1" indent="-342900"/>
            <a:r>
              <a:rPr lang="en-US" dirty="0" smtClean="0"/>
              <a:t>By grade and subject (ELA, math, and science)</a:t>
            </a:r>
          </a:p>
        </p:txBody>
      </p:sp>
      <p:sp>
        <p:nvSpPr>
          <p:cNvPr id="4" name="Slide Number Placeholder 3"/>
          <p:cNvSpPr>
            <a:spLocks noGrp="1"/>
          </p:cNvSpPr>
          <p:nvPr>
            <p:ph type="sldNum" sz="quarter" idx="4"/>
          </p:nvPr>
        </p:nvSpPr>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292766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CRDC Indicators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Civil Rights Data Collection (CRDC) for 2015-16</a:t>
            </a:r>
          </a:p>
          <a:p>
            <a:pPr marL="1028700" lvl="1" indent="-342900"/>
            <a:r>
              <a:rPr lang="en-US" dirty="0" smtClean="0"/>
              <a:t>Measures of school quality, climate, and safety</a:t>
            </a:r>
          </a:p>
          <a:p>
            <a:pPr marL="1485900" lvl="2" indent="-342900"/>
            <a:r>
              <a:rPr lang="en-US" dirty="0" smtClean="0"/>
              <a:t>In-school and out-of-school suspensions</a:t>
            </a:r>
          </a:p>
          <a:p>
            <a:pPr marL="1485900" lvl="2" indent="-342900"/>
            <a:r>
              <a:rPr lang="en-US" dirty="0" smtClean="0"/>
              <a:t>Expulsions</a:t>
            </a:r>
          </a:p>
          <a:p>
            <a:pPr marL="1485900" lvl="2" indent="-342900"/>
            <a:r>
              <a:rPr lang="en-US" dirty="0" smtClean="0"/>
              <a:t>School-related arrests</a:t>
            </a:r>
          </a:p>
          <a:p>
            <a:pPr marL="1485900" lvl="2" indent="-342900"/>
            <a:r>
              <a:rPr lang="en-US" dirty="0" smtClean="0"/>
              <a:t>Referrals to law enforcement</a:t>
            </a:r>
          </a:p>
          <a:p>
            <a:pPr marL="1485900" lvl="2" indent="-342900"/>
            <a:r>
              <a:rPr lang="en-US" dirty="0" smtClean="0"/>
              <a:t>Chronic absenteeism</a:t>
            </a:r>
          </a:p>
          <a:p>
            <a:pPr marL="1485900" lvl="2" indent="-342900"/>
            <a:r>
              <a:rPr lang="en-US" dirty="0" smtClean="0"/>
              <a:t>Incidences of violence (including bullying and harassment)</a:t>
            </a:r>
          </a:p>
          <a:p>
            <a:pPr marL="1028700" lvl="1" indent="-342900"/>
            <a:r>
              <a:rPr lang="en-US" dirty="0" smtClean="0"/>
              <a:t>Student enrollment</a:t>
            </a:r>
          </a:p>
          <a:p>
            <a:pPr marL="1485900" lvl="2" indent="-342900"/>
            <a:r>
              <a:rPr lang="en-US" dirty="0" smtClean="0"/>
              <a:t>Preschool programs</a:t>
            </a:r>
          </a:p>
          <a:p>
            <a:pPr marL="1485900" lvl="2" indent="-342900"/>
            <a:r>
              <a:rPr lang="en-US" dirty="0" smtClean="0"/>
              <a:t>Accelerated coursework to earn post-secondary credit while still in high school (e.g., AP, IB)</a:t>
            </a:r>
          </a:p>
        </p:txBody>
      </p:sp>
      <p:sp>
        <p:nvSpPr>
          <p:cNvPr id="4" name="Slide Number Placeholder 3"/>
          <p:cNvSpPr>
            <a:spLocks noGrp="1"/>
          </p:cNvSpPr>
          <p:nvPr>
            <p:ph type="sldNum" sz="quarter" idx="4"/>
          </p:nvPr>
        </p:nvSpPr>
        <p:spPr/>
        <p:txBody>
          <a:bodyPr/>
          <a:lstStyle/>
          <a:p>
            <a:fld id="{67726FA2-3EC9-4717-AD62-D8C823692DD3}" type="slidenum">
              <a:rPr lang="en-US" smtClean="0"/>
              <a:pPr/>
              <a:t>18</a:t>
            </a:fld>
            <a:endParaRPr lang="en-US" dirty="0"/>
          </a:p>
        </p:txBody>
      </p:sp>
    </p:spTree>
    <p:extLst>
      <p:ext uri="{BB962C8B-B14F-4D97-AF65-F5344CB8AC3E}">
        <p14:creationId xmlns:p14="http://schemas.microsoft.com/office/powerpoint/2010/main" val="75531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Qualifications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Professional qualifications of teachers, in the form of FTE and percentage of FTE that are </a:t>
            </a:r>
          </a:p>
          <a:p>
            <a:pPr marL="1028700" lvl="1" indent="-342900"/>
            <a:r>
              <a:rPr lang="en-US" dirty="0" smtClean="0"/>
              <a:t>Inexperienced</a:t>
            </a:r>
          </a:p>
          <a:p>
            <a:pPr marL="1028700" lvl="1" indent="-342900"/>
            <a:r>
              <a:rPr lang="en-US" dirty="0" smtClean="0"/>
              <a:t>Teaching with emergency or provisional credentials</a:t>
            </a:r>
          </a:p>
          <a:p>
            <a:pPr marL="1028700" lvl="1" indent="-342900"/>
            <a:r>
              <a:rPr lang="en-US" dirty="0"/>
              <a:t>N</a:t>
            </a:r>
            <a:r>
              <a:rPr lang="en-US" dirty="0" smtClean="0"/>
              <a:t>ot teaching in the subject or field for which they are certified or licensed</a:t>
            </a:r>
          </a:p>
          <a:p>
            <a:pPr marL="342900" lvl="1" indent="-342900">
              <a:spcBef>
                <a:spcPts val="1000"/>
              </a:spcBef>
            </a:pPr>
            <a:r>
              <a:rPr lang="en-US" sz="2400" dirty="0" smtClean="0">
                <a:solidFill>
                  <a:srgbClr val="5C6670"/>
                </a:solidFill>
                <a:latin typeface="Trebuchet MS" panose="020B0603020202020204" pitchFamily="34" charset="0"/>
              </a:rPr>
              <a:t>FTE and percentage of FTE of principals </a:t>
            </a:r>
            <a:r>
              <a:rPr lang="en-US" sz="2400" dirty="0">
                <a:solidFill>
                  <a:srgbClr val="5C6670"/>
                </a:solidFill>
                <a:latin typeface="Trebuchet MS" panose="020B0603020202020204" pitchFamily="34" charset="0"/>
              </a:rPr>
              <a:t>and other school leaders </a:t>
            </a:r>
            <a:r>
              <a:rPr lang="en-US" sz="2400" dirty="0" smtClean="0">
                <a:solidFill>
                  <a:srgbClr val="5C6670"/>
                </a:solidFill>
                <a:latin typeface="Trebuchet MS" panose="020B0603020202020204" pitchFamily="34" charset="0"/>
              </a:rPr>
              <a:t>that </a:t>
            </a:r>
            <a:r>
              <a:rPr lang="en-US" sz="2400" dirty="0">
                <a:solidFill>
                  <a:srgbClr val="5C6670"/>
                </a:solidFill>
                <a:latin typeface="Trebuchet MS" panose="020B0603020202020204" pitchFamily="34" charset="0"/>
              </a:rPr>
              <a:t>are </a:t>
            </a:r>
            <a:r>
              <a:rPr lang="en-US" sz="2400" dirty="0" smtClean="0">
                <a:solidFill>
                  <a:srgbClr val="5C6670"/>
                </a:solidFill>
                <a:latin typeface="Trebuchet MS" panose="020B0603020202020204" pitchFamily="34" charset="0"/>
              </a:rPr>
              <a:t>inexperienced</a:t>
            </a:r>
            <a:endParaRPr lang="en-US" sz="2400" dirty="0">
              <a:solidFill>
                <a:srgbClr val="5C6670"/>
              </a:solidFill>
              <a:latin typeface="Trebuchet MS" panose="020B0603020202020204" pitchFamily="34" charset="0"/>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204026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5709"/>
            <a:ext cx="7772400" cy="1807141"/>
          </a:xfrm>
        </p:spPr>
        <p:txBody>
          <a:bodyPr>
            <a:normAutofit fontScale="90000"/>
          </a:bodyPr>
          <a:lstStyle/>
          <a:p>
            <a:r>
              <a:rPr lang="en-US" dirty="0" smtClean="0"/>
              <a:t>Monitoring: </a:t>
            </a:r>
            <a:br>
              <a:rPr lang="en-US" dirty="0" smtClean="0"/>
            </a:br>
            <a:r>
              <a:rPr lang="en-US" dirty="0" smtClean="0"/>
              <a:t>District &amp; School Reporting Requirements</a:t>
            </a:r>
            <a:endParaRPr lang="en-US" dirty="0"/>
          </a:p>
        </p:txBody>
      </p:sp>
      <p:sp>
        <p:nvSpPr>
          <p:cNvPr id="3" name="Subtitle 2"/>
          <p:cNvSpPr>
            <a:spLocks noGrp="1"/>
          </p:cNvSpPr>
          <p:nvPr>
            <p:ph type="subTitle" idx="1"/>
          </p:nvPr>
        </p:nvSpPr>
        <p:spPr>
          <a:xfrm>
            <a:off x="1143000" y="5513192"/>
            <a:ext cx="6858000" cy="623996"/>
          </a:xfrm>
        </p:spPr>
        <p:txBody>
          <a:bodyPr>
            <a:normAutofit fontScale="77500" lnSpcReduction="20000"/>
          </a:bodyPr>
          <a:lstStyle/>
          <a:p>
            <a:r>
              <a:rPr lang="en-US" dirty="0" smtClean="0"/>
              <a:t>ESEA Office</a:t>
            </a:r>
          </a:p>
          <a:p>
            <a:r>
              <a:rPr lang="en-US" dirty="0" smtClean="0"/>
              <a:t>November 6, 2018</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237180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Per-Pupil Expenditures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Per-pupil expenditures of Federal, State, and local funds</a:t>
            </a:r>
          </a:p>
          <a:p>
            <a:pPr marL="1028700" lvl="1" indent="-342900"/>
            <a:r>
              <a:rPr lang="en-US" dirty="0" smtClean="0"/>
              <a:t>Actual personnel and non-personnel expenditures</a:t>
            </a:r>
          </a:p>
          <a:p>
            <a:pPr marL="1028700" lvl="1" indent="-342900"/>
            <a:r>
              <a:rPr lang="en-US" dirty="0" smtClean="0"/>
              <a:t>Disaggregated by source of funds</a:t>
            </a:r>
          </a:p>
          <a:p>
            <a:pPr marL="1028700" lvl="1" indent="-342900"/>
            <a:r>
              <a:rPr lang="en-US" dirty="0" smtClean="0"/>
              <a:t>For each LEA and each school</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20</a:t>
            </a:fld>
            <a:endParaRPr lang="en-US" dirty="0"/>
          </a:p>
        </p:txBody>
      </p:sp>
    </p:spTree>
    <p:extLst>
      <p:ext uri="{BB962C8B-B14F-4D97-AF65-F5344CB8AC3E}">
        <p14:creationId xmlns:p14="http://schemas.microsoft.com/office/powerpoint/2010/main" val="1810598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NAEP (</a:t>
            </a:r>
            <a:r>
              <a:rPr lang="en-US" dirty="0" smtClean="0">
                <a:solidFill>
                  <a:srgbClr val="FF0000"/>
                </a:solidFill>
              </a:rPr>
              <a:t>State Report Cards only</a:t>
            </a:r>
            <a:r>
              <a:rPr lang="en-US" dirty="0" smtClean="0"/>
              <a:t>)</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National Assessment of Educational Progress (NAEP)</a:t>
            </a:r>
          </a:p>
          <a:p>
            <a:pPr marL="1028700" lvl="1" indent="-342900"/>
            <a:r>
              <a:rPr lang="en-US" dirty="0" smtClean="0"/>
              <a:t>Reading and math</a:t>
            </a:r>
          </a:p>
          <a:p>
            <a:pPr marL="1028700" lvl="1" indent="-342900"/>
            <a:r>
              <a:rPr lang="en-US" dirty="0" smtClean="0"/>
              <a:t>Grades 4 and 8</a:t>
            </a:r>
          </a:p>
          <a:p>
            <a:pPr marL="1028700" lvl="1" indent="-342900"/>
            <a:r>
              <a:rPr lang="en-US" dirty="0" smtClean="0"/>
              <a:t>Compared to national average</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3188375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Postsecondary Enrollment</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Where available, for each high school, rate at which graduates enrolled, for the first academic year, in programs of:</a:t>
            </a:r>
          </a:p>
          <a:p>
            <a:pPr marL="1028700" lvl="1" indent="-342900"/>
            <a:r>
              <a:rPr lang="en-US" dirty="0" smtClean="0"/>
              <a:t>Public postsecondary education in Colorado</a:t>
            </a:r>
          </a:p>
          <a:p>
            <a:pPr marL="1028700" lvl="1" indent="-342900"/>
            <a:r>
              <a:rPr lang="en-US" dirty="0" smtClean="0"/>
              <a:t>Private postsecondary education in Colorado</a:t>
            </a:r>
          </a:p>
          <a:p>
            <a:pPr marL="1028700" lvl="1" indent="-342900"/>
            <a:r>
              <a:rPr lang="en-US" dirty="0" smtClean="0"/>
              <a:t>Public postsecondary education outside Colorado</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4026908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Any additional information the State or LEA believes will best provide parents, students, and other members of the public with information regarding the progress of each school</a:t>
            </a:r>
          </a:p>
        </p:txBody>
      </p:sp>
      <p:sp>
        <p:nvSpPr>
          <p:cNvPr id="4" name="Slide Number Placeholder 3"/>
          <p:cNvSpPr>
            <a:spLocks noGrp="1"/>
          </p:cNvSpPr>
          <p:nvPr>
            <p:ph type="sldNum" sz="quarter" idx="4"/>
          </p:nvPr>
        </p:nvSpPr>
        <p:spPr/>
        <p:txBody>
          <a:bodyPr/>
          <a:lstStyle/>
          <a:p>
            <a:fld id="{67726FA2-3EC9-4717-AD62-D8C823692DD3}" type="slidenum">
              <a:rPr lang="en-US" smtClean="0"/>
              <a:pPr/>
              <a:t>23</a:t>
            </a:fld>
            <a:endParaRPr lang="en-US" dirty="0"/>
          </a:p>
        </p:txBody>
      </p:sp>
    </p:spTree>
    <p:extLst>
      <p:ext uri="{BB962C8B-B14F-4D97-AF65-F5344CB8AC3E}">
        <p14:creationId xmlns:p14="http://schemas.microsoft.com/office/powerpoint/2010/main" val="2377442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Groups</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2035264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Reporting Student Groups</a:t>
            </a:r>
            <a:endParaRPr lang="en-US" dirty="0"/>
          </a:p>
        </p:txBody>
      </p:sp>
      <p:graphicFrame>
        <p:nvGraphicFramePr>
          <p:cNvPr id="5" name="Content Placeholder 4" descr="A chart that shows which indicators are reported from what students. For more information, email negley_t@cde.state.co.us " title="Indicator Chart "/>
          <p:cNvGraphicFramePr>
            <a:graphicFrameLocks noGrp="1"/>
          </p:cNvGraphicFramePr>
          <p:nvPr>
            <p:ph idx="1"/>
            <p:extLst>
              <p:ext uri="{D42A27DB-BD31-4B8C-83A1-F6EECF244321}">
                <p14:modId xmlns:p14="http://schemas.microsoft.com/office/powerpoint/2010/main" val="2297975827"/>
              </p:ext>
            </p:extLst>
          </p:nvPr>
        </p:nvGraphicFramePr>
        <p:xfrm>
          <a:off x="115328" y="1233018"/>
          <a:ext cx="8929816" cy="5543246"/>
        </p:xfrm>
        <a:graphic>
          <a:graphicData uri="http://schemas.openxmlformats.org/drawingml/2006/table">
            <a:tbl>
              <a:tblPr firstRow="1" bandRow="1">
                <a:tableStyleId>{5C22544A-7EE6-4342-B048-85BDC9FD1C3A}</a:tableStyleId>
              </a:tblPr>
              <a:tblGrid>
                <a:gridCol w="2775596">
                  <a:extLst>
                    <a:ext uri="{9D8B030D-6E8A-4147-A177-3AD203B41FA5}">
                      <a16:colId xmlns:a16="http://schemas.microsoft.com/office/drawing/2014/main" xmlns="" val="20000"/>
                    </a:ext>
                  </a:extLst>
                </a:gridCol>
                <a:gridCol w="615422">
                  <a:extLst>
                    <a:ext uri="{9D8B030D-6E8A-4147-A177-3AD203B41FA5}">
                      <a16:colId xmlns:a16="http://schemas.microsoft.com/office/drawing/2014/main" xmlns="" val="20001"/>
                    </a:ext>
                  </a:extLst>
                </a:gridCol>
                <a:gridCol w="615422">
                  <a:extLst>
                    <a:ext uri="{9D8B030D-6E8A-4147-A177-3AD203B41FA5}">
                      <a16:colId xmlns:a16="http://schemas.microsoft.com/office/drawing/2014/main" xmlns="" val="20002"/>
                    </a:ext>
                  </a:extLst>
                </a:gridCol>
                <a:gridCol w="615422">
                  <a:extLst>
                    <a:ext uri="{9D8B030D-6E8A-4147-A177-3AD203B41FA5}">
                      <a16:colId xmlns:a16="http://schemas.microsoft.com/office/drawing/2014/main" xmlns="" val="20003"/>
                    </a:ext>
                  </a:extLst>
                </a:gridCol>
                <a:gridCol w="615422">
                  <a:extLst>
                    <a:ext uri="{9D8B030D-6E8A-4147-A177-3AD203B41FA5}">
                      <a16:colId xmlns:a16="http://schemas.microsoft.com/office/drawing/2014/main" xmlns="" val="20004"/>
                    </a:ext>
                  </a:extLst>
                </a:gridCol>
                <a:gridCol w="615422">
                  <a:extLst>
                    <a:ext uri="{9D8B030D-6E8A-4147-A177-3AD203B41FA5}">
                      <a16:colId xmlns:a16="http://schemas.microsoft.com/office/drawing/2014/main" xmlns="" val="20005"/>
                    </a:ext>
                  </a:extLst>
                </a:gridCol>
                <a:gridCol w="615422">
                  <a:extLst>
                    <a:ext uri="{9D8B030D-6E8A-4147-A177-3AD203B41FA5}">
                      <a16:colId xmlns:a16="http://schemas.microsoft.com/office/drawing/2014/main" xmlns="" val="20006"/>
                    </a:ext>
                  </a:extLst>
                </a:gridCol>
                <a:gridCol w="615422">
                  <a:extLst>
                    <a:ext uri="{9D8B030D-6E8A-4147-A177-3AD203B41FA5}">
                      <a16:colId xmlns:a16="http://schemas.microsoft.com/office/drawing/2014/main" xmlns="" val="20007"/>
                    </a:ext>
                  </a:extLst>
                </a:gridCol>
                <a:gridCol w="615422">
                  <a:extLst>
                    <a:ext uri="{9D8B030D-6E8A-4147-A177-3AD203B41FA5}">
                      <a16:colId xmlns:a16="http://schemas.microsoft.com/office/drawing/2014/main" xmlns="" val="20008"/>
                    </a:ext>
                  </a:extLst>
                </a:gridCol>
                <a:gridCol w="615422">
                  <a:extLst>
                    <a:ext uri="{9D8B030D-6E8A-4147-A177-3AD203B41FA5}">
                      <a16:colId xmlns:a16="http://schemas.microsoft.com/office/drawing/2014/main" xmlns="" val="20009"/>
                    </a:ext>
                  </a:extLst>
                </a:gridCol>
                <a:gridCol w="615422">
                  <a:extLst>
                    <a:ext uri="{9D8B030D-6E8A-4147-A177-3AD203B41FA5}">
                      <a16:colId xmlns:a16="http://schemas.microsoft.com/office/drawing/2014/main" xmlns="" val="20010"/>
                    </a:ext>
                  </a:extLst>
                </a:gridCol>
              </a:tblGrid>
              <a:tr h="1062686">
                <a:tc>
                  <a:txBody>
                    <a:bodyPr/>
                    <a:lstStyle/>
                    <a:p>
                      <a:r>
                        <a:rPr lang="en-US" sz="1200" dirty="0" smtClean="0"/>
                        <a:t>Indicator</a:t>
                      </a:r>
                      <a:endParaRPr lang="en-US" sz="1600" dirty="0"/>
                    </a:p>
                  </a:txBody>
                  <a:tcPr marL="80990" marR="80990" anchor="b"/>
                </a:tc>
                <a:tc>
                  <a:txBody>
                    <a:bodyPr/>
                    <a:lstStyle/>
                    <a:p>
                      <a:r>
                        <a:rPr lang="en-US" sz="1200" dirty="0" smtClean="0"/>
                        <a:t>All Students</a:t>
                      </a:r>
                      <a:endParaRPr lang="en-US" sz="1200" dirty="0"/>
                    </a:p>
                  </a:txBody>
                  <a:tcPr marL="80990" marR="80990" vert="vert270"/>
                </a:tc>
                <a:tc>
                  <a:txBody>
                    <a:bodyPr/>
                    <a:lstStyle/>
                    <a:p>
                      <a:r>
                        <a:rPr lang="en-US" sz="1200" dirty="0" smtClean="0"/>
                        <a:t>Major Racial / Ethnic Groups</a:t>
                      </a:r>
                      <a:endParaRPr lang="en-US" sz="1200" dirty="0"/>
                    </a:p>
                  </a:txBody>
                  <a:tcPr marL="80990" marR="80990" vert="vert270"/>
                </a:tc>
                <a:tc>
                  <a:txBody>
                    <a:bodyPr/>
                    <a:lstStyle/>
                    <a:p>
                      <a:r>
                        <a:rPr lang="en-US" sz="1200" dirty="0" smtClean="0"/>
                        <a:t>Students with Disabilities</a:t>
                      </a:r>
                      <a:endParaRPr lang="en-US" sz="1200" dirty="0"/>
                    </a:p>
                  </a:txBody>
                  <a:tcPr marL="80990" marR="80990" vert="vert270"/>
                </a:tc>
                <a:tc>
                  <a:txBody>
                    <a:bodyPr/>
                    <a:lstStyle/>
                    <a:p>
                      <a:r>
                        <a:rPr lang="en-US" sz="1200" dirty="0" smtClean="0"/>
                        <a:t>English Learners</a:t>
                      </a:r>
                      <a:endParaRPr lang="en-US" sz="1200" dirty="0"/>
                    </a:p>
                  </a:txBody>
                  <a:tcPr marL="80990" marR="80990" vert="vert270"/>
                </a:tc>
                <a:tc>
                  <a:txBody>
                    <a:bodyPr/>
                    <a:lstStyle/>
                    <a:p>
                      <a:r>
                        <a:rPr lang="en-US" sz="1200" dirty="0" smtClean="0"/>
                        <a:t>Economically</a:t>
                      </a:r>
                      <a:r>
                        <a:rPr lang="en-US" sz="1200" baseline="0" dirty="0" smtClean="0"/>
                        <a:t> Disadvantaged</a:t>
                      </a:r>
                      <a:endParaRPr lang="en-US" sz="1200" dirty="0"/>
                    </a:p>
                  </a:txBody>
                  <a:tcPr marL="80990" marR="80990" vert="vert270"/>
                </a:tc>
                <a:tc>
                  <a:txBody>
                    <a:bodyPr/>
                    <a:lstStyle/>
                    <a:p>
                      <a:r>
                        <a:rPr lang="en-US" sz="1200" dirty="0" smtClean="0"/>
                        <a:t>Gender</a:t>
                      </a:r>
                      <a:endParaRPr lang="en-US" sz="1200" dirty="0"/>
                    </a:p>
                  </a:txBody>
                  <a:tcPr marL="80990" marR="80990" vert="vert270"/>
                </a:tc>
                <a:tc>
                  <a:txBody>
                    <a:bodyPr/>
                    <a:lstStyle/>
                    <a:p>
                      <a:r>
                        <a:rPr lang="en-US" sz="1200" dirty="0" smtClean="0"/>
                        <a:t>Migrant</a:t>
                      </a:r>
                      <a:endParaRPr lang="en-US" sz="1200" dirty="0"/>
                    </a:p>
                  </a:txBody>
                  <a:tcPr marL="80990" marR="80990" vert="vert270"/>
                </a:tc>
                <a:tc>
                  <a:txBody>
                    <a:bodyPr/>
                    <a:lstStyle/>
                    <a:p>
                      <a:r>
                        <a:rPr lang="en-US" sz="1200" dirty="0" smtClean="0"/>
                        <a:t>Homeless</a:t>
                      </a:r>
                      <a:endParaRPr lang="en-US" sz="1200" dirty="0"/>
                    </a:p>
                  </a:txBody>
                  <a:tcPr marL="80990" marR="80990" vert="vert270"/>
                </a:tc>
                <a:tc>
                  <a:txBody>
                    <a:bodyPr/>
                    <a:lstStyle/>
                    <a:p>
                      <a:r>
                        <a:rPr lang="en-US" sz="1200" dirty="0" smtClean="0"/>
                        <a:t>Foster Care</a:t>
                      </a:r>
                      <a:endParaRPr lang="en-US" sz="1200" dirty="0"/>
                    </a:p>
                  </a:txBody>
                  <a:tcPr marL="80990" marR="80990" vert="vert270"/>
                </a:tc>
                <a:tc>
                  <a:txBody>
                    <a:bodyPr/>
                    <a:lstStyle/>
                    <a:p>
                      <a:r>
                        <a:rPr lang="en-US" sz="1200" dirty="0" smtClean="0"/>
                        <a:t>Military-Connected</a:t>
                      </a:r>
                      <a:endParaRPr lang="en-US" sz="1200" dirty="0"/>
                    </a:p>
                  </a:txBody>
                  <a:tcPr marL="80990" marR="80990" vert="vert270"/>
                </a:tc>
                <a:extLst>
                  <a:ext uri="{0D108BD9-81ED-4DB2-BD59-A6C34878D82A}">
                    <a16:rowId xmlns:a16="http://schemas.microsoft.com/office/drawing/2014/main" xmlns="" val="10000"/>
                  </a:ext>
                </a:extLst>
              </a:tr>
              <a:tr h="0">
                <a:tc>
                  <a:txBody>
                    <a:bodyPr/>
                    <a:lstStyle/>
                    <a:p>
                      <a:r>
                        <a:rPr lang="en-US" sz="1200" dirty="0" smtClean="0"/>
                        <a:t>Student achievement by proficiency level</a:t>
                      </a:r>
                      <a:endParaRPr lang="en-US" sz="1200" dirty="0"/>
                    </a:p>
                  </a:txBody>
                  <a:tcPr marL="80990" marR="80990" anchor="ctr"/>
                </a:tc>
                <a:tc>
                  <a:txBody>
                    <a:bodyPr/>
                    <a:lstStyle/>
                    <a:p>
                      <a:pPr algn="ctr"/>
                      <a:r>
                        <a:rPr lang="en-US" dirty="0" smtClean="0">
                          <a:latin typeface="Wingdings" panose="05000000000000000000" pitchFamily="2" charset="2"/>
                          <a:sym typeface="Wingdings" panose="05000000000000000000" pitchFamily="2" charset="2"/>
                        </a:rPr>
                        <a:t></a:t>
                      </a:r>
                      <a:endParaRPr lang="en-US" dirty="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extLst>
                  <a:ext uri="{0D108BD9-81ED-4DB2-BD59-A6C34878D82A}">
                    <a16:rowId xmlns:a16="http://schemas.microsoft.com/office/drawing/2014/main" xmlns="" val="10001"/>
                  </a:ext>
                </a:extLst>
              </a:tr>
              <a:tr h="0">
                <a:tc>
                  <a:txBody>
                    <a:bodyPr/>
                    <a:lstStyle/>
                    <a:p>
                      <a:r>
                        <a:rPr lang="en-US" sz="1200" dirty="0" smtClean="0"/>
                        <a:t>Academic growth</a:t>
                      </a:r>
                      <a:endParaRPr lang="en-US" sz="1200"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extLst>
                  <a:ext uri="{0D108BD9-81ED-4DB2-BD59-A6C34878D82A}">
                    <a16:rowId xmlns:a16="http://schemas.microsoft.com/office/drawing/2014/main" xmlns="" val="10002"/>
                  </a:ext>
                </a:extLst>
              </a:tr>
              <a:tr h="0">
                <a:tc>
                  <a:txBody>
                    <a:bodyPr/>
                    <a:lstStyle/>
                    <a:p>
                      <a:r>
                        <a:rPr lang="en-US" sz="1200" dirty="0" smtClean="0"/>
                        <a:t>4-year</a:t>
                      </a:r>
                      <a:r>
                        <a:rPr lang="en-US" sz="1200" baseline="0" dirty="0" smtClean="0"/>
                        <a:t> and 7-year graduation rates</a:t>
                      </a:r>
                      <a:endParaRPr lang="en-US" sz="1200"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a:p>
                  </a:txBody>
                  <a:tcPr marL="80990" marR="80990" anchor="ctr"/>
                </a:tc>
                <a:extLst>
                  <a:ext uri="{0D108BD9-81ED-4DB2-BD59-A6C34878D82A}">
                    <a16:rowId xmlns:a16="http://schemas.microsoft.com/office/drawing/2014/main" xmlns="" val="10003"/>
                  </a:ext>
                </a:extLst>
              </a:tr>
              <a:tr h="0">
                <a:tc>
                  <a:txBody>
                    <a:bodyPr/>
                    <a:lstStyle/>
                    <a:p>
                      <a:r>
                        <a:rPr lang="en-US" sz="1200" dirty="0" smtClean="0"/>
                        <a:t>English</a:t>
                      </a:r>
                      <a:r>
                        <a:rPr lang="en-US" sz="1200" baseline="0" dirty="0" smtClean="0"/>
                        <a:t> learners achieving English language proficiency</a:t>
                      </a:r>
                      <a:endParaRPr lang="en-US" sz="1200" dirty="0"/>
                    </a:p>
                  </a:txBody>
                  <a:tcPr marL="80990" marR="80990" anchor="ctr"/>
                </a:tc>
                <a:tc>
                  <a:txBody>
                    <a:bodyPr/>
                    <a:lstStyle/>
                    <a:p>
                      <a:pPr algn="ctr"/>
                      <a:endParaRPr lang="en-US"/>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a:p>
                  </a:txBody>
                  <a:tcPr marL="80990" marR="80990" anchor="ctr"/>
                </a:tc>
                <a:tc>
                  <a:txBody>
                    <a:bodyPr/>
                    <a:lstStyle/>
                    <a:p>
                      <a:pPr algn="ctr"/>
                      <a:endParaRPr lang="en-US" dirty="0"/>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extLst>
                  <a:ext uri="{0D108BD9-81ED-4DB2-BD59-A6C34878D82A}">
                    <a16:rowId xmlns:a16="http://schemas.microsoft.com/office/drawing/2014/main" xmlns="" val="10004"/>
                  </a:ext>
                </a:extLst>
              </a:tr>
              <a:tr h="0">
                <a:tc>
                  <a:txBody>
                    <a:bodyPr/>
                    <a:lstStyle/>
                    <a:p>
                      <a:r>
                        <a:rPr lang="en-US" sz="1200" dirty="0" smtClean="0"/>
                        <a:t>Other indicator(s) of school quality or student success</a:t>
                      </a:r>
                      <a:endParaRPr lang="en-US" sz="1200"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a:p>
                  </a:txBody>
                  <a:tcPr marL="80990" marR="80990" anchor="ctr"/>
                </a:tc>
                <a:tc>
                  <a:txBody>
                    <a:bodyPr/>
                    <a:lstStyle/>
                    <a:p>
                      <a:pPr algn="ctr"/>
                      <a:endParaRPr lang="en-US" dirty="0"/>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extLst>
                  <a:ext uri="{0D108BD9-81ED-4DB2-BD59-A6C34878D82A}">
                    <a16:rowId xmlns:a16="http://schemas.microsoft.com/office/drawing/2014/main" xmlns="" val="10005"/>
                  </a:ext>
                </a:extLst>
              </a:tr>
              <a:tr h="0">
                <a:tc>
                  <a:txBody>
                    <a:bodyPr/>
                    <a:lstStyle/>
                    <a:p>
                      <a:r>
                        <a:rPr lang="en-US" sz="1200" dirty="0" smtClean="0"/>
                        <a:t>Progress towards long-term goals</a:t>
                      </a:r>
                      <a:endParaRPr lang="en-US" sz="1200"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dirty="0"/>
                    </a:p>
                  </a:txBody>
                  <a:tcPr marL="80990" marR="80990" anchor="ctr"/>
                </a:tc>
                <a:tc>
                  <a:txBody>
                    <a:bodyPr/>
                    <a:lstStyle/>
                    <a:p>
                      <a:pPr algn="ctr"/>
                      <a:endParaRPr lang="en-US"/>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a:p>
                  </a:txBody>
                  <a:tcPr marL="80990" marR="80990" anchor="ctr"/>
                </a:tc>
                <a:extLst>
                  <a:ext uri="{0D108BD9-81ED-4DB2-BD59-A6C34878D82A}">
                    <a16:rowId xmlns:a16="http://schemas.microsoft.com/office/drawing/2014/main" xmlns="" val="10006"/>
                  </a:ext>
                </a:extLst>
              </a:tr>
              <a:tr h="0">
                <a:tc>
                  <a:txBody>
                    <a:bodyPr/>
                    <a:lstStyle/>
                    <a:p>
                      <a:r>
                        <a:rPr lang="en-US" sz="1200" dirty="0" smtClean="0"/>
                        <a:t>Participation</a:t>
                      </a:r>
                      <a:r>
                        <a:rPr lang="en-US" sz="1200" baseline="0" dirty="0" smtClean="0"/>
                        <a:t> rates</a:t>
                      </a:r>
                      <a:endParaRPr lang="en-US" sz="1200"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a:p>
                  </a:txBody>
                  <a:tcPr marL="80990" marR="80990" anchor="ctr"/>
                </a:tc>
                <a:tc>
                  <a:txBody>
                    <a:bodyPr/>
                    <a:lstStyle/>
                    <a:p>
                      <a:pPr algn="ctr"/>
                      <a:endParaRPr lang="en-US" dirty="0"/>
                    </a:p>
                  </a:txBody>
                  <a:tcPr marL="80990" marR="80990" anchor="ctr"/>
                </a:tc>
                <a:tc>
                  <a:txBody>
                    <a:bodyPr/>
                    <a:lstStyle/>
                    <a:p>
                      <a:pPr algn="ctr"/>
                      <a:endParaRPr lang="en-US"/>
                    </a:p>
                  </a:txBody>
                  <a:tcPr marL="80990" marR="80990" anchor="ctr"/>
                </a:tc>
                <a:extLst>
                  <a:ext uri="{0D108BD9-81ED-4DB2-BD59-A6C34878D82A}">
                    <a16:rowId xmlns:a16="http://schemas.microsoft.com/office/drawing/2014/main" xmlns="" val="10007"/>
                  </a:ext>
                </a:extLst>
              </a:tr>
              <a:tr h="0">
                <a:tc>
                  <a:txBody>
                    <a:bodyPr/>
                    <a:lstStyle/>
                    <a:p>
                      <a:r>
                        <a:rPr lang="en-US" sz="1200" dirty="0" smtClean="0"/>
                        <a:t>Percentages of students taking alternate assessment</a:t>
                      </a:r>
                      <a:endParaRPr lang="en-US" sz="1200"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extLst>
                  <a:ext uri="{0D108BD9-81ED-4DB2-BD59-A6C34878D82A}">
                    <a16:rowId xmlns:a16="http://schemas.microsoft.com/office/drawing/2014/main" xmlns="" val="10008"/>
                  </a:ext>
                </a:extLst>
              </a:tr>
              <a:tr h="0">
                <a:tc>
                  <a:txBody>
                    <a:bodyPr/>
                    <a:lstStyle/>
                    <a:p>
                      <a:r>
                        <a:rPr lang="en-US" sz="1200" dirty="0" smtClean="0"/>
                        <a:t>CRDC Indicators</a:t>
                      </a:r>
                      <a:endParaRPr lang="en-US" sz="1200"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extLst>
                  <a:ext uri="{0D108BD9-81ED-4DB2-BD59-A6C34878D82A}">
                    <a16:rowId xmlns:a16="http://schemas.microsoft.com/office/drawing/2014/main" xmlns="" val="10009"/>
                  </a:ext>
                </a:extLst>
              </a:tr>
              <a:tr h="457200">
                <a:tc>
                  <a:txBody>
                    <a:bodyPr/>
                    <a:lstStyle/>
                    <a:p>
                      <a:r>
                        <a:rPr lang="en-US" sz="1200" dirty="0" smtClean="0"/>
                        <a:t>NAEP</a:t>
                      </a:r>
                      <a:endParaRPr lang="en-US" sz="1200"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extLst>
                  <a:ext uri="{0D108BD9-81ED-4DB2-BD59-A6C34878D82A}">
                    <a16:rowId xmlns:a16="http://schemas.microsoft.com/office/drawing/2014/main" xmlns="" val="10010"/>
                  </a:ext>
                </a:extLst>
              </a:tr>
              <a:tr h="457200">
                <a:tc>
                  <a:txBody>
                    <a:bodyPr/>
                    <a:lstStyle/>
                    <a:p>
                      <a:r>
                        <a:rPr lang="en-US" sz="1200" dirty="0" smtClean="0"/>
                        <a:t>Postsecondary enrollment</a:t>
                      </a:r>
                      <a:endParaRPr lang="en-US" sz="1200" dirty="0"/>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Wingdings" panose="05000000000000000000" pitchFamily="2" charset="2"/>
                          <a:sym typeface="Wingdings" panose="05000000000000000000" pitchFamily="2" charset="2"/>
                        </a:rPr>
                        <a:t></a:t>
                      </a:r>
                      <a:endParaRPr lang="en-US" dirty="0" smtClean="0">
                        <a:latin typeface="Wingdings" panose="05000000000000000000" pitchFamily="2" charset="2"/>
                      </a:endParaRPr>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tc>
                  <a:txBody>
                    <a:bodyPr/>
                    <a:lstStyle/>
                    <a:p>
                      <a:pPr algn="ctr"/>
                      <a:endParaRPr lang="en-US" dirty="0"/>
                    </a:p>
                  </a:txBody>
                  <a:tcPr marL="80990" marR="8099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178798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Monitoring of Annual LEA and School Report Cards</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26</a:t>
            </a:fld>
            <a:endParaRPr lang="en-US" dirty="0"/>
          </a:p>
        </p:txBody>
      </p:sp>
    </p:spTree>
    <p:extLst>
      <p:ext uri="{BB962C8B-B14F-4D97-AF65-F5344CB8AC3E}">
        <p14:creationId xmlns:p14="http://schemas.microsoft.com/office/powerpoint/2010/main" val="292151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2018-2019 Monitoring</a:t>
            </a:r>
            <a:endParaRPr lang="en-US" dirty="0"/>
          </a:p>
        </p:txBody>
      </p:sp>
      <p:sp>
        <p:nvSpPr>
          <p:cNvPr id="3" name="Content Placeholder 2"/>
          <p:cNvSpPr>
            <a:spLocks noGrp="1"/>
          </p:cNvSpPr>
          <p:nvPr>
            <p:ph idx="1"/>
          </p:nvPr>
        </p:nvSpPr>
        <p:spPr>
          <a:xfrm>
            <a:off x="274320" y="1361583"/>
            <a:ext cx="5097781" cy="5184690"/>
          </a:xfrm>
        </p:spPr>
        <p:txBody>
          <a:bodyPr>
            <a:normAutofit fontScale="92500"/>
          </a:bodyPr>
          <a:lstStyle/>
          <a:p>
            <a:pPr marL="342900" indent="-342900">
              <a:buFont typeface="Arial" panose="020B0604020202020204" pitchFamily="34" charset="0"/>
              <a:buChar char="•"/>
            </a:pPr>
            <a:r>
              <a:rPr lang="en-US" dirty="0" smtClean="0"/>
              <a:t>LEA Options and Monitoring</a:t>
            </a:r>
          </a:p>
          <a:p>
            <a:pPr marL="1028700" lvl="1" indent="-342900"/>
            <a:r>
              <a:rPr lang="en-US" sz="2800" dirty="0" smtClean="0"/>
              <a:t>Refer to CDE website on local websites </a:t>
            </a:r>
            <a:r>
              <a:rPr lang="en-US" sz="2800" dirty="0">
                <a:solidFill>
                  <a:schemeClr val="accent1">
                    <a:lumMod val="75000"/>
                  </a:schemeClr>
                </a:solidFill>
              </a:rPr>
              <a:t>[http://</a:t>
            </a:r>
            <a:r>
              <a:rPr lang="en-US" sz="2800" dirty="0" smtClean="0">
                <a:solidFill>
                  <a:schemeClr val="accent1">
                    <a:lumMod val="75000"/>
                  </a:schemeClr>
                </a:solidFill>
              </a:rPr>
              <a:t>www.cde.state.co.us/fedprograms/localreportcards]</a:t>
            </a:r>
          </a:p>
          <a:p>
            <a:pPr marL="1028700" lvl="1" indent="-342900"/>
            <a:r>
              <a:rPr lang="en-US" sz="2800" dirty="0" smtClean="0"/>
              <a:t>Use data files from CDE website and adding local data to develop local </a:t>
            </a:r>
            <a:r>
              <a:rPr lang="en-US" sz="2800" dirty="0"/>
              <a:t>report </a:t>
            </a:r>
            <a:r>
              <a:rPr lang="en-US" sz="2800" dirty="0" smtClean="0"/>
              <a:t>cards</a:t>
            </a:r>
          </a:p>
          <a:p>
            <a:pPr marL="1028700" lvl="1" indent="-342900"/>
            <a:r>
              <a:rPr lang="en-US" sz="2800" dirty="0" smtClean="0"/>
              <a:t>Develop local reports using local data that includes all ESSA required data elements and comparisons</a:t>
            </a:r>
          </a:p>
        </p:txBody>
      </p:sp>
      <p:sp>
        <p:nvSpPr>
          <p:cNvPr id="4" name="Slide Number Placeholder 3"/>
          <p:cNvSpPr>
            <a:spLocks noGrp="1"/>
          </p:cNvSpPr>
          <p:nvPr>
            <p:ph type="sldNum" sz="quarter" idx="4"/>
          </p:nvPr>
        </p:nvSpPr>
        <p:spPr/>
        <p:txBody>
          <a:bodyPr/>
          <a:lstStyle/>
          <a:p>
            <a:fld id="{67726FA2-3EC9-4717-AD62-D8C823692DD3}" type="slidenum">
              <a:rPr lang="en-US" smtClean="0"/>
              <a:pPr/>
              <a:t>27</a:t>
            </a:fld>
            <a:endParaRPr lang="en-US" dirty="0"/>
          </a:p>
        </p:txBody>
      </p:sp>
      <p:sp>
        <p:nvSpPr>
          <p:cNvPr id="8" name="Left Arrow Callout 7"/>
          <p:cNvSpPr/>
          <p:nvPr/>
        </p:nvSpPr>
        <p:spPr>
          <a:xfrm>
            <a:off x="5372102" y="2773303"/>
            <a:ext cx="3657602" cy="2052553"/>
          </a:xfrm>
          <a:prstGeom prst="leftArrowCallout">
            <a:avLst>
              <a:gd name="adj1" fmla="val 19091"/>
              <a:gd name="adj2" fmla="val 25000"/>
              <a:gd name="adj3" fmla="val 25000"/>
              <a:gd name="adj4" fmla="val 64977"/>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t>Post report(s) </a:t>
            </a:r>
            <a:r>
              <a:rPr lang="en-US" sz="2000" dirty="0"/>
              <a:t>on own </a:t>
            </a:r>
            <a:r>
              <a:rPr lang="en-US" sz="2000" dirty="0" smtClean="0"/>
              <a:t>website, let CDE know supplementing data, </a:t>
            </a:r>
            <a:r>
              <a:rPr lang="en-US" sz="2000" dirty="0"/>
              <a:t>and </a:t>
            </a:r>
            <a:r>
              <a:rPr lang="en-US" sz="2000" dirty="0" smtClean="0"/>
              <a:t>send CDE website link(s) to </a:t>
            </a:r>
            <a:r>
              <a:rPr lang="en-US" sz="2000" dirty="0"/>
              <a:t>the </a:t>
            </a:r>
            <a:r>
              <a:rPr lang="en-US" sz="2000" dirty="0" smtClean="0"/>
              <a:t>report(s)</a:t>
            </a:r>
            <a:r>
              <a:rPr lang="en-US" dirty="0" smtClean="0"/>
              <a:t>. </a:t>
            </a:r>
            <a:endParaRPr lang="en-US" dirty="0"/>
          </a:p>
        </p:txBody>
      </p:sp>
      <p:sp>
        <p:nvSpPr>
          <p:cNvPr id="10" name="Left Arrow Callout 9"/>
          <p:cNvSpPr/>
          <p:nvPr/>
        </p:nvSpPr>
        <p:spPr>
          <a:xfrm>
            <a:off x="5372102" y="1355497"/>
            <a:ext cx="3657602" cy="1332116"/>
          </a:xfrm>
          <a:prstGeom prst="leftArrowCallout">
            <a:avLst>
              <a:gd name="adj1" fmla="val 19091"/>
              <a:gd name="adj2" fmla="val 25000"/>
              <a:gd name="adj3" fmla="val 25000"/>
              <a:gd name="adj4" fmla="val 64977"/>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t>Post CDE link </a:t>
            </a:r>
            <a:r>
              <a:rPr lang="en-US" sz="2000" dirty="0"/>
              <a:t>on own website and </a:t>
            </a:r>
            <a:r>
              <a:rPr lang="en-US" sz="2000" dirty="0" smtClean="0"/>
              <a:t>send CDE the </a:t>
            </a:r>
            <a:r>
              <a:rPr lang="en-US" sz="2000" dirty="0"/>
              <a:t>link to the </a:t>
            </a:r>
            <a:r>
              <a:rPr lang="en-US" sz="2000" dirty="0" smtClean="0"/>
              <a:t>webpage(s).</a:t>
            </a:r>
            <a:r>
              <a:rPr lang="en-US" dirty="0" smtClean="0"/>
              <a:t> </a:t>
            </a:r>
            <a:endParaRPr lang="en-US" dirty="0"/>
          </a:p>
        </p:txBody>
      </p:sp>
      <p:sp>
        <p:nvSpPr>
          <p:cNvPr id="11" name="Left Arrow Callout 10"/>
          <p:cNvSpPr/>
          <p:nvPr/>
        </p:nvSpPr>
        <p:spPr>
          <a:xfrm>
            <a:off x="5372102" y="4907912"/>
            <a:ext cx="3657602" cy="1813564"/>
          </a:xfrm>
          <a:prstGeom prst="leftArrowCallout">
            <a:avLst>
              <a:gd name="adj1" fmla="val 19091"/>
              <a:gd name="adj2" fmla="val 25000"/>
              <a:gd name="adj3" fmla="val 25000"/>
              <a:gd name="adj4" fmla="val 64977"/>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smtClean="0"/>
              <a:t>Post report(s) </a:t>
            </a:r>
            <a:r>
              <a:rPr lang="en-US" sz="2000" dirty="0"/>
              <a:t>on own </a:t>
            </a:r>
            <a:r>
              <a:rPr lang="en-US" sz="2000" dirty="0" smtClean="0"/>
              <a:t>website, let CDE know using local data and report(s), </a:t>
            </a:r>
            <a:r>
              <a:rPr lang="en-US" sz="2000" dirty="0"/>
              <a:t>and send </a:t>
            </a:r>
            <a:r>
              <a:rPr lang="en-US" sz="2000" dirty="0" smtClean="0"/>
              <a:t>CDE link(s) to </a:t>
            </a:r>
            <a:r>
              <a:rPr lang="en-US" sz="2000" dirty="0"/>
              <a:t>the </a:t>
            </a:r>
            <a:r>
              <a:rPr lang="en-US" sz="2000" dirty="0" smtClean="0"/>
              <a:t>report(s)</a:t>
            </a:r>
            <a:r>
              <a:rPr lang="en-US" dirty="0" smtClean="0"/>
              <a:t>. </a:t>
            </a:r>
            <a:endParaRPr lang="en-US" dirty="0"/>
          </a:p>
        </p:txBody>
      </p:sp>
    </p:spTree>
    <p:extLst>
      <p:ext uri="{BB962C8B-B14F-4D97-AF65-F5344CB8AC3E}">
        <p14:creationId xmlns:p14="http://schemas.microsoft.com/office/powerpoint/2010/main" val="185466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2"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2" uiExpand="1" build="p"/>
      <p:bldP spid="8" grpId="0" uiExpand="1" animBg="1"/>
      <p:bldP spid="10" grpId="0" uiExpand="1"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&amp; Opportunity for Input</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747695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Input</a:t>
            </a:r>
            <a:endParaRPr lang="en-US" dirty="0"/>
          </a:p>
        </p:txBody>
      </p:sp>
      <p:sp>
        <p:nvSpPr>
          <p:cNvPr id="3" name="Content Placeholder 2"/>
          <p:cNvSpPr>
            <a:spLocks noGrp="1"/>
          </p:cNvSpPr>
          <p:nvPr>
            <p:ph idx="1"/>
          </p:nvPr>
        </p:nvSpPr>
        <p:spPr>
          <a:xfrm>
            <a:off x="628650" y="1463040"/>
            <a:ext cx="7886700" cy="4822430"/>
          </a:xfrm>
        </p:spPr>
        <p:txBody>
          <a:bodyPr>
            <a:normAutofit lnSpcReduction="10000"/>
          </a:bodyPr>
          <a:lstStyle/>
          <a:p>
            <a:pPr marL="342900" indent="-342900">
              <a:buFont typeface="Arial" panose="020B0604020202020204" pitchFamily="34" charset="0"/>
              <a:buChar char="•"/>
            </a:pPr>
            <a:r>
              <a:rPr lang="en-US" dirty="0" smtClean="0"/>
              <a:t>Feedback on plans for 2017-18 LEA reports</a:t>
            </a:r>
          </a:p>
          <a:p>
            <a:pPr marL="1143000" lvl="1" indent="-457200">
              <a:buFont typeface="+mj-lt"/>
              <a:buAutoNum type="arabicPeriod"/>
            </a:pPr>
            <a:r>
              <a:rPr lang="en-US" dirty="0" smtClean="0"/>
              <a:t>Ideas for how CDE can support LEAs in meeting reporting requirements</a:t>
            </a:r>
          </a:p>
          <a:p>
            <a:pPr marL="1143000" lvl="1" indent="-457200">
              <a:buFont typeface="+mj-lt"/>
              <a:buAutoNum type="arabicPeriod"/>
            </a:pPr>
            <a:r>
              <a:rPr lang="en-US" dirty="0" smtClean="0">
                <a:solidFill>
                  <a:srgbClr val="00B050"/>
                </a:solidFill>
              </a:rPr>
              <a:t>Question</a:t>
            </a:r>
            <a:r>
              <a:rPr lang="en-US" dirty="0" smtClean="0"/>
              <a:t>: How does LEA plan to meet ESSA public reporting requirements?</a:t>
            </a:r>
          </a:p>
          <a:p>
            <a:pPr marL="1485900" lvl="2" indent="-342900">
              <a:buFont typeface="+mj-lt"/>
              <a:buAutoNum type="alphaLcParenR"/>
            </a:pPr>
            <a:r>
              <a:rPr lang="en-US" dirty="0" smtClean="0"/>
              <a:t>LEA plans to develop and disseminate our own reports and does not need support</a:t>
            </a:r>
          </a:p>
          <a:p>
            <a:pPr marL="1485900" lvl="2" indent="-342900">
              <a:buFont typeface="+mj-lt"/>
              <a:buAutoNum type="alphaLcParenR"/>
            </a:pPr>
            <a:r>
              <a:rPr lang="en-US" dirty="0" smtClean="0"/>
              <a:t>LEA plans to develop and disseminate our own reports, using data files from CDE to meet ESSA reporting requirements</a:t>
            </a:r>
          </a:p>
          <a:p>
            <a:pPr marL="1485900" lvl="2" indent="-342900">
              <a:buFont typeface="+mj-lt"/>
              <a:buAutoNum type="alphaLcParenR"/>
            </a:pPr>
            <a:r>
              <a:rPr lang="en-US" dirty="0" smtClean="0"/>
              <a:t>LEA plans to refer viewers to school and LEA data on the CDE website (will not be doing a full local report)</a:t>
            </a:r>
          </a:p>
          <a:p>
            <a:pPr marL="1485900" lvl="2" indent="-342900">
              <a:buFont typeface="+mj-lt"/>
              <a:buAutoNum type="alphaLcParenR"/>
            </a:pPr>
            <a:r>
              <a:rPr lang="en-US" dirty="0" smtClean="0"/>
              <a:t>Not sure at this time or need to discuss with others</a:t>
            </a:r>
          </a:p>
          <a:p>
            <a:pPr marL="1485900" lvl="2" indent="-342900">
              <a:buFont typeface="+mj-lt"/>
              <a:buAutoNum type="alphaLcParenR"/>
            </a:pPr>
            <a:r>
              <a:rPr lang="en-US" dirty="0" smtClean="0"/>
              <a:t>Other: [please type into the chat box]</a:t>
            </a:r>
          </a:p>
          <a:p>
            <a:pPr marL="1143000" lvl="1" indent="-457200">
              <a:buFont typeface="+mj-lt"/>
              <a:buAutoNum type="arabicPeriod"/>
            </a:pPr>
            <a:r>
              <a:rPr lang="en-US" dirty="0">
                <a:solidFill>
                  <a:srgbClr val="00B050"/>
                </a:solidFill>
              </a:rPr>
              <a:t>Question</a:t>
            </a:r>
            <a:r>
              <a:rPr lang="en-US" dirty="0"/>
              <a:t>: How </a:t>
            </a:r>
            <a:r>
              <a:rPr lang="en-US" dirty="0" smtClean="0"/>
              <a:t>and when can school and district report cards be posted?</a:t>
            </a:r>
            <a:endParaRPr lang="en-US" dirty="0"/>
          </a:p>
          <a:p>
            <a:pPr marL="1485900" lvl="2" indent="-342900">
              <a:buFont typeface="+mj-lt"/>
              <a:buAutoNum type="alphaLcParenR"/>
            </a:pPr>
            <a:endParaRPr lang="en-US" dirty="0" smtClean="0"/>
          </a:p>
        </p:txBody>
      </p:sp>
      <p:sp>
        <p:nvSpPr>
          <p:cNvPr id="4" name="Slide Number Placeholder 3"/>
          <p:cNvSpPr>
            <a:spLocks noGrp="1"/>
          </p:cNvSpPr>
          <p:nvPr>
            <p:ph type="sldNum" sz="quarter" idx="4"/>
          </p:nvPr>
        </p:nvSpPr>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2782540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Purpose and Agenda </a:t>
            </a:r>
            <a:endParaRPr sz="2400" b="0" i="0" u="none" strike="noStrike" cap="none">
              <a:solidFill>
                <a:schemeClr val="lt1"/>
              </a:solidFill>
              <a:latin typeface="Arial"/>
              <a:ea typeface="Arial"/>
              <a:cs typeface="Arial"/>
              <a:sym typeface="Arial"/>
            </a:endParaRPr>
          </a:p>
        </p:txBody>
      </p:sp>
      <p:sp>
        <p:nvSpPr>
          <p:cNvPr id="109" name="Google Shape;109;p20"/>
          <p:cNvSpPr txBox="1">
            <a:spLocks noGrp="1"/>
          </p:cNvSpPr>
          <p:nvPr>
            <p:ph type="body" idx="1"/>
          </p:nvPr>
        </p:nvSpPr>
        <p:spPr>
          <a:xfrm>
            <a:off x="363681" y="1463040"/>
            <a:ext cx="8468591" cy="43513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C6670"/>
              </a:buClr>
              <a:buSzPts val="2400"/>
              <a:buFont typeface="Arial"/>
              <a:buNone/>
            </a:pPr>
            <a:r>
              <a:rPr lang="en-US" sz="2400" b="0" i="0" u="none" strike="noStrike" cap="none" dirty="0">
                <a:solidFill>
                  <a:srgbClr val="5C6670"/>
                </a:solidFill>
                <a:latin typeface="Trebuchet MS"/>
                <a:ea typeface="Trebuchet MS"/>
                <a:cs typeface="Trebuchet MS"/>
                <a:sym typeface="Trebuchet MS"/>
              </a:rPr>
              <a:t>To provide </a:t>
            </a:r>
            <a:r>
              <a:rPr lang="en-US" sz="2400" b="0" i="0" u="none" strike="noStrike" cap="none" dirty="0" smtClean="0">
                <a:solidFill>
                  <a:srgbClr val="5C6670"/>
                </a:solidFill>
                <a:latin typeface="Trebuchet MS"/>
                <a:ea typeface="Trebuchet MS"/>
                <a:cs typeface="Trebuchet MS"/>
                <a:sym typeface="Trebuchet MS"/>
              </a:rPr>
              <a:t>a </a:t>
            </a:r>
            <a:r>
              <a:rPr lang="en-US" sz="2400" b="0" i="0" u="none" strike="noStrike" cap="none" dirty="0">
                <a:solidFill>
                  <a:srgbClr val="5C6670"/>
                </a:solidFill>
                <a:latin typeface="Trebuchet MS"/>
                <a:ea typeface="Trebuchet MS"/>
                <a:cs typeface="Trebuchet MS"/>
                <a:sym typeface="Trebuchet MS"/>
              </a:rPr>
              <a:t>deeper level of understanding </a:t>
            </a:r>
            <a:r>
              <a:rPr lang="en-US" sz="2400" b="0" i="0" u="none" strike="noStrike" cap="none" dirty="0" smtClean="0">
                <a:solidFill>
                  <a:srgbClr val="5C6670"/>
                </a:solidFill>
                <a:latin typeface="Trebuchet MS"/>
                <a:ea typeface="Trebuchet MS"/>
                <a:cs typeface="Trebuchet MS"/>
                <a:sym typeface="Trebuchet MS"/>
              </a:rPr>
              <a:t>of expectations for </a:t>
            </a:r>
            <a:r>
              <a:rPr lang="en-US" sz="2400" b="0" i="0" u="none" strike="noStrike" cap="none" dirty="0">
                <a:solidFill>
                  <a:srgbClr val="5C6670"/>
                </a:solidFill>
                <a:latin typeface="Trebuchet MS"/>
                <a:ea typeface="Trebuchet MS"/>
                <a:cs typeface="Trebuchet MS"/>
                <a:sym typeface="Trebuchet MS"/>
              </a:rPr>
              <a:t>meeting Federal Requirements under the Every Student Succeeds Act </a:t>
            </a:r>
            <a:r>
              <a:rPr lang="en-US" sz="2400" b="0" i="0" u="none" strike="noStrike" cap="none" dirty="0" smtClean="0">
                <a:solidFill>
                  <a:srgbClr val="5C6670"/>
                </a:solidFill>
                <a:latin typeface="Trebuchet MS"/>
                <a:ea typeface="Trebuchet MS"/>
                <a:cs typeface="Trebuchet MS"/>
                <a:sym typeface="Trebuchet MS"/>
              </a:rPr>
              <a:t>in preparation for </a:t>
            </a:r>
            <a:r>
              <a:rPr lang="en-US" sz="2400" b="0" i="0" u="none" strike="noStrike" cap="none" dirty="0">
                <a:solidFill>
                  <a:srgbClr val="5C6670"/>
                </a:solidFill>
                <a:latin typeface="Trebuchet MS"/>
                <a:ea typeface="Trebuchet MS"/>
                <a:cs typeface="Trebuchet MS"/>
                <a:sym typeface="Trebuchet MS"/>
              </a:rPr>
              <a:t>the 2018-2019 Monitoring </a:t>
            </a:r>
            <a:r>
              <a:rPr lang="en-US" sz="2400" b="0" i="0" u="none" strike="noStrike" cap="none" dirty="0" smtClean="0">
                <a:solidFill>
                  <a:srgbClr val="5C6670"/>
                </a:solidFill>
                <a:latin typeface="Trebuchet MS"/>
                <a:ea typeface="Trebuchet MS"/>
                <a:cs typeface="Trebuchet MS"/>
                <a:sym typeface="Trebuchet MS"/>
              </a:rPr>
              <a:t>process</a:t>
            </a:r>
            <a:endParaRPr dirty="0"/>
          </a:p>
          <a:p>
            <a:pPr marL="342900" indent="-342900">
              <a:buFont typeface="Arial" panose="020B0604020202020204" pitchFamily="34" charset="0"/>
              <a:buChar char="•"/>
            </a:pPr>
            <a:r>
              <a:rPr lang="en-US" dirty="0"/>
              <a:t>Increase understanding of </a:t>
            </a:r>
            <a:r>
              <a:rPr lang="en-US" dirty="0" smtClean="0"/>
              <a:t>LEA </a:t>
            </a:r>
            <a:r>
              <a:rPr lang="en-US" dirty="0"/>
              <a:t>(district) </a:t>
            </a:r>
            <a:r>
              <a:rPr lang="en-US" dirty="0" smtClean="0"/>
              <a:t>and school reporting </a:t>
            </a:r>
            <a:r>
              <a:rPr lang="en-US" dirty="0"/>
              <a:t>requirements under ESSA</a:t>
            </a:r>
          </a:p>
          <a:p>
            <a:pPr marL="1028700" lvl="1" indent="-342900"/>
            <a:r>
              <a:rPr lang="en-US" dirty="0"/>
              <a:t>Required Data Elements and Student Groups</a:t>
            </a:r>
          </a:p>
          <a:p>
            <a:pPr marL="1028700" lvl="1" indent="-342900"/>
            <a:r>
              <a:rPr lang="en-US" dirty="0" smtClean="0"/>
              <a:t>Annual </a:t>
            </a:r>
            <a:r>
              <a:rPr lang="en-US" dirty="0"/>
              <a:t>LEA </a:t>
            </a:r>
            <a:r>
              <a:rPr lang="en-US" dirty="0" smtClean="0"/>
              <a:t>and School Report </a:t>
            </a:r>
            <a:r>
              <a:rPr lang="en-US" dirty="0"/>
              <a:t>Cards</a:t>
            </a:r>
          </a:p>
          <a:p>
            <a:pPr marL="1485900" lvl="2" indent="-342900"/>
            <a:r>
              <a:rPr lang="en-US" dirty="0"/>
              <a:t>Plans for 2017-18 reports</a:t>
            </a:r>
          </a:p>
          <a:p>
            <a:pPr marL="342900" indent="-342900">
              <a:buFont typeface="Arial" panose="020B0604020202020204" pitchFamily="34" charset="0"/>
              <a:buChar char="•"/>
            </a:pPr>
            <a:r>
              <a:rPr lang="en-US" dirty="0"/>
              <a:t>Provide opportunity for input</a:t>
            </a: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dirty="0">
              <a:solidFill>
                <a:srgbClr val="5C6670"/>
              </a:solidFill>
              <a:latin typeface="Trebuchet MS"/>
              <a:ea typeface="Trebuchet MS"/>
              <a:cs typeface="Trebuchet MS"/>
              <a:sym typeface="Trebuchet MS"/>
            </a:endParaRPr>
          </a:p>
          <a:p>
            <a:pPr marL="342900" marR="0" lvl="0" indent="-190500" algn="l" rtl="0">
              <a:lnSpc>
                <a:spcPct val="100000"/>
              </a:lnSpc>
              <a:spcBef>
                <a:spcPts val="1000"/>
              </a:spcBef>
              <a:spcAft>
                <a:spcPts val="0"/>
              </a:spcAft>
              <a:buClr>
                <a:srgbClr val="5C6670"/>
              </a:buClr>
              <a:buSzPts val="2400"/>
              <a:buFont typeface="Arial"/>
              <a:buNone/>
            </a:pPr>
            <a:endParaRPr sz="2400" b="0" i="0" u="none" strike="noStrike" cap="none" dirty="0">
              <a:solidFill>
                <a:srgbClr val="5C6670"/>
              </a:solidFill>
              <a:latin typeface="Trebuchet MS"/>
              <a:ea typeface="Trebuchet MS"/>
              <a:cs typeface="Trebuchet MS"/>
              <a:sym typeface="Trebuchet MS"/>
            </a:endParaRPr>
          </a:p>
        </p:txBody>
      </p:sp>
      <p:sp>
        <p:nvSpPr>
          <p:cNvPr id="110" name="Google Shape;110;p20"/>
          <p:cNvSpPr txBox="1">
            <a:spLocks noGrp="1"/>
          </p:cNvSpPr>
          <p:nvPr>
            <p:ph type="sldNum" idx="4294967295"/>
          </p:nvPr>
        </p:nvSpPr>
        <p:spPr>
          <a:xfrm>
            <a:off x="220133" y="6356350"/>
            <a:ext cx="408517"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rgbClr val="A5A5A5"/>
                </a:solidFill>
                <a:latin typeface="Calibri"/>
                <a:ea typeface="Calibri"/>
                <a:cs typeface="Calibri"/>
                <a:sym typeface="Calibri"/>
              </a:rPr>
              <a:t>3</a:t>
            </a:fld>
            <a:endParaRPr sz="1200" b="0" i="0" u="none" strike="noStrike" cap="none">
              <a:solidFill>
                <a:srgbClr val="A5A5A5"/>
              </a:solidFill>
              <a:latin typeface="Calibri"/>
              <a:ea typeface="Calibri"/>
              <a:cs typeface="Calibri"/>
              <a:sym typeface="Calibri"/>
            </a:endParaRPr>
          </a:p>
        </p:txBody>
      </p:sp>
    </p:spTree>
    <p:extLst>
      <p:ext uri="{BB962C8B-B14F-4D97-AF65-F5344CB8AC3E}">
        <p14:creationId xmlns:p14="http://schemas.microsoft.com/office/powerpoint/2010/main" val="76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 calcmode="lin" valueType="num">
                                      <p:cBhvr additive="base">
                                        <p:cTn id="7" dur="500" fill="hold"/>
                                        <p:tgtEl>
                                          <p:spTgt spid="1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xEl>
                                              <p:pRg st="1" end="1"/>
                                            </p:txEl>
                                          </p:spTgt>
                                        </p:tgtEl>
                                        <p:attrNameLst>
                                          <p:attrName>style.visibility</p:attrName>
                                        </p:attrNameLst>
                                      </p:cBhvr>
                                      <p:to>
                                        <p:strVal val="visible"/>
                                      </p:to>
                                    </p:set>
                                    <p:anim calcmode="lin" valueType="num">
                                      <p:cBhvr additive="base">
                                        <p:cTn id="13"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 calcmode="lin" valueType="num">
                                      <p:cBhvr additive="base">
                                        <p:cTn id="17"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9">
                                            <p:txEl>
                                              <p:pRg st="3" end="3"/>
                                            </p:txEl>
                                          </p:spTgt>
                                        </p:tgtEl>
                                        <p:attrNameLst>
                                          <p:attrName>style.visibility</p:attrName>
                                        </p:attrNameLst>
                                      </p:cBhvr>
                                      <p:to>
                                        <p:strVal val="visible"/>
                                      </p:to>
                                    </p:set>
                                    <p:anim calcmode="lin" valueType="num">
                                      <p:cBhvr additive="base">
                                        <p:cTn id="21" dur="500" fill="hold"/>
                                        <p:tgtEl>
                                          <p:spTgt spid="10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9">
                                            <p:txEl>
                                              <p:pRg st="4" end="4"/>
                                            </p:txEl>
                                          </p:spTgt>
                                        </p:tgtEl>
                                        <p:attrNameLst>
                                          <p:attrName>style.visibility</p:attrName>
                                        </p:attrNameLst>
                                      </p:cBhvr>
                                      <p:to>
                                        <p:strVal val="visible"/>
                                      </p:to>
                                    </p:set>
                                    <p:anim calcmode="lin" valueType="num">
                                      <p:cBhvr additive="base">
                                        <p:cTn id="25" dur="500" fill="hold"/>
                                        <p:tgtEl>
                                          <p:spTgt spid="10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9">
                                            <p:txEl>
                                              <p:pRg st="5" end="5"/>
                                            </p:txEl>
                                          </p:spTgt>
                                        </p:tgtEl>
                                        <p:attrNameLst>
                                          <p:attrName>style.visibility</p:attrName>
                                        </p:attrNameLst>
                                      </p:cBhvr>
                                      <p:to>
                                        <p:strVal val="visible"/>
                                      </p:to>
                                    </p:set>
                                    <p:anim calcmode="lin" valueType="num">
                                      <p:cBhvr additive="base">
                                        <p:cTn id="31" dur="500" fill="hold"/>
                                        <p:tgtEl>
                                          <p:spTgt spid="10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this Training</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How useful was this training (on a scale of 1 to 5, with 1 being not helpful at all to 5 being the most useful)?</a:t>
            </a:r>
          </a:p>
          <a:p>
            <a:pPr marL="457200" indent="-457200">
              <a:buFont typeface="+mj-lt"/>
              <a:buAutoNum type="arabicPeriod"/>
            </a:pPr>
            <a:r>
              <a:rPr lang="en-US" dirty="0" smtClean="0"/>
              <a:t>What was most helpful? </a:t>
            </a:r>
          </a:p>
          <a:p>
            <a:pPr marL="457200" indent="-457200">
              <a:buFont typeface="+mj-lt"/>
              <a:buAutoNum type="arabicPeriod"/>
            </a:pPr>
            <a:r>
              <a:rPr lang="en-US" dirty="0" smtClean="0"/>
              <a:t>What was least helpful? </a:t>
            </a:r>
          </a:p>
          <a:p>
            <a:pPr marL="457200" indent="-457200">
              <a:buFont typeface="+mj-lt"/>
              <a:buAutoNum type="arabicPeriod"/>
            </a:pPr>
            <a:r>
              <a:rPr lang="en-US" dirty="0" smtClean="0"/>
              <a:t>What areas need further explanation? </a:t>
            </a:r>
          </a:p>
          <a:p>
            <a:pPr marL="457200" indent="-457200">
              <a:buFont typeface="+mj-lt"/>
              <a:buAutoNum type="arabicPeriod"/>
            </a:pPr>
            <a:r>
              <a:rPr lang="en-US" dirty="0" smtClean="0"/>
              <a:t>What remaining questions do you have?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30</a:t>
            </a:fld>
            <a:endParaRPr lang="en-US" dirty="0"/>
          </a:p>
        </p:txBody>
      </p:sp>
    </p:spTree>
    <p:extLst>
      <p:ext uri="{BB962C8B-B14F-4D97-AF65-F5344CB8AC3E}">
        <p14:creationId xmlns:p14="http://schemas.microsoft.com/office/powerpoint/2010/main" val="3287818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4320" y="1463040"/>
            <a:ext cx="4011083" cy="3228601"/>
          </a:xfrm>
        </p:spPr>
        <p:txBody>
          <a:bodyPr>
            <a:normAutofit/>
          </a:bodyPr>
          <a:lstStyle/>
          <a:p>
            <a:r>
              <a:rPr lang="en-US" sz="1800" dirty="0" smtClean="0"/>
              <a:t>     Nazanin Mohajeri-Nelson</a:t>
            </a:r>
          </a:p>
          <a:p>
            <a:pPr marL="742950" lvl="1" indent="-342900"/>
            <a:r>
              <a:rPr lang="en-US" sz="1600" dirty="0" smtClean="0"/>
              <a:t>Director of ESEA Office</a:t>
            </a:r>
          </a:p>
          <a:p>
            <a:pPr marL="742950" lvl="1" indent="-342900"/>
            <a:r>
              <a:rPr lang="en-US" sz="1600" dirty="0" smtClean="0">
                <a:hlinkClick r:id="rId3"/>
              </a:rPr>
              <a:t>Mohajeri-Nelson_N@cde.state.co.us</a:t>
            </a:r>
            <a:endParaRPr lang="en-US" sz="1600" dirty="0" smtClean="0"/>
          </a:p>
          <a:p>
            <a:pPr marL="742950" lvl="1" indent="-342900"/>
            <a:r>
              <a:rPr lang="en-US" sz="1600" dirty="0" smtClean="0"/>
              <a:t>(303) 866-6205</a:t>
            </a:r>
          </a:p>
          <a:p>
            <a:pPr marL="742950" lvl="1" indent="-342900"/>
            <a:endParaRPr lang="en-US" sz="1600" dirty="0"/>
          </a:p>
          <a:p>
            <a:r>
              <a:rPr lang="en-US" sz="1800" dirty="0" smtClean="0"/>
              <a:t>     Tina Negley</a:t>
            </a:r>
          </a:p>
          <a:p>
            <a:pPr marL="742950" lvl="1" indent="-342900"/>
            <a:r>
              <a:rPr lang="en-US" sz="1600" dirty="0" smtClean="0"/>
              <a:t>ESEA Senior Consultant – Data, Accountability, Reporting &amp; Evaluation</a:t>
            </a:r>
          </a:p>
          <a:p>
            <a:pPr marL="742950" lvl="1" indent="-342900"/>
            <a:r>
              <a:rPr lang="en-US" sz="1600" dirty="0" smtClean="0">
                <a:hlinkClick r:id="rId4"/>
              </a:rPr>
              <a:t>Negley_T@cde.state.co.us</a:t>
            </a:r>
            <a:endParaRPr lang="en-US" sz="1600" dirty="0" smtClean="0"/>
          </a:p>
          <a:p>
            <a:pPr marL="742950" lvl="1" indent="-342900"/>
            <a:r>
              <a:rPr lang="en-US" sz="1600" dirty="0" smtClean="0"/>
              <a:t>(303) 866-5243</a:t>
            </a:r>
          </a:p>
        </p:txBody>
      </p:sp>
      <p:sp>
        <p:nvSpPr>
          <p:cNvPr id="3" name="Title 2"/>
          <p:cNvSpPr>
            <a:spLocks noGrp="1"/>
          </p:cNvSpPr>
          <p:nvPr>
            <p:ph type="title"/>
          </p:nvPr>
        </p:nvSpPr>
        <p:spPr/>
        <p:txBody>
          <a:bodyPr/>
          <a:lstStyle/>
          <a:p>
            <a:r>
              <a:rPr lang="en-US" dirty="0" smtClean="0"/>
              <a:t>Contact Information</a:t>
            </a:r>
            <a:endParaRPr lang="en-US" dirty="0"/>
          </a:p>
        </p:txBody>
      </p:sp>
      <p:sp>
        <p:nvSpPr>
          <p:cNvPr id="5" name="Slide Number Placeholder 4"/>
          <p:cNvSpPr>
            <a:spLocks noGrp="1"/>
          </p:cNvSpPr>
          <p:nvPr>
            <p:ph type="sldNum" sz="quarter" idx="4"/>
          </p:nvPr>
        </p:nvSpPr>
        <p:spPr/>
        <p:txBody>
          <a:bodyPr/>
          <a:lstStyle/>
          <a:p>
            <a:fld id="{67726FA2-3EC9-4717-AD62-D8C823692DD3}" type="slidenum">
              <a:rPr lang="en-US" smtClean="0"/>
              <a:pPr/>
              <a:t>31</a:t>
            </a:fld>
            <a:endParaRPr lang="en-US" dirty="0"/>
          </a:p>
        </p:txBody>
      </p:sp>
      <p:sp>
        <p:nvSpPr>
          <p:cNvPr id="6" name="Content Placeholder 1"/>
          <p:cNvSpPr>
            <a:spLocks noGrp="1"/>
          </p:cNvSpPr>
          <p:nvPr>
            <p:ph sz="half" idx="13"/>
          </p:nvPr>
        </p:nvSpPr>
        <p:spPr>
          <a:xfrm>
            <a:off x="4736254" y="1463040"/>
            <a:ext cx="4011083" cy="3442246"/>
          </a:xfrm>
        </p:spPr>
        <p:txBody>
          <a:bodyPr>
            <a:normAutofit/>
          </a:bodyPr>
          <a:lstStyle/>
          <a:p>
            <a:r>
              <a:rPr lang="en-US" sz="1800" dirty="0" smtClean="0"/>
              <a:t>     Donna Morganstern</a:t>
            </a:r>
          </a:p>
          <a:p>
            <a:pPr marL="742950" lvl="1" indent="-342900"/>
            <a:r>
              <a:rPr lang="en-US" sz="1600" dirty="0"/>
              <a:t>ESEA Senior Consultant – Data, Accountability, Reporting &amp; Evaluation</a:t>
            </a:r>
          </a:p>
          <a:p>
            <a:pPr marL="742950" lvl="1" indent="-342900"/>
            <a:r>
              <a:rPr lang="en-US" sz="1600" dirty="0" smtClean="0">
                <a:hlinkClick r:id="rId5"/>
              </a:rPr>
              <a:t>Morganstern_D@cde.state.co.us</a:t>
            </a:r>
            <a:endParaRPr lang="en-US" sz="1600" dirty="0" smtClean="0"/>
          </a:p>
          <a:p>
            <a:pPr marL="742950" lvl="1" indent="-342900"/>
            <a:r>
              <a:rPr lang="en-US" sz="1600" dirty="0" smtClean="0"/>
              <a:t>(303) 866-6209</a:t>
            </a:r>
          </a:p>
          <a:p>
            <a:pPr marL="742950" lvl="1" indent="-342900"/>
            <a:endParaRPr lang="en-US" sz="1600" dirty="0"/>
          </a:p>
          <a:p>
            <a:r>
              <a:rPr lang="en-US" sz="1800" dirty="0" smtClean="0"/>
              <a:t>     Alexandra Tolentino</a:t>
            </a:r>
          </a:p>
          <a:p>
            <a:pPr marL="742950" lvl="1" indent="-342900"/>
            <a:r>
              <a:rPr lang="en-US" sz="1600" dirty="0" smtClean="0"/>
              <a:t>ESEA Senior Consultant – Data, Accountability, Reporting &amp; Evaluation</a:t>
            </a:r>
          </a:p>
          <a:p>
            <a:pPr marL="742950" lvl="1" indent="-342900"/>
            <a:r>
              <a:rPr lang="en-US" sz="1600" dirty="0" smtClean="0">
                <a:hlinkClick r:id="rId6"/>
              </a:rPr>
              <a:t>Tolentino_A@cde.state.co.us</a:t>
            </a:r>
            <a:endParaRPr lang="en-US" sz="1600" dirty="0" smtClean="0"/>
          </a:p>
          <a:p>
            <a:pPr marL="742950" lvl="1" indent="-342900"/>
            <a:r>
              <a:rPr lang="en-US" sz="1600" dirty="0" smtClean="0"/>
              <a:t>(303) 866-4571</a:t>
            </a:r>
          </a:p>
        </p:txBody>
      </p:sp>
    </p:spTree>
    <p:extLst>
      <p:ext uri="{BB962C8B-B14F-4D97-AF65-F5344CB8AC3E}">
        <p14:creationId xmlns:p14="http://schemas.microsoft.com/office/powerpoint/2010/main" val="1190395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32</a:t>
            </a:fld>
            <a:endParaRPr lang="en-US" dirty="0"/>
          </a:p>
        </p:txBody>
      </p:sp>
      <p:pic>
        <p:nvPicPr>
          <p:cNvPr id="4" name="Picture 3" title="Thank you! "/>
          <p:cNvPicPr>
            <a:picLocks noChangeAspect="1"/>
          </p:cNvPicPr>
          <p:nvPr/>
        </p:nvPicPr>
        <p:blipFill>
          <a:blip r:embed="rId3"/>
          <a:stretch>
            <a:fillRect/>
          </a:stretch>
        </p:blipFill>
        <p:spPr>
          <a:xfrm>
            <a:off x="386861" y="530224"/>
            <a:ext cx="8230313" cy="5639289"/>
          </a:xfrm>
          <a:prstGeom prst="rect">
            <a:avLst/>
          </a:prstGeom>
        </p:spPr>
      </p:pic>
    </p:spTree>
    <p:extLst>
      <p:ext uri="{BB962C8B-B14F-4D97-AF65-F5344CB8AC3E}">
        <p14:creationId xmlns:p14="http://schemas.microsoft.com/office/powerpoint/2010/main" val="1986975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Reporting under ESSA</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4</a:t>
            </a:fld>
            <a:endParaRPr lang="en-US" dirty="0"/>
          </a:p>
        </p:txBody>
      </p:sp>
    </p:spTree>
    <p:extLst>
      <p:ext uri="{BB962C8B-B14F-4D97-AF65-F5344CB8AC3E}">
        <p14:creationId xmlns:p14="http://schemas.microsoft.com/office/powerpoint/2010/main" val="2555037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Reporting Requirements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Federal/interagency reporting</a:t>
            </a:r>
          </a:p>
          <a:p>
            <a:pPr marL="1028700" lvl="1" indent="-342900"/>
            <a:r>
              <a:rPr lang="en-US" dirty="0" err="1" smtClean="0"/>
              <a:t>ED</a:t>
            </a:r>
            <a:r>
              <a:rPr lang="en-US" i="1" dirty="0" err="1" smtClean="0"/>
              <a:t>Facts</a:t>
            </a:r>
            <a:r>
              <a:rPr lang="en-US" dirty="0" smtClean="0"/>
              <a:t> and Consolidated State Performance Report (CSPR)</a:t>
            </a:r>
          </a:p>
          <a:p>
            <a:pPr marL="342900" indent="-342900"/>
            <a:endParaRPr lang="en-US" dirty="0" smtClean="0"/>
          </a:p>
          <a:p>
            <a:pPr marL="342900" indent="-342900">
              <a:buFont typeface="Arial" panose="020B0604020202020204" pitchFamily="34" charset="0"/>
              <a:buChar char="•"/>
            </a:pPr>
            <a:r>
              <a:rPr lang="en-US" dirty="0" smtClean="0"/>
              <a:t>Public reporting</a:t>
            </a:r>
          </a:p>
          <a:p>
            <a:pPr marL="1028700" lvl="1" indent="-342900"/>
            <a:r>
              <a:rPr lang="en-US" dirty="0" smtClean="0"/>
              <a:t>Annual State Report Card</a:t>
            </a:r>
          </a:p>
          <a:p>
            <a:pPr marL="1028700" lvl="1" indent="-342900"/>
            <a:r>
              <a:rPr lang="en-US" dirty="0" smtClean="0"/>
              <a:t>LEA Report Cards</a:t>
            </a:r>
          </a:p>
          <a:p>
            <a:pPr marL="1028700" lvl="1" indent="-342900"/>
            <a:r>
              <a:rPr lang="en-US" dirty="0" smtClean="0"/>
              <a:t>School Report Cards</a:t>
            </a:r>
          </a:p>
          <a:p>
            <a:pPr marL="1485900" lvl="2" indent="-342900"/>
            <a:endParaRPr lang="en-US" dirty="0" smtClean="0"/>
          </a:p>
        </p:txBody>
      </p:sp>
      <p:sp>
        <p:nvSpPr>
          <p:cNvPr id="4" name="Slide Number Placeholder 3"/>
          <p:cNvSpPr>
            <a:spLocks noGrp="1"/>
          </p:cNvSpPr>
          <p:nvPr>
            <p:ph type="sldNum" sz="quarter" idx="4"/>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11454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Public Reporting</a:t>
            </a:r>
            <a:endParaRPr lang="en-US" dirty="0"/>
          </a:p>
        </p:txBody>
      </p:sp>
      <p:sp>
        <p:nvSpPr>
          <p:cNvPr id="3" name="Content Placeholder 2"/>
          <p:cNvSpPr>
            <a:spLocks noGrp="1"/>
          </p:cNvSpPr>
          <p:nvPr>
            <p:ph idx="1"/>
          </p:nvPr>
        </p:nvSpPr>
        <p:spPr/>
        <p:txBody>
          <a:bodyPr>
            <a:normAutofit/>
          </a:bodyPr>
          <a:lstStyle/>
          <a:p>
            <a:r>
              <a:rPr lang="en-US" dirty="0" smtClean="0"/>
              <a:t>The Elementary and Secondary Education Act (ESEA), formerly known as No Child Left Behind (NCLB) and currently reauthorized as the Every Student Succeeds Act (ESSA)</a:t>
            </a:r>
          </a:p>
          <a:p>
            <a:pPr marL="1028700" lvl="1" indent="-342900"/>
            <a:r>
              <a:rPr lang="en-US" dirty="0" smtClean="0"/>
              <a:t>requires states and districts to annually prepare and distribute reports to inform policymakers, community, families/parents, and other stakeholders of the performance of all students and each disaggregated group at each level</a:t>
            </a:r>
          </a:p>
          <a:p>
            <a:pPr marL="1485900" lvl="2" indent="-342900"/>
            <a:r>
              <a:rPr lang="en-US" b="1" i="1" dirty="0" smtClean="0"/>
              <a:t>State</a:t>
            </a:r>
            <a:r>
              <a:rPr lang="en-US" dirty="0" smtClean="0"/>
              <a:t>, as a whole (SEA responsibility)</a:t>
            </a:r>
          </a:p>
          <a:p>
            <a:pPr marL="1485900" lvl="2" indent="-342900"/>
            <a:r>
              <a:rPr lang="en-US" b="1" i="1" dirty="0" smtClean="0"/>
              <a:t>District</a:t>
            </a:r>
            <a:r>
              <a:rPr lang="en-US" dirty="0" smtClean="0"/>
              <a:t>, as a whole and compared to the State (LEA responsibility)</a:t>
            </a:r>
          </a:p>
          <a:p>
            <a:pPr marL="1485900" lvl="2" indent="-342900"/>
            <a:r>
              <a:rPr lang="en-US" b="1" i="1" dirty="0" smtClean="0"/>
              <a:t>School</a:t>
            </a:r>
            <a:r>
              <a:rPr lang="en-US" dirty="0" smtClean="0"/>
              <a:t>, as a whole and compared the District and State (LEA responsibility)</a:t>
            </a:r>
          </a:p>
        </p:txBody>
      </p:sp>
      <p:sp>
        <p:nvSpPr>
          <p:cNvPr id="4" name="Slide Number Placeholder 3"/>
          <p:cNvSpPr>
            <a:spLocks noGrp="1"/>
          </p:cNvSpPr>
          <p:nvPr>
            <p:ph type="sldNum" sz="quarter" idx="4"/>
          </p:nvPr>
        </p:nvSpPr>
        <p:spPr/>
        <p:txBody>
          <a:bodyPr/>
          <a:lstStyle/>
          <a:p>
            <a:fld id="{67726FA2-3EC9-4717-AD62-D8C823692DD3}" type="slidenum">
              <a:rPr lang="en-US" smtClean="0"/>
              <a:pPr/>
              <a:t>6</a:t>
            </a:fld>
            <a:endParaRPr lang="en-US" dirty="0"/>
          </a:p>
        </p:txBody>
      </p:sp>
    </p:spTree>
    <p:extLst>
      <p:ext uri="{BB962C8B-B14F-4D97-AF65-F5344CB8AC3E}">
        <p14:creationId xmlns:p14="http://schemas.microsoft.com/office/powerpoint/2010/main" val="85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Interagency Reporting</a:t>
            </a:r>
            <a:r>
              <a:rPr lang="en-US" dirty="0"/>
              <a:t>: </a:t>
            </a:r>
            <a:r>
              <a:rPr lang="en-US" dirty="0" smtClean="0"/>
              <a:t/>
            </a:r>
            <a:br>
              <a:rPr lang="en-US" dirty="0" smtClean="0"/>
            </a:br>
            <a:r>
              <a:rPr lang="en-US" dirty="0" smtClean="0"/>
              <a:t>LEA to CDE to USDE [</a:t>
            </a:r>
            <a:r>
              <a:rPr lang="en-US" dirty="0" smtClean="0">
                <a:latin typeface="+mn-lt"/>
              </a:rPr>
              <a:t>§1111(h)(5)]</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t>Each State Educational Agency (SEA) that accepts funds under ESSA shall report to the Secretary of Education (ED), and make widely available within the state, for all students and student groups:</a:t>
            </a:r>
          </a:p>
          <a:p>
            <a:pPr marL="1028700" lvl="1" indent="-342900"/>
            <a:r>
              <a:rPr lang="en-US" dirty="0" smtClean="0"/>
              <a:t>Academic achievement results</a:t>
            </a:r>
          </a:p>
          <a:p>
            <a:pPr marL="1028700" lvl="1" indent="-342900"/>
            <a:r>
              <a:rPr lang="en-US" dirty="0" smtClean="0"/>
              <a:t>Acquisition of English proficiency by English leaners</a:t>
            </a:r>
          </a:p>
          <a:p>
            <a:pPr marL="1028700" lvl="1" indent="-342900"/>
            <a:r>
              <a:rPr lang="en-US" dirty="0" smtClean="0"/>
              <a:t>Schools identified for support and improvement</a:t>
            </a:r>
          </a:p>
          <a:p>
            <a:pPr marL="1485900" lvl="2" indent="-342900"/>
            <a:r>
              <a:rPr lang="en-US" dirty="0" smtClean="0"/>
              <a:t>Comprehensive Support and Improvement</a:t>
            </a:r>
          </a:p>
          <a:p>
            <a:pPr marL="1485900" lvl="2" indent="-342900"/>
            <a:r>
              <a:rPr lang="en-US" dirty="0" smtClean="0"/>
              <a:t>Targeted Support and Improvement</a:t>
            </a:r>
          </a:p>
          <a:p>
            <a:pPr marL="1028700" lvl="1" indent="-342900"/>
            <a:r>
              <a:rPr lang="en-US" dirty="0" smtClean="0"/>
              <a:t>Professional qualifications of teachers</a:t>
            </a:r>
          </a:p>
          <a:p>
            <a:pPr marL="1485900" lvl="2" indent="-342900"/>
            <a:r>
              <a:rPr lang="en-US" dirty="0" smtClean="0"/>
              <a:t>Inexperienced (&lt; 3 years)</a:t>
            </a:r>
          </a:p>
          <a:p>
            <a:pPr marL="1485900" lvl="2" indent="-342900"/>
            <a:r>
              <a:rPr lang="en-US" dirty="0" smtClean="0"/>
              <a:t>Emergency or provisional credentials</a:t>
            </a:r>
          </a:p>
          <a:p>
            <a:pPr marL="1485900" lvl="2" indent="-342900"/>
            <a:r>
              <a:rPr lang="en-US" dirty="0" smtClean="0"/>
              <a:t>Not certified or licensed in subject or field being taught</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solidFill>
                  <a:prstClr val="white">
                    <a:lumMod val="65000"/>
                  </a:prstClr>
                </a:solidFill>
              </a:rPr>
              <a:pPr/>
              <a:t>7</a:t>
            </a:fld>
            <a:endParaRPr lang="en-US" dirty="0">
              <a:solidFill>
                <a:prstClr val="white">
                  <a:lumMod val="65000"/>
                </a:prstClr>
              </a:solidFill>
            </a:endParaRPr>
          </a:p>
        </p:txBody>
      </p:sp>
      <p:sp>
        <p:nvSpPr>
          <p:cNvPr id="5" name="Oval 4"/>
          <p:cNvSpPr/>
          <p:nvPr/>
        </p:nvSpPr>
        <p:spPr>
          <a:xfrm>
            <a:off x="5538356" y="0"/>
            <a:ext cx="2909454" cy="115339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For Background Information and Context</a:t>
            </a:r>
            <a:endParaRPr lang="en-US" dirty="0"/>
          </a:p>
        </p:txBody>
      </p:sp>
    </p:spTree>
    <p:extLst>
      <p:ext uri="{BB962C8B-B14F-4D97-AF65-F5344CB8AC3E}">
        <p14:creationId xmlns:p14="http://schemas.microsoft.com/office/powerpoint/2010/main" val="323866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 Reporting: </a:t>
            </a:r>
            <a:r>
              <a:rPr lang="en-US" dirty="0" smtClean="0"/>
              <a:t/>
            </a:r>
            <a:br>
              <a:rPr lang="en-US" dirty="0" smtClean="0"/>
            </a:br>
            <a:r>
              <a:rPr lang="en-US" dirty="0" smtClean="0"/>
              <a:t>State Reports [</a:t>
            </a:r>
            <a:r>
              <a:rPr lang="en-US" dirty="0" smtClean="0">
                <a:latin typeface="+mn-lt"/>
              </a:rPr>
              <a:t>§1111(h</a:t>
            </a:r>
            <a:r>
              <a:rPr lang="en-US" dirty="0">
                <a:latin typeface="+mn-lt"/>
              </a:rPr>
              <a:t>)(1</a:t>
            </a:r>
            <a:r>
              <a:rPr lang="en-US" dirty="0" smtClean="0">
                <a:latin typeface="+mn-lt"/>
              </a:rPr>
              <a:t>)]</a:t>
            </a:r>
            <a:endParaRPr lang="en-US" dirty="0">
              <a:latin typeface="+mn-lt"/>
            </a:endParaRPr>
          </a:p>
        </p:txBody>
      </p:sp>
      <p:sp>
        <p:nvSpPr>
          <p:cNvPr id="3" name="Content Placeholder 2"/>
          <p:cNvSpPr>
            <a:spLocks noGrp="1"/>
          </p:cNvSpPr>
          <p:nvPr>
            <p:ph idx="1"/>
          </p:nvPr>
        </p:nvSpPr>
        <p:spPr/>
        <p:txBody>
          <a:bodyPr/>
          <a:lstStyle/>
          <a:p>
            <a:r>
              <a:rPr lang="en-US" dirty="0"/>
              <a:t>Each State Educational Agency (SEA) that accepts funds under ESSA, shall prepare and disseminate widely to the public an annual State report card that is concise, widely accessible in a language and format that parents can understand, and developed in consultation with parents.</a:t>
            </a:r>
          </a:p>
          <a:p>
            <a:pPr lvl="1"/>
            <a:r>
              <a:rPr lang="en-US" dirty="0"/>
              <a:t>All students</a:t>
            </a:r>
          </a:p>
          <a:p>
            <a:pPr lvl="1"/>
            <a:r>
              <a:rPr lang="en-US" dirty="0"/>
              <a:t>Accountability groups: racial/ethnic groups, students with disabilities, English learners, students experiencing poverty (FRM)</a:t>
            </a:r>
          </a:p>
          <a:p>
            <a:pPr lvl="1"/>
            <a:r>
              <a:rPr lang="en-US" dirty="0"/>
              <a:t>Other reported groups</a:t>
            </a:r>
          </a:p>
          <a:p>
            <a:pPr lvl="2"/>
            <a:r>
              <a:rPr lang="en-US" dirty="0"/>
              <a:t>Homeless, gifted/talented, migrant, gender</a:t>
            </a:r>
          </a:p>
          <a:p>
            <a:pPr lvl="2"/>
            <a:r>
              <a:rPr lang="en-US" i="1" dirty="0"/>
              <a:t>New under ESSA</a:t>
            </a:r>
            <a:r>
              <a:rPr lang="en-US" dirty="0"/>
              <a:t>: Foster care, and students with a parent who is a member of the Armed Forces on active </a:t>
            </a:r>
            <a:r>
              <a:rPr lang="en-US" dirty="0" smtClean="0"/>
              <a:t>duty</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solidFill>
                  <a:prstClr val="white">
                    <a:lumMod val="65000"/>
                  </a:prstClr>
                </a:solidFill>
              </a:rPr>
              <a:pPr/>
              <a:t>8</a:t>
            </a:fld>
            <a:endParaRPr lang="en-US" dirty="0">
              <a:solidFill>
                <a:prstClr val="white">
                  <a:lumMod val="65000"/>
                </a:prstClr>
              </a:solidFill>
            </a:endParaRPr>
          </a:p>
        </p:txBody>
      </p:sp>
      <p:sp>
        <p:nvSpPr>
          <p:cNvPr id="5" name="Oval 4"/>
          <p:cNvSpPr/>
          <p:nvPr/>
        </p:nvSpPr>
        <p:spPr>
          <a:xfrm>
            <a:off x="5538356" y="0"/>
            <a:ext cx="2909454" cy="115339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For Background Information and Context</a:t>
            </a:r>
            <a:endParaRPr lang="en-US" dirty="0"/>
          </a:p>
        </p:txBody>
      </p:sp>
    </p:spTree>
    <p:extLst>
      <p:ext uri="{BB962C8B-B14F-4D97-AF65-F5344CB8AC3E}">
        <p14:creationId xmlns:p14="http://schemas.microsoft.com/office/powerpoint/2010/main" val="227142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Reporting: </a:t>
            </a:r>
            <a:br>
              <a:rPr lang="en-US" dirty="0" smtClean="0"/>
            </a:br>
            <a:r>
              <a:rPr lang="en-US" dirty="0" smtClean="0"/>
              <a:t>LEA Reports [</a:t>
            </a:r>
            <a:r>
              <a:rPr lang="en-US" dirty="0" smtClean="0">
                <a:latin typeface="+mn-lt"/>
              </a:rPr>
              <a:t>§1111(h)(2)]</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t>Each Local Educational Agency (LEA) that accepts funds under ESSA, shall prepare and disseminate widely to the public a local report card that is concise and widely accessible, in a language parents can understand.</a:t>
            </a:r>
          </a:p>
          <a:p>
            <a:pPr marL="342900" indent="-342900">
              <a:buFont typeface="Arial" panose="020B0604020202020204" pitchFamily="34" charset="0"/>
              <a:buChar char="•"/>
            </a:pPr>
            <a:r>
              <a:rPr lang="en-US" dirty="0" smtClean="0"/>
              <a:t>LEA Report Cards must include</a:t>
            </a:r>
          </a:p>
          <a:p>
            <a:pPr marL="1028700" lvl="1" indent="-342900"/>
            <a:r>
              <a:rPr lang="en-US" dirty="0" smtClean="0"/>
              <a:t>The same data elements as the SEA Report</a:t>
            </a:r>
          </a:p>
          <a:p>
            <a:pPr marL="1485900" lvl="2" indent="-342900"/>
            <a:r>
              <a:rPr lang="en-US" dirty="0" smtClean="0"/>
              <a:t>Exception: National Assessment of Educational Progress (NAEP)</a:t>
            </a:r>
          </a:p>
          <a:p>
            <a:pPr marL="1028700" lvl="1" indent="-342900"/>
            <a:r>
              <a:rPr lang="en-US" dirty="0" smtClean="0"/>
              <a:t>Comparison of the LEA to the State</a:t>
            </a:r>
          </a:p>
          <a:p>
            <a:pPr marL="1028700" lvl="1" indent="-342900"/>
            <a:r>
              <a:rPr lang="en-US" dirty="0" smtClean="0"/>
              <a:t>School-level data for all schools in the LEA, compared to the LEA as a whole and to the State</a:t>
            </a:r>
          </a:p>
          <a:p>
            <a:pPr marL="1028700" lvl="1" indent="-342900"/>
            <a:r>
              <a:rPr lang="en-US" dirty="0" smtClean="0"/>
              <a:t>Other LEA-determined information that will best provide parents, students, and other members of the public with information regarding the progress of each school</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solidFill>
                  <a:prstClr val="white">
                    <a:lumMod val="65000"/>
                  </a:prstClr>
                </a:solidFill>
              </a:rPr>
              <a:pPr/>
              <a:t>9</a:t>
            </a:fld>
            <a:endParaRPr lang="en-US" dirty="0">
              <a:solidFill>
                <a:prstClr val="white">
                  <a:lumMod val="65000"/>
                </a:prstClr>
              </a:solidFill>
            </a:endParaRPr>
          </a:p>
        </p:txBody>
      </p:sp>
      <p:sp>
        <p:nvSpPr>
          <p:cNvPr id="5" name="Rounded Rectangle 4"/>
          <p:cNvSpPr/>
          <p:nvPr/>
        </p:nvSpPr>
        <p:spPr>
          <a:xfrm>
            <a:off x="5933207" y="243147"/>
            <a:ext cx="2067791" cy="7101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Monitoring</a:t>
            </a:r>
            <a:endParaRPr lang="en-US" dirty="0"/>
          </a:p>
        </p:txBody>
      </p:sp>
    </p:spTree>
    <p:extLst>
      <p:ext uri="{BB962C8B-B14F-4D97-AF65-F5344CB8AC3E}">
        <p14:creationId xmlns:p14="http://schemas.microsoft.com/office/powerpoint/2010/main" val="33368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1569</TotalTime>
  <Words>2563</Words>
  <Application>Microsoft Office PowerPoint</Application>
  <PresentationFormat>On-screen Show (4:3)</PresentationFormat>
  <Paragraphs>400</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Museo Slab 500</vt:lpstr>
      <vt:lpstr>Trebuchet MS</vt:lpstr>
      <vt:lpstr>Wingdings</vt:lpstr>
      <vt:lpstr>Light Blue to Green Theme</vt:lpstr>
      <vt:lpstr>Monitoring: District and School Report Cards </vt:lpstr>
      <vt:lpstr>Monitoring:  District &amp; School Reporting Requirements</vt:lpstr>
      <vt:lpstr>Purpose and Agenda </vt:lpstr>
      <vt:lpstr>Reporting under ESSA</vt:lpstr>
      <vt:lpstr>ESSA Reporting Requirements</vt:lpstr>
      <vt:lpstr>Purpose of Public Reporting</vt:lpstr>
      <vt:lpstr>Interagency Reporting:  LEA to CDE to USDE [§1111(h)(5)]</vt:lpstr>
      <vt:lpstr>Public Reporting:  State Reports [§1111(h)(1)]</vt:lpstr>
      <vt:lpstr>Public Reporting:  LEA Reports [§1111(h)(2)]</vt:lpstr>
      <vt:lpstr>LEA and School Reports</vt:lpstr>
      <vt:lpstr>LEA and School Reports Slide 2</vt:lpstr>
      <vt:lpstr>Annual LEA and School Report Cards</vt:lpstr>
      <vt:lpstr>LEA and School Reports Slide 3 </vt:lpstr>
      <vt:lpstr>LEA and School Reports Slide 4 </vt:lpstr>
      <vt:lpstr>Required Data Elements</vt:lpstr>
      <vt:lpstr>Description and Results of Accountability System under ESSA</vt:lpstr>
      <vt:lpstr>Academic Indicators</vt:lpstr>
      <vt:lpstr>CRDC Indicators</vt:lpstr>
      <vt:lpstr>Professional Qualifications</vt:lpstr>
      <vt:lpstr>Per-Pupil Expenditures</vt:lpstr>
      <vt:lpstr>NAEP (State Report Cards only)</vt:lpstr>
      <vt:lpstr>Postsecondary Enrollment</vt:lpstr>
      <vt:lpstr>Additional Information</vt:lpstr>
      <vt:lpstr>Student Groups</vt:lpstr>
      <vt:lpstr>Reporting Student Groups</vt:lpstr>
      <vt:lpstr>Monitoring of Annual LEA and School Report Cards</vt:lpstr>
      <vt:lpstr>Plans for 2018-2019 Monitoring</vt:lpstr>
      <vt:lpstr>Questions &amp; Opportunity for Input</vt:lpstr>
      <vt:lpstr>Opportunities for Input</vt:lpstr>
      <vt:lpstr>Evaluation of this Training</vt:lpstr>
      <vt:lpstr>Contact Information</vt:lpstr>
      <vt:lpstr>Thank you!</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331</cp:revision>
  <dcterms:created xsi:type="dcterms:W3CDTF">2018-01-08T21:58:16Z</dcterms:created>
  <dcterms:modified xsi:type="dcterms:W3CDTF">2018-11-20T21:06:17Z</dcterms:modified>
</cp:coreProperties>
</file>