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1.xml" ContentType="application/vnd.openxmlformats-officedocument.presentationml.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5" r:id="rId1"/>
    <p:sldMasterId id="2147483696" r:id="rId2"/>
  </p:sldMasterIdLst>
  <p:notesMasterIdLst>
    <p:notesMasterId r:id="rId4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Lst>
  <p:sldSz cx="9144000" cy="5143500" type="screen16x9"/>
  <p:notesSz cx="6858000" cy="9144000"/>
  <p:embeddedFontLst>
    <p:embeddedFont>
      <p:font typeface="Roboto" panose="02000000000000000000" pitchFamily="2" charset="0"/>
      <p:regular r:id="rId48"/>
      <p:bold r:id="rId49"/>
      <p:italic r:id="rId50"/>
      <p:boldItalic r:id="rId51"/>
    </p:embeddedFont>
    <p:embeddedFont>
      <p:font typeface="Roboto Mono" panose="00000009000000000000" pitchFamily="49" charset="0"/>
      <p:regular r:id="rId52"/>
      <p:bold r:id="rId53"/>
      <p:italic r:id="rId54"/>
      <p:boldItalic r:id="rId55"/>
    </p:embeddedFont>
    <p:embeddedFont>
      <p:font typeface="Rockwell" panose="02060603020205020403" pitchFamily="18"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144">
          <p15:clr>
            <a:srgbClr val="9AA0A6"/>
          </p15:clr>
        </p15:guide>
        <p15:guide id="4" orient="horz" pos="109">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ryn Wisne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A8E50B-82EE-4BFA-8760-F060D089B338}">
  <a:tblStyle styleId="{00A8E50B-82EE-4BFA-8760-F060D089B33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7" autoAdjust="0"/>
    <p:restoredTop sz="86420" autoAdjust="0"/>
  </p:normalViewPr>
  <p:slideViewPr>
    <p:cSldViewPr snapToGrid="0">
      <p:cViewPr varScale="1">
        <p:scale>
          <a:sx n="145" d="100"/>
          <a:sy n="145" d="100"/>
        </p:scale>
        <p:origin x="222" y="108"/>
      </p:cViewPr>
      <p:guideLst>
        <p:guide orient="horz" pos="1620"/>
        <p:guide pos="2880"/>
        <p:guide orient="horz" pos="144"/>
        <p:guide orient="horz" pos="109"/>
      </p:guideLst>
    </p:cSldViewPr>
  </p:slideViewPr>
  <p:outlineViewPr>
    <p:cViewPr>
      <p:scale>
        <a:sx n="33" d="100"/>
        <a:sy n="33" d="100"/>
      </p:scale>
      <p:origin x="0" y="-225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6.fntdata"/><Relationship Id="rId58" Type="http://schemas.openxmlformats.org/officeDocument/2006/relationships/font" Target="fonts/font11.fntdata"/><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2.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7.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5.fntdata"/><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8-16T15:24:18.972" idx="2">
    <p:pos x="125" y="703"/>
    <p:text>check</p:text>
  </p:cm>
  <p:cm authorId="0" dt="2022-08-16T15:24:27.854" idx="1">
    <p:pos x="125" y="603"/>
    <p:text>Check</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cde.state.co.us/fedprograms/essaplanningrequirements"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cde.state.co.us/fedprograms/essaplanningrequirements"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3c26413c28_11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13c26413c28_11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 will intro people from CDE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3e4829c0b6_6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3e4829c0b6_6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Tina</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13e4829c0b6_6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13e4829c0b6_6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Tina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4810323ae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14810323a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Tina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3e6e14f57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13e6e14f57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40288548d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140288548d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 - just a reference slide for their information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13c26413c2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13c26413c2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Erin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3fe93076fe_2_7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Erin   </a:t>
            </a:r>
            <a:endParaRPr/>
          </a:p>
        </p:txBody>
      </p:sp>
      <p:sp>
        <p:nvSpPr>
          <p:cNvPr id="475" name="Google Shape;475;g13fe93076fe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13b57b2b8f5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13b57b2b8f5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13b57b2b8f5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13b57b2b8f5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13b57b2b8f5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13b57b2b8f5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Karen </a:t>
            </a:r>
            <a:endParaRPr/>
          </a:p>
          <a:p>
            <a:pPr marL="0" lvl="0" indent="0" algn="l" rtl="0">
              <a:spcBef>
                <a:spcPts val="0"/>
              </a:spcBef>
              <a:spcAft>
                <a:spcPts val="0"/>
              </a:spcAft>
              <a:buNone/>
            </a:pPr>
            <a:r>
              <a:rPr lang="en"/>
              <a:t>Note this will likely change /     Lowest 5%=   Other areas of highest need include…..</a:t>
            </a:r>
            <a:endParaRPr/>
          </a:p>
          <a:p>
            <a:pPr marL="0" lvl="0" indent="0" algn="l" rtl="0">
              <a:spcBef>
                <a:spcPts val="0"/>
              </a:spcBef>
              <a:spcAft>
                <a:spcPts val="0"/>
              </a:spcAft>
              <a:buNone/>
            </a:pPr>
            <a:r>
              <a:rPr lang="en"/>
              <a:t>Clear about not having to use UIP to document CS plan</a:t>
            </a:r>
            <a:endParaRPr/>
          </a:p>
          <a:p>
            <a:pPr marL="0" lvl="0" indent="0" algn="l" rtl="0">
              <a:spcBef>
                <a:spcPts val="0"/>
              </a:spcBef>
              <a:spcAft>
                <a:spcPts val="0"/>
              </a:spcAft>
              <a:buNone/>
            </a:pPr>
            <a:r>
              <a:rPr lang="en"/>
              <a:t>Clear about the sentence stems as suggestions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3c26413c28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13c26413c2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13b57b2b8f5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13b57b2b8f5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Karen </a:t>
            </a:r>
            <a:endParaRPr/>
          </a:p>
          <a:p>
            <a:pPr marL="0" lvl="0" indent="0" algn="l" rtl="0">
              <a:spcBef>
                <a:spcPts val="0"/>
              </a:spcBef>
              <a:spcAft>
                <a:spcPts val="0"/>
              </a:spcAft>
              <a:buNone/>
            </a:pPr>
            <a:r>
              <a:rPr lang="en"/>
              <a:t>DIstrict needs to approve plan before sending to CDE/  district acknowledge CS plan requirements are met.  Districts need to be reviewing these plans just like TS plans are reviewed by district.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13b57b2b8f5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13b57b2b8f5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Karen   Actual example from plan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13ba8782e75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13ba8782e75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13ba8782e75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13ba8782e75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Karen </a:t>
            </a:r>
            <a:r>
              <a:rPr lang="en" sz="1050">
                <a:solidFill>
                  <a:schemeClr val="dk1"/>
                </a:solidFill>
                <a:highlight>
                  <a:srgbClr val="FFFFFF"/>
                </a:highlight>
                <a:latin typeface="Roboto"/>
                <a:ea typeface="Roboto"/>
                <a:cs typeface="Roboto"/>
                <a:sym typeface="Roboto"/>
              </a:rPr>
              <a:t>emphasize that this cannot be one and done or an event that happens 1-2 times per year. There needs to be sufficient opportunity for ongoing involvement and input.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13c26413c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13c26413c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Screenshot of Brief Description section   Erin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13ba8782e75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13ba8782e75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13ba8782e75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13ba8782e75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 </a:t>
            </a:r>
            <a:endParaRPr/>
          </a:p>
          <a:p>
            <a:pPr marL="0" lvl="0" indent="0" algn="l" rtl="0">
              <a:spcBef>
                <a:spcPts val="0"/>
              </a:spcBef>
              <a:spcAft>
                <a:spcPts val="0"/>
              </a:spcAft>
              <a:buNone/>
            </a:pPr>
            <a:r>
              <a:rPr lang="en"/>
              <a:t>Indicator unavailable -  i.e. science data,  if n group is too small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13ba8782e75_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13ba8782e75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 </a:t>
            </a:r>
            <a:endParaRPr/>
          </a:p>
          <a:p>
            <a:pPr marL="0" lvl="0" indent="0" algn="l" rtl="0">
              <a:spcBef>
                <a:spcPts val="0"/>
              </a:spcBef>
              <a:spcAft>
                <a:spcPts val="0"/>
              </a:spcAft>
              <a:buNone/>
            </a:pPr>
            <a:r>
              <a:rPr lang="en"/>
              <a:t>Science achievement not being used for accountability in 2022</a:t>
            </a:r>
            <a:endParaRPr/>
          </a:p>
          <a:p>
            <a:pPr marL="0" lvl="0" indent="0" algn="l" rtl="0">
              <a:spcBef>
                <a:spcPts val="0"/>
              </a:spcBef>
              <a:spcAft>
                <a:spcPts val="0"/>
              </a:spcAft>
              <a:buNone/>
            </a:pPr>
            <a:endParaRPr/>
          </a:p>
          <a:p>
            <a:pPr marL="0" lvl="0" indent="0" algn="l" rtl="0">
              <a:spcBef>
                <a:spcPts val="0"/>
              </a:spcBef>
              <a:spcAft>
                <a:spcPts val="0"/>
              </a:spcAft>
              <a:buNone/>
            </a:pPr>
            <a:r>
              <a:rPr lang="en"/>
              <a:t>Notes from Comment Suggestions:  NMN:  </a:t>
            </a:r>
            <a:r>
              <a:rPr lang="en" sz="1050">
                <a:solidFill>
                  <a:schemeClr val="dk1"/>
                </a:solidFill>
                <a:highlight>
                  <a:srgbClr val="FFFFFF"/>
                </a:highlight>
                <a:latin typeface="Roboto"/>
                <a:ea typeface="Roboto"/>
                <a:cs typeface="Roboto"/>
                <a:sym typeface="Roboto"/>
              </a:rPr>
              <a:t>For the schools that are currency identified - the ones attending this training - it is possible for them to have had science achievement. I am not sure why it is crossed off here?</a:t>
            </a:r>
            <a:endParaRPr sz="105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r>
              <a:rPr lang="en" sz="1050">
                <a:solidFill>
                  <a:schemeClr val="dk1"/>
                </a:solidFill>
                <a:highlight>
                  <a:srgbClr val="FFFFFF"/>
                </a:highlight>
                <a:latin typeface="Roboto"/>
                <a:ea typeface="Roboto"/>
                <a:cs typeface="Roboto"/>
                <a:sym typeface="Roboto"/>
              </a:rPr>
              <a:t>KW- This is crossed of as they will not beagle to discuss the data but we will tell them to acknowledge that science was part of the reason for Identification and possible y included information on what they are doing to support students in science achievement. Would you like us to remove the strike?</a:t>
            </a:r>
            <a:endParaRPr sz="1050">
              <a:solidFill>
                <a:schemeClr val="dk1"/>
              </a:solidFill>
              <a:highlight>
                <a:srgbClr val="FFFFFF"/>
              </a:highlight>
              <a:latin typeface="Roboto"/>
              <a:ea typeface="Roboto"/>
              <a:cs typeface="Roboto"/>
              <a:sym typeface="Roboto"/>
            </a:endParaRPr>
          </a:p>
          <a:p>
            <a:pPr marL="0" lvl="0" indent="0" algn="l" rtl="0">
              <a:lnSpc>
                <a:spcPct val="142857"/>
              </a:lnSpc>
              <a:spcBef>
                <a:spcPts val="0"/>
              </a:spcBef>
              <a:spcAft>
                <a:spcPts val="0"/>
              </a:spcAft>
              <a:buClr>
                <a:schemeClr val="dk1"/>
              </a:buClr>
              <a:buSzPts val="1100"/>
              <a:buFont typeface="Arial"/>
              <a:buNone/>
            </a:pPr>
            <a:r>
              <a:rPr lang="en" sz="1050">
                <a:solidFill>
                  <a:schemeClr val="dk1"/>
                </a:solidFill>
                <a:highlight>
                  <a:srgbClr val="FFFFFF"/>
                </a:highlight>
                <a:latin typeface="Roboto"/>
                <a:ea typeface="Roboto"/>
                <a:cs typeface="Roboto"/>
                <a:sym typeface="Roboto"/>
              </a:rPr>
              <a:t>NMN Yes please. They should be looking at their science performance, even though it's old. It's on the same years as their math and ELA. But just not any new. But in order to understand why they were identified, they need to look at all of this data. But can focus in on the parts that are low performing.</a:t>
            </a:r>
            <a:endParaRPr sz="1050">
              <a:solidFill>
                <a:schemeClr val="dk1"/>
              </a:solidFill>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sz="105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13ba8782e75_3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13ba8782e75_3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 </a:t>
            </a:r>
            <a:endParaRPr/>
          </a:p>
          <a:p>
            <a:pPr marL="0" lvl="0" indent="0" algn="l" rtl="0">
              <a:spcBef>
                <a:spcPts val="0"/>
              </a:spcBef>
              <a:spcAft>
                <a:spcPts val="0"/>
              </a:spcAft>
              <a:buNone/>
            </a:pPr>
            <a:r>
              <a:rPr lang="en"/>
              <a:t>indicate  if a not available/  does not have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13ba8782e75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13ba8782e75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Karen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3c26413c28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3c26413c28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13e4829c0b6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13e4829c0b6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Ein</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13c26413c28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13c26413c28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13c170c6953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13c170c6953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13c170c695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13c170c695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Karen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13c26413c28_1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13c26413c28_1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Erin</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13c26413c28_1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13c26413c28_1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13c170c695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13c170c695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13c170c6953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13c170c6953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Karen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13c170c6953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13c170c6953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Erin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13ed48f30bd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13ed48f30bd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Erin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3e4829c0b6_6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3e4829c0b6_6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Tina</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13ed48f30bd_3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13ed48f30bd_3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Erin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13ed48f30b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13ed48f30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Karen </a:t>
            </a:r>
            <a:endParaRPr/>
          </a:p>
          <a:p>
            <a:pPr marL="0" lvl="0" indent="0" algn="l" rtl="0">
              <a:spcBef>
                <a:spcPts val="0"/>
              </a:spcBef>
              <a:spcAft>
                <a:spcPts val="0"/>
              </a:spcAft>
              <a:buNone/>
            </a:pPr>
            <a:endParaRPr/>
          </a:p>
          <a:p>
            <a:pPr marL="0" lvl="0" indent="0" algn="l" rtl="0">
              <a:spcBef>
                <a:spcPts val="0"/>
              </a:spcBef>
              <a:spcAft>
                <a:spcPts val="0"/>
              </a:spcAft>
              <a:buNone/>
            </a:pPr>
            <a:r>
              <a:rPr lang="en"/>
              <a:t>Other </a:t>
            </a:r>
            <a:r>
              <a:rPr lang="en" u="sng">
                <a:solidFill>
                  <a:schemeClr val="hlink"/>
                </a:solidFill>
                <a:hlinkClick r:id="rId3"/>
              </a:rPr>
              <a:t>http://www.cde.state.co.us/fedprograms/essaplanningrequirements</a:t>
            </a:r>
            <a:endParaRPr/>
          </a:p>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3ed48f30bd_1_9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3ed48f30bd_1_9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Erin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15124ea3f4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15124ea3f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13c170c6953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13c170c6953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http://www.cde.state.co.us/fedprograms/essaplanningrequirements</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3e4829c0b6_6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3e4829c0b6_6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Tina</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a:solidFill>
                  <a:schemeClr val="dk1"/>
                </a:solidFill>
              </a:rPr>
              <a:t>Colorado’s methodology was approved by the U.S. Department of Education in 2018 as part of its ESSA State Plan.</a:t>
            </a:r>
            <a:endParaRPr>
              <a:solidFill>
                <a:schemeClr val="dk1"/>
              </a:solidFill>
            </a:endParaRPr>
          </a:p>
          <a:p>
            <a:pPr marL="0" lvl="0" indent="0" algn="l" rtl="0">
              <a:lnSpc>
                <a:spcPct val="115000"/>
              </a:lnSpc>
              <a:spcBef>
                <a:spcPts val="1200"/>
              </a:spcBef>
              <a:spcAft>
                <a:spcPts val="0"/>
              </a:spcAft>
              <a:buNone/>
            </a:pPr>
            <a:r>
              <a:rPr lang="en">
                <a:solidFill>
                  <a:schemeClr val="dk1"/>
                </a:solidFill>
              </a:rPr>
              <a:t>Due to the extraordinary circumstances created by the Coronavirus Disease 2019 (COVID-19) pandemic, the U.S. Department of Education invited State educational agencies to submit an addendum to modify their approved State plans in order to identify schools in Fall 2022.</a:t>
            </a:r>
            <a:endParaRPr>
              <a:solidFill>
                <a:schemeClr val="dk1"/>
              </a:solidFill>
            </a:endParaRPr>
          </a:p>
          <a:p>
            <a:pPr marL="0" lvl="0" indent="0" algn="l" rtl="0">
              <a:lnSpc>
                <a:spcPct val="115000"/>
              </a:lnSpc>
              <a:spcBef>
                <a:spcPts val="1200"/>
              </a:spcBef>
              <a:spcAft>
                <a:spcPts val="0"/>
              </a:spcAft>
              <a:buNone/>
            </a:pPr>
            <a:r>
              <a:rPr lang="en">
                <a:solidFill>
                  <a:schemeClr val="dk1"/>
                </a:solidFill>
              </a:rPr>
              <a:t>On May 12, 2022, the U.S. Department of Education approved Colorado’s request to amend its approved State plan to account for short-term changes in the 2022-2023 school year.</a:t>
            </a:r>
            <a:endParaRPr>
              <a:solidFill>
                <a:schemeClr val="dk1"/>
              </a:solidFill>
            </a:endParaRPr>
          </a:p>
          <a:p>
            <a:pPr marL="0" lvl="0" indent="0" algn="l" rtl="0">
              <a:lnSpc>
                <a:spcPct val="115000"/>
              </a:lnSpc>
              <a:spcBef>
                <a:spcPts val="1200"/>
              </a:spcBef>
              <a:spcAft>
                <a:spcPts val="1200"/>
              </a:spcAft>
              <a:buNone/>
            </a:pPr>
            <a:r>
              <a:rPr lang="en">
                <a:solidFill>
                  <a:schemeClr val="dk1"/>
                </a:solidFill>
              </a:rPr>
              <a:t>The following slides reflect the methodology outlined in Colorado’s ESSA State Plan, which was used to identify schools for support and improvement beginning with the 2017-2018 school year.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45bf014a1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45bf014a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Tina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3e4829c0b6_6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3e4829c0b6_6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Tina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145bf014a18_0_2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145bf014a18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Tina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3e4829c0b6_6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13e4829c0b6_6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Tina</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12" y="-11537"/>
            <a:ext cx="9144024" cy="5166574"/>
          </a:xfrm>
          <a:prstGeom prst="rect">
            <a:avLst/>
          </a:prstGeom>
          <a:noFill/>
          <a:ln>
            <a:noFill/>
          </a:ln>
        </p:spPr>
      </p:pic>
      <p:cxnSp>
        <p:nvCxnSpPr>
          <p:cNvPr id="14" name="Google Shape;14;p2"/>
          <p:cNvCxnSpPr/>
          <p:nvPr/>
        </p:nvCxnSpPr>
        <p:spPr>
          <a:xfrm>
            <a:off x="301350" y="2758925"/>
            <a:ext cx="8541300" cy="0"/>
          </a:xfrm>
          <a:prstGeom prst="straightConnector1">
            <a:avLst/>
          </a:prstGeom>
          <a:noFill/>
          <a:ln w="9525" cap="flat" cmpd="sng">
            <a:solidFill>
              <a:schemeClr val="lt1"/>
            </a:solidFill>
            <a:prstDash val="solid"/>
            <a:round/>
            <a:headEnd type="none" w="med" len="med"/>
            <a:tailEnd type="none" w="med" len="med"/>
          </a:ln>
        </p:spPr>
      </p:cxn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lt1"/>
              </a:buClr>
              <a:buSzPts val="2300"/>
              <a:buNone/>
              <a:defRPr sz="2300">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4000"/>
              <a:buFont typeface="Rockwell"/>
              <a:buChar char="●"/>
              <a:defRPr sz="4000">
                <a:solidFill>
                  <a:schemeClr val="lt1"/>
                </a:solidFill>
                <a:latin typeface="Rockwell"/>
                <a:ea typeface="Rockwell"/>
                <a:cs typeface="Rockwell"/>
                <a:sym typeface="Rockwell"/>
              </a:defRPr>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92"/>
        <p:cNvGrpSpPr/>
        <p:nvPr/>
      </p:nvGrpSpPr>
      <p:grpSpPr>
        <a:xfrm>
          <a:off x="0" y="0"/>
          <a:ext cx="0" cy="0"/>
          <a:chOff x="0" y="0"/>
          <a:chExt cx="0" cy="0"/>
        </a:xfrm>
      </p:grpSpPr>
      <p:sp>
        <p:nvSpPr>
          <p:cNvPr id="93" name="Google Shape;93;p11"/>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1"/>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95" name="Google Shape;95;p1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96" name="Google Shape;96;p11"/>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97" name="Google Shape;97;p11"/>
          <p:cNvCxnSpPr/>
          <p:nvPr/>
        </p:nvCxnSpPr>
        <p:spPr>
          <a:xfrm>
            <a:off x="0" y="4561600"/>
            <a:ext cx="5392200" cy="0"/>
          </a:xfrm>
          <a:prstGeom prst="straightConnector1">
            <a:avLst/>
          </a:prstGeom>
          <a:noFill/>
          <a:ln w="9525" cap="flat" cmpd="sng">
            <a:solidFill>
              <a:schemeClr val="accent1"/>
            </a:solidFill>
            <a:prstDash val="solid"/>
            <a:round/>
            <a:headEnd type="none" w="med" len="med"/>
            <a:tailEnd type="none" w="med" len="med"/>
          </a:ln>
        </p:spPr>
      </p:cxnSp>
      <p:sp>
        <p:nvSpPr>
          <p:cNvPr id="98" name="Google Shape;98;p11"/>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99" name="Google Shape;99;p11"/>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0" name="Google Shape;100;p11"/>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101"/>
        <p:cNvGrpSpPr/>
        <p:nvPr/>
      </p:nvGrpSpPr>
      <p:grpSpPr>
        <a:xfrm>
          <a:off x="0" y="0"/>
          <a:ext cx="0" cy="0"/>
          <a:chOff x="0" y="0"/>
          <a:chExt cx="0" cy="0"/>
        </a:xfrm>
      </p:grpSpPr>
      <p:sp>
        <p:nvSpPr>
          <p:cNvPr id="102" name="Google Shape;10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03" name="Google Shape;103;p12"/>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04" name="Google Shape;104;p12"/>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5" name="Google Shape;105;p12"/>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6" name="Google Shape;106;p1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07" name="Google Shape;107;p1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08" name="Google Shape;108;p1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09" name="Google Shape;109;p12"/>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mparisons with icons">
  <p:cSld name="ONE_COLUMN_TEXT_4">
    <p:spTree>
      <p:nvGrpSpPr>
        <p:cNvPr id="1" name="Shape 110"/>
        <p:cNvGrpSpPr/>
        <p:nvPr/>
      </p:nvGrpSpPr>
      <p:grpSpPr>
        <a:xfrm>
          <a:off x="0" y="0"/>
          <a:ext cx="0" cy="0"/>
          <a:chOff x="0" y="0"/>
          <a:chExt cx="0" cy="0"/>
        </a:xfrm>
      </p:grpSpPr>
      <p:pic>
        <p:nvPicPr>
          <p:cNvPr id="111" name="Google Shape;111;p13"/>
          <p:cNvPicPr preferRelativeResize="0"/>
          <p:nvPr/>
        </p:nvPicPr>
        <p:blipFill>
          <a:blip r:embed="rId2">
            <a:alphaModFix/>
          </a:blip>
          <a:stretch>
            <a:fillRect/>
          </a:stretch>
        </p:blipFill>
        <p:spPr>
          <a:xfrm>
            <a:off x="8146725" y="4676400"/>
            <a:ext cx="867951" cy="369000"/>
          </a:xfrm>
          <a:prstGeom prst="rect">
            <a:avLst/>
          </a:prstGeom>
          <a:noFill/>
          <a:ln>
            <a:noFill/>
          </a:ln>
        </p:spPr>
      </p:pic>
      <p:sp>
        <p:nvSpPr>
          <p:cNvPr id="112" name="Google Shape;112;p13"/>
          <p:cNvSpPr/>
          <p:nvPr/>
        </p:nvSpPr>
        <p:spPr>
          <a:xfrm>
            <a:off x="2963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 name="Google Shape;113;p13"/>
          <p:cNvPicPr preferRelativeResize="0"/>
          <p:nvPr/>
        </p:nvPicPr>
        <p:blipFill>
          <a:blip r:embed="rId3">
            <a:alphaModFix/>
          </a:blip>
          <a:stretch>
            <a:fillRect/>
          </a:stretch>
        </p:blipFill>
        <p:spPr>
          <a:xfrm>
            <a:off x="-6900" y="0"/>
            <a:ext cx="9172498" cy="917250"/>
          </a:xfrm>
          <a:prstGeom prst="rect">
            <a:avLst/>
          </a:prstGeom>
          <a:noFill/>
          <a:ln>
            <a:noFill/>
          </a:ln>
        </p:spPr>
      </p:pic>
      <p:sp>
        <p:nvSpPr>
          <p:cNvPr id="114" name="Google Shape;114;p1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15" name="Google Shape;115;p13"/>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cxnSp>
        <p:nvCxnSpPr>
          <p:cNvPr id="116" name="Google Shape;116;p13"/>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17" name="Google Shape;117;p13"/>
          <p:cNvSpPr txBox="1">
            <a:spLocks noGrp="1"/>
          </p:cNvSpPr>
          <p:nvPr>
            <p:ph type="subTitle" idx="1"/>
          </p:nvPr>
        </p:nvSpPr>
        <p:spPr>
          <a:xfrm>
            <a:off x="3777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8" name="Google Shape;118;p13"/>
          <p:cNvSpPr>
            <a:spLocks noGrp="1"/>
          </p:cNvSpPr>
          <p:nvPr>
            <p:ph type="pic" idx="2"/>
          </p:nvPr>
        </p:nvSpPr>
        <p:spPr>
          <a:xfrm>
            <a:off x="1391575" y="1204932"/>
            <a:ext cx="393600" cy="353700"/>
          </a:xfrm>
          <a:prstGeom prst="roundRect">
            <a:avLst>
              <a:gd name="adj" fmla="val 16667"/>
            </a:avLst>
          </a:prstGeom>
          <a:noFill/>
          <a:ln>
            <a:noFill/>
          </a:ln>
        </p:spPr>
      </p:sp>
      <p:sp>
        <p:nvSpPr>
          <p:cNvPr id="119" name="Google Shape;119;p13"/>
          <p:cNvSpPr/>
          <p:nvPr/>
        </p:nvSpPr>
        <p:spPr>
          <a:xfrm>
            <a:off x="31770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txBox="1">
            <a:spLocks noGrp="1"/>
          </p:cNvSpPr>
          <p:nvPr>
            <p:ph type="subTitle" idx="3"/>
          </p:nvPr>
        </p:nvSpPr>
        <p:spPr>
          <a:xfrm>
            <a:off x="32584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1" name="Google Shape;121;p13"/>
          <p:cNvSpPr>
            <a:spLocks noGrp="1"/>
          </p:cNvSpPr>
          <p:nvPr>
            <p:ph type="pic" idx="4"/>
          </p:nvPr>
        </p:nvSpPr>
        <p:spPr>
          <a:xfrm>
            <a:off x="4272275" y="1204932"/>
            <a:ext cx="393600" cy="353700"/>
          </a:xfrm>
          <a:prstGeom prst="roundRect">
            <a:avLst>
              <a:gd name="adj" fmla="val 16667"/>
            </a:avLst>
          </a:prstGeom>
          <a:noFill/>
          <a:ln>
            <a:noFill/>
          </a:ln>
        </p:spPr>
      </p:sp>
      <p:sp>
        <p:nvSpPr>
          <p:cNvPr id="122" name="Google Shape;122;p13"/>
          <p:cNvSpPr/>
          <p:nvPr/>
        </p:nvSpPr>
        <p:spPr>
          <a:xfrm>
            <a:off x="60577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txBox="1">
            <a:spLocks noGrp="1"/>
          </p:cNvSpPr>
          <p:nvPr>
            <p:ph type="subTitle" idx="5"/>
          </p:nvPr>
        </p:nvSpPr>
        <p:spPr>
          <a:xfrm>
            <a:off x="61391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4" name="Google Shape;124;p13"/>
          <p:cNvSpPr>
            <a:spLocks noGrp="1"/>
          </p:cNvSpPr>
          <p:nvPr>
            <p:ph type="pic" idx="6"/>
          </p:nvPr>
        </p:nvSpPr>
        <p:spPr>
          <a:xfrm>
            <a:off x="7152975" y="1204932"/>
            <a:ext cx="393600" cy="353700"/>
          </a:xfrm>
          <a:prstGeom prst="roundRect">
            <a:avLst>
              <a:gd name="adj" fmla="val 16667"/>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2 column with header - blue 1">
  <p:cSld name="ONE_COLUMN_TEXT_3">
    <p:spTree>
      <p:nvGrpSpPr>
        <p:cNvPr id="1" name="Shape 125"/>
        <p:cNvGrpSpPr/>
        <p:nvPr/>
      </p:nvGrpSpPr>
      <p:grpSpPr>
        <a:xfrm>
          <a:off x="0" y="0"/>
          <a:ext cx="0" cy="0"/>
          <a:chOff x="0" y="0"/>
          <a:chExt cx="0" cy="0"/>
        </a:xfrm>
      </p:grpSpPr>
      <p:sp>
        <p:nvSpPr>
          <p:cNvPr id="126" name="Google Shape;12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27" name="Google Shape;127;p1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28" name="Google Shape;128;p14"/>
          <p:cNvSpPr txBox="1">
            <a:spLocks noGrp="1"/>
          </p:cNvSpPr>
          <p:nvPr>
            <p:ph type="body" idx="1"/>
          </p:nvPr>
        </p:nvSpPr>
        <p:spPr>
          <a:xfrm>
            <a:off x="3117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29" name="Google Shape;129;p14"/>
          <p:cNvSpPr txBox="1">
            <a:spLocks noGrp="1"/>
          </p:cNvSpPr>
          <p:nvPr>
            <p:ph type="body" idx="2"/>
          </p:nvPr>
        </p:nvSpPr>
        <p:spPr>
          <a:xfrm>
            <a:off x="48324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30" name="Google Shape;130;p1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31" name="Google Shape;131;p14"/>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32" name="Google Shape;132;p1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33" name="Google Shape;133;p1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34" name="Google Shape;134;p14"/>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35" name="Google Shape;135;p14"/>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136"/>
        <p:cNvGrpSpPr/>
        <p:nvPr/>
      </p:nvGrpSpPr>
      <p:grpSpPr>
        <a:xfrm>
          <a:off x="0" y="0"/>
          <a:ext cx="0" cy="0"/>
          <a:chOff x="0" y="0"/>
          <a:chExt cx="0" cy="0"/>
        </a:xfrm>
      </p:grpSpPr>
      <p:pic>
        <p:nvPicPr>
          <p:cNvPr id="137" name="Google Shape;137;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138" name="Google Shape;13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9" name="Google Shape;139;p15"/>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140" name="Google Shape;140;p15"/>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41" name="Google Shape;141;p15"/>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42" name="Google Shape;142;p15"/>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143"/>
        <p:cNvGrpSpPr/>
        <p:nvPr/>
      </p:nvGrpSpPr>
      <p:grpSpPr>
        <a:xfrm>
          <a:off x="0" y="0"/>
          <a:ext cx="0" cy="0"/>
          <a:chOff x="0" y="0"/>
          <a:chExt cx="0" cy="0"/>
        </a:xfrm>
      </p:grpSpPr>
      <p:pic>
        <p:nvPicPr>
          <p:cNvPr id="144" name="Google Shape;144;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5" name="Google Shape;145;p16"/>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
        <p:nvSpPr>
          <p:cNvPr id="146" name="Google Shape;14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147"/>
        <p:cNvGrpSpPr/>
        <p:nvPr/>
      </p:nvGrpSpPr>
      <p:grpSpPr>
        <a:xfrm>
          <a:off x="0" y="0"/>
          <a:ext cx="0" cy="0"/>
          <a:chOff x="0" y="0"/>
          <a:chExt cx="0" cy="0"/>
        </a:xfrm>
      </p:grpSpPr>
      <p:pic>
        <p:nvPicPr>
          <p:cNvPr id="148" name="Google Shape;148;p17"/>
          <p:cNvPicPr preferRelativeResize="0"/>
          <p:nvPr/>
        </p:nvPicPr>
        <p:blipFill>
          <a:blip r:embed="rId2">
            <a:alphaModFix/>
          </a:blip>
          <a:stretch>
            <a:fillRect/>
          </a:stretch>
        </p:blipFill>
        <p:spPr>
          <a:xfrm>
            <a:off x="0" y="0"/>
            <a:ext cx="9144003" cy="910828"/>
          </a:xfrm>
          <a:prstGeom prst="rect">
            <a:avLst/>
          </a:prstGeom>
          <a:noFill/>
          <a:ln>
            <a:noFill/>
          </a:ln>
        </p:spPr>
      </p:pic>
      <p:sp>
        <p:nvSpPr>
          <p:cNvPr id="149" name="Google Shape;149;p1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50" name="Google Shape;150;p1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151" name="Google Shape;151;p1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2" name="Google Shape;152;p17"/>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53" name="Google Shape;153;p1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154"/>
        <p:cNvGrpSpPr/>
        <p:nvPr/>
      </p:nvGrpSpPr>
      <p:grpSpPr>
        <a:xfrm>
          <a:off x="0" y="0"/>
          <a:ext cx="0" cy="0"/>
          <a:chOff x="0" y="0"/>
          <a:chExt cx="0" cy="0"/>
        </a:xfrm>
      </p:grpSpPr>
      <p:pic>
        <p:nvPicPr>
          <p:cNvPr id="155" name="Google Shape;155;p18"/>
          <p:cNvPicPr preferRelativeResize="0"/>
          <p:nvPr/>
        </p:nvPicPr>
        <p:blipFill>
          <a:blip r:embed="rId2">
            <a:alphaModFix/>
          </a:blip>
          <a:stretch>
            <a:fillRect/>
          </a:stretch>
        </p:blipFill>
        <p:spPr>
          <a:xfrm>
            <a:off x="0" y="0"/>
            <a:ext cx="9144003" cy="910828"/>
          </a:xfrm>
          <a:prstGeom prst="rect">
            <a:avLst/>
          </a:prstGeom>
          <a:noFill/>
          <a:ln>
            <a:noFill/>
          </a:ln>
        </p:spPr>
      </p:pic>
      <p:sp>
        <p:nvSpPr>
          <p:cNvPr id="156" name="Google Shape;156;p1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57" name="Google Shape;157;p1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8" name="Google Shape;158;p18"/>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59" name="Google Shape;159;p1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160"/>
        <p:cNvGrpSpPr/>
        <p:nvPr/>
      </p:nvGrpSpPr>
      <p:grpSpPr>
        <a:xfrm>
          <a:off x="0" y="0"/>
          <a:ext cx="0" cy="0"/>
          <a:chOff x="0" y="0"/>
          <a:chExt cx="0" cy="0"/>
        </a:xfrm>
      </p:grpSpPr>
      <p:pic>
        <p:nvPicPr>
          <p:cNvPr id="161" name="Google Shape;161;p1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162" name="Google Shape;162;p19"/>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63" name="Google Shape;163;p1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164"/>
        <p:cNvGrpSpPr/>
        <p:nvPr/>
      </p:nvGrpSpPr>
      <p:grpSpPr>
        <a:xfrm>
          <a:off x="0" y="0"/>
          <a:ext cx="0" cy="0"/>
          <a:chOff x="0" y="0"/>
          <a:chExt cx="0" cy="0"/>
        </a:xfrm>
      </p:grpSpPr>
      <p:sp>
        <p:nvSpPr>
          <p:cNvPr id="165" name="Google Shape;165;p20"/>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6" name="Google Shape;166;p20"/>
          <p:cNvPicPr preferRelativeResize="0"/>
          <p:nvPr/>
        </p:nvPicPr>
        <p:blipFill>
          <a:blip r:embed="rId2">
            <a:alphaModFix/>
          </a:blip>
          <a:stretch>
            <a:fillRect/>
          </a:stretch>
        </p:blipFill>
        <p:spPr>
          <a:xfrm>
            <a:off x="0" y="0"/>
            <a:ext cx="9144003" cy="910828"/>
          </a:xfrm>
          <a:prstGeom prst="rect">
            <a:avLst/>
          </a:prstGeom>
          <a:noFill/>
          <a:ln>
            <a:noFill/>
          </a:ln>
        </p:spPr>
      </p:pic>
      <p:sp>
        <p:nvSpPr>
          <p:cNvPr id="167" name="Google Shape;167;p2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68" name="Google Shape;168;p20"/>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169" name="Google Shape;169;p20"/>
          <p:cNvCxnSpPr/>
          <p:nvPr/>
        </p:nvCxnSpPr>
        <p:spPr>
          <a:xfrm>
            <a:off x="0" y="4561600"/>
            <a:ext cx="5392200" cy="0"/>
          </a:xfrm>
          <a:prstGeom prst="straightConnector1">
            <a:avLst/>
          </a:prstGeom>
          <a:noFill/>
          <a:ln w="9525" cap="flat" cmpd="sng">
            <a:solidFill>
              <a:srgbClr val="F1C232"/>
            </a:solidFill>
            <a:prstDash val="solid"/>
            <a:round/>
            <a:headEnd type="none" w="med" len="med"/>
            <a:tailEnd type="none" w="med" len="med"/>
          </a:ln>
        </p:spPr>
      </p:cxnSp>
      <p:sp>
        <p:nvSpPr>
          <p:cNvPr id="170" name="Google Shape;170;p20"/>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171" name="Google Shape;171;p2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72" name="Google Shape;172;p20"/>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blue">
  <p:cSld name="TITLE_2">
    <p:spTree>
      <p:nvGrpSpPr>
        <p:cNvPr id="1" name="Shape 17"/>
        <p:cNvGrpSpPr/>
        <p:nvPr/>
      </p:nvGrpSpPr>
      <p:grpSpPr>
        <a:xfrm>
          <a:off x="0" y="0"/>
          <a:ext cx="0" cy="0"/>
          <a:chOff x="0" y="0"/>
          <a:chExt cx="0" cy="0"/>
        </a:xfrm>
      </p:grpSpPr>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9" name="Google Shape;19;p3"/>
          <p:cNvPicPr preferRelativeResize="0"/>
          <p:nvPr/>
        </p:nvPicPr>
        <p:blipFill>
          <a:blip r:embed="rId2">
            <a:alphaModFix/>
          </a:blip>
          <a:stretch>
            <a:fillRect/>
          </a:stretch>
        </p:blipFill>
        <p:spPr>
          <a:xfrm>
            <a:off x="-12" y="-11537"/>
            <a:ext cx="9144024" cy="5166574"/>
          </a:xfrm>
          <a:prstGeom prst="rect">
            <a:avLst/>
          </a:prstGeom>
          <a:noFill/>
          <a:ln>
            <a:noFill/>
          </a:ln>
        </p:spPr>
      </p:pic>
      <p:sp>
        <p:nvSpPr>
          <p:cNvPr id="20" name="Google Shape;20;p3"/>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173"/>
        <p:cNvGrpSpPr/>
        <p:nvPr/>
      </p:nvGrpSpPr>
      <p:grpSpPr>
        <a:xfrm>
          <a:off x="0" y="0"/>
          <a:ext cx="0" cy="0"/>
          <a:chOff x="0" y="0"/>
          <a:chExt cx="0" cy="0"/>
        </a:xfrm>
      </p:grpSpPr>
      <p:pic>
        <p:nvPicPr>
          <p:cNvPr id="174" name="Google Shape;174;p21"/>
          <p:cNvPicPr preferRelativeResize="0"/>
          <p:nvPr/>
        </p:nvPicPr>
        <p:blipFill>
          <a:blip r:embed="rId2">
            <a:alphaModFix/>
          </a:blip>
          <a:stretch>
            <a:fillRect/>
          </a:stretch>
        </p:blipFill>
        <p:spPr>
          <a:xfrm>
            <a:off x="0" y="0"/>
            <a:ext cx="9144003" cy="910828"/>
          </a:xfrm>
          <a:prstGeom prst="rect">
            <a:avLst/>
          </a:prstGeom>
          <a:noFill/>
          <a:ln>
            <a:noFill/>
          </a:ln>
        </p:spPr>
      </p:pic>
      <p:sp>
        <p:nvSpPr>
          <p:cNvPr id="175" name="Google Shape;17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76" name="Google Shape;176;p21"/>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77" name="Google Shape;177;p21"/>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78" name="Google Shape;178;p2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79" name="Google Shape;179;p21"/>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0" name="Google Shape;180;p21"/>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81" name="Google Shape;181;p21"/>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slide-2 column with header - yellow">
  <p:cSld name="ONE_COLUMN_TEXT_1_2">
    <p:spTree>
      <p:nvGrpSpPr>
        <p:cNvPr id="1" name="Shape 182"/>
        <p:cNvGrpSpPr/>
        <p:nvPr/>
      </p:nvGrpSpPr>
      <p:grpSpPr>
        <a:xfrm>
          <a:off x="0" y="0"/>
          <a:ext cx="0" cy="0"/>
          <a:chOff x="0" y="0"/>
          <a:chExt cx="0" cy="0"/>
        </a:xfrm>
      </p:grpSpPr>
      <p:pic>
        <p:nvPicPr>
          <p:cNvPr id="183" name="Google Shape;183;p22"/>
          <p:cNvPicPr preferRelativeResize="0"/>
          <p:nvPr/>
        </p:nvPicPr>
        <p:blipFill>
          <a:blip r:embed="rId2">
            <a:alphaModFix/>
          </a:blip>
          <a:stretch>
            <a:fillRect/>
          </a:stretch>
        </p:blipFill>
        <p:spPr>
          <a:xfrm>
            <a:off x="0" y="0"/>
            <a:ext cx="9144003" cy="910828"/>
          </a:xfrm>
          <a:prstGeom prst="rect">
            <a:avLst/>
          </a:prstGeom>
          <a:noFill/>
          <a:ln>
            <a:noFill/>
          </a:ln>
        </p:spPr>
      </p:pic>
      <p:sp>
        <p:nvSpPr>
          <p:cNvPr id="184" name="Google Shape;184;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85" name="Google Shape;185;p22"/>
          <p:cNvSpPr txBox="1">
            <a:spLocks noGrp="1"/>
          </p:cNvSpPr>
          <p:nvPr>
            <p:ph type="body" idx="1"/>
          </p:nvPr>
        </p:nvSpPr>
        <p:spPr>
          <a:xfrm>
            <a:off x="311700" y="1409350"/>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6" name="Google Shape;186;p22"/>
          <p:cNvSpPr txBox="1">
            <a:spLocks noGrp="1"/>
          </p:cNvSpPr>
          <p:nvPr>
            <p:ph type="body" idx="2"/>
          </p:nvPr>
        </p:nvSpPr>
        <p:spPr>
          <a:xfrm>
            <a:off x="4832400" y="1409275"/>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7" name="Google Shape;187;p2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88" name="Google Shape;188;p2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9" name="Google Shape;189;p2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90" name="Google Shape;190;p22"/>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91" name="Google Shape;191;p22"/>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92" name="Google Shape;192;p22"/>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193"/>
        <p:cNvGrpSpPr/>
        <p:nvPr/>
      </p:nvGrpSpPr>
      <p:grpSpPr>
        <a:xfrm>
          <a:off x="0" y="0"/>
          <a:ext cx="0" cy="0"/>
          <a:chOff x="0" y="0"/>
          <a:chExt cx="0" cy="0"/>
        </a:xfrm>
      </p:grpSpPr>
      <p:pic>
        <p:nvPicPr>
          <p:cNvPr id="194" name="Google Shape;194;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5" name="Google Shape;195;p23"/>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96" name="Google Shape;196;p2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97" name="Google Shape;197;p23"/>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198"/>
        <p:cNvGrpSpPr/>
        <p:nvPr/>
      </p:nvGrpSpPr>
      <p:grpSpPr>
        <a:xfrm>
          <a:off x="0" y="0"/>
          <a:ext cx="0" cy="0"/>
          <a:chOff x="0" y="0"/>
          <a:chExt cx="0" cy="0"/>
        </a:xfrm>
      </p:grpSpPr>
      <p:pic>
        <p:nvPicPr>
          <p:cNvPr id="199" name="Google Shape;199;p2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00" name="Google Shape;200;p24"/>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201"/>
        <p:cNvGrpSpPr/>
        <p:nvPr/>
      </p:nvGrpSpPr>
      <p:grpSpPr>
        <a:xfrm>
          <a:off x="0" y="0"/>
          <a:ext cx="0" cy="0"/>
          <a:chOff x="0" y="0"/>
          <a:chExt cx="0" cy="0"/>
        </a:xfrm>
      </p:grpSpPr>
      <p:pic>
        <p:nvPicPr>
          <p:cNvPr id="202" name="Google Shape;202;p25"/>
          <p:cNvPicPr preferRelativeResize="0"/>
          <p:nvPr/>
        </p:nvPicPr>
        <p:blipFill>
          <a:blip r:embed="rId2">
            <a:alphaModFix/>
          </a:blip>
          <a:stretch>
            <a:fillRect/>
          </a:stretch>
        </p:blipFill>
        <p:spPr>
          <a:xfrm>
            <a:off x="8146725" y="4676400"/>
            <a:ext cx="867951" cy="369000"/>
          </a:xfrm>
          <a:prstGeom prst="rect">
            <a:avLst/>
          </a:prstGeom>
          <a:noFill/>
          <a:ln>
            <a:noFill/>
          </a:ln>
        </p:spPr>
      </p:pic>
      <p:pic>
        <p:nvPicPr>
          <p:cNvPr id="203" name="Google Shape;203;p25"/>
          <p:cNvPicPr preferRelativeResize="0"/>
          <p:nvPr/>
        </p:nvPicPr>
        <p:blipFill>
          <a:blip r:embed="rId3">
            <a:alphaModFix/>
          </a:blip>
          <a:stretch>
            <a:fillRect/>
          </a:stretch>
        </p:blipFill>
        <p:spPr>
          <a:xfrm>
            <a:off x="0" y="0"/>
            <a:ext cx="9144000" cy="914400"/>
          </a:xfrm>
          <a:prstGeom prst="rect">
            <a:avLst/>
          </a:prstGeom>
          <a:noFill/>
          <a:ln>
            <a:noFill/>
          </a:ln>
        </p:spPr>
      </p:pic>
      <p:sp>
        <p:nvSpPr>
          <p:cNvPr id="204" name="Google Shape;204;p2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05" name="Google Shape;205;p2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06" name="Google Shape;206;p25"/>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07" name="Google Shape;207;p25"/>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208"/>
        <p:cNvGrpSpPr/>
        <p:nvPr/>
      </p:nvGrpSpPr>
      <p:grpSpPr>
        <a:xfrm>
          <a:off x="0" y="0"/>
          <a:ext cx="0" cy="0"/>
          <a:chOff x="0" y="0"/>
          <a:chExt cx="0" cy="0"/>
        </a:xfrm>
      </p:grpSpPr>
      <p:pic>
        <p:nvPicPr>
          <p:cNvPr id="209" name="Google Shape;209;p26"/>
          <p:cNvPicPr preferRelativeResize="0"/>
          <p:nvPr/>
        </p:nvPicPr>
        <p:blipFill>
          <a:blip r:embed="rId2">
            <a:alphaModFix/>
          </a:blip>
          <a:stretch>
            <a:fillRect/>
          </a:stretch>
        </p:blipFill>
        <p:spPr>
          <a:xfrm>
            <a:off x="0" y="0"/>
            <a:ext cx="9144000" cy="914400"/>
          </a:xfrm>
          <a:prstGeom prst="rect">
            <a:avLst/>
          </a:prstGeom>
          <a:noFill/>
          <a:ln>
            <a:noFill/>
          </a:ln>
        </p:spPr>
      </p:pic>
      <p:sp>
        <p:nvSpPr>
          <p:cNvPr id="210" name="Google Shape;210;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11" name="Google Shape;211;p2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12" name="Google Shape;212;p26"/>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13" name="Google Shape;213;p26"/>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14" name="Google Shape;214;p2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215"/>
        <p:cNvGrpSpPr/>
        <p:nvPr/>
      </p:nvGrpSpPr>
      <p:grpSpPr>
        <a:xfrm>
          <a:off x="0" y="0"/>
          <a:ext cx="0" cy="0"/>
          <a:chOff x="0" y="0"/>
          <a:chExt cx="0" cy="0"/>
        </a:xfrm>
      </p:grpSpPr>
      <p:sp>
        <p:nvSpPr>
          <p:cNvPr id="216" name="Google Shape;216;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17" name="Google Shape;217;p27"/>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18" name="Google Shape;218;p27"/>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19" name="Google Shape;219;p27"/>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220"/>
        <p:cNvGrpSpPr/>
        <p:nvPr/>
      </p:nvGrpSpPr>
      <p:grpSpPr>
        <a:xfrm>
          <a:off x="0" y="0"/>
          <a:ext cx="0" cy="0"/>
          <a:chOff x="0" y="0"/>
          <a:chExt cx="0" cy="0"/>
        </a:xfrm>
      </p:grpSpPr>
      <p:sp>
        <p:nvSpPr>
          <p:cNvPr id="221" name="Google Shape;221;p28"/>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2" name="Google Shape;222;p28"/>
          <p:cNvPicPr preferRelativeResize="0"/>
          <p:nvPr/>
        </p:nvPicPr>
        <p:blipFill>
          <a:blip r:embed="rId2">
            <a:alphaModFix/>
          </a:blip>
          <a:stretch>
            <a:fillRect/>
          </a:stretch>
        </p:blipFill>
        <p:spPr>
          <a:xfrm>
            <a:off x="0" y="0"/>
            <a:ext cx="9144000" cy="914400"/>
          </a:xfrm>
          <a:prstGeom prst="rect">
            <a:avLst/>
          </a:prstGeom>
          <a:noFill/>
          <a:ln>
            <a:noFill/>
          </a:ln>
        </p:spPr>
      </p:pic>
      <p:sp>
        <p:nvSpPr>
          <p:cNvPr id="223" name="Google Shape;223;p2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24" name="Google Shape;224;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225" name="Google Shape;225;p28"/>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226" name="Google Shape;226;p28"/>
          <p:cNvCxnSpPr/>
          <p:nvPr/>
        </p:nvCxnSpPr>
        <p:spPr>
          <a:xfrm>
            <a:off x="0" y="4561600"/>
            <a:ext cx="5392200" cy="0"/>
          </a:xfrm>
          <a:prstGeom prst="straightConnector1">
            <a:avLst/>
          </a:prstGeom>
          <a:noFill/>
          <a:ln w="9525" cap="flat" cmpd="sng">
            <a:solidFill>
              <a:srgbClr val="93C47D"/>
            </a:solidFill>
            <a:prstDash val="solid"/>
            <a:round/>
            <a:headEnd type="none" w="med" len="med"/>
            <a:tailEnd type="none" w="med" len="med"/>
          </a:ln>
        </p:spPr>
      </p:cxnSp>
      <p:sp>
        <p:nvSpPr>
          <p:cNvPr id="227" name="Google Shape;227;p28"/>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28" name="Google Shape;228;p28"/>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slide-2 column with header- green">
  <p:cSld name="BLANK_1">
    <p:spTree>
      <p:nvGrpSpPr>
        <p:cNvPr id="1" name="Shape 229"/>
        <p:cNvGrpSpPr/>
        <p:nvPr/>
      </p:nvGrpSpPr>
      <p:grpSpPr>
        <a:xfrm>
          <a:off x="0" y="0"/>
          <a:ext cx="0" cy="0"/>
          <a:chOff x="0" y="0"/>
          <a:chExt cx="0" cy="0"/>
        </a:xfrm>
      </p:grpSpPr>
      <p:pic>
        <p:nvPicPr>
          <p:cNvPr id="230" name="Google Shape;230;p29"/>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31" name="Google Shape;231;p2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32" name="Google Shape;232;p29"/>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33" name="Google Shape;233;p29"/>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34" name="Google Shape;234;p29"/>
          <p:cNvSpPr txBox="1">
            <a:spLocks noGrp="1"/>
          </p:cNvSpPr>
          <p:nvPr>
            <p:ph type="body" idx="1"/>
          </p:nvPr>
        </p:nvSpPr>
        <p:spPr>
          <a:xfrm>
            <a:off x="311700" y="13961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35" name="Google Shape;235;p29"/>
          <p:cNvSpPr txBox="1">
            <a:spLocks noGrp="1"/>
          </p:cNvSpPr>
          <p:nvPr>
            <p:ph type="body" idx="2"/>
          </p:nvPr>
        </p:nvSpPr>
        <p:spPr>
          <a:xfrm>
            <a:off x="4832400" y="13960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36" name="Google Shape;236;p2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37" name="Google Shape;237;p29"/>
          <p:cNvSpPr txBox="1">
            <a:spLocks noGrp="1"/>
          </p:cNvSpPr>
          <p:nvPr>
            <p:ph type="title" idx="3"/>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38" name="Google Shape;238;p29"/>
          <p:cNvSpPr txBox="1">
            <a:spLocks noGrp="1"/>
          </p:cNvSpPr>
          <p:nvPr>
            <p:ph type="title" idx="4"/>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239"/>
        <p:cNvGrpSpPr/>
        <p:nvPr/>
      </p:nvGrpSpPr>
      <p:grpSpPr>
        <a:xfrm>
          <a:off x="0" y="0"/>
          <a:ext cx="0" cy="0"/>
          <a:chOff x="0" y="0"/>
          <a:chExt cx="0" cy="0"/>
        </a:xfrm>
      </p:grpSpPr>
      <p:pic>
        <p:nvPicPr>
          <p:cNvPr id="240" name="Google Shape;240;p30"/>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1" name="Google Shape;241;p30"/>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2" name="Google Shape;242;p30"/>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243" name="Google Shape;243;p30"/>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244" name="Google Shape;244;p30"/>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1"/>
        <p:cNvGrpSpPr/>
        <p:nvPr/>
      </p:nvGrpSpPr>
      <p:grpSpPr>
        <a:xfrm>
          <a:off x="0" y="0"/>
          <a:ext cx="0" cy="0"/>
          <a:chOff x="0" y="0"/>
          <a:chExt cx="0" cy="0"/>
        </a:xfrm>
      </p:grpSpPr>
      <p:pic>
        <p:nvPicPr>
          <p:cNvPr id="22" name="Google Shape;22;p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23" name="Google Shape;23;p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4" name="Google Shape;24;p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25" name="Google Shape;25;p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6" name="Google Shape;26;p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27" name="Google Shape;27;p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245"/>
        <p:cNvGrpSpPr/>
        <p:nvPr/>
      </p:nvGrpSpPr>
      <p:grpSpPr>
        <a:xfrm>
          <a:off x="0" y="0"/>
          <a:ext cx="0" cy="0"/>
          <a:chOff x="0" y="0"/>
          <a:chExt cx="0" cy="0"/>
        </a:xfrm>
      </p:grpSpPr>
      <p:pic>
        <p:nvPicPr>
          <p:cNvPr id="246" name="Google Shape;246;p31"/>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7" name="Google Shape;247;p3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8" name="Google Shape;248;p31"/>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249"/>
        <p:cNvGrpSpPr/>
        <p:nvPr/>
      </p:nvGrpSpPr>
      <p:grpSpPr>
        <a:xfrm>
          <a:off x="0" y="0"/>
          <a:ext cx="0" cy="0"/>
          <a:chOff x="0" y="0"/>
          <a:chExt cx="0" cy="0"/>
        </a:xfrm>
      </p:grpSpPr>
      <p:pic>
        <p:nvPicPr>
          <p:cNvPr id="250" name="Google Shape;250;p32"/>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1" name="Google Shape;251;p32"/>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2" name="Google Shape;252;p3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53" name="Google Shape;253;p3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54" name="Google Shape;254;p32"/>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55" name="Google Shape;255;p32"/>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256"/>
        <p:cNvGrpSpPr/>
        <p:nvPr/>
      </p:nvGrpSpPr>
      <p:grpSpPr>
        <a:xfrm>
          <a:off x="0" y="0"/>
          <a:ext cx="0" cy="0"/>
          <a:chOff x="0" y="0"/>
          <a:chExt cx="0" cy="0"/>
        </a:xfrm>
      </p:grpSpPr>
      <p:pic>
        <p:nvPicPr>
          <p:cNvPr id="257" name="Google Shape;257;p33"/>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8" name="Google Shape;258;p33"/>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9" name="Google Shape;259;p3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cxnSp>
        <p:nvCxnSpPr>
          <p:cNvPr id="260" name="Google Shape;260;p33"/>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61" name="Google Shape;261;p33"/>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262"/>
        <p:cNvGrpSpPr/>
        <p:nvPr/>
      </p:nvGrpSpPr>
      <p:grpSpPr>
        <a:xfrm>
          <a:off x="0" y="0"/>
          <a:ext cx="0" cy="0"/>
          <a:chOff x="0" y="0"/>
          <a:chExt cx="0" cy="0"/>
        </a:xfrm>
      </p:grpSpPr>
      <p:pic>
        <p:nvPicPr>
          <p:cNvPr id="263" name="Google Shape;263;p34"/>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64" name="Google Shape;264;p34"/>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65" name="Google Shape;265;p34"/>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266"/>
        <p:cNvGrpSpPr/>
        <p:nvPr/>
      </p:nvGrpSpPr>
      <p:grpSpPr>
        <a:xfrm>
          <a:off x="0" y="0"/>
          <a:ext cx="0" cy="0"/>
          <a:chOff x="0" y="0"/>
          <a:chExt cx="0" cy="0"/>
        </a:xfrm>
      </p:grpSpPr>
      <p:sp>
        <p:nvSpPr>
          <p:cNvPr id="267" name="Google Shape;267;p35"/>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8" name="Google Shape;268;p35"/>
          <p:cNvCxnSpPr/>
          <p:nvPr/>
        </p:nvCxnSpPr>
        <p:spPr>
          <a:xfrm>
            <a:off x="0" y="4561600"/>
            <a:ext cx="5392200" cy="0"/>
          </a:xfrm>
          <a:prstGeom prst="straightConnector1">
            <a:avLst/>
          </a:prstGeom>
          <a:noFill/>
          <a:ln w="9525" cap="flat" cmpd="sng">
            <a:solidFill>
              <a:srgbClr val="E69138"/>
            </a:solidFill>
            <a:prstDash val="solid"/>
            <a:round/>
            <a:headEnd type="none" w="med" len="med"/>
            <a:tailEnd type="none" w="med" len="med"/>
          </a:ln>
        </p:spPr>
      </p:cxnSp>
      <p:sp>
        <p:nvSpPr>
          <p:cNvPr id="269" name="Google Shape;269;p35"/>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pic>
        <p:nvPicPr>
          <p:cNvPr id="270" name="Google Shape;270;p35"/>
          <p:cNvPicPr preferRelativeResize="0"/>
          <p:nvPr/>
        </p:nvPicPr>
        <p:blipFill>
          <a:blip r:embed="rId2">
            <a:alphaModFix/>
          </a:blip>
          <a:stretch>
            <a:fillRect/>
          </a:stretch>
        </p:blipFill>
        <p:spPr>
          <a:xfrm>
            <a:off x="0" y="0"/>
            <a:ext cx="9144000" cy="914400"/>
          </a:xfrm>
          <a:prstGeom prst="rect">
            <a:avLst/>
          </a:prstGeom>
          <a:noFill/>
          <a:ln>
            <a:noFill/>
          </a:ln>
        </p:spPr>
      </p:pic>
      <p:sp>
        <p:nvSpPr>
          <p:cNvPr id="271" name="Google Shape;271;p3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2" name="Google Shape;272;p35"/>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3" name="Google Shape;273;p35"/>
          <p:cNvPicPr preferRelativeResize="0"/>
          <p:nvPr/>
        </p:nvPicPr>
        <p:blipFill>
          <a:blip r:embed="rId3">
            <a:alphaModFix/>
          </a:blip>
          <a:stretch>
            <a:fillRect/>
          </a:stretch>
        </p:blipFill>
        <p:spPr>
          <a:xfrm>
            <a:off x="4524250" y="4676400"/>
            <a:ext cx="867951" cy="369000"/>
          </a:xfrm>
          <a:prstGeom prst="rect">
            <a:avLst/>
          </a:prstGeom>
          <a:noFill/>
          <a:ln>
            <a:noFill/>
          </a:ln>
        </p:spPr>
      </p:pic>
      <p:sp>
        <p:nvSpPr>
          <p:cNvPr id="274" name="Google Shape;274;p35"/>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275"/>
        <p:cNvGrpSpPr/>
        <p:nvPr/>
      </p:nvGrpSpPr>
      <p:grpSpPr>
        <a:xfrm>
          <a:off x="0" y="0"/>
          <a:ext cx="0" cy="0"/>
          <a:chOff x="0" y="0"/>
          <a:chExt cx="0" cy="0"/>
        </a:xfrm>
      </p:grpSpPr>
      <p:pic>
        <p:nvPicPr>
          <p:cNvPr id="276" name="Google Shape;276;p36"/>
          <p:cNvPicPr preferRelativeResize="0"/>
          <p:nvPr/>
        </p:nvPicPr>
        <p:blipFill>
          <a:blip r:embed="rId2">
            <a:alphaModFix/>
          </a:blip>
          <a:stretch>
            <a:fillRect/>
          </a:stretch>
        </p:blipFill>
        <p:spPr>
          <a:xfrm>
            <a:off x="0" y="0"/>
            <a:ext cx="9144000" cy="914400"/>
          </a:xfrm>
          <a:prstGeom prst="rect">
            <a:avLst/>
          </a:prstGeom>
          <a:noFill/>
          <a:ln>
            <a:noFill/>
          </a:ln>
        </p:spPr>
      </p:pic>
      <p:sp>
        <p:nvSpPr>
          <p:cNvPr id="277" name="Google Shape;277;p3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8" name="Google Shape;278;p36"/>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9" name="Google Shape;279;p3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0" name="Google Shape;280;p36"/>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81" name="Google Shape;281;p36"/>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82" name="Google Shape;282;p36"/>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slide-2 column with header- orange">
  <p:cSld name="CUSTOM_1_1_1_1_1">
    <p:spTree>
      <p:nvGrpSpPr>
        <p:cNvPr id="1" name="Shape 283"/>
        <p:cNvGrpSpPr/>
        <p:nvPr/>
      </p:nvGrpSpPr>
      <p:grpSpPr>
        <a:xfrm>
          <a:off x="0" y="0"/>
          <a:ext cx="0" cy="0"/>
          <a:chOff x="0" y="0"/>
          <a:chExt cx="0" cy="0"/>
        </a:xfrm>
      </p:grpSpPr>
      <p:pic>
        <p:nvPicPr>
          <p:cNvPr id="284" name="Google Shape;284;p37"/>
          <p:cNvPicPr preferRelativeResize="0"/>
          <p:nvPr/>
        </p:nvPicPr>
        <p:blipFill>
          <a:blip r:embed="rId2">
            <a:alphaModFix/>
          </a:blip>
          <a:stretch>
            <a:fillRect/>
          </a:stretch>
        </p:blipFill>
        <p:spPr>
          <a:xfrm>
            <a:off x="0" y="0"/>
            <a:ext cx="9144000" cy="914400"/>
          </a:xfrm>
          <a:prstGeom prst="rect">
            <a:avLst/>
          </a:prstGeom>
          <a:noFill/>
          <a:ln>
            <a:noFill/>
          </a:ln>
        </p:spPr>
      </p:pic>
      <p:sp>
        <p:nvSpPr>
          <p:cNvPr id="285" name="Google Shape;285;p3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86" name="Google Shape;286;p37"/>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87" name="Google Shape;287;p3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8" name="Google Shape;288;p37"/>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89" name="Google Shape;289;p37"/>
          <p:cNvSpPr txBox="1">
            <a:spLocks noGrp="1"/>
          </p:cNvSpPr>
          <p:nvPr>
            <p:ph type="body" idx="1"/>
          </p:nvPr>
        </p:nvSpPr>
        <p:spPr>
          <a:xfrm>
            <a:off x="311700" y="1387200"/>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0" name="Google Shape;290;p37"/>
          <p:cNvSpPr txBox="1">
            <a:spLocks noGrp="1"/>
          </p:cNvSpPr>
          <p:nvPr>
            <p:ph type="body" idx="2"/>
          </p:nvPr>
        </p:nvSpPr>
        <p:spPr>
          <a:xfrm>
            <a:off x="4832400" y="1387075"/>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1" name="Google Shape;291;p37"/>
          <p:cNvSpPr txBox="1">
            <a:spLocks noGrp="1"/>
          </p:cNvSpPr>
          <p:nvPr>
            <p:ph type="title" idx="3"/>
          </p:nvPr>
        </p:nvSpPr>
        <p:spPr>
          <a:xfrm>
            <a:off x="329300" y="1047150"/>
            <a:ext cx="3982200" cy="369000"/>
          </a:xfrm>
          <a:prstGeom prst="rect">
            <a:avLst/>
          </a:prstGeom>
        </p:spPr>
        <p:txBody>
          <a:bodyPr spcFirstLastPara="1" wrap="square" lIns="0" tIns="0" rIns="0" bIns="0"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92" name="Google Shape;292;p37"/>
          <p:cNvSpPr txBox="1">
            <a:spLocks noGrp="1"/>
          </p:cNvSpPr>
          <p:nvPr>
            <p:ph type="title" idx="4"/>
          </p:nvPr>
        </p:nvSpPr>
        <p:spPr>
          <a:xfrm>
            <a:off x="484125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9"/>
        <p:cNvGrpSpPr/>
        <p:nvPr/>
      </p:nvGrpSpPr>
      <p:grpSpPr>
        <a:xfrm>
          <a:off x="0" y="0"/>
          <a:ext cx="0" cy="0"/>
          <a:chOff x="0" y="0"/>
          <a:chExt cx="0" cy="0"/>
        </a:xfrm>
      </p:grpSpPr>
      <p:sp>
        <p:nvSpPr>
          <p:cNvPr id="300" name="Google Shape;300;p3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1" name="Google Shape;301;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2" name="Google Shape;302;p3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3" name="Google Shape;303;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4"/>
        <p:cNvGrpSpPr/>
        <p:nvPr/>
      </p:nvGrpSpPr>
      <p:grpSpPr>
        <a:xfrm>
          <a:off x="0" y="0"/>
          <a:ext cx="0" cy="0"/>
          <a:chOff x="0" y="0"/>
          <a:chExt cx="0" cy="0"/>
        </a:xfrm>
      </p:grpSpPr>
      <p:sp>
        <p:nvSpPr>
          <p:cNvPr id="305" name="Google Shape;305;p40"/>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6" name="Google Shape;306;p40"/>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07" name="Google Shape;307;p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8" name="Google Shape;308;p4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9" name="Google Shape;309;p4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0"/>
        <p:cNvGrpSpPr/>
        <p:nvPr/>
      </p:nvGrpSpPr>
      <p:grpSpPr>
        <a:xfrm>
          <a:off x="0" y="0"/>
          <a:ext cx="0" cy="0"/>
          <a:chOff x="0" y="0"/>
          <a:chExt cx="0" cy="0"/>
        </a:xfrm>
      </p:grpSpPr>
      <p:sp>
        <p:nvSpPr>
          <p:cNvPr id="311" name="Google Shape;311;p4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2" name="Google Shape;312;p4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13" name="Google Shape;313;p4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4" name="Google Shape;314;p4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5" name="Google Shape;315;p4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small image">
  <p:cSld name="SECTION_HEADER_3">
    <p:spTree>
      <p:nvGrpSpPr>
        <p:cNvPr id="1" name="Shape 28"/>
        <p:cNvGrpSpPr/>
        <p:nvPr/>
      </p:nvGrpSpPr>
      <p:grpSpPr>
        <a:xfrm>
          <a:off x="0" y="0"/>
          <a:ext cx="0" cy="0"/>
          <a:chOff x="0" y="0"/>
          <a:chExt cx="0" cy="0"/>
        </a:xfrm>
      </p:grpSpPr>
      <p:pic>
        <p:nvPicPr>
          <p:cNvPr id="29" name="Google Shape;29;p5"/>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0" name="Google Shape;30;p5"/>
          <p:cNvSpPr txBox="1">
            <a:spLocks noGrp="1"/>
          </p:cNvSpPr>
          <p:nvPr>
            <p:ph type="title"/>
          </p:nvPr>
        </p:nvSpPr>
        <p:spPr>
          <a:xfrm>
            <a:off x="213075" y="228600"/>
            <a:ext cx="79335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1" name="Google Shape;31;p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32" name="Google Shape;32;p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3" name="Google Shape;33;p5"/>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4" name="Google Shape;34;p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35" name="Google Shape;35;p5"/>
          <p:cNvSpPr>
            <a:spLocks noGrp="1"/>
          </p:cNvSpPr>
          <p:nvPr>
            <p:ph type="pic" idx="2"/>
          </p:nvPr>
        </p:nvSpPr>
        <p:spPr>
          <a:xfrm>
            <a:off x="8290775" y="71475"/>
            <a:ext cx="774300" cy="774300"/>
          </a:xfrm>
          <a:prstGeom prst="rect">
            <a:avLst/>
          </a:prstGeom>
          <a:noFill/>
          <a:ln>
            <a:noFill/>
          </a:ln>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6"/>
        <p:cNvGrpSpPr/>
        <p:nvPr/>
      </p:nvGrpSpPr>
      <p:grpSpPr>
        <a:xfrm>
          <a:off x="0" y="0"/>
          <a:ext cx="0" cy="0"/>
          <a:chOff x="0" y="0"/>
          <a:chExt cx="0" cy="0"/>
        </a:xfrm>
      </p:grpSpPr>
      <p:sp>
        <p:nvSpPr>
          <p:cNvPr id="317" name="Google Shape;317;p42"/>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8" name="Google Shape;318;p42"/>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319" name="Google Shape;319;p4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0" name="Google Shape;320;p4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1" name="Google Shape;321;p4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2"/>
        <p:cNvGrpSpPr/>
        <p:nvPr/>
      </p:nvGrpSpPr>
      <p:grpSpPr>
        <a:xfrm>
          <a:off x="0" y="0"/>
          <a:ext cx="0" cy="0"/>
          <a:chOff x="0" y="0"/>
          <a:chExt cx="0" cy="0"/>
        </a:xfrm>
      </p:grpSpPr>
      <p:sp>
        <p:nvSpPr>
          <p:cNvPr id="323" name="Google Shape;323;p4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4" name="Google Shape;324;p43"/>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5" name="Google Shape;325;p43"/>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6" name="Google Shape;326;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7" name="Google Shape;327;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8" name="Google Shape;328;p4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9"/>
        <p:cNvGrpSpPr/>
        <p:nvPr/>
      </p:nvGrpSpPr>
      <p:grpSpPr>
        <a:xfrm>
          <a:off x="0" y="0"/>
          <a:ext cx="0" cy="0"/>
          <a:chOff x="0" y="0"/>
          <a:chExt cx="0" cy="0"/>
        </a:xfrm>
      </p:grpSpPr>
      <p:sp>
        <p:nvSpPr>
          <p:cNvPr id="330" name="Google Shape;330;p44"/>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1" name="Google Shape;331;p44"/>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2" name="Google Shape;332;p44"/>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3" name="Google Shape;333;p44"/>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4" name="Google Shape;334;p44"/>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5" name="Google Shape;335;p4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36" name="Google Shape;336;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37" name="Google Shape;337;p4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8"/>
        <p:cNvGrpSpPr/>
        <p:nvPr/>
      </p:nvGrpSpPr>
      <p:grpSpPr>
        <a:xfrm>
          <a:off x="0" y="0"/>
          <a:ext cx="0" cy="0"/>
          <a:chOff x="0" y="0"/>
          <a:chExt cx="0" cy="0"/>
        </a:xfrm>
      </p:grpSpPr>
      <p:sp>
        <p:nvSpPr>
          <p:cNvPr id="339" name="Google Shape;339;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0" name="Google Shape;340;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1" name="Google Shape;341;p4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2"/>
        <p:cNvGrpSpPr/>
        <p:nvPr/>
      </p:nvGrpSpPr>
      <p:grpSpPr>
        <a:xfrm>
          <a:off x="0" y="0"/>
          <a:ext cx="0" cy="0"/>
          <a:chOff x="0" y="0"/>
          <a:chExt cx="0" cy="0"/>
        </a:xfrm>
      </p:grpSpPr>
      <p:sp>
        <p:nvSpPr>
          <p:cNvPr id="343" name="Google Shape;343;p46"/>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4" name="Google Shape;344;p46"/>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45" name="Google Shape;345;p46"/>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346" name="Google Shape;346;p4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7" name="Google Shape;347;p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8" name="Google Shape;348;p4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49"/>
        <p:cNvGrpSpPr/>
        <p:nvPr/>
      </p:nvGrpSpPr>
      <p:grpSpPr>
        <a:xfrm>
          <a:off x="0" y="0"/>
          <a:ext cx="0" cy="0"/>
          <a:chOff x="0" y="0"/>
          <a:chExt cx="0" cy="0"/>
        </a:xfrm>
      </p:grpSpPr>
      <p:sp>
        <p:nvSpPr>
          <p:cNvPr id="350" name="Google Shape;350;p47"/>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1" name="Google Shape;351;p47"/>
          <p:cNvSpPr>
            <a:spLocks noGrp="1"/>
          </p:cNvSpPr>
          <p:nvPr>
            <p:ph type="pic" idx="2"/>
          </p:nvPr>
        </p:nvSpPr>
        <p:spPr>
          <a:xfrm>
            <a:off x="3887391" y="740569"/>
            <a:ext cx="4629300" cy="3655200"/>
          </a:xfrm>
          <a:prstGeom prst="rect">
            <a:avLst/>
          </a:prstGeom>
          <a:noFill/>
          <a:ln>
            <a:noFill/>
          </a:ln>
        </p:spPr>
      </p:sp>
      <p:sp>
        <p:nvSpPr>
          <p:cNvPr id="352" name="Google Shape;352;p47"/>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353" name="Google Shape;353;p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54" name="Google Shape;354;p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55" name="Google Shape;355;p4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6"/>
        <p:cNvGrpSpPr/>
        <p:nvPr/>
      </p:nvGrpSpPr>
      <p:grpSpPr>
        <a:xfrm>
          <a:off x="0" y="0"/>
          <a:ext cx="0" cy="0"/>
          <a:chOff x="0" y="0"/>
          <a:chExt cx="0" cy="0"/>
        </a:xfrm>
      </p:grpSpPr>
      <p:sp>
        <p:nvSpPr>
          <p:cNvPr id="357" name="Google Shape;357;p4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8" name="Google Shape;358;p48"/>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9" name="Google Shape;359;p4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0" name="Google Shape;360;p4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1" name="Google Shape;361;p4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2"/>
        <p:cNvGrpSpPr/>
        <p:nvPr/>
      </p:nvGrpSpPr>
      <p:grpSpPr>
        <a:xfrm>
          <a:off x="0" y="0"/>
          <a:ext cx="0" cy="0"/>
          <a:chOff x="0" y="0"/>
          <a:chExt cx="0" cy="0"/>
        </a:xfrm>
      </p:grpSpPr>
      <p:sp>
        <p:nvSpPr>
          <p:cNvPr id="363" name="Google Shape;363;p49"/>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4" name="Google Shape;364;p49"/>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5" name="Google Shape;365;p4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6" name="Google Shape;366;p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7" name="Google Shape;367;p4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eckmark - blue">
  <p:cSld name="SECTION_HEADER_2">
    <p:spTree>
      <p:nvGrpSpPr>
        <p:cNvPr id="1" name="Shape 36"/>
        <p:cNvGrpSpPr/>
        <p:nvPr/>
      </p:nvGrpSpPr>
      <p:grpSpPr>
        <a:xfrm>
          <a:off x="0" y="0"/>
          <a:ext cx="0" cy="0"/>
          <a:chOff x="0" y="0"/>
          <a:chExt cx="0" cy="0"/>
        </a:xfrm>
      </p:grpSpPr>
      <p:pic>
        <p:nvPicPr>
          <p:cNvPr id="37" name="Google Shape;37;p6"/>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8" name="Google Shape;38;p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9" name="Google Shape;39;p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0" name="Google Shape;40;p6"/>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41" name="Google Shape;41;p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42" name="Google Shape;42;p6"/>
          <p:cNvPicPr preferRelativeResize="0"/>
          <p:nvPr/>
        </p:nvPicPr>
        <p:blipFill>
          <a:blip r:embed="rId4">
            <a:alphaModFix/>
          </a:blip>
          <a:stretch>
            <a:fillRect/>
          </a:stretch>
        </p:blipFill>
        <p:spPr>
          <a:xfrm>
            <a:off x="461400" y="2561763"/>
            <a:ext cx="410276" cy="410276"/>
          </a:xfrm>
          <a:prstGeom prst="rect">
            <a:avLst/>
          </a:prstGeom>
          <a:noFill/>
          <a:ln>
            <a:noFill/>
          </a:ln>
        </p:spPr>
      </p:pic>
      <p:pic>
        <p:nvPicPr>
          <p:cNvPr id="43" name="Google Shape;43;p6"/>
          <p:cNvPicPr preferRelativeResize="0"/>
          <p:nvPr/>
        </p:nvPicPr>
        <p:blipFill>
          <a:blip r:embed="rId4">
            <a:alphaModFix/>
          </a:blip>
          <a:stretch>
            <a:fillRect/>
          </a:stretch>
        </p:blipFill>
        <p:spPr>
          <a:xfrm>
            <a:off x="461400" y="1996288"/>
            <a:ext cx="410276" cy="410276"/>
          </a:xfrm>
          <a:prstGeom prst="rect">
            <a:avLst/>
          </a:prstGeom>
          <a:noFill/>
          <a:ln>
            <a:noFill/>
          </a:ln>
        </p:spPr>
      </p:pic>
      <p:sp>
        <p:nvSpPr>
          <p:cNvPr id="44" name="Google Shape;44;p6"/>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45" name="Google Shape;45;p6"/>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 name="Google Shape;46;p6"/>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7" name="Google Shape;47;p6"/>
          <p:cNvPicPr preferRelativeResize="0"/>
          <p:nvPr/>
        </p:nvPicPr>
        <p:blipFill>
          <a:blip r:embed="rId4">
            <a:alphaModFix/>
          </a:blip>
          <a:stretch>
            <a:fillRect/>
          </a:stretch>
        </p:blipFill>
        <p:spPr>
          <a:xfrm>
            <a:off x="465600" y="3127238"/>
            <a:ext cx="410276" cy="410275"/>
          </a:xfrm>
          <a:prstGeom prst="rect">
            <a:avLst/>
          </a:prstGeom>
          <a:noFill/>
          <a:ln>
            <a:noFill/>
          </a:ln>
        </p:spPr>
      </p:pic>
      <p:sp>
        <p:nvSpPr>
          <p:cNvPr id="48" name="Google Shape;48;p6"/>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 blue">
  <p:cSld name="SECTION_HEADER_2_1">
    <p:spTree>
      <p:nvGrpSpPr>
        <p:cNvPr id="1" name="Shape 49"/>
        <p:cNvGrpSpPr/>
        <p:nvPr/>
      </p:nvGrpSpPr>
      <p:grpSpPr>
        <a:xfrm>
          <a:off x="0" y="0"/>
          <a:ext cx="0" cy="0"/>
          <a:chOff x="0" y="0"/>
          <a:chExt cx="0" cy="0"/>
        </a:xfrm>
      </p:grpSpPr>
      <p:pic>
        <p:nvPicPr>
          <p:cNvPr id="50" name="Google Shape;50;p7"/>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51" name="Google Shape;51;p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52" name="Google Shape;52;p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3" name="Google Shape;53;p7"/>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54" name="Google Shape;54;p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55" name="Google Shape;55;p7"/>
          <p:cNvPicPr preferRelativeResize="0"/>
          <p:nvPr/>
        </p:nvPicPr>
        <p:blipFill rotWithShape="1">
          <a:blip r:embed="rId4">
            <a:alphaModFix/>
          </a:blip>
          <a:srcRect/>
          <a:stretch/>
        </p:blipFill>
        <p:spPr>
          <a:xfrm>
            <a:off x="461400" y="2561775"/>
            <a:ext cx="410276" cy="410276"/>
          </a:xfrm>
          <a:prstGeom prst="rect">
            <a:avLst/>
          </a:prstGeom>
          <a:noFill/>
          <a:ln>
            <a:noFill/>
          </a:ln>
        </p:spPr>
      </p:pic>
      <p:pic>
        <p:nvPicPr>
          <p:cNvPr id="56" name="Google Shape;56;p7"/>
          <p:cNvPicPr preferRelativeResize="0"/>
          <p:nvPr/>
        </p:nvPicPr>
        <p:blipFill rotWithShape="1">
          <a:blip r:embed="rId5">
            <a:alphaModFix/>
          </a:blip>
          <a:srcRect/>
          <a:stretch/>
        </p:blipFill>
        <p:spPr>
          <a:xfrm>
            <a:off x="461400" y="1996288"/>
            <a:ext cx="410276" cy="410276"/>
          </a:xfrm>
          <a:prstGeom prst="rect">
            <a:avLst/>
          </a:prstGeom>
          <a:noFill/>
          <a:ln>
            <a:noFill/>
          </a:ln>
        </p:spPr>
      </p:pic>
      <p:sp>
        <p:nvSpPr>
          <p:cNvPr id="57" name="Google Shape;57;p7"/>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58" name="Google Shape;58;p7"/>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 name="Google Shape;59;p7"/>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60" name="Google Shape;60;p7"/>
          <p:cNvPicPr preferRelativeResize="0"/>
          <p:nvPr/>
        </p:nvPicPr>
        <p:blipFill rotWithShape="1">
          <a:blip r:embed="rId6">
            <a:alphaModFix/>
          </a:blip>
          <a:srcRect/>
          <a:stretch/>
        </p:blipFill>
        <p:spPr>
          <a:xfrm>
            <a:off x="492988" y="3127248"/>
            <a:ext cx="347100" cy="347100"/>
          </a:xfrm>
          <a:prstGeom prst="rect">
            <a:avLst/>
          </a:prstGeom>
          <a:noFill/>
          <a:ln>
            <a:noFill/>
          </a:ln>
        </p:spPr>
      </p:pic>
      <p:sp>
        <p:nvSpPr>
          <p:cNvPr id="61" name="Google Shape;61;p7"/>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62"/>
        <p:cNvGrpSpPr/>
        <p:nvPr/>
      </p:nvGrpSpPr>
      <p:grpSpPr>
        <a:xfrm>
          <a:off x="0" y="0"/>
          <a:ext cx="0" cy="0"/>
          <a:chOff x="0" y="0"/>
          <a:chExt cx="0" cy="0"/>
        </a:xfrm>
      </p:grpSpPr>
      <p:pic>
        <p:nvPicPr>
          <p:cNvPr id="63" name="Google Shape;63;p8"/>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64" name="Google Shape;64;p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65" name="Google Shape;65;p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66" name="Google Shape;66;p8"/>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67" name="Google Shape;67;p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68"/>
        <p:cNvGrpSpPr/>
        <p:nvPr/>
      </p:nvGrpSpPr>
      <p:grpSpPr>
        <a:xfrm>
          <a:off x="0" y="0"/>
          <a:ext cx="0" cy="0"/>
          <a:chOff x="0" y="0"/>
          <a:chExt cx="0" cy="0"/>
        </a:xfrm>
      </p:grpSpPr>
      <p:pic>
        <p:nvPicPr>
          <p:cNvPr id="69" name="Google Shape;69;p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0" name="Google Shape;70;p9"/>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71" name="Google Shape;71;p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rocess slide">
  <p:cSld name="TITLE_AND_TWO_COLUMNS_2">
    <p:spTree>
      <p:nvGrpSpPr>
        <p:cNvPr id="1" name="Shape 72"/>
        <p:cNvGrpSpPr/>
        <p:nvPr/>
      </p:nvGrpSpPr>
      <p:grpSpPr>
        <a:xfrm>
          <a:off x="0" y="0"/>
          <a:ext cx="0" cy="0"/>
          <a:chOff x="0" y="0"/>
          <a:chExt cx="0" cy="0"/>
        </a:xfrm>
      </p:grpSpPr>
      <p:pic>
        <p:nvPicPr>
          <p:cNvPr id="73" name="Google Shape;73;p10"/>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4" name="Google Shape;74;p10"/>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75" name="Google Shape;75;p1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76" name="Google Shape;76;p1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accent2"/>
              </a:buClr>
              <a:buSzPts val="1400"/>
              <a:buNone/>
              <a:defRPr sz="2000">
                <a:solidFill>
                  <a:schemeClr val="accent2"/>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77" name="Google Shape;77;p10"/>
          <p:cNvSpPr/>
          <p:nvPr/>
        </p:nvSpPr>
        <p:spPr>
          <a:xfrm>
            <a:off x="0" y="1189989"/>
            <a:ext cx="2214600" cy="669000"/>
          </a:xfrm>
          <a:prstGeom prst="homePlate">
            <a:avLst>
              <a:gd name="adj" fmla="val 50000"/>
            </a:avLst>
          </a:prstGeom>
          <a:solidFill>
            <a:srgbClr val="232C6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78" name="Google Shape;78;p10"/>
          <p:cNvSpPr/>
          <p:nvPr/>
        </p:nvSpPr>
        <p:spPr>
          <a:xfrm>
            <a:off x="1838325" y="1189775"/>
            <a:ext cx="2064000" cy="669000"/>
          </a:xfrm>
          <a:prstGeom prst="chevron">
            <a:avLst>
              <a:gd name="adj" fmla="val 50000"/>
            </a:avLst>
          </a:prstGeom>
          <a:solidFill>
            <a:srgbClr val="31386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79" name="Google Shape;79;p10"/>
          <p:cNvSpPr/>
          <p:nvPr/>
        </p:nvSpPr>
        <p:spPr>
          <a:xfrm>
            <a:off x="3516750" y="1189775"/>
            <a:ext cx="2064000" cy="669000"/>
          </a:xfrm>
          <a:prstGeom prst="chevron">
            <a:avLst>
              <a:gd name="adj" fmla="val 50000"/>
            </a:avLst>
          </a:prstGeom>
          <a:solidFill>
            <a:srgbClr val="434A7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0" name="Google Shape;80;p10"/>
          <p:cNvSpPr/>
          <p:nvPr/>
        </p:nvSpPr>
        <p:spPr>
          <a:xfrm>
            <a:off x="6874025" y="1189775"/>
            <a:ext cx="2064000" cy="669000"/>
          </a:xfrm>
          <a:prstGeom prst="chevron">
            <a:avLst>
              <a:gd name="adj" fmla="val 50000"/>
            </a:avLst>
          </a:prstGeom>
          <a:solidFill>
            <a:srgbClr val="999EC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1" name="Google Shape;81;p10"/>
          <p:cNvSpPr/>
          <p:nvPr/>
        </p:nvSpPr>
        <p:spPr>
          <a:xfrm>
            <a:off x="5195350" y="1189775"/>
            <a:ext cx="2064000" cy="669000"/>
          </a:xfrm>
          <a:prstGeom prst="chevron">
            <a:avLst>
              <a:gd name="adj" fmla="val 50000"/>
            </a:avLst>
          </a:prstGeom>
          <a:solidFill>
            <a:srgbClr val="676E9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2" name="Google Shape;82;p10"/>
          <p:cNvSpPr txBox="1">
            <a:spLocks noGrp="1"/>
          </p:cNvSpPr>
          <p:nvPr>
            <p:ph type="subTitle" idx="1"/>
          </p:nvPr>
        </p:nvSpPr>
        <p:spPr>
          <a:xfrm>
            <a:off x="214042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 name="Google Shape;83;p10"/>
          <p:cNvSpPr txBox="1">
            <a:spLocks noGrp="1"/>
          </p:cNvSpPr>
          <p:nvPr>
            <p:ph type="subTitle" idx="2"/>
          </p:nvPr>
        </p:nvSpPr>
        <p:spPr>
          <a:xfrm>
            <a:off x="3818850" y="20290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10"/>
          <p:cNvSpPr txBox="1">
            <a:spLocks noGrp="1"/>
          </p:cNvSpPr>
          <p:nvPr>
            <p:ph type="subTitle" idx="3"/>
          </p:nvPr>
        </p:nvSpPr>
        <p:spPr>
          <a:xfrm>
            <a:off x="549727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10"/>
          <p:cNvSpPr txBox="1">
            <a:spLocks noGrp="1"/>
          </p:cNvSpPr>
          <p:nvPr>
            <p:ph type="subTitle" idx="4"/>
          </p:nvPr>
        </p:nvSpPr>
        <p:spPr>
          <a:xfrm>
            <a:off x="7175700" y="20291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10"/>
          <p:cNvSpPr txBox="1">
            <a:spLocks noGrp="1"/>
          </p:cNvSpPr>
          <p:nvPr>
            <p:ph type="title" idx="5"/>
          </p:nvPr>
        </p:nvSpPr>
        <p:spPr>
          <a:xfrm>
            <a:off x="333825" y="1340000"/>
            <a:ext cx="1383600" cy="369000"/>
          </a:xfrm>
          <a:prstGeom prst="rect">
            <a:avLst/>
          </a:prstGeom>
        </p:spPr>
        <p:txBody>
          <a:bodyPr spcFirstLastPara="1" wrap="square" lIns="0" tIns="0" rIns="0" bIns="0" anchor="t" anchorCtr="0">
            <a:noAutofit/>
          </a:bodyPr>
          <a:lstStyle>
            <a:lvl1pPr lvl="0" rtl="0">
              <a:spcBef>
                <a:spcPts val="0"/>
              </a:spcBef>
              <a:spcAft>
                <a:spcPts val="0"/>
              </a:spcAft>
              <a:buSzPts val="800"/>
              <a:buNone/>
              <a:defRPr sz="1400">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7" name="Google Shape;87;p10"/>
          <p:cNvSpPr txBox="1">
            <a:spLocks noGrp="1"/>
          </p:cNvSpPr>
          <p:nvPr>
            <p:ph type="title" idx="6"/>
          </p:nvPr>
        </p:nvSpPr>
        <p:spPr>
          <a:xfrm>
            <a:off x="221460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8" name="Google Shape;88;p10"/>
          <p:cNvSpPr txBox="1">
            <a:spLocks noGrp="1"/>
          </p:cNvSpPr>
          <p:nvPr>
            <p:ph type="title" idx="7"/>
          </p:nvPr>
        </p:nvSpPr>
        <p:spPr>
          <a:xfrm>
            <a:off x="3846450" y="1340000"/>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9" name="Google Shape;89;p10"/>
          <p:cNvSpPr txBox="1">
            <a:spLocks noGrp="1"/>
          </p:cNvSpPr>
          <p:nvPr>
            <p:ph type="title" idx="8"/>
          </p:nvPr>
        </p:nvSpPr>
        <p:spPr>
          <a:xfrm>
            <a:off x="5545325"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90" name="Google Shape;90;p10"/>
          <p:cNvSpPr txBox="1">
            <a:spLocks noGrp="1"/>
          </p:cNvSpPr>
          <p:nvPr>
            <p:ph type="title" idx="9"/>
          </p:nvPr>
        </p:nvSpPr>
        <p:spPr>
          <a:xfrm>
            <a:off x="725935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91" name="Google Shape;91;p10"/>
          <p:cNvSpPr txBox="1">
            <a:spLocks noGrp="1"/>
          </p:cNvSpPr>
          <p:nvPr>
            <p:ph type="subTitle" idx="13"/>
          </p:nvPr>
        </p:nvSpPr>
        <p:spPr>
          <a:xfrm>
            <a:off x="295725" y="2029200"/>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2.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7" name="Google Shape;7;p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chemeClr val="dk2"/>
                </a:solidFill>
                <a:latin typeface="Calibri"/>
                <a:ea typeface="Calibri"/>
                <a:cs typeface="Calibri"/>
                <a:sym typeface="Calibri"/>
              </a:defRPr>
            </a:lvl1pPr>
            <a:lvl2pPr lvl="1" algn="r" rtl="0">
              <a:buNone/>
              <a:defRPr sz="1300">
                <a:solidFill>
                  <a:schemeClr val="dk2"/>
                </a:solidFill>
                <a:latin typeface="Calibri"/>
                <a:ea typeface="Calibri"/>
                <a:cs typeface="Calibri"/>
                <a:sym typeface="Calibri"/>
              </a:defRPr>
            </a:lvl2pPr>
            <a:lvl3pPr lvl="2" algn="r" rtl="0">
              <a:buNone/>
              <a:defRPr sz="1300">
                <a:solidFill>
                  <a:schemeClr val="dk2"/>
                </a:solidFill>
                <a:latin typeface="Calibri"/>
                <a:ea typeface="Calibri"/>
                <a:cs typeface="Calibri"/>
                <a:sym typeface="Calibri"/>
              </a:defRPr>
            </a:lvl3pPr>
            <a:lvl4pPr lvl="3" algn="r" rtl="0">
              <a:buNone/>
              <a:defRPr sz="1300">
                <a:solidFill>
                  <a:schemeClr val="dk2"/>
                </a:solidFill>
                <a:latin typeface="Calibri"/>
                <a:ea typeface="Calibri"/>
                <a:cs typeface="Calibri"/>
                <a:sym typeface="Calibri"/>
              </a:defRPr>
            </a:lvl4pPr>
            <a:lvl5pPr lvl="4" algn="r" rtl="0">
              <a:buNone/>
              <a:defRPr sz="1300">
                <a:solidFill>
                  <a:schemeClr val="dk2"/>
                </a:solidFill>
                <a:latin typeface="Calibri"/>
                <a:ea typeface="Calibri"/>
                <a:cs typeface="Calibri"/>
                <a:sym typeface="Calibri"/>
              </a:defRPr>
            </a:lvl5pPr>
            <a:lvl6pPr lvl="5" algn="r" rtl="0">
              <a:buNone/>
              <a:defRPr sz="1300">
                <a:solidFill>
                  <a:schemeClr val="dk2"/>
                </a:solidFill>
                <a:latin typeface="Calibri"/>
                <a:ea typeface="Calibri"/>
                <a:cs typeface="Calibri"/>
                <a:sym typeface="Calibri"/>
              </a:defRPr>
            </a:lvl6pPr>
            <a:lvl7pPr lvl="6" algn="r" rtl="0">
              <a:buNone/>
              <a:defRPr sz="1300">
                <a:solidFill>
                  <a:schemeClr val="dk2"/>
                </a:solidFill>
                <a:latin typeface="Calibri"/>
                <a:ea typeface="Calibri"/>
                <a:cs typeface="Calibri"/>
                <a:sym typeface="Calibri"/>
              </a:defRPr>
            </a:lvl7pPr>
            <a:lvl8pPr lvl="7" algn="r" rtl="0">
              <a:buNone/>
              <a:defRPr sz="1300">
                <a:solidFill>
                  <a:schemeClr val="dk2"/>
                </a:solidFill>
                <a:latin typeface="Calibri"/>
                <a:ea typeface="Calibri"/>
                <a:cs typeface="Calibri"/>
                <a:sym typeface="Calibri"/>
              </a:defRPr>
            </a:lvl8pPr>
            <a:lvl9pPr lvl="8" algn="r" rtl="0">
              <a:buNone/>
              <a:defRPr sz="13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 name="Google Shape;10;p1"/>
          <p:cNvSpPr txBox="1"/>
          <p:nvPr/>
        </p:nvSpPr>
        <p:spPr>
          <a:xfrm>
            <a:off x="511200" y="4837325"/>
            <a:ext cx="2952300" cy="123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800">
                <a:solidFill>
                  <a:srgbClr val="999999"/>
                </a:solidFill>
                <a:latin typeface="Calibri"/>
                <a:ea typeface="Calibri"/>
                <a:cs typeface="Calibri"/>
                <a:sym typeface="Calibri"/>
              </a:rPr>
              <a:t>Colorado Department of Education</a:t>
            </a:r>
            <a:endParaRPr sz="800">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3"/>
        <p:cNvGrpSpPr/>
        <p:nvPr/>
      </p:nvGrpSpPr>
      <p:grpSpPr>
        <a:xfrm>
          <a:off x="0" y="0"/>
          <a:ext cx="0" cy="0"/>
          <a:chOff x="0" y="0"/>
          <a:chExt cx="0" cy="0"/>
        </a:xfrm>
      </p:grpSpPr>
      <p:sp>
        <p:nvSpPr>
          <p:cNvPr id="294" name="Google Shape;294;p3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95" name="Google Shape;295;p3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96" name="Google Shape;296;p3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97" name="Google Shape;297;p3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98" name="Google Shape;298;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cde.state.co.us/fedprograms/essa_csi_tsi"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mailto:Shen_M@cde.state.co.u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cde.state.co.us/fedprograms/essaimprovementplanrubric"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hyperlink" Target="https://www.cde.state.co.us/uip/implementation-benchmarks-resource-2021" TargetMode="External"/><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hyperlink" Target="https://www.cde.state.co.us/uip/uip_training" TargetMode="External"/><Relationship Id="rId5" Type="http://schemas.openxmlformats.org/officeDocument/2006/relationships/image" Target="../media/image22.png"/><Relationship Id="rId10" Type="http://schemas.openxmlformats.org/officeDocument/2006/relationships/hyperlink" Target="https://www.cde.state.co.us/uip/school_qcrubric_doc" TargetMode="External"/><Relationship Id="rId4" Type="http://schemas.openxmlformats.org/officeDocument/2006/relationships/hyperlink" Target="https://www.cde.state.co.us/uip/uip101" TargetMode="External"/><Relationship Id="rId9" Type="http://schemas.openxmlformats.org/officeDocument/2006/relationships/hyperlink" Target="https://www.cde.state.co.us/uip/dataanalysisforsmallstudentpopulations2021"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mailto:loften_e@cde.state.co.us" TargetMode="External"/><Relationship Id="rId3" Type="http://schemas.openxmlformats.org/officeDocument/2006/relationships/hyperlink" Target="mailto:Negley_t@cde.state.co.us" TargetMode="External"/><Relationship Id="rId7" Type="http://schemas.openxmlformats.org/officeDocument/2006/relationships/hyperlink" Target="mailto:Giessinger_t@cde.state.co.us"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hyperlink" Target="mailto:wisner_k@cde.state.co.us" TargetMode="External"/><Relationship Id="rId5" Type="http://schemas.openxmlformats.org/officeDocument/2006/relationships/hyperlink" Target="mailto:Bixler_k@cde.state.co.us" TargetMode="External"/><Relationship Id="rId4" Type="http://schemas.openxmlformats.org/officeDocument/2006/relationships/hyperlink" Target="mailto:Shen_m@cde.state.co.us" TargetMode="External"/><Relationship Id="rId9" Type="http://schemas.openxmlformats.org/officeDocument/2006/relationships/hyperlink" Target="mailto:Rilett_@cde.state.co.us"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cde.state.co.us/fedprograms/essa"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0"/>
          <p:cNvSpPr txBox="1">
            <a:spLocks noGrp="1"/>
          </p:cNvSpPr>
          <p:nvPr>
            <p:ph type="ctrTitle"/>
          </p:nvPr>
        </p:nvSpPr>
        <p:spPr>
          <a:xfrm>
            <a:off x="148025" y="744575"/>
            <a:ext cx="8895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  Comprehensive Support Plans</a:t>
            </a:r>
            <a:endParaRPr dirty="0"/>
          </a:p>
          <a:p>
            <a:pPr marL="0" lvl="0" indent="0" algn="ctr" rtl="0">
              <a:spcBef>
                <a:spcPts val="0"/>
              </a:spcBef>
              <a:spcAft>
                <a:spcPts val="0"/>
              </a:spcAft>
              <a:buClr>
                <a:schemeClr val="dk1"/>
              </a:buClr>
              <a:buSzPts val="1100"/>
              <a:buFont typeface="Arial"/>
              <a:buNone/>
            </a:pPr>
            <a:r>
              <a:rPr lang="en" dirty="0"/>
              <a:t>For K-2 Schools Identified as Lowest 5%  </a:t>
            </a:r>
            <a:endParaRPr dirty="0"/>
          </a:p>
        </p:txBody>
      </p:sp>
      <p:sp>
        <p:nvSpPr>
          <p:cNvPr id="373" name="Google Shape;373;p50"/>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fontScale="77500" lnSpcReduction="20000"/>
          </a:bodyPr>
          <a:lstStyle/>
          <a:p>
            <a:pPr marL="0" lvl="0" indent="0" algn="ctr" rtl="0">
              <a:spcBef>
                <a:spcPts val="0"/>
              </a:spcBef>
              <a:spcAft>
                <a:spcPts val="0"/>
              </a:spcAft>
              <a:buNone/>
            </a:pPr>
            <a:endParaRPr sz="2600"/>
          </a:p>
          <a:p>
            <a:pPr marL="0" lvl="0" indent="0" algn="ctr" rtl="0">
              <a:spcBef>
                <a:spcPts val="0"/>
              </a:spcBef>
              <a:spcAft>
                <a:spcPts val="0"/>
              </a:spcAft>
              <a:buNone/>
            </a:pPr>
            <a:r>
              <a:rPr lang="en" sz="2600"/>
              <a:t>Federal Programs and Support Unit in Partnership with the School Improvement &amp; Planning Team</a:t>
            </a:r>
            <a:endParaRPr sz="2600"/>
          </a:p>
          <a:p>
            <a:pPr marL="0" lvl="0" indent="0" algn="l" rtl="0">
              <a:spcBef>
                <a:spcPts val="0"/>
              </a:spcBef>
              <a:spcAft>
                <a:spcPts val="0"/>
              </a:spcAft>
              <a:buNone/>
            </a:pPr>
            <a:endParaRPr sz="2600"/>
          </a:p>
        </p:txBody>
      </p:sp>
      <p:cxnSp>
        <p:nvCxnSpPr>
          <p:cNvPr id="374" name="Google Shape;374;p50">
            <a:extLst>
              <a:ext uri="{C183D7F6-B498-43B3-948B-1728B52AA6E4}">
                <adec:decorative xmlns:adec="http://schemas.microsoft.com/office/drawing/2017/decorative" val="1"/>
              </a:ext>
            </a:extLst>
          </p:cNvPr>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
        <p:nvSpPr>
          <p:cNvPr id="375" name="Google Shape;375;p50">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Comprehensive Support and Improvement (CS) - Lowest 5%</a:t>
            </a:r>
            <a:endParaRPr/>
          </a:p>
        </p:txBody>
      </p:sp>
      <p:sp>
        <p:nvSpPr>
          <p:cNvPr id="433" name="Google Shape;433;p59"/>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lnSpcReduction="10000"/>
          </a:bodyPr>
          <a:lstStyle/>
          <a:p>
            <a:pPr marL="457200" lvl="0" indent="-330200" algn="l" rtl="0">
              <a:spcBef>
                <a:spcPts val="0"/>
              </a:spcBef>
              <a:spcAft>
                <a:spcPts val="0"/>
              </a:spcAft>
              <a:buSzPts val="1600"/>
              <a:buChar char="●"/>
            </a:pPr>
            <a:r>
              <a:rPr lang="en"/>
              <a:t>Performance of all students and each student group on all available indicators, based on 3-year aggregates, are used to assign ratings and award points on each sub-indicator</a:t>
            </a:r>
            <a:endParaRPr/>
          </a:p>
          <a:p>
            <a:pPr marL="914400" lvl="1" indent="-292100" algn="l" rtl="0">
              <a:spcBef>
                <a:spcPts val="0"/>
              </a:spcBef>
              <a:spcAft>
                <a:spcPts val="0"/>
              </a:spcAft>
              <a:buSzPts val="1000"/>
              <a:buChar char="○"/>
            </a:pPr>
            <a:r>
              <a:rPr lang="en"/>
              <a:t>Points are added across all indicators to calculate the total points earned and total points possible for each school</a:t>
            </a:r>
            <a:endParaRPr/>
          </a:p>
          <a:p>
            <a:pPr marL="914400" lvl="1" indent="-292100" algn="l" rtl="0">
              <a:spcBef>
                <a:spcPts val="0"/>
              </a:spcBef>
              <a:spcAft>
                <a:spcPts val="0"/>
              </a:spcAft>
              <a:buSzPts val="1000"/>
              <a:buChar char="○"/>
            </a:pPr>
            <a:r>
              <a:rPr lang="en"/>
              <a:t>Total points earned are divided by total points possible to create an overall summative score for each school</a:t>
            </a:r>
            <a:endParaRPr/>
          </a:p>
          <a:p>
            <a:pPr marL="457200" lvl="0" indent="-330200" algn="l" rtl="0">
              <a:spcBef>
                <a:spcPts val="0"/>
              </a:spcBef>
              <a:spcAft>
                <a:spcPts val="0"/>
              </a:spcAft>
              <a:buSzPts val="1600"/>
              <a:buChar char="●"/>
            </a:pPr>
            <a:r>
              <a:rPr lang="en"/>
              <a:t>Colorado annually ranks all schools based on the overall summative score, and Title I schools with the lowest total percentage points earned are identified as CS - Lowest 5%</a:t>
            </a:r>
            <a:endParaRPr/>
          </a:p>
          <a:p>
            <a:pPr marL="914400" lvl="1" indent="-292100" algn="l" rtl="0">
              <a:spcBef>
                <a:spcPts val="0"/>
              </a:spcBef>
              <a:spcAft>
                <a:spcPts val="0"/>
              </a:spcAft>
              <a:buSzPts val="1000"/>
              <a:buChar char="○"/>
            </a:pPr>
            <a:r>
              <a:rPr lang="en"/>
              <a:t>Identification includes a minimum of 5 percent of all Title I schools</a:t>
            </a:r>
            <a:endParaRPr/>
          </a:p>
        </p:txBody>
      </p:sp>
      <p:sp>
        <p:nvSpPr>
          <p:cNvPr id="434" name="Google Shape;434;p59"/>
          <p:cNvSpPr txBox="1"/>
          <p:nvPr/>
        </p:nvSpPr>
        <p:spPr>
          <a:xfrm>
            <a:off x="4198325" y="4557700"/>
            <a:ext cx="3882900" cy="554100"/>
          </a:xfrm>
          <a:prstGeom prst="rect">
            <a:avLst/>
          </a:prstGeom>
          <a:noFill/>
          <a:ln w="9525" cap="flat" cmpd="sng">
            <a:solidFill>
              <a:srgbClr val="1155CC"/>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rgbClr val="1155CC"/>
                </a:solidFill>
                <a:latin typeface="Calibri"/>
                <a:ea typeface="Calibri"/>
                <a:cs typeface="Calibri"/>
                <a:sym typeface="Calibri"/>
              </a:rPr>
              <a:t>Possible to be identified due to participation only</a:t>
            </a:r>
            <a:endParaRPr sz="1200">
              <a:solidFill>
                <a:srgbClr val="1155CC"/>
              </a:solidFill>
              <a:latin typeface="Calibri"/>
              <a:ea typeface="Calibri"/>
              <a:cs typeface="Calibri"/>
              <a:sym typeface="Calibri"/>
            </a:endParaRPr>
          </a:p>
          <a:p>
            <a:pPr marL="0" lvl="0" indent="0" algn="ctr" rtl="0">
              <a:spcBef>
                <a:spcPts val="0"/>
              </a:spcBef>
              <a:spcAft>
                <a:spcPts val="0"/>
              </a:spcAft>
              <a:buNone/>
            </a:pPr>
            <a:r>
              <a:rPr lang="en" sz="1200">
                <a:solidFill>
                  <a:srgbClr val="1155CC"/>
                </a:solidFill>
                <a:latin typeface="Calibri"/>
                <a:ea typeface="Calibri"/>
                <a:cs typeface="Calibri"/>
                <a:sym typeface="Calibri"/>
              </a:rPr>
              <a:t>~ Would be labeled as such</a:t>
            </a:r>
            <a:endParaRPr sz="1200">
              <a:solidFill>
                <a:srgbClr val="1155CC"/>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438"/>
        <p:cNvGrpSpPr/>
        <p:nvPr/>
      </p:nvGrpSpPr>
      <p:grpSpPr>
        <a:xfrm>
          <a:off x="0" y="0"/>
          <a:ext cx="0" cy="0"/>
          <a:chOff x="0" y="0"/>
          <a:chExt cx="0" cy="0"/>
        </a:xfrm>
      </p:grpSpPr>
      <p:sp>
        <p:nvSpPr>
          <p:cNvPr id="439" name="Google Shape;439;p6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Comprehensive Support and Improvement - Low Graduation Rate</a:t>
            </a:r>
            <a:endParaRPr/>
          </a:p>
        </p:txBody>
      </p:sp>
      <p:sp>
        <p:nvSpPr>
          <p:cNvPr id="440" name="Google Shape;440;p60"/>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Colorado identifies all public schools with 4-year and 7-year graduation rates below 67 percent </a:t>
            </a:r>
            <a:r>
              <a:rPr lang="en" u="sng"/>
              <a:t>for three consecutive years</a:t>
            </a:r>
            <a:r>
              <a:rPr lang="en"/>
              <a:t> for CS - Low Graduation Rate</a:t>
            </a:r>
            <a:endParaRPr/>
          </a:p>
          <a:p>
            <a:pPr marL="914400" lvl="1" indent="-292100" algn="l" rtl="0">
              <a:spcBef>
                <a:spcPts val="0"/>
              </a:spcBef>
              <a:spcAft>
                <a:spcPts val="0"/>
              </a:spcAft>
              <a:buSzPts val="1000"/>
              <a:buChar char="○"/>
            </a:pPr>
            <a:r>
              <a:rPr lang="en"/>
              <a:t>If a school has both a 4-year and 7-year graduation rate, both must be below 67%</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Additional Information</a:t>
            </a:r>
            <a:endParaRPr/>
          </a:p>
        </p:txBody>
      </p:sp>
      <p:sp>
        <p:nvSpPr>
          <p:cNvPr id="446" name="Google Shape;446;p61"/>
          <p:cNvSpPr txBox="1">
            <a:spLocks noGrp="1"/>
          </p:cNvSpPr>
          <p:nvPr>
            <p:ph type="body" idx="1"/>
          </p:nvPr>
        </p:nvSpPr>
        <p:spPr>
          <a:xfrm>
            <a:off x="479425" y="11652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For more information, please visit Colorado’s ESSA Methods and Criteria for Identification of Schools for Support and Improvement Webpage (</a:t>
            </a:r>
            <a:r>
              <a:rPr lang="en" u="sng">
                <a:solidFill>
                  <a:schemeClr val="hlink"/>
                </a:solidFill>
                <a:hlinkClick r:id="rId3"/>
              </a:rPr>
              <a:t>http://www.cde.state.co.us/fedprograms/essa_csi_tsi</a:t>
            </a:r>
            <a:r>
              <a:rPr lang="en"/>
              <a:t>)</a:t>
            </a:r>
            <a:endParaRPr/>
          </a:p>
          <a:p>
            <a:pPr marL="457200" lvl="0" indent="-330200" algn="l" rtl="0">
              <a:spcBef>
                <a:spcPts val="0"/>
              </a:spcBef>
              <a:spcAft>
                <a:spcPts val="0"/>
              </a:spcAft>
              <a:buSzPts val="1600"/>
              <a:buChar char="●"/>
            </a:pPr>
            <a:r>
              <a:rPr lang="en"/>
              <a:t>For additional information regarding the methodology, criteria, or data used to identify schools for support and improvement under ESSA, please contact:</a:t>
            </a:r>
            <a:endParaRPr/>
          </a:p>
          <a:p>
            <a:pPr marL="0" lvl="0" indent="0" algn="l" rtl="0">
              <a:spcBef>
                <a:spcPts val="1200"/>
              </a:spcBef>
              <a:spcAft>
                <a:spcPts val="0"/>
              </a:spcAft>
              <a:buNone/>
            </a:pPr>
            <a:r>
              <a:rPr lang="en"/>
              <a:t>Tina Negley</a:t>
            </a:r>
            <a:endParaRPr/>
          </a:p>
          <a:p>
            <a:pPr marL="0" lvl="0" indent="0" algn="l" rtl="0">
              <a:spcBef>
                <a:spcPts val="0"/>
              </a:spcBef>
              <a:spcAft>
                <a:spcPts val="0"/>
              </a:spcAft>
              <a:buNone/>
            </a:pPr>
            <a:r>
              <a:rPr lang="en"/>
              <a:t>Supervisor, Program Effectiveness Office </a:t>
            </a:r>
            <a:endParaRPr/>
          </a:p>
          <a:p>
            <a:pPr marL="0" lvl="0" indent="0" algn="l" rtl="0">
              <a:spcBef>
                <a:spcPts val="0"/>
              </a:spcBef>
              <a:spcAft>
                <a:spcPts val="0"/>
              </a:spcAft>
              <a:buNone/>
            </a:pPr>
            <a:r>
              <a:rPr lang="en"/>
              <a:t>720-766-2793</a:t>
            </a:r>
            <a:endParaRPr/>
          </a:p>
          <a:p>
            <a:pPr marL="0" lvl="0" indent="0" algn="l" rtl="0">
              <a:spcBef>
                <a:spcPts val="0"/>
              </a:spcBef>
              <a:spcAft>
                <a:spcPts val="0"/>
              </a:spcAft>
              <a:buNone/>
            </a:pPr>
            <a:r>
              <a:rPr lang="en"/>
              <a:t>negley_t@cde.state.co.us</a:t>
            </a:r>
            <a:endParaRPr/>
          </a:p>
        </p:txBody>
      </p:sp>
      <p:sp>
        <p:nvSpPr>
          <p:cNvPr id="447" name="Google Shape;447;p61"/>
          <p:cNvSpPr txBox="1"/>
          <p:nvPr/>
        </p:nvSpPr>
        <p:spPr>
          <a:xfrm>
            <a:off x="4732200" y="2930675"/>
            <a:ext cx="44118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800">
                <a:solidFill>
                  <a:srgbClr val="333333"/>
                </a:solidFill>
                <a:highlight>
                  <a:srgbClr val="FFFFFF"/>
                </a:highlight>
                <a:latin typeface="Calibri"/>
                <a:ea typeface="Calibri"/>
                <a:cs typeface="Calibri"/>
                <a:sym typeface="Calibri"/>
              </a:rPr>
              <a:t>Mary Shen</a:t>
            </a:r>
            <a:endParaRPr sz="1800">
              <a:solidFill>
                <a:srgbClr val="333333"/>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800">
                <a:solidFill>
                  <a:srgbClr val="333333"/>
                </a:solidFill>
                <a:highlight>
                  <a:srgbClr val="FFFFFF"/>
                </a:highlight>
                <a:latin typeface="Calibri"/>
                <a:ea typeface="Calibri"/>
                <a:cs typeface="Calibri"/>
                <a:sym typeface="Calibri"/>
              </a:rPr>
              <a:t>ESEA Research Analyst</a:t>
            </a:r>
            <a:endParaRPr sz="1800">
              <a:solidFill>
                <a:srgbClr val="333333"/>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800">
                <a:solidFill>
                  <a:srgbClr val="333333"/>
                </a:solidFill>
                <a:highlight>
                  <a:srgbClr val="FFFFFF"/>
                </a:highlight>
                <a:latin typeface="Calibri"/>
                <a:ea typeface="Calibri"/>
                <a:cs typeface="Calibri"/>
                <a:sym typeface="Calibri"/>
              </a:rPr>
              <a:t>303-866-4571</a:t>
            </a:r>
            <a:endParaRPr sz="1800">
              <a:solidFill>
                <a:srgbClr val="333333"/>
              </a:solidFill>
              <a:highlight>
                <a:srgbClr val="FFFFFF"/>
              </a:highlight>
              <a:latin typeface="Calibri"/>
              <a:ea typeface="Calibri"/>
              <a:cs typeface="Calibri"/>
              <a:sym typeface="Calibri"/>
            </a:endParaRPr>
          </a:p>
          <a:p>
            <a:pPr marL="0" lvl="0" indent="0" algn="l" rtl="0">
              <a:spcBef>
                <a:spcPts val="0"/>
              </a:spcBef>
              <a:spcAft>
                <a:spcPts val="0"/>
              </a:spcAft>
              <a:buNone/>
            </a:pPr>
            <a:r>
              <a:rPr lang="en" sz="1800" u="sng">
                <a:solidFill>
                  <a:schemeClr val="hlink"/>
                </a:solidFill>
                <a:highlight>
                  <a:srgbClr val="FFFFFF"/>
                </a:highlight>
                <a:latin typeface="Calibri"/>
                <a:ea typeface="Calibri"/>
                <a:cs typeface="Calibri"/>
                <a:sym typeface="Calibri"/>
                <a:hlinkClick r:id="rId4"/>
              </a:rPr>
              <a:t>Shen_M@cde.state.co.us</a:t>
            </a:r>
            <a:r>
              <a:rPr lang="en" sz="1650">
                <a:solidFill>
                  <a:srgbClr val="403F3B"/>
                </a:solidFill>
                <a:highlight>
                  <a:srgbClr val="FFFFFF"/>
                </a:highlight>
              </a:rPr>
              <a:t>  </a:t>
            </a:r>
            <a:endParaRPr sz="20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6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77"/>
              <a:t>Planning Requirements </a:t>
            </a:r>
            <a:endParaRPr sz="3377"/>
          </a:p>
        </p:txBody>
      </p:sp>
      <p:sp>
        <p:nvSpPr>
          <p:cNvPr id="453" name="Google Shape;453;p6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endParaRPr/>
          </a:p>
        </p:txBody>
      </p:sp>
      <p:sp>
        <p:nvSpPr>
          <p:cNvPr id="454" name="Google Shape;454;p62">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6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Improvement Planning Requirements for ESSA Identified Schools</a:t>
            </a:r>
            <a:endParaRPr/>
          </a:p>
        </p:txBody>
      </p:sp>
      <p:sp>
        <p:nvSpPr>
          <p:cNvPr id="460" name="Google Shape;460;p63"/>
          <p:cNvSpPr txBox="1">
            <a:spLocks noGrp="1"/>
          </p:cNvSpPr>
          <p:nvPr>
            <p:ph type="body" idx="1"/>
          </p:nvPr>
        </p:nvSpPr>
        <p:spPr>
          <a:xfrm>
            <a:off x="56425" y="943250"/>
            <a:ext cx="9037500" cy="3563400"/>
          </a:xfrm>
          <a:prstGeom prst="rect">
            <a:avLst/>
          </a:prstGeom>
        </p:spPr>
        <p:txBody>
          <a:bodyPr spcFirstLastPara="1" wrap="square" lIns="0" tIns="0" rIns="0" bIns="0" anchor="t" anchorCtr="0">
            <a:normAutofit fontScale="92500" lnSpcReduction="20000"/>
          </a:bodyPr>
          <a:lstStyle/>
          <a:p>
            <a:pPr marL="139700" marR="139700" lvl="0" indent="0" algn="l" rtl="0">
              <a:lnSpc>
                <a:spcPct val="125000"/>
              </a:lnSpc>
              <a:spcBef>
                <a:spcPts val="1500"/>
              </a:spcBef>
              <a:spcAft>
                <a:spcPts val="0"/>
              </a:spcAft>
              <a:buClr>
                <a:schemeClr val="dk1"/>
              </a:buClr>
              <a:buSzPct val="91666"/>
              <a:buFont typeface="Arial"/>
              <a:buNone/>
            </a:pPr>
            <a:r>
              <a:rPr lang="en" sz="1200" b="1">
                <a:solidFill>
                  <a:srgbClr val="403F3B"/>
                </a:solidFill>
                <a:highlight>
                  <a:srgbClr val="FFFFFF"/>
                </a:highlight>
                <a:latin typeface="Arial"/>
                <a:ea typeface="Arial"/>
                <a:cs typeface="Arial"/>
                <a:sym typeface="Arial"/>
              </a:rPr>
              <a:t>CS plans must:</a:t>
            </a:r>
            <a:endParaRPr sz="1200" b="1">
              <a:solidFill>
                <a:srgbClr val="403F3B"/>
              </a:solidFill>
              <a:highlight>
                <a:srgbClr val="FFFFFF"/>
              </a:highlight>
              <a:latin typeface="Arial"/>
              <a:ea typeface="Arial"/>
              <a:cs typeface="Arial"/>
              <a:sym typeface="Arial"/>
            </a:endParaRPr>
          </a:p>
          <a:p>
            <a:pPr marL="596900" marR="139700" lvl="0" indent="-290274" algn="l" rtl="0">
              <a:spcBef>
                <a:spcPts val="80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Be developed by the LEA in partnership with stakeholders, including the principal, other school leaders, teacher and parents of the school.</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Be informed by student performance on accountability indicators. In Colorado, this currently refers to performance indicators on the School Performance Frameworks (i.e., English language arts and math achievement and growth, science achievement, and postsecondary workforce readiness).</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Include evidence-based interventions.</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Be based on a school-level needs assessment.</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Address resource inequities.</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Be approved by the school, LEA, and CDE.</a:t>
            </a:r>
            <a:endParaRPr sz="1050">
              <a:solidFill>
                <a:srgbClr val="333333"/>
              </a:solidFill>
              <a:highlight>
                <a:srgbClr val="FFFFFF"/>
              </a:highlight>
              <a:latin typeface="Arial"/>
              <a:ea typeface="Arial"/>
              <a:cs typeface="Arial"/>
              <a:sym typeface="Arial"/>
            </a:endParaRPr>
          </a:p>
          <a:p>
            <a:pPr marL="139700" marR="139700" lvl="0" indent="0" algn="l" rtl="0">
              <a:lnSpc>
                <a:spcPct val="125000"/>
              </a:lnSpc>
              <a:spcBef>
                <a:spcPts val="1500"/>
              </a:spcBef>
              <a:spcAft>
                <a:spcPts val="0"/>
              </a:spcAft>
              <a:buClr>
                <a:schemeClr val="dk1"/>
              </a:buClr>
              <a:buSzPct val="91666"/>
              <a:buFont typeface="Arial"/>
              <a:buNone/>
            </a:pPr>
            <a:r>
              <a:rPr lang="en" sz="1200" b="1">
                <a:solidFill>
                  <a:srgbClr val="403F3B"/>
                </a:solidFill>
                <a:highlight>
                  <a:srgbClr val="FFFFFF"/>
                </a:highlight>
                <a:latin typeface="Arial"/>
                <a:ea typeface="Arial"/>
                <a:cs typeface="Arial"/>
                <a:sym typeface="Arial"/>
              </a:rPr>
              <a:t>CS Plan Submission and Approval Process and Monitoring:</a:t>
            </a:r>
            <a:endParaRPr sz="1200" b="1">
              <a:solidFill>
                <a:srgbClr val="403F3B"/>
              </a:solidFill>
              <a:highlight>
                <a:srgbClr val="FFFFFF"/>
              </a:highlight>
              <a:latin typeface="Arial"/>
              <a:ea typeface="Arial"/>
              <a:cs typeface="Arial"/>
              <a:sym typeface="Arial"/>
            </a:endParaRPr>
          </a:p>
          <a:p>
            <a:pPr marL="596900" marR="139700" lvl="0" indent="-290274" algn="l" rtl="0">
              <a:spcBef>
                <a:spcPts val="80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CS plans should be documented within the school’s Unified Improvement Plan (UIP) and submitted through the Online UIP System.</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The timeline for CS plan submission follows the typical UIP submission process.</a:t>
            </a:r>
            <a:endParaRPr sz="1050" b="1" i="1">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CDE will use the ESSA CS plan requirements embedded within the </a:t>
            </a:r>
            <a:r>
              <a:rPr lang="en" sz="1050" u="sng">
                <a:solidFill>
                  <a:srgbClr val="403F3B"/>
                </a:solidFill>
                <a:highlight>
                  <a:srgbClr val="FFFFFF"/>
                </a:highlight>
                <a:latin typeface="Arial"/>
                <a:ea typeface="Arial"/>
                <a:cs typeface="Arial"/>
                <a:sym typeface="Arial"/>
                <a:hlinkClick r:id="rId3">
                  <a:extLst>
                    <a:ext uri="{A12FA001-AC4F-418D-AE19-62706E023703}">
                      <ahyp:hlinkClr xmlns:ahyp="http://schemas.microsoft.com/office/drawing/2018/hyperlinkcolor" val="tx"/>
                    </a:ext>
                  </a:extLst>
                </a:hlinkClick>
              </a:rPr>
              <a:t>Quality Criteria </a:t>
            </a:r>
            <a:r>
              <a:rPr lang="en" sz="1050">
                <a:solidFill>
                  <a:srgbClr val="333333"/>
                </a:solidFill>
                <a:highlight>
                  <a:srgbClr val="FFFFFF"/>
                </a:highlight>
                <a:latin typeface="Arial"/>
                <a:ea typeface="Arial"/>
                <a:cs typeface="Arial"/>
                <a:sym typeface="Arial"/>
              </a:rPr>
              <a:t>to approve plans.</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Once plans are approved, CDE is required to monitor implementation of and periodically review CS plans.</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Once identified, schools will remain CS for three years.</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Schools may exit this category after the third year, if they no longer meet the identification criteria for the year in which the school was identified and they not re-identified in the fourth year.</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CDE has been and will continue to work with stakeholders to determine what actions will be necessary for any schools that do not meet the exit criteria.</a:t>
            </a:r>
            <a:endParaRPr sz="1050">
              <a:solidFill>
                <a:srgbClr val="333333"/>
              </a:solidFill>
              <a:highlight>
                <a:srgbClr val="FFFFFF"/>
              </a:highlight>
              <a:latin typeface="Arial"/>
              <a:ea typeface="Arial"/>
              <a:cs typeface="Arial"/>
              <a:sym typeface="Arial"/>
            </a:endParaRPr>
          </a:p>
          <a:p>
            <a:pPr marL="0" lvl="0" indent="0" algn="l" rtl="0">
              <a:spcBef>
                <a:spcPts val="1200"/>
              </a:spcBef>
              <a:spcAft>
                <a:spcPts val="1200"/>
              </a:spcAft>
              <a:buNone/>
            </a:pPr>
            <a:endParaRPr/>
          </a:p>
        </p:txBody>
      </p:sp>
      <p:sp>
        <p:nvSpPr>
          <p:cNvPr id="461" name="Google Shape;461;p63">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Where are requirements described? </a:t>
            </a:r>
            <a:endParaRPr sz="3000"/>
          </a:p>
        </p:txBody>
      </p:sp>
      <p:sp>
        <p:nvSpPr>
          <p:cNvPr id="467" name="Google Shape;467;p6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endParaRPr/>
          </a:p>
        </p:txBody>
      </p:sp>
      <p:pic>
        <p:nvPicPr>
          <p:cNvPr id="468" name="Google Shape;468;p64" descr="School quality criteria rubric."/>
          <p:cNvPicPr preferRelativeResize="0"/>
          <p:nvPr/>
        </p:nvPicPr>
        <p:blipFill>
          <a:blip r:embed="rId3">
            <a:alphaModFix/>
          </a:blip>
          <a:stretch>
            <a:fillRect/>
          </a:stretch>
        </p:blipFill>
        <p:spPr>
          <a:xfrm>
            <a:off x="0" y="768952"/>
            <a:ext cx="9143999" cy="3605596"/>
          </a:xfrm>
          <a:prstGeom prst="rect">
            <a:avLst/>
          </a:prstGeom>
          <a:noFill/>
          <a:ln>
            <a:noFill/>
          </a:ln>
        </p:spPr>
      </p:pic>
      <p:sp>
        <p:nvSpPr>
          <p:cNvPr id="469" name="Google Shape;469;p64">
            <a:extLst>
              <a:ext uri="{C183D7F6-B498-43B3-948B-1728B52AA6E4}">
                <adec:decorative xmlns:adec="http://schemas.microsoft.com/office/drawing/2017/decorative" val="1"/>
              </a:ext>
            </a:extLst>
          </p:cNvPr>
          <p:cNvSpPr/>
          <p:nvPr/>
        </p:nvSpPr>
        <p:spPr>
          <a:xfrm>
            <a:off x="1872275" y="3443025"/>
            <a:ext cx="1802100" cy="1752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64">
            <a:extLst>
              <a:ext uri="{C183D7F6-B498-43B3-948B-1728B52AA6E4}">
                <adec:decorative xmlns:adec="http://schemas.microsoft.com/office/drawing/2017/decorative" val="1"/>
              </a:ext>
            </a:extLst>
          </p:cNvPr>
          <p:cNvSpPr/>
          <p:nvPr/>
        </p:nvSpPr>
        <p:spPr>
          <a:xfrm>
            <a:off x="6219875" y="3050325"/>
            <a:ext cx="2706600" cy="701400"/>
          </a:xfrm>
          <a:prstGeom prst="rect">
            <a:avLst/>
          </a:prstGeom>
          <a:no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64" descr="School quality criteria rubric."/>
          <p:cNvSpPr/>
          <p:nvPr/>
        </p:nvSpPr>
        <p:spPr>
          <a:xfrm>
            <a:off x="82275" y="834450"/>
            <a:ext cx="1446300" cy="638400"/>
          </a:xfrm>
          <a:prstGeom prst="rect">
            <a:avLst/>
          </a:prstGeom>
          <a:no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64"/>
          <p:cNvSpPr txBox="1"/>
          <p:nvPr/>
        </p:nvSpPr>
        <p:spPr>
          <a:xfrm>
            <a:off x="2391325" y="4641175"/>
            <a:ext cx="537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alibri"/>
                <a:ea typeface="Calibri"/>
                <a:cs typeface="Calibri"/>
                <a:sym typeface="Calibri"/>
              </a:rPr>
              <a:t>https://www.cde.state.co.us/uip/school_qcrubric</a:t>
            </a: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6"/>
        <p:cNvGrpSpPr/>
        <p:nvPr/>
      </p:nvGrpSpPr>
      <p:grpSpPr>
        <a:xfrm>
          <a:off x="0" y="0"/>
          <a:ext cx="0" cy="0"/>
          <a:chOff x="0" y="0"/>
          <a:chExt cx="0" cy="0"/>
        </a:xfrm>
      </p:grpSpPr>
      <p:cxnSp>
        <p:nvCxnSpPr>
          <p:cNvPr id="477" name="Google Shape;477;p65" descr="Unified improvement planning, typical cycle.">
            <a:extLst>
              <a:ext uri="{C183D7F6-B498-43B3-948B-1728B52AA6E4}">
                <adec:decorative xmlns:adec="http://schemas.microsoft.com/office/drawing/2017/decorative" val="1"/>
              </a:ext>
            </a:extLst>
          </p:cNvPr>
          <p:cNvCxnSpPr/>
          <p:nvPr/>
        </p:nvCxnSpPr>
        <p:spPr>
          <a:xfrm flipH="1">
            <a:off x="6783791" y="921082"/>
            <a:ext cx="600" cy="4065000"/>
          </a:xfrm>
          <a:prstGeom prst="straightConnector1">
            <a:avLst/>
          </a:prstGeom>
          <a:noFill/>
          <a:ln w="9525" cap="flat" cmpd="sng">
            <a:solidFill>
              <a:schemeClr val="dk1">
                <a:alpha val="14900"/>
              </a:schemeClr>
            </a:solidFill>
            <a:prstDash val="solid"/>
            <a:miter lim="800000"/>
            <a:headEnd type="none" w="sm" len="sm"/>
            <a:tailEnd type="none" w="sm" len="sm"/>
          </a:ln>
        </p:spPr>
      </p:cxnSp>
      <p:cxnSp>
        <p:nvCxnSpPr>
          <p:cNvPr id="478" name="Google Shape;478;p65" descr="Unified improvement planning, typical cycle.">
            <a:extLst>
              <a:ext uri="{C183D7F6-B498-43B3-948B-1728B52AA6E4}">
                <adec:decorative xmlns:adec="http://schemas.microsoft.com/office/drawing/2017/decorative" val="1"/>
              </a:ext>
            </a:extLst>
          </p:cNvPr>
          <p:cNvCxnSpPr/>
          <p:nvPr/>
        </p:nvCxnSpPr>
        <p:spPr>
          <a:xfrm flipH="1">
            <a:off x="2927992" y="921082"/>
            <a:ext cx="600" cy="4065000"/>
          </a:xfrm>
          <a:prstGeom prst="straightConnector1">
            <a:avLst/>
          </a:prstGeom>
          <a:noFill/>
          <a:ln w="9525" cap="flat" cmpd="sng">
            <a:solidFill>
              <a:schemeClr val="dk1">
                <a:alpha val="14901"/>
              </a:schemeClr>
            </a:solidFill>
            <a:prstDash val="solid"/>
            <a:miter lim="800000"/>
            <a:headEnd type="none" w="sm" len="sm"/>
            <a:tailEnd type="none" w="sm" len="sm"/>
          </a:ln>
        </p:spPr>
      </p:cxnSp>
      <p:cxnSp>
        <p:nvCxnSpPr>
          <p:cNvPr id="479" name="Google Shape;479;p65" descr="Unified improvement planning, typical cycle.">
            <a:extLst>
              <a:ext uri="{C183D7F6-B498-43B3-948B-1728B52AA6E4}">
                <adec:decorative xmlns:adec="http://schemas.microsoft.com/office/drawing/2017/decorative" val="1"/>
              </a:ext>
            </a:extLst>
          </p:cNvPr>
          <p:cNvCxnSpPr/>
          <p:nvPr/>
        </p:nvCxnSpPr>
        <p:spPr>
          <a:xfrm flipH="1">
            <a:off x="4809267" y="921082"/>
            <a:ext cx="600" cy="4065000"/>
          </a:xfrm>
          <a:prstGeom prst="straightConnector1">
            <a:avLst/>
          </a:prstGeom>
          <a:noFill/>
          <a:ln w="9525" cap="flat" cmpd="sng">
            <a:solidFill>
              <a:schemeClr val="dk1">
                <a:alpha val="14900"/>
              </a:schemeClr>
            </a:solidFill>
            <a:prstDash val="solid"/>
            <a:miter lim="800000"/>
            <a:headEnd type="none" w="sm" len="sm"/>
            <a:tailEnd type="none" w="sm" len="sm"/>
          </a:ln>
        </p:spPr>
      </p:cxnSp>
      <p:sp>
        <p:nvSpPr>
          <p:cNvPr id="485" name="Google Shape;485;p65">
            <a:extLst>
              <a:ext uri="{C183D7F6-B498-43B3-948B-1728B52AA6E4}">
                <adec:decorative xmlns:adec="http://schemas.microsoft.com/office/drawing/2017/decorative" val="1"/>
              </a:ext>
            </a:extLst>
          </p:cNvPr>
          <p:cNvSpPr/>
          <p:nvPr/>
        </p:nvSpPr>
        <p:spPr>
          <a:xfrm>
            <a:off x="991775" y="658300"/>
            <a:ext cx="7800900" cy="285900"/>
          </a:xfrm>
          <a:prstGeom prst="rect">
            <a:avLst/>
          </a:prstGeom>
          <a:solidFill>
            <a:srgbClr val="4040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84" name="Google Shape;484;p65">
            <a:extLst>
              <a:ext uri="{C183D7F6-B498-43B3-948B-1728B52AA6E4}">
                <adec:decorative xmlns:adec="http://schemas.microsoft.com/office/drawing/2017/decorative" val="1"/>
              </a:ext>
            </a:extLst>
          </p:cNvPr>
          <p:cNvSpPr/>
          <p:nvPr/>
        </p:nvSpPr>
        <p:spPr>
          <a:xfrm>
            <a:off x="31525" y="953625"/>
            <a:ext cx="8754600" cy="998700"/>
          </a:xfrm>
          <a:prstGeom prst="rect">
            <a:avLst/>
          </a:prstGeom>
          <a:solidFill>
            <a:schemeClr val="accent4">
              <a:alpha val="14901"/>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80" name="Google Shape;480;p65">
            <a:extLst>
              <a:ext uri="{C183D7F6-B498-43B3-948B-1728B52AA6E4}">
                <adec:decorative xmlns:adec="http://schemas.microsoft.com/office/drawing/2017/decorative" val="1"/>
              </a:ext>
            </a:extLst>
          </p:cNvPr>
          <p:cNvSpPr/>
          <p:nvPr/>
        </p:nvSpPr>
        <p:spPr>
          <a:xfrm>
            <a:off x="53325" y="1986400"/>
            <a:ext cx="8724900" cy="447600"/>
          </a:xfrm>
          <a:prstGeom prst="rect">
            <a:avLst/>
          </a:prstGeom>
          <a:solidFill>
            <a:schemeClr val="accent2">
              <a:alpha val="14901"/>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81" name="Google Shape;481;p65">
            <a:extLst>
              <a:ext uri="{C183D7F6-B498-43B3-948B-1728B52AA6E4}">
                <adec:decorative xmlns:adec="http://schemas.microsoft.com/office/drawing/2017/decorative" val="1"/>
              </a:ext>
            </a:extLst>
          </p:cNvPr>
          <p:cNvSpPr/>
          <p:nvPr/>
        </p:nvSpPr>
        <p:spPr>
          <a:xfrm>
            <a:off x="165425" y="2490400"/>
            <a:ext cx="8639400" cy="993300"/>
          </a:xfrm>
          <a:prstGeom prst="rect">
            <a:avLst/>
          </a:prstGeom>
          <a:solidFill>
            <a:srgbClr val="E3F2F1">
              <a:alpha val="5417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82" name="Google Shape;482;p65">
            <a:extLst>
              <a:ext uri="{C183D7F6-B498-43B3-948B-1728B52AA6E4}">
                <adec:decorative xmlns:adec="http://schemas.microsoft.com/office/drawing/2017/decorative" val="1"/>
              </a:ext>
            </a:extLst>
          </p:cNvPr>
          <p:cNvSpPr/>
          <p:nvPr/>
        </p:nvSpPr>
        <p:spPr>
          <a:xfrm>
            <a:off x="67875" y="4237225"/>
            <a:ext cx="8711400" cy="711000"/>
          </a:xfrm>
          <a:prstGeom prst="rect">
            <a:avLst/>
          </a:prstGeom>
          <a:solidFill>
            <a:srgbClr val="A485B9">
              <a:alpha val="14901"/>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83" name="Google Shape;483;p65">
            <a:extLst>
              <a:ext uri="{C183D7F6-B498-43B3-948B-1728B52AA6E4}">
                <adec:decorative xmlns:adec="http://schemas.microsoft.com/office/drawing/2017/decorative" val="1"/>
              </a:ext>
            </a:extLst>
          </p:cNvPr>
          <p:cNvSpPr/>
          <p:nvPr/>
        </p:nvSpPr>
        <p:spPr>
          <a:xfrm>
            <a:off x="61125" y="3540088"/>
            <a:ext cx="8724900" cy="667200"/>
          </a:xfrm>
          <a:prstGeom prst="rect">
            <a:avLst/>
          </a:prstGeom>
          <a:solidFill>
            <a:srgbClr val="1E4E79">
              <a:alpha val="14901"/>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19" name="Google Shape;519;p65"/>
          <p:cNvSpPr txBox="1">
            <a:spLocks noGrp="1"/>
          </p:cNvSpPr>
          <p:nvPr>
            <p:ph type="title" idx="4294967295"/>
          </p:nvPr>
        </p:nvSpPr>
        <p:spPr>
          <a:xfrm>
            <a:off x="514925" y="120325"/>
            <a:ext cx="8754600" cy="5310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chemeClr val="dk1"/>
                </a:solidFill>
                <a:effectLst/>
                <a:uLnTx/>
                <a:uFillTx/>
                <a:latin typeface="Rockwell"/>
                <a:ea typeface="Rockwell"/>
                <a:cs typeface="Rockwell"/>
                <a:sym typeface="Rockwell"/>
              </a:rPr>
              <a:t>Unified Improvement Planning - Typical Cycle</a:t>
            </a:r>
          </a:p>
        </p:txBody>
      </p:sp>
      <p:sp>
        <p:nvSpPr>
          <p:cNvPr id="502" name="Google Shape;502;p65" descr="Unified improvement planning, typical cycle."/>
          <p:cNvSpPr txBox="1"/>
          <p:nvPr/>
        </p:nvSpPr>
        <p:spPr>
          <a:xfrm>
            <a:off x="1052612" y="725686"/>
            <a:ext cx="1574164" cy="152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1100"/>
              <a:buFont typeface="Calibri"/>
              <a:buNone/>
            </a:pPr>
            <a:r>
              <a:rPr lang="en" sz="1100" b="0" i="0" u="none" strike="noStrike" cap="none">
                <a:solidFill>
                  <a:schemeClr val="lt1"/>
                </a:solidFill>
                <a:latin typeface="Calibri"/>
                <a:ea typeface="Calibri"/>
                <a:cs typeface="Calibri"/>
                <a:sym typeface="Calibri"/>
              </a:rPr>
              <a:t>January- March</a:t>
            </a:r>
            <a:endParaRPr sz="1100" b="0" i="0" u="none" strike="noStrike" cap="none">
              <a:solidFill>
                <a:schemeClr val="lt1"/>
              </a:solidFill>
              <a:latin typeface="Calibri"/>
              <a:ea typeface="Calibri"/>
              <a:cs typeface="Calibri"/>
              <a:sym typeface="Calibri"/>
            </a:endParaRPr>
          </a:p>
        </p:txBody>
      </p:sp>
      <p:sp>
        <p:nvSpPr>
          <p:cNvPr id="503" name="Google Shape;503;p65" descr="Unified improvement planning, typical cycle."/>
          <p:cNvSpPr txBox="1"/>
          <p:nvPr/>
        </p:nvSpPr>
        <p:spPr>
          <a:xfrm>
            <a:off x="2967924" y="699893"/>
            <a:ext cx="1362941" cy="152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1100"/>
              <a:buFont typeface="Calibri"/>
              <a:buNone/>
            </a:pPr>
            <a:r>
              <a:rPr lang="en" sz="1100" b="0" i="0" u="none" strike="noStrike" cap="none" dirty="0">
                <a:solidFill>
                  <a:schemeClr val="lt1"/>
                </a:solidFill>
                <a:latin typeface="Calibri"/>
                <a:ea typeface="Calibri"/>
                <a:cs typeface="Calibri"/>
                <a:sym typeface="Calibri"/>
              </a:rPr>
              <a:t>April-June</a:t>
            </a:r>
            <a:endParaRPr sz="1100" dirty="0"/>
          </a:p>
        </p:txBody>
      </p:sp>
      <p:sp>
        <p:nvSpPr>
          <p:cNvPr id="504" name="Google Shape;504;p65" descr="Unified improvement planning, typical cycle."/>
          <p:cNvSpPr txBox="1"/>
          <p:nvPr/>
        </p:nvSpPr>
        <p:spPr>
          <a:xfrm>
            <a:off x="4834700" y="718897"/>
            <a:ext cx="1518320" cy="152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1100"/>
              <a:buFont typeface="Calibri"/>
              <a:buNone/>
            </a:pPr>
            <a:r>
              <a:rPr lang="en" sz="1100" b="0" i="0" u="none" strike="noStrike" cap="none" dirty="0">
                <a:solidFill>
                  <a:schemeClr val="lt1"/>
                </a:solidFill>
                <a:latin typeface="Calibri"/>
                <a:ea typeface="Calibri"/>
                <a:cs typeface="Calibri"/>
                <a:sym typeface="Calibri"/>
              </a:rPr>
              <a:t>July-September</a:t>
            </a:r>
            <a:endParaRPr sz="1100" b="0" i="0" u="none" strike="noStrike" cap="none" dirty="0">
              <a:solidFill>
                <a:schemeClr val="lt1"/>
              </a:solidFill>
              <a:latin typeface="Calibri"/>
              <a:ea typeface="Calibri"/>
              <a:cs typeface="Calibri"/>
              <a:sym typeface="Calibri"/>
            </a:endParaRPr>
          </a:p>
        </p:txBody>
      </p:sp>
      <p:sp>
        <p:nvSpPr>
          <p:cNvPr id="505" name="Google Shape;505;p65" descr="Unified improvement planning, typical cycle."/>
          <p:cNvSpPr txBox="1"/>
          <p:nvPr/>
        </p:nvSpPr>
        <p:spPr>
          <a:xfrm>
            <a:off x="6805774" y="715220"/>
            <a:ext cx="1582069" cy="152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1100"/>
              <a:buFont typeface="Calibri"/>
              <a:buNone/>
            </a:pPr>
            <a:r>
              <a:rPr lang="en" sz="1100" b="0" i="0" u="none" strike="noStrike" cap="none" dirty="0">
                <a:solidFill>
                  <a:schemeClr val="lt1"/>
                </a:solidFill>
                <a:latin typeface="Calibri"/>
                <a:ea typeface="Calibri"/>
                <a:cs typeface="Calibri"/>
                <a:sym typeface="Calibri"/>
              </a:rPr>
              <a:t>October-December</a:t>
            </a:r>
            <a:endParaRPr sz="1100" b="0" i="0" u="none" strike="noStrike" cap="none" dirty="0">
              <a:solidFill>
                <a:schemeClr val="lt1"/>
              </a:solidFill>
              <a:latin typeface="Calibri"/>
              <a:ea typeface="Calibri"/>
              <a:cs typeface="Calibri"/>
              <a:sym typeface="Calibri"/>
            </a:endParaRPr>
          </a:p>
        </p:txBody>
      </p:sp>
      <p:grpSp>
        <p:nvGrpSpPr>
          <p:cNvPr id="28" name="Group 27" descr="Accountability and Assessment">
            <a:extLst>
              <a:ext uri="{FF2B5EF4-FFF2-40B4-BE49-F238E27FC236}">
                <a16:creationId xmlns:a16="http://schemas.microsoft.com/office/drawing/2014/main" id="{B0CE6D71-606A-CB9A-7721-EA314684CFA7}"/>
              </a:ext>
            </a:extLst>
          </p:cNvPr>
          <p:cNvGrpSpPr/>
          <p:nvPr/>
        </p:nvGrpSpPr>
        <p:grpSpPr>
          <a:xfrm>
            <a:off x="34202" y="955799"/>
            <a:ext cx="828648" cy="998700"/>
            <a:chOff x="34202" y="955799"/>
            <a:chExt cx="828648" cy="998700"/>
          </a:xfrm>
        </p:grpSpPr>
        <p:sp>
          <p:nvSpPr>
            <p:cNvPr id="486" name="Google Shape;486;p65" descr="Unified improvement planning, typical cycle."/>
            <p:cNvSpPr/>
            <p:nvPr/>
          </p:nvSpPr>
          <p:spPr>
            <a:xfrm>
              <a:off x="34250" y="955799"/>
              <a:ext cx="828600" cy="998700"/>
            </a:xfrm>
            <a:prstGeom prst="rect">
              <a:avLst/>
            </a:prstGeom>
            <a:solidFill>
              <a:srgbClr val="FFC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98" name="Google Shape;498;p65" descr="Unified improvement planning, typical cycle."/>
            <p:cNvSpPr txBox="1"/>
            <p:nvPr/>
          </p:nvSpPr>
          <p:spPr>
            <a:xfrm>
              <a:off x="34202" y="1337228"/>
              <a:ext cx="828600" cy="264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 sz="900" b="1" i="0" u="none" strike="noStrike" cap="none" dirty="0">
                  <a:solidFill>
                    <a:schemeClr val="lt1"/>
                  </a:solidFill>
                  <a:latin typeface="Calibri"/>
                  <a:ea typeface="Calibri"/>
                  <a:cs typeface="Calibri"/>
                  <a:sym typeface="Calibri"/>
                </a:rPr>
                <a:t>Accountability and Assessment</a:t>
              </a:r>
              <a:endParaRPr sz="1100" dirty="0"/>
            </a:p>
          </p:txBody>
        </p:sp>
      </p:grpSp>
      <p:grpSp>
        <p:nvGrpSpPr>
          <p:cNvPr id="571" name="Google Shape;571;p65" descr="ACCESS Training"/>
          <p:cNvGrpSpPr/>
          <p:nvPr/>
        </p:nvGrpSpPr>
        <p:grpSpPr>
          <a:xfrm>
            <a:off x="940706" y="1023255"/>
            <a:ext cx="1218724" cy="157099"/>
            <a:chOff x="5682870" y="2536359"/>
            <a:chExt cx="1092200" cy="170519"/>
          </a:xfrm>
        </p:grpSpPr>
        <p:sp>
          <p:nvSpPr>
            <p:cNvPr id="572" name="Google Shape;572;p65"/>
            <p:cNvSpPr/>
            <p:nvPr/>
          </p:nvSpPr>
          <p:spPr>
            <a:xfrm>
              <a:off x="5682870" y="2536359"/>
              <a:ext cx="1092200" cy="17051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sp>
          <p:nvSpPr>
            <p:cNvPr id="573" name="Google Shape;573;p65"/>
            <p:cNvSpPr txBox="1"/>
            <p:nvPr/>
          </p:nvSpPr>
          <p:spPr>
            <a:xfrm>
              <a:off x="5855499" y="2536359"/>
              <a:ext cx="749300" cy="170519"/>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i="0" u="none" strike="noStrike" cap="none" dirty="0">
                  <a:solidFill>
                    <a:schemeClr val="dk1"/>
                  </a:solidFill>
                  <a:latin typeface="Calibri"/>
                  <a:ea typeface="Calibri"/>
                  <a:cs typeface="Calibri"/>
                  <a:sym typeface="Calibri"/>
                </a:rPr>
                <a:t>ACCESS Testing</a:t>
              </a:r>
              <a:endParaRPr sz="1100" dirty="0"/>
            </a:p>
          </p:txBody>
        </p:sp>
      </p:grpSp>
      <p:grpSp>
        <p:nvGrpSpPr>
          <p:cNvPr id="578" name="Google Shape;578;p65" descr="Graduation Data Release"/>
          <p:cNvGrpSpPr/>
          <p:nvPr/>
        </p:nvGrpSpPr>
        <p:grpSpPr>
          <a:xfrm>
            <a:off x="1161706" y="1206807"/>
            <a:ext cx="1218724" cy="157099"/>
            <a:chOff x="5682870" y="2536359"/>
            <a:chExt cx="1092200" cy="170519"/>
          </a:xfrm>
        </p:grpSpPr>
        <p:sp>
          <p:nvSpPr>
            <p:cNvPr id="579" name="Google Shape;579;p65"/>
            <p:cNvSpPr/>
            <p:nvPr/>
          </p:nvSpPr>
          <p:spPr>
            <a:xfrm>
              <a:off x="5682870" y="2536359"/>
              <a:ext cx="1092200" cy="17051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sp>
          <p:nvSpPr>
            <p:cNvPr id="580" name="Google Shape;580;p65"/>
            <p:cNvSpPr txBox="1"/>
            <p:nvPr/>
          </p:nvSpPr>
          <p:spPr>
            <a:xfrm>
              <a:off x="5755555" y="2536359"/>
              <a:ext cx="960178" cy="170519"/>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i="0" u="none" strike="noStrike" cap="none" dirty="0">
                  <a:solidFill>
                    <a:schemeClr val="dk1"/>
                  </a:solidFill>
                  <a:latin typeface="Calibri"/>
                  <a:ea typeface="Calibri"/>
                  <a:cs typeface="Calibri"/>
                  <a:sym typeface="Calibri"/>
                </a:rPr>
                <a:t>Graduation Data Release</a:t>
              </a:r>
              <a:endParaRPr sz="1100" dirty="0"/>
            </a:p>
          </p:txBody>
        </p:sp>
      </p:grpSp>
      <p:grpSp>
        <p:nvGrpSpPr>
          <p:cNvPr id="16" name="Group 15" descr="MOY READ Assessment">
            <a:extLst>
              <a:ext uri="{FF2B5EF4-FFF2-40B4-BE49-F238E27FC236}">
                <a16:creationId xmlns:a16="http://schemas.microsoft.com/office/drawing/2014/main" id="{24FAC3A0-F01B-E64B-B741-C044A441C360}"/>
              </a:ext>
            </a:extLst>
          </p:cNvPr>
          <p:cNvGrpSpPr/>
          <p:nvPr/>
        </p:nvGrpSpPr>
        <p:grpSpPr>
          <a:xfrm>
            <a:off x="993933" y="1375777"/>
            <a:ext cx="1251620" cy="158557"/>
            <a:chOff x="993933" y="1375777"/>
            <a:chExt cx="1251620" cy="158557"/>
          </a:xfrm>
        </p:grpSpPr>
        <p:sp>
          <p:nvSpPr>
            <p:cNvPr id="585" name="Google Shape;585;p65"/>
            <p:cNvSpPr/>
            <p:nvPr/>
          </p:nvSpPr>
          <p:spPr>
            <a:xfrm>
              <a:off x="993933" y="1406445"/>
              <a:ext cx="1251620" cy="12788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86" name="Google Shape;586;p65"/>
            <p:cNvSpPr txBox="1"/>
            <p:nvPr/>
          </p:nvSpPr>
          <p:spPr>
            <a:xfrm>
              <a:off x="1110029" y="1375777"/>
              <a:ext cx="1064569" cy="156821"/>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i="0" u="none" strike="noStrike" cap="none" dirty="0">
                  <a:solidFill>
                    <a:schemeClr val="dk1"/>
                  </a:solidFill>
                  <a:latin typeface="Calibri"/>
                  <a:ea typeface="Calibri"/>
                  <a:cs typeface="Calibri"/>
                  <a:sym typeface="Calibri"/>
                </a:rPr>
                <a:t>MOY READ Assessment</a:t>
              </a:r>
              <a:endParaRPr sz="1100" dirty="0"/>
            </a:p>
          </p:txBody>
        </p:sp>
      </p:grpSp>
      <p:grpSp>
        <p:nvGrpSpPr>
          <p:cNvPr id="18" name="Group 17" descr="SBE/Accountability Clock Hearings">
            <a:extLst>
              <a:ext uri="{FF2B5EF4-FFF2-40B4-BE49-F238E27FC236}">
                <a16:creationId xmlns:a16="http://schemas.microsoft.com/office/drawing/2014/main" id="{002D37F0-69B4-00A0-ABE0-8DEFACFA3A82}"/>
              </a:ext>
            </a:extLst>
          </p:cNvPr>
          <p:cNvGrpSpPr/>
          <p:nvPr/>
        </p:nvGrpSpPr>
        <p:grpSpPr>
          <a:xfrm>
            <a:off x="1045592" y="1565595"/>
            <a:ext cx="1676400" cy="156821"/>
            <a:chOff x="1045592" y="1565595"/>
            <a:chExt cx="1676400" cy="156821"/>
          </a:xfrm>
        </p:grpSpPr>
        <p:sp>
          <p:nvSpPr>
            <p:cNvPr id="520" name="Google Shape;520;p65" descr="Unified improvement planning, typical cycle."/>
            <p:cNvSpPr/>
            <p:nvPr/>
          </p:nvSpPr>
          <p:spPr>
            <a:xfrm>
              <a:off x="1045592" y="1587374"/>
              <a:ext cx="1676400" cy="12788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70" name="Google Shape;570;p65"/>
            <p:cNvSpPr txBox="1"/>
            <p:nvPr/>
          </p:nvSpPr>
          <p:spPr>
            <a:xfrm>
              <a:off x="1056708" y="1565595"/>
              <a:ext cx="1559793" cy="156821"/>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i="0" u="none" strike="noStrike" cap="none" dirty="0">
                  <a:solidFill>
                    <a:schemeClr val="dk1"/>
                  </a:solidFill>
                  <a:latin typeface="Calibri"/>
                  <a:ea typeface="Calibri"/>
                  <a:cs typeface="Calibri"/>
                  <a:sym typeface="Calibri"/>
                </a:rPr>
                <a:t>SBE/Accountability Clock Hearings</a:t>
              </a:r>
              <a:endParaRPr sz="1100" dirty="0"/>
            </a:p>
          </p:txBody>
        </p:sp>
      </p:grpSp>
      <p:grpSp>
        <p:nvGrpSpPr>
          <p:cNvPr id="19" name="Group 18" descr="State Assessment Window">
            <a:extLst>
              <a:ext uri="{FF2B5EF4-FFF2-40B4-BE49-F238E27FC236}">
                <a16:creationId xmlns:a16="http://schemas.microsoft.com/office/drawing/2014/main" id="{33A00E80-3AA3-997D-058D-3258C111809D}"/>
              </a:ext>
            </a:extLst>
          </p:cNvPr>
          <p:cNvGrpSpPr/>
          <p:nvPr/>
        </p:nvGrpSpPr>
        <p:grpSpPr>
          <a:xfrm>
            <a:off x="2915838" y="1018421"/>
            <a:ext cx="1218724" cy="157099"/>
            <a:chOff x="2915838" y="1018421"/>
            <a:chExt cx="1218724" cy="157099"/>
          </a:xfrm>
        </p:grpSpPr>
        <p:sp>
          <p:nvSpPr>
            <p:cNvPr id="557" name="Google Shape;557;p65"/>
            <p:cNvSpPr/>
            <p:nvPr/>
          </p:nvSpPr>
          <p:spPr>
            <a:xfrm>
              <a:off x="2915838" y="1018421"/>
              <a:ext cx="1218724" cy="15709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58" name="Google Shape;558;p65"/>
            <p:cNvSpPr txBox="1"/>
            <p:nvPr/>
          </p:nvSpPr>
          <p:spPr>
            <a:xfrm>
              <a:off x="3108465" y="1018421"/>
              <a:ext cx="836101" cy="157099"/>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i="0" u="none" strike="noStrike" cap="none" dirty="0">
                  <a:solidFill>
                    <a:schemeClr val="dk1"/>
                  </a:solidFill>
                  <a:latin typeface="Calibri"/>
                  <a:ea typeface="Calibri"/>
                  <a:cs typeface="Calibri"/>
                  <a:sym typeface="Calibri"/>
                </a:rPr>
                <a:t>State Assessment Window</a:t>
              </a:r>
              <a:endParaRPr sz="1100" dirty="0"/>
            </a:p>
          </p:txBody>
        </p:sp>
      </p:grpSp>
      <p:grpSp>
        <p:nvGrpSpPr>
          <p:cNvPr id="20" name="Group 19" descr="EOY READ Assessment">
            <a:extLst>
              <a:ext uri="{FF2B5EF4-FFF2-40B4-BE49-F238E27FC236}">
                <a16:creationId xmlns:a16="http://schemas.microsoft.com/office/drawing/2014/main" id="{F03D02C9-D3AC-0879-586E-019E7BE1708A}"/>
              </a:ext>
            </a:extLst>
          </p:cNvPr>
          <p:cNvGrpSpPr/>
          <p:nvPr/>
        </p:nvGrpSpPr>
        <p:grpSpPr>
          <a:xfrm>
            <a:off x="2920334" y="1346583"/>
            <a:ext cx="1311166" cy="158557"/>
            <a:chOff x="2920334" y="1346583"/>
            <a:chExt cx="1311166" cy="158557"/>
          </a:xfrm>
        </p:grpSpPr>
        <p:sp>
          <p:nvSpPr>
            <p:cNvPr id="588" name="Google Shape;588;p65"/>
            <p:cNvSpPr/>
            <p:nvPr/>
          </p:nvSpPr>
          <p:spPr>
            <a:xfrm>
              <a:off x="2920334" y="1377251"/>
              <a:ext cx="1311166" cy="12788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89" name="Google Shape;589;p65"/>
            <p:cNvSpPr txBox="1"/>
            <p:nvPr/>
          </p:nvSpPr>
          <p:spPr>
            <a:xfrm>
              <a:off x="3041954" y="1346583"/>
              <a:ext cx="1115216" cy="156821"/>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i="0" u="none" strike="noStrike" cap="none" dirty="0">
                  <a:solidFill>
                    <a:schemeClr val="dk1"/>
                  </a:solidFill>
                  <a:latin typeface="Calibri"/>
                  <a:ea typeface="Calibri"/>
                  <a:cs typeface="Calibri"/>
                  <a:sym typeface="Calibri"/>
                </a:rPr>
                <a:t>EOY READ Assessment</a:t>
              </a:r>
              <a:endParaRPr sz="1100" dirty="0"/>
            </a:p>
          </p:txBody>
        </p:sp>
      </p:grpSp>
      <p:grpSp>
        <p:nvGrpSpPr>
          <p:cNvPr id="26" name="Group 25" descr="State Assessment Initial Data Release">
            <a:extLst>
              <a:ext uri="{FF2B5EF4-FFF2-40B4-BE49-F238E27FC236}">
                <a16:creationId xmlns:a16="http://schemas.microsoft.com/office/drawing/2014/main" id="{FB8157AE-342B-5182-448D-B7C57315F3D5}"/>
              </a:ext>
            </a:extLst>
          </p:cNvPr>
          <p:cNvGrpSpPr/>
          <p:nvPr/>
        </p:nvGrpSpPr>
        <p:grpSpPr>
          <a:xfrm>
            <a:off x="4275779" y="938953"/>
            <a:ext cx="1461127" cy="246375"/>
            <a:chOff x="4275779" y="938953"/>
            <a:chExt cx="1461127" cy="246375"/>
          </a:xfrm>
        </p:grpSpPr>
        <p:sp>
          <p:nvSpPr>
            <p:cNvPr id="563" name="Google Shape;563;p65"/>
            <p:cNvSpPr/>
            <p:nvPr/>
          </p:nvSpPr>
          <p:spPr>
            <a:xfrm>
              <a:off x="4366982" y="1006620"/>
              <a:ext cx="1369924" cy="126958"/>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64" name="Google Shape;564;p65"/>
            <p:cNvSpPr txBox="1"/>
            <p:nvPr/>
          </p:nvSpPr>
          <p:spPr>
            <a:xfrm>
              <a:off x="4400347" y="938953"/>
              <a:ext cx="1303200" cy="246375"/>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chemeClr val="dk1"/>
                </a:buClr>
                <a:buSzPts val="800"/>
                <a:buFont typeface="Calibri"/>
                <a:buNone/>
              </a:pPr>
              <a:r>
                <a:rPr lang="en" sz="800" b="1" i="0" u="none" strike="noStrike" cap="none" dirty="0">
                  <a:solidFill>
                    <a:schemeClr val="dk1"/>
                  </a:solidFill>
                  <a:latin typeface="Calibri"/>
                  <a:ea typeface="Calibri"/>
                  <a:cs typeface="Calibri"/>
                  <a:sym typeface="Calibri"/>
                </a:rPr>
                <a:t>State Assessment Initial Data Release</a:t>
              </a:r>
              <a:endParaRPr sz="1100" dirty="0"/>
            </a:p>
          </p:txBody>
        </p:sp>
        <p:sp>
          <p:nvSpPr>
            <p:cNvPr id="565" name="Google Shape;565;p65"/>
            <p:cNvSpPr/>
            <p:nvPr/>
          </p:nvSpPr>
          <p:spPr>
            <a:xfrm>
              <a:off x="4275779" y="973527"/>
              <a:ext cx="171450" cy="190500"/>
            </a:xfrm>
            <a:prstGeom prst="star8">
              <a:avLst>
                <a:gd name="adj" fmla="val 37500"/>
              </a:avLst>
            </a:prstGeom>
            <a:solidFill>
              <a:srgbClr val="7F6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grpSp>
        <p:nvGrpSpPr>
          <p:cNvPr id="21" name="Group 20" descr="State Growth Data and Framework Released">
            <a:extLst>
              <a:ext uri="{FF2B5EF4-FFF2-40B4-BE49-F238E27FC236}">
                <a16:creationId xmlns:a16="http://schemas.microsoft.com/office/drawing/2014/main" id="{A608D5A8-0956-29FC-E96F-1FB7F10A6C33}"/>
              </a:ext>
            </a:extLst>
          </p:cNvPr>
          <p:cNvGrpSpPr/>
          <p:nvPr/>
        </p:nvGrpSpPr>
        <p:grpSpPr>
          <a:xfrm>
            <a:off x="5741734" y="945350"/>
            <a:ext cx="1795013" cy="246375"/>
            <a:chOff x="5741734" y="945350"/>
            <a:chExt cx="1795013" cy="246375"/>
          </a:xfrm>
        </p:grpSpPr>
        <p:sp>
          <p:nvSpPr>
            <p:cNvPr id="567" name="Google Shape;567;p65"/>
            <p:cNvSpPr/>
            <p:nvPr/>
          </p:nvSpPr>
          <p:spPr>
            <a:xfrm>
              <a:off x="5848848" y="1010737"/>
              <a:ext cx="1323975" cy="12788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68" name="Google Shape;568;p65"/>
            <p:cNvSpPr txBox="1"/>
            <p:nvPr/>
          </p:nvSpPr>
          <p:spPr>
            <a:xfrm>
              <a:off x="5887722" y="945350"/>
              <a:ext cx="1649025" cy="246375"/>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chemeClr val="dk1"/>
                </a:buClr>
                <a:buSzPts val="800"/>
                <a:buFont typeface="Calibri"/>
                <a:buNone/>
              </a:pPr>
              <a:r>
                <a:rPr lang="en" sz="800" b="1" i="0" u="none" strike="noStrike" cap="none" dirty="0">
                  <a:solidFill>
                    <a:schemeClr val="dk1"/>
                  </a:solidFill>
                  <a:latin typeface="Calibri"/>
                  <a:ea typeface="Calibri"/>
                  <a:cs typeface="Calibri"/>
                  <a:sym typeface="Calibri"/>
                </a:rPr>
                <a:t>State Growth Data and Frameworks Released</a:t>
              </a:r>
              <a:endParaRPr sz="1100" dirty="0"/>
            </a:p>
          </p:txBody>
        </p:sp>
        <p:sp>
          <p:nvSpPr>
            <p:cNvPr id="569" name="Google Shape;569;p65"/>
            <p:cNvSpPr/>
            <p:nvPr/>
          </p:nvSpPr>
          <p:spPr>
            <a:xfrm>
              <a:off x="5741734" y="979432"/>
              <a:ext cx="171450" cy="190500"/>
            </a:xfrm>
            <a:prstGeom prst="star8">
              <a:avLst>
                <a:gd name="adj" fmla="val 37500"/>
              </a:avLst>
            </a:prstGeom>
            <a:solidFill>
              <a:srgbClr val="7F6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grpSp>
        <p:nvGrpSpPr>
          <p:cNvPr id="22" name="Group 21" descr="ESSA Identifications Released">
            <a:extLst>
              <a:ext uri="{FF2B5EF4-FFF2-40B4-BE49-F238E27FC236}">
                <a16:creationId xmlns:a16="http://schemas.microsoft.com/office/drawing/2014/main" id="{108E1283-264F-5B35-E015-32020999DDA2}"/>
              </a:ext>
            </a:extLst>
          </p:cNvPr>
          <p:cNvGrpSpPr/>
          <p:nvPr/>
        </p:nvGrpSpPr>
        <p:grpSpPr>
          <a:xfrm>
            <a:off x="6221847" y="1227770"/>
            <a:ext cx="1734078" cy="190500"/>
            <a:chOff x="6221847" y="1227770"/>
            <a:chExt cx="1734078" cy="190500"/>
          </a:xfrm>
        </p:grpSpPr>
        <p:grpSp>
          <p:nvGrpSpPr>
            <p:cNvPr id="594" name="Google Shape;594;p65" descr="ESSA identifications released."/>
            <p:cNvGrpSpPr/>
            <p:nvPr/>
          </p:nvGrpSpPr>
          <p:grpSpPr>
            <a:xfrm>
              <a:off x="6279450" y="1240418"/>
              <a:ext cx="1676475" cy="165733"/>
              <a:chOff x="8470288" y="2645362"/>
              <a:chExt cx="2235300" cy="220977"/>
            </a:xfrm>
          </p:grpSpPr>
          <p:sp>
            <p:nvSpPr>
              <p:cNvPr id="595" name="Google Shape;595;p65"/>
              <p:cNvSpPr/>
              <p:nvPr/>
            </p:nvSpPr>
            <p:spPr>
              <a:xfrm>
                <a:off x="8470288" y="2657239"/>
                <a:ext cx="2235300" cy="209100"/>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96" name="Google Shape;596;p65"/>
              <p:cNvSpPr txBox="1"/>
              <p:nvPr/>
            </p:nvSpPr>
            <p:spPr>
              <a:xfrm>
                <a:off x="8710442" y="2645362"/>
                <a:ext cx="1755000" cy="209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a:solidFill>
                      <a:schemeClr val="dk1"/>
                    </a:solidFill>
                    <a:latin typeface="Calibri"/>
                    <a:ea typeface="Calibri"/>
                    <a:cs typeface="Calibri"/>
                    <a:sym typeface="Calibri"/>
                  </a:rPr>
                  <a:t>ESSA Identifications Released</a:t>
                </a:r>
                <a:endParaRPr sz="1100"/>
              </a:p>
            </p:txBody>
          </p:sp>
        </p:grpSp>
        <p:sp>
          <p:nvSpPr>
            <p:cNvPr id="597" name="Google Shape;597;p65" descr="Unified improvement planning, typical cycle."/>
            <p:cNvSpPr/>
            <p:nvPr/>
          </p:nvSpPr>
          <p:spPr>
            <a:xfrm>
              <a:off x="6221847" y="1227770"/>
              <a:ext cx="171600" cy="190500"/>
            </a:xfrm>
            <a:prstGeom prst="star8">
              <a:avLst>
                <a:gd name="adj" fmla="val 37500"/>
              </a:avLst>
            </a:prstGeom>
            <a:solidFill>
              <a:srgbClr val="7F6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grpSp>
        <p:nvGrpSpPr>
          <p:cNvPr id="23" name="Group 22" descr="October Count">
            <a:extLst>
              <a:ext uri="{FF2B5EF4-FFF2-40B4-BE49-F238E27FC236}">
                <a16:creationId xmlns:a16="http://schemas.microsoft.com/office/drawing/2014/main" id="{F3B2191B-82E7-BC7A-F0E9-5C99EFEF76AF}"/>
              </a:ext>
            </a:extLst>
          </p:cNvPr>
          <p:cNvGrpSpPr/>
          <p:nvPr/>
        </p:nvGrpSpPr>
        <p:grpSpPr>
          <a:xfrm>
            <a:off x="6773436" y="1416280"/>
            <a:ext cx="979313" cy="190575"/>
            <a:chOff x="6773436" y="1416280"/>
            <a:chExt cx="979313" cy="190575"/>
          </a:xfrm>
        </p:grpSpPr>
        <p:sp>
          <p:nvSpPr>
            <p:cNvPr id="575" name="Google Shape;575;p65"/>
            <p:cNvSpPr/>
            <p:nvPr/>
          </p:nvSpPr>
          <p:spPr>
            <a:xfrm>
              <a:off x="6887759" y="1447586"/>
              <a:ext cx="864990" cy="126000"/>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76" name="Google Shape;576;p65"/>
            <p:cNvSpPr txBox="1"/>
            <p:nvPr/>
          </p:nvSpPr>
          <p:spPr>
            <a:xfrm>
              <a:off x="6895209" y="1432624"/>
              <a:ext cx="850102" cy="123075"/>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chemeClr val="dk1"/>
                </a:buClr>
                <a:buSzPts val="800"/>
                <a:buFont typeface="Calibri"/>
                <a:buNone/>
              </a:pPr>
              <a:r>
                <a:rPr lang="en" sz="800" b="1" i="0" u="none" strike="noStrike" cap="none">
                  <a:solidFill>
                    <a:schemeClr val="dk1"/>
                  </a:solidFill>
                  <a:latin typeface="Calibri"/>
                  <a:ea typeface="Calibri"/>
                  <a:cs typeface="Calibri"/>
                  <a:sym typeface="Calibri"/>
                </a:rPr>
                <a:t>October Count</a:t>
              </a:r>
              <a:endParaRPr sz="1100"/>
            </a:p>
          </p:txBody>
        </p:sp>
        <p:sp>
          <p:nvSpPr>
            <p:cNvPr id="577" name="Google Shape;577;p65"/>
            <p:cNvSpPr/>
            <p:nvPr/>
          </p:nvSpPr>
          <p:spPr>
            <a:xfrm>
              <a:off x="6773436" y="1416280"/>
              <a:ext cx="182988" cy="190575"/>
            </a:xfrm>
            <a:prstGeom prst="star8">
              <a:avLst>
                <a:gd name="adj" fmla="val 37500"/>
              </a:avLst>
            </a:prstGeom>
            <a:solidFill>
              <a:srgbClr val="7F6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grpSp>
        <p:nvGrpSpPr>
          <p:cNvPr id="24" name="Group 23" descr="BOY READ Assessment">
            <a:extLst>
              <a:ext uri="{FF2B5EF4-FFF2-40B4-BE49-F238E27FC236}">
                <a16:creationId xmlns:a16="http://schemas.microsoft.com/office/drawing/2014/main" id="{92C18D34-5B4B-2E25-8F77-DCE6A3B93933}"/>
              </a:ext>
            </a:extLst>
          </p:cNvPr>
          <p:cNvGrpSpPr/>
          <p:nvPr/>
        </p:nvGrpSpPr>
        <p:grpSpPr>
          <a:xfrm>
            <a:off x="5697292" y="1593147"/>
            <a:ext cx="1180323" cy="158467"/>
            <a:chOff x="5697292" y="1593147"/>
            <a:chExt cx="1180323" cy="158467"/>
          </a:xfrm>
        </p:grpSpPr>
        <p:sp>
          <p:nvSpPr>
            <p:cNvPr id="582" name="Google Shape;582;p65"/>
            <p:cNvSpPr/>
            <p:nvPr/>
          </p:nvSpPr>
          <p:spPr>
            <a:xfrm>
              <a:off x="5697292" y="1623814"/>
              <a:ext cx="1180323" cy="127800"/>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83" name="Google Shape;583;p65"/>
            <p:cNvSpPr txBox="1"/>
            <p:nvPr/>
          </p:nvSpPr>
          <p:spPr>
            <a:xfrm>
              <a:off x="5806770" y="1593147"/>
              <a:ext cx="1003853" cy="156825"/>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i="0" u="none" strike="noStrike" cap="none" dirty="0">
                  <a:solidFill>
                    <a:schemeClr val="dk1"/>
                  </a:solidFill>
                  <a:latin typeface="Calibri"/>
                  <a:ea typeface="Calibri"/>
                  <a:cs typeface="Calibri"/>
                  <a:sym typeface="Calibri"/>
                </a:rPr>
                <a:t>BOY READ Assessment</a:t>
              </a:r>
              <a:endParaRPr sz="1100" dirty="0"/>
            </a:p>
          </p:txBody>
        </p:sp>
      </p:grpSp>
      <p:grpSp>
        <p:nvGrpSpPr>
          <p:cNvPr id="25" name="Group 24" descr="Request to Reconsider">
            <a:extLst>
              <a:ext uri="{FF2B5EF4-FFF2-40B4-BE49-F238E27FC236}">
                <a16:creationId xmlns:a16="http://schemas.microsoft.com/office/drawing/2014/main" id="{46A8F122-E7F3-C384-872B-9FA5E8CCD932}"/>
              </a:ext>
            </a:extLst>
          </p:cNvPr>
          <p:cNvGrpSpPr/>
          <p:nvPr/>
        </p:nvGrpSpPr>
        <p:grpSpPr>
          <a:xfrm>
            <a:off x="6353017" y="1775343"/>
            <a:ext cx="1676475" cy="156825"/>
            <a:chOff x="6353017" y="1775343"/>
            <a:chExt cx="1676475" cy="156825"/>
          </a:xfrm>
        </p:grpSpPr>
        <p:sp>
          <p:nvSpPr>
            <p:cNvPr id="560" name="Google Shape;560;p65"/>
            <p:cNvSpPr/>
            <p:nvPr/>
          </p:nvSpPr>
          <p:spPr>
            <a:xfrm>
              <a:off x="6353017" y="1788961"/>
              <a:ext cx="1676475" cy="127800"/>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61" name="Google Shape;561;p65"/>
            <p:cNvSpPr txBox="1"/>
            <p:nvPr/>
          </p:nvSpPr>
          <p:spPr>
            <a:xfrm>
              <a:off x="6533140" y="1775343"/>
              <a:ext cx="1316250" cy="156825"/>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Request to Reconsider</a:t>
              </a:r>
              <a:endParaRPr sz="1100"/>
            </a:p>
          </p:txBody>
        </p:sp>
      </p:grpSp>
      <p:grpSp>
        <p:nvGrpSpPr>
          <p:cNvPr id="5" name="Group 4" descr="Improvement Plan Implementation">
            <a:extLst>
              <a:ext uri="{FF2B5EF4-FFF2-40B4-BE49-F238E27FC236}">
                <a16:creationId xmlns:a16="http://schemas.microsoft.com/office/drawing/2014/main" id="{49FB4589-F39B-7412-E946-A79B739E1FF2}"/>
              </a:ext>
            </a:extLst>
          </p:cNvPr>
          <p:cNvGrpSpPr/>
          <p:nvPr/>
        </p:nvGrpSpPr>
        <p:grpSpPr>
          <a:xfrm>
            <a:off x="42185" y="1998093"/>
            <a:ext cx="831799" cy="434700"/>
            <a:chOff x="42185" y="1998093"/>
            <a:chExt cx="831799" cy="434700"/>
          </a:xfrm>
        </p:grpSpPr>
        <p:sp>
          <p:nvSpPr>
            <p:cNvPr id="590" name="Google Shape;590;p65" descr="Unified improvement planning, typical cycle."/>
            <p:cNvSpPr/>
            <p:nvPr/>
          </p:nvSpPr>
          <p:spPr>
            <a:xfrm>
              <a:off x="48084" y="1998093"/>
              <a:ext cx="825900" cy="434700"/>
            </a:xfrm>
            <a:prstGeom prst="rect">
              <a:avLst/>
            </a:prstGeom>
            <a:solidFill>
              <a:srgbClr val="ED7D3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93" name="Google Shape;593;p65" descr="Unified improvement planning, typical cycle."/>
            <p:cNvSpPr txBox="1"/>
            <p:nvPr/>
          </p:nvSpPr>
          <p:spPr>
            <a:xfrm>
              <a:off x="42185" y="2129092"/>
              <a:ext cx="828600" cy="139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 sz="900" b="1" i="0" u="none" strike="noStrike" cap="none" dirty="0">
                  <a:solidFill>
                    <a:schemeClr val="lt1"/>
                  </a:solidFill>
                  <a:latin typeface="Calibri"/>
                  <a:ea typeface="Calibri"/>
                  <a:cs typeface="Calibri"/>
                  <a:sym typeface="Calibri"/>
                </a:rPr>
                <a:t>Improvement Plan Implementation</a:t>
              </a:r>
              <a:endParaRPr sz="1100" dirty="0"/>
            </a:p>
          </p:txBody>
        </p:sp>
      </p:grpSp>
      <p:grpSp>
        <p:nvGrpSpPr>
          <p:cNvPr id="27" name="Group 26" descr="January through June - Implement UIP and Adjust Based on IB, Interim Measures">
            <a:extLst>
              <a:ext uri="{FF2B5EF4-FFF2-40B4-BE49-F238E27FC236}">
                <a16:creationId xmlns:a16="http://schemas.microsoft.com/office/drawing/2014/main" id="{82082BD5-F194-2F3D-BEF2-895691DA69FC}"/>
              </a:ext>
            </a:extLst>
          </p:cNvPr>
          <p:cNvGrpSpPr/>
          <p:nvPr/>
        </p:nvGrpSpPr>
        <p:grpSpPr>
          <a:xfrm>
            <a:off x="909828" y="2029430"/>
            <a:ext cx="3771714" cy="308048"/>
            <a:chOff x="909828" y="2029430"/>
            <a:chExt cx="3771714" cy="308048"/>
          </a:xfrm>
        </p:grpSpPr>
        <p:sp>
          <p:nvSpPr>
            <p:cNvPr id="534" name="Google Shape;534;p65"/>
            <p:cNvSpPr txBox="1"/>
            <p:nvPr/>
          </p:nvSpPr>
          <p:spPr>
            <a:xfrm>
              <a:off x="1255000" y="2029430"/>
              <a:ext cx="2470001" cy="123094"/>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January - June</a:t>
              </a:r>
              <a:endParaRPr sz="1100"/>
            </a:p>
          </p:txBody>
        </p:sp>
        <p:grpSp>
          <p:nvGrpSpPr>
            <p:cNvPr id="535" name="Google Shape;535;p65"/>
            <p:cNvGrpSpPr/>
            <p:nvPr/>
          </p:nvGrpSpPr>
          <p:grpSpPr>
            <a:xfrm>
              <a:off x="909828" y="2192539"/>
              <a:ext cx="3771714" cy="144939"/>
              <a:chOff x="3887372" y="3783930"/>
              <a:chExt cx="3579520" cy="178386"/>
            </a:xfrm>
          </p:grpSpPr>
          <p:sp>
            <p:nvSpPr>
              <p:cNvPr id="536" name="Google Shape;536;p65"/>
              <p:cNvSpPr/>
              <p:nvPr/>
            </p:nvSpPr>
            <p:spPr>
              <a:xfrm>
                <a:off x="5739692" y="3791797"/>
                <a:ext cx="1727200" cy="170519"/>
              </a:xfrm>
              <a:prstGeom prst="snip2DiagRect">
                <a:avLst>
                  <a:gd name="adj1" fmla="val 100000"/>
                  <a:gd name="adj2" fmla="val 16667"/>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37" name="Google Shape;537;p65"/>
              <p:cNvSpPr/>
              <p:nvPr/>
            </p:nvSpPr>
            <p:spPr>
              <a:xfrm>
                <a:off x="3887372" y="3791797"/>
                <a:ext cx="2006600" cy="170519"/>
              </a:xfrm>
              <a:prstGeom prst="snip2DiagRect">
                <a:avLst>
                  <a:gd name="adj1" fmla="val 100000"/>
                  <a:gd name="adj2" fmla="val 16667"/>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38" name="Google Shape;538;p65"/>
              <p:cNvSpPr txBox="1"/>
              <p:nvPr/>
            </p:nvSpPr>
            <p:spPr>
              <a:xfrm>
                <a:off x="4041273" y="3783930"/>
                <a:ext cx="3347989" cy="121343"/>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Implement UIP and Adjust Based on IB, Interim Measures</a:t>
                </a:r>
                <a:endParaRPr sz="800" b="0" i="0" u="none" strike="noStrike" cap="none">
                  <a:solidFill>
                    <a:schemeClr val="lt1"/>
                  </a:solidFill>
                  <a:latin typeface="Calibri"/>
                  <a:ea typeface="Calibri"/>
                  <a:cs typeface="Calibri"/>
                  <a:sym typeface="Calibri"/>
                </a:endParaRPr>
              </a:p>
            </p:txBody>
          </p:sp>
        </p:grpSp>
      </p:grpSp>
      <p:grpSp>
        <p:nvGrpSpPr>
          <p:cNvPr id="539" name="Google Shape;539;p65" descr="Unified improvement planning, typical cycle."/>
          <p:cNvGrpSpPr/>
          <p:nvPr/>
        </p:nvGrpSpPr>
        <p:grpSpPr>
          <a:xfrm>
            <a:off x="5454289" y="2036855"/>
            <a:ext cx="3189302" cy="314286"/>
            <a:chOff x="7564205" y="4278490"/>
            <a:chExt cx="4047338" cy="386814"/>
          </a:xfrm>
        </p:grpSpPr>
        <p:grpSp>
          <p:nvGrpSpPr>
            <p:cNvPr id="540" name="Google Shape;540;p65"/>
            <p:cNvGrpSpPr/>
            <p:nvPr/>
          </p:nvGrpSpPr>
          <p:grpSpPr>
            <a:xfrm>
              <a:off x="7564205" y="4486918"/>
              <a:ext cx="4047338" cy="178386"/>
              <a:chOff x="3887372" y="3783930"/>
              <a:chExt cx="3579520" cy="178386"/>
            </a:xfrm>
          </p:grpSpPr>
          <p:sp>
            <p:nvSpPr>
              <p:cNvPr id="541" name="Google Shape;541;p65"/>
              <p:cNvSpPr/>
              <p:nvPr/>
            </p:nvSpPr>
            <p:spPr>
              <a:xfrm>
                <a:off x="5739692" y="3791797"/>
                <a:ext cx="1727200" cy="170519"/>
              </a:xfrm>
              <a:prstGeom prst="snip2DiagRect">
                <a:avLst>
                  <a:gd name="adj1" fmla="val 100000"/>
                  <a:gd name="adj2" fmla="val 16667"/>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42" name="Google Shape;542;p65"/>
              <p:cNvSpPr/>
              <p:nvPr/>
            </p:nvSpPr>
            <p:spPr>
              <a:xfrm>
                <a:off x="3887372" y="3791797"/>
                <a:ext cx="2006600" cy="170519"/>
              </a:xfrm>
              <a:prstGeom prst="snip2DiagRect">
                <a:avLst>
                  <a:gd name="adj1" fmla="val 100000"/>
                  <a:gd name="adj2" fmla="val 16667"/>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43" name="Google Shape;543;p65"/>
              <p:cNvSpPr txBox="1"/>
              <p:nvPr/>
            </p:nvSpPr>
            <p:spPr>
              <a:xfrm>
                <a:off x="4041273" y="3783930"/>
                <a:ext cx="3347989" cy="121343"/>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0" i="0" u="none" strike="noStrike" cap="none" dirty="0">
                    <a:solidFill>
                      <a:schemeClr val="lt1"/>
                    </a:solidFill>
                    <a:latin typeface="Calibri"/>
                    <a:ea typeface="Calibri"/>
                    <a:cs typeface="Calibri"/>
                    <a:sym typeface="Calibri"/>
                  </a:rPr>
                  <a:t>Implement UIP and Adjust Based on IB, Interim Measures</a:t>
                </a:r>
                <a:endParaRPr sz="800" b="0" i="0" u="none" strike="noStrike" cap="none" dirty="0">
                  <a:solidFill>
                    <a:schemeClr val="lt1"/>
                  </a:solidFill>
                  <a:latin typeface="Calibri"/>
                  <a:ea typeface="Calibri"/>
                  <a:cs typeface="Calibri"/>
                  <a:sym typeface="Calibri"/>
                </a:endParaRPr>
              </a:p>
            </p:txBody>
          </p:sp>
        </p:grpSp>
        <p:sp>
          <p:nvSpPr>
            <p:cNvPr id="544" name="Google Shape;544;p65"/>
            <p:cNvSpPr txBox="1"/>
            <p:nvPr/>
          </p:nvSpPr>
          <p:spPr>
            <a:xfrm>
              <a:off x="8184685" y="4278490"/>
              <a:ext cx="2650500" cy="1515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dirty="0">
                  <a:solidFill>
                    <a:schemeClr val="dk1"/>
                  </a:solidFill>
                  <a:latin typeface="Calibri"/>
                  <a:ea typeface="Calibri"/>
                  <a:cs typeface="Calibri"/>
                  <a:sym typeface="Calibri"/>
                </a:rPr>
                <a:t>September - December</a:t>
              </a:r>
              <a:endParaRPr sz="1100" dirty="0"/>
            </a:p>
          </p:txBody>
        </p:sp>
      </p:grpSp>
      <p:grpSp>
        <p:nvGrpSpPr>
          <p:cNvPr id="4" name="Group 3" descr="UIP Process">
            <a:extLst>
              <a:ext uri="{FF2B5EF4-FFF2-40B4-BE49-F238E27FC236}">
                <a16:creationId xmlns:a16="http://schemas.microsoft.com/office/drawing/2014/main" id="{39383B99-5032-6D01-C4E3-31801A05E4DE}"/>
              </a:ext>
            </a:extLst>
          </p:cNvPr>
          <p:cNvGrpSpPr/>
          <p:nvPr/>
        </p:nvGrpSpPr>
        <p:grpSpPr>
          <a:xfrm>
            <a:off x="30406" y="2480559"/>
            <a:ext cx="845146" cy="998700"/>
            <a:chOff x="30406" y="2480559"/>
            <a:chExt cx="845146" cy="998700"/>
          </a:xfrm>
        </p:grpSpPr>
        <p:sp>
          <p:nvSpPr>
            <p:cNvPr id="487" name="Google Shape;487;p65" descr="Unified improvement planning, typical cycle."/>
            <p:cNvSpPr/>
            <p:nvPr/>
          </p:nvSpPr>
          <p:spPr>
            <a:xfrm>
              <a:off x="46952" y="2480559"/>
              <a:ext cx="828600" cy="998700"/>
            </a:xfrm>
            <a:prstGeom prst="rect">
              <a:avLst/>
            </a:prstGeom>
            <a:solidFill>
              <a:srgbClr val="1B786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99" name="Google Shape;499;p65" descr="Unified improvement planning, typical cycle."/>
            <p:cNvSpPr txBox="1"/>
            <p:nvPr/>
          </p:nvSpPr>
          <p:spPr>
            <a:xfrm>
              <a:off x="30406" y="2829025"/>
              <a:ext cx="828600" cy="139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 sz="900" b="1" i="0" u="none" strike="noStrike" cap="none" dirty="0">
                  <a:solidFill>
                    <a:schemeClr val="lt1"/>
                  </a:solidFill>
                  <a:latin typeface="Calibri"/>
                  <a:ea typeface="Calibri"/>
                  <a:cs typeface="Calibri"/>
                  <a:sym typeface="Calibri"/>
                </a:rPr>
                <a:t>UIP Process</a:t>
              </a:r>
              <a:endParaRPr sz="1100" dirty="0"/>
            </a:p>
          </p:txBody>
        </p:sp>
      </p:grpSp>
      <p:grpSp>
        <p:nvGrpSpPr>
          <p:cNvPr id="545" name="Google Shape;545;p65" descr="Unified improvement planning, typical cycle."/>
          <p:cNvGrpSpPr/>
          <p:nvPr/>
        </p:nvGrpSpPr>
        <p:grpSpPr>
          <a:xfrm>
            <a:off x="932409" y="2939948"/>
            <a:ext cx="1925638" cy="570232"/>
            <a:chOff x="3338432" y="3140810"/>
            <a:chExt cx="1990941" cy="550630"/>
          </a:xfrm>
        </p:grpSpPr>
        <p:sp>
          <p:nvSpPr>
            <p:cNvPr id="546" name="Google Shape;546;p65"/>
            <p:cNvSpPr/>
            <p:nvPr/>
          </p:nvSpPr>
          <p:spPr>
            <a:xfrm>
              <a:off x="3338432" y="3310433"/>
              <a:ext cx="1990941" cy="381007"/>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dirty="0">
                  <a:solidFill>
                    <a:schemeClr val="lt1"/>
                  </a:solidFill>
                  <a:latin typeface="Calibri"/>
                  <a:ea typeface="Calibri"/>
                  <a:cs typeface="Calibri"/>
                  <a:sym typeface="Calibri"/>
                </a:rPr>
                <a:t>Reflect on current year, recent local data. Highlight potential Priority Performance Challenge</a:t>
              </a:r>
              <a:r>
                <a:rPr lang="en" sz="900" b="0" i="0" u="none" strike="noStrike" cap="none" dirty="0">
                  <a:solidFill>
                    <a:schemeClr val="lt1"/>
                  </a:solidFill>
                  <a:latin typeface="Calibri"/>
                  <a:ea typeface="Calibri"/>
                  <a:cs typeface="Calibri"/>
                  <a:sym typeface="Calibri"/>
                </a:rPr>
                <a:t>s</a:t>
              </a:r>
              <a:endParaRPr sz="1200" dirty="0"/>
            </a:p>
          </p:txBody>
        </p:sp>
        <p:sp>
          <p:nvSpPr>
            <p:cNvPr id="547" name="Google Shape;547;p65"/>
            <p:cNvSpPr txBox="1"/>
            <p:nvPr/>
          </p:nvSpPr>
          <p:spPr>
            <a:xfrm>
              <a:off x="3951819" y="3140810"/>
              <a:ext cx="634500" cy="1188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dirty="0">
                  <a:solidFill>
                    <a:schemeClr val="dk1"/>
                  </a:solidFill>
                  <a:latin typeface="Calibri"/>
                  <a:ea typeface="Calibri"/>
                  <a:cs typeface="Calibri"/>
                  <a:sym typeface="Calibri"/>
                </a:rPr>
                <a:t>March</a:t>
              </a:r>
              <a:endParaRPr sz="1100" dirty="0"/>
            </a:p>
          </p:txBody>
        </p:sp>
      </p:grpSp>
      <p:grpSp>
        <p:nvGrpSpPr>
          <p:cNvPr id="516" name="Google Shape;516;p65" descr="Unified improvement planning, typical cycle."/>
          <p:cNvGrpSpPr/>
          <p:nvPr/>
        </p:nvGrpSpPr>
        <p:grpSpPr>
          <a:xfrm>
            <a:off x="2313865" y="2467100"/>
            <a:ext cx="1480913" cy="410954"/>
            <a:chOff x="3354822" y="3143500"/>
            <a:chExt cx="1974550" cy="547939"/>
          </a:xfrm>
        </p:grpSpPr>
        <p:sp>
          <p:nvSpPr>
            <p:cNvPr id="517" name="Google Shape;517;p65"/>
            <p:cNvSpPr/>
            <p:nvPr/>
          </p:nvSpPr>
          <p:spPr>
            <a:xfrm>
              <a:off x="3354822" y="3350294"/>
              <a:ext cx="1974550" cy="341145"/>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Current Year data analysis, adjust PPCs and targets</a:t>
              </a:r>
              <a:endParaRPr sz="1100"/>
            </a:p>
          </p:txBody>
        </p:sp>
        <p:sp>
          <p:nvSpPr>
            <p:cNvPr id="518" name="Google Shape;518;p65"/>
            <p:cNvSpPr txBox="1"/>
            <p:nvPr/>
          </p:nvSpPr>
          <p:spPr>
            <a:xfrm>
              <a:off x="3951819" y="3143500"/>
              <a:ext cx="634500" cy="1641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April</a:t>
              </a:r>
              <a:endParaRPr sz="1100"/>
            </a:p>
          </p:txBody>
        </p:sp>
      </p:grpSp>
      <p:grpSp>
        <p:nvGrpSpPr>
          <p:cNvPr id="521" name="Google Shape;521;p65" descr="Unified improvement planning, typical cycle."/>
          <p:cNvGrpSpPr/>
          <p:nvPr/>
        </p:nvGrpSpPr>
        <p:grpSpPr>
          <a:xfrm>
            <a:off x="3134582" y="2775572"/>
            <a:ext cx="1797304" cy="355994"/>
            <a:chOff x="4037491" y="3617383"/>
            <a:chExt cx="2355267" cy="632990"/>
          </a:xfrm>
        </p:grpSpPr>
        <p:sp>
          <p:nvSpPr>
            <p:cNvPr id="522" name="Google Shape;522;p65"/>
            <p:cNvSpPr/>
            <p:nvPr/>
          </p:nvSpPr>
          <p:spPr>
            <a:xfrm>
              <a:off x="4037491" y="3851254"/>
              <a:ext cx="2355267" cy="399119"/>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Solidify current year data analysis, PPCs, Root Causes, MIS</a:t>
              </a:r>
              <a:endParaRPr sz="1100"/>
            </a:p>
          </p:txBody>
        </p:sp>
        <p:sp>
          <p:nvSpPr>
            <p:cNvPr id="523" name="Google Shape;523;p65"/>
            <p:cNvSpPr txBox="1"/>
            <p:nvPr/>
          </p:nvSpPr>
          <p:spPr>
            <a:xfrm>
              <a:off x="4820166" y="3617383"/>
              <a:ext cx="634500" cy="2190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May</a:t>
              </a:r>
              <a:endParaRPr sz="1100"/>
            </a:p>
          </p:txBody>
        </p:sp>
      </p:grpSp>
      <p:grpSp>
        <p:nvGrpSpPr>
          <p:cNvPr id="524" name="Google Shape;524;p65" descr="Unified improvement planning, typical cycle."/>
          <p:cNvGrpSpPr/>
          <p:nvPr/>
        </p:nvGrpSpPr>
        <p:grpSpPr>
          <a:xfrm>
            <a:off x="3342422" y="3128375"/>
            <a:ext cx="1781496" cy="424583"/>
            <a:chOff x="4824490" y="4287565"/>
            <a:chExt cx="2375328" cy="566111"/>
          </a:xfrm>
        </p:grpSpPr>
        <p:sp>
          <p:nvSpPr>
            <p:cNvPr id="525" name="Google Shape;525;p65"/>
            <p:cNvSpPr txBox="1"/>
            <p:nvPr/>
          </p:nvSpPr>
          <p:spPr>
            <a:xfrm>
              <a:off x="5814394" y="4287565"/>
              <a:ext cx="634500" cy="1641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June</a:t>
              </a:r>
              <a:endParaRPr sz="1100"/>
            </a:p>
          </p:txBody>
        </p:sp>
        <p:sp>
          <p:nvSpPr>
            <p:cNvPr id="526" name="Google Shape;526;p65"/>
            <p:cNvSpPr/>
            <p:nvPr/>
          </p:nvSpPr>
          <p:spPr>
            <a:xfrm>
              <a:off x="4824490" y="4454557"/>
              <a:ext cx="2375328" cy="399119"/>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Draft Implementation Benchmarks and Interim Measures</a:t>
              </a:r>
              <a:endParaRPr sz="1100"/>
            </a:p>
          </p:txBody>
        </p:sp>
      </p:grpSp>
      <p:grpSp>
        <p:nvGrpSpPr>
          <p:cNvPr id="527" name="Google Shape;527;p65" descr="Unified improvement planning, typical cycle."/>
          <p:cNvGrpSpPr/>
          <p:nvPr/>
        </p:nvGrpSpPr>
        <p:grpSpPr>
          <a:xfrm>
            <a:off x="4861333" y="2465050"/>
            <a:ext cx="1480913" cy="409983"/>
            <a:chOff x="3354822" y="3144795"/>
            <a:chExt cx="1974550" cy="546644"/>
          </a:xfrm>
        </p:grpSpPr>
        <p:sp>
          <p:nvSpPr>
            <p:cNvPr id="528" name="Google Shape;528;p65"/>
            <p:cNvSpPr/>
            <p:nvPr/>
          </p:nvSpPr>
          <p:spPr>
            <a:xfrm>
              <a:off x="3354822" y="3350294"/>
              <a:ext cx="1974550" cy="341145"/>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dirty="0">
                  <a:solidFill>
                    <a:schemeClr val="lt1"/>
                  </a:solidFill>
                  <a:latin typeface="Calibri"/>
                  <a:ea typeface="Calibri"/>
                  <a:cs typeface="Calibri"/>
                  <a:sym typeface="Calibri"/>
                </a:rPr>
                <a:t>Adjust Data Analysis based on State Data</a:t>
              </a:r>
              <a:endParaRPr sz="1100" dirty="0"/>
            </a:p>
          </p:txBody>
        </p:sp>
        <p:sp>
          <p:nvSpPr>
            <p:cNvPr id="529" name="Google Shape;529;p65"/>
            <p:cNvSpPr txBox="1"/>
            <p:nvPr/>
          </p:nvSpPr>
          <p:spPr>
            <a:xfrm>
              <a:off x="3859541" y="3144795"/>
              <a:ext cx="965100" cy="1641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July/August</a:t>
              </a:r>
              <a:endParaRPr sz="1100"/>
            </a:p>
          </p:txBody>
        </p:sp>
      </p:grpSp>
      <p:grpSp>
        <p:nvGrpSpPr>
          <p:cNvPr id="530" name="Google Shape;530;p65" descr="Unified improvement planning, typical cycle."/>
          <p:cNvGrpSpPr/>
          <p:nvPr/>
        </p:nvGrpSpPr>
        <p:grpSpPr>
          <a:xfrm>
            <a:off x="5171922" y="2898690"/>
            <a:ext cx="1987792" cy="504813"/>
            <a:chOff x="3164715" y="3330407"/>
            <a:chExt cx="2469000" cy="476239"/>
          </a:xfrm>
        </p:grpSpPr>
        <p:sp>
          <p:nvSpPr>
            <p:cNvPr id="531" name="Google Shape;531;p65"/>
            <p:cNvSpPr/>
            <p:nvPr/>
          </p:nvSpPr>
          <p:spPr>
            <a:xfrm>
              <a:off x="3164715" y="3468845"/>
              <a:ext cx="2469000" cy="337800"/>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dirty="0">
                  <a:solidFill>
                    <a:schemeClr val="lt1"/>
                  </a:solidFill>
                  <a:latin typeface="Calibri"/>
                  <a:ea typeface="Calibri"/>
                  <a:cs typeface="Calibri"/>
                  <a:sym typeface="Calibri"/>
                </a:rPr>
                <a:t>Confirm</a:t>
              </a:r>
              <a:r>
                <a:rPr lang="en" sz="800" dirty="0">
                  <a:solidFill>
                    <a:schemeClr val="lt1"/>
                  </a:solidFill>
                  <a:latin typeface="Calibri"/>
                  <a:ea typeface="Calibri"/>
                  <a:cs typeface="Calibri"/>
                  <a:sym typeface="Calibri"/>
                </a:rPr>
                <a:t> draft plan with rating and identification release</a:t>
              </a:r>
              <a:r>
                <a:rPr lang="en" sz="800" b="0" i="0" u="none" strike="noStrike" cap="none" dirty="0">
                  <a:solidFill>
                    <a:schemeClr val="lt1"/>
                  </a:solidFill>
                  <a:latin typeface="Calibri"/>
                  <a:ea typeface="Calibri"/>
                  <a:cs typeface="Calibri"/>
                  <a:sym typeface="Calibri"/>
                </a:rPr>
                <a:t>, s</a:t>
              </a:r>
              <a:r>
                <a:rPr lang="en" sz="800" dirty="0">
                  <a:solidFill>
                    <a:schemeClr val="lt1"/>
                  </a:solidFill>
                  <a:latin typeface="Calibri"/>
                  <a:ea typeface="Calibri"/>
                  <a:cs typeface="Calibri"/>
                  <a:sym typeface="Calibri"/>
                </a:rPr>
                <a:t>hare with stakeholders</a:t>
              </a:r>
              <a:r>
                <a:rPr lang="en" sz="800" b="0" i="0" u="none" strike="noStrike" cap="none" dirty="0">
                  <a:solidFill>
                    <a:schemeClr val="lt1"/>
                  </a:solidFill>
                  <a:latin typeface="Calibri"/>
                  <a:ea typeface="Calibri"/>
                  <a:cs typeface="Calibri"/>
                  <a:sym typeface="Calibri"/>
                </a:rPr>
                <a:t>. Build detailed action plan. </a:t>
              </a:r>
              <a:endParaRPr sz="1100" dirty="0"/>
            </a:p>
          </p:txBody>
        </p:sp>
        <p:sp>
          <p:nvSpPr>
            <p:cNvPr id="532" name="Google Shape;532;p65"/>
            <p:cNvSpPr txBox="1"/>
            <p:nvPr/>
          </p:nvSpPr>
          <p:spPr>
            <a:xfrm>
              <a:off x="3861918" y="3330407"/>
              <a:ext cx="1074600" cy="1161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dirty="0">
                  <a:solidFill>
                    <a:schemeClr val="dk1"/>
                  </a:solidFill>
                  <a:latin typeface="Calibri"/>
                  <a:ea typeface="Calibri"/>
                  <a:cs typeface="Calibri"/>
                  <a:sym typeface="Calibri"/>
                </a:rPr>
                <a:t>August/September</a:t>
              </a:r>
              <a:endParaRPr sz="1100" dirty="0"/>
            </a:p>
          </p:txBody>
        </p:sp>
      </p:grpSp>
      <p:grpSp>
        <p:nvGrpSpPr>
          <p:cNvPr id="2" name="Group 1" descr="Submit UIP by October 17th">
            <a:extLst>
              <a:ext uri="{FF2B5EF4-FFF2-40B4-BE49-F238E27FC236}">
                <a16:creationId xmlns:a16="http://schemas.microsoft.com/office/drawing/2014/main" id="{5DADE5A2-2A7D-CEC1-BD59-C686AE49D712}"/>
              </a:ext>
            </a:extLst>
          </p:cNvPr>
          <p:cNvGrpSpPr/>
          <p:nvPr/>
        </p:nvGrpSpPr>
        <p:grpSpPr>
          <a:xfrm>
            <a:off x="6956505" y="2670467"/>
            <a:ext cx="978911" cy="248775"/>
            <a:chOff x="6956505" y="2670467"/>
            <a:chExt cx="978911" cy="248775"/>
          </a:xfrm>
        </p:grpSpPr>
        <p:sp>
          <p:nvSpPr>
            <p:cNvPr id="591" name="Google Shape;591;p65" descr="Unified improvement planning, typical cycle."/>
            <p:cNvSpPr/>
            <p:nvPr/>
          </p:nvSpPr>
          <p:spPr>
            <a:xfrm>
              <a:off x="7072316" y="2670467"/>
              <a:ext cx="863100" cy="241800"/>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dirty="0">
                  <a:solidFill>
                    <a:schemeClr val="lt1"/>
                  </a:solidFill>
                  <a:latin typeface="Calibri"/>
                  <a:ea typeface="Calibri"/>
                  <a:cs typeface="Calibri"/>
                  <a:sym typeface="Calibri"/>
                </a:rPr>
                <a:t>Submit UIP by October 1</a:t>
              </a:r>
              <a:r>
                <a:rPr lang="en" sz="800" dirty="0">
                  <a:solidFill>
                    <a:schemeClr val="lt1"/>
                  </a:solidFill>
                  <a:latin typeface="Calibri"/>
                  <a:ea typeface="Calibri"/>
                  <a:cs typeface="Calibri"/>
                  <a:sym typeface="Calibri"/>
                </a:rPr>
                <a:t>7</a:t>
              </a:r>
              <a:r>
                <a:rPr lang="en" sz="800" b="0" i="0" u="none" strike="noStrike" cap="none" baseline="30000" dirty="0">
                  <a:solidFill>
                    <a:schemeClr val="lt1"/>
                  </a:solidFill>
                  <a:latin typeface="Calibri"/>
                  <a:ea typeface="Calibri"/>
                  <a:cs typeface="Calibri"/>
                  <a:sym typeface="Calibri"/>
                </a:rPr>
                <a:t>th</a:t>
              </a:r>
              <a:r>
                <a:rPr lang="en" sz="800" b="0" i="0" u="none" strike="noStrike" cap="none" dirty="0">
                  <a:solidFill>
                    <a:schemeClr val="lt1"/>
                  </a:solidFill>
                  <a:latin typeface="Calibri"/>
                  <a:ea typeface="Calibri"/>
                  <a:cs typeface="Calibri"/>
                  <a:sym typeface="Calibri"/>
                </a:rPr>
                <a:t> </a:t>
              </a:r>
              <a:endParaRPr sz="1100" dirty="0"/>
            </a:p>
          </p:txBody>
        </p:sp>
        <p:sp>
          <p:nvSpPr>
            <p:cNvPr id="592" name="Google Shape;592;p65" descr="Unified improvement planning, typical cycle.">
              <a:extLst>
                <a:ext uri="{C183D7F6-B498-43B3-948B-1728B52AA6E4}">
                  <adec:decorative xmlns:adec="http://schemas.microsoft.com/office/drawing/2017/decorative" val="1"/>
                </a:ext>
              </a:extLst>
            </p:cNvPr>
            <p:cNvSpPr/>
            <p:nvPr/>
          </p:nvSpPr>
          <p:spPr>
            <a:xfrm>
              <a:off x="6956505" y="2677442"/>
              <a:ext cx="265500" cy="241800"/>
            </a:xfrm>
            <a:prstGeom prst="star8">
              <a:avLst>
                <a:gd name="adj" fmla="val 37500"/>
              </a:avLst>
            </a:prstGeom>
            <a:solidFill>
              <a:srgbClr val="C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grpSp>
        <p:nvGrpSpPr>
          <p:cNvPr id="29" name="Group 28" descr="Related School Leadership Moves">
            <a:extLst>
              <a:ext uri="{FF2B5EF4-FFF2-40B4-BE49-F238E27FC236}">
                <a16:creationId xmlns:a16="http://schemas.microsoft.com/office/drawing/2014/main" id="{144F1991-73C8-20CB-CF9D-09449B629BBE}"/>
              </a:ext>
            </a:extLst>
          </p:cNvPr>
          <p:cNvGrpSpPr/>
          <p:nvPr/>
        </p:nvGrpSpPr>
        <p:grpSpPr>
          <a:xfrm>
            <a:off x="61211" y="3539465"/>
            <a:ext cx="840845" cy="667200"/>
            <a:chOff x="61211" y="3539465"/>
            <a:chExt cx="840845" cy="667200"/>
          </a:xfrm>
        </p:grpSpPr>
        <p:sp>
          <p:nvSpPr>
            <p:cNvPr id="489" name="Google Shape;489;p65" descr="Unified improvement planning, typical cycle."/>
            <p:cNvSpPr/>
            <p:nvPr/>
          </p:nvSpPr>
          <p:spPr>
            <a:xfrm>
              <a:off x="61211" y="3539465"/>
              <a:ext cx="828600" cy="667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01" name="Google Shape;501;p65" descr="Unified improvement planning, typical cycle."/>
            <p:cNvSpPr txBox="1"/>
            <p:nvPr/>
          </p:nvSpPr>
          <p:spPr>
            <a:xfrm>
              <a:off x="73456" y="3754406"/>
              <a:ext cx="828600" cy="27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 sz="900" b="1" i="0" u="none" strike="noStrike" cap="none">
                  <a:solidFill>
                    <a:schemeClr val="lt1"/>
                  </a:solidFill>
                  <a:latin typeface="Calibri"/>
                  <a:ea typeface="Calibri"/>
                  <a:cs typeface="Calibri"/>
                  <a:sym typeface="Calibri"/>
                </a:rPr>
                <a:t>Related School Leadership Moves </a:t>
              </a:r>
              <a:endParaRPr sz="900" b="1" i="0" u="none" strike="noStrike" cap="none">
                <a:solidFill>
                  <a:schemeClr val="lt1"/>
                </a:solidFill>
                <a:latin typeface="Calibri"/>
                <a:ea typeface="Calibri"/>
                <a:cs typeface="Calibri"/>
                <a:sym typeface="Calibri"/>
              </a:endParaRPr>
            </a:p>
          </p:txBody>
        </p:sp>
      </p:grpSp>
      <p:grpSp>
        <p:nvGrpSpPr>
          <p:cNvPr id="7" name="Group 6" descr="March - Refine budget and hiring vision to support improvement efforts">
            <a:extLst>
              <a:ext uri="{FF2B5EF4-FFF2-40B4-BE49-F238E27FC236}">
                <a16:creationId xmlns:a16="http://schemas.microsoft.com/office/drawing/2014/main" id="{E3EAD702-03BC-E0F2-20F6-F692E03AED6F}"/>
              </a:ext>
            </a:extLst>
          </p:cNvPr>
          <p:cNvGrpSpPr/>
          <p:nvPr/>
        </p:nvGrpSpPr>
        <p:grpSpPr>
          <a:xfrm>
            <a:off x="994933" y="3562439"/>
            <a:ext cx="1577400" cy="600211"/>
            <a:chOff x="994933" y="3562439"/>
            <a:chExt cx="1577400" cy="600211"/>
          </a:xfrm>
        </p:grpSpPr>
        <p:sp>
          <p:nvSpPr>
            <p:cNvPr id="490" name="Google Shape;490;p65" descr="Unified improvement planning, typical cycle."/>
            <p:cNvSpPr/>
            <p:nvPr/>
          </p:nvSpPr>
          <p:spPr>
            <a:xfrm>
              <a:off x="994933" y="3773850"/>
              <a:ext cx="1577400" cy="388800"/>
            </a:xfrm>
            <a:prstGeom prst="snip2DiagRect">
              <a:avLst>
                <a:gd name="adj1" fmla="val 100000"/>
                <a:gd name="adj2" fmla="val 16667"/>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Refine budget and hiring vision to support improvement efforts</a:t>
              </a:r>
              <a:endParaRPr sz="1100"/>
            </a:p>
          </p:txBody>
        </p:sp>
        <p:sp>
          <p:nvSpPr>
            <p:cNvPr id="548" name="Google Shape;548;p65" descr="Unified improvement planning, typical cycle."/>
            <p:cNvSpPr txBox="1"/>
            <p:nvPr/>
          </p:nvSpPr>
          <p:spPr>
            <a:xfrm>
              <a:off x="1399364" y="3562439"/>
              <a:ext cx="504300" cy="1230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March</a:t>
              </a:r>
              <a:endParaRPr sz="1100"/>
            </a:p>
          </p:txBody>
        </p:sp>
      </p:grpSp>
      <p:grpSp>
        <p:nvGrpSpPr>
          <p:cNvPr id="8" name="Group 7" descr="May - Make Purchases related to imrpovement efforts (e.g. curriculum)">
            <a:extLst>
              <a:ext uri="{FF2B5EF4-FFF2-40B4-BE49-F238E27FC236}">
                <a16:creationId xmlns:a16="http://schemas.microsoft.com/office/drawing/2014/main" id="{148BCF73-2B2F-2A1F-5770-F31EF60351DD}"/>
              </a:ext>
            </a:extLst>
          </p:cNvPr>
          <p:cNvGrpSpPr/>
          <p:nvPr/>
        </p:nvGrpSpPr>
        <p:grpSpPr>
          <a:xfrm>
            <a:off x="2909940" y="3607993"/>
            <a:ext cx="1869900" cy="554681"/>
            <a:chOff x="2909940" y="3607993"/>
            <a:chExt cx="1869900" cy="554681"/>
          </a:xfrm>
        </p:grpSpPr>
        <p:sp>
          <p:nvSpPr>
            <p:cNvPr id="492" name="Google Shape;492;p65" descr="Unified improvement planning, typical cycle."/>
            <p:cNvSpPr/>
            <p:nvPr/>
          </p:nvSpPr>
          <p:spPr>
            <a:xfrm>
              <a:off x="2909940" y="3782574"/>
              <a:ext cx="1869900" cy="380100"/>
            </a:xfrm>
            <a:prstGeom prst="snip2DiagRect">
              <a:avLst>
                <a:gd name="adj1" fmla="val 100000"/>
                <a:gd name="adj2" fmla="val 16667"/>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Make purchases related to improvement efforts (e.g. curriculum)</a:t>
              </a:r>
              <a:endParaRPr sz="1100"/>
            </a:p>
          </p:txBody>
        </p:sp>
        <p:sp>
          <p:nvSpPr>
            <p:cNvPr id="549" name="Google Shape;549;p65" descr="Unified improvement planning, typical cycle."/>
            <p:cNvSpPr txBox="1"/>
            <p:nvPr/>
          </p:nvSpPr>
          <p:spPr>
            <a:xfrm>
              <a:off x="3494531" y="3607993"/>
              <a:ext cx="504300" cy="1230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May</a:t>
              </a:r>
              <a:endParaRPr sz="1100"/>
            </a:p>
          </p:txBody>
        </p:sp>
      </p:grpSp>
      <p:grpSp>
        <p:nvGrpSpPr>
          <p:cNvPr id="10" name="Group 9" descr="June through August - Plan teacher induction, including improvement efforts.">
            <a:extLst>
              <a:ext uri="{FF2B5EF4-FFF2-40B4-BE49-F238E27FC236}">
                <a16:creationId xmlns:a16="http://schemas.microsoft.com/office/drawing/2014/main" id="{8A97D625-8BE0-1EF9-A153-7350D36AC4DA}"/>
              </a:ext>
            </a:extLst>
          </p:cNvPr>
          <p:cNvGrpSpPr/>
          <p:nvPr/>
        </p:nvGrpSpPr>
        <p:grpSpPr>
          <a:xfrm>
            <a:off x="4958345" y="3610508"/>
            <a:ext cx="1722900" cy="437292"/>
            <a:chOff x="4958345" y="3610508"/>
            <a:chExt cx="1722900" cy="437292"/>
          </a:xfrm>
        </p:grpSpPr>
        <p:sp>
          <p:nvSpPr>
            <p:cNvPr id="491" name="Google Shape;491;p65" descr="Unified improvement planning, typical cycle."/>
            <p:cNvSpPr/>
            <p:nvPr/>
          </p:nvSpPr>
          <p:spPr>
            <a:xfrm>
              <a:off x="4958345" y="3773300"/>
              <a:ext cx="1722900" cy="274500"/>
            </a:xfrm>
            <a:prstGeom prst="snip2DiagRect">
              <a:avLst>
                <a:gd name="adj1" fmla="val 100000"/>
                <a:gd name="adj2" fmla="val 16667"/>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dirty="0">
                  <a:solidFill>
                    <a:schemeClr val="lt1"/>
                  </a:solidFill>
                  <a:latin typeface="Calibri"/>
                  <a:ea typeface="Calibri"/>
                  <a:cs typeface="Calibri"/>
                  <a:sym typeface="Calibri"/>
                </a:rPr>
                <a:t>Plan teacher induction, including improvement efforts</a:t>
              </a:r>
              <a:endParaRPr sz="1100" dirty="0"/>
            </a:p>
          </p:txBody>
        </p:sp>
        <p:sp>
          <p:nvSpPr>
            <p:cNvPr id="550" name="Google Shape;550;p65" descr="Unified improvement planning, typical cycle."/>
            <p:cNvSpPr txBox="1"/>
            <p:nvPr/>
          </p:nvSpPr>
          <p:spPr>
            <a:xfrm>
              <a:off x="5472557" y="3610508"/>
              <a:ext cx="748500" cy="1230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dirty="0">
                  <a:solidFill>
                    <a:schemeClr val="dk1"/>
                  </a:solidFill>
                  <a:latin typeface="Calibri"/>
                  <a:ea typeface="Calibri"/>
                  <a:cs typeface="Calibri"/>
                  <a:sym typeface="Calibri"/>
                </a:rPr>
                <a:t>June- August</a:t>
              </a:r>
              <a:endParaRPr sz="1100" dirty="0"/>
            </a:p>
          </p:txBody>
        </p:sp>
      </p:grpSp>
      <p:grpSp>
        <p:nvGrpSpPr>
          <p:cNvPr id="9" name="Group 8" descr="September through December - Closely monitor implementation and keep stakeholders informed.">
            <a:extLst>
              <a:ext uri="{FF2B5EF4-FFF2-40B4-BE49-F238E27FC236}">
                <a16:creationId xmlns:a16="http://schemas.microsoft.com/office/drawing/2014/main" id="{65006D6B-FA72-BECC-6209-1DB0AE4ABC48}"/>
              </a:ext>
            </a:extLst>
          </p:cNvPr>
          <p:cNvGrpSpPr/>
          <p:nvPr/>
        </p:nvGrpSpPr>
        <p:grpSpPr>
          <a:xfrm>
            <a:off x="6886929" y="3600474"/>
            <a:ext cx="1796400" cy="450596"/>
            <a:chOff x="6886929" y="3600474"/>
            <a:chExt cx="1796400" cy="450596"/>
          </a:xfrm>
        </p:grpSpPr>
        <p:sp>
          <p:nvSpPr>
            <p:cNvPr id="493" name="Google Shape;493;p65" descr="Unified improvement planning, typical cycle."/>
            <p:cNvSpPr/>
            <p:nvPr/>
          </p:nvSpPr>
          <p:spPr>
            <a:xfrm>
              <a:off x="6886929" y="3757370"/>
              <a:ext cx="1796400" cy="293700"/>
            </a:xfrm>
            <a:prstGeom prst="snip2DiagRect">
              <a:avLst>
                <a:gd name="adj1" fmla="val 100000"/>
                <a:gd name="adj2" fmla="val 16667"/>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dirty="0">
                  <a:solidFill>
                    <a:schemeClr val="lt1"/>
                  </a:solidFill>
                  <a:latin typeface="Calibri"/>
                  <a:ea typeface="Calibri"/>
                  <a:cs typeface="Calibri"/>
                  <a:sym typeface="Calibri"/>
                </a:rPr>
                <a:t>Closely </a:t>
              </a:r>
              <a:r>
                <a:rPr lang="en" sz="800" dirty="0">
                  <a:solidFill>
                    <a:schemeClr val="lt1"/>
                  </a:solidFill>
                  <a:latin typeface="Calibri"/>
                  <a:ea typeface="Calibri"/>
                  <a:cs typeface="Calibri"/>
                  <a:sym typeface="Calibri"/>
                </a:rPr>
                <a:t>m</a:t>
              </a:r>
              <a:r>
                <a:rPr lang="en" sz="800" b="0" i="0" u="none" strike="noStrike" cap="none" dirty="0">
                  <a:solidFill>
                    <a:schemeClr val="lt1"/>
                  </a:solidFill>
                  <a:latin typeface="Calibri"/>
                  <a:ea typeface="Calibri"/>
                  <a:cs typeface="Calibri"/>
                  <a:sym typeface="Calibri"/>
                </a:rPr>
                <a:t>onitor </a:t>
              </a:r>
              <a:r>
                <a:rPr lang="en" sz="800" dirty="0">
                  <a:solidFill>
                    <a:schemeClr val="lt1"/>
                  </a:solidFill>
                  <a:latin typeface="Calibri"/>
                  <a:ea typeface="Calibri"/>
                  <a:cs typeface="Calibri"/>
                  <a:sym typeface="Calibri"/>
                </a:rPr>
                <a:t>i</a:t>
              </a:r>
              <a:r>
                <a:rPr lang="en" sz="800" b="0" i="0" u="none" strike="noStrike" cap="none" dirty="0">
                  <a:solidFill>
                    <a:schemeClr val="lt1"/>
                  </a:solidFill>
                  <a:latin typeface="Calibri"/>
                  <a:ea typeface="Calibri"/>
                  <a:cs typeface="Calibri"/>
                  <a:sym typeface="Calibri"/>
                </a:rPr>
                <a:t>mplementation and </a:t>
              </a:r>
              <a:r>
                <a:rPr lang="en" sz="800" dirty="0">
                  <a:solidFill>
                    <a:schemeClr val="lt1"/>
                  </a:solidFill>
                  <a:latin typeface="Calibri"/>
                  <a:ea typeface="Calibri"/>
                  <a:cs typeface="Calibri"/>
                  <a:sym typeface="Calibri"/>
                </a:rPr>
                <a:t>k</a:t>
              </a:r>
              <a:r>
                <a:rPr lang="en" sz="800" b="0" i="0" u="none" strike="noStrike" cap="none" dirty="0">
                  <a:solidFill>
                    <a:schemeClr val="lt1"/>
                  </a:solidFill>
                  <a:latin typeface="Calibri"/>
                  <a:ea typeface="Calibri"/>
                  <a:cs typeface="Calibri"/>
                  <a:sym typeface="Calibri"/>
                </a:rPr>
                <a:t>eep </a:t>
              </a:r>
              <a:r>
                <a:rPr lang="en" sz="800" dirty="0">
                  <a:solidFill>
                    <a:schemeClr val="lt1"/>
                  </a:solidFill>
                  <a:latin typeface="Calibri"/>
                  <a:ea typeface="Calibri"/>
                  <a:cs typeface="Calibri"/>
                  <a:sym typeface="Calibri"/>
                </a:rPr>
                <a:t>s</a:t>
              </a:r>
              <a:r>
                <a:rPr lang="en" sz="800" b="0" i="0" u="none" strike="noStrike" cap="none" dirty="0">
                  <a:solidFill>
                    <a:schemeClr val="lt1"/>
                  </a:solidFill>
                  <a:latin typeface="Calibri"/>
                  <a:ea typeface="Calibri"/>
                  <a:cs typeface="Calibri"/>
                  <a:sym typeface="Calibri"/>
                </a:rPr>
                <a:t>takeholders informed</a:t>
              </a:r>
              <a:endParaRPr sz="1100" dirty="0"/>
            </a:p>
          </p:txBody>
        </p:sp>
        <p:sp>
          <p:nvSpPr>
            <p:cNvPr id="506" name="Google Shape;506;p65" descr="Unified improvement planning, typical cycle."/>
            <p:cNvSpPr txBox="1"/>
            <p:nvPr/>
          </p:nvSpPr>
          <p:spPr>
            <a:xfrm>
              <a:off x="7350055" y="3600474"/>
              <a:ext cx="1018200" cy="152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800"/>
                <a:buFont typeface="Calibri"/>
                <a:buNone/>
              </a:pPr>
              <a:r>
                <a:rPr lang="en" sz="800" b="1" i="0" u="none" strike="noStrike" cap="none" dirty="0">
                  <a:solidFill>
                    <a:schemeClr val="dk1"/>
                  </a:solidFill>
                  <a:latin typeface="Calibri"/>
                  <a:ea typeface="Calibri"/>
                  <a:cs typeface="Calibri"/>
                  <a:sym typeface="Calibri"/>
                </a:rPr>
                <a:t>September-December</a:t>
              </a:r>
              <a:endParaRPr sz="800" b="1" i="0" u="none" strike="noStrike" cap="none" dirty="0">
                <a:solidFill>
                  <a:schemeClr val="dk1"/>
                </a:solidFill>
                <a:latin typeface="Calibri"/>
                <a:ea typeface="Calibri"/>
                <a:cs typeface="Calibri"/>
                <a:sym typeface="Calibri"/>
              </a:endParaRPr>
            </a:p>
          </p:txBody>
        </p:sp>
      </p:grpSp>
      <p:grpSp>
        <p:nvGrpSpPr>
          <p:cNvPr id="6" name="Group 5" descr="Stakeholder Engagement">
            <a:extLst>
              <a:ext uri="{FF2B5EF4-FFF2-40B4-BE49-F238E27FC236}">
                <a16:creationId xmlns:a16="http://schemas.microsoft.com/office/drawing/2014/main" id="{2304C248-7E86-FD62-E7D8-7AABECC379C8}"/>
              </a:ext>
            </a:extLst>
          </p:cNvPr>
          <p:cNvGrpSpPr/>
          <p:nvPr/>
        </p:nvGrpSpPr>
        <p:grpSpPr>
          <a:xfrm>
            <a:off x="53327" y="4247806"/>
            <a:ext cx="841986" cy="713100"/>
            <a:chOff x="53327" y="4247806"/>
            <a:chExt cx="841986" cy="713100"/>
          </a:xfrm>
        </p:grpSpPr>
        <p:sp>
          <p:nvSpPr>
            <p:cNvPr id="488" name="Google Shape;488;p65" descr="Unified improvement planning, typical cycle."/>
            <p:cNvSpPr/>
            <p:nvPr/>
          </p:nvSpPr>
          <p:spPr>
            <a:xfrm>
              <a:off x="66713" y="4247806"/>
              <a:ext cx="828600" cy="713100"/>
            </a:xfrm>
            <a:prstGeom prst="rect">
              <a:avLst/>
            </a:prstGeom>
            <a:solidFill>
              <a:srgbClr val="7030A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00" name="Google Shape;500;p65" descr="Unified improvement planning, typical cycle."/>
            <p:cNvSpPr txBox="1"/>
            <p:nvPr/>
          </p:nvSpPr>
          <p:spPr>
            <a:xfrm>
              <a:off x="53327" y="4415998"/>
              <a:ext cx="828600" cy="27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 sz="900" b="1" i="0" u="none" strike="noStrike" cap="none">
                  <a:solidFill>
                    <a:schemeClr val="lt1"/>
                  </a:solidFill>
                  <a:latin typeface="Calibri"/>
                  <a:ea typeface="Calibri"/>
                  <a:cs typeface="Calibri"/>
                  <a:sym typeface="Calibri"/>
                </a:rPr>
                <a:t>Stakeholder Engagement</a:t>
              </a:r>
              <a:endParaRPr sz="900" b="1" i="0" u="none" strike="noStrike" cap="none">
                <a:solidFill>
                  <a:schemeClr val="lt1"/>
                </a:solidFill>
                <a:latin typeface="Calibri"/>
                <a:ea typeface="Calibri"/>
                <a:cs typeface="Calibri"/>
                <a:sym typeface="Calibri"/>
              </a:endParaRPr>
            </a:p>
          </p:txBody>
        </p:sp>
      </p:grpSp>
      <p:grpSp>
        <p:nvGrpSpPr>
          <p:cNvPr id="552" name="Google Shape;552;p65" descr="Unified improvement planning, typical cycle."/>
          <p:cNvGrpSpPr/>
          <p:nvPr/>
        </p:nvGrpSpPr>
        <p:grpSpPr>
          <a:xfrm>
            <a:off x="1005920" y="4319338"/>
            <a:ext cx="838125" cy="392387"/>
            <a:chOff x="8891713" y="5882555"/>
            <a:chExt cx="1117500" cy="523183"/>
          </a:xfrm>
        </p:grpSpPr>
        <p:sp>
          <p:nvSpPr>
            <p:cNvPr id="553" name="Google Shape;553;p65"/>
            <p:cNvSpPr/>
            <p:nvPr/>
          </p:nvSpPr>
          <p:spPr>
            <a:xfrm>
              <a:off x="9494131" y="5882555"/>
              <a:ext cx="190500" cy="207187"/>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54" name="Google Shape;554;p65"/>
            <p:cNvSpPr txBox="1"/>
            <p:nvPr/>
          </p:nvSpPr>
          <p:spPr>
            <a:xfrm>
              <a:off x="8891713" y="6077238"/>
              <a:ext cx="1117500" cy="3285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dirty="0">
                  <a:solidFill>
                    <a:schemeClr val="dk1"/>
                  </a:solidFill>
                  <a:latin typeface="Calibri"/>
                  <a:ea typeface="Calibri"/>
                  <a:cs typeface="Calibri"/>
                  <a:sym typeface="Calibri"/>
                </a:rPr>
                <a:t>Progress Monitoring</a:t>
              </a:r>
              <a:endParaRPr sz="1100" dirty="0"/>
            </a:p>
          </p:txBody>
        </p:sp>
      </p:grpSp>
      <p:grpSp>
        <p:nvGrpSpPr>
          <p:cNvPr id="13" name="Group 12" descr="Input on initial data, PPCs, and targets.">
            <a:extLst>
              <a:ext uri="{FF2B5EF4-FFF2-40B4-BE49-F238E27FC236}">
                <a16:creationId xmlns:a16="http://schemas.microsoft.com/office/drawing/2014/main" id="{0C7163BD-8602-61DC-3877-EB2C3F9F9FD7}"/>
              </a:ext>
            </a:extLst>
          </p:cNvPr>
          <p:cNvGrpSpPr/>
          <p:nvPr/>
        </p:nvGrpSpPr>
        <p:grpSpPr>
          <a:xfrm>
            <a:off x="2023465" y="4268712"/>
            <a:ext cx="1285800" cy="444450"/>
            <a:chOff x="2023465" y="4268712"/>
            <a:chExt cx="1285800" cy="444450"/>
          </a:xfrm>
        </p:grpSpPr>
        <p:sp>
          <p:nvSpPr>
            <p:cNvPr id="496" name="Google Shape;496;p65" descr="Unified improvement planning, typical cycle.">
              <a:extLst>
                <a:ext uri="{C183D7F6-B498-43B3-948B-1728B52AA6E4}">
                  <adec:decorative xmlns:adec="http://schemas.microsoft.com/office/drawing/2017/decorative" val="1"/>
                </a:ext>
              </a:extLst>
            </p:cNvPr>
            <p:cNvSpPr/>
            <p:nvPr/>
          </p:nvSpPr>
          <p:spPr>
            <a:xfrm>
              <a:off x="2844137" y="4268712"/>
              <a:ext cx="142800" cy="155400"/>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08" name="Google Shape;508;p65" descr="Unified improvement planning, typical cycle."/>
            <p:cNvSpPr txBox="1"/>
            <p:nvPr/>
          </p:nvSpPr>
          <p:spPr>
            <a:xfrm>
              <a:off x="2023465" y="4466862"/>
              <a:ext cx="1285800" cy="2463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dirty="0">
                  <a:solidFill>
                    <a:schemeClr val="dk1"/>
                  </a:solidFill>
                  <a:latin typeface="Calibri"/>
                  <a:ea typeface="Calibri"/>
                  <a:cs typeface="Calibri"/>
                  <a:sym typeface="Calibri"/>
                </a:rPr>
                <a:t>Input on initial data, PPCs and targets</a:t>
              </a:r>
              <a:endParaRPr sz="1100" dirty="0"/>
            </a:p>
          </p:txBody>
        </p:sp>
      </p:grpSp>
      <p:grpSp>
        <p:nvGrpSpPr>
          <p:cNvPr id="12" name="Group 11" descr="Input on Root Causes and MIS">
            <a:extLst>
              <a:ext uri="{FF2B5EF4-FFF2-40B4-BE49-F238E27FC236}">
                <a16:creationId xmlns:a16="http://schemas.microsoft.com/office/drawing/2014/main" id="{B32EBC8D-A412-9F04-A7DA-CA491646B185}"/>
              </a:ext>
            </a:extLst>
          </p:cNvPr>
          <p:cNvGrpSpPr/>
          <p:nvPr/>
        </p:nvGrpSpPr>
        <p:grpSpPr>
          <a:xfrm>
            <a:off x="3343611" y="4279559"/>
            <a:ext cx="1285800" cy="298492"/>
            <a:chOff x="3343611" y="4279559"/>
            <a:chExt cx="1285800" cy="298492"/>
          </a:xfrm>
        </p:grpSpPr>
        <p:sp>
          <p:nvSpPr>
            <p:cNvPr id="494" name="Google Shape;494;p65" descr="Unified improvement planning, typical cycle.">
              <a:extLst>
                <a:ext uri="{C183D7F6-B498-43B3-948B-1728B52AA6E4}">
                  <adec:decorative xmlns:adec="http://schemas.microsoft.com/office/drawing/2017/decorative" val="1"/>
                </a:ext>
              </a:extLst>
            </p:cNvPr>
            <p:cNvSpPr/>
            <p:nvPr/>
          </p:nvSpPr>
          <p:spPr>
            <a:xfrm>
              <a:off x="3830117" y="4279559"/>
              <a:ext cx="142800" cy="155400"/>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51" name="Google Shape;551;p65" descr="Unified improvement planning, typical cycle."/>
            <p:cNvSpPr txBox="1"/>
            <p:nvPr/>
          </p:nvSpPr>
          <p:spPr>
            <a:xfrm>
              <a:off x="3343611" y="4455051"/>
              <a:ext cx="1285800" cy="1230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dirty="0">
                  <a:solidFill>
                    <a:schemeClr val="dk1"/>
                  </a:solidFill>
                  <a:latin typeface="Calibri"/>
                  <a:ea typeface="Calibri"/>
                  <a:cs typeface="Calibri"/>
                  <a:sym typeface="Calibri"/>
                </a:rPr>
                <a:t>Input on Root Causes and MIS</a:t>
              </a:r>
              <a:endParaRPr sz="1100" dirty="0"/>
            </a:p>
          </p:txBody>
        </p:sp>
      </p:grpSp>
      <p:grpSp>
        <p:nvGrpSpPr>
          <p:cNvPr id="11" name="Group 10" descr="Input on Finalized UIP">
            <a:extLst>
              <a:ext uri="{FF2B5EF4-FFF2-40B4-BE49-F238E27FC236}">
                <a16:creationId xmlns:a16="http://schemas.microsoft.com/office/drawing/2014/main" id="{6F7D31A8-9ED4-F3B6-F9B1-C3326C499A7E}"/>
              </a:ext>
            </a:extLst>
          </p:cNvPr>
          <p:cNvGrpSpPr/>
          <p:nvPr/>
        </p:nvGrpSpPr>
        <p:grpSpPr>
          <a:xfrm>
            <a:off x="5380130" y="4268149"/>
            <a:ext cx="809700" cy="419316"/>
            <a:chOff x="5380130" y="4268149"/>
            <a:chExt cx="809700" cy="419316"/>
          </a:xfrm>
        </p:grpSpPr>
        <p:sp>
          <p:nvSpPr>
            <p:cNvPr id="497" name="Google Shape;497;p65" descr="Unified improvement planning, typical cycle.">
              <a:extLst>
                <a:ext uri="{C183D7F6-B498-43B3-948B-1728B52AA6E4}">
                  <adec:decorative xmlns:adec="http://schemas.microsoft.com/office/drawing/2017/decorative" val="1"/>
                </a:ext>
              </a:extLst>
            </p:cNvPr>
            <p:cNvSpPr/>
            <p:nvPr/>
          </p:nvSpPr>
          <p:spPr>
            <a:xfrm>
              <a:off x="5775882" y="4268149"/>
              <a:ext cx="142800" cy="155400"/>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09" name="Google Shape;509;p65" descr="Unified improvement planning, typical cycle."/>
            <p:cNvSpPr txBox="1"/>
            <p:nvPr/>
          </p:nvSpPr>
          <p:spPr>
            <a:xfrm>
              <a:off x="5380130" y="4441165"/>
              <a:ext cx="809700" cy="2463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dirty="0">
                  <a:solidFill>
                    <a:schemeClr val="dk1"/>
                  </a:solidFill>
                  <a:latin typeface="Calibri"/>
                  <a:ea typeface="Calibri"/>
                  <a:cs typeface="Calibri"/>
                  <a:sym typeface="Calibri"/>
                </a:rPr>
                <a:t>Input on Finalized UIP</a:t>
              </a:r>
              <a:endParaRPr sz="1100" dirty="0"/>
            </a:p>
          </p:txBody>
        </p:sp>
      </p:grpSp>
      <p:grpSp>
        <p:nvGrpSpPr>
          <p:cNvPr id="510" name="Google Shape;510;p65" descr="Unified improvement planning, typical cycle."/>
          <p:cNvGrpSpPr/>
          <p:nvPr/>
        </p:nvGrpSpPr>
        <p:grpSpPr>
          <a:xfrm>
            <a:off x="6698613" y="4269660"/>
            <a:ext cx="838125" cy="392387"/>
            <a:chOff x="8891713" y="5882555"/>
            <a:chExt cx="1117500" cy="523183"/>
          </a:xfrm>
        </p:grpSpPr>
        <p:sp>
          <p:nvSpPr>
            <p:cNvPr id="511" name="Google Shape;511;p65"/>
            <p:cNvSpPr/>
            <p:nvPr/>
          </p:nvSpPr>
          <p:spPr>
            <a:xfrm>
              <a:off x="9494131" y="5882555"/>
              <a:ext cx="190500" cy="207187"/>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12" name="Google Shape;512;p65"/>
            <p:cNvSpPr txBox="1"/>
            <p:nvPr/>
          </p:nvSpPr>
          <p:spPr>
            <a:xfrm>
              <a:off x="8891713" y="6077238"/>
              <a:ext cx="1117500" cy="3285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dirty="0">
                  <a:solidFill>
                    <a:schemeClr val="dk1"/>
                  </a:solidFill>
                  <a:latin typeface="Calibri"/>
                  <a:ea typeface="Calibri"/>
                  <a:cs typeface="Calibri"/>
                  <a:sym typeface="Calibri"/>
                </a:rPr>
                <a:t>Progress Monitoring</a:t>
              </a:r>
              <a:endParaRPr sz="1100" dirty="0"/>
            </a:p>
          </p:txBody>
        </p:sp>
      </p:grpSp>
      <p:grpSp>
        <p:nvGrpSpPr>
          <p:cNvPr id="14" name="Group 13" descr="Progress Monitoring">
            <a:extLst>
              <a:ext uri="{FF2B5EF4-FFF2-40B4-BE49-F238E27FC236}">
                <a16:creationId xmlns:a16="http://schemas.microsoft.com/office/drawing/2014/main" id="{E6EE1271-5A08-E3D9-93B6-43282E897F8D}"/>
              </a:ext>
            </a:extLst>
          </p:cNvPr>
          <p:cNvGrpSpPr/>
          <p:nvPr/>
        </p:nvGrpSpPr>
        <p:grpSpPr>
          <a:xfrm>
            <a:off x="8068729" y="4290979"/>
            <a:ext cx="723900" cy="396486"/>
            <a:chOff x="8068729" y="4290979"/>
            <a:chExt cx="723900" cy="396486"/>
          </a:xfrm>
        </p:grpSpPr>
        <p:sp>
          <p:nvSpPr>
            <p:cNvPr id="495" name="Google Shape;495;p65" descr="Unified improvement planning, typical cycle.">
              <a:extLst>
                <a:ext uri="{C183D7F6-B498-43B3-948B-1728B52AA6E4}">
                  <adec:decorative xmlns:adec="http://schemas.microsoft.com/office/drawing/2017/decorative" val="1"/>
                </a:ext>
              </a:extLst>
            </p:cNvPr>
            <p:cNvSpPr/>
            <p:nvPr/>
          </p:nvSpPr>
          <p:spPr>
            <a:xfrm>
              <a:off x="8459434" y="4290979"/>
              <a:ext cx="142800" cy="155400"/>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07" name="Google Shape;507;p65" descr="Unified improvement planning, typical cycle."/>
            <p:cNvSpPr txBox="1"/>
            <p:nvPr/>
          </p:nvSpPr>
          <p:spPr>
            <a:xfrm>
              <a:off x="8068729" y="4441165"/>
              <a:ext cx="723900" cy="2463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dirty="0">
                  <a:solidFill>
                    <a:schemeClr val="dk1"/>
                  </a:solidFill>
                  <a:latin typeface="Calibri"/>
                  <a:ea typeface="Calibri"/>
                  <a:cs typeface="Calibri"/>
                  <a:sym typeface="Calibri"/>
                </a:rPr>
                <a:t>Progress Monitoring</a:t>
              </a:r>
              <a:endParaRPr sz="1100" dirty="0"/>
            </a:p>
          </p:txBody>
        </p:sp>
      </p:grpSp>
      <p:cxnSp>
        <p:nvCxnSpPr>
          <p:cNvPr id="513" name="Google Shape;513;p65" descr="Unified improvement planning, typical cycle.">
            <a:extLst>
              <a:ext uri="{C183D7F6-B498-43B3-948B-1728B52AA6E4}">
                <adec:decorative xmlns:adec="http://schemas.microsoft.com/office/drawing/2017/decorative" val="1"/>
              </a:ext>
            </a:extLst>
          </p:cNvPr>
          <p:cNvCxnSpPr/>
          <p:nvPr/>
        </p:nvCxnSpPr>
        <p:spPr>
          <a:xfrm>
            <a:off x="2894154" y="1095375"/>
            <a:ext cx="0" cy="152400"/>
          </a:xfrm>
          <a:prstGeom prst="straightConnector1">
            <a:avLst/>
          </a:prstGeom>
          <a:noFill/>
          <a:ln w="9525" cap="flat" cmpd="sng">
            <a:solidFill>
              <a:schemeClr val="lt1">
                <a:alpha val="29803"/>
              </a:schemeClr>
            </a:solidFill>
            <a:prstDash val="solid"/>
            <a:miter lim="800000"/>
            <a:headEnd type="none" w="sm" len="sm"/>
            <a:tailEnd type="none" w="sm" len="sm"/>
          </a:ln>
        </p:spPr>
      </p:cxnSp>
      <p:cxnSp>
        <p:nvCxnSpPr>
          <p:cNvPr id="514" name="Google Shape;514;p65" descr="Unified improvement planning, typical cycle.">
            <a:extLst>
              <a:ext uri="{C183D7F6-B498-43B3-948B-1728B52AA6E4}">
                <adec:decorative xmlns:adec="http://schemas.microsoft.com/office/drawing/2017/decorative" val="1"/>
              </a:ext>
            </a:extLst>
          </p:cNvPr>
          <p:cNvCxnSpPr/>
          <p:nvPr/>
        </p:nvCxnSpPr>
        <p:spPr>
          <a:xfrm>
            <a:off x="4839277" y="1095375"/>
            <a:ext cx="0" cy="152400"/>
          </a:xfrm>
          <a:prstGeom prst="straightConnector1">
            <a:avLst/>
          </a:prstGeom>
          <a:noFill/>
          <a:ln w="9525" cap="flat" cmpd="sng">
            <a:solidFill>
              <a:schemeClr val="lt1">
                <a:alpha val="29803"/>
              </a:schemeClr>
            </a:solidFill>
            <a:prstDash val="solid"/>
            <a:miter lim="800000"/>
            <a:headEnd type="none" w="sm" len="sm"/>
            <a:tailEnd type="none" w="sm" len="sm"/>
          </a:ln>
        </p:spPr>
      </p:cxnSp>
      <p:cxnSp>
        <p:nvCxnSpPr>
          <p:cNvPr id="515" name="Google Shape;515;p65" descr="Unified improvement planning, typical cycle.">
            <a:extLst>
              <a:ext uri="{C183D7F6-B498-43B3-948B-1728B52AA6E4}">
                <adec:decorative xmlns:adec="http://schemas.microsoft.com/office/drawing/2017/decorative" val="1"/>
              </a:ext>
            </a:extLst>
          </p:cNvPr>
          <p:cNvCxnSpPr/>
          <p:nvPr/>
        </p:nvCxnSpPr>
        <p:spPr>
          <a:xfrm>
            <a:off x="6805774" y="1095375"/>
            <a:ext cx="0" cy="152400"/>
          </a:xfrm>
          <a:prstGeom prst="straightConnector1">
            <a:avLst/>
          </a:prstGeom>
          <a:noFill/>
          <a:ln w="9525" cap="flat" cmpd="sng">
            <a:solidFill>
              <a:schemeClr val="lt1">
                <a:alpha val="29803"/>
              </a:schemeClr>
            </a:solidFill>
            <a:prstDash val="solid"/>
            <a:miter lim="800000"/>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6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77"/>
              <a:t>Stakeholders and Planning </a:t>
            </a:r>
            <a:endParaRPr sz="3377"/>
          </a:p>
        </p:txBody>
      </p:sp>
      <p:sp>
        <p:nvSpPr>
          <p:cNvPr id="603" name="Google Shape;603;p66"/>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a:t>Section 1</a:t>
            </a:r>
            <a:endParaRPr/>
          </a:p>
        </p:txBody>
      </p:sp>
      <p:sp>
        <p:nvSpPr>
          <p:cNvPr id="604" name="Google Shape;604;p66">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6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Reason for Identification  </a:t>
            </a:r>
            <a:endParaRPr sz="3000"/>
          </a:p>
        </p:txBody>
      </p:sp>
      <p:sp>
        <p:nvSpPr>
          <p:cNvPr id="610" name="Google Shape;610;p67"/>
          <p:cNvSpPr txBox="1">
            <a:spLocks noGrp="1"/>
          </p:cNvSpPr>
          <p:nvPr>
            <p:ph type="body" idx="4294967295"/>
          </p:nvPr>
        </p:nvSpPr>
        <p:spPr>
          <a:xfrm>
            <a:off x="311700" y="912725"/>
            <a:ext cx="8520600" cy="4082100"/>
          </a:xfrm>
          <a:prstGeom prst="rect">
            <a:avLst/>
          </a:prstGeom>
        </p:spPr>
        <p:txBody>
          <a:bodyPr spcFirstLastPara="1" wrap="square" lIns="0" tIns="0" rIns="0" bIns="0" anchor="t" anchorCtr="0">
            <a:normAutofit fontScale="92500" lnSpcReduction="10000"/>
          </a:bodyPr>
          <a:lstStyle/>
          <a:p>
            <a:pPr marL="0" lvl="0" indent="0" algn="l" rtl="0">
              <a:spcBef>
                <a:spcPts val="0"/>
              </a:spcBef>
              <a:spcAft>
                <a:spcPts val="0"/>
              </a:spcAft>
              <a:buNone/>
            </a:pPr>
            <a:r>
              <a:rPr lang="en">
                <a:solidFill>
                  <a:schemeClr val="dk1"/>
                </a:solidFill>
              </a:rPr>
              <a:t>The school acknowledges the reason for Identification, what led to the identification, and </a:t>
            </a:r>
            <a:r>
              <a:rPr lang="en">
                <a:solidFill>
                  <a:schemeClr val="dk1"/>
                </a:solidFill>
                <a:highlight>
                  <a:schemeClr val="lt1"/>
                </a:highlight>
              </a:rPr>
              <a:t>how the</a:t>
            </a:r>
            <a:r>
              <a:rPr lang="en">
                <a:solidFill>
                  <a:schemeClr val="dk1"/>
                </a:solidFill>
              </a:rPr>
              <a:t> reason was communicated to your stakeholders and given an opportunity to provide input.</a:t>
            </a:r>
            <a:endParaRPr>
              <a:solidFill>
                <a:schemeClr val="dk1"/>
              </a:solidFill>
            </a:endParaRPr>
          </a:p>
          <a:p>
            <a:pPr marL="457200" lvl="0" indent="-334327" algn="l" rtl="0">
              <a:spcBef>
                <a:spcPts val="1200"/>
              </a:spcBef>
              <a:spcAft>
                <a:spcPts val="0"/>
              </a:spcAft>
              <a:buClr>
                <a:schemeClr val="dk1"/>
              </a:buClr>
              <a:buSzPct val="100000"/>
              <a:buChar char="●"/>
            </a:pPr>
            <a:r>
              <a:rPr lang="en">
                <a:solidFill>
                  <a:schemeClr val="dk1"/>
                </a:solidFill>
                <a:highlight>
                  <a:srgbClr val="00FF00"/>
                </a:highlight>
              </a:rPr>
              <a:t>Lowest 5 % K-2 Title I Schools </a:t>
            </a:r>
            <a:endParaRPr>
              <a:solidFill>
                <a:schemeClr val="dk1"/>
              </a:solidFill>
              <a:highlight>
                <a:srgbClr val="00FF00"/>
              </a:highlight>
            </a:endParaRPr>
          </a:p>
          <a:p>
            <a:pPr marL="914400" lvl="1" indent="-310832" algn="l" rtl="0">
              <a:spcBef>
                <a:spcPts val="0"/>
              </a:spcBef>
              <a:spcAft>
                <a:spcPts val="0"/>
              </a:spcAft>
              <a:buClr>
                <a:schemeClr val="dk1"/>
              </a:buClr>
              <a:buSzPct val="100000"/>
              <a:buChar char="○"/>
            </a:pPr>
            <a:r>
              <a:rPr lang="en">
                <a:solidFill>
                  <a:schemeClr val="dk1"/>
                </a:solidFill>
                <a:highlight>
                  <a:srgbClr val="00FF00"/>
                </a:highlight>
              </a:rPr>
              <a:t>Is determined to be in the lowest-performing five percent of all schools, based on the state’s accountability system</a:t>
            </a:r>
            <a:endParaRPr>
              <a:solidFill>
                <a:schemeClr val="dk1"/>
              </a:solidFill>
            </a:endParaRPr>
          </a:p>
          <a:p>
            <a:pPr marL="457200" lvl="0" indent="-334327" algn="l" rtl="0">
              <a:spcBef>
                <a:spcPts val="0"/>
              </a:spcBef>
              <a:spcAft>
                <a:spcPts val="0"/>
              </a:spcAft>
              <a:buClr>
                <a:schemeClr val="dk1"/>
              </a:buClr>
              <a:buSzPct val="100000"/>
              <a:buChar char="●"/>
            </a:pPr>
            <a:r>
              <a:rPr lang="en">
                <a:solidFill>
                  <a:schemeClr val="dk1"/>
                </a:solidFill>
              </a:rPr>
              <a:t>Lowest 5% Title I Schools </a:t>
            </a:r>
            <a:endParaRPr>
              <a:solidFill>
                <a:schemeClr val="dk1"/>
              </a:solidFill>
            </a:endParaRPr>
          </a:p>
          <a:p>
            <a:pPr marL="914400" lvl="1" indent="-310832" algn="l" rtl="0">
              <a:spcBef>
                <a:spcPts val="0"/>
              </a:spcBef>
              <a:spcAft>
                <a:spcPts val="0"/>
              </a:spcAft>
              <a:buClr>
                <a:schemeClr val="dk1"/>
              </a:buClr>
              <a:buSzPct val="100000"/>
              <a:buChar char="○"/>
            </a:pPr>
            <a:r>
              <a:rPr lang="en">
                <a:solidFill>
                  <a:schemeClr val="dk1"/>
                </a:solidFill>
              </a:rPr>
              <a:t>Is determined to be in the lowest-performing five percent of all schools, based on the state’s accountability system</a:t>
            </a:r>
            <a:endParaRPr>
              <a:solidFill>
                <a:schemeClr val="dk1"/>
              </a:solidFill>
            </a:endParaRPr>
          </a:p>
          <a:p>
            <a:pPr marL="457200" lvl="0" indent="-334327" algn="l" rtl="0">
              <a:spcBef>
                <a:spcPts val="0"/>
              </a:spcBef>
              <a:spcAft>
                <a:spcPts val="0"/>
              </a:spcAft>
              <a:buClr>
                <a:schemeClr val="dk1"/>
              </a:buClr>
              <a:buSzPct val="100000"/>
              <a:buChar char="●"/>
            </a:pPr>
            <a:r>
              <a:rPr lang="en">
                <a:solidFill>
                  <a:schemeClr val="dk1"/>
                </a:solidFill>
              </a:rPr>
              <a:t>Low Participation </a:t>
            </a:r>
            <a:endParaRPr>
              <a:solidFill>
                <a:schemeClr val="dk1"/>
              </a:solidFill>
            </a:endParaRPr>
          </a:p>
          <a:p>
            <a:pPr marL="914400" lvl="1" indent="-310832" algn="l" rtl="0">
              <a:spcBef>
                <a:spcPts val="0"/>
              </a:spcBef>
              <a:spcAft>
                <a:spcPts val="0"/>
              </a:spcAft>
              <a:buClr>
                <a:schemeClr val="dk1"/>
              </a:buClr>
              <a:buSzPct val="100000"/>
              <a:buChar char="○"/>
            </a:pPr>
            <a:r>
              <a:rPr lang="en">
                <a:solidFill>
                  <a:schemeClr val="dk1"/>
                </a:solidFill>
              </a:rPr>
              <a:t>Less than 95% of qualifying students participate in state assessments </a:t>
            </a:r>
            <a:endParaRPr>
              <a:solidFill>
                <a:schemeClr val="dk1"/>
              </a:solidFill>
            </a:endParaRPr>
          </a:p>
          <a:p>
            <a:pPr marL="457200" lvl="0" indent="-334327" algn="l" rtl="0">
              <a:spcBef>
                <a:spcPts val="0"/>
              </a:spcBef>
              <a:spcAft>
                <a:spcPts val="0"/>
              </a:spcAft>
              <a:buClr>
                <a:schemeClr val="dk1"/>
              </a:buClr>
              <a:buSzPct val="100000"/>
              <a:buChar char="●"/>
            </a:pPr>
            <a:r>
              <a:rPr lang="en">
                <a:solidFill>
                  <a:schemeClr val="dk1"/>
                </a:solidFill>
              </a:rPr>
              <a:t>Low Graduation Rate </a:t>
            </a:r>
            <a:endParaRPr>
              <a:solidFill>
                <a:schemeClr val="dk1"/>
              </a:solidFill>
            </a:endParaRPr>
          </a:p>
          <a:p>
            <a:pPr marL="914400" lvl="1" indent="-310832" algn="l" rtl="0">
              <a:spcBef>
                <a:spcPts val="0"/>
              </a:spcBef>
              <a:spcAft>
                <a:spcPts val="0"/>
              </a:spcAft>
              <a:buClr>
                <a:schemeClr val="dk1"/>
              </a:buClr>
              <a:buSzPct val="100000"/>
              <a:buChar char="○"/>
            </a:pPr>
            <a:r>
              <a:rPr lang="en">
                <a:solidFill>
                  <a:schemeClr val="dk1"/>
                </a:solidFill>
              </a:rPr>
              <a:t>A high school with a graduate rate of 67% or less </a:t>
            </a:r>
            <a:endParaRPr>
              <a:solidFill>
                <a:schemeClr val="dk1"/>
              </a:solidFill>
            </a:endParaRPr>
          </a:p>
          <a:p>
            <a:pPr marL="457200" lvl="0" indent="-334327" algn="l" rtl="0">
              <a:lnSpc>
                <a:spcPct val="125000"/>
              </a:lnSpc>
              <a:spcBef>
                <a:spcPts val="0"/>
              </a:spcBef>
              <a:spcAft>
                <a:spcPts val="0"/>
              </a:spcAft>
              <a:buClr>
                <a:schemeClr val="dk1"/>
              </a:buClr>
              <a:buSzPct val="150000"/>
              <a:buChar char="●"/>
            </a:pPr>
            <a:r>
              <a:rPr lang="en" sz="1200">
                <a:solidFill>
                  <a:schemeClr val="dk1"/>
                </a:solidFill>
                <a:highlight>
                  <a:srgbClr val="FFFFFF"/>
                </a:highlight>
              </a:rPr>
              <a:t> </a:t>
            </a:r>
            <a:r>
              <a:rPr lang="en" sz="1700">
                <a:solidFill>
                  <a:schemeClr val="dk1"/>
                </a:solidFill>
                <a:highlight>
                  <a:srgbClr val="FFFFFF"/>
                </a:highlight>
              </a:rPr>
              <a:t>Chronically Low Performing Student Group [formerly ATS]</a:t>
            </a:r>
            <a:endParaRPr sz="1700">
              <a:solidFill>
                <a:schemeClr val="dk1"/>
              </a:solidFill>
              <a:highlight>
                <a:srgbClr val="FFFFFF"/>
              </a:highlight>
            </a:endParaRPr>
          </a:p>
          <a:p>
            <a:pPr marL="914400" lvl="1" indent="-328453" algn="l" rtl="0">
              <a:lnSpc>
                <a:spcPct val="125000"/>
              </a:lnSpc>
              <a:spcBef>
                <a:spcPts val="0"/>
              </a:spcBef>
              <a:spcAft>
                <a:spcPts val="0"/>
              </a:spcAft>
              <a:buClr>
                <a:schemeClr val="dk1"/>
              </a:buClr>
              <a:buSzPct val="100000"/>
              <a:buChar char="○"/>
            </a:pPr>
            <a:r>
              <a:rPr lang="en" sz="1700">
                <a:solidFill>
                  <a:schemeClr val="dk1"/>
                </a:solidFill>
                <a:highlight>
                  <a:srgbClr val="FFFFFF"/>
                </a:highlight>
              </a:rPr>
              <a:t>Former ATS schools that have been identified for the same student group for four years</a:t>
            </a:r>
            <a:endParaRPr sz="1700">
              <a:solidFill>
                <a:schemeClr val="dk1"/>
              </a:solidFill>
              <a:highlight>
                <a:srgbClr val="FFFFFF"/>
              </a:highlight>
            </a:endParaRPr>
          </a:p>
          <a:p>
            <a:pPr marL="914400" lvl="1" indent="-328453" algn="l" rtl="0">
              <a:lnSpc>
                <a:spcPct val="125000"/>
              </a:lnSpc>
              <a:spcBef>
                <a:spcPts val="0"/>
              </a:spcBef>
              <a:spcAft>
                <a:spcPts val="0"/>
              </a:spcAft>
              <a:buClr>
                <a:schemeClr val="dk1"/>
              </a:buClr>
              <a:buSzPct val="100000"/>
              <a:buChar char="○"/>
            </a:pPr>
            <a:r>
              <a:rPr lang="en" sz="1700">
                <a:solidFill>
                  <a:schemeClr val="dk1"/>
                </a:solidFill>
                <a:highlight>
                  <a:srgbClr val="FFFFFF"/>
                </a:highlight>
              </a:rPr>
              <a:t>Initiating 22-23 School Year </a:t>
            </a:r>
            <a:endParaRPr>
              <a:solidFill>
                <a:schemeClr val="dk1"/>
              </a:solidFill>
            </a:endParaRPr>
          </a:p>
        </p:txBody>
      </p:sp>
      <p:sp>
        <p:nvSpPr>
          <p:cNvPr id="611" name="Google Shape;611;p67">
            <a:extLst>
              <a:ext uri="{C183D7F6-B498-43B3-948B-1728B52AA6E4}">
                <adec:decorative xmlns:adec="http://schemas.microsoft.com/office/drawing/2017/decorative" val="1"/>
              </a:ext>
            </a:extLst>
          </p:cNvPr>
          <p:cNvSpPr/>
          <p:nvPr/>
        </p:nvSpPr>
        <p:spPr>
          <a:xfrm rot="-1165309" flipH="1">
            <a:off x="9060982" y="281449"/>
            <a:ext cx="104655" cy="9953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6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solidFill>
                  <a:schemeClr val="lt1"/>
                </a:solidFill>
              </a:rPr>
              <a:t>Reason for identification </a:t>
            </a:r>
            <a:endParaRPr sz="3000">
              <a:solidFill>
                <a:schemeClr val="dk2"/>
              </a:solidFill>
            </a:endParaRPr>
          </a:p>
        </p:txBody>
      </p:sp>
      <p:sp>
        <p:nvSpPr>
          <p:cNvPr id="617" name="Google Shape;617;p68"/>
          <p:cNvSpPr txBox="1">
            <a:spLocks noGrp="1"/>
          </p:cNvSpPr>
          <p:nvPr>
            <p:ph type="body" idx="4294967295"/>
          </p:nvPr>
        </p:nvSpPr>
        <p:spPr>
          <a:xfrm>
            <a:off x="311700" y="953675"/>
            <a:ext cx="8520600" cy="3769800"/>
          </a:xfrm>
          <a:prstGeom prst="rect">
            <a:avLst/>
          </a:prstGeom>
        </p:spPr>
        <p:txBody>
          <a:bodyPr spcFirstLastPara="1" wrap="square" lIns="0" tIns="0" rIns="0" bIns="0" anchor="t" anchorCtr="0">
            <a:normAutofit lnSpcReduction="10000"/>
          </a:bodyPr>
          <a:lstStyle/>
          <a:p>
            <a:pPr marL="0" lvl="0" indent="0" algn="l" rtl="0">
              <a:spcBef>
                <a:spcPts val="0"/>
              </a:spcBef>
              <a:spcAft>
                <a:spcPts val="0"/>
              </a:spcAft>
              <a:buNone/>
            </a:pPr>
            <a:r>
              <a:rPr lang="en">
                <a:solidFill>
                  <a:schemeClr val="dk1"/>
                </a:solidFill>
              </a:rPr>
              <a:t>This could look like : </a:t>
            </a:r>
            <a:endParaRPr>
              <a:solidFill>
                <a:schemeClr val="dk1"/>
              </a:solidFill>
              <a:latin typeface="Roboto Mono"/>
              <a:ea typeface="Roboto Mono"/>
              <a:cs typeface="Roboto Mono"/>
              <a:sym typeface="Roboto Mono"/>
            </a:endParaRPr>
          </a:p>
          <a:p>
            <a:pPr marL="0" lvl="0" indent="0" algn="l" rtl="0">
              <a:spcBef>
                <a:spcPts val="1200"/>
              </a:spcBef>
              <a:spcAft>
                <a:spcPts val="0"/>
              </a:spcAft>
              <a:buClr>
                <a:schemeClr val="dk1"/>
              </a:buClr>
              <a:buSzPts val="1100"/>
              <a:buFont typeface="Arial"/>
              <a:buNone/>
            </a:pPr>
            <a:r>
              <a:rPr lang="en">
                <a:solidFill>
                  <a:schemeClr val="dk1"/>
                </a:solidFill>
              </a:rPr>
              <a:t>We were identified for</a:t>
            </a:r>
            <a:r>
              <a:rPr lang="en">
                <a:solidFill>
                  <a:schemeClr val="dk1"/>
                </a:solidFill>
                <a:latin typeface="Roboto Mono"/>
                <a:ea typeface="Roboto Mono"/>
                <a:cs typeface="Roboto Mono"/>
                <a:sym typeface="Roboto Mono"/>
              </a:rPr>
              <a:t> </a:t>
            </a:r>
            <a:r>
              <a:rPr lang="en" sz="1400" b="1">
                <a:solidFill>
                  <a:schemeClr val="dk1"/>
                </a:solidFill>
                <a:latin typeface="Roboto Mono"/>
                <a:ea typeface="Roboto Mono"/>
                <a:cs typeface="Roboto Mono"/>
                <a:sym typeface="Roboto Mono"/>
              </a:rPr>
              <a:t>lowest 5% K-2</a:t>
            </a:r>
            <a:r>
              <a:rPr lang="en">
                <a:solidFill>
                  <a:schemeClr val="dk1"/>
                </a:solidFill>
                <a:latin typeface="Roboto Mono"/>
                <a:ea typeface="Roboto Mono"/>
                <a:cs typeface="Roboto Mono"/>
                <a:sym typeface="Roboto Mono"/>
              </a:rPr>
              <a:t> in </a:t>
            </a:r>
            <a:r>
              <a:rPr lang="en" sz="1400" b="1">
                <a:solidFill>
                  <a:schemeClr val="dk1"/>
                </a:solidFill>
                <a:latin typeface="Roboto Mono"/>
                <a:ea typeface="Roboto Mono"/>
                <a:cs typeface="Roboto Mono"/>
                <a:sym typeface="Roboto Mono"/>
              </a:rPr>
              <a:t>2021/2022</a:t>
            </a:r>
            <a:r>
              <a:rPr lang="en" sz="1500" b="1">
                <a:solidFill>
                  <a:schemeClr val="dk1"/>
                </a:solidFill>
                <a:latin typeface="Roboto Mono"/>
                <a:ea typeface="Roboto Mono"/>
                <a:cs typeface="Roboto Mono"/>
                <a:sym typeface="Roboto Mono"/>
              </a:rPr>
              <a:t> </a:t>
            </a:r>
            <a:r>
              <a:rPr lang="en">
                <a:solidFill>
                  <a:schemeClr val="dk1"/>
                </a:solidFill>
              </a:rPr>
              <a:t>year. The key factor/s that led to this identification was </a:t>
            </a:r>
            <a:r>
              <a:rPr lang="en" sz="1400" b="1">
                <a:solidFill>
                  <a:schemeClr val="dk1"/>
                </a:solidFill>
                <a:latin typeface="Roboto Mono"/>
                <a:ea typeface="Roboto Mono"/>
                <a:cs typeface="Roboto Mono"/>
                <a:sym typeface="Roboto Mono"/>
              </a:rPr>
              <a:t>our percentage of students with a Significant Reading Deficiency (SRD)</a:t>
            </a:r>
            <a:r>
              <a:rPr lang="en">
                <a:solidFill>
                  <a:schemeClr val="dk1"/>
                </a:solidFill>
              </a:rPr>
              <a:t> as compared to the state average. We communicated this information to our stakeholders by </a:t>
            </a:r>
            <a:r>
              <a:rPr lang="en" sz="1400" b="1">
                <a:solidFill>
                  <a:schemeClr val="dk1"/>
                </a:solidFill>
                <a:latin typeface="Roboto Mono"/>
                <a:ea typeface="Roboto Mono"/>
                <a:cs typeface="Roboto Mono"/>
                <a:sym typeface="Roboto Mono"/>
              </a:rPr>
              <a:t>sending letters home with our students and communicating the reasons for our identification with our SAC</a:t>
            </a:r>
            <a:r>
              <a:rPr lang="en">
                <a:solidFill>
                  <a:schemeClr val="dk1"/>
                </a:solidFill>
              </a:rPr>
              <a:t>. </a:t>
            </a:r>
            <a:endParaRPr>
              <a:solidFill>
                <a:schemeClr val="dk1"/>
              </a:solidFill>
            </a:endParaRPr>
          </a:p>
          <a:p>
            <a:pPr marL="0" lvl="0" indent="0" algn="l" rtl="0">
              <a:spcBef>
                <a:spcPts val="1200"/>
              </a:spcBef>
              <a:spcAft>
                <a:spcPts val="1200"/>
              </a:spcAft>
              <a:buClr>
                <a:schemeClr val="dk1"/>
              </a:buClr>
              <a:buSzPts val="1100"/>
              <a:buFont typeface="Arial"/>
              <a:buNone/>
            </a:pPr>
            <a:r>
              <a:rPr lang="en">
                <a:solidFill>
                  <a:schemeClr val="dk1"/>
                </a:solidFill>
              </a:rPr>
              <a:t>We were identified for ________ in ______year. The key factor/s that led to this identification were __________ as compared to the state average/requirement of ________. We communicated this information to our stakeholders by______________________. Stakeholders were given opportunity to provide input through ______________. </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379"/>
        <p:cNvGrpSpPr/>
        <p:nvPr/>
      </p:nvGrpSpPr>
      <p:grpSpPr>
        <a:xfrm>
          <a:off x="0" y="0"/>
          <a:ext cx="0" cy="0"/>
          <a:chOff x="0" y="0"/>
          <a:chExt cx="0" cy="0"/>
        </a:xfrm>
      </p:grpSpPr>
      <p:sp>
        <p:nvSpPr>
          <p:cNvPr id="380" name="Google Shape;380;p5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Topics Included in Today’s Training </a:t>
            </a:r>
            <a:endParaRPr sz="3000"/>
          </a:p>
        </p:txBody>
      </p:sp>
      <p:sp>
        <p:nvSpPr>
          <p:cNvPr id="381" name="Google Shape;381;p51"/>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Reason for Identification  </a:t>
            </a:r>
            <a:endParaRPr/>
          </a:p>
          <a:p>
            <a:pPr marL="457200" lvl="0" indent="-330200" algn="l" rtl="0">
              <a:spcBef>
                <a:spcPts val="0"/>
              </a:spcBef>
              <a:spcAft>
                <a:spcPts val="0"/>
              </a:spcAft>
              <a:buSzPts val="1600"/>
              <a:buChar char="●"/>
            </a:pPr>
            <a:r>
              <a:rPr lang="en"/>
              <a:t>Improvement Plan Requirements</a:t>
            </a:r>
            <a:endParaRPr/>
          </a:p>
          <a:p>
            <a:pPr marL="457200" lvl="0" indent="-330200" algn="l" rtl="0">
              <a:spcBef>
                <a:spcPts val="0"/>
              </a:spcBef>
              <a:spcAft>
                <a:spcPts val="0"/>
              </a:spcAft>
              <a:buSzPts val="1600"/>
              <a:buChar char="●"/>
            </a:pPr>
            <a:r>
              <a:rPr lang="en"/>
              <a:t>CDE Review and Approval Process for Improvement Plans from Schools Identified for Comprehensive Support and Improvement</a:t>
            </a:r>
            <a:endParaRPr/>
          </a:p>
          <a:p>
            <a:pPr marL="457200" lvl="0" indent="-330200" algn="l" rtl="0">
              <a:spcBef>
                <a:spcPts val="0"/>
              </a:spcBef>
              <a:spcAft>
                <a:spcPts val="0"/>
              </a:spcAft>
              <a:buSzPts val="1600"/>
              <a:buChar char="●"/>
            </a:pPr>
            <a:r>
              <a:rPr lang="en"/>
              <a:t>Timeline</a:t>
            </a:r>
            <a:endParaRPr/>
          </a:p>
          <a:p>
            <a:pPr marL="457200" lvl="0" indent="-330200" algn="l" rtl="0">
              <a:spcBef>
                <a:spcPts val="0"/>
              </a:spcBef>
              <a:spcAft>
                <a:spcPts val="0"/>
              </a:spcAft>
              <a:buSzPts val="1600"/>
              <a:buChar char="●"/>
            </a:pPr>
            <a:r>
              <a:rPr lang="en"/>
              <a:t>Eligibility for Supports and Funding</a:t>
            </a:r>
            <a:endParaRPr/>
          </a:p>
          <a:p>
            <a:pPr marL="457200" lvl="0" indent="-330200" algn="l" rtl="0">
              <a:spcBef>
                <a:spcPts val="0"/>
              </a:spcBef>
              <a:spcAft>
                <a:spcPts val="0"/>
              </a:spcAft>
              <a:buSzPts val="1600"/>
              <a:buChar char="●"/>
            </a:pPr>
            <a:r>
              <a:rPr lang="en"/>
              <a:t>Contacts and resources for Support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3" name="Google Shape;623;p6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Stakeholder Identification </a:t>
            </a:r>
            <a:endParaRPr sz="3000"/>
          </a:p>
        </p:txBody>
      </p:sp>
      <p:sp>
        <p:nvSpPr>
          <p:cNvPr id="622" name="Google Shape;622;p69"/>
          <p:cNvSpPr txBox="1">
            <a:spLocks noGrp="1"/>
          </p:cNvSpPr>
          <p:nvPr>
            <p:ph type="body" idx="1"/>
          </p:nvPr>
        </p:nvSpPr>
        <p:spPr>
          <a:xfrm>
            <a:off x="457075" y="1143000"/>
            <a:ext cx="8520600" cy="34092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
              <a:t>Stakeholder groups that must be involved are: </a:t>
            </a:r>
            <a:endParaRPr sz="1600"/>
          </a:p>
          <a:p>
            <a:pPr marL="457200" lvl="0" indent="-330200" algn="l" rtl="0">
              <a:lnSpc>
                <a:spcPct val="100000"/>
              </a:lnSpc>
              <a:spcBef>
                <a:spcPts val="1200"/>
              </a:spcBef>
              <a:spcAft>
                <a:spcPts val="0"/>
              </a:spcAft>
              <a:buClr>
                <a:schemeClr val="dk1"/>
              </a:buClr>
              <a:buSzPts val="1600"/>
              <a:buChar char="●"/>
            </a:pPr>
            <a:r>
              <a:rPr lang="en" sz="1600"/>
              <a:t>Principals and other school leaders</a:t>
            </a:r>
            <a:endParaRPr sz="1600"/>
          </a:p>
          <a:p>
            <a:pPr marL="457200" lvl="0" indent="-330200" algn="l" rtl="0">
              <a:lnSpc>
                <a:spcPct val="100000"/>
              </a:lnSpc>
              <a:spcBef>
                <a:spcPts val="0"/>
              </a:spcBef>
              <a:spcAft>
                <a:spcPts val="0"/>
              </a:spcAft>
              <a:buClr>
                <a:schemeClr val="dk1"/>
              </a:buClr>
              <a:buSzPts val="1600"/>
              <a:buChar char="●"/>
            </a:pPr>
            <a:r>
              <a:rPr lang="en" sz="1600"/>
              <a:t>Teachers</a:t>
            </a:r>
            <a:endParaRPr sz="1600"/>
          </a:p>
          <a:p>
            <a:pPr marL="457200" lvl="0" indent="-330200" algn="l" rtl="0">
              <a:lnSpc>
                <a:spcPct val="100000"/>
              </a:lnSpc>
              <a:spcBef>
                <a:spcPts val="0"/>
              </a:spcBef>
              <a:spcAft>
                <a:spcPts val="0"/>
              </a:spcAft>
              <a:buClr>
                <a:schemeClr val="dk1"/>
              </a:buClr>
              <a:buSzPts val="1600"/>
              <a:buChar char="●"/>
            </a:pPr>
            <a:r>
              <a:rPr lang="en" sz="1600"/>
              <a:t>Parents and families</a:t>
            </a:r>
            <a:endParaRPr sz="1600"/>
          </a:p>
          <a:p>
            <a:pPr marL="457200" lvl="0" indent="0" algn="l" rtl="0">
              <a:lnSpc>
                <a:spcPct val="100000"/>
              </a:lnSpc>
              <a:spcBef>
                <a:spcPts val="0"/>
              </a:spcBef>
              <a:spcAft>
                <a:spcPts val="0"/>
              </a:spcAft>
              <a:buClr>
                <a:schemeClr val="dk1"/>
              </a:buClr>
              <a:buSzPts val="1100"/>
              <a:buFont typeface="Arial"/>
              <a:buNone/>
            </a:pPr>
            <a:endParaRPr sz="1600"/>
          </a:p>
          <a:p>
            <a:pPr marL="0" lvl="0" indent="0" algn="l" rtl="0">
              <a:lnSpc>
                <a:spcPct val="100000"/>
              </a:lnSpc>
              <a:spcBef>
                <a:spcPts val="0"/>
              </a:spcBef>
              <a:spcAft>
                <a:spcPts val="0"/>
              </a:spcAft>
              <a:buClr>
                <a:schemeClr val="dk1"/>
              </a:buClr>
              <a:buSzPts val="1100"/>
              <a:buFont typeface="Arial"/>
              <a:buNone/>
            </a:pPr>
            <a:r>
              <a:rPr lang="en" sz="1600"/>
              <a:t>Other groups that are best practice but not required to add are:</a:t>
            </a:r>
            <a:endParaRPr sz="1600"/>
          </a:p>
          <a:p>
            <a:pPr marL="457200" lvl="0" indent="-330200" algn="l" rtl="0">
              <a:lnSpc>
                <a:spcPct val="100000"/>
              </a:lnSpc>
              <a:spcBef>
                <a:spcPts val="0"/>
              </a:spcBef>
              <a:spcAft>
                <a:spcPts val="0"/>
              </a:spcAft>
              <a:buClr>
                <a:schemeClr val="dk1"/>
              </a:buClr>
              <a:buSzPts val="1600"/>
              <a:buChar char="●"/>
            </a:pPr>
            <a:r>
              <a:rPr lang="en" sz="1600"/>
              <a:t>Non-teaching staff </a:t>
            </a:r>
            <a:endParaRPr sz="1600"/>
          </a:p>
          <a:p>
            <a:pPr marL="457200" lvl="0" indent="-330200" algn="l" rtl="0">
              <a:lnSpc>
                <a:spcPct val="100000"/>
              </a:lnSpc>
              <a:spcBef>
                <a:spcPts val="0"/>
              </a:spcBef>
              <a:spcAft>
                <a:spcPts val="0"/>
              </a:spcAft>
              <a:buClr>
                <a:schemeClr val="dk1"/>
              </a:buClr>
              <a:buSzPts val="1600"/>
              <a:buChar char="●"/>
            </a:pPr>
            <a:r>
              <a:rPr lang="en" sz="1600"/>
              <a:t>Community partners </a:t>
            </a:r>
            <a:endParaRPr sz="1600"/>
          </a:p>
          <a:p>
            <a:pPr marL="457200" lvl="0" indent="-330200" algn="l" rtl="0">
              <a:lnSpc>
                <a:spcPct val="100000"/>
              </a:lnSpc>
              <a:spcBef>
                <a:spcPts val="0"/>
              </a:spcBef>
              <a:spcAft>
                <a:spcPts val="0"/>
              </a:spcAft>
              <a:buClr>
                <a:schemeClr val="dk1"/>
              </a:buClr>
              <a:buSzPts val="1600"/>
              <a:buChar char="●"/>
            </a:pPr>
            <a:r>
              <a:rPr lang="en" sz="1600"/>
              <a:t>Students </a:t>
            </a:r>
            <a:endParaRPr sz="1600"/>
          </a:p>
          <a:p>
            <a:pPr marL="457200" lvl="0" indent="0" algn="l" rtl="0">
              <a:lnSpc>
                <a:spcPct val="100000"/>
              </a:lnSpc>
              <a:spcBef>
                <a:spcPts val="0"/>
              </a:spcBef>
              <a:spcAft>
                <a:spcPts val="0"/>
              </a:spcAft>
              <a:buNone/>
            </a:pPr>
            <a:endParaRPr sz="1600"/>
          </a:p>
          <a:p>
            <a:pPr marL="0" lvl="0" indent="0" algn="l" rtl="0">
              <a:lnSpc>
                <a:spcPct val="100000"/>
              </a:lnSpc>
              <a:spcBef>
                <a:spcPts val="0"/>
              </a:spcBef>
              <a:spcAft>
                <a:spcPts val="0"/>
              </a:spcAft>
              <a:buNone/>
            </a:pPr>
            <a:r>
              <a:rPr lang="en" sz="1600"/>
              <a:t>Plans must be approved by District Partners before submission to CDE. This is acknowledged through the submission process. </a:t>
            </a:r>
            <a:endParaRPr sz="1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9" name="Google Shape;629;p7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t>Stakeholder Identification, cont. </a:t>
            </a:r>
            <a:endParaRPr sz="3000" dirty="0"/>
          </a:p>
        </p:txBody>
      </p:sp>
      <p:sp>
        <p:nvSpPr>
          <p:cNvPr id="628" name="Google Shape;628;p70"/>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70000" lnSpcReduction="20000"/>
          </a:bodyPr>
          <a:lstStyle/>
          <a:p>
            <a:pPr marL="0" lvl="0" indent="0" algn="l" rtl="0">
              <a:spcBef>
                <a:spcPts val="0"/>
              </a:spcBef>
              <a:spcAft>
                <a:spcPts val="0"/>
              </a:spcAft>
              <a:buClr>
                <a:schemeClr val="dk1"/>
              </a:buClr>
              <a:buSzPct val="46320"/>
              <a:buFont typeface="Arial"/>
              <a:buNone/>
            </a:pPr>
            <a:r>
              <a:rPr lang="en" sz="2374"/>
              <a:t>This could look like: </a:t>
            </a:r>
            <a:endParaRPr sz="2374"/>
          </a:p>
          <a:p>
            <a:pPr marL="0" lvl="0" indent="0" algn="l" rtl="0">
              <a:spcBef>
                <a:spcPts val="1200"/>
              </a:spcBef>
              <a:spcAft>
                <a:spcPts val="0"/>
              </a:spcAft>
              <a:buClr>
                <a:schemeClr val="dk1"/>
              </a:buClr>
              <a:buSzPct val="46320"/>
              <a:buFont typeface="Arial"/>
              <a:buNone/>
            </a:pPr>
            <a:r>
              <a:rPr lang="en" sz="2374"/>
              <a:t>We strive to include our full school community but ensure we have representation of</a:t>
            </a:r>
            <a:r>
              <a:rPr lang="en" sz="1674">
                <a:latin typeface="Roboto Mono"/>
                <a:ea typeface="Roboto Mono"/>
                <a:cs typeface="Roboto Mono"/>
                <a:sym typeface="Roboto Mono"/>
              </a:rPr>
              <a:t> </a:t>
            </a:r>
            <a:r>
              <a:rPr lang="en" sz="2016" b="1">
                <a:latin typeface="Roboto Mono"/>
                <a:ea typeface="Roboto Mono"/>
                <a:cs typeface="Roboto Mono"/>
                <a:sym typeface="Roboto Mono"/>
              </a:rPr>
              <a:t>Principals and other school leaders, Teachers, and Parents. We will refer to this group as our SAC. </a:t>
            </a:r>
            <a:endParaRPr sz="2016" b="1">
              <a:latin typeface="Roboto Mono"/>
              <a:ea typeface="Roboto Mono"/>
              <a:cs typeface="Roboto Mono"/>
              <a:sym typeface="Roboto Mono"/>
            </a:endParaRPr>
          </a:p>
          <a:p>
            <a:pPr marL="0" lvl="0" indent="0" algn="l" rtl="0">
              <a:spcBef>
                <a:spcPts val="1200"/>
              </a:spcBef>
              <a:spcAft>
                <a:spcPts val="0"/>
              </a:spcAft>
              <a:buClr>
                <a:schemeClr val="dk1"/>
              </a:buClr>
              <a:buSzPct val="45794"/>
              <a:buFont typeface="Arial"/>
              <a:buNone/>
            </a:pPr>
            <a:r>
              <a:rPr lang="en" sz="2402"/>
              <a:t>Another Example from a current school plan:</a:t>
            </a:r>
            <a:r>
              <a:rPr lang="en" sz="1856">
                <a:latin typeface="Roboto Mono"/>
                <a:ea typeface="Roboto Mono"/>
                <a:cs typeface="Roboto Mono"/>
                <a:sym typeface="Roboto Mono"/>
              </a:rPr>
              <a:t> </a:t>
            </a:r>
            <a:endParaRPr sz="2756"/>
          </a:p>
          <a:p>
            <a:pPr marL="0" lvl="0" indent="0" algn="l" rtl="0">
              <a:lnSpc>
                <a:spcPct val="90000"/>
              </a:lnSpc>
              <a:spcBef>
                <a:spcPts val="1200"/>
              </a:spcBef>
              <a:spcAft>
                <a:spcPts val="0"/>
              </a:spcAft>
              <a:buClr>
                <a:schemeClr val="dk1"/>
              </a:buClr>
              <a:buSzPct val="42722"/>
              <a:buFont typeface="Arial"/>
              <a:buNone/>
            </a:pPr>
            <a:r>
              <a:rPr lang="en" sz="2574"/>
              <a:t>The Leadership Team consisted of the following positions within the building:</a:t>
            </a:r>
            <a:endParaRPr sz="2574"/>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•Administrative Team (Principal, Assistant Principal)</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•Instructional Coach</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•Learning Specialist</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•Classified Staff</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•Parents</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•Specialist</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•One Teacher per Grade Level</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•Gifted and Talented Coordinator</a:t>
            </a:r>
            <a:endParaRPr sz="2150" b="1">
              <a:latin typeface="Roboto Mono"/>
              <a:ea typeface="Roboto Mono"/>
              <a:cs typeface="Roboto Mono"/>
              <a:sym typeface="Roboto Mono"/>
            </a:endParaRPr>
          </a:p>
          <a:p>
            <a:pPr marL="0" lvl="0" indent="0" algn="l" rtl="0">
              <a:spcBef>
                <a:spcPts val="0"/>
              </a:spcBef>
              <a:spcAft>
                <a:spcPts val="0"/>
              </a:spcAft>
              <a:buClr>
                <a:schemeClr val="dk1"/>
              </a:buClr>
              <a:buSzPct val="100000"/>
              <a:buFont typeface="Arial"/>
              <a:buNone/>
            </a:pPr>
            <a:endParaRPr sz="1100">
              <a:latin typeface="Roboto Mono"/>
              <a:ea typeface="Roboto Mono"/>
              <a:cs typeface="Roboto Mono"/>
              <a:sym typeface="Roboto Mono"/>
            </a:endParaRPr>
          </a:p>
          <a:p>
            <a:pPr marL="0" lvl="0" indent="0" algn="l" rtl="0">
              <a:spcBef>
                <a:spcPts val="1200"/>
              </a:spcBef>
              <a:spcAft>
                <a:spcPts val="12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5" name="Google Shape;635;p7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Stakeholder Involvement Throughout </a:t>
            </a:r>
            <a:endParaRPr sz="3000"/>
          </a:p>
        </p:txBody>
      </p:sp>
      <p:sp>
        <p:nvSpPr>
          <p:cNvPr id="634" name="Google Shape;634;p71"/>
          <p:cNvSpPr txBox="1">
            <a:spLocks noGrp="1"/>
          </p:cNvSpPr>
          <p:nvPr>
            <p:ph type="body" idx="1"/>
          </p:nvPr>
        </p:nvSpPr>
        <p:spPr>
          <a:xfrm>
            <a:off x="492625" y="1131775"/>
            <a:ext cx="8520600" cy="3191700"/>
          </a:xfrm>
          <a:prstGeom prst="rect">
            <a:avLst/>
          </a:prstGeom>
        </p:spPr>
        <p:txBody>
          <a:bodyPr spcFirstLastPara="1" wrap="square" lIns="0" tIns="0" rIns="0" bIns="0" anchor="t" anchorCtr="0">
            <a:normAutofit/>
          </a:bodyPr>
          <a:lstStyle/>
          <a:p>
            <a:pPr marL="457200" lvl="0" indent="-342900" algn="l" rtl="0">
              <a:spcBef>
                <a:spcPts val="0"/>
              </a:spcBef>
              <a:spcAft>
                <a:spcPts val="0"/>
              </a:spcAft>
              <a:buClr>
                <a:schemeClr val="dk1"/>
              </a:buClr>
              <a:buSzPts val="1800"/>
              <a:buChar char="●"/>
            </a:pPr>
            <a:r>
              <a:rPr lang="en" sz="2100"/>
              <a:t>Meaningful involvement throughout the process</a:t>
            </a:r>
            <a:r>
              <a:rPr lang="en"/>
              <a:t> </a:t>
            </a:r>
            <a:endParaRPr/>
          </a:p>
          <a:p>
            <a:pPr marL="914400" lvl="1" indent="-342900" algn="l" rtl="0">
              <a:lnSpc>
                <a:spcPct val="100000"/>
              </a:lnSpc>
              <a:spcBef>
                <a:spcPts val="0"/>
              </a:spcBef>
              <a:spcAft>
                <a:spcPts val="0"/>
              </a:spcAft>
              <a:buClr>
                <a:schemeClr val="dk1"/>
              </a:buClr>
              <a:buSzPts val="1800"/>
              <a:buChar char="○"/>
            </a:pPr>
            <a:r>
              <a:rPr lang="en" sz="1800"/>
              <a:t>Review performance on ESSA indicators, including reason(s) for ESSA identification (See slide 25)</a:t>
            </a:r>
            <a:endParaRPr sz="1800" strike="sngStrike"/>
          </a:p>
          <a:p>
            <a:pPr marL="914400" lvl="1" indent="-342900" algn="l" rtl="0">
              <a:lnSpc>
                <a:spcPct val="100000"/>
              </a:lnSpc>
              <a:spcBef>
                <a:spcPts val="0"/>
              </a:spcBef>
              <a:spcAft>
                <a:spcPts val="0"/>
              </a:spcAft>
              <a:buClr>
                <a:schemeClr val="dk1"/>
              </a:buClr>
              <a:buSzPts val="1800"/>
              <a:buChar char="○"/>
            </a:pPr>
            <a:r>
              <a:rPr lang="en" sz="1800"/>
              <a:t>Give input on strategies or interventions to be used in meeting identified needs related to CS-identification</a:t>
            </a:r>
            <a:endParaRPr sz="1800"/>
          </a:p>
          <a:p>
            <a:pPr marL="914400" lvl="1" indent="-342900" algn="l" rtl="0">
              <a:lnSpc>
                <a:spcPct val="100000"/>
              </a:lnSpc>
              <a:spcBef>
                <a:spcPts val="0"/>
              </a:spcBef>
              <a:spcAft>
                <a:spcPts val="0"/>
              </a:spcAft>
              <a:buClr>
                <a:schemeClr val="dk1"/>
              </a:buClr>
              <a:buSzPts val="1800"/>
              <a:buChar char="○"/>
            </a:pPr>
            <a:r>
              <a:rPr lang="en" sz="1800"/>
              <a:t>Continuing involvement </a:t>
            </a:r>
            <a:endParaRPr sz="1800"/>
          </a:p>
          <a:p>
            <a:pPr marL="0" lvl="0" indent="0" algn="l" rtl="0">
              <a:lnSpc>
                <a:spcPct val="100000"/>
              </a:lnSpc>
              <a:spcBef>
                <a:spcPts val="0"/>
              </a:spcBef>
              <a:spcAft>
                <a:spcPts val="0"/>
              </a:spcAft>
              <a:buNone/>
            </a:pPr>
            <a:endParaRPr sz="1800"/>
          </a:p>
        </p:txBody>
      </p:sp>
      <p:sp>
        <p:nvSpPr>
          <p:cNvPr id="636" name="Google Shape;636;p71">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2" name="Google Shape;642;p7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t>Stakeholder Involvement Throughout, cont.</a:t>
            </a:r>
            <a:endParaRPr sz="3000" dirty="0"/>
          </a:p>
        </p:txBody>
      </p:sp>
      <p:sp>
        <p:nvSpPr>
          <p:cNvPr id="641" name="Google Shape;641;p7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92500" lnSpcReduction="20000"/>
          </a:bodyPr>
          <a:lstStyle/>
          <a:p>
            <a:pPr marL="0" lvl="0" indent="0" algn="l" rtl="0">
              <a:spcBef>
                <a:spcPts val="0"/>
              </a:spcBef>
              <a:spcAft>
                <a:spcPts val="0"/>
              </a:spcAft>
              <a:buClr>
                <a:schemeClr val="dk1"/>
              </a:buClr>
              <a:buSzPct val="57894"/>
              <a:buFont typeface="Arial"/>
              <a:buNone/>
            </a:pPr>
            <a:r>
              <a:rPr lang="en" sz="1900"/>
              <a:t>This could look like: </a:t>
            </a:r>
            <a:endParaRPr sz="1900"/>
          </a:p>
          <a:p>
            <a:pPr marL="0" lvl="0" indent="0" algn="l" rtl="0">
              <a:spcBef>
                <a:spcPts val="1200"/>
              </a:spcBef>
              <a:spcAft>
                <a:spcPts val="0"/>
              </a:spcAft>
              <a:buClr>
                <a:schemeClr val="dk1"/>
              </a:buClr>
              <a:buSzPts val="1018"/>
              <a:buFont typeface="Arial"/>
              <a:buNone/>
            </a:pPr>
            <a:r>
              <a:rPr lang="en"/>
              <a:t>Additionally, our </a:t>
            </a:r>
            <a:r>
              <a:rPr lang="en" sz="1300" b="1">
                <a:latin typeface="Roboto Mono"/>
                <a:ea typeface="Roboto Mono"/>
                <a:cs typeface="Roboto Mono"/>
                <a:sym typeface="Roboto Mono"/>
              </a:rPr>
              <a:t>SAC</a:t>
            </a:r>
            <a:r>
              <a:rPr lang="en" sz="1400" b="1">
                <a:latin typeface="Roboto Mono"/>
                <a:ea typeface="Roboto Mono"/>
                <a:cs typeface="Roboto Mono"/>
                <a:sym typeface="Roboto Mono"/>
              </a:rPr>
              <a:t> </a:t>
            </a:r>
            <a:r>
              <a:rPr lang="en"/>
              <a:t>is involved in our review of the ESSA indicators especially the indicators that are related to our CS identification,</a:t>
            </a:r>
            <a:r>
              <a:rPr lang="en" sz="1583" b="1">
                <a:latin typeface="Roboto Mono"/>
                <a:ea typeface="Roboto Mono"/>
                <a:cs typeface="Roboto Mono"/>
                <a:sym typeface="Roboto Mono"/>
              </a:rPr>
              <a:t> </a:t>
            </a:r>
            <a:r>
              <a:rPr lang="en" sz="1475" b="1">
                <a:latin typeface="Roboto Mono"/>
                <a:ea typeface="Roboto Mono"/>
                <a:cs typeface="Roboto Mono"/>
                <a:sym typeface="Roboto Mono"/>
              </a:rPr>
              <a:t>lowest 5%</a:t>
            </a:r>
            <a:r>
              <a:rPr lang="en" sz="1583" b="1">
                <a:latin typeface="Roboto Mono"/>
                <a:ea typeface="Roboto Mono"/>
                <a:cs typeface="Roboto Mono"/>
                <a:sym typeface="Roboto Mono"/>
              </a:rPr>
              <a:t>.</a:t>
            </a:r>
            <a:r>
              <a:rPr lang="en"/>
              <a:t>  They gave input about our major improvement strategies and evidence based interventions during our </a:t>
            </a:r>
            <a:r>
              <a:rPr lang="en" sz="1475" b="1">
                <a:latin typeface="Roboto Mono"/>
                <a:ea typeface="Roboto Mono"/>
                <a:cs typeface="Roboto Mono"/>
                <a:sym typeface="Roboto Mono"/>
              </a:rPr>
              <a:t>school kick-off gathering</a:t>
            </a:r>
            <a:r>
              <a:rPr lang="en"/>
              <a:t>. In addition, we have put a scheduled review of the CS plan during _______</a:t>
            </a:r>
            <a:r>
              <a:rPr lang="en" sz="100" b="1">
                <a:latin typeface="Roboto Mono"/>
                <a:ea typeface="Roboto Mono"/>
                <a:cs typeface="Roboto Mono"/>
                <a:sym typeface="Roboto Mono"/>
              </a:rPr>
              <a:t>3.5.</a:t>
            </a:r>
            <a:endParaRPr sz="100"/>
          </a:p>
          <a:p>
            <a:pPr marL="0" lvl="0" indent="0" algn="l" rtl="0">
              <a:spcBef>
                <a:spcPts val="1200"/>
              </a:spcBef>
              <a:spcAft>
                <a:spcPts val="0"/>
              </a:spcAft>
              <a:buClr>
                <a:schemeClr val="dk1"/>
              </a:buClr>
              <a:buSzPct val="61111"/>
              <a:buFont typeface="Arial"/>
              <a:buNone/>
            </a:pPr>
            <a:endParaRPr/>
          </a:p>
          <a:p>
            <a:pPr marL="0" lvl="0" indent="0" algn="l" rtl="0">
              <a:spcBef>
                <a:spcPts val="1200"/>
              </a:spcBef>
              <a:spcAft>
                <a:spcPts val="1200"/>
              </a:spcAft>
              <a:buClr>
                <a:schemeClr val="dk1"/>
              </a:buClr>
              <a:buSzPct val="61111"/>
              <a:buFont typeface="Arial"/>
              <a:buNone/>
            </a:pPr>
            <a:r>
              <a:rPr lang="en"/>
              <a:t>Additionally, our ____________ is involved in our review of the ESSA indicators especially the indicators that are related to our identification.  They gave input about our _________________ during  ____________. In addition, we have put a scheduled review of the CS plan during __________meeting ________ times a year.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73"/>
          <p:cNvSpPr txBox="1">
            <a:spLocks noGrp="1"/>
          </p:cNvSpPr>
          <p:nvPr>
            <p:ph type="title"/>
          </p:nvPr>
        </p:nvSpPr>
        <p:spPr>
          <a:xfrm>
            <a:off x="192325" y="17345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Where to Enter in the UIP-Brief Description Tab</a:t>
            </a:r>
            <a:endParaRPr sz="3000"/>
          </a:p>
        </p:txBody>
      </p:sp>
      <p:pic>
        <p:nvPicPr>
          <p:cNvPr id="648" name="Google Shape;648;p73" descr="Screenshot of brief description section."/>
          <p:cNvPicPr preferRelativeResize="0"/>
          <p:nvPr/>
        </p:nvPicPr>
        <p:blipFill>
          <a:blip r:embed="rId3">
            <a:alphaModFix/>
          </a:blip>
          <a:stretch>
            <a:fillRect/>
          </a:stretch>
        </p:blipFill>
        <p:spPr>
          <a:xfrm>
            <a:off x="192313" y="1401499"/>
            <a:ext cx="8759373" cy="3057450"/>
          </a:xfrm>
          <a:prstGeom prst="rect">
            <a:avLst/>
          </a:prstGeom>
          <a:noFill/>
          <a:ln>
            <a:noFill/>
          </a:ln>
        </p:spPr>
      </p:pic>
      <p:sp>
        <p:nvSpPr>
          <p:cNvPr id="649" name="Google Shape;649;p73">
            <a:extLst>
              <a:ext uri="{C183D7F6-B498-43B3-948B-1728B52AA6E4}">
                <adec:decorative xmlns:adec="http://schemas.microsoft.com/office/drawing/2017/decorative" val="1"/>
              </a:ext>
            </a:extLst>
          </p:cNvPr>
          <p:cNvSpPr/>
          <p:nvPr/>
        </p:nvSpPr>
        <p:spPr>
          <a:xfrm>
            <a:off x="2270425" y="1746800"/>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7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77"/>
              <a:t>Data Narrative</a:t>
            </a:r>
            <a:endParaRPr sz="3377"/>
          </a:p>
        </p:txBody>
      </p:sp>
      <p:sp>
        <p:nvSpPr>
          <p:cNvPr id="655" name="Google Shape;655;p74"/>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a:t>Section 2</a:t>
            </a:r>
            <a:endParaRPr/>
          </a:p>
        </p:txBody>
      </p:sp>
      <p:sp>
        <p:nvSpPr>
          <p:cNvPr id="656" name="Google Shape;656;p74">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2" name="Google Shape;662;p75"/>
          <p:cNvSpPr txBox="1">
            <a:spLocks noGrp="1"/>
          </p:cNvSpPr>
          <p:nvPr>
            <p:ph type="title"/>
          </p:nvPr>
        </p:nvSpPr>
        <p:spPr>
          <a:xfrm>
            <a:off x="14262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Current Performance </a:t>
            </a:r>
            <a:endParaRPr sz="3000"/>
          </a:p>
        </p:txBody>
      </p:sp>
      <p:sp>
        <p:nvSpPr>
          <p:cNvPr id="661" name="Google Shape;661;p75"/>
          <p:cNvSpPr txBox="1">
            <a:spLocks noGrp="1"/>
          </p:cNvSpPr>
          <p:nvPr>
            <p:ph type="body" idx="1"/>
          </p:nvPr>
        </p:nvSpPr>
        <p:spPr>
          <a:xfrm>
            <a:off x="199225" y="957575"/>
            <a:ext cx="8520600" cy="35985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 sz="1700"/>
              <a:t>Includes an explanation of the school’s current performance on each ESSA indicator within the school-level needs assessment based on the school’s ESSA identification</a:t>
            </a:r>
            <a:endParaRPr sz="1700"/>
          </a:p>
          <a:p>
            <a:pPr marL="457200" lvl="0" indent="-336550" algn="l" rtl="0">
              <a:lnSpc>
                <a:spcPct val="100000"/>
              </a:lnSpc>
              <a:spcBef>
                <a:spcPts val="900"/>
              </a:spcBef>
              <a:spcAft>
                <a:spcPts val="0"/>
              </a:spcAft>
              <a:buClr>
                <a:schemeClr val="dk1"/>
              </a:buClr>
              <a:buSzPts val="1700"/>
              <a:buChar char="●"/>
            </a:pPr>
            <a:r>
              <a:rPr lang="en" sz="1700"/>
              <a:t>Each identification type has specific indicators that must be addressed (slide 25)</a:t>
            </a:r>
            <a:endParaRPr sz="1700"/>
          </a:p>
          <a:p>
            <a:pPr marL="914400" lvl="1" indent="-336550" algn="l" rtl="0">
              <a:lnSpc>
                <a:spcPct val="100000"/>
              </a:lnSpc>
              <a:spcBef>
                <a:spcPts val="0"/>
              </a:spcBef>
              <a:spcAft>
                <a:spcPts val="0"/>
              </a:spcAft>
              <a:buClr>
                <a:schemeClr val="dk1"/>
              </a:buClr>
              <a:buSzPts val="1700"/>
              <a:buChar char="○"/>
            </a:pPr>
            <a:r>
              <a:rPr lang="en" sz="1700"/>
              <a:t>If data on an indicator is unavailable then please provide an explanation as to why </a:t>
            </a:r>
            <a:endParaRPr sz="1700"/>
          </a:p>
          <a:p>
            <a:pPr marL="457200" lvl="0" indent="-336550" algn="l" rtl="0">
              <a:lnSpc>
                <a:spcPct val="100000"/>
              </a:lnSpc>
              <a:spcBef>
                <a:spcPts val="0"/>
              </a:spcBef>
              <a:spcAft>
                <a:spcPts val="0"/>
              </a:spcAft>
              <a:buClr>
                <a:schemeClr val="dk1"/>
              </a:buClr>
              <a:buSzPts val="1700"/>
              <a:buChar char="●"/>
            </a:pPr>
            <a:r>
              <a:rPr lang="en" sz="1700"/>
              <a:t>Broken down by the major demographic groups (slide 26)</a:t>
            </a:r>
            <a:endParaRPr sz="1700"/>
          </a:p>
          <a:p>
            <a:pPr marL="914400" lvl="1" indent="-336550" algn="l" rtl="0">
              <a:lnSpc>
                <a:spcPct val="100000"/>
              </a:lnSpc>
              <a:spcBef>
                <a:spcPts val="0"/>
              </a:spcBef>
              <a:spcAft>
                <a:spcPts val="0"/>
              </a:spcAft>
              <a:buClr>
                <a:schemeClr val="dk1"/>
              </a:buClr>
              <a:buSzPts val="1700"/>
              <a:buChar char="○"/>
            </a:pPr>
            <a:r>
              <a:rPr lang="en" sz="1700"/>
              <a:t>If there is a group whose N group is too small for public reporting then please state that reason. Examples:</a:t>
            </a:r>
            <a:r>
              <a:rPr lang="en" sz="1700">
                <a:highlight>
                  <a:srgbClr val="FF0000"/>
                </a:highlight>
              </a:rPr>
              <a:t> </a:t>
            </a:r>
            <a:endParaRPr sz="1700">
              <a:highlight>
                <a:srgbClr val="FF0000"/>
              </a:highlight>
            </a:endParaRPr>
          </a:p>
          <a:p>
            <a:pPr marL="1371600" lvl="2" indent="-336550" algn="l" rtl="0">
              <a:lnSpc>
                <a:spcPct val="100000"/>
              </a:lnSpc>
              <a:spcBef>
                <a:spcPts val="0"/>
              </a:spcBef>
              <a:spcAft>
                <a:spcPts val="0"/>
              </a:spcAft>
              <a:buClr>
                <a:schemeClr val="dk1"/>
              </a:buClr>
              <a:buSzPts val="1700"/>
              <a:buChar char="■"/>
            </a:pPr>
            <a:r>
              <a:rPr lang="en" sz="1300" b="1">
                <a:latin typeface="Roboto Mono"/>
                <a:ea typeface="Roboto Mono"/>
                <a:cs typeface="Roboto Mono"/>
                <a:sym typeface="Roboto Mono"/>
              </a:rPr>
              <a:t>Hispanic and two or more races groups numbers are too small to report CMAS math scores, OR </a:t>
            </a:r>
            <a:endParaRPr sz="1300" b="1">
              <a:latin typeface="Roboto Mono"/>
              <a:ea typeface="Roboto Mono"/>
              <a:cs typeface="Roboto Mono"/>
              <a:sym typeface="Roboto Mono"/>
            </a:endParaRPr>
          </a:p>
          <a:p>
            <a:pPr marL="1371600" lvl="2" indent="-336550" algn="l" rtl="0">
              <a:lnSpc>
                <a:spcPct val="100000"/>
              </a:lnSpc>
              <a:spcBef>
                <a:spcPts val="0"/>
              </a:spcBef>
              <a:spcAft>
                <a:spcPts val="0"/>
              </a:spcAft>
              <a:buClr>
                <a:schemeClr val="dk1"/>
              </a:buClr>
              <a:buSzPts val="1700"/>
              <a:buChar char="■"/>
            </a:pPr>
            <a:r>
              <a:rPr lang="en" sz="1300" b="1">
                <a:latin typeface="Roboto Mono"/>
                <a:ea typeface="Roboto Mono"/>
                <a:cs typeface="Roboto Mono"/>
                <a:sym typeface="Roboto Mono"/>
              </a:rPr>
              <a:t>Our district does not currently have any students in the Hawaiian or other Pacific Islander subgroups</a:t>
            </a:r>
            <a:r>
              <a:rPr lang="en" sz="1700"/>
              <a:t> </a:t>
            </a:r>
            <a:endParaRPr sz="1700"/>
          </a:p>
          <a:p>
            <a:pPr marL="1371600" lvl="2" indent="-311150" algn="l" rtl="0">
              <a:lnSpc>
                <a:spcPct val="100000"/>
              </a:lnSpc>
              <a:spcBef>
                <a:spcPts val="0"/>
              </a:spcBef>
              <a:spcAft>
                <a:spcPts val="0"/>
              </a:spcAft>
              <a:buClr>
                <a:schemeClr val="dk2"/>
              </a:buClr>
              <a:buSzPts val="1300"/>
              <a:buFont typeface="Roboto Mono"/>
              <a:buChar char="■"/>
            </a:pPr>
            <a:r>
              <a:rPr lang="en" sz="1300" b="1">
                <a:latin typeface="Roboto Mono"/>
                <a:ea typeface="Roboto Mono"/>
                <a:cs typeface="Roboto Mono"/>
                <a:sym typeface="Roboto Mono"/>
              </a:rPr>
              <a:t>Our school does not have student counts or reportable numbers for the other disaggregated groups of students</a:t>
            </a:r>
            <a:endParaRPr sz="1300" b="1">
              <a:latin typeface="Roboto Mono"/>
              <a:ea typeface="Roboto Mono"/>
              <a:cs typeface="Roboto Mono"/>
              <a:sym typeface="Roboto Mono"/>
            </a:endParaRPr>
          </a:p>
          <a:p>
            <a:pPr marL="914400" marR="0" lvl="1" indent="-336550" algn="l" rtl="0">
              <a:lnSpc>
                <a:spcPct val="100000"/>
              </a:lnSpc>
              <a:spcBef>
                <a:spcPts val="0"/>
              </a:spcBef>
              <a:spcAft>
                <a:spcPts val="0"/>
              </a:spcAft>
              <a:buClr>
                <a:schemeClr val="dk1"/>
              </a:buClr>
              <a:buSzPts val="1700"/>
              <a:buChar char="○"/>
            </a:pPr>
            <a:r>
              <a:rPr lang="en" sz="1700"/>
              <a:t>Data can be represented in a variety of ways </a:t>
            </a:r>
            <a:r>
              <a:rPr lang="en" sz="1300" b="1">
                <a:latin typeface="Roboto Mono"/>
                <a:ea typeface="Roboto Mono"/>
                <a:cs typeface="Roboto Mono"/>
                <a:sym typeface="Roboto Mono"/>
              </a:rPr>
              <a:t>such</a:t>
            </a:r>
            <a:r>
              <a:rPr lang="en" sz="1700"/>
              <a:t> as narrative form or within a table. </a:t>
            </a:r>
            <a:endParaRPr sz="2000"/>
          </a:p>
        </p:txBody>
      </p:sp>
      <p:sp>
        <p:nvSpPr>
          <p:cNvPr id="663" name="Google Shape;663;p75">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2" name="Title 1">
            <a:extLst>
              <a:ext uri="{FF2B5EF4-FFF2-40B4-BE49-F238E27FC236}">
                <a16:creationId xmlns:a16="http://schemas.microsoft.com/office/drawing/2014/main" id="{8A79B53F-B396-C31B-0295-73AA1ADA6E30}"/>
              </a:ext>
            </a:extLst>
          </p:cNvPr>
          <p:cNvSpPr>
            <a:spLocks noGrp="1"/>
          </p:cNvSpPr>
          <p:nvPr>
            <p:ph type="title" idx="4294967295"/>
          </p:nvPr>
        </p:nvSpPr>
        <p:spPr>
          <a:xfrm>
            <a:off x="341875" y="285835"/>
            <a:ext cx="8460250" cy="572700"/>
          </a:xfrm>
          <a:solidFill>
            <a:schemeClr val="accent3"/>
          </a:solidFill>
        </p:spPr>
        <p:txBody>
          <a:bodyPr spcFirstLastPara="1" wrap="square" lIns="0" tIns="0" rIns="0" bIns="0" anchor="ctr" anchorCtr="0">
            <a:noAutofit/>
          </a:bodyPr>
          <a:lstStyle/>
          <a:p>
            <a:pPr lvl="0" algn="ctr"/>
            <a:r>
              <a:rPr lang="en-US" dirty="0">
                <a:solidFill>
                  <a:schemeClr val="lt1"/>
                </a:solidFill>
              </a:rPr>
              <a:t>Required Student Performance Data Based on Identification</a:t>
            </a:r>
            <a:r>
              <a:rPr lang="en-US" dirty="0">
                <a:solidFill>
                  <a:schemeClr val="dk1"/>
                </a:solidFill>
              </a:rPr>
              <a:t> </a:t>
            </a:r>
          </a:p>
        </p:txBody>
      </p:sp>
      <p:graphicFrame>
        <p:nvGraphicFramePr>
          <p:cNvPr id="668" name="Google Shape;668;p76"/>
          <p:cNvGraphicFramePr/>
          <p:nvPr>
            <p:extLst>
              <p:ext uri="{D42A27DB-BD31-4B8C-83A1-F6EECF244321}">
                <p14:modId xmlns:p14="http://schemas.microsoft.com/office/powerpoint/2010/main" val="4148464906"/>
              </p:ext>
            </p:extLst>
          </p:nvPr>
        </p:nvGraphicFramePr>
        <p:xfrm>
          <a:off x="341875" y="858535"/>
          <a:ext cx="8460250" cy="3426430"/>
        </p:xfrm>
        <a:graphic>
          <a:graphicData uri="http://schemas.openxmlformats.org/drawingml/2006/table">
            <a:tbl>
              <a:tblPr firstRow="1">
                <a:noFill/>
                <a:tableStyleId>{00A8E50B-82EE-4BFA-8760-F060D089B338}</a:tableStyleId>
              </a:tblPr>
              <a:tblGrid>
                <a:gridCol w="1647900">
                  <a:extLst>
                    <a:ext uri="{9D8B030D-6E8A-4147-A177-3AD203B41FA5}">
                      <a16:colId xmlns:a16="http://schemas.microsoft.com/office/drawing/2014/main" val="20000"/>
                    </a:ext>
                  </a:extLst>
                </a:gridCol>
                <a:gridCol w="1736200">
                  <a:extLst>
                    <a:ext uri="{9D8B030D-6E8A-4147-A177-3AD203B41FA5}">
                      <a16:colId xmlns:a16="http://schemas.microsoft.com/office/drawing/2014/main" val="20001"/>
                    </a:ext>
                  </a:extLst>
                </a:gridCol>
                <a:gridCol w="1692050">
                  <a:extLst>
                    <a:ext uri="{9D8B030D-6E8A-4147-A177-3AD203B41FA5}">
                      <a16:colId xmlns:a16="http://schemas.microsoft.com/office/drawing/2014/main" val="20002"/>
                    </a:ext>
                  </a:extLst>
                </a:gridCol>
                <a:gridCol w="1692050">
                  <a:extLst>
                    <a:ext uri="{9D8B030D-6E8A-4147-A177-3AD203B41FA5}">
                      <a16:colId xmlns:a16="http://schemas.microsoft.com/office/drawing/2014/main" val="20003"/>
                    </a:ext>
                  </a:extLst>
                </a:gridCol>
                <a:gridCol w="1692050">
                  <a:extLst>
                    <a:ext uri="{9D8B030D-6E8A-4147-A177-3AD203B41FA5}">
                      <a16:colId xmlns:a16="http://schemas.microsoft.com/office/drawing/2014/main" val="20004"/>
                    </a:ext>
                  </a:extLst>
                </a:gridCol>
              </a:tblGrid>
              <a:tr h="703100">
                <a:tc>
                  <a:txBody>
                    <a:bodyPr/>
                    <a:lstStyle/>
                    <a:p>
                      <a:pPr marL="0" lvl="0" indent="0" algn="ctr" rtl="0">
                        <a:spcBef>
                          <a:spcPts val="0"/>
                        </a:spcBef>
                        <a:spcAft>
                          <a:spcPts val="0"/>
                        </a:spcAft>
                        <a:buNone/>
                      </a:pPr>
                      <a:r>
                        <a:rPr lang="en" sz="1150" b="1">
                          <a:solidFill>
                            <a:schemeClr val="dk1"/>
                          </a:solidFill>
                          <a:highlight>
                            <a:srgbClr val="00FF00"/>
                          </a:highlight>
                          <a:latin typeface="Calibri"/>
                          <a:ea typeface="Calibri"/>
                          <a:cs typeface="Calibri"/>
                          <a:sym typeface="Calibri"/>
                        </a:rPr>
                        <a:t> CS Lowest 5%; </a:t>
                      </a:r>
                      <a:endParaRPr sz="1150" b="1">
                        <a:solidFill>
                          <a:schemeClr val="dk1"/>
                        </a:solidFill>
                        <a:highlight>
                          <a:srgbClr val="00FF00"/>
                        </a:highlight>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150" b="1">
                          <a:solidFill>
                            <a:schemeClr val="dk1"/>
                          </a:solidFill>
                          <a:highlight>
                            <a:srgbClr val="00FF00"/>
                          </a:highlight>
                          <a:latin typeface="Calibri"/>
                          <a:ea typeface="Calibri"/>
                          <a:cs typeface="Calibri"/>
                          <a:sym typeface="Calibri"/>
                        </a:rPr>
                        <a:t>K-2 School Only</a:t>
                      </a:r>
                      <a:r>
                        <a:rPr lang="en" sz="1150" b="1">
                          <a:solidFill>
                            <a:schemeClr val="dk1"/>
                          </a:solidFill>
                          <a:latin typeface="Calibri"/>
                          <a:ea typeface="Calibri"/>
                          <a:cs typeface="Calibri"/>
                          <a:sym typeface="Calibri"/>
                        </a:rPr>
                        <a:t> </a:t>
                      </a:r>
                      <a:endParaRPr sz="1150" b="1">
                        <a:solidFill>
                          <a:schemeClr val="dk1"/>
                        </a:solidFill>
                        <a:latin typeface="Calibri"/>
                        <a:ea typeface="Calibri"/>
                        <a:cs typeface="Calibri"/>
                        <a:sym typeface="Calibri"/>
                      </a:endParaRPr>
                    </a:p>
                  </a:txBody>
                  <a:tcPr marL="91425" marR="91425" marT="91425" marB="91425">
                    <a:lnL w="9525" cap="flat" cmpd="sng">
                      <a:solidFill>
                        <a:schemeClr val="accent3"/>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78909C">
                        <a:alpha val="27829"/>
                      </a:srgbClr>
                    </a:solidFill>
                  </a:tcPr>
                </a:tc>
                <a:tc>
                  <a:txBody>
                    <a:bodyPr/>
                    <a:lstStyle/>
                    <a:p>
                      <a:pPr marL="0" lvl="0" indent="0" algn="ctr" rtl="0">
                        <a:spcBef>
                          <a:spcPts val="0"/>
                        </a:spcBef>
                        <a:spcAft>
                          <a:spcPts val="0"/>
                        </a:spcAft>
                        <a:buClr>
                          <a:schemeClr val="dk1"/>
                        </a:buClr>
                        <a:buSzPts val="1100"/>
                        <a:buFont typeface="Arial"/>
                        <a:buNone/>
                      </a:pPr>
                      <a:r>
                        <a:rPr lang="en" sz="1150" b="1">
                          <a:solidFill>
                            <a:schemeClr val="dk1"/>
                          </a:solidFill>
                          <a:highlight>
                            <a:srgbClr val="CCCCCC"/>
                          </a:highlight>
                          <a:latin typeface="Calibri"/>
                          <a:ea typeface="Calibri"/>
                          <a:cs typeface="Calibri"/>
                          <a:sym typeface="Calibri"/>
                        </a:rPr>
                        <a:t> CS Lowest 5</a:t>
                      </a:r>
                      <a:r>
                        <a:rPr lang="en" sz="1150" b="1">
                          <a:solidFill>
                            <a:schemeClr val="dk1"/>
                          </a:solidFill>
                          <a:latin typeface="Calibri"/>
                          <a:ea typeface="Calibri"/>
                          <a:cs typeface="Calibri"/>
                          <a:sym typeface="Calibri"/>
                        </a:rPr>
                        <a:t>%; Elementary and Middle Schools</a:t>
                      </a:r>
                      <a:endParaRPr>
                        <a:solidFill>
                          <a:schemeClr val="dk1"/>
                        </a:solidFill>
                      </a:endParaRPr>
                    </a:p>
                  </a:txBody>
                  <a:tcPr marL="91425" marR="91425" marT="91425" marB="91425">
                    <a:lnL w="9525" cap="flat" cmpd="sng" algn="ctr">
                      <a:solidFill>
                        <a:srgbClr val="9E9E9E"/>
                      </a:solidFill>
                      <a:prstDash val="solid"/>
                      <a:round/>
                      <a:headEnd type="none" w="sm" len="sm"/>
                      <a:tailEnd type="none" w="sm" len="sm"/>
                    </a:lnL>
                    <a:lnR w="12700" cap="flat" cmpd="sng" algn="ctr">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78909C">
                        <a:alpha val="27829"/>
                      </a:srgbClr>
                    </a:solidFill>
                  </a:tcPr>
                </a:tc>
                <a:tc>
                  <a:txBody>
                    <a:bodyPr/>
                    <a:lstStyle/>
                    <a:p>
                      <a:pPr marL="0" lvl="0" indent="0" algn="ctr" rtl="0">
                        <a:spcBef>
                          <a:spcPts val="0"/>
                        </a:spcBef>
                        <a:spcAft>
                          <a:spcPts val="0"/>
                        </a:spcAft>
                        <a:buNone/>
                      </a:pPr>
                      <a:r>
                        <a:rPr lang="en" sz="1150" b="1">
                          <a:solidFill>
                            <a:srgbClr val="333333"/>
                          </a:solidFill>
                          <a:highlight>
                            <a:srgbClr val="CCCCCC"/>
                          </a:highlight>
                          <a:latin typeface="Calibri"/>
                          <a:ea typeface="Calibri"/>
                          <a:cs typeface="Calibri"/>
                          <a:sym typeface="Calibri"/>
                        </a:rPr>
                        <a:t> CS </a:t>
                      </a:r>
                      <a:r>
                        <a:rPr lang="en" sz="1150" b="1">
                          <a:solidFill>
                            <a:srgbClr val="333333"/>
                          </a:solidFill>
                          <a:latin typeface="Calibri"/>
                          <a:ea typeface="Calibri"/>
                          <a:cs typeface="Calibri"/>
                          <a:sym typeface="Calibri"/>
                        </a:rPr>
                        <a:t>Lowest 5%; High Schools</a:t>
                      </a:r>
                      <a:endParaRPr sz="1100" b="1">
                        <a:solidFill>
                          <a:srgbClr val="5F497A"/>
                        </a:solidFill>
                        <a:latin typeface="Calibri"/>
                        <a:ea typeface="Calibri"/>
                        <a:cs typeface="Calibri"/>
                        <a:sym typeface="Calibri"/>
                      </a:endParaRPr>
                    </a:p>
                  </a:txBody>
                  <a:tcPr marL="63500" marR="63500" marT="63500" marB="63500" anchor="ctr">
                    <a:lnL w="12700" cap="flat" cmpd="sng" algn="ctr">
                      <a:solidFill>
                        <a:srgbClr val="9E9E9E"/>
                      </a:solidFill>
                      <a:prstDash val="solid"/>
                      <a:round/>
                      <a:headEnd type="none" w="sm" len="sm"/>
                      <a:tailEnd type="none" w="sm" len="sm"/>
                    </a:lnL>
                    <a:lnR w="12700" cap="flat" cmpd="sng" algn="ctr">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78909C">
                        <a:alpha val="27829"/>
                      </a:srgbClr>
                    </a:solidFill>
                  </a:tcPr>
                </a:tc>
                <a:tc>
                  <a:txBody>
                    <a:bodyPr/>
                    <a:lstStyle/>
                    <a:p>
                      <a:pPr marL="0" lvl="0" indent="0" algn="ctr" rtl="0">
                        <a:spcBef>
                          <a:spcPts val="0"/>
                        </a:spcBef>
                        <a:spcAft>
                          <a:spcPts val="0"/>
                        </a:spcAft>
                        <a:buNone/>
                      </a:pPr>
                      <a:r>
                        <a:rPr lang="en" sz="1150" b="1">
                          <a:solidFill>
                            <a:srgbClr val="333333"/>
                          </a:solidFill>
                          <a:latin typeface="Calibri"/>
                          <a:ea typeface="Calibri"/>
                          <a:cs typeface="Calibri"/>
                          <a:sym typeface="Calibri"/>
                        </a:rPr>
                        <a:t>CS Low Graduation</a:t>
                      </a:r>
                      <a:endParaRPr sz="1100" b="1">
                        <a:solidFill>
                          <a:srgbClr val="5F497A"/>
                        </a:solidFill>
                        <a:latin typeface="Calibri"/>
                        <a:ea typeface="Calibri"/>
                        <a:cs typeface="Calibri"/>
                        <a:sym typeface="Calibri"/>
                      </a:endParaRPr>
                    </a:p>
                  </a:txBody>
                  <a:tcPr marL="63500" marR="63500" marT="63500" marB="63500" anchor="ctr">
                    <a:lnL w="12700" cap="flat" cmpd="sng" algn="ctr">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78909C">
                        <a:alpha val="27829"/>
                      </a:srgbClr>
                    </a:solidFill>
                  </a:tcPr>
                </a:tc>
                <a:tc>
                  <a:txBody>
                    <a:bodyPr/>
                    <a:lstStyle/>
                    <a:p>
                      <a:pPr marL="0" lvl="0" indent="0" algn="ctr" rtl="0">
                        <a:spcBef>
                          <a:spcPts val="0"/>
                        </a:spcBef>
                        <a:spcAft>
                          <a:spcPts val="0"/>
                        </a:spcAft>
                        <a:buNone/>
                      </a:pPr>
                      <a:r>
                        <a:rPr lang="en" sz="1150" b="1" dirty="0">
                          <a:solidFill>
                            <a:srgbClr val="333333"/>
                          </a:solidFill>
                          <a:latin typeface="Calibri"/>
                          <a:ea typeface="Calibri"/>
                          <a:cs typeface="Calibri"/>
                          <a:sym typeface="Calibri"/>
                        </a:rPr>
                        <a:t>CS Lowest 5%; Participation Only</a:t>
                      </a:r>
                      <a:endParaRPr sz="1150" b="1" dirty="0">
                        <a:solidFill>
                          <a:srgbClr val="333333"/>
                        </a:solidFill>
                        <a:latin typeface="Calibri"/>
                        <a:ea typeface="Calibri"/>
                        <a:cs typeface="Calibri"/>
                        <a:sym typeface="Calibri"/>
                      </a:endParaRPr>
                    </a:p>
                  </a:txBody>
                  <a:tcPr marL="73025" marR="73025" marT="0" marB="0" anchor="ctr">
                    <a:lnL w="12700" cap="flat" cmpd="sng" algn="ctr">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78909C">
                        <a:alpha val="27829"/>
                      </a:srgbClr>
                    </a:solidFill>
                  </a:tcPr>
                </a:tc>
                <a:extLst>
                  <a:ext uri="{0D108BD9-81ED-4DB2-BD59-A6C34878D82A}">
                    <a16:rowId xmlns:a16="http://schemas.microsoft.com/office/drawing/2014/main" val="10001"/>
                  </a:ext>
                </a:extLst>
              </a:tr>
              <a:tr h="2655500">
                <a:tc>
                  <a:txBody>
                    <a:bodyPr/>
                    <a:lstStyle/>
                    <a:p>
                      <a:pPr marL="0" lvl="0" indent="0" algn="l" rtl="0">
                        <a:spcBef>
                          <a:spcPts val="0"/>
                        </a:spcBef>
                        <a:spcAft>
                          <a:spcPts val="0"/>
                        </a:spcAft>
                        <a:buNone/>
                      </a:pPr>
                      <a:r>
                        <a:rPr lang="en" sz="1000">
                          <a:solidFill>
                            <a:schemeClr val="dk1"/>
                          </a:solidFill>
                          <a:highlight>
                            <a:srgbClr val="00FF00"/>
                          </a:highlight>
                          <a:latin typeface="Calibri"/>
                          <a:ea typeface="Calibri"/>
                          <a:cs typeface="Calibri"/>
                          <a:sym typeface="Calibri"/>
                        </a:rPr>
                        <a:t>Academic Achievement</a:t>
                      </a:r>
                      <a:endParaRPr sz="1000">
                        <a:solidFill>
                          <a:schemeClr val="dk1"/>
                        </a:solidFill>
                        <a:highlight>
                          <a:srgbClr val="00FF00"/>
                        </a:highlight>
                        <a:latin typeface="Calibri"/>
                        <a:ea typeface="Calibri"/>
                        <a:cs typeface="Calibri"/>
                        <a:sym typeface="Calibri"/>
                      </a:endParaRPr>
                    </a:p>
                    <a:p>
                      <a:pPr marL="0" lvl="0" indent="0" algn="l" rtl="0">
                        <a:spcBef>
                          <a:spcPts val="0"/>
                        </a:spcBef>
                        <a:spcAft>
                          <a:spcPts val="0"/>
                        </a:spcAft>
                        <a:buNone/>
                      </a:pPr>
                      <a:r>
                        <a:rPr lang="en" sz="1000">
                          <a:solidFill>
                            <a:schemeClr val="dk1"/>
                          </a:solidFill>
                          <a:highlight>
                            <a:srgbClr val="00FF00"/>
                          </a:highlight>
                          <a:latin typeface="Calibri"/>
                          <a:ea typeface="Calibri"/>
                          <a:cs typeface="Calibri"/>
                          <a:sym typeface="Calibri"/>
                        </a:rPr>
                        <a:t>English Language Arts</a:t>
                      </a:r>
                      <a:endParaRPr sz="1000">
                        <a:solidFill>
                          <a:schemeClr val="dk1"/>
                        </a:solidFill>
                        <a:highlight>
                          <a:srgbClr val="00FF00"/>
                        </a:highlight>
                        <a:latin typeface="Calibri"/>
                        <a:ea typeface="Calibri"/>
                        <a:cs typeface="Calibri"/>
                        <a:sym typeface="Calibri"/>
                      </a:endParaRPr>
                    </a:p>
                    <a:p>
                      <a:pPr marL="400050" lvl="1" indent="-292100" algn="l" rtl="0">
                        <a:spcBef>
                          <a:spcPts val="0"/>
                        </a:spcBef>
                        <a:spcAft>
                          <a:spcPts val="0"/>
                        </a:spcAft>
                        <a:buClr>
                          <a:schemeClr val="dk1"/>
                        </a:buClr>
                        <a:buSzPts val="1000"/>
                        <a:buFont typeface="Calibri"/>
                        <a:buChar char="○"/>
                      </a:pPr>
                      <a:r>
                        <a:rPr lang="en" sz="1000">
                          <a:solidFill>
                            <a:schemeClr val="dk1"/>
                          </a:solidFill>
                          <a:highlight>
                            <a:srgbClr val="00FF00"/>
                          </a:highlight>
                          <a:latin typeface="Calibri"/>
                          <a:ea typeface="Calibri"/>
                          <a:cs typeface="Calibri"/>
                          <a:sym typeface="Calibri"/>
                        </a:rPr>
                        <a:t>READ Act Percent with a Significant Reading Deficiency (SRD)</a:t>
                      </a:r>
                      <a:endParaRPr sz="1000">
                        <a:solidFill>
                          <a:schemeClr val="dk1"/>
                        </a:solidFill>
                        <a:highlight>
                          <a:srgbClr val="00FF00"/>
                        </a:highlight>
                        <a:latin typeface="Calibri"/>
                        <a:ea typeface="Calibri"/>
                        <a:cs typeface="Calibri"/>
                        <a:sym typeface="Calibri"/>
                      </a:endParaRPr>
                    </a:p>
                    <a:p>
                      <a:pPr marL="0" lvl="0" indent="0" algn="l" rtl="0">
                        <a:spcBef>
                          <a:spcPts val="0"/>
                        </a:spcBef>
                        <a:spcAft>
                          <a:spcPts val="0"/>
                        </a:spcAft>
                        <a:buNone/>
                      </a:pPr>
                      <a:r>
                        <a:rPr lang="en" sz="1000">
                          <a:solidFill>
                            <a:schemeClr val="dk1"/>
                          </a:solidFill>
                          <a:highlight>
                            <a:srgbClr val="00FF00"/>
                          </a:highlight>
                          <a:latin typeface="Calibri"/>
                          <a:ea typeface="Calibri"/>
                          <a:cs typeface="Calibri"/>
                          <a:sym typeface="Calibri"/>
                        </a:rPr>
                        <a:t>Academic Progress</a:t>
                      </a:r>
                      <a:endParaRPr sz="1000">
                        <a:solidFill>
                          <a:schemeClr val="dk1"/>
                        </a:solidFill>
                        <a:highlight>
                          <a:srgbClr val="00FF00"/>
                        </a:highlight>
                        <a:latin typeface="Calibri"/>
                        <a:ea typeface="Calibri"/>
                        <a:cs typeface="Calibri"/>
                        <a:sym typeface="Calibri"/>
                      </a:endParaRPr>
                    </a:p>
                    <a:p>
                      <a:pPr marL="0" marR="0" lvl="0" indent="0" algn="l" rtl="0">
                        <a:spcBef>
                          <a:spcPts val="0"/>
                        </a:spcBef>
                        <a:spcAft>
                          <a:spcPts val="0"/>
                        </a:spcAft>
                        <a:buNone/>
                      </a:pPr>
                      <a:r>
                        <a:rPr lang="en" sz="1000">
                          <a:solidFill>
                            <a:schemeClr val="dk1"/>
                          </a:solidFill>
                          <a:highlight>
                            <a:srgbClr val="00FF00"/>
                          </a:highlight>
                          <a:latin typeface="Calibri"/>
                          <a:ea typeface="Calibri"/>
                          <a:cs typeface="Calibri"/>
                          <a:sym typeface="Calibri"/>
                        </a:rPr>
                        <a:t>English Language Arts</a:t>
                      </a:r>
                      <a:endParaRPr sz="1000">
                        <a:solidFill>
                          <a:schemeClr val="dk1"/>
                        </a:solidFill>
                        <a:highlight>
                          <a:srgbClr val="00FF00"/>
                        </a:highlight>
                        <a:latin typeface="Calibri"/>
                        <a:ea typeface="Calibri"/>
                        <a:cs typeface="Calibri"/>
                        <a:sym typeface="Calibri"/>
                      </a:endParaRPr>
                    </a:p>
                    <a:p>
                      <a:pPr marL="0" lvl="0" indent="0" algn="l" rtl="0">
                        <a:spcBef>
                          <a:spcPts val="0"/>
                        </a:spcBef>
                        <a:spcAft>
                          <a:spcPts val="0"/>
                        </a:spcAft>
                        <a:buNone/>
                      </a:pPr>
                      <a:r>
                        <a:rPr lang="en" sz="1000">
                          <a:solidFill>
                            <a:schemeClr val="dk1"/>
                          </a:solidFill>
                          <a:highlight>
                            <a:srgbClr val="00FF00"/>
                          </a:highlight>
                          <a:latin typeface="Calibri"/>
                          <a:ea typeface="Calibri"/>
                          <a:cs typeface="Calibri"/>
                          <a:sym typeface="Calibri"/>
                        </a:rPr>
                        <a:t>Change in SRD</a:t>
                      </a:r>
                      <a:endParaRPr sz="1000">
                        <a:solidFill>
                          <a:schemeClr val="dk1"/>
                        </a:solidFill>
                        <a:highlight>
                          <a:srgbClr val="00FF00"/>
                        </a:highlight>
                        <a:latin typeface="Calibri"/>
                        <a:ea typeface="Calibri"/>
                        <a:cs typeface="Calibri"/>
                        <a:sym typeface="Calibri"/>
                      </a:endParaRPr>
                    </a:p>
                    <a:p>
                      <a:pPr marL="400050" lvl="2" indent="-292100" algn="l" rtl="0">
                        <a:spcBef>
                          <a:spcPts val="0"/>
                        </a:spcBef>
                        <a:spcAft>
                          <a:spcPts val="0"/>
                        </a:spcAft>
                        <a:buClr>
                          <a:schemeClr val="dk1"/>
                        </a:buClr>
                        <a:buSzPts val="1000"/>
                        <a:buFont typeface="Calibri"/>
                        <a:buChar char="■"/>
                      </a:pPr>
                      <a:r>
                        <a:rPr lang="en" sz="1000">
                          <a:solidFill>
                            <a:schemeClr val="dk1"/>
                          </a:solidFill>
                          <a:highlight>
                            <a:srgbClr val="00FF00"/>
                          </a:highlight>
                          <a:latin typeface="Calibri"/>
                          <a:ea typeface="Calibri"/>
                          <a:cs typeface="Calibri"/>
                          <a:sym typeface="Calibri"/>
                        </a:rPr>
                        <a:t>English Language Proficiency</a:t>
                      </a:r>
                      <a:endParaRPr sz="1000">
                        <a:solidFill>
                          <a:schemeClr val="dk1"/>
                        </a:solidFill>
                        <a:highlight>
                          <a:srgbClr val="00FF00"/>
                        </a:highlight>
                        <a:latin typeface="Calibri"/>
                        <a:ea typeface="Calibri"/>
                        <a:cs typeface="Calibri"/>
                        <a:sym typeface="Calibri"/>
                      </a:endParaRPr>
                    </a:p>
                    <a:p>
                      <a:pPr marL="400050" lvl="2" indent="-292100" algn="l" rtl="0">
                        <a:spcBef>
                          <a:spcPts val="0"/>
                        </a:spcBef>
                        <a:spcAft>
                          <a:spcPts val="0"/>
                        </a:spcAft>
                        <a:buClr>
                          <a:schemeClr val="dk1"/>
                        </a:buClr>
                        <a:buSzPts val="1000"/>
                        <a:buFont typeface="Calibri"/>
                        <a:buChar char="■"/>
                      </a:pPr>
                      <a:r>
                        <a:rPr lang="en" sz="1000">
                          <a:solidFill>
                            <a:schemeClr val="dk1"/>
                          </a:solidFill>
                          <a:highlight>
                            <a:srgbClr val="00FF00"/>
                          </a:highlight>
                          <a:latin typeface="Calibri"/>
                          <a:ea typeface="Calibri"/>
                          <a:cs typeface="Calibri"/>
                          <a:sym typeface="Calibri"/>
                        </a:rPr>
                        <a:t>Median Growth Percentile</a:t>
                      </a:r>
                      <a:endParaRPr sz="1000">
                        <a:solidFill>
                          <a:schemeClr val="dk1"/>
                        </a:solidFill>
                        <a:highlight>
                          <a:srgbClr val="00FF00"/>
                        </a:highlight>
                        <a:latin typeface="Calibri"/>
                        <a:ea typeface="Calibri"/>
                        <a:cs typeface="Calibri"/>
                        <a:sym typeface="Calibri"/>
                      </a:endParaRPr>
                    </a:p>
                    <a:p>
                      <a:pPr marL="400050" lvl="2" indent="-292100" algn="l" rtl="0">
                        <a:spcBef>
                          <a:spcPts val="0"/>
                        </a:spcBef>
                        <a:spcAft>
                          <a:spcPts val="0"/>
                        </a:spcAft>
                        <a:buClr>
                          <a:schemeClr val="dk1"/>
                        </a:buClr>
                        <a:buSzPts val="1000"/>
                        <a:buFont typeface="Calibri"/>
                        <a:buChar char="■"/>
                      </a:pPr>
                      <a:r>
                        <a:rPr lang="en" sz="1000">
                          <a:solidFill>
                            <a:schemeClr val="dk1"/>
                          </a:solidFill>
                          <a:highlight>
                            <a:srgbClr val="00FF00"/>
                          </a:highlight>
                          <a:latin typeface="Calibri"/>
                          <a:ea typeface="Calibri"/>
                          <a:cs typeface="Calibri"/>
                          <a:sym typeface="Calibri"/>
                        </a:rPr>
                        <a:t>On-track to attain fluency</a:t>
                      </a:r>
                      <a:endParaRPr sz="1600">
                        <a:solidFill>
                          <a:schemeClr val="dk1"/>
                        </a:solidFill>
                        <a:highlight>
                          <a:srgbClr val="00FF00"/>
                        </a:highlight>
                      </a:endParaRPr>
                    </a:p>
                  </a:txBody>
                  <a:tcPr marL="91425" marR="91425" marT="91425" marB="91425">
                    <a:lnL w="9525"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285750" lvl="0" indent="-292100" algn="l" rtl="0">
                        <a:spcBef>
                          <a:spcPts val="0"/>
                        </a:spcBef>
                        <a:spcAft>
                          <a:spcPts val="0"/>
                        </a:spcAft>
                        <a:buSzPts val="1000"/>
                        <a:buFont typeface="Calibri"/>
                        <a:buChar char="●"/>
                      </a:pPr>
                      <a:r>
                        <a:rPr lang="en" sz="1000">
                          <a:latin typeface="Calibri"/>
                          <a:ea typeface="Calibri"/>
                          <a:cs typeface="Calibri"/>
                          <a:sym typeface="Calibri"/>
                        </a:rPr>
                        <a:t>Academic achievement on English language arts and math</a:t>
                      </a:r>
                      <a:endParaRPr sz="1000">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latin typeface="Calibri"/>
                          <a:ea typeface="Calibri"/>
                          <a:cs typeface="Calibri"/>
                          <a:sym typeface="Calibri"/>
                        </a:rPr>
                        <a:t>Academic growth on English language arts and math</a:t>
                      </a:r>
                      <a:endParaRPr sz="1000">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latin typeface="Calibri"/>
                          <a:ea typeface="Calibri"/>
                          <a:cs typeface="Calibri"/>
                          <a:sym typeface="Calibri"/>
                        </a:rPr>
                        <a:t>English language proficiency for English learners</a:t>
                      </a:r>
                      <a:endParaRPr sz="1000">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latin typeface="Calibri"/>
                          <a:ea typeface="Calibri"/>
                          <a:cs typeface="Calibri"/>
                          <a:sym typeface="Calibri"/>
                        </a:rPr>
                        <a:t>School quality and student success indicator</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 sz="1000">
                          <a:latin typeface="Calibri"/>
                          <a:ea typeface="Calibri"/>
                          <a:cs typeface="Calibri"/>
                          <a:sym typeface="Calibri"/>
                        </a:rPr>
                        <a:t>Science achievement</a:t>
                      </a:r>
                      <a:endParaRPr sz="600" strike="sngStrike">
                        <a:latin typeface="Calibri"/>
                        <a:ea typeface="Calibri"/>
                        <a:cs typeface="Calibri"/>
                        <a:sym typeface="Calibri"/>
                      </a:endParaRPr>
                    </a:p>
                    <a:p>
                      <a:pPr marL="457200" lvl="0" indent="-292100" algn="l" rtl="0">
                        <a:spcBef>
                          <a:spcPts val="0"/>
                        </a:spcBef>
                        <a:spcAft>
                          <a:spcPts val="0"/>
                        </a:spcAft>
                        <a:buClr>
                          <a:schemeClr val="dk1"/>
                        </a:buClr>
                        <a:buSzPts val="1000"/>
                        <a:buFont typeface="Calibri"/>
                        <a:buChar char="●"/>
                      </a:pPr>
                      <a:r>
                        <a:rPr lang="en" sz="1000" strike="sngStrike">
                          <a:solidFill>
                            <a:schemeClr val="dk1"/>
                          </a:solidFill>
                          <a:latin typeface="Calibri"/>
                          <a:ea typeface="Calibri"/>
                          <a:cs typeface="Calibri"/>
                          <a:sym typeface="Calibri"/>
                        </a:rPr>
                        <a:t>Chronic absenteeism for elementary and middle schools</a:t>
                      </a:r>
                      <a:r>
                        <a:rPr lang="en"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a:txBody>
                  <a:tcPr marL="63500" marR="63500" marT="63500" marB="6350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228600" lvl="1" indent="-234950" algn="l" rtl="0">
                        <a:spcBef>
                          <a:spcPts val="0"/>
                        </a:spcBef>
                        <a:spcAft>
                          <a:spcPts val="0"/>
                        </a:spcAft>
                        <a:buSzPts val="1000"/>
                        <a:buFont typeface="Calibri"/>
                        <a:buChar char="○"/>
                      </a:pPr>
                      <a:r>
                        <a:rPr lang="en" sz="1000">
                          <a:latin typeface="Calibri"/>
                          <a:ea typeface="Calibri"/>
                          <a:cs typeface="Calibri"/>
                          <a:sym typeface="Calibri"/>
                        </a:rPr>
                        <a:t>Academic achievement on English language arts and math</a:t>
                      </a:r>
                      <a:endParaRPr sz="1000">
                        <a:latin typeface="Calibri"/>
                        <a:ea typeface="Calibri"/>
                        <a:cs typeface="Calibri"/>
                        <a:sym typeface="Calibri"/>
                      </a:endParaRPr>
                    </a:p>
                    <a:p>
                      <a:pPr marL="228600" lvl="1" indent="-234950" algn="l" rtl="0">
                        <a:spcBef>
                          <a:spcPts val="0"/>
                        </a:spcBef>
                        <a:spcAft>
                          <a:spcPts val="0"/>
                        </a:spcAft>
                        <a:buSzPts val="1000"/>
                        <a:buFont typeface="Calibri"/>
                        <a:buChar char="○"/>
                      </a:pPr>
                      <a:r>
                        <a:rPr lang="en" sz="1000">
                          <a:latin typeface="Calibri"/>
                          <a:ea typeface="Calibri"/>
                          <a:cs typeface="Calibri"/>
                          <a:sym typeface="Calibri"/>
                        </a:rPr>
                        <a:t>Academic growth on English language arts and math</a:t>
                      </a:r>
                      <a:endParaRPr sz="1000">
                        <a:latin typeface="Calibri"/>
                        <a:ea typeface="Calibri"/>
                        <a:cs typeface="Calibri"/>
                        <a:sym typeface="Calibri"/>
                      </a:endParaRPr>
                    </a:p>
                    <a:p>
                      <a:pPr marL="228600" lvl="1" indent="-234950" algn="l" rtl="0">
                        <a:spcBef>
                          <a:spcPts val="0"/>
                        </a:spcBef>
                        <a:spcAft>
                          <a:spcPts val="0"/>
                        </a:spcAft>
                        <a:buSzPts val="1000"/>
                        <a:buFont typeface="Calibri"/>
                        <a:buChar char="○"/>
                      </a:pPr>
                      <a:r>
                        <a:rPr lang="en" sz="1000">
                          <a:latin typeface="Calibri"/>
                          <a:ea typeface="Calibri"/>
                          <a:cs typeface="Calibri"/>
                          <a:sym typeface="Calibri"/>
                        </a:rPr>
                        <a:t>English language proficiency for English learners</a:t>
                      </a:r>
                      <a:endParaRPr sz="1000">
                        <a:latin typeface="Calibri"/>
                        <a:ea typeface="Calibri"/>
                        <a:cs typeface="Calibri"/>
                        <a:sym typeface="Calibri"/>
                      </a:endParaRPr>
                    </a:p>
                    <a:p>
                      <a:pPr marL="228600" lvl="1" indent="-234950" algn="l" rtl="0">
                        <a:spcBef>
                          <a:spcPts val="0"/>
                        </a:spcBef>
                        <a:spcAft>
                          <a:spcPts val="0"/>
                        </a:spcAft>
                        <a:buSzPts val="1000"/>
                        <a:buFont typeface="Calibri"/>
                        <a:buChar char="○"/>
                      </a:pPr>
                      <a:r>
                        <a:rPr lang="en" sz="1000">
                          <a:latin typeface="Calibri"/>
                          <a:ea typeface="Calibri"/>
                          <a:cs typeface="Calibri"/>
                          <a:sym typeface="Calibri"/>
                        </a:rPr>
                        <a:t>Graduation rates for high schools</a:t>
                      </a:r>
                      <a:endParaRPr sz="1000">
                        <a:latin typeface="Calibri"/>
                        <a:ea typeface="Calibri"/>
                        <a:cs typeface="Calibri"/>
                        <a:sym typeface="Calibri"/>
                      </a:endParaRPr>
                    </a:p>
                    <a:p>
                      <a:pPr marL="228600" lvl="1" indent="-234950" algn="l" rtl="0">
                        <a:spcBef>
                          <a:spcPts val="0"/>
                        </a:spcBef>
                        <a:spcAft>
                          <a:spcPts val="0"/>
                        </a:spcAft>
                        <a:buSzPts val="1000"/>
                        <a:buFont typeface="Calibri"/>
                        <a:buChar char="○"/>
                      </a:pPr>
                      <a:r>
                        <a:rPr lang="en" sz="1000">
                          <a:latin typeface="Calibri"/>
                          <a:ea typeface="Calibri"/>
                          <a:cs typeface="Calibri"/>
                          <a:sym typeface="Calibri"/>
                        </a:rPr>
                        <a:t>School quality and student success indicator</a:t>
                      </a:r>
                      <a:endParaRPr sz="1000">
                        <a:latin typeface="Calibri"/>
                        <a:ea typeface="Calibri"/>
                        <a:cs typeface="Calibri"/>
                        <a:sym typeface="Calibri"/>
                      </a:endParaRPr>
                    </a:p>
                    <a:p>
                      <a:pPr marL="457200" lvl="1" indent="-292100" algn="l" rtl="0">
                        <a:spcBef>
                          <a:spcPts val="0"/>
                        </a:spcBef>
                        <a:spcAft>
                          <a:spcPts val="0"/>
                        </a:spcAft>
                        <a:buSzPts val="1000"/>
                        <a:buFont typeface="Calibri"/>
                        <a:buChar char="○"/>
                      </a:pPr>
                      <a:r>
                        <a:rPr lang="en" sz="1000">
                          <a:latin typeface="Calibri"/>
                          <a:ea typeface="Calibri"/>
                          <a:cs typeface="Calibri"/>
                          <a:sym typeface="Calibri"/>
                        </a:rPr>
                        <a:t>Science Achievement </a:t>
                      </a:r>
                      <a:endParaRPr sz="1000">
                        <a:latin typeface="Calibri"/>
                        <a:ea typeface="Calibri"/>
                        <a:cs typeface="Calibri"/>
                        <a:sym typeface="Calibri"/>
                      </a:endParaRPr>
                    </a:p>
                    <a:p>
                      <a:pPr marL="457200" lvl="1" indent="-292100" algn="l" rtl="0">
                        <a:spcBef>
                          <a:spcPts val="0"/>
                        </a:spcBef>
                        <a:spcAft>
                          <a:spcPts val="0"/>
                        </a:spcAft>
                        <a:buSzPts val="1000"/>
                        <a:buFont typeface="Calibri"/>
                        <a:buChar char="○"/>
                      </a:pPr>
                      <a:r>
                        <a:rPr lang="en" sz="1000">
                          <a:latin typeface="Calibri"/>
                          <a:ea typeface="Calibri"/>
                          <a:cs typeface="Calibri"/>
                          <a:sym typeface="Calibri"/>
                        </a:rPr>
                        <a:t>Dropout rate for high schools</a:t>
                      </a:r>
                      <a:endParaRPr sz="1000">
                        <a:latin typeface="Calibri"/>
                        <a:ea typeface="Calibri"/>
                        <a:cs typeface="Calibri"/>
                        <a:sym typeface="Calibri"/>
                      </a:endParaRPr>
                    </a:p>
                    <a:p>
                      <a:pPr marL="0" lvl="0" indent="0" algn="l" rtl="0">
                        <a:spcBef>
                          <a:spcPts val="0"/>
                        </a:spcBef>
                        <a:spcAft>
                          <a:spcPts val="0"/>
                        </a:spcAft>
                        <a:buNone/>
                      </a:pPr>
                      <a:endParaRPr sz="1000" strike="sngStrike">
                        <a:latin typeface="Calibri"/>
                        <a:ea typeface="Calibri"/>
                        <a:cs typeface="Calibri"/>
                        <a:sym typeface="Calibri"/>
                      </a:endParaRPr>
                    </a:p>
                  </a:txBody>
                  <a:tcPr marL="57150" marR="63500" marT="63500" marB="6350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171450" lvl="0" indent="-177800" algn="l" rtl="0">
                        <a:spcBef>
                          <a:spcPts val="0"/>
                        </a:spcBef>
                        <a:spcAft>
                          <a:spcPts val="0"/>
                        </a:spcAft>
                        <a:buSzPts val="1000"/>
                        <a:buFont typeface="Calibri"/>
                        <a:buChar char="●"/>
                      </a:pPr>
                      <a:r>
                        <a:rPr lang="en" sz="1000">
                          <a:latin typeface="Calibri"/>
                          <a:ea typeface="Calibri"/>
                          <a:cs typeface="Calibri"/>
                          <a:sym typeface="Calibri"/>
                        </a:rPr>
                        <a:t>Graduation rates for high schools </a:t>
                      </a:r>
                      <a:endParaRPr sz="1000">
                        <a:latin typeface="Calibri"/>
                        <a:ea typeface="Calibri"/>
                        <a:cs typeface="Calibri"/>
                        <a:sym typeface="Calibri"/>
                      </a:endParaRPr>
                    </a:p>
                    <a:p>
                      <a:pPr marL="28575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endParaRPr sz="1000">
                        <a:solidFill>
                          <a:srgbClr val="5F497A"/>
                        </a:solidFill>
                        <a:latin typeface="Calibri"/>
                        <a:ea typeface="Calibri"/>
                        <a:cs typeface="Calibri"/>
                        <a:sym typeface="Calibri"/>
                      </a:endParaRPr>
                    </a:p>
                  </a:txBody>
                  <a:tcPr marL="63500" marR="63500" marT="63500" marB="6350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171450" lvl="0" indent="-177800" algn="l" rtl="0">
                        <a:spcBef>
                          <a:spcPts val="0"/>
                        </a:spcBef>
                        <a:spcAft>
                          <a:spcPts val="0"/>
                        </a:spcAft>
                        <a:buSzPts val="1000"/>
                        <a:buFont typeface="Calibri"/>
                        <a:buChar char="●"/>
                      </a:pPr>
                      <a:r>
                        <a:rPr lang="en" sz="1000" dirty="0">
                          <a:latin typeface="Calibri"/>
                          <a:ea typeface="Calibri"/>
                          <a:cs typeface="Calibri"/>
                          <a:sym typeface="Calibri"/>
                        </a:rPr>
                        <a:t>Participation rates for state assessments in English language arts and math</a:t>
                      </a:r>
                      <a:endParaRPr sz="1000" dirty="0">
                        <a:latin typeface="Calibri"/>
                        <a:ea typeface="Calibri"/>
                        <a:cs typeface="Calibri"/>
                        <a:sym typeface="Calibri"/>
                      </a:endParaRPr>
                    </a:p>
                  </a:txBody>
                  <a:tcPr marL="73025" marR="73025"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4" name="Google Shape;674;p7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Major Demographic Groups </a:t>
            </a:r>
            <a:endParaRPr sz="3000"/>
          </a:p>
        </p:txBody>
      </p:sp>
      <p:sp>
        <p:nvSpPr>
          <p:cNvPr id="673" name="Google Shape;673;p7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lnSpcReduction="10000"/>
          </a:bodyPr>
          <a:lstStyle/>
          <a:p>
            <a:pPr marL="400050" lvl="6" indent="-336550" algn="l" rtl="0">
              <a:lnSpc>
                <a:spcPct val="100000"/>
              </a:lnSpc>
              <a:spcBef>
                <a:spcPts val="0"/>
              </a:spcBef>
              <a:spcAft>
                <a:spcPts val="0"/>
              </a:spcAft>
              <a:buClr>
                <a:schemeClr val="dk1"/>
              </a:buClr>
              <a:buSzPts val="1700"/>
              <a:buChar char="●"/>
            </a:pPr>
            <a:r>
              <a:rPr lang="en" sz="1700"/>
              <a:t>All students</a:t>
            </a:r>
            <a:endParaRPr sz="1700"/>
          </a:p>
          <a:p>
            <a:pPr marL="400050" lvl="6" indent="-336550" algn="l" rtl="0">
              <a:lnSpc>
                <a:spcPct val="100000"/>
              </a:lnSpc>
              <a:spcBef>
                <a:spcPts val="0"/>
              </a:spcBef>
              <a:spcAft>
                <a:spcPts val="0"/>
              </a:spcAft>
              <a:buClr>
                <a:schemeClr val="dk1"/>
              </a:buClr>
              <a:buSzPts val="1700"/>
              <a:buChar char="●"/>
            </a:pPr>
            <a:r>
              <a:rPr lang="en" sz="1700"/>
              <a:t>English learners</a:t>
            </a:r>
            <a:endParaRPr sz="1700"/>
          </a:p>
          <a:p>
            <a:pPr marL="400050" lvl="6" indent="-336550" algn="l" rtl="0">
              <a:lnSpc>
                <a:spcPct val="100000"/>
              </a:lnSpc>
              <a:spcBef>
                <a:spcPts val="0"/>
              </a:spcBef>
              <a:spcAft>
                <a:spcPts val="0"/>
              </a:spcAft>
              <a:buClr>
                <a:schemeClr val="dk1"/>
              </a:buClr>
              <a:buSzPts val="1700"/>
              <a:buChar char="●"/>
            </a:pPr>
            <a:r>
              <a:rPr lang="en" sz="1700"/>
              <a:t>Economically disadvantaged students (FRL)</a:t>
            </a:r>
            <a:endParaRPr sz="1700"/>
          </a:p>
          <a:p>
            <a:pPr marL="400050" lvl="6" indent="-336550" algn="l" rtl="0">
              <a:lnSpc>
                <a:spcPct val="100000"/>
              </a:lnSpc>
              <a:spcBef>
                <a:spcPts val="0"/>
              </a:spcBef>
              <a:spcAft>
                <a:spcPts val="0"/>
              </a:spcAft>
              <a:buClr>
                <a:schemeClr val="dk1"/>
              </a:buClr>
              <a:buSzPts val="1700"/>
              <a:buChar char="●"/>
            </a:pPr>
            <a:r>
              <a:rPr lang="en" sz="1700"/>
              <a:t>Students with disabilities</a:t>
            </a:r>
            <a:endParaRPr sz="1700"/>
          </a:p>
          <a:p>
            <a:pPr marL="400050" lvl="6" indent="-336550" algn="l" rtl="0">
              <a:lnSpc>
                <a:spcPct val="100000"/>
              </a:lnSpc>
              <a:spcBef>
                <a:spcPts val="0"/>
              </a:spcBef>
              <a:spcAft>
                <a:spcPts val="0"/>
              </a:spcAft>
              <a:buClr>
                <a:schemeClr val="dk1"/>
              </a:buClr>
              <a:buSzPts val="1700"/>
              <a:buChar char="●"/>
            </a:pPr>
            <a:r>
              <a:rPr lang="en" sz="1700"/>
              <a:t>Students from major race and ethnic groups</a:t>
            </a:r>
            <a:endParaRPr sz="1700"/>
          </a:p>
          <a:p>
            <a:pPr marL="857250" lvl="7" indent="-323850" algn="l" rtl="0">
              <a:lnSpc>
                <a:spcPct val="100000"/>
              </a:lnSpc>
              <a:spcBef>
                <a:spcPts val="0"/>
              </a:spcBef>
              <a:spcAft>
                <a:spcPts val="0"/>
              </a:spcAft>
              <a:buClr>
                <a:schemeClr val="dk1"/>
              </a:buClr>
              <a:buSzPts val="1500"/>
              <a:buChar char="○"/>
            </a:pPr>
            <a:r>
              <a:rPr lang="en" sz="1500"/>
              <a:t>American Indian or Alaskan Native</a:t>
            </a:r>
            <a:endParaRPr sz="1500"/>
          </a:p>
          <a:p>
            <a:pPr marL="857250" lvl="7" indent="-323850" algn="l" rtl="0">
              <a:lnSpc>
                <a:spcPct val="100000"/>
              </a:lnSpc>
              <a:spcBef>
                <a:spcPts val="0"/>
              </a:spcBef>
              <a:spcAft>
                <a:spcPts val="0"/>
              </a:spcAft>
              <a:buClr>
                <a:schemeClr val="dk1"/>
              </a:buClr>
              <a:buSzPts val="1500"/>
              <a:buChar char="○"/>
            </a:pPr>
            <a:r>
              <a:rPr lang="en" sz="1500"/>
              <a:t>Asian</a:t>
            </a:r>
            <a:endParaRPr sz="1500"/>
          </a:p>
          <a:p>
            <a:pPr marL="857250" lvl="7" indent="-323850" algn="l" rtl="0">
              <a:lnSpc>
                <a:spcPct val="100000"/>
              </a:lnSpc>
              <a:spcBef>
                <a:spcPts val="0"/>
              </a:spcBef>
              <a:spcAft>
                <a:spcPts val="0"/>
              </a:spcAft>
              <a:buClr>
                <a:schemeClr val="dk1"/>
              </a:buClr>
              <a:buSzPts val="1500"/>
              <a:buChar char="○"/>
            </a:pPr>
            <a:r>
              <a:rPr lang="en" sz="1500"/>
              <a:t>Black or African American</a:t>
            </a:r>
            <a:endParaRPr sz="1500"/>
          </a:p>
          <a:p>
            <a:pPr marL="857250" lvl="7" indent="-323850" algn="l" rtl="0">
              <a:lnSpc>
                <a:spcPct val="100000"/>
              </a:lnSpc>
              <a:spcBef>
                <a:spcPts val="0"/>
              </a:spcBef>
              <a:spcAft>
                <a:spcPts val="0"/>
              </a:spcAft>
              <a:buClr>
                <a:schemeClr val="dk1"/>
              </a:buClr>
              <a:buSzPts val="1500"/>
              <a:buChar char="○"/>
            </a:pPr>
            <a:r>
              <a:rPr lang="en" sz="1500"/>
              <a:t>Hispanic or Latino</a:t>
            </a:r>
            <a:endParaRPr sz="1500"/>
          </a:p>
          <a:p>
            <a:pPr marL="857250" lvl="7" indent="-323850" algn="l" rtl="0">
              <a:lnSpc>
                <a:spcPct val="100000"/>
              </a:lnSpc>
              <a:spcBef>
                <a:spcPts val="0"/>
              </a:spcBef>
              <a:spcAft>
                <a:spcPts val="0"/>
              </a:spcAft>
              <a:buClr>
                <a:schemeClr val="dk1"/>
              </a:buClr>
              <a:buSzPts val="1500"/>
              <a:buChar char="○"/>
            </a:pPr>
            <a:r>
              <a:rPr lang="en" sz="1500"/>
              <a:t>White</a:t>
            </a:r>
            <a:endParaRPr sz="1500"/>
          </a:p>
          <a:p>
            <a:pPr marL="857250" lvl="7" indent="-323850" algn="l" rtl="0">
              <a:lnSpc>
                <a:spcPct val="100000"/>
              </a:lnSpc>
              <a:spcBef>
                <a:spcPts val="0"/>
              </a:spcBef>
              <a:spcAft>
                <a:spcPts val="0"/>
              </a:spcAft>
              <a:buClr>
                <a:schemeClr val="dk1"/>
              </a:buClr>
              <a:buSzPts val="1500"/>
              <a:buChar char="○"/>
            </a:pPr>
            <a:r>
              <a:rPr lang="en" sz="1500"/>
              <a:t>Native Hawaiian or Other Pacific Islander</a:t>
            </a:r>
            <a:endParaRPr sz="1500"/>
          </a:p>
          <a:p>
            <a:pPr marL="857250" lvl="7" indent="-323850" algn="l" rtl="0">
              <a:lnSpc>
                <a:spcPct val="100000"/>
              </a:lnSpc>
              <a:spcBef>
                <a:spcPts val="0"/>
              </a:spcBef>
              <a:spcAft>
                <a:spcPts val="0"/>
              </a:spcAft>
              <a:buClr>
                <a:schemeClr val="dk1"/>
              </a:buClr>
              <a:buSzPts val="1500"/>
              <a:buChar char="○"/>
            </a:pPr>
            <a:r>
              <a:rPr lang="en" sz="1500"/>
              <a:t>Two or More Races</a:t>
            </a:r>
            <a:endParaRPr sz="1500"/>
          </a:p>
          <a:p>
            <a:pPr marL="857250" lvl="7" indent="-323850" algn="l" rtl="0">
              <a:lnSpc>
                <a:spcPct val="100000"/>
              </a:lnSpc>
              <a:spcBef>
                <a:spcPts val="0"/>
              </a:spcBef>
              <a:spcAft>
                <a:spcPts val="900"/>
              </a:spcAft>
              <a:buClr>
                <a:schemeClr val="dk1"/>
              </a:buClr>
              <a:buSzPts val="1500"/>
              <a:buChar char="○"/>
            </a:pPr>
            <a:r>
              <a:rPr lang="en" sz="1500"/>
              <a:t>Aggregated Non-White</a:t>
            </a:r>
            <a:endParaRPr/>
          </a:p>
        </p:txBody>
      </p:sp>
      <p:sp>
        <p:nvSpPr>
          <p:cNvPr id="675" name="Google Shape;675;p77">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1" name="Google Shape;681;p7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Priority Performance Challenge/s </a:t>
            </a:r>
            <a:endParaRPr sz="3000"/>
          </a:p>
        </p:txBody>
      </p:sp>
      <p:sp>
        <p:nvSpPr>
          <p:cNvPr id="680" name="Google Shape;680;p78"/>
          <p:cNvSpPr txBox="1">
            <a:spLocks noGrp="1"/>
          </p:cNvSpPr>
          <p:nvPr>
            <p:ph type="body" idx="1"/>
          </p:nvPr>
        </p:nvSpPr>
        <p:spPr>
          <a:xfrm>
            <a:off x="457200" y="1143000"/>
            <a:ext cx="8520600" cy="3546900"/>
          </a:xfrm>
          <a:prstGeom prst="rect">
            <a:avLst/>
          </a:prstGeom>
        </p:spPr>
        <p:txBody>
          <a:bodyPr spcFirstLastPara="1" wrap="square" lIns="0" tIns="0" rIns="0" bIns="0" anchor="t" anchorCtr="0">
            <a:normAutofit fontScale="92500" lnSpcReduction="20000"/>
          </a:bodyPr>
          <a:lstStyle/>
          <a:p>
            <a:pPr marL="0" lvl="0" indent="0" algn="l" rtl="0">
              <a:lnSpc>
                <a:spcPct val="100000"/>
              </a:lnSpc>
              <a:spcBef>
                <a:spcPts val="0"/>
              </a:spcBef>
              <a:spcAft>
                <a:spcPts val="0"/>
              </a:spcAft>
              <a:buClr>
                <a:schemeClr val="dk1"/>
              </a:buClr>
              <a:buSzPts val="1100"/>
              <a:buFont typeface="Arial"/>
              <a:buNone/>
            </a:pPr>
            <a:r>
              <a:rPr lang="en" sz="1600"/>
              <a:t>Uses performance on all ESSA indicators to select at least one priority performance challenge that is clearly and explicitly contributed to the reason for identification under ESSA</a:t>
            </a:r>
            <a:endParaRPr sz="1600"/>
          </a:p>
          <a:p>
            <a:pPr marL="0" lvl="0" indent="0" algn="l" rtl="0">
              <a:lnSpc>
                <a:spcPct val="100000"/>
              </a:lnSpc>
              <a:spcBef>
                <a:spcPts val="900"/>
              </a:spcBef>
              <a:spcAft>
                <a:spcPts val="0"/>
              </a:spcAft>
              <a:buClr>
                <a:schemeClr val="dk1"/>
              </a:buClr>
              <a:buSzPts val="1100"/>
              <a:buFont typeface="Arial"/>
              <a:buNone/>
            </a:pPr>
            <a:r>
              <a:rPr lang="en" sz="1600"/>
              <a:t>You can see  a list of priority challenges in the UIP handbook</a:t>
            </a:r>
            <a:endParaRPr sz="1600"/>
          </a:p>
          <a:p>
            <a:pPr marL="0" lvl="0" indent="0" algn="l" rtl="0">
              <a:lnSpc>
                <a:spcPct val="100000"/>
              </a:lnSpc>
              <a:spcBef>
                <a:spcPts val="900"/>
              </a:spcBef>
              <a:spcAft>
                <a:spcPts val="0"/>
              </a:spcAft>
              <a:buClr>
                <a:schemeClr val="dk1"/>
              </a:buClr>
              <a:buSzPts val="1100"/>
              <a:buFont typeface="Arial"/>
              <a:buNone/>
            </a:pPr>
            <a:r>
              <a:rPr lang="en" sz="1600"/>
              <a:t>This could look like:</a:t>
            </a:r>
            <a:endParaRPr sz="1600"/>
          </a:p>
          <a:p>
            <a:pPr marL="0" lvl="0" indent="0" algn="l" rtl="0">
              <a:lnSpc>
                <a:spcPct val="100000"/>
              </a:lnSpc>
              <a:spcBef>
                <a:spcPts val="900"/>
              </a:spcBef>
              <a:spcAft>
                <a:spcPts val="0"/>
              </a:spcAft>
              <a:buClr>
                <a:schemeClr val="dk1"/>
              </a:buClr>
              <a:buSzPts val="1100"/>
              <a:buFont typeface="Arial"/>
              <a:buNone/>
            </a:pPr>
            <a:r>
              <a:rPr lang="en" sz="1600"/>
              <a:t>One of our areas of highest need is </a:t>
            </a:r>
            <a:r>
              <a:rPr lang="en" sz="1500" b="1">
                <a:latin typeface="Roboto Mono"/>
                <a:ea typeface="Roboto Mono"/>
                <a:cs typeface="Roboto Mono"/>
                <a:sym typeface="Roboto Mono"/>
              </a:rPr>
              <a:t>phonemic awareness</a:t>
            </a:r>
            <a:r>
              <a:rPr lang="en" sz="1600"/>
              <a:t>.  </a:t>
            </a:r>
            <a:endParaRPr sz="1600"/>
          </a:p>
          <a:p>
            <a:pPr marL="0" lvl="0" indent="0" algn="l" rtl="0">
              <a:lnSpc>
                <a:spcPct val="100000"/>
              </a:lnSpc>
              <a:spcBef>
                <a:spcPts val="900"/>
              </a:spcBef>
              <a:spcAft>
                <a:spcPts val="0"/>
              </a:spcAft>
              <a:buClr>
                <a:schemeClr val="dk1"/>
              </a:buClr>
              <a:buSzPts val="1100"/>
              <a:buFont typeface="Arial"/>
              <a:buNone/>
            </a:pPr>
            <a:r>
              <a:rPr lang="en" sz="1600"/>
              <a:t>Rationale:</a:t>
            </a:r>
            <a:endParaRPr sz="1600"/>
          </a:p>
          <a:p>
            <a:pPr marL="0" lvl="0" indent="0" algn="l" rtl="0">
              <a:lnSpc>
                <a:spcPct val="100000"/>
              </a:lnSpc>
              <a:spcBef>
                <a:spcPts val="900"/>
              </a:spcBef>
              <a:spcAft>
                <a:spcPts val="0"/>
              </a:spcAft>
              <a:buClr>
                <a:schemeClr val="dk1"/>
              </a:buClr>
              <a:buSzPts val="1100"/>
              <a:buFont typeface="Arial"/>
              <a:buNone/>
            </a:pPr>
            <a:r>
              <a:rPr lang="en" sz="1600"/>
              <a:t>Our priority challenge that addresses this need is </a:t>
            </a:r>
            <a:r>
              <a:rPr lang="en" sz="1400" b="1">
                <a:latin typeface="Roboto Mono"/>
                <a:ea typeface="Roboto Mono"/>
                <a:cs typeface="Roboto Mono"/>
                <a:sym typeface="Roboto Mono"/>
              </a:rPr>
              <a:t>our curriculum is missing the phonemic awareness component and this is causing inconsistent instruction</a:t>
            </a:r>
            <a:r>
              <a:rPr lang="en" sz="1600"/>
              <a:t>.  This is necessary to </a:t>
            </a:r>
            <a:r>
              <a:rPr lang="en" sz="1500" b="1">
                <a:latin typeface="Roboto Mono"/>
                <a:ea typeface="Roboto Mono"/>
                <a:cs typeface="Roboto Mono"/>
                <a:sym typeface="Roboto Mono"/>
              </a:rPr>
              <a:t>ensure our developing readers have the skills necessary to build  firm literacy foundation that will support them as they continue to develop into successful readers. </a:t>
            </a:r>
            <a:endParaRPr sz="1600"/>
          </a:p>
          <a:p>
            <a:pPr marL="0" lvl="0" indent="0" algn="l" rtl="0">
              <a:lnSpc>
                <a:spcPct val="100000"/>
              </a:lnSpc>
              <a:spcBef>
                <a:spcPts val="900"/>
              </a:spcBef>
              <a:spcAft>
                <a:spcPts val="900"/>
              </a:spcAft>
              <a:buClr>
                <a:schemeClr val="dk1"/>
              </a:buClr>
              <a:buSzPts val="1100"/>
              <a:buFont typeface="Arial"/>
              <a:buNone/>
            </a:pPr>
            <a:r>
              <a:rPr lang="en" sz="1600"/>
              <a:t>Based on our ESSA identification of ________, one of our areas of highest need is _________. Our priority challenge that addresses this need is _________________________________.  This is necessary to ______________________. </a:t>
            </a:r>
            <a:endParaRPr sz="19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900"/>
              <a:t>The Who,What, Where, and Why (for this session) </a:t>
            </a:r>
            <a:endParaRPr sz="2900"/>
          </a:p>
        </p:txBody>
      </p:sp>
      <p:sp>
        <p:nvSpPr>
          <p:cNvPr id="387" name="Google Shape;387;p5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77500" lnSpcReduction="20000"/>
          </a:bodyPr>
          <a:lstStyle/>
          <a:p>
            <a:pPr marL="457200" lvl="0" indent="-307340" algn="l" rtl="0">
              <a:spcBef>
                <a:spcPts val="0"/>
              </a:spcBef>
              <a:spcAft>
                <a:spcPts val="0"/>
              </a:spcAft>
              <a:buSzPct val="88888"/>
              <a:buChar char="●"/>
            </a:pPr>
            <a:r>
              <a:rPr lang="en"/>
              <a:t>Any school currently identified as comprehensive support and improvement must submit to both their district and the SEA an approvable plan</a:t>
            </a:r>
            <a:endParaRPr/>
          </a:p>
          <a:p>
            <a:pPr marL="457200" lvl="0" indent="-307340" algn="l" rtl="0">
              <a:spcBef>
                <a:spcPts val="0"/>
              </a:spcBef>
              <a:spcAft>
                <a:spcPts val="0"/>
              </a:spcAft>
              <a:buSzPct val="88888"/>
              <a:buChar char="●"/>
            </a:pPr>
            <a:r>
              <a:rPr lang="en"/>
              <a:t>A plan that meets the statutory required elements to help LEAs ensure they are working towards rectifying the reasons for identification </a:t>
            </a:r>
            <a:endParaRPr>
              <a:solidFill>
                <a:srgbClr val="FF0000"/>
              </a:solidFill>
            </a:endParaRPr>
          </a:p>
          <a:p>
            <a:pPr marL="457200" lvl="0" indent="-307340" algn="l" rtl="0">
              <a:spcBef>
                <a:spcPts val="0"/>
              </a:spcBef>
              <a:spcAft>
                <a:spcPts val="0"/>
              </a:spcAft>
              <a:buSzPct val="88888"/>
              <a:buChar char="●"/>
            </a:pPr>
            <a:r>
              <a:rPr lang="en">
                <a:highlight>
                  <a:srgbClr val="FFFFFF"/>
                </a:highlight>
              </a:rPr>
              <a:t>In Colorado, the UIP can serve as the CS Improvement Plan and requires review and approval by the school, district, and CDE. CDE periodically reviews UIPs from CS schools to ensure they meet ESSA requirements.  </a:t>
            </a:r>
            <a:endParaRPr>
              <a:highlight>
                <a:srgbClr val="FFFFFF"/>
              </a:highlight>
            </a:endParaRPr>
          </a:p>
          <a:p>
            <a:pPr marL="914400" lvl="1" indent="-277812" algn="l" rtl="0">
              <a:spcBef>
                <a:spcPts val="0"/>
              </a:spcBef>
              <a:spcAft>
                <a:spcPts val="0"/>
              </a:spcAft>
              <a:buSzPct val="62500"/>
              <a:buChar char="○"/>
            </a:pPr>
            <a:r>
              <a:rPr lang="en"/>
              <a:t>Schools that have been identified for Targeted Support and Improvement must also develop a plan that addresses the reasons for identification, which must be reviewed and approved by the school and district. CDE does not approve these plans; however, they are reviewed during monitoring. Most schools, identified as TS, utilize the UIP and add in the needed information to meet the ESSA requirements. However, you do not have to use this format, any plan that contains the required elements will suffice. </a:t>
            </a:r>
            <a:endParaRPr/>
          </a:p>
          <a:p>
            <a:pPr marL="457200" lvl="0" indent="-307340" algn="l" rtl="0">
              <a:spcBef>
                <a:spcPts val="0"/>
              </a:spcBef>
              <a:spcAft>
                <a:spcPts val="0"/>
              </a:spcAft>
              <a:buSzPct val="88888"/>
              <a:buChar char="●"/>
            </a:pPr>
            <a:r>
              <a:rPr lang="en"/>
              <a:t>We will address the reasons for and the procedures of identification and how schools are exited. </a:t>
            </a:r>
            <a:endParaRPr/>
          </a:p>
          <a:p>
            <a:pPr marL="457200" lvl="0" indent="-307340" algn="l" rtl="0">
              <a:spcBef>
                <a:spcPts val="0"/>
              </a:spcBef>
              <a:spcAft>
                <a:spcPts val="0"/>
              </a:spcAft>
              <a:buSzPct val="88888"/>
              <a:buChar char="●"/>
            </a:pPr>
            <a:r>
              <a:rPr lang="en">
                <a:highlight>
                  <a:schemeClr val="lt1"/>
                </a:highlight>
              </a:rPr>
              <a:t>The remainder of the time will be devoted to outlining the ESSA requirements that must be met in order for CDE to approve an improvement plan from a school identified for comprehensive support and improvement</a:t>
            </a:r>
            <a:endParaRPr>
              <a:highlight>
                <a:schemeClr val="lt1"/>
              </a:highlight>
            </a:endParaRPr>
          </a:p>
          <a:p>
            <a:pPr marL="0" lvl="0" indent="0" algn="l" rtl="0">
              <a:spcBef>
                <a:spcPts val="1200"/>
              </a:spcBef>
              <a:spcAft>
                <a:spcPts val="1200"/>
              </a:spcAft>
              <a:buNone/>
            </a:pPr>
            <a:endParaRPr/>
          </a:p>
        </p:txBody>
      </p:sp>
      <p:sp>
        <p:nvSpPr>
          <p:cNvPr id="388" name="Google Shape;388;p52">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7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Where to Enter in the UIP </a:t>
            </a:r>
            <a:endParaRPr/>
          </a:p>
        </p:txBody>
      </p:sp>
      <p:sp>
        <p:nvSpPr>
          <p:cNvPr id="687" name="Google Shape;687;p79"/>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endParaRPr/>
          </a:p>
        </p:txBody>
      </p:sp>
      <p:pic>
        <p:nvPicPr>
          <p:cNvPr id="688" name="Google Shape;688;p79" descr="Screenshot of data narrative section."/>
          <p:cNvPicPr preferRelativeResize="0"/>
          <p:nvPr/>
        </p:nvPicPr>
        <p:blipFill>
          <a:blip r:embed="rId3">
            <a:alphaModFix/>
          </a:blip>
          <a:stretch>
            <a:fillRect/>
          </a:stretch>
        </p:blipFill>
        <p:spPr>
          <a:xfrm>
            <a:off x="0" y="930425"/>
            <a:ext cx="8247048" cy="4123524"/>
          </a:xfrm>
          <a:prstGeom prst="rect">
            <a:avLst/>
          </a:prstGeom>
          <a:noFill/>
          <a:ln>
            <a:noFill/>
          </a:ln>
        </p:spPr>
      </p:pic>
      <p:sp>
        <p:nvSpPr>
          <p:cNvPr id="689" name="Google Shape;689;p79">
            <a:extLst>
              <a:ext uri="{C183D7F6-B498-43B3-948B-1728B52AA6E4}">
                <adec:decorative xmlns:adec="http://schemas.microsoft.com/office/drawing/2017/decorative" val="1"/>
              </a:ext>
            </a:extLst>
          </p:cNvPr>
          <p:cNvSpPr/>
          <p:nvPr/>
        </p:nvSpPr>
        <p:spPr>
          <a:xfrm>
            <a:off x="6951425" y="1298300"/>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79">
            <a:extLst>
              <a:ext uri="{C183D7F6-B498-43B3-948B-1728B52AA6E4}">
                <adec:decorative xmlns:adec="http://schemas.microsoft.com/office/drawing/2017/decorative" val="1"/>
              </a:ext>
            </a:extLst>
          </p:cNvPr>
          <p:cNvSpPr/>
          <p:nvPr/>
        </p:nvSpPr>
        <p:spPr>
          <a:xfrm>
            <a:off x="1609975" y="2824175"/>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79">
            <a:extLst>
              <a:ext uri="{C183D7F6-B498-43B3-948B-1728B52AA6E4}">
                <adec:decorative xmlns:adec="http://schemas.microsoft.com/office/drawing/2017/decorative" val="1"/>
              </a:ext>
            </a:extLst>
          </p:cNvPr>
          <p:cNvSpPr/>
          <p:nvPr/>
        </p:nvSpPr>
        <p:spPr>
          <a:xfrm>
            <a:off x="4957775" y="4251950"/>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8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77"/>
              <a:t>Major Improvement Strategies</a:t>
            </a:r>
            <a:endParaRPr sz="3377"/>
          </a:p>
        </p:txBody>
      </p:sp>
      <p:sp>
        <p:nvSpPr>
          <p:cNvPr id="697" name="Google Shape;697;p80"/>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a:t>Section 3</a:t>
            </a:r>
            <a:endParaRPr/>
          </a:p>
        </p:txBody>
      </p:sp>
      <p:sp>
        <p:nvSpPr>
          <p:cNvPr id="698" name="Google Shape;698;p80">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4" name="Google Shape;704;p8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Major Improvement Strategies (MIS) </a:t>
            </a:r>
            <a:endParaRPr sz="3000"/>
          </a:p>
        </p:txBody>
      </p:sp>
      <p:sp>
        <p:nvSpPr>
          <p:cNvPr id="8" name="TextBox 7">
            <a:extLst>
              <a:ext uri="{FF2B5EF4-FFF2-40B4-BE49-F238E27FC236}">
                <a16:creationId xmlns:a16="http://schemas.microsoft.com/office/drawing/2014/main" id="{9E2E3A8E-5386-A0D2-5759-310B738C02CA}"/>
              </a:ext>
            </a:extLst>
          </p:cNvPr>
          <p:cNvSpPr txBox="1"/>
          <p:nvPr/>
        </p:nvSpPr>
        <p:spPr>
          <a:xfrm>
            <a:off x="376990" y="1066800"/>
            <a:ext cx="8356685" cy="584775"/>
          </a:xfrm>
          <a:prstGeom prst="rect">
            <a:avLst/>
          </a:prstGeom>
          <a:noFill/>
        </p:spPr>
        <p:txBody>
          <a:bodyPr wrap="square" rtlCol="0">
            <a:spAutoFit/>
          </a:bodyPr>
          <a:lstStyle/>
          <a:p>
            <a:pPr lvl="2"/>
            <a:r>
              <a:rPr lang="en-US" sz="1600" dirty="0">
                <a:latin typeface="Calibri" panose="020F0502020204030204" pitchFamily="34" charset="0"/>
                <a:ea typeface="Calibri" panose="020F0502020204030204" pitchFamily="34" charset="0"/>
                <a:cs typeface="Calibri" panose="020F0502020204030204" pitchFamily="34" charset="0"/>
              </a:rPr>
              <a:t>At least one MIS must fulfill the following criteria. It is recommended that this is done with each MIS, but this is not required.</a:t>
            </a:r>
            <a:endParaRPr lang="en-US" dirty="0"/>
          </a:p>
        </p:txBody>
      </p:sp>
      <p:sp>
        <p:nvSpPr>
          <p:cNvPr id="12" name="TextBox 11">
            <a:extLst>
              <a:ext uri="{FF2B5EF4-FFF2-40B4-BE49-F238E27FC236}">
                <a16:creationId xmlns:a16="http://schemas.microsoft.com/office/drawing/2014/main" id="{2EC6DB6A-3423-CDF7-770E-6FC00411B411}"/>
              </a:ext>
            </a:extLst>
          </p:cNvPr>
          <p:cNvSpPr txBox="1"/>
          <p:nvPr/>
        </p:nvSpPr>
        <p:spPr>
          <a:xfrm>
            <a:off x="900364" y="1909097"/>
            <a:ext cx="7777164" cy="1754326"/>
          </a:xfrm>
          <a:prstGeom prst="rect">
            <a:avLst/>
          </a:prstGeom>
          <a:noFill/>
        </p:spPr>
        <p:txBody>
          <a:bodyPr wrap="square">
            <a:spAutoFit/>
          </a:bodyPr>
          <a:lstStyle/>
          <a:p>
            <a:pPr>
              <a:spcBef>
                <a:spcPts val="300"/>
              </a:spcBef>
              <a:spcAft>
                <a:spcPts val="300"/>
              </a:spcAft>
            </a:pPr>
            <a:r>
              <a:rPr lang="en-US" sz="1350" dirty="0">
                <a:solidFill>
                  <a:schemeClr val="tx2">
                    <a:lumMod val="50000"/>
                  </a:schemeClr>
                </a:solidFill>
              </a:rPr>
              <a:t>Includes at Includes at least one intervention and/or strategy that is clearly and explicitly aligned with the reason for ESSA identification.</a:t>
            </a:r>
          </a:p>
          <a:p>
            <a:pPr>
              <a:spcBef>
                <a:spcPts val="300"/>
              </a:spcBef>
              <a:spcAft>
                <a:spcPts val="300"/>
              </a:spcAft>
            </a:pPr>
            <a:r>
              <a:rPr lang="en-US" sz="1350" dirty="0">
                <a:solidFill>
                  <a:schemeClr val="tx2">
                    <a:lumMod val="50000"/>
                  </a:schemeClr>
                </a:solidFill>
              </a:rPr>
              <a:t>Includes an evidence-based intervention (EBI). Provides a short description of what has been found in research regarding the success of the selected intervention and/or strategy as aligned to the school’s identification.</a:t>
            </a:r>
          </a:p>
          <a:p>
            <a:pPr>
              <a:spcBef>
                <a:spcPts val="300"/>
              </a:spcBef>
              <a:spcAft>
                <a:spcPts val="300"/>
              </a:spcAft>
            </a:pPr>
            <a:r>
              <a:rPr lang="en-US" sz="1350" dirty="0">
                <a:solidFill>
                  <a:schemeClr val="tx2">
                    <a:lumMod val="50000"/>
                  </a:schemeClr>
                </a:solidFill>
              </a:rPr>
              <a:t>Describes the contextual fit for the implementation of the selected intervention and/or strategy aligned to the reason for identification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4" name="Google Shape;714;p8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Major Improvement Strategies Example </a:t>
            </a:r>
            <a:endParaRPr sz="3000"/>
          </a:p>
        </p:txBody>
      </p:sp>
      <p:sp>
        <p:nvSpPr>
          <p:cNvPr id="713" name="Google Shape;713;p82"/>
          <p:cNvSpPr txBox="1">
            <a:spLocks noGrp="1"/>
          </p:cNvSpPr>
          <p:nvPr>
            <p:ph type="body" idx="1"/>
          </p:nvPr>
        </p:nvSpPr>
        <p:spPr>
          <a:xfrm>
            <a:off x="118400" y="999100"/>
            <a:ext cx="8859300" cy="35376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Font typeface="Arial"/>
              <a:buNone/>
            </a:pPr>
            <a:r>
              <a:rPr lang="en" sz="1500"/>
              <a:t>Based on our ESSA identification of </a:t>
            </a:r>
            <a:r>
              <a:rPr lang="en" sz="1200" b="1">
                <a:latin typeface="Roboto"/>
                <a:ea typeface="Roboto"/>
                <a:cs typeface="Roboto"/>
                <a:sym typeface="Roboto"/>
              </a:rPr>
              <a:t>lowest 5%</a:t>
            </a:r>
            <a:r>
              <a:rPr lang="en" sz="1500"/>
              <a:t>, our chosen priority improvement challenge </a:t>
            </a:r>
            <a:r>
              <a:rPr lang="en" sz="1200" b="1">
                <a:latin typeface="Roboto"/>
                <a:ea typeface="Roboto"/>
                <a:cs typeface="Roboto"/>
                <a:sym typeface="Roboto"/>
              </a:rPr>
              <a:t>is our curriculum is lacking phonemic awareness instructional components</a:t>
            </a:r>
            <a:r>
              <a:rPr lang="en" sz="1500"/>
              <a:t>. Our major improvement strategy we have chosen that addresses this need is </a:t>
            </a:r>
            <a:r>
              <a:rPr lang="en" sz="1250" b="1">
                <a:latin typeface="Roboto"/>
                <a:ea typeface="Roboto"/>
                <a:cs typeface="Roboto"/>
                <a:sym typeface="Roboto"/>
              </a:rPr>
              <a:t>implementing the Istation Reading Program to support phonemic awareness instruction. </a:t>
            </a:r>
            <a:r>
              <a:rPr lang="en" sz="1500"/>
              <a:t>  This intervention has been shown to be effective in </a:t>
            </a:r>
            <a:r>
              <a:rPr lang="en" sz="1200" b="1">
                <a:latin typeface="Roboto"/>
                <a:ea typeface="Roboto"/>
                <a:cs typeface="Roboto"/>
                <a:sym typeface="Roboto"/>
              </a:rPr>
              <a:t>establishing critical pre-reading skills</a:t>
            </a:r>
            <a:r>
              <a:rPr lang="en" sz="1500">
                <a:latin typeface="Roboto"/>
                <a:ea typeface="Roboto"/>
                <a:cs typeface="Roboto"/>
                <a:sym typeface="Roboto"/>
              </a:rPr>
              <a:t> </a:t>
            </a:r>
            <a:r>
              <a:rPr lang="en" sz="1500"/>
              <a:t>by research that can be found here </a:t>
            </a:r>
            <a:r>
              <a:rPr lang="en" sz="1200" b="1">
                <a:latin typeface="Roboto"/>
                <a:ea typeface="Roboto"/>
                <a:cs typeface="Roboto"/>
                <a:sym typeface="Roboto"/>
              </a:rPr>
              <a:t>https://www.istation.com/Reading</a:t>
            </a:r>
            <a:r>
              <a:rPr lang="en" sz="1500"/>
              <a:t>. This strategy was chosen for this challenge because </a:t>
            </a:r>
            <a:r>
              <a:rPr lang="en" sz="1250" b="1">
                <a:latin typeface="Roboto"/>
                <a:ea typeface="Roboto"/>
                <a:cs typeface="Roboto"/>
                <a:sym typeface="Roboto"/>
              </a:rPr>
              <a:t>our current curriculum does not address phonemic awareness instruction to the degree needed by our youngest students.</a:t>
            </a:r>
            <a:endParaRPr sz="1250" b="1">
              <a:latin typeface="Roboto"/>
              <a:ea typeface="Roboto"/>
              <a:cs typeface="Roboto"/>
              <a:sym typeface="Roboto"/>
            </a:endParaRPr>
          </a:p>
          <a:p>
            <a:pPr marL="0" lvl="0" indent="0" algn="l" rtl="0">
              <a:lnSpc>
                <a:spcPct val="100000"/>
              </a:lnSpc>
              <a:spcBef>
                <a:spcPts val="900"/>
              </a:spcBef>
              <a:spcAft>
                <a:spcPts val="0"/>
              </a:spcAft>
              <a:buClr>
                <a:schemeClr val="dk1"/>
              </a:buClr>
              <a:buFont typeface="Arial"/>
              <a:buNone/>
            </a:pPr>
            <a:endParaRPr sz="1250" b="1">
              <a:latin typeface="Roboto"/>
              <a:ea typeface="Roboto"/>
              <a:cs typeface="Roboto"/>
              <a:sym typeface="Roboto"/>
            </a:endParaRPr>
          </a:p>
          <a:p>
            <a:pPr marL="0" lvl="0" indent="0" algn="l" rtl="0">
              <a:lnSpc>
                <a:spcPct val="100000"/>
              </a:lnSpc>
              <a:spcBef>
                <a:spcPts val="900"/>
              </a:spcBef>
              <a:spcAft>
                <a:spcPts val="900"/>
              </a:spcAft>
              <a:buClr>
                <a:schemeClr val="dk1"/>
              </a:buClr>
              <a:buFont typeface="Arial"/>
              <a:buNone/>
            </a:pPr>
            <a:r>
              <a:rPr lang="en" sz="1500"/>
              <a:t> Based on our ESSA identification of ________, our chosen priority improvement challenge is _________. Our major improvement strategy we have chosen that addresses this need is _________________________________.  _____________________________(Program name) _____________________________( what it provides) .  This intervention has been shown to be effective in improving /mitigating ____________________ by research that can be found here_______________________.  This strategy was chosen for this challenge because _____________________________.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8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Where to Enter in the UIP</a:t>
            </a:r>
            <a:endParaRPr/>
          </a:p>
        </p:txBody>
      </p:sp>
      <p:sp>
        <p:nvSpPr>
          <p:cNvPr id="720" name="Google Shape;720;p83"/>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r>
              <a:rPr lang="en"/>
              <a:t>EBI screenshot</a:t>
            </a:r>
            <a:endParaRPr/>
          </a:p>
        </p:txBody>
      </p:sp>
      <p:pic>
        <p:nvPicPr>
          <p:cNvPr id="721" name="Google Shape;721;p83" descr="Screenshot of major improvement strategies section."/>
          <p:cNvPicPr preferRelativeResize="0"/>
          <p:nvPr/>
        </p:nvPicPr>
        <p:blipFill>
          <a:blip r:embed="rId3">
            <a:alphaModFix/>
          </a:blip>
          <a:stretch>
            <a:fillRect/>
          </a:stretch>
        </p:blipFill>
        <p:spPr>
          <a:xfrm>
            <a:off x="213075" y="1143000"/>
            <a:ext cx="7756526" cy="3910550"/>
          </a:xfrm>
          <a:prstGeom prst="rect">
            <a:avLst/>
          </a:prstGeom>
          <a:noFill/>
          <a:ln>
            <a:noFill/>
          </a:ln>
        </p:spPr>
      </p:pic>
      <p:sp>
        <p:nvSpPr>
          <p:cNvPr id="722" name="Google Shape;722;p83">
            <a:extLst>
              <a:ext uri="{C183D7F6-B498-43B3-948B-1728B52AA6E4}">
                <adec:decorative xmlns:adec="http://schemas.microsoft.com/office/drawing/2017/decorative" val="1"/>
              </a:ext>
            </a:extLst>
          </p:cNvPr>
          <p:cNvSpPr/>
          <p:nvPr/>
        </p:nvSpPr>
        <p:spPr>
          <a:xfrm>
            <a:off x="7131875" y="3635875"/>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8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77"/>
              <a:t>Monitoring and Action Steps</a:t>
            </a:r>
            <a:endParaRPr sz="3377"/>
          </a:p>
        </p:txBody>
      </p:sp>
      <p:sp>
        <p:nvSpPr>
          <p:cNvPr id="728" name="Google Shape;728;p84"/>
          <p:cNvSpPr txBox="1">
            <a:spLocks noGrp="1"/>
          </p:cNvSpPr>
          <p:nvPr>
            <p:ph type="subTitle" idx="1"/>
          </p:nvPr>
        </p:nvSpPr>
        <p:spPr>
          <a:xfrm>
            <a:off x="311700" y="2845350"/>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a:t>Section 4</a:t>
            </a:r>
            <a:endParaRPr/>
          </a:p>
        </p:txBody>
      </p:sp>
      <p:sp>
        <p:nvSpPr>
          <p:cNvPr id="729" name="Google Shape;729;p84">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5" name="Google Shape;735;p8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Monitoring - Implementation Benchmarks</a:t>
            </a:r>
            <a:endParaRPr sz="3000"/>
          </a:p>
        </p:txBody>
      </p:sp>
      <p:sp>
        <p:nvSpPr>
          <p:cNvPr id="734" name="Google Shape;734;p8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1100"/>
              <a:buFont typeface="Arial"/>
              <a:buNone/>
            </a:pPr>
            <a:r>
              <a:rPr lang="en" sz="2000"/>
              <a:t>Shares a monitoring plan for tracking implementation and for determining if the selected intervention and/or strategy aligned to the reason for ESSA identification and is being implemented with fidelity.</a:t>
            </a:r>
            <a:endParaRPr sz="2000"/>
          </a:p>
          <a:p>
            <a:pPr marL="0" lvl="0" indent="0" algn="l" rtl="0">
              <a:lnSpc>
                <a:spcPct val="100000"/>
              </a:lnSpc>
              <a:spcBef>
                <a:spcPts val="900"/>
              </a:spcBef>
              <a:spcAft>
                <a:spcPts val="0"/>
              </a:spcAft>
              <a:buClr>
                <a:schemeClr val="dk1"/>
              </a:buClr>
              <a:buSzPts val="1100"/>
              <a:buFont typeface="Arial"/>
              <a:buNone/>
            </a:pPr>
            <a:endParaRPr sz="2000"/>
          </a:p>
          <a:p>
            <a:pPr marL="0" lvl="0" indent="0" algn="l" rtl="0">
              <a:lnSpc>
                <a:spcPct val="100000"/>
              </a:lnSpc>
              <a:spcBef>
                <a:spcPts val="900"/>
              </a:spcBef>
              <a:spcAft>
                <a:spcPts val="0"/>
              </a:spcAft>
              <a:buClr>
                <a:schemeClr val="dk1"/>
              </a:buClr>
              <a:buSzPts val="1100"/>
              <a:buFont typeface="Arial"/>
              <a:buNone/>
            </a:pPr>
            <a:r>
              <a:rPr lang="en" sz="2000"/>
              <a:t>We will monitor the implementation _____________ in our _________________.</a:t>
            </a:r>
            <a:endParaRPr sz="2000"/>
          </a:p>
          <a:p>
            <a:pPr marL="0" lvl="0" indent="0" algn="l" rtl="0">
              <a:lnSpc>
                <a:spcPct val="100000"/>
              </a:lnSpc>
              <a:spcBef>
                <a:spcPts val="900"/>
              </a:spcBef>
              <a:spcAft>
                <a:spcPts val="900"/>
              </a:spcAft>
              <a:buClr>
                <a:schemeClr val="dk1"/>
              </a:buClr>
              <a:buSzPts val="1100"/>
              <a:buFont typeface="Arial"/>
              <a:buNone/>
            </a:pPr>
            <a:r>
              <a:rPr lang="en" sz="2000"/>
              <a:t>We will monitor the implementation </a:t>
            </a:r>
            <a:r>
              <a:rPr lang="en" sz="2000" b="1">
                <a:latin typeface="Roboto"/>
                <a:ea typeface="Roboto"/>
                <a:cs typeface="Roboto"/>
                <a:sym typeface="Roboto"/>
              </a:rPr>
              <a:t>monthly</a:t>
            </a:r>
            <a:r>
              <a:rPr lang="en" sz="2000"/>
              <a:t> in our </a:t>
            </a:r>
            <a:r>
              <a:rPr lang="en" sz="2000" b="1">
                <a:latin typeface="Roboto"/>
                <a:ea typeface="Roboto"/>
                <a:cs typeface="Roboto"/>
                <a:sym typeface="Roboto"/>
              </a:rPr>
              <a:t>PLC meetings</a:t>
            </a:r>
            <a:r>
              <a:rPr lang="en" sz="2000"/>
              <a:t>.</a:t>
            </a:r>
            <a:endParaRPr/>
          </a:p>
        </p:txBody>
      </p:sp>
      <p:sp>
        <p:nvSpPr>
          <p:cNvPr id="736" name="Google Shape;736;p85">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2" name="Google Shape;742;p8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Evaluation- Action Steps </a:t>
            </a:r>
            <a:endParaRPr sz="3000"/>
          </a:p>
        </p:txBody>
      </p:sp>
      <p:sp>
        <p:nvSpPr>
          <p:cNvPr id="741" name="Google Shape;741;p86"/>
          <p:cNvSpPr txBox="1">
            <a:spLocks noGrp="1"/>
          </p:cNvSpPr>
          <p:nvPr>
            <p:ph type="body" idx="1"/>
          </p:nvPr>
        </p:nvSpPr>
        <p:spPr>
          <a:xfrm>
            <a:off x="457375" y="1043500"/>
            <a:ext cx="8520600" cy="32913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75"/>
              <a:buFont typeface="Arial"/>
              <a:buNone/>
            </a:pPr>
            <a:r>
              <a:rPr lang="en" sz="1600"/>
              <a:t>Provides an evaluation plan for assessing the impact of the selected intervention and/or strategy.  Includes a timeline and methods for determining if the school’s performance has increased on the ESSA indicator(s) that resulted in the school’s identification.</a:t>
            </a:r>
            <a:endParaRPr sz="1600"/>
          </a:p>
          <a:p>
            <a:pPr marL="0" lvl="0" indent="0" algn="l" rtl="0">
              <a:lnSpc>
                <a:spcPct val="100000"/>
              </a:lnSpc>
              <a:spcBef>
                <a:spcPts val="900"/>
              </a:spcBef>
              <a:spcAft>
                <a:spcPts val="0"/>
              </a:spcAft>
              <a:buClr>
                <a:schemeClr val="dk1"/>
              </a:buClr>
              <a:buSzPts val="275"/>
              <a:buFont typeface="Arial"/>
              <a:buNone/>
            </a:pPr>
            <a:r>
              <a:rPr lang="en" sz="1600"/>
              <a:t>This may Look like: </a:t>
            </a:r>
            <a:endParaRPr sz="1600"/>
          </a:p>
          <a:p>
            <a:pPr marL="0" lvl="0" indent="0" algn="l" rtl="0">
              <a:lnSpc>
                <a:spcPct val="100000"/>
              </a:lnSpc>
              <a:spcBef>
                <a:spcPts val="900"/>
              </a:spcBef>
              <a:spcAft>
                <a:spcPts val="0"/>
              </a:spcAft>
              <a:buClr>
                <a:schemeClr val="dk1"/>
              </a:buClr>
              <a:buSzPts val="275"/>
              <a:buFont typeface="Arial"/>
              <a:buNone/>
            </a:pPr>
            <a:r>
              <a:rPr lang="en" sz="1600"/>
              <a:t>We will assess the impact of the intervention at our </a:t>
            </a:r>
            <a:r>
              <a:rPr lang="en" sz="1600" b="1">
                <a:latin typeface="Roboto"/>
                <a:ea typeface="Roboto"/>
                <a:cs typeface="Roboto"/>
                <a:sym typeface="Roboto"/>
              </a:rPr>
              <a:t>monthly</a:t>
            </a:r>
            <a:r>
              <a:rPr lang="en" sz="1600"/>
              <a:t> meeting where we will look </a:t>
            </a:r>
            <a:r>
              <a:rPr lang="en" sz="1600" b="1">
                <a:latin typeface="Roboto"/>
                <a:ea typeface="Roboto"/>
                <a:cs typeface="Roboto"/>
                <a:sym typeface="Roboto"/>
              </a:rPr>
              <a:t>at student data to assess if the scores are reflecting growth. Additionally, we will assess if any specific skills identified for additional instruction informed by data demonstrated improvement after the reteach.</a:t>
            </a:r>
            <a:endParaRPr sz="1600" b="1">
              <a:latin typeface="Roboto"/>
              <a:ea typeface="Roboto"/>
              <a:cs typeface="Roboto"/>
              <a:sym typeface="Roboto"/>
            </a:endParaRPr>
          </a:p>
          <a:p>
            <a:pPr marL="0" lvl="0" indent="0" algn="l" rtl="0">
              <a:lnSpc>
                <a:spcPct val="100000"/>
              </a:lnSpc>
              <a:spcBef>
                <a:spcPts val="900"/>
              </a:spcBef>
              <a:spcAft>
                <a:spcPts val="0"/>
              </a:spcAft>
              <a:buClr>
                <a:schemeClr val="dk1"/>
              </a:buClr>
              <a:buSzPts val="275"/>
              <a:buFont typeface="Arial"/>
              <a:buNone/>
            </a:pPr>
            <a:endParaRPr sz="1600" b="1">
              <a:latin typeface="Roboto"/>
              <a:ea typeface="Roboto"/>
              <a:cs typeface="Roboto"/>
              <a:sym typeface="Roboto"/>
            </a:endParaRPr>
          </a:p>
          <a:p>
            <a:pPr marL="0" lvl="0" indent="0" algn="l" rtl="0">
              <a:lnSpc>
                <a:spcPct val="100000"/>
              </a:lnSpc>
              <a:spcBef>
                <a:spcPts val="900"/>
              </a:spcBef>
              <a:spcAft>
                <a:spcPts val="0"/>
              </a:spcAft>
              <a:buClr>
                <a:schemeClr val="dk1"/>
              </a:buClr>
              <a:buSzPts val="275"/>
              <a:buFont typeface="Arial"/>
              <a:buNone/>
            </a:pPr>
            <a:r>
              <a:rPr lang="en" sz="1600"/>
              <a:t>We will assess the impact of the intervention at our __________ meeting we will look ______________(what you will look at to see if the intervention is effective). </a:t>
            </a:r>
            <a:endParaRPr sz="1600"/>
          </a:p>
          <a:p>
            <a:pPr marL="0" lvl="0" indent="0" algn="l" rtl="0">
              <a:lnSpc>
                <a:spcPct val="100000"/>
              </a:lnSpc>
              <a:spcBef>
                <a:spcPts val="900"/>
              </a:spcBef>
              <a:spcAft>
                <a:spcPts val="0"/>
              </a:spcAft>
              <a:buClr>
                <a:schemeClr val="dk1"/>
              </a:buClr>
              <a:buSzPts val="275"/>
              <a:buFont typeface="Arial"/>
              <a:buNone/>
            </a:pPr>
            <a:r>
              <a:rPr lang="en" sz="1600"/>
              <a:t> </a:t>
            </a:r>
            <a:endParaRPr sz="1600"/>
          </a:p>
          <a:p>
            <a:pPr marL="0" lvl="0" indent="0" algn="l" rtl="0">
              <a:lnSpc>
                <a:spcPct val="100000"/>
              </a:lnSpc>
              <a:spcBef>
                <a:spcPts val="900"/>
              </a:spcBef>
              <a:spcAft>
                <a:spcPts val="900"/>
              </a:spcAft>
              <a:buClr>
                <a:schemeClr val="dk1"/>
              </a:buClr>
              <a:buSzPts val="275"/>
              <a:buFont typeface="Arial"/>
              <a:buNone/>
            </a:pPr>
            <a:r>
              <a:rPr lang="en" sz="1600"/>
              <a:t> </a:t>
            </a:r>
            <a:endParaRPr sz="16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8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Where in the UIP – Planning Form</a:t>
            </a:r>
            <a:endParaRPr dirty="0"/>
          </a:p>
        </p:txBody>
      </p:sp>
      <p:pic>
        <p:nvPicPr>
          <p:cNvPr id="748" name="Google Shape;748;p87" descr="Screenshot of planning form section."/>
          <p:cNvPicPr preferRelativeResize="0"/>
          <p:nvPr/>
        </p:nvPicPr>
        <p:blipFill rotWithShape="1">
          <a:blip r:embed="rId3">
            <a:alphaModFix/>
          </a:blip>
          <a:srcRect l="5003" t="8889" r="6281" b="17947"/>
          <a:stretch/>
        </p:blipFill>
        <p:spPr>
          <a:xfrm>
            <a:off x="358575" y="1001625"/>
            <a:ext cx="8229600" cy="3484925"/>
          </a:xfrm>
          <a:prstGeom prst="rect">
            <a:avLst/>
          </a:prstGeom>
          <a:noFill/>
          <a:ln>
            <a:noFill/>
          </a:ln>
        </p:spPr>
      </p:pic>
      <p:sp>
        <p:nvSpPr>
          <p:cNvPr id="749" name="Google Shape;749;p87">
            <a:extLst>
              <a:ext uri="{C183D7F6-B498-43B3-948B-1728B52AA6E4}">
                <adec:decorative xmlns:adec="http://schemas.microsoft.com/office/drawing/2017/decorative" val="1"/>
              </a:ext>
            </a:extLst>
          </p:cNvPr>
          <p:cNvSpPr/>
          <p:nvPr/>
        </p:nvSpPr>
        <p:spPr>
          <a:xfrm>
            <a:off x="4696325" y="1168275"/>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87">
            <a:extLst>
              <a:ext uri="{C183D7F6-B498-43B3-948B-1728B52AA6E4}">
                <adec:decorative xmlns:adec="http://schemas.microsoft.com/office/drawing/2017/decorative" val="1"/>
              </a:ext>
            </a:extLst>
          </p:cNvPr>
          <p:cNvSpPr/>
          <p:nvPr/>
        </p:nvSpPr>
        <p:spPr>
          <a:xfrm>
            <a:off x="4572000" y="3467800"/>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8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Where in the UIP – Improvement Action Steps</a:t>
            </a:r>
            <a:endParaRPr dirty="0"/>
          </a:p>
        </p:txBody>
      </p:sp>
      <p:pic>
        <p:nvPicPr>
          <p:cNvPr id="756" name="Google Shape;756;p88" descr="Screenshot of improvement action steps section."/>
          <p:cNvPicPr preferRelativeResize="0"/>
          <p:nvPr/>
        </p:nvPicPr>
        <p:blipFill>
          <a:blip r:embed="rId3">
            <a:alphaModFix/>
          </a:blip>
          <a:stretch>
            <a:fillRect/>
          </a:stretch>
        </p:blipFill>
        <p:spPr>
          <a:xfrm>
            <a:off x="358575" y="1610675"/>
            <a:ext cx="8229600" cy="1781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3"/>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ESSA Identification</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8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Where in the UIP – Target Setting</a:t>
            </a:r>
            <a:endParaRPr dirty="0"/>
          </a:p>
        </p:txBody>
      </p:sp>
      <p:pic>
        <p:nvPicPr>
          <p:cNvPr id="762" name="Google Shape;762;p89" descr="Screenshot of action steps, target setting section."/>
          <p:cNvPicPr preferRelativeResize="0"/>
          <p:nvPr/>
        </p:nvPicPr>
        <p:blipFill rotWithShape="1">
          <a:blip r:embed="rId3">
            <a:alphaModFix/>
          </a:blip>
          <a:srcRect l="53935" t="20627" r="3819" b="8994"/>
          <a:stretch/>
        </p:blipFill>
        <p:spPr>
          <a:xfrm>
            <a:off x="434050" y="1026800"/>
            <a:ext cx="8275900" cy="3411675"/>
          </a:xfrm>
          <a:prstGeom prst="rect">
            <a:avLst/>
          </a:prstGeom>
          <a:noFill/>
          <a:ln>
            <a:noFill/>
          </a:ln>
        </p:spPr>
      </p:pic>
      <p:sp>
        <p:nvSpPr>
          <p:cNvPr id="763" name="Google Shape;763;p89">
            <a:extLst>
              <a:ext uri="{C183D7F6-B498-43B3-948B-1728B52AA6E4}">
                <adec:decorative xmlns:adec="http://schemas.microsoft.com/office/drawing/2017/decorative" val="1"/>
              </a:ext>
            </a:extLst>
          </p:cNvPr>
          <p:cNvSpPr/>
          <p:nvPr/>
        </p:nvSpPr>
        <p:spPr>
          <a:xfrm>
            <a:off x="7340200" y="1232375"/>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89">
            <a:extLst>
              <a:ext uri="{C183D7F6-B498-43B3-948B-1728B52AA6E4}">
                <adec:decorative xmlns:adec="http://schemas.microsoft.com/office/drawing/2017/decorative" val="1"/>
              </a:ext>
            </a:extLst>
          </p:cNvPr>
          <p:cNvSpPr/>
          <p:nvPr/>
        </p:nvSpPr>
        <p:spPr>
          <a:xfrm>
            <a:off x="1403700" y="4012600"/>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9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School Leader Upcoming Trainings -Focus on Identification Types </a:t>
            </a:r>
            <a:endParaRPr/>
          </a:p>
        </p:txBody>
      </p:sp>
      <p:sp>
        <p:nvSpPr>
          <p:cNvPr id="770" name="Google Shape;770;p90"/>
          <p:cNvSpPr txBox="1">
            <a:spLocks noGrp="1"/>
          </p:cNvSpPr>
          <p:nvPr>
            <p:ph type="body" idx="1"/>
          </p:nvPr>
        </p:nvSpPr>
        <p:spPr>
          <a:xfrm>
            <a:off x="343000" y="1143000"/>
            <a:ext cx="8634900" cy="3191700"/>
          </a:xfrm>
          <a:prstGeom prst="rect">
            <a:avLst/>
          </a:prstGeom>
        </p:spPr>
        <p:txBody>
          <a:bodyPr spcFirstLastPara="1" wrap="square" lIns="0" tIns="0" rIns="0" bIns="0" anchor="t" anchorCtr="0">
            <a:normAutofit fontScale="62500" lnSpcReduction="20000"/>
          </a:bodyPr>
          <a:lstStyle/>
          <a:p>
            <a:pPr marL="0" lvl="0" indent="0" algn="l" rtl="0">
              <a:spcBef>
                <a:spcPts val="1200"/>
              </a:spcBef>
              <a:spcAft>
                <a:spcPts val="0"/>
              </a:spcAft>
              <a:buClr>
                <a:schemeClr val="dk1"/>
              </a:buClr>
              <a:buSzPts val="605"/>
              <a:buFont typeface="Arial"/>
              <a:buNone/>
            </a:pPr>
            <a:r>
              <a:rPr lang="en" sz="4691">
                <a:latin typeface="Arial"/>
                <a:ea typeface="Arial"/>
                <a:cs typeface="Arial"/>
                <a:sym typeface="Arial"/>
              </a:rPr>
              <a:t>September CS UIP Specific Identification Workshop Sessions</a:t>
            </a:r>
            <a:endParaRPr sz="4691">
              <a:latin typeface="Arial"/>
              <a:ea typeface="Arial"/>
              <a:cs typeface="Arial"/>
              <a:sym typeface="Arial"/>
            </a:endParaRPr>
          </a:p>
          <a:p>
            <a:pPr marL="0" lvl="0" indent="0" algn="l" rtl="0">
              <a:spcBef>
                <a:spcPts val="1200"/>
              </a:spcBef>
              <a:spcAft>
                <a:spcPts val="0"/>
              </a:spcAft>
              <a:buClr>
                <a:schemeClr val="dk1"/>
              </a:buClr>
              <a:buSzPts val="605"/>
              <a:buFont typeface="Arial"/>
              <a:buNone/>
            </a:pPr>
            <a:endParaRPr sz="4691">
              <a:solidFill>
                <a:srgbClr val="0563C1"/>
              </a:solidFill>
            </a:endParaRPr>
          </a:p>
          <a:p>
            <a:pPr marL="0" lvl="0" indent="0" algn="l" rtl="0">
              <a:spcBef>
                <a:spcPts val="1200"/>
              </a:spcBef>
              <a:spcAft>
                <a:spcPts val="0"/>
              </a:spcAft>
              <a:buClr>
                <a:schemeClr val="dk1"/>
              </a:buClr>
              <a:buSzPts val="605"/>
              <a:buFont typeface="Arial"/>
              <a:buNone/>
            </a:pPr>
            <a:r>
              <a:rPr lang="en" sz="4691">
                <a:solidFill>
                  <a:srgbClr val="FF0000"/>
                </a:solidFill>
              </a:rPr>
              <a:t>For newly identified schools this fall, another set of trainings will be coming soon.  </a:t>
            </a:r>
            <a:r>
              <a:rPr lang="en" sz="8000">
                <a:solidFill>
                  <a:srgbClr val="0563C1"/>
                </a:solidFill>
              </a:rPr>
              <a:t> </a:t>
            </a:r>
            <a:endParaRPr sz="8000">
              <a:solidFill>
                <a:srgbClr val="0563C1"/>
              </a:solidFill>
            </a:endParaRPr>
          </a:p>
          <a:p>
            <a:pPr marL="0" lvl="0" indent="0" algn="l" rtl="0">
              <a:spcBef>
                <a:spcPts val="1200"/>
              </a:spcBef>
              <a:spcAft>
                <a:spcPts val="0"/>
              </a:spcAft>
              <a:buClr>
                <a:schemeClr val="dk1"/>
              </a:buClr>
              <a:buSzPct val="91666"/>
              <a:buFont typeface="Arial"/>
              <a:buNone/>
            </a:pPr>
            <a:r>
              <a:rPr lang="en" sz="1200">
                <a:latin typeface="Arial"/>
                <a:ea typeface="Arial"/>
                <a:cs typeface="Arial"/>
                <a:sym typeface="Arial"/>
              </a:rPr>
              <a:t> </a:t>
            </a:r>
            <a:endParaRPr sz="1200">
              <a:latin typeface="Arial"/>
              <a:ea typeface="Arial"/>
              <a:cs typeface="Arial"/>
              <a:sym typeface="Arial"/>
            </a:endParaRPr>
          </a:p>
          <a:p>
            <a:pPr marL="0" lvl="0" indent="0" algn="l" rtl="0">
              <a:spcBef>
                <a:spcPts val="1200"/>
              </a:spcBef>
              <a:spcAft>
                <a:spcPts val="120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6" name="Google Shape;776;p9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Resources</a:t>
            </a:r>
            <a:endParaRPr/>
          </a:p>
        </p:txBody>
      </p:sp>
      <p:pic>
        <p:nvPicPr>
          <p:cNvPr id="778" name="Google Shape;778;p91" descr="Screenshot of the UIP 101 Training video">
            <a:extLst>
              <a:ext uri="{C183D7F6-B498-43B3-948B-1728B52AA6E4}">
                <adec:decorative xmlns:adec="http://schemas.microsoft.com/office/drawing/2017/decorative" val="0"/>
              </a:ext>
            </a:extLst>
          </p:cNvPr>
          <p:cNvPicPr preferRelativeResize="0">
            <a:picLocks noGrp="1"/>
          </p:cNvPicPr>
          <p:nvPr>
            <p:ph type="pic" idx="2"/>
          </p:nvPr>
        </p:nvPicPr>
        <p:blipFill rotWithShape="1">
          <a:blip r:embed="rId3">
            <a:alphaModFix/>
          </a:blip>
          <a:srcRect l="18240" r="18247"/>
          <a:stretch/>
        </p:blipFill>
        <p:spPr>
          <a:xfrm>
            <a:off x="1045675" y="1043327"/>
            <a:ext cx="1085400" cy="975300"/>
          </a:xfrm>
          <a:prstGeom prst="roundRect">
            <a:avLst>
              <a:gd name="adj" fmla="val 16667"/>
            </a:avLst>
          </a:prstGeom>
        </p:spPr>
      </p:pic>
      <p:sp>
        <p:nvSpPr>
          <p:cNvPr id="777" name="Google Shape;777;p91"/>
          <p:cNvSpPr txBox="1">
            <a:spLocks noGrp="1"/>
          </p:cNvSpPr>
          <p:nvPr>
            <p:ph type="subTitle" idx="1"/>
          </p:nvPr>
        </p:nvSpPr>
        <p:spPr>
          <a:xfrm>
            <a:off x="377725" y="2100225"/>
            <a:ext cx="2421300" cy="2229000"/>
          </a:xfrm>
          <a:prstGeom prst="rect">
            <a:avLst/>
          </a:prstGeom>
        </p:spPr>
        <p:txBody>
          <a:bodyPr spcFirstLastPara="1" wrap="square" lIns="0" tIns="0" rIns="0" bIns="0" anchor="t" anchorCtr="0">
            <a:normAutofit lnSpcReduction="10000"/>
          </a:bodyPr>
          <a:lstStyle/>
          <a:p>
            <a:pPr marL="0" lvl="0" indent="0" algn="ctr" rtl="0">
              <a:spcBef>
                <a:spcPts val="0"/>
              </a:spcBef>
              <a:spcAft>
                <a:spcPts val="0"/>
              </a:spcAft>
              <a:buNone/>
            </a:pPr>
            <a:r>
              <a:rPr lang="en" b="1" dirty="0"/>
              <a:t>UIP 101</a:t>
            </a:r>
            <a:endParaRPr b="1" dirty="0"/>
          </a:p>
          <a:p>
            <a:pPr marL="0" lvl="0" indent="0" algn="ctr" rtl="0">
              <a:spcBef>
                <a:spcPts val="1200"/>
              </a:spcBef>
              <a:spcAft>
                <a:spcPts val="0"/>
              </a:spcAft>
              <a:buNone/>
            </a:pPr>
            <a:r>
              <a:rPr lang="en" b="1" i="1" dirty="0"/>
              <a:t>The UIP 101 video series provides an introduction to the elements of the school UIP and the UIP online system.</a:t>
            </a:r>
            <a:endParaRPr b="1" i="1" dirty="0"/>
          </a:p>
          <a:p>
            <a:pPr marL="0" lvl="0" indent="0" algn="ctr" rtl="0">
              <a:spcBef>
                <a:spcPts val="1200"/>
              </a:spcBef>
              <a:spcAft>
                <a:spcPts val="1200"/>
              </a:spcAft>
              <a:buClr>
                <a:schemeClr val="dk1"/>
              </a:buClr>
              <a:buSzPts val="1100"/>
              <a:buFont typeface="Arial"/>
              <a:buNone/>
            </a:pPr>
            <a:r>
              <a:rPr lang="en" sz="1700" u="sng" dirty="0">
                <a:hlinkClick r:id="rId4"/>
              </a:rPr>
              <a:t>https://www.cde.state.co.us/uip/uip101</a:t>
            </a:r>
            <a:endParaRPr sz="1300" b="1" i="1" dirty="0"/>
          </a:p>
        </p:txBody>
      </p:sp>
      <p:pic>
        <p:nvPicPr>
          <p:cNvPr id="779" name="Google Shape;779;p91" descr="Screenshot of the UIP Training webpage">
            <a:extLst>
              <a:ext uri="{C183D7F6-B498-43B3-948B-1728B52AA6E4}">
                <adec:decorative xmlns:adec="http://schemas.microsoft.com/office/drawing/2017/decorative" val="0"/>
              </a:ext>
            </a:extLst>
          </p:cNvPr>
          <p:cNvPicPr preferRelativeResize="0">
            <a:picLocks noGrp="1"/>
          </p:cNvPicPr>
          <p:nvPr>
            <p:ph type="pic" idx="4"/>
          </p:nvPr>
        </p:nvPicPr>
        <p:blipFill rotWithShape="1">
          <a:blip r:embed="rId5">
            <a:alphaModFix/>
          </a:blip>
          <a:srcRect r="62050"/>
          <a:stretch/>
        </p:blipFill>
        <p:spPr>
          <a:xfrm>
            <a:off x="3930675" y="1043187"/>
            <a:ext cx="1085400" cy="975600"/>
          </a:xfrm>
          <a:prstGeom prst="roundRect">
            <a:avLst>
              <a:gd name="adj" fmla="val 16667"/>
            </a:avLst>
          </a:prstGeom>
        </p:spPr>
      </p:pic>
      <p:sp>
        <p:nvSpPr>
          <p:cNvPr id="775" name="Google Shape;775;p91"/>
          <p:cNvSpPr txBox="1">
            <a:spLocks noGrp="1"/>
          </p:cNvSpPr>
          <p:nvPr>
            <p:ph type="subTitle" idx="3"/>
          </p:nvPr>
        </p:nvSpPr>
        <p:spPr>
          <a:xfrm>
            <a:off x="3258425" y="2114976"/>
            <a:ext cx="2421300" cy="2229000"/>
          </a:xfrm>
          <a:prstGeom prst="rect">
            <a:avLst/>
          </a:prstGeom>
        </p:spPr>
        <p:txBody>
          <a:bodyPr spcFirstLastPara="1" wrap="square" lIns="0" tIns="0" rIns="0" bIns="0" anchor="t" anchorCtr="0">
            <a:normAutofit lnSpcReduction="10000"/>
          </a:bodyPr>
          <a:lstStyle/>
          <a:p>
            <a:pPr marL="0" lvl="0" indent="0" algn="ctr" rtl="0">
              <a:spcBef>
                <a:spcPts val="0"/>
              </a:spcBef>
              <a:spcAft>
                <a:spcPts val="0"/>
              </a:spcAft>
              <a:buClr>
                <a:schemeClr val="dk1"/>
              </a:buClr>
              <a:buSzPts val="1100"/>
              <a:buFont typeface="Arial"/>
              <a:buNone/>
            </a:pPr>
            <a:r>
              <a:rPr lang="en" b="1" dirty="0"/>
              <a:t>UIP Training Page</a:t>
            </a:r>
            <a:endParaRPr b="1" dirty="0"/>
          </a:p>
          <a:p>
            <a:pPr marL="0" lvl="0" indent="0" algn="ctr" rtl="0">
              <a:spcBef>
                <a:spcPts val="1200"/>
              </a:spcBef>
              <a:spcAft>
                <a:spcPts val="0"/>
              </a:spcAft>
              <a:buClr>
                <a:schemeClr val="dk1"/>
              </a:buClr>
              <a:buSzPts val="1100"/>
              <a:buFont typeface="Arial"/>
              <a:buNone/>
            </a:pPr>
            <a:r>
              <a:rPr lang="en" b="1" i="1" dirty="0"/>
              <a:t>This page hosts a variety of training and technical assistance, both past and present.</a:t>
            </a:r>
            <a:endParaRPr b="1" i="1" dirty="0"/>
          </a:p>
          <a:p>
            <a:pPr marL="0" lvl="0" indent="0" algn="ctr" rtl="0">
              <a:spcBef>
                <a:spcPts val="1200"/>
              </a:spcBef>
              <a:spcAft>
                <a:spcPts val="1200"/>
              </a:spcAft>
              <a:buClr>
                <a:schemeClr val="dk1"/>
              </a:buClr>
              <a:buSzPts val="1100"/>
              <a:buFont typeface="Arial"/>
              <a:buNone/>
            </a:pPr>
            <a:r>
              <a:rPr lang="en" sz="1700" u="sng" dirty="0">
                <a:hlinkClick r:id="rId6"/>
              </a:rPr>
              <a:t>https://www.cde.state.co.us/uip/uip_training</a:t>
            </a:r>
            <a:r>
              <a:rPr lang="en" sz="1700" dirty="0"/>
              <a:t> </a:t>
            </a:r>
            <a:endParaRPr dirty="0"/>
          </a:p>
        </p:txBody>
      </p:sp>
      <p:pic>
        <p:nvPicPr>
          <p:cNvPr id="781" name="Google Shape;781;p91" descr="Screenshot of the Implementation Benchmark Guidance document.">
            <a:extLst>
              <a:ext uri="{C183D7F6-B498-43B3-948B-1728B52AA6E4}">
                <adec:decorative xmlns:adec="http://schemas.microsoft.com/office/drawing/2017/decorative" val="0"/>
              </a:ext>
            </a:extLst>
          </p:cNvPr>
          <p:cNvPicPr preferRelativeResize="0">
            <a:picLocks noGrp="1"/>
          </p:cNvPicPr>
          <p:nvPr>
            <p:ph type="pic" idx="6"/>
          </p:nvPr>
        </p:nvPicPr>
        <p:blipFill rotWithShape="1">
          <a:blip r:embed="rId7">
            <a:alphaModFix/>
          </a:blip>
          <a:srcRect l="14321" r="14321"/>
          <a:stretch/>
        </p:blipFill>
        <p:spPr>
          <a:xfrm>
            <a:off x="6815675" y="1043337"/>
            <a:ext cx="1085400" cy="975300"/>
          </a:xfrm>
          <a:prstGeom prst="roundRect">
            <a:avLst>
              <a:gd name="adj" fmla="val 16667"/>
            </a:avLst>
          </a:prstGeom>
        </p:spPr>
      </p:pic>
      <p:sp>
        <p:nvSpPr>
          <p:cNvPr id="780" name="Google Shape;780;p91"/>
          <p:cNvSpPr txBox="1">
            <a:spLocks noGrp="1"/>
          </p:cNvSpPr>
          <p:nvPr>
            <p:ph type="subTitle" idx="5"/>
          </p:nvPr>
        </p:nvSpPr>
        <p:spPr>
          <a:xfrm>
            <a:off x="6139125" y="2114976"/>
            <a:ext cx="2421300" cy="2229000"/>
          </a:xfrm>
          <a:prstGeom prst="rect">
            <a:avLst/>
          </a:prstGeom>
          <a:noFill/>
          <a:ln>
            <a:noFill/>
          </a:ln>
        </p:spPr>
        <p:txBody>
          <a:bodyPr spcFirstLastPara="1" wrap="square" lIns="0" tIns="0" rIns="0" bIns="0" anchor="t" anchorCtr="0">
            <a:normAutofit fontScale="70000" lnSpcReduction="20000"/>
          </a:bodyPr>
          <a:lstStyle/>
          <a:p>
            <a:pPr marL="0" lvl="0" indent="0" algn="ctr" rtl="0">
              <a:spcBef>
                <a:spcPts val="0"/>
              </a:spcBef>
              <a:spcAft>
                <a:spcPts val="0"/>
              </a:spcAft>
              <a:buNone/>
            </a:pPr>
            <a:r>
              <a:rPr lang="en" sz="2000" b="1"/>
              <a:t>Other Resources</a:t>
            </a:r>
            <a:endParaRPr sz="2000" b="1"/>
          </a:p>
          <a:p>
            <a:pPr marL="0" lvl="0" indent="0" algn="ctr" rtl="0">
              <a:spcBef>
                <a:spcPts val="1200"/>
              </a:spcBef>
              <a:spcAft>
                <a:spcPts val="0"/>
              </a:spcAft>
              <a:buNone/>
            </a:pPr>
            <a:r>
              <a:rPr lang="en" sz="2150" u="sng">
                <a:hlinkClick r:id="rId8"/>
              </a:rPr>
              <a:t>Implementation Benchmarks Guidance Document</a:t>
            </a:r>
            <a:endParaRPr sz="2150"/>
          </a:p>
          <a:p>
            <a:pPr marL="0" lvl="0" indent="0" algn="ctr" rtl="0">
              <a:spcBef>
                <a:spcPts val="1200"/>
              </a:spcBef>
              <a:spcAft>
                <a:spcPts val="0"/>
              </a:spcAft>
              <a:buNone/>
            </a:pPr>
            <a:r>
              <a:rPr lang="en" sz="2150" u="sng">
                <a:hlinkClick r:id="rId9"/>
              </a:rPr>
              <a:t>Data Analysis for Small Student Populations </a:t>
            </a:r>
            <a:endParaRPr/>
          </a:p>
          <a:p>
            <a:pPr marL="0" lvl="0" indent="0" algn="ctr" rtl="0">
              <a:spcBef>
                <a:spcPts val="1200"/>
              </a:spcBef>
              <a:spcAft>
                <a:spcPts val="0"/>
              </a:spcAft>
              <a:buClr>
                <a:schemeClr val="dk1"/>
              </a:buClr>
              <a:buSzPct val="51162"/>
              <a:buFont typeface="Arial"/>
              <a:buNone/>
            </a:pPr>
            <a:r>
              <a:rPr lang="en" sz="2150" u="sng">
                <a:hlinkClick r:id="rId10"/>
              </a:rPr>
              <a:t>UIP School QC Rubric- (DOC) </a:t>
            </a:r>
            <a:endParaRPr sz="2150"/>
          </a:p>
          <a:p>
            <a:pPr marL="0" lvl="0" indent="0" algn="ctr" rtl="0">
              <a:spcBef>
                <a:spcPts val="1200"/>
              </a:spcBef>
              <a:spcAft>
                <a:spcPts val="120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9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Contacts </a:t>
            </a:r>
            <a:endParaRPr/>
          </a:p>
        </p:txBody>
      </p:sp>
      <p:sp>
        <p:nvSpPr>
          <p:cNvPr id="787" name="Google Shape;787;p92"/>
          <p:cNvSpPr txBox="1"/>
          <p:nvPr/>
        </p:nvSpPr>
        <p:spPr>
          <a:xfrm>
            <a:off x="185025" y="1065700"/>
            <a:ext cx="8844000" cy="326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Calibri"/>
                <a:ea typeface="Calibri"/>
                <a:cs typeface="Calibri"/>
                <a:sym typeface="Calibri"/>
              </a:rPr>
              <a:t>Identification </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Tina Negley </a:t>
            </a:r>
            <a:r>
              <a:rPr lang="en" sz="2000" u="sng">
                <a:solidFill>
                  <a:schemeClr val="hlink"/>
                </a:solidFill>
                <a:latin typeface="Calibri"/>
                <a:ea typeface="Calibri"/>
                <a:cs typeface="Calibri"/>
                <a:sym typeface="Calibri"/>
                <a:hlinkClick r:id="rId3"/>
              </a:rPr>
              <a:t>Negley_t@cde.state.co.us</a:t>
            </a:r>
            <a:r>
              <a:rPr lang="en" sz="2000">
                <a:latin typeface="Calibri"/>
                <a:ea typeface="Calibri"/>
                <a:cs typeface="Calibri"/>
                <a:sym typeface="Calibri"/>
              </a:rPr>
              <a:t>  </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Mary Shen </a:t>
            </a:r>
            <a:r>
              <a:rPr lang="en" sz="2000" u="sng">
                <a:solidFill>
                  <a:schemeClr val="hlink"/>
                </a:solidFill>
                <a:latin typeface="Calibri"/>
                <a:ea typeface="Calibri"/>
                <a:cs typeface="Calibri"/>
                <a:sym typeface="Calibri"/>
                <a:hlinkClick r:id="rId4"/>
              </a:rPr>
              <a:t>Shen_m@cde.state.co.us</a:t>
            </a:r>
            <a:r>
              <a:rPr lang="en" sz="2000">
                <a:latin typeface="Calibri"/>
                <a:ea typeface="Calibri"/>
                <a:cs typeface="Calibri"/>
                <a:sym typeface="Calibri"/>
              </a:rPr>
              <a:t>     </a:t>
            </a:r>
            <a:endParaRPr sz="2000">
              <a:latin typeface="Calibri"/>
              <a:ea typeface="Calibri"/>
              <a:cs typeface="Calibri"/>
              <a:sym typeface="Calibri"/>
            </a:endParaRPr>
          </a:p>
          <a:p>
            <a:pPr marL="0" lvl="0" indent="0" algn="l" rtl="0">
              <a:spcBef>
                <a:spcPts val="0"/>
              </a:spcBef>
              <a:spcAft>
                <a:spcPts val="0"/>
              </a:spcAft>
              <a:buNone/>
            </a:pPr>
            <a:r>
              <a:rPr lang="en" sz="2000">
                <a:latin typeface="Calibri"/>
                <a:ea typeface="Calibri"/>
                <a:cs typeface="Calibri"/>
                <a:sym typeface="Calibri"/>
              </a:rPr>
              <a:t>Programmatic </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Karen Bixler </a:t>
            </a:r>
            <a:r>
              <a:rPr lang="en" sz="2000" u="sng">
                <a:solidFill>
                  <a:schemeClr val="hlink"/>
                </a:solidFill>
                <a:latin typeface="Calibri"/>
                <a:ea typeface="Calibri"/>
                <a:cs typeface="Calibri"/>
                <a:sym typeface="Calibri"/>
                <a:hlinkClick r:id="rId5"/>
              </a:rPr>
              <a:t>Bixler_k@cde.state.co.us</a:t>
            </a:r>
            <a:r>
              <a:rPr lang="en" sz="2000">
                <a:solidFill>
                  <a:schemeClr val="dk1"/>
                </a:solidFill>
                <a:latin typeface="Calibri"/>
                <a:ea typeface="Calibri"/>
                <a:cs typeface="Calibri"/>
                <a:sym typeface="Calibri"/>
              </a:rPr>
              <a:t> </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Kathryn Wisner </a:t>
            </a:r>
            <a:r>
              <a:rPr lang="en" sz="2000" u="sng">
                <a:solidFill>
                  <a:schemeClr val="hlink"/>
                </a:solidFill>
                <a:latin typeface="Calibri"/>
                <a:ea typeface="Calibri"/>
                <a:cs typeface="Calibri"/>
                <a:sym typeface="Calibri"/>
                <a:hlinkClick r:id="rId6"/>
              </a:rPr>
              <a:t>Wisner_k@cde.state.co.us </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Tammy Giessinger</a:t>
            </a:r>
            <a:r>
              <a:rPr lang="en" sz="2000" u="sng">
                <a:solidFill>
                  <a:schemeClr val="hlink"/>
                </a:solidFill>
                <a:latin typeface="Calibri"/>
                <a:ea typeface="Calibri"/>
                <a:cs typeface="Calibri"/>
                <a:sym typeface="Calibri"/>
                <a:hlinkClick r:id="rId7"/>
              </a:rPr>
              <a:t> Giessinger_t@cde.state.co.us </a:t>
            </a:r>
            <a:endParaRPr sz="2000">
              <a:latin typeface="Calibri"/>
              <a:ea typeface="Calibri"/>
              <a:cs typeface="Calibri"/>
              <a:sym typeface="Calibri"/>
            </a:endParaRPr>
          </a:p>
          <a:p>
            <a:pPr marL="0" lvl="0" indent="0" algn="l" rtl="0">
              <a:spcBef>
                <a:spcPts val="0"/>
              </a:spcBef>
              <a:spcAft>
                <a:spcPts val="0"/>
              </a:spcAft>
              <a:buNone/>
            </a:pPr>
            <a:r>
              <a:rPr lang="en" sz="2000">
                <a:latin typeface="Calibri"/>
                <a:ea typeface="Calibri"/>
                <a:cs typeface="Calibri"/>
                <a:sym typeface="Calibri"/>
              </a:rPr>
              <a:t>UIP General and Platform </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Erin Loften </a:t>
            </a:r>
            <a:r>
              <a:rPr lang="en" sz="2000" u="sng">
                <a:solidFill>
                  <a:schemeClr val="hlink"/>
                </a:solidFill>
                <a:latin typeface="Calibri"/>
                <a:ea typeface="Calibri"/>
                <a:cs typeface="Calibri"/>
                <a:sym typeface="Calibri"/>
                <a:hlinkClick r:id="rId8"/>
              </a:rPr>
              <a:t>Loften_e@cde.state.co.us</a:t>
            </a:r>
            <a:r>
              <a:rPr lang="en" sz="2000">
                <a:solidFill>
                  <a:schemeClr val="dk1"/>
                </a:solidFill>
                <a:latin typeface="Calibri"/>
                <a:ea typeface="Calibri"/>
                <a:cs typeface="Calibri"/>
                <a:sym typeface="Calibri"/>
              </a:rPr>
              <a:t> </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Victoria Rilett </a:t>
            </a:r>
            <a:r>
              <a:rPr lang="en" sz="2000" u="sng">
                <a:solidFill>
                  <a:schemeClr val="hlink"/>
                </a:solidFill>
                <a:latin typeface="Calibri"/>
                <a:ea typeface="Calibri"/>
                <a:cs typeface="Calibri"/>
                <a:sym typeface="Calibri"/>
                <a:hlinkClick r:id="rId9"/>
              </a:rPr>
              <a:t>Rilett_@cde.state.co.us</a:t>
            </a:r>
            <a:r>
              <a:rPr lang="en" sz="2000">
                <a:latin typeface="Calibri"/>
                <a:ea typeface="Calibri"/>
                <a:cs typeface="Calibri"/>
                <a:sym typeface="Calibri"/>
              </a:rPr>
              <a:t> </a:t>
            </a:r>
            <a:endParaRPr sz="2000">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9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Questions </a:t>
            </a:r>
            <a:endParaRPr/>
          </a:p>
        </p:txBody>
      </p:sp>
      <p:sp>
        <p:nvSpPr>
          <p:cNvPr id="793" name="Google Shape;793;p9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endParaRPr/>
          </a:p>
        </p:txBody>
      </p:sp>
      <p:sp>
        <p:nvSpPr>
          <p:cNvPr id="794" name="Google Shape;794;p93">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Background</a:t>
            </a:r>
            <a:endParaRPr/>
          </a:p>
        </p:txBody>
      </p:sp>
      <p:sp>
        <p:nvSpPr>
          <p:cNvPr id="399" name="Google Shape;399;p5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Every state that accepts funds under the Every Student Succeeds Act (ESSA) must have an approved methodology for meaningfully differentiating the performance of and identifying schools for support and improvement.</a:t>
            </a:r>
            <a:endParaRPr/>
          </a:p>
          <a:p>
            <a:pPr marL="914400" lvl="1" indent="-292100" algn="l" rtl="0">
              <a:spcBef>
                <a:spcPts val="0"/>
              </a:spcBef>
              <a:spcAft>
                <a:spcPts val="0"/>
              </a:spcAft>
              <a:buSzPts val="1000"/>
              <a:buChar char="○"/>
            </a:pPr>
            <a:r>
              <a:rPr lang="en"/>
              <a:t>Due to the COVID-19 pandemic, Colorado was approved to amend its State plan to account for short-term changes in the 2022-2023 school year (</a:t>
            </a:r>
            <a:r>
              <a:rPr lang="en" u="sng">
                <a:solidFill>
                  <a:schemeClr val="hlink"/>
                </a:solidFill>
                <a:hlinkClick r:id="rId3"/>
              </a:rPr>
              <a:t>http://www.cde.state.co.us/fedprograms/essa</a:t>
            </a:r>
            <a:r>
              <a:rPr lang="en"/>
              <a: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Identification of Schools</a:t>
            </a:r>
            <a:endParaRPr/>
          </a:p>
        </p:txBody>
      </p:sp>
      <p:sp>
        <p:nvSpPr>
          <p:cNvPr id="405" name="Google Shape;405;p5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Annual identification of schools for Support and Improvement under ESSA</a:t>
            </a:r>
            <a:endParaRPr/>
          </a:p>
          <a:p>
            <a:pPr marL="457200" lvl="0" indent="-330200" algn="l" rtl="0">
              <a:spcBef>
                <a:spcPts val="1200"/>
              </a:spcBef>
              <a:spcAft>
                <a:spcPts val="0"/>
              </a:spcAft>
              <a:buSzPts val="1600"/>
              <a:buChar char="●"/>
            </a:pPr>
            <a:r>
              <a:rPr lang="en"/>
              <a:t>Comprehensive Support and Improvement (CS)</a:t>
            </a:r>
            <a:endParaRPr/>
          </a:p>
          <a:p>
            <a:pPr marL="914400" lvl="1" indent="-292100" algn="l" rtl="0">
              <a:spcBef>
                <a:spcPts val="0"/>
              </a:spcBef>
              <a:spcAft>
                <a:spcPts val="0"/>
              </a:spcAft>
              <a:buSzPts val="1000"/>
              <a:buChar char="○"/>
            </a:pPr>
            <a:r>
              <a:rPr lang="en">
                <a:highlight>
                  <a:srgbClr val="00FF00"/>
                </a:highlight>
              </a:rPr>
              <a:t>CS - Lowest 5%</a:t>
            </a:r>
            <a:endParaRPr>
              <a:highlight>
                <a:srgbClr val="00FF00"/>
              </a:highlight>
            </a:endParaRPr>
          </a:p>
          <a:p>
            <a:pPr marL="914400" lvl="1" indent="-292100" algn="l" rtl="0">
              <a:spcBef>
                <a:spcPts val="0"/>
              </a:spcBef>
              <a:spcAft>
                <a:spcPts val="0"/>
              </a:spcAft>
              <a:buSzPts val="1000"/>
              <a:buChar char="○"/>
            </a:pPr>
            <a:r>
              <a:rPr lang="en"/>
              <a:t>CS - Low Graduation Rate</a:t>
            </a:r>
            <a:endParaRPr/>
          </a:p>
          <a:p>
            <a:pPr marL="914400" lvl="1" indent="-292100" algn="l" rtl="0">
              <a:spcBef>
                <a:spcPts val="0"/>
              </a:spcBef>
              <a:spcAft>
                <a:spcPts val="0"/>
              </a:spcAft>
              <a:buSzPts val="1000"/>
              <a:buChar char="○"/>
            </a:pPr>
            <a:r>
              <a:rPr lang="en"/>
              <a:t>CS - Former ATS (first year of identification will be Fall 2022)</a:t>
            </a:r>
            <a:endParaRPr/>
          </a:p>
          <a:p>
            <a:pPr marL="457200" lvl="0" indent="-330200" algn="l" rtl="0">
              <a:spcBef>
                <a:spcPts val="0"/>
              </a:spcBef>
              <a:spcAft>
                <a:spcPts val="0"/>
              </a:spcAft>
              <a:buSzPts val="1600"/>
              <a:buChar char="●"/>
            </a:pPr>
            <a:r>
              <a:rPr lang="en"/>
              <a:t>Targeted Support and Improvement (TS)</a:t>
            </a:r>
            <a:endParaRPr/>
          </a:p>
          <a:p>
            <a:pPr marL="914400" lvl="1" indent="-292100" algn="l" rtl="0">
              <a:spcBef>
                <a:spcPts val="0"/>
              </a:spcBef>
              <a:spcAft>
                <a:spcPts val="0"/>
              </a:spcAft>
              <a:buSzPts val="1000"/>
              <a:buChar char="○"/>
            </a:pPr>
            <a:r>
              <a:rPr lang="en"/>
              <a:t>TS - based on disaggregated group(s)</a:t>
            </a:r>
            <a:endParaRPr/>
          </a:p>
          <a:p>
            <a:pPr marL="914400" lvl="1" indent="-292100" algn="l" rtl="0">
              <a:spcBef>
                <a:spcPts val="0"/>
              </a:spcBef>
              <a:spcAft>
                <a:spcPts val="0"/>
              </a:spcAft>
              <a:buSzPts val="1000"/>
              <a:buChar char="○"/>
            </a:pPr>
            <a:r>
              <a:rPr lang="en"/>
              <a:t>Additional Targeted Support (ATS) - based on disaggregated group(s) that on their own meet the criteria for Lowest 5%</a:t>
            </a:r>
            <a:endParaRPr/>
          </a:p>
        </p:txBody>
      </p:sp>
      <p:sp>
        <p:nvSpPr>
          <p:cNvPr id="406" name="Google Shape;406;p55"/>
          <p:cNvSpPr txBox="1"/>
          <p:nvPr/>
        </p:nvSpPr>
        <p:spPr>
          <a:xfrm>
            <a:off x="5015425" y="4044700"/>
            <a:ext cx="3882900" cy="400200"/>
          </a:xfrm>
          <a:prstGeom prst="rect">
            <a:avLst/>
          </a:prstGeom>
          <a:noFill/>
          <a:ln w="9525" cap="flat" cmpd="sng">
            <a:solidFill>
              <a:srgbClr val="1155CC"/>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1155CC"/>
                </a:solidFill>
                <a:latin typeface="Calibri"/>
                <a:ea typeface="Calibri"/>
                <a:cs typeface="Calibri"/>
                <a:sym typeface="Calibri"/>
              </a:rPr>
              <a:t>Possible to be identified due to participation only</a:t>
            </a:r>
            <a:endParaRPr>
              <a:solidFill>
                <a:srgbClr val="1155CC"/>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Identification of Schools, cont.</a:t>
            </a:r>
            <a:endParaRPr dirty="0"/>
          </a:p>
        </p:txBody>
      </p:sp>
      <p:sp>
        <p:nvSpPr>
          <p:cNvPr id="412" name="Google Shape;412;p56"/>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Annual identification of schools for Support and Improvement under ESSA</a:t>
            </a:r>
            <a:endParaRPr/>
          </a:p>
          <a:p>
            <a:pPr marL="457200" lvl="0" indent="-330200" algn="l" rtl="0">
              <a:spcBef>
                <a:spcPts val="1200"/>
              </a:spcBef>
              <a:spcAft>
                <a:spcPts val="0"/>
              </a:spcAft>
              <a:buSzPts val="1600"/>
              <a:buChar char="●"/>
            </a:pPr>
            <a:r>
              <a:rPr lang="en"/>
              <a:t>You are participating in this meeting because your K-2 school or a K-2 school in your district has been identified as qualifying as Comprehensive Support and Improvement for being in the lowest 5% of all schools. </a:t>
            </a:r>
            <a:endParaRPr/>
          </a:p>
        </p:txBody>
      </p:sp>
      <p:sp>
        <p:nvSpPr>
          <p:cNvPr id="413" name="Google Shape;413;p56"/>
          <p:cNvSpPr txBox="1"/>
          <p:nvPr/>
        </p:nvSpPr>
        <p:spPr>
          <a:xfrm>
            <a:off x="5015425" y="4037300"/>
            <a:ext cx="3882900" cy="400200"/>
          </a:xfrm>
          <a:prstGeom prst="rect">
            <a:avLst/>
          </a:prstGeom>
          <a:noFill/>
          <a:ln w="9525" cap="flat" cmpd="sng">
            <a:solidFill>
              <a:srgbClr val="1155CC"/>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1155CC"/>
                </a:solidFill>
                <a:latin typeface="Calibri"/>
                <a:ea typeface="Calibri"/>
                <a:cs typeface="Calibri"/>
                <a:sym typeface="Calibri"/>
              </a:rPr>
              <a:t>Possible to be identified due to participation only</a:t>
            </a:r>
            <a:endParaRPr>
              <a:solidFill>
                <a:srgbClr val="1155CC"/>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5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Overview of ESSA Indicators</a:t>
            </a:r>
            <a:endParaRPr/>
          </a:p>
        </p:txBody>
      </p:sp>
      <p:sp>
        <p:nvSpPr>
          <p:cNvPr id="419" name="Google Shape;419;p57"/>
          <p:cNvSpPr txBox="1">
            <a:spLocks noGrp="1"/>
          </p:cNvSpPr>
          <p:nvPr>
            <p:ph type="body" idx="1"/>
          </p:nvPr>
        </p:nvSpPr>
        <p:spPr>
          <a:xfrm>
            <a:off x="457200" y="1143000"/>
            <a:ext cx="8520600" cy="3372600"/>
          </a:xfrm>
          <a:prstGeom prst="rect">
            <a:avLst/>
          </a:prstGeom>
        </p:spPr>
        <p:txBody>
          <a:bodyPr spcFirstLastPara="1" wrap="square" lIns="0" tIns="0" rIns="0" bIns="0" anchor="t" anchorCtr="0">
            <a:normAutofit fontScale="70000" lnSpcReduction="20000"/>
          </a:bodyPr>
          <a:lstStyle/>
          <a:p>
            <a:pPr marL="457200" lvl="0" indent="-299720" algn="l" rtl="0">
              <a:spcBef>
                <a:spcPts val="0"/>
              </a:spcBef>
              <a:spcAft>
                <a:spcPts val="0"/>
              </a:spcAft>
              <a:buSzPct val="88888"/>
              <a:buChar char="●"/>
            </a:pPr>
            <a:r>
              <a:rPr lang="en"/>
              <a:t>Academic Achievement</a:t>
            </a:r>
            <a:endParaRPr/>
          </a:p>
          <a:p>
            <a:pPr marL="914400" lvl="1" indent="-273050" algn="l" rtl="0">
              <a:spcBef>
                <a:spcPts val="0"/>
              </a:spcBef>
              <a:spcAft>
                <a:spcPts val="0"/>
              </a:spcAft>
              <a:buSzPct val="62500"/>
              <a:buChar char="○"/>
            </a:pPr>
            <a:r>
              <a:rPr lang="en"/>
              <a:t>English Language Arts</a:t>
            </a:r>
            <a:endParaRPr/>
          </a:p>
          <a:p>
            <a:pPr marL="1371600" lvl="2" indent="-273050" algn="l" rtl="0">
              <a:spcBef>
                <a:spcPts val="0"/>
              </a:spcBef>
              <a:spcAft>
                <a:spcPts val="0"/>
              </a:spcAft>
              <a:buSzPct val="62500"/>
              <a:buChar char="■"/>
            </a:pPr>
            <a:r>
              <a:rPr lang="en"/>
              <a:t>CMAS (grades 3-8) and SAT (grade 11) mean scale scores (MSS)</a:t>
            </a:r>
            <a:endParaRPr/>
          </a:p>
          <a:p>
            <a:pPr marL="914400" lvl="1" indent="-273050" algn="l" rtl="0">
              <a:spcBef>
                <a:spcPts val="0"/>
              </a:spcBef>
              <a:spcAft>
                <a:spcPts val="0"/>
              </a:spcAft>
              <a:buSzPct val="62500"/>
              <a:buChar char="○"/>
            </a:pPr>
            <a:r>
              <a:rPr lang="en"/>
              <a:t>Math</a:t>
            </a:r>
            <a:endParaRPr/>
          </a:p>
          <a:p>
            <a:pPr marL="1371600" lvl="2" indent="-273050" algn="l" rtl="0">
              <a:spcBef>
                <a:spcPts val="0"/>
              </a:spcBef>
              <a:spcAft>
                <a:spcPts val="0"/>
              </a:spcAft>
              <a:buSzPct val="62500"/>
              <a:buChar char="■"/>
            </a:pPr>
            <a:r>
              <a:rPr lang="en"/>
              <a:t>CMAS (grades 3-8) and SAT (grade 11) mean scale scores (MSS)</a:t>
            </a:r>
            <a:endParaRPr/>
          </a:p>
          <a:p>
            <a:pPr marL="457200" lvl="0" indent="-299720" algn="l" rtl="0">
              <a:spcBef>
                <a:spcPts val="0"/>
              </a:spcBef>
              <a:spcAft>
                <a:spcPts val="0"/>
              </a:spcAft>
              <a:buSzPct val="88888"/>
              <a:buChar char="●"/>
            </a:pPr>
            <a:r>
              <a:rPr lang="en"/>
              <a:t>Academic Progress</a:t>
            </a:r>
            <a:endParaRPr/>
          </a:p>
          <a:p>
            <a:pPr marL="914400" lvl="1" indent="-273050" algn="l" rtl="0">
              <a:spcBef>
                <a:spcPts val="0"/>
              </a:spcBef>
              <a:spcAft>
                <a:spcPts val="0"/>
              </a:spcAft>
              <a:buSzPct val="62500"/>
              <a:buChar char="○"/>
            </a:pPr>
            <a:r>
              <a:rPr lang="en"/>
              <a:t>English Language Arts</a:t>
            </a:r>
            <a:endParaRPr/>
          </a:p>
          <a:p>
            <a:pPr marL="1371600" lvl="2" indent="-273050" algn="l" rtl="0">
              <a:spcBef>
                <a:spcPts val="0"/>
              </a:spcBef>
              <a:spcAft>
                <a:spcPts val="0"/>
              </a:spcAft>
              <a:buSzPct val="62500"/>
              <a:buChar char="■"/>
            </a:pPr>
            <a:r>
              <a:rPr lang="en"/>
              <a:t>CMAS and SAT median growth percentiles (MGP)</a:t>
            </a:r>
            <a:endParaRPr/>
          </a:p>
          <a:p>
            <a:pPr marL="914400" lvl="1" indent="-273050" algn="l" rtl="0">
              <a:spcBef>
                <a:spcPts val="0"/>
              </a:spcBef>
              <a:spcAft>
                <a:spcPts val="0"/>
              </a:spcAft>
              <a:buSzPct val="62500"/>
              <a:buChar char="○"/>
            </a:pPr>
            <a:r>
              <a:rPr lang="en"/>
              <a:t>Math</a:t>
            </a:r>
            <a:endParaRPr/>
          </a:p>
          <a:p>
            <a:pPr marL="1371600" lvl="2" indent="-273050" algn="l" rtl="0">
              <a:spcBef>
                <a:spcPts val="0"/>
              </a:spcBef>
              <a:spcAft>
                <a:spcPts val="0"/>
              </a:spcAft>
              <a:buSzPct val="62500"/>
              <a:buChar char="■"/>
            </a:pPr>
            <a:r>
              <a:rPr lang="en"/>
              <a:t>CMAS and SAT median growth percentiles (MGP)</a:t>
            </a:r>
            <a:endParaRPr/>
          </a:p>
          <a:p>
            <a:pPr marL="457200" lvl="0" indent="-299720" algn="l" rtl="0">
              <a:spcBef>
                <a:spcPts val="0"/>
              </a:spcBef>
              <a:spcAft>
                <a:spcPts val="0"/>
              </a:spcAft>
              <a:buSzPct val="88888"/>
              <a:buChar char="●"/>
            </a:pPr>
            <a:r>
              <a:rPr lang="en"/>
              <a:t>Progress in Achieving English Language Proficiency</a:t>
            </a:r>
            <a:endParaRPr/>
          </a:p>
          <a:p>
            <a:pPr marL="914400" lvl="1" indent="-273050" algn="l" rtl="0">
              <a:spcBef>
                <a:spcPts val="0"/>
              </a:spcBef>
              <a:spcAft>
                <a:spcPts val="0"/>
              </a:spcAft>
              <a:buSzPct val="62500"/>
              <a:buChar char="○"/>
            </a:pPr>
            <a:r>
              <a:rPr lang="en"/>
              <a:t>Median growth percentiles</a:t>
            </a:r>
            <a:endParaRPr/>
          </a:p>
          <a:p>
            <a:pPr marL="914400" lvl="1" indent="-273050" algn="l" rtl="0">
              <a:spcBef>
                <a:spcPts val="0"/>
              </a:spcBef>
              <a:spcAft>
                <a:spcPts val="0"/>
              </a:spcAft>
              <a:buSzPct val="62500"/>
              <a:buChar char="○"/>
            </a:pPr>
            <a:r>
              <a:rPr lang="en"/>
              <a:t>On-track to attain fluency</a:t>
            </a:r>
            <a:endParaRPr/>
          </a:p>
          <a:p>
            <a:pPr marL="457200" lvl="0" indent="-299720" algn="l" rtl="0">
              <a:spcBef>
                <a:spcPts val="0"/>
              </a:spcBef>
              <a:spcAft>
                <a:spcPts val="0"/>
              </a:spcAft>
              <a:buSzPct val="88888"/>
              <a:buChar char="●"/>
            </a:pPr>
            <a:r>
              <a:rPr lang="en"/>
              <a:t>School Quality or Student Success (SQSS)</a:t>
            </a:r>
            <a:endParaRPr/>
          </a:p>
          <a:p>
            <a:pPr marL="914400" lvl="1" indent="-273050" algn="l" rtl="0">
              <a:spcBef>
                <a:spcPts val="0"/>
              </a:spcBef>
              <a:spcAft>
                <a:spcPts val="0"/>
              </a:spcAft>
              <a:buSzPct val="62500"/>
              <a:buChar char="○"/>
            </a:pPr>
            <a:r>
              <a:rPr lang="en"/>
              <a:t>CMAS science (grades 5, 8, and 11) mean scale scores</a:t>
            </a:r>
            <a:endParaRPr/>
          </a:p>
          <a:p>
            <a:pPr marL="914400" lvl="1" indent="-273050" algn="l" rtl="0">
              <a:spcBef>
                <a:spcPts val="0"/>
              </a:spcBef>
              <a:spcAft>
                <a:spcPts val="0"/>
              </a:spcAft>
              <a:buSzPct val="62500"/>
              <a:buChar char="○"/>
            </a:pPr>
            <a:r>
              <a:rPr lang="en"/>
              <a:t>Reduction in chronic absenteeism (Elementary/Middle; beginning Fall 2022)</a:t>
            </a:r>
            <a:endParaRPr/>
          </a:p>
          <a:p>
            <a:pPr marL="914400" lvl="1" indent="-273050" algn="l" rtl="0">
              <a:spcBef>
                <a:spcPts val="0"/>
              </a:spcBef>
              <a:spcAft>
                <a:spcPts val="0"/>
              </a:spcAft>
              <a:buSzPct val="62500"/>
              <a:buChar char="○"/>
            </a:pPr>
            <a:r>
              <a:rPr lang="en"/>
              <a:t>Dropout rates (High)</a:t>
            </a:r>
            <a:endParaRPr/>
          </a:p>
          <a:p>
            <a:pPr marL="457200" lvl="0" indent="-299720" algn="l" rtl="0">
              <a:spcBef>
                <a:spcPts val="0"/>
              </a:spcBef>
              <a:spcAft>
                <a:spcPts val="0"/>
              </a:spcAft>
              <a:buSzPct val="88888"/>
              <a:buChar char="●"/>
            </a:pPr>
            <a:r>
              <a:rPr lang="en">
                <a:highlight>
                  <a:schemeClr val="lt1"/>
                </a:highlight>
              </a:rPr>
              <a:t>Graduation Rates</a:t>
            </a:r>
            <a:endParaRPr>
              <a:highlight>
                <a:schemeClr val="lt1"/>
              </a:highlight>
            </a:endParaRPr>
          </a:p>
          <a:p>
            <a:pPr marL="914400" lvl="1" indent="-273050" algn="l" rtl="0">
              <a:spcBef>
                <a:spcPts val="0"/>
              </a:spcBef>
              <a:spcAft>
                <a:spcPts val="0"/>
              </a:spcAft>
              <a:buSzPct val="62500"/>
              <a:buChar char="○"/>
            </a:pPr>
            <a:r>
              <a:rPr lang="en">
                <a:highlight>
                  <a:schemeClr val="lt1"/>
                </a:highlight>
              </a:rPr>
              <a:t>Four-year graduation rate</a:t>
            </a:r>
            <a:endParaRPr>
              <a:highlight>
                <a:schemeClr val="lt1"/>
              </a:highlight>
            </a:endParaRPr>
          </a:p>
          <a:p>
            <a:pPr marL="914400" lvl="1" indent="-273050" algn="l" rtl="0">
              <a:spcBef>
                <a:spcPts val="0"/>
              </a:spcBef>
              <a:spcAft>
                <a:spcPts val="0"/>
              </a:spcAft>
              <a:buSzPct val="62500"/>
              <a:buChar char="○"/>
            </a:pPr>
            <a:r>
              <a:rPr lang="en">
                <a:highlight>
                  <a:schemeClr val="lt1"/>
                </a:highlight>
              </a:rPr>
              <a:t>Seven-year graduation rate</a:t>
            </a:r>
            <a:endParaRPr>
              <a:highlight>
                <a:schemeClr val="lt1"/>
              </a:highlight>
            </a:endParaRPr>
          </a:p>
        </p:txBody>
      </p:sp>
      <p:sp>
        <p:nvSpPr>
          <p:cNvPr id="420" name="Google Shape;420;p57"/>
          <p:cNvSpPr txBox="1"/>
          <p:nvPr/>
        </p:nvSpPr>
        <p:spPr>
          <a:xfrm>
            <a:off x="5898500" y="964000"/>
            <a:ext cx="3188400" cy="1708500"/>
          </a:xfrm>
          <a:prstGeom prst="rect">
            <a:avLst/>
          </a:prstGeom>
          <a:noFill/>
          <a:ln w="9525" cap="flat" cmpd="sng">
            <a:solidFill>
              <a:srgbClr val="B7B7B7"/>
            </a:solidFill>
            <a:prstDash val="solid"/>
            <a:round/>
            <a:headEnd type="none" w="sm" len="sm"/>
            <a:tailEnd type="none" w="sm" len="sm"/>
          </a:ln>
        </p:spPr>
        <p:txBody>
          <a:bodyPr spcFirstLastPara="1" wrap="square" lIns="91425" tIns="91425" rIns="91425" bIns="91425" anchor="t" anchorCtr="0">
            <a:spAutoFit/>
          </a:bodyPr>
          <a:lstStyle/>
          <a:p>
            <a:pPr marL="228600" lvl="0" indent="-171450" algn="l" rtl="0">
              <a:spcBef>
                <a:spcPts val="0"/>
              </a:spcBef>
              <a:spcAft>
                <a:spcPts val="0"/>
              </a:spcAft>
              <a:buClr>
                <a:schemeClr val="dk1"/>
              </a:buClr>
              <a:buSzPts val="900"/>
              <a:buFont typeface="Calibri"/>
              <a:buChar char="●"/>
            </a:pPr>
            <a:r>
              <a:rPr lang="en" sz="900">
                <a:solidFill>
                  <a:schemeClr val="dk1"/>
                </a:solidFill>
                <a:highlight>
                  <a:srgbClr val="00FF00"/>
                </a:highlight>
                <a:latin typeface="Calibri"/>
                <a:ea typeface="Calibri"/>
                <a:cs typeface="Calibri"/>
                <a:sym typeface="Calibri"/>
              </a:rPr>
              <a:t>K-2 School Identification</a:t>
            </a:r>
            <a:endParaRPr sz="900">
              <a:solidFill>
                <a:schemeClr val="dk1"/>
              </a:solidFill>
              <a:highlight>
                <a:srgbClr val="00FF00"/>
              </a:highlight>
              <a:latin typeface="Calibri"/>
              <a:ea typeface="Calibri"/>
              <a:cs typeface="Calibri"/>
              <a:sym typeface="Calibri"/>
            </a:endParaRPr>
          </a:p>
          <a:p>
            <a:pPr marL="571500" lvl="1" indent="-171450" algn="l" rtl="0">
              <a:spcBef>
                <a:spcPts val="0"/>
              </a:spcBef>
              <a:spcAft>
                <a:spcPts val="0"/>
              </a:spcAft>
              <a:buClr>
                <a:schemeClr val="dk1"/>
              </a:buClr>
              <a:buSzPts val="900"/>
              <a:buFont typeface="Calibri"/>
              <a:buChar char="○"/>
            </a:pPr>
            <a:r>
              <a:rPr lang="en" sz="900">
                <a:solidFill>
                  <a:schemeClr val="dk1"/>
                </a:solidFill>
                <a:highlight>
                  <a:srgbClr val="00FF00"/>
                </a:highlight>
                <a:latin typeface="Calibri"/>
                <a:ea typeface="Calibri"/>
                <a:cs typeface="Calibri"/>
                <a:sym typeface="Calibri"/>
              </a:rPr>
              <a:t>Academic Achievement</a:t>
            </a:r>
            <a:endParaRPr sz="900">
              <a:solidFill>
                <a:schemeClr val="dk1"/>
              </a:solidFill>
              <a:highlight>
                <a:srgbClr val="00FF00"/>
              </a:highlight>
              <a:latin typeface="Calibri"/>
              <a:ea typeface="Calibri"/>
              <a:cs typeface="Calibri"/>
              <a:sym typeface="Calibri"/>
            </a:endParaRPr>
          </a:p>
          <a:p>
            <a:pPr marL="914400" lvl="2" indent="-171450" algn="l" rtl="0">
              <a:spcBef>
                <a:spcPts val="0"/>
              </a:spcBef>
              <a:spcAft>
                <a:spcPts val="0"/>
              </a:spcAft>
              <a:buClr>
                <a:schemeClr val="dk1"/>
              </a:buClr>
              <a:buSzPts val="900"/>
              <a:buFont typeface="Calibri"/>
              <a:buChar char="■"/>
            </a:pPr>
            <a:r>
              <a:rPr lang="en" sz="900">
                <a:solidFill>
                  <a:schemeClr val="dk1"/>
                </a:solidFill>
                <a:highlight>
                  <a:srgbClr val="00FF00"/>
                </a:highlight>
                <a:latin typeface="Calibri"/>
                <a:ea typeface="Calibri"/>
                <a:cs typeface="Calibri"/>
                <a:sym typeface="Calibri"/>
              </a:rPr>
              <a:t>English Language Arts</a:t>
            </a:r>
            <a:endParaRPr sz="900">
              <a:solidFill>
                <a:schemeClr val="dk1"/>
              </a:solidFill>
              <a:highlight>
                <a:srgbClr val="00FF00"/>
              </a:highlight>
              <a:latin typeface="Calibri"/>
              <a:ea typeface="Calibri"/>
              <a:cs typeface="Calibri"/>
              <a:sym typeface="Calibri"/>
            </a:endParaRPr>
          </a:p>
          <a:p>
            <a:pPr marL="1257300" lvl="3" indent="-171450" algn="l" rtl="0">
              <a:spcBef>
                <a:spcPts val="0"/>
              </a:spcBef>
              <a:spcAft>
                <a:spcPts val="0"/>
              </a:spcAft>
              <a:buClr>
                <a:schemeClr val="dk1"/>
              </a:buClr>
              <a:buSzPts val="900"/>
              <a:buFont typeface="Calibri"/>
              <a:buChar char="●"/>
            </a:pPr>
            <a:r>
              <a:rPr lang="en" sz="900">
                <a:solidFill>
                  <a:schemeClr val="dk1"/>
                </a:solidFill>
                <a:highlight>
                  <a:srgbClr val="00FF00"/>
                </a:highlight>
                <a:latin typeface="Calibri"/>
                <a:ea typeface="Calibri"/>
                <a:cs typeface="Calibri"/>
                <a:sym typeface="Calibri"/>
              </a:rPr>
              <a:t>READ Act Percent with a Significant Reading Deficiency (SRD)</a:t>
            </a:r>
            <a:endParaRPr sz="900">
              <a:solidFill>
                <a:schemeClr val="dk1"/>
              </a:solidFill>
              <a:highlight>
                <a:srgbClr val="00FF00"/>
              </a:highlight>
              <a:latin typeface="Calibri"/>
              <a:ea typeface="Calibri"/>
              <a:cs typeface="Calibri"/>
              <a:sym typeface="Calibri"/>
            </a:endParaRPr>
          </a:p>
          <a:p>
            <a:pPr marL="571500" lvl="1" indent="-171450" algn="l" rtl="0">
              <a:spcBef>
                <a:spcPts val="0"/>
              </a:spcBef>
              <a:spcAft>
                <a:spcPts val="0"/>
              </a:spcAft>
              <a:buClr>
                <a:schemeClr val="dk1"/>
              </a:buClr>
              <a:buSzPts val="900"/>
              <a:buFont typeface="Calibri"/>
              <a:buChar char="○"/>
            </a:pPr>
            <a:r>
              <a:rPr lang="en" sz="900">
                <a:solidFill>
                  <a:schemeClr val="dk1"/>
                </a:solidFill>
                <a:highlight>
                  <a:srgbClr val="00FF00"/>
                </a:highlight>
                <a:latin typeface="Calibri"/>
                <a:ea typeface="Calibri"/>
                <a:cs typeface="Calibri"/>
                <a:sym typeface="Calibri"/>
              </a:rPr>
              <a:t>Academic Progress</a:t>
            </a:r>
            <a:endParaRPr sz="900">
              <a:solidFill>
                <a:schemeClr val="dk1"/>
              </a:solidFill>
              <a:highlight>
                <a:srgbClr val="00FF00"/>
              </a:highlight>
              <a:latin typeface="Calibri"/>
              <a:ea typeface="Calibri"/>
              <a:cs typeface="Calibri"/>
              <a:sym typeface="Calibri"/>
            </a:endParaRPr>
          </a:p>
          <a:p>
            <a:pPr marL="914400" lvl="2" indent="-171450" algn="l" rtl="0">
              <a:spcBef>
                <a:spcPts val="0"/>
              </a:spcBef>
              <a:spcAft>
                <a:spcPts val="0"/>
              </a:spcAft>
              <a:buClr>
                <a:schemeClr val="dk1"/>
              </a:buClr>
              <a:buSzPts val="900"/>
              <a:buFont typeface="Calibri"/>
              <a:buChar char="■"/>
            </a:pPr>
            <a:r>
              <a:rPr lang="en" sz="900">
                <a:solidFill>
                  <a:schemeClr val="dk1"/>
                </a:solidFill>
                <a:highlight>
                  <a:srgbClr val="00FF00"/>
                </a:highlight>
                <a:latin typeface="Calibri"/>
                <a:ea typeface="Calibri"/>
                <a:cs typeface="Calibri"/>
                <a:sym typeface="Calibri"/>
              </a:rPr>
              <a:t>English Language Arts</a:t>
            </a:r>
            <a:endParaRPr sz="900">
              <a:solidFill>
                <a:schemeClr val="dk1"/>
              </a:solidFill>
              <a:highlight>
                <a:srgbClr val="00FF00"/>
              </a:highlight>
              <a:latin typeface="Calibri"/>
              <a:ea typeface="Calibri"/>
              <a:cs typeface="Calibri"/>
              <a:sym typeface="Calibri"/>
            </a:endParaRPr>
          </a:p>
          <a:p>
            <a:pPr marL="1257300" lvl="3" indent="-171450" algn="l" rtl="0">
              <a:spcBef>
                <a:spcPts val="0"/>
              </a:spcBef>
              <a:spcAft>
                <a:spcPts val="0"/>
              </a:spcAft>
              <a:buClr>
                <a:schemeClr val="dk1"/>
              </a:buClr>
              <a:buSzPts val="900"/>
              <a:buFont typeface="Calibri"/>
              <a:buChar char="●"/>
            </a:pPr>
            <a:r>
              <a:rPr lang="en" sz="900">
                <a:solidFill>
                  <a:schemeClr val="dk1"/>
                </a:solidFill>
                <a:highlight>
                  <a:srgbClr val="00FF00"/>
                </a:highlight>
                <a:latin typeface="Calibri"/>
                <a:ea typeface="Calibri"/>
                <a:cs typeface="Calibri"/>
                <a:sym typeface="Calibri"/>
              </a:rPr>
              <a:t>Change in SRD</a:t>
            </a:r>
            <a:endParaRPr sz="900">
              <a:solidFill>
                <a:schemeClr val="dk1"/>
              </a:solidFill>
              <a:highlight>
                <a:srgbClr val="00FF00"/>
              </a:highlight>
              <a:latin typeface="Calibri"/>
              <a:ea typeface="Calibri"/>
              <a:cs typeface="Calibri"/>
              <a:sym typeface="Calibri"/>
            </a:endParaRPr>
          </a:p>
          <a:p>
            <a:pPr marL="914400" lvl="2" indent="-171450" algn="l" rtl="0">
              <a:spcBef>
                <a:spcPts val="0"/>
              </a:spcBef>
              <a:spcAft>
                <a:spcPts val="0"/>
              </a:spcAft>
              <a:buClr>
                <a:schemeClr val="dk1"/>
              </a:buClr>
              <a:buSzPts val="900"/>
              <a:buFont typeface="Calibri"/>
              <a:buChar char="■"/>
            </a:pPr>
            <a:r>
              <a:rPr lang="en" sz="900">
                <a:solidFill>
                  <a:schemeClr val="dk1"/>
                </a:solidFill>
                <a:highlight>
                  <a:srgbClr val="00FF00"/>
                </a:highlight>
                <a:latin typeface="Calibri"/>
                <a:ea typeface="Calibri"/>
                <a:cs typeface="Calibri"/>
                <a:sym typeface="Calibri"/>
              </a:rPr>
              <a:t>English Language Proficiency</a:t>
            </a:r>
            <a:endParaRPr sz="900">
              <a:solidFill>
                <a:schemeClr val="dk1"/>
              </a:solidFill>
              <a:highlight>
                <a:srgbClr val="00FF00"/>
              </a:highlight>
              <a:latin typeface="Calibri"/>
              <a:ea typeface="Calibri"/>
              <a:cs typeface="Calibri"/>
              <a:sym typeface="Calibri"/>
            </a:endParaRPr>
          </a:p>
          <a:p>
            <a:pPr marL="1257300" lvl="3" indent="-171450" algn="l" rtl="0">
              <a:spcBef>
                <a:spcPts val="0"/>
              </a:spcBef>
              <a:spcAft>
                <a:spcPts val="0"/>
              </a:spcAft>
              <a:buClr>
                <a:schemeClr val="dk1"/>
              </a:buClr>
              <a:buSzPts val="900"/>
              <a:buFont typeface="Calibri"/>
              <a:buChar char="●"/>
            </a:pPr>
            <a:r>
              <a:rPr lang="en" sz="900">
                <a:solidFill>
                  <a:schemeClr val="dk1"/>
                </a:solidFill>
                <a:highlight>
                  <a:srgbClr val="00FF00"/>
                </a:highlight>
                <a:latin typeface="Calibri"/>
                <a:ea typeface="Calibri"/>
                <a:cs typeface="Calibri"/>
                <a:sym typeface="Calibri"/>
              </a:rPr>
              <a:t>Median Growth Percentile</a:t>
            </a:r>
            <a:endParaRPr sz="900">
              <a:solidFill>
                <a:schemeClr val="dk1"/>
              </a:solidFill>
              <a:highlight>
                <a:srgbClr val="00FF00"/>
              </a:highlight>
              <a:latin typeface="Calibri"/>
              <a:ea typeface="Calibri"/>
              <a:cs typeface="Calibri"/>
              <a:sym typeface="Calibri"/>
            </a:endParaRPr>
          </a:p>
          <a:p>
            <a:pPr marL="1257300" lvl="3" indent="-171450" algn="l" rtl="0">
              <a:spcBef>
                <a:spcPts val="0"/>
              </a:spcBef>
              <a:spcAft>
                <a:spcPts val="0"/>
              </a:spcAft>
              <a:buClr>
                <a:schemeClr val="dk1"/>
              </a:buClr>
              <a:buSzPts val="900"/>
              <a:buFont typeface="Calibri"/>
              <a:buChar char="●"/>
            </a:pPr>
            <a:r>
              <a:rPr lang="en" sz="900">
                <a:solidFill>
                  <a:schemeClr val="dk1"/>
                </a:solidFill>
                <a:highlight>
                  <a:srgbClr val="00FF00"/>
                </a:highlight>
                <a:latin typeface="Calibri"/>
                <a:ea typeface="Calibri"/>
                <a:cs typeface="Calibri"/>
                <a:sym typeface="Calibri"/>
              </a:rPr>
              <a:t>On-track to attain fluency</a:t>
            </a:r>
            <a:endParaRPr sz="900">
              <a:solidFill>
                <a:schemeClr val="dk1"/>
              </a:solidFill>
              <a:highlight>
                <a:srgbClr val="00FF00"/>
              </a:highlight>
              <a:latin typeface="Calibri"/>
              <a:ea typeface="Calibri"/>
              <a:cs typeface="Calibri"/>
              <a:sym typeface="Calibri"/>
            </a:endParaRPr>
          </a:p>
        </p:txBody>
      </p:sp>
      <p:sp>
        <p:nvSpPr>
          <p:cNvPr id="421" name="Google Shape;421;p57"/>
          <p:cNvSpPr txBox="1"/>
          <p:nvPr/>
        </p:nvSpPr>
        <p:spPr>
          <a:xfrm>
            <a:off x="5898500" y="2761250"/>
            <a:ext cx="3188400" cy="1015800"/>
          </a:xfrm>
          <a:prstGeom prst="rect">
            <a:avLst/>
          </a:prstGeom>
          <a:noFill/>
          <a:ln w="9525" cap="flat" cmpd="sng">
            <a:solidFill>
              <a:srgbClr val="B7B7B7"/>
            </a:solidFill>
            <a:prstDash val="solid"/>
            <a:round/>
            <a:headEnd type="none" w="sm" len="sm"/>
            <a:tailEnd type="none" w="sm" len="sm"/>
          </a:ln>
        </p:spPr>
        <p:txBody>
          <a:bodyPr spcFirstLastPara="1" wrap="square" lIns="91425" tIns="91425" rIns="91425" bIns="91425" anchor="t" anchorCtr="0">
            <a:spAutoFit/>
          </a:bodyPr>
          <a:lstStyle/>
          <a:p>
            <a:pPr marL="228600" lvl="0" indent="-171450" algn="l" rtl="0">
              <a:spcBef>
                <a:spcPts val="0"/>
              </a:spcBef>
              <a:spcAft>
                <a:spcPts val="0"/>
              </a:spcAft>
              <a:buClr>
                <a:srgbClr val="B7B7B7"/>
              </a:buClr>
              <a:buSzPts val="900"/>
              <a:buFont typeface="Calibri"/>
              <a:buChar char="●"/>
            </a:pPr>
            <a:r>
              <a:rPr lang="en" sz="900">
                <a:solidFill>
                  <a:srgbClr val="B7B7B7"/>
                </a:solidFill>
                <a:latin typeface="Calibri"/>
                <a:ea typeface="Calibri"/>
                <a:cs typeface="Calibri"/>
                <a:sym typeface="Calibri"/>
              </a:rPr>
              <a:t>Alternative Education Campuses (AEC)</a:t>
            </a:r>
            <a:endParaRPr sz="900">
              <a:solidFill>
                <a:srgbClr val="B7B7B7"/>
              </a:solidFill>
              <a:latin typeface="Calibri"/>
              <a:ea typeface="Calibri"/>
              <a:cs typeface="Calibri"/>
              <a:sym typeface="Calibri"/>
            </a:endParaRPr>
          </a:p>
          <a:p>
            <a:pPr marL="571500" lvl="1" indent="-171450" algn="l" rtl="0">
              <a:spcBef>
                <a:spcPts val="0"/>
              </a:spcBef>
              <a:spcAft>
                <a:spcPts val="0"/>
              </a:spcAft>
              <a:buClr>
                <a:srgbClr val="B7B7B7"/>
              </a:buClr>
              <a:buSzPts val="900"/>
              <a:buFont typeface="Calibri"/>
              <a:buChar char="○"/>
            </a:pPr>
            <a:r>
              <a:rPr lang="en" sz="900">
                <a:solidFill>
                  <a:srgbClr val="B7B7B7"/>
                </a:solidFill>
                <a:latin typeface="Calibri"/>
                <a:ea typeface="Calibri"/>
                <a:cs typeface="Calibri"/>
                <a:sym typeface="Calibri"/>
              </a:rPr>
              <a:t>When necessary, the following indicators are also used to differentiate among lowest performing AECs, in addition to other indicators (listed to left)</a:t>
            </a:r>
            <a:endParaRPr sz="900">
              <a:solidFill>
                <a:srgbClr val="B7B7B7"/>
              </a:solidFill>
              <a:latin typeface="Calibri"/>
              <a:ea typeface="Calibri"/>
              <a:cs typeface="Calibri"/>
              <a:sym typeface="Calibri"/>
            </a:endParaRPr>
          </a:p>
          <a:p>
            <a:pPr marL="914400" lvl="2" indent="-171450" algn="l" rtl="0">
              <a:spcBef>
                <a:spcPts val="0"/>
              </a:spcBef>
              <a:spcAft>
                <a:spcPts val="0"/>
              </a:spcAft>
              <a:buClr>
                <a:srgbClr val="B7B7B7"/>
              </a:buClr>
              <a:buSzPts val="900"/>
              <a:buFont typeface="Calibri"/>
              <a:buChar char="■"/>
            </a:pPr>
            <a:r>
              <a:rPr lang="en" sz="900">
                <a:solidFill>
                  <a:srgbClr val="B7B7B7"/>
                </a:solidFill>
                <a:latin typeface="Calibri"/>
                <a:ea typeface="Calibri"/>
                <a:cs typeface="Calibri"/>
                <a:sym typeface="Calibri"/>
              </a:rPr>
              <a:t>Attendance rate</a:t>
            </a:r>
            <a:endParaRPr sz="900">
              <a:solidFill>
                <a:srgbClr val="B7B7B7"/>
              </a:solidFill>
              <a:latin typeface="Calibri"/>
              <a:ea typeface="Calibri"/>
              <a:cs typeface="Calibri"/>
              <a:sym typeface="Calibri"/>
            </a:endParaRPr>
          </a:p>
          <a:p>
            <a:pPr marL="914400" lvl="2" indent="-171450" algn="l" rtl="0">
              <a:spcBef>
                <a:spcPts val="0"/>
              </a:spcBef>
              <a:spcAft>
                <a:spcPts val="0"/>
              </a:spcAft>
              <a:buClr>
                <a:srgbClr val="B7B7B7"/>
              </a:buClr>
              <a:buSzPts val="900"/>
              <a:buFont typeface="Calibri"/>
              <a:buChar char="■"/>
            </a:pPr>
            <a:r>
              <a:rPr lang="en" sz="900">
                <a:solidFill>
                  <a:srgbClr val="B7B7B7"/>
                </a:solidFill>
                <a:latin typeface="Calibri"/>
                <a:ea typeface="Calibri"/>
                <a:cs typeface="Calibri"/>
                <a:sym typeface="Calibri"/>
              </a:rPr>
              <a:t>Truancy rate</a:t>
            </a:r>
            <a:endParaRPr sz="900">
              <a:solidFill>
                <a:srgbClr val="B7B7B7"/>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ESSA Student Groups</a:t>
            </a:r>
            <a:endParaRPr/>
          </a:p>
        </p:txBody>
      </p:sp>
      <p:sp>
        <p:nvSpPr>
          <p:cNvPr id="427" name="Google Shape;427;p58"/>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All students</a:t>
            </a:r>
            <a:endParaRPr/>
          </a:p>
          <a:p>
            <a:pPr marL="457200" lvl="0" indent="-330200" algn="l" rtl="0">
              <a:spcBef>
                <a:spcPts val="0"/>
              </a:spcBef>
              <a:spcAft>
                <a:spcPts val="0"/>
              </a:spcAft>
              <a:buSzPts val="1600"/>
              <a:buChar char="●"/>
            </a:pPr>
            <a:r>
              <a:rPr lang="en"/>
              <a:t>English learners</a:t>
            </a:r>
            <a:endParaRPr/>
          </a:p>
          <a:p>
            <a:pPr marL="457200" lvl="0" indent="-330200" algn="l" rtl="0">
              <a:spcBef>
                <a:spcPts val="0"/>
              </a:spcBef>
              <a:spcAft>
                <a:spcPts val="0"/>
              </a:spcAft>
              <a:buSzPts val="1600"/>
              <a:buChar char="●"/>
            </a:pPr>
            <a:r>
              <a:rPr lang="en"/>
              <a:t>Students with disabilities</a:t>
            </a:r>
            <a:endParaRPr/>
          </a:p>
          <a:p>
            <a:pPr marL="457200" lvl="0" indent="-330200" algn="l" rtl="0">
              <a:spcBef>
                <a:spcPts val="0"/>
              </a:spcBef>
              <a:spcAft>
                <a:spcPts val="0"/>
              </a:spcAft>
              <a:buSzPts val="1600"/>
              <a:buChar char="●"/>
            </a:pPr>
            <a:r>
              <a:rPr lang="en"/>
              <a:t>Students experiencing poverty</a:t>
            </a:r>
            <a:endParaRPr/>
          </a:p>
          <a:p>
            <a:pPr marL="457200" lvl="0" indent="-330200" algn="l" rtl="0">
              <a:spcBef>
                <a:spcPts val="0"/>
              </a:spcBef>
              <a:spcAft>
                <a:spcPts val="0"/>
              </a:spcAft>
              <a:buSzPts val="1600"/>
              <a:buChar char="●"/>
            </a:pPr>
            <a:r>
              <a:rPr lang="en"/>
              <a:t>Students from each racial/ethnic group, separately</a:t>
            </a:r>
            <a:endParaRPr/>
          </a:p>
          <a:p>
            <a:pPr marL="914400" lvl="1" indent="-292100" algn="l" rtl="0">
              <a:spcBef>
                <a:spcPts val="0"/>
              </a:spcBef>
              <a:spcAft>
                <a:spcPts val="0"/>
              </a:spcAft>
              <a:buSzPts val="1000"/>
              <a:buChar char="○"/>
            </a:pPr>
            <a:r>
              <a:rPr lang="en"/>
              <a:t>Aggregated Non-White group - Any non-White students from racial/ethnic groups that do not meet the minimum number of students to be reported on their own will be combined into one group for accountability purposes</a:t>
            </a:r>
            <a:endParaRPr/>
          </a:p>
        </p:txBody>
      </p:sp>
    </p:spTree>
  </p:cSld>
  <p:clrMapOvr>
    <a:masterClrMapping/>
  </p:clrMapOvr>
</p:sld>
</file>

<file path=ppt/theme/theme1.xml><?xml version="1.0" encoding="utf-8"?>
<a:theme xmlns:a="http://schemas.openxmlformats.org/drawingml/2006/main" name="CDE ">
  <a:themeElements>
    <a:clrScheme name="Simple Light">
      <a:dk1>
        <a:srgbClr val="000000"/>
      </a:dk1>
      <a:lt1>
        <a:srgbClr val="FFFFFF"/>
      </a:lt1>
      <a:dk2>
        <a:srgbClr val="595959"/>
      </a:dk2>
      <a:lt2>
        <a:srgbClr val="EEEEEE"/>
      </a:lt2>
      <a:accent1>
        <a:srgbClr val="077682"/>
      </a:accent1>
      <a:accent2>
        <a:srgbClr val="232C67"/>
      </a:accent2>
      <a:accent3>
        <a:srgbClr val="78909C"/>
      </a:accent3>
      <a:accent4>
        <a:srgbClr val="EC6752"/>
      </a:accent4>
      <a:accent5>
        <a:srgbClr val="AAA5D2"/>
      </a:accent5>
      <a:accent6>
        <a:srgbClr val="F8B333"/>
      </a:accent6>
      <a:hlink>
        <a:srgbClr val="2C33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4008</Words>
  <Application>Microsoft Office PowerPoint</Application>
  <PresentationFormat>On-screen Show (16:9)</PresentationFormat>
  <Paragraphs>414</Paragraphs>
  <Slides>44</Slides>
  <Notes>44</Notes>
  <HiddenSlides>2</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44</vt:i4>
      </vt:variant>
    </vt:vector>
  </HeadingPairs>
  <TitlesOfParts>
    <vt:vector size="51" baseType="lpstr">
      <vt:lpstr>Calibri</vt:lpstr>
      <vt:lpstr>Roboto Mono</vt:lpstr>
      <vt:lpstr>Rockwell</vt:lpstr>
      <vt:lpstr>Roboto</vt:lpstr>
      <vt:lpstr>Arial</vt:lpstr>
      <vt:lpstr>CDE </vt:lpstr>
      <vt:lpstr>2_Office Theme</vt:lpstr>
      <vt:lpstr>  Comprehensive Support Plans For K-2 Schools Identified as Lowest 5%  </vt:lpstr>
      <vt:lpstr>Topics Included in Today’s Training </vt:lpstr>
      <vt:lpstr>The Who,What, Where, and Why (for this session) </vt:lpstr>
      <vt:lpstr>ESSA Identification</vt:lpstr>
      <vt:lpstr>Background</vt:lpstr>
      <vt:lpstr>Identification of Schools</vt:lpstr>
      <vt:lpstr>Identification of Schools, cont.</vt:lpstr>
      <vt:lpstr>Overview of ESSA Indicators</vt:lpstr>
      <vt:lpstr>ESSA Student Groups</vt:lpstr>
      <vt:lpstr>Comprehensive Support and Improvement (CS) - Lowest 5%</vt:lpstr>
      <vt:lpstr>Comprehensive Support and Improvement - Low Graduation Rate</vt:lpstr>
      <vt:lpstr>Additional Information</vt:lpstr>
      <vt:lpstr>Planning Requirements </vt:lpstr>
      <vt:lpstr>Improvement Planning Requirements for ESSA Identified Schools</vt:lpstr>
      <vt:lpstr>Where are requirements described? </vt:lpstr>
      <vt:lpstr>Unified Improvement Planning - Typical Cycle</vt:lpstr>
      <vt:lpstr>Stakeholders and Planning </vt:lpstr>
      <vt:lpstr>Reason for Identification  </vt:lpstr>
      <vt:lpstr>Reason for identification </vt:lpstr>
      <vt:lpstr>Stakeholder Identification </vt:lpstr>
      <vt:lpstr>Stakeholder Identification, cont. </vt:lpstr>
      <vt:lpstr>Stakeholder Involvement Throughout </vt:lpstr>
      <vt:lpstr>Stakeholder Involvement Throughout, cont.</vt:lpstr>
      <vt:lpstr>Where to Enter in the UIP-Brief Description Tab</vt:lpstr>
      <vt:lpstr>Data Narrative</vt:lpstr>
      <vt:lpstr>Current Performance </vt:lpstr>
      <vt:lpstr>Required Student Performance Data Based on Identification </vt:lpstr>
      <vt:lpstr>Major Demographic Groups </vt:lpstr>
      <vt:lpstr>Priority Performance Challenge/s </vt:lpstr>
      <vt:lpstr>Where to Enter in the UIP </vt:lpstr>
      <vt:lpstr>Major Improvement Strategies</vt:lpstr>
      <vt:lpstr>Major Improvement Strategies (MIS) </vt:lpstr>
      <vt:lpstr>Major Improvement Strategies Example </vt:lpstr>
      <vt:lpstr>Where to Enter in the UIP</vt:lpstr>
      <vt:lpstr>Monitoring and Action Steps</vt:lpstr>
      <vt:lpstr>Monitoring - Implementation Benchmarks</vt:lpstr>
      <vt:lpstr>Evaluation- Action Steps </vt:lpstr>
      <vt:lpstr>Where in the UIP – Planning Form</vt:lpstr>
      <vt:lpstr>Where in the UIP – Improvement Action Steps</vt:lpstr>
      <vt:lpstr>Where in the UIP – Target Setting</vt:lpstr>
      <vt:lpstr>School Leader Upcoming Trainings -Focus on Identification Types </vt:lpstr>
      <vt:lpstr>Resources</vt:lpstr>
      <vt:lpstr>Contacts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Comprehensive Support Plans For K-2 Schools Identified as Lowest 5%  </dc:title>
  <cp:lastModifiedBy>Patino, Yazmine</cp:lastModifiedBy>
  <cp:revision>2</cp:revision>
  <dcterms:modified xsi:type="dcterms:W3CDTF">2024-09-17T16:19:05Z</dcterms:modified>
</cp:coreProperties>
</file>