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4.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5.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9" r:id="rId24"/>
    <p:sldId id="278" r:id="rId25"/>
    <p:sldId id="279" r:id="rId26"/>
    <p:sldId id="280" r:id="rId27"/>
    <p:sldId id="281" r:id="rId28"/>
    <p:sldId id="282" r:id="rId29"/>
    <p:sldId id="283" r:id="rId30"/>
    <p:sldId id="284" r:id="rId31"/>
    <p:sldId id="285" r:id="rId32"/>
    <p:sldId id="300"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Roboto" panose="02000000000000000000" pitchFamily="2" charset="0"/>
      <p:regular r:id="rId47"/>
      <p:bold r:id="rId48"/>
      <p:italic r:id="rId49"/>
      <p:boldItalic r:id="rId50"/>
    </p:embeddedFont>
    <p:embeddedFont>
      <p:font typeface="Roboto Mono" panose="00000009000000000000" pitchFamily="49" charset="0"/>
      <p:regular r:id="rId51"/>
      <p:bold r:id="rId52"/>
      <p:italic r:id="rId53"/>
      <p:boldItalic r:id="rId54"/>
    </p:embeddedFont>
    <p:embeddedFont>
      <p:font typeface="Rockwell" panose="02060603020205020403"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6" clrIdx="0"/>
  <p:cmAuthor id="1" name="Aislinn Walsh" initials="" lastIdx="1" clrIdx="1"/>
  <p:cmAuthor id="2" name="Kathryn Wisner" initials="" lastIdx="3" clrIdx="2"/>
  <p:cmAuthor id="3" name="Erin Loften"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31704-66F7-492F-BE98-4237B94F21D2}">
  <a:tblStyle styleId="{D7231704-66F7-492F-BE98-4237B94F21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144" d="100"/>
          <a:sy n="144" d="100"/>
        </p:scale>
        <p:origin x="252" y="126"/>
      </p:cViewPr>
      <p:guideLst>
        <p:guide orient="horz" pos="1620"/>
        <p:guide pos="2880"/>
        <p:guide orient="horz" pos="144"/>
        <p:guide orient="horz" pos="109"/>
      </p:guideLst>
    </p:cSldViewPr>
  </p:slideViewPr>
  <p:outlineViewPr>
    <p:cViewPr>
      <p:scale>
        <a:sx n="33" d="100"/>
        <a:sy n="33" d="100"/>
      </p:scale>
      <p:origin x="0" y="-227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01T18:54:30.706" idx="1">
    <p:pos x="134" y="144"/>
    <p:text>A transition slide would be helpful here. 
Can someone pull in our typical ESSA requirements for improvement planning slide that we've used in former trainings. If you can't find it, text me and I'll add it in later this evening. 
Tina is very likely to have it in a presentation that we've done in the past.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12T18:48:52.044" idx="1">
    <p:pos x="6000" y="0"/>
    <p:text>Include sample scenarios. Here is the state accountability version: https://docs.google.com/document/d/17RjPoR0nfztCYVMwfbmqzbOtfw5H1o3L/edit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2-08-01T22:24:15.037" idx="3">
    <p:pos x="125" y="603"/>
    <p:text>I am not sure I understand what we mean by this? Are we expecting the LEA to explain why they have too few students in a student group? Seems to me that perhaps what we are asking them to do is "confirm if any count of any student group is too small to have data available" or "confirm that student group is too small to have data available" or something like that.</p:text>
  </p:cm>
  <p:cm authorId="2" dt="2022-08-01T22:24:15.037" idx="2">
    <p:pos x="125" y="603"/>
    <p:text>The requirement is to provide data on all disaggregated student groups this is a way of acknowledging this. There are changes coming to the platform that will make this unnecessary in the near future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2-08-01T21:29:01.709" idx="6">
    <p:pos x="134" y="144"/>
    <p:text>@wisner_k@cde.state.co.us and @bixler_k@cde.state.co.us 
Thank you for your work on this presentation. Unfortunately, I only made it to this slide and now have to go into a meeting where I won't have internet access. 
Please review the rest of the slides very carefully. I will try to get back to this later tonight, if I can. 
I will only use comments to make any other suggestions if I work on it later so that you can quickly find the comments. 
Good luck tomorrow. I am sure you guys will do great.
_Assigned to Kathryn Wisner_</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22-07-13T04:17:36.348" idx="1">
    <p:pos x="288" y="657"/>
    <p:text>I would recommend looking at both implementation benchmarks and interim measures as the impact assessment and actions steps to identify progress monitoring activities.</p:text>
  </p:cm>
  <p:cm authorId="3" dt="2022-07-13T04:18:26.314" idx="2">
    <p:pos x="288" y="757"/>
    <p:text>Implementation Benchmarks Guidance Document: This document gives an overview of Implementation Benchmarks and provides guidance for how to create and use them effectively in improvement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will intro people from CDE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e4829c0b6_6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e4829c0b6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3e4829c0b6_6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3e4829c0b6_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 just a reference slide for their information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Note this will likely change /     Lowest 5%=   Other areas of highest need include…..</a:t>
            </a:r>
            <a:endParaRPr/>
          </a:p>
          <a:p>
            <a:pPr marL="0" lvl="0" indent="0" algn="l" rtl="0">
              <a:spcBef>
                <a:spcPts val="0"/>
              </a:spcBef>
              <a:spcAft>
                <a:spcPts val="0"/>
              </a:spcAft>
              <a:buNone/>
            </a:pPr>
            <a:r>
              <a:rPr lang="en"/>
              <a:t>Clear about not having to use UIP to document CS plan</a:t>
            </a:r>
            <a:endParaRPr/>
          </a:p>
          <a:p>
            <a:pPr marL="0" lvl="0" indent="0" algn="l" rtl="0">
              <a:spcBef>
                <a:spcPts val="0"/>
              </a:spcBef>
              <a:spcAft>
                <a:spcPts val="0"/>
              </a:spcAft>
              <a:buNone/>
            </a:pPr>
            <a:r>
              <a:rPr lang="en"/>
              <a:t>Clear about the sentence stems as suggestions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DIstrict needs to approve plan before sending to CDE/  district acknowledge CS plan requirements are met.  Districts need to be reviewing these plans just like TS plans are reviewed by district.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Actual example from plan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r>
              <a:rPr lang="en" sz="1050">
                <a:solidFill>
                  <a:schemeClr val="dk1"/>
                </a:solidFill>
                <a:highlight>
                  <a:srgbClr val="FFFFFF"/>
                </a:highlight>
                <a:latin typeface="Roboto"/>
                <a:ea typeface="Roboto"/>
                <a:cs typeface="Roboto"/>
                <a:sym typeface="Roboto"/>
              </a:rPr>
              <a:t>emphasize that this cannot be one and done or an event that happens 1-2 times per year. There needs to be sufficient opportunity for ongoing involvement and input.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
        <p:nvSpPr>
          <p:cNvPr id="475" name="Google Shape;47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 of Brief Description section   Erin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Indicator unavailable -  i.e. science data,  if n group is too small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Science achievement not being used for accountability in 2022</a:t>
            </a:r>
            <a:endParaRPr/>
          </a:p>
          <a:p>
            <a:pPr marL="0" lvl="0" indent="0" algn="l" rtl="0">
              <a:spcBef>
                <a:spcPts val="0"/>
              </a:spcBef>
              <a:spcAft>
                <a:spcPts val="0"/>
              </a:spcAft>
              <a:buNone/>
            </a:pPr>
            <a:endParaRPr/>
          </a:p>
          <a:p>
            <a:pPr marL="0" lvl="0" indent="0" algn="l" rtl="0">
              <a:spcBef>
                <a:spcPts val="0"/>
              </a:spcBef>
              <a:spcAft>
                <a:spcPts val="0"/>
              </a:spcAft>
              <a:buNone/>
            </a:pPr>
            <a:r>
              <a:rPr lang="en"/>
              <a:t>Notes from Comment Suggestions:  NMN:  </a:t>
            </a:r>
            <a:r>
              <a:rPr lang="en" sz="1050">
                <a:solidFill>
                  <a:schemeClr val="dk1"/>
                </a:solidFill>
                <a:highlight>
                  <a:srgbClr val="FFFFFF"/>
                </a:highlight>
                <a:latin typeface="Roboto"/>
                <a:ea typeface="Roboto"/>
                <a:cs typeface="Roboto"/>
                <a:sym typeface="Roboto"/>
              </a:rPr>
              <a:t>For the schools that are currency identified - the ones attending this training - it is possible for them to have had science achievement. I am not sure why it is crossed off here?</a:t>
            </a: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chemeClr val="dk1"/>
                </a:solidFill>
                <a:highlight>
                  <a:srgbClr val="FFFFFF"/>
                </a:highlight>
                <a:latin typeface="Roboto"/>
                <a:ea typeface="Roboto"/>
                <a:cs typeface="Roboto"/>
                <a:sym typeface="Roboto"/>
              </a:rPr>
              <a:t>KW- This is crossed of as they will not beagle to discuss the data but we will tell them to acknowledge that science was part of the reason for Identification and possible y included information on what they are doing to support students in science achievement. Would you like us to remove the strike?</a:t>
            </a:r>
            <a:endParaRPr sz="1050">
              <a:solidFill>
                <a:schemeClr val="dk1"/>
              </a:solidFill>
              <a:highlight>
                <a:srgbClr val="FFFFFF"/>
              </a:highlight>
              <a:latin typeface="Roboto"/>
              <a:ea typeface="Roboto"/>
              <a:cs typeface="Roboto"/>
              <a:sym typeface="Roboto"/>
            </a:endParaRPr>
          </a:p>
          <a:p>
            <a:pPr marL="0" lvl="0" indent="0" algn="l" rtl="0">
              <a:lnSpc>
                <a:spcPct val="142857"/>
              </a:lnSpc>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NMN Yes please. They should be looking at their science performance, even though it's old. It's on the same years as their math and ELA. But just not any new. But in order to understand why they were identified, they need to look at all of this data. But can focus in on the parts that are low performing.</a:t>
            </a: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indicate  if a not available/  does not have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3e4829c0b6_6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3c170c695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3c170c695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3ed48f30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endParaRPr/>
          </a:p>
          <a:p>
            <a:pPr marL="0" lvl="0" indent="0" algn="l" rtl="0">
              <a:spcBef>
                <a:spcPts val="0"/>
              </a:spcBef>
              <a:spcAft>
                <a:spcPts val="0"/>
              </a:spcAft>
              <a:buNone/>
            </a:pPr>
            <a:r>
              <a:rPr lang="en"/>
              <a:t>Other </a:t>
            </a: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3e4829c0b6_6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Colorado’s methodology was approved by the U.S. Department of Education in 2018 as part of its ESSA State Plan.</a:t>
            </a:r>
            <a:endParaRPr>
              <a:solidFill>
                <a:schemeClr val="dk1"/>
              </a:solidFill>
            </a:endParaRPr>
          </a:p>
          <a:p>
            <a:pPr marL="0" lvl="0" indent="0" algn="l" rtl="0">
              <a:lnSpc>
                <a:spcPct val="115000"/>
              </a:lnSpc>
              <a:spcBef>
                <a:spcPts val="1200"/>
              </a:spcBef>
              <a:spcAft>
                <a:spcPts val="0"/>
              </a:spcAft>
              <a:buNone/>
            </a:pPr>
            <a:r>
              <a:rPr lang="en">
                <a:solidFill>
                  <a:schemeClr val="dk1"/>
                </a:solidFill>
              </a:rPr>
              <a:t>Due to the extraordinary circumstances created by the Coronavirus Disease 2019 (COVID-19) pandemic, the U.S. Department of Education invited State educational agencies to submit an addendum to modify their approved State plans in order to identify schools in Fall 2022.</a:t>
            </a:r>
            <a:endParaRPr>
              <a:solidFill>
                <a:schemeClr val="dk1"/>
              </a:solidFill>
            </a:endParaRPr>
          </a:p>
          <a:p>
            <a:pPr marL="0" lvl="0" indent="0" algn="l" rtl="0">
              <a:lnSpc>
                <a:spcPct val="115000"/>
              </a:lnSpc>
              <a:spcBef>
                <a:spcPts val="1200"/>
              </a:spcBef>
              <a:spcAft>
                <a:spcPts val="0"/>
              </a:spcAft>
              <a:buNone/>
            </a:pPr>
            <a:r>
              <a:rPr lang="en">
                <a:solidFill>
                  <a:schemeClr val="dk1"/>
                </a:solidFill>
              </a:rPr>
              <a:t>On May 12, 2022, the U.S. Department of Education approved Colorado’s request to amend its approved State plan to account for short-term changes in the 2022-2023 school year.</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The following slides reflect the methodology outlined in Colorado’s ESSA State Plan, which was used to identify schools for support and improvement beginning with the 2017-2018 school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3e4829c0b6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3e4829c0b6_6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3e4829c0b6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3e4829c0b6_6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e4829c0b6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us02web.zoom.us/meeting/register/tZEkde2qqDIpHtTN_qta75VPSC9ihpYQ2QEV"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us02web.zoom.us/meeting/register/tZEtdO2oqDsqE9bSHP-TzBF2YfS6H7HlmJRl" TargetMode="External"/><Relationship Id="rId5" Type="http://schemas.openxmlformats.org/officeDocument/2006/relationships/hyperlink" Target="https://us02web.zoom.us/meeting/register/tZYlcO-qpz8jGNQFpMCH9PIGMQBY5LtmKvB8" TargetMode="External"/><Relationship Id="rId4" Type="http://schemas.openxmlformats.org/officeDocument/2006/relationships/hyperlink" Target="https://us02web.zoom.us/meeting/register/tZctdeusrjkvGtDdV8pAQP4dspi2SvfHGZkd"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e.state.co.us/uip/uip101" TargetMode="External"/><Relationship Id="rId7" Type="http://schemas.openxmlformats.org/officeDocument/2006/relationships/hyperlink" Target="https://www.cde.state.co.us/uip/school_qcrubric_doc"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https://www.cde.state.co.us/uip/dataanalysisforsmallstudentpopulations2021" TargetMode="External"/><Relationship Id="rId5" Type="http://schemas.openxmlformats.org/officeDocument/2006/relationships/hyperlink" Target="https://www.cde.state.co.us/uip/implementation-benchmarks-resource-2021" TargetMode="External"/><Relationship Id="rId10" Type="http://schemas.openxmlformats.org/officeDocument/2006/relationships/image" Target="../media/image23.png"/><Relationship Id="rId4" Type="http://schemas.openxmlformats.org/officeDocument/2006/relationships/hyperlink" Target="https://www.cde.state.co.us/uip/uip_training" TargetMode="External"/><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7500" lnSpcReduction="2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 Low Graduation Rate</a:t>
            </a:r>
            <a:endParaRPr/>
          </a:p>
        </p:txBody>
      </p:sp>
      <p:sp>
        <p:nvSpPr>
          <p:cNvPr id="433" name="Google Shape;433;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Colorado identifies all public schools with 4-year and 7-year graduation rates below 67 percent </a:t>
            </a:r>
            <a:r>
              <a:rPr lang="en" u="sng"/>
              <a:t>for three consecutive years</a:t>
            </a:r>
            <a:r>
              <a:rPr lang="en"/>
              <a:t> for CS - Low Graduation Rate</a:t>
            </a:r>
            <a:endParaRPr/>
          </a:p>
          <a:p>
            <a:pPr marL="914400" lvl="1" indent="-292100" algn="l" rtl="0">
              <a:spcBef>
                <a:spcPts val="0"/>
              </a:spcBef>
              <a:spcAft>
                <a:spcPts val="0"/>
              </a:spcAft>
              <a:buSzPts val="1000"/>
              <a:buChar char="○"/>
            </a:pPr>
            <a:r>
              <a:rPr lang="en"/>
              <a:t>If a school has both a 4-year and 7-year graduation rate, both must be below 67%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39" name="Google Shape;439;p6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914400" lvl="1" indent="-292100" algn="l" rtl="0">
              <a:spcBef>
                <a:spcPts val="0"/>
              </a:spcBef>
              <a:spcAft>
                <a:spcPts val="0"/>
              </a:spcAft>
              <a:buSzPts val="1000"/>
              <a:buChar char="○"/>
            </a:pPr>
            <a:r>
              <a:rPr lang="en"/>
              <a:t>Tina Negley</a:t>
            </a:r>
            <a:endParaRPr/>
          </a:p>
          <a:p>
            <a:pPr marL="1371600" lvl="2" indent="-292100" algn="l" rtl="0">
              <a:spcBef>
                <a:spcPts val="0"/>
              </a:spcBef>
              <a:spcAft>
                <a:spcPts val="0"/>
              </a:spcAft>
              <a:buSzPts val="1000"/>
              <a:buChar char="■"/>
            </a:pPr>
            <a:r>
              <a:rPr lang="en"/>
              <a:t>Supervisor, Program Effectiveness Office</a:t>
            </a:r>
            <a:endParaRPr/>
          </a:p>
          <a:p>
            <a:pPr marL="1371600" lvl="2" indent="-292100" algn="l" rtl="0">
              <a:spcBef>
                <a:spcPts val="0"/>
              </a:spcBef>
              <a:spcAft>
                <a:spcPts val="0"/>
              </a:spcAft>
              <a:buSzPts val="1000"/>
              <a:buChar char="■"/>
            </a:pPr>
            <a:r>
              <a:rPr lang="en"/>
              <a:t>720-766-2793</a:t>
            </a:r>
            <a:endParaRPr/>
          </a:p>
          <a:p>
            <a:pPr marL="1371600" lvl="2" indent="-292100" algn="l" rtl="0">
              <a:spcBef>
                <a:spcPts val="0"/>
              </a:spcBef>
              <a:spcAft>
                <a:spcPts val="0"/>
              </a:spcAft>
              <a:buSzPts val="1000"/>
              <a:buChar char="■"/>
            </a:pPr>
            <a:r>
              <a:rPr lang="en"/>
              <a:t>negley_t@cde.state.co.us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45" name="Google Shape;445;p6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46" name="Google Shape;446;p6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52" name="Google Shape;452;p62"/>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92500" lnSpcReduction="2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b="1" i="1">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53" name="Google Shape;453;p6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sp>
        <p:nvSpPr>
          <p:cNvPr id="459" name="Google Shape;459;p6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460" name="Google Shape;460;p63" descr="Table depicting the 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61" name="Google Shape;461;p63">
            <a:extLst>
              <a:ext uri="{C183D7F6-B498-43B3-948B-1728B52AA6E4}">
                <adec:decorative xmlns:adec="http://schemas.microsoft.com/office/drawing/2017/decorative" val="1"/>
              </a:ext>
            </a:extLst>
          </p:cNvPr>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3">
            <a:extLst>
              <a:ext uri="{C183D7F6-B498-43B3-948B-1728B52AA6E4}">
                <adec:decorative xmlns:adec="http://schemas.microsoft.com/office/drawing/2017/decorative" val="1"/>
              </a:ext>
            </a:extLst>
          </p:cNvPr>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3" descr="School Quality Criteria Rubric"/>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3"/>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470" name="Google Shape;470;p6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471" name="Google Shape;471;p6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477" name="Google Shape;477;p65"/>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Lowest 5 % K-2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Lowest 5%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a high school with one-third or more of its students not graduating</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478" name="Google Shape;478;p65">
            <a:extLst>
              <a:ext uri="{C183D7F6-B498-43B3-948B-1728B52AA6E4}">
                <adec:decorative xmlns:adec="http://schemas.microsoft.com/office/drawing/2017/decorative" val="1"/>
              </a:ext>
            </a:extLst>
          </p:cNvPr>
          <p:cNvSpPr/>
          <p:nvPr/>
        </p:nvSpPr>
        <p:spPr>
          <a:xfrm rot="-1165309" flipH="1">
            <a:off x="9060982" y="281449"/>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484" name="Google Shape;484;p66"/>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 graduation rate</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were </a:t>
            </a:r>
            <a:r>
              <a:rPr lang="en" sz="1400" b="1">
                <a:solidFill>
                  <a:schemeClr val="dk1"/>
                </a:solidFill>
                <a:latin typeface="Roboto Mono"/>
                <a:ea typeface="Roboto Mono"/>
                <a:cs typeface="Roboto Mono"/>
                <a:sym typeface="Roboto Mono"/>
              </a:rPr>
              <a:t>graduation rate of 27%</a:t>
            </a:r>
            <a:r>
              <a:rPr lang="en">
                <a:solidFill>
                  <a:schemeClr val="dk1"/>
                </a:solidFill>
              </a:rPr>
              <a:t> as compared to the state average/requirement of </a:t>
            </a:r>
            <a:r>
              <a:rPr lang="en" sz="1400" b="1">
                <a:solidFill>
                  <a:schemeClr val="dk1"/>
                </a:solidFill>
                <a:latin typeface="Roboto Mono"/>
                <a:ea typeface="Roboto Mono"/>
                <a:cs typeface="Roboto Mono"/>
                <a:sym typeface="Roboto Mono"/>
              </a:rPr>
              <a:t>81%</a:t>
            </a:r>
            <a:r>
              <a:rPr lang="en">
                <a:solidFill>
                  <a:schemeClr val="dk1"/>
                </a:solidFill>
              </a:rPr>
              <a:t>.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
        <p:nvSpPr>
          <p:cNvPr id="489" name="Google Shape;489;p67"/>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Identification, cont. </a:t>
            </a:r>
            <a:endParaRPr sz="3000" dirty="0"/>
          </a:p>
        </p:txBody>
      </p:sp>
      <p:sp>
        <p:nvSpPr>
          <p:cNvPr id="495" name="Google Shape;495;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Topics Included in Today’s Training </a:t>
            </a:r>
            <a:endParaRPr sz="30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Reason for Identification  </a:t>
            </a:r>
            <a:endParaRPr/>
          </a:p>
          <a:p>
            <a:pPr marL="457200" lvl="0" indent="-330200" algn="l" rtl="0">
              <a:spcBef>
                <a:spcPts val="0"/>
              </a:spcBef>
              <a:spcAft>
                <a:spcPts val="0"/>
              </a:spcAft>
              <a:buSzPts val="1600"/>
              <a:buChar char="●"/>
            </a:pPr>
            <a:r>
              <a:rPr lang="en"/>
              <a:t>Improvement Plan Requirements</a:t>
            </a:r>
            <a:endParaRPr/>
          </a:p>
          <a:p>
            <a:pPr marL="457200" lvl="0" indent="-330200" algn="l" rtl="0">
              <a:spcBef>
                <a:spcPts val="0"/>
              </a:spcBef>
              <a:spcAft>
                <a:spcPts val="0"/>
              </a:spcAft>
              <a:buSzPts val="1600"/>
              <a:buChar char="●"/>
            </a:pPr>
            <a:r>
              <a:rPr lang="en"/>
              <a:t>CDE Review and Approval Process for Improvement Plans from Schools Identified for Comprehensive Support and Improvement</a:t>
            </a:r>
            <a:endParaRPr/>
          </a:p>
          <a:p>
            <a:pPr marL="457200" lvl="0" indent="-330200" algn="l" rtl="0">
              <a:spcBef>
                <a:spcPts val="0"/>
              </a:spcBef>
              <a:spcAft>
                <a:spcPts val="0"/>
              </a:spcAft>
              <a:buSzPts val="1600"/>
              <a:buChar char="●"/>
            </a:pPr>
            <a:r>
              <a:rPr lang="en"/>
              <a:t>Timeline</a:t>
            </a:r>
            <a:endParaRPr/>
          </a:p>
          <a:p>
            <a:pPr marL="457200" lvl="0" indent="-330200" algn="l" rtl="0">
              <a:spcBef>
                <a:spcPts val="0"/>
              </a:spcBef>
              <a:spcAft>
                <a:spcPts val="0"/>
              </a:spcAft>
              <a:buSzPts val="1600"/>
              <a:buChar char="●"/>
            </a:pPr>
            <a:r>
              <a:rPr lang="en"/>
              <a:t>Eligibility for Supports and Funding</a:t>
            </a:r>
            <a:endParaRPr/>
          </a:p>
          <a:p>
            <a:pPr marL="457200" lvl="0" indent="-330200" algn="l" rtl="0">
              <a:spcBef>
                <a:spcPts val="0"/>
              </a:spcBef>
              <a:spcAft>
                <a:spcPts val="0"/>
              </a:spcAft>
              <a:buSzPts val="1600"/>
              <a:buChar char="●"/>
            </a:pPr>
            <a:r>
              <a:rPr lang="en"/>
              <a:t>Contacts and resources for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501" name="Google Shape;501;p69"/>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25)</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Involvement Throughout, cont.</a:t>
            </a:r>
            <a:endParaRPr sz="3000" dirty="0"/>
          </a:p>
        </p:txBody>
      </p:sp>
      <p:sp>
        <p:nvSpPr>
          <p:cNvPr id="508" name="Google Shape;508;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cxnSp>
        <p:nvCxnSpPr>
          <p:cNvPr id="477" name="Google Shape;477;p65"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78" name="Google Shape;478;p65" descr="Unified improvement planning, typical cycle.">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79" name="Google Shape;479;p65" descr="Unified improvement planning, typical cycle.">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5" name="Google Shape;485;p65">
            <a:extLst>
              <a:ext uri="{C183D7F6-B498-43B3-948B-1728B52AA6E4}">
                <adec:decorative xmlns:adec="http://schemas.microsoft.com/office/drawing/2017/decorative" val="1"/>
              </a:ext>
            </a:extLst>
          </p:cNvPr>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4" name="Google Shape;484;p65">
            <a:extLst>
              <a:ext uri="{C183D7F6-B498-43B3-948B-1728B52AA6E4}">
                <adec:decorative xmlns:adec="http://schemas.microsoft.com/office/drawing/2017/decorative" val="1"/>
              </a:ext>
            </a:extLst>
          </p:cNvPr>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0" name="Google Shape;480;p65">
            <a:extLst>
              <a:ext uri="{C183D7F6-B498-43B3-948B-1728B52AA6E4}">
                <adec:decorative xmlns:adec="http://schemas.microsoft.com/office/drawing/2017/decorative" val="1"/>
              </a:ext>
            </a:extLst>
          </p:cNvPr>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1" name="Google Shape;481;p65">
            <a:extLst>
              <a:ext uri="{C183D7F6-B498-43B3-948B-1728B52AA6E4}">
                <adec:decorative xmlns:adec="http://schemas.microsoft.com/office/drawing/2017/decorative" val="1"/>
              </a:ext>
            </a:extLst>
          </p:cNvPr>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2" name="Google Shape;482;p65">
            <a:extLst>
              <a:ext uri="{C183D7F6-B498-43B3-948B-1728B52AA6E4}">
                <adec:decorative xmlns:adec="http://schemas.microsoft.com/office/drawing/2017/decorative" val="1"/>
              </a:ext>
            </a:extLst>
          </p:cNvPr>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3" name="Google Shape;483;p65">
            <a:extLst>
              <a:ext uri="{C183D7F6-B498-43B3-948B-1728B52AA6E4}">
                <adec:decorative xmlns:adec="http://schemas.microsoft.com/office/drawing/2017/decorative" val="1"/>
              </a:ext>
            </a:extLst>
          </p:cNvPr>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9" name="Google Shape;519;p65"/>
          <p:cNvSpPr txBox="1">
            <a:spLocks noGrp="1"/>
          </p:cNvSpPr>
          <p:nvPr>
            <p:ph type="title" idx="4294967295"/>
          </p:nvPr>
        </p:nvSpPr>
        <p:spPr>
          <a:xfrm>
            <a:off x="514925"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02" name="Google Shape;502;p65"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a:ln>
                  <a:noFill/>
                </a:ln>
                <a:solidFill>
                  <a:srgbClr val="FFFFFF"/>
                </a:solidFill>
                <a:effectLst/>
                <a:uLnTx/>
                <a:uFillTx/>
                <a:latin typeface="Calibri"/>
                <a:ea typeface="Calibri"/>
                <a:cs typeface="Calibri"/>
                <a:sym typeface="Calibri"/>
              </a:rPr>
              <a:t>January- March</a:t>
            </a: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3" name="Google Shape;503;p65"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April-June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4" name="Google Shape;504;p65"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July-September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05" name="Google Shape;505;p65"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October-December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28" name="Group 27" descr="Accountability and Assessment">
            <a:extLst>
              <a:ext uri="{FF2B5EF4-FFF2-40B4-BE49-F238E27FC236}">
                <a16:creationId xmlns:a16="http://schemas.microsoft.com/office/drawing/2014/main" id="{B0CE6D71-606A-CB9A-7721-EA314684CFA7}"/>
              </a:ext>
            </a:extLst>
          </p:cNvPr>
          <p:cNvGrpSpPr/>
          <p:nvPr/>
        </p:nvGrpSpPr>
        <p:grpSpPr>
          <a:xfrm>
            <a:off x="34202" y="955799"/>
            <a:ext cx="828648" cy="998700"/>
            <a:chOff x="34202" y="955799"/>
            <a:chExt cx="828648" cy="998700"/>
          </a:xfrm>
        </p:grpSpPr>
        <p:sp>
          <p:nvSpPr>
            <p:cNvPr id="486" name="Google Shape;486;p65"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8" name="Google Shape;498;p65"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Accountability and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1" name="Google Shape;571;p65" descr="ACCESS Training"/>
          <p:cNvGrpSpPr/>
          <p:nvPr/>
        </p:nvGrpSpPr>
        <p:grpSpPr>
          <a:xfrm>
            <a:off x="940706" y="1023255"/>
            <a:ext cx="1218724" cy="157099"/>
            <a:chOff x="5682870" y="2536359"/>
            <a:chExt cx="1092200" cy="170519"/>
          </a:xfrm>
        </p:grpSpPr>
        <p:sp>
          <p:nvSpPr>
            <p:cNvPr id="572" name="Google Shape;572;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73" name="Google Shape;573;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ACCESS Testing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8" name="Google Shape;578;p65" descr="Graduation Data Release"/>
          <p:cNvGrpSpPr/>
          <p:nvPr/>
        </p:nvGrpSpPr>
        <p:grpSpPr>
          <a:xfrm>
            <a:off x="1161706" y="1206807"/>
            <a:ext cx="1218724" cy="157099"/>
            <a:chOff x="5682870" y="2536359"/>
            <a:chExt cx="1092200" cy="170519"/>
          </a:xfrm>
        </p:grpSpPr>
        <p:sp>
          <p:nvSpPr>
            <p:cNvPr id="579" name="Google Shape;579;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80" name="Google Shape;580;p65"/>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Graduation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 name="Group 15" descr="MOY READ Assessment">
            <a:extLst>
              <a:ext uri="{FF2B5EF4-FFF2-40B4-BE49-F238E27FC236}">
                <a16:creationId xmlns:a16="http://schemas.microsoft.com/office/drawing/2014/main" id="{24FAC3A0-F01B-E64B-B741-C044A441C360}"/>
              </a:ext>
            </a:extLst>
          </p:cNvPr>
          <p:cNvGrpSpPr/>
          <p:nvPr/>
        </p:nvGrpSpPr>
        <p:grpSpPr>
          <a:xfrm>
            <a:off x="993933" y="1375777"/>
            <a:ext cx="1251620" cy="158557"/>
            <a:chOff x="993933" y="1375777"/>
            <a:chExt cx="1251620" cy="158557"/>
          </a:xfrm>
        </p:grpSpPr>
        <p:sp>
          <p:nvSpPr>
            <p:cNvPr id="585" name="Google Shape;585;p65"/>
            <p:cNvSpPr/>
            <p:nvPr/>
          </p:nvSpPr>
          <p:spPr>
            <a:xfrm>
              <a:off x="993933" y="1406445"/>
              <a:ext cx="125162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6" name="Google Shape;586;p65"/>
            <p:cNvSpPr txBox="1"/>
            <p:nvPr/>
          </p:nvSpPr>
          <p:spPr>
            <a:xfrm>
              <a:off x="1110029" y="1375777"/>
              <a:ext cx="1064569"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8" name="Group 17" descr="SBE/Accountability Clock Hearings">
            <a:extLst>
              <a:ext uri="{FF2B5EF4-FFF2-40B4-BE49-F238E27FC236}">
                <a16:creationId xmlns:a16="http://schemas.microsoft.com/office/drawing/2014/main" id="{002D37F0-69B4-00A0-ABE0-8DEFACFA3A82}"/>
              </a:ext>
            </a:extLst>
          </p:cNvPr>
          <p:cNvGrpSpPr/>
          <p:nvPr/>
        </p:nvGrpSpPr>
        <p:grpSpPr>
          <a:xfrm>
            <a:off x="1045592" y="1565595"/>
            <a:ext cx="1676400" cy="156821"/>
            <a:chOff x="1045592" y="1565595"/>
            <a:chExt cx="1676400" cy="156821"/>
          </a:xfrm>
        </p:grpSpPr>
        <p:sp>
          <p:nvSpPr>
            <p:cNvPr id="520" name="Google Shape;520;p65"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0" name="Google Shape;570;p65"/>
            <p:cNvSpPr txBox="1"/>
            <p:nvPr/>
          </p:nvSpPr>
          <p:spPr>
            <a:xfrm>
              <a:off x="1056708" y="1565595"/>
              <a:ext cx="1559793"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SBE/Accountability Clock Hearings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 name="Group 18" descr="State Assessment Window">
            <a:extLst>
              <a:ext uri="{FF2B5EF4-FFF2-40B4-BE49-F238E27FC236}">
                <a16:creationId xmlns:a16="http://schemas.microsoft.com/office/drawing/2014/main" id="{33A00E80-3AA3-997D-058D-3258C111809D}"/>
              </a:ext>
            </a:extLst>
          </p:cNvPr>
          <p:cNvGrpSpPr/>
          <p:nvPr/>
        </p:nvGrpSpPr>
        <p:grpSpPr>
          <a:xfrm>
            <a:off x="2915838" y="1018421"/>
            <a:ext cx="1218724" cy="157099"/>
            <a:chOff x="2915838" y="1018421"/>
            <a:chExt cx="1218724" cy="157099"/>
          </a:xfrm>
        </p:grpSpPr>
        <p:sp>
          <p:nvSpPr>
            <p:cNvPr id="557" name="Google Shape;557;p65"/>
            <p:cNvSpPr/>
            <p:nvPr/>
          </p:nvSpPr>
          <p:spPr>
            <a:xfrm>
              <a:off x="2915838" y="1018421"/>
              <a:ext cx="1218724" cy="15709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8" name="Google Shape;558;p65"/>
            <p:cNvSpPr txBox="1"/>
            <p:nvPr/>
          </p:nvSpPr>
          <p:spPr>
            <a:xfrm>
              <a:off x="3108465" y="1018421"/>
              <a:ext cx="836101" cy="15709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Window</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 name="Group 19" descr="EOY READ Assessment">
            <a:extLst>
              <a:ext uri="{FF2B5EF4-FFF2-40B4-BE49-F238E27FC236}">
                <a16:creationId xmlns:a16="http://schemas.microsoft.com/office/drawing/2014/main" id="{F03D02C9-D3AC-0879-586E-019E7BE1708A}"/>
              </a:ext>
            </a:extLst>
          </p:cNvPr>
          <p:cNvGrpSpPr/>
          <p:nvPr/>
        </p:nvGrpSpPr>
        <p:grpSpPr>
          <a:xfrm>
            <a:off x="2920334" y="1346583"/>
            <a:ext cx="1311166" cy="158557"/>
            <a:chOff x="2920334" y="1346583"/>
            <a:chExt cx="1311166" cy="158557"/>
          </a:xfrm>
        </p:grpSpPr>
        <p:sp>
          <p:nvSpPr>
            <p:cNvPr id="588" name="Google Shape;588;p65"/>
            <p:cNvSpPr/>
            <p:nvPr/>
          </p:nvSpPr>
          <p:spPr>
            <a:xfrm>
              <a:off x="2920334" y="1377251"/>
              <a:ext cx="1311166"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9" name="Google Shape;589;p65"/>
            <p:cNvSpPr txBox="1"/>
            <p:nvPr/>
          </p:nvSpPr>
          <p:spPr>
            <a:xfrm>
              <a:off x="3041954" y="1346583"/>
              <a:ext cx="1115216"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EOY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6" name="Group 25" descr="State Assessment Initial Data Release">
            <a:extLst>
              <a:ext uri="{FF2B5EF4-FFF2-40B4-BE49-F238E27FC236}">
                <a16:creationId xmlns:a16="http://schemas.microsoft.com/office/drawing/2014/main" id="{FB8157AE-342B-5182-448D-B7C57315F3D5}"/>
              </a:ext>
            </a:extLst>
          </p:cNvPr>
          <p:cNvGrpSpPr/>
          <p:nvPr/>
        </p:nvGrpSpPr>
        <p:grpSpPr>
          <a:xfrm>
            <a:off x="4275779" y="938953"/>
            <a:ext cx="1461127" cy="246375"/>
            <a:chOff x="4275779" y="938953"/>
            <a:chExt cx="1461127" cy="246375"/>
          </a:xfrm>
        </p:grpSpPr>
        <p:sp>
          <p:nvSpPr>
            <p:cNvPr id="563" name="Google Shape;563;p65"/>
            <p:cNvSpPr/>
            <p:nvPr/>
          </p:nvSpPr>
          <p:spPr>
            <a:xfrm>
              <a:off x="4366982" y="1006620"/>
              <a:ext cx="1369924" cy="126958"/>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4" name="Google Shape;564;p65"/>
            <p:cNvSpPr txBox="1"/>
            <p:nvPr/>
          </p:nvSpPr>
          <p:spPr>
            <a:xfrm>
              <a:off x="4400347" y="938953"/>
              <a:ext cx="1303200"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Initial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5" name="Google Shape;565;p65"/>
            <p:cNvSpPr/>
            <p:nvPr/>
          </p:nvSpPr>
          <p:spPr>
            <a:xfrm>
              <a:off x="4275779" y="973527"/>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1" name="Group 20" descr="State Growth Data and Framework Released">
            <a:extLst>
              <a:ext uri="{FF2B5EF4-FFF2-40B4-BE49-F238E27FC236}">
                <a16:creationId xmlns:a16="http://schemas.microsoft.com/office/drawing/2014/main" id="{A608D5A8-0956-29FC-E96F-1FB7F10A6C33}"/>
              </a:ext>
            </a:extLst>
          </p:cNvPr>
          <p:cNvGrpSpPr/>
          <p:nvPr/>
        </p:nvGrpSpPr>
        <p:grpSpPr>
          <a:xfrm>
            <a:off x="5741734" y="945350"/>
            <a:ext cx="1795013" cy="246375"/>
            <a:chOff x="5741734" y="945350"/>
            <a:chExt cx="1795013" cy="246375"/>
          </a:xfrm>
        </p:grpSpPr>
        <p:sp>
          <p:nvSpPr>
            <p:cNvPr id="567" name="Google Shape;567;p65"/>
            <p:cNvSpPr/>
            <p:nvPr/>
          </p:nvSpPr>
          <p:spPr>
            <a:xfrm>
              <a:off x="5848848" y="1010737"/>
              <a:ext cx="1323975"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8" name="Google Shape;568;p65"/>
            <p:cNvSpPr txBox="1"/>
            <p:nvPr/>
          </p:nvSpPr>
          <p:spPr>
            <a:xfrm>
              <a:off x="5887722" y="945350"/>
              <a:ext cx="1649025"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Growth Data and Frameworks Released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9" name="Google Shape;569;p65"/>
            <p:cNvSpPr/>
            <p:nvPr/>
          </p:nvSpPr>
          <p:spPr>
            <a:xfrm>
              <a:off x="5741734" y="979432"/>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2" name="Group 21" descr="ESSA Identifications Released">
            <a:extLst>
              <a:ext uri="{FF2B5EF4-FFF2-40B4-BE49-F238E27FC236}">
                <a16:creationId xmlns:a16="http://schemas.microsoft.com/office/drawing/2014/main" id="{108E1283-264F-5B35-E015-32020999DDA2}"/>
              </a:ext>
            </a:extLst>
          </p:cNvPr>
          <p:cNvGrpSpPr/>
          <p:nvPr/>
        </p:nvGrpSpPr>
        <p:grpSpPr>
          <a:xfrm>
            <a:off x="6221847" y="1227770"/>
            <a:ext cx="1734078" cy="190500"/>
            <a:chOff x="6221847" y="1227770"/>
            <a:chExt cx="1734078" cy="190500"/>
          </a:xfrm>
        </p:grpSpPr>
        <p:grpSp>
          <p:nvGrpSpPr>
            <p:cNvPr id="594" name="Google Shape;594;p65" descr="ESSA identifications released."/>
            <p:cNvGrpSpPr/>
            <p:nvPr/>
          </p:nvGrpSpPr>
          <p:grpSpPr>
            <a:xfrm>
              <a:off x="6279450" y="1240418"/>
              <a:ext cx="1676475" cy="165733"/>
              <a:chOff x="8470288" y="2645362"/>
              <a:chExt cx="2235300" cy="220977"/>
            </a:xfrm>
          </p:grpSpPr>
          <p:sp>
            <p:nvSpPr>
              <p:cNvPr id="595" name="Google Shape;595;p65"/>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6" name="Google Shape;596;p65"/>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ESSA Identifications Released</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sp>
          <p:nvSpPr>
            <p:cNvPr id="597" name="Google Shape;597;p65"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3" name="Group 22" descr="October Count">
            <a:extLst>
              <a:ext uri="{FF2B5EF4-FFF2-40B4-BE49-F238E27FC236}">
                <a16:creationId xmlns:a16="http://schemas.microsoft.com/office/drawing/2014/main" id="{F3B2191B-82E7-BC7A-F0E9-5C99EFEF76AF}"/>
              </a:ext>
            </a:extLst>
          </p:cNvPr>
          <p:cNvGrpSpPr/>
          <p:nvPr/>
        </p:nvGrpSpPr>
        <p:grpSpPr>
          <a:xfrm>
            <a:off x="6773436" y="1416280"/>
            <a:ext cx="979313" cy="190575"/>
            <a:chOff x="6773436" y="1416280"/>
            <a:chExt cx="979313" cy="190575"/>
          </a:xfrm>
        </p:grpSpPr>
        <p:sp>
          <p:nvSpPr>
            <p:cNvPr id="575" name="Google Shape;575;p65"/>
            <p:cNvSpPr/>
            <p:nvPr/>
          </p:nvSpPr>
          <p:spPr>
            <a:xfrm>
              <a:off x="6887759" y="1447586"/>
              <a:ext cx="864990" cy="126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6" name="Google Shape;576;p65"/>
            <p:cNvSpPr txBox="1"/>
            <p:nvPr/>
          </p:nvSpPr>
          <p:spPr>
            <a:xfrm>
              <a:off x="6895209" y="1432624"/>
              <a:ext cx="850102" cy="1230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October Count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65"/>
            <p:cNvSpPr/>
            <p:nvPr/>
          </p:nvSpPr>
          <p:spPr>
            <a:xfrm>
              <a:off x="6773436" y="1416280"/>
              <a:ext cx="182988" cy="190575"/>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4" name="Group 23" descr="BOY READ Assessment">
            <a:extLst>
              <a:ext uri="{FF2B5EF4-FFF2-40B4-BE49-F238E27FC236}">
                <a16:creationId xmlns:a16="http://schemas.microsoft.com/office/drawing/2014/main" id="{92C18D34-5B4B-2E25-8F77-DCE6A3B93933}"/>
              </a:ext>
            </a:extLst>
          </p:cNvPr>
          <p:cNvGrpSpPr/>
          <p:nvPr/>
        </p:nvGrpSpPr>
        <p:grpSpPr>
          <a:xfrm>
            <a:off x="5697292" y="1593147"/>
            <a:ext cx="1180323" cy="158467"/>
            <a:chOff x="5697292" y="1593147"/>
            <a:chExt cx="1180323" cy="158467"/>
          </a:xfrm>
        </p:grpSpPr>
        <p:sp>
          <p:nvSpPr>
            <p:cNvPr id="582" name="Google Shape;582;p65"/>
            <p:cNvSpPr/>
            <p:nvPr/>
          </p:nvSpPr>
          <p:spPr>
            <a:xfrm>
              <a:off x="5697292" y="1623814"/>
              <a:ext cx="1180323"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3" name="Google Shape;583;p65"/>
            <p:cNvSpPr txBox="1"/>
            <p:nvPr/>
          </p:nvSpPr>
          <p:spPr>
            <a:xfrm>
              <a:off x="5806770" y="1593147"/>
              <a:ext cx="1003853"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BOY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5" name="Group 24" descr="Request to Reconsider">
            <a:extLst>
              <a:ext uri="{FF2B5EF4-FFF2-40B4-BE49-F238E27FC236}">
                <a16:creationId xmlns:a16="http://schemas.microsoft.com/office/drawing/2014/main" id="{46A8F122-E7F3-C384-872B-9FA5E8CCD932}"/>
              </a:ext>
            </a:extLst>
          </p:cNvPr>
          <p:cNvGrpSpPr/>
          <p:nvPr/>
        </p:nvGrpSpPr>
        <p:grpSpPr>
          <a:xfrm>
            <a:off x="6353017" y="1775343"/>
            <a:ext cx="1676475" cy="156825"/>
            <a:chOff x="6353017" y="1775343"/>
            <a:chExt cx="1676475" cy="156825"/>
          </a:xfrm>
        </p:grpSpPr>
        <p:sp>
          <p:nvSpPr>
            <p:cNvPr id="560" name="Google Shape;560;p65"/>
            <p:cNvSpPr/>
            <p:nvPr/>
          </p:nvSpPr>
          <p:spPr>
            <a:xfrm>
              <a:off x="6353017" y="1788961"/>
              <a:ext cx="1676475"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1" name="Google Shape;561;p65"/>
            <p:cNvSpPr txBox="1"/>
            <p:nvPr/>
          </p:nvSpPr>
          <p:spPr>
            <a:xfrm>
              <a:off x="6533140" y="1775343"/>
              <a:ext cx="1316250"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Request to Reconsider</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descr="Improvement Plan Implementation">
            <a:extLst>
              <a:ext uri="{FF2B5EF4-FFF2-40B4-BE49-F238E27FC236}">
                <a16:creationId xmlns:a16="http://schemas.microsoft.com/office/drawing/2014/main" id="{49FB4589-F39B-7412-E946-A79B739E1FF2}"/>
              </a:ext>
            </a:extLst>
          </p:cNvPr>
          <p:cNvGrpSpPr/>
          <p:nvPr/>
        </p:nvGrpSpPr>
        <p:grpSpPr>
          <a:xfrm>
            <a:off x="42185" y="1998093"/>
            <a:ext cx="831799" cy="434700"/>
            <a:chOff x="42185" y="1998093"/>
            <a:chExt cx="831799" cy="434700"/>
          </a:xfrm>
        </p:grpSpPr>
        <p:sp>
          <p:nvSpPr>
            <p:cNvPr id="590" name="Google Shape;590;p65"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3" name="Google Shape;593;p65"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Improvement Plan Implementation</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7" name="Group 26" descr="January through June - Implement UIP and Adjust Based on IB, Interim Measures">
            <a:extLst>
              <a:ext uri="{FF2B5EF4-FFF2-40B4-BE49-F238E27FC236}">
                <a16:creationId xmlns:a16="http://schemas.microsoft.com/office/drawing/2014/main" id="{82082BD5-F194-2F3D-BEF2-895691DA69FC}"/>
              </a:ext>
            </a:extLst>
          </p:cNvPr>
          <p:cNvGrpSpPr/>
          <p:nvPr/>
        </p:nvGrpSpPr>
        <p:grpSpPr>
          <a:xfrm>
            <a:off x="909828" y="2029430"/>
            <a:ext cx="3771714" cy="308048"/>
            <a:chOff x="909828" y="2029430"/>
            <a:chExt cx="3771714" cy="308048"/>
          </a:xfrm>
        </p:grpSpPr>
        <p:sp>
          <p:nvSpPr>
            <p:cNvPr id="534" name="Google Shape;534;p65"/>
            <p:cNvSpPr txBox="1"/>
            <p:nvPr/>
          </p:nvSpPr>
          <p:spPr>
            <a:xfrm>
              <a:off x="1255000" y="2029430"/>
              <a:ext cx="2470001" cy="12309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January - 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nvGrpSpPr>
            <p:cNvPr id="535" name="Google Shape;535;p65"/>
            <p:cNvGrpSpPr/>
            <p:nvPr/>
          </p:nvGrpSpPr>
          <p:grpSpPr>
            <a:xfrm>
              <a:off x="909828" y="2192539"/>
              <a:ext cx="3771714" cy="144939"/>
              <a:chOff x="3887372" y="3783930"/>
              <a:chExt cx="3579520" cy="178386"/>
            </a:xfrm>
          </p:grpSpPr>
          <p:sp>
            <p:nvSpPr>
              <p:cNvPr id="536" name="Google Shape;536;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7" name="Google Shape;537;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8" name="Google Shape;538;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539" name="Google Shape;539;p65" descr="Unified improvement planning, typical cycle."/>
          <p:cNvGrpSpPr/>
          <p:nvPr/>
        </p:nvGrpSpPr>
        <p:grpSpPr>
          <a:xfrm>
            <a:off x="5454289" y="2036855"/>
            <a:ext cx="3189302" cy="314286"/>
            <a:chOff x="7564205" y="4278490"/>
            <a:chExt cx="4047338" cy="386814"/>
          </a:xfrm>
        </p:grpSpPr>
        <p:grpSp>
          <p:nvGrpSpPr>
            <p:cNvPr id="540" name="Google Shape;540;p65"/>
            <p:cNvGrpSpPr/>
            <p:nvPr/>
          </p:nvGrpSpPr>
          <p:grpSpPr>
            <a:xfrm>
              <a:off x="7564205" y="4486918"/>
              <a:ext cx="4047338" cy="178386"/>
              <a:chOff x="3887372" y="3783930"/>
              <a:chExt cx="3579520" cy="178386"/>
            </a:xfrm>
          </p:grpSpPr>
          <p:sp>
            <p:nvSpPr>
              <p:cNvPr id="541" name="Google Shape;541;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2" name="Google Shape;542;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3" name="Google Shape;543;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544" name="Google Shape;544;p65"/>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 - December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 name="Group 3" descr="UIP Process">
            <a:extLst>
              <a:ext uri="{FF2B5EF4-FFF2-40B4-BE49-F238E27FC236}">
                <a16:creationId xmlns:a16="http://schemas.microsoft.com/office/drawing/2014/main" id="{39383B99-5032-6D01-C4E3-31801A05E4DE}"/>
              </a:ext>
            </a:extLst>
          </p:cNvPr>
          <p:cNvGrpSpPr/>
          <p:nvPr/>
        </p:nvGrpSpPr>
        <p:grpSpPr>
          <a:xfrm>
            <a:off x="30406" y="2480559"/>
            <a:ext cx="845146" cy="998700"/>
            <a:chOff x="30406" y="2480559"/>
            <a:chExt cx="845146" cy="998700"/>
          </a:xfrm>
        </p:grpSpPr>
        <p:sp>
          <p:nvSpPr>
            <p:cNvPr id="487" name="Google Shape;487;p65"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9" name="Google Shape;499;p65"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UIP Process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45" name="Google Shape;545;p65" descr="Unified improvement planning, typical cycle."/>
          <p:cNvGrpSpPr/>
          <p:nvPr/>
        </p:nvGrpSpPr>
        <p:grpSpPr>
          <a:xfrm>
            <a:off x="932409" y="2939948"/>
            <a:ext cx="1925638" cy="570232"/>
            <a:chOff x="3338432" y="3140810"/>
            <a:chExt cx="1990941" cy="550630"/>
          </a:xfrm>
        </p:grpSpPr>
        <p:sp>
          <p:nvSpPr>
            <p:cNvPr id="546" name="Google Shape;546;p65"/>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Reflect on current year, recent local data. Highlight potential Priority Performance Challenge</a:t>
              </a:r>
              <a:r>
                <a:rPr kumimoji="0" lang="en" sz="900" b="0" i="0" u="none" strike="noStrike" kern="0" cap="none" spc="0" normalizeH="0" baseline="0" noProof="0" dirty="0">
                  <a:ln>
                    <a:noFill/>
                  </a:ln>
                  <a:solidFill>
                    <a:srgbClr val="FFFFFF"/>
                  </a:solidFill>
                  <a:effectLst/>
                  <a:uLnTx/>
                  <a:uFillTx/>
                  <a:latin typeface="Calibri"/>
                  <a:ea typeface="Calibri"/>
                  <a:cs typeface="Calibri"/>
                  <a:sym typeface="Calibri"/>
                </a:rPr>
                <a:t>s</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47" name="Google Shape;547;p65"/>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6" name="Google Shape;516;p65" descr="Unified improvement planning, typical cycle."/>
          <p:cNvGrpSpPr/>
          <p:nvPr/>
        </p:nvGrpSpPr>
        <p:grpSpPr>
          <a:xfrm>
            <a:off x="2313865" y="2467100"/>
            <a:ext cx="1480913" cy="410954"/>
            <a:chOff x="3354822" y="3143500"/>
            <a:chExt cx="1974550" cy="547939"/>
          </a:xfrm>
        </p:grpSpPr>
        <p:sp>
          <p:nvSpPr>
            <p:cNvPr id="517" name="Google Shape;517;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Current Year data analysis, adjust PPCs and targets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65"/>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April</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1" name="Google Shape;521;p65" descr="Unified improvement planning, typical cycle."/>
          <p:cNvGrpSpPr/>
          <p:nvPr/>
        </p:nvGrpSpPr>
        <p:grpSpPr>
          <a:xfrm>
            <a:off x="3134582" y="2775572"/>
            <a:ext cx="1797304" cy="355994"/>
            <a:chOff x="4037491" y="3617383"/>
            <a:chExt cx="2355267" cy="632990"/>
          </a:xfrm>
        </p:grpSpPr>
        <p:sp>
          <p:nvSpPr>
            <p:cNvPr id="522" name="Google Shape;522;p65"/>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Solidify current year data analysis, PPCs, Root Causes, MIS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65"/>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4" name="Google Shape;524;p65" descr="Unified improvement planning, typical cycle."/>
          <p:cNvGrpSpPr/>
          <p:nvPr/>
        </p:nvGrpSpPr>
        <p:grpSpPr>
          <a:xfrm>
            <a:off x="3342422" y="3128375"/>
            <a:ext cx="1781496" cy="424583"/>
            <a:chOff x="4824490" y="4287565"/>
            <a:chExt cx="2375328" cy="566111"/>
          </a:xfrm>
        </p:grpSpPr>
        <p:sp>
          <p:nvSpPr>
            <p:cNvPr id="525" name="Google Shape;525;p65"/>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65"/>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Draft Implementation Benchmarks and Interim Measures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7" name="Google Shape;527;p65" descr="Unified improvement planning, typical cycle."/>
          <p:cNvGrpSpPr/>
          <p:nvPr/>
        </p:nvGrpSpPr>
        <p:grpSpPr>
          <a:xfrm>
            <a:off x="4861333" y="2465050"/>
            <a:ext cx="1480913" cy="409983"/>
            <a:chOff x="3354822" y="3144795"/>
            <a:chExt cx="1974550" cy="546644"/>
          </a:xfrm>
        </p:grpSpPr>
        <p:sp>
          <p:nvSpPr>
            <p:cNvPr id="528" name="Google Shape;528;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Adjust Data Analysis based on State Data</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29" name="Google Shape;529;p65"/>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July/August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0" name="Google Shape;530;p65" descr="Unified improvement planning, typical cycle."/>
          <p:cNvGrpSpPr/>
          <p:nvPr/>
        </p:nvGrpSpPr>
        <p:grpSpPr>
          <a:xfrm>
            <a:off x="5171922" y="2898690"/>
            <a:ext cx="1987792" cy="504813"/>
            <a:chOff x="3164715" y="3330407"/>
            <a:chExt cx="2469000" cy="476239"/>
          </a:xfrm>
        </p:grpSpPr>
        <p:sp>
          <p:nvSpPr>
            <p:cNvPr id="531" name="Google Shape;531;p65"/>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Confirm draft plan with rating and identification release, share with stakeholders. Build detailed action plan.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32" name="Google Shape;532;p65"/>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August/September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 name="Group 1" descr="Submit UIP by October 17th">
            <a:extLst>
              <a:ext uri="{FF2B5EF4-FFF2-40B4-BE49-F238E27FC236}">
                <a16:creationId xmlns:a16="http://schemas.microsoft.com/office/drawing/2014/main" id="{5DADE5A2-2A7D-CEC1-BD59-C686AE49D712}"/>
              </a:ext>
            </a:extLst>
          </p:cNvPr>
          <p:cNvGrpSpPr/>
          <p:nvPr/>
        </p:nvGrpSpPr>
        <p:grpSpPr>
          <a:xfrm>
            <a:off x="6956505" y="2670467"/>
            <a:ext cx="978911" cy="248775"/>
            <a:chOff x="6956505" y="2670467"/>
            <a:chExt cx="978911" cy="248775"/>
          </a:xfrm>
        </p:grpSpPr>
        <p:sp>
          <p:nvSpPr>
            <p:cNvPr id="591" name="Google Shape;591;p65"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Submit UIP by October 17</a:t>
              </a:r>
              <a:r>
                <a:rPr kumimoji="0" lang="en" sz="800" b="0" i="0" u="none" strike="noStrike" kern="0" cap="none" spc="0" normalizeH="0" baseline="30000" noProof="0" dirty="0">
                  <a:ln>
                    <a:noFill/>
                  </a:ln>
                  <a:solidFill>
                    <a:srgbClr val="FFFFFF"/>
                  </a:solidFill>
                  <a:effectLst/>
                  <a:uLnTx/>
                  <a:uFillTx/>
                  <a:latin typeface="Calibri"/>
                  <a:ea typeface="Calibri"/>
                  <a:cs typeface="Calibri"/>
                  <a:sym typeface="Calibri"/>
                </a:rPr>
                <a:t>th</a:t>
              </a: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92" name="Google Shape;592;p65" descr="Unified improvement planning, typical cycle.">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9" name="Group 28" descr="Related School Leadership Moves">
            <a:extLst>
              <a:ext uri="{FF2B5EF4-FFF2-40B4-BE49-F238E27FC236}">
                <a16:creationId xmlns:a16="http://schemas.microsoft.com/office/drawing/2014/main" id="{144F1991-73C8-20CB-CF9D-09449B629BBE}"/>
              </a:ext>
            </a:extLst>
          </p:cNvPr>
          <p:cNvGrpSpPr/>
          <p:nvPr/>
        </p:nvGrpSpPr>
        <p:grpSpPr>
          <a:xfrm>
            <a:off x="61211" y="3539465"/>
            <a:ext cx="840845" cy="667200"/>
            <a:chOff x="61211" y="3539465"/>
            <a:chExt cx="840845" cy="667200"/>
          </a:xfrm>
        </p:grpSpPr>
        <p:sp>
          <p:nvSpPr>
            <p:cNvPr id="489" name="Google Shape;489;p65"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1" name="Google Shape;501;p65"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Related School Leadership Moves </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7" name="Group 6" descr="March - Refine budget and hiring vision to support improvement efforts">
            <a:extLst>
              <a:ext uri="{FF2B5EF4-FFF2-40B4-BE49-F238E27FC236}">
                <a16:creationId xmlns:a16="http://schemas.microsoft.com/office/drawing/2014/main" id="{E3EAD702-03BC-E0F2-20F6-F692E03AED6F}"/>
              </a:ext>
            </a:extLst>
          </p:cNvPr>
          <p:cNvGrpSpPr/>
          <p:nvPr/>
        </p:nvGrpSpPr>
        <p:grpSpPr>
          <a:xfrm>
            <a:off x="994933" y="3562439"/>
            <a:ext cx="1577400" cy="600211"/>
            <a:chOff x="994933" y="3562439"/>
            <a:chExt cx="1577400" cy="600211"/>
          </a:xfrm>
        </p:grpSpPr>
        <p:sp>
          <p:nvSpPr>
            <p:cNvPr id="490" name="Google Shape;490;p65"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Refine budget and hiring vision to support improvement efforts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65"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roup 7" descr="May - Make Purchases related to imrpovement efforts (e.g. curriculum)">
            <a:extLst>
              <a:ext uri="{FF2B5EF4-FFF2-40B4-BE49-F238E27FC236}">
                <a16:creationId xmlns:a16="http://schemas.microsoft.com/office/drawing/2014/main" id="{148BCF73-2B2F-2A1F-5770-F31EF60351DD}"/>
              </a:ext>
            </a:extLst>
          </p:cNvPr>
          <p:cNvGrpSpPr/>
          <p:nvPr/>
        </p:nvGrpSpPr>
        <p:grpSpPr>
          <a:xfrm>
            <a:off x="2909940" y="3607993"/>
            <a:ext cx="1869900" cy="554681"/>
            <a:chOff x="2909940" y="3607993"/>
            <a:chExt cx="1869900" cy="554681"/>
          </a:xfrm>
        </p:grpSpPr>
        <p:sp>
          <p:nvSpPr>
            <p:cNvPr id="492" name="Google Shape;492;p65"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Make purchases related to improvement efforts (e.g. curriculum)</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65"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roup 9" descr="June through August - Plan teacher induction, including improvement efforts.">
            <a:extLst>
              <a:ext uri="{FF2B5EF4-FFF2-40B4-BE49-F238E27FC236}">
                <a16:creationId xmlns:a16="http://schemas.microsoft.com/office/drawing/2014/main" id="{8A97D625-8BE0-1EF9-A153-7350D36AC4DA}"/>
              </a:ext>
            </a:extLst>
          </p:cNvPr>
          <p:cNvGrpSpPr/>
          <p:nvPr/>
        </p:nvGrpSpPr>
        <p:grpSpPr>
          <a:xfrm>
            <a:off x="4958345" y="3610508"/>
            <a:ext cx="1722900" cy="437292"/>
            <a:chOff x="4958345" y="3610508"/>
            <a:chExt cx="1722900" cy="437292"/>
          </a:xfrm>
        </p:grpSpPr>
        <p:sp>
          <p:nvSpPr>
            <p:cNvPr id="491" name="Google Shape;491;p65"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Plan teacher induction, including improvement efforts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50" name="Google Shape;550;p65"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June- August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 name="Group 8" descr="September through December - Closely monitor implementation and keep stakeholders informed.">
            <a:extLst>
              <a:ext uri="{FF2B5EF4-FFF2-40B4-BE49-F238E27FC236}">
                <a16:creationId xmlns:a16="http://schemas.microsoft.com/office/drawing/2014/main" id="{65006D6B-FA72-BECC-6209-1DB0AE4ABC48}"/>
              </a:ext>
            </a:extLst>
          </p:cNvPr>
          <p:cNvGrpSpPr/>
          <p:nvPr/>
        </p:nvGrpSpPr>
        <p:grpSpPr>
          <a:xfrm>
            <a:off x="6886929" y="3600474"/>
            <a:ext cx="1796400" cy="450596"/>
            <a:chOff x="6886929" y="3600474"/>
            <a:chExt cx="1796400" cy="450596"/>
          </a:xfrm>
        </p:grpSpPr>
        <p:sp>
          <p:nvSpPr>
            <p:cNvPr id="493" name="Google Shape;493;p65"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Closely monitor implementation and keep stakeholders informed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6" name="Google Shape;506;p65"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September-December</a:t>
              </a:r>
              <a:endParaRPr kumimoji="0" sz="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6" name="Group 5" descr="Stakeholder Engagement">
            <a:extLst>
              <a:ext uri="{FF2B5EF4-FFF2-40B4-BE49-F238E27FC236}">
                <a16:creationId xmlns:a16="http://schemas.microsoft.com/office/drawing/2014/main" id="{2304C248-7E86-FD62-E7D8-7AABECC379C8}"/>
              </a:ext>
            </a:extLst>
          </p:cNvPr>
          <p:cNvGrpSpPr/>
          <p:nvPr/>
        </p:nvGrpSpPr>
        <p:grpSpPr>
          <a:xfrm>
            <a:off x="53327" y="4247806"/>
            <a:ext cx="841986" cy="713100"/>
            <a:chOff x="53327" y="4247806"/>
            <a:chExt cx="841986" cy="713100"/>
          </a:xfrm>
        </p:grpSpPr>
        <p:sp>
          <p:nvSpPr>
            <p:cNvPr id="488" name="Google Shape;488;p65"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0" name="Google Shape;500;p65"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Stakeholder Engagement</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52" name="Google Shape;552;p65" descr="Unified improvement planning, typical cycle."/>
          <p:cNvGrpSpPr/>
          <p:nvPr/>
        </p:nvGrpSpPr>
        <p:grpSpPr>
          <a:xfrm>
            <a:off x="1005920" y="4319338"/>
            <a:ext cx="838125" cy="392387"/>
            <a:chOff x="8891713" y="5882555"/>
            <a:chExt cx="1117500" cy="523183"/>
          </a:xfrm>
        </p:grpSpPr>
        <p:sp>
          <p:nvSpPr>
            <p:cNvPr id="553" name="Google Shape;553;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4" name="Google Shape;554;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3" name="Group 12" descr="Input on initial data, PPCs, and targets.">
            <a:extLst>
              <a:ext uri="{FF2B5EF4-FFF2-40B4-BE49-F238E27FC236}">
                <a16:creationId xmlns:a16="http://schemas.microsoft.com/office/drawing/2014/main" id="{0C7163BD-8602-61DC-3877-EB2C3F9F9FD7}"/>
              </a:ext>
            </a:extLst>
          </p:cNvPr>
          <p:cNvGrpSpPr/>
          <p:nvPr/>
        </p:nvGrpSpPr>
        <p:grpSpPr>
          <a:xfrm>
            <a:off x="2023465" y="4268712"/>
            <a:ext cx="1285800" cy="444450"/>
            <a:chOff x="2023465" y="4268712"/>
            <a:chExt cx="1285800" cy="444450"/>
          </a:xfrm>
        </p:grpSpPr>
        <p:sp>
          <p:nvSpPr>
            <p:cNvPr id="496" name="Google Shape;496;p65" descr="Unified improvement planning, typical cycle.">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8" name="Google Shape;508;p65"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initial data, PPCs and targets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roup 11" descr="Input on Root Causes and MIS">
            <a:extLst>
              <a:ext uri="{FF2B5EF4-FFF2-40B4-BE49-F238E27FC236}">
                <a16:creationId xmlns:a16="http://schemas.microsoft.com/office/drawing/2014/main" id="{B32EBC8D-A412-9F04-A7DA-CA491646B185}"/>
              </a:ext>
            </a:extLst>
          </p:cNvPr>
          <p:cNvGrpSpPr/>
          <p:nvPr/>
        </p:nvGrpSpPr>
        <p:grpSpPr>
          <a:xfrm>
            <a:off x="3343611" y="4279559"/>
            <a:ext cx="1285800" cy="298492"/>
            <a:chOff x="3343611" y="4279559"/>
            <a:chExt cx="1285800" cy="298492"/>
          </a:xfrm>
        </p:grpSpPr>
        <p:sp>
          <p:nvSpPr>
            <p:cNvPr id="494" name="Google Shape;494;p65" descr="Unified improvement planning, typical cycle.">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1" name="Google Shape;551;p65"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Root Causes and MIS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1" name="Group 10" descr="Input on Finalized UIP">
            <a:extLst>
              <a:ext uri="{FF2B5EF4-FFF2-40B4-BE49-F238E27FC236}">
                <a16:creationId xmlns:a16="http://schemas.microsoft.com/office/drawing/2014/main" id="{6F7D31A8-9ED4-F3B6-F9B1-C3326C499A7E}"/>
              </a:ext>
            </a:extLst>
          </p:cNvPr>
          <p:cNvGrpSpPr/>
          <p:nvPr/>
        </p:nvGrpSpPr>
        <p:grpSpPr>
          <a:xfrm>
            <a:off x="5380130" y="4268149"/>
            <a:ext cx="809700" cy="419316"/>
            <a:chOff x="5380130" y="4268149"/>
            <a:chExt cx="809700" cy="419316"/>
          </a:xfrm>
        </p:grpSpPr>
        <p:sp>
          <p:nvSpPr>
            <p:cNvPr id="497" name="Google Shape;497;p65" descr="Unified improvement planning, typical cycle.">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9" name="Google Shape;509;p65"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Finalized UIP</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0" name="Google Shape;510;p65" descr="Unified improvement planning, typical cycle."/>
          <p:cNvGrpSpPr/>
          <p:nvPr/>
        </p:nvGrpSpPr>
        <p:grpSpPr>
          <a:xfrm>
            <a:off x="6698613" y="4269660"/>
            <a:ext cx="838125" cy="392387"/>
            <a:chOff x="8891713" y="5882555"/>
            <a:chExt cx="1117500" cy="523183"/>
          </a:xfrm>
        </p:grpSpPr>
        <p:sp>
          <p:nvSpPr>
            <p:cNvPr id="511" name="Google Shape;511;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2" name="Google Shape;512;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4" name="Group 13" descr="Progress Monitoring">
            <a:extLst>
              <a:ext uri="{FF2B5EF4-FFF2-40B4-BE49-F238E27FC236}">
                <a16:creationId xmlns:a16="http://schemas.microsoft.com/office/drawing/2014/main" id="{E6EE1271-5A08-E3D9-93B6-43282E897F8D}"/>
              </a:ext>
            </a:extLst>
          </p:cNvPr>
          <p:cNvGrpSpPr/>
          <p:nvPr/>
        </p:nvGrpSpPr>
        <p:grpSpPr>
          <a:xfrm>
            <a:off x="8068729" y="4290979"/>
            <a:ext cx="723900" cy="396486"/>
            <a:chOff x="8068729" y="4290979"/>
            <a:chExt cx="723900" cy="396486"/>
          </a:xfrm>
        </p:grpSpPr>
        <p:sp>
          <p:nvSpPr>
            <p:cNvPr id="495" name="Google Shape;495;p65" descr="Unified improvement planning, typical cycle.">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7" name="Google Shape;507;p65"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cxnSp>
        <p:nvCxnSpPr>
          <p:cNvPr id="513" name="Google Shape;513;p65" descr="Unified improvement planning, typical cycle.">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4" name="Google Shape;514;p65" descr="Unified improvement planning, typical cycle.">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5" name="Google Shape;515;p65" descr="Unified improvement planning, typical cycle.">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2"/>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40" name="Google Shape;640;p7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41" name="Google Shape;641;p72">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47" name="Google Shape;647;p7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48" name="Google Shape;648;p7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74"/>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53" name="Google Shape;653;p74"/>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a:t>
            </a:r>
            <a:r>
              <a:rPr lang="en" sz="1300" b="1">
                <a:latin typeface="Roboto Mono"/>
                <a:ea typeface="Roboto Mono"/>
                <a:cs typeface="Roboto Mono"/>
                <a:sym typeface="Roboto Mono"/>
              </a:rPr>
              <a:t>such</a:t>
            </a:r>
            <a:r>
              <a:rPr lang="en" sz="1700"/>
              <a:t> as narrative form or within a table.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3" name="Title 2">
            <a:extLst>
              <a:ext uri="{FF2B5EF4-FFF2-40B4-BE49-F238E27FC236}">
                <a16:creationId xmlns:a16="http://schemas.microsoft.com/office/drawing/2014/main" id="{E5BBE964-F221-1E35-ADF8-435F8DE0B2BA}"/>
              </a:ext>
            </a:extLst>
          </p:cNvPr>
          <p:cNvSpPr>
            <a:spLocks noGrp="1"/>
          </p:cNvSpPr>
          <p:nvPr>
            <p:ph type="title" idx="4294967295"/>
          </p:nvPr>
        </p:nvSpPr>
        <p:spPr>
          <a:xfrm>
            <a:off x="341875" y="210792"/>
            <a:ext cx="8460250" cy="572700"/>
          </a:xfrm>
          <a:solidFill>
            <a:schemeClr val="accent3"/>
          </a:solidFill>
        </p:spPr>
        <p:txBody>
          <a:bodyPr spcFirstLastPara="1" wrap="square" lIns="0" tIns="0" rIns="0" bIns="0" anchor="ctr" anchorCtr="1">
            <a:noAutofit/>
          </a:bodyPr>
          <a:lstStyle/>
          <a:p>
            <a:r>
              <a:rPr lang="en-US" dirty="0"/>
              <a:t>Required Student Performance Data Based on Identification</a:t>
            </a:r>
          </a:p>
        </p:txBody>
      </p:sp>
      <p:graphicFrame>
        <p:nvGraphicFramePr>
          <p:cNvPr id="660" name="Google Shape;660;p75"/>
          <p:cNvGraphicFramePr/>
          <p:nvPr>
            <p:extLst>
              <p:ext uri="{D42A27DB-BD31-4B8C-83A1-F6EECF244321}">
                <p14:modId xmlns:p14="http://schemas.microsoft.com/office/powerpoint/2010/main" val="3471766540"/>
              </p:ext>
            </p:extLst>
          </p:nvPr>
        </p:nvGraphicFramePr>
        <p:xfrm>
          <a:off x="341875" y="783492"/>
          <a:ext cx="8460250" cy="3426430"/>
        </p:xfrm>
        <a:graphic>
          <a:graphicData uri="http://schemas.openxmlformats.org/drawingml/2006/table">
            <a:tbl>
              <a:tblPr firstRow="1">
                <a:noFill/>
                <a:tableStyleId>{D7231704-66F7-492F-BE98-4237B94F21D2}</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703100">
                <a:tc>
                  <a:txBody>
                    <a:bodyPr/>
                    <a:lstStyle/>
                    <a:p>
                      <a:pPr marL="0" lvl="0" indent="0" algn="ctr" rtl="0">
                        <a:spcBef>
                          <a:spcPts val="0"/>
                        </a:spcBef>
                        <a:spcAft>
                          <a:spcPts val="0"/>
                        </a:spcAft>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a:t>
                      </a:r>
                      <a:endParaRPr sz="115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latin typeface="Calibri"/>
                          <a:ea typeface="Calibri"/>
                          <a:cs typeface="Calibri"/>
                          <a:sym typeface="Calibri"/>
                        </a:rPr>
                        <a:t>K-2 School Only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Elementary and Middle Schools</a:t>
                      </a:r>
                      <a:endParaRPr>
                        <a:solidFill>
                          <a:schemeClr val="dk1"/>
                        </a:solidFill>
                      </a:endParaRPr>
                    </a:p>
                  </a:txBody>
                  <a:tcPr marL="91425" marR="91425" marT="91425" marB="91425">
                    <a:lnL w="9525" cap="flat" cmpd="sng" algn="ctr">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highlight>
                            <a:srgbClr val="CCCCCC"/>
                          </a:highlight>
                          <a:latin typeface="Calibri"/>
                          <a:ea typeface="Calibri"/>
                          <a:cs typeface="Calibri"/>
                          <a:sym typeface="Calibri"/>
                        </a:rPr>
                        <a:t> CS </a:t>
                      </a:r>
                      <a:r>
                        <a:rPr lang="en" sz="1150" b="1">
                          <a:solidFill>
                            <a:srgbClr val="333333"/>
                          </a:solidFill>
                          <a:latin typeface="Calibri"/>
                          <a:ea typeface="Calibri"/>
                          <a:cs typeface="Calibri"/>
                          <a:sym typeface="Calibri"/>
                        </a:rPr>
                        <a:t>Lowest 5%; High Schools</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rgbClr val="9E9E9E"/>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 Graduation</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Lowest 5%; Participation Only</a:t>
                      </a:r>
                      <a:endParaRPr sz="1150" b="1" dirty="0">
                        <a:solidFill>
                          <a:srgbClr val="333333"/>
                        </a:solidFill>
                        <a:latin typeface="Calibri"/>
                        <a:ea typeface="Calibri"/>
                        <a:cs typeface="Calibri"/>
                        <a:sym typeface="Calibri"/>
                      </a:endParaRPr>
                    </a:p>
                  </a:txBody>
                  <a:tcPr marL="73025" marR="73025" marT="0"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Academic Achievement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READ Act Percent with a Significant Reading Deficiency (SRD)</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Academic Progress</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Change in SRD</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English Language Proficiency</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Median Growth Percentile</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On-track to attain fluency</a:t>
                      </a:r>
                      <a:endParaRPr sz="1600">
                        <a:solidFill>
                          <a:schemeClr val="dk1"/>
                        </a:solidFill>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Science achievement</a:t>
                      </a:r>
                      <a:endParaRPr sz="600" strike="sngStrike">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latin typeface="Calibri"/>
                          <a:ea typeface="Calibri"/>
                          <a:cs typeface="Calibri"/>
                          <a:sym typeface="Calibri"/>
                        </a:rPr>
                        <a:t>Chronic absenteeism for elementary and middle schools</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Graduation rates for high schools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Science Achievement </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Dropout rate for high schools</a:t>
                      </a:r>
                      <a:endParaRPr sz="1000">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latin typeface="Calibri"/>
                          <a:ea typeface="Calibri"/>
                          <a:cs typeface="Calibri"/>
                          <a:sym typeface="Calibri"/>
                        </a:rPr>
                        <a:t>Graduation rates for high schools </a:t>
                      </a:r>
                      <a:endParaRPr sz="1000">
                        <a:latin typeface="Calibri"/>
                        <a:ea typeface="Calibri"/>
                        <a:cs typeface="Calibri"/>
                        <a:sym typeface="Calibri"/>
                      </a:endParaRPr>
                    </a:p>
                    <a:p>
                      <a:pPr marL="28575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solidFill>
                          <a:srgbClr val="5F497A"/>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65" name="Google Shape;665;p7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
        <p:nvSpPr>
          <p:cNvPr id="672" name="Google Shape;672;p77"/>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is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 </a:t>
            </a:r>
            <a:r>
              <a:rPr lang="en" sz="1500" b="1">
                <a:latin typeface="Roboto Mono"/>
                <a:ea typeface="Roboto Mono"/>
                <a:cs typeface="Roboto Mono"/>
                <a:sym typeface="Roboto Mono"/>
              </a:rPr>
              <a:t>math</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t</a:t>
            </a:r>
            <a:r>
              <a:rPr lang="en" sz="1500" b="1">
                <a:latin typeface="Roboto Mono"/>
                <a:ea typeface="Roboto Mono"/>
                <a:cs typeface="Roboto Mono"/>
                <a:sym typeface="Roboto Mono"/>
              </a:rPr>
              <a:t>eachers do not have sufficient training to analyze math data to inform mathematics instruction</a:t>
            </a:r>
            <a:r>
              <a:rPr lang="en" sz="1600"/>
              <a:t>.  This is necessary to </a:t>
            </a:r>
            <a:r>
              <a:rPr lang="en" sz="1500" b="1">
                <a:latin typeface="Roboto Mono"/>
                <a:ea typeface="Roboto Mono"/>
                <a:cs typeface="Roboto Mono"/>
                <a:sym typeface="Roboto Mono"/>
              </a:rPr>
              <a:t>improve teachers’ understanding of data-driven instructional practices to improve overall student achievement in the area of mathematics. </a:t>
            </a:r>
            <a:endParaRPr sz="1600"/>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79" name="Google Shape;679;p7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80" name="Google Shape;680;p7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81" name="Google Shape;681;p78">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8">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8">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7" name="Google Shape;387;p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29972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29972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29972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3050"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299720" algn="l" rtl="0">
              <a:spcBef>
                <a:spcPts val="0"/>
              </a:spcBef>
              <a:spcAft>
                <a:spcPts val="0"/>
              </a:spcAft>
              <a:buSzPct val="88888"/>
              <a:buChar char="●"/>
            </a:pPr>
            <a:r>
              <a:rPr lang="en"/>
              <a:t>The Data Team member will address the reasons for and the procedures of identification and how schools are exited. </a:t>
            </a:r>
            <a:endParaRPr/>
          </a:p>
          <a:p>
            <a:pPr marL="457200" lvl="0" indent="-29972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8" name="Google Shape;388;p5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89" name="Google Shape;689;p7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90" name="Google Shape;690;p7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8" name="TextBox 7">
            <a:extLst>
              <a:ext uri="{FF2B5EF4-FFF2-40B4-BE49-F238E27FC236}">
                <a16:creationId xmlns:a16="http://schemas.microsoft.com/office/drawing/2014/main" id="{9E2E3A8E-5386-A0D2-5759-310B738C02CA}"/>
              </a:ext>
            </a:extLst>
          </p:cNvPr>
          <p:cNvSpPr txBox="1"/>
          <p:nvPr/>
        </p:nvSpPr>
        <p:spPr>
          <a:xfrm>
            <a:off x="376990" y="1066800"/>
            <a:ext cx="8356685" cy="584775"/>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least one MIS must fulfill the following criteria. It is recommended that this is done with each MIS, but this is not required.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2EC6DB6A-3423-CDF7-770E-6FC00411B411}"/>
              </a:ext>
            </a:extLst>
          </p:cNvPr>
          <p:cNvSpPr txBox="1"/>
          <p:nvPr/>
        </p:nvSpPr>
        <p:spPr>
          <a:xfrm>
            <a:off x="900364" y="1909097"/>
            <a:ext cx="777716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at Includes at least one intervention and/or strategy that is clearly and explicitly aligned with the reason for ESSA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an evidence-based intervention (EBI). Provides a short description of what has been found in research regarding the success of the selected intervention and/or strategy as aligned to the school’s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Describes the contextual fit for the implementation of the selected intervention and/or strategy aligned to the reason for identification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6" name="Google Shape;706;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
        <p:nvSpPr>
          <p:cNvPr id="705" name="Google Shape;705;p81"/>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a:t>
            </a:r>
            <a:r>
              <a:rPr lang="en" sz="1200" b="1">
                <a:latin typeface="Roboto"/>
                <a:ea typeface="Roboto"/>
                <a:cs typeface="Roboto"/>
                <a:sym typeface="Roboto"/>
              </a:rPr>
              <a:t>is lack of teacher training in using data to inform instruction </a:t>
            </a:r>
            <a:r>
              <a:rPr lang="en" sz="1500"/>
              <a:t>. Our major improvement strategy we have chosen that addresses this need is </a:t>
            </a:r>
            <a:r>
              <a:rPr lang="en" sz="1250" b="1">
                <a:latin typeface="Roboto"/>
                <a:ea typeface="Roboto"/>
                <a:cs typeface="Roboto"/>
                <a:sym typeface="Roboto"/>
              </a:rPr>
              <a:t>having staff work through the </a:t>
            </a:r>
            <a:r>
              <a:rPr lang="en" sz="1250" b="1">
                <a:highlight>
                  <a:schemeClr val="lt1"/>
                </a:highlight>
                <a:latin typeface="Roboto"/>
                <a:ea typeface="Roboto"/>
                <a:cs typeface="Roboto"/>
                <a:sym typeface="Roboto"/>
              </a:rPr>
              <a:t>National Board for Professional Teaching Standards (NBPTS) Certification</a:t>
            </a:r>
            <a:r>
              <a:rPr lang="en" sz="1600"/>
              <a:t>.</a:t>
            </a:r>
            <a:r>
              <a:rPr lang="en" sz="1500"/>
              <a:t> </a:t>
            </a:r>
            <a:r>
              <a:rPr lang="en" sz="1200" b="1">
                <a:latin typeface="Roboto"/>
                <a:ea typeface="Roboto"/>
                <a:cs typeface="Roboto"/>
                <a:sym typeface="Roboto"/>
              </a:rPr>
              <a:t>N</a:t>
            </a:r>
            <a:r>
              <a:rPr lang="en" sz="1250" b="1">
                <a:latin typeface="Roboto"/>
                <a:ea typeface="Roboto"/>
                <a:cs typeface="Roboto"/>
                <a:sym typeface="Roboto"/>
              </a:rPr>
              <a:t>BPTS Certification has rigorous PD that allows teachers to learn to effectively use data with a hands-on approach using their own student data.</a:t>
            </a:r>
            <a:r>
              <a:rPr lang="en" sz="1500"/>
              <a:t>   This intervention has been shown to be effective in </a:t>
            </a:r>
            <a:r>
              <a:rPr lang="en" sz="1200" b="1">
                <a:latin typeface="Roboto"/>
                <a:ea typeface="Roboto"/>
                <a:cs typeface="Roboto"/>
                <a:sym typeface="Roboto"/>
              </a:rPr>
              <a:t>improving teacher data usage</a:t>
            </a:r>
            <a:r>
              <a:rPr lang="en" sz="1500"/>
              <a:t> by research that can be found here </a:t>
            </a:r>
            <a:r>
              <a:rPr lang="en" sz="1200" b="1">
                <a:latin typeface="Roboto"/>
                <a:ea typeface="Roboto"/>
                <a:cs typeface="Roboto"/>
                <a:sym typeface="Roboto"/>
              </a:rPr>
              <a:t>https://ies.ed.gov/ncee/wwc/study/67272</a:t>
            </a:r>
            <a:r>
              <a:rPr lang="en" sz="1500"/>
              <a:t>. This strategy was chosen for this challenge because </a:t>
            </a:r>
            <a:r>
              <a:rPr lang="en" sz="1250" b="1">
                <a:latin typeface="Roboto"/>
                <a:ea typeface="Roboto"/>
                <a:cs typeface="Roboto"/>
                <a:sym typeface="Roboto"/>
              </a:rPr>
              <a:t>we struggle to higher experienced teachers and in conjunction of allowing them to work with data, this program will help our new teachers and and less experienced staff gain a deeper knowledge and understanding of the connection between standards-based teaching, using data, and results</a:t>
            </a:r>
            <a:r>
              <a:rPr lang="en" sz="1500"/>
              <a:t>.</a:t>
            </a:r>
            <a:endParaRPr sz="1500"/>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12" name="Google Shape;712;p8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13" name="Google Shape;713;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14" name="Google Shape;714;p82">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20" name="Google Shape;720;p83"/>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21" name="Google Shape;721;p8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26" name="Google Shape;726;p8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4" name="Google Shape;734;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
        <p:nvSpPr>
          <p:cNvPr id="733" name="Google Shape;733;p85"/>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after the reteach.</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Planning Form</a:t>
            </a:r>
            <a:endParaRPr dirty="0"/>
          </a:p>
        </p:txBody>
      </p:sp>
      <p:pic>
        <p:nvPicPr>
          <p:cNvPr id="740" name="Google Shape;740;p86">
            <a:extLst>
              <a:ext uri="{C183D7F6-B498-43B3-948B-1728B52AA6E4}">
                <adec:decorative xmlns:adec="http://schemas.microsoft.com/office/drawing/2017/decorative" val="1"/>
              </a:ext>
            </a:extLst>
          </p:cNvPr>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41" name="Google Shape;741;p86">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6">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Improvement Action Steps</a:t>
            </a:r>
            <a:endParaRPr dirty="0"/>
          </a:p>
        </p:txBody>
      </p:sp>
      <p:pic>
        <p:nvPicPr>
          <p:cNvPr id="748" name="Google Shape;748;p8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Target Setting</a:t>
            </a:r>
            <a:endParaRPr dirty="0"/>
          </a:p>
        </p:txBody>
      </p:sp>
      <p:pic>
        <p:nvPicPr>
          <p:cNvPr id="754" name="Google Shape;754;p88">
            <a:extLst>
              <a:ext uri="{C183D7F6-B498-43B3-948B-1728B52AA6E4}">
                <adec:decorative xmlns:adec="http://schemas.microsoft.com/office/drawing/2017/decorative" val="1"/>
              </a:ext>
            </a:extLst>
          </p:cNvPr>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55" name="Google Shape;755;p88">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8">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Review  </a:t>
            </a:r>
            <a:endParaRPr sz="3000"/>
          </a:p>
        </p:txBody>
      </p:sp>
      <p:sp>
        <p:nvSpPr>
          <p:cNvPr id="762" name="Google Shape;762;p89"/>
          <p:cNvSpPr txBox="1">
            <a:spLocks noGrp="1"/>
          </p:cNvSpPr>
          <p:nvPr>
            <p:ph type="body" idx="1"/>
          </p:nvPr>
        </p:nvSpPr>
        <p:spPr>
          <a:xfrm>
            <a:off x="96200" y="976900"/>
            <a:ext cx="8881500" cy="3357900"/>
          </a:xfrm>
          <a:prstGeom prst="rect">
            <a:avLst/>
          </a:prstGeom>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chemeClr val="dk1"/>
              </a:buClr>
              <a:buSzPct val="64705"/>
              <a:buFont typeface="Arial"/>
              <a:buNone/>
            </a:pPr>
            <a:r>
              <a:rPr lang="en" sz="1700"/>
              <a:t>Shares a process for reviewing the improvement plan and using evaluation results to make adjustments or modifications, if needed, to the selected intervention and/or strategy. Details include how any mid-course corrections will be made if desired outcomes are not reached.</a:t>
            </a:r>
            <a:endParaRPr sz="1700"/>
          </a:p>
          <a:p>
            <a:pPr marL="0" lvl="0" indent="0" algn="l" rtl="0">
              <a:lnSpc>
                <a:spcPct val="100000"/>
              </a:lnSpc>
              <a:spcBef>
                <a:spcPts val="900"/>
              </a:spcBef>
              <a:spcAft>
                <a:spcPts val="0"/>
              </a:spcAft>
              <a:buClr>
                <a:schemeClr val="dk1"/>
              </a:buClr>
              <a:buSzPct val="64705"/>
              <a:buFont typeface="Arial"/>
              <a:buNone/>
            </a:pPr>
            <a:r>
              <a:rPr lang="en" sz="1700"/>
              <a:t>This may look like: </a:t>
            </a:r>
            <a:endParaRPr sz="1700"/>
          </a:p>
          <a:p>
            <a:pPr marL="0" lvl="0" indent="0" algn="l" rtl="0">
              <a:lnSpc>
                <a:spcPct val="100000"/>
              </a:lnSpc>
              <a:spcBef>
                <a:spcPts val="900"/>
              </a:spcBef>
              <a:spcAft>
                <a:spcPts val="0"/>
              </a:spcAft>
              <a:buClr>
                <a:schemeClr val="dk1"/>
              </a:buClr>
              <a:buSzPct val="64705"/>
              <a:buFont typeface="Arial"/>
              <a:buNone/>
            </a:pPr>
            <a:r>
              <a:rPr lang="en" sz="1700"/>
              <a:t>By mid year if improvement is not evident in our overall scores or in the scores of skills that have been retaught, we will  do a deep dive to try to determine if they issue lies in the fidelity of the implementation or in the intervention itself. If in the implementation, we will realign the expectations of the implementation. If it is the intervention itself and it is not working, we will work as a staff to try to determine if we can make an adjustment to make the intervention more successful. If we can not find an adjustment, we will start looking for another intervention that will also align with our priority improvement challenge.</a:t>
            </a:r>
            <a:endParaRPr sz="1700"/>
          </a:p>
          <a:p>
            <a:pPr marL="0" lvl="0" indent="0" algn="l" rtl="0">
              <a:lnSpc>
                <a:spcPct val="100000"/>
              </a:lnSpc>
              <a:spcBef>
                <a:spcPts val="900"/>
              </a:spcBef>
              <a:spcAft>
                <a:spcPts val="0"/>
              </a:spcAft>
              <a:buClr>
                <a:schemeClr val="dk1"/>
              </a:buClr>
              <a:buSzPct val="64705"/>
              <a:buFont typeface="Arial"/>
              <a:buNone/>
            </a:pPr>
            <a:r>
              <a:rPr lang="en" sz="1700"/>
              <a:t>_______(deadline)____________(monitoring information ). _____________(course correction. _____________________(if no correction possible).</a:t>
            </a:r>
            <a:endParaRPr sz="1700"/>
          </a:p>
          <a:p>
            <a:pPr marL="0" lvl="0" indent="0" algn="l" rtl="0">
              <a:lnSpc>
                <a:spcPct val="100000"/>
              </a:lnSpc>
              <a:spcBef>
                <a:spcPts val="900"/>
              </a:spcBef>
              <a:spcAft>
                <a:spcPts val="900"/>
              </a:spcAft>
              <a:buClr>
                <a:schemeClr val="dk1"/>
              </a:buClr>
              <a:buSzPct val="64705"/>
              <a:buFont typeface="Arial"/>
              <a:buNone/>
            </a:pPr>
            <a:r>
              <a:rPr lang="en" sz="1700"/>
              <a:t> </a:t>
            </a:r>
            <a:endParaRPr/>
          </a:p>
        </p:txBody>
      </p:sp>
      <p:sp>
        <p:nvSpPr>
          <p:cNvPr id="763" name="Google Shape;763;p8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69" name="Google Shape;769;p90"/>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25000" lnSpcReduction="20000"/>
          </a:bodyPr>
          <a:lstStyle/>
          <a:p>
            <a:pPr marL="0" lvl="0" indent="0" algn="l" rtl="0">
              <a:spcBef>
                <a:spcPts val="1200"/>
              </a:spcBef>
              <a:spcAft>
                <a:spcPts val="0"/>
              </a:spcAft>
              <a:buClr>
                <a:schemeClr val="dk1"/>
              </a:buClr>
              <a:buSzPts val="275"/>
              <a:buFont typeface="Arial"/>
              <a:buNone/>
            </a:pPr>
            <a:r>
              <a:rPr lang="en" sz="8000">
                <a:latin typeface="Arial"/>
                <a:ea typeface="Arial"/>
                <a:cs typeface="Arial"/>
                <a:sym typeface="Arial"/>
              </a:rPr>
              <a:t>September CS UIP Specific Identification Workshop Sessions</a:t>
            </a:r>
            <a:endParaRPr sz="8000">
              <a:latin typeface="Arial"/>
              <a:ea typeface="Arial"/>
              <a:cs typeface="Arial"/>
              <a:sym typeface="Arial"/>
            </a:endParaRPr>
          </a:p>
          <a:p>
            <a:pPr marL="0" lvl="0" indent="0" algn="l" rtl="0">
              <a:spcBef>
                <a:spcPts val="1200"/>
              </a:spcBef>
              <a:spcAft>
                <a:spcPts val="0"/>
              </a:spcAft>
              <a:buClr>
                <a:schemeClr val="dk1"/>
              </a:buClr>
              <a:buSzPts val="275"/>
              <a:buFont typeface="Arial"/>
              <a:buNone/>
            </a:pPr>
            <a:r>
              <a:rPr lang="en" sz="6400" b="1" u="sng"/>
              <a:t>Thursday, September 1, 2022 from 8:00-11:00</a:t>
            </a:r>
            <a:r>
              <a:rPr lang="en" sz="6400"/>
              <a:t>  - Comprehensive Support Plan for CS Identified Schools/UIP: Low Graduation Rate      </a:t>
            </a:r>
            <a:r>
              <a:rPr lang="en" sz="6400" b="1"/>
              <a:t>Register</a:t>
            </a:r>
            <a:r>
              <a:rPr lang="en" sz="6400">
                <a:uFill>
                  <a:noFill/>
                </a:uFill>
                <a:hlinkClick r:id="rId3"/>
              </a:rPr>
              <a:t> </a:t>
            </a:r>
            <a:r>
              <a:rPr lang="en" sz="6400" u="sng">
                <a:solidFill>
                  <a:srgbClr val="0563C1"/>
                </a:solidFill>
                <a:hlinkClick r:id="rId3">
                  <a:extLst>
                    <a:ext uri="{A12FA001-AC4F-418D-AE19-62706E023703}">
                      <ahyp:hlinkClr xmlns:ahyp="http://schemas.microsoft.com/office/drawing/2018/hyperlinkcolor" val="tx"/>
                    </a:ext>
                  </a:extLst>
                </a:hlinkClick>
              </a:rPr>
              <a:t>HERE</a:t>
            </a:r>
            <a:endParaRPr sz="6400" u="sng">
              <a:solidFill>
                <a:srgbClr val="0563C1"/>
              </a:solidFill>
            </a:endParaRPr>
          </a:p>
          <a:p>
            <a:pPr marL="0" lvl="0" indent="0" algn="l" rtl="0">
              <a:spcBef>
                <a:spcPts val="1200"/>
              </a:spcBef>
              <a:spcAft>
                <a:spcPts val="0"/>
              </a:spcAft>
              <a:buClr>
                <a:schemeClr val="dk1"/>
              </a:buClr>
              <a:buSzPts val="275"/>
              <a:buFont typeface="Arial"/>
              <a:buNone/>
            </a:pPr>
            <a:r>
              <a:rPr lang="en" sz="6400" b="1" u="sng"/>
              <a:t>Thursday, September 1, 2022 from 12:00-3:00</a:t>
            </a:r>
            <a:r>
              <a:rPr lang="en" sz="6400"/>
              <a:t>  - Comprehensive Support Plan/UIP for CS Identified Schools: Low Participation       Register</a:t>
            </a:r>
            <a:r>
              <a:rPr lang="en" sz="6400">
                <a:uFill>
                  <a:noFill/>
                </a:uFill>
                <a:hlinkClick r:id="rId4"/>
              </a:rPr>
              <a:t> </a:t>
            </a:r>
            <a:r>
              <a:rPr lang="en" sz="6400" u="sng">
                <a:solidFill>
                  <a:srgbClr val="0563C1"/>
                </a:solidFill>
                <a:hlinkClick r:id="rId4">
                  <a:extLst>
                    <a:ext uri="{A12FA001-AC4F-418D-AE19-62706E023703}">
                      <ahyp:hlinkClr xmlns:ahyp="http://schemas.microsoft.com/office/drawing/2018/hyperlinkcolor" val="tx"/>
                    </a:ext>
                  </a:extLst>
                </a:hlinkClick>
              </a:rPr>
              <a:t>HERE</a:t>
            </a:r>
            <a:r>
              <a:rPr lang="en" sz="6400"/>
              <a:t>  </a:t>
            </a:r>
            <a:endParaRPr sz="6400"/>
          </a:p>
          <a:p>
            <a:pPr marL="0" lvl="0" indent="0" algn="l" rtl="0">
              <a:spcBef>
                <a:spcPts val="1200"/>
              </a:spcBef>
              <a:spcAft>
                <a:spcPts val="0"/>
              </a:spcAft>
              <a:buClr>
                <a:schemeClr val="dk1"/>
              </a:buClr>
              <a:buSzPts val="275"/>
              <a:buFont typeface="Arial"/>
              <a:buNone/>
            </a:pPr>
            <a:r>
              <a:rPr lang="en" sz="6400" b="1" u="sng"/>
              <a:t>Thursday, September 8, 2022 from 8:00-11:00</a:t>
            </a:r>
            <a:r>
              <a:rPr lang="en" sz="6400" u="sng"/>
              <a:t> </a:t>
            </a:r>
            <a:r>
              <a:rPr lang="en" sz="6400"/>
              <a:t> - Comprehensive Support Plan/UIP for CS Identified Schools: Lowest 5% Elementary/ Secondary          Register</a:t>
            </a:r>
            <a:r>
              <a:rPr lang="en" sz="6400">
                <a:uFill>
                  <a:noFill/>
                </a:uFill>
                <a:hlinkClick r:id="rId5"/>
              </a:rPr>
              <a:t> </a:t>
            </a:r>
            <a:r>
              <a:rPr lang="en" sz="6400" u="sng">
                <a:solidFill>
                  <a:srgbClr val="0563C1"/>
                </a:solidFill>
                <a:hlinkClick r:id="rId5">
                  <a:extLst>
                    <a:ext uri="{A12FA001-AC4F-418D-AE19-62706E023703}">
                      <ahyp:hlinkClr xmlns:ahyp="http://schemas.microsoft.com/office/drawing/2018/hyperlinkcolor" val="tx"/>
                    </a:ext>
                  </a:extLst>
                </a:hlinkClick>
              </a:rPr>
              <a:t>HERE</a:t>
            </a:r>
            <a:endParaRPr sz="6400" u="sng">
              <a:solidFill>
                <a:srgbClr val="0563C1"/>
              </a:solidFill>
            </a:endParaRPr>
          </a:p>
          <a:p>
            <a:pPr marL="0" lvl="0" indent="0" algn="l" rtl="0">
              <a:spcBef>
                <a:spcPts val="1200"/>
              </a:spcBef>
              <a:spcAft>
                <a:spcPts val="0"/>
              </a:spcAft>
              <a:buClr>
                <a:schemeClr val="dk1"/>
              </a:buClr>
              <a:buSzPts val="275"/>
              <a:buFont typeface="Arial"/>
              <a:buNone/>
            </a:pPr>
            <a:r>
              <a:rPr lang="en" sz="6400" b="1" u="sng"/>
              <a:t>Thursday, September 8, 2022 from 12:00- 3:00</a:t>
            </a:r>
            <a:r>
              <a:rPr lang="en" sz="6400"/>
              <a:t>  - Comprehensive Support Plan/UIP for CS Identified Schools: Lowest 5% Elementary K-2        Register</a:t>
            </a:r>
            <a:r>
              <a:rPr lang="en" sz="6400">
                <a:uFill>
                  <a:noFill/>
                </a:uFill>
                <a:hlinkClick r:id="rId6"/>
              </a:rPr>
              <a:t> </a:t>
            </a:r>
            <a:r>
              <a:rPr lang="en" sz="6400" u="sng">
                <a:solidFill>
                  <a:srgbClr val="0563C1"/>
                </a:solidFill>
                <a:hlinkClick r:id="rId6">
                  <a:extLst>
                    <a:ext uri="{A12FA001-AC4F-418D-AE19-62706E023703}">
                      <ahyp:hlinkClr xmlns:ahyp="http://schemas.microsoft.com/office/drawing/2018/hyperlinkcolor" val="tx"/>
                    </a:ext>
                  </a:extLst>
                </a:hlinkClick>
              </a:rPr>
              <a:t>HERE</a:t>
            </a:r>
            <a:endParaRPr sz="8000">
              <a:solidFill>
                <a:srgbClr val="0563C1"/>
              </a:solidFill>
            </a:endParaRPr>
          </a:p>
          <a:p>
            <a:pPr marL="0" lvl="0" indent="0" algn="l" rtl="0">
              <a:spcBef>
                <a:spcPts val="1200"/>
              </a:spcBef>
              <a:spcAft>
                <a:spcPts val="0"/>
              </a:spcAft>
              <a:buClr>
                <a:schemeClr val="dk1"/>
              </a:buClr>
              <a:buSzPts val="275"/>
              <a:buFont typeface="Arial"/>
              <a:buNone/>
            </a:pPr>
            <a:r>
              <a:rPr lang="en" sz="8000">
                <a:solidFill>
                  <a:srgbClr val="FF0000"/>
                </a:solidFill>
              </a:rPr>
              <a:t>For newly identified schools this fall, another set of trainings will be coming soon.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776" name="Google Shape;776;p91"/>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a:t>UIP 101</a:t>
            </a:r>
            <a:endParaRPr b="1"/>
          </a:p>
          <a:p>
            <a:pPr marL="0" lvl="0" indent="0" algn="ctr" rtl="0">
              <a:spcBef>
                <a:spcPts val="1200"/>
              </a:spcBef>
              <a:spcAft>
                <a:spcPts val="0"/>
              </a:spcAft>
              <a:buNone/>
            </a:pPr>
            <a:r>
              <a:rPr lang="en" b="1" i="1"/>
              <a:t>The UIP 101 video series provides an introduction to the elements of the school UIP and the UIP online system.</a:t>
            </a:r>
            <a:endParaRPr b="1" i="1"/>
          </a:p>
          <a:p>
            <a:pPr marL="0" lvl="0" indent="0" algn="ctr" rtl="0">
              <a:spcBef>
                <a:spcPts val="1200"/>
              </a:spcBef>
              <a:spcAft>
                <a:spcPts val="1200"/>
              </a:spcAft>
              <a:buClr>
                <a:schemeClr val="dk1"/>
              </a:buClr>
              <a:buSzPts val="1100"/>
              <a:buFont typeface="Arial"/>
              <a:buNone/>
            </a:pPr>
            <a:r>
              <a:rPr lang="en" sz="1700" u="sng">
                <a:hlinkClick r:id="rId3"/>
              </a:rPr>
              <a:t>https://www.cde.state.co.us/uip/uip101</a:t>
            </a:r>
            <a:endParaRPr sz="1300" b="1" i="1"/>
          </a:p>
        </p:txBody>
      </p:sp>
      <p:sp>
        <p:nvSpPr>
          <p:cNvPr id="774" name="Google Shape;774;p91"/>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https://www.cde.state.co.us/uip/uip_training</a:t>
            </a:r>
            <a:r>
              <a:rPr lang="en" sz="1700"/>
              <a:t> </a:t>
            </a:r>
            <a:endParaRPr/>
          </a:p>
        </p:txBody>
      </p:sp>
      <p:sp>
        <p:nvSpPr>
          <p:cNvPr id="779" name="Google Shape;779;p91"/>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00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5"/>
              </a:rPr>
              <a:t>Implementation Benchmarks Guidance Document</a:t>
            </a:r>
            <a:endParaRPr sz="2150"/>
          </a:p>
          <a:p>
            <a:pPr marL="0" lvl="0" indent="0" algn="ctr" rtl="0">
              <a:spcBef>
                <a:spcPts val="1200"/>
              </a:spcBef>
              <a:spcAft>
                <a:spcPts val="0"/>
              </a:spcAft>
              <a:buNone/>
            </a:pPr>
            <a:r>
              <a:rPr lang="en" sz="2150" u="sng">
                <a:hlinkClick r:id="rId6"/>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7"/>
              </a:rPr>
              <a:t>UIP School QC Rubric- (DOC) </a:t>
            </a:r>
            <a:endParaRPr sz="2150"/>
          </a:p>
          <a:p>
            <a:pPr marL="0" lvl="0" indent="0" algn="ctr" rtl="0">
              <a:spcBef>
                <a:spcPts val="1200"/>
              </a:spcBef>
              <a:spcAft>
                <a:spcPts val="1200"/>
              </a:spcAft>
              <a:buNone/>
            </a:pPr>
            <a:endParaRPr/>
          </a:p>
        </p:txBody>
      </p:sp>
      <p:pic>
        <p:nvPicPr>
          <p:cNvPr id="777" name="Google Shape;777;p9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8">
            <a:alphaModFix/>
          </a:blip>
          <a:srcRect l="18240" r="18247"/>
          <a:stretch/>
        </p:blipFill>
        <p:spPr>
          <a:xfrm>
            <a:off x="1045675" y="1043327"/>
            <a:ext cx="1085400" cy="975300"/>
          </a:xfrm>
          <a:prstGeom prst="roundRect">
            <a:avLst>
              <a:gd name="adj" fmla="val 16667"/>
            </a:avLst>
          </a:prstGeom>
        </p:spPr>
      </p:pic>
      <p:pic>
        <p:nvPicPr>
          <p:cNvPr id="778" name="Google Shape;778;p91">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9">
            <a:alphaModFix/>
          </a:blip>
          <a:srcRect r="62050"/>
          <a:stretch/>
        </p:blipFill>
        <p:spPr>
          <a:xfrm>
            <a:off x="3930675" y="1043187"/>
            <a:ext cx="1085400" cy="975600"/>
          </a:xfrm>
          <a:prstGeom prst="roundRect">
            <a:avLst>
              <a:gd name="adj" fmla="val 16667"/>
            </a:avLst>
          </a:prstGeom>
        </p:spPr>
      </p:pic>
      <p:pic>
        <p:nvPicPr>
          <p:cNvPr id="780" name="Google Shape;780;p91">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9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86" name="Google Shape;786;p9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87" name="Google Shape;787;p9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9" name="Google Shape;39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05" name="Google Shape;405;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t>CS - Lowest 5%</a:t>
            </a:r>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6" name="Google Shape;406;p55"/>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2" name="Google Shape;412;p56"/>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t>Academic Achievement</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(grades 3-8) and SAT (grade 11) mean scale scores (MSS)</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(grades 3-8) and SAT (grade 11) mean scale scores (MSS)</a:t>
            </a:r>
            <a:endParaRPr/>
          </a:p>
          <a:p>
            <a:pPr marL="457200" lvl="0" indent="-299720" algn="l" rtl="0">
              <a:spcBef>
                <a:spcPts val="0"/>
              </a:spcBef>
              <a:spcAft>
                <a:spcPts val="0"/>
              </a:spcAft>
              <a:buSzPct val="88888"/>
              <a:buChar char="●"/>
            </a:pPr>
            <a:r>
              <a:rPr lang="en"/>
              <a:t>Academic Progress</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and SAT median growth percentiles (MGP)</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and SAT median growth percentiles (MGP)</a:t>
            </a:r>
            <a:endParaRPr/>
          </a:p>
          <a:p>
            <a:pPr marL="457200" lvl="0" indent="-299720" algn="l" rtl="0">
              <a:spcBef>
                <a:spcPts val="0"/>
              </a:spcBef>
              <a:spcAft>
                <a:spcPts val="0"/>
              </a:spcAft>
              <a:buSzPct val="88888"/>
              <a:buChar char="●"/>
            </a:pPr>
            <a:r>
              <a:rPr lang="en"/>
              <a:t>Progress in Achieving English Language Proficiency</a:t>
            </a:r>
            <a:endParaRPr/>
          </a:p>
          <a:p>
            <a:pPr marL="914400" lvl="1" indent="-273050" algn="l" rtl="0">
              <a:spcBef>
                <a:spcPts val="0"/>
              </a:spcBef>
              <a:spcAft>
                <a:spcPts val="0"/>
              </a:spcAft>
              <a:buSzPct val="62500"/>
              <a:buChar char="○"/>
            </a:pPr>
            <a:r>
              <a:rPr lang="en"/>
              <a:t>Median growth percentiles</a:t>
            </a:r>
            <a:endParaRPr/>
          </a:p>
          <a:p>
            <a:pPr marL="914400" lvl="1" indent="-273050" algn="l" rtl="0">
              <a:spcBef>
                <a:spcPts val="0"/>
              </a:spcBef>
              <a:spcAft>
                <a:spcPts val="0"/>
              </a:spcAft>
              <a:buSzPct val="62500"/>
              <a:buChar char="○"/>
            </a:pPr>
            <a:r>
              <a:rPr lang="en"/>
              <a:t>On-track to attain fluency</a:t>
            </a:r>
            <a:endParaRPr/>
          </a:p>
          <a:p>
            <a:pPr marL="457200" lvl="0" indent="-299720" algn="l" rtl="0">
              <a:spcBef>
                <a:spcPts val="0"/>
              </a:spcBef>
              <a:spcAft>
                <a:spcPts val="0"/>
              </a:spcAft>
              <a:buSzPct val="88888"/>
              <a:buChar char="●"/>
            </a:pPr>
            <a:r>
              <a:rPr lang="en"/>
              <a:t>School Quality or Student Success (SQSS)</a:t>
            </a:r>
            <a:endParaRPr/>
          </a:p>
          <a:p>
            <a:pPr marL="914400" lvl="1" indent="-273050" algn="l" rtl="0">
              <a:spcBef>
                <a:spcPts val="0"/>
              </a:spcBef>
              <a:spcAft>
                <a:spcPts val="0"/>
              </a:spcAft>
              <a:buSzPct val="62500"/>
              <a:buChar char="○"/>
            </a:pPr>
            <a:r>
              <a:rPr lang="en"/>
              <a:t>CMAS science (grades 5, 8, and 11) mean scale scores</a:t>
            </a:r>
            <a:endParaRPr/>
          </a:p>
          <a:p>
            <a:pPr marL="914400" lvl="1" indent="-273050" algn="l" rtl="0">
              <a:spcBef>
                <a:spcPts val="0"/>
              </a:spcBef>
              <a:spcAft>
                <a:spcPts val="0"/>
              </a:spcAft>
              <a:buSzPct val="62500"/>
              <a:buChar char="○"/>
            </a:pPr>
            <a:r>
              <a:rPr lang="en"/>
              <a:t>Reduction in chronic absenteeism (Elementary/Middle; beginning Fall 2022)</a:t>
            </a:r>
            <a:endParaRPr/>
          </a:p>
          <a:p>
            <a:pPr marL="914400" lvl="1" indent="-273050" algn="l" rtl="0">
              <a:spcBef>
                <a:spcPts val="0"/>
              </a:spcBef>
              <a:spcAft>
                <a:spcPts val="0"/>
              </a:spcAft>
              <a:buSzPct val="62500"/>
              <a:buChar char="○"/>
            </a:pPr>
            <a:r>
              <a:rPr lang="en"/>
              <a:t>Dropout rates (High)</a:t>
            </a:r>
            <a:endParaRPr/>
          </a:p>
          <a:p>
            <a:pPr marL="457200" lvl="0" indent="-299720" algn="l" rtl="0">
              <a:spcBef>
                <a:spcPts val="0"/>
              </a:spcBef>
              <a:spcAft>
                <a:spcPts val="0"/>
              </a:spcAft>
              <a:buSzPct val="88888"/>
              <a:buChar char="●"/>
            </a:pPr>
            <a:r>
              <a:rPr lang="en"/>
              <a:t>Graduation Rates</a:t>
            </a:r>
            <a:endParaRPr/>
          </a:p>
          <a:p>
            <a:pPr marL="914400" lvl="1" indent="-273050" algn="l" rtl="0">
              <a:spcBef>
                <a:spcPts val="0"/>
              </a:spcBef>
              <a:spcAft>
                <a:spcPts val="0"/>
              </a:spcAft>
              <a:buSzPct val="62500"/>
              <a:buChar char="○"/>
            </a:pPr>
            <a:r>
              <a:rPr lang="en"/>
              <a:t>Four-year graduation rate</a:t>
            </a:r>
            <a:endParaRPr/>
          </a:p>
          <a:p>
            <a:pPr marL="914400" lvl="1" indent="-273050" algn="l" rtl="0">
              <a:spcBef>
                <a:spcPts val="0"/>
              </a:spcBef>
              <a:spcAft>
                <a:spcPts val="0"/>
              </a:spcAft>
              <a:buSzPct val="62500"/>
              <a:buChar char="○"/>
            </a:pPr>
            <a:r>
              <a:rPr lang="en"/>
              <a:t>Seven-year graduation rate</a:t>
            </a:r>
            <a:endParaRPr/>
          </a:p>
        </p:txBody>
      </p:sp>
      <p:sp>
        <p:nvSpPr>
          <p:cNvPr id="413" name="Google Shape;413;p56"/>
          <p:cNvSpPr txBox="1"/>
          <p:nvPr/>
        </p:nvSpPr>
        <p:spPr>
          <a:xfrm>
            <a:off x="5898500" y="964000"/>
            <a:ext cx="3188400" cy="17085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K-2 School Identification</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Academic Achievement</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Arts</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READ Act Percent with a Significant Reading Deficiency (SRD)</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Academic Progress</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Arts</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Change in SRD</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Proficiency</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Median Growth Percentile</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On-track to attain fluency</a:t>
            </a:r>
            <a:endParaRPr sz="900">
              <a:solidFill>
                <a:srgbClr val="9900FF"/>
              </a:solidFill>
              <a:latin typeface="Calibri"/>
              <a:ea typeface="Calibri"/>
              <a:cs typeface="Calibri"/>
              <a:sym typeface="Calibri"/>
            </a:endParaRPr>
          </a:p>
        </p:txBody>
      </p:sp>
      <p:sp>
        <p:nvSpPr>
          <p:cNvPr id="414" name="Google Shape;414;p56"/>
          <p:cNvSpPr txBox="1"/>
          <p:nvPr/>
        </p:nvSpPr>
        <p:spPr>
          <a:xfrm>
            <a:off x="5898500" y="2761250"/>
            <a:ext cx="3188400" cy="10158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Alternative Education Campuses (AEC)</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Attendance rate</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Truancy rate</a:t>
            </a:r>
            <a:endParaRPr sz="900">
              <a:solidFill>
                <a:srgbClr val="9900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0" name="Google Shape;420;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26" name="Google Shape;426;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Performance of all students and each student group on all available indicators, based on 3-year aggregates,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a:p>
            <a:pPr marL="914400" lvl="1" indent="-292100" algn="l" rtl="0">
              <a:spcBef>
                <a:spcPts val="0"/>
              </a:spcBef>
              <a:spcAft>
                <a:spcPts val="0"/>
              </a:spcAft>
              <a:buSzPts val="1000"/>
              <a:buChar char="○"/>
            </a:pPr>
            <a:r>
              <a:rPr lang="en"/>
              <a:t>Colorado will identify one AEC, using attendance and truancy data if the total percentage points does not adequately differentiate performance</a:t>
            </a:r>
            <a:endParaRPr/>
          </a:p>
        </p:txBody>
      </p:sp>
      <p:sp>
        <p:nvSpPr>
          <p:cNvPr id="427" name="Google Shape;427;p58"/>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4197</Words>
  <Application>Microsoft Office PowerPoint</Application>
  <PresentationFormat>On-screen Show (16:9)</PresentationFormat>
  <Paragraphs>403</Paragraphs>
  <Slides>43</Slides>
  <Notes>43</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Calibri</vt:lpstr>
      <vt:lpstr>Rockwell</vt:lpstr>
      <vt:lpstr>Roboto</vt:lpstr>
      <vt:lpstr>Roboto Mono</vt:lpstr>
      <vt:lpstr>Arial</vt:lpstr>
      <vt:lpstr>CDE </vt:lpstr>
      <vt:lpstr>2_Office Theme</vt:lpstr>
      <vt:lpstr> Comprehensive Support Plans</vt:lpstr>
      <vt:lpstr>Topics Included in Today’s Training </vt:lpstr>
      <vt:lpstr>The Who,What, Where, and Why (for this session) </vt:lpstr>
      <vt:lpstr>ESSA Identification</vt:lpstr>
      <vt:lpstr>Background</vt:lpstr>
      <vt:lpstr>Identification of Schools</vt:lpstr>
      <vt:lpstr>Overview of ESSA Indicators</vt:lpstr>
      <vt:lpstr>ESSA Student Groups</vt:lpstr>
      <vt:lpstr>Comprehensive Support and Improvement (CS) - Lowest 5%</vt:lpstr>
      <vt:lpstr>Comprehensive Support and Improvement - Low Graduation Rate</vt:lpstr>
      <vt:lpstr>Additional Information</vt:lpstr>
      <vt:lpstr>Planning Requirements </vt:lpstr>
      <vt:lpstr>Improvement Planning Requirements for ESSA Identified Schools</vt:lpstr>
      <vt:lpstr>Where are requirements described? </vt:lpstr>
      <vt:lpstr>Stakeholders and Planning </vt:lpstr>
      <vt:lpstr>Reason for Identification  </vt:lpstr>
      <vt:lpstr>Reason for identification </vt:lpstr>
      <vt:lpstr>Stakeholder Identification </vt:lpstr>
      <vt:lpstr>Stakeholder Identification, cont. </vt:lpstr>
      <vt:lpstr>Stakeholder Involvement Throughout </vt:lpstr>
      <vt:lpstr>Stakeholder Involvement Throughout, cont.</vt:lpstr>
      <vt:lpstr>Unified Improvement Planning - Typical Cycle</vt:lpstr>
      <vt:lpstr>Where to Enter in the UIP-Brief Description Tab</vt:lpstr>
      <vt:lpstr>Data Narrative</vt:lpstr>
      <vt:lpstr>Current Performance </vt:lpstr>
      <vt:lpstr>Required Student Performance Data Based on Identification</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 – Planning Form</vt:lpstr>
      <vt:lpstr>Where in the UIP – Improvement Action Steps</vt:lpstr>
      <vt:lpstr>Where in the UIP – Target Setting</vt:lpstr>
      <vt:lpstr>Review  </vt:lpstr>
      <vt:lpstr>School Leader Upcoming Trainings -Focus on Identification Types </vt:lpstr>
      <vt:lpstr>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dc:title>
  <cp:lastModifiedBy>Patino, Yazmine</cp:lastModifiedBy>
  <cp:revision>2</cp:revision>
  <dcterms:modified xsi:type="dcterms:W3CDTF">2024-09-17T16:59:21Z</dcterms:modified>
</cp:coreProperties>
</file>