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8" r:id="rId2"/>
  </p:sldMasterIdLst>
  <p:notesMasterIdLst>
    <p:notesMasterId r:id="rId43"/>
  </p:notesMasterIdLst>
  <p:handoutMasterIdLst>
    <p:handoutMasterId r:id="rId44"/>
  </p:handoutMasterIdLst>
  <p:sldIdLst>
    <p:sldId id="256" r:id="rId3"/>
    <p:sldId id="666" r:id="rId4"/>
    <p:sldId id="688" r:id="rId5"/>
    <p:sldId id="644" r:id="rId6"/>
    <p:sldId id="656" r:id="rId7"/>
    <p:sldId id="657" r:id="rId8"/>
    <p:sldId id="703" r:id="rId9"/>
    <p:sldId id="704" r:id="rId10"/>
    <p:sldId id="705" r:id="rId11"/>
    <p:sldId id="659" r:id="rId12"/>
    <p:sldId id="667" r:id="rId13"/>
    <p:sldId id="690" r:id="rId14"/>
    <p:sldId id="673" r:id="rId15"/>
    <p:sldId id="695" r:id="rId16"/>
    <p:sldId id="706" r:id="rId17"/>
    <p:sldId id="668" r:id="rId18"/>
    <p:sldId id="691" r:id="rId19"/>
    <p:sldId id="697" r:id="rId20"/>
    <p:sldId id="696" r:id="rId21"/>
    <p:sldId id="707" r:id="rId22"/>
    <p:sldId id="669" r:id="rId23"/>
    <p:sldId id="692" r:id="rId24"/>
    <p:sldId id="679" r:id="rId25"/>
    <p:sldId id="699" r:id="rId26"/>
    <p:sldId id="698" r:id="rId27"/>
    <p:sldId id="708" r:id="rId28"/>
    <p:sldId id="670" r:id="rId29"/>
    <p:sldId id="693" r:id="rId30"/>
    <p:sldId id="671" r:id="rId31"/>
    <p:sldId id="694" r:id="rId32"/>
    <p:sldId id="682" r:id="rId33"/>
    <p:sldId id="685" r:id="rId34"/>
    <p:sldId id="658" r:id="rId35"/>
    <p:sldId id="660" r:id="rId36"/>
    <p:sldId id="661" r:id="rId37"/>
    <p:sldId id="662" r:id="rId38"/>
    <p:sldId id="683" r:id="rId39"/>
    <p:sldId id="689" r:id="rId40"/>
    <p:sldId id="700" r:id="rId41"/>
    <p:sldId id="490"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en" initials="CK" lastIdx="7" clrIdx="0">
    <p:extLst>
      <p:ext uri="{19B8F6BF-5375-455C-9EA6-DF929625EA0E}">
        <p15:presenceInfo xmlns:p15="http://schemas.microsoft.com/office/powerpoint/2012/main" userId="S-1-5-21-170422339-1359699126-1544898942-57058" providerId="AD"/>
      </p:ext>
    </p:extLst>
  </p:cmAuthor>
  <p:cmAuthor id="2" name="Collins, DeLilah" initials="CD" lastIdx="7" clrIdx="1">
    <p:extLst>
      <p:ext uri="{19B8F6BF-5375-455C-9EA6-DF929625EA0E}">
        <p15:presenceInfo xmlns:p15="http://schemas.microsoft.com/office/powerpoint/2012/main" userId="S-1-5-21-170422339-1359699126-1544898942-6777" providerId="AD"/>
      </p:ext>
    </p:extLst>
  </p:cmAuthor>
  <p:cmAuthor id="3" name="Mohajeri-Nelson, Nazanin" initials="MN" lastIdx="58" clrIdx="2">
    <p:extLst>
      <p:ext uri="{19B8F6BF-5375-455C-9EA6-DF929625EA0E}">
        <p15:presenceInfo xmlns:p15="http://schemas.microsoft.com/office/powerpoint/2012/main" userId="S-1-5-21-170422339-1359699126-1544898942-9798" providerId="AD"/>
      </p:ext>
    </p:extLst>
  </p:cmAuthor>
  <p:cmAuthor id="4" name="Willett, Joey" initials="WJ" lastIdx="17" clrIdx="3">
    <p:extLst>
      <p:ext uri="{19B8F6BF-5375-455C-9EA6-DF929625EA0E}">
        <p15:presenceInfo xmlns:p15="http://schemas.microsoft.com/office/powerpoint/2012/main" userId="S-1-5-21-170422339-1359699126-1544898942-57320" providerId="AD"/>
      </p:ext>
    </p:extLst>
  </p:cmAuthor>
  <p:cmAuthor id="5" name="Giessinger, Tamara" initials="GT" lastIdx="2" clrIdx="6">
    <p:extLst>
      <p:ext uri="{19B8F6BF-5375-455C-9EA6-DF929625EA0E}">
        <p15:presenceInfo xmlns:p15="http://schemas.microsoft.com/office/powerpoint/2012/main" userId="S-1-5-21-170422339-1359699126-1544898942-58872" providerId="AD"/>
      </p:ext>
    </p:extLst>
  </p:cmAuthor>
  <p:cmAuthor id="6" name="Shimmin, Alan" initials="SA" lastIdx="1" clrIdx="5">
    <p:extLst>
      <p:ext uri="{19B8F6BF-5375-455C-9EA6-DF929625EA0E}">
        <p15:presenceInfo xmlns:p15="http://schemas.microsoft.com/office/powerpoint/2012/main" userId="S-1-5-21-170422339-1359699126-1544898942-578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07BD7"/>
    <a:srgbClr val="69A4D9"/>
    <a:srgbClr val="B6411C"/>
    <a:srgbClr val="D24A20"/>
    <a:srgbClr val="BA421C"/>
    <a:srgbClr val="60DDEA"/>
    <a:srgbClr val="F19E65"/>
    <a:srgbClr val="F4AF80"/>
    <a:srgbClr val="B8B8B8"/>
    <a:srgbClr val="66C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2" autoAdjust="0"/>
    <p:restoredTop sz="26316" autoAdjust="0"/>
  </p:normalViewPr>
  <p:slideViewPr>
    <p:cSldViewPr snapToGrid="0">
      <p:cViewPr varScale="1">
        <p:scale>
          <a:sx n="34" d="100"/>
          <a:sy n="34" d="100"/>
        </p:scale>
        <p:origin x="2694"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3" d="100"/>
          <a:sy n="43" d="100"/>
        </p:scale>
        <p:origin x="11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65292-32F0-43BD-83C6-BDF4D832A2F8}"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D39C2375-9F08-4D9E-8B71-5814608E555B}">
      <dgm:prSet phldrT="[Text]" custT="1"/>
      <dgm:spPr/>
      <dgm:t>
        <a:bodyPr/>
        <a:lstStyle/>
        <a:p>
          <a:r>
            <a:rPr lang="en-US" sz="2800" dirty="0"/>
            <a:t>SEA (CDE)</a:t>
          </a:r>
        </a:p>
      </dgm:t>
    </dgm:pt>
    <dgm:pt modelId="{53EB75DF-0755-4164-A7A0-90B8DCA086D4}" type="parTrans" cxnId="{C74240E3-6606-418A-959F-36927C6497DC}">
      <dgm:prSet/>
      <dgm:spPr/>
      <dgm:t>
        <a:bodyPr/>
        <a:lstStyle/>
        <a:p>
          <a:endParaRPr lang="en-US" sz="2000"/>
        </a:p>
      </dgm:t>
    </dgm:pt>
    <dgm:pt modelId="{A086773B-9B53-4123-B3BF-6514E84BCCDD}" type="sibTrans" cxnId="{C74240E3-6606-418A-959F-36927C6497DC}">
      <dgm:prSet/>
      <dgm:spPr/>
      <dgm:t>
        <a:bodyPr/>
        <a:lstStyle/>
        <a:p>
          <a:endParaRPr lang="en-US" sz="2000"/>
        </a:p>
      </dgm:t>
    </dgm:pt>
    <dgm:pt modelId="{42484FED-002B-47D9-8B9D-FCA92D2EEC08}">
      <dgm:prSet phldrT="[Text]" custT="1"/>
      <dgm:spPr/>
      <dgm:t>
        <a:bodyPr/>
        <a:lstStyle/>
        <a:p>
          <a:pPr algn="l"/>
          <a:r>
            <a:rPr lang="en-US" sz="1200" dirty="0"/>
            <a:t>Notify LEAs of schools identified for support and improvement (CS, TS, &amp; ATS)</a:t>
          </a:r>
        </a:p>
        <a:p>
          <a:pPr algn="l"/>
          <a:endParaRPr lang="en-US" sz="1200" dirty="0"/>
        </a:p>
        <a:p>
          <a:pPr algn="l"/>
          <a:r>
            <a:rPr lang="en-US" sz="1200" dirty="0"/>
            <a:t>Review and approve improvement plans from schools identified as CS</a:t>
          </a:r>
        </a:p>
        <a:p>
          <a:pPr algn="l"/>
          <a:endParaRPr lang="en-US" sz="1200" dirty="0"/>
        </a:p>
        <a:p>
          <a:pPr algn="l"/>
          <a:r>
            <a:rPr lang="en-US" sz="1200" dirty="0"/>
            <a:t>Establish exit criteria and timeline for CS &amp; ATS schools</a:t>
          </a:r>
        </a:p>
        <a:p>
          <a:pPr algn="l"/>
          <a:endParaRPr lang="en-US" sz="1200" dirty="0"/>
        </a:p>
        <a:p>
          <a:pPr algn="l"/>
          <a:r>
            <a:rPr lang="en-US" sz="1200" dirty="0"/>
            <a:t>Take more rigorous action when CS schools don’t exit</a:t>
          </a:r>
        </a:p>
      </dgm:t>
    </dgm:pt>
    <dgm:pt modelId="{51A1459D-7F16-467E-BB72-2DC0A243E70E}" type="parTrans" cxnId="{17A4EA0C-77B7-450A-BBC3-7F9FE256AC94}">
      <dgm:prSet/>
      <dgm:spPr/>
      <dgm:t>
        <a:bodyPr/>
        <a:lstStyle/>
        <a:p>
          <a:endParaRPr lang="en-US" sz="2000"/>
        </a:p>
      </dgm:t>
    </dgm:pt>
    <dgm:pt modelId="{3D12AAA7-A61E-4E4C-BFFE-CF08AA847232}" type="sibTrans" cxnId="{17A4EA0C-77B7-450A-BBC3-7F9FE256AC94}">
      <dgm:prSet/>
      <dgm:spPr/>
      <dgm:t>
        <a:bodyPr/>
        <a:lstStyle/>
        <a:p>
          <a:endParaRPr lang="en-US" sz="2000"/>
        </a:p>
      </dgm:t>
    </dgm:pt>
    <dgm:pt modelId="{C45F8E30-1A46-4B33-90A8-B936D6551D55}">
      <dgm:prSet phldrT="[Text]" custT="1"/>
      <dgm:spPr/>
      <dgm:t>
        <a:bodyPr/>
        <a:lstStyle/>
        <a:p>
          <a:r>
            <a:rPr lang="en-US" sz="2800" dirty="0"/>
            <a:t>LEA</a:t>
          </a:r>
        </a:p>
      </dgm:t>
    </dgm:pt>
    <dgm:pt modelId="{5D5724F0-3604-4958-AFCD-9A5C50FC852F}" type="parTrans" cxnId="{7895B5B2-53B9-471E-BED9-A24BAACDE0AF}">
      <dgm:prSet/>
      <dgm:spPr/>
      <dgm:t>
        <a:bodyPr/>
        <a:lstStyle/>
        <a:p>
          <a:endParaRPr lang="en-US" sz="2000"/>
        </a:p>
      </dgm:t>
    </dgm:pt>
    <dgm:pt modelId="{5BB07C78-BFC6-4B1F-B0BD-D0E4D8FD89C3}" type="sibTrans" cxnId="{7895B5B2-53B9-471E-BED9-A24BAACDE0AF}">
      <dgm:prSet/>
      <dgm:spPr/>
      <dgm:t>
        <a:bodyPr/>
        <a:lstStyle/>
        <a:p>
          <a:endParaRPr lang="en-US" sz="2000"/>
        </a:p>
      </dgm:t>
    </dgm:pt>
    <dgm:pt modelId="{5FB51688-360D-4124-A7DC-AA9E96BFA852}">
      <dgm:prSet phldrT="[Text]" custT="1"/>
      <dgm:spPr/>
      <dgm:t>
        <a:bodyPr/>
        <a:lstStyle/>
        <a:p>
          <a:pPr algn="l"/>
          <a:r>
            <a:rPr lang="en-US" sz="1200" dirty="0"/>
            <a:t>Notify the schools identified for support and improvement (CS, TS, &amp; ATS)</a:t>
          </a:r>
        </a:p>
        <a:p>
          <a:pPr algn="l"/>
          <a:endParaRPr lang="en-US" sz="1200" dirty="0"/>
        </a:p>
        <a:p>
          <a:pPr algn="l"/>
          <a:r>
            <a:rPr lang="en-US" sz="1200" dirty="0"/>
            <a:t>Collaboratively build, review, approve, and monitor implementation of improvement plans (CS, TS, &amp; ATS)</a:t>
          </a:r>
        </a:p>
        <a:p>
          <a:pPr algn="l"/>
          <a:endParaRPr lang="en-US" sz="1200" dirty="0"/>
        </a:p>
        <a:p>
          <a:pPr algn="l"/>
          <a:r>
            <a:rPr lang="en-US" sz="1200" dirty="0"/>
            <a:t>Establish exit criteria and timeline for TS schools</a:t>
          </a:r>
        </a:p>
        <a:p>
          <a:pPr algn="l"/>
          <a:endParaRPr lang="en-US" sz="1200" dirty="0"/>
        </a:p>
        <a:p>
          <a:pPr algn="l"/>
          <a:r>
            <a:rPr lang="en-US" sz="1200" dirty="0"/>
            <a:t>Take additional action when unsuccessful implementation of plan in LEA-determined timeline</a:t>
          </a:r>
        </a:p>
      </dgm:t>
    </dgm:pt>
    <dgm:pt modelId="{8E93AE2E-4FBA-42D0-B638-4DEE57B737D6}" type="parTrans" cxnId="{9313FEA5-4606-496E-AE66-E0E8DDAECC89}">
      <dgm:prSet/>
      <dgm:spPr/>
      <dgm:t>
        <a:bodyPr/>
        <a:lstStyle/>
        <a:p>
          <a:endParaRPr lang="en-US" sz="2000"/>
        </a:p>
      </dgm:t>
    </dgm:pt>
    <dgm:pt modelId="{D16C9750-9DF6-4832-8E9D-B77CB2C2E924}" type="sibTrans" cxnId="{9313FEA5-4606-496E-AE66-E0E8DDAECC89}">
      <dgm:prSet/>
      <dgm:spPr/>
      <dgm:t>
        <a:bodyPr/>
        <a:lstStyle/>
        <a:p>
          <a:endParaRPr lang="en-US" sz="2000"/>
        </a:p>
      </dgm:t>
    </dgm:pt>
    <dgm:pt modelId="{F4810438-9634-4766-973C-476F295EFCF9}">
      <dgm:prSet phldrT="[Text]" custT="1"/>
      <dgm:spPr/>
      <dgm:t>
        <a:bodyPr/>
        <a:lstStyle/>
        <a:p>
          <a:r>
            <a:rPr lang="en-US" sz="2800" dirty="0"/>
            <a:t>School</a:t>
          </a:r>
        </a:p>
      </dgm:t>
    </dgm:pt>
    <dgm:pt modelId="{9D54D352-EAEA-473D-A356-9A2FF97ED6B5}" type="parTrans" cxnId="{DF65B497-3288-489E-837A-7A5AC0DC4B82}">
      <dgm:prSet/>
      <dgm:spPr/>
      <dgm:t>
        <a:bodyPr/>
        <a:lstStyle/>
        <a:p>
          <a:endParaRPr lang="en-US" sz="2000"/>
        </a:p>
      </dgm:t>
    </dgm:pt>
    <dgm:pt modelId="{8BFA605D-B0FA-4AE9-95E8-3B86E0111502}" type="sibTrans" cxnId="{DF65B497-3288-489E-837A-7A5AC0DC4B82}">
      <dgm:prSet/>
      <dgm:spPr/>
      <dgm:t>
        <a:bodyPr/>
        <a:lstStyle/>
        <a:p>
          <a:endParaRPr lang="en-US" sz="2000"/>
        </a:p>
      </dgm:t>
    </dgm:pt>
    <dgm:pt modelId="{0BFCE72C-7BF5-4B9F-B0B1-D9BE0C49AF11}">
      <dgm:prSet phldrT="[Text]" custT="1"/>
      <dgm:spPr/>
      <dgm:t>
        <a:bodyPr/>
        <a:lstStyle/>
        <a:p>
          <a:pPr algn="l"/>
          <a:r>
            <a:rPr lang="en-US" sz="1200" dirty="0"/>
            <a:t>Collaboratively develop an improvement plan that addresses the reasons for identification as CS, TS, &amp; ATS</a:t>
          </a:r>
        </a:p>
        <a:p>
          <a:pPr algn="l"/>
          <a:endParaRPr lang="en-US" sz="1200" dirty="0"/>
        </a:p>
        <a:p>
          <a:pPr algn="l"/>
          <a:r>
            <a:rPr lang="en-US" sz="1200" dirty="0"/>
            <a:t>Review and approve the improvement plan</a:t>
          </a:r>
        </a:p>
        <a:p>
          <a:pPr algn="l"/>
          <a:endParaRPr lang="en-US" sz="1200" dirty="0"/>
        </a:p>
        <a:p>
          <a:pPr algn="l"/>
          <a:r>
            <a:rPr lang="en-US" sz="1200" dirty="0"/>
            <a:t>Implement &amp; monitor to ensure addressing reasons for identification</a:t>
          </a:r>
        </a:p>
      </dgm:t>
    </dgm:pt>
    <dgm:pt modelId="{06C0DFD7-974D-4886-9D30-4A6A943925BF}" type="parTrans" cxnId="{298B47E1-2031-4CB4-9D5F-EB4582FE0CCA}">
      <dgm:prSet/>
      <dgm:spPr/>
      <dgm:t>
        <a:bodyPr/>
        <a:lstStyle/>
        <a:p>
          <a:endParaRPr lang="en-US" sz="2000"/>
        </a:p>
      </dgm:t>
    </dgm:pt>
    <dgm:pt modelId="{5F93BB92-77C6-4645-8D9F-7015BB7D5543}" type="sibTrans" cxnId="{298B47E1-2031-4CB4-9D5F-EB4582FE0CCA}">
      <dgm:prSet/>
      <dgm:spPr/>
      <dgm:t>
        <a:bodyPr/>
        <a:lstStyle/>
        <a:p>
          <a:endParaRPr lang="en-US" sz="2000"/>
        </a:p>
      </dgm:t>
    </dgm:pt>
    <dgm:pt modelId="{B5DE3586-1DE8-4951-9D97-6156171D7466}" type="pres">
      <dgm:prSet presAssocID="{48065292-32F0-43BD-83C6-BDF4D832A2F8}" presName="Name0" presStyleCnt="0">
        <dgm:presLayoutVars>
          <dgm:chMax val="5"/>
          <dgm:chPref val="5"/>
          <dgm:dir/>
          <dgm:animLvl val="lvl"/>
        </dgm:presLayoutVars>
      </dgm:prSet>
      <dgm:spPr/>
    </dgm:pt>
    <dgm:pt modelId="{E78AD100-D39A-40CE-9F47-9BCE2F18F153}" type="pres">
      <dgm:prSet presAssocID="{D39C2375-9F08-4D9E-8B71-5814608E555B}" presName="parentText1" presStyleLbl="node1" presStyleIdx="0" presStyleCnt="3">
        <dgm:presLayoutVars>
          <dgm:chMax/>
          <dgm:chPref val="3"/>
          <dgm:bulletEnabled val="1"/>
        </dgm:presLayoutVars>
      </dgm:prSet>
      <dgm:spPr/>
    </dgm:pt>
    <dgm:pt modelId="{65F7BEF7-87D5-4CF2-B908-7E48CC6B65F8}" type="pres">
      <dgm:prSet presAssocID="{D39C2375-9F08-4D9E-8B71-5814608E555B}" presName="childText1" presStyleLbl="solidAlignAcc1" presStyleIdx="0" presStyleCnt="3">
        <dgm:presLayoutVars>
          <dgm:chMax val="0"/>
          <dgm:chPref val="0"/>
          <dgm:bulletEnabled val="1"/>
        </dgm:presLayoutVars>
      </dgm:prSet>
      <dgm:spPr/>
    </dgm:pt>
    <dgm:pt modelId="{5EA577F5-3666-4684-9EA3-23E2821E95A0}" type="pres">
      <dgm:prSet presAssocID="{C45F8E30-1A46-4B33-90A8-B936D6551D55}" presName="parentText2" presStyleLbl="node1" presStyleIdx="1" presStyleCnt="3">
        <dgm:presLayoutVars>
          <dgm:chMax/>
          <dgm:chPref val="3"/>
          <dgm:bulletEnabled val="1"/>
        </dgm:presLayoutVars>
      </dgm:prSet>
      <dgm:spPr/>
    </dgm:pt>
    <dgm:pt modelId="{AF67B5EB-D589-4AAA-AB26-911FFA3C1E4A}" type="pres">
      <dgm:prSet presAssocID="{C45F8E30-1A46-4B33-90A8-B936D6551D55}" presName="childText2" presStyleLbl="solidAlignAcc1" presStyleIdx="1" presStyleCnt="3" custScaleY="109178" custLinFactNeighborY="2988">
        <dgm:presLayoutVars>
          <dgm:chMax val="0"/>
          <dgm:chPref val="0"/>
          <dgm:bulletEnabled val="1"/>
        </dgm:presLayoutVars>
      </dgm:prSet>
      <dgm:spPr/>
    </dgm:pt>
    <dgm:pt modelId="{F768BB4F-D0BB-4269-9563-F98F3BBC8B19}" type="pres">
      <dgm:prSet presAssocID="{F4810438-9634-4766-973C-476F295EFCF9}" presName="parentText3" presStyleLbl="node1" presStyleIdx="2" presStyleCnt="3">
        <dgm:presLayoutVars>
          <dgm:chMax/>
          <dgm:chPref val="3"/>
          <dgm:bulletEnabled val="1"/>
        </dgm:presLayoutVars>
      </dgm:prSet>
      <dgm:spPr/>
    </dgm:pt>
    <dgm:pt modelId="{2AE110DE-3AE2-45BD-A4EB-B2BCFF79A5B8}" type="pres">
      <dgm:prSet presAssocID="{F4810438-9634-4766-973C-476F295EFCF9}" presName="childText3" presStyleLbl="solidAlignAcc1" presStyleIdx="2" presStyleCnt="3">
        <dgm:presLayoutVars>
          <dgm:chMax val="0"/>
          <dgm:chPref val="0"/>
          <dgm:bulletEnabled val="1"/>
        </dgm:presLayoutVars>
      </dgm:prSet>
      <dgm:spPr/>
    </dgm:pt>
  </dgm:ptLst>
  <dgm:cxnLst>
    <dgm:cxn modelId="{17A4EA0C-77B7-450A-BBC3-7F9FE256AC94}" srcId="{D39C2375-9F08-4D9E-8B71-5814608E555B}" destId="{42484FED-002B-47D9-8B9D-FCA92D2EEC08}" srcOrd="0" destOrd="0" parTransId="{51A1459D-7F16-467E-BB72-2DC0A243E70E}" sibTransId="{3D12AAA7-A61E-4E4C-BFFE-CF08AA847232}"/>
    <dgm:cxn modelId="{B8B7D65C-F8FC-4E2F-BDA3-1F4788550769}" type="presOf" srcId="{5FB51688-360D-4124-A7DC-AA9E96BFA852}" destId="{AF67B5EB-D589-4AAA-AB26-911FFA3C1E4A}" srcOrd="0" destOrd="0" presId="urn:microsoft.com/office/officeart/2009/3/layout/IncreasingArrowsProcess"/>
    <dgm:cxn modelId="{47BA8354-9233-4B42-B404-8C39561AC227}" type="presOf" srcId="{C45F8E30-1A46-4B33-90A8-B936D6551D55}" destId="{5EA577F5-3666-4684-9EA3-23E2821E95A0}" srcOrd="0" destOrd="0" presId="urn:microsoft.com/office/officeart/2009/3/layout/IncreasingArrowsProcess"/>
    <dgm:cxn modelId="{FD309356-CDBD-4014-8735-B8E782C904AA}" type="presOf" srcId="{0BFCE72C-7BF5-4B9F-B0B1-D9BE0C49AF11}" destId="{2AE110DE-3AE2-45BD-A4EB-B2BCFF79A5B8}" srcOrd="0" destOrd="0" presId="urn:microsoft.com/office/officeart/2009/3/layout/IncreasingArrowsProcess"/>
    <dgm:cxn modelId="{9417B494-08AD-4B16-8F60-FE435A8D7A0D}" type="presOf" srcId="{48065292-32F0-43BD-83C6-BDF4D832A2F8}" destId="{B5DE3586-1DE8-4951-9D97-6156171D7466}" srcOrd="0" destOrd="0" presId="urn:microsoft.com/office/officeart/2009/3/layout/IncreasingArrowsProcess"/>
    <dgm:cxn modelId="{DF65B497-3288-489E-837A-7A5AC0DC4B82}" srcId="{48065292-32F0-43BD-83C6-BDF4D832A2F8}" destId="{F4810438-9634-4766-973C-476F295EFCF9}" srcOrd="2" destOrd="0" parTransId="{9D54D352-EAEA-473D-A356-9A2FF97ED6B5}" sibTransId="{8BFA605D-B0FA-4AE9-95E8-3B86E0111502}"/>
    <dgm:cxn modelId="{9313FEA5-4606-496E-AE66-E0E8DDAECC89}" srcId="{C45F8E30-1A46-4B33-90A8-B936D6551D55}" destId="{5FB51688-360D-4124-A7DC-AA9E96BFA852}" srcOrd="0" destOrd="0" parTransId="{8E93AE2E-4FBA-42D0-B638-4DEE57B737D6}" sibTransId="{D16C9750-9DF6-4832-8E9D-B77CB2C2E924}"/>
    <dgm:cxn modelId="{3E34EFAA-7BA9-4743-BDB6-96EF984DE225}" type="presOf" srcId="{F4810438-9634-4766-973C-476F295EFCF9}" destId="{F768BB4F-D0BB-4269-9563-F98F3BBC8B19}" srcOrd="0" destOrd="0" presId="urn:microsoft.com/office/officeart/2009/3/layout/IncreasingArrowsProcess"/>
    <dgm:cxn modelId="{7895B5B2-53B9-471E-BED9-A24BAACDE0AF}" srcId="{48065292-32F0-43BD-83C6-BDF4D832A2F8}" destId="{C45F8E30-1A46-4B33-90A8-B936D6551D55}" srcOrd="1" destOrd="0" parTransId="{5D5724F0-3604-4958-AFCD-9A5C50FC852F}" sibTransId="{5BB07C78-BFC6-4B1F-B0BD-D0E4D8FD89C3}"/>
    <dgm:cxn modelId="{12D9FCB3-5E14-4596-99F6-0405FAA620CC}" type="presOf" srcId="{42484FED-002B-47D9-8B9D-FCA92D2EEC08}" destId="{65F7BEF7-87D5-4CF2-B908-7E48CC6B65F8}" srcOrd="0" destOrd="0" presId="urn:microsoft.com/office/officeart/2009/3/layout/IncreasingArrowsProcess"/>
    <dgm:cxn modelId="{298B47E1-2031-4CB4-9D5F-EB4582FE0CCA}" srcId="{F4810438-9634-4766-973C-476F295EFCF9}" destId="{0BFCE72C-7BF5-4B9F-B0B1-D9BE0C49AF11}" srcOrd="0" destOrd="0" parTransId="{06C0DFD7-974D-4886-9D30-4A6A943925BF}" sibTransId="{5F93BB92-77C6-4645-8D9F-7015BB7D5543}"/>
    <dgm:cxn modelId="{C74240E3-6606-418A-959F-36927C6497DC}" srcId="{48065292-32F0-43BD-83C6-BDF4D832A2F8}" destId="{D39C2375-9F08-4D9E-8B71-5814608E555B}" srcOrd="0" destOrd="0" parTransId="{53EB75DF-0755-4164-A7A0-90B8DCA086D4}" sibTransId="{A086773B-9B53-4123-B3BF-6514E84BCCDD}"/>
    <dgm:cxn modelId="{777922F4-C58C-4AAD-B027-A94FD1870E13}" type="presOf" srcId="{D39C2375-9F08-4D9E-8B71-5814608E555B}" destId="{E78AD100-D39A-40CE-9F47-9BCE2F18F153}" srcOrd="0" destOrd="0" presId="urn:microsoft.com/office/officeart/2009/3/layout/IncreasingArrowsProcess"/>
    <dgm:cxn modelId="{42E3FD9A-F14E-4454-813B-10D00778BA96}" type="presParOf" srcId="{B5DE3586-1DE8-4951-9D97-6156171D7466}" destId="{E78AD100-D39A-40CE-9F47-9BCE2F18F153}" srcOrd="0" destOrd="0" presId="urn:microsoft.com/office/officeart/2009/3/layout/IncreasingArrowsProcess"/>
    <dgm:cxn modelId="{64C625A8-B005-4418-94B5-8D1C1952973D}" type="presParOf" srcId="{B5DE3586-1DE8-4951-9D97-6156171D7466}" destId="{65F7BEF7-87D5-4CF2-B908-7E48CC6B65F8}" srcOrd="1" destOrd="0" presId="urn:microsoft.com/office/officeart/2009/3/layout/IncreasingArrowsProcess"/>
    <dgm:cxn modelId="{BC08FC8C-2A2A-491B-BA2B-585F50502465}" type="presParOf" srcId="{B5DE3586-1DE8-4951-9D97-6156171D7466}" destId="{5EA577F5-3666-4684-9EA3-23E2821E95A0}" srcOrd="2" destOrd="0" presId="urn:microsoft.com/office/officeart/2009/3/layout/IncreasingArrowsProcess"/>
    <dgm:cxn modelId="{0DFEBF0C-A94B-40FC-9EF5-9120C5E74CA6}" type="presParOf" srcId="{B5DE3586-1DE8-4951-9D97-6156171D7466}" destId="{AF67B5EB-D589-4AAA-AB26-911FFA3C1E4A}" srcOrd="3" destOrd="0" presId="urn:microsoft.com/office/officeart/2009/3/layout/IncreasingArrowsProcess"/>
    <dgm:cxn modelId="{C95B420F-4D1C-4C51-BC64-BEF9C7EE59C0}" type="presParOf" srcId="{B5DE3586-1DE8-4951-9D97-6156171D7466}" destId="{F768BB4F-D0BB-4269-9563-F98F3BBC8B19}" srcOrd="4" destOrd="0" presId="urn:microsoft.com/office/officeart/2009/3/layout/IncreasingArrowsProcess"/>
    <dgm:cxn modelId="{BA967A5A-8112-4CD2-8ECA-66A9337E186C}" type="presParOf" srcId="{B5DE3586-1DE8-4951-9D97-6156171D7466}" destId="{2AE110DE-3AE2-45BD-A4EB-B2BCFF79A5B8}"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AA5BA-4DF3-4C27-A56C-CD1F2A525D73}" type="doc">
      <dgm:prSet loTypeId="urn:microsoft.com/office/officeart/2005/8/layout/venn1" loCatId="relationship" qsTypeId="urn:microsoft.com/office/officeart/2005/8/quickstyle/simple1" qsCatId="simple" csTypeId="urn:microsoft.com/office/officeart/2005/8/colors/colorful5" csCatId="colorful" phldr="1"/>
      <dgm:spPr/>
    </dgm:pt>
    <dgm:pt modelId="{5D13C4DA-21BB-47BF-B994-1738ED527AB5}">
      <dgm:prSet phldrT="[Text]" custT="1"/>
      <dgm:spPr>
        <a:solidFill>
          <a:schemeClr val="bg1">
            <a:lumMod val="75000"/>
            <a:alpha val="50000"/>
          </a:schemeClr>
        </a:solidFill>
      </dgm:spPr>
      <dgm:t>
        <a:bodyPr/>
        <a:lstStyle/>
        <a:p>
          <a:r>
            <a:rPr lang="en-US" sz="1400" dirty="0"/>
            <a:t>State</a:t>
          </a:r>
        </a:p>
      </dgm:t>
    </dgm:pt>
    <dgm:pt modelId="{898F765F-A4A7-4970-A9FD-20EF586D6B57}" type="parTrans" cxnId="{9CC8557F-47C5-4F3E-927E-C06277D8F710}">
      <dgm:prSet/>
      <dgm:spPr/>
      <dgm:t>
        <a:bodyPr/>
        <a:lstStyle/>
        <a:p>
          <a:endParaRPr lang="en-US" sz="1400"/>
        </a:p>
      </dgm:t>
    </dgm:pt>
    <dgm:pt modelId="{0C7E231C-179F-42B9-85E3-1353C0E6D898}" type="sibTrans" cxnId="{9CC8557F-47C5-4F3E-927E-C06277D8F710}">
      <dgm:prSet/>
      <dgm:spPr/>
      <dgm:t>
        <a:bodyPr/>
        <a:lstStyle/>
        <a:p>
          <a:endParaRPr lang="en-US" sz="1400"/>
        </a:p>
      </dgm:t>
    </dgm:pt>
    <dgm:pt modelId="{D6B8EF79-B096-4A5B-A755-455F5B1E487A}">
      <dgm:prSet phldrT="[Text]" custT="1"/>
      <dgm:spPr>
        <a:solidFill>
          <a:srgbClr val="CC66FF">
            <a:alpha val="50000"/>
          </a:srgbClr>
        </a:solidFill>
      </dgm:spPr>
      <dgm:t>
        <a:bodyPr/>
        <a:lstStyle/>
        <a:p>
          <a:r>
            <a:rPr lang="en-US" sz="1400" dirty="0"/>
            <a:t>ESSA</a:t>
          </a:r>
        </a:p>
      </dgm:t>
    </dgm:pt>
    <dgm:pt modelId="{F2840F53-BFCE-4137-A85E-12A4824AB6BC}" type="parTrans" cxnId="{1CD88D29-8222-4E0E-AD54-2D15D7092DC3}">
      <dgm:prSet/>
      <dgm:spPr/>
      <dgm:t>
        <a:bodyPr/>
        <a:lstStyle/>
        <a:p>
          <a:endParaRPr lang="en-US" sz="1400"/>
        </a:p>
      </dgm:t>
    </dgm:pt>
    <dgm:pt modelId="{3516A0E1-8EFE-494E-B111-37AC218992A2}" type="sibTrans" cxnId="{1CD88D29-8222-4E0E-AD54-2D15D7092DC3}">
      <dgm:prSet/>
      <dgm:spPr/>
      <dgm:t>
        <a:bodyPr/>
        <a:lstStyle/>
        <a:p>
          <a:endParaRPr lang="en-US" sz="1400"/>
        </a:p>
      </dgm:t>
    </dgm:pt>
    <dgm:pt modelId="{C2D58B03-05EE-4FC9-9F27-5B664228277A}" type="pres">
      <dgm:prSet presAssocID="{949AA5BA-4DF3-4C27-A56C-CD1F2A525D73}" presName="compositeShape" presStyleCnt="0">
        <dgm:presLayoutVars>
          <dgm:chMax val="7"/>
          <dgm:dir/>
          <dgm:resizeHandles val="exact"/>
        </dgm:presLayoutVars>
      </dgm:prSet>
      <dgm:spPr/>
    </dgm:pt>
    <dgm:pt modelId="{13974B40-A891-4D60-AD46-B9DD39D89274}" type="pres">
      <dgm:prSet presAssocID="{5D13C4DA-21BB-47BF-B994-1738ED527AB5}" presName="circ1" presStyleLbl="vennNode1" presStyleIdx="0" presStyleCnt="2"/>
      <dgm:spPr/>
    </dgm:pt>
    <dgm:pt modelId="{F09723F1-594A-401F-B4AD-46499F8E58C2}" type="pres">
      <dgm:prSet presAssocID="{5D13C4DA-21BB-47BF-B994-1738ED527AB5}" presName="circ1Tx" presStyleLbl="revTx" presStyleIdx="0" presStyleCnt="0">
        <dgm:presLayoutVars>
          <dgm:chMax val="0"/>
          <dgm:chPref val="0"/>
          <dgm:bulletEnabled val="1"/>
        </dgm:presLayoutVars>
      </dgm:prSet>
      <dgm:spPr/>
    </dgm:pt>
    <dgm:pt modelId="{AE7E1039-AC37-4A36-98F3-1C52D2E0C510}" type="pres">
      <dgm:prSet presAssocID="{D6B8EF79-B096-4A5B-A755-455F5B1E487A}" presName="circ2" presStyleLbl="vennNode1" presStyleIdx="1" presStyleCnt="2"/>
      <dgm:spPr/>
    </dgm:pt>
    <dgm:pt modelId="{A492ED5B-5147-459D-834A-A24A052B16B3}" type="pres">
      <dgm:prSet presAssocID="{D6B8EF79-B096-4A5B-A755-455F5B1E487A}" presName="circ2Tx" presStyleLbl="revTx" presStyleIdx="0" presStyleCnt="0">
        <dgm:presLayoutVars>
          <dgm:chMax val="0"/>
          <dgm:chPref val="0"/>
          <dgm:bulletEnabled val="1"/>
        </dgm:presLayoutVars>
      </dgm:prSet>
      <dgm:spPr/>
    </dgm:pt>
  </dgm:ptLst>
  <dgm:cxnLst>
    <dgm:cxn modelId="{27055F19-1E87-4B05-A410-CEC3590AA575}" type="presOf" srcId="{D6B8EF79-B096-4A5B-A755-455F5B1E487A}" destId="{AE7E1039-AC37-4A36-98F3-1C52D2E0C510}" srcOrd="0" destOrd="0" presId="urn:microsoft.com/office/officeart/2005/8/layout/venn1"/>
    <dgm:cxn modelId="{1CD88D29-8222-4E0E-AD54-2D15D7092DC3}" srcId="{949AA5BA-4DF3-4C27-A56C-CD1F2A525D73}" destId="{D6B8EF79-B096-4A5B-A755-455F5B1E487A}" srcOrd="1" destOrd="0" parTransId="{F2840F53-BFCE-4137-A85E-12A4824AB6BC}" sibTransId="{3516A0E1-8EFE-494E-B111-37AC218992A2}"/>
    <dgm:cxn modelId="{46E6A35E-B6A6-42D3-AD98-E64D30B5027F}" type="presOf" srcId="{D6B8EF79-B096-4A5B-A755-455F5B1E487A}" destId="{A492ED5B-5147-459D-834A-A24A052B16B3}" srcOrd="1" destOrd="0" presId="urn:microsoft.com/office/officeart/2005/8/layout/venn1"/>
    <dgm:cxn modelId="{9CC8557F-47C5-4F3E-927E-C06277D8F710}" srcId="{949AA5BA-4DF3-4C27-A56C-CD1F2A525D73}" destId="{5D13C4DA-21BB-47BF-B994-1738ED527AB5}" srcOrd="0" destOrd="0" parTransId="{898F765F-A4A7-4970-A9FD-20EF586D6B57}" sibTransId="{0C7E231C-179F-42B9-85E3-1353C0E6D898}"/>
    <dgm:cxn modelId="{EC5611D1-4410-4153-B609-6F404DBD5277}" type="presOf" srcId="{949AA5BA-4DF3-4C27-A56C-CD1F2A525D73}" destId="{C2D58B03-05EE-4FC9-9F27-5B664228277A}" srcOrd="0" destOrd="0" presId="urn:microsoft.com/office/officeart/2005/8/layout/venn1"/>
    <dgm:cxn modelId="{5E5B67DA-289B-42B4-958F-F7D560D48FF8}" type="presOf" srcId="{5D13C4DA-21BB-47BF-B994-1738ED527AB5}" destId="{13974B40-A891-4D60-AD46-B9DD39D89274}" srcOrd="0" destOrd="0" presId="urn:microsoft.com/office/officeart/2005/8/layout/venn1"/>
    <dgm:cxn modelId="{E89464DF-2A80-4542-9F7E-C8D2367AC34D}" type="presOf" srcId="{5D13C4DA-21BB-47BF-B994-1738ED527AB5}" destId="{F09723F1-594A-401F-B4AD-46499F8E58C2}" srcOrd="1" destOrd="0" presId="urn:microsoft.com/office/officeart/2005/8/layout/venn1"/>
    <dgm:cxn modelId="{55C32517-34D1-4594-8056-84BB06CB9C32}" type="presParOf" srcId="{C2D58B03-05EE-4FC9-9F27-5B664228277A}" destId="{13974B40-A891-4D60-AD46-B9DD39D89274}" srcOrd="0" destOrd="0" presId="urn:microsoft.com/office/officeart/2005/8/layout/venn1"/>
    <dgm:cxn modelId="{159D7AF8-1CE8-4CEA-A13D-4C18462C7B90}" type="presParOf" srcId="{C2D58B03-05EE-4FC9-9F27-5B664228277A}" destId="{F09723F1-594A-401F-B4AD-46499F8E58C2}" srcOrd="1" destOrd="0" presId="urn:microsoft.com/office/officeart/2005/8/layout/venn1"/>
    <dgm:cxn modelId="{3E1F7F03-EAE8-453B-AA4C-9E2FAB0B0644}" type="presParOf" srcId="{C2D58B03-05EE-4FC9-9F27-5B664228277A}" destId="{AE7E1039-AC37-4A36-98F3-1C52D2E0C510}" srcOrd="2" destOrd="0" presId="urn:microsoft.com/office/officeart/2005/8/layout/venn1"/>
    <dgm:cxn modelId="{2BEA01D1-A7A9-40D1-A6A5-A97DC70CFAF0}" type="presParOf" srcId="{C2D58B03-05EE-4FC9-9F27-5B664228277A}" destId="{A492ED5B-5147-459D-834A-A24A052B16B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D100-D39A-40CE-9F47-9BCE2F18F153}">
      <dsp:nvSpPr>
        <dsp:cNvPr id="0" name=""/>
        <dsp:cNvSpPr/>
      </dsp:nvSpPr>
      <dsp:spPr>
        <a:xfrm>
          <a:off x="581366" y="11482"/>
          <a:ext cx="10208983" cy="1486816"/>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6032" numCol="1" spcCol="1270" anchor="ctr" anchorCtr="0">
          <a:noAutofit/>
        </a:bodyPr>
        <a:lstStyle/>
        <a:p>
          <a:pPr marL="0" lvl="0" indent="0" algn="l" defTabSz="1244600">
            <a:lnSpc>
              <a:spcPct val="90000"/>
            </a:lnSpc>
            <a:spcBef>
              <a:spcPct val="0"/>
            </a:spcBef>
            <a:spcAft>
              <a:spcPct val="35000"/>
            </a:spcAft>
            <a:buNone/>
          </a:pPr>
          <a:r>
            <a:rPr lang="en-US" sz="2800" kern="1200" dirty="0"/>
            <a:t>SEA (CDE)</a:t>
          </a:r>
        </a:p>
      </dsp:txBody>
      <dsp:txXfrm>
        <a:off x="581366" y="383186"/>
        <a:ext cx="9837279" cy="743408"/>
      </dsp:txXfrm>
    </dsp:sp>
    <dsp:sp modelId="{65F7BEF7-87D5-4CF2-B908-7E48CC6B65F8}">
      <dsp:nvSpPr>
        <dsp:cNvPr id="0" name=""/>
        <dsp:cNvSpPr/>
      </dsp:nvSpPr>
      <dsp:spPr>
        <a:xfrm>
          <a:off x="581366" y="1158032"/>
          <a:ext cx="3144366" cy="2864156"/>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Notify LEAs of schools identified for support and improvement (CS, TS, &amp; ATS)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Review and approve improvement plans from schools identified as CS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Establish exit criteria and timeline for CS &amp; ATS schools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Take more rigorous action when CS schools don’t exit</a:t>
          </a:r>
        </a:p>
      </dsp:txBody>
      <dsp:txXfrm>
        <a:off x="581366" y="1158032"/>
        <a:ext cx="3144366" cy="2864156"/>
      </dsp:txXfrm>
    </dsp:sp>
    <dsp:sp modelId="{5EA577F5-3666-4684-9EA3-23E2821E95A0}">
      <dsp:nvSpPr>
        <dsp:cNvPr id="0" name=""/>
        <dsp:cNvSpPr/>
      </dsp:nvSpPr>
      <dsp:spPr>
        <a:xfrm>
          <a:off x="3725733" y="507087"/>
          <a:ext cx="7064616" cy="1486816"/>
        </a:xfrm>
        <a:prstGeom prst="rightArrow">
          <a:avLst>
            <a:gd name="adj1" fmla="val 50000"/>
            <a:gd name="adj2" fmla="val 5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6032" numCol="1" spcCol="1270" anchor="ctr" anchorCtr="0">
          <a:noAutofit/>
        </a:bodyPr>
        <a:lstStyle/>
        <a:p>
          <a:pPr marL="0" lvl="0" indent="0" algn="l" defTabSz="1244600">
            <a:lnSpc>
              <a:spcPct val="90000"/>
            </a:lnSpc>
            <a:spcBef>
              <a:spcPct val="0"/>
            </a:spcBef>
            <a:spcAft>
              <a:spcPct val="35000"/>
            </a:spcAft>
            <a:buNone/>
          </a:pPr>
          <a:r>
            <a:rPr lang="en-US" sz="2800" kern="1200" dirty="0"/>
            <a:t>LEA</a:t>
          </a:r>
        </a:p>
      </dsp:txBody>
      <dsp:txXfrm>
        <a:off x="3725733" y="878791"/>
        <a:ext cx="6692912" cy="743408"/>
      </dsp:txXfrm>
    </dsp:sp>
    <dsp:sp modelId="{AF67B5EB-D589-4AAA-AB26-911FFA3C1E4A}">
      <dsp:nvSpPr>
        <dsp:cNvPr id="0" name=""/>
        <dsp:cNvSpPr/>
      </dsp:nvSpPr>
      <dsp:spPr>
        <a:xfrm>
          <a:off x="3725733" y="1607783"/>
          <a:ext cx="3144366" cy="3127029"/>
        </a:xfrm>
        <a:prstGeom prst="rect">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Notify the schools identified for support and improvement (CS, TS, &amp; ATS)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Collaboratively build, review, approve, and monitor implementation of improvement plans (CS, TS, &amp; ATS)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Establish exit criteria and timeline for TS schools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Take additional action when unsuccessful implementation of plan in LEA-determined timeline</a:t>
          </a:r>
        </a:p>
      </dsp:txBody>
      <dsp:txXfrm>
        <a:off x="3725733" y="1607783"/>
        <a:ext cx="3144366" cy="3127029"/>
      </dsp:txXfrm>
    </dsp:sp>
    <dsp:sp modelId="{F768BB4F-D0BB-4269-9563-F98F3BBC8B19}">
      <dsp:nvSpPr>
        <dsp:cNvPr id="0" name=""/>
        <dsp:cNvSpPr/>
      </dsp:nvSpPr>
      <dsp:spPr>
        <a:xfrm>
          <a:off x="6870100" y="1002693"/>
          <a:ext cx="3920249" cy="1486816"/>
        </a:xfrm>
        <a:prstGeom prst="rightArrow">
          <a:avLst>
            <a:gd name="adj1" fmla="val 50000"/>
            <a:gd name="adj2"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6032" numCol="1" spcCol="1270" anchor="ctr" anchorCtr="0">
          <a:noAutofit/>
        </a:bodyPr>
        <a:lstStyle/>
        <a:p>
          <a:pPr marL="0" lvl="0" indent="0" algn="l" defTabSz="1244600">
            <a:lnSpc>
              <a:spcPct val="90000"/>
            </a:lnSpc>
            <a:spcBef>
              <a:spcPct val="0"/>
            </a:spcBef>
            <a:spcAft>
              <a:spcPct val="35000"/>
            </a:spcAft>
            <a:buNone/>
          </a:pPr>
          <a:r>
            <a:rPr lang="en-US" sz="2800" kern="1200" dirty="0"/>
            <a:t>School</a:t>
          </a:r>
        </a:p>
      </dsp:txBody>
      <dsp:txXfrm>
        <a:off x="6870100" y="1374397"/>
        <a:ext cx="3548545" cy="743408"/>
      </dsp:txXfrm>
    </dsp:sp>
    <dsp:sp modelId="{2AE110DE-3AE2-45BD-A4EB-B2BCFF79A5B8}">
      <dsp:nvSpPr>
        <dsp:cNvPr id="0" name=""/>
        <dsp:cNvSpPr/>
      </dsp:nvSpPr>
      <dsp:spPr>
        <a:xfrm>
          <a:off x="6870100" y="2149243"/>
          <a:ext cx="3144366" cy="2822240"/>
        </a:xfrm>
        <a:prstGeom prst="re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Collaboratively develop an improvement plan that addresses the reasons for identification as CS, TS, &amp; ATS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Review and approve the improvement plan</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Implement &amp; monitor to ensure addressing reasons for identification</a:t>
          </a:r>
        </a:p>
      </dsp:txBody>
      <dsp:txXfrm>
        <a:off x="6870100" y="2149243"/>
        <a:ext cx="3144366" cy="282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74B40-A891-4D60-AD46-B9DD39D89274}">
      <dsp:nvSpPr>
        <dsp:cNvPr id="0" name=""/>
        <dsp:cNvSpPr/>
      </dsp:nvSpPr>
      <dsp:spPr>
        <a:xfrm>
          <a:off x="355178" y="2458"/>
          <a:ext cx="898833" cy="898833"/>
        </a:xfrm>
        <a:prstGeom prst="ellipse">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State</a:t>
          </a:r>
        </a:p>
      </dsp:txBody>
      <dsp:txXfrm>
        <a:off x="480691" y="108450"/>
        <a:ext cx="518246" cy="686850"/>
      </dsp:txXfrm>
    </dsp:sp>
    <dsp:sp modelId="{AE7E1039-AC37-4A36-98F3-1C52D2E0C510}">
      <dsp:nvSpPr>
        <dsp:cNvPr id="0" name=""/>
        <dsp:cNvSpPr/>
      </dsp:nvSpPr>
      <dsp:spPr>
        <a:xfrm>
          <a:off x="1002986" y="2458"/>
          <a:ext cx="898833" cy="898833"/>
        </a:xfrm>
        <a:prstGeom prst="ellipse">
          <a:avLst/>
        </a:prstGeom>
        <a:solidFill>
          <a:srgbClr val="CC66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ESSA</a:t>
          </a:r>
        </a:p>
      </dsp:txBody>
      <dsp:txXfrm>
        <a:off x="1258061" y="108450"/>
        <a:ext cx="518246" cy="68685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C9C67971-8891-4272-9BA2-37F21FC1B3EF}" type="datetimeFigureOut">
              <a:rPr lang="en-US" smtClean="0"/>
              <a:t>10/29/2019</a:t>
            </a:fld>
            <a:endParaRPr lang="en-US"/>
          </a:p>
        </p:txBody>
      </p:sp>
      <p:sp>
        <p:nvSpPr>
          <p:cNvPr id="4" name="Footer Placeholder 3"/>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1C943216-5522-4BFD-BB7E-9C037D4FB058}" type="slidenum">
              <a:rPr lang="en-US" smtClean="0"/>
              <a:t>‹#›</a:t>
            </a:fld>
            <a:endParaRPr lang="en-US"/>
          </a:p>
        </p:txBody>
      </p:sp>
    </p:spTree>
    <p:extLst>
      <p:ext uri="{BB962C8B-B14F-4D97-AF65-F5344CB8AC3E}">
        <p14:creationId xmlns:p14="http://schemas.microsoft.com/office/powerpoint/2010/main" val="57020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3872E894-E0CE-40CF-8CA0-23F05C6E40C6}" type="datetimeFigureOut">
              <a:rPr lang="en-US" smtClean="0"/>
              <a:t>10/29/2019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a:t>
            </a:r>
            <a:r>
              <a:rPr lang="en-US" baseline="0" dirty="0"/>
              <a:t> you for joining us today!  We will be doing a webinar today to provide an overview of the improvement planning requirements for schools that have been identified for Comprehensive and Targeted Support and Improvement.  </a:t>
            </a:r>
          </a:p>
          <a:p>
            <a:endParaRPr lang="en-US" baseline="0" dirty="0"/>
          </a:p>
          <a:p>
            <a:r>
              <a:rPr lang="en-US" baseline="0" dirty="0"/>
              <a:t>And before we go much further, could somebody just confirm that the sound is working for everyone?  </a:t>
            </a:r>
          </a:p>
          <a:p>
            <a:r>
              <a:rPr lang="en-US" baseline="0" dirty="0"/>
              <a:t>Great!  </a:t>
            </a:r>
          </a:p>
          <a:p>
            <a:endParaRPr lang="en-US" baseline="0" dirty="0"/>
          </a:p>
          <a:p>
            <a:r>
              <a:rPr lang="en-US" baseline="0" dirty="0"/>
              <a:t>We are going to ask that you use the chat box for any questions that come up during the webinar.  We will take time during the webinar to answer any questions that we can, and then if there are any that we don’t know the answers to right off hand, we will get back to you with those answers as soon as possible.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57142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26d75b3a8_0_40:notes"/>
          <p:cNvSpPr>
            <a:spLocks noGrp="1" noRot="1" noChangeAspect="1"/>
          </p:cNvSpPr>
          <p:nvPr>
            <p:ph type="sldImg" idx="2"/>
          </p:nvPr>
        </p:nvSpPr>
        <p:spPr>
          <a:xfrm>
            <a:off x="487363"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26d75b3a8_0_40:notes"/>
          <p:cNvSpPr txBox="1">
            <a:spLocks noGrp="1"/>
          </p:cNvSpPr>
          <p:nvPr>
            <p:ph type="body" idx="1"/>
          </p:nvPr>
        </p:nvSpPr>
        <p:spPr>
          <a:xfrm>
            <a:off x="749130" y="4642915"/>
            <a:ext cx="5992960" cy="4398660"/>
          </a:xfrm>
          <a:prstGeom prst="rect">
            <a:avLst/>
          </a:prstGeom>
        </p:spPr>
        <p:txBody>
          <a:bodyPr spcFirstLastPara="1" wrap="square" lIns="98621" tIns="49311" rIns="98621" bIns="49311" anchor="t" anchorCtr="0">
            <a:noAutofit/>
          </a:bodyPr>
          <a:lstStyle/>
          <a:p>
            <a:pPr marL="147668">
              <a:buSzPts val="1400"/>
            </a:pPr>
            <a:r>
              <a:rPr lang="en-US" dirty="0">
                <a:ea typeface="Calibri"/>
                <a:cs typeface="Calibri"/>
                <a:sym typeface="Calibri"/>
              </a:rPr>
              <a:t>CDE has developed a rubric to review and approve CS Improvement Plans. The rubric has been designed, such that, if an LEA wanted to, they could use the rubric for reviewing and approving TS improvement plans. </a:t>
            </a:r>
          </a:p>
          <a:p>
            <a:pPr marL="147668">
              <a:buSzPts val="1400"/>
            </a:pPr>
            <a:endParaRPr lang="en-US" dirty="0">
              <a:ea typeface="Calibri"/>
              <a:cs typeface="Calibri"/>
              <a:sym typeface="Calibri"/>
            </a:endParaRPr>
          </a:p>
          <a:p>
            <a:pPr marL="147668">
              <a:buSzPts val="1400"/>
            </a:pPr>
            <a:r>
              <a:rPr lang="en-US" dirty="0">
                <a:ea typeface="Calibri"/>
                <a:cs typeface="Calibri"/>
                <a:sym typeface="Calibri"/>
              </a:rPr>
              <a:t>There are five broad areas covered by the rubric that align with the requirements in statute. </a:t>
            </a:r>
          </a:p>
          <a:p>
            <a:pPr marL="147668">
              <a:buSzPts val="1400"/>
            </a:pPr>
            <a:endParaRPr lang="en-US" sz="1400" dirty="0">
              <a:cs typeface="Calibri"/>
              <a:sym typeface="Calibri"/>
            </a:endParaRPr>
          </a:p>
          <a:p>
            <a:pPr marL="147668">
              <a:buSzPts val="1400"/>
            </a:pPr>
            <a:r>
              <a:rPr lang="en-US" sz="1400" dirty="0"/>
              <a:t>CS plans must</a:t>
            </a:r>
          </a:p>
          <a:p>
            <a:pPr marL="473522" indent="-328835">
              <a:buSzPts val="1400"/>
              <a:buFont typeface="Calibri"/>
              <a:buAutoNum type="arabicPeriod"/>
            </a:pPr>
            <a:r>
              <a:rPr lang="en-US" dirty="0">
                <a:latin typeface="+mn-lt"/>
                <a:ea typeface="Calibri"/>
                <a:cs typeface="Calibri"/>
                <a:sym typeface="Calibri"/>
              </a:rPr>
              <a:t>Be developed in partnership with stakeholders who have a meaningful role in an ongoing way</a:t>
            </a:r>
          </a:p>
          <a:p>
            <a:pPr marL="473522" indent="-328835">
              <a:buSzPts val="1400"/>
              <a:buFont typeface="Calibri"/>
              <a:buAutoNum type="arabicPeriod"/>
            </a:pPr>
            <a:r>
              <a:rPr lang="en-US" dirty="0">
                <a:latin typeface="+mn-lt"/>
                <a:ea typeface="Calibri"/>
                <a:cs typeface="Calibri"/>
                <a:sym typeface="Calibri"/>
              </a:rPr>
              <a:t>Be informed by all ESSA indicators and a school-level needs </a:t>
            </a:r>
            <a:r>
              <a:rPr lang="en-US" dirty="0">
                <a:ea typeface="Calibri"/>
                <a:cs typeface="Calibri"/>
                <a:sym typeface="Calibri"/>
              </a:rPr>
              <a:t>assessment and address the reasons for being identified for support and improvement under ESSA</a:t>
            </a:r>
          </a:p>
          <a:p>
            <a:pPr marL="473522" indent="-328835">
              <a:buSzPts val="1400"/>
              <a:buFont typeface="Calibri"/>
              <a:buAutoNum type="arabicPeriod"/>
            </a:pPr>
            <a:r>
              <a:rPr lang="en-US" dirty="0">
                <a:latin typeface="+mn-lt"/>
                <a:ea typeface="Calibri"/>
                <a:cs typeface="Calibri"/>
                <a:sym typeface="Calibri"/>
              </a:rPr>
              <a:t>Include evidence-based interventions</a:t>
            </a:r>
          </a:p>
          <a:p>
            <a:pPr marL="473522" indent="-328835">
              <a:buSzPts val="1400"/>
              <a:buFont typeface="Calibri"/>
              <a:buAutoNum type="arabicPeriod"/>
            </a:pPr>
            <a:r>
              <a:rPr lang="en-US" dirty="0">
                <a:latin typeface="+mn-lt"/>
                <a:ea typeface="Calibri"/>
                <a:cs typeface="Calibri"/>
                <a:sym typeface="Calibri"/>
              </a:rPr>
              <a:t>Be designed to improve student outcomes and help schools exit identification status, and</a:t>
            </a:r>
          </a:p>
          <a:p>
            <a:pPr marL="473522" indent="-328835">
              <a:buSzPts val="1400"/>
              <a:buFont typeface="Calibri"/>
              <a:buAutoNum type="arabicPeriod"/>
            </a:pPr>
            <a:r>
              <a:rPr lang="en-US" dirty="0">
                <a:latin typeface="+mn-lt"/>
                <a:ea typeface="Calibri"/>
                <a:cs typeface="Calibri"/>
                <a:sym typeface="Calibri"/>
              </a:rPr>
              <a:t>Identify and address any resource inequities </a:t>
            </a:r>
          </a:p>
          <a:p>
            <a:pPr marL="483276" indent="-335609">
              <a:lnSpc>
                <a:spcPct val="115000"/>
              </a:lnSpc>
              <a:buSzPts val="1400"/>
              <a:buFont typeface="Calibri"/>
              <a:buAutoNum type="arabicPeriod"/>
            </a:pPr>
            <a:endParaRPr lang="en-US" dirty="0">
              <a:ea typeface="Calibri"/>
              <a:cs typeface="Calibri"/>
              <a:sym typeface="Calibri"/>
            </a:endParaRPr>
          </a:p>
          <a:p>
            <a:pPr marL="147668">
              <a:lnSpc>
                <a:spcPct val="115000"/>
              </a:lnSpc>
              <a:buSzPts val="1400"/>
            </a:pPr>
            <a:r>
              <a:rPr lang="en-US" dirty="0">
                <a:ea typeface="Calibri"/>
                <a:cs typeface="Calibri"/>
                <a:sym typeface="Calibri"/>
              </a:rPr>
              <a:t>We are going to talk through each of the indicators and provide guiding questions and</a:t>
            </a:r>
            <a:r>
              <a:rPr lang="en-US" baseline="0" dirty="0">
                <a:ea typeface="Calibri"/>
                <a:cs typeface="Calibri"/>
                <a:sym typeface="Calibri"/>
              </a:rPr>
              <a:t> </a:t>
            </a:r>
            <a:r>
              <a:rPr lang="en-US" dirty="0">
                <a:ea typeface="Calibri"/>
                <a:cs typeface="Calibri"/>
                <a:sym typeface="Calibri"/>
              </a:rPr>
              <a:t>example responses from</a:t>
            </a:r>
            <a:r>
              <a:rPr lang="en-US" baseline="0" dirty="0">
                <a:ea typeface="Calibri"/>
                <a:cs typeface="Calibri"/>
                <a:sym typeface="Calibri"/>
              </a:rPr>
              <a:t> improvement plans that met expectations during last year’s review</a:t>
            </a:r>
            <a:r>
              <a:rPr lang="en-US" dirty="0">
                <a:ea typeface="Calibri"/>
                <a:cs typeface="Calibri"/>
                <a:sym typeface="Calibri"/>
              </a:rPr>
              <a:t>. </a:t>
            </a:r>
          </a:p>
          <a:p>
            <a:pPr marL="147668">
              <a:lnSpc>
                <a:spcPct val="115000"/>
              </a:lnSpc>
              <a:buSzPts val="1400"/>
            </a:pPr>
            <a:endParaRPr lang="en-US" dirty="0">
              <a:ea typeface="Calibri"/>
              <a:cs typeface="Calibri"/>
              <a:sym typeface="Calibri"/>
            </a:endParaRPr>
          </a:p>
          <a:p>
            <a:pPr marL="147668">
              <a:lnSpc>
                <a:spcPct val="115000"/>
              </a:lnSpc>
              <a:buSzPts val="1400"/>
            </a:pPr>
            <a:r>
              <a:rPr lang="en-US" dirty="0">
                <a:ea typeface="Calibri"/>
                <a:cs typeface="Calibri"/>
                <a:sym typeface="Calibri"/>
              </a:rPr>
              <a:t>The complete rubric is available</a:t>
            </a:r>
            <a:r>
              <a:rPr lang="en-US" baseline="0" dirty="0">
                <a:ea typeface="Calibri"/>
                <a:cs typeface="Calibri"/>
                <a:sym typeface="Calibri"/>
              </a:rPr>
              <a:t> on the ESSA Planning Requirements website.  </a:t>
            </a:r>
            <a:endParaRPr lang="en-US" dirty="0">
              <a:ea typeface="Calibri"/>
              <a:cs typeface="Calibri"/>
              <a:sym typeface="Calibri"/>
            </a:endParaRPr>
          </a:p>
          <a:p>
            <a:endParaRPr dirty="0"/>
          </a:p>
        </p:txBody>
      </p:sp>
      <p:sp>
        <p:nvSpPr>
          <p:cNvPr id="295" name="Google Shape;295;g426d75b3a8_0_40:notes"/>
          <p:cNvSpPr txBox="1">
            <a:spLocks noGrp="1"/>
          </p:cNvSpPr>
          <p:nvPr>
            <p:ph type="sldNum" idx="12"/>
          </p:nvPr>
        </p:nvSpPr>
        <p:spPr>
          <a:xfrm>
            <a:off x="4243341" y="9284132"/>
            <a:ext cx="3246080" cy="488880"/>
          </a:xfrm>
          <a:prstGeom prst="rect">
            <a:avLst/>
          </a:prstGeom>
        </p:spPr>
        <p:txBody>
          <a:bodyPr spcFirstLastPara="1" wrap="square" lIns="98621" tIns="49311" rIns="98621" bIns="49311" anchor="b" anchorCtr="0">
            <a:noAutofit/>
          </a:bodyPr>
          <a:lstStyle/>
          <a:p>
            <a:pPr defTabSz="966554">
              <a:buClr>
                <a:srgbClr val="000000"/>
              </a:buClr>
              <a:defRPr/>
            </a:pPr>
            <a:fld id="{00000000-1234-1234-1234-123412341234}" type="slidenum">
              <a:rPr lang="en-US">
                <a:solidFill>
                  <a:prstClr val="black"/>
                </a:solidFill>
                <a:latin typeface="Calibri" panose="020F0502020204030204"/>
              </a:rPr>
              <a:pPr defTabSz="966554">
                <a:buClr>
                  <a:srgbClr val="000000"/>
                </a:buClr>
                <a:defRPr/>
              </a:pPr>
              <a:t>10</a:t>
            </a:fld>
            <a:endParaRPr>
              <a:solidFill>
                <a:prstClr val="black"/>
              </a:solidFill>
              <a:latin typeface="Calibri" panose="020F0502020204030204"/>
            </a:endParaRPr>
          </a:p>
        </p:txBody>
      </p:sp>
    </p:spTree>
    <p:extLst>
      <p:ext uri="{BB962C8B-B14F-4D97-AF65-F5344CB8AC3E}">
        <p14:creationId xmlns:p14="http://schemas.microsoft.com/office/powerpoint/2010/main" val="113431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a:t>
            </a:r>
            <a:r>
              <a:rPr lang="en-US" baseline="0" dirty="0"/>
              <a:t> of the rubric focuses on stakeholder engagement in the development of the improvement plan.  The Description of the School Setting and Process for Data Analysis within the Data Narrative is the recommended section of the UIP for addressing the stakeholder engagement requirements. </a:t>
            </a:r>
          </a:p>
          <a:p>
            <a:endParaRPr lang="en-US" baseline="0" dirty="0"/>
          </a:p>
          <a:p>
            <a:r>
              <a:rPr lang="en-US" baseline="0" dirty="0"/>
              <a:t>ESSA requires that the local education agency, for each school identified by the State, and in partnership with stakeholders, develop and implement a comprehensive support and improvement plan.  </a:t>
            </a:r>
          </a:p>
          <a:p>
            <a:endParaRPr lang="en-US" baseline="0" dirty="0"/>
          </a:p>
          <a:p>
            <a:r>
              <a:rPr lang="en-US" baseline="0" dirty="0"/>
              <a:t>CDE interprets this to mean that the improvement plan, or UIP, be developed in partnership with stakeholders.  The stakeholders should have significant roles in the development process.  This involvement could include, but is not limited to, reviewing the reasons for the school’s identification under ESSA, reviewing the school’s performance on each ESSA indicator, prioritizing indicators based on the ESSA identification, or selecting interventions and strategies for improvement.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28973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rubric provides a set</a:t>
            </a:r>
            <a:r>
              <a:rPr lang="en-US" baseline="0" dirty="0"/>
              <a:t> of guiding questions for consideration during the development of the improvement plan.  In order to meet the expectations for stakeholder engagement, the data narrative should describe which stakeholders partnered in the development of the plan, how the stakeholders had ongoing opportunities to participate, and the types of opportunities provided.  There should be </a:t>
            </a:r>
            <a:r>
              <a:rPr lang="en-US" dirty="0"/>
              <a:t>evidence that all stakeholders,</a:t>
            </a:r>
            <a:r>
              <a:rPr lang="en-US" baseline="0" dirty="0"/>
              <a:t> including </a:t>
            </a:r>
            <a:r>
              <a:rPr lang="en-US" dirty="0"/>
              <a:t>building leaders, teachers, parents, community members, and district partners were invited to participate and that multiple representatives from various groups partnered in the plan development.</a:t>
            </a:r>
          </a:p>
          <a:p>
            <a:endParaRPr lang="en-US" dirty="0"/>
          </a:p>
          <a:p>
            <a:r>
              <a:rPr lang="en-US" dirty="0"/>
              <a:t>The</a:t>
            </a:r>
            <a:r>
              <a:rPr lang="en-US" baseline="0" dirty="0"/>
              <a:t> narrative should also d</a:t>
            </a:r>
            <a:r>
              <a:rPr lang="en-US" dirty="0"/>
              <a:t>escribe</a:t>
            </a:r>
            <a:r>
              <a:rPr lang="en-US" baseline="0" dirty="0"/>
              <a:t> how</a:t>
            </a:r>
            <a:r>
              <a:rPr lang="en-US" dirty="0"/>
              <a:t> stakeholders were partners from the beginning to the end of the plan development, and</a:t>
            </a:r>
            <a:r>
              <a:rPr lang="en-US" baseline="0" dirty="0"/>
              <a:t> how they had </a:t>
            </a:r>
            <a:r>
              <a:rPr lang="en-US" dirty="0"/>
              <a:t>multiple, ongoing opportunities across the planning period. </a:t>
            </a:r>
          </a:p>
          <a:p>
            <a:endParaRPr lang="en-US" dirty="0"/>
          </a:p>
          <a:p>
            <a:r>
              <a:rPr lang="en-US" dirty="0"/>
              <a:t>The</a:t>
            </a:r>
            <a:r>
              <a:rPr lang="en-US" baseline="0" dirty="0"/>
              <a:t> UIP should also d</a:t>
            </a:r>
            <a:r>
              <a:rPr lang="en-US" dirty="0"/>
              <a:t>escribe</a:t>
            </a:r>
            <a:r>
              <a:rPr lang="en-US" baseline="0" dirty="0"/>
              <a:t> how s</a:t>
            </a:r>
            <a:r>
              <a:rPr lang="en-US" dirty="0"/>
              <a:t>takeholders were active partners in multiple aspects of the plan development.  Again, this could include collaborating on the data review to identify trends</a:t>
            </a:r>
            <a:r>
              <a:rPr lang="en-US" baseline="0" dirty="0"/>
              <a:t> or </a:t>
            </a:r>
            <a:r>
              <a:rPr lang="en-US" dirty="0"/>
              <a:t>helping use data trends to prioritize improvement strategies.</a:t>
            </a: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96127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example we are sharing is from the data</a:t>
            </a:r>
            <a:r>
              <a:rPr lang="en-US" baseline="0" dirty="0"/>
              <a:t> narrative for an elementary school that was identified as CS-Lowest 5%.  You will notice that this section of the data narrative includes a list of the stakeholder groups that were involved in the plan development, a description of the multiple opportunities that were provided for stakeholders, and the variety of ways that the stakeholders participated in the development of the plan.  The opportunities included participating in root cause analysis, the creation of major improvement strategies, and making revisions to the improvement plan during monthly meetings.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38039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a:t>
            </a:r>
            <a:r>
              <a:rPr lang="en-US" dirty="0"/>
              <a:t>he second</a:t>
            </a:r>
            <a:r>
              <a:rPr lang="en-US" baseline="0" dirty="0"/>
              <a:t> example, we see the data narrative, part of a data narrative, from a high school that was identified as CS-Low Graduation Rate.  This example also identifies the stakeholder groups that were involved in the development of the improvement plan, including students, which is a stakeholder group that should be involved at the secondary level.  The improvement plan reflects how stakeholders had the opportunity to provide input at multiple times and during various phases of the plan development.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8069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meet the ESSA requirements for stakeholder engagement, you will want to ensure that your data narrative includes who was involved in the development of the school’s plan.  This would include school and district leaders, school staff, parents and families, students, and community members.  </a:t>
            </a:r>
          </a:p>
          <a:p>
            <a:endParaRPr lang="en-US" baseline="0" dirty="0"/>
          </a:p>
          <a:p>
            <a:r>
              <a:rPr lang="en-US" baseline="0" dirty="0"/>
              <a:t>The narrative should describe what opportunities each of the stakeholder groups had to participate.  Some examples could include School Accountability Committee meetings, 90-day plan meetings, faculty meetings, administrative team meetings, and external review meetings.  </a:t>
            </a:r>
          </a:p>
          <a:p>
            <a:endParaRPr lang="en-US" baseline="0" dirty="0"/>
          </a:p>
          <a:p>
            <a:r>
              <a:rPr lang="en-US" baseline="0" dirty="0"/>
              <a:t>The narrative should also specify how the stakeholders were involved.  Include activities such as reviewing school performance, participating in root cause analysis, identifying major improvement strategies and action planning, and evaluating performance and improvement.    </a:t>
            </a:r>
          </a:p>
          <a:p>
            <a:endParaRPr lang="en-US" baseline="0" dirty="0"/>
          </a:p>
          <a:p>
            <a:r>
              <a:rPr lang="en-US" baseline="0" dirty="0"/>
              <a:t>It is important for the narrative to reflect that stakeholders are aware of the school’s identification as CS.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98251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section</a:t>
            </a:r>
            <a:r>
              <a:rPr lang="en-US" baseline="0" dirty="0"/>
              <a:t> of the rubric focuses on the school-level needs assessment within the improvement plan.  The recommended sections of the UIP for addressing the school-level needs assessment requirements are the Current Performance, Trend Statements, Priority Performance Challenges, and the Root Cause Analysis. </a:t>
            </a:r>
          </a:p>
          <a:p>
            <a:endParaRPr lang="en-US" baseline="0" dirty="0"/>
          </a:p>
          <a:p>
            <a:r>
              <a:rPr lang="en-US" baseline="0" dirty="0"/>
              <a:t>ESSA requires that the comprehensive support and improvement plan is informed by all indicators, including student performance against State-determined long-term goals and is based on a school-level needs assessment.  </a:t>
            </a:r>
          </a:p>
          <a:p>
            <a:endParaRPr lang="en-US" baseline="0" dirty="0"/>
          </a:p>
          <a:p>
            <a:r>
              <a:rPr lang="en-US" baseline="0" dirty="0"/>
              <a:t>CDE interprets this to mean that the improvement plan, or UIP, must include a summary of the school’s performance on all ESSA indicators for all students and student groups enrolled at the school, as applicable.  This review of the school’s performance should be used to identify and prioritize needs.  </a:t>
            </a:r>
            <a:endParaRPr lang="en-US"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35249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rubric</a:t>
            </a:r>
            <a:r>
              <a:rPr lang="en-US" baseline="0" dirty="0"/>
              <a:t> provides another set of guiding questions to inform the school-level needs assessment.  Based on the questions, the trend statements included in the UIP should address </a:t>
            </a:r>
            <a:r>
              <a:rPr lang="en-US" dirty="0"/>
              <a:t>the school’s current performance</a:t>
            </a:r>
            <a:r>
              <a:rPr lang="en-US" baseline="0" dirty="0"/>
              <a:t> </a:t>
            </a:r>
            <a:r>
              <a:rPr lang="en-US" dirty="0"/>
              <a:t>on each ESSA indicator,</a:t>
            </a:r>
            <a:r>
              <a:rPr lang="en-US" baseline="0" dirty="0"/>
              <a:t> including </a:t>
            </a:r>
            <a:r>
              <a:rPr lang="en-US" dirty="0"/>
              <a:t>ELA and math achievement, ELA and math growth, Science achievement,</a:t>
            </a:r>
            <a:r>
              <a:rPr lang="en-US" baseline="0" dirty="0"/>
              <a:t> </a:t>
            </a:r>
            <a:r>
              <a:rPr lang="en-US" dirty="0"/>
              <a:t>English language proficiency for English Learners, graduation rates for high schools, and dropout</a:t>
            </a:r>
            <a:r>
              <a:rPr lang="en-US" baseline="0" dirty="0"/>
              <a:t> rates.  </a:t>
            </a:r>
          </a:p>
          <a:p>
            <a:endParaRPr lang="en-US" baseline="0" dirty="0"/>
          </a:p>
          <a:p>
            <a:r>
              <a:rPr lang="en-US" baseline="0" dirty="0"/>
              <a:t>The trend statements should also i</a:t>
            </a:r>
            <a:r>
              <a:rPr lang="en-US" dirty="0"/>
              <a:t>nclude</a:t>
            </a:r>
            <a:r>
              <a:rPr lang="en-US" baseline="0" dirty="0"/>
              <a:t> </a:t>
            </a:r>
            <a:r>
              <a:rPr lang="en-US" dirty="0"/>
              <a:t>an explanation of the performance of all students and each disaggregated group,</a:t>
            </a:r>
            <a:r>
              <a:rPr lang="en-US" baseline="0" dirty="0"/>
              <a:t> including for </a:t>
            </a:r>
            <a:r>
              <a:rPr lang="en-US" dirty="0"/>
              <a:t>All students, English learners, students who qualify for free or reduced meals, students with disabilities, and students from major race and ethnic groups.</a:t>
            </a:r>
            <a:r>
              <a:rPr lang="en-US" baseline="0" dirty="0"/>
              <a:t>  </a:t>
            </a:r>
          </a:p>
          <a:p>
            <a:endParaRPr lang="en-US" baseline="0" dirty="0"/>
          </a:p>
          <a:p>
            <a:r>
              <a:rPr lang="en-US" dirty="0"/>
              <a:t>The performance on all ESSA indicators should be used to select priority performance challenges aligned to the reasons for identification under ESSA.</a:t>
            </a:r>
            <a:r>
              <a:rPr lang="en-US" baseline="0" dirty="0"/>
              <a:t>  For example, </a:t>
            </a:r>
            <a:r>
              <a:rPr lang="en-US" dirty="0"/>
              <a:t>CS-Lowest 5% uses the overall performance of all students and relevant disaggregated groups, while CS-Low Graduation Rate</a:t>
            </a:r>
            <a:r>
              <a:rPr lang="en-US" baseline="0" dirty="0"/>
              <a:t> </a:t>
            </a:r>
            <a:r>
              <a:rPr lang="en-US" dirty="0"/>
              <a:t>uses graduation rates.</a:t>
            </a:r>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43706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a:t>
            </a:r>
            <a:r>
              <a:rPr lang="en-US" baseline="0" dirty="0"/>
              <a:t> example of a school-level needs assessment, we see the data from an elementary school that was identified as CS-Lowest 5%.  The data analysis includes a review of the school’s performance on each ESSA indicator, including ELA and Math achievement and growth, Science achievement, and English language proficiency for English Learners.  The performance of all students, Minority students, students who qualify for Free and Reduced Lunch, students with disabilities, and English Learners is included.  The school’s ESSA identification is explicitly stated within the needs assessment.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13340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example is from an Alternative Education Campus, or AEC, that was identified as CS-Low Graduation Rate.  The information provided in the needs assessment includes graduation rate data and dropout rate data.  The school’s identification under ESSA is included.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85730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a:t>
            </a:r>
            <a:r>
              <a:rPr lang="en-US" dirty="0"/>
              <a:t>elcome, again!  My name is Tammy Giessinger.  I am an ESEA Consultant</a:t>
            </a:r>
            <a:r>
              <a:rPr lang="en-US" baseline="0" dirty="0"/>
              <a:t> in the Federal Programs Office at CDE, and I am joined by several colleagues for today’s webinar.  And so I’ll have them introduce.  We will introduce who is in the room with us today.  </a:t>
            </a:r>
          </a:p>
          <a:p>
            <a:endParaRPr lang="en-US" baseline="0" dirty="0"/>
          </a:p>
          <a:p>
            <a:r>
              <a:rPr lang="en-US" baseline="0" dirty="0"/>
              <a:t>Tina Negley, Data, Accountability, Reporting, and Evaluation Coordinator in Federal Programs</a:t>
            </a:r>
          </a:p>
          <a:p>
            <a:endParaRPr lang="en-US" baseline="0" dirty="0"/>
          </a:p>
          <a:p>
            <a:r>
              <a:rPr lang="en-US" baseline="0" dirty="0"/>
              <a:t>Lisa Steffen, I am on the Improvement Planning team in the School Quality Control Division.  </a:t>
            </a:r>
          </a:p>
          <a:p>
            <a:endParaRPr lang="en-US" baseline="0" dirty="0"/>
          </a:p>
          <a:p>
            <a:r>
              <a:rPr lang="en-US" baseline="0" dirty="0"/>
              <a:t>And we also have Laura Meushaw joining on the phone, and she’ll be joining a little bit later during the webinar.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307771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Based on our</a:t>
            </a:r>
            <a:r>
              <a:rPr lang="en-US" baseline="0" dirty="0"/>
              <a:t> first year of reviews, there were several lessons learned about what needs to be included in the school-level needs assessment in order to meet expectations.  The needs assessment should explicitly state the reason that the school was identified for Comprehensive support.  </a:t>
            </a:r>
          </a:p>
          <a:p>
            <a:pPr defTabSz="947044">
              <a:defRPr/>
            </a:pPr>
            <a:endParaRPr lang="en-US" baseline="0" dirty="0"/>
          </a:p>
          <a:p>
            <a:pPr defTabSz="947044">
              <a:defRPr/>
            </a:pPr>
            <a:r>
              <a:rPr lang="en-US" baseline="0" dirty="0"/>
              <a:t>The needs assessment should include data that addresses the school’s performance for each relevant ESSA indicator.  A “relevant ESSA indicator” means that it is aligned to the reason for identification.  For example, if a school is identified for CS-Low Graduation rate, a trend statement explaining the school’s graduation rate would need to be included. </a:t>
            </a:r>
          </a:p>
          <a:p>
            <a:endParaRPr lang="en-US" baseline="0" dirty="0"/>
          </a:p>
          <a:p>
            <a:pPr defTabSz="947044">
              <a:defRPr/>
            </a:pPr>
            <a:r>
              <a:rPr lang="en-US" dirty="0"/>
              <a:t>When</a:t>
            </a:r>
            <a:r>
              <a:rPr lang="en-US" baseline="0" dirty="0"/>
              <a:t> it comes to student group performance, schools should disaggregate their data to dive into the performance of each student group. However, only data or trend statements for the student groups that resulted or contributed to the school’s identification must be included for approval.  For example, if the school is identified for CS-Lowest 5% and disaggregated performance has been considered, but it has been determined that the performance of all students is contributing to the identification, then the trend statement should be about the data that was used to identify priority performance challenges or systemic challenges that need to be addressed.  It is recommended to indicate when a student group has been considered, but cannot be reported, due to the size of the student group. </a:t>
            </a:r>
          </a:p>
          <a:p>
            <a:endParaRPr lang="en-US" baseline="0" dirty="0"/>
          </a:p>
          <a:p>
            <a:r>
              <a:rPr lang="en-US" baseline="0" dirty="0"/>
              <a:t>The indicators and student groups that should be included are listed in the rubric to support with planning.  The priority performance challenges within the UIP should align to the reason the school was identified.   </a:t>
            </a:r>
            <a:endParaRPr lang="en-US" dirty="0"/>
          </a:p>
          <a:p>
            <a:endParaRPr lang="en-US" baseline="0" dirty="0"/>
          </a:p>
        </p:txBody>
      </p:sp>
      <p:sp>
        <p:nvSpPr>
          <p:cNvPr id="4" name="Slide Number Placeholder 3"/>
          <p:cNvSpPr>
            <a:spLocks noGrp="1"/>
          </p:cNvSpPr>
          <p:nvPr>
            <p:ph type="sldNum" sz="quarter" idx="10"/>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41113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a:t>
            </a:r>
            <a:r>
              <a:rPr lang="en-US" baseline="0" dirty="0"/>
              <a:t> into t</a:t>
            </a:r>
            <a:r>
              <a:rPr lang="en-US" dirty="0"/>
              <a:t>he third section</a:t>
            </a:r>
            <a:r>
              <a:rPr lang="en-US" baseline="0" dirty="0"/>
              <a:t> of the rubric, we are going to focus on the selection of evidence-based interventions, or EBI.  The requirements for EBI are best addressed through the Major Improvement Strategy and Action plan section of the UIP. </a:t>
            </a:r>
          </a:p>
          <a:p>
            <a:endParaRPr lang="en-US" baseline="0" dirty="0"/>
          </a:p>
          <a:p>
            <a:r>
              <a:rPr lang="en-US" baseline="0" dirty="0"/>
              <a:t>ESSA requires that the improvement plan includes evidence-based interventions.  </a:t>
            </a:r>
          </a:p>
          <a:p>
            <a:endParaRPr lang="en-US" baseline="0" dirty="0"/>
          </a:p>
          <a:p>
            <a:r>
              <a:rPr lang="en-US" baseline="0" dirty="0"/>
              <a:t>CDE interprets this to mean that the research behind the selected strategies meets the definition and criteria for evidence-based interventions under ESSA and that the strategies and interventions in the plan consider and respond to the reasons the school was identified for improvement and support under ESSA.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224296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guiding</a:t>
            </a:r>
            <a:r>
              <a:rPr lang="en-US" baseline="0" dirty="0"/>
              <a:t> questions for the inclusion of evidence-based interventions support the school with providing a </a:t>
            </a:r>
            <a:r>
              <a:rPr lang="en-US" dirty="0"/>
              <a:t>clear and explicit rationale for the</a:t>
            </a:r>
            <a:r>
              <a:rPr lang="en-US" baseline="0" dirty="0"/>
              <a:t> </a:t>
            </a:r>
            <a:r>
              <a:rPr lang="en-US" dirty="0"/>
              <a:t>selection</a:t>
            </a:r>
            <a:r>
              <a:rPr lang="en-US" baseline="0" dirty="0"/>
              <a:t> of</a:t>
            </a:r>
            <a:r>
              <a:rPr lang="en-US" dirty="0"/>
              <a:t> the intervention</a:t>
            </a:r>
            <a:r>
              <a:rPr lang="en-US" baseline="0" dirty="0"/>
              <a:t> </a:t>
            </a:r>
            <a:r>
              <a:rPr lang="en-US" dirty="0"/>
              <a:t>or strategies aligned with the reason for identification.</a:t>
            </a:r>
          </a:p>
          <a:p>
            <a:endParaRPr lang="en-US" dirty="0"/>
          </a:p>
          <a:p>
            <a:r>
              <a:rPr lang="en-US" dirty="0"/>
              <a:t>The information</a:t>
            </a:r>
            <a:r>
              <a:rPr lang="en-US" baseline="0" dirty="0"/>
              <a:t> provided within the UIP should p</a:t>
            </a:r>
            <a:r>
              <a:rPr lang="en-US" dirty="0"/>
              <a:t>rovide evidence that meets the definition and criteria for EBI for the selected interventions</a:t>
            </a:r>
            <a:r>
              <a:rPr lang="en-US" baseline="0" dirty="0"/>
              <a:t> and strategies.  </a:t>
            </a:r>
            <a:endParaRPr lang="en-US" dirty="0"/>
          </a:p>
          <a:p>
            <a:endParaRPr lang="en-US" dirty="0"/>
          </a:p>
          <a:p>
            <a:r>
              <a:rPr lang="en-US" dirty="0"/>
              <a:t>In addition, a</a:t>
            </a:r>
            <a:r>
              <a:rPr lang="en-US" baseline="0" dirty="0"/>
              <a:t> d</a:t>
            </a:r>
            <a:r>
              <a:rPr lang="en-US" dirty="0"/>
              <a:t>escription</a:t>
            </a:r>
            <a:r>
              <a:rPr lang="en-US" baseline="0" dirty="0"/>
              <a:t> of the </a:t>
            </a:r>
            <a:r>
              <a:rPr lang="en-US" dirty="0"/>
              <a:t>contextual fit of the selected interventions</a:t>
            </a:r>
            <a:r>
              <a:rPr lang="en-US" baseline="0" dirty="0"/>
              <a:t> and strategies</a:t>
            </a:r>
            <a:r>
              <a:rPr lang="en-US" dirty="0"/>
              <a:t> to the school is needed.  This should include an explanation</a:t>
            </a:r>
            <a:r>
              <a:rPr lang="en-US" baseline="0" dirty="0"/>
              <a:t> of how the selected interventions and strategies are applicable for the student population being served and the resources that are available to support implementation within the local context.  </a:t>
            </a:r>
            <a:r>
              <a:rPr lang="en-US" dirty="0"/>
              <a:t> </a:t>
            </a:r>
          </a:p>
        </p:txBody>
      </p:sp>
      <p:sp>
        <p:nvSpPr>
          <p:cNvPr id="4" name="Slide Number Placeholder 3"/>
          <p:cNvSpPr>
            <a:spLocks noGrp="1"/>
          </p:cNvSpPr>
          <p:nvPr>
            <p:ph type="sldNum" sz="quarter" idx="10"/>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34048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a:t>
            </a:r>
            <a:r>
              <a:rPr lang="en-US" baseline="0" dirty="0"/>
              <a:t> example from a UIP is of evidence-based strategy for elementary school literacy.  This school was identified as Comprehensive-Lowest 5%.  The strategy is focused on providing cohesive and rigorous literacy instruction.  The information included in the UIP describes the research and evidence base supporting the strategy.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390087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example of the selection of an evidence-based strategy is also from an elementary school identified as Comprehensive-Lowest 5%.  This strategy is focused on providing professional development in high-impact math instructional strategies.  The information included in the UIP describes the research and evidence base supporting the strategy.  The response addresses the population being served and the supports that are available within the school.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3337836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a:t>
            </a:r>
            <a:r>
              <a:rPr lang="en-US" baseline="0" dirty="0"/>
              <a:t> example is a Major Improvement Strategy from an AEC that was identified as CS-Low Graduation Rate.  The strategy is clearly aligned to the reason for the school’s identification and demonstrates a contextual fit for the population being served by the school.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350482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Improvement</a:t>
            </a:r>
            <a:r>
              <a:rPr lang="en-US" baseline="0" dirty="0"/>
              <a:t> Strategies and Action Plans should describe how the selected interventions or strategies are aligned to the school’s needs, specifically the school’s identification for Comprehensive Support.  </a:t>
            </a:r>
          </a:p>
          <a:p>
            <a:endParaRPr lang="en-US" baseline="0" dirty="0"/>
          </a:p>
          <a:p>
            <a:r>
              <a:rPr lang="en-US" baseline="0" dirty="0"/>
              <a:t>The UIP provides a space for a brief summary of the research and evidence base for the identified Major Improvement Strategies.  </a:t>
            </a:r>
          </a:p>
          <a:p>
            <a:endParaRPr lang="en-US" baseline="0" dirty="0"/>
          </a:p>
          <a:p>
            <a:pPr defTabSz="947044">
              <a:defRPr/>
            </a:pPr>
            <a:r>
              <a:rPr lang="en-US" baseline="0" dirty="0"/>
              <a:t>Additional information should also be included to describe how the selected interventions or strategies are applicable to the students being served within the school and how the school has the skills, resources, and organizational support for implementation. </a:t>
            </a:r>
          </a:p>
          <a:p>
            <a:pPr defTabSz="947044">
              <a:defRPr/>
            </a:pPr>
            <a:endParaRPr lang="en-US" baseline="0" dirty="0"/>
          </a:p>
          <a:p>
            <a:pPr defTabSz="947044">
              <a:defRPr/>
            </a:pPr>
            <a:r>
              <a:rPr lang="en-US" baseline="0" dirty="0"/>
              <a:t>CDE has developed, and will be releasing soon, trainings and tools for the selection of EBI, determining if the EBI are a good fit for the local context, and conducting local evaluations to determine the effectiveness of interventions and developing evidence of the impact of a program once it is being implemented.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4182009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section</a:t>
            </a:r>
            <a:r>
              <a:rPr lang="en-US" baseline="0" dirty="0"/>
              <a:t> of the rubric focuses on monitoring and evaluating the improvement plan.  The requirements for this section are addressed through the Implementation Benchmarks, Reflection on Prior Year Targets, and Student Performance Targets and Interim Measures.  </a:t>
            </a:r>
          </a:p>
          <a:p>
            <a:endParaRPr lang="en-US" baseline="0" dirty="0"/>
          </a:p>
          <a:p>
            <a:r>
              <a:rPr lang="en-US" baseline="0" dirty="0"/>
              <a:t>ESSA requires that the plan be developed to improve student outcomes.  Once the plan is approved and being implemented, it is to be monitored and periodically reviewed by the SEA.  </a:t>
            </a:r>
          </a:p>
          <a:p>
            <a:endParaRPr lang="en-US" baseline="0" dirty="0"/>
          </a:p>
          <a:p>
            <a:r>
              <a:rPr lang="en-US" baseline="0" dirty="0"/>
              <a:t>CDE interprets this to mean that the implementation of plans should result in improved outcomes for students.  One way to do this is to include processes for monitoring and evaluating the impact of the selected EBI and adjusting or modifying any strategies or interventions that are not producing desired improvements or outcomes for students.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679209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the guiding questions for this section, the improvement plan should share a</a:t>
            </a:r>
            <a:r>
              <a:rPr lang="en-US" dirty="0"/>
              <a:t> monitoring plan for tracking implementation and for determining if interventions</a:t>
            </a:r>
            <a:r>
              <a:rPr lang="en-US" baseline="0" dirty="0"/>
              <a:t> and strategies </a:t>
            </a:r>
            <a:r>
              <a:rPr lang="en-US" dirty="0"/>
              <a:t>are being implemented with fidelity.</a:t>
            </a:r>
          </a:p>
          <a:p>
            <a:endParaRPr lang="en-US" dirty="0"/>
          </a:p>
          <a:p>
            <a:r>
              <a:rPr lang="en-US" dirty="0"/>
              <a:t>The improvement plan should</a:t>
            </a:r>
            <a:r>
              <a:rPr lang="en-US" baseline="0" dirty="0"/>
              <a:t> include</a:t>
            </a:r>
            <a:r>
              <a:rPr lang="en-US" dirty="0"/>
              <a:t> an evaluation plan for assessing the impact of the interventions and strategies.  This evaluation plan should include</a:t>
            </a:r>
            <a:r>
              <a:rPr lang="en-US" baseline="0" dirty="0"/>
              <a:t> a</a:t>
            </a:r>
            <a:r>
              <a:rPr lang="en-US" dirty="0"/>
              <a:t> timeline and the methods for determining if the school’s performance has increased on the indicators that resulted in the school’s identification under ESSA.</a:t>
            </a:r>
          </a:p>
          <a:p>
            <a:endParaRPr lang="en-US" dirty="0"/>
          </a:p>
          <a:p>
            <a:r>
              <a:rPr lang="en-US" dirty="0"/>
              <a:t>Finally, the plan should share a process for using evaluation results to make adjustments or modifications,</a:t>
            </a:r>
            <a:r>
              <a:rPr lang="en-US" baseline="0" dirty="0"/>
              <a:t> including d</a:t>
            </a:r>
            <a:r>
              <a:rPr lang="en-US" dirty="0"/>
              <a:t>etails for</a:t>
            </a:r>
            <a:r>
              <a:rPr lang="en-US" baseline="0" dirty="0"/>
              <a:t> </a:t>
            </a:r>
            <a:r>
              <a:rPr lang="en-US" dirty="0"/>
              <a:t>how any mid-course corrections will be made if the desired outcomes are not reached. </a:t>
            </a:r>
          </a:p>
        </p:txBody>
      </p:sp>
      <p:sp>
        <p:nvSpPr>
          <p:cNvPr id="4" name="Slide Number Placeholder 3"/>
          <p:cNvSpPr>
            <a:spLocks noGrp="1"/>
          </p:cNvSpPr>
          <p:nvPr>
            <p:ph type="sldNum" sz="quarter" idx="10"/>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651794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fifth section</a:t>
            </a:r>
            <a:r>
              <a:rPr lang="en-US" baseline="0" dirty="0"/>
              <a:t> of the rubric focuses on resource inequities.  When needed, this information should be included in the Data Narrative and the Major Improvement Strategies.  </a:t>
            </a:r>
          </a:p>
          <a:p>
            <a:endParaRPr lang="en-US" baseline="0" dirty="0"/>
          </a:p>
          <a:p>
            <a:r>
              <a:rPr lang="en-US" baseline="0" dirty="0"/>
              <a:t>ESSA requires that the plan identifies resource inequities, which may include a review of LEA and school-level budgeting.</a:t>
            </a:r>
          </a:p>
          <a:p>
            <a:endParaRPr lang="en-US" baseline="0" dirty="0"/>
          </a:p>
          <a:p>
            <a:r>
              <a:rPr lang="en-US" baseline="0" dirty="0"/>
              <a:t>CDE interprets this to mean that the plan must include a process for identifying resource inequities, including the consideration of the processes for Comparability, Maintenance of Effort, Supplement, Not Supplant, and the Equitable Distribution of Teachers.  CDE will notify the LEA of any identified gaps to be addressed.  Additional information regarding these processes is available through the Federal Programs website.  When an inequity has been identified, the school and/or district will be asked to describe how the gaps will be addressed.   </a:t>
            </a:r>
            <a:endParaRPr lang="en-US"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38937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webinar, we</a:t>
            </a:r>
            <a:r>
              <a:rPr lang="en-US" baseline="0" dirty="0"/>
              <a:t> are going to be covering several different topics.  We will review the improvement plan requirements under Every Student Succeeds Act, or ESSA.  We will be sharing the review and approval process for improvement plans from schools identified for Comprehensive Support and Improvement.  We will share the timeline for the review of improvement plans during the 2019-20 school year, the availability of supports and funding for identified schools, and finally, who you can contact if you need any support.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160543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including information about resource inequities, the improvement plan should describe</a:t>
            </a:r>
            <a:r>
              <a:rPr lang="en-US" baseline="0" dirty="0"/>
              <a:t> the</a:t>
            </a:r>
            <a:r>
              <a:rPr lang="en-US" dirty="0"/>
              <a:t> process for assessing and identifying the gaps and how the gaps will be defined and measured.</a:t>
            </a:r>
          </a:p>
          <a:p>
            <a:pPr defTabSz="966554">
              <a:defRPr/>
            </a:pPr>
            <a:endParaRPr lang="en-US" dirty="0"/>
          </a:p>
          <a:p>
            <a:pPr defTabSz="966554">
              <a:defRPr/>
            </a:pPr>
            <a:r>
              <a:rPr lang="en-US" dirty="0"/>
              <a:t>Please</a:t>
            </a:r>
            <a:r>
              <a:rPr lang="en-US" baseline="0" dirty="0"/>
              <a:t> n</a:t>
            </a:r>
            <a:r>
              <a:rPr lang="en-US" dirty="0"/>
              <a:t>ote: If CDE determines that the school and/or</a:t>
            </a:r>
            <a:r>
              <a:rPr lang="en-US" baseline="0" dirty="0"/>
              <a:t> district meets the requirements for Comparability, Maintenance of Effort, Supplement, Not Supplant, and the Equitable Distribution of Teachers, </a:t>
            </a:r>
            <a:r>
              <a:rPr lang="en-US" dirty="0"/>
              <a:t>these items will be rated as “Meets Expectations” on the rubric.</a:t>
            </a:r>
          </a:p>
          <a:p>
            <a:endParaRPr lang="en-US"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3072409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indicator on the rubric is still under development.</a:t>
            </a:r>
            <a:r>
              <a:rPr lang="en-US" baseline="0" dirty="0"/>
              <a:t>  Additional information will be coming regarding the equitable access to rigorous courses and how plans must address any identified d</a:t>
            </a:r>
            <a:r>
              <a:rPr lang="en-US" dirty="0"/>
              <a:t>isparities.</a:t>
            </a:r>
          </a:p>
        </p:txBody>
      </p:sp>
      <p:sp>
        <p:nvSpPr>
          <p:cNvPr id="4" name="Slide Number Placeholder 3"/>
          <p:cNvSpPr>
            <a:spLocks noGrp="1"/>
          </p:cNvSpPr>
          <p:nvPr>
            <p:ph type="sldNum" sz="quarter" idx="10"/>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758509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show the timeline for</a:t>
            </a:r>
            <a:r>
              <a:rPr lang="en-US" baseline="0" dirty="0"/>
              <a:t> the submission of improvement plans for the 2019-20 school year.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804476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749130" y="4642915"/>
            <a:ext cx="5993046" cy="4398549"/>
          </a:xfrm>
          <a:prstGeom prst="rect">
            <a:avLst/>
          </a:prstGeom>
        </p:spPr>
        <p:txBody>
          <a:bodyPr spcFirstLastPara="1" wrap="square" lIns="98621" tIns="49311" rIns="98621" bIns="49311" anchor="t" anchorCtr="0">
            <a:noAutofit/>
          </a:bodyPr>
          <a:lstStyle/>
          <a:p>
            <a:pPr defTabSz="966554">
              <a:defRPr/>
            </a:pPr>
            <a:r>
              <a:rPr lang="en-US" dirty="0"/>
              <a:t>Schools</a:t>
            </a:r>
            <a:r>
              <a:rPr lang="en-US" baseline="0" dirty="0"/>
              <a:t> that have been identified as Priority Improvement or Turnaround and CS will submit their UIPs in January.  CDE will review the UIPs and provide feedback by April.  If the plan meets all of the ESSA criteria, the ESEA office will not review the UIP again the following year.  If changes are required, the changes will be reviewed through the submission of the UIP in the subsequent year.</a:t>
            </a:r>
          </a:p>
          <a:p>
            <a:pPr defTabSz="966554">
              <a:defRPr/>
            </a:pPr>
            <a:endParaRPr lang="en-US" baseline="0" dirty="0"/>
          </a:p>
          <a:p>
            <a:pPr defTabSz="966554">
              <a:defRPr/>
            </a:pPr>
            <a:r>
              <a:rPr lang="en-US" baseline="0" dirty="0"/>
              <a:t>Schools that are identified under ESSA only will be able to submit their UIPs in January or April.  If the UIP is submitted in January, feedback will be provided by April.  CDE will review UIPs submitted in April and provide feedback by August 1.  Again, if the plan meets all of the ESSA criteria, the ESEA office will not review the UIP again the following year.  If changes are required, the UIP will be reviewed again the subsequent year.  </a:t>
            </a:r>
          </a:p>
          <a:p>
            <a:pPr defTabSz="966554">
              <a:defRPr/>
            </a:pPr>
            <a:endParaRPr lang="en-US" baseline="0" dirty="0"/>
          </a:p>
          <a:p>
            <a:pPr defTabSz="966554">
              <a:defRPr/>
            </a:pPr>
            <a:r>
              <a:rPr lang="en-US" baseline="0" dirty="0"/>
              <a:t>Please note that beginning in the 2020-21 school year, all school identified as CS must submit their improvement plans in January regardless of their SPF rating and plan type.   </a:t>
            </a:r>
          </a:p>
        </p:txBody>
      </p:sp>
      <p:sp>
        <p:nvSpPr>
          <p:cNvPr id="282" name="Google Shape;282;p19:notes"/>
          <p:cNvSpPr>
            <a:spLocks noGrp="1" noRot="1" noChangeAspect="1"/>
          </p:cNvSpPr>
          <p:nvPr>
            <p:ph type="sldImg" idx="2"/>
          </p:nvPr>
        </p:nvSpPr>
        <p:spPr>
          <a:xfrm>
            <a:off x="487363"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151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that have been identified as CS</a:t>
            </a:r>
            <a:r>
              <a:rPr lang="en-US" baseline="0" dirty="0"/>
              <a:t> or TS are eligible to receive additional supports and funding through Title I School Improvement plans.  We are going to try to switch to Laura for her to give additional information regarding the application process and prioritization of funds.    </a:t>
            </a: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2154448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are you there?  </a:t>
            </a:r>
          </a:p>
          <a:p>
            <a:r>
              <a:rPr lang="en-US" dirty="0"/>
              <a:t>OK.</a:t>
            </a:r>
          </a:p>
          <a:p>
            <a:r>
              <a:rPr lang="en-US" dirty="0"/>
              <a:t>Can other people hear</a:t>
            </a:r>
            <a:r>
              <a:rPr lang="en-US" baseline="0" dirty="0"/>
              <a:t> Laura talking?</a:t>
            </a:r>
          </a:p>
          <a:p>
            <a:r>
              <a:rPr lang="en-US" dirty="0"/>
              <a:t>OK.</a:t>
            </a:r>
          </a:p>
          <a:p>
            <a:r>
              <a:rPr lang="en-US" dirty="0"/>
              <a:t>I’m not sure what’s happening with Laura’s sound,</a:t>
            </a:r>
            <a:r>
              <a:rPr lang="en-US" baseline="0" dirty="0"/>
              <a:t> so I’ll just cover these slides and then, if you have additional questions, know that Laura is the best person to reach out to for additional information.  </a:t>
            </a:r>
            <a:endParaRPr lang="en-US" dirty="0"/>
          </a:p>
          <a:p>
            <a:endParaRPr lang="en-US" dirty="0"/>
          </a:p>
          <a:p>
            <a:r>
              <a:rPr lang="en-US" dirty="0"/>
              <a:t>So schools that have been identified as CS or TS can</a:t>
            </a:r>
            <a:r>
              <a:rPr lang="en-US" baseline="0" dirty="0"/>
              <a:t> apply for additional funds through the Empowering Action for School Improvement, or EASI, application.  The Federal Funds are available through 1003 funds and are available for any school identified as CS, TS, or ATS.  State funds are also available for schools that are identified under state accountability only.  Additional supports and grants are also provided through the School Improvement Retention Funds which permission is given to the state to retain funds through the Consolidated Application.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1251892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looking at how funds are prioritized,</a:t>
            </a:r>
            <a:r>
              <a:rPr lang="en-US" baseline="0" dirty="0"/>
              <a:t> schools identified as TS or ATS in prior years are still eligible for supports and funding, and you will see them labeled as 2017-18 Eligible for Supports or 2018-19 Eligible for Supports.</a:t>
            </a:r>
          </a:p>
          <a:p>
            <a:endParaRPr lang="en-US" baseline="0" dirty="0"/>
          </a:p>
          <a:p>
            <a:r>
              <a:rPr lang="en-US" baseline="0" dirty="0"/>
              <a:t>Funds are prioritized based on schools that were identified in 2019-20 and then in the preceding years of 18-19 or 17-18.  </a:t>
            </a:r>
          </a:p>
          <a:p>
            <a:endParaRPr lang="en-US" baseline="0" dirty="0"/>
          </a:p>
          <a:p>
            <a:r>
              <a:rPr lang="en-US" baseline="0" dirty="0"/>
              <a:t>The EASI application opened in mid-September, and the deadline for the application is Thursday, November 14.  Additional resources are available on the EASI website, and again, you can reach out to Laura with any questions.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2237511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the information</a:t>
            </a:r>
            <a:r>
              <a:rPr lang="en-US" baseline="0" dirty="0"/>
              <a:t> in today’s webinar has been helpful.  We are available to answer any of your questions!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899405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reach out to</a:t>
            </a:r>
            <a:r>
              <a:rPr lang="en-US" baseline="0" dirty="0"/>
              <a:t> Federal Programs contacts on this slide for any questions regarding CS identification, for feedback on the planning requirements rubric, or the review and approval process.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2926690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reach out to your UIP contacts listed</a:t>
            </a:r>
            <a:r>
              <a:rPr lang="en-US" baseline="0" dirty="0"/>
              <a:t> on this slide if you have additional questions regarding the UIP.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92190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For the purposes of today’s webinar, please remember that there are two primary categories of ESSA identified schools.</a:t>
            </a:r>
            <a:r>
              <a:rPr lang="en-US" sz="1000" baseline="0" dirty="0"/>
              <a:t>  The first category is </a:t>
            </a:r>
            <a:r>
              <a:rPr lang="en-US" sz="1000" dirty="0"/>
              <a:t>Comprehensive Support and Improvement, which we will be</a:t>
            </a:r>
            <a:r>
              <a:rPr lang="en-US" sz="1000" baseline="0" dirty="0"/>
              <a:t> </a:t>
            </a:r>
            <a:r>
              <a:rPr lang="en-US" sz="1000" dirty="0"/>
              <a:t>calling CS for the remainder of this webinar,  and</a:t>
            </a:r>
            <a:r>
              <a:rPr lang="en-US" sz="1000" baseline="0" dirty="0"/>
              <a:t> the other category is </a:t>
            </a:r>
            <a:r>
              <a:rPr lang="en-US" sz="1000" dirty="0"/>
              <a:t>Targeted Support and Improvement, which we will be referring to as TS during</a:t>
            </a:r>
            <a:r>
              <a:rPr lang="en-US" sz="1000" baseline="0" dirty="0"/>
              <a:t> </a:t>
            </a:r>
            <a:r>
              <a:rPr lang="en-US" sz="1000" dirty="0"/>
              <a:t>the webinar. </a:t>
            </a:r>
          </a:p>
          <a:p>
            <a:pPr marL="241638" indent="-241638">
              <a:buFont typeface="+mj-lt"/>
              <a:buAutoNum type="arabicPeriod"/>
            </a:pPr>
            <a:endParaRPr lang="en-US" sz="1000" dirty="0"/>
          </a:p>
          <a:p>
            <a:r>
              <a:rPr lang="en-US" sz="1000" dirty="0"/>
              <a:t>When</a:t>
            </a:r>
            <a:r>
              <a:rPr lang="en-US" sz="1000" baseline="0" dirty="0"/>
              <a:t> looking at Comprehensive Support and Improvement, t</a:t>
            </a:r>
            <a:r>
              <a:rPr lang="en-US" sz="1000" dirty="0"/>
              <a:t>here are 3 types of CS schools.</a:t>
            </a:r>
            <a:r>
              <a:rPr lang="en-US" sz="1000" baseline="0" dirty="0"/>
              <a:t>  They are:</a:t>
            </a:r>
            <a:r>
              <a:rPr lang="en-US" sz="1000" dirty="0"/>
              <a:t> </a:t>
            </a:r>
          </a:p>
          <a:p>
            <a:pPr marL="966554" lvl="1" indent="-375881">
              <a:buSzPts val="2000"/>
              <a:buChar char="○"/>
            </a:pPr>
            <a:r>
              <a:rPr lang="en-US" dirty="0"/>
              <a:t>CS - </a:t>
            </a:r>
            <a:r>
              <a:rPr lang="en-US" dirty="0">
                <a:solidFill>
                  <a:schemeClr val="tx1"/>
                </a:solidFill>
              </a:rPr>
              <a:t>Lowest 5% of Title I Schools</a:t>
            </a:r>
          </a:p>
          <a:p>
            <a:pPr marL="966554" lvl="1" indent="-375881">
              <a:buSzPts val="2000"/>
              <a:buChar char="○"/>
            </a:pPr>
            <a:r>
              <a:rPr lang="en-US" dirty="0"/>
              <a:t>CS - Low Graduation Rate and</a:t>
            </a:r>
          </a:p>
          <a:p>
            <a:pPr marL="966554" lvl="1" indent="-375881">
              <a:buSzPts val="2000"/>
              <a:buChar char="○"/>
            </a:pPr>
            <a:r>
              <a:rPr lang="en-US" dirty="0"/>
              <a:t>CS - Former ATS (The first year that schools will be</a:t>
            </a:r>
            <a:r>
              <a:rPr lang="en-US" baseline="0" dirty="0"/>
              <a:t> identified as CS-Former ATS </a:t>
            </a:r>
            <a:r>
              <a:rPr lang="en-US" dirty="0"/>
              <a:t>would be during the 2020-21 school year.)</a:t>
            </a:r>
          </a:p>
          <a:p>
            <a:r>
              <a:rPr lang="en-US" sz="1000" dirty="0"/>
              <a:t>There are also 2 types of TS schools, or Targeted Support.</a:t>
            </a:r>
          </a:p>
          <a:p>
            <a:pPr marL="966554" lvl="1" indent="-375881">
              <a:buSzPts val="2000"/>
              <a:buChar char="○"/>
            </a:pPr>
            <a:r>
              <a:rPr lang="en-US" dirty="0"/>
              <a:t>TS - based on disaggregated groups</a:t>
            </a:r>
          </a:p>
          <a:p>
            <a:pPr marL="966554" lvl="1" indent="-375881">
              <a:buSzPts val="2000"/>
              <a:buChar char="○"/>
            </a:pPr>
            <a:r>
              <a:rPr lang="en-US" dirty="0"/>
              <a:t>ATS - based on disaggregated groups that on their own meet the criteria for lowest 5%</a:t>
            </a:r>
          </a:p>
          <a:p>
            <a:endParaRPr lang="en-US" sz="1000" dirty="0"/>
          </a:p>
          <a:p>
            <a:r>
              <a:rPr lang="en-US" sz="1000" dirty="0"/>
              <a:t>ATS, or Additional Targeted Support, schools are a subset of TS schools. </a:t>
            </a:r>
          </a:p>
          <a:p>
            <a:endParaRPr lang="en-US" sz="1000" dirty="0"/>
          </a:p>
          <a:p>
            <a:r>
              <a:rPr lang="en-US" sz="1000" dirty="0"/>
              <a:t>It is also possible for a school to be identified due to participation only. Any schools that are identified under ESSA due to participation only will be notified later this month. </a:t>
            </a:r>
          </a:p>
          <a:p>
            <a:endParaRPr lang="en-US" sz="1000" dirty="0"/>
          </a:p>
          <a:p>
            <a:r>
              <a:rPr lang="en-US" sz="1000" dirty="0"/>
              <a:t>If you would like to learn more about the data and methodology used to identify schools for support and improvement under ESSA, please visit the webpage that’s listed on this slide. </a:t>
            </a:r>
          </a:p>
          <a:p>
            <a:endParaRPr lang="en-US" sz="1000"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458861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a:t>
            </a:r>
            <a:r>
              <a:rPr lang="en-US" baseline="0" dirty="0"/>
              <a:t> us today!  The PowerPoint and recording from today’s webinar will be posted on our website soon.  Please reach out to us with any questions.  </a:t>
            </a:r>
          </a:p>
          <a:p>
            <a:endParaRPr lang="en-US" baseline="0" dirty="0"/>
          </a:p>
          <a:p>
            <a:r>
              <a:rPr lang="en-US" baseline="0" dirty="0"/>
              <a:t>We will remain on the line for a few minutes if questions </a:t>
            </a:r>
            <a:r>
              <a:rPr lang="en-US" baseline="0"/>
              <a:t>come in through </a:t>
            </a:r>
            <a:r>
              <a:rPr lang="en-US" baseline="0" dirty="0"/>
              <a:t>the chat, and we look forward to working with you through this process!  </a:t>
            </a:r>
          </a:p>
          <a:p>
            <a:endParaRPr lang="en-US" baseline="0" dirty="0"/>
          </a:p>
          <a:p>
            <a:r>
              <a:rPr lang="en-US" baseline="0" dirty="0"/>
              <a:t>For those of you still on the line, we did have a question about the UIP timeline for TS schools.  That timeline is determined by the district.  It is the district’s responsibility to review the improvement plan for a school that has been identified as TS during their identification as a TS school.  </a:t>
            </a:r>
          </a:p>
          <a:p>
            <a:endParaRPr lang="en-US" baseline="0" dirty="0"/>
          </a:p>
          <a:p>
            <a:r>
              <a:rPr lang="en-US" baseline="0" dirty="0"/>
              <a:t>And just to clarify again on the sending out the PowerPoint, we will try to send it out to those of you that were participants in today’s webinar prior to posting it on the website.</a:t>
            </a: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49199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question about when you will get the PowerPoint.</a:t>
            </a:r>
            <a:r>
              <a:rPr lang="en-US" baseline="0" dirty="0"/>
              <a:t>  Unfortunately, we do not have the ability to upload the PowerPoint into the webinar for today, but we will be posting it, along with a recording of the webinar, as soon as possible.  We are also going to see if we can send it out as an email to everyone who participated today at the conclusion of the webinar.  </a:t>
            </a:r>
          </a:p>
          <a:p>
            <a:endParaRPr lang="en-US" dirty="0"/>
          </a:p>
          <a:p>
            <a:r>
              <a:rPr lang="en-US" dirty="0"/>
              <a:t>We are now</a:t>
            </a:r>
            <a:r>
              <a:rPr lang="en-US" baseline="0" dirty="0"/>
              <a:t> going to move into improvement plan requirements.  </a:t>
            </a:r>
            <a:r>
              <a:rPr lang="en-US" dirty="0"/>
              <a:t>When a school has been identified for improvement</a:t>
            </a:r>
            <a:r>
              <a:rPr lang="en-US" baseline="0" dirty="0"/>
              <a:t> under ESSA, there are planning requirements that must be met.  The next slides are going to cover those requirements.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216506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26d75b3a8_0_30:notes"/>
          <p:cNvSpPr>
            <a:spLocks noGrp="1" noRot="1" noChangeAspect="1"/>
          </p:cNvSpPr>
          <p:nvPr>
            <p:ph type="sldImg" idx="2"/>
          </p:nvPr>
        </p:nvSpPr>
        <p:spPr>
          <a:xfrm>
            <a:off x="487363"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26d75b3a8_0_30:notes"/>
          <p:cNvSpPr txBox="1">
            <a:spLocks noGrp="1"/>
          </p:cNvSpPr>
          <p:nvPr>
            <p:ph type="body" idx="1"/>
          </p:nvPr>
        </p:nvSpPr>
        <p:spPr>
          <a:xfrm>
            <a:off x="749130" y="4642915"/>
            <a:ext cx="5992960" cy="4398660"/>
          </a:xfrm>
          <a:prstGeom prst="rect">
            <a:avLst/>
          </a:prstGeom>
        </p:spPr>
        <p:txBody>
          <a:bodyPr spcFirstLastPara="1" wrap="square" lIns="98621" tIns="49311" rIns="98621" bIns="49311" anchor="t" anchorCtr="0">
            <a:noAutofit/>
          </a:bodyPr>
          <a:lstStyle/>
          <a:p>
            <a:pPr defTabSz="947044">
              <a:defRPr/>
            </a:pPr>
            <a:r>
              <a:rPr lang="en-US" dirty="0"/>
              <a:t>Any</a:t>
            </a:r>
            <a:r>
              <a:rPr lang="en-US" baseline="0" dirty="0"/>
              <a:t> schools identified for support and improvement under ESSA, for either CS or TS, must develop improvement plans that address the reason the school was identified and must meet the criteria spelled out in statute. </a:t>
            </a:r>
          </a:p>
          <a:p>
            <a:pPr defTabSz="947044">
              <a:defRPr/>
            </a:pPr>
            <a:endParaRPr lang="en-US" baseline="0" dirty="0"/>
          </a:p>
          <a:p>
            <a:pPr defTabSz="947044">
              <a:defRPr/>
            </a:pPr>
            <a:r>
              <a:rPr lang="en-US" baseline="0" dirty="0"/>
              <a:t>CS plans must be approved by the school, the LEA, and CDE.  The plans must be developed in partnership with stakeholders.  The UIP can be used to meet the planning requirements.  The UIP needs to be informed by student performance, including a school-level needs assessment, identify evidence-based interventions, and any resource inequities.  Federal funds may be used to support the improvement strategies within the plan.  CDE will provide planning support and monitoring, and will monitor, the implementation of CS plans.  </a:t>
            </a:r>
          </a:p>
          <a:p>
            <a:endParaRPr lang="en-US" baseline="0" dirty="0"/>
          </a:p>
          <a:p>
            <a:r>
              <a:rPr lang="en-US" baseline="0" dirty="0"/>
              <a:t>For TS plans, the plan must be approved by the school and the LEA.  They also must be developed in partnership with stakeholders.  The UIP again can be used to meet the planning requirements.  Just as with CS plans, the UIP needs to be informed by student performance, but in this case, it is for a disaggregated group or groups and will also include evidence-based interventions.  The UIP for Additional Targeted Support schools will need to address any resource inequities.  Federal funds can be used to support the improvement strategies identified within the plan.  And for TS schools, the LEA, or district, will monitor the implementation of the plan.  CDE will offer planning support and will be monitoring the LEA’s oversight of the TS plans.  </a:t>
            </a:r>
          </a:p>
          <a:p>
            <a:endParaRPr lang="en-US" baseline="0" dirty="0"/>
          </a:p>
          <a:p>
            <a:r>
              <a:rPr lang="en-US" baseline="0" dirty="0"/>
              <a:t>If a school has been identified due to participation, the plan must address why less than 95% of students participated in the assessment and the school’s plans for addressing participation. This requirement will need to met for the first time in the 2020-2021 school year and future webinars will provide additional training for this. </a:t>
            </a:r>
          </a:p>
        </p:txBody>
      </p:sp>
      <p:sp>
        <p:nvSpPr>
          <p:cNvPr id="275" name="Google Shape;275;g426d75b3a8_0_30:notes"/>
          <p:cNvSpPr txBox="1">
            <a:spLocks noGrp="1"/>
          </p:cNvSpPr>
          <p:nvPr>
            <p:ph type="sldNum" idx="12"/>
          </p:nvPr>
        </p:nvSpPr>
        <p:spPr>
          <a:xfrm>
            <a:off x="4243341" y="9284132"/>
            <a:ext cx="3246080" cy="488880"/>
          </a:xfrm>
          <a:prstGeom prst="rect">
            <a:avLst/>
          </a:prstGeom>
        </p:spPr>
        <p:txBody>
          <a:bodyPr spcFirstLastPara="1" wrap="square" lIns="98621" tIns="49311" rIns="98621" bIns="49311" anchor="b" anchorCtr="0">
            <a:noAutofit/>
          </a:bodyPr>
          <a:lstStyle/>
          <a:p>
            <a:pPr defTabSz="966554">
              <a:buClr>
                <a:srgbClr val="000000"/>
              </a:buClr>
              <a:defRPr/>
            </a:pPr>
            <a:fld id="{00000000-1234-1234-1234-123412341234}" type="slidenum">
              <a:rPr lang="en-US">
                <a:solidFill>
                  <a:prstClr val="black"/>
                </a:solidFill>
                <a:latin typeface="Calibri" panose="020F0502020204030204"/>
              </a:rPr>
              <a:pPr defTabSz="966554">
                <a:buClr>
                  <a:srgbClr val="000000"/>
                </a:buClr>
                <a:defRPr/>
              </a:pPr>
              <a:t>6</a:t>
            </a:fld>
            <a:endParaRPr>
              <a:solidFill>
                <a:prstClr val="black"/>
              </a:solidFill>
              <a:latin typeface="Calibri" panose="020F0502020204030204"/>
            </a:endParaRPr>
          </a:p>
        </p:txBody>
      </p:sp>
    </p:spTree>
    <p:extLst>
      <p:ext uri="{BB962C8B-B14F-4D97-AF65-F5344CB8AC3E}">
        <p14:creationId xmlns:p14="http://schemas.microsoft.com/office/powerpoint/2010/main" val="40751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additional requirements under ESSA describing the collaboration between the SEA, or CDE, the LEA, the district, and schools.  CDE, districts, and the schools each have certain responsibilities, and there is an expectation that all 3 agencies work together to develop and implement improvement plans that address the reasons the school was identified for support and improvement under ESSA. The LEA and SEA both bear responsibility for ensuring that plans result in improved outcomes and that the school is making progress towards meeting the exit criteria.  In other words, to make sure, to help the school no longer be identified for support and improvement under ESSA. </a:t>
            </a:r>
          </a:p>
          <a:p>
            <a:endParaRPr lang="en-US" dirty="0"/>
          </a:p>
          <a:p>
            <a:r>
              <a:rPr lang="en-US" dirty="0"/>
              <a:t>Under ESSA, CDE is required to</a:t>
            </a:r>
          </a:p>
          <a:p>
            <a:pPr marL="362458" indent="-362458">
              <a:buFont typeface="Arial" panose="020B0604020202020204" pitchFamily="34" charset="0"/>
              <a:buChar char="•"/>
            </a:pPr>
            <a:r>
              <a:rPr lang="en-US" dirty="0"/>
              <a:t>Identify schools for support and improvement</a:t>
            </a:r>
          </a:p>
          <a:p>
            <a:pPr marL="362458" indent="-362458">
              <a:buFont typeface="Arial" panose="020B0604020202020204" pitchFamily="34" charset="0"/>
              <a:buChar char="•"/>
            </a:pPr>
            <a:r>
              <a:rPr lang="en-US" dirty="0"/>
              <a:t>They</a:t>
            </a:r>
            <a:r>
              <a:rPr lang="en-US" baseline="0" dirty="0"/>
              <a:t> must n</a:t>
            </a:r>
            <a:r>
              <a:rPr lang="en-US" dirty="0"/>
              <a:t>otify LEAs about schools identified for ESSA support and improvement and</a:t>
            </a:r>
          </a:p>
          <a:p>
            <a:pPr marL="362458" indent="-362458">
              <a:buFont typeface="Arial" panose="020B0604020202020204" pitchFamily="34" charset="0"/>
              <a:buChar char="•"/>
            </a:pPr>
            <a:r>
              <a:rPr lang="en-US" dirty="0"/>
              <a:t>Review and Approve CS Improvement Plans. Because</a:t>
            </a:r>
            <a:r>
              <a:rPr lang="en-US" baseline="0" dirty="0"/>
              <a:t> CS identification lasts for 3 years, to give the school time to develop and implement strategies that result in sustainable improvements</a:t>
            </a:r>
            <a:r>
              <a:rPr lang="en-US" dirty="0"/>
              <a:t>, CDE will</a:t>
            </a:r>
            <a:r>
              <a:rPr lang="en-US" baseline="0" dirty="0"/>
              <a:t> review CS plans</a:t>
            </a:r>
            <a:r>
              <a:rPr lang="en-US" dirty="0"/>
              <a:t> at least once during the 3 years of identification, and if approved,</a:t>
            </a:r>
            <a:r>
              <a:rPr lang="en-US" baseline="0" dirty="0"/>
              <a:t> the plan will not need to be resubmitted</a:t>
            </a:r>
            <a:r>
              <a:rPr lang="en-US" dirty="0"/>
              <a:t>. </a:t>
            </a:r>
          </a:p>
          <a:p>
            <a:pPr marL="362458" indent="-362458">
              <a:buFont typeface="Arial" panose="020B0604020202020204" pitchFamily="34" charset="0"/>
              <a:buChar char="•"/>
            </a:pPr>
            <a:r>
              <a:rPr lang="en-US" dirty="0"/>
              <a:t>CDE is also required to establish exit criteria and</a:t>
            </a:r>
            <a:r>
              <a:rPr lang="en-US" baseline="0" dirty="0"/>
              <a:t> a t</a:t>
            </a:r>
            <a:r>
              <a:rPr lang="en-US" dirty="0"/>
              <a:t>imeline</a:t>
            </a:r>
          </a:p>
          <a:p>
            <a:pPr marL="362458" indent="-362458">
              <a:buFont typeface="Arial" panose="020B0604020202020204" pitchFamily="34" charset="0"/>
              <a:buChar char="•"/>
            </a:pPr>
            <a:r>
              <a:rPr lang="en-US" dirty="0"/>
              <a:t>And</a:t>
            </a:r>
            <a:r>
              <a:rPr lang="en-US" baseline="0" dirty="0"/>
              <a:t> to d</a:t>
            </a:r>
            <a:r>
              <a:rPr lang="en-US" dirty="0"/>
              <a:t>etermine more rigorous actions to take if a school does not meet the</a:t>
            </a:r>
            <a:r>
              <a:rPr lang="en-US" baseline="0" dirty="0"/>
              <a:t> </a:t>
            </a:r>
            <a:r>
              <a:rPr lang="en-US" dirty="0"/>
              <a:t>State-established exit criteria within the State-determined timeline (which will not exceed four years)</a:t>
            </a:r>
          </a:p>
          <a:p>
            <a:pPr marL="362458" indent="-362458">
              <a:buFont typeface="Arial" panose="020B0604020202020204" pitchFamily="34" charset="0"/>
              <a:buChar char="•"/>
            </a:pPr>
            <a:endParaRPr lang="en-US" dirty="0"/>
          </a:p>
          <a:p>
            <a:r>
              <a:rPr lang="en-US" dirty="0"/>
              <a:t>After being notified of a school’s identification, the district must: </a:t>
            </a:r>
          </a:p>
          <a:p>
            <a:pPr marL="362458" indent="-362458">
              <a:buFont typeface="Arial" panose="020B0604020202020204" pitchFamily="34" charset="0"/>
              <a:buChar char="•"/>
            </a:pPr>
            <a:r>
              <a:rPr lang="en-US" dirty="0"/>
              <a:t>Notify schools identified for ESSA support and improvement </a:t>
            </a:r>
          </a:p>
          <a:p>
            <a:pPr marL="362458" indent="-362458">
              <a:buFont typeface="Arial" panose="020B0604020202020204" pitchFamily="34" charset="0"/>
              <a:buChar char="•"/>
            </a:pPr>
            <a:r>
              <a:rPr lang="en-US" dirty="0"/>
              <a:t>The district</a:t>
            </a:r>
            <a:r>
              <a:rPr lang="en-US" baseline="0" dirty="0"/>
              <a:t> should c</a:t>
            </a:r>
            <a:r>
              <a:rPr lang="en-US" dirty="0"/>
              <a:t>ollaboratively develop, review, and approve CS improvement plans</a:t>
            </a:r>
            <a:r>
              <a:rPr lang="en-US" baseline="0" dirty="0"/>
              <a:t> and ensure that the plans are </a:t>
            </a:r>
            <a:r>
              <a:rPr lang="en-US" dirty="0"/>
              <a:t>submitted to CDE for approval</a:t>
            </a:r>
          </a:p>
          <a:p>
            <a:pPr marL="362458" indent="-362458">
              <a:buFont typeface="Arial" panose="020B0604020202020204" pitchFamily="34" charset="0"/>
              <a:buChar char="•"/>
            </a:pPr>
            <a:r>
              <a:rPr lang="en-US" dirty="0"/>
              <a:t>The</a:t>
            </a:r>
            <a:r>
              <a:rPr lang="en-US" baseline="0" dirty="0"/>
              <a:t> district should c</a:t>
            </a:r>
            <a:r>
              <a:rPr lang="en-US" dirty="0"/>
              <a:t>ollaboratively develop, review, and approve TS improvement plans prior to their implementation</a:t>
            </a:r>
          </a:p>
          <a:p>
            <a:pPr marL="362458" indent="-362458">
              <a:buFont typeface="Arial" panose="020B0604020202020204" pitchFamily="34" charset="0"/>
              <a:buChar char="•"/>
            </a:pPr>
            <a:r>
              <a:rPr lang="en-US" dirty="0"/>
              <a:t>The</a:t>
            </a:r>
            <a:r>
              <a:rPr lang="en-US" baseline="0" dirty="0"/>
              <a:t> district will also be m</a:t>
            </a:r>
            <a:r>
              <a:rPr lang="en-US" dirty="0"/>
              <a:t>onitoring the implementation of TS plans </a:t>
            </a:r>
          </a:p>
          <a:p>
            <a:pPr marL="362458" indent="-362458">
              <a:buFont typeface="Arial" panose="020B0604020202020204" pitchFamily="34" charset="0"/>
              <a:buChar char="•"/>
            </a:pPr>
            <a:r>
              <a:rPr lang="en-US" dirty="0"/>
              <a:t>And determining the number of years for successful implementation prior to taking additional action</a:t>
            </a:r>
          </a:p>
          <a:p>
            <a:pPr marL="362458" indent="-362458">
              <a:buFont typeface="Arial" panose="020B0604020202020204" pitchFamily="34" charset="0"/>
              <a:buChar char="•"/>
            </a:pPr>
            <a:endParaRPr lang="en-US" dirty="0"/>
          </a:p>
          <a:p>
            <a:r>
              <a:rPr lang="en-US" dirty="0"/>
              <a:t>Each identified school</a:t>
            </a:r>
            <a:r>
              <a:rPr lang="en-US" baseline="0" dirty="0"/>
              <a:t> also has responsibilities.  The school responsibilities include: </a:t>
            </a:r>
          </a:p>
          <a:p>
            <a:pPr marL="181229" indent="-181229">
              <a:buFont typeface="Arial" panose="020B0604020202020204" pitchFamily="34" charset="0"/>
              <a:buChar char="•"/>
            </a:pPr>
            <a:r>
              <a:rPr lang="en-US" dirty="0"/>
              <a:t>Collaboratively developing an improvement plan that addresses the reasons for identification as CS, TS, or ATS</a:t>
            </a:r>
          </a:p>
          <a:p>
            <a:pPr marL="181229" indent="-181229">
              <a:buFont typeface="Arial" panose="020B0604020202020204" pitchFamily="34" charset="0"/>
              <a:buChar char="•"/>
            </a:pPr>
            <a:r>
              <a:rPr lang="en-US" dirty="0"/>
              <a:t>Reviewing and approving the improvement plan</a:t>
            </a:r>
          </a:p>
          <a:p>
            <a:pPr marL="181229" indent="-181229">
              <a:buFont typeface="Arial" panose="020B0604020202020204" pitchFamily="34" charset="0"/>
              <a:buChar char="•"/>
            </a:pPr>
            <a:r>
              <a:rPr lang="en-US" dirty="0"/>
              <a:t>And</a:t>
            </a:r>
            <a:r>
              <a:rPr lang="en-US" baseline="0" dirty="0"/>
              <a:t> i</a:t>
            </a:r>
            <a:r>
              <a:rPr lang="en-US" dirty="0"/>
              <a:t>mplementing &amp; monitoring the improvement plan to ensure the school is addressing the reasons for identification</a:t>
            </a:r>
          </a:p>
          <a:p>
            <a:endParaRPr lang="en-US" dirty="0"/>
          </a:p>
          <a:p>
            <a:pPr marL="362458" indent="-36245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358025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under ESSA, CDE has responsibility for developing exit criteria and a timeline for CS schools.  The LEA has the responsibility for developing the exit criteria and timeline for TS schools. </a:t>
            </a:r>
          </a:p>
          <a:p>
            <a:endParaRPr lang="en-US" baseline="0" dirty="0"/>
          </a:p>
          <a:p>
            <a:r>
              <a:rPr lang="en-US" dirty="0"/>
              <a:t>So, for CS schools: </a:t>
            </a:r>
          </a:p>
          <a:p>
            <a:pPr marL="1087372" lvl="1" indent="-362458"/>
            <a:r>
              <a:rPr lang="en-US" dirty="0"/>
              <a:t>CDE has</a:t>
            </a:r>
            <a:r>
              <a:rPr lang="en-US" baseline="0" dirty="0"/>
              <a:t> to </a:t>
            </a:r>
            <a:r>
              <a:rPr lang="en-US" dirty="0"/>
              <a:t>establish statewide exit criteria, including the number of years for identification and timeline for exiting, which CDE has done.</a:t>
            </a:r>
          </a:p>
          <a:p>
            <a:pPr marL="1087372" lvl="1" indent="-362458"/>
            <a:r>
              <a:rPr lang="en-US" dirty="0"/>
              <a:t>	The exit criteria is that the school no longer meets</a:t>
            </a:r>
            <a:r>
              <a:rPr lang="en-US" baseline="0" dirty="0"/>
              <a:t> the identification criteria for the current year, has not been re-identified during the 3 years, and no longer meets the identification criteria for the year of identification.  </a:t>
            </a:r>
            <a:endParaRPr lang="en-US" dirty="0"/>
          </a:p>
          <a:p>
            <a:pPr marL="1087372" lvl="1" indent="-362458"/>
            <a:r>
              <a:rPr lang="en-US" dirty="0"/>
              <a:t>If exit criteria is not met in the state-determined number of years, CDE has to take more rigorous State-determined action, such as the implementation of interventions (which may include addressing school-level operations)…” CDE is in the process of developing what that more rigorous action should be for each type of CS school. Once</a:t>
            </a:r>
            <a:r>
              <a:rPr lang="en-US" baseline="0" dirty="0"/>
              <a:t> that has been established and finalized, we will provide communication, trainings, and technical support. Until then, we are just informing districts of this requirement and the work being done with district representatives to develop actions that will be most supportive of schools. </a:t>
            </a:r>
            <a:endParaRPr lang="en-US" dirty="0"/>
          </a:p>
          <a:p>
            <a:endParaRPr lang="en-US" dirty="0"/>
          </a:p>
          <a:p>
            <a:r>
              <a:rPr lang="en-US" dirty="0"/>
              <a:t>For TS schools, </a:t>
            </a:r>
          </a:p>
          <a:p>
            <a:pPr marL="1087372" lvl="1" indent="-362458"/>
            <a:r>
              <a:rPr lang="en-US" dirty="0"/>
              <a:t>The district is responsible for establishing exit criteria (including progress towards improving student outcomes) and the timeline for implementation.</a:t>
            </a:r>
          </a:p>
          <a:p>
            <a:pPr marL="1087372" lvl="1" indent="-362458"/>
            <a:r>
              <a:rPr lang="en-US" dirty="0"/>
              <a:t>	CDE is collecting this information for the first time through the 2020-2021 ESSA</a:t>
            </a:r>
            <a:r>
              <a:rPr lang="en-US" baseline="0" dirty="0"/>
              <a:t> Consolidated Application. We are also working with stakeholders to develop criteria and timelines recommended by stakeholders so that districts could choose to defer to the state option, if they wanted to. They are always able to develop their own, but some districts have asked for an option to defer to the CDE recommended criteria and timeline. </a:t>
            </a:r>
            <a:endParaRPr lang="en-US" dirty="0"/>
          </a:p>
          <a:p>
            <a:pPr marL="1087372" lvl="1" indent="-362458"/>
            <a:r>
              <a:rPr lang="en-US" dirty="0"/>
              <a:t>If exit criteria is not met in LEA-determined number of years, the LEA may take additional action [it is up to the LEA to determine what that would be]</a:t>
            </a: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79477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a:t>
            </a:r>
            <a:r>
              <a:rPr lang="en-US" baseline="0" dirty="0"/>
              <a:t>g to move into describing the process for reviewing and approving improvement plans for CS schools. The next slides will provide the additional information that talks about this process.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954460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Federal Programs New Directors Training</a:t>
            </a:r>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3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September 2019</a:t>
            </a:r>
          </a:p>
          <a:p>
            <a:r>
              <a:rPr lang="en-US" dirty="0"/>
              <a:t>Half-Day</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Federal Programs New Directors Training</a:t>
            </a:r>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3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September 2019</a:t>
            </a:r>
          </a:p>
          <a:p>
            <a:r>
              <a:rPr lang="en-US" dirty="0"/>
              <a:t>Full-Day</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2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444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21746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24555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97511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88277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28" name="Picture 4" descr="https://lh6.googleusercontent.com/vc-zDaJBAUMMspG7f4oV7HawsFqV8QsSwRitEGgP7aGriZlZxVMtwssPUWf52nQVz6HlXc9ZBuXKxZEwL950CYyH6eVCrGH1pkkTJe-T3IQhEndE50Bm8hTr1oqgU2e0tjcmO4KCkX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8075" y="3987827"/>
            <a:ext cx="3971925" cy="26706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hasCustomPrompt="1"/>
          </p:nvPr>
        </p:nvSpPr>
        <p:spPr>
          <a:xfrm>
            <a:off x="612803" y="1554480"/>
            <a:ext cx="5406997" cy="4351338"/>
          </a:xfrm>
        </p:spPr>
        <p:txBody>
          <a:bodyPr>
            <a:normAutofit/>
          </a:bodyPr>
          <a:lstStyle>
            <a:lvl1pPr>
              <a:defRPr sz="2800" baseline="0"/>
            </a:lvl1pPr>
            <a:lvl2pPr>
              <a:defRPr sz="3200"/>
            </a:lvl2pPr>
            <a:lvl3pPr>
              <a:defRPr sz="1800"/>
            </a:lvl3pPr>
          </a:lstStyle>
          <a:p>
            <a:pPr lvl="0"/>
            <a:r>
              <a:rPr lang="en-US" dirty="0"/>
              <a:t>About ME</a:t>
            </a:r>
          </a:p>
          <a:p>
            <a:pPr lvl="1"/>
            <a:r>
              <a:rPr lang="en-US" dirty="0"/>
              <a:t>Name</a:t>
            </a:r>
          </a:p>
          <a:p>
            <a:pPr lvl="1"/>
            <a:r>
              <a:rPr lang="en-US" dirty="0"/>
              <a:t>Role at Colorado Department of Education</a:t>
            </a:r>
          </a:p>
          <a:p>
            <a:pPr lvl="1"/>
            <a:r>
              <a:rPr lang="en-US" dirty="0"/>
              <a:t>Favorite thing about Colorado</a:t>
            </a:r>
          </a:p>
        </p:txBody>
      </p:sp>
      <p:sp>
        <p:nvSpPr>
          <p:cNvPr id="4" name="Content Placeholder 3"/>
          <p:cNvSpPr>
            <a:spLocks noGrp="1"/>
          </p:cNvSpPr>
          <p:nvPr>
            <p:ph sz="half" idx="2" hasCustomPrompt="1"/>
          </p:nvPr>
        </p:nvSpPr>
        <p:spPr>
          <a:xfrm>
            <a:off x="6172200" y="1554480"/>
            <a:ext cx="5181600" cy="4351338"/>
          </a:xfrm>
        </p:spPr>
        <p:txBody>
          <a:bodyPr>
            <a:normAutofit/>
          </a:bodyPr>
          <a:lstStyle>
            <a:lvl1pPr>
              <a:defRPr sz="2800"/>
            </a:lvl1pPr>
            <a:lvl2pPr>
              <a:defRPr sz="3200"/>
            </a:lvl2pPr>
            <a:lvl3pPr>
              <a:defRPr sz="1800"/>
            </a:lvl3pPr>
          </a:lstStyle>
          <a:p>
            <a:pPr lvl="0"/>
            <a:r>
              <a:rPr lang="en-US" dirty="0"/>
              <a:t>About YOU</a:t>
            </a:r>
          </a:p>
          <a:p>
            <a:pPr lvl="1"/>
            <a:r>
              <a:rPr lang="en-US" dirty="0"/>
              <a:t>Name</a:t>
            </a:r>
          </a:p>
          <a:p>
            <a:pPr lvl="1"/>
            <a:r>
              <a:rPr lang="en-US" dirty="0"/>
              <a:t>Role at Colorado Department of Education</a:t>
            </a:r>
          </a:p>
          <a:p>
            <a:pPr lvl="1"/>
            <a:r>
              <a:rPr lang="en-US" dirty="0"/>
              <a:t>Favorite thing about Colorado</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Welcome:</a:t>
            </a:r>
          </a:p>
        </p:txBody>
      </p:sp>
    </p:spTree>
    <p:extLst>
      <p:ext uri="{BB962C8B-B14F-4D97-AF65-F5344CB8AC3E}">
        <p14:creationId xmlns:p14="http://schemas.microsoft.com/office/powerpoint/2010/main" val="2946691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907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668104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973979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6047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5722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77086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4427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7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baseline="0">
                <a:solidFill>
                  <a:schemeClr val="bg1"/>
                </a:solidFill>
                <a:latin typeface="Museo Slab 500" panose="02000000000000000000" pitchFamily="50" charset="0"/>
              </a:defRPr>
            </a:lvl1pPr>
          </a:lstStyle>
          <a:p>
            <a:r>
              <a:rPr lang="en-US" dirty="0"/>
              <a:t>Purpose of New Directors </a:t>
            </a:r>
            <a:r>
              <a:rPr lang="en-US" dirty="0" err="1"/>
              <a:t>Meetin</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678" r:id="rId3"/>
    <p:sldLayoutId id="2147483690" r:id="rId4"/>
    <p:sldLayoutId id="2147483691" r:id="rId5"/>
    <p:sldLayoutId id="2147483692" r:id="rId6"/>
    <p:sldLayoutId id="2147483693" r:id="rId7"/>
    <p:sldLayoutId id="2147483694" r:id="rId8"/>
    <p:sldLayoutId id="2147483695" r:id="rId9"/>
    <p:sldLayoutId id="2147483680" r:id="rId10"/>
    <p:sldLayoutId id="2147483696" r:id="rId11"/>
    <p:sldLayoutId id="2147483682" r:id="rId12"/>
    <p:sldLayoutId id="2147483689" r:id="rId13"/>
    <p:sldLayoutId id="214748366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08014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fedprograms/easiapplication"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giessinger_t@cde.state.co.us" TargetMode="External"/><Relationship Id="rId7"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http://www.cde.state.co.us/fedprograms/regionalcontactspage" TargetMode="External"/><Relationship Id="rId5" Type="http://schemas.openxmlformats.org/officeDocument/2006/relationships/hyperlink" Target="mailto:Mohajeri-nelson_n@cde.state.co.us" TargetMode="External"/><Relationship Id="rId4" Type="http://schemas.openxmlformats.org/officeDocument/2006/relationships/hyperlink" Target="mailto:meushaw_l@cde.state.co.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steffen_l@cde.state.co.us"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image" Target="../media/image29.jpg"/><Relationship Id="rId4" Type="http://schemas.openxmlformats.org/officeDocument/2006/relationships/hyperlink" Target="mailto:morgan_j@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Improvement Planning for Schools Identified for Comprehensive and Targeted Support</a:t>
            </a:r>
          </a:p>
        </p:txBody>
      </p:sp>
      <p:sp>
        <p:nvSpPr>
          <p:cNvPr id="3" name="Subtitle 2"/>
          <p:cNvSpPr>
            <a:spLocks noGrp="1"/>
          </p:cNvSpPr>
          <p:nvPr>
            <p:ph type="subTitle" idx="1"/>
          </p:nvPr>
        </p:nvSpPr>
        <p:spPr>
          <a:xfrm>
            <a:off x="914401" y="5464380"/>
            <a:ext cx="10402529" cy="582559"/>
          </a:xfrm>
        </p:spPr>
        <p:txBody>
          <a:bodyPr/>
          <a:lstStyle/>
          <a:p>
            <a:r>
              <a:rPr lang="en-US" dirty="0"/>
              <a:t>October 2019</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prstGeom prst="rect">
            <a:avLst/>
          </a:prstGeom>
        </p:spPr>
        <p:txBody>
          <a:bodyPr spcFirstLastPara="1" vert="horz" wrap="square" lIns="0" tIns="0" rIns="0" bIns="0" rtlCol="0" anchor="t" anchorCtr="0">
            <a:noAutofit/>
          </a:bodyPr>
          <a:lstStyle/>
          <a:p>
            <a:pPr>
              <a:spcBef>
                <a:spcPts val="0"/>
              </a:spcBef>
            </a:pPr>
            <a:r>
              <a:rPr lang="en-US"/>
              <a:t>Review Rubric under ESSA</a:t>
            </a:r>
            <a:endParaRPr/>
          </a:p>
        </p:txBody>
      </p:sp>
      <p:sp>
        <p:nvSpPr>
          <p:cNvPr id="298" name="Google Shape;298;p44"/>
          <p:cNvSpPr txBox="1">
            <a:spLocks noGrp="1"/>
          </p:cNvSpPr>
          <p:nvPr>
            <p:ph idx="1"/>
          </p:nvPr>
        </p:nvSpPr>
        <p:spPr>
          <a:xfrm>
            <a:off x="443564" y="1454586"/>
            <a:ext cx="10928805" cy="4585063"/>
          </a:xfrm>
          <a:prstGeom prst="rect">
            <a:avLst/>
          </a:prstGeom>
        </p:spPr>
        <p:txBody>
          <a:bodyPr spcFirstLastPara="1" vert="horz" wrap="square" lIns="0" tIns="0" rIns="0" bIns="0" rtlCol="0" anchor="t" anchorCtr="0">
            <a:noAutofit/>
          </a:bodyPr>
          <a:lstStyle/>
          <a:p>
            <a:pPr marL="0" indent="0">
              <a:buNone/>
            </a:pPr>
            <a:r>
              <a:rPr lang="en-US" sz="2800" dirty="0"/>
              <a:t>CS improvement plans must</a:t>
            </a:r>
            <a:endParaRPr sz="2800" dirty="0"/>
          </a:p>
          <a:p>
            <a:pPr marL="457200" indent="-317500">
              <a:buSzPts val="1400"/>
              <a:buFont typeface="Calibri"/>
              <a:buAutoNum type="arabicPeriod"/>
            </a:pPr>
            <a:r>
              <a:rPr lang="en-US" dirty="0">
                <a:latin typeface="Calibri"/>
                <a:ea typeface="Calibri"/>
                <a:cs typeface="Calibri"/>
                <a:sym typeface="Calibri"/>
              </a:rPr>
              <a:t>Be developed in partnership with stakeholders who have a meaningful role in an ongoing way</a:t>
            </a:r>
          </a:p>
          <a:p>
            <a:pPr marL="457200" indent="-317500">
              <a:buSzPts val="1400"/>
              <a:buFont typeface="Calibri"/>
              <a:buAutoNum type="arabicPeriod"/>
            </a:pPr>
            <a:r>
              <a:rPr lang="en-US" dirty="0">
                <a:latin typeface="Calibri"/>
                <a:ea typeface="Calibri"/>
                <a:cs typeface="Calibri"/>
                <a:sym typeface="Calibri"/>
              </a:rPr>
              <a:t>Be informed by all ESSA indicators and a school-level needs </a:t>
            </a:r>
            <a:r>
              <a:rPr lang="en-US" dirty="0">
                <a:ea typeface="Calibri"/>
                <a:cs typeface="Calibri"/>
                <a:sym typeface="Calibri"/>
              </a:rPr>
              <a:t>assessment and address the reasons for being identified for support and improvement under ESSA</a:t>
            </a:r>
          </a:p>
          <a:p>
            <a:pPr marL="457200" indent="-317500">
              <a:buSzPts val="1400"/>
              <a:buFont typeface="Calibri"/>
              <a:buAutoNum type="arabicPeriod"/>
            </a:pPr>
            <a:r>
              <a:rPr lang="en-US" dirty="0">
                <a:latin typeface="Calibri"/>
                <a:ea typeface="Calibri"/>
                <a:cs typeface="Calibri"/>
                <a:sym typeface="Calibri"/>
              </a:rPr>
              <a:t>Include evidence-based interventions</a:t>
            </a:r>
          </a:p>
          <a:p>
            <a:pPr marL="457200" indent="-317500">
              <a:buSzPts val="1400"/>
              <a:buFont typeface="Calibri"/>
              <a:buAutoNum type="arabicPeriod"/>
            </a:pPr>
            <a:r>
              <a:rPr lang="en-US" dirty="0">
                <a:latin typeface="Calibri"/>
                <a:ea typeface="Calibri"/>
                <a:cs typeface="Calibri"/>
                <a:sym typeface="Calibri"/>
              </a:rPr>
              <a:t>Be designed to improve student outcomes and help schools exit identification status</a:t>
            </a:r>
          </a:p>
          <a:p>
            <a:pPr marL="457200" indent="-317500">
              <a:buSzPts val="1400"/>
              <a:buFont typeface="Calibri"/>
              <a:buAutoNum type="arabicPeriod"/>
            </a:pPr>
            <a:r>
              <a:rPr lang="en-US" dirty="0">
                <a:latin typeface="Calibri"/>
                <a:ea typeface="Calibri"/>
                <a:cs typeface="Calibri"/>
                <a:sym typeface="Calibri"/>
              </a:rPr>
              <a:t>Identify and address any resource inequities </a:t>
            </a:r>
          </a:p>
          <a:p>
            <a:pPr marL="457200" indent="-317500">
              <a:buSzPts val="1400"/>
              <a:buFont typeface="Calibri"/>
              <a:buAutoNum type="arabicPeriod"/>
            </a:pPr>
            <a:endParaRPr lang="en-US" sz="1600" dirty="0">
              <a:latin typeface="Calibri"/>
              <a:ea typeface="Calibri"/>
              <a:cs typeface="Calibri"/>
              <a:sym typeface="Calibri"/>
            </a:endParaRPr>
          </a:p>
          <a:p>
            <a:pPr marL="139700" indent="0">
              <a:lnSpc>
                <a:spcPct val="115000"/>
              </a:lnSpc>
              <a:spcBef>
                <a:spcPts val="0"/>
              </a:spcBef>
              <a:buSzPts val="1400"/>
              <a:buNone/>
            </a:pPr>
            <a:endParaRPr lang="en-US" sz="2000" dirty="0">
              <a:latin typeface="Calibri"/>
              <a:ea typeface="Calibri"/>
              <a:cs typeface="Calibri"/>
              <a:sym typeface="Calibri"/>
            </a:endParaRPr>
          </a:p>
          <a:p>
            <a:pPr marL="139700" indent="0">
              <a:lnSpc>
                <a:spcPct val="115000"/>
              </a:lnSpc>
              <a:spcBef>
                <a:spcPts val="0"/>
              </a:spcBef>
              <a:buSzPts val="1400"/>
              <a:buNone/>
            </a:pPr>
            <a:r>
              <a:rPr lang="en-US" sz="2000" dirty="0">
                <a:latin typeface="Calibri"/>
                <a:ea typeface="Calibri"/>
                <a:cs typeface="Calibri"/>
                <a:sym typeface="Calibri"/>
              </a:rPr>
              <a:t>Rubric for Review </a:t>
            </a:r>
            <a:r>
              <a:rPr lang="en-US" sz="2000" b="1" u="sng" dirty="0">
                <a:solidFill>
                  <a:srgbClr val="0070C0"/>
                </a:solidFill>
                <a:ea typeface="Calibri"/>
                <a:cs typeface="Calibri"/>
                <a:sym typeface="Calibri"/>
              </a:rPr>
              <a:t>www.cde.state.co.us/fedprograms/essaimprovementplanrubric</a:t>
            </a:r>
            <a:endParaRPr sz="2000" b="1" u="sng" dirty="0">
              <a:solidFill>
                <a:srgbClr val="0070C0"/>
              </a:solidFill>
              <a:latin typeface="Calibri"/>
              <a:ea typeface="Calibri"/>
              <a:cs typeface="Calibri"/>
              <a:sym typeface="Calibri"/>
            </a:endParaRPr>
          </a:p>
        </p:txBody>
      </p:sp>
      <p:sp>
        <p:nvSpPr>
          <p:cNvPr id="4" name="TextBox 3"/>
          <p:cNvSpPr txBox="1"/>
          <p:nvPr/>
        </p:nvSpPr>
        <p:spPr>
          <a:xfrm>
            <a:off x="4384763" y="6092171"/>
            <a:ext cx="3422475" cy="340519"/>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dirty="0">
                <a:latin typeface="Trebuchet MS" panose="020B0603020202020204" pitchFamily="34" charset="0"/>
              </a:rPr>
              <a:t>Every Student Succeeds Act,</a:t>
            </a:r>
            <a:r>
              <a:rPr lang="en-US" sz="1400" dirty="0"/>
              <a:t> §</a:t>
            </a:r>
            <a:r>
              <a:rPr lang="en-US" sz="1400" dirty="0">
                <a:latin typeface="Trebuchet MS" panose="020B0603020202020204" pitchFamily="34" charset="0"/>
              </a:rPr>
              <a:t>1111(d)(1)</a:t>
            </a:r>
          </a:p>
        </p:txBody>
      </p:sp>
    </p:spTree>
    <p:extLst>
      <p:ext uri="{BB962C8B-B14F-4D97-AF65-F5344CB8AC3E}">
        <p14:creationId xmlns:p14="http://schemas.microsoft.com/office/powerpoint/2010/main" val="218656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430690"/>
            <a:ext cx="8065168" cy="898524"/>
          </a:xfrm>
        </p:spPr>
        <p:txBody>
          <a:bodyPr/>
          <a:lstStyle/>
          <a:p>
            <a:r>
              <a:rPr lang="en-US" dirty="0"/>
              <a:t>Section 1:  Stakeholder Engagement</a:t>
            </a:r>
          </a:p>
        </p:txBody>
      </p:sp>
      <p:sp>
        <p:nvSpPr>
          <p:cNvPr id="3" name="Content Placeholder 2"/>
          <p:cNvSpPr>
            <a:spLocks noGrp="1"/>
          </p:cNvSpPr>
          <p:nvPr>
            <p:ph idx="1"/>
          </p:nvPr>
        </p:nvSpPr>
        <p:spPr/>
        <p:txBody>
          <a:bodyPr>
            <a:normAutofit lnSpcReduction="10000"/>
          </a:bodyPr>
          <a:lstStyle/>
          <a:p>
            <a:r>
              <a:rPr lang="en-US" dirty="0"/>
              <a:t>Recommended Applicable Section of UIP: </a:t>
            </a:r>
            <a:r>
              <a:rPr lang="en-US" dirty="0">
                <a:solidFill>
                  <a:srgbClr val="00B050"/>
                </a:solidFill>
              </a:rPr>
              <a:t>Data Narrative –Description of School Setting and Process for Data Analysis</a:t>
            </a:r>
            <a:r>
              <a:rPr lang="en-US" dirty="0"/>
              <a:t> </a:t>
            </a:r>
          </a:p>
          <a:p>
            <a:pPr lvl="0"/>
            <a:r>
              <a:rPr lang="en-US" dirty="0"/>
              <a:t>ESSA section 1111(d)(1)(B) requires that “…the local education agency shall, for each school identified by the State and in partnership with stakeholders (including principals and other school leaders, teacher, and parents), locally develop and implement a comprehensive support and improvement plan….”</a:t>
            </a:r>
          </a:p>
          <a:p>
            <a:r>
              <a:rPr lang="en-US" dirty="0"/>
              <a:t>CDE interprets this requirement as the plan must be developed in partnership with stakeholders, meaning they had a significant role in the improvement plan development process, including but not limited to reviewing the reasons for the school’s identification for ESSA support and improvement, the school’s performance on each ESSA indicator, prioritization of indicators based on ESSA indicators and selection of interventions or strategies for improving identified needs.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40112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388620"/>
            <a:ext cx="10597815" cy="715080"/>
          </a:xfrm>
        </p:spPr>
        <p:txBody>
          <a:bodyPr/>
          <a:lstStyle/>
          <a:p>
            <a:r>
              <a:rPr lang="en-US" dirty="0"/>
              <a:t>Section 1:  Stakeholder Engagement Guiding Questions</a:t>
            </a:r>
          </a:p>
        </p:txBody>
      </p:sp>
      <p:sp>
        <p:nvSpPr>
          <p:cNvPr id="3" name="Content Placeholder 2"/>
          <p:cNvSpPr>
            <a:spLocks noGrp="1"/>
          </p:cNvSpPr>
          <p:nvPr>
            <p:ph idx="1"/>
          </p:nvPr>
        </p:nvSpPr>
        <p:spPr/>
        <p:txBody>
          <a:bodyPr>
            <a:normAutofit fontScale="85000" lnSpcReduction="20000"/>
          </a:bodyPr>
          <a:lstStyle/>
          <a:p>
            <a:pPr lvl="0"/>
            <a:r>
              <a:rPr lang="en-US" b="1" dirty="0"/>
              <a:t>Which stakeholders partnered in the development of the school’s improvement plan?  </a:t>
            </a:r>
          </a:p>
          <a:p>
            <a:pPr lvl="1"/>
            <a:r>
              <a:rPr lang="en-US" dirty="0"/>
              <a:t>At a minimum, stakeholders should include district partners, school leaders, teachers and other teaching staff, and parents. Local context should be used to identify the most appropriate stakeholder groups to invite to participate. </a:t>
            </a:r>
          </a:p>
          <a:p>
            <a:pPr lvl="1"/>
            <a:r>
              <a:rPr lang="en-US" dirty="0"/>
              <a:t>Outreach to engage and involve stakeholders should provide genuine opportunity for participation. </a:t>
            </a:r>
          </a:p>
          <a:p>
            <a:pPr lvl="1"/>
            <a:r>
              <a:rPr lang="en-US" dirty="0"/>
              <a:t>There should be evidence of district staff approval, but this should be evident through the district’s submission of the plan and can also be documented in the district level UIP.</a:t>
            </a:r>
          </a:p>
          <a:p>
            <a:pPr lvl="0"/>
            <a:r>
              <a:rPr lang="en-US" b="1" dirty="0"/>
              <a:t>Did stakeholders have opportunity to partner in the plan development in an ongoing manner? </a:t>
            </a:r>
          </a:p>
          <a:p>
            <a:pPr lvl="1"/>
            <a:r>
              <a:rPr lang="en-US" dirty="0"/>
              <a:t>Outreach to invite stakeholders to partner in plan development should be frequent and provide ongoing opportunity for partnering on development.</a:t>
            </a:r>
          </a:p>
          <a:p>
            <a:pPr lvl="1"/>
            <a:r>
              <a:rPr lang="en-US" dirty="0"/>
              <a:t>Stakeholders should be invited to participate from the beginning of plan development.</a:t>
            </a:r>
          </a:p>
          <a:p>
            <a:pPr lvl="1"/>
            <a:r>
              <a:rPr lang="en-US" dirty="0"/>
              <a:t>Multiple opportunities should be provided across the plan development period to various stakeholders, including times, modalities, methods, and venues that work for the various stakeholders.  </a:t>
            </a:r>
          </a:p>
          <a:p>
            <a:pPr lvl="0"/>
            <a:r>
              <a:rPr lang="en-US" b="1" dirty="0"/>
              <a:t>Did stakeholders have a genuine opportunity to partner in the plan development?</a:t>
            </a:r>
          </a:p>
          <a:p>
            <a:pPr lvl="1"/>
            <a:r>
              <a:rPr lang="en-US" dirty="0"/>
              <a:t>Stakeholders should have a genuine opportunity to provide input on the improvement plan, including but not limited to participating in the school level needs assessment, reviewing the results of the needs analysis, reviewing student performance on all ESSA indicators, and helping identify which needs to prioritize, or giving input on the strategies to be used to address needs.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76443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Elementary School</a:t>
            </a:r>
          </a:p>
        </p:txBody>
      </p:sp>
      <p:sp>
        <p:nvSpPr>
          <p:cNvPr id="5" name="Content Placeholder 4"/>
          <p:cNvSpPr>
            <a:spLocks noGrp="1"/>
          </p:cNvSpPr>
          <p:nvPr>
            <p:ph idx="1"/>
          </p:nvPr>
        </p:nvSpPr>
        <p:spPr>
          <a:xfrm>
            <a:off x="838200" y="1554480"/>
            <a:ext cx="10515600" cy="4801870"/>
          </a:xfrm>
        </p:spPr>
        <p:txBody>
          <a:bodyPr>
            <a:normAutofit fontScale="85000" lnSpcReduction="20000"/>
          </a:bodyPr>
          <a:lstStyle/>
          <a:p>
            <a:r>
              <a:rPr lang="en-US" b="1" u="sng" dirty="0"/>
              <a:t>Process and Participants for Data Analysis and Developing the UIP:</a:t>
            </a:r>
            <a:br>
              <a:rPr lang="en-US" dirty="0"/>
            </a:br>
            <a:r>
              <a:rPr lang="en-US" dirty="0"/>
              <a:t>In September and October of 2018, The Leadership team met three times. During these meetings, the team reviewed the UIP from the prior year, analyzed data, reflected on what contributed to successes and failures, and decided on a path for future UIP development. The Leadership Team decided that the UIP would be completed by a subgroup of the Leadership team. The subgroup worked on root cause analysis using the information collected during the Leadership Team Meeting.  The subgroup created the major improvement strategies, action steps, tactics, and tasks. This work was then shared with the Leadership team on a monthly basis. During these meetings, the Leadership team would make revisions to the Draft UIP that was created by the subgroup. Then, the Major improvement strategies, action steps, tactics, and tasks were verified by and discussed with school staff and the Building Accountability and Advisory Committee (BAAC) </a:t>
            </a:r>
            <a:br>
              <a:rPr lang="en-US" dirty="0"/>
            </a:br>
            <a:br>
              <a:rPr lang="en-US" dirty="0"/>
            </a:br>
            <a:r>
              <a:rPr lang="en-US" dirty="0"/>
              <a:t>The Leadership Team consisted of the following positions within the building:</a:t>
            </a:r>
          </a:p>
          <a:p>
            <a:pPr lvl="1"/>
            <a:r>
              <a:rPr lang="en-US" dirty="0"/>
              <a:t>Administrative Team (Principal, Assistant Principal)</a:t>
            </a:r>
          </a:p>
          <a:p>
            <a:pPr lvl="1"/>
            <a:r>
              <a:rPr lang="en-US" dirty="0"/>
              <a:t>Instructional Coach</a:t>
            </a:r>
          </a:p>
          <a:p>
            <a:pPr lvl="1"/>
            <a:r>
              <a:rPr lang="en-US" dirty="0"/>
              <a:t>Learning Specialist</a:t>
            </a:r>
          </a:p>
          <a:p>
            <a:pPr lvl="1"/>
            <a:r>
              <a:rPr lang="en-US" dirty="0"/>
              <a:t>Classified Staff</a:t>
            </a:r>
          </a:p>
          <a:p>
            <a:pPr lvl="1"/>
            <a:r>
              <a:rPr lang="en-US" dirty="0"/>
              <a:t>Parents</a:t>
            </a:r>
          </a:p>
          <a:p>
            <a:pPr lvl="1"/>
            <a:r>
              <a:rPr lang="en-US" dirty="0"/>
              <a:t>Specialist</a:t>
            </a:r>
          </a:p>
          <a:p>
            <a:pPr lvl="1"/>
            <a:r>
              <a:rPr lang="en-US" dirty="0"/>
              <a:t>1 Teacher per grade level</a:t>
            </a:r>
          </a:p>
          <a:p>
            <a:pPr lvl="1"/>
            <a:r>
              <a:rPr lang="en-US" dirty="0"/>
              <a:t>Gifted and Talented Coordinator</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75472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High School</a:t>
            </a:r>
          </a:p>
        </p:txBody>
      </p:sp>
      <p:sp>
        <p:nvSpPr>
          <p:cNvPr id="6" name="Content Placeholder 5"/>
          <p:cNvSpPr>
            <a:spLocks noGrp="1"/>
          </p:cNvSpPr>
          <p:nvPr>
            <p:ph idx="1"/>
          </p:nvPr>
        </p:nvSpPr>
        <p:spPr>
          <a:xfrm>
            <a:off x="838200" y="1554480"/>
            <a:ext cx="10515600" cy="5017770"/>
          </a:xfrm>
        </p:spPr>
        <p:txBody>
          <a:bodyPr>
            <a:normAutofit fontScale="77500" lnSpcReduction="20000"/>
          </a:bodyPr>
          <a:lstStyle/>
          <a:p>
            <a:r>
              <a:rPr lang="en-US" b="1" dirty="0"/>
              <a:t>Process for Developing the UIP</a:t>
            </a:r>
            <a:br>
              <a:rPr lang="en-US" dirty="0"/>
            </a:br>
            <a:r>
              <a:rPr lang="en-US" dirty="0"/>
              <a:t>The development of the UIP was a collaborative endeavor, engaging the voices of multiple school stakeholders and interest groups.  The High School administrative team, Instructional Leadership Team, the Collaborative School Committee (CSC, including parents and students), Senior Team Leads, and Teachers and Staff reviewed multiple data sets and indicators in order to inform adjustments to this year's UIP.  Data such as the 2017-18 UIP, the 2018 School Performance Framework data, 2018 ACCESS data, 2018 PSAT data, 2018 SAT data, post-secondary and workforce readiness data, behavior data, and student engagement data. Root causes were identified through data analysis, staff input ,and classroom and school culture observations until accurate and high leverage recommendations for improvement could be made. Upon completion of the UIP, a PDF version has been linked to our school website and a family friendly update was mailed out in order to make our plan and data transparent as well as open for further feedback. This year, the administrative team is also participating in a partnership with DU to support the improvement of ''problems of practice'' utilizing the design thinking cycles.  These workshops and opportunities for collaboration also serve to help set areas of focus and goals for improvement as captured in the UIP.</a:t>
            </a:r>
            <a:br>
              <a:rPr lang="en-US" dirty="0"/>
            </a:br>
            <a:br>
              <a:rPr lang="en-US" dirty="0"/>
            </a:br>
            <a:r>
              <a:rPr lang="en-US" dirty="0"/>
              <a:t>We additionally had an external review in November 2018. This review highlighted some strengths and areas to prioritize (found in the root cause analysis). The strengths identified highlighted previous improvement efforts and include: </a:t>
            </a:r>
          </a:p>
          <a:p>
            <a:pPr lvl="1"/>
            <a:r>
              <a:rPr lang="en-US" dirty="0"/>
              <a:t>The school provides students many resources for CCR</a:t>
            </a:r>
          </a:p>
          <a:p>
            <a:pPr lvl="1"/>
            <a:r>
              <a:rPr lang="en-US" dirty="0"/>
              <a:t>An inclusive and collegiate climate exists throughout the school and supports students and teachers in their commitments to educational improvement</a:t>
            </a:r>
          </a:p>
          <a:p>
            <a:pPr lvl="1"/>
            <a:r>
              <a:rPr lang="en-US" dirty="0"/>
              <a:t>Student learning goals are present, posted, and aligned to classroom tasks.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81207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34" y="430690"/>
            <a:ext cx="9774855" cy="898524"/>
          </a:xfrm>
        </p:spPr>
        <p:txBody>
          <a:bodyPr/>
          <a:lstStyle/>
          <a:p>
            <a:r>
              <a:rPr lang="en-US" dirty="0"/>
              <a:t>Section 1:  Lessons Learned from Year 1 of Reviews</a:t>
            </a:r>
          </a:p>
        </p:txBody>
      </p:sp>
      <p:sp>
        <p:nvSpPr>
          <p:cNvPr id="3" name="Content Placeholder 2"/>
          <p:cNvSpPr>
            <a:spLocks noGrp="1"/>
          </p:cNvSpPr>
          <p:nvPr>
            <p:ph idx="1"/>
          </p:nvPr>
        </p:nvSpPr>
        <p:spPr/>
        <p:txBody>
          <a:bodyPr/>
          <a:lstStyle/>
          <a:p>
            <a:r>
              <a:rPr lang="en-US" dirty="0"/>
              <a:t>List </a:t>
            </a:r>
            <a:r>
              <a:rPr lang="en-US" dirty="0">
                <a:solidFill>
                  <a:srgbClr val="00B050"/>
                </a:solidFill>
              </a:rPr>
              <a:t>WHO</a:t>
            </a:r>
            <a:r>
              <a:rPr lang="en-US" dirty="0"/>
              <a:t> was involved in the development of the school’s plan.  </a:t>
            </a:r>
          </a:p>
          <a:p>
            <a:r>
              <a:rPr lang="en-US" dirty="0"/>
              <a:t>Include </a:t>
            </a:r>
            <a:r>
              <a:rPr lang="en-US" dirty="0">
                <a:solidFill>
                  <a:srgbClr val="00B050"/>
                </a:solidFill>
              </a:rPr>
              <a:t>WHAT</a:t>
            </a:r>
            <a:r>
              <a:rPr lang="en-US" dirty="0"/>
              <a:t> opportunities were available for stakeholders to participate.</a:t>
            </a:r>
          </a:p>
          <a:p>
            <a:pPr lvl="1"/>
            <a:r>
              <a:rPr lang="en-US" dirty="0"/>
              <a:t>School Accountability Committee meetings</a:t>
            </a:r>
          </a:p>
          <a:p>
            <a:pPr lvl="1"/>
            <a:r>
              <a:rPr lang="en-US" dirty="0"/>
              <a:t>90-day plan meetings</a:t>
            </a:r>
          </a:p>
          <a:p>
            <a:pPr lvl="1"/>
            <a:r>
              <a:rPr lang="en-US" dirty="0"/>
              <a:t>Faculty meetings</a:t>
            </a:r>
          </a:p>
          <a:p>
            <a:pPr lvl="1"/>
            <a:r>
              <a:rPr lang="en-US" dirty="0"/>
              <a:t>Administrative team meetings</a:t>
            </a:r>
          </a:p>
          <a:p>
            <a:pPr lvl="1"/>
            <a:r>
              <a:rPr lang="en-US" dirty="0"/>
              <a:t>External review meetings</a:t>
            </a:r>
          </a:p>
          <a:p>
            <a:r>
              <a:rPr lang="en-US" dirty="0"/>
              <a:t>Specify </a:t>
            </a:r>
            <a:r>
              <a:rPr lang="en-US" dirty="0">
                <a:solidFill>
                  <a:srgbClr val="00B050"/>
                </a:solidFill>
              </a:rPr>
              <a:t>HOW</a:t>
            </a:r>
            <a:r>
              <a:rPr lang="en-US" dirty="0"/>
              <a:t> stakeholders were involved in the development of the plan.  </a:t>
            </a:r>
          </a:p>
          <a:p>
            <a:pPr lvl="1"/>
            <a:r>
              <a:rPr lang="en-US" dirty="0"/>
              <a:t>Reviewing school performance to identify areas of focus</a:t>
            </a:r>
          </a:p>
          <a:p>
            <a:pPr lvl="1"/>
            <a:r>
              <a:rPr lang="en-US" dirty="0"/>
              <a:t>Root cause analysis </a:t>
            </a:r>
          </a:p>
          <a:p>
            <a:pPr lvl="1"/>
            <a:r>
              <a:rPr lang="en-US" dirty="0"/>
              <a:t>Action planning</a:t>
            </a:r>
          </a:p>
          <a:p>
            <a:pPr lvl="1"/>
            <a:r>
              <a:rPr lang="en-US" dirty="0"/>
              <a:t>Evaluation of performance and improvement</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90984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School-level Needs Assessment</a:t>
            </a:r>
          </a:p>
        </p:txBody>
      </p:sp>
      <p:sp>
        <p:nvSpPr>
          <p:cNvPr id="3" name="Content Placeholder 2"/>
          <p:cNvSpPr>
            <a:spLocks noGrp="1"/>
          </p:cNvSpPr>
          <p:nvPr>
            <p:ph idx="1"/>
          </p:nvPr>
        </p:nvSpPr>
        <p:spPr/>
        <p:txBody>
          <a:bodyPr>
            <a:normAutofit/>
          </a:bodyPr>
          <a:lstStyle/>
          <a:p>
            <a:r>
              <a:rPr lang="en-US" dirty="0"/>
              <a:t>Applicable section of UIP: Data Narrative – </a:t>
            </a:r>
            <a:r>
              <a:rPr lang="en-US" dirty="0">
                <a:solidFill>
                  <a:srgbClr val="00B050"/>
                </a:solidFill>
              </a:rPr>
              <a:t>Current Performance; Trend Statements; Priority Performance Challenges; Root Cause Analysis</a:t>
            </a:r>
            <a:r>
              <a:rPr lang="en-US" dirty="0"/>
              <a:t> </a:t>
            </a:r>
          </a:p>
          <a:p>
            <a:pPr lvl="0"/>
            <a:r>
              <a:rPr lang="en-US" dirty="0"/>
              <a:t>ESSA section 1111(d)(1)(B)(i) and (iii) require that the comprehensive support and improvement plan “…(i) is informed by all indicators described in subsection (c)(4)(B), including student performance against State-determined long-term goals;” and “(iii) is based on a school-level needs assessment….”</a:t>
            </a:r>
          </a:p>
          <a:p>
            <a:r>
              <a:rPr lang="en-US" dirty="0"/>
              <a:t>CDE interprets this requirement to mean that the plan must include the results of a school-level needs assessment with a summary of the school’s performance on ESSA indicators for all students and students groups enrolled at the school, as applicable, which were used to identify and prioritize needs.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03129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School-level Needs Assessment</a:t>
            </a:r>
            <a:br>
              <a:rPr lang="en-US" dirty="0"/>
            </a:br>
            <a:r>
              <a:rPr lang="en-US" dirty="0"/>
              <a:t>Guiding Questions</a:t>
            </a:r>
          </a:p>
        </p:txBody>
      </p:sp>
      <p:sp>
        <p:nvSpPr>
          <p:cNvPr id="3" name="Content Placeholder 2"/>
          <p:cNvSpPr>
            <a:spLocks noGrp="1"/>
          </p:cNvSpPr>
          <p:nvPr>
            <p:ph idx="1"/>
          </p:nvPr>
        </p:nvSpPr>
        <p:spPr/>
        <p:txBody>
          <a:bodyPr>
            <a:normAutofit lnSpcReduction="10000"/>
          </a:bodyPr>
          <a:lstStyle/>
          <a:p>
            <a:pPr lvl="0"/>
            <a:r>
              <a:rPr lang="en-US" b="1" dirty="0"/>
              <a:t>How were the results of the school’s performance on each ESSA indicator considered as part of the school-level needs assessment?</a:t>
            </a:r>
          </a:p>
          <a:p>
            <a:pPr lvl="1"/>
            <a:r>
              <a:rPr lang="en-US" dirty="0"/>
              <a:t>Performance of all students and each of the referenced student groups, on each of the referenced indicators should be evaluated as part of the school-level needs assessment to identify areas of need for the school. </a:t>
            </a:r>
          </a:p>
          <a:p>
            <a:pPr lvl="0"/>
            <a:r>
              <a:rPr lang="en-US" b="1" dirty="0"/>
              <a:t>How was the school’s performance on ESSA indicators for all students and each of the referenced disaggregated groups used to prioritize the strategies and interventions to be implemented?</a:t>
            </a:r>
          </a:p>
          <a:p>
            <a:pPr lvl="1"/>
            <a:r>
              <a:rPr lang="en-US" dirty="0"/>
              <a:t>UIP priority performance challenges should be aligned to needs identified as a result of the school-level needs assessment that included the school’s performance on each ESSSA indicator.</a:t>
            </a:r>
            <a:r>
              <a:rPr lang="en-US" b="1" dirty="0"/>
              <a:t> </a:t>
            </a:r>
            <a:endParaRPr lang="en-US" dirty="0"/>
          </a:p>
          <a:p>
            <a:r>
              <a:rPr lang="en-US" b="1" dirty="0"/>
              <a:t>Take into consideration the reasons that school was identified under ESSA and ensure that priority performance challenges address the reason for identification.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25833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43565" y="1554480"/>
            <a:ext cx="5576235" cy="4972050"/>
          </a:xfrm>
        </p:spPr>
        <p:txBody>
          <a:bodyPr>
            <a:normAutofit fontScale="70000" lnSpcReduction="20000"/>
          </a:bodyPr>
          <a:lstStyle/>
          <a:p>
            <a:r>
              <a:rPr lang="en-US" dirty="0"/>
              <a:t>For the 18-19 school year, the school has been identified by ESSA for school improvement for Comprehensive Support and Improvement – Lowest 5 percent. While the school is not in the lowest 5 percent anymore, the ESSA identification is a multi-year designation. </a:t>
            </a:r>
          </a:p>
          <a:p>
            <a:r>
              <a:rPr lang="en-US" dirty="0"/>
              <a:t>CMAS PARTICIPATION RATE: 99.3%OF ELA, 99.3% of Math, 100% of Science </a:t>
            </a:r>
          </a:p>
          <a:p>
            <a:r>
              <a:rPr lang="en-US" dirty="0"/>
              <a:t>CMAS/PARCC </a:t>
            </a:r>
          </a:p>
          <a:p>
            <a:pPr lvl="1"/>
            <a:r>
              <a:rPr lang="en-US" dirty="0"/>
              <a:t>The mean scale score on CMAS ELA was 726.2</a:t>
            </a:r>
          </a:p>
          <a:p>
            <a:pPr lvl="1"/>
            <a:r>
              <a:rPr lang="en-US" dirty="0"/>
              <a:t>The mean scale score on CMAS Math was 720.1</a:t>
            </a:r>
          </a:p>
          <a:p>
            <a:pPr lvl="1"/>
            <a:r>
              <a:rPr lang="en-US" dirty="0"/>
              <a:t>The mean scale scores for FRL and Minority students were fairly even in both Literacy and Math</a:t>
            </a:r>
          </a:p>
          <a:p>
            <a:pPr lvl="1"/>
            <a:r>
              <a:rPr lang="en-US" dirty="0"/>
              <a:t>The mean scale score for ELs was higher than the overall performance for Literacy and Math</a:t>
            </a:r>
          </a:p>
          <a:p>
            <a:pPr lvl="1"/>
            <a:r>
              <a:rPr lang="en-US" dirty="0"/>
              <a:t>The mean scale score on CMAS Science was 451.3</a:t>
            </a:r>
          </a:p>
          <a:p>
            <a:pPr lvl="1"/>
            <a:r>
              <a:rPr lang="en-US" dirty="0"/>
              <a:t>Overall Growth (MGP) on CMAS ELA was 37. </a:t>
            </a:r>
          </a:p>
          <a:p>
            <a:pPr lvl="1"/>
            <a:r>
              <a:rPr lang="en-US" dirty="0"/>
              <a:t>Overall Growth (MGP) on CMAS Math was 39. </a:t>
            </a:r>
          </a:p>
          <a:p>
            <a:pPr lvl="1"/>
            <a:r>
              <a:rPr lang="en-US" dirty="0"/>
              <a:t>The MGPs for Minority Students and FRL were fairly even while the MGPs for ELs was above the school average by 24 points on CMAS ELA</a:t>
            </a:r>
          </a:p>
          <a:p>
            <a:pPr lvl="1"/>
            <a:r>
              <a:rPr lang="en-US" dirty="0"/>
              <a:t>The MGPs for ELL, FRL, and Minority students were slightly above the school median on CMAS Math</a:t>
            </a:r>
          </a:p>
        </p:txBody>
      </p:sp>
      <p:sp>
        <p:nvSpPr>
          <p:cNvPr id="3" name="Content Placeholder 2"/>
          <p:cNvSpPr>
            <a:spLocks noGrp="1"/>
          </p:cNvSpPr>
          <p:nvPr>
            <p:ph sz="half" idx="2"/>
          </p:nvPr>
        </p:nvSpPr>
        <p:spPr>
          <a:xfrm>
            <a:off x="6172200" y="1554480"/>
            <a:ext cx="5634990" cy="4972050"/>
          </a:xfrm>
        </p:spPr>
        <p:txBody>
          <a:bodyPr>
            <a:normAutofit fontScale="70000" lnSpcReduction="20000"/>
          </a:bodyPr>
          <a:lstStyle/>
          <a:p>
            <a:r>
              <a:rPr lang="en-US" dirty="0"/>
              <a:t>CMAS SUBGROUP DATA </a:t>
            </a:r>
          </a:p>
          <a:p>
            <a:pPr lvl="1"/>
            <a:r>
              <a:rPr lang="en-US" dirty="0"/>
              <a:t>SPED Students: </a:t>
            </a:r>
          </a:p>
          <a:p>
            <a:pPr lvl="2"/>
            <a:r>
              <a:rPr lang="en-US" dirty="0"/>
              <a:t>While we do have a gap in the performance of our SPED students verses our non-SPED students, the N size is not large enough to discuss in a public document. </a:t>
            </a:r>
          </a:p>
          <a:p>
            <a:pPr lvl="1"/>
            <a:r>
              <a:rPr lang="en-US" dirty="0"/>
              <a:t>ELL Students: </a:t>
            </a:r>
          </a:p>
          <a:p>
            <a:pPr lvl="2"/>
            <a:r>
              <a:rPr lang="en-US" dirty="0"/>
              <a:t>In most areas, our Spanish Speaking ELLs outperform our non-ELL students. The gaps that we experience are between our non-Spanish speaking ELLs, and our non-ELL students. </a:t>
            </a:r>
          </a:p>
          <a:p>
            <a:pPr lvl="2"/>
            <a:r>
              <a:rPr lang="en-US" dirty="0"/>
              <a:t>The gap between ELLs and non-ELLs for CMAS ELA status has widened and then closed in the past three years. </a:t>
            </a:r>
          </a:p>
          <a:p>
            <a:pPr lvl="2"/>
            <a:r>
              <a:rPr lang="en-US" dirty="0"/>
              <a:t>The gap between ELLs and non-ELLs for CMAS Math has reversed in the last two years, with ELLs outperforming non-ELLs in 2017 and 2018. </a:t>
            </a:r>
          </a:p>
          <a:p>
            <a:r>
              <a:rPr lang="en-US" dirty="0"/>
              <a:t>ACESS </a:t>
            </a:r>
          </a:p>
          <a:p>
            <a:pPr lvl="2"/>
            <a:r>
              <a:rPr lang="en-US" dirty="0"/>
              <a:t>MGP was 52.5 </a:t>
            </a:r>
          </a:p>
          <a:p>
            <a:pPr lvl="2"/>
            <a:r>
              <a:rPr lang="en-US" dirty="0"/>
              <a:t>75.56% On Track to meeting EL Proficiency</a:t>
            </a:r>
          </a:p>
          <a:p>
            <a:r>
              <a:rPr lang="en-US" dirty="0"/>
              <a:t>READ Act </a:t>
            </a:r>
          </a:p>
          <a:p>
            <a:pPr lvl="2"/>
            <a:r>
              <a:rPr lang="en-US" dirty="0"/>
              <a:t>75% of students in K were at/above grade level according to the READ Act assessment </a:t>
            </a:r>
          </a:p>
          <a:p>
            <a:pPr lvl="2"/>
            <a:r>
              <a:rPr lang="en-US" dirty="0"/>
              <a:t>78.57% of students in 1-3 were at/above grade level according to the READ Act assessment </a:t>
            </a:r>
          </a:p>
          <a:p>
            <a:pPr lvl="2"/>
            <a:r>
              <a:rPr lang="en-US" dirty="0"/>
              <a:t>80.95%of students moved from below grade level and Significantly below grade level to at/above level from Fall to Spring of 2018 and exceeded the expectations.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Title 4"/>
          <p:cNvSpPr>
            <a:spLocks noGrp="1"/>
          </p:cNvSpPr>
          <p:nvPr>
            <p:ph type="title"/>
          </p:nvPr>
        </p:nvSpPr>
        <p:spPr/>
        <p:txBody>
          <a:bodyPr/>
          <a:lstStyle/>
          <a:p>
            <a:r>
              <a:rPr lang="en-US" dirty="0"/>
              <a:t>Example #1: Elementary School </a:t>
            </a:r>
          </a:p>
        </p:txBody>
      </p:sp>
    </p:spTree>
    <p:extLst>
      <p:ext uri="{BB962C8B-B14F-4D97-AF65-F5344CB8AC3E}">
        <p14:creationId xmlns:p14="http://schemas.microsoft.com/office/powerpoint/2010/main" val="75707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768168" cy="898524"/>
          </a:xfrm>
        </p:spPr>
        <p:txBody>
          <a:bodyPr/>
          <a:lstStyle/>
          <a:p>
            <a:r>
              <a:rPr lang="en-US" dirty="0"/>
              <a:t>Example #2: Alternative Education Campus (AEC)</a:t>
            </a:r>
          </a:p>
        </p:txBody>
      </p:sp>
      <p:pic>
        <p:nvPicPr>
          <p:cNvPr id="7" name="Content Placeholder 6" title="AEC Data Sample from UIP"/>
          <p:cNvPicPr>
            <a:picLocks noGrp="1" noChangeAspect="1"/>
          </p:cNvPicPr>
          <p:nvPr>
            <p:ph sz="half" idx="1"/>
          </p:nvPr>
        </p:nvPicPr>
        <p:blipFill>
          <a:blip r:embed="rId3"/>
          <a:stretch>
            <a:fillRect/>
          </a:stretch>
        </p:blipFill>
        <p:spPr>
          <a:xfrm>
            <a:off x="887929" y="1243207"/>
            <a:ext cx="4124827" cy="3864768"/>
          </a:xfrm>
          <a:prstGeom prst="rect">
            <a:avLst/>
          </a:prstGeom>
        </p:spPr>
      </p:pic>
      <p:pic>
        <p:nvPicPr>
          <p:cNvPr id="9" name="Picture 8" title="AEC Data Sample from UIP"/>
          <p:cNvPicPr>
            <a:picLocks noChangeAspect="1"/>
          </p:cNvPicPr>
          <p:nvPr/>
        </p:nvPicPr>
        <p:blipFill>
          <a:blip r:embed="rId4"/>
          <a:stretch>
            <a:fillRect/>
          </a:stretch>
        </p:blipFill>
        <p:spPr>
          <a:xfrm>
            <a:off x="5671185" y="1564675"/>
            <a:ext cx="5448300" cy="3543300"/>
          </a:xfrm>
          <a:prstGeom prst="rect">
            <a:avLst/>
          </a:prstGeom>
        </p:spPr>
      </p:pic>
      <p:pic>
        <p:nvPicPr>
          <p:cNvPr id="11" name="Picture 10" title="AEC Data Sample from UIP"/>
          <p:cNvPicPr>
            <a:picLocks noChangeAspect="1"/>
          </p:cNvPicPr>
          <p:nvPr/>
        </p:nvPicPr>
        <p:blipFill>
          <a:blip r:embed="rId5"/>
          <a:stretch>
            <a:fillRect/>
          </a:stretch>
        </p:blipFill>
        <p:spPr>
          <a:xfrm>
            <a:off x="5652135" y="1243207"/>
            <a:ext cx="5467350" cy="323850"/>
          </a:xfrm>
          <a:prstGeom prst="rect">
            <a:avLst/>
          </a:prstGeom>
        </p:spPr>
      </p:pic>
      <p:sp>
        <p:nvSpPr>
          <p:cNvPr id="3" name="Rectangle 2"/>
          <p:cNvSpPr/>
          <p:nvPr/>
        </p:nvSpPr>
        <p:spPr>
          <a:xfrm>
            <a:off x="615315" y="5262607"/>
            <a:ext cx="10504170" cy="1077218"/>
          </a:xfrm>
          <a:prstGeom prst="rect">
            <a:avLst/>
          </a:prstGeom>
        </p:spPr>
        <p:txBody>
          <a:bodyPr wrap="square">
            <a:spAutoFit/>
          </a:bodyPr>
          <a:lstStyle/>
          <a:p>
            <a:pPr marL="285750" indent="-285750">
              <a:buFont typeface="Arial" panose="020B0604020202020204" pitchFamily="34" charset="0"/>
              <a:buChar char="•"/>
            </a:pPr>
            <a:r>
              <a:rPr lang="en-US" sz="1600" dirty="0"/>
              <a:t>According to the 2018 AEC School Performance Framework, the school earned a Performance rating. Expectations for Academic Achievement and Postsecondary &amp; Workforce Readiness were met, and the school exceeded expectations for Student Engagement. The school received a rating of Approaching in the area of Academic Growth. Per the Every Student Succeeds Act (2015), the school was identified for Comprehensive Improvement—Low Graduation rate.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15459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Welcome!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0853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9409095" cy="898524"/>
          </a:xfrm>
        </p:spPr>
        <p:txBody>
          <a:bodyPr/>
          <a:lstStyle/>
          <a:p>
            <a:r>
              <a:rPr lang="en-US" dirty="0"/>
              <a:t>Section 2:  Lessons Learned from Year 1 of Reviews</a:t>
            </a:r>
          </a:p>
        </p:txBody>
      </p:sp>
      <p:sp>
        <p:nvSpPr>
          <p:cNvPr id="3" name="Content Placeholder 2"/>
          <p:cNvSpPr>
            <a:spLocks noGrp="1"/>
          </p:cNvSpPr>
          <p:nvPr>
            <p:ph idx="1"/>
          </p:nvPr>
        </p:nvSpPr>
        <p:spPr>
          <a:xfrm>
            <a:off x="883920" y="1338580"/>
            <a:ext cx="10515600" cy="5017770"/>
          </a:xfrm>
        </p:spPr>
        <p:txBody>
          <a:bodyPr>
            <a:normAutofit/>
          </a:bodyPr>
          <a:lstStyle/>
          <a:p>
            <a:r>
              <a:rPr lang="en-US" dirty="0"/>
              <a:t>Explicitly state the </a:t>
            </a:r>
            <a:r>
              <a:rPr lang="en-US" dirty="0">
                <a:solidFill>
                  <a:srgbClr val="00B050"/>
                </a:solidFill>
              </a:rPr>
              <a:t>reason the school was identified</a:t>
            </a:r>
            <a:r>
              <a:rPr lang="en-US" dirty="0"/>
              <a:t> for Comprehensive Support.</a:t>
            </a:r>
            <a:endParaRPr lang="en-US" dirty="0">
              <a:solidFill>
                <a:srgbClr val="00B050"/>
              </a:solidFill>
            </a:endParaRPr>
          </a:p>
          <a:p>
            <a:r>
              <a:rPr lang="en-US" dirty="0"/>
              <a:t>Include data/trend statements for </a:t>
            </a:r>
            <a:r>
              <a:rPr lang="en-US" dirty="0">
                <a:solidFill>
                  <a:srgbClr val="00B050"/>
                </a:solidFill>
              </a:rPr>
              <a:t>each relevant ESSA indicator</a:t>
            </a:r>
            <a:r>
              <a:rPr lang="en-US" dirty="0"/>
              <a:t>.</a:t>
            </a:r>
          </a:p>
          <a:p>
            <a:pPr lvl="1"/>
            <a:r>
              <a:rPr lang="en-US" dirty="0"/>
              <a:t>ELA and Math achievement</a:t>
            </a:r>
          </a:p>
          <a:p>
            <a:pPr lvl="1"/>
            <a:r>
              <a:rPr lang="en-US" dirty="0"/>
              <a:t>ELA and Math growth</a:t>
            </a:r>
          </a:p>
          <a:p>
            <a:pPr lvl="1"/>
            <a:r>
              <a:rPr lang="en-US" dirty="0"/>
              <a:t>Science achievement</a:t>
            </a:r>
          </a:p>
          <a:p>
            <a:pPr lvl="1"/>
            <a:r>
              <a:rPr lang="en-US" dirty="0"/>
              <a:t>English language proficiency </a:t>
            </a:r>
          </a:p>
          <a:p>
            <a:pPr lvl="1"/>
            <a:r>
              <a:rPr lang="en-US" dirty="0"/>
              <a:t>Graduation rates</a:t>
            </a:r>
          </a:p>
          <a:p>
            <a:pPr lvl="1"/>
            <a:r>
              <a:rPr lang="en-US" dirty="0"/>
              <a:t>Dropout rates</a:t>
            </a:r>
          </a:p>
          <a:p>
            <a:r>
              <a:rPr lang="en-US" dirty="0"/>
              <a:t>Include data/trend statements for </a:t>
            </a:r>
            <a:r>
              <a:rPr lang="en-US" dirty="0">
                <a:solidFill>
                  <a:srgbClr val="00B050"/>
                </a:solidFill>
              </a:rPr>
              <a:t>each relevant student group</a:t>
            </a:r>
            <a:r>
              <a:rPr lang="en-US" dirty="0"/>
              <a:t>.</a:t>
            </a:r>
          </a:p>
          <a:p>
            <a:pPr lvl="1"/>
            <a:r>
              <a:rPr lang="en-US" dirty="0"/>
              <a:t>All students</a:t>
            </a:r>
          </a:p>
          <a:p>
            <a:pPr lvl="1"/>
            <a:r>
              <a:rPr lang="en-US" dirty="0"/>
              <a:t>English Learners</a:t>
            </a:r>
          </a:p>
          <a:p>
            <a:pPr lvl="1"/>
            <a:r>
              <a:rPr lang="en-US" dirty="0"/>
              <a:t>Free/Reduced Lunch</a:t>
            </a:r>
          </a:p>
          <a:p>
            <a:pPr lvl="1"/>
            <a:r>
              <a:rPr lang="en-US" dirty="0"/>
              <a:t>Minority</a:t>
            </a:r>
          </a:p>
          <a:p>
            <a:pPr lvl="1"/>
            <a:r>
              <a:rPr lang="en-US" dirty="0"/>
              <a:t>Students with Disabilities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888848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Evidence-based Interventions (EBI)</a:t>
            </a:r>
          </a:p>
        </p:txBody>
      </p:sp>
      <p:sp>
        <p:nvSpPr>
          <p:cNvPr id="3" name="Content Placeholder 2"/>
          <p:cNvSpPr>
            <a:spLocks noGrp="1"/>
          </p:cNvSpPr>
          <p:nvPr>
            <p:ph idx="1"/>
          </p:nvPr>
        </p:nvSpPr>
        <p:spPr/>
        <p:txBody>
          <a:bodyPr>
            <a:normAutofit/>
          </a:bodyPr>
          <a:lstStyle/>
          <a:p>
            <a:r>
              <a:rPr lang="en-US" dirty="0"/>
              <a:t>Applicable section of UIP: </a:t>
            </a:r>
            <a:r>
              <a:rPr lang="en-US" dirty="0">
                <a:solidFill>
                  <a:srgbClr val="00B050"/>
                </a:solidFill>
              </a:rPr>
              <a:t>Major Improvement Strategy and Action plans, as well as Research Supporting the Use of the Strategy</a:t>
            </a:r>
          </a:p>
          <a:p>
            <a:pPr lvl="0"/>
            <a:r>
              <a:rPr lang="en-US" dirty="0"/>
              <a:t>ESSA section 1111(d)(1)(B)(ii) requires that the plan “…includes evidence-based interventions….”</a:t>
            </a:r>
          </a:p>
          <a:p>
            <a:r>
              <a:rPr lang="en-US" dirty="0"/>
              <a:t>CDE interprets this to mean that the research behind the selected strategies meets the definition and criteria for evidence-based interventions (EBI) under </a:t>
            </a:r>
            <a:r>
              <a:rPr lang="en-US" u="sng" dirty="0">
                <a:hlinkClick r:id="rId3"/>
              </a:rPr>
              <a:t>ESSA Planning Requirements</a:t>
            </a:r>
            <a:r>
              <a:rPr lang="en-US" dirty="0"/>
              <a:t> (for additional information see www.cde.state.co.us/fedprograms/essaplanningrequirements) and that the strategies and interventions in the plan consider and respond to the reasons the school was identified for improvement and support under ESSA.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700214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Evidence-based Interventions</a:t>
            </a:r>
            <a:br>
              <a:rPr lang="en-US" dirty="0"/>
            </a:br>
            <a:r>
              <a:rPr lang="en-US" dirty="0"/>
              <a:t>Guiding Questions</a:t>
            </a:r>
          </a:p>
        </p:txBody>
      </p:sp>
      <p:sp>
        <p:nvSpPr>
          <p:cNvPr id="3" name="Content Placeholder 2"/>
          <p:cNvSpPr>
            <a:spLocks noGrp="1"/>
          </p:cNvSpPr>
          <p:nvPr>
            <p:ph idx="1"/>
          </p:nvPr>
        </p:nvSpPr>
        <p:spPr/>
        <p:txBody>
          <a:bodyPr>
            <a:normAutofit fontScale="85000" lnSpcReduction="20000"/>
          </a:bodyPr>
          <a:lstStyle/>
          <a:p>
            <a:pPr lvl="0"/>
            <a:r>
              <a:rPr lang="en-US" b="1" dirty="0"/>
              <a:t>Do the intervention(s) and strategies being used address the reasons for identification for ESSA support and improvement?</a:t>
            </a:r>
          </a:p>
          <a:p>
            <a:pPr lvl="1"/>
            <a:r>
              <a:rPr lang="en-US" dirty="0"/>
              <a:t>Descriptions should explain which and how identified needs and priority performance challenges, tied back to ESSA indicators, are being addressed with intervention(s) and strategies (should align with the ESSA indicators on which the school had low performance). </a:t>
            </a:r>
          </a:p>
          <a:p>
            <a:pPr lvl="1"/>
            <a:r>
              <a:rPr lang="en-US" dirty="0"/>
              <a:t>How well do the intervention(s) and strategies align with the reasons the school was identified for support and improvement?  </a:t>
            </a:r>
          </a:p>
          <a:p>
            <a:pPr lvl="2"/>
            <a:r>
              <a:rPr lang="en-US" dirty="0"/>
              <a:t>Interventions and strategies should have a direct and clear connection to the reasons the school was identified for ESSA support and improvement. </a:t>
            </a:r>
          </a:p>
          <a:p>
            <a:pPr lvl="0"/>
            <a:r>
              <a:rPr lang="en-US" b="1" dirty="0"/>
              <a:t>Do intervention(s) and strategies meet the </a:t>
            </a:r>
            <a:r>
              <a:rPr lang="en-US" b="1" u="sng" dirty="0">
                <a:hlinkClick r:id="rId3"/>
              </a:rPr>
              <a:t>ESSA Planning Requirements definition</a:t>
            </a:r>
            <a:r>
              <a:rPr lang="en-US" b="1" dirty="0"/>
              <a:t> (found under Evidence-based Interventions on </a:t>
            </a:r>
            <a:r>
              <a:rPr lang="en-US" u="sng" dirty="0"/>
              <a:t>www.cde.state.co.us/fedprograms/essaplanningrequirements</a:t>
            </a:r>
            <a:r>
              <a:rPr lang="en-US" b="1" dirty="0"/>
              <a:t>) and criteria for EBI (Tiers I through III)? Is information included that details the research supporting the strategy?</a:t>
            </a:r>
          </a:p>
          <a:p>
            <a:pPr lvl="1"/>
            <a:r>
              <a:rPr lang="en-US" dirty="0"/>
              <a:t>Selected strategies and/or interventions should have a strong research-base and/or demonstrated record of effectiveness for addressing the school’s identified needs. </a:t>
            </a:r>
          </a:p>
          <a:p>
            <a:r>
              <a:rPr lang="en-US" b="1" dirty="0"/>
              <a:t>Do intervention(s) and strategies demonstrate a contextual fit aligned to the reasons the school was identified for support and improvement (be applicable for the population being served, fit the needs identified, have a reasonable adoption period, are sustainable, are sufficiently resourced for implementation, have cultural relevance, etc.)?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7456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Elementary School Literacy</a:t>
            </a:r>
          </a:p>
        </p:txBody>
      </p:sp>
      <p:pic>
        <p:nvPicPr>
          <p:cNvPr id="5" name="Content Placeholder 4" descr="The first example of the selection of an evidence-based strategy is from an elementary school identified as Comprehensive-Lowest 5%.  The strategy is focused on providing cohesive and rigorous literacy instruction.  The information included in the UIP describes the research and evidence base supporting the strategy.  &#10;" title="Elementary School Literacy"/>
          <p:cNvPicPr>
            <a:picLocks noGrp="1" noChangeAspect="1"/>
          </p:cNvPicPr>
          <p:nvPr>
            <p:ph idx="1"/>
          </p:nvPr>
        </p:nvPicPr>
        <p:blipFill>
          <a:blip r:embed="rId3"/>
          <a:stretch>
            <a:fillRect/>
          </a:stretch>
        </p:blipFill>
        <p:spPr>
          <a:xfrm>
            <a:off x="1014412" y="2015331"/>
            <a:ext cx="10163175" cy="342900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06961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Elementary School Math</a:t>
            </a:r>
          </a:p>
        </p:txBody>
      </p:sp>
      <p:pic>
        <p:nvPicPr>
          <p:cNvPr id="5" name="Content Placeholder 4" descr="The second example of the selection of an evidence-based strategy is from an elementary school identified as Comprehensive-Lowest 5%.  This strategy is focused on providing professional development in high-impact math instructional strategies.  The information included in the UIP describes the research and evidence base supporting the strategy.  The response addresses the population being served and the supports that are available within the school.  &#10;" title="Elementary School Math"/>
          <p:cNvPicPr>
            <a:picLocks noGrp="1" noChangeAspect="1"/>
          </p:cNvPicPr>
          <p:nvPr>
            <p:ph idx="1"/>
          </p:nvPr>
        </p:nvPicPr>
        <p:blipFill>
          <a:blip r:embed="rId3"/>
          <a:stretch>
            <a:fillRect/>
          </a:stretch>
        </p:blipFill>
        <p:spPr>
          <a:xfrm>
            <a:off x="1028700" y="1615281"/>
            <a:ext cx="10134600" cy="422910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411298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AEC</a:t>
            </a:r>
          </a:p>
        </p:txBody>
      </p:sp>
      <p:pic>
        <p:nvPicPr>
          <p:cNvPr id="5" name="Content Placeholder 4" descr="The third example is a Major Improvement Strategy from an AEC that was identified as CS-Low Graduation.  The strategy is clearly aligned to the reason for the school’s identification and demonstrates a contextual fit for the population being served by the school.  &#10;" title="AEC Example"/>
          <p:cNvPicPr>
            <a:picLocks noGrp="1" noChangeAspect="1"/>
          </p:cNvPicPr>
          <p:nvPr>
            <p:ph idx="1"/>
          </p:nvPr>
        </p:nvPicPr>
        <p:blipFill>
          <a:blip r:embed="rId3"/>
          <a:stretch>
            <a:fillRect/>
          </a:stretch>
        </p:blipFill>
        <p:spPr>
          <a:xfrm>
            <a:off x="1028700" y="2796381"/>
            <a:ext cx="10134600" cy="186690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96965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9534825" cy="898524"/>
          </a:xfrm>
        </p:spPr>
        <p:txBody>
          <a:bodyPr/>
          <a:lstStyle/>
          <a:p>
            <a:r>
              <a:rPr lang="en-US" dirty="0"/>
              <a:t>Section 3:  Lessons Learned from Year 1 of Reviews</a:t>
            </a:r>
          </a:p>
        </p:txBody>
      </p:sp>
      <p:sp>
        <p:nvSpPr>
          <p:cNvPr id="3" name="Content Placeholder 2"/>
          <p:cNvSpPr>
            <a:spLocks noGrp="1"/>
          </p:cNvSpPr>
          <p:nvPr>
            <p:ph idx="1"/>
          </p:nvPr>
        </p:nvSpPr>
        <p:spPr>
          <a:xfrm>
            <a:off x="838200" y="1554480"/>
            <a:ext cx="10515600" cy="4652010"/>
          </a:xfrm>
        </p:spPr>
        <p:txBody>
          <a:bodyPr>
            <a:normAutofit/>
          </a:bodyPr>
          <a:lstStyle/>
          <a:p>
            <a:r>
              <a:rPr lang="en-US" dirty="0"/>
              <a:t>Based on the reason for the school’s identification for Comprehensive Support, </a:t>
            </a:r>
          </a:p>
          <a:p>
            <a:pPr lvl="1"/>
            <a:r>
              <a:rPr lang="en-US" sz="2400" dirty="0"/>
              <a:t>Describe how the selected intervention(s) or strategies are </a:t>
            </a:r>
            <a:r>
              <a:rPr lang="en-US" sz="2400" dirty="0">
                <a:solidFill>
                  <a:srgbClr val="00B050"/>
                </a:solidFill>
              </a:rPr>
              <a:t>aligned</a:t>
            </a:r>
            <a:r>
              <a:rPr lang="en-US" sz="2400" dirty="0"/>
              <a:t> to the school’s needs.</a:t>
            </a:r>
          </a:p>
          <a:p>
            <a:pPr lvl="1"/>
            <a:r>
              <a:rPr lang="en-US" sz="2400" dirty="0"/>
              <a:t>Provide a brief summary of the </a:t>
            </a:r>
            <a:r>
              <a:rPr lang="en-US" sz="2400" dirty="0">
                <a:solidFill>
                  <a:srgbClr val="00B050"/>
                </a:solidFill>
              </a:rPr>
              <a:t>formal studies and research</a:t>
            </a:r>
            <a:r>
              <a:rPr lang="en-US" sz="2400" dirty="0"/>
              <a:t> that support the use of the intervention(s) or strategies for the identified needs.</a:t>
            </a:r>
          </a:p>
          <a:p>
            <a:pPr lvl="1"/>
            <a:r>
              <a:rPr lang="en-US" sz="2400" dirty="0"/>
              <a:t>Describe how the selected intervention(s) or strategies are </a:t>
            </a:r>
            <a:r>
              <a:rPr lang="en-US" sz="2400" dirty="0">
                <a:solidFill>
                  <a:srgbClr val="00B050"/>
                </a:solidFill>
              </a:rPr>
              <a:t>applicable</a:t>
            </a:r>
            <a:r>
              <a:rPr lang="en-US" sz="2400" dirty="0"/>
              <a:t> to the population being served, have precision and efficiency, and the school has the skills, resources and organizational support for implementation. </a:t>
            </a:r>
            <a:r>
              <a:rPr lang="en-US" dirty="0"/>
              <a:t>	</a:t>
            </a:r>
          </a:p>
        </p:txBody>
      </p:sp>
      <p:sp>
        <p:nvSpPr>
          <p:cNvPr id="5" name="Oval 4"/>
          <p:cNvSpPr/>
          <p:nvPr/>
        </p:nvSpPr>
        <p:spPr>
          <a:xfrm>
            <a:off x="2355942" y="4430484"/>
            <a:ext cx="7480117" cy="22909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t>Coming Soon</a:t>
            </a:r>
          </a:p>
          <a:p>
            <a:pPr algn="ctr"/>
            <a:r>
              <a:rPr lang="en-US" sz="1600" dirty="0"/>
              <a:t>CDE has developed, and will be releasing in the near future, trainings and tools for:</a:t>
            </a:r>
          </a:p>
          <a:p>
            <a:pPr marL="285750" indent="-285750" algn="ctr">
              <a:buFont typeface="Arial" panose="020B0604020202020204" pitchFamily="34" charset="0"/>
              <a:buChar char="•"/>
            </a:pPr>
            <a:r>
              <a:rPr lang="en-US" sz="1600" dirty="0"/>
              <a:t>Selecting evidence-based interventions (EBI) and determining if they are a good fit for your local context</a:t>
            </a:r>
          </a:p>
          <a:p>
            <a:pPr marL="285750" indent="-285750" algn="ctr">
              <a:buFont typeface="Arial" panose="020B0604020202020204" pitchFamily="34" charset="0"/>
              <a:buChar char="•"/>
            </a:pPr>
            <a:r>
              <a:rPr lang="en-US" sz="1600" dirty="0"/>
              <a:t>Conducting local evaluations to determine the effectiveness of interventions and developing evidence of the impact of a program once being implemented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14345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Monitoring and Evaluation</a:t>
            </a:r>
          </a:p>
        </p:txBody>
      </p:sp>
      <p:sp>
        <p:nvSpPr>
          <p:cNvPr id="3" name="Content Placeholder 2"/>
          <p:cNvSpPr>
            <a:spLocks noGrp="1"/>
          </p:cNvSpPr>
          <p:nvPr>
            <p:ph idx="1"/>
          </p:nvPr>
        </p:nvSpPr>
        <p:spPr/>
        <p:txBody>
          <a:bodyPr>
            <a:normAutofit/>
          </a:bodyPr>
          <a:lstStyle/>
          <a:p>
            <a:r>
              <a:rPr lang="en-US" dirty="0"/>
              <a:t>Applicable section of UIP: </a:t>
            </a:r>
            <a:r>
              <a:rPr lang="en-US" dirty="0">
                <a:solidFill>
                  <a:srgbClr val="00B050"/>
                </a:solidFill>
              </a:rPr>
              <a:t>Implementation Benchmarks; Reflection on Prior Year Targets; and Student Performance Targets and Interim Measures</a:t>
            </a:r>
          </a:p>
          <a:p>
            <a:pPr lvl="0"/>
            <a:r>
              <a:rPr lang="en-US" dirty="0"/>
              <a:t>ESSA section 1111(d)(1)(B) requires that the plan be developed “…to improve student outcomes.” Subsection (iv) of this section goes on to require that once approved and being implemented, plans are “monitored and periodically reviewed by the State educational agency.”</a:t>
            </a:r>
          </a:p>
          <a:p>
            <a:r>
              <a:rPr lang="en-US" dirty="0"/>
              <a:t>CDE interprets this to mean that the implementation of plans should result in improved outcomes for students. One way to ensure the plans are resulting in intended outcomes is to include processes for monitoring and evaluating the impact of the selected EBI and adjusting or modifying any strategies or interventions that are not producing desired improvements and outcomes for students.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9464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Monitoring and Evaluation</a:t>
            </a:r>
            <a:br>
              <a:rPr lang="en-US" dirty="0"/>
            </a:br>
            <a:r>
              <a:rPr lang="en-US" dirty="0"/>
              <a:t>Guiding Questions</a:t>
            </a:r>
          </a:p>
        </p:txBody>
      </p:sp>
      <p:sp>
        <p:nvSpPr>
          <p:cNvPr id="3" name="Content Placeholder 2"/>
          <p:cNvSpPr>
            <a:spLocks noGrp="1"/>
          </p:cNvSpPr>
          <p:nvPr>
            <p:ph idx="1"/>
          </p:nvPr>
        </p:nvSpPr>
        <p:spPr/>
        <p:txBody>
          <a:bodyPr>
            <a:normAutofit/>
          </a:bodyPr>
          <a:lstStyle/>
          <a:p>
            <a:pPr lvl="0"/>
            <a:r>
              <a:rPr lang="en-US" b="1" dirty="0"/>
              <a:t>What are the plans, including timeline, for monitoring and evaluating the impact of the EBI selected to ensure that desired outcomes are being reached?</a:t>
            </a:r>
          </a:p>
          <a:p>
            <a:pPr lvl="1"/>
            <a:r>
              <a:rPr lang="en-US" dirty="0"/>
              <a:t>Schools and LEAs should collaborate on monitoring and evaluating the impact that selected intervention(s) and strategies are having on the reasons the school has been identified for support and improvement. The plan should include a timeline for conducting such analyses.  </a:t>
            </a:r>
          </a:p>
          <a:p>
            <a:pPr lvl="0"/>
            <a:r>
              <a:rPr lang="en-US" b="1" dirty="0"/>
              <a:t>What are the plans, including timeline, for modifying strategies or interventions that are not improving the indicators that resulted in the school being identified for ESSA support and improvement?  </a:t>
            </a:r>
          </a:p>
          <a:p>
            <a:r>
              <a:rPr lang="en-US" b="1" dirty="0"/>
              <a:t>The plan should include actions that the school and district will take if desired outcomes are not being reached.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5880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Resource Inequities</a:t>
            </a:r>
          </a:p>
        </p:txBody>
      </p:sp>
      <p:sp>
        <p:nvSpPr>
          <p:cNvPr id="3" name="Content Placeholder 2"/>
          <p:cNvSpPr>
            <a:spLocks noGrp="1"/>
          </p:cNvSpPr>
          <p:nvPr>
            <p:ph idx="1"/>
          </p:nvPr>
        </p:nvSpPr>
        <p:spPr/>
        <p:txBody>
          <a:bodyPr>
            <a:normAutofit fontScale="85000" lnSpcReduction="20000"/>
          </a:bodyPr>
          <a:lstStyle/>
          <a:p>
            <a:r>
              <a:rPr lang="en-US" dirty="0"/>
              <a:t>Applicable section of UIP: </a:t>
            </a:r>
            <a:r>
              <a:rPr lang="en-US" dirty="0">
                <a:solidFill>
                  <a:srgbClr val="00B050"/>
                </a:solidFill>
              </a:rPr>
              <a:t>Data Narrative/Current Performance or Brief Description and Major Improvement Strategies</a:t>
            </a:r>
          </a:p>
          <a:p>
            <a:pPr lvl="0"/>
            <a:r>
              <a:rPr lang="en-US" dirty="0"/>
              <a:t>ESSA section 1111(d)(1)(B)(iv) requires that the plan “identifies resource inequities, which may include a review of local educational agency and school-level budgeting, to be addressed through implementation of such comprehensive support and improvement plan.”</a:t>
            </a:r>
          </a:p>
          <a:p>
            <a:r>
              <a:rPr lang="en-US" dirty="0"/>
              <a:t>CDE interprets this to mean that the plan must include a process for identifying resource inequities (including consideration of any of the processes listed below), describes any inequities that have been identified and how the school and district will address any identified inequities. </a:t>
            </a:r>
          </a:p>
          <a:p>
            <a:r>
              <a:rPr lang="en-US" u="sng" dirty="0"/>
              <a:t>Resource Inequity</a:t>
            </a:r>
            <a:r>
              <a:rPr lang="en-US" dirty="0"/>
              <a:t>: In addition to the descriptions provided in the ESSA improvement plan (or UIP), CDE will be monitoring resource equity through the following processes and will notify the district of any identified gaps, which must also be addressed by the school and district in the subsequent year’s plan: </a:t>
            </a:r>
          </a:p>
          <a:p>
            <a:pPr lvl="1"/>
            <a:r>
              <a:rPr lang="en-US" dirty="0"/>
              <a:t>Comparability</a:t>
            </a:r>
          </a:p>
          <a:p>
            <a:pPr lvl="1"/>
            <a:r>
              <a:rPr lang="en-US" dirty="0"/>
              <a:t>Maintenance of Effort</a:t>
            </a:r>
          </a:p>
          <a:p>
            <a:pPr lvl="1"/>
            <a:r>
              <a:rPr lang="en-US" dirty="0"/>
              <a:t>Supplement, Not Supplant</a:t>
            </a:r>
          </a:p>
          <a:p>
            <a:pPr lvl="1"/>
            <a:r>
              <a:rPr lang="en-US" dirty="0"/>
              <a:t>Analyses of the number of economically disadvantaged or minority students being taught by inexperienced, ineffective, or out-of-field teachers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13593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Today’s Webinar</a:t>
            </a:r>
          </a:p>
        </p:txBody>
      </p:sp>
      <p:sp>
        <p:nvSpPr>
          <p:cNvPr id="3" name="Content Placeholder 2"/>
          <p:cNvSpPr>
            <a:spLocks noGrp="1"/>
          </p:cNvSpPr>
          <p:nvPr>
            <p:ph idx="1"/>
          </p:nvPr>
        </p:nvSpPr>
        <p:spPr>
          <a:xfrm>
            <a:off x="838200" y="1554480"/>
            <a:ext cx="10515600" cy="4396377"/>
          </a:xfrm>
        </p:spPr>
        <p:txBody>
          <a:bodyPr/>
          <a:lstStyle/>
          <a:p>
            <a:r>
              <a:rPr lang="en-US" sz="3200" dirty="0"/>
              <a:t>Improvement Plan Requirements</a:t>
            </a:r>
          </a:p>
          <a:p>
            <a:r>
              <a:rPr lang="en-US" sz="3200" dirty="0"/>
              <a:t>CDE Review and Approval Process for Improvement Plans from Schools Identified for Comprehensive Support and Improvement</a:t>
            </a:r>
          </a:p>
          <a:p>
            <a:r>
              <a:rPr lang="en-US" sz="3200" dirty="0"/>
              <a:t>Timeline</a:t>
            </a:r>
          </a:p>
          <a:p>
            <a:r>
              <a:rPr lang="en-US" sz="3200" dirty="0"/>
              <a:t>Eligibility for Supports and Funding</a:t>
            </a:r>
          </a:p>
          <a:p>
            <a:r>
              <a:rPr lang="en-US" sz="3200" dirty="0"/>
              <a:t>Contacts for Support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83926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Resource Inequities</a:t>
            </a:r>
            <a:br>
              <a:rPr lang="en-US" dirty="0"/>
            </a:br>
            <a:r>
              <a:rPr lang="en-US" dirty="0"/>
              <a:t>Guiding Questions</a:t>
            </a:r>
          </a:p>
        </p:txBody>
      </p:sp>
      <p:sp>
        <p:nvSpPr>
          <p:cNvPr id="3" name="Content Placeholder 2"/>
          <p:cNvSpPr>
            <a:spLocks noGrp="1"/>
          </p:cNvSpPr>
          <p:nvPr>
            <p:ph idx="1"/>
          </p:nvPr>
        </p:nvSpPr>
        <p:spPr/>
        <p:txBody>
          <a:bodyPr>
            <a:normAutofit/>
          </a:bodyPr>
          <a:lstStyle/>
          <a:p>
            <a:pPr lvl="0"/>
            <a:r>
              <a:rPr lang="en-US" b="1" dirty="0"/>
              <a:t>Does the identified school have equitable access to the same funding as non-identified schools?  </a:t>
            </a:r>
          </a:p>
          <a:p>
            <a:pPr lvl="0"/>
            <a:r>
              <a:rPr lang="en-US" b="1" dirty="0"/>
              <a:t>Are the same percentage of effective, teaching in-field and experienced teachers teaching in identified schools, compared to non-identified schools? </a:t>
            </a:r>
          </a:p>
          <a:p>
            <a:pPr lvl="0"/>
            <a:r>
              <a:rPr lang="en-US" b="1" dirty="0"/>
              <a:t>Do the students in identified schools have the same access to rigorous courses, such as advanced placement courses, as students in non-identified schools?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24173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 Development</a:t>
            </a:r>
          </a:p>
        </p:txBody>
      </p:sp>
      <p:sp>
        <p:nvSpPr>
          <p:cNvPr id="3" name="Content Placeholder 2"/>
          <p:cNvSpPr>
            <a:spLocks noGrp="1"/>
          </p:cNvSpPr>
          <p:nvPr>
            <p:ph idx="1"/>
          </p:nvPr>
        </p:nvSpPr>
        <p:spPr/>
        <p:txBody>
          <a:bodyPr/>
          <a:lstStyle/>
          <a:p>
            <a:r>
              <a:rPr lang="en-US" dirty="0"/>
              <a:t>The improvement plan addresses any inequitable access to rigorous courses and/or the plan includes strategies for identifying and addressing any inequitable access to rigorous courses for students in identified schools compared to students in non-identified schools in the district, or the state if the district only has one school per level.</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4465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Timeline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36298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4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chemeClr val="lt1"/>
              </a:buClr>
              <a:buSzPts val="2800"/>
            </a:pPr>
            <a:r>
              <a:rPr lang="en-US" dirty="0">
                <a:solidFill>
                  <a:schemeClr val="lt1"/>
                </a:solidFill>
                <a:latin typeface="Arial"/>
                <a:ea typeface="Arial"/>
                <a:cs typeface="Arial"/>
                <a:sym typeface="Arial"/>
              </a:rPr>
              <a:t>CDE Review of Plans</a:t>
            </a:r>
            <a:endParaRPr dirty="0">
              <a:solidFill>
                <a:schemeClr val="lt1"/>
              </a:solidFill>
              <a:latin typeface="Arial"/>
              <a:ea typeface="Arial"/>
              <a:cs typeface="Arial"/>
              <a:sym typeface="Arial"/>
            </a:endParaRPr>
          </a:p>
        </p:txBody>
      </p:sp>
      <p:graphicFrame>
        <p:nvGraphicFramePr>
          <p:cNvPr id="4" name="Diagram 3" title="State and ESSA Venn Diagram"/>
          <p:cNvGraphicFramePr/>
          <p:nvPr>
            <p:extLst>
              <p:ext uri="{D42A27DB-BD31-4B8C-83A1-F6EECF244321}">
                <p14:modId xmlns:p14="http://schemas.microsoft.com/office/powerpoint/2010/main" val="352615078"/>
              </p:ext>
            </p:extLst>
          </p:nvPr>
        </p:nvGraphicFramePr>
        <p:xfrm>
          <a:off x="6251734" y="199950"/>
          <a:ext cx="2256999" cy="9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4" name="Google Shape;284;p4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spcBef>
                <a:spcPts val="0"/>
              </a:spcBef>
              <a:buNone/>
            </a:pPr>
            <a:r>
              <a:rPr lang="en-US" dirty="0"/>
              <a:t>Priority Improvement/Turnaround</a:t>
            </a:r>
            <a:endParaRPr dirty="0"/>
          </a:p>
          <a:p>
            <a:pPr lvl="1">
              <a:spcBef>
                <a:spcPts val="0"/>
              </a:spcBef>
              <a:buSzPts val="2000"/>
            </a:pPr>
            <a:r>
              <a:rPr lang="en-US" dirty="0"/>
              <a:t>January Submission</a:t>
            </a:r>
            <a:endParaRPr dirty="0"/>
          </a:p>
          <a:p>
            <a:pPr lvl="1">
              <a:spcBef>
                <a:spcPts val="0"/>
              </a:spcBef>
              <a:buSzPts val="2000"/>
            </a:pPr>
            <a:r>
              <a:rPr lang="en-US" dirty="0"/>
              <a:t>April Submission for Public Posting</a:t>
            </a:r>
            <a:endParaRPr dirty="0"/>
          </a:p>
          <a:p>
            <a:pPr marL="0" indent="0">
              <a:buNone/>
            </a:pPr>
            <a:r>
              <a:rPr lang="en-US" dirty="0">
                <a:solidFill>
                  <a:srgbClr val="7030A0"/>
                </a:solidFill>
              </a:rPr>
              <a:t>Comprehensive Support - CDE Reviews &amp; Approves</a:t>
            </a:r>
            <a:endParaRPr dirty="0">
              <a:solidFill>
                <a:srgbClr val="7030A0"/>
              </a:solidFill>
            </a:endParaRPr>
          </a:p>
          <a:p>
            <a:pPr lvl="1">
              <a:spcBef>
                <a:spcPts val="0"/>
              </a:spcBef>
              <a:buSzPts val="2000"/>
            </a:pPr>
            <a:r>
              <a:rPr lang="en-US" dirty="0">
                <a:solidFill>
                  <a:srgbClr val="7030A0"/>
                </a:solidFill>
              </a:rPr>
              <a:t>If submitted in January</a:t>
            </a:r>
            <a:endParaRPr dirty="0">
              <a:solidFill>
                <a:srgbClr val="7030A0"/>
              </a:solidFill>
            </a:endParaRPr>
          </a:p>
          <a:p>
            <a:pPr lvl="2" indent="-215900">
              <a:spcBef>
                <a:spcPts val="0"/>
              </a:spcBef>
              <a:buSzPts val="1800"/>
            </a:pPr>
            <a:r>
              <a:rPr lang="en-US" dirty="0">
                <a:solidFill>
                  <a:srgbClr val="7030A0"/>
                </a:solidFill>
              </a:rPr>
              <a:t>CDE will review and provide feedback by April</a:t>
            </a:r>
            <a:endParaRPr dirty="0">
              <a:solidFill>
                <a:srgbClr val="7030A0"/>
              </a:solidFill>
            </a:endParaRPr>
          </a:p>
          <a:p>
            <a:pPr lvl="2" indent="-215900">
              <a:spcBef>
                <a:spcPts val="0"/>
              </a:spcBef>
              <a:buSzPts val="1800"/>
            </a:pPr>
            <a:r>
              <a:rPr lang="en-US" dirty="0">
                <a:solidFill>
                  <a:srgbClr val="7030A0"/>
                </a:solidFill>
              </a:rPr>
              <a:t>If approved in January, ESEA Office will not review again the subsequent year</a:t>
            </a:r>
            <a:endParaRPr dirty="0">
              <a:solidFill>
                <a:srgbClr val="7030A0"/>
              </a:solidFill>
            </a:endParaRPr>
          </a:p>
          <a:p>
            <a:pPr lvl="2" indent="-215900">
              <a:spcBef>
                <a:spcPts val="0"/>
              </a:spcBef>
              <a:buSzPts val="1800"/>
            </a:pPr>
            <a:r>
              <a:rPr lang="en-US" dirty="0">
                <a:solidFill>
                  <a:srgbClr val="7030A0"/>
                </a:solidFill>
              </a:rPr>
              <a:t>If changes are required, ESEA Office will review again the subsequent year for approval</a:t>
            </a:r>
            <a:endParaRPr dirty="0">
              <a:solidFill>
                <a:srgbClr val="7030A0"/>
              </a:solidFill>
            </a:endParaRPr>
          </a:p>
          <a:p>
            <a:pPr lvl="1" indent="-203200">
              <a:spcBef>
                <a:spcPts val="0"/>
              </a:spcBef>
              <a:buSzPts val="2000"/>
            </a:pPr>
            <a:r>
              <a:rPr lang="en-US" dirty="0">
                <a:solidFill>
                  <a:srgbClr val="7030A0"/>
                </a:solidFill>
              </a:rPr>
              <a:t>If submitted in April</a:t>
            </a:r>
            <a:endParaRPr dirty="0">
              <a:solidFill>
                <a:srgbClr val="7030A0"/>
              </a:solidFill>
            </a:endParaRPr>
          </a:p>
          <a:p>
            <a:pPr lvl="2" indent="-215900">
              <a:spcBef>
                <a:spcPts val="0"/>
              </a:spcBef>
              <a:buSzPts val="1800"/>
            </a:pPr>
            <a:r>
              <a:rPr lang="en-US" dirty="0">
                <a:solidFill>
                  <a:srgbClr val="7030A0"/>
                </a:solidFill>
              </a:rPr>
              <a:t>CDE will review for approval and provide feedback by August 1</a:t>
            </a:r>
            <a:endParaRPr dirty="0">
              <a:solidFill>
                <a:srgbClr val="7030A0"/>
              </a:solidFill>
            </a:endParaRPr>
          </a:p>
          <a:p>
            <a:pPr lvl="2" indent="-215900">
              <a:spcBef>
                <a:spcPts val="0"/>
              </a:spcBef>
              <a:buSzPts val="1800"/>
            </a:pPr>
            <a:r>
              <a:rPr lang="en-US" dirty="0">
                <a:solidFill>
                  <a:srgbClr val="7030A0"/>
                </a:solidFill>
              </a:rPr>
              <a:t>If approved, ESEA Office will not review again the subsequent year</a:t>
            </a:r>
            <a:endParaRPr dirty="0">
              <a:solidFill>
                <a:srgbClr val="7030A0"/>
              </a:solidFill>
            </a:endParaRPr>
          </a:p>
          <a:p>
            <a:pPr lvl="2" indent="-215900">
              <a:spcBef>
                <a:spcPts val="0"/>
              </a:spcBef>
              <a:buSzPts val="1800"/>
            </a:pPr>
            <a:r>
              <a:rPr lang="en-US" dirty="0">
                <a:solidFill>
                  <a:srgbClr val="7030A0"/>
                </a:solidFill>
              </a:rPr>
              <a:t>If changes are required, ESEA Office will review again the subsequent year </a:t>
            </a:r>
            <a:endParaRPr dirty="0">
              <a:solidFill>
                <a:srgbClr val="7030A0"/>
              </a:solidFill>
            </a:endParaRPr>
          </a:p>
        </p:txBody>
      </p:sp>
      <p:sp>
        <p:nvSpPr>
          <p:cNvPr id="2" name="TextBox 1"/>
          <p:cNvSpPr txBox="1"/>
          <p:nvPr/>
        </p:nvSpPr>
        <p:spPr>
          <a:xfrm>
            <a:off x="3193597" y="5395040"/>
            <a:ext cx="5804807" cy="10215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Beginning in 2020-2021, schools identified as CS must submit CS Improvement Plans (UIPs) in January, regardless of SPF Rating/Plan Type</a:t>
            </a:r>
          </a:p>
        </p:txBody>
      </p:sp>
    </p:spTree>
    <p:extLst>
      <p:ext uri="{BB962C8B-B14F-4D97-AF65-F5344CB8AC3E}">
        <p14:creationId xmlns:p14="http://schemas.microsoft.com/office/powerpoint/2010/main" val="1712090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Eligibility for Supports and Funding: </a:t>
            </a:r>
            <a:br>
              <a:rPr lang="en-US" dirty="0"/>
            </a:br>
            <a:r>
              <a:rPr lang="en-US" dirty="0"/>
              <a:t>Title I School Improvement </a:t>
            </a:r>
            <a:br>
              <a:rPr lang="en-US" dirty="0"/>
            </a:br>
            <a:r>
              <a:rPr lang="en-US" dirty="0"/>
              <a:t>Funds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82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306776"/>
            <a:ext cx="8065168" cy="618913"/>
          </a:xfrm>
        </p:spPr>
        <p:txBody>
          <a:bodyPr/>
          <a:lstStyle/>
          <a:p>
            <a:r>
              <a:rPr lang="en-US" dirty="0"/>
              <a:t>Title I School Improvement </a:t>
            </a:r>
          </a:p>
        </p:txBody>
      </p:sp>
      <p:sp>
        <p:nvSpPr>
          <p:cNvPr id="3" name="Content Placeholder 2"/>
          <p:cNvSpPr>
            <a:spLocks noGrp="1"/>
          </p:cNvSpPr>
          <p:nvPr>
            <p:ph idx="1"/>
          </p:nvPr>
        </p:nvSpPr>
        <p:spPr/>
        <p:txBody>
          <a:bodyPr/>
          <a:lstStyle/>
          <a:p>
            <a:r>
              <a:rPr lang="en-US" dirty="0"/>
              <a:t>Schools identified for support and improvement under ESSA are eligible for grants through the Empowering Action for School Improvement (EASI) Application</a:t>
            </a:r>
          </a:p>
          <a:p>
            <a:pPr lvl="1"/>
            <a:r>
              <a:rPr lang="en-US" dirty="0"/>
              <a:t>Federal Funds: Title I School Improvement (§1003)</a:t>
            </a:r>
          </a:p>
          <a:p>
            <a:pPr lvl="2"/>
            <a:r>
              <a:rPr lang="en-US" dirty="0"/>
              <a:t>Any schools identified as CS, TS, or ATS</a:t>
            </a:r>
          </a:p>
          <a:p>
            <a:pPr lvl="2"/>
            <a:r>
              <a:rPr lang="en-US" dirty="0"/>
              <a:t>Any schools identified under both ESSA and state accountability (earned a Priority Improvement or Turnaround Plan Type on the School Performance Frameworks – SPF)</a:t>
            </a:r>
          </a:p>
          <a:p>
            <a:pPr lvl="1"/>
            <a:r>
              <a:rPr lang="en-US" dirty="0"/>
              <a:t>State Funds</a:t>
            </a:r>
          </a:p>
          <a:p>
            <a:pPr lvl="2"/>
            <a:r>
              <a:rPr lang="en-US" dirty="0"/>
              <a:t>Available for schools identified under state accountability only (earned a Priority Improvement or Turnaround Plan Type on the School Performance Frameworks – SPF)</a:t>
            </a:r>
          </a:p>
          <a:p>
            <a:r>
              <a:rPr lang="en-US" dirty="0"/>
              <a:t>Includes supports and grants provided from the School Improvement Retention Funds (permission to retain funds is part of the Consolidated Application)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818108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and Prioritization for Funding and Support</a:t>
            </a:r>
          </a:p>
        </p:txBody>
      </p:sp>
      <p:sp>
        <p:nvSpPr>
          <p:cNvPr id="3" name="Content Placeholder 2"/>
          <p:cNvSpPr>
            <a:spLocks noGrp="1"/>
          </p:cNvSpPr>
          <p:nvPr>
            <p:ph idx="1"/>
          </p:nvPr>
        </p:nvSpPr>
        <p:spPr/>
        <p:txBody>
          <a:bodyPr/>
          <a:lstStyle/>
          <a:p>
            <a:r>
              <a:rPr lang="en-US" dirty="0"/>
              <a:t>Schools identified as TS or ATS in prior years are still eligible for supports and funding and are labeled as </a:t>
            </a:r>
          </a:p>
          <a:p>
            <a:pPr lvl="1"/>
            <a:r>
              <a:rPr lang="en-US" dirty="0"/>
              <a:t>“2017-2018 Eligible for Supports”</a:t>
            </a:r>
          </a:p>
          <a:p>
            <a:pPr lvl="1"/>
            <a:r>
              <a:rPr lang="en-US" dirty="0"/>
              <a:t>“2018-2019 Eligible for Supports”</a:t>
            </a:r>
          </a:p>
          <a:p>
            <a:pPr lvl="1"/>
            <a:endParaRPr lang="en-US" dirty="0"/>
          </a:p>
          <a:p>
            <a:r>
              <a:rPr lang="en-US" dirty="0"/>
              <a:t>Supports and funds will be prioritized: </a:t>
            </a:r>
          </a:p>
          <a:p>
            <a:pPr lvl="1"/>
            <a:r>
              <a:rPr lang="en-US" dirty="0"/>
              <a:t>2019-2020 identified </a:t>
            </a:r>
          </a:p>
          <a:p>
            <a:pPr lvl="2"/>
            <a:r>
              <a:rPr lang="en-US" dirty="0"/>
              <a:t>CS</a:t>
            </a:r>
          </a:p>
          <a:p>
            <a:pPr lvl="2"/>
            <a:r>
              <a:rPr lang="en-US" dirty="0"/>
              <a:t>ATS</a:t>
            </a:r>
          </a:p>
          <a:p>
            <a:pPr lvl="2"/>
            <a:r>
              <a:rPr lang="en-US" dirty="0"/>
              <a:t>TS</a:t>
            </a:r>
          </a:p>
          <a:p>
            <a:pPr lvl="1"/>
            <a:r>
              <a:rPr lang="en-US" dirty="0"/>
              <a:t>2018-2019 identified (and not re-identified this year)</a:t>
            </a:r>
          </a:p>
          <a:p>
            <a:pPr lvl="1"/>
            <a:r>
              <a:rPr lang="en-US" dirty="0"/>
              <a:t>2017-2018 identified (and not re-identified this year or in 2018-2019)</a:t>
            </a:r>
          </a:p>
        </p:txBody>
      </p:sp>
      <p:sp>
        <p:nvSpPr>
          <p:cNvPr id="5" name="Content Placeholder 2"/>
          <p:cNvSpPr txBox="1">
            <a:spLocks/>
          </p:cNvSpPr>
          <p:nvPr/>
        </p:nvSpPr>
        <p:spPr>
          <a:xfrm>
            <a:off x="6435091" y="2367431"/>
            <a:ext cx="5238858" cy="1070418"/>
          </a:xfrm>
          <a:prstGeom prst="round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1800" b="1" dirty="0"/>
              <a:t>Application Open</a:t>
            </a:r>
            <a:r>
              <a:rPr lang="en-US" sz="1800" b="1" dirty="0">
                <a:solidFill>
                  <a:schemeClr val="tx1"/>
                </a:solidFill>
              </a:rPr>
              <a:t>ed</a:t>
            </a:r>
            <a:r>
              <a:rPr lang="en-US" sz="1800" dirty="0"/>
              <a:t>: mid-September</a:t>
            </a:r>
          </a:p>
          <a:p>
            <a:r>
              <a:rPr lang="en-US" sz="1800" b="1" dirty="0"/>
              <a:t>Application Deadline</a:t>
            </a:r>
            <a:r>
              <a:rPr lang="en-US" sz="1800" dirty="0"/>
              <a:t>: Thursday, November 14, 2019</a:t>
            </a:r>
          </a:p>
        </p:txBody>
      </p:sp>
      <p:sp>
        <p:nvSpPr>
          <p:cNvPr id="6" name="TextBox 5"/>
          <p:cNvSpPr txBox="1"/>
          <p:nvPr/>
        </p:nvSpPr>
        <p:spPr>
          <a:xfrm>
            <a:off x="6835141" y="3760219"/>
            <a:ext cx="4438758"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t>Resource: </a:t>
            </a:r>
            <a:r>
              <a:rPr lang="en-US" sz="1400" dirty="0">
                <a:hlinkClick r:id="rId3"/>
              </a:rPr>
              <a:t>www.cde.state.co.us/fedprograms/easiapplication</a:t>
            </a:r>
            <a:endParaRPr lang="en-US" sz="14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8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Additional Support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514546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54" y="383839"/>
            <a:ext cx="8065168" cy="609583"/>
          </a:xfrm>
        </p:spPr>
        <p:txBody>
          <a:bodyPr/>
          <a:lstStyle/>
          <a:p>
            <a:r>
              <a:rPr lang="en-US" dirty="0"/>
              <a:t>Federal Programs Contacts</a:t>
            </a:r>
          </a:p>
        </p:txBody>
      </p:sp>
      <p:sp>
        <p:nvSpPr>
          <p:cNvPr id="3" name="Content Placeholder 2"/>
          <p:cNvSpPr>
            <a:spLocks noGrp="1"/>
          </p:cNvSpPr>
          <p:nvPr>
            <p:ph sz="half" idx="1"/>
          </p:nvPr>
        </p:nvSpPr>
        <p:spPr/>
        <p:txBody>
          <a:bodyPr>
            <a:normAutofit/>
          </a:bodyPr>
          <a:lstStyle/>
          <a:p>
            <a:r>
              <a:rPr lang="en-US" dirty="0"/>
              <a:t>Tammy Giessinger</a:t>
            </a:r>
          </a:p>
          <a:p>
            <a:pPr lvl="1"/>
            <a:r>
              <a:rPr lang="en-US" dirty="0">
                <a:hlinkClick r:id="rId3"/>
              </a:rPr>
              <a:t>giessinger_t@cde.state.co.us</a:t>
            </a:r>
            <a:endParaRPr lang="en-US" dirty="0"/>
          </a:p>
          <a:p>
            <a:pPr lvl="1"/>
            <a:r>
              <a:rPr lang="en-US" dirty="0"/>
              <a:t>303-866-6992</a:t>
            </a:r>
          </a:p>
          <a:p>
            <a:pPr marL="457200" lvl="1" indent="0">
              <a:buNone/>
            </a:pPr>
            <a:endParaRPr lang="en-US" dirty="0"/>
          </a:p>
          <a:p>
            <a:r>
              <a:rPr lang="en-US" dirty="0"/>
              <a:t>Laura Meushaw</a:t>
            </a:r>
          </a:p>
          <a:p>
            <a:pPr lvl="1"/>
            <a:r>
              <a:rPr lang="en-US" dirty="0">
                <a:hlinkClick r:id="rId4"/>
              </a:rPr>
              <a:t>meushaw_l@cde.state.co.us</a:t>
            </a:r>
            <a:endParaRPr lang="en-US" dirty="0"/>
          </a:p>
          <a:p>
            <a:pPr lvl="1"/>
            <a:r>
              <a:rPr lang="en-US" dirty="0"/>
              <a:t>303-866-6618</a:t>
            </a:r>
          </a:p>
          <a:p>
            <a:pPr marL="457200" lvl="1" indent="0">
              <a:buNone/>
            </a:pPr>
            <a:endParaRPr lang="en-US" dirty="0"/>
          </a:p>
          <a:p>
            <a:r>
              <a:rPr lang="en-US" dirty="0"/>
              <a:t>Nazanin Mohajeri-Nelson</a:t>
            </a:r>
          </a:p>
          <a:p>
            <a:pPr lvl="1"/>
            <a:r>
              <a:rPr lang="en-US" dirty="0">
                <a:hlinkClick r:id="rId5"/>
              </a:rPr>
              <a:t>mohajeri-nelson_n@cde.state.co.us</a:t>
            </a:r>
            <a:endParaRPr lang="en-US" dirty="0"/>
          </a:p>
          <a:p>
            <a:pPr lvl="1"/>
            <a:r>
              <a:rPr lang="en-US" dirty="0"/>
              <a:t>303-866-6205</a:t>
            </a:r>
          </a:p>
          <a:p>
            <a:pPr marL="457200" lvl="1" indent="0">
              <a:buNone/>
            </a:pPr>
            <a:endParaRPr lang="en-US" dirty="0"/>
          </a:p>
        </p:txBody>
      </p:sp>
      <p:sp>
        <p:nvSpPr>
          <p:cNvPr id="6" name="Content Placeholder 5"/>
          <p:cNvSpPr>
            <a:spLocks noGrp="1"/>
          </p:cNvSpPr>
          <p:nvPr>
            <p:ph sz="half" idx="2"/>
          </p:nvPr>
        </p:nvSpPr>
        <p:spPr/>
        <p:txBody>
          <a:bodyPr/>
          <a:lstStyle/>
          <a:p>
            <a:r>
              <a:rPr lang="en-US" dirty="0"/>
              <a:t>Regional Contacts</a:t>
            </a:r>
          </a:p>
          <a:p>
            <a:pPr lvl="1"/>
            <a:r>
              <a:rPr lang="en-US" sz="1400" dirty="0">
                <a:hlinkClick r:id="rId6"/>
              </a:rPr>
              <a:t>www.cde.state.co.us/fedprograms/regionalcontactspage</a:t>
            </a:r>
            <a:endParaRPr lang="en-US" sz="1400" dirty="0"/>
          </a:p>
        </p:txBody>
      </p:sp>
      <p:pic>
        <p:nvPicPr>
          <p:cNvPr id="9" name="Picture 8" title="We can hel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5751">
            <a:off x="7130866" y="3008246"/>
            <a:ext cx="3264268" cy="2172222"/>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452988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54" y="383839"/>
            <a:ext cx="8065168" cy="609583"/>
          </a:xfrm>
        </p:spPr>
        <p:txBody>
          <a:bodyPr/>
          <a:lstStyle/>
          <a:p>
            <a:r>
              <a:rPr lang="en-US" dirty="0"/>
              <a:t>UIP Contacts</a:t>
            </a:r>
          </a:p>
        </p:txBody>
      </p:sp>
      <p:sp>
        <p:nvSpPr>
          <p:cNvPr id="3" name="Content Placeholder 2"/>
          <p:cNvSpPr>
            <a:spLocks noGrp="1"/>
          </p:cNvSpPr>
          <p:nvPr>
            <p:ph sz="half" idx="1"/>
          </p:nvPr>
        </p:nvSpPr>
        <p:spPr/>
        <p:txBody>
          <a:bodyPr>
            <a:normAutofit/>
          </a:bodyPr>
          <a:lstStyle/>
          <a:p>
            <a:r>
              <a:rPr lang="en-US" dirty="0"/>
              <a:t>Lisa Steffen</a:t>
            </a:r>
          </a:p>
          <a:p>
            <a:pPr lvl="1"/>
            <a:r>
              <a:rPr lang="en-US" dirty="0">
                <a:hlinkClick r:id="rId3"/>
              </a:rPr>
              <a:t>steffen_l@cde.state.co.us</a:t>
            </a:r>
            <a:endParaRPr lang="en-US" dirty="0"/>
          </a:p>
          <a:p>
            <a:pPr lvl="1"/>
            <a:r>
              <a:rPr lang="en-US" dirty="0"/>
              <a:t>303-866-6676</a:t>
            </a:r>
          </a:p>
          <a:p>
            <a:pPr marL="457200" lvl="1" indent="0">
              <a:buNone/>
            </a:pPr>
            <a:endParaRPr lang="en-US" dirty="0"/>
          </a:p>
          <a:p>
            <a:r>
              <a:rPr lang="en-US" dirty="0"/>
              <a:t>Jennifer Morgan</a:t>
            </a:r>
          </a:p>
          <a:p>
            <a:pPr lvl="1"/>
            <a:r>
              <a:rPr lang="en-US" dirty="0">
                <a:hlinkClick r:id="rId4"/>
              </a:rPr>
              <a:t>morgan_j@cde.state.co.us</a:t>
            </a:r>
            <a:endParaRPr lang="en-US" dirty="0"/>
          </a:p>
          <a:p>
            <a:pPr lvl="1"/>
            <a:r>
              <a:rPr lang="en-US" dirty="0"/>
              <a:t>303-866-5499</a:t>
            </a:r>
          </a:p>
        </p:txBody>
      </p:sp>
      <p:pic>
        <p:nvPicPr>
          <p:cNvPr id="9" name="Picture 8" title="We can help!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5751">
            <a:off x="7130866" y="3008246"/>
            <a:ext cx="3264268" cy="2172222"/>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91034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Identification of Schools</a:t>
            </a:r>
          </a:p>
        </p:txBody>
      </p:sp>
      <p:sp>
        <p:nvSpPr>
          <p:cNvPr id="3" name="Content Placeholder 2"/>
          <p:cNvSpPr>
            <a:spLocks noGrp="1"/>
          </p:cNvSpPr>
          <p:nvPr>
            <p:ph idx="1"/>
          </p:nvPr>
        </p:nvSpPr>
        <p:spPr/>
        <p:txBody>
          <a:bodyPr/>
          <a:lstStyle/>
          <a:p>
            <a:pPr marL="0" lvl="0" indent="0">
              <a:buNone/>
            </a:pPr>
            <a:r>
              <a:rPr lang="en-US" dirty="0"/>
              <a:t>Annual Identification of Schools for Support and Improvement under ESSA</a:t>
            </a:r>
          </a:p>
          <a:p>
            <a:pPr marL="457200" lvl="0" indent="-381000">
              <a:buSzPts val="2400"/>
              <a:buChar char="●"/>
            </a:pPr>
            <a:r>
              <a:rPr lang="en-US" dirty="0"/>
              <a:t>Comprehensive Support and Improvement (CS)</a:t>
            </a:r>
          </a:p>
          <a:p>
            <a:pPr marL="914400" lvl="1" indent="-355600">
              <a:spcBef>
                <a:spcPts val="0"/>
              </a:spcBef>
              <a:buSzPts val="2000"/>
              <a:buChar char="○"/>
            </a:pPr>
            <a:r>
              <a:rPr lang="en-US" dirty="0"/>
              <a:t>CS - Lowest 5% of Title I Schools</a:t>
            </a:r>
          </a:p>
          <a:p>
            <a:pPr marL="914400" lvl="1" indent="-355600">
              <a:spcBef>
                <a:spcPts val="0"/>
              </a:spcBef>
              <a:buSzPts val="2000"/>
              <a:buChar char="○"/>
            </a:pPr>
            <a:r>
              <a:rPr lang="en-US" dirty="0"/>
              <a:t>CS - Low Graduation Rate</a:t>
            </a:r>
          </a:p>
          <a:p>
            <a:pPr marL="914400" lvl="1" indent="-355600">
              <a:spcBef>
                <a:spcPts val="0"/>
              </a:spcBef>
              <a:buSzPts val="2000"/>
              <a:buChar char="○"/>
            </a:pPr>
            <a:r>
              <a:rPr lang="en-US" dirty="0"/>
              <a:t>CS - Former ATS (first year of identification will be 2020-2021)</a:t>
            </a:r>
          </a:p>
          <a:p>
            <a:pPr marL="457200" lvl="0" indent="-381000">
              <a:spcBef>
                <a:spcPts val="0"/>
              </a:spcBef>
              <a:buSzPts val="2400"/>
              <a:buChar char="●"/>
            </a:pPr>
            <a:r>
              <a:rPr lang="en-US" dirty="0"/>
              <a:t>Targeted Support and Improvement (TS)</a:t>
            </a:r>
          </a:p>
          <a:p>
            <a:pPr marL="914400" lvl="1" indent="-355600">
              <a:spcBef>
                <a:spcPts val="0"/>
              </a:spcBef>
              <a:buSzPts val="2000"/>
              <a:buChar char="○"/>
            </a:pPr>
            <a:r>
              <a:rPr lang="en-US" dirty="0"/>
              <a:t>TS - based on disaggregated group(s)</a:t>
            </a:r>
          </a:p>
          <a:p>
            <a:pPr marL="914400" lvl="1" indent="-355600">
              <a:spcBef>
                <a:spcPts val="0"/>
              </a:spcBef>
              <a:buSzPts val="2000"/>
              <a:buChar char="○"/>
            </a:pPr>
            <a:r>
              <a:rPr lang="en-US" dirty="0"/>
              <a:t>ATS - based on disaggregated group(s) that on their own meet the criteria for lowest 5%</a:t>
            </a:r>
          </a:p>
          <a:p>
            <a:endParaRPr lang="en-US" dirty="0"/>
          </a:p>
        </p:txBody>
      </p:sp>
      <p:sp>
        <p:nvSpPr>
          <p:cNvPr id="7" name="Google Shape;175;p26"/>
          <p:cNvSpPr txBox="1"/>
          <p:nvPr/>
        </p:nvSpPr>
        <p:spPr>
          <a:xfrm>
            <a:off x="953167" y="5535458"/>
            <a:ext cx="6044875" cy="740719"/>
          </a:xfrm>
          <a:prstGeom prst="rect">
            <a:avLst/>
          </a:prstGeom>
          <a:noFill/>
          <a:ln w="9525" cap="flat" cmpd="sng">
            <a:solidFill>
              <a:srgbClr val="0070C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Possible to be identified due to participation only ~ would be labeled as such and notified in Late October</a:t>
            </a:r>
            <a:endParaRPr kumimoji="0"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8" name="TextBox 7"/>
          <p:cNvSpPr txBox="1"/>
          <p:nvPr/>
        </p:nvSpPr>
        <p:spPr>
          <a:xfrm>
            <a:off x="5966058" y="4430174"/>
            <a:ext cx="5838269"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For information Pertaining to ESSA Identification Methodology, </a:t>
            </a:r>
            <a:r>
              <a:rPr lang="en-US" sz="1600" dirty="0">
                <a:solidFill>
                  <a:schemeClr val="tx1"/>
                </a:solidFill>
              </a:rPr>
              <a:t>including recorded webinars on the identification methodology, </a:t>
            </a:r>
            <a:r>
              <a:rPr lang="en-US" sz="1600" dirty="0"/>
              <a:t>please visit </a:t>
            </a:r>
            <a:r>
              <a:rPr lang="en-US" sz="1600" dirty="0">
                <a:hlinkClick r:id="rId3"/>
              </a:rPr>
              <a:t>www.cde.state.co.us/fedprograms/essa_csi_tsi</a:t>
            </a:r>
            <a:r>
              <a:rPr lang="en-US" sz="1600" dirty="0"/>
              <a: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4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
        <p:nvSpPr>
          <p:cNvPr id="2" name="Title 1" title="Thank you!"/>
          <p:cNvSpPr>
            <a:spLocks noGrp="1"/>
          </p:cNvSpPr>
          <p:nvPr>
            <p:ph type="ctrTitle"/>
          </p:nvPr>
        </p:nvSpPr>
        <p:spPr>
          <a:xfrm>
            <a:off x="0" y="2932073"/>
            <a:ext cx="12192627" cy="2337620"/>
          </a:xfrm>
          <a:effectLst>
            <a:glow rad="63500">
              <a:schemeClr val="accent5">
                <a:satMod val="175000"/>
                <a:alpha val="40000"/>
              </a:schemeClr>
            </a:glow>
            <a:outerShdw blurRad="50800" dist="38100" dir="5400000" algn="t" rotWithShape="0">
              <a:schemeClr val="bg2">
                <a:lumMod val="10000"/>
                <a:alpha val="40000"/>
              </a:schemeClr>
            </a:outerShdw>
          </a:effectLst>
          <a:scene3d>
            <a:camera prst="obliqueBottomLeft"/>
            <a:lightRig rig="threePt" dir="t"/>
          </a:scene3d>
        </p:spPr>
        <p:txBody>
          <a:bodyPr>
            <a:normAutofit/>
          </a:bodyPr>
          <a:lstStyle/>
          <a:p>
            <a:r>
              <a:rPr lang="en-US" sz="7200" dirty="0"/>
              <a:t>Thank You!</a:t>
            </a:r>
          </a:p>
        </p:txBody>
      </p:sp>
    </p:spTree>
    <p:extLst>
      <p:ext uri="{BB962C8B-B14F-4D97-AF65-F5344CB8AC3E}">
        <p14:creationId xmlns:p14="http://schemas.microsoft.com/office/powerpoint/2010/main" val="171402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Improvement Plan Requirements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9" name="Google Shape;279;p41" descr="CS plans must be approved by the school, the LEA, and CDE.  The plans must be developed in partnership with stakeholders.  The UIP can be used to meet the planning requirements.  The UIP needs to be informed by student performance, include a school-level needs assessment, identify evidence-based interventions, and any resource inequities.  Federal funds may be used to support the improvement strategies within the plan.  CDE will provide planning support and monitor the implementation of the plan.  &#10;&#10;TS plans must be approved by the school and the LEA.  They also must be developed in partnership with stakeholders.  The UIP can be used to meet the planning requirements.  The UIP needs to be informed by student performance for a disaggregated group or groups and identify evidence-based interventions.  The UIP for Additional Targeted Support schools also needs to address any resource inequities.  Federal funds can be used to support the improvement strategies identified within the plan.  For TS schools, the LEA monitors the implementation of the plan.  CDE will offer planning support and will monitor the LEA’s oversight of the TS plans.  &#10;" title="CS and TS plan requirements"/>
          <p:cNvPicPr preferRelativeResize="0"/>
          <p:nvPr/>
        </p:nvPicPr>
        <p:blipFill>
          <a:blip r:embed="rId3">
            <a:alphaModFix/>
          </a:blip>
          <a:stretch>
            <a:fillRect/>
          </a:stretch>
        </p:blipFill>
        <p:spPr>
          <a:xfrm>
            <a:off x="1157288" y="1843088"/>
            <a:ext cx="10196512" cy="4181195"/>
          </a:xfrm>
          <a:prstGeom prst="rect">
            <a:avLst/>
          </a:prstGeom>
          <a:noFill/>
          <a:ln>
            <a:noFill/>
          </a:ln>
        </p:spPr>
      </p:pic>
      <p:sp>
        <p:nvSpPr>
          <p:cNvPr id="277" name="Google Shape;277;p41"/>
          <p:cNvSpPr txBox="1">
            <a:spLocks noGrp="1"/>
          </p:cNvSpPr>
          <p:nvPr>
            <p:ph type="title"/>
          </p:nvPr>
        </p:nvSpPr>
        <p:spPr>
          <a:xfrm>
            <a:off x="306404" y="389839"/>
            <a:ext cx="9580545" cy="898524"/>
          </a:xfrm>
          <a:prstGeom prst="rect">
            <a:avLst/>
          </a:prstGeom>
        </p:spPr>
        <p:txBody>
          <a:bodyPr spcFirstLastPara="1" vert="horz" wrap="square" lIns="0" tIns="0" rIns="0" bIns="0" rtlCol="0" anchor="t" anchorCtr="0">
            <a:noAutofit/>
          </a:bodyPr>
          <a:lstStyle/>
          <a:p>
            <a:pPr>
              <a:spcBef>
                <a:spcPts val="0"/>
              </a:spcBef>
            </a:pPr>
            <a:r>
              <a:rPr lang="en-US"/>
              <a:t>Improvement Planning Requirements under ESSA</a:t>
            </a:r>
            <a:endParaRPr dirty="0"/>
          </a:p>
        </p:txBody>
      </p:sp>
      <p:sp>
        <p:nvSpPr>
          <p:cNvPr id="278" name="Google Shape;278;p41"/>
          <p:cNvSpPr txBox="1">
            <a:spLocks noGrp="1"/>
          </p:cNvSpPr>
          <p:nvPr>
            <p:ph idx="1"/>
          </p:nvPr>
        </p:nvSpPr>
        <p:spPr>
          <a:xfrm>
            <a:off x="838200" y="1288363"/>
            <a:ext cx="10515600" cy="4351338"/>
          </a:xfrm>
          <a:prstGeom prst="rect">
            <a:avLst/>
          </a:prstGeom>
        </p:spPr>
        <p:txBody>
          <a:bodyPr spcFirstLastPara="1" vert="horz" wrap="square" lIns="0" tIns="0" rIns="0" bIns="0" rtlCol="0" anchor="t" anchorCtr="0">
            <a:noAutofit/>
          </a:bodyPr>
          <a:lstStyle/>
          <a:p>
            <a:pPr marL="0" indent="0">
              <a:buNone/>
            </a:pPr>
            <a:r>
              <a:rPr lang="en-US" dirty="0"/>
              <a:t>Identified schools must develop an improvement plan that addresses the reason the school was identified and…</a:t>
            </a:r>
            <a:endParaRPr dirty="0"/>
          </a:p>
        </p:txBody>
      </p:sp>
      <p:sp>
        <p:nvSpPr>
          <p:cNvPr id="2" name="TextBox 1"/>
          <p:cNvSpPr txBox="1"/>
          <p:nvPr/>
        </p:nvSpPr>
        <p:spPr>
          <a:xfrm>
            <a:off x="4021455" y="5816333"/>
            <a:ext cx="4149090" cy="923330"/>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If the school is identified due to participation, must address participation below 95%</a:t>
            </a:r>
          </a:p>
        </p:txBody>
      </p:sp>
    </p:spTree>
    <p:extLst>
      <p:ext uri="{BB962C8B-B14F-4D97-AF65-F5344CB8AC3E}">
        <p14:creationId xmlns:p14="http://schemas.microsoft.com/office/powerpoint/2010/main" val="22140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under ESSA: Collaboration Between SEA, LEA, and School</a:t>
            </a:r>
          </a:p>
        </p:txBody>
      </p:sp>
      <p:graphicFrame>
        <p:nvGraphicFramePr>
          <p:cNvPr id="5" name="Content Placeholder 4" descr="Under ESSA, CDE is required to&#10;Identify schools for support and improvement&#10;Notify LEAs about schools identified for ESSA support and improvement &#10;Review and Approve CS Improvement Plans. Because CS identification lasts for 3 years to give the school time to develop and implement strategies that result in sustainable improvements, CDE will review CS plans at least once during the 3 years of identification and if approved, the plan will not need to be resubmitted. &#10;Establish exit criteria and Timeline&#10;Determine more rigorous actions to take if a school does not meet State-established exit criteria in the State-determined timeline (not to exceed four years)&#10;&#10;After being notified of a school’s identification, the LEA must: &#10;Notify schools identified for ESSA support and improvement &#10;Collaboratively develop, review, and approve CS improvement plans; submit to CDE for approval&#10;Collaboratively develop, review, and approve TS improvement plans prior to implementation&#10;Monitor implementation of TS plans &#10;Determine the number of years for successful implementation prior to taking additional actions&#10;&#10;Each identified school is responsible for: &#10;Collaboratively developing an improvement plan that addresses the reasons for identification as CS, TS, &amp; ATS&#10;Reviewing and approving the improvement plan&#10;Implementing &amp; monitoring the improvement plan to ensure the school is addressing the reasons for identification&#10;" title="Collaboration between SEA, LEA, and School"/>
          <p:cNvGraphicFramePr>
            <a:graphicFrameLocks noGrp="1"/>
          </p:cNvGraphicFramePr>
          <p:nvPr>
            <p:ph idx="1"/>
            <p:extLst>
              <p:ext uri="{D42A27DB-BD31-4B8C-83A1-F6EECF244321}">
                <p14:modId xmlns:p14="http://schemas.microsoft.com/office/powerpoint/2010/main" val="3645842219"/>
              </p:ext>
            </p:extLst>
          </p:nvPr>
        </p:nvGraphicFramePr>
        <p:xfrm>
          <a:off x="443565" y="1253447"/>
          <a:ext cx="11371716" cy="4982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330073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Exiting Requirements Under ESSA</a:t>
            </a:r>
          </a:p>
        </p:txBody>
      </p:sp>
      <p:sp>
        <p:nvSpPr>
          <p:cNvPr id="3" name="Content Placeholder 2"/>
          <p:cNvSpPr>
            <a:spLocks noGrp="1"/>
          </p:cNvSpPr>
          <p:nvPr>
            <p:ph idx="1"/>
          </p:nvPr>
        </p:nvSpPr>
        <p:spPr/>
        <p:txBody>
          <a:bodyPr>
            <a:normAutofit/>
          </a:bodyPr>
          <a:lstStyle/>
          <a:p>
            <a:r>
              <a:rPr lang="en-US" dirty="0"/>
              <a:t>Comprehensive Support and Improvement</a:t>
            </a:r>
          </a:p>
          <a:p>
            <a:pPr marL="1028700" lvl="1" indent="-342900"/>
            <a:r>
              <a:rPr lang="en-US" dirty="0"/>
              <a:t>SEA shall establish statewide exit criteria, including the number of years for identification and timeline for exiting</a:t>
            </a:r>
          </a:p>
          <a:p>
            <a:pPr marL="1028700" lvl="1" indent="-342900"/>
            <a:r>
              <a:rPr lang="en-US" dirty="0"/>
              <a:t>If exit criteria is not met in state-determined number of years, “shall result in more rigorous State-determined action, such as the implementation of interventions (which may include addressing school-level operations)…”</a:t>
            </a:r>
          </a:p>
          <a:p>
            <a:r>
              <a:rPr lang="en-US" dirty="0"/>
              <a:t>Targeted Support and Improvement</a:t>
            </a:r>
          </a:p>
          <a:p>
            <a:pPr marL="1028700" lvl="1" indent="-342900"/>
            <a:r>
              <a:rPr lang="en-US" dirty="0"/>
              <a:t>LEAs are responsible for establishing exit criteria (progress towards improving student outcomes) and timeline for implementation (years identified)</a:t>
            </a:r>
          </a:p>
          <a:p>
            <a:pPr marL="1028700" lvl="1" indent="-342900"/>
            <a:endParaRPr lang="en-US" dirty="0"/>
          </a:p>
          <a:p>
            <a:pPr marL="1028700" lvl="1" indent="-342900"/>
            <a:endParaRPr lang="en-US" dirty="0"/>
          </a:p>
          <a:p>
            <a:pPr marL="1028700" lvl="1" indent="-342900"/>
            <a:r>
              <a:rPr lang="en-US" dirty="0"/>
              <a:t>If exit criteria is not met in LEA-determined number of years, the LEA may take additional action [it is up to the LEA to determine what that would be]</a:t>
            </a:r>
          </a:p>
        </p:txBody>
      </p:sp>
      <p:sp>
        <p:nvSpPr>
          <p:cNvPr id="5" name="Left Arrow 4"/>
          <p:cNvSpPr/>
          <p:nvPr/>
        </p:nvSpPr>
        <p:spPr>
          <a:xfrm>
            <a:off x="6096000" y="3021233"/>
            <a:ext cx="5544620" cy="66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CDE is in the process of working with Stakeholders to establish </a:t>
            </a:r>
          </a:p>
          <a:p>
            <a:pPr algn="ctr"/>
            <a:r>
              <a:rPr lang="en-US" sz="1200" dirty="0">
                <a:solidFill>
                  <a:schemeClr val="tx1"/>
                </a:solidFill>
              </a:rPr>
              <a:t>“more rigorous” action. Future trainings will be provided. </a:t>
            </a:r>
          </a:p>
        </p:txBody>
      </p:sp>
      <p:sp>
        <p:nvSpPr>
          <p:cNvPr id="6" name="Left Arrow 5"/>
          <p:cNvSpPr/>
          <p:nvPr/>
        </p:nvSpPr>
        <p:spPr>
          <a:xfrm>
            <a:off x="6096000" y="4385984"/>
            <a:ext cx="5544620" cy="66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CDE is in the process of working with Stakeholders to establish </a:t>
            </a:r>
          </a:p>
          <a:p>
            <a:pPr algn="ctr"/>
            <a:r>
              <a:rPr lang="en-US" sz="1200" dirty="0">
                <a:solidFill>
                  <a:schemeClr val="tx1"/>
                </a:solidFill>
              </a:rPr>
              <a:t>Recommended exit criteria and timeline for any LEAs that </a:t>
            </a:r>
            <a:r>
              <a:rPr lang="en-US" sz="1200" b="1" i="1" dirty="0">
                <a:solidFill>
                  <a:schemeClr val="tx1"/>
                </a:solidFill>
              </a:rPr>
              <a:t>want</a:t>
            </a:r>
            <a:r>
              <a:rPr lang="en-US" sz="1200" dirty="0">
                <a:solidFill>
                  <a:schemeClr val="tx1"/>
                </a:solidFill>
              </a:rPr>
              <a:t> to defer to it. </a:t>
            </a:r>
          </a:p>
        </p:txBody>
      </p:sp>
    </p:spTree>
    <p:extLst>
      <p:ext uri="{BB962C8B-B14F-4D97-AF65-F5344CB8AC3E}">
        <p14:creationId xmlns:p14="http://schemas.microsoft.com/office/powerpoint/2010/main" val="329168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CDE Review and Approval of </a:t>
            </a:r>
            <a:br>
              <a:rPr lang="en-US" dirty="0"/>
            </a:br>
            <a:r>
              <a:rPr lang="en-US" dirty="0"/>
              <a:t>CS Improvement Plans </a:t>
            </a:r>
            <a:br>
              <a:rPr lang="en-US" dirty="0"/>
            </a:br>
            <a:r>
              <a:rPr lang="en-US" dirty="0"/>
              <a:t>(or UIPs from Schools Identified as CS)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205342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4724</TotalTime>
  <Words>8512</Words>
  <Application>Microsoft Office PowerPoint</Application>
  <PresentationFormat>Widescreen</PresentationFormat>
  <Paragraphs>552</Paragraphs>
  <Slides>40</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Museo Slab 500</vt:lpstr>
      <vt:lpstr>Trebuchet MS</vt:lpstr>
      <vt:lpstr>Office Theme</vt:lpstr>
      <vt:lpstr>1_Office Theme</vt:lpstr>
      <vt:lpstr>Improvement Planning for Schools Identified for Comprehensive and Targeted Support</vt:lpstr>
      <vt:lpstr>Welcome!  </vt:lpstr>
      <vt:lpstr>Topics for Today’s Webinar</vt:lpstr>
      <vt:lpstr>ESSA Identification of Schools</vt:lpstr>
      <vt:lpstr>Improvement Plan Requirements</vt:lpstr>
      <vt:lpstr>Improvement Planning Requirements under ESSA</vt:lpstr>
      <vt:lpstr>Requirements under ESSA: Collaboration Between SEA, LEA, and School</vt:lpstr>
      <vt:lpstr>Exiting Requirements Under ESSA</vt:lpstr>
      <vt:lpstr>CDE Review and Approval of  CS Improvement Plans  (or UIPs from Schools Identified as CS)</vt:lpstr>
      <vt:lpstr>Review Rubric under ESSA</vt:lpstr>
      <vt:lpstr>Section 1:  Stakeholder Engagement</vt:lpstr>
      <vt:lpstr>Section 1:  Stakeholder Engagement Guiding Questions</vt:lpstr>
      <vt:lpstr>Example #1: Elementary School</vt:lpstr>
      <vt:lpstr>Example #2: High School</vt:lpstr>
      <vt:lpstr>Section 1:  Lessons Learned from Year 1 of Reviews</vt:lpstr>
      <vt:lpstr>Section 2:  School-level Needs Assessment</vt:lpstr>
      <vt:lpstr>Section 2:  School-level Needs Assessment Guiding Questions</vt:lpstr>
      <vt:lpstr>Example #1: Elementary School </vt:lpstr>
      <vt:lpstr>Example #2: Alternative Education Campus (AEC)</vt:lpstr>
      <vt:lpstr>Section 2:  Lessons Learned from Year 1 of Reviews</vt:lpstr>
      <vt:lpstr>Section 3:  Evidence-based Interventions (EBI)</vt:lpstr>
      <vt:lpstr>Section 3:  Evidence-based Interventions Guiding Questions</vt:lpstr>
      <vt:lpstr>Example #1: Elementary School Literacy</vt:lpstr>
      <vt:lpstr>Example #2: Elementary School Math</vt:lpstr>
      <vt:lpstr>Example #3: AEC</vt:lpstr>
      <vt:lpstr>Section 3:  Lessons Learned from Year 1 of Reviews</vt:lpstr>
      <vt:lpstr>Section 4:  Monitoring and Evaluation</vt:lpstr>
      <vt:lpstr>Section 4:  Monitoring and Evaluation Guiding Questions</vt:lpstr>
      <vt:lpstr>Section 5: Resource Inequities</vt:lpstr>
      <vt:lpstr>Section 5: Resource Inequities Guiding Questions</vt:lpstr>
      <vt:lpstr>Under Development</vt:lpstr>
      <vt:lpstr>Timeline</vt:lpstr>
      <vt:lpstr>CDE Review of Plans</vt:lpstr>
      <vt:lpstr>Eligibility for Supports and Funding:  Title I School Improvement  Funds</vt:lpstr>
      <vt:lpstr>Title I School Improvement </vt:lpstr>
      <vt:lpstr>Eligibility and Prioritization for Funding and Support</vt:lpstr>
      <vt:lpstr>Additional Support</vt:lpstr>
      <vt:lpstr>Federal Programs Contacts</vt:lpstr>
      <vt:lpstr>UIP Contacts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374</cp:revision>
  <cp:lastPrinted>2019-10-17T17:47:08Z</cp:lastPrinted>
  <dcterms:created xsi:type="dcterms:W3CDTF">2019-06-25T17:30:52Z</dcterms:created>
  <dcterms:modified xsi:type="dcterms:W3CDTF">2019-10-29T16:32:59Z</dcterms:modified>
</cp:coreProperties>
</file>