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63" r:id="rId5"/>
    <p:sldId id="295" r:id="rId6"/>
    <p:sldId id="257" r:id="rId7"/>
    <p:sldId id="270" r:id="rId8"/>
    <p:sldId id="258" r:id="rId9"/>
    <p:sldId id="264" r:id="rId10"/>
    <p:sldId id="266" r:id="rId11"/>
    <p:sldId id="260" r:id="rId12"/>
    <p:sldId id="271" r:id="rId13"/>
    <p:sldId id="267" r:id="rId14"/>
    <p:sldId id="268" r:id="rId15"/>
    <p:sldId id="269" r:id="rId16"/>
    <p:sldId id="272" r:id="rId17"/>
    <p:sldId id="286" r:id="rId18"/>
    <p:sldId id="287" r:id="rId19"/>
    <p:sldId id="288" r:id="rId20"/>
    <p:sldId id="289" r:id="rId21"/>
    <p:sldId id="290" r:id="rId22"/>
    <p:sldId id="291" r:id="rId23"/>
    <p:sldId id="292" r:id="rId24"/>
    <p:sldId id="273" r:id="rId25"/>
    <p:sldId id="274" r:id="rId26"/>
    <p:sldId id="275" r:id="rId27"/>
    <p:sldId id="277" r:id="rId28"/>
    <p:sldId id="25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3689" autoAdjust="0"/>
  </p:normalViewPr>
  <p:slideViewPr>
    <p:cSldViewPr snapToGrid="0">
      <p:cViewPr varScale="1">
        <p:scale>
          <a:sx n="95" d="100"/>
          <a:sy n="95" d="100"/>
        </p:scale>
        <p:origin x="1926"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155890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4037315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meushaw_l@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de.state.co.us/fedprograms/2018consultationform" TargetMode="Externa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consolidatedapplications@cde.state.co.us" TargetMode="External"/><Relationship Id="rId2" Type="http://schemas.openxmlformats.org/officeDocument/2006/relationships/hyperlink" Target="http://www.cde.state.co.us/fedprograms/regionalcontactspag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mailto:owen_g@cde.state.co.us" TargetMode="External"/><Relationship Id="rId3" Type="http://schemas.openxmlformats.org/officeDocument/2006/relationships/hyperlink" Target="http://www.cde.state.co.us/fedprograms/2018consultationform" TargetMode="External"/><Relationship Id="rId7" Type="http://schemas.openxmlformats.org/officeDocument/2006/relationships/hyperlink" Target="mailto:Consolidatedapplications@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cde.state.co.us/cde_english/tribalconsultationform" TargetMode="External"/><Relationship Id="rId5" Type="http://schemas.openxmlformats.org/officeDocument/2006/relationships/hyperlink" Target="http://www.cde.state.co.us/fedprograms/approvalandtransmittal" TargetMode="External"/><Relationship Id="rId10" Type="http://schemas.openxmlformats.org/officeDocument/2006/relationships/hyperlink" Target="https://www.cde.state.co.us/apps/consapp2023/login" TargetMode="External"/><Relationship Id="rId4" Type="http://schemas.openxmlformats.org/officeDocument/2006/relationships/hyperlink" Target="http://www.cde.state.co.us/fedprograms/1003funds" TargetMode="External"/><Relationship Id="rId9" Type="http://schemas.openxmlformats.org/officeDocument/2006/relationships/hyperlink" Target="http://www.cde.state.co.us/apps/consapp2023/logi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Consolidated Application – How to Complete your Forms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4225233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Improvement Retention of Funds Request Form: Location</a:t>
            </a:r>
          </a:p>
        </p:txBody>
      </p:sp>
      <p:sp>
        <p:nvSpPr>
          <p:cNvPr id="3" name="Content Placeholder 2"/>
          <p:cNvSpPr>
            <a:spLocks noGrp="1"/>
          </p:cNvSpPr>
          <p:nvPr>
            <p:ph idx="1"/>
          </p:nvPr>
        </p:nvSpPr>
        <p:spPr>
          <a:xfrm>
            <a:off x="628650" y="1463040"/>
            <a:ext cx="7886700" cy="1539652"/>
          </a:xfrm>
        </p:spPr>
        <p:txBody>
          <a:bodyPr>
            <a:normAutofit/>
          </a:bodyPr>
          <a:lstStyle/>
          <a:p>
            <a:r>
              <a:rPr lang="en-US" dirty="0"/>
              <a:t>Download this form through the Consolidated Application in the “Document Uploads” section.</a:t>
            </a:r>
          </a:p>
          <a:p>
            <a:r>
              <a:rPr lang="en-US" dirty="0"/>
              <a:t>Click on the highlighted blue text: </a:t>
            </a:r>
          </a:p>
          <a:p>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pic>
        <p:nvPicPr>
          <p:cNvPr id="5" name="Picture 4" descr="Screenshot of the Document Uploads page including where applicants would download the School Improvement Retention of Funds form. ">
            <a:extLst>
              <a:ext uri="{FF2B5EF4-FFF2-40B4-BE49-F238E27FC236}">
                <a16:creationId xmlns:a16="http://schemas.microsoft.com/office/drawing/2014/main" id="{10BD5522-13B6-40C1-9498-D1D7F8186AAE}"/>
              </a:ext>
            </a:extLst>
          </p:cNvPr>
          <p:cNvPicPr>
            <a:picLocks noChangeAspect="1"/>
          </p:cNvPicPr>
          <p:nvPr/>
        </p:nvPicPr>
        <p:blipFill>
          <a:blip r:embed="rId2"/>
          <a:stretch>
            <a:fillRect/>
          </a:stretch>
        </p:blipFill>
        <p:spPr>
          <a:xfrm>
            <a:off x="1446615" y="3009958"/>
            <a:ext cx="6250769" cy="3219146"/>
          </a:xfrm>
          <a:prstGeom prst="rect">
            <a:avLst/>
          </a:prstGeom>
        </p:spPr>
      </p:pic>
      <p:sp>
        <p:nvSpPr>
          <p:cNvPr id="6" name="Arrow: Right 5" descr="Arrow pointing to the School Improvement Retention of Funds form for download.">
            <a:extLst>
              <a:ext uri="{FF2B5EF4-FFF2-40B4-BE49-F238E27FC236}">
                <a16:creationId xmlns:a16="http://schemas.microsoft.com/office/drawing/2014/main" id="{6008FFB7-0C57-4B2C-A162-B9503405D050}"/>
              </a:ext>
            </a:extLst>
          </p:cNvPr>
          <p:cNvSpPr/>
          <p:nvPr/>
        </p:nvSpPr>
        <p:spPr>
          <a:xfrm rot="10800000">
            <a:off x="5249748" y="5678080"/>
            <a:ext cx="1411504" cy="433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7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Improvement Retention of Funds Request Form</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pic>
        <p:nvPicPr>
          <p:cNvPr id="8" name="Picture 7" descr="A screenshot of the full retention of funds form. ">
            <a:extLst>
              <a:ext uri="{FF2B5EF4-FFF2-40B4-BE49-F238E27FC236}">
                <a16:creationId xmlns:a16="http://schemas.microsoft.com/office/drawing/2014/main" id="{12FC19D3-5295-FC40-F624-2FB6251AB037}"/>
              </a:ext>
            </a:extLst>
          </p:cNvPr>
          <p:cNvPicPr>
            <a:picLocks noChangeAspect="1"/>
          </p:cNvPicPr>
          <p:nvPr/>
        </p:nvPicPr>
        <p:blipFill>
          <a:blip r:embed="rId2"/>
          <a:stretch>
            <a:fillRect/>
          </a:stretch>
        </p:blipFill>
        <p:spPr>
          <a:xfrm>
            <a:off x="845065" y="1486609"/>
            <a:ext cx="7453869" cy="4604548"/>
          </a:xfrm>
          <a:prstGeom prst="rect">
            <a:avLst/>
          </a:prstGeom>
        </p:spPr>
      </p:pic>
    </p:spTree>
    <p:extLst>
      <p:ext uri="{BB962C8B-B14F-4D97-AF65-F5344CB8AC3E}">
        <p14:creationId xmlns:p14="http://schemas.microsoft.com/office/powerpoint/2010/main" val="293362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Improvement Retention of Funds Request Form: Required Fields</a:t>
            </a:r>
          </a:p>
        </p:txBody>
      </p:sp>
      <p:sp>
        <p:nvSpPr>
          <p:cNvPr id="3" name="Content Placeholder 2"/>
          <p:cNvSpPr>
            <a:spLocks noGrp="1"/>
          </p:cNvSpPr>
          <p:nvPr>
            <p:ph idx="1"/>
          </p:nvPr>
        </p:nvSpPr>
        <p:spPr>
          <a:xfrm>
            <a:off x="628650" y="1463040"/>
            <a:ext cx="7886700" cy="1823857"/>
          </a:xfrm>
        </p:spPr>
        <p:txBody>
          <a:bodyPr/>
          <a:lstStyle/>
          <a:p>
            <a:r>
              <a:rPr lang="en-US" dirty="0"/>
              <a:t>Be sure to checkmark whether or not you will allow CDE to retain those funds </a:t>
            </a:r>
          </a:p>
          <a:p>
            <a:r>
              <a:rPr lang="en-US" dirty="0"/>
              <a:t>Fill out your LEA name </a:t>
            </a:r>
          </a:p>
          <a:p>
            <a:r>
              <a:rPr lang="en-US" dirty="0"/>
              <a:t>Have your Authorized Representative sign the form</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7" name="Picture 6" descr="Screenshot shows the end of the retention of funds form where the Authorized Representative needs to sign and date the form. As well as the checkbox area to select whether CDE can retain the funds or not. ">
            <a:extLst>
              <a:ext uri="{FF2B5EF4-FFF2-40B4-BE49-F238E27FC236}">
                <a16:creationId xmlns:a16="http://schemas.microsoft.com/office/drawing/2014/main" id="{E22674B3-CF1E-E8B4-60D5-E9BAF9C143DC}"/>
              </a:ext>
            </a:extLst>
          </p:cNvPr>
          <p:cNvPicPr>
            <a:picLocks noChangeAspect="1"/>
          </p:cNvPicPr>
          <p:nvPr/>
        </p:nvPicPr>
        <p:blipFill>
          <a:blip r:embed="rId2"/>
          <a:stretch>
            <a:fillRect/>
          </a:stretch>
        </p:blipFill>
        <p:spPr>
          <a:xfrm>
            <a:off x="1168811" y="3286897"/>
            <a:ext cx="6802798" cy="2863400"/>
          </a:xfrm>
          <a:prstGeom prst="rect">
            <a:avLst/>
          </a:prstGeom>
        </p:spPr>
      </p:pic>
    </p:spTree>
    <p:extLst>
      <p:ext uri="{BB962C8B-B14F-4D97-AF65-F5344CB8AC3E}">
        <p14:creationId xmlns:p14="http://schemas.microsoft.com/office/powerpoint/2010/main" val="281301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Improvement Retention of Funds Request Form: Completion</a:t>
            </a:r>
          </a:p>
        </p:txBody>
      </p:sp>
      <p:sp>
        <p:nvSpPr>
          <p:cNvPr id="3" name="Content Placeholder 2"/>
          <p:cNvSpPr>
            <a:spLocks noGrp="1"/>
          </p:cNvSpPr>
          <p:nvPr>
            <p:ph idx="1"/>
          </p:nvPr>
        </p:nvSpPr>
        <p:spPr/>
        <p:txBody>
          <a:bodyPr/>
          <a:lstStyle/>
          <a:p>
            <a:r>
              <a:rPr lang="en-US" dirty="0"/>
              <a:t>Submit as a PDF through the Consolidated application in the “Document Uploads” Section</a:t>
            </a:r>
          </a:p>
          <a:p>
            <a:r>
              <a:rPr lang="en-US" dirty="0"/>
              <a:t>If successful, it will show that the file has been uploaded in green text</a:t>
            </a:r>
          </a:p>
          <a:p>
            <a:r>
              <a:rPr lang="en-US" dirty="0"/>
              <a:t>If you uploaded the wrong file, you can delete that file with the orange button</a:t>
            </a:r>
          </a:p>
          <a:p>
            <a:endParaRPr lang="en-US" dirty="0"/>
          </a:p>
          <a:p>
            <a:endParaRPr lang="en-US" dirty="0"/>
          </a:p>
          <a:p>
            <a:endParaRPr lang="en-US" dirty="0"/>
          </a:p>
          <a:p>
            <a:pPr marL="0" indent="0" algn="ctr">
              <a:buNone/>
            </a:pPr>
            <a:r>
              <a:rPr lang="en-US" dirty="0"/>
              <a:t>If you have any questions regarding this form, please reach out to </a:t>
            </a:r>
            <a:r>
              <a:rPr lang="en-US" dirty="0">
                <a:hlinkClick r:id="rId3"/>
              </a:rPr>
              <a:t>Laura Meushaw</a:t>
            </a:r>
            <a:r>
              <a:rPr lang="en-US" dirty="0"/>
              <a: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5" name="Picture 4" descr="Screenshot showing that the file has been uploaded correctly with green text and the option to delete the file with a yellow box.">
            <a:extLst>
              <a:ext uri="{FF2B5EF4-FFF2-40B4-BE49-F238E27FC236}">
                <a16:creationId xmlns:a16="http://schemas.microsoft.com/office/drawing/2014/main" id="{F06A2797-259C-4177-9D11-3262B0ADBE50}"/>
              </a:ext>
            </a:extLst>
          </p:cNvPr>
          <p:cNvPicPr>
            <a:picLocks noChangeAspect="1"/>
          </p:cNvPicPr>
          <p:nvPr/>
        </p:nvPicPr>
        <p:blipFill>
          <a:blip r:embed="rId4"/>
          <a:stretch>
            <a:fillRect/>
          </a:stretch>
        </p:blipFill>
        <p:spPr>
          <a:xfrm>
            <a:off x="2144268" y="3876781"/>
            <a:ext cx="4855464" cy="985617"/>
          </a:xfrm>
          <a:prstGeom prst="rect">
            <a:avLst/>
          </a:prstGeom>
        </p:spPr>
      </p:pic>
    </p:spTree>
    <p:extLst>
      <p:ext uri="{BB962C8B-B14F-4D97-AF65-F5344CB8AC3E}">
        <p14:creationId xmlns:p14="http://schemas.microsoft.com/office/powerpoint/2010/main" val="708843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64EF8-4BA0-49D3-A49F-27F7D75A9A9D}"/>
              </a:ext>
            </a:extLst>
          </p:cNvPr>
          <p:cNvSpPr>
            <a:spLocks noGrp="1"/>
          </p:cNvSpPr>
          <p:nvPr>
            <p:ph type="ctrTitle"/>
          </p:nvPr>
        </p:nvSpPr>
        <p:spPr/>
        <p:txBody>
          <a:bodyPr vert="horz" lIns="91440" tIns="45720" rIns="91440" bIns="45720" rtlCol="0" anchor="ctr">
            <a:normAutofit/>
          </a:bodyPr>
          <a:lstStyle/>
          <a:p>
            <a:pPr algn="ctr"/>
            <a:r>
              <a:rPr lang="en-US" sz="4500" kern="1200" dirty="0">
                <a:solidFill>
                  <a:srgbClr val="FFFFFF"/>
                </a:solidFill>
                <a:latin typeface="+mj-lt"/>
                <a:ea typeface="+mj-ea"/>
                <a:cs typeface="+mj-cs"/>
              </a:rPr>
              <a:t>Non-Public Consultation Form (NPS)</a:t>
            </a:r>
          </a:p>
        </p:txBody>
      </p:sp>
      <p:sp>
        <p:nvSpPr>
          <p:cNvPr id="2" name="Slide Number Placeholder 1"/>
          <p:cNvSpPr>
            <a:spLocks noGrp="1"/>
          </p:cNvSpPr>
          <p:nvPr>
            <p:ph type="sldNum" sz="quarter" idx="12"/>
          </p:nvPr>
        </p:nvSpPr>
        <p:spPr/>
        <p:txBody>
          <a:bodyPr vert="horz" lIns="91440" tIns="45720" rIns="91440" bIns="45720" rtlCol="0" anchor="ctr">
            <a:normAutofit/>
          </a:bodyPr>
          <a:lstStyle/>
          <a:p>
            <a:pPr algn="r">
              <a:spcAft>
                <a:spcPts val="600"/>
              </a:spcAft>
            </a:pPr>
            <a:fld id="{C479D5F6-EDCB-402A-AC08-4943A1820E8F}" type="slidenum">
              <a:rPr lang="en-US" sz="900">
                <a:solidFill>
                  <a:srgbClr val="898989"/>
                </a:solidFill>
              </a:rPr>
              <a:pPr algn="r">
                <a:spcAft>
                  <a:spcPts val="600"/>
                </a:spcAft>
              </a:pPr>
              <a:t>14</a:t>
            </a:fld>
            <a:endParaRPr lang="en-US" sz="900">
              <a:solidFill>
                <a:srgbClr val="898989"/>
              </a:solidFill>
            </a:endParaRPr>
          </a:p>
        </p:txBody>
      </p:sp>
    </p:spTree>
    <p:extLst>
      <p:ext uri="{BB962C8B-B14F-4D97-AF65-F5344CB8AC3E}">
        <p14:creationId xmlns:p14="http://schemas.microsoft.com/office/powerpoint/2010/main" val="147887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7221427" cy="590603"/>
          </a:xfrm>
        </p:spPr>
        <p:txBody>
          <a:bodyPr>
            <a:normAutofit/>
          </a:bodyPr>
          <a:lstStyle/>
          <a:p>
            <a:r>
              <a:rPr lang="en-US" dirty="0"/>
              <a:t>Non-Public Consultation Form: Location</a:t>
            </a:r>
          </a:p>
        </p:txBody>
      </p:sp>
      <p:sp>
        <p:nvSpPr>
          <p:cNvPr id="3" name="Content Placeholder 2"/>
          <p:cNvSpPr>
            <a:spLocks noGrp="1"/>
          </p:cNvSpPr>
          <p:nvPr>
            <p:ph idx="1"/>
          </p:nvPr>
        </p:nvSpPr>
        <p:spPr>
          <a:xfrm>
            <a:off x="628650" y="1463040"/>
            <a:ext cx="8206431" cy="4875976"/>
          </a:xfrm>
        </p:spPr>
        <p:txBody>
          <a:bodyPr>
            <a:normAutofit/>
          </a:bodyPr>
          <a:lstStyle/>
          <a:p>
            <a:r>
              <a:rPr lang="en-US" dirty="0"/>
              <a:t>You can find the </a:t>
            </a:r>
            <a:r>
              <a:rPr lang="en-US" dirty="0">
                <a:hlinkClick r:id="rId2"/>
              </a:rPr>
              <a:t>consultation form on CDE’s website</a:t>
            </a:r>
            <a:r>
              <a:rPr lang="en-US" dirty="0"/>
              <a:t>.</a:t>
            </a:r>
          </a:p>
          <a:p>
            <a:r>
              <a:rPr lang="en-US" dirty="0"/>
              <a:t>Districts and BOCES can use CDE’s consultation form or their own that they have to consult Non-Publics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pic>
        <p:nvPicPr>
          <p:cNvPr id="6" name="Graphic 5" descr="Document with solid fill">
            <a:extLst>
              <a:ext uri="{FF2B5EF4-FFF2-40B4-BE49-F238E27FC236}">
                <a16:creationId xmlns:a16="http://schemas.microsoft.com/office/drawing/2014/main" id="{5916EC4F-AA2F-CBDB-713C-916E4734EC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3977" y="3341077"/>
            <a:ext cx="1943100" cy="1943100"/>
          </a:xfrm>
          <a:prstGeom prst="rect">
            <a:avLst/>
          </a:prstGeom>
        </p:spPr>
      </p:pic>
    </p:spTree>
    <p:extLst>
      <p:ext uri="{BB962C8B-B14F-4D97-AF65-F5344CB8AC3E}">
        <p14:creationId xmlns:p14="http://schemas.microsoft.com/office/powerpoint/2010/main" val="416705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Non-Public Consultation Form: Required Fields (Page 1)</a:t>
            </a:r>
          </a:p>
        </p:txBody>
      </p:sp>
      <p:sp>
        <p:nvSpPr>
          <p:cNvPr id="5" name="Content Placeholder 4">
            <a:extLst>
              <a:ext uri="{FF2B5EF4-FFF2-40B4-BE49-F238E27FC236}">
                <a16:creationId xmlns:a16="http://schemas.microsoft.com/office/drawing/2014/main" id="{4C851E89-82CE-4C6F-A518-5479CAA8A710}"/>
              </a:ext>
            </a:extLst>
          </p:cNvPr>
          <p:cNvSpPr>
            <a:spLocks noGrp="1"/>
          </p:cNvSpPr>
          <p:nvPr>
            <p:ph idx="1"/>
          </p:nvPr>
        </p:nvSpPr>
        <p:spPr>
          <a:xfrm>
            <a:off x="223071" y="1699847"/>
            <a:ext cx="3718734" cy="4640674"/>
          </a:xfrm>
        </p:spPr>
        <p:txBody>
          <a:bodyPr/>
          <a:lstStyle/>
          <a:p>
            <a:r>
              <a:rPr lang="en-US" dirty="0"/>
              <a:t>Be sure to fill out the LEA’s information and the Non-Public School’s information on the first page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7" name="Picture 6" descr="Page 1 of the Equitable Services Consultation form">
            <a:extLst>
              <a:ext uri="{FF2B5EF4-FFF2-40B4-BE49-F238E27FC236}">
                <a16:creationId xmlns:a16="http://schemas.microsoft.com/office/drawing/2014/main" id="{B35E373B-0815-DA6B-295C-7B9AF395E75C}"/>
              </a:ext>
            </a:extLst>
          </p:cNvPr>
          <p:cNvPicPr>
            <a:picLocks noChangeAspect="1"/>
          </p:cNvPicPr>
          <p:nvPr/>
        </p:nvPicPr>
        <p:blipFill>
          <a:blip r:embed="rId2"/>
          <a:stretch>
            <a:fillRect/>
          </a:stretch>
        </p:blipFill>
        <p:spPr>
          <a:xfrm>
            <a:off x="4467584" y="798301"/>
            <a:ext cx="4643422" cy="5993842"/>
          </a:xfrm>
          <a:prstGeom prst="rect">
            <a:avLst/>
          </a:prstGeom>
        </p:spPr>
      </p:pic>
    </p:spTree>
    <p:extLst>
      <p:ext uri="{BB962C8B-B14F-4D97-AF65-F5344CB8AC3E}">
        <p14:creationId xmlns:p14="http://schemas.microsoft.com/office/powerpoint/2010/main" val="335191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Non-Public Consultation Form: Required Fields (Page 2)</a:t>
            </a:r>
          </a:p>
        </p:txBody>
      </p:sp>
      <p:sp>
        <p:nvSpPr>
          <p:cNvPr id="5" name="Content Placeholder 4">
            <a:extLst>
              <a:ext uri="{FF2B5EF4-FFF2-40B4-BE49-F238E27FC236}">
                <a16:creationId xmlns:a16="http://schemas.microsoft.com/office/drawing/2014/main" id="{4C851E89-82CE-4C6F-A518-5479CAA8A710}"/>
              </a:ext>
            </a:extLst>
          </p:cNvPr>
          <p:cNvSpPr>
            <a:spLocks noGrp="1"/>
          </p:cNvSpPr>
          <p:nvPr>
            <p:ph idx="1"/>
          </p:nvPr>
        </p:nvSpPr>
        <p:spPr>
          <a:xfrm>
            <a:off x="223071" y="1786344"/>
            <a:ext cx="3718734" cy="4640674"/>
          </a:xfrm>
        </p:spPr>
        <p:txBody>
          <a:bodyPr>
            <a:normAutofit fontScale="92500" lnSpcReduction="10000"/>
          </a:bodyPr>
          <a:lstStyle/>
          <a:p>
            <a:r>
              <a:rPr lang="en-US" dirty="0"/>
              <a:t>The second page needs to include the dates you reached out to the Non-public school </a:t>
            </a:r>
          </a:p>
          <a:p>
            <a:endParaRPr lang="en-US" dirty="0"/>
          </a:p>
          <a:p>
            <a:r>
              <a:rPr lang="en-US" dirty="0"/>
              <a:t>If they </a:t>
            </a:r>
            <a:r>
              <a:rPr lang="en-US" b="1" dirty="0"/>
              <a:t>did not </a:t>
            </a:r>
            <a:r>
              <a:rPr lang="en-US" dirty="0"/>
              <a:t>respond to your invitation, please put a check next to the line where it says, “…did not respond..”</a:t>
            </a:r>
          </a:p>
          <a:p>
            <a:endParaRPr lang="en-US" dirty="0"/>
          </a:p>
          <a:p>
            <a:r>
              <a:rPr lang="en-US" dirty="0"/>
              <a:t>The rest of the page is for consultation so districts and BOCES can mark which programs the NPS would like to participate in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pic>
        <p:nvPicPr>
          <p:cNvPr id="6" name="Picture 5" descr="Page 2 of the Equitable Services Consultation form">
            <a:extLst>
              <a:ext uri="{FF2B5EF4-FFF2-40B4-BE49-F238E27FC236}">
                <a16:creationId xmlns:a16="http://schemas.microsoft.com/office/drawing/2014/main" id="{E7667DEF-E214-E641-2215-0F84D7E43CB7}"/>
              </a:ext>
            </a:extLst>
          </p:cNvPr>
          <p:cNvPicPr>
            <a:picLocks noChangeAspect="1"/>
          </p:cNvPicPr>
          <p:nvPr/>
        </p:nvPicPr>
        <p:blipFill>
          <a:blip r:embed="rId2"/>
          <a:stretch>
            <a:fillRect/>
          </a:stretch>
        </p:blipFill>
        <p:spPr>
          <a:xfrm>
            <a:off x="4603342" y="945074"/>
            <a:ext cx="4540658" cy="5847069"/>
          </a:xfrm>
          <a:prstGeom prst="rect">
            <a:avLst/>
          </a:prstGeom>
        </p:spPr>
      </p:pic>
    </p:spTree>
    <p:extLst>
      <p:ext uri="{BB962C8B-B14F-4D97-AF65-F5344CB8AC3E}">
        <p14:creationId xmlns:p14="http://schemas.microsoft.com/office/powerpoint/2010/main" val="148333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Non-Public Consultation Form: Required Fields (Page 3)</a:t>
            </a:r>
          </a:p>
        </p:txBody>
      </p:sp>
      <p:sp>
        <p:nvSpPr>
          <p:cNvPr id="5" name="Content Placeholder 4">
            <a:extLst>
              <a:ext uri="{FF2B5EF4-FFF2-40B4-BE49-F238E27FC236}">
                <a16:creationId xmlns:a16="http://schemas.microsoft.com/office/drawing/2014/main" id="{4C851E89-82CE-4C6F-A518-5479CAA8A710}"/>
              </a:ext>
            </a:extLst>
          </p:cNvPr>
          <p:cNvSpPr>
            <a:spLocks noGrp="1"/>
          </p:cNvSpPr>
          <p:nvPr>
            <p:ph idx="1"/>
          </p:nvPr>
        </p:nvSpPr>
        <p:spPr>
          <a:xfrm>
            <a:off x="223071" y="1786344"/>
            <a:ext cx="3718734" cy="4640674"/>
          </a:xfrm>
        </p:spPr>
        <p:txBody>
          <a:bodyPr>
            <a:normAutofit/>
          </a:bodyPr>
          <a:lstStyle/>
          <a:p>
            <a:r>
              <a:rPr lang="en-US" dirty="0"/>
              <a:t>Page three continues with the other programs that the NPS would like to participate in</a:t>
            </a:r>
          </a:p>
          <a:p>
            <a:r>
              <a:rPr lang="en-US" dirty="0"/>
              <a:t>If you were unable to reach them, you can leave this part blank</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7" name="Picture 6" descr="Page 3 of the Equitable Services Consultation form">
            <a:extLst>
              <a:ext uri="{FF2B5EF4-FFF2-40B4-BE49-F238E27FC236}">
                <a16:creationId xmlns:a16="http://schemas.microsoft.com/office/drawing/2014/main" id="{429D6703-1107-81C2-FC8B-661D7F51EE21}"/>
              </a:ext>
            </a:extLst>
          </p:cNvPr>
          <p:cNvPicPr>
            <a:picLocks noChangeAspect="1"/>
          </p:cNvPicPr>
          <p:nvPr/>
        </p:nvPicPr>
        <p:blipFill>
          <a:blip r:embed="rId2"/>
          <a:stretch>
            <a:fillRect/>
          </a:stretch>
        </p:blipFill>
        <p:spPr>
          <a:xfrm>
            <a:off x="4341550" y="1010931"/>
            <a:ext cx="4710332" cy="5661174"/>
          </a:xfrm>
          <a:prstGeom prst="rect">
            <a:avLst/>
          </a:prstGeom>
        </p:spPr>
      </p:pic>
    </p:spTree>
    <p:extLst>
      <p:ext uri="{BB962C8B-B14F-4D97-AF65-F5344CB8AC3E}">
        <p14:creationId xmlns:p14="http://schemas.microsoft.com/office/powerpoint/2010/main" val="190319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Non-Public Consultation Form: Required Fields (Page 4)</a:t>
            </a:r>
          </a:p>
        </p:txBody>
      </p:sp>
      <p:sp>
        <p:nvSpPr>
          <p:cNvPr id="5" name="Content Placeholder 4">
            <a:extLst>
              <a:ext uri="{FF2B5EF4-FFF2-40B4-BE49-F238E27FC236}">
                <a16:creationId xmlns:a16="http://schemas.microsoft.com/office/drawing/2014/main" id="{4C851E89-82CE-4C6F-A518-5479CAA8A710}"/>
              </a:ext>
            </a:extLst>
          </p:cNvPr>
          <p:cNvSpPr>
            <a:spLocks noGrp="1"/>
          </p:cNvSpPr>
          <p:nvPr>
            <p:ph idx="1"/>
          </p:nvPr>
        </p:nvSpPr>
        <p:spPr>
          <a:xfrm>
            <a:off x="223070" y="1786344"/>
            <a:ext cx="4435909" cy="4651328"/>
          </a:xfrm>
        </p:spPr>
        <p:txBody>
          <a:bodyPr>
            <a:normAutofit/>
          </a:bodyPr>
          <a:lstStyle/>
          <a:p>
            <a:r>
              <a:rPr lang="en-US" dirty="0"/>
              <a:t>For the final page, please be sure to check one of the boxes under the “Signatures” section </a:t>
            </a:r>
          </a:p>
          <a:p>
            <a:r>
              <a:rPr lang="en-US" dirty="0"/>
              <a:t>The Public School Superintendent or Designee will need to sign this form even if there wasn’t a consultation with the NPS</a:t>
            </a:r>
          </a:p>
          <a:p>
            <a:r>
              <a:rPr lang="en-US" dirty="0"/>
              <a:t>If the NPS declines to participate, both signatures are needed </a:t>
            </a:r>
          </a:p>
          <a:p>
            <a:r>
              <a:rPr lang="en-US" dirty="0"/>
              <a:t>If there was a consultation, both parties need to sign the form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6" name="Picture 5" descr="Page 4 of the Equitable Services Consultation form which includes who needs to sign the form. ">
            <a:extLst>
              <a:ext uri="{FF2B5EF4-FFF2-40B4-BE49-F238E27FC236}">
                <a16:creationId xmlns:a16="http://schemas.microsoft.com/office/drawing/2014/main" id="{DA856A92-01B0-8214-91BE-A76CCCE50B6E}"/>
              </a:ext>
            </a:extLst>
          </p:cNvPr>
          <p:cNvPicPr>
            <a:picLocks noChangeAspect="1"/>
          </p:cNvPicPr>
          <p:nvPr/>
        </p:nvPicPr>
        <p:blipFill>
          <a:blip r:embed="rId2"/>
          <a:stretch>
            <a:fillRect/>
          </a:stretch>
        </p:blipFill>
        <p:spPr>
          <a:xfrm>
            <a:off x="4641160" y="1160042"/>
            <a:ext cx="4502840" cy="5632101"/>
          </a:xfrm>
          <a:prstGeom prst="rect">
            <a:avLst/>
          </a:prstGeom>
        </p:spPr>
      </p:pic>
    </p:spTree>
    <p:extLst>
      <p:ext uri="{BB962C8B-B14F-4D97-AF65-F5344CB8AC3E}">
        <p14:creationId xmlns:p14="http://schemas.microsoft.com/office/powerpoint/2010/main" val="32643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849539-EE4B-5B51-F6F4-E2DF771FBFD5}"/>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AE1FEB31-D9FA-1F4B-3061-F95855F4B82F}"/>
              </a:ext>
            </a:extLst>
          </p:cNvPr>
          <p:cNvSpPr>
            <a:spLocks noGrp="1"/>
          </p:cNvSpPr>
          <p:nvPr>
            <p:ph idx="1"/>
          </p:nvPr>
        </p:nvSpPr>
        <p:spPr/>
        <p:txBody>
          <a:bodyPr/>
          <a:lstStyle/>
          <a:p>
            <a:pPr marL="0" indent="0">
              <a:buNone/>
            </a:pPr>
            <a:r>
              <a:rPr lang="en-US" dirty="0"/>
              <a:t>We will cover how to fill out the following forms relating to the Consolidated Application: </a:t>
            </a:r>
          </a:p>
          <a:p>
            <a:r>
              <a:rPr lang="en-US" dirty="0"/>
              <a:t>Approval and Transmittal Form</a:t>
            </a:r>
          </a:p>
          <a:p>
            <a:r>
              <a:rPr lang="en-US" dirty="0"/>
              <a:t>School Improvement Retention of Funds Form </a:t>
            </a:r>
          </a:p>
          <a:p>
            <a:r>
              <a:rPr lang="en-US" dirty="0"/>
              <a:t>Non-Public Consultation Form </a:t>
            </a:r>
          </a:p>
          <a:p>
            <a:r>
              <a:rPr lang="en-US" dirty="0"/>
              <a:t>BOCES ARAC Form </a:t>
            </a:r>
          </a:p>
        </p:txBody>
      </p:sp>
      <p:sp>
        <p:nvSpPr>
          <p:cNvPr id="3" name="Slide Number Placeholder 2">
            <a:extLst>
              <a:ext uri="{FF2B5EF4-FFF2-40B4-BE49-F238E27FC236}">
                <a16:creationId xmlns:a16="http://schemas.microsoft.com/office/drawing/2014/main" id="{908AEEAB-0BF7-9AA8-F94B-5E36B1072D86}"/>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169297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71" y="415484"/>
            <a:ext cx="7592130" cy="590603"/>
          </a:xfrm>
        </p:spPr>
        <p:txBody>
          <a:bodyPr>
            <a:normAutofit/>
          </a:bodyPr>
          <a:lstStyle/>
          <a:p>
            <a:r>
              <a:rPr lang="en-US" dirty="0"/>
              <a:t>Non-Public Consultation Form: Completion</a:t>
            </a:r>
          </a:p>
        </p:txBody>
      </p:sp>
      <p:sp>
        <p:nvSpPr>
          <p:cNvPr id="3" name="Content Placeholder 2"/>
          <p:cNvSpPr>
            <a:spLocks noGrp="1"/>
          </p:cNvSpPr>
          <p:nvPr>
            <p:ph idx="1"/>
          </p:nvPr>
        </p:nvSpPr>
        <p:spPr/>
        <p:txBody>
          <a:bodyPr/>
          <a:lstStyle/>
          <a:p>
            <a:r>
              <a:rPr lang="en-US" dirty="0"/>
              <a:t>Please upload each consultation form to the chart on the Non-public Schools page in the Consolidated Application. </a:t>
            </a:r>
          </a:p>
          <a:p>
            <a:r>
              <a:rPr lang="en-US" dirty="0"/>
              <a:t>You will upload a PDF to each red arrow. </a:t>
            </a:r>
          </a:p>
          <a:p>
            <a:r>
              <a:rPr lang="en-US" dirty="0"/>
              <a:t>The only time you don’t upload a consultation form is if the school is ineligible for services. In that case, please use the trashcan to remove the school from the chart. </a:t>
            </a:r>
          </a:p>
          <a:p>
            <a:pPr marL="0" indent="0">
              <a:buNone/>
            </a:pPr>
            <a:endParaRPr lang="en-US"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7" name="Picture 6" descr="Non-public schools chart within the application showing that applicants would utilize a red arrow to upload the consultation form. ">
            <a:extLst>
              <a:ext uri="{FF2B5EF4-FFF2-40B4-BE49-F238E27FC236}">
                <a16:creationId xmlns:a16="http://schemas.microsoft.com/office/drawing/2014/main" id="{632E7FF5-127B-AAA1-9F67-C511FE6BBB16}"/>
              </a:ext>
            </a:extLst>
          </p:cNvPr>
          <p:cNvPicPr>
            <a:picLocks noChangeAspect="1"/>
          </p:cNvPicPr>
          <p:nvPr/>
        </p:nvPicPr>
        <p:blipFill>
          <a:blip r:embed="rId2"/>
          <a:stretch>
            <a:fillRect/>
          </a:stretch>
        </p:blipFill>
        <p:spPr>
          <a:xfrm>
            <a:off x="90435" y="4034313"/>
            <a:ext cx="9144000" cy="1200978"/>
          </a:xfrm>
          <a:prstGeom prst="rect">
            <a:avLst/>
          </a:prstGeom>
        </p:spPr>
      </p:pic>
    </p:spTree>
    <p:extLst>
      <p:ext uri="{BB962C8B-B14F-4D97-AF65-F5344CB8AC3E}">
        <p14:creationId xmlns:p14="http://schemas.microsoft.com/office/powerpoint/2010/main" val="425127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64EF8-4BA0-49D3-A49F-27F7D75A9A9D}"/>
              </a:ext>
            </a:extLst>
          </p:cNvPr>
          <p:cNvSpPr>
            <a:spLocks noGrp="1"/>
          </p:cNvSpPr>
          <p:nvPr>
            <p:ph type="ctrTitle"/>
          </p:nvPr>
        </p:nvSpPr>
        <p:spPr/>
        <p:txBody>
          <a:bodyPr vert="horz" lIns="91440" tIns="45720" rIns="91440" bIns="45720" rtlCol="0" anchor="ctr">
            <a:normAutofit/>
          </a:bodyPr>
          <a:lstStyle/>
          <a:p>
            <a:pPr algn="ctr"/>
            <a:r>
              <a:rPr lang="en-US" sz="4500" kern="1200" dirty="0">
                <a:solidFill>
                  <a:srgbClr val="FFFFFF"/>
                </a:solidFill>
                <a:latin typeface="+mj-lt"/>
                <a:ea typeface="+mj-ea"/>
                <a:cs typeface="+mj-cs"/>
              </a:rPr>
              <a:t>Acceptance, Relinquishments, Assignment and Certification (ARAC)</a:t>
            </a:r>
          </a:p>
        </p:txBody>
      </p:sp>
      <p:sp>
        <p:nvSpPr>
          <p:cNvPr id="2" name="Slide Number Placeholder 1"/>
          <p:cNvSpPr>
            <a:spLocks noGrp="1"/>
          </p:cNvSpPr>
          <p:nvPr>
            <p:ph type="sldNum" sz="quarter" idx="12"/>
          </p:nvPr>
        </p:nvSpPr>
        <p:spPr/>
        <p:txBody>
          <a:bodyPr vert="horz" lIns="91440" tIns="45720" rIns="91440" bIns="45720" rtlCol="0" anchor="ctr">
            <a:normAutofit/>
          </a:bodyPr>
          <a:lstStyle/>
          <a:p>
            <a:pPr algn="r">
              <a:spcAft>
                <a:spcPts val="600"/>
              </a:spcAft>
            </a:pPr>
            <a:fld id="{C479D5F6-EDCB-402A-AC08-4943A1820E8F}" type="slidenum">
              <a:rPr lang="en-US" sz="900">
                <a:solidFill>
                  <a:srgbClr val="898989"/>
                </a:solidFill>
              </a:rPr>
              <a:pPr algn="r">
                <a:spcAft>
                  <a:spcPts val="600"/>
                </a:spcAft>
              </a:pPr>
              <a:t>21</a:t>
            </a:fld>
            <a:endParaRPr lang="en-US" sz="900">
              <a:solidFill>
                <a:srgbClr val="898989"/>
              </a:solidFill>
            </a:endParaRPr>
          </a:p>
        </p:txBody>
      </p:sp>
    </p:spTree>
    <p:extLst>
      <p:ext uri="{BB962C8B-B14F-4D97-AF65-F5344CB8AC3E}">
        <p14:creationId xmlns:p14="http://schemas.microsoft.com/office/powerpoint/2010/main" val="145889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ARCA: Location</a:t>
            </a:r>
          </a:p>
        </p:txBody>
      </p:sp>
      <p:sp>
        <p:nvSpPr>
          <p:cNvPr id="3" name="Content Placeholder 2"/>
          <p:cNvSpPr>
            <a:spLocks noGrp="1"/>
          </p:cNvSpPr>
          <p:nvPr>
            <p:ph idx="1"/>
          </p:nvPr>
        </p:nvSpPr>
        <p:spPr>
          <a:xfrm>
            <a:off x="628650" y="1463040"/>
            <a:ext cx="7886700" cy="1453155"/>
          </a:xfrm>
        </p:spPr>
        <p:txBody>
          <a:bodyPr>
            <a:normAutofit lnSpcReduction="10000"/>
          </a:bodyPr>
          <a:lstStyle/>
          <a:p>
            <a:r>
              <a:rPr lang="en-US" dirty="0"/>
              <a:t>The BOCES can download the form on the “Sign Over District ARAC Information and Upload” section of the application once a district assigns funds over to the BOCES.</a:t>
            </a:r>
          </a:p>
          <a:p>
            <a:r>
              <a:rPr lang="en-US" dirty="0"/>
              <a:t>Click on the highlighted blue text: </a:t>
            </a:r>
          </a:p>
          <a:p>
            <a:endParaRPr lang="en-US" dirty="0"/>
          </a:p>
          <a:p>
            <a:pPr marL="0" indent="0">
              <a:buNone/>
            </a:pPr>
            <a:endParaRPr lang="en-US" dirty="0"/>
          </a:p>
          <a:p>
            <a:endParaRPr lang="en-US" dirty="0"/>
          </a:p>
        </p:txBody>
      </p:sp>
      <p:pic>
        <p:nvPicPr>
          <p:cNvPr id="7" name="Picture 6" descr="Screen shot showing that applicants need to click on the district link and print the assignment agreement forms. Then they need to updload the signed and scanned PDF agreeement documents before submitting the application." title="Sign Ovre District ARA Information and Upload screen">
            <a:extLst>
              <a:ext uri="{FF2B5EF4-FFF2-40B4-BE49-F238E27FC236}">
                <a16:creationId xmlns:a16="http://schemas.microsoft.com/office/drawing/2014/main" id="{12C57729-86A3-4D5C-A83D-29D5D63A5123}"/>
              </a:ext>
            </a:extLst>
          </p:cNvPr>
          <p:cNvPicPr/>
          <p:nvPr/>
        </p:nvPicPr>
        <p:blipFill>
          <a:blip r:embed="rId2">
            <a:extLst>
              <a:ext uri="{28A0092B-C50C-407E-A947-70E740481C1C}">
                <a14:useLocalDpi xmlns:a14="http://schemas.microsoft.com/office/drawing/2010/main" val="0"/>
              </a:ext>
            </a:extLst>
          </a:blip>
          <a:stretch>
            <a:fillRect/>
          </a:stretch>
        </p:blipFill>
        <p:spPr>
          <a:xfrm>
            <a:off x="844677" y="3213305"/>
            <a:ext cx="6676007" cy="228605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
        <p:nvSpPr>
          <p:cNvPr id="6" name="Arrow: Right 5" descr="Arrow pointing to the ARAC form for download.">
            <a:extLst>
              <a:ext uri="{FF2B5EF4-FFF2-40B4-BE49-F238E27FC236}">
                <a16:creationId xmlns:a16="http://schemas.microsoft.com/office/drawing/2014/main" id="{6008FFB7-0C57-4B2C-A162-B9503405D050}"/>
              </a:ext>
            </a:extLst>
          </p:cNvPr>
          <p:cNvSpPr/>
          <p:nvPr/>
        </p:nvSpPr>
        <p:spPr>
          <a:xfrm rot="10800000">
            <a:off x="2059251" y="3901349"/>
            <a:ext cx="1411504" cy="433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48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ARAC: Required Fields</a:t>
            </a:r>
          </a:p>
        </p:txBody>
      </p:sp>
      <p:pic>
        <p:nvPicPr>
          <p:cNvPr id="6" name="Picture 5" descr="Screenshot of the full ARAC form. Indicates how much is signed over to the BOCES from the member district. ">
            <a:extLst>
              <a:ext uri="{FF2B5EF4-FFF2-40B4-BE49-F238E27FC236}">
                <a16:creationId xmlns:a16="http://schemas.microsoft.com/office/drawing/2014/main" id="{1416D8EB-2A0E-4E23-BB42-D09091E876A9}"/>
              </a:ext>
            </a:extLst>
          </p:cNvPr>
          <p:cNvPicPr>
            <a:picLocks noChangeAspect="1"/>
          </p:cNvPicPr>
          <p:nvPr/>
        </p:nvPicPr>
        <p:blipFill>
          <a:blip r:embed="rId2"/>
          <a:stretch>
            <a:fillRect/>
          </a:stretch>
        </p:blipFill>
        <p:spPr>
          <a:xfrm>
            <a:off x="223071" y="1428779"/>
            <a:ext cx="4448432" cy="4998239"/>
          </a:xfrm>
          <a:prstGeom prst="rect">
            <a:avLst/>
          </a:prstGeom>
        </p:spPr>
      </p:pic>
      <p:sp>
        <p:nvSpPr>
          <p:cNvPr id="3" name="Content Placeholder 2"/>
          <p:cNvSpPr>
            <a:spLocks noGrp="1"/>
          </p:cNvSpPr>
          <p:nvPr>
            <p:ph idx="1"/>
          </p:nvPr>
        </p:nvSpPr>
        <p:spPr>
          <a:xfrm>
            <a:off x="5147385" y="1637539"/>
            <a:ext cx="3773544" cy="4789479"/>
          </a:xfrm>
        </p:spPr>
        <p:txBody>
          <a:bodyPr/>
          <a:lstStyle/>
          <a:p>
            <a:pPr marL="285750" indent="-285750"/>
            <a:r>
              <a:rPr lang="en-US" dirty="0"/>
              <a:t>Requires a signature from the Authorized Representative and the Board President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402843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ARAC: Completion</a:t>
            </a:r>
          </a:p>
        </p:txBody>
      </p:sp>
      <p:sp>
        <p:nvSpPr>
          <p:cNvPr id="3" name="Content Placeholder 2"/>
          <p:cNvSpPr>
            <a:spLocks noGrp="1"/>
          </p:cNvSpPr>
          <p:nvPr>
            <p:ph idx="1"/>
          </p:nvPr>
        </p:nvSpPr>
        <p:spPr/>
        <p:txBody>
          <a:bodyPr/>
          <a:lstStyle/>
          <a:p>
            <a:r>
              <a:rPr lang="en-US" dirty="0"/>
              <a:t>Submit as a PDF through the Consolidated application in the “Sign Over District ARAC Information and Upload” Section</a:t>
            </a:r>
          </a:p>
          <a:p>
            <a:r>
              <a:rPr lang="en-US" dirty="0"/>
              <a:t>If successful, it will show that the file has been uploaded in green text</a:t>
            </a:r>
          </a:p>
          <a:p>
            <a:r>
              <a:rPr lang="en-US" dirty="0"/>
              <a:t>If you uploaded the wrong file, you can delete that file with the orange button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pic>
        <p:nvPicPr>
          <p:cNvPr id="5" name="Picture 4" descr="Screenshot showing that the file has been uploaded correctly with green text and the option to delete the file with a yellow box.">
            <a:extLst>
              <a:ext uri="{FF2B5EF4-FFF2-40B4-BE49-F238E27FC236}">
                <a16:creationId xmlns:a16="http://schemas.microsoft.com/office/drawing/2014/main" id="{F06A2797-259C-4177-9D11-3262B0ADBE50}"/>
              </a:ext>
            </a:extLst>
          </p:cNvPr>
          <p:cNvPicPr>
            <a:picLocks noChangeAspect="1"/>
          </p:cNvPicPr>
          <p:nvPr/>
        </p:nvPicPr>
        <p:blipFill>
          <a:blip r:embed="rId2"/>
          <a:stretch>
            <a:fillRect/>
          </a:stretch>
        </p:blipFill>
        <p:spPr>
          <a:xfrm>
            <a:off x="2144268" y="4409343"/>
            <a:ext cx="4855464" cy="985617"/>
          </a:xfrm>
          <a:prstGeom prst="rect">
            <a:avLst/>
          </a:prstGeom>
        </p:spPr>
      </p:pic>
    </p:spTree>
    <p:extLst>
      <p:ext uri="{BB962C8B-B14F-4D97-AF65-F5344CB8AC3E}">
        <p14:creationId xmlns:p14="http://schemas.microsoft.com/office/powerpoint/2010/main" val="117261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BE9FE-6198-FCBD-A885-4495F70377B2}"/>
              </a:ext>
            </a:extLst>
          </p:cNvPr>
          <p:cNvSpPr>
            <a:spLocks noGrp="1"/>
          </p:cNvSpPr>
          <p:nvPr>
            <p:ph type="ctrTitle"/>
          </p:nvPr>
        </p:nvSpPr>
        <p:spPr/>
        <p:txBody>
          <a:bodyPr>
            <a:normAutofit fontScale="90000"/>
          </a:bodyPr>
          <a:lstStyle/>
          <a:p>
            <a:pPr rtl="0">
              <a:spcBef>
                <a:spcPts val="0"/>
              </a:spcBef>
              <a:spcAft>
                <a:spcPts val="0"/>
              </a:spcAft>
            </a:pPr>
            <a:r>
              <a:rPr lang="en-US" sz="3600" b="0" i="0" u="none" strike="noStrike" dirty="0">
                <a:solidFill>
                  <a:srgbClr val="FFFFFF"/>
                </a:solidFill>
                <a:effectLst/>
                <a:latin typeface="Arial" panose="020B0604020202020204" pitchFamily="34" charset="0"/>
              </a:rPr>
              <a:t>Contact us with Questions!</a:t>
            </a:r>
            <a:br>
              <a:rPr lang="en-US" sz="6600" b="0" dirty="0">
                <a:effectLst/>
              </a:rPr>
            </a:br>
            <a:br>
              <a:rPr lang="en-US" sz="6600" b="0" dirty="0">
                <a:effectLst/>
              </a:rPr>
            </a:br>
            <a:endParaRPr lang="en-US" sz="6600" dirty="0"/>
          </a:p>
        </p:txBody>
      </p:sp>
      <p:sp>
        <p:nvSpPr>
          <p:cNvPr id="4" name="Slide Number Placeholder 3">
            <a:extLst>
              <a:ext uri="{FF2B5EF4-FFF2-40B4-BE49-F238E27FC236}">
                <a16:creationId xmlns:a16="http://schemas.microsoft.com/office/drawing/2014/main" id="{A85050A7-0B06-AC26-4E9F-7B8533657AF5}"/>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8" name="Rectangle: Rounded Corners 7">
            <a:extLst>
              <a:ext uri="{FF2B5EF4-FFF2-40B4-BE49-F238E27FC236}">
                <a16:creationId xmlns:a16="http://schemas.microsoft.com/office/drawing/2014/main" id="{E7F84AB4-A1E4-1D77-4346-326ED5790F5E}"/>
              </a:ext>
            </a:extLst>
          </p:cNvPr>
          <p:cNvSpPr/>
          <p:nvPr/>
        </p:nvSpPr>
        <p:spPr>
          <a:xfrm>
            <a:off x="892277" y="3635479"/>
            <a:ext cx="7772400" cy="14674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rtl="0">
              <a:spcBef>
                <a:spcPts val="0"/>
              </a:spcBef>
              <a:spcAft>
                <a:spcPts val="0"/>
              </a:spcAft>
            </a:pPr>
            <a:r>
              <a:rPr lang="en-US" sz="1800" b="0" i="0" u="none" strike="noStrike" dirty="0">
                <a:solidFill>
                  <a:srgbClr val="000000"/>
                </a:solidFill>
                <a:effectLst/>
                <a:latin typeface="Arial" panose="020B0604020202020204" pitchFamily="34" charset="0"/>
              </a:rPr>
              <a:t>If reviewing this slide deck after the live presentation, feel free to contact your </a:t>
            </a:r>
            <a:r>
              <a:rPr lang="en-US" sz="1800" b="0" i="0" u="sng" strike="noStrike" dirty="0">
                <a:solidFill>
                  <a:srgbClr val="0563C1"/>
                </a:solidFill>
                <a:effectLst/>
                <a:latin typeface="Arial" panose="020B0604020202020204" pitchFamily="34" charset="0"/>
                <a:hlinkClick r:id="rId2"/>
              </a:rPr>
              <a:t>Regional Contact</a:t>
            </a:r>
            <a:r>
              <a:rPr lang="en-US" sz="1800" b="0" i="0" u="none" strike="noStrike" dirty="0">
                <a:solidFill>
                  <a:srgbClr val="000000"/>
                </a:solidFill>
                <a:effectLst/>
                <a:latin typeface="Arial" panose="020B0604020202020204" pitchFamily="34" charset="0"/>
              </a:rPr>
              <a:t>, the Grants Program Administration Office, or the Grants Fiscal Office. Questions can also be sent to </a:t>
            </a:r>
            <a:r>
              <a:rPr lang="en-US" sz="1800" b="0" i="0" u="sng" strike="noStrike" dirty="0">
                <a:solidFill>
                  <a:srgbClr val="0563C1"/>
                </a:solidFill>
                <a:effectLst/>
                <a:latin typeface="Arial" panose="020B0604020202020204" pitchFamily="34" charset="0"/>
                <a:hlinkClick r:id="rId3"/>
              </a:rPr>
              <a:t>consolidatedapplications@cde.state.co.us</a:t>
            </a:r>
            <a:endParaRPr lang="en-US" dirty="0"/>
          </a:p>
        </p:txBody>
      </p:sp>
    </p:spTree>
    <p:extLst>
      <p:ext uri="{BB962C8B-B14F-4D97-AF65-F5344CB8AC3E}">
        <p14:creationId xmlns:p14="http://schemas.microsoft.com/office/powerpoint/2010/main" val="399639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Application –</a:t>
            </a:r>
            <a:br>
              <a:rPr lang="en-US" dirty="0"/>
            </a:br>
            <a:r>
              <a:rPr lang="en-US" dirty="0"/>
              <a:t>Requirements for Substantial Approval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graphicFrame>
        <p:nvGraphicFramePr>
          <p:cNvPr id="8" name="Content Placeholder 7">
            <a:extLst>
              <a:ext uri="{FF2B5EF4-FFF2-40B4-BE49-F238E27FC236}">
                <a16:creationId xmlns:a16="http://schemas.microsoft.com/office/drawing/2014/main" id="{4844AEE3-DA1B-4355-D15A-6F327B60022D}"/>
              </a:ext>
            </a:extLst>
          </p:cNvPr>
          <p:cNvGraphicFramePr>
            <a:graphicFrameLocks noGrp="1"/>
          </p:cNvGraphicFramePr>
          <p:nvPr>
            <p:ph idx="1"/>
            <p:extLst>
              <p:ext uri="{D42A27DB-BD31-4B8C-83A1-F6EECF244321}">
                <p14:modId xmlns:p14="http://schemas.microsoft.com/office/powerpoint/2010/main" val="2758089762"/>
              </p:ext>
            </p:extLst>
          </p:nvPr>
        </p:nvGraphicFramePr>
        <p:xfrm>
          <a:off x="223071" y="1828800"/>
          <a:ext cx="8800349" cy="3878664"/>
        </p:xfrm>
        <a:graphic>
          <a:graphicData uri="http://schemas.openxmlformats.org/drawingml/2006/table">
            <a:tbl>
              <a:tblPr firstRow="1"/>
              <a:tblGrid>
                <a:gridCol w="4371848">
                  <a:extLst>
                    <a:ext uri="{9D8B030D-6E8A-4147-A177-3AD203B41FA5}">
                      <a16:colId xmlns:a16="http://schemas.microsoft.com/office/drawing/2014/main" val="2965555034"/>
                    </a:ext>
                  </a:extLst>
                </a:gridCol>
                <a:gridCol w="1227516">
                  <a:extLst>
                    <a:ext uri="{9D8B030D-6E8A-4147-A177-3AD203B41FA5}">
                      <a16:colId xmlns:a16="http://schemas.microsoft.com/office/drawing/2014/main" val="434205199"/>
                    </a:ext>
                  </a:extLst>
                </a:gridCol>
                <a:gridCol w="3200985">
                  <a:extLst>
                    <a:ext uri="{9D8B030D-6E8A-4147-A177-3AD203B41FA5}">
                      <a16:colId xmlns:a16="http://schemas.microsoft.com/office/drawing/2014/main" val="3222841508"/>
                    </a:ext>
                  </a:extLst>
                </a:gridCol>
              </a:tblGrid>
              <a:tr h="373547">
                <a:tc>
                  <a:txBody>
                    <a:bodyPr/>
                    <a:lstStyle/>
                    <a:p>
                      <a:pPr algn="ctr" rtl="0" fontAlgn="t">
                        <a:spcBef>
                          <a:spcPts val="0"/>
                        </a:spcBef>
                        <a:spcAft>
                          <a:spcPts val="0"/>
                        </a:spcAft>
                      </a:pPr>
                      <a:r>
                        <a:rPr lang="en-US" sz="1200" b="1" i="0" u="none" strike="noStrike">
                          <a:solidFill>
                            <a:srgbClr val="000000"/>
                          </a:solidFill>
                          <a:effectLst/>
                          <a:latin typeface="Calibri" panose="020F0502020204030204" pitchFamily="34" charset="0"/>
                        </a:rPr>
                        <a:t>Activity</a:t>
                      </a:r>
                      <a:endParaRPr lang="en-US" sz="1600">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fontAlgn="t">
                        <a:spcBef>
                          <a:spcPts val="0"/>
                        </a:spcBef>
                        <a:spcAft>
                          <a:spcPts val="0"/>
                        </a:spcAft>
                      </a:pPr>
                      <a:r>
                        <a:rPr lang="en-US" sz="1200" b="1" i="0" u="none" strike="noStrike">
                          <a:solidFill>
                            <a:srgbClr val="000000"/>
                          </a:solidFill>
                          <a:effectLst/>
                          <a:latin typeface="Calibri" panose="020F0502020204030204" pitchFamily="34" charset="0"/>
                        </a:rPr>
                        <a:t>Due Date</a:t>
                      </a:r>
                      <a:endParaRPr lang="en-US" sz="1600">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fontAlgn="t">
                        <a:spcBef>
                          <a:spcPts val="0"/>
                        </a:spcBef>
                        <a:spcAft>
                          <a:spcPts val="0"/>
                        </a:spcAft>
                      </a:pPr>
                      <a:r>
                        <a:rPr lang="en-US" sz="1200" b="1" i="0" u="none" strike="noStrike">
                          <a:solidFill>
                            <a:srgbClr val="000000"/>
                          </a:solidFill>
                          <a:effectLst/>
                          <a:latin typeface="Calibri" panose="020F0502020204030204" pitchFamily="34" charset="0"/>
                        </a:rPr>
                        <a:t>Submission Location </a:t>
                      </a:r>
                      <a:endParaRPr lang="en-US" sz="1600">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548826277"/>
                  </a:ext>
                </a:extLst>
              </a:tr>
              <a:tr h="373547">
                <a:tc>
                  <a:txBody>
                    <a:bodyPr/>
                    <a:lstStyle/>
                    <a:p>
                      <a:pPr rtl="0" fontAlgn="t">
                        <a:spcBef>
                          <a:spcPts val="0"/>
                        </a:spcBef>
                        <a:spcAft>
                          <a:spcPts val="0"/>
                        </a:spcAft>
                      </a:pPr>
                      <a:r>
                        <a:rPr lang="en-US" sz="1200" b="1"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Non-Public School Consultation Forms</a:t>
                      </a:r>
                      <a:endParaRPr lang="en-US" sz="1600" b="1" dirty="0">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DEEF"/>
                    </a:solidFill>
                  </a:tcPr>
                </a:tc>
                <a:tc>
                  <a:txBody>
                    <a:bodyPr/>
                    <a:lstStyle/>
                    <a:p>
                      <a:pPr algn="ctr" rtl="0" fontAlgn="t">
                        <a:spcBef>
                          <a:spcPts val="0"/>
                        </a:spcBef>
                        <a:spcAft>
                          <a:spcPts val="0"/>
                        </a:spcAft>
                      </a:pPr>
                      <a:r>
                        <a:rPr lang="en-US" sz="1200" b="1" i="0" u="none" strike="noStrike">
                          <a:solidFill>
                            <a:schemeClr val="tx1"/>
                          </a:solidFill>
                          <a:effectLst/>
                          <a:latin typeface="Calibri" panose="020F0502020204030204" pitchFamily="34" charset="0"/>
                        </a:rPr>
                        <a:t>May 31</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DEEF"/>
                    </a:solidFill>
                  </a:tcPr>
                </a:tc>
                <a:tc>
                  <a:txBody>
                    <a:bodyPr/>
                    <a:lstStyle/>
                    <a:p>
                      <a:pPr rtl="0" fontAlgn="t">
                        <a:spcBef>
                          <a:spcPts val="0"/>
                        </a:spcBef>
                        <a:spcAft>
                          <a:spcPts val="0"/>
                        </a:spcAft>
                      </a:pPr>
                      <a:r>
                        <a:rPr lang="en-US" sz="1200" b="1" i="0" u="none" strike="noStrike">
                          <a:solidFill>
                            <a:schemeClr val="tx1"/>
                          </a:solidFill>
                          <a:effectLst/>
                          <a:latin typeface="Calibri" panose="020F0502020204030204" pitchFamily="34" charset="0"/>
                        </a:rPr>
                        <a:t>Non-Public Schools page</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1065392173"/>
                  </a:ext>
                </a:extLst>
              </a:tr>
              <a:tr h="518815">
                <a:tc>
                  <a:txBody>
                    <a:bodyPr/>
                    <a:lstStyle/>
                    <a:p>
                      <a:pPr rtl="0" fontAlgn="t">
                        <a:spcBef>
                          <a:spcPts val="0"/>
                        </a:spcBef>
                        <a:spcAft>
                          <a:spcPts val="0"/>
                        </a:spcAft>
                      </a:pPr>
                      <a:r>
                        <a:rPr lang="en-US" sz="1200" b="1" i="0" u="sng" strike="noStrike">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School Improvement Retention of Funds Form</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9EFF7"/>
                    </a:solidFill>
                  </a:tcPr>
                </a:tc>
                <a:tc>
                  <a:txBody>
                    <a:bodyPr/>
                    <a:lstStyle/>
                    <a:p>
                      <a:pPr algn="ctr" rtl="0" fontAlgn="t">
                        <a:spcBef>
                          <a:spcPts val="0"/>
                        </a:spcBef>
                        <a:spcAft>
                          <a:spcPts val="0"/>
                        </a:spcAft>
                      </a:pPr>
                      <a:r>
                        <a:rPr lang="en-US" sz="1200" b="1" i="0" u="none" strike="noStrike">
                          <a:solidFill>
                            <a:schemeClr val="tx1"/>
                          </a:solidFill>
                          <a:effectLst/>
                          <a:latin typeface="Calibri" panose="020F0502020204030204" pitchFamily="34" charset="0"/>
                        </a:rPr>
                        <a:t>May 31 </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9EFF7"/>
                    </a:solidFill>
                  </a:tcPr>
                </a:tc>
                <a:tc>
                  <a:txBody>
                    <a:bodyPr/>
                    <a:lstStyle/>
                    <a:p>
                      <a:pPr rtl="0" fontAlgn="t">
                        <a:spcBef>
                          <a:spcPts val="0"/>
                        </a:spcBef>
                        <a:spcAft>
                          <a:spcPts val="0"/>
                        </a:spcAft>
                      </a:pPr>
                      <a:r>
                        <a:rPr lang="en-US" sz="1200" b="1" i="0" u="none" strike="noStrike">
                          <a:solidFill>
                            <a:schemeClr val="tx1"/>
                          </a:solidFill>
                          <a:effectLst/>
                          <a:latin typeface="Calibri" panose="020F0502020204030204" pitchFamily="34" charset="0"/>
                        </a:rPr>
                        <a:t>Documents Upload page</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1422942480"/>
                  </a:ext>
                </a:extLst>
              </a:tr>
              <a:tr h="373547">
                <a:tc>
                  <a:txBody>
                    <a:bodyPr/>
                    <a:lstStyle/>
                    <a:p>
                      <a:pPr rtl="0" fontAlgn="t">
                        <a:spcBef>
                          <a:spcPts val="0"/>
                        </a:spcBef>
                        <a:spcAft>
                          <a:spcPts val="0"/>
                        </a:spcAft>
                      </a:pPr>
                      <a:r>
                        <a:rPr lang="en-US" sz="1200" b="1" i="0" u="sng" strike="noStrike" dirty="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Approval and Transmittal Form</a:t>
                      </a:r>
                      <a:endParaRPr lang="en-US" sz="1600" b="1" dirty="0">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DEEF"/>
                    </a:solidFill>
                  </a:tcPr>
                </a:tc>
                <a:tc>
                  <a:txBody>
                    <a:bodyPr/>
                    <a:lstStyle/>
                    <a:p>
                      <a:pPr algn="ctr" rtl="0" fontAlgn="t">
                        <a:spcBef>
                          <a:spcPts val="0"/>
                        </a:spcBef>
                        <a:spcAft>
                          <a:spcPts val="0"/>
                        </a:spcAft>
                      </a:pPr>
                      <a:r>
                        <a:rPr lang="en-US" sz="1200" b="1" i="0" u="none" strike="noStrike">
                          <a:solidFill>
                            <a:schemeClr val="tx1"/>
                          </a:solidFill>
                          <a:effectLst/>
                          <a:latin typeface="Calibri" panose="020F0502020204030204" pitchFamily="34" charset="0"/>
                        </a:rPr>
                        <a:t>June 30</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DEEF"/>
                    </a:solidFill>
                  </a:tcPr>
                </a:tc>
                <a:tc>
                  <a:txBody>
                    <a:bodyPr/>
                    <a:lstStyle/>
                    <a:p>
                      <a:pPr rtl="0" fontAlgn="t">
                        <a:spcBef>
                          <a:spcPts val="0"/>
                        </a:spcBef>
                        <a:spcAft>
                          <a:spcPts val="0"/>
                        </a:spcAft>
                      </a:pPr>
                      <a:r>
                        <a:rPr lang="en-US" sz="1200" b="1" i="0" u="none" strike="noStrike">
                          <a:solidFill>
                            <a:schemeClr val="tx1"/>
                          </a:solidFill>
                          <a:effectLst/>
                          <a:latin typeface="Calibri" panose="020F0502020204030204" pitchFamily="34" charset="0"/>
                        </a:rPr>
                        <a:t>Documents Upload page</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2194421563"/>
                  </a:ext>
                </a:extLst>
              </a:tr>
              <a:tr h="373547">
                <a:tc>
                  <a:txBody>
                    <a:bodyPr/>
                    <a:lstStyle/>
                    <a:p>
                      <a:pPr rtl="0" fontAlgn="t">
                        <a:spcBef>
                          <a:spcPts val="0"/>
                        </a:spcBef>
                        <a:spcAft>
                          <a:spcPts val="0"/>
                        </a:spcAft>
                      </a:pPr>
                      <a:r>
                        <a:rPr lang="en-US" sz="1200" b="1" i="0" u="none" strike="noStrike">
                          <a:solidFill>
                            <a:schemeClr val="tx1"/>
                          </a:solidFill>
                          <a:effectLst/>
                          <a:latin typeface="Calibri" panose="020F0502020204030204" pitchFamily="34" charset="0"/>
                        </a:rPr>
                        <a:t>BOCES Member District ARAC Form (found in application)</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9EFF7"/>
                    </a:solidFill>
                  </a:tcPr>
                </a:tc>
                <a:tc>
                  <a:txBody>
                    <a:bodyPr/>
                    <a:lstStyle/>
                    <a:p>
                      <a:pPr algn="ctr" rtl="0" fontAlgn="t">
                        <a:spcBef>
                          <a:spcPts val="0"/>
                        </a:spcBef>
                        <a:spcAft>
                          <a:spcPts val="0"/>
                        </a:spcAft>
                      </a:pPr>
                      <a:r>
                        <a:rPr lang="en-US" sz="1200" b="1" i="0" u="none" strike="noStrike">
                          <a:solidFill>
                            <a:schemeClr val="tx1"/>
                          </a:solidFill>
                          <a:effectLst/>
                          <a:latin typeface="Calibri" panose="020F0502020204030204" pitchFamily="34" charset="0"/>
                        </a:rPr>
                        <a:t>June 30</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9EFF7"/>
                    </a:solidFill>
                  </a:tcPr>
                </a:tc>
                <a:tc>
                  <a:txBody>
                    <a:bodyPr/>
                    <a:lstStyle/>
                    <a:p>
                      <a:pPr rtl="0" fontAlgn="t">
                        <a:spcBef>
                          <a:spcPts val="0"/>
                        </a:spcBef>
                        <a:spcAft>
                          <a:spcPts val="0"/>
                        </a:spcAft>
                      </a:pPr>
                      <a:r>
                        <a:rPr lang="en-US" sz="1200" b="1" i="0" u="none" strike="noStrike">
                          <a:solidFill>
                            <a:schemeClr val="tx1"/>
                          </a:solidFill>
                          <a:effectLst/>
                          <a:latin typeface="Calibri" panose="020F0502020204030204" pitchFamily="34" charset="0"/>
                        </a:rPr>
                        <a:t>Sign Over Info &amp; Uploads </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541661952"/>
                  </a:ext>
                </a:extLst>
              </a:tr>
              <a:tr h="1211953">
                <a:tc>
                  <a:txBody>
                    <a:bodyPr/>
                    <a:lstStyle/>
                    <a:p>
                      <a:pPr rtl="0" fontAlgn="t">
                        <a:spcBef>
                          <a:spcPts val="0"/>
                        </a:spcBef>
                        <a:spcAft>
                          <a:spcPts val="0"/>
                        </a:spcAft>
                      </a:pPr>
                      <a:r>
                        <a:rPr lang="en-US" sz="1200" b="1" i="0" u="sng" strike="noStrike">
                          <a:solidFill>
                            <a:schemeClr val="tx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Native American Education Tribal Consultation Form</a:t>
                      </a:r>
                      <a:endParaRPr lang="en-US" sz="1600" b="1">
                        <a:solidFill>
                          <a:schemeClr val="tx1"/>
                        </a:solidFill>
                        <a:effectLst/>
                      </a:endParaRPr>
                    </a:p>
                    <a:p>
                      <a:pPr fontAlgn="t"/>
                      <a:br>
                        <a:rPr lang="en-US" sz="1600" b="1">
                          <a:solidFill>
                            <a:schemeClr val="tx1"/>
                          </a:solidFill>
                          <a:effectLst/>
                        </a:rPr>
                      </a:br>
                      <a:br>
                        <a:rPr lang="en-US" sz="1600" b="1">
                          <a:solidFill>
                            <a:schemeClr val="tx1"/>
                          </a:solidFill>
                          <a:effectLst/>
                        </a:rPr>
                      </a:b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DEEF"/>
                    </a:solidFill>
                  </a:tcPr>
                </a:tc>
                <a:tc>
                  <a:txBody>
                    <a:bodyPr/>
                    <a:lstStyle/>
                    <a:p>
                      <a:pPr algn="ctr" rtl="0" fontAlgn="t">
                        <a:spcBef>
                          <a:spcPts val="0"/>
                        </a:spcBef>
                        <a:spcAft>
                          <a:spcPts val="0"/>
                        </a:spcAft>
                      </a:pPr>
                      <a:r>
                        <a:rPr lang="en-US" sz="1200" b="1" i="0" u="none" strike="noStrike">
                          <a:solidFill>
                            <a:schemeClr val="tx1"/>
                          </a:solidFill>
                          <a:effectLst/>
                          <a:latin typeface="Calibri" panose="020F0502020204030204" pitchFamily="34" charset="0"/>
                        </a:rPr>
                        <a:t>June 30</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DEEF"/>
                    </a:solidFill>
                  </a:tcPr>
                </a:tc>
                <a:tc>
                  <a:txBody>
                    <a:bodyPr/>
                    <a:lstStyle/>
                    <a:p>
                      <a:pPr rtl="0" fontAlgn="t">
                        <a:spcBef>
                          <a:spcPts val="0"/>
                        </a:spcBef>
                        <a:spcAft>
                          <a:spcPts val="0"/>
                        </a:spcAft>
                      </a:pPr>
                      <a:r>
                        <a:rPr lang="en-US" sz="1200" b="1" i="0" u="none" strike="noStrike">
                          <a:solidFill>
                            <a:schemeClr val="tx1"/>
                          </a:solidFill>
                          <a:effectLst/>
                          <a:latin typeface="Calibri" panose="020F0502020204030204" pitchFamily="34" charset="0"/>
                        </a:rPr>
                        <a:t>Submit to the </a:t>
                      </a:r>
                      <a:r>
                        <a:rPr lang="en-US" sz="1200" b="1" i="0" u="sng" strike="noStrike">
                          <a:solidFill>
                            <a:schemeClr val="tx1"/>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Consolidatedapplications@cde.state.co.us</a:t>
                      </a:r>
                      <a:r>
                        <a:rPr lang="en-US" sz="1200" b="1" i="0" u="none" strike="noStrike">
                          <a:solidFill>
                            <a:schemeClr val="tx1"/>
                          </a:solidFill>
                          <a:effectLst/>
                          <a:latin typeface="Calibri" panose="020F0502020204030204" pitchFamily="34" charset="0"/>
                        </a:rPr>
                        <a:t> or to </a:t>
                      </a:r>
                      <a:r>
                        <a:rPr lang="en-US" sz="1200" b="1" i="0" u="sng" strike="noStrike">
                          <a:solidFill>
                            <a:schemeClr val="tx1"/>
                          </a:solidFill>
                          <a:effectLst/>
                          <a:latin typeface="Calibri" panose="020F0502020204030204" pitchFamily="34" charset="0"/>
                          <a:hlinkClick r:id="rId8">
                            <a:extLst>
                              <a:ext uri="{A12FA001-AC4F-418D-AE19-62706E023703}">
                                <ahyp:hlinkClr xmlns:ahyp="http://schemas.microsoft.com/office/drawing/2018/hyperlinkcolor" val="tx"/>
                              </a:ext>
                            </a:extLst>
                          </a:hlinkClick>
                        </a:rPr>
                        <a:t>Georgina Owen</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1265455480"/>
                  </a:ext>
                </a:extLst>
              </a:tr>
              <a:tr h="653708">
                <a:tc>
                  <a:txBody>
                    <a:bodyPr/>
                    <a:lstStyle/>
                    <a:p>
                      <a:pPr rtl="0" fontAlgn="t">
                        <a:spcBef>
                          <a:spcPts val="0"/>
                        </a:spcBef>
                        <a:spcAft>
                          <a:spcPts val="0"/>
                        </a:spcAft>
                      </a:pPr>
                      <a:r>
                        <a:rPr lang="en-US" sz="1200" b="1" i="0" u="sng" strike="noStrike">
                          <a:solidFill>
                            <a:schemeClr val="tx1"/>
                          </a:solidFill>
                          <a:effectLst/>
                          <a:latin typeface="Calibri" panose="020F0502020204030204" pitchFamily="34" charset="0"/>
                          <a:hlinkClick r:id="rId9">
                            <a:extLst>
                              <a:ext uri="{A12FA001-AC4F-418D-AE19-62706E023703}">
                                <ahyp:hlinkClr xmlns:ahyp="http://schemas.microsoft.com/office/drawing/2018/hyperlinkcolor" val="tx"/>
                              </a:ext>
                            </a:extLst>
                          </a:hlinkClick>
                        </a:rPr>
                        <a:t>Online Application </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9EFF7"/>
                    </a:solidFill>
                  </a:tcPr>
                </a:tc>
                <a:tc>
                  <a:txBody>
                    <a:bodyPr/>
                    <a:lstStyle/>
                    <a:p>
                      <a:pPr algn="ctr" rtl="0" fontAlgn="t">
                        <a:spcBef>
                          <a:spcPts val="0"/>
                        </a:spcBef>
                        <a:spcAft>
                          <a:spcPts val="0"/>
                        </a:spcAft>
                      </a:pPr>
                      <a:r>
                        <a:rPr lang="en-US" sz="1200" b="1" i="0" u="none" strike="noStrike">
                          <a:solidFill>
                            <a:schemeClr val="tx1"/>
                          </a:solidFill>
                          <a:effectLst/>
                          <a:latin typeface="Calibri" panose="020F0502020204030204" pitchFamily="34" charset="0"/>
                        </a:rPr>
                        <a:t>June 30</a:t>
                      </a:r>
                      <a:endParaRPr lang="en-US" sz="1600" b="1">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9EFF7"/>
                    </a:solidFill>
                  </a:tcPr>
                </a:tc>
                <a:tc>
                  <a:txBody>
                    <a:bodyPr/>
                    <a:lstStyle/>
                    <a:p>
                      <a:pPr rtl="0" fontAlgn="t">
                        <a:spcBef>
                          <a:spcPts val="0"/>
                        </a:spcBef>
                        <a:spcAft>
                          <a:spcPts val="0"/>
                        </a:spcAft>
                      </a:pPr>
                      <a:r>
                        <a:rPr lang="en-US" sz="1200" b="1" i="0" u="sng" strike="noStrike" dirty="0">
                          <a:solidFill>
                            <a:schemeClr val="tx1"/>
                          </a:solidFill>
                          <a:effectLst/>
                          <a:latin typeface="Calibri" panose="020F0502020204030204" pitchFamily="34" charset="0"/>
                          <a:hlinkClick r:id="rId10">
                            <a:extLst>
                              <a:ext uri="{A12FA001-AC4F-418D-AE19-62706E023703}">
                                <ahyp:hlinkClr xmlns:ahyp="http://schemas.microsoft.com/office/drawing/2018/hyperlinkcolor" val="tx"/>
                              </a:ext>
                            </a:extLst>
                          </a:hlinkClick>
                        </a:rPr>
                        <a:t>https://www.cde.state.co.us/apps/consapp2023/login</a:t>
                      </a:r>
                      <a:r>
                        <a:rPr lang="en-US" sz="1200" b="1" i="0" u="none" strike="noStrike" dirty="0">
                          <a:solidFill>
                            <a:schemeClr val="tx1"/>
                          </a:solidFill>
                          <a:effectLst/>
                          <a:latin typeface="Calibri" panose="020F0502020204030204" pitchFamily="34" charset="0"/>
                        </a:rPr>
                        <a:t>  </a:t>
                      </a:r>
                      <a:endParaRPr lang="en-US" sz="1600" b="1" dirty="0">
                        <a:solidFill>
                          <a:schemeClr val="tx1"/>
                        </a:solidFill>
                        <a:effectLst/>
                      </a:endParaRPr>
                    </a:p>
                  </a:txBody>
                  <a:tcPr marL="59235" marR="59235" marT="33848" marB="33848">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1886092219"/>
                  </a:ext>
                </a:extLst>
              </a:tr>
            </a:tbl>
          </a:graphicData>
        </a:graphic>
      </p:graphicFrame>
    </p:spTree>
    <p:extLst>
      <p:ext uri="{BB962C8B-B14F-4D97-AF65-F5344CB8AC3E}">
        <p14:creationId xmlns:p14="http://schemas.microsoft.com/office/powerpoint/2010/main" val="63827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64EF8-4BA0-49D3-A49F-27F7D75A9A9D}"/>
              </a:ext>
            </a:extLst>
          </p:cNvPr>
          <p:cNvSpPr>
            <a:spLocks noGrp="1"/>
          </p:cNvSpPr>
          <p:nvPr>
            <p:ph type="ctrTitle"/>
          </p:nvPr>
        </p:nvSpPr>
        <p:spPr>
          <a:xfrm>
            <a:off x="685800" y="2173685"/>
            <a:ext cx="7772400" cy="2337620"/>
          </a:xfrm>
        </p:spPr>
        <p:txBody>
          <a:bodyPr vert="horz" lIns="91440" tIns="45720" rIns="91440" bIns="45720" rtlCol="0" anchor="ctr">
            <a:normAutofit/>
          </a:bodyPr>
          <a:lstStyle/>
          <a:p>
            <a:pPr algn="ctr"/>
            <a:r>
              <a:rPr lang="en-US" sz="4500" kern="1200" dirty="0">
                <a:solidFill>
                  <a:srgbClr val="FFFFFF"/>
                </a:solidFill>
                <a:latin typeface="+mj-lt"/>
                <a:ea typeface="+mj-ea"/>
                <a:cs typeface="+mj-cs"/>
              </a:rPr>
              <a:t>Approval and Transmittal Form</a:t>
            </a:r>
          </a:p>
        </p:txBody>
      </p:sp>
      <p:sp>
        <p:nvSpPr>
          <p:cNvPr id="2" name="Slide Number Placeholder 1"/>
          <p:cNvSpPr>
            <a:spLocks noGrp="1"/>
          </p:cNvSpPr>
          <p:nvPr>
            <p:ph type="sldNum" sz="quarter" idx="12"/>
          </p:nvPr>
        </p:nvSpPr>
        <p:spPr/>
        <p:txBody>
          <a:bodyPr vert="horz" lIns="91440" tIns="45720" rIns="91440" bIns="45720" rtlCol="0" anchor="ctr">
            <a:normAutofit/>
          </a:bodyPr>
          <a:lstStyle/>
          <a:p>
            <a:pPr algn="r">
              <a:spcAft>
                <a:spcPts val="600"/>
              </a:spcAft>
            </a:pPr>
            <a:fld id="{C479D5F6-EDCB-402A-AC08-4943A1820E8F}" type="slidenum">
              <a:rPr lang="en-US" sz="900">
                <a:solidFill>
                  <a:srgbClr val="898989"/>
                </a:solidFill>
              </a:rPr>
              <a:pPr algn="r">
                <a:spcAft>
                  <a:spcPts val="600"/>
                </a:spcAft>
              </a:pPr>
              <a:t>4</a:t>
            </a:fld>
            <a:endParaRPr lang="en-US" sz="900">
              <a:solidFill>
                <a:srgbClr val="898989"/>
              </a:solidFill>
            </a:endParaRPr>
          </a:p>
        </p:txBody>
      </p:sp>
    </p:spTree>
    <p:extLst>
      <p:ext uri="{BB962C8B-B14F-4D97-AF65-F5344CB8AC3E}">
        <p14:creationId xmlns:p14="http://schemas.microsoft.com/office/powerpoint/2010/main" val="161576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Approval and Transmittal Form: Location	</a:t>
            </a:r>
          </a:p>
        </p:txBody>
      </p:sp>
      <p:sp>
        <p:nvSpPr>
          <p:cNvPr id="3" name="Content Placeholder 2"/>
          <p:cNvSpPr>
            <a:spLocks noGrp="1"/>
          </p:cNvSpPr>
          <p:nvPr>
            <p:ph idx="1"/>
          </p:nvPr>
        </p:nvSpPr>
        <p:spPr>
          <a:xfrm>
            <a:off x="628650" y="1463040"/>
            <a:ext cx="7886700" cy="1823857"/>
          </a:xfrm>
        </p:spPr>
        <p:txBody>
          <a:bodyPr>
            <a:normAutofit fontScale="92500"/>
          </a:bodyPr>
          <a:lstStyle/>
          <a:p>
            <a:r>
              <a:rPr lang="en-US" dirty="0"/>
              <a:t>This form is required for all applicants who submit an application</a:t>
            </a:r>
          </a:p>
          <a:p>
            <a:r>
              <a:rPr lang="en-US" dirty="0"/>
              <a:t>Download this form through the Consolidated Application in the “Document Uploads” section.</a:t>
            </a:r>
          </a:p>
          <a:p>
            <a:r>
              <a:rPr lang="en-US" dirty="0"/>
              <a:t>Click on the highlighted blue text and it will begin to download the document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pic>
        <p:nvPicPr>
          <p:cNvPr id="5" name="Picture 4" descr="Screenshot of the Document Uploads page including where applicants would download the Approval and Transmittal form. ">
            <a:extLst>
              <a:ext uri="{FF2B5EF4-FFF2-40B4-BE49-F238E27FC236}">
                <a16:creationId xmlns:a16="http://schemas.microsoft.com/office/drawing/2014/main" id="{F2347BAE-54F1-4D10-A3D7-D228DD317D5F}"/>
              </a:ext>
            </a:extLst>
          </p:cNvPr>
          <p:cNvPicPr>
            <a:picLocks noChangeAspect="1"/>
          </p:cNvPicPr>
          <p:nvPr/>
        </p:nvPicPr>
        <p:blipFill>
          <a:blip r:embed="rId2"/>
          <a:stretch>
            <a:fillRect/>
          </a:stretch>
        </p:blipFill>
        <p:spPr>
          <a:xfrm>
            <a:off x="1710907" y="3383495"/>
            <a:ext cx="5722185" cy="2946925"/>
          </a:xfrm>
          <a:prstGeom prst="rect">
            <a:avLst/>
          </a:prstGeom>
        </p:spPr>
      </p:pic>
      <p:sp>
        <p:nvSpPr>
          <p:cNvPr id="6" name="Arrow: Right 5" descr="Arrow pointing to the Approval and Transmittal form for download.">
            <a:extLst>
              <a:ext uri="{FF2B5EF4-FFF2-40B4-BE49-F238E27FC236}">
                <a16:creationId xmlns:a16="http://schemas.microsoft.com/office/drawing/2014/main" id="{ADD5EC0A-ADCC-4C77-888E-139722D97D74}"/>
              </a:ext>
            </a:extLst>
          </p:cNvPr>
          <p:cNvSpPr/>
          <p:nvPr/>
        </p:nvSpPr>
        <p:spPr>
          <a:xfrm rot="10172169">
            <a:off x="3546216" y="5248638"/>
            <a:ext cx="1411504" cy="4333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90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Approval and Transmittal Form: Required Fields</a:t>
            </a:r>
          </a:p>
        </p:txBody>
      </p:sp>
      <p:sp>
        <p:nvSpPr>
          <p:cNvPr id="3" name="Content Placeholder 2"/>
          <p:cNvSpPr>
            <a:spLocks noGrp="1"/>
          </p:cNvSpPr>
          <p:nvPr>
            <p:ph idx="1"/>
          </p:nvPr>
        </p:nvSpPr>
        <p:spPr/>
        <p:txBody>
          <a:bodyPr/>
          <a:lstStyle/>
          <a:p>
            <a:r>
              <a:rPr lang="en-US" dirty="0"/>
              <a:t>Ensure that the Board President or the Authorized Representative sign at the bottom:</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6</a:t>
            </a:fld>
            <a:endParaRPr lang="en-US" dirty="0"/>
          </a:p>
        </p:txBody>
      </p:sp>
      <p:pic>
        <p:nvPicPr>
          <p:cNvPr id="8" name="Picture 7" descr="Screenshot shows the end of the approval and transmittal form where the Board President or Authorized Representative needs to sign and date the form.">
            <a:extLst>
              <a:ext uri="{FF2B5EF4-FFF2-40B4-BE49-F238E27FC236}">
                <a16:creationId xmlns:a16="http://schemas.microsoft.com/office/drawing/2014/main" id="{BBEEC67D-4B7A-2222-A326-015B40F648D4}"/>
              </a:ext>
            </a:extLst>
          </p:cNvPr>
          <p:cNvPicPr>
            <a:picLocks noChangeAspect="1"/>
          </p:cNvPicPr>
          <p:nvPr/>
        </p:nvPicPr>
        <p:blipFill>
          <a:blip r:embed="rId2"/>
          <a:stretch>
            <a:fillRect/>
          </a:stretch>
        </p:blipFill>
        <p:spPr>
          <a:xfrm>
            <a:off x="1065125" y="2288445"/>
            <a:ext cx="6541477" cy="3387770"/>
          </a:xfrm>
          <a:prstGeom prst="rect">
            <a:avLst/>
          </a:prstGeom>
        </p:spPr>
      </p:pic>
    </p:spTree>
    <p:extLst>
      <p:ext uri="{BB962C8B-B14F-4D97-AF65-F5344CB8AC3E}">
        <p14:creationId xmlns:p14="http://schemas.microsoft.com/office/powerpoint/2010/main" val="70415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Approval and Transmittal Form: Completion</a:t>
            </a:r>
          </a:p>
        </p:txBody>
      </p:sp>
      <p:sp>
        <p:nvSpPr>
          <p:cNvPr id="3" name="Content Placeholder 2"/>
          <p:cNvSpPr>
            <a:spLocks noGrp="1"/>
          </p:cNvSpPr>
          <p:nvPr>
            <p:ph idx="1"/>
          </p:nvPr>
        </p:nvSpPr>
        <p:spPr/>
        <p:txBody>
          <a:bodyPr/>
          <a:lstStyle/>
          <a:p>
            <a:r>
              <a:rPr lang="en-US" dirty="0"/>
              <a:t>Submit as a </a:t>
            </a:r>
            <a:r>
              <a:rPr lang="en-US" b="1" u="sng" dirty="0"/>
              <a:t>PDF</a:t>
            </a:r>
            <a:r>
              <a:rPr lang="en-US" dirty="0"/>
              <a:t> through the Consolidated application in the “Document Uploads” Section</a:t>
            </a:r>
          </a:p>
          <a:p>
            <a:r>
              <a:rPr lang="en-US" dirty="0"/>
              <a:t>If successful, it will show that the file has been uploaded in green text</a:t>
            </a:r>
          </a:p>
          <a:p>
            <a:r>
              <a:rPr lang="en-US" dirty="0"/>
              <a:t>If you uploaded the wrong file, you can delete that file with the orange button</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pic>
        <p:nvPicPr>
          <p:cNvPr id="5" name="Picture 4" descr="Screenshot showing that the file has been uploaded correctly with green text and the option to delete the file with a yellow box.">
            <a:extLst>
              <a:ext uri="{FF2B5EF4-FFF2-40B4-BE49-F238E27FC236}">
                <a16:creationId xmlns:a16="http://schemas.microsoft.com/office/drawing/2014/main" id="{F06A2797-259C-4177-9D11-3262B0ADBE50}"/>
              </a:ext>
            </a:extLst>
          </p:cNvPr>
          <p:cNvPicPr>
            <a:picLocks noChangeAspect="1"/>
          </p:cNvPicPr>
          <p:nvPr/>
        </p:nvPicPr>
        <p:blipFill>
          <a:blip r:embed="rId2"/>
          <a:stretch>
            <a:fillRect/>
          </a:stretch>
        </p:blipFill>
        <p:spPr>
          <a:xfrm>
            <a:off x="2144268" y="4409343"/>
            <a:ext cx="4855464" cy="985617"/>
          </a:xfrm>
          <a:prstGeom prst="rect">
            <a:avLst/>
          </a:prstGeom>
        </p:spPr>
      </p:pic>
    </p:spTree>
    <p:extLst>
      <p:ext uri="{BB962C8B-B14F-4D97-AF65-F5344CB8AC3E}">
        <p14:creationId xmlns:p14="http://schemas.microsoft.com/office/powerpoint/2010/main" val="79243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64EF8-4BA0-49D3-A49F-27F7D75A9A9D}"/>
              </a:ext>
            </a:extLst>
          </p:cNvPr>
          <p:cNvSpPr>
            <a:spLocks noGrp="1"/>
          </p:cNvSpPr>
          <p:nvPr>
            <p:ph type="ctrTitle"/>
          </p:nvPr>
        </p:nvSpPr>
        <p:spPr/>
        <p:txBody>
          <a:bodyPr vert="horz" lIns="91440" tIns="45720" rIns="91440" bIns="45720" rtlCol="0" anchor="ctr">
            <a:normAutofit/>
          </a:bodyPr>
          <a:lstStyle/>
          <a:p>
            <a:pPr algn="ctr"/>
            <a:r>
              <a:rPr lang="en-US" sz="4500" kern="1200" dirty="0">
                <a:solidFill>
                  <a:srgbClr val="FFFFFF"/>
                </a:solidFill>
                <a:latin typeface="+mj-lt"/>
                <a:ea typeface="+mj-ea"/>
                <a:cs typeface="+mj-cs"/>
              </a:rPr>
              <a:t>School Improvement Retention of Funds</a:t>
            </a:r>
          </a:p>
        </p:txBody>
      </p:sp>
      <p:sp>
        <p:nvSpPr>
          <p:cNvPr id="2" name="Slide Number Placeholder 1"/>
          <p:cNvSpPr>
            <a:spLocks noGrp="1"/>
          </p:cNvSpPr>
          <p:nvPr>
            <p:ph type="sldNum" sz="quarter" idx="12"/>
          </p:nvPr>
        </p:nvSpPr>
        <p:spPr/>
        <p:txBody>
          <a:bodyPr vert="horz" lIns="91440" tIns="45720" rIns="91440" bIns="45720" rtlCol="0" anchor="ctr">
            <a:normAutofit/>
          </a:bodyPr>
          <a:lstStyle/>
          <a:p>
            <a:pPr algn="r">
              <a:spcAft>
                <a:spcPts val="600"/>
              </a:spcAft>
            </a:pPr>
            <a:fld id="{C479D5F6-EDCB-402A-AC08-4943A1820E8F}" type="slidenum">
              <a:rPr lang="en-US" sz="900">
                <a:solidFill>
                  <a:srgbClr val="898989"/>
                </a:solidFill>
              </a:rPr>
              <a:pPr algn="r">
                <a:spcAft>
                  <a:spcPts val="600"/>
                </a:spcAft>
              </a:pPr>
              <a:t>8</a:t>
            </a:fld>
            <a:endParaRPr lang="en-US" sz="900">
              <a:solidFill>
                <a:srgbClr val="898989"/>
              </a:solidFill>
            </a:endParaRPr>
          </a:p>
        </p:txBody>
      </p:sp>
    </p:spTree>
    <p:extLst>
      <p:ext uri="{BB962C8B-B14F-4D97-AF65-F5344CB8AC3E}">
        <p14:creationId xmlns:p14="http://schemas.microsoft.com/office/powerpoint/2010/main" val="293057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6912508" cy="590603"/>
          </a:xfrm>
        </p:spPr>
        <p:txBody>
          <a:bodyPr>
            <a:normAutofit fontScale="90000"/>
          </a:bodyPr>
          <a:lstStyle/>
          <a:p>
            <a:r>
              <a:rPr lang="en-US" dirty="0"/>
              <a:t>School Improvement Retention of Funds Request Form: Frequently Asked Questions</a:t>
            </a:r>
          </a:p>
        </p:txBody>
      </p:sp>
      <p:sp>
        <p:nvSpPr>
          <p:cNvPr id="3" name="Content Placeholder 2"/>
          <p:cNvSpPr>
            <a:spLocks noGrp="1"/>
          </p:cNvSpPr>
          <p:nvPr>
            <p:ph idx="1"/>
          </p:nvPr>
        </p:nvSpPr>
        <p:spPr/>
        <p:txBody>
          <a:bodyPr/>
          <a:lstStyle/>
          <a:p>
            <a:r>
              <a:rPr lang="en-US" dirty="0"/>
              <a:t>Those districts with identified Comprehensive Support and Improvement and Targeted Support and Improvement will have this form appear in the “Document Uploads” section of the Consolidated Application</a:t>
            </a:r>
          </a:p>
          <a:p>
            <a:r>
              <a:rPr lang="en-US" dirty="0"/>
              <a:t>This form is asking whether or not the state can retain 10% of the state’s allocation to go towards CS/TS schools through EASI:</a:t>
            </a:r>
          </a:p>
          <a:p>
            <a:pPr lvl="1"/>
            <a:r>
              <a:rPr lang="en-US" b="1" dirty="0"/>
              <a:t>The Colorado Turnaround Network</a:t>
            </a:r>
            <a:endParaRPr lang="en-US" dirty="0"/>
          </a:p>
          <a:p>
            <a:pPr lvl="1"/>
            <a:r>
              <a:rPr lang="en-US" b="1" dirty="0"/>
              <a:t>Connect for Success</a:t>
            </a:r>
            <a:r>
              <a:rPr lang="en-US" dirty="0"/>
              <a:t> </a:t>
            </a:r>
          </a:p>
          <a:p>
            <a:pPr lvl="1"/>
            <a:r>
              <a:rPr lang="en-US" b="1" dirty="0"/>
              <a:t>English Language Development Program Review</a:t>
            </a:r>
            <a:r>
              <a:rPr lang="en-US" dirty="0"/>
              <a:t> </a:t>
            </a:r>
          </a:p>
          <a:p>
            <a:pPr lvl="1"/>
            <a:r>
              <a:rPr lang="en-US" b="1" dirty="0"/>
              <a:t>District Designed Improvement efforts</a:t>
            </a:r>
            <a:r>
              <a:rPr lang="en-US" dirty="0"/>
              <a:t> </a:t>
            </a:r>
          </a:p>
          <a:p>
            <a:pPr lvl="1"/>
            <a:r>
              <a:rPr lang="en-US" b="1" dirty="0"/>
              <a:t>Support for improvement planning and implementation</a:t>
            </a:r>
            <a:endParaRPr lang="en-US" dirty="0"/>
          </a:p>
          <a:p>
            <a:r>
              <a:rPr lang="en-US" dirty="0"/>
              <a:t>This does not impact the districts allocation!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2821600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a0a073-db9f-4a6b-bcb6-d0f0b0040f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817258C5D97542821077309BD25604" ma:contentTypeVersion="14" ma:contentTypeDescription="Create a new document." ma:contentTypeScope="" ma:versionID="2b61317e5df1b21f74d4b2f98448ed6e">
  <xsd:schema xmlns:xsd="http://www.w3.org/2001/XMLSchema" xmlns:xs="http://www.w3.org/2001/XMLSchema" xmlns:p="http://schemas.microsoft.com/office/2006/metadata/properties" xmlns:ns3="2f9e2105-6380-4b6c-89a1-429199c3fb8b" xmlns:ns4="39a0a073-db9f-4a6b-bcb6-d0f0b0040ff6" targetNamespace="http://schemas.microsoft.com/office/2006/metadata/properties" ma:root="true" ma:fieldsID="ee284ba4e62d1436d2c062bd4e0751dd" ns3:_="" ns4:_="">
    <xsd:import namespace="2f9e2105-6380-4b6c-89a1-429199c3fb8b"/>
    <xsd:import namespace="39a0a073-db9f-4a6b-bcb6-d0f0b0040f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e2105-6380-4b6c-89a1-429199c3fb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a0a073-db9f-4a6b-bcb6-d0f0b0040f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485F5A-AB25-487B-A86A-FD20A9AA4F40}">
  <ds:schemaRefs>
    <ds:schemaRef ds:uri="http://purl.org/dc/dcmitype/"/>
    <ds:schemaRef ds:uri="http://schemas.microsoft.com/office/2006/documentManagement/types"/>
    <ds:schemaRef ds:uri="http://www.w3.org/XML/1998/namespace"/>
    <ds:schemaRef ds:uri="39a0a073-db9f-4a6b-bcb6-d0f0b0040ff6"/>
    <ds:schemaRef ds:uri="2f9e2105-6380-4b6c-89a1-429199c3fb8b"/>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F4EE445B-3118-4BC6-8B85-04540209DC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e2105-6380-4b6c-89a1-429199c3fb8b"/>
    <ds:schemaRef ds:uri="39a0a073-db9f-4a6b-bcb6-d0f0b0040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82B4A-7C0A-4465-9054-B6EEFFE56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387</TotalTime>
  <Words>1038</Words>
  <Application>Microsoft Office PowerPoint</Application>
  <PresentationFormat>On-screen Show (4:3)</PresentationFormat>
  <Paragraphs>131</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Museo Slab 500</vt:lpstr>
      <vt:lpstr>Office Theme</vt:lpstr>
      <vt:lpstr>Consolidated Application – How to Complete your Forms</vt:lpstr>
      <vt:lpstr>Agenda</vt:lpstr>
      <vt:lpstr>Consolidated Application – Requirements for Substantial Approval </vt:lpstr>
      <vt:lpstr>Approval and Transmittal Form</vt:lpstr>
      <vt:lpstr>Approval and Transmittal Form: Location </vt:lpstr>
      <vt:lpstr>Approval and Transmittal Form: Required Fields</vt:lpstr>
      <vt:lpstr>Approval and Transmittal Form: Completion</vt:lpstr>
      <vt:lpstr>School Improvement Retention of Funds</vt:lpstr>
      <vt:lpstr>School Improvement Retention of Funds Request Form: Frequently Asked Questions</vt:lpstr>
      <vt:lpstr>School Improvement Retention of Funds Request Form: Location</vt:lpstr>
      <vt:lpstr>School Improvement Retention of Funds Request Form</vt:lpstr>
      <vt:lpstr>School Improvement Retention of Funds Request Form: Required Fields</vt:lpstr>
      <vt:lpstr>School Improvement Retention of Funds Request Form: Completion</vt:lpstr>
      <vt:lpstr>Non-Public Consultation Form (NPS)</vt:lpstr>
      <vt:lpstr>Non-Public Consultation Form: Location</vt:lpstr>
      <vt:lpstr>Non-Public Consultation Form: Required Fields (Page 1)</vt:lpstr>
      <vt:lpstr>Non-Public Consultation Form: Required Fields (Page 2)</vt:lpstr>
      <vt:lpstr>Non-Public Consultation Form: Required Fields (Page 3)</vt:lpstr>
      <vt:lpstr>Non-Public Consultation Form: Required Fields (Page 4)</vt:lpstr>
      <vt:lpstr>Non-Public Consultation Form: Completion</vt:lpstr>
      <vt:lpstr>Acceptance, Relinquishments, Assignment and Certification (ARAC)</vt:lpstr>
      <vt:lpstr>ARCA: Location</vt:lpstr>
      <vt:lpstr>ARAC: Required Fields</vt:lpstr>
      <vt:lpstr>ARAC: Completion</vt:lpstr>
      <vt:lpstr>Contact us with Questions!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Prael, Michelle</cp:lastModifiedBy>
  <cp:revision>37</cp:revision>
  <dcterms:created xsi:type="dcterms:W3CDTF">2019-06-25T17:30:52Z</dcterms:created>
  <dcterms:modified xsi:type="dcterms:W3CDTF">2023-04-24T16:47:11Z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0x01010088817258C5D97542821077309BD25604</vt:lpwstr>
  </property>
</Properties>
</file>