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86"/>
  </p:notesMasterIdLst>
  <p:sldIdLst>
    <p:sldId id="269" r:id="rId3"/>
    <p:sldId id="270" r:id="rId4"/>
    <p:sldId id="387" r:id="rId5"/>
    <p:sldId id="388" r:id="rId6"/>
    <p:sldId id="312" r:id="rId7"/>
    <p:sldId id="315" r:id="rId8"/>
    <p:sldId id="274" r:id="rId9"/>
    <p:sldId id="275" r:id="rId10"/>
    <p:sldId id="314" r:id="rId11"/>
    <p:sldId id="304" r:id="rId12"/>
    <p:sldId id="382" r:id="rId13"/>
    <p:sldId id="308" r:id="rId14"/>
    <p:sldId id="307" r:id="rId15"/>
    <p:sldId id="320" r:id="rId16"/>
    <p:sldId id="306" r:id="rId17"/>
    <p:sldId id="305" r:id="rId18"/>
    <p:sldId id="309" r:id="rId19"/>
    <p:sldId id="371" r:id="rId20"/>
    <p:sldId id="322" r:id="rId21"/>
    <p:sldId id="260" r:id="rId22"/>
    <p:sldId id="261" r:id="rId23"/>
    <p:sldId id="262" r:id="rId24"/>
    <p:sldId id="291" r:id="rId25"/>
    <p:sldId id="385" r:id="rId26"/>
    <p:sldId id="369" r:id="rId27"/>
    <p:sldId id="381" r:id="rId28"/>
    <p:sldId id="372" r:id="rId29"/>
    <p:sldId id="323" r:id="rId30"/>
    <p:sldId id="324" r:id="rId31"/>
    <p:sldId id="325" r:id="rId32"/>
    <p:sldId id="373" r:id="rId33"/>
    <p:sldId id="326" r:id="rId34"/>
    <p:sldId id="327" r:id="rId35"/>
    <p:sldId id="374" r:id="rId36"/>
    <p:sldId id="328" r:id="rId37"/>
    <p:sldId id="329" r:id="rId38"/>
    <p:sldId id="375" r:id="rId39"/>
    <p:sldId id="331" r:id="rId40"/>
    <p:sldId id="376" r:id="rId41"/>
    <p:sldId id="330" r:id="rId42"/>
    <p:sldId id="332" r:id="rId43"/>
    <p:sldId id="338" r:id="rId44"/>
    <p:sldId id="333" r:id="rId45"/>
    <p:sldId id="337" r:id="rId46"/>
    <p:sldId id="334" r:id="rId47"/>
    <p:sldId id="339" r:id="rId48"/>
    <p:sldId id="335" r:id="rId49"/>
    <p:sldId id="377" r:id="rId50"/>
    <p:sldId id="264" r:id="rId51"/>
    <p:sldId id="265" r:id="rId52"/>
    <p:sldId id="266" r:id="rId53"/>
    <p:sldId id="342" r:id="rId54"/>
    <p:sldId id="267" r:id="rId55"/>
    <p:sldId id="268" r:id="rId56"/>
    <p:sldId id="341" r:id="rId57"/>
    <p:sldId id="340" r:id="rId58"/>
    <p:sldId id="351" r:id="rId59"/>
    <p:sldId id="348" r:id="rId60"/>
    <p:sldId id="347" r:id="rId61"/>
    <p:sldId id="380" r:id="rId62"/>
    <p:sldId id="358" r:id="rId63"/>
    <p:sldId id="379" r:id="rId64"/>
    <p:sldId id="288" r:id="rId65"/>
    <p:sldId id="289" r:id="rId66"/>
    <p:sldId id="364" r:id="rId67"/>
    <p:sldId id="359" r:id="rId68"/>
    <p:sldId id="362" r:id="rId69"/>
    <p:sldId id="365" r:id="rId70"/>
    <p:sldId id="290" r:id="rId71"/>
    <p:sldId id="363" r:id="rId72"/>
    <p:sldId id="360" r:id="rId73"/>
    <p:sldId id="366" r:id="rId74"/>
    <p:sldId id="367" r:id="rId75"/>
    <p:sldId id="386" r:id="rId76"/>
    <p:sldId id="293" r:id="rId77"/>
    <p:sldId id="370" r:id="rId78"/>
    <p:sldId id="384" r:id="rId79"/>
    <p:sldId id="368" r:id="rId80"/>
    <p:sldId id="299" r:id="rId81"/>
    <p:sldId id="297" r:id="rId82"/>
    <p:sldId id="300" r:id="rId83"/>
    <p:sldId id="301" r:id="rId84"/>
    <p:sldId id="30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E4D15-7D1C-8DA9-9632-8F9D3553EE98}" name="Owen, Emily" initials="OE" userId="S::owen_e@cde.state.co.us::ef552425-0879-4d20-82e7-cd41eea48f0f" providerId="AD"/>
  <p188:author id="{9EC28A6D-327B-CC76-57A4-5243AC50D294}" name="Collins, DeLilah" initials="CD" userId="S::collins_d@cde.state.co.us::0fbcd1ec-9edd-4919-b5b0-b4fa9ee07543" providerId="AD"/>
  <p188:author id="{CDECB58C-AD26-A9A3-ACB5-D0253716AFB0}" name="Christensen, Mandy" initials="CM" userId="S::Christensen_a@cde.state.co.us::7d680085-0770-4f14-a671-40d34a9daa96" providerId="AD"/>
  <p188:author id="{1A000E95-316D-294D-E76E-9BFE47386923}" name="(Allen) Winicki, Megan" initials="M(" userId="S::Allen_m@cde.state.co.us::c07f535d-42a0-4588-b690-b208a1900a6e" providerId="AD"/>
  <p188:author id="{5EBE1098-7FA8-DF82-87A5-149E5E85B57C}" name="Mohajeri-Nelson, Nazanin" initials="" userId="S::Mohajeri-Nelson_n@cde.state.co.us::a9da618a-a76d-43dd-a63a-6c6fdf3f5685" providerId="AD"/>
  <p188:author id="{030D719B-CAF2-924A-AC37-D2EAEE516946}" name="Mohajeri-Nelson, Nazanin" initials="MN" userId="S::mohajeri-nelson_n@cde.state.co.us::a9da618a-a76d-43dd-a63a-6c6fdf3f5685" providerId="AD"/>
  <p188:author id="{C4C2A99C-5580-60CB-C8A1-A012A6EDAFE0}" name="Prael, Michelle" initials="PM" userId="S::prael_m@cde.state.co.us::0a51a797-5dd2-4055-ba07-d9378c419489" providerId="AD"/>
  <p188:author id="{AB7931C1-4185-4DE8-70F7-46D3D4311E1E}" name="(Allen) Winicki, Megan" initials="(M" userId="S::allen_m@cde.state.co.us::c07f535d-42a0-4588-b690-b208a1900a6e" providerId="AD"/>
  <p188:author id="{C85AB7D2-B550-BD79-B8E2-7E1BEF75532D}" name="Hollingshead, Jess" initials="HJ" userId="S::hollingshead_j@cde.state.co.us::72828a8d-9361-4fc4-a85c-ed48cb67a617" providerId="AD"/>
  <p188:author id="{4AD929D9-9306-F778-20C1-BB4799A2B098}" name="Collins, DeLilah" initials="CD" userId="S::Collins_D@cde.state.co.us::0fbcd1ec-9edd-4919-b5b0-b4fa9ee07543" providerId="AD"/>
  <p188:author id="{2B767DF3-AA9F-09EF-0021-D009F38B232D}" name="Hollingshead, Jess" initials="" userId="S::Hollingshead_J@cde.state.co.us::72828a8d-9361-4fc4-a85c-ed48cb67a6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FFC846"/>
    <a:srgbClr val="00953A"/>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1.xml.rels><?xml version="1.0" encoding="UTF-8" standalone="yes"?>
<Relationships xmlns="http://schemas.openxmlformats.org/package/2006/relationships"><Relationship Id="rId3" Type="http://schemas.openxmlformats.org/officeDocument/2006/relationships/hyperlink" Target="https://northwestwestcentralrnm.sched.com/" TargetMode="External"/><Relationship Id="rId7" Type="http://schemas.openxmlformats.org/officeDocument/2006/relationships/hyperlink" Target="https://swdurangospringrnm.sched.com/" TargetMode="External"/><Relationship Id="rId2" Type="http://schemas.openxmlformats.org/officeDocument/2006/relationships/hyperlink" Target="https://southeastpikespeakspringrnm.sched.com/" TargetMode="External"/><Relationship Id="rId1" Type="http://schemas.openxmlformats.org/officeDocument/2006/relationships/hyperlink" Target="https://metrospringrnm.sched.com/" TargetMode="External"/><Relationship Id="rId6" Type="http://schemas.openxmlformats.org/officeDocument/2006/relationships/hyperlink" Target="https://northcentralnespringrnm.sched.com/" TargetMode="External"/><Relationship Id="rId5" Type="http://schemas.openxmlformats.org/officeDocument/2006/relationships/hyperlink" Target="https://springconsolidatedapplicati.sched.com/" TargetMode="External"/><Relationship Id="rId4" Type="http://schemas.openxmlformats.org/officeDocument/2006/relationships/hyperlink" Target="https://nwwcrnmcraig.sched.com/"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cde.state.co.us/gains/gainstrainings" TargetMode="External"/><Relationship Id="rId2" Type="http://schemas.openxmlformats.org/officeDocument/2006/relationships/hyperlink" Target="https://colorado.egrantsmanagement.com/DocumentLibrary/Default.aspx?ccipSessionKey=638332396516325018" TargetMode="External"/><Relationship Id="rId1" Type="http://schemas.openxmlformats.org/officeDocument/2006/relationships/hyperlink" Target="https://app.smartsheet.com/b/form/95abca2bd3ca41bebd9a43a6edd8e423" TargetMode="External"/><Relationship Id="rId4" Type="http://schemas.openxmlformats.org/officeDocument/2006/relationships/hyperlink" Target="mailto:GAINS@cde.state.co.u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northwestwestcentralrnm.sched.com/" TargetMode="External"/><Relationship Id="rId7" Type="http://schemas.openxmlformats.org/officeDocument/2006/relationships/hyperlink" Target="https://swdurangospringrnm.sched.com/" TargetMode="External"/><Relationship Id="rId2" Type="http://schemas.openxmlformats.org/officeDocument/2006/relationships/hyperlink" Target="https://southeastpikespeakspringrnm.sched.com/" TargetMode="External"/><Relationship Id="rId1" Type="http://schemas.openxmlformats.org/officeDocument/2006/relationships/hyperlink" Target="https://metrospringrnm.sched.com/" TargetMode="External"/><Relationship Id="rId6" Type="http://schemas.openxmlformats.org/officeDocument/2006/relationships/hyperlink" Target="https://northcentralnespringrnm.sched.com/" TargetMode="External"/><Relationship Id="rId5" Type="http://schemas.openxmlformats.org/officeDocument/2006/relationships/hyperlink" Target="https://springconsolidatedapplicati.sched.com/" TargetMode="External"/><Relationship Id="rId4" Type="http://schemas.openxmlformats.org/officeDocument/2006/relationships/hyperlink" Target="https://nwwcrnmcraig.sched.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colorado.egrantsmanagement.com/DocumentLibrary/Default.aspx?ccipSessionKey=638332396516325018" TargetMode="External"/><Relationship Id="rId2" Type="http://schemas.openxmlformats.org/officeDocument/2006/relationships/hyperlink" Target="https://app.smartsheet.com/b/form/95abca2bd3ca41bebd9a43a6edd8e423" TargetMode="External"/><Relationship Id="rId1" Type="http://schemas.openxmlformats.org/officeDocument/2006/relationships/hyperlink" Target="https://www.cde.state.co.us/gains/gainstrainings" TargetMode="External"/><Relationship Id="rId4" Type="http://schemas.openxmlformats.org/officeDocument/2006/relationships/hyperlink" Target="mailto:GAINS@cde.state.co.us"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23A86-168F-412D-8FBB-347AE286F01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5E294822-396D-4125-A794-40EE5DCDE693}">
      <dgm:prSet phldrT="[Text]" phldr="0"/>
      <dgm:spPr/>
      <dgm:t>
        <a:bodyPr/>
        <a:lstStyle/>
        <a:p>
          <a:pPr algn="l" rtl="0"/>
          <a:r>
            <a:rPr lang="en-US" b="0">
              <a:latin typeface="Calibri Light" panose="020F0302020204030204"/>
            </a:rPr>
            <a:t>Metro Region:</a:t>
          </a:r>
          <a:r>
            <a:rPr lang="en-US">
              <a:latin typeface="Calibri Light" panose="020F0302020204030204"/>
            </a:rPr>
            <a:t> May 21st from 12-3:00pm at Daniels Fund.  </a:t>
          </a:r>
          <a:r>
            <a:rPr lang="en-US"/>
            <a:t>Register </a:t>
          </a:r>
          <a:r>
            <a:rPr lang="en-US" u="sng">
              <a:hlinkClick xmlns:r="http://schemas.openxmlformats.org/officeDocument/2006/relationships" r:id="rId1">
                <a:extLst>
                  <a:ext uri="{A12FA001-AC4F-418D-AE19-62706E023703}">
                    <ahyp:hlinkClr xmlns:ahyp="http://schemas.microsoft.com/office/drawing/2018/hyperlinkcolor" val="tx"/>
                  </a:ext>
                </a:extLst>
              </a:hlinkClick>
            </a:rPr>
            <a:t>HERE</a:t>
          </a:r>
          <a:r>
            <a:rPr lang="en-US"/>
            <a:t> </a:t>
          </a:r>
        </a:p>
      </dgm:t>
    </dgm:pt>
    <dgm:pt modelId="{AC519974-6C95-4FF2-99E1-CB2A47F26F8C}" type="parTrans" cxnId="{49FA09C7-FBDC-4A82-B928-D3DADA4D6169}">
      <dgm:prSet/>
      <dgm:spPr/>
      <dgm:t>
        <a:bodyPr/>
        <a:lstStyle/>
        <a:p>
          <a:endParaRPr lang="en-US"/>
        </a:p>
      </dgm:t>
    </dgm:pt>
    <dgm:pt modelId="{F2566CEC-227B-47F0-8134-D5000195621F}" type="sibTrans" cxnId="{49FA09C7-FBDC-4A82-B928-D3DADA4D6169}">
      <dgm:prSet/>
      <dgm:spPr/>
      <dgm:t>
        <a:bodyPr/>
        <a:lstStyle/>
        <a:p>
          <a:endParaRPr lang="en-US"/>
        </a:p>
      </dgm:t>
    </dgm:pt>
    <dgm:pt modelId="{4CD2C3F8-2676-4AAD-8896-F34F87FB9279}">
      <dgm:prSet phldrT="[Text]" phldr="0"/>
      <dgm:spPr/>
      <dgm:t>
        <a:bodyPr/>
        <a:lstStyle/>
        <a:p>
          <a:pPr rtl="0"/>
          <a:r>
            <a:rPr lang="en-US" b="0">
              <a:latin typeface="Calibri Light" panose="020F0302020204030204"/>
            </a:rPr>
            <a:t>SE/Pikes Peak Region:</a:t>
          </a:r>
          <a:r>
            <a:rPr lang="en-US">
              <a:latin typeface="Calibri Light" panose="020F0302020204030204"/>
            </a:rPr>
            <a:t> May 30th from 10am-1:00pm at the Pikes Peak BOCES. </a:t>
          </a:r>
          <a:r>
            <a:rPr lang="en-US"/>
            <a:t>Register </a:t>
          </a:r>
          <a:r>
            <a:rPr lang="en-US" u="sng">
              <a:hlinkClick xmlns:r="http://schemas.openxmlformats.org/officeDocument/2006/relationships" r:id="rId2">
                <a:extLst>
                  <a:ext uri="{A12FA001-AC4F-418D-AE19-62706E023703}">
                    <ahyp:hlinkClr xmlns:ahyp="http://schemas.microsoft.com/office/drawing/2018/hyperlinkcolor" val="tx"/>
                  </a:ext>
                </a:extLst>
              </a:hlinkClick>
            </a:rPr>
            <a:t>HERE</a:t>
          </a:r>
          <a:endParaRPr lang="en-US" u="sng"/>
        </a:p>
      </dgm:t>
    </dgm:pt>
    <dgm:pt modelId="{90D921E8-7B69-44E9-9F62-892B6E85A8A4}" type="parTrans" cxnId="{1CE72123-C7A9-467A-B57F-BDB6D477EF15}">
      <dgm:prSet/>
      <dgm:spPr/>
      <dgm:t>
        <a:bodyPr/>
        <a:lstStyle/>
        <a:p>
          <a:endParaRPr lang="en-US"/>
        </a:p>
      </dgm:t>
    </dgm:pt>
    <dgm:pt modelId="{E247CAB4-8D88-4345-B8C7-B6AFEC2FE573}" type="sibTrans" cxnId="{1CE72123-C7A9-467A-B57F-BDB6D477EF15}">
      <dgm:prSet/>
      <dgm:spPr/>
      <dgm:t>
        <a:bodyPr/>
        <a:lstStyle/>
        <a:p>
          <a:endParaRPr lang="en-US"/>
        </a:p>
      </dgm:t>
    </dgm:pt>
    <dgm:pt modelId="{52EC18F5-D2F4-4244-8DA1-8509A7D12C61}">
      <dgm:prSet phldrT="[Text]" phldr="0"/>
      <dgm:spPr/>
      <dgm:t>
        <a:bodyPr/>
        <a:lstStyle/>
        <a:p>
          <a:pPr rtl="0"/>
          <a:r>
            <a:rPr lang="en-US">
              <a:latin typeface="Calibri Light" panose="020F0302020204030204"/>
            </a:rPr>
            <a:t> </a:t>
          </a:r>
          <a:r>
            <a:rPr lang="en-US" b="0">
              <a:latin typeface="Calibri Light" panose="020F0302020204030204"/>
            </a:rPr>
            <a:t>NW/WC Region:</a:t>
          </a:r>
          <a:r>
            <a:rPr lang="en-US">
              <a:latin typeface="Calibri Light" panose="020F0302020204030204"/>
            </a:rPr>
            <a:t> May 14th from 10am-1:00pm at the Technical College of the Rockies. </a:t>
          </a:r>
          <a:r>
            <a:rPr lang="en-US"/>
            <a:t>Register </a:t>
          </a:r>
          <a:r>
            <a:rPr lang="en-US" u="sng">
              <a:hlinkClick xmlns:r="http://schemas.openxmlformats.org/officeDocument/2006/relationships" r:id="rId3">
                <a:extLst>
                  <a:ext uri="{A12FA001-AC4F-418D-AE19-62706E023703}">
                    <ahyp:hlinkClr xmlns:ahyp="http://schemas.microsoft.com/office/drawing/2018/hyperlinkcolor" val="tx"/>
                  </a:ext>
                </a:extLst>
              </a:hlinkClick>
            </a:rPr>
            <a:t>HERE</a:t>
          </a:r>
          <a:endParaRPr lang="en-US" u="sng"/>
        </a:p>
      </dgm:t>
    </dgm:pt>
    <dgm:pt modelId="{A2A4CE2A-3763-4471-A7FC-5E80C84D9FC4}" type="parTrans" cxnId="{0B03266F-FCF4-48AB-9A31-F7327C5C713F}">
      <dgm:prSet/>
      <dgm:spPr/>
      <dgm:t>
        <a:bodyPr/>
        <a:lstStyle/>
        <a:p>
          <a:endParaRPr lang="en-US"/>
        </a:p>
      </dgm:t>
    </dgm:pt>
    <dgm:pt modelId="{951F033B-0E93-4A02-89A1-121DC659C316}" type="sibTrans" cxnId="{0B03266F-FCF4-48AB-9A31-F7327C5C713F}">
      <dgm:prSet/>
      <dgm:spPr/>
      <dgm:t>
        <a:bodyPr/>
        <a:lstStyle/>
        <a:p>
          <a:endParaRPr lang="en-US"/>
        </a:p>
      </dgm:t>
    </dgm:pt>
    <dgm:pt modelId="{42DC242B-FC4B-4268-817F-2A1CD43B5483}">
      <dgm:prSet phldrT="[Text]" phldr="0"/>
      <dgm:spPr/>
      <dgm:t>
        <a:bodyPr/>
        <a:lstStyle/>
        <a:p>
          <a:pPr rtl="0"/>
          <a:r>
            <a:rPr lang="en-US" b="0" u="none">
              <a:latin typeface="Calibri Light" panose="020F0302020204030204"/>
            </a:rPr>
            <a:t>NW/WC Region:</a:t>
          </a:r>
          <a:r>
            <a:rPr lang="en-US" u="none">
              <a:latin typeface="Calibri Light" panose="020F0302020204030204"/>
            </a:rPr>
            <a:t> May 15th from 11am-2:00pm at the Moffat Board Room. </a:t>
          </a:r>
          <a:r>
            <a:rPr lang="en-US" u="none"/>
            <a:t>Register </a:t>
          </a:r>
          <a:r>
            <a:rPr lang="en-US" u="sng">
              <a:hlinkClick xmlns:r="http://schemas.openxmlformats.org/officeDocument/2006/relationships" r:id="rId4">
                <a:extLst>
                  <a:ext uri="{A12FA001-AC4F-418D-AE19-62706E023703}">
                    <ahyp:hlinkClr xmlns:ahyp="http://schemas.microsoft.com/office/drawing/2018/hyperlinkcolor" val="tx"/>
                  </a:ext>
                </a:extLst>
              </a:hlinkClick>
            </a:rPr>
            <a:t>HERE</a:t>
          </a:r>
          <a:endParaRPr lang="en-US" u="sng"/>
        </a:p>
      </dgm:t>
    </dgm:pt>
    <dgm:pt modelId="{571F580F-2CB9-4E2A-BA5E-F0CCF79A170B}" type="parTrans" cxnId="{372EE6CD-B9EB-4878-860F-BB26BD7771C1}">
      <dgm:prSet/>
      <dgm:spPr/>
      <dgm:t>
        <a:bodyPr/>
        <a:lstStyle/>
        <a:p>
          <a:endParaRPr lang="en-US"/>
        </a:p>
      </dgm:t>
    </dgm:pt>
    <dgm:pt modelId="{1E1BAEDC-C457-4E0C-8660-75594A8DDFD6}" type="sibTrans" cxnId="{372EE6CD-B9EB-4878-860F-BB26BD7771C1}">
      <dgm:prSet/>
      <dgm:spPr/>
      <dgm:t>
        <a:bodyPr/>
        <a:lstStyle/>
        <a:p>
          <a:endParaRPr lang="en-US"/>
        </a:p>
      </dgm:t>
    </dgm:pt>
    <dgm:pt modelId="{6B8723C3-5040-48C1-8B0B-567D9BD2DFEF}">
      <dgm:prSet phldrT="[Text]" phldr="0"/>
      <dgm:spPr/>
      <dgm:t>
        <a:bodyPr/>
        <a:lstStyle/>
        <a:p>
          <a:pPr rtl="0"/>
          <a:r>
            <a:rPr lang="en-US" b="0">
              <a:latin typeface="Calibri Light" panose="020F0302020204030204"/>
            </a:rPr>
            <a:t>SW Region: </a:t>
          </a:r>
          <a:r>
            <a:rPr lang="en-US">
              <a:latin typeface="Calibri Light" panose="020F0302020204030204"/>
            </a:rPr>
            <a:t>May 15th from 12:30-3:30pm at the Alamosa School District Building. </a:t>
          </a:r>
          <a:r>
            <a:rPr lang="en-US"/>
            <a:t>Register </a:t>
          </a:r>
          <a:r>
            <a:rPr lang="en-US" u="sng">
              <a:hlinkClick xmlns:r="http://schemas.openxmlformats.org/officeDocument/2006/relationships" r:id="rId5">
                <a:extLst>
                  <a:ext uri="{A12FA001-AC4F-418D-AE19-62706E023703}">
                    <ahyp:hlinkClr xmlns:ahyp="http://schemas.microsoft.com/office/drawing/2018/hyperlinkcolor" val="tx"/>
                  </a:ext>
                </a:extLst>
              </a:hlinkClick>
            </a:rPr>
            <a:t>HERE</a:t>
          </a:r>
          <a:endParaRPr lang="en-US" u="sng"/>
        </a:p>
      </dgm:t>
    </dgm:pt>
    <dgm:pt modelId="{32D50039-84A7-475B-826B-8D196D584E72}" type="parTrans" cxnId="{83CABF4B-4386-4F21-B72A-0ED0BF7C4BE9}">
      <dgm:prSet/>
      <dgm:spPr/>
      <dgm:t>
        <a:bodyPr/>
        <a:lstStyle/>
        <a:p>
          <a:endParaRPr lang="en-US"/>
        </a:p>
      </dgm:t>
    </dgm:pt>
    <dgm:pt modelId="{2F3D53B8-81DE-4AD0-AD0D-1A640A76D743}" type="sibTrans" cxnId="{83CABF4B-4386-4F21-B72A-0ED0BF7C4BE9}">
      <dgm:prSet/>
      <dgm:spPr/>
      <dgm:t>
        <a:bodyPr/>
        <a:lstStyle/>
        <a:p>
          <a:endParaRPr lang="en-US"/>
        </a:p>
      </dgm:t>
    </dgm:pt>
    <dgm:pt modelId="{4D5F55AA-671E-412A-BFD5-FF73AC7DE511}">
      <dgm:prSet phldr="0"/>
      <dgm:spPr/>
      <dgm:t>
        <a:bodyPr/>
        <a:lstStyle/>
        <a:p>
          <a:pPr rtl="0"/>
          <a:r>
            <a:rPr lang="en-US" b="0" u="none">
              <a:latin typeface="Calibri Light" panose="020F0302020204030204"/>
            </a:rPr>
            <a:t>NC/NE Region: </a:t>
          </a:r>
          <a:r>
            <a:rPr lang="en-US" u="none">
              <a:latin typeface="Calibri Light" panose="020F0302020204030204"/>
            </a:rPr>
            <a:t>May 15 from 12:30-3:30pm at the Greeley Administration Building. </a:t>
          </a:r>
          <a:r>
            <a:rPr lang="en-US" u="none"/>
            <a:t>Register </a:t>
          </a:r>
          <a:r>
            <a:rPr lang="en-US" u="sng">
              <a:hlinkClick xmlns:r="http://schemas.openxmlformats.org/officeDocument/2006/relationships" r:id="rId6">
                <a:extLst>
                  <a:ext uri="{A12FA001-AC4F-418D-AE19-62706E023703}">
                    <ahyp:hlinkClr xmlns:ahyp="http://schemas.microsoft.com/office/drawing/2018/hyperlinkcolor" val="tx"/>
                  </a:ext>
                </a:extLst>
              </a:hlinkClick>
            </a:rPr>
            <a:t>HERE</a:t>
          </a:r>
          <a:endParaRPr lang="en-US" u="sng">
            <a:latin typeface="Calibri Light" panose="020F0302020204030204"/>
          </a:endParaRPr>
        </a:p>
      </dgm:t>
    </dgm:pt>
    <dgm:pt modelId="{BAD42AC8-2562-4132-94E5-F1E73E778962}" type="parTrans" cxnId="{A6FE4EE0-0DD8-4675-8173-0C022BDF13F4}">
      <dgm:prSet/>
      <dgm:spPr/>
      <dgm:t>
        <a:bodyPr/>
        <a:lstStyle/>
        <a:p>
          <a:endParaRPr lang="en-US"/>
        </a:p>
      </dgm:t>
    </dgm:pt>
    <dgm:pt modelId="{2EBD12D3-B9FF-4DA9-971D-A6FC15FED12F}" type="sibTrans" cxnId="{A6FE4EE0-0DD8-4675-8173-0C022BDF13F4}">
      <dgm:prSet/>
      <dgm:spPr/>
      <dgm:t>
        <a:bodyPr/>
        <a:lstStyle/>
        <a:p>
          <a:endParaRPr lang="en-US"/>
        </a:p>
      </dgm:t>
    </dgm:pt>
    <dgm:pt modelId="{22CFA0FA-8763-4A11-A4B8-481B7B5B21A9}">
      <dgm:prSet phldr="0"/>
      <dgm:spPr/>
      <dgm:t>
        <a:bodyPr/>
        <a:lstStyle/>
        <a:p>
          <a:pPr rtl="0"/>
          <a:r>
            <a:rPr lang="en-US" b="0" u="none">
              <a:latin typeface="Calibri Light" panose="020F0302020204030204"/>
            </a:rPr>
            <a:t>SW Region: </a:t>
          </a:r>
          <a:r>
            <a:rPr lang="en-US" u="none">
              <a:latin typeface="Calibri Light" panose="020F0302020204030204"/>
            </a:rPr>
            <a:t>May 16th from 9am-12:00pm at the Impact Center. </a:t>
          </a:r>
          <a:r>
            <a:rPr lang="en-US" u="none"/>
            <a:t>Register </a:t>
          </a:r>
          <a:r>
            <a:rPr lang="en-US" u="sng">
              <a:hlinkClick xmlns:r="http://schemas.openxmlformats.org/officeDocument/2006/relationships" r:id="rId7">
                <a:extLst>
                  <a:ext uri="{A12FA001-AC4F-418D-AE19-62706E023703}">
                    <ahyp:hlinkClr xmlns:ahyp="http://schemas.microsoft.com/office/drawing/2018/hyperlinkcolor" val="tx"/>
                  </a:ext>
                </a:extLst>
              </a:hlinkClick>
            </a:rPr>
            <a:t>HERE</a:t>
          </a:r>
          <a:endParaRPr lang="en-US" u="sng"/>
        </a:p>
      </dgm:t>
    </dgm:pt>
    <dgm:pt modelId="{ADFAE51C-8E60-41FF-85D8-CC5339D63B27}" type="parTrans" cxnId="{C581CB1D-42BA-4533-8A2B-483E13070EF8}">
      <dgm:prSet/>
      <dgm:spPr/>
      <dgm:t>
        <a:bodyPr/>
        <a:lstStyle/>
        <a:p>
          <a:endParaRPr lang="en-US"/>
        </a:p>
      </dgm:t>
    </dgm:pt>
    <dgm:pt modelId="{6D1DC3A6-3D9F-441B-B729-6732E62B1ECC}" type="sibTrans" cxnId="{C581CB1D-42BA-4533-8A2B-483E13070EF8}">
      <dgm:prSet/>
      <dgm:spPr/>
      <dgm:t>
        <a:bodyPr/>
        <a:lstStyle/>
        <a:p>
          <a:endParaRPr lang="en-US"/>
        </a:p>
      </dgm:t>
    </dgm:pt>
    <dgm:pt modelId="{BD4F0624-ABFA-4A2D-8FF8-5385B6D09C1B}" type="pres">
      <dgm:prSet presAssocID="{A5223A86-168F-412D-8FBB-347AE286F01D}" presName="diagram" presStyleCnt="0">
        <dgm:presLayoutVars>
          <dgm:dir/>
          <dgm:resizeHandles val="exact"/>
        </dgm:presLayoutVars>
      </dgm:prSet>
      <dgm:spPr/>
    </dgm:pt>
    <dgm:pt modelId="{C61FD9A3-0D27-4460-A86B-39028487EF7F}" type="pres">
      <dgm:prSet presAssocID="{5E294822-396D-4125-A794-40EE5DCDE693}" presName="node" presStyleLbl="node1" presStyleIdx="0" presStyleCnt="7">
        <dgm:presLayoutVars>
          <dgm:bulletEnabled val="1"/>
        </dgm:presLayoutVars>
      </dgm:prSet>
      <dgm:spPr/>
    </dgm:pt>
    <dgm:pt modelId="{049F06BC-C54E-4720-A1ED-D0D421EFB19D}" type="pres">
      <dgm:prSet presAssocID="{F2566CEC-227B-47F0-8134-D5000195621F}" presName="sibTrans" presStyleCnt="0"/>
      <dgm:spPr/>
    </dgm:pt>
    <dgm:pt modelId="{70925DE8-FF1D-419E-89FD-A93893208873}" type="pres">
      <dgm:prSet presAssocID="{4CD2C3F8-2676-4AAD-8896-F34F87FB9279}" presName="node" presStyleLbl="node1" presStyleIdx="1" presStyleCnt="7">
        <dgm:presLayoutVars>
          <dgm:bulletEnabled val="1"/>
        </dgm:presLayoutVars>
      </dgm:prSet>
      <dgm:spPr/>
    </dgm:pt>
    <dgm:pt modelId="{093500CE-3B6B-4E52-8BF3-76D2C1D44E22}" type="pres">
      <dgm:prSet presAssocID="{E247CAB4-8D88-4345-B8C7-B6AFEC2FE573}" presName="sibTrans" presStyleCnt="0"/>
      <dgm:spPr/>
    </dgm:pt>
    <dgm:pt modelId="{65EB3750-006F-46F1-9DCC-688059FE075B}" type="pres">
      <dgm:prSet presAssocID="{52EC18F5-D2F4-4244-8DA1-8509A7D12C61}" presName="node" presStyleLbl="node1" presStyleIdx="2" presStyleCnt="7">
        <dgm:presLayoutVars>
          <dgm:bulletEnabled val="1"/>
        </dgm:presLayoutVars>
      </dgm:prSet>
      <dgm:spPr/>
    </dgm:pt>
    <dgm:pt modelId="{021E56DF-5C3D-464C-97C6-9FA753A677F1}" type="pres">
      <dgm:prSet presAssocID="{951F033B-0E93-4A02-89A1-121DC659C316}" presName="sibTrans" presStyleCnt="0"/>
      <dgm:spPr/>
    </dgm:pt>
    <dgm:pt modelId="{05D033BC-ED29-4C9F-951F-6B6764E2B9FB}" type="pres">
      <dgm:prSet presAssocID="{42DC242B-FC4B-4268-817F-2A1CD43B5483}" presName="node" presStyleLbl="node1" presStyleIdx="3" presStyleCnt="7">
        <dgm:presLayoutVars>
          <dgm:bulletEnabled val="1"/>
        </dgm:presLayoutVars>
      </dgm:prSet>
      <dgm:spPr/>
    </dgm:pt>
    <dgm:pt modelId="{1E969A43-111F-471B-8E43-41F65288AA52}" type="pres">
      <dgm:prSet presAssocID="{1E1BAEDC-C457-4E0C-8660-75594A8DDFD6}" presName="sibTrans" presStyleCnt="0"/>
      <dgm:spPr/>
    </dgm:pt>
    <dgm:pt modelId="{78148363-8E87-449B-84EE-2CC85AD48807}" type="pres">
      <dgm:prSet presAssocID="{6B8723C3-5040-48C1-8B0B-567D9BD2DFEF}" presName="node" presStyleLbl="node1" presStyleIdx="4" presStyleCnt="7">
        <dgm:presLayoutVars>
          <dgm:bulletEnabled val="1"/>
        </dgm:presLayoutVars>
      </dgm:prSet>
      <dgm:spPr/>
    </dgm:pt>
    <dgm:pt modelId="{395203B1-7D98-4CE8-BB9F-E1C90702851F}" type="pres">
      <dgm:prSet presAssocID="{2F3D53B8-81DE-4AD0-AD0D-1A640A76D743}" presName="sibTrans" presStyleCnt="0"/>
      <dgm:spPr/>
    </dgm:pt>
    <dgm:pt modelId="{2C978FF3-EDC7-418C-BFBE-52819B3ABFEC}" type="pres">
      <dgm:prSet presAssocID="{4D5F55AA-671E-412A-BFD5-FF73AC7DE511}" presName="node" presStyleLbl="node1" presStyleIdx="5" presStyleCnt="7">
        <dgm:presLayoutVars>
          <dgm:bulletEnabled val="1"/>
        </dgm:presLayoutVars>
      </dgm:prSet>
      <dgm:spPr/>
    </dgm:pt>
    <dgm:pt modelId="{9DDA1964-80F0-49DC-A650-F7AE2649B1C1}" type="pres">
      <dgm:prSet presAssocID="{2EBD12D3-B9FF-4DA9-971D-A6FC15FED12F}" presName="sibTrans" presStyleCnt="0"/>
      <dgm:spPr/>
    </dgm:pt>
    <dgm:pt modelId="{00D4CC4A-435D-4BDC-8803-44676DA0BB9B}" type="pres">
      <dgm:prSet presAssocID="{22CFA0FA-8763-4A11-A4B8-481B7B5B21A9}" presName="node" presStyleLbl="node1" presStyleIdx="6" presStyleCnt="7">
        <dgm:presLayoutVars>
          <dgm:bulletEnabled val="1"/>
        </dgm:presLayoutVars>
      </dgm:prSet>
      <dgm:spPr/>
    </dgm:pt>
  </dgm:ptLst>
  <dgm:cxnLst>
    <dgm:cxn modelId="{5CFEAA00-0F21-4A3F-A9D5-28084E5143EB}" type="presOf" srcId="{42DC242B-FC4B-4268-817F-2A1CD43B5483}" destId="{05D033BC-ED29-4C9F-951F-6B6764E2B9FB}" srcOrd="0" destOrd="0" presId="urn:microsoft.com/office/officeart/2005/8/layout/default"/>
    <dgm:cxn modelId="{C581CB1D-42BA-4533-8A2B-483E13070EF8}" srcId="{A5223A86-168F-412D-8FBB-347AE286F01D}" destId="{22CFA0FA-8763-4A11-A4B8-481B7B5B21A9}" srcOrd="6" destOrd="0" parTransId="{ADFAE51C-8E60-41FF-85D8-CC5339D63B27}" sibTransId="{6D1DC3A6-3D9F-441B-B729-6732E62B1ECC}"/>
    <dgm:cxn modelId="{6E13FB1D-9CE3-4798-A626-963B16304B96}" type="presOf" srcId="{5E294822-396D-4125-A794-40EE5DCDE693}" destId="{C61FD9A3-0D27-4460-A86B-39028487EF7F}" srcOrd="0" destOrd="0" presId="urn:microsoft.com/office/officeart/2005/8/layout/default"/>
    <dgm:cxn modelId="{1CE72123-C7A9-467A-B57F-BDB6D477EF15}" srcId="{A5223A86-168F-412D-8FBB-347AE286F01D}" destId="{4CD2C3F8-2676-4AAD-8896-F34F87FB9279}" srcOrd="1" destOrd="0" parTransId="{90D921E8-7B69-44E9-9F62-892B6E85A8A4}" sibTransId="{E247CAB4-8D88-4345-B8C7-B6AFEC2FE573}"/>
    <dgm:cxn modelId="{4521802C-40BE-4938-8596-1D0A02F9C100}" type="presOf" srcId="{A5223A86-168F-412D-8FBB-347AE286F01D}" destId="{BD4F0624-ABFA-4A2D-8FF8-5385B6D09C1B}" srcOrd="0" destOrd="0" presId="urn:microsoft.com/office/officeart/2005/8/layout/default"/>
    <dgm:cxn modelId="{917DC42E-8306-4686-871E-6F4244A79BE8}" type="presOf" srcId="{6B8723C3-5040-48C1-8B0B-567D9BD2DFEF}" destId="{78148363-8E87-449B-84EE-2CC85AD48807}" srcOrd="0" destOrd="0" presId="urn:microsoft.com/office/officeart/2005/8/layout/default"/>
    <dgm:cxn modelId="{E95C3D5B-0831-4C4A-8D34-2D1C48D3FB9B}" type="presOf" srcId="{4D5F55AA-671E-412A-BFD5-FF73AC7DE511}" destId="{2C978FF3-EDC7-418C-BFBE-52819B3ABFEC}" srcOrd="0" destOrd="0" presId="urn:microsoft.com/office/officeart/2005/8/layout/default"/>
    <dgm:cxn modelId="{8AA7E647-EE1F-4BF8-A1B3-5CB68F678A0D}" type="presOf" srcId="{4CD2C3F8-2676-4AAD-8896-F34F87FB9279}" destId="{70925DE8-FF1D-419E-89FD-A93893208873}" srcOrd="0" destOrd="0" presId="urn:microsoft.com/office/officeart/2005/8/layout/default"/>
    <dgm:cxn modelId="{83CABF4B-4386-4F21-B72A-0ED0BF7C4BE9}" srcId="{A5223A86-168F-412D-8FBB-347AE286F01D}" destId="{6B8723C3-5040-48C1-8B0B-567D9BD2DFEF}" srcOrd="4" destOrd="0" parTransId="{32D50039-84A7-475B-826B-8D196D584E72}" sibTransId="{2F3D53B8-81DE-4AD0-AD0D-1A640A76D743}"/>
    <dgm:cxn modelId="{0B03266F-FCF4-48AB-9A31-F7327C5C713F}" srcId="{A5223A86-168F-412D-8FBB-347AE286F01D}" destId="{52EC18F5-D2F4-4244-8DA1-8509A7D12C61}" srcOrd="2" destOrd="0" parTransId="{A2A4CE2A-3763-4471-A7FC-5E80C84D9FC4}" sibTransId="{951F033B-0E93-4A02-89A1-121DC659C316}"/>
    <dgm:cxn modelId="{0907BCAF-49E4-4540-A567-774558088096}" type="presOf" srcId="{22CFA0FA-8763-4A11-A4B8-481B7B5B21A9}" destId="{00D4CC4A-435D-4BDC-8803-44676DA0BB9B}" srcOrd="0" destOrd="0" presId="urn:microsoft.com/office/officeart/2005/8/layout/default"/>
    <dgm:cxn modelId="{49FA09C7-FBDC-4A82-B928-D3DADA4D6169}" srcId="{A5223A86-168F-412D-8FBB-347AE286F01D}" destId="{5E294822-396D-4125-A794-40EE5DCDE693}" srcOrd="0" destOrd="0" parTransId="{AC519974-6C95-4FF2-99E1-CB2A47F26F8C}" sibTransId="{F2566CEC-227B-47F0-8134-D5000195621F}"/>
    <dgm:cxn modelId="{372EE6CD-B9EB-4878-860F-BB26BD7771C1}" srcId="{A5223A86-168F-412D-8FBB-347AE286F01D}" destId="{42DC242B-FC4B-4268-817F-2A1CD43B5483}" srcOrd="3" destOrd="0" parTransId="{571F580F-2CB9-4E2A-BA5E-F0CCF79A170B}" sibTransId="{1E1BAEDC-C457-4E0C-8660-75594A8DDFD6}"/>
    <dgm:cxn modelId="{52E1AFDA-A791-421A-84C3-D86B4834FDAC}" type="presOf" srcId="{52EC18F5-D2F4-4244-8DA1-8509A7D12C61}" destId="{65EB3750-006F-46F1-9DCC-688059FE075B}" srcOrd="0" destOrd="0" presId="urn:microsoft.com/office/officeart/2005/8/layout/default"/>
    <dgm:cxn modelId="{A6FE4EE0-0DD8-4675-8173-0C022BDF13F4}" srcId="{A5223A86-168F-412D-8FBB-347AE286F01D}" destId="{4D5F55AA-671E-412A-BFD5-FF73AC7DE511}" srcOrd="5" destOrd="0" parTransId="{BAD42AC8-2562-4132-94E5-F1E73E778962}" sibTransId="{2EBD12D3-B9FF-4DA9-971D-A6FC15FED12F}"/>
    <dgm:cxn modelId="{2FD15297-60EB-445C-B854-05743D156476}" type="presParOf" srcId="{BD4F0624-ABFA-4A2D-8FF8-5385B6D09C1B}" destId="{C61FD9A3-0D27-4460-A86B-39028487EF7F}" srcOrd="0" destOrd="0" presId="urn:microsoft.com/office/officeart/2005/8/layout/default"/>
    <dgm:cxn modelId="{3F9106B3-D300-4A58-AFB1-546F0FB94A5A}" type="presParOf" srcId="{BD4F0624-ABFA-4A2D-8FF8-5385B6D09C1B}" destId="{049F06BC-C54E-4720-A1ED-D0D421EFB19D}" srcOrd="1" destOrd="0" presId="urn:microsoft.com/office/officeart/2005/8/layout/default"/>
    <dgm:cxn modelId="{62B2C289-29EB-4D48-BD27-227E35E686AC}" type="presParOf" srcId="{BD4F0624-ABFA-4A2D-8FF8-5385B6D09C1B}" destId="{70925DE8-FF1D-419E-89FD-A93893208873}" srcOrd="2" destOrd="0" presId="urn:microsoft.com/office/officeart/2005/8/layout/default"/>
    <dgm:cxn modelId="{087D4C34-EAAE-444E-A536-688BF5A16308}" type="presParOf" srcId="{BD4F0624-ABFA-4A2D-8FF8-5385B6D09C1B}" destId="{093500CE-3B6B-4E52-8BF3-76D2C1D44E22}" srcOrd="3" destOrd="0" presId="urn:microsoft.com/office/officeart/2005/8/layout/default"/>
    <dgm:cxn modelId="{EBE5014C-E98F-46DE-99DB-C21627A8E544}" type="presParOf" srcId="{BD4F0624-ABFA-4A2D-8FF8-5385B6D09C1B}" destId="{65EB3750-006F-46F1-9DCC-688059FE075B}" srcOrd="4" destOrd="0" presId="urn:microsoft.com/office/officeart/2005/8/layout/default"/>
    <dgm:cxn modelId="{262DA675-C86E-4B21-BEC1-4A4CC58BD361}" type="presParOf" srcId="{BD4F0624-ABFA-4A2D-8FF8-5385B6D09C1B}" destId="{021E56DF-5C3D-464C-97C6-9FA753A677F1}" srcOrd="5" destOrd="0" presId="urn:microsoft.com/office/officeart/2005/8/layout/default"/>
    <dgm:cxn modelId="{AA64EF0F-07A6-4789-B24E-C06939F81E6F}" type="presParOf" srcId="{BD4F0624-ABFA-4A2D-8FF8-5385B6D09C1B}" destId="{05D033BC-ED29-4C9F-951F-6B6764E2B9FB}" srcOrd="6" destOrd="0" presId="urn:microsoft.com/office/officeart/2005/8/layout/default"/>
    <dgm:cxn modelId="{9630EECB-FCEC-479B-9FCD-D0248BE1ABD3}" type="presParOf" srcId="{BD4F0624-ABFA-4A2D-8FF8-5385B6D09C1B}" destId="{1E969A43-111F-471B-8E43-41F65288AA52}" srcOrd="7" destOrd="0" presId="urn:microsoft.com/office/officeart/2005/8/layout/default"/>
    <dgm:cxn modelId="{3221856B-8881-4D16-875B-082390EB0A2B}" type="presParOf" srcId="{BD4F0624-ABFA-4A2D-8FF8-5385B6D09C1B}" destId="{78148363-8E87-449B-84EE-2CC85AD48807}" srcOrd="8" destOrd="0" presId="urn:microsoft.com/office/officeart/2005/8/layout/default"/>
    <dgm:cxn modelId="{676F413B-7902-4C42-AFAC-0B06E8151F10}" type="presParOf" srcId="{BD4F0624-ABFA-4A2D-8FF8-5385B6D09C1B}" destId="{395203B1-7D98-4CE8-BB9F-E1C90702851F}" srcOrd="9" destOrd="0" presId="urn:microsoft.com/office/officeart/2005/8/layout/default"/>
    <dgm:cxn modelId="{42B3061E-868A-44BC-9C95-8D149D727087}" type="presParOf" srcId="{BD4F0624-ABFA-4A2D-8FF8-5385B6D09C1B}" destId="{2C978FF3-EDC7-418C-BFBE-52819B3ABFEC}" srcOrd="10" destOrd="0" presId="urn:microsoft.com/office/officeart/2005/8/layout/default"/>
    <dgm:cxn modelId="{007FAB11-7CD8-48FE-8395-427A81BDB339}" type="presParOf" srcId="{BD4F0624-ABFA-4A2D-8FF8-5385B6D09C1B}" destId="{9DDA1964-80F0-49DC-A650-F7AE2649B1C1}" srcOrd="11" destOrd="0" presId="urn:microsoft.com/office/officeart/2005/8/layout/default"/>
    <dgm:cxn modelId="{B40A92E9-4A6D-4259-953A-8F0225429E99}" type="presParOf" srcId="{BD4F0624-ABFA-4A2D-8FF8-5385B6D09C1B}" destId="{00D4CC4A-435D-4BDC-8803-44676DA0BB9B}"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C21F1-470C-44C6-942F-A5F7968FD2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C6F042-6BD1-4771-BB25-A652CD38EB0B}">
      <dgm:prSet phldrT="[Text]" phldr="0"/>
      <dgm:spPr/>
      <dgm:t>
        <a:bodyPr/>
        <a:lstStyle/>
        <a:p>
          <a:pPr rtl="0"/>
          <a:r>
            <a:rPr lang="en-US" b="1" u="sng">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Help Desk Ticket</a:t>
          </a:r>
          <a:r>
            <a:rPr lang="en-US" b="1">
              <a:solidFill>
                <a:schemeClr val="tx1"/>
              </a:solidFill>
              <a:latin typeface="Calibri"/>
              <a:ea typeface="Calibri"/>
              <a:cs typeface="Calibri"/>
            </a:rPr>
            <a:t> </a:t>
          </a:r>
          <a:endParaRPr lang="en-US" b="1">
            <a:solidFill>
              <a:schemeClr val="tx1"/>
            </a:solidFill>
          </a:endParaRPr>
        </a:p>
      </dgm:t>
    </dgm:pt>
    <dgm:pt modelId="{3276C350-5FE8-47C4-8841-D365B3CC16D9}" type="parTrans" cxnId="{D9B5FAF0-5483-4596-9D6A-520395EC328C}">
      <dgm:prSet/>
      <dgm:spPr/>
      <dgm:t>
        <a:bodyPr/>
        <a:lstStyle/>
        <a:p>
          <a:endParaRPr lang="en-US"/>
        </a:p>
      </dgm:t>
    </dgm:pt>
    <dgm:pt modelId="{1C3DB188-DAC9-4BB3-B917-E9ADEB163FC8}" type="sibTrans" cxnId="{D9B5FAF0-5483-4596-9D6A-520395EC328C}">
      <dgm:prSet/>
      <dgm:spPr/>
      <dgm:t>
        <a:bodyPr/>
        <a:lstStyle/>
        <a:p>
          <a:endParaRPr lang="en-US"/>
        </a:p>
      </dgm:t>
    </dgm:pt>
    <dgm:pt modelId="{74212EB5-9733-4166-9CE4-F4053CF1F5F0}">
      <dgm:prSet phldrT="[Text]" phldr="0"/>
      <dgm:spPr/>
      <dgm:t>
        <a:bodyPr/>
        <a:lstStyle/>
        <a:p>
          <a:pPr rtl="0"/>
          <a:r>
            <a:rPr lang="en-US" b="1" u="sng">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CDE Resources</a:t>
          </a:r>
          <a:endParaRPr lang="en-US" b="1">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endParaRPr>
        </a:p>
      </dgm:t>
    </dgm:pt>
    <dgm:pt modelId="{BB1840B0-EF08-46A9-9F2D-FC46C6E20750}" type="parTrans" cxnId="{27F7D070-F0B3-4E85-8B1D-04BABE11A5E1}">
      <dgm:prSet/>
      <dgm:spPr/>
      <dgm:t>
        <a:bodyPr/>
        <a:lstStyle/>
        <a:p>
          <a:endParaRPr lang="en-US"/>
        </a:p>
      </dgm:t>
    </dgm:pt>
    <dgm:pt modelId="{4CD68733-9278-4352-93A4-80856D484A99}" type="sibTrans" cxnId="{27F7D070-F0B3-4E85-8B1D-04BABE11A5E1}">
      <dgm:prSet/>
      <dgm:spPr/>
      <dgm:t>
        <a:bodyPr/>
        <a:lstStyle/>
        <a:p>
          <a:endParaRPr lang="en-US"/>
        </a:p>
      </dgm:t>
    </dgm:pt>
    <dgm:pt modelId="{CEEF2CAA-39AC-41F6-BEB3-51AD369F62B1}">
      <dgm:prSet phldr="0"/>
      <dgm:spPr/>
      <dgm:t>
        <a:bodyPr/>
        <a:lstStyle/>
        <a:p>
          <a:pPr algn="l" rtl="0">
            <a:lnSpc>
              <a:spcPct val="90000"/>
            </a:lnSpc>
          </a:pPr>
          <a:r>
            <a:rPr lang="en-US" b="1">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Training Webpage</a:t>
          </a:r>
          <a:r>
            <a:rPr lang="en-US" b="1">
              <a:solidFill>
                <a:schemeClr val="tx1"/>
              </a:solidFill>
              <a:latin typeface="Calibri"/>
              <a:ea typeface="Calibri"/>
              <a:cs typeface="Calibri"/>
            </a:rPr>
            <a:t> </a:t>
          </a:r>
        </a:p>
      </dgm:t>
    </dgm:pt>
    <dgm:pt modelId="{B0430C2F-F712-425D-947B-7600B100042E}" type="parTrans" cxnId="{B2EEFFE7-54C6-4069-B9C6-F02F4E12D983}">
      <dgm:prSet/>
      <dgm:spPr/>
      <dgm:t>
        <a:bodyPr/>
        <a:lstStyle/>
        <a:p>
          <a:endParaRPr lang="en-US"/>
        </a:p>
      </dgm:t>
    </dgm:pt>
    <dgm:pt modelId="{586CCAA4-E5F4-4E51-B4C3-ACA05C0272C8}" type="sibTrans" cxnId="{B2EEFFE7-54C6-4069-B9C6-F02F4E12D983}">
      <dgm:prSet/>
      <dgm:spPr/>
      <dgm:t>
        <a:bodyPr/>
        <a:lstStyle/>
        <a:p>
          <a:endParaRPr lang="en-US"/>
        </a:p>
      </dgm:t>
    </dgm:pt>
    <dgm:pt modelId="{E3B7AE01-A7D1-4F16-B8E5-B39D90E5195E}">
      <dgm:prSet phldr="0"/>
      <dgm:spPr/>
      <dgm:t>
        <a:bodyPr/>
        <a:lstStyle/>
        <a:p>
          <a:pPr algn="l" rtl="0">
            <a:lnSpc>
              <a:spcPct val="90000"/>
            </a:lnSpc>
          </a:pPr>
          <a:r>
            <a:rPr lang="en-US" u="none">
              <a:latin typeface="Calibri"/>
              <a:ea typeface="Calibri"/>
              <a:cs typeface="Calibri"/>
            </a:rPr>
            <a:t>Catch up on past trainings provided by CDE! </a:t>
          </a:r>
        </a:p>
      </dgm:t>
    </dgm:pt>
    <dgm:pt modelId="{03FD6556-53F6-4E76-89F1-784B2165F05F}" type="parTrans" cxnId="{E30E0581-99FD-4107-9B5F-F99887A9C5F5}">
      <dgm:prSet/>
      <dgm:spPr/>
      <dgm:t>
        <a:bodyPr/>
        <a:lstStyle/>
        <a:p>
          <a:endParaRPr lang="en-US"/>
        </a:p>
      </dgm:t>
    </dgm:pt>
    <dgm:pt modelId="{752A527F-D44E-4D32-80D5-08019D81C5BE}" type="sibTrans" cxnId="{E30E0581-99FD-4107-9B5F-F99887A9C5F5}">
      <dgm:prSet/>
      <dgm:spPr/>
      <dgm:t>
        <a:bodyPr/>
        <a:lstStyle/>
        <a:p>
          <a:endParaRPr lang="en-US"/>
        </a:p>
      </dgm:t>
    </dgm:pt>
    <dgm:pt modelId="{E03A68E7-6418-4A21-803B-C97B6D59578D}">
      <dgm:prSet phldr="0"/>
      <dgm:spPr/>
      <dgm:t>
        <a:bodyPr/>
        <a:lstStyle/>
        <a:p>
          <a:pPr rtl="0"/>
          <a:r>
            <a:rPr lang="en-US" u="none">
              <a:latin typeface="Calibri"/>
              <a:ea typeface="Calibri"/>
              <a:cs typeface="Calibri"/>
            </a:rPr>
            <a:t>Ask for help and indicate a time that works best for you through this ticketing system!</a:t>
          </a:r>
        </a:p>
      </dgm:t>
    </dgm:pt>
    <dgm:pt modelId="{66EE85E2-FBAC-4117-BAE7-6FFA323C391D}" type="parTrans" cxnId="{5509709D-A862-4B40-B45B-91C132BB911C}">
      <dgm:prSet/>
      <dgm:spPr/>
      <dgm:t>
        <a:bodyPr/>
        <a:lstStyle/>
        <a:p>
          <a:endParaRPr lang="en-US"/>
        </a:p>
      </dgm:t>
    </dgm:pt>
    <dgm:pt modelId="{2D17554B-DE57-4A7C-BDA2-8EB747968489}" type="sibTrans" cxnId="{5509709D-A862-4B40-B45B-91C132BB911C}">
      <dgm:prSet/>
      <dgm:spPr/>
      <dgm:t>
        <a:bodyPr/>
        <a:lstStyle/>
        <a:p>
          <a:endParaRPr lang="en-US"/>
        </a:p>
      </dgm:t>
    </dgm:pt>
    <dgm:pt modelId="{93519E65-48FF-4F1E-9FB3-B0C75F162FD6}">
      <dgm:prSet phldr="0"/>
      <dgm:spPr/>
      <dgm:t>
        <a:bodyPr/>
        <a:lstStyle/>
        <a:p>
          <a:pPr rtl="0"/>
          <a:r>
            <a:rPr lang="en-US" u="none">
              <a:latin typeface="Calibri"/>
              <a:ea typeface="Calibri"/>
              <a:cs typeface="Calibri"/>
            </a:rPr>
            <a:t>Any additional resources will be posted in GAINS!</a:t>
          </a:r>
        </a:p>
      </dgm:t>
    </dgm:pt>
    <dgm:pt modelId="{6BC1F01A-B3E5-4AA3-8042-8AFF0B2D7AE6}" type="parTrans" cxnId="{E0B08C6B-7EF1-4E3E-8CFB-0A30D7593C4F}">
      <dgm:prSet/>
      <dgm:spPr/>
      <dgm:t>
        <a:bodyPr/>
        <a:lstStyle/>
        <a:p>
          <a:endParaRPr lang="en-US"/>
        </a:p>
      </dgm:t>
    </dgm:pt>
    <dgm:pt modelId="{BCF8CF65-BDD6-4964-B9A5-898C9F4BE1C5}" type="sibTrans" cxnId="{E0B08C6B-7EF1-4E3E-8CFB-0A30D7593C4F}">
      <dgm:prSet/>
      <dgm:spPr/>
      <dgm:t>
        <a:bodyPr/>
        <a:lstStyle/>
        <a:p>
          <a:endParaRPr lang="en-US"/>
        </a:p>
      </dgm:t>
    </dgm:pt>
    <dgm:pt modelId="{DB1B638C-A3FA-467B-8FA7-C0CF56774D73}">
      <dgm:prSet phldr="0"/>
      <dgm:spPr/>
      <dgm:t>
        <a:bodyPr/>
        <a:lstStyle/>
        <a:p>
          <a:pPr rtl="0"/>
          <a:r>
            <a:rPr lang="en-US" b="1" u="sng">
              <a:solidFill>
                <a:schemeClr val="tx1"/>
              </a:solidFill>
              <a:latin typeface="Calibri"/>
              <a:ea typeface="Calibri"/>
              <a:cs typeface="Calibri"/>
            </a:rPr>
            <a:t>Reach out to us via email!</a:t>
          </a:r>
        </a:p>
      </dgm:t>
    </dgm:pt>
    <dgm:pt modelId="{882206DE-BA2C-42C7-8058-CF0C05AF67DD}" type="parTrans" cxnId="{06BCD8AA-4663-4ADF-A715-CC98752EF4E4}">
      <dgm:prSet/>
      <dgm:spPr/>
    </dgm:pt>
    <dgm:pt modelId="{EDB5DA2D-52D5-48D6-9B03-A6714A3CBC38}" type="sibTrans" cxnId="{06BCD8AA-4663-4ADF-A715-CC98752EF4E4}">
      <dgm:prSet/>
      <dgm:spPr/>
    </dgm:pt>
    <dgm:pt modelId="{3F134D97-F188-4B68-A501-3006A395646A}">
      <dgm:prSet phldr="0"/>
      <dgm:spPr/>
      <dgm:t>
        <a:bodyPr/>
        <a:lstStyle/>
        <a:p>
          <a:pPr rtl="0"/>
          <a:r>
            <a:rPr lang="en-US" b="0" u="none">
              <a:latin typeface="Calibri"/>
              <a:ea typeface="Calibri"/>
              <a:cs typeface="Calibri"/>
              <a:hlinkClick xmlns:r="http://schemas.openxmlformats.org/officeDocument/2006/relationships" r:id="rId4"/>
            </a:rPr>
            <a:t>GAINS@cde.state.co.us</a:t>
          </a:r>
          <a:r>
            <a:rPr lang="en-US" b="0" u="none">
              <a:latin typeface="Calibri"/>
              <a:ea typeface="Calibri"/>
              <a:cs typeface="Calibri"/>
            </a:rPr>
            <a:t> </a:t>
          </a:r>
        </a:p>
      </dgm:t>
    </dgm:pt>
    <dgm:pt modelId="{12D92FCE-24DE-42C9-9692-5AF9B1CAD2B7}" type="parTrans" cxnId="{A0158DC3-B65D-4076-A408-56D46BCE96C0}">
      <dgm:prSet/>
      <dgm:spPr/>
    </dgm:pt>
    <dgm:pt modelId="{E01F7D50-C92F-4990-A2CA-0FD345F2CC22}" type="sibTrans" cxnId="{A0158DC3-B65D-4076-A408-56D46BCE96C0}">
      <dgm:prSet/>
      <dgm:spPr/>
    </dgm:pt>
    <dgm:pt modelId="{5361E673-F83F-43F8-BF8D-90B2B183E4C1}" type="pres">
      <dgm:prSet presAssocID="{536C21F1-470C-44C6-942F-A5F7968FD29D}" presName="linear" presStyleCnt="0">
        <dgm:presLayoutVars>
          <dgm:dir/>
          <dgm:animLvl val="lvl"/>
          <dgm:resizeHandles val="exact"/>
        </dgm:presLayoutVars>
      </dgm:prSet>
      <dgm:spPr/>
    </dgm:pt>
    <dgm:pt modelId="{499F53A0-79FD-4D41-8D11-F6122A3DFC60}" type="pres">
      <dgm:prSet presAssocID="{CEEF2CAA-39AC-41F6-BEB3-51AD369F62B1}" presName="parentLin" presStyleCnt="0"/>
      <dgm:spPr/>
    </dgm:pt>
    <dgm:pt modelId="{282B1E27-E461-4797-8459-3474B02B69A7}" type="pres">
      <dgm:prSet presAssocID="{CEEF2CAA-39AC-41F6-BEB3-51AD369F62B1}" presName="parentLeftMargin" presStyleLbl="node1" presStyleIdx="0" presStyleCnt="4"/>
      <dgm:spPr/>
    </dgm:pt>
    <dgm:pt modelId="{32FA8A6B-38A5-4FE0-B4B0-A80E9FD5E0FB}" type="pres">
      <dgm:prSet presAssocID="{CEEF2CAA-39AC-41F6-BEB3-51AD369F62B1}" presName="parentText" presStyleLbl="node1" presStyleIdx="0" presStyleCnt="4">
        <dgm:presLayoutVars>
          <dgm:chMax val="0"/>
          <dgm:bulletEnabled val="1"/>
        </dgm:presLayoutVars>
      </dgm:prSet>
      <dgm:spPr/>
    </dgm:pt>
    <dgm:pt modelId="{DA5144DB-2AAC-4D82-96E5-48A02D570651}" type="pres">
      <dgm:prSet presAssocID="{CEEF2CAA-39AC-41F6-BEB3-51AD369F62B1}" presName="negativeSpace" presStyleCnt="0"/>
      <dgm:spPr/>
    </dgm:pt>
    <dgm:pt modelId="{8A17BCA4-46D8-4F25-A650-079B89F5B6D2}" type="pres">
      <dgm:prSet presAssocID="{CEEF2CAA-39AC-41F6-BEB3-51AD369F62B1}" presName="childText" presStyleLbl="conFgAcc1" presStyleIdx="0" presStyleCnt="4">
        <dgm:presLayoutVars>
          <dgm:bulletEnabled val="1"/>
        </dgm:presLayoutVars>
      </dgm:prSet>
      <dgm:spPr/>
    </dgm:pt>
    <dgm:pt modelId="{87FD2DDF-D36D-4D96-8CD1-157FB465F588}" type="pres">
      <dgm:prSet presAssocID="{586CCAA4-E5F4-4E51-B4C3-ACA05C0272C8}" presName="spaceBetweenRectangles" presStyleCnt="0"/>
      <dgm:spPr/>
    </dgm:pt>
    <dgm:pt modelId="{7E43BD6E-B040-4452-ACC2-39C93EDE6C85}" type="pres">
      <dgm:prSet presAssocID="{7BC6F042-6BD1-4771-BB25-A652CD38EB0B}" presName="parentLin" presStyleCnt="0"/>
      <dgm:spPr/>
    </dgm:pt>
    <dgm:pt modelId="{A9A401CA-69AC-44D7-A794-60171841E314}" type="pres">
      <dgm:prSet presAssocID="{7BC6F042-6BD1-4771-BB25-A652CD38EB0B}" presName="parentLeftMargin" presStyleLbl="node1" presStyleIdx="0" presStyleCnt="4"/>
      <dgm:spPr/>
    </dgm:pt>
    <dgm:pt modelId="{3C863D6D-43E4-439A-A898-C658B122F1E7}" type="pres">
      <dgm:prSet presAssocID="{7BC6F042-6BD1-4771-BB25-A652CD38EB0B}" presName="parentText" presStyleLbl="node1" presStyleIdx="1" presStyleCnt="4">
        <dgm:presLayoutVars>
          <dgm:chMax val="0"/>
          <dgm:bulletEnabled val="1"/>
        </dgm:presLayoutVars>
      </dgm:prSet>
      <dgm:spPr/>
    </dgm:pt>
    <dgm:pt modelId="{D80D6B97-BC6B-4B5A-B08C-7A4928226124}" type="pres">
      <dgm:prSet presAssocID="{7BC6F042-6BD1-4771-BB25-A652CD38EB0B}" presName="negativeSpace" presStyleCnt="0"/>
      <dgm:spPr/>
    </dgm:pt>
    <dgm:pt modelId="{D07E6D82-027B-425F-80E5-5CD2BA165048}" type="pres">
      <dgm:prSet presAssocID="{7BC6F042-6BD1-4771-BB25-A652CD38EB0B}" presName="childText" presStyleLbl="conFgAcc1" presStyleIdx="1" presStyleCnt="4">
        <dgm:presLayoutVars>
          <dgm:bulletEnabled val="1"/>
        </dgm:presLayoutVars>
      </dgm:prSet>
      <dgm:spPr/>
    </dgm:pt>
    <dgm:pt modelId="{A2DBC18D-BD03-452A-8306-3EC560332CE6}" type="pres">
      <dgm:prSet presAssocID="{1C3DB188-DAC9-4BB3-B917-E9ADEB163FC8}" presName="spaceBetweenRectangles" presStyleCnt="0"/>
      <dgm:spPr/>
    </dgm:pt>
    <dgm:pt modelId="{57AFB0AB-5C9D-4814-B54F-41EB1134BD48}" type="pres">
      <dgm:prSet presAssocID="{74212EB5-9733-4166-9CE4-F4053CF1F5F0}" presName="parentLin" presStyleCnt="0"/>
      <dgm:spPr/>
    </dgm:pt>
    <dgm:pt modelId="{120D04AA-0C9A-4A95-961D-6821DB14B349}" type="pres">
      <dgm:prSet presAssocID="{74212EB5-9733-4166-9CE4-F4053CF1F5F0}" presName="parentLeftMargin" presStyleLbl="node1" presStyleIdx="1" presStyleCnt="4"/>
      <dgm:spPr/>
    </dgm:pt>
    <dgm:pt modelId="{1BDCE046-0EAF-4BB4-BA93-B24AA1220738}" type="pres">
      <dgm:prSet presAssocID="{74212EB5-9733-4166-9CE4-F4053CF1F5F0}" presName="parentText" presStyleLbl="node1" presStyleIdx="2" presStyleCnt="4">
        <dgm:presLayoutVars>
          <dgm:chMax val="0"/>
          <dgm:bulletEnabled val="1"/>
        </dgm:presLayoutVars>
      </dgm:prSet>
      <dgm:spPr/>
    </dgm:pt>
    <dgm:pt modelId="{C77761CF-298D-4019-A53A-403936C9FCE0}" type="pres">
      <dgm:prSet presAssocID="{74212EB5-9733-4166-9CE4-F4053CF1F5F0}" presName="negativeSpace" presStyleCnt="0"/>
      <dgm:spPr/>
    </dgm:pt>
    <dgm:pt modelId="{5F5A0E3F-D2AF-44F8-B968-E9987BB618BD}" type="pres">
      <dgm:prSet presAssocID="{74212EB5-9733-4166-9CE4-F4053CF1F5F0}" presName="childText" presStyleLbl="conFgAcc1" presStyleIdx="2" presStyleCnt="4">
        <dgm:presLayoutVars>
          <dgm:bulletEnabled val="1"/>
        </dgm:presLayoutVars>
      </dgm:prSet>
      <dgm:spPr/>
    </dgm:pt>
    <dgm:pt modelId="{E29494B6-E04B-4B78-BDD2-46FBB2C06729}" type="pres">
      <dgm:prSet presAssocID="{4CD68733-9278-4352-93A4-80856D484A99}" presName="spaceBetweenRectangles" presStyleCnt="0"/>
      <dgm:spPr/>
    </dgm:pt>
    <dgm:pt modelId="{8B400C90-12B0-4890-8FB4-FEE78D39FE89}" type="pres">
      <dgm:prSet presAssocID="{DB1B638C-A3FA-467B-8FA7-C0CF56774D73}" presName="parentLin" presStyleCnt="0"/>
      <dgm:spPr/>
    </dgm:pt>
    <dgm:pt modelId="{4DBB49A5-7235-44AA-8D6E-A11DF9D6DF39}" type="pres">
      <dgm:prSet presAssocID="{DB1B638C-A3FA-467B-8FA7-C0CF56774D73}" presName="parentLeftMargin" presStyleLbl="node1" presStyleIdx="2" presStyleCnt="4"/>
      <dgm:spPr/>
    </dgm:pt>
    <dgm:pt modelId="{F76AB417-D707-42F6-B8BA-4E8E1C6BC5DF}" type="pres">
      <dgm:prSet presAssocID="{DB1B638C-A3FA-467B-8FA7-C0CF56774D73}" presName="parentText" presStyleLbl="node1" presStyleIdx="3" presStyleCnt="4">
        <dgm:presLayoutVars>
          <dgm:chMax val="0"/>
          <dgm:bulletEnabled val="1"/>
        </dgm:presLayoutVars>
      </dgm:prSet>
      <dgm:spPr/>
    </dgm:pt>
    <dgm:pt modelId="{9F63CDA6-2F18-40D3-B48D-06B4A08E4856}" type="pres">
      <dgm:prSet presAssocID="{DB1B638C-A3FA-467B-8FA7-C0CF56774D73}" presName="negativeSpace" presStyleCnt="0"/>
      <dgm:spPr/>
    </dgm:pt>
    <dgm:pt modelId="{4C8FABE2-674E-4B8E-A151-4BF891367B1D}" type="pres">
      <dgm:prSet presAssocID="{DB1B638C-A3FA-467B-8FA7-C0CF56774D73}" presName="childText" presStyleLbl="conFgAcc1" presStyleIdx="3" presStyleCnt="4">
        <dgm:presLayoutVars>
          <dgm:bulletEnabled val="1"/>
        </dgm:presLayoutVars>
      </dgm:prSet>
      <dgm:spPr/>
    </dgm:pt>
  </dgm:ptLst>
  <dgm:cxnLst>
    <dgm:cxn modelId="{82AC860E-ADC1-4555-94ED-9161456FFC04}" type="presOf" srcId="{536C21F1-470C-44C6-942F-A5F7968FD29D}" destId="{5361E673-F83F-43F8-BF8D-90B2B183E4C1}" srcOrd="0" destOrd="0" presId="urn:microsoft.com/office/officeart/2005/8/layout/list1"/>
    <dgm:cxn modelId="{68F7360F-9AFD-43A4-9413-72EA635ED53D}" type="presOf" srcId="{CEEF2CAA-39AC-41F6-BEB3-51AD369F62B1}" destId="{282B1E27-E461-4797-8459-3474B02B69A7}" srcOrd="0" destOrd="0" presId="urn:microsoft.com/office/officeart/2005/8/layout/list1"/>
    <dgm:cxn modelId="{D41E1A20-655A-47D2-A007-13F017451058}" type="presOf" srcId="{DB1B638C-A3FA-467B-8FA7-C0CF56774D73}" destId="{4DBB49A5-7235-44AA-8D6E-A11DF9D6DF39}" srcOrd="0" destOrd="0" presId="urn:microsoft.com/office/officeart/2005/8/layout/list1"/>
    <dgm:cxn modelId="{CA63F22C-79BE-4E8E-A90E-C4EB38DA4763}" type="presOf" srcId="{DB1B638C-A3FA-467B-8FA7-C0CF56774D73}" destId="{F76AB417-D707-42F6-B8BA-4E8E1C6BC5DF}" srcOrd="1" destOrd="0" presId="urn:microsoft.com/office/officeart/2005/8/layout/list1"/>
    <dgm:cxn modelId="{5B9E8A3F-170D-4BE2-A5E0-4E72E00D79F0}" type="presOf" srcId="{E3B7AE01-A7D1-4F16-B8E5-B39D90E5195E}" destId="{8A17BCA4-46D8-4F25-A650-079B89F5B6D2}" srcOrd="0" destOrd="0" presId="urn:microsoft.com/office/officeart/2005/8/layout/list1"/>
    <dgm:cxn modelId="{49D6A043-9E75-4B52-B19C-3EDD7DC598CE}" type="presOf" srcId="{74212EB5-9733-4166-9CE4-F4053CF1F5F0}" destId="{120D04AA-0C9A-4A95-961D-6821DB14B349}" srcOrd="0" destOrd="0" presId="urn:microsoft.com/office/officeart/2005/8/layout/list1"/>
    <dgm:cxn modelId="{D858DE47-A65C-4BEE-9D84-FD89D1C1A08B}" type="presOf" srcId="{3F134D97-F188-4B68-A501-3006A395646A}" destId="{4C8FABE2-674E-4B8E-A151-4BF891367B1D}" srcOrd="0" destOrd="0" presId="urn:microsoft.com/office/officeart/2005/8/layout/list1"/>
    <dgm:cxn modelId="{E0B08C6B-7EF1-4E3E-8CFB-0A30D7593C4F}" srcId="{74212EB5-9733-4166-9CE4-F4053CF1F5F0}" destId="{93519E65-48FF-4F1E-9FB3-B0C75F162FD6}" srcOrd="0" destOrd="0" parTransId="{6BC1F01A-B3E5-4AA3-8042-8AFF0B2D7AE6}" sibTransId="{BCF8CF65-BDD6-4964-B9A5-898C9F4BE1C5}"/>
    <dgm:cxn modelId="{27F7D070-F0B3-4E85-8B1D-04BABE11A5E1}" srcId="{536C21F1-470C-44C6-942F-A5F7968FD29D}" destId="{74212EB5-9733-4166-9CE4-F4053CF1F5F0}" srcOrd="2" destOrd="0" parTransId="{BB1840B0-EF08-46A9-9F2D-FC46C6E20750}" sibTransId="{4CD68733-9278-4352-93A4-80856D484A99}"/>
    <dgm:cxn modelId="{E30E0581-99FD-4107-9B5F-F99887A9C5F5}" srcId="{CEEF2CAA-39AC-41F6-BEB3-51AD369F62B1}" destId="{E3B7AE01-A7D1-4F16-B8E5-B39D90E5195E}" srcOrd="0" destOrd="0" parTransId="{03FD6556-53F6-4E76-89F1-784B2165F05F}" sibTransId="{752A527F-D44E-4D32-80D5-08019D81C5BE}"/>
    <dgm:cxn modelId="{5509709D-A862-4B40-B45B-91C132BB911C}" srcId="{7BC6F042-6BD1-4771-BB25-A652CD38EB0B}" destId="{E03A68E7-6418-4A21-803B-C97B6D59578D}" srcOrd="0" destOrd="0" parTransId="{66EE85E2-FBAC-4117-BAE7-6FFA323C391D}" sibTransId="{2D17554B-DE57-4A7C-BDA2-8EB747968489}"/>
    <dgm:cxn modelId="{06BCD8AA-4663-4ADF-A715-CC98752EF4E4}" srcId="{536C21F1-470C-44C6-942F-A5F7968FD29D}" destId="{DB1B638C-A3FA-467B-8FA7-C0CF56774D73}" srcOrd="3" destOrd="0" parTransId="{882206DE-BA2C-42C7-8058-CF0C05AF67DD}" sibTransId="{EDB5DA2D-52D5-48D6-9B03-A6714A3CBC38}"/>
    <dgm:cxn modelId="{EBB8D1AC-E42C-42D4-B60F-C626D722C233}" type="presOf" srcId="{7BC6F042-6BD1-4771-BB25-A652CD38EB0B}" destId="{3C863D6D-43E4-439A-A898-C658B122F1E7}" srcOrd="1" destOrd="0" presId="urn:microsoft.com/office/officeart/2005/8/layout/list1"/>
    <dgm:cxn modelId="{03AA1DB6-3847-43B2-B705-53EA5D0B4B1A}" type="presOf" srcId="{7BC6F042-6BD1-4771-BB25-A652CD38EB0B}" destId="{A9A401CA-69AC-44D7-A794-60171841E314}" srcOrd="0" destOrd="0" presId="urn:microsoft.com/office/officeart/2005/8/layout/list1"/>
    <dgm:cxn modelId="{4AA0C1BE-2E75-4C70-AEBE-6B07D4C02A6E}" type="presOf" srcId="{E03A68E7-6418-4A21-803B-C97B6D59578D}" destId="{D07E6D82-027B-425F-80E5-5CD2BA165048}" srcOrd="0" destOrd="0" presId="urn:microsoft.com/office/officeart/2005/8/layout/list1"/>
    <dgm:cxn modelId="{A0158DC3-B65D-4076-A408-56D46BCE96C0}" srcId="{DB1B638C-A3FA-467B-8FA7-C0CF56774D73}" destId="{3F134D97-F188-4B68-A501-3006A395646A}" srcOrd="0" destOrd="0" parTransId="{12D92FCE-24DE-42C9-9692-5AF9B1CAD2B7}" sibTransId="{E01F7D50-C92F-4990-A2CA-0FD345F2CC22}"/>
    <dgm:cxn modelId="{B666EDE0-D8D8-4206-BECC-74A2A0521916}" type="presOf" srcId="{CEEF2CAA-39AC-41F6-BEB3-51AD369F62B1}" destId="{32FA8A6B-38A5-4FE0-B4B0-A80E9FD5E0FB}" srcOrd="1" destOrd="0" presId="urn:microsoft.com/office/officeart/2005/8/layout/list1"/>
    <dgm:cxn modelId="{B2EEFFE7-54C6-4069-B9C6-F02F4E12D983}" srcId="{536C21F1-470C-44C6-942F-A5F7968FD29D}" destId="{CEEF2CAA-39AC-41F6-BEB3-51AD369F62B1}" srcOrd="0" destOrd="0" parTransId="{B0430C2F-F712-425D-947B-7600B100042E}" sibTransId="{586CCAA4-E5F4-4E51-B4C3-ACA05C0272C8}"/>
    <dgm:cxn modelId="{D2CA41E9-3C0B-4D76-B17F-8938BA1A5044}" type="presOf" srcId="{74212EB5-9733-4166-9CE4-F4053CF1F5F0}" destId="{1BDCE046-0EAF-4BB4-BA93-B24AA1220738}" srcOrd="1" destOrd="0" presId="urn:microsoft.com/office/officeart/2005/8/layout/list1"/>
    <dgm:cxn modelId="{D9B5FAF0-5483-4596-9D6A-520395EC328C}" srcId="{536C21F1-470C-44C6-942F-A5F7968FD29D}" destId="{7BC6F042-6BD1-4771-BB25-A652CD38EB0B}" srcOrd="1" destOrd="0" parTransId="{3276C350-5FE8-47C4-8841-D365B3CC16D9}" sibTransId="{1C3DB188-DAC9-4BB3-B917-E9ADEB163FC8}"/>
    <dgm:cxn modelId="{FE618CF2-94C1-4A6F-B39D-87B1735DBAF8}" type="presOf" srcId="{93519E65-48FF-4F1E-9FB3-B0C75F162FD6}" destId="{5F5A0E3F-D2AF-44F8-B968-E9987BB618BD}" srcOrd="0" destOrd="0" presId="urn:microsoft.com/office/officeart/2005/8/layout/list1"/>
    <dgm:cxn modelId="{42B40CEB-8CA3-4902-8FC5-5105B192433E}" type="presParOf" srcId="{5361E673-F83F-43F8-BF8D-90B2B183E4C1}" destId="{499F53A0-79FD-4D41-8D11-F6122A3DFC60}" srcOrd="0" destOrd="0" presId="urn:microsoft.com/office/officeart/2005/8/layout/list1"/>
    <dgm:cxn modelId="{897AB88D-FFB7-4F17-80A7-3AFDD1A84841}" type="presParOf" srcId="{499F53A0-79FD-4D41-8D11-F6122A3DFC60}" destId="{282B1E27-E461-4797-8459-3474B02B69A7}" srcOrd="0" destOrd="0" presId="urn:microsoft.com/office/officeart/2005/8/layout/list1"/>
    <dgm:cxn modelId="{D2001F89-8580-461F-B1D7-FDFCEA372E35}" type="presParOf" srcId="{499F53A0-79FD-4D41-8D11-F6122A3DFC60}" destId="{32FA8A6B-38A5-4FE0-B4B0-A80E9FD5E0FB}" srcOrd="1" destOrd="0" presId="urn:microsoft.com/office/officeart/2005/8/layout/list1"/>
    <dgm:cxn modelId="{4B0A1A53-48CF-4531-A6A1-A013357BD1C6}" type="presParOf" srcId="{5361E673-F83F-43F8-BF8D-90B2B183E4C1}" destId="{DA5144DB-2AAC-4D82-96E5-48A02D570651}" srcOrd="1" destOrd="0" presId="urn:microsoft.com/office/officeart/2005/8/layout/list1"/>
    <dgm:cxn modelId="{5E9F64F7-CB8B-4BEF-A401-0F968938890A}" type="presParOf" srcId="{5361E673-F83F-43F8-BF8D-90B2B183E4C1}" destId="{8A17BCA4-46D8-4F25-A650-079B89F5B6D2}" srcOrd="2" destOrd="0" presId="urn:microsoft.com/office/officeart/2005/8/layout/list1"/>
    <dgm:cxn modelId="{9E57DF59-3994-4002-93F4-E459F6A5B816}" type="presParOf" srcId="{5361E673-F83F-43F8-BF8D-90B2B183E4C1}" destId="{87FD2DDF-D36D-4D96-8CD1-157FB465F588}" srcOrd="3" destOrd="0" presId="urn:microsoft.com/office/officeart/2005/8/layout/list1"/>
    <dgm:cxn modelId="{04DF8A48-3CED-45C5-A149-09B180DAE9A6}" type="presParOf" srcId="{5361E673-F83F-43F8-BF8D-90B2B183E4C1}" destId="{7E43BD6E-B040-4452-ACC2-39C93EDE6C85}" srcOrd="4" destOrd="0" presId="urn:microsoft.com/office/officeart/2005/8/layout/list1"/>
    <dgm:cxn modelId="{D3C861C8-A001-4497-BA65-0DA24094010B}" type="presParOf" srcId="{7E43BD6E-B040-4452-ACC2-39C93EDE6C85}" destId="{A9A401CA-69AC-44D7-A794-60171841E314}" srcOrd="0" destOrd="0" presId="urn:microsoft.com/office/officeart/2005/8/layout/list1"/>
    <dgm:cxn modelId="{71F32D1A-7C49-40D6-897A-C6F19404717E}" type="presParOf" srcId="{7E43BD6E-B040-4452-ACC2-39C93EDE6C85}" destId="{3C863D6D-43E4-439A-A898-C658B122F1E7}" srcOrd="1" destOrd="0" presId="urn:microsoft.com/office/officeart/2005/8/layout/list1"/>
    <dgm:cxn modelId="{B24B3644-5443-4DBD-B5A8-1C1F296B023D}" type="presParOf" srcId="{5361E673-F83F-43F8-BF8D-90B2B183E4C1}" destId="{D80D6B97-BC6B-4B5A-B08C-7A4928226124}" srcOrd="5" destOrd="0" presId="urn:microsoft.com/office/officeart/2005/8/layout/list1"/>
    <dgm:cxn modelId="{73FF62B0-5803-4179-9EB3-27C073B7B4DB}" type="presParOf" srcId="{5361E673-F83F-43F8-BF8D-90B2B183E4C1}" destId="{D07E6D82-027B-425F-80E5-5CD2BA165048}" srcOrd="6" destOrd="0" presId="urn:microsoft.com/office/officeart/2005/8/layout/list1"/>
    <dgm:cxn modelId="{C3F336CE-6F94-4A18-9C29-B6A91BA23649}" type="presParOf" srcId="{5361E673-F83F-43F8-BF8D-90B2B183E4C1}" destId="{A2DBC18D-BD03-452A-8306-3EC560332CE6}" srcOrd="7" destOrd="0" presId="urn:microsoft.com/office/officeart/2005/8/layout/list1"/>
    <dgm:cxn modelId="{809B221E-D643-40AB-8C23-FF023EFB12D3}" type="presParOf" srcId="{5361E673-F83F-43F8-BF8D-90B2B183E4C1}" destId="{57AFB0AB-5C9D-4814-B54F-41EB1134BD48}" srcOrd="8" destOrd="0" presId="urn:microsoft.com/office/officeart/2005/8/layout/list1"/>
    <dgm:cxn modelId="{B2A9DC8A-97EF-4B19-8F63-151A74D8D884}" type="presParOf" srcId="{57AFB0AB-5C9D-4814-B54F-41EB1134BD48}" destId="{120D04AA-0C9A-4A95-961D-6821DB14B349}" srcOrd="0" destOrd="0" presId="urn:microsoft.com/office/officeart/2005/8/layout/list1"/>
    <dgm:cxn modelId="{9A9D4E1E-B075-4E9C-B6EF-23976584E00A}" type="presParOf" srcId="{57AFB0AB-5C9D-4814-B54F-41EB1134BD48}" destId="{1BDCE046-0EAF-4BB4-BA93-B24AA1220738}" srcOrd="1" destOrd="0" presId="urn:microsoft.com/office/officeart/2005/8/layout/list1"/>
    <dgm:cxn modelId="{63E591C9-F6A6-4E55-86B8-3EA017F54E7C}" type="presParOf" srcId="{5361E673-F83F-43F8-BF8D-90B2B183E4C1}" destId="{C77761CF-298D-4019-A53A-403936C9FCE0}" srcOrd="9" destOrd="0" presId="urn:microsoft.com/office/officeart/2005/8/layout/list1"/>
    <dgm:cxn modelId="{B980D1AF-52ED-40BC-A621-DCC8F7D21501}" type="presParOf" srcId="{5361E673-F83F-43F8-BF8D-90B2B183E4C1}" destId="{5F5A0E3F-D2AF-44F8-B968-E9987BB618BD}" srcOrd="10" destOrd="0" presId="urn:microsoft.com/office/officeart/2005/8/layout/list1"/>
    <dgm:cxn modelId="{32383A2A-1FA3-46AB-96DC-6CE0F4B9FEAF}" type="presParOf" srcId="{5361E673-F83F-43F8-BF8D-90B2B183E4C1}" destId="{E29494B6-E04B-4B78-BDD2-46FBB2C06729}" srcOrd="11" destOrd="0" presId="urn:microsoft.com/office/officeart/2005/8/layout/list1"/>
    <dgm:cxn modelId="{E51C965D-9DF0-4878-B717-5757B0588D01}" type="presParOf" srcId="{5361E673-F83F-43F8-BF8D-90B2B183E4C1}" destId="{8B400C90-12B0-4890-8FB4-FEE78D39FE89}" srcOrd="12" destOrd="0" presId="urn:microsoft.com/office/officeart/2005/8/layout/list1"/>
    <dgm:cxn modelId="{22A33D50-CEAE-4C53-BE7B-978878C74199}" type="presParOf" srcId="{8B400C90-12B0-4890-8FB4-FEE78D39FE89}" destId="{4DBB49A5-7235-44AA-8D6E-A11DF9D6DF39}" srcOrd="0" destOrd="0" presId="urn:microsoft.com/office/officeart/2005/8/layout/list1"/>
    <dgm:cxn modelId="{690AE031-5CCA-46B0-AC97-2C43E8BE1810}" type="presParOf" srcId="{8B400C90-12B0-4890-8FB4-FEE78D39FE89}" destId="{F76AB417-D707-42F6-B8BA-4E8E1C6BC5DF}" srcOrd="1" destOrd="0" presId="urn:microsoft.com/office/officeart/2005/8/layout/list1"/>
    <dgm:cxn modelId="{79EF24A1-2821-4EC2-96D9-DF726233A85A}" type="presParOf" srcId="{5361E673-F83F-43F8-BF8D-90B2B183E4C1}" destId="{9F63CDA6-2F18-40D3-B48D-06B4A08E4856}" srcOrd="13" destOrd="0" presId="urn:microsoft.com/office/officeart/2005/8/layout/list1"/>
    <dgm:cxn modelId="{1B3472AB-26F9-433C-AA23-40E8BF3815E5}" type="presParOf" srcId="{5361E673-F83F-43F8-BF8D-90B2B183E4C1}" destId="{4C8FABE2-674E-4B8E-A151-4BF891367B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FD9A3-0D27-4460-A86B-39028487EF7F}">
      <dsp:nvSpPr>
        <dsp:cNvPr id="0" name=""/>
        <dsp:cNvSpPr/>
      </dsp:nvSpPr>
      <dsp:spPr>
        <a:xfrm>
          <a:off x="2420" y="206769"/>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kern="1200">
              <a:latin typeface="Calibri Light" panose="020F0302020204030204"/>
            </a:rPr>
            <a:t>Metro Region:</a:t>
          </a:r>
          <a:r>
            <a:rPr lang="en-US" sz="1400" kern="1200">
              <a:latin typeface="Calibri Light" panose="020F0302020204030204"/>
            </a:rPr>
            <a:t> May 21st from 12-3:00pm at Daniels Fund.  </a:t>
          </a:r>
          <a:r>
            <a:rPr lang="en-US" sz="1400" kern="1200"/>
            <a:t>Register </a:t>
          </a:r>
          <a:r>
            <a:rPr lang="en-US" sz="1400" u="sng" kern="1200">
              <a:hlinkClick xmlns:r="http://schemas.openxmlformats.org/officeDocument/2006/relationships" r:id="rId1">
                <a:extLst>
                  <a:ext uri="{A12FA001-AC4F-418D-AE19-62706E023703}">
                    <ahyp:hlinkClr xmlns:ahyp="http://schemas.microsoft.com/office/drawing/2018/hyperlinkcolor" val="tx"/>
                  </a:ext>
                </a:extLst>
              </a:hlinkClick>
            </a:rPr>
            <a:t>HERE</a:t>
          </a:r>
          <a:r>
            <a:rPr lang="en-US" sz="1400" kern="1200"/>
            <a:t> </a:t>
          </a:r>
        </a:p>
      </dsp:txBody>
      <dsp:txXfrm>
        <a:off x="2420" y="206769"/>
        <a:ext cx="1920329" cy="1152197"/>
      </dsp:txXfrm>
    </dsp:sp>
    <dsp:sp modelId="{70925DE8-FF1D-419E-89FD-A93893208873}">
      <dsp:nvSpPr>
        <dsp:cNvPr id="0" name=""/>
        <dsp:cNvSpPr/>
      </dsp:nvSpPr>
      <dsp:spPr>
        <a:xfrm>
          <a:off x="2114783" y="206769"/>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latin typeface="Calibri Light" panose="020F0302020204030204"/>
            </a:rPr>
            <a:t>SE/Pikes Peak Region:</a:t>
          </a:r>
          <a:r>
            <a:rPr lang="en-US" sz="1400" kern="1200">
              <a:latin typeface="Calibri Light" panose="020F0302020204030204"/>
            </a:rPr>
            <a:t> May 30th from 10am-1:00pm at the Pikes Peak BOCES. </a:t>
          </a:r>
          <a:r>
            <a:rPr lang="en-US" sz="1400" kern="1200"/>
            <a:t>Register </a:t>
          </a:r>
          <a:r>
            <a:rPr lang="en-US" sz="1400" u="sng" kern="1200">
              <a:hlinkClick xmlns:r="http://schemas.openxmlformats.org/officeDocument/2006/relationships" r:id="rId2">
                <a:extLst>
                  <a:ext uri="{A12FA001-AC4F-418D-AE19-62706E023703}">
                    <ahyp:hlinkClr xmlns:ahyp="http://schemas.microsoft.com/office/drawing/2018/hyperlinkcolor" val="tx"/>
                  </a:ext>
                </a:extLst>
              </a:hlinkClick>
            </a:rPr>
            <a:t>HERE</a:t>
          </a:r>
          <a:endParaRPr lang="en-US" sz="1400" u="sng" kern="1200"/>
        </a:p>
      </dsp:txBody>
      <dsp:txXfrm>
        <a:off x="2114783" y="206769"/>
        <a:ext cx="1920329" cy="1152197"/>
      </dsp:txXfrm>
    </dsp:sp>
    <dsp:sp modelId="{65EB3750-006F-46F1-9DCC-688059FE075B}">
      <dsp:nvSpPr>
        <dsp:cNvPr id="0" name=""/>
        <dsp:cNvSpPr/>
      </dsp:nvSpPr>
      <dsp:spPr>
        <a:xfrm>
          <a:off x="4227145" y="206769"/>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a:t>
          </a:r>
          <a:r>
            <a:rPr lang="en-US" sz="1400" b="0" kern="1200">
              <a:latin typeface="Calibri Light" panose="020F0302020204030204"/>
            </a:rPr>
            <a:t>NW/WC Region:</a:t>
          </a:r>
          <a:r>
            <a:rPr lang="en-US" sz="1400" kern="1200">
              <a:latin typeface="Calibri Light" panose="020F0302020204030204"/>
            </a:rPr>
            <a:t> May 14th from 10am-1:00pm at the Technical College of the Rockies. </a:t>
          </a:r>
          <a:r>
            <a:rPr lang="en-US" sz="1400" kern="1200"/>
            <a:t>Register </a:t>
          </a:r>
          <a:r>
            <a:rPr lang="en-US" sz="1400" u="sng" kern="1200">
              <a:hlinkClick xmlns:r="http://schemas.openxmlformats.org/officeDocument/2006/relationships" r:id="rId3">
                <a:extLst>
                  <a:ext uri="{A12FA001-AC4F-418D-AE19-62706E023703}">
                    <ahyp:hlinkClr xmlns:ahyp="http://schemas.microsoft.com/office/drawing/2018/hyperlinkcolor" val="tx"/>
                  </a:ext>
                </a:extLst>
              </a:hlinkClick>
            </a:rPr>
            <a:t>HERE</a:t>
          </a:r>
          <a:endParaRPr lang="en-US" sz="1400" u="sng" kern="1200"/>
        </a:p>
      </dsp:txBody>
      <dsp:txXfrm>
        <a:off x="4227145" y="206769"/>
        <a:ext cx="1920329" cy="1152197"/>
      </dsp:txXfrm>
    </dsp:sp>
    <dsp:sp modelId="{05D033BC-ED29-4C9F-951F-6B6764E2B9FB}">
      <dsp:nvSpPr>
        <dsp:cNvPr id="0" name=""/>
        <dsp:cNvSpPr/>
      </dsp:nvSpPr>
      <dsp:spPr>
        <a:xfrm>
          <a:off x="6339507" y="206769"/>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u="none" kern="1200">
              <a:latin typeface="Calibri Light" panose="020F0302020204030204"/>
            </a:rPr>
            <a:t>NW/WC Region:</a:t>
          </a:r>
          <a:r>
            <a:rPr lang="en-US" sz="1400" u="none" kern="1200">
              <a:latin typeface="Calibri Light" panose="020F0302020204030204"/>
            </a:rPr>
            <a:t> May 15th from 11am-2:00pm at the Moffat Board Room. </a:t>
          </a:r>
          <a:r>
            <a:rPr lang="en-US" sz="1400" u="none" kern="1200"/>
            <a:t>Register </a:t>
          </a:r>
          <a:r>
            <a:rPr lang="en-US" sz="1400" u="sng" kern="1200">
              <a:hlinkClick xmlns:r="http://schemas.openxmlformats.org/officeDocument/2006/relationships" r:id="rId4">
                <a:extLst>
                  <a:ext uri="{A12FA001-AC4F-418D-AE19-62706E023703}">
                    <ahyp:hlinkClr xmlns:ahyp="http://schemas.microsoft.com/office/drawing/2018/hyperlinkcolor" val="tx"/>
                  </a:ext>
                </a:extLst>
              </a:hlinkClick>
            </a:rPr>
            <a:t>HERE</a:t>
          </a:r>
          <a:endParaRPr lang="en-US" sz="1400" u="sng" kern="1200"/>
        </a:p>
      </dsp:txBody>
      <dsp:txXfrm>
        <a:off x="6339507" y="206769"/>
        <a:ext cx="1920329" cy="1152197"/>
      </dsp:txXfrm>
    </dsp:sp>
    <dsp:sp modelId="{78148363-8E87-449B-84EE-2CC85AD48807}">
      <dsp:nvSpPr>
        <dsp:cNvPr id="0" name=""/>
        <dsp:cNvSpPr/>
      </dsp:nvSpPr>
      <dsp:spPr>
        <a:xfrm>
          <a:off x="1058601" y="1551000"/>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latin typeface="Calibri Light" panose="020F0302020204030204"/>
            </a:rPr>
            <a:t>SW Region: </a:t>
          </a:r>
          <a:r>
            <a:rPr lang="en-US" sz="1400" kern="1200">
              <a:latin typeface="Calibri Light" panose="020F0302020204030204"/>
            </a:rPr>
            <a:t>May 15th from 12:30-3:30pm at the Alamosa School District Building. </a:t>
          </a:r>
          <a:r>
            <a:rPr lang="en-US" sz="1400" kern="1200"/>
            <a:t>Register </a:t>
          </a:r>
          <a:r>
            <a:rPr lang="en-US" sz="1400" u="sng" kern="1200">
              <a:hlinkClick xmlns:r="http://schemas.openxmlformats.org/officeDocument/2006/relationships" r:id="rId5">
                <a:extLst>
                  <a:ext uri="{A12FA001-AC4F-418D-AE19-62706E023703}">
                    <ahyp:hlinkClr xmlns:ahyp="http://schemas.microsoft.com/office/drawing/2018/hyperlinkcolor" val="tx"/>
                  </a:ext>
                </a:extLst>
              </a:hlinkClick>
            </a:rPr>
            <a:t>HERE</a:t>
          </a:r>
          <a:endParaRPr lang="en-US" sz="1400" u="sng" kern="1200"/>
        </a:p>
      </dsp:txBody>
      <dsp:txXfrm>
        <a:off x="1058601" y="1551000"/>
        <a:ext cx="1920329" cy="1152197"/>
      </dsp:txXfrm>
    </dsp:sp>
    <dsp:sp modelId="{2C978FF3-EDC7-418C-BFBE-52819B3ABFEC}">
      <dsp:nvSpPr>
        <dsp:cNvPr id="0" name=""/>
        <dsp:cNvSpPr/>
      </dsp:nvSpPr>
      <dsp:spPr>
        <a:xfrm>
          <a:off x="3170964" y="1551000"/>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u="none" kern="1200">
              <a:latin typeface="Calibri Light" panose="020F0302020204030204"/>
            </a:rPr>
            <a:t>NC/NE Region: </a:t>
          </a:r>
          <a:r>
            <a:rPr lang="en-US" sz="1400" u="none" kern="1200">
              <a:latin typeface="Calibri Light" panose="020F0302020204030204"/>
            </a:rPr>
            <a:t>May 15 from 12:30-3:30pm at the Greeley Administration Building. </a:t>
          </a:r>
          <a:r>
            <a:rPr lang="en-US" sz="1400" u="none" kern="1200"/>
            <a:t>Register </a:t>
          </a:r>
          <a:r>
            <a:rPr lang="en-US" sz="1400" u="sng" kern="1200">
              <a:hlinkClick xmlns:r="http://schemas.openxmlformats.org/officeDocument/2006/relationships" r:id="rId6">
                <a:extLst>
                  <a:ext uri="{A12FA001-AC4F-418D-AE19-62706E023703}">
                    <ahyp:hlinkClr xmlns:ahyp="http://schemas.microsoft.com/office/drawing/2018/hyperlinkcolor" val="tx"/>
                  </a:ext>
                </a:extLst>
              </a:hlinkClick>
            </a:rPr>
            <a:t>HERE</a:t>
          </a:r>
          <a:endParaRPr lang="en-US" sz="1400" u="sng" kern="1200">
            <a:latin typeface="Calibri Light" panose="020F0302020204030204"/>
          </a:endParaRPr>
        </a:p>
      </dsp:txBody>
      <dsp:txXfrm>
        <a:off x="3170964" y="1551000"/>
        <a:ext cx="1920329" cy="1152197"/>
      </dsp:txXfrm>
    </dsp:sp>
    <dsp:sp modelId="{00D4CC4A-435D-4BDC-8803-44676DA0BB9B}">
      <dsp:nvSpPr>
        <dsp:cNvPr id="0" name=""/>
        <dsp:cNvSpPr/>
      </dsp:nvSpPr>
      <dsp:spPr>
        <a:xfrm>
          <a:off x="5283326" y="1551000"/>
          <a:ext cx="1920329" cy="115219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u="none" kern="1200">
              <a:latin typeface="Calibri Light" panose="020F0302020204030204"/>
            </a:rPr>
            <a:t>SW Region: </a:t>
          </a:r>
          <a:r>
            <a:rPr lang="en-US" sz="1400" u="none" kern="1200">
              <a:latin typeface="Calibri Light" panose="020F0302020204030204"/>
            </a:rPr>
            <a:t>May 16th from 9am-12:00pm at the Impact Center. </a:t>
          </a:r>
          <a:r>
            <a:rPr lang="en-US" sz="1400" u="none" kern="1200"/>
            <a:t>Register </a:t>
          </a:r>
          <a:r>
            <a:rPr lang="en-US" sz="1400" u="sng" kern="1200">
              <a:hlinkClick xmlns:r="http://schemas.openxmlformats.org/officeDocument/2006/relationships" r:id="rId7">
                <a:extLst>
                  <a:ext uri="{A12FA001-AC4F-418D-AE19-62706E023703}">
                    <ahyp:hlinkClr xmlns:ahyp="http://schemas.microsoft.com/office/drawing/2018/hyperlinkcolor" val="tx"/>
                  </a:ext>
                </a:extLst>
              </a:hlinkClick>
            </a:rPr>
            <a:t>HERE</a:t>
          </a:r>
          <a:endParaRPr lang="en-US" sz="1400" u="sng" kern="1200"/>
        </a:p>
      </dsp:txBody>
      <dsp:txXfrm>
        <a:off x="5283326" y="1551000"/>
        <a:ext cx="1920329" cy="115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7BCA4-46D8-4F25-A650-079B89F5B6D2}">
      <dsp:nvSpPr>
        <dsp:cNvPr id="0" name=""/>
        <dsp:cNvSpPr/>
      </dsp:nvSpPr>
      <dsp:spPr>
        <a:xfrm>
          <a:off x="0" y="194132"/>
          <a:ext cx="421053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u="none" kern="1200">
              <a:latin typeface="Calibri"/>
              <a:ea typeface="Calibri"/>
              <a:cs typeface="Calibri"/>
            </a:rPr>
            <a:t>Catch up on past trainings provided by CDE! </a:t>
          </a:r>
        </a:p>
      </dsp:txBody>
      <dsp:txXfrm>
        <a:off x="0" y="194132"/>
        <a:ext cx="4210538" cy="552825"/>
      </dsp:txXfrm>
    </dsp:sp>
    <dsp:sp modelId="{32FA8A6B-38A5-4FE0-B4B0-A80E9FD5E0FB}">
      <dsp:nvSpPr>
        <dsp:cNvPr id="0" name=""/>
        <dsp:cNvSpPr/>
      </dsp:nvSpPr>
      <dsp:spPr>
        <a:xfrm>
          <a:off x="210526" y="2252"/>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kern="1200">
              <a:solidFill>
                <a:schemeClr val="tx1"/>
              </a:solidFill>
              <a:latin typeface="Calibri"/>
              <a:ea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GAINS Training Webpage</a:t>
          </a:r>
          <a:r>
            <a:rPr lang="en-US" sz="1300" b="1" kern="1200">
              <a:solidFill>
                <a:schemeClr val="tx1"/>
              </a:solidFill>
              <a:latin typeface="Calibri"/>
              <a:ea typeface="Calibri"/>
              <a:cs typeface="Calibri"/>
            </a:rPr>
            <a:t> </a:t>
          </a:r>
        </a:p>
      </dsp:txBody>
      <dsp:txXfrm>
        <a:off x="229260" y="20986"/>
        <a:ext cx="2909908" cy="346292"/>
      </dsp:txXfrm>
    </dsp:sp>
    <dsp:sp modelId="{D07E6D82-027B-425F-80E5-5CD2BA165048}">
      <dsp:nvSpPr>
        <dsp:cNvPr id="0" name=""/>
        <dsp:cNvSpPr/>
      </dsp:nvSpPr>
      <dsp:spPr>
        <a:xfrm>
          <a:off x="0" y="1009037"/>
          <a:ext cx="4210538"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u="none" kern="1200">
              <a:latin typeface="Calibri"/>
              <a:ea typeface="Calibri"/>
              <a:cs typeface="Calibri"/>
            </a:rPr>
            <a:t>Ask for help and indicate a time that works best for you through this ticketing system!</a:t>
          </a:r>
        </a:p>
      </dsp:txBody>
      <dsp:txXfrm>
        <a:off x="0" y="1009037"/>
        <a:ext cx="4210538" cy="737100"/>
      </dsp:txXfrm>
    </dsp:sp>
    <dsp:sp modelId="{3C863D6D-43E4-439A-A898-C658B122F1E7}">
      <dsp:nvSpPr>
        <dsp:cNvPr id="0" name=""/>
        <dsp:cNvSpPr/>
      </dsp:nvSpPr>
      <dsp:spPr>
        <a:xfrm>
          <a:off x="210526" y="817157"/>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u="sng" kern="1200">
              <a:solidFill>
                <a:schemeClr val="tx1"/>
              </a:solidFill>
              <a:latin typeface="Calibri"/>
              <a:ea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GAINS Help Desk Ticket</a:t>
          </a:r>
          <a:r>
            <a:rPr lang="en-US" sz="1300" b="1" kern="1200">
              <a:solidFill>
                <a:schemeClr val="tx1"/>
              </a:solidFill>
              <a:latin typeface="Calibri"/>
              <a:ea typeface="Calibri"/>
              <a:cs typeface="Calibri"/>
            </a:rPr>
            <a:t> </a:t>
          </a:r>
          <a:endParaRPr lang="en-US" sz="1300" b="1" kern="1200">
            <a:solidFill>
              <a:schemeClr val="tx1"/>
            </a:solidFill>
          </a:endParaRPr>
        </a:p>
      </dsp:txBody>
      <dsp:txXfrm>
        <a:off x="229260" y="835891"/>
        <a:ext cx="2909908" cy="346292"/>
      </dsp:txXfrm>
    </dsp:sp>
    <dsp:sp modelId="{5F5A0E3F-D2AF-44F8-B968-E9987BB618BD}">
      <dsp:nvSpPr>
        <dsp:cNvPr id="0" name=""/>
        <dsp:cNvSpPr/>
      </dsp:nvSpPr>
      <dsp:spPr>
        <a:xfrm>
          <a:off x="0" y="2008217"/>
          <a:ext cx="421053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u="none" kern="1200">
              <a:latin typeface="Calibri"/>
              <a:ea typeface="Calibri"/>
              <a:cs typeface="Calibri"/>
            </a:rPr>
            <a:t>Any additional resources will be posted in GAINS!</a:t>
          </a:r>
        </a:p>
      </dsp:txBody>
      <dsp:txXfrm>
        <a:off x="0" y="2008217"/>
        <a:ext cx="4210538" cy="552825"/>
      </dsp:txXfrm>
    </dsp:sp>
    <dsp:sp modelId="{1BDCE046-0EAF-4BB4-BA93-B24AA1220738}">
      <dsp:nvSpPr>
        <dsp:cNvPr id="0" name=""/>
        <dsp:cNvSpPr/>
      </dsp:nvSpPr>
      <dsp:spPr>
        <a:xfrm>
          <a:off x="210526" y="1816337"/>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u="sng" kern="1200">
              <a:solidFill>
                <a:schemeClr val="tx1"/>
              </a:solidFill>
              <a:latin typeface="Calibri"/>
              <a:ea typeface="Calibri"/>
              <a:cs typeface="Calibri"/>
              <a:hlinkClick xmlns:r="http://schemas.openxmlformats.org/officeDocument/2006/relationships" r:id="rId3">
                <a:extLst>
                  <a:ext uri="{A12FA001-AC4F-418D-AE19-62706E023703}">
                    <ahyp:hlinkClr xmlns:ahyp="http://schemas.microsoft.com/office/drawing/2018/hyperlinkcolor" val="tx"/>
                  </a:ext>
                </a:extLst>
              </a:hlinkClick>
            </a:rPr>
            <a:t>GAINS CDE Resources</a:t>
          </a:r>
          <a:endParaRPr lang="en-US" sz="1300" b="1" kern="120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229260" y="1835071"/>
        <a:ext cx="2909908" cy="346292"/>
      </dsp:txXfrm>
    </dsp:sp>
    <dsp:sp modelId="{4C8FABE2-674E-4B8E-A151-4BF891367B1D}">
      <dsp:nvSpPr>
        <dsp:cNvPr id="0" name=""/>
        <dsp:cNvSpPr/>
      </dsp:nvSpPr>
      <dsp:spPr>
        <a:xfrm>
          <a:off x="0" y="2823122"/>
          <a:ext cx="4210538"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785" tIns="270764" rIns="326785" bIns="92456" numCol="1" spcCol="1270" anchor="t" anchorCtr="0">
          <a:noAutofit/>
        </a:bodyPr>
        <a:lstStyle/>
        <a:p>
          <a:pPr marL="114300" lvl="1" indent="-114300" algn="l" defTabSz="577850" rtl="0">
            <a:lnSpc>
              <a:spcPct val="90000"/>
            </a:lnSpc>
            <a:spcBef>
              <a:spcPct val="0"/>
            </a:spcBef>
            <a:spcAft>
              <a:spcPct val="15000"/>
            </a:spcAft>
            <a:buChar char="•"/>
          </a:pPr>
          <a:r>
            <a:rPr lang="en-US" sz="1300" b="0" u="none" kern="1200">
              <a:latin typeface="Calibri"/>
              <a:ea typeface="Calibri"/>
              <a:cs typeface="Calibri"/>
              <a:hlinkClick xmlns:r="http://schemas.openxmlformats.org/officeDocument/2006/relationships" r:id="rId4"/>
            </a:rPr>
            <a:t>GAINS@cde.state.co.us</a:t>
          </a:r>
          <a:r>
            <a:rPr lang="en-US" sz="1300" b="0" u="none" kern="1200">
              <a:latin typeface="Calibri"/>
              <a:ea typeface="Calibri"/>
              <a:cs typeface="Calibri"/>
            </a:rPr>
            <a:t> </a:t>
          </a:r>
        </a:p>
      </dsp:txBody>
      <dsp:txXfrm>
        <a:off x="0" y="2823122"/>
        <a:ext cx="4210538" cy="552825"/>
      </dsp:txXfrm>
    </dsp:sp>
    <dsp:sp modelId="{F76AB417-D707-42F6-B8BA-4E8E1C6BC5DF}">
      <dsp:nvSpPr>
        <dsp:cNvPr id="0" name=""/>
        <dsp:cNvSpPr/>
      </dsp:nvSpPr>
      <dsp:spPr>
        <a:xfrm>
          <a:off x="210526" y="2631242"/>
          <a:ext cx="2947376"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404" tIns="0" rIns="111404" bIns="0" numCol="1" spcCol="1270" anchor="ctr" anchorCtr="0">
          <a:noAutofit/>
        </a:bodyPr>
        <a:lstStyle/>
        <a:p>
          <a:pPr marL="0" lvl="0" indent="0" algn="l" defTabSz="577850" rtl="0">
            <a:lnSpc>
              <a:spcPct val="90000"/>
            </a:lnSpc>
            <a:spcBef>
              <a:spcPct val="0"/>
            </a:spcBef>
            <a:spcAft>
              <a:spcPct val="35000"/>
            </a:spcAft>
            <a:buNone/>
          </a:pPr>
          <a:r>
            <a:rPr lang="en-US" sz="1300" b="1" u="sng" kern="1200">
              <a:solidFill>
                <a:schemeClr val="tx1"/>
              </a:solidFill>
              <a:latin typeface="Calibri"/>
              <a:ea typeface="Calibri"/>
              <a:cs typeface="Calibri"/>
            </a:rPr>
            <a:t>Reach out to us via email!</a:t>
          </a:r>
        </a:p>
      </dsp:txBody>
      <dsp:txXfrm>
        <a:off x="229260" y="2649976"/>
        <a:ext cx="2909908"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dced6a568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1dced6a56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
              <a:t>DeLilah</a:t>
            </a:r>
            <a:endParaRPr/>
          </a:p>
        </p:txBody>
      </p:sp>
      <p:sp>
        <p:nvSpPr>
          <p:cNvPr id="131" name="Google Shape;131;g11dced6a56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751557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34182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41772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JH last slide</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86125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95377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6250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1467613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3284641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8023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359722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130cc567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130cc56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DeLilah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218991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62246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4095281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41709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3562942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648795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539357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DC Again, the LEA Data Profile doesn't talk to the School Ranking Page. But the LEA Data profile will be utilized if the LEA wishes to use another set of data that will need to be manually entered.</a:t>
            </a:r>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2480473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47084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73377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dced6a568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1dced6a56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
              <a:t>DeLilah</a:t>
            </a:r>
            <a:endParaRPr/>
          </a:p>
        </p:txBody>
      </p:sp>
      <p:sp>
        <p:nvSpPr>
          <p:cNvPr id="131" name="Google Shape;131;g11dced6a56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4057353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75517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122988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3016806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2845347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590349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1310752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422555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2358878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55</a:t>
            </a:fld>
            <a:endParaRPr lang="en-US"/>
          </a:p>
        </p:txBody>
      </p:sp>
    </p:spTree>
    <p:extLst>
      <p:ext uri="{BB962C8B-B14F-4D97-AF65-F5344CB8AC3E}">
        <p14:creationId xmlns:p14="http://schemas.microsoft.com/office/powerpoint/2010/main" val="2398825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421451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130cc567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2130cc56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DeLilah</a:t>
            </a:r>
            <a:endParaRPr/>
          </a:p>
        </p:txBody>
      </p:sp>
    </p:spTree>
    <p:extLst>
      <p:ext uri="{BB962C8B-B14F-4D97-AF65-F5344CB8AC3E}">
        <p14:creationId xmlns:p14="http://schemas.microsoft.com/office/powerpoint/2010/main" val="65205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3060920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1252838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2354476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2376389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JH</a:t>
            </a:r>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3323280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7 minutes</a:t>
            </a:r>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840529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ced6a568_2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dced6a568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DC</a:t>
            </a:r>
            <a:endParaRPr/>
          </a:p>
        </p:txBody>
      </p:sp>
      <p:sp>
        <p:nvSpPr>
          <p:cNvPr id="255" name="Google Shape;255;g11dced6a568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fd44d5cb02_0_2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fd44d5cb02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65</a:t>
            </a:fld>
            <a:endParaRPr lang="en-US"/>
          </a:p>
        </p:txBody>
      </p:sp>
    </p:spTree>
    <p:extLst>
      <p:ext uri="{BB962C8B-B14F-4D97-AF65-F5344CB8AC3E}">
        <p14:creationId xmlns:p14="http://schemas.microsoft.com/office/powerpoint/2010/main" val="546522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66</a:t>
            </a:fld>
            <a:endParaRPr lang="en-US"/>
          </a:p>
        </p:txBody>
      </p:sp>
    </p:spTree>
    <p:extLst>
      <p:ext uri="{BB962C8B-B14F-4D97-AF65-F5344CB8AC3E}">
        <p14:creationId xmlns:p14="http://schemas.microsoft.com/office/powerpoint/2010/main" val="216215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dced6a568_2_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1dced6a568_2_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Tribal Consultation form must be submitted to Georgina Owen – owen_g@cde.state.co.us</a:t>
            </a:r>
            <a:endParaRPr/>
          </a:p>
        </p:txBody>
      </p:sp>
      <p:sp>
        <p:nvSpPr>
          <p:cNvPr id="157" name="Google Shape;157;g11dced6a568_2_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67</a:t>
            </a:fld>
            <a:endParaRPr lang="en-US"/>
          </a:p>
        </p:txBody>
      </p:sp>
    </p:spTree>
    <p:extLst>
      <p:ext uri="{BB962C8B-B14F-4D97-AF65-F5344CB8AC3E}">
        <p14:creationId xmlns:p14="http://schemas.microsoft.com/office/powerpoint/2010/main" val="41689174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68</a:t>
            </a:fld>
            <a:endParaRPr lang="en-US"/>
          </a:p>
        </p:txBody>
      </p:sp>
    </p:spTree>
    <p:extLst>
      <p:ext uri="{BB962C8B-B14F-4D97-AF65-F5344CB8AC3E}">
        <p14:creationId xmlns:p14="http://schemas.microsoft.com/office/powerpoint/2010/main" val="3548517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12b5ef2a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12b5ef2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Heading—This is Title IX of the Education Amendments of 1972, NOT McKinney Vento, NOT ESEA or ESSA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1—BOCES should provide the lead Title IX Coordinator for every one of their districts.  The BOCES itself does not need a Title IX Coordinator unless they are directly providing classes or activities to K-12 students.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2—This is usually a district level administrator such as the superintendent, an assistant superintendent, a Dean of Discipline or Director of Safety, someone who reports directly to the superintendent.  This usually should not be the Homeless Liaison or a Title I teacher.  Usually, when those folks are listed, it is because the person completing the Cons App was confused about which Title IX we are referencing.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3—If a district has multiple Title IX Coordinators, the district Lead oversees school level Title IX Coordinators.  School level Coordinators are usually school level administration such as a principal, AP, or Dean of Discipline.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4—All districts are required to “prominently post” their non-discrimination statement and the Lead Title IX Coordinator’s name, office address, phone and email on their homepage.  When the Title IX contact(s) submitted through Cons App differs from the Title IX Contact listed on the website, this is a problem.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12b5ef2a0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12b5ef2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Heading—This is Title IX of the Education Amendments of 1972, NOT McKinney Vento, NOT ESEA or ESSA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1—BOCES should provide the lead Title IX Coordinator for every one of their districts.  The BOCES itself does not need a Title IX Coordinator unless they are directly providing classes or activities to K-12 students.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2—This is usually a district level administrator such as the superintendent, an assistant superintendent, a Dean of Discipline or Director of Safety, someone who reports directly to the superintendent.  This usually should not be the Homeless Liaison or a Title I teacher.  Usually, when those folks are listed, it is because the person completing the Cons App was confused about which Title IX we are referencing.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3—If a district has multiple Title IX Coordinators, the district Lead oversees school level Title IX Coordinators.  School level Coordinators are usually school level administration such as a principal, AP, or Dean of Discipline.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Bullet 4—All districts are required to “prominently post” their non-discrimination statement and the Lead Title IX Coordinator’s name, office address, phone and email on their homepage.  When the Title IX contact(s) submitted through Cons App differs from the Title IX Contact listed on the website, this is a problem.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020350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71</a:t>
            </a:fld>
            <a:endParaRPr lang="en-US"/>
          </a:p>
        </p:txBody>
      </p:sp>
    </p:spTree>
    <p:extLst>
      <p:ext uri="{BB962C8B-B14F-4D97-AF65-F5344CB8AC3E}">
        <p14:creationId xmlns:p14="http://schemas.microsoft.com/office/powerpoint/2010/main" val="424594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72</a:t>
            </a:fld>
            <a:endParaRPr lang="en-US"/>
          </a:p>
        </p:txBody>
      </p:sp>
    </p:spTree>
    <p:extLst>
      <p:ext uri="{BB962C8B-B14F-4D97-AF65-F5344CB8AC3E}">
        <p14:creationId xmlns:p14="http://schemas.microsoft.com/office/powerpoint/2010/main" val="2001735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fld id="{D8C3E97E-4890-4915-A7C2-F3D207C521C5}" type="slidenum">
              <a:rPr lang="en-US" smtClean="0"/>
              <a:t>73</a:t>
            </a:fld>
            <a:endParaRPr lang="en-US"/>
          </a:p>
        </p:txBody>
      </p:sp>
    </p:spTree>
    <p:extLst>
      <p:ext uri="{BB962C8B-B14F-4D97-AF65-F5344CB8AC3E}">
        <p14:creationId xmlns:p14="http://schemas.microsoft.com/office/powerpoint/2010/main" val="997167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ced6a568_2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dced6a568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DC</a:t>
            </a:r>
            <a:endParaRPr/>
          </a:p>
        </p:txBody>
      </p:sp>
      <p:sp>
        <p:nvSpPr>
          <p:cNvPr id="255" name="Google Shape;255;g11dced6a568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74</a:t>
            </a:fld>
            <a:endParaRPr/>
          </a:p>
        </p:txBody>
      </p:sp>
    </p:spTree>
    <p:extLst>
      <p:ext uri="{BB962C8B-B14F-4D97-AF65-F5344CB8AC3E}">
        <p14:creationId xmlns:p14="http://schemas.microsoft.com/office/powerpoint/2010/main" val="2788146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fd44d5cb02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fd44d5cb02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DC</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fd44d5cb02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fd44d5cb02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ea typeface="Calibri"/>
                <a:cs typeface="Calibri"/>
              </a:rPr>
              <a:t>Patty to end of presentation</a:t>
            </a:r>
            <a:endParaRPr lang="en-US"/>
          </a:p>
        </p:txBody>
      </p:sp>
    </p:spTree>
    <p:extLst>
      <p:ext uri="{BB962C8B-B14F-4D97-AF65-F5344CB8AC3E}">
        <p14:creationId xmlns:p14="http://schemas.microsoft.com/office/powerpoint/2010/main" val="27744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dced6a568_2_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11dced6a568_2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11dced6a568_2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2dd27841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12dd2784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PG</a:t>
            </a:r>
          </a:p>
        </p:txBody>
      </p:sp>
      <p:sp>
        <p:nvSpPr>
          <p:cNvPr id="4" name="Slide Number Placeholder 3"/>
          <p:cNvSpPr>
            <a:spLocks noGrp="1"/>
          </p:cNvSpPr>
          <p:nvPr>
            <p:ph type="sldNum" sz="quarter" idx="5"/>
          </p:nvPr>
        </p:nvSpPr>
        <p:spPr/>
        <p:txBody>
          <a:bodyPr/>
          <a:lstStyle/>
          <a:p>
            <a:fld id="{D8C3E97E-4890-4915-A7C2-F3D207C521C5}" type="slidenum">
              <a:rPr lang="en-US" smtClean="0"/>
              <a:t>78</a:t>
            </a:fld>
            <a:endParaRPr lang="en-US"/>
          </a:p>
        </p:txBody>
      </p:sp>
    </p:spTree>
    <p:extLst>
      <p:ext uri="{BB962C8B-B14F-4D97-AF65-F5344CB8AC3E}">
        <p14:creationId xmlns:p14="http://schemas.microsoft.com/office/powerpoint/2010/main" val="1249047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d9e84ff87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1d9e84ff8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11d9e84ff8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dced6a568_2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1dced6a568_2_2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11dced6a568_2_2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dced6a568_2_2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1dced6a568_2_2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11dced6a568_2_2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dced6a568_2_2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1dced6a568_2_2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11dced6a568_2_2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0f21ffdf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20f21ffdf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72062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580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d44d5cb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d44d5cb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856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1" y="3"/>
            <a:ext cx="9143999" cy="6857999"/>
          </a:xfrm>
          <a:prstGeom prst="rect">
            <a:avLst/>
          </a:prstGeom>
          <a:noFill/>
          <a:ln>
            <a:noFill/>
          </a:ln>
        </p:spPr>
      </p:pic>
      <p:sp>
        <p:nvSpPr>
          <p:cNvPr id="71" name="Google Shape;71;p16"/>
          <p:cNvSpPr txBox="1">
            <a:spLocks noGrp="1"/>
          </p:cNvSpPr>
          <p:nvPr>
            <p:ph type="ctrTitle"/>
          </p:nvPr>
        </p:nvSpPr>
        <p:spPr>
          <a:xfrm>
            <a:off x="0" y="2595717"/>
            <a:ext cx="9144000" cy="233762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170937" y="6427022"/>
            <a:ext cx="2057400" cy="36512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89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27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9075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42880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158997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127665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17967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061832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972330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016853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2"/>
            <a:ext cx="3886200" cy="4583799"/>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14647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535259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109203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4406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22532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2" y="4"/>
            <a:ext cx="9143999" cy="6857999"/>
          </a:xfrm>
          <a:prstGeom prst="rect">
            <a:avLst/>
          </a:prstGeom>
          <a:noFill/>
          <a:ln>
            <a:noFill/>
          </a:ln>
        </p:spPr>
      </p:pic>
      <p:sp>
        <p:nvSpPr>
          <p:cNvPr id="71" name="Google Shape;71;p16"/>
          <p:cNvSpPr txBox="1">
            <a:spLocks noGrp="1"/>
          </p:cNvSpPr>
          <p:nvPr>
            <p:ph type="ctrTitle"/>
          </p:nvPr>
        </p:nvSpPr>
        <p:spPr>
          <a:xfrm>
            <a:off x="0" y="2595717"/>
            <a:ext cx="9144000" cy="233762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225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170937" y="6427024"/>
            <a:ext cx="2057400" cy="36512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dk1"/>
                </a:solidFill>
                <a:latin typeface="Calibri"/>
                <a:ea typeface="Calibri"/>
                <a:cs typeface="Calibri"/>
                <a:sym typeface="Calibri"/>
              </a:defRPr>
            </a:lvl1pPr>
            <a:lvl2pPr marL="0" lvl="1" indent="0" algn="l">
              <a:spcBef>
                <a:spcPts val="0"/>
              </a:spcBef>
              <a:buNone/>
              <a:defRPr sz="900" b="0" i="0" u="none" strike="noStrike" cap="none">
                <a:solidFill>
                  <a:schemeClr val="dk1"/>
                </a:solidFill>
                <a:latin typeface="Calibri"/>
                <a:ea typeface="Calibri"/>
                <a:cs typeface="Calibri"/>
                <a:sym typeface="Calibri"/>
              </a:defRPr>
            </a:lvl2pPr>
            <a:lvl3pPr marL="0" lvl="2" indent="0" algn="l">
              <a:spcBef>
                <a:spcPts val="0"/>
              </a:spcBef>
              <a:buNone/>
              <a:defRPr sz="900" b="0" i="0" u="none" strike="noStrike" cap="none">
                <a:solidFill>
                  <a:schemeClr val="dk1"/>
                </a:solidFill>
                <a:latin typeface="Calibri"/>
                <a:ea typeface="Calibri"/>
                <a:cs typeface="Calibri"/>
                <a:sym typeface="Calibri"/>
              </a:defRPr>
            </a:lvl3pPr>
            <a:lvl4pPr marL="0" lvl="3" indent="0" algn="l">
              <a:spcBef>
                <a:spcPts val="0"/>
              </a:spcBef>
              <a:buNone/>
              <a:defRPr sz="900" b="0" i="0" u="none" strike="noStrike" cap="none">
                <a:solidFill>
                  <a:schemeClr val="dk1"/>
                </a:solidFill>
                <a:latin typeface="Calibri"/>
                <a:ea typeface="Calibri"/>
                <a:cs typeface="Calibri"/>
                <a:sym typeface="Calibri"/>
              </a:defRPr>
            </a:lvl4pPr>
            <a:lvl5pPr marL="0" lvl="4" indent="0" algn="l">
              <a:spcBef>
                <a:spcPts val="0"/>
              </a:spcBef>
              <a:buNone/>
              <a:defRPr sz="900" b="0" i="0" u="none" strike="noStrike" cap="none">
                <a:solidFill>
                  <a:schemeClr val="dk1"/>
                </a:solidFill>
                <a:latin typeface="Calibri"/>
                <a:ea typeface="Calibri"/>
                <a:cs typeface="Calibri"/>
                <a:sym typeface="Calibri"/>
              </a:defRPr>
            </a:lvl5pPr>
            <a:lvl6pPr marL="0" lvl="5" indent="0" algn="l">
              <a:spcBef>
                <a:spcPts val="0"/>
              </a:spcBef>
              <a:buNone/>
              <a:defRPr sz="900" b="0" i="0" u="none" strike="noStrike" cap="none">
                <a:solidFill>
                  <a:schemeClr val="dk1"/>
                </a:solidFill>
                <a:latin typeface="Calibri"/>
                <a:ea typeface="Calibri"/>
                <a:cs typeface="Calibri"/>
                <a:sym typeface="Calibri"/>
              </a:defRPr>
            </a:lvl6pPr>
            <a:lvl7pPr marL="0" lvl="6" indent="0" algn="l">
              <a:spcBef>
                <a:spcPts val="0"/>
              </a:spcBef>
              <a:buNone/>
              <a:defRPr sz="900" b="0" i="0" u="none" strike="noStrike" cap="none">
                <a:solidFill>
                  <a:schemeClr val="dk1"/>
                </a:solidFill>
                <a:latin typeface="Calibri"/>
                <a:ea typeface="Calibri"/>
                <a:cs typeface="Calibri"/>
                <a:sym typeface="Calibri"/>
              </a:defRPr>
            </a:lvl7pPr>
            <a:lvl8pPr marL="0" lvl="7" indent="0" algn="l">
              <a:spcBef>
                <a:spcPts val="0"/>
              </a:spcBef>
              <a:buNone/>
              <a:defRPr sz="900" b="0" i="0" u="none" strike="noStrike" cap="none">
                <a:solidFill>
                  <a:schemeClr val="dk1"/>
                </a:solidFill>
                <a:latin typeface="Calibri"/>
                <a:ea typeface="Calibri"/>
                <a:cs typeface="Calibri"/>
                <a:sym typeface="Calibri"/>
              </a:defRPr>
            </a:lvl8pPr>
            <a:lvl9pPr marL="0" lvl="8" indent="0" algn="l">
              <a:spcBef>
                <a:spcPts val="0"/>
              </a:spcBef>
              <a:buNone/>
              <a:defRPr sz="9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988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227345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lorado.egrantsmanagement.com/user/signin.aspx?ccipSessionKey=638318812256835876"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app.smartsheet.com/b/form/95abca2bd3ca41bebd9a43a6edd8e423" TargetMode="External"/><Relationship Id="rId5" Type="http://schemas.openxmlformats.org/officeDocument/2006/relationships/hyperlink" Target="mailto:gains@cde.state.co.us" TargetMode="External"/><Relationship Id="rId4" Type="http://schemas.openxmlformats.org/officeDocument/2006/relationships/hyperlink" Target="mailto:GAINS@cde.state.c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cdefisgrant/alloca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e.state.co.us/cdefisgrant/essa_downloa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lorado.egrantsmanagement.com/user/signin.aspx?ccipSessionKey=63831881225683587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50.jpe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coloradotest.egrantsmanagement.com/Funding/Sections/Details.aspx?ccipSessionKey=638463710500857465%20&#8203;"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hyperlink" Target="mailto:GAINS@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fedprograms/2018consultationform" TargetMode="Externa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colorado.egrantsmanagement.com/" TargetMode="External"/><Relationship Id="rId5" Type="http://schemas.openxmlformats.org/officeDocument/2006/relationships/hyperlink" Target="mailto:owen_g@cde.state.co.us" TargetMode="External"/><Relationship Id="rId4" Type="http://schemas.openxmlformats.org/officeDocument/2006/relationships/hyperlink" Target="http://www.cde.state.co.us/cde_english/tribalconsultationfor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hyperlink" Target="mailto:GAINS@cde.state.co.us"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s://coloradotest.egrantsmanagement.com/Funding/Sections/Details.aspx?ccipSessionKey=638463710500857465%20&#8203;"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echsner_r@cde.state.so.us" TargetMode="External"/><Relationship Id="rId7" Type="http://schemas.openxmlformats.org/officeDocument/2006/relationships/diagramColors" Target="../diagrams/colors1.xml"/><Relationship Id="rId2" Type="http://schemas.openxmlformats.org/officeDocument/2006/relationships/notesSlide" Target="../notesSlides/notesSlide60.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56.svg"/></Relationships>
</file>

<file path=ppt/slides/_rels/slide7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collins_d@cde.state.co.us" TargetMode="External"/><Relationship Id="rId7" Type="http://schemas.openxmlformats.org/officeDocument/2006/relationships/hyperlink" Target="mailto:Gleason_P@cde.state.co.us"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hyperlink" Target="mailto:Burnham_K@cde.state.co.us" TargetMode="External"/><Relationship Id="rId5" Type="http://schemas.openxmlformats.org/officeDocument/2006/relationships/hyperlink" Target="mailto:allen_m@cde.state.co.us" TargetMode="External"/><Relationship Id="rId4" Type="http://schemas.openxmlformats.org/officeDocument/2006/relationships/hyperlink" Target="mailto:hollingshead_j@cde.state.co.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orado.egrantsmanagement.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8" Type="http://schemas.openxmlformats.org/officeDocument/2006/relationships/hyperlink" Target="mailto:negley_t@cde.state.co.us" TargetMode="External"/><Relationship Id="rId13" Type="http://schemas.openxmlformats.org/officeDocument/2006/relationships/hyperlink" Target="mailto:boylan_k@cde.state.co.us" TargetMode="External"/><Relationship Id="rId18" Type="http://schemas.openxmlformats.org/officeDocument/2006/relationships/hyperlink" Target="mailto:craven_k@cde.state.co.us" TargetMode="External"/><Relationship Id="rId3" Type="http://schemas.openxmlformats.org/officeDocument/2006/relationships/hyperlink" Target="mailto:mohajeri-nelson_n@cde.state.co.us" TargetMode="External"/><Relationship Id="rId21" Type="http://schemas.openxmlformats.org/officeDocument/2006/relationships/hyperlink" Target="mailto:chaffin_m@cde.state.co.us" TargetMode="External"/><Relationship Id="rId7" Type="http://schemas.openxmlformats.org/officeDocument/2006/relationships/hyperlink" Target="mailto:crumley_k@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 Type="http://schemas.openxmlformats.org/officeDocument/2006/relationships/notesSlide" Target="../notesSlides/notesSlide63.xml"/><Relationship Id="rId16" Type="http://schemas.openxmlformats.org/officeDocument/2006/relationships/hyperlink" Target="mailto:hickman_n@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8.xml"/><Relationship Id="rId6" Type="http://schemas.openxmlformats.org/officeDocument/2006/relationships/hyperlink" Target="mailto:giessinger_t@cde.state.co.us" TargetMode="External"/><Relationship Id="rId11" Type="http://schemas.openxmlformats.org/officeDocument/2006/relationships/hyperlink" Target="mailto:byrd_e@cde.state.co.us" TargetMode="External"/><Relationship Id="rId5" Type="http://schemas.openxmlformats.org/officeDocument/2006/relationships/hyperlink" Target="mailto:adeboye-sullivan_c@cde.state.co.us" TargetMode="External"/><Relationship Id="rId15" Type="http://schemas.openxmlformats.org/officeDocument/2006/relationships/hyperlink" Target="mailto:temple_r@cde.state.co.us" TargetMode="External"/><Relationship Id="rId23" Type="http://schemas.openxmlformats.org/officeDocument/2006/relationships/image" Target="../media/image13.png"/><Relationship Id="rId10" Type="http://schemas.openxmlformats.org/officeDocument/2006/relationships/hyperlink" Target="https://www.cde.state.co.us/fedprograms/regionalcontactspage" TargetMode="External"/><Relationship Id="rId19" Type="http://schemas.openxmlformats.org/officeDocument/2006/relationships/hyperlink" Target="mailto:penn_n@cde.state.co.us" TargetMode="External"/><Relationship Id="rId4" Type="http://schemas.openxmlformats.org/officeDocument/2006/relationships/hyperlink" Target="mailto:meushaw_l@cde.state.co.us" TargetMode="External"/><Relationship Id="rId9" Type="http://schemas.openxmlformats.org/officeDocument/2006/relationships/hyperlink" Target="mailto:shen_m@cde.state.co.us" TargetMode="External"/><Relationship Id="rId14" Type="http://schemas.openxmlformats.org/officeDocument/2006/relationships/hyperlink" Target="mailto:miller-curley_s@cde.state.co.us" TargetMode="External"/><Relationship Id="rId22" Type="http://schemas.openxmlformats.org/officeDocument/2006/relationships/hyperlink" Target="mailto:ring_j@cde.state.co.u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notesSlide" Target="../notesSlides/notesSlide6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mailto:kaleda_s@cde.state.co.us" TargetMode="External"/><Relationship Id="rId4" Type="http://schemas.openxmlformats.org/officeDocument/2006/relationships/hyperlink" Target="mailto:Hawkins_r@cde.state.co.us"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hyperlink" Target="mailto:consolidatedapplications@cde.state.co.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685802" y="3350378"/>
            <a:ext cx="7801897" cy="730098"/>
          </a:xfrm>
          <a:prstGeom prst="rect">
            <a:avLst/>
          </a:prstGeom>
          <a:noFill/>
          <a:ln>
            <a:noFill/>
          </a:ln>
        </p:spPr>
        <p:txBody>
          <a:bodyPr spcFirstLastPara="1" vert="horz" wrap="square" lIns="0" tIns="0" rIns="0" bIns="0" rtlCol="0" anchor="t" anchorCtr="0">
            <a:normAutofit fontScale="90000"/>
          </a:bodyPr>
          <a:lstStyle/>
          <a:p>
            <a:pPr>
              <a:spcBef>
                <a:spcPts val="0"/>
              </a:spcBef>
              <a:buClr>
                <a:schemeClr val="dk1"/>
              </a:buClr>
              <a:buSzPct val="100000"/>
            </a:pPr>
            <a:r>
              <a:rPr lang="en">
                <a:latin typeface="Museo Slab 500"/>
              </a:rPr>
              <a:t>CDE Office Hours</a:t>
            </a:r>
            <a:br>
              <a:rPr lang="en">
                <a:latin typeface="Museo Slab 500"/>
              </a:rPr>
            </a:br>
            <a:r>
              <a:rPr lang="en">
                <a:latin typeface="Museo Slab 500"/>
              </a:rPr>
              <a:t>April 25, 2024</a:t>
            </a:r>
          </a:p>
        </p:txBody>
      </p:sp>
      <p:sp>
        <p:nvSpPr>
          <p:cNvPr id="134" name="Google Shape;134;p26"/>
          <p:cNvSpPr txBox="1">
            <a:spLocks noGrp="1"/>
          </p:cNvSpPr>
          <p:nvPr>
            <p:ph type="sldNum" idx="12"/>
          </p:nvPr>
        </p:nvSpPr>
        <p:spPr>
          <a:xfrm>
            <a:off x="249655" y="5624513"/>
            <a:ext cx="2057400" cy="273844"/>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2141-AF8E-C48D-59B8-A65CF77546E1}"/>
              </a:ext>
            </a:extLst>
          </p:cNvPr>
          <p:cNvSpPr>
            <a:spLocks noGrp="1"/>
          </p:cNvSpPr>
          <p:nvPr>
            <p:ph type="title"/>
          </p:nvPr>
        </p:nvSpPr>
        <p:spPr>
          <a:xfrm>
            <a:off x="1501705" y="420328"/>
            <a:ext cx="5158247" cy="590603"/>
          </a:xfrm>
        </p:spPr>
        <p:txBody>
          <a:bodyPr/>
          <a:lstStyle/>
          <a:p>
            <a:r>
              <a:rPr lang="en-US">
                <a:latin typeface="Museo Slab 500"/>
              </a:rPr>
              <a:t>Consolidated Application &amp; GAINS</a:t>
            </a:r>
            <a:endParaRPr lang="en-US"/>
          </a:p>
        </p:txBody>
      </p:sp>
      <p:sp>
        <p:nvSpPr>
          <p:cNvPr id="4" name="Content Placeholder 3">
            <a:extLst>
              <a:ext uri="{FF2B5EF4-FFF2-40B4-BE49-F238E27FC236}">
                <a16:creationId xmlns:a16="http://schemas.microsoft.com/office/drawing/2014/main" id="{CC1C0E3A-E043-D9A6-19D7-8ED3B027887D}"/>
              </a:ext>
            </a:extLst>
          </p:cNvPr>
          <p:cNvSpPr>
            <a:spLocks noGrp="1"/>
          </p:cNvSpPr>
          <p:nvPr>
            <p:ph idx="1"/>
          </p:nvPr>
        </p:nvSpPr>
        <p:spPr>
          <a:xfrm>
            <a:off x="270727" y="1517040"/>
            <a:ext cx="8692853" cy="4712674"/>
          </a:xfrm>
        </p:spPr>
        <p:txBody>
          <a:bodyPr vert="horz" lIns="0" tIns="0" rIns="0" bIns="45720" rtlCol="0" anchor="t">
            <a:normAutofit/>
          </a:bodyPr>
          <a:lstStyle/>
          <a:p>
            <a:r>
              <a:rPr lang="en-US">
                <a:ea typeface="Calibri"/>
                <a:cs typeface="Calibri"/>
              </a:rPr>
              <a:t>The Consolidated Application is now in the </a:t>
            </a:r>
            <a:r>
              <a:rPr lang="en-US">
                <a:ea typeface="Calibri"/>
                <a:cs typeface="Calibri"/>
                <a:hlinkClick r:id="rId3"/>
              </a:rPr>
              <a:t>Grant Administration Implementation and Navigation System (GAINS)</a:t>
            </a:r>
            <a:r>
              <a:rPr lang="en-US">
                <a:ea typeface="Calibri"/>
                <a:cs typeface="Calibri"/>
              </a:rPr>
              <a:t> </a:t>
            </a:r>
          </a:p>
          <a:p>
            <a:r>
              <a:rPr lang="en-US">
                <a:ea typeface="Calibri"/>
                <a:cs typeface="Calibri"/>
              </a:rPr>
              <a:t>To access GAINS, you will need to communicate with your Local Access Manager or LAM to ensure you have the right </a:t>
            </a:r>
            <a:r>
              <a:rPr lang="en-US" b="1">
                <a:ea typeface="Calibri"/>
                <a:cs typeface="Calibri"/>
              </a:rPr>
              <a:t>roles</a:t>
            </a:r>
            <a:r>
              <a:rPr lang="en-US">
                <a:ea typeface="Calibri"/>
                <a:cs typeface="Calibri"/>
              </a:rPr>
              <a:t> and permissions for the Consolidated Application.</a:t>
            </a:r>
          </a:p>
          <a:p>
            <a:pPr lvl="1"/>
            <a:r>
              <a:rPr lang="en-US">
                <a:ea typeface="Calibri"/>
                <a:cs typeface="Calibri"/>
              </a:rPr>
              <a:t>If they have any trouble adding you as a user or assigning your role, please let us know either by emailing </a:t>
            </a:r>
            <a:r>
              <a:rPr lang="en-US">
                <a:ea typeface="Calibri"/>
                <a:cs typeface="Calibri"/>
                <a:hlinkClick r:id="rId4"/>
              </a:rPr>
              <a:t>GAINS</a:t>
            </a:r>
            <a:r>
              <a:rPr lang="en-US">
                <a:ea typeface="Calibri"/>
                <a:cs typeface="Calibri"/>
                <a:hlinkClick r:id="rId5"/>
              </a:rPr>
              <a:t>@cde.state.co.us</a:t>
            </a:r>
            <a:r>
              <a:rPr lang="en-US">
                <a:ea typeface="Calibri"/>
                <a:cs typeface="Calibri"/>
              </a:rPr>
              <a:t> or filling out a </a:t>
            </a:r>
            <a:r>
              <a:rPr lang="en-US">
                <a:ea typeface="Calibri"/>
                <a:cs typeface="Calibri"/>
                <a:hlinkClick r:id="rId6"/>
              </a:rPr>
              <a:t>Help Desk Ticket</a:t>
            </a:r>
            <a:r>
              <a:rPr lang="en-US">
                <a:ea typeface="Calibri"/>
                <a:cs typeface="Calibri"/>
              </a:rPr>
              <a:t>.</a:t>
            </a:r>
          </a:p>
          <a:p>
            <a:pPr lvl="1"/>
            <a:r>
              <a:rPr lang="en-US">
                <a:latin typeface="Calibri"/>
                <a:ea typeface="Calibri" panose="020F0502020204030204"/>
                <a:cs typeface="Segoe UI"/>
              </a:rPr>
              <a:t>Unsure of your role? Log into GAINS and navigate to the </a:t>
            </a:r>
            <a:r>
              <a:rPr lang="en-US" b="1">
                <a:latin typeface="Calibri"/>
                <a:ea typeface="Calibri" panose="020F0502020204030204"/>
                <a:cs typeface="Segoe UI"/>
              </a:rPr>
              <a:t>Address Book </a:t>
            </a:r>
            <a:r>
              <a:rPr lang="en-US">
                <a:latin typeface="Calibri"/>
                <a:ea typeface="Calibri" panose="020F0502020204030204"/>
                <a:cs typeface="Segoe UI"/>
              </a:rPr>
              <a:t>in the navigation bar on the left side of the screen.</a:t>
            </a:r>
            <a:endParaRPr lang="en-US"/>
          </a:p>
        </p:txBody>
      </p:sp>
      <p:sp>
        <p:nvSpPr>
          <p:cNvPr id="3" name="Slide Number Placeholder 2">
            <a:extLst>
              <a:ext uri="{FF2B5EF4-FFF2-40B4-BE49-F238E27FC236}">
                <a16:creationId xmlns:a16="http://schemas.microsoft.com/office/drawing/2014/main" id="{7C1BF2E9-311F-EF19-033B-894292C4D143}"/>
              </a:ext>
            </a:extLst>
          </p:cNvPr>
          <p:cNvSpPr>
            <a:spLocks noGrp="1"/>
          </p:cNvSpPr>
          <p:nvPr>
            <p:ph type="sldNum" sz="quarter" idx="12"/>
          </p:nvPr>
        </p:nvSpPr>
        <p:spPr/>
        <p:txBody>
          <a:bodyPr/>
          <a:lstStyle/>
          <a:p>
            <a:fld id="{C479D5F6-EDCB-402A-AC08-4943A1820E8F}" type="slidenum">
              <a:rPr lang="en-US" smtClean="0"/>
              <a:pPr/>
              <a:t>10</a:t>
            </a:fld>
            <a:endParaRPr lang="en-US"/>
          </a:p>
        </p:txBody>
      </p:sp>
      <p:pic>
        <p:nvPicPr>
          <p:cNvPr id="6" name="Picture 5">
            <a:extLst>
              <a:ext uri="{FF2B5EF4-FFF2-40B4-BE49-F238E27FC236}">
                <a16:creationId xmlns:a16="http://schemas.microsoft.com/office/drawing/2014/main" id="{129F8C0D-BDBA-F76D-226E-BA0316446B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73659" y="147057"/>
            <a:ext cx="1034487" cy="987753"/>
          </a:xfrm>
          <a:prstGeom prst="rect">
            <a:avLst/>
          </a:prstGeom>
        </p:spPr>
      </p:pic>
    </p:spTree>
    <p:extLst>
      <p:ext uri="{BB962C8B-B14F-4D97-AF65-F5344CB8AC3E}">
        <p14:creationId xmlns:p14="http://schemas.microsoft.com/office/powerpoint/2010/main" val="100137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2FB26-C6D2-78FE-00E5-2ECC2489CBE7}"/>
              </a:ext>
            </a:extLst>
          </p:cNvPr>
          <p:cNvSpPr>
            <a:spLocks noGrp="1"/>
          </p:cNvSpPr>
          <p:nvPr>
            <p:ph type="title"/>
          </p:nvPr>
        </p:nvSpPr>
        <p:spPr>
          <a:xfrm>
            <a:off x="1168811" y="420328"/>
            <a:ext cx="6539581" cy="590603"/>
          </a:xfrm>
        </p:spPr>
        <p:txBody>
          <a:bodyPr>
            <a:normAutofit fontScale="90000"/>
          </a:bodyPr>
          <a:lstStyle/>
          <a:p>
            <a:r>
              <a:rPr lang="en-US"/>
              <a:t>What Roles Are Needed to Access the Consolidated Application, ARAC and Extension Request? </a:t>
            </a:r>
          </a:p>
        </p:txBody>
      </p:sp>
      <p:sp>
        <p:nvSpPr>
          <p:cNvPr id="3" name="Content Placeholder 2">
            <a:extLst>
              <a:ext uri="{FF2B5EF4-FFF2-40B4-BE49-F238E27FC236}">
                <a16:creationId xmlns:a16="http://schemas.microsoft.com/office/drawing/2014/main" id="{44DE472E-63C8-239D-0945-D3EB4B765D7A}"/>
              </a:ext>
            </a:extLst>
          </p:cNvPr>
          <p:cNvSpPr>
            <a:spLocks noGrp="1"/>
          </p:cNvSpPr>
          <p:nvPr>
            <p:ph idx="1"/>
          </p:nvPr>
        </p:nvSpPr>
        <p:spPr/>
        <p:txBody>
          <a:bodyPr vert="horz" lIns="0" tIns="0" rIns="0" bIns="45720" rtlCol="0" anchor="t">
            <a:normAutofit fontScale="70000" lnSpcReduction="20000"/>
          </a:bodyPr>
          <a:lstStyle/>
          <a:p>
            <a:r>
              <a:rPr lang="en-US" sz="2300">
                <a:ea typeface="Calibri"/>
                <a:cs typeface="Calibri"/>
              </a:rPr>
              <a:t>ESEA Consolidated Application Roles for LEAs and BOCES</a:t>
            </a:r>
          </a:p>
          <a:p>
            <a:pPr lvl="1"/>
            <a:r>
              <a:rPr lang="en-US" sz="2300">
                <a:solidFill>
                  <a:schemeClr val="accent6"/>
                </a:solidFill>
                <a:ea typeface="Calibri"/>
                <a:cs typeface="Calibri"/>
              </a:rPr>
              <a:t>LEA ESEA Consolidated Director</a:t>
            </a:r>
          </a:p>
          <a:p>
            <a:pPr lvl="1"/>
            <a:r>
              <a:rPr lang="en-US" sz="2300">
                <a:solidFill>
                  <a:schemeClr val="accent6"/>
                </a:solidFill>
                <a:ea typeface="Calibri"/>
                <a:cs typeface="Calibri"/>
              </a:rPr>
              <a:t>LEA ESEA Consolidated Update </a:t>
            </a:r>
            <a:r>
              <a:rPr lang="en-US" sz="2300">
                <a:ea typeface="Calibri"/>
                <a:cs typeface="Calibri"/>
              </a:rPr>
              <a:t>(</a:t>
            </a:r>
            <a:r>
              <a:rPr lang="en-US" sz="2300" i="1">
                <a:ea typeface="Calibri"/>
                <a:cs typeface="Calibri"/>
              </a:rPr>
              <a:t>update role can only edit, cannot start or complete the application</a:t>
            </a:r>
            <a:r>
              <a:rPr lang="en-US" sz="2300">
                <a:ea typeface="Calibri"/>
                <a:cs typeface="Calibri"/>
              </a:rPr>
              <a:t>)</a:t>
            </a:r>
            <a:endParaRPr lang="en-US" sz="2300"/>
          </a:p>
          <a:p>
            <a:r>
              <a:rPr lang="en-US" sz="2300">
                <a:ea typeface="Calibri"/>
                <a:cs typeface="Calibri"/>
              </a:rPr>
              <a:t>ESEA ARAC Roles</a:t>
            </a:r>
          </a:p>
          <a:p>
            <a:pPr lvl="1"/>
            <a:r>
              <a:rPr lang="en-US" sz="2300">
                <a:solidFill>
                  <a:schemeClr val="accent6"/>
                </a:solidFill>
                <a:ea typeface="Calibri"/>
                <a:cs typeface="Calibri"/>
              </a:rPr>
              <a:t>LEA ESEA ARAC Director</a:t>
            </a:r>
          </a:p>
          <a:p>
            <a:pPr lvl="1"/>
            <a:r>
              <a:rPr lang="en-US" sz="2300">
                <a:solidFill>
                  <a:schemeClr val="accent6"/>
                </a:solidFill>
                <a:ea typeface="Calibri"/>
                <a:cs typeface="Calibri"/>
              </a:rPr>
              <a:t>LEA ESEA ARAC Update </a:t>
            </a:r>
            <a:r>
              <a:rPr lang="en-US" sz="2300">
                <a:ea typeface="Calibri"/>
                <a:cs typeface="Calibri"/>
              </a:rPr>
              <a:t>(</a:t>
            </a:r>
            <a:r>
              <a:rPr lang="en-US" sz="2300" i="1">
                <a:ea typeface="Calibri"/>
                <a:cs typeface="Calibri"/>
              </a:rPr>
              <a:t>update role can only edit, cannot start or complete the application</a:t>
            </a:r>
            <a:r>
              <a:rPr lang="en-US" sz="2300">
                <a:ea typeface="Calibri"/>
                <a:cs typeface="Calibri"/>
              </a:rPr>
              <a:t>) </a:t>
            </a:r>
          </a:p>
          <a:p>
            <a:pPr lvl="1"/>
            <a:r>
              <a:rPr lang="en-US" sz="2300">
                <a:ea typeface="Calibri"/>
                <a:cs typeface="Calibri"/>
              </a:rPr>
              <a:t>BOCES ARAC Roles</a:t>
            </a:r>
          </a:p>
          <a:p>
            <a:pPr lvl="1"/>
            <a:r>
              <a:rPr lang="en-US" sz="2300">
                <a:solidFill>
                  <a:schemeClr val="accent6"/>
                </a:solidFill>
                <a:ea typeface="Calibri"/>
                <a:cs typeface="Calibri"/>
              </a:rPr>
              <a:t>LEA BOCES ESEA ARAC Director </a:t>
            </a:r>
          </a:p>
          <a:p>
            <a:pPr lvl="1"/>
            <a:r>
              <a:rPr lang="en-US" sz="2300">
                <a:solidFill>
                  <a:schemeClr val="accent6"/>
                </a:solidFill>
                <a:ea typeface="Calibri"/>
                <a:cs typeface="Calibri"/>
              </a:rPr>
              <a:t>LEA BOCES ESEA ARAC </a:t>
            </a:r>
            <a:r>
              <a:rPr lang="en-US" sz="2300">
                <a:ea typeface="Calibri"/>
                <a:cs typeface="Calibri"/>
              </a:rPr>
              <a:t>Update (</a:t>
            </a:r>
            <a:r>
              <a:rPr lang="en-US" sz="2300" i="1">
                <a:ea typeface="Calibri"/>
                <a:cs typeface="Calibri"/>
              </a:rPr>
              <a:t>update role can only edit, cannot start or complete the application</a:t>
            </a:r>
            <a:r>
              <a:rPr lang="en-US" sz="2300">
                <a:ea typeface="Calibri"/>
                <a:cs typeface="Calibri"/>
              </a:rPr>
              <a:t>) </a:t>
            </a:r>
          </a:p>
          <a:p>
            <a:r>
              <a:rPr lang="en-US" sz="2300">
                <a:ea typeface="Calibri"/>
                <a:cs typeface="Calibri"/>
              </a:rPr>
              <a:t>Extension Request Roles</a:t>
            </a:r>
          </a:p>
          <a:p>
            <a:pPr lvl="1"/>
            <a:r>
              <a:rPr lang="en-US" sz="2300">
                <a:solidFill>
                  <a:schemeClr val="accent6"/>
                </a:solidFill>
                <a:ea typeface="Calibri"/>
                <a:cs typeface="Calibri"/>
              </a:rPr>
              <a:t>LEA ESEA Consolidated Application Extension Director</a:t>
            </a:r>
          </a:p>
          <a:p>
            <a:pPr lvl="1"/>
            <a:r>
              <a:rPr lang="en-US" sz="2300">
                <a:solidFill>
                  <a:schemeClr val="accent6"/>
                </a:solidFill>
                <a:ea typeface="Calibri"/>
                <a:cs typeface="Calibri"/>
              </a:rPr>
              <a:t>LEA ESEA Consolidated Application Extension Update </a:t>
            </a:r>
            <a:r>
              <a:rPr lang="en-US" sz="2300">
                <a:ea typeface="Calibri"/>
                <a:cs typeface="Calibri"/>
              </a:rPr>
              <a:t>(</a:t>
            </a:r>
            <a:r>
              <a:rPr lang="en-US" sz="2300" i="1">
                <a:ea typeface="Calibri"/>
                <a:cs typeface="Calibri"/>
              </a:rPr>
              <a:t>update role can only edit, cannot start or complete the application</a:t>
            </a:r>
            <a:r>
              <a:rPr lang="en-US" sz="2300">
                <a:ea typeface="Calibri"/>
                <a:cs typeface="Calibri"/>
              </a:rPr>
              <a:t>)</a:t>
            </a:r>
          </a:p>
          <a:p>
            <a:pPr lvl="1"/>
            <a:endParaRPr lang="en-US" sz="2300">
              <a:ea typeface="Calibri"/>
              <a:cs typeface="Calibri"/>
            </a:endParaRPr>
          </a:p>
          <a:p>
            <a:r>
              <a:rPr lang="en-US" sz="2300">
                <a:ea typeface="Calibri"/>
                <a:cs typeface="Calibri"/>
              </a:rPr>
              <a:t>Note: </a:t>
            </a:r>
            <a:r>
              <a:rPr lang="en-US" sz="2300" b="1">
                <a:ea typeface="Calibri"/>
                <a:cs typeface="Calibri"/>
              </a:rPr>
              <a:t>LEA Fiscal Representativ</a:t>
            </a:r>
            <a:r>
              <a:rPr lang="en-US" sz="2300">
                <a:ea typeface="Calibri"/>
                <a:cs typeface="Calibri"/>
              </a:rPr>
              <a:t>e can start all items above.</a:t>
            </a:r>
            <a:r>
              <a:rPr lang="en-US" sz="2100">
                <a:ea typeface="Calibri"/>
                <a:cs typeface="Calibri"/>
              </a:rPr>
              <a:t> </a:t>
            </a:r>
            <a:r>
              <a:rPr lang="en-US" sz="2100" b="1">
                <a:ea typeface="Calibri"/>
                <a:cs typeface="Calibri"/>
              </a:rPr>
              <a:t>LEA Authorized Representative </a:t>
            </a:r>
            <a:r>
              <a:rPr lang="en-US" sz="2100">
                <a:ea typeface="Calibri"/>
                <a:cs typeface="Calibri"/>
              </a:rPr>
              <a:t>can take all actions needed to start and fully submit for all applications and supplements listed above.</a:t>
            </a: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F4816E35-1E92-2734-C311-BAF84EBF4DC7}"/>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04734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1D29-D146-D6CD-9985-875DCF332E7F}"/>
              </a:ext>
            </a:extLst>
          </p:cNvPr>
          <p:cNvSpPr>
            <a:spLocks noGrp="1"/>
          </p:cNvSpPr>
          <p:nvPr>
            <p:ph type="title"/>
          </p:nvPr>
        </p:nvSpPr>
        <p:spPr>
          <a:xfrm>
            <a:off x="371193" y="263514"/>
            <a:ext cx="6081865" cy="756418"/>
          </a:xfrm>
        </p:spPr>
        <p:txBody>
          <a:bodyPr/>
          <a:lstStyle/>
          <a:p>
            <a:r>
              <a:rPr lang="en-US"/>
              <a:t>Online Application – </a:t>
            </a:r>
            <a:r>
              <a:rPr lang="en-US" err="1"/>
              <a:t>IdM</a:t>
            </a:r>
            <a:r>
              <a:rPr lang="en-US"/>
              <a:t> Users</a:t>
            </a:r>
          </a:p>
        </p:txBody>
      </p:sp>
      <p:sp>
        <p:nvSpPr>
          <p:cNvPr id="4" name="Slide Number Placeholder 3">
            <a:extLst>
              <a:ext uri="{FF2B5EF4-FFF2-40B4-BE49-F238E27FC236}">
                <a16:creationId xmlns:a16="http://schemas.microsoft.com/office/drawing/2014/main" id="{826C14BD-FD3B-3F23-DFF6-9D4BE031646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grpSp>
        <p:nvGrpSpPr>
          <p:cNvPr id="9" name="Group 8" descr="Screen shot of the GAINS Sign In Options. ">
            <a:extLst>
              <a:ext uri="{FF2B5EF4-FFF2-40B4-BE49-F238E27FC236}">
                <a16:creationId xmlns:a16="http://schemas.microsoft.com/office/drawing/2014/main" id="{45E11085-2A6E-8CE3-0086-DCA762F91460}"/>
              </a:ext>
              <a:ext uri="{C183D7F6-B498-43B3-948B-1728B52AA6E4}">
                <adec:decorative xmlns:adec="http://schemas.microsoft.com/office/drawing/2017/decorative" val="0"/>
              </a:ext>
            </a:extLst>
          </p:cNvPr>
          <p:cNvGrpSpPr/>
          <p:nvPr/>
        </p:nvGrpSpPr>
        <p:grpSpPr>
          <a:xfrm>
            <a:off x="2074917" y="2601241"/>
            <a:ext cx="4890810" cy="3276600"/>
            <a:chOff x="2166937" y="2827114"/>
            <a:chExt cx="4890810" cy="3276600"/>
          </a:xfrm>
        </p:grpSpPr>
        <p:pic>
          <p:nvPicPr>
            <p:cNvPr id="7" name="Picture 6" descr="GAINs Login In Screen&#10;&#10;Login page of GAINS that show the user's login options. A user can sign in through the native way or the IdM way. The image shows the native sign in with the email address and password. The other is the option to sign in through the Identity Management System, which would take you to an another screen.">
              <a:extLst>
                <a:ext uri="{FF2B5EF4-FFF2-40B4-BE49-F238E27FC236}">
                  <a16:creationId xmlns:a16="http://schemas.microsoft.com/office/drawing/2014/main" id="{0C42BBE4-4370-5810-C322-6BC6D29E3F5A}"/>
                </a:ext>
              </a:extLst>
            </p:cNvPr>
            <p:cNvPicPr>
              <a:picLocks noChangeAspect="1"/>
            </p:cNvPicPr>
            <p:nvPr/>
          </p:nvPicPr>
          <p:blipFill>
            <a:blip r:embed="rId3"/>
            <a:stretch>
              <a:fillRect/>
            </a:stretch>
          </p:blipFill>
          <p:spPr>
            <a:xfrm>
              <a:off x="2166937" y="2827114"/>
              <a:ext cx="4810125" cy="3276600"/>
            </a:xfrm>
            <a:prstGeom prst="rect">
              <a:avLst/>
            </a:prstGeom>
          </p:spPr>
        </p:pic>
        <p:sp>
          <p:nvSpPr>
            <p:cNvPr id="8" name="Arrow: Right 7">
              <a:extLst>
                <a:ext uri="{FF2B5EF4-FFF2-40B4-BE49-F238E27FC236}">
                  <a16:creationId xmlns:a16="http://schemas.microsoft.com/office/drawing/2014/main" id="{F337B6A3-BC97-2A5A-C6E1-BEA539A97335}"/>
                </a:ext>
              </a:extLst>
            </p:cNvPr>
            <p:cNvSpPr/>
            <p:nvPr/>
          </p:nvSpPr>
          <p:spPr>
            <a:xfrm flipH="1">
              <a:off x="6054570" y="5317724"/>
              <a:ext cx="1003177" cy="5237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4F18332-4ACC-20C7-FBE3-96EDD616BF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3659" y="147057"/>
            <a:ext cx="1034487" cy="987753"/>
          </a:xfrm>
          <a:prstGeom prst="rect">
            <a:avLst/>
          </a:prstGeom>
        </p:spPr>
      </p:pic>
      <p:sp>
        <p:nvSpPr>
          <p:cNvPr id="10" name="TextBox 9">
            <a:extLst>
              <a:ext uri="{FF2B5EF4-FFF2-40B4-BE49-F238E27FC236}">
                <a16:creationId xmlns:a16="http://schemas.microsoft.com/office/drawing/2014/main" id="{6C6260C0-7FCF-762F-05C3-3326A3C1F947}"/>
              </a:ext>
            </a:extLst>
          </p:cNvPr>
          <p:cNvSpPr txBox="1"/>
          <p:nvPr/>
        </p:nvSpPr>
        <p:spPr>
          <a:xfrm>
            <a:off x="220200" y="1402052"/>
            <a:ext cx="85685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libri"/>
                <a:cs typeface="Calibri"/>
              </a:rPr>
              <a:t>Find the login button on the top right of your screen. Login to the GAINS through the Identity Management System:</a:t>
            </a:r>
            <a:endParaRPr lang="en-US"/>
          </a:p>
        </p:txBody>
      </p:sp>
    </p:spTree>
    <p:extLst>
      <p:ext uri="{BB962C8B-B14F-4D97-AF65-F5344CB8AC3E}">
        <p14:creationId xmlns:p14="http://schemas.microsoft.com/office/powerpoint/2010/main" val="34744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9E53-ADE6-D91F-A54D-B7655673A2FC}"/>
              </a:ext>
              <a:ext uri="{C183D7F6-B498-43B3-948B-1728B52AA6E4}">
                <adec:decorative xmlns:adec="http://schemas.microsoft.com/office/drawing/2017/decorative" val="1"/>
              </a:ext>
            </a:extLst>
          </p:cNvPr>
          <p:cNvSpPr>
            <a:spLocks noGrp="1"/>
          </p:cNvSpPr>
          <p:nvPr>
            <p:ph type="title"/>
          </p:nvPr>
        </p:nvSpPr>
        <p:spPr/>
        <p:txBody>
          <a:bodyPr/>
          <a:lstStyle/>
          <a:p>
            <a:r>
              <a:rPr lang="en-US"/>
              <a:t>Logging In – </a:t>
            </a:r>
            <a:r>
              <a:rPr lang="en-US" err="1"/>
              <a:t>IdM</a:t>
            </a:r>
            <a:r>
              <a:rPr lang="en-US"/>
              <a:t> Users </a:t>
            </a:r>
          </a:p>
        </p:txBody>
      </p:sp>
      <p:sp>
        <p:nvSpPr>
          <p:cNvPr id="3" name="Text Placeholder 2">
            <a:extLst>
              <a:ext uri="{FF2B5EF4-FFF2-40B4-BE49-F238E27FC236}">
                <a16:creationId xmlns:a16="http://schemas.microsoft.com/office/drawing/2014/main" id="{ED512789-C5F4-E81F-DBF3-7C9BF3A0BBF4}"/>
              </a:ext>
              <a:ext uri="{C183D7F6-B498-43B3-948B-1728B52AA6E4}">
                <adec:decorative xmlns:adec="http://schemas.microsoft.com/office/drawing/2017/decorative" val="1"/>
              </a:ext>
            </a:extLst>
          </p:cNvPr>
          <p:cNvSpPr>
            <a:spLocks noGrp="1"/>
          </p:cNvSpPr>
          <p:nvPr>
            <p:ph type="body" idx="1"/>
          </p:nvPr>
        </p:nvSpPr>
        <p:spPr>
          <a:xfrm>
            <a:off x="626086" y="1293726"/>
            <a:ext cx="7886700" cy="4640674"/>
          </a:xfrm>
        </p:spPr>
        <p:txBody>
          <a:bodyPr vert="horz" lIns="0" tIns="0" rIns="0" bIns="45720" rtlCol="0" anchor="t">
            <a:normAutofit/>
          </a:bodyPr>
          <a:lstStyle/>
          <a:p>
            <a:pPr marL="76200" indent="0" algn="ctr">
              <a:buNone/>
            </a:pPr>
            <a:r>
              <a:rPr lang="en-US"/>
              <a:t>The next page you will see is where you enter your Single Sign-on credentials. The username will be your full email and the password will align to other CDE logins. </a:t>
            </a:r>
          </a:p>
        </p:txBody>
      </p:sp>
      <p:sp>
        <p:nvSpPr>
          <p:cNvPr id="4" name="Slide Number Placeholder 3">
            <a:extLst>
              <a:ext uri="{FF2B5EF4-FFF2-40B4-BE49-F238E27FC236}">
                <a16:creationId xmlns:a16="http://schemas.microsoft.com/office/drawing/2014/main" id="{54087346-AEBA-1098-9FE1-783A2A890D9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pic>
        <p:nvPicPr>
          <p:cNvPr id="2050" name="Picture 2">
            <a:extLst>
              <a:ext uri="{FF2B5EF4-FFF2-40B4-BE49-F238E27FC236}">
                <a16:creationId xmlns:a16="http://schemas.microsoft.com/office/drawing/2014/main" id="{E3B93B08-6199-09EA-AEAB-E0A8E2CBCEB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8080"/>
            <a:ext cx="91440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6370D7-F8F8-B7DF-EBDF-2612D05647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
        <p:nvSpPr>
          <p:cNvPr id="6" name="Hexagon 5">
            <a:extLst>
              <a:ext uri="{FF2B5EF4-FFF2-40B4-BE49-F238E27FC236}">
                <a16:creationId xmlns:a16="http://schemas.microsoft.com/office/drawing/2014/main" id="{6911A806-E63B-CB26-C610-A89BE7A1EDD1}"/>
              </a:ext>
              <a:ext uri="{C183D7F6-B498-43B3-948B-1728B52AA6E4}">
                <adec:decorative xmlns:adec="http://schemas.microsoft.com/office/drawing/2017/decorative" val="1"/>
              </a:ext>
            </a:extLst>
          </p:cNvPr>
          <p:cNvSpPr/>
          <p:nvPr/>
        </p:nvSpPr>
        <p:spPr>
          <a:xfrm>
            <a:off x="3572874" y="4603971"/>
            <a:ext cx="1990258" cy="1638566"/>
          </a:xfrm>
          <a:prstGeom prst="hexagon">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solidFill>
                  <a:srgbClr val="000000"/>
                </a:solidFill>
                <a:latin typeface="Calibri"/>
                <a:cs typeface="Arial"/>
              </a:rPr>
              <a:t>If your login doesn't work – </a:t>
            </a:r>
            <a:r>
              <a:rPr lang="en-US" sz="1050" b="1">
                <a:solidFill>
                  <a:schemeClr val="tx1"/>
                </a:solidFill>
                <a:latin typeface="Calibri"/>
                <a:cs typeface="Arial"/>
              </a:rPr>
              <a:t>STOP!</a:t>
            </a:r>
            <a:r>
              <a:rPr lang="en-US" sz="1050">
                <a:solidFill>
                  <a:schemeClr val="tx1"/>
                </a:solidFill>
                <a:latin typeface="Calibri"/>
                <a:cs typeface="Arial"/>
              </a:rPr>
              <a:t> </a:t>
            </a:r>
            <a:r>
              <a:rPr lang="en-US" sz="1050">
                <a:solidFill>
                  <a:srgbClr val="000000"/>
                </a:solidFill>
                <a:latin typeface="Calibri"/>
                <a:cs typeface="Arial"/>
              </a:rPr>
              <a:t>Contact your district Local Access Manager (LAM) to make sure you have access to the Identity Management System (</a:t>
            </a:r>
            <a:r>
              <a:rPr lang="en-US" sz="1050" err="1">
                <a:solidFill>
                  <a:srgbClr val="000000"/>
                </a:solidFill>
                <a:latin typeface="Calibri"/>
                <a:cs typeface="Arial"/>
              </a:rPr>
              <a:t>IdM</a:t>
            </a:r>
            <a:r>
              <a:rPr lang="en-US" sz="1050">
                <a:solidFill>
                  <a:srgbClr val="000000"/>
                </a:solidFill>
                <a:latin typeface="Calibri"/>
                <a:cs typeface="Arial"/>
              </a:rPr>
              <a:t>). </a:t>
            </a:r>
            <a:endParaRPr lang="en-US" sz="1050">
              <a:latin typeface="Calibri"/>
              <a:cs typeface="Calibri"/>
            </a:endParaRPr>
          </a:p>
        </p:txBody>
      </p:sp>
    </p:spTree>
    <p:extLst>
      <p:ext uri="{BB962C8B-B14F-4D97-AF65-F5344CB8AC3E}">
        <p14:creationId xmlns:p14="http://schemas.microsoft.com/office/powerpoint/2010/main" val="393718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1453-86D9-C1EA-6AE6-C9EFBB9F1CFA}"/>
              </a:ext>
            </a:extLst>
          </p:cNvPr>
          <p:cNvSpPr>
            <a:spLocks noGrp="1"/>
          </p:cNvSpPr>
          <p:nvPr>
            <p:ph type="ctrTitle"/>
          </p:nvPr>
        </p:nvSpPr>
        <p:spPr/>
        <p:txBody>
          <a:bodyPr/>
          <a:lstStyle/>
          <a:p>
            <a:r>
              <a:rPr lang="en-US">
                <a:solidFill>
                  <a:schemeClr val="tx1"/>
                </a:solidFill>
                <a:latin typeface="Museo Slab 500"/>
              </a:rPr>
              <a:t>Navigating to the ESEA Consolidated</a:t>
            </a:r>
            <a:endParaRPr lang="en-US">
              <a:solidFill>
                <a:schemeClr val="tx1"/>
              </a:solidFill>
            </a:endParaRPr>
          </a:p>
        </p:txBody>
      </p:sp>
      <p:sp>
        <p:nvSpPr>
          <p:cNvPr id="4" name="Slide Number Placeholder 3">
            <a:extLst>
              <a:ext uri="{FF2B5EF4-FFF2-40B4-BE49-F238E27FC236}">
                <a16:creationId xmlns:a16="http://schemas.microsoft.com/office/drawing/2014/main" id="{85D09E4E-A0F7-14AB-E97C-87526C6FBF5D}"/>
              </a:ext>
            </a:extLst>
          </p:cNvPr>
          <p:cNvSpPr>
            <a:spLocks noGrp="1"/>
          </p:cNvSpPr>
          <p:nvPr>
            <p:ph type="sldNum" sz="quarter" idx="12"/>
          </p:nvPr>
        </p:nvSpPr>
        <p:spPr/>
        <p:txBody>
          <a:bodyPr/>
          <a:lstStyle/>
          <a:p>
            <a:fld id="{C479D5F6-EDCB-402A-AC08-4943A1820E8F}" type="slidenum">
              <a:rPr lang="en-US" dirty="0" smtClean="0"/>
              <a:pPr/>
              <a:t>14</a:t>
            </a:fld>
            <a:endParaRPr lang="en-US"/>
          </a:p>
        </p:txBody>
      </p:sp>
    </p:spTree>
    <p:extLst>
      <p:ext uri="{BB962C8B-B14F-4D97-AF65-F5344CB8AC3E}">
        <p14:creationId xmlns:p14="http://schemas.microsoft.com/office/powerpoint/2010/main" val="197809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EFB7-0C0D-F114-3DEA-67796439ACDA}"/>
              </a:ext>
              <a:ext uri="{C183D7F6-B498-43B3-948B-1728B52AA6E4}">
                <adec:decorative xmlns:adec="http://schemas.microsoft.com/office/drawing/2017/decorative" val="1"/>
              </a:ext>
            </a:extLst>
          </p:cNvPr>
          <p:cNvSpPr>
            <a:spLocks noGrp="1"/>
          </p:cNvSpPr>
          <p:nvPr>
            <p:ph type="title"/>
          </p:nvPr>
        </p:nvSpPr>
        <p:spPr/>
        <p:txBody>
          <a:bodyPr/>
          <a:lstStyle/>
          <a:p>
            <a:r>
              <a:rPr lang="en-US"/>
              <a:t>Navigate to Funding Applications </a:t>
            </a:r>
          </a:p>
        </p:txBody>
      </p:sp>
      <p:sp>
        <p:nvSpPr>
          <p:cNvPr id="3" name="Text Placeholder 2">
            <a:extLst>
              <a:ext uri="{FF2B5EF4-FFF2-40B4-BE49-F238E27FC236}">
                <a16:creationId xmlns:a16="http://schemas.microsoft.com/office/drawing/2014/main" id="{D356A0BE-EABE-0564-744D-09B7A10F0CE0}"/>
              </a:ext>
              <a:ext uri="{C183D7F6-B498-43B3-948B-1728B52AA6E4}">
                <adec:decorative xmlns:adec="http://schemas.microsoft.com/office/drawing/2017/decorative" val="1"/>
              </a:ext>
            </a:extLst>
          </p:cNvPr>
          <p:cNvSpPr>
            <a:spLocks noGrp="1"/>
          </p:cNvSpPr>
          <p:nvPr>
            <p:ph type="body" idx="1"/>
          </p:nvPr>
        </p:nvSpPr>
        <p:spPr/>
        <p:txBody>
          <a:bodyPr vert="horz" lIns="0" tIns="0" rIns="0" bIns="45720" rtlCol="0" anchor="t">
            <a:normAutofit/>
          </a:bodyPr>
          <a:lstStyle/>
          <a:p>
            <a:pPr marL="76200" indent="0">
              <a:buNone/>
            </a:pPr>
            <a:r>
              <a:rPr lang="en-US" b="1"/>
              <a:t>Step 1: </a:t>
            </a:r>
            <a:r>
              <a:rPr lang="en-US"/>
              <a:t>Once logged in, select your Organization's name: </a:t>
            </a:r>
          </a:p>
        </p:txBody>
      </p:sp>
      <p:sp>
        <p:nvSpPr>
          <p:cNvPr id="4" name="Slide Number Placeholder 3">
            <a:extLst>
              <a:ext uri="{FF2B5EF4-FFF2-40B4-BE49-F238E27FC236}">
                <a16:creationId xmlns:a16="http://schemas.microsoft.com/office/drawing/2014/main" id="{D14C9B60-EE7E-D642-144E-9757498F306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pic>
        <p:nvPicPr>
          <p:cNvPr id="6" name="Picture 5">
            <a:extLst>
              <a:ext uri="{FF2B5EF4-FFF2-40B4-BE49-F238E27FC236}">
                <a16:creationId xmlns:a16="http://schemas.microsoft.com/office/drawing/2014/main" id="{FEF9E670-9471-5FA1-F2A6-06A3018FD2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73659" y="147057"/>
            <a:ext cx="1034487" cy="987753"/>
          </a:xfrm>
          <a:prstGeom prst="rect">
            <a:avLst/>
          </a:prstGeom>
        </p:spPr>
      </p:pic>
      <p:pic>
        <p:nvPicPr>
          <p:cNvPr id="5" name="Picture 4">
            <a:extLst>
              <a:ext uri="{FF2B5EF4-FFF2-40B4-BE49-F238E27FC236}">
                <a16:creationId xmlns:a16="http://schemas.microsoft.com/office/drawing/2014/main" id="{12DBE200-4E37-39D0-6652-9902AD54C5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2988" y="2087477"/>
            <a:ext cx="8578094" cy="3394422"/>
          </a:xfrm>
          <a:prstGeom prst="rect">
            <a:avLst/>
          </a:prstGeom>
        </p:spPr>
      </p:pic>
    </p:spTree>
    <p:extLst>
      <p:ext uri="{BB962C8B-B14F-4D97-AF65-F5344CB8AC3E}">
        <p14:creationId xmlns:p14="http://schemas.microsoft.com/office/powerpoint/2010/main" val="156176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9895-20D4-F4F2-F1E7-D82EB9FC2A8F}"/>
              </a:ext>
              <a:ext uri="{C183D7F6-B498-43B3-948B-1728B52AA6E4}">
                <adec:decorative xmlns:adec="http://schemas.microsoft.com/office/drawing/2017/decorative" val="1"/>
              </a:ext>
            </a:extLst>
          </p:cNvPr>
          <p:cNvSpPr>
            <a:spLocks noGrp="1"/>
          </p:cNvSpPr>
          <p:nvPr>
            <p:ph type="title"/>
          </p:nvPr>
        </p:nvSpPr>
        <p:spPr/>
        <p:txBody>
          <a:bodyPr/>
          <a:lstStyle/>
          <a:p>
            <a:r>
              <a:rPr lang="en-US">
                <a:latin typeface="Museo Slab 500"/>
              </a:rPr>
              <a:t>Find the ESEA Consolidated</a:t>
            </a:r>
            <a:endParaRPr lang="en-US"/>
          </a:p>
        </p:txBody>
      </p:sp>
      <p:sp>
        <p:nvSpPr>
          <p:cNvPr id="3" name="Text Placeholder 2">
            <a:extLst>
              <a:ext uri="{FF2B5EF4-FFF2-40B4-BE49-F238E27FC236}">
                <a16:creationId xmlns:a16="http://schemas.microsoft.com/office/drawing/2014/main" id="{66CF90BA-BA7F-DA60-BB9A-8F4F01B652D5}"/>
              </a:ext>
              <a:ext uri="{C183D7F6-B498-43B3-948B-1728B52AA6E4}">
                <adec:decorative xmlns:adec="http://schemas.microsoft.com/office/drawing/2017/decorative" val="1"/>
              </a:ext>
            </a:extLst>
          </p:cNvPr>
          <p:cNvSpPr>
            <a:spLocks noGrp="1"/>
          </p:cNvSpPr>
          <p:nvPr>
            <p:ph type="body" idx="1"/>
          </p:nvPr>
        </p:nvSpPr>
        <p:spPr>
          <a:xfrm>
            <a:off x="628650" y="1463040"/>
            <a:ext cx="7886700" cy="1189725"/>
          </a:xfrm>
        </p:spPr>
        <p:txBody>
          <a:bodyPr vert="horz" lIns="0" tIns="0" rIns="0" bIns="45720" rtlCol="0" anchor="t">
            <a:normAutofit/>
          </a:bodyPr>
          <a:lstStyle/>
          <a:p>
            <a:pPr marL="76200" indent="0">
              <a:buNone/>
            </a:pPr>
            <a:r>
              <a:rPr lang="en-US" b="1"/>
              <a:t>Step 2: </a:t>
            </a:r>
            <a:r>
              <a:rPr lang="en-US"/>
              <a:t>Select “ESEA Consolidated” </a:t>
            </a:r>
          </a:p>
        </p:txBody>
      </p:sp>
      <p:sp>
        <p:nvSpPr>
          <p:cNvPr id="4" name="Slide Number Placeholder 3">
            <a:extLst>
              <a:ext uri="{FF2B5EF4-FFF2-40B4-BE49-F238E27FC236}">
                <a16:creationId xmlns:a16="http://schemas.microsoft.com/office/drawing/2014/main" id="{01A8F87F-8147-6A78-EFE9-268083D64C8D}"/>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pic>
        <p:nvPicPr>
          <p:cNvPr id="8" name="Picture 7">
            <a:extLst>
              <a:ext uri="{FF2B5EF4-FFF2-40B4-BE49-F238E27FC236}">
                <a16:creationId xmlns:a16="http://schemas.microsoft.com/office/drawing/2014/main" id="{C3408A6E-AB4C-F03F-DB7B-BFD3E1366A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73659" y="147057"/>
            <a:ext cx="1034487" cy="987753"/>
          </a:xfrm>
          <a:prstGeom prst="rect">
            <a:avLst/>
          </a:prstGeom>
        </p:spPr>
      </p:pic>
      <p:pic>
        <p:nvPicPr>
          <p:cNvPr id="5" name="Picture 4">
            <a:extLst>
              <a:ext uri="{FF2B5EF4-FFF2-40B4-BE49-F238E27FC236}">
                <a16:creationId xmlns:a16="http://schemas.microsoft.com/office/drawing/2014/main" id="{55A99719-A6E5-6453-7260-3FCB15BA98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367520"/>
            <a:ext cx="9144000" cy="3010468"/>
          </a:xfrm>
          <a:prstGeom prst="rect">
            <a:avLst/>
          </a:prstGeom>
        </p:spPr>
      </p:pic>
    </p:spTree>
    <p:extLst>
      <p:ext uri="{BB962C8B-B14F-4D97-AF65-F5344CB8AC3E}">
        <p14:creationId xmlns:p14="http://schemas.microsoft.com/office/powerpoint/2010/main" val="1093665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956F-177B-ED4A-8A32-BEA63C711D46}"/>
              </a:ext>
              <a:ext uri="{C183D7F6-B498-43B3-948B-1728B52AA6E4}">
                <adec:decorative xmlns:adec="http://schemas.microsoft.com/office/drawing/2017/decorative" val="1"/>
              </a:ext>
            </a:extLst>
          </p:cNvPr>
          <p:cNvSpPr>
            <a:spLocks noGrp="1"/>
          </p:cNvSpPr>
          <p:nvPr>
            <p:ph type="title"/>
          </p:nvPr>
        </p:nvSpPr>
        <p:spPr/>
        <p:txBody>
          <a:bodyPr/>
          <a:lstStyle/>
          <a:p>
            <a:r>
              <a:rPr lang="en-US">
                <a:latin typeface="Museo Slab 500"/>
              </a:rPr>
              <a:t>Begin your Application</a:t>
            </a:r>
          </a:p>
        </p:txBody>
      </p:sp>
      <p:sp>
        <p:nvSpPr>
          <p:cNvPr id="3" name="Content Placeholder 2">
            <a:extLst>
              <a:ext uri="{FF2B5EF4-FFF2-40B4-BE49-F238E27FC236}">
                <a16:creationId xmlns:a16="http://schemas.microsoft.com/office/drawing/2014/main" id="{B0B0DED7-C45B-9C71-28D0-D36CC7FAD513}"/>
              </a:ext>
              <a:ext uri="{C183D7F6-B498-43B3-948B-1728B52AA6E4}">
                <adec:decorative xmlns:adec="http://schemas.microsoft.com/office/drawing/2017/decorative" val="1"/>
              </a:ext>
            </a:extLst>
          </p:cNvPr>
          <p:cNvSpPr>
            <a:spLocks noGrp="1"/>
          </p:cNvSpPr>
          <p:nvPr>
            <p:ph idx="1"/>
          </p:nvPr>
        </p:nvSpPr>
        <p:spPr/>
        <p:txBody>
          <a:bodyPr vert="horz" lIns="0" tIns="0" rIns="0" bIns="45720" rtlCol="0" anchor="t">
            <a:normAutofit/>
          </a:bodyPr>
          <a:lstStyle/>
          <a:p>
            <a:pPr marL="0" indent="0">
              <a:buNone/>
            </a:pPr>
            <a:r>
              <a:rPr lang="en-US" b="1">
                <a:ea typeface="Calibri"/>
                <a:cs typeface="Calibri"/>
              </a:rPr>
              <a:t>Step 3: </a:t>
            </a:r>
            <a:r>
              <a:rPr lang="en-US">
                <a:ea typeface="Calibri"/>
                <a:cs typeface="Calibri"/>
              </a:rPr>
              <a:t>Begin your application and be sure to change your application status from "Not Started" to "Draft Started."</a:t>
            </a:r>
          </a:p>
        </p:txBody>
      </p:sp>
      <p:sp>
        <p:nvSpPr>
          <p:cNvPr id="4" name="Slide Number Placeholder 3">
            <a:extLst>
              <a:ext uri="{FF2B5EF4-FFF2-40B4-BE49-F238E27FC236}">
                <a16:creationId xmlns:a16="http://schemas.microsoft.com/office/drawing/2014/main" id="{C48051FE-BEAB-2F03-0DCC-2A8F6F9E9A0E}"/>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17</a:t>
            </a:fld>
            <a:endParaRPr lang="en-US"/>
          </a:p>
        </p:txBody>
      </p:sp>
      <p:pic>
        <p:nvPicPr>
          <p:cNvPr id="5" name="Picture 4">
            <a:extLst>
              <a:ext uri="{FF2B5EF4-FFF2-40B4-BE49-F238E27FC236}">
                <a16:creationId xmlns:a16="http://schemas.microsoft.com/office/drawing/2014/main" id="{D6C24717-14A4-74DE-7999-570413C042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2448409"/>
            <a:ext cx="9144000" cy="2956264"/>
          </a:xfrm>
          <a:prstGeom prst="rect">
            <a:avLst/>
          </a:prstGeom>
        </p:spPr>
      </p:pic>
      <p:pic>
        <p:nvPicPr>
          <p:cNvPr id="7" name="Picture 6">
            <a:extLst>
              <a:ext uri="{FF2B5EF4-FFF2-40B4-BE49-F238E27FC236}">
                <a16:creationId xmlns:a16="http://schemas.microsoft.com/office/drawing/2014/main" id="{9321065B-D61F-2A63-444D-6A1F375D16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Tree>
    <p:extLst>
      <p:ext uri="{BB962C8B-B14F-4D97-AF65-F5344CB8AC3E}">
        <p14:creationId xmlns:p14="http://schemas.microsoft.com/office/powerpoint/2010/main" val="7355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5E05-C176-6379-7DF1-4C7793C90C90}"/>
              </a:ext>
            </a:extLst>
          </p:cNvPr>
          <p:cNvSpPr>
            <a:spLocks noGrp="1"/>
          </p:cNvSpPr>
          <p:nvPr>
            <p:ph type="ctrTitle"/>
          </p:nvPr>
        </p:nvSpPr>
        <p:spPr/>
        <p:txBody>
          <a:bodyPr/>
          <a:lstStyle/>
          <a:p>
            <a:r>
              <a:rPr lang="en-US">
                <a:solidFill>
                  <a:schemeClr val="tx1"/>
                </a:solidFill>
                <a:latin typeface="Museo Slab 500"/>
              </a:rPr>
              <a:t>Consolidated Application: Application Navigation</a:t>
            </a:r>
            <a:endParaRPr lang="en-US">
              <a:solidFill>
                <a:schemeClr val="tx1"/>
              </a:solidFill>
            </a:endParaRPr>
          </a:p>
        </p:txBody>
      </p:sp>
      <p:sp>
        <p:nvSpPr>
          <p:cNvPr id="4" name="Slide Number Placeholder 3">
            <a:extLst>
              <a:ext uri="{FF2B5EF4-FFF2-40B4-BE49-F238E27FC236}">
                <a16:creationId xmlns:a16="http://schemas.microsoft.com/office/drawing/2014/main" id="{4910E111-AA33-8A15-3055-AF98BBD5F4C5}"/>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81412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a:latin typeface="Museo Slab 500"/>
              </a:rPr>
              <a:t>Application Navigation </a:t>
            </a:r>
            <a:endParaRPr>
              <a:latin typeface="Museo Slab 500"/>
            </a:endParaRPr>
          </a:p>
        </p:txBody>
      </p:sp>
      <p:pic>
        <p:nvPicPr>
          <p:cNvPr id="3" name="Picture 2">
            <a:extLst>
              <a:ext uri="{FF2B5EF4-FFF2-40B4-BE49-F238E27FC236}">
                <a16:creationId xmlns:a16="http://schemas.microsoft.com/office/drawing/2014/main" id="{0B00FAAE-5D80-E113-3B8E-139EDA010A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
        <p:nvSpPr>
          <p:cNvPr id="2" name="Content Placeholder 2">
            <a:extLst>
              <a:ext uri="{FF2B5EF4-FFF2-40B4-BE49-F238E27FC236}">
                <a16:creationId xmlns:a16="http://schemas.microsoft.com/office/drawing/2014/main" id="{E3D7E1A7-E0A5-30FD-A07D-AA76792AC083}"/>
              </a:ext>
            </a:extLst>
          </p:cNvPr>
          <p:cNvSpPr txBox="1">
            <a:spLocks/>
          </p:cNvSpPr>
          <p:nvPr/>
        </p:nvSpPr>
        <p:spPr>
          <a:xfrm>
            <a:off x="488411" y="1285361"/>
            <a:ext cx="8418229" cy="2821360"/>
          </a:xfrm>
          <a:prstGeom prst="rect">
            <a:avLst/>
          </a:prstGeom>
        </p:spPr>
        <p:txBody>
          <a:bodyPr vert="horz"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750"/>
              </a:spcBef>
            </a:pPr>
            <a:r>
              <a:rPr lang="en-US"/>
              <a:t>Once in the Consolidated Application, you’ll be taken to the Sections Page.</a:t>
            </a:r>
          </a:p>
          <a:p>
            <a:pPr marL="257175" indent="-257175">
              <a:lnSpc>
                <a:spcPct val="90000"/>
              </a:lnSpc>
              <a:spcBef>
                <a:spcPts val="750"/>
              </a:spcBef>
              <a:buFont typeface="Arial"/>
              <a:buChar char="•"/>
            </a:pPr>
            <a:r>
              <a:rPr lang="en-US"/>
              <a:t>The Sections Page is common to ALL grants in GAINS.</a:t>
            </a:r>
            <a:endParaRPr lang="en-US">
              <a:cs typeface="Calibri"/>
            </a:endParaRPr>
          </a:p>
          <a:p>
            <a:pPr marL="257175" indent="-257175">
              <a:lnSpc>
                <a:spcPct val="90000"/>
              </a:lnSpc>
              <a:spcBef>
                <a:spcPts val="750"/>
              </a:spcBef>
              <a:buFont typeface="Arial"/>
              <a:buChar char="•"/>
            </a:pPr>
            <a:r>
              <a:rPr lang="en-US"/>
              <a:t>Here you can change the status of an application; view the History Log, Comments, and Change Log.</a:t>
            </a:r>
            <a:endParaRPr lang="en-US">
              <a:cs typeface="Calibri"/>
            </a:endParaRPr>
          </a:p>
          <a:p>
            <a:pPr marL="257175" indent="-257175">
              <a:lnSpc>
                <a:spcPct val="90000"/>
              </a:lnSpc>
              <a:spcBef>
                <a:spcPts val="750"/>
              </a:spcBef>
              <a:buFont typeface="Arial"/>
              <a:buChar char="•"/>
            </a:pPr>
            <a:r>
              <a:rPr lang="en-US"/>
              <a:t>Depending on your permission level, users can view and/or edit the grant application and associated sections.</a:t>
            </a:r>
            <a:endParaRPr lang="en-US">
              <a:ea typeface="Calibri"/>
              <a:cs typeface="Calibri"/>
            </a:endParaRPr>
          </a:p>
          <a:p>
            <a:pPr marL="257175" indent="-257175">
              <a:lnSpc>
                <a:spcPct val="90000"/>
              </a:lnSpc>
              <a:spcBef>
                <a:spcPts val="750"/>
              </a:spcBef>
              <a:buFont typeface="Arial"/>
              <a:buChar char="•"/>
            </a:pPr>
            <a:r>
              <a:rPr lang="en-US"/>
              <a:t>You can also print the application in full or in part.</a:t>
            </a:r>
            <a:endParaRPr lang="en-US">
              <a:cs typeface="Calibri"/>
            </a:endParaRPr>
          </a:p>
          <a:p>
            <a:pPr marL="257175" indent="-257175">
              <a:lnSpc>
                <a:spcPct val="90000"/>
              </a:lnSpc>
              <a:spcBef>
                <a:spcPts val="750"/>
              </a:spcBef>
              <a:buFont typeface="Arial"/>
              <a:buChar char="•"/>
            </a:pPr>
            <a:r>
              <a:rPr lang="en-US"/>
              <a:t>In the validation column, “Messages” indicate warnings or errors present in the current version of the application.</a:t>
            </a:r>
            <a:endParaRPr lang="en-US" sz="2800"/>
          </a:p>
          <a:p>
            <a:pPr>
              <a:lnSpc>
                <a:spcPct val="90000"/>
              </a:lnSpc>
              <a:spcBef>
                <a:spcPts val="750"/>
              </a:spcBef>
            </a:pPr>
            <a:endParaRPr lang="en-US" sz="2800">
              <a:cs typeface="Calibri"/>
            </a:endParaRPr>
          </a:p>
          <a:p>
            <a:pPr marL="457200" lvl="1" indent="0">
              <a:buNone/>
            </a:pPr>
            <a:endParaRPr lang="en-US"/>
          </a:p>
          <a:p>
            <a:pPr marL="0" indent="0">
              <a:buFont typeface="Arial" panose="020B0604020202020204" pitchFamily="34" charset="0"/>
              <a:buNone/>
            </a:pPr>
            <a:endParaRPr lang="en-US"/>
          </a:p>
        </p:txBody>
      </p:sp>
      <p:pic>
        <p:nvPicPr>
          <p:cNvPr id="7" name="Picture 6" descr="This is an image of a sections page. It includes the application status, ">
            <a:extLst>
              <a:ext uri="{FF2B5EF4-FFF2-40B4-BE49-F238E27FC236}">
                <a16:creationId xmlns:a16="http://schemas.microsoft.com/office/drawing/2014/main" id="{5C427AEC-817A-F4EF-A2F5-AFAE6C7AD1D9}"/>
              </a:ext>
            </a:extLst>
          </p:cNvPr>
          <p:cNvPicPr>
            <a:picLocks noChangeAspect="1"/>
          </p:cNvPicPr>
          <p:nvPr/>
        </p:nvPicPr>
        <p:blipFill>
          <a:blip r:embed="rId4"/>
          <a:stretch>
            <a:fillRect/>
          </a:stretch>
        </p:blipFill>
        <p:spPr>
          <a:xfrm>
            <a:off x="954000" y="3977034"/>
            <a:ext cx="6678000" cy="2881933"/>
          </a:xfrm>
          <a:prstGeom prst="rect">
            <a:avLst/>
          </a:prstGeom>
        </p:spPr>
      </p:pic>
    </p:spTree>
    <p:extLst>
      <p:ext uri="{BB962C8B-B14F-4D97-AF65-F5344CB8AC3E}">
        <p14:creationId xmlns:p14="http://schemas.microsoft.com/office/powerpoint/2010/main" val="178748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a:latin typeface="Museo Slab 500"/>
              </a:rPr>
              <a:t>Updates and Reminders</a:t>
            </a:r>
            <a:endParaRPr/>
          </a:p>
        </p:txBody>
      </p:sp>
      <p:sp>
        <p:nvSpPr>
          <p:cNvPr id="3" name="Content Placeholder 2">
            <a:extLst>
              <a:ext uri="{FF2B5EF4-FFF2-40B4-BE49-F238E27FC236}">
                <a16:creationId xmlns:a16="http://schemas.microsoft.com/office/drawing/2014/main" id="{666BED4B-0371-2453-189A-118CB3EA1089}"/>
              </a:ext>
            </a:extLst>
          </p:cNvPr>
          <p:cNvSpPr>
            <a:spLocks noGrp="1"/>
          </p:cNvSpPr>
          <p:nvPr>
            <p:ph idx="1"/>
          </p:nvPr>
        </p:nvSpPr>
        <p:spPr/>
        <p:txBody>
          <a:bodyPr vert="horz" lIns="0" tIns="0" rIns="0" bIns="45720" rtlCol="0" anchor="t">
            <a:normAutofit/>
          </a:bodyPr>
          <a:lstStyle/>
          <a:p>
            <a:pPr marL="0" indent="0">
              <a:buNone/>
            </a:pPr>
            <a:r>
              <a:rPr lang="en-US" err="1">
                <a:ea typeface="Calibri"/>
                <a:cs typeface="Calibri"/>
              </a:rPr>
              <a:t>Nazie</a:t>
            </a:r>
            <a:r>
              <a:rPr lang="en-US">
                <a:ea typeface="Calibri"/>
                <a:cs typeface="Calibri"/>
              </a:rPr>
              <a:t> Mohajeri-Nelson</a:t>
            </a:r>
          </a:p>
          <a:p>
            <a:r>
              <a:rPr lang="en-US">
                <a:ea typeface="Calibri"/>
                <a:cs typeface="Calibri"/>
              </a:rPr>
              <a:t>Fiscal Year 2024-2025 allocations</a:t>
            </a:r>
            <a:endParaRPr lang="en-US"/>
          </a:p>
          <a:p>
            <a:pPr lvl="1">
              <a:buFont typeface="Courier New" panose="020B0604020202020204" pitchFamily="34" charset="0"/>
              <a:buChar char="o"/>
            </a:pPr>
            <a:r>
              <a:rPr lang="en-US">
                <a:ea typeface="Calibri"/>
                <a:cs typeface="Calibri"/>
              </a:rPr>
              <a:t>Phone calls</a:t>
            </a:r>
          </a:p>
          <a:p>
            <a:pPr lvl="1">
              <a:buFont typeface="Courier New" panose="020B0604020202020204" pitchFamily="34" charset="0"/>
              <a:buChar char="o"/>
            </a:pPr>
            <a:r>
              <a:rPr lang="en-US">
                <a:ea typeface="Calibri"/>
                <a:cs typeface="Calibri"/>
              </a:rPr>
              <a:t>Posting CDE’s Grants Fiscal </a:t>
            </a:r>
            <a:r>
              <a:rPr lang="en-US">
                <a:solidFill>
                  <a:srgbClr val="1155CC"/>
                </a:solidFill>
                <a:ea typeface="Calibri"/>
                <a:cs typeface="Calibri"/>
                <a:hlinkClick r:id="rId3"/>
              </a:rPr>
              <a:t>Allocations Website</a:t>
            </a:r>
            <a:r>
              <a:rPr lang="en-US">
                <a:ea typeface="Calibri"/>
                <a:cs typeface="Calibri"/>
              </a:rPr>
              <a:t> and </a:t>
            </a:r>
            <a:r>
              <a:rPr lang="en-US">
                <a:solidFill>
                  <a:srgbClr val="1155CC"/>
                </a:solidFill>
                <a:ea typeface="Calibri"/>
                <a:cs typeface="Calibri"/>
                <a:hlinkClick r:id="rId4"/>
              </a:rPr>
              <a:t>ESSA Allocations Website</a:t>
            </a:r>
            <a:endParaRPr lang="en-US">
              <a:ea typeface="Calibri"/>
              <a:cs typeface="Calibri"/>
            </a:endParaRPr>
          </a:p>
          <a:p>
            <a:r>
              <a:rPr lang="en-US">
                <a:ea typeface="Calibri"/>
                <a:cs typeface="Calibri"/>
              </a:rPr>
              <a:t>ARP ESSER III </a:t>
            </a:r>
          </a:p>
          <a:p>
            <a:pPr lvl="1">
              <a:buFont typeface="Courier New" panose="020B0604020202020204" pitchFamily="34" charset="0"/>
              <a:buChar char="o"/>
            </a:pPr>
            <a:r>
              <a:rPr lang="en-US">
                <a:ea typeface="Calibri"/>
                <a:cs typeface="Calibri"/>
              </a:rPr>
              <a:t>PARs = June 30, 2024</a:t>
            </a:r>
          </a:p>
          <a:p>
            <a:pPr lvl="1">
              <a:buFont typeface="Courier New" panose="020B0604020202020204" pitchFamily="34" charset="0"/>
              <a:buChar char="o"/>
            </a:pPr>
            <a:r>
              <a:rPr lang="en-US">
                <a:ea typeface="Calibri"/>
                <a:cs typeface="Calibri"/>
              </a:rPr>
              <a:t>Request Funds</a:t>
            </a:r>
          </a:p>
          <a:p>
            <a:pPr marL="0" indent="0">
              <a:buNone/>
            </a:pPr>
            <a:r>
              <a:rPr lang="en-US" sz="2400">
                <a:ea typeface="Calibri"/>
                <a:cs typeface="Calibri"/>
              </a:rPr>
              <a:t>Bill</a:t>
            </a:r>
            <a:r>
              <a:rPr lang="en-US" sz="2400">
                <a:cs typeface="Calibri"/>
              </a:rPr>
              <a:t> Parsley</a:t>
            </a:r>
            <a:endParaRPr lang="en-US">
              <a:cs typeface="Calibri" panose="020F0502020204030204"/>
            </a:endParaRPr>
          </a:p>
          <a:p>
            <a:r>
              <a:rPr lang="en-US">
                <a:cs typeface="Calibri" panose="020F0502020204030204"/>
              </a:rPr>
              <a:t>Fiscal</a:t>
            </a:r>
            <a:r>
              <a:rPr lang="en-US">
                <a:ea typeface="Calibri"/>
                <a:cs typeface="Calibri"/>
              </a:rPr>
              <a:t> monitoring update</a:t>
            </a:r>
            <a:endParaRPr lang="en-US">
              <a:cs typeface="Calibri"/>
            </a:endParaRPr>
          </a:p>
          <a:p>
            <a:pPr lvl="1">
              <a:buFont typeface="Courier New" panose="020B0604020202020204" pitchFamily="34" charset="0"/>
              <a:buChar char="o"/>
            </a:pPr>
            <a:r>
              <a:rPr lang="en-US">
                <a:ea typeface="Calibri"/>
                <a:cs typeface="Calibri"/>
              </a:rPr>
              <a:t>Timely submittal of evidence</a:t>
            </a:r>
          </a:p>
          <a:p>
            <a:pPr lvl="1">
              <a:buFont typeface="Courier New" panose="020B0604020202020204" pitchFamily="34" charset="0"/>
              <a:buChar char="o"/>
            </a:pPr>
            <a:r>
              <a:rPr lang="en-US">
                <a:ea typeface="Calibri"/>
                <a:cs typeface="Calibri"/>
              </a:rPr>
              <a:t>Requests for payments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5A3A-D884-5C48-9B00-A51A70BCA176}"/>
              </a:ext>
            </a:extLst>
          </p:cNvPr>
          <p:cNvSpPr>
            <a:spLocks noGrp="1"/>
          </p:cNvSpPr>
          <p:nvPr>
            <p:ph type="title"/>
          </p:nvPr>
        </p:nvSpPr>
        <p:spPr/>
        <p:txBody>
          <a:bodyPr>
            <a:normAutofit/>
          </a:bodyPr>
          <a:lstStyle/>
          <a:p>
            <a:r>
              <a:rPr lang="en-US" sz="2700"/>
              <a:t>Different Statuses</a:t>
            </a:r>
          </a:p>
        </p:txBody>
      </p:sp>
      <p:sp>
        <p:nvSpPr>
          <p:cNvPr id="3" name="Content Placeholder 2">
            <a:extLst>
              <a:ext uri="{FF2B5EF4-FFF2-40B4-BE49-F238E27FC236}">
                <a16:creationId xmlns:a16="http://schemas.microsoft.com/office/drawing/2014/main" id="{6A93BF9B-E250-7545-20EA-67F2E31C3AFF}"/>
              </a:ext>
            </a:extLst>
          </p:cNvPr>
          <p:cNvSpPr>
            <a:spLocks noGrp="1"/>
          </p:cNvSpPr>
          <p:nvPr>
            <p:ph idx="1"/>
          </p:nvPr>
        </p:nvSpPr>
        <p:spPr/>
        <p:txBody>
          <a:bodyPr vert="horz" lIns="0" tIns="0" rIns="0" bIns="45720" rtlCol="0" anchor="t">
            <a:noAutofit/>
          </a:bodyPr>
          <a:lstStyle/>
          <a:p>
            <a:pPr marL="0" indent="0">
              <a:spcBef>
                <a:spcPts val="675"/>
              </a:spcBef>
              <a:buNone/>
            </a:pPr>
            <a:r>
              <a:rPr lang="en-US" sz="1600"/>
              <a:t>An application can display several different statuses:</a:t>
            </a:r>
            <a:endParaRPr lang="en-US" sz="1600">
              <a:ea typeface="Calibri"/>
              <a:cs typeface="Calibri"/>
            </a:endParaRPr>
          </a:p>
          <a:p>
            <a:pPr>
              <a:spcBef>
                <a:spcPts val="675"/>
              </a:spcBef>
            </a:pPr>
            <a:r>
              <a:rPr lang="en-US" sz="1600">
                <a:solidFill>
                  <a:schemeClr val="accent5"/>
                </a:solidFill>
              </a:rPr>
              <a:t>Not Started - </a:t>
            </a:r>
            <a:r>
              <a:rPr lang="en-US" sz="1600"/>
              <a:t>indicates that the application has not been opened by the applicant and it is not editable. </a:t>
            </a:r>
            <a:endParaRPr lang="en-US" sz="1600">
              <a:ea typeface="Calibri"/>
              <a:cs typeface="Calibri"/>
            </a:endParaRPr>
          </a:p>
          <a:p>
            <a:pPr>
              <a:spcBef>
                <a:spcPts val="675"/>
              </a:spcBef>
            </a:pPr>
            <a:r>
              <a:rPr lang="en-US" sz="1600">
                <a:solidFill>
                  <a:schemeClr val="accent5"/>
                </a:solidFill>
              </a:rPr>
              <a:t>Draft Started / Revision Started </a:t>
            </a:r>
            <a:r>
              <a:rPr lang="en-US" sz="1600"/>
              <a:t>– the application is open for edits.</a:t>
            </a:r>
            <a:endParaRPr lang="en-US" sz="1600">
              <a:ea typeface="Calibri"/>
              <a:cs typeface="Calibri"/>
            </a:endParaRPr>
          </a:p>
          <a:p>
            <a:pPr>
              <a:spcBef>
                <a:spcPts val="675"/>
              </a:spcBef>
            </a:pPr>
            <a:r>
              <a:rPr lang="en-US" sz="1600">
                <a:solidFill>
                  <a:schemeClr val="accent5"/>
                </a:solidFill>
              </a:rPr>
              <a:t>Draft Completed / Revision Completed </a:t>
            </a:r>
            <a:r>
              <a:rPr lang="en-US" sz="1600"/>
              <a:t>– the application is awaiting approval from the LEA Fiscal Representative.</a:t>
            </a:r>
            <a:endParaRPr lang="en-US" sz="1600">
              <a:ea typeface="Calibri"/>
              <a:cs typeface="Calibri"/>
            </a:endParaRPr>
          </a:p>
          <a:p>
            <a:pPr>
              <a:spcBef>
                <a:spcPts val="675"/>
              </a:spcBef>
            </a:pPr>
            <a:r>
              <a:rPr lang="en-US" sz="1600">
                <a:solidFill>
                  <a:schemeClr val="accent5"/>
                </a:solidFill>
              </a:rPr>
              <a:t>LEA Fiscal Representative Approved </a:t>
            </a:r>
            <a:r>
              <a:rPr lang="en-US" sz="1600"/>
              <a:t>– the application is awaiting approval from the LEA Authorized Representative.</a:t>
            </a:r>
            <a:endParaRPr lang="en-US" sz="1600">
              <a:ea typeface="Calibri"/>
              <a:cs typeface="Calibri"/>
            </a:endParaRPr>
          </a:p>
          <a:p>
            <a:pPr>
              <a:spcBef>
                <a:spcPts val="675"/>
              </a:spcBef>
            </a:pPr>
            <a:r>
              <a:rPr lang="en-US" sz="1600">
                <a:solidFill>
                  <a:schemeClr val="accent5"/>
                </a:solidFill>
              </a:rPr>
              <a:t>LEA Authorized Representative Approved </a:t>
            </a:r>
            <a:r>
              <a:rPr lang="en-US" sz="1600"/>
              <a:t>– the application has been submitted to CDE and enters the review workflow.</a:t>
            </a:r>
            <a:endParaRPr lang="en-US" sz="1600">
              <a:ea typeface="Calibri"/>
              <a:cs typeface="Calibri"/>
            </a:endParaRPr>
          </a:p>
          <a:p>
            <a:pPr lvl="1">
              <a:spcBef>
                <a:spcPts val="675"/>
              </a:spcBef>
            </a:pPr>
            <a:r>
              <a:rPr lang="en-US" sz="1400">
                <a:solidFill>
                  <a:schemeClr val="accent5"/>
                </a:solidFill>
              </a:rPr>
              <a:t>LEA Fiscal Representative or LEA Authorized Representative Returned </a:t>
            </a:r>
            <a:r>
              <a:rPr lang="en-US" sz="1400"/>
              <a:t>– the application requires revision and is once again open for edits. After edits are completed, the approval workflow begins again.</a:t>
            </a:r>
            <a:endParaRPr lang="en-US" sz="1400">
              <a:ea typeface="Calibri"/>
              <a:cs typeface="Calibri"/>
            </a:endParaRPr>
          </a:p>
          <a:p>
            <a:pPr>
              <a:spcBef>
                <a:spcPts val="675"/>
              </a:spcBef>
            </a:pPr>
            <a:r>
              <a:rPr lang="en-US" sz="1600">
                <a:solidFill>
                  <a:schemeClr val="accent5"/>
                </a:solidFill>
              </a:rPr>
              <a:t>SEA ESEA Consolidated Consultant Approved </a:t>
            </a:r>
            <a:r>
              <a:rPr lang="en-US" sz="1600"/>
              <a:t>– the application is awaiting approval from the assigned CDE Director.</a:t>
            </a:r>
            <a:endParaRPr lang="en-US" sz="1600">
              <a:ea typeface="Calibri"/>
              <a:cs typeface="Calibri"/>
            </a:endParaRPr>
          </a:p>
          <a:p>
            <a:pPr>
              <a:spcBef>
                <a:spcPts val="675"/>
              </a:spcBef>
            </a:pPr>
            <a:r>
              <a:rPr lang="en-US" sz="1600">
                <a:solidFill>
                  <a:schemeClr val="accent5"/>
                </a:solidFill>
                <a:cs typeface="Calibri"/>
              </a:rPr>
              <a:t>SEA ESEA Consolidated Director Approved </a:t>
            </a:r>
            <a:r>
              <a:rPr lang="en-US" sz="1600">
                <a:cs typeface="Calibri"/>
              </a:rPr>
              <a:t>– the application has received final approval from CDE.</a:t>
            </a:r>
            <a:endParaRPr lang="en-US" sz="1400">
              <a:ea typeface="Calibri"/>
              <a:cs typeface="Calibri"/>
            </a:endParaRPr>
          </a:p>
          <a:p>
            <a:pPr lvl="1">
              <a:spcBef>
                <a:spcPts val="675"/>
              </a:spcBef>
            </a:pPr>
            <a:r>
              <a:rPr lang="en-US" sz="1400">
                <a:solidFill>
                  <a:schemeClr val="accent5"/>
                </a:solidFill>
              </a:rPr>
              <a:t>SEA Consultant or SEA Director Returned </a:t>
            </a:r>
            <a:r>
              <a:rPr lang="en-US" sz="1400"/>
              <a:t>– the application requires revision and is reopened for the applicant to make changes.</a:t>
            </a:r>
            <a:endParaRPr lang="en-US" sz="1400">
              <a:ea typeface="Calibri"/>
              <a:cs typeface="Calibri"/>
            </a:endParaRPr>
          </a:p>
        </p:txBody>
      </p:sp>
      <p:sp>
        <p:nvSpPr>
          <p:cNvPr id="4" name="Slide Number Placeholder 3">
            <a:extLst>
              <a:ext uri="{FF2B5EF4-FFF2-40B4-BE49-F238E27FC236}">
                <a16:creationId xmlns:a16="http://schemas.microsoft.com/office/drawing/2014/main" id="{0EE2A99C-C2AE-15C7-28A5-9834BB516E8B}"/>
              </a:ext>
            </a:extLst>
          </p:cNvPr>
          <p:cNvSpPr>
            <a:spLocks noGrp="1"/>
          </p:cNvSpPr>
          <p:nvPr>
            <p:ph type="sldNum" sz="quarter" idx="12"/>
          </p:nvPr>
        </p:nvSpPr>
        <p:spPr/>
        <p:txBody>
          <a:bodyPr/>
          <a:lstStyle/>
          <a:p>
            <a:fld id="{C479D5F6-EDCB-402A-AC08-4943A1820E8F}" type="slidenum">
              <a:rPr lang="en-US" smtClean="0"/>
              <a:pPr/>
              <a:t>20</a:t>
            </a:fld>
            <a:endParaRPr lang="en-US"/>
          </a:p>
        </p:txBody>
      </p:sp>
      <p:pic>
        <p:nvPicPr>
          <p:cNvPr id="5" name="Picture 4">
            <a:extLst>
              <a:ext uri="{FF2B5EF4-FFF2-40B4-BE49-F238E27FC236}">
                <a16:creationId xmlns:a16="http://schemas.microsoft.com/office/drawing/2014/main" id="{DAABE7F1-FD3D-49EB-D323-F3AE65659EB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345" y="137251"/>
            <a:ext cx="958656" cy="916733"/>
          </a:xfrm>
          <a:prstGeom prst="rect">
            <a:avLst/>
          </a:prstGeom>
        </p:spPr>
      </p:pic>
    </p:spTree>
    <p:extLst>
      <p:ext uri="{BB962C8B-B14F-4D97-AF65-F5344CB8AC3E}">
        <p14:creationId xmlns:p14="http://schemas.microsoft.com/office/powerpoint/2010/main" val="361029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EE24-6345-8691-563E-9DC407F91195}"/>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t>History Log</a:t>
            </a:r>
          </a:p>
        </p:txBody>
      </p:sp>
      <p:sp>
        <p:nvSpPr>
          <p:cNvPr id="3" name="Content Placeholder 2">
            <a:extLst>
              <a:ext uri="{FF2B5EF4-FFF2-40B4-BE49-F238E27FC236}">
                <a16:creationId xmlns:a16="http://schemas.microsoft.com/office/drawing/2014/main" id="{DD6BC991-0CD8-5F6E-40A8-4B61F030F5C6}"/>
              </a:ext>
              <a:ext uri="{C183D7F6-B498-43B3-948B-1728B52AA6E4}">
                <adec:decorative xmlns:adec="http://schemas.microsoft.com/office/drawing/2017/decorative" val="1"/>
              </a:ext>
            </a:extLst>
          </p:cNvPr>
          <p:cNvSpPr>
            <a:spLocks noGrp="1"/>
          </p:cNvSpPr>
          <p:nvPr>
            <p:ph idx="1"/>
          </p:nvPr>
        </p:nvSpPr>
        <p:spPr/>
        <p:txBody>
          <a:bodyPr vert="horz" lIns="0" tIns="0" rIns="0" bIns="45720" rtlCol="0" anchor="t">
            <a:normAutofit/>
          </a:bodyPr>
          <a:lstStyle/>
          <a:p>
            <a:pPr marL="169545" indent="-169545"/>
            <a:r>
              <a:rPr lang="en-US" sz="1800"/>
              <a:t>Also, on the Sections Page, users can access the History Log. The History Log lists all status changes and comments related to the application, including details on who made the change and when.</a:t>
            </a:r>
            <a:endParaRPr lang="en-US"/>
          </a:p>
        </p:txBody>
      </p:sp>
      <p:sp>
        <p:nvSpPr>
          <p:cNvPr id="4" name="Slide Number Placeholder 3">
            <a:extLst>
              <a:ext uri="{FF2B5EF4-FFF2-40B4-BE49-F238E27FC236}">
                <a16:creationId xmlns:a16="http://schemas.microsoft.com/office/drawing/2014/main" id="{8EAA31A4-0A9B-062F-8813-3CD2174CEAFD}"/>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21</a:t>
            </a:fld>
            <a:endParaRPr lang="en-US"/>
          </a:p>
        </p:txBody>
      </p:sp>
      <p:pic>
        <p:nvPicPr>
          <p:cNvPr id="5" name="Picture 4">
            <a:extLst>
              <a:ext uri="{FF2B5EF4-FFF2-40B4-BE49-F238E27FC236}">
                <a16:creationId xmlns:a16="http://schemas.microsoft.com/office/drawing/2014/main" id="{4C0A6E9B-C7C1-4F75-02C6-43192059513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4345" y="173251"/>
            <a:ext cx="958656" cy="916733"/>
          </a:xfrm>
          <a:prstGeom prst="rect">
            <a:avLst/>
          </a:prstGeom>
        </p:spPr>
      </p:pic>
      <p:pic>
        <p:nvPicPr>
          <p:cNvPr id="7" name="Picture 6">
            <a:extLst>
              <a:ext uri="{FF2B5EF4-FFF2-40B4-BE49-F238E27FC236}">
                <a16:creationId xmlns:a16="http://schemas.microsoft.com/office/drawing/2014/main" id="{39B0B004-7CBC-DAF2-1BDA-A0ACEA94C2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3608" y="2453404"/>
            <a:ext cx="8174895" cy="3205912"/>
          </a:xfrm>
          <a:prstGeom prst="rect">
            <a:avLst/>
          </a:prstGeom>
        </p:spPr>
      </p:pic>
    </p:spTree>
    <p:extLst>
      <p:ext uri="{BB962C8B-B14F-4D97-AF65-F5344CB8AC3E}">
        <p14:creationId xmlns:p14="http://schemas.microsoft.com/office/powerpoint/2010/main" val="351563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C8F3-82D9-2A06-0BE3-EDA317DA2C4A}"/>
              </a:ext>
            </a:extLst>
          </p:cNvPr>
          <p:cNvSpPr>
            <a:spLocks noGrp="1"/>
          </p:cNvSpPr>
          <p:nvPr>
            <p:ph type="title"/>
          </p:nvPr>
        </p:nvSpPr>
        <p:spPr/>
        <p:txBody>
          <a:bodyPr>
            <a:normAutofit/>
          </a:bodyPr>
          <a:lstStyle/>
          <a:p>
            <a:r>
              <a:rPr lang="en-US" sz="2700"/>
              <a:t>Comments</a:t>
            </a:r>
          </a:p>
        </p:txBody>
      </p:sp>
      <p:sp>
        <p:nvSpPr>
          <p:cNvPr id="3" name="Content Placeholder 2">
            <a:extLst>
              <a:ext uri="{FF2B5EF4-FFF2-40B4-BE49-F238E27FC236}">
                <a16:creationId xmlns:a16="http://schemas.microsoft.com/office/drawing/2014/main" id="{89500389-833A-9FC9-7627-AA2E2EA07FDE}"/>
              </a:ext>
            </a:extLst>
          </p:cNvPr>
          <p:cNvSpPr>
            <a:spLocks noGrp="1"/>
          </p:cNvSpPr>
          <p:nvPr>
            <p:ph idx="1"/>
          </p:nvPr>
        </p:nvSpPr>
        <p:spPr>
          <a:xfrm>
            <a:off x="544391" y="1638886"/>
            <a:ext cx="7886700" cy="4640674"/>
          </a:xfrm>
        </p:spPr>
        <p:txBody>
          <a:bodyPr vert="horz" lIns="0" tIns="0" rIns="0" bIns="45720" rtlCol="0" anchor="t">
            <a:normAutofit/>
          </a:bodyPr>
          <a:lstStyle/>
          <a:p>
            <a:pPr marL="169545" indent="-169545"/>
            <a:r>
              <a:rPr lang="en-US"/>
              <a:t>Comments are ongoing notes and discussion between your organization and CDE related to a funding application.</a:t>
            </a:r>
            <a:endParaRPr lang="en-US">
              <a:ea typeface="Calibri"/>
              <a:cs typeface="Calibri"/>
            </a:endParaRPr>
          </a:p>
          <a:p>
            <a:pPr marL="169545" indent="-169545"/>
            <a:r>
              <a:rPr lang="en-US"/>
              <a:t>Comments can be made by anyone with access to the application at any time, regardless of the application’s status.</a:t>
            </a:r>
            <a:endParaRPr lang="en-US">
              <a:ea typeface="Calibri" panose="020F0502020204030204"/>
              <a:cs typeface="Calibri"/>
            </a:endParaRPr>
          </a:p>
          <a:p>
            <a:pPr marL="169545" indent="-169545"/>
            <a:r>
              <a:rPr lang="en-US"/>
              <a:t>Comments can be emailed to intended recipients if you’d like to distribute a comment outside of the system.</a:t>
            </a:r>
            <a:endParaRPr lang="en-US">
              <a:ea typeface="Calibri" panose="020F0502020204030204"/>
              <a:cs typeface="Calibri"/>
            </a:endParaRPr>
          </a:p>
          <a:p>
            <a:pPr marL="169545" indent="-169545"/>
            <a:r>
              <a:rPr lang="en-US"/>
              <a:t>Comments are saved within the funding application and can be referenced at any point. They will remain a part of the permanent record for the application.</a:t>
            </a:r>
            <a:endParaRPr lang="en-US">
              <a:ea typeface="Calibri" panose="020F0502020204030204"/>
              <a:cs typeface="Calibri"/>
            </a:endParaRPr>
          </a:p>
          <a:p>
            <a:pPr marL="169545" indent="-169545"/>
            <a:r>
              <a:rPr lang="en-US"/>
              <a:t>Comments are not visible to public users.</a:t>
            </a:r>
            <a:endParaRPr lang="en-US">
              <a:solidFill>
                <a:srgbClr val="FFFF00"/>
              </a:solidFill>
              <a:ea typeface="Calibri" panose="020F0502020204030204"/>
              <a:cs typeface="Calibri"/>
            </a:endParaRP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F3637A43-CE39-B14E-B365-35CD4056E6E8}"/>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5" name="Picture 4">
            <a:extLst>
              <a:ext uri="{FF2B5EF4-FFF2-40B4-BE49-F238E27FC236}">
                <a16:creationId xmlns:a16="http://schemas.microsoft.com/office/drawing/2014/main" id="{F99EA37C-4527-256F-6F6D-8779153099A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345" y="137251"/>
            <a:ext cx="958656" cy="916733"/>
          </a:xfrm>
          <a:prstGeom prst="rect">
            <a:avLst/>
          </a:prstGeom>
        </p:spPr>
      </p:pic>
    </p:spTree>
    <p:extLst>
      <p:ext uri="{BB962C8B-B14F-4D97-AF65-F5344CB8AC3E}">
        <p14:creationId xmlns:p14="http://schemas.microsoft.com/office/powerpoint/2010/main" val="223969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t>View of Comments</a:t>
            </a:r>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23</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pic>
        <p:nvPicPr>
          <p:cNvPr id="6" name="Picture 5">
            <a:extLst>
              <a:ext uri="{FF2B5EF4-FFF2-40B4-BE49-F238E27FC236}">
                <a16:creationId xmlns:a16="http://schemas.microsoft.com/office/drawing/2014/main" id="{E0AD4FE5-75AC-9B7D-635A-219FE24BF6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03088" y="1578345"/>
            <a:ext cx="4435514" cy="3396425"/>
          </a:xfrm>
          <a:prstGeom prst="rect">
            <a:avLst/>
          </a:prstGeom>
        </p:spPr>
      </p:pic>
      <p:sp>
        <p:nvSpPr>
          <p:cNvPr id="9" name="TextBox 8">
            <a:extLst>
              <a:ext uri="{FF2B5EF4-FFF2-40B4-BE49-F238E27FC236}">
                <a16:creationId xmlns:a16="http://schemas.microsoft.com/office/drawing/2014/main" id="{7E271B03-3B97-5885-9F8A-CFBB6DC0B67B}"/>
              </a:ext>
              <a:ext uri="{C183D7F6-B498-43B3-948B-1728B52AA6E4}">
                <adec:decorative xmlns:adec="http://schemas.microsoft.com/office/drawing/2017/decorative" val="1"/>
              </a:ext>
            </a:extLst>
          </p:cNvPr>
          <p:cNvSpPr txBox="1"/>
          <p:nvPr/>
        </p:nvSpPr>
        <p:spPr>
          <a:xfrm>
            <a:off x="219136" y="1857345"/>
            <a:ext cx="3746951" cy="2562240"/>
          </a:xfrm>
          <a:prstGeom prst="rect">
            <a:avLst/>
          </a:prstGeom>
          <a:noFill/>
        </p:spPr>
        <p:txBody>
          <a:bodyPr wrap="square" rtlCol="0">
            <a:spAutoFit/>
          </a:bodyPr>
          <a:lstStyle/>
          <a:p>
            <a:r>
              <a:rPr lang="en-US" sz="1800"/>
              <a:t>When you select “Create Comment” on the Sections Page, you’ll be taken to this screen.</a:t>
            </a:r>
          </a:p>
          <a:p>
            <a:pPr marL="214313" indent="-214313">
              <a:buFont typeface="Arial" panose="020B0604020202020204" pitchFamily="34" charset="0"/>
              <a:buChar char="•"/>
            </a:pPr>
            <a:r>
              <a:rPr lang="en-US" sz="1800"/>
              <a:t>Compose your message.</a:t>
            </a:r>
          </a:p>
          <a:p>
            <a:pPr marL="214313" indent="-214313">
              <a:buFont typeface="Arial" panose="020B0604020202020204" pitchFamily="34" charset="0"/>
              <a:buChar char="•"/>
            </a:pPr>
            <a:r>
              <a:rPr lang="en-US" sz="1800"/>
              <a:t>Provide any attachments (optional).</a:t>
            </a:r>
          </a:p>
          <a:p>
            <a:pPr marL="214313" indent="-214313">
              <a:buFont typeface="Arial" panose="020B0604020202020204" pitchFamily="34" charset="0"/>
              <a:buChar char="•"/>
            </a:pPr>
            <a:r>
              <a:rPr lang="en-US" sz="1800"/>
              <a:t>If you like to send this comment in an e-mail as well, you can select the applicable contacts after checking the “Send Email” box.</a:t>
            </a:r>
          </a:p>
        </p:txBody>
      </p:sp>
    </p:spTree>
    <p:extLst>
      <p:ext uri="{BB962C8B-B14F-4D97-AF65-F5344CB8AC3E}">
        <p14:creationId xmlns:p14="http://schemas.microsoft.com/office/powerpoint/2010/main" val="3268436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A0C5-E6C1-2025-CE93-8DDB9BBD87D1}"/>
              </a:ext>
              <a:ext uri="{C183D7F6-B498-43B3-948B-1728B52AA6E4}">
                <adec:decorative xmlns:adec="http://schemas.microsoft.com/office/drawing/2017/decorative" val="1"/>
              </a:ext>
            </a:extLst>
          </p:cNvPr>
          <p:cNvSpPr>
            <a:spLocks noGrp="1"/>
          </p:cNvSpPr>
          <p:nvPr>
            <p:ph type="title"/>
          </p:nvPr>
        </p:nvSpPr>
        <p:spPr/>
        <p:txBody>
          <a:bodyPr/>
          <a:lstStyle/>
          <a:p>
            <a:r>
              <a:rPr lang="en-US"/>
              <a:t>Allocations Page</a:t>
            </a:r>
          </a:p>
        </p:txBody>
      </p:sp>
      <p:sp>
        <p:nvSpPr>
          <p:cNvPr id="3" name="Content Placeholder 2">
            <a:extLst>
              <a:ext uri="{FF2B5EF4-FFF2-40B4-BE49-F238E27FC236}">
                <a16:creationId xmlns:a16="http://schemas.microsoft.com/office/drawing/2014/main" id="{76D346F7-E1F0-68C7-F346-4AC0A94315A7}"/>
              </a:ext>
              <a:ext uri="{C183D7F6-B498-43B3-948B-1728B52AA6E4}">
                <adec:decorative xmlns:adec="http://schemas.microsoft.com/office/drawing/2017/decorative" val="1"/>
              </a:ext>
            </a:extLst>
          </p:cNvPr>
          <p:cNvSpPr>
            <a:spLocks noGrp="1"/>
          </p:cNvSpPr>
          <p:nvPr>
            <p:ph idx="1"/>
          </p:nvPr>
        </p:nvSpPr>
        <p:spPr>
          <a:xfrm>
            <a:off x="640864" y="1367018"/>
            <a:ext cx="8128232" cy="4608680"/>
          </a:xfrm>
        </p:spPr>
        <p:txBody>
          <a:bodyPr vert="horz" lIns="0" tIns="0" rIns="0" bIns="45720" rtlCol="0" anchor="t">
            <a:normAutofit/>
          </a:bodyPr>
          <a:lstStyle/>
          <a:p>
            <a:pPr marL="0" indent="0">
              <a:buNone/>
            </a:pPr>
            <a:r>
              <a:rPr lang="en-US"/>
              <a:t>The Allocations page displays the funds that were accepted by the LEA and/or transferred to the BOCES from the LEA. </a:t>
            </a:r>
            <a:r>
              <a:rPr lang="en-US" i="1"/>
              <a:t>Note: Not all items will contain an amount, and some may never be used.</a:t>
            </a:r>
          </a:p>
        </p:txBody>
      </p:sp>
      <p:sp>
        <p:nvSpPr>
          <p:cNvPr id="4" name="Slide Number Placeholder 3">
            <a:extLst>
              <a:ext uri="{FF2B5EF4-FFF2-40B4-BE49-F238E27FC236}">
                <a16:creationId xmlns:a16="http://schemas.microsoft.com/office/drawing/2014/main" id="{002D6576-4655-9764-BAD7-DEB861C7812D}"/>
              </a:ext>
              <a:ext uri="{C183D7F6-B498-43B3-948B-1728B52AA6E4}">
                <adec:decorative xmlns:adec="http://schemas.microsoft.com/office/drawing/2017/decorative" val="1"/>
              </a:ext>
            </a:extLst>
          </p:cNvPr>
          <p:cNvSpPr>
            <a:spLocks noGrp="1"/>
          </p:cNvSpPr>
          <p:nvPr>
            <p:ph type="sldNum" sz="quarter" idx="12"/>
          </p:nvPr>
        </p:nvSpPr>
        <p:spPr>
          <a:xfrm>
            <a:off x="223071" y="6500170"/>
            <a:ext cx="2057400" cy="365125"/>
          </a:xfrm>
        </p:spPr>
        <p:txBody>
          <a:bodyPr/>
          <a:lstStyle/>
          <a:p>
            <a:fld id="{C479D5F6-EDCB-402A-AC08-4943A1820E8F}" type="slidenum">
              <a:rPr lang="en-US" smtClean="0"/>
              <a:pPr/>
              <a:t>24</a:t>
            </a:fld>
            <a:endParaRPr lang="en-US"/>
          </a:p>
        </p:txBody>
      </p:sp>
      <p:pic>
        <p:nvPicPr>
          <p:cNvPr id="1026" name="Picture 2">
            <a:extLst>
              <a:ext uri="{FF2B5EF4-FFF2-40B4-BE49-F238E27FC236}">
                <a16:creationId xmlns:a16="http://schemas.microsoft.com/office/drawing/2014/main" id="{8ECBFF39-A0A8-857C-84A0-84D2467A95E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56" y="2391670"/>
            <a:ext cx="2357927" cy="3714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3283EB1-D40B-BB0A-742F-FE1B3EC4EA3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64443"/>
              </p:ext>
            </p:extLst>
          </p:nvPr>
        </p:nvGraphicFramePr>
        <p:xfrm>
          <a:off x="3531575" y="2466788"/>
          <a:ext cx="2582739" cy="3870960"/>
        </p:xfrm>
        <a:graphic>
          <a:graphicData uri="http://schemas.openxmlformats.org/drawingml/2006/table">
            <a:tbl>
              <a:tblPr firstRow="1" bandRow="1">
                <a:tableStyleId>{2D5ABB26-0587-4C30-8999-92F81FD0307C}</a:tableStyleId>
              </a:tblPr>
              <a:tblGrid>
                <a:gridCol w="2582739">
                  <a:extLst>
                    <a:ext uri="{9D8B030D-6E8A-4147-A177-3AD203B41FA5}">
                      <a16:colId xmlns:a16="http://schemas.microsoft.com/office/drawing/2014/main" val="3688944987"/>
                    </a:ext>
                  </a:extLst>
                </a:gridCol>
              </a:tblGrid>
              <a:tr h="345164">
                <a:tc>
                  <a:txBody>
                    <a:bodyPr/>
                    <a:lstStyle/>
                    <a:p>
                      <a:r>
                        <a:rPr lang="en-US" sz="1000" b="1"/>
                        <a:t>Original</a:t>
                      </a:r>
                      <a:r>
                        <a:rPr lang="en-US" sz="1000"/>
                        <a:t> – Amount allocated to LEA for the program listed</a:t>
                      </a:r>
                    </a:p>
                  </a:txBody>
                  <a:tcPr/>
                </a:tc>
                <a:extLst>
                  <a:ext uri="{0D108BD9-81ED-4DB2-BD59-A6C34878D82A}">
                    <a16:rowId xmlns:a16="http://schemas.microsoft.com/office/drawing/2014/main" val="2917014053"/>
                  </a:ext>
                </a:extLst>
              </a:tr>
              <a:tr h="345164">
                <a:tc>
                  <a:txBody>
                    <a:bodyPr/>
                    <a:lstStyle/>
                    <a:p>
                      <a:r>
                        <a:rPr lang="en-US" sz="1000" b="1"/>
                        <a:t>Incoming Carryover </a:t>
                      </a:r>
                      <a:r>
                        <a:rPr lang="en-US" sz="1000"/>
                        <a:t>– amount of unspent funds being brought forward from the previous year</a:t>
                      </a:r>
                    </a:p>
                  </a:txBody>
                  <a:tcPr/>
                </a:tc>
                <a:extLst>
                  <a:ext uri="{0D108BD9-81ED-4DB2-BD59-A6C34878D82A}">
                    <a16:rowId xmlns:a16="http://schemas.microsoft.com/office/drawing/2014/main" val="4068923068"/>
                  </a:ext>
                </a:extLst>
              </a:tr>
              <a:tr h="345164">
                <a:tc>
                  <a:txBody>
                    <a:bodyPr/>
                    <a:lstStyle/>
                    <a:p>
                      <a:r>
                        <a:rPr lang="en-US" sz="1000" b="1"/>
                        <a:t>Outgoing carryover </a:t>
                      </a:r>
                      <a:r>
                        <a:rPr lang="en-US" sz="1000"/>
                        <a:t>– Carryover funds being distributed to another program</a:t>
                      </a:r>
                    </a:p>
                  </a:txBody>
                  <a:tcPr/>
                </a:tc>
                <a:extLst>
                  <a:ext uri="{0D108BD9-81ED-4DB2-BD59-A6C34878D82A}">
                    <a16:rowId xmlns:a16="http://schemas.microsoft.com/office/drawing/2014/main" val="861458597"/>
                  </a:ext>
                </a:extLst>
              </a:tr>
              <a:tr h="345164">
                <a:tc>
                  <a:txBody>
                    <a:bodyPr/>
                    <a:lstStyle/>
                    <a:p>
                      <a:r>
                        <a:rPr lang="en-US" sz="1000" b="1"/>
                        <a:t>Reallocated </a:t>
                      </a:r>
                      <a:r>
                        <a:rPr lang="en-US" sz="1000"/>
                        <a:t>– funds that were reallocated to the LEA from previously unspent funds</a:t>
                      </a:r>
                    </a:p>
                  </a:txBody>
                  <a:tcPr/>
                </a:tc>
                <a:extLst>
                  <a:ext uri="{0D108BD9-81ED-4DB2-BD59-A6C34878D82A}">
                    <a16:rowId xmlns:a16="http://schemas.microsoft.com/office/drawing/2014/main" val="226296593"/>
                  </a:ext>
                </a:extLst>
              </a:tr>
              <a:tr h="345164">
                <a:tc>
                  <a:txBody>
                    <a:bodyPr/>
                    <a:lstStyle/>
                    <a:p>
                      <a:r>
                        <a:rPr lang="en-US" sz="1000" b="1"/>
                        <a:t>Additional</a:t>
                      </a:r>
                      <a:r>
                        <a:rPr lang="en-US" sz="1000"/>
                        <a:t> – additional allocation provided to the district </a:t>
                      </a:r>
                    </a:p>
                  </a:txBody>
                  <a:tcPr/>
                </a:tc>
                <a:extLst>
                  <a:ext uri="{0D108BD9-81ED-4DB2-BD59-A6C34878D82A}">
                    <a16:rowId xmlns:a16="http://schemas.microsoft.com/office/drawing/2014/main" val="771791983"/>
                  </a:ext>
                </a:extLst>
              </a:tr>
              <a:tr h="345164">
                <a:tc>
                  <a:txBody>
                    <a:bodyPr/>
                    <a:lstStyle/>
                    <a:p>
                      <a:r>
                        <a:rPr lang="en-US" sz="1000" b="1"/>
                        <a:t>Released</a:t>
                      </a:r>
                      <a:r>
                        <a:rPr lang="en-US" sz="1000"/>
                        <a:t> – declined funds or funds the district opted not to use</a:t>
                      </a:r>
                    </a:p>
                  </a:txBody>
                  <a:tcPr/>
                </a:tc>
                <a:extLst>
                  <a:ext uri="{0D108BD9-81ED-4DB2-BD59-A6C34878D82A}">
                    <a16:rowId xmlns:a16="http://schemas.microsoft.com/office/drawing/2014/main" val="3274692875"/>
                  </a:ext>
                </a:extLst>
              </a:tr>
              <a:tr h="345164">
                <a:tc>
                  <a:txBody>
                    <a:bodyPr/>
                    <a:lstStyle/>
                    <a:p>
                      <a:r>
                        <a:rPr lang="en-US" sz="1000" b="1"/>
                        <a:t>Consortium</a:t>
                      </a:r>
                      <a:r>
                        <a:rPr lang="en-US" sz="1000"/>
                        <a:t> – amount assigned to the BOCES from LEAs</a:t>
                      </a:r>
                    </a:p>
                  </a:txBody>
                  <a:tcPr/>
                </a:tc>
                <a:extLst>
                  <a:ext uri="{0D108BD9-81ED-4DB2-BD59-A6C34878D82A}">
                    <a16:rowId xmlns:a16="http://schemas.microsoft.com/office/drawing/2014/main" val="1285229433"/>
                  </a:ext>
                </a:extLst>
              </a:tr>
              <a:tr h="345164">
                <a:tc>
                  <a:txBody>
                    <a:bodyPr/>
                    <a:lstStyle/>
                    <a:p>
                      <a:r>
                        <a:rPr lang="en-US" sz="1000" b="1"/>
                        <a:t>Forfeited</a:t>
                      </a:r>
                      <a:r>
                        <a:rPr lang="en-US" sz="1000"/>
                        <a:t> – funds pulled from the LEA by the SEA</a:t>
                      </a:r>
                    </a:p>
                  </a:txBody>
                  <a:tcPr/>
                </a:tc>
                <a:extLst>
                  <a:ext uri="{0D108BD9-81ED-4DB2-BD59-A6C34878D82A}">
                    <a16:rowId xmlns:a16="http://schemas.microsoft.com/office/drawing/2014/main" val="3197040425"/>
                  </a:ext>
                </a:extLst>
              </a:tr>
              <a:tr h="345164">
                <a:tc>
                  <a:txBody>
                    <a:bodyPr/>
                    <a:lstStyle/>
                    <a:p>
                      <a:r>
                        <a:rPr lang="en-US" sz="1000" b="1" dirty="0"/>
                        <a:t>Final Expenditure Report (FER) Released </a:t>
                      </a:r>
                      <a:r>
                        <a:rPr lang="en-US" sz="1000" dirty="0"/>
                        <a:t>– funds that were not spent and will not be carried over. </a:t>
                      </a:r>
                    </a:p>
                  </a:txBody>
                  <a:tcPr/>
                </a:tc>
                <a:extLst>
                  <a:ext uri="{0D108BD9-81ED-4DB2-BD59-A6C34878D82A}">
                    <a16:rowId xmlns:a16="http://schemas.microsoft.com/office/drawing/2014/main" val="116644491"/>
                  </a:ext>
                </a:extLst>
              </a:tr>
            </a:tbl>
          </a:graphicData>
        </a:graphic>
      </p:graphicFrame>
      <p:sp>
        <p:nvSpPr>
          <p:cNvPr id="7" name="TextBox 6">
            <a:extLst>
              <a:ext uri="{FF2B5EF4-FFF2-40B4-BE49-F238E27FC236}">
                <a16:creationId xmlns:a16="http://schemas.microsoft.com/office/drawing/2014/main" id="{08B51D4D-99D6-EF27-AEC3-4E36133D8ED0}"/>
              </a:ext>
              <a:ext uri="{C183D7F6-B498-43B3-948B-1728B52AA6E4}">
                <adec:decorative xmlns:adec="http://schemas.microsoft.com/office/drawing/2017/decorative" val="1"/>
              </a:ext>
            </a:extLst>
          </p:cNvPr>
          <p:cNvSpPr txBox="1"/>
          <p:nvPr/>
        </p:nvSpPr>
        <p:spPr>
          <a:xfrm>
            <a:off x="1334112" y="6313400"/>
            <a:ext cx="6475775" cy="369332"/>
          </a:xfrm>
          <a:prstGeom prst="rect">
            <a:avLst/>
          </a:prstGeom>
          <a:noFill/>
        </p:spPr>
        <p:txBody>
          <a:bodyPr wrap="square" rtlCol="0">
            <a:spAutoFit/>
          </a:bodyPr>
          <a:lstStyle/>
          <a:p>
            <a:pPr algn="ctr"/>
            <a:r>
              <a:rPr lang="en-US"/>
              <a:t>Use editable cells to transfer funds </a:t>
            </a:r>
          </a:p>
        </p:txBody>
      </p:sp>
      <p:pic>
        <p:nvPicPr>
          <p:cNvPr id="16" name="Picture 15">
            <a:extLst>
              <a:ext uri="{FF2B5EF4-FFF2-40B4-BE49-F238E27FC236}">
                <a16:creationId xmlns:a16="http://schemas.microsoft.com/office/drawing/2014/main" id="{18DF32E5-DBEF-456A-CF21-01BBBAD2A2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27058" y="2428277"/>
            <a:ext cx="2656922" cy="3716272"/>
          </a:xfrm>
          <a:prstGeom prst="rect">
            <a:avLst/>
          </a:prstGeom>
        </p:spPr>
      </p:pic>
    </p:spTree>
    <p:extLst>
      <p:ext uri="{BB962C8B-B14F-4D97-AF65-F5344CB8AC3E}">
        <p14:creationId xmlns:p14="http://schemas.microsoft.com/office/powerpoint/2010/main" val="183060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ESEA Consultant Checklist</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25</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 uri="{C183D7F6-B498-43B3-948B-1728B52AA6E4}">
                <adec:decorative xmlns:adec="http://schemas.microsoft.com/office/drawing/2017/decorative" val="1"/>
              </a:ext>
            </a:extLst>
          </p:cNvPr>
          <p:cNvSpPr txBox="1"/>
          <p:nvPr/>
        </p:nvSpPr>
        <p:spPr>
          <a:xfrm>
            <a:off x="219136" y="1366565"/>
            <a:ext cx="8667662" cy="923330"/>
          </a:xfrm>
          <a:prstGeom prst="rect">
            <a:avLst/>
          </a:prstGeom>
          <a:noFill/>
        </p:spPr>
        <p:txBody>
          <a:bodyPr wrap="square" lIns="91440" tIns="45720" rIns="91440" bIns="45720" rtlCol="0" anchor="t">
            <a:spAutoFit/>
          </a:bodyPr>
          <a:lstStyle/>
          <a:p>
            <a:r>
              <a:rPr lang="en-US"/>
              <a:t>Review comments will be captured in the ESEA Consultant Checklist. </a:t>
            </a:r>
          </a:p>
          <a:p>
            <a:pPr marL="285750" indent="-285750">
              <a:buFont typeface="Arial"/>
              <a:buChar char="•"/>
            </a:pPr>
            <a:r>
              <a:rPr lang="en-US">
                <a:ea typeface="Calibri"/>
                <a:cs typeface="Calibri"/>
              </a:rPr>
              <a:t>This can be found on the Sections page. </a:t>
            </a:r>
          </a:p>
          <a:p>
            <a:pPr marL="285750" indent="-285750">
              <a:buFont typeface="Arial"/>
              <a:buChar char="•"/>
            </a:pPr>
            <a:r>
              <a:rPr lang="en-US">
                <a:ea typeface="Calibri"/>
                <a:cs typeface="Calibri"/>
              </a:rPr>
              <a:t>This checklist will contain the reviewer's criteria for each aspect of the application.</a:t>
            </a:r>
          </a:p>
        </p:txBody>
      </p:sp>
      <p:pic>
        <p:nvPicPr>
          <p:cNvPr id="3" name="Picture 2">
            <a:extLst>
              <a:ext uri="{FF2B5EF4-FFF2-40B4-BE49-F238E27FC236}">
                <a16:creationId xmlns:a16="http://schemas.microsoft.com/office/drawing/2014/main" id="{5F91E2B4-D6CD-7B46-861C-67601D98B6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60641" y="2863069"/>
            <a:ext cx="4771057" cy="3572844"/>
          </a:xfrm>
          <a:prstGeom prst="rect">
            <a:avLst/>
          </a:prstGeom>
        </p:spPr>
      </p:pic>
    </p:spTree>
    <p:extLst>
      <p:ext uri="{BB962C8B-B14F-4D97-AF65-F5344CB8AC3E}">
        <p14:creationId xmlns:p14="http://schemas.microsoft.com/office/powerpoint/2010/main" val="102357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8918-3D07-D9C3-7E98-3B6A1D6C0813}"/>
              </a:ext>
            </a:extLst>
          </p:cNvPr>
          <p:cNvSpPr>
            <a:spLocks noGrp="1"/>
          </p:cNvSpPr>
          <p:nvPr>
            <p:ph type="title"/>
          </p:nvPr>
        </p:nvSpPr>
        <p:spPr/>
        <p:txBody>
          <a:bodyPr/>
          <a:lstStyle/>
          <a:p>
            <a:r>
              <a:rPr lang="en-US">
                <a:latin typeface="Museo Slab 500"/>
              </a:rPr>
              <a:t>Application Information</a:t>
            </a:r>
            <a:endParaRPr lang="en-US"/>
          </a:p>
        </p:txBody>
      </p:sp>
      <p:sp>
        <p:nvSpPr>
          <p:cNvPr id="3" name="Content Placeholder 2">
            <a:extLst>
              <a:ext uri="{FF2B5EF4-FFF2-40B4-BE49-F238E27FC236}">
                <a16:creationId xmlns:a16="http://schemas.microsoft.com/office/drawing/2014/main" id="{F8DF2704-646D-5BF8-48D7-B2DE89A6453A}"/>
              </a:ext>
            </a:extLst>
          </p:cNvPr>
          <p:cNvSpPr>
            <a:spLocks noGrp="1"/>
          </p:cNvSpPr>
          <p:nvPr>
            <p:ph idx="1"/>
          </p:nvPr>
        </p:nvSpPr>
        <p:spPr/>
        <p:txBody>
          <a:bodyPr/>
          <a:lstStyle/>
          <a:p>
            <a:pPr marL="0" indent="0">
              <a:buNone/>
            </a:pPr>
            <a:r>
              <a:rPr lang="en-US" b="0" i="0">
                <a:solidFill>
                  <a:srgbClr val="000000"/>
                </a:solidFill>
                <a:effectLst/>
              </a:rPr>
              <a:t>Consolidated Federal Programs Application Overview</a:t>
            </a:r>
          </a:p>
          <a:p>
            <a:r>
              <a:rPr lang="en-US">
                <a:solidFill>
                  <a:srgbClr val="000000"/>
                </a:solidFill>
              </a:rPr>
              <a:t>Provides an overview of ESSA</a:t>
            </a:r>
          </a:p>
          <a:p>
            <a:r>
              <a:rPr lang="en-US">
                <a:solidFill>
                  <a:srgbClr val="000000"/>
                </a:solidFill>
              </a:rPr>
              <a:t>Criteria for Substantial Approval</a:t>
            </a:r>
          </a:p>
          <a:p>
            <a:r>
              <a:rPr lang="en-US">
                <a:solidFill>
                  <a:srgbClr val="000000"/>
                </a:solidFill>
              </a:rPr>
              <a:t>Links to supports and resources found on the FPSU website</a:t>
            </a:r>
          </a:p>
          <a:p>
            <a:endParaRPr lang="en-US">
              <a:solidFill>
                <a:srgbClr val="000000"/>
              </a:solidFill>
            </a:endParaRPr>
          </a:p>
          <a:p>
            <a:pPr marL="0" indent="0">
              <a:buNone/>
            </a:pPr>
            <a:r>
              <a:rPr lang="en-US">
                <a:solidFill>
                  <a:srgbClr val="000000"/>
                </a:solidFill>
              </a:rPr>
              <a:t>NOTE: This page is informational only. </a:t>
            </a:r>
            <a:endParaRPr lang="en-US"/>
          </a:p>
        </p:txBody>
      </p:sp>
      <p:sp>
        <p:nvSpPr>
          <p:cNvPr id="4" name="Slide Number Placeholder 3">
            <a:extLst>
              <a:ext uri="{FF2B5EF4-FFF2-40B4-BE49-F238E27FC236}">
                <a16:creationId xmlns:a16="http://schemas.microsoft.com/office/drawing/2014/main" id="{EDD0BEAC-F3C3-2F69-BD19-473287FA0093}"/>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270123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7FC0-E60C-7417-E322-04DD3EDFF210}"/>
              </a:ext>
            </a:extLst>
          </p:cNvPr>
          <p:cNvSpPr>
            <a:spLocks noGrp="1"/>
          </p:cNvSpPr>
          <p:nvPr>
            <p:ph type="ctrTitle"/>
          </p:nvPr>
        </p:nvSpPr>
        <p:spPr/>
        <p:txBody>
          <a:bodyPr/>
          <a:lstStyle/>
          <a:p>
            <a:r>
              <a:rPr lang="en-US">
                <a:solidFill>
                  <a:schemeClr val="tx1"/>
                </a:solidFill>
                <a:latin typeface="Museo Slab 500"/>
              </a:rPr>
              <a:t>Consolidated Application: Narrative Questions</a:t>
            </a:r>
            <a:endParaRPr lang="en-US">
              <a:solidFill>
                <a:schemeClr val="tx1"/>
              </a:solidFill>
            </a:endParaRPr>
          </a:p>
        </p:txBody>
      </p:sp>
      <p:sp>
        <p:nvSpPr>
          <p:cNvPr id="4" name="Slide Number Placeholder 3">
            <a:extLst>
              <a:ext uri="{FF2B5EF4-FFF2-40B4-BE49-F238E27FC236}">
                <a16:creationId xmlns:a16="http://schemas.microsoft.com/office/drawing/2014/main" id="{AF3B102B-BFDF-3EA2-0803-F3CF911DE496}"/>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71631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Narrative Question Layout</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28</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 uri="{C183D7F6-B498-43B3-948B-1728B52AA6E4}">
                <adec:decorative xmlns:adec="http://schemas.microsoft.com/office/drawing/2017/decorative" val="1"/>
              </a:ext>
            </a:extLst>
          </p:cNvPr>
          <p:cNvSpPr txBox="1"/>
          <p:nvPr/>
        </p:nvSpPr>
        <p:spPr>
          <a:xfrm>
            <a:off x="147136" y="1371345"/>
            <a:ext cx="8993951" cy="923330"/>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Each narrative section has a set of questions for LEAs and a set of questions for BOCES. </a:t>
            </a:r>
          </a:p>
          <a:p>
            <a:pPr marL="285750" indent="-285750">
              <a:buFont typeface="Arial"/>
              <a:buChar char="•"/>
            </a:pPr>
            <a:r>
              <a:rPr lang="en-US">
                <a:ea typeface="Calibri"/>
                <a:cs typeface="Calibri"/>
              </a:rPr>
              <a:t>These sections will be pre-selected based on your organization and expanded so questions can be seen, and responses can be entered. </a:t>
            </a:r>
          </a:p>
        </p:txBody>
      </p:sp>
      <p:pic>
        <p:nvPicPr>
          <p:cNvPr id="3" name="Picture 2">
            <a:extLst>
              <a:ext uri="{FF2B5EF4-FFF2-40B4-BE49-F238E27FC236}">
                <a16:creationId xmlns:a16="http://schemas.microsoft.com/office/drawing/2014/main" id="{D5D45464-2DE2-0901-659A-7285AD93B6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38488" y="2412675"/>
            <a:ext cx="2867025" cy="2914650"/>
          </a:xfrm>
          <a:prstGeom prst="rect">
            <a:avLst/>
          </a:prstGeom>
        </p:spPr>
      </p:pic>
    </p:spTree>
    <p:extLst>
      <p:ext uri="{BB962C8B-B14F-4D97-AF65-F5344CB8AC3E}">
        <p14:creationId xmlns:p14="http://schemas.microsoft.com/office/powerpoint/2010/main" val="350341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Narrative Question Logic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3693319"/>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Not all questions in the narrative sections are applicable to each organization. </a:t>
            </a:r>
          </a:p>
          <a:p>
            <a:pPr marL="742950" lvl="1" indent="-285750">
              <a:buFont typeface="Courier New"/>
              <a:buChar char="o"/>
            </a:pPr>
            <a:r>
              <a:rPr lang="en-US">
                <a:ea typeface="Calibri"/>
                <a:cs typeface="Calibri"/>
              </a:rPr>
              <a:t>Title I, Part A Question 5: Only for LEAs with neglected facilities. </a:t>
            </a:r>
          </a:p>
          <a:p>
            <a:pPr marL="742950" lvl="1" indent="-285750">
              <a:buFont typeface="Courier New"/>
              <a:buChar char="o"/>
            </a:pPr>
            <a:r>
              <a:rPr lang="en-US">
                <a:ea typeface="Calibri"/>
                <a:cs typeface="Calibri"/>
              </a:rPr>
              <a:t>Title I, Part A EDT Section of Questions: Only for LEAs with Medium and/or Large Size Gaps. </a:t>
            </a:r>
          </a:p>
          <a:p>
            <a:pPr marL="742950" lvl="1" indent="-285750">
              <a:buFont typeface="Courier New"/>
              <a:buChar char="o"/>
            </a:pPr>
            <a:r>
              <a:rPr lang="en-US">
                <a:ea typeface="Calibri"/>
                <a:cs typeface="Calibri"/>
              </a:rPr>
              <a:t>Title I, Part A – Targeted Support and Improvement Section: Only for LEAs with schools identified for Targeted Support and Improvement (TS) and Additional Targeted Support and Improvement (ATS). </a:t>
            </a:r>
          </a:p>
          <a:p>
            <a:pPr marL="742950" lvl="1" indent="-285750">
              <a:buFont typeface="Courier New"/>
              <a:buChar char="o"/>
            </a:pPr>
            <a:r>
              <a:rPr lang="en-US">
                <a:ea typeface="Calibri"/>
                <a:cs typeface="Calibri"/>
              </a:rPr>
              <a:t>Title II, Part A Question 2: Only for LEAs with schools identified for Comprehensive Support and Improvement (CS), Targeted Support and Improvement (TS) and Additional Targeted Support and Improvement (ATS).</a:t>
            </a:r>
          </a:p>
          <a:p>
            <a:pPr marL="285750" indent="-285750">
              <a:buFont typeface="Arial"/>
              <a:buChar char="•"/>
            </a:pPr>
            <a:endParaRPr lang="en-US">
              <a:ea typeface="Calibri"/>
              <a:cs typeface="Calibri"/>
            </a:endParaRPr>
          </a:p>
          <a:p>
            <a:pPr marL="742950" lvl="1" indent="-285750">
              <a:buFont typeface="Courier New"/>
              <a:buChar char="o"/>
            </a:pPr>
            <a:endParaRPr lang="en-US">
              <a:ea typeface="Calibri"/>
              <a:cs typeface="Calibri"/>
            </a:endParaRP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291071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685802" y="3350378"/>
            <a:ext cx="7801897" cy="730098"/>
          </a:xfrm>
          <a:prstGeom prst="rect">
            <a:avLst/>
          </a:prstGeom>
          <a:noFill/>
          <a:ln>
            <a:noFill/>
          </a:ln>
        </p:spPr>
        <p:txBody>
          <a:bodyPr spcFirstLastPara="1" vert="horz" wrap="square" lIns="0" tIns="0" rIns="0" bIns="0" rtlCol="0" anchor="t" anchorCtr="0">
            <a:normAutofit fontScale="90000"/>
          </a:bodyPr>
          <a:lstStyle/>
          <a:p>
            <a:pPr>
              <a:spcBef>
                <a:spcPts val="0"/>
              </a:spcBef>
              <a:buClr>
                <a:schemeClr val="dk1"/>
              </a:buClr>
              <a:buSzPct val="100000"/>
            </a:pPr>
            <a:r>
              <a:rPr lang="en">
                <a:latin typeface="Museo Slab 500"/>
              </a:rPr>
              <a:t>2024-2025 Consolidated Application System Training</a:t>
            </a:r>
            <a:endParaRPr/>
          </a:p>
        </p:txBody>
      </p:sp>
      <p:sp>
        <p:nvSpPr>
          <p:cNvPr id="134" name="Google Shape;134;p26"/>
          <p:cNvSpPr txBox="1">
            <a:spLocks noGrp="1"/>
          </p:cNvSpPr>
          <p:nvPr>
            <p:ph type="sldNum" idx="12"/>
          </p:nvPr>
        </p:nvSpPr>
        <p:spPr>
          <a:xfrm>
            <a:off x="249655" y="5624513"/>
            <a:ext cx="2057400" cy="273844"/>
          </a:xfrm>
          <a:prstGeom prst="rect">
            <a:avLst/>
          </a:prstGeom>
          <a:noFill/>
          <a:ln>
            <a:noFill/>
          </a:ln>
        </p:spPr>
        <p:txBody>
          <a:bodyPr spcFirstLastPara="1" wrap="square" lIns="68575" tIns="34275" rIns="68575" bIns="34275" anchor="ctr" anchorCtr="0">
            <a:noAutofit/>
          </a:bodyPr>
          <a:lstStyle/>
          <a:p>
            <a:fld id="{00000000-1234-1234-1234-123412341234}" type="slidenum">
              <a:rPr lang="en"/>
              <a:pPr/>
              <a:t>3</a:t>
            </a:fld>
            <a:endParaRPr/>
          </a:p>
        </p:txBody>
      </p:sp>
      <p:pic>
        <p:nvPicPr>
          <p:cNvPr id="4" name="Picture 3" descr="GAINS Logo">
            <a:extLst>
              <a:ext uri="{FF2B5EF4-FFF2-40B4-BE49-F238E27FC236}">
                <a16:creationId xmlns:a16="http://schemas.microsoft.com/office/drawing/2014/main" id="{DAF3251A-4A6B-B8E8-74E1-99C37708ABB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11966" y="4474827"/>
            <a:ext cx="1747640" cy="1671599"/>
          </a:xfrm>
          <a:prstGeom prst="rect">
            <a:avLst/>
          </a:prstGeom>
        </p:spPr>
      </p:pic>
    </p:spTree>
    <p:extLst>
      <p:ext uri="{BB962C8B-B14F-4D97-AF65-F5344CB8AC3E}">
        <p14:creationId xmlns:p14="http://schemas.microsoft.com/office/powerpoint/2010/main" val="163002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Narrative Question Logic Continued </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30</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 uri="{C183D7F6-B498-43B3-948B-1728B52AA6E4}">
                <adec:decorative xmlns:adec="http://schemas.microsoft.com/office/drawing/2017/decorative" val="1"/>
              </a:ext>
            </a:extLst>
          </p:cNvPr>
          <p:cNvSpPr txBox="1"/>
          <p:nvPr/>
        </p:nvSpPr>
        <p:spPr>
          <a:xfrm>
            <a:off x="39136" y="1398345"/>
            <a:ext cx="8993951" cy="923330"/>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The application will automatically check these questions or sections if your LEA meets the criteria. Users will be unable to uncheck the box.</a:t>
            </a:r>
          </a:p>
          <a:p>
            <a:pPr marL="742950" lvl="1" indent="-285750">
              <a:buFont typeface="Courier New"/>
              <a:buChar char="o"/>
            </a:pPr>
            <a:r>
              <a:rPr lang="en-US">
                <a:ea typeface="Calibri"/>
                <a:cs typeface="Calibri"/>
              </a:rPr>
              <a:t>When the box is checked, all the questions associated will appear. </a:t>
            </a:r>
          </a:p>
        </p:txBody>
      </p:sp>
      <p:pic>
        <p:nvPicPr>
          <p:cNvPr id="3" name="Picture 2">
            <a:extLst>
              <a:ext uri="{FF2B5EF4-FFF2-40B4-BE49-F238E27FC236}">
                <a16:creationId xmlns:a16="http://schemas.microsoft.com/office/drawing/2014/main" id="{D77DECD9-2244-F6AE-2532-890637AC72D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462" y="2297312"/>
            <a:ext cx="9144000" cy="1903377"/>
          </a:xfrm>
          <a:prstGeom prst="rect">
            <a:avLst/>
          </a:prstGeom>
        </p:spPr>
      </p:pic>
      <p:pic>
        <p:nvPicPr>
          <p:cNvPr id="6" name="Picture 5">
            <a:extLst>
              <a:ext uri="{FF2B5EF4-FFF2-40B4-BE49-F238E27FC236}">
                <a16:creationId xmlns:a16="http://schemas.microsoft.com/office/drawing/2014/main" id="{720229B2-0F8B-BE2D-8A3C-3EF62A71C7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1763" y="5181038"/>
            <a:ext cx="8372475" cy="923925"/>
          </a:xfrm>
          <a:prstGeom prst="rect">
            <a:avLst/>
          </a:prstGeom>
        </p:spPr>
      </p:pic>
      <p:sp>
        <p:nvSpPr>
          <p:cNvPr id="7" name="TextBox 6">
            <a:extLst>
              <a:ext uri="{FF2B5EF4-FFF2-40B4-BE49-F238E27FC236}">
                <a16:creationId xmlns:a16="http://schemas.microsoft.com/office/drawing/2014/main" id="{75117649-9290-E469-99F2-E53455BD1AC0}"/>
              </a:ext>
              <a:ext uri="{C183D7F6-B498-43B3-948B-1728B52AA6E4}">
                <adec:decorative xmlns:adec="http://schemas.microsoft.com/office/drawing/2017/decorative" val="1"/>
              </a:ext>
            </a:extLst>
          </p:cNvPr>
          <p:cNvSpPr txBox="1"/>
          <p:nvPr/>
        </p:nvSpPr>
        <p:spPr>
          <a:xfrm>
            <a:off x="39135" y="4251345"/>
            <a:ext cx="8993951" cy="1200329"/>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If the LEA doesn't meet the criteria, the box will not be checked. Users will be unable to check the box.</a:t>
            </a:r>
          </a:p>
          <a:p>
            <a:pPr marL="742950" lvl="1" indent="-285750">
              <a:buFont typeface="Courier New"/>
              <a:buChar char="o"/>
            </a:pPr>
            <a:r>
              <a:rPr lang="en-US">
                <a:ea typeface="Calibri"/>
                <a:cs typeface="Calibri"/>
              </a:rPr>
              <a:t>However, LEAs can use the plus symbol to see the questions but won't be able to respond to the questions. </a:t>
            </a:r>
          </a:p>
        </p:txBody>
      </p:sp>
    </p:spTree>
    <p:extLst>
      <p:ext uri="{BB962C8B-B14F-4D97-AF65-F5344CB8AC3E}">
        <p14:creationId xmlns:p14="http://schemas.microsoft.com/office/powerpoint/2010/main" val="2412469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C7E7-79D8-E74E-691E-484860860495}"/>
              </a:ext>
            </a:extLst>
          </p:cNvPr>
          <p:cNvSpPr>
            <a:spLocks noGrp="1"/>
          </p:cNvSpPr>
          <p:nvPr>
            <p:ph type="ctrTitle"/>
          </p:nvPr>
        </p:nvSpPr>
        <p:spPr/>
        <p:txBody>
          <a:bodyPr/>
          <a:lstStyle/>
          <a:p>
            <a:r>
              <a:rPr lang="en-US">
                <a:solidFill>
                  <a:schemeClr val="tx1"/>
                </a:solidFill>
                <a:latin typeface="Museo Slab 500"/>
              </a:rPr>
              <a:t>Consolidated Application: Non-Public Schools Page</a:t>
            </a:r>
            <a:endParaRPr lang="en-US">
              <a:solidFill>
                <a:schemeClr val="tx1"/>
              </a:solidFill>
            </a:endParaRPr>
          </a:p>
        </p:txBody>
      </p:sp>
      <p:sp>
        <p:nvSpPr>
          <p:cNvPr id="4" name="Slide Number Placeholder 3">
            <a:extLst>
              <a:ext uri="{FF2B5EF4-FFF2-40B4-BE49-F238E27FC236}">
                <a16:creationId xmlns:a16="http://schemas.microsoft.com/office/drawing/2014/main" id="{6B21D823-CD21-F3B4-3D3C-FAC6A53DBB02}"/>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6568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Non-Public Schools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32</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3693319"/>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This page can only be completed by LEAs with non-public schools. </a:t>
            </a:r>
          </a:p>
          <a:p>
            <a:pPr marL="742950" lvl="1" indent="-285750">
              <a:buFont typeface="Courier New"/>
              <a:buChar char="o"/>
            </a:pPr>
            <a:r>
              <a:rPr lang="en-US">
                <a:ea typeface="Calibri"/>
                <a:cs typeface="Calibri"/>
              </a:rPr>
              <a:t>It will list all known Non-Public Schools. </a:t>
            </a:r>
          </a:p>
          <a:p>
            <a:pPr marL="742950" lvl="1" indent="-285750">
              <a:buFont typeface="Courier New"/>
              <a:buChar char="o"/>
            </a:pPr>
            <a:r>
              <a:rPr lang="en-US">
                <a:ea typeface="Calibri"/>
                <a:cs typeface="Calibri"/>
              </a:rPr>
              <a:t>It includes additional fields that users will need to address, including: </a:t>
            </a:r>
          </a:p>
          <a:p>
            <a:pPr marL="1200150" lvl="2" indent="-285750">
              <a:buFont typeface="Wingdings"/>
              <a:buChar char="§"/>
            </a:pPr>
            <a:r>
              <a:rPr lang="en-US">
                <a:ea typeface="Calibri"/>
                <a:cs typeface="Calibri"/>
              </a:rPr>
              <a:t>Total Number of Students in the District </a:t>
            </a:r>
          </a:p>
          <a:p>
            <a:pPr marL="1200150" lvl="2" indent="-285750">
              <a:buFont typeface="Wingdings"/>
              <a:buChar char="§"/>
            </a:pPr>
            <a:r>
              <a:rPr lang="en-US">
                <a:ea typeface="Calibri"/>
                <a:cs typeface="Calibri"/>
              </a:rPr>
              <a:t>Number of English Learners Attending a Public School</a:t>
            </a:r>
          </a:p>
          <a:p>
            <a:pPr marL="1200150" lvl="2" indent="-285750">
              <a:buFont typeface="Wingdings"/>
              <a:buChar char="§"/>
            </a:pPr>
            <a:r>
              <a:rPr lang="en-US">
                <a:ea typeface="Calibri"/>
                <a:cs typeface="Calibri"/>
              </a:rPr>
              <a:t>Total Enrollment per Non-Public School</a:t>
            </a:r>
          </a:p>
          <a:p>
            <a:pPr marL="742950" lvl="1" indent="-285750">
              <a:buFont typeface="Courier New"/>
              <a:buChar char="o"/>
            </a:pPr>
            <a:r>
              <a:rPr lang="en-US">
                <a:ea typeface="Calibri"/>
                <a:cs typeface="Calibri"/>
              </a:rPr>
              <a:t>These additional fields will allow the application to calculate the allocation for Equitable Services for Title II, Title III, and Title IV. </a:t>
            </a:r>
          </a:p>
          <a:p>
            <a:pPr marL="285750" indent="-285750">
              <a:buFont typeface="Arial"/>
              <a:buChar char="•"/>
            </a:pPr>
            <a:r>
              <a:rPr lang="en-US">
                <a:ea typeface="Calibri"/>
                <a:cs typeface="Calibri"/>
              </a:rPr>
              <a:t>The non-public school page will still calculate the proportionate share for Title I like normal. </a:t>
            </a:r>
            <a:endParaRPr lang="en-US"/>
          </a:p>
          <a:p>
            <a:pPr marL="742950" lvl="1" indent="-285750">
              <a:buFont typeface="Courier New"/>
              <a:buChar char="o"/>
            </a:pPr>
            <a:r>
              <a:rPr lang="en-US">
                <a:ea typeface="Calibri"/>
                <a:cs typeface="Calibri"/>
              </a:rPr>
              <a:t>The only change is that the "#of low-income students residing in a Title I school boundary and attending a non-public school" is required for all eligible schools. </a:t>
            </a: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404762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Non-Public Schools Reminder</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 uri="{C183D7F6-B498-43B3-948B-1728B52AA6E4}">
                <adec:decorative xmlns:adec="http://schemas.microsoft.com/office/drawing/2017/decorative" val="1"/>
              </a:ext>
            </a:extLst>
          </p:cNvPr>
          <p:cNvSpPr txBox="1"/>
          <p:nvPr/>
        </p:nvSpPr>
        <p:spPr>
          <a:xfrm>
            <a:off x="39136" y="1398345"/>
            <a:ext cx="8993951" cy="1754326"/>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All </a:t>
            </a:r>
            <a:r>
              <a:rPr lang="en-US" u="sng">
                <a:ea typeface="Calibri"/>
                <a:cs typeface="Calibri"/>
              </a:rPr>
              <a:t>eligible</a:t>
            </a:r>
            <a:r>
              <a:rPr lang="en-US">
                <a:ea typeface="Calibri"/>
                <a:cs typeface="Calibri"/>
              </a:rPr>
              <a:t> non-public schools will need a Non-Public School Consultation form uploaded into the platform. This is regardless of whether the school decides to participate or not in funding. </a:t>
            </a:r>
            <a:endParaRPr lang="en-US"/>
          </a:p>
          <a:p>
            <a:pPr marL="285750" indent="-285750">
              <a:buFont typeface="Arial"/>
              <a:buChar char="•"/>
            </a:pPr>
            <a:r>
              <a:rPr lang="en-US">
                <a:ea typeface="Calibri"/>
                <a:cs typeface="Calibri"/>
              </a:rPr>
              <a:t>If the school is not eligible for funding like a for-profit school or a daycare, users can use the trash can to remove the school from the list. </a:t>
            </a:r>
          </a:p>
          <a:p>
            <a:pPr marL="285750" indent="-285750">
              <a:buFont typeface="Arial"/>
              <a:buChar char="•"/>
            </a:pPr>
            <a:endParaRPr lang="en-US">
              <a:ea typeface="Calibri"/>
              <a:cs typeface="Calibri"/>
            </a:endParaRPr>
          </a:p>
        </p:txBody>
      </p:sp>
      <p:pic>
        <p:nvPicPr>
          <p:cNvPr id="3" name="Picture 2">
            <a:extLst>
              <a:ext uri="{FF2B5EF4-FFF2-40B4-BE49-F238E27FC236}">
                <a16:creationId xmlns:a16="http://schemas.microsoft.com/office/drawing/2014/main" id="{8FA8DE75-A1B4-C6B1-FCA8-9965C74537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848331"/>
            <a:ext cx="9144000" cy="959005"/>
          </a:xfrm>
          <a:prstGeom prst="rect">
            <a:avLst/>
          </a:prstGeom>
        </p:spPr>
      </p:pic>
    </p:spTree>
    <p:extLst>
      <p:ext uri="{BB962C8B-B14F-4D97-AF65-F5344CB8AC3E}">
        <p14:creationId xmlns:p14="http://schemas.microsoft.com/office/powerpoint/2010/main" val="3249452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F1B-16D0-CFCB-0EED-E05EEF63A25B}"/>
              </a:ext>
            </a:extLst>
          </p:cNvPr>
          <p:cNvSpPr>
            <a:spLocks noGrp="1"/>
          </p:cNvSpPr>
          <p:nvPr>
            <p:ph type="ctrTitle"/>
          </p:nvPr>
        </p:nvSpPr>
        <p:spPr/>
        <p:txBody>
          <a:bodyPr/>
          <a:lstStyle/>
          <a:p>
            <a:r>
              <a:rPr lang="en-US">
                <a:solidFill>
                  <a:schemeClr val="tx1"/>
                </a:solidFill>
                <a:latin typeface="Museo Slab 500"/>
              </a:rPr>
              <a:t>Consolidated Application: LEA Set-Asides</a:t>
            </a:r>
          </a:p>
        </p:txBody>
      </p:sp>
      <p:sp>
        <p:nvSpPr>
          <p:cNvPr id="4" name="Slide Number Placeholder 3">
            <a:extLst>
              <a:ext uri="{FF2B5EF4-FFF2-40B4-BE49-F238E27FC236}">
                <a16:creationId xmlns:a16="http://schemas.microsoft.com/office/drawing/2014/main" id="{97D9649B-780E-1001-3E05-65A7219EBBFB}"/>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26318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LEA Set-Asides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35</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2862322"/>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The biggest shift in the new platform is how Title I functions compared to the previous applications. </a:t>
            </a:r>
          </a:p>
          <a:p>
            <a:pPr marL="285750" indent="-285750">
              <a:buFont typeface="Arial"/>
              <a:buChar char="•"/>
            </a:pPr>
            <a:r>
              <a:rPr lang="en-US">
                <a:ea typeface="Calibri"/>
                <a:cs typeface="Calibri"/>
              </a:rPr>
              <a:t>In the previous applications, LEAs and BOCES would complete the budgets first before reviewing PPA and rank order. </a:t>
            </a:r>
          </a:p>
          <a:p>
            <a:pPr marL="285750" indent="-285750">
              <a:buFont typeface="Arial"/>
              <a:buChar char="•"/>
            </a:pPr>
            <a:r>
              <a:rPr lang="en-US">
                <a:ea typeface="Calibri"/>
                <a:cs typeface="Calibri"/>
              </a:rPr>
              <a:t>The LEA Set-Asides page in GAINS is reversing the process. GAINS will use the LEA Set-Asides page to determine the allocation for schools. </a:t>
            </a:r>
          </a:p>
          <a:p>
            <a:pPr marL="285750" indent="-285750">
              <a:buFont typeface="Arial"/>
              <a:buChar char="•"/>
            </a:pPr>
            <a:endParaRPr lang="en-US">
              <a:solidFill>
                <a:srgbClr val="000000"/>
              </a:solidFill>
              <a:ea typeface="Calibri"/>
              <a:cs typeface="Calibri"/>
            </a:endParaRPr>
          </a:p>
          <a:p>
            <a:pPr algn="ctr"/>
            <a:r>
              <a:rPr lang="en-US" b="1">
                <a:solidFill>
                  <a:srgbClr val="FF0000"/>
                </a:solidFill>
                <a:ea typeface="Calibri"/>
                <a:cs typeface="Calibri"/>
              </a:rPr>
              <a:t>This page must be completed prior to the School Ranking (School Profile) page and budgeting! </a:t>
            </a:r>
          </a:p>
          <a:p>
            <a:pPr marL="285750" indent="-285750">
              <a:buFont typeface="Arial"/>
              <a:buChar char="•"/>
            </a:pPr>
            <a:endParaRPr lang="en-US">
              <a:ea typeface="Calibri"/>
              <a:cs typeface="Calibri"/>
            </a:endParaRPr>
          </a:p>
        </p:txBody>
      </p:sp>
    </p:spTree>
    <p:extLst>
      <p:ext uri="{BB962C8B-B14F-4D97-AF65-F5344CB8AC3E}">
        <p14:creationId xmlns:p14="http://schemas.microsoft.com/office/powerpoint/2010/main" val="3241888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a:bodyPr>
          <a:lstStyle/>
          <a:p>
            <a:r>
              <a:rPr lang="en-US" sz="2700">
                <a:latin typeface="Museo Slab 500"/>
              </a:rPr>
              <a:t>LEA Set-Asides Breakdown</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36</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7E271B03-3B97-5885-9F8A-CFBB6DC0B67B}"/>
              </a:ext>
            </a:extLst>
          </p:cNvPr>
          <p:cNvSpPr txBox="1"/>
          <p:nvPr/>
        </p:nvSpPr>
        <p:spPr>
          <a:xfrm>
            <a:off x="39136" y="1398345"/>
            <a:ext cx="8993951" cy="3970318"/>
          </a:xfrm>
          <a:prstGeom prst="rect">
            <a:avLst/>
          </a:prstGeom>
          <a:noFill/>
        </p:spPr>
        <p:txBody>
          <a:bodyPr wrap="square" lIns="91440" tIns="45720" rIns="91440" bIns="45720" rtlCol="0" anchor="t">
            <a:spAutoFit/>
          </a:bodyPr>
          <a:lstStyle/>
          <a:p>
            <a:pPr marL="285750" indent="-285750">
              <a:buFont typeface="Arial"/>
              <a:buChar char="•"/>
            </a:pPr>
            <a:r>
              <a:rPr lang="en-US">
                <a:ea typeface="Calibri"/>
                <a:cs typeface="Calibri"/>
              </a:rPr>
              <a:t>The LEA-Set Asides page is going to take the allocation and begin removing the Set-Asides to determine the amount available to budget to schools: </a:t>
            </a:r>
            <a:endParaRPr lang="en-US"/>
          </a:p>
          <a:p>
            <a:pPr marL="742950" lvl="1" indent="-285750">
              <a:buFont typeface="Courier New"/>
              <a:buChar char="o"/>
            </a:pPr>
            <a:r>
              <a:rPr lang="en-US">
                <a:ea typeface="Calibri"/>
                <a:cs typeface="Calibri"/>
              </a:rPr>
              <a:t>Non-Public School Set-Asides</a:t>
            </a:r>
          </a:p>
          <a:p>
            <a:pPr marL="742950" lvl="1" indent="-285750">
              <a:buFont typeface="Courier New"/>
              <a:buChar char="o"/>
            </a:pPr>
            <a:r>
              <a:rPr lang="en-US">
                <a:ea typeface="Calibri"/>
                <a:cs typeface="Calibri"/>
              </a:rPr>
              <a:t>Indirect Cost for Title I, Part A</a:t>
            </a:r>
          </a:p>
          <a:p>
            <a:pPr marL="742950" lvl="1" indent="-285750">
              <a:buFont typeface="Courier New"/>
              <a:buChar char="o"/>
            </a:pPr>
            <a:r>
              <a:rPr lang="en-US">
                <a:ea typeface="Calibri"/>
                <a:cs typeface="Calibri"/>
              </a:rPr>
              <a:t>Parent and Family Engagement Set-Asides </a:t>
            </a:r>
          </a:p>
          <a:p>
            <a:pPr marL="742950" lvl="1" indent="-285750">
              <a:buFont typeface="Courier New"/>
              <a:buChar char="o"/>
            </a:pPr>
            <a:r>
              <a:rPr lang="en-US">
                <a:ea typeface="Calibri"/>
                <a:cs typeface="Calibri"/>
              </a:rPr>
              <a:t>Homeless Set-Aside</a:t>
            </a:r>
          </a:p>
          <a:p>
            <a:pPr marL="742950" lvl="1" indent="-285750">
              <a:buFont typeface="Courier New"/>
              <a:buChar char="o"/>
            </a:pPr>
            <a:r>
              <a:rPr lang="en-US">
                <a:ea typeface="Calibri"/>
                <a:cs typeface="Calibri"/>
              </a:rPr>
              <a:t>Neglected Set-Aside (if applicable) </a:t>
            </a:r>
          </a:p>
          <a:p>
            <a:pPr marL="742950" lvl="1" indent="-285750">
              <a:buFont typeface="Courier New"/>
              <a:buChar char="o"/>
            </a:pPr>
            <a:r>
              <a:rPr lang="en-US">
                <a:ea typeface="Calibri"/>
                <a:cs typeface="Calibri"/>
              </a:rPr>
              <a:t>And any Optional Set-Asides</a:t>
            </a:r>
          </a:p>
          <a:p>
            <a:pPr marL="285750" indent="-285750">
              <a:buFont typeface="Arial"/>
              <a:buChar char="•"/>
            </a:pPr>
            <a:r>
              <a:rPr lang="en-US">
                <a:ea typeface="Calibri"/>
                <a:cs typeface="Calibri"/>
              </a:rPr>
              <a:t>Once all the Set-Asides are removed, the "Amount Remaining for School Allocations" will be populated on the School Ranking page. </a:t>
            </a:r>
          </a:p>
          <a:p>
            <a:pPr marL="285750" indent="-285750">
              <a:buFont typeface="Arial"/>
              <a:buChar char="•"/>
            </a:pPr>
            <a:r>
              <a:rPr lang="en-US">
                <a:ea typeface="Calibri"/>
                <a:cs typeface="Calibri"/>
              </a:rPr>
              <a:t>We will walk through this page in more depth during the walkthrough. </a:t>
            </a:r>
          </a:p>
          <a:p>
            <a:endParaRPr lang="en-US">
              <a:ea typeface="Calibri"/>
              <a:cs typeface="Calibri"/>
            </a:endParaRPr>
          </a:p>
          <a:p>
            <a:pPr marL="742950" lvl="1" indent="-285750">
              <a:buFont typeface="Courier New"/>
              <a:buChar char="o"/>
            </a:pPr>
            <a:endParaRPr lang="en-US">
              <a:ea typeface="Calibri"/>
              <a:cs typeface="Calibri"/>
            </a:endParaRPr>
          </a:p>
          <a:p>
            <a:pPr marL="285750" indent="-285750">
              <a:buFont typeface="Arial"/>
              <a:buChar char="•"/>
            </a:pPr>
            <a:endParaRPr lang="en-US">
              <a:ea typeface="Calibri"/>
              <a:cs typeface="Calibri"/>
            </a:endParaRPr>
          </a:p>
        </p:txBody>
      </p:sp>
      <p:pic>
        <p:nvPicPr>
          <p:cNvPr id="3" name="Picture 2" descr="This displays a chart which is pulling in all the information from the set-aside page so that the system can calculate the amount remaining for schools. This chart includes the Title I allocation, the amount set-aside for Non-Public schools and indirect costs, and the amount set-aside for required and optional set-asides. All of those numbers are taken and removed from the Title I allocation to come up with the final row of &quot;Amount Remaining for School Allocations.&quot; ">
            <a:extLst>
              <a:ext uri="{FF2B5EF4-FFF2-40B4-BE49-F238E27FC236}">
                <a16:creationId xmlns:a16="http://schemas.microsoft.com/office/drawing/2014/main" id="{257ED8D4-EC03-6907-8D47-3328DFA0F741}"/>
              </a:ext>
            </a:extLst>
          </p:cNvPr>
          <p:cNvPicPr>
            <a:picLocks noChangeAspect="1"/>
          </p:cNvPicPr>
          <p:nvPr/>
        </p:nvPicPr>
        <p:blipFill>
          <a:blip r:embed="rId4"/>
          <a:stretch>
            <a:fillRect/>
          </a:stretch>
        </p:blipFill>
        <p:spPr>
          <a:xfrm>
            <a:off x="3077" y="4626783"/>
            <a:ext cx="9144000" cy="1403971"/>
          </a:xfrm>
          <a:prstGeom prst="rect">
            <a:avLst/>
          </a:prstGeom>
        </p:spPr>
      </p:pic>
    </p:spTree>
    <p:extLst>
      <p:ext uri="{BB962C8B-B14F-4D97-AF65-F5344CB8AC3E}">
        <p14:creationId xmlns:p14="http://schemas.microsoft.com/office/powerpoint/2010/main" val="1003915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04EB-C394-608C-05FC-2D103901BA84}"/>
              </a:ext>
            </a:extLst>
          </p:cNvPr>
          <p:cNvSpPr>
            <a:spLocks noGrp="1"/>
          </p:cNvSpPr>
          <p:nvPr>
            <p:ph type="ctrTitle"/>
          </p:nvPr>
        </p:nvSpPr>
        <p:spPr/>
        <p:txBody>
          <a:bodyPr/>
          <a:lstStyle/>
          <a:p>
            <a:r>
              <a:rPr lang="en-US">
                <a:solidFill>
                  <a:schemeClr val="tx1"/>
                </a:solidFill>
                <a:latin typeface="Museo Slab 500"/>
              </a:rPr>
              <a:t>Consolidated Application: LEA Data Profile </a:t>
            </a:r>
            <a:endParaRPr lang="en-US">
              <a:solidFill>
                <a:schemeClr val="tx1"/>
              </a:solidFill>
            </a:endParaRPr>
          </a:p>
        </p:txBody>
      </p:sp>
      <p:sp>
        <p:nvSpPr>
          <p:cNvPr id="4" name="Slide Number Placeholder 3">
            <a:extLst>
              <a:ext uri="{FF2B5EF4-FFF2-40B4-BE49-F238E27FC236}">
                <a16:creationId xmlns:a16="http://schemas.microsoft.com/office/drawing/2014/main" id="{5C3494D7-92BA-6252-E433-3F87A5BA9BD9}"/>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3683075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2FB2-8AFC-E9F1-0A87-CEE05C917030}"/>
              </a:ext>
            </a:extLst>
          </p:cNvPr>
          <p:cNvSpPr>
            <a:spLocks noGrp="1"/>
          </p:cNvSpPr>
          <p:nvPr>
            <p:ph type="title"/>
          </p:nvPr>
        </p:nvSpPr>
        <p:spPr/>
        <p:txBody>
          <a:bodyPr/>
          <a:lstStyle/>
          <a:p>
            <a:r>
              <a:rPr lang="en-US">
                <a:latin typeface="Museo Slab 500"/>
              </a:rPr>
              <a:t>LEA Data Profile </a:t>
            </a:r>
            <a:endParaRPr lang="en-US"/>
          </a:p>
        </p:txBody>
      </p:sp>
      <p:sp>
        <p:nvSpPr>
          <p:cNvPr id="3" name="Content Placeholder 2">
            <a:extLst>
              <a:ext uri="{FF2B5EF4-FFF2-40B4-BE49-F238E27FC236}">
                <a16:creationId xmlns:a16="http://schemas.microsoft.com/office/drawing/2014/main" id="{4C4D6CBC-0949-DF76-D515-A235702CDB2C}"/>
              </a:ext>
            </a:extLst>
          </p:cNvPr>
          <p:cNvSpPr>
            <a:spLocks noGrp="1"/>
          </p:cNvSpPr>
          <p:nvPr>
            <p:ph idx="1"/>
          </p:nvPr>
        </p:nvSpPr>
        <p:spPr/>
        <p:txBody>
          <a:bodyPr vert="horz" lIns="0" tIns="0" rIns="0" bIns="45720" rtlCol="0" anchor="t">
            <a:normAutofit/>
          </a:bodyPr>
          <a:lstStyle/>
          <a:p>
            <a:r>
              <a:rPr lang="en-US">
                <a:ea typeface="Calibri"/>
                <a:cs typeface="Calibri"/>
              </a:rPr>
              <a:t>Only includes a selection of how the LEA will determine poverty. </a:t>
            </a:r>
          </a:p>
          <a:p>
            <a:r>
              <a:rPr lang="en-US">
                <a:ea typeface="Calibri"/>
                <a:cs typeface="Calibri"/>
              </a:rPr>
              <a:t>We draw this to your attention because you will need to still select the qualifying method, which is on a different page now (the School Ranking page). </a:t>
            </a:r>
          </a:p>
          <a:p>
            <a:r>
              <a:rPr lang="en-US">
                <a:ea typeface="Calibri"/>
                <a:cs typeface="Calibri"/>
              </a:rPr>
              <a:t>This page does </a:t>
            </a:r>
            <a:r>
              <a:rPr lang="en-US" b="1">
                <a:ea typeface="Calibri"/>
                <a:cs typeface="Calibri"/>
              </a:rPr>
              <a:t>not</a:t>
            </a:r>
            <a:r>
              <a:rPr lang="en-US">
                <a:ea typeface="Calibri"/>
                <a:cs typeface="Calibri"/>
              </a:rPr>
              <a:t> inform the School Ranking page and is more of a tool for reviewers to know which data you plan to use.</a:t>
            </a:r>
          </a:p>
        </p:txBody>
      </p:sp>
      <p:sp>
        <p:nvSpPr>
          <p:cNvPr id="4" name="Slide Number Placeholder 3">
            <a:extLst>
              <a:ext uri="{FF2B5EF4-FFF2-40B4-BE49-F238E27FC236}">
                <a16:creationId xmlns:a16="http://schemas.microsoft.com/office/drawing/2014/main" id="{78ACF20D-B8BA-FFD9-F68F-3C34C8DDAAA6}"/>
              </a:ext>
            </a:extLst>
          </p:cNvPr>
          <p:cNvSpPr>
            <a:spLocks noGrp="1"/>
          </p:cNvSpPr>
          <p:nvPr>
            <p:ph type="sldNum" sz="quarter" idx="12"/>
          </p:nvPr>
        </p:nvSpPr>
        <p:spPr/>
        <p:txBody>
          <a:bodyPr/>
          <a:lstStyle/>
          <a:p>
            <a:fld id="{C479D5F6-EDCB-402A-AC08-4943A1820E8F}" type="slidenum">
              <a:rPr lang="en-US" smtClean="0"/>
              <a:pPr/>
              <a:t>38</a:t>
            </a:fld>
            <a:endParaRPr lang="en-US"/>
          </a:p>
        </p:txBody>
      </p:sp>
      <p:pic>
        <p:nvPicPr>
          <p:cNvPr id="5" name="Picture 4" descr="Users will find the question, &quot;How does your district determine poverty?&quot; on the LEA Data Profile. Users can select a radio button to indicate their selection.&#10;- Free/Reduced Lunch (including federal FRPL and/or state household survey)&#10;- Free and Reduced Meal &amp; Community Eligibility Provision (CEP)&#10;- Free Lunch&#10;- TANF Eligibility&#10;- Medicaid&#10;- US Census Data&#10; ">
            <a:extLst>
              <a:ext uri="{FF2B5EF4-FFF2-40B4-BE49-F238E27FC236}">
                <a16:creationId xmlns:a16="http://schemas.microsoft.com/office/drawing/2014/main" id="{6097F04E-42B3-7FF7-4537-DB517F461D93}"/>
              </a:ext>
            </a:extLst>
          </p:cNvPr>
          <p:cNvPicPr>
            <a:picLocks noChangeAspect="1"/>
          </p:cNvPicPr>
          <p:nvPr/>
        </p:nvPicPr>
        <p:blipFill>
          <a:blip r:embed="rId3"/>
          <a:stretch>
            <a:fillRect/>
          </a:stretch>
        </p:blipFill>
        <p:spPr>
          <a:xfrm>
            <a:off x="1618955" y="4372121"/>
            <a:ext cx="5924550" cy="2238375"/>
          </a:xfrm>
          <a:prstGeom prst="rect">
            <a:avLst/>
          </a:prstGeom>
        </p:spPr>
      </p:pic>
    </p:spTree>
    <p:extLst>
      <p:ext uri="{BB962C8B-B14F-4D97-AF65-F5344CB8AC3E}">
        <p14:creationId xmlns:p14="http://schemas.microsoft.com/office/powerpoint/2010/main" val="318637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04EB-C394-608C-05FC-2D103901BA84}"/>
              </a:ext>
            </a:extLst>
          </p:cNvPr>
          <p:cNvSpPr>
            <a:spLocks noGrp="1"/>
          </p:cNvSpPr>
          <p:nvPr>
            <p:ph type="ctrTitle"/>
          </p:nvPr>
        </p:nvSpPr>
        <p:spPr/>
        <p:txBody>
          <a:bodyPr/>
          <a:lstStyle/>
          <a:p>
            <a:r>
              <a:rPr lang="en-US">
                <a:solidFill>
                  <a:schemeClr val="tx1"/>
                </a:solidFill>
                <a:latin typeface="Museo Slab 500"/>
              </a:rPr>
              <a:t>Consolidated Application: School Ranking</a:t>
            </a:r>
            <a:endParaRPr lang="en-US">
              <a:solidFill>
                <a:schemeClr val="tx1"/>
              </a:solidFill>
            </a:endParaRPr>
          </a:p>
        </p:txBody>
      </p:sp>
      <p:sp>
        <p:nvSpPr>
          <p:cNvPr id="4" name="Slide Number Placeholder 3">
            <a:extLst>
              <a:ext uri="{FF2B5EF4-FFF2-40B4-BE49-F238E27FC236}">
                <a16:creationId xmlns:a16="http://schemas.microsoft.com/office/drawing/2014/main" id="{5C3494D7-92BA-6252-E433-3F87A5BA9BD9}"/>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87985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a:t>Agenda</a:t>
            </a:r>
            <a:endParaRPr/>
          </a:p>
        </p:txBody>
      </p:sp>
      <p:sp>
        <p:nvSpPr>
          <p:cNvPr id="140" name="Google Shape;140;p27"/>
          <p:cNvSpPr txBox="1">
            <a:spLocks noGrp="1"/>
          </p:cNvSpPr>
          <p:nvPr>
            <p:ph idx="1"/>
          </p:nvPr>
        </p:nvSpPr>
        <p:spPr>
          <a:prstGeom prst="rect">
            <a:avLst/>
          </a:prstGeom>
        </p:spPr>
        <p:txBody>
          <a:bodyPr spcFirstLastPara="1" vert="horz" wrap="square" lIns="0" tIns="0" rIns="0" bIns="0" rtlCol="0" anchor="t" anchorCtr="0">
            <a:normAutofit/>
          </a:bodyPr>
          <a:lstStyle/>
          <a:p>
            <a:pPr marL="457200" indent="-342900">
              <a:lnSpc>
                <a:spcPct val="100000"/>
              </a:lnSpc>
              <a:spcBef>
                <a:spcPts val="0"/>
              </a:spcBef>
              <a:buSzPts val="1800"/>
            </a:pPr>
            <a:r>
              <a:rPr lang="en">
                <a:ea typeface="Calibri"/>
                <a:cs typeface="Calibri"/>
              </a:rPr>
              <a:t>Welcome to the ESEA Consolidated Application in GAINS</a:t>
            </a:r>
          </a:p>
          <a:p>
            <a:pPr marL="457200" indent="-342900">
              <a:lnSpc>
                <a:spcPct val="100000"/>
              </a:lnSpc>
              <a:spcBef>
                <a:spcPts val="0"/>
              </a:spcBef>
              <a:buSzPts val="1800"/>
            </a:pPr>
            <a:r>
              <a:rPr lang="en"/>
              <a:t>Upcoming Due Dates and Reminders for Submissions</a:t>
            </a:r>
            <a:endParaRPr>
              <a:ea typeface="Calibri"/>
              <a:cs typeface="Calibri"/>
            </a:endParaRPr>
          </a:p>
          <a:p>
            <a:pPr marL="457200" indent="-342900">
              <a:spcBef>
                <a:spcPts val="0"/>
              </a:spcBef>
              <a:buSzPts val="1800"/>
            </a:pPr>
            <a:r>
              <a:rPr lang="en">
                <a:ea typeface="Calibri"/>
                <a:cs typeface="Calibri"/>
              </a:rPr>
              <a:t>How to Access GAINS</a:t>
            </a:r>
          </a:p>
          <a:p>
            <a:pPr marL="914400" lvl="1" indent="-342900">
              <a:spcBef>
                <a:spcPts val="0"/>
              </a:spcBef>
              <a:buSzPts val="1800"/>
              <a:buFont typeface="Courier New" panose="020B0604020202020204" pitchFamily="34" charset="0"/>
              <a:buChar char="o"/>
            </a:pPr>
            <a:r>
              <a:rPr lang="en">
                <a:ea typeface="Calibri"/>
                <a:cs typeface="Calibri"/>
              </a:rPr>
              <a:t>Locating the ESEA Consolidated Application</a:t>
            </a:r>
          </a:p>
          <a:p>
            <a:pPr marL="457200" indent="-342900">
              <a:spcBef>
                <a:spcPts val="0"/>
              </a:spcBef>
              <a:buSzPts val="1800"/>
            </a:pPr>
            <a:r>
              <a:rPr lang="en">
                <a:ea typeface="Calibri"/>
                <a:cs typeface="Calibri"/>
              </a:rPr>
              <a:t>Overview of the Consolidated Application</a:t>
            </a:r>
          </a:p>
          <a:p>
            <a:pPr marL="457200" indent="-342900">
              <a:spcBef>
                <a:spcPts val="0"/>
              </a:spcBef>
              <a:buSzPts val="1800"/>
            </a:pPr>
            <a:r>
              <a:rPr lang="en"/>
              <a:t>Consolidated Application Walkthrough</a:t>
            </a:r>
            <a:endParaRPr/>
          </a:p>
          <a:p>
            <a:pPr marL="457200" indent="-342900">
              <a:spcBef>
                <a:spcPts val="0"/>
              </a:spcBef>
              <a:buSzPts val="1800"/>
            </a:pPr>
            <a:r>
              <a:rPr lang="en"/>
              <a:t>BOCES Training</a:t>
            </a:r>
            <a:endParaRPr/>
          </a:p>
          <a:p>
            <a:pPr marL="457200" indent="-342900">
              <a:spcBef>
                <a:spcPts val="0"/>
              </a:spcBef>
              <a:buSzPts val="1800"/>
            </a:pPr>
            <a:r>
              <a:rPr lang="en"/>
              <a:t>Additional Support</a:t>
            </a:r>
            <a:endParaRPr/>
          </a:p>
          <a:p>
            <a:pPr marL="457200" indent="-342900">
              <a:spcBef>
                <a:spcPts val="0"/>
              </a:spcBef>
              <a:buSzPts val="1800"/>
            </a:pPr>
            <a:r>
              <a:rPr lang="en"/>
              <a:t>Questions</a:t>
            </a:r>
            <a:endParaRPr/>
          </a:p>
          <a:p>
            <a:pPr marL="457200" indent="-342900">
              <a:spcBef>
                <a:spcPts val="0"/>
              </a:spcBef>
              <a:buSzPts val="1800"/>
            </a:pPr>
            <a:endParaRPr lang="en">
              <a:ea typeface="Calibri"/>
              <a:cs typeface="Calibri"/>
            </a:endParaRPr>
          </a:p>
        </p:txBody>
      </p:sp>
    </p:spTree>
    <p:extLst>
      <p:ext uri="{BB962C8B-B14F-4D97-AF65-F5344CB8AC3E}">
        <p14:creationId xmlns:p14="http://schemas.microsoft.com/office/powerpoint/2010/main" val="322760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School Ranking</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40</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 uri="{C183D7F6-B498-43B3-948B-1728B52AA6E4}">
                <adec:decorative xmlns:adec="http://schemas.microsoft.com/office/drawing/2017/decorative" val="1"/>
              </a:ext>
            </a:extLst>
          </p:cNvPr>
          <p:cNvSpPr txBox="1"/>
          <p:nvPr/>
        </p:nvSpPr>
        <p:spPr>
          <a:xfrm>
            <a:off x="211385" y="1260539"/>
            <a:ext cx="8667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panose="020F0502020204030204"/>
                <a:cs typeface="Calibri" panose="020F0502020204030204"/>
              </a:rPr>
              <a:t>The name isn't the only thing that changed with the School Ranking page (previously known as the School Profile). </a:t>
            </a:r>
          </a:p>
          <a:p>
            <a:pPr marL="285750" indent="-285750">
              <a:buFont typeface="Arial"/>
              <a:buChar char="•"/>
            </a:pPr>
            <a:endParaRPr lang="en-US">
              <a:ea typeface="Calibri" panose="020F0502020204030204"/>
              <a:cs typeface="Calibri" panose="020F0502020204030204"/>
            </a:endParaRPr>
          </a:p>
          <a:p>
            <a:pPr algn="ctr"/>
            <a:r>
              <a:rPr lang="en-US" b="1">
                <a:solidFill>
                  <a:srgbClr val="FF0000"/>
                </a:solidFill>
                <a:ea typeface="Calibri" panose="020F0502020204030204"/>
                <a:cs typeface="Calibri" panose="020F0502020204030204"/>
              </a:rPr>
              <a:t>LEAs will need to select the "Qualifying Method" before designating schools as Title I: </a:t>
            </a:r>
            <a:endParaRPr lang="en-US">
              <a:solidFill>
                <a:srgbClr val="FF0000"/>
              </a:solidFill>
              <a:ea typeface="Calibri"/>
              <a:cs typeface="Calibri"/>
            </a:endParaRPr>
          </a:p>
        </p:txBody>
      </p:sp>
      <p:pic>
        <p:nvPicPr>
          <p:cNvPr id="8" name="Picture 7">
            <a:extLst>
              <a:ext uri="{FF2B5EF4-FFF2-40B4-BE49-F238E27FC236}">
                <a16:creationId xmlns:a16="http://schemas.microsoft.com/office/drawing/2014/main" id="{C184C245-410A-4956-C3BA-9BBE326CB3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8" y="2574554"/>
            <a:ext cx="9144000" cy="1951662"/>
          </a:xfrm>
          <a:prstGeom prst="rect">
            <a:avLst/>
          </a:prstGeom>
        </p:spPr>
      </p:pic>
      <p:sp>
        <p:nvSpPr>
          <p:cNvPr id="10" name="TextBox 9">
            <a:extLst>
              <a:ext uri="{FF2B5EF4-FFF2-40B4-BE49-F238E27FC236}">
                <a16:creationId xmlns:a16="http://schemas.microsoft.com/office/drawing/2014/main" id="{D4482013-0BD4-C024-460E-D1426CABDA98}"/>
              </a:ext>
              <a:ext uri="{C183D7F6-B498-43B3-948B-1728B52AA6E4}">
                <adec:decorative xmlns:adec="http://schemas.microsoft.com/office/drawing/2017/decorative" val="1"/>
              </a:ext>
            </a:extLst>
          </p:cNvPr>
          <p:cNvSpPr txBox="1"/>
          <p:nvPr/>
        </p:nvSpPr>
        <p:spPr>
          <a:xfrm>
            <a:off x="99000" y="4661999"/>
            <a:ext cx="8901000" cy="147732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Please note in the right-hand corner, above the chart, that there is that "Total Available for School Allocation." As mentioned previously, this number is pulled from the LEA Set-Asides page. This is a huge reason (and we can't emphasize it enough) why the LEA Set-Asides page NEEDS to be done and set before the School Ranking page. If something changes on the Set-Asides page, this will impact PPA and rank order. </a:t>
            </a:r>
          </a:p>
        </p:txBody>
      </p:sp>
    </p:spTree>
    <p:extLst>
      <p:ext uri="{BB962C8B-B14F-4D97-AF65-F5344CB8AC3E}">
        <p14:creationId xmlns:p14="http://schemas.microsoft.com/office/powerpoint/2010/main" val="1657265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fontScale="90000"/>
          </a:bodyPr>
          <a:lstStyle/>
          <a:p>
            <a:r>
              <a:rPr lang="en-US" sz="2700">
                <a:latin typeface="Museo Slab 500"/>
              </a:rPr>
              <a:t>School Ranking: Previous Application Similarities </a:t>
            </a:r>
            <a:endParaRPr lang="en-US" sz="2700"/>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41</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32384" y="1221462"/>
            <a:ext cx="902369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ea typeface="Calibri"/>
                <a:cs typeface="Calibri"/>
              </a:rPr>
              <a:t>Once the Qualifying Method is selected, the schools will sort accordingly like the old system. </a:t>
            </a:r>
          </a:p>
          <a:p>
            <a:pPr marL="285750" indent="-285750">
              <a:buFont typeface="Arial"/>
              <a:buChar char="•"/>
            </a:pPr>
            <a:r>
              <a:rPr lang="en-US">
                <a:solidFill>
                  <a:srgbClr val="000000"/>
                </a:solidFill>
                <a:ea typeface="Calibri"/>
                <a:cs typeface="Calibri"/>
              </a:rPr>
              <a:t>The chart will list all the LEA's schools and provide the same information as the previous applications, including: </a:t>
            </a:r>
            <a:endParaRPr lang="en-US">
              <a:ea typeface="Calibri"/>
              <a:cs typeface="Calibri"/>
            </a:endParaRPr>
          </a:p>
          <a:p>
            <a:pPr marL="742950" lvl="1" indent="-285750">
              <a:buFont typeface="Courier New"/>
              <a:buChar char="o"/>
            </a:pPr>
            <a:r>
              <a:rPr lang="en-US">
                <a:solidFill>
                  <a:srgbClr val="000000"/>
                </a:solidFill>
                <a:ea typeface="Calibri"/>
                <a:cs typeface="Calibri"/>
              </a:rPr>
              <a:t>School Name</a:t>
            </a:r>
          </a:p>
          <a:p>
            <a:pPr marL="742950" lvl="1" indent="-285750">
              <a:buFont typeface="Courier New"/>
              <a:buChar char="o"/>
            </a:pPr>
            <a:r>
              <a:rPr lang="en-US">
                <a:solidFill>
                  <a:srgbClr val="000000"/>
                </a:solidFill>
                <a:ea typeface="Calibri"/>
                <a:cs typeface="Calibri"/>
              </a:rPr>
              <a:t>School Code</a:t>
            </a:r>
          </a:p>
          <a:p>
            <a:pPr marL="742950" lvl="1" indent="-285750">
              <a:buFont typeface="Courier New"/>
              <a:buChar char="o"/>
            </a:pPr>
            <a:r>
              <a:rPr lang="en-US">
                <a:solidFill>
                  <a:srgbClr val="000000"/>
                </a:solidFill>
                <a:ea typeface="Calibri"/>
                <a:cs typeface="Calibri"/>
              </a:rPr>
              <a:t>Grade Span (known as Grades Served by School)</a:t>
            </a:r>
          </a:p>
          <a:p>
            <a:pPr marL="742950" lvl="1" indent="-285750">
              <a:buFont typeface="Courier New"/>
              <a:buChar char="o"/>
            </a:pPr>
            <a:r>
              <a:rPr lang="en-US">
                <a:solidFill>
                  <a:srgbClr val="000000"/>
                </a:solidFill>
                <a:ea typeface="Calibri"/>
                <a:cs typeface="Calibri"/>
              </a:rPr>
              <a:t>Prior Year Program Type (NA, SW, TA) </a:t>
            </a:r>
          </a:p>
          <a:p>
            <a:pPr marL="742950" lvl="1" indent="-285750">
              <a:buFont typeface="Courier New"/>
              <a:buChar char="o"/>
            </a:pPr>
            <a:r>
              <a:rPr lang="en-US">
                <a:solidFill>
                  <a:srgbClr val="000000"/>
                </a:solidFill>
                <a:ea typeface="Calibri"/>
                <a:cs typeface="Calibri"/>
              </a:rPr>
              <a:t>Current Year Program Type </a:t>
            </a:r>
          </a:p>
          <a:p>
            <a:pPr marL="742950" lvl="1" indent="-285750">
              <a:buFont typeface="Courier New"/>
              <a:buChar char="o"/>
            </a:pPr>
            <a:r>
              <a:rPr lang="en-US">
                <a:solidFill>
                  <a:srgbClr val="000000"/>
                </a:solidFill>
                <a:ea typeface="Calibri"/>
                <a:cs typeface="Calibri"/>
              </a:rPr>
              <a:t>Enrollment Counts </a:t>
            </a:r>
          </a:p>
          <a:p>
            <a:pPr marL="742950" lvl="1" indent="-285750">
              <a:buFont typeface="Courier New"/>
              <a:buChar char="o"/>
            </a:pPr>
            <a:r>
              <a:rPr lang="en-US">
                <a:solidFill>
                  <a:srgbClr val="000000"/>
                </a:solidFill>
                <a:ea typeface="Calibri"/>
                <a:cs typeface="Calibri"/>
              </a:rPr>
              <a:t>Free and Reduced Lunch Counts and Free Lunch Counts </a:t>
            </a:r>
          </a:p>
          <a:p>
            <a:pPr marL="742950" lvl="1" indent="-285750">
              <a:buFont typeface="Courier New"/>
              <a:buChar char="o"/>
            </a:pPr>
            <a:r>
              <a:rPr lang="en-US">
                <a:solidFill>
                  <a:srgbClr val="000000"/>
                </a:solidFill>
                <a:ea typeface="Calibri"/>
                <a:cs typeface="Calibri"/>
              </a:rPr>
              <a:t>Percentage of Low-income Students </a:t>
            </a:r>
          </a:p>
          <a:p>
            <a:endParaRPr lang="en-US">
              <a:solidFill>
                <a:srgbClr val="000000"/>
              </a:solidFill>
              <a:ea typeface="Calibri"/>
              <a:cs typeface="Calibri"/>
            </a:endParaRPr>
          </a:p>
        </p:txBody>
      </p:sp>
    </p:spTree>
    <p:extLst>
      <p:ext uri="{BB962C8B-B14F-4D97-AF65-F5344CB8AC3E}">
        <p14:creationId xmlns:p14="http://schemas.microsoft.com/office/powerpoint/2010/main" val="2712252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fontScale="90000"/>
          </a:bodyPr>
          <a:lstStyle/>
          <a:p>
            <a:r>
              <a:rPr lang="en-US" sz="2700">
                <a:latin typeface="Museo Slab 500"/>
              </a:rPr>
              <a:t>School Ranking: Previous Application Differences </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42</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32384" y="1221462"/>
            <a:ext cx="902369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ea typeface="Calibri"/>
                <a:cs typeface="Calibri"/>
              </a:rPr>
              <a:t>The chart also includes some new information: </a:t>
            </a:r>
            <a:endParaRPr lang="en-US"/>
          </a:p>
          <a:p>
            <a:pPr marL="742950" lvl="1" indent="-285750">
              <a:buFont typeface="Courier New"/>
              <a:buChar char="o"/>
            </a:pPr>
            <a:r>
              <a:rPr lang="en-US">
                <a:solidFill>
                  <a:srgbClr val="000000"/>
                </a:solidFill>
                <a:ea typeface="Calibri"/>
                <a:cs typeface="Calibri"/>
              </a:rPr>
              <a:t>Minimum Per Pupil Amount</a:t>
            </a:r>
          </a:p>
          <a:p>
            <a:pPr marL="742950" lvl="1" indent="-285750">
              <a:buFont typeface="Courier New"/>
              <a:buChar char="o"/>
            </a:pPr>
            <a:r>
              <a:rPr lang="en-US">
                <a:solidFill>
                  <a:srgbClr val="000000"/>
                </a:solidFill>
                <a:ea typeface="Calibri"/>
                <a:cs typeface="Calibri"/>
              </a:rPr>
              <a:t>Eligibility for Services: if checked, the school is eligible to be served as a Title I school. </a:t>
            </a:r>
            <a:endParaRPr lang="en-US"/>
          </a:p>
          <a:p>
            <a:pPr marL="742950" lvl="1" indent="-285750">
              <a:buFont typeface="Courier New"/>
              <a:buChar char="o"/>
            </a:pPr>
            <a:r>
              <a:rPr lang="en-US">
                <a:solidFill>
                  <a:srgbClr val="000000"/>
                </a:solidFill>
                <a:ea typeface="Calibri"/>
                <a:cs typeface="Calibri"/>
              </a:rPr>
              <a:t>Eligible by Other Factors: this allows LEAs to select if a school is a legacy school, if there is a schoolwide waiver for those below 40% or a prioritized high school. </a:t>
            </a:r>
          </a:p>
          <a:p>
            <a:pPr marL="742950" lvl="1" indent="-285750">
              <a:buFont typeface="Courier New"/>
              <a:buChar char="o"/>
            </a:pPr>
            <a:r>
              <a:rPr lang="en-US">
                <a:solidFill>
                  <a:srgbClr val="000000"/>
                </a:solidFill>
                <a:ea typeface="Calibri"/>
                <a:cs typeface="Calibri"/>
              </a:rPr>
              <a:t>Per Pupil Amount: this used to be on a separate page</a:t>
            </a:r>
          </a:p>
          <a:p>
            <a:pPr marL="742950" lvl="1" indent="-285750">
              <a:buFont typeface="Courier New"/>
              <a:buChar char="o"/>
            </a:pPr>
            <a:r>
              <a:rPr lang="en-US">
                <a:solidFill>
                  <a:srgbClr val="000000"/>
                </a:solidFill>
                <a:ea typeface="Calibri"/>
                <a:cs typeface="Calibri"/>
              </a:rPr>
              <a:t>Total Title I Allocation: This indicates how much each school should receive. </a:t>
            </a:r>
          </a:p>
        </p:txBody>
      </p:sp>
    </p:spTree>
    <p:extLst>
      <p:ext uri="{BB962C8B-B14F-4D97-AF65-F5344CB8AC3E}">
        <p14:creationId xmlns:p14="http://schemas.microsoft.com/office/powerpoint/2010/main" val="14202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School Ranking: Program Type </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43</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3" name="TextBox 2">
            <a:extLst>
              <a:ext uri="{FF2B5EF4-FFF2-40B4-BE49-F238E27FC236}">
                <a16:creationId xmlns:a16="http://schemas.microsoft.com/office/drawing/2014/main" id="{622A87EF-6552-1FEB-1C92-CB00CA32EA7E}"/>
              </a:ext>
              <a:ext uri="{C183D7F6-B498-43B3-948B-1728B52AA6E4}">
                <adec:decorative xmlns:adec="http://schemas.microsoft.com/office/drawing/2017/decorative" val="1"/>
              </a:ext>
            </a:extLst>
          </p:cNvPr>
          <p:cNvSpPr txBox="1"/>
          <p:nvPr/>
        </p:nvSpPr>
        <p:spPr>
          <a:xfrm>
            <a:off x="63000" y="1305000"/>
            <a:ext cx="8991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LEAs will  need to do a variety of tasks on this page once the Qualifying Method is selected.</a:t>
            </a:r>
          </a:p>
          <a:p>
            <a:pPr marL="285750" indent="-285750">
              <a:buFont typeface="Arial"/>
              <a:buChar char="•"/>
            </a:pPr>
            <a:r>
              <a:rPr lang="en-US">
                <a:ea typeface="Calibri" panose="020F0502020204030204"/>
                <a:cs typeface="Calibri" panose="020F0502020204030204"/>
              </a:rPr>
              <a:t>Select Current Year Program Type: </a:t>
            </a:r>
          </a:p>
          <a:p>
            <a:pPr marL="742950" lvl="1" indent="-285750">
              <a:buFont typeface="Courier New"/>
              <a:buChar char="o"/>
            </a:pPr>
            <a:r>
              <a:rPr lang="en-US">
                <a:ea typeface="Calibri" panose="020F0502020204030204"/>
                <a:cs typeface="Calibri" panose="020F0502020204030204"/>
              </a:rPr>
              <a:t>It automatically defaults to "Not Title I." LEAs can select from the dropdown if they wish to serve a school by selecting one of the following:</a:t>
            </a:r>
          </a:p>
          <a:p>
            <a:pPr marL="1200150" lvl="2" indent="-285750">
              <a:buFont typeface="Wingdings"/>
              <a:buChar char="§"/>
            </a:pPr>
            <a:r>
              <a:rPr lang="en-US">
                <a:ea typeface="Calibri" panose="020F0502020204030204"/>
                <a:cs typeface="Calibri" panose="020F0502020204030204"/>
              </a:rPr>
              <a:t>Schoolwide</a:t>
            </a:r>
          </a:p>
          <a:p>
            <a:pPr marL="1200150" lvl="2" indent="-285750">
              <a:buFont typeface="Wingdings"/>
              <a:buChar char="§"/>
            </a:pPr>
            <a:r>
              <a:rPr lang="en-US">
                <a:ea typeface="Calibri" panose="020F0502020204030204"/>
                <a:cs typeface="Calibri" panose="020F0502020204030204"/>
              </a:rPr>
              <a:t>Consolidated Schoolwide (NEW)</a:t>
            </a:r>
          </a:p>
          <a:p>
            <a:pPr marL="1200150" lvl="2" indent="-285750">
              <a:buFont typeface="Wingdings"/>
              <a:buChar char="§"/>
            </a:pPr>
            <a:r>
              <a:rPr lang="en-US">
                <a:ea typeface="Calibri" panose="020F0502020204030204"/>
                <a:cs typeface="Calibri" panose="020F0502020204030204"/>
              </a:rPr>
              <a:t>Targeted Assistance </a:t>
            </a:r>
          </a:p>
          <a:p>
            <a:pPr marL="1200150" lvl="2" indent="-285750">
              <a:buFont typeface="Wingdings"/>
              <a:buChar char="§"/>
            </a:pPr>
            <a:r>
              <a:rPr lang="en-US">
                <a:ea typeface="Calibri" panose="020F0502020204030204"/>
                <a:cs typeface="Calibri" panose="020F0502020204030204"/>
              </a:rPr>
              <a:t>Skipped (NEW)</a:t>
            </a:r>
          </a:p>
          <a:p>
            <a:pPr marL="1200150" lvl="2" indent="-285750">
              <a:buFont typeface="Wingdings"/>
              <a:buChar char="§"/>
            </a:pPr>
            <a:r>
              <a:rPr lang="en-US">
                <a:ea typeface="Calibri" panose="020F0502020204030204"/>
                <a:cs typeface="Calibri" panose="020F0502020204030204"/>
              </a:rPr>
              <a:t>Closed (NEW)</a:t>
            </a:r>
          </a:p>
          <a:p>
            <a:endParaRPr lang="en-US">
              <a:ea typeface="Calibri" panose="020F0502020204030204"/>
              <a:cs typeface="Calibri" panose="020F0502020204030204"/>
            </a:endParaRPr>
          </a:p>
          <a:p>
            <a:pPr marL="1200150" lvl="2" indent="-285750">
              <a:buFont typeface="Wingdings"/>
              <a:buChar char="§"/>
            </a:pPr>
            <a:endParaRPr lang="en-US">
              <a:ea typeface="Calibri" panose="020F0502020204030204"/>
              <a:cs typeface="Calibri" panose="020F0502020204030204"/>
            </a:endParaRPr>
          </a:p>
        </p:txBody>
      </p:sp>
      <p:pic>
        <p:nvPicPr>
          <p:cNvPr id="9" name="Picture 8">
            <a:extLst>
              <a:ext uri="{FF2B5EF4-FFF2-40B4-BE49-F238E27FC236}">
                <a16:creationId xmlns:a16="http://schemas.microsoft.com/office/drawing/2014/main" id="{47FC14DE-12AD-BFFE-683A-786D555E8D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26125" y="4089052"/>
            <a:ext cx="3891750" cy="1858050"/>
          </a:xfrm>
          <a:prstGeom prst="rect">
            <a:avLst/>
          </a:prstGeom>
        </p:spPr>
      </p:pic>
    </p:spTree>
    <p:extLst>
      <p:ext uri="{BB962C8B-B14F-4D97-AF65-F5344CB8AC3E}">
        <p14:creationId xmlns:p14="http://schemas.microsoft.com/office/powerpoint/2010/main" val="246027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School Ranking: FRL and FL Data</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44</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3" name="TextBox 2">
            <a:extLst>
              <a:ext uri="{FF2B5EF4-FFF2-40B4-BE49-F238E27FC236}">
                <a16:creationId xmlns:a16="http://schemas.microsoft.com/office/drawing/2014/main" id="{622A87EF-6552-1FEB-1C92-CB00CA32EA7E}"/>
              </a:ext>
              <a:ext uri="{C183D7F6-B498-43B3-948B-1728B52AA6E4}">
                <adec:decorative xmlns:adec="http://schemas.microsoft.com/office/drawing/2017/decorative" val="1"/>
              </a:ext>
            </a:extLst>
          </p:cNvPr>
          <p:cNvSpPr txBox="1"/>
          <p:nvPr/>
        </p:nvSpPr>
        <p:spPr>
          <a:xfrm>
            <a:off x="63000" y="1305000"/>
            <a:ext cx="8991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LEAs will click "Select" which is highlighted in the screenshot below, to either use Free and Reduced Meal Count or Free Meal Count data. This will change the Percentage of Low-income K-12. </a:t>
            </a:r>
            <a:endParaRPr lang="en-US"/>
          </a:p>
          <a:p>
            <a:pPr marL="742950" lvl="1" indent="-285750">
              <a:buFont typeface="Courier New"/>
              <a:buChar char="o"/>
            </a:pPr>
            <a:endParaRPr lang="en-US">
              <a:ea typeface="Calibri" panose="020F0502020204030204"/>
              <a:cs typeface="Calibri" panose="020F0502020204030204"/>
            </a:endParaRPr>
          </a:p>
          <a:p>
            <a:pPr marL="285750" indent="-285750">
              <a:buFont typeface="Arial"/>
              <a:buChar char="•"/>
            </a:pPr>
            <a:r>
              <a:rPr lang="en-US">
                <a:ea typeface="Calibri" panose="020F0502020204030204"/>
                <a:cs typeface="Calibri" panose="020F0502020204030204"/>
              </a:rPr>
              <a:t>If the LEA selects something other than FRL, FL on the LEA Profile page, or would like to utilize another point in time, the LEA will be able to edit both the "Total Low Income Count" column and the "K-12 Enrollment Count" column. </a:t>
            </a:r>
          </a:p>
          <a:p>
            <a:pPr marL="1200150" lvl="2" indent="-285750">
              <a:buFont typeface="Wingdings"/>
              <a:buChar char="§"/>
            </a:pPr>
            <a:endParaRPr lang="en-US">
              <a:ea typeface="Calibri" panose="020F0502020204030204"/>
              <a:cs typeface="Calibri" panose="020F0502020204030204"/>
            </a:endParaRPr>
          </a:p>
        </p:txBody>
      </p:sp>
      <p:pic>
        <p:nvPicPr>
          <p:cNvPr id="9" name="Picture 8">
            <a:extLst>
              <a:ext uri="{FF2B5EF4-FFF2-40B4-BE49-F238E27FC236}">
                <a16:creationId xmlns:a16="http://schemas.microsoft.com/office/drawing/2014/main" id="{47FC14DE-12AD-BFFE-683A-786D555E8D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56168" y="4171277"/>
            <a:ext cx="3891750" cy="1858050"/>
          </a:xfrm>
          <a:prstGeom prst="rect">
            <a:avLst/>
          </a:prstGeom>
        </p:spPr>
      </p:pic>
    </p:spTree>
    <p:extLst>
      <p:ext uri="{BB962C8B-B14F-4D97-AF65-F5344CB8AC3E}">
        <p14:creationId xmlns:p14="http://schemas.microsoft.com/office/powerpoint/2010/main" val="1844866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School Ranking: Per Pupil </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45</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 uri="{C183D7F6-B498-43B3-948B-1728B52AA6E4}">
                <adec:decorative xmlns:adec="http://schemas.microsoft.com/office/drawing/2017/decorative" val="1"/>
              </a:ext>
            </a:extLst>
          </p:cNvPr>
          <p:cNvSpPr txBox="1"/>
          <p:nvPr/>
        </p:nvSpPr>
        <p:spPr>
          <a:xfrm>
            <a:off x="589230" y="1368000"/>
            <a:ext cx="830077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panose="020F0502020204030204"/>
                <a:cs typeface="Calibri" panose="020F0502020204030204"/>
              </a:rPr>
              <a:t>Along with the PPA being on the School Ranking page and no longer the old Budget Locations page, users will enter the PPA amount. </a:t>
            </a:r>
          </a:p>
          <a:p>
            <a:pPr marL="742950" lvl="1" indent="-285750">
              <a:buFont typeface="Courier New"/>
              <a:buChar char="o"/>
            </a:pPr>
            <a:r>
              <a:rPr lang="en-US">
                <a:ea typeface="Calibri" panose="020F0502020204030204"/>
                <a:cs typeface="Calibri" panose="020F0502020204030204"/>
              </a:rPr>
              <a:t>This is a different process as users would budget the amounts at each school and then check if the PPA was in rank order. </a:t>
            </a:r>
          </a:p>
          <a:p>
            <a:pPr marL="285750" indent="-285750">
              <a:buFont typeface="Arial"/>
              <a:buChar char="•"/>
            </a:pPr>
            <a:r>
              <a:rPr lang="en-US">
                <a:ea typeface="Calibri" panose="020F0502020204030204"/>
                <a:cs typeface="Calibri" panose="020F0502020204030204"/>
              </a:rPr>
              <a:t>As the Current Year Program Type is selected, the Per Pupil Amount (PPA) box will open for LEAs to enter the amount.  </a:t>
            </a:r>
          </a:p>
          <a:p>
            <a:pPr marL="742950" lvl="1" indent="-285750">
              <a:buFont typeface="Courier New"/>
              <a:buChar char="o"/>
            </a:pPr>
            <a:endParaRPr lang="en-US">
              <a:ea typeface="Calibri" panose="020F0502020204030204"/>
              <a:cs typeface="Calibri" panose="020F0502020204030204"/>
            </a:endParaRPr>
          </a:p>
        </p:txBody>
      </p:sp>
      <p:pic>
        <p:nvPicPr>
          <p:cNvPr id="13" name="Picture 12">
            <a:extLst>
              <a:ext uri="{FF2B5EF4-FFF2-40B4-BE49-F238E27FC236}">
                <a16:creationId xmlns:a16="http://schemas.microsoft.com/office/drawing/2014/main" id="{09409CBC-7E7F-F547-7F2A-DCA2BD18BCC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38" y="3092689"/>
            <a:ext cx="9144000" cy="1021853"/>
          </a:xfrm>
          <a:prstGeom prst="rect">
            <a:avLst/>
          </a:prstGeom>
        </p:spPr>
      </p:pic>
    </p:spTree>
    <p:extLst>
      <p:ext uri="{BB962C8B-B14F-4D97-AF65-F5344CB8AC3E}">
        <p14:creationId xmlns:p14="http://schemas.microsoft.com/office/powerpoint/2010/main" val="1237055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School Ranking: Per Pupil Change</a:t>
            </a:r>
            <a:endParaRPr lang="en-US"/>
          </a:p>
        </p:txBody>
      </p:sp>
      <p:sp>
        <p:nvSpPr>
          <p:cNvPr id="4" name="Slide Number Placeholder 3">
            <a:extLst>
              <a:ext uri="{FF2B5EF4-FFF2-40B4-BE49-F238E27FC236}">
                <a16:creationId xmlns:a16="http://schemas.microsoft.com/office/drawing/2014/main" id="{D89168E1-FC05-4AEA-C20E-A8FD48E60EF8}"/>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46</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6" name="TextBox 5">
            <a:extLst>
              <a:ext uri="{FF2B5EF4-FFF2-40B4-BE49-F238E27FC236}">
                <a16:creationId xmlns:a16="http://schemas.microsoft.com/office/drawing/2014/main" id="{B78D758C-9A8F-D4F0-5015-1D55BD40110C}"/>
              </a:ext>
              <a:ext uri="{C183D7F6-B498-43B3-948B-1728B52AA6E4}">
                <adec:decorative xmlns:adec="http://schemas.microsoft.com/office/drawing/2017/decorative" val="1"/>
              </a:ext>
            </a:extLst>
          </p:cNvPr>
          <p:cNvSpPr txBox="1"/>
          <p:nvPr/>
        </p:nvSpPr>
        <p:spPr>
          <a:xfrm>
            <a:off x="414538" y="1387692"/>
            <a:ext cx="8431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Once a PPA is entered, the Total Title I Allocation for that school will be calculated. </a:t>
            </a:r>
          </a:p>
          <a:p>
            <a:pPr marL="285750" indent="-285750">
              <a:buFont typeface="Arial"/>
              <a:buChar char="•"/>
            </a:pPr>
            <a:r>
              <a:rPr lang="en-US">
                <a:ea typeface="Calibri"/>
                <a:cs typeface="Calibri"/>
              </a:rPr>
              <a:t>This is the amount that should be budgeted for that specific school in the Title I budget. </a:t>
            </a:r>
          </a:p>
          <a:p>
            <a:pPr marL="285750" indent="-285750">
              <a:buFont typeface="Arial"/>
              <a:buChar char="•"/>
            </a:pPr>
            <a:r>
              <a:rPr lang="en-US">
                <a:ea typeface="Calibri"/>
                <a:cs typeface="Calibri"/>
              </a:rPr>
              <a:t>You can see the number change in the screenshot as we increase the PPA from 500 to 800. </a:t>
            </a:r>
          </a:p>
        </p:txBody>
      </p:sp>
      <p:pic>
        <p:nvPicPr>
          <p:cNvPr id="8" name="Picture 7">
            <a:extLst>
              <a:ext uri="{FF2B5EF4-FFF2-40B4-BE49-F238E27FC236}">
                <a16:creationId xmlns:a16="http://schemas.microsoft.com/office/drawing/2014/main" id="{5DEF564F-0CCD-5C48-26E3-87CA148320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38" y="2916843"/>
            <a:ext cx="9144000" cy="1021853"/>
          </a:xfrm>
          <a:prstGeom prst="rect">
            <a:avLst/>
          </a:prstGeom>
        </p:spPr>
      </p:pic>
      <p:pic>
        <p:nvPicPr>
          <p:cNvPr id="9" name="Picture 8">
            <a:extLst>
              <a:ext uri="{FF2B5EF4-FFF2-40B4-BE49-F238E27FC236}">
                <a16:creationId xmlns:a16="http://schemas.microsoft.com/office/drawing/2014/main" id="{5CD6ABBA-8351-2106-9F0F-0F48508E31C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07" y="4078257"/>
            <a:ext cx="9144000" cy="965024"/>
          </a:xfrm>
          <a:prstGeom prst="rect">
            <a:avLst/>
          </a:prstGeom>
        </p:spPr>
      </p:pic>
      <p:sp>
        <p:nvSpPr>
          <p:cNvPr id="3" name="TextBox 2">
            <a:extLst>
              <a:ext uri="{FF2B5EF4-FFF2-40B4-BE49-F238E27FC236}">
                <a16:creationId xmlns:a16="http://schemas.microsoft.com/office/drawing/2014/main" id="{938E3ACF-76DD-FE38-EFB5-F2ADDD2D7197}"/>
              </a:ext>
              <a:ext uri="{C183D7F6-B498-43B3-948B-1728B52AA6E4}">
                <adec:decorative xmlns:adec="http://schemas.microsoft.com/office/drawing/2017/decorative" val="1"/>
              </a:ext>
            </a:extLst>
          </p:cNvPr>
          <p:cNvSpPr txBox="1"/>
          <p:nvPr/>
        </p:nvSpPr>
        <p:spPr>
          <a:xfrm>
            <a:off x="1631461" y="5363307"/>
            <a:ext cx="60862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Please remember the Total Title I Allocation for the next slide: </a:t>
            </a:r>
            <a:endParaRPr lang="en-US"/>
          </a:p>
          <a:p>
            <a:pPr algn="ctr"/>
            <a:r>
              <a:rPr lang="en-US">
                <a:ea typeface="Calibri"/>
                <a:cs typeface="Calibri"/>
              </a:rPr>
              <a:t>$157,600</a:t>
            </a:r>
          </a:p>
        </p:txBody>
      </p:sp>
    </p:spTree>
    <p:extLst>
      <p:ext uri="{BB962C8B-B14F-4D97-AF65-F5344CB8AC3E}">
        <p14:creationId xmlns:p14="http://schemas.microsoft.com/office/powerpoint/2010/main" val="1320023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59A-C77B-80CD-7F7B-F4CD92FDC751}"/>
              </a:ext>
            </a:extLst>
          </p:cNvPr>
          <p:cNvSpPr>
            <a:spLocks noGrp="1"/>
          </p:cNvSpPr>
          <p:nvPr>
            <p:ph type="title"/>
          </p:nvPr>
        </p:nvSpPr>
        <p:spPr/>
        <p:txBody>
          <a:bodyPr>
            <a:normAutofit fontScale="90000"/>
          </a:bodyPr>
          <a:lstStyle/>
          <a:p>
            <a:r>
              <a:rPr lang="en-US" sz="2700">
                <a:latin typeface="Museo Slab 500"/>
              </a:rPr>
              <a:t>School Ranking: Remaining Allocation</a:t>
            </a:r>
            <a:endParaRPr lang="en-US"/>
          </a:p>
        </p:txBody>
      </p:sp>
      <p:sp>
        <p:nvSpPr>
          <p:cNvPr id="4" name="Slide Number Placeholder 3">
            <a:extLst>
              <a:ext uri="{FF2B5EF4-FFF2-40B4-BE49-F238E27FC236}">
                <a16:creationId xmlns:a16="http://schemas.microsoft.com/office/drawing/2014/main" id="{D89168E1-FC05-4AEA-C20E-A8FD48E60EF8}"/>
              </a:ext>
            </a:extLst>
          </p:cNvPr>
          <p:cNvSpPr>
            <a:spLocks noGrp="1"/>
          </p:cNvSpPr>
          <p:nvPr>
            <p:ph type="sldNum" sz="quarter" idx="12"/>
          </p:nvPr>
        </p:nvSpPr>
        <p:spPr/>
        <p:txBody>
          <a:bodyPr/>
          <a:lstStyle/>
          <a:p>
            <a:fld id="{C479D5F6-EDCB-402A-AC08-4943A1820E8F}" type="slidenum">
              <a:rPr lang="en-US" smtClean="0"/>
              <a:pPr/>
              <a:t>47</a:t>
            </a:fld>
            <a:endParaRPr lang="en-US"/>
          </a:p>
        </p:txBody>
      </p:sp>
      <p:pic>
        <p:nvPicPr>
          <p:cNvPr id="5" name="Picture 4">
            <a:extLst>
              <a:ext uri="{FF2B5EF4-FFF2-40B4-BE49-F238E27FC236}">
                <a16:creationId xmlns:a16="http://schemas.microsoft.com/office/drawing/2014/main" id="{A6050D49-93FE-E5EB-F46A-42099827A21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5F31AAE6-B9AE-ABA3-5C75-E3D91E1CBA7C}"/>
              </a:ext>
            </a:extLst>
          </p:cNvPr>
          <p:cNvSpPr txBox="1"/>
          <p:nvPr/>
        </p:nvSpPr>
        <p:spPr>
          <a:xfrm>
            <a:off x="284923" y="1641538"/>
            <a:ext cx="4374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In the example from the previous slide, we only had a PPA for one school of $800 dollars with an allocation for that school of $157,600.</a:t>
            </a:r>
            <a:endParaRPr lang="en-US"/>
          </a:p>
          <a:p>
            <a:pPr marL="285750" indent="-285750">
              <a:buFont typeface="Arial"/>
              <a:buChar char="•"/>
            </a:pPr>
            <a:r>
              <a:rPr lang="en-US">
                <a:ea typeface="Calibri"/>
                <a:cs typeface="Calibri"/>
              </a:rPr>
              <a:t>At the bottom of the School Ranking page, you will see that the application is tracking how much you have allocated and how much you have remaining.  </a:t>
            </a:r>
          </a:p>
          <a:p>
            <a:pPr marL="285750" indent="-285750">
              <a:buFont typeface="Arial"/>
              <a:buChar char="•"/>
            </a:pPr>
            <a:r>
              <a:rPr lang="en-US">
                <a:ea typeface="Calibri"/>
                <a:cs typeface="Calibri"/>
              </a:rPr>
              <a:t>So, as you continue to add PPAs for your schools, you will be able to track totals at the very bottom of the page. </a:t>
            </a:r>
          </a:p>
        </p:txBody>
      </p:sp>
      <p:pic>
        <p:nvPicPr>
          <p:cNvPr id="3" name="Picture 2" descr="In the example, it shows how much is allocated to schools. In this case, $157,600 and the last row shows how much is remaining which is $13,031,578.00">
            <a:extLst>
              <a:ext uri="{FF2B5EF4-FFF2-40B4-BE49-F238E27FC236}">
                <a16:creationId xmlns:a16="http://schemas.microsoft.com/office/drawing/2014/main" id="{CB948528-FBC0-DCBD-1715-BA3A91AA44D1}"/>
              </a:ext>
            </a:extLst>
          </p:cNvPr>
          <p:cNvPicPr>
            <a:picLocks noChangeAspect="1"/>
          </p:cNvPicPr>
          <p:nvPr/>
        </p:nvPicPr>
        <p:blipFill>
          <a:blip r:embed="rId4"/>
          <a:stretch>
            <a:fillRect/>
          </a:stretch>
        </p:blipFill>
        <p:spPr>
          <a:xfrm>
            <a:off x="5149502" y="2817037"/>
            <a:ext cx="3709575" cy="1127850"/>
          </a:xfrm>
          <a:prstGeom prst="rect">
            <a:avLst/>
          </a:prstGeom>
        </p:spPr>
      </p:pic>
    </p:spTree>
    <p:extLst>
      <p:ext uri="{BB962C8B-B14F-4D97-AF65-F5344CB8AC3E}">
        <p14:creationId xmlns:p14="http://schemas.microsoft.com/office/powerpoint/2010/main" val="3955287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E86-D06E-4CFC-DC51-986279D86DE7}"/>
              </a:ext>
            </a:extLst>
          </p:cNvPr>
          <p:cNvSpPr>
            <a:spLocks noGrp="1"/>
          </p:cNvSpPr>
          <p:nvPr>
            <p:ph type="ctrTitle"/>
          </p:nvPr>
        </p:nvSpPr>
        <p:spPr/>
        <p:txBody>
          <a:bodyPr/>
          <a:lstStyle/>
          <a:p>
            <a:r>
              <a:rPr lang="en-US">
                <a:solidFill>
                  <a:schemeClr val="tx1"/>
                </a:solidFill>
                <a:latin typeface="Museo Slab 500"/>
              </a:rPr>
              <a:t>Consolidated Application: Budget</a:t>
            </a:r>
            <a:endParaRPr lang="en-US">
              <a:solidFill>
                <a:schemeClr val="tx1"/>
              </a:solidFill>
            </a:endParaRPr>
          </a:p>
        </p:txBody>
      </p:sp>
      <p:sp>
        <p:nvSpPr>
          <p:cNvPr id="4" name="Slide Number Placeholder 3">
            <a:extLst>
              <a:ext uri="{FF2B5EF4-FFF2-40B4-BE49-F238E27FC236}">
                <a16:creationId xmlns:a16="http://schemas.microsoft.com/office/drawing/2014/main" id="{B6819017-8D0B-9960-F141-146AD9F9A409}"/>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1079561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12EF-A4B2-143C-C9D8-C114B4EFBE1E}"/>
              </a:ext>
            </a:extLst>
          </p:cNvPr>
          <p:cNvSpPr>
            <a:spLocks noGrp="1"/>
          </p:cNvSpPr>
          <p:nvPr>
            <p:ph type="title"/>
          </p:nvPr>
        </p:nvSpPr>
        <p:spPr/>
        <p:txBody>
          <a:bodyPr>
            <a:normAutofit/>
          </a:bodyPr>
          <a:lstStyle/>
          <a:p>
            <a:r>
              <a:rPr lang="en-US" sz="3000">
                <a:latin typeface="Museo Slab 500"/>
              </a:rPr>
              <a:t>Budget Pages</a:t>
            </a:r>
            <a:endParaRPr lang="en-US" sz="3000"/>
          </a:p>
        </p:txBody>
      </p:sp>
      <p:sp>
        <p:nvSpPr>
          <p:cNvPr id="11" name="Content Placeholder 10">
            <a:extLst>
              <a:ext uri="{FF2B5EF4-FFF2-40B4-BE49-F238E27FC236}">
                <a16:creationId xmlns:a16="http://schemas.microsoft.com/office/drawing/2014/main" id="{1F6E4DE9-6974-4A4C-63B6-182A9DF4C94D}"/>
              </a:ext>
            </a:extLst>
          </p:cNvPr>
          <p:cNvSpPr>
            <a:spLocks noGrp="1"/>
          </p:cNvSpPr>
          <p:nvPr>
            <p:ph idx="1"/>
          </p:nvPr>
        </p:nvSpPr>
        <p:spPr>
          <a:xfrm>
            <a:off x="247651" y="1378340"/>
            <a:ext cx="4627807" cy="5104826"/>
          </a:xfrm>
        </p:spPr>
        <p:txBody>
          <a:bodyPr vert="horz" lIns="0" tIns="0" rIns="0" bIns="45720" rtlCol="0" anchor="t">
            <a:normAutofit/>
          </a:bodyPr>
          <a:lstStyle/>
          <a:p>
            <a:pPr marL="160020" indent="-160020">
              <a:spcBef>
                <a:spcPts val="675"/>
              </a:spcBef>
            </a:pPr>
            <a:r>
              <a:rPr lang="en-US">
                <a:cs typeface="Calibri"/>
              </a:rPr>
              <a:t>Budgets pages will appear in each Title program section, as applicable.</a:t>
            </a:r>
            <a:endParaRPr lang="en-US">
              <a:ea typeface="Calibri" panose="020F0502020204030204"/>
              <a:cs typeface="Calibri"/>
            </a:endParaRPr>
          </a:p>
          <a:p>
            <a:pPr marL="160020" indent="-160020">
              <a:spcBef>
                <a:spcPts val="675"/>
              </a:spcBef>
            </a:pPr>
            <a:r>
              <a:rPr lang="en-US">
                <a:ea typeface="Calibri" panose="020F0502020204030204"/>
                <a:cs typeface="Calibri"/>
              </a:rPr>
              <a:t>Indirect Cost table will show T</a:t>
            </a:r>
            <a:r>
              <a:rPr lang="en-US" i="1">
                <a:ea typeface="Calibri" panose="020F0502020204030204"/>
                <a:cs typeface="Calibri"/>
              </a:rPr>
              <a:t>otal Allocation</a:t>
            </a:r>
            <a:r>
              <a:rPr lang="en-US">
                <a:ea typeface="Calibri" panose="020F0502020204030204"/>
                <a:cs typeface="Calibri"/>
              </a:rPr>
              <a:t>, </a:t>
            </a:r>
            <a:r>
              <a:rPr lang="en-US" i="1">
                <a:ea typeface="Calibri" panose="020F0502020204030204"/>
                <a:cs typeface="Calibri"/>
              </a:rPr>
              <a:t>ICR%</a:t>
            </a:r>
            <a:r>
              <a:rPr lang="en-US">
                <a:ea typeface="Calibri" panose="020F0502020204030204"/>
                <a:cs typeface="Calibri"/>
              </a:rPr>
              <a:t>, and </a:t>
            </a:r>
            <a:r>
              <a:rPr lang="en-US" i="1">
                <a:ea typeface="Calibri" panose="020F0502020204030204"/>
                <a:cs typeface="Calibri"/>
              </a:rPr>
              <a:t>Max Indirect based on Total Allocation</a:t>
            </a:r>
          </a:p>
          <a:p>
            <a:pPr marL="160020" indent="-160020">
              <a:spcBef>
                <a:spcPts val="675"/>
              </a:spcBef>
            </a:pPr>
            <a:r>
              <a:rPr lang="en-US">
                <a:ea typeface="Calibri" panose="020F0502020204030204"/>
                <a:cs typeface="Calibri"/>
              </a:rPr>
              <a:t>As budget line items are added, the table will calculate </a:t>
            </a:r>
            <a:r>
              <a:rPr lang="en-US" i="1">
                <a:ea typeface="Calibri" panose="020F0502020204030204"/>
                <a:cs typeface="Calibri"/>
              </a:rPr>
              <a:t>Max Indirect based on Budgeted Amount</a:t>
            </a:r>
            <a:r>
              <a:rPr lang="en-US">
                <a:ea typeface="Calibri" panose="020F0502020204030204"/>
                <a:cs typeface="Calibri"/>
              </a:rPr>
              <a:t>, </a:t>
            </a:r>
            <a:r>
              <a:rPr lang="en-US" i="1">
                <a:ea typeface="Calibri" panose="020F0502020204030204"/>
                <a:cs typeface="Calibri"/>
              </a:rPr>
              <a:t>Budgeted Amount</a:t>
            </a:r>
            <a:r>
              <a:rPr lang="en-US">
                <a:ea typeface="Calibri" panose="020F0502020204030204"/>
                <a:cs typeface="Calibri"/>
              </a:rPr>
              <a:t>, and any </a:t>
            </a:r>
            <a:r>
              <a:rPr lang="en-US" i="1">
                <a:ea typeface="Calibri" panose="020F0502020204030204"/>
                <a:cs typeface="Calibri"/>
              </a:rPr>
              <a:t>Excludable Costs</a:t>
            </a:r>
            <a:r>
              <a:rPr lang="en-US">
                <a:ea typeface="Calibri" panose="020F0502020204030204"/>
                <a:cs typeface="Calibri"/>
              </a:rPr>
              <a:t>.</a:t>
            </a:r>
          </a:p>
          <a:p>
            <a:pPr marL="160020" indent="-160020">
              <a:spcBef>
                <a:spcPts val="675"/>
              </a:spcBef>
            </a:pPr>
            <a:endParaRPr lang="en-US">
              <a:ea typeface="Calibri" panose="020F0502020204030204"/>
              <a:cs typeface="Calibri"/>
            </a:endParaRPr>
          </a:p>
          <a:p>
            <a:pPr marL="160020" indent="-160020">
              <a:spcBef>
                <a:spcPts val="675"/>
              </a:spcBef>
            </a:pPr>
            <a:r>
              <a:rPr lang="en-US">
                <a:ea typeface="Calibri" panose="020F0502020204030204"/>
                <a:cs typeface="Calibri"/>
              </a:rPr>
              <a:t>To open any Budget to add line items, click "</a:t>
            </a:r>
            <a:r>
              <a:rPr lang="en-US" b="1">
                <a:ea typeface="Calibri" panose="020F0502020204030204"/>
                <a:cs typeface="Calibri"/>
              </a:rPr>
              <a:t>Modify All</a:t>
            </a:r>
            <a:r>
              <a:rPr lang="en-US">
                <a:ea typeface="Calibri" panose="020F0502020204030204"/>
                <a:cs typeface="Calibri"/>
              </a:rPr>
              <a:t>"</a:t>
            </a:r>
          </a:p>
          <a:p>
            <a:pPr marL="0" indent="0">
              <a:spcBef>
                <a:spcPts val="675"/>
              </a:spcBef>
              <a:buNone/>
            </a:pPr>
            <a:endParaRPr lang="en-US">
              <a:ea typeface="Calibri" panose="020F0502020204030204"/>
              <a:cs typeface="Calibri"/>
            </a:endParaRPr>
          </a:p>
          <a:p>
            <a:pPr marL="160020" indent="-160020">
              <a:spcBef>
                <a:spcPts val="675"/>
              </a:spcBef>
              <a:buFont typeface="Arial" panose="020B0604020202020204" pitchFamily="34" charset="0"/>
              <a:buChar char="•"/>
            </a:pPr>
            <a:endParaRPr lang="en-US">
              <a:ea typeface="Calibri" panose="020F0502020204030204"/>
              <a:cs typeface="Calibri"/>
            </a:endParaRPr>
          </a:p>
          <a:p>
            <a:pPr marL="160020" indent="-160020">
              <a:spcBef>
                <a:spcPts val="675"/>
              </a:spcBef>
            </a:pPr>
            <a:endParaRPr lang="en-US">
              <a:ea typeface="Calibri" panose="020F0502020204030204"/>
              <a:cs typeface="Calibri"/>
            </a:endParaRPr>
          </a:p>
        </p:txBody>
      </p:sp>
      <p:sp>
        <p:nvSpPr>
          <p:cNvPr id="4" name="Slide Number Placeholder 3">
            <a:extLst>
              <a:ext uri="{FF2B5EF4-FFF2-40B4-BE49-F238E27FC236}">
                <a16:creationId xmlns:a16="http://schemas.microsoft.com/office/drawing/2014/main" id="{36834EB9-E88C-A8BE-9E39-F6E366543D84}"/>
              </a:ext>
            </a:extLst>
          </p:cNvPr>
          <p:cNvSpPr>
            <a:spLocks noGrp="1"/>
          </p:cNvSpPr>
          <p:nvPr>
            <p:ph type="sldNum" sz="quarter" idx="12"/>
          </p:nvPr>
        </p:nvSpPr>
        <p:spPr/>
        <p:txBody>
          <a:bodyPr/>
          <a:lstStyle/>
          <a:p>
            <a:fld id="{C479D5F6-EDCB-402A-AC08-4943A1820E8F}" type="slidenum">
              <a:rPr lang="en-US" smtClean="0"/>
              <a:pPr/>
              <a:t>49</a:t>
            </a:fld>
            <a:endParaRPr lang="en-US"/>
          </a:p>
        </p:txBody>
      </p:sp>
      <p:pic>
        <p:nvPicPr>
          <p:cNvPr id="5" name="Picture 4">
            <a:extLst>
              <a:ext uri="{FF2B5EF4-FFF2-40B4-BE49-F238E27FC236}">
                <a16:creationId xmlns:a16="http://schemas.microsoft.com/office/drawing/2014/main" id="{82977F0E-6E7F-2E3A-C9F8-F41480D2C26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653" y="56174"/>
            <a:ext cx="958656" cy="916733"/>
          </a:xfrm>
          <a:prstGeom prst="rect">
            <a:avLst/>
          </a:prstGeom>
        </p:spPr>
      </p:pic>
      <p:pic>
        <p:nvPicPr>
          <p:cNvPr id="12" name="Picture 11" descr="Screen shot of the Budget page in GAINS. The image shows an arrow pointing to the Modify All link on the page. ">
            <a:extLst>
              <a:ext uri="{FF2B5EF4-FFF2-40B4-BE49-F238E27FC236}">
                <a16:creationId xmlns:a16="http://schemas.microsoft.com/office/drawing/2014/main" id="{C09369E7-1974-39C3-B0AD-76E38CAA4F32}"/>
              </a:ext>
            </a:extLst>
          </p:cNvPr>
          <p:cNvPicPr>
            <a:picLocks noChangeAspect="1"/>
          </p:cNvPicPr>
          <p:nvPr/>
        </p:nvPicPr>
        <p:blipFill>
          <a:blip r:embed="rId4"/>
          <a:stretch>
            <a:fillRect/>
          </a:stretch>
        </p:blipFill>
        <p:spPr>
          <a:xfrm>
            <a:off x="5046662" y="1379171"/>
            <a:ext cx="3749676" cy="5105889"/>
          </a:xfrm>
          <a:prstGeom prst="rect">
            <a:avLst/>
          </a:prstGeom>
        </p:spPr>
      </p:pic>
      <p:sp>
        <p:nvSpPr>
          <p:cNvPr id="13" name="Arrow: Up 12" descr="Arrow">
            <a:extLst>
              <a:ext uri="{FF2B5EF4-FFF2-40B4-BE49-F238E27FC236}">
                <a16:creationId xmlns:a16="http://schemas.microsoft.com/office/drawing/2014/main" id="{2C65AADE-4F56-F8EF-6978-0919504BA322}"/>
              </a:ext>
            </a:extLst>
          </p:cNvPr>
          <p:cNvSpPr/>
          <p:nvPr/>
        </p:nvSpPr>
        <p:spPr>
          <a:xfrm>
            <a:off x="5197230" y="5167923"/>
            <a:ext cx="566615" cy="96715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68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FC03-7D76-FC6C-2D92-E746AC6CF07C}"/>
              </a:ext>
            </a:extLst>
          </p:cNvPr>
          <p:cNvSpPr>
            <a:spLocks noGrp="1"/>
          </p:cNvSpPr>
          <p:nvPr>
            <p:ph type="title"/>
          </p:nvPr>
        </p:nvSpPr>
        <p:spPr/>
        <p:txBody>
          <a:bodyPr/>
          <a:lstStyle/>
          <a:p>
            <a:r>
              <a:rPr lang="en-US">
                <a:latin typeface="Museo Slab 500"/>
              </a:rPr>
              <a:t>Welcome to the 24-25 Consolidated Application </a:t>
            </a:r>
            <a:endParaRPr lang="en-US"/>
          </a:p>
        </p:txBody>
      </p:sp>
      <p:sp>
        <p:nvSpPr>
          <p:cNvPr id="3" name="Content Placeholder 2">
            <a:extLst>
              <a:ext uri="{FF2B5EF4-FFF2-40B4-BE49-F238E27FC236}">
                <a16:creationId xmlns:a16="http://schemas.microsoft.com/office/drawing/2014/main" id="{186ADD2E-92DE-AD12-A5C5-9D9606DB687E}"/>
              </a:ext>
            </a:extLst>
          </p:cNvPr>
          <p:cNvSpPr>
            <a:spLocks noGrp="1"/>
          </p:cNvSpPr>
          <p:nvPr>
            <p:ph idx="1"/>
          </p:nvPr>
        </p:nvSpPr>
        <p:spPr/>
        <p:txBody>
          <a:bodyPr vert="horz" lIns="0" tIns="0" rIns="0" bIns="45720" rtlCol="0" anchor="t">
            <a:normAutofit fontScale="92500" lnSpcReduction="20000"/>
          </a:bodyPr>
          <a:lstStyle/>
          <a:p>
            <a:r>
              <a:rPr lang="en-US">
                <a:ea typeface="Calibri"/>
                <a:cs typeface="Calibri"/>
              </a:rPr>
              <a:t>The Consolidated Application will be collected in the new </a:t>
            </a:r>
            <a:r>
              <a:rPr lang="en-US">
                <a:ea typeface="Calibri"/>
                <a:cs typeface="Calibri"/>
                <a:hlinkClick r:id="rId2"/>
              </a:rPr>
              <a:t>Grant Administration Implementation and Navigation System (GAINS)</a:t>
            </a:r>
            <a:r>
              <a:rPr lang="en-US">
                <a:ea typeface="Calibri"/>
                <a:cs typeface="Calibri"/>
              </a:rPr>
              <a:t> online application. GAINS is a role-based system, and users must have a role to apply for funding.</a:t>
            </a:r>
          </a:p>
          <a:p>
            <a:r>
              <a:rPr lang="en-US">
                <a:ea typeface="Calibri"/>
                <a:cs typeface="Calibri"/>
              </a:rPr>
              <a:t>The Consolidated Application will now be collected in two parts in GAINS:</a:t>
            </a:r>
          </a:p>
          <a:p>
            <a:pPr lvl="1">
              <a:buFont typeface="Courier New" panose="020B0604020202020204" pitchFamily="34" charset="0"/>
              <a:buChar char="o"/>
            </a:pPr>
            <a:r>
              <a:rPr lang="en-US">
                <a:ea typeface="Calibri"/>
                <a:cs typeface="Calibri"/>
              </a:rPr>
              <a:t>ESEA Acceptance, Relinquishment, Assignment, and Certification (ARAC) (Application Supplement): This collects - </a:t>
            </a:r>
          </a:p>
          <a:p>
            <a:pPr lvl="2">
              <a:buFont typeface="Wingdings" panose="020B0604020202020204" pitchFamily="34" charset="0"/>
              <a:buChar char="§"/>
            </a:pPr>
            <a:r>
              <a:rPr lang="en-US">
                <a:ea typeface="Calibri"/>
                <a:cs typeface="Calibri"/>
              </a:rPr>
              <a:t>The Assignment of Funds (Accept, Decline, Assign To), </a:t>
            </a:r>
            <a:endParaRPr lang="en-US" sz="2000">
              <a:ea typeface="Calibri"/>
              <a:cs typeface="Calibri"/>
            </a:endParaRPr>
          </a:p>
          <a:p>
            <a:pPr lvl="2">
              <a:buFont typeface="Wingdings" panose="020B0604020202020204" pitchFamily="34" charset="0"/>
              <a:buChar char="§"/>
            </a:pPr>
            <a:r>
              <a:rPr lang="en-US">
                <a:ea typeface="Calibri"/>
                <a:cs typeface="Calibri"/>
              </a:rPr>
              <a:t>The Retention of Funds Form (if applicable),</a:t>
            </a:r>
            <a:endParaRPr lang="en-US" sz="2000">
              <a:ea typeface="Calibri"/>
              <a:cs typeface="Calibri"/>
            </a:endParaRPr>
          </a:p>
          <a:p>
            <a:pPr lvl="2">
              <a:buFont typeface="Wingdings" panose="020B0604020202020204" pitchFamily="34" charset="0"/>
              <a:buChar char="§"/>
            </a:pPr>
            <a:r>
              <a:rPr lang="en-US">
                <a:ea typeface="Calibri"/>
                <a:cs typeface="Calibri"/>
              </a:rPr>
              <a:t>The Tribal Consultation Attestation (if applicable), </a:t>
            </a:r>
          </a:p>
          <a:p>
            <a:pPr lvl="2">
              <a:buFont typeface="Wingdings" panose="020B0604020202020204" pitchFamily="34" charset="0"/>
              <a:buChar char="§"/>
            </a:pPr>
            <a:r>
              <a:rPr lang="en-US">
                <a:ea typeface="Calibri"/>
                <a:cs typeface="Calibri"/>
              </a:rPr>
              <a:t>General Assurances</a:t>
            </a:r>
          </a:p>
          <a:p>
            <a:pPr lvl="2">
              <a:buFont typeface="Wingdings" panose="020B0604020202020204" pitchFamily="34" charset="0"/>
              <a:buChar char="§"/>
            </a:pPr>
            <a:r>
              <a:rPr lang="en-US">
                <a:ea typeface="Calibri"/>
                <a:cs typeface="Calibri"/>
              </a:rPr>
              <a:t>Approval and Transmittal Certification </a:t>
            </a:r>
          </a:p>
          <a:p>
            <a:pPr lvl="1">
              <a:buFont typeface="Courier New" panose="020B0604020202020204" pitchFamily="34" charset="0"/>
              <a:buChar char="o"/>
            </a:pPr>
            <a:r>
              <a:rPr lang="en-US">
                <a:ea typeface="Calibri"/>
                <a:cs typeface="Calibri"/>
              </a:rPr>
              <a:t>ESEA Consolidated Application (Funding Application): This collects - </a:t>
            </a:r>
          </a:p>
          <a:p>
            <a:pPr lvl="2">
              <a:buFont typeface="Wingdings" panose="020B0604020202020204" pitchFamily="34" charset="0"/>
              <a:buChar char="§"/>
            </a:pPr>
            <a:r>
              <a:rPr lang="en-US">
                <a:ea typeface="Calibri"/>
                <a:cs typeface="Calibri"/>
              </a:rPr>
              <a:t>The Non-Public School Consultation Form (if applicable),</a:t>
            </a:r>
          </a:p>
          <a:p>
            <a:pPr lvl="2">
              <a:buFont typeface="Wingdings" panose="020B0604020202020204" pitchFamily="34" charset="0"/>
              <a:buChar char="§"/>
            </a:pPr>
            <a:r>
              <a:rPr lang="en-US">
                <a:ea typeface="Calibri"/>
                <a:cs typeface="Calibri"/>
              </a:rPr>
              <a:t>Program Narratives </a:t>
            </a:r>
          </a:p>
          <a:p>
            <a:pPr lvl="2">
              <a:buFont typeface="Wingdings" panose="020B0604020202020204" pitchFamily="34" charset="0"/>
              <a:buChar char="§"/>
            </a:pPr>
            <a:r>
              <a:rPr lang="en-US">
                <a:ea typeface="Calibri"/>
                <a:cs typeface="Calibri"/>
              </a:rPr>
              <a:t>Program Budgets </a:t>
            </a:r>
          </a:p>
          <a:p>
            <a:pPr lvl="2">
              <a:buFont typeface="Wingdings" panose="020B0604020202020204" pitchFamily="34" charset="0"/>
              <a:buChar char="§"/>
            </a:pPr>
            <a:endParaRPr lang="en-US">
              <a:ea typeface="Calibri"/>
              <a:cs typeface="Calibri"/>
            </a:endParaRPr>
          </a:p>
        </p:txBody>
      </p:sp>
      <p:sp>
        <p:nvSpPr>
          <p:cNvPr id="4" name="Slide Number Placeholder 3">
            <a:extLst>
              <a:ext uri="{FF2B5EF4-FFF2-40B4-BE49-F238E27FC236}">
                <a16:creationId xmlns:a16="http://schemas.microsoft.com/office/drawing/2014/main" id="{F5EC78E3-C781-4D24-C002-D61AE721A309}"/>
              </a:ext>
            </a:extLst>
          </p:cNvPr>
          <p:cNvSpPr>
            <a:spLocks noGrp="1"/>
          </p:cNvSpPr>
          <p:nvPr>
            <p:ph type="sldNum" sz="quarter" idx="12"/>
          </p:nvPr>
        </p:nvSpPr>
        <p:spPr/>
        <p:txBody>
          <a:bodyPr/>
          <a:lstStyle/>
          <a:p>
            <a:fld id="{C479D5F6-EDCB-402A-AC08-4943A1820E8F}" type="slidenum">
              <a:rPr lang="en-US" smtClean="0"/>
              <a:pPr/>
              <a:t>5</a:t>
            </a:fld>
            <a:endParaRPr lang="en-US"/>
          </a:p>
        </p:txBody>
      </p:sp>
      <p:pic>
        <p:nvPicPr>
          <p:cNvPr id="6" name="Picture 5">
            <a:extLst>
              <a:ext uri="{FF2B5EF4-FFF2-40B4-BE49-F238E27FC236}">
                <a16:creationId xmlns:a16="http://schemas.microsoft.com/office/drawing/2014/main" id="{5084CEF1-C70C-5DA3-A40E-090438753F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73659" y="147057"/>
            <a:ext cx="1034487" cy="987753"/>
          </a:xfrm>
          <a:prstGeom prst="rect">
            <a:avLst/>
          </a:prstGeom>
        </p:spPr>
      </p:pic>
    </p:spTree>
    <p:extLst>
      <p:ext uri="{BB962C8B-B14F-4D97-AF65-F5344CB8AC3E}">
        <p14:creationId xmlns:p14="http://schemas.microsoft.com/office/powerpoint/2010/main" val="3127371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83927-A2B0-421F-58C9-715D12EA3CE3}"/>
              </a:ext>
            </a:extLst>
          </p:cNvPr>
          <p:cNvSpPr>
            <a:spLocks noGrp="1"/>
          </p:cNvSpPr>
          <p:nvPr>
            <p:ph type="title"/>
          </p:nvPr>
        </p:nvSpPr>
        <p:spPr/>
        <p:txBody>
          <a:bodyPr>
            <a:normAutofit/>
          </a:bodyPr>
          <a:lstStyle/>
          <a:p>
            <a:r>
              <a:rPr lang="en-US" sz="2700"/>
              <a:t>Budget Detail Page</a:t>
            </a:r>
          </a:p>
        </p:txBody>
      </p:sp>
      <p:sp>
        <p:nvSpPr>
          <p:cNvPr id="7" name="Content Placeholder 6">
            <a:extLst>
              <a:ext uri="{FF2B5EF4-FFF2-40B4-BE49-F238E27FC236}">
                <a16:creationId xmlns:a16="http://schemas.microsoft.com/office/drawing/2014/main" id="{C9B2604B-CA2F-8B6B-7532-626B62C13B11}"/>
              </a:ext>
            </a:extLst>
          </p:cNvPr>
          <p:cNvSpPr>
            <a:spLocks noGrp="1"/>
          </p:cNvSpPr>
          <p:nvPr>
            <p:ph idx="1"/>
          </p:nvPr>
        </p:nvSpPr>
        <p:spPr>
          <a:xfrm>
            <a:off x="628650" y="1378341"/>
            <a:ext cx="7886700" cy="1344168"/>
          </a:xfrm>
        </p:spPr>
        <p:txBody>
          <a:bodyPr vert="horz" lIns="0" tIns="0" rIns="0" bIns="45720" rtlCol="0" anchor="t">
            <a:normAutofit fontScale="85000" lnSpcReduction="20000"/>
          </a:bodyPr>
          <a:lstStyle/>
          <a:p>
            <a:pPr marL="257175" indent="-257175">
              <a:spcBef>
                <a:spcPts val="675"/>
              </a:spcBef>
              <a:buFont typeface="Arial" panose="020B0604020202020204" pitchFamily="34" charset="0"/>
              <a:buChar char="•"/>
            </a:pPr>
            <a:r>
              <a:rPr lang="en-US">
                <a:cs typeface="Calibri"/>
              </a:rPr>
              <a:t>Click the </a:t>
            </a:r>
            <a:r>
              <a:rPr lang="en-US" b="1" i="1">
                <a:cs typeface="Calibri"/>
              </a:rPr>
              <a:t>Add Budget Detail </a:t>
            </a:r>
            <a:r>
              <a:rPr lang="en-US">
                <a:cs typeface="Calibri"/>
              </a:rPr>
              <a:t>link to create a new budget line entry.</a:t>
            </a:r>
          </a:p>
          <a:p>
            <a:pPr marL="257175" indent="-257175">
              <a:spcBef>
                <a:spcPts val="675"/>
              </a:spcBef>
            </a:pPr>
            <a:r>
              <a:rPr lang="en-US">
                <a:cs typeface="Calibri"/>
              </a:rPr>
              <a:t>On this screen, you can also </a:t>
            </a:r>
            <a:r>
              <a:rPr lang="en-US" b="1">
                <a:cs typeface="Calibri"/>
              </a:rPr>
              <a:t>edit </a:t>
            </a:r>
            <a:r>
              <a:rPr lang="en-US">
                <a:cs typeface="Calibri"/>
              </a:rPr>
              <a:t>or </a:t>
            </a:r>
            <a:r>
              <a:rPr lang="en-US" b="1">
                <a:cs typeface="Calibri"/>
              </a:rPr>
              <a:t>delete</a:t>
            </a:r>
            <a:r>
              <a:rPr lang="en-US">
                <a:cs typeface="Calibri"/>
              </a:rPr>
              <a:t> existing budget details line items.</a:t>
            </a:r>
            <a:endParaRPr lang="en-US">
              <a:ea typeface="Calibri"/>
              <a:cs typeface="Calibri"/>
            </a:endParaRPr>
          </a:p>
          <a:p>
            <a:pPr marL="257175" indent="-257175">
              <a:spcBef>
                <a:spcPts val="675"/>
              </a:spcBef>
              <a:buFont typeface="Arial" panose="020B0604020202020204" pitchFamily="34" charset="0"/>
              <a:buChar char="•"/>
            </a:pPr>
            <a:r>
              <a:rPr lang="en-US">
                <a:cs typeface="Calibri"/>
              </a:rPr>
              <a:t>Use the </a:t>
            </a:r>
            <a:r>
              <a:rPr lang="en-US" b="1">
                <a:cs typeface="Calibri"/>
              </a:rPr>
              <a:t>filtering bar</a:t>
            </a:r>
            <a:r>
              <a:rPr lang="en-US">
                <a:cs typeface="Calibri"/>
              </a:rPr>
              <a:t> at the top of the page to find a group of expenditures or a specific detail.</a:t>
            </a:r>
            <a:endParaRPr lang="en-US">
              <a:ea typeface="Calibri"/>
              <a:cs typeface="Calibri"/>
            </a:endParaRPr>
          </a:p>
          <a:p>
            <a:pPr marL="0" indent="0">
              <a:buNone/>
            </a:pPr>
            <a:endParaRPr lang="en-US"/>
          </a:p>
        </p:txBody>
      </p:sp>
      <p:sp>
        <p:nvSpPr>
          <p:cNvPr id="4" name="Slide Number Placeholder 3">
            <a:extLst>
              <a:ext uri="{FF2B5EF4-FFF2-40B4-BE49-F238E27FC236}">
                <a16:creationId xmlns:a16="http://schemas.microsoft.com/office/drawing/2014/main" id="{F9DE9A5F-BFD1-9C6C-E7E4-61CF036008B4}"/>
              </a:ext>
            </a:extLst>
          </p:cNvPr>
          <p:cNvSpPr>
            <a:spLocks noGrp="1"/>
          </p:cNvSpPr>
          <p:nvPr>
            <p:ph type="sldNum" sz="quarter" idx="12"/>
          </p:nvPr>
        </p:nvSpPr>
        <p:spPr/>
        <p:txBody>
          <a:bodyPr/>
          <a:lstStyle/>
          <a:p>
            <a:fld id="{C479D5F6-EDCB-402A-AC08-4943A1820E8F}" type="slidenum">
              <a:rPr lang="en-US" smtClean="0"/>
              <a:pPr/>
              <a:t>50</a:t>
            </a:fld>
            <a:endParaRPr lang="en-US"/>
          </a:p>
        </p:txBody>
      </p:sp>
      <p:pic>
        <p:nvPicPr>
          <p:cNvPr id="6" name="Picture 5">
            <a:extLst>
              <a:ext uri="{FF2B5EF4-FFF2-40B4-BE49-F238E27FC236}">
                <a16:creationId xmlns:a16="http://schemas.microsoft.com/office/drawing/2014/main" id="{51A394E0-6AC4-3DDD-9D01-5F35388E133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807" y="124559"/>
            <a:ext cx="958656" cy="916733"/>
          </a:xfrm>
          <a:prstGeom prst="rect">
            <a:avLst/>
          </a:prstGeom>
        </p:spPr>
      </p:pic>
      <p:pic>
        <p:nvPicPr>
          <p:cNvPr id="8" name="Picture 7" descr="View of adding a Budget Detail highlighting the filter bar at the top, the button to create a new budget detail, the trash icon to delete a budget detail, and the pencil icon to edit a budget detail.">
            <a:extLst>
              <a:ext uri="{FF2B5EF4-FFF2-40B4-BE49-F238E27FC236}">
                <a16:creationId xmlns:a16="http://schemas.microsoft.com/office/drawing/2014/main" id="{250B47DB-825B-AB60-E5BB-F4C8A74202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1120" y="2731819"/>
            <a:ext cx="7404889" cy="3880743"/>
          </a:xfrm>
          <a:prstGeom prst="rect">
            <a:avLst/>
          </a:prstGeom>
        </p:spPr>
      </p:pic>
    </p:spTree>
    <p:extLst>
      <p:ext uri="{BB962C8B-B14F-4D97-AF65-F5344CB8AC3E}">
        <p14:creationId xmlns:p14="http://schemas.microsoft.com/office/powerpoint/2010/main" val="495440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C9B-04DD-8FBD-22EE-0D128810871C}"/>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t>Creating a Budget Detail Entry</a:t>
            </a:r>
          </a:p>
        </p:txBody>
      </p:sp>
      <p:sp>
        <p:nvSpPr>
          <p:cNvPr id="3" name="Content Placeholder 2">
            <a:extLst>
              <a:ext uri="{FF2B5EF4-FFF2-40B4-BE49-F238E27FC236}">
                <a16:creationId xmlns:a16="http://schemas.microsoft.com/office/drawing/2014/main" id="{C8599DF9-9AE9-0469-A24B-7DA36B309ED1}"/>
              </a:ext>
              <a:ext uri="{C183D7F6-B498-43B3-948B-1728B52AA6E4}">
                <adec:decorative xmlns:adec="http://schemas.microsoft.com/office/drawing/2017/decorative" val="1"/>
              </a:ext>
            </a:extLst>
          </p:cNvPr>
          <p:cNvSpPr>
            <a:spLocks noGrp="1"/>
          </p:cNvSpPr>
          <p:nvPr>
            <p:ph idx="1"/>
          </p:nvPr>
        </p:nvSpPr>
        <p:spPr>
          <a:xfrm>
            <a:off x="247651" y="1376915"/>
            <a:ext cx="8321959" cy="2656981"/>
          </a:xfrm>
        </p:spPr>
        <p:txBody>
          <a:bodyPr vert="horz" lIns="0" tIns="0" rIns="0" bIns="45720" rtlCol="0" anchor="t">
            <a:normAutofit fontScale="92500" lnSpcReduction="10000"/>
          </a:bodyPr>
          <a:lstStyle/>
          <a:p>
            <a:pPr marL="192405" indent="-192405">
              <a:spcBef>
                <a:spcPts val="338"/>
              </a:spcBef>
              <a:buFont typeface="+mj-lt"/>
              <a:buAutoNum type="arabicPeriod"/>
            </a:pPr>
            <a:r>
              <a:rPr lang="en-US" sz="1800"/>
              <a:t>Select the applicable </a:t>
            </a:r>
            <a:r>
              <a:rPr lang="en-US" sz="1800" b="1"/>
              <a:t>Object Code</a:t>
            </a:r>
            <a:r>
              <a:rPr lang="en-US" sz="1800"/>
              <a:t> from drop-down.</a:t>
            </a:r>
            <a:endParaRPr lang="en-US" sz="1800">
              <a:ea typeface="Calibri" panose="020F0502020204030204"/>
              <a:cs typeface="Calibri"/>
            </a:endParaRPr>
          </a:p>
          <a:p>
            <a:pPr marL="192405" indent="-192405">
              <a:spcBef>
                <a:spcPts val="338"/>
              </a:spcBef>
              <a:buAutoNum type="arabicPeriod"/>
            </a:pPr>
            <a:r>
              <a:rPr lang="en-US" sz="1800">
                <a:cs typeface="Calibri"/>
              </a:rPr>
              <a:t>Select applicable </a:t>
            </a:r>
            <a:r>
              <a:rPr lang="en-US" sz="1800" b="1">
                <a:cs typeface="Calibri"/>
              </a:rPr>
              <a:t>Function Code</a:t>
            </a:r>
            <a:r>
              <a:rPr lang="en-US" sz="1800">
                <a:cs typeface="Calibri"/>
              </a:rPr>
              <a:t> from drop-down.</a:t>
            </a:r>
            <a:endParaRPr lang="en-US" sz="1800">
              <a:ea typeface="Calibri"/>
              <a:cs typeface="Calibri"/>
            </a:endParaRPr>
          </a:p>
          <a:p>
            <a:pPr marL="192405" indent="-192405">
              <a:spcBef>
                <a:spcPts val="338"/>
              </a:spcBef>
              <a:buFontTx/>
              <a:buAutoNum type="arabicPeriod"/>
            </a:pPr>
            <a:r>
              <a:rPr lang="en-US" sz="1800" b="1"/>
              <a:t>Tags</a:t>
            </a:r>
            <a:r>
              <a:rPr lang="en-US" sz="1800"/>
              <a:t> can identify additional attributes of a budget detail item and are used for filtering and reporting. Tags vary by grant and may not be an option in certain programs.</a:t>
            </a:r>
            <a:endParaRPr lang="en-US" sz="1800">
              <a:ea typeface="Calibri" panose="020F0502020204030204"/>
              <a:cs typeface="Calibri"/>
            </a:endParaRPr>
          </a:p>
          <a:p>
            <a:pPr marL="192405" indent="-192405">
              <a:spcBef>
                <a:spcPts val="338"/>
              </a:spcBef>
              <a:buFontTx/>
              <a:buAutoNum type="arabicPeriod"/>
            </a:pPr>
            <a:r>
              <a:rPr lang="en-US" sz="1800" b="1"/>
              <a:t>Location Code </a:t>
            </a:r>
            <a:r>
              <a:rPr lang="en-US" sz="1800"/>
              <a:t>will default to the district location, but users will be able to select all the school level locations. </a:t>
            </a:r>
            <a:endParaRPr lang="en-US" sz="1800">
              <a:ea typeface="Calibri" panose="020F0502020204030204"/>
              <a:cs typeface="Calibri"/>
            </a:endParaRPr>
          </a:p>
          <a:p>
            <a:pPr marL="192405" indent="-192405">
              <a:spcBef>
                <a:spcPts val="338"/>
              </a:spcBef>
              <a:buAutoNum type="arabicPeriod"/>
            </a:pPr>
            <a:r>
              <a:rPr lang="en-US" sz="1800"/>
              <a:t>Entering a number in the </a:t>
            </a:r>
            <a:r>
              <a:rPr lang="en-US" sz="1800" b="1"/>
              <a:t>quantity </a:t>
            </a:r>
            <a:r>
              <a:rPr lang="en-US" sz="1800"/>
              <a:t>field multiplies the cost field (but is usually left at 1.00).</a:t>
            </a:r>
            <a:endParaRPr lang="en-US" sz="1800">
              <a:ea typeface="Calibri" panose="020F0502020204030204"/>
              <a:cs typeface="Calibri"/>
            </a:endParaRPr>
          </a:p>
          <a:p>
            <a:pPr marL="192405" indent="-192405">
              <a:spcBef>
                <a:spcPts val="338"/>
              </a:spcBef>
              <a:buFont typeface="+mj-lt"/>
              <a:buAutoNum type="arabicPeriod"/>
            </a:pPr>
            <a:r>
              <a:rPr lang="en-US" sz="1800"/>
              <a:t>Enter the </a:t>
            </a:r>
            <a:r>
              <a:rPr lang="en-US" sz="1800" b="1"/>
              <a:t>Cost</a:t>
            </a:r>
            <a:r>
              <a:rPr lang="en-US" sz="1800"/>
              <a:t>. (If the quantity is 1.00, enter the total cost.)</a:t>
            </a:r>
            <a:endParaRPr lang="en-US" sz="1800">
              <a:ea typeface="Calibri" panose="020F0502020204030204"/>
              <a:cs typeface="Calibri"/>
            </a:endParaRPr>
          </a:p>
          <a:p>
            <a:pPr marL="192405" indent="-192405">
              <a:spcBef>
                <a:spcPts val="338"/>
              </a:spcBef>
              <a:buFont typeface="+mj-lt"/>
              <a:buAutoNum type="arabicPeriod"/>
            </a:pPr>
            <a:r>
              <a:rPr lang="en-US" sz="1800"/>
              <a:t>Enter the </a:t>
            </a:r>
            <a:r>
              <a:rPr lang="en-US" sz="1800" b="1"/>
              <a:t>narrative description</a:t>
            </a:r>
            <a:r>
              <a:rPr lang="en-US" sz="1800"/>
              <a:t> for the item providing any necessary context for the budget line. This is a required element.</a:t>
            </a:r>
            <a:endParaRPr lang="en-US" sz="1800">
              <a:ea typeface="Calibri"/>
              <a:cs typeface="Calibri"/>
            </a:endParaRPr>
          </a:p>
          <a:p>
            <a:pPr marL="192405" indent="-192405">
              <a:spcBef>
                <a:spcPts val="338"/>
              </a:spcBef>
              <a:buFont typeface="+mj-lt"/>
              <a:buAutoNum type="arabicPeriod"/>
            </a:pPr>
            <a:r>
              <a:rPr lang="en-US" sz="1800"/>
              <a:t>Click </a:t>
            </a:r>
            <a:r>
              <a:rPr lang="en-US" sz="1800" b="1"/>
              <a:t>Create</a:t>
            </a:r>
            <a:r>
              <a:rPr lang="en-US" sz="1800"/>
              <a:t> when finished adding the item or click </a:t>
            </a:r>
            <a:r>
              <a:rPr lang="en-US" sz="1800" b="1"/>
              <a:t>Update</a:t>
            </a:r>
            <a:r>
              <a:rPr lang="en-US" sz="1800"/>
              <a:t> if you are editing the item.</a:t>
            </a:r>
            <a:endParaRPr lang="en-US" sz="1500">
              <a:ea typeface="Calibri" panose="020F0502020204030204"/>
              <a:cs typeface="Calibri" panose="020F0502020204030204"/>
            </a:endParaRPr>
          </a:p>
          <a:p>
            <a:pPr marL="0" indent="0">
              <a:spcBef>
                <a:spcPts val="338"/>
              </a:spcBef>
              <a:buNone/>
            </a:pPr>
            <a:endParaRPr lang="en-US" sz="1800">
              <a:cs typeface="Calibri"/>
            </a:endParaRPr>
          </a:p>
        </p:txBody>
      </p:sp>
      <p:sp>
        <p:nvSpPr>
          <p:cNvPr id="4" name="Slide Number Placeholder 3">
            <a:extLst>
              <a:ext uri="{FF2B5EF4-FFF2-40B4-BE49-F238E27FC236}">
                <a16:creationId xmlns:a16="http://schemas.microsoft.com/office/drawing/2014/main" id="{0850DB39-65E3-044D-1BA0-C5C4DE89F0BC}"/>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51</a:t>
            </a:fld>
            <a:endParaRPr lang="en-US"/>
          </a:p>
        </p:txBody>
      </p:sp>
      <p:pic>
        <p:nvPicPr>
          <p:cNvPr id="5" name="Picture 4">
            <a:extLst>
              <a:ext uri="{FF2B5EF4-FFF2-40B4-BE49-F238E27FC236}">
                <a16:creationId xmlns:a16="http://schemas.microsoft.com/office/drawing/2014/main" id="{DF46018B-AE51-D978-61AC-A11C06CAF93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268" y="124559"/>
            <a:ext cx="958656" cy="916733"/>
          </a:xfrm>
          <a:prstGeom prst="rect">
            <a:avLst/>
          </a:prstGeom>
        </p:spPr>
      </p:pic>
      <p:pic>
        <p:nvPicPr>
          <p:cNvPr id="6" name="Picture 5">
            <a:extLst>
              <a:ext uri="{FF2B5EF4-FFF2-40B4-BE49-F238E27FC236}">
                <a16:creationId xmlns:a16="http://schemas.microsoft.com/office/drawing/2014/main" id="{C33756FE-9F60-03E3-BE08-7C9B1D8AFA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5808" y="4033897"/>
            <a:ext cx="7988244" cy="2302477"/>
          </a:xfrm>
          <a:prstGeom prst="rect">
            <a:avLst/>
          </a:prstGeom>
        </p:spPr>
      </p:pic>
    </p:spTree>
    <p:extLst>
      <p:ext uri="{BB962C8B-B14F-4D97-AF65-F5344CB8AC3E}">
        <p14:creationId xmlns:p14="http://schemas.microsoft.com/office/powerpoint/2010/main" val="394156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C9B-04DD-8FBD-22EE-0D128810871C}"/>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latin typeface="Museo Slab 500"/>
              </a:rPr>
              <a:t>Budget Detail: Locations Dropdown</a:t>
            </a:r>
            <a:endParaRPr lang="en-US" sz="2700"/>
          </a:p>
        </p:txBody>
      </p:sp>
      <p:sp>
        <p:nvSpPr>
          <p:cNvPr id="3" name="Content Placeholder 2">
            <a:extLst>
              <a:ext uri="{FF2B5EF4-FFF2-40B4-BE49-F238E27FC236}">
                <a16:creationId xmlns:a16="http://schemas.microsoft.com/office/drawing/2014/main" id="{C8599DF9-9AE9-0469-A24B-7DA36B309ED1}"/>
              </a:ext>
              <a:ext uri="{C183D7F6-B498-43B3-948B-1728B52AA6E4}">
                <adec:decorative xmlns:adec="http://schemas.microsoft.com/office/drawing/2017/decorative" val="1"/>
              </a:ext>
            </a:extLst>
          </p:cNvPr>
          <p:cNvSpPr>
            <a:spLocks noGrp="1"/>
          </p:cNvSpPr>
          <p:nvPr>
            <p:ph idx="1"/>
          </p:nvPr>
        </p:nvSpPr>
        <p:spPr>
          <a:xfrm>
            <a:off x="418980" y="1202344"/>
            <a:ext cx="8566191" cy="2578828"/>
          </a:xfrm>
        </p:spPr>
        <p:txBody>
          <a:bodyPr vert="horz" lIns="0" tIns="0" rIns="0" bIns="45720" rtlCol="0" anchor="t">
            <a:noAutofit/>
          </a:bodyPr>
          <a:lstStyle/>
          <a:p>
            <a:pPr>
              <a:spcBef>
                <a:spcPts val="338"/>
              </a:spcBef>
            </a:pPr>
            <a:r>
              <a:rPr lang="en-US" sz="2000">
                <a:ea typeface="Calibri" panose="020F0502020204030204"/>
                <a:cs typeface="Calibri"/>
              </a:rPr>
              <a:t>The Location Code is unique because it is going to list all schools within the LEA as E, M, H but also as a general school (not broken out by </a:t>
            </a:r>
            <a:r>
              <a:rPr lang="en-US" sz="2000" err="1">
                <a:ea typeface="Calibri" panose="020F0502020204030204"/>
                <a:cs typeface="Calibri"/>
              </a:rPr>
              <a:t>gradespan</a:t>
            </a:r>
            <a:r>
              <a:rPr lang="en-US" sz="2000">
                <a:ea typeface="Calibri" panose="020F0502020204030204"/>
                <a:cs typeface="Calibri"/>
              </a:rPr>
              <a:t>). </a:t>
            </a:r>
          </a:p>
          <a:p>
            <a:pPr lvl="1">
              <a:spcBef>
                <a:spcPts val="338"/>
              </a:spcBef>
              <a:buFont typeface="Courier New" panose="020B0604020202020204" pitchFamily="34" charset="0"/>
              <a:buChar char="o"/>
            </a:pPr>
            <a:r>
              <a:rPr lang="en-US" sz="1600">
                <a:ea typeface="Calibri" panose="020F0502020204030204"/>
                <a:cs typeface="Calibri"/>
              </a:rPr>
              <a:t>This is because the system is setup for grants across the department that do not breakout funding by </a:t>
            </a:r>
            <a:r>
              <a:rPr lang="en-US" sz="1600" err="1">
                <a:ea typeface="Calibri" panose="020F0502020204030204"/>
                <a:cs typeface="Calibri"/>
              </a:rPr>
              <a:t>gradespan</a:t>
            </a:r>
            <a:r>
              <a:rPr lang="en-US" sz="1600">
                <a:ea typeface="Calibri" panose="020F0502020204030204"/>
                <a:cs typeface="Calibri"/>
              </a:rPr>
              <a:t>. </a:t>
            </a:r>
          </a:p>
          <a:p>
            <a:pPr lvl="1">
              <a:spcBef>
                <a:spcPts val="338"/>
              </a:spcBef>
              <a:buFont typeface="Courier New" panose="020B0604020202020204" pitchFamily="34" charset="0"/>
              <a:buChar char="o"/>
            </a:pPr>
            <a:r>
              <a:rPr lang="en-US" sz="1600">
                <a:ea typeface="Calibri" panose="020F0502020204030204"/>
                <a:cs typeface="Calibri"/>
              </a:rPr>
              <a:t>It is </a:t>
            </a:r>
            <a:r>
              <a:rPr lang="en-US" sz="1600" b="1">
                <a:ea typeface="Calibri" panose="020F0502020204030204"/>
                <a:cs typeface="Calibri"/>
              </a:rPr>
              <a:t>imperative that Consolidated Application users select the </a:t>
            </a:r>
            <a:r>
              <a:rPr lang="en-US" sz="1600" b="1" err="1">
                <a:ea typeface="Calibri" panose="020F0502020204030204"/>
                <a:cs typeface="Calibri"/>
              </a:rPr>
              <a:t>gradespan</a:t>
            </a:r>
            <a:r>
              <a:rPr lang="en-US" sz="1600" b="1">
                <a:ea typeface="Calibri" panose="020F0502020204030204"/>
                <a:cs typeface="Calibri"/>
              </a:rPr>
              <a:t> for each school level activity</a:t>
            </a:r>
            <a:r>
              <a:rPr lang="en-US" sz="1600">
                <a:ea typeface="Calibri" panose="020F0502020204030204"/>
                <a:cs typeface="Calibri"/>
              </a:rPr>
              <a:t>. The School Ranking page is checking the allocation for that school based on the </a:t>
            </a:r>
            <a:r>
              <a:rPr lang="en-US" sz="1600" err="1">
                <a:ea typeface="Calibri" panose="020F0502020204030204"/>
                <a:cs typeface="Calibri"/>
              </a:rPr>
              <a:t>gradespan</a:t>
            </a:r>
            <a:r>
              <a:rPr lang="en-US" sz="1600">
                <a:ea typeface="Calibri" panose="020F0502020204030204"/>
                <a:cs typeface="Calibri"/>
              </a:rPr>
              <a:t>. </a:t>
            </a:r>
          </a:p>
          <a:p>
            <a:pPr lvl="1">
              <a:spcBef>
                <a:spcPts val="338"/>
              </a:spcBef>
              <a:buFont typeface="Courier New" panose="020B0604020202020204" pitchFamily="34" charset="0"/>
              <a:buChar char="o"/>
            </a:pPr>
            <a:r>
              <a:rPr lang="en-US" sz="1600">
                <a:ea typeface="Calibri" panose="020F0502020204030204"/>
                <a:cs typeface="Calibri"/>
              </a:rPr>
              <a:t>If a general school location is selected, you will get a </a:t>
            </a:r>
            <a:r>
              <a:rPr lang="en-US" sz="1600" b="1">
                <a:ea typeface="Calibri" panose="020F0502020204030204"/>
                <a:cs typeface="Calibri"/>
              </a:rPr>
              <a:t>validation error</a:t>
            </a:r>
            <a:r>
              <a:rPr lang="en-US" sz="1600">
                <a:ea typeface="Calibri" panose="020F0502020204030204"/>
                <a:cs typeface="Calibri"/>
              </a:rPr>
              <a:t> that the funds haven't been budgeted to the school correctly. </a:t>
            </a:r>
          </a:p>
          <a:p>
            <a:pPr marL="0" indent="0">
              <a:spcBef>
                <a:spcPts val="338"/>
              </a:spcBef>
              <a:buNone/>
            </a:pPr>
            <a:endParaRPr lang="en-US" sz="2000">
              <a:ea typeface="Calibri" panose="020F0502020204030204"/>
              <a:cs typeface="Calibri"/>
            </a:endParaRPr>
          </a:p>
        </p:txBody>
      </p:sp>
      <p:sp>
        <p:nvSpPr>
          <p:cNvPr id="4" name="Slide Number Placeholder 3">
            <a:extLst>
              <a:ext uri="{FF2B5EF4-FFF2-40B4-BE49-F238E27FC236}">
                <a16:creationId xmlns:a16="http://schemas.microsoft.com/office/drawing/2014/main" id="{0850DB39-65E3-044D-1BA0-C5C4DE89F0BC}"/>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52</a:t>
            </a:fld>
            <a:endParaRPr lang="en-US"/>
          </a:p>
        </p:txBody>
      </p:sp>
      <p:pic>
        <p:nvPicPr>
          <p:cNvPr id="5" name="Picture 4">
            <a:extLst>
              <a:ext uri="{FF2B5EF4-FFF2-40B4-BE49-F238E27FC236}">
                <a16:creationId xmlns:a16="http://schemas.microsoft.com/office/drawing/2014/main" id="{DF46018B-AE51-D978-61AC-A11C06CAF93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268" y="124559"/>
            <a:ext cx="958656" cy="916733"/>
          </a:xfrm>
          <a:prstGeom prst="rect">
            <a:avLst/>
          </a:prstGeom>
        </p:spPr>
      </p:pic>
      <p:pic>
        <p:nvPicPr>
          <p:cNvPr id="7" name="Picture 6">
            <a:extLst>
              <a:ext uri="{FF2B5EF4-FFF2-40B4-BE49-F238E27FC236}">
                <a16:creationId xmlns:a16="http://schemas.microsoft.com/office/drawing/2014/main" id="{A701CAB5-E622-DE5A-524E-D56326761830}"/>
              </a:ext>
              <a:ext uri="{C183D7F6-B498-43B3-948B-1728B52AA6E4}">
                <adec:decorative xmlns:adec="http://schemas.microsoft.com/office/drawing/2017/decorative" val="1"/>
              </a:ext>
            </a:extLst>
          </p:cNvPr>
          <p:cNvPicPr>
            <a:picLocks noChangeAspect="1"/>
          </p:cNvPicPr>
          <p:nvPr/>
        </p:nvPicPr>
        <p:blipFill rotWithShape="1">
          <a:blip r:embed="rId4"/>
          <a:srcRect t="2158" r="205" b="22305"/>
          <a:stretch/>
        </p:blipFill>
        <p:spPr>
          <a:xfrm>
            <a:off x="1167579" y="3512947"/>
            <a:ext cx="7337275" cy="3094871"/>
          </a:xfrm>
          <a:prstGeom prst="rect">
            <a:avLst/>
          </a:prstGeom>
        </p:spPr>
      </p:pic>
      <p:sp>
        <p:nvSpPr>
          <p:cNvPr id="8" name="Arrow: Left 7">
            <a:extLst>
              <a:ext uri="{FF2B5EF4-FFF2-40B4-BE49-F238E27FC236}">
                <a16:creationId xmlns:a16="http://schemas.microsoft.com/office/drawing/2014/main" id="{50850329-C382-0196-B88E-CA6AB19BFAA8}"/>
              </a:ext>
              <a:ext uri="{C183D7F6-B498-43B3-948B-1728B52AA6E4}">
                <adec:decorative xmlns:adec="http://schemas.microsoft.com/office/drawing/2017/decorative" val="1"/>
              </a:ext>
            </a:extLst>
          </p:cNvPr>
          <p:cNvSpPr/>
          <p:nvPr/>
        </p:nvSpPr>
        <p:spPr>
          <a:xfrm>
            <a:off x="6133064" y="3674408"/>
            <a:ext cx="2129691" cy="107461"/>
          </a:xfrm>
          <a:prstGeom prst="lef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ED7A6C8-5391-ACE0-5D53-EC2CA65D4D86}"/>
              </a:ext>
              <a:ext uri="{C183D7F6-B498-43B3-948B-1728B52AA6E4}">
                <adec:decorative xmlns:adec="http://schemas.microsoft.com/office/drawing/2017/decorative" val="1"/>
              </a:ext>
            </a:extLst>
          </p:cNvPr>
          <p:cNvSpPr/>
          <p:nvPr/>
        </p:nvSpPr>
        <p:spPr>
          <a:xfrm>
            <a:off x="7674000" y="3604846"/>
            <a:ext cx="830384" cy="351692"/>
          </a:xfrm>
          <a:prstGeom prst="round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a:solidFill>
                  <a:schemeClr val="tx1"/>
                </a:solidFill>
                <a:ea typeface="Calibri"/>
                <a:cs typeface="Calibri"/>
              </a:rPr>
              <a:t>General School</a:t>
            </a:r>
          </a:p>
        </p:txBody>
      </p:sp>
      <p:sp>
        <p:nvSpPr>
          <p:cNvPr id="10" name="Arrow: Left 9">
            <a:extLst>
              <a:ext uri="{FF2B5EF4-FFF2-40B4-BE49-F238E27FC236}">
                <a16:creationId xmlns:a16="http://schemas.microsoft.com/office/drawing/2014/main" id="{E8BF53C8-2241-B137-C582-98E9B955097B}"/>
              </a:ext>
              <a:ext uri="{C183D7F6-B498-43B3-948B-1728B52AA6E4}">
                <adec:decorative xmlns:adec="http://schemas.microsoft.com/office/drawing/2017/decorative" val="1"/>
              </a:ext>
            </a:extLst>
          </p:cNvPr>
          <p:cNvSpPr/>
          <p:nvPr/>
        </p:nvSpPr>
        <p:spPr>
          <a:xfrm rot="10800000">
            <a:off x="1059151" y="3849075"/>
            <a:ext cx="2129691" cy="107461"/>
          </a:xfrm>
          <a:prstGeom prst="lef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5FBB04D-96EF-A691-1AF7-3E7C91B97D55}"/>
              </a:ext>
              <a:ext uri="{C183D7F6-B498-43B3-948B-1728B52AA6E4}">
                <adec:decorative xmlns:adec="http://schemas.microsoft.com/office/drawing/2017/decorative" val="1"/>
              </a:ext>
            </a:extLst>
          </p:cNvPr>
          <p:cNvSpPr/>
          <p:nvPr/>
        </p:nvSpPr>
        <p:spPr>
          <a:xfrm>
            <a:off x="592290" y="3777795"/>
            <a:ext cx="937845" cy="341923"/>
          </a:xfrm>
          <a:prstGeom prst="round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err="1">
                <a:solidFill>
                  <a:schemeClr val="tx1"/>
                </a:solidFill>
                <a:ea typeface="Calibri"/>
                <a:cs typeface="Calibri"/>
              </a:rPr>
              <a:t>Gradespan</a:t>
            </a:r>
            <a:r>
              <a:rPr lang="en-US" sz="1100" b="1">
                <a:solidFill>
                  <a:schemeClr val="tx1"/>
                </a:solidFill>
                <a:ea typeface="Calibri"/>
                <a:cs typeface="Calibri"/>
              </a:rPr>
              <a:t> specific</a:t>
            </a:r>
            <a:endParaRPr lang="en-US" b="1">
              <a:solidFill>
                <a:schemeClr val="tx1"/>
              </a:solidFill>
              <a:ea typeface="Calibri"/>
              <a:cs typeface="Calibri"/>
            </a:endParaRPr>
          </a:p>
        </p:txBody>
      </p:sp>
    </p:spTree>
    <p:extLst>
      <p:ext uri="{BB962C8B-B14F-4D97-AF65-F5344CB8AC3E}">
        <p14:creationId xmlns:p14="http://schemas.microsoft.com/office/powerpoint/2010/main" val="203973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7BD0-21D4-06A2-A04E-D9926E74DD41}"/>
              </a:ext>
            </a:extLst>
          </p:cNvPr>
          <p:cNvSpPr>
            <a:spLocks noGrp="1"/>
          </p:cNvSpPr>
          <p:nvPr>
            <p:ph type="title"/>
          </p:nvPr>
        </p:nvSpPr>
        <p:spPr/>
        <p:txBody>
          <a:bodyPr>
            <a:normAutofit/>
          </a:bodyPr>
          <a:lstStyle/>
          <a:p>
            <a:r>
              <a:rPr lang="en-US" sz="2700"/>
              <a:t>Completing the Budget</a:t>
            </a:r>
          </a:p>
        </p:txBody>
      </p:sp>
      <p:sp>
        <p:nvSpPr>
          <p:cNvPr id="3" name="Content Placeholder 2">
            <a:extLst>
              <a:ext uri="{FF2B5EF4-FFF2-40B4-BE49-F238E27FC236}">
                <a16:creationId xmlns:a16="http://schemas.microsoft.com/office/drawing/2014/main" id="{98B9CEAB-B9C3-0343-AA6E-38EB823355D0}"/>
              </a:ext>
            </a:extLst>
          </p:cNvPr>
          <p:cNvSpPr>
            <a:spLocks noGrp="1"/>
          </p:cNvSpPr>
          <p:nvPr>
            <p:ph idx="1"/>
          </p:nvPr>
        </p:nvSpPr>
        <p:spPr>
          <a:xfrm>
            <a:off x="381520" y="1318649"/>
            <a:ext cx="8375904" cy="2050542"/>
          </a:xfrm>
        </p:spPr>
        <p:txBody>
          <a:bodyPr vert="horz" lIns="0" tIns="0" rIns="0" bIns="45720" rtlCol="0" anchor="t">
            <a:normAutofit/>
          </a:bodyPr>
          <a:lstStyle/>
          <a:p>
            <a:pPr marL="160020" indent="-160020">
              <a:spcBef>
                <a:spcPts val="675"/>
              </a:spcBef>
            </a:pPr>
            <a:r>
              <a:rPr lang="en-US" sz="1800"/>
              <a:t>Continue creating Line Items until the “Total for all Budget Details” equals the Allocation. </a:t>
            </a:r>
            <a:endParaRPr lang="en-US" sz="1800">
              <a:ea typeface="Calibri"/>
              <a:cs typeface="Calibri"/>
            </a:endParaRPr>
          </a:p>
          <a:p>
            <a:pPr marL="160020" indent="-160020">
              <a:spcBef>
                <a:spcPts val="675"/>
              </a:spcBef>
              <a:buFont typeface="Arial" panose="020B0604020202020204" pitchFamily="34" charset="0"/>
              <a:buChar char="•"/>
            </a:pPr>
            <a:r>
              <a:rPr lang="en-US" sz="1800"/>
              <a:t>The “Total for filtered Budget Details” field displays the total for details if a filter is applied.</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The “Total for all Budget Details” field shows the current total of the budget.</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The “Remaining” field reflects the amount of the Allocation still to be budgeted. </a:t>
            </a:r>
            <a:endParaRPr lang="en-US" sz="1800">
              <a:ea typeface="Calibri" panose="020F0502020204030204"/>
              <a:cs typeface="Calibri" panose="020F0502020204030204"/>
            </a:endParaRPr>
          </a:p>
        </p:txBody>
      </p:sp>
      <p:pic>
        <p:nvPicPr>
          <p:cNvPr id="8" name="Picture 7" descr="View of the allocation section.">
            <a:extLst>
              <a:ext uri="{FF2B5EF4-FFF2-40B4-BE49-F238E27FC236}">
                <a16:creationId xmlns:a16="http://schemas.microsoft.com/office/drawing/2014/main" id="{719834BE-17A3-8C54-4020-CAED1D47D67A}"/>
              </a:ext>
            </a:extLst>
          </p:cNvPr>
          <p:cNvPicPr>
            <a:picLocks noChangeAspect="1"/>
          </p:cNvPicPr>
          <p:nvPr/>
        </p:nvPicPr>
        <p:blipFill>
          <a:blip r:embed="rId3"/>
          <a:stretch>
            <a:fillRect/>
          </a:stretch>
        </p:blipFill>
        <p:spPr>
          <a:xfrm>
            <a:off x="1990126" y="3678888"/>
            <a:ext cx="4826156" cy="2151816"/>
          </a:xfrm>
          <a:prstGeom prst="rect">
            <a:avLst/>
          </a:prstGeom>
        </p:spPr>
      </p:pic>
      <p:sp>
        <p:nvSpPr>
          <p:cNvPr id="4" name="Slide Number Placeholder 3">
            <a:extLst>
              <a:ext uri="{FF2B5EF4-FFF2-40B4-BE49-F238E27FC236}">
                <a16:creationId xmlns:a16="http://schemas.microsoft.com/office/drawing/2014/main" id="{CE9939EC-B177-91F2-781F-ED0C135EFC2E}"/>
              </a:ext>
            </a:extLst>
          </p:cNvPr>
          <p:cNvSpPr>
            <a:spLocks noGrp="1"/>
          </p:cNvSpPr>
          <p:nvPr>
            <p:ph type="sldNum" sz="quarter" idx="12"/>
          </p:nvPr>
        </p:nvSpPr>
        <p:spPr/>
        <p:txBody>
          <a:bodyPr/>
          <a:lstStyle/>
          <a:p>
            <a:fld id="{C479D5F6-EDCB-402A-AC08-4943A1820E8F}" type="slidenum">
              <a:rPr lang="en-US" smtClean="0"/>
              <a:pPr/>
              <a:t>53</a:t>
            </a:fld>
            <a:endParaRPr lang="en-US"/>
          </a:p>
        </p:txBody>
      </p:sp>
      <p:pic>
        <p:nvPicPr>
          <p:cNvPr id="7" name="Picture 6">
            <a:extLst>
              <a:ext uri="{FF2B5EF4-FFF2-40B4-BE49-F238E27FC236}">
                <a16:creationId xmlns:a16="http://schemas.microsoft.com/office/drawing/2014/main" id="{CD07993D-2468-CFB1-13B0-6C6D39899D0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883" y="222251"/>
            <a:ext cx="958656" cy="916733"/>
          </a:xfrm>
          <a:prstGeom prst="rect">
            <a:avLst/>
          </a:prstGeom>
        </p:spPr>
      </p:pic>
    </p:spTree>
    <p:extLst>
      <p:ext uri="{BB962C8B-B14F-4D97-AF65-F5344CB8AC3E}">
        <p14:creationId xmlns:p14="http://schemas.microsoft.com/office/powerpoint/2010/main" val="4193714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B191-976D-8136-BB5A-9FF854F590EA}"/>
              </a:ext>
            </a:extLst>
          </p:cNvPr>
          <p:cNvSpPr>
            <a:spLocks noGrp="1"/>
          </p:cNvSpPr>
          <p:nvPr>
            <p:ph type="title"/>
          </p:nvPr>
        </p:nvSpPr>
        <p:spPr/>
        <p:txBody>
          <a:bodyPr>
            <a:normAutofit/>
          </a:bodyPr>
          <a:lstStyle/>
          <a:p>
            <a:r>
              <a:rPr lang="en-US" sz="3000"/>
              <a:t>Edit Budget Details</a:t>
            </a:r>
            <a:endParaRPr lang="en-US" sz="2700"/>
          </a:p>
        </p:txBody>
      </p:sp>
      <p:sp>
        <p:nvSpPr>
          <p:cNvPr id="3" name="Content Placeholder 2">
            <a:extLst>
              <a:ext uri="{FF2B5EF4-FFF2-40B4-BE49-F238E27FC236}">
                <a16:creationId xmlns:a16="http://schemas.microsoft.com/office/drawing/2014/main" id="{209F9FEA-AC5A-0834-24F3-2F58CC864120}"/>
              </a:ext>
            </a:extLst>
          </p:cNvPr>
          <p:cNvSpPr>
            <a:spLocks noGrp="1"/>
          </p:cNvSpPr>
          <p:nvPr>
            <p:ph idx="1"/>
          </p:nvPr>
        </p:nvSpPr>
        <p:spPr>
          <a:xfrm>
            <a:off x="589573" y="1446725"/>
            <a:ext cx="8170164" cy="1227582"/>
          </a:xfrm>
        </p:spPr>
        <p:txBody>
          <a:bodyPr vert="horz" lIns="0" tIns="0" rIns="0" bIns="45720" rtlCol="0" anchor="t">
            <a:normAutofit/>
          </a:bodyPr>
          <a:lstStyle/>
          <a:p>
            <a:pPr marL="160496" indent="-160496">
              <a:buFont typeface="Arial" panose="020B0604020202020204" pitchFamily="34" charset="0"/>
              <a:buChar char="•"/>
            </a:pPr>
            <a:r>
              <a:rPr lang="en-US" sz="1800"/>
              <a:t>Back on the Budget Detail page, to edit any part of a budget detail, click on the Pencil Icon in the Edit column, make your changes, and click Update.</a:t>
            </a:r>
          </a:p>
          <a:p>
            <a:pPr marL="160496" indent="-160496">
              <a:buFont typeface="Arial" panose="020B0604020202020204" pitchFamily="34" charset="0"/>
              <a:buChar char="•"/>
            </a:pPr>
            <a:r>
              <a:rPr lang="en-US" sz="1800"/>
              <a:t>To delete a budget detail, click on the Trash Can icon in the Delete column.</a:t>
            </a:r>
          </a:p>
        </p:txBody>
      </p:sp>
      <p:sp>
        <p:nvSpPr>
          <p:cNvPr id="4" name="Slide Number Placeholder 3">
            <a:extLst>
              <a:ext uri="{FF2B5EF4-FFF2-40B4-BE49-F238E27FC236}">
                <a16:creationId xmlns:a16="http://schemas.microsoft.com/office/drawing/2014/main" id="{17A7CE7E-81E2-8E07-E21D-7430D0B940CA}"/>
              </a:ext>
            </a:extLst>
          </p:cNvPr>
          <p:cNvSpPr>
            <a:spLocks noGrp="1"/>
          </p:cNvSpPr>
          <p:nvPr>
            <p:ph type="sldNum" sz="quarter" idx="12"/>
          </p:nvPr>
        </p:nvSpPr>
        <p:spPr/>
        <p:txBody>
          <a:bodyPr/>
          <a:lstStyle/>
          <a:p>
            <a:fld id="{C479D5F6-EDCB-402A-AC08-4943A1820E8F}" type="slidenum">
              <a:rPr lang="en-US" smtClean="0"/>
              <a:pPr/>
              <a:t>54</a:t>
            </a:fld>
            <a:endParaRPr lang="en-US"/>
          </a:p>
        </p:txBody>
      </p:sp>
      <p:pic>
        <p:nvPicPr>
          <p:cNvPr id="5" name="Picture 4">
            <a:extLst>
              <a:ext uri="{FF2B5EF4-FFF2-40B4-BE49-F238E27FC236}">
                <a16:creationId xmlns:a16="http://schemas.microsoft.com/office/drawing/2014/main" id="{2A96B9F0-10D3-701E-519B-FDC441F893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191" y="173405"/>
            <a:ext cx="958656" cy="916733"/>
          </a:xfrm>
          <a:prstGeom prst="rect">
            <a:avLst/>
          </a:prstGeom>
        </p:spPr>
      </p:pic>
      <p:pic>
        <p:nvPicPr>
          <p:cNvPr id="11" name="Picture 10" descr="View of Budget Detail page showing the trash icon to delete a budget detail, and the pencil icon to edit a budget detail.">
            <a:extLst>
              <a:ext uri="{FF2B5EF4-FFF2-40B4-BE49-F238E27FC236}">
                <a16:creationId xmlns:a16="http://schemas.microsoft.com/office/drawing/2014/main" id="{E87B0E93-2E15-5A7E-DD63-82865D28C975}"/>
              </a:ext>
            </a:extLst>
          </p:cNvPr>
          <p:cNvPicPr>
            <a:picLocks noChangeAspect="1"/>
          </p:cNvPicPr>
          <p:nvPr/>
        </p:nvPicPr>
        <p:blipFill>
          <a:blip r:embed="rId4"/>
          <a:stretch>
            <a:fillRect/>
          </a:stretch>
        </p:blipFill>
        <p:spPr>
          <a:xfrm>
            <a:off x="1361797" y="2593034"/>
            <a:ext cx="6234792" cy="3394572"/>
          </a:xfrm>
          <a:prstGeom prst="rect">
            <a:avLst/>
          </a:prstGeom>
        </p:spPr>
      </p:pic>
    </p:spTree>
    <p:extLst>
      <p:ext uri="{BB962C8B-B14F-4D97-AF65-F5344CB8AC3E}">
        <p14:creationId xmlns:p14="http://schemas.microsoft.com/office/powerpoint/2010/main" val="1427172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19B0-432B-0D83-A8A7-F290E46CBF6B}"/>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700"/>
              <a:t>Filtering Budget Details</a:t>
            </a:r>
          </a:p>
        </p:txBody>
      </p:sp>
      <p:sp>
        <p:nvSpPr>
          <p:cNvPr id="3" name="Content Placeholder 2">
            <a:extLst>
              <a:ext uri="{FF2B5EF4-FFF2-40B4-BE49-F238E27FC236}">
                <a16:creationId xmlns:a16="http://schemas.microsoft.com/office/drawing/2014/main" id="{3FBC0C25-D2A7-A1C5-FB22-3BBA3DA5B4EC}"/>
              </a:ext>
              <a:ext uri="{C183D7F6-B498-43B3-948B-1728B52AA6E4}">
                <adec:decorative xmlns:adec="http://schemas.microsoft.com/office/drawing/2017/decorative" val="1"/>
              </a:ext>
            </a:extLst>
          </p:cNvPr>
          <p:cNvSpPr>
            <a:spLocks noGrp="1"/>
          </p:cNvSpPr>
          <p:nvPr>
            <p:ph idx="1"/>
          </p:nvPr>
        </p:nvSpPr>
        <p:spPr>
          <a:xfrm>
            <a:off x="629207" y="1455416"/>
            <a:ext cx="8094726" cy="1951708"/>
          </a:xfrm>
        </p:spPr>
        <p:txBody>
          <a:bodyPr vert="horz" lIns="0" tIns="0" rIns="0" bIns="45720" rtlCol="0" anchor="t">
            <a:normAutofit/>
          </a:bodyPr>
          <a:lstStyle/>
          <a:p>
            <a:pPr marL="160020" indent="-160020">
              <a:spcBef>
                <a:spcPts val="675"/>
              </a:spcBef>
              <a:buFont typeface="Arial" panose="020B0604020202020204" pitchFamily="34" charset="0"/>
              <a:buChar char="•"/>
            </a:pPr>
            <a:r>
              <a:rPr lang="en-US" sz="1800"/>
              <a:t>Also on the Budget Detail page, use the filtering bar to see specific groups of details; for example: the total of all supplies, finding missing narratives, seeing totals by location, etc.</a:t>
            </a:r>
            <a:endParaRPr lang="en-US"/>
          </a:p>
          <a:p>
            <a:pPr marL="160020" indent="-160020">
              <a:spcBef>
                <a:spcPts val="675"/>
              </a:spcBef>
              <a:buFont typeface="Arial" panose="020B0604020202020204" pitchFamily="34" charset="0"/>
              <a:buChar char="•"/>
            </a:pPr>
            <a:r>
              <a:rPr lang="en-US" sz="1800"/>
              <a:t>Click a filter heading to see and select the available options.</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Click on </a:t>
            </a:r>
            <a:r>
              <a:rPr lang="en-US" sz="1800" b="1"/>
              <a:t>Show All to return to the view with all line items</a:t>
            </a:r>
            <a:r>
              <a:rPr lang="en-US" sz="1800"/>
              <a:t>.</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r>
              <a:rPr lang="en-US" sz="1800"/>
              <a:t>The header also indicates how many line items are present in the budget.</a:t>
            </a:r>
            <a:endParaRPr lang="en-US" sz="1800">
              <a:ea typeface="Calibri" panose="020F0502020204030204"/>
              <a:cs typeface="Calibri" panose="020F0502020204030204"/>
            </a:endParaRPr>
          </a:p>
          <a:p>
            <a:pPr marL="160020" indent="-160020">
              <a:spcBef>
                <a:spcPts val="675"/>
              </a:spcBef>
              <a:buFont typeface="Arial" panose="020B0604020202020204" pitchFamily="34" charset="0"/>
              <a:buChar char="•"/>
            </a:pPr>
            <a:endParaRPr lang="en-US" sz="180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8CD1E70-CEBE-9E25-E535-1ED4ADE7D8A5}"/>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55</a:t>
            </a:fld>
            <a:endParaRPr lang="en-US"/>
          </a:p>
        </p:txBody>
      </p:sp>
      <p:pic>
        <p:nvPicPr>
          <p:cNvPr id="5" name="Picture 4">
            <a:extLst>
              <a:ext uri="{FF2B5EF4-FFF2-40B4-BE49-F238E27FC236}">
                <a16:creationId xmlns:a16="http://schemas.microsoft.com/office/drawing/2014/main" id="{CAF822F9-7DCB-EC12-2309-1DE81D309F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191" y="144097"/>
            <a:ext cx="958656" cy="916733"/>
          </a:xfrm>
          <a:prstGeom prst="rect">
            <a:avLst/>
          </a:prstGeom>
        </p:spPr>
      </p:pic>
      <p:pic>
        <p:nvPicPr>
          <p:cNvPr id="7" name="Picture 6">
            <a:extLst>
              <a:ext uri="{FF2B5EF4-FFF2-40B4-BE49-F238E27FC236}">
                <a16:creationId xmlns:a16="http://schemas.microsoft.com/office/drawing/2014/main" id="{90EFC4DF-766C-DF18-006D-D3FFA25A1D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6491" y="3564526"/>
            <a:ext cx="4419669" cy="2507034"/>
          </a:xfrm>
          <a:prstGeom prst="rect">
            <a:avLst/>
          </a:prstGeom>
        </p:spPr>
      </p:pic>
      <p:pic>
        <p:nvPicPr>
          <p:cNvPr id="8" name="Picture 7">
            <a:extLst>
              <a:ext uri="{FF2B5EF4-FFF2-40B4-BE49-F238E27FC236}">
                <a16:creationId xmlns:a16="http://schemas.microsoft.com/office/drawing/2014/main" id="{6B279B1A-A9D4-555D-975D-5857C9FACD7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74277" y="3910206"/>
            <a:ext cx="4386069" cy="1800523"/>
          </a:xfrm>
          <a:prstGeom prst="rect">
            <a:avLst/>
          </a:prstGeom>
        </p:spPr>
      </p:pic>
    </p:spTree>
    <p:extLst>
      <p:ext uri="{BB962C8B-B14F-4D97-AF65-F5344CB8AC3E}">
        <p14:creationId xmlns:p14="http://schemas.microsoft.com/office/powerpoint/2010/main" val="3802910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044-4554-5E8B-55EB-0282CD50E6F3}"/>
              </a:ext>
            </a:extLst>
          </p:cNvPr>
          <p:cNvSpPr>
            <a:spLocks noGrp="1"/>
          </p:cNvSpPr>
          <p:nvPr>
            <p:ph type="title"/>
          </p:nvPr>
        </p:nvSpPr>
        <p:spPr/>
        <p:txBody>
          <a:bodyPr>
            <a:normAutofit/>
          </a:bodyPr>
          <a:lstStyle/>
          <a:p>
            <a:r>
              <a:rPr lang="en-US" sz="2700"/>
              <a:t>Budget Overview</a:t>
            </a:r>
          </a:p>
        </p:txBody>
      </p:sp>
      <p:sp>
        <p:nvSpPr>
          <p:cNvPr id="3" name="Content Placeholder 2">
            <a:extLst>
              <a:ext uri="{FF2B5EF4-FFF2-40B4-BE49-F238E27FC236}">
                <a16:creationId xmlns:a16="http://schemas.microsoft.com/office/drawing/2014/main" id="{A3F2ADC5-FE14-83A0-801E-5444DC2A335E}"/>
              </a:ext>
            </a:extLst>
          </p:cNvPr>
          <p:cNvSpPr>
            <a:spLocks noGrp="1"/>
          </p:cNvSpPr>
          <p:nvPr>
            <p:ph idx="1"/>
          </p:nvPr>
        </p:nvSpPr>
        <p:spPr>
          <a:xfrm>
            <a:off x="525328" y="1506500"/>
            <a:ext cx="7886700" cy="1625346"/>
          </a:xfrm>
        </p:spPr>
        <p:txBody>
          <a:bodyPr vert="horz" lIns="0" tIns="0" rIns="0" bIns="45720" rtlCol="0" anchor="t">
            <a:normAutofit/>
          </a:bodyPr>
          <a:lstStyle/>
          <a:p>
            <a:pPr marL="257175" indent="-257175">
              <a:buFont typeface="Arial"/>
              <a:buChar char="•"/>
            </a:pPr>
            <a:r>
              <a:rPr lang="en-US" sz="2100"/>
              <a:t>The Budget Overview page is a non-editable grid view of the budgeted subtotals.</a:t>
            </a:r>
            <a:endParaRPr lang="en-US" sz="1500"/>
          </a:p>
          <a:p>
            <a:pPr marL="257175" indent="-257175">
              <a:buFont typeface="Arial"/>
              <a:buChar char="•"/>
            </a:pPr>
            <a:r>
              <a:rPr lang="en-US" sz="2100">
                <a:cs typeface="Calibri"/>
              </a:rPr>
              <a:t>The overview can be filtered by locations and can show all possible function/object code combinations by selecting </a:t>
            </a:r>
            <a:r>
              <a:rPr lang="en-US" sz="2100" i="1">
                <a:cs typeface="Calibri"/>
              </a:rPr>
              <a:t>Show Unbudgeted Categories.</a:t>
            </a:r>
            <a:endParaRPr lang="en-US" sz="2100" i="1">
              <a:ea typeface="Calibri"/>
              <a:cs typeface="Calibri"/>
            </a:endParaRPr>
          </a:p>
          <a:p>
            <a:pPr marL="0" indent="0">
              <a:buNone/>
            </a:pPr>
            <a:endParaRPr lang="en-US"/>
          </a:p>
        </p:txBody>
      </p:sp>
      <p:pic>
        <p:nvPicPr>
          <p:cNvPr id="10" name="Picture 9" descr="View of the Budget Overview in GAINS featuring a dropdown menu to select listing schools and the ability to see all available categories.">
            <a:extLst>
              <a:ext uri="{FF2B5EF4-FFF2-40B4-BE49-F238E27FC236}">
                <a16:creationId xmlns:a16="http://schemas.microsoft.com/office/drawing/2014/main" id="{47929EB7-A88A-ADB2-1E4C-CC013D173F71}"/>
              </a:ext>
            </a:extLst>
          </p:cNvPr>
          <p:cNvPicPr>
            <a:picLocks noChangeAspect="1"/>
          </p:cNvPicPr>
          <p:nvPr/>
        </p:nvPicPr>
        <p:blipFill>
          <a:blip r:embed="rId3"/>
          <a:stretch>
            <a:fillRect/>
          </a:stretch>
        </p:blipFill>
        <p:spPr>
          <a:xfrm>
            <a:off x="1108101" y="3429000"/>
            <a:ext cx="6884846" cy="2265426"/>
          </a:xfrm>
          <a:prstGeom prst="rect">
            <a:avLst/>
          </a:prstGeom>
        </p:spPr>
      </p:pic>
      <p:sp>
        <p:nvSpPr>
          <p:cNvPr id="4" name="Slide Number Placeholder 3">
            <a:extLst>
              <a:ext uri="{FF2B5EF4-FFF2-40B4-BE49-F238E27FC236}">
                <a16:creationId xmlns:a16="http://schemas.microsoft.com/office/drawing/2014/main" id="{37B90AA8-8751-98E7-7B25-E23E3A5DA9DC}"/>
              </a:ext>
            </a:extLst>
          </p:cNvPr>
          <p:cNvSpPr>
            <a:spLocks noGrp="1"/>
          </p:cNvSpPr>
          <p:nvPr>
            <p:ph type="sldNum" sz="quarter" idx="12"/>
          </p:nvPr>
        </p:nvSpPr>
        <p:spPr/>
        <p:txBody>
          <a:bodyPr/>
          <a:lstStyle/>
          <a:p>
            <a:fld id="{C479D5F6-EDCB-402A-AC08-4943A1820E8F}" type="slidenum">
              <a:rPr lang="en-US" smtClean="0"/>
              <a:pPr/>
              <a:t>56</a:t>
            </a:fld>
            <a:endParaRPr lang="en-US"/>
          </a:p>
        </p:txBody>
      </p:sp>
      <p:pic>
        <p:nvPicPr>
          <p:cNvPr id="9" name="Picture 8">
            <a:extLst>
              <a:ext uri="{FF2B5EF4-FFF2-40B4-BE49-F238E27FC236}">
                <a16:creationId xmlns:a16="http://schemas.microsoft.com/office/drawing/2014/main" id="{1EC1F5D5-606D-5762-A8E4-DBEABAA5C40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616" y="82336"/>
            <a:ext cx="958656" cy="916733"/>
          </a:xfrm>
          <a:prstGeom prst="rect">
            <a:avLst/>
          </a:prstGeom>
        </p:spPr>
      </p:pic>
    </p:spTree>
    <p:extLst>
      <p:ext uri="{BB962C8B-B14F-4D97-AF65-F5344CB8AC3E}">
        <p14:creationId xmlns:p14="http://schemas.microsoft.com/office/powerpoint/2010/main" val="705188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439F-4B43-5FC6-26DF-65DB9D13F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12A6B-E15A-FB46-E9BA-AEF872BF9A5C}"/>
              </a:ext>
            </a:extLst>
          </p:cNvPr>
          <p:cNvSpPr>
            <a:spLocks noGrp="1"/>
          </p:cNvSpPr>
          <p:nvPr>
            <p:ph type="title"/>
          </p:nvPr>
        </p:nvSpPr>
        <p:spPr>
          <a:xfrm>
            <a:off x="1156649" y="382250"/>
            <a:ext cx="6549700" cy="560313"/>
          </a:xfrm>
        </p:spPr>
        <p:txBody>
          <a:bodyPr>
            <a:normAutofit/>
          </a:bodyPr>
          <a:lstStyle/>
          <a:p>
            <a:r>
              <a:rPr lang="en-US">
                <a:latin typeface="Museo Slab 500"/>
              </a:rPr>
              <a:t>Downloading and Uploading Budgets</a:t>
            </a:r>
            <a:endParaRPr lang="en-US"/>
          </a:p>
        </p:txBody>
      </p:sp>
      <p:sp>
        <p:nvSpPr>
          <p:cNvPr id="4" name="Slide Number Placeholder 3">
            <a:extLst>
              <a:ext uri="{FF2B5EF4-FFF2-40B4-BE49-F238E27FC236}">
                <a16:creationId xmlns:a16="http://schemas.microsoft.com/office/drawing/2014/main" id="{C59F25A2-D449-7F1B-A4EA-F140A2354B49}"/>
              </a:ext>
            </a:extLst>
          </p:cNvPr>
          <p:cNvSpPr>
            <a:spLocks noGrp="1"/>
          </p:cNvSpPr>
          <p:nvPr>
            <p:ph type="sldNum" sz="quarter" idx="12"/>
          </p:nvPr>
        </p:nvSpPr>
        <p:spPr/>
        <p:txBody>
          <a:bodyPr/>
          <a:lstStyle/>
          <a:p>
            <a:fld id="{C479D5F6-EDCB-402A-AC08-4943A1820E8F}" type="slidenum">
              <a:rPr lang="en-US" smtClean="0"/>
              <a:pPr/>
              <a:t>57</a:t>
            </a:fld>
            <a:endParaRPr lang="en-US"/>
          </a:p>
        </p:txBody>
      </p:sp>
      <p:pic>
        <p:nvPicPr>
          <p:cNvPr id="8" name="Picture 7" descr="The image reflects where users can select &quot;Download Budget Data.&quot; This option is right above the Add Budget Detail function and right below the filtering ability. ">
            <a:extLst>
              <a:ext uri="{FF2B5EF4-FFF2-40B4-BE49-F238E27FC236}">
                <a16:creationId xmlns:a16="http://schemas.microsoft.com/office/drawing/2014/main" id="{7771B591-D3BD-72AC-0050-DEACB9047DF4}"/>
              </a:ext>
            </a:extLst>
          </p:cNvPr>
          <p:cNvPicPr>
            <a:picLocks noChangeAspect="1"/>
          </p:cNvPicPr>
          <p:nvPr/>
        </p:nvPicPr>
        <p:blipFill>
          <a:blip r:embed="rId3"/>
          <a:stretch>
            <a:fillRect/>
          </a:stretch>
        </p:blipFill>
        <p:spPr>
          <a:xfrm>
            <a:off x="1875" y="2325071"/>
            <a:ext cx="8914252" cy="4096268"/>
          </a:xfrm>
          <a:prstGeom prst="rect">
            <a:avLst/>
          </a:prstGeom>
        </p:spPr>
      </p:pic>
      <p:sp>
        <p:nvSpPr>
          <p:cNvPr id="9" name="Arrow: Down 8" descr="Arrow pointing to the Add Budget Detail option">
            <a:extLst>
              <a:ext uri="{FF2B5EF4-FFF2-40B4-BE49-F238E27FC236}">
                <a16:creationId xmlns:a16="http://schemas.microsoft.com/office/drawing/2014/main" id="{9104425D-EAE7-B257-E1BF-EC37F7432CFD}"/>
              </a:ext>
            </a:extLst>
          </p:cNvPr>
          <p:cNvSpPr/>
          <p:nvPr/>
        </p:nvSpPr>
        <p:spPr>
          <a:xfrm>
            <a:off x="222713" y="4485127"/>
            <a:ext cx="734729" cy="8869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D3244EBF-09F0-313F-4B35-E583ABFD8749}"/>
              </a:ext>
            </a:extLst>
          </p:cNvPr>
          <p:cNvSpPr txBox="1"/>
          <p:nvPr/>
        </p:nvSpPr>
        <p:spPr>
          <a:xfrm>
            <a:off x="5581208" y="2968785"/>
            <a:ext cx="2893219" cy="923330"/>
          </a:xfrm>
          <a:prstGeom prst="rect">
            <a:avLst/>
          </a:prstGeom>
          <a:noFill/>
        </p:spPr>
        <p:txBody>
          <a:bodyPr wrap="square" lIns="91440" tIns="45720" rIns="91440" bIns="45720" rtlCol="0" anchor="t">
            <a:spAutoFit/>
          </a:bodyPr>
          <a:lstStyle/>
          <a:p>
            <a:pPr algn="ctr"/>
            <a:r>
              <a:rPr lang="en-US" i="1"/>
              <a:t>Recommendation: Add at least ONE budget line before downloading the budget. </a:t>
            </a:r>
            <a:endParaRPr lang="en-US" i="1">
              <a:ea typeface="Calibri"/>
              <a:cs typeface="Calibri"/>
            </a:endParaRPr>
          </a:p>
        </p:txBody>
      </p:sp>
      <p:pic>
        <p:nvPicPr>
          <p:cNvPr id="6" name="Picture 5">
            <a:extLst>
              <a:ext uri="{FF2B5EF4-FFF2-40B4-BE49-F238E27FC236}">
                <a16:creationId xmlns:a16="http://schemas.microsoft.com/office/drawing/2014/main" id="{630947DB-0BD4-81DC-9E72-9EC4C9C89EA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7" name="TextBox 6">
            <a:extLst>
              <a:ext uri="{FF2B5EF4-FFF2-40B4-BE49-F238E27FC236}">
                <a16:creationId xmlns:a16="http://schemas.microsoft.com/office/drawing/2014/main" id="{A08DBEDA-1939-26D3-2C79-6B202502F52D}"/>
              </a:ext>
            </a:extLst>
          </p:cNvPr>
          <p:cNvSpPr txBox="1"/>
          <p:nvPr/>
        </p:nvSpPr>
        <p:spPr>
          <a:xfrm>
            <a:off x="324000" y="1287588"/>
            <a:ext cx="8487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Calibri"/>
                <a:cs typeface="Calibri"/>
              </a:rPr>
              <a:t>Excel budget files can be downloaded from and UPLOADED into GAINS.</a:t>
            </a:r>
          </a:p>
          <a:p>
            <a:pPr marL="285750" indent="-285750">
              <a:buFont typeface="Arial"/>
              <a:buChar char="•"/>
            </a:pPr>
            <a:r>
              <a:rPr lang="en-US" sz="2400">
                <a:ea typeface="Calibri"/>
                <a:cs typeface="Calibri"/>
              </a:rPr>
              <a:t>We highly recommend building budgets in GAINS to start off.</a:t>
            </a:r>
          </a:p>
        </p:txBody>
      </p:sp>
    </p:spTree>
    <p:extLst>
      <p:ext uri="{BB962C8B-B14F-4D97-AF65-F5344CB8AC3E}">
        <p14:creationId xmlns:p14="http://schemas.microsoft.com/office/powerpoint/2010/main" val="1633224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2AB1-264A-A5A3-57FC-0B004BD0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21298-CDC6-4D29-D57A-74D54365FBCB}"/>
              </a:ext>
              <a:ext uri="{C183D7F6-B498-43B3-948B-1728B52AA6E4}">
                <adec:decorative xmlns:adec="http://schemas.microsoft.com/office/drawing/2017/decorative" val="1"/>
              </a:ext>
            </a:extLst>
          </p:cNvPr>
          <p:cNvSpPr>
            <a:spLocks noGrp="1"/>
          </p:cNvSpPr>
          <p:nvPr>
            <p:ph type="title"/>
          </p:nvPr>
        </p:nvSpPr>
        <p:spPr>
          <a:xfrm>
            <a:off x="1168811" y="339916"/>
            <a:ext cx="6249553" cy="728452"/>
          </a:xfrm>
        </p:spPr>
        <p:txBody>
          <a:bodyPr>
            <a:normAutofit/>
          </a:bodyPr>
          <a:lstStyle/>
          <a:p>
            <a:r>
              <a:rPr lang="en-US">
                <a:latin typeface="Museo Slab 500"/>
              </a:rPr>
              <a:t>Brief Introduction: Excel Workbook Download</a:t>
            </a:r>
            <a:endParaRPr lang="en-US"/>
          </a:p>
        </p:txBody>
      </p:sp>
      <p:sp>
        <p:nvSpPr>
          <p:cNvPr id="4" name="Slide Number Placeholder 3">
            <a:extLst>
              <a:ext uri="{FF2B5EF4-FFF2-40B4-BE49-F238E27FC236}">
                <a16:creationId xmlns:a16="http://schemas.microsoft.com/office/drawing/2014/main" id="{08797873-2A70-4638-7852-D510058FF9A0}"/>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8" name="TextBox 7">
            <a:extLst>
              <a:ext uri="{FF2B5EF4-FFF2-40B4-BE49-F238E27FC236}">
                <a16:creationId xmlns:a16="http://schemas.microsoft.com/office/drawing/2014/main" id="{8A4B0505-F4FA-2E4F-B953-08FB6633DB6D}"/>
              </a:ext>
              <a:ext uri="{C183D7F6-B498-43B3-948B-1728B52AA6E4}">
                <adec:decorative xmlns:adec="http://schemas.microsoft.com/office/drawing/2017/decorative" val="1"/>
              </a:ext>
            </a:extLst>
          </p:cNvPr>
          <p:cNvSpPr txBox="1"/>
          <p:nvPr/>
        </p:nvSpPr>
        <p:spPr>
          <a:xfrm>
            <a:off x="133718" y="2477628"/>
            <a:ext cx="8639844"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ea typeface="Calibri"/>
                <a:cs typeface="Calibri"/>
              </a:rPr>
              <a:t>Create or update your budget in the same way you would in GAINS with each row = budget line item. Please note the following:</a:t>
            </a:r>
          </a:p>
          <a:p>
            <a:pPr marL="285750" indent="-285750">
              <a:buFont typeface="Arial"/>
              <a:buChar char="•"/>
            </a:pPr>
            <a:r>
              <a:rPr lang="en-US" b="1">
                <a:ea typeface="Calibri"/>
                <a:cs typeface="Calibri"/>
              </a:rPr>
              <a:t>Action Column </a:t>
            </a:r>
            <a:r>
              <a:rPr lang="en-US">
                <a:ea typeface="Calibri"/>
                <a:cs typeface="Calibri"/>
              </a:rPr>
              <a:t>– Each row MUST have an associated Action command of either Create (new); Update (edit existing); or Delete (remove existing).</a:t>
            </a:r>
            <a:endParaRPr lang="en-US" b="1">
              <a:ea typeface="Calibri"/>
              <a:cs typeface="Calibri"/>
            </a:endParaRPr>
          </a:p>
          <a:p>
            <a:pPr marL="285750" indent="-285750">
              <a:buFont typeface="Arial"/>
              <a:buChar char="•"/>
            </a:pPr>
            <a:r>
              <a:rPr lang="en-US" b="1">
                <a:ea typeface="Calibri"/>
                <a:cs typeface="Calibri"/>
              </a:rPr>
              <a:t>Workbook Tabs</a:t>
            </a:r>
            <a:r>
              <a:rPr lang="en-US">
                <a:ea typeface="Calibri"/>
                <a:cs typeface="Calibri"/>
              </a:rPr>
              <a:t> – Provide a list of Object Codes, Budget Tags, Function Codes, and available organizations that MUST be used to create the additional budget lines needed.</a:t>
            </a:r>
          </a:p>
          <a:p>
            <a:pPr marL="285750" indent="-285750">
              <a:buFont typeface="Arial"/>
              <a:buChar char="•"/>
            </a:pPr>
            <a:r>
              <a:rPr lang="en-US" b="1">
                <a:ea typeface="Calibri" panose="020F0502020204030204"/>
                <a:cs typeface="Calibri" panose="020F0502020204030204"/>
              </a:rPr>
              <a:t>Excel Files are unique to each budget </a:t>
            </a:r>
            <a:r>
              <a:rPr lang="en-US">
                <a:ea typeface="Calibri" panose="020F0502020204030204"/>
                <a:cs typeface="Calibri" panose="020F0502020204030204"/>
              </a:rPr>
              <a:t>– Budgets have variations of tags and funding codes therefore each budget has a template unique to each program.</a:t>
            </a:r>
          </a:p>
        </p:txBody>
      </p:sp>
      <p:pic>
        <p:nvPicPr>
          <p:cNvPr id="12" name="Picture 11">
            <a:extLst>
              <a:ext uri="{FF2B5EF4-FFF2-40B4-BE49-F238E27FC236}">
                <a16:creationId xmlns:a16="http://schemas.microsoft.com/office/drawing/2014/main" id="{801677C2-D996-DB0F-64E4-C12066D52D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046" y="4910350"/>
            <a:ext cx="8447150" cy="852882"/>
          </a:xfrm>
          <a:prstGeom prst="rect">
            <a:avLst/>
          </a:prstGeom>
        </p:spPr>
      </p:pic>
      <p:pic>
        <p:nvPicPr>
          <p:cNvPr id="9" name="Picture 8">
            <a:extLst>
              <a:ext uri="{FF2B5EF4-FFF2-40B4-BE49-F238E27FC236}">
                <a16:creationId xmlns:a16="http://schemas.microsoft.com/office/drawing/2014/main" id="{AB0ABB64-798B-EF74-6C86-0172B6E1B85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pic>
        <p:nvPicPr>
          <p:cNvPr id="10" name="Picture 9">
            <a:extLst>
              <a:ext uri="{FF2B5EF4-FFF2-40B4-BE49-F238E27FC236}">
                <a16:creationId xmlns:a16="http://schemas.microsoft.com/office/drawing/2014/main" id="{0CCE98DC-1AB6-8FB0-DC80-1EA1DA3BFF5E}"/>
              </a:ext>
              <a:ext uri="{C183D7F6-B498-43B3-948B-1728B52AA6E4}">
                <adec:decorative xmlns:adec="http://schemas.microsoft.com/office/drawing/2017/decorative" val="1"/>
              </a:ext>
            </a:extLst>
          </p:cNvPr>
          <p:cNvPicPr>
            <a:picLocks noChangeAspect="1"/>
          </p:cNvPicPr>
          <p:nvPr/>
        </p:nvPicPr>
        <p:blipFill rotWithShape="1">
          <a:blip r:embed="rId5"/>
          <a:srcRect r="43593" b="-34211"/>
          <a:stretch/>
        </p:blipFill>
        <p:spPr>
          <a:xfrm>
            <a:off x="229749" y="1431204"/>
            <a:ext cx="8351373" cy="914415"/>
          </a:xfrm>
          <a:prstGeom prst="rect">
            <a:avLst/>
          </a:prstGeom>
        </p:spPr>
      </p:pic>
    </p:spTree>
    <p:extLst>
      <p:ext uri="{BB962C8B-B14F-4D97-AF65-F5344CB8AC3E}">
        <p14:creationId xmlns:p14="http://schemas.microsoft.com/office/powerpoint/2010/main" val="911445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556A-02C1-40D3-5598-006E29F9F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A7129-420A-3454-E3C5-84B131DCFDA3}"/>
              </a:ext>
              <a:ext uri="{C183D7F6-B498-43B3-948B-1728B52AA6E4}">
                <adec:decorative xmlns:adec="http://schemas.microsoft.com/office/drawing/2017/decorative" val="1"/>
              </a:ext>
            </a:extLst>
          </p:cNvPr>
          <p:cNvSpPr>
            <a:spLocks noGrp="1"/>
          </p:cNvSpPr>
          <p:nvPr>
            <p:ph type="title"/>
          </p:nvPr>
        </p:nvSpPr>
        <p:spPr/>
        <p:txBody>
          <a:bodyPr/>
          <a:lstStyle/>
          <a:p>
            <a:r>
              <a:rPr lang="en-US">
                <a:latin typeface="Museo Slab 500"/>
              </a:rPr>
              <a:t>Uploading into GAINS</a:t>
            </a:r>
            <a:endParaRPr lang="en-US"/>
          </a:p>
        </p:txBody>
      </p:sp>
      <p:sp>
        <p:nvSpPr>
          <p:cNvPr id="4" name="Slide Number Placeholder 3">
            <a:extLst>
              <a:ext uri="{FF2B5EF4-FFF2-40B4-BE49-F238E27FC236}">
                <a16:creationId xmlns:a16="http://schemas.microsoft.com/office/drawing/2014/main" id="{E6BAD5E6-5B54-7812-C551-67EC27B359EC}"/>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59</a:t>
            </a:fld>
            <a:endParaRPr lang="en-US"/>
          </a:p>
        </p:txBody>
      </p:sp>
      <p:pic>
        <p:nvPicPr>
          <p:cNvPr id="8" name="Picture 7">
            <a:extLst>
              <a:ext uri="{FF2B5EF4-FFF2-40B4-BE49-F238E27FC236}">
                <a16:creationId xmlns:a16="http://schemas.microsoft.com/office/drawing/2014/main" id="{DC51CFB4-5BAC-7786-5DDD-C05B6CE311A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A5EDEC39-C05F-81A9-5C34-C341B0FB5934}"/>
              </a:ext>
              <a:ext uri="{C183D7F6-B498-43B3-948B-1728B52AA6E4}">
                <adec:decorative xmlns:adec="http://schemas.microsoft.com/office/drawing/2017/decorative" val="1"/>
              </a:ext>
            </a:extLst>
          </p:cNvPr>
          <p:cNvSpPr txBox="1"/>
          <p:nvPr/>
        </p:nvSpPr>
        <p:spPr>
          <a:xfrm>
            <a:off x="4357568" y="1410206"/>
            <a:ext cx="460611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Calibri" panose="020F0502020204030204"/>
                <a:cs typeface="Calibri" panose="020F0502020204030204"/>
              </a:rPr>
              <a:t>Once the excel budget is complete, upload the excel file from the Budget Detail page. </a:t>
            </a:r>
          </a:p>
          <a:p>
            <a:pPr marL="285750" indent="-285750">
              <a:buFont typeface="Arial"/>
              <a:buChar char="•"/>
            </a:pPr>
            <a:r>
              <a:rPr lang="en-US" sz="2400">
                <a:ea typeface="Calibri" panose="020F0502020204030204"/>
                <a:cs typeface="Calibri" panose="020F0502020204030204"/>
              </a:rPr>
              <a:t>NOTE: The system will check that all rows have valid, minimum values. </a:t>
            </a:r>
            <a:r>
              <a:rPr lang="en-US" sz="2400" i="1">
                <a:ea typeface="Calibri"/>
                <a:cs typeface="Calibri"/>
              </a:rPr>
              <a:t>Uploads will not be completed and processed until all errors are resolved</a:t>
            </a:r>
            <a:r>
              <a:rPr lang="en-US">
                <a:ea typeface="Calibri"/>
                <a:cs typeface="Calibri"/>
              </a:rPr>
              <a:t>.</a:t>
            </a:r>
          </a:p>
        </p:txBody>
      </p:sp>
      <p:grpSp>
        <p:nvGrpSpPr>
          <p:cNvPr id="10" name="Group 9">
            <a:extLst>
              <a:ext uri="{FF2B5EF4-FFF2-40B4-BE49-F238E27FC236}">
                <a16:creationId xmlns:a16="http://schemas.microsoft.com/office/drawing/2014/main" id="{30B21FE4-9C82-C1F8-14D9-BE89BB6677D4}"/>
              </a:ext>
              <a:ext uri="{C183D7F6-B498-43B3-948B-1728B52AA6E4}">
                <adec:decorative xmlns:adec="http://schemas.microsoft.com/office/drawing/2017/decorative" val="1"/>
              </a:ext>
            </a:extLst>
          </p:cNvPr>
          <p:cNvGrpSpPr/>
          <p:nvPr/>
        </p:nvGrpSpPr>
        <p:grpSpPr>
          <a:xfrm>
            <a:off x="364797" y="1292050"/>
            <a:ext cx="3382645" cy="3527219"/>
            <a:chOff x="226948" y="1728572"/>
            <a:chExt cx="4336102" cy="4457700"/>
          </a:xfrm>
        </p:grpSpPr>
        <p:pic>
          <p:nvPicPr>
            <p:cNvPr id="3" name="Picture 2" descr="A screenshot of a computer&#10;&#10;Description automatically generated">
              <a:extLst>
                <a:ext uri="{FF2B5EF4-FFF2-40B4-BE49-F238E27FC236}">
                  <a16:creationId xmlns:a16="http://schemas.microsoft.com/office/drawing/2014/main" id="{18E9F53A-0B80-B9D4-7832-74AF1A116194}"/>
                </a:ext>
              </a:extLst>
            </p:cNvPr>
            <p:cNvPicPr>
              <a:picLocks noChangeAspect="1"/>
            </p:cNvPicPr>
            <p:nvPr/>
          </p:nvPicPr>
          <p:blipFill>
            <a:blip r:embed="rId4"/>
            <a:stretch>
              <a:fillRect/>
            </a:stretch>
          </p:blipFill>
          <p:spPr>
            <a:xfrm>
              <a:off x="238700" y="1728572"/>
              <a:ext cx="4324350" cy="4457700"/>
            </a:xfrm>
            <a:prstGeom prst="rect">
              <a:avLst/>
            </a:prstGeom>
          </p:spPr>
        </p:pic>
        <p:sp>
          <p:nvSpPr>
            <p:cNvPr id="7" name="Oval 6" descr="A circle that highlights the Upload Budget Data feature. ">
              <a:extLst>
                <a:ext uri="{FF2B5EF4-FFF2-40B4-BE49-F238E27FC236}">
                  <a16:creationId xmlns:a16="http://schemas.microsoft.com/office/drawing/2014/main" id="{75BF5513-3E19-2D49-B8A9-DB5DF93BA3F0}"/>
                </a:ext>
              </a:extLst>
            </p:cNvPr>
            <p:cNvSpPr/>
            <p:nvPr/>
          </p:nvSpPr>
          <p:spPr>
            <a:xfrm>
              <a:off x="226948" y="3583651"/>
              <a:ext cx="1420134" cy="774791"/>
            </a:xfrm>
            <a:prstGeom prst="ellipse">
              <a:avLst/>
            </a:prstGeom>
            <a:noFill/>
            <a:ln w="28575">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10">
            <a:extLst>
              <a:ext uri="{FF2B5EF4-FFF2-40B4-BE49-F238E27FC236}">
                <a16:creationId xmlns:a16="http://schemas.microsoft.com/office/drawing/2014/main" id="{9CD72850-8422-6E9F-93F0-BB8A5E154E9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1826" y="4917701"/>
            <a:ext cx="8700345" cy="1686499"/>
          </a:xfrm>
          <a:prstGeom prst="rect">
            <a:avLst/>
          </a:prstGeom>
        </p:spPr>
      </p:pic>
      <p:sp>
        <p:nvSpPr>
          <p:cNvPr id="12" name="Arrow: Right 11">
            <a:extLst>
              <a:ext uri="{FF2B5EF4-FFF2-40B4-BE49-F238E27FC236}">
                <a16:creationId xmlns:a16="http://schemas.microsoft.com/office/drawing/2014/main" id="{B116911C-853F-612B-BD29-AE4645B7604F}"/>
              </a:ext>
              <a:ext uri="{C183D7F6-B498-43B3-948B-1728B52AA6E4}">
                <adec:decorative xmlns:adec="http://schemas.microsoft.com/office/drawing/2017/decorative" val="1"/>
              </a:ext>
            </a:extLst>
          </p:cNvPr>
          <p:cNvSpPr/>
          <p:nvPr/>
        </p:nvSpPr>
        <p:spPr>
          <a:xfrm>
            <a:off x="6272141" y="5973467"/>
            <a:ext cx="1941376" cy="5513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9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6F53-A094-E1F2-AB66-3B87E50D02EE}"/>
              </a:ext>
            </a:extLst>
          </p:cNvPr>
          <p:cNvSpPr>
            <a:spLocks noGrp="1"/>
          </p:cNvSpPr>
          <p:nvPr>
            <p:ph type="ctrTitle"/>
          </p:nvPr>
        </p:nvSpPr>
        <p:spPr/>
        <p:txBody>
          <a:bodyPr/>
          <a:lstStyle/>
          <a:p>
            <a:r>
              <a:rPr lang="en-US">
                <a:solidFill>
                  <a:schemeClr val="tx1"/>
                </a:solidFill>
                <a:latin typeface="Museo Slab 500"/>
              </a:rPr>
              <a:t>Due Dates and Reminders</a:t>
            </a:r>
            <a:endParaRPr lang="en-US">
              <a:solidFill>
                <a:schemeClr val="tx1"/>
              </a:solidFill>
            </a:endParaRPr>
          </a:p>
        </p:txBody>
      </p:sp>
      <p:sp>
        <p:nvSpPr>
          <p:cNvPr id="4" name="Slide Number Placeholder 3">
            <a:extLst>
              <a:ext uri="{FF2B5EF4-FFF2-40B4-BE49-F238E27FC236}">
                <a16:creationId xmlns:a16="http://schemas.microsoft.com/office/drawing/2014/main" id="{87750880-C1B6-30AF-1174-FBC9C14B9512}"/>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7264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556A-02C1-40D3-5598-006E29F9F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A7129-420A-3454-E3C5-84B131DCFDA3}"/>
              </a:ext>
            </a:extLst>
          </p:cNvPr>
          <p:cNvSpPr>
            <a:spLocks noGrp="1"/>
          </p:cNvSpPr>
          <p:nvPr>
            <p:ph type="title"/>
          </p:nvPr>
        </p:nvSpPr>
        <p:spPr>
          <a:xfrm>
            <a:off x="1168811" y="420328"/>
            <a:ext cx="6329965" cy="648040"/>
          </a:xfrm>
        </p:spPr>
        <p:txBody>
          <a:bodyPr>
            <a:normAutofit fontScale="90000"/>
          </a:bodyPr>
          <a:lstStyle/>
          <a:p>
            <a:r>
              <a:rPr lang="en-US">
                <a:latin typeface="Museo Slab 500"/>
              </a:rPr>
              <a:t>Budget Upload Additional Instructions and Resources</a:t>
            </a:r>
            <a:endParaRPr lang="en-US"/>
          </a:p>
        </p:txBody>
      </p:sp>
      <p:sp>
        <p:nvSpPr>
          <p:cNvPr id="4" name="Slide Number Placeholder 3">
            <a:extLst>
              <a:ext uri="{FF2B5EF4-FFF2-40B4-BE49-F238E27FC236}">
                <a16:creationId xmlns:a16="http://schemas.microsoft.com/office/drawing/2014/main" id="{E6BAD5E6-5B54-7812-C551-67EC27B359EC}"/>
              </a:ext>
            </a:extLst>
          </p:cNvPr>
          <p:cNvSpPr>
            <a:spLocks noGrp="1"/>
          </p:cNvSpPr>
          <p:nvPr>
            <p:ph type="sldNum" sz="quarter" idx="12"/>
          </p:nvPr>
        </p:nvSpPr>
        <p:spPr/>
        <p:txBody>
          <a:bodyPr/>
          <a:lstStyle/>
          <a:p>
            <a:fld id="{C479D5F6-EDCB-402A-AC08-4943A1820E8F}" type="slidenum">
              <a:rPr lang="en-US" smtClean="0"/>
              <a:pPr/>
              <a:t>60</a:t>
            </a:fld>
            <a:endParaRPr lang="en-US"/>
          </a:p>
        </p:txBody>
      </p:sp>
      <p:pic>
        <p:nvPicPr>
          <p:cNvPr id="8" name="Picture 7">
            <a:extLst>
              <a:ext uri="{FF2B5EF4-FFF2-40B4-BE49-F238E27FC236}">
                <a16:creationId xmlns:a16="http://schemas.microsoft.com/office/drawing/2014/main" id="{DC51CFB4-5BAC-7786-5DDD-C05B6CE311A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345" y="155251"/>
            <a:ext cx="958656" cy="916733"/>
          </a:xfrm>
          <a:prstGeom prst="rect">
            <a:avLst/>
          </a:prstGeom>
        </p:spPr>
      </p:pic>
      <p:sp>
        <p:nvSpPr>
          <p:cNvPr id="9" name="TextBox 8">
            <a:extLst>
              <a:ext uri="{FF2B5EF4-FFF2-40B4-BE49-F238E27FC236}">
                <a16:creationId xmlns:a16="http://schemas.microsoft.com/office/drawing/2014/main" id="{A5EDEC39-C05F-81A9-5C34-C341B0FB5934}"/>
              </a:ext>
            </a:extLst>
          </p:cNvPr>
          <p:cNvSpPr txBox="1"/>
          <p:nvPr/>
        </p:nvSpPr>
        <p:spPr>
          <a:xfrm>
            <a:off x="762000" y="1387231"/>
            <a:ext cx="731715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ea typeface="Calibri" panose="020F0502020204030204"/>
                <a:cs typeface="Calibri" panose="020F0502020204030204"/>
              </a:rPr>
              <a:t>Coming soon! </a:t>
            </a:r>
          </a:p>
          <a:p>
            <a:endParaRPr lang="en-US" sz="2400">
              <a:ea typeface="Calibri" panose="020F0502020204030204"/>
              <a:cs typeface="Calibri" panose="020F0502020204030204"/>
            </a:endParaRPr>
          </a:p>
          <a:p>
            <a:r>
              <a:rPr lang="en-US" sz="2400">
                <a:ea typeface="Calibri" panose="020F0502020204030204"/>
                <a:cs typeface="Calibri" panose="020F0502020204030204"/>
              </a:rPr>
              <a:t>For step-by-step instructions on how to complete and upload an excel budget into GAINS and resolve commons upload errors, please see our "Small Bites" guidance:</a:t>
            </a:r>
            <a:endParaRPr lang="en-US"/>
          </a:p>
          <a:p>
            <a:pPr marL="285750" indent="-285750">
              <a:buFont typeface="Arial"/>
              <a:buChar char="•"/>
            </a:pPr>
            <a:r>
              <a:rPr lang="en-US" sz="2400">
                <a:ea typeface="Calibri" panose="020F0502020204030204"/>
                <a:cs typeface="Calibri" panose="020F0502020204030204"/>
              </a:rPr>
              <a:t>Recorded Training</a:t>
            </a:r>
          </a:p>
          <a:p>
            <a:pPr marL="285750" indent="-285750">
              <a:buFont typeface="Arial"/>
              <a:buChar char="•"/>
            </a:pPr>
            <a:r>
              <a:rPr lang="en-US" sz="2400">
                <a:ea typeface="Calibri" panose="020F0502020204030204"/>
                <a:cs typeface="Calibri" panose="020F0502020204030204"/>
              </a:rPr>
              <a:t>Text Instructions Resource</a:t>
            </a:r>
            <a:endParaRPr lang="en-US"/>
          </a:p>
          <a:p>
            <a:pPr marL="285750" indent="-285750">
              <a:buFont typeface="Arial"/>
              <a:buChar char="•"/>
            </a:pPr>
            <a:r>
              <a:rPr lang="en-US" sz="2400">
                <a:ea typeface="Calibri" panose="020F0502020204030204"/>
                <a:cs typeface="Calibri" panose="020F0502020204030204"/>
              </a:rPr>
              <a:t>Slide Deck with Screenshots</a:t>
            </a:r>
          </a:p>
        </p:txBody>
      </p:sp>
    </p:spTree>
    <p:extLst>
      <p:ext uri="{BB962C8B-B14F-4D97-AF65-F5344CB8AC3E}">
        <p14:creationId xmlns:p14="http://schemas.microsoft.com/office/powerpoint/2010/main" val="1611891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4E98-1F58-51B1-E003-C85E4B67FE7C}"/>
              </a:ext>
            </a:extLst>
          </p:cNvPr>
          <p:cNvSpPr>
            <a:spLocks noGrp="1"/>
          </p:cNvSpPr>
          <p:nvPr>
            <p:ph type="ctrTitle"/>
          </p:nvPr>
        </p:nvSpPr>
        <p:spPr/>
        <p:txBody>
          <a:bodyPr/>
          <a:lstStyle/>
          <a:p>
            <a:r>
              <a:rPr lang="en-US">
                <a:solidFill>
                  <a:schemeClr val="tx1"/>
                </a:solidFill>
                <a:latin typeface="Museo Slab 500"/>
              </a:rPr>
              <a:t>Questions Before Break and Walkthrough?</a:t>
            </a:r>
          </a:p>
        </p:txBody>
      </p:sp>
      <p:sp>
        <p:nvSpPr>
          <p:cNvPr id="4" name="Slide Number Placeholder 3">
            <a:extLst>
              <a:ext uri="{FF2B5EF4-FFF2-40B4-BE49-F238E27FC236}">
                <a16:creationId xmlns:a16="http://schemas.microsoft.com/office/drawing/2014/main" id="{0B65B062-5C80-F604-9247-F13E830105B4}"/>
              </a:ext>
            </a:extLst>
          </p:cNvPr>
          <p:cNvSpPr>
            <a:spLocks noGrp="1"/>
          </p:cNvSpPr>
          <p:nvPr>
            <p:ph type="sldNum" sz="quarter" idx="12"/>
          </p:nvPr>
        </p:nvSpPr>
        <p:spPr/>
        <p:txBody>
          <a:bodyPr/>
          <a:lstStyle/>
          <a:p>
            <a:fld id="{C479D5F6-EDCB-402A-AC08-4943A1820E8F}" type="slidenum">
              <a:rPr lang="en-US" smtClean="0"/>
              <a:pPr/>
              <a:t>61</a:t>
            </a:fld>
            <a:endParaRPr lang="en-US"/>
          </a:p>
        </p:txBody>
      </p:sp>
    </p:spTree>
    <p:extLst>
      <p:ext uri="{BB962C8B-B14F-4D97-AF65-F5344CB8AC3E}">
        <p14:creationId xmlns:p14="http://schemas.microsoft.com/office/powerpoint/2010/main" val="454215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983F-B4C4-1B04-BDE5-2B95FAC677B0}"/>
              </a:ext>
            </a:extLst>
          </p:cNvPr>
          <p:cNvSpPr>
            <a:spLocks noGrp="1"/>
          </p:cNvSpPr>
          <p:nvPr>
            <p:ph type="ctrTitle"/>
          </p:nvPr>
        </p:nvSpPr>
        <p:spPr/>
        <p:txBody>
          <a:bodyPr/>
          <a:lstStyle/>
          <a:p>
            <a:r>
              <a:rPr lang="en-US" sz="4100">
                <a:solidFill>
                  <a:schemeClr val="tx1"/>
                </a:solidFill>
                <a:latin typeface="Museo Slab 500"/>
              </a:rPr>
              <a:t>Break</a:t>
            </a:r>
          </a:p>
        </p:txBody>
      </p:sp>
      <p:sp>
        <p:nvSpPr>
          <p:cNvPr id="3" name="Slide Number Placeholder 2">
            <a:extLst>
              <a:ext uri="{FF2B5EF4-FFF2-40B4-BE49-F238E27FC236}">
                <a16:creationId xmlns:a16="http://schemas.microsoft.com/office/drawing/2014/main" id="{C48918CE-BB62-0F9F-CDB8-AD82160D923D}"/>
              </a:ext>
            </a:extLst>
          </p:cNvPr>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1400140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6"/>
        <p:cNvGrpSpPr/>
        <p:nvPr/>
      </p:nvGrpSpPr>
      <p:grpSpPr>
        <a:xfrm>
          <a:off x="0" y="0"/>
          <a:ext cx="0" cy="0"/>
          <a:chOff x="0" y="0"/>
          <a:chExt cx="0" cy="0"/>
        </a:xfrm>
      </p:grpSpPr>
      <p:pic>
        <p:nvPicPr>
          <p:cNvPr id="277" name="Picture 276">
            <a:extLst>
              <a:ext uri="{FF2B5EF4-FFF2-40B4-BE49-F238E27FC236}">
                <a16:creationId xmlns:a16="http://schemas.microsoft.com/office/drawing/2014/main" id="{E92BBDC7-307D-28DE-2FF9-62725B1660D4}"/>
              </a:ext>
              <a:ext uri="{C183D7F6-B498-43B3-948B-1728B52AA6E4}">
                <adec:decorative xmlns:adec="http://schemas.microsoft.com/office/drawing/2017/decorative" val="1"/>
              </a:ext>
            </a:extLst>
          </p:cNvPr>
          <p:cNvPicPr>
            <a:picLocks noChangeAspect="1"/>
          </p:cNvPicPr>
          <p:nvPr/>
        </p:nvPicPr>
        <p:blipFill rotWithShape="1">
          <a:blip r:embed="rId3"/>
          <a:srcRect l="8212" r="3305" b="6"/>
          <a:stretch/>
        </p:blipFill>
        <p:spPr>
          <a:xfrm>
            <a:off x="20" y="-7619"/>
            <a:ext cx="9143979" cy="6887364"/>
          </a:xfrm>
          <a:prstGeom prst="rect">
            <a:avLst/>
          </a:prstGeom>
        </p:spPr>
      </p:pic>
      <p:sp>
        <p:nvSpPr>
          <p:cNvPr id="281" name="Rectangle 28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9219" y="271092"/>
            <a:ext cx="4065561" cy="9144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14594" y="623125"/>
            <a:ext cx="3067943" cy="1806455"/>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5" name="Rectangle 284">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794" y="4172881"/>
            <a:ext cx="5366057"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7" name="Google Shape;257;p44"/>
          <p:cNvSpPr txBox="1">
            <a:spLocks noGrp="1"/>
          </p:cNvSpPr>
          <p:nvPr>
            <p:ph type="title"/>
          </p:nvPr>
        </p:nvSpPr>
        <p:spPr>
          <a:xfrm>
            <a:off x="707271" y="487866"/>
            <a:ext cx="7866783" cy="1093273"/>
          </a:xfrm>
          <a:prstGeom prst="rect">
            <a:avLst/>
          </a:prstGeom>
        </p:spPr>
        <p:txBody>
          <a:bodyPr spcFirstLastPara="1" vert="horz" lIns="91440" tIns="45720" rIns="91440" bIns="45720" rtlCol="0" anchor="b" anchorCtr="0">
            <a:normAutofit/>
          </a:bodyPr>
          <a:lstStyle/>
          <a:p>
            <a:pPr algn="ctr">
              <a:buClr>
                <a:schemeClr val="lt1"/>
              </a:buClr>
              <a:buSzPts val="2100"/>
            </a:pPr>
            <a:r>
              <a:rPr lang="en-US" sz="3100">
                <a:solidFill>
                  <a:srgbClr val="FFFFFF"/>
                </a:solidFill>
                <a:latin typeface="+mj-lt"/>
                <a:hlinkClick r:id="rId4"/>
              </a:rPr>
              <a:t>2024-2025 Consolidated Application Walk Through</a:t>
            </a:r>
            <a:endParaRPr lang="en-US" sz="3100">
              <a:solidFill>
                <a:srgbClr val="FFFFFF"/>
              </a:solidFill>
              <a:latin typeface="+mj-lt"/>
            </a:endParaRPr>
          </a:p>
        </p:txBody>
      </p:sp>
      <p:sp>
        <p:nvSpPr>
          <p:cNvPr id="287" name="Rectangle 286">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052" y="-7619"/>
            <a:ext cx="746740"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Google Shape;262;p44"/>
          <p:cNvSpPr txBox="1">
            <a:spLocks noGrp="1"/>
          </p:cNvSpPr>
          <p:nvPr>
            <p:ph type="sldNum" sz="quarter" idx="12"/>
          </p:nvPr>
        </p:nvSpPr>
        <p:spPr>
          <a:xfrm>
            <a:off x="6457950" y="6356350"/>
            <a:ext cx="2057400" cy="365125"/>
          </a:xfrm>
          <a:prstGeom prst="rect">
            <a:avLst/>
          </a:prstGeom>
        </p:spPr>
        <p:txBody>
          <a:bodyPr spcFirstLastPara="1" vert="horz" lIns="91440" tIns="45720" rIns="91440" bIns="45720" rtlCol="0" anchor="ctr" anchorCtr="0">
            <a:normAutofit/>
          </a:bodyPr>
          <a:lstStyle/>
          <a:p>
            <a:pPr algn="r">
              <a:spcAft>
                <a:spcPts val="600"/>
              </a:spcAft>
              <a:defRPr/>
            </a:pPr>
            <a:fld id="{00000000-1234-1234-1234-123412341234}" type="slidenum">
              <a:rPr lang="en-US" sz="1200">
                <a:solidFill>
                  <a:srgbClr val="FFFFFF"/>
                </a:solidFill>
                <a:latin typeface="Calibri" panose="020F0502020204030204"/>
              </a:rPr>
              <a:pPr algn="r">
                <a:spcAft>
                  <a:spcPts val="600"/>
                </a:spcAft>
                <a:defRPr/>
              </a:pPr>
              <a:t>63</a:t>
            </a:fld>
            <a:endParaRPr lang="en-US" sz="1200">
              <a:solidFill>
                <a:srgbClr val="FFFFFF"/>
              </a:solidFill>
              <a:latin typeface="Calibri" panose="020F05020202040302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latin typeface="Museo Slab 500"/>
              </a:rPr>
              <a:t>BOCES Training </a:t>
            </a:r>
            <a:endParaRPr sz="410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4E26-AC8A-9DAB-B811-18291FF9E6B3}"/>
              </a:ext>
            </a:extLst>
          </p:cNvPr>
          <p:cNvSpPr>
            <a:spLocks noGrp="1"/>
          </p:cNvSpPr>
          <p:nvPr>
            <p:ph type="title"/>
          </p:nvPr>
        </p:nvSpPr>
        <p:spPr/>
        <p:txBody>
          <a:bodyPr/>
          <a:lstStyle/>
          <a:p>
            <a:r>
              <a:rPr lang="en-US">
                <a:latin typeface="Museo Slab 500"/>
              </a:rPr>
              <a:t>BOCES Agenda</a:t>
            </a:r>
            <a:endParaRPr lang="en-US"/>
          </a:p>
        </p:txBody>
      </p:sp>
      <p:sp>
        <p:nvSpPr>
          <p:cNvPr id="4" name="Content Placeholder 3">
            <a:extLst>
              <a:ext uri="{FF2B5EF4-FFF2-40B4-BE49-F238E27FC236}">
                <a16:creationId xmlns:a16="http://schemas.microsoft.com/office/drawing/2014/main" id="{FCEDFCBF-2E46-6BF4-F5D1-A9C40962A215}"/>
              </a:ext>
            </a:extLst>
          </p:cNvPr>
          <p:cNvSpPr>
            <a:spLocks noGrp="1"/>
          </p:cNvSpPr>
          <p:nvPr>
            <p:ph idx="1"/>
          </p:nvPr>
        </p:nvSpPr>
        <p:spPr/>
        <p:txBody>
          <a:bodyPr vert="horz" lIns="0" tIns="0" rIns="0" bIns="45720" rtlCol="0" anchor="t">
            <a:normAutofit/>
          </a:bodyPr>
          <a:lstStyle/>
          <a:p>
            <a:r>
              <a:rPr lang="en-US">
                <a:ea typeface="Calibri"/>
                <a:cs typeface="Calibri"/>
              </a:rPr>
              <a:t>BOCES Access to GAINS</a:t>
            </a:r>
          </a:p>
          <a:p>
            <a:r>
              <a:rPr lang="en-US">
                <a:ea typeface="Calibri"/>
                <a:cs typeface="Calibri"/>
              </a:rPr>
              <a:t>Differences in BOCES versus LEA</a:t>
            </a:r>
          </a:p>
          <a:p>
            <a:pPr lvl="1">
              <a:buFont typeface="Courier New" panose="020B0604020202020204" pitchFamily="34" charset="0"/>
              <a:buChar char="o"/>
            </a:pPr>
            <a:r>
              <a:rPr lang="en-US">
                <a:ea typeface="Calibri"/>
                <a:cs typeface="Calibri"/>
              </a:rPr>
              <a:t>Title IX Requirements </a:t>
            </a:r>
          </a:p>
          <a:p>
            <a:pPr lvl="1">
              <a:buFont typeface="Courier New" panose="020B0604020202020204" pitchFamily="34" charset="0"/>
              <a:buChar char="o"/>
            </a:pPr>
            <a:r>
              <a:rPr lang="en-US">
                <a:ea typeface="Calibri"/>
                <a:cs typeface="Calibri"/>
              </a:rPr>
              <a:t>BOCES Narratives</a:t>
            </a:r>
          </a:p>
          <a:p>
            <a:pPr lvl="1">
              <a:buFont typeface="Courier New" panose="020B0604020202020204" pitchFamily="34" charset="0"/>
              <a:buChar char="o"/>
            </a:pPr>
            <a:r>
              <a:rPr lang="en-US">
                <a:ea typeface="Calibri"/>
                <a:cs typeface="Calibri"/>
              </a:rPr>
              <a:t>Title I, Part A </a:t>
            </a:r>
          </a:p>
        </p:txBody>
      </p:sp>
      <p:sp>
        <p:nvSpPr>
          <p:cNvPr id="3" name="Slide Number Placeholder 2">
            <a:extLst>
              <a:ext uri="{FF2B5EF4-FFF2-40B4-BE49-F238E27FC236}">
                <a16:creationId xmlns:a16="http://schemas.microsoft.com/office/drawing/2014/main" id="{600CFE26-0FE1-85A2-9842-494C4B4CF649}"/>
              </a:ext>
            </a:extLst>
          </p:cNvPr>
          <p:cNvSpPr>
            <a:spLocks noGrp="1"/>
          </p:cNvSpPr>
          <p:nvPr>
            <p:ph type="sldNum" sz="quarter" idx="12"/>
          </p:nvPr>
        </p:nvSpPr>
        <p:spPr/>
        <p:txBody>
          <a:bodyPr/>
          <a:lstStyle/>
          <a:p>
            <a:fld id="{C479D5F6-EDCB-402A-AC08-4943A1820E8F}" type="slidenum">
              <a:rPr lang="en-US" smtClean="0"/>
              <a:pPr/>
              <a:t>65</a:t>
            </a:fld>
            <a:endParaRPr lang="en-US"/>
          </a:p>
        </p:txBody>
      </p:sp>
      <p:pic>
        <p:nvPicPr>
          <p:cNvPr id="6" name="Picture 5">
            <a:extLst>
              <a:ext uri="{FF2B5EF4-FFF2-40B4-BE49-F238E27FC236}">
                <a16:creationId xmlns:a16="http://schemas.microsoft.com/office/drawing/2014/main" id="{17F9175B-3D8B-6005-10F3-F850D963B4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2551019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Access </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For BOCES that manage Title I, Part A - the BOCES users will need to be able to access the member district's application to complete various parts of Title I, Part A. </a:t>
            </a:r>
          </a:p>
          <a:p>
            <a:pPr lvl="1">
              <a:buFont typeface="Courier New" panose="020B0604020202020204" pitchFamily="34" charset="0"/>
              <a:buChar char="o"/>
            </a:pPr>
            <a:r>
              <a:rPr lang="en-US">
                <a:ea typeface="Calibri"/>
                <a:cs typeface="Calibri"/>
              </a:rPr>
              <a:t>However, the rest of the application will be completed in the BOCES application. </a:t>
            </a:r>
          </a:p>
          <a:p>
            <a:r>
              <a:rPr lang="en-US">
                <a:ea typeface="Calibri"/>
                <a:cs typeface="Calibri"/>
              </a:rPr>
              <a:t>The Grants Program Administration (GPA) team will associate all the member district's application to the BOCES user based on the BOCES ESEA ARAC. </a:t>
            </a:r>
          </a:p>
          <a:p>
            <a:pPr lvl="1">
              <a:buFont typeface="Courier New" panose="020B0604020202020204" pitchFamily="34" charset="0"/>
              <a:buChar char="o"/>
            </a:pPr>
            <a:r>
              <a:rPr lang="en-US">
                <a:ea typeface="Calibri"/>
                <a:cs typeface="Calibri"/>
              </a:rPr>
              <a:t>When the BOCES user logins to the system, they will be able to see all member districts and their Consolidated Application. </a:t>
            </a: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66</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pic>
        <p:nvPicPr>
          <p:cNvPr id="8" name="Picture 7" descr="This image shows a BOCES user logged into the GAINS platform. Under the organization number and organization name, the BOCES user will see all known associated districts. So instead of having just one organization listed, it will have many depending on the BOCES.">
            <a:extLst>
              <a:ext uri="{FF2B5EF4-FFF2-40B4-BE49-F238E27FC236}">
                <a16:creationId xmlns:a16="http://schemas.microsoft.com/office/drawing/2014/main" id="{25BAD7A7-51B6-2EDD-834C-64D13C36E8D7}"/>
              </a:ext>
            </a:extLst>
          </p:cNvPr>
          <p:cNvPicPr>
            <a:picLocks noChangeAspect="1"/>
          </p:cNvPicPr>
          <p:nvPr/>
        </p:nvPicPr>
        <p:blipFill>
          <a:blip r:embed="rId4"/>
          <a:stretch>
            <a:fillRect/>
          </a:stretch>
        </p:blipFill>
        <p:spPr>
          <a:xfrm>
            <a:off x="1768230" y="4862741"/>
            <a:ext cx="5500077" cy="1968290"/>
          </a:xfrm>
          <a:prstGeom prst="rect">
            <a:avLst/>
          </a:prstGeom>
        </p:spPr>
      </p:pic>
    </p:spTree>
    <p:extLst>
      <p:ext uri="{BB962C8B-B14F-4D97-AF65-F5344CB8AC3E}">
        <p14:creationId xmlns:p14="http://schemas.microsoft.com/office/powerpoint/2010/main" val="1399251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III Access</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If you are a BOCES that only manages Title III and would like your member districts to have access to the BOCES application, please notify the GPA team at </a:t>
            </a:r>
            <a:r>
              <a:rPr lang="en-US">
                <a:ea typeface="Calibri"/>
                <a:cs typeface="Calibri"/>
                <a:hlinkClick r:id="rId3"/>
              </a:rPr>
              <a:t>GAINS@cde.state.co.us</a:t>
            </a:r>
            <a:r>
              <a:rPr lang="en-US">
                <a:ea typeface="Calibri"/>
                <a:cs typeface="Calibri"/>
              </a:rPr>
              <a:t>. </a:t>
            </a:r>
          </a:p>
          <a:p>
            <a:pPr lvl="1">
              <a:buFont typeface="Courier New" panose="020B0604020202020204" pitchFamily="34" charset="0"/>
              <a:buChar char="o"/>
            </a:pPr>
            <a:r>
              <a:rPr lang="en-US">
                <a:ea typeface="Calibri"/>
                <a:cs typeface="Calibri"/>
              </a:rPr>
              <a:t>GPA will ensure these member districts only have "update" access and won't be able to submit the application. They will only be able to make edits. </a:t>
            </a: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67</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2621572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normAutofit fontScale="90000"/>
          </a:bodyPr>
          <a:lstStyle/>
          <a:p>
            <a:r>
              <a:rPr lang="en-US">
                <a:latin typeface="Museo Slab 500"/>
              </a:rPr>
              <a:t>BOCES Application – Differences from the LEA Application</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BOCES will need to complete an additional section on the Contacts page to include a Title IX representative from each Member District. </a:t>
            </a:r>
          </a:p>
          <a:p>
            <a:r>
              <a:rPr lang="en-US">
                <a:ea typeface="Calibri"/>
                <a:cs typeface="Calibri"/>
              </a:rPr>
              <a:t>BOCES narratives are the same questions but structured differently to capture a response from every member district. </a:t>
            </a:r>
          </a:p>
          <a:p>
            <a:r>
              <a:rPr lang="en-US">
                <a:ea typeface="Calibri"/>
                <a:cs typeface="Calibri"/>
              </a:rPr>
              <a:t>Title I, Part A requires that the BOCES goes into the member district application to complete certain pages: </a:t>
            </a:r>
          </a:p>
          <a:p>
            <a:pPr lvl="1">
              <a:buFont typeface="Courier New" panose="020B0604020202020204" pitchFamily="34" charset="0"/>
              <a:buChar char="o"/>
            </a:pPr>
            <a:r>
              <a:rPr lang="en-US">
                <a:ea typeface="Calibri"/>
                <a:cs typeface="Calibri"/>
              </a:rPr>
              <a:t>LEA Set-Asides</a:t>
            </a:r>
          </a:p>
          <a:p>
            <a:pPr lvl="1">
              <a:buFont typeface="Courier New" panose="020B0604020202020204" pitchFamily="34" charset="0"/>
              <a:buChar char="o"/>
            </a:pPr>
            <a:r>
              <a:rPr lang="en-US">
                <a:ea typeface="Calibri"/>
                <a:cs typeface="Calibri"/>
              </a:rPr>
              <a:t>LEA Data Profile</a:t>
            </a:r>
          </a:p>
          <a:p>
            <a:pPr lvl="1">
              <a:buFont typeface="Courier New" panose="020B0604020202020204" pitchFamily="34" charset="0"/>
              <a:buChar char="o"/>
            </a:pPr>
            <a:r>
              <a:rPr lang="en-US">
                <a:ea typeface="Calibri"/>
                <a:cs typeface="Calibri"/>
              </a:rPr>
              <a:t>School Ranking </a:t>
            </a:r>
          </a:p>
          <a:p>
            <a:pPr lvl="1">
              <a:buFont typeface="Courier New" panose="020B0604020202020204" pitchFamily="34" charset="0"/>
              <a:buChar char="o"/>
            </a:pPr>
            <a:r>
              <a:rPr lang="en-US">
                <a:ea typeface="Calibri"/>
                <a:cs typeface="Calibri"/>
              </a:rPr>
              <a:t>Preschool Table </a:t>
            </a:r>
          </a:p>
          <a:p>
            <a:pPr lvl="1">
              <a:buFont typeface="Courier New" panose="020B0604020202020204" pitchFamily="34" charset="0"/>
              <a:buChar char="o"/>
            </a:pPr>
            <a:endParaRPr lang="en-US">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68</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982320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prstGeom prst="rect">
            <a:avLst/>
          </a:prstGeom>
        </p:spPr>
        <p:txBody>
          <a:bodyPr spcFirstLastPara="1" vert="horz" wrap="square" lIns="0" tIns="0" rIns="0" bIns="0" rtlCol="0" anchor="t" anchorCtr="0">
            <a:noAutofit/>
          </a:bodyPr>
          <a:lstStyle/>
          <a:p>
            <a:pPr>
              <a:spcBef>
                <a:spcPts val="0"/>
              </a:spcBef>
              <a:buSzPts val="990"/>
            </a:pPr>
            <a:r>
              <a:rPr lang="en" sz="2300">
                <a:latin typeface="Museo Slab 500"/>
              </a:rPr>
              <a:t>Title IX of the Education Amendments of 1972 - BOCES</a:t>
            </a:r>
            <a:endParaRPr sz="1490">
              <a:latin typeface="Museo Slab 500"/>
            </a:endParaRPr>
          </a:p>
        </p:txBody>
      </p:sp>
      <p:sp>
        <p:nvSpPr>
          <p:cNvPr id="273" name="Google Shape;273;p46"/>
          <p:cNvSpPr txBox="1">
            <a:spLocks noGrp="1"/>
          </p:cNvSpPr>
          <p:nvPr>
            <p:ph idx="1"/>
          </p:nvPr>
        </p:nvSpPr>
        <p:spPr>
          <a:prstGeom prst="rect">
            <a:avLst/>
          </a:prstGeom>
        </p:spPr>
        <p:txBody>
          <a:bodyPr spcFirstLastPara="1" vert="horz" wrap="square" lIns="0" tIns="0" rIns="0" bIns="0" rtlCol="0" anchor="t" anchorCtr="0">
            <a:normAutofit fontScale="92500" lnSpcReduction="20000"/>
          </a:bodyPr>
          <a:lstStyle/>
          <a:p>
            <a:pPr marL="457200" indent="-334327">
              <a:buSzPct val="100000"/>
            </a:pPr>
            <a:r>
              <a:rPr lang="en"/>
              <a:t>Requires each district to have at least one Title IX coordinator to act as the “Lead”</a:t>
            </a:r>
            <a:endParaRPr/>
          </a:p>
          <a:p>
            <a:pPr marL="457200" indent="-334327">
              <a:buSzPct val="100000"/>
            </a:pPr>
            <a:r>
              <a:rPr lang="en"/>
              <a:t>This is the person that students and parents go to in order to file a Title IX (sex-based discrimination) complaint, such as:</a:t>
            </a:r>
            <a:endParaRPr/>
          </a:p>
          <a:p>
            <a:pPr marL="914400" lvl="1" indent="-316706">
              <a:spcBef>
                <a:spcPts val="1000"/>
              </a:spcBef>
              <a:buSzPct val="100000"/>
            </a:pPr>
            <a:r>
              <a:rPr lang="en"/>
              <a:t>Sex-based harassment (includes gender-based harassment, sexual harassment, sexual violence)</a:t>
            </a:r>
            <a:endParaRPr/>
          </a:p>
          <a:p>
            <a:pPr marL="914400" lvl="1" indent="-316706">
              <a:spcBef>
                <a:spcPts val="1000"/>
              </a:spcBef>
              <a:buSzPct val="100000"/>
            </a:pPr>
            <a:r>
              <a:rPr lang="en"/>
              <a:t>Lack of educational opportunities for girls (such as in STEM) </a:t>
            </a:r>
            <a:endParaRPr/>
          </a:p>
          <a:p>
            <a:pPr marL="914400" lvl="1" indent="-316706">
              <a:spcBef>
                <a:spcPts val="1000"/>
              </a:spcBef>
              <a:buSzPct val="100000"/>
            </a:pPr>
            <a:r>
              <a:rPr lang="en"/>
              <a:t>Lack of equal opportunities for girls in athletics</a:t>
            </a:r>
            <a:endParaRPr/>
          </a:p>
          <a:p>
            <a:pPr marL="914400" lvl="1" indent="-316706">
              <a:spcBef>
                <a:spcPts val="1000"/>
              </a:spcBef>
              <a:buSzPct val="100000"/>
            </a:pPr>
            <a:r>
              <a:rPr lang="en"/>
              <a:t>Discrimination to pregnant or parenting students</a:t>
            </a:r>
            <a:endParaRPr/>
          </a:p>
          <a:p>
            <a:pPr marL="457200" indent="-334327">
              <a:buSzPct val="100000"/>
            </a:pPr>
            <a:r>
              <a:rPr lang="en"/>
              <a:t>The Lead is the district level Title IX Coordinator that oversees school level Title IX Coordinators (if applicable)</a:t>
            </a:r>
            <a:endParaRPr/>
          </a:p>
          <a:p>
            <a:pPr marL="457200" indent="-334327">
              <a:buSzPct val="100000"/>
            </a:pPr>
            <a:r>
              <a:rPr lang="en"/>
              <a:t>Lead Title IX Coordinator's name and contact information should match the Lead Title IX contact posted on the district website.</a:t>
            </a:r>
            <a:endParaRPr/>
          </a:p>
          <a:p>
            <a:pPr marL="457200" indent="-334327">
              <a:buSzPct val="100000"/>
            </a:pPr>
            <a:r>
              <a:rPr lang="en"/>
              <a:t>Please include a phone number for the Title IX Coordinator!</a:t>
            </a:r>
            <a:endParaRPr/>
          </a:p>
        </p:txBody>
      </p:sp>
      <p:sp>
        <p:nvSpPr>
          <p:cNvPr id="274" name="Google Shape;274;p46">
            <a:extLst>
              <a:ext uri="{C183D7F6-B498-43B3-948B-1728B52AA6E4}">
                <adec:decorative xmlns:adec="http://schemas.microsoft.com/office/drawing/2017/decorative" val="1"/>
              </a:ext>
            </a:extLst>
          </p:cNvPr>
          <p:cNvSpPr/>
          <p:nvPr/>
        </p:nvSpPr>
        <p:spPr>
          <a:xfrm>
            <a:off x="1168811" y="5882023"/>
            <a:ext cx="6535500" cy="673800"/>
          </a:xfrm>
          <a:prstGeom prst="roundRect">
            <a:avLst>
              <a:gd name="adj" fmla="val 16667"/>
            </a:avLst>
          </a:prstGeom>
          <a:solidFill>
            <a:schemeClr val="accent2">
              <a:lumMod val="40000"/>
              <a:lumOff val="6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5" name="Google Shape;275;p46"/>
          <p:cNvSpPr txBox="1"/>
          <p:nvPr/>
        </p:nvSpPr>
        <p:spPr>
          <a:xfrm>
            <a:off x="1041142" y="5834250"/>
            <a:ext cx="6577500" cy="767872"/>
          </a:xfrm>
          <a:prstGeom prst="rect">
            <a:avLst/>
          </a:prstGeom>
          <a:noFill/>
          <a:ln>
            <a:noFill/>
          </a:ln>
        </p:spPr>
        <p:txBody>
          <a:bodyPr spcFirstLastPara="1" wrap="square" lIns="91425" tIns="91425" rIns="91425" bIns="91425" anchor="t" anchorCtr="0">
            <a:spAutoFit/>
          </a:bodyPr>
          <a:lstStyle/>
          <a:p>
            <a:pPr algn="ctr">
              <a:lnSpc>
                <a:spcPct val="125000"/>
              </a:lnSpc>
            </a:pPr>
            <a:r>
              <a:rPr lang="en" sz="1100" b="1">
                <a:solidFill>
                  <a:schemeClr val="dk1"/>
                </a:solidFill>
              </a:rPr>
              <a:t>For questions regarding school and district obligations under Title IX, contact:</a:t>
            </a:r>
            <a:endParaRPr sz="1100" b="1">
              <a:solidFill>
                <a:schemeClr val="dk1"/>
              </a:solidFill>
            </a:endParaRPr>
          </a:p>
          <a:p>
            <a:pPr algn="ctr">
              <a:lnSpc>
                <a:spcPct val="115000"/>
              </a:lnSpc>
            </a:pPr>
            <a:r>
              <a:rPr lang="en" sz="700">
                <a:solidFill>
                  <a:schemeClr val="dk1"/>
                </a:solidFill>
              </a:rPr>
              <a:t>Rebekah Ottenbreit</a:t>
            </a:r>
            <a:endParaRPr sz="700">
              <a:solidFill>
                <a:schemeClr val="dk1"/>
              </a:solidFill>
            </a:endParaRPr>
          </a:p>
          <a:p>
            <a:pPr algn="ctr">
              <a:lnSpc>
                <a:spcPct val="115000"/>
              </a:lnSpc>
            </a:pPr>
            <a:r>
              <a:rPr lang="en" sz="700">
                <a:solidFill>
                  <a:schemeClr val="dk1"/>
                </a:solidFill>
              </a:rPr>
              <a:t>Phone: 303-907-9331</a:t>
            </a:r>
            <a:endParaRPr sz="700">
              <a:solidFill>
                <a:schemeClr val="dk1"/>
              </a:solidFill>
            </a:endParaRPr>
          </a:p>
          <a:p>
            <a:pPr algn="ctr">
              <a:lnSpc>
                <a:spcPct val="115000"/>
              </a:lnSpc>
            </a:pPr>
            <a:r>
              <a:rPr lang="en" sz="700">
                <a:solidFill>
                  <a:schemeClr val="dk1"/>
                </a:solidFill>
              </a:rPr>
              <a:t>Email: Ottenbreit_R@cde.state.co.us </a:t>
            </a:r>
            <a:endParaRPr sz="700">
              <a:solidFill>
                <a:schemeClr val="dk1"/>
              </a:solidFill>
            </a:endParaRPr>
          </a:p>
        </p:txBody>
      </p:sp>
      <p:pic>
        <p:nvPicPr>
          <p:cNvPr id="3" name="Picture 2">
            <a:extLst>
              <a:ext uri="{FF2B5EF4-FFF2-40B4-BE49-F238E27FC236}">
                <a16:creationId xmlns:a16="http://schemas.microsoft.com/office/drawing/2014/main" id="{2B069C3A-F854-0569-18E8-7435454303E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Timeline: Substantial Approval </a:t>
            </a:r>
            <a:endParaRPr/>
          </a:p>
        </p:txBody>
      </p:sp>
      <p:sp>
        <p:nvSpPr>
          <p:cNvPr id="160" name="Google Shape;160;p30"/>
          <p:cNvSpPr txBox="1">
            <a:spLocks noGrp="1"/>
          </p:cNvSpPr>
          <p:nvPr>
            <p:ph idx="1"/>
          </p:nvPr>
        </p:nvSpPr>
        <p:spPr>
          <a:xfrm>
            <a:off x="628650" y="1337040"/>
            <a:ext cx="7886700" cy="4640674"/>
          </a:xfrm>
          <a:prstGeom prst="rect">
            <a:avLst/>
          </a:prstGeom>
          <a:noFill/>
          <a:ln>
            <a:noFill/>
          </a:ln>
        </p:spPr>
        <p:txBody>
          <a:bodyPr spcFirstLastPara="1" vert="horz" wrap="square" lIns="0" tIns="0" rIns="0" bIns="0" rtlCol="0" anchor="t" anchorCtr="0">
            <a:normAutofit/>
          </a:bodyPr>
          <a:lstStyle/>
          <a:p>
            <a:pPr marL="0" indent="0">
              <a:spcBef>
                <a:spcPts val="800"/>
              </a:spcBef>
              <a:buClr>
                <a:schemeClr val="dk1"/>
              </a:buClr>
              <a:buSzPts val="1800"/>
              <a:buNone/>
            </a:pPr>
            <a:r>
              <a:rPr lang="en"/>
              <a:t>In order to receive Substantial Approval on the 2024-2025 Consolidated Application, the applicant will need to submit the following: </a:t>
            </a:r>
            <a:endParaRPr/>
          </a:p>
          <a:p>
            <a:pPr marL="0" indent="0" algn="ctr">
              <a:spcBef>
                <a:spcPts val="800"/>
              </a:spcBef>
              <a:buClr>
                <a:schemeClr val="dk1"/>
              </a:buClr>
              <a:buSzPts val="1800"/>
              <a:buNone/>
            </a:pPr>
            <a:br>
              <a:rPr lang="en"/>
            </a:br>
            <a:endParaRPr sz="2600" b="1"/>
          </a:p>
        </p:txBody>
      </p:sp>
      <p:graphicFrame>
        <p:nvGraphicFramePr>
          <p:cNvPr id="161" name="Google Shape;161;p30"/>
          <p:cNvGraphicFramePr/>
          <p:nvPr>
            <p:extLst>
              <p:ext uri="{D42A27DB-BD31-4B8C-83A1-F6EECF244321}">
                <p14:modId xmlns:p14="http://schemas.microsoft.com/office/powerpoint/2010/main" val="4233339594"/>
              </p:ext>
            </p:extLst>
          </p:nvPr>
        </p:nvGraphicFramePr>
        <p:xfrm>
          <a:off x="39076" y="2374757"/>
          <a:ext cx="9046794" cy="3927594"/>
        </p:xfrm>
        <a:graphic>
          <a:graphicData uri="http://schemas.openxmlformats.org/drawingml/2006/table">
            <a:tbl>
              <a:tblPr firstRow="1" bandRow="1">
                <a:tableStyleId>{C4B1156A-380E-4F78-BDF5-A606A8083BF9}</a:tableStyleId>
              </a:tblPr>
              <a:tblGrid>
                <a:gridCol w="3933594">
                  <a:extLst>
                    <a:ext uri="{9D8B030D-6E8A-4147-A177-3AD203B41FA5}">
                      <a16:colId xmlns:a16="http://schemas.microsoft.com/office/drawing/2014/main" val="20000"/>
                    </a:ext>
                  </a:extLst>
                </a:gridCol>
                <a:gridCol w="860169">
                  <a:extLst>
                    <a:ext uri="{9D8B030D-6E8A-4147-A177-3AD203B41FA5}">
                      <a16:colId xmlns:a16="http://schemas.microsoft.com/office/drawing/2014/main" val="20001"/>
                    </a:ext>
                  </a:extLst>
                </a:gridCol>
                <a:gridCol w="4253031">
                  <a:extLst>
                    <a:ext uri="{9D8B030D-6E8A-4147-A177-3AD203B41FA5}">
                      <a16:colId xmlns:a16="http://schemas.microsoft.com/office/drawing/2014/main" val="20002"/>
                    </a:ext>
                  </a:extLst>
                </a:gridCol>
              </a:tblGrid>
              <a:tr h="333000">
                <a:tc>
                  <a:txBody>
                    <a:bodyPr/>
                    <a:lstStyle/>
                    <a:p>
                      <a:pPr marL="0" marR="0" lvl="0" indent="0" algn="ctr" rtl="0">
                        <a:spcBef>
                          <a:spcPts val="0"/>
                        </a:spcBef>
                        <a:spcAft>
                          <a:spcPts val="0"/>
                        </a:spcAft>
                        <a:buNone/>
                      </a:pPr>
                      <a:r>
                        <a:rPr lang="en" sz="1400" u="none" strike="noStrike" cap="none">
                          <a:solidFill>
                            <a:schemeClr val="dk1"/>
                          </a:solidFill>
                        </a:rPr>
                        <a:t>Activity</a:t>
                      </a:r>
                      <a:endParaRPr sz="1400"/>
                    </a:p>
                  </a:txBody>
                  <a:tcPr marL="68600" marR="68600" marT="34300" marB="34300"/>
                </a:tc>
                <a:tc>
                  <a:txBody>
                    <a:bodyPr/>
                    <a:lstStyle/>
                    <a:p>
                      <a:pPr marL="0" marR="0" lvl="0" indent="0" algn="ctr" rtl="0">
                        <a:spcBef>
                          <a:spcPts val="0"/>
                        </a:spcBef>
                        <a:spcAft>
                          <a:spcPts val="0"/>
                        </a:spcAft>
                        <a:buNone/>
                      </a:pPr>
                      <a:r>
                        <a:rPr lang="en" sz="1400" u="none" strike="noStrike" cap="none">
                          <a:solidFill>
                            <a:schemeClr val="dk1"/>
                          </a:solidFill>
                        </a:rPr>
                        <a:t>Due Date</a:t>
                      </a:r>
                      <a:endParaRPr sz="1400"/>
                    </a:p>
                  </a:txBody>
                  <a:tcPr marL="68600" marR="68600" marT="34300" marB="34300"/>
                </a:tc>
                <a:tc>
                  <a:txBody>
                    <a:bodyPr/>
                    <a:lstStyle/>
                    <a:p>
                      <a:pPr marL="0" marR="0" lvl="0" indent="0" algn="ctr" rtl="0">
                        <a:spcBef>
                          <a:spcPts val="0"/>
                        </a:spcBef>
                        <a:spcAft>
                          <a:spcPts val="0"/>
                        </a:spcAft>
                        <a:buNone/>
                      </a:pPr>
                      <a:r>
                        <a:rPr lang="en" sz="1400" u="none" strike="noStrike" cap="none">
                          <a:solidFill>
                            <a:schemeClr val="dk1"/>
                          </a:solidFill>
                        </a:rPr>
                        <a:t>Submission Location </a:t>
                      </a:r>
                      <a:endParaRPr sz="1400"/>
                    </a:p>
                  </a:txBody>
                  <a:tcPr marL="68600" marR="68600" marT="34300" marB="34300"/>
                </a:tc>
                <a:extLst>
                  <a:ext uri="{0D108BD9-81ED-4DB2-BD59-A6C34878D82A}">
                    <a16:rowId xmlns:a16="http://schemas.microsoft.com/office/drawing/2014/main" val="10000"/>
                  </a:ext>
                </a:extLst>
              </a:tr>
              <a:tr h="474625">
                <a:tc>
                  <a:txBody>
                    <a:bodyPr/>
                    <a:lstStyle/>
                    <a:p>
                      <a:pPr marL="0" marR="0" lvl="0" indent="0" algn="l" rtl="0">
                        <a:spcBef>
                          <a:spcPts val="0"/>
                        </a:spcBef>
                        <a:spcAft>
                          <a:spcPts val="0"/>
                        </a:spcAft>
                        <a:buNone/>
                      </a:pPr>
                      <a:r>
                        <a:rPr lang="en" sz="1400" u="none">
                          <a:solidFill>
                            <a:schemeClr val="tx1"/>
                          </a:solidFill>
                        </a:rPr>
                        <a:t>School Improvement Retention of Funds Form</a:t>
                      </a:r>
                      <a:endParaRPr sz="1400" u="none">
                        <a:solidFill>
                          <a:schemeClr val="tx1"/>
                        </a:solidFill>
                      </a:endParaRPr>
                    </a:p>
                  </a:txBody>
                  <a:tcPr marL="68600" marR="68600" marT="34300" marB="34300"/>
                </a:tc>
                <a:tc>
                  <a:txBody>
                    <a:bodyPr/>
                    <a:lstStyle/>
                    <a:p>
                      <a:pPr marL="0" marR="0" lvl="0" indent="0" algn="ctr" rtl="0" eaLnBrk="1" latinLnBrk="0" hangingPunct="1">
                        <a:spcBef>
                          <a:spcPts val="0"/>
                        </a:spcBef>
                        <a:spcAft>
                          <a:spcPts val="0"/>
                        </a:spcAft>
                        <a:buNone/>
                      </a:pPr>
                      <a:r>
                        <a:rPr lang="en" sz="1400" kern="1200">
                          <a:solidFill>
                            <a:schemeClr val="tx1"/>
                          </a:solidFill>
                        </a:rPr>
                        <a:t>ASAP</a:t>
                      </a:r>
                    </a:p>
                  </a:txBody>
                  <a:tcPr marL="68600" marR="68600" marT="34300" marB="34300"/>
                </a:tc>
                <a:tc>
                  <a:txBody>
                    <a:bodyPr/>
                    <a:lstStyle/>
                    <a:p>
                      <a:pPr marL="0" marR="0" lvl="0" indent="0" algn="l" rtl="0">
                        <a:spcBef>
                          <a:spcPts val="0"/>
                        </a:spcBef>
                        <a:spcAft>
                          <a:spcPts val="0"/>
                        </a:spcAft>
                        <a:buNone/>
                      </a:pPr>
                      <a:r>
                        <a:rPr lang="en" sz="1400" b="1" u="none"/>
                        <a:t>ESEA ARAC</a:t>
                      </a:r>
                      <a:r>
                        <a:rPr lang="en" sz="1400" u="none"/>
                        <a:t>: School Improvement Retention of Funds page</a:t>
                      </a:r>
                      <a:endParaRPr sz="1400"/>
                    </a:p>
                  </a:txBody>
                  <a:tcPr marL="68600" marR="68600" marT="34300" marB="34300"/>
                </a:tc>
                <a:extLst>
                  <a:ext uri="{0D108BD9-81ED-4DB2-BD59-A6C34878D82A}">
                    <a16:rowId xmlns:a16="http://schemas.microsoft.com/office/drawing/2014/main" val="10002"/>
                  </a:ext>
                </a:extLst>
              </a:tr>
              <a:tr h="341550">
                <a:tc>
                  <a:txBody>
                    <a:bodyPr/>
                    <a:lstStyle/>
                    <a:p>
                      <a:pPr marL="0" marR="0" lvl="0" indent="0" algn="l" rtl="0">
                        <a:spcBef>
                          <a:spcPts val="0"/>
                        </a:spcBef>
                        <a:spcAft>
                          <a:spcPts val="0"/>
                        </a:spcAft>
                        <a:buNone/>
                      </a:pPr>
                      <a:r>
                        <a:rPr lang="en" sz="1400" u="none">
                          <a:solidFill>
                            <a:schemeClr val="tx1"/>
                          </a:solidFill>
                        </a:rPr>
                        <a:t>Approval and Transmittal Certification/General Assurances</a:t>
                      </a:r>
                      <a:endParaRPr sz="1400" u="none">
                        <a:solidFill>
                          <a:schemeClr val="tx1"/>
                        </a:solidFill>
                      </a:endParaRPr>
                    </a:p>
                  </a:txBody>
                  <a:tcPr marL="68600" marR="68600" marT="34300" marB="34300"/>
                </a:tc>
                <a:tc>
                  <a:txBody>
                    <a:bodyPr/>
                    <a:lstStyle/>
                    <a:p>
                      <a:pPr marL="0" marR="0" lvl="0" indent="0" algn="ctr">
                        <a:spcBef>
                          <a:spcPts val="0"/>
                        </a:spcBef>
                        <a:spcAft>
                          <a:spcPts val="0"/>
                        </a:spcAft>
                        <a:buNone/>
                      </a:pPr>
                      <a:r>
                        <a:rPr lang="en" sz="1400" b="0" i="0" u="none" strike="noStrike" kern="1200" noProof="0">
                          <a:solidFill>
                            <a:schemeClr val="tx1"/>
                          </a:solidFill>
                          <a:latin typeface="Calibri"/>
                        </a:rPr>
                        <a:t>ASAP</a:t>
                      </a:r>
                    </a:p>
                  </a:txBody>
                  <a:tcPr marL="68600" marR="68600" marT="34300" marB="34300"/>
                </a:tc>
                <a:tc>
                  <a:txBody>
                    <a:bodyPr/>
                    <a:lstStyle/>
                    <a:p>
                      <a:pPr marL="0" marR="0" lvl="0" indent="0" algn="l">
                        <a:lnSpc>
                          <a:spcPct val="100000"/>
                        </a:lnSpc>
                        <a:spcBef>
                          <a:spcPts val="0"/>
                        </a:spcBef>
                        <a:spcAft>
                          <a:spcPts val="0"/>
                        </a:spcAft>
                        <a:buNone/>
                      </a:pPr>
                      <a:r>
                        <a:rPr lang="en" sz="1400" b="1" i="0" u="none" strike="noStrike" noProof="0">
                          <a:solidFill>
                            <a:srgbClr val="000000"/>
                          </a:solidFill>
                          <a:latin typeface="Calibri"/>
                        </a:rPr>
                        <a:t>ESEA A</a:t>
                      </a:r>
                      <a:r>
                        <a:rPr lang="en" sz="1400" b="1" u="none" kern="1200" noProof="0">
                          <a:solidFill>
                            <a:schemeClr val="dk1"/>
                          </a:solidFill>
                          <a:latin typeface="+mn-lt"/>
                          <a:ea typeface="+mn-ea"/>
                          <a:cs typeface="+mn-cs"/>
                        </a:rPr>
                        <a:t>RAC</a:t>
                      </a:r>
                      <a:r>
                        <a:rPr lang="en" sz="1400" u="none" kern="1200" noProof="0">
                          <a:solidFill>
                            <a:schemeClr val="dk1"/>
                          </a:solidFill>
                          <a:latin typeface="+mn-lt"/>
                          <a:ea typeface="+mn-ea"/>
                          <a:cs typeface="+mn-cs"/>
                        </a:rPr>
                        <a:t>: FY 2024-2025 Consolidated Application for ESEA Program Funds Approval and Transmittal</a:t>
                      </a:r>
                      <a:endParaRPr lang="en-US" sz="1400" u="none" kern="1200">
                        <a:solidFill>
                          <a:schemeClr val="dk1"/>
                        </a:solidFill>
                        <a:latin typeface="+mn-lt"/>
                        <a:ea typeface="+mn-ea"/>
                        <a:cs typeface="+mn-cs"/>
                      </a:endParaRPr>
                    </a:p>
                  </a:txBody>
                  <a:tcPr marL="68600" marR="68600" marT="34300" marB="34300"/>
                </a:tc>
                <a:extLst>
                  <a:ext uri="{0D108BD9-81ED-4DB2-BD59-A6C34878D82A}">
                    <a16:rowId xmlns:a16="http://schemas.microsoft.com/office/drawing/2014/main" val="10003"/>
                  </a:ext>
                </a:extLst>
              </a:tr>
              <a:tr h="341550">
                <a:tc>
                  <a:txBody>
                    <a:bodyPr/>
                    <a:lstStyle/>
                    <a:p>
                      <a:pPr marL="0" marR="0" lvl="0" indent="0" algn="l" rtl="0">
                        <a:spcBef>
                          <a:spcPts val="0"/>
                        </a:spcBef>
                        <a:spcAft>
                          <a:spcPts val="0"/>
                        </a:spcAft>
                        <a:buNone/>
                      </a:pPr>
                      <a:r>
                        <a:rPr lang="en" sz="1400" kern="1200">
                          <a:solidFill>
                            <a:schemeClr val="tx1"/>
                          </a:solidFill>
                        </a:rPr>
                        <a:t>BOCES Member District ARAC Form</a:t>
                      </a:r>
                      <a:endParaRPr sz="1400" kern="1200">
                        <a:solidFill>
                          <a:schemeClr val="tx1"/>
                        </a:solidFill>
                        <a:latin typeface="+mn-lt"/>
                        <a:ea typeface="+mn-ea"/>
                        <a:cs typeface="+mn-cs"/>
                      </a:endParaRPr>
                    </a:p>
                  </a:txBody>
                  <a:tcPr marL="68600" marR="68600" marT="34300" marB="34300"/>
                </a:tc>
                <a:tc>
                  <a:txBody>
                    <a:bodyPr/>
                    <a:lstStyle/>
                    <a:p>
                      <a:pPr marL="0" marR="0" lvl="0" indent="0" algn="ctr" rtl="0" eaLnBrk="1" latinLnBrk="0" hangingPunct="1">
                        <a:spcBef>
                          <a:spcPts val="0"/>
                        </a:spcBef>
                        <a:spcAft>
                          <a:spcPts val="0"/>
                        </a:spcAft>
                        <a:buNone/>
                      </a:pPr>
                      <a:r>
                        <a:rPr lang="en" sz="1400" kern="1200">
                          <a:solidFill>
                            <a:schemeClr val="tx1"/>
                          </a:solidFill>
                        </a:rPr>
                        <a:t>May 24</a:t>
                      </a:r>
                    </a:p>
                  </a:txBody>
                  <a:tcPr marL="68600" marR="68600" marT="34300" marB="34300"/>
                </a:tc>
                <a:tc>
                  <a:txBody>
                    <a:bodyPr/>
                    <a:lstStyle/>
                    <a:p>
                      <a:pPr marL="0" marR="0" lvl="0" indent="0" algn="l" rtl="0">
                        <a:spcBef>
                          <a:spcPts val="0"/>
                        </a:spcBef>
                        <a:spcAft>
                          <a:spcPts val="0"/>
                        </a:spcAft>
                        <a:buNone/>
                      </a:pPr>
                      <a:r>
                        <a:rPr lang="en" sz="1400" b="1"/>
                        <a:t>BOCES ESEA ARAC:</a:t>
                      </a:r>
                      <a:r>
                        <a:rPr lang="en" sz="1400" u="none" kern="1200">
                          <a:solidFill>
                            <a:schemeClr val="dk1"/>
                          </a:solidFill>
                          <a:latin typeface="+mn-lt"/>
                          <a:ea typeface="+mn-ea"/>
                          <a:cs typeface="+mn-cs"/>
                        </a:rPr>
                        <a:t> </a:t>
                      </a:r>
                      <a:r>
                        <a:rPr lang="en" sz="1400" u="none" kern="1200" noProof="0">
                          <a:solidFill>
                            <a:schemeClr val="dk1"/>
                          </a:solidFill>
                          <a:latin typeface="+mn-lt"/>
                          <a:ea typeface="+mn-ea"/>
                          <a:cs typeface="+mn-cs"/>
                        </a:rPr>
                        <a:t>FY 2024-2025 Consolidated Application for ESEA Program Funds Approval and Transmittal</a:t>
                      </a:r>
                      <a:endParaRPr lang="en" sz="1400" u="none" kern="1200">
                        <a:solidFill>
                          <a:schemeClr val="dk1"/>
                        </a:solidFill>
                        <a:latin typeface="+mn-lt"/>
                        <a:ea typeface="+mn-ea"/>
                        <a:cs typeface="+mn-cs"/>
                      </a:endParaRPr>
                    </a:p>
                  </a:txBody>
                  <a:tcPr marL="68600" marR="68600" marT="34300" marB="34300"/>
                </a:tc>
                <a:extLst>
                  <a:ext uri="{0D108BD9-81ED-4DB2-BD59-A6C34878D82A}">
                    <a16:rowId xmlns:a16="http://schemas.microsoft.com/office/drawing/2014/main" val="10004"/>
                  </a:ext>
                </a:extLst>
              </a:tr>
              <a:tr h="341549">
                <a:tc>
                  <a:txBody>
                    <a:bodyPr/>
                    <a:lstStyle/>
                    <a:p>
                      <a:pPr marL="0" marR="0" lvl="0" indent="0" algn="l" rtl="0">
                        <a:spcBef>
                          <a:spcPts val="0"/>
                        </a:spcBef>
                        <a:spcAft>
                          <a:spcPts val="0"/>
                        </a:spcAft>
                        <a:buNone/>
                      </a:pPr>
                      <a:r>
                        <a:rPr lang="en" sz="1400" u="sng" strike="noStrike" cap="none">
                          <a:solidFill>
                            <a:schemeClr val="hlink"/>
                          </a:solidFill>
                          <a:hlinkClick r:id="rId3"/>
                        </a:rPr>
                        <a:t>Non-Public School Consultation Forms</a:t>
                      </a:r>
                      <a:endParaRPr lang="en-US" sz="1400"/>
                    </a:p>
                  </a:txBody>
                  <a:tcPr marL="68600" marR="68600" marT="34300" marB="34300"/>
                </a:tc>
                <a:tc>
                  <a:txBody>
                    <a:bodyPr/>
                    <a:lstStyle/>
                    <a:p>
                      <a:pPr marL="0" marR="0" lvl="0" indent="0" algn="ctr" rtl="0">
                        <a:spcBef>
                          <a:spcPts val="0"/>
                        </a:spcBef>
                        <a:spcAft>
                          <a:spcPts val="0"/>
                        </a:spcAft>
                        <a:buNone/>
                      </a:pPr>
                      <a:r>
                        <a:rPr lang="en" sz="1400" kern="1200">
                          <a:solidFill>
                            <a:schemeClr val="tx1"/>
                          </a:solidFill>
                        </a:rPr>
                        <a:t>June 30</a:t>
                      </a:r>
                      <a:endParaRPr lang="en-US" sz="1400" kern="1200">
                        <a:solidFill>
                          <a:schemeClr val="tx1"/>
                        </a:solidFill>
                        <a:latin typeface="+mn-lt"/>
                        <a:ea typeface="+mn-ea"/>
                        <a:cs typeface="+mn-cs"/>
                      </a:endParaRPr>
                    </a:p>
                  </a:txBody>
                  <a:tcPr marL="68600" marR="68600" marT="34300" marB="34300"/>
                </a:tc>
                <a:tc>
                  <a:txBody>
                    <a:bodyPr/>
                    <a:lstStyle/>
                    <a:p>
                      <a:pPr marL="0" marR="0" lvl="0" indent="0" algn="l" rtl="0">
                        <a:spcBef>
                          <a:spcPts val="0"/>
                        </a:spcBef>
                        <a:spcAft>
                          <a:spcPts val="0"/>
                        </a:spcAft>
                        <a:buNone/>
                      </a:pPr>
                      <a:r>
                        <a:rPr lang="en" sz="1400" b="1"/>
                        <a:t>ESEA Consolidated</a:t>
                      </a:r>
                      <a:r>
                        <a:rPr lang="en" sz="1400"/>
                        <a:t>: Non-Public Schools page</a:t>
                      </a:r>
                      <a:endParaRPr lang="en-US" sz="1400"/>
                    </a:p>
                  </a:txBody>
                  <a:tcPr marL="68600" marR="68600" marT="34300" marB="34300"/>
                </a:tc>
                <a:extLst>
                  <a:ext uri="{0D108BD9-81ED-4DB2-BD59-A6C34878D82A}">
                    <a16:rowId xmlns:a16="http://schemas.microsoft.com/office/drawing/2014/main" val="1566245613"/>
                  </a:ext>
                </a:extLst>
              </a:tr>
              <a:tr h="953750">
                <a:tc>
                  <a:txBody>
                    <a:bodyPr/>
                    <a:lstStyle/>
                    <a:p>
                      <a:pPr marL="0" marR="0" lvl="0" indent="0" algn="l" rtl="0">
                        <a:spcBef>
                          <a:spcPts val="0"/>
                        </a:spcBef>
                        <a:spcAft>
                          <a:spcPts val="0"/>
                        </a:spcAft>
                        <a:buNone/>
                      </a:pPr>
                      <a:r>
                        <a:rPr lang="en" sz="1400" u="sng">
                          <a:solidFill>
                            <a:schemeClr val="hlink"/>
                          </a:solidFill>
                          <a:hlinkClick r:id="rId4"/>
                        </a:rPr>
                        <a:t>Native American Education Tribal Consultation Form</a:t>
                      </a:r>
                      <a:endParaRPr sz="1400"/>
                    </a:p>
                    <a:p>
                      <a:pPr marL="0" marR="0" lvl="0" indent="0" algn="l" rtl="0">
                        <a:spcBef>
                          <a:spcPts val="0"/>
                        </a:spcBef>
                        <a:spcAft>
                          <a:spcPts val="0"/>
                        </a:spcAft>
                        <a:buNone/>
                      </a:pPr>
                      <a:endParaRPr sz="1400"/>
                    </a:p>
                    <a:p>
                      <a:pPr marL="0" marR="0" lvl="0" indent="0" algn="l" rtl="0">
                        <a:spcBef>
                          <a:spcPts val="0"/>
                        </a:spcBef>
                        <a:spcAft>
                          <a:spcPts val="0"/>
                        </a:spcAft>
                        <a:buNone/>
                      </a:pPr>
                      <a:endParaRPr sz="1400"/>
                    </a:p>
                  </a:txBody>
                  <a:tcPr marL="68600" marR="68600" marT="34300" marB="34300"/>
                </a:tc>
                <a:tc>
                  <a:txBody>
                    <a:bodyPr/>
                    <a:lstStyle/>
                    <a:p>
                      <a:pPr marL="0" marR="0" lvl="0" indent="0" algn="ctr" defTabSz="914400" rtl="0" eaLnBrk="1" latinLnBrk="0" hangingPunct="1">
                        <a:spcBef>
                          <a:spcPts val="0"/>
                        </a:spcBef>
                        <a:spcAft>
                          <a:spcPts val="0"/>
                        </a:spcAft>
                        <a:buNone/>
                      </a:pPr>
                      <a:r>
                        <a:rPr lang="en" sz="1400" kern="1200">
                          <a:solidFill>
                            <a:schemeClr val="tx1"/>
                          </a:solidFill>
                        </a:rPr>
                        <a:t>June 30</a:t>
                      </a:r>
                      <a:endParaRPr sz="1400" kern="1200">
                        <a:solidFill>
                          <a:schemeClr val="tx1"/>
                        </a:solidFill>
                        <a:latin typeface="+mn-lt"/>
                        <a:ea typeface="+mn-ea"/>
                        <a:cs typeface="+mn-cs"/>
                      </a:endParaRPr>
                    </a:p>
                  </a:txBody>
                  <a:tcPr marL="68600" marR="68600" marT="34300" marB="34300"/>
                </a:tc>
                <a:tc>
                  <a:txBody>
                    <a:bodyPr/>
                    <a:lstStyle/>
                    <a:p>
                      <a:pPr marL="0" marR="0" lvl="0" indent="0" algn="l" rtl="0">
                        <a:spcBef>
                          <a:spcPts val="0"/>
                        </a:spcBef>
                        <a:spcAft>
                          <a:spcPts val="0"/>
                        </a:spcAft>
                        <a:buNone/>
                      </a:pPr>
                      <a:r>
                        <a:rPr lang="en-US" sz="1400"/>
                        <a:t>Submit form to </a:t>
                      </a:r>
                      <a:r>
                        <a:rPr lang="en-US" sz="1400" u="sng">
                          <a:solidFill>
                            <a:schemeClr val="hlink"/>
                          </a:solidFill>
                          <a:hlinkClick r:id="rId5"/>
                        </a:rPr>
                        <a:t>Georgina Owen</a:t>
                      </a:r>
                      <a:r>
                        <a:rPr lang="en-US" sz="1400" u="none">
                          <a:solidFill>
                            <a:schemeClr val="tx1"/>
                          </a:solidFill>
                        </a:rPr>
                        <a:t> and complete Attestation in GAINS</a:t>
                      </a:r>
                    </a:p>
                  </a:txBody>
                  <a:tcPr marL="68600" marR="68600" marT="34300" marB="34300"/>
                </a:tc>
                <a:extLst>
                  <a:ext uri="{0D108BD9-81ED-4DB2-BD59-A6C34878D82A}">
                    <a16:rowId xmlns:a16="http://schemas.microsoft.com/office/drawing/2014/main" val="10005"/>
                  </a:ext>
                </a:extLst>
              </a:tr>
              <a:tr h="599975">
                <a:tc>
                  <a:txBody>
                    <a:bodyPr/>
                    <a:lstStyle/>
                    <a:p>
                      <a:pPr marL="0" marR="0" lvl="0" indent="0" algn="l" rtl="0">
                        <a:spcBef>
                          <a:spcPts val="0"/>
                        </a:spcBef>
                        <a:spcAft>
                          <a:spcPts val="0"/>
                        </a:spcAft>
                        <a:buNone/>
                      </a:pPr>
                      <a:r>
                        <a:rPr lang="en" sz="1400" b="1" u="sng">
                          <a:solidFill>
                            <a:schemeClr val="hlink"/>
                          </a:solidFill>
                        </a:rPr>
                        <a:t>Online Application </a:t>
                      </a:r>
                    </a:p>
                  </a:txBody>
                  <a:tcPr marL="68600" marR="68600" marT="34300" marB="34300"/>
                </a:tc>
                <a:tc>
                  <a:txBody>
                    <a:bodyPr/>
                    <a:lstStyle/>
                    <a:p>
                      <a:pPr marL="0" marR="0" lvl="0" indent="0" algn="ctr" defTabSz="914400" rtl="0" eaLnBrk="1" latinLnBrk="0" hangingPunct="1">
                        <a:spcBef>
                          <a:spcPts val="0"/>
                        </a:spcBef>
                        <a:spcAft>
                          <a:spcPts val="0"/>
                        </a:spcAft>
                        <a:buNone/>
                      </a:pPr>
                      <a:r>
                        <a:rPr lang="en" sz="1400" kern="1200">
                          <a:solidFill>
                            <a:schemeClr val="tx1"/>
                          </a:solidFill>
                        </a:rPr>
                        <a:t>June 30</a:t>
                      </a:r>
                      <a:endParaRPr sz="1400" kern="1200">
                        <a:solidFill>
                          <a:schemeClr val="tx1"/>
                        </a:solidFill>
                        <a:latin typeface="+mn-lt"/>
                        <a:ea typeface="+mn-ea"/>
                        <a:cs typeface="+mn-cs"/>
                      </a:endParaRPr>
                    </a:p>
                  </a:txBody>
                  <a:tcPr marL="68600" marR="68600" marT="34300" marB="34300"/>
                </a:tc>
                <a:tc>
                  <a:txBody>
                    <a:bodyPr/>
                    <a:lstStyle/>
                    <a:p>
                      <a:pPr marL="0" marR="0" lvl="0" indent="0" algn="l">
                        <a:spcBef>
                          <a:spcPts val="0"/>
                        </a:spcBef>
                        <a:spcAft>
                          <a:spcPts val="0"/>
                        </a:spcAft>
                        <a:buNone/>
                      </a:pPr>
                      <a:r>
                        <a:rPr lang="en" sz="1400" b="0" i="0" u="none" strike="noStrike" noProof="0">
                          <a:latin typeface="Calibri"/>
                          <a:hlinkClick r:id="rId6"/>
                        </a:rPr>
                        <a:t>http://colorado.egrantsmanagement.com</a:t>
                      </a:r>
                      <a:endParaRPr/>
                    </a:p>
                  </a:txBody>
                  <a:tcPr marL="68600" marR="68600" marT="34300" marB="34300"/>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6E4342DB-139F-96AA-1E35-C9233842014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73659" y="147057"/>
            <a:ext cx="1034487" cy="98775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prstGeom prst="rect">
            <a:avLst/>
          </a:prstGeom>
        </p:spPr>
        <p:txBody>
          <a:bodyPr spcFirstLastPara="1" vert="horz" wrap="square" lIns="0" tIns="0" rIns="0" bIns="0" rtlCol="0" anchor="t" anchorCtr="0">
            <a:noAutofit/>
          </a:bodyPr>
          <a:lstStyle/>
          <a:p>
            <a:pPr>
              <a:spcBef>
                <a:spcPts val="0"/>
              </a:spcBef>
              <a:buSzPts val="990"/>
            </a:pPr>
            <a:r>
              <a:rPr lang="en" sz="2300">
                <a:latin typeface="Museo Slab 500"/>
              </a:rPr>
              <a:t>Title IX of the Education Amendments of 1972 – BOCES Section</a:t>
            </a:r>
            <a:endParaRPr sz="1490">
              <a:latin typeface="Museo Slab 500"/>
            </a:endParaRPr>
          </a:p>
        </p:txBody>
      </p:sp>
      <p:sp>
        <p:nvSpPr>
          <p:cNvPr id="273" name="Google Shape;273;p46"/>
          <p:cNvSpPr txBox="1">
            <a:spLocks noGrp="1"/>
          </p:cNvSpPr>
          <p:nvPr>
            <p:ph idx="1"/>
          </p:nvPr>
        </p:nvSpPr>
        <p:spPr>
          <a:xfrm>
            <a:off x="628650" y="1511886"/>
            <a:ext cx="7886700" cy="4640674"/>
          </a:xfrm>
          <a:prstGeom prst="rect">
            <a:avLst/>
          </a:prstGeom>
        </p:spPr>
        <p:txBody>
          <a:bodyPr spcFirstLastPara="1" vert="horz" wrap="square" lIns="0" tIns="0" rIns="0" bIns="0" rtlCol="0" anchor="t" anchorCtr="0">
            <a:normAutofit/>
          </a:bodyPr>
          <a:lstStyle/>
          <a:p>
            <a:pPr marL="457200" indent="-334010">
              <a:buSzPct val="100000"/>
            </a:pPr>
            <a:r>
              <a:rPr lang="en"/>
              <a:t>The BOCES application will have a specific Title IX section which needs to be completed on the Contacts page. </a:t>
            </a:r>
          </a:p>
          <a:p>
            <a:pPr marL="457200" indent="-334010">
              <a:buSzPct val="100000"/>
            </a:pPr>
            <a:r>
              <a:rPr lang="en">
                <a:ea typeface="Calibri"/>
                <a:cs typeface="Calibri"/>
              </a:rPr>
              <a:t>Please be sure to enter a Title IX contact for </a:t>
            </a:r>
            <a:r>
              <a:rPr lang="en" b="1">
                <a:ea typeface="Calibri"/>
                <a:cs typeface="Calibri"/>
              </a:rPr>
              <a:t>each</a:t>
            </a:r>
            <a:r>
              <a:rPr lang="en">
                <a:ea typeface="Calibri"/>
                <a:cs typeface="Calibri"/>
              </a:rPr>
              <a:t> member district in the chart, utilizing the Add Row feature: </a:t>
            </a:r>
          </a:p>
          <a:p>
            <a:pPr marL="457200" indent="-334010">
              <a:buSzPct val="100000"/>
            </a:pPr>
            <a:endParaRPr lang="en">
              <a:ea typeface="Calibri"/>
              <a:cs typeface="Calibri"/>
            </a:endParaRPr>
          </a:p>
        </p:txBody>
      </p:sp>
      <p:pic>
        <p:nvPicPr>
          <p:cNvPr id="3" name="Picture 2">
            <a:extLst>
              <a:ext uri="{FF2B5EF4-FFF2-40B4-BE49-F238E27FC236}">
                <a16:creationId xmlns:a16="http://schemas.microsoft.com/office/drawing/2014/main" id="{2B069C3A-F854-0569-18E8-7435454303E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pic>
        <p:nvPicPr>
          <p:cNvPr id="2" name="Picture 1" descr="This is a screenshot of the additional section the BOCES will have to complete. It currently includes the option for BOCES users to select the member district and enter the name, title, email address, and phone number of the Title IX representatives. ">
            <a:extLst>
              <a:ext uri="{FF2B5EF4-FFF2-40B4-BE49-F238E27FC236}">
                <a16:creationId xmlns:a16="http://schemas.microsoft.com/office/drawing/2014/main" id="{BE800DBF-9C6C-8684-B04B-A01D5D318D7B}"/>
              </a:ext>
            </a:extLst>
          </p:cNvPr>
          <p:cNvPicPr>
            <a:picLocks noChangeAspect="1"/>
          </p:cNvPicPr>
          <p:nvPr/>
        </p:nvPicPr>
        <p:blipFill>
          <a:blip r:embed="rId4"/>
          <a:stretch>
            <a:fillRect/>
          </a:stretch>
        </p:blipFill>
        <p:spPr>
          <a:xfrm>
            <a:off x="0" y="3170340"/>
            <a:ext cx="9144000" cy="2314389"/>
          </a:xfrm>
          <a:prstGeom prst="rect">
            <a:avLst/>
          </a:prstGeom>
        </p:spPr>
      </p:pic>
    </p:spTree>
    <p:extLst>
      <p:ext uri="{BB962C8B-B14F-4D97-AF65-F5344CB8AC3E}">
        <p14:creationId xmlns:p14="http://schemas.microsoft.com/office/powerpoint/2010/main" val="4122705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 uri="{C183D7F6-B498-43B3-948B-1728B52AA6E4}">
                <adec:decorative xmlns:adec="http://schemas.microsoft.com/office/drawing/2017/decorative" val="1"/>
              </a:ext>
            </a:extLst>
          </p:cNvPr>
          <p:cNvSpPr>
            <a:spLocks noGrp="1"/>
          </p:cNvSpPr>
          <p:nvPr>
            <p:ph type="title"/>
          </p:nvPr>
        </p:nvSpPr>
        <p:spPr/>
        <p:txBody>
          <a:bodyPr/>
          <a:lstStyle/>
          <a:p>
            <a:r>
              <a:rPr lang="en-US">
                <a:latin typeface="Museo Slab 500"/>
              </a:rPr>
              <a:t>BOCES Application – Narratives </a:t>
            </a:r>
            <a:endParaRPr lang="en-US"/>
          </a:p>
        </p:txBody>
      </p:sp>
      <p:sp>
        <p:nvSpPr>
          <p:cNvPr id="4" name="Content Placeholder 3">
            <a:extLst>
              <a:ext uri="{FF2B5EF4-FFF2-40B4-BE49-F238E27FC236}">
                <a16:creationId xmlns:a16="http://schemas.microsoft.com/office/drawing/2014/main" id="{8BC9C8F3-2B44-0CD3-4CA4-C498267B9FD4}"/>
              </a:ext>
              <a:ext uri="{C183D7F6-B498-43B3-948B-1728B52AA6E4}">
                <adec:decorative xmlns:adec="http://schemas.microsoft.com/office/drawing/2017/decorative" val="1"/>
              </a:ext>
            </a:extLst>
          </p:cNvPr>
          <p:cNvSpPr>
            <a:spLocks noGrp="1"/>
          </p:cNvSpPr>
          <p:nvPr>
            <p:ph idx="1"/>
          </p:nvPr>
        </p:nvSpPr>
        <p:spPr/>
        <p:txBody>
          <a:bodyPr vert="horz" lIns="0" tIns="0" rIns="0" bIns="45720" rtlCol="0" anchor="t">
            <a:normAutofit/>
          </a:bodyPr>
          <a:lstStyle/>
          <a:p>
            <a:r>
              <a:rPr lang="en-US">
                <a:ea typeface="Calibri"/>
                <a:cs typeface="Calibri"/>
              </a:rPr>
              <a:t>The application will only show the BOCES questions.</a:t>
            </a:r>
          </a:p>
          <a:p>
            <a:r>
              <a:rPr lang="en-US">
                <a:ea typeface="Calibri"/>
                <a:cs typeface="Calibri"/>
              </a:rPr>
              <a:t>Each question will be in a chart where the BOCES can select the member district and provide the associated response. </a:t>
            </a:r>
            <a:endParaRPr lang="en-US"/>
          </a:p>
          <a:p>
            <a:r>
              <a:rPr lang="en-US">
                <a:ea typeface="Calibri"/>
                <a:cs typeface="Calibri"/>
              </a:rPr>
              <a:t>The BOCES will have the option to "Add Row" and enter as many responses as necessary (one for each member district).</a:t>
            </a:r>
          </a:p>
          <a:p>
            <a:r>
              <a:rPr lang="en-US">
                <a:ea typeface="Calibri"/>
                <a:cs typeface="Calibri"/>
              </a:rPr>
              <a:t>All narrative questions will be completed in the BOCES application.  </a:t>
            </a:r>
            <a:endParaRPr lang="en-US"/>
          </a:p>
        </p:txBody>
      </p:sp>
      <p:sp>
        <p:nvSpPr>
          <p:cNvPr id="3" name="Slide Number Placeholder 2">
            <a:extLst>
              <a:ext uri="{FF2B5EF4-FFF2-40B4-BE49-F238E27FC236}">
                <a16:creationId xmlns:a16="http://schemas.microsoft.com/office/drawing/2014/main" id="{8C352C69-AB32-1767-7C62-E3C89FD9187D}"/>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71</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pic>
        <p:nvPicPr>
          <p:cNvPr id="7" name="Picture 6">
            <a:extLst>
              <a:ext uri="{FF2B5EF4-FFF2-40B4-BE49-F238E27FC236}">
                <a16:creationId xmlns:a16="http://schemas.microsoft.com/office/drawing/2014/main" id="{E7859783-93D6-FFC4-A3A5-FEBB77B9E7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11385" y="4278750"/>
            <a:ext cx="6105772" cy="2286347"/>
          </a:xfrm>
          <a:prstGeom prst="rect">
            <a:avLst/>
          </a:prstGeom>
        </p:spPr>
      </p:pic>
      <p:sp>
        <p:nvSpPr>
          <p:cNvPr id="5" name="Arrow: Right 4">
            <a:extLst>
              <a:ext uri="{FF2B5EF4-FFF2-40B4-BE49-F238E27FC236}">
                <a16:creationId xmlns:a16="http://schemas.microsoft.com/office/drawing/2014/main" id="{DD013956-E2DC-9828-1D4A-FD87723729E8}"/>
              </a:ext>
              <a:ext uri="{C183D7F6-B498-43B3-948B-1728B52AA6E4}">
                <adec:decorative xmlns:adec="http://schemas.microsoft.com/office/drawing/2017/decorative" val="1"/>
              </a:ext>
            </a:extLst>
          </p:cNvPr>
          <p:cNvSpPr/>
          <p:nvPr/>
        </p:nvSpPr>
        <p:spPr>
          <a:xfrm>
            <a:off x="752231" y="6447693"/>
            <a:ext cx="547076" cy="11723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2138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 Part A </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The biggest difference for the BOCES application is that the BOCES won't be able to complete the LEA Set-Asides page, LEA Data Profile, School Ranking or Preschool Table within the BOCES application. </a:t>
            </a:r>
          </a:p>
          <a:p>
            <a:r>
              <a:rPr lang="en-US">
                <a:ea typeface="Calibri"/>
                <a:cs typeface="Calibri"/>
              </a:rPr>
              <a:t>All these pages must be completed within the Member District application. </a:t>
            </a:r>
          </a:p>
          <a:p>
            <a:pPr lvl="1">
              <a:buFont typeface="Courier New" panose="020B0604020202020204" pitchFamily="34" charset="0"/>
              <a:buChar char="o"/>
            </a:pPr>
            <a:r>
              <a:rPr lang="en-US">
                <a:ea typeface="Calibri"/>
                <a:cs typeface="Calibri"/>
              </a:rPr>
              <a:t>If you are a BOCES user and you don't see all your member districts, please let GPA know at </a:t>
            </a:r>
            <a:r>
              <a:rPr lang="en-US">
                <a:ea typeface="Calibri"/>
                <a:cs typeface="Calibri"/>
                <a:hlinkClick r:id="rId3"/>
              </a:rPr>
              <a:t>GAINS@cde.state.co.us</a:t>
            </a:r>
            <a:r>
              <a:rPr lang="en-US">
                <a:ea typeface="Calibri"/>
                <a:cs typeface="Calibri"/>
              </a:rPr>
              <a:t>. </a:t>
            </a:r>
          </a:p>
          <a:p>
            <a:r>
              <a:rPr lang="en-US">
                <a:ea typeface="Calibri"/>
                <a:cs typeface="Calibri"/>
              </a:rPr>
              <a:t>However, once in the member district's application, each page functions the same. </a:t>
            </a:r>
          </a:p>
          <a:p>
            <a:pPr marL="457200" lvl="1" indent="0">
              <a:buNone/>
            </a:pPr>
            <a:endParaRPr lang="en-US">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72</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1750976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 Part A Section</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a:ea typeface="Calibri"/>
                <a:cs typeface="Calibri"/>
              </a:rPr>
              <a:t>The BOCES user will go into each application and fill out the necessary pages under Title I, Part A</a:t>
            </a:r>
            <a:endParaRPr lang="en-US"/>
          </a:p>
          <a:p>
            <a:pPr lvl="1">
              <a:buFont typeface="Courier New,monospace" panose="020B0604020202020204" pitchFamily="34" charset="0"/>
              <a:buChar char="o"/>
            </a:pPr>
            <a:r>
              <a:rPr lang="en-US">
                <a:ea typeface="Calibri"/>
                <a:cs typeface="Calibri"/>
              </a:rPr>
              <a:t>LEA Set-Asides</a:t>
            </a:r>
          </a:p>
          <a:p>
            <a:pPr lvl="1">
              <a:buFont typeface="Courier New,monospace" panose="020B0604020202020204" pitchFamily="34" charset="0"/>
              <a:buChar char="o"/>
            </a:pPr>
            <a:r>
              <a:rPr lang="en-US">
                <a:ea typeface="Calibri"/>
                <a:cs typeface="Calibri"/>
              </a:rPr>
              <a:t>LEA Data Profile</a:t>
            </a:r>
          </a:p>
          <a:p>
            <a:pPr lvl="1">
              <a:buFont typeface="Courier New,monospace" panose="020B0604020202020204" pitchFamily="34" charset="0"/>
              <a:buChar char="o"/>
            </a:pPr>
            <a:r>
              <a:rPr lang="en-US">
                <a:ea typeface="Calibri"/>
                <a:cs typeface="Calibri"/>
              </a:rPr>
              <a:t>School Ranking </a:t>
            </a:r>
          </a:p>
          <a:p>
            <a:pPr lvl="1">
              <a:buFont typeface="Courier New,monospace" panose="020B0604020202020204" pitchFamily="34" charset="0"/>
              <a:buChar char="o"/>
            </a:pPr>
            <a:r>
              <a:rPr lang="en-US">
                <a:ea typeface="Calibri"/>
                <a:cs typeface="Calibri"/>
              </a:rPr>
              <a:t>Preschool Table </a:t>
            </a:r>
            <a:endParaRPr lang="en-US"/>
          </a:p>
          <a:p>
            <a:r>
              <a:rPr lang="en-US">
                <a:ea typeface="Calibri"/>
                <a:cs typeface="Calibri"/>
              </a:rPr>
              <a:t>Once these pages are complete and the School Allocation is known, the BOCES user will jump back into the BOCES application and complete the Title I, Part A narratives, as well as the budget. </a:t>
            </a:r>
          </a:p>
          <a:p>
            <a:r>
              <a:rPr lang="en-US">
                <a:ea typeface="Calibri"/>
                <a:cs typeface="Calibri"/>
              </a:rPr>
              <a:t>The BOCES application won't be able to validate whether the schools are in rank order. CDE reviewers will be checking this once it is submitted. </a:t>
            </a:r>
          </a:p>
          <a:p>
            <a:pPr marL="457200" lvl="1" indent="0">
              <a:buNone/>
            </a:pPr>
            <a:endParaRPr lang="en-US">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smtClean="0"/>
              <a:pPr/>
              <a:t>73</a:t>
            </a:fld>
            <a:endParaRPr lang="en-US"/>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653" y="85482"/>
            <a:ext cx="958656" cy="916733"/>
          </a:xfrm>
          <a:prstGeom prst="rect">
            <a:avLst/>
          </a:prstGeom>
        </p:spPr>
      </p:pic>
    </p:spTree>
    <p:extLst>
      <p:ext uri="{BB962C8B-B14F-4D97-AF65-F5344CB8AC3E}">
        <p14:creationId xmlns:p14="http://schemas.microsoft.com/office/powerpoint/2010/main" val="1470036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6"/>
        <p:cNvGrpSpPr/>
        <p:nvPr/>
      </p:nvGrpSpPr>
      <p:grpSpPr>
        <a:xfrm>
          <a:off x="0" y="0"/>
          <a:ext cx="0" cy="0"/>
          <a:chOff x="0" y="0"/>
          <a:chExt cx="0" cy="0"/>
        </a:xfrm>
      </p:grpSpPr>
      <p:pic>
        <p:nvPicPr>
          <p:cNvPr id="277" name="Picture 276">
            <a:extLst>
              <a:ext uri="{FF2B5EF4-FFF2-40B4-BE49-F238E27FC236}">
                <a16:creationId xmlns:a16="http://schemas.microsoft.com/office/drawing/2014/main" id="{E92BBDC7-307D-28DE-2FF9-62725B1660D4}"/>
              </a:ext>
              <a:ext uri="{C183D7F6-B498-43B3-948B-1728B52AA6E4}">
                <adec:decorative xmlns:adec="http://schemas.microsoft.com/office/drawing/2017/decorative" val="1"/>
              </a:ext>
            </a:extLst>
          </p:cNvPr>
          <p:cNvPicPr>
            <a:picLocks noChangeAspect="1"/>
          </p:cNvPicPr>
          <p:nvPr/>
        </p:nvPicPr>
        <p:blipFill rotWithShape="1">
          <a:blip r:embed="rId3"/>
          <a:srcRect l="8212" r="3305" b="6"/>
          <a:stretch/>
        </p:blipFill>
        <p:spPr>
          <a:xfrm>
            <a:off x="20" y="-7619"/>
            <a:ext cx="9143979" cy="6887364"/>
          </a:xfrm>
          <a:prstGeom prst="rect">
            <a:avLst/>
          </a:prstGeom>
        </p:spPr>
      </p:pic>
      <p:sp>
        <p:nvSpPr>
          <p:cNvPr id="281" name="Rectangle 28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9219" y="271092"/>
            <a:ext cx="4065561" cy="9144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14594" y="623125"/>
            <a:ext cx="3067943" cy="1806455"/>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85" name="Rectangle 284">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794" y="4172881"/>
            <a:ext cx="5366057"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7" name="Google Shape;257;p44"/>
          <p:cNvSpPr txBox="1">
            <a:spLocks noGrp="1"/>
          </p:cNvSpPr>
          <p:nvPr>
            <p:ph type="title"/>
          </p:nvPr>
        </p:nvSpPr>
        <p:spPr>
          <a:xfrm>
            <a:off x="707271" y="487866"/>
            <a:ext cx="7866783" cy="1093273"/>
          </a:xfrm>
          <a:prstGeom prst="rect">
            <a:avLst/>
          </a:prstGeom>
        </p:spPr>
        <p:txBody>
          <a:bodyPr spcFirstLastPara="1" vert="horz" lIns="91440" tIns="45720" rIns="91440" bIns="45720" rtlCol="0" anchor="b" anchorCtr="0">
            <a:normAutofit/>
          </a:bodyPr>
          <a:lstStyle/>
          <a:p>
            <a:pPr algn="ctr">
              <a:buClr>
                <a:schemeClr val="lt1"/>
              </a:buClr>
              <a:buSzPts val="2100"/>
            </a:pPr>
            <a:r>
              <a:rPr lang="en-US" sz="3100">
                <a:solidFill>
                  <a:schemeClr val="accent5"/>
                </a:solidFill>
                <a:latin typeface="+mj-lt"/>
                <a:hlinkClick r:id="rId4">
                  <a:extLst>
                    <a:ext uri="{A12FA001-AC4F-418D-AE19-62706E023703}">
                      <ahyp:hlinkClr xmlns:ahyp="http://schemas.microsoft.com/office/drawing/2018/hyperlinkcolor" val="tx"/>
                    </a:ext>
                  </a:extLst>
                </a:hlinkClick>
              </a:rPr>
              <a:t>2024-2025 </a:t>
            </a:r>
            <a:r>
              <a:rPr lang="en-US" sz="3100">
                <a:solidFill>
                  <a:schemeClr val="accent5"/>
                </a:solidFill>
                <a:latin typeface="+mj-lt"/>
              </a:rPr>
              <a:t>BOCES </a:t>
            </a:r>
            <a:r>
              <a:rPr lang="en-US" sz="3100">
                <a:solidFill>
                  <a:schemeClr val="accent5"/>
                </a:solidFill>
                <a:latin typeface="+mj-lt"/>
                <a:hlinkClick r:id="rId4">
                  <a:extLst>
                    <a:ext uri="{A12FA001-AC4F-418D-AE19-62706E023703}">
                      <ahyp:hlinkClr xmlns:ahyp="http://schemas.microsoft.com/office/drawing/2018/hyperlinkcolor" val="tx"/>
                    </a:ext>
                  </a:extLst>
                </a:hlinkClick>
              </a:rPr>
              <a:t>Consolidated Application </a:t>
            </a:r>
            <a:r>
              <a:rPr lang="en-US" sz="3100">
                <a:solidFill>
                  <a:srgbClr val="FFFFFF"/>
                </a:solidFill>
                <a:latin typeface="+mj-lt"/>
                <a:hlinkClick r:id="rId4">
                  <a:extLst>
                    <a:ext uri="{A12FA001-AC4F-418D-AE19-62706E023703}">
                      <ahyp:hlinkClr xmlns:ahyp="http://schemas.microsoft.com/office/drawing/2018/hyperlinkcolor" val="tx"/>
                    </a:ext>
                  </a:extLst>
                </a:hlinkClick>
              </a:rPr>
              <a:t>Walk Through</a:t>
            </a:r>
          </a:p>
        </p:txBody>
      </p:sp>
      <p:sp>
        <p:nvSpPr>
          <p:cNvPr id="287" name="Rectangle 286">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052" y="-7619"/>
            <a:ext cx="746740"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Google Shape;262;p44"/>
          <p:cNvSpPr txBox="1">
            <a:spLocks noGrp="1"/>
          </p:cNvSpPr>
          <p:nvPr>
            <p:ph type="sldNum" sz="quarter" idx="12"/>
          </p:nvPr>
        </p:nvSpPr>
        <p:spPr>
          <a:xfrm>
            <a:off x="6457950" y="6356350"/>
            <a:ext cx="2057400" cy="365125"/>
          </a:xfrm>
          <a:prstGeom prst="rect">
            <a:avLst/>
          </a:prstGeom>
        </p:spPr>
        <p:txBody>
          <a:bodyPr spcFirstLastPara="1" vert="horz" lIns="91440" tIns="45720" rIns="91440" bIns="45720" rtlCol="0" anchor="ctr" anchorCtr="0">
            <a:normAutofit/>
          </a:bodyPr>
          <a:lstStyle/>
          <a:p>
            <a:pPr algn="r">
              <a:spcAft>
                <a:spcPts val="600"/>
              </a:spcAft>
              <a:defRPr/>
            </a:pPr>
            <a:fld id="{00000000-1234-1234-1234-123412341234}" type="slidenum">
              <a:rPr lang="en-US" sz="1200">
                <a:solidFill>
                  <a:srgbClr val="FFFFFF"/>
                </a:solidFill>
                <a:latin typeface="Calibri" panose="020F0502020204030204"/>
              </a:rPr>
              <a:pPr algn="r">
                <a:spcAft>
                  <a:spcPts val="600"/>
                </a:spcAft>
                <a:defRPr/>
              </a:pPr>
              <a:t>74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819233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latin typeface="Museo Slab 500"/>
              </a:rPr>
              <a:t>BOCES Questions?</a:t>
            </a:r>
            <a:endParaRPr lang="en-US">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rPr>
              <a:t>Additional Support</a:t>
            </a:r>
            <a:endParaRPr sz="4100">
              <a:solidFill>
                <a:schemeClr val="tx1"/>
              </a:solidFill>
            </a:endParaRPr>
          </a:p>
        </p:txBody>
      </p:sp>
    </p:spTree>
    <p:extLst>
      <p:ext uri="{BB962C8B-B14F-4D97-AF65-F5344CB8AC3E}">
        <p14:creationId xmlns:p14="http://schemas.microsoft.com/office/powerpoint/2010/main" val="3490995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50">
            <a:extLst>
              <a:ext uri="{C183D7F6-B498-43B3-948B-1728B52AA6E4}">
                <adec:decorative xmlns:adec="http://schemas.microsoft.com/office/drawing/2017/decorative" val="1"/>
              </a:ext>
            </a:extLst>
          </p:cNvPr>
          <p:cNvSpPr txBox="1">
            <a:spLocks noGrp="1"/>
          </p:cNvSpPr>
          <p:nvPr>
            <p:ph sz="half" idx="1"/>
          </p:nvPr>
        </p:nvSpPr>
        <p:spPr>
          <a:xfrm>
            <a:off x="245194" y="1266093"/>
            <a:ext cx="8800835" cy="2034892"/>
          </a:xfrm>
          <a:prstGeom prst="rect">
            <a:avLst/>
          </a:prstGeom>
        </p:spPr>
        <p:txBody>
          <a:bodyPr spcFirstLastPara="1" vert="horz" wrap="square" lIns="0" tIns="0" rIns="0" bIns="0" rtlCol="0" anchor="t" anchorCtr="0">
            <a:normAutofit/>
          </a:bodyPr>
          <a:lstStyle/>
          <a:p>
            <a:pPr marL="0" indent="0" algn="ctr">
              <a:spcBef>
                <a:spcPts val="450"/>
              </a:spcBef>
              <a:buClr>
                <a:schemeClr val="dk1"/>
              </a:buClr>
              <a:buSzPts val="1100"/>
              <a:buNone/>
            </a:pPr>
            <a:r>
              <a:rPr lang="en" sz="1500"/>
              <a:t>Spring RNMs</a:t>
            </a:r>
            <a:endParaRPr sz="1500"/>
          </a:p>
          <a:p>
            <a:pPr algn="ctr">
              <a:buNone/>
            </a:pPr>
            <a:r>
              <a:rPr lang="en" sz="1400">
                <a:solidFill>
                  <a:srgbClr val="333333"/>
                </a:solidFill>
                <a:ea typeface="+mn-lt"/>
                <a:cs typeface="+mn-lt"/>
              </a:rPr>
              <a:t>The Federal Programs and Supports Unit (FPSU) invites you to our upcoming Regional Network Meetings (RNM). The purpose of these RNMs is to provide an overview of the 2023-2024 Consolidated Application for ESEA funds and to offer assistance in the creation of your LEA’s Consolidated Application.</a:t>
            </a:r>
            <a:endParaRPr lang="en" sz="1400">
              <a:ea typeface="Calibri"/>
              <a:cs typeface="Calibri"/>
            </a:endParaRPr>
          </a:p>
          <a:p>
            <a:pPr algn="ctr">
              <a:buNone/>
            </a:pPr>
            <a:r>
              <a:rPr lang="en" sz="1400">
                <a:solidFill>
                  <a:srgbClr val="333333"/>
                </a:solidFill>
                <a:ea typeface="+mn-lt"/>
                <a:cs typeface="+mn-lt"/>
              </a:rPr>
              <a:t>The in-person regional consolidated application work sessions will provide an opportunity for LEAs to workshop their application with individualized support from ESEA specialists. LEAs are welcome to attend any work session, regardless of region. Please contact </a:t>
            </a:r>
            <a:r>
              <a:rPr lang="en" sz="1400" u="sng">
                <a:solidFill>
                  <a:srgbClr val="403F3B"/>
                </a:solidFill>
                <a:ea typeface="+mn-lt"/>
                <a:cs typeface="+mn-lt"/>
                <a:hlinkClick r:id="rId3"/>
              </a:rPr>
              <a:t>Rachel Echsner</a:t>
            </a:r>
            <a:r>
              <a:rPr lang="en" sz="1400">
                <a:solidFill>
                  <a:srgbClr val="333333"/>
                </a:solidFill>
                <a:ea typeface="+mn-lt"/>
                <a:cs typeface="+mn-lt"/>
              </a:rPr>
              <a:t> with any questions.</a:t>
            </a:r>
            <a:endParaRPr lang="en" sz="1400"/>
          </a:p>
          <a:p>
            <a:pPr marL="0" indent="0" algn="ctr">
              <a:spcBef>
                <a:spcPts val="450"/>
              </a:spcBef>
              <a:buSzPts val="1100"/>
              <a:buNone/>
            </a:pPr>
            <a:endParaRPr lang="en" sz="1050">
              <a:ea typeface="Calibri"/>
              <a:cs typeface="Calibri"/>
            </a:endParaRPr>
          </a:p>
          <a:p>
            <a:pPr marL="0" indent="0">
              <a:spcBef>
                <a:spcPts val="600"/>
              </a:spcBef>
              <a:buNone/>
            </a:pPr>
            <a:endParaRPr/>
          </a:p>
        </p:txBody>
      </p:sp>
      <p:sp>
        <p:nvSpPr>
          <p:cNvPr id="301" name="Google Shape;301;p50">
            <a:extLst>
              <a:ext uri="{C183D7F6-B498-43B3-948B-1728B52AA6E4}">
                <adec:decorative xmlns:adec="http://schemas.microsoft.com/office/drawing/2017/decorative" val="1"/>
              </a:ext>
            </a:extLst>
          </p:cNvPr>
          <p:cNvSpPr txBox="1">
            <a:spLocks noGrp="1"/>
          </p:cNvSpPr>
          <p:nvPr>
            <p:ph type="title"/>
          </p:nvPr>
        </p:nvSpPr>
        <p:spPr>
          <a:prstGeom prst="rect">
            <a:avLst/>
          </a:prstGeom>
        </p:spPr>
        <p:txBody>
          <a:bodyPr spcFirstLastPara="1" vert="horz" wrap="square" lIns="0" tIns="0" rIns="0" bIns="0" rtlCol="0" anchor="t" anchorCtr="0">
            <a:normAutofit/>
          </a:bodyPr>
          <a:lstStyle/>
          <a:p>
            <a:pPr>
              <a:spcBef>
                <a:spcPts val="0"/>
              </a:spcBef>
            </a:pPr>
            <a:r>
              <a:rPr lang="en" sz="2000"/>
              <a:t>Upcoming Regional Network Meetings and Consolidated Application Training</a:t>
            </a:r>
            <a:endParaRPr sz="2000"/>
          </a:p>
        </p:txBody>
      </p:sp>
      <p:graphicFrame>
        <p:nvGraphicFramePr>
          <p:cNvPr id="2" name="Diagram 1">
            <a:extLst>
              <a:ext uri="{FF2B5EF4-FFF2-40B4-BE49-F238E27FC236}">
                <a16:creationId xmlns:a16="http://schemas.microsoft.com/office/drawing/2014/main" id="{D3A7248F-C0F4-90A3-EDE7-83A95D5871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4059909"/>
              </p:ext>
            </p:extLst>
          </p:nvPr>
        </p:nvGraphicFramePr>
        <p:xfrm>
          <a:off x="440871" y="3556147"/>
          <a:ext cx="8262258" cy="2909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9259-2614-61E5-364D-E5B7F127248C}"/>
              </a:ext>
            </a:extLst>
          </p:cNvPr>
          <p:cNvSpPr>
            <a:spLocks noGrp="1"/>
          </p:cNvSpPr>
          <p:nvPr>
            <p:ph type="title"/>
          </p:nvPr>
        </p:nvSpPr>
        <p:spPr>
          <a:xfrm>
            <a:off x="254520" y="346824"/>
            <a:ext cx="7639751" cy="673893"/>
          </a:xfrm>
        </p:spPr>
        <p:txBody>
          <a:bodyPr>
            <a:normAutofit/>
          </a:bodyPr>
          <a:lstStyle/>
          <a:p>
            <a:r>
              <a:rPr lang="en-US">
                <a:latin typeface="Museo Slab 500"/>
              </a:rPr>
              <a:t>Technical Assistance and GAINS Resources</a:t>
            </a:r>
            <a:endParaRPr lang="en-US"/>
          </a:p>
        </p:txBody>
      </p:sp>
      <p:sp>
        <p:nvSpPr>
          <p:cNvPr id="4" name="Slide Number Placeholder 3">
            <a:extLst>
              <a:ext uri="{FF2B5EF4-FFF2-40B4-BE49-F238E27FC236}">
                <a16:creationId xmlns:a16="http://schemas.microsoft.com/office/drawing/2014/main" id="{E22F1DC9-B92C-3644-D04E-FD83B818DA01}"/>
              </a:ext>
            </a:extLst>
          </p:cNvPr>
          <p:cNvSpPr>
            <a:spLocks noGrp="1"/>
          </p:cNvSpPr>
          <p:nvPr>
            <p:ph type="sldNum" sz="quarter" idx="12"/>
          </p:nvPr>
        </p:nvSpPr>
        <p:spPr/>
        <p:txBody>
          <a:bodyPr/>
          <a:lstStyle/>
          <a:p>
            <a:fld id="{C479D5F6-EDCB-402A-AC08-4943A1820E8F}" type="slidenum">
              <a:rPr lang="en-US" smtClean="0"/>
              <a:pPr/>
              <a:t>78</a:t>
            </a:fld>
            <a:endParaRPr lang="en-US"/>
          </a:p>
        </p:txBody>
      </p:sp>
      <p:graphicFrame>
        <p:nvGraphicFramePr>
          <p:cNvPr id="5" name="Diagram 4" descr="GAINS Training Webpage ​&#10;Catch up on past trainings provided by CDE! ​&#10;&#10;GAINS Help Desk Ticket ​&#10;Ask for help and indicate a time that works best for you through this ticketing system!​&#10;&#10;GAINS CDE Resources​&#10;Any additional resources will be posted in GAINS!​&#10;&#10;Reach out to us via email!​&#10;GAINS@cde.state.co.us ​">
            <a:extLst>
              <a:ext uri="{FF2B5EF4-FFF2-40B4-BE49-F238E27FC236}">
                <a16:creationId xmlns:a16="http://schemas.microsoft.com/office/drawing/2014/main" id="{0F867947-7CED-4AA8-6C6B-06E165C06FBA}"/>
              </a:ext>
            </a:extLst>
          </p:cNvPr>
          <p:cNvGraphicFramePr/>
          <p:nvPr>
            <p:extLst>
              <p:ext uri="{D42A27DB-BD31-4B8C-83A1-F6EECF244321}">
                <p14:modId xmlns:p14="http://schemas.microsoft.com/office/powerpoint/2010/main" val="3607331063"/>
              </p:ext>
            </p:extLst>
          </p:nvPr>
        </p:nvGraphicFramePr>
        <p:xfrm>
          <a:off x="4327582" y="1808382"/>
          <a:ext cx="4210538"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 name="Graphic 75">
            <a:extLst>
              <a:ext uri="{FF2B5EF4-FFF2-40B4-BE49-F238E27FC236}">
                <a16:creationId xmlns:a16="http://schemas.microsoft.com/office/drawing/2014/main" id="{C4CC6EF0-E76D-FB1A-69AA-F15433CA708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2925" y="1805587"/>
            <a:ext cx="3492853" cy="3500192"/>
          </a:xfrm>
          <a:prstGeom prst="rect">
            <a:avLst/>
          </a:prstGeom>
        </p:spPr>
      </p:pic>
      <p:pic>
        <p:nvPicPr>
          <p:cNvPr id="6" name="Picture 5">
            <a:extLst>
              <a:ext uri="{FF2B5EF4-FFF2-40B4-BE49-F238E27FC236}">
                <a16:creationId xmlns:a16="http://schemas.microsoft.com/office/drawing/2014/main" id="{CFC5F13B-5133-D4EB-627A-2FE4A391AD8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185192" y="206088"/>
            <a:ext cx="787401" cy="746816"/>
          </a:xfrm>
          <a:prstGeom prst="rect">
            <a:avLst/>
          </a:prstGeom>
        </p:spPr>
      </p:pic>
    </p:spTree>
    <p:extLst>
      <p:ext uri="{BB962C8B-B14F-4D97-AF65-F5344CB8AC3E}">
        <p14:creationId xmlns:p14="http://schemas.microsoft.com/office/powerpoint/2010/main" val="315808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a:extLst>
              <a:ext uri="{C183D7F6-B498-43B3-948B-1728B52AA6E4}">
                <adec:decorative xmlns:adec="http://schemas.microsoft.com/office/drawing/2017/decorative" val="1"/>
              </a:ext>
            </a:extLst>
          </p:cNvPr>
          <p:cNvSpPr txBox="1">
            <a:spLocks noGrp="1"/>
          </p:cNvSpPr>
          <p:nvPr>
            <p:ph type="title"/>
          </p:nvPr>
        </p:nvSpPr>
        <p:spPr>
          <a:prstGeom prst="rect">
            <a:avLst/>
          </a:prstGeom>
          <a:noFill/>
          <a:ln>
            <a:noFill/>
          </a:ln>
        </p:spPr>
        <p:txBody>
          <a:bodyPr spcFirstLastPara="1" vert="horz" wrap="square" lIns="0" tIns="0" rIns="0" bIns="0" rtlCol="0" anchor="t" anchorCtr="0">
            <a:normAutofit fontScale="90000"/>
          </a:bodyPr>
          <a:lstStyle/>
          <a:p>
            <a:pPr>
              <a:spcBef>
                <a:spcPts val="0"/>
              </a:spcBef>
              <a:buClr>
                <a:schemeClr val="lt1"/>
              </a:buClr>
              <a:buSzPts val="2100"/>
            </a:pPr>
            <a:r>
              <a:rPr lang="en">
                <a:latin typeface="Museo Slab 500"/>
              </a:rPr>
              <a:t>Consolidated Application Support from the Grants Program Administration Office </a:t>
            </a:r>
            <a:endParaRPr/>
          </a:p>
        </p:txBody>
      </p:sp>
      <p:sp>
        <p:nvSpPr>
          <p:cNvPr id="343" name="Google Shape;343;p55">
            <a:extLst>
              <a:ext uri="{C183D7F6-B498-43B3-948B-1728B52AA6E4}">
                <adec:decorative xmlns:adec="http://schemas.microsoft.com/office/drawing/2017/decorative" val="1"/>
              </a:ext>
            </a:extLst>
          </p:cNvPr>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79</a:t>
            </a:fld>
            <a:endParaRPr/>
          </a:p>
        </p:txBody>
      </p:sp>
      <p:graphicFrame>
        <p:nvGraphicFramePr>
          <p:cNvPr id="342" name="Google Shape;342;p5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0093620"/>
              </p:ext>
            </p:extLst>
          </p:nvPr>
        </p:nvGraphicFramePr>
        <p:xfrm>
          <a:off x="244230" y="1797538"/>
          <a:ext cx="8661801" cy="2572214"/>
        </p:xfrm>
        <a:graphic>
          <a:graphicData uri="http://schemas.openxmlformats.org/drawingml/2006/table">
            <a:tbl>
              <a:tblPr firstRow="1" bandRow="1">
                <a:tableStyleId>{00A15C55-8517-42AA-B614-E9B94910E393}</a:tableStyleId>
              </a:tblPr>
              <a:tblGrid>
                <a:gridCol w="2165259">
                  <a:extLst>
                    <a:ext uri="{9D8B030D-6E8A-4147-A177-3AD203B41FA5}">
                      <a16:colId xmlns:a16="http://schemas.microsoft.com/office/drawing/2014/main" val="20000"/>
                    </a:ext>
                  </a:extLst>
                </a:gridCol>
                <a:gridCol w="2582758">
                  <a:extLst>
                    <a:ext uri="{9D8B030D-6E8A-4147-A177-3AD203B41FA5}">
                      <a16:colId xmlns:a16="http://schemas.microsoft.com/office/drawing/2014/main" val="20001"/>
                    </a:ext>
                  </a:extLst>
                </a:gridCol>
                <a:gridCol w="1956892">
                  <a:extLst>
                    <a:ext uri="{9D8B030D-6E8A-4147-A177-3AD203B41FA5}">
                      <a16:colId xmlns:a16="http://schemas.microsoft.com/office/drawing/2014/main" val="20002"/>
                    </a:ext>
                  </a:extLst>
                </a:gridCol>
                <a:gridCol w="1956892">
                  <a:extLst>
                    <a:ext uri="{9D8B030D-6E8A-4147-A177-3AD203B41FA5}">
                      <a16:colId xmlns:a16="http://schemas.microsoft.com/office/drawing/2014/main" val="4244824115"/>
                    </a:ext>
                  </a:extLst>
                </a:gridCol>
              </a:tblGrid>
              <a:tr h="261240">
                <a:tc>
                  <a:txBody>
                    <a:bodyPr/>
                    <a:lstStyle/>
                    <a:p>
                      <a:pPr marL="0" marR="0" lvl="0" indent="0" algn="ctr" rtl="0">
                        <a:lnSpc>
                          <a:spcPct val="115000"/>
                        </a:lnSpc>
                        <a:spcBef>
                          <a:spcPts val="0"/>
                        </a:spcBef>
                        <a:spcAft>
                          <a:spcPts val="0"/>
                        </a:spcAft>
                        <a:buNone/>
                      </a:pPr>
                      <a:r>
                        <a:rPr lang="en" sz="1100">
                          <a:solidFill>
                            <a:schemeClr val="dk1"/>
                          </a:solidFill>
                        </a:rPr>
                        <a:t>GPA</a:t>
                      </a:r>
                      <a:r>
                        <a:rPr lang="en" sz="1100" b="1">
                          <a:solidFill>
                            <a:schemeClr val="dk1"/>
                          </a:solidFill>
                          <a:sym typeface="Calibri"/>
                        </a:rPr>
                        <a:t>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E-mail</a:t>
                      </a:r>
                      <a:endParaRPr sz="1100"/>
                    </a:p>
                  </a:txBody>
                  <a:tcPr marL="53750" marR="53750" marT="29675" marB="29675"/>
                </a:tc>
                <a:tc>
                  <a:txBody>
                    <a:bodyPr/>
                    <a:lstStyle/>
                    <a:p>
                      <a:pPr marL="0" lvl="0" indent="0" algn="ctr">
                        <a:lnSpc>
                          <a:spcPct val="114999"/>
                        </a:lnSpc>
                        <a:spcBef>
                          <a:spcPts val="0"/>
                        </a:spcBef>
                        <a:spcAft>
                          <a:spcPts val="0"/>
                        </a:spcAft>
                        <a:buNone/>
                      </a:pPr>
                      <a:r>
                        <a:rPr lang="en" sz="1100" b="1">
                          <a:solidFill>
                            <a:schemeClr val="dk1"/>
                          </a:solidFill>
                        </a:rPr>
                        <a:t>Regional Support</a:t>
                      </a:r>
                    </a:p>
                  </a:txBody>
                  <a:tcPr marL="53750" marR="53750" marT="29675" marB="29675"/>
                </a:tc>
                <a:extLst>
                  <a:ext uri="{0D108BD9-81ED-4DB2-BD59-A6C34878D82A}">
                    <a16:rowId xmlns:a16="http://schemas.microsoft.com/office/drawing/2014/main" val="10000"/>
                  </a:ext>
                </a:extLst>
              </a:tr>
              <a:tr h="462195">
                <a:tc>
                  <a:txBody>
                    <a:bodyPr/>
                    <a:lstStyle/>
                    <a:p>
                      <a:pPr marL="0" marR="0" lvl="0" indent="0" algn="l" rtl="0">
                        <a:lnSpc>
                          <a:spcPct val="115000"/>
                        </a:lnSpc>
                        <a:spcBef>
                          <a:spcPts val="0"/>
                        </a:spcBef>
                        <a:spcAft>
                          <a:spcPts val="0"/>
                        </a:spcAft>
                        <a:buNone/>
                      </a:pPr>
                      <a:r>
                        <a:rPr lang="en" sz="1100" err="1"/>
                        <a:t>DeLilah</a:t>
                      </a:r>
                      <a:r>
                        <a:rPr lang="en" sz="1100"/>
                        <a:t> Collins</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Director of </a:t>
                      </a:r>
                      <a:r>
                        <a:rPr lang="en" sz="1100"/>
                        <a:t>Grants Program Administration Office</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3"/>
                        </a:rPr>
                        <a:t>Collins_D@cde.state.co.us</a:t>
                      </a:r>
                      <a:r>
                        <a:rPr lang="en" sz="1100"/>
                        <a:t> </a:t>
                      </a:r>
                      <a:endParaRPr sz="1100"/>
                    </a:p>
                  </a:txBody>
                  <a:tcPr marL="53750" marR="53750" marT="29675" marB="29675"/>
                </a:tc>
                <a:tc>
                  <a:txBody>
                    <a:bodyPr/>
                    <a:lstStyle/>
                    <a:p>
                      <a:pPr marL="0" lvl="0" indent="0" algn="l">
                        <a:lnSpc>
                          <a:spcPct val="114999"/>
                        </a:lnSpc>
                        <a:spcBef>
                          <a:spcPts val="0"/>
                        </a:spcBef>
                        <a:spcAft>
                          <a:spcPts val="0"/>
                        </a:spcAft>
                        <a:buNone/>
                      </a:pPr>
                      <a:r>
                        <a:rPr lang="en" sz="1100"/>
                        <a:t>Northeast/North Central, Metro</a:t>
                      </a:r>
                    </a:p>
                  </a:txBody>
                  <a:tcPr marL="53750" marR="53750" marT="29675" marB="29675"/>
                </a:tc>
                <a:extLst>
                  <a:ext uri="{0D108BD9-81ED-4DB2-BD59-A6C34878D82A}">
                    <a16:rowId xmlns:a16="http://schemas.microsoft.com/office/drawing/2014/main" val="10001"/>
                  </a:ext>
                </a:extLst>
              </a:tr>
              <a:tr h="462195">
                <a:tc>
                  <a:txBody>
                    <a:bodyPr/>
                    <a:lstStyle/>
                    <a:p>
                      <a:pPr marL="0" marR="0" lvl="0" indent="0" algn="l" rtl="0">
                        <a:lnSpc>
                          <a:spcPct val="115000"/>
                        </a:lnSpc>
                        <a:spcBef>
                          <a:spcPts val="0"/>
                        </a:spcBef>
                        <a:spcAft>
                          <a:spcPts val="0"/>
                        </a:spcAft>
                        <a:buNone/>
                      </a:pPr>
                      <a:r>
                        <a:rPr lang="en" sz="1100"/>
                        <a:t>Jessica Hollingshead</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Operations Supervisor </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4"/>
                        </a:rPr>
                        <a:t>Hollingshead_J@cde.state.co.us</a:t>
                      </a:r>
                      <a:r>
                        <a:rPr lang="en" sz="1100"/>
                        <a:t> </a:t>
                      </a:r>
                      <a:endParaRPr sz="1100"/>
                    </a:p>
                  </a:txBody>
                  <a:tcPr marL="53750" marR="53750" marT="29675" marB="29675"/>
                </a:tc>
                <a:tc>
                  <a:txBody>
                    <a:bodyPr/>
                    <a:lstStyle/>
                    <a:p>
                      <a:pPr marL="0" lvl="0" indent="0" algn="l">
                        <a:lnSpc>
                          <a:spcPct val="114999"/>
                        </a:lnSpc>
                        <a:spcBef>
                          <a:spcPts val="0"/>
                        </a:spcBef>
                        <a:spcAft>
                          <a:spcPts val="0"/>
                        </a:spcAft>
                        <a:buNone/>
                      </a:pPr>
                      <a:r>
                        <a:rPr lang="en" sz="1100"/>
                        <a:t>Pikes Peak, Metro</a:t>
                      </a:r>
                      <a:endParaRPr lang="en-US"/>
                    </a:p>
                  </a:txBody>
                  <a:tcPr marL="53750" marR="53750" marT="29675" marB="29675"/>
                </a:tc>
                <a:extLst>
                  <a:ext uri="{0D108BD9-81ED-4DB2-BD59-A6C34878D82A}">
                    <a16:rowId xmlns:a16="http://schemas.microsoft.com/office/drawing/2014/main" val="10003"/>
                  </a:ext>
                </a:extLst>
              </a:tr>
              <a:tr h="462195">
                <a:tc>
                  <a:txBody>
                    <a:bodyPr/>
                    <a:lstStyle/>
                    <a:p>
                      <a:pPr marL="0" marR="0" lvl="0" indent="0" algn="l" rtl="0">
                        <a:lnSpc>
                          <a:spcPct val="115000"/>
                        </a:lnSpc>
                        <a:spcBef>
                          <a:spcPts val="0"/>
                        </a:spcBef>
                        <a:spcAft>
                          <a:spcPts val="0"/>
                        </a:spcAft>
                        <a:buNone/>
                      </a:pPr>
                      <a:r>
                        <a:rPr lang="en" sz="1100"/>
                        <a:t>Megan Allen Winicki</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t>Grants Management Specialist</a:t>
                      </a: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hlinkClick r:id="rId5"/>
                        </a:rPr>
                        <a:t>Allen_M@cde.state.co.us</a:t>
                      </a:r>
                      <a:r>
                        <a:rPr lang="en" sz="1100"/>
                        <a:t> </a:t>
                      </a:r>
                      <a:endParaRPr sz="1100"/>
                    </a:p>
                  </a:txBody>
                  <a:tcPr marL="53750" marR="53750" marT="29675" marB="29675"/>
                </a:tc>
                <a:tc>
                  <a:txBody>
                    <a:bodyPr/>
                    <a:lstStyle/>
                    <a:p>
                      <a:pPr marL="0" lvl="0" indent="0" algn="l">
                        <a:lnSpc>
                          <a:spcPct val="114999"/>
                        </a:lnSpc>
                        <a:spcBef>
                          <a:spcPts val="0"/>
                        </a:spcBef>
                        <a:spcAft>
                          <a:spcPts val="0"/>
                        </a:spcAft>
                        <a:buNone/>
                      </a:pPr>
                      <a:r>
                        <a:rPr lang="en" sz="1100"/>
                        <a:t>Northwest, Metro, Southeast and Southwest </a:t>
                      </a:r>
                    </a:p>
                  </a:txBody>
                  <a:tcPr marL="53750" marR="53750" marT="29675" marB="29675"/>
                </a:tc>
                <a:extLst>
                  <a:ext uri="{0D108BD9-81ED-4DB2-BD59-A6C34878D82A}">
                    <a16:rowId xmlns:a16="http://schemas.microsoft.com/office/drawing/2014/main" val="10004"/>
                  </a:ext>
                </a:extLst>
              </a:tr>
              <a:tr h="462195">
                <a:tc>
                  <a:txBody>
                    <a:bodyPr/>
                    <a:lstStyle/>
                    <a:p>
                      <a:pPr marL="0" lvl="0" indent="0" algn="l">
                        <a:lnSpc>
                          <a:spcPct val="114999"/>
                        </a:lnSpc>
                        <a:spcBef>
                          <a:spcPts val="0"/>
                        </a:spcBef>
                        <a:spcAft>
                          <a:spcPts val="0"/>
                        </a:spcAft>
                        <a:buNone/>
                      </a:pPr>
                      <a:r>
                        <a:rPr lang="en" sz="1100"/>
                        <a:t>Kim Burnham </a:t>
                      </a:r>
                    </a:p>
                  </a:txBody>
                  <a:tcPr marL="53750" marR="53750" marT="29675" marB="29675"/>
                </a:tc>
                <a:tc>
                  <a:txBody>
                    <a:bodyPr/>
                    <a:lstStyle/>
                    <a:p>
                      <a:pPr marL="0" lvl="0" indent="0" algn="l">
                        <a:lnSpc>
                          <a:spcPct val="114999"/>
                        </a:lnSpc>
                        <a:spcBef>
                          <a:spcPts val="0"/>
                        </a:spcBef>
                        <a:spcAft>
                          <a:spcPts val="0"/>
                        </a:spcAft>
                        <a:buNone/>
                      </a:pPr>
                      <a:r>
                        <a:rPr lang="en" sz="1100"/>
                        <a:t>Competitive Grants and Awards Supervisor</a:t>
                      </a:r>
                    </a:p>
                  </a:txBody>
                  <a:tcPr marL="53750" marR="53750" marT="29675" marB="29675"/>
                </a:tc>
                <a:tc>
                  <a:txBody>
                    <a:bodyPr/>
                    <a:lstStyle/>
                    <a:p>
                      <a:pPr marL="0" lvl="0" indent="0" algn="l">
                        <a:lnSpc>
                          <a:spcPct val="114999"/>
                        </a:lnSpc>
                        <a:spcBef>
                          <a:spcPts val="0"/>
                        </a:spcBef>
                        <a:spcAft>
                          <a:spcPts val="0"/>
                        </a:spcAft>
                        <a:buNone/>
                      </a:pPr>
                      <a:r>
                        <a:rPr lang="en" sz="1100">
                          <a:hlinkClick r:id="rId6"/>
                        </a:rPr>
                        <a:t>Burnham_K@cde.state.co.us</a:t>
                      </a:r>
                      <a:r>
                        <a:rPr lang="en" sz="1100"/>
                        <a:t> </a:t>
                      </a:r>
                    </a:p>
                  </a:txBody>
                  <a:tcPr marL="53750" marR="53750" marT="29675" marB="29675"/>
                </a:tc>
                <a:tc>
                  <a:txBody>
                    <a:bodyPr/>
                    <a:lstStyle/>
                    <a:p>
                      <a:pPr marL="0" lvl="0" indent="0" algn="l">
                        <a:lnSpc>
                          <a:spcPct val="114999"/>
                        </a:lnSpc>
                        <a:spcBef>
                          <a:spcPts val="0"/>
                        </a:spcBef>
                        <a:spcAft>
                          <a:spcPts val="0"/>
                        </a:spcAft>
                        <a:buNone/>
                      </a:pPr>
                      <a:endParaRPr lang="en" sz="1100"/>
                    </a:p>
                  </a:txBody>
                  <a:tcPr marL="53750" marR="53750" marT="29675" marB="29675"/>
                </a:tc>
                <a:extLst>
                  <a:ext uri="{0D108BD9-81ED-4DB2-BD59-A6C34878D82A}">
                    <a16:rowId xmlns:a16="http://schemas.microsoft.com/office/drawing/2014/main" val="2080630320"/>
                  </a:ext>
                </a:extLst>
              </a:tr>
              <a:tr h="462194">
                <a:tc>
                  <a:txBody>
                    <a:bodyPr/>
                    <a:lstStyle/>
                    <a:p>
                      <a:pPr marL="0" lvl="0" indent="0" algn="l">
                        <a:lnSpc>
                          <a:spcPct val="114999"/>
                        </a:lnSpc>
                        <a:spcBef>
                          <a:spcPts val="0"/>
                        </a:spcBef>
                        <a:spcAft>
                          <a:spcPts val="0"/>
                        </a:spcAft>
                        <a:buNone/>
                      </a:pPr>
                      <a:r>
                        <a:rPr lang="en" sz="1100"/>
                        <a:t>Patty Gleason</a:t>
                      </a:r>
                    </a:p>
                  </a:txBody>
                  <a:tcPr marL="53750" marR="53750" marT="29675" marB="29675"/>
                </a:tc>
                <a:tc>
                  <a:txBody>
                    <a:bodyPr/>
                    <a:lstStyle/>
                    <a:p>
                      <a:pPr marL="0" lvl="0" indent="0" algn="l">
                        <a:lnSpc>
                          <a:spcPct val="114999"/>
                        </a:lnSpc>
                        <a:spcBef>
                          <a:spcPts val="0"/>
                        </a:spcBef>
                        <a:spcAft>
                          <a:spcPts val="0"/>
                        </a:spcAft>
                        <a:buNone/>
                      </a:pPr>
                      <a:r>
                        <a:rPr lang="en" sz="1100"/>
                        <a:t>Competitive Grants and Awards Senior Consultant</a:t>
                      </a:r>
                    </a:p>
                  </a:txBody>
                  <a:tcPr marL="53750" marR="53750" marT="29675" marB="29675"/>
                </a:tc>
                <a:tc>
                  <a:txBody>
                    <a:bodyPr/>
                    <a:lstStyle/>
                    <a:p>
                      <a:pPr marL="0" lvl="0" indent="0" algn="l">
                        <a:lnSpc>
                          <a:spcPct val="114999"/>
                        </a:lnSpc>
                        <a:spcBef>
                          <a:spcPts val="0"/>
                        </a:spcBef>
                        <a:spcAft>
                          <a:spcPts val="0"/>
                        </a:spcAft>
                        <a:buNone/>
                      </a:pPr>
                      <a:r>
                        <a:rPr lang="en" sz="1100">
                          <a:hlinkClick r:id="rId7"/>
                        </a:rPr>
                        <a:t>Gleason_P@cde.state.co.us</a:t>
                      </a:r>
                      <a:endParaRPr lang="en" sz="1100"/>
                    </a:p>
                    <a:p>
                      <a:pPr marL="0" lvl="0" indent="0" algn="l">
                        <a:lnSpc>
                          <a:spcPct val="114999"/>
                        </a:lnSpc>
                        <a:spcBef>
                          <a:spcPts val="0"/>
                        </a:spcBef>
                        <a:spcAft>
                          <a:spcPts val="0"/>
                        </a:spcAft>
                        <a:buNone/>
                      </a:pPr>
                      <a:endParaRPr lang="en" sz="1100"/>
                    </a:p>
                  </a:txBody>
                  <a:tcPr marL="53750" marR="53750" marT="29675" marB="29675"/>
                </a:tc>
                <a:tc>
                  <a:txBody>
                    <a:bodyPr/>
                    <a:lstStyle/>
                    <a:p>
                      <a:pPr marL="0" lvl="0" indent="0" algn="l">
                        <a:lnSpc>
                          <a:spcPct val="114999"/>
                        </a:lnSpc>
                        <a:spcBef>
                          <a:spcPts val="0"/>
                        </a:spcBef>
                        <a:spcAft>
                          <a:spcPts val="0"/>
                        </a:spcAft>
                        <a:buNone/>
                      </a:pPr>
                      <a:endParaRPr lang="en" sz="1100" dirty="0"/>
                    </a:p>
                  </a:txBody>
                  <a:tcPr marL="53750" marR="53750" marT="29675" marB="29675"/>
                </a:tc>
                <a:extLst>
                  <a:ext uri="{0D108BD9-81ED-4DB2-BD59-A6C34878D82A}">
                    <a16:rowId xmlns:a16="http://schemas.microsoft.com/office/drawing/2014/main" val="251096144"/>
                  </a:ext>
                </a:extLst>
              </a:tr>
            </a:tbl>
          </a:graphicData>
        </a:graphic>
      </p:graphicFrame>
      <p:pic>
        <p:nvPicPr>
          <p:cNvPr id="3" name="Picture 2">
            <a:extLst>
              <a:ext uri="{FF2B5EF4-FFF2-40B4-BE49-F238E27FC236}">
                <a16:creationId xmlns:a16="http://schemas.microsoft.com/office/drawing/2014/main" id="{B9BD110E-95A7-962F-BB59-52690CA906B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185192" y="206088"/>
            <a:ext cx="787401" cy="746816"/>
          </a:xfrm>
          <a:prstGeom prst="rect">
            <a:avLst/>
          </a:prstGeom>
        </p:spPr>
      </p:pic>
      <p:sp>
        <p:nvSpPr>
          <p:cNvPr id="2" name="TextBox 1">
            <a:extLst>
              <a:ext uri="{FF2B5EF4-FFF2-40B4-BE49-F238E27FC236}">
                <a16:creationId xmlns:a16="http://schemas.microsoft.com/office/drawing/2014/main" id="{28148289-6057-3A74-9A0A-E190B1931B30}"/>
              </a:ext>
              <a:ext uri="{C183D7F6-B498-43B3-948B-1728B52AA6E4}">
                <adec:decorative xmlns:adec="http://schemas.microsoft.com/office/drawing/2017/decorative" val="1"/>
              </a:ext>
            </a:extLst>
          </p:cNvPr>
          <p:cNvSpPr txBox="1"/>
          <p:nvPr/>
        </p:nvSpPr>
        <p:spPr>
          <a:xfrm>
            <a:off x="985236" y="4668590"/>
            <a:ext cx="71999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If you are from the Metro Region, please include all three individuals on your outreach - DeLilah, Jessica, and Megan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Extension Requests</a:t>
            </a:r>
            <a:endParaRPr/>
          </a:p>
        </p:txBody>
      </p:sp>
      <p:sp>
        <p:nvSpPr>
          <p:cNvPr id="168" name="Google Shape;168;p31"/>
          <p:cNvSpPr txBox="1">
            <a:spLocks noGrp="1"/>
          </p:cNvSpPr>
          <p:nvPr>
            <p:ph idx="1"/>
          </p:nvPr>
        </p:nvSpPr>
        <p:spPr>
          <a:prstGeom prst="rect">
            <a:avLst/>
          </a:prstGeom>
          <a:noFill/>
          <a:ln>
            <a:noFill/>
          </a:ln>
        </p:spPr>
        <p:txBody>
          <a:bodyPr spcFirstLastPara="1" vert="horz" wrap="square" lIns="0" tIns="0" rIns="0" bIns="0" rtlCol="0" anchor="t" anchorCtr="0">
            <a:normAutofit/>
          </a:bodyPr>
          <a:lstStyle/>
          <a:p>
            <a:pPr marL="177800" indent="-177800">
              <a:spcBef>
                <a:spcPts val="0"/>
              </a:spcBef>
              <a:buClr>
                <a:schemeClr val="dk1"/>
              </a:buClr>
              <a:buSzPts val="1800"/>
            </a:pPr>
            <a:r>
              <a:rPr lang="en"/>
              <a:t>If the LEA/BOCES is unable to submit all the requirements for Substantial Approval by </a:t>
            </a:r>
            <a:r>
              <a:rPr lang="en" b="1"/>
              <a:t>June 30 </a:t>
            </a:r>
            <a:r>
              <a:rPr lang="en"/>
              <a:t>the LEA or BOCES may </a:t>
            </a:r>
            <a:r>
              <a:rPr lang="en">
                <a:solidFill>
                  <a:srgbClr val="FF0000"/>
                </a:solidFill>
              </a:rPr>
              <a:t>request an extension by submitting </a:t>
            </a:r>
            <a:r>
              <a:rPr lang="en"/>
              <a:t>a completed </a:t>
            </a:r>
            <a:r>
              <a:rPr lang="en" u="sng">
                <a:solidFill>
                  <a:schemeClr val="hlink"/>
                </a:solidFill>
                <a:hlinkClick r:id="rId3">
                  <a:extLst>
                    <a:ext uri="{A12FA001-AC4F-418D-AE19-62706E023703}">
                      <ahyp:hlinkClr xmlns:ahyp="http://schemas.microsoft.com/office/drawing/2018/hyperlinkcolor" val="tx"/>
                    </a:ext>
                  </a:extLst>
                </a:hlinkClick>
              </a:rPr>
              <a:t>extension </a:t>
            </a:r>
            <a:r>
              <a:rPr lang="en">
                <a:solidFill>
                  <a:schemeClr val="hlink"/>
                </a:solidFill>
                <a:hlinkClick r:id="rId3">
                  <a:extLst>
                    <a:ext uri="{A12FA001-AC4F-418D-AE19-62706E023703}">
                      <ahyp:hlinkClr xmlns:ahyp="http://schemas.microsoft.com/office/drawing/2018/hyperlinkcolor" val="tx"/>
                    </a:ext>
                  </a:extLst>
                </a:hlinkClick>
              </a:rPr>
              <a:t>request</a:t>
            </a:r>
            <a:r>
              <a:rPr lang="en">
                <a:solidFill>
                  <a:schemeClr val="hlink"/>
                </a:solidFill>
              </a:rPr>
              <a:t> </a:t>
            </a:r>
            <a:r>
              <a:rPr lang="en">
                <a:solidFill>
                  <a:srgbClr val="000000"/>
                </a:solidFill>
              </a:rPr>
              <a:t>form</a:t>
            </a:r>
            <a:r>
              <a:rPr lang="en"/>
              <a:t>  through the GAINS platform. </a:t>
            </a:r>
            <a:endParaRPr lang="en">
              <a:ea typeface="Calibri"/>
              <a:cs typeface="Calibri"/>
            </a:endParaRPr>
          </a:p>
          <a:p>
            <a:pPr marL="177800" indent="-177800">
              <a:spcBef>
                <a:spcPts val="800"/>
              </a:spcBef>
              <a:buClr>
                <a:schemeClr val="dk1"/>
              </a:buClr>
              <a:buSzPts val="1800"/>
            </a:pPr>
            <a:r>
              <a:rPr lang="en"/>
              <a:t>The LEA/BOCES </a:t>
            </a:r>
            <a:r>
              <a:rPr lang="en" b="1"/>
              <a:t>may not encumber </a:t>
            </a:r>
            <a:r>
              <a:rPr lang="en"/>
              <a:t>funds until a complete application has been submitted to CDE and granted Substantial Approval. Once the extension request has been submitted and approved, the LEA/BOCES has until the last business day in July to submit requirements for Substantial Approval.</a:t>
            </a:r>
            <a:endParaRPr/>
          </a:p>
        </p:txBody>
      </p:sp>
      <p:sp>
        <p:nvSpPr>
          <p:cNvPr id="169" name="Google Shape;169;p31"/>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8</a:t>
            </a:fld>
            <a:endParaRPr/>
          </a:p>
        </p:txBody>
      </p:sp>
      <p:pic>
        <p:nvPicPr>
          <p:cNvPr id="3" name="Picture 2">
            <a:extLst>
              <a:ext uri="{FF2B5EF4-FFF2-40B4-BE49-F238E27FC236}">
                <a16:creationId xmlns:a16="http://schemas.microsoft.com/office/drawing/2014/main" id="{9B07663E-67CB-00E2-49E9-636762CFC6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73659" y="147057"/>
            <a:ext cx="1034487" cy="98775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prstGeom prst="rect">
            <a:avLst/>
          </a:prstGeom>
          <a:noFill/>
          <a:ln>
            <a:noFill/>
          </a:ln>
        </p:spPr>
        <p:txBody>
          <a:bodyPr spcFirstLastPara="1" vert="horz" wrap="square" lIns="0" tIns="0" rIns="0" bIns="0" rtlCol="0" anchor="t" anchorCtr="0">
            <a:normAutofit/>
          </a:bodyPr>
          <a:lstStyle/>
          <a:p>
            <a:pPr>
              <a:spcBef>
                <a:spcPts val="0"/>
              </a:spcBef>
              <a:buClr>
                <a:schemeClr val="lt1"/>
              </a:buClr>
              <a:buSzPts val="2100"/>
            </a:pPr>
            <a:r>
              <a:rPr lang="en"/>
              <a:t>Federal Programs and Support Unit</a:t>
            </a:r>
            <a:endParaRPr/>
          </a:p>
        </p:txBody>
      </p:sp>
      <p:sp>
        <p:nvSpPr>
          <p:cNvPr id="326" name="Google Shape;326;p53"/>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80</a:t>
            </a:fld>
            <a:endParaRPr/>
          </a:p>
        </p:txBody>
      </p:sp>
      <p:graphicFrame>
        <p:nvGraphicFramePr>
          <p:cNvPr id="3" name="Table 2">
            <a:extLst>
              <a:ext uri="{FF2B5EF4-FFF2-40B4-BE49-F238E27FC236}">
                <a16:creationId xmlns:a16="http://schemas.microsoft.com/office/drawing/2014/main" id="{2CA1B772-8449-3053-3F6C-6DA50181D0A9}"/>
              </a:ext>
            </a:extLst>
          </p:cNvPr>
          <p:cNvGraphicFramePr>
            <a:graphicFrameLocks noGrp="1"/>
          </p:cNvGraphicFramePr>
          <p:nvPr>
            <p:extLst>
              <p:ext uri="{D42A27DB-BD31-4B8C-83A1-F6EECF244321}">
                <p14:modId xmlns:p14="http://schemas.microsoft.com/office/powerpoint/2010/main" val="2678361383"/>
              </p:ext>
            </p:extLst>
          </p:nvPr>
        </p:nvGraphicFramePr>
        <p:xfrm>
          <a:off x="190500" y="1352599"/>
          <a:ext cx="8783569" cy="4563110"/>
        </p:xfrm>
        <a:graphic>
          <a:graphicData uri="http://schemas.openxmlformats.org/drawingml/2006/table">
            <a:tbl>
              <a:tblPr firstRow="1" bandRow="1">
                <a:tableStyleId>{5C22544A-7EE6-4342-B048-85BDC9FD1C3A}</a:tableStyleId>
              </a:tblPr>
              <a:tblGrid>
                <a:gridCol w="8783569">
                  <a:extLst>
                    <a:ext uri="{9D8B030D-6E8A-4147-A177-3AD203B41FA5}">
                      <a16:colId xmlns:a16="http://schemas.microsoft.com/office/drawing/2014/main" val="1748489433"/>
                    </a:ext>
                  </a:extLst>
                </a:gridCol>
              </a:tblGrid>
              <a:tr h="430022">
                <a:tc>
                  <a:txBody>
                    <a:bodyPr/>
                    <a:lstStyle/>
                    <a:p>
                      <a:pPr marL="0" marR="0" indent="0" algn="ctr" rtl="0" fontAlgn="t">
                        <a:spcBef>
                          <a:spcPts val="0"/>
                        </a:spcBef>
                        <a:spcAft>
                          <a:spcPts val="0"/>
                        </a:spcAft>
                      </a:pPr>
                      <a:r>
                        <a:rPr lang="en-US" sz="1000" b="1" i="0" u="none" strike="noStrike">
                          <a:solidFill>
                            <a:srgbClr val="000000"/>
                          </a:solidFill>
                          <a:effectLst/>
                          <a:latin typeface="Calibri"/>
                          <a:ea typeface="Calibri"/>
                          <a:cs typeface="Calibri"/>
                        </a:rPr>
                        <a:t>Federal Programs &amp; Supports </a:t>
                      </a:r>
                      <a:endParaRPr lang="en-US" sz="1800" b="0" i="0" u="none" strike="noStrike">
                        <a:effectLst/>
                        <a:latin typeface="Arial"/>
                      </a:endParaRPr>
                    </a:p>
                    <a:p>
                      <a:pPr marL="0" marR="0" indent="0" algn="ctr" rtl="0" fontAlgn="t">
                        <a:spcBef>
                          <a:spcPts val="0"/>
                        </a:spcBef>
                        <a:spcAft>
                          <a:spcPts val="0"/>
                        </a:spcAft>
                      </a:pPr>
                      <a:r>
                        <a:rPr lang="en-US" sz="1000" b="1" i="0" u="none" strike="noStrike">
                          <a:solidFill>
                            <a:srgbClr val="000000"/>
                          </a:solidFill>
                          <a:effectLst/>
                          <a:latin typeface="Calibri"/>
                          <a:ea typeface="Calibri"/>
                          <a:cs typeface="Calibri"/>
                        </a:rPr>
                        <a:t>(ESEA/ESSER Program Supports)</a:t>
                      </a:r>
                      <a:endParaRPr lang="en-US" sz="1800" b="0" i="0" u="none" strike="noStrike">
                        <a:effectLst/>
                        <a:latin typeface="Calibri"/>
                        <a:ea typeface="Calibri"/>
                        <a:cs typeface="Calibri"/>
                      </a:endParaRPr>
                    </a:p>
                  </a:txBody>
                  <a:tcPr marL="68580" marR="68580" marT="68580" marB="6858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C000"/>
                    </a:solidFill>
                  </a:tcPr>
                </a:tc>
                <a:extLst>
                  <a:ext uri="{0D108BD9-81ED-4DB2-BD59-A6C34878D82A}">
                    <a16:rowId xmlns:a16="http://schemas.microsoft.com/office/drawing/2014/main" val="2464748835"/>
                  </a:ext>
                </a:extLst>
              </a:tr>
              <a:tr h="3970401">
                <a:tc>
                  <a:txBody>
                    <a:bodyPr/>
                    <a:lstStyle/>
                    <a:p>
                      <a:pPr marL="0" marR="0" indent="0" algn="l" rtl="0" fontAlgn="t">
                        <a:lnSpc>
                          <a:spcPct val="90000"/>
                        </a:lnSpc>
                        <a:spcBef>
                          <a:spcPts val="0"/>
                        </a:spcBef>
                        <a:spcAft>
                          <a:spcPts val="0"/>
                        </a:spcAft>
                      </a:pPr>
                      <a:r>
                        <a:rPr lang="en-US" sz="1000" b="0" i="0" u="sng" strike="noStrike">
                          <a:solidFill>
                            <a:srgbClr val="0563C1"/>
                          </a:solidFill>
                          <a:effectLst/>
                          <a:latin typeface="Calibri"/>
                          <a:ea typeface="Calibri"/>
                          <a:cs typeface="Calibri"/>
                          <a:hlinkClick r:id="rId3"/>
                        </a:rPr>
                        <a:t>Nazie Mohajeri-Nelson</a:t>
                      </a:r>
                      <a:r>
                        <a:rPr lang="en-US" sz="1000" b="0" i="0" u="none" strike="noStrike">
                          <a:solidFill>
                            <a:srgbClr val="000000"/>
                          </a:solidFill>
                          <a:effectLst/>
                          <a:latin typeface="Calibri"/>
                          <a:ea typeface="Calibri"/>
                          <a:cs typeface="Calibri"/>
                        </a:rPr>
                        <a:t>, Executive Director of Federal Programs &amp; Supports Unit</a:t>
                      </a:r>
                      <a:endParaRPr lang="en-US" sz="1800" b="0" i="0" u="none" strike="noStrike">
                        <a:effectLst/>
                        <a:latin typeface="Calibri"/>
                        <a:ea typeface="Calibri"/>
                        <a:cs typeface="Calibri"/>
                      </a:endParaRPr>
                    </a:p>
                    <a:p>
                      <a:pPr marL="0" marR="0" indent="0" algn="ctr"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Program Specialists</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0" i="0" u="none" strike="noStrike">
                          <a:solidFill>
                            <a:srgbClr val="000000"/>
                          </a:solidFill>
                          <a:effectLst/>
                          <a:latin typeface="Calibri"/>
                          <a:ea typeface="Calibri"/>
                          <a:cs typeface="Calibri"/>
                        </a:rPr>
                        <a:t>Program Implementation Supervisor: </a:t>
                      </a:r>
                      <a:r>
                        <a:rPr lang="en-US" sz="1000" b="0" i="0" u="sng" strike="noStrike">
                          <a:solidFill>
                            <a:srgbClr val="0563C1"/>
                          </a:solidFill>
                          <a:effectLst/>
                          <a:latin typeface="Calibri"/>
                          <a:ea typeface="Calibri"/>
                          <a:cs typeface="Calibri"/>
                          <a:hlinkClick r:id="rId4"/>
                        </a:rPr>
                        <a:t>Laura Meushaw</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Program Implementation Coordinator: </a:t>
                      </a:r>
                      <a:r>
                        <a:rPr lang="en-US" sz="1000" b="0" i="0" u="sng" strike="noStrike">
                          <a:solidFill>
                            <a:srgbClr val="0563C1"/>
                          </a:solidFill>
                          <a:effectLst/>
                          <a:latin typeface="Calibri"/>
                          <a:ea typeface="Calibri"/>
                          <a:cs typeface="Calibri"/>
                          <a:hlinkClick r:id="rId5"/>
                        </a:rPr>
                        <a:t>Christina Adeboye Sullivan</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0" i="0" u="none" strike="noStrike">
                          <a:solidFill>
                            <a:srgbClr val="000000"/>
                          </a:solidFill>
                          <a:effectLst/>
                          <a:latin typeface="Calibri"/>
                          <a:ea typeface="Calibri"/>
                          <a:cs typeface="Calibri"/>
                        </a:rPr>
                        <a:t>Program Monitoring Supervisor: </a:t>
                      </a:r>
                      <a:r>
                        <a:rPr lang="en-US" sz="1000" b="0" i="0" u="sng" strike="noStrike">
                          <a:solidFill>
                            <a:srgbClr val="0563C1"/>
                          </a:solidFill>
                          <a:effectLst/>
                          <a:latin typeface="Calibri"/>
                          <a:ea typeface="Calibri"/>
                          <a:cs typeface="Calibri"/>
                          <a:hlinkClick r:id="rId6"/>
                        </a:rPr>
                        <a:t>Tammy Giessinger</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ESEA/ESSER Monitoring Coordinator: </a:t>
                      </a:r>
                      <a:r>
                        <a:rPr lang="en-US" sz="1000" b="0" i="0" u="sng" strike="noStrike">
                          <a:solidFill>
                            <a:srgbClr val="0563C1"/>
                          </a:solidFill>
                          <a:effectLst/>
                          <a:latin typeface="Calibri"/>
                          <a:ea typeface="Calibri"/>
                          <a:cs typeface="Calibri"/>
                          <a:hlinkClick r:id="rId7"/>
                        </a:rPr>
                        <a:t>Kristin Crumley</a:t>
                      </a:r>
                      <a:r>
                        <a:rPr lang="en-US" sz="1000" b="0" i="0" u="sng" strike="noStrike">
                          <a:solidFill>
                            <a:srgbClr val="0563C1"/>
                          </a:solidFill>
                          <a:effectLst/>
                          <a:latin typeface="Calibri"/>
                          <a:ea typeface="Calibri"/>
                          <a:cs typeface="Calibri"/>
                        </a:rPr>
                        <a:t> </a:t>
                      </a:r>
                      <a:endParaRPr lang="en-US" sz="1800" b="0" i="0" u="none" strike="noStrike">
                        <a:effectLst/>
                        <a:latin typeface="Arial" panose="020B0604020202020204" pitchFamily="34" charset="0"/>
                      </a:endParaRPr>
                    </a:p>
                    <a:p>
                      <a:pPr marL="73025" marR="0" indent="-73025" algn="l" rtl="0" fontAlgn="t">
                        <a:lnSpc>
                          <a:spcPct val="90000"/>
                        </a:lnSpc>
                        <a:spcBef>
                          <a:spcPts val="500"/>
                        </a:spcBef>
                        <a:spcAft>
                          <a:spcPts val="0"/>
                        </a:spcAft>
                      </a:pPr>
                      <a:r>
                        <a:rPr lang="en-US" sz="1000" b="0" i="0" u="none" strike="noStrike">
                          <a:solidFill>
                            <a:srgbClr val="000000"/>
                          </a:solidFill>
                          <a:effectLst/>
                          <a:latin typeface="Calibri"/>
                          <a:ea typeface="Calibri"/>
                          <a:cs typeface="Calibri"/>
                        </a:rPr>
                        <a:t>Program Effectiveness Supervisor: </a:t>
                      </a:r>
                      <a:r>
                        <a:rPr lang="en-US" sz="1000" b="0" i="0" u="sng" strike="noStrike">
                          <a:solidFill>
                            <a:srgbClr val="0563C1"/>
                          </a:solidFill>
                          <a:effectLst/>
                          <a:latin typeface="Calibri"/>
                          <a:ea typeface="Calibri"/>
                          <a:cs typeface="Calibri"/>
                          <a:hlinkClick r:id="rId8"/>
                        </a:rPr>
                        <a:t>Tina Negley</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Program Evaluation &amp; Research Coordinator: </a:t>
                      </a:r>
                      <a:r>
                        <a:rPr lang="en-US" sz="1000" b="0" i="0" u="sng" strike="noStrike">
                          <a:solidFill>
                            <a:srgbClr val="0563C1"/>
                          </a:solidFill>
                          <a:effectLst/>
                          <a:latin typeface="Calibri"/>
                          <a:ea typeface="Calibri"/>
                          <a:cs typeface="Calibri"/>
                          <a:hlinkClick r:id="rId9"/>
                        </a:rPr>
                        <a:t>Mary Shen</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ESEA Programs Specialists</a:t>
                      </a:r>
                      <a:r>
                        <a:rPr lang="en-US" sz="1000" b="0" i="0" u="none" strike="noStrike">
                          <a:solidFill>
                            <a:srgbClr val="000000"/>
                          </a:solidFill>
                          <a:effectLst/>
                          <a:latin typeface="Calibri"/>
                          <a:ea typeface="Calibri"/>
                          <a:cs typeface="Calibri"/>
                        </a:rPr>
                        <a:t> and </a:t>
                      </a:r>
                      <a:r>
                        <a:rPr lang="en-US" sz="1000" b="0" i="0" u="sng" strike="noStrike">
                          <a:solidFill>
                            <a:srgbClr val="0563C1"/>
                          </a:solidFill>
                          <a:effectLst/>
                          <a:latin typeface="Calibri"/>
                          <a:ea typeface="Calibri"/>
                          <a:cs typeface="Calibri"/>
                          <a:hlinkClick r:id="rId10"/>
                        </a:rPr>
                        <a:t>ESEA Regional Contacts</a:t>
                      </a:r>
                      <a:r>
                        <a:rPr lang="en-US" sz="1000" b="0" i="0" u="none" strike="noStrike">
                          <a:solidFill>
                            <a:srgbClr val="000000"/>
                          </a:solidFill>
                          <a:effectLst/>
                          <a:latin typeface="Calibri"/>
                          <a:ea typeface="Calibri"/>
                          <a:cs typeface="Calibri"/>
                        </a:rPr>
                        <a:t> </a:t>
                      </a:r>
                      <a:r>
                        <a:rPr lang="en-US" sz="1000" b="1" i="0" u="none" strike="noStrike">
                          <a:solidFill>
                            <a:srgbClr val="000000"/>
                          </a:solidFill>
                          <a:effectLst/>
                          <a:latin typeface="Calibri"/>
                          <a:ea typeface="Calibri"/>
                          <a:cs typeface="Calibri"/>
                        </a:rPr>
                        <a:t>(assigned by district)</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 </a:t>
                      </a:r>
                      <a:r>
                        <a:rPr lang="en-US" sz="1000" b="0" i="0" u="sng" strike="noStrike">
                          <a:solidFill>
                            <a:srgbClr val="0563C1"/>
                          </a:solidFill>
                          <a:effectLst/>
                          <a:latin typeface="Calibri"/>
                          <a:ea typeface="Calibri"/>
                          <a:cs typeface="Calibri"/>
                          <a:hlinkClick r:id="rId4"/>
                        </a:rPr>
                        <a:t>Laura Meushaw</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1"/>
                        </a:rPr>
                        <a:t>Evita Byrd</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2"/>
                        </a:rPr>
                        <a:t>Rachel Echsner</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3"/>
                        </a:rPr>
                        <a:t>Kim Boylan</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II: </a:t>
                      </a:r>
                      <a:r>
                        <a:rPr lang="en-US" sz="1000" b="0" i="0" u="sng" strike="noStrike">
                          <a:solidFill>
                            <a:srgbClr val="0563C1"/>
                          </a:solidFill>
                          <a:effectLst/>
                          <a:latin typeface="Calibri"/>
                          <a:ea typeface="Calibri"/>
                          <a:cs typeface="Calibri"/>
                          <a:hlinkClick r:id="rId12"/>
                        </a:rPr>
                        <a:t>Rachel Echsner</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4"/>
                        </a:rPr>
                        <a:t>Sue Miller-Curley</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III: </a:t>
                      </a:r>
                      <a:r>
                        <a:rPr lang="en-US" sz="1000" b="0" i="0" u="sng" strike="noStrike">
                          <a:solidFill>
                            <a:srgbClr val="0563C1"/>
                          </a:solidFill>
                          <a:effectLst/>
                          <a:latin typeface="Calibri"/>
                          <a:ea typeface="Calibri"/>
                          <a:cs typeface="Calibri"/>
                          <a:hlinkClick r:id="rId15"/>
                        </a:rPr>
                        <a:t>Rachel Temple</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3"/>
                        </a:rPr>
                        <a:t>Kim Boylan</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IV &amp; Stronger Connections Grant: </a:t>
                      </a:r>
                      <a:r>
                        <a:rPr lang="en-US" sz="1000" b="0" i="0" u="sng" strike="noStrike">
                          <a:solidFill>
                            <a:srgbClr val="0563C1"/>
                          </a:solidFill>
                          <a:effectLst/>
                          <a:latin typeface="Calibri"/>
                          <a:ea typeface="Calibri"/>
                          <a:cs typeface="Calibri"/>
                          <a:hlinkClick r:id="rId16"/>
                        </a:rPr>
                        <a:t>Nathan Hickman</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1"/>
                        </a:rPr>
                        <a:t>Evita Byrd</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none" strike="noStrike">
                          <a:solidFill>
                            <a:srgbClr val="000000"/>
                          </a:solidFill>
                          <a:effectLst/>
                          <a:latin typeface="Calibri"/>
                          <a:ea typeface="Calibri"/>
                          <a:cs typeface="Calibri"/>
                        </a:rPr>
                        <a:t>Title V: </a:t>
                      </a:r>
                      <a:r>
                        <a:rPr lang="en-US" sz="1000" b="0" i="0" u="sng" strike="noStrike">
                          <a:solidFill>
                            <a:srgbClr val="0563C1"/>
                          </a:solidFill>
                          <a:effectLst/>
                          <a:latin typeface="Calibri"/>
                          <a:ea typeface="Calibri"/>
                          <a:cs typeface="Calibri"/>
                          <a:hlinkClick r:id="rId5"/>
                        </a:rPr>
                        <a:t>Christina Adeboye-Sullivan</a:t>
                      </a:r>
                      <a:r>
                        <a:rPr lang="en-US" sz="1000" b="0" i="0" u="none" strike="noStrike">
                          <a:solidFill>
                            <a:srgbClr val="000000"/>
                          </a:solidFill>
                          <a:effectLst/>
                          <a:latin typeface="Calibri"/>
                          <a:ea typeface="Calibri"/>
                          <a:cs typeface="Calibri"/>
                        </a:rPr>
                        <a:t>, </a:t>
                      </a:r>
                      <a:r>
                        <a:rPr lang="en-US" sz="1000" b="0" i="0" u="sng" strike="noStrike">
                          <a:solidFill>
                            <a:srgbClr val="0563C1"/>
                          </a:solidFill>
                          <a:effectLst/>
                          <a:latin typeface="Calibri"/>
                          <a:ea typeface="Calibri"/>
                          <a:cs typeface="Calibri"/>
                          <a:hlinkClick r:id="rId12"/>
                        </a:rPr>
                        <a:t>Rachel Echsner</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ESSER Program Specialists</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7"/>
                        </a:rPr>
                        <a:t>Jonathan Schelke</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3"/>
                        </a:rPr>
                        <a:t>Kim Boylan</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8"/>
                        </a:rPr>
                        <a:t>Kriselda Craven</a:t>
                      </a:r>
                      <a:endParaRPr lang="en-US" sz="1800" b="0" i="0" u="none" strike="noStrike">
                        <a:effectLst/>
                        <a:latin typeface="Calibri"/>
                        <a:ea typeface="Calibri"/>
                        <a:cs typeface="Calibri"/>
                      </a:endParaRPr>
                    </a:p>
                    <a:p>
                      <a:pPr marL="25590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19"/>
                        </a:rPr>
                        <a:t>Nadine Penn</a:t>
                      </a:r>
                      <a:endParaRPr lang="en-US" sz="1800" b="0" i="0" u="none" strike="noStrike">
                        <a:effectLst/>
                        <a:latin typeface="Calibri"/>
                        <a:ea typeface="Calibri"/>
                        <a:cs typeface="Calibri"/>
                      </a:endParaRPr>
                    </a:p>
                    <a:p>
                      <a:pPr marL="73025" marR="0" indent="-73025" algn="l" rtl="0" fontAlgn="t">
                        <a:lnSpc>
                          <a:spcPct val="90000"/>
                        </a:lnSpc>
                        <a:spcBef>
                          <a:spcPts val="500"/>
                        </a:spcBef>
                        <a:spcAft>
                          <a:spcPts val="0"/>
                        </a:spcAft>
                      </a:pPr>
                      <a:r>
                        <a:rPr lang="en-US" sz="1000" b="1" i="0" u="sng" strike="noStrike">
                          <a:solidFill>
                            <a:srgbClr val="000000"/>
                          </a:solidFill>
                          <a:effectLst/>
                          <a:latin typeface="Calibri"/>
                          <a:ea typeface="Calibri"/>
                          <a:cs typeface="Calibri"/>
                        </a:rPr>
                        <a:t>ESEA and ESSER Data and Reporting Specialists</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20"/>
                        </a:rPr>
                        <a:t>Mackenzie Owens</a:t>
                      </a:r>
                      <a:r>
                        <a:rPr lang="en-US" sz="1000" b="0" i="0" u="none" strike="noStrike">
                          <a:solidFill>
                            <a:srgbClr val="000000"/>
                          </a:solidFill>
                          <a:effectLst/>
                          <a:latin typeface="Calibri"/>
                          <a:ea typeface="Calibri"/>
                          <a:cs typeface="Calibri"/>
                        </a:rPr>
                        <a:t> (ESSER)</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21"/>
                        </a:rPr>
                        <a:t>Melissa Chaffin</a:t>
                      </a:r>
                      <a:r>
                        <a:rPr lang="en-US" sz="1000" b="0" i="0" u="none" strike="noStrike">
                          <a:solidFill>
                            <a:srgbClr val="000000"/>
                          </a:solidFill>
                          <a:effectLst/>
                          <a:latin typeface="Calibri"/>
                          <a:ea typeface="Calibri"/>
                          <a:cs typeface="Calibri"/>
                        </a:rPr>
                        <a:t> (ESEA)</a:t>
                      </a:r>
                      <a:endParaRPr lang="en-US" sz="1800" b="0" i="0" u="none" strike="noStrike">
                        <a:effectLst/>
                        <a:latin typeface="Calibri"/>
                        <a:ea typeface="Calibri"/>
                        <a:cs typeface="Calibri"/>
                      </a:endParaRPr>
                    </a:p>
                    <a:p>
                      <a:pPr marL="264795" marR="0" indent="-73025" algn="l" rtl="0" fontAlgn="t">
                        <a:lnSpc>
                          <a:spcPct val="90000"/>
                        </a:lnSpc>
                        <a:spcBef>
                          <a:spcPts val="200"/>
                        </a:spcBef>
                        <a:spcAft>
                          <a:spcPts val="0"/>
                        </a:spcAft>
                      </a:pPr>
                      <a:r>
                        <a:rPr lang="en-US" sz="1000" b="0" i="0" u="sng" strike="noStrike">
                          <a:solidFill>
                            <a:srgbClr val="0563C1"/>
                          </a:solidFill>
                          <a:effectLst/>
                          <a:latin typeface="Calibri"/>
                          <a:ea typeface="Calibri"/>
                          <a:cs typeface="Calibri"/>
                          <a:hlinkClick r:id="rId22"/>
                        </a:rPr>
                        <a:t>Jerry Ring</a:t>
                      </a:r>
                      <a:r>
                        <a:rPr lang="en-US" sz="1000" b="0" i="0" u="none" strike="noStrike">
                          <a:solidFill>
                            <a:srgbClr val="000000"/>
                          </a:solidFill>
                          <a:effectLst/>
                          <a:latin typeface="Calibri"/>
                          <a:ea typeface="Calibri"/>
                          <a:cs typeface="Calibri"/>
                        </a:rPr>
                        <a:t> (ESEA)</a:t>
                      </a:r>
                      <a:endParaRPr lang="en-US" sz="1800" b="0" i="0" u="none" strike="noStrike">
                        <a:effectLst/>
                        <a:latin typeface="Calibri"/>
                        <a:ea typeface="Calibri"/>
                        <a:cs typeface="Calibri"/>
                      </a:endParaRPr>
                    </a:p>
                  </a:txBody>
                  <a:tcPr marL="68580" marR="68580" marT="68580" marB="6858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316031300"/>
                  </a:ext>
                </a:extLst>
              </a:tr>
            </a:tbl>
          </a:graphicData>
        </a:graphic>
      </p:graphicFrame>
      <p:pic>
        <p:nvPicPr>
          <p:cNvPr id="6" name="Picture 5">
            <a:extLst>
              <a:ext uri="{FF2B5EF4-FFF2-40B4-BE49-F238E27FC236}">
                <a16:creationId xmlns:a16="http://schemas.microsoft.com/office/drawing/2014/main" id="{6466EC8F-65C6-B071-6AC0-BD03D46C7165}"/>
              </a:ext>
              <a:ext uri="{C183D7F6-B498-43B3-948B-1728B52AA6E4}">
                <adec:decorative xmlns:adec="http://schemas.microsoft.com/office/drawing/2017/decorative" val="1"/>
              </a:ext>
            </a:extLst>
          </p:cNvPr>
          <p:cNvPicPr>
            <a:picLocks noChangeAspect="1"/>
          </p:cNvPicPr>
          <p:nvPr/>
        </p:nvPicPr>
        <p:blipFill>
          <a:blip r:embed="rId23"/>
          <a:stretch>
            <a:fillRect/>
          </a:stretch>
        </p:blipFill>
        <p:spPr>
          <a:xfrm>
            <a:off x="8185192" y="206088"/>
            <a:ext cx="787401" cy="746816"/>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a:spLocks noGrp="1"/>
          </p:cNvSpPr>
          <p:nvPr>
            <p:ph type="title"/>
          </p:nvPr>
        </p:nvSpPr>
        <p:spPr>
          <a:prstGeom prst="rect">
            <a:avLst/>
          </a:prstGeom>
          <a:noFill/>
          <a:ln>
            <a:noFill/>
          </a:ln>
        </p:spPr>
        <p:txBody>
          <a:bodyPr spcFirstLastPara="1" vert="horz" wrap="square" lIns="0" tIns="0" rIns="0" bIns="0" rtlCol="0" anchor="t" anchorCtr="0">
            <a:normAutofit fontScale="90000"/>
          </a:bodyPr>
          <a:lstStyle/>
          <a:p>
            <a:pPr>
              <a:spcBef>
                <a:spcPts val="0"/>
              </a:spcBef>
            </a:pPr>
            <a:r>
              <a:rPr lang="en" sz="2200">
                <a:latin typeface="Museo Slab 500"/>
              </a:rPr>
              <a:t>Consolidated Application Support from the </a:t>
            </a:r>
            <a:r>
              <a:rPr lang="en">
                <a:latin typeface="Museo Slab 500"/>
              </a:rPr>
              <a:t>Grants Fiscal Office </a:t>
            </a:r>
            <a:endParaRPr lang="en-US"/>
          </a:p>
        </p:txBody>
      </p:sp>
      <p:sp>
        <p:nvSpPr>
          <p:cNvPr id="351" name="Google Shape;351;p56"/>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fld id="{00000000-1234-1234-1234-123412341234}" type="slidenum">
              <a:rPr lang="en"/>
              <a:pPr/>
              <a:t>81</a:t>
            </a:fld>
            <a:endParaRPr/>
          </a:p>
        </p:txBody>
      </p:sp>
      <p:graphicFrame>
        <p:nvGraphicFramePr>
          <p:cNvPr id="350" name="Google Shape;350;p56"/>
          <p:cNvGraphicFramePr/>
          <p:nvPr>
            <p:extLst>
              <p:ext uri="{D42A27DB-BD31-4B8C-83A1-F6EECF244321}">
                <p14:modId xmlns:p14="http://schemas.microsoft.com/office/powerpoint/2010/main" val="892170105"/>
              </p:ext>
            </p:extLst>
          </p:nvPr>
        </p:nvGraphicFramePr>
        <p:xfrm>
          <a:off x="1098792" y="2018910"/>
          <a:ext cx="6481725" cy="984600"/>
        </p:xfrm>
        <a:graphic>
          <a:graphicData uri="http://schemas.openxmlformats.org/drawingml/2006/table">
            <a:tbl>
              <a:tblPr firstRow="1" bandRow="1">
                <a:tableStyleId>{00A15C55-8517-42AA-B614-E9B94910E393}</a:tableStyleId>
              </a:tblPr>
              <a:tblGrid>
                <a:gridCol w="2093175">
                  <a:extLst>
                    <a:ext uri="{9D8B030D-6E8A-4147-A177-3AD203B41FA5}">
                      <a16:colId xmlns:a16="http://schemas.microsoft.com/office/drawing/2014/main" val="20000"/>
                    </a:ext>
                  </a:extLst>
                </a:gridCol>
                <a:gridCol w="2093175">
                  <a:extLst>
                    <a:ext uri="{9D8B030D-6E8A-4147-A177-3AD203B41FA5}">
                      <a16:colId xmlns:a16="http://schemas.microsoft.com/office/drawing/2014/main" val="20001"/>
                    </a:ext>
                  </a:extLst>
                </a:gridCol>
                <a:gridCol w="2295375">
                  <a:extLst>
                    <a:ext uri="{9D8B030D-6E8A-4147-A177-3AD203B41FA5}">
                      <a16:colId xmlns:a16="http://schemas.microsoft.com/office/drawing/2014/main" val="20002"/>
                    </a:ext>
                  </a:extLst>
                </a:gridCol>
              </a:tblGrid>
              <a:tr h="246150">
                <a:tc>
                  <a:txBody>
                    <a:bodyPr/>
                    <a:lstStyle/>
                    <a:p>
                      <a:pPr marL="0" marR="0" lvl="0" indent="0" algn="ctr" rtl="0">
                        <a:lnSpc>
                          <a:spcPct val="115000"/>
                        </a:lnSpc>
                        <a:spcBef>
                          <a:spcPts val="0"/>
                        </a:spcBef>
                        <a:spcAft>
                          <a:spcPts val="0"/>
                        </a:spcAft>
                        <a:buNone/>
                      </a:pPr>
                      <a:r>
                        <a:rPr lang="en" sz="1100" b="1">
                          <a:solidFill>
                            <a:schemeClr val="dk1"/>
                          </a:solidFill>
                          <a:sym typeface="Calibri"/>
                        </a:rPr>
                        <a:t>Grants Fiscal Staff</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Program Expertise</a:t>
                      </a:r>
                      <a:endParaRPr sz="1100"/>
                    </a:p>
                  </a:txBody>
                  <a:tcPr marL="53750" marR="53750" marT="29675" marB="29675"/>
                </a:tc>
                <a:tc>
                  <a:txBody>
                    <a:bodyPr/>
                    <a:lstStyle/>
                    <a:p>
                      <a:pPr marL="0" marR="0" lvl="0" indent="0" algn="ctr" rtl="0">
                        <a:lnSpc>
                          <a:spcPct val="115000"/>
                        </a:lnSpc>
                        <a:spcBef>
                          <a:spcPts val="0"/>
                        </a:spcBef>
                        <a:spcAft>
                          <a:spcPts val="0"/>
                        </a:spcAft>
                        <a:buNone/>
                      </a:pPr>
                      <a:r>
                        <a:rPr lang="en" sz="1100" b="1">
                          <a:solidFill>
                            <a:schemeClr val="dk1"/>
                          </a:solidFill>
                          <a:sym typeface="Calibri"/>
                        </a:rPr>
                        <a:t>E-mail</a:t>
                      </a:r>
                      <a:endParaRPr sz="1100"/>
                    </a:p>
                  </a:txBody>
                  <a:tcPr marL="53750" marR="53750" marT="29675" marB="29675"/>
                </a:tc>
                <a:extLst>
                  <a:ext uri="{0D108BD9-81ED-4DB2-BD59-A6C34878D82A}">
                    <a16:rowId xmlns:a16="http://schemas.microsoft.com/office/drawing/2014/main" val="10000"/>
                  </a:ext>
                </a:extLst>
              </a:tr>
              <a:tr h="246150">
                <a:tc>
                  <a:txBody>
                    <a:bodyPr/>
                    <a:lstStyle/>
                    <a:p>
                      <a:pPr marL="0" marR="0" lvl="0" indent="0" algn="l" rtl="0">
                        <a:lnSpc>
                          <a:spcPct val="115000"/>
                        </a:lnSpc>
                        <a:spcBef>
                          <a:spcPts val="0"/>
                        </a:spcBef>
                        <a:spcAft>
                          <a:spcPts val="0"/>
                        </a:spcAft>
                        <a:buNone/>
                      </a:pPr>
                      <a:r>
                        <a:rPr lang="en" sz="1100">
                          <a:solidFill>
                            <a:schemeClr val="dk1"/>
                          </a:solidFill>
                          <a:sym typeface="Calibri"/>
                        </a:rPr>
                        <a:t>Jennifer Austin</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Director of Grants Fiscal</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sym typeface="Calibri"/>
                          <a:hlinkClick r:id="rId3"/>
                        </a:rPr>
                        <a:t>Austin_</a:t>
                      </a:r>
                      <a:r>
                        <a:rPr lang="en" sz="1100" u="sng">
                          <a:solidFill>
                            <a:schemeClr val="hlink"/>
                          </a:solidFill>
                          <a:hlinkClick r:id="rId3"/>
                        </a:rPr>
                        <a:t>J</a:t>
                      </a:r>
                      <a:r>
                        <a:rPr lang="en" sz="1100" u="sng">
                          <a:solidFill>
                            <a:schemeClr val="hlink"/>
                          </a:solidFill>
                          <a:sym typeface="Calibri"/>
                          <a:hlinkClick r:id="rId3"/>
                        </a:rPr>
                        <a:t>@cde.state.co.us</a:t>
                      </a:r>
                      <a:r>
                        <a:rPr lang="en" sz="1100">
                          <a:solidFill>
                            <a:schemeClr val="dk1"/>
                          </a:solidFill>
                          <a:sym typeface="Calibri"/>
                        </a:rPr>
                        <a:t> </a:t>
                      </a:r>
                      <a:endParaRPr sz="1100"/>
                    </a:p>
                  </a:txBody>
                  <a:tcPr marL="53750" marR="53750" marT="29675" marB="29675"/>
                </a:tc>
                <a:extLst>
                  <a:ext uri="{0D108BD9-81ED-4DB2-BD59-A6C34878D82A}">
                    <a16:rowId xmlns:a16="http://schemas.microsoft.com/office/drawing/2014/main" val="10001"/>
                  </a:ext>
                </a:extLst>
              </a:tr>
              <a:tr h="246150">
                <a:tc>
                  <a:txBody>
                    <a:bodyPr/>
                    <a:lstStyle/>
                    <a:p>
                      <a:pPr marL="0" marR="0" lvl="0" indent="0" algn="l" rtl="0">
                        <a:lnSpc>
                          <a:spcPct val="115000"/>
                        </a:lnSpc>
                        <a:spcBef>
                          <a:spcPts val="0"/>
                        </a:spcBef>
                        <a:spcAft>
                          <a:spcPts val="0"/>
                        </a:spcAft>
                        <a:buNone/>
                      </a:pPr>
                      <a:r>
                        <a:rPr lang="en" sz="1100">
                          <a:solidFill>
                            <a:schemeClr val="dk1"/>
                          </a:solidFill>
                          <a:sym typeface="Calibri"/>
                        </a:rPr>
                        <a:t>Robert Hawkins</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Grants Fiscal Analyst</a:t>
                      </a:r>
                      <a:endParaRPr sz="1100">
                        <a:solidFill>
                          <a:schemeClr val="dk1"/>
                        </a:solidFill>
                        <a:latin typeface="Calibri"/>
                        <a:ea typeface="Calibri"/>
                        <a:cs typeface="Calibri"/>
                        <a:sym typeface="Calibri"/>
                      </a:endParaRPr>
                    </a:p>
                  </a:txBody>
                  <a:tcPr marL="53750" marR="53750" marT="29675" marB="29675"/>
                </a:tc>
                <a:tc>
                  <a:txBody>
                    <a:bodyPr/>
                    <a:lstStyle/>
                    <a:p>
                      <a:pPr marL="0" marR="0" lvl="0" indent="0" algn="l" rtl="0">
                        <a:lnSpc>
                          <a:spcPct val="115000"/>
                        </a:lnSpc>
                        <a:spcBef>
                          <a:spcPts val="0"/>
                        </a:spcBef>
                        <a:spcAft>
                          <a:spcPts val="0"/>
                        </a:spcAft>
                        <a:buNone/>
                      </a:pPr>
                      <a:r>
                        <a:rPr lang="en" sz="1100" u="sng">
                          <a:solidFill>
                            <a:schemeClr val="hlink"/>
                          </a:solidFill>
                          <a:sym typeface="Calibri"/>
                          <a:hlinkClick r:id="rId4"/>
                        </a:rPr>
                        <a:t>Hawkins_</a:t>
                      </a:r>
                      <a:r>
                        <a:rPr lang="en" sz="1100" u="sng">
                          <a:solidFill>
                            <a:schemeClr val="hlink"/>
                          </a:solidFill>
                          <a:hlinkClick r:id="rId4"/>
                        </a:rPr>
                        <a:t>R</a:t>
                      </a:r>
                      <a:r>
                        <a:rPr lang="en" sz="1100" u="sng">
                          <a:solidFill>
                            <a:schemeClr val="hlink"/>
                          </a:solidFill>
                          <a:sym typeface="Calibri"/>
                          <a:hlinkClick r:id="rId4"/>
                        </a:rPr>
                        <a:t>@cde.state.co.us</a:t>
                      </a:r>
                      <a:r>
                        <a:rPr lang="en" sz="1100">
                          <a:solidFill>
                            <a:schemeClr val="dk1"/>
                          </a:solidFill>
                          <a:sym typeface="Calibri"/>
                        </a:rPr>
                        <a:t> </a:t>
                      </a:r>
                      <a:endParaRPr sz="11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2"/>
                  </a:ext>
                </a:extLst>
              </a:tr>
              <a:tr h="246150">
                <a:tc>
                  <a:txBody>
                    <a:bodyPr/>
                    <a:lstStyle/>
                    <a:p>
                      <a:pPr marL="0" marR="0" lvl="0" indent="0" algn="l" rtl="0">
                        <a:lnSpc>
                          <a:spcPct val="115000"/>
                        </a:lnSpc>
                        <a:spcBef>
                          <a:spcPts val="0"/>
                        </a:spcBef>
                        <a:spcAft>
                          <a:spcPts val="0"/>
                        </a:spcAft>
                        <a:buNone/>
                      </a:pPr>
                      <a:r>
                        <a:rPr lang="en" sz="1100">
                          <a:solidFill>
                            <a:schemeClr val="dk1"/>
                          </a:solidFill>
                          <a:sym typeface="Calibri"/>
                        </a:rPr>
                        <a:t>Steven Kaleda</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a:solidFill>
                            <a:schemeClr val="dk1"/>
                          </a:solidFill>
                          <a:sym typeface="Calibri"/>
                        </a:rPr>
                        <a:t>Grants Fiscal Analyst</a:t>
                      </a:r>
                      <a:endParaRPr sz="1100"/>
                    </a:p>
                  </a:txBody>
                  <a:tcPr marL="53750" marR="53750" marT="29675" marB="29675"/>
                </a:tc>
                <a:tc>
                  <a:txBody>
                    <a:bodyPr/>
                    <a:lstStyle/>
                    <a:p>
                      <a:pPr marL="0" marR="0" lvl="0" indent="0" algn="l" rtl="0">
                        <a:lnSpc>
                          <a:spcPct val="115000"/>
                        </a:lnSpc>
                        <a:spcBef>
                          <a:spcPts val="0"/>
                        </a:spcBef>
                        <a:spcAft>
                          <a:spcPts val="0"/>
                        </a:spcAft>
                        <a:buNone/>
                      </a:pPr>
                      <a:r>
                        <a:rPr lang="en" sz="1100" b="0" u="sng">
                          <a:solidFill>
                            <a:schemeClr val="hlink"/>
                          </a:solidFill>
                          <a:sym typeface="Calibri"/>
                          <a:hlinkClick r:id="rId5"/>
                        </a:rPr>
                        <a:t>Kaleda_</a:t>
                      </a:r>
                      <a:r>
                        <a:rPr lang="en" sz="1100" u="sng">
                          <a:solidFill>
                            <a:schemeClr val="hlink"/>
                          </a:solidFill>
                          <a:hlinkClick r:id="rId5"/>
                        </a:rPr>
                        <a:t>S</a:t>
                      </a:r>
                      <a:r>
                        <a:rPr lang="en" sz="1100" b="0" u="sng">
                          <a:solidFill>
                            <a:schemeClr val="hlink"/>
                          </a:solidFill>
                          <a:sym typeface="Calibri"/>
                          <a:hlinkClick r:id="rId5"/>
                        </a:rPr>
                        <a:t>@cde.state.co.us</a:t>
                      </a:r>
                      <a:r>
                        <a:rPr lang="en" sz="1100" b="0" u="sng">
                          <a:solidFill>
                            <a:schemeClr val="dk1"/>
                          </a:solidFill>
                          <a:sym typeface="Calibri"/>
                        </a:rPr>
                        <a:t> </a:t>
                      </a:r>
                      <a:endParaRPr sz="1100">
                        <a:solidFill>
                          <a:schemeClr val="dk1"/>
                        </a:solidFill>
                        <a:latin typeface="Calibri"/>
                        <a:ea typeface="Calibri"/>
                        <a:cs typeface="Calibri"/>
                        <a:sym typeface="Calibri"/>
                      </a:endParaRPr>
                    </a:p>
                  </a:txBody>
                  <a:tcPr marL="53750" marR="53750" marT="29675" marB="29675"/>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889F88DA-7F40-8EA2-6EBF-B1A883D7E0F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85192" y="206088"/>
            <a:ext cx="787401" cy="746816"/>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7"/>
          <p:cNvSpPr txBox="1">
            <a:spLocks noGrp="1"/>
          </p:cNvSpPr>
          <p:nvPr>
            <p:ph type="ctrTitle"/>
          </p:nvPr>
        </p:nvSpPr>
        <p:spPr>
          <a:prstGeom prst="rect">
            <a:avLst/>
          </a:prstGeom>
          <a:noFill/>
          <a:ln>
            <a:noFill/>
          </a:ln>
        </p:spPr>
        <p:txBody>
          <a:bodyPr spcFirstLastPara="1" vert="horz" wrap="square" lIns="68575" tIns="34275" rIns="68575" bIns="34275" rtlCol="0" anchor="t" anchorCtr="0">
            <a:normAutofit/>
          </a:bodyPr>
          <a:lstStyle/>
          <a:p>
            <a:r>
              <a:rPr lang="en" sz="3300">
                <a:solidFill>
                  <a:schemeClr val="tx1"/>
                </a:solidFill>
                <a:latin typeface="Calibri"/>
                <a:ea typeface="Calibri"/>
                <a:cs typeface="Calibri"/>
                <a:sym typeface="Calibri"/>
              </a:rPr>
              <a:t>Final Questions?</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361"/>
        <p:cNvGrpSpPr/>
        <p:nvPr/>
      </p:nvGrpSpPr>
      <p:grpSpPr>
        <a:xfrm>
          <a:off x="0" y="0"/>
          <a:ext cx="0" cy="0"/>
          <a:chOff x="0" y="0"/>
          <a:chExt cx="0" cy="0"/>
        </a:xfrm>
      </p:grpSpPr>
      <p:sp>
        <p:nvSpPr>
          <p:cNvPr id="362" name="Google Shape;362;p58"/>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a:t>Contact us with Questions!</a:t>
            </a:r>
            <a:endParaRPr/>
          </a:p>
          <a:p>
            <a:endParaRPr/>
          </a:p>
        </p:txBody>
      </p:sp>
      <p:sp>
        <p:nvSpPr>
          <p:cNvPr id="363" name="Google Shape;363;p58"/>
          <p:cNvSpPr/>
          <p:nvPr/>
        </p:nvSpPr>
        <p:spPr>
          <a:xfrm>
            <a:off x="469800" y="3764526"/>
            <a:ext cx="8204400" cy="1098300"/>
          </a:xfrm>
          <a:prstGeom prst="roundRect">
            <a:avLst>
              <a:gd name="adj" fmla="val 16667"/>
            </a:avLst>
          </a:prstGeom>
          <a:solidFill>
            <a:schemeClr val="accent2">
              <a:lumMod val="40000"/>
              <a:lumOff val="60000"/>
            </a:schemeClr>
          </a:solidFill>
          <a:ln w="9525" cap="flat" cmpd="sng">
            <a:solidFill>
              <a:schemeClr val="accent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en"/>
              <a:t>If reviewing this slide deck after the live presentation, feel free to contact your </a:t>
            </a:r>
            <a:r>
              <a:rPr lang="en" u="sng">
                <a:solidFill>
                  <a:schemeClr val="hlink"/>
                </a:solidFill>
                <a:hlinkClick r:id="rId3"/>
              </a:rPr>
              <a:t>Regional Contact</a:t>
            </a:r>
            <a:r>
              <a:rPr lang="en"/>
              <a:t>, the Grants Program Administration Office, or the Grants Fiscal Office. Questions can also be sent to </a:t>
            </a:r>
            <a:r>
              <a:rPr lang="en" u="sng">
                <a:solidFill>
                  <a:schemeClr val="hlink"/>
                </a:solidFill>
                <a:hlinkClick r:id="rId4"/>
              </a:rPr>
              <a:t>consolidatedapplications@cde.state.co.us</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6F53-A094-E1F2-AB66-3B87E50D02EE}"/>
              </a:ext>
            </a:extLst>
          </p:cNvPr>
          <p:cNvSpPr>
            <a:spLocks noGrp="1"/>
          </p:cNvSpPr>
          <p:nvPr>
            <p:ph type="ctrTitle"/>
          </p:nvPr>
        </p:nvSpPr>
        <p:spPr/>
        <p:txBody>
          <a:bodyPr/>
          <a:lstStyle/>
          <a:p>
            <a:r>
              <a:rPr lang="en-US">
                <a:solidFill>
                  <a:schemeClr val="tx1"/>
                </a:solidFill>
                <a:latin typeface="Museo Slab 500"/>
              </a:rPr>
              <a:t>GAINS Access</a:t>
            </a:r>
            <a:endParaRPr lang="en-US">
              <a:solidFill>
                <a:schemeClr val="tx1"/>
              </a:solidFill>
            </a:endParaRPr>
          </a:p>
        </p:txBody>
      </p:sp>
      <p:sp>
        <p:nvSpPr>
          <p:cNvPr id="4" name="Slide Number Placeholder 3">
            <a:extLst>
              <a:ext uri="{FF2B5EF4-FFF2-40B4-BE49-F238E27FC236}">
                <a16:creationId xmlns:a16="http://schemas.microsoft.com/office/drawing/2014/main" id="{87750880-C1B6-30AF-1174-FBC9C14B9512}"/>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4085104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1271</TotalTime>
  <Words>6188</Words>
  <Application>Microsoft Office PowerPoint</Application>
  <PresentationFormat>On-screen Show (4:3)</PresentationFormat>
  <Paragraphs>665</Paragraphs>
  <Slides>83</Slides>
  <Notes>66</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83</vt:i4>
      </vt:variant>
    </vt:vector>
  </HeadingPairs>
  <TitlesOfParts>
    <vt:vector size="92" baseType="lpstr">
      <vt:lpstr>Arial</vt:lpstr>
      <vt:lpstr>Calibri</vt:lpstr>
      <vt:lpstr>Calibri Light</vt:lpstr>
      <vt:lpstr>Courier New</vt:lpstr>
      <vt:lpstr>Courier New,monospace</vt:lpstr>
      <vt:lpstr>Museo Slab 500</vt:lpstr>
      <vt:lpstr>Wingdings</vt:lpstr>
      <vt:lpstr>Office Theme</vt:lpstr>
      <vt:lpstr>1_Office Theme</vt:lpstr>
      <vt:lpstr>CDE Office Hours April 25, 2024</vt:lpstr>
      <vt:lpstr>Updates and Reminders</vt:lpstr>
      <vt:lpstr>2024-2025 Consolidated Application System Training</vt:lpstr>
      <vt:lpstr>Agenda</vt:lpstr>
      <vt:lpstr>Welcome to the 24-25 Consolidated Application </vt:lpstr>
      <vt:lpstr>Due Dates and Reminders</vt:lpstr>
      <vt:lpstr>Timeline: Substantial Approval </vt:lpstr>
      <vt:lpstr>Extension Requests</vt:lpstr>
      <vt:lpstr>GAINS Access</vt:lpstr>
      <vt:lpstr>Consolidated Application &amp; GAINS</vt:lpstr>
      <vt:lpstr>What Roles Are Needed to Access the Consolidated Application, ARAC and Extension Request? </vt:lpstr>
      <vt:lpstr>Online Application – IdM Users</vt:lpstr>
      <vt:lpstr>Logging In – IdM Users </vt:lpstr>
      <vt:lpstr>Navigating to the ESEA Consolidated</vt:lpstr>
      <vt:lpstr>Navigate to Funding Applications </vt:lpstr>
      <vt:lpstr>Find the ESEA Consolidated</vt:lpstr>
      <vt:lpstr>Begin your Application</vt:lpstr>
      <vt:lpstr>Consolidated Application: Application Navigation</vt:lpstr>
      <vt:lpstr>Application Navigation </vt:lpstr>
      <vt:lpstr>Different Statuses</vt:lpstr>
      <vt:lpstr>History Log</vt:lpstr>
      <vt:lpstr>Comments</vt:lpstr>
      <vt:lpstr>View of Comments</vt:lpstr>
      <vt:lpstr>Allocations Page</vt:lpstr>
      <vt:lpstr>ESEA Consultant Checklist</vt:lpstr>
      <vt:lpstr>Application Information</vt:lpstr>
      <vt:lpstr>Consolidated Application: Narrative Questions</vt:lpstr>
      <vt:lpstr>Narrative Question Layout</vt:lpstr>
      <vt:lpstr>Narrative Question Logic </vt:lpstr>
      <vt:lpstr>Narrative Question Logic Continued </vt:lpstr>
      <vt:lpstr>Consolidated Application: Non-Public Schools Page</vt:lpstr>
      <vt:lpstr>Non-Public Schools  </vt:lpstr>
      <vt:lpstr>Non-Public Schools Reminder</vt:lpstr>
      <vt:lpstr>Consolidated Application: LEA Set-Asides</vt:lpstr>
      <vt:lpstr>LEA Set-Asides </vt:lpstr>
      <vt:lpstr>LEA Set-Asides Breakdown</vt:lpstr>
      <vt:lpstr>Consolidated Application: LEA Data Profile </vt:lpstr>
      <vt:lpstr>LEA Data Profile </vt:lpstr>
      <vt:lpstr>Consolidated Application: School Ranking</vt:lpstr>
      <vt:lpstr>School Ranking</vt:lpstr>
      <vt:lpstr>School Ranking: Previous Application Similarities </vt:lpstr>
      <vt:lpstr>School Ranking: Previous Application Differences </vt:lpstr>
      <vt:lpstr>School Ranking: Program Type </vt:lpstr>
      <vt:lpstr>School Ranking: FRL and FL Data</vt:lpstr>
      <vt:lpstr>School Ranking: Per Pupil </vt:lpstr>
      <vt:lpstr>School Ranking: Per Pupil Change</vt:lpstr>
      <vt:lpstr>School Ranking: Remaining Allocation</vt:lpstr>
      <vt:lpstr>Consolidated Application: Budget</vt:lpstr>
      <vt:lpstr>Budget Pages</vt:lpstr>
      <vt:lpstr>Budget Detail Page</vt:lpstr>
      <vt:lpstr>Creating a Budget Detail Entry</vt:lpstr>
      <vt:lpstr>Budget Detail: Locations Dropdown</vt:lpstr>
      <vt:lpstr>Completing the Budget</vt:lpstr>
      <vt:lpstr>Edit Budget Details</vt:lpstr>
      <vt:lpstr>Filtering Budget Details</vt:lpstr>
      <vt:lpstr>Budget Overview</vt:lpstr>
      <vt:lpstr>Downloading and Uploading Budgets</vt:lpstr>
      <vt:lpstr>Brief Introduction: Excel Workbook Download</vt:lpstr>
      <vt:lpstr>Uploading into GAINS</vt:lpstr>
      <vt:lpstr>Budget Upload Additional Instructions and Resources</vt:lpstr>
      <vt:lpstr>Questions Before Break and Walkthrough?</vt:lpstr>
      <vt:lpstr>Break</vt:lpstr>
      <vt:lpstr>2024-2025 Consolidated Application Walk Through</vt:lpstr>
      <vt:lpstr>BOCES Training </vt:lpstr>
      <vt:lpstr>BOCES Agenda</vt:lpstr>
      <vt:lpstr>BOCES Application – Access </vt:lpstr>
      <vt:lpstr>BOCES Application – Title III Access</vt:lpstr>
      <vt:lpstr>BOCES Application – Differences from the LEA Application</vt:lpstr>
      <vt:lpstr>Title IX of the Education Amendments of 1972 - BOCES</vt:lpstr>
      <vt:lpstr>Title IX of the Education Amendments of 1972 – BOCES Section</vt:lpstr>
      <vt:lpstr>BOCES Application – Narratives </vt:lpstr>
      <vt:lpstr>BOCES Application – Title I, Part A </vt:lpstr>
      <vt:lpstr>BOCES Application – Title I, Part A Section</vt:lpstr>
      <vt:lpstr>2024-2025 BOCES Consolidated Application Walk Through</vt:lpstr>
      <vt:lpstr>BOCES Questions?</vt:lpstr>
      <vt:lpstr>Additional Support</vt:lpstr>
      <vt:lpstr>Upcoming Regional Network Meetings and Consolidated Application Training</vt:lpstr>
      <vt:lpstr>Technical Assistance and GAINS Resources</vt:lpstr>
      <vt:lpstr>Consolidated Application Support from the Grants Program Administration Office </vt:lpstr>
      <vt:lpstr>Federal Programs and Support Unit</vt:lpstr>
      <vt:lpstr>Consolidated Application Support from the Grants Fiscal Office </vt:lpstr>
      <vt:lpstr>Final Questions?</vt:lpstr>
      <vt:lpstr>Contact us with Questions!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Owen, Emily</cp:lastModifiedBy>
  <cp:revision>2</cp:revision>
  <dcterms:created xsi:type="dcterms:W3CDTF">2019-06-25T17:30:52Z</dcterms:created>
  <dcterms:modified xsi:type="dcterms:W3CDTF">2024-04-26T17:14:53Z</dcterms:modified>
</cp:coreProperties>
</file>