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E9BAED-7A52-4284-B152-8941DD85BFC8}">
  <a:tblStyle styleId="{95E9BAED-7A52-4284-B152-8941DD85BFC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0" autoAdjust="0"/>
  </p:normalViewPr>
  <p:slideViewPr>
    <p:cSldViewPr snapToGrid="0">
      <p:cViewPr varScale="1">
        <p:scale>
          <a:sx n="108" d="100"/>
          <a:sy n="108" d="100"/>
        </p:scale>
        <p:origin x="120" y="780"/>
      </p:cViewPr>
      <p:guideLst>
        <p:guide orient="horz" pos="1620"/>
        <p:guide pos="2880"/>
      </p:guideLst>
    </p:cSldViewPr>
  </p:slideViewPr>
  <p:outlineViewPr>
    <p:cViewPr>
      <p:scale>
        <a:sx n="33" d="100"/>
        <a:sy n="33" d="100"/>
      </p:scale>
      <p:origin x="0" y="-325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document/d/1vP1nugF2w-4Z6VO_TwdfF6B4kobzu_e4WpPjK8JPsNc/edit?usp=shar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dced6a568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11dced6a568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11dced6a568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a9313a37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1a9313a3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12da1dedd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12da1dedd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Substantial approval allows the applicant to obligate funds.</a:t>
            </a:r>
            <a:endParaRPr/>
          </a:p>
          <a:p>
            <a:pPr marL="0" lvl="0" indent="0" algn="l" rtl="0">
              <a:spcBef>
                <a:spcPts val="0"/>
              </a:spcBef>
              <a:spcAft>
                <a:spcPts val="0"/>
              </a:spcAft>
              <a:buNone/>
            </a:pPr>
            <a:endParaRPr/>
          </a:p>
          <a:p>
            <a:pPr marL="0" lvl="0" indent="0" algn="l" rtl="0">
              <a:spcBef>
                <a:spcPts val="0"/>
              </a:spcBef>
              <a:spcAft>
                <a:spcPts val="0"/>
              </a:spcAft>
              <a:buNone/>
            </a:pPr>
            <a:r>
              <a:rPr lang="en"/>
              <a:t>In order to receive Substantial Approval, you will need to submit the online application, along with a few documents that may pertain to your district. Almost all the forms need to be submitted through the consolidated application, except for the tribal forms. Those districts that it applies to, Georgina Owen (Title Program Manager), submits them on behalf of the district. So work with her to make sure that gets submitted on time. </a:t>
            </a:r>
            <a:endParaRPr/>
          </a:p>
          <a:p>
            <a:pPr marL="0" lvl="0" indent="0" algn="l" rtl="0">
              <a:spcBef>
                <a:spcPts val="0"/>
              </a:spcBef>
              <a:spcAft>
                <a:spcPts val="0"/>
              </a:spcAft>
              <a:buNone/>
            </a:pPr>
            <a:endParaRPr/>
          </a:p>
        </p:txBody>
      </p:sp>
      <p:sp>
        <p:nvSpPr>
          <p:cNvPr id="194" name="Google Shape;194;g212da1dedd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223635d7aa_3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223635d7aa_3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dced6a568_2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1dced6a568_2_1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[HAVE AUDIENCE LOG INTO THE APP]</a:t>
            </a:r>
            <a:endParaRPr/>
          </a:p>
        </p:txBody>
      </p:sp>
      <p:sp>
        <p:nvSpPr>
          <p:cNvPr id="210" name="Google Shape;210;g11dced6a568_2_1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2da1dedd9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12da1dedd9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If you are looking at the upcoming dates and you aren’t sure if you can complete everything on time, we do have an extension request form. This form lets us know at CDE that your application will be turned in late. However, you can not encumber funds until everything is turned in. So if you want another month to turn everything in, you wouldn’t get that substantial approval date until July 30</a:t>
            </a:r>
            <a:r>
              <a:rPr lang="en" baseline="30000"/>
              <a:t>th</a:t>
            </a:r>
            <a:r>
              <a:rPr lang="en"/>
              <a:t> or August 1</a:t>
            </a:r>
            <a:r>
              <a:rPr lang="en" baseline="30000"/>
              <a:t>st</a:t>
            </a:r>
            <a:r>
              <a:rPr lang="en"/>
              <a:t>. We can’t backdate it to July 1</a:t>
            </a:r>
            <a:r>
              <a:rPr lang="en" baseline="30000"/>
              <a:t>st. </a:t>
            </a:r>
            <a:endParaRPr/>
          </a:p>
        </p:txBody>
      </p:sp>
      <p:sp>
        <p:nvSpPr>
          <p:cNvPr id="220" name="Google Shape;220;g212da1dedd9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a9313a37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a9313a3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12da1dedd9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12da1dedd9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12da1dedd9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12da1dedd9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For 2023-2024, districts will have to same poverty measure options as prior years and afforded by the law. However, as previously mentioned, the poverty data used will be based on 2022 October Count only. District will no longer have the option of multiple data sources.  We wanted to briefly discuss the Healthy Meals for All program which will be in full effect for 2023-2024 school year.  Many districts have expressed concern that this new program will impact the number of families that complete the Free and Reduced Lunch forms.  We are working closely with our Nutrition group as well as the Department of Education to better understand if and how this new program will impact our schools.  One significant learning is that the way the program works is the district is either CEP eligible in which case they must apply for CEP.  This only accounts for approximately 24 districts in the state.  For the other 150 some odd districts, the plan is that the district collects from the federal lunch program and the state will cover the rest.  So it continue to be essential that families fill out the form.  Included on this slide is a link to a flyer that discusses all of this and how the program and Title I intersect.  The Nutrition group also has some great flyers in English and Spanish that can be sent to families to help explain that these forms not only access food but potentially bring additional monies to the school.  These flyers will be available in the RNM google folder.  The link will be given at the end of the presentation.  Also, we are happy to brainstorm how best to proceed once you start digging into your FRL information and start ranking schools.</a:t>
            </a:r>
            <a:endParaRPr>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12da1dedd9_0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12da1dedd9_0_2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0" lvl="0" indent="0" algn="l" rtl="0">
              <a:spcBef>
                <a:spcPts val="0"/>
              </a:spcBef>
              <a:spcAft>
                <a:spcPts val="0"/>
              </a:spcAft>
              <a:buNone/>
            </a:pPr>
            <a:endParaRPr/>
          </a:p>
        </p:txBody>
      </p:sp>
      <p:sp>
        <p:nvSpPr>
          <p:cNvPr id="249" name="Google Shape;249;g212da1dedd9_0_2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12da1dedd9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12da1dedd9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23635d7a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23635d7a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12da1dedd9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12da1dedd9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12da1dedd9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12da1dedd9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12da1dedd9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12da1dedd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12da1dedd9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12da1dedd9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12da1dedd9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12da1dedd9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12da1dedd9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12da1dedd9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12da1dedd9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12da1dedd9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12da1dedd9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12da1dedd9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12da1dedd9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12da1dedd9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2cd641976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2cd64197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223635d7aa_3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223635d7aa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Additional Support Staff List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1d7c3899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1d7c3899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1d7c3899d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1d7c3899d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1d7c3899d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1d7c3899d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1d7c3899d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1d7c3899d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1d7c3899d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1d7c3899d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1d7c3899d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1d7c3899d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257ac6341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257ac6341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 the groups start working on their applications and walk around to help.]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1f0fd1378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21f0fd1378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21f0fd1378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1dced6a568_2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11dced6a568_2_2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 have a Technical Assistance Request form that you can fill out to set up technical assistance time. A lot of people used the form last year and you can designate which sections of the applications you need help with. It will ask for days and times that work best for you and our team will set up a meeting with you and the appropriate individuals to provide you with support. As always, if you have questions, you can reach out to your Regional Contact for assistance.</a:t>
            </a:r>
            <a:endParaRPr/>
          </a:p>
          <a:p>
            <a:pPr marL="0" lvl="0" indent="0" algn="l" rtl="0">
              <a:spcBef>
                <a:spcPts val="0"/>
              </a:spcBef>
              <a:spcAft>
                <a:spcPts val="0"/>
              </a:spcAft>
              <a:buNone/>
            </a:pPr>
            <a:endParaRPr/>
          </a:p>
          <a:p>
            <a:pPr marL="0" lvl="0" indent="0" algn="l" rtl="0">
              <a:spcBef>
                <a:spcPts val="0"/>
              </a:spcBef>
              <a:spcAft>
                <a:spcPts val="0"/>
              </a:spcAft>
              <a:buNone/>
            </a:pPr>
            <a:r>
              <a:rPr lang="en"/>
              <a:t>We will also host office hours. </a:t>
            </a:r>
            <a:endParaRPr/>
          </a:p>
        </p:txBody>
      </p:sp>
      <p:sp>
        <p:nvSpPr>
          <p:cNvPr id="407" name="Google Shape;407;g11dced6a568_2_2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223635d7aa_3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223635d7aa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 the groups start working on their applications and walk around to help.]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130cc567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2130cc56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12da1dedd9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212da1dedd9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212da1dedd9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12da1dedd9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212da1dedd9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0" lvl="0" indent="0" algn="l" rtl="0">
              <a:spcBef>
                <a:spcPts val="0"/>
              </a:spcBef>
              <a:spcAft>
                <a:spcPts val="0"/>
              </a:spcAft>
              <a:buNone/>
            </a:pPr>
            <a:r>
              <a:rPr lang="en"/>
              <a:t> </a:t>
            </a:r>
            <a:endParaRPr/>
          </a:p>
        </p:txBody>
      </p:sp>
      <p:sp>
        <p:nvSpPr>
          <p:cNvPr id="431" name="Google Shape;431;g212da1dedd9_0_1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12da1dedd9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212da1dedd9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0" lvl="0" indent="0" algn="l" rtl="0">
              <a:spcBef>
                <a:spcPts val="0"/>
              </a:spcBef>
              <a:spcAft>
                <a:spcPts val="0"/>
              </a:spcAft>
              <a:buNone/>
            </a:pPr>
            <a:endParaRPr/>
          </a:p>
        </p:txBody>
      </p:sp>
      <p:sp>
        <p:nvSpPr>
          <p:cNvPr id="440" name="Google Shape;440;g212da1dedd9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12da1dedd9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12da1dedd9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0" lvl="0" indent="0" algn="l" rtl="0">
              <a:spcBef>
                <a:spcPts val="0"/>
              </a:spcBef>
              <a:spcAft>
                <a:spcPts val="0"/>
              </a:spcAft>
              <a:buNone/>
            </a:pPr>
            <a:endParaRPr/>
          </a:p>
          <a:p>
            <a:pPr marL="0" lvl="0" indent="0" algn="l" rtl="0">
              <a:spcBef>
                <a:spcPts val="0"/>
              </a:spcBef>
              <a:spcAft>
                <a:spcPts val="0"/>
              </a:spcAft>
              <a:buNone/>
            </a:pPr>
            <a:r>
              <a:rPr lang="en"/>
              <a:t>As well as our Grant Fiscal Partners.</a:t>
            </a:r>
            <a:endParaRPr/>
          </a:p>
        </p:txBody>
      </p:sp>
      <p:sp>
        <p:nvSpPr>
          <p:cNvPr id="448" name="Google Shape;448;g212da1dedd9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12da1dedd9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12da1dedd9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23635d7a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23635d7a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23635d7aa_3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23635d7aa_3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23635d7a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23635d7a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23635d7aa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23635d7aa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group is small (fewer than 5), skip this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7cf5bcf65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7cf5bcf6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group is small (fewer than 5), have each person just introduce themselves.]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p:nvPr/>
        </p:nvSpPr>
        <p:spPr>
          <a:xfrm>
            <a:off x="0" y="3506431"/>
            <a:ext cx="9144000" cy="1637071"/>
          </a:xfrm>
          <a:prstGeom prst="rect">
            <a:avLst/>
          </a:prstGeom>
          <a:gradFill>
            <a:gsLst>
              <a:gs pos="0">
                <a:schemeClr val="lt1"/>
              </a:gs>
              <a:gs pos="100000">
                <a:srgbClr val="488BC9">
                  <a:alpha val="2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0" name="Google Shape;60;p1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1" name="Google Shape;61;p14"/>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62" name="Google Shape;62;p14"/>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5" name="Google Shape;65;p1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68" name="Google Shape;68;p1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9"/>
        <p:cNvGrpSpPr/>
        <p:nvPr/>
      </p:nvGrpSpPr>
      <p:grpSpPr>
        <a:xfrm>
          <a:off x="0" y="0"/>
          <a:ext cx="0" cy="0"/>
          <a:chOff x="0" y="0"/>
          <a:chExt cx="0" cy="0"/>
        </a:xfrm>
      </p:grpSpPr>
      <p:pic>
        <p:nvPicPr>
          <p:cNvPr id="70" name="Google Shape;70;p16"/>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71" name="Google Shape;71;p16"/>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3"/>
        <p:cNvGrpSpPr/>
        <p:nvPr/>
      </p:nvGrpSpPr>
      <p:grpSpPr>
        <a:xfrm>
          <a:off x="0" y="0"/>
          <a:ext cx="0" cy="0"/>
          <a:chOff x="0" y="0"/>
          <a:chExt cx="0" cy="0"/>
        </a:xfrm>
      </p:grpSpPr>
      <p:pic>
        <p:nvPicPr>
          <p:cNvPr id="74" name="Google Shape;74;p1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75" name="Google Shape;75;p1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7" name="Google Shape;77;p1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78" name="Google Shape;78;p1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9" name="Google Shape;79;p17"/>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0"/>
        <p:cNvGrpSpPr/>
        <p:nvPr/>
      </p:nvGrpSpPr>
      <p:grpSpPr>
        <a:xfrm>
          <a:off x="0" y="0"/>
          <a:ext cx="0" cy="0"/>
          <a:chOff x="0" y="0"/>
          <a:chExt cx="0" cy="0"/>
        </a:xfrm>
      </p:grpSpPr>
      <p:pic>
        <p:nvPicPr>
          <p:cNvPr id="81" name="Google Shape;81;p1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82" name="Google Shape;82;p1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84" name="Google Shape;84;p1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85" name="Google Shape;85;p1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18"/>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7"/>
        <p:cNvGrpSpPr/>
        <p:nvPr/>
      </p:nvGrpSpPr>
      <p:grpSpPr>
        <a:xfrm>
          <a:off x="0" y="0"/>
          <a:ext cx="0" cy="0"/>
          <a:chOff x="0" y="0"/>
          <a:chExt cx="0" cy="0"/>
        </a:xfrm>
      </p:grpSpPr>
      <p:pic>
        <p:nvPicPr>
          <p:cNvPr id="88" name="Google Shape;88;p1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89" name="Google Shape;89;p1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1" name="Google Shape;91;p1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92" name="Google Shape;92;p1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3" name="Google Shape;93;p19"/>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4"/>
        <p:cNvGrpSpPr/>
        <p:nvPr/>
      </p:nvGrpSpPr>
      <p:grpSpPr>
        <a:xfrm>
          <a:off x="0" y="0"/>
          <a:ext cx="0" cy="0"/>
          <a:chOff x="0" y="0"/>
          <a:chExt cx="0" cy="0"/>
        </a:xfrm>
      </p:grpSpPr>
      <p:pic>
        <p:nvPicPr>
          <p:cNvPr id="95" name="Google Shape;95;p2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6" name="Google Shape;96;p2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8" name="Google Shape;98;p2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99" name="Google Shape;99;p2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0" name="Google Shape;100;p20"/>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1"/>
        <p:cNvGrpSpPr/>
        <p:nvPr/>
      </p:nvGrpSpPr>
      <p:grpSpPr>
        <a:xfrm>
          <a:off x="0" y="0"/>
          <a:ext cx="0" cy="0"/>
          <a:chOff x="0" y="0"/>
          <a:chExt cx="0" cy="0"/>
        </a:xfrm>
      </p:grpSpPr>
      <p:pic>
        <p:nvPicPr>
          <p:cNvPr id="102" name="Google Shape;102;p2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03" name="Google Shape;103;p2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 name="Google Shape;104;p2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5" name="Google Shape;105;p2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6" name="Google Shape;106;p2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7" name="Google Shape;107;p2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08"/>
        <p:cNvGrpSpPr/>
        <p:nvPr/>
      </p:nvGrpSpPr>
      <p:grpSpPr>
        <a:xfrm>
          <a:off x="0" y="0"/>
          <a:ext cx="0" cy="0"/>
          <a:chOff x="0" y="0"/>
          <a:chExt cx="0" cy="0"/>
        </a:xfrm>
      </p:grpSpPr>
      <p:pic>
        <p:nvPicPr>
          <p:cNvPr id="109" name="Google Shape;109;p2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0" name="Google Shape;110;p2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2" name="Google Shape;112;p2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3" name="Google Shape;113;p2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4" name="Google Shape;114;p2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5"/>
        <p:cNvGrpSpPr/>
        <p:nvPr/>
      </p:nvGrpSpPr>
      <p:grpSpPr>
        <a:xfrm>
          <a:off x="0" y="0"/>
          <a:ext cx="0" cy="0"/>
          <a:chOff x="0" y="0"/>
          <a:chExt cx="0" cy="0"/>
        </a:xfrm>
      </p:grpSpPr>
      <p:sp>
        <p:nvSpPr>
          <p:cNvPr id="116" name="Google Shape;116;p23"/>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23"/>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8" name="Google Shape;118;p23"/>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19" name="Google Shape;119;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0" name="Google Shape;120;p23"/>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21" name="Google Shape;121;p2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hyperlink" Target="mailto:owen_g@cde.state.co.us" TargetMode="External"/><Relationship Id="rId3" Type="http://schemas.openxmlformats.org/officeDocument/2006/relationships/hyperlink" Target="http://www.cde.state.co.us/fedprograms/2018consultationform" TargetMode="External"/><Relationship Id="rId7" Type="http://schemas.openxmlformats.org/officeDocument/2006/relationships/hyperlink" Target="mailto:Consolidatedapplications@cde.state.co.u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www.cde.state.co.us/cde_english/tribalconsultationform" TargetMode="External"/><Relationship Id="rId5" Type="http://schemas.openxmlformats.org/officeDocument/2006/relationships/hyperlink" Target="http://www.cde.state.co.us/fedprograms/approvalandtransmittal" TargetMode="External"/><Relationship Id="rId10" Type="http://schemas.openxmlformats.org/officeDocument/2006/relationships/hyperlink" Target="https://www.cde.state.co.us/apps/consapp2023/login" TargetMode="External"/><Relationship Id="rId4" Type="http://schemas.openxmlformats.org/officeDocument/2006/relationships/hyperlink" Target="http://www.cde.state.co.us/fedprograms/1003funds" TargetMode="External"/><Relationship Id="rId9" Type="http://schemas.openxmlformats.org/officeDocument/2006/relationships/hyperlink" Target="http://www.cde.state.co.us/apps/consapp2023/logi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www.cde.state.co.us/idm/idmquickreferenceguide" TargetMode="External"/><Relationship Id="rId3" Type="http://schemas.openxmlformats.org/officeDocument/2006/relationships/hyperlink" Target="http://www.cde.state.co.us/idm" TargetMode="External"/><Relationship Id="rId7" Type="http://schemas.openxmlformats.org/officeDocument/2006/relationships/hyperlink" Target="https://cdeapps.cde.state.co.us/LAM_Quick_Guide.docx"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edx.cde.state.co.us/passwordmanagement/CDEPasswordApplication.html#/" TargetMode="External"/><Relationship Id="rId5" Type="http://schemas.openxmlformats.org/officeDocument/2006/relationships/hyperlink" Target="mailto:consolidatedapplications@cde.state.co.us" TargetMode="External"/><Relationship Id="rId4" Type="http://schemas.openxmlformats.org/officeDocument/2006/relationships/hyperlink" Target="https://edx.cde.state.co.us/CDEIdM/districtLAMSupport.jsp" TargetMode="Externa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fedprograms/consapp/index"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oese.ed.gov/files/2022/02/Within-district-allocations-FINAL.pd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hyperlink" Target="https://www.cde.state.co.us/nutrition/healthymealsforallguid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hyperlink" Target="http://www.cde.state.co.us/fedprograms/regionalcontactspage" TargetMode="External"/><Relationship Id="rId3" Type="http://schemas.openxmlformats.org/officeDocument/2006/relationships/hyperlink" Target="http://www.cde.state.co.us/node/51534" TargetMode="External"/><Relationship Id="rId7" Type="http://schemas.openxmlformats.org/officeDocument/2006/relationships/hyperlink" Target="https://oese.ed.gov/files/2022/02/Within-district-allocations-FINAL.pdf"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www.cde.state.co.us/fedprograms/consapp/index" TargetMode="External"/><Relationship Id="rId5" Type="http://schemas.openxmlformats.org/officeDocument/2006/relationships/hyperlink" Target="https://www.cde.state.co.us/fedprograms/winterregionalnetworkmeeting" TargetMode="External"/><Relationship Id="rId4" Type="http://schemas.openxmlformats.org/officeDocument/2006/relationships/hyperlink" Target="https://www.cde.state.co.us/fedprograms/ESEALaunchpad" TargetMode="External"/><Relationship Id="rId9" Type="http://schemas.openxmlformats.org/officeDocument/2006/relationships/hyperlink" Target="https://app.smartsheet.com/b/form/7ee00d5300364e3ba408adf23342f91d"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de.state.co.us/fedprograms/regionalcontactspage"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https://app.smartsheet.com/b/form/7ee00d5300364e3ba408adf23342f91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hyperlink" Target="mailto:Echsner_R@cde.state.co.us" TargetMode="External"/><Relationship Id="rId13" Type="http://schemas.openxmlformats.org/officeDocument/2006/relationships/hyperlink" Target="mailto:Adeboye-Sullivan_C@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byrd_e@cde.state.co.us" TargetMode="External"/><Relationship Id="rId12" Type="http://schemas.openxmlformats.org/officeDocument/2006/relationships/hyperlink" Target="mailto:crumley_k@cde.state.co.us"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hyperlink" Target="mailto:giessinger_t@cde.state.co.us" TargetMode="External"/><Relationship Id="rId11" Type="http://schemas.openxmlformats.org/officeDocument/2006/relationships/hyperlink" Target="mailto:Hickman_N@cde.state.co.us" TargetMode="External"/><Relationship Id="rId5" Type="http://schemas.openxmlformats.org/officeDocument/2006/relationships/hyperlink" Target="mailto:meushaw_l@cde.state.co.us" TargetMode="External"/><Relationship Id="rId10" Type="http://schemas.openxmlformats.org/officeDocument/2006/relationships/hyperlink" Target="mailto:temple_r@cde.state.co.us" TargetMode="External"/><Relationship Id="rId4" Type="http://schemas.openxmlformats.org/officeDocument/2006/relationships/hyperlink" Target="mailto:Owen_e@cde.state.co.us" TargetMode="External"/><Relationship Id="rId9" Type="http://schemas.openxmlformats.org/officeDocument/2006/relationships/hyperlink" Target="mailto:bixler_k@cde.state.co.u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mailto:Chaffin_M@cde.state.co.us" TargetMode="External"/><Relationship Id="rId3" Type="http://schemas.openxmlformats.org/officeDocument/2006/relationships/hyperlink" Target="mailto:crumley_k@cde.state.co.us" TargetMode="External"/><Relationship Id="rId7" Type="http://schemas.openxmlformats.org/officeDocument/2006/relationships/hyperlink" Target="mailto:negley_t@cde.state.co.us"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mailto:Boylan_K@cde.state.co.us" TargetMode="External"/><Relationship Id="rId5" Type="http://schemas.openxmlformats.org/officeDocument/2006/relationships/hyperlink" Target="mailto:owens_m@cde.state.co.us" TargetMode="External"/><Relationship Id="rId4" Type="http://schemas.openxmlformats.org/officeDocument/2006/relationships/hyperlink" Target="mailto:schelke_j@cde.state.co.us" TargetMode="External"/><Relationship Id="rId9" Type="http://schemas.openxmlformats.org/officeDocument/2006/relationships/hyperlink" Target="mailto:shen_m@cde.state.co.u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collins_d@cde.state.co.us"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hyperlink" Target="mailto:allen_m@cde.state.co.us" TargetMode="External"/><Relationship Id="rId5" Type="http://schemas.openxmlformats.org/officeDocument/2006/relationships/hyperlink" Target="mailto:hollingshead_j@cde.state.co.us" TargetMode="External"/><Relationship Id="rId4" Type="http://schemas.openxmlformats.org/officeDocument/2006/relationships/hyperlink" Target="mailto:prael_m@cde.state.co.u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Austin_j@cde.state.co.us"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hyperlink" Target="mailto:kaleda_s@cde.state.co.us" TargetMode="External"/><Relationship Id="rId4" Type="http://schemas.openxmlformats.org/officeDocument/2006/relationships/hyperlink" Target="mailto:Hawkins_r@cde.state.co.u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3240"/>
              <a:buFont typeface="Arial"/>
              <a:buNone/>
            </a:pPr>
            <a:r>
              <a:rPr lang="en" sz="3440" dirty="0"/>
              <a:t>2023-2024 Consolidated Application Work Session</a:t>
            </a:r>
            <a:endParaRPr sz="3440" dirty="0"/>
          </a:p>
        </p:txBody>
      </p:sp>
      <p:sp>
        <p:nvSpPr>
          <p:cNvPr id="131" name="Google Shape;131;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a:t>
            </a:fld>
            <a:endParaRPr/>
          </a:p>
        </p:txBody>
      </p:sp>
      <p:sp>
        <p:nvSpPr>
          <p:cNvPr id="132" name="Google Shape;132;p25"/>
          <p:cNvSpPr txBox="1"/>
          <p:nvPr/>
        </p:nvSpPr>
        <p:spPr>
          <a:xfrm>
            <a:off x="2615450" y="3823075"/>
            <a:ext cx="3942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alibri"/>
                <a:ea typeface="Calibri"/>
                <a:cs typeface="Calibri"/>
                <a:sym typeface="Calibri"/>
              </a:rPr>
              <a:t>Federal Programs and Supports Unit</a:t>
            </a:r>
            <a:endParaRPr sz="20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4100"/>
              <a:t>Due Dates and Logging in to the Application </a:t>
            </a:r>
            <a:endParaRPr sz="4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3000"/>
              <a:t>Timeline: Substantial Approval </a:t>
            </a:r>
            <a:endParaRPr sz="3000"/>
          </a:p>
        </p:txBody>
      </p:sp>
      <p:sp>
        <p:nvSpPr>
          <p:cNvPr id="197" name="Google Shape;197;p35"/>
          <p:cNvSpPr txBox="1">
            <a:spLocks noGrp="1"/>
          </p:cNvSpPr>
          <p:nvPr>
            <p:ph type="body" idx="1"/>
          </p:nvPr>
        </p:nvSpPr>
        <p:spPr>
          <a:xfrm>
            <a:off x="578150" y="939997"/>
            <a:ext cx="7886700" cy="326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800"/>
              </a:spcBef>
              <a:spcAft>
                <a:spcPts val="0"/>
              </a:spcAft>
              <a:buClr>
                <a:schemeClr val="dk1"/>
              </a:buClr>
              <a:buSzPts val="1800"/>
              <a:buNone/>
            </a:pPr>
            <a:r>
              <a:rPr lang="en"/>
              <a:t>In order to receive Substantial Approval on the 2023-2024 Consolidated Application, the applicant will need to submit the following: </a:t>
            </a:r>
            <a:endParaRPr/>
          </a:p>
          <a:p>
            <a:pPr marL="0" lvl="0" indent="0" algn="ctr" rtl="0">
              <a:lnSpc>
                <a:spcPct val="90000"/>
              </a:lnSpc>
              <a:spcBef>
                <a:spcPts val="800"/>
              </a:spcBef>
              <a:spcAft>
                <a:spcPts val="0"/>
              </a:spcAft>
              <a:buClr>
                <a:schemeClr val="dk1"/>
              </a:buClr>
              <a:buSzPts val="1800"/>
              <a:buNone/>
            </a:pPr>
            <a:br>
              <a:rPr lang="en"/>
            </a:br>
            <a:endParaRPr sz="2600" b="1"/>
          </a:p>
        </p:txBody>
      </p:sp>
      <p:graphicFrame>
        <p:nvGraphicFramePr>
          <p:cNvPr id="198" name="Google Shape;198;p35"/>
          <p:cNvGraphicFramePr/>
          <p:nvPr/>
        </p:nvGraphicFramePr>
        <p:xfrm>
          <a:off x="124649" y="1614271"/>
          <a:ext cx="3000000" cy="3000000"/>
        </p:xfrm>
        <a:graphic>
          <a:graphicData uri="http://schemas.openxmlformats.org/drawingml/2006/table">
            <a:tbl>
              <a:tblPr firstRow="1" bandRow="1">
                <a:noFill/>
                <a:tableStyleId>{95E9BAED-7A52-4284-B152-8941DD85BFC8}</a:tableStyleId>
              </a:tblPr>
              <a:tblGrid>
                <a:gridCol w="4407550">
                  <a:extLst>
                    <a:ext uri="{9D8B030D-6E8A-4147-A177-3AD203B41FA5}">
                      <a16:colId xmlns:a16="http://schemas.microsoft.com/office/drawing/2014/main" val="20000"/>
                    </a:ext>
                  </a:extLst>
                </a:gridCol>
                <a:gridCol w="1236475">
                  <a:extLst>
                    <a:ext uri="{9D8B030D-6E8A-4147-A177-3AD203B41FA5}">
                      <a16:colId xmlns:a16="http://schemas.microsoft.com/office/drawing/2014/main" val="20001"/>
                    </a:ext>
                  </a:extLst>
                </a:gridCol>
                <a:gridCol w="3230475">
                  <a:extLst>
                    <a:ext uri="{9D8B030D-6E8A-4147-A177-3AD203B41FA5}">
                      <a16:colId xmlns:a16="http://schemas.microsoft.com/office/drawing/2014/main" val="20002"/>
                    </a:ext>
                  </a:extLst>
                </a:gridCol>
              </a:tblGrid>
              <a:tr h="341550">
                <a:tc>
                  <a:txBody>
                    <a:bodyPr/>
                    <a:lstStyle/>
                    <a:p>
                      <a:pPr marL="0" marR="0" lvl="0" indent="0" algn="ctr" rtl="0">
                        <a:spcBef>
                          <a:spcPts val="0"/>
                        </a:spcBef>
                        <a:spcAft>
                          <a:spcPts val="0"/>
                        </a:spcAft>
                        <a:buNone/>
                      </a:pPr>
                      <a:r>
                        <a:rPr lang="en" sz="1400" u="none" strike="noStrike" cap="none">
                          <a:solidFill>
                            <a:schemeClr val="dk1"/>
                          </a:solidFill>
                        </a:rPr>
                        <a:t>Activity</a:t>
                      </a:r>
                      <a:endParaRPr sz="1100"/>
                    </a:p>
                  </a:txBody>
                  <a:tcPr marL="68600" marR="68600" marT="34300" marB="34300"/>
                </a:tc>
                <a:tc>
                  <a:txBody>
                    <a:bodyPr/>
                    <a:lstStyle/>
                    <a:p>
                      <a:pPr marL="0" marR="0" lvl="0" indent="0" algn="ctr" rtl="0">
                        <a:spcBef>
                          <a:spcPts val="0"/>
                        </a:spcBef>
                        <a:spcAft>
                          <a:spcPts val="0"/>
                        </a:spcAft>
                        <a:buNone/>
                      </a:pPr>
                      <a:r>
                        <a:rPr lang="en" sz="1400" u="none" strike="noStrike" cap="none">
                          <a:solidFill>
                            <a:schemeClr val="dk1"/>
                          </a:solidFill>
                        </a:rPr>
                        <a:t>Due Date</a:t>
                      </a:r>
                      <a:endParaRPr sz="1100"/>
                    </a:p>
                  </a:txBody>
                  <a:tcPr marL="68600" marR="68600" marT="34300" marB="34300"/>
                </a:tc>
                <a:tc>
                  <a:txBody>
                    <a:bodyPr/>
                    <a:lstStyle/>
                    <a:p>
                      <a:pPr marL="0" marR="0" lvl="0" indent="0" algn="ctr" rtl="0">
                        <a:spcBef>
                          <a:spcPts val="0"/>
                        </a:spcBef>
                        <a:spcAft>
                          <a:spcPts val="0"/>
                        </a:spcAft>
                        <a:buNone/>
                      </a:pPr>
                      <a:r>
                        <a:rPr lang="en" sz="1400" u="none" strike="noStrike" cap="none">
                          <a:solidFill>
                            <a:schemeClr val="dk1"/>
                          </a:solidFill>
                        </a:rPr>
                        <a:t>Submission Location </a:t>
                      </a:r>
                      <a:endParaRPr sz="1100"/>
                    </a:p>
                  </a:txBody>
                  <a:tcPr marL="68600" marR="68600" marT="34300" marB="34300"/>
                </a:tc>
                <a:extLst>
                  <a:ext uri="{0D108BD9-81ED-4DB2-BD59-A6C34878D82A}">
                    <a16:rowId xmlns:a16="http://schemas.microsoft.com/office/drawing/2014/main" val="10000"/>
                  </a:ext>
                </a:extLst>
              </a:tr>
              <a:tr h="341550">
                <a:tc>
                  <a:txBody>
                    <a:bodyPr/>
                    <a:lstStyle/>
                    <a:p>
                      <a:pPr marL="0" marR="0" lvl="0" indent="0" algn="l" rtl="0">
                        <a:spcBef>
                          <a:spcPts val="0"/>
                        </a:spcBef>
                        <a:spcAft>
                          <a:spcPts val="0"/>
                        </a:spcAft>
                        <a:buNone/>
                      </a:pPr>
                      <a:r>
                        <a:rPr lang="en" sz="1400" u="sng" strike="noStrike" cap="none">
                          <a:solidFill>
                            <a:schemeClr val="hlink"/>
                          </a:solidFill>
                          <a:hlinkClick r:id="rId3"/>
                        </a:rPr>
                        <a:t>Non-Public School Consultation Forms</a:t>
                      </a:r>
                      <a:endParaRPr sz="1400"/>
                    </a:p>
                  </a:txBody>
                  <a:tcPr marL="68600" marR="68600" marT="34300" marB="34300"/>
                </a:tc>
                <a:tc>
                  <a:txBody>
                    <a:bodyPr/>
                    <a:lstStyle/>
                    <a:p>
                      <a:pPr marL="0" marR="0" lvl="0" indent="0" algn="ctr" rtl="0">
                        <a:spcBef>
                          <a:spcPts val="0"/>
                        </a:spcBef>
                        <a:spcAft>
                          <a:spcPts val="0"/>
                        </a:spcAft>
                        <a:buNone/>
                      </a:pPr>
                      <a:r>
                        <a:rPr lang="en" sz="1400"/>
                        <a:t>May 3</a:t>
                      </a:r>
                      <a:r>
                        <a:rPr lang="en"/>
                        <a:t>1</a:t>
                      </a:r>
                      <a:endParaRPr sz="1100"/>
                    </a:p>
                  </a:txBody>
                  <a:tcPr marL="68600" marR="68600" marT="34300" marB="34300"/>
                </a:tc>
                <a:tc>
                  <a:txBody>
                    <a:bodyPr/>
                    <a:lstStyle/>
                    <a:p>
                      <a:pPr marL="0" marR="0" lvl="0" indent="0" algn="l" rtl="0">
                        <a:spcBef>
                          <a:spcPts val="0"/>
                        </a:spcBef>
                        <a:spcAft>
                          <a:spcPts val="0"/>
                        </a:spcAft>
                        <a:buNone/>
                      </a:pPr>
                      <a:r>
                        <a:rPr lang="en" sz="1400"/>
                        <a:t>Non-Public Schools page</a:t>
                      </a:r>
                      <a:endParaRPr sz="1100"/>
                    </a:p>
                  </a:txBody>
                  <a:tcPr marL="68600" marR="68600" marT="34300" marB="34300"/>
                </a:tc>
                <a:extLst>
                  <a:ext uri="{0D108BD9-81ED-4DB2-BD59-A6C34878D82A}">
                    <a16:rowId xmlns:a16="http://schemas.microsoft.com/office/drawing/2014/main" val="10001"/>
                  </a:ext>
                </a:extLst>
              </a:tr>
              <a:tr h="474625">
                <a:tc>
                  <a:txBody>
                    <a:bodyPr/>
                    <a:lstStyle/>
                    <a:p>
                      <a:pPr marL="0" marR="0" lvl="0" indent="0" algn="l" rtl="0">
                        <a:spcBef>
                          <a:spcPts val="0"/>
                        </a:spcBef>
                        <a:spcAft>
                          <a:spcPts val="0"/>
                        </a:spcAft>
                        <a:buNone/>
                      </a:pPr>
                      <a:r>
                        <a:rPr lang="en" sz="1400" u="sng">
                          <a:solidFill>
                            <a:schemeClr val="hlink"/>
                          </a:solidFill>
                          <a:hlinkClick r:id="rId4"/>
                        </a:rPr>
                        <a:t>School Improvement Retention of Funds Form</a:t>
                      </a:r>
                      <a:endParaRPr sz="1400"/>
                    </a:p>
                  </a:txBody>
                  <a:tcPr marL="68600" marR="68600" marT="34300" marB="34300"/>
                </a:tc>
                <a:tc>
                  <a:txBody>
                    <a:bodyPr/>
                    <a:lstStyle/>
                    <a:p>
                      <a:pPr marL="0" marR="0" lvl="0" indent="0" algn="ctr" rtl="0">
                        <a:spcBef>
                          <a:spcPts val="0"/>
                        </a:spcBef>
                        <a:spcAft>
                          <a:spcPts val="0"/>
                        </a:spcAft>
                        <a:buNone/>
                      </a:pPr>
                      <a:r>
                        <a:rPr lang="en" sz="1400"/>
                        <a:t>May 3</a:t>
                      </a:r>
                      <a:r>
                        <a:rPr lang="en"/>
                        <a:t>1</a:t>
                      </a:r>
                      <a:r>
                        <a:rPr lang="en" sz="1400"/>
                        <a:t> </a:t>
                      </a:r>
                      <a:endParaRPr sz="1100"/>
                    </a:p>
                  </a:txBody>
                  <a:tcPr marL="68600" marR="68600" marT="34300" marB="34300"/>
                </a:tc>
                <a:tc>
                  <a:txBody>
                    <a:bodyPr/>
                    <a:lstStyle/>
                    <a:p>
                      <a:pPr marL="0" marR="0" lvl="0" indent="0" algn="l" rtl="0">
                        <a:spcBef>
                          <a:spcPts val="0"/>
                        </a:spcBef>
                        <a:spcAft>
                          <a:spcPts val="0"/>
                        </a:spcAft>
                        <a:buNone/>
                      </a:pPr>
                      <a:r>
                        <a:rPr lang="en" sz="1400" i="0" u="none"/>
                        <a:t>Documents Upload page</a:t>
                      </a:r>
                      <a:endParaRPr sz="1100"/>
                    </a:p>
                  </a:txBody>
                  <a:tcPr marL="68600" marR="68600" marT="34300" marB="34300"/>
                </a:tc>
                <a:extLst>
                  <a:ext uri="{0D108BD9-81ED-4DB2-BD59-A6C34878D82A}">
                    <a16:rowId xmlns:a16="http://schemas.microsoft.com/office/drawing/2014/main" val="10002"/>
                  </a:ext>
                </a:extLst>
              </a:tr>
              <a:tr h="341550">
                <a:tc>
                  <a:txBody>
                    <a:bodyPr/>
                    <a:lstStyle/>
                    <a:p>
                      <a:pPr marL="0" marR="0" lvl="0" indent="0" algn="l" rtl="0">
                        <a:spcBef>
                          <a:spcPts val="0"/>
                        </a:spcBef>
                        <a:spcAft>
                          <a:spcPts val="0"/>
                        </a:spcAft>
                        <a:buNone/>
                      </a:pPr>
                      <a:r>
                        <a:rPr lang="en" sz="1400" u="sng">
                          <a:solidFill>
                            <a:schemeClr val="hlink"/>
                          </a:solidFill>
                          <a:hlinkClick r:id="rId5"/>
                        </a:rPr>
                        <a:t>Approval and Transmittal Form</a:t>
                      </a:r>
                      <a:endParaRPr sz="1400"/>
                    </a:p>
                  </a:txBody>
                  <a:tcPr marL="68600" marR="68600" marT="34300" marB="34300"/>
                </a:tc>
                <a:tc>
                  <a:txBody>
                    <a:bodyPr/>
                    <a:lstStyle/>
                    <a:p>
                      <a:pPr marL="0" marR="0" lvl="0" indent="0" algn="ctr" rtl="0">
                        <a:spcBef>
                          <a:spcPts val="0"/>
                        </a:spcBef>
                        <a:spcAft>
                          <a:spcPts val="0"/>
                        </a:spcAft>
                        <a:buNone/>
                      </a:pPr>
                      <a:r>
                        <a:rPr lang="en" sz="1400"/>
                        <a:t>June 3</a:t>
                      </a:r>
                      <a:r>
                        <a:rPr lang="en"/>
                        <a:t>0</a:t>
                      </a:r>
                      <a:endParaRPr sz="1100"/>
                    </a:p>
                  </a:txBody>
                  <a:tcPr marL="68600" marR="68600" marT="34300" marB="34300"/>
                </a:tc>
                <a:tc>
                  <a:txBody>
                    <a:bodyPr/>
                    <a:lstStyle/>
                    <a:p>
                      <a:pPr marL="0" marR="0" lvl="0" indent="0" algn="l" rtl="0">
                        <a:lnSpc>
                          <a:spcPct val="100000"/>
                        </a:lnSpc>
                        <a:spcBef>
                          <a:spcPts val="0"/>
                        </a:spcBef>
                        <a:spcAft>
                          <a:spcPts val="0"/>
                        </a:spcAft>
                        <a:buClr>
                          <a:schemeClr val="dk1"/>
                        </a:buClr>
                        <a:buSzPts val="1400"/>
                        <a:buFont typeface="Calibri"/>
                        <a:buNone/>
                      </a:pPr>
                      <a:r>
                        <a:rPr lang="en" sz="1400" i="0" u="none"/>
                        <a:t>Documents Upload page</a:t>
                      </a:r>
                      <a:endParaRPr sz="1100"/>
                    </a:p>
                  </a:txBody>
                  <a:tcPr marL="68600" marR="68600" marT="34300" marB="34300"/>
                </a:tc>
                <a:extLst>
                  <a:ext uri="{0D108BD9-81ED-4DB2-BD59-A6C34878D82A}">
                    <a16:rowId xmlns:a16="http://schemas.microsoft.com/office/drawing/2014/main" val="10003"/>
                  </a:ext>
                </a:extLst>
              </a:tr>
              <a:tr h="341550">
                <a:tc>
                  <a:txBody>
                    <a:bodyPr/>
                    <a:lstStyle/>
                    <a:p>
                      <a:pPr marL="0" marR="0" lvl="0" indent="0" algn="l" rtl="0">
                        <a:spcBef>
                          <a:spcPts val="0"/>
                        </a:spcBef>
                        <a:spcAft>
                          <a:spcPts val="0"/>
                        </a:spcAft>
                        <a:buNone/>
                      </a:pPr>
                      <a:r>
                        <a:rPr lang="en" sz="1400"/>
                        <a:t>BOCES Member District ARAC Form (found</a:t>
                      </a:r>
                      <a:r>
                        <a:rPr lang="en"/>
                        <a:t> in application)</a:t>
                      </a:r>
                      <a:endParaRPr sz="1100"/>
                    </a:p>
                  </a:txBody>
                  <a:tcPr marL="68600" marR="68600" marT="34300" marB="34300"/>
                </a:tc>
                <a:tc>
                  <a:txBody>
                    <a:bodyPr/>
                    <a:lstStyle/>
                    <a:p>
                      <a:pPr marL="0" marR="0" lvl="0" indent="0" algn="ctr" rtl="0">
                        <a:spcBef>
                          <a:spcPts val="0"/>
                        </a:spcBef>
                        <a:spcAft>
                          <a:spcPts val="0"/>
                        </a:spcAft>
                        <a:buNone/>
                      </a:pPr>
                      <a:r>
                        <a:rPr lang="en" sz="1400"/>
                        <a:t>June 30</a:t>
                      </a:r>
                      <a:endParaRPr sz="1100"/>
                    </a:p>
                  </a:txBody>
                  <a:tcPr marL="68600" marR="68600" marT="34300" marB="34300"/>
                </a:tc>
                <a:tc>
                  <a:txBody>
                    <a:bodyPr/>
                    <a:lstStyle/>
                    <a:p>
                      <a:pPr marL="0" marR="0" lvl="0" indent="0" algn="l" rtl="0">
                        <a:spcBef>
                          <a:spcPts val="0"/>
                        </a:spcBef>
                        <a:spcAft>
                          <a:spcPts val="0"/>
                        </a:spcAft>
                        <a:buNone/>
                      </a:pPr>
                      <a:r>
                        <a:rPr lang="en" sz="1400"/>
                        <a:t>Sign Over Info &amp; Uploads </a:t>
                      </a:r>
                      <a:endParaRPr sz="1100"/>
                    </a:p>
                  </a:txBody>
                  <a:tcPr marL="68600" marR="68600" marT="34300" marB="34300"/>
                </a:tc>
                <a:extLst>
                  <a:ext uri="{0D108BD9-81ED-4DB2-BD59-A6C34878D82A}">
                    <a16:rowId xmlns:a16="http://schemas.microsoft.com/office/drawing/2014/main" val="10004"/>
                  </a:ext>
                </a:extLst>
              </a:tr>
              <a:tr h="953750">
                <a:tc>
                  <a:txBody>
                    <a:bodyPr/>
                    <a:lstStyle/>
                    <a:p>
                      <a:pPr marL="0" marR="0" lvl="0" indent="0" algn="l" rtl="0">
                        <a:spcBef>
                          <a:spcPts val="0"/>
                        </a:spcBef>
                        <a:spcAft>
                          <a:spcPts val="0"/>
                        </a:spcAft>
                        <a:buNone/>
                      </a:pPr>
                      <a:r>
                        <a:rPr lang="en" sz="1400" u="sng">
                          <a:solidFill>
                            <a:schemeClr val="hlink"/>
                          </a:solidFill>
                          <a:hlinkClick r:id="rId6"/>
                        </a:rPr>
                        <a:t>Native American Education Tribal Consultation Form</a:t>
                      </a:r>
                      <a:endParaRPr/>
                    </a:p>
                    <a:p>
                      <a:pPr marL="0" marR="0" lvl="0" indent="0" algn="l" rtl="0">
                        <a:spcBef>
                          <a:spcPts val="0"/>
                        </a:spcBef>
                        <a:spcAft>
                          <a:spcPts val="0"/>
                        </a:spcAft>
                        <a:buNone/>
                      </a:pPr>
                      <a:endParaRPr/>
                    </a:p>
                    <a:p>
                      <a:pPr marL="0" marR="0" lvl="0" indent="0" algn="l" rtl="0">
                        <a:spcBef>
                          <a:spcPts val="0"/>
                        </a:spcBef>
                        <a:spcAft>
                          <a:spcPts val="0"/>
                        </a:spcAft>
                        <a:buNone/>
                      </a:pPr>
                      <a:endParaRPr/>
                    </a:p>
                  </a:txBody>
                  <a:tcPr marL="68600" marR="68600" marT="34300" marB="34300"/>
                </a:tc>
                <a:tc>
                  <a:txBody>
                    <a:bodyPr/>
                    <a:lstStyle/>
                    <a:p>
                      <a:pPr marL="0" marR="0" lvl="0" indent="0" algn="ctr" rtl="0">
                        <a:spcBef>
                          <a:spcPts val="0"/>
                        </a:spcBef>
                        <a:spcAft>
                          <a:spcPts val="0"/>
                        </a:spcAft>
                        <a:buNone/>
                      </a:pPr>
                      <a:r>
                        <a:rPr lang="en" sz="1400"/>
                        <a:t>June 30</a:t>
                      </a:r>
                      <a:endParaRPr sz="1100"/>
                    </a:p>
                  </a:txBody>
                  <a:tcPr marL="68600" marR="68600" marT="34300" marB="34300"/>
                </a:tc>
                <a:tc>
                  <a:txBody>
                    <a:bodyPr/>
                    <a:lstStyle/>
                    <a:p>
                      <a:pPr marL="0" marR="0" lvl="0" indent="0" algn="l" rtl="0">
                        <a:spcBef>
                          <a:spcPts val="0"/>
                        </a:spcBef>
                        <a:spcAft>
                          <a:spcPts val="0"/>
                        </a:spcAft>
                        <a:buNone/>
                      </a:pPr>
                      <a:r>
                        <a:rPr lang="en" sz="1400"/>
                        <a:t>Submit to the </a:t>
                      </a:r>
                      <a:r>
                        <a:rPr lang="en" sz="1400" u="sng">
                          <a:solidFill>
                            <a:schemeClr val="hlink"/>
                          </a:solidFill>
                          <a:hlinkClick r:id="rId7"/>
                        </a:rPr>
                        <a:t>Consolidatedapplications@cde.state.co.us</a:t>
                      </a:r>
                      <a:r>
                        <a:rPr lang="en" sz="1400"/>
                        <a:t> or to </a:t>
                      </a:r>
                      <a:r>
                        <a:rPr lang="en" sz="1400" u="sng">
                          <a:solidFill>
                            <a:schemeClr val="hlink"/>
                          </a:solidFill>
                          <a:hlinkClick r:id="rId8"/>
                        </a:rPr>
                        <a:t>Georgina Owen</a:t>
                      </a:r>
                      <a:endParaRPr sz="1400"/>
                    </a:p>
                  </a:txBody>
                  <a:tcPr marL="68600" marR="68600" marT="34300" marB="34300"/>
                </a:tc>
                <a:extLst>
                  <a:ext uri="{0D108BD9-81ED-4DB2-BD59-A6C34878D82A}">
                    <a16:rowId xmlns:a16="http://schemas.microsoft.com/office/drawing/2014/main" val="10005"/>
                  </a:ext>
                </a:extLst>
              </a:tr>
              <a:tr h="599975">
                <a:tc>
                  <a:txBody>
                    <a:bodyPr/>
                    <a:lstStyle/>
                    <a:p>
                      <a:pPr marL="0" marR="0" lvl="0" indent="0" algn="l" rtl="0">
                        <a:spcBef>
                          <a:spcPts val="0"/>
                        </a:spcBef>
                        <a:spcAft>
                          <a:spcPts val="0"/>
                        </a:spcAft>
                        <a:buNone/>
                      </a:pPr>
                      <a:r>
                        <a:rPr lang="en" sz="1400" u="sng">
                          <a:solidFill>
                            <a:schemeClr val="hlink"/>
                          </a:solidFill>
                          <a:hlinkClick r:id="rId9"/>
                        </a:rPr>
                        <a:t>Online Application </a:t>
                      </a:r>
                      <a:endParaRPr sz="1400"/>
                    </a:p>
                  </a:txBody>
                  <a:tcPr marL="68600" marR="68600" marT="34300" marB="34300"/>
                </a:tc>
                <a:tc>
                  <a:txBody>
                    <a:bodyPr/>
                    <a:lstStyle/>
                    <a:p>
                      <a:pPr marL="0" marR="0" lvl="0" indent="0" algn="ctr" rtl="0">
                        <a:spcBef>
                          <a:spcPts val="0"/>
                        </a:spcBef>
                        <a:spcAft>
                          <a:spcPts val="0"/>
                        </a:spcAft>
                        <a:buNone/>
                      </a:pPr>
                      <a:r>
                        <a:rPr lang="en" sz="1400"/>
                        <a:t>June 30</a:t>
                      </a:r>
                      <a:endParaRPr sz="1100"/>
                    </a:p>
                  </a:txBody>
                  <a:tcPr marL="68600" marR="68600" marT="34300" marB="34300"/>
                </a:tc>
                <a:tc>
                  <a:txBody>
                    <a:bodyPr/>
                    <a:lstStyle/>
                    <a:p>
                      <a:pPr marL="0" marR="0" lvl="0" indent="0" algn="l" rtl="0">
                        <a:spcBef>
                          <a:spcPts val="0"/>
                        </a:spcBef>
                        <a:spcAft>
                          <a:spcPts val="0"/>
                        </a:spcAft>
                        <a:buNone/>
                      </a:pPr>
                      <a:r>
                        <a:rPr lang="en" u="sng">
                          <a:solidFill>
                            <a:schemeClr val="hlink"/>
                          </a:solidFill>
                          <a:hlinkClick r:id="rId10"/>
                        </a:rPr>
                        <a:t>https://www.cde.state.co.us/apps/consapp2023/login</a:t>
                      </a:r>
                      <a:r>
                        <a:rPr lang="en"/>
                        <a:t>  </a:t>
                      </a:r>
                      <a:endParaRPr sz="1400"/>
                    </a:p>
                  </a:txBody>
                  <a:tcPr marL="68600" marR="68600" marT="34300" marB="34300"/>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Accessing the Application</a:t>
            </a:r>
            <a:endParaRPr sz="3000"/>
          </a:p>
        </p:txBody>
      </p:sp>
      <p:sp>
        <p:nvSpPr>
          <p:cNvPr id="204" name="Google Shape;204;p36"/>
          <p:cNvSpPr txBox="1">
            <a:spLocks noGrp="1"/>
          </p:cNvSpPr>
          <p:nvPr>
            <p:ph type="body" idx="1"/>
          </p:nvPr>
        </p:nvSpPr>
        <p:spPr>
          <a:xfrm>
            <a:off x="332675" y="1165850"/>
            <a:ext cx="3174000" cy="3263400"/>
          </a:xfrm>
          <a:prstGeom prst="rect">
            <a:avLst/>
          </a:prstGeom>
        </p:spPr>
        <p:txBody>
          <a:bodyPr spcFirstLastPara="1" wrap="square" lIns="0" tIns="0" rIns="0" bIns="0" anchor="t" anchorCtr="0">
            <a:normAutofit/>
          </a:bodyPr>
          <a:lstStyle/>
          <a:p>
            <a:pPr marL="0" lvl="0" indent="0" algn="ctr" rtl="0">
              <a:spcBef>
                <a:spcPts val="800"/>
              </a:spcBef>
              <a:spcAft>
                <a:spcPts val="0"/>
              </a:spcAft>
              <a:buNone/>
            </a:pPr>
            <a:r>
              <a:rPr lang="en" sz="2600"/>
              <a:t>bit.ly/3v2G9pC</a:t>
            </a:r>
            <a:endParaRPr sz="2600"/>
          </a:p>
          <a:p>
            <a:pPr marL="0" lvl="0" indent="0" algn="ctr" rtl="0">
              <a:spcBef>
                <a:spcPts val="800"/>
              </a:spcBef>
              <a:spcAft>
                <a:spcPts val="0"/>
              </a:spcAft>
              <a:buNone/>
            </a:pPr>
            <a:r>
              <a:rPr lang="en" sz="1900"/>
              <a:t>OR</a:t>
            </a:r>
            <a:endParaRPr sz="1900"/>
          </a:p>
          <a:p>
            <a:pPr marL="0" lvl="0" indent="0" algn="ctr" rtl="0">
              <a:spcBef>
                <a:spcPts val="800"/>
              </a:spcBef>
              <a:spcAft>
                <a:spcPts val="0"/>
              </a:spcAft>
              <a:buNone/>
            </a:pPr>
            <a:r>
              <a:rPr lang="en" sz="1900"/>
              <a:t>Google “cde consolidated application” then click the first link.</a:t>
            </a:r>
            <a:endParaRPr sz="1900"/>
          </a:p>
        </p:txBody>
      </p:sp>
      <p:pic>
        <p:nvPicPr>
          <p:cNvPr id="205" name="Google Shape;205;p36" descr="Image of the 2022-2023 Consolidated Application webpage link."/>
          <p:cNvPicPr preferRelativeResize="0"/>
          <p:nvPr/>
        </p:nvPicPr>
        <p:blipFill>
          <a:blip r:embed="rId3">
            <a:alphaModFix/>
          </a:blip>
          <a:stretch>
            <a:fillRect/>
          </a:stretch>
        </p:blipFill>
        <p:spPr>
          <a:xfrm>
            <a:off x="3686925" y="690125"/>
            <a:ext cx="5397151" cy="3893900"/>
          </a:xfrm>
          <a:prstGeom prst="rect">
            <a:avLst/>
          </a:prstGeom>
          <a:noFill/>
          <a:ln>
            <a:noFill/>
          </a:ln>
        </p:spPr>
      </p:pic>
      <p:sp>
        <p:nvSpPr>
          <p:cNvPr id="206" name="Google Shape;206;p36">
            <a:extLst>
              <a:ext uri="{C183D7F6-B498-43B3-948B-1728B52AA6E4}">
                <adec:decorative xmlns:adec="http://schemas.microsoft.com/office/drawing/2017/decorative" val="1"/>
              </a:ext>
            </a:extLst>
          </p:cNvPr>
          <p:cNvSpPr/>
          <p:nvPr/>
        </p:nvSpPr>
        <p:spPr>
          <a:xfrm>
            <a:off x="2278625" y="3691700"/>
            <a:ext cx="2157000" cy="7986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600"/>
              <a:t>23-24 Consolidated Application Login Reminder</a:t>
            </a:r>
            <a:endParaRPr sz="2600"/>
          </a:p>
        </p:txBody>
      </p:sp>
      <p:sp>
        <p:nvSpPr>
          <p:cNvPr id="213" name="Google Shape;213;p37"/>
          <p:cNvSpPr txBox="1">
            <a:spLocks noGrp="1"/>
          </p:cNvSpPr>
          <p:nvPr>
            <p:ph type="body" idx="1"/>
          </p:nvPr>
        </p:nvSpPr>
        <p:spPr>
          <a:xfrm>
            <a:off x="165925" y="1068100"/>
            <a:ext cx="6740400" cy="3699300"/>
          </a:xfrm>
          <a:prstGeom prst="rect">
            <a:avLst/>
          </a:prstGeom>
          <a:noFill/>
          <a:ln>
            <a:noFill/>
          </a:ln>
        </p:spPr>
        <p:txBody>
          <a:bodyPr spcFirstLastPara="1" wrap="square" lIns="0" tIns="0" rIns="0" bIns="0" anchor="t" anchorCtr="0">
            <a:normAutofit/>
          </a:bodyPr>
          <a:lstStyle/>
          <a:p>
            <a:pPr marL="177800" lvl="0" indent="-190500" algn="l" rtl="0">
              <a:lnSpc>
                <a:spcPct val="90000"/>
              </a:lnSpc>
              <a:spcBef>
                <a:spcPts val="0"/>
              </a:spcBef>
              <a:spcAft>
                <a:spcPts val="0"/>
              </a:spcAft>
              <a:buClr>
                <a:schemeClr val="dk1"/>
              </a:buClr>
              <a:buSzPts val="1800"/>
              <a:buChar char="•"/>
            </a:pPr>
            <a:r>
              <a:rPr lang="en"/>
              <a:t>The application access is through the </a:t>
            </a:r>
            <a:r>
              <a:rPr lang="en" u="sng">
                <a:solidFill>
                  <a:schemeClr val="hlink"/>
                </a:solidFill>
                <a:hlinkClick r:id="rId3"/>
              </a:rPr>
              <a:t>Identify Management system </a:t>
            </a:r>
            <a:r>
              <a:rPr lang="en"/>
              <a:t>(IdM), using the same login and password details used for Data Pipeline and the Unified Improvement Plan.</a:t>
            </a:r>
            <a:endParaRPr/>
          </a:p>
          <a:p>
            <a:pPr marL="520700" lvl="1" indent="-184150" algn="l" rtl="0">
              <a:lnSpc>
                <a:spcPct val="90000"/>
              </a:lnSpc>
              <a:spcBef>
                <a:spcPts val="400"/>
              </a:spcBef>
              <a:spcAft>
                <a:spcPts val="0"/>
              </a:spcAft>
              <a:buClr>
                <a:schemeClr val="dk1"/>
              </a:buClr>
              <a:buSzPts val="1500"/>
              <a:buChar char="•"/>
            </a:pPr>
            <a:r>
              <a:rPr lang="en"/>
              <a:t>A good first step, if you have used IdM before, is to check with your District Local Access Management (LAM) Group to grant you access to the </a:t>
            </a:r>
            <a:r>
              <a:rPr lang="en" b="1">
                <a:solidFill>
                  <a:srgbClr val="FF0000"/>
                </a:solidFill>
              </a:rPr>
              <a:t>CONSAPP</a:t>
            </a:r>
            <a:r>
              <a:rPr lang="en">
                <a:solidFill>
                  <a:srgbClr val="FF0000"/>
                </a:solidFill>
              </a:rPr>
              <a:t> application in IdM</a:t>
            </a:r>
            <a:r>
              <a:rPr lang="en"/>
              <a:t>.</a:t>
            </a:r>
            <a:endParaRPr/>
          </a:p>
          <a:p>
            <a:pPr marL="520700" lvl="1" indent="-184150" algn="l" rtl="0">
              <a:lnSpc>
                <a:spcPct val="90000"/>
              </a:lnSpc>
              <a:spcBef>
                <a:spcPts val="400"/>
              </a:spcBef>
              <a:spcAft>
                <a:spcPts val="0"/>
              </a:spcAft>
              <a:buClr>
                <a:schemeClr val="dk1"/>
              </a:buClr>
              <a:buSzPts val="1500"/>
              <a:buChar char="•"/>
            </a:pPr>
            <a:r>
              <a:rPr lang="en"/>
              <a:t>If you haven’t used the IdM system before or are having trouble logging in with it, please use the </a:t>
            </a:r>
            <a:r>
              <a:rPr lang="en" u="sng">
                <a:solidFill>
                  <a:schemeClr val="hlink"/>
                </a:solidFill>
                <a:hlinkClick r:id="rId4"/>
              </a:rPr>
              <a:t>access assistance form </a:t>
            </a:r>
            <a:r>
              <a:rPr lang="en"/>
              <a:t>to find your district’s LAM Group.</a:t>
            </a:r>
            <a:endParaRPr/>
          </a:p>
          <a:p>
            <a:pPr marL="520700" lvl="1" indent="-184150" algn="l" rtl="0">
              <a:lnSpc>
                <a:spcPct val="90000"/>
              </a:lnSpc>
              <a:spcBef>
                <a:spcPts val="400"/>
              </a:spcBef>
              <a:spcAft>
                <a:spcPts val="0"/>
              </a:spcAft>
              <a:buClr>
                <a:schemeClr val="dk1"/>
              </a:buClr>
              <a:buSzPts val="1500"/>
              <a:buChar char="•"/>
            </a:pPr>
            <a:r>
              <a:rPr lang="en"/>
              <a:t>If you have used IdM before and have confirmed you have access to the Consolidated Application, please contact us at </a:t>
            </a:r>
            <a:r>
              <a:rPr lang="en" u="sng">
                <a:solidFill>
                  <a:schemeClr val="hlink"/>
                </a:solidFill>
                <a:hlinkClick r:id="rId5"/>
              </a:rPr>
              <a:t>consolidatedapplications@cde.state.co.us</a:t>
            </a:r>
            <a:r>
              <a:rPr lang="en"/>
              <a:t> for additional technical assistance</a:t>
            </a:r>
            <a:endParaRPr/>
          </a:p>
          <a:p>
            <a:pPr marL="177800" lvl="0" indent="-190500" algn="l" rtl="0">
              <a:lnSpc>
                <a:spcPct val="90000"/>
              </a:lnSpc>
              <a:spcBef>
                <a:spcPts val="800"/>
              </a:spcBef>
              <a:spcAft>
                <a:spcPts val="0"/>
              </a:spcAft>
              <a:buClr>
                <a:schemeClr val="dk1"/>
              </a:buClr>
              <a:buSzPts val="1800"/>
              <a:buChar char="•"/>
            </a:pPr>
            <a:r>
              <a:rPr lang="en"/>
              <a:t>Here are some additional resources to assist you:</a:t>
            </a:r>
            <a:endParaRPr/>
          </a:p>
          <a:p>
            <a:pPr marL="520700" lvl="1" indent="-184150" algn="l" rtl="0">
              <a:lnSpc>
                <a:spcPct val="90000"/>
              </a:lnSpc>
              <a:spcBef>
                <a:spcPts val="400"/>
              </a:spcBef>
              <a:spcAft>
                <a:spcPts val="0"/>
              </a:spcAft>
              <a:buClr>
                <a:schemeClr val="dk1"/>
              </a:buClr>
              <a:buSzPts val="1500"/>
              <a:buChar char="•"/>
            </a:pPr>
            <a:r>
              <a:rPr lang="en" u="sng">
                <a:solidFill>
                  <a:schemeClr val="hlink"/>
                </a:solidFill>
                <a:hlinkClick r:id="rId6"/>
              </a:rPr>
              <a:t>Reset Your IdM Password</a:t>
            </a:r>
            <a:endParaRPr/>
          </a:p>
          <a:p>
            <a:pPr marL="520700" lvl="1" indent="-184150" algn="l" rtl="0">
              <a:lnSpc>
                <a:spcPct val="90000"/>
              </a:lnSpc>
              <a:spcBef>
                <a:spcPts val="400"/>
              </a:spcBef>
              <a:spcAft>
                <a:spcPts val="0"/>
              </a:spcAft>
              <a:buClr>
                <a:schemeClr val="dk1"/>
              </a:buClr>
              <a:buSzPts val="1500"/>
              <a:buChar char="•"/>
            </a:pPr>
            <a:r>
              <a:rPr lang="en" u="sng">
                <a:solidFill>
                  <a:schemeClr val="hlink"/>
                </a:solidFill>
                <a:hlinkClick r:id="rId7"/>
              </a:rPr>
              <a:t>Local Access Manager Quick Access Guide </a:t>
            </a:r>
            <a:r>
              <a:rPr lang="en"/>
              <a:t>(DOCX)</a:t>
            </a:r>
            <a:endParaRPr/>
          </a:p>
          <a:p>
            <a:pPr marL="520700" lvl="1" indent="-184150" algn="l" rtl="0">
              <a:lnSpc>
                <a:spcPct val="90000"/>
              </a:lnSpc>
              <a:spcBef>
                <a:spcPts val="400"/>
              </a:spcBef>
              <a:spcAft>
                <a:spcPts val="0"/>
              </a:spcAft>
              <a:buClr>
                <a:schemeClr val="dk1"/>
              </a:buClr>
              <a:buSzPts val="1500"/>
              <a:buChar char="•"/>
            </a:pPr>
            <a:r>
              <a:rPr lang="en" u="sng">
                <a:solidFill>
                  <a:schemeClr val="hlink"/>
                </a:solidFill>
                <a:hlinkClick r:id="rId8"/>
              </a:rPr>
              <a:t>Identity Management Quick Reference Guide </a:t>
            </a:r>
            <a:r>
              <a:rPr lang="en"/>
              <a:t>(PDF)</a:t>
            </a:r>
            <a:endParaRPr/>
          </a:p>
          <a:p>
            <a:pPr marL="0" lvl="0" indent="0" algn="l" rtl="0">
              <a:lnSpc>
                <a:spcPct val="90000"/>
              </a:lnSpc>
              <a:spcBef>
                <a:spcPts val="800"/>
              </a:spcBef>
              <a:spcAft>
                <a:spcPts val="0"/>
              </a:spcAft>
              <a:buClr>
                <a:schemeClr val="dk1"/>
              </a:buClr>
              <a:buSzPts val="1800"/>
              <a:buNone/>
            </a:pPr>
            <a:endParaRPr/>
          </a:p>
        </p:txBody>
      </p:sp>
      <p:sp>
        <p:nvSpPr>
          <p:cNvPr id="214" name="Google Shape;214;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13</a:t>
            </a:fld>
            <a:endParaRPr/>
          </a:p>
        </p:txBody>
      </p:sp>
      <p:pic>
        <p:nvPicPr>
          <p:cNvPr id="215" name="Google Shape;215;p37" descr="Scan the barcode to access the assistance form."/>
          <p:cNvPicPr preferRelativeResize="0"/>
          <p:nvPr/>
        </p:nvPicPr>
        <p:blipFill>
          <a:blip r:embed="rId9">
            <a:alphaModFix/>
          </a:blip>
          <a:stretch>
            <a:fillRect/>
          </a:stretch>
        </p:blipFill>
        <p:spPr>
          <a:xfrm>
            <a:off x="7095375" y="1700671"/>
            <a:ext cx="1887475" cy="2346775"/>
          </a:xfrm>
          <a:prstGeom prst="rect">
            <a:avLst/>
          </a:prstGeom>
          <a:noFill/>
          <a:ln>
            <a:noFill/>
          </a:ln>
        </p:spPr>
      </p:pic>
      <p:sp>
        <p:nvSpPr>
          <p:cNvPr id="216" name="Google Shape;216;p37"/>
          <p:cNvSpPr/>
          <p:nvPr/>
        </p:nvSpPr>
        <p:spPr>
          <a:xfrm>
            <a:off x="7168063" y="1426775"/>
            <a:ext cx="1742100" cy="273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Access Assistance Form</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3000"/>
              <a:t>Extension Requests</a:t>
            </a:r>
            <a:endParaRPr sz="3000"/>
          </a:p>
        </p:txBody>
      </p:sp>
      <p:sp>
        <p:nvSpPr>
          <p:cNvPr id="223" name="Google Shape;223;p38"/>
          <p:cNvSpPr txBox="1">
            <a:spLocks noGrp="1"/>
          </p:cNvSpPr>
          <p:nvPr>
            <p:ph type="body" idx="1"/>
          </p:nvPr>
        </p:nvSpPr>
        <p:spPr>
          <a:xfrm>
            <a:off x="628650" y="1165850"/>
            <a:ext cx="6130800" cy="3263400"/>
          </a:xfrm>
          <a:prstGeom prst="rect">
            <a:avLst/>
          </a:prstGeom>
          <a:noFill/>
          <a:ln>
            <a:noFill/>
          </a:ln>
        </p:spPr>
        <p:txBody>
          <a:bodyPr spcFirstLastPara="1" wrap="square" lIns="0" tIns="0" rIns="0" bIns="0" anchor="t" anchorCtr="0">
            <a:normAutofit/>
          </a:bodyPr>
          <a:lstStyle/>
          <a:p>
            <a:pPr marL="177800" lvl="0" indent="-177800" algn="l" rtl="0">
              <a:lnSpc>
                <a:spcPct val="90000"/>
              </a:lnSpc>
              <a:spcBef>
                <a:spcPts val="0"/>
              </a:spcBef>
              <a:spcAft>
                <a:spcPts val="0"/>
              </a:spcAft>
              <a:buClr>
                <a:schemeClr val="dk1"/>
              </a:buClr>
              <a:buSzPts val="1800"/>
              <a:buChar char="•"/>
            </a:pPr>
            <a:r>
              <a:rPr lang="en"/>
              <a:t>If the LEA/BOCES is unable to submit all the requirements for Substantial Approval by </a:t>
            </a:r>
            <a:r>
              <a:rPr lang="en" b="1"/>
              <a:t>June 30 </a:t>
            </a:r>
            <a:r>
              <a:rPr lang="en"/>
              <a:t>the LEA or BOCES may </a:t>
            </a:r>
            <a:r>
              <a:rPr lang="en">
                <a:solidFill>
                  <a:srgbClr val="FF0000"/>
                </a:solidFill>
              </a:rPr>
              <a:t>request an extension by submitting </a:t>
            </a:r>
            <a:r>
              <a:rPr lang="en"/>
              <a:t>a completed </a:t>
            </a:r>
            <a:r>
              <a:rPr lang="en" u="sng">
                <a:solidFill>
                  <a:schemeClr val="hlink"/>
                </a:solidFill>
                <a:hlinkClick r:id="rId3"/>
              </a:rPr>
              <a:t>extension request </a:t>
            </a:r>
            <a:r>
              <a:rPr lang="en"/>
              <a:t>form. The extension request form is available online: www.cde.state.co.us/fedprograms/consapp/index  </a:t>
            </a:r>
            <a:endParaRPr/>
          </a:p>
          <a:p>
            <a:pPr marL="177800" lvl="0" indent="-63500" algn="l" rtl="0">
              <a:lnSpc>
                <a:spcPct val="90000"/>
              </a:lnSpc>
              <a:spcBef>
                <a:spcPts val="800"/>
              </a:spcBef>
              <a:spcAft>
                <a:spcPts val="0"/>
              </a:spcAft>
              <a:buClr>
                <a:schemeClr val="dk1"/>
              </a:buClr>
              <a:buSzPts val="1800"/>
              <a:buNone/>
            </a:pPr>
            <a:endParaRPr/>
          </a:p>
          <a:p>
            <a:pPr marL="177800" lvl="0" indent="-177800" algn="l" rtl="0">
              <a:lnSpc>
                <a:spcPct val="90000"/>
              </a:lnSpc>
              <a:spcBef>
                <a:spcPts val="800"/>
              </a:spcBef>
              <a:spcAft>
                <a:spcPts val="0"/>
              </a:spcAft>
              <a:buClr>
                <a:schemeClr val="dk1"/>
              </a:buClr>
              <a:buSzPts val="1800"/>
              <a:buChar char="•"/>
            </a:pPr>
            <a:r>
              <a:rPr lang="en"/>
              <a:t>The LEA/BOCES </a:t>
            </a:r>
            <a:r>
              <a:rPr lang="en" b="1"/>
              <a:t>may not encumber </a:t>
            </a:r>
            <a:r>
              <a:rPr lang="en"/>
              <a:t>funds until a complete application has been submitted to CDE and granted Substantial Approval. Once the extension request has been submitted and approved, the LEA/BOCES has until the last business day in July to submit requirements for Substantial Approval.</a:t>
            </a:r>
            <a:endParaRPr/>
          </a:p>
        </p:txBody>
      </p:sp>
      <p:sp>
        <p:nvSpPr>
          <p:cNvPr id="224" name="Google Shape;224;p3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pic>
        <p:nvPicPr>
          <p:cNvPr id="225" name="Google Shape;225;p38">
            <a:extLst>
              <a:ext uri="{C183D7F6-B498-43B3-948B-1728B52AA6E4}">
                <adec:decorative xmlns:adec="http://schemas.microsoft.com/office/drawing/2017/decorative" val="1"/>
              </a:ext>
            </a:extLst>
          </p:cNvPr>
          <p:cNvPicPr preferRelativeResize="0"/>
          <p:nvPr/>
        </p:nvPicPr>
        <p:blipFill rotWithShape="1">
          <a:blip r:embed="rId4">
            <a:alphaModFix/>
          </a:blip>
          <a:srcRect t="7885"/>
          <a:stretch/>
        </p:blipFill>
        <p:spPr>
          <a:xfrm>
            <a:off x="6615100" y="1669825"/>
            <a:ext cx="2285200" cy="1402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ctrTitle"/>
          </p:nvPr>
        </p:nvSpPr>
        <p:spPr>
          <a:xfrm>
            <a:off x="445650" y="1928550"/>
            <a:ext cx="82527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4100"/>
              <a:t>Updates to the 2023-2024 Application</a:t>
            </a:r>
            <a:endParaRPr sz="4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Transition Consolidated Application</a:t>
            </a:r>
            <a:endParaRPr sz="3000"/>
          </a:p>
        </p:txBody>
      </p:sp>
      <p:sp>
        <p:nvSpPr>
          <p:cNvPr id="236" name="Google Shape;236;p40"/>
          <p:cNvSpPr txBox="1">
            <a:spLocks noGrp="1"/>
          </p:cNvSpPr>
          <p:nvPr>
            <p:ph type="body" idx="1"/>
          </p:nvPr>
        </p:nvSpPr>
        <p:spPr>
          <a:xfrm>
            <a:off x="628650" y="1165850"/>
            <a:ext cx="5175000" cy="32634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r>
              <a:rPr lang="en"/>
              <a:t>The Consolidated Application is typically on a three year cycle. </a:t>
            </a:r>
            <a:endParaRPr/>
          </a:p>
          <a:p>
            <a:pPr marL="914400" lvl="1" indent="-323850" algn="l" rtl="0">
              <a:spcBef>
                <a:spcPts val="400"/>
              </a:spcBef>
              <a:spcAft>
                <a:spcPts val="0"/>
              </a:spcAft>
              <a:buSzPts val="1500"/>
              <a:buChar char="•"/>
            </a:pPr>
            <a:r>
              <a:rPr lang="en"/>
              <a:t>The 2022-2023 was the third year in the cycle. </a:t>
            </a:r>
            <a:endParaRPr/>
          </a:p>
          <a:p>
            <a:pPr marL="914400" lvl="1" indent="-323850" algn="l" rtl="0">
              <a:spcBef>
                <a:spcPts val="0"/>
              </a:spcBef>
              <a:spcAft>
                <a:spcPts val="0"/>
              </a:spcAft>
              <a:buSzPts val="1500"/>
              <a:buChar char="•"/>
            </a:pPr>
            <a:r>
              <a:rPr lang="en"/>
              <a:t>So, 2023-2024 would normally be the first year in the application cycle.</a:t>
            </a:r>
            <a:endParaRPr/>
          </a:p>
          <a:p>
            <a:pPr marL="0" lvl="0" indent="0" algn="l" rtl="0">
              <a:spcBef>
                <a:spcPts val="800"/>
              </a:spcBef>
              <a:spcAft>
                <a:spcPts val="0"/>
              </a:spcAft>
              <a:buNone/>
            </a:pPr>
            <a:r>
              <a:rPr lang="en"/>
              <a:t>New Grants Management System </a:t>
            </a:r>
            <a:endParaRPr/>
          </a:p>
          <a:p>
            <a:pPr marL="914400" lvl="1" indent="-323850" algn="l" rtl="0">
              <a:spcBef>
                <a:spcPts val="400"/>
              </a:spcBef>
              <a:spcAft>
                <a:spcPts val="0"/>
              </a:spcAft>
              <a:buSzPts val="1500"/>
              <a:buChar char="•"/>
            </a:pPr>
            <a:r>
              <a:rPr lang="en"/>
              <a:t>CDE is working on a new Grants Management System that would be implemented for the Consolidated Application in the 2024-2025 school year. </a:t>
            </a:r>
            <a:endParaRPr/>
          </a:p>
          <a:p>
            <a:pPr marL="914400" lvl="1" indent="-323850" algn="l" rtl="0">
              <a:spcBef>
                <a:spcPts val="0"/>
              </a:spcBef>
              <a:spcAft>
                <a:spcPts val="0"/>
              </a:spcAft>
              <a:buSzPts val="1500"/>
              <a:buChar char="•"/>
            </a:pPr>
            <a:r>
              <a:rPr lang="en"/>
              <a:t>The 2023-2024 Consolidated Application is a “Transition” application.</a:t>
            </a:r>
            <a:endParaRPr/>
          </a:p>
          <a:p>
            <a:pPr marL="0" lvl="0" indent="0" algn="l" rtl="0">
              <a:spcBef>
                <a:spcPts val="800"/>
              </a:spcBef>
              <a:spcAft>
                <a:spcPts val="0"/>
              </a:spcAft>
              <a:buNone/>
            </a:pPr>
            <a:r>
              <a:rPr lang="en"/>
              <a:t>Transition Application </a:t>
            </a:r>
            <a:endParaRPr/>
          </a:p>
          <a:p>
            <a:pPr marL="914400" lvl="1" indent="-323850" algn="l" rtl="0">
              <a:spcBef>
                <a:spcPts val="400"/>
              </a:spcBef>
              <a:spcAft>
                <a:spcPts val="0"/>
              </a:spcAft>
              <a:buSzPts val="1500"/>
              <a:buChar char="•"/>
            </a:pPr>
            <a:r>
              <a:rPr lang="en"/>
              <a:t>Will look like a year 1 application with less requirements. </a:t>
            </a:r>
            <a:endParaRPr/>
          </a:p>
        </p:txBody>
      </p:sp>
      <p:pic>
        <p:nvPicPr>
          <p:cNvPr id="237" name="Google Shape;237;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91750" y="1769299"/>
            <a:ext cx="2581874" cy="1719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Poverty Measure</a:t>
            </a:r>
            <a:endParaRPr sz="3000"/>
          </a:p>
        </p:txBody>
      </p:sp>
      <p:sp>
        <p:nvSpPr>
          <p:cNvPr id="243" name="Google Shape;243;p41"/>
          <p:cNvSpPr txBox="1">
            <a:spLocks noGrp="1"/>
          </p:cNvSpPr>
          <p:nvPr>
            <p:ph type="body" idx="1"/>
          </p:nvPr>
        </p:nvSpPr>
        <p:spPr>
          <a:xfrm>
            <a:off x="332675" y="1165850"/>
            <a:ext cx="4735200" cy="3263400"/>
          </a:xfrm>
          <a:prstGeom prst="rect">
            <a:avLst/>
          </a:prstGeom>
          <a:ln>
            <a:noFill/>
          </a:ln>
        </p:spPr>
        <p:txBody>
          <a:bodyPr spcFirstLastPara="1" wrap="square" lIns="0" tIns="0" rIns="0" bIns="0" anchor="t" anchorCtr="0">
            <a:normAutofit lnSpcReduction="10000"/>
          </a:bodyPr>
          <a:lstStyle/>
          <a:p>
            <a:pPr marL="0" lvl="0" indent="0" algn="l" rtl="0">
              <a:spcBef>
                <a:spcPts val="800"/>
              </a:spcBef>
              <a:spcAft>
                <a:spcPts val="0"/>
              </a:spcAft>
              <a:buNone/>
            </a:pPr>
            <a:r>
              <a:rPr lang="en"/>
              <a:t>For 2023-2024:</a:t>
            </a:r>
            <a:endParaRPr/>
          </a:p>
          <a:p>
            <a:pPr marL="457200" lvl="0" indent="-342900" algn="l" rtl="0">
              <a:spcBef>
                <a:spcPts val="800"/>
              </a:spcBef>
              <a:spcAft>
                <a:spcPts val="0"/>
              </a:spcAft>
              <a:buSzPts val="1800"/>
              <a:buChar char="●"/>
            </a:pPr>
            <a:r>
              <a:rPr lang="en"/>
              <a:t>Only the 2022-2023 poverty data </a:t>
            </a:r>
            <a:endParaRPr/>
          </a:p>
          <a:p>
            <a:pPr marL="457200" lvl="0" indent="-342900" algn="l" rtl="0">
              <a:spcBef>
                <a:spcPts val="0"/>
              </a:spcBef>
              <a:spcAft>
                <a:spcPts val="0"/>
              </a:spcAft>
              <a:buSzPts val="1800"/>
              <a:buChar char="●"/>
            </a:pPr>
            <a:r>
              <a:rPr lang="en"/>
              <a:t>Same poverty measure options as prior years and afforded by the law</a:t>
            </a:r>
            <a:endParaRPr/>
          </a:p>
          <a:p>
            <a:pPr marL="457200" lvl="0" indent="-342900" algn="l" rtl="0">
              <a:spcBef>
                <a:spcPts val="0"/>
              </a:spcBef>
              <a:spcAft>
                <a:spcPts val="0"/>
              </a:spcAft>
              <a:buSzPts val="1800"/>
              <a:buChar char="●"/>
            </a:pPr>
            <a:r>
              <a:rPr lang="en"/>
              <a:t>2022 October Count will be the only data source for FRL pre-populated into the system</a:t>
            </a:r>
            <a:endParaRPr/>
          </a:p>
          <a:p>
            <a:pPr marL="0" lvl="0" indent="0" algn="l" rtl="0">
              <a:spcBef>
                <a:spcPts val="800"/>
              </a:spcBef>
              <a:spcAft>
                <a:spcPts val="0"/>
              </a:spcAft>
              <a:buNone/>
            </a:pPr>
            <a:endParaRPr/>
          </a:p>
          <a:p>
            <a:pPr marL="0" lvl="0" indent="0" algn="l" rtl="0">
              <a:spcBef>
                <a:spcPts val="800"/>
              </a:spcBef>
              <a:spcAft>
                <a:spcPts val="0"/>
              </a:spcAft>
              <a:buNone/>
            </a:pPr>
            <a:r>
              <a:rPr lang="en"/>
              <a:t>Resources:</a:t>
            </a:r>
            <a:endParaRPr/>
          </a:p>
          <a:p>
            <a:pPr marL="0" lvl="0" indent="0" algn="l" rtl="0">
              <a:spcBef>
                <a:spcPts val="800"/>
              </a:spcBef>
              <a:spcAft>
                <a:spcPts val="0"/>
              </a:spcAft>
              <a:buNone/>
            </a:pPr>
            <a:r>
              <a:rPr lang="en" u="sng">
                <a:solidFill>
                  <a:schemeClr val="hlink"/>
                </a:solidFill>
                <a:hlinkClick r:id="rId3"/>
              </a:rPr>
              <a:t>Department of Education, Within-District Allocation Guidance (Feb. 2022)</a:t>
            </a:r>
            <a:endParaRPr/>
          </a:p>
          <a:p>
            <a:pPr marL="0" lvl="0" indent="0" algn="l" rtl="0">
              <a:spcBef>
                <a:spcPts val="800"/>
              </a:spcBef>
              <a:spcAft>
                <a:spcPts val="0"/>
              </a:spcAft>
              <a:buNone/>
            </a:pPr>
            <a:r>
              <a:rPr lang="en" u="sng">
                <a:solidFill>
                  <a:schemeClr val="hlink"/>
                </a:solidFill>
                <a:hlinkClick r:id="rId4"/>
              </a:rPr>
              <a:t>Healthy Meals for All information</a:t>
            </a:r>
            <a:endParaRPr/>
          </a:p>
          <a:p>
            <a:pPr marL="0" lvl="0" indent="0" algn="l" rtl="0">
              <a:spcBef>
                <a:spcPts val="800"/>
              </a:spcBef>
              <a:spcAft>
                <a:spcPts val="0"/>
              </a:spcAft>
              <a:buNone/>
            </a:pPr>
            <a:endParaRPr>
              <a:highlight>
                <a:srgbClr val="FFFF00"/>
              </a:highlight>
            </a:endParaRPr>
          </a:p>
        </p:txBody>
      </p:sp>
      <p:sp>
        <p:nvSpPr>
          <p:cNvPr id="244" name="Google Shape;244;p4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pic>
        <p:nvPicPr>
          <p:cNvPr id="245" name="Google Shape;245;p41" descr="Poverty measure question in the 2023-2024 application."/>
          <p:cNvPicPr preferRelativeResize="0"/>
          <p:nvPr/>
        </p:nvPicPr>
        <p:blipFill>
          <a:blip r:embed="rId5">
            <a:alphaModFix/>
          </a:blip>
          <a:stretch>
            <a:fillRect/>
          </a:stretch>
        </p:blipFill>
        <p:spPr>
          <a:xfrm>
            <a:off x="5101400" y="1924925"/>
            <a:ext cx="3916375" cy="254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332675" y="153875"/>
            <a:ext cx="7238400" cy="67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500"/>
              <a:t>Updates/Changes to the 2023-2024 Consolidated Application</a:t>
            </a:r>
            <a:endParaRPr sz="2500"/>
          </a:p>
        </p:txBody>
      </p:sp>
      <p:sp>
        <p:nvSpPr>
          <p:cNvPr id="252" name="Google Shape;252;p42"/>
          <p:cNvSpPr txBox="1">
            <a:spLocks noGrp="1"/>
          </p:cNvSpPr>
          <p:nvPr>
            <p:ph type="body" idx="1"/>
          </p:nvPr>
        </p:nvSpPr>
        <p:spPr>
          <a:xfrm>
            <a:off x="628650" y="1165850"/>
            <a:ext cx="5379600" cy="382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800"/>
              </a:spcBef>
              <a:spcAft>
                <a:spcPts val="0"/>
              </a:spcAft>
              <a:buNone/>
            </a:pPr>
            <a:r>
              <a:rPr lang="en" sz="2000"/>
              <a:t>Funding year designations </a:t>
            </a:r>
            <a:endParaRPr sz="2000"/>
          </a:p>
          <a:p>
            <a:pPr marL="520700" lvl="1" indent="-215900" algn="l" rtl="0">
              <a:lnSpc>
                <a:spcPct val="90000"/>
              </a:lnSpc>
              <a:spcBef>
                <a:spcPts val="400"/>
              </a:spcBef>
              <a:spcAft>
                <a:spcPts val="0"/>
              </a:spcAft>
              <a:buClr>
                <a:schemeClr val="dk1"/>
              </a:buClr>
              <a:buSzPts val="1800"/>
              <a:buChar char="•"/>
            </a:pPr>
            <a:r>
              <a:rPr lang="en" sz="1800"/>
              <a:t>LEA Profile will no longer have the option to select different years of data. This section will look the same as pre-pandemic applications. </a:t>
            </a:r>
            <a:endParaRPr sz="1800"/>
          </a:p>
          <a:p>
            <a:pPr marL="0" lvl="0" indent="0" algn="l" rtl="0">
              <a:lnSpc>
                <a:spcPct val="90000"/>
              </a:lnSpc>
              <a:spcBef>
                <a:spcPts val="400"/>
              </a:spcBef>
              <a:spcAft>
                <a:spcPts val="0"/>
              </a:spcAft>
              <a:buNone/>
            </a:pPr>
            <a:r>
              <a:rPr lang="en" sz="2000"/>
              <a:t>Required Versus Optional Narratives </a:t>
            </a:r>
            <a:endParaRPr sz="2000"/>
          </a:p>
          <a:p>
            <a:pPr marL="520700" lvl="1" indent="-190500" algn="l" rtl="0">
              <a:lnSpc>
                <a:spcPct val="90000"/>
              </a:lnSpc>
              <a:spcBef>
                <a:spcPts val="0"/>
              </a:spcBef>
              <a:spcAft>
                <a:spcPts val="0"/>
              </a:spcAft>
              <a:buSzPts val="1800"/>
              <a:buChar char="•"/>
            </a:pPr>
            <a:r>
              <a:rPr lang="en" sz="1800"/>
              <a:t>Not all narratives will be required this year. The application will indicate which narratives are required versus optional. </a:t>
            </a:r>
            <a:endParaRPr sz="1800"/>
          </a:p>
          <a:p>
            <a:pPr marL="520700" lvl="0" indent="0" algn="l" rtl="0">
              <a:lnSpc>
                <a:spcPct val="90000"/>
              </a:lnSpc>
              <a:spcBef>
                <a:spcPts val="0"/>
              </a:spcBef>
              <a:spcAft>
                <a:spcPts val="0"/>
              </a:spcAft>
              <a:buNone/>
            </a:pPr>
            <a:endParaRPr sz="600"/>
          </a:p>
          <a:p>
            <a:pPr marL="0" lvl="0" indent="0" algn="l" rtl="0">
              <a:lnSpc>
                <a:spcPct val="90000"/>
              </a:lnSpc>
              <a:spcBef>
                <a:spcPts val="0"/>
              </a:spcBef>
              <a:spcAft>
                <a:spcPts val="0"/>
              </a:spcAft>
              <a:buNone/>
            </a:pPr>
            <a:r>
              <a:rPr lang="en" sz="2000"/>
              <a:t>Budget</a:t>
            </a:r>
            <a:endParaRPr sz="2000"/>
          </a:p>
          <a:p>
            <a:pPr marL="520700" lvl="1" indent="-190500" algn="l" rtl="0">
              <a:lnSpc>
                <a:spcPct val="90000"/>
              </a:lnSpc>
              <a:spcBef>
                <a:spcPts val="0"/>
              </a:spcBef>
              <a:spcAft>
                <a:spcPts val="0"/>
              </a:spcAft>
              <a:buSzPts val="1800"/>
              <a:buChar char="•"/>
            </a:pPr>
            <a:r>
              <a:rPr lang="en" sz="1800"/>
              <a:t>The LEA will still complete the budget section for any Title they accept funds. </a:t>
            </a:r>
            <a:endParaRPr sz="1800"/>
          </a:p>
          <a:p>
            <a:pPr marL="342900" lvl="1" indent="0" algn="l" rtl="0">
              <a:lnSpc>
                <a:spcPct val="90000"/>
              </a:lnSpc>
              <a:spcBef>
                <a:spcPts val="400"/>
              </a:spcBef>
              <a:spcAft>
                <a:spcPts val="0"/>
              </a:spcAft>
              <a:buClr>
                <a:schemeClr val="dk1"/>
              </a:buClr>
              <a:buSzPts val="1500"/>
              <a:buNone/>
            </a:pPr>
            <a:endParaRPr/>
          </a:p>
          <a:p>
            <a:pPr marL="520700" lvl="1" indent="-101600" algn="l" rtl="0">
              <a:lnSpc>
                <a:spcPct val="90000"/>
              </a:lnSpc>
              <a:spcBef>
                <a:spcPts val="400"/>
              </a:spcBef>
              <a:spcAft>
                <a:spcPts val="0"/>
              </a:spcAft>
              <a:buClr>
                <a:schemeClr val="dk1"/>
              </a:buClr>
              <a:buSzPts val="1500"/>
              <a:buNone/>
            </a:pPr>
            <a:endParaRPr/>
          </a:p>
        </p:txBody>
      </p:sp>
      <p:sp>
        <p:nvSpPr>
          <p:cNvPr id="253" name="Google Shape;253;p4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pic>
        <p:nvPicPr>
          <p:cNvPr id="254" name="Google Shape;254;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72373" y="1685575"/>
            <a:ext cx="1890274" cy="18902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276275" y="176975"/>
            <a:ext cx="82956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Required vs. Optional Questions</a:t>
            </a:r>
            <a:endParaRPr sz="3000"/>
          </a:p>
        </p:txBody>
      </p:sp>
      <p:sp>
        <p:nvSpPr>
          <p:cNvPr id="260" name="Google Shape;260;p43"/>
          <p:cNvSpPr txBox="1">
            <a:spLocks noGrp="1"/>
          </p:cNvSpPr>
          <p:nvPr>
            <p:ph type="body" idx="1"/>
          </p:nvPr>
        </p:nvSpPr>
        <p:spPr>
          <a:xfrm>
            <a:off x="332675" y="1067675"/>
            <a:ext cx="8182800" cy="33072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solidFill>
                  <a:srgbClr val="333333"/>
                </a:solidFill>
              </a:rPr>
              <a:t>All questions will either indicate whether a question is required or optional: </a:t>
            </a:r>
            <a:endParaRPr sz="2000">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sz="1400">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50" b="1">
              <a:solidFill>
                <a:srgbClr val="33333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a:solidFill>
                <a:srgbClr val="333333"/>
              </a:solidFill>
              <a:highlight>
                <a:srgbClr val="FFFF00"/>
              </a:highlight>
              <a:latin typeface="Arial"/>
              <a:ea typeface="Arial"/>
              <a:cs typeface="Arial"/>
              <a:sym typeface="Arial"/>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261" name="Google Shape;261;p43"/>
          <p:cNvSpPr txBox="1"/>
          <p:nvPr/>
        </p:nvSpPr>
        <p:spPr>
          <a:xfrm>
            <a:off x="1392000" y="1832387"/>
            <a:ext cx="1095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latin typeface="Calibri"/>
                <a:ea typeface="Calibri"/>
                <a:cs typeface="Calibri"/>
                <a:sym typeface="Calibri"/>
              </a:rPr>
              <a:t>- Optional</a:t>
            </a:r>
            <a:endParaRPr sz="800">
              <a:solidFill>
                <a:schemeClr val="lt1"/>
              </a:solidFill>
              <a:latin typeface="Calibri"/>
              <a:ea typeface="Calibri"/>
              <a:cs typeface="Calibri"/>
              <a:sym typeface="Calibri"/>
            </a:endParaRPr>
          </a:p>
        </p:txBody>
      </p:sp>
      <p:sp>
        <p:nvSpPr>
          <p:cNvPr id="262" name="Google Shape;262;p4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pic>
        <p:nvPicPr>
          <p:cNvPr id="263" name="Google Shape;263;p43" descr="Screenshot of required vs optional questions."/>
          <p:cNvPicPr preferRelativeResize="0"/>
          <p:nvPr/>
        </p:nvPicPr>
        <p:blipFill>
          <a:blip r:embed="rId3">
            <a:alphaModFix/>
          </a:blip>
          <a:stretch>
            <a:fillRect/>
          </a:stretch>
        </p:blipFill>
        <p:spPr>
          <a:xfrm>
            <a:off x="634225" y="1528050"/>
            <a:ext cx="7059376" cy="3513125"/>
          </a:xfrm>
          <a:prstGeom prst="rect">
            <a:avLst/>
          </a:prstGeom>
          <a:noFill/>
          <a:ln>
            <a:noFill/>
          </a:ln>
        </p:spPr>
      </p:pic>
      <p:sp>
        <p:nvSpPr>
          <p:cNvPr id="264" name="Google Shape;264;p43">
            <a:extLst>
              <a:ext uri="{C183D7F6-B498-43B3-948B-1728B52AA6E4}">
                <adec:decorative xmlns:adec="http://schemas.microsoft.com/office/drawing/2017/decorative" val="1"/>
              </a:ext>
            </a:extLst>
          </p:cNvPr>
          <p:cNvSpPr/>
          <p:nvPr/>
        </p:nvSpPr>
        <p:spPr>
          <a:xfrm>
            <a:off x="1142575" y="2062650"/>
            <a:ext cx="641700" cy="183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3">
            <a:extLst>
              <a:ext uri="{C183D7F6-B498-43B3-948B-1728B52AA6E4}">
                <adec:decorative xmlns:adec="http://schemas.microsoft.com/office/drawing/2017/decorative" val="1"/>
              </a:ext>
            </a:extLst>
          </p:cNvPr>
          <p:cNvSpPr/>
          <p:nvPr/>
        </p:nvSpPr>
        <p:spPr>
          <a:xfrm>
            <a:off x="1142575" y="3362075"/>
            <a:ext cx="960000" cy="183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3"/>
          <p:cNvSpPr txBox="1"/>
          <p:nvPr/>
        </p:nvSpPr>
        <p:spPr>
          <a:xfrm>
            <a:off x="6048875" y="2376300"/>
            <a:ext cx="2953800" cy="431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FF0000"/>
                </a:solidFill>
                <a:latin typeface="Calibri"/>
                <a:ea typeface="Calibri"/>
                <a:cs typeface="Calibri"/>
                <a:sym typeface="Calibri"/>
              </a:rPr>
              <a:t>APPLICATION SCREENSHOT</a:t>
            </a:r>
            <a:endParaRPr sz="1600" b="1">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body" idx="1"/>
          </p:nvPr>
        </p:nvSpPr>
        <p:spPr>
          <a:xfrm>
            <a:off x="4179100" y="1165850"/>
            <a:ext cx="43362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Sign in</a:t>
            </a:r>
            <a:endParaRPr/>
          </a:p>
          <a:p>
            <a:pPr marL="457200" lvl="0" indent="-342900" algn="l" rtl="0">
              <a:spcBef>
                <a:spcPts val="0"/>
              </a:spcBef>
              <a:spcAft>
                <a:spcPts val="0"/>
              </a:spcAft>
              <a:buSzPts val="1800"/>
              <a:buChar char="•"/>
            </a:pPr>
            <a:r>
              <a:rPr lang="en"/>
              <a:t>Get a nametag</a:t>
            </a:r>
            <a:endParaRPr/>
          </a:p>
          <a:p>
            <a:pPr marL="457200" lvl="0" indent="-342900" algn="l" rtl="0">
              <a:spcBef>
                <a:spcPts val="0"/>
              </a:spcBef>
              <a:spcAft>
                <a:spcPts val="0"/>
              </a:spcAft>
              <a:buSzPts val="1800"/>
              <a:buChar char="•"/>
            </a:pPr>
            <a:r>
              <a:rPr lang="en"/>
              <a:t>Connect to WiFi</a:t>
            </a:r>
            <a:endParaRPr/>
          </a:p>
          <a:p>
            <a:pPr marL="914400" lvl="0" indent="0" algn="l" rtl="0">
              <a:spcBef>
                <a:spcPts val="800"/>
              </a:spcBef>
              <a:spcAft>
                <a:spcPts val="0"/>
              </a:spcAft>
              <a:buNone/>
            </a:pPr>
            <a:r>
              <a:rPr lang="en"/>
              <a:t>Network Name:</a:t>
            </a:r>
            <a:endParaRPr/>
          </a:p>
          <a:p>
            <a:pPr marL="914400" lvl="0" indent="0" algn="l" rtl="0">
              <a:spcBef>
                <a:spcPts val="800"/>
              </a:spcBef>
              <a:spcAft>
                <a:spcPts val="0"/>
              </a:spcAft>
              <a:buNone/>
            </a:pPr>
            <a:r>
              <a:rPr lang="en"/>
              <a:t>Password: </a:t>
            </a:r>
            <a:endParaRPr/>
          </a:p>
          <a:p>
            <a:pPr marL="457200" lvl="0" indent="-342900" algn="l" rtl="0">
              <a:spcBef>
                <a:spcPts val="800"/>
              </a:spcBef>
              <a:spcAft>
                <a:spcPts val="0"/>
              </a:spcAft>
              <a:buSzPts val="1800"/>
              <a:buChar char="•"/>
            </a:pPr>
            <a:r>
              <a:rPr lang="en"/>
              <a:t>Find a seat but don’t get too comfortable…we will be rearranging after introductions</a:t>
            </a:r>
            <a:endParaRPr/>
          </a:p>
        </p:txBody>
      </p:sp>
      <p:pic>
        <p:nvPicPr>
          <p:cNvPr id="138" name="Google Shape;138;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3100" y="1227525"/>
            <a:ext cx="3140050" cy="3140050"/>
          </a:xfrm>
          <a:prstGeom prst="rect">
            <a:avLst/>
          </a:prstGeom>
          <a:noFill/>
          <a:ln>
            <a:noFill/>
          </a:ln>
        </p:spPr>
      </p:pic>
      <p:sp>
        <p:nvSpPr>
          <p:cNvPr id="2" name="Title 1">
            <a:extLst>
              <a:ext uri="{FF2B5EF4-FFF2-40B4-BE49-F238E27FC236}">
                <a16:creationId xmlns:a16="http://schemas.microsoft.com/office/drawing/2014/main" id="{0EEA2A10-12DB-277F-617E-6636079EDD25}"/>
              </a:ext>
            </a:extLst>
          </p:cNvPr>
          <p:cNvSpPr>
            <a:spLocks noGrp="1"/>
          </p:cNvSpPr>
          <p:nvPr>
            <p:ph type="title"/>
          </p:nvPr>
        </p:nvSpPr>
        <p:spPr>
          <a:xfrm>
            <a:off x="332674" y="-673893"/>
            <a:ext cx="6048876" cy="673893"/>
          </a:xfrm>
        </p:spPr>
        <p:txBody>
          <a:bodyPr spcFirstLastPara="1" wrap="square" lIns="0" tIns="0" rIns="0" bIns="0" anchor="b" anchorCtr="0">
            <a:normAutofit/>
          </a:bodyPr>
          <a:lstStyle/>
          <a:p>
            <a:r>
              <a:rPr lang="en-US" dirty="0"/>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332675" y="153875"/>
            <a:ext cx="71853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Required Vs. Optional Narratives </a:t>
            </a:r>
            <a:endParaRPr sz="3000"/>
          </a:p>
        </p:txBody>
      </p:sp>
      <p:pic>
        <p:nvPicPr>
          <p:cNvPr id="272" name="Google Shape;272;p44" descr="Screenshot of cross-program questions."/>
          <p:cNvPicPr preferRelativeResize="0"/>
          <p:nvPr/>
        </p:nvPicPr>
        <p:blipFill>
          <a:blip r:embed="rId3">
            <a:alphaModFix/>
          </a:blip>
          <a:stretch>
            <a:fillRect/>
          </a:stretch>
        </p:blipFill>
        <p:spPr>
          <a:xfrm>
            <a:off x="454513" y="1097500"/>
            <a:ext cx="8234974" cy="2202200"/>
          </a:xfrm>
          <a:prstGeom prst="rect">
            <a:avLst/>
          </a:prstGeom>
          <a:noFill/>
          <a:ln>
            <a:noFill/>
          </a:ln>
        </p:spPr>
      </p:pic>
      <p:sp>
        <p:nvSpPr>
          <p:cNvPr id="273" name="Google Shape;273;p44">
            <a:extLst>
              <a:ext uri="{C183D7F6-B498-43B3-948B-1728B52AA6E4}">
                <adec:decorative xmlns:adec="http://schemas.microsoft.com/office/drawing/2017/decorative" val="1"/>
              </a:ext>
            </a:extLst>
          </p:cNvPr>
          <p:cNvSpPr/>
          <p:nvPr/>
        </p:nvSpPr>
        <p:spPr>
          <a:xfrm>
            <a:off x="763625" y="1861750"/>
            <a:ext cx="5585400" cy="220800"/>
          </a:xfrm>
          <a:prstGeom prst="rect">
            <a:avLst/>
          </a:prstGeom>
          <a:noFill/>
          <a:ln w="9525" cap="flat" cmpd="sng">
            <a:solidFill>
              <a:srgbClr val="CC33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4">
            <a:extLst>
              <a:ext uri="{C183D7F6-B498-43B3-948B-1728B52AA6E4}">
                <adec:decorative xmlns:adec="http://schemas.microsoft.com/office/drawing/2017/decorative" val="1"/>
              </a:ext>
            </a:extLst>
          </p:cNvPr>
          <p:cNvSpPr/>
          <p:nvPr/>
        </p:nvSpPr>
        <p:spPr>
          <a:xfrm>
            <a:off x="156725" y="2419950"/>
            <a:ext cx="606900" cy="151800"/>
          </a:xfrm>
          <a:prstGeom prst="rightArrow">
            <a:avLst>
              <a:gd name="adj1" fmla="val 50000"/>
              <a:gd name="adj2" fmla="val 50000"/>
            </a:avLst>
          </a:prstGeom>
          <a:solidFill>
            <a:srgbClr val="CC3300"/>
          </a:solidFill>
          <a:ln w="9525" cap="flat" cmpd="sng">
            <a:solidFill>
              <a:srgbClr val="CC33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73"/>
                                        </p:tgtEl>
                                      </p:cBhvr>
                                    </p:animEffect>
                                    <p:set>
                                      <p:cBhvr>
                                        <p:cTn id="12" dur="1" fill="hold">
                                          <p:stCondLst>
                                            <p:cond delay="1000"/>
                                          </p:stCondLst>
                                        </p:cTn>
                                        <p:tgtEl>
                                          <p:spTgt spid="27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332675" y="153875"/>
            <a:ext cx="82701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Required Narrative Questions - Cross Program</a:t>
            </a:r>
            <a:endParaRPr sz="3000"/>
          </a:p>
        </p:txBody>
      </p:sp>
      <p:sp>
        <p:nvSpPr>
          <p:cNvPr id="280" name="Google Shape;280;p45"/>
          <p:cNvSpPr txBox="1">
            <a:spLocks noGrp="1"/>
          </p:cNvSpPr>
          <p:nvPr>
            <p:ph type="body" idx="1"/>
          </p:nvPr>
        </p:nvSpPr>
        <p:spPr>
          <a:xfrm>
            <a:off x="345900" y="1062250"/>
            <a:ext cx="8452200" cy="3881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1.1. What process did the LEA use to identify the LEAs needs?</a:t>
            </a:r>
            <a:endParaRPr/>
          </a:p>
          <a:p>
            <a:pPr marL="0" lvl="0" indent="0" algn="l" rtl="0">
              <a:spcBef>
                <a:spcPts val="800"/>
              </a:spcBef>
              <a:spcAft>
                <a:spcPts val="0"/>
              </a:spcAft>
              <a:buNone/>
            </a:pPr>
            <a:endParaRPr>
              <a:solidFill>
                <a:srgbClr val="CC3300"/>
              </a:solidFill>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0"/>
              </a:spcBef>
              <a:spcAft>
                <a:spcPts val="0"/>
              </a:spcAft>
              <a:buNone/>
            </a:pPr>
            <a:r>
              <a:rPr lang="en"/>
              <a:t>3.3. Describe how the LEA will consult with relevant educators, families, and community members in developing proposed activities with Title III funding. </a:t>
            </a:r>
            <a:endParaRPr>
              <a:solidFill>
                <a:srgbClr val="CC3300"/>
              </a:solidFill>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r>
              <a:rPr lang="en"/>
              <a:t>4.1. Describe how the LEA implements effective outreach to parents and families of English Learners on their involvement in the academic achievement and being active participants in supporting their student to attain English proficiency, achieve at high levels within a well-rounded education and meet the Colorado Academic Standards.</a:t>
            </a:r>
            <a:endParaRPr/>
          </a:p>
          <a:p>
            <a:pPr marL="0" lvl="0" indent="0" algn="l" rtl="0">
              <a:spcBef>
                <a:spcPts val="800"/>
              </a:spcBef>
              <a:spcAft>
                <a:spcPts val="0"/>
              </a:spcAft>
              <a:buNone/>
            </a:pPr>
            <a:endParaRPr/>
          </a:p>
        </p:txBody>
      </p:sp>
      <p:sp>
        <p:nvSpPr>
          <p:cNvPr id="281" name="Google Shape;281;p45"/>
          <p:cNvSpPr txBox="1"/>
          <p:nvPr/>
        </p:nvSpPr>
        <p:spPr>
          <a:xfrm>
            <a:off x="1693050" y="1753975"/>
            <a:ext cx="5757900" cy="43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Clr>
                <a:schemeClr val="dk1"/>
              </a:buClr>
              <a:buSzPts val="1100"/>
              <a:buFont typeface="Arial"/>
              <a:buNone/>
            </a:pPr>
            <a:r>
              <a:rPr lang="en" sz="1800">
                <a:solidFill>
                  <a:srgbClr val="CC3300"/>
                </a:solidFill>
                <a:latin typeface="Calibri"/>
                <a:ea typeface="Calibri"/>
                <a:cs typeface="Calibri"/>
                <a:sym typeface="Calibri"/>
              </a:rPr>
              <a:t>[3.3 only appears if the LEA has a Title III allocation]</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332675" y="153875"/>
            <a:ext cx="7549500" cy="673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3000"/>
              <a:t>Required Narrative Questions - Title I, Part A</a:t>
            </a:r>
            <a:endParaRPr sz="3000"/>
          </a:p>
          <a:p>
            <a:pPr marL="0" lvl="0" indent="0" algn="l" rtl="0">
              <a:spcBef>
                <a:spcPts val="0"/>
              </a:spcBef>
              <a:spcAft>
                <a:spcPts val="0"/>
              </a:spcAft>
              <a:buNone/>
            </a:pPr>
            <a:endParaRPr/>
          </a:p>
        </p:txBody>
      </p:sp>
      <p:sp>
        <p:nvSpPr>
          <p:cNvPr id="287" name="Google Shape;287;p4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r>
              <a:rPr lang="en"/>
              <a:t>2. Describe the services being provided to children and youth experiencing homelessness in coordination with the McKinney-Vento Homeless Assistance Act (42 U.S.C. 11301 et seq.) to support enrollment, attendance, school stability and academic success, and the guidance and support provided at the school level.</a:t>
            </a:r>
            <a:endParaRPr/>
          </a:p>
          <a:p>
            <a:pPr marL="0" lvl="0" indent="0" algn="l" rtl="0">
              <a:spcBef>
                <a:spcPts val="800"/>
              </a:spcBef>
              <a:spcAft>
                <a:spcPts val="0"/>
              </a:spcAft>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r>
              <a:rPr lang="en"/>
              <a:t>5 - 5.5: Describe how the LEA will address any [20-21] gaps in low-income and minority students being taught at disproportionate rates by ineffective, inexperienced, or out-of-field teachers, compared to other students. For information and guidance, see </a:t>
            </a:r>
            <a:r>
              <a:rPr lang="en" u="sng">
                <a:solidFill>
                  <a:schemeClr val="hlink"/>
                </a:solidFill>
                <a:hlinkClick r:id="rId3"/>
              </a:rPr>
              <a:t>CDE's Equitable Distribution of Teachers webpage</a:t>
            </a:r>
            <a:r>
              <a:rPr lang="en"/>
              <a:t>. This resource provides planning guidance and evidence-based strategies to address human capital challenges. </a:t>
            </a:r>
            <a:endParaRPr/>
          </a:p>
          <a:p>
            <a:pPr marL="457200" lvl="0" indent="0" algn="l" rtl="0">
              <a:spcBef>
                <a:spcPts val="800"/>
              </a:spcBef>
              <a:spcAft>
                <a:spcPts val="0"/>
              </a:spcAft>
              <a:buNone/>
            </a:pPr>
            <a:endParaRPr/>
          </a:p>
        </p:txBody>
      </p:sp>
      <p:sp>
        <p:nvSpPr>
          <p:cNvPr id="288" name="Google Shape;288;p46"/>
          <p:cNvSpPr txBox="1"/>
          <p:nvPr/>
        </p:nvSpPr>
        <p:spPr>
          <a:xfrm>
            <a:off x="1215900" y="2354700"/>
            <a:ext cx="6712200" cy="43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Clr>
                <a:schemeClr val="dk1"/>
              </a:buClr>
              <a:buSzPts val="1100"/>
              <a:buFont typeface="Arial"/>
              <a:buNone/>
            </a:pPr>
            <a:r>
              <a:rPr lang="en" sz="1800">
                <a:solidFill>
                  <a:srgbClr val="CC3300"/>
                </a:solidFill>
                <a:latin typeface="Calibri"/>
                <a:ea typeface="Calibri"/>
                <a:cs typeface="Calibri"/>
                <a:sym typeface="Calibri"/>
              </a:rPr>
              <a:t>[5 - 5.5 only appear if the LEA has a medium or large sized EDT gap]</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332675" y="153875"/>
            <a:ext cx="8315400" cy="6738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sz="2966"/>
              <a:t>Required Narrative Questions - Targeted Support and Improvement</a:t>
            </a:r>
            <a:endParaRPr sz="2966"/>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4" name="Google Shape;294;p47"/>
          <p:cNvSpPr txBox="1">
            <a:spLocks noGrp="1"/>
          </p:cNvSpPr>
          <p:nvPr>
            <p:ph type="body" idx="1"/>
          </p:nvPr>
        </p:nvSpPr>
        <p:spPr>
          <a:xfrm>
            <a:off x="244050" y="1714050"/>
            <a:ext cx="8315400" cy="2861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1. What is the LEA’s process for reviewing, approving, and monitoring Targeted Support (TS) and Improvement, including plans from schools identified for additional targeted support and improvement? For LEAs with ATS schools, how does the LEA assist the schools in identifying and addressing any resource inequities?</a:t>
            </a:r>
            <a:endParaRPr/>
          </a:p>
          <a:p>
            <a:pPr marL="0" lvl="0" indent="0" algn="l" rtl="0">
              <a:spcBef>
                <a:spcPts val="0"/>
              </a:spcBef>
              <a:spcAft>
                <a:spcPts val="0"/>
              </a:spcAft>
              <a:buNone/>
            </a:pPr>
            <a:endParaRPr/>
          </a:p>
          <a:p>
            <a:pPr marL="0" lvl="0" indent="0" algn="l" rtl="0">
              <a:spcBef>
                <a:spcPts val="0"/>
              </a:spcBef>
              <a:spcAft>
                <a:spcPts val="0"/>
              </a:spcAft>
              <a:buNone/>
            </a:pPr>
            <a:r>
              <a:rPr lang="en"/>
              <a:t>2. Select how the LEA will exit TS and ATS schools: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5" name="Google Shape;295;p47"/>
          <p:cNvSpPr txBox="1"/>
          <p:nvPr/>
        </p:nvSpPr>
        <p:spPr>
          <a:xfrm>
            <a:off x="73800" y="1034875"/>
            <a:ext cx="8655900" cy="683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None/>
            </a:pPr>
            <a:r>
              <a:rPr lang="en" sz="1800">
                <a:solidFill>
                  <a:srgbClr val="CC3300"/>
                </a:solidFill>
                <a:latin typeface="Calibri"/>
                <a:ea typeface="Calibri"/>
                <a:cs typeface="Calibri"/>
                <a:sym typeface="Calibri"/>
              </a:rPr>
              <a:t>[This page only appears for the LEAs that have schools identified as Targeted and Additional Targeted Support and Improvement]</a:t>
            </a:r>
            <a:endParaRPr sz="1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8"/>
          <p:cNvSpPr txBox="1">
            <a:spLocks noGrp="1"/>
          </p:cNvSpPr>
          <p:nvPr>
            <p:ph type="title"/>
          </p:nvPr>
        </p:nvSpPr>
        <p:spPr>
          <a:xfrm>
            <a:off x="332675" y="153875"/>
            <a:ext cx="8323200" cy="6738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sz="2900"/>
              <a:t>Required Narrative Questions - Targeted Support and Improvement Continued</a:t>
            </a:r>
            <a:endParaRPr sz="29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1" name="Google Shape;301;p48"/>
          <p:cNvSpPr txBox="1">
            <a:spLocks noGrp="1"/>
          </p:cNvSpPr>
          <p:nvPr>
            <p:ph type="body" idx="1"/>
          </p:nvPr>
        </p:nvSpPr>
        <p:spPr>
          <a:xfrm>
            <a:off x="275600" y="1827650"/>
            <a:ext cx="8655900" cy="2861400"/>
          </a:xfrm>
          <a:prstGeom prst="rect">
            <a:avLst/>
          </a:prstGeom>
        </p:spPr>
        <p:txBody>
          <a:bodyPr spcFirstLastPara="1" wrap="square" lIns="0" tIns="0" rIns="0" bIns="0" anchor="t" anchorCtr="0">
            <a:normAutofit fontScale="85000" lnSpcReduction="10000"/>
          </a:bodyPr>
          <a:lstStyle/>
          <a:p>
            <a:pPr marL="0" lvl="0" indent="0" algn="l" rtl="0">
              <a:spcBef>
                <a:spcPts val="0"/>
              </a:spcBef>
              <a:spcAft>
                <a:spcPts val="0"/>
              </a:spcAft>
              <a:buClr>
                <a:schemeClr val="dk1"/>
              </a:buClr>
              <a:buSzPct val="61111"/>
              <a:buFont typeface="Arial"/>
              <a:buNone/>
            </a:pPr>
            <a:r>
              <a:rPr lang="en"/>
              <a:t>3. In order to ensure schools identified for support and improvement under ESSA are appropriately reported to the U.S. Department of Education, and made eligible for school improvement funds, each LEA/BOCES must maintain a record and report to CDE when a school has exited from Targeted Support and Improvement status or Additional Targeted and Support and Improvement. All schools currently identified for TS or ATS will pre-populate in the list below.</a:t>
            </a:r>
            <a:endParaRPr/>
          </a:p>
          <a:p>
            <a:pPr marL="0" lvl="0" indent="0" algn="l" rtl="0">
              <a:spcBef>
                <a:spcPts val="0"/>
              </a:spcBef>
              <a:spcAft>
                <a:spcPts val="0"/>
              </a:spcAft>
              <a:buClr>
                <a:schemeClr val="dk1"/>
              </a:buClr>
              <a:buSzPct val="61111"/>
              <a:buFont typeface="Arial"/>
              <a:buNone/>
            </a:pPr>
            <a:endParaRPr/>
          </a:p>
          <a:p>
            <a:pPr marL="0" lvl="0" indent="0" algn="l" rtl="0">
              <a:spcBef>
                <a:spcPts val="0"/>
              </a:spcBef>
              <a:spcAft>
                <a:spcPts val="0"/>
              </a:spcAft>
              <a:buClr>
                <a:schemeClr val="dk1"/>
              </a:buClr>
              <a:buSzPct val="61111"/>
              <a:buFont typeface="Arial"/>
              <a:buNone/>
            </a:pPr>
            <a:r>
              <a:rPr lang="en"/>
              <a:t>For each school, indicate whether the school has exited from TS/ATS status. If the LEA has indicated that it will annually exit all schools no longer meeting the state's identification criteria (Question 2), please select the "Pending state's identification process" option. When this option is selected, schools will be exited from TS/ATS status if they are not re-identified the subsequent year. However, the LEA may opt to keep a particular school on the list if the school would benefit from continued support. </a:t>
            </a:r>
            <a:endParaRPr/>
          </a:p>
          <a:p>
            <a:pPr marL="0" lvl="0" indent="0" algn="l" rtl="0">
              <a:spcBef>
                <a:spcPts val="0"/>
              </a:spcBef>
              <a:spcAft>
                <a:spcPts val="0"/>
              </a:spcAft>
              <a:buClr>
                <a:schemeClr val="dk1"/>
              </a:buClr>
              <a:buSzPct val="61111"/>
              <a:buFont typeface="Arial"/>
              <a:buNone/>
            </a:pPr>
            <a:endParaRPr/>
          </a:p>
          <a:p>
            <a:pPr marL="0" lvl="0" indent="0" algn="l" rtl="0">
              <a:spcBef>
                <a:spcPts val="0"/>
              </a:spcBef>
              <a:spcAft>
                <a:spcPts val="0"/>
              </a:spcAft>
              <a:buClr>
                <a:schemeClr val="dk1"/>
              </a:buClr>
              <a:buSzPct val="61111"/>
              <a:buFont typeface="Arial"/>
              <a:buNone/>
            </a:pPr>
            <a:r>
              <a:rPr lang="en"/>
              <a:t>If the LEA has indicated that it has established other exit criteria and timelines, please select "Yes" to indicate that a school has met the LEA's exit criteria and timeline, or "No" to indicate that the school has not yet met the LEA's exit criteria and timeline.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2" name="Google Shape;302;p48"/>
          <p:cNvSpPr txBox="1"/>
          <p:nvPr/>
        </p:nvSpPr>
        <p:spPr>
          <a:xfrm>
            <a:off x="73800" y="1034875"/>
            <a:ext cx="8655900" cy="683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None/>
            </a:pPr>
            <a:r>
              <a:rPr lang="en" sz="1800">
                <a:solidFill>
                  <a:srgbClr val="CC3300"/>
                </a:solidFill>
                <a:latin typeface="Calibri"/>
                <a:ea typeface="Calibri"/>
                <a:cs typeface="Calibri"/>
                <a:sym typeface="Calibri"/>
              </a:rPr>
              <a:t>[This page only appears for the LEAs that have schools identified as Targeted and Additional Targeted Support and Improvement]</a:t>
            </a:r>
            <a:endParaRPr sz="18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9"/>
          <p:cNvSpPr txBox="1">
            <a:spLocks noGrp="1"/>
          </p:cNvSpPr>
          <p:nvPr>
            <p:ph type="title"/>
          </p:nvPr>
        </p:nvSpPr>
        <p:spPr>
          <a:xfrm>
            <a:off x="332675" y="153875"/>
            <a:ext cx="7921200" cy="6738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Clr>
                <a:schemeClr val="dk1"/>
              </a:buClr>
              <a:buSzPct val="33333"/>
              <a:buFont typeface="Arial"/>
              <a:buNone/>
            </a:pPr>
            <a:r>
              <a:rPr lang="en" sz="3300"/>
              <a:t>Required Narrative Questions - Title I, Part D</a:t>
            </a:r>
            <a:endParaRPr sz="3300"/>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None/>
            </a:pPr>
            <a:endParaRPr/>
          </a:p>
        </p:txBody>
      </p:sp>
      <p:sp>
        <p:nvSpPr>
          <p:cNvPr id="308" name="Google Shape;308;p49"/>
          <p:cNvSpPr txBox="1">
            <a:spLocks noGrp="1"/>
          </p:cNvSpPr>
          <p:nvPr>
            <p:ph type="body" idx="1"/>
          </p:nvPr>
        </p:nvSpPr>
        <p:spPr>
          <a:xfrm>
            <a:off x="628650" y="163211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sz="1600">
                <a:solidFill>
                  <a:srgbClr val="333333"/>
                </a:solidFill>
                <a:highlight>
                  <a:schemeClr val="lt1"/>
                </a:highlight>
                <a:latin typeface="Arial"/>
                <a:ea typeface="Arial"/>
                <a:cs typeface="Arial"/>
                <a:sym typeface="Arial"/>
              </a:rPr>
              <a:t>2.2 Provide a description of the formal agreements that exist between the LEA and correctional facilities or alternative school programs serving children and youth involved in the juvenile justice system. §1423(2)</a:t>
            </a:r>
            <a:endParaRPr sz="1600">
              <a:solidFill>
                <a:srgbClr val="333333"/>
              </a:solidFill>
              <a:highlight>
                <a:schemeClr val="lt1"/>
              </a:highlight>
              <a:latin typeface="Arial"/>
              <a:ea typeface="Arial"/>
              <a:cs typeface="Arial"/>
              <a:sym typeface="Arial"/>
            </a:endParaRPr>
          </a:p>
          <a:p>
            <a:pPr marL="0" lvl="0" indent="0" algn="l" rtl="0">
              <a:lnSpc>
                <a:spcPct val="100000"/>
              </a:lnSpc>
              <a:spcBef>
                <a:spcPts val="0"/>
              </a:spcBef>
              <a:spcAft>
                <a:spcPts val="0"/>
              </a:spcAft>
              <a:buNone/>
            </a:pPr>
            <a:endParaRPr sz="1600">
              <a:solidFill>
                <a:srgbClr val="333333"/>
              </a:solidFill>
              <a:highlight>
                <a:schemeClr val="lt1"/>
              </a:highlight>
              <a:latin typeface="Arial"/>
              <a:ea typeface="Arial"/>
              <a:cs typeface="Arial"/>
              <a:sym typeface="Arial"/>
            </a:endParaRPr>
          </a:p>
          <a:p>
            <a:pPr marL="0" lvl="0" indent="0" algn="l" rtl="0">
              <a:lnSpc>
                <a:spcPct val="100000"/>
              </a:lnSpc>
              <a:spcBef>
                <a:spcPts val="0"/>
              </a:spcBef>
              <a:spcAft>
                <a:spcPts val="0"/>
              </a:spcAft>
              <a:buNone/>
            </a:pPr>
            <a:r>
              <a:rPr lang="en" sz="1600">
                <a:solidFill>
                  <a:srgbClr val="333333"/>
                </a:solidFill>
                <a:highlight>
                  <a:schemeClr val="lt1"/>
                </a:highlight>
                <a:latin typeface="Arial"/>
                <a:ea typeface="Arial"/>
                <a:cs typeface="Arial"/>
                <a:sym typeface="Arial"/>
              </a:rPr>
              <a:t>3.1 Please provide a description of how the participating schools will facilitate a successful transition for children and youth from the correctional facilities to the schools. §1423(4)</a:t>
            </a:r>
            <a:endParaRPr/>
          </a:p>
        </p:txBody>
      </p:sp>
      <p:sp>
        <p:nvSpPr>
          <p:cNvPr id="309" name="Google Shape;309;p49"/>
          <p:cNvSpPr txBox="1"/>
          <p:nvPr/>
        </p:nvSpPr>
        <p:spPr>
          <a:xfrm>
            <a:off x="986400" y="1085725"/>
            <a:ext cx="7171200" cy="43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None/>
            </a:pPr>
            <a:r>
              <a:rPr lang="en" sz="1800">
                <a:solidFill>
                  <a:srgbClr val="CC3300"/>
                </a:solidFill>
                <a:latin typeface="Calibri"/>
                <a:ea typeface="Calibri"/>
                <a:cs typeface="Calibri"/>
                <a:sym typeface="Calibri"/>
              </a:rPr>
              <a:t>[This page only appears for the LEAs with a Title I, Part D Allocation]</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title"/>
          </p:nvPr>
        </p:nvSpPr>
        <p:spPr>
          <a:xfrm>
            <a:off x="332675" y="153875"/>
            <a:ext cx="8331000" cy="6738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Clr>
                <a:schemeClr val="dk1"/>
              </a:buClr>
              <a:buSzPct val="33333"/>
              <a:buFont typeface="Arial"/>
              <a:buNone/>
            </a:pPr>
            <a:r>
              <a:rPr lang="en" sz="3300"/>
              <a:t>Required Narrative Questions - Title II, Part A</a:t>
            </a:r>
            <a:endParaRPr sz="3300"/>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None/>
            </a:pPr>
            <a:endParaRPr/>
          </a:p>
        </p:txBody>
      </p:sp>
      <p:sp>
        <p:nvSpPr>
          <p:cNvPr id="315" name="Google Shape;315;p50"/>
          <p:cNvSpPr txBox="1">
            <a:spLocks noGrp="1"/>
          </p:cNvSpPr>
          <p:nvPr>
            <p:ph type="body" idx="1"/>
          </p:nvPr>
        </p:nvSpPr>
        <p:spPr>
          <a:xfrm>
            <a:off x="628650" y="176531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2. Complete the tables below to describe how the LEA will prioritize Title II, Part A funds to schools implementing comprehensive or targeted and additional targeted support and improvement activities, and among those schools, have the highest percentage of children identified as low-income</a:t>
            </a:r>
            <a:endParaRPr/>
          </a:p>
        </p:txBody>
      </p:sp>
      <p:sp>
        <p:nvSpPr>
          <p:cNvPr id="316" name="Google Shape;316;p50"/>
          <p:cNvSpPr txBox="1"/>
          <p:nvPr/>
        </p:nvSpPr>
        <p:spPr>
          <a:xfrm>
            <a:off x="198300" y="1028700"/>
            <a:ext cx="8747400" cy="898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Clr>
                <a:schemeClr val="dk1"/>
              </a:buClr>
              <a:buSzPts val="1100"/>
              <a:buFont typeface="Arial"/>
              <a:buNone/>
            </a:pPr>
            <a:r>
              <a:rPr lang="en" sz="1800">
                <a:solidFill>
                  <a:srgbClr val="CC3300"/>
                </a:solidFill>
                <a:latin typeface="Calibri"/>
                <a:ea typeface="Calibri"/>
                <a:cs typeface="Calibri"/>
                <a:sym typeface="Calibri"/>
              </a:rPr>
              <a:t>[This question only appears for the LEAs that have schools identified as Comprehensive, Targeted and Additional Targeted Support and Improvement]</a:t>
            </a: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1"/>
          <p:cNvSpPr txBox="1">
            <a:spLocks noGrp="1"/>
          </p:cNvSpPr>
          <p:nvPr>
            <p:ph type="title"/>
          </p:nvPr>
        </p:nvSpPr>
        <p:spPr>
          <a:xfrm>
            <a:off x="332675" y="153875"/>
            <a:ext cx="7830300" cy="6738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Clr>
                <a:schemeClr val="dk1"/>
              </a:buClr>
              <a:buSzPct val="33333"/>
              <a:buFont typeface="Arial"/>
              <a:buNone/>
            </a:pPr>
            <a:r>
              <a:rPr lang="en" sz="3300"/>
              <a:t>Required Narrative Questions - Title III, Part A</a:t>
            </a:r>
            <a:endParaRPr sz="3300"/>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None/>
            </a:pPr>
            <a:endParaRPr/>
          </a:p>
        </p:txBody>
      </p:sp>
      <p:sp>
        <p:nvSpPr>
          <p:cNvPr id="322" name="Google Shape;322;p51"/>
          <p:cNvSpPr txBox="1">
            <a:spLocks noGrp="1"/>
          </p:cNvSpPr>
          <p:nvPr>
            <p:ph type="body" idx="1"/>
          </p:nvPr>
        </p:nvSpPr>
        <p:spPr>
          <a:xfrm>
            <a:off x="680450" y="1633702"/>
            <a:ext cx="7886700" cy="26160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sz="1600">
                <a:solidFill>
                  <a:srgbClr val="333333"/>
                </a:solidFill>
                <a:highlight>
                  <a:schemeClr val="lt1"/>
                </a:highlight>
                <a:latin typeface="Arial"/>
                <a:ea typeface="Arial"/>
                <a:cs typeface="Arial"/>
                <a:sym typeface="Arial"/>
              </a:rPr>
              <a:t>1. Complete the tables to describe how professional development is funded.</a:t>
            </a:r>
            <a:endParaRPr sz="1600">
              <a:solidFill>
                <a:srgbClr val="333333"/>
              </a:solidFill>
              <a:highlight>
                <a:schemeClr val="lt1"/>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600">
              <a:solidFill>
                <a:srgbClr val="333333"/>
              </a:solidFill>
              <a:highlight>
                <a:schemeClr val="lt1"/>
              </a:highlight>
              <a:latin typeface="Arial"/>
              <a:ea typeface="Arial"/>
              <a:cs typeface="Arial"/>
              <a:sym typeface="Arial"/>
            </a:endParaRPr>
          </a:p>
          <a:p>
            <a:pPr marL="0" lvl="0" indent="0" algn="l" rtl="0">
              <a:lnSpc>
                <a:spcPct val="100000"/>
              </a:lnSpc>
              <a:spcBef>
                <a:spcPts val="0"/>
              </a:spcBef>
              <a:spcAft>
                <a:spcPts val="0"/>
              </a:spcAft>
              <a:buNone/>
            </a:pPr>
            <a:endParaRPr/>
          </a:p>
        </p:txBody>
      </p:sp>
      <p:sp>
        <p:nvSpPr>
          <p:cNvPr id="323" name="Google Shape;323;p51"/>
          <p:cNvSpPr txBox="1"/>
          <p:nvPr/>
        </p:nvSpPr>
        <p:spPr>
          <a:xfrm>
            <a:off x="1693050" y="1103375"/>
            <a:ext cx="5757900" cy="43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None/>
            </a:pPr>
            <a:r>
              <a:rPr lang="en" sz="1800">
                <a:solidFill>
                  <a:srgbClr val="CC3300"/>
                </a:solidFill>
                <a:latin typeface="Calibri"/>
                <a:ea typeface="Calibri"/>
                <a:cs typeface="Calibri"/>
                <a:sym typeface="Calibri"/>
              </a:rPr>
              <a:t>[This page only appears if the LEA has a Title III allocation]</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2"/>
          <p:cNvSpPr txBox="1">
            <a:spLocks noGrp="1"/>
          </p:cNvSpPr>
          <p:nvPr>
            <p:ph type="title"/>
          </p:nvPr>
        </p:nvSpPr>
        <p:spPr>
          <a:xfrm>
            <a:off x="332675" y="153875"/>
            <a:ext cx="8437200" cy="6738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Clr>
                <a:schemeClr val="dk1"/>
              </a:buClr>
              <a:buSzPct val="33333"/>
              <a:buFont typeface="Arial"/>
              <a:buNone/>
            </a:pPr>
            <a:r>
              <a:rPr lang="en" sz="3300"/>
              <a:t>Required Narrative Questions - Title IV, Part A</a:t>
            </a:r>
            <a:endParaRPr sz="3300"/>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Clr>
                <a:schemeClr val="dk1"/>
              </a:buClr>
              <a:buSzPct val="52380"/>
              <a:buFont typeface="Arial"/>
              <a:buNone/>
            </a:pPr>
            <a:endParaRPr/>
          </a:p>
          <a:p>
            <a:pPr marL="0" lvl="0" indent="0" algn="l" rtl="0">
              <a:spcBef>
                <a:spcPts val="0"/>
              </a:spcBef>
              <a:spcAft>
                <a:spcPts val="0"/>
              </a:spcAft>
              <a:buNone/>
            </a:pPr>
            <a:endParaRPr/>
          </a:p>
        </p:txBody>
      </p:sp>
      <p:sp>
        <p:nvSpPr>
          <p:cNvPr id="329" name="Google Shape;329;p5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ctr" rtl="0">
              <a:spcBef>
                <a:spcPts val="800"/>
              </a:spcBef>
              <a:spcAft>
                <a:spcPts val="0"/>
              </a:spcAft>
              <a:buNone/>
            </a:pPr>
            <a:r>
              <a:rPr lang="en">
                <a:solidFill>
                  <a:srgbClr val="CC3300"/>
                </a:solidFill>
              </a:rPr>
              <a:t>No questions required.</a:t>
            </a:r>
            <a:endParaRPr>
              <a:solidFill>
                <a:srgbClr val="CC33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Reminder</a:t>
            </a:r>
            <a:endParaRPr sz="3000"/>
          </a:p>
        </p:txBody>
      </p:sp>
      <p:sp>
        <p:nvSpPr>
          <p:cNvPr id="335" name="Google Shape;335;p5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ctr" rtl="0">
              <a:spcBef>
                <a:spcPts val="800"/>
              </a:spcBef>
              <a:spcAft>
                <a:spcPts val="0"/>
              </a:spcAft>
              <a:buNone/>
            </a:pPr>
            <a:r>
              <a:rPr lang="en" sz="2500"/>
              <a:t>*LEAs must complete each applicable budget, even if narratives are not required.*</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CDE Introductions</a:t>
            </a:r>
            <a:endParaRPr sz="3000"/>
          </a:p>
        </p:txBody>
      </p:sp>
      <p:sp>
        <p:nvSpPr>
          <p:cNvPr id="144" name="Google Shape;144;p2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[insert the names and titles of the various CDE staff present]</a:t>
            </a:r>
            <a:endParaRPr/>
          </a:p>
          <a:p>
            <a:pPr marL="457200" lvl="0" indent="-342900" algn="l" rtl="0">
              <a:spcBef>
                <a:spcPts val="800"/>
              </a:spcBef>
              <a:spcAft>
                <a:spcPts val="0"/>
              </a:spcAft>
              <a:buSzPts val="1800"/>
              <a:buChar char="•"/>
            </a:pPr>
            <a:r>
              <a:rPr lang="en"/>
              <a:t>Federal Programs and Supports Unit</a:t>
            </a:r>
            <a:endParaRPr/>
          </a:p>
          <a:p>
            <a:pPr marL="914400" lvl="1" indent="-336550" algn="l" rtl="0">
              <a:spcBef>
                <a:spcPts val="0"/>
              </a:spcBef>
              <a:spcAft>
                <a:spcPts val="0"/>
              </a:spcAft>
              <a:buSzPts val="1700"/>
              <a:buChar char="•"/>
            </a:pPr>
            <a:r>
              <a:rPr lang="en" sz="1700"/>
              <a:t>Regional Contact</a:t>
            </a:r>
            <a:endParaRPr sz="1700"/>
          </a:p>
          <a:p>
            <a:pPr marL="914400" lvl="1" indent="-336550" algn="l" rtl="0">
              <a:spcBef>
                <a:spcPts val="0"/>
              </a:spcBef>
              <a:spcAft>
                <a:spcPts val="0"/>
              </a:spcAft>
              <a:buSzPts val="1700"/>
              <a:buChar char="•"/>
            </a:pPr>
            <a:r>
              <a:rPr lang="en" sz="1700"/>
              <a:t>Regional Contact</a:t>
            </a:r>
            <a:endParaRPr sz="1700"/>
          </a:p>
          <a:p>
            <a:pPr marL="457200" lvl="0" indent="-342900" algn="l" rtl="0">
              <a:spcBef>
                <a:spcPts val="0"/>
              </a:spcBef>
              <a:spcAft>
                <a:spcPts val="0"/>
              </a:spcAft>
              <a:buSzPts val="1800"/>
              <a:buChar char="•"/>
            </a:pPr>
            <a:r>
              <a:rPr lang="en"/>
              <a:t>Grants Program Administration Office</a:t>
            </a:r>
            <a:endParaRPr/>
          </a:p>
          <a:p>
            <a:pPr marL="914400" lvl="1" indent="-336550" algn="l" rtl="0">
              <a:spcBef>
                <a:spcPts val="0"/>
              </a:spcBef>
              <a:spcAft>
                <a:spcPts val="0"/>
              </a:spcAft>
              <a:buSzPts val="1700"/>
              <a:buChar char="•"/>
            </a:pPr>
            <a:endParaRPr sz="1700"/>
          </a:p>
          <a:p>
            <a:pPr marL="457200" lvl="0" indent="-336550" algn="l" rtl="0">
              <a:spcBef>
                <a:spcPts val="0"/>
              </a:spcBef>
              <a:spcAft>
                <a:spcPts val="0"/>
              </a:spcAft>
              <a:buSzPts val="1700"/>
              <a:buChar char="•"/>
            </a:pPr>
            <a:r>
              <a:rPr lang="en" sz="1700"/>
              <a:t>Office of Grants Fiscal (for virtual support)</a:t>
            </a:r>
            <a:endParaRPr sz="1700"/>
          </a:p>
          <a:p>
            <a:pPr marL="914400" lvl="1" indent="-336550" algn="l" rtl="0">
              <a:spcBef>
                <a:spcPts val="0"/>
              </a:spcBef>
              <a:spcAft>
                <a:spcPts val="0"/>
              </a:spcAft>
              <a:buSzPts val="1700"/>
              <a:buChar char="•"/>
            </a:pPr>
            <a:endParaRPr/>
          </a:p>
        </p:txBody>
      </p:sp>
      <p:pic>
        <p:nvPicPr>
          <p:cNvPr id="145" name="Google Shape;145;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63273" y="3565551"/>
            <a:ext cx="3617451" cy="1427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4"/>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4100"/>
              <a:t>Helpful Tips for Completing the Application</a:t>
            </a:r>
            <a:endParaRPr sz="4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5" descr="Application tips for module a."/>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Application Tips: Module A</a:t>
            </a:r>
            <a:endParaRPr sz="3000"/>
          </a:p>
        </p:txBody>
      </p:sp>
      <p:sp>
        <p:nvSpPr>
          <p:cNvPr id="346" name="Google Shape;346;p55" descr="Application tips for module a."/>
          <p:cNvSpPr txBox="1">
            <a:spLocks noGrp="1"/>
          </p:cNvSpPr>
          <p:nvPr>
            <p:ph type="body" idx="1"/>
          </p:nvPr>
        </p:nvSpPr>
        <p:spPr>
          <a:xfrm>
            <a:off x="628650" y="1165850"/>
            <a:ext cx="4750500" cy="3417600"/>
          </a:xfrm>
          <a:prstGeom prst="rect">
            <a:avLst/>
          </a:prstGeom>
        </p:spPr>
        <p:txBody>
          <a:bodyPr spcFirstLastPara="1" wrap="square" lIns="0" tIns="0" rIns="0" bIns="0" anchor="t" anchorCtr="0">
            <a:normAutofit fontScale="92500" lnSpcReduction="20000"/>
          </a:bodyPr>
          <a:lstStyle/>
          <a:p>
            <a:pPr marL="0" lvl="0" indent="0" algn="l" rtl="0">
              <a:spcBef>
                <a:spcPts val="800"/>
              </a:spcBef>
              <a:spcAft>
                <a:spcPts val="0"/>
              </a:spcAft>
              <a:buNone/>
            </a:pPr>
            <a:r>
              <a:rPr lang="en"/>
              <a:t>GEPA Statements</a:t>
            </a:r>
            <a:endParaRPr/>
          </a:p>
          <a:p>
            <a:pPr marL="914400" lvl="0" indent="-323850" algn="l" rtl="0">
              <a:spcBef>
                <a:spcPts val="800"/>
              </a:spcBef>
              <a:spcAft>
                <a:spcPts val="0"/>
              </a:spcAft>
              <a:buSzPts val="1500"/>
              <a:buChar char="•"/>
            </a:pPr>
            <a:r>
              <a:rPr lang="en" sz="1500"/>
              <a:t>Ensure your LEA’S mitigation narrative addresses specific barriers.</a:t>
            </a:r>
            <a:endParaRPr sz="1500"/>
          </a:p>
          <a:p>
            <a:pPr marL="914400" lvl="0" indent="-323850" algn="l" rtl="0">
              <a:spcBef>
                <a:spcPts val="0"/>
              </a:spcBef>
              <a:spcAft>
                <a:spcPts val="0"/>
              </a:spcAft>
              <a:buSzPts val="1500"/>
              <a:buChar char="•"/>
            </a:pPr>
            <a:r>
              <a:rPr lang="en" sz="1500"/>
              <a:t>If you indicate Title funds will be used to address a barrier, ensure that is reflected in the budget.</a:t>
            </a:r>
            <a:endParaRPr sz="1500"/>
          </a:p>
          <a:p>
            <a:pPr marL="0" lvl="0" indent="0" algn="l" rtl="0">
              <a:spcBef>
                <a:spcPts val="800"/>
              </a:spcBef>
              <a:spcAft>
                <a:spcPts val="0"/>
              </a:spcAft>
              <a:buNone/>
            </a:pPr>
            <a:r>
              <a:rPr lang="en"/>
              <a:t>Indirect Cost Rate</a:t>
            </a:r>
            <a:endParaRPr/>
          </a:p>
          <a:p>
            <a:pPr marL="914400" lvl="0" indent="-323850" algn="l" rtl="0">
              <a:spcBef>
                <a:spcPts val="800"/>
              </a:spcBef>
              <a:spcAft>
                <a:spcPts val="0"/>
              </a:spcAft>
              <a:buSzPts val="1500"/>
              <a:buChar char="•"/>
            </a:pPr>
            <a:r>
              <a:rPr lang="en" sz="1500"/>
              <a:t>Use the indirect cost override to balance budget.</a:t>
            </a:r>
            <a:endParaRPr sz="1500"/>
          </a:p>
          <a:p>
            <a:pPr marL="0" lvl="0" indent="0" algn="l" rtl="0">
              <a:spcBef>
                <a:spcPts val="800"/>
              </a:spcBef>
              <a:spcAft>
                <a:spcPts val="0"/>
              </a:spcAft>
              <a:buNone/>
            </a:pPr>
            <a:r>
              <a:rPr lang="en"/>
              <a:t>Title IX Lead</a:t>
            </a:r>
            <a:endParaRPr/>
          </a:p>
          <a:p>
            <a:pPr marL="914400" lvl="0" indent="-323850" algn="l" rtl="0">
              <a:spcBef>
                <a:spcPts val="800"/>
              </a:spcBef>
              <a:spcAft>
                <a:spcPts val="0"/>
              </a:spcAft>
              <a:buSzPts val="1500"/>
              <a:buChar char="•"/>
            </a:pPr>
            <a:r>
              <a:rPr lang="en" sz="1500"/>
              <a:t>More than one Title IX Lead on the Contacts page will cause an error. Select only on person as the lead.</a:t>
            </a:r>
            <a:endParaRPr sz="1500"/>
          </a:p>
          <a:p>
            <a:pPr marL="0" lvl="0" indent="0" algn="l" rtl="0">
              <a:spcBef>
                <a:spcPts val="800"/>
              </a:spcBef>
              <a:spcAft>
                <a:spcPts val="0"/>
              </a:spcAft>
              <a:buNone/>
            </a:pPr>
            <a:r>
              <a:rPr lang="en"/>
              <a:t>Location Dropdown</a:t>
            </a:r>
            <a:endParaRPr/>
          </a:p>
          <a:p>
            <a:pPr marL="914400" lvl="0" indent="-323850" algn="l" rtl="0">
              <a:spcBef>
                <a:spcPts val="800"/>
              </a:spcBef>
              <a:spcAft>
                <a:spcPts val="0"/>
              </a:spcAft>
              <a:buSzPts val="1500"/>
              <a:buChar char="•"/>
            </a:pPr>
            <a:r>
              <a:rPr lang="en" sz="1500"/>
              <a:t>You must select a school to serve on the school profiles page to ensure it appears on the location dropdown.</a:t>
            </a:r>
            <a:endParaRPr sz="1500"/>
          </a:p>
        </p:txBody>
      </p:sp>
      <p:pic>
        <p:nvPicPr>
          <p:cNvPr id="347" name="Google Shape;347;p55" descr="Application tips for module a."/>
          <p:cNvPicPr preferRelativeResize="0"/>
          <p:nvPr/>
        </p:nvPicPr>
        <p:blipFill>
          <a:blip r:embed="rId3">
            <a:alphaModFix/>
          </a:blip>
          <a:stretch>
            <a:fillRect/>
          </a:stretch>
        </p:blipFill>
        <p:spPr>
          <a:xfrm>
            <a:off x="5429945" y="3961895"/>
            <a:ext cx="3607774" cy="1129825"/>
          </a:xfrm>
          <a:prstGeom prst="rect">
            <a:avLst/>
          </a:prstGeom>
          <a:noFill/>
          <a:ln>
            <a:noFill/>
          </a:ln>
        </p:spPr>
      </p:pic>
      <p:sp>
        <p:nvSpPr>
          <p:cNvPr id="348" name="Google Shape;348;p55" descr="Application tips for module a."/>
          <p:cNvSpPr/>
          <p:nvPr/>
        </p:nvSpPr>
        <p:spPr>
          <a:xfrm>
            <a:off x="8300925" y="4495150"/>
            <a:ext cx="407400" cy="292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5" descr="Application tips for module a."/>
          <p:cNvSpPr/>
          <p:nvPr/>
        </p:nvSpPr>
        <p:spPr>
          <a:xfrm>
            <a:off x="8300925" y="3936425"/>
            <a:ext cx="407400" cy="2928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5" descr="Application tips for module a."/>
          <p:cNvSpPr txBox="1"/>
          <p:nvPr/>
        </p:nvSpPr>
        <p:spPr>
          <a:xfrm>
            <a:off x="6566175" y="3743025"/>
            <a:ext cx="2298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0000FF"/>
                </a:solidFill>
                <a:latin typeface="Calibri"/>
                <a:ea typeface="Calibri"/>
                <a:cs typeface="Calibri"/>
                <a:sym typeface="Calibri"/>
              </a:rPr>
              <a:t>Will appear on location dropdown</a:t>
            </a:r>
            <a:endParaRPr sz="900">
              <a:solidFill>
                <a:srgbClr val="0000FF"/>
              </a:solidFill>
              <a:latin typeface="Calibri"/>
              <a:ea typeface="Calibri"/>
              <a:cs typeface="Calibri"/>
              <a:sym typeface="Calibri"/>
            </a:endParaRPr>
          </a:p>
        </p:txBody>
      </p:sp>
      <p:sp>
        <p:nvSpPr>
          <p:cNvPr id="351" name="Google Shape;351;p55" descr="Application tips for module a."/>
          <p:cNvSpPr txBox="1"/>
          <p:nvPr/>
        </p:nvSpPr>
        <p:spPr>
          <a:xfrm>
            <a:off x="6251125" y="4365250"/>
            <a:ext cx="2368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FF0000"/>
                </a:solidFill>
                <a:latin typeface="Calibri"/>
                <a:ea typeface="Calibri"/>
                <a:cs typeface="Calibri"/>
                <a:sym typeface="Calibri"/>
              </a:rPr>
              <a:t>Will not appear on location dropdown</a:t>
            </a:r>
            <a:endParaRPr sz="900">
              <a:solidFill>
                <a:srgbClr val="FF0000"/>
              </a:solidFill>
              <a:latin typeface="Calibri"/>
              <a:ea typeface="Calibri"/>
              <a:cs typeface="Calibri"/>
              <a:sym typeface="Calibri"/>
            </a:endParaRPr>
          </a:p>
        </p:txBody>
      </p:sp>
      <p:pic>
        <p:nvPicPr>
          <p:cNvPr id="352" name="Google Shape;352;p55" descr="Application tips for module a."/>
          <p:cNvPicPr preferRelativeResize="0"/>
          <p:nvPr/>
        </p:nvPicPr>
        <p:blipFill>
          <a:blip r:embed="rId4">
            <a:alphaModFix/>
          </a:blip>
          <a:stretch>
            <a:fillRect/>
          </a:stretch>
        </p:blipFill>
        <p:spPr>
          <a:xfrm>
            <a:off x="6147988" y="2770520"/>
            <a:ext cx="2171700" cy="619125"/>
          </a:xfrm>
          <a:prstGeom prst="rect">
            <a:avLst/>
          </a:prstGeom>
          <a:noFill/>
          <a:ln>
            <a:noFill/>
          </a:ln>
        </p:spPr>
      </p:pic>
      <p:sp>
        <p:nvSpPr>
          <p:cNvPr id="353" name="Google Shape;353;p55" descr="Application tips for module a."/>
          <p:cNvSpPr/>
          <p:nvPr/>
        </p:nvSpPr>
        <p:spPr>
          <a:xfrm>
            <a:off x="6187200" y="3043113"/>
            <a:ext cx="1961100" cy="292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55" descr="Application tips for module a."/>
          <p:cNvPicPr preferRelativeResize="0"/>
          <p:nvPr/>
        </p:nvPicPr>
        <p:blipFill>
          <a:blip r:embed="rId5">
            <a:alphaModFix/>
          </a:blip>
          <a:stretch>
            <a:fillRect/>
          </a:stretch>
        </p:blipFill>
        <p:spPr>
          <a:xfrm>
            <a:off x="6414017" y="1423954"/>
            <a:ext cx="1639650" cy="9104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6" descr="Application tips for title I."/>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Application Tips: Title I</a:t>
            </a:r>
            <a:endParaRPr sz="3000"/>
          </a:p>
        </p:txBody>
      </p:sp>
      <p:sp>
        <p:nvSpPr>
          <p:cNvPr id="360" name="Google Shape;360;p56" descr="Application tips for title I."/>
          <p:cNvSpPr txBox="1">
            <a:spLocks noGrp="1"/>
          </p:cNvSpPr>
          <p:nvPr>
            <p:ph type="body" idx="1"/>
          </p:nvPr>
        </p:nvSpPr>
        <p:spPr>
          <a:xfrm>
            <a:off x="539550" y="1165850"/>
            <a:ext cx="4088400" cy="3263400"/>
          </a:xfrm>
          <a:prstGeom prst="rect">
            <a:avLst/>
          </a:prstGeom>
        </p:spPr>
        <p:txBody>
          <a:bodyPr spcFirstLastPara="1" wrap="square" lIns="0" tIns="0" rIns="0" bIns="0" anchor="t" anchorCtr="0">
            <a:normAutofit fontScale="92500" lnSpcReduction="20000"/>
          </a:bodyPr>
          <a:lstStyle/>
          <a:p>
            <a:pPr marL="0" lvl="0" indent="0" algn="l" rtl="0">
              <a:spcBef>
                <a:spcPts val="800"/>
              </a:spcBef>
              <a:spcAft>
                <a:spcPts val="0"/>
              </a:spcAft>
              <a:buNone/>
            </a:pPr>
            <a:r>
              <a:rPr lang="en"/>
              <a:t>Schoolwide vs. Consolidated Schoolwide</a:t>
            </a:r>
            <a:endParaRPr/>
          </a:p>
          <a:p>
            <a:pPr marL="914400" lvl="1" indent="-316706" algn="l" rtl="0">
              <a:spcBef>
                <a:spcPts val="400"/>
              </a:spcBef>
              <a:spcAft>
                <a:spcPts val="0"/>
              </a:spcAft>
              <a:buSzPct val="100000"/>
              <a:buChar char="•"/>
            </a:pPr>
            <a:r>
              <a:rPr lang="en"/>
              <a:t>Schoolwide is a programmatic selection. Consolidated Schoolwide is an accounting function. Not all Schoolwide programs are served with consolidated schoolwide funds.</a:t>
            </a:r>
            <a:endParaRPr/>
          </a:p>
          <a:p>
            <a:pPr marL="0" lvl="0" indent="0" algn="l" rtl="0">
              <a:spcBef>
                <a:spcPts val="800"/>
              </a:spcBef>
              <a:spcAft>
                <a:spcPts val="0"/>
              </a:spcAft>
              <a:buNone/>
            </a:pPr>
            <a:r>
              <a:rPr lang="en"/>
              <a:t>Title I Budget</a:t>
            </a:r>
            <a:endParaRPr/>
          </a:p>
          <a:p>
            <a:pPr marL="914400" lvl="1" indent="-316706" algn="l" rtl="0">
              <a:spcBef>
                <a:spcPts val="400"/>
              </a:spcBef>
              <a:spcAft>
                <a:spcPts val="0"/>
              </a:spcAft>
              <a:buSzPct val="100000"/>
              <a:buChar char="•"/>
            </a:pPr>
            <a:r>
              <a:rPr lang="en"/>
              <a:t>For location, select the elementary school name with (E) rather than the elementary school and preschool with (PK), unless the preschool is served.</a:t>
            </a:r>
            <a:endParaRPr/>
          </a:p>
          <a:p>
            <a:pPr marL="914400" lvl="1" indent="-316706" algn="l" rtl="0">
              <a:spcBef>
                <a:spcPts val="0"/>
              </a:spcBef>
              <a:spcAft>
                <a:spcPts val="0"/>
              </a:spcAft>
              <a:buSzPct val="100000"/>
              <a:buChar char="•"/>
            </a:pPr>
            <a:r>
              <a:rPr lang="en"/>
              <a:t>Select the corresponding funding source for set-asides (i.e., Homeless set-aside, preschool set-aside, District Managed Activity)</a:t>
            </a:r>
            <a:endParaRPr/>
          </a:p>
          <a:p>
            <a:pPr marL="0" lvl="0" indent="0" algn="l" rtl="0">
              <a:spcBef>
                <a:spcPts val="800"/>
              </a:spcBef>
              <a:spcAft>
                <a:spcPts val="0"/>
              </a:spcAft>
              <a:buNone/>
            </a:pPr>
            <a:r>
              <a:rPr lang="en"/>
              <a:t>Preschool Table </a:t>
            </a:r>
            <a:endParaRPr/>
          </a:p>
          <a:p>
            <a:pPr marL="914400" lvl="1" indent="-316706" algn="l" rtl="0">
              <a:spcBef>
                <a:spcPts val="400"/>
              </a:spcBef>
              <a:spcAft>
                <a:spcPts val="0"/>
              </a:spcAft>
              <a:buSzPct val="100000"/>
              <a:buChar char="•"/>
            </a:pPr>
            <a:r>
              <a:rPr lang="en"/>
              <a:t>Must be completed and zeroed out.</a:t>
            </a:r>
            <a:endParaRPr/>
          </a:p>
          <a:p>
            <a:pPr marL="0" lvl="0" indent="0" algn="l" rtl="0">
              <a:spcBef>
                <a:spcPts val="800"/>
              </a:spcBef>
              <a:spcAft>
                <a:spcPts val="0"/>
              </a:spcAft>
              <a:buNone/>
            </a:pPr>
            <a:endParaRPr/>
          </a:p>
        </p:txBody>
      </p:sp>
      <p:pic>
        <p:nvPicPr>
          <p:cNvPr id="361" name="Google Shape;361;p56" descr="Application tips for title I."/>
          <p:cNvPicPr preferRelativeResize="0"/>
          <p:nvPr/>
        </p:nvPicPr>
        <p:blipFill>
          <a:blip r:embed="rId3">
            <a:alphaModFix/>
          </a:blip>
          <a:stretch>
            <a:fillRect/>
          </a:stretch>
        </p:blipFill>
        <p:spPr>
          <a:xfrm>
            <a:off x="6132950" y="903050"/>
            <a:ext cx="1442250" cy="1100025"/>
          </a:xfrm>
          <a:prstGeom prst="rect">
            <a:avLst/>
          </a:prstGeom>
          <a:noFill/>
          <a:ln>
            <a:noFill/>
          </a:ln>
        </p:spPr>
      </p:pic>
      <p:pic>
        <p:nvPicPr>
          <p:cNvPr id="362" name="Google Shape;362;p56" descr="Application tips for title I."/>
          <p:cNvPicPr preferRelativeResize="0"/>
          <p:nvPr/>
        </p:nvPicPr>
        <p:blipFill>
          <a:blip r:embed="rId4">
            <a:alphaModFix/>
          </a:blip>
          <a:stretch>
            <a:fillRect/>
          </a:stretch>
        </p:blipFill>
        <p:spPr>
          <a:xfrm>
            <a:off x="4317275" y="3615725"/>
            <a:ext cx="4782625" cy="1432275"/>
          </a:xfrm>
          <a:prstGeom prst="rect">
            <a:avLst/>
          </a:prstGeom>
          <a:noFill/>
          <a:ln>
            <a:noFill/>
          </a:ln>
        </p:spPr>
      </p:pic>
      <p:pic>
        <p:nvPicPr>
          <p:cNvPr id="363" name="Google Shape;363;p56" descr="Application tips for title I."/>
          <p:cNvPicPr preferRelativeResize="0"/>
          <p:nvPr/>
        </p:nvPicPr>
        <p:blipFill>
          <a:blip r:embed="rId5">
            <a:alphaModFix/>
          </a:blip>
          <a:stretch>
            <a:fillRect/>
          </a:stretch>
        </p:blipFill>
        <p:spPr>
          <a:xfrm>
            <a:off x="4774274" y="2003074"/>
            <a:ext cx="4296050" cy="1588950"/>
          </a:xfrm>
          <a:prstGeom prst="rect">
            <a:avLst/>
          </a:prstGeom>
          <a:noFill/>
          <a:ln>
            <a:noFill/>
          </a:ln>
        </p:spPr>
      </p:pic>
      <p:sp>
        <p:nvSpPr>
          <p:cNvPr id="364" name="Google Shape;364;p56" descr="Application tips for title I."/>
          <p:cNvSpPr/>
          <p:nvPr/>
        </p:nvSpPr>
        <p:spPr>
          <a:xfrm>
            <a:off x="4774275" y="2003075"/>
            <a:ext cx="725700" cy="241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6" descr="Application tips for title I."/>
          <p:cNvSpPr/>
          <p:nvPr/>
        </p:nvSpPr>
        <p:spPr>
          <a:xfrm>
            <a:off x="6836775" y="1127650"/>
            <a:ext cx="407400" cy="292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6" descr="Application tips for title I."/>
          <p:cNvSpPr/>
          <p:nvPr/>
        </p:nvSpPr>
        <p:spPr>
          <a:xfrm>
            <a:off x="7141950" y="1649250"/>
            <a:ext cx="407400" cy="292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7" descr="Application tips, Title II."/>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Application Tips: Title II</a:t>
            </a:r>
            <a:endParaRPr sz="3000"/>
          </a:p>
        </p:txBody>
      </p:sp>
      <p:sp>
        <p:nvSpPr>
          <p:cNvPr id="372" name="Google Shape;372;p57" descr="Application tips, Title II."/>
          <p:cNvSpPr txBox="1">
            <a:spLocks noGrp="1"/>
          </p:cNvSpPr>
          <p:nvPr>
            <p:ph type="body" idx="1"/>
          </p:nvPr>
        </p:nvSpPr>
        <p:spPr>
          <a:xfrm>
            <a:off x="628650" y="1165850"/>
            <a:ext cx="54444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Stipends and FTE</a:t>
            </a:r>
            <a:endParaRPr/>
          </a:p>
          <a:p>
            <a:pPr marL="914400" lvl="0" indent="-342900" algn="l" rtl="0">
              <a:spcBef>
                <a:spcPts val="800"/>
              </a:spcBef>
              <a:spcAft>
                <a:spcPts val="0"/>
              </a:spcAft>
              <a:buSzPts val="1800"/>
              <a:buChar char="•"/>
            </a:pPr>
            <a:r>
              <a:rPr lang="en"/>
              <a:t>When using Title II funds for stipends, the FTE should be “0”.</a:t>
            </a:r>
            <a:endParaRPr/>
          </a:p>
          <a:p>
            <a:pPr marL="0" lvl="0" indent="0" algn="l" rtl="0">
              <a:spcBef>
                <a:spcPts val="800"/>
              </a:spcBef>
              <a:spcAft>
                <a:spcPts val="0"/>
              </a:spcAft>
              <a:buNone/>
            </a:pPr>
            <a:r>
              <a:rPr lang="en"/>
              <a:t>Substitutes and FTE</a:t>
            </a:r>
            <a:endParaRPr/>
          </a:p>
          <a:p>
            <a:pPr marL="914400" lvl="0" indent="-342900" algn="l" rtl="0">
              <a:spcBef>
                <a:spcPts val="800"/>
              </a:spcBef>
              <a:spcAft>
                <a:spcPts val="0"/>
              </a:spcAft>
              <a:buSzPts val="1800"/>
              <a:buChar char="•"/>
            </a:pPr>
            <a:r>
              <a:rPr lang="en"/>
              <a:t>When using Title II funds for substitutes, the FTE should be “0”.</a:t>
            </a:r>
            <a:endParaRPr/>
          </a:p>
          <a:p>
            <a:pPr marL="0" lvl="0" indent="0" algn="l" rtl="0">
              <a:spcBef>
                <a:spcPts val="800"/>
              </a:spcBef>
              <a:spcAft>
                <a:spcPts val="0"/>
              </a:spcAft>
              <a:buNone/>
            </a:pPr>
            <a:endParaRPr/>
          </a:p>
        </p:txBody>
      </p:sp>
      <p:pic>
        <p:nvPicPr>
          <p:cNvPr id="373" name="Google Shape;373;p57" descr="Application tips, Title II."/>
          <p:cNvPicPr preferRelativeResize="0"/>
          <p:nvPr/>
        </p:nvPicPr>
        <p:blipFill>
          <a:blip r:embed="rId3">
            <a:alphaModFix/>
          </a:blip>
          <a:stretch>
            <a:fillRect/>
          </a:stretch>
        </p:blipFill>
        <p:spPr>
          <a:xfrm>
            <a:off x="6405188" y="2029625"/>
            <a:ext cx="2390375" cy="454856"/>
          </a:xfrm>
          <a:prstGeom prst="rect">
            <a:avLst/>
          </a:prstGeom>
          <a:noFill/>
          <a:ln>
            <a:noFill/>
          </a:ln>
        </p:spPr>
      </p:pic>
      <p:pic>
        <p:nvPicPr>
          <p:cNvPr id="374" name="Google Shape;374;p57" descr="Application tips, Title II."/>
          <p:cNvPicPr preferRelativeResize="0"/>
          <p:nvPr/>
        </p:nvPicPr>
        <p:blipFill>
          <a:blip r:embed="rId4">
            <a:alphaModFix/>
          </a:blip>
          <a:stretch>
            <a:fillRect/>
          </a:stretch>
        </p:blipFill>
        <p:spPr>
          <a:xfrm>
            <a:off x="6428800" y="1629575"/>
            <a:ext cx="2343150" cy="400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Application Tips: Title III</a:t>
            </a:r>
            <a:endParaRPr sz="3000"/>
          </a:p>
        </p:txBody>
      </p:sp>
      <p:sp>
        <p:nvSpPr>
          <p:cNvPr id="380" name="Google Shape;380;p5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Funding source </a:t>
            </a:r>
            <a:endParaRPr/>
          </a:p>
          <a:p>
            <a:pPr marL="457200" lvl="0" indent="-342900" algn="l" rtl="0">
              <a:spcBef>
                <a:spcPts val="800"/>
              </a:spcBef>
              <a:spcAft>
                <a:spcPts val="0"/>
              </a:spcAft>
              <a:buSzPts val="1800"/>
              <a:buChar char="•"/>
            </a:pPr>
            <a:r>
              <a:rPr lang="en"/>
              <a:t>If TIII funds are combined with other funding sources, select both“other funding sources” and “TIII”.</a:t>
            </a:r>
            <a:endParaRPr/>
          </a:p>
        </p:txBody>
      </p:sp>
      <p:pic>
        <p:nvPicPr>
          <p:cNvPr id="381" name="Google Shape;381;p58" descr="Application tips, title III."/>
          <p:cNvPicPr preferRelativeResize="0"/>
          <p:nvPr/>
        </p:nvPicPr>
        <p:blipFill>
          <a:blip r:embed="rId3">
            <a:alphaModFix/>
          </a:blip>
          <a:stretch>
            <a:fillRect/>
          </a:stretch>
        </p:blipFill>
        <p:spPr>
          <a:xfrm>
            <a:off x="1863875" y="2485688"/>
            <a:ext cx="5543550" cy="1190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9" descr="Application tips, title IV."/>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Application Tips: Title IV</a:t>
            </a:r>
            <a:endParaRPr sz="3000"/>
          </a:p>
        </p:txBody>
      </p:sp>
      <p:sp>
        <p:nvSpPr>
          <p:cNvPr id="387" name="Google Shape;387;p59" descr="Application tips, title IV."/>
          <p:cNvSpPr txBox="1">
            <a:spLocks noGrp="1"/>
          </p:cNvSpPr>
          <p:nvPr>
            <p:ph type="body" idx="1"/>
          </p:nvPr>
        </p:nvSpPr>
        <p:spPr>
          <a:xfrm>
            <a:off x="628650" y="1121285"/>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Budget</a:t>
            </a:r>
            <a:endParaRPr/>
          </a:p>
          <a:p>
            <a:pPr marL="914400" lvl="0" indent="-342900" algn="l" rtl="0">
              <a:spcBef>
                <a:spcPts val="800"/>
              </a:spcBef>
              <a:spcAft>
                <a:spcPts val="0"/>
              </a:spcAft>
              <a:buSzPts val="1800"/>
              <a:buChar char="•"/>
            </a:pPr>
            <a:r>
              <a:rPr lang="en"/>
              <a:t>Ensure the Activity Category matches the Funding Source.</a:t>
            </a:r>
            <a:endParaRPr/>
          </a:p>
        </p:txBody>
      </p:sp>
      <p:pic>
        <p:nvPicPr>
          <p:cNvPr id="388" name="Google Shape;388;p59" descr="Application tips, title IV."/>
          <p:cNvPicPr preferRelativeResize="0"/>
          <p:nvPr/>
        </p:nvPicPr>
        <p:blipFill>
          <a:blip r:embed="rId3">
            <a:alphaModFix/>
          </a:blip>
          <a:stretch>
            <a:fillRect/>
          </a:stretch>
        </p:blipFill>
        <p:spPr>
          <a:xfrm>
            <a:off x="664700" y="2181525"/>
            <a:ext cx="7814601" cy="918350"/>
          </a:xfrm>
          <a:prstGeom prst="rect">
            <a:avLst/>
          </a:prstGeom>
          <a:noFill/>
          <a:ln>
            <a:noFill/>
          </a:ln>
        </p:spPr>
      </p:pic>
      <p:sp>
        <p:nvSpPr>
          <p:cNvPr id="389" name="Google Shape;389;p59" descr="Application tips, title IV."/>
          <p:cNvSpPr/>
          <p:nvPr/>
        </p:nvSpPr>
        <p:spPr>
          <a:xfrm>
            <a:off x="537375" y="2545775"/>
            <a:ext cx="1499700" cy="253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9" descr="Application tips, title IV."/>
          <p:cNvSpPr/>
          <p:nvPr/>
        </p:nvSpPr>
        <p:spPr>
          <a:xfrm>
            <a:off x="7590200" y="2501200"/>
            <a:ext cx="889200" cy="673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0"/>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4100"/>
              <a:t>Resources for Finishing the Application </a:t>
            </a:r>
            <a:endParaRPr sz="4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1"/>
          <p:cNvSpPr txBox="1">
            <a:spLocks noGrp="1"/>
          </p:cNvSpPr>
          <p:nvPr>
            <p:ph type="title"/>
          </p:nvPr>
        </p:nvSpPr>
        <p:spPr>
          <a:xfrm>
            <a:off x="332675" y="153875"/>
            <a:ext cx="6548100" cy="67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3000"/>
              <a:t>Consolidated Application Resources </a:t>
            </a:r>
            <a:endParaRPr sz="3000"/>
          </a:p>
        </p:txBody>
      </p:sp>
      <p:sp>
        <p:nvSpPr>
          <p:cNvPr id="402" name="Google Shape;402;p61"/>
          <p:cNvSpPr txBox="1">
            <a:spLocks noGrp="1"/>
          </p:cNvSpPr>
          <p:nvPr>
            <p:ph type="body" idx="1"/>
          </p:nvPr>
        </p:nvSpPr>
        <p:spPr>
          <a:xfrm>
            <a:off x="628650" y="1165860"/>
            <a:ext cx="7886700" cy="3677700"/>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0"/>
              </a:spcBef>
              <a:spcAft>
                <a:spcPts val="0"/>
              </a:spcAft>
              <a:buSzPts val="1800"/>
              <a:buChar char="•"/>
            </a:pPr>
            <a:r>
              <a:rPr lang="en"/>
              <a:t>The </a:t>
            </a:r>
            <a:r>
              <a:rPr lang="en" u="sng">
                <a:solidFill>
                  <a:schemeClr val="hlink"/>
                </a:solidFill>
                <a:hlinkClick r:id="rId3"/>
              </a:rPr>
              <a:t>Consolidated Application Virtual Training Library</a:t>
            </a:r>
            <a:r>
              <a:rPr lang="en"/>
              <a:t> </a:t>
            </a:r>
            <a:endParaRPr/>
          </a:p>
          <a:p>
            <a:pPr marL="914400" lvl="1" indent="-323850" algn="l" rtl="0">
              <a:lnSpc>
                <a:spcPct val="90000"/>
              </a:lnSpc>
              <a:spcBef>
                <a:spcPts val="0"/>
              </a:spcBef>
              <a:spcAft>
                <a:spcPts val="0"/>
              </a:spcAft>
              <a:buSzPts val="1500"/>
              <a:buChar char="•"/>
            </a:pPr>
            <a:r>
              <a:rPr lang="en"/>
              <a:t>Contains all the programmatic recordings from 2020.</a:t>
            </a:r>
            <a:endParaRPr/>
          </a:p>
          <a:p>
            <a:pPr marL="914400" lvl="1" indent="-323850" algn="l" rtl="0">
              <a:lnSpc>
                <a:spcPct val="90000"/>
              </a:lnSpc>
              <a:spcBef>
                <a:spcPts val="0"/>
              </a:spcBef>
              <a:spcAft>
                <a:spcPts val="0"/>
              </a:spcAft>
              <a:buSzPts val="1500"/>
              <a:buChar char="•"/>
            </a:pPr>
            <a:r>
              <a:rPr lang="en"/>
              <a:t>Included a “2022-2023 Updates to Training” section for those programs that may have changed or added additional components from that 2020 training</a:t>
            </a:r>
            <a:endParaRPr/>
          </a:p>
          <a:p>
            <a:pPr marL="914400" lvl="1" indent="-323850" algn="l" rtl="0">
              <a:lnSpc>
                <a:spcPct val="90000"/>
              </a:lnSpc>
              <a:spcBef>
                <a:spcPts val="0"/>
              </a:spcBef>
              <a:spcAft>
                <a:spcPts val="0"/>
              </a:spcAft>
              <a:buSzPts val="1500"/>
              <a:buChar char="•"/>
            </a:pPr>
            <a:r>
              <a:rPr lang="en"/>
              <a:t>Includes the contact information for each program if you have questions </a:t>
            </a:r>
            <a:endParaRPr/>
          </a:p>
          <a:p>
            <a:pPr marL="457200" lvl="0" indent="-342900" algn="l" rtl="0">
              <a:lnSpc>
                <a:spcPct val="90000"/>
              </a:lnSpc>
              <a:spcBef>
                <a:spcPts val="0"/>
              </a:spcBef>
              <a:spcAft>
                <a:spcPts val="0"/>
              </a:spcAft>
              <a:buSzPts val="1800"/>
              <a:buChar char="•"/>
            </a:pPr>
            <a:r>
              <a:rPr lang="en"/>
              <a:t>The </a:t>
            </a:r>
            <a:r>
              <a:rPr lang="en" u="sng">
                <a:solidFill>
                  <a:schemeClr val="hlink"/>
                </a:solidFill>
                <a:hlinkClick r:id="rId4"/>
              </a:rPr>
              <a:t>ESEA Unit Launchpad</a:t>
            </a:r>
            <a:endParaRPr/>
          </a:p>
          <a:p>
            <a:pPr marL="914400" lvl="1" indent="-323850" algn="l" rtl="0">
              <a:lnSpc>
                <a:spcPct val="90000"/>
              </a:lnSpc>
              <a:spcBef>
                <a:spcPts val="0"/>
              </a:spcBef>
              <a:spcAft>
                <a:spcPts val="0"/>
              </a:spcAft>
              <a:buSzPts val="1500"/>
              <a:buChar char="•"/>
            </a:pPr>
            <a:r>
              <a:rPr lang="en"/>
              <a:t>A resource for LEA staff in roles dealing with federal funds</a:t>
            </a:r>
            <a:endParaRPr/>
          </a:p>
          <a:p>
            <a:pPr marL="457200" lvl="0" indent="-342900" algn="l" rtl="0">
              <a:lnSpc>
                <a:spcPct val="90000"/>
              </a:lnSpc>
              <a:spcBef>
                <a:spcPts val="0"/>
              </a:spcBef>
              <a:spcAft>
                <a:spcPts val="0"/>
              </a:spcAft>
              <a:buSzPts val="1800"/>
              <a:buChar char="•"/>
            </a:pPr>
            <a:r>
              <a:rPr lang="en" u="sng">
                <a:solidFill>
                  <a:schemeClr val="hlink"/>
                </a:solidFill>
                <a:hlinkClick r:id="rId5"/>
              </a:rPr>
              <a:t>2023 Winter RNM Recording</a:t>
            </a:r>
            <a:endParaRPr/>
          </a:p>
          <a:p>
            <a:pPr marL="914400" lvl="1" indent="-323850" algn="l" rtl="0">
              <a:lnSpc>
                <a:spcPct val="90000"/>
              </a:lnSpc>
              <a:spcBef>
                <a:spcPts val="0"/>
              </a:spcBef>
              <a:spcAft>
                <a:spcPts val="0"/>
              </a:spcAft>
              <a:buSzPts val="1500"/>
              <a:buChar char="•"/>
            </a:pPr>
            <a:r>
              <a:rPr lang="en"/>
              <a:t>Describes the planning and implementation cycle for federal funds</a:t>
            </a:r>
            <a:endParaRPr/>
          </a:p>
          <a:p>
            <a:pPr marL="457200" lvl="0" indent="-342900" algn="l" rtl="0">
              <a:lnSpc>
                <a:spcPct val="90000"/>
              </a:lnSpc>
              <a:spcBef>
                <a:spcPts val="0"/>
              </a:spcBef>
              <a:spcAft>
                <a:spcPts val="0"/>
              </a:spcAft>
              <a:buSzPts val="1800"/>
              <a:buChar char="•"/>
            </a:pPr>
            <a:r>
              <a:rPr lang="en"/>
              <a:t>The </a:t>
            </a:r>
            <a:r>
              <a:rPr lang="en" u="sng">
                <a:solidFill>
                  <a:schemeClr val="hlink"/>
                </a:solidFill>
                <a:hlinkClick r:id="rId6"/>
              </a:rPr>
              <a:t>Consolidated Application Manual </a:t>
            </a:r>
            <a:endParaRPr/>
          </a:p>
          <a:p>
            <a:pPr marL="457200" lvl="0" indent="-342900" algn="l" rtl="0">
              <a:lnSpc>
                <a:spcPct val="90000"/>
              </a:lnSpc>
              <a:spcBef>
                <a:spcPts val="0"/>
              </a:spcBef>
              <a:spcAft>
                <a:spcPts val="0"/>
              </a:spcAft>
              <a:buSzPts val="1800"/>
              <a:buChar char="•"/>
            </a:pPr>
            <a:r>
              <a:rPr lang="en" u="sng">
                <a:solidFill>
                  <a:schemeClr val="hlink"/>
                </a:solidFill>
                <a:hlinkClick r:id="rId7"/>
              </a:rPr>
              <a:t>Within-District Allocation Guidance </a:t>
            </a:r>
            <a:endParaRPr/>
          </a:p>
          <a:p>
            <a:pPr marL="457200" lvl="0" indent="-342900" algn="l" rtl="0">
              <a:lnSpc>
                <a:spcPct val="100000"/>
              </a:lnSpc>
              <a:spcBef>
                <a:spcPts val="0"/>
              </a:spcBef>
              <a:spcAft>
                <a:spcPts val="0"/>
              </a:spcAft>
              <a:buSzPts val="1800"/>
              <a:buChar char="•"/>
            </a:pPr>
            <a:r>
              <a:rPr lang="en"/>
              <a:t>Reach out to your </a:t>
            </a:r>
            <a:r>
              <a:rPr lang="en" u="sng">
                <a:solidFill>
                  <a:schemeClr val="hlink"/>
                </a:solidFill>
                <a:hlinkClick r:id="rId8"/>
              </a:rPr>
              <a:t>Regional Contacts </a:t>
            </a:r>
            <a:r>
              <a:rPr lang="en"/>
              <a:t>for additional support</a:t>
            </a:r>
            <a:endParaRPr/>
          </a:p>
          <a:p>
            <a:pPr marL="457200" lvl="0" indent="-342900" algn="l" rtl="0">
              <a:lnSpc>
                <a:spcPct val="100000"/>
              </a:lnSpc>
              <a:spcBef>
                <a:spcPts val="0"/>
              </a:spcBef>
              <a:spcAft>
                <a:spcPts val="0"/>
              </a:spcAft>
              <a:buSzPts val="1800"/>
              <a:buChar char="•"/>
            </a:pPr>
            <a:r>
              <a:rPr lang="en" u="sng">
                <a:solidFill>
                  <a:schemeClr val="hlink"/>
                </a:solidFill>
                <a:hlinkClick r:id="rId9"/>
              </a:rPr>
              <a:t>Technical Assistance Request</a:t>
            </a:r>
            <a:r>
              <a:rPr lang="en"/>
              <a:t> </a:t>
            </a:r>
            <a:endParaRPr/>
          </a:p>
          <a:p>
            <a:pPr marL="914400" lvl="1" indent="-323850" algn="l" rtl="0">
              <a:lnSpc>
                <a:spcPct val="100000"/>
              </a:lnSpc>
              <a:spcBef>
                <a:spcPts val="0"/>
              </a:spcBef>
              <a:spcAft>
                <a:spcPts val="0"/>
              </a:spcAft>
              <a:buSzPts val="1500"/>
              <a:buChar char="•"/>
            </a:pPr>
            <a:r>
              <a:rPr lang="en"/>
              <a:t>Set up time with your Regional Contact for one on one support</a:t>
            </a:r>
            <a:endParaRPr/>
          </a:p>
        </p:txBody>
      </p:sp>
      <p:sp>
        <p:nvSpPr>
          <p:cNvPr id="403" name="Google Shape;403;p6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3000"/>
              <a:t>Additional Support: </a:t>
            </a:r>
            <a:endParaRPr sz="3000"/>
          </a:p>
        </p:txBody>
      </p:sp>
      <p:sp>
        <p:nvSpPr>
          <p:cNvPr id="410" name="Google Shape;410;p6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177800" lvl="0" indent="-177800" algn="l" rtl="0">
              <a:lnSpc>
                <a:spcPct val="90000"/>
              </a:lnSpc>
              <a:spcBef>
                <a:spcPts val="0"/>
              </a:spcBef>
              <a:spcAft>
                <a:spcPts val="0"/>
              </a:spcAft>
              <a:buClr>
                <a:schemeClr val="dk1"/>
              </a:buClr>
              <a:buSzPts val="1800"/>
              <a:buChar char="•"/>
            </a:pPr>
            <a:r>
              <a:rPr lang="en"/>
              <a:t>Reach out to your </a:t>
            </a:r>
            <a:r>
              <a:rPr lang="en" u="sng">
                <a:solidFill>
                  <a:schemeClr val="hlink"/>
                </a:solidFill>
                <a:hlinkClick r:id="rId3"/>
              </a:rPr>
              <a:t>Regional Contacts</a:t>
            </a:r>
            <a:r>
              <a:rPr lang="en"/>
              <a:t>.</a:t>
            </a:r>
            <a:endParaRPr/>
          </a:p>
          <a:p>
            <a:pPr marL="177800" lvl="0" indent="-177800" algn="l" rtl="0">
              <a:lnSpc>
                <a:spcPct val="90000"/>
              </a:lnSpc>
              <a:spcBef>
                <a:spcPts val="800"/>
              </a:spcBef>
              <a:spcAft>
                <a:spcPts val="0"/>
              </a:spcAft>
              <a:buClr>
                <a:schemeClr val="dk1"/>
              </a:buClr>
              <a:buSzPts val="1800"/>
              <a:buChar char="•"/>
            </a:pPr>
            <a:r>
              <a:rPr lang="en" u="sng">
                <a:solidFill>
                  <a:schemeClr val="hlink"/>
                </a:solidFill>
                <a:hlinkClick r:id="rId4"/>
              </a:rPr>
              <a:t>Technical Assistance Request</a:t>
            </a:r>
            <a:r>
              <a:rPr lang="en"/>
              <a:t> - Set up time with your Regional Contact for one on one support.</a:t>
            </a:r>
            <a:endParaRPr/>
          </a:p>
          <a:p>
            <a:pPr marL="177800" lvl="0" indent="-177800" algn="l" rtl="0">
              <a:lnSpc>
                <a:spcPct val="90000"/>
              </a:lnSpc>
              <a:spcBef>
                <a:spcPts val="800"/>
              </a:spcBef>
              <a:spcAft>
                <a:spcPts val="0"/>
              </a:spcAft>
              <a:buClr>
                <a:schemeClr val="dk1"/>
              </a:buClr>
              <a:buSzPts val="1800"/>
              <a:buChar char="•"/>
            </a:pPr>
            <a:r>
              <a:rPr lang="en"/>
              <a:t>Dedicated times during existing Thursday afternoon office hours.</a:t>
            </a:r>
            <a:endParaRPr/>
          </a:p>
          <a:p>
            <a:pPr marL="177800" lvl="0" indent="-63500" algn="l" rtl="0">
              <a:lnSpc>
                <a:spcPct val="90000"/>
              </a:lnSpc>
              <a:spcBef>
                <a:spcPts val="800"/>
              </a:spcBef>
              <a:spcAft>
                <a:spcPts val="0"/>
              </a:spcAft>
              <a:buClr>
                <a:schemeClr val="dk1"/>
              </a:buClr>
              <a:buSzPts val="1800"/>
              <a:buNone/>
            </a:pPr>
            <a:endParaRPr i="1"/>
          </a:p>
        </p:txBody>
      </p:sp>
      <p:sp>
        <p:nvSpPr>
          <p:cNvPr id="411" name="Google Shape;411;p6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38</a:t>
            </a:fld>
            <a:endParaRPr/>
          </a:p>
        </p:txBody>
      </p:sp>
      <p:pic>
        <p:nvPicPr>
          <p:cNvPr id="412" name="Google Shape;412;p6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335437" y="2465525"/>
            <a:ext cx="2473126" cy="24731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3"/>
          <p:cNvSpPr txBox="1">
            <a:spLocks noGrp="1"/>
          </p:cNvSpPr>
          <p:nvPr>
            <p:ph type="ctrTitle"/>
          </p:nvPr>
        </p:nvSpPr>
        <p:spPr>
          <a:xfrm>
            <a:off x="212425" y="2394375"/>
            <a:ext cx="6152400" cy="91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4100"/>
              <a:t>Work Time</a:t>
            </a:r>
            <a:endParaRPr sz="4100"/>
          </a:p>
        </p:txBody>
      </p:sp>
      <p:pic>
        <p:nvPicPr>
          <p:cNvPr id="418" name="Google Shape;418;p6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097973" y="1715823"/>
            <a:ext cx="1872925" cy="1872925"/>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Work Session Agenda</a:t>
            </a:r>
            <a:endParaRPr sz="3000"/>
          </a:p>
        </p:txBody>
      </p:sp>
      <p:sp>
        <p:nvSpPr>
          <p:cNvPr id="151" name="Google Shape;151;p28"/>
          <p:cNvSpPr txBox="1">
            <a:spLocks noGrp="1"/>
          </p:cNvSpPr>
          <p:nvPr>
            <p:ph type="body" idx="1"/>
          </p:nvPr>
        </p:nvSpPr>
        <p:spPr>
          <a:xfrm>
            <a:off x="3370225" y="1165850"/>
            <a:ext cx="51450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Logistics </a:t>
            </a:r>
            <a:endParaRPr/>
          </a:p>
          <a:p>
            <a:pPr marL="457200" lvl="0" indent="-342900" algn="l" rtl="0">
              <a:spcBef>
                <a:spcPts val="0"/>
              </a:spcBef>
              <a:spcAft>
                <a:spcPts val="0"/>
              </a:spcAft>
              <a:buSzPts val="1800"/>
              <a:buChar char="•"/>
            </a:pPr>
            <a:r>
              <a:rPr lang="en"/>
              <a:t>Norms</a:t>
            </a:r>
            <a:endParaRPr/>
          </a:p>
          <a:p>
            <a:pPr marL="457200" lvl="0" indent="-342900" algn="l" rtl="0">
              <a:spcBef>
                <a:spcPts val="0"/>
              </a:spcBef>
              <a:spcAft>
                <a:spcPts val="0"/>
              </a:spcAft>
              <a:buSzPts val="1800"/>
              <a:buChar char="•"/>
            </a:pPr>
            <a:r>
              <a:rPr lang="en"/>
              <a:t>Objectives</a:t>
            </a:r>
            <a:endParaRPr/>
          </a:p>
          <a:p>
            <a:pPr marL="457200" lvl="0" indent="-342900" algn="l" rtl="0">
              <a:spcBef>
                <a:spcPts val="0"/>
              </a:spcBef>
              <a:spcAft>
                <a:spcPts val="0"/>
              </a:spcAft>
              <a:buSzPts val="1800"/>
              <a:buChar char="•"/>
            </a:pPr>
            <a:r>
              <a:rPr lang="en"/>
              <a:t>Who’s in the Room?</a:t>
            </a:r>
            <a:endParaRPr/>
          </a:p>
          <a:p>
            <a:pPr marL="457200" lvl="0" indent="-342900" algn="l" rtl="0">
              <a:spcBef>
                <a:spcPts val="0"/>
              </a:spcBef>
              <a:spcAft>
                <a:spcPts val="0"/>
              </a:spcAft>
              <a:buSzPts val="1800"/>
              <a:buChar char="•"/>
            </a:pPr>
            <a:r>
              <a:rPr lang="en"/>
              <a:t>Upcoming Due Dates</a:t>
            </a:r>
            <a:endParaRPr/>
          </a:p>
          <a:p>
            <a:pPr marL="457200" lvl="0" indent="-342900" algn="l" rtl="0">
              <a:spcBef>
                <a:spcPts val="0"/>
              </a:spcBef>
              <a:spcAft>
                <a:spcPts val="0"/>
              </a:spcAft>
              <a:buSzPts val="1800"/>
              <a:buChar char="•"/>
            </a:pPr>
            <a:r>
              <a:rPr lang="en"/>
              <a:t>Logging into the Application</a:t>
            </a:r>
            <a:endParaRPr/>
          </a:p>
          <a:p>
            <a:pPr marL="457200" lvl="0" indent="-342900" algn="l" rtl="0">
              <a:spcBef>
                <a:spcPts val="0"/>
              </a:spcBef>
              <a:spcAft>
                <a:spcPts val="0"/>
              </a:spcAft>
              <a:buSzPts val="1800"/>
              <a:buChar char="•"/>
            </a:pPr>
            <a:r>
              <a:rPr lang="en"/>
              <a:t>Clarifying Questions about the Application and the 23-24 Updates</a:t>
            </a:r>
            <a:endParaRPr/>
          </a:p>
          <a:p>
            <a:pPr marL="457200" lvl="0" indent="-342900" algn="l" rtl="0">
              <a:spcBef>
                <a:spcPts val="0"/>
              </a:spcBef>
              <a:spcAft>
                <a:spcPts val="0"/>
              </a:spcAft>
              <a:buSzPts val="1800"/>
              <a:buChar char="•"/>
            </a:pPr>
            <a:r>
              <a:rPr lang="en"/>
              <a:t>WORK TIME</a:t>
            </a:r>
            <a:endParaRPr/>
          </a:p>
          <a:p>
            <a:pPr marL="457200" lvl="0" indent="-342900" algn="l" rtl="0">
              <a:spcBef>
                <a:spcPts val="0"/>
              </a:spcBef>
              <a:spcAft>
                <a:spcPts val="0"/>
              </a:spcAft>
              <a:buSzPts val="1800"/>
              <a:buChar char="•"/>
            </a:pPr>
            <a:r>
              <a:rPr lang="en"/>
              <a:t>Resources and Contacts</a:t>
            </a:r>
            <a:endParaRPr/>
          </a:p>
        </p:txBody>
      </p:sp>
      <p:pic>
        <p:nvPicPr>
          <p:cNvPr id="152" name="Google Shape;152;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2125" y="1435682"/>
            <a:ext cx="3065425" cy="227213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3000"/>
              <a:t>Federal Programs and Support Unit</a:t>
            </a:r>
            <a:endParaRPr sz="3000"/>
          </a:p>
        </p:txBody>
      </p:sp>
      <p:graphicFrame>
        <p:nvGraphicFramePr>
          <p:cNvPr id="425" name="Google Shape;425;p64"/>
          <p:cNvGraphicFramePr/>
          <p:nvPr/>
        </p:nvGraphicFramePr>
        <p:xfrm>
          <a:off x="444182" y="972021"/>
          <a:ext cx="3000000" cy="3000000"/>
        </p:xfrm>
        <a:graphic>
          <a:graphicData uri="http://schemas.openxmlformats.org/drawingml/2006/table">
            <a:tbl>
              <a:tblPr firstRow="1" bandRow="1">
                <a:noFill/>
                <a:tableStyleId>{95E9BAED-7A52-4284-B152-8941DD85BFC8}</a:tableStyleId>
              </a:tblPr>
              <a:tblGrid>
                <a:gridCol w="1954100">
                  <a:extLst>
                    <a:ext uri="{9D8B030D-6E8A-4147-A177-3AD203B41FA5}">
                      <a16:colId xmlns:a16="http://schemas.microsoft.com/office/drawing/2014/main" val="20000"/>
                    </a:ext>
                  </a:extLst>
                </a:gridCol>
                <a:gridCol w="3845650">
                  <a:extLst>
                    <a:ext uri="{9D8B030D-6E8A-4147-A177-3AD203B41FA5}">
                      <a16:colId xmlns:a16="http://schemas.microsoft.com/office/drawing/2014/main" val="20001"/>
                    </a:ext>
                  </a:extLst>
                </a:gridCol>
                <a:gridCol w="2229475">
                  <a:extLst>
                    <a:ext uri="{9D8B030D-6E8A-4147-A177-3AD203B41FA5}">
                      <a16:colId xmlns:a16="http://schemas.microsoft.com/office/drawing/2014/main" val="20002"/>
                    </a:ext>
                  </a:extLst>
                </a:gridCol>
              </a:tblGrid>
              <a:tr h="255225">
                <a:tc>
                  <a:txBody>
                    <a:bodyPr/>
                    <a:lstStyle/>
                    <a:p>
                      <a:pPr marL="0" marR="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ESEA Office</a:t>
                      </a:r>
                      <a:endParaRPr sz="1200">
                        <a:solidFill>
                          <a:schemeClr val="dk1"/>
                        </a:solidFill>
                        <a:latin typeface="Calibri"/>
                        <a:ea typeface="Calibri"/>
                        <a:cs typeface="Calibri"/>
                        <a:sym typeface="Calibri"/>
                      </a:endParaRPr>
                    </a:p>
                  </a:txBody>
                  <a:tcPr marL="53750" marR="53750" marT="29675" marB="29675"/>
                </a:tc>
                <a:tc>
                  <a:txBody>
                    <a:bodyPr/>
                    <a:lstStyle/>
                    <a:p>
                      <a:pPr marL="0" marR="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Position</a:t>
                      </a:r>
                      <a:endParaRPr sz="1200">
                        <a:solidFill>
                          <a:schemeClr val="dk1"/>
                        </a:solidFill>
                        <a:latin typeface="Calibri"/>
                        <a:ea typeface="Calibri"/>
                        <a:cs typeface="Calibri"/>
                        <a:sym typeface="Calibri"/>
                      </a:endParaRPr>
                    </a:p>
                  </a:txBody>
                  <a:tcPr marL="53750" marR="53750" marT="29675" marB="29675"/>
                </a:tc>
                <a:tc>
                  <a:txBody>
                    <a:bodyPr/>
                    <a:lstStyle/>
                    <a:p>
                      <a:pPr marL="0" marR="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E-mail</a:t>
                      </a:r>
                      <a:endParaRPr sz="1200">
                        <a:solidFill>
                          <a:schemeClr val="dk1"/>
                        </a:solidFill>
                        <a:latin typeface="Calibri"/>
                        <a:ea typeface="Calibri"/>
                        <a:cs typeface="Calibri"/>
                        <a:sym typeface="Calibri"/>
                      </a:endParaRPr>
                    </a:p>
                  </a:txBody>
                  <a:tcPr marL="53750" marR="53750" marT="29675" marB="29675"/>
                </a:tc>
                <a:extLst>
                  <a:ext uri="{0D108BD9-81ED-4DB2-BD59-A6C34878D82A}">
                    <a16:rowId xmlns:a16="http://schemas.microsoft.com/office/drawing/2014/main" val="10000"/>
                  </a:ext>
                </a:extLst>
              </a:tr>
              <a:tr h="230700">
                <a:tc>
                  <a:txBody>
                    <a:bodyPr/>
                    <a:lstStyle/>
                    <a:p>
                      <a:pPr marL="0" marR="0" lvl="0" indent="0" algn="l" rtl="0">
                        <a:lnSpc>
                          <a:spcPct val="115000"/>
                        </a:lnSpc>
                        <a:spcBef>
                          <a:spcPts val="0"/>
                        </a:spcBef>
                        <a:spcAft>
                          <a:spcPts val="0"/>
                        </a:spcAft>
                        <a:buNone/>
                      </a:pPr>
                      <a:r>
                        <a:rPr lang="en" sz="1100" b="0">
                          <a:latin typeface="Calibri"/>
                          <a:ea typeface="Calibri"/>
                          <a:cs typeface="Calibri"/>
                          <a:sym typeface="Calibri"/>
                        </a:rPr>
                        <a:t>Nazie Mohajeri-Nelson</a:t>
                      </a:r>
                      <a:endParaRPr sz="1100" b="0">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b="0">
                          <a:latin typeface="Calibri"/>
                          <a:ea typeface="Calibri"/>
                          <a:cs typeface="Calibri"/>
                          <a:sym typeface="Calibri"/>
                        </a:rPr>
                        <a:t>Director of </a:t>
                      </a:r>
                      <a:r>
                        <a:rPr lang="en" sz="1100"/>
                        <a:t>Federal Programs and Support </a:t>
                      </a:r>
                      <a:r>
                        <a:rPr lang="en" sz="1100" b="0">
                          <a:latin typeface="Calibri"/>
                          <a:ea typeface="Calibri"/>
                          <a:cs typeface="Calibri"/>
                          <a:sym typeface="Calibri"/>
                        </a:rPr>
                        <a:t> </a:t>
                      </a:r>
                      <a:r>
                        <a:rPr lang="en" sz="1100"/>
                        <a:t>Unit</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b="0" u="sng">
                          <a:solidFill>
                            <a:schemeClr val="hlink"/>
                          </a:solidFill>
                          <a:latin typeface="Calibri"/>
                          <a:ea typeface="Calibri"/>
                          <a:cs typeface="Calibri"/>
                          <a:sym typeface="Calibri"/>
                          <a:hlinkClick r:id="rId3"/>
                        </a:rPr>
                        <a:t>Mohajeri-</a:t>
                      </a:r>
                      <a:r>
                        <a:rPr lang="en" sz="1100" u="sng">
                          <a:solidFill>
                            <a:schemeClr val="hlink"/>
                          </a:solidFill>
                          <a:hlinkClick r:id="rId3"/>
                        </a:rPr>
                        <a:t>N</a:t>
                      </a:r>
                      <a:r>
                        <a:rPr lang="en" sz="1100" b="0" u="sng">
                          <a:solidFill>
                            <a:schemeClr val="hlink"/>
                          </a:solidFill>
                          <a:latin typeface="Calibri"/>
                          <a:ea typeface="Calibri"/>
                          <a:cs typeface="Calibri"/>
                          <a:sym typeface="Calibri"/>
                          <a:hlinkClick r:id="rId3"/>
                        </a:rPr>
                        <a:t>elson_</a:t>
                      </a:r>
                      <a:r>
                        <a:rPr lang="en" sz="1100" u="sng">
                          <a:solidFill>
                            <a:schemeClr val="hlink"/>
                          </a:solidFill>
                          <a:hlinkClick r:id="rId3"/>
                        </a:rPr>
                        <a:t>N</a:t>
                      </a:r>
                      <a:r>
                        <a:rPr lang="en" sz="1100" b="0" u="sng">
                          <a:solidFill>
                            <a:schemeClr val="hlink"/>
                          </a:solidFill>
                          <a:latin typeface="Calibri"/>
                          <a:ea typeface="Calibri"/>
                          <a:cs typeface="Calibri"/>
                          <a:sym typeface="Calibri"/>
                          <a:hlinkClick r:id="rId3"/>
                        </a:rPr>
                        <a:t>@cde.state.co.us</a:t>
                      </a:r>
                      <a:r>
                        <a:rPr lang="en" sz="1100" b="0">
                          <a:solidFill>
                            <a:schemeClr val="dk1"/>
                          </a:solidFill>
                          <a:latin typeface="Calibri"/>
                          <a:ea typeface="Calibri"/>
                          <a:cs typeface="Calibri"/>
                          <a:sym typeface="Calibri"/>
                        </a:rPr>
                        <a:t> </a:t>
                      </a:r>
                      <a:endParaRPr sz="1100"/>
                    </a:p>
                  </a:txBody>
                  <a:tcPr marL="53750" marR="53750" marT="29675" marB="29675"/>
                </a:tc>
                <a:extLst>
                  <a:ext uri="{0D108BD9-81ED-4DB2-BD59-A6C34878D82A}">
                    <a16:rowId xmlns:a16="http://schemas.microsoft.com/office/drawing/2014/main" val="10001"/>
                  </a:ext>
                </a:extLst>
              </a:tr>
              <a:tr h="230700">
                <a:tc>
                  <a:txBody>
                    <a:bodyPr/>
                    <a:lstStyle/>
                    <a:p>
                      <a:pPr marL="0" marR="0" lvl="0" indent="0" algn="l" rtl="0">
                        <a:lnSpc>
                          <a:spcPct val="115000"/>
                        </a:lnSpc>
                        <a:spcBef>
                          <a:spcPts val="0"/>
                        </a:spcBef>
                        <a:spcAft>
                          <a:spcPts val="0"/>
                        </a:spcAft>
                        <a:buNone/>
                      </a:pPr>
                      <a:r>
                        <a:rPr lang="en" sz="1100" b="0" i="0">
                          <a:solidFill>
                            <a:schemeClr val="dk1"/>
                          </a:solidFill>
                          <a:latin typeface="Calibri"/>
                          <a:ea typeface="Calibri"/>
                          <a:cs typeface="Calibri"/>
                          <a:sym typeface="Calibri"/>
                        </a:rPr>
                        <a:t>Emily Owen</a:t>
                      </a:r>
                      <a:endParaRPr sz="1100" b="0">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b="0" i="0">
                          <a:solidFill>
                            <a:schemeClr val="dk1"/>
                          </a:solidFill>
                          <a:latin typeface="Calibri"/>
                          <a:ea typeface="Calibri"/>
                          <a:cs typeface="Calibri"/>
                          <a:sym typeface="Calibri"/>
                        </a:rPr>
                        <a:t>Program Support</a:t>
                      </a:r>
                      <a:endParaRPr sz="1100" b="0">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b="0" u="sng">
                          <a:solidFill>
                            <a:schemeClr val="hlink"/>
                          </a:solidFill>
                          <a:latin typeface="Calibri"/>
                          <a:ea typeface="Calibri"/>
                          <a:cs typeface="Calibri"/>
                          <a:sym typeface="Calibri"/>
                          <a:hlinkClick r:id="rId4"/>
                        </a:rPr>
                        <a:t>Owen_</a:t>
                      </a:r>
                      <a:r>
                        <a:rPr lang="en" sz="1100" u="sng">
                          <a:solidFill>
                            <a:schemeClr val="hlink"/>
                          </a:solidFill>
                          <a:hlinkClick r:id="rId4"/>
                        </a:rPr>
                        <a:t>E</a:t>
                      </a:r>
                      <a:r>
                        <a:rPr lang="en" sz="1100" b="0" u="sng">
                          <a:solidFill>
                            <a:schemeClr val="hlink"/>
                          </a:solidFill>
                          <a:latin typeface="Calibri"/>
                          <a:ea typeface="Calibri"/>
                          <a:cs typeface="Calibri"/>
                          <a:sym typeface="Calibri"/>
                          <a:hlinkClick r:id="rId4"/>
                        </a:rPr>
                        <a:t>@cde.state.co.us</a:t>
                      </a:r>
                      <a:r>
                        <a:rPr lang="en" sz="1100" b="0">
                          <a:solidFill>
                            <a:schemeClr val="dk1"/>
                          </a:solidFill>
                          <a:latin typeface="Calibri"/>
                          <a:ea typeface="Calibri"/>
                          <a:cs typeface="Calibri"/>
                          <a:sym typeface="Calibri"/>
                        </a:rPr>
                        <a:t>  </a:t>
                      </a:r>
                      <a:endParaRPr sz="1100"/>
                    </a:p>
                  </a:txBody>
                  <a:tcPr marL="53750" marR="53750" marT="29675" marB="29675"/>
                </a:tc>
                <a:extLst>
                  <a:ext uri="{0D108BD9-81ED-4DB2-BD59-A6C34878D82A}">
                    <a16:rowId xmlns:a16="http://schemas.microsoft.com/office/drawing/2014/main" val="10002"/>
                  </a:ext>
                </a:extLst>
              </a:tr>
            </a:tbl>
          </a:graphicData>
        </a:graphic>
      </p:graphicFrame>
      <p:graphicFrame>
        <p:nvGraphicFramePr>
          <p:cNvPr id="426" name="Google Shape;426;p64" descr="ESEA Regional Contacts "/>
          <p:cNvGraphicFramePr/>
          <p:nvPr/>
        </p:nvGraphicFramePr>
        <p:xfrm>
          <a:off x="444176" y="1822924"/>
          <a:ext cx="3000000" cy="3000000"/>
        </p:xfrm>
        <a:graphic>
          <a:graphicData uri="http://schemas.openxmlformats.org/drawingml/2006/table">
            <a:tbl>
              <a:tblPr firstRow="1" bandRow="1">
                <a:noFill/>
                <a:tableStyleId>{95E9BAED-7A52-4284-B152-8941DD85BFC8}</a:tableStyleId>
              </a:tblPr>
              <a:tblGrid>
                <a:gridCol w="1971875">
                  <a:extLst>
                    <a:ext uri="{9D8B030D-6E8A-4147-A177-3AD203B41FA5}">
                      <a16:colId xmlns:a16="http://schemas.microsoft.com/office/drawing/2014/main" val="20000"/>
                    </a:ext>
                  </a:extLst>
                </a:gridCol>
                <a:gridCol w="3822300">
                  <a:extLst>
                    <a:ext uri="{9D8B030D-6E8A-4147-A177-3AD203B41FA5}">
                      <a16:colId xmlns:a16="http://schemas.microsoft.com/office/drawing/2014/main" val="20001"/>
                    </a:ext>
                  </a:extLst>
                </a:gridCol>
                <a:gridCol w="2235050">
                  <a:extLst>
                    <a:ext uri="{9D8B030D-6E8A-4147-A177-3AD203B41FA5}">
                      <a16:colId xmlns:a16="http://schemas.microsoft.com/office/drawing/2014/main" val="20002"/>
                    </a:ext>
                  </a:extLst>
                </a:gridCol>
              </a:tblGrid>
              <a:tr h="231925">
                <a:tc>
                  <a:txBody>
                    <a:bodyPr/>
                    <a:lstStyle/>
                    <a:p>
                      <a:pPr marL="0" marR="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ESEA </a:t>
                      </a:r>
                      <a:r>
                        <a:rPr lang="en" sz="1200">
                          <a:solidFill>
                            <a:schemeClr val="dk1"/>
                          </a:solidFill>
                        </a:rPr>
                        <a:t>Staff</a:t>
                      </a:r>
                      <a:endParaRPr sz="1200">
                        <a:solidFill>
                          <a:schemeClr val="dk1"/>
                        </a:solidFill>
                        <a:latin typeface="Calibri"/>
                        <a:ea typeface="Calibri"/>
                        <a:cs typeface="Calibri"/>
                        <a:sym typeface="Calibri"/>
                      </a:endParaRPr>
                    </a:p>
                  </a:txBody>
                  <a:tcPr marL="53750" marR="53750" marT="29675" marB="29675">
                    <a:lnB w="12700" cap="flat" cmpd="sng">
                      <a:solidFill>
                        <a:schemeClr val="lt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Position</a:t>
                      </a:r>
                      <a:endParaRPr sz="1200">
                        <a:solidFill>
                          <a:schemeClr val="dk1"/>
                        </a:solidFill>
                        <a:latin typeface="Calibri"/>
                        <a:ea typeface="Calibri"/>
                        <a:cs typeface="Calibri"/>
                        <a:sym typeface="Calibri"/>
                      </a:endParaRPr>
                    </a:p>
                  </a:txBody>
                  <a:tcPr marL="53750" marR="53750" marT="29675" marB="29675">
                    <a:lnB w="12700" cap="flat" cmpd="sng">
                      <a:solidFill>
                        <a:schemeClr val="lt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E-mail</a:t>
                      </a:r>
                      <a:endParaRPr sz="1200">
                        <a:solidFill>
                          <a:schemeClr val="dk1"/>
                        </a:solidFill>
                        <a:latin typeface="Calibri"/>
                        <a:ea typeface="Calibri"/>
                        <a:cs typeface="Calibri"/>
                        <a:sym typeface="Calibri"/>
                      </a:endParaRPr>
                    </a:p>
                  </a:txBody>
                  <a:tcPr marL="53750" marR="53750" marT="29675" marB="2967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53275">
                <a:tc>
                  <a:txBody>
                    <a:bodyPr/>
                    <a:lstStyle/>
                    <a:p>
                      <a:pPr marL="0" marR="0" lvl="0" indent="0" algn="l" rtl="0">
                        <a:lnSpc>
                          <a:spcPct val="115000"/>
                        </a:lnSpc>
                        <a:spcBef>
                          <a:spcPts val="0"/>
                        </a:spcBef>
                        <a:spcAft>
                          <a:spcPts val="0"/>
                        </a:spcAft>
                        <a:buNone/>
                      </a:pPr>
                      <a:r>
                        <a:rPr lang="en" sz="1100" b="0">
                          <a:latin typeface="Calibri"/>
                          <a:ea typeface="Calibri"/>
                          <a:cs typeface="Calibri"/>
                          <a:sym typeface="Calibri"/>
                        </a:rPr>
                        <a:t>Laura Meushaw</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Calibri"/>
                        <a:buNone/>
                      </a:pPr>
                      <a:r>
                        <a:rPr lang="en" sz="1100"/>
                        <a:t>Program Implementation Supervisor</a:t>
                      </a:r>
                      <a:endParaRPr sz="1100" b="0" i="0" u="none" strike="noStrike" cap="none">
                        <a:solidFill>
                          <a:schemeClr val="dk1"/>
                        </a:solidFill>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b="0" u="sng">
                          <a:solidFill>
                            <a:schemeClr val="hlink"/>
                          </a:solidFill>
                          <a:latin typeface="Calibri"/>
                          <a:ea typeface="Calibri"/>
                          <a:cs typeface="Calibri"/>
                          <a:sym typeface="Calibri"/>
                          <a:hlinkClick r:id="rId5"/>
                        </a:rPr>
                        <a:t>M</a:t>
                      </a:r>
                      <a:r>
                        <a:rPr lang="en" sz="1100" u="sng">
                          <a:solidFill>
                            <a:schemeClr val="hlink"/>
                          </a:solidFill>
                          <a:hlinkClick r:id="rId5"/>
                        </a:rPr>
                        <a:t>e</a:t>
                      </a:r>
                      <a:r>
                        <a:rPr lang="en" sz="1100" b="0" u="sng">
                          <a:solidFill>
                            <a:schemeClr val="hlink"/>
                          </a:solidFill>
                          <a:latin typeface="Calibri"/>
                          <a:ea typeface="Calibri"/>
                          <a:cs typeface="Calibri"/>
                          <a:sym typeface="Calibri"/>
                          <a:hlinkClick r:id="rId5"/>
                        </a:rPr>
                        <a:t>ushaw_</a:t>
                      </a:r>
                      <a:r>
                        <a:rPr lang="en" sz="1100" u="sng">
                          <a:solidFill>
                            <a:schemeClr val="hlink"/>
                          </a:solidFill>
                          <a:hlinkClick r:id="rId5"/>
                        </a:rPr>
                        <a:t>L</a:t>
                      </a:r>
                      <a:r>
                        <a:rPr lang="en" sz="1100" b="0" u="sng">
                          <a:solidFill>
                            <a:schemeClr val="hlink"/>
                          </a:solidFill>
                          <a:latin typeface="Calibri"/>
                          <a:ea typeface="Calibri"/>
                          <a:cs typeface="Calibri"/>
                          <a:sym typeface="Calibri"/>
                          <a:hlinkClick r:id="rId5"/>
                        </a:rPr>
                        <a:t>@cde.state.co.us</a:t>
                      </a:r>
                      <a:r>
                        <a:rPr lang="en" sz="1100" b="0">
                          <a:solidFill>
                            <a:schemeClr val="dk1"/>
                          </a:solidFill>
                          <a:latin typeface="Calibri"/>
                          <a:ea typeface="Calibri"/>
                          <a:cs typeface="Calibri"/>
                          <a:sym typeface="Calibri"/>
                        </a:rPr>
                        <a:t> </a:t>
                      </a:r>
                      <a:endParaRPr sz="1100" b="0">
                        <a:solidFill>
                          <a:schemeClr val="dk1"/>
                        </a:solidFill>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253275">
                <a:tc>
                  <a:txBody>
                    <a:bodyPr/>
                    <a:lstStyle/>
                    <a:p>
                      <a:pPr marL="0" marR="0" lvl="0" indent="0" algn="l" rtl="0">
                        <a:lnSpc>
                          <a:spcPct val="115000"/>
                        </a:lnSpc>
                        <a:spcBef>
                          <a:spcPts val="0"/>
                        </a:spcBef>
                        <a:spcAft>
                          <a:spcPts val="0"/>
                        </a:spcAft>
                        <a:buNone/>
                      </a:pPr>
                      <a:r>
                        <a:rPr lang="en" sz="1100" b="0">
                          <a:latin typeface="Calibri"/>
                          <a:ea typeface="Calibri"/>
                          <a:cs typeface="Calibri"/>
                          <a:sym typeface="Calibri"/>
                        </a:rPr>
                        <a:t>Tammy Giessinger</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Calibri"/>
                        <a:buNone/>
                      </a:pPr>
                      <a:r>
                        <a:rPr lang="en" sz="1100"/>
                        <a:t>Title IV Coordinator and Program Monitoring Supervisor</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b="0" u="sng">
                          <a:solidFill>
                            <a:schemeClr val="hlink"/>
                          </a:solidFill>
                          <a:latin typeface="Calibri"/>
                          <a:ea typeface="Calibri"/>
                          <a:cs typeface="Calibri"/>
                          <a:sym typeface="Calibri"/>
                          <a:hlinkClick r:id="rId6"/>
                        </a:rPr>
                        <a:t>Giessinger_</a:t>
                      </a:r>
                      <a:r>
                        <a:rPr lang="en" sz="1100" u="sng">
                          <a:solidFill>
                            <a:schemeClr val="hlink"/>
                          </a:solidFill>
                          <a:hlinkClick r:id="rId6"/>
                        </a:rPr>
                        <a:t>T</a:t>
                      </a:r>
                      <a:r>
                        <a:rPr lang="en" sz="1100" b="0" u="sng">
                          <a:solidFill>
                            <a:schemeClr val="hlink"/>
                          </a:solidFill>
                          <a:latin typeface="Calibri"/>
                          <a:ea typeface="Calibri"/>
                          <a:cs typeface="Calibri"/>
                          <a:sym typeface="Calibri"/>
                          <a:hlinkClick r:id="rId6"/>
                        </a:rPr>
                        <a:t>@cde.state.co.us</a:t>
                      </a:r>
                      <a:r>
                        <a:rPr lang="en" sz="1100" b="0">
                          <a:solidFill>
                            <a:schemeClr val="dk1"/>
                          </a:solidFill>
                          <a:latin typeface="Calibri"/>
                          <a:ea typeface="Calibri"/>
                          <a:cs typeface="Calibri"/>
                          <a:sym typeface="Calibri"/>
                        </a:rPr>
                        <a:t> </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253275">
                <a:tc>
                  <a:txBody>
                    <a:bodyPr/>
                    <a:lstStyle/>
                    <a:p>
                      <a:pPr marL="0" marR="0" lvl="0" indent="0" algn="l" rtl="0">
                        <a:lnSpc>
                          <a:spcPct val="115000"/>
                        </a:lnSpc>
                        <a:spcBef>
                          <a:spcPts val="0"/>
                        </a:spcBef>
                        <a:spcAft>
                          <a:spcPts val="0"/>
                        </a:spcAft>
                        <a:buNone/>
                      </a:pPr>
                      <a:r>
                        <a:rPr lang="en" sz="1100"/>
                        <a:t>Evita Byrd</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b="0">
                          <a:latin typeface="Calibri"/>
                          <a:ea typeface="Calibri"/>
                          <a:cs typeface="Calibri"/>
                          <a:sym typeface="Calibri"/>
                        </a:rPr>
                        <a:t>ESEA Senior Consultant: Title I</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u="sng">
                          <a:solidFill>
                            <a:schemeClr val="hlink"/>
                          </a:solidFill>
                          <a:hlinkClick r:id="rId7"/>
                        </a:rPr>
                        <a:t>Byrd_E@cde.state.co.us</a:t>
                      </a:r>
                      <a:r>
                        <a:rPr lang="en" sz="1100"/>
                        <a:t>  </a:t>
                      </a:r>
                      <a:endParaRPr sz="1100" b="0">
                        <a:solidFill>
                          <a:schemeClr val="dk1"/>
                        </a:solidFill>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253275">
                <a:tc>
                  <a:txBody>
                    <a:bodyPr/>
                    <a:lstStyle/>
                    <a:p>
                      <a:pPr marL="0" marR="0" lvl="0" indent="0" algn="l" rtl="0">
                        <a:lnSpc>
                          <a:spcPct val="115000"/>
                        </a:lnSpc>
                        <a:spcBef>
                          <a:spcPts val="0"/>
                        </a:spcBef>
                        <a:spcAft>
                          <a:spcPts val="0"/>
                        </a:spcAft>
                        <a:buNone/>
                      </a:pPr>
                      <a:r>
                        <a:rPr lang="en" sz="1100"/>
                        <a:t>Rachel Echsner </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b="0">
                          <a:latin typeface="Calibri"/>
                          <a:ea typeface="Calibri"/>
                          <a:cs typeface="Calibri"/>
                          <a:sym typeface="Calibri"/>
                        </a:rPr>
                        <a:t>ESEA Senior Consultant: Titles I and II</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u="sng">
                          <a:solidFill>
                            <a:schemeClr val="hlink"/>
                          </a:solidFill>
                          <a:hlinkClick r:id="rId8"/>
                        </a:rPr>
                        <a:t>Echsner_R@cde.state.co.us</a:t>
                      </a:r>
                      <a:r>
                        <a:rPr lang="en" sz="1100"/>
                        <a:t> </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253275">
                <a:tc>
                  <a:txBody>
                    <a:bodyPr/>
                    <a:lstStyle/>
                    <a:p>
                      <a:pPr marL="0" marR="0" lvl="0" indent="0" algn="l" rtl="0">
                        <a:lnSpc>
                          <a:spcPct val="115000"/>
                        </a:lnSpc>
                        <a:spcBef>
                          <a:spcPts val="0"/>
                        </a:spcBef>
                        <a:spcAft>
                          <a:spcPts val="0"/>
                        </a:spcAft>
                        <a:buNone/>
                      </a:pPr>
                      <a:r>
                        <a:rPr lang="en" sz="1100"/>
                        <a:t>Karen Bixler</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b="0">
                          <a:latin typeface="Calibri"/>
                          <a:ea typeface="Calibri"/>
                          <a:cs typeface="Calibri"/>
                          <a:sym typeface="Calibri"/>
                        </a:rPr>
                        <a:t>ESEA Senior Consultant: Title II</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u="sng">
                          <a:solidFill>
                            <a:schemeClr val="hlink"/>
                          </a:solidFill>
                          <a:hlinkClick r:id="rId9"/>
                        </a:rPr>
                        <a:t>Bixler_K@</a:t>
                      </a:r>
                      <a:r>
                        <a:rPr lang="en" sz="1100" b="0" u="sng">
                          <a:solidFill>
                            <a:schemeClr val="hlink"/>
                          </a:solidFill>
                          <a:latin typeface="Calibri"/>
                          <a:ea typeface="Calibri"/>
                          <a:cs typeface="Calibri"/>
                          <a:sym typeface="Calibri"/>
                          <a:hlinkClick r:id="rId9"/>
                        </a:rPr>
                        <a:t>cde.state.co.us </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239100">
                <a:tc>
                  <a:txBody>
                    <a:bodyPr/>
                    <a:lstStyle/>
                    <a:p>
                      <a:pPr marL="0" marR="0" lvl="0" indent="0" algn="l" rtl="0">
                        <a:lnSpc>
                          <a:spcPct val="115000"/>
                        </a:lnSpc>
                        <a:spcBef>
                          <a:spcPts val="0"/>
                        </a:spcBef>
                        <a:spcAft>
                          <a:spcPts val="0"/>
                        </a:spcAft>
                        <a:buNone/>
                      </a:pPr>
                      <a:r>
                        <a:rPr lang="en" sz="1100"/>
                        <a:t>Rachel Temple</a:t>
                      </a:r>
                      <a:endParaRPr sz="1100" b="0">
                        <a:latin typeface="Calibri"/>
                        <a:ea typeface="Calibri"/>
                        <a:cs typeface="Calibri"/>
                        <a:sym typeface="Calibri"/>
                      </a:endParaRPr>
                    </a:p>
                  </a:txBody>
                  <a:tcPr marL="53750" marR="53750" marT="29675" marB="29675">
                    <a:lnT w="38100" cap="flat" cmpd="sng">
                      <a:solidFill>
                        <a:schemeClr val="lt1"/>
                      </a:solidFill>
                      <a:prstDash val="solid"/>
                      <a:round/>
                      <a:headEnd type="none" w="sm" len="sm"/>
                      <a:tailEnd type="none" w="sm" len="sm"/>
                    </a:lnT>
                  </a:tcPr>
                </a:tc>
                <a:tc>
                  <a:txBody>
                    <a:bodyPr/>
                    <a:lstStyle/>
                    <a:p>
                      <a:pPr marL="0" marR="0" lvl="0" indent="0" algn="l" rtl="0">
                        <a:lnSpc>
                          <a:spcPct val="115000"/>
                        </a:lnSpc>
                        <a:spcBef>
                          <a:spcPts val="0"/>
                        </a:spcBef>
                        <a:spcAft>
                          <a:spcPts val="0"/>
                        </a:spcAft>
                        <a:buNone/>
                      </a:pPr>
                      <a:r>
                        <a:rPr lang="en" sz="1100" b="0">
                          <a:latin typeface="Calibri"/>
                          <a:ea typeface="Calibri"/>
                          <a:cs typeface="Calibri"/>
                          <a:sym typeface="Calibri"/>
                        </a:rPr>
                        <a:t>ESEA Senior Consultant: </a:t>
                      </a:r>
                      <a:r>
                        <a:rPr lang="en" sz="1100"/>
                        <a:t>Title III</a:t>
                      </a:r>
                      <a:endParaRPr sz="1100" b="0">
                        <a:latin typeface="Calibri"/>
                        <a:ea typeface="Calibri"/>
                        <a:cs typeface="Calibri"/>
                        <a:sym typeface="Calibri"/>
                      </a:endParaRPr>
                    </a:p>
                  </a:txBody>
                  <a:tcPr marL="53750" marR="53750" marT="29675" marB="29675">
                    <a:lnT w="38100" cap="flat" cmpd="sng">
                      <a:solidFill>
                        <a:schemeClr val="lt1"/>
                      </a:solidFill>
                      <a:prstDash val="solid"/>
                      <a:round/>
                      <a:headEnd type="none" w="sm" len="sm"/>
                      <a:tailEnd type="none" w="sm" len="sm"/>
                    </a:lnT>
                  </a:tcPr>
                </a:tc>
                <a:tc>
                  <a:txBody>
                    <a:bodyPr/>
                    <a:lstStyle/>
                    <a:p>
                      <a:pPr marL="0" marR="0" lvl="0" indent="0" algn="l" rtl="0">
                        <a:lnSpc>
                          <a:spcPct val="115000"/>
                        </a:lnSpc>
                        <a:spcBef>
                          <a:spcPts val="0"/>
                        </a:spcBef>
                        <a:spcAft>
                          <a:spcPts val="0"/>
                        </a:spcAft>
                        <a:buNone/>
                      </a:pPr>
                      <a:r>
                        <a:rPr lang="en" sz="1100" u="sng">
                          <a:solidFill>
                            <a:schemeClr val="hlink"/>
                          </a:solidFill>
                          <a:hlinkClick r:id="rId10"/>
                        </a:rPr>
                        <a:t>Temple_R@cde.state.co.us</a:t>
                      </a:r>
                      <a:r>
                        <a:rPr lang="en" sz="1100"/>
                        <a:t> </a:t>
                      </a:r>
                      <a:endParaRPr sz="1100" b="0">
                        <a:solidFill>
                          <a:schemeClr val="dk1"/>
                        </a:solidFill>
                        <a:latin typeface="Calibri"/>
                        <a:ea typeface="Calibri"/>
                        <a:cs typeface="Calibri"/>
                        <a:sym typeface="Calibri"/>
                      </a:endParaRPr>
                    </a:p>
                  </a:txBody>
                  <a:tcPr marL="53750" marR="53750" marT="29675" marB="29675">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6"/>
                  </a:ext>
                </a:extLst>
              </a:tr>
              <a:tr h="253275">
                <a:tc>
                  <a:txBody>
                    <a:bodyPr/>
                    <a:lstStyle/>
                    <a:p>
                      <a:pPr marL="0" marR="0" lvl="0" indent="0" algn="l" rtl="0">
                        <a:lnSpc>
                          <a:spcPct val="115000"/>
                        </a:lnSpc>
                        <a:spcBef>
                          <a:spcPts val="0"/>
                        </a:spcBef>
                        <a:spcAft>
                          <a:spcPts val="0"/>
                        </a:spcAft>
                        <a:buNone/>
                      </a:pPr>
                      <a:r>
                        <a:rPr lang="en" sz="1100"/>
                        <a:t>Nathan Hickman</a:t>
                      </a:r>
                      <a:endParaRPr sz="1100"/>
                    </a:p>
                  </a:txBody>
                  <a:tcPr marL="53750" marR="53750" marT="29675" marB="29675">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b="0">
                          <a:latin typeface="Calibri"/>
                          <a:ea typeface="Calibri"/>
                          <a:cs typeface="Calibri"/>
                          <a:sym typeface="Calibri"/>
                        </a:rPr>
                        <a:t>ESEA Senior Consultant: Titles ID</a:t>
                      </a:r>
                      <a:r>
                        <a:rPr lang="en" sz="1100"/>
                        <a:t> and IV</a:t>
                      </a:r>
                      <a:endParaRPr sz="1100"/>
                    </a:p>
                  </a:txBody>
                  <a:tcPr marL="53750" marR="53750" marT="29675" marB="29675">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u="sng">
                          <a:solidFill>
                            <a:schemeClr val="hlink"/>
                          </a:solidFill>
                          <a:hlinkClick r:id="rId11"/>
                        </a:rPr>
                        <a:t>Hickman_N@cde.state.co.us</a:t>
                      </a:r>
                      <a:r>
                        <a:rPr lang="en" sz="1100"/>
                        <a:t> </a:t>
                      </a:r>
                      <a:endParaRPr sz="1100"/>
                    </a:p>
                  </a:txBody>
                  <a:tcPr marL="53750" marR="53750" marT="29675" marB="2967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253275">
                <a:tc>
                  <a:txBody>
                    <a:bodyPr/>
                    <a:lstStyle/>
                    <a:p>
                      <a:pPr marL="0" marR="0" lvl="0" indent="0" algn="l" rtl="0">
                        <a:lnSpc>
                          <a:spcPct val="115000"/>
                        </a:lnSpc>
                        <a:spcBef>
                          <a:spcPts val="0"/>
                        </a:spcBef>
                        <a:spcAft>
                          <a:spcPts val="0"/>
                        </a:spcAft>
                        <a:buNone/>
                      </a:pPr>
                      <a:r>
                        <a:rPr lang="en" sz="1100"/>
                        <a:t>Kristin Crumley</a:t>
                      </a:r>
                      <a:endParaRPr sz="1100" b="0">
                        <a:solidFill>
                          <a:schemeClr val="dk1"/>
                        </a:solidFill>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t>ESEA/ESSER Monitoring Coordinator</a:t>
                      </a:r>
                      <a:endParaRPr sz="1100"/>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u="sng">
                          <a:solidFill>
                            <a:schemeClr val="hlink"/>
                          </a:solidFill>
                          <a:hlinkClick r:id="rId12"/>
                        </a:rPr>
                        <a:t>Crumley_K@cde.state.co.us</a:t>
                      </a:r>
                      <a:r>
                        <a:rPr lang="en" sz="1100"/>
                        <a:t> </a:t>
                      </a:r>
                      <a:endParaRPr sz="1100"/>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253275">
                <a:tc>
                  <a:txBody>
                    <a:bodyPr/>
                    <a:lstStyle/>
                    <a:p>
                      <a:pPr marL="0" marR="0" lvl="0" indent="0" algn="l" rtl="0">
                        <a:lnSpc>
                          <a:spcPct val="115000"/>
                        </a:lnSpc>
                        <a:spcBef>
                          <a:spcPts val="0"/>
                        </a:spcBef>
                        <a:spcAft>
                          <a:spcPts val="0"/>
                        </a:spcAft>
                        <a:buNone/>
                      </a:pPr>
                      <a:r>
                        <a:rPr lang="en" sz="1100"/>
                        <a:t>Christina Adeboye-Sullivan</a:t>
                      </a:r>
                      <a:endParaRPr sz="1100" b="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a:t>Program Implementation Coordinator: Title III and Ombudsman</a:t>
                      </a:r>
                      <a:endParaRPr sz="1100"/>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u="sng">
                          <a:solidFill>
                            <a:schemeClr val="hlink"/>
                          </a:solidFill>
                          <a:hlinkClick r:id="rId13"/>
                        </a:rPr>
                        <a:t>Adeboye-Sullivan_C@cde.state.co.us</a:t>
                      </a:r>
                      <a:r>
                        <a:rPr lang="en" sz="1100"/>
                        <a:t> </a:t>
                      </a:r>
                      <a:endParaRPr sz="1100" b="0">
                        <a:solidFill>
                          <a:schemeClr val="dk1"/>
                        </a:solidFill>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r h="253275">
                <a:tc>
                  <a:txBody>
                    <a:bodyPr/>
                    <a:lstStyle/>
                    <a:p>
                      <a:pPr marL="0" marR="0" lvl="0" indent="0" algn="l" rtl="0">
                        <a:lnSpc>
                          <a:spcPct val="115000"/>
                        </a:lnSpc>
                        <a:spcBef>
                          <a:spcPts val="0"/>
                        </a:spcBef>
                        <a:spcAft>
                          <a:spcPts val="0"/>
                        </a:spcAft>
                        <a:buNone/>
                      </a:pPr>
                      <a:r>
                        <a:rPr lang="en" sz="1100"/>
                        <a:t>TBD</a:t>
                      </a:r>
                      <a:endParaRPr sz="1100"/>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a:t>Title V</a:t>
                      </a:r>
                      <a:endParaRPr sz="1100"/>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a:t>TBD</a:t>
                      </a:r>
                      <a:endParaRPr sz="1100"/>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427" name="Google Shape;427;p6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3000"/>
              <a:t>Federal Programs and Support Unit</a:t>
            </a:r>
            <a:endParaRPr sz="3000"/>
          </a:p>
        </p:txBody>
      </p:sp>
      <p:graphicFrame>
        <p:nvGraphicFramePr>
          <p:cNvPr id="434" name="Google Shape;434;p65"/>
          <p:cNvGraphicFramePr/>
          <p:nvPr/>
        </p:nvGraphicFramePr>
        <p:xfrm>
          <a:off x="784960" y="1015762"/>
          <a:ext cx="3000000" cy="3000000"/>
        </p:xfrm>
        <a:graphic>
          <a:graphicData uri="http://schemas.openxmlformats.org/drawingml/2006/table">
            <a:tbl>
              <a:tblPr firstRow="1" bandRow="1">
                <a:noFill/>
                <a:tableStyleId>{95E9BAED-7A52-4284-B152-8941DD85BFC8}</a:tableStyleId>
              </a:tblPr>
              <a:tblGrid>
                <a:gridCol w="1852975">
                  <a:extLst>
                    <a:ext uri="{9D8B030D-6E8A-4147-A177-3AD203B41FA5}">
                      <a16:colId xmlns:a16="http://schemas.microsoft.com/office/drawing/2014/main" val="20000"/>
                    </a:ext>
                  </a:extLst>
                </a:gridCol>
                <a:gridCol w="3482675">
                  <a:extLst>
                    <a:ext uri="{9D8B030D-6E8A-4147-A177-3AD203B41FA5}">
                      <a16:colId xmlns:a16="http://schemas.microsoft.com/office/drawing/2014/main" val="20001"/>
                    </a:ext>
                  </a:extLst>
                </a:gridCol>
                <a:gridCol w="2214025">
                  <a:extLst>
                    <a:ext uri="{9D8B030D-6E8A-4147-A177-3AD203B41FA5}">
                      <a16:colId xmlns:a16="http://schemas.microsoft.com/office/drawing/2014/main" val="20002"/>
                    </a:ext>
                  </a:extLst>
                </a:gridCol>
              </a:tblGrid>
              <a:tr h="254200">
                <a:tc>
                  <a:txBody>
                    <a:bodyPr/>
                    <a:lstStyle/>
                    <a:p>
                      <a:pPr marL="0" marR="0" lvl="0" indent="0" algn="ctr" rtl="0">
                        <a:lnSpc>
                          <a:spcPct val="115000"/>
                        </a:lnSpc>
                        <a:spcBef>
                          <a:spcPts val="0"/>
                        </a:spcBef>
                        <a:spcAft>
                          <a:spcPts val="0"/>
                        </a:spcAft>
                        <a:buNone/>
                      </a:pPr>
                      <a:r>
                        <a:rPr lang="en" sz="1100">
                          <a:solidFill>
                            <a:schemeClr val="dk1"/>
                          </a:solidFill>
                        </a:rPr>
                        <a:t>ESSER Staff</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latin typeface="Calibri"/>
                          <a:ea typeface="Calibri"/>
                          <a:cs typeface="Calibri"/>
                          <a:sym typeface="Calibri"/>
                        </a:rPr>
                        <a:t>Program Expertise</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latin typeface="Calibri"/>
                          <a:ea typeface="Calibri"/>
                          <a:cs typeface="Calibri"/>
                          <a:sym typeface="Calibri"/>
                        </a:rPr>
                        <a:t>E-mail</a:t>
                      </a:r>
                      <a:endParaRPr sz="1100"/>
                    </a:p>
                  </a:txBody>
                  <a:tcPr marL="53750" marR="53750" marT="29675" marB="29675"/>
                </a:tc>
                <a:extLst>
                  <a:ext uri="{0D108BD9-81ED-4DB2-BD59-A6C34878D82A}">
                    <a16:rowId xmlns:a16="http://schemas.microsoft.com/office/drawing/2014/main" val="10000"/>
                  </a:ext>
                </a:extLst>
              </a:tr>
              <a:tr h="254200">
                <a:tc>
                  <a:txBody>
                    <a:bodyPr/>
                    <a:lstStyle/>
                    <a:p>
                      <a:pPr marL="0" marR="0" lvl="0" indent="0" algn="l" rtl="0">
                        <a:lnSpc>
                          <a:spcPct val="115000"/>
                        </a:lnSpc>
                        <a:spcBef>
                          <a:spcPts val="0"/>
                        </a:spcBef>
                        <a:spcAft>
                          <a:spcPts val="0"/>
                        </a:spcAft>
                        <a:buNone/>
                      </a:pPr>
                      <a:r>
                        <a:rPr lang="en" sz="1100"/>
                        <a:t>Kristin Crumley</a:t>
                      </a:r>
                      <a:endParaRPr sz="1100" b="0">
                        <a:solidFill>
                          <a:schemeClr val="dk1"/>
                        </a:solidFill>
                        <a:latin typeface="Calibri"/>
                        <a:ea typeface="Calibri"/>
                        <a:cs typeface="Calibri"/>
                        <a:sym typeface="Calibri"/>
                      </a:endParaRPr>
                    </a:p>
                  </a:txBody>
                  <a:tcPr marL="53750" marR="53750" marT="29675" marB="29675"/>
                </a:tc>
                <a:tc>
                  <a:txBody>
                    <a:bodyPr/>
                    <a:lstStyle/>
                    <a:p>
                      <a:pPr marL="0" lvl="0" indent="0" algn="l" rtl="0">
                        <a:spcBef>
                          <a:spcPts val="0"/>
                        </a:spcBef>
                        <a:spcAft>
                          <a:spcPts val="0"/>
                        </a:spcAft>
                        <a:buNone/>
                      </a:pPr>
                      <a:r>
                        <a:rPr lang="en" sz="1100"/>
                        <a:t>ESEA/ESSER Monitoring Coordinator</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3"/>
                        </a:rPr>
                        <a:t>Crumley_K@cde.state.co.us</a:t>
                      </a:r>
                      <a:r>
                        <a:rPr lang="en" sz="1100"/>
                        <a:t> </a:t>
                      </a:r>
                      <a:endParaRPr sz="1100"/>
                    </a:p>
                  </a:txBody>
                  <a:tcPr marL="53750" marR="53750" marT="29675" marB="29675"/>
                </a:tc>
                <a:extLst>
                  <a:ext uri="{0D108BD9-81ED-4DB2-BD59-A6C34878D82A}">
                    <a16:rowId xmlns:a16="http://schemas.microsoft.com/office/drawing/2014/main" val="10001"/>
                  </a:ext>
                </a:extLst>
              </a:tr>
              <a:tr h="254200">
                <a:tc>
                  <a:txBody>
                    <a:bodyPr/>
                    <a:lstStyle/>
                    <a:p>
                      <a:pPr marL="0" marR="0" lvl="0" indent="0" algn="l" rtl="0">
                        <a:lnSpc>
                          <a:spcPct val="115000"/>
                        </a:lnSpc>
                        <a:spcBef>
                          <a:spcPts val="0"/>
                        </a:spcBef>
                        <a:spcAft>
                          <a:spcPts val="0"/>
                        </a:spcAft>
                        <a:buNone/>
                      </a:pPr>
                      <a:r>
                        <a:rPr lang="en" sz="1100"/>
                        <a:t>Jonathan Schelke </a:t>
                      </a:r>
                      <a:endParaRPr sz="1100" b="0">
                        <a:solidFill>
                          <a:schemeClr val="dk1"/>
                        </a:solidFill>
                        <a:latin typeface="Calibri"/>
                        <a:ea typeface="Calibri"/>
                        <a:cs typeface="Calibri"/>
                        <a:sym typeface="Calibri"/>
                      </a:endParaRPr>
                    </a:p>
                  </a:txBody>
                  <a:tcPr marL="53750" marR="53750" marT="29675" marB="29675"/>
                </a:tc>
                <a:tc>
                  <a:txBody>
                    <a:bodyPr/>
                    <a:lstStyle/>
                    <a:p>
                      <a:pPr marL="0" lvl="0" indent="0" algn="l" rtl="0">
                        <a:spcBef>
                          <a:spcPts val="0"/>
                        </a:spcBef>
                        <a:spcAft>
                          <a:spcPts val="0"/>
                        </a:spcAft>
                        <a:buNone/>
                      </a:pPr>
                      <a:r>
                        <a:rPr lang="en" sz="1100"/>
                        <a:t>ESSER Monitoring Specialist</a:t>
                      </a:r>
                      <a:endParaRPr sz="1100"/>
                    </a:p>
                  </a:txBody>
                  <a:tcPr marL="53750" marR="53750" marT="29675" marB="29675"/>
                </a:tc>
                <a:tc>
                  <a:txBody>
                    <a:bodyPr/>
                    <a:lstStyle/>
                    <a:p>
                      <a:pPr marL="0" marR="0" lvl="0" indent="0" algn="l" rtl="0">
                        <a:spcBef>
                          <a:spcPts val="0"/>
                        </a:spcBef>
                        <a:spcAft>
                          <a:spcPts val="0"/>
                        </a:spcAft>
                        <a:buNone/>
                      </a:pPr>
                      <a:r>
                        <a:rPr lang="en" sz="1100" u="sng">
                          <a:solidFill>
                            <a:schemeClr val="hlink"/>
                          </a:solidFill>
                          <a:hlinkClick r:id="rId4"/>
                        </a:rPr>
                        <a:t>Schelke_J@cde.state.co.us</a:t>
                      </a:r>
                      <a:r>
                        <a:rPr lang="en" sz="1100"/>
                        <a:t> </a:t>
                      </a:r>
                      <a:endParaRPr sz="1100"/>
                    </a:p>
                  </a:txBody>
                  <a:tcPr marL="53750" marR="53750" marT="29675" marB="29675"/>
                </a:tc>
                <a:extLst>
                  <a:ext uri="{0D108BD9-81ED-4DB2-BD59-A6C34878D82A}">
                    <a16:rowId xmlns:a16="http://schemas.microsoft.com/office/drawing/2014/main" val="10002"/>
                  </a:ext>
                </a:extLst>
              </a:tr>
              <a:tr h="254200">
                <a:tc>
                  <a:txBody>
                    <a:bodyPr/>
                    <a:lstStyle/>
                    <a:p>
                      <a:pPr marL="0" marR="0" lvl="0" indent="0" algn="l" rtl="0">
                        <a:lnSpc>
                          <a:spcPct val="115000"/>
                        </a:lnSpc>
                        <a:spcBef>
                          <a:spcPts val="0"/>
                        </a:spcBef>
                        <a:spcAft>
                          <a:spcPts val="0"/>
                        </a:spcAft>
                        <a:buNone/>
                      </a:pPr>
                      <a:r>
                        <a:rPr lang="en" sz="1100"/>
                        <a:t>TBD</a:t>
                      </a:r>
                      <a:endParaRPr sz="1100"/>
                    </a:p>
                  </a:txBody>
                  <a:tcPr marL="53750" marR="53750" marT="29675" marB="29675"/>
                </a:tc>
                <a:tc>
                  <a:txBody>
                    <a:bodyPr/>
                    <a:lstStyle/>
                    <a:p>
                      <a:pPr marL="0" lvl="0" indent="0" algn="l" rtl="0">
                        <a:spcBef>
                          <a:spcPts val="0"/>
                        </a:spcBef>
                        <a:spcAft>
                          <a:spcPts val="0"/>
                        </a:spcAft>
                        <a:buNone/>
                      </a:pPr>
                      <a:r>
                        <a:rPr lang="en" sz="1100"/>
                        <a:t>ESSER/ESEA Grants Administration Coordinator </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t>TBD</a:t>
                      </a:r>
                      <a:endParaRPr sz="1100"/>
                    </a:p>
                  </a:txBody>
                  <a:tcPr marL="53750" marR="53750" marT="29675" marB="29675"/>
                </a:tc>
                <a:extLst>
                  <a:ext uri="{0D108BD9-81ED-4DB2-BD59-A6C34878D82A}">
                    <a16:rowId xmlns:a16="http://schemas.microsoft.com/office/drawing/2014/main" val="10003"/>
                  </a:ext>
                </a:extLst>
              </a:tr>
              <a:tr h="254200">
                <a:tc>
                  <a:txBody>
                    <a:bodyPr/>
                    <a:lstStyle/>
                    <a:p>
                      <a:pPr marL="0" marR="0" lvl="0" indent="0" algn="l" rtl="0">
                        <a:lnSpc>
                          <a:spcPct val="115000"/>
                        </a:lnSpc>
                        <a:spcBef>
                          <a:spcPts val="0"/>
                        </a:spcBef>
                        <a:spcAft>
                          <a:spcPts val="0"/>
                        </a:spcAft>
                        <a:buNone/>
                      </a:pPr>
                      <a:r>
                        <a:rPr lang="en" sz="1100"/>
                        <a:t>Mackenzie Owens</a:t>
                      </a:r>
                      <a:endParaRPr sz="1100" b="0">
                        <a:solidFill>
                          <a:schemeClr val="dk1"/>
                        </a:solidFill>
                        <a:latin typeface="Calibri"/>
                        <a:ea typeface="Calibri"/>
                        <a:cs typeface="Calibri"/>
                        <a:sym typeface="Calibri"/>
                      </a:endParaRPr>
                    </a:p>
                  </a:txBody>
                  <a:tcPr marL="53750" marR="53750" marT="29675" marB="29675"/>
                </a:tc>
                <a:tc>
                  <a:txBody>
                    <a:bodyPr/>
                    <a:lstStyle/>
                    <a:p>
                      <a:pPr marL="0" lvl="0" indent="0" algn="l" rtl="0">
                        <a:spcBef>
                          <a:spcPts val="0"/>
                        </a:spcBef>
                        <a:spcAft>
                          <a:spcPts val="0"/>
                        </a:spcAft>
                        <a:buNone/>
                      </a:pPr>
                      <a:r>
                        <a:rPr lang="en" sz="1100"/>
                        <a:t>ESSER Reporting Specialist</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5"/>
                        </a:rPr>
                        <a:t>Owens_M@cde.state.co.us</a:t>
                      </a:r>
                      <a:r>
                        <a:rPr lang="en" sz="1100"/>
                        <a:t> </a:t>
                      </a:r>
                      <a:endParaRPr sz="1100"/>
                    </a:p>
                  </a:txBody>
                  <a:tcPr marL="53750" marR="53750" marT="29675" marB="29675"/>
                </a:tc>
                <a:extLst>
                  <a:ext uri="{0D108BD9-81ED-4DB2-BD59-A6C34878D82A}">
                    <a16:rowId xmlns:a16="http://schemas.microsoft.com/office/drawing/2014/main" val="10004"/>
                  </a:ext>
                </a:extLst>
              </a:tr>
              <a:tr h="254200">
                <a:tc>
                  <a:txBody>
                    <a:bodyPr/>
                    <a:lstStyle/>
                    <a:p>
                      <a:pPr marL="0" marR="0" lvl="0" indent="0" algn="l" rtl="0">
                        <a:lnSpc>
                          <a:spcPct val="115000"/>
                        </a:lnSpc>
                        <a:spcBef>
                          <a:spcPts val="0"/>
                        </a:spcBef>
                        <a:spcAft>
                          <a:spcPts val="0"/>
                        </a:spcAft>
                        <a:buNone/>
                      </a:pPr>
                      <a:r>
                        <a:rPr lang="en" sz="1100"/>
                        <a:t>Kim Boylan</a:t>
                      </a:r>
                      <a:endParaRPr sz="1100"/>
                    </a:p>
                  </a:txBody>
                  <a:tcPr marL="53750" marR="53750" marT="29675" marB="29675"/>
                </a:tc>
                <a:tc>
                  <a:txBody>
                    <a:bodyPr/>
                    <a:lstStyle/>
                    <a:p>
                      <a:pPr marL="0" lvl="0" indent="0" algn="l" rtl="0">
                        <a:spcBef>
                          <a:spcPts val="0"/>
                        </a:spcBef>
                        <a:spcAft>
                          <a:spcPts val="0"/>
                        </a:spcAft>
                        <a:buNone/>
                      </a:pPr>
                      <a:r>
                        <a:rPr lang="en" sz="1100"/>
                        <a:t>ESSER Monitoring Specialist</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6"/>
                        </a:rPr>
                        <a:t>Boylan_K@cde.state.co.us</a:t>
                      </a:r>
                      <a:r>
                        <a:rPr lang="en" sz="1100"/>
                        <a:t> </a:t>
                      </a:r>
                      <a:endParaRPr sz="1100"/>
                    </a:p>
                  </a:txBody>
                  <a:tcPr marL="53750" marR="53750" marT="29675" marB="29675"/>
                </a:tc>
                <a:extLst>
                  <a:ext uri="{0D108BD9-81ED-4DB2-BD59-A6C34878D82A}">
                    <a16:rowId xmlns:a16="http://schemas.microsoft.com/office/drawing/2014/main" val="10005"/>
                  </a:ext>
                </a:extLst>
              </a:tr>
            </a:tbl>
          </a:graphicData>
        </a:graphic>
      </p:graphicFrame>
      <p:graphicFrame>
        <p:nvGraphicFramePr>
          <p:cNvPr id="435" name="Google Shape;435;p65"/>
          <p:cNvGraphicFramePr/>
          <p:nvPr/>
        </p:nvGraphicFramePr>
        <p:xfrm>
          <a:off x="772760" y="2625845"/>
          <a:ext cx="3000000" cy="3000000"/>
        </p:xfrm>
        <a:graphic>
          <a:graphicData uri="http://schemas.openxmlformats.org/drawingml/2006/table">
            <a:tbl>
              <a:tblPr firstRow="1" bandRow="1">
                <a:noFill/>
                <a:tableStyleId>{95E9BAED-7A52-4284-B152-8941DD85BFC8}</a:tableStyleId>
              </a:tblPr>
              <a:tblGrid>
                <a:gridCol w="1855125">
                  <a:extLst>
                    <a:ext uri="{9D8B030D-6E8A-4147-A177-3AD203B41FA5}">
                      <a16:colId xmlns:a16="http://schemas.microsoft.com/office/drawing/2014/main" val="20000"/>
                    </a:ext>
                  </a:extLst>
                </a:gridCol>
                <a:gridCol w="3502325">
                  <a:extLst>
                    <a:ext uri="{9D8B030D-6E8A-4147-A177-3AD203B41FA5}">
                      <a16:colId xmlns:a16="http://schemas.microsoft.com/office/drawing/2014/main" val="20001"/>
                    </a:ext>
                  </a:extLst>
                </a:gridCol>
                <a:gridCol w="2216625">
                  <a:extLst>
                    <a:ext uri="{9D8B030D-6E8A-4147-A177-3AD203B41FA5}">
                      <a16:colId xmlns:a16="http://schemas.microsoft.com/office/drawing/2014/main" val="20002"/>
                    </a:ext>
                  </a:extLst>
                </a:gridCol>
              </a:tblGrid>
              <a:tr h="266700">
                <a:tc>
                  <a:txBody>
                    <a:bodyPr/>
                    <a:lstStyle/>
                    <a:p>
                      <a:pPr marL="0" marR="0" lvl="0" indent="0" algn="ctr" rtl="0">
                        <a:spcBef>
                          <a:spcPts val="0"/>
                        </a:spcBef>
                        <a:spcAft>
                          <a:spcPts val="0"/>
                        </a:spcAft>
                        <a:buNone/>
                      </a:pPr>
                      <a:r>
                        <a:rPr lang="en" sz="1100">
                          <a:solidFill>
                            <a:schemeClr val="dk1"/>
                          </a:solidFill>
                        </a:rPr>
                        <a:t>DARE Staff</a:t>
                      </a:r>
                      <a:endParaRPr sz="1100"/>
                    </a:p>
                  </a:txBody>
                  <a:tcPr marL="68600" marR="68600" marT="34300" marB="34300"/>
                </a:tc>
                <a:tc>
                  <a:txBody>
                    <a:bodyPr/>
                    <a:lstStyle/>
                    <a:p>
                      <a:pPr marL="0" marR="0" lvl="0" indent="0" algn="ctr" rtl="0">
                        <a:spcBef>
                          <a:spcPts val="0"/>
                        </a:spcBef>
                        <a:spcAft>
                          <a:spcPts val="0"/>
                        </a:spcAft>
                        <a:buNone/>
                      </a:pPr>
                      <a:r>
                        <a:rPr lang="en" sz="1100">
                          <a:solidFill>
                            <a:schemeClr val="dk1"/>
                          </a:solidFill>
                        </a:rPr>
                        <a:t>Expertise</a:t>
                      </a:r>
                      <a:endParaRPr sz="1100"/>
                    </a:p>
                  </a:txBody>
                  <a:tcPr marL="68600" marR="68600" marT="34300" marB="34300"/>
                </a:tc>
                <a:tc>
                  <a:txBody>
                    <a:bodyPr/>
                    <a:lstStyle/>
                    <a:p>
                      <a:pPr marL="0" marR="0" lvl="0" indent="0" algn="ctr" rtl="0">
                        <a:spcBef>
                          <a:spcPts val="0"/>
                        </a:spcBef>
                        <a:spcAft>
                          <a:spcPts val="0"/>
                        </a:spcAft>
                        <a:buNone/>
                      </a:pPr>
                      <a:r>
                        <a:rPr lang="en" sz="1100">
                          <a:solidFill>
                            <a:schemeClr val="dk1"/>
                          </a:solidFill>
                        </a:rPr>
                        <a:t>Email</a:t>
                      </a:r>
                      <a:endParaRPr sz="1100"/>
                    </a:p>
                  </a:txBody>
                  <a:tcPr marL="68600" marR="68600" marT="34300" marB="34300"/>
                </a:tc>
                <a:extLst>
                  <a:ext uri="{0D108BD9-81ED-4DB2-BD59-A6C34878D82A}">
                    <a16:rowId xmlns:a16="http://schemas.microsoft.com/office/drawing/2014/main" val="10000"/>
                  </a:ext>
                </a:extLst>
              </a:tr>
              <a:tr h="247675">
                <a:tc>
                  <a:txBody>
                    <a:bodyPr/>
                    <a:lstStyle/>
                    <a:p>
                      <a:pPr marL="0" marR="0" lvl="0" indent="0" algn="l" rtl="0">
                        <a:spcBef>
                          <a:spcPts val="0"/>
                        </a:spcBef>
                        <a:spcAft>
                          <a:spcPts val="0"/>
                        </a:spcAft>
                        <a:buNone/>
                      </a:pPr>
                      <a:r>
                        <a:rPr lang="en" sz="1100" b="0" i="0">
                          <a:solidFill>
                            <a:schemeClr val="dk1"/>
                          </a:solidFill>
                          <a:latin typeface="Calibri"/>
                          <a:ea typeface="Calibri"/>
                          <a:cs typeface="Calibri"/>
                          <a:sym typeface="Calibri"/>
                        </a:rPr>
                        <a:t>Tina Negley</a:t>
                      </a:r>
                      <a:endParaRPr sz="1100" b="0">
                        <a:solidFill>
                          <a:schemeClr val="dk1"/>
                        </a:solidFill>
                      </a:endParaRPr>
                    </a:p>
                  </a:txBody>
                  <a:tcPr marL="68600" marR="68600" marT="34300" marB="34300"/>
                </a:tc>
                <a:tc>
                  <a:txBody>
                    <a:bodyPr/>
                    <a:lstStyle/>
                    <a:p>
                      <a:pPr marL="0" marR="0" lvl="0" indent="0" algn="l" rtl="0">
                        <a:spcBef>
                          <a:spcPts val="0"/>
                        </a:spcBef>
                        <a:spcAft>
                          <a:spcPts val="0"/>
                        </a:spcAft>
                        <a:buNone/>
                      </a:pPr>
                      <a:r>
                        <a:rPr lang="en" sz="1100"/>
                        <a:t>Supervisor of Program Effectiveness</a:t>
                      </a:r>
                      <a:endParaRPr sz="1100">
                        <a:solidFill>
                          <a:schemeClr val="dk1"/>
                        </a:solidFill>
                      </a:endParaRPr>
                    </a:p>
                  </a:txBody>
                  <a:tcPr marL="68600" marR="68600" marT="34300" marB="34300"/>
                </a:tc>
                <a:tc>
                  <a:txBody>
                    <a:bodyPr/>
                    <a:lstStyle/>
                    <a:p>
                      <a:pPr marL="0" marR="0" lvl="0" indent="0" algn="l" rtl="0">
                        <a:spcBef>
                          <a:spcPts val="0"/>
                        </a:spcBef>
                        <a:spcAft>
                          <a:spcPts val="0"/>
                        </a:spcAft>
                        <a:buNone/>
                      </a:pPr>
                      <a:r>
                        <a:rPr lang="en" sz="1100" b="0" i="0" u="sng">
                          <a:solidFill>
                            <a:schemeClr val="hlink"/>
                          </a:solidFill>
                          <a:latin typeface="Calibri"/>
                          <a:ea typeface="Calibri"/>
                          <a:cs typeface="Calibri"/>
                          <a:sym typeface="Calibri"/>
                          <a:hlinkClick r:id="rId7"/>
                        </a:rPr>
                        <a:t>Negley_</a:t>
                      </a:r>
                      <a:r>
                        <a:rPr lang="en" sz="1100" u="sng">
                          <a:solidFill>
                            <a:schemeClr val="hlink"/>
                          </a:solidFill>
                          <a:hlinkClick r:id="rId7"/>
                        </a:rPr>
                        <a:t>T</a:t>
                      </a:r>
                      <a:r>
                        <a:rPr lang="en" sz="1100" b="0" i="0" u="sng">
                          <a:solidFill>
                            <a:schemeClr val="hlink"/>
                          </a:solidFill>
                          <a:latin typeface="Calibri"/>
                          <a:ea typeface="Calibri"/>
                          <a:cs typeface="Calibri"/>
                          <a:sym typeface="Calibri"/>
                          <a:hlinkClick r:id="rId7"/>
                        </a:rPr>
                        <a:t>@cde.state.co.us</a:t>
                      </a:r>
                      <a:r>
                        <a:rPr lang="en" sz="1100" b="0" i="0" u="sng">
                          <a:solidFill>
                            <a:schemeClr val="dk1"/>
                          </a:solidFill>
                          <a:latin typeface="Calibri"/>
                          <a:ea typeface="Calibri"/>
                          <a:cs typeface="Calibri"/>
                          <a:sym typeface="Calibri"/>
                        </a:rPr>
                        <a:t> </a:t>
                      </a:r>
                      <a:endParaRPr sz="1100">
                        <a:solidFill>
                          <a:schemeClr val="dk1"/>
                        </a:solidFill>
                      </a:endParaRPr>
                    </a:p>
                  </a:txBody>
                  <a:tcPr marL="68600" marR="68600" marT="34300" marB="34300"/>
                </a:tc>
                <a:extLst>
                  <a:ext uri="{0D108BD9-81ED-4DB2-BD59-A6C34878D82A}">
                    <a16:rowId xmlns:a16="http://schemas.microsoft.com/office/drawing/2014/main" val="10001"/>
                  </a:ext>
                </a:extLst>
              </a:tr>
              <a:tr h="271650">
                <a:tc>
                  <a:txBody>
                    <a:bodyPr/>
                    <a:lstStyle/>
                    <a:p>
                      <a:pPr marL="0" marR="0" lvl="0" indent="0" algn="l" rtl="0">
                        <a:spcBef>
                          <a:spcPts val="0"/>
                        </a:spcBef>
                        <a:spcAft>
                          <a:spcPts val="0"/>
                        </a:spcAft>
                        <a:buNone/>
                      </a:pPr>
                      <a:r>
                        <a:rPr lang="en" sz="1100"/>
                        <a:t>Melissa Chaffin</a:t>
                      </a:r>
                      <a:endParaRPr sz="1100" b="0">
                        <a:solidFill>
                          <a:schemeClr val="dk1"/>
                        </a:solidFill>
                      </a:endParaRPr>
                    </a:p>
                  </a:txBody>
                  <a:tcPr marL="68600" marR="68600" marT="34300" marB="34300"/>
                </a:tc>
                <a:tc>
                  <a:txBody>
                    <a:bodyPr/>
                    <a:lstStyle/>
                    <a:p>
                      <a:pPr marL="0" marR="0" lvl="0" indent="0" algn="l" rtl="0">
                        <a:spcBef>
                          <a:spcPts val="0"/>
                        </a:spcBef>
                        <a:spcAft>
                          <a:spcPts val="0"/>
                        </a:spcAft>
                        <a:buNone/>
                      </a:pPr>
                      <a:r>
                        <a:rPr lang="en" sz="1100"/>
                        <a:t>ESEA Reporting Specialist</a:t>
                      </a:r>
                      <a:endParaRPr sz="1100">
                        <a:solidFill>
                          <a:schemeClr val="dk1"/>
                        </a:solidFill>
                      </a:endParaRPr>
                    </a:p>
                  </a:txBody>
                  <a:tcPr marL="68600" marR="68600" marT="34300" marB="34300"/>
                </a:tc>
                <a:tc>
                  <a:txBody>
                    <a:bodyPr/>
                    <a:lstStyle/>
                    <a:p>
                      <a:pPr marL="0" marR="0" lvl="0" indent="0" algn="l" rtl="0">
                        <a:spcBef>
                          <a:spcPts val="0"/>
                        </a:spcBef>
                        <a:spcAft>
                          <a:spcPts val="0"/>
                        </a:spcAft>
                        <a:buNone/>
                      </a:pPr>
                      <a:r>
                        <a:rPr lang="en" sz="1100" u="sng">
                          <a:solidFill>
                            <a:schemeClr val="hlink"/>
                          </a:solidFill>
                          <a:hlinkClick r:id="rId8"/>
                        </a:rPr>
                        <a:t>Chaffin_M@cde.state.co.us</a:t>
                      </a:r>
                      <a:r>
                        <a:rPr lang="en" sz="1100"/>
                        <a:t> </a:t>
                      </a:r>
                      <a:endParaRPr sz="1100">
                        <a:solidFill>
                          <a:schemeClr val="dk1"/>
                        </a:solidFill>
                      </a:endParaRPr>
                    </a:p>
                  </a:txBody>
                  <a:tcPr marL="68600" marR="68600" marT="34300" marB="34300"/>
                </a:tc>
                <a:extLst>
                  <a:ext uri="{0D108BD9-81ED-4DB2-BD59-A6C34878D82A}">
                    <a16:rowId xmlns:a16="http://schemas.microsoft.com/office/drawing/2014/main" val="10002"/>
                  </a:ext>
                </a:extLst>
              </a:tr>
              <a:tr h="247675">
                <a:tc>
                  <a:txBody>
                    <a:bodyPr/>
                    <a:lstStyle/>
                    <a:p>
                      <a:pPr marL="0" marR="0" lvl="0" indent="0" algn="l" rtl="0">
                        <a:spcBef>
                          <a:spcPts val="0"/>
                        </a:spcBef>
                        <a:spcAft>
                          <a:spcPts val="0"/>
                        </a:spcAft>
                        <a:buNone/>
                      </a:pPr>
                      <a:r>
                        <a:rPr lang="en" sz="1100" b="0" i="0">
                          <a:solidFill>
                            <a:schemeClr val="dk1"/>
                          </a:solidFill>
                          <a:latin typeface="Calibri"/>
                          <a:ea typeface="Calibri"/>
                          <a:cs typeface="Calibri"/>
                          <a:sym typeface="Calibri"/>
                        </a:rPr>
                        <a:t>Mary Shen</a:t>
                      </a:r>
                      <a:endParaRPr sz="1100" b="0">
                        <a:solidFill>
                          <a:schemeClr val="dk1"/>
                        </a:solidFill>
                      </a:endParaRPr>
                    </a:p>
                  </a:txBody>
                  <a:tcPr marL="68600" marR="68600" marT="34300" marB="34300">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 sz="1100"/>
                        <a:t>ESEA Program Evaluator and Lead Research Analyst</a:t>
                      </a:r>
                      <a:endParaRPr sz="1100">
                        <a:solidFill>
                          <a:schemeClr val="dk1"/>
                        </a:solidFill>
                      </a:endParaRPr>
                    </a:p>
                  </a:txBody>
                  <a:tcPr marL="68600" marR="68600" marT="34300" marB="34300">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 sz="1100" b="0" i="0" u="sng">
                          <a:solidFill>
                            <a:schemeClr val="hlink"/>
                          </a:solidFill>
                          <a:latin typeface="Calibri"/>
                          <a:ea typeface="Calibri"/>
                          <a:cs typeface="Calibri"/>
                          <a:sym typeface="Calibri"/>
                          <a:hlinkClick r:id="rId9"/>
                        </a:rPr>
                        <a:t>Shen_</a:t>
                      </a:r>
                      <a:r>
                        <a:rPr lang="en" sz="1100" u="sng">
                          <a:solidFill>
                            <a:schemeClr val="hlink"/>
                          </a:solidFill>
                          <a:hlinkClick r:id="rId9"/>
                        </a:rPr>
                        <a:t>M</a:t>
                      </a:r>
                      <a:r>
                        <a:rPr lang="en" sz="1100" b="0" i="0" u="sng">
                          <a:solidFill>
                            <a:schemeClr val="hlink"/>
                          </a:solidFill>
                          <a:latin typeface="Calibri"/>
                          <a:ea typeface="Calibri"/>
                          <a:cs typeface="Calibri"/>
                          <a:sym typeface="Calibri"/>
                          <a:hlinkClick r:id="rId9"/>
                        </a:rPr>
                        <a:t>@cde.state.co.us</a:t>
                      </a:r>
                      <a:r>
                        <a:rPr lang="en" sz="1100" b="0" i="0" u="sng">
                          <a:solidFill>
                            <a:schemeClr val="dk1"/>
                          </a:solidFill>
                          <a:latin typeface="Calibri"/>
                          <a:ea typeface="Calibri"/>
                          <a:cs typeface="Calibri"/>
                          <a:sym typeface="Calibri"/>
                        </a:rPr>
                        <a:t> </a:t>
                      </a:r>
                      <a:endParaRPr sz="1100">
                        <a:solidFill>
                          <a:schemeClr val="dk1"/>
                        </a:solidFill>
                      </a:endParaRPr>
                    </a:p>
                  </a:txBody>
                  <a:tcPr marL="68600" marR="68600" marT="34300" marB="34300">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247675">
                <a:tc>
                  <a:txBody>
                    <a:bodyPr/>
                    <a:lstStyle/>
                    <a:p>
                      <a:pPr marL="0" marR="0" lvl="0" indent="0" algn="l" rtl="0">
                        <a:lnSpc>
                          <a:spcPct val="115000"/>
                        </a:lnSpc>
                        <a:spcBef>
                          <a:spcPts val="0"/>
                        </a:spcBef>
                        <a:spcAft>
                          <a:spcPts val="0"/>
                        </a:spcAft>
                        <a:buNone/>
                      </a:pPr>
                      <a:r>
                        <a:rPr lang="en" sz="1100"/>
                        <a:t>Mackenzie Owens</a:t>
                      </a:r>
                      <a:endParaRPr sz="1100" b="0" i="0">
                        <a:solidFill>
                          <a:schemeClr val="dk1"/>
                        </a:solidFill>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t>ESSER Reporting Specialist</a:t>
                      </a:r>
                      <a:endParaRPr sz="1100"/>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u="sng">
                          <a:solidFill>
                            <a:schemeClr val="hlink"/>
                          </a:solidFill>
                          <a:hlinkClick r:id="rId5"/>
                        </a:rPr>
                        <a:t>Owens_M@cde.state.co.us</a:t>
                      </a:r>
                      <a:r>
                        <a:rPr lang="en" sz="1100"/>
                        <a:t> </a:t>
                      </a:r>
                      <a:endParaRPr sz="1100" b="0" i="0">
                        <a:latin typeface="Calibri"/>
                        <a:ea typeface="Calibri"/>
                        <a:cs typeface="Calibri"/>
                        <a:sym typeface="Calibri"/>
                      </a:endParaRPr>
                    </a:p>
                  </a:txBody>
                  <a:tcPr marL="53750" marR="53750" marT="29675" marB="296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36" name="Google Shape;436;p6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6"/>
          <p:cNvSpPr txBox="1">
            <a:spLocks noGrp="1"/>
          </p:cNvSpPr>
          <p:nvPr>
            <p:ph type="title"/>
          </p:nvPr>
        </p:nvSpPr>
        <p:spPr>
          <a:xfrm>
            <a:off x="332675" y="153875"/>
            <a:ext cx="6834300" cy="67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3000"/>
              <a:t>Grants Program Administration Office </a:t>
            </a:r>
            <a:endParaRPr sz="3000"/>
          </a:p>
        </p:txBody>
      </p:sp>
      <p:graphicFrame>
        <p:nvGraphicFramePr>
          <p:cNvPr id="443" name="Google Shape;443;p66"/>
          <p:cNvGraphicFramePr/>
          <p:nvPr/>
        </p:nvGraphicFramePr>
        <p:xfrm>
          <a:off x="775204" y="1308410"/>
          <a:ext cx="3000000" cy="3000000"/>
        </p:xfrm>
        <a:graphic>
          <a:graphicData uri="http://schemas.openxmlformats.org/drawingml/2006/table">
            <a:tbl>
              <a:tblPr firstRow="1" bandRow="1">
                <a:noFill/>
                <a:tableStyleId>{95E9BAED-7A52-4284-B152-8941DD85BFC8}</a:tableStyleId>
              </a:tblPr>
              <a:tblGrid>
                <a:gridCol w="2484875">
                  <a:extLst>
                    <a:ext uri="{9D8B030D-6E8A-4147-A177-3AD203B41FA5}">
                      <a16:colId xmlns:a16="http://schemas.microsoft.com/office/drawing/2014/main" val="20000"/>
                    </a:ext>
                  </a:extLst>
                </a:gridCol>
                <a:gridCol w="2964000">
                  <a:extLst>
                    <a:ext uri="{9D8B030D-6E8A-4147-A177-3AD203B41FA5}">
                      <a16:colId xmlns:a16="http://schemas.microsoft.com/office/drawing/2014/main" val="20001"/>
                    </a:ext>
                  </a:extLst>
                </a:gridCol>
                <a:gridCol w="2245750">
                  <a:extLst>
                    <a:ext uri="{9D8B030D-6E8A-4147-A177-3AD203B41FA5}">
                      <a16:colId xmlns:a16="http://schemas.microsoft.com/office/drawing/2014/main" val="20002"/>
                    </a:ext>
                  </a:extLst>
                </a:gridCol>
              </a:tblGrid>
              <a:tr h="246150">
                <a:tc>
                  <a:txBody>
                    <a:bodyPr/>
                    <a:lstStyle/>
                    <a:p>
                      <a:pPr marL="0" marR="0" lvl="0" indent="0" algn="ctr" rtl="0">
                        <a:lnSpc>
                          <a:spcPct val="115000"/>
                        </a:lnSpc>
                        <a:spcBef>
                          <a:spcPts val="0"/>
                        </a:spcBef>
                        <a:spcAft>
                          <a:spcPts val="0"/>
                        </a:spcAft>
                        <a:buNone/>
                      </a:pPr>
                      <a:r>
                        <a:rPr lang="en" sz="1100">
                          <a:solidFill>
                            <a:schemeClr val="dk1"/>
                          </a:solidFill>
                        </a:rPr>
                        <a:t>GPA</a:t>
                      </a:r>
                      <a:r>
                        <a:rPr lang="en" sz="1100" b="1">
                          <a:solidFill>
                            <a:schemeClr val="dk1"/>
                          </a:solidFill>
                          <a:latin typeface="Calibri"/>
                          <a:ea typeface="Calibri"/>
                          <a:cs typeface="Calibri"/>
                          <a:sym typeface="Calibri"/>
                        </a:rPr>
                        <a:t> Staff</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latin typeface="Calibri"/>
                          <a:ea typeface="Calibri"/>
                          <a:cs typeface="Calibri"/>
                          <a:sym typeface="Calibri"/>
                        </a:rPr>
                        <a:t>Program Expertise</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latin typeface="Calibri"/>
                          <a:ea typeface="Calibri"/>
                          <a:cs typeface="Calibri"/>
                          <a:sym typeface="Calibri"/>
                        </a:rPr>
                        <a:t>E-mail</a:t>
                      </a:r>
                      <a:endParaRPr sz="1100"/>
                    </a:p>
                  </a:txBody>
                  <a:tcPr marL="53750" marR="53750" marT="29675" marB="29675"/>
                </a:tc>
                <a:extLst>
                  <a:ext uri="{0D108BD9-81ED-4DB2-BD59-A6C34878D82A}">
                    <a16:rowId xmlns:a16="http://schemas.microsoft.com/office/drawing/2014/main" val="10000"/>
                  </a:ext>
                </a:extLst>
              </a:tr>
              <a:tr h="285975">
                <a:tc>
                  <a:txBody>
                    <a:bodyPr/>
                    <a:lstStyle/>
                    <a:p>
                      <a:pPr marL="0" marR="0" lvl="0" indent="0" algn="l" rtl="0">
                        <a:lnSpc>
                          <a:spcPct val="115000"/>
                        </a:lnSpc>
                        <a:spcBef>
                          <a:spcPts val="0"/>
                        </a:spcBef>
                        <a:spcAft>
                          <a:spcPts val="0"/>
                        </a:spcAft>
                        <a:buNone/>
                      </a:pPr>
                      <a:r>
                        <a:rPr lang="en" sz="1100"/>
                        <a:t>DeLilah Collins</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latin typeface="Calibri"/>
                          <a:ea typeface="Calibri"/>
                          <a:cs typeface="Calibri"/>
                          <a:sym typeface="Calibri"/>
                        </a:rPr>
                        <a:t>Director of </a:t>
                      </a:r>
                      <a:r>
                        <a:rPr lang="en" sz="1100"/>
                        <a:t>Grants Program Administration Office</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3"/>
                        </a:rPr>
                        <a:t>Collins_D@cde.state.co.us</a:t>
                      </a:r>
                      <a:r>
                        <a:rPr lang="en" sz="1100"/>
                        <a:t> </a:t>
                      </a:r>
                      <a:endParaRPr sz="1100"/>
                    </a:p>
                  </a:txBody>
                  <a:tcPr marL="53750" marR="53750" marT="29675" marB="29675"/>
                </a:tc>
                <a:extLst>
                  <a:ext uri="{0D108BD9-81ED-4DB2-BD59-A6C34878D82A}">
                    <a16:rowId xmlns:a16="http://schemas.microsoft.com/office/drawing/2014/main" val="10001"/>
                  </a:ext>
                </a:extLst>
              </a:tr>
              <a:tr h="277600">
                <a:tc>
                  <a:txBody>
                    <a:bodyPr/>
                    <a:lstStyle/>
                    <a:p>
                      <a:pPr marL="0" marR="0" lvl="0" indent="0" algn="l" rtl="0">
                        <a:lnSpc>
                          <a:spcPct val="115000"/>
                        </a:lnSpc>
                        <a:spcBef>
                          <a:spcPts val="0"/>
                        </a:spcBef>
                        <a:spcAft>
                          <a:spcPts val="0"/>
                        </a:spcAft>
                        <a:buNone/>
                      </a:pPr>
                      <a:r>
                        <a:rPr lang="en" sz="1100"/>
                        <a:t>Michelle Prael</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a:t>Senior Consultant </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4"/>
                        </a:rPr>
                        <a:t>Prael_M@cde.state.co.us</a:t>
                      </a:r>
                      <a:r>
                        <a:rPr lang="en" sz="1100"/>
                        <a:t> </a:t>
                      </a:r>
                      <a:endParaRPr sz="1100">
                        <a:solidFill>
                          <a:schemeClr val="dk1"/>
                        </a:solidFill>
                        <a:latin typeface="Calibri"/>
                        <a:ea typeface="Calibri"/>
                        <a:cs typeface="Calibri"/>
                        <a:sym typeface="Calibri"/>
                      </a:endParaRPr>
                    </a:p>
                  </a:txBody>
                  <a:tcPr marL="53750" marR="53750" marT="29675" marB="29675"/>
                </a:tc>
                <a:extLst>
                  <a:ext uri="{0D108BD9-81ED-4DB2-BD59-A6C34878D82A}">
                    <a16:rowId xmlns:a16="http://schemas.microsoft.com/office/drawing/2014/main" val="10002"/>
                  </a:ext>
                </a:extLst>
              </a:tr>
              <a:tr h="269225">
                <a:tc>
                  <a:txBody>
                    <a:bodyPr/>
                    <a:lstStyle/>
                    <a:p>
                      <a:pPr marL="0" marR="0" lvl="0" indent="0" algn="l" rtl="0">
                        <a:lnSpc>
                          <a:spcPct val="115000"/>
                        </a:lnSpc>
                        <a:spcBef>
                          <a:spcPts val="0"/>
                        </a:spcBef>
                        <a:spcAft>
                          <a:spcPts val="0"/>
                        </a:spcAft>
                        <a:buNone/>
                      </a:pPr>
                      <a:r>
                        <a:rPr lang="en" sz="1100"/>
                        <a:t>Jessica Hollingshead</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t>Operations Supervisor </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5"/>
                        </a:rPr>
                        <a:t>Hollingshead_J@cde.state.co.us</a:t>
                      </a:r>
                      <a:r>
                        <a:rPr lang="en" sz="1100"/>
                        <a:t> </a:t>
                      </a:r>
                      <a:endParaRPr sz="1100"/>
                    </a:p>
                  </a:txBody>
                  <a:tcPr marL="53750" marR="53750" marT="29675" marB="29675"/>
                </a:tc>
                <a:extLst>
                  <a:ext uri="{0D108BD9-81ED-4DB2-BD59-A6C34878D82A}">
                    <a16:rowId xmlns:a16="http://schemas.microsoft.com/office/drawing/2014/main" val="10003"/>
                  </a:ext>
                </a:extLst>
              </a:tr>
              <a:tr h="285950">
                <a:tc>
                  <a:txBody>
                    <a:bodyPr/>
                    <a:lstStyle/>
                    <a:p>
                      <a:pPr marL="0" marR="0" lvl="0" indent="0" algn="l" rtl="0">
                        <a:lnSpc>
                          <a:spcPct val="115000"/>
                        </a:lnSpc>
                        <a:spcBef>
                          <a:spcPts val="0"/>
                        </a:spcBef>
                        <a:spcAft>
                          <a:spcPts val="0"/>
                        </a:spcAft>
                        <a:buNone/>
                      </a:pPr>
                      <a:r>
                        <a:rPr lang="en" sz="1100"/>
                        <a:t>Megan Allen </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t>Director Assistant </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6"/>
                        </a:rPr>
                        <a:t>Allen_M@cde.state.co.us</a:t>
                      </a:r>
                      <a:r>
                        <a:rPr lang="en" sz="1100"/>
                        <a:t> </a:t>
                      </a:r>
                      <a:endParaRPr sz="1100"/>
                    </a:p>
                  </a:txBody>
                  <a:tcPr marL="53750" marR="53750" marT="29675" marB="29675"/>
                </a:tc>
                <a:extLst>
                  <a:ext uri="{0D108BD9-81ED-4DB2-BD59-A6C34878D82A}">
                    <a16:rowId xmlns:a16="http://schemas.microsoft.com/office/drawing/2014/main" val="10004"/>
                  </a:ext>
                </a:extLst>
              </a:tr>
            </a:tbl>
          </a:graphicData>
        </a:graphic>
      </p:graphicFrame>
      <p:sp>
        <p:nvSpPr>
          <p:cNvPr id="444" name="Google Shape;444;p6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7"/>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Grants Fiscal Office </a:t>
            </a:r>
            <a:endParaRPr/>
          </a:p>
        </p:txBody>
      </p:sp>
      <p:graphicFrame>
        <p:nvGraphicFramePr>
          <p:cNvPr id="451" name="Google Shape;451;p67"/>
          <p:cNvGraphicFramePr/>
          <p:nvPr/>
        </p:nvGraphicFramePr>
        <p:xfrm>
          <a:off x="1098792" y="1161660"/>
          <a:ext cx="3000000" cy="3000000"/>
        </p:xfrm>
        <a:graphic>
          <a:graphicData uri="http://schemas.openxmlformats.org/drawingml/2006/table">
            <a:tbl>
              <a:tblPr firstRow="1" bandRow="1">
                <a:noFill/>
                <a:tableStyleId>{95E9BAED-7A52-4284-B152-8941DD85BFC8}</a:tableStyleId>
              </a:tblPr>
              <a:tblGrid>
                <a:gridCol w="2093175">
                  <a:extLst>
                    <a:ext uri="{9D8B030D-6E8A-4147-A177-3AD203B41FA5}">
                      <a16:colId xmlns:a16="http://schemas.microsoft.com/office/drawing/2014/main" val="20000"/>
                    </a:ext>
                  </a:extLst>
                </a:gridCol>
                <a:gridCol w="2093175">
                  <a:extLst>
                    <a:ext uri="{9D8B030D-6E8A-4147-A177-3AD203B41FA5}">
                      <a16:colId xmlns:a16="http://schemas.microsoft.com/office/drawing/2014/main" val="20001"/>
                    </a:ext>
                  </a:extLst>
                </a:gridCol>
                <a:gridCol w="2295375">
                  <a:extLst>
                    <a:ext uri="{9D8B030D-6E8A-4147-A177-3AD203B41FA5}">
                      <a16:colId xmlns:a16="http://schemas.microsoft.com/office/drawing/2014/main" val="20002"/>
                    </a:ext>
                  </a:extLst>
                </a:gridCol>
              </a:tblGrid>
              <a:tr h="246150">
                <a:tc>
                  <a:txBody>
                    <a:bodyPr/>
                    <a:lstStyle/>
                    <a:p>
                      <a:pPr marL="0" marR="0" lvl="0" indent="0" algn="ctr" rtl="0">
                        <a:lnSpc>
                          <a:spcPct val="115000"/>
                        </a:lnSpc>
                        <a:spcBef>
                          <a:spcPts val="0"/>
                        </a:spcBef>
                        <a:spcAft>
                          <a:spcPts val="0"/>
                        </a:spcAft>
                        <a:buNone/>
                      </a:pPr>
                      <a:r>
                        <a:rPr lang="en" sz="1100" b="1">
                          <a:solidFill>
                            <a:schemeClr val="dk1"/>
                          </a:solidFill>
                          <a:latin typeface="Calibri"/>
                          <a:ea typeface="Calibri"/>
                          <a:cs typeface="Calibri"/>
                          <a:sym typeface="Calibri"/>
                        </a:rPr>
                        <a:t>Grants Fiscal Staff</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latin typeface="Calibri"/>
                          <a:ea typeface="Calibri"/>
                          <a:cs typeface="Calibri"/>
                          <a:sym typeface="Calibri"/>
                        </a:rPr>
                        <a:t>Program Expertise</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latin typeface="Calibri"/>
                          <a:ea typeface="Calibri"/>
                          <a:cs typeface="Calibri"/>
                          <a:sym typeface="Calibri"/>
                        </a:rPr>
                        <a:t>E-mail</a:t>
                      </a:r>
                      <a:endParaRPr sz="1100"/>
                    </a:p>
                  </a:txBody>
                  <a:tcPr marL="53750" marR="53750" marT="29675" marB="29675"/>
                </a:tc>
                <a:extLst>
                  <a:ext uri="{0D108BD9-81ED-4DB2-BD59-A6C34878D82A}">
                    <a16:rowId xmlns:a16="http://schemas.microsoft.com/office/drawing/2014/main" val="10000"/>
                  </a:ext>
                </a:extLst>
              </a:tr>
              <a:tr h="246150">
                <a:tc>
                  <a:txBody>
                    <a:bodyPr/>
                    <a:lstStyle/>
                    <a:p>
                      <a:pPr marL="0" marR="0" lvl="0" indent="0" algn="l" rtl="0">
                        <a:lnSpc>
                          <a:spcPct val="115000"/>
                        </a:lnSpc>
                        <a:spcBef>
                          <a:spcPts val="0"/>
                        </a:spcBef>
                        <a:spcAft>
                          <a:spcPts val="0"/>
                        </a:spcAft>
                        <a:buNone/>
                      </a:pPr>
                      <a:r>
                        <a:rPr lang="en" sz="1100">
                          <a:solidFill>
                            <a:schemeClr val="dk1"/>
                          </a:solidFill>
                          <a:latin typeface="Calibri"/>
                          <a:ea typeface="Calibri"/>
                          <a:cs typeface="Calibri"/>
                          <a:sym typeface="Calibri"/>
                        </a:rPr>
                        <a:t>Jennifer Austin</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latin typeface="Calibri"/>
                          <a:ea typeface="Calibri"/>
                          <a:cs typeface="Calibri"/>
                          <a:sym typeface="Calibri"/>
                        </a:rPr>
                        <a:t>Director of Grants Fiscal</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latin typeface="Calibri"/>
                          <a:ea typeface="Calibri"/>
                          <a:cs typeface="Calibri"/>
                          <a:sym typeface="Calibri"/>
                          <a:hlinkClick r:id="rId3"/>
                        </a:rPr>
                        <a:t>Austin_</a:t>
                      </a:r>
                      <a:r>
                        <a:rPr lang="en" sz="1100" u="sng">
                          <a:solidFill>
                            <a:schemeClr val="hlink"/>
                          </a:solidFill>
                          <a:hlinkClick r:id="rId3"/>
                        </a:rPr>
                        <a:t>J</a:t>
                      </a:r>
                      <a:r>
                        <a:rPr lang="en" sz="1100" u="sng">
                          <a:solidFill>
                            <a:schemeClr val="hlink"/>
                          </a:solidFill>
                          <a:latin typeface="Calibri"/>
                          <a:ea typeface="Calibri"/>
                          <a:cs typeface="Calibri"/>
                          <a:sym typeface="Calibri"/>
                          <a:hlinkClick r:id="rId3"/>
                        </a:rPr>
                        <a:t>@cde.state.co.us</a:t>
                      </a:r>
                      <a:r>
                        <a:rPr lang="en" sz="1100">
                          <a:solidFill>
                            <a:schemeClr val="dk1"/>
                          </a:solidFill>
                          <a:latin typeface="Calibri"/>
                          <a:ea typeface="Calibri"/>
                          <a:cs typeface="Calibri"/>
                          <a:sym typeface="Calibri"/>
                        </a:rPr>
                        <a:t> </a:t>
                      </a:r>
                      <a:endParaRPr sz="1100"/>
                    </a:p>
                  </a:txBody>
                  <a:tcPr marL="53750" marR="53750" marT="29675" marB="29675"/>
                </a:tc>
                <a:extLst>
                  <a:ext uri="{0D108BD9-81ED-4DB2-BD59-A6C34878D82A}">
                    <a16:rowId xmlns:a16="http://schemas.microsoft.com/office/drawing/2014/main" val="10001"/>
                  </a:ext>
                </a:extLst>
              </a:tr>
              <a:tr h="246150">
                <a:tc>
                  <a:txBody>
                    <a:bodyPr/>
                    <a:lstStyle/>
                    <a:p>
                      <a:pPr marL="0" marR="0" lvl="0" indent="0" algn="l" rtl="0">
                        <a:lnSpc>
                          <a:spcPct val="115000"/>
                        </a:lnSpc>
                        <a:spcBef>
                          <a:spcPts val="0"/>
                        </a:spcBef>
                        <a:spcAft>
                          <a:spcPts val="0"/>
                        </a:spcAft>
                        <a:buNone/>
                      </a:pPr>
                      <a:r>
                        <a:rPr lang="en" sz="1100">
                          <a:solidFill>
                            <a:schemeClr val="dk1"/>
                          </a:solidFill>
                          <a:latin typeface="Calibri"/>
                          <a:ea typeface="Calibri"/>
                          <a:cs typeface="Calibri"/>
                          <a:sym typeface="Calibri"/>
                        </a:rPr>
                        <a:t>Robert Hawkins</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latin typeface="Calibri"/>
                          <a:ea typeface="Calibri"/>
                          <a:cs typeface="Calibri"/>
                          <a:sym typeface="Calibri"/>
                        </a:rPr>
                        <a:t>Grants Fiscal Analyst</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latin typeface="Calibri"/>
                          <a:ea typeface="Calibri"/>
                          <a:cs typeface="Calibri"/>
                          <a:sym typeface="Calibri"/>
                          <a:hlinkClick r:id="rId4"/>
                        </a:rPr>
                        <a:t>Hawkins_</a:t>
                      </a:r>
                      <a:r>
                        <a:rPr lang="en" sz="1100" u="sng">
                          <a:solidFill>
                            <a:schemeClr val="hlink"/>
                          </a:solidFill>
                          <a:hlinkClick r:id="rId4"/>
                        </a:rPr>
                        <a:t>R</a:t>
                      </a:r>
                      <a:r>
                        <a:rPr lang="en" sz="1100" u="sng">
                          <a:solidFill>
                            <a:schemeClr val="hlink"/>
                          </a:solidFill>
                          <a:latin typeface="Calibri"/>
                          <a:ea typeface="Calibri"/>
                          <a:cs typeface="Calibri"/>
                          <a:sym typeface="Calibri"/>
                          <a:hlinkClick r:id="rId4"/>
                        </a:rPr>
                        <a:t>@cde.state.co.us</a:t>
                      </a: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txBody>
                  <a:tcPr marL="53750" marR="53750" marT="29675" marB="29675"/>
                </a:tc>
                <a:extLst>
                  <a:ext uri="{0D108BD9-81ED-4DB2-BD59-A6C34878D82A}">
                    <a16:rowId xmlns:a16="http://schemas.microsoft.com/office/drawing/2014/main" val="10002"/>
                  </a:ext>
                </a:extLst>
              </a:tr>
              <a:tr h="246150">
                <a:tc>
                  <a:txBody>
                    <a:bodyPr/>
                    <a:lstStyle/>
                    <a:p>
                      <a:pPr marL="0" marR="0" lvl="0" indent="0" algn="l" rtl="0">
                        <a:lnSpc>
                          <a:spcPct val="115000"/>
                        </a:lnSpc>
                        <a:spcBef>
                          <a:spcPts val="0"/>
                        </a:spcBef>
                        <a:spcAft>
                          <a:spcPts val="0"/>
                        </a:spcAft>
                        <a:buNone/>
                      </a:pPr>
                      <a:r>
                        <a:rPr lang="en" sz="1100">
                          <a:solidFill>
                            <a:schemeClr val="dk1"/>
                          </a:solidFill>
                          <a:latin typeface="Calibri"/>
                          <a:ea typeface="Calibri"/>
                          <a:cs typeface="Calibri"/>
                          <a:sym typeface="Calibri"/>
                        </a:rPr>
                        <a:t>Steven Kaleda</a:t>
                      </a:r>
                      <a:endParaRPr sz="1100"/>
                    </a:p>
                  </a:txBody>
                  <a:tcPr marL="53750" marR="53750" marT="29675" marB="29675">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a:solidFill>
                            <a:schemeClr val="dk1"/>
                          </a:solidFill>
                          <a:latin typeface="Calibri"/>
                          <a:ea typeface="Calibri"/>
                          <a:cs typeface="Calibri"/>
                          <a:sym typeface="Calibri"/>
                        </a:rPr>
                        <a:t>Grants Fiscal Analyst</a:t>
                      </a:r>
                      <a:endParaRPr sz="1100"/>
                    </a:p>
                  </a:txBody>
                  <a:tcPr marL="53750" marR="53750" marT="29675" marB="29675">
                    <a:lnB w="12700" cap="flat" cmpd="sng">
                      <a:solidFill>
                        <a:schemeClr val="lt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sz="1100" b="0" i="0" u="sng">
                          <a:solidFill>
                            <a:schemeClr val="hlink"/>
                          </a:solidFill>
                          <a:latin typeface="Calibri"/>
                          <a:ea typeface="Calibri"/>
                          <a:cs typeface="Calibri"/>
                          <a:sym typeface="Calibri"/>
                          <a:hlinkClick r:id="rId5"/>
                        </a:rPr>
                        <a:t>Kaleda_</a:t>
                      </a:r>
                      <a:r>
                        <a:rPr lang="en" sz="1100" u="sng">
                          <a:solidFill>
                            <a:schemeClr val="hlink"/>
                          </a:solidFill>
                          <a:hlinkClick r:id="rId5"/>
                        </a:rPr>
                        <a:t>S</a:t>
                      </a:r>
                      <a:r>
                        <a:rPr lang="en" sz="1100" b="0" i="0" u="sng">
                          <a:solidFill>
                            <a:schemeClr val="hlink"/>
                          </a:solidFill>
                          <a:latin typeface="Calibri"/>
                          <a:ea typeface="Calibri"/>
                          <a:cs typeface="Calibri"/>
                          <a:sym typeface="Calibri"/>
                          <a:hlinkClick r:id="rId5"/>
                        </a:rPr>
                        <a:t>@cde.state.co.us</a:t>
                      </a:r>
                      <a:r>
                        <a:rPr lang="en" sz="1100" b="0" i="0" u="sng">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txBody>
                  <a:tcPr marL="53750" marR="53750" marT="29675" marB="2967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52" name="Google Shape;452;p6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8"/>
          <p:cNvSpPr txBox="1">
            <a:spLocks noGrp="1"/>
          </p:cNvSpPr>
          <p:nvPr>
            <p:ph type="body" idx="1"/>
          </p:nvPr>
        </p:nvSpPr>
        <p:spPr>
          <a:xfrm>
            <a:off x="628650" y="1165850"/>
            <a:ext cx="4780500" cy="32634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2970"/>
              <a:buFont typeface="Calibri"/>
              <a:buNone/>
            </a:pPr>
            <a:r>
              <a:rPr lang="en" sz="2370" u="sng"/>
              <a:t>Share Out:</a:t>
            </a:r>
            <a:endParaRPr sz="2370" u="sng"/>
          </a:p>
          <a:p>
            <a:pPr marL="0" lvl="0" indent="0" algn="l" rtl="0">
              <a:spcBef>
                <a:spcPts val="0"/>
              </a:spcBef>
              <a:spcAft>
                <a:spcPts val="0"/>
              </a:spcAft>
              <a:buNone/>
            </a:pPr>
            <a:r>
              <a:rPr lang="en" sz="2370"/>
              <a:t>What are 1-2 next steps you are going to take when getting back to your LEA to continue the work that was done today?</a:t>
            </a:r>
            <a:endParaRPr sz="2370"/>
          </a:p>
          <a:p>
            <a:pPr marL="0" lvl="0" indent="0" algn="l" rtl="0">
              <a:spcBef>
                <a:spcPts val="0"/>
              </a:spcBef>
              <a:spcAft>
                <a:spcPts val="0"/>
              </a:spcAft>
              <a:buNone/>
            </a:pPr>
            <a:endParaRPr sz="2370"/>
          </a:p>
          <a:p>
            <a:pPr marL="0" lvl="0" indent="0" algn="ctr" rtl="0">
              <a:spcBef>
                <a:spcPts val="0"/>
              </a:spcBef>
              <a:spcAft>
                <a:spcPts val="0"/>
              </a:spcAft>
              <a:buClr>
                <a:schemeClr val="dk1"/>
              </a:buClr>
              <a:buSzPts val="3300"/>
              <a:buFont typeface="Calibri"/>
              <a:buNone/>
            </a:pPr>
            <a:r>
              <a:rPr lang="en" sz="4000"/>
              <a:t>Questions?</a:t>
            </a:r>
            <a:endParaRPr sz="3070"/>
          </a:p>
        </p:txBody>
      </p:sp>
      <p:pic>
        <p:nvPicPr>
          <p:cNvPr id="458" name="Google Shape;458;p6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02850" y="1305601"/>
            <a:ext cx="2983899" cy="2983899"/>
          </a:xfrm>
          <a:prstGeom prst="rect">
            <a:avLst/>
          </a:prstGeom>
          <a:noFill/>
          <a:ln>
            <a:noFill/>
          </a:ln>
        </p:spPr>
      </p:pic>
      <p:sp>
        <p:nvSpPr>
          <p:cNvPr id="2" name="Title 1">
            <a:extLst>
              <a:ext uri="{FF2B5EF4-FFF2-40B4-BE49-F238E27FC236}">
                <a16:creationId xmlns:a16="http://schemas.microsoft.com/office/drawing/2014/main" id="{1A76D8B2-4A8F-3465-A7A3-78FF3C129B68}"/>
              </a:ext>
            </a:extLst>
          </p:cNvPr>
          <p:cNvSpPr>
            <a:spLocks noGrp="1"/>
          </p:cNvSpPr>
          <p:nvPr>
            <p:ph type="title"/>
          </p:nvPr>
        </p:nvSpPr>
        <p:spPr>
          <a:xfrm>
            <a:off x="332674" y="-673893"/>
            <a:ext cx="6048876" cy="673893"/>
          </a:xfrm>
        </p:spPr>
        <p:txBody>
          <a:bodyPr spcFirstLastPara="1" wrap="square" lIns="0" tIns="0" rIns="0" bIns="0" anchor="b" anchorCtr="0">
            <a:normAutofit/>
          </a:bodyPr>
          <a:lstStyle/>
          <a:p>
            <a:r>
              <a:rPr lang="en-US" dirty="0"/>
              <a:t>Share Out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Logistics</a:t>
            </a:r>
            <a:endParaRPr sz="3000"/>
          </a:p>
        </p:txBody>
      </p:sp>
      <p:sp>
        <p:nvSpPr>
          <p:cNvPr id="158" name="Google Shape;158;p29"/>
          <p:cNvSpPr txBox="1">
            <a:spLocks noGrp="1"/>
          </p:cNvSpPr>
          <p:nvPr>
            <p:ph type="body" idx="1"/>
          </p:nvPr>
        </p:nvSpPr>
        <p:spPr>
          <a:xfrm>
            <a:off x="628650" y="1165850"/>
            <a:ext cx="50991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WiFi</a:t>
            </a:r>
            <a:endParaRPr/>
          </a:p>
          <a:p>
            <a:pPr marL="457200" lvl="0" indent="-342900" algn="l" rtl="0">
              <a:spcBef>
                <a:spcPts val="800"/>
              </a:spcBef>
              <a:spcAft>
                <a:spcPts val="0"/>
              </a:spcAft>
              <a:buSzPts val="1800"/>
              <a:buChar char="•"/>
            </a:pPr>
            <a:endParaRPr/>
          </a:p>
          <a:p>
            <a:pPr marL="0" lvl="0" indent="0" algn="l" rtl="0">
              <a:spcBef>
                <a:spcPts val="800"/>
              </a:spcBef>
              <a:spcAft>
                <a:spcPts val="0"/>
              </a:spcAft>
              <a:buNone/>
            </a:pPr>
            <a:r>
              <a:rPr lang="en"/>
              <a:t>Bathrooms</a:t>
            </a:r>
            <a:endParaRPr/>
          </a:p>
          <a:p>
            <a:pPr marL="457200" lvl="0" indent="-342900" algn="l" rtl="0">
              <a:spcBef>
                <a:spcPts val="800"/>
              </a:spcBef>
              <a:spcAft>
                <a:spcPts val="0"/>
              </a:spcAft>
              <a:buSzPts val="1800"/>
              <a:buChar char="•"/>
            </a:pPr>
            <a:endParaRPr/>
          </a:p>
          <a:p>
            <a:pPr marL="0" lvl="0" indent="0" algn="l" rtl="0">
              <a:spcBef>
                <a:spcPts val="8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Meeting Norms</a:t>
            </a:r>
            <a:endParaRPr sz="3000"/>
          </a:p>
        </p:txBody>
      </p:sp>
      <p:sp>
        <p:nvSpPr>
          <p:cNvPr id="164" name="Google Shape;164;p30"/>
          <p:cNvSpPr txBox="1">
            <a:spLocks noGrp="1"/>
          </p:cNvSpPr>
          <p:nvPr>
            <p:ph type="body" idx="1"/>
          </p:nvPr>
        </p:nvSpPr>
        <p:spPr>
          <a:xfrm>
            <a:off x="3922100" y="1165850"/>
            <a:ext cx="4593300" cy="3263400"/>
          </a:xfrm>
          <a:prstGeom prst="rect">
            <a:avLst/>
          </a:prstGeom>
        </p:spPr>
        <p:txBody>
          <a:bodyPr spcFirstLastPara="1" wrap="square" lIns="0" tIns="0" rIns="0" bIns="0" anchor="t" anchorCtr="0">
            <a:normAutofit/>
          </a:bodyPr>
          <a:lstStyle/>
          <a:p>
            <a:pPr marL="457200" lvl="0" indent="-317500" algn="l" rtl="0">
              <a:lnSpc>
                <a:spcPct val="115000"/>
              </a:lnSpc>
              <a:spcBef>
                <a:spcPts val="0"/>
              </a:spcBef>
              <a:spcAft>
                <a:spcPts val="0"/>
              </a:spcAft>
              <a:buSzPts val="1400"/>
              <a:buFont typeface="Calibri"/>
              <a:buChar char="•"/>
            </a:pPr>
            <a:r>
              <a:rPr lang="en"/>
              <a:t>Participate fully.</a:t>
            </a:r>
            <a:endParaRPr/>
          </a:p>
          <a:p>
            <a:pPr marL="457200" lvl="0" indent="-317500" algn="l" rtl="0">
              <a:lnSpc>
                <a:spcPct val="115000"/>
              </a:lnSpc>
              <a:spcBef>
                <a:spcPts val="0"/>
              </a:spcBef>
              <a:spcAft>
                <a:spcPts val="0"/>
              </a:spcAft>
              <a:buSzPts val="1400"/>
              <a:buFont typeface="Calibri"/>
              <a:buChar char="•"/>
            </a:pPr>
            <a:r>
              <a:rPr lang="en"/>
              <a:t>Lean into discomfort; have a growth mindset.</a:t>
            </a:r>
            <a:endParaRPr/>
          </a:p>
          <a:p>
            <a:pPr marL="457200" lvl="0" indent="-317500" algn="l" rtl="0">
              <a:lnSpc>
                <a:spcPct val="115000"/>
              </a:lnSpc>
              <a:spcBef>
                <a:spcPts val="0"/>
              </a:spcBef>
              <a:spcAft>
                <a:spcPts val="0"/>
              </a:spcAft>
              <a:buSzPts val="1400"/>
              <a:buFont typeface="Calibri"/>
              <a:buChar char="•"/>
            </a:pPr>
            <a:r>
              <a:rPr lang="en"/>
              <a:t>Share the space with others in small groups &amp; in the room; invite people into the conversation.</a:t>
            </a:r>
            <a:endParaRPr/>
          </a:p>
          <a:p>
            <a:pPr marL="457200" lvl="0" indent="-342900" algn="l" rtl="0">
              <a:lnSpc>
                <a:spcPct val="115000"/>
              </a:lnSpc>
              <a:spcBef>
                <a:spcPts val="0"/>
              </a:spcBef>
              <a:spcAft>
                <a:spcPts val="0"/>
              </a:spcAft>
              <a:buSzPts val="1800"/>
              <a:buChar char="•"/>
            </a:pPr>
            <a:r>
              <a:rPr lang="en"/>
              <a:t>Leave the room to meet your needs (taking calls, restroom breaks, refill water bottle, etc.).</a:t>
            </a:r>
            <a:endParaRPr/>
          </a:p>
        </p:txBody>
      </p:sp>
      <p:pic>
        <p:nvPicPr>
          <p:cNvPr id="165" name="Google Shape;165;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6800" y="1492044"/>
            <a:ext cx="3241725" cy="2159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Objectives</a:t>
            </a:r>
            <a:endParaRPr sz="3000"/>
          </a:p>
        </p:txBody>
      </p:sp>
      <p:sp>
        <p:nvSpPr>
          <p:cNvPr id="171" name="Google Shape;171;p31"/>
          <p:cNvSpPr txBox="1">
            <a:spLocks noGrp="1"/>
          </p:cNvSpPr>
          <p:nvPr>
            <p:ph type="body" idx="1"/>
          </p:nvPr>
        </p:nvSpPr>
        <p:spPr>
          <a:xfrm>
            <a:off x="628650" y="1165850"/>
            <a:ext cx="59865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Participants will be able to:</a:t>
            </a:r>
            <a:endParaRPr/>
          </a:p>
          <a:p>
            <a:pPr marL="457200" lvl="0" indent="-342900" algn="l" rtl="0">
              <a:spcBef>
                <a:spcPts val="800"/>
              </a:spcBef>
              <a:spcAft>
                <a:spcPts val="0"/>
              </a:spcAft>
              <a:buSzPts val="1800"/>
              <a:buChar char="•"/>
            </a:pPr>
            <a:r>
              <a:rPr lang="en"/>
              <a:t>Access and navigate the application.</a:t>
            </a:r>
            <a:endParaRPr/>
          </a:p>
          <a:p>
            <a:pPr marL="457200" lvl="0" indent="-342900" algn="l" rtl="0">
              <a:spcBef>
                <a:spcPts val="0"/>
              </a:spcBef>
              <a:spcAft>
                <a:spcPts val="0"/>
              </a:spcAft>
              <a:buSzPts val="1800"/>
              <a:buChar char="•"/>
            </a:pPr>
            <a:r>
              <a:rPr lang="en"/>
              <a:t>Know which CDE staff and other LEA staff to reach out to for questions and support.</a:t>
            </a:r>
            <a:endParaRPr/>
          </a:p>
          <a:p>
            <a:pPr marL="457200" lvl="0" indent="-342900" algn="l" rtl="0">
              <a:spcBef>
                <a:spcPts val="0"/>
              </a:spcBef>
              <a:spcAft>
                <a:spcPts val="0"/>
              </a:spcAft>
              <a:buSzPts val="1800"/>
              <a:buChar char="•"/>
            </a:pPr>
            <a:r>
              <a:rPr lang="en"/>
              <a:t>Begin completing aspects of their application.</a:t>
            </a:r>
            <a:endParaRPr/>
          </a:p>
          <a:p>
            <a:pPr marL="457200" lvl="0" indent="-342900" algn="l" rtl="0">
              <a:spcBef>
                <a:spcPts val="0"/>
              </a:spcBef>
              <a:spcAft>
                <a:spcPts val="0"/>
              </a:spcAft>
              <a:buSzPts val="1800"/>
              <a:buChar char="•"/>
            </a:pPr>
            <a:r>
              <a:rPr lang="en"/>
              <a:t>Identify clear next steps for completing the 23-24 Consolidated Application on time.</a:t>
            </a:r>
            <a:endParaRPr/>
          </a:p>
        </p:txBody>
      </p:sp>
      <p:pic>
        <p:nvPicPr>
          <p:cNvPr id="172" name="Google Shape;172;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50550" y="2314500"/>
            <a:ext cx="1953450" cy="17131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Who’s in the Room?</a:t>
            </a:r>
            <a:endParaRPr sz="3000"/>
          </a:p>
        </p:txBody>
      </p:sp>
      <p:sp>
        <p:nvSpPr>
          <p:cNvPr id="178" name="Google Shape;178;p3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800"/>
              <a:t>Sit-down IF…</a:t>
            </a:r>
            <a:endParaRPr sz="1800"/>
          </a:p>
          <a:p>
            <a:pPr marL="914400" lvl="1" indent="-342900" algn="l" rtl="0">
              <a:spcBef>
                <a:spcPts val="400"/>
              </a:spcBef>
              <a:spcAft>
                <a:spcPts val="0"/>
              </a:spcAft>
              <a:buSzPts val="1800"/>
              <a:buChar char="•"/>
            </a:pPr>
            <a:r>
              <a:rPr lang="en" sz="1800"/>
              <a:t>This is your 1st year writing a ConsApp.</a:t>
            </a:r>
            <a:endParaRPr sz="1800"/>
          </a:p>
          <a:p>
            <a:pPr marL="914400" lvl="1" indent="-342900" algn="l" rtl="0">
              <a:spcBef>
                <a:spcPts val="0"/>
              </a:spcBef>
              <a:spcAft>
                <a:spcPts val="0"/>
              </a:spcAft>
              <a:buSzPts val="1800"/>
              <a:buChar char="•"/>
            </a:pPr>
            <a:r>
              <a:rPr lang="en" sz="1800"/>
              <a:t>This is your 2nd year of writing a ConsApp.</a:t>
            </a:r>
            <a:endParaRPr sz="1800"/>
          </a:p>
          <a:p>
            <a:pPr marL="914400" lvl="1" indent="-342900" algn="l" rtl="0">
              <a:spcBef>
                <a:spcPts val="0"/>
              </a:spcBef>
              <a:spcAft>
                <a:spcPts val="0"/>
              </a:spcAft>
              <a:buSzPts val="1800"/>
              <a:buChar char="•"/>
            </a:pPr>
            <a:r>
              <a:rPr lang="en" sz="1800"/>
              <a:t>This is your 3rd year of writing a ConsApp.</a:t>
            </a:r>
            <a:endParaRPr sz="1800"/>
          </a:p>
          <a:p>
            <a:pPr marL="914400" lvl="1" indent="-342900" algn="l" rtl="0">
              <a:spcBef>
                <a:spcPts val="0"/>
              </a:spcBef>
              <a:spcAft>
                <a:spcPts val="0"/>
              </a:spcAft>
              <a:buSzPts val="1800"/>
              <a:buChar char="•"/>
            </a:pPr>
            <a:r>
              <a:rPr lang="en" sz="1800"/>
              <a:t>This is up to your 5th year of writing a ConsApp.</a:t>
            </a:r>
            <a:endParaRPr sz="1800"/>
          </a:p>
          <a:p>
            <a:pPr marL="914400" lvl="1" indent="-342900" algn="l" rtl="0">
              <a:spcBef>
                <a:spcPts val="0"/>
              </a:spcBef>
              <a:spcAft>
                <a:spcPts val="0"/>
              </a:spcAft>
              <a:buSzPts val="1800"/>
              <a:buChar char="•"/>
            </a:pPr>
            <a:r>
              <a:rPr lang="en" sz="1800"/>
              <a:t>This is up to your 8th year of writing a ConsApp.</a:t>
            </a:r>
            <a:endParaRPr sz="1800"/>
          </a:p>
          <a:p>
            <a:pPr marL="914400" lvl="1" indent="-342900" algn="l" rtl="0">
              <a:spcBef>
                <a:spcPts val="0"/>
              </a:spcBef>
              <a:spcAft>
                <a:spcPts val="0"/>
              </a:spcAft>
              <a:buSzPts val="1800"/>
              <a:buChar char="•"/>
            </a:pPr>
            <a:r>
              <a:rPr lang="en" sz="1800"/>
              <a:t>This is up to your 10th year of writing a ConsApp.</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1000"/>
                                        <p:tgtEl>
                                          <p:spTgt spid="17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 calcmode="lin" valueType="num">
                                      <p:cBhvr additive="base">
                                        <p:cTn id="12" dur="1000"/>
                                        <p:tgtEl>
                                          <p:spTgt spid="17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 calcmode="lin" valueType="num">
                                      <p:cBhvr additive="base">
                                        <p:cTn id="17" dur="1000"/>
                                        <p:tgtEl>
                                          <p:spTgt spid="17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 calcmode="lin" valueType="num">
                                      <p:cBhvr additive="base">
                                        <p:cTn id="22" dur="1000"/>
                                        <p:tgtEl>
                                          <p:spTgt spid="17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78">
                                            <p:txEl>
                                              <p:pRg st="4" end="4"/>
                                            </p:txEl>
                                          </p:spTgt>
                                        </p:tgtEl>
                                        <p:attrNameLst>
                                          <p:attrName>style.visibility</p:attrName>
                                        </p:attrNameLst>
                                      </p:cBhvr>
                                      <p:to>
                                        <p:strVal val="visible"/>
                                      </p:to>
                                    </p:set>
                                    <p:anim calcmode="lin" valueType="num">
                                      <p:cBhvr additive="base">
                                        <p:cTn id="27" dur="1000"/>
                                        <p:tgtEl>
                                          <p:spTgt spid="17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8">
                                            <p:txEl>
                                              <p:pRg st="5" end="5"/>
                                            </p:txEl>
                                          </p:spTgt>
                                        </p:tgtEl>
                                        <p:attrNameLst>
                                          <p:attrName>style.visibility</p:attrName>
                                        </p:attrNameLst>
                                      </p:cBhvr>
                                      <p:to>
                                        <p:strVal val="visible"/>
                                      </p:to>
                                    </p:set>
                                    <p:anim calcmode="lin" valueType="num">
                                      <p:cBhvr additive="base">
                                        <p:cTn id="32" dur="1000"/>
                                        <p:tgtEl>
                                          <p:spTgt spid="17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8">
                                            <p:txEl>
                                              <p:pRg st="6" end="6"/>
                                            </p:txEl>
                                          </p:spTgt>
                                        </p:tgtEl>
                                        <p:attrNameLst>
                                          <p:attrName>style.visibility</p:attrName>
                                        </p:attrNameLst>
                                      </p:cBhvr>
                                      <p:to>
                                        <p:strVal val="visible"/>
                                      </p:to>
                                    </p:set>
                                    <p:anim calcmode="lin" valueType="num">
                                      <p:cBhvr additive="base">
                                        <p:cTn id="37" dur="1000"/>
                                        <p:tgtEl>
                                          <p:spTgt spid="178">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Think-Pair-Share</a:t>
            </a:r>
            <a:endParaRPr sz="3000"/>
          </a:p>
        </p:txBody>
      </p:sp>
      <p:sp>
        <p:nvSpPr>
          <p:cNvPr id="184" name="Google Shape;184;p3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Think: What do you hope to accomplish or get out of today’s work session?</a:t>
            </a:r>
            <a:endParaRPr/>
          </a:p>
          <a:p>
            <a:pPr marL="0" lvl="0" indent="0" algn="l" rtl="0">
              <a:spcBef>
                <a:spcPts val="800"/>
              </a:spcBef>
              <a:spcAft>
                <a:spcPts val="0"/>
              </a:spcAft>
              <a:buNone/>
            </a:pPr>
            <a:r>
              <a:rPr lang="en"/>
              <a:t>Pair: Stand up and form groups of 3-4.</a:t>
            </a:r>
            <a:endParaRPr/>
          </a:p>
          <a:p>
            <a:pPr marL="457200" lvl="0" indent="-342900" algn="l" rtl="0">
              <a:spcBef>
                <a:spcPts val="800"/>
              </a:spcBef>
              <a:spcAft>
                <a:spcPts val="0"/>
              </a:spcAft>
              <a:buSzPts val="1800"/>
              <a:buChar char="•"/>
            </a:pPr>
            <a:r>
              <a:rPr lang="en"/>
              <a:t>Try to include:</a:t>
            </a:r>
            <a:endParaRPr/>
          </a:p>
          <a:p>
            <a:pPr marL="914400" lvl="1" indent="-323850" algn="l" rtl="0">
              <a:spcBef>
                <a:spcPts val="0"/>
              </a:spcBef>
              <a:spcAft>
                <a:spcPts val="0"/>
              </a:spcAft>
              <a:buSzPts val="1500"/>
              <a:buChar char="•"/>
            </a:pPr>
            <a:r>
              <a:rPr lang="en"/>
              <a:t>1 person that has never worked on a ConsApp.</a:t>
            </a:r>
            <a:endParaRPr/>
          </a:p>
          <a:p>
            <a:pPr marL="914400" lvl="1" indent="-323850" algn="l" rtl="0">
              <a:spcBef>
                <a:spcPts val="0"/>
              </a:spcBef>
              <a:spcAft>
                <a:spcPts val="0"/>
              </a:spcAft>
              <a:buSzPts val="1500"/>
              <a:buChar char="•"/>
            </a:pPr>
            <a:r>
              <a:rPr lang="en"/>
              <a:t>1 person that has worked on a ConsApp 1-3 times.</a:t>
            </a:r>
            <a:endParaRPr/>
          </a:p>
          <a:p>
            <a:pPr marL="914400" lvl="1" indent="-323850" algn="l" rtl="0">
              <a:spcBef>
                <a:spcPts val="0"/>
              </a:spcBef>
              <a:spcAft>
                <a:spcPts val="0"/>
              </a:spcAft>
              <a:buSzPts val="1500"/>
              <a:buChar char="•"/>
            </a:pPr>
            <a:r>
              <a:rPr lang="en"/>
              <a:t>1 person that has worked on a ConsApp more than 3 times.</a:t>
            </a:r>
            <a:endParaRPr/>
          </a:p>
          <a:p>
            <a:pPr marL="0" lvl="0" indent="0" algn="l" rtl="0">
              <a:spcBef>
                <a:spcPts val="800"/>
              </a:spcBef>
              <a:spcAft>
                <a:spcPts val="0"/>
              </a:spcAft>
              <a:buNone/>
            </a:pPr>
            <a:r>
              <a:rPr lang="en"/>
              <a:t>Share: Take 4 minutes each to:</a:t>
            </a:r>
            <a:endParaRPr/>
          </a:p>
          <a:p>
            <a:pPr marL="914400" lvl="1" indent="-323850" algn="l" rtl="0">
              <a:spcBef>
                <a:spcPts val="400"/>
              </a:spcBef>
              <a:spcAft>
                <a:spcPts val="0"/>
              </a:spcAft>
              <a:buSzPts val="1500"/>
              <a:buChar char="•"/>
            </a:pPr>
            <a:r>
              <a:rPr lang="en"/>
              <a:t>Introduce yourself.</a:t>
            </a:r>
            <a:endParaRPr/>
          </a:p>
          <a:p>
            <a:pPr marL="914400" lvl="1" indent="-323850" algn="l" rtl="0">
              <a:spcBef>
                <a:spcPts val="0"/>
              </a:spcBef>
              <a:spcAft>
                <a:spcPts val="0"/>
              </a:spcAft>
              <a:buSzPts val="1500"/>
              <a:buChar char="•"/>
            </a:pPr>
            <a:r>
              <a:rPr lang="en"/>
              <a:t>Name the LEA you represent &amp; your role there.</a:t>
            </a:r>
            <a:endParaRPr/>
          </a:p>
          <a:p>
            <a:pPr marL="914400" lvl="1" indent="-323850" algn="l" rtl="0">
              <a:spcBef>
                <a:spcPts val="0"/>
              </a:spcBef>
              <a:spcAft>
                <a:spcPts val="0"/>
              </a:spcAft>
              <a:buSzPts val="1500"/>
              <a:buChar char="•"/>
            </a:pPr>
            <a:r>
              <a:rPr lang="en"/>
              <a:t>Identify your level of experience with the ConsApp.</a:t>
            </a:r>
            <a:endParaRPr/>
          </a:p>
          <a:p>
            <a:pPr marL="914400" lvl="1" indent="-323850" algn="l" rtl="0">
              <a:spcBef>
                <a:spcPts val="0"/>
              </a:spcBef>
              <a:spcAft>
                <a:spcPts val="0"/>
              </a:spcAft>
              <a:buSzPts val="1500"/>
              <a:buChar char="•"/>
            </a:pPr>
            <a:r>
              <a:rPr lang="en"/>
              <a:t>Answer the question above.</a:t>
            </a:r>
            <a:endParaRPr/>
          </a:p>
        </p:txBody>
      </p:sp>
      <p:pic>
        <p:nvPicPr>
          <p:cNvPr id="185" name="Google Shape;185;p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81575" y="1802051"/>
            <a:ext cx="2431026" cy="1619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 calcmode="lin" valueType="num">
                                      <p:cBhvr additive="base">
                                        <p:cTn id="7" dur="1000"/>
                                        <p:tgtEl>
                                          <p:spTgt spid="18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 calcmode="lin" valueType="num">
                                      <p:cBhvr additive="base">
                                        <p:cTn id="12" dur="1000"/>
                                        <p:tgtEl>
                                          <p:spTgt spid="18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 calcmode="lin" valueType="num">
                                      <p:cBhvr additive="base">
                                        <p:cTn id="17" dur="1000"/>
                                        <p:tgtEl>
                                          <p:spTgt spid="18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 calcmode="lin" valueType="num">
                                      <p:cBhvr additive="base">
                                        <p:cTn id="22" dur="1000"/>
                                        <p:tgtEl>
                                          <p:spTgt spid="18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84">
                                            <p:txEl>
                                              <p:pRg st="4" end="4"/>
                                            </p:txEl>
                                          </p:spTgt>
                                        </p:tgtEl>
                                        <p:attrNameLst>
                                          <p:attrName>style.visibility</p:attrName>
                                        </p:attrNameLst>
                                      </p:cBhvr>
                                      <p:to>
                                        <p:strVal val="visible"/>
                                      </p:to>
                                    </p:set>
                                    <p:anim calcmode="lin" valueType="num">
                                      <p:cBhvr additive="base">
                                        <p:cTn id="27" dur="1000"/>
                                        <p:tgtEl>
                                          <p:spTgt spid="18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84">
                                            <p:txEl>
                                              <p:pRg st="5" end="5"/>
                                            </p:txEl>
                                          </p:spTgt>
                                        </p:tgtEl>
                                        <p:attrNameLst>
                                          <p:attrName>style.visibility</p:attrName>
                                        </p:attrNameLst>
                                      </p:cBhvr>
                                      <p:to>
                                        <p:strVal val="visible"/>
                                      </p:to>
                                    </p:set>
                                    <p:anim calcmode="lin" valueType="num">
                                      <p:cBhvr additive="base">
                                        <p:cTn id="32" dur="1000"/>
                                        <p:tgtEl>
                                          <p:spTgt spid="184">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4">
                                            <p:txEl>
                                              <p:pRg st="6" end="6"/>
                                            </p:txEl>
                                          </p:spTgt>
                                        </p:tgtEl>
                                        <p:attrNameLst>
                                          <p:attrName>style.visibility</p:attrName>
                                        </p:attrNameLst>
                                      </p:cBhvr>
                                      <p:to>
                                        <p:strVal val="visible"/>
                                      </p:to>
                                    </p:set>
                                    <p:anim calcmode="lin" valueType="num">
                                      <p:cBhvr additive="base">
                                        <p:cTn id="37" dur="1000"/>
                                        <p:tgtEl>
                                          <p:spTgt spid="184">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84">
                                            <p:txEl>
                                              <p:pRg st="7" end="7"/>
                                            </p:txEl>
                                          </p:spTgt>
                                        </p:tgtEl>
                                        <p:attrNameLst>
                                          <p:attrName>style.visibility</p:attrName>
                                        </p:attrNameLst>
                                      </p:cBhvr>
                                      <p:to>
                                        <p:strVal val="visible"/>
                                      </p:to>
                                    </p:set>
                                    <p:anim calcmode="lin" valueType="num">
                                      <p:cBhvr additive="base">
                                        <p:cTn id="42" dur="1000"/>
                                        <p:tgtEl>
                                          <p:spTgt spid="184">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84">
                                            <p:txEl>
                                              <p:pRg st="8" end="8"/>
                                            </p:txEl>
                                          </p:spTgt>
                                        </p:tgtEl>
                                        <p:attrNameLst>
                                          <p:attrName>style.visibility</p:attrName>
                                        </p:attrNameLst>
                                      </p:cBhvr>
                                      <p:to>
                                        <p:strVal val="visible"/>
                                      </p:to>
                                    </p:set>
                                    <p:anim calcmode="lin" valueType="num">
                                      <p:cBhvr additive="base">
                                        <p:cTn id="47" dur="1000"/>
                                        <p:tgtEl>
                                          <p:spTgt spid="184">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84">
                                            <p:txEl>
                                              <p:pRg st="9" end="9"/>
                                            </p:txEl>
                                          </p:spTgt>
                                        </p:tgtEl>
                                        <p:attrNameLst>
                                          <p:attrName>style.visibility</p:attrName>
                                        </p:attrNameLst>
                                      </p:cBhvr>
                                      <p:to>
                                        <p:strVal val="visible"/>
                                      </p:to>
                                    </p:set>
                                    <p:anim calcmode="lin" valueType="num">
                                      <p:cBhvr additive="base">
                                        <p:cTn id="52" dur="1000"/>
                                        <p:tgtEl>
                                          <p:spTgt spid="184">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84">
                                            <p:txEl>
                                              <p:pRg st="10" end="10"/>
                                            </p:txEl>
                                          </p:spTgt>
                                        </p:tgtEl>
                                        <p:attrNameLst>
                                          <p:attrName>style.visibility</p:attrName>
                                        </p:attrNameLst>
                                      </p:cBhvr>
                                      <p:to>
                                        <p:strVal val="visible"/>
                                      </p:to>
                                    </p:set>
                                    <p:anim calcmode="lin" valueType="num">
                                      <p:cBhvr additive="base">
                                        <p:cTn id="57" dur="1000"/>
                                        <p:tgtEl>
                                          <p:spTgt spid="184">
                                            <p:txEl>
                                              <p:pRg st="10" end="1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3620</Words>
  <Application>Microsoft Office PowerPoint</Application>
  <PresentationFormat>On-screen Show (16:9)</PresentationFormat>
  <Paragraphs>401</Paragraphs>
  <Slides>44</Slides>
  <Notes>44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Roboto</vt:lpstr>
      <vt:lpstr>Calibri</vt:lpstr>
      <vt:lpstr>Simple Light</vt:lpstr>
      <vt:lpstr>Office Theme</vt:lpstr>
      <vt:lpstr>2023-2024 Consolidated Application Work Session</vt:lpstr>
      <vt:lpstr>Welcome</vt:lpstr>
      <vt:lpstr>CDE Introductions</vt:lpstr>
      <vt:lpstr>Work Session Agenda</vt:lpstr>
      <vt:lpstr>Logistics</vt:lpstr>
      <vt:lpstr>Meeting Norms</vt:lpstr>
      <vt:lpstr>Objectives</vt:lpstr>
      <vt:lpstr>Who’s in the Room?</vt:lpstr>
      <vt:lpstr>Think-Pair-Share</vt:lpstr>
      <vt:lpstr>Due Dates and Logging in to the Application </vt:lpstr>
      <vt:lpstr>Timeline: Substantial Approval </vt:lpstr>
      <vt:lpstr>Accessing the Application</vt:lpstr>
      <vt:lpstr>23-24 Consolidated Application Login Reminder</vt:lpstr>
      <vt:lpstr>Extension Requests</vt:lpstr>
      <vt:lpstr>Updates to the 2023-2024 Application</vt:lpstr>
      <vt:lpstr>Transition Consolidated Application</vt:lpstr>
      <vt:lpstr>Poverty Measure</vt:lpstr>
      <vt:lpstr>Updates/Changes to the 2023-2024 Consolidated Application</vt:lpstr>
      <vt:lpstr>Required vs. Optional Questions</vt:lpstr>
      <vt:lpstr>Required Vs. Optional Narratives </vt:lpstr>
      <vt:lpstr>Required Narrative Questions - Cross Program</vt:lpstr>
      <vt:lpstr>Required Narrative Questions - Title I, Part A </vt:lpstr>
      <vt:lpstr>Required Narrative Questions - Targeted Support and Improvement  </vt:lpstr>
      <vt:lpstr>Required Narrative Questions - Targeted Support and Improvement Continued  </vt:lpstr>
      <vt:lpstr>Required Narrative Questions - Title I, Part D   </vt:lpstr>
      <vt:lpstr>Required Narrative Questions - Title II, Part A    </vt:lpstr>
      <vt:lpstr>Required Narrative Questions - Title III, Part A     </vt:lpstr>
      <vt:lpstr>Required Narrative Questions - Title IV, Part A      </vt:lpstr>
      <vt:lpstr>Reminder</vt:lpstr>
      <vt:lpstr>Helpful Tips for Completing the Application</vt:lpstr>
      <vt:lpstr>Application Tips: Module A</vt:lpstr>
      <vt:lpstr>Application Tips: Title I</vt:lpstr>
      <vt:lpstr>Application Tips: Title II</vt:lpstr>
      <vt:lpstr>Application Tips: Title III</vt:lpstr>
      <vt:lpstr>Application Tips: Title IV</vt:lpstr>
      <vt:lpstr>Resources for Finishing the Application </vt:lpstr>
      <vt:lpstr>Consolidated Application Resources </vt:lpstr>
      <vt:lpstr>Additional Support: </vt:lpstr>
      <vt:lpstr>Work Time</vt:lpstr>
      <vt:lpstr>Federal Programs and Support Unit</vt:lpstr>
      <vt:lpstr>Federal Programs and Support Unit</vt:lpstr>
      <vt:lpstr>Grants Program Administration Office </vt:lpstr>
      <vt:lpstr>Grants Fiscal Office </vt:lpstr>
      <vt:lpstr>Share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Consolidated Application Work Session</dc:title>
  <dc:creator>Owen, Emily</dc:creator>
  <cp:lastModifiedBy>Owen, Emily</cp:lastModifiedBy>
  <cp:revision>1</cp:revision>
  <dcterms:modified xsi:type="dcterms:W3CDTF">2023-05-04T14:30:16Z</dcterms:modified>
</cp:coreProperties>
</file>