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9" r:id="rId2"/>
    <p:sldId id="261" r:id="rId3"/>
    <p:sldId id="280" r:id="rId4"/>
    <p:sldId id="281" r:id="rId5"/>
    <p:sldId id="274" r:id="rId6"/>
    <p:sldId id="271" r:id="rId7"/>
    <p:sldId id="270" r:id="rId8"/>
    <p:sldId id="278" r:id="rId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64" autoAdjust="0"/>
    <p:restoredTop sz="94680" autoAdjust="0"/>
  </p:normalViewPr>
  <p:slideViewPr>
    <p:cSldViewPr snapToGrid="0" snapToObjects="1">
      <p:cViewPr>
        <p:scale>
          <a:sx n="100" d="100"/>
          <a:sy n="100" d="100"/>
        </p:scale>
        <p:origin x="-725" y="3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EEC664B4-81F1-E24F-90AF-27DC019489E9}" type="datetime1">
              <a:rPr lang="en-US" smtClean="0"/>
              <a:t>12/12/2016</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2EABA64B-06F0-2A40-A38F-AA9E1DC38B75}" type="slidenum">
              <a:rPr lang="en-US" smtClean="0"/>
              <a:t>‹#›</a:t>
            </a:fld>
            <a:endParaRPr lang="en-US" dirty="0"/>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DF7F1863-8423-8E48-8D02-88636C918AC7}" type="datetime1">
              <a:rPr lang="en-US" smtClean="0"/>
              <a:t>12/12/2016</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3F7242FB-F25E-544B-B72F-E0B5A499AB48}" type="slidenum">
              <a:rPr lang="en-US" smtClean="0"/>
              <a:t>‹#›</a:t>
            </a:fld>
            <a:endParaRPr lang="en-US" dirty="0"/>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p:nvPicPr>
        <p:blipFill>
          <a:blip r:embed="rId16"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Title </a:t>
            </a:r>
            <a:r>
              <a:rPr lang="en-US" smtClean="0"/>
              <a:t>Plans and Assurances </a:t>
            </a:r>
            <a:r>
              <a:rPr lang="en-US" dirty="0" smtClean="0"/>
              <a:t>Spoke Committee Presentation</a:t>
            </a:r>
          </a:p>
          <a:p>
            <a:r>
              <a:rPr lang="en-US" dirty="0" smtClean="0"/>
              <a:t>12/13/16</a:t>
            </a:r>
            <a:endParaRPr lang="en-US" dirty="0"/>
          </a:p>
        </p:txBody>
      </p:sp>
      <p:sp>
        <p:nvSpPr>
          <p:cNvPr id="5" name="Title 4"/>
          <p:cNvSpPr>
            <a:spLocks noGrp="1"/>
          </p:cNvSpPr>
          <p:nvPr>
            <p:ph type="title"/>
          </p:nvPr>
        </p:nvSpPr>
        <p:spPr/>
        <p:txBody>
          <a:bodyPr/>
          <a:lstStyle/>
          <a:p>
            <a:r>
              <a:rPr lang="en-US" sz="3200" dirty="0" smtClean="0"/>
              <a:t>21</a:t>
            </a:r>
            <a:r>
              <a:rPr lang="en-US" sz="3200" baseline="30000" dirty="0" smtClean="0"/>
              <a:t>st</a:t>
            </a:r>
            <a:r>
              <a:rPr lang="en-US" sz="3200" dirty="0" smtClean="0"/>
              <a:t> Century Community Learning Centers Grant Program</a:t>
            </a:r>
            <a:br>
              <a:rPr lang="en-US" sz="3200" dirty="0" smtClean="0"/>
            </a:br>
            <a:r>
              <a:rPr lang="en-US" sz="2800" dirty="0" smtClean="0"/>
              <a:t>Title IV, Part B of ESSA</a:t>
            </a:r>
            <a:endParaRPr lang="en-US" sz="2800" dirty="0"/>
          </a:p>
        </p:txBody>
      </p:sp>
    </p:spTree>
    <p:extLst>
      <p:ext uri="{BB962C8B-B14F-4D97-AF65-F5344CB8AC3E}">
        <p14:creationId xmlns:p14="http://schemas.microsoft.com/office/powerpoint/2010/main" val="3109531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5819" y="1858137"/>
            <a:ext cx="8023861" cy="4407408"/>
          </a:xfrm>
        </p:spPr>
        <p:txBody>
          <a:bodyPr/>
          <a:lstStyle/>
          <a:p>
            <a:r>
              <a:rPr lang="en-US" dirty="0" smtClean="0"/>
              <a:t>Create an equitable and defensible process for administering grants</a:t>
            </a:r>
          </a:p>
          <a:p>
            <a:r>
              <a:rPr lang="en-US" dirty="0" smtClean="0"/>
              <a:t>Leverage resources and funding to create maximum impact for the field and positive student outcomes.</a:t>
            </a:r>
          </a:p>
          <a:p>
            <a:r>
              <a:rPr lang="en-US" dirty="0" smtClean="0"/>
              <a:t>Grant Program Implementation</a:t>
            </a:r>
          </a:p>
          <a:p>
            <a:pPr lvl="1"/>
            <a:r>
              <a:rPr lang="en-US" dirty="0" smtClean="0"/>
              <a:t>Create efficiency for grant management and minimize administrative burden to the field</a:t>
            </a:r>
          </a:p>
          <a:p>
            <a:pPr lvl="1"/>
            <a:r>
              <a:rPr lang="en-US" dirty="0" smtClean="0"/>
              <a:t>Ensure federal compliance </a:t>
            </a:r>
          </a:p>
          <a:p>
            <a:pPr lvl="1"/>
            <a:r>
              <a:rPr lang="en-US" dirty="0"/>
              <a:t>P</a:t>
            </a:r>
            <a:r>
              <a:rPr lang="en-US" dirty="0" smtClean="0"/>
              <a:t>rovide evaluation to ensure quality programs that result in student success</a:t>
            </a:r>
            <a:endParaRPr lang="en-US" dirty="0"/>
          </a:p>
        </p:txBody>
      </p:sp>
      <p:sp>
        <p:nvSpPr>
          <p:cNvPr id="3" name="Title 2"/>
          <p:cNvSpPr>
            <a:spLocks noGrp="1"/>
          </p:cNvSpPr>
          <p:nvPr>
            <p:ph type="title"/>
          </p:nvPr>
        </p:nvSpPr>
        <p:spPr>
          <a:xfrm>
            <a:off x="381000" y="498722"/>
            <a:ext cx="8381260" cy="1054394"/>
          </a:xfrm>
        </p:spPr>
        <p:txBody>
          <a:bodyPr/>
          <a:lstStyle/>
          <a:p>
            <a:r>
              <a:rPr lang="en-US" dirty="0" smtClean="0"/>
              <a:t>Guiding Principles for Competitive Grant Management</a:t>
            </a:r>
            <a:r>
              <a:rPr lang="en-US" dirty="0"/>
              <a:t>	</a:t>
            </a:r>
          </a:p>
        </p:txBody>
      </p:sp>
      <p:sp>
        <p:nvSpPr>
          <p:cNvPr id="4" name="Footer Placeholder 3"/>
          <p:cNvSpPr>
            <a:spLocks noGrp="1"/>
          </p:cNvSpPr>
          <p:nvPr>
            <p:ph type="ftr" sz="quarter" idx="3"/>
          </p:nvPr>
        </p:nvSpPr>
        <p:spPr/>
        <p:txBody>
          <a:bodyPr/>
          <a:lstStyle/>
          <a:p>
            <a:fld id="{757A2F4E-5D54-B04B-91BD-7E78EE1FE9FD}" type="slidenum">
              <a:rPr lang="en-US" smtClean="0"/>
              <a:pPr/>
              <a:t>2</a:t>
            </a:fld>
            <a:endParaRPr lang="en-US" dirty="0" smtClean="0"/>
          </a:p>
        </p:txBody>
      </p:sp>
    </p:spTree>
    <p:extLst>
      <p:ext uri="{BB962C8B-B14F-4D97-AF65-F5344CB8AC3E}">
        <p14:creationId xmlns:p14="http://schemas.microsoft.com/office/powerpoint/2010/main" val="342285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6896101" cy="4407408"/>
          </a:xfrm>
        </p:spPr>
        <p:txBody>
          <a:bodyPr/>
          <a:lstStyle/>
          <a:p>
            <a:pPr lvl="0"/>
            <a:r>
              <a:rPr lang="en-US" dirty="0" smtClean="0"/>
              <a:t>Grant Administration: Competitive </a:t>
            </a:r>
            <a:r>
              <a:rPr lang="en-US" dirty="0"/>
              <a:t>Grant </a:t>
            </a:r>
            <a:r>
              <a:rPr lang="en-US" dirty="0" smtClean="0"/>
              <a:t>Program</a:t>
            </a:r>
          </a:p>
          <a:p>
            <a:pPr lvl="0"/>
            <a:r>
              <a:rPr lang="en-US" dirty="0" smtClean="0"/>
              <a:t>Title </a:t>
            </a:r>
            <a:r>
              <a:rPr lang="en-US" dirty="0"/>
              <a:t>IV, Part B of ESSA</a:t>
            </a:r>
          </a:p>
          <a:p>
            <a:pPr lvl="0"/>
            <a:r>
              <a:rPr lang="en-US" dirty="0" smtClean="0"/>
              <a:t>Purpose: Supports the creation of community learning centers that provide:</a:t>
            </a:r>
          </a:p>
          <a:p>
            <a:pPr lvl="1"/>
            <a:r>
              <a:rPr lang="en-US" dirty="0" smtClean="0"/>
              <a:t>opportunities </a:t>
            </a:r>
            <a:r>
              <a:rPr lang="en-US" dirty="0"/>
              <a:t>for academic </a:t>
            </a:r>
            <a:r>
              <a:rPr lang="en-US" dirty="0" smtClean="0"/>
              <a:t>enrichment </a:t>
            </a:r>
            <a:r>
              <a:rPr lang="en-US" dirty="0"/>
              <a:t>to </a:t>
            </a:r>
            <a:r>
              <a:rPr lang="en-US" dirty="0" smtClean="0"/>
              <a:t>meet </a:t>
            </a:r>
            <a:r>
              <a:rPr lang="en-US" dirty="0"/>
              <a:t>challenging State academic standards</a:t>
            </a:r>
            <a:r>
              <a:rPr lang="en-US" dirty="0" smtClean="0"/>
              <a:t>; </a:t>
            </a:r>
          </a:p>
          <a:p>
            <a:pPr lvl="1"/>
            <a:r>
              <a:rPr lang="en-US" dirty="0" smtClean="0"/>
              <a:t>additional </a:t>
            </a:r>
            <a:r>
              <a:rPr lang="en-US" dirty="0"/>
              <a:t>services </a:t>
            </a:r>
            <a:r>
              <a:rPr lang="en-US" dirty="0" smtClean="0"/>
              <a:t>designed </a:t>
            </a:r>
            <a:r>
              <a:rPr lang="en-US" dirty="0"/>
              <a:t>to reinforce and complement the regular academic program; and  </a:t>
            </a:r>
            <a:endParaRPr lang="en-US" dirty="0" smtClean="0"/>
          </a:p>
          <a:p>
            <a:pPr lvl="1"/>
            <a:r>
              <a:rPr lang="en-US" dirty="0" smtClean="0"/>
              <a:t>family </a:t>
            </a:r>
            <a:r>
              <a:rPr lang="en-US" dirty="0"/>
              <a:t>engagement and </a:t>
            </a:r>
            <a:r>
              <a:rPr lang="en-US" dirty="0" smtClean="0"/>
              <a:t>literacy</a:t>
            </a:r>
          </a:p>
          <a:p>
            <a:r>
              <a:rPr lang="en-US" dirty="0" smtClean="0"/>
              <a:t>Activities primarily occur during non-school hours or periods when school is not in session  </a:t>
            </a:r>
            <a:endParaRPr lang="en-US" dirty="0"/>
          </a:p>
          <a:p>
            <a:pPr marL="45720" indent="0">
              <a:buNone/>
            </a:pPr>
            <a:endParaRPr lang="en-US" dirty="0"/>
          </a:p>
        </p:txBody>
      </p:sp>
      <p:sp>
        <p:nvSpPr>
          <p:cNvPr id="3" name="Title 2"/>
          <p:cNvSpPr>
            <a:spLocks noGrp="1"/>
          </p:cNvSpPr>
          <p:nvPr>
            <p:ph type="title"/>
          </p:nvPr>
        </p:nvSpPr>
        <p:spPr>
          <a:xfrm>
            <a:off x="380999" y="355847"/>
            <a:ext cx="8381260" cy="1054394"/>
          </a:xfrm>
        </p:spPr>
        <p:txBody>
          <a:bodyPr/>
          <a:lstStyle/>
          <a:p>
            <a:r>
              <a:rPr lang="en-US" sz="2500" dirty="0" smtClean="0"/>
              <a:t>21</a:t>
            </a:r>
            <a:r>
              <a:rPr lang="en-US" sz="2500" baseline="30000" dirty="0" smtClean="0"/>
              <a:t>st</a:t>
            </a:r>
            <a:r>
              <a:rPr lang="en-US" sz="2500" dirty="0" smtClean="0"/>
              <a:t> Century Community Learning Centers Grant Program (21</a:t>
            </a:r>
            <a:r>
              <a:rPr lang="en-US" sz="2500" baseline="30000" dirty="0" smtClean="0"/>
              <a:t>st</a:t>
            </a:r>
            <a:r>
              <a:rPr lang="en-US" sz="2500" dirty="0" smtClean="0"/>
              <a:t> CCLC)</a:t>
            </a:r>
            <a:endParaRPr lang="en-US" sz="2500" dirty="0"/>
          </a:p>
        </p:txBody>
      </p:sp>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smtClean="0"/>
          </a:p>
        </p:txBody>
      </p:sp>
      <p:pic>
        <p:nvPicPr>
          <p:cNvPr id="5" name="Content Placeholder 8" descr="21cclc-logo-jpg.jpg"/>
          <p:cNvPicPr>
            <a:picLocks noChangeAspect="1"/>
          </p:cNvPicPr>
          <p:nvPr/>
        </p:nvPicPr>
        <p:blipFill>
          <a:blip r:embed="rId2" cstate="print"/>
          <a:srcRect t="13744"/>
          <a:stretch>
            <a:fillRect/>
          </a:stretch>
        </p:blipFill>
        <p:spPr>
          <a:xfrm>
            <a:off x="6768395" y="2747771"/>
            <a:ext cx="2072970" cy="2133600"/>
          </a:xfrm>
          <a:prstGeom prst="roundRect">
            <a:avLst>
              <a:gd name="adj" fmla="val 1234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90074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5339" y="1944622"/>
            <a:ext cx="7719061" cy="4407408"/>
          </a:xfrm>
        </p:spPr>
        <p:txBody>
          <a:bodyPr/>
          <a:lstStyle/>
          <a:p>
            <a:pPr>
              <a:spcAft>
                <a:spcPts val="600"/>
              </a:spcAft>
            </a:pPr>
            <a:r>
              <a:rPr lang="en-US" dirty="0"/>
              <a:t>Grant criteria focuses on funding high-poverty,  </a:t>
            </a:r>
            <a:r>
              <a:rPr lang="en-US" dirty="0" smtClean="0"/>
              <a:t>            low-performing </a:t>
            </a:r>
            <a:r>
              <a:rPr lang="en-US" dirty="0"/>
              <a:t>K-12 schools </a:t>
            </a:r>
          </a:p>
          <a:p>
            <a:pPr lvl="0">
              <a:spcAft>
                <a:spcPts val="600"/>
              </a:spcAft>
            </a:pPr>
            <a:r>
              <a:rPr lang="en-US" dirty="0" smtClean="0"/>
              <a:t>For FY16-17, </a:t>
            </a:r>
            <a:r>
              <a:rPr lang="en-US" dirty="0"/>
              <a:t>Colorado received $</a:t>
            </a:r>
            <a:r>
              <a:rPr lang="en-US" dirty="0" smtClean="0"/>
              <a:t>11.58 million</a:t>
            </a:r>
          </a:p>
          <a:p>
            <a:pPr lvl="0">
              <a:spcAft>
                <a:spcPts val="600"/>
              </a:spcAft>
            </a:pPr>
            <a:r>
              <a:rPr lang="en-US" dirty="0" smtClean="0"/>
              <a:t>95% distributed through competitive grants to grantees, 3% state activities and 2% state administration </a:t>
            </a:r>
          </a:p>
          <a:p>
            <a:pPr lvl="0">
              <a:spcAft>
                <a:spcPts val="600"/>
              </a:spcAft>
            </a:pPr>
            <a:r>
              <a:rPr lang="en-US" dirty="0" smtClean="0"/>
              <a:t>Eligible entities are LEAs, community-based organizations, other public or private entities, or a consortium of two or more agencies</a:t>
            </a:r>
          </a:p>
          <a:p>
            <a:pPr lvl="0"/>
            <a:endParaRPr lang="en-US" sz="2200" dirty="0"/>
          </a:p>
          <a:p>
            <a:endParaRPr lang="en-US" dirty="0"/>
          </a:p>
        </p:txBody>
      </p:sp>
      <p:sp>
        <p:nvSpPr>
          <p:cNvPr id="3" name="Title 2"/>
          <p:cNvSpPr>
            <a:spLocks noGrp="1"/>
          </p:cNvSpPr>
          <p:nvPr>
            <p:ph type="title"/>
          </p:nvPr>
        </p:nvSpPr>
        <p:spPr/>
        <p:txBody>
          <a:bodyPr/>
          <a:lstStyle/>
          <a:p>
            <a:r>
              <a:rPr lang="en-US" dirty="0" smtClean="0"/>
              <a:t>21</a:t>
            </a:r>
            <a:r>
              <a:rPr lang="en-US" baseline="30000" dirty="0" smtClean="0"/>
              <a:t>st</a:t>
            </a:r>
            <a:r>
              <a:rPr lang="en-US" dirty="0" smtClean="0"/>
              <a:t> CCLC Competitive Grant Program Overview</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a:t>
            </a:fld>
            <a:endParaRPr lang="en-US" dirty="0" smtClean="0"/>
          </a:p>
        </p:txBody>
      </p:sp>
    </p:spTree>
    <p:extLst>
      <p:ext uri="{BB962C8B-B14F-4D97-AF65-F5344CB8AC3E}">
        <p14:creationId xmlns:p14="http://schemas.microsoft.com/office/powerpoint/2010/main" val="2243860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91158" y="1719072"/>
            <a:ext cx="3961767" cy="4407408"/>
          </a:xfrm>
        </p:spPr>
        <p:style>
          <a:lnRef idx="2">
            <a:schemeClr val="accent6"/>
          </a:lnRef>
          <a:fillRef idx="1">
            <a:schemeClr val="lt1"/>
          </a:fillRef>
          <a:effectRef idx="0">
            <a:schemeClr val="accent6"/>
          </a:effectRef>
          <a:fontRef idx="minor">
            <a:schemeClr val="dk1"/>
          </a:fontRef>
        </p:style>
        <p:txBody>
          <a:bodyPr/>
          <a:lstStyle/>
          <a:p>
            <a:pPr>
              <a:spcBef>
                <a:spcPts val="300"/>
              </a:spcBef>
              <a:spcAft>
                <a:spcPts val="300"/>
              </a:spcAft>
            </a:pPr>
            <a:r>
              <a:rPr lang="en-US" sz="2200" dirty="0"/>
              <a:t>F</a:t>
            </a:r>
            <a:r>
              <a:rPr lang="en-US" sz="2200" dirty="0" smtClean="0"/>
              <a:t>Y16-17 Funding:  Colorado </a:t>
            </a:r>
            <a:r>
              <a:rPr lang="en-US" sz="2200" dirty="0"/>
              <a:t>received $11.58 million</a:t>
            </a:r>
          </a:p>
          <a:p>
            <a:pPr>
              <a:spcBef>
                <a:spcPts val="300"/>
              </a:spcBef>
              <a:spcAft>
                <a:spcPts val="300"/>
              </a:spcAft>
            </a:pPr>
            <a:r>
              <a:rPr lang="en-US" sz="2200" dirty="0"/>
              <a:t>Colorado currently has two grant cohorts with 55 grantees running 105 centers </a:t>
            </a:r>
          </a:p>
          <a:p>
            <a:pPr>
              <a:spcBef>
                <a:spcPts val="300"/>
              </a:spcBef>
              <a:spcAft>
                <a:spcPts val="300"/>
              </a:spcAft>
            </a:pPr>
            <a:r>
              <a:rPr lang="en-US" sz="2200" dirty="0" smtClean="0"/>
              <a:t>Average </a:t>
            </a:r>
            <a:r>
              <a:rPr lang="en-US" sz="2200" dirty="0"/>
              <a:t>grant </a:t>
            </a:r>
            <a:r>
              <a:rPr lang="en-US" sz="2200" dirty="0" smtClean="0"/>
              <a:t>size:  </a:t>
            </a:r>
            <a:r>
              <a:rPr lang="en-US" sz="2200" dirty="0"/>
              <a:t>$192,111</a:t>
            </a:r>
          </a:p>
          <a:p>
            <a:pPr>
              <a:spcBef>
                <a:spcPts val="300"/>
              </a:spcBef>
              <a:spcAft>
                <a:spcPts val="300"/>
              </a:spcAft>
            </a:pPr>
            <a:r>
              <a:rPr lang="en-US" sz="2200" dirty="0"/>
              <a:t>Grant cycle:  </a:t>
            </a:r>
            <a:r>
              <a:rPr lang="en-US" sz="2200" dirty="0" smtClean="0"/>
              <a:t>5-year grant cohorts</a:t>
            </a:r>
            <a:endParaRPr lang="en-US" sz="2200" dirty="0"/>
          </a:p>
          <a:p>
            <a:pPr>
              <a:spcBef>
                <a:spcPts val="300"/>
              </a:spcBef>
              <a:spcAft>
                <a:spcPts val="300"/>
              </a:spcAft>
            </a:pPr>
            <a:r>
              <a:rPr lang="en-US" sz="2200" dirty="0" smtClean="0"/>
              <a:t>ESSA </a:t>
            </a:r>
            <a:r>
              <a:rPr lang="en-US" sz="2200" dirty="0"/>
              <a:t>sets the minimum grant award at $50,000 </a:t>
            </a:r>
          </a:p>
          <a:p>
            <a:pPr>
              <a:spcAft>
                <a:spcPts val="600"/>
              </a:spcAft>
            </a:pPr>
            <a:endParaRPr lang="en-US" sz="2200" dirty="0"/>
          </a:p>
          <a:p>
            <a:endParaRPr lang="en-US" dirty="0"/>
          </a:p>
        </p:txBody>
      </p:sp>
      <p:sp>
        <p:nvSpPr>
          <p:cNvPr id="5" name="Content Placeholder 4"/>
          <p:cNvSpPr>
            <a:spLocks noGrp="1"/>
          </p:cNvSpPr>
          <p:nvPr>
            <p:ph sz="half" idx="2"/>
          </p:nvPr>
        </p:nvSpPr>
        <p:spPr>
          <a:xfrm>
            <a:off x="4657725" y="1795272"/>
            <a:ext cx="3981449" cy="4700778"/>
          </a:xfrm>
          <a:noFill/>
          <a:ln>
            <a:noFill/>
          </a:ln>
        </p:spPr>
        <p:style>
          <a:lnRef idx="2">
            <a:schemeClr val="accent6"/>
          </a:lnRef>
          <a:fillRef idx="1">
            <a:schemeClr val="lt1"/>
          </a:fillRef>
          <a:effectRef idx="0">
            <a:schemeClr val="accent6"/>
          </a:effectRef>
          <a:fontRef idx="minor">
            <a:schemeClr val="dk1"/>
          </a:fontRef>
        </p:style>
        <p:txBody>
          <a:bodyPr/>
          <a:lstStyle/>
          <a:p>
            <a:pPr marL="45720" indent="0">
              <a:buNone/>
            </a:pPr>
            <a:r>
              <a:rPr lang="en-US" dirty="0" smtClean="0"/>
              <a:t>Colorado Outcomes</a:t>
            </a:r>
          </a:p>
          <a:p>
            <a:r>
              <a:rPr lang="en-US" sz="2200" dirty="0"/>
              <a:t>Grantees served 21,918 students in 2014-15</a:t>
            </a:r>
          </a:p>
          <a:p>
            <a:r>
              <a:rPr lang="en-US" sz="2200" dirty="0" smtClean="0"/>
              <a:t>Of 21</a:t>
            </a:r>
            <a:r>
              <a:rPr lang="en-US" sz="2200" baseline="30000" dirty="0" smtClean="0"/>
              <a:t>st</a:t>
            </a:r>
            <a:r>
              <a:rPr lang="en-US" sz="2200" dirty="0" smtClean="0"/>
              <a:t> CCLC participants served:</a:t>
            </a:r>
          </a:p>
          <a:p>
            <a:pPr lvl="1"/>
            <a:r>
              <a:rPr lang="en-US" sz="1800" dirty="0"/>
              <a:t>76% had better academic performance</a:t>
            </a:r>
          </a:p>
          <a:p>
            <a:pPr lvl="1"/>
            <a:r>
              <a:rPr lang="en-US" sz="1800" dirty="0"/>
              <a:t>72% had improved participation in class</a:t>
            </a:r>
          </a:p>
          <a:p>
            <a:pPr lvl="1"/>
            <a:r>
              <a:rPr lang="en-US" sz="1800" dirty="0"/>
              <a:t>68% improved in completing homework to the teacher’s </a:t>
            </a:r>
            <a:r>
              <a:rPr lang="en-US" sz="1800" dirty="0" smtClean="0"/>
              <a:t>satisfaction</a:t>
            </a:r>
          </a:p>
          <a:p>
            <a:pPr marL="365760" lvl="1" indent="0">
              <a:spcBef>
                <a:spcPts val="1200"/>
              </a:spcBef>
              <a:buNone/>
            </a:pPr>
            <a:r>
              <a:rPr lang="en-US" sz="1600" dirty="0" smtClean="0"/>
              <a:t>Outcomes </a:t>
            </a:r>
            <a:r>
              <a:rPr lang="en-US" sz="1600" dirty="0"/>
              <a:t>based on 2014-15 </a:t>
            </a:r>
            <a:r>
              <a:rPr lang="en-US" sz="1600" dirty="0" smtClean="0"/>
              <a:t>reporting.</a:t>
            </a:r>
            <a:endParaRPr lang="en-US" sz="1600" dirty="0"/>
          </a:p>
        </p:txBody>
      </p:sp>
      <p:sp>
        <p:nvSpPr>
          <p:cNvPr id="3" name="Title 2"/>
          <p:cNvSpPr>
            <a:spLocks noGrp="1"/>
          </p:cNvSpPr>
          <p:nvPr>
            <p:ph type="title"/>
          </p:nvPr>
        </p:nvSpPr>
        <p:spPr/>
        <p:txBody>
          <a:bodyPr/>
          <a:lstStyle/>
          <a:p>
            <a:r>
              <a:rPr lang="en-US" dirty="0" smtClean="0"/>
              <a:t>21</a:t>
            </a:r>
            <a:r>
              <a:rPr lang="en-US" baseline="30000" dirty="0" smtClean="0"/>
              <a:t>st</a:t>
            </a:r>
            <a:r>
              <a:rPr lang="en-US" dirty="0" smtClean="0"/>
              <a:t> CCLC Overview</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smtClean="0"/>
          </a:p>
        </p:txBody>
      </p:sp>
    </p:spTree>
    <p:extLst>
      <p:ext uri="{BB962C8B-B14F-4D97-AF65-F5344CB8AC3E}">
        <p14:creationId xmlns:p14="http://schemas.microsoft.com/office/powerpoint/2010/main" val="2312464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870328"/>
            <a:ext cx="7924061" cy="4407408"/>
          </a:xfrm>
        </p:spPr>
        <p:txBody>
          <a:bodyPr/>
          <a:lstStyle/>
          <a:p>
            <a:pPr lvl="0">
              <a:spcAft>
                <a:spcPts val="600"/>
              </a:spcAft>
            </a:pPr>
            <a:r>
              <a:rPr lang="en-US" dirty="0" smtClean="0"/>
              <a:t>ESSA requirements are connected with the consolidated state plan and new requirements for the 21</a:t>
            </a:r>
            <a:r>
              <a:rPr lang="en-US" baseline="30000" dirty="0" smtClean="0"/>
              <a:t>st</a:t>
            </a:r>
            <a:r>
              <a:rPr lang="en-US" dirty="0" smtClean="0"/>
              <a:t> CCLC RFP</a:t>
            </a:r>
          </a:p>
          <a:p>
            <a:pPr>
              <a:spcAft>
                <a:spcPts val="600"/>
              </a:spcAft>
            </a:pPr>
            <a:r>
              <a:rPr lang="en-US" dirty="0" smtClean="0"/>
              <a:t>Allowable </a:t>
            </a:r>
            <a:r>
              <a:rPr lang="en-US" dirty="0"/>
              <a:t>usages of funds under ESSA have been expanded to include programming such as: environmental literacy, career and technical programs, internships and </a:t>
            </a:r>
            <a:r>
              <a:rPr lang="en-US" dirty="0" smtClean="0"/>
              <a:t>apprenticeships</a:t>
            </a:r>
          </a:p>
          <a:p>
            <a:pPr>
              <a:spcAft>
                <a:spcPts val="600"/>
              </a:spcAft>
            </a:pPr>
            <a:r>
              <a:rPr lang="en-US" dirty="0" smtClean="0"/>
              <a:t>ESSA increases funding for state activities from 3% to 5%</a:t>
            </a:r>
          </a:p>
          <a:p>
            <a:pPr lvl="0">
              <a:spcAft>
                <a:spcPts val="600"/>
              </a:spcAft>
            </a:pPr>
            <a:r>
              <a:rPr lang="en-US" dirty="0" smtClean="0"/>
              <a:t>State activities include: capacity building, technical assistance, professional development, monitoring, program evaluation and coordination with other federal and state programs and resources</a:t>
            </a:r>
          </a:p>
          <a:p>
            <a:pPr lvl="0"/>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21</a:t>
            </a:r>
            <a:r>
              <a:rPr lang="en-US" baseline="30000" dirty="0" smtClean="0"/>
              <a:t>st</a:t>
            </a:r>
            <a:r>
              <a:rPr lang="en-US" dirty="0" smtClean="0"/>
              <a:t> CCLC Grant Program and ESSA</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a:t>
            </a:fld>
            <a:endParaRPr lang="en-US" dirty="0" smtClean="0"/>
          </a:p>
        </p:txBody>
      </p:sp>
    </p:spTree>
    <p:extLst>
      <p:ext uri="{BB962C8B-B14F-4D97-AF65-F5344CB8AC3E}">
        <p14:creationId xmlns:p14="http://schemas.microsoft.com/office/powerpoint/2010/main" val="2869586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19" y="1858137"/>
            <a:ext cx="8328661" cy="4407408"/>
          </a:xfrm>
        </p:spPr>
        <p:txBody>
          <a:bodyPr/>
          <a:lstStyle/>
          <a:p>
            <a:pPr lvl="0">
              <a:spcAft>
                <a:spcPts val="600"/>
              </a:spcAft>
            </a:pPr>
            <a:r>
              <a:rPr lang="en-US" dirty="0"/>
              <a:t>Next RFP to fund programs starting in the 2018-19 school year</a:t>
            </a:r>
          </a:p>
          <a:p>
            <a:pPr lvl="0">
              <a:spcAft>
                <a:spcPts val="600"/>
              </a:spcAft>
            </a:pPr>
            <a:r>
              <a:rPr lang="en-US" dirty="0" smtClean="0"/>
              <a:t>New </a:t>
            </a:r>
            <a:r>
              <a:rPr lang="en-US" dirty="0"/>
              <a:t>requirements under the federal application </a:t>
            </a:r>
            <a:r>
              <a:rPr lang="en-US" dirty="0" smtClean="0"/>
              <a:t>in the areas of:</a:t>
            </a:r>
          </a:p>
          <a:p>
            <a:pPr lvl="1">
              <a:spcAft>
                <a:spcPts val="600"/>
              </a:spcAft>
            </a:pPr>
            <a:r>
              <a:rPr lang="en-US" dirty="0" smtClean="0"/>
              <a:t>Eligibility – how do we define high-poverty and low-performing</a:t>
            </a:r>
          </a:p>
          <a:p>
            <a:pPr lvl="1">
              <a:spcAft>
                <a:spcPts val="600"/>
              </a:spcAft>
            </a:pPr>
            <a:r>
              <a:rPr lang="en-US" dirty="0"/>
              <a:t>R</a:t>
            </a:r>
            <a:r>
              <a:rPr lang="en-US" dirty="0" smtClean="0"/>
              <a:t>FP </a:t>
            </a:r>
            <a:r>
              <a:rPr lang="en-US" dirty="0"/>
              <a:t>process </a:t>
            </a:r>
            <a:r>
              <a:rPr lang="en-US" dirty="0" smtClean="0"/>
              <a:t>– rigorous peer review process and </a:t>
            </a:r>
          </a:p>
          <a:p>
            <a:pPr lvl="1">
              <a:spcAft>
                <a:spcPts val="600"/>
              </a:spcAft>
            </a:pPr>
            <a:r>
              <a:rPr lang="en-US" dirty="0" smtClean="0"/>
              <a:t>Evaluation -  state </a:t>
            </a:r>
            <a:r>
              <a:rPr lang="en-US" dirty="0"/>
              <a:t>and </a:t>
            </a:r>
            <a:r>
              <a:rPr lang="en-US" dirty="0" smtClean="0"/>
              <a:t>local</a:t>
            </a:r>
          </a:p>
          <a:p>
            <a:pPr>
              <a:spcAft>
                <a:spcPts val="600"/>
              </a:spcAft>
            </a:pPr>
            <a:r>
              <a:rPr lang="en-US" dirty="0" smtClean="0"/>
              <a:t>21st </a:t>
            </a:r>
            <a:r>
              <a:rPr lang="en-US" dirty="0"/>
              <a:t>CCLC </a:t>
            </a:r>
            <a:r>
              <a:rPr lang="en-US" dirty="0" smtClean="0"/>
              <a:t>Stakeholder Engagement for ESSA: </a:t>
            </a:r>
            <a:r>
              <a:rPr lang="en-US" dirty="0"/>
              <a:t>21st CCLC State Advisory Board, Colorado Afterschool Partnership, special events and a reauthorization training for grantees and the field</a:t>
            </a:r>
          </a:p>
          <a:p>
            <a:pPr lvl="1">
              <a:spcAft>
                <a:spcPts val="600"/>
              </a:spcAft>
            </a:pPr>
            <a:endParaRPr lang="en-US" dirty="0"/>
          </a:p>
          <a:p>
            <a:endParaRPr lang="en-US" dirty="0"/>
          </a:p>
        </p:txBody>
      </p:sp>
      <p:sp>
        <p:nvSpPr>
          <p:cNvPr id="3" name="Title 2"/>
          <p:cNvSpPr>
            <a:spLocks noGrp="1"/>
          </p:cNvSpPr>
          <p:nvPr>
            <p:ph type="title"/>
          </p:nvPr>
        </p:nvSpPr>
        <p:spPr/>
        <p:txBody>
          <a:bodyPr/>
          <a:lstStyle/>
          <a:p>
            <a:r>
              <a:rPr lang="en-US" dirty="0" smtClean="0"/>
              <a:t>21</a:t>
            </a:r>
            <a:r>
              <a:rPr lang="en-US" baseline="30000" dirty="0" smtClean="0"/>
              <a:t>st</a:t>
            </a:r>
            <a:r>
              <a:rPr lang="en-US" dirty="0" smtClean="0"/>
              <a:t> CCLC’s Next Funding Cycle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a:t>
            </a:fld>
            <a:endParaRPr lang="en-US" dirty="0" smtClean="0"/>
          </a:p>
        </p:txBody>
      </p:sp>
    </p:spTree>
    <p:extLst>
      <p:ext uri="{BB962C8B-B14F-4D97-AF65-F5344CB8AC3E}">
        <p14:creationId xmlns:p14="http://schemas.microsoft.com/office/powerpoint/2010/main" val="286958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62940" lvl="1" indent="-342900">
              <a:spcBef>
                <a:spcPts val="600"/>
              </a:spcBef>
              <a:spcAft>
                <a:spcPts val="300"/>
              </a:spcAft>
            </a:pPr>
            <a:r>
              <a:rPr lang="en-US" sz="2000" b="1" dirty="0" smtClean="0"/>
              <a:t>What </a:t>
            </a:r>
            <a:r>
              <a:rPr lang="en-US" sz="2000" b="1" dirty="0"/>
              <a:t>aspects of Colorado’s 21st CCLC RFP process may be impacting equity across the state and how should the state address that?  For example, how can CDE ensure distribution of 21st CCLC </a:t>
            </a:r>
            <a:r>
              <a:rPr lang="en-US" sz="2000" b="1" dirty="0" err="1"/>
              <a:t>subgrantees</a:t>
            </a:r>
            <a:r>
              <a:rPr lang="en-US" sz="2000" b="1" dirty="0"/>
              <a:t> is equitable across rural and urban communities?</a:t>
            </a:r>
          </a:p>
          <a:p>
            <a:pPr marL="662940" lvl="1" indent="-342900">
              <a:spcBef>
                <a:spcPts val="600"/>
              </a:spcBef>
              <a:spcAft>
                <a:spcPts val="300"/>
              </a:spcAft>
            </a:pPr>
            <a:r>
              <a:rPr lang="en-US" sz="2000" b="1" dirty="0" smtClean="0"/>
              <a:t>What state priorities related to high poverty and low performing schools should the state consider in the next funding cycle?</a:t>
            </a:r>
          </a:p>
          <a:p>
            <a:pPr marL="662940" lvl="1" indent="-342900">
              <a:spcBef>
                <a:spcPts val="600"/>
              </a:spcBef>
              <a:spcAft>
                <a:spcPts val="300"/>
              </a:spcAft>
            </a:pPr>
            <a:r>
              <a:rPr lang="en-US" sz="2000" b="1" dirty="0"/>
              <a:t>How can CDE balance equity and sustainability for 21st CCLC grants?  Should the state reconsider the length of grants and/or reconsider different step-down formula for funding in years 2-5?</a:t>
            </a:r>
          </a:p>
          <a:p>
            <a:pPr marL="662940" lvl="1" indent="-342900">
              <a:spcBef>
                <a:spcPts val="600"/>
              </a:spcBef>
              <a:spcAft>
                <a:spcPts val="300"/>
              </a:spcAft>
            </a:pPr>
            <a:r>
              <a:rPr lang="en-US" sz="2000" b="1" dirty="0" smtClean="0"/>
              <a:t>What </a:t>
            </a:r>
            <a:r>
              <a:rPr lang="en-US" sz="2000" b="1" dirty="0"/>
              <a:t>performance measures do you think the state should look at to determine success of 21st CCLC</a:t>
            </a:r>
            <a:r>
              <a:rPr lang="en-US" sz="2000" b="1" dirty="0" smtClean="0"/>
              <a:t>?</a:t>
            </a:r>
          </a:p>
          <a:p>
            <a:pPr marL="662940" lvl="1" indent="-342900">
              <a:spcBef>
                <a:spcPts val="600"/>
              </a:spcBef>
              <a:spcAft>
                <a:spcPts val="300"/>
              </a:spcAft>
            </a:pPr>
            <a:r>
              <a:rPr lang="en-US" sz="2000" b="1" dirty="0"/>
              <a:t>What </a:t>
            </a:r>
            <a:r>
              <a:rPr lang="en-US" sz="2000" b="1" dirty="0" smtClean="0"/>
              <a:t>supports and state activities </a:t>
            </a:r>
            <a:r>
              <a:rPr lang="en-US" sz="2000" b="1" dirty="0"/>
              <a:t>should CDE provide to ensure high-quality programs?</a:t>
            </a:r>
          </a:p>
          <a:p>
            <a:pPr marL="662940" lvl="1" indent="-342900">
              <a:spcBef>
                <a:spcPts val="600"/>
              </a:spcBef>
              <a:spcAft>
                <a:spcPts val="300"/>
              </a:spcAft>
            </a:pPr>
            <a:endParaRPr lang="en-US" sz="2000" dirty="0"/>
          </a:p>
          <a:p>
            <a:pPr marL="662940" lvl="1" indent="-342900">
              <a:spcBef>
                <a:spcPts val="600"/>
              </a:spcBef>
              <a:spcAft>
                <a:spcPts val="300"/>
              </a:spcAft>
            </a:pPr>
            <a:endParaRPr lang="en-US" sz="2000" b="0" dirty="0" smtClean="0"/>
          </a:p>
          <a:p>
            <a:pPr>
              <a:spcBef>
                <a:spcPts val="600"/>
              </a:spcBef>
              <a:spcAft>
                <a:spcPts val="300"/>
              </a:spcAft>
            </a:pPr>
            <a:endParaRPr lang="en-US" sz="2200" dirty="0" smtClean="0"/>
          </a:p>
        </p:txBody>
      </p:sp>
      <p:sp>
        <p:nvSpPr>
          <p:cNvPr id="3" name="Title 2"/>
          <p:cNvSpPr>
            <a:spLocks noGrp="1"/>
          </p:cNvSpPr>
          <p:nvPr>
            <p:ph type="title"/>
          </p:nvPr>
        </p:nvSpPr>
        <p:spPr/>
        <p:txBody>
          <a:bodyPr/>
          <a:lstStyle/>
          <a:p>
            <a:r>
              <a:rPr lang="en-US" dirty="0" smtClean="0"/>
              <a:t>21</a:t>
            </a:r>
            <a:r>
              <a:rPr lang="en-US" baseline="30000" dirty="0" smtClean="0"/>
              <a:t>st</a:t>
            </a:r>
            <a:r>
              <a:rPr lang="en-US" dirty="0" smtClean="0"/>
              <a:t> CCLC Decision Points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a:t>
            </a:fld>
            <a:endParaRPr lang="en-US" dirty="0" smtClean="0"/>
          </a:p>
        </p:txBody>
      </p:sp>
    </p:spTree>
    <p:extLst>
      <p:ext uri="{BB962C8B-B14F-4D97-AF65-F5344CB8AC3E}">
        <p14:creationId xmlns:p14="http://schemas.microsoft.com/office/powerpoint/2010/main" val="35072224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8734</TotalTime>
  <Words>588</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CDE THEME</vt:lpstr>
      <vt:lpstr>21st Century Community Learning Centers Grant Program Title IV, Part B of ESSA</vt:lpstr>
      <vt:lpstr>Guiding Principles for Competitive Grant Management </vt:lpstr>
      <vt:lpstr>21st Century Community Learning Centers Grant Program (21st CCLC)</vt:lpstr>
      <vt:lpstr>21st CCLC Competitive Grant Program Overview</vt:lpstr>
      <vt:lpstr>21st CCLC Overview</vt:lpstr>
      <vt:lpstr>21st CCLC Grant Program and ESSA</vt:lpstr>
      <vt:lpstr>21st CCLC’s Next Funding Cycle</vt:lpstr>
      <vt:lpstr>21st CCLC Decision Points</vt:lpstr>
    </vt:vector>
  </TitlesOfParts>
  <Company>Colorado State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Scott, Dana</cp:lastModifiedBy>
  <cp:revision>168</cp:revision>
  <cp:lastPrinted>2016-12-12T22:21:43Z</cp:lastPrinted>
  <dcterms:created xsi:type="dcterms:W3CDTF">2012-07-16T02:29:43Z</dcterms:created>
  <dcterms:modified xsi:type="dcterms:W3CDTF">2016-12-12T22:29:19Z</dcterms:modified>
</cp:coreProperties>
</file>