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7"/>
  </p:notesMasterIdLst>
  <p:sldIdLst>
    <p:sldId id="274" r:id="rId2"/>
    <p:sldId id="257" r:id="rId3"/>
    <p:sldId id="258" r:id="rId4"/>
    <p:sldId id="259" r:id="rId5"/>
    <p:sldId id="275" r:id="rId6"/>
    <p:sldId id="276" r:id="rId7"/>
    <p:sldId id="304" r:id="rId8"/>
    <p:sldId id="303" r:id="rId9"/>
    <p:sldId id="294" r:id="rId10"/>
    <p:sldId id="262" r:id="rId11"/>
    <p:sldId id="263" r:id="rId12"/>
    <p:sldId id="277"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5" r:id="rId29"/>
    <p:sldId id="296" r:id="rId30"/>
    <p:sldId id="297" r:id="rId31"/>
    <p:sldId id="298" r:id="rId32"/>
    <p:sldId id="299" r:id="rId33"/>
    <p:sldId id="300" r:id="rId34"/>
    <p:sldId id="301"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rael" initials="" lastIdx="1" clrIdx="0"/>
  <p:cmAuthor id="2" name="Nicholas Kaloudis" initials="" lastIdx="2" clrIdx="1"/>
  <p:cmAuthor id="3" name="Mohajeri-Nelson, Nazanin" initials="MNN" lastIdx="8" clrIdx="2">
    <p:extLst>
      <p:ext uri="{19B8F6BF-5375-455C-9EA6-DF929625EA0E}">
        <p15:presenceInfo xmlns:p15="http://schemas.microsoft.com/office/powerpoint/2012/main" userId="S::Mohajeri-Nelson_n@cde.state.co.us::a9da618a-a76d-43dd-a63a-6c6fdf3f5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3" autoAdjust="0"/>
    <p:restoredTop sz="80162" autoAdjust="0"/>
  </p:normalViewPr>
  <p:slideViewPr>
    <p:cSldViewPr snapToGrid="0">
      <p:cViewPr varScale="1">
        <p:scale>
          <a:sx n="91" d="100"/>
          <a:sy n="91" d="100"/>
        </p:scale>
        <p:origin x="804"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E4FD1-7D64-4941-B7EC-7C6E564F8A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7B5510-B8EB-4BC1-986B-FA3392779BE5}">
      <dgm:prSet/>
      <dgm:spPr>
        <a:solidFill>
          <a:schemeClr val="accent6"/>
        </a:solidFill>
        <a:ln>
          <a:solidFill>
            <a:schemeClr val="accent6"/>
          </a:solidFill>
        </a:ln>
      </dgm:spPr>
      <dgm:t>
        <a:bodyPr/>
        <a:lstStyle/>
        <a:p>
          <a:r>
            <a:rPr lang="en-US" b="0" i="0" dirty="0"/>
            <a:t>Unit Updates</a:t>
          </a:r>
          <a:endParaRPr lang="en-US" dirty="0"/>
        </a:p>
      </dgm:t>
    </dgm:pt>
    <dgm:pt modelId="{4D392618-FE9E-43DC-8BAA-15A80DE52EF0}" type="parTrans" cxnId="{AF5463B0-1194-4694-B929-0A31B640126E}">
      <dgm:prSet/>
      <dgm:spPr/>
      <dgm:t>
        <a:bodyPr/>
        <a:lstStyle/>
        <a:p>
          <a:endParaRPr lang="en-US"/>
        </a:p>
      </dgm:t>
    </dgm:pt>
    <dgm:pt modelId="{20BCCED8-E13F-4190-8B19-17DA58CE2CCE}" type="sibTrans" cxnId="{AF5463B0-1194-4694-B929-0A31B640126E}">
      <dgm:prSet/>
      <dgm:spPr/>
      <dgm:t>
        <a:bodyPr/>
        <a:lstStyle/>
        <a:p>
          <a:endParaRPr lang="en-US"/>
        </a:p>
      </dgm:t>
    </dgm:pt>
    <dgm:pt modelId="{C0E1A488-349C-4C99-8681-8329E091A36D}">
      <dgm:prSet/>
      <dgm:spPr>
        <a:solidFill>
          <a:schemeClr val="accent6"/>
        </a:solidFill>
        <a:ln>
          <a:solidFill>
            <a:schemeClr val="accent6"/>
          </a:solidFill>
        </a:ln>
      </dgm:spPr>
      <dgm:t>
        <a:bodyPr/>
        <a:lstStyle/>
        <a:p>
          <a:r>
            <a:rPr lang="en-US" b="0" i="0" dirty="0"/>
            <a:t>Upcoming Due Dates and Reminders </a:t>
          </a:r>
          <a:endParaRPr lang="en-US" dirty="0"/>
        </a:p>
      </dgm:t>
    </dgm:pt>
    <dgm:pt modelId="{77AA386F-2041-404C-8B08-3064E2AF43CA}" type="parTrans" cxnId="{1CAEA4F1-2225-45FD-9144-B1A69FEE2D5E}">
      <dgm:prSet/>
      <dgm:spPr/>
      <dgm:t>
        <a:bodyPr/>
        <a:lstStyle/>
        <a:p>
          <a:endParaRPr lang="en-US"/>
        </a:p>
      </dgm:t>
    </dgm:pt>
    <dgm:pt modelId="{12AE693A-9343-4237-BB33-1138F29353EC}" type="sibTrans" cxnId="{1CAEA4F1-2225-45FD-9144-B1A69FEE2D5E}">
      <dgm:prSet/>
      <dgm:spPr/>
      <dgm:t>
        <a:bodyPr/>
        <a:lstStyle/>
        <a:p>
          <a:endParaRPr lang="en-US"/>
        </a:p>
      </dgm:t>
    </dgm:pt>
    <dgm:pt modelId="{4F911BD3-939C-42D8-9997-7703D840653C}">
      <dgm:prSet/>
      <dgm:spPr>
        <a:solidFill>
          <a:schemeClr val="accent6"/>
        </a:solidFill>
        <a:ln>
          <a:solidFill>
            <a:schemeClr val="accent6"/>
          </a:solidFill>
        </a:ln>
      </dgm:spPr>
      <dgm:t>
        <a:bodyPr/>
        <a:lstStyle/>
        <a:p>
          <a:r>
            <a:rPr lang="en-US" b="0" i="0" dirty="0"/>
            <a:t>Application Updates</a:t>
          </a:r>
          <a:endParaRPr lang="en-US" dirty="0"/>
        </a:p>
      </dgm:t>
    </dgm:pt>
    <dgm:pt modelId="{B42E650A-D411-417C-86F5-B830161B4534}" type="parTrans" cxnId="{C45B6B3F-9C00-4806-B2C5-36BD2177B3E2}">
      <dgm:prSet/>
      <dgm:spPr/>
      <dgm:t>
        <a:bodyPr/>
        <a:lstStyle/>
        <a:p>
          <a:endParaRPr lang="en-US"/>
        </a:p>
      </dgm:t>
    </dgm:pt>
    <dgm:pt modelId="{CF13C8FA-9AE7-4676-A632-C63718D82D1A}" type="sibTrans" cxnId="{C45B6B3F-9C00-4806-B2C5-36BD2177B3E2}">
      <dgm:prSet/>
      <dgm:spPr/>
      <dgm:t>
        <a:bodyPr/>
        <a:lstStyle/>
        <a:p>
          <a:endParaRPr lang="en-US"/>
        </a:p>
      </dgm:t>
    </dgm:pt>
    <dgm:pt modelId="{E1528850-DA1D-4AD5-9200-3AED5444C53D}">
      <dgm:prSet/>
      <dgm:spPr>
        <a:solidFill>
          <a:schemeClr val="accent6"/>
        </a:solidFill>
        <a:ln>
          <a:solidFill>
            <a:schemeClr val="accent6"/>
          </a:solidFill>
        </a:ln>
      </dgm:spPr>
      <dgm:t>
        <a:bodyPr/>
        <a:lstStyle/>
        <a:p>
          <a:r>
            <a:rPr lang="en-US" b="0" i="0" dirty="0"/>
            <a:t>Consolidated Application Walkthrough </a:t>
          </a:r>
          <a:endParaRPr lang="en-US" dirty="0"/>
        </a:p>
      </dgm:t>
    </dgm:pt>
    <dgm:pt modelId="{AAAA7908-6A85-4D52-BAE8-20431E70AF65}" type="parTrans" cxnId="{DC167F0D-C9B0-4D1B-B8DA-F6AAB9F2CA8A}">
      <dgm:prSet/>
      <dgm:spPr/>
      <dgm:t>
        <a:bodyPr/>
        <a:lstStyle/>
        <a:p>
          <a:endParaRPr lang="en-US"/>
        </a:p>
      </dgm:t>
    </dgm:pt>
    <dgm:pt modelId="{87994A65-A5EC-456E-B513-E987E49C0602}" type="sibTrans" cxnId="{DC167F0D-C9B0-4D1B-B8DA-F6AAB9F2CA8A}">
      <dgm:prSet/>
      <dgm:spPr/>
      <dgm:t>
        <a:bodyPr/>
        <a:lstStyle/>
        <a:p>
          <a:endParaRPr lang="en-US"/>
        </a:p>
      </dgm:t>
    </dgm:pt>
    <dgm:pt modelId="{5DE9FD22-58E2-4CFA-98F9-2F50728AC585}">
      <dgm:prSet/>
      <dgm:spPr>
        <a:solidFill>
          <a:schemeClr val="accent6"/>
        </a:solidFill>
        <a:ln>
          <a:solidFill>
            <a:schemeClr val="accent6"/>
          </a:solidFill>
        </a:ln>
      </dgm:spPr>
      <dgm:t>
        <a:bodyPr/>
        <a:lstStyle/>
        <a:p>
          <a:r>
            <a:rPr lang="en-US" b="0" i="0" dirty="0"/>
            <a:t>Additional Support</a:t>
          </a:r>
          <a:endParaRPr lang="en-US" dirty="0"/>
        </a:p>
      </dgm:t>
    </dgm:pt>
    <dgm:pt modelId="{F76F4953-5959-4473-80A5-9862684724B3}" type="parTrans" cxnId="{C6173BAF-0288-4DF7-9E46-D257A58B835E}">
      <dgm:prSet/>
      <dgm:spPr/>
      <dgm:t>
        <a:bodyPr/>
        <a:lstStyle/>
        <a:p>
          <a:endParaRPr lang="en-US"/>
        </a:p>
      </dgm:t>
    </dgm:pt>
    <dgm:pt modelId="{3DF1CB41-4DEA-46D8-AEBD-2BAF609F70EA}" type="sibTrans" cxnId="{C6173BAF-0288-4DF7-9E46-D257A58B835E}">
      <dgm:prSet/>
      <dgm:spPr/>
      <dgm:t>
        <a:bodyPr/>
        <a:lstStyle/>
        <a:p>
          <a:endParaRPr lang="en-US"/>
        </a:p>
      </dgm:t>
    </dgm:pt>
    <dgm:pt modelId="{A2620DF6-122F-475F-9119-E6D98B53346D}">
      <dgm:prSet/>
      <dgm:spPr>
        <a:solidFill>
          <a:schemeClr val="accent6"/>
        </a:solidFill>
        <a:ln>
          <a:solidFill>
            <a:schemeClr val="accent6"/>
          </a:solidFill>
        </a:ln>
      </dgm:spPr>
      <dgm:t>
        <a:bodyPr/>
        <a:lstStyle/>
        <a:p>
          <a:r>
            <a:rPr lang="en-US" b="0" i="0" dirty="0"/>
            <a:t>Questions</a:t>
          </a:r>
          <a:endParaRPr lang="en-US" dirty="0"/>
        </a:p>
      </dgm:t>
    </dgm:pt>
    <dgm:pt modelId="{82664F7F-2B37-4EF7-AB58-3C7CCA17EC2E}" type="parTrans" cxnId="{6A2FEE22-A9A6-4E27-BA2A-88663C3EA42C}">
      <dgm:prSet/>
      <dgm:spPr/>
      <dgm:t>
        <a:bodyPr/>
        <a:lstStyle/>
        <a:p>
          <a:endParaRPr lang="en-US"/>
        </a:p>
      </dgm:t>
    </dgm:pt>
    <dgm:pt modelId="{718410AE-473C-46AE-99CC-D434499C8C2C}" type="sibTrans" cxnId="{6A2FEE22-A9A6-4E27-BA2A-88663C3EA42C}">
      <dgm:prSet/>
      <dgm:spPr/>
      <dgm:t>
        <a:bodyPr/>
        <a:lstStyle/>
        <a:p>
          <a:endParaRPr lang="en-US"/>
        </a:p>
      </dgm:t>
    </dgm:pt>
    <dgm:pt modelId="{02C52A98-DE7B-4CFD-961B-0DEE4196F6AF}">
      <dgm:prSet/>
      <dgm:spPr>
        <a:solidFill>
          <a:schemeClr val="accent6"/>
        </a:solidFill>
        <a:ln>
          <a:solidFill>
            <a:schemeClr val="accent6"/>
          </a:solidFill>
        </a:ln>
      </dgm:spPr>
      <dgm:t>
        <a:bodyPr/>
        <a:lstStyle/>
        <a:p>
          <a:r>
            <a:rPr lang="en-US" b="0" i="0" dirty="0"/>
            <a:t>Breakout Session by Content </a:t>
          </a:r>
          <a:endParaRPr lang="en-US" dirty="0"/>
        </a:p>
      </dgm:t>
    </dgm:pt>
    <dgm:pt modelId="{1923038B-941E-4591-9336-5A315B56EF4D}" type="parTrans" cxnId="{B6101D8C-5FCD-43C3-B018-02A6B3372436}">
      <dgm:prSet/>
      <dgm:spPr/>
      <dgm:t>
        <a:bodyPr/>
        <a:lstStyle/>
        <a:p>
          <a:endParaRPr lang="en-US"/>
        </a:p>
      </dgm:t>
    </dgm:pt>
    <dgm:pt modelId="{A21D5C5A-1455-4219-883C-98DBD552B793}" type="sibTrans" cxnId="{B6101D8C-5FCD-43C3-B018-02A6B3372436}">
      <dgm:prSet/>
      <dgm:spPr/>
      <dgm:t>
        <a:bodyPr/>
        <a:lstStyle/>
        <a:p>
          <a:endParaRPr lang="en-US"/>
        </a:p>
      </dgm:t>
    </dgm:pt>
    <dgm:pt modelId="{E446BEE8-652D-48CD-AFAD-58509344AC25}">
      <dgm:prSet/>
      <dgm:spPr>
        <a:solidFill>
          <a:schemeClr val="accent6"/>
        </a:solidFill>
        <a:ln>
          <a:solidFill>
            <a:schemeClr val="accent6"/>
          </a:solidFill>
        </a:ln>
      </dgm:spPr>
      <dgm:t>
        <a:bodyPr/>
        <a:lstStyle/>
        <a:p>
          <a:r>
            <a:rPr lang="en-US" dirty="0"/>
            <a:t>Consolidated Application Overview</a:t>
          </a:r>
        </a:p>
      </dgm:t>
    </dgm:pt>
    <dgm:pt modelId="{521CE5E2-5343-42EA-BC4F-DADDC580741C}" type="parTrans" cxnId="{EFADDC47-1F4A-41A1-B7B1-C2B45477C611}">
      <dgm:prSet/>
      <dgm:spPr/>
      <dgm:t>
        <a:bodyPr/>
        <a:lstStyle/>
        <a:p>
          <a:endParaRPr lang="en-US"/>
        </a:p>
      </dgm:t>
    </dgm:pt>
    <dgm:pt modelId="{DCD47E34-5102-4059-9183-02B27F4848A5}" type="sibTrans" cxnId="{EFADDC47-1F4A-41A1-B7B1-C2B45477C611}">
      <dgm:prSet/>
      <dgm:spPr/>
      <dgm:t>
        <a:bodyPr/>
        <a:lstStyle/>
        <a:p>
          <a:endParaRPr lang="en-US"/>
        </a:p>
      </dgm:t>
    </dgm:pt>
    <dgm:pt modelId="{A76396BD-F526-4CD5-8010-DB72FFF6DCF6}" type="pres">
      <dgm:prSet presAssocID="{E5DE4FD1-7D64-4941-B7EC-7C6E564F8A04}" presName="linear" presStyleCnt="0">
        <dgm:presLayoutVars>
          <dgm:animLvl val="lvl"/>
          <dgm:resizeHandles val="exact"/>
        </dgm:presLayoutVars>
      </dgm:prSet>
      <dgm:spPr/>
    </dgm:pt>
    <dgm:pt modelId="{1ABBBA08-9594-4571-812C-89AB3307BACB}" type="pres">
      <dgm:prSet presAssocID="{327B5510-B8EB-4BC1-986B-FA3392779BE5}" presName="parentText" presStyleLbl="node1" presStyleIdx="0" presStyleCnt="8">
        <dgm:presLayoutVars>
          <dgm:chMax val="0"/>
          <dgm:bulletEnabled val="1"/>
        </dgm:presLayoutVars>
      </dgm:prSet>
      <dgm:spPr/>
    </dgm:pt>
    <dgm:pt modelId="{482CC0FA-EAE5-4D22-9BD1-431CCC8F7923}" type="pres">
      <dgm:prSet presAssocID="{20BCCED8-E13F-4190-8B19-17DA58CE2CCE}" presName="spacer" presStyleCnt="0"/>
      <dgm:spPr/>
    </dgm:pt>
    <dgm:pt modelId="{44930618-248D-4303-94B3-A04C82D324C3}" type="pres">
      <dgm:prSet presAssocID="{E446BEE8-652D-48CD-AFAD-58509344AC25}" presName="parentText" presStyleLbl="node1" presStyleIdx="1" presStyleCnt="8">
        <dgm:presLayoutVars>
          <dgm:chMax val="0"/>
          <dgm:bulletEnabled val="1"/>
        </dgm:presLayoutVars>
      </dgm:prSet>
      <dgm:spPr/>
    </dgm:pt>
    <dgm:pt modelId="{080D53DD-87D5-41E6-B22A-1C8121DE7B21}" type="pres">
      <dgm:prSet presAssocID="{DCD47E34-5102-4059-9183-02B27F4848A5}" presName="spacer" presStyleCnt="0"/>
      <dgm:spPr/>
    </dgm:pt>
    <dgm:pt modelId="{31285821-FEA1-4121-91AF-106EF2340011}" type="pres">
      <dgm:prSet presAssocID="{C0E1A488-349C-4C99-8681-8329E091A36D}" presName="parentText" presStyleLbl="node1" presStyleIdx="2" presStyleCnt="8">
        <dgm:presLayoutVars>
          <dgm:chMax val="0"/>
          <dgm:bulletEnabled val="1"/>
        </dgm:presLayoutVars>
      </dgm:prSet>
      <dgm:spPr/>
    </dgm:pt>
    <dgm:pt modelId="{39D159D8-C68E-4B6A-8152-A43D0C58F5AD}" type="pres">
      <dgm:prSet presAssocID="{12AE693A-9343-4237-BB33-1138F29353EC}" presName="spacer" presStyleCnt="0"/>
      <dgm:spPr/>
    </dgm:pt>
    <dgm:pt modelId="{6A6F0342-9264-41D7-B3C8-8CFEE3C42FFB}" type="pres">
      <dgm:prSet presAssocID="{4F911BD3-939C-42D8-9997-7703D840653C}" presName="parentText" presStyleLbl="node1" presStyleIdx="3" presStyleCnt="8">
        <dgm:presLayoutVars>
          <dgm:chMax val="0"/>
          <dgm:bulletEnabled val="1"/>
        </dgm:presLayoutVars>
      </dgm:prSet>
      <dgm:spPr/>
    </dgm:pt>
    <dgm:pt modelId="{9A8137C6-E26D-4C9D-90BF-E39C8E33A44A}" type="pres">
      <dgm:prSet presAssocID="{CF13C8FA-9AE7-4676-A632-C63718D82D1A}" presName="spacer" presStyleCnt="0"/>
      <dgm:spPr/>
    </dgm:pt>
    <dgm:pt modelId="{6C028FA7-C876-4C7F-9060-58FF5F88F5B3}" type="pres">
      <dgm:prSet presAssocID="{E1528850-DA1D-4AD5-9200-3AED5444C53D}" presName="parentText" presStyleLbl="node1" presStyleIdx="4" presStyleCnt="8">
        <dgm:presLayoutVars>
          <dgm:chMax val="0"/>
          <dgm:bulletEnabled val="1"/>
        </dgm:presLayoutVars>
      </dgm:prSet>
      <dgm:spPr/>
    </dgm:pt>
    <dgm:pt modelId="{FB1AF8BA-7A3F-4482-BBC0-AD6640513963}" type="pres">
      <dgm:prSet presAssocID="{87994A65-A5EC-456E-B513-E987E49C0602}" presName="spacer" presStyleCnt="0"/>
      <dgm:spPr/>
    </dgm:pt>
    <dgm:pt modelId="{5CDA6AC7-D2BD-4D58-91BB-424DDA548BF8}" type="pres">
      <dgm:prSet presAssocID="{5DE9FD22-58E2-4CFA-98F9-2F50728AC585}" presName="parentText" presStyleLbl="node1" presStyleIdx="5" presStyleCnt="8">
        <dgm:presLayoutVars>
          <dgm:chMax val="0"/>
          <dgm:bulletEnabled val="1"/>
        </dgm:presLayoutVars>
      </dgm:prSet>
      <dgm:spPr/>
    </dgm:pt>
    <dgm:pt modelId="{246AE7F8-E09E-4476-BE38-AE907E845536}" type="pres">
      <dgm:prSet presAssocID="{3DF1CB41-4DEA-46D8-AEBD-2BAF609F70EA}" presName="spacer" presStyleCnt="0"/>
      <dgm:spPr/>
    </dgm:pt>
    <dgm:pt modelId="{DCD1F1C3-F06A-47D4-9FC7-061728F30BE1}" type="pres">
      <dgm:prSet presAssocID="{A2620DF6-122F-475F-9119-E6D98B53346D}" presName="parentText" presStyleLbl="node1" presStyleIdx="6" presStyleCnt="8">
        <dgm:presLayoutVars>
          <dgm:chMax val="0"/>
          <dgm:bulletEnabled val="1"/>
        </dgm:presLayoutVars>
      </dgm:prSet>
      <dgm:spPr/>
    </dgm:pt>
    <dgm:pt modelId="{BED50FE7-C0A3-4F92-ADAE-0C5C508D504D}" type="pres">
      <dgm:prSet presAssocID="{718410AE-473C-46AE-99CC-D434499C8C2C}" presName="spacer" presStyleCnt="0"/>
      <dgm:spPr/>
    </dgm:pt>
    <dgm:pt modelId="{7795626F-A1F5-4831-B2CD-965CF424A379}" type="pres">
      <dgm:prSet presAssocID="{02C52A98-DE7B-4CFD-961B-0DEE4196F6AF}" presName="parentText" presStyleLbl="node1" presStyleIdx="7" presStyleCnt="8">
        <dgm:presLayoutVars>
          <dgm:chMax val="0"/>
          <dgm:bulletEnabled val="1"/>
        </dgm:presLayoutVars>
      </dgm:prSet>
      <dgm:spPr/>
    </dgm:pt>
  </dgm:ptLst>
  <dgm:cxnLst>
    <dgm:cxn modelId="{DC167F0D-C9B0-4D1B-B8DA-F6AAB9F2CA8A}" srcId="{E5DE4FD1-7D64-4941-B7EC-7C6E564F8A04}" destId="{E1528850-DA1D-4AD5-9200-3AED5444C53D}" srcOrd="4" destOrd="0" parTransId="{AAAA7908-6A85-4D52-BAE8-20431E70AF65}" sibTransId="{87994A65-A5EC-456E-B513-E987E49C0602}"/>
    <dgm:cxn modelId="{4D04161B-2082-4908-98C1-045361C7E530}" type="presOf" srcId="{4F911BD3-939C-42D8-9997-7703D840653C}" destId="{6A6F0342-9264-41D7-B3C8-8CFEE3C42FFB}" srcOrd="0" destOrd="0" presId="urn:microsoft.com/office/officeart/2005/8/layout/vList2"/>
    <dgm:cxn modelId="{6A2FEE22-A9A6-4E27-BA2A-88663C3EA42C}" srcId="{E5DE4FD1-7D64-4941-B7EC-7C6E564F8A04}" destId="{A2620DF6-122F-475F-9119-E6D98B53346D}" srcOrd="6" destOrd="0" parTransId="{82664F7F-2B37-4EF7-AB58-3C7CCA17EC2E}" sibTransId="{718410AE-473C-46AE-99CC-D434499C8C2C}"/>
    <dgm:cxn modelId="{B38FD028-A823-4C11-B64E-46E5192B7AAE}" type="presOf" srcId="{E1528850-DA1D-4AD5-9200-3AED5444C53D}" destId="{6C028FA7-C876-4C7F-9060-58FF5F88F5B3}" srcOrd="0" destOrd="0" presId="urn:microsoft.com/office/officeart/2005/8/layout/vList2"/>
    <dgm:cxn modelId="{C45B6B3F-9C00-4806-B2C5-36BD2177B3E2}" srcId="{E5DE4FD1-7D64-4941-B7EC-7C6E564F8A04}" destId="{4F911BD3-939C-42D8-9997-7703D840653C}" srcOrd="3" destOrd="0" parTransId="{B42E650A-D411-417C-86F5-B830161B4534}" sibTransId="{CF13C8FA-9AE7-4676-A632-C63718D82D1A}"/>
    <dgm:cxn modelId="{EFADDC47-1F4A-41A1-B7B1-C2B45477C611}" srcId="{E5DE4FD1-7D64-4941-B7EC-7C6E564F8A04}" destId="{E446BEE8-652D-48CD-AFAD-58509344AC25}" srcOrd="1" destOrd="0" parTransId="{521CE5E2-5343-42EA-BC4F-DADDC580741C}" sibTransId="{DCD47E34-5102-4059-9183-02B27F4848A5}"/>
    <dgm:cxn modelId="{263AC054-25E0-4A42-83F4-A88FB1BD3F92}" type="presOf" srcId="{A2620DF6-122F-475F-9119-E6D98B53346D}" destId="{DCD1F1C3-F06A-47D4-9FC7-061728F30BE1}" srcOrd="0" destOrd="0" presId="urn:microsoft.com/office/officeart/2005/8/layout/vList2"/>
    <dgm:cxn modelId="{F503417A-5739-4BFD-BBA9-96DB4301D39E}" type="presOf" srcId="{327B5510-B8EB-4BC1-986B-FA3392779BE5}" destId="{1ABBBA08-9594-4571-812C-89AB3307BACB}" srcOrd="0" destOrd="0" presId="urn:microsoft.com/office/officeart/2005/8/layout/vList2"/>
    <dgm:cxn modelId="{E8293583-B389-4747-8C76-7A5652716425}" type="presOf" srcId="{02C52A98-DE7B-4CFD-961B-0DEE4196F6AF}" destId="{7795626F-A1F5-4831-B2CD-965CF424A379}" srcOrd="0" destOrd="0" presId="urn:microsoft.com/office/officeart/2005/8/layout/vList2"/>
    <dgm:cxn modelId="{B13CEC86-1CE5-4E88-B14E-956D873C8482}" type="presOf" srcId="{C0E1A488-349C-4C99-8681-8329E091A36D}" destId="{31285821-FEA1-4121-91AF-106EF2340011}" srcOrd="0" destOrd="0" presId="urn:microsoft.com/office/officeart/2005/8/layout/vList2"/>
    <dgm:cxn modelId="{263A1C8B-B696-485E-89C2-D1D1F6F39E1E}" type="presOf" srcId="{E5DE4FD1-7D64-4941-B7EC-7C6E564F8A04}" destId="{A76396BD-F526-4CD5-8010-DB72FFF6DCF6}" srcOrd="0" destOrd="0" presId="urn:microsoft.com/office/officeart/2005/8/layout/vList2"/>
    <dgm:cxn modelId="{B6101D8C-5FCD-43C3-B018-02A6B3372436}" srcId="{E5DE4FD1-7D64-4941-B7EC-7C6E564F8A04}" destId="{02C52A98-DE7B-4CFD-961B-0DEE4196F6AF}" srcOrd="7" destOrd="0" parTransId="{1923038B-941E-4591-9336-5A315B56EF4D}" sibTransId="{A21D5C5A-1455-4219-883C-98DBD552B793}"/>
    <dgm:cxn modelId="{C6173BAF-0288-4DF7-9E46-D257A58B835E}" srcId="{E5DE4FD1-7D64-4941-B7EC-7C6E564F8A04}" destId="{5DE9FD22-58E2-4CFA-98F9-2F50728AC585}" srcOrd="5" destOrd="0" parTransId="{F76F4953-5959-4473-80A5-9862684724B3}" sibTransId="{3DF1CB41-4DEA-46D8-AEBD-2BAF609F70EA}"/>
    <dgm:cxn modelId="{AF5463B0-1194-4694-B929-0A31B640126E}" srcId="{E5DE4FD1-7D64-4941-B7EC-7C6E564F8A04}" destId="{327B5510-B8EB-4BC1-986B-FA3392779BE5}" srcOrd="0" destOrd="0" parTransId="{4D392618-FE9E-43DC-8BAA-15A80DE52EF0}" sibTransId="{20BCCED8-E13F-4190-8B19-17DA58CE2CCE}"/>
    <dgm:cxn modelId="{6118C1B0-C34B-4FE3-B538-7E378B6622DE}" type="presOf" srcId="{E446BEE8-652D-48CD-AFAD-58509344AC25}" destId="{44930618-248D-4303-94B3-A04C82D324C3}" srcOrd="0" destOrd="0" presId="urn:microsoft.com/office/officeart/2005/8/layout/vList2"/>
    <dgm:cxn modelId="{7A842DCE-A84D-4598-AEE7-1E20EC6BEF7E}" type="presOf" srcId="{5DE9FD22-58E2-4CFA-98F9-2F50728AC585}" destId="{5CDA6AC7-D2BD-4D58-91BB-424DDA548BF8}" srcOrd="0" destOrd="0" presId="urn:microsoft.com/office/officeart/2005/8/layout/vList2"/>
    <dgm:cxn modelId="{1CAEA4F1-2225-45FD-9144-B1A69FEE2D5E}" srcId="{E5DE4FD1-7D64-4941-B7EC-7C6E564F8A04}" destId="{C0E1A488-349C-4C99-8681-8329E091A36D}" srcOrd="2" destOrd="0" parTransId="{77AA386F-2041-404C-8B08-3064E2AF43CA}" sibTransId="{12AE693A-9343-4237-BB33-1138F29353EC}"/>
    <dgm:cxn modelId="{27362315-1899-4555-A141-91DD828F6E9D}" type="presParOf" srcId="{A76396BD-F526-4CD5-8010-DB72FFF6DCF6}" destId="{1ABBBA08-9594-4571-812C-89AB3307BACB}" srcOrd="0" destOrd="0" presId="urn:microsoft.com/office/officeart/2005/8/layout/vList2"/>
    <dgm:cxn modelId="{BDB6BCD6-D10F-485B-A2D6-7C53DC3B0091}" type="presParOf" srcId="{A76396BD-F526-4CD5-8010-DB72FFF6DCF6}" destId="{482CC0FA-EAE5-4D22-9BD1-431CCC8F7923}" srcOrd="1" destOrd="0" presId="urn:microsoft.com/office/officeart/2005/8/layout/vList2"/>
    <dgm:cxn modelId="{0E2E5455-8F4E-40F7-8621-AAC46FE49E5E}" type="presParOf" srcId="{A76396BD-F526-4CD5-8010-DB72FFF6DCF6}" destId="{44930618-248D-4303-94B3-A04C82D324C3}" srcOrd="2" destOrd="0" presId="urn:microsoft.com/office/officeart/2005/8/layout/vList2"/>
    <dgm:cxn modelId="{DAFEFCC8-8A9A-4A51-B7B4-8AC8C79EC488}" type="presParOf" srcId="{A76396BD-F526-4CD5-8010-DB72FFF6DCF6}" destId="{080D53DD-87D5-41E6-B22A-1C8121DE7B21}" srcOrd="3" destOrd="0" presId="urn:microsoft.com/office/officeart/2005/8/layout/vList2"/>
    <dgm:cxn modelId="{C361F97C-8B8C-46D3-B48D-87BBD0DBA860}" type="presParOf" srcId="{A76396BD-F526-4CD5-8010-DB72FFF6DCF6}" destId="{31285821-FEA1-4121-91AF-106EF2340011}" srcOrd="4" destOrd="0" presId="urn:microsoft.com/office/officeart/2005/8/layout/vList2"/>
    <dgm:cxn modelId="{A19E6046-DC79-43DA-9BFD-9FD5DF76D6E8}" type="presParOf" srcId="{A76396BD-F526-4CD5-8010-DB72FFF6DCF6}" destId="{39D159D8-C68E-4B6A-8152-A43D0C58F5AD}" srcOrd="5" destOrd="0" presId="urn:microsoft.com/office/officeart/2005/8/layout/vList2"/>
    <dgm:cxn modelId="{893A7F15-45A3-4980-8D76-B054EF385D01}" type="presParOf" srcId="{A76396BD-F526-4CD5-8010-DB72FFF6DCF6}" destId="{6A6F0342-9264-41D7-B3C8-8CFEE3C42FFB}" srcOrd="6" destOrd="0" presId="urn:microsoft.com/office/officeart/2005/8/layout/vList2"/>
    <dgm:cxn modelId="{065436D8-1DE5-48EB-AD9A-F9130754B637}" type="presParOf" srcId="{A76396BD-F526-4CD5-8010-DB72FFF6DCF6}" destId="{9A8137C6-E26D-4C9D-90BF-E39C8E33A44A}" srcOrd="7" destOrd="0" presId="urn:microsoft.com/office/officeart/2005/8/layout/vList2"/>
    <dgm:cxn modelId="{32108F37-6331-46D5-8935-3F68B2B0C928}" type="presParOf" srcId="{A76396BD-F526-4CD5-8010-DB72FFF6DCF6}" destId="{6C028FA7-C876-4C7F-9060-58FF5F88F5B3}" srcOrd="8" destOrd="0" presId="urn:microsoft.com/office/officeart/2005/8/layout/vList2"/>
    <dgm:cxn modelId="{3908BF3B-E83A-4B8C-BF00-47BE233BB59F}" type="presParOf" srcId="{A76396BD-F526-4CD5-8010-DB72FFF6DCF6}" destId="{FB1AF8BA-7A3F-4482-BBC0-AD6640513963}" srcOrd="9" destOrd="0" presId="urn:microsoft.com/office/officeart/2005/8/layout/vList2"/>
    <dgm:cxn modelId="{06FC7085-C5E0-4223-8B4E-745C69CE07AB}" type="presParOf" srcId="{A76396BD-F526-4CD5-8010-DB72FFF6DCF6}" destId="{5CDA6AC7-D2BD-4D58-91BB-424DDA548BF8}" srcOrd="10" destOrd="0" presId="urn:microsoft.com/office/officeart/2005/8/layout/vList2"/>
    <dgm:cxn modelId="{C2AF8E2F-BC0F-4213-B25D-FCB7CA979AF5}" type="presParOf" srcId="{A76396BD-F526-4CD5-8010-DB72FFF6DCF6}" destId="{246AE7F8-E09E-4476-BE38-AE907E845536}" srcOrd="11" destOrd="0" presId="urn:microsoft.com/office/officeart/2005/8/layout/vList2"/>
    <dgm:cxn modelId="{A4E3E4C0-657D-458C-94E4-61D58AC764CB}" type="presParOf" srcId="{A76396BD-F526-4CD5-8010-DB72FFF6DCF6}" destId="{DCD1F1C3-F06A-47D4-9FC7-061728F30BE1}" srcOrd="12" destOrd="0" presId="urn:microsoft.com/office/officeart/2005/8/layout/vList2"/>
    <dgm:cxn modelId="{792AF0B4-6961-45E0-8F1F-15A847BA5EF2}" type="presParOf" srcId="{A76396BD-F526-4CD5-8010-DB72FFF6DCF6}" destId="{BED50FE7-C0A3-4F92-ADAE-0C5C508D504D}" srcOrd="13" destOrd="0" presId="urn:microsoft.com/office/officeart/2005/8/layout/vList2"/>
    <dgm:cxn modelId="{C65073F8-5BD4-4684-B7B7-73BA52283B7B}" type="presParOf" srcId="{A76396BD-F526-4CD5-8010-DB72FFF6DCF6}" destId="{7795626F-A1F5-4831-B2CD-965CF424A379}"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191D8-4BAC-49F2-BBCA-A93B41964466}" type="doc">
      <dgm:prSet loTypeId="urn:microsoft.com/office/officeart/2005/8/layout/venn1" loCatId="relationship" qsTypeId="urn:microsoft.com/office/officeart/2005/8/quickstyle/simple1" qsCatId="simple" csTypeId="urn:microsoft.com/office/officeart/2005/8/colors/colorful4" csCatId="colorful" phldr="1"/>
      <dgm:spPr/>
    </dgm:pt>
    <dgm:pt modelId="{1E485C46-CF34-4670-B6B7-9539793DF3B6}">
      <dgm:prSet phldrT="[Text]"/>
      <dgm:spPr/>
      <dgm:t>
        <a:bodyPr/>
        <a:lstStyle/>
        <a:p>
          <a:r>
            <a:rPr lang="en-US" dirty="0"/>
            <a:t>GPA</a:t>
          </a:r>
        </a:p>
      </dgm:t>
    </dgm:pt>
    <dgm:pt modelId="{70C16528-F461-4ABA-9855-6B6431920E82}" type="parTrans" cxnId="{F5E03FBE-20A3-4910-A4C4-A29F62A26D1D}">
      <dgm:prSet/>
      <dgm:spPr/>
      <dgm:t>
        <a:bodyPr/>
        <a:lstStyle/>
        <a:p>
          <a:endParaRPr lang="en-US"/>
        </a:p>
      </dgm:t>
    </dgm:pt>
    <dgm:pt modelId="{AE58C13B-EF14-4531-BFD7-B6633E656FF8}" type="sibTrans" cxnId="{F5E03FBE-20A3-4910-A4C4-A29F62A26D1D}">
      <dgm:prSet/>
      <dgm:spPr/>
      <dgm:t>
        <a:bodyPr/>
        <a:lstStyle/>
        <a:p>
          <a:endParaRPr lang="en-US"/>
        </a:p>
      </dgm:t>
    </dgm:pt>
    <dgm:pt modelId="{E47ACD5E-E611-4119-8E9B-830F1C55EA7A}">
      <dgm:prSet phldrT="[Text]"/>
      <dgm:spPr/>
      <dgm:t>
        <a:bodyPr/>
        <a:lstStyle/>
        <a:p>
          <a:endParaRPr lang="en-US" dirty="0"/>
        </a:p>
        <a:p>
          <a:r>
            <a:rPr lang="en-US" dirty="0"/>
            <a:t>ESEA </a:t>
          </a:r>
        </a:p>
      </dgm:t>
    </dgm:pt>
    <dgm:pt modelId="{5713960D-281F-49AE-B8F8-E20CC3721D1E}" type="parTrans" cxnId="{2FE498DE-DD23-47EF-97BF-8B433258FE23}">
      <dgm:prSet/>
      <dgm:spPr/>
      <dgm:t>
        <a:bodyPr/>
        <a:lstStyle/>
        <a:p>
          <a:endParaRPr lang="en-US"/>
        </a:p>
      </dgm:t>
    </dgm:pt>
    <dgm:pt modelId="{C88993C1-4C4C-4C6F-9137-BC3343A46842}" type="sibTrans" cxnId="{2FE498DE-DD23-47EF-97BF-8B433258FE23}">
      <dgm:prSet/>
      <dgm:spPr/>
      <dgm:t>
        <a:bodyPr/>
        <a:lstStyle/>
        <a:p>
          <a:endParaRPr lang="en-US"/>
        </a:p>
      </dgm:t>
    </dgm:pt>
    <dgm:pt modelId="{6A3240D3-410C-444B-8F21-A04E60B2C753}">
      <dgm:prSet/>
      <dgm:spPr/>
      <dgm:t>
        <a:bodyPr/>
        <a:lstStyle/>
        <a:p>
          <a:endParaRPr lang="en-US"/>
        </a:p>
      </dgm:t>
    </dgm:pt>
    <dgm:pt modelId="{9669140D-AE51-40D6-B2D1-1D2CE4916689}" type="parTrans" cxnId="{C4CC5647-51E9-47B6-B4CF-200A2556018E}">
      <dgm:prSet/>
      <dgm:spPr/>
      <dgm:t>
        <a:bodyPr/>
        <a:lstStyle/>
        <a:p>
          <a:endParaRPr lang="en-US"/>
        </a:p>
      </dgm:t>
    </dgm:pt>
    <dgm:pt modelId="{5626641A-9323-4FD3-BAEF-0572753D4BCD}" type="sibTrans" cxnId="{C4CC5647-51E9-47B6-B4CF-200A2556018E}">
      <dgm:prSet/>
      <dgm:spPr/>
      <dgm:t>
        <a:bodyPr/>
        <a:lstStyle/>
        <a:p>
          <a:endParaRPr lang="en-US"/>
        </a:p>
      </dgm:t>
    </dgm:pt>
    <dgm:pt modelId="{445C9C14-A415-42B1-A3E2-A2846EACADAF}" type="pres">
      <dgm:prSet presAssocID="{255191D8-4BAC-49F2-BBCA-A93B41964466}" presName="compositeShape" presStyleCnt="0">
        <dgm:presLayoutVars>
          <dgm:chMax val="7"/>
          <dgm:dir/>
          <dgm:resizeHandles val="exact"/>
        </dgm:presLayoutVars>
      </dgm:prSet>
      <dgm:spPr/>
    </dgm:pt>
    <dgm:pt modelId="{E56D3D4C-C8BE-4669-ABCF-1129C9EFC7C4}" type="pres">
      <dgm:prSet presAssocID="{1E485C46-CF34-4670-B6B7-9539793DF3B6}" presName="circ1" presStyleLbl="vennNode1" presStyleIdx="0" presStyleCnt="2"/>
      <dgm:spPr/>
    </dgm:pt>
    <dgm:pt modelId="{E7154E31-9FBB-4836-8599-CCCC064B51DD}" type="pres">
      <dgm:prSet presAssocID="{1E485C46-CF34-4670-B6B7-9539793DF3B6}" presName="circ1Tx" presStyleLbl="revTx" presStyleIdx="0" presStyleCnt="0">
        <dgm:presLayoutVars>
          <dgm:chMax val="0"/>
          <dgm:chPref val="0"/>
          <dgm:bulletEnabled val="1"/>
        </dgm:presLayoutVars>
      </dgm:prSet>
      <dgm:spPr/>
    </dgm:pt>
    <dgm:pt modelId="{06258034-56D4-4033-B16C-BF310AB42275}" type="pres">
      <dgm:prSet presAssocID="{E47ACD5E-E611-4119-8E9B-830F1C55EA7A}" presName="circ2" presStyleLbl="vennNode1" presStyleIdx="1" presStyleCnt="2"/>
      <dgm:spPr/>
    </dgm:pt>
    <dgm:pt modelId="{FC78FAE2-770F-46DF-AAC0-2F8481B170F4}" type="pres">
      <dgm:prSet presAssocID="{E47ACD5E-E611-4119-8E9B-830F1C55EA7A}" presName="circ2Tx" presStyleLbl="revTx" presStyleIdx="0" presStyleCnt="0">
        <dgm:presLayoutVars>
          <dgm:chMax val="0"/>
          <dgm:chPref val="0"/>
          <dgm:bulletEnabled val="1"/>
        </dgm:presLayoutVars>
      </dgm:prSet>
      <dgm:spPr/>
    </dgm:pt>
  </dgm:ptLst>
  <dgm:cxnLst>
    <dgm:cxn modelId="{EC6EB013-B16A-40B1-B6AA-07052C1D49F6}" type="presOf" srcId="{1E485C46-CF34-4670-B6B7-9539793DF3B6}" destId="{E56D3D4C-C8BE-4669-ABCF-1129C9EFC7C4}" srcOrd="0" destOrd="0" presId="urn:microsoft.com/office/officeart/2005/8/layout/venn1"/>
    <dgm:cxn modelId="{7C49BB2B-7FA5-4C39-96AF-C2CF43473C06}" type="presOf" srcId="{E47ACD5E-E611-4119-8E9B-830F1C55EA7A}" destId="{06258034-56D4-4033-B16C-BF310AB42275}" srcOrd="0" destOrd="0" presId="urn:microsoft.com/office/officeart/2005/8/layout/venn1"/>
    <dgm:cxn modelId="{065E9144-F390-4DCF-86F7-078C79E7C316}" type="presOf" srcId="{1E485C46-CF34-4670-B6B7-9539793DF3B6}" destId="{E7154E31-9FBB-4836-8599-CCCC064B51DD}" srcOrd="1" destOrd="0" presId="urn:microsoft.com/office/officeart/2005/8/layout/venn1"/>
    <dgm:cxn modelId="{C4CC5647-51E9-47B6-B4CF-200A2556018E}" srcId="{E47ACD5E-E611-4119-8E9B-830F1C55EA7A}" destId="{6A3240D3-410C-444B-8F21-A04E60B2C753}" srcOrd="0" destOrd="0" parTransId="{9669140D-AE51-40D6-B2D1-1D2CE4916689}" sibTransId="{5626641A-9323-4FD3-BAEF-0572753D4BCD}"/>
    <dgm:cxn modelId="{D1FF8356-E9AC-46C4-AA76-5BB8CA1B7A58}" type="presOf" srcId="{6A3240D3-410C-444B-8F21-A04E60B2C753}" destId="{06258034-56D4-4033-B16C-BF310AB42275}" srcOrd="0" destOrd="1" presId="urn:microsoft.com/office/officeart/2005/8/layout/venn1"/>
    <dgm:cxn modelId="{17FB2789-7CCB-46DC-8042-828B09A223AF}" type="presOf" srcId="{255191D8-4BAC-49F2-BBCA-A93B41964466}" destId="{445C9C14-A415-42B1-A3E2-A2846EACADAF}" srcOrd="0" destOrd="0" presId="urn:microsoft.com/office/officeart/2005/8/layout/venn1"/>
    <dgm:cxn modelId="{DD388991-4079-46FA-83B0-C2E5A6DD5A2E}" type="presOf" srcId="{E47ACD5E-E611-4119-8E9B-830F1C55EA7A}" destId="{FC78FAE2-770F-46DF-AAC0-2F8481B170F4}" srcOrd="1" destOrd="0" presId="urn:microsoft.com/office/officeart/2005/8/layout/venn1"/>
    <dgm:cxn modelId="{F5E03FBE-20A3-4910-A4C4-A29F62A26D1D}" srcId="{255191D8-4BAC-49F2-BBCA-A93B41964466}" destId="{1E485C46-CF34-4670-B6B7-9539793DF3B6}" srcOrd="0" destOrd="0" parTransId="{70C16528-F461-4ABA-9855-6B6431920E82}" sibTransId="{AE58C13B-EF14-4531-BFD7-B6633E656FF8}"/>
    <dgm:cxn modelId="{10FF5BC0-B92F-4BC9-9F7C-BF7BF73AEBBA}" type="presOf" srcId="{6A3240D3-410C-444B-8F21-A04E60B2C753}" destId="{FC78FAE2-770F-46DF-AAC0-2F8481B170F4}" srcOrd="1" destOrd="1" presId="urn:microsoft.com/office/officeart/2005/8/layout/venn1"/>
    <dgm:cxn modelId="{2FE498DE-DD23-47EF-97BF-8B433258FE23}" srcId="{255191D8-4BAC-49F2-BBCA-A93B41964466}" destId="{E47ACD5E-E611-4119-8E9B-830F1C55EA7A}" srcOrd="1" destOrd="0" parTransId="{5713960D-281F-49AE-B8F8-E20CC3721D1E}" sibTransId="{C88993C1-4C4C-4C6F-9137-BC3343A46842}"/>
    <dgm:cxn modelId="{201AB8D9-2854-4FCD-A502-5C33CB80456A}" type="presParOf" srcId="{445C9C14-A415-42B1-A3E2-A2846EACADAF}" destId="{E56D3D4C-C8BE-4669-ABCF-1129C9EFC7C4}" srcOrd="0" destOrd="0" presId="urn:microsoft.com/office/officeart/2005/8/layout/venn1"/>
    <dgm:cxn modelId="{3F157D49-378C-4D47-A233-50621F758850}" type="presParOf" srcId="{445C9C14-A415-42B1-A3E2-A2846EACADAF}" destId="{E7154E31-9FBB-4836-8599-CCCC064B51DD}" srcOrd="1" destOrd="0" presId="urn:microsoft.com/office/officeart/2005/8/layout/venn1"/>
    <dgm:cxn modelId="{B8F94B98-6C3E-4E15-81A9-4DCFE63DDEC9}" type="presParOf" srcId="{445C9C14-A415-42B1-A3E2-A2846EACADAF}" destId="{06258034-56D4-4033-B16C-BF310AB42275}" srcOrd="2" destOrd="0" presId="urn:microsoft.com/office/officeart/2005/8/layout/venn1"/>
    <dgm:cxn modelId="{22588242-2642-4CF2-951E-A226A7BDA441}" type="presParOf" srcId="{445C9C14-A415-42B1-A3E2-A2846EACADAF}" destId="{FC78FAE2-770F-46DF-AAC0-2F8481B170F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5766B1-02B6-4BAD-9A19-85FBE293B71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E396869-C132-4B69-A6E8-4693207146B9}">
      <dgm:prSet phldrT="[Text]" custT="1"/>
      <dgm:spPr/>
      <dgm:t>
        <a:bodyPr/>
        <a:lstStyle/>
        <a:p>
          <a:pPr algn="r"/>
          <a:endParaRPr lang="en-US" sz="1600" dirty="0"/>
        </a:p>
      </dgm:t>
    </dgm:pt>
    <dgm:pt modelId="{BBF537C0-F236-4FE0-8339-BCBCFB4470BC}" type="parTrans" cxnId="{5BD74E00-2E22-4460-B51C-19CEDE786908}">
      <dgm:prSet/>
      <dgm:spPr/>
      <dgm:t>
        <a:bodyPr/>
        <a:lstStyle/>
        <a:p>
          <a:pPr algn="r"/>
          <a:endParaRPr lang="en-US" sz="1600"/>
        </a:p>
      </dgm:t>
    </dgm:pt>
    <dgm:pt modelId="{5A57AA82-A493-49B2-AE21-1984A5263A21}" type="sibTrans" cxnId="{5BD74E00-2E22-4460-B51C-19CEDE786908}">
      <dgm:prSet/>
      <dgm:spPr/>
      <dgm:t>
        <a:bodyPr/>
        <a:lstStyle/>
        <a:p>
          <a:pPr algn="r"/>
          <a:endParaRPr lang="en-US" sz="1600"/>
        </a:p>
      </dgm:t>
    </dgm:pt>
    <dgm:pt modelId="{76D12B63-9643-4FA0-A183-882998712688}">
      <dgm:prSet phldrT="[Text]" custT="1"/>
      <dgm:spPr/>
      <dgm:t>
        <a:bodyPr/>
        <a:lstStyle/>
        <a:p>
          <a:pPr algn="r"/>
          <a:r>
            <a:rPr lang="en-US" sz="1600" dirty="0"/>
            <a:t>Content within the consolidated Application (development of questions)</a:t>
          </a:r>
        </a:p>
      </dgm:t>
    </dgm:pt>
    <dgm:pt modelId="{A2F2D321-B2E8-405C-81D0-22A861467575}" type="parTrans" cxnId="{AE8BBB04-647E-4D63-B9B6-91997385FB10}">
      <dgm:prSet/>
      <dgm:spPr/>
      <dgm:t>
        <a:bodyPr/>
        <a:lstStyle/>
        <a:p>
          <a:pPr algn="r"/>
          <a:endParaRPr lang="en-US" sz="1600"/>
        </a:p>
      </dgm:t>
    </dgm:pt>
    <dgm:pt modelId="{C84D620D-B105-4A4D-976F-1DB9791DD3A5}" type="sibTrans" cxnId="{AE8BBB04-647E-4D63-B9B6-91997385FB10}">
      <dgm:prSet/>
      <dgm:spPr/>
      <dgm:t>
        <a:bodyPr/>
        <a:lstStyle/>
        <a:p>
          <a:pPr algn="r"/>
          <a:endParaRPr lang="en-US" sz="1600"/>
        </a:p>
      </dgm:t>
    </dgm:pt>
    <dgm:pt modelId="{A543C887-C4DA-4C6D-A686-DEC800FF0AE2}">
      <dgm:prSet phldrT="[Text]" custT="1"/>
      <dgm:spPr/>
      <dgm:t>
        <a:bodyPr/>
        <a:lstStyle/>
        <a:p>
          <a:pPr algn="r"/>
          <a:r>
            <a:rPr lang="en-US" sz="1600" dirty="0"/>
            <a:t>Technical assistance and guidance pertaining to the uses of funds </a:t>
          </a:r>
        </a:p>
      </dgm:t>
    </dgm:pt>
    <dgm:pt modelId="{28DB5417-5FA2-4B58-BA1C-6EB2E3028260}" type="parTrans" cxnId="{366A7AEC-D4A4-4335-AA52-E7A144C098AD}">
      <dgm:prSet/>
      <dgm:spPr/>
      <dgm:t>
        <a:bodyPr/>
        <a:lstStyle/>
        <a:p>
          <a:pPr algn="r"/>
          <a:endParaRPr lang="en-US" sz="1600"/>
        </a:p>
      </dgm:t>
    </dgm:pt>
    <dgm:pt modelId="{F0BC2B39-60D3-47A2-8D24-2704B467C67F}" type="sibTrans" cxnId="{366A7AEC-D4A4-4335-AA52-E7A144C098AD}">
      <dgm:prSet/>
      <dgm:spPr/>
      <dgm:t>
        <a:bodyPr/>
        <a:lstStyle/>
        <a:p>
          <a:pPr algn="r"/>
          <a:endParaRPr lang="en-US" sz="1600"/>
        </a:p>
      </dgm:t>
    </dgm:pt>
    <dgm:pt modelId="{8C6026F4-4578-48C6-981D-48C954C44B9D}">
      <dgm:prSet phldrT="[Text]" custT="1"/>
      <dgm:spPr/>
      <dgm:t>
        <a:bodyPr/>
        <a:lstStyle/>
        <a:p>
          <a:pPr algn="r"/>
          <a:r>
            <a:rPr lang="en-US" sz="1600" dirty="0"/>
            <a:t>Application approval in consultation with GPA and Grants Fiscal </a:t>
          </a:r>
        </a:p>
      </dgm:t>
    </dgm:pt>
    <dgm:pt modelId="{B5871F29-29A5-4FE1-BA9A-BDCF0557578A}" type="parTrans" cxnId="{40DD07FE-114A-4CC1-B9A8-3DED6E5B3500}">
      <dgm:prSet/>
      <dgm:spPr/>
      <dgm:t>
        <a:bodyPr/>
        <a:lstStyle/>
        <a:p>
          <a:pPr algn="r"/>
          <a:endParaRPr lang="en-US" sz="1600"/>
        </a:p>
      </dgm:t>
    </dgm:pt>
    <dgm:pt modelId="{8076E38F-A065-45E0-80F2-F64144DE5B85}" type="sibTrans" cxnId="{40DD07FE-114A-4CC1-B9A8-3DED6E5B3500}">
      <dgm:prSet/>
      <dgm:spPr/>
      <dgm:t>
        <a:bodyPr/>
        <a:lstStyle/>
        <a:p>
          <a:pPr algn="r"/>
          <a:endParaRPr lang="en-US" sz="1600"/>
        </a:p>
      </dgm:t>
    </dgm:pt>
    <dgm:pt modelId="{E69D8798-9EE7-4623-94D8-6063B0C7758B}" type="pres">
      <dgm:prSet presAssocID="{4D5766B1-02B6-4BAD-9A19-85FBE293B711}" presName="vert0" presStyleCnt="0">
        <dgm:presLayoutVars>
          <dgm:dir/>
          <dgm:animOne val="branch"/>
          <dgm:animLvl val="lvl"/>
        </dgm:presLayoutVars>
      </dgm:prSet>
      <dgm:spPr/>
    </dgm:pt>
    <dgm:pt modelId="{5FB76E1D-64A2-4683-A913-429E6AE09603}" type="pres">
      <dgm:prSet presAssocID="{DE396869-C132-4B69-A6E8-4693207146B9}" presName="thickLine" presStyleLbl="alignNode1" presStyleIdx="0" presStyleCnt="1"/>
      <dgm:spPr/>
    </dgm:pt>
    <dgm:pt modelId="{A9A2A7E1-AB8A-4B6B-9FF4-A70AD4756512}" type="pres">
      <dgm:prSet presAssocID="{DE396869-C132-4B69-A6E8-4693207146B9}" presName="horz1" presStyleCnt="0"/>
      <dgm:spPr/>
    </dgm:pt>
    <dgm:pt modelId="{E6F95935-4F2E-4A4B-83A1-48D0B651312C}" type="pres">
      <dgm:prSet presAssocID="{DE396869-C132-4B69-A6E8-4693207146B9}" presName="tx1" presStyleLbl="revTx" presStyleIdx="0" presStyleCnt="4"/>
      <dgm:spPr/>
    </dgm:pt>
    <dgm:pt modelId="{C9B2A3F0-B639-47AD-AAC2-3333FDF9531F}" type="pres">
      <dgm:prSet presAssocID="{DE396869-C132-4B69-A6E8-4693207146B9}" presName="vert1" presStyleCnt="0"/>
      <dgm:spPr/>
    </dgm:pt>
    <dgm:pt modelId="{A3138A4B-200F-4DD2-8CBB-56AE354EA7A4}" type="pres">
      <dgm:prSet presAssocID="{76D12B63-9643-4FA0-A183-882998712688}" presName="vertSpace2a" presStyleCnt="0"/>
      <dgm:spPr/>
    </dgm:pt>
    <dgm:pt modelId="{6BCFAF39-4064-47E7-A8D0-6E9AC259028D}" type="pres">
      <dgm:prSet presAssocID="{76D12B63-9643-4FA0-A183-882998712688}" presName="horz2" presStyleCnt="0"/>
      <dgm:spPr/>
    </dgm:pt>
    <dgm:pt modelId="{299C764B-6DD0-4BFE-BEC4-972CDD63C291}" type="pres">
      <dgm:prSet presAssocID="{76D12B63-9643-4FA0-A183-882998712688}" presName="horzSpace2" presStyleCnt="0"/>
      <dgm:spPr/>
    </dgm:pt>
    <dgm:pt modelId="{E04D94D5-DFAB-448D-8491-19F43DF7782B}" type="pres">
      <dgm:prSet presAssocID="{76D12B63-9643-4FA0-A183-882998712688}" presName="tx2" presStyleLbl="revTx" presStyleIdx="1" presStyleCnt="4" custScaleX="195778" custLinFactNeighborX="20591" custLinFactNeighborY="7654"/>
      <dgm:spPr/>
    </dgm:pt>
    <dgm:pt modelId="{E99B4113-F781-4424-B4A4-A9990ABDCF97}" type="pres">
      <dgm:prSet presAssocID="{76D12B63-9643-4FA0-A183-882998712688}" presName="vert2" presStyleCnt="0"/>
      <dgm:spPr/>
    </dgm:pt>
    <dgm:pt modelId="{1618A87B-C3D5-40F1-B3C4-8356D3538822}" type="pres">
      <dgm:prSet presAssocID="{76D12B63-9643-4FA0-A183-882998712688}" presName="thinLine2b" presStyleLbl="callout" presStyleIdx="0" presStyleCnt="3"/>
      <dgm:spPr/>
    </dgm:pt>
    <dgm:pt modelId="{522599CF-6A8C-4522-BA18-F69381FE6D4F}" type="pres">
      <dgm:prSet presAssocID="{76D12B63-9643-4FA0-A183-882998712688}" presName="vertSpace2b" presStyleCnt="0"/>
      <dgm:spPr/>
    </dgm:pt>
    <dgm:pt modelId="{CC3D417D-EC20-438A-AF3E-58BFE51182CC}" type="pres">
      <dgm:prSet presAssocID="{A543C887-C4DA-4C6D-A686-DEC800FF0AE2}" presName="horz2" presStyleCnt="0"/>
      <dgm:spPr/>
    </dgm:pt>
    <dgm:pt modelId="{CBA9BDEB-6DDC-4FBD-92B7-3EAFE8F7E2CA}" type="pres">
      <dgm:prSet presAssocID="{A543C887-C4DA-4C6D-A686-DEC800FF0AE2}" presName="horzSpace2" presStyleCnt="0"/>
      <dgm:spPr/>
    </dgm:pt>
    <dgm:pt modelId="{F5834CBF-6621-4BE2-B80A-9310939F3379}" type="pres">
      <dgm:prSet presAssocID="{A543C887-C4DA-4C6D-A686-DEC800FF0AE2}" presName="tx2" presStyleLbl="revTx" presStyleIdx="2" presStyleCnt="4" custScaleX="153104" custLinFactNeighborX="35827" custLinFactNeighborY="5722"/>
      <dgm:spPr/>
    </dgm:pt>
    <dgm:pt modelId="{6D54A429-9C5E-4DFD-9915-4D3C9AE92335}" type="pres">
      <dgm:prSet presAssocID="{A543C887-C4DA-4C6D-A686-DEC800FF0AE2}" presName="vert2" presStyleCnt="0"/>
      <dgm:spPr/>
    </dgm:pt>
    <dgm:pt modelId="{1C2DC88A-EBDA-4E24-BDD2-03E32F527325}" type="pres">
      <dgm:prSet presAssocID="{A543C887-C4DA-4C6D-A686-DEC800FF0AE2}" presName="thinLine2b" presStyleLbl="callout" presStyleIdx="1" presStyleCnt="3"/>
      <dgm:spPr/>
    </dgm:pt>
    <dgm:pt modelId="{1AC52B5C-3A3D-407E-87C4-A0F933269889}" type="pres">
      <dgm:prSet presAssocID="{A543C887-C4DA-4C6D-A686-DEC800FF0AE2}" presName="vertSpace2b" presStyleCnt="0"/>
      <dgm:spPr/>
    </dgm:pt>
    <dgm:pt modelId="{6C73AE31-E0AB-444A-891E-42553488D0E0}" type="pres">
      <dgm:prSet presAssocID="{8C6026F4-4578-48C6-981D-48C954C44B9D}" presName="horz2" presStyleCnt="0"/>
      <dgm:spPr/>
    </dgm:pt>
    <dgm:pt modelId="{4C3087B8-685C-4C37-9FE2-9BA751A734A8}" type="pres">
      <dgm:prSet presAssocID="{8C6026F4-4578-48C6-981D-48C954C44B9D}" presName="horzSpace2" presStyleCnt="0"/>
      <dgm:spPr/>
    </dgm:pt>
    <dgm:pt modelId="{B19149AA-3E9F-49F7-BC48-7C8A2B7E8794}" type="pres">
      <dgm:prSet presAssocID="{8C6026F4-4578-48C6-981D-48C954C44B9D}" presName="tx2" presStyleLbl="revTx" presStyleIdx="3" presStyleCnt="4" custScaleX="173616" custScaleY="88852" custLinFactNeighborX="16614" custLinFactNeighborY="-1027"/>
      <dgm:spPr/>
    </dgm:pt>
    <dgm:pt modelId="{4E99FD9C-BBE8-4E49-A7B8-BA893300A09E}" type="pres">
      <dgm:prSet presAssocID="{8C6026F4-4578-48C6-981D-48C954C44B9D}" presName="vert2" presStyleCnt="0"/>
      <dgm:spPr/>
    </dgm:pt>
    <dgm:pt modelId="{E5F28537-342B-4242-A704-D4D15332596A}" type="pres">
      <dgm:prSet presAssocID="{8C6026F4-4578-48C6-981D-48C954C44B9D}" presName="thinLine2b" presStyleLbl="callout" presStyleIdx="2" presStyleCnt="3"/>
      <dgm:spPr/>
    </dgm:pt>
    <dgm:pt modelId="{2EEDD8A4-C7C0-4F11-8723-CE894A09A828}" type="pres">
      <dgm:prSet presAssocID="{8C6026F4-4578-48C6-981D-48C954C44B9D}" presName="vertSpace2b" presStyleCnt="0"/>
      <dgm:spPr/>
    </dgm:pt>
  </dgm:ptLst>
  <dgm:cxnLst>
    <dgm:cxn modelId="{5BD74E00-2E22-4460-B51C-19CEDE786908}" srcId="{4D5766B1-02B6-4BAD-9A19-85FBE293B711}" destId="{DE396869-C132-4B69-A6E8-4693207146B9}" srcOrd="0" destOrd="0" parTransId="{BBF537C0-F236-4FE0-8339-BCBCFB4470BC}" sibTransId="{5A57AA82-A493-49B2-AE21-1984A5263A21}"/>
    <dgm:cxn modelId="{AE8BBB04-647E-4D63-B9B6-91997385FB10}" srcId="{DE396869-C132-4B69-A6E8-4693207146B9}" destId="{76D12B63-9643-4FA0-A183-882998712688}" srcOrd="0" destOrd="0" parTransId="{A2F2D321-B2E8-405C-81D0-22A861467575}" sibTransId="{C84D620D-B105-4A4D-976F-1DB9791DD3A5}"/>
    <dgm:cxn modelId="{070F6609-E90C-408E-978C-48A862999FDA}" type="presOf" srcId="{8C6026F4-4578-48C6-981D-48C954C44B9D}" destId="{B19149AA-3E9F-49F7-BC48-7C8A2B7E8794}" srcOrd="0" destOrd="0" presId="urn:microsoft.com/office/officeart/2008/layout/LinedList"/>
    <dgm:cxn modelId="{B1C63485-F139-44BF-BF4B-F28F371B0365}" type="presOf" srcId="{76D12B63-9643-4FA0-A183-882998712688}" destId="{E04D94D5-DFAB-448D-8491-19F43DF7782B}" srcOrd="0" destOrd="0" presId="urn:microsoft.com/office/officeart/2008/layout/LinedList"/>
    <dgm:cxn modelId="{ECE1A487-DF35-4BE7-A2CA-DB51047E4C5B}" type="presOf" srcId="{DE396869-C132-4B69-A6E8-4693207146B9}" destId="{E6F95935-4F2E-4A4B-83A1-48D0B651312C}" srcOrd="0" destOrd="0" presId="urn:microsoft.com/office/officeart/2008/layout/LinedList"/>
    <dgm:cxn modelId="{4014F1B5-0466-481C-939A-C694C60C3579}" type="presOf" srcId="{4D5766B1-02B6-4BAD-9A19-85FBE293B711}" destId="{E69D8798-9EE7-4623-94D8-6063B0C7758B}" srcOrd="0" destOrd="0" presId="urn:microsoft.com/office/officeart/2008/layout/LinedList"/>
    <dgm:cxn modelId="{962801DC-561E-47DF-A0A9-4CC5FB2B4F31}" type="presOf" srcId="{A543C887-C4DA-4C6D-A686-DEC800FF0AE2}" destId="{F5834CBF-6621-4BE2-B80A-9310939F3379}" srcOrd="0" destOrd="0" presId="urn:microsoft.com/office/officeart/2008/layout/LinedList"/>
    <dgm:cxn modelId="{366A7AEC-D4A4-4335-AA52-E7A144C098AD}" srcId="{DE396869-C132-4B69-A6E8-4693207146B9}" destId="{A543C887-C4DA-4C6D-A686-DEC800FF0AE2}" srcOrd="1" destOrd="0" parTransId="{28DB5417-5FA2-4B58-BA1C-6EB2E3028260}" sibTransId="{F0BC2B39-60D3-47A2-8D24-2704B467C67F}"/>
    <dgm:cxn modelId="{40DD07FE-114A-4CC1-B9A8-3DED6E5B3500}" srcId="{DE396869-C132-4B69-A6E8-4693207146B9}" destId="{8C6026F4-4578-48C6-981D-48C954C44B9D}" srcOrd="2" destOrd="0" parTransId="{B5871F29-29A5-4FE1-BA9A-BDCF0557578A}" sibTransId="{8076E38F-A065-45E0-80F2-F64144DE5B85}"/>
    <dgm:cxn modelId="{5E890B99-821B-4921-A6DB-2F36FFCABD77}" type="presParOf" srcId="{E69D8798-9EE7-4623-94D8-6063B0C7758B}" destId="{5FB76E1D-64A2-4683-A913-429E6AE09603}" srcOrd="0" destOrd="0" presId="urn:microsoft.com/office/officeart/2008/layout/LinedList"/>
    <dgm:cxn modelId="{E1E5E3FC-A85D-4484-AE89-7F1F483EB88A}" type="presParOf" srcId="{E69D8798-9EE7-4623-94D8-6063B0C7758B}" destId="{A9A2A7E1-AB8A-4B6B-9FF4-A70AD4756512}" srcOrd="1" destOrd="0" presId="urn:microsoft.com/office/officeart/2008/layout/LinedList"/>
    <dgm:cxn modelId="{99066152-F79A-43B3-805D-FA0D2306F51D}" type="presParOf" srcId="{A9A2A7E1-AB8A-4B6B-9FF4-A70AD4756512}" destId="{E6F95935-4F2E-4A4B-83A1-48D0B651312C}" srcOrd="0" destOrd="0" presId="urn:microsoft.com/office/officeart/2008/layout/LinedList"/>
    <dgm:cxn modelId="{AFD63BAC-E5E0-42A3-833B-E646A58AB73D}" type="presParOf" srcId="{A9A2A7E1-AB8A-4B6B-9FF4-A70AD4756512}" destId="{C9B2A3F0-B639-47AD-AAC2-3333FDF9531F}" srcOrd="1" destOrd="0" presId="urn:microsoft.com/office/officeart/2008/layout/LinedList"/>
    <dgm:cxn modelId="{14D81A92-1C44-48E0-811A-04759C0B4D91}" type="presParOf" srcId="{C9B2A3F0-B639-47AD-AAC2-3333FDF9531F}" destId="{A3138A4B-200F-4DD2-8CBB-56AE354EA7A4}" srcOrd="0" destOrd="0" presId="urn:microsoft.com/office/officeart/2008/layout/LinedList"/>
    <dgm:cxn modelId="{50B3E72D-9A77-4C3D-8F00-2774E27B1367}" type="presParOf" srcId="{C9B2A3F0-B639-47AD-AAC2-3333FDF9531F}" destId="{6BCFAF39-4064-47E7-A8D0-6E9AC259028D}" srcOrd="1" destOrd="0" presId="urn:microsoft.com/office/officeart/2008/layout/LinedList"/>
    <dgm:cxn modelId="{422E16A4-5C42-4E3C-8D03-A16AD587CE7E}" type="presParOf" srcId="{6BCFAF39-4064-47E7-A8D0-6E9AC259028D}" destId="{299C764B-6DD0-4BFE-BEC4-972CDD63C291}" srcOrd="0" destOrd="0" presId="urn:microsoft.com/office/officeart/2008/layout/LinedList"/>
    <dgm:cxn modelId="{2E4D0DCC-64D6-4099-9BB7-3FD79BECAD51}" type="presParOf" srcId="{6BCFAF39-4064-47E7-A8D0-6E9AC259028D}" destId="{E04D94D5-DFAB-448D-8491-19F43DF7782B}" srcOrd="1" destOrd="0" presId="urn:microsoft.com/office/officeart/2008/layout/LinedList"/>
    <dgm:cxn modelId="{7504D879-23E8-4426-A885-B445C114B674}" type="presParOf" srcId="{6BCFAF39-4064-47E7-A8D0-6E9AC259028D}" destId="{E99B4113-F781-4424-B4A4-A9990ABDCF97}" srcOrd="2" destOrd="0" presId="urn:microsoft.com/office/officeart/2008/layout/LinedList"/>
    <dgm:cxn modelId="{19A7A96B-F54A-411F-B62C-32D7F635EC88}" type="presParOf" srcId="{C9B2A3F0-B639-47AD-AAC2-3333FDF9531F}" destId="{1618A87B-C3D5-40F1-B3C4-8356D3538822}" srcOrd="2" destOrd="0" presId="urn:microsoft.com/office/officeart/2008/layout/LinedList"/>
    <dgm:cxn modelId="{DFB3A6C0-BD14-4B8E-993B-3DEEF7003D50}" type="presParOf" srcId="{C9B2A3F0-B639-47AD-AAC2-3333FDF9531F}" destId="{522599CF-6A8C-4522-BA18-F69381FE6D4F}" srcOrd="3" destOrd="0" presId="urn:microsoft.com/office/officeart/2008/layout/LinedList"/>
    <dgm:cxn modelId="{FA9F0375-F157-4F84-A0C7-B716E99D56F7}" type="presParOf" srcId="{C9B2A3F0-B639-47AD-AAC2-3333FDF9531F}" destId="{CC3D417D-EC20-438A-AF3E-58BFE51182CC}" srcOrd="4" destOrd="0" presId="urn:microsoft.com/office/officeart/2008/layout/LinedList"/>
    <dgm:cxn modelId="{21498407-4017-4977-B4CF-5B74350B4305}" type="presParOf" srcId="{CC3D417D-EC20-438A-AF3E-58BFE51182CC}" destId="{CBA9BDEB-6DDC-4FBD-92B7-3EAFE8F7E2CA}" srcOrd="0" destOrd="0" presId="urn:microsoft.com/office/officeart/2008/layout/LinedList"/>
    <dgm:cxn modelId="{5E3BC2C1-1065-4A26-864F-DF70D69D3010}" type="presParOf" srcId="{CC3D417D-EC20-438A-AF3E-58BFE51182CC}" destId="{F5834CBF-6621-4BE2-B80A-9310939F3379}" srcOrd="1" destOrd="0" presId="urn:microsoft.com/office/officeart/2008/layout/LinedList"/>
    <dgm:cxn modelId="{857BA35A-3096-4EEA-B800-07347AE08CDC}" type="presParOf" srcId="{CC3D417D-EC20-438A-AF3E-58BFE51182CC}" destId="{6D54A429-9C5E-4DFD-9915-4D3C9AE92335}" srcOrd="2" destOrd="0" presId="urn:microsoft.com/office/officeart/2008/layout/LinedList"/>
    <dgm:cxn modelId="{CFDEA24B-4B9F-4513-AC09-1FC7FDE60049}" type="presParOf" srcId="{C9B2A3F0-B639-47AD-AAC2-3333FDF9531F}" destId="{1C2DC88A-EBDA-4E24-BDD2-03E32F527325}" srcOrd="5" destOrd="0" presId="urn:microsoft.com/office/officeart/2008/layout/LinedList"/>
    <dgm:cxn modelId="{818091BA-DA5E-4683-8A6B-E9942CB7B9D0}" type="presParOf" srcId="{C9B2A3F0-B639-47AD-AAC2-3333FDF9531F}" destId="{1AC52B5C-3A3D-407E-87C4-A0F933269889}" srcOrd="6" destOrd="0" presId="urn:microsoft.com/office/officeart/2008/layout/LinedList"/>
    <dgm:cxn modelId="{0A2D9517-1EB0-45D0-952D-0BD34C939372}" type="presParOf" srcId="{C9B2A3F0-B639-47AD-AAC2-3333FDF9531F}" destId="{6C73AE31-E0AB-444A-891E-42553488D0E0}" srcOrd="7" destOrd="0" presId="urn:microsoft.com/office/officeart/2008/layout/LinedList"/>
    <dgm:cxn modelId="{45E928D0-58B0-4E0A-B37E-0DE828C40B65}" type="presParOf" srcId="{6C73AE31-E0AB-444A-891E-42553488D0E0}" destId="{4C3087B8-685C-4C37-9FE2-9BA751A734A8}" srcOrd="0" destOrd="0" presId="urn:microsoft.com/office/officeart/2008/layout/LinedList"/>
    <dgm:cxn modelId="{193F4844-702C-40A9-BBEF-A9F8983B1E4C}" type="presParOf" srcId="{6C73AE31-E0AB-444A-891E-42553488D0E0}" destId="{B19149AA-3E9F-49F7-BC48-7C8A2B7E8794}" srcOrd="1" destOrd="0" presId="urn:microsoft.com/office/officeart/2008/layout/LinedList"/>
    <dgm:cxn modelId="{C81D1222-EA5E-432D-9FD9-47DB614651A9}" type="presParOf" srcId="{6C73AE31-E0AB-444A-891E-42553488D0E0}" destId="{4E99FD9C-BBE8-4E49-A7B8-BA893300A09E}" srcOrd="2" destOrd="0" presId="urn:microsoft.com/office/officeart/2008/layout/LinedList"/>
    <dgm:cxn modelId="{B1F93F50-58EB-4817-83FC-D2AC782DA66D}" type="presParOf" srcId="{C9B2A3F0-B639-47AD-AAC2-3333FDF9531F}" destId="{E5F28537-342B-4242-A704-D4D15332596A}" srcOrd="8" destOrd="0" presId="urn:microsoft.com/office/officeart/2008/layout/LinedList"/>
    <dgm:cxn modelId="{3B8D508A-98D7-4BDD-8611-985DD5CCCD72}" type="presParOf" srcId="{C9B2A3F0-B639-47AD-AAC2-3333FDF9531F}" destId="{2EEDD8A4-C7C0-4F11-8723-CE894A09A828}"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23B1D8-FFC6-4BA7-B51B-B666DDAD59A2}"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US"/>
        </a:p>
      </dgm:t>
    </dgm:pt>
    <dgm:pt modelId="{A2349329-A035-46E4-AABF-BF77CE6F5B1E}">
      <dgm:prSet phldrT="[Text]" custT="1"/>
      <dgm:spPr/>
      <dgm:t>
        <a:bodyPr/>
        <a:lstStyle/>
        <a:p>
          <a:endParaRPr lang="en-US" sz="1600" dirty="0"/>
        </a:p>
      </dgm:t>
    </dgm:pt>
    <dgm:pt modelId="{623E9FA0-62AA-4EE3-8138-8EC91B64A9B5}" type="parTrans" cxnId="{F7D33B93-6353-4546-B245-B3723CA8BAF1}">
      <dgm:prSet/>
      <dgm:spPr/>
      <dgm:t>
        <a:bodyPr/>
        <a:lstStyle/>
        <a:p>
          <a:endParaRPr lang="en-US" sz="1600"/>
        </a:p>
      </dgm:t>
    </dgm:pt>
    <dgm:pt modelId="{2F564543-3FD1-48CE-8372-BB828914B446}" type="sibTrans" cxnId="{F7D33B93-6353-4546-B245-B3723CA8BAF1}">
      <dgm:prSet/>
      <dgm:spPr/>
      <dgm:t>
        <a:bodyPr/>
        <a:lstStyle/>
        <a:p>
          <a:endParaRPr lang="en-US" sz="1600"/>
        </a:p>
      </dgm:t>
    </dgm:pt>
    <dgm:pt modelId="{1AE4B117-818D-480A-BD3A-21B93892F1C9}">
      <dgm:prSet phldrT="[Text]" custT="1"/>
      <dgm:spPr/>
      <dgm:t>
        <a:bodyPr/>
        <a:lstStyle/>
        <a:p>
          <a:r>
            <a:rPr lang="en-US" sz="1600" dirty="0"/>
            <a:t>System functionality and technical support systems issues</a:t>
          </a:r>
        </a:p>
      </dgm:t>
    </dgm:pt>
    <dgm:pt modelId="{0EB25C66-C77A-4A23-9BEC-49D60F091561}" type="parTrans" cxnId="{2A6A0E9D-1677-4489-BADC-B8061B881FA4}">
      <dgm:prSet/>
      <dgm:spPr/>
      <dgm:t>
        <a:bodyPr/>
        <a:lstStyle/>
        <a:p>
          <a:endParaRPr lang="en-US" sz="1600"/>
        </a:p>
      </dgm:t>
    </dgm:pt>
    <dgm:pt modelId="{E1D29F5B-739B-4557-B2A9-6073771AD1BA}" type="sibTrans" cxnId="{2A6A0E9D-1677-4489-BADC-B8061B881FA4}">
      <dgm:prSet/>
      <dgm:spPr/>
      <dgm:t>
        <a:bodyPr/>
        <a:lstStyle/>
        <a:p>
          <a:endParaRPr lang="en-US" sz="1600"/>
        </a:p>
      </dgm:t>
    </dgm:pt>
    <dgm:pt modelId="{259EFEEA-6DDF-48D6-9079-803AC4D26606}">
      <dgm:prSet phldrT="[Text]" custT="1"/>
      <dgm:spPr/>
      <dgm:t>
        <a:bodyPr/>
        <a:lstStyle/>
        <a:p>
          <a:r>
            <a:rPr lang="en-US" sz="1600" dirty="0"/>
            <a:t>Review process and timelines </a:t>
          </a:r>
        </a:p>
      </dgm:t>
    </dgm:pt>
    <dgm:pt modelId="{3EFDD5AE-9513-40F1-8685-7ACB1BF6EC7F}" type="parTrans" cxnId="{7339A858-FD59-4864-9FCB-9FF83FE6563A}">
      <dgm:prSet/>
      <dgm:spPr/>
      <dgm:t>
        <a:bodyPr/>
        <a:lstStyle/>
        <a:p>
          <a:endParaRPr lang="en-US" sz="1600"/>
        </a:p>
      </dgm:t>
    </dgm:pt>
    <dgm:pt modelId="{3F7CFA90-0754-48BA-9EE8-23EDF07FF281}" type="sibTrans" cxnId="{7339A858-FD59-4864-9FCB-9FF83FE6563A}">
      <dgm:prSet/>
      <dgm:spPr/>
      <dgm:t>
        <a:bodyPr/>
        <a:lstStyle/>
        <a:p>
          <a:endParaRPr lang="en-US" sz="1600"/>
        </a:p>
      </dgm:t>
    </dgm:pt>
    <dgm:pt modelId="{64849E2F-DFE4-403A-B4CE-BB1846FB7C14}" type="pres">
      <dgm:prSet presAssocID="{4023B1D8-FFC6-4BA7-B51B-B666DDAD59A2}" presName="vert0" presStyleCnt="0">
        <dgm:presLayoutVars>
          <dgm:dir/>
          <dgm:animOne val="branch"/>
          <dgm:animLvl val="lvl"/>
        </dgm:presLayoutVars>
      </dgm:prSet>
      <dgm:spPr/>
    </dgm:pt>
    <dgm:pt modelId="{C8B30889-3870-452B-811A-3E386C8872A2}" type="pres">
      <dgm:prSet presAssocID="{A2349329-A035-46E4-AABF-BF77CE6F5B1E}" presName="thickLine" presStyleLbl="alignNode1" presStyleIdx="0" presStyleCnt="1"/>
      <dgm:spPr/>
    </dgm:pt>
    <dgm:pt modelId="{F855BC43-1ADD-4514-8B89-B9D46986981F}" type="pres">
      <dgm:prSet presAssocID="{A2349329-A035-46E4-AABF-BF77CE6F5B1E}" presName="horz1" presStyleCnt="0"/>
      <dgm:spPr/>
    </dgm:pt>
    <dgm:pt modelId="{0B47BA40-64CF-4041-9DEF-A48439C07F8D}" type="pres">
      <dgm:prSet presAssocID="{A2349329-A035-46E4-AABF-BF77CE6F5B1E}" presName="tx1" presStyleLbl="revTx" presStyleIdx="0" presStyleCnt="3"/>
      <dgm:spPr/>
    </dgm:pt>
    <dgm:pt modelId="{8868CB45-F780-45BE-84BB-CE55069B9A88}" type="pres">
      <dgm:prSet presAssocID="{A2349329-A035-46E4-AABF-BF77CE6F5B1E}" presName="vert1" presStyleCnt="0"/>
      <dgm:spPr/>
    </dgm:pt>
    <dgm:pt modelId="{4228F7AC-844B-4D6B-B3CF-CBBC77EDA947}" type="pres">
      <dgm:prSet presAssocID="{1AE4B117-818D-480A-BD3A-21B93892F1C9}" presName="vertSpace2a" presStyleCnt="0"/>
      <dgm:spPr/>
    </dgm:pt>
    <dgm:pt modelId="{DE1266CA-1705-43C9-80DC-1C42E2464C56}" type="pres">
      <dgm:prSet presAssocID="{1AE4B117-818D-480A-BD3A-21B93892F1C9}" presName="horz2" presStyleCnt="0"/>
      <dgm:spPr/>
    </dgm:pt>
    <dgm:pt modelId="{F84DC4C2-0936-471A-8591-0D8FCA1D48C4}" type="pres">
      <dgm:prSet presAssocID="{1AE4B117-818D-480A-BD3A-21B93892F1C9}" presName="horzSpace2" presStyleCnt="0"/>
      <dgm:spPr/>
    </dgm:pt>
    <dgm:pt modelId="{986BD731-56EB-4D19-96FA-854BEF527B1A}" type="pres">
      <dgm:prSet presAssocID="{1AE4B117-818D-480A-BD3A-21B93892F1C9}" presName="tx2" presStyleLbl="revTx" presStyleIdx="1" presStyleCnt="3" custScaleX="237606"/>
      <dgm:spPr/>
    </dgm:pt>
    <dgm:pt modelId="{136F36F1-E074-4079-A930-7F2EE48111D0}" type="pres">
      <dgm:prSet presAssocID="{1AE4B117-818D-480A-BD3A-21B93892F1C9}" presName="vert2" presStyleCnt="0"/>
      <dgm:spPr/>
    </dgm:pt>
    <dgm:pt modelId="{D048FFF2-BA84-4C7A-A118-34014FB59095}" type="pres">
      <dgm:prSet presAssocID="{1AE4B117-818D-480A-BD3A-21B93892F1C9}" presName="thinLine2b" presStyleLbl="callout" presStyleIdx="0" presStyleCnt="2"/>
      <dgm:spPr/>
    </dgm:pt>
    <dgm:pt modelId="{5E1DB0CE-9B2F-4AEA-85E6-FA428387C1D5}" type="pres">
      <dgm:prSet presAssocID="{1AE4B117-818D-480A-BD3A-21B93892F1C9}" presName="vertSpace2b" presStyleCnt="0"/>
      <dgm:spPr/>
    </dgm:pt>
    <dgm:pt modelId="{AB4A322D-CD0C-49EF-A70E-E444F515F23A}" type="pres">
      <dgm:prSet presAssocID="{259EFEEA-6DDF-48D6-9079-803AC4D26606}" presName="horz2" presStyleCnt="0"/>
      <dgm:spPr/>
    </dgm:pt>
    <dgm:pt modelId="{0C3DAB30-9CFA-4991-831D-9EA66A3CC4CC}" type="pres">
      <dgm:prSet presAssocID="{259EFEEA-6DDF-48D6-9079-803AC4D26606}" presName="horzSpace2" presStyleCnt="0"/>
      <dgm:spPr/>
    </dgm:pt>
    <dgm:pt modelId="{BD775F85-EC8F-4C9A-A87A-1CBF7F7C4810}" type="pres">
      <dgm:prSet presAssocID="{259EFEEA-6DDF-48D6-9079-803AC4D26606}" presName="tx2" presStyleLbl="revTx" presStyleIdx="2" presStyleCnt="3" custScaleX="265134"/>
      <dgm:spPr/>
    </dgm:pt>
    <dgm:pt modelId="{CD0F5715-B5BB-426E-987F-F8F6C4FB697F}" type="pres">
      <dgm:prSet presAssocID="{259EFEEA-6DDF-48D6-9079-803AC4D26606}" presName="vert2" presStyleCnt="0"/>
      <dgm:spPr/>
    </dgm:pt>
    <dgm:pt modelId="{9A178785-C005-43D0-969A-8320907649F9}" type="pres">
      <dgm:prSet presAssocID="{259EFEEA-6DDF-48D6-9079-803AC4D26606}" presName="thinLine2b" presStyleLbl="callout" presStyleIdx="1" presStyleCnt="2"/>
      <dgm:spPr/>
    </dgm:pt>
    <dgm:pt modelId="{78F58DF0-F7C6-4749-B198-CFF864E47B0F}" type="pres">
      <dgm:prSet presAssocID="{259EFEEA-6DDF-48D6-9079-803AC4D26606}" presName="vertSpace2b" presStyleCnt="0"/>
      <dgm:spPr/>
    </dgm:pt>
  </dgm:ptLst>
  <dgm:cxnLst>
    <dgm:cxn modelId="{7339A858-FD59-4864-9FCB-9FF83FE6563A}" srcId="{A2349329-A035-46E4-AABF-BF77CE6F5B1E}" destId="{259EFEEA-6DDF-48D6-9079-803AC4D26606}" srcOrd="1" destOrd="0" parTransId="{3EFDD5AE-9513-40F1-8685-7ACB1BF6EC7F}" sibTransId="{3F7CFA90-0754-48BA-9EE8-23EDF07FF281}"/>
    <dgm:cxn modelId="{05660559-4969-4F70-8F55-1B0596DA91E5}" type="presOf" srcId="{1AE4B117-818D-480A-BD3A-21B93892F1C9}" destId="{986BD731-56EB-4D19-96FA-854BEF527B1A}" srcOrd="0" destOrd="0" presId="urn:microsoft.com/office/officeart/2008/layout/LinedList"/>
    <dgm:cxn modelId="{41B0DD86-0E61-43ED-BCD5-2E25EE69A762}" type="presOf" srcId="{4023B1D8-FFC6-4BA7-B51B-B666DDAD59A2}" destId="{64849E2F-DFE4-403A-B4CE-BB1846FB7C14}" srcOrd="0" destOrd="0" presId="urn:microsoft.com/office/officeart/2008/layout/LinedList"/>
    <dgm:cxn modelId="{4ED25687-39C5-4CA3-8A4F-826E152C0AEE}" type="presOf" srcId="{A2349329-A035-46E4-AABF-BF77CE6F5B1E}" destId="{0B47BA40-64CF-4041-9DEF-A48439C07F8D}" srcOrd="0" destOrd="0" presId="urn:microsoft.com/office/officeart/2008/layout/LinedList"/>
    <dgm:cxn modelId="{F7D33B93-6353-4546-B245-B3723CA8BAF1}" srcId="{4023B1D8-FFC6-4BA7-B51B-B666DDAD59A2}" destId="{A2349329-A035-46E4-AABF-BF77CE6F5B1E}" srcOrd="0" destOrd="0" parTransId="{623E9FA0-62AA-4EE3-8138-8EC91B64A9B5}" sibTransId="{2F564543-3FD1-48CE-8372-BB828914B446}"/>
    <dgm:cxn modelId="{2A6A0E9D-1677-4489-BADC-B8061B881FA4}" srcId="{A2349329-A035-46E4-AABF-BF77CE6F5B1E}" destId="{1AE4B117-818D-480A-BD3A-21B93892F1C9}" srcOrd="0" destOrd="0" parTransId="{0EB25C66-C77A-4A23-9BEC-49D60F091561}" sibTransId="{E1D29F5B-739B-4557-B2A9-6073771AD1BA}"/>
    <dgm:cxn modelId="{2C6962E1-B730-4E3D-A4E5-1F87E2401327}" type="presOf" srcId="{259EFEEA-6DDF-48D6-9079-803AC4D26606}" destId="{BD775F85-EC8F-4C9A-A87A-1CBF7F7C4810}" srcOrd="0" destOrd="0" presId="urn:microsoft.com/office/officeart/2008/layout/LinedList"/>
    <dgm:cxn modelId="{19FC667E-C4FC-4BEF-8C30-C093C85547EB}" type="presParOf" srcId="{64849E2F-DFE4-403A-B4CE-BB1846FB7C14}" destId="{C8B30889-3870-452B-811A-3E386C8872A2}" srcOrd="0" destOrd="0" presId="urn:microsoft.com/office/officeart/2008/layout/LinedList"/>
    <dgm:cxn modelId="{5A5356A8-8192-4E49-AC15-EBCB16C3CDE3}" type="presParOf" srcId="{64849E2F-DFE4-403A-B4CE-BB1846FB7C14}" destId="{F855BC43-1ADD-4514-8B89-B9D46986981F}" srcOrd="1" destOrd="0" presId="urn:microsoft.com/office/officeart/2008/layout/LinedList"/>
    <dgm:cxn modelId="{731371D1-0394-4F83-814E-63F354778309}" type="presParOf" srcId="{F855BC43-1ADD-4514-8B89-B9D46986981F}" destId="{0B47BA40-64CF-4041-9DEF-A48439C07F8D}" srcOrd="0" destOrd="0" presId="urn:microsoft.com/office/officeart/2008/layout/LinedList"/>
    <dgm:cxn modelId="{68CC3E59-3300-4E37-A461-B520EAEE0982}" type="presParOf" srcId="{F855BC43-1ADD-4514-8B89-B9D46986981F}" destId="{8868CB45-F780-45BE-84BB-CE55069B9A88}" srcOrd="1" destOrd="0" presId="urn:microsoft.com/office/officeart/2008/layout/LinedList"/>
    <dgm:cxn modelId="{B7C25853-BF63-405A-A42E-B228D6EEF1CD}" type="presParOf" srcId="{8868CB45-F780-45BE-84BB-CE55069B9A88}" destId="{4228F7AC-844B-4D6B-B3CF-CBBC77EDA947}" srcOrd="0" destOrd="0" presId="urn:microsoft.com/office/officeart/2008/layout/LinedList"/>
    <dgm:cxn modelId="{563FBD80-6E59-4042-821D-FFD60D067280}" type="presParOf" srcId="{8868CB45-F780-45BE-84BB-CE55069B9A88}" destId="{DE1266CA-1705-43C9-80DC-1C42E2464C56}" srcOrd="1" destOrd="0" presId="urn:microsoft.com/office/officeart/2008/layout/LinedList"/>
    <dgm:cxn modelId="{D7DFFE6B-7DDA-4CC9-9670-61C34D56F604}" type="presParOf" srcId="{DE1266CA-1705-43C9-80DC-1C42E2464C56}" destId="{F84DC4C2-0936-471A-8591-0D8FCA1D48C4}" srcOrd="0" destOrd="0" presId="urn:microsoft.com/office/officeart/2008/layout/LinedList"/>
    <dgm:cxn modelId="{DCB24BD2-404B-4B0F-9701-5BB20DCBE278}" type="presParOf" srcId="{DE1266CA-1705-43C9-80DC-1C42E2464C56}" destId="{986BD731-56EB-4D19-96FA-854BEF527B1A}" srcOrd="1" destOrd="0" presId="urn:microsoft.com/office/officeart/2008/layout/LinedList"/>
    <dgm:cxn modelId="{103C4A73-BEEB-42F5-80B4-9CE31A6F8BFE}" type="presParOf" srcId="{DE1266CA-1705-43C9-80DC-1C42E2464C56}" destId="{136F36F1-E074-4079-A930-7F2EE48111D0}" srcOrd="2" destOrd="0" presId="urn:microsoft.com/office/officeart/2008/layout/LinedList"/>
    <dgm:cxn modelId="{0E191293-333A-4D4D-AF3C-BEF982751492}" type="presParOf" srcId="{8868CB45-F780-45BE-84BB-CE55069B9A88}" destId="{D048FFF2-BA84-4C7A-A118-34014FB59095}" srcOrd="2" destOrd="0" presId="urn:microsoft.com/office/officeart/2008/layout/LinedList"/>
    <dgm:cxn modelId="{36CDF0CE-E610-48A0-9A1E-8B513FB897B1}" type="presParOf" srcId="{8868CB45-F780-45BE-84BB-CE55069B9A88}" destId="{5E1DB0CE-9B2F-4AEA-85E6-FA428387C1D5}" srcOrd="3" destOrd="0" presId="urn:microsoft.com/office/officeart/2008/layout/LinedList"/>
    <dgm:cxn modelId="{F908085F-0511-41E7-84F8-E1C01AB9D666}" type="presParOf" srcId="{8868CB45-F780-45BE-84BB-CE55069B9A88}" destId="{AB4A322D-CD0C-49EF-A70E-E444F515F23A}" srcOrd="4" destOrd="0" presId="urn:microsoft.com/office/officeart/2008/layout/LinedList"/>
    <dgm:cxn modelId="{F0BE19F2-3FBD-4490-A347-3F4878DCBD7B}" type="presParOf" srcId="{AB4A322D-CD0C-49EF-A70E-E444F515F23A}" destId="{0C3DAB30-9CFA-4991-831D-9EA66A3CC4CC}" srcOrd="0" destOrd="0" presId="urn:microsoft.com/office/officeart/2008/layout/LinedList"/>
    <dgm:cxn modelId="{70BB0AC3-E26D-43D2-9214-B0BC8E49CEF2}" type="presParOf" srcId="{AB4A322D-CD0C-49EF-A70E-E444F515F23A}" destId="{BD775F85-EC8F-4C9A-A87A-1CBF7F7C4810}" srcOrd="1" destOrd="0" presId="urn:microsoft.com/office/officeart/2008/layout/LinedList"/>
    <dgm:cxn modelId="{D4ABE738-06D2-4A68-85FF-853BA5F67FCC}" type="presParOf" srcId="{AB4A322D-CD0C-49EF-A70E-E444F515F23A}" destId="{CD0F5715-B5BB-426E-987F-F8F6C4FB697F}" srcOrd="2" destOrd="0" presId="urn:microsoft.com/office/officeart/2008/layout/LinedList"/>
    <dgm:cxn modelId="{055D2AE8-6D4F-4773-80F1-DD0F0E22BEA3}" type="presParOf" srcId="{8868CB45-F780-45BE-84BB-CE55069B9A88}" destId="{9A178785-C005-43D0-969A-8320907649F9}" srcOrd="5" destOrd="0" presId="urn:microsoft.com/office/officeart/2008/layout/LinedList"/>
    <dgm:cxn modelId="{21BB6641-B2DB-4968-8748-69ADB6B61979}" type="presParOf" srcId="{8868CB45-F780-45BE-84BB-CE55069B9A88}" destId="{78F58DF0-F7C6-4749-B198-CFF864E47B0F}" srcOrd="6"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BBA08-9594-4571-812C-89AB3307BACB}">
      <dsp:nvSpPr>
        <dsp:cNvPr id="0" name=""/>
        <dsp:cNvSpPr/>
      </dsp:nvSpPr>
      <dsp:spPr>
        <a:xfrm>
          <a:off x="0" y="55199"/>
          <a:ext cx="5913582" cy="479700"/>
        </a:xfrm>
        <a:prstGeom prst="round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Unit Updates</a:t>
          </a:r>
          <a:endParaRPr lang="en-US" sz="2000" kern="1200" dirty="0"/>
        </a:p>
      </dsp:txBody>
      <dsp:txXfrm>
        <a:off x="23417" y="78616"/>
        <a:ext cx="5866748" cy="432866"/>
      </dsp:txXfrm>
    </dsp:sp>
    <dsp:sp modelId="{44930618-248D-4303-94B3-A04C82D324C3}">
      <dsp:nvSpPr>
        <dsp:cNvPr id="0" name=""/>
        <dsp:cNvSpPr/>
      </dsp:nvSpPr>
      <dsp:spPr>
        <a:xfrm>
          <a:off x="0" y="592499"/>
          <a:ext cx="5913582" cy="479700"/>
        </a:xfrm>
        <a:prstGeom prst="round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Consolidated Application Overview</a:t>
          </a:r>
        </a:p>
      </dsp:txBody>
      <dsp:txXfrm>
        <a:off x="23417" y="615916"/>
        <a:ext cx="5866748" cy="432866"/>
      </dsp:txXfrm>
    </dsp:sp>
    <dsp:sp modelId="{31285821-FEA1-4121-91AF-106EF2340011}">
      <dsp:nvSpPr>
        <dsp:cNvPr id="0" name=""/>
        <dsp:cNvSpPr/>
      </dsp:nvSpPr>
      <dsp:spPr>
        <a:xfrm>
          <a:off x="0" y="1129800"/>
          <a:ext cx="5913582" cy="479700"/>
        </a:xfrm>
        <a:prstGeom prst="round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Upcoming Due Dates and Reminders </a:t>
          </a:r>
          <a:endParaRPr lang="en-US" sz="2000" kern="1200" dirty="0"/>
        </a:p>
      </dsp:txBody>
      <dsp:txXfrm>
        <a:off x="23417" y="1153217"/>
        <a:ext cx="5866748" cy="432866"/>
      </dsp:txXfrm>
    </dsp:sp>
    <dsp:sp modelId="{6A6F0342-9264-41D7-B3C8-8CFEE3C42FFB}">
      <dsp:nvSpPr>
        <dsp:cNvPr id="0" name=""/>
        <dsp:cNvSpPr/>
      </dsp:nvSpPr>
      <dsp:spPr>
        <a:xfrm>
          <a:off x="0" y="1667100"/>
          <a:ext cx="5913582" cy="479700"/>
        </a:xfrm>
        <a:prstGeom prst="round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Application Updates</a:t>
          </a:r>
          <a:endParaRPr lang="en-US" sz="2000" kern="1200" dirty="0"/>
        </a:p>
      </dsp:txBody>
      <dsp:txXfrm>
        <a:off x="23417" y="1690517"/>
        <a:ext cx="5866748" cy="432866"/>
      </dsp:txXfrm>
    </dsp:sp>
    <dsp:sp modelId="{6C028FA7-C876-4C7F-9060-58FF5F88F5B3}">
      <dsp:nvSpPr>
        <dsp:cNvPr id="0" name=""/>
        <dsp:cNvSpPr/>
      </dsp:nvSpPr>
      <dsp:spPr>
        <a:xfrm>
          <a:off x="0" y="2204400"/>
          <a:ext cx="5913582" cy="479700"/>
        </a:xfrm>
        <a:prstGeom prst="round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Consolidated Application Walkthrough </a:t>
          </a:r>
          <a:endParaRPr lang="en-US" sz="2000" kern="1200" dirty="0"/>
        </a:p>
      </dsp:txBody>
      <dsp:txXfrm>
        <a:off x="23417" y="2227817"/>
        <a:ext cx="5866748" cy="432866"/>
      </dsp:txXfrm>
    </dsp:sp>
    <dsp:sp modelId="{5CDA6AC7-D2BD-4D58-91BB-424DDA548BF8}">
      <dsp:nvSpPr>
        <dsp:cNvPr id="0" name=""/>
        <dsp:cNvSpPr/>
      </dsp:nvSpPr>
      <dsp:spPr>
        <a:xfrm>
          <a:off x="0" y="2741700"/>
          <a:ext cx="5913582" cy="479700"/>
        </a:xfrm>
        <a:prstGeom prst="round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Additional Support</a:t>
          </a:r>
          <a:endParaRPr lang="en-US" sz="2000" kern="1200" dirty="0"/>
        </a:p>
      </dsp:txBody>
      <dsp:txXfrm>
        <a:off x="23417" y="2765117"/>
        <a:ext cx="5866748" cy="432866"/>
      </dsp:txXfrm>
    </dsp:sp>
    <dsp:sp modelId="{DCD1F1C3-F06A-47D4-9FC7-061728F30BE1}">
      <dsp:nvSpPr>
        <dsp:cNvPr id="0" name=""/>
        <dsp:cNvSpPr/>
      </dsp:nvSpPr>
      <dsp:spPr>
        <a:xfrm>
          <a:off x="0" y="3279000"/>
          <a:ext cx="5913582" cy="479700"/>
        </a:xfrm>
        <a:prstGeom prst="round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Questions</a:t>
          </a:r>
          <a:endParaRPr lang="en-US" sz="2000" kern="1200" dirty="0"/>
        </a:p>
      </dsp:txBody>
      <dsp:txXfrm>
        <a:off x="23417" y="3302417"/>
        <a:ext cx="5866748" cy="432866"/>
      </dsp:txXfrm>
    </dsp:sp>
    <dsp:sp modelId="{7795626F-A1F5-4831-B2CD-965CF424A379}">
      <dsp:nvSpPr>
        <dsp:cNvPr id="0" name=""/>
        <dsp:cNvSpPr/>
      </dsp:nvSpPr>
      <dsp:spPr>
        <a:xfrm>
          <a:off x="0" y="3816300"/>
          <a:ext cx="5913582" cy="479700"/>
        </a:xfrm>
        <a:prstGeom prst="round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Breakout Session by Content </a:t>
          </a:r>
          <a:endParaRPr lang="en-US" sz="2000" kern="1200" dirty="0"/>
        </a:p>
      </dsp:txBody>
      <dsp:txXfrm>
        <a:off x="23417" y="3839717"/>
        <a:ext cx="5866748"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D3D4C-C8BE-4669-ABCF-1129C9EFC7C4}">
      <dsp:nvSpPr>
        <dsp:cNvPr id="0" name=""/>
        <dsp:cNvSpPr/>
      </dsp:nvSpPr>
      <dsp:spPr>
        <a:xfrm>
          <a:off x="182879" y="453813"/>
          <a:ext cx="4511040" cy="451103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GPA</a:t>
          </a:r>
        </a:p>
      </dsp:txBody>
      <dsp:txXfrm>
        <a:off x="812799" y="985762"/>
        <a:ext cx="2600960" cy="3447142"/>
      </dsp:txXfrm>
    </dsp:sp>
    <dsp:sp modelId="{06258034-56D4-4033-B16C-BF310AB42275}">
      <dsp:nvSpPr>
        <dsp:cNvPr id="0" name=""/>
        <dsp:cNvSpPr/>
      </dsp:nvSpPr>
      <dsp:spPr>
        <a:xfrm>
          <a:off x="3434080" y="453813"/>
          <a:ext cx="4511040" cy="4511039"/>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2889250">
            <a:lnSpc>
              <a:spcPct val="90000"/>
            </a:lnSpc>
            <a:spcBef>
              <a:spcPct val="0"/>
            </a:spcBef>
            <a:spcAft>
              <a:spcPct val="35000"/>
            </a:spcAft>
            <a:buNone/>
          </a:pPr>
          <a:endParaRPr lang="en-US" sz="6500" kern="1200" dirty="0"/>
        </a:p>
        <a:p>
          <a:pPr marL="0" lvl="0" indent="0" algn="l" defTabSz="2889250">
            <a:lnSpc>
              <a:spcPct val="90000"/>
            </a:lnSpc>
            <a:spcBef>
              <a:spcPct val="0"/>
            </a:spcBef>
            <a:spcAft>
              <a:spcPct val="35000"/>
            </a:spcAft>
            <a:buNone/>
          </a:pPr>
          <a:r>
            <a:rPr lang="en-US" sz="6500" kern="1200" dirty="0"/>
            <a:t>ESEA </a:t>
          </a:r>
        </a:p>
        <a:p>
          <a:pPr marL="285750" lvl="1" indent="-285750" algn="l" defTabSz="2266950">
            <a:lnSpc>
              <a:spcPct val="90000"/>
            </a:lnSpc>
            <a:spcBef>
              <a:spcPct val="0"/>
            </a:spcBef>
            <a:spcAft>
              <a:spcPct val="15000"/>
            </a:spcAft>
            <a:buChar char="•"/>
          </a:pPr>
          <a:endParaRPr lang="en-US" sz="5100" kern="1200"/>
        </a:p>
      </dsp:txBody>
      <dsp:txXfrm>
        <a:off x="4714240" y="985762"/>
        <a:ext cx="2600960" cy="3447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76E1D-64A2-4683-A913-429E6AE09603}">
      <dsp:nvSpPr>
        <dsp:cNvPr id="0" name=""/>
        <dsp:cNvSpPr/>
      </dsp:nvSpPr>
      <dsp:spPr>
        <a:xfrm>
          <a:off x="0" y="0"/>
          <a:ext cx="31111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95935-4F2E-4A4B-83A1-48D0B651312C}">
      <dsp:nvSpPr>
        <dsp:cNvPr id="0" name=""/>
        <dsp:cNvSpPr/>
      </dsp:nvSpPr>
      <dsp:spPr>
        <a:xfrm>
          <a:off x="0" y="0"/>
          <a:ext cx="354870" cy="3445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r" defTabSz="711200">
            <a:lnSpc>
              <a:spcPct val="90000"/>
            </a:lnSpc>
            <a:spcBef>
              <a:spcPct val="0"/>
            </a:spcBef>
            <a:spcAft>
              <a:spcPct val="35000"/>
            </a:spcAft>
            <a:buNone/>
          </a:pPr>
          <a:endParaRPr lang="en-US" sz="1600" kern="1200" dirty="0"/>
        </a:p>
      </dsp:txBody>
      <dsp:txXfrm>
        <a:off x="0" y="0"/>
        <a:ext cx="354870" cy="3445726"/>
      </dsp:txXfrm>
    </dsp:sp>
    <dsp:sp modelId="{E04D94D5-DFAB-448D-8491-19F43DF7782B}">
      <dsp:nvSpPr>
        <dsp:cNvPr id="0" name=""/>
        <dsp:cNvSpPr/>
      </dsp:nvSpPr>
      <dsp:spPr>
        <a:xfrm>
          <a:off x="384266" y="141153"/>
          <a:ext cx="2726924" cy="111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r" defTabSz="711200">
            <a:lnSpc>
              <a:spcPct val="90000"/>
            </a:lnSpc>
            <a:spcBef>
              <a:spcPct val="0"/>
            </a:spcBef>
            <a:spcAft>
              <a:spcPct val="35000"/>
            </a:spcAft>
            <a:buNone/>
          </a:pPr>
          <a:r>
            <a:rPr lang="en-US" sz="1600" kern="1200" dirty="0"/>
            <a:t>Content within the consolidated Application (development of questions)</a:t>
          </a:r>
        </a:p>
      </dsp:txBody>
      <dsp:txXfrm>
        <a:off x="384266" y="141153"/>
        <a:ext cx="2726924" cy="1115486"/>
      </dsp:txXfrm>
    </dsp:sp>
    <dsp:sp modelId="{1618A87B-C3D5-40F1-B3C4-8356D3538822}">
      <dsp:nvSpPr>
        <dsp:cNvPr id="0" name=""/>
        <dsp:cNvSpPr/>
      </dsp:nvSpPr>
      <dsp:spPr>
        <a:xfrm>
          <a:off x="354870" y="1171260"/>
          <a:ext cx="1419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34CBF-6621-4BE2-B80A-9310939F3379}">
      <dsp:nvSpPr>
        <dsp:cNvPr id="0" name=""/>
        <dsp:cNvSpPr/>
      </dsp:nvSpPr>
      <dsp:spPr>
        <a:xfrm>
          <a:off x="880507" y="1290863"/>
          <a:ext cx="2132532" cy="111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r" defTabSz="711200">
            <a:lnSpc>
              <a:spcPct val="90000"/>
            </a:lnSpc>
            <a:spcBef>
              <a:spcPct val="0"/>
            </a:spcBef>
            <a:spcAft>
              <a:spcPct val="35000"/>
            </a:spcAft>
            <a:buNone/>
          </a:pPr>
          <a:r>
            <a:rPr lang="en-US" sz="1600" kern="1200" dirty="0"/>
            <a:t>Technical assistance and guidance pertaining to the uses of funds </a:t>
          </a:r>
        </a:p>
      </dsp:txBody>
      <dsp:txXfrm>
        <a:off x="880507" y="1290863"/>
        <a:ext cx="2132532" cy="1115486"/>
      </dsp:txXfrm>
    </dsp:sp>
    <dsp:sp modelId="{1C2DC88A-EBDA-4E24-BDD2-03E32F527325}">
      <dsp:nvSpPr>
        <dsp:cNvPr id="0" name=""/>
        <dsp:cNvSpPr/>
      </dsp:nvSpPr>
      <dsp:spPr>
        <a:xfrm>
          <a:off x="354870" y="2342521"/>
          <a:ext cx="1419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9149AA-3E9F-49F7-BC48-7C8A2B7E8794}">
      <dsp:nvSpPr>
        <dsp:cNvPr id="0" name=""/>
        <dsp:cNvSpPr/>
      </dsp:nvSpPr>
      <dsp:spPr>
        <a:xfrm>
          <a:off x="612896" y="2386839"/>
          <a:ext cx="2418237" cy="99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r" defTabSz="711200">
            <a:lnSpc>
              <a:spcPct val="90000"/>
            </a:lnSpc>
            <a:spcBef>
              <a:spcPct val="0"/>
            </a:spcBef>
            <a:spcAft>
              <a:spcPct val="35000"/>
            </a:spcAft>
            <a:buNone/>
          </a:pPr>
          <a:r>
            <a:rPr lang="en-US" sz="1600" kern="1200" dirty="0"/>
            <a:t>Application approval in consultation with GPA and Grants Fiscal </a:t>
          </a:r>
        </a:p>
      </dsp:txBody>
      <dsp:txXfrm>
        <a:off x="612896" y="2386839"/>
        <a:ext cx="2418237" cy="991132"/>
      </dsp:txXfrm>
    </dsp:sp>
    <dsp:sp modelId="{E5F28537-342B-4242-A704-D4D15332596A}">
      <dsp:nvSpPr>
        <dsp:cNvPr id="0" name=""/>
        <dsp:cNvSpPr/>
      </dsp:nvSpPr>
      <dsp:spPr>
        <a:xfrm>
          <a:off x="354870" y="3389428"/>
          <a:ext cx="1419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30889-3870-452B-811A-3E386C8872A2}">
      <dsp:nvSpPr>
        <dsp:cNvPr id="0" name=""/>
        <dsp:cNvSpPr/>
      </dsp:nvSpPr>
      <dsp:spPr>
        <a:xfrm>
          <a:off x="0" y="0"/>
          <a:ext cx="276302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7BA40-64CF-4041-9DEF-A48439C07F8D}">
      <dsp:nvSpPr>
        <dsp:cNvPr id="0" name=""/>
        <dsp:cNvSpPr/>
      </dsp:nvSpPr>
      <dsp:spPr>
        <a:xfrm>
          <a:off x="0" y="0"/>
          <a:ext cx="240415" cy="2185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0" y="0"/>
        <a:ext cx="240415" cy="2185638"/>
      </dsp:txXfrm>
    </dsp:sp>
    <dsp:sp modelId="{986BD731-56EB-4D19-96FA-854BEF527B1A}">
      <dsp:nvSpPr>
        <dsp:cNvPr id="0" name=""/>
        <dsp:cNvSpPr/>
      </dsp:nvSpPr>
      <dsp:spPr>
        <a:xfrm>
          <a:off x="258446" y="50799"/>
          <a:ext cx="2242123" cy="101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System functionality and technical support systems issues</a:t>
          </a:r>
        </a:p>
      </dsp:txBody>
      <dsp:txXfrm>
        <a:off x="258446" y="50799"/>
        <a:ext cx="2242123" cy="1015980"/>
      </dsp:txXfrm>
    </dsp:sp>
    <dsp:sp modelId="{D048FFF2-BA84-4C7A-A118-34014FB59095}">
      <dsp:nvSpPr>
        <dsp:cNvPr id="0" name=""/>
        <dsp:cNvSpPr/>
      </dsp:nvSpPr>
      <dsp:spPr>
        <a:xfrm>
          <a:off x="240415" y="1066779"/>
          <a:ext cx="96166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775F85-EC8F-4C9A-A87A-1CBF7F7C4810}">
      <dsp:nvSpPr>
        <dsp:cNvPr id="0" name=""/>
        <dsp:cNvSpPr/>
      </dsp:nvSpPr>
      <dsp:spPr>
        <a:xfrm>
          <a:off x="258446" y="1117578"/>
          <a:ext cx="2501886" cy="101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Review process and timelines </a:t>
          </a:r>
        </a:p>
      </dsp:txBody>
      <dsp:txXfrm>
        <a:off x="258446" y="1117578"/>
        <a:ext cx="2501886" cy="1015980"/>
      </dsp:txXfrm>
    </dsp:sp>
    <dsp:sp modelId="{9A178785-C005-43D0-969A-8320907649F9}">
      <dsp:nvSpPr>
        <dsp:cNvPr id="0" name=""/>
        <dsp:cNvSpPr/>
      </dsp:nvSpPr>
      <dsp:spPr>
        <a:xfrm>
          <a:off x="240415" y="2133558"/>
          <a:ext cx="96166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dced6a568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11dced6a568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Michelle </a:t>
            </a:r>
            <a:endParaRPr dirty="0"/>
          </a:p>
        </p:txBody>
      </p:sp>
      <p:sp>
        <p:nvSpPr>
          <p:cNvPr id="128" name="Google Shape;128;g11dced6a568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dced6a568_2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1dced6a568_2_1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a:p>
            <a:pPr marL="171450" lvl="0" indent="-171450" algn="l" rtl="0">
              <a:spcBef>
                <a:spcPts val="0"/>
              </a:spcBef>
              <a:spcAft>
                <a:spcPts val="0"/>
              </a:spcAft>
              <a:buClr>
                <a:schemeClr val="dk1"/>
              </a:buClr>
              <a:buSzPts val="1200"/>
              <a:buFont typeface="Arial"/>
              <a:buChar char="•"/>
            </a:pPr>
            <a:r>
              <a:rPr lang="en"/>
              <a:t>Request access from your LAM ASAP</a:t>
            </a:r>
            <a:endParaRPr/>
          </a:p>
        </p:txBody>
      </p:sp>
      <p:sp>
        <p:nvSpPr>
          <p:cNvPr id="171" name="Google Shape;171;g11dced6a568_2_1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dced6a568_2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11dced6a568_2_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a:p>
            <a:pPr marL="0" lvl="0" indent="0" algn="l" rtl="0">
              <a:spcBef>
                <a:spcPts val="0"/>
              </a:spcBef>
              <a:spcAft>
                <a:spcPts val="0"/>
              </a:spcAft>
              <a:buNone/>
            </a:pPr>
            <a:r>
              <a:rPr lang="en"/>
              <a:t>Substantial approval allows the applicant to obligate funds.</a:t>
            </a:r>
            <a:endParaRPr/>
          </a:p>
          <a:p>
            <a:pPr marL="0" lvl="0" indent="0" algn="l" rtl="0">
              <a:spcBef>
                <a:spcPts val="0"/>
              </a:spcBef>
              <a:spcAft>
                <a:spcPts val="0"/>
              </a:spcAft>
              <a:buNone/>
            </a:pPr>
            <a:endParaRPr/>
          </a:p>
          <a:p>
            <a:pPr marL="0" lvl="0" indent="0" algn="l" rtl="0">
              <a:spcBef>
                <a:spcPts val="0"/>
              </a:spcBef>
              <a:spcAft>
                <a:spcPts val="0"/>
              </a:spcAft>
              <a:buNone/>
            </a:pPr>
            <a:r>
              <a:rPr lang="en"/>
              <a:t>In order to receive Substantial Approval, you will need to submit the online application, along with a few documents that may pertain to your district. Almost all the forms need to be submitted through the consolidated application, except for the tribal forms. Those districts that it applies to, Georgina Owen (Title Program Manager), submits them on behalf of the district. So work with her to make sure that gets submitted on time. </a:t>
            </a:r>
            <a:endParaRPr/>
          </a:p>
          <a:p>
            <a:pPr marL="0" lvl="0" indent="0" algn="l" rtl="0">
              <a:spcBef>
                <a:spcPts val="0"/>
              </a:spcBef>
              <a:spcAft>
                <a:spcPts val="0"/>
              </a:spcAft>
              <a:buNone/>
            </a:pPr>
            <a:endParaRPr/>
          </a:p>
        </p:txBody>
      </p:sp>
      <p:sp>
        <p:nvSpPr>
          <p:cNvPr id="179" name="Google Shape;179;g11dced6a568_2_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dced6a568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1dced6a568_2_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a:t>
            </a:r>
            <a:endParaRPr/>
          </a:p>
          <a:p>
            <a:pPr marL="0" lvl="0" indent="0" algn="l" rtl="0">
              <a:spcBef>
                <a:spcPts val="0"/>
              </a:spcBef>
              <a:spcAft>
                <a:spcPts val="0"/>
              </a:spcAft>
              <a:buNone/>
            </a:pPr>
            <a:endParaRPr/>
          </a:p>
          <a:p>
            <a:pPr marL="0" lvl="0" indent="0" algn="l" rtl="0">
              <a:spcBef>
                <a:spcPts val="0"/>
              </a:spcBef>
              <a:spcAft>
                <a:spcPts val="0"/>
              </a:spcAft>
              <a:buNone/>
            </a:pPr>
            <a:r>
              <a:rPr lang="en"/>
              <a:t>If you are looking at the upcoming dates and you aren’t sure if you can complete everything on time, we do have an extension request form. This form lets us know at CDE that your application will be turned in late. However, you can not encumber funds until everything is turned in. So if you want another month to turn everything in, you wouldn’t get that substantial approval date until July 30</a:t>
            </a:r>
            <a:r>
              <a:rPr lang="en" baseline="30000"/>
              <a:t>th</a:t>
            </a:r>
            <a:r>
              <a:rPr lang="en"/>
              <a:t> or August 1</a:t>
            </a:r>
            <a:r>
              <a:rPr lang="en" baseline="30000"/>
              <a:t>st</a:t>
            </a:r>
            <a:r>
              <a:rPr lang="en"/>
              <a:t>. We can’t backdate it to July 1</a:t>
            </a:r>
            <a:r>
              <a:rPr lang="en" baseline="30000"/>
              <a:t>st. </a:t>
            </a:r>
            <a:endParaRPr/>
          </a:p>
        </p:txBody>
      </p:sp>
      <p:sp>
        <p:nvSpPr>
          <p:cNvPr id="194" name="Google Shape;194;g11dced6a568_2_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dced6a568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1dced6a568_2_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Michelle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 are currently updating our Consolidated Application Manual to reflect the new changes. Once it is ready, you will find the manual at the link on this slide. This will be a great resource for anyone who is new or needs a quick refresher on requirements. The manual follows the workflow of the platform so your team can easily find the sections needed to complete the application. It is also helpful if you have multiple people working on different sections of the application, those individuals can jump to the section they need to learn about it and they can ensure they are including everything.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02" name="Google Shape;202;g11dced6a568_2_1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a9313a3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a9313a3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dced6a568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1dced6a568_2_1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a:p>
            <a:pPr marL="0" lvl="0" indent="0" algn="l" rtl="0">
              <a:spcBef>
                <a:spcPts val="0"/>
              </a:spcBef>
              <a:spcAft>
                <a:spcPts val="0"/>
              </a:spcAft>
              <a:buNone/>
            </a:pPr>
            <a:endParaRPr/>
          </a:p>
        </p:txBody>
      </p:sp>
      <p:sp>
        <p:nvSpPr>
          <p:cNvPr id="216" name="Google Shape;216;g11dced6a568_2_1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1dced6a568_2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1dced6a568_2_1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a:p>
            <a:pPr marL="0" lvl="0" indent="0" algn="l" rtl="0">
              <a:spcBef>
                <a:spcPts val="0"/>
              </a:spcBef>
              <a:spcAft>
                <a:spcPts val="0"/>
              </a:spcAft>
              <a:buNone/>
            </a:pPr>
            <a:endParaRPr/>
          </a:p>
          <a:p>
            <a:pPr marL="0" lvl="0" indent="0" algn="l" rtl="0">
              <a:spcBef>
                <a:spcPts val="0"/>
              </a:spcBef>
              <a:spcAft>
                <a:spcPts val="0"/>
              </a:spcAft>
              <a:buNone/>
            </a:pPr>
            <a:r>
              <a:rPr lang="en"/>
              <a:t>We have added functionality to the LEA Profile page. As you can see, we added a section where you can select the data you wish to use for the 22-23 application. It is important to note that you should decide which data year to use </a:t>
            </a:r>
            <a:r>
              <a:rPr lang="en" b="1"/>
              <a:t>prior </a:t>
            </a:r>
            <a:r>
              <a:rPr lang="en" b="0"/>
              <a:t>to filling out the application. We will mention this multiple times today but if you fill out your entire application and then decide to see what 2019-2020 data might look like, this will completely wipe the data from your application. </a:t>
            </a:r>
            <a:endParaRPr/>
          </a:p>
        </p:txBody>
      </p:sp>
      <p:sp>
        <p:nvSpPr>
          <p:cNvPr id="224" name="Google Shape;224;g11dced6a568_2_1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a9313a37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1a9313a37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a9313a37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1a9313a37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f96368ea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1f96368ea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130cc567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130cc567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d9e84ff8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d9e84ff8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23107d14c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23107d14c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Niko</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23107d14c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23107d14c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23107d14c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23107d14c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23107d14c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23107d14c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d9e84ff8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1d9e84ff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Tammy</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050">
                <a:solidFill>
                  <a:srgbClr val="333333"/>
                </a:solidFill>
              </a:rPr>
              <a:t>Two Title IV, Part A </a:t>
            </a:r>
            <a:r>
              <a:rPr lang="en">
                <a:solidFill>
                  <a:schemeClr val="dk1"/>
                </a:solidFill>
              </a:rPr>
              <a:t>budget summary tables, one for the current year allocation and the second for carryover funds, have been added to the Set-Asides and Content Area Calculations page of the Consolidated Application.  LEAs should budget all activities in the Title IV, Part A budget using the funding codes for the activities aligned content area in order to populate the budget summary tables.  Please note that carryover funds do not need to remain categorical if the Title IV, Part A percentage requirements were met in the previous year.    </a:t>
            </a:r>
            <a:endParaRPr sz="1050">
              <a:solidFill>
                <a:srgbClr val="333333"/>
              </a:solidFill>
            </a:endParaRPr>
          </a:p>
          <a:p>
            <a:pPr marL="0" lvl="0" indent="0" algn="l" rtl="0">
              <a:spcBef>
                <a:spcPts val="80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1dced6a568_2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1dced6a568_2_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&amp; DeLilah</a:t>
            </a:r>
            <a:endParaRPr/>
          </a:p>
        </p:txBody>
      </p:sp>
      <p:sp>
        <p:nvSpPr>
          <p:cNvPr id="297" name="Google Shape;297;g11dced6a568_2_1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dced6a568_2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1dced6a568_2_2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a:t>
            </a:r>
            <a:endParaRPr/>
          </a:p>
          <a:p>
            <a:pPr marL="0" lvl="0" indent="0" algn="l" rtl="0">
              <a:spcBef>
                <a:spcPts val="0"/>
              </a:spcBef>
              <a:spcAft>
                <a:spcPts val="0"/>
              </a:spcAft>
              <a:buNone/>
            </a:pPr>
            <a:endParaRPr/>
          </a:p>
          <a:p>
            <a:pPr marL="0" lvl="0" indent="0" algn="l" rtl="0">
              <a:spcBef>
                <a:spcPts val="0"/>
              </a:spcBef>
              <a:spcAft>
                <a:spcPts val="0"/>
              </a:spcAft>
              <a:buNone/>
            </a:pPr>
            <a:r>
              <a:rPr lang="en"/>
              <a:t>We have a Technical Assistance Request form that you can fill out to set up technical assistance time. A lot of people used the form last year and you can designate which sections of the applications you need help with. It will ask for days and times that work best for you and our team will set up a meeting with you and the appropriate individuals to provide you with support. As always, if you have questions, you can reach out to your Regional Contact for assistance.</a:t>
            </a:r>
            <a:endParaRPr/>
          </a:p>
          <a:p>
            <a:pPr marL="0" lvl="0" indent="0" algn="l" rtl="0">
              <a:spcBef>
                <a:spcPts val="0"/>
              </a:spcBef>
              <a:spcAft>
                <a:spcPts val="0"/>
              </a:spcAft>
              <a:buNone/>
            </a:pPr>
            <a:endParaRPr/>
          </a:p>
          <a:p>
            <a:pPr marL="0" lvl="0" indent="0" algn="l" rtl="0">
              <a:spcBef>
                <a:spcPts val="0"/>
              </a:spcBef>
              <a:spcAft>
                <a:spcPts val="0"/>
              </a:spcAft>
              <a:buNone/>
            </a:pPr>
            <a:r>
              <a:rPr lang="en"/>
              <a:t>We will also host office hours. </a:t>
            </a:r>
            <a:endParaRPr/>
          </a:p>
        </p:txBody>
      </p:sp>
      <p:sp>
        <p:nvSpPr>
          <p:cNvPr id="317" name="Google Shape;317;g11dced6a568_2_2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dced6a568_2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11dced6a568_2_2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11dced6a568_2_2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1dced6a568_2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11dced6a568_2_2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a:p>
            <a:pPr marL="0" lvl="0" indent="0" algn="l" rtl="0">
              <a:spcBef>
                <a:spcPts val="0"/>
              </a:spcBef>
              <a:spcAft>
                <a:spcPts val="0"/>
              </a:spcAft>
              <a:buNone/>
            </a:pPr>
            <a:r>
              <a:rPr lang="en"/>
              <a:t> </a:t>
            </a:r>
            <a:endParaRPr/>
          </a:p>
        </p:txBody>
      </p:sp>
      <p:sp>
        <p:nvSpPr>
          <p:cNvPr id="335" name="Google Shape;335;g11dced6a568_2_2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20f21ffdf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20f21ffdf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Nazie</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1d9e84ff87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11d9e84ff87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a:p>
            <a:pPr marL="0" lvl="0" indent="0" algn="l" rtl="0">
              <a:spcBef>
                <a:spcPts val="0"/>
              </a:spcBef>
              <a:spcAft>
                <a:spcPts val="0"/>
              </a:spcAft>
              <a:buNone/>
            </a:pPr>
            <a:endParaRPr/>
          </a:p>
        </p:txBody>
      </p:sp>
      <p:sp>
        <p:nvSpPr>
          <p:cNvPr id="345" name="Google Shape;345;g11d9e84ff87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1dced6a568_2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11dced6a568_2_2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a:p>
            <a:pPr marL="0" lvl="0" indent="0" algn="l" rtl="0">
              <a:spcBef>
                <a:spcPts val="0"/>
              </a:spcBef>
              <a:spcAft>
                <a:spcPts val="0"/>
              </a:spcAft>
              <a:buNone/>
            </a:pPr>
            <a:endParaRPr/>
          </a:p>
          <a:p>
            <a:pPr marL="0" lvl="0" indent="0" algn="l" rtl="0">
              <a:spcBef>
                <a:spcPts val="0"/>
              </a:spcBef>
              <a:spcAft>
                <a:spcPts val="0"/>
              </a:spcAft>
              <a:buNone/>
            </a:pPr>
            <a:r>
              <a:rPr lang="en"/>
              <a:t>As well as our Grant Fiscal Partners.</a:t>
            </a:r>
            <a:endParaRPr/>
          </a:p>
        </p:txBody>
      </p:sp>
      <p:sp>
        <p:nvSpPr>
          <p:cNvPr id="353" name="Google Shape;353;g11dced6a568_2_2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1dced6a568_2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11dced6a568_2_2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a:t>
            </a:r>
            <a:endParaRPr/>
          </a:p>
          <a:p>
            <a:pPr marL="0" lvl="0" indent="0" algn="l" rtl="0">
              <a:spcBef>
                <a:spcPts val="0"/>
              </a:spcBef>
              <a:spcAft>
                <a:spcPts val="0"/>
              </a:spcAft>
              <a:buNone/>
            </a:pPr>
            <a:r>
              <a:rPr lang="en"/>
              <a:t>Before we jump into our breakout sessions, does anyone have any questions? </a:t>
            </a:r>
            <a:endParaRPr/>
          </a:p>
        </p:txBody>
      </p:sp>
      <p:sp>
        <p:nvSpPr>
          <p:cNvPr id="361" name="Google Shape;361;g11dced6a568_2_2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20f21ffdf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20f21ffdf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130cc567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130cc567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Nazie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130cc56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2130cc56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DeLilah</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2e88cb5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22e88cb5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DeLilah</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SourceSansProRegular"/>
              </a:rPr>
              <a:t>Under the ESSA, state educational agencies (SEAs) are required to collect local education agency (LEA) plans that address the requirements of the law, as well as descriptions of the activities the LEA will implement with its Title I, II, III, and IV allocations. To meet this requirement, the Colorado Department of Education (CDE) has developed, with stakeholder input, a consolidated application, which includes a set of five cross-program questions, organized around five core elements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15431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1dced6a568_2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11dced6a568_2_1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a:t>
            </a:r>
            <a:endParaRPr/>
          </a:p>
        </p:txBody>
      </p:sp>
      <p:sp>
        <p:nvSpPr>
          <p:cNvPr id="308" name="Google Shape;308;g11dced6a568_2_1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a9313a3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a9313a3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4/13/2022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hyperlink" Target="http://www.cde.state.co.us/idm/idmquickreferenceguide" TargetMode="External"/><Relationship Id="rId3" Type="http://schemas.openxmlformats.org/officeDocument/2006/relationships/hyperlink" Target="http://www.cde.state.co.us/idm" TargetMode="External"/><Relationship Id="rId7" Type="http://schemas.openxmlformats.org/officeDocument/2006/relationships/hyperlink" Target="https://cdeapps.cde.state.co.us/LAM_Quick_Guide.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dx.cde.state.co.us/passwordmanagement/CDEPasswordApplication.html#/" TargetMode="External"/><Relationship Id="rId5" Type="http://schemas.openxmlformats.org/officeDocument/2006/relationships/hyperlink" Target="mailto:consolidatedapplications@cde.state.co.us" TargetMode="External"/><Relationship Id="rId4" Type="http://schemas.openxmlformats.org/officeDocument/2006/relationships/hyperlink" Target="https://edx.cde.state.co.us/CDEIdM/districtLAMSupport.jsp"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owen_g@cde.state.co.us" TargetMode="External"/><Relationship Id="rId3" Type="http://schemas.openxmlformats.org/officeDocument/2006/relationships/hyperlink" Target="http://www.cde.state.co.us/fedprograms/2018consultationform" TargetMode="External"/><Relationship Id="rId7" Type="http://schemas.openxmlformats.org/officeDocument/2006/relationships/hyperlink" Target="mailto:Consolidatedapplications@cde.state.co.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cde.state.co.us/cde_english/tribalconsultationform" TargetMode="External"/><Relationship Id="rId5" Type="http://schemas.openxmlformats.org/officeDocument/2006/relationships/hyperlink" Target="http://www.cde.state.co.us/fedprograms/approvalandtransmittal" TargetMode="External"/><Relationship Id="rId4" Type="http://schemas.openxmlformats.org/officeDocument/2006/relationships/hyperlink" Target="http://www.cde.state.co.us/fedprograms/1003funds" TargetMode="External"/><Relationship Id="rId9" Type="http://schemas.openxmlformats.org/officeDocument/2006/relationships/hyperlink" Target="http://www.cde.state.co.us/apps/consapp2021/logi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fedprograms/consapp/inde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consolidatedapplications@cde.state.co.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fedprograms/2020-2021consolidated-application-manu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node/6186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itespubdev.cde.state.co.us/apps/consapp202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de.state.co.us/fedprograms/regionalcontactspag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hyperlink" Target="https://app.smartsheet.com/b/form/7ee00d5300364e3ba408adf23342f91d"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ailto:bixler_k@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Kaloudis_n@cde.state.co.us" TargetMode="External"/><Relationship Id="rId12" Type="http://schemas.openxmlformats.org/officeDocument/2006/relationships/hyperlink" Target="mailto:Wilson_s@cde.state.co.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byrd_e@cde.state.co.us" TargetMode="External"/><Relationship Id="rId11" Type="http://schemas.openxmlformats.org/officeDocument/2006/relationships/hyperlink" Target="mailto:giessinger_t@cde.state.co.us" TargetMode="External"/><Relationship Id="rId5" Type="http://schemas.openxmlformats.org/officeDocument/2006/relationships/hyperlink" Target="mailto:meushaw_l@cde.state.co.us" TargetMode="External"/><Relationship Id="rId10" Type="http://schemas.openxmlformats.org/officeDocument/2006/relationships/hyperlink" Target="mailto:temple_r@cde.state.co.us" TargetMode="External"/><Relationship Id="rId4" Type="http://schemas.openxmlformats.org/officeDocument/2006/relationships/hyperlink" Target="mailto:Owen_e@cde.state.co.us" TargetMode="External"/><Relationship Id="rId9" Type="http://schemas.openxmlformats.org/officeDocument/2006/relationships/hyperlink" Target="mailto:Wisner_k@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mailto:owens_m@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wilson_s@cde.state.co.u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Boylan_k@cde.state.co.us" TargetMode="External"/><Relationship Id="rId11" Type="http://schemas.openxmlformats.org/officeDocument/2006/relationships/hyperlink" Target="mailto:shen_m@cde.state.co.us" TargetMode="External"/><Relationship Id="rId5" Type="http://schemas.openxmlformats.org/officeDocument/2006/relationships/hyperlink" Target="mailto:schelke_j@cde.state.co.us" TargetMode="External"/><Relationship Id="rId10" Type="http://schemas.openxmlformats.org/officeDocument/2006/relationships/hyperlink" Target="mailto:shimmin_a@cde.state.co.us" TargetMode="External"/><Relationship Id="rId4" Type="http://schemas.openxmlformats.org/officeDocument/2006/relationships/hyperlink" Target="mailto:crumley_k@cde.state.co.us" TargetMode="External"/><Relationship Id="rId9" Type="http://schemas.openxmlformats.org/officeDocument/2006/relationships/hyperlink" Target="mailto:negley_t@cde.state.co.u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collins_d@cde.state.co.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allen_m@cde.state.co.us" TargetMode="External"/><Relationship Id="rId5" Type="http://schemas.openxmlformats.org/officeDocument/2006/relationships/hyperlink" Target="mailto:hollingshead_j@cde.state.co.us" TargetMode="External"/><Relationship Id="rId4" Type="http://schemas.openxmlformats.org/officeDocument/2006/relationships/hyperlink" Target="mailto:prael_m@cde.state.co.u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Austin_j@cde.state.co.u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kaleda_s@cde.state.co.us" TargetMode="External"/><Relationship Id="rId4" Type="http://schemas.openxmlformats.org/officeDocument/2006/relationships/hyperlink" Target="mailto:Hawkins_r@cde.state.co.u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fedprograms/consapp/n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cde.state.co.us/fedprograms/essaplanningrequirements#evidencebased" TargetMode="External"/><Relationship Id="rId4" Type="http://schemas.openxmlformats.org/officeDocument/2006/relationships/hyperlink" Target="https://www.cde.state.co.us/fedprograms/ti/paren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node/5153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ctrTitle"/>
          </p:nvPr>
        </p:nvSpPr>
        <p:spPr>
          <a:xfrm>
            <a:off x="914402" y="3324171"/>
            <a:ext cx="10402529" cy="973464"/>
          </a:xfrm>
          <a:prstGeom prst="rect">
            <a:avLst/>
          </a:prstGeom>
          <a:noFill/>
          <a:ln>
            <a:noFill/>
          </a:ln>
        </p:spPr>
        <p:txBody>
          <a:bodyPr spcFirstLastPara="1" vert="horz" wrap="square" lIns="0" tIns="0" rIns="0" bIns="0" rtlCol="0" anchor="t" anchorCtr="0">
            <a:normAutofit fontScale="90000"/>
          </a:bodyPr>
          <a:lstStyle/>
          <a:p>
            <a:pPr>
              <a:spcBef>
                <a:spcPts val="0"/>
              </a:spcBef>
              <a:buClr>
                <a:schemeClr val="dk1"/>
              </a:buClr>
              <a:buSzPct val="100000"/>
            </a:pPr>
            <a:r>
              <a:rPr lang="en" dirty="0"/>
              <a:t>2022-2023 Consolidated Application Functionality Training </a:t>
            </a:r>
            <a:endParaRPr dirty="0"/>
          </a:p>
        </p:txBody>
      </p:sp>
      <p:sp>
        <p:nvSpPr>
          <p:cNvPr id="131" name="Google Shape;131;p25"/>
          <p:cNvSpPr txBox="1">
            <a:spLocks noGrp="1"/>
          </p:cNvSpPr>
          <p:nvPr>
            <p:ph type="sldNum" idx="12"/>
          </p:nvPr>
        </p:nvSpPr>
        <p:spPr>
          <a:xfrm>
            <a:off x="332873" y="6356351"/>
            <a:ext cx="2743200"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ctrTitle"/>
          </p:nvPr>
        </p:nvSpPr>
        <p:spPr>
          <a:prstGeom prst="rect">
            <a:avLst/>
          </a:prstGeom>
        </p:spPr>
        <p:txBody>
          <a:bodyPr spcFirstLastPara="1" vert="horz" wrap="square" lIns="91433" tIns="45700" rIns="91433" bIns="45700" rtlCol="0" anchor="t" anchorCtr="0">
            <a:normAutofit/>
          </a:bodyPr>
          <a:lstStyle/>
          <a:p>
            <a:r>
              <a:rPr lang="en" sz="5467"/>
              <a:t>Due Dates and Reminders</a:t>
            </a:r>
            <a:endParaRPr sz="5467"/>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443565" y="205177"/>
            <a:ext cx="8065168" cy="898524"/>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22-23 Consolidated Application Login Reminder</a:t>
            </a:r>
            <a:endParaRPr/>
          </a:p>
        </p:txBody>
      </p:sp>
      <p:sp>
        <p:nvSpPr>
          <p:cNvPr id="174" name="Google Shape;174;p32"/>
          <p:cNvSpPr txBox="1">
            <a:spLocks noGrp="1"/>
          </p:cNvSpPr>
          <p:nvPr>
            <p:ph type="body" idx="1"/>
          </p:nvPr>
        </p:nvSpPr>
        <p:spPr>
          <a:xfrm>
            <a:off x="838200" y="1554481"/>
            <a:ext cx="10515600" cy="4801871"/>
          </a:xfrm>
          <a:prstGeom prst="rect">
            <a:avLst/>
          </a:prstGeom>
          <a:noFill/>
          <a:ln>
            <a:noFill/>
          </a:ln>
        </p:spPr>
        <p:txBody>
          <a:bodyPr spcFirstLastPara="1" vert="horz" wrap="square" lIns="0" tIns="0" rIns="0" bIns="0" rtlCol="0" anchor="t" anchorCtr="0">
            <a:normAutofit/>
          </a:bodyPr>
          <a:lstStyle/>
          <a:p>
            <a:pPr marL="237061" indent="-253994">
              <a:spcBef>
                <a:spcPts val="0"/>
              </a:spcBef>
              <a:buClr>
                <a:schemeClr val="dk1"/>
              </a:buClr>
              <a:buSzPts val="1800"/>
            </a:pPr>
            <a:r>
              <a:rPr lang="en"/>
              <a:t>The application access is through the </a:t>
            </a:r>
            <a:r>
              <a:rPr lang="en" u="sng">
                <a:solidFill>
                  <a:schemeClr val="hlink"/>
                </a:solidFill>
                <a:hlinkClick r:id="rId3"/>
              </a:rPr>
              <a:t>Identify Management system </a:t>
            </a:r>
            <a:r>
              <a:rPr lang="en"/>
              <a:t>(IdM), using the same login and password details used for Data Pipeline and the Unified Improvement Plan.</a:t>
            </a:r>
            <a:endParaRPr/>
          </a:p>
          <a:p>
            <a:pPr marL="694249" lvl="1" indent="-245527">
              <a:spcBef>
                <a:spcPts val="533"/>
              </a:spcBef>
              <a:buClr>
                <a:schemeClr val="dk1"/>
              </a:buClr>
              <a:buSzPts val="1500"/>
            </a:pPr>
            <a:r>
              <a:rPr lang="en"/>
              <a:t>A good first step, if you have used IdM before, is to check with your District Local Access Management (LAM) Group to grant you access to the </a:t>
            </a:r>
            <a:r>
              <a:rPr lang="en" b="1">
                <a:solidFill>
                  <a:srgbClr val="FF0000"/>
                </a:solidFill>
              </a:rPr>
              <a:t>CONSAPP</a:t>
            </a:r>
            <a:r>
              <a:rPr lang="en">
                <a:solidFill>
                  <a:srgbClr val="FF0000"/>
                </a:solidFill>
              </a:rPr>
              <a:t> application in IdM</a:t>
            </a:r>
            <a:r>
              <a:rPr lang="en"/>
              <a:t>.</a:t>
            </a:r>
            <a:endParaRPr/>
          </a:p>
          <a:p>
            <a:pPr marL="694249" lvl="1" indent="-245527">
              <a:spcBef>
                <a:spcPts val="533"/>
              </a:spcBef>
              <a:buClr>
                <a:schemeClr val="dk1"/>
              </a:buClr>
              <a:buSzPts val="1500"/>
            </a:pPr>
            <a:r>
              <a:rPr lang="en"/>
              <a:t>If you haven’t used the IdM system before or are having trouble logging in with it, please use the </a:t>
            </a:r>
            <a:r>
              <a:rPr lang="en" u="sng">
                <a:solidFill>
                  <a:schemeClr val="hlink"/>
                </a:solidFill>
                <a:hlinkClick r:id="rId4"/>
              </a:rPr>
              <a:t>access assistance form </a:t>
            </a:r>
            <a:r>
              <a:rPr lang="en"/>
              <a:t>to find your district’s LAM Group.</a:t>
            </a:r>
            <a:endParaRPr/>
          </a:p>
          <a:p>
            <a:pPr marL="694249" lvl="1" indent="-245527">
              <a:spcBef>
                <a:spcPts val="533"/>
              </a:spcBef>
              <a:buClr>
                <a:schemeClr val="dk1"/>
              </a:buClr>
              <a:buSzPts val="1500"/>
            </a:pPr>
            <a:r>
              <a:rPr lang="en"/>
              <a:t>If you have used IdM before and have confirmed you have access to the Consolidated Application, please contact us at </a:t>
            </a:r>
            <a:r>
              <a:rPr lang="en" u="sng">
                <a:solidFill>
                  <a:schemeClr val="hlink"/>
                </a:solidFill>
                <a:hlinkClick r:id="rId5"/>
              </a:rPr>
              <a:t>consolidatedapplications@cde.state.co.us</a:t>
            </a:r>
            <a:r>
              <a:rPr lang="en"/>
              <a:t> for additional technical assistance</a:t>
            </a:r>
            <a:endParaRPr/>
          </a:p>
          <a:p>
            <a:pPr marL="237061" indent="-253994">
              <a:spcBef>
                <a:spcPts val="1067"/>
              </a:spcBef>
              <a:buClr>
                <a:schemeClr val="dk1"/>
              </a:buClr>
              <a:buSzPts val="1800"/>
            </a:pPr>
            <a:r>
              <a:rPr lang="en"/>
              <a:t>Here are some additional resources to assist you:</a:t>
            </a:r>
            <a:endParaRPr/>
          </a:p>
          <a:p>
            <a:pPr marL="694249" lvl="1" indent="-245527">
              <a:spcBef>
                <a:spcPts val="533"/>
              </a:spcBef>
              <a:buClr>
                <a:schemeClr val="dk1"/>
              </a:buClr>
              <a:buSzPts val="1500"/>
            </a:pPr>
            <a:r>
              <a:rPr lang="en" u="sng">
                <a:solidFill>
                  <a:schemeClr val="hlink"/>
                </a:solidFill>
                <a:hlinkClick r:id="rId6"/>
              </a:rPr>
              <a:t>Reset Your IdM Password</a:t>
            </a:r>
            <a:endParaRPr/>
          </a:p>
          <a:p>
            <a:pPr marL="694249" lvl="1" indent="-245527">
              <a:spcBef>
                <a:spcPts val="533"/>
              </a:spcBef>
              <a:buClr>
                <a:schemeClr val="dk1"/>
              </a:buClr>
              <a:buSzPts val="1500"/>
            </a:pPr>
            <a:r>
              <a:rPr lang="en" u="sng">
                <a:solidFill>
                  <a:schemeClr val="hlink"/>
                </a:solidFill>
                <a:hlinkClick r:id="rId7"/>
              </a:rPr>
              <a:t>Local Access Manager Quick Access Guide </a:t>
            </a:r>
            <a:r>
              <a:rPr lang="en"/>
              <a:t>(DOCX)</a:t>
            </a:r>
            <a:endParaRPr/>
          </a:p>
          <a:p>
            <a:pPr marL="694249" lvl="1" indent="-245527">
              <a:spcBef>
                <a:spcPts val="533"/>
              </a:spcBef>
              <a:buClr>
                <a:schemeClr val="dk1"/>
              </a:buClr>
              <a:buSzPts val="1500"/>
            </a:pPr>
            <a:r>
              <a:rPr lang="en" u="sng">
                <a:solidFill>
                  <a:schemeClr val="hlink"/>
                </a:solidFill>
                <a:hlinkClick r:id="rId8"/>
              </a:rPr>
              <a:t>Identity Management Quick Reference Guide </a:t>
            </a:r>
            <a:r>
              <a:rPr lang="en"/>
              <a:t>(PDF)</a:t>
            </a:r>
            <a:endParaRPr/>
          </a:p>
          <a:p>
            <a:pPr marL="0" indent="0">
              <a:spcBef>
                <a:spcPts val="1067"/>
              </a:spcBef>
              <a:buClr>
                <a:schemeClr val="dk1"/>
              </a:buClr>
              <a:buSzPts val="1800"/>
              <a:buNone/>
            </a:pPr>
            <a:endParaRPr/>
          </a:p>
        </p:txBody>
      </p:sp>
      <p:sp>
        <p:nvSpPr>
          <p:cNvPr id="175" name="Google Shape;175;p32"/>
          <p:cNvSpPr txBox="1">
            <a:spLocks noGrp="1"/>
          </p:cNvSpPr>
          <p:nvPr>
            <p:ph type="sldNum" idx="12"/>
          </p:nvPr>
        </p:nvSpPr>
        <p:spPr>
          <a:xfrm>
            <a:off x="332873" y="6356351"/>
            <a:ext cx="2743200"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443565" y="205177"/>
            <a:ext cx="8065168" cy="898524"/>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Timeline: Substantial Approval </a:t>
            </a:r>
            <a:endParaRPr/>
          </a:p>
        </p:txBody>
      </p:sp>
      <p:sp>
        <p:nvSpPr>
          <p:cNvPr id="182" name="Google Shape;182;p33"/>
          <p:cNvSpPr txBox="1">
            <a:spLocks noGrp="1"/>
          </p:cNvSpPr>
          <p:nvPr>
            <p:ph type="body" idx="1"/>
          </p:nvPr>
        </p:nvSpPr>
        <p:spPr>
          <a:xfrm>
            <a:off x="770867" y="1253329"/>
            <a:ext cx="10515600" cy="4351200"/>
          </a:xfrm>
          <a:prstGeom prst="rect">
            <a:avLst/>
          </a:prstGeom>
          <a:noFill/>
          <a:ln>
            <a:noFill/>
          </a:ln>
        </p:spPr>
        <p:txBody>
          <a:bodyPr spcFirstLastPara="1" vert="horz" wrap="square" lIns="0" tIns="0" rIns="0" bIns="0" rtlCol="0" anchor="t" anchorCtr="0">
            <a:normAutofit/>
          </a:bodyPr>
          <a:lstStyle/>
          <a:p>
            <a:pPr marL="0" indent="0">
              <a:spcBef>
                <a:spcPts val="1067"/>
              </a:spcBef>
              <a:buClr>
                <a:schemeClr val="dk1"/>
              </a:buClr>
              <a:buSzPts val="1800"/>
              <a:buNone/>
            </a:pPr>
            <a:r>
              <a:rPr lang="en"/>
              <a:t>In order to receive Substantial Approval on the 2022-2023 Consolidated Application, the applicant will need to submit the following: </a:t>
            </a:r>
            <a:endParaRPr/>
          </a:p>
          <a:p>
            <a:pPr marL="0" indent="0" algn="ctr">
              <a:spcBef>
                <a:spcPts val="1067"/>
              </a:spcBef>
              <a:buClr>
                <a:schemeClr val="dk1"/>
              </a:buClr>
              <a:buSzPts val="1800"/>
              <a:buNone/>
            </a:pPr>
            <a:br>
              <a:rPr lang="en"/>
            </a:br>
            <a:endParaRPr sz="3467" b="1"/>
          </a:p>
        </p:txBody>
      </p:sp>
      <p:graphicFrame>
        <p:nvGraphicFramePr>
          <p:cNvPr id="183" name="Google Shape;183;p33"/>
          <p:cNvGraphicFramePr/>
          <p:nvPr>
            <p:extLst>
              <p:ext uri="{D42A27DB-BD31-4B8C-83A1-F6EECF244321}">
                <p14:modId xmlns:p14="http://schemas.microsoft.com/office/powerpoint/2010/main" val="2543165911"/>
              </p:ext>
            </p:extLst>
          </p:nvPr>
        </p:nvGraphicFramePr>
        <p:xfrm>
          <a:off x="247225" y="2193162"/>
          <a:ext cx="11697550" cy="4459661"/>
        </p:xfrm>
        <a:graphic>
          <a:graphicData uri="http://schemas.openxmlformats.org/drawingml/2006/table">
            <a:tbl>
              <a:tblPr firstRow="1" bandRow="1">
                <a:tableStyleId>{E8B1032C-EA38-4F05-BA0D-38AFFFC7BED3}</a:tableStyleId>
              </a:tblPr>
              <a:tblGrid>
                <a:gridCol w="5451083">
                  <a:extLst>
                    <a:ext uri="{9D8B030D-6E8A-4147-A177-3AD203B41FA5}">
                      <a16:colId xmlns:a16="http://schemas.microsoft.com/office/drawing/2014/main" val="20000"/>
                    </a:ext>
                  </a:extLst>
                </a:gridCol>
                <a:gridCol w="1168390">
                  <a:extLst>
                    <a:ext uri="{9D8B030D-6E8A-4147-A177-3AD203B41FA5}">
                      <a16:colId xmlns:a16="http://schemas.microsoft.com/office/drawing/2014/main" val="20001"/>
                    </a:ext>
                  </a:extLst>
                </a:gridCol>
                <a:gridCol w="5078077">
                  <a:extLst>
                    <a:ext uri="{9D8B030D-6E8A-4147-A177-3AD203B41FA5}">
                      <a16:colId xmlns:a16="http://schemas.microsoft.com/office/drawing/2014/main" val="20002"/>
                    </a:ext>
                  </a:extLst>
                </a:gridCol>
              </a:tblGrid>
              <a:tr h="392148">
                <a:tc>
                  <a:txBody>
                    <a:bodyPr/>
                    <a:lstStyle/>
                    <a:p>
                      <a:pPr marL="0" marR="0" lvl="0" indent="0" algn="ctr" rtl="0">
                        <a:spcBef>
                          <a:spcPts val="0"/>
                        </a:spcBef>
                        <a:spcAft>
                          <a:spcPts val="0"/>
                        </a:spcAft>
                        <a:buNone/>
                      </a:pPr>
                      <a:r>
                        <a:rPr lang="en" sz="1900" u="none" strike="noStrike" cap="none">
                          <a:solidFill>
                            <a:schemeClr val="dk1"/>
                          </a:solidFill>
                        </a:rPr>
                        <a:t>Activity</a:t>
                      </a:r>
                      <a:endParaRPr sz="1500"/>
                    </a:p>
                  </a:txBody>
                  <a:tcPr marL="91467" marR="91467" marT="45733" marB="45733"/>
                </a:tc>
                <a:tc>
                  <a:txBody>
                    <a:bodyPr/>
                    <a:lstStyle/>
                    <a:p>
                      <a:pPr marL="0" marR="0" lvl="0" indent="0" algn="ctr" rtl="0">
                        <a:spcBef>
                          <a:spcPts val="0"/>
                        </a:spcBef>
                        <a:spcAft>
                          <a:spcPts val="0"/>
                        </a:spcAft>
                        <a:buNone/>
                      </a:pPr>
                      <a:r>
                        <a:rPr lang="en" sz="1900" u="none" strike="noStrike" cap="none" dirty="0">
                          <a:solidFill>
                            <a:schemeClr val="dk1"/>
                          </a:solidFill>
                        </a:rPr>
                        <a:t>Due Date</a:t>
                      </a:r>
                      <a:endParaRPr sz="1500" dirty="0"/>
                    </a:p>
                  </a:txBody>
                  <a:tcPr marL="91467" marR="91467" marT="45733" marB="45733"/>
                </a:tc>
                <a:tc>
                  <a:txBody>
                    <a:bodyPr/>
                    <a:lstStyle/>
                    <a:p>
                      <a:pPr marL="0" marR="0" lvl="0" indent="0" algn="ctr" rtl="0">
                        <a:spcBef>
                          <a:spcPts val="0"/>
                        </a:spcBef>
                        <a:spcAft>
                          <a:spcPts val="0"/>
                        </a:spcAft>
                        <a:buNone/>
                      </a:pPr>
                      <a:r>
                        <a:rPr lang="en" sz="1900" u="none" strike="noStrike" cap="none" dirty="0">
                          <a:solidFill>
                            <a:schemeClr val="dk1"/>
                          </a:solidFill>
                        </a:rPr>
                        <a:t>Submission Location </a:t>
                      </a:r>
                      <a:endParaRPr sz="1500" dirty="0"/>
                    </a:p>
                  </a:txBody>
                  <a:tcPr marL="91467" marR="91467" marT="45733" marB="45733"/>
                </a:tc>
                <a:extLst>
                  <a:ext uri="{0D108BD9-81ED-4DB2-BD59-A6C34878D82A}">
                    <a16:rowId xmlns:a16="http://schemas.microsoft.com/office/drawing/2014/main" val="10000"/>
                  </a:ext>
                </a:extLst>
              </a:tr>
              <a:tr h="392148">
                <a:tc>
                  <a:txBody>
                    <a:bodyPr/>
                    <a:lstStyle/>
                    <a:p>
                      <a:pPr marL="0" marR="0" lvl="0" indent="0" algn="l" rtl="0">
                        <a:spcBef>
                          <a:spcPts val="0"/>
                        </a:spcBef>
                        <a:spcAft>
                          <a:spcPts val="0"/>
                        </a:spcAft>
                        <a:buNone/>
                      </a:pPr>
                      <a:r>
                        <a:rPr lang="en" sz="1900" u="sng" strike="noStrike" cap="none">
                          <a:solidFill>
                            <a:schemeClr val="hlink"/>
                          </a:solidFill>
                          <a:hlinkClick r:id="rId3"/>
                        </a:rPr>
                        <a:t>Non-Public School Consultation Forms</a:t>
                      </a:r>
                      <a:endParaRPr sz="1900"/>
                    </a:p>
                  </a:txBody>
                  <a:tcPr marL="91467" marR="91467" marT="45733" marB="45733"/>
                </a:tc>
                <a:tc>
                  <a:txBody>
                    <a:bodyPr/>
                    <a:lstStyle/>
                    <a:p>
                      <a:pPr marL="0" marR="0" lvl="0" indent="0" algn="ctr" rtl="0">
                        <a:spcBef>
                          <a:spcPts val="0"/>
                        </a:spcBef>
                        <a:spcAft>
                          <a:spcPts val="0"/>
                        </a:spcAft>
                        <a:buNone/>
                      </a:pPr>
                      <a:r>
                        <a:rPr lang="en" sz="1900">
                          <a:solidFill>
                            <a:srgbClr val="FF0000"/>
                          </a:solidFill>
                        </a:rPr>
                        <a:t>May 30</a:t>
                      </a:r>
                      <a:endParaRPr sz="1500">
                        <a:solidFill>
                          <a:srgbClr val="FF0000"/>
                        </a:solidFill>
                      </a:endParaRPr>
                    </a:p>
                  </a:txBody>
                  <a:tcPr marL="91467" marR="91467" marT="45733" marB="45733"/>
                </a:tc>
                <a:tc>
                  <a:txBody>
                    <a:bodyPr/>
                    <a:lstStyle/>
                    <a:p>
                      <a:pPr marL="0" marR="0" lvl="0" indent="0" algn="l" rtl="0">
                        <a:spcBef>
                          <a:spcPts val="0"/>
                        </a:spcBef>
                        <a:spcAft>
                          <a:spcPts val="0"/>
                        </a:spcAft>
                        <a:buNone/>
                      </a:pPr>
                      <a:r>
                        <a:rPr lang="en" sz="1900"/>
                        <a:t>Non-Public Schools page</a:t>
                      </a:r>
                      <a:endParaRPr sz="1500"/>
                    </a:p>
                  </a:txBody>
                  <a:tcPr marL="91467" marR="91467" marT="45733" marB="45733"/>
                </a:tc>
                <a:extLst>
                  <a:ext uri="{0D108BD9-81ED-4DB2-BD59-A6C34878D82A}">
                    <a16:rowId xmlns:a16="http://schemas.microsoft.com/office/drawing/2014/main" val="10001"/>
                  </a:ext>
                </a:extLst>
              </a:tr>
              <a:tr h="476885">
                <a:tc>
                  <a:txBody>
                    <a:bodyPr/>
                    <a:lstStyle/>
                    <a:p>
                      <a:pPr marL="0" marR="0" lvl="0" indent="0" algn="l" rtl="0">
                        <a:spcBef>
                          <a:spcPts val="0"/>
                        </a:spcBef>
                        <a:spcAft>
                          <a:spcPts val="0"/>
                        </a:spcAft>
                        <a:buNone/>
                      </a:pPr>
                      <a:r>
                        <a:rPr lang="en" sz="1900" u="sng">
                          <a:solidFill>
                            <a:schemeClr val="hlink"/>
                          </a:solidFill>
                          <a:hlinkClick r:id="rId4"/>
                        </a:rPr>
                        <a:t>School Improvement Retention of Funds Form</a:t>
                      </a:r>
                      <a:endParaRPr sz="1900"/>
                    </a:p>
                  </a:txBody>
                  <a:tcPr marL="91467" marR="91467" marT="45733" marB="45733"/>
                </a:tc>
                <a:tc>
                  <a:txBody>
                    <a:bodyPr/>
                    <a:lstStyle/>
                    <a:p>
                      <a:pPr marL="0" marR="0" lvl="0" indent="0" algn="ctr" rtl="0">
                        <a:spcBef>
                          <a:spcPts val="0"/>
                        </a:spcBef>
                        <a:spcAft>
                          <a:spcPts val="0"/>
                        </a:spcAft>
                        <a:buNone/>
                      </a:pPr>
                      <a:r>
                        <a:rPr lang="en" sz="1900" dirty="0">
                          <a:solidFill>
                            <a:srgbClr val="FF0000"/>
                          </a:solidFill>
                        </a:rPr>
                        <a:t>May 30 </a:t>
                      </a:r>
                      <a:endParaRPr sz="1500" dirty="0">
                        <a:solidFill>
                          <a:srgbClr val="FF0000"/>
                        </a:solidFill>
                      </a:endParaRPr>
                    </a:p>
                  </a:txBody>
                  <a:tcPr marL="91467" marR="91467" marT="45733" marB="45733"/>
                </a:tc>
                <a:tc>
                  <a:txBody>
                    <a:bodyPr/>
                    <a:lstStyle/>
                    <a:p>
                      <a:pPr marL="0" marR="0" lvl="0" indent="0" algn="l" rtl="0">
                        <a:spcBef>
                          <a:spcPts val="0"/>
                        </a:spcBef>
                        <a:spcAft>
                          <a:spcPts val="0"/>
                        </a:spcAft>
                        <a:buNone/>
                      </a:pPr>
                      <a:r>
                        <a:rPr lang="en" sz="1900" u="none"/>
                        <a:t>Documents Upload page</a:t>
                      </a:r>
                      <a:endParaRPr sz="1500"/>
                    </a:p>
                  </a:txBody>
                  <a:tcPr marL="91467" marR="91467" marT="45733" marB="45733"/>
                </a:tc>
                <a:extLst>
                  <a:ext uri="{0D108BD9-81ED-4DB2-BD59-A6C34878D82A}">
                    <a16:rowId xmlns:a16="http://schemas.microsoft.com/office/drawing/2014/main" val="10002"/>
                  </a:ext>
                </a:extLst>
              </a:tr>
              <a:tr h="392148">
                <a:tc>
                  <a:txBody>
                    <a:bodyPr/>
                    <a:lstStyle/>
                    <a:p>
                      <a:pPr marL="0" marR="0" lvl="0" indent="0" algn="l" rtl="0">
                        <a:spcBef>
                          <a:spcPts val="0"/>
                        </a:spcBef>
                        <a:spcAft>
                          <a:spcPts val="0"/>
                        </a:spcAft>
                        <a:buNone/>
                      </a:pPr>
                      <a:r>
                        <a:rPr lang="en" sz="1900" u="sng">
                          <a:solidFill>
                            <a:schemeClr val="hlink"/>
                          </a:solidFill>
                          <a:hlinkClick r:id="rId5"/>
                        </a:rPr>
                        <a:t>Approval and Transmittal Form</a:t>
                      </a:r>
                      <a:endParaRPr sz="1900"/>
                    </a:p>
                  </a:txBody>
                  <a:tcPr marL="91467" marR="91467" marT="45733" marB="45733"/>
                </a:tc>
                <a:tc>
                  <a:txBody>
                    <a:bodyPr/>
                    <a:lstStyle/>
                    <a:p>
                      <a:pPr marL="0" marR="0" lvl="0" indent="0" algn="ctr" rtl="0">
                        <a:spcBef>
                          <a:spcPts val="0"/>
                        </a:spcBef>
                        <a:spcAft>
                          <a:spcPts val="0"/>
                        </a:spcAft>
                        <a:buNone/>
                      </a:pPr>
                      <a:r>
                        <a:rPr lang="en" sz="1900"/>
                        <a:t>June 30</a:t>
                      </a:r>
                      <a:endParaRPr sz="1500"/>
                    </a:p>
                  </a:txBody>
                  <a:tcPr marL="91467" marR="91467" marT="45733" marB="45733"/>
                </a:tc>
                <a:tc>
                  <a:txBody>
                    <a:bodyPr/>
                    <a:lstStyle/>
                    <a:p>
                      <a:pPr marL="0" marR="0" lvl="0" indent="0" algn="l" rtl="0">
                        <a:lnSpc>
                          <a:spcPct val="100000"/>
                        </a:lnSpc>
                        <a:spcBef>
                          <a:spcPts val="0"/>
                        </a:spcBef>
                        <a:spcAft>
                          <a:spcPts val="0"/>
                        </a:spcAft>
                        <a:buClr>
                          <a:schemeClr val="dk1"/>
                        </a:buClr>
                        <a:buSzPts val="1400"/>
                        <a:buFont typeface="Calibri"/>
                        <a:buNone/>
                      </a:pPr>
                      <a:r>
                        <a:rPr lang="en" sz="1900" u="none"/>
                        <a:t>Documents Upload page</a:t>
                      </a:r>
                      <a:endParaRPr sz="1500"/>
                    </a:p>
                  </a:txBody>
                  <a:tcPr marL="91467" marR="91467" marT="45733" marB="45733"/>
                </a:tc>
                <a:extLst>
                  <a:ext uri="{0D108BD9-81ED-4DB2-BD59-A6C34878D82A}">
                    <a16:rowId xmlns:a16="http://schemas.microsoft.com/office/drawing/2014/main" val="10003"/>
                  </a:ext>
                </a:extLst>
              </a:tr>
              <a:tr h="847008">
                <a:tc>
                  <a:txBody>
                    <a:bodyPr/>
                    <a:lstStyle/>
                    <a:p>
                      <a:pPr marL="0" marR="0" lvl="0" indent="0" algn="l" rtl="0">
                        <a:spcBef>
                          <a:spcPts val="0"/>
                        </a:spcBef>
                        <a:spcAft>
                          <a:spcPts val="0"/>
                        </a:spcAft>
                        <a:buNone/>
                      </a:pPr>
                      <a:r>
                        <a:rPr lang="en" sz="1900" dirty="0"/>
                        <a:t>BOCES Member District ARAC Form (found</a:t>
                      </a:r>
                      <a:r>
                        <a:rPr lang="en" sz="2400" dirty="0"/>
                        <a:t> in application)</a:t>
                      </a:r>
                      <a:endParaRPr sz="1500" dirty="0"/>
                    </a:p>
                  </a:txBody>
                  <a:tcPr marL="91467" marR="91467" marT="45733" marB="45733"/>
                </a:tc>
                <a:tc>
                  <a:txBody>
                    <a:bodyPr/>
                    <a:lstStyle/>
                    <a:p>
                      <a:pPr marL="0" marR="0" lvl="0" indent="0" algn="ctr" rtl="0">
                        <a:spcBef>
                          <a:spcPts val="0"/>
                        </a:spcBef>
                        <a:spcAft>
                          <a:spcPts val="0"/>
                        </a:spcAft>
                        <a:buNone/>
                      </a:pPr>
                      <a:r>
                        <a:rPr lang="en" sz="1900"/>
                        <a:t>June 30</a:t>
                      </a:r>
                      <a:endParaRPr sz="1500"/>
                    </a:p>
                  </a:txBody>
                  <a:tcPr marL="91467" marR="91467" marT="45733" marB="45733"/>
                </a:tc>
                <a:tc>
                  <a:txBody>
                    <a:bodyPr/>
                    <a:lstStyle/>
                    <a:p>
                      <a:pPr marL="0" marR="0" lvl="0" indent="0" algn="l" rtl="0">
                        <a:spcBef>
                          <a:spcPts val="0"/>
                        </a:spcBef>
                        <a:spcAft>
                          <a:spcPts val="0"/>
                        </a:spcAft>
                        <a:buNone/>
                      </a:pPr>
                      <a:r>
                        <a:rPr lang="en" sz="1900"/>
                        <a:t>Sign Over Info &amp; Uploads </a:t>
                      </a:r>
                      <a:endParaRPr sz="1500"/>
                    </a:p>
                  </a:txBody>
                  <a:tcPr marL="91467" marR="91467" marT="45733" marB="45733"/>
                </a:tc>
                <a:extLst>
                  <a:ext uri="{0D108BD9-81ED-4DB2-BD59-A6C34878D82A}">
                    <a16:rowId xmlns:a16="http://schemas.microsoft.com/office/drawing/2014/main" val="10004"/>
                  </a:ext>
                </a:extLst>
              </a:tr>
              <a:tr h="1145020">
                <a:tc>
                  <a:txBody>
                    <a:bodyPr/>
                    <a:lstStyle/>
                    <a:p>
                      <a:pPr marL="0" marR="0" lvl="0" indent="0" algn="l" rtl="0">
                        <a:spcBef>
                          <a:spcPts val="0"/>
                        </a:spcBef>
                        <a:spcAft>
                          <a:spcPts val="0"/>
                        </a:spcAft>
                        <a:buNone/>
                      </a:pPr>
                      <a:r>
                        <a:rPr lang="en" sz="1900" u="sng">
                          <a:solidFill>
                            <a:schemeClr val="hlink"/>
                          </a:solidFill>
                          <a:hlinkClick r:id="rId6"/>
                        </a:rPr>
                        <a:t>Native American Education Tribal Consultation Form</a:t>
                      </a:r>
                      <a:endParaRPr sz="2400"/>
                    </a:p>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67" marR="91467" marT="45733" marB="45733"/>
                </a:tc>
                <a:tc>
                  <a:txBody>
                    <a:bodyPr/>
                    <a:lstStyle/>
                    <a:p>
                      <a:pPr marL="0" marR="0" lvl="0" indent="0" algn="ctr" rtl="0">
                        <a:spcBef>
                          <a:spcPts val="0"/>
                        </a:spcBef>
                        <a:spcAft>
                          <a:spcPts val="0"/>
                        </a:spcAft>
                        <a:buNone/>
                      </a:pPr>
                      <a:r>
                        <a:rPr lang="en" sz="1900"/>
                        <a:t>June 30</a:t>
                      </a:r>
                      <a:endParaRPr sz="1500"/>
                    </a:p>
                  </a:txBody>
                  <a:tcPr marL="91467" marR="91467" marT="45733" marB="45733"/>
                </a:tc>
                <a:tc>
                  <a:txBody>
                    <a:bodyPr/>
                    <a:lstStyle/>
                    <a:p>
                      <a:pPr marL="0" marR="0" lvl="0" indent="0" algn="l" rtl="0">
                        <a:spcBef>
                          <a:spcPts val="0"/>
                        </a:spcBef>
                        <a:spcAft>
                          <a:spcPts val="0"/>
                        </a:spcAft>
                        <a:buNone/>
                      </a:pPr>
                      <a:r>
                        <a:rPr lang="en" sz="1900"/>
                        <a:t>Submit to the </a:t>
                      </a:r>
                      <a:r>
                        <a:rPr lang="en" sz="1900" u="sng">
                          <a:solidFill>
                            <a:schemeClr val="hlink"/>
                          </a:solidFill>
                          <a:hlinkClick r:id="rId7"/>
                        </a:rPr>
                        <a:t>Consolidatedapplications@cde.state.co.us</a:t>
                      </a:r>
                      <a:r>
                        <a:rPr lang="en" sz="1900"/>
                        <a:t> or to </a:t>
                      </a:r>
                      <a:r>
                        <a:rPr lang="en" sz="1900" u="sng">
                          <a:solidFill>
                            <a:schemeClr val="hlink"/>
                          </a:solidFill>
                          <a:hlinkClick r:id="rId8"/>
                        </a:rPr>
                        <a:t>Georgina Owen</a:t>
                      </a:r>
                      <a:endParaRPr sz="1900"/>
                    </a:p>
                  </a:txBody>
                  <a:tcPr marL="91467" marR="91467" marT="45733" marB="45733"/>
                </a:tc>
                <a:extLst>
                  <a:ext uri="{0D108BD9-81ED-4DB2-BD59-A6C34878D82A}">
                    <a16:rowId xmlns:a16="http://schemas.microsoft.com/office/drawing/2014/main" val="10005"/>
                  </a:ext>
                </a:extLst>
              </a:tr>
              <a:tr h="814304">
                <a:tc>
                  <a:txBody>
                    <a:bodyPr/>
                    <a:lstStyle/>
                    <a:p>
                      <a:pPr marL="0" marR="0" lvl="0" indent="0" algn="l" rtl="0">
                        <a:spcBef>
                          <a:spcPts val="0"/>
                        </a:spcBef>
                        <a:spcAft>
                          <a:spcPts val="0"/>
                        </a:spcAft>
                        <a:buNone/>
                      </a:pPr>
                      <a:r>
                        <a:rPr lang="en" sz="1900" b="1" u="sng" dirty="0">
                          <a:solidFill>
                            <a:schemeClr val="hlink"/>
                          </a:solidFill>
                        </a:rPr>
                        <a:t>Online Application</a:t>
                      </a:r>
                      <a:r>
                        <a:rPr lang="en" sz="1900" b="0" u="none" dirty="0">
                          <a:solidFill>
                            <a:schemeClr val="hlink"/>
                          </a:solidFill>
                        </a:rPr>
                        <a:t>: </a:t>
                      </a:r>
                      <a:r>
                        <a:rPr lang="en" sz="1900" kern="1200" dirty="0">
                          <a:solidFill>
                            <a:schemeClr val="tx1"/>
                          </a:solidFill>
                          <a:latin typeface="+mn-lt"/>
                          <a:ea typeface="+mn-ea"/>
                          <a:cs typeface="+mn-cs"/>
                        </a:rPr>
                        <a:t>including assurances, GEPA statements, narrative responses, and budget. </a:t>
                      </a:r>
                      <a:endParaRPr sz="1900" kern="1200" dirty="0">
                        <a:solidFill>
                          <a:schemeClr val="tx1"/>
                        </a:solidFill>
                        <a:latin typeface="+mn-lt"/>
                        <a:ea typeface="+mn-ea"/>
                        <a:cs typeface="+mn-cs"/>
                      </a:endParaRPr>
                    </a:p>
                  </a:txBody>
                  <a:tcPr marL="91467" marR="91467" marT="45733" marB="45733"/>
                </a:tc>
                <a:tc>
                  <a:txBody>
                    <a:bodyPr/>
                    <a:lstStyle/>
                    <a:p>
                      <a:pPr marL="0" marR="0" lvl="0" indent="0" algn="ctr" rtl="0">
                        <a:spcBef>
                          <a:spcPts val="0"/>
                        </a:spcBef>
                        <a:spcAft>
                          <a:spcPts val="0"/>
                        </a:spcAft>
                        <a:buNone/>
                      </a:pPr>
                      <a:r>
                        <a:rPr lang="en" sz="1900" b="1"/>
                        <a:t>June 30</a:t>
                      </a:r>
                      <a:endParaRPr sz="1500"/>
                    </a:p>
                  </a:txBody>
                  <a:tcPr marL="91467" marR="91467" marT="45733" marB="45733"/>
                </a:tc>
                <a:tc>
                  <a:txBody>
                    <a:bodyPr/>
                    <a:lstStyle/>
                    <a:p>
                      <a:pPr marL="0" marR="0" lvl="0" indent="0" algn="l" rtl="0">
                        <a:spcBef>
                          <a:spcPts val="0"/>
                        </a:spcBef>
                        <a:spcAft>
                          <a:spcPts val="0"/>
                        </a:spcAft>
                        <a:buNone/>
                      </a:pPr>
                      <a:r>
                        <a:rPr lang="en" sz="1900" b="1" u="sng" dirty="0">
                          <a:solidFill>
                            <a:schemeClr val="hlink"/>
                          </a:solidFill>
                          <a:hlinkClick r:id="rId9"/>
                        </a:rPr>
                        <a:t>http://www.cde.state.co.us/apps/consapp202</a:t>
                      </a:r>
                      <a:r>
                        <a:rPr lang="en" sz="2000" b="1" u="sng" dirty="0">
                          <a:solidFill>
                            <a:schemeClr val="hlink"/>
                          </a:solidFill>
                          <a:hlinkClick r:id="rId9"/>
                        </a:rPr>
                        <a:t>2</a:t>
                      </a:r>
                      <a:r>
                        <a:rPr lang="en" sz="1900" b="1" u="sng" dirty="0">
                          <a:solidFill>
                            <a:schemeClr val="hlink"/>
                          </a:solidFill>
                          <a:hlinkClick r:id="rId9"/>
                        </a:rPr>
                        <a:t>/login</a:t>
                      </a:r>
                      <a:endParaRPr sz="1900" b="1" dirty="0"/>
                    </a:p>
                  </a:txBody>
                  <a:tcPr marL="91467" marR="91467" marT="45733" marB="45733"/>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443565" y="205177"/>
            <a:ext cx="8065168" cy="898524"/>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Extension Requests</a:t>
            </a:r>
            <a:endParaRPr/>
          </a:p>
        </p:txBody>
      </p:sp>
      <p:sp>
        <p:nvSpPr>
          <p:cNvPr id="197" name="Google Shape;197;p35"/>
          <p:cNvSpPr txBox="1">
            <a:spLocks noGrp="1"/>
          </p:cNvSpPr>
          <p:nvPr>
            <p:ph type="body" idx="1"/>
          </p:nvPr>
        </p:nvSpPr>
        <p:spPr>
          <a:xfrm>
            <a:off x="838200" y="1554481"/>
            <a:ext cx="10515600" cy="4351337"/>
          </a:xfrm>
          <a:prstGeom prst="rect">
            <a:avLst/>
          </a:prstGeom>
          <a:noFill/>
          <a:ln>
            <a:noFill/>
          </a:ln>
        </p:spPr>
        <p:txBody>
          <a:bodyPr spcFirstLastPara="1" vert="horz" wrap="square" lIns="0" tIns="0" rIns="0" bIns="0" rtlCol="0" anchor="t" anchorCtr="0">
            <a:normAutofit/>
          </a:bodyPr>
          <a:lstStyle/>
          <a:p>
            <a:pPr marL="237061" indent="-237061">
              <a:spcBef>
                <a:spcPts val="0"/>
              </a:spcBef>
              <a:buClr>
                <a:schemeClr val="dk1"/>
              </a:buClr>
              <a:buSzPts val="1800"/>
            </a:pPr>
            <a:r>
              <a:rPr lang="en" dirty="0"/>
              <a:t>If the LEA/BOCES is unable to submit all the requirements for Substantial Approval by </a:t>
            </a:r>
            <a:r>
              <a:rPr lang="en" b="1" dirty="0"/>
              <a:t>June 30 </a:t>
            </a:r>
            <a:r>
              <a:rPr lang="en" dirty="0"/>
              <a:t>the LEA or BOCES may </a:t>
            </a:r>
            <a:r>
              <a:rPr lang="en" dirty="0">
                <a:solidFill>
                  <a:srgbClr val="FF0000"/>
                </a:solidFill>
              </a:rPr>
              <a:t>request an extension by submitting </a:t>
            </a:r>
            <a:r>
              <a:rPr lang="en" dirty="0"/>
              <a:t>a completed </a:t>
            </a:r>
            <a:r>
              <a:rPr lang="en" u="sng" dirty="0">
                <a:solidFill>
                  <a:schemeClr val="hlink"/>
                </a:solidFill>
                <a:hlinkClick r:id="rId3"/>
              </a:rPr>
              <a:t>extension request </a:t>
            </a:r>
            <a:r>
              <a:rPr lang="en" dirty="0"/>
              <a:t>form. </a:t>
            </a:r>
            <a:r>
              <a:rPr lang="en-US" dirty="0"/>
              <a:t>Please submit the Extension Request to the </a:t>
            </a:r>
            <a:r>
              <a:rPr lang="en-US" dirty="0">
                <a:hlinkClick r:id="rId4"/>
              </a:rPr>
              <a:t>consolidatedapplications@cde.state.co.us</a:t>
            </a:r>
            <a:r>
              <a:rPr lang="en-US" dirty="0"/>
              <a:t>. The CDE will then review the request and either approve it or deny it. </a:t>
            </a:r>
            <a:endParaRPr dirty="0"/>
          </a:p>
          <a:p>
            <a:pPr marL="237061" indent="-84665">
              <a:spcBef>
                <a:spcPts val="1067"/>
              </a:spcBef>
              <a:buClr>
                <a:schemeClr val="dk1"/>
              </a:buClr>
              <a:buSzPts val="1800"/>
              <a:buNone/>
            </a:pPr>
            <a:endParaRPr dirty="0"/>
          </a:p>
          <a:p>
            <a:pPr marL="237061" indent="-237061">
              <a:spcBef>
                <a:spcPts val="1067"/>
              </a:spcBef>
              <a:buClr>
                <a:schemeClr val="dk1"/>
              </a:buClr>
              <a:buSzPts val="1800"/>
            </a:pPr>
            <a:r>
              <a:rPr lang="en" dirty="0"/>
              <a:t>The LEA/BOCES </a:t>
            </a:r>
            <a:r>
              <a:rPr lang="en" b="1" dirty="0"/>
              <a:t>may not encumber </a:t>
            </a:r>
            <a:r>
              <a:rPr lang="en" dirty="0"/>
              <a:t>funds until a complete application has been submitted to CDE and granted Substantial Approval. Once the extension request has been submitted and approved, the LEA/BOCES has until the last business day in July to submit requirements for Substantial Approval.</a:t>
            </a:r>
            <a:endParaRPr dirty="0"/>
          </a:p>
        </p:txBody>
      </p:sp>
      <p:sp>
        <p:nvSpPr>
          <p:cNvPr id="198" name="Google Shape;198;p35"/>
          <p:cNvSpPr txBox="1">
            <a:spLocks noGrp="1"/>
          </p:cNvSpPr>
          <p:nvPr>
            <p:ph type="sldNum" idx="12"/>
          </p:nvPr>
        </p:nvSpPr>
        <p:spPr>
          <a:xfrm>
            <a:off x="332873" y="6356351"/>
            <a:ext cx="2743200"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648932" y="193963"/>
            <a:ext cx="6860232" cy="1177637"/>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ct val="100000"/>
            </a:pPr>
            <a:r>
              <a:rPr lang="en" sz="3733" dirty="0"/>
              <a:t>Consolidated Application Manual </a:t>
            </a:r>
            <a:endParaRPr dirty="0"/>
          </a:p>
        </p:txBody>
      </p:sp>
      <p:sp>
        <p:nvSpPr>
          <p:cNvPr id="205" name="Google Shape;205;p36"/>
          <p:cNvSpPr txBox="1">
            <a:spLocks noGrp="1"/>
          </p:cNvSpPr>
          <p:nvPr>
            <p:ph type="body" idx="1"/>
          </p:nvPr>
        </p:nvSpPr>
        <p:spPr>
          <a:xfrm>
            <a:off x="1106905" y="1565568"/>
            <a:ext cx="10106527" cy="5063200"/>
          </a:xfrm>
          <a:prstGeom prst="rect">
            <a:avLst/>
          </a:prstGeom>
          <a:noFill/>
          <a:ln>
            <a:noFill/>
          </a:ln>
        </p:spPr>
        <p:txBody>
          <a:bodyPr spcFirstLastPara="1" vert="horz" wrap="square" lIns="0" tIns="0" rIns="0" bIns="0" rtlCol="0" anchor="t" anchorCtr="0">
            <a:normAutofit/>
          </a:bodyPr>
          <a:lstStyle/>
          <a:p>
            <a:pPr marL="237061" indent="-228594">
              <a:spcBef>
                <a:spcPts val="0"/>
              </a:spcBef>
              <a:buClr>
                <a:schemeClr val="dk1"/>
              </a:buClr>
              <a:buSzPts val="1500"/>
            </a:pPr>
            <a:r>
              <a:rPr lang="en" sz="2000" dirty="0"/>
              <a:t>The </a:t>
            </a:r>
            <a:r>
              <a:rPr lang="en" sz="2000" u="sng" dirty="0">
                <a:solidFill>
                  <a:schemeClr val="hlink"/>
                </a:solidFill>
                <a:hlinkClick r:id="rId3"/>
              </a:rPr>
              <a:t>Consolidated Application Manual </a:t>
            </a:r>
            <a:r>
              <a:rPr lang="en" sz="2000" dirty="0"/>
              <a:t>assists applicants with the completion and submission of the application.  The Consolidated Application Manual: </a:t>
            </a:r>
            <a:endParaRPr dirty="0"/>
          </a:p>
          <a:p>
            <a:pPr marL="694249" lvl="1" indent="-228594">
              <a:spcBef>
                <a:spcPts val="533"/>
              </a:spcBef>
              <a:buClr>
                <a:schemeClr val="dk1"/>
              </a:buClr>
              <a:buSzPts val="1500"/>
            </a:pPr>
            <a:r>
              <a:rPr lang="en" dirty="0"/>
              <a:t>Follows the workflow of the application platform</a:t>
            </a:r>
            <a:endParaRPr dirty="0"/>
          </a:p>
          <a:p>
            <a:pPr marL="694249" lvl="1" indent="-228594">
              <a:spcBef>
                <a:spcPts val="533"/>
              </a:spcBef>
              <a:buClr>
                <a:schemeClr val="dk1"/>
              </a:buClr>
              <a:buSzPts val="1500"/>
            </a:pPr>
            <a:r>
              <a:rPr lang="en" dirty="0"/>
              <a:t>Provides a description and definition of all parts of the application</a:t>
            </a:r>
            <a:endParaRPr dirty="0"/>
          </a:p>
          <a:p>
            <a:pPr marL="694249" lvl="1" indent="-228594">
              <a:spcBef>
                <a:spcPts val="533"/>
              </a:spcBef>
              <a:buClr>
                <a:schemeClr val="dk1"/>
              </a:buClr>
              <a:buSzPts val="1500"/>
            </a:pPr>
            <a:r>
              <a:rPr lang="en" dirty="0"/>
              <a:t>Provides screen shots of areas in the application platform</a:t>
            </a:r>
            <a:endParaRPr dirty="0"/>
          </a:p>
          <a:p>
            <a:pPr marL="694249" lvl="1" indent="-228594">
              <a:spcBef>
                <a:spcPts val="533"/>
              </a:spcBef>
              <a:buClr>
                <a:schemeClr val="dk1"/>
              </a:buClr>
              <a:buSzPts val="1500"/>
            </a:pPr>
            <a:r>
              <a:rPr lang="en" dirty="0"/>
              <a:t>Incorporates all narrative questions, assurances, additional resources and requirements in one document </a:t>
            </a:r>
            <a:endParaRPr dirty="0"/>
          </a:p>
          <a:p>
            <a:pPr marL="237061" indent="0">
              <a:spcBef>
                <a:spcPts val="533"/>
              </a:spcBef>
              <a:buNone/>
            </a:pPr>
            <a:endParaRPr sz="1867" dirty="0"/>
          </a:p>
          <a:p>
            <a:pPr marL="0" indent="0">
              <a:spcBef>
                <a:spcPts val="533"/>
              </a:spcBef>
              <a:buNone/>
            </a:pPr>
            <a:endParaRPr sz="1867" dirty="0"/>
          </a:p>
          <a:p>
            <a:pPr marL="0" indent="0" algn="ctr">
              <a:spcBef>
                <a:spcPts val="533"/>
              </a:spcBef>
              <a:buNone/>
            </a:pPr>
            <a:r>
              <a:rPr lang="en" sz="1867" i="1" dirty="0"/>
              <a:t>Please note that the manual was published for Year 1 of the application cycle.</a:t>
            </a:r>
            <a:endParaRPr sz="1867" i="1" dirty="0"/>
          </a:p>
          <a:p>
            <a:pPr marL="0" indent="0">
              <a:spcBef>
                <a:spcPts val="1067"/>
              </a:spcBef>
              <a:buClr>
                <a:schemeClr val="dk1"/>
              </a:buClr>
              <a:buSzPts val="1100"/>
              <a:buNone/>
            </a:pPr>
            <a:endParaRPr sz="146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ctrTitle"/>
          </p:nvPr>
        </p:nvSpPr>
        <p:spPr>
          <a:prstGeom prst="rect">
            <a:avLst/>
          </a:prstGeom>
        </p:spPr>
        <p:txBody>
          <a:bodyPr spcFirstLastPara="1" vert="horz" wrap="square" lIns="91433" tIns="45700" rIns="91433" bIns="45700" rtlCol="0" anchor="t" anchorCtr="0">
            <a:normAutofit/>
          </a:bodyPr>
          <a:lstStyle/>
          <a:p>
            <a:r>
              <a:rPr lang="en" sz="5467"/>
              <a:t>Updates</a:t>
            </a:r>
            <a:endParaRPr sz="5467"/>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443565" y="205177"/>
            <a:ext cx="8065168" cy="898524"/>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Updates/Changes to the 2022-2023 Consolidated Application</a:t>
            </a:r>
            <a:endParaRPr/>
          </a:p>
        </p:txBody>
      </p:sp>
      <p:sp>
        <p:nvSpPr>
          <p:cNvPr id="219" name="Google Shape;219;p38"/>
          <p:cNvSpPr txBox="1">
            <a:spLocks noGrp="1"/>
          </p:cNvSpPr>
          <p:nvPr>
            <p:ph type="body" idx="1"/>
          </p:nvPr>
        </p:nvSpPr>
        <p:spPr>
          <a:xfrm>
            <a:off x="838200" y="1554480"/>
            <a:ext cx="10515600" cy="5098344"/>
          </a:xfrm>
          <a:prstGeom prst="rect">
            <a:avLst/>
          </a:prstGeom>
          <a:noFill/>
          <a:ln>
            <a:noFill/>
          </a:ln>
        </p:spPr>
        <p:txBody>
          <a:bodyPr spcFirstLastPara="1" vert="horz" wrap="square" lIns="0" tIns="0" rIns="0" bIns="0" rtlCol="0" anchor="t" anchorCtr="0">
            <a:normAutofit lnSpcReduction="10000"/>
          </a:bodyPr>
          <a:lstStyle/>
          <a:p>
            <a:pPr marL="237061" indent="-253994">
              <a:spcBef>
                <a:spcPts val="1067"/>
              </a:spcBef>
              <a:buClr>
                <a:schemeClr val="dk1"/>
              </a:buClr>
              <a:buSzPts val="1800"/>
            </a:pPr>
            <a:r>
              <a:rPr lang="en" b="1" dirty="0"/>
              <a:t>Funding year designations </a:t>
            </a:r>
            <a:endParaRPr dirty="0"/>
          </a:p>
          <a:p>
            <a:pPr marL="694249" lvl="1" indent="-262460">
              <a:spcBef>
                <a:spcPts val="533"/>
              </a:spcBef>
              <a:buClr>
                <a:schemeClr val="dk1"/>
              </a:buClr>
              <a:buSzPts val="1500"/>
            </a:pPr>
            <a:r>
              <a:rPr lang="en" dirty="0"/>
              <a:t>LEA profile includes the option to choose between 2019-2020, 2020-2021, </a:t>
            </a:r>
            <a:r>
              <a:rPr lang="en" dirty="0">
                <a:solidFill>
                  <a:srgbClr val="00B050"/>
                </a:solidFill>
              </a:rPr>
              <a:t>or</a:t>
            </a:r>
            <a:r>
              <a:rPr lang="en" dirty="0"/>
              <a:t> 2021-2022 student October data </a:t>
            </a:r>
            <a:endParaRPr dirty="0"/>
          </a:p>
          <a:p>
            <a:pPr marL="237061" indent="-253994">
              <a:spcBef>
                <a:spcPts val="1067"/>
              </a:spcBef>
              <a:buClr>
                <a:schemeClr val="dk1"/>
              </a:buClr>
              <a:buSzPts val="1800"/>
            </a:pPr>
            <a:r>
              <a:rPr lang="en" b="1" dirty="0"/>
              <a:t>Title I, Part A Question 5 Assurance </a:t>
            </a:r>
            <a:endParaRPr b="1" dirty="0"/>
          </a:p>
          <a:p>
            <a:pPr marL="694249" lvl="1" indent="-228594">
              <a:spcBef>
                <a:spcPts val="1067"/>
              </a:spcBef>
              <a:buSzPts val="1500"/>
            </a:pPr>
            <a:r>
              <a:rPr lang="en" dirty="0"/>
              <a:t>The LEA has used CDE’s Alternative EDT Calculator and can demonstrate compliance with EDT requirements for some or all indicators with medium/large gaps that were identified in CDE’s EDT analyses. In the Title I, Part A Narrative - General Comments below, the LEA will note which indicators no longer have medium/large gaps and which data year was used to confirm that. The LEA will maintain a completed copy of the alternative calculator on file for monitoring purposes. For any medium/large gaps that still exist, the LEA will submit an EDT Plan by completing the following 6 questions.</a:t>
            </a:r>
            <a:endParaRPr dirty="0"/>
          </a:p>
          <a:p>
            <a:pPr marL="237061" indent="-253994">
              <a:spcBef>
                <a:spcPts val="1067"/>
              </a:spcBef>
              <a:buClr>
                <a:schemeClr val="dk1"/>
              </a:buClr>
              <a:buSzPts val="1800"/>
            </a:pPr>
            <a:r>
              <a:rPr lang="en" b="1" dirty="0"/>
              <a:t>Set-Aside and Title IV Content Categories Summary</a:t>
            </a:r>
            <a:endParaRPr dirty="0"/>
          </a:p>
          <a:p>
            <a:pPr marL="694249" lvl="1" indent="-262460">
              <a:spcBef>
                <a:spcPts val="533"/>
              </a:spcBef>
              <a:buClr>
                <a:schemeClr val="dk1"/>
              </a:buClr>
              <a:buSzPts val="1500"/>
            </a:pPr>
            <a:r>
              <a:rPr lang="en" dirty="0"/>
              <a:t>New section to track Title IV Carryover items by purpose area (Well-rounded, Safe and Healthy, Education technology)</a:t>
            </a:r>
            <a:endParaRPr dirty="0"/>
          </a:p>
          <a:p>
            <a:pPr marL="237061" indent="-253994">
              <a:spcBef>
                <a:spcPts val="1067"/>
              </a:spcBef>
              <a:buClr>
                <a:schemeClr val="dk1"/>
              </a:buClr>
              <a:buSzPts val="1800"/>
            </a:pPr>
            <a:r>
              <a:rPr lang="en" b="1" dirty="0"/>
              <a:t>20-21 and 21-22 Narrative Response</a:t>
            </a:r>
            <a:r>
              <a:rPr lang="en" b="1" dirty="0">
                <a:solidFill>
                  <a:srgbClr val="00B050"/>
                </a:solidFill>
              </a:rPr>
              <a:t>s</a:t>
            </a:r>
            <a:r>
              <a:rPr lang="en" b="1" dirty="0"/>
              <a:t> will carryover to the 22-23 application</a:t>
            </a:r>
            <a:endParaRPr dirty="0"/>
          </a:p>
          <a:p>
            <a:pPr marL="457189" lvl="1" indent="0">
              <a:spcBef>
                <a:spcPts val="533"/>
              </a:spcBef>
              <a:buClr>
                <a:schemeClr val="dk1"/>
              </a:buClr>
              <a:buSzPts val="1500"/>
              <a:buNone/>
            </a:pPr>
            <a:endParaRPr dirty="0"/>
          </a:p>
          <a:p>
            <a:pPr marL="694249" lvl="1" indent="-135463">
              <a:spcBef>
                <a:spcPts val="533"/>
              </a:spcBef>
              <a:buClr>
                <a:schemeClr val="dk1"/>
              </a:buClr>
              <a:buSzPts val="1500"/>
              <a:buNone/>
            </a:pPr>
            <a:endParaRPr dirty="0"/>
          </a:p>
        </p:txBody>
      </p:sp>
      <p:sp>
        <p:nvSpPr>
          <p:cNvPr id="220" name="Google Shape;220;p38"/>
          <p:cNvSpPr txBox="1">
            <a:spLocks noGrp="1"/>
          </p:cNvSpPr>
          <p:nvPr>
            <p:ph type="sldNum" idx="12"/>
          </p:nvPr>
        </p:nvSpPr>
        <p:spPr>
          <a:xfrm>
            <a:off x="332873" y="6356351"/>
            <a:ext cx="2743200"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9" descr="Image of the Consolidated Application Student Enrollment Data section, specifically highlighting the poverty data options."/>
          <p:cNvPicPr preferRelativeResize="0"/>
          <p:nvPr/>
        </p:nvPicPr>
        <p:blipFill>
          <a:blip r:embed="rId3">
            <a:alphaModFix/>
          </a:blip>
          <a:stretch>
            <a:fillRect/>
          </a:stretch>
        </p:blipFill>
        <p:spPr>
          <a:xfrm>
            <a:off x="62200" y="2672896"/>
            <a:ext cx="12191997" cy="3229809"/>
          </a:xfrm>
          <a:prstGeom prst="rect">
            <a:avLst/>
          </a:prstGeom>
          <a:noFill/>
          <a:ln>
            <a:noFill/>
          </a:ln>
        </p:spPr>
      </p:pic>
      <p:sp>
        <p:nvSpPr>
          <p:cNvPr id="227" name="Google Shape;227;p39"/>
          <p:cNvSpPr txBox="1">
            <a:spLocks noGrp="1"/>
          </p:cNvSpPr>
          <p:nvPr>
            <p:ph type="title"/>
          </p:nvPr>
        </p:nvSpPr>
        <p:spPr>
          <a:xfrm>
            <a:off x="443565" y="205177"/>
            <a:ext cx="8065168" cy="898524"/>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Funding Year Designation </a:t>
            </a:r>
            <a:endParaRPr/>
          </a:p>
        </p:txBody>
      </p:sp>
      <p:sp>
        <p:nvSpPr>
          <p:cNvPr id="228" name="Google Shape;228;p39"/>
          <p:cNvSpPr txBox="1">
            <a:spLocks noGrp="1"/>
          </p:cNvSpPr>
          <p:nvPr>
            <p:ph type="sldNum" idx="12"/>
          </p:nvPr>
        </p:nvSpPr>
        <p:spPr>
          <a:xfrm>
            <a:off x="332873" y="6356351"/>
            <a:ext cx="2743200"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17</a:t>
            </a:fld>
            <a:endParaRPr/>
          </a:p>
        </p:txBody>
      </p:sp>
      <p:pic>
        <p:nvPicPr>
          <p:cNvPr id="229" name="Google Shape;229;p39" descr="Image depicting the warning message users will receive when a year of poverty data is selected."/>
          <p:cNvPicPr preferRelativeResize="0"/>
          <p:nvPr/>
        </p:nvPicPr>
        <p:blipFill>
          <a:blip r:embed="rId4">
            <a:alphaModFix/>
          </a:blip>
          <a:stretch>
            <a:fillRect/>
          </a:stretch>
        </p:blipFill>
        <p:spPr>
          <a:xfrm>
            <a:off x="6177266" y="-1"/>
            <a:ext cx="6014733" cy="2396333"/>
          </a:xfrm>
          <a:prstGeom prst="rect">
            <a:avLst/>
          </a:prstGeom>
          <a:noFill/>
          <a:ln>
            <a:noFill/>
          </a:ln>
        </p:spPr>
      </p:pic>
      <p:sp>
        <p:nvSpPr>
          <p:cNvPr id="230" name="Google Shape;230;p39" descr="Once you click &quot;Switch to 2019-2020 Poverty Data&quot; the following message will display. "/>
          <p:cNvSpPr/>
          <p:nvPr/>
        </p:nvSpPr>
        <p:spPr>
          <a:xfrm rot="2881554">
            <a:off x="8311534" y="1979706"/>
            <a:ext cx="519741" cy="2184839"/>
          </a:xfrm>
          <a:prstGeom prst="upArrow">
            <a:avLst>
              <a:gd name="adj1" fmla="val 50000"/>
              <a:gd name="adj2" fmla="val 50000"/>
            </a:avLst>
          </a:prstGeom>
          <a:solidFill>
            <a:srgbClr val="CC3300"/>
          </a:solidFill>
          <a:ln w="12700" cap="flat" cmpd="sng">
            <a:solidFill>
              <a:srgbClr val="CC3300"/>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31" name="Google Shape;231;p39" descr="Please note that ALL content will be cleared if you switch the data year."/>
          <p:cNvSpPr/>
          <p:nvPr/>
        </p:nvSpPr>
        <p:spPr>
          <a:xfrm rot="5400000">
            <a:off x="5239581" y="-46569"/>
            <a:ext cx="374000" cy="1674000"/>
          </a:xfrm>
          <a:prstGeom prst="upArrow">
            <a:avLst>
              <a:gd name="adj1" fmla="val 50000"/>
              <a:gd name="adj2" fmla="val 50000"/>
            </a:avLst>
          </a:prstGeom>
          <a:solidFill>
            <a:srgbClr val="CC3300"/>
          </a:solidFill>
          <a:ln w="12700" cap="flat" cmpd="sng">
            <a:solidFill>
              <a:srgbClr val="CC3300"/>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32" name="Google Shape;232;p39"/>
          <p:cNvSpPr txBox="1"/>
          <p:nvPr/>
        </p:nvSpPr>
        <p:spPr>
          <a:xfrm>
            <a:off x="972367" y="5955767"/>
            <a:ext cx="9611600" cy="984845"/>
          </a:xfrm>
          <a:prstGeom prst="rect">
            <a:avLst/>
          </a:prstGeom>
          <a:noFill/>
          <a:ln>
            <a:noFill/>
          </a:ln>
        </p:spPr>
        <p:txBody>
          <a:bodyPr spcFirstLastPara="1" wrap="square" lIns="121900" tIns="121900" rIns="121900" bIns="121900" anchor="t" anchorCtr="0">
            <a:spAutoFit/>
          </a:bodyPr>
          <a:lstStyle/>
          <a:p>
            <a:pPr algn="ctr"/>
            <a:r>
              <a:rPr lang="en" sz="2400" b="1">
                <a:latin typeface="Calibri"/>
                <a:ea typeface="Calibri"/>
                <a:cs typeface="Calibri"/>
                <a:sym typeface="Calibri"/>
              </a:rPr>
              <a:t>Please note that when you switch the data year, the Poverty Measure will reset and you will have to pick the measure again.</a:t>
            </a:r>
            <a:endParaRPr sz="2400"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500"/>
                                        <p:tgtEl>
                                          <p:spTgt spid="2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 calcmode="lin" valueType="num">
                                      <p:cBhvr additive="base">
                                        <p:cTn id="12" dur="500" fill="hold"/>
                                        <p:tgtEl>
                                          <p:spTgt spid="229"/>
                                        </p:tgtEl>
                                        <p:attrNameLst>
                                          <p:attrName>ppt_x</p:attrName>
                                        </p:attrNameLst>
                                      </p:cBhvr>
                                      <p:tavLst>
                                        <p:tav tm="0">
                                          <p:val>
                                            <p:strVal val="#ppt_x"/>
                                          </p:val>
                                        </p:tav>
                                        <p:tav tm="100000">
                                          <p:val>
                                            <p:strVal val="#ppt_x"/>
                                          </p:val>
                                        </p:tav>
                                      </p:tavLst>
                                    </p:anim>
                                    <p:anim calcmode="lin" valueType="num">
                                      <p:cBhvr additive="base">
                                        <p:cTn id="13"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 calcmode="lin" valueType="num">
                                      <p:cBhvr additive="base">
                                        <p:cTn id="18" dur="500"/>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
              <a:t>BOCES - Funding Year Designation </a:t>
            </a:r>
            <a:endParaRPr/>
          </a:p>
        </p:txBody>
      </p:sp>
      <p:sp>
        <p:nvSpPr>
          <p:cNvPr id="238" name="Google Shape;238;p40"/>
          <p:cNvSpPr txBox="1">
            <a:spLocks noGrp="1"/>
          </p:cNvSpPr>
          <p:nvPr>
            <p:ph type="body" idx="1"/>
          </p:nvPr>
        </p:nvSpPr>
        <p:spPr>
          <a:xfrm>
            <a:off x="838200" y="1554467"/>
            <a:ext cx="10515600" cy="5051200"/>
          </a:xfrm>
          <a:prstGeom prst="rect">
            <a:avLst/>
          </a:prstGeom>
        </p:spPr>
        <p:txBody>
          <a:bodyPr spcFirstLastPara="1" vert="horz" wrap="square" lIns="0" tIns="0" rIns="0" bIns="0" rtlCol="0" anchor="t" anchorCtr="0">
            <a:normAutofit/>
          </a:bodyPr>
          <a:lstStyle/>
          <a:p>
            <a:pPr marL="609585" indent="-457189">
              <a:spcBef>
                <a:spcPts val="1067"/>
              </a:spcBef>
              <a:buSzPts val="1800"/>
            </a:pPr>
            <a:r>
              <a:rPr lang="en"/>
              <a:t>LEAs that assign Title I funds to a BOCES will be able to change the data year. </a:t>
            </a:r>
            <a:endParaRPr/>
          </a:p>
          <a:p>
            <a:pPr marL="1219170" lvl="1" indent="-431789">
              <a:spcBef>
                <a:spcPts val="0"/>
              </a:spcBef>
              <a:buSzPts val="1500"/>
              <a:buAutoNum type="alphaLcPeriod"/>
            </a:pPr>
            <a:r>
              <a:rPr lang="en"/>
              <a:t>The BOCES </a:t>
            </a:r>
            <a:r>
              <a:rPr lang="en" b="1" u="sng"/>
              <a:t>will not</a:t>
            </a:r>
            <a:r>
              <a:rPr lang="en"/>
              <a:t> be able to change the data year for each district </a:t>
            </a:r>
            <a:r>
              <a:rPr lang="en" b="1"/>
              <a:t>in </a:t>
            </a:r>
            <a:r>
              <a:rPr lang="en"/>
              <a:t>the BOCES application. </a:t>
            </a:r>
            <a:endParaRPr/>
          </a:p>
          <a:p>
            <a:pPr marL="1219170" lvl="1" indent="-431789">
              <a:spcBef>
                <a:spcPts val="0"/>
              </a:spcBef>
              <a:buSzPts val="1500"/>
              <a:buAutoNum type="alphaLcPeriod"/>
            </a:pPr>
            <a:r>
              <a:rPr lang="en"/>
              <a:t>Please note that the data year option does not show up for districts that Decline or Assign funds</a:t>
            </a:r>
            <a:endParaRPr/>
          </a:p>
          <a:p>
            <a:pPr marL="609585" indent="-457189">
              <a:spcBef>
                <a:spcPts val="0"/>
              </a:spcBef>
              <a:buSzPts val="1800"/>
            </a:pPr>
            <a:r>
              <a:rPr lang="en"/>
              <a:t>Steps for BOCES to change the data year for a Member District:</a:t>
            </a:r>
            <a:endParaRPr/>
          </a:p>
          <a:p>
            <a:pPr marL="1219170" indent="-431789">
              <a:spcBef>
                <a:spcPts val="0"/>
              </a:spcBef>
              <a:buSzPts val="1500"/>
              <a:buAutoNum type="arabicPeriod"/>
            </a:pPr>
            <a:r>
              <a:rPr lang="en" sz="2000"/>
              <a:t>The BOCES will need to go into the Member District’s application and will need to initially ACCEPT Title I on the “Funds Allocation” page</a:t>
            </a:r>
            <a:endParaRPr sz="2000"/>
          </a:p>
          <a:p>
            <a:pPr marL="1219170" indent="-431789">
              <a:spcBef>
                <a:spcPts val="0"/>
              </a:spcBef>
              <a:buSzPts val="1500"/>
              <a:buAutoNum type="arabicPeriod"/>
            </a:pPr>
            <a:r>
              <a:rPr lang="en" sz="2000"/>
              <a:t>This will allow the data year change on the LEA Profile to appear</a:t>
            </a:r>
            <a:endParaRPr sz="2000"/>
          </a:p>
          <a:p>
            <a:pPr marL="1219170" indent="-431789">
              <a:spcBef>
                <a:spcPts val="0"/>
              </a:spcBef>
              <a:buSzPts val="1500"/>
              <a:buAutoNum type="arabicPeriod"/>
            </a:pPr>
            <a:r>
              <a:rPr lang="en" sz="2000"/>
              <a:t>The BOCES will then carefully select which year to use for that Member District</a:t>
            </a:r>
            <a:endParaRPr sz="2000"/>
          </a:p>
          <a:p>
            <a:pPr marL="1219170" indent="-431789">
              <a:spcBef>
                <a:spcPts val="0"/>
              </a:spcBef>
              <a:buSzPts val="1500"/>
              <a:buAutoNum type="arabicPeriod"/>
            </a:pPr>
            <a:r>
              <a:rPr lang="en" sz="2000"/>
              <a:t>Please then go back to “Funds Allocation” page and change ACCEPT to ASSIGN TO [insert BOCES] </a:t>
            </a:r>
            <a:endParaRPr sz="2000"/>
          </a:p>
          <a:p>
            <a:pPr marL="1219170" indent="-431789">
              <a:spcBef>
                <a:spcPts val="0"/>
              </a:spcBef>
              <a:buSzPts val="1500"/>
              <a:buAutoNum type="arabicPeriod"/>
            </a:pPr>
            <a:r>
              <a:rPr lang="en" sz="2000"/>
              <a:t>This will allow the correct data to populate the BOCES application </a:t>
            </a:r>
            <a:endParaRPr sz="2000"/>
          </a:p>
          <a:p>
            <a:pPr marL="0" indent="0">
              <a:spcBef>
                <a:spcPts val="1067"/>
              </a:spcBef>
              <a:buNone/>
            </a:pPr>
            <a:endParaRPr sz="2000"/>
          </a:p>
          <a:p>
            <a:pPr marL="0" indent="0" algn="ctr">
              <a:spcBef>
                <a:spcPts val="1067"/>
              </a:spcBef>
              <a:buNone/>
            </a:pPr>
            <a:r>
              <a:rPr lang="en" sz="2000"/>
              <a:t>Please utilize the </a:t>
            </a:r>
            <a:r>
              <a:rPr lang="en" sz="2000" u="sng">
                <a:solidFill>
                  <a:schemeClr val="hlink"/>
                </a:solidFill>
                <a:hlinkClick r:id="rId3"/>
              </a:rPr>
              <a:t>BOCES Data Year Change Step-by-Step Document</a:t>
            </a:r>
            <a:r>
              <a:rPr lang="en" sz="2000"/>
              <a:t> to see the steps above visually.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
              <a:t>BOCES Reminders: Non-Public Schools Chart </a:t>
            </a:r>
            <a:endParaRPr/>
          </a:p>
        </p:txBody>
      </p:sp>
      <p:sp>
        <p:nvSpPr>
          <p:cNvPr id="244" name="Google Shape;244;p41"/>
          <p:cNvSpPr txBox="1">
            <a:spLocks noGrp="1"/>
          </p:cNvSpPr>
          <p:nvPr>
            <p:ph type="body" idx="1"/>
          </p:nvPr>
        </p:nvSpPr>
        <p:spPr>
          <a:xfrm>
            <a:off x="1132800" y="1554467"/>
            <a:ext cx="11059200" cy="4351200"/>
          </a:xfrm>
          <a:prstGeom prst="rect">
            <a:avLst/>
          </a:prstGeom>
        </p:spPr>
        <p:txBody>
          <a:bodyPr spcFirstLastPara="1" vert="horz" wrap="square" lIns="0" tIns="0" rIns="0" bIns="0" rtlCol="0" anchor="t" anchorCtr="0">
            <a:normAutofit/>
          </a:bodyPr>
          <a:lstStyle/>
          <a:p>
            <a:pPr marL="0" indent="0">
              <a:spcBef>
                <a:spcPts val="1067"/>
              </a:spcBef>
              <a:buNone/>
            </a:pPr>
            <a:r>
              <a:rPr lang="en" dirty="0"/>
              <a:t>Non-Public Schools can’t be deleted in the BOCES application:</a:t>
            </a:r>
            <a:endParaRPr dirty="0"/>
          </a:p>
          <a:p>
            <a:pPr marL="0" indent="0">
              <a:spcBef>
                <a:spcPts val="1067"/>
              </a:spcBef>
              <a:buNone/>
            </a:pPr>
            <a:endParaRPr dirty="0"/>
          </a:p>
          <a:p>
            <a:pPr marL="1219170" indent="0">
              <a:spcBef>
                <a:spcPts val="1067"/>
              </a:spcBef>
              <a:buNone/>
            </a:pPr>
            <a:endParaRPr dirty="0"/>
          </a:p>
          <a:p>
            <a:pPr marL="609585" indent="0">
              <a:spcBef>
                <a:spcPts val="1067"/>
              </a:spcBef>
              <a:buNone/>
            </a:pPr>
            <a:endParaRPr dirty="0"/>
          </a:p>
          <a:p>
            <a:pPr marL="609585" indent="0">
              <a:spcBef>
                <a:spcPts val="1067"/>
              </a:spcBef>
              <a:buNone/>
            </a:pPr>
            <a:endParaRPr dirty="0"/>
          </a:p>
          <a:p>
            <a:pPr marL="0" indent="0">
              <a:spcBef>
                <a:spcPts val="1067"/>
              </a:spcBef>
              <a:buNone/>
            </a:pPr>
            <a:endParaRPr dirty="0"/>
          </a:p>
          <a:p>
            <a:pPr marL="0" indent="0">
              <a:spcBef>
                <a:spcPts val="1067"/>
              </a:spcBef>
              <a:buNone/>
            </a:pPr>
            <a:r>
              <a:rPr lang="en" dirty="0"/>
              <a:t>However, the member district application can delete the non-public schools: </a:t>
            </a:r>
            <a:endParaRPr dirty="0"/>
          </a:p>
        </p:txBody>
      </p:sp>
      <p:pic>
        <p:nvPicPr>
          <p:cNvPr id="245" name="Google Shape;245;p41" descr="Image depicting the Non-public school section of the Consolidated Application."/>
          <p:cNvPicPr preferRelativeResize="0"/>
          <p:nvPr/>
        </p:nvPicPr>
        <p:blipFill rotWithShape="1">
          <a:blip r:embed="rId3">
            <a:alphaModFix/>
          </a:blip>
          <a:srcRect r="1448"/>
          <a:stretch/>
        </p:blipFill>
        <p:spPr>
          <a:xfrm>
            <a:off x="928455" y="2129767"/>
            <a:ext cx="10033533" cy="2302200"/>
          </a:xfrm>
          <a:prstGeom prst="rect">
            <a:avLst/>
          </a:prstGeom>
          <a:noFill/>
          <a:ln>
            <a:noFill/>
          </a:ln>
        </p:spPr>
      </p:pic>
      <p:pic>
        <p:nvPicPr>
          <p:cNvPr id="246" name="Google Shape;246;p41" descr="Image depicting the member districts access to non-public schools."/>
          <p:cNvPicPr preferRelativeResize="0"/>
          <p:nvPr/>
        </p:nvPicPr>
        <p:blipFill>
          <a:blip r:embed="rId4">
            <a:alphaModFix/>
          </a:blip>
          <a:stretch>
            <a:fillRect/>
          </a:stretch>
        </p:blipFill>
        <p:spPr>
          <a:xfrm>
            <a:off x="686212" y="5007267"/>
            <a:ext cx="10275776" cy="898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US"/>
              <a:t>Agenda</a:t>
            </a:r>
          </a:p>
        </p:txBody>
      </p:sp>
      <p:graphicFrame>
        <p:nvGraphicFramePr>
          <p:cNvPr id="142" name="Google Shape;138;p26" descr="The meeting agenda includes unit updates, Consolidated Application overview, upcoming due dates and reminders, application updates, Consolidated Application walkthrough, additional support, questions, and breakout session by content.">
            <a:extLst>
              <a:ext uri="{FF2B5EF4-FFF2-40B4-BE49-F238E27FC236}">
                <a16:creationId xmlns:a16="http://schemas.microsoft.com/office/drawing/2014/main" id="{96A92BD8-4219-B244-8C5E-2E013A6CC40B}"/>
              </a:ext>
            </a:extLst>
          </p:cNvPr>
          <p:cNvGraphicFramePr/>
          <p:nvPr>
            <p:extLst>
              <p:ext uri="{D42A27DB-BD31-4B8C-83A1-F6EECF244321}">
                <p14:modId xmlns:p14="http://schemas.microsoft.com/office/powerpoint/2010/main" val="920690295"/>
              </p:ext>
            </p:extLst>
          </p:nvPr>
        </p:nvGraphicFramePr>
        <p:xfrm>
          <a:off x="3267363" y="1619134"/>
          <a:ext cx="5913582" cy="43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
              <a:t>BOCES Reminders: School Profiles Page</a:t>
            </a:r>
            <a:endParaRPr/>
          </a:p>
        </p:txBody>
      </p:sp>
      <p:sp>
        <p:nvSpPr>
          <p:cNvPr id="252" name="Google Shape;252;p42"/>
          <p:cNvSpPr txBox="1">
            <a:spLocks noGrp="1"/>
          </p:cNvSpPr>
          <p:nvPr>
            <p:ph type="body" idx="1"/>
          </p:nvPr>
        </p:nvSpPr>
        <p:spPr>
          <a:xfrm>
            <a:off x="566400" y="1349224"/>
            <a:ext cx="11059200" cy="5303600"/>
          </a:xfrm>
          <a:prstGeom prst="rect">
            <a:avLst/>
          </a:prstGeom>
        </p:spPr>
        <p:txBody>
          <a:bodyPr spcFirstLastPara="1" vert="horz" wrap="square" lIns="0" tIns="0" rIns="0" bIns="0" rtlCol="0" anchor="t" anchorCtr="0">
            <a:normAutofit/>
          </a:bodyPr>
          <a:lstStyle/>
          <a:p>
            <a:pPr marL="0" indent="0">
              <a:spcBef>
                <a:spcPts val="1067"/>
              </a:spcBef>
              <a:buNone/>
            </a:pPr>
            <a:r>
              <a:rPr lang="en" dirty="0"/>
              <a:t>This is similar to the Non-Public Schools chart where the BOCES can’t edit the schools in the district. This takes place in the member district’s application:</a:t>
            </a:r>
            <a:endParaRPr dirty="0"/>
          </a:p>
          <a:p>
            <a:pPr marL="0" indent="0">
              <a:spcBef>
                <a:spcPts val="1067"/>
              </a:spcBef>
              <a:buNone/>
            </a:pPr>
            <a:r>
              <a:rPr lang="en" sz="2000" dirty="0"/>
              <a:t>Strasburg Application:</a:t>
            </a:r>
            <a:endParaRPr sz="2000" dirty="0"/>
          </a:p>
          <a:p>
            <a:pPr marL="0" indent="0">
              <a:spcBef>
                <a:spcPts val="1067"/>
              </a:spcBef>
              <a:buNone/>
            </a:pPr>
            <a:endParaRPr sz="2000" dirty="0"/>
          </a:p>
          <a:p>
            <a:pPr marL="0" indent="0">
              <a:spcBef>
                <a:spcPts val="1067"/>
              </a:spcBef>
              <a:buNone/>
            </a:pPr>
            <a:endParaRPr sz="2000" dirty="0"/>
          </a:p>
          <a:p>
            <a:pPr marL="0" indent="0">
              <a:spcBef>
                <a:spcPts val="1067"/>
              </a:spcBef>
              <a:buNone/>
            </a:pPr>
            <a:endParaRPr sz="2000" dirty="0"/>
          </a:p>
          <a:p>
            <a:pPr marL="0" indent="0">
              <a:spcBef>
                <a:spcPts val="1067"/>
              </a:spcBef>
              <a:buNone/>
            </a:pPr>
            <a:endParaRPr sz="2000" dirty="0"/>
          </a:p>
          <a:p>
            <a:pPr marL="0" indent="0">
              <a:spcBef>
                <a:spcPts val="1067"/>
              </a:spcBef>
              <a:buNone/>
            </a:pPr>
            <a:r>
              <a:rPr lang="en" sz="2000" dirty="0"/>
              <a:t>East Central BOCES Application: </a:t>
            </a:r>
            <a:endParaRPr sz="2000" dirty="0"/>
          </a:p>
          <a:p>
            <a:pPr marL="0" indent="0">
              <a:spcBef>
                <a:spcPts val="1067"/>
              </a:spcBef>
              <a:buNone/>
            </a:pPr>
            <a:endParaRPr dirty="0"/>
          </a:p>
          <a:p>
            <a:pPr marL="1219170" indent="0">
              <a:spcBef>
                <a:spcPts val="1067"/>
              </a:spcBef>
              <a:buNone/>
            </a:pPr>
            <a:endParaRPr dirty="0"/>
          </a:p>
          <a:p>
            <a:pPr marL="609585" indent="0">
              <a:spcBef>
                <a:spcPts val="1067"/>
              </a:spcBef>
              <a:buNone/>
            </a:pPr>
            <a:endParaRPr dirty="0"/>
          </a:p>
          <a:p>
            <a:pPr marL="609585" indent="0">
              <a:spcBef>
                <a:spcPts val="1067"/>
              </a:spcBef>
              <a:buNone/>
            </a:pPr>
            <a:endParaRPr dirty="0"/>
          </a:p>
          <a:p>
            <a:pPr marL="0" indent="0">
              <a:spcBef>
                <a:spcPts val="1067"/>
              </a:spcBef>
              <a:buNone/>
            </a:pPr>
            <a:endParaRPr dirty="0"/>
          </a:p>
        </p:txBody>
      </p:sp>
      <p:pic>
        <p:nvPicPr>
          <p:cNvPr id="253" name="Google Shape;253;p42" descr="Image depicting the schools profile page in the member districts applications."/>
          <p:cNvPicPr preferRelativeResize="0"/>
          <p:nvPr/>
        </p:nvPicPr>
        <p:blipFill>
          <a:blip r:embed="rId3">
            <a:alphaModFix/>
          </a:blip>
          <a:stretch>
            <a:fillRect/>
          </a:stretch>
        </p:blipFill>
        <p:spPr>
          <a:xfrm>
            <a:off x="1059465" y="2533600"/>
            <a:ext cx="9081965" cy="1790800"/>
          </a:xfrm>
          <a:prstGeom prst="rect">
            <a:avLst/>
          </a:prstGeom>
          <a:noFill/>
          <a:ln>
            <a:noFill/>
          </a:ln>
        </p:spPr>
      </p:pic>
      <p:pic>
        <p:nvPicPr>
          <p:cNvPr id="254" name="Google Shape;254;p42" descr="Image depicting the schools profile page in the member districts applications."/>
          <p:cNvPicPr preferRelativeResize="0"/>
          <p:nvPr/>
        </p:nvPicPr>
        <p:blipFill>
          <a:blip r:embed="rId4">
            <a:alphaModFix/>
          </a:blip>
          <a:stretch>
            <a:fillRect/>
          </a:stretch>
        </p:blipFill>
        <p:spPr>
          <a:xfrm>
            <a:off x="1059465" y="4790691"/>
            <a:ext cx="9672097" cy="18621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
              <a:t>Optional EDT Alternative Calculator Assurance</a:t>
            </a:r>
            <a:endParaRPr/>
          </a:p>
        </p:txBody>
      </p:sp>
      <p:pic>
        <p:nvPicPr>
          <p:cNvPr id="260" name="Google Shape;260;p43" descr="Image depicting the EDT Alternative Calculator Assurance in the Consolidated Application."/>
          <p:cNvPicPr preferRelativeResize="0"/>
          <p:nvPr/>
        </p:nvPicPr>
        <p:blipFill>
          <a:blip r:embed="rId3">
            <a:alphaModFix/>
          </a:blip>
          <a:stretch>
            <a:fillRect/>
          </a:stretch>
        </p:blipFill>
        <p:spPr>
          <a:xfrm>
            <a:off x="1485567" y="1297833"/>
            <a:ext cx="9277869" cy="4944568"/>
          </a:xfrm>
          <a:prstGeom prst="rect">
            <a:avLst/>
          </a:prstGeom>
          <a:noFill/>
          <a:ln>
            <a:noFill/>
          </a:ln>
        </p:spPr>
      </p:pic>
      <p:sp>
        <p:nvSpPr>
          <p:cNvPr id="261" name="Google Shape;261;p43" descr="Please note that ALL content will be cleared if you switch the data year."/>
          <p:cNvSpPr/>
          <p:nvPr/>
        </p:nvSpPr>
        <p:spPr>
          <a:xfrm rot="5400000">
            <a:off x="1132248" y="2036531"/>
            <a:ext cx="374000" cy="1674000"/>
          </a:xfrm>
          <a:prstGeom prst="upArrow">
            <a:avLst>
              <a:gd name="adj1" fmla="val 50000"/>
              <a:gd name="adj2" fmla="val 50000"/>
            </a:avLst>
          </a:prstGeom>
          <a:solidFill>
            <a:srgbClr val="CC3300"/>
          </a:solidFill>
          <a:ln w="12700" cap="flat" cmpd="sng">
            <a:solidFill>
              <a:srgbClr val="CC3300"/>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additive="base">
                                        <p:cTn id="7" dur="500" fill="hold"/>
                                        <p:tgtEl>
                                          <p:spTgt spid="261"/>
                                        </p:tgtEl>
                                        <p:attrNameLst>
                                          <p:attrName>ppt_x</p:attrName>
                                        </p:attrNameLst>
                                      </p:cBhvr>
                                      <p:tavLst>
                                        <p:tav tm="0">
                                          <p:val>
                                            <p:strVal val="#ppt_x"/>
                                          </p:val>
                                        </p:tav>
                                        <p:tav tm="100000">
                                          <p:val>
                                            <p:strVal val="#ppt_x"/>
                                          </p:val>
                                        </p:tav>
                                      </p:tavLst>
                                    </p:anim>
                                    <p:anim calcmode="lin" valueType="num">
                                      <p:cBhvr additive="base">
                                        <p:cTn id="8" dur="500" fill="hold"/>
                                        <p:tgtEl>
                                          <p:spTgt spid="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
              <a:t>Optional EDT Alternative Calculator Assurance</a:t>
            </a:r>
            <a:endParaRPr/>
          </a:p>
        </p:txBody>
      </p:sp>
      <p:sp>
        <p:nvSpPr>
          <p:cNvPr id="267" name="Google Shape;267;p44"/>
          <p:cNvSpPr txBox="1">
            <a:spLocks noGrp="1"/>
          </p:cNvSpPr>
          <p:nvPr>
            <p:ph type="body" idx="1"/>
          </p:nvPr>
        </p:nvSpPr>
        <p:spPr>
          <a:xfrm>
            <a:off x="902855" y="1323571"/>
            <a:ext cx="10515600" cy="4351200"/>
          </a:xfrm>
          <a:prstGeom prst="rect">
            <a:avLst/>
          </a:prstGeom>
        </p:spPr>
        <p:txBody>
          <a:bodyPr spcFirstLastPara="1" vert="horz" wrap="square" lIns="0" tIns="0" rIns="0" bIns="0" rtlCol="0" anchor="t" anchorCtr="0">
            <a:normAutofit/>
          </a:bodyPr>
          <a:lstStyle/>
          <a:p>
            <a:pPr marL="609585" indent="-457189">
              <a:spcBef>
                <a:spcPts val="1067"/>
              </a:spcBef>
              <a:buSzPts val="1800"/>
            </a:pPr>
            <a:r>
              <a:rPr lang="en" dirty="0"/>
              <a:t>Statutory intent of EDT can be met at many levels. </a:t>
            </a:r>
            <a:endParaRPr dirty="0"/>
          </a:p>
          <a:p>
            <a:pPr marL="609585" indent="-457189">
              <a:spcBef>
                <a:spcPts val="0"/>
              </a:spcBef>
              <a:buSzPts val="1800"/>
            </a:pPr>
            <a:r>
              <a:rPr lang="en" dirty="0"/>
              <a:t>CDE is able to calculate EDT at the school level.</a:t>
            </a:r>
            <a:endParaRPr dirty="0"/>
          </a:p>
          <a:p>
            <a:pPr marL="609585" indent="-457189">
              <a:spcBef>
                <a:spcPts val="0"/>
              </a:spcBef>
              <a:buSzPts val="1800"/>
            </a:pPr>
            <a:r>
              <a:rPr lang="en" dirty="0"/>
              <a:t>LEAs that have identified gaps must develop a plan to address gaps by answering the questions in the Consolidated Application regarding EDT. </a:t>
            </a:r>
          </a:p>
          <a:p>
            <a:pPr marL="609585" indent="-457189">
              <a:spcBef>
                <a:spcPts val="0"/>
              </a:spcBef>
              <a:buSzPts val="1800"/>
            </a:pPr>
            <a:r>
              <a:rPr lang="en" dirty="0"/>
              <a:t>Because the CDE analyses compares percentages of effective, in-field, and experienced teachers across schools, LEAs can use local data (particularly if analyses can be conducted using classroom or teacher level data) and the EDT Alternative Calculator to demonstrate compliance at the student/teacher level.</a:t>
            </a:r>
          </a:p>
          <a:p>
            <a:pPr marL="609585" indent="-457189">
              <a:spcBef>
                <a:spcPts val="0"/>
              </a:spcBef>
              <a:buSzPts val="1800"/>
            </a:pPr>
            <a:r>
              <a:rPr lang="en" dirty="0"/>
              <a:t>There are 6 data elements which can be identified with a small, medium, or large gap (any of the blue cells below could be identified with gaps): </a:t>
            </a:r>
            <a:endParaRPr dirty="0"/>
          </a:p>
        </p:txBody>
      </p:sp>
      <p:graphicFrame>
        <p:nvGraphicFramePr>
          <p:cNvPr id="2" name="Table 2">
            <a:extLst>
              <a:ext uri="{FF2B5EF4-FFF2-40B4-BE49-F238E27FC236}">
                <a16:creationId xmlns:a16="http://schemas.microsoft.com/office/drawing/2014/main" id="{D4D45BF8-F735-4D19-89D8-4CC5D43FEDE2}"/>
              </a:ext>
            </a:extLst>
          </p:cNvPr>
          <p:cNvGraphicFramePr>
            <a:graphicFrameLocks noGrp="1"/>
          </p:cNvGraphicFramePr>
          <p:nvPr>
            <p:extLst>
              <p:ext uri="{D42A27DB-BD31-4B8C-83A1-F6EECF244321}">
                <p14:modId xmlns:p14="http://schemas.microsoft.com/office/powerpoint/2010/main" val="2965468689"/>
              </p:ext>
            </p:extLst>
          </p:nvPr>
        </p:nvGraphicFramePr>
        <p:xfrm>
          <a:off x="1271774" y="4969617"/>
          <a:ext cx="9777761" cy="1129624"/>
        </p:xfrm>
        <a:graphic>
          <a:graphicData uri="http://schemas.openxmlformats.org/drawingml/2006/table">
            <a:tbl>
              <a:tblPr firstRow="1" bandRow="1">
                <a:tableStyleId>{93296810-A885-4BE3-A3E7-6D5BEEA58F35}</a:tableStyleId>
              </a:tblPr>
              <a:tblGrid>
                <a:gridCol w="3176752">
                  <a:extLst>
                    <a:ext uri="{9D8B030D-6E8A-4147-A177-3AD203B41FA5}">
                      <a16:colId xmlns:a16="http://schemas.microsoft.com/office/drawing/2014/main" val="1005039595"/>
                    </a:ext>
                  </a:extLst>
                </a:gridCol>
                <a:gridCol w="2285487">
                  <a:extLst>
                    <a:ext uri="{9D8B030D-6E8A-4147-A177-3AD203B41FA5}">
                      <a16:colId xmlns:a16="http://schemas.microsoft.com/office/drawing/2014/main" val="2084006809"/>
                    </a:ext>
                  </a:extLst>
                </a:gridCol>
                <a:gridCol w="2319454">
                  <a:extLst>
                    <a:ext uri="{9D8B030D-6E8A-4147-A177-3AD203B41FA5}">
                      <a16:colId xmlns:a16="http://schemas.microsoft.com/office/drawing/2014/main" val="2115619089"/>
                    </a:ext>
                  </a:extLst>
                </a:gridCol>
                <a:gridCol w="1996068">
                  <a:extLst>
                    <a:ext uri="{9D8B030D-6E8A-4147-A177-3AD203B41FA5}">
                      <a16:colId xmlns:a16="http://schemas.microsoft.com/office/drawing/2014/main" val="2583846590"/>
                    </a:ext>
                  </a:extLst>
                </a:gridCol>
              </a:tblGrid>
              <a:tr h="378372">
                <a:tc>
                  <a:txBody>
                    <a:bodyPr/>
                    <a:lstStyle/>
                    <a:p>
                      <a:pPr algn="ctr"/>
                      <a:r>
                        <a:rPr lang="en-US" dirty="0"/>
                        <a:t>Student Group/EDT Category</a:t>
                      </a:r>
                    </a:p>
                  </a:txBody>
                  <a:tcPr/>
                </a:tc>
                <a:tc>
                  <a:txBody>
                    <a:bodyPr/>
                    <a:lstStyle/>
                    <a:p>
                      <a:pPr algn="ctr"/>
                      <a:r>
                        <a:rPr lang="en-US" dirty="0"/>
                        <a:t>Effectiveness</a:t>
                      </a:r>
                    </a:p>
                  </a:txBody>
                  <a:tcPr/>
                </a:tc>
                <a:tc>
                  <a:txBody>
                    <a:bodyPr/>
                    <a:lstStyle/>
                    <a:p>
                      <a:pPr algn="ctr"/>
                      <a:r>
                        <a:rPr lang="en-US" dirty="0"/>
                        <a:t>In-field</a:t>
                      </a:r>
                    </a:p>
                  </a:txBody>
                  <a:tcPr/>
                </a:tc>
                <a:tc>
                  <a:txBody>
                    <a:bodyPr/>
                    <a:lstStyle/>
                    <a:p>
                      <a:pPr algn="ctr"/>
                      <a:r>
                        <a:rPr lang="en-US" dirty="0"/>
                        <a:t>Experience</a:t>
                      </a:r>
                    </a:p>
                  </a:txBody>
                  <a:tcPr/>
                </a:tc>
                <a:extLst>
                  <a:ext uri="{0D108BD9-81ED-4DB2-BD59-A6C34878D82A}">
                    <a16:rowId xmlns:a16="http://schemas.microsoft.com/office/drawing/2014/main" val="1091890391"/>
                  </a:ext>
                </a:extLst>
              </a:tr>
              <a:tr h="375626">
                <a:tc>
                  <a:txBody>
                    <a:bodyPr/>
                    <a:lstStyle/>
                    <a:p>
                      <a:r>
                        <a:rPr lang="en-US" dirty="0"/>
                        <a:t>Minority</a:t>
                      </a:r>
                    </a:p>
                  </a:txBody>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3523044074"/>
                  </a:ext>
                </a:extLst>
              </a:tr>
              <a:tr h="375626">
                <a:tc>
                  <a:txBody>
                    <a:bodyPr/>
                    <a:lstStyle/>
                    <a:p>
                      <a:r>
                        <a:rPr lang="en-US" dirty="0"/>
                        <a:t>Poverty</a:t>
                      </a:r>
                    </a:p>
                  </a:txBody>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418570747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443567" y="205167"/>
            <a:ext cx="10343600" cy="898400"/>
          </a:xfrm>
          <a:prstGeom prst="rect">
            <a:avLst/>
          </a:prstGeom>
        </p:spPr>
        <p:txBody>
          <a:bodyPr spcFirstLastPara="1" vert="horz" wrap="square" lIns="0" tIns="0" rIns="0" bIns="0" rtlCol="0" anchor="t" anchorCtr="0">
            <a:normAutofit/>
          </a:bodyPr>
          <a:lstStyle/>
          <a:p>
            <a:pPr>
              <a:spcBef>
                <a:spcPts val="0"/>
              </a:spcBef>
            </a:pPr>
            <a:r>
              <a:rPr lang="en"/>
              <a:t>Alternative Calculator DOES Demonstrate Compliance</a:t>
            </a:r>
            <a:endParaRPr/>
          </a:p>
        </p:txBody>
      </p:sp>
      <p:sp>
        <p:nvSpPr>
          <p:cNvPr id="273" name="Google Shape;273;p45"/>
          <p:cNvSpPr txBox="1">
            <a:spLocks noGrp="1"/>
          </p:cNvSpPr>
          <p:nvPr>
            <p:ph type="body" idx="1"/>
          </p:nvPr>
        </p:nvSpPr>
        <p:spPr>
          <a:xfrm>
            <a:off x="838200" y="1323571"/>
            <a:ext cx="10515600" cy="4351200"/>
          </a:xfrm>
          <a:prstGeom prst="rect">
            <a:avLst/>
          </a:prstGeom>
        </p:spPr>
        <p:txBody>
          <a:bodyPr spcFirstLastPara="1" vert="horz" wrap="square" lIns="0" tIns="0" rIns="0" bIns="0" rtlCol="0" anchor="t" anchorCtr="0">
            <a:normAutofit/>
          </a:bodyPr>
          <a:lstStyle/>
          <a:p>
            <a:pPr marL="609585" indent="-457189">
              <a:spcBef>
                <a:spcPts val="1067"/>
              </a:spcBef>
              <a:buSzPts val="1800"/>
            </a:pPr>
            <a:r>
              <a:rPr lang="en" dirty="0"/>
              <a:t>Select the assurance checkbox.</a:t>
            </a:r>
            <a:endParaRPr dirty="0"/>
          </a:p>
          <a:p>
            <a:pPr marL="609585" indent="-457189">
              <a:spcBef>
                <a:spcPts val="0"/>
              </a:spcBef>
              <a:buSzPts val="1800"/>
            </a:pPr>
            <a:r>
              <a:rPr lang="en" dirty="0"/>
              <a:t>Add the following information in the General Comments box:</a:t>
            </a:r>
            <a:endParaRPr dirty="0"/>
          </a:p>
          <a:p>
            <a:pPr marL="1219170" lvl="1" indent="-431789">
              <a:spcBef>
                <a:spcPts val="0"/>
              </a:spcBef>
              <a:buSzPts val="1500"/>
            </a:pPr>
            <a:r>
              <a:rPr lang="en" dirty="0"/>
              <a:t>Which identified indicator(s) were met through the Alternative Calculator data.</a:t>
            </a:r>
            <a:endParaRPr dirty="0"/>
          </a:p>
          <a:p>
            <a:pPr marL="1219170" lvl="1" indent="-431789">
              <a:spcBef>
                <a:spcPts val="0"/>
              </a:spcBef>
              <a:buSzPts val="1500"/>
            </a:pPr>
            <a:r>
              <a:rPr lang="en" dirty="0"/>
              <a:t>The data year used in the Alternative Calculator.</a:t>
            </a:r>
            <a:endParaRPr dirty="0"/>
          </a:p>
          <a:p>
            <a:pPr marL="609585" indent="-457189">
              <a:spcBef>
                <a:spcPts val="0"/>
              </a:spcBef>
              <a:buSzPts val="1800"/>
            </a:pPr>
            <a:r>
              <a:rPr lang="en" dirty="0"/>
              <a:t>Maintain a completed copy of the Alternative Calculator on file locally for monitoring purposes. </a:t>
            </a:r>
            <a:r>
              <a:rPr lang="en-US" dirty="0"/>
              <a:t>Do not upload the data into the Consolidated Application nor email them to CDE during the application period. </a:t>
            </a:r>
            <a:endParaRPr dirty="0"/>
          </a:p>
        </p:txBody>
      </p:sp>
      <p:pic>
        <p:nvPicPr>
          <p:cNvPr id="274" name="Google Shape;274;p45" descr="Image depicting the Title I, Part A narrative question 5 in the Consolidated Application."/>
          <p:cNvPicPr preferRelativeResize="0"/>
          <p:nvPr/>
        </p:nvPicPr>
        <p:blipFill rotWithShape="1">
          <a:blip r:embed="rId3">
            <a:alphaModFix/>
          </a:blip>
          <a:srcRect b="46655"/>
          <a:stretch/>
        </p:blipFill>
        <p:spPr>
          <a:xfrm>
            <a:off x="1561252" y="3783602"/>
            <a:ext cx="9069496" cy="23327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443567" y="205167"/>
            <a:ext cx="10910400" cy="898400"/>
          </a:xfrm>
          <a:prstGeom prst="rect">
            <a:avLst/>
          </a:prstGeom>
        </p:spPr>
        <p:txBody>
          <a:bodyPr spcFirstLastPara="1" vert="horz" wrap="square" lIns="0" tIns="0" rIns="0" bIns="0" rtlCol="0" anchor="t" anchorCtr="0">
            <a:normAutofit/>
          </a:bodyPr>
          <a:lstStyle/>
          <a:p>
            <a:pPr>
              <a:spcBef>
                <a:spcPts val="0"/>
              </a:spcBef>
            </a:pPr>
            <a:r>
              <a:rPr lang="en"/>
              <a:t>Alternative Calculator DOES NOT Demonstrate Compliance</a:t>
            </a:r>
            <a:endParaRPr/>
          </a:p>
        </p:txBody>
      </p:sp>
      <p:sp>
        <p:nvSpPr>
          <p:cNvPr id="280" name="Google Shape;280;p46"/>
          <p:cNvSpPr txBox="1">
            <a:spLocks noGrp="1"/>
          </p:cNvSpPr>
          <p:nvPr>
            <p:ph type="body" idx="1"/>
          </p:nvPr>
        </p:nvSpPr>
        <p:spPr>
          <a:xfrm>
            <a:off x="838367" y="1278067"/>
            <a:ext cx="10515600" cy="4351200"/>
          </a:xfrm>
          <a:prstGeom prst="rect">
            <a:avLst/>
          </a:prstGeom>
        </p:spPr>
        <p:txBody>
          <a:bodyPr spcFirstLastPara="1" vert="horz" wrap="square" lIns="0" tIns="0" rIns="0" bIns="0" rtlCol="0" anchor="t" anchorCtr="0">
            <a:normAutofit/>
          </a:bodyPr>
          <a:lstStyle/>
          <a:p>
            <a:pPr marL="609585" indent="-457189">
              <a:spcBef>
                <a:spcPts val="1067"/>
              </a:spcBef>
              <a:buSzPts val="1800"/>
            </a:pPr>
            <a:r>
              <a:rPr lang="en" dirty="0"/>
              <a:t>Do not select the assurance checkbox.</a:t>
            </a:r>
            <a:endParaRPr dirty="0"/>
          </a:p>
          <a:p>
            <a:pPr marL="609585" indent="-457189">
              <a:spcBef>
                <a:spcPts val="0"/>
              </a:spcBef>
              <a:buSzPts val="1800"/>
            </a:pPr>
            <a:r>
              <a:rPr lang="en" dirty="0"/>
              <a:t>An LEA with small gaps will create and implement an EDT Plan locally.</a:t>
            </a:r>
            <a:endParaRPr dirty="0"/>
          </a:p>
          <a:p>
            <a:pPr marL="609585" indent="-457189">
              <a:spcBef>
                <a:spcPts val="0"/>
              </a:spcBef>
              <a:buSzPts val="1800"/>
            </a:pPr>
            <a:r>
              <a:rPr lang="en" dirty="0"/>
              <a:t>An LEA with medium/large gaps will develop an EDT plan, submit the plan by answering the 6 EDT questions, then implement the plan after approval.</a:t>
            </a:r>
            <a:endParaRPr dirty="0"/>
          </a:p>
        </p:txBody>
      </p:sp>
      <p:pic>
        <p:nvPicPr>
          <p:cNvPr id="281" name="Google Shape;281;p46" descr="Image depicting the Title I, Part A Narrative Question 5 in the Consolidated Application."/>
          <p:cNvPicPr preferRelativeResize="0"/>
          <p:nvPr/>
        </p:nvPicPr>
        <p:blipFill rotWithShape="1">
          <a:blip r:embed="rId3">
            <a:alphaModFix/>
          </a:blip>
          <a:srcRect l="901" b="51697"/>
          <a:stretch/>
        </p:blipFill>
        <p:spPr>
          <a:xfrm>
            <a:off x="1499118" y="3240934"/>
            <a:ext cx="9193764" cy="23883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7"/>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
              <a:t>Updated Response Guidance</a:t>
            </a:r>
            <a:endParaRPr/>
          </a:p>
        </p:txBody>
      </p:sp>
      <p:sp>
        <p:nvSpPr>
          <p:cNvPr id="287" name="Google Shape;287;p47"/>
          <p:cNvSpPr txBox="1">
            <a:spLocks noGrp="1"/>
          </p:cNvSpPr>
          <p:nvPr>
            <p:ph type="body" idx="1"/>
          </p:nvPr>
        </p:nvSpPr>
        <p:spPr>
          <a:xfrm>
            <a:off x="838200" y="1348509"/>
            <a:ext cx="10515600" cy="4557171"/>
          </a:xfrm>
          <a:prstGeom prst="rect">
            <a:avLst/>
          </a:prstGeom>
        </p:spPr>
        <p:txBody>
          <a:bodyPr spcFirstLastPara="1" vert="horz" wrap="square" lIns="0" tIns="0" rIns="0" bIns="0" rtlCol="0" anchor="t" anchorCtr="0">
            <a:normAutofit/>
          </a:bodyPr>
          <a:lstStyle/>
          <a:p>
            <a:pPr marL="609585" indent="-457189">
              <a:spcBef>
                <a:spcPts val="1067"/>
              </a:spcBef>
              <a:buSzPts val="1800"/>
            </a:pPr>
            <a:r>
              <a:rPr lang="en" dirty="0"/>
              <a:t>Questions themselves have not changed.</a:t>
            </a:r>
            <a:endParaRPr dirty="0"/>
          </a:p>
          <a:p>
            <a:pPr marL="609585" indent="-457189">
              <a:spcBef>
                <a:spcPts val="0"/>
              </a:spcBef>
              <a:buSzPts val="1800"/>
            </a:pPr>
            <a:r>
              <a:rPr lang="en" dirty="0"/>
              <a:t>Include responses for all indicators identified by CDE analyses with medium or large gaps. </a:t>
            </a:r>
          </a:p>
          <a:p>
            <a:pPr marL="1066785" lvl="1" indent="-457189">
              <a:spcBef>
                <a:spcPts val="0"/>
              </a:spcBef>
              <a:buSzPts val="1800"/>
            </a:pPr>
            <a:r>
              <a:rPr lang="en" dirty="0"/>
              <a:t>Exclude plans/responses pertaining to indicators for which the Alternative Calculator demonstrates that a gap does not exist at the teacher or classroom level.</a:t>
            </a:r>
            <a:endParaRPr dirty="0"/>
          </a:p>
          <a:p>
            <a:pPr marL="609585" indent="-457189">
              <a:spcBef>
                <a:spcPts val="0"/>
              </a:spcBef>
              <a:buSzPts val="1800"/>
            </a:pPr>
            <a:r>
              <a:rPr lang="en" dirty="0"/>
              <a:t>Please be sure to include the names of the indicator(s) that you are addressing when answering EDT Plan questions 1-6.</a:t>
            </a:r>
            <a:endParaRPr dirty="0"/>
          </a:p>
          <a:p>
            <a:pPr marL="609585" indent="-457189">
              <a:spcBef>
                <a:spcPts val="0"/>
              </a:spcBef>
              <a:buSzPts val="1800"/>
            </a:pPr>
            <a:r>
              <a:rPr lang="en" dirty="0"/>
              <a:t>If your plan includes addressing multiple medium/large gaps, please clearly differentiate between the indicators in the response boxes.</a:t>
            </a:r>
            <a:endParaRPr dirty="0"/>
          </a:p>
          <a:p>
            <a:pPr marL="0" indent="0">
              <a:spcBef>
                <a:spcPts val="1067"/>
              </a:spcBef>
              <a:buNone/>
            </a:pPr>
            <a:r>
              <a:rPr lang="en" u="sng" dirty="0"/>
              <a:t>Response Example Text</a:t>
            </a:r>
            <a:endParaRPr u="sng" dirty="0"/>
          </a:p>
          <a:p>
            <a:pPr marL="0" indent="0">
              <a:spcBef>
                <a:spcPts val="1067"/>
              </a:spcBef>
              <a:buNone/>
            </a:pPr>
            <a:r>
              <a:rPr lang="en" dirty="0"/>
              <a:t>Poverty - Experience: District ABC identified 3 root causes of this gap…</a:t>
            </a:r>
            <a:endParaRPr dirty="0"/>
          </a:p>
          <a:p>
            <a:pPr marL="0" indent="0">
              <a:spcBef>
                <a:spcPts val="1067"/>
              </a:spcBef>
              <a:buNone/>
            </a:pPr>
            <a:r>
              <a:rPr lang="en" dirty="0"/>
              <a:t>Minority - In-Field: District ABC identified 2 root causes of this gap…</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8"/>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
              <a:t>Title IV, Part A Carryover Calculations</a:t>
            </a:r>
            <a:endParaRPr/>
          </a:p>
        </p:txBody>
      </p:sp>
      <p:pic>
        <p:nvPicPr>
          <p:cNvPr id="293" name="Google Shape;293;p48" descr="Image depicting Title IV, Part A Carryover Calculations section in the Consolidated Application."/>
          <p:cNvPicPr preferRelativeResize="0"/>
          <p:nvPr/>
        </p:nvPicPr>
        <p:blipFill>
          <a:blip r:embed="rId3">
            <a:alphaModFix/>
          </a:blip>
          <a:stretch>
            <a:fillRect/>
          </a:stretch>
        </p:blipFill>
        <p:spPr>
          <a:xfrm>
            <a:off x="628701" y="1310710"/>
            <a:ext cx="10008609" cy="53480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prstGeom prst="rect">
            <a:avLst/>
          </a:prstGeom>
        </p:spPr>
        <p:txBody>
          <a:bodyPr spcFirstLastPara="1" vert="horz" lIns="91440" tIns="45720" rIns="91440" bIns="45720" rtlCol="0" anchorCtr="0">
            <a:normAutofit/>
          </a:bodyPr>
          <a:lstStyle/>
          <a:p>
            <a:pPr>
              <a:buClr>
                <a:schemeClr val="lt1"/>
              </a:buClr>
              <a:buSzPts val="2100"/>
            </a:pPr>
            <a:r>
              <a:rPr lang="en-US" kern="1200" dirty="0">
                <a:latin typeface="+mj-lt"/>
                <a:ea typeface="+mj-ea"/>
                <a:cs typeface="+mj-cs"/>
              </a:rPr>
              <a:t>2022-2023 Consolidated Application Walk Through</a:t>
            </a:r>
          </a:p>
        </p:txBody>
      </p:sp>
      <p:sp>
        <p:nvSpPr>
          <p:cNvPr id="300" name="Google Shape;300;p49"/>
          <p:cNvSpPr txBox="1">
            <a:spLocks noGrp="1"/>
          </p:cNvSpPr>
          <p:nvPr>
            <p:ph idx="1"/>
          </p:nvPr>
        </p:nvSpPr>
        <p:spPr>
          <a:prstGeom prst="rect">
            <a:avLst/>
          </a:prstGeom>
        </p:spPr>
        <p:txBody>
          <a:bodyPr spcFirstLastPara="1" vert="horz" lIns="91440" tIns="45720" rIns="91440" bIns="45720" rtlCol="0" anchor="ctr" anchorCtr="0">
            <a:normAutofit/>
          </a:bodyPr>
          <a:lstStyle/>
          <a:p>
            <a:pPr marL="0" indent="0" algn="ctr">
              <a:buClr>
                <a:schemeClr val="dk1"/>
              </a:buClr>
              <a:buSzPts val="1800"/>
              <a:buNone/>
            </a:pPr>
            <a:r>
              <a:rPr lang="en-US" sz="3200" u="sng" kern="1200" dirty="0">
                <a:latin typeface="+mn-lt"/>
                <a:ea typeface="+mn-ea"/>
                <a:cs typeface="+mn-cs"/>
                <a:hlinkClick r:id="rId3"/>
              </a:rPr>
              <a:t>https://sitespubdev.cde.state.co.us/apps/consapp2022/</a:t>
            </a:r>
            <a:endParaRPr lang="en-US" sz="3200" kern="1200" dirty="0">
              <a:latin typeface="+mn-lt"/>
              <a:ea typeface="+mn-ea"/>
              <a:cs typeface="+mn-cs"/>
            </a:endParaRPr>
          </a:p>
        </p:txBody>
      </p:sp>
      <p:sp>
        <p:nvSpPr>
          <p:cNvPr id="304" name="Google Shape;304;p49"/>
          <p:cNvSpPr txBox="1">
            <a:spLocks noGrp="1"/>
          </p:cNvSpPr>
          <p:nvPr>
            <p:ph type="sldNum" sz="quarter" idx="12"/>
          </p:nvPr>
        </p:nvSpPr>
        <p:spPr>
          <a:prstGeom prst="rect">
            <a:avLst/>
          </a:prstGeom>
        </p:spPr>
        <p:txBody>
          <a:bodyPr spcFirstLastPara="1" vert="horz" lIns="91440" tIns="45720" rIns="91440" bIns="45720" rtlCol="0" anchorCtr="0">
            <a:normAutofit/>
          </a:bodyPr>
          <a:lstStyle/>
          <a:p>
            <a:pPr>
              <a:lnSpc>
                <a:spcPct val="90000"/>
              </a:lnSpc>
              <a:spcAft>
                <a:spcPts val="600"/>
              </a:spcAft>
            </a:pPr>
            <a:fld id="{00000000-1234-1234-1234-123412341234}" type="slidenum">
              <a:rPr lang="en-US" sz="1400">
                <a:solidFill>
                  <a:srgbClr val="FFFFFF"/>
                </a:solidFill>
              </a:rPr>
              <a:pPr>
                <a:lnSpc>
                  <a:spcPct val="90000"/>
                </a:lnSpc>
                <a:spcAft>
                  <a:spcPts val="600"/>
                </a:spcAft>
              </a:pPr>
              <a:t>27</a:t>
            </a:fld>
            <a:endParaRPr lang="en-US" sz="14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1"/>
          <p:cNvSpPr txBox="1">
            <a:spLocks noGrp="1"/>
          </p:cNvSpPr>
          <p:nvPr>
            <p:ph type="title"/>
          </p:nvPr>
        </p:nvSpPr>
        <p:spPr>
          <a:xfrm>
            <a:off x="443565" y="205177"/>
            <a:ext cx="8065168" cy="898524"/>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Additional Support: </a:t>
            </a:r>
            <a:endParaRPr/>
          </a:p>
        </p:txBody>
      </p:sp>
      <p:sp>
        <p:nvSpPr>
          <p:cNvPr id="320" name="Google Shape;320;p51"/>
          <p:cNvSpPr txBox="1">
            <a:spLocks noGrp="1"/>
          </p:cNvSpPr>
          <p:nvPr>
            <p:ph type="body" idx="1"/>
          </p:nvPr>
        </p:nvSpPr>
        <p:spPr>
          <a:xfrm>
            <a:off x="838200" y="1554481"/>
            <a:ext cx="10515600" cy="4351337"/>
          </a:xfrm>
          <a:prstGeom prst="rect">
            <a:avLst/>
          </a:prstGeom>
          <a:noFill/>
          <a:ln>
            <a:noFill/>
          </a:ln>
        </p:spPr>
        <p:txBody>
          <a:bodyPr spcFirstLastPara="1" vert="horz" wrap="square" lIns="0" tIns="0" rIns="0" bIns="0" rtlCol="0" anchor="t" anchorCtr="0">
            <a:normAutofit/>
          </a:bodyPr>
          <a:lstStyle/>
          <a:p>
            <a:pPr marL="237061" indent="-237061">
              <a:spcBef>
                <a:spcPts val="0"/>
              </a:spcBef>
              <a:buClr>
                <a:schemeClr val="dk1"/>
              </a:buClr>
              <a:buSzPts val="1800"/>
            </a:pPr>
            <a:r>
              <a:rPr lang="en"/>
              <a:t>Reach out to your </a:t>
            </a:r>
            <a:r>
              <a:rPr lang="en" u="sng">
                <a:solidFill>
                  <a:schemeClr val="hlink"/>
                </a:solidFill>
                <a:hlinkClick r:id="rId3"/>
              </a:rPr>
              <a:t>Regional Contacts </a:t>
            </a:r>
            <a:endParaRPr/>
          </a:p>
          <a:p>
            <a:pPr marL="237061" indent="-237061">
              <a:spcBef>
                <a:spcPts val="1067"/>
              </a:spcBef>
              <a:buClr>
                <a:schemeClr val="dk1"/>
              </a:buClr>
              <a:buSzPts val="1800"/>
            </a:pPr>
            <a:r>
              <a:rPr lang="en" u="sng">
                <a:solidFill>
                  <a:schemeClr val="hlink"/>
                </a:solidFill>
                <a:hlinkClick r:id="rId4"/>
              </a:rPr>
              <a:t>Technical Assistance Request</a:t>
            </a:r>
            <a:r>
              <a:rPr lang="en"/>
              <a:t> - Set up time with your Regional Contact for one on one support</a:t>
            </a:r>
            <a:endParaRPr/>
          </a:p>
          <a:p>
            <a:pPr marL="237061" indent="-237061">
              <a:spcBef>
                <a:spcPts val="1067"/>
              </a:spcBef>
              <a:buClr>
                <a:schemeClr val="dk1"/>
              </a:buClr>
              <a:buSzPts val="1800"/>
            </a:pPr>
            <a:r>
              <a:rPr lang="en"/>
              <a:t>Dedicate time during existing Thursday afternoon office hours</a:t>
            </a:r>
            <a:endParaRPr/>
          </a:p>
          <a:p>
            <a:pPr marL="237061" indent="-237061">
              <a:spcBef>
                <a:spcPts val="1067"/>
              </a:spcBef>
              <a:buSzPts val="1800"/>
            </a:pPr>
            <a:r>
              <a:rPr lang="en"/>
              <a:t>In-person work sessions throughout May by Region</a:t>
            </a:r>
            <a:endParaRPr/>
          </a:p>
          <a:p>
            <a:pPr marL="237061" indent="-84665">
              <a:spcBef>
                <a:spcPts val="1067"/>
              </a:spcBef>
              <a:buClr>
                <a:schemeClr val="dk1"/>
              </a:buClr>
              <a:buSzPts val="1800"/>
              <a:buNone/>
            </a:pPr>
            <a:endParaRPr i="1"/>
          </a:p>
        </p:txBody>
      </p:sp>
      <p:sp>
        <p:nvSpPr>
          <p:cNvPr id="321" name="Google Shape;321;p51"/>
          <p:cNvSpPr txBox="1">
            <a:spLocks noGrp="1"/>
          </p:cNvSpPr>
          <p:nvPr>
            <p:ph type="sldNum" idx="12"/>
          </p:nvPr>
        </p:nvSpPr>
        <p:spPr>
          <a:xfrm>
            <a:off x="332873" y="6356351"/>
            <a:ext cx="2743200"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28</a:t>
            </a:fld>
            <a:endParaRPr/>
          </a:p>
        </p:txBody>
      </p:sp>
      <p:pic>
        <p:nvPicPr>
          <p:cNvPr id="322" name="Google Shape;322;p5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628723" y="3638246"/>
            <a:ext cx="4762500" cy="2857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2"/>
          <p:cNvSpPr txBox="1">
            <a:spLocks noGrp="1"/>
          </p:cNvSpPr>
          <p:nvPr>
            <p:ph type="title"/>
          </p:nvPr>
        </p:nvSpPr>
        <p:spPr>
          <a:xfrm>
            <a:off x="443565" y="205177"/>
            <a:ext cx="8065168" cy="898524"/>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ESEA Team</a:t>
            </a:r>
            <a:endParaRPr/>
          </a:p>
        </p:txBody>
      </p:sp>
      <p:graphicFrame>
        <p:nvGraphicFramePr>
          <p:cNvPr id="329" name="Google Shape;329;p52"/>
          <p:cNvGraphicFramePr/>
          <p:nvPr>
            <p:extLst>
              <p:ext uri="{D42A27DB-BD31-4B8C-83A1-F6EECF244321}">
                <p14:modId xmlns:p14="http://schemas.microsoft.com/office/powerpoint/2010/main" val="3677431781"/>
              </p:ext>
            </p:extLst>
          </p:nvPr>
        </p:nvGraphicFramePr>
        <p:xfrm>
          <a:off x="711197" y="1243111"/>
          <a:ext cx="10704945" cy="1259202"/>
        </p:xfrm>
        <a:graphic>
          <a:graphicData uri="http://schemas.openxmlformats.org/drawingml/2006/table">
            <a:tbl>
              <a:tblPr firstRow="1" bandRow="1">
                <a:tableStyleId>{E8B1032C-EA38-4F05-BA0D-38AFFFC7BED3}</a:tableStyleId>
              </a:tblPr>
              <a:tblGrid>
                <a:gridCol w="2605295">
                  <a:extLst>
                    <a:ext uri="{9D8B030D-6E8A-4147-A177-3AD203B41FA5}">
                      <a16:colId xmlns:a16="http://schemas.microsoft.com/office/drawing/2014/main" val="20000"/>
                    </a:ext>
                  </a:extLst>
                </a:gridCol>
                <a:gridCol w="5127197">
                  <a:extLst>
                    <a:ext uri="{9D8B030D-6E8A-4147-A177-3AD203B41FA5}">
                      <a16:colId xmlns:a16="http://schemas.microsoft.com/office/drawing/2014/main" val="20001"/>
                    </a:ext>
                  </a:extLst>
                </a:gridCol>
                <a:gridCol w="2972453">
                  <a:extLst>
                    <a:ext uri="{9D8B030D-6E8A-4147-A177-3AD203B41FA5}">
                      <a16:colId xmlns:a16="http://schemas.microsoft.com/office/drawing/2014/main" val="20002"/>
                    </a:ext>
                  </a:extLst>
                </a:gridCol>
              </a:tblGrid>
              <a:tr h="343124">
                <a:tc>
                  <a:txBody>
                    <a:bodyPr/>
                    <a:lstStyle/>
                    <a:p>
                      <a:pPr marL="0" marR="0" lvl="0" indent="0" algn="ctr" rtl="0">
                        <a:lnSpc>
                          <a:spcPct val="115000"/>
                        </a:lnSpc>
                        <a:spcBef>
                          <a:spcPts val="0"/>
                        </a:spcBef>
                        <a:spcAft>
                          <a:spcPts val="0"/>
                        </a:spcAft>
                        <a:buNone/>
                      </a:pPr>
                      <a:r>
                        <a:rPr lang="en" sz="1600">
                          <a:solidFill>
                            <a:schemeClr val="dk1"/>
                          </a:solidFill>
                          <a:sym typeface="Calibri"/>
                        </a:rPr>
                        <a:t>ESEA Office</a:t>
                      </a:r>
                      <a:endParaRPr sz="1600">
                        <a:solidFill>
                          <a:schemeClr val="dk1"/>
                        </a:solidFill>
                        <a:latin typeface="Calibri"/>
                        <a:ea typeface="Calibri"/>
                        <a:cs typeface="Calibri"/>
                        <a:sym typeface="Calibri"/>
                      </a:endParaRPr>
                    </a:p>
                  </a:txBody>
                  <a:tcPr marL="71667" marR="71667" marT="39567" marB="39567"/>
                </a:tc>
                <a:tc>
                  <a:txBody>
                    <a:bodyPr/>
                    <a:lstStyle/>
                    <a:p>
                      <a:pPr marL="0" marR="0" lvl="0" indent="0" algn="ctr" rtl="0">
                        <a:lnSpc>
                          <a:spcPct val="115000"/>
                        </a:lnSpc>
                        <a:spcBef>
                          <a:spcPts val="0"/>
                        </a:spcBef>
                        <a:spcAft>
                          <a:spcPts val="0"/>
                        </a:spcAft>
                        <a:buNone/>
                      </a:pPr>
                      <a:r>
                        <a:rPr lang="en" sz="1600">
                          <a:solidFill>
                            <a:schemeClr val="dk1"/>
                          </a:solidFill>
                          <a:sym typeface="Calibri"/>
                        </a:rPr>
                        <a:t>Position</a:t>
                      </a:r>
                      <a:endParaRPr sz="1600">
                        <a:solidFill>
                          <a:schemeClr val="dk1"/>
                        </a:solidFill>
                        <a:latin typeface="Calibri"/>
                        <a:ea typeface="Calibri"/>
                        <a:cs typeface="Calibri"/>
                        <a:sym typeface="Calibri"/>
                      </a:endParaRPr>
                    </a:p>
                  </a:txBody>
                  <a:tcPr marL="71667" marR="71667" marT="39567" marB="39567"/>
                </a:tc>
                <a:tc>
                  <a:txBody>
                    <a:bodyPr/>
                    <a:lstStyle/>
                    <a:p>
                      <a:pPr marL="0" marR="0" lvl="0" indent="0" algn="ctr" rtl="0">
                        <a:lnSpc>
                          <a:spcPct val="115000"/>
                        </a:lnSpc>
                        <a:spcBef>
                          <a:spcPts val="0"/>
                        </a:spcBef>
                        <a:spcAft>
                          <a:spcPts val="0"/>
                        </a:spcAft>
                        <a:buNone/>
                      </a:pPr>
                      <a:r>
                        <a:rPr lang="en" sz="1600">
                          <a:solidFill>
                            <a:schemeClr val="dk1"/>
                          </a:solidFill>
                          <a:sym typeface="Calibri"/>
                        </a:rPr>
                        <a:t>E-mail</a:t>
                      </a:r>
                      <a:endParaRPr sz="1600">
                        <a:solidFill>
                          <a:schemeClr val="dk1"/>
                        </a:solidFill>
                        <a:latin typeface="Calibri"/>
                        <a:ea typeface="Calibri"/>
                        <a:cs typeface="Calibri"/>
                        <a:sym typeface="Calibri"/>
                      </a:endParaRPr>
                    </a:p>
                  </a:txBody>
                  <a:tcPr marL="71667" marR="71667" marT="39567" marB="39567"/>
                </a:tc>
                <a:extLst>
                  <a:ext uri="{0D108BD9-81ED-4DB2-BD59-A6C34878D82A}">
                    <a16:rowId xmlns:a16="http://schemas.microsoft.com/office/drawing/2014/main" val="10000"/>
                  </a:ext>
                </a:extLst>
              </a:tr>
              <a:tr h="321111">
                <a:tc>
                  <a:txBody>
                    <a:bodyPr/>
                    <a:lstStyle/>
                    <a:p>
                      <a:pPr marL="0" marR="0" lvl="0" indent="0" algn="l" rtl="0">
                        <a:lnSpc>
                          <a:spcPct val="115000"/>
                        </a:lnSpc>
                        <a:spcBef>
                          <a:spcPts val="0"/>
                        </a:spcBef>
                        <a:spcAft>
                          <a:spcPts val="0"/>
                        </a:spcAft>
                        <a:buNone/>
                      </a:pPr>
                      <a:r>
                        <a:rPr lang="en" sz="1500" b="0" dirty="0">
                          <a:sym typeface="Calibri"/>
                        </a:rPr>
                        <a:t>Nazie Mohajeri-Nelson</a:t>
                      </a:r>
                      <a:endParaRPr sz="1500" b="0" dirty="0">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dirty="0"/>
                        <a:t>Director of the ESEA Programs Office (soon to be Federal Programs and Supports Unit)</a:t>
                      </a:r>
                      <a:endParaRPr sz="1500" dirty="0"/>
                    </a:p>
                  </a:txBody>
                  <a:tcPr marL="71667" marR="71667" marT="39567" marB="39567"/>
                </a:tc>
                <a:tc>
                  <a:txBody>
                    <a:bodyPr/>
                    <a:lstStyle/>
                    <a:p>
                      <a:pPr marL="0" marR="0" lvl="0" indent="0" algn="l" rtl="0">
                        <a:lnSpc>
                          <a:spcPct val="115000"/>
                        </a:lnSpc>
                        <a:spcBef>
                          <a:spcPts val="0"/>
                        </a:spcBef>
                        <a:spcAft>
                          <a:spcPts val="0"/>
                        </a:spcAft>
                        <a:buNone/>
                      </a:pPr>
                      <a:r>
                        <a:rPr lang="en" sz="1500" b="0" u="sng">
                          <a:solidFill>
                            <a:schemeClr val="hlink"/>
                          </a:solidFill>
                          <a:sym typeface="Calibri"/>
                          <a:hlinkClick r:id="rId3"/>
                        </a:rPr>
                        <a:t>Mohajeri-nelson_n@cde.state.co.us</a:t>
                      </a:r>
                      <a:r>
                        <a:rPr lang="en" sz="1500" b="0">
                          <a:solidFill>
                            <a:schemeClr val="dk1"/>
                          </a:solidFill>
                          <a:sym typeface="Calibri"/>
                        </a:rPr>
                        <a:t> </a:t>
                      </a:r>
                      <a:endParaRPr sz="1500"/>
                    </a:p>
                  </a:txBody>
                  <a:tcPr marL="71667" marR="71667" marT="39567" marB="39567"/>
                </a:tc>
                <a:extLst>
                  <a:ext uri="{0D108BD9-81ED-4DB2-BD59-A6C34878D82A}">
                    <a16:rowId xmlns:a16="http://schemas.microsoft.com/office/drawing/2014/main" val="10001"/>
                  </a:ext>
                </a:extLst>
              </a:tr>
              <a:tr h="321111">
                <a:tc>
                  <a:txBody>
                    <a:bodyPr/>
                    <a:lstStyle/>
                    <a:p>
                      <a:pPr marL="0" marR="0" lvl="0" indent="0" algn="l" rtl="0">
                        <a:lnSpc>
                          <a:spcPct val="115000"/>
                        </a:lnSpc>
                        <a:spcBef>
                          <a:spcPts val="0"/>
                        </a:spcBef>
                        <a:spcAft>
                          <a:spcPts val="0"/>
                        </a:spcAft>
                        <a:buNone/>
                      </a:pPr>
                      <a:r>
                        <a:rPr lang="en" sz="1500" b="0">
                          <a:solidFill>
                            <a:schemeClr val="dk1"/>
                          </a:solidFill>
                          <a:sym typeface="Calibri"/>
                        </a:rPr>
                        <a:t>Emily Owen</a:t>
                      </a:r>
                      <a:endParaRPr sz="1500" b="0">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b="0" dirty="0">
                          <a:solidFill>
                            <a:schemeClr val="dk1"/>
                          </a:solidFill>
                          <a:sym typeface="Calibri"/>
                        </a:rPr>
                        <a:t>Program Support</a:t>
                      </a:r>
                      <a:endParaRPr sz="1500" b="0" dirty="0">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b="0" u="sng" dirty="0">
                          <a:solidFill>
                            <a:schemeClr val="hlink"/>
                          </a:solidFill>
                          <a:sym typeface="Calibri"/>
                          <a:hlinkClick r:id="rId4"/>
                        </a:rPr>
                        <a:t>Owen_e@cde.state.co.us</a:t>
                      </a:r>
                      <a:r>
                        <a:rPr lang="en" sz="1500" b="0" dirty="0">
                          <a:solidFill>
                            <a:schemeClr val="dk1"/>
                          </a:solidFill>
                          <a:sym typeface="Calibri"/>
                        </a:rPr>
                        <a:t>  </a:t>
                      </a:r>
                      <a:endParaRPr sz="1500" dirty="0"/>
                    </a:p>
                  </a:txBody>
                  <a:tcPr marL="71667" marR="71667" marT="39567" marB="39567"/>
                </a:tc>
                <a:extLst>
                  <a:ext uri="{0D108BD9-81ED-4DB2-BD59-A6C34878D82A}">
                    <a16:rowId xmlns:a16="http://schemas.microsoft.com/office/drawing/2014/main" val="10002"/>
                  </a:ext>
                </a:extLst>
              </a:tr>
            </a:tbl>
          </a:graphicData>
        </a:graphic>
      </p:graphicFrame>
      <p:graphicFrame>
        <p:nvGraphicFramePr>
          <p:cNvPr id="330" name="Google Shape;330;p52" descr="ESEA Regional Contacts "/>
          <p:cNvGraphicFramePr/>
          <p:nvPr>
            <p:extLst>
              <p:ext uri="{D42A27DB-BD31-4B8C-83A1-F6EECF244321}">
                <p14:modId xmlns:p14="http://schemas.microsoft.com/office/powerpoint/2010/main" val="1271745238"/>
              </p:ext>
            </p:extLst>
          </p:nvPr>
        </p:nvGraphicFramePr>
        <p:xfrm>
          <a:off x="711197" y="2502313"/>
          <a:ext cx="10704945" cy="3628135"/>
        </p:xfrm>
        <a:graphic>
          <a:graphicData uri="http://schemas.openxmlformats.org/drawingml/2006/table">
            <a:tbl>
              <a:tblPr firstRow="1" bandRow="1">
                <a:tableStyleId>{E8B1032C-EA38-4F05-BA0D-38AFFFC7BED3}</a:tableStyleId>
              </a:tblPr>
              <a:tblGrid>
                <a:gridCol w="2629003">
                  <a:extLst>
                    <a:ext uri="{9D8B030D-6E8A-4147-A177-3AD203B41FA5}">
                      <a16:colId xmlns:a16="http://schemas.microsoft.com/office/drawing/2014/main" val="20000"/>
                    </a:ext>
                  </a:extLst>
                </a:gridCol>
                <a:gridCol w="5096073">
                  <a:extLst>
                    <a:ext uri="{9D8B030D-6E8A-4147-A177-3AD203B41FA5}">
                      <a16:colId xmlns:a16="http://schemas.microsoft.com/office/drawing/2014/main" val="20001"/>
                    </a:ext>
                  </a:extLst>
                </a:gridCol>
                <a:gridCol w="2979869">
                  <a:extLst>
                    <a:ext uri="{9D8B030D-6E8A-4147-A177-3AD203B41FA5}">
                      <a16:colId xmlns:a16="http://schemas.microsoft.com/office/drawing/2014/main" val="20002"/>
                    </a:ext>
                  </a:extLst>
                </a:gridCol>
              </a:tblGrid>
              <a:tr h="329276">
                <a:tc>
                  <a:txBody>
                    <a:bodyPr/>
                    <a:lstStyle/>
                    <a:p>
                      <a:pPr marL="0" marR="0" lvl="0" indent="0" algn="ctr" rtl="0">
                        <a:lnSpc>
                          <a:spcPct val="115000"/>
                        </a:lnSpc>
                        <a:spcBef>
                          <a:spcPts val="0"/>
                        </a:spcBef>
                        <a:spcAft>
                          <a:spcPts val="0"/>
                        </a:spcAft>
                        <a:buNone/>
                      </a:pPr>
                      <a:r>
                        <a:rPr lang="en" sz="1600">
                          <a:solidFill>
                            <a:schemeClr val="dk1"/>
                          </a:solidFill>
                          <a:sym typeface="Calibri"/>
                        </a:rPr>
                        <a:t>ESEA Team</a:t>
                      </a:r>
                      <a:endParaRPr sz="1600">
                        <a:solidFill>
                          <a:schemeClr val="dk1"/>
                        </a:solidFill>
                        <a:latin typeface="Calibri"/>
                        <a:ea typeface="Calibri"/>
                        <a:cs typeface="Calibri"/>
                        <a:sym typeface="Calibri"/>
                      </a:endParaRPr>
                    </a:p>
                  </a:txBody>
                  <a:tcPr marL="71667" marR="71667" marT="39567" marB="39567"/>
                </a:tc>
                <a:tc>
                  <a:txBody>
                    <a:bodyPr/>
                    <a:lstStyle/>
                    <a:p>
                      <a:pPr marL="0" marR="0" lvl="0" indent="0" algn="ctr" rtl="0">
                        <a:lnSpc>
                          <a:spcPct val="115000"/>
                        </a:lnSpc>
                        <a:spcBef>
                          <a:spcPts val="0"/>
                        </a:spcBef>
                        <a:spcAft>
                          <a:spcPts val="0"/>
                        </a:spcAft>
                        <a:buNone/>
                      </a:pPr>
                      <a:r>
                        <a:rPr lang="en" sz="1600" dirty="0">
                          <a:solidFill>
                            <a:schemeClr val="dk1"/>
                          </a:solidFill>
                          <a:sym typeface="Calibri"/>
                        </a:rPr>
                        <a:t>Position and Regional Contact Region</a:t>
                      </a:r>
                      <a:endParaRPr sz="1600" dirty="0">
                        <a:solidFill>
                          <a:schemeClr val="dk1"/>
                        </a:solidFill>
                        <a:latin typeface="Calibri"/>
                        <a:ea typeface="Calibri"/>
                        <a:cs typeface="Calibri"/>
                        <a:sym typeface="Calibri"/>
                      </a:endParaRPr>
                    </a:p>
                  </a:txBody>
                  <a:tcPr marL="71667" marR="71667" marT="39567" marB="39567"/>
                </a:tc>
                <a:tc>
                  <a:txBody>
                    <a:bodyPr/>
                    <a:lstStyle/>
                    <a:p>
                      <a:pPr marL="0" marR="0" lvl="0" indent="0" algn="ctr" rtl="0">
                        <a:lnSpc>
                          <a:spcPct val="115000"/>
                        </a:lnSpc>
                        <a:spcBef>
                          <a:spcPts val="0"/>
                        </a:spcBef>
                        <a:spcAft>
                          <a:spcPts val="0"/>
                        </a:spcAft>
                        <a:buNone/>
                      </a:pPr>
                      <a:r>
                        <a:rPr lang="en" sz="1600">
                          <a:solidFill>
                            <a:schemeClr val="dk1"/>
                          </a:solidFill>
                          <a:sym typeface="Calibri"/>
                        </a:rPr>
                        <a:t>E-mail</a:t>
                      </a:r>
                      <a:endParaRPr sz="1600">
                        <a:solidFill>
                          <a:schemeClr val="dk1"/>
                        </a:solidFill>
                        <a:latin typeface="Calibri"/>
                        <a:ea typeface="Calibri"/>
                        <a:cs typeface="Calibri"/>
                        <a:sym typeface="Calibri"/>
                      </a:endParaRPr>
                    </a:p>
                  </a:txBody>
                  <a:tcPr marL="71667" marR="71667" marT="39567" marB="39567"/>
                </a:tc>
                <a:extLst>
                  <a:ext uri="{0D108BD9-81ED-4DB2-BD59-A6C34878D82A}">
                    <a16:rowId xmlns:a16="http://schemas.microsoft.com/office/drawing/2014/main" val="10000"/>
                  </a:ext>
                </a:extLst>
              </a:tr>
              <a:tr h="338431">
                <a:tc>
                  <a:txBody>
                    <a:bodyPr/>
                    <a:lstStyle/>
                    <a:p>
                      <a:pPr marL="0" marR="0" lvl="0" indent="0" algn="l" rtl="0">
                        <a:lnSpc>
                          <a:spcPct val="115000"/>
                        </a:lnSpc>
                        <a:spcBef>
                          <a:spcPts val="0"/>
                        </a:spcBef>
                        <a:spcAft>
                          <a:spcPts val="0"/>
                        </a:spcAft>
                        <a:buNone/>
                      </a:pPr>
                      <a:r>
                        <a:rPr lang="en" sz="1500" b="0">
                          <a:solidFill>
                            <a:schemeClr val="tx1"/>
                          </a:solidFill>
                          <a:sym typeface="Calibri"/>
                        </a:rPr>
                        <a:t>Laura Meushaw</a:t>
                      </a:r>
                      <a:endParaRPr sz="1500" b="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Clr>
                          <a:schemeClr val="dk1"/>
                        </a:buClr>
                        <a:buSzPts val="1100"/>
                        <a:buFont typeface="Calibri"/>
                        <a:buNone/>
                      </a:pPr>
                      <a:r>
                        <a:rPr lang="en" sz="1500" b="0" dirty="0">
                          <a:solidFill>
                            <a:schemeClr val="tx1"/>
                          </a:solidFill>
                          <a:sym typeface="Calibri"/>
                        </a:rPr>
                        <a:t>Title I School Improvement Coordinator and Southeast</a:t>
                      </a:r>
                      <a:endParaRPr sz="1500" b="0" i="0" u="none" strike="noStrike" cap="none" dirty="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b="0" u="sng">
                          <a:solidFill>
                            <a:schemeClr val="hlink"/>
                          </a:solidFill>
                          <a:sym typeface="Calibri"/>
                          <a:hlinkClick r:id="rId5"/>
                        </a:rPr>
                        <a:t>meushaw_l@cde.state.co.us</a:t>
                      </a:r>
                      <a:r>
                        <a:rPr lang="en" sz="1500" b="0">
                          <a:solidFill>
                            <a:schemeClr val="dk1"/>
                          </a:solidFill>
                          <a:sym typeface="Calibri"/>
                        </a:rPr>
                        <a:t> </a:t>
                      </a:r>
                      <a:endParaRPr sz="1500" b="0">
                        <a:solidFill>
                          <a:schemeClr val="dk1"/>
                        </a:solidFill>
                        <a:latin typeface="Calibri"/>
                        <a:ea typeface="Calibri"/>
                        <a:cs typeface="Calibri"/>
                        <a:sym typeface="Calibri"/>
                      </a:endParaRPr>
                    </a:p>
                  </a:txBody>
                  <a:tcPr marL="71667" marR="71667" marT="39567" marB="39567"/>
                </a:tc>
                <a:extLst>
                  <a:ext uri="{0D108BD9-81ED-4DB2-BD59-A6C34878D82A}">
                    <a16:rowId xmlns:a16="http://schemas.microsoft.com/office/drawing/2014/main" val="10001"/>
                  </a:ext>
                </a:extLst>
              </a:tr>
              <a:tr h="338431">
                <a:tc>
                  <a:txBody>
                    <a:bodyPr/>
                    <a:lstStyle/>
                    <a:p>
                      <a:pPr marL="0" marR="0" lvl="0" indent="0" algn="l" rtl="0">
                        <a:lnSpc>
                          <a:spcPct val="115000"/>
                        </a:lnSpc>
                        <a:spcBef>
                          <a:spcPts val="0"/>
                        </a:spcBef>
                        <a:spcAft>
                          <a:spcPts val="0"/>
                        </a:spcAft>
                        <a:buNone/>
                      </a:pPr>
                      <a:r>
                        <a:rPr lang="en" sz="1500">
                          <a:solidFill>
                            <a:schemeClr val="tx1"/>
                          </a:solidFill>
                        </a:rPr>
                        <a:t>Evita Byrd</a:t>
                      </a:r>
                      <a:endParaRPr sz="1500" b="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b="0" dirty="0">
                          <a:solidFill>
                            <a:schemeClr val="tx1"/>
                          </a:solidFill>
                          <a:sym typeface="Calibri"/>
                        </a:rPr>
                        <a:t>ESEA Senior Consultant: Title I and Northeast/North Central</a:t>
                      </a:r>
                      <a:endParaRPr sz="1500" b="0" dirty="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u="sng">
                          <a:solidFill>
                            <a:schemeClr val="hlink"/>
                          </a:solidFill>
                          <a:hlinkClick r:id="rId6"/>
                        </a:rPr>
                        <a:t>byrd_e@cde.state.co.us</a:t>
                      </a:r>
                      <a:r>
                        <a:rPr lang="en" sz="1500"/>
                        <a:t>  </a:t>
                      </a:r>
                      <a:endParaRPr sz="1500" b="0">
                        <a:solidFill>
                          <a:schemeClr val="dk1"/>
                        </a:solidFill>
                        <a:latin typeface="Calibri"/>
                        <a:ea typeface="Calibri"/>
                        <a:cs typeface="Calibri"/>
                        <a:sym typeface="Calibri"/>
                      </a:endParaRPr>
                    </a:p>
                  </a:txBody>
                  <a:tcPr marL="71667" marR="71667" marT="39567" marB="39567"/>
                </a:tc>
                <a:extLst>
                  <a:ext uri="{0D108BD9-81ED-4DB2-BD59-A6C34878D82A}">
                    <a16:rowId xmlns:a16="http://schemas.microsoft.com/office/drawing/2014/main" val="10002"/>
                  </a:ext>
                </a:extLst>
              </a:tr>
              <a:tr h="565831">
                <a:tc>
                  <a:txBody>
                    <a:bodyPr/>
                    <a:lstStyle/>
                    <a:p>
                      <a:pPr marL="0" marR="0" lvl="0" indent="0" algn="l" rtl="0">
                        <a:lnSpc>
                          <a:spcPct val="115000"/>
                        </a:lnSpc>
                        <a:spcBef>
                          <a:spcPts val="0"/>
                        </a:spcBef>
                        <a:spcAft>
                          <a:spcPts val="0"/>
                        </a:spcAft>
                        <a:buNone/>
                      </a:pPr>
                      <a:r>
                        <a:rPr lang="en" sz="1500" b="0">
                          <a:solidFill>
                            <a:schemeClr val="tx1"/>
                          </a:solidFill>
                          <a:sym typeface="Calibri"/>
                        </a:rPr>
                        <a:t>Niko Kaloudis</a:t>
                      </a:r>
                      <a:endParaRPr sz="1500" b="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b="0" dirty="0">
                          <a:solidFill>
                            <a:schemeClr val="tx1"/>
                          </a:solidFill>
                          <a:sym typeface="Calibri"/>
                        </a:rPr>
                        <a:t>ESEA Senior Consultant: Title I and II and Northeast/North Central</a:t>
                      </a:r>
                      <a:endParaRPr sz="1500" b="0" dirty="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b="0" u="sng" dirty="0">
                          <a:solidFill>
                            <a:schemeClr val="hlink"/>
                          </a:solidFill>
                          <a:sym typeface="Calibri"/>
                          <a:hlinkClick r:id="rId7"/>
                        </a:rPr>
                        <a:t>Kaloudis_n@cde.state.co.us</a:t>
                      </a:r>
                      <a:r>
                        <a:rPr lang="en" sz="1500" b="0" dirty="0">
                          <a:solidFill>
                            <a:schemeClr val="dk1"/>
                          </a:solidFill>
                          <a:sym typeface="Calibri"/>
                        </a:rPr>
                        <a:t> </a:t>
                      </a:r>
                      <a:endParaRPr sz="1500" b="0" dirty="0">
                        <a:latin typeface="Calibri"/>
                        <a:ea typeface="Calibri"/>
                        <a:cs typeface="Calibri"/>
                        <a:sym typeface="Calibri"/>
                      </a:endParaRPr>
                    </a:p>
                  </a:txBody>
                  <a:tcPr marL="71667" marR="71667" marT="39567" marB="39567"/>
                </a:tc>
                <a:extLst>
                  <a:ext uri="{0D108BD9-81ED-4DB2-BD59-A6C34878D82A}">
                    <a16:rowId xmlns:a16="http://schemas.microsoft.com/office/drawing/2014/main" val="10003"/>
                  </a:ext>
                </a:extLst>
              </a:tr>
              <a:tr h="338431">
                <a:tc>
                  <a:txBody>
                    <a:bodyPr/>
                    <a:lstStyle/>
                    <a:p>
                      <a:pPr marL="0" marR="0" lvl="0" indent="0" algn="l" rtl="0">
                        <a:lnSpc>
                          <a:spcPct val="115000"/>
                        </a:lnSpc>
                        <a:spcBef>
                          <a:spcPts val="0"/>
                        </a:spcBef>
                        <a:spcAft>
                          <a:spcPts val="0"/>
                        </a:spcAft>
                        <a:buNone/>
                      </a:pPr>
                      <a:r>
                        <a:rPr lang="en" sz="1500">
                          <a:solidFill>
                            <a:schemeClr val="tx1"/>
                          </a:solidFill>
                        </a:rPr>
                        <a:t>Karen Bixler</a:t>
                      </a:r>
                      <a:endParaRPr sz="1500" b="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b="0" dirty="0">
                          <a:solidFill>
                            <a:schemeClr val="tx1"/>
                          </a:solidFill>
                          <a:sym typeface="Calibri"/>
                        </a:rPr>
                        <a:t>ESEA Senior Consultant: Title II and Northwest/West Central</a:t>
                      </a:r>
                      <a:endParaRPr sz="1500" b="0" dirty="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u="sng">
                          <a:solidFill>
                            <a:schemeClr val="hlink"/>
                          </a:solidFill>
                          <a:hlinkClick r:id="rId8"/>
                        </a:rPr>
                        <a:t>bixler_k@</a:t>
                      </a:r>
                      <a:r>
                        <a:rPr lang="en" sz="1500" b="0" u="sng">
                          <a:solidFill>
                            <a:schemeClr val="hlink"/>
                          </a:solidFill>
                          <a:sym typeface="Calibri"/>
                          <a:hlinkClick r:id="rId8"/>
                        </a:rPr>
                        <a:t>cde.state.co.us </a:t>
                      </a:r>
                      <a:endParaRPr sz="1500" b="0">
                        <a:latin typeface="Calibri"/>
                        <a:ea typeface="Calibri"/>
                        <a:cs typeface="Calibri"/>
                        <a:sym typeface="Calibri"/>
                      </a:endParaRPr>
                    </a:p>
                  </a:txBody>
                  <a:tcPr marL="71667" marR="71667" marT="39567" marB="39567"/>
                </a:tc>
                <a:extLst>
                  <a:ext uri="{0D108BD9-81ED-4DB2-BD59-A6C34878D82A}">
                    <a16:rowId xmlns:a16="http://schemas.microsoft.com/office/drawing/2014/main" val="10004"/>
                  </a:ext>
                </a:extLst>
              </a:tr>
              <a:tr h="338431">
                <a:tc>
                  <a:txBody>
                    <a:bodyPr/>
                    <a:lstStyle/>
                    <a:p>
                      <a:pPr marL="0" marR="0" lvl="0" indent="0" algn="l" rtl="0">
                        <a:lnSpc>
                          <a:spcPct val="115000"/>
                        </a:lnSpc>
                        <a:spcBef>
                          <a:spcPts val="0"/>
                        </a:spcBef>
                        <a:spcAft>
                          <a:spcPts val="0"/>
                        </a:spcAft>
                        <a:buNone/>
                      </a:pPr>
                      <a:r>
                        <a:rPr lang="en" sz="1500" b="0">
                          <a:solidFill>
                            <a:schemeClr val="tx1"/>
                          </a:solidFill>
                          <a:sym typeface="Calibri"/>
                        </a:rPr>
                        <a:t>Kathryn Wisner</a:t>
                      </a:r>
                      <a:endParaRPr sz="1500" b="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b="0" u="none" strike="noStrike" cap="none" dirty="0">
                          <a:solidFill>
                            <a:schemeClr val="tx1"/>
                          </a:solidFill>
                          <a:sym typeface="Calibri"/>
                        </a:rPr>
                        <a:t>ESEA Senior Consultant: Title I and III and Southwest</a:t>
                      </a:r>
                      <a:endParaRPr sz="1500" dirty="0">
                        <a:solidFill>
                          <a:schemeClr val="tx1"/>
                        </a:solidFill>
                      </a:endParaRPr>
                    </a:p>
                  </a:txBody>
                  <a:tcPr marL="71667" marR="71667" marT="39567" marB="39567"/>
                </a:tc>
                <a:tc>
                  <a:txBody>
                    <a:bodyPr/>
                    <a:lstStyle/>
                    <a:p>
                      <a:pPr marL="0" marR="0" lvl="0" indent="0" algn="l" rtl="0">
                        <a:lnSpc>
                          <a:spcPct val="115000"/>
                        </a:lnSpc>
                        <a:spcBef>
                          <a:spcPts val="0"/>
                        </a:spcBef>
                        <a:spcAft>
                          <a:spcPts val="0"/>
                        </a:spcAft>
                        <a:buNone/>
                      </a:pPr>
                      <a:r>
                        <a:rPr lang="en" sz="1500" b="0" u="sng" dirty="0">
                          <a:solidFill>
                            <a:schemeClr val="hlink"/>
                          </a:solidFill>
                          <a:sym typeface="Calibri"/>
                          <a:hlinkClick r:id="rId9"/>
                        </a:rPr>
                        <a:t>Wisner_k@cde.state.co.us</a:t>
                      </a:r>
                      <a:r>
                        <a:rPr lang="en" sz="1500" b="0" dirty="0">
                          <a:solidFill>
                            <a:schemeClr val="dk1"/>
                          </a:solidFill>
                          <a:sym typeface="Calibri"/>
                        </a:rPr>
                        <a:t>  </a:t>
                      </a:r>
                      <a:endParaRPr sz="1500" b="0" dirty="0">
                        <a:solidFill>
                          <a:schemeClr val="dk1"/>
                        </a:solidFill>
                        <a:latin typeface="Calibri"/>
                        <a:ea typeface="Calibri"/>
                        <a:cs typeface="Calibri"/>
                        <a:sym typeface="Calibri"/>
                      </a:endParaRPr>
                    </a:p>
                  </a:txBody>
                  <a:tcPr marL="71667" marR="71667" marT="39567" marB="39567"/>
                </a:tc>
                <a:extLst>
                  <a:ext uri="{0D108BD9-81ED-4DB2-BD59-A6C34878D82A}">
                    <a16:rowId xmlns:a16="http://schemas.microsoft.com/office/drawing/2014/main" val="10005"/>
                  </a:ext>
                </a:extLst>
              </a:tr>
              <a:tr h="319501">
                <a:tc>
                  <a:txBody>
                    <a:bodyPr/>
                    <a:lstStyle/>
                    <a:p>
                      <a:pPr marL="0" marR="0" lvl="0" indent="0" algn="l" rtl="0">
                        <a:lnSpc>
                          <a:spcPct val="115000"/>
                        </a:lnSpc>
                        <a:spcBef>
                          <a:spcPts val="0"/>
                        </a:spcBef>
                        <a:spcAft>
                          <a:spcPts val="0"/>
                        </a:spcAft>
                        <a:buNone/>
                      </a:pPr>
                      <a:r>
                        <a:rPr lang="en" sz="1500">
                          <a:solidFill>
                            <a:schemeClr val="tx1"/>
                          </a:solidFill>
                        </a:rPr>
                        <a:t>Rachel Temple</a:t>
                      </a:r>
                      <a:endParaRPr sz="1500" b="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b="0" dirty="0">
                          <a:solidFill>
                            <a:schemeClr val="tx1"/>
                          </a:solidFill>
                          <a:sym typeface="Calibri"/>
                        </a:rPr>
                        <a:t>ESEA Senior Consultant: </a:t>
                      </a:r>
                      <a:r>
                        <a:rPr lang="en" sz="1500" dirty="0">
                          <a:solidFill>
                            <a:schemeClr val="tx1"/>
                          </a:solidFill>
                        </a:rPr>
                        <a:t>Title III and Northwest/West Central</a:t>
                      </a:r>
                      <a:endParaRPr sz="1500" b="0" dirty="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u="sng">
                          <a:solidFill>
                            <a:schemeClr val="hlink"/>
                          </a:solidFill>
                          <a:hlinkClick r:id="rId10"/>
                        </a:rPr>
                        <a:t>temple_r@cde.state.co.us</a:t>
                      </a:r>
                      <a:r>
                        <a:rPr lang="en" sz="1500"/>
                        <a:t> </a:t>
                      </a:r>
                      <a:endParaRPr sz="1500" b="0">
                        <a:solidFill>
                          <a:schemeClr val="dk1"/>
                        </a:solidFill>
                        <a:latin typeface="Calibri"/>
                        <a:ea typeface="Calibri"/>
                        <a:cs typeface="Calibri"/>
                        <a:sym typeface="Calibri"/>
                      </a:endParaRPr>
                    </a:p>
                  </a:txBody>
                  <a:tcPr marL="71667" marR="71667" marT="39567" marB="39567"/>
                </a:tc>
                <a:extLst>
                  <a:ext uri="{0D108BD9-81ED-4DB2-BD59-A6C34878D82A}">
                    <a16:rowId xmlns:a16="http://schemas.microsoft.com/office/drawing/2014/main" val="10006"/>
                  </a:ext>
                </a:extLst>
              </a:tr>
              <a:tr h="338431">
                <a:tc>
                  <a:txBody>
                    <a:bodyPr/>
                    <a:lstStyle/>
                    <a:p>
                      <a:pPr marL="0" marR="0" lvl="0" indent="0" algn="l" rtl="0">
                        <a:lnSpc>
                          <a:spcPct val="115000"/>
                        </a:lnSpc>
                        <a:spcBef>
                          <a:spcPts val="0"/>
                        </a:spcBef>
                        <a:spcAft>
                          <a:spcPts val="0"/>
                        </a:spcAft>
                        <a:buNone/>
                      </a:pPr>
                      <a:r>
                        <a:rPr lang="en" sz="1500" b="0">
                          <a:solidFill>
                            <a:schemeClr val="tx1"/>
                          </a:solidFill>
                          <a:sym typeface="Calibri"/>
                        </a:rPr>
                        <a:t>Tammy Giessinger</a:t>
                      </a:r>
                      <a:endParaRPr sz="1500" b="0">
                        <a:solidFill>
                          <a:schemeClr val="tx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Clr>
                          <a:schemeClr val="dk1"/>
                        </a:buClr>
                        <a:buSzPts val="1100"/>
                        <a:buFont typeface="Calibri"/>
                        <a:buNone/>
                      </a:pPr>
                      <a:r>
                        <a:rPr lang="en" sz="1500" b="0" dirty="0">
                          <a:solidFill>
                            <a:schemeClr val="tx1"/>
                          </a:solidFill>
                          <a:sym typeface="Calibri"/>
                        </a:rPr>
                        <a:t>ESEA Senior Consultant: Title IV and Southeast</a:t>
                      </a:r>
                      <a:endParaRPr sz="1500" dirty="0">
                        <a:solidFill>
                          <a:schemeClr val="tx1"/>
                        </a:solidFill>
                      </a:endParaRPr>
                    </a:p>
                  </a:txBody>
                  <a:tcPr marL="71667" marR="71667" marT="39567" marB="39567"/>
                </a:tc>
                <a:tc>
                  <a:txBody>
                    <a:bodyPr/>
                    <a:lstStyle/>
                    <a:p>
                      <a:pPr marL="0" marR="0" lvl="0" indent="0" algn="l" rtl="0">
                        <a:lnSpc>
                          <a:spcPct val="115000"/>
                        </a:lnSpc>
                        <a:spcBef>
                          <a:spcPts val="0"/>
                        </a:spcBef>
                        <a:spcAft>
                          <a:spcPts val="0"/>
                        </a:spcAft>
                        <a:buNone/>
                      </a:pPr>
                      <a:r>
                        <a:rPr lang="en" sz="1500" b="0" u="sng" dirty="0">
                          <a:solidFill>
                            <a:schemeClr val="hlink"/>
                          </a:solidFill>
                          <a:sym typeface="Calibri"/>
                          <a:hlinkClick r:id="rId11"/>
                        </a:rPr>
                        <a:t>giessinger_t@cde.state.co.us</a:t>
                      </a:r>
                      <a:r>
                        <a:rPr lang="en" sz="1500" b="0" dirty="0">
                          <a:solidFill>
                            <a:schemeClr val="dk1"/>
                          </a:solidFill>
                          <a:sym typeface="Calibri"/>
                        </a:rPr>
                        <a:t> </a:t>
                      </a:r>
                      <a:endParaRPr sz="1500" dirty="0"/>
                    </a:p>
                  </a:txBody>
                  <a:tcPr marL="71667" marR="71667" marT="39567" marB="39567"/>
                </a:tc>
                <a:extLst>
                  <a:ext uri="{0D108BD9-81ED-4DB2-BD59-A6C34878D82A}">
                    <a16:rowId xmlns:a16="http://schemas.microsoft.com/office/drawing/2014/main" val="10007"/>
                  </a:ext>
                </a:extLst>
              </a:tr>
              <a:tr h="338431">
                <a:tc>
                  <a:txBody>
                    <a:bodyPr/>
                    <a:lstStyle/>
                    <a:p>
                      <a:pPr marL="0" marR="0" lvl="0" indent="0" algn="l" rtl="0">
                        <a:lnSpc>
                          <a:spcPct val="115000"/>
                        </a:lnSpc>
                        <a:spcBef>
                          <a:spcPts val="0"/>
                        </a:spcBef>
                        <a:spcAft>
                          <a:spcPts val="0"/>
                        </a:spcAft>
                        <a:buNone/>
                      </a:pPr>
                      <a:r>
                        <a:rPr lang="en" sz="1500">
                          <a:solidFill>
                            <a:schemeClr val="tx1"/>
                          </a:solidFill>
                        </a:rPr>
                        <a:t>TBD</a:t>
                      </a:r>
                      <a:r>
                        <a:rPr lang="en" sz="1500" b="0">
                          <a:solidFill>
                            <a:schemeClr val="tx1"/>
                          </a:solidFill>
                          <a:sym typeface="Calibri"/>
                        </a:rPr>
                        <a:t> </a:t>
                      </a:r>
                      <a:endParaRPr sz="1500">
                        <a:solidFill>
                          <a:schemeClr val="tx1"/>
                        </a:solidFill>
                      </a:endParaRPr>
                    </a:p>
                  </a:txBody>
                  <a:tcPr marL="71667" marR="71667" marT="39567" marB="39567"/>
                </a:tc>
                <a:tc>
                  <a:txBody>
                    <a:bodyPr/>
                    <a:lstStyle/>
                    <a:p>
                      <a:pPr marL="0" marR="0" lvl="0" indent="0" algn="l" rtl="0">
                        <a:lnSpc>
                          <a:spcPct val="115000"/>
                        </a:lnSpc>
                        <a:spcBef>
                          <a:spcPts val="0"/>
                        </a:spcBef>
                        <a:spcAft>
                          <a:spcPts val="0"/>
                        </a:spcAft>
                        <a:buNone/>
                      </a:pPr>
                      <a:r>
                        <a:rPr lang="en" sz="1500" b="0" dirty="0">
                          <a:solidFill>
                            <a:schemeClr val="tx1"/>
                          </a:solidFill>
                          <a:sym typeface="Calibri"/>
                        </a:rPr>
                        <a:t>ESEA Senior Consultant: Title ID</a:t>
                      </a:r>
                      <a:r>
                        <a:rPr lang="en" sz="1500" dirty="0">
                          <a:solidFill>
                            <a:schemeClr val="tx1"/>
                          </a:solidFill>
                        </a:rPr>
                        <a:t>, IV, V and TBD</a:t>
                      </a:r>
                      <a:endParaRPr sz="1500" dirty="0">
                        <a:solidFill>
                          <a:schemeClr val="tx1"/>
                        </a:solidFill>
                      </a:endParaRPr>
                    </a:p>
                  </a:txBody>
                  <a:tcPr marL="71667" marR="71667" marT="39567" marB="39567"/>
                </a:tc>
                <a:tc>
                  <a:txBody>
                    <a:bodyPr/>
                    <a:lstStyle/>
                    <a:p>
                      <a:pPr marL="0" marR="0" lvl="0" indent="0" algn="l" rtl="0">
                        <a:lnSpc>
                          <a:spcPct val="115000"/>
                        </a:lnSpc>
                        <a:spcBef>
                          <a:spcPts val="0"/>
                        </a:spcBef>
                        <a:spcAft>
                          <a:spcPts val="0"/>
                        </a:spcAft>
                        <a:buNone/>
                      </a:pPr>
                      <a:r>
                        <a:rPr lang="en" sz="1500" dirty="0"/>
                        <a:t>TBD</a:t>
                      </a:r>
                      <a:r>
                        <a:rPr lang="en" sz="1500" b="0" dirty="0">
                          <a:solidFill>
                            <a:schemeClr val="dk1"/>
                          </a:solidFill>
                          <a:sym typeface="Calibri"/>
                        </a:rPr>
                        <a:t>  </a:t>
                      </a:r>
                      <a:endParaRPr sz="1500" dirty="0"/>
                    </a:p>
                  </a:txBody>
                  <a:tcPr marL="71667" marR="71667" marT="39567" marB="39567"/>
                </a:tc>
                <a:extLst>
                  <a:ext uri="{0D108BD9-81ED-4DB2-BD59-A6C34878D82A}">
                    <a16:rowId xmlns:a16="http://schemas.microsoft.com/office/drawing/2014/main" val="10008"/>
                  </a:ext>
                </a:extLst>
              </a:tr>
              <a:tr h="338431">
                <a:tc>
                  <a:txBody>
                    <a:bodyPr/>
                    <a:lstStyle/>
                    <a:p>
                      <a:pPr marL="0" marR="0" lvl="0" indent="0" algn="l" rtl="0">
                        <a:lnSpc>
                          <a:spcPct val="115000"/>
                        </a:lnSpc>
                        <a:spcBef>
                          <a:spcPts val="0"/>
                        </a:spcBef>
                        <a:spcAft>
                          <a:spcPts val="0"/>
                        </a:spcAft>
                        <a:buNone/>
                      </a:pPr>
                      <a:r>
                        <a:rPr lang="en-US" sz="1500" dirty="0">
                          <a:solidFill>
                            <a:schemeClr val="tx1"/>
                          </a:solidFill>
                        </a:rPr>
                        <a:t>Shannon Wilson</a:t>
                      </a:r>
                      <a:endParaRPr sz="1500" dirty="0">
                        <a:solidFill>
                          <a:schemeClr val="tx1"/>
                        </a:solidFill>
                      </a:endParaRPr>
                    </a:p>
                  </a:txBody>
                  <a:tcPr marL="71667" marR="71667" marT="39567" marB="39567"/>
                </a:tc>
                <a:tc>
                  <a:txBody>
                    <a:bodyPr/>
                    <a:lstStyle/>
                    <a:p>
                      <a:pPr marL="0" marR="0" lvl="0" indent="0" algn="l" rtl="0">
                        <a:lnSpc>
                          <a:spcPct val="115000"/>
                        </a:lnSpc>
                        <a:spcBef>
                          <a:spcPts val="0"/>
                        </a:spcBef>
                        <a:spcAft>
                          <a:spcPts val="0"/>
                        </a:spcAft>
                        <a:buNone/>
                      </a:pPr>
                      <a:r>
                        <a:rPr lang="en" sz="1500" dirty="0">
                          <a:solidFill>
                            <a:schemeClr val="tx1"/>
                          </a:solidFill>
                        </a:rPr>
                        <a:t>ESSER &amp; ESEA Grants Administration Coordinator </a:t>
                      </a:r>
                      <a:endParaRPr sz="1500" dirty="0">
                        <a:solidFill>
                          <a:schemeClr val="tx1"/>
                        </a:solidFill>
                      </a:endParaRPr>
                    </a:p>
                  </a:txBody>
                  <a:tcPr marL="71667" marR="71667" marT="39567" marB="39567"/>
                </a:tc>
                <a:tc>
                  <a:txBody>
                    <a:bodyPr/>
                    <a:lstStyle/>
                    <a:p>
                      <a:pPr marL="0" marR="0" lvl="0" indent="0" algn="l" rtl="0">
                        <a:lnSpc>
                          <a:spcPct val="115000"/>
                        </a:lnSpc>
                        <a:spcBef>
                          <a:spcPts val="0"/>
                        </a:spcBef>
                        <a:spcAft>
                          <a:spcPts val="0"/>
                        </a:spcAft>
                        <a:buNone/>
                      </a:pPr>
                      <a:r>
                        <a:rPr lang="en-US" sz="1500" dirty="0">
                          <a:hlinkClick r:id="rId12"/>
                        </a:rPr>
                        <a:t>Wilson_s@cde.state.co.us</a:t>
                      </a:r>
                      <a:r>
                        <a:rPr lang="en-US" sz="1500" dirty="0"/>
                        <a:t> </a:t>
                      </a:r>
                      <a:endParaRPr sz="1500" dirty="0"/>
                    </a:p>
                  </a:txBody>
                  <a:tcPr marL="71667" marR="71667" marT="39567" marB="39567"/>
                </a:tc>
                <a:extLst>
                  <a:ext uri="{0D108BD9-81ED-4DB2-BD59-A6C34878D82A}">
                    <a16:rowId xmlns:a16="http://schemas.microsoft.com/office/drawing/2014/main" val="1547026934"/>
                  </a:ext>
                </a:extLst>
              </a:tr>
            </a:tbl>
          </a:graphicData>
        </a:graphic>
      </p:graphicFrame>
      <p:sp>
        <p:nvSpPr>
          <p:cNvPr id="331" name="Google Shape;331;p52"/>
          <p:cNvSpPr txBox="1">
            <a:spLocks noGrp="1"/>
          </p:cNvSpPr>
          <p:nvPr>
            <p:ph type="sldNum" idx="12"/>
          </p:nvPr>
        </p:nvSpPr>
        <p:spPr>
          <a:xfrm>
            <a:off x="332873" y="6356351"/>
            <a:ext cx="2743200" cy="3652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ctrTitle"/>
          </p:nvPr>
        </p:nvSpPr>
        <p:spPr>
          <a:prstGeom prst="rect">
            <a:avLst/>
          </a:prstGeom>
        </p:spPr>
        <p:txBody>
          <a:bodyPr spcFirstLastPara="1" vert="horz" wrap="square" lIns="91433" tIns="45700" rIns="91433" bIns="45700" rtlCol="0" anchor="t" anchorCtr="0">
            <a:normAutofit/>
          </a:bodyPr>
          <a:lstStyle/>
          <a:p>
            <a:r>
              <a:rPr lang="en" sz="5467" dirty="0"/>
              <a:t>Unit Updates</a:t>
            </a:r>
            <a:endParaRPr sz="5467"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3"/>
          <p:cNvSpPr txBox="1">
            <a:spLocks noGrp="1"/>
          </p:cNvSpPr>
          <p:nvPr>
            <p:ph type="title"/>
          </p:nvPr>
        </p:nvSpPr>
        <p:spPr>
          <a:xfrm>
            <a:off x="443565" y="205177"/>
            <a:ext cx="8065168" cy="898524"/>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Federal Programs and Support Unit</a:t>
            </a:r>
            <a:endParaRPr/>
          </a:p>
        </p:txBody>
      </p:sp>
      <p:graphicFrame>
        <p:nvGraphicFramePr>
          <p:cNvPr id="338" name="Google Shape;338;p53"/>
          <p:cNvGraphicFramePr/>
          <p:nvPr>
            <p:extLst>
              <p:ext uri="{D42A27DB-BD31-4B8C-83A1-F6EECF244321}">
                <p14:modId xmlns:p14="http://schemas.microsoft.com/office/powerpoint/2010/main" val="3228214710"/>
              </p:ext>
            </p:extLst>
          </p:nvPr>
        </p:nvGraphicFramePr>
        <p:xfrm>
          <a:off x="1036689" y="1342941"/>
          <a:ext cx="10638637" cy="932608"/>
        </p:xfrm>
        <a:graphic>
          <a:graphicData uri="http://schemas.openxmlformats.org/drawingml/2006/table">
            <a:tbl>
              <a:tblPr firstRow="1" bandRow="1">
                <a:tableStyleId>{E8B1032C-EA38-4F05-BA0D-38AFFFC7BED3}</a:tableStyleId>
              </a:tblPr>
              <a:tblGrid>
                <a:gridCol w="2603173">
                  <a:extLst>
                    <a:ext uri="{9D8B030D-6E8A-4147-A177-3AD203B41FA5}">
                      <a16:colId xmlns:a16="http://schemas.microsoft.com/office/drawing/2014/main" val="20000"/>
                    </a:ext>
                  </a:extLst>
                </a:gridCol>
                <a:gridCol w="4922519">
                  <a:extLst>
                    <a:ext uri="{9D8B030D-6E8A-4147-A177-3AD203B41FA5}">
                      <a16:colId xmlns:a16="http://schemas.microsoft.com/office/drawing/2014/main" val="20001"/>
                    </a:ext>
                  </a:extLst>
                </a:gridCol>
                <a:gridCol w="3112945">
                  <a:extLst>
                    <a:ext uri="{9D8B030D-6E8A-4147-A177-3AD203B41FA5}">
                      <a16:colId xmlns:a16="http://schemas.microsoft.com/office/drawing/2014/main" val="20002"/>
                    </a:ext>
                  </a:extLst>
                </a:gridCol>
              </a:tblGrid>
              <a:tr h="343124">
                <a:tc>
                  <a:txBody>
                    <a:bodyPr/>
                    <a:lstStyle/>
                    <a:p>
                      <a:pPr marL="0" marR="0" lvl="0" indent="0" algn="ctr" rtl="0">
                        <a:lnSpc>
                          <a:spcPct val="115000"/>
                        </a:lnSpc>
                        <a:spcBef>
                          <a:spcPts val="0"/>
                        </a:spcBef>
                        <a:spcAft>
                          <a:spcPts val="0"/>
                        </a:spcAft>
                        <a:buNone/>
                      </a:pPr>
                      <a:r>
                        <a:rPr lang="en" sz="1600">
                          <a:solidFill>
                            <a:schemeClr val="dk1"/>
                          </a:solidFill>
                          <a:sym typeface="Calibri"/>
                        </a:rPr>
                        <a:t>ESEA Office</a:t>
                      </a:r>
                      <a:endParaRPr sz="1600">
                        <a:solidFill>
                          <a:schemeClr val="dk1"/>
                        </a:solidFill>
                        <a:latin typeface="Calibri"/>
                        <a:ea typeface="Calibri"/>
                        <a:cs typeface="Calibri"/>
                        <a:sym typeface="Calibri"/>
                      </a:endParaRPr>
                    </a:p>
                  </a:txBody>
                  <a:tcPr marL="71667" marR="71667" marT="39567" marB="39567"/>
                </a:tc>
                <a:tc>
                  <a:txBody>
                    <a:bodyPr/>
                    <a:lstStyle/>
                    <a:p>
                      <a:pPr marL="0" marR="0" lvl="0" indent="0" algn="ctr" rtl="0">
                        <a:lnSpc>
                          <a:spcPct val="115000"/>
                        </a:lnSpc>
                        <a:spcBef>
                          <a:spcPts val="0"/>
                        </a:spcBef>
                        <a:spcAft>
                          <a:spcPts val="0"/>
                        </a:spcAft>
                        <a:buNone/>
                      </a:pPr>
                      <a:r>
                        <a:rPr lang="en" sz="1600">
                          <a:solidFill>
                            <a:schemeClr val="dk1"/>
                          </a:solidFill>
                          <a:sym typeface="Calibri"/>
                        </a:rPr>
                        <a:t>Position</a:t>
                      </a:r>
                      <a:endParaRPr sz="1600">
                        <a:solidFill>
                          <a:schemeClr val="dk1"/>
                        </a:solidFill>
                        <a:latin typeface="Calibri"/>
                        <a:ea typeface="Calibri"/>
                        <a:cs typeface="Calibri"/>
                        <a:sym typeface="Calibri"/>
                      </a:endParaRPr>
                    </a:p>
                  </a:txBody>
                  <a:tcPr marL="71667" marR="71667" marT="39567" marB="39567"/>
                </a:tc>
                <a:tc>
                  <a:txBody>
                    <a:bodyPr/>
                    <a:lstStyle/>
                    <a:p>
                      <a:pPr marL="0" marR="0" lvl="0" indent="0" algn="ctr" rtl="0">
                        <a:lnSpc>
                          <a:spcPct val="115000"/>
                        </a:lnSpc>
                        <a:spcBef>
                          <a:spcPts val="0"/>
                        </a:spcBef>
                        <a:spcAft>
                          <a:spcPts val="0"/>
                        </a:spcAft>
                        <a:buNone/>
                      </a:pPr>
                      <a:r>
                        <a:rPr lang="en" sz="1600">
                          <a:solidFill>
                            <a:schemeClr val="dk1"/>
                          </a:solidFill>
                          <a:sym typeface="Calibri"/>
                        </a:rPr>
                        <a:t>E-mail</a:t>
                      </a:r>
                      <a:endParaRPr sz="1600">
                        <a:solidFill>
                          <a:schemeClr val="dk1"/>
                        </a:solidFill>
                        <a:latin typeface="Calibri"/>
                        <a:ea typeface="Calibri"/>
                        <a:cs typeface="Calibri"/>
                        <a:sym typeface="Calibri"/>
                      </a:endParaRPr>
                    </a:p>
                  </a:txBody>
                  <a:tcPr marL="71667" marR="71667" marT="39567" marB="39567"/>
                </a:tc>
                <a:extLst>
                  <a:ext uri="{0D108BD9-81ED-4DB2-BD59-A6C34878D82A}">
                    <a16:rowId xmlns:a16="http://schemas.microsoft.com/office/drawing/2014/main" val="10000"/>
                  </a:ext>
                </a:extLst>
              </a:tr>
              <a:tr h="426033">
                <a:tc>
                  <a:txBody>
                    <a:bodyPr/>
                    <a:lstStyle/>
                    <a:p>
                      <a:pPr marL="0" marR="0" lvl="0" indent="0" algn="l" rtl="0">
                        <a:lnSpc>
                          <a:spcPct val="115000"/>
                        </a:lnSpc>
                        <a:spcBef>
                          <a:spcPts val="0"/>
                        </a:spcBef>
                        <a:spcAft>
                          <a:spcPts val="0"/>
                        </a:spcAft>
                        <a:buNone/>
                      </a:pPr>
                      <a:r>
                        <a:rPr lang="en" sz="1500" b="0">
                          <a:solidFill>
                            <a:schemeClr val="dk1"/>
                          </a:solidFill>
                          <a:sym typeface="Calibri"/>
                        </a:rPr>
                        <a:t>Nazie Mohajeri-Nelson</a:t>
                      </a:r>
                      <a:endParaRPr sz="1500" b="0">
                        <a:solidFill>
                          <a:schemeClr val="dk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b="0" dirty="0">
                          <a:solidFill>
                            <a:schemeClr val="dk1"/>
                          </a:solidFill>
                          <a:sym typeface="Calibri"/>
                        </a:rPr>
                        <a:t>Director of ESEA Programs Office (soon to be the </a:t>
                      </a:r>
                      <a:r>
                        <a:rPr lang="en" sz="1500" dirty="0"/>
                        <a:t>Federal Programs and Support Unit)</a:t>
                      </a:r>
                      <a:endParaRPr sz="1500" dirty="0"/>
                    </a:p>
                  </a:txBody>
                  <a:tcPr marL="71667" marR="71667" marT="39567" marB="39567"/>
                </a:tc>
                <a:tc>
                  <a:txBody>
                    <a:bodyPr/>
                    <a:lstStyle/>
                    <a:p>
                      <a:pPr marL="0" marR="0" lvl="0" indent="0" algn="l" rtl="0">
                        <a:lnSpc>
                          <a:spcPct val="115000"/>
                        </a:lnSpc>
                        <a:spcBef>
                          <a:spcPts val="0"/>
                        </a:spcBef>
                        <a:spcAft>
                          <a:spcPts val="0"/>
                        </a:spcAft>
                        <a:buNone/>
                      </a:pPr>
                      <a:r>
                        <a:rPr lang="en" sz="1500" b="0" u="sng" dirty="0">
                          <a:solidFill>
                            <a:schemeClr val="hlink"/>
                          </a:solidFill>
                          <a:sym typeface="Calibri"/>
                          <a:hlinkClick r:id="rId3"/>
                        </a:rPr>
                        <a:t>Mohajeri-nelson_n@cde.state.co.us</a:t>
                      </a:r>
                      <a:r>
                        <a:rPr lang="en" sz="1500" b="0" dirty="0">
                          <a:solidFill>
                            <a:schemeClr val="dk1"/>
                          </a:solidFill>
                          <a:sym typeface="Calibri"/>
                        </a:rPr>
                        <a:t> </a:t>
                      </a:r>
                      <a:endParaRPr sz="1500" dirty="0"/>
                    </a:p>
                  </a:txBody>
                  <a:tcPr marL="71667" marR="71667" marT="39567" marB="39567"/>
                </a:tc>
                <a:extLst>
                  <a:ext uri="{0D108BD9-81ED-4DB2-BD59-A6C34878D82A}">
                    <a16:rowId xmlns:a16="http://schemas.microsoft.com/office/drawing/2014/main" val="10001"/>
                  </a:ext>
                </a:extLst>
              </a:tr>
            </a:tbl>
          </a:graphicData>
        </a:graphic>
      </p:graphicFrame>
      <p:graphicFrame>
        <p:nvGraphicFramePr>
          <p:cNvPr id="339" name="Google Shape;339;p53"/>
          <p:cNvGraphicFramePr/>
          <p:nvPr>
            <p:extLst>
              <p:ext uri="{D42A27DB-BD31-4B8C-83A1-F6EECF244321}">
                <p14:modId xmlns:p14="http://schemas.microsoft.com/office/powerpoint/2010/main" val="1587997429"/>
              </p:ext>
            </p:extLst>
          </p:nvPr>
        </p:nvGraphicFramePr>
        <p:xfrm>
          <a:off x="1040629" y="2480554"/>
          <a:ext cx="10746209" cy="2157000"/>
        </p:xfrm>
        <a:graphic>
          <a:graphicData uri="http://schemas.openxmlformats.org/drawingml/2006/table">
            <a:tbl>
              <a:tblPr firstRow="1" bandRow="1">
                <a:tableStyleId>{E8B1032C-EA38-4F05-BA0D-38AFFFC7BED3}</a:tableStyleId>
              </a:tblPr>
              <a:tblGrid>
                <a:gridCol w="2637511">
                  <a:extLst>
                    <a:ext uri="{9D8B030D-6E8A-4147-A177-3AD203B41FA5}">
                      <a16:colId xmlns:a16="http://schemas.microsoft.com/office/drawing/2014/main" val="20000"/>
                    </a:ext>
                  </a:extLst>
                </a:gridCol>
                <a:gridCol w="4957242">
                  <a:extLst>
                    <a:ext uri="{9D8B030D-6E8A-4147-A177-3AD203B41FA5}">
                      <a16:colId xmlns:a16="http://schemas.microsoft.com/office/drawing/2014/main" val="20001"/>
                    </a:ext>
                  </a:extLst>
                </a:gridCol>
                <a:gridCol w="3151456">
                  <a:extLst>
                    <a:ext uri="{9D8B030D-6E8A-4147-A177-3AD203B41FA5}">
                      <a16:colId xmlns:a16="http://schemas.microsoft.com/office/drawing/2014/main" val="20002"/>
                    </a:ext>
                  </a:extLst>
                </a:gridCol>
              </a:tblGrid>
              <a:tr h="359500">
                <a:tc>
                  <a:txBody>
                    <a:bodyPr/>
                    <a:lstStyle/>
                    <a:p>
                      <a:pPr marL="0" marR="0" lvl="0" indent="0" algn="ctr" rtl="0">
                        <a:lnSpc>
                          <a:spcPct val="115000"/>
                        </a:lnSpc>
                        <a:spcBef>
                          <a:spcPts val="0"/>
                        </a:spcBef>
                        <a:spcAft>
                          <a:spcPts val="0"/>
                        </a:spcAft>
                        <a:buNone/>
                      </a:pPr>
                      <a:r>
                        <a:rPr lang="en" sz="1500">
                          <a:solidFill>
                            <a:schemeClr val="dk1"/>
                          </a:solidFill>
                        </a:rPr>
                        <a:t>ESSER Office</a:t>
                      </a:r>
                      <a:endParaRPr sz="1500"/>
                    </a:p>
                  </a:txBody>
                  <a:tcPr marL="71667" marR="71667" marT="39567" marB="39567"/>
                </a:tc>
                <a:tc>
                  <a:txBody>
                    <a:bodyPr/>
                    <a:lstStyle/>
                    <a:p>
                      <a:pPr marL="0" marR="0" lvl="0" indent="0" algn="ctr" rtl="0">
                        <a:lnSpc>
                          <a:spcPct val="115000"/>
                        </a:lnSpc>
                        <a:spcBef>
                          <a:spcPts val="0"/>
                        </a:spcBef>
                        <a:spcAft>
                          <a:spcPts val="0"/>
                        </a:spcAft>
                        <a:buNone/>
                      </a:pPr>
                      <a:r>
                        <a:rPr lang="en" sz="1500" b="1">
                          <a:solidFill>
                            <a:schemeClr val="dk1"/>
                          </a:solidFill>
                          <a:sym typeface="Calibri"/>
                        </a:rPr>
                        <a:t>Program Expertise</a:t>
                      </a:r>
                      <a:endParaRPr sz="1500"/>
                    </a:p>
                  </a:txBody>
                  <a:tcPr marL="71667" marR="71667" marT="39567" marB="39567"/>
                </a:tc>
                <a:tc>
                  <a:txBody>
                    <a:bodyPr/>
                    <a:lstStyle/>
                    <a:p>
                      <a:pPr marL="0" marR="0" lvl="0" indent="0" algn="ctr" rtl="0">
                        <a:lnSpc>
                          <a:spcPct val="115000"/>
                        </a:lnSpc>
                        <a:spcBef>
                          <a:spcPts val="0"/>
                        </a:spcBef>
                        <a:spcAft>
                          <a:spcPts val="0"/>
                        </a:spcAft>
                        <a:buNone/>
                      </a:pPr>
                      <a:r>
                        <a:rPr lang="en" sz="1500" b="1">
                          <a:solidFill>
                            <a:schemeClr val="dk1"/>
                          </a:solidFill>
                          <a:sym typeface="Calibri"/>
                        </a:rPr>
                        <a:t>E-mail</a:t>
                      </a:r>
                      <a:endParaRPr sz="1500"/>
                    </a:p>
                  </a:txBody>
                  <a:tcPr marL="71667" marR="71667" marT="39567" marB="39567"/>
                </a:tc>
                <a:extLst>
                  <a:ext uri="{0D108BD9-81ED-4DB2-BD59-A6C34878D82A}">
                    <a16:rowId xmlns:a16="http://schemas.microsoft.com/office/drawing/2014/main" val="10000"/>
                  </a:ext>
                </a:extLst>
              </a:tr>
              <a:tr h="359500">
                <a:tc>
                  <a:txBody>
                    <a:bodyPr/>
                    <a:lstStyle/>
                    <a:p>
                      <a:pPr marL="0" marR="0" lvl="0" indent="0" algn="l" rtl="0">
                        <a:lnSpc>
                          <a:spcPct val="115000"/>
                        </a:lnSpc>
                        <a:spcBef>
                          <a:spcPts val="0"/>
                        </a:spcBef>
                        <a:spcAft>
                          <a:spcPts val="0"/>
                        </a:spcAft>
                        <a:buNone/>
                      </a:pPr>
                      <a:r>
                        <a:rPr lang="en" sz="1500"/>
                        <a:t>Kristin Crumley</a:t>
                      </a:r>
                      <a:endParaRPr sz="1500" b="0">
                        <a:solidFill>
                          <a:schemeClr val="dk1"/>
                        </a:solidFill>
                        <a:latin typeface="Calibri"/>
                        <a:ea typeface="Calibri"/>
                        <a:cs typeface="Calibri"/>
                        <a:sym typeface="Calibri"/>
                      </a:endParaRPr>
                    </a:p>
                  </a:txBody>
                  <a:tcPr marL="71667" marR="71667" marT="39567" marB="39567"/>
                </a:tc>
                <a:tc>
                  <a:txBody>
                    <a:bodyPr/>
                    <a:lstStyle/>
                    <a:p>
                      <a:pPr marL="0" lvl="0" indent="0" algn="l" rtl="0">
                        <a:spcBef>
                          <a:spcPts val="0"/>
                        </a:spcBef>
                        <a:spcAft>
                          <a:spcPts val="0"/>
                        </a:spcAft>
                        <a:buNone/>
                      </a:pPr>
                      <a:r>
                        <a:rPr lang="en" sz="1500"/>
                        <a:t>ESSER Monitoring Specialist  </a:t>
                      </a:r>
                      <a:endParaRPr sz="1500"/>
                    </a:p>
                  </a:txBody>
                  <a:tcPr marL="71667" marR="71667" marT="39567" marB="39567"/>
                </a:tc>
                <a:tc>
                  <a:txBody>
                    <a:bodyPr/>
                    <a:lstStyle/>
                    <a:p>
                      <a:pPr marL="0" marR="0" lvl="0" indent="0" algn="l" rtl="0">
                        <a:lnSpc>
                          <a:spcPct val="115000"/>
                        </a:lnSpc>
                        <a:spcBef>
                          <a:spcPts val="0"/>
                        </a:spcBef>
                        <a:spcAft>
                          <a:spcPts val="0"/>
                        </a:spcAft>
                        <a:buNone/>
                      </a:pPr>
                      <a:r>
                        <a:rPr lang="en" sz="1500" u="sng">
                          <a:solidFill>
                            <a:schemeClr val="hlink"/>
                          </a:solidFill>
                          <a:hlinkClick r:id="rId4"/>
                        </a:rPr>
                        <a:t>crumley_k@cde.state.co.us</a:t>
                      </a:r>
                      <a:r>
                        <a:rPr lang="en" sz="1500"/>
                        <a:t> </a:t>
                      </a:r>
                      <a:endParaRPr sz="1500"/>
                    </a:p>
                  </a:txBody>
                  <a:tcPr marL="71667" marR="71667" marT="39567" marB="39567"/>
                </a:tc>
                <a:extLst>
                  <a:ext uri="{0D108BD9-81ED-4DB2-BD59-A6C34878D82A}">
                    <a16:rowId xmlns:a16="http://schemas.microsoft.com/office/drawing/2014/main" val="10001"/>
                  </a:ext>
                </a:extLst>
              </a:tr>
              <a:tr h="359500">
                <a:tc>
                  <a:txBody>
                    <a:bodyPr/>
                    <a:lstStyle/>
                    <a:p>
                      <a:pPr marL="0" marR="0" lvl="0" indent="0" algn="l" rtl="0">
                        <a:lnSpc>
                          <a:spcPct val="115000"/>
                        </a:lnSpc>
                        <a:spcBef>
                          <a:spcPts val="0"/>
                        </a:spcBef>
                        <a:spcAft>
                          <a:spcPts val="0"/>
                        </a:spcAft>
                        <a:buNone/>
                      </a:pPr>
                      <a:r>
                        <a:rPr lang="en" sz="1500"/>
                        <a:t>Jonathan Schelke </a:t>
                      </a:r>
                      <a:endParaRPr sz="1500" b="0">
                        <a:solidFill>
                          <a:schemeClr val="dk1"/>
                        </a:solidFill>
                        <a:latin typeface="Calibri"/>
                        <a:ea typeface="Calibri"/>
                        <a:cs typeface="Calibri"/>
                        <a:sym typeface="Calibri"/>
                      </a:endParaRPr>
                    </a:p>
                  </a:txBody>
                  <a:tcPr marL="71667" marR="71667" marT="39567" marB="39567"/>
                </a:tc>
                <a:tc>
                  <a:txBody>
                    <a:bodyPr/>
                    <a:lstStyle/>
                    <a:p>
                      <a:pPr marL="0" lvl="0" indent="0" algn="l" rtl="0">
                        <a:spcBef>
                          <a:spcPts val="0"/>
                        </a:spcBef>
                        <a:spcAft>
                          <a:spcPts val="0"/>
                        </a:spcAft>
                        <a:buNone/>
                      </a:pPr>
                      <a:r>
                        <a:rPr lang="en" sz="1500" dirty="0"/>
                        <a:t>ESSER Monitoring Specialist</a:t>
                      </a:r>
                      <a:endParaRPr sz="1500" dirty="0"/>
                    </a:p>
                  </a:txBody>
                  <a:tcPr marL="71667" marR="71667" marT="39567" marB="39567"/>
                </a:tc>
                <a:tc>
                  <a:txBody>
                    <a:bodyPr/>
                    <a:lstStyle/>
                    <a:p>
                      <a:pPr marL="0" marR="0" lvl="0" indent="0" algn="l" rtl="0">
                        <a:spcBef>
                          <a:spcPts val="0"/>
                        </a:spcBef>
                        <a:spcAft>
                          <a:spcPts val="0"/>
                        </a:spcAft>
                        <a:buNone/>
                      </a:pPr>
                      <a:r>
                        <a:rPr lang="en" sz="1500" u="sng">
                          <a:solidFill>
                            <a:schemeClr val="hlink"/>
                          </a:solidFill>
                          <a:hlinkClick r:id="rId5"/>
                        </a:rPr>
                        <a:t>schelke_j@cde.state.co.us</a:t>
                      </a:r>
                      <a:r>
                        <a:rPr lang="en" sz="1500"/>
                        <a:t> </a:t>
                      </a:r>
                      <a:endParaRPr sz="1500"/>
                    </a:p>
                  </a:txBody>
                  <a:tcPr marL="71667" marR="71667" marT="39567" marB="39567"/>
                </a:tc>
                <a:extLst>
                  <a:ext uri="{0D108BD9-81ED-4DB2-BD59-A6C34878D82A}">
                    <a16:rowId xmlns:a16="http://schemas.microsoft.com/office/drawing/2014/main" val="10002"/>
                  </a:ext>
                </a:extLst>
              </a:tr>
              <a:tr h="359500">
                <a:tc>
                  <a:txBody>
                    <a:bodyPr/>
                    <a:lstStyle/>
                    <a:p>
                      <a:pPr marL="0" marR="0" lvl="0" indent="0" algn="l" rtl="0">
                        <a:lnSpc>
                          <a:spcPct val="115000"/>
                        </a:lnSpc>
                        <a:spcBef>
                          <a:spcPts val="0"/>
                        </a:spcBef>
                        <a:spcAft>
                          <a:spcPts val="0"/>
                        </a:spcAft>
                        <a:buNone/>
                      </a:pPr>
                      <a:r>
                        <a:rPr lang="en-US" sz="1500" b="0" dirty="0">
                          <a:solidFill>
                            <a:schemeClr val="tx1"/>
                          </a:solidFill>
                          <a:latin typeface="Calibri"/>
                          <a:ea typeface="Calibri"/>
                          <a:cs typeface="Calibri"/>
                          <a:sym typeface="Calibri"/>
                        </a:rPr>
                        <a:t>Kim Boylan</a:t>
                      </a:r>
                      <a:endParaRPr sz="1500" b="0" dirty="0">
                        <a:solidFill>
                          <a:schemeClr val="tx1"/>
                        </a:solidFill>
                        <a:latin typeface="Calibri"/>
                        <a:ea typeface="Calibri"/>
                        <a:cs typeface="Calibri"/>
                        <a:sym typeface="Calibri"/>
                      </a:endParaRPr>
                    </a:p>
                  </a:txBody>
                  <a:tcPr marL="71667" marR="71667" marT="39567" marB="39567"/>
                </a:tc>
                <a:tc>
                  <a:txBody>
                    <a:bodyPr/>
                    <a:lstStyle/>
                    <a:p>
                      <a:pPr marL="0" lvl="0" indent="0" algn="l" rtl="0">
                        <a:spcBef>
                          <a:spcPts val="0"/>
                        </a:spcBef>
                        <a:spcAft>
                          <a:spcPts val="0"/>
                        </a:spcAft>
                        <a:buNone/>
                      </a:pPr>
                      <a:r>
                        <a:rPr lang="en-US" sz="1500" dirty="0">
                          <a:solidFill>
                            <a:schemeClr val="tx1"/>
                          </a:solidFill>
                        </a:rPr>
                        <a:t>ESSER Monitoring Specialist</a:t>
                      </a:r>
                      <a:endParaRPr sz="1500" dirty="0">
                        <a:solidFill>
                          <a:schemeClr val="tx1"/>
                        </a:solidFill>
                      </a:endParaRPr>
                    </a:p>
                  </a:txBody>
                  <a:tcPr marL="71667" marR="71667" marT="39567" marB="39567"/>
                </a:tc>
                <a:tc>
                  <a:txBody>
                    <a:bodyPr/>
                    <a:lstStyle/>
                    <a:p>
                      <a:pPr marL="0" marR="0" lvl="0" indent="0" algn="l" rtl="0">
                        <a:spcBef>
                          <a:spcPts val="0"/>
                        </a:spcBef>
                        <a:spcAft>
                          <a:spcPts val="0"/>
                        </a:spcAft>
                        <a:buNone/>
                      </a:pPr>
                      <a:r>
                        <a:rPr lang="en-US" sz="1500" dirty="0">
                          <a:hlinkClick r:id="rId6"/>
                        </a:rPr>
                        <a:t>Boylan_k@cde.state.co.us</a:t>
                      </a:r>
                      <a:r>
                        <a:rPr lang="en-US" sz="1500" dirty="0"/>
                        <a:t> </a:t>
                      </a:r>
                      <a:endParaRPr sz="1500" dirty="0"/>
                    </a:p>
                  </a:txBody>
                  <a:tcPr marL="71667" marR="71667" marT="39567" marB="39567"/>
                </a:tc>
                <a:extLst>
                  <a:ext uri="{0D108BD9-81ED-4DB2-BD59-A6C34878D82A}">
                    <a16:rowId xmlns:a16="http://schemas.microsoft.com/office/drawing/2014/main" val="3706511928"/>
                  </a:ext>
                </a:extLst>
              </a:tr>
              <a:tr h="359500">
                <a:tc>
                  <a:txBody>
                    <a:bodyPr/>
                    <a:lstStyle/>
                    <a:p>
                      <a:pPr marL="0" marR="0" lvl="0" indent="0" algn="l" rtl="0">
                        <a:lnSpc>
                          <a:spcPct val="115000"/>
                        </a:lnSpc>
                        <a:spcBef>
                          <a:spcPts val="0"/>
                        </a:spcBef>
                        <a:spcAft>
                          <a:spcPts val="0"/>
                        </a:spcAft>
                        <a:buNone/>
                      </a:pPr>
                      <a:r>
                        <a:rPr lang="en" sz="1500" dirty="0"/>
                        <a:t>Shannon Wilson</a:t>
                      </a:r>
                      <a:endParaRPr sz="1500" dirty="0"/>
                    </a:p>
                  </a:txBody>
                  <a:tcPr marL="71667" marR="71667" marT="39567" marB="39567"/>
                </a:tc>
                <a:tc>
                  <a:txBody>
                    <a:bodyPr/>
                    <a:lstStyle/>
                    <a:p>
                      <a:pPr marL="0" lvl="0" indent="0" algn="l" rtl="0">
                        <a:spcBef>
                          <a:spcPts val="0"/>
                        </a:spcBef>
                        <a:spcAft>
                          <a:spcPts val="0"/>
                        </a:spcAft>
                        <a:buNone/>
                      </a:pPr>
                      <a:r>
                        <a:rPr lang="en" sz="1500" dirty="0"/>
                        <a:t>ESSER &amp; ESEA Grants Administration Coordinator </a:t>
                      </a:r>
                      <a:endParaRPr sz="1500" dirty="0"/>
                    </a:p>
                  </a:txBody>
                  <a:tcPr marL="71667" marR="71667" marT="39567" marB="39567"/>
                </a:tc>
                <a:tc>
                  <a:txBody>
                    <a:bodyPr/>
                    <a:lstStyle/>
                    <a:p>
                      <a:pPr marL="0" marR="0" lvl="0" indent="0" algn="l" rtl="0">
                        <a:lnSpc>
                          <a:spcPct val="115000"/>
                        </a:lnSpc>
                        <a:spcBef>
                          <a:spcPts val="0"/>
                        </a:spcBef>
                        <a:spcAft>
                          <a:spcPts val="0"/>
                        </a:spcAft>
                        <a:buNone/>
                      </a:pPr>
                      <a:r>
                        <a:rPr lang="en" sz="1500" u="sng">
                          <a:solidFill>
                            <a:schemeClr val="hlink"/>
                          </a:solidFill>
                          <a:hlinkClick r:id="rId7"/>
                        </a:rPr>
                        <a:t>wilson_s@cde.state.co.us</a:t>
                      </a:r>
                      <a:r>
                        <a:rPr lang="en" sz="1500"/>
                        <a:t> </a:t>
                      </a:r>
                      <a:endParaRPr sz="1500"/>
                    </a:p>
                  </a:txBody>
                  <a:tcPr marL="71667" marR="71667" marT="39567" marB="39567"/>
                </a:tc>
                <a:extLst>
                  <a:ext uri="{0D108BD9-81ED-4DB2-BD59-A6C34878D82A}">
                    <a16:rowId xmlns:a16="http://schemas.microsoft.com/office/drawing/2014/main" val="10003"/>
                  </a:ext>
                </a:extLst>
              </a:tr>
              <a:tr h="359500">
                <a:tc>
                  <a:txBody>
                    <a:bodyPr/>
                    <a:lstStyle/>
                    <a:p>
                      <a:pPr marL="0" marR="0" lvl="0" indent="0" algn="l" rtl="0">
                        <a:lnSpc>
                          <a:spcPct val="115000"/>
                        </a:lnSpc>
                        <a:spcBef>
                          <a:spcPts val="0"/>
                        </a:spcBef>
                        <a:spcAft>
                          <a:spcPts val="0"/>
                        </a:spcAft>
                        <a:buNone/>
                      </a:pPr>
                      <a:r>
                        <a:rPr lang="en" sz="1500" dirty="0"/>
                        <a:t>Mackenzie Owens</a:t>
                      </a:r>
                      <a:endParaRPr sz="1500" b="0" dirty="0">
                        <a:solidFill>
                          <a:schemeClr val="dk1"/>
                        </a:solidFill>
                        <a:latin typeface="Calibri"/>
                        <a:ea typeface="Calibri"/>
                        <a:cs typeface="Calibri"/>
                        <a:sym typeface="Calibri"/>
                      </a:endParaRPr>
                    </a:p>
                  </a:txBody>
                  <a:tcPr marL="71667" marR="71667" marT="39567" marB="39567"/>
                </a:tc>
                <a:tc>
                  <a:txBody>
                    <a:bodyPr/>
                    <a:lstStyle/>
                    <a:p>
                      <a:pPr marL="0" lvl="0" indent="0" algn="l" rtl="0">
                        <a:spcBef>
                          <a:spcPts val="0"/>
                        </a:spcBef>
                        <a:spcAft>
                          <a:spcPts val="0"/>
                        </a:spcAft>
                        <a:buNone/>
                      </a:pPr>
                      <a:r>
                        <a:rPr lang="en" sz="1500"/>
                        <a:t>ESSER Reporting Specialist</a:t>
                      </a:r>
                      <a:endParaRPr sz="1500"/>
                    </a:p>
                  </a:txBody>
                  <a:tcPr marL="71667" marR="71667" marT="39567" marB="39567"/>
                </a:tc>
                <a:tc>
                  <a:txBody>
                    <a:bodyPr/>
                    <a:lstStyle/>
                    <a:p>
                      <a:pPr marL="0" marR="0" lvl="0" indent="0" algn="l" rtl="0">
                        <a:lnSpc>
                          <a:spcPct val="115000"/>
                        </a:lnSpc>
                        <a:spcBef>
                          <a:spcPts val="0"/>
                        </a:spcBef>
                        <a:spcAft>
                          <a:spcPts val="0"/>
                        </a:spcAft>
                        <a:buNone/>
                      </a:pPr>
                      <a:r>
                        <a:rPr lang="en" sz="1500" u="sng" dirty="0">
                          <a:solidFill>
                            <a:schemeClr val="hlink"/>
                          </a:solidFill>
                          <a:hlinkClick r:id="rId8"/>
                        </a:rPr>
                        <a:t>owens_m@cde.state.co.us</a:t>
                      </a:r>
                      <a:r>
                        <a:rPr lang="en" sz="1500" dirty="0"/>
                        <a:t> </a:t>
                      </a:r>
                      <a:endParaRPr sz="1500" dirty="0"/>
                    </a:p>
                  </a:txBody>
                  <a:tcPr marL="71667" marR="71667" marT="39567" marB="39567"/>
                </a:tc>
                <a:extLst>
                  <a:ext uri="{0D108BD9-81ED-4DB2-BD59-A6C34878D82A}">
                    <a16:rowId xmlns:a16="http://schemas.microsoft.com/office/drawing/2014/main" val="10004"/>
                  </a:ext>
                </a:extLst>
              </a:tr>
            </a:tbl>
          </a:graphicData>
        </a:graphic>
      </p:graphicFrame>
      <p:graphicFrame>
        <p:nvGraphicFramePr>
          <p:cNvPr id="340" name="Google Shape;340;p53"/>
          <p:cNvGraphicFramePr/>
          <p:nvPr>
            <p:extLst>
              <p:ext uri="{D42A27DB-BD31-4B8C-83A1-F6EECF244321}">
                <p14:modId xmlns:p14="http://schemas.microsoft.com/office/powerpoint/2010/main" val="1851114198"/>
              </p:ext>
            </p:extLst>
          </p:nvPr>
        </p:nvGraphicFramePr>
        <p:xfrm>
          <a:off x="1003422" y="4872433"/>
          <a:ext cx="10783416" cy="1285251"/>
        </p:xfrm>
        <a:graphic>
          <a:graphicData uri="http://schemas.openxmlformats.org/drawingml/2006/table">
            <a:tbl>
              <a:tblPr firstRow="1" bandRow="1">
                <a:tableStyleId>{E8B1032C-EA38-4F05-BA0D-38AFFFC7BED3}</a:tableStyleId>
              </a:tblPr>
              <a:tblGrid>
                <a:gridCol w="2641187">
                  <a:extLst>
                    <a:ext uri="{9D8B030D-6E8A-4147-A177-3AD203B41FA5}">
                      <a16:colId xmlns:a16="http://schemas.microsoft.com/office/drawing/2014/main" val="20000"/>
                    </a:ext>
                  </a:extLst>
                </a:gridCol>
                <a:gridCol w="4986382">
                  <a:extLst>
                    <a:ext uri="{9D8B030D-6E8A-4147-A177-3AD203B41FA5}">
                      <a16:colId xmlns:a16="http://schemas.microsoft.com/office/drawing/2014/main" val="20001"/>
                    </a:ext>
                  </a:extLst>
                </a:gridCol>
                <a:gridCol w="3155847">
                  <a:extLst>
                    <a:ext uri="{9D8B030D-6E8A-4147-A177-3AD203B41FA5}">
                      <a16:colId xmlns:a16="http://schemas.microsoft.com/office/drawing/2014/main" val="20002"/>
                    </a:ext>
                  </a:extLst>
                </a:gridCol>
              </a:tblGrid>
              <a:tr h="319126">
                <a:tc>
                  <a:txBody>
                    <a:bodyPr/>
                    <a:lstStyle/>
                    <a:p>
                      <a:pPr marL="0" marR="0" lvl="0" indent="0" algn="ctr" rtl="0">
                        <a:spcBef>
                          <a:spcPts val="0"/>
                        </a:spcBef>
                        <a:spcAft>
                          <a:spcPts val="0"/>
                        </a:spcAft>
                        <a:buNone/>
                      </a:pPr>
                      <a:r>
                        <a:rPr lang="en" sz="1500">
                          <a:solidFill>
                            <a:schemeClr val="dk1"/>
                          </a:solidFill>
                        </a:rPr>
                        <a:t>DARE Office</a:t>
                      </a:r>
                      <a:endParaRPr sz="1500"/>
                    </a:p>
                  </a:txBody>
                  <a:tcPr marL="91467" marR="91467" marT="45733" marB="45733"/>
                </a:tc>
                <a:tc>
                  <a:txBody>
                    <a:bodyPr/>
                    <a:lstStyle/>
                    <a:p>
                      <a:pPr marL="0" marR="0" lvl="0" indent="0" algn="ctr" rtl="0">
                        <a:spcBef>
                          <a:spcPts val="0"/>
                        </a:spcBef>
                        <a:spcAft>
                          <a:spcPts val="0"/>
                        </a:spcAft>
                        <a:buNone/>
                      </a:pPr>
                      <a:r>
                        <a:rPr lang="en" sz="1500">
                          <a:solidFill>
                            <a:schemeClr val="dk1"/>
                          </a:solidFill>
                        </a:rPr>
                        <a:t>Expertise</a:t>
                      </a:r>
                      <a:endParaRPr sz="1500"/>
                    </a:p>
                  </a:txBody>
                  <a:tcPr marL="91467" marR="91467" marT="45733" marB="45733"/>
                </a:tc>
                <a:tc>
                  <a:txBody>
                    <a:bodyPr/>
                    <a:lstStyle/>
                    <a:p>
                      <a:pPr marL="0" marR="0" lvl="0" indent="0" algn="ctr" rtl="0">
                        <a:spcBef>
                          <a:spcPts val="0"/>
                        </a:spcBef>
                        <a:spcAft>
                          <a:spcPts val="0"/>
                        </a:spcAft>
                        <a:buNone/>
                      </a:pPr>
                      <a:r>
                        <a:rPr lang="en" sz="1500">
                          <a:solidFill>
                            <a:schemeClr val="dk1"/>
                          </a:solidFill>
                        </a:rPr>
                        <a:t>Email</a:t>
                      </a:r>
                      <a:endParaRPr sz="1500"/>
                    </a:p>
                  </a:txBody>
                  <a:tcPr marL="91467" marR="91467" marT="45733" marB="45733"/>
                </a:tc>
                <a:extLst>
                  <a:ext uri="{0D108BD9-81ED-4DB2-BD59-A6C34878D82A}">
                    <a16:rowId xmlns:a16="http://schemas.microsoft.com/office/drawing/2014/main" val="10000"/>
                  </a:ext>
                </a:extLst>
              </a:tr>
              <a:tr h="301124">
                <a:tc>
                  <a:txBody>
                    <a:bodyPr/>
                    <a:lstStyle/>
                    <a:p>
                      <a:pPr marL="0" marR="0" lvl="0" indent="0" algn="l" rtl="0">
                        <a:spcBef>
                          <a:spcPts val="0"/>
                        </a:spcBef>
                        <a:spcAft>
                          <a:spcPts val="0"/>
                        </a:spcAft>
                        <a:buNone/>
                      </a:pPr>
                      <a:r>
                        <a:rPr lang="en" sz="1500" b="0">
                          <a:solidFill>
                            <a:schemeClr val="dk1"/>
                          </a:solidFill>
                          <a:sym typeface="Calibri"/>
                        </a:rPr>
                        <a:t>Tina Negley</a:t>
                      </a:r>
                      <a:endParaRPr sz="1500" b="0">
                        <a:solidFill>
                          <a:schemeClr val="dk1"/>
                        </a:solidFill>
                      </a:endParaRPr>
                    </a:p>
                  </a:txBody>
                  <a:tcPr marL="91467" marR="91467" marT="45733" marB="45733"/>
                </a:tc>
                <a:tc>
                  <a:txBody>
                    <a:bodyPr/>
                    <a:lstStyle/>
                    <a:p>
                      <a:pPr marL="0" marR="0" lvl="0" indent="0" algn="l" rtl="0">
                        <a:spcBef>
                          <a:spcPts val="0"/>
                        </a:spcBef>
                        <a:spcAft>
                          <a:spcPts val="0"/>
                        </a:spcAft>
                        <a:buNone/>
                      </a:pPr>
                      <a:r>
                        <a:rPr lang="en" sz="1500" b="0" dirty="0">
                          <a:solidFill>
                            <a:schemeClr val="dk1"/>
                          </a:solidFill>
                          <a:sym typeface="Calibri"/>
                        </a:rPr>
                        <a:t>ESSA Accountability, Program Evaluation, and Reporting</a:t>
                      </a:r>
                      <a:endParaRPr sz="1500" dirty="0">
                        <a:solidFill>
                          <a:schemeClr val="dk1"/>
                        </a:solidFill>
                      </a:endParaRPr>
                    </a:p>
                  </a:txBody>
                  <a:tcPr marL="91467" marR="91467" marT="45733" marB="45733"/>
                </a:tc>
                <a:tc>
                  <a:txBody>
                    <a:bodyPr/>
                    <a:lstStyle/>
                    <a:p>
                      <a:pPr marL="0" marR="0" lvl="0" indent="0" algn="l" rtl="0">
                        <a:spcBef>
                          <a:spcPts val="0"/>
                        </a:spcBef>
                        <a:spcAft>
                          <a:spcPts val="0"/>
                        </a:spcAft>
                        <a:buNone/>
                      </a:pPr>
                      <a:r>
                        <a:rPr lang="en" sz="1500" b="0" u="sng">
                          <a:solidFill>
                            <a:schemeClr val="hlink"/>
                          </a:solidFill>
                          <a:sym typeface="Calibri"/>
                          <a:hlinkClick r:id="rId9"/>
                        </a:rPr>
                        <a:t>negley_t@cde.state.co.us</a:t>
                      </a:r>
                      <a:r>
                        <a:rPr lang="en" sz="1500" b="0" u="sng">
                          <a:solidFill>
                            <a:schemeClr val="dk1"/>
                          </a:solidFill>
                          <a:sym typeface="Calibri"/>
                        </a:rPr>
                        <a:t> </a:t>
                      </a:r>
                      <a:endParaRPr sz="1500">
                        <a:solidFill>
                          <a:schemeClr val="dk1"/>
                        </a:solidFill>
                      </a:endParaRPr>
                    </a:p>
                  </a:txBody>
                  <a:tcPr marL="91467" marR="91467" marT="45733" marB="45733"/>
                </a:tc>
                <a:extLst>
                  <a:ext uri="{0D108BD9-81ED-4DB2-BD59-A6C34878D82A}">
                    <a16:rowId xmlns:a16="http://schemas.microsoft.com/office/drawing/2014/main" val="10001"/>
                  </a:ext>
                </a:extLst>
              </a:tr>
              <a:tr h="325053">
                <a:tc>
                  <a:txBody>
                    <a:bodyPr/>
                    <a:lstStyle/>
                    <a:p>
                      <a:pPr marL="0" marR="0" lvl="0" indent="0" algn="l" rtl="0">
                        <a:spcBef>
                          <a:spcPts val="0"/>
                        </a:spcBef>
                        <a:spcAft>
                          <a:spcPts val="0"/>
                        </a:spcAft>
                        <a:buNone/>
                      </a:pPr>
                      <a:r>
                        <a:rPr lang="en" sz="1500" b="0">
                          <a:solidFill>
                            <a:schemeClr val="dk1"/>
                          </a:solidFill>
                          <a:sym typeface="Calibri"/>
                        </a:rPr>
                        <a:t>Alan Shimmin</a:t>
                      </a:r>
                      <a:endParaRPr sz="1500" b="0">
                        <a:solidFill>
                          <a:schemeClr val="dk1"/>
                        </a:solidFill>
                      </a:endParaRPr>
                    </a:p>
                  </a:txBody>
                  <a:tcPr marL="91467" marR="91467" marT="45733" marB="45733"/>
                </a:tc>
                <a:tc>
                  <a:txBody>
                    <a:bodyPr/>
                    <a:lstStyle/>
                    <a:p>
                      <a:pPr marL="0" marR="0" lvl="0" indent="0" algn="l" rtl="0">
                        <a:spcBef>
                          <a:spcPts val="0"/>
                        </a:spcBef>
                        <a:spcAft>
                          <a:spcPts val="0"/>
                        </a:spcAft>
                        <a:buNone/>
                      </a:pPr>
                      <a:r>
                        <a:rPr lang="en" sz="1500" b="0">
                          <a:solidFill>
                            <a:schemeClr val="dk1"/>
                          </a:solidFill>
                          <a:sym typeface="Calibri"/>
                        </a:rPr>
                        <a:t>ESEA Reporting and Data Collections</a:t>
                      </a:r>
                      <a:endParaRPr sz="1500">
                        <a:solidFill>
                          <a:schemeClr val="dk1"/>
                        </a:solidFill>
                      </a:endParaRPr>
                    </a:p>
                  </a:txBody>
                  <a:tcPr marL="91467" marR="91467" marT="45733" marB="45733"/>
                </a:tc>
                <a:tc>
                  <a:txBody>
                    <a:bodyPr/>
                    <a:lstStyle/>
                    <a:p>
                      <a:pPr marL="0" marR="0" lvl="0" indent="0" algn="l" rtl="0">
                        <a:spcBef>
                          <a:spcPts val="0"/>
                        </a:spcBef>
                        <a:spcAft>
                          <a:spcPts val="0"/>
                        </a:spcAft>
                        <a:buNone/>
                      </a:pPr>
                      <a:r>
                        <a:rPr lang="en" sz="1500" b="0" u="sng">
                          <a:solidFill>
                            <a:schemeClr val="hlink"/>
                          </a:solidFill>
                          <a:sym typeface="Calibri"/>
                          <a:hlinkClick r:id="rId10"/>
                        </a:rPr>
                        <a:t>shimmin_a@cde.state.co.us</a:t>
                      </a:r>
                      <a:r>
                        <a:rPr lang="en" sz="1500" b="0" u="sng">
                          <a:solidFill>
                            <a:schemeClr val="dk1"/>
                          </a:solidFill>
                          <a:sym typeface="Calibri"/>
                        </a:rPr>
                        <a:t> </a:t>
                      </a:r>
                      <a:endParaRPr sz="1500">
                        <a:solidFill>
                          <a:schemeClr val="dk1"/>
                        </a:solidFill>
                      </a:endParaRPr>
                    </a:p>
                  </a:txBody>
                  <a:tcPr marL="91467" marR="91467" marT="45733" marB="45733"/>
                </a:tc>
                <a:extLst>
                  <a:ext uri="{0D108BD9-81ED-4DB2-BD59-A6C34878D82A}">
                    <a16:rowId xmlns:a16="http://schemas.microsoft.com/office/drawing/2014/main" val="10002"/>
                  </a:ext>
                </a:extLst>
              </a:tr>
              <a:tr h="301124">
                <a:tc>
                  <a:txBody>
                    <a:bodyPr/>
                    <a:lstStyle/>
                    <a:p>
                      <a:pPr marL="0" marR="0" lvl="0" indent="0" algn="l" rtl="0">
                        <a:spcBef>
                          <a:spcPts val="0"/>
                        </a:spcBef>
                        <a:spcAft>
                          <a:spcPts val="0"/>
                        </a:spcAft>
                        <a:buNone/>
                      </a:pPr>
                      <a:r>
                        <a:rPr lang="en" sz="1500" b="0" dirty="0">
                          <a:solidFill>
                            <a:schemeClr val="dk1"/>
                          </a:solidFill>
                          <a:sym typeface="Calibri"/>
                        </a:rPr>
                        <a:t>Mary Shen</a:t>
                      </a:r>
                      <a:endParaRPr sz="1500" b="0" dirty="0">
                        <a:solidFill>
                          <a:schemeClr val="dk1"/>
                        </a:solidFill>
                      </a:endParaRPr>
                    </a:p>
                  </a:txBody>
                  <a:tcPr marL="91467" marR="91467" marT="45733" marB="45733"/>
                </a:tc>
                <a:tc>
                  <a:txBody>
                    <a:bodyPr/>
                    <a:lstStyle/>
                    <a:p>
                      <a:pPr marL="0" marR="0" lvl="0" indent="0" algn="l" rtl="0">
                        <a:spcBef>
                          <a:spcPts val="0"/>
                        </a:spcBef>
                        <a:spcAft>
                          <a:spcPts val="0"/>
                        </a:spcAft>
                        <a:buNone/>
                      </a:pPr>
                      <a:r>
                        <a:rPr lang="en" sz="1500" b="0" dirty="0">
                          <a:solidFill>
                            <a:schemeClr val="dk1"/>
                          </a:solidFill>
                          <a:sym typeface="Calibri"/>
                        </a:rPr>
                        <a:t>ESEA Program Evaluation, Research, and Accountability</a:t>
                      </a:r>
                      <a:endParaRPr sz="1500" dirty="0">
                        <a:solidFill>
                          <a:schemeClr val="dk1"/>
                        </a:solidFill>
                      </a:endParaRPr>
                    </a:p>
                  </a:txBody>
                  <a:tcPr marL="91467" marR="91467" marT="45733" marB="45733"/>
                </a:tc>
                <a:tc>
                  <a:txBody>
                    <a:bodyPr/>
                    <a:lstStyle/>
                    <a:p>
                      <a:pPr marL="0" marR="0" lvl="0" indent="0" algn="l" rtl="0">
                        <a:spcBef>
                          <a:spcPts val="0"/>
                        </a:spcBef>
                        <a:spcAft>
                          <a:spcPts val="0"/>
                        </a:spcAft>
                        <a:buNone/>
                      </a:pPr>
                      <a:r>
                        <a:rPr lang="en" sz="1500" b="0" u="sng" dirty="0">
                          <a:solidFill>
                            <a:schemeClr val="hlink"/>
                          </a:solidFill>
                          <a:sym typeface="Calibri"/>
                          <a:hlinkClick r:id="rId11"/>
                        </a:rPr>
                        <a:t>shen_m@cde.state.co.us</a:t>
                      </a:r>
                      <a:r>
                        <a:rPr lang="en" sz="1500" b="0" u="sng" dirty="0">
                          <a:solidFill>
                            <a:schemeClr val="dk1"/>
                          </a:solidFill>
                          <a:sym typeface="Calibri"/>
                        </a:rPr>
                        <a:t> </a:t>
                      </a:r>
                      <a:endParaRPr sz="1500" dirty="0">
                        <a:solidFill>
                          <a:schemeClr val="dk1"/>
                        </a:solidFill>
                      </a:endParaRPr>
                    </a:p>
                  </a:txBody>
                  <a:tcPr marL="91467" marR="91467" marT="45733" marB="45733"/>
                </a:tc>
                <a:extLst>
                  <a:ext uri="{0D108BD9-81ED-4DB2-BD59-A6C34878D82A}">
                    <a16:rowId xmlns:a16="http://schemas.microsoft.com/office/drawing/2014/main" val="10003"/>
                  </a:ext>
                </a:extLst>
              </a:tr>
            </a:tbl>
          </a:graphicData>
        </a:graphic>
      </p:graphicFrame>
      <p:sp>
        <p:nvSpPr>
          <p:cNvPr id="341" name="Google Shape;341;p53"/>
          <p:cNvSpPr txBox="1">
            <a:spLocks noGrp="1"/>
          </p:cNvSpPr>
          <p:nvPr>
            <p:ph type="sldNum" idx="12"/>
          </p:nvPr>
        </p:nvSpPr>
        <p:spPr>
          <a:xfrm>
            <a:off x="332873" y="6356351"/>
            <a:ext cx="2743200"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title"/>
          </p:nvPr>
        </p:nvSpPr>
        <p:spPr>
          <a:xfrm>
            <a:off x="443565" y="205176"/>
            <a:ext cx="8065200" cy="898400"/>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Grants Program Administration Office </a:t>
            </a:r>
            <a:endParaRPr/>
          </a:p>
        </p:txBody>
      </p:sp>
      <p:graphicFrame>
        <p:nvGraphicFramePr>
          <p:cNvPr id="348" name="Google Shape;348;p54"/>
          <p:cNvGraphicFramePr/>
          <p:nvPr>
            <p:extLst>
              <p:ext uri="{D42A27DB-BD31-4B8C-83A1-F6EECF244321}">
                <p14:modId xmlns:p14="http://schemas.microsoft.com/office/powerpoint/2010/main" val="2352713717"/>
              </p:ext>
            </p:extLst>
          </p:nvPr>
        </p:nvGraphicFramePr>
        <p:xfrm>
          <a:off x="1033605" y="1744547"/>
          <a:ext cx="10259500" cy="1977400"/>
        </p:xfrm>
        <a:graphic>
          <a:graphicData uri="http://schemas.openxmlformats.org/drawingml/2006/table">
            <a:tbl>
              <a:tblPr firstRow="1" bandRow="1">
                <a:tableStyleId>{E8B1032C-EA38-4F05-BA0D-38AFFFC7BED3}</a:tableStyleId>
              </a:tblPr>
              <a:tblGrid>
                <a:gridCol w="3313167">
                  <a:extLst>
                    <a:ext uri="{9D8B030D-6E8A-4147-A177-3AD203B41FA5}">
                      <a16:colId xmlns:a16="http://schemas.microsoft.com/office/drawing/2014/main" val="20000"/>
                    </a:ext>
                  </a:extLst>
                </a:gridCol>
                <a:gridCol w="3952000">
                  <a:extLst>
                    <a:ext uri="{9D8B030D-6E8A-4147-A177-3AD203B41FA5}">
                      <a16:colId xmlns:a16="http://schemas.microsoft.com/office/drawing/2014/main" val="20001"/>
                    </a:ext>
                  </a:extLst>
                </a:gridCol>
                <a:gridCol w="2994333">
                  <a:extLst>
                    <a:ext uri="{9D8B030D-6E8A-4147-A177-3AD203B41FA5}">
                      <a16:colId xmlns:a16="http://schemas.microsoft.com/office/drawing/2014/main" val="20002"/>
                    </a:ext>
                  </a:extLst>
                </a:gridCol>
              </a:tblGrid>
              <a:tr h="308429">
                <a:tc>
                  <a:txBody>
                    <a:bodyPr/>
                    <a:lstStyle/>
                    <a:p>
                      <a:pPr marL="0" marR="0" lvl="0" indent="0" algn="ctr" rtl="0">
                        <a:lnSpc>
                          <a:spcPct val="115000"/>
                        </a:lnSpc>
                        <a:spcBef>
                          <a:spcPts val="0"/>
                        </a:spcBef>
                        <a:spcAft>
                          <a:spcPts val="0"/>
                        </a:spcAft>
                        <a:buNone/>
                      </a:pPr>
                      <a:r>
                        <a:rPr lang="en" sz="1500">
                          <a:solidFill>
                            <a:schemeClr val="dk1"/>
                          </a:solidFill>
                        </a:rPr>
                        <a:t>GPA</a:t>
                      </a:r>
                      <a:r>
                        <a:rPr lang="en" sz="1500" b="1">
                          <a:solidFill>
                            <a:schemeClr val="dk1"/>
                          </a:solidFill>
                          <a:sym typeface="Calibri"/>
                        </a:rPr>
                        <a:t> Staff</a:t>
                      </a:r>
                      <a:endParaRPr sz="1500"/>
                    </a:p>
                  </a:txBody>
                  <a:tcPr marL="71667" marR="71667" marT="39567" marB="39567"/>
                </a:tc>
                <a:tc>
                  <a:txBody>
                    <a:bodyPr/>
                    <a:lstStyle/>
                    <a:p>
                      <a:pPr marL="0" marR="0" lvl="0" indent="0" algn="ctr" rtl="0">
                        <a:lnSpc>
                          <a:spcPct val="115000"/>
                        </a:lnSpc>
                        <a:spcBef>
                          <a:spcPts val="0"/>
                        </a:spcBef>
                        <a:spcAft>
                          <a:spcPts val="0"/>
                        </a:spcAft>
                        <a:buNone/>
                      </a:pPr>
                      <a:r>
                        <a:rPr lang="en" sz="1500" b="1">
                          <a:solidFill>
                            <a:schemeClr val="dk1"/>
                          </a:solidFill>
                          <a:sym typeface="Calibri"/>
                        </a:rPr>
                        <a:t>Program Expertise</a:t>
                      </a:r>
                      <a:endParaRPr sz="1500"/>
                    </a:p>
                  </a:txBody>
                  <a:tcPr marL="71667" marR="71667" marT="39567" marB="39567"/>
                </a:tc>
                <a:tc>
                  <a:txBody>
                    <a:bodyPr/>
                    <a:lstStyle/>
                    <a:p>
                      <a:pPr marL="0" marR="0" lvl="0" indent="0" algn="ctr" rtl="0">
                        <a:lnSpc>
                          <a:spcPct val="115000"/>
                        </a:lnSpc>
                        <a:spcBef>
                          <a:spcPts val="0"/>
                        </a:spcBef>
                        <a:spcAft>
                          <a:spcPts val="0"/>
                        </a:spcAft>
                        <a:buNone/>
                      </a:pPr>
                      <a:r>
                        <a:rPr lang="en" sz="1500" b="1">
                          <a:solidFill>
                            <a:schemeClr val="dk1"/>
                          </a:solidFill>
                          <a:sym typeface="Calibri"/>
                        </a:rPr>
                        <a:t>E-mail</a:t>
                      </a:r>
                      <a:endParaRPr sz="1500"/>
                    </a:p>
                  </a:txBody>
                  <a:tcPr marL="71667" marR="71667" marT="39567" marB="39567"/>
                </a:tc>
                <a:extLst>
                  <a:ext uri="{0D108BD9-81ED-4DB2-BD59-A6C34878D82A}">
                    <a16:rowId xmlns:a16="http://schemas.microsoft.com/office/drawing/2014/main" val="10000"/>
                  </a:ext>
                </a:extLst>
              </a:tr>
              <a:tr h="360986">
                <a:tc>
                  <a:txBody>
                    <a:bodyPr/>
                    <a:lstStyle/>
                    <a:p>
                      <a:pPr marL="0" marR="0" lvl="0" indent="0" algn="l" rtl="0">
                        <a:lnSpc>
                          <a:spcPct val="115000"/>
                        </a:lnSpc>
                        <a:spcBef>
                          <a:spcPts val="0"/>
                        </a:spcBef>
                        <a:spcAft>
                          <a:spcPts val="0"/>
                        </a:spcAft>
                        <a:buNone/>
                      </a:pPr>
                      <a:r>
                        <a:rPr lang="en" sz="1500" dirty="0"/>
                        <a:t>DeLilah Collins</a:t>
                      </a:r>
                      <a:endParaRPr sz="1500" dirty="0"/>
                    </a:p>
                  </a:txBody>
                  <a:tcPr marL="71667" marR="71667" marT="39567" marB="39567"/>
                </a:tc>
                <a:tc>
                  <a:txBody>
                    <a:bodyPr/>
                    <a:lstStyle/>
                    <a:p>
                      <a:pPr marL="0" marR="0" lvl="0" indent="0" algn="l" rtl="0">
                        <a:lnSpc>
                          <a:spcPct val="115000"/>
                        </a:lnSpc>
                        <a:spcBef>
                          <a:spcPts val="0"/>
                        </a:spcBef>
                        <a:spcAft>
                          <a:spcPts val="0"/>
                        </a:spcAft>
                        <a:buNone/>
                      </a:pPr>
                      <a:r>
                        <a:rPr lang="en" sz="1500">
                          <a:solidFill>
                            <a:schemeClr val="dk1"/>
                          </a:solidFill>
                          <a:sym typeface="Calibri"/>
                        </a:rPr>
                        <a:t>Director of </a:t>
                      </a:r>
                      <a:r>
                        <a:rPr lang="en" sz="1500"/>
                        <a:t>Grants Program Administration Office</a:t>
                      </a:r>
                      <a:endParaRPr sz="1500">
                        <a:solidFill>
                          <a:schemeClr val="dk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u="sng">
                          <a:solidFill>
                            <a:schemeClr val="hlink"/>
                          </a:solidFill>
                          <a:hlinkClick r:id="rId3"/>
                        </a:rPr>
                        <a:t>collins_d@cde.state.co.us</a:t>
                      </a:r>
                      <a:r>
                        <a:rPr lang="en" sz="1500"/>
                        <a:t> </a:t>
                      </a:r>
                      <a:endParaRPr sz="1500"/>
                    </a:p>
                  </a:txBody>
                  <a:tcPr marL="71667" marR="71667" marT="39567" marB="39567"/>
                </a:tc>
                <a:extLst>
                  <a:ext uri="{0D108BD9-81ED-4DB2-BD59-A6C34878D82A}">
                    <a16:rowId xmlns:a16="http://schemas.microsoft.com/office/drawing/2014/main" val="10001"/>
                  </a:ext>
                </a:extLst>
              </a:tr>
              <a:tr h="390598">
                <a:tc>
                  <a:txBody>
                    <a:bodyPr/>
                    <a:lstStyle/>
                    <a:p>
                      <a:pPr marL="0" marR="0" lvl="0" indent="0" algn="l" rtl="0">
                        <a:lnSpc>
                          <a:spcPct val="115000"/>
                        </a:lnSpc>
                        <a:spcBef>
                          <a:spcPts val="0"/>
                        </a:spcBef>
                        <a:spcAft>
                          <a:spcPts val="0"/>
                        </a:spcAft>
                        <a:buNone/>
                      </a:pPr>
                      <a:r>
                        <a:rPr lang="en" sz="1500"/>
                        <a:t>Michelle Prael</a:t>
                      </a:r>
                      <a:endParaRPr sz="1500">
                        <a:solidFill>
                          <a:schemeClr val="dk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a:t>Consultant </a:t>
                      </a:r>
                      <a:endParaRPr sz="1500">
                        <a:solidFill>
                          <a:schemeClr val="dk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u="sng">
                          <a:solidFill>
                            <a:schemeClr val="hlink"/>
                          </a:solidFill>
                          <a:hlinkClick r:id="rId4"/>
                        </a:rPr>
                        <a:t>prael_m@cde.state.co.us</a:t>
                      </a:r>
                      <a:r>
                        <a:rPr lang="en" sz="1500"/>
                        <a:t> </a:t>
                      </a:r>
                      <a:endParaRPr sz="1500">
                        <a:solidFill>
                          <a:schemeClr val="dk1"/>
                        </a:solidFill>
                        <a:latin typeface="Calibri"/>
                        <a:ea typeface="Calibri"/>
                        <a:cs typeface="Calibri"/>
                        <a:sym typeface="Calibri"/>
                      </a:endParaRPr>
                    </a:p>
                  </a:txBody>
                  <a:tcPr marL="71667" marR="71667" marT="39567" marB="39567"/>
                </a:tc>
                <a:extLst>
                  <a:ext uri="{0D108BD9-81ED-4DB2-BD59-A6C34878D82A}">
                    <a16:rowId xmlns:a16="http://schemas.microsoft.com/office/drawing/2014/main" val="10002"/>
                  </a:ext>
                </a:extLst>
              </a:tr>
              <a:tr h="373239">
                <a:tc>
                  <a:txBody>
                    <a:bodyPr/>
                    <a:lstStyle/>
                    <a:p>
                      <a:pPr marL="0" marR="0" lvl="0" indent="0" algn="l" rtl="0">
                        <a:lnSpc>
                          <a:spcPct val="115000"/>
                        </a:lnSpc>
                        <a:spcBef>
                          <a:spcPts val="0"/>
                        </a:spcBef>
                        <a:spcAft>
                          <a:spcPts val="0"/>
                        </a:spcAft>
                        <a:buNone/>
                      </a:pPr>
                      <a:r>
                        <a:rPr lang="en" sz="1500"/>
                        <a:t>Jessica Hollingshead</a:t>
                      </a:r>
                      <a:endParaRPr sz="1500"/>
                    </a:p>
                  </a:txBody>
                  <a:tcPr marL="71667" marR="71667" marT="39567" marB="39567"/>
                </a:tc>
                <a:tc>
                  <a:txBody>
                    <a:bodyPr/>
                    <a:lstStyle/>
                    <a:p>
                      <a:pPr marL="0" marR="0" lvl="0" indent="0" algn="l" rtl="0">
                        <a:lnSpc>
                          <a:spcPct val="115000"/>
                        </a:lnSpc>
                        <a:spcBef>
                          <a:spcPts val="0"/>
                        </a:spcBef>
                        <a:spcAft>
                          <a:spcPts val="0"/>
                        </a:spcAft>
                        <a:buNone/>
                      </a:pPr>
                      <a:r>
                        <a:rPr lang="en" sz="1500"/>
                        <a:t>Operations Supervisor </a:t>
                      </a:r>
                      <a:endParaRPr sz="1500"/>
                    </a:p>
                  </a:txBody>
                  <a:tcPr marL="71667" marR="71667" marT="39567" marB="39567"/>
                </a:tc>
                <a:tc>
                  <a:txBody>
                    <a:bodyPr/>
                    <a:lstStyle/>
                    <a:p>
                      <a:pPr marL="0" marR="0" lvl="0" indent="0" algn="l" rtl="0">
                        <a:lnSpc>
                          <a:spcPct val="115000"/>
                        </a:lnSpc>
                        <a:spcBef>
                          <a:spcPts val="0"/>
                        </a:spcBef>
                        <a:spcAft>
                          <a:spcPts val="0"/>
                        </a:spcAft>
                        <a:buNone/>
                      </a:pPr>
                      <a:r>
                        <a:rPr lang="en" sz="1500" u="sng">
                          <a:solidFill>
                            <a:schemeClr val="hlink"/>
                          </a:solidFill>
                          <a:hlinkClick r:id="rId5"/>
                        </a:rPr>
                        <a:t>hollingshead_j@cde.state.co.us</a:t>
                      </a:r>
                      <a:r>
                        <a:rPr lang="en" sz="1500"/>
                        <a:t> </a:t>
                      </a:r>
                      <a:endParaRPr sz="1500"/>
                    </a:p>
                  </a:txBody>
                  <a:tcPr marL="71667" marR="71667" marT="39567" marB="39567"/>
                </a:tc>
                <a:extLst>
                  <a:ext uri="{0D108BD9-81ED-4DB2-BD59-A6C34878D82A}">
                    <a16:rowId xmlns:a16="http://schemas.microsoft.com/office/drawing/2014/main" val="10003"/>
                  </a:ext>
                </a:extLst>
              </a:tr>
              <a:tr h="525983">
                <a:tc>
                  <a:txBody>
                    <a:bodyPr/>
                    <a:lstStyle/>
                    <a:p>
                      <a:pPr marL="0" marR="0" lvl="0" indent="0" algn="l" rtl="0">
                        <a:lnSpc>
                          <a:spcPct val="115000"/>
                        </a:lnSpc>
                        <a:spcBef>
                          <a:spcPts val="0"/>
                        </a:spcBef>
                        <a:spcAft>
                          <a:spcPts val="0"/>
                        </a:spcAft>
                        <a:buNone/>
                      </a:pPr>
                      <a:r>
                        <a:rPr lang="en" sz="1500"/>
                        <a:t>Megan Allen </a:t>
                      </a:r>
                      <a:endParaRPr sz="1500"/>
                    </a:p>
                  </a:txBody>
                  <a:tcPr marL="71667" marR="71667" marT="39567" marB="39567"/>
                </a:tc>
                <a:tc>
                  <a:txBody>
                    <a:bodyPr/>
                    <a:lstStyle/>
                    <a:p>
                      <a:pPr marL="0" marR="0" lvl="0" indent="0" algn="l" rtl="0">
                        <a:lnSpc>
                          <a:spcPct val="115000"/>
                        </a:lnSpc>
                        <a:spcBef>
                          <a:spcPts val="0"/>
                        </a:spcBef>
                        <a:spcAft>
                          <a:spcPts val="0"/>
                        </a:spcAft>
                        <a:buNone/>
                      </a:pPr>
                      <a:r>
                        <a:rPr lang="en" sz="1500"/>
                        <a:t>Director Assistant </a:t>
                      </a:r>
                      <a:endParaRPr sz="1500"/>
                    </a:p>
                  </a:txBody>
                  <a:tcPr marL="71667" marR="71667" marT="39567" marB="39567"/>
                </a:tc>
                <a:tc>
                  <a:txBody>
                    <a:bodyPr/>
                    <a:lstStyle/>
                    <a:p>
                      <a:pPr marL="0" marR="0" lvl="0" indent="0" algn="l" rtl="0">
                        <a:lnSpc>
                          <a:spcPct val="115000"/>
                        </a:lnSpc>
                        <a:spcBef>
                          <a:spcPts val="0"/>
                        </a:spcBef>
                        <a:spcAft>
                          <a:spcPts val="0"/>
                        </a:spcAft>
                        <a:buNone/>
                      </a:pPr>
                      <a:r>
                        <a:rPr lang="en" sz="1500" u="sng" dirty="0">
                          <a:solidFill>
                            <a:schemeClr val="hlink"/>
                          </a:solidFill>
                          <a:hlinkClick r:id="rId6"/>
                        </a:rPr>
                        <a:t>allen_m@cde.state.co.us</a:t>
                      </a:r>
                      <a:r>
                        <a:rPr lang="en" sz="1500" dirty="0"/>
                        <a:t> </a:t>
                      </a:r>
                      <a:endParaRPr sz="1500" dirty="0"/>
                    </a:p>
                  </a:txBody>
                  <a:tcPr marL="71667" marR="71667" marT="39567" marB="39567"/>
                </a:tc>
                <a:extLst>
                  <a:ext uri="{0D108BD9-81ED-4DB2-BD59-A6C34878D82A}">
                    <a16:rowId xmlns:a16="http://schemas.microsoft.com/office/drawing/2014/main" val="10004"/>
                  </a:ext>
                </a:extLst>
              </a:tr>
            </a:tbl>
          </a:graphicData>
        </a:graphic>
      </p:graphicFrame>
      <p:sp>
        <p:nvSpPr>
          <p:cNvPr id="349" name="Google Shape;349;p54"/>
          <p:cNvSpPr txBox="1">
            <a:spLocks noGrp="1"/>
          </p:cNvSpPr>
          <p:nvPr>
            <p:ph type="sldNum" idx="12"/>
          </p:nvPr>
        </p:nvSpPr>
        <p:spPr>
          <a:xfrm>
            <a:off x="332873" y="6356351"/>
            <a:ext cx="2743200" cy="3652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5"/>
          <p:cNvSpPr txBox="1">
            <a:spLocks noGrp="1"/>
          </p:cNvSpPr>
          <p:nvPr>
            <p:ph type="title"/>
          </p:nvPr>
        </p:nvSpPr>
        <p:spPr>
          <a:xfrm>
            <a:off x="443565" y="205177"/>
            <a:ext cx="8065168" cy="898524"/>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Grants Fiscal Office </a:t>
            </a:r>
            <a:endParaRPr/>
          </a:p>
        </p:txBody>
      </p:sp>
      <p:graphicFrame>
        <p:nvGraphicFramePr>
          <p:cNvPr id="356" name="Google Shape;356;p55"/>
          <p:cNvGraphicFramePr/>
          <p:nvPr>
            <p:extLst>
              <p:ext uri="{D42A27DB-BD31-4B8C-83A1-F6EECF244321}">
                <p14:modId xmlns:p14="http://schemas.microsoft.com/office/powerpoint/2010/main" val="2896095830"/>
              </p:ext>
            </p:extLst>
          </p:nvPr>
        </p:nvGraphicFramePr>
        <p:xfrm>
          <a:off x="1465056" y="1548880"/>
          <a:ext cx="8642300" cy="1312800"/>
        </p:xfrm>
        <a:graphic>
          <a:graphicData uri="http://schemas.openxmlformats.org/drawingml/2006/table">
            <a:tbl>
              <a:tblPr firstRow="1" bandRow="1">
                <a:tableStyleId>{E8B1032C-EA38-4F05-BA0D-38AFFFC7BED3}</a:tableStyleId>
              </a:tblPr>
              <a:tblGrid>
                <a:gridCol w="2790900">
                  <a:extLst>
                    <a:ext uri="{9D8B030D-6E8A-4147-A177-3AD203B41FA5}">
                      <a16:colId xmlns:a16="http://schemas.microsoft.com/office/drawing/2014/main" val="20000"/>
                    </a:ext>
                  </a:extLst>
                </a:gridCol>
                <a:gridCol w="2790900">
                  <a:extLst>
                    <a:ext uri="{9D8B030D-6E8A-4147-A177-3AD203B41FA5}">
                      <a16:colId xmlns:a16="http://schemas.microsoft.com/office/drawing/2014/main" val="20001"/>
                    </a:ext>
                  </a:extLst>
                </a:gridCol>
                <a:gridCol w="3060500">
                  <a:extLst>
                    <a:ext uri="{9D8B030D-6E8A-4147-A177-3AD203B41FA5}">
                      <a16:colId xmlns:a16="http://schemas.microsoft.com/office/drawing/2014/main" val="20002"/>
                    </a:ext>
                  </a:extLst>
                </a:gridCol>
              </a:tblGrid>
              <a:tr h="328200">
                <a:tc>
                  <a:txBody>
                    <a:bodyPr/>
                    <a:lstStyle/>
                    <a:p>
                      <a:pPr marL="0" marR="0" lvl="0" indent="0" algn="ctr" rtl="0">
                        <a:lnSpc>
                          <a:spcPct val="115000"/>
                        </a:lnSpc>
                        <a:spcBef>
                          <a:spcPts val="0"/>
                        </a:spcBef>
                        <a:spcAft>
                          <a:spcPts val="0"/>
                        </a:spcAft>
                        <a:buNone/>
                      </a:pPr>
                      <a:r>
                        <a:rPr lang="en" sz="1500" b="1">
                          <a:solidFill>
                            <a:schemeClr val="dk1"/>
                          </a:solidFill>
                          <a:sym typeface="Calibri"/>
                        </a:rPr>
                        <a:t>Grants Fiscal Staff</a:t>
                      </a:r>
                      <a:endParaRPr sz="1500"/>
                    </a:p>
                  </a:txBody>
                  <a:tcPr marL="71667" marR="71667" marT="39567" marB="39567"/>
                </a:tc>
                <a:tc>
                  <a:txBody>
                    <a:bodyPr/>
                    <a:lstStyle/>
                    <a:p>
                      <a:pPr marL="0" marR="0" lvl="0" indent="0" algn="ctr" rtl="0">
                        <a:lnSpc>
                          <a:spcPct val="115000"/>
                        </a:lnSpc>
                        <a:spcBef>
                          <a:spcPts val="0"/>
                        </a:spcBef>
                        <a:spcAft>
                          <a:spcPts val="0"/>
                        </a:spcAft>
                        <a:buNone/>
                      </a:pPr>
                      <a:r>
                        <a:rPr lang="en" sz="1500" b="1">
                          <a:solidFill>
                            <a:schemeClr val="dk1"/>
                          </a:solidFill>
                          <a:sym typeface="Calibri"/>
                        </a:rPr>
                        <a:t>Program Expertise</a:t>
                      </a:r>
                      <a:endParaRPr sz="1500"/>
                    </a:p>
                  </a:txBody>
                  <a:tcPr marL="71667" marR="71667" marT="39567" marB="39567"/>
                </a:tc>
                <a:tc>
                  <a:txBody>
                    <a:bodyPr/>
                    <a:lstStyle/>
                    <a:p>
                      <a:pPr marL="0" marR="0" lvl="0" indent="0" algn="ctr" rtl="0">
                        <a:lnSpc>
                          <a:spcPct val="115000"/>
                        </a:lnSpc>
                        <a:spcBef>
                          <a:spcPts val="0"/>
                        </a:spcBef>
                        <a:spcAft>
                          <a:spcPts val="0"/>
                        </a:spcAft>
                        <a:buNone/>
                      </a:pPr>
                      <a:r>
                        <a:rPr lang="en" sz="1500" b="1">
                          <a:solidFill>
                            <a:schemeClr val="dk1"/>
                          </a:solidFill>
                          <a:sym typeface="Calibri"/>
                        </a:rPr>
                        <a:t>E-mail</a:t>
                      </a:r>
                      <a:endParaRPr sz="1500"/>
                    </a:p>
                  </a:txBody>
                  <a:tcPr marL="71667" marR="71667" marT="39567" marB="39567"/>
                </a:tc>
                <a:extLst>
                  <a:ext uri="{0D108BD9-81ED-4DB2-BD59-A6C34878D82A}">
                    <a16:rowId xmlns:a16="http://schemas.microsoft.com/office/drawing/2014/main" val="10000"/>
                  </a:ext>
                </a:extLst>
              </a:tr>
              <a:tr h="328200">
                <a:tc>
                  <a:txBody>
                    <a:bodyPr/>
                    <a:lstStyle/>
                    <a:p>
                      <a:pPr marL="0" marR="0" lvl="0" indent="0" algn="l" rtl="0">
                        <a:lnSpc>
                          <a:spcPct val="115000"/>
                        </a:lnSpc>
                        <a:spcBef>
                          <a:spcPts val="0"/>
                        </a:spcBef>
                        <a:spcAft>
                          <a:spcPts val="0"/>
                        </a:spcAft>
                        <a:buNone/>
                      </a:pPr>
                      <a:r>
                        <a:rPr lang="en" sz="1500">
                          <a:solidFill>
                            <a:schemeClr val="dk1"/>
                          </a:solidFill>
                          <a:sym typeface="Calibri"/>
                        </a:rPr>
                        <a:t>Jennifer Austin</a:t>
                      </a:r>
                      <a:endParaRPr sz="1500"/>
                    </a:p>
                  </a:txBody>
                  <a:tcPr marL="71667" marR="71667" marT="39567" marB="39567"/>
                </a:tc>
                <a:tc>
                  <a:txBody>
                    <a:bodyPr/>
                    <a:lstStyle/>
                    <a:p>
                      <a:pPr marL="0" marR="0" lvl="0" indent="0" algn="l" rtl="0">
                        <a:lnSpc>
                          <a:spcPct val="115000"/>
                        </a:lnSpc>
                        <a:spcBef>
                          <a:spcPts val="0"/>
                        </a:spcBef>
                        <a:spcAft>
                          <a:spcPts val="0"/>
                        </a:spcAft>
                        <a:buNone/>
                      </a:pPr>
                      <a:r>
                        <a:rPr lang="en" sz="1500">
                          <a:solidFill>
                            <a:schemeClr val="dk1"/>
                          </a:solidFill>
                          <a:sym typeface="Calibri"/>
                        </a:rPr>
                        <a:t>Director of Grants Fiscal</a:t>
                      </a:r>
                      <a:endParaRPr sz="1500">
                        <a:solidFill>
                          <a:schemeClr val="dk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u="sng">
                          <a:solidFill>
                            <a:schemeClr val="hlink"/>
                          </a:solidFill>
                          <a:sym typeface="Calibri"/>
                          <a:hlinkClick r:id="rId3"/>
                        </a:rPr>
                        <a:t>Austin_j@cde.state.co.us</a:t>
                      </a:r>
                      <a:r>
                        <a:rPr lang="en" sz="1500">
                          <a:solidFill>
                            <a:schemeClr val="dk1"/>
                          </a:solidFill>
                          <a:sym typeface="Calibri"/>
                        </a:rPr>
                        <a:t> </a:t>
                      </a:r>
                      <a:endParaRPr sz="1500"/>
                    </a:p>
                  </a:txBody>
                  <a:tcPr marL="71667" marR="71667" marT="39567" marB="39567"/>
                </a:tc>
                <a:extLst>
                  <a:ext uri="{0D108BD9-81ED-4DB2-BD59-A6C34878D82A}">
                    <a16:rowId xmlns:a16="http://schemas.microsoft.com/office/drawing/2014/main" val="10001"/>
                  </a:ext>
                </a:extLst>
              </a:tr>
              <a:tr h="328200">
                <a:tc>
                  <a:txBody>
                    <a:bodyPr/>
                    <a:lstStyle/>
                    <a:p>
                      <a:pPr marL="0" marR="0" lvl="0" indent="0" algn="l" rtl="0">
                        <a:lnSpc>
                          <a:spcPct val="115000"/>
                        </a:lnSpc>
                        <a:spcBef>
                          <a:spcPts val="0"/>
                        </a:spcBef>
                        <a:spcAft>
                          <a:spcPts val="0"/>
                        </a:spcAft>
                        <a:buNone/>
                      </a:pPr>
                      <a:r>
                        <a:rPr lang="en" sz="1500">
                          <a:solidFill>
                            <a:schemeClr val="dk1"/>
                          </a:solidFill>
                          <a:sym typeface="Calibri"/>
                        </a:rPr>
                        <a:t>Robert Hawkins</a:t>
                      </a:r>
                      <a:endParaRPr sz="1500">
                        <a:solidFill>
                          <a:schemeClr val="dk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a:solidFill>
                            <a:schemeClr val="dk1"/>
                          </a:solidFill>
                          <a:sym typeface="Calibri"/>
                        </a:rPr>
                        <a:t>Grants Fiscal Analyst</a:t>
                      </a:r>
                      <a:endParaRPr sz="1500">
                        <a:solidFill>
                          <a:schemeClr val="dk1"/>
                        </a:solidFill>
                        <a:latin typeface="Calibri"/>
                        <a:ea typeface="Calibri"/>
                        <a:cs typeface="Calibri"/>
                        <a:sym typeface="Calibri"/>
                      </a:endParaRPr>
                    </a:p>
                  </a:txBody>
                  <a:tcPr marL="71667" marR="71667" marT="39567" marB="39567"/>
                </a:tc>
                <a:tc>
                  <a:txBody>
                    <a:bodyPr/>
                    <a:lstStyle/>
                    <a:p>
                      <a:pPr marL="0" marR="0" lvl="0" indent="0" algn="l" rtl="0">
                        <a:lnSpc>
                          <a:spcPct val="115000"/>
                        </a:lnSpc>
                        <a:spcBef>
                          <a:spcPts val="0"/>
                        </a:spcBef>
                        <a:spcAft>
                          <a:spcPts val="0"/>
                        </a:spcAft>
                        <a:buNone/>
                      </a:pPr>
                      <a:r>
                        <a:rPr lang="en" sz="1500" u="sng">
                          <a:solidFill>
                            <a:schemeClr val="hlink"/>
                          </a:solidFill>
                          <a:sym typeface="Calibri"/>
                          <a:hlinkClick r:id="rId4"/>
                        </a:rPr>
                        <a:t>Hawkins_r@cde.state.co.us</a:t>
                      </a:r>
                      <a:r>
                        <a:rPr lang="en" sz="1500">
                          <a:solidFill>
                            <a:schemeClr val="dk1"/>
                          </a:solidFill>
                          <a:sym typeface="Calibri"/>
                        </a:rPr>
                        <a:t> </a:t>
                      </a:r>
                      <a:endParaRPr sz="1500">
                        <a:solidFill>
                          <a:schemeClr val="dk1"/>
                        </a:solidFill>
                        <a:latin typeface="Calibri"/>
                        <a:ea typeface="Calibri"/>
                        <a:cs typeface="Calibri"/>
                        <a:sym typeface="Calibri"/>
                      </a:endParaRPr>
                    </a:p>
                  </a:txBody>
                  <a:tcPr marL="71667" marR="71667" marT="39567" marB="39567"/>
                </a:tc>
                <a:extLst>
                  <a:ext uri="{0D108BD9-81ED-4DB2-BD59-A6C34878D82A}">
                    <a16:rowId xmlns:a16="http://schemas.microsoft.com/office/drawing/2014/main" val="10002"/>
                  </a:ext>
                </a:extLst>
              </a:tr>
              <a:tr h="328200">
                <a:tc>
                  <a:txBody>
                    <a:bodyPr/>
                    <a:lstStyle/>
                    <a:p>
                      <a:pPr marL="0" marR="0" lvl="0" indent="0" algn="l" rtl="0">
                        <a:lnSpc>
                          <a:spcPct val="115000"/>
                        </a:lnSpc>
                        <a:spcBef>
                          <a:spcPts val="0"/>
                        </a:spcBef>
                        <a:spcAft>
                          <a:spcPts val="0"/>
                        </a:spcAft>
                        <a:buNone/>
                      </a:pPr>
                      <a:r>
                        <a:rPr lang="en" sz="1500">
                          <a:solidFill>
                            <a:schemeClr val="dk1"/>
                          </a:solidFill>
                          <a:sym typeface="Calibri"/>
                        </a:rPr>
                        <a:t>Steven Kaleda</a:t>
                      </a:r>
                      <a:endParaRPr sz="1500"/>
                    </a:p>
                  </a:txBody>
                  <a:tcPr marL="71667" marR="71667" marT="39567" marB="39567"/>
                </a:tc>
                <a:tc>
                  <a:txBody>
                    <a:bodyPr/>
                    <a:lstStyle/>
                    <a:p>
                      <a:pPr marL="0" marR="0" lvl="0" indent="0" algn="l" rtl="0">
                        <a:lnSpc>
                          <a:spcPct val="115000"/>
                        </a:lnSpc>
                        <a:spcBef>
                          <a:spcPts val="0"/>
                        </a:spcBef>
                        <a:spcAft>
                          <a:spcPts val="0"/>
                        </a:spcAft>
                        <a:buNone/>
                      </a:pPr>
                      <a:r>
                        <a:rPr lang="en" sz="1500">
                          <a:solidFill>
                            <a:schemeClr val="dk1"/>
                          </a:solidFill>
                          <a:sym typeface="Calibri"/>
                        </a:rPr>
                        <a:t>Grants Fiscal Analyst</a:t>
                      </a:r>
                      <a:endParaRPr sz="1500"/>
                    </a:p>
                  </a:txBody>
                  <a:tcPr marL="71667" marR="71667" marT="39567" marB="39567"/>
                </a:tc>
                <a:tc>
                  <a:txBody>
                    <a:bodyPr/>
                    <a:lstStyle/>
                    <a:p>
                      <a:pPr marL="0" marR="0" lvl="0" indent="0" algn="l" rtl="0">
                        <a:lnSpc>
                          <a:spcPct val="115000"/>
                        </a:lnSpc>
                        <a:spcBef>
                          <a:spcPts val="0"/>
                        </a:spcBef>
                        <a:spcAft>
                          <a:spcPts val="0"/>
                        </a:spcAft>
                        <a:buNone/>
                      </a:pPr>
                      <a:r>
                        <a:rPr lang="en" sz="1500" b="0" u="sng" dirty="0">
                          <a:solidFill>
                            <a:schemeClr val="hlink"/>
                          </a:solidFill>
                          <a:sym typeface="Calibri"/>
                          <a:hlinkClick r:id="rId5"/>
                        </a:rPr>
                        <a:t>kaleda_s@cde.state.co.us</a:t>
                      </a:r>
                      <a:r>
                        <a:rPr lang="en" sz="1500" b="0" u="sng" dirty="0">
                          <a:solidFill>
                            <a:schemeClr val="dk1"/>
                          </a:solidFill>
                          <a:sym typeface="Calibri"/>
                        </a:rPr>
                        <a:t> </a:t>
                      </a:r>
                      <a:endParaRPr sz="1500" dirty="0">
                        <a:solidFill>
                          <a:schemeClr val="dk1"/>
                        </a:solidFill>
                        <a:latin typeface="Calibri"/>
                        <a:ea typeface="Calibri"/>
                        <a:cs typeface="Calibri"/>
                        <a:sym typeface="Calibri"/>
                      </a:endParaRPr>
                    </a:p>
                  </a:txBody>
                  <a:tcPr marL="71667" marR="71667" marT="39567" marB="39567"/>
                </a:tc>
                <a:extLst>
                  <a:ext uri="{0D108BD9-81ED-4DB2-BD59-A6C34878D82A}">
                    <a16:rowId xmlns:a16="http://schemas.microsoft.com/office/drawing/2014/main" val="10003"/>
                  </a:ext>
                </a:extLst>
              </a:tr>
            </a:tbl>
          </a:graphicData>
        </a:graphic>
      </p:graphicFrame>
      <p:sp>
        <p:nvSpPr>
          <p:cNvPr id="357" name="Google Shape;357;p55"/>
          <p:cNvSpPr txBox="1">
            <a:spLocks noGrp="1"/>
          </p:cNvSpPr>
          <p:nvPr>
            <p:ph type="sldNum" idx="12"/>
          </p:nvPr>
        </p:nvSpPr>
        <p:spPr>
          <a:xfrm>
            <a:off x="332873" y="6356351"/>
            <a:ext cx="2743200"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2"/>
        <p:cNvGrpSpPr/>
        <p:nvPr/>
      </p:nvGrpSpPr>
      <p:grpSpPr>
        <a:xfrm>
          <a:off x="0" y="0"/>
          <a:ext cx="0" cy="0"/>
          <a:chOff x="0" y="0"/>
          <a:chExt cx="0" cy="0"/>
        </a:xfrm>
      </p:grpSpPr>
      <p:sp useBgFill="1">
        <p:nvSpPr>
          <p:cNvPr id="370" name="Rectangle 1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Google Shape;365;p56"/>
          <p:cNvSpPr txBox="1">
            <a:spLocks noGrp="1"/>
          </p:cNvSpPr>
          <p:nvPr>
            <p:ph type="ctrTitle"/>
          </p:nvPr>
        </p:nvSpPr>
        <p:spPr>
          <a:xfrm>
            <a:off x="7720875" y="2845340"/>
            <a:ext cx="3973385" cy="1006475"/>
          </a:xfrm>
          <a:prstGeom prst="rect">
            <a:avLst/>
          </a:prstGeom>
          <a:noFill/>
        </p:spPr>
        <p:txBody>
          <a:bodyPr spcFirstLastPara="1" vert="horz" lIns="91440" tIns="45720" rIns="91440" bIns="45720" rtlCol="0" anchor="b" anchorCtr="0">
            <a:normAutofit/>
          </a:bodyPr>
          <a:lstStyle/>
          <a:p>
            <a:pPr>
              <a:buClr>
                <a:srgbClr val="000000"/>
              </a:buClr>
              <a:buSzPts val="3300"/>
            </a:pPr>
            <a:r>
              <a:rPr lang="en-US" sz="5200" dirty="0">
                <a:solidFill>
                  <a:schemeClr val="tx1"/>
                </a:solidFill>
                <a:latin typeface="+mj-lt"/>
                <a:sym typeface="Calibri"/>
              </a:rPr>
              <a:t>Questions??</a:t>
            </a:r>
            <a:endParaRPr lang="en-US" sz="5200" dirty="0">
              <a:solidFill>
                <a:schemeClr val="tx1"/>
              </a:solidFill>
              <a:latin typeface="+mj-lt"/>
            </a:endParaRPr>
          </a:p>
        </p:txBody>
      </p:sp>
      <p:pic>
        <p:nvPicPr>
          <p:cNvPr id="371" name="Picture 366" descr="Sticky notes with question marks">
            <a:extLst>
              <a:ext uri="{FF2B5EF4-FFF2-40B4-BE49-F238E27FC236}">
                <a16:creationId xmlns:a16="http://schemas.microsoft.com/office/drawing/2014/main" id="{C264B762-E69B-F572-9E73-7A430A620BA8}"/>
              </a:ext>
            </a:extLst>
          </p:cNvPr>
          <p:cNvPicPr>
            <a:picLocks noChangeAspect="1"/>
          </p:cNvPicPr>
          <p:nvPr/>
        </p:nvPicPr>
        <p:blipFill rotWithShape="1">
          <a:blip r:embed="rId3"/>
          <a:srcRect l="17190" r="14746" b="-1"/>
          <a:stretch/>
        </p:blipFill>
        <p:spPr>
          <a:xfrm>
            <a:off x="20" y="10"/>
            <a:ext cx="6992881" cy="685799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7"/>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
              <a:t>How to Join a Breakout Session</a:t>
            </a:r>
            <a:endParaRPr/>
          </a:p>
        </p:txBody>
      </p:sp>
      <p:sp>
        <p:nvSpPr>
          <p:cNvPr id="373" name="Google Shape;373;p57"/>
          <p:cNvSpPr txBox="1">
            <a:spLocks noGrp="1"/>
          </p:cNvSpPr>
          <p:nvPr>
            <p:ph type="body" idx="1"/>
          </p:nvPr>
        </p:nvSpPr>
        <p:spPr>
          <a:xfrm>
            <a:off x="838200" y="1554480"/>
            <a:ext cx="10515600" cy="4351200"/>
          </a:xfrm>
          <a:prstGeom prst="rect">
            <a:avLst/>
          </a:prstGeom>
        </p:spPr>
        <p:txBody>
          <a:bodyPr spcFirstLastPara="1" vert="horz" wrap="square" lIns="0" tIns="0" rIns="0" bIns="0" rtlCol="0" anchor="t" anchorCtr="0">
            <a:normAutofit/>
          </a:bodyPr>
          <a:lstStyle/>
          <a:p>
            <a:pPr marL="609585" indent="-457189">
              <a:spcBef>
                <a:spcPts val="1067"/>
              </a:spcBef>
              <a:buSzPts val="1800"/>
            </a:pPr>
            <a:r>
              <a:rPr lang="en"/>
              <a:t>We will have multiple sessions by topic, please feel free to join any of them to ask questions</a:t>
            </a:r>
            <a:endParaRPr/>
          </a:p>
          <a:p>
            <a:pPr marL="609585" indent="-457189">
              <a:spcBef>
                <a:spcPts val="0"/>
              </a:spcBef>
              <a:buSzPts val="1800"/>
            </a:pPr>
            <a:r>
              <a:rPr lang="en"/>
              <a:t>You can also jump around to other rooms if you’d like</a:t>
            </a:r>
            <a:endParaRPr/>
          </a:p>
        </p:txBody>
      </p:sp>
      <p:pic>
        <p:nvPicPr>
          <p:cNvPr id="374" name="Google Shape;374;p57" descr="image"/>
          <p:cNvPicPr preferRelativeResize="0"/>
          <p:nvPr/>
        </p:nvPicPr>
        <p:blipFill>
          <a:blip r:embed="rId3">
            <a:alphaModFix/>
          </a:blip>
          <a:stretch>
            <a:fillRect/>
          </a:stretch>
        </p:blipFill>
        <p:spPr>
          <a:xfrm>
            <a:off x="879933" y="4222700"/>
            <a:ext cx="5182200" cy="2319867"/>
          </a:xfrm>
          <a:prstGeom prst="rect">
            <a:avLst/>
          </a:prstGeom>
          <a:noFill/>
          <a:ln>
            <a:noFill/>
          </a:ln>
        </p:spPr>
      </p:pic>
      <p:pic>
        <p:nvPicPr>
          <p:cNvPr id="375" name="Google Shape;375;p5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577867" y="2861934"/>
            <a:ext cx="3696568" cy="3937167"/>
          </a:xfrm>
          <a:prstGeom prst="rect">
            <a:avLst/>
          </a:prstGeom>
          <a:noFill/>
          <a:ln>
            <a:noFill/>
          </a:ln>
        </p:spPr>
      </p:pic>
      <p:sp>
        <p:nvSpPr>
          <p:cNvPr id="376" name="Google Shape;376;p57"/>
          <p:cNvSpPr/>
          <p:nvPr/>
        </p:nvSpPr>
        <p:spPr>
          <a:xfrm>
            <a:off x="6869333" y="4928700"/>
            <a:ext cx="3113600" cy="1498000"/>
          </a:xfrm>
          <a:prstGeom prst="rect">
            <a:avLst/>
          </a:prstGeom>
          <a:solidFill>
            <a:srgbClr val="9CC2E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400" b="1">
                <a:solidFill>
                  <a:schemeClr val="dk1"/>
                </a:solidFill>
                <a:latin typeface="Calibri"/>
                <a:ea typeface="Calibri"/>
                <a:cs typeface="Calibri"/>
                <a:sym typeface="Calibri"/>
              </a:rPr>
              <a:t>Step 2: </a:t>
            </a:r>
            <a:r>
              <a:rPr lang="en" sz="2400">
                <a:solidFill>
                  <a:schemeClr val="dk1"/>
                </a:solidFill>
                <a:latin typeface="Calibri"/>
                <a:ea typeface="Calibri"/>
                <a:cs typeface="Calibri"/>
                <a:sym typeface="Calibri"/>
              </a:rPr>
              <a:t>Select “Join” for the breakout room you wish to go to </a:t>
            </a:r>
            <a:endParaRPr sz="2400"/>
          </a:p>
        </p:txBody>
      </p:sp>
      <p:sp>
        <p:nvSpPr>
          <p:cNvPr id="377" name="Google Shape;377;p57"/>
          <p:cNvSpPr/>
          <p:nvPr/>
        </p:nvSpPr>
        <p:spPr>
          <a:xfrm>
            <a:off x="942433" y="3035030"/>
            <a:ext cx="5057200" cy="1058770"/>
          </a:xfrm>
          <a:prstGeom prst="rect">
            <a:avLst/>
          </a:prstGeom>
          <a:solidFill>
            <a:srgbClr val="9CC2E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400" b="1" dirty="0">
                <a:solidFill>
                  <a:schemeClr val="dk1"/>
                </a:solidFill>
                <a:latin typeface="Calibri"/>
                <a:ea typeface="Calibri"/>
                <a:cs typeface="Calibri"/>
                <a:sym typeface="Calibri"/>
              </a:rPr>
              <a:t>Step 1:</a:t>
            </a:r>
            <a:r>
              <a:rPr lang="en" sz="2400" dirty="0">
                <a:solidFill>
                  <a:schemeClr val="dk1"/>
                </a:solidFill>
                <a:latin typeface="Calibri"/>
                <a:ea typeface="Calibri"/>
                <a:cs typeface="Calibri"/>
                <a:sym typeface="Calibri"/>
              </a:rPr>
              <a:t> Select “Breakout Rooms” at the bottom of your Zoom screen and “Join a breakout room” </a:t>
            </a:r>
            <a:endParaRP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2AD7-C3AB-4F84-B4AE-E342965BA4EE}"/>
              </a:ext>
            </a:extLst>
          </p:cNvPr>
          <p:cNvSpPr>
            <a:spLocks noGrp="1"/>
          </p:cNvSpPr>
          <p:nvPr>
            <p:ph type="title"/>
          </p:nvPr>
        </p:nvSpPr>
        <p:spPr/>
        <p:txBody>
          <a:bodyPr/>
          <a:lstStyle/>
          <a:p>
            <a:r>
              <a:rPr lang="en-US"/>
              <a:t>Breakout Session by Program</a:t>
            </a:r>
            <a:br>
              <a:rPr lang="en-US"/>
            </a:br>
            <a:r>
              <a:rPr lang="en-US"/>
              <a:t>Join the room you need and feel free to jump around</a:t>
            </a:r>
            <a:endParaRPr lang="en-US" dirty="0"/>
          </a:p>
        </p:txBody>
      </p:sp>
      <p:sp>
        <p:nvSpPr>
          <p:cNvPr id="4" name="Slide Number Placeholder 3">
            <a:extLst>
              <a:ext uri="{FF2B5EF4-FFF2-40B4-BE49-F238E27FC236}">
                <a16:creationId xmlns:a16="http://schemas.microsoft.com/office/drawing/2014/main" id="{33FDA757-8343-4A00-9B18-5DB025BE79C3}"/>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
        <p:nvSpPr>
          <p:cNvPr id="8" name="Google Shape;385;p58">
            <a:extLst>
              <a:ext uri="{FF2B5EF4-FFF2-40B4-BE49-F238E27FC236}">
                <a16:creationId xmlns:a16="http://schemas.microsoft.com/office/drawing/2014/main" id="{C32FAC13-AEDE-49E2-BB06-7B50FF90C9EF}"/>
              </a:ext>
            </a:extLst>
          </p:cNvPr>
          <p:cNvSpPr/>
          <p:nvPr/>
        </p:nvSpPr>
        <p:spPr>
          <a:xfrm>
            <a:off x="1532566" y="1339614"/>
            <a:ext cx="2827500" cy="2480100"/>
          </a:xfrm>
          <a:prstGeom prst="frame">
            <a:avLst/>
          </a:prstGeom>
          <a:solidFill>
            <a:schemeClr val="accent6">
              <a:lumMod val="20000"/>
              <a:lumOff val="80000"/>
            </a:schemeClr>
          </a:solidFill>
          <a:ln w="9525" cap="flat" cmpd="sng">
            <a:solidFill>
              <a:schemeClr val="accent6">
                <a:lumMod val="20000"/>
                <a:lumOff val="8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1600" b="1" dirty="0">
                <a:solidFill>
                  <a:schemeClr val="dk1"/>
                </a:solidFill>
                <a:latin typeface="Calibri"/>
                <a:ea typeface="Calibri"/>
                <a:cs typeface="Calibri"/>
                <a:sym typeface="Calibri"/>
              </a:rPr>
              <a:t>Breakout 1</a:t>
            </a:r>
            <a:endParaRPr lang="en-US" sz="16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200" dirty="0">
                <a:solidFill>
                  <a:schemeClr val="dk1"/>
                </a:solidFill>
                <a:latin typeface="Calibri"/>
                <a:ea typeface="Calibri"/>
                <a:cs typeface="Calibri"/>
                <a:sym typeface="Calibri"/>
              </a:rPr>
              <a:t>Laura Meushaw &amp; Evita Byrd</a:t>
            </a:r>
          </a:p>
          <a:p>
            <a:pPr marL="0" lvl="0" indent="0" algn="ctr" rtl="0">
              <a:lnSpc>
                <a:spcPct val="90000"/>
              </a:lnSpc>
              <a:spcBef>
                <a:spcPts val="0"/>
              </a:spcBef>
              <a:spcAft>
                <a:spcPts val="0"/>
              </a:spcAft>
              <a:buNone/>
            </a:pPr>
            <a:endParaRPr lang="en-US" sz="16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Topics: </a:t>
            </a:r>
          </a:p>
          <a:p>
            <a:pPr marL="457200" lvl="0" indent="-304800" algn="l" rtl="0">
              <a:lnSpc>
                <a:spcPct val="9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Title IA </a:t>
            </a:r>
            <a:r>
              <a:rPr lang="en-US" sz="1200" dirty="0">
                <a:solidFill>
                  <a:schemeClr val="dk1"/>
                </a:solidFill>
                <a:latin typeface="Calibri"/>
                <a:ea typeface="Calibri"/>
                <a:cs typeface="Calibri"/>
                <a:sym typeface="Calibri"/>
              </a:rPr>
              <a:t>questions</a:t>
            </a:r>
          </a:p>
          <a:p>
            <a:pPr marL="914400" lvl="1" indent="-304800" algn="l" rtl="0">
              <a:lnSpc>
                <a:spcPct val="9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LEA Profile: How to Serve Schools</a:t>
            </a:r>
          </a:p>
          <a:p>
            <a:pPr marL="914400" lvl="1" indent="-304800" algn="l" rtl="0">
              <a:lnSpc>
                <a:spcPct val="9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Rank Order</a:t>
            </a:r>
          </a:p>
          <a:p>
            <a:pPr marL="914400" lvl="1" indent="-304800" algn="l" rtl="0">
              <a:lnSpc>
                <a:spcPct val="9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75% Rule</a:t>
            </a:r>
          </a:p>
          <a:p>
            <a:pPr marL="457200" indent="-304800">
              <a:lnSpc>
                <a:spcPct val="90000"/>
              </a:lnSpc>
              <a:buClr>
                <a:schemeClr val="dk1"/>
              </a:buClr>
              <a:buSzPts val="1200"/>
              <a:buFont typeface="Calibri"/>
              <a:buChar char="○"/>
            </a:pPr>
            <a:r>
              <a:rPr lang="en-US" sz="1200" dirty="0">
                <a:solidFill>
                  <a:schemeClr val="dk1"/>
                </a:solidFill>
                <a:latin typeface="Calibri"/>
                <a:ea typeface="Calibri"/>
                <a:cs typeface="Calibri"/>
                <a:sym typeface="Calibri"/>
              </a:rPr>
              <a:t>Title ID questions</a:t>
            </a:r>
          </a:p>
        </p:txBody>
      </p:sp>
      <p:sp>
        <p:nvSpPr>
          <p:cNvPr id="9" name="Google Shape;386;p58">
            <a:extLst>
              <a:ext uri="{FF2B5EF4-FFF2-40B4-BE49-F238E27FC236}">
                <a16:creationId xmlns:a16="http://schemas.microsoft.com/office/drawing/2014/main" id="{D4116F82-E7B8-400E-A30A-7F812AB1243A}"/>
              </a:ext>
            </a:extLst>
          </p:cNvPr>
          <p:cNvSpPr/>
          <p:nvPr/>
        </p:nvSpPr>
        <p:spPr>
          <a:xfrm>
            <a:off x="4614695" y="1339614"/>
            <a:ext cx="2827500" cy="2480100"/>
          </a:xfrm>
          <a:prstGeom prst="frame">
            <a:avLst/>
          </a:prstGeom>
          <a:solidFill>
            <a:srgbClr val="C9DAF8"/>
          </a:solidFill>
          <a:ln w="9525" cap="flat" cmpd="sng">
            <a:solidFill>
              <a:schemeClr val="accent1">
                <a:lumMod val="20000"/>
                <a:lumOff val="8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lang="en-US"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600" b="1" dirty="0">
                <a:solidFill>
                  <a:schemeClr val="dk1"/>
                </a:solidFill>
                <a:latin typeface="Calibri"/>
                <a:ea typeface="Calibri"/>
                <a:cs typeface="Calibri"/>
                <a:sym typeface="Calibri"/>
              </a:rPr>
              <a:t>Breakout 2</a:t>
            </a:r>
          </a:p>
          <a:p>
            <a:pPr marL="0" lvl="0" indent="0" algn="ctr" rtl="0">
              <a:lnSpc>
                <a:spcPct val="90000"/>
              </a:lnSpc>
              <a:spcBef>
                <a:spcPts val="0"/>
              </a:spcBef>
              <a:spcAft>
                <a:spcPts val="0"/>
              </a:spcAft>
              <a:buNone/>
            </a:pPr>
            <a:r>
              <a:rPr lang="en-US" sz="1400" dirty="0">
                <a:solidFill>
                  <a:schemeClr val="dk1"/>
                </a:solidFill>
                <a:latin typeface="Calibri"/>
                <a:ea typeface="Calibri"/>
                <a:cs typeface="Calibri"/>
                <a:sym typeface="Calibri"/>
              </a:rPr>
              <a:t>Niko Kaloudis &amp; Karen Bixler</a:t>
            </a:r>
          </a:p>
          <a:p>
            <a:pPr marL="0" lvl="0" indent="0" algn="ctr" rtl="0">
              <a:lnSpc>
                <a:spcPct val="90000"/>
              </a:lnSpc>
              <a:spcBef>
                <a:spcPts val="0"/>
              </a:spcBef>
              <a:spcAft>
                <a:spcPts val="0"/>
              </a:spcAft>
              <a:buNone/>
            </a:pPr>
            <a:endParaRPr lang="en-US" sz="16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Topics: </a:t>
            </a:r>
          </a:p>
          <a:p>
            <a:pPr marL="457200" lvl="0" indent="-304800" algn="l" rtl="0">
              <a:lnSpc>
                <a:spcPct val="9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Title II questions</a:t>
            </a:r>
          </a:p>
          <a:p>
            <a:pPr marL="457200" lvl="0" indent="-304800" algn="l" rtl="0">
              <a:lnSpc>
                <a:spcPct val="9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EDT questions</a:t>
            </a:r>
          </a:p>
          <a:p>
            <a:pPr marL="0" lvl="0" indent="0" algn="ctr" rtl="0">
              <a:spcBef>
                <a:spcPts val="0"/>
              </a:spcBef>
              <a:spcAft>
                <a:spcPts val="0"/>
              </a:spcAft>
              <a:buNone/>
            </a:pPr>
            <a:endParaRPr lang="en-US" sz="2000" b="1"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400" dirty="0"/>
          </a:p>
        </p:txBody>
      </p:sp>
      <p:sp>
        <p:nvSpPr>
          <p:cNvPr id="10" name="Google Shape;382;p58">
            <a:extLst>
              <a:ext uri="{FF2B5EF4-FFF2-40B4-BE49-F238E27FC236}">
                <a16:creationId xmlns:a16="http://schemas.microsoft.com/office/drawing/2014/main" id="{610CC49D-C96B-46A1-9DF7-815BFF97172B}"/>
              </a:ext>
            </a:extLst>
          </p:cNvPr>
          <p:cNvSpPr/>
          <p:nvPr/>
        </p:nvSpPr>
        <p:spPr>
          <a:xfrm>
            <a:off x="7715853" y="1339614"/>
            <a:ext cx="2827500" cy="2480100"/>
          </a:xfrm>
          <a:prstGeom prst="frame">
            <a:avLst/>
          </a:prstGeom>
          <a:solidFill>
            <a:schemeClr val="accent2">
              <a:lumMod val="40000"/>
              <a:lumOff val="60000"/>
            </a:schemeClr>
          </a:solidFill>
          <a:ln w="9525" cap="flat" cmpd="sng">
            <a:solidFill>
              <a:schemeClr val="accent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lang="en-US"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600" b="1" dirty="0">
                <a:solidFill>
                  <a:schemeClr val="dk1"/>
                </a:solidFill>
                <a:latin typeface="Calibri"/>
                <a:ea typeface="Calibri"/>
                <a:cs typeface="Calibri"/>
                <a:sym typeface="Calibri"/>
              </a:rPr>
              <a:t>Breakout 3</a:t>
            </a:r>
          </a:p>
          <a:p>
            <a:pPr marL="0" lvl="0" indent="0" algn="ctr" rtl="0">
              <a:lnSpc>
                <a:spcPct val="90000"/>
              </a:lnSpc>
              <a:spcBef>
                <a:spcPts val="0"/>
              </a:spcBef>
              <a:spcAft>
                <a:spcPts val="0"/>
              </a:spcAft>
              <a:buNone/>
            </a:pPr>
            <a:r>
              <a:rPr lang="en-US" sz="1400" dirty="0">
                <a:solidFill>
                  <a:schemeClr val="dk1"/>
                </a:solidFill>
                <a:latin typeface="Calibri"/>
                <a:ea typeface="Calibri"/>
                <a:cs typeface="Calibri"/>
                <a:sym typeface="Calibri"/>
              </a:rPr>
              <a:t> Kathryn Wisner &amp; Rachel Temple</a:t>
            </a:r>
            <a:endParaRPr lang="en-US" sz="500" dirty="0">
              <a:solidFill>
                <a:schemeClr val="dk1"/>
              </a:solidFill>
            </a:endParaRPr>
          </a:p>
          <a:p>
            <a:pPr marL="0" lvl="0" indent="0" algn="l" rtl="0">
              <a:lnSpc>
                <a:spcPct val="90000"/>
              </a:lnSpc>
              <a:spcBef>
                <a:spcPts val="0"/>
              </a:spcBef>
              <a:spcAft>
                <a:spcPts val="0"/>
              </a:spcAft>
              <a:buNone/>
            </a:pPr>
            <a:endParaRPr lang="en-US" b="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Topics: </a:t>
            </a:r>
          </a:p>
          <a:p>
            <a:pPr marL="457200" lvl="0" indent="-304800" algn="l" rtl="0">
              <a:lnSpc>
                <a:spcPct val="9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Title III questions</a:t>
            </a:r>
          </a:p>
          <a:p>
            <a:pPr marL="457200" lvl="0" indent="-304800" algn="l" rtl="0">
              <a:lnSpc>
                <a:spcPct val="9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Non-Public School questions</a:t>
            </a:r>
          </a:p>
          <a:p>
            <a:pPr marL="0" lvl="0" indent="0" algn="l" rtl="0">
              <a:spcBef>
                <a:spcPts val="0"/>
              </a:spcBef>
              <a:spcAft>
                <a:spcPts val="0"/>
              </a:spcAft>
              <a:buNone/>
            </a:pPr>
            <a:endParaRPr lang="en-US" sz="1400" dirty="0">
              <a:latin typeface="Calibri"/>
              <a:ea typeface="Calibri"/>
              <a:cs typeface="Calibri"/>
              <a:sym typeface="Calibri"/>
            </a:endParaRPr>
          </a:p>
          <a:p>
            <a:pPr marL="0" lvl="0" indent="0" algn="l" rtl="0">
              <a:spcBef>
                <a:spcPts val="0"/>
              </a:spcBef>
              <a:spcAft>
                <a:spcPts val="0"/>
              </a:spcAft>
              <a:buNone/>
            </a:pPr>
            <a:endParaRPr lang="en-US" sz="1400" dirty="0"/>
          </a:p>
        </p:txBody>
      </p:sp>
      <p:sp>
        <p:nvSpPr>
          <p:cNvPr id="11" name="Google Shape;384;p58">
            <a:extLst>
              <a:ext uri="{FF2B5EF4-FFF2-40B4-BE49-F238E27FC236}">
                <a16:creationId xmlns:a16="http://schemas.microsoft.com/office/drawing/2014/main" id="{AF7BE646-4B8D-459C-B82B-F94C48B39D96}"/>
              </a:ext>
            </a:extLst>
          </p:cNvPr>
          <p:cNvSpPr/>
          <p:nvPr/>
        </p:nvSpPr>
        <p:spPr>
          <a:xfrm>
            <a:off x="3062399" y="3964012"/>
            <a:ext cx="2827500" cy="2574900"/>
          </a:xfrm>
          <a:prstGeom prst="frame">
            <a:avLst/>
          </a:prstGeom>
          <a:solidFill>
            <a:schemeClr val="accent4">
              <a:lumMod val="20000"/>
              <a:lumOff val="80000"/>
            </a:schemeClr>
          </a:solidFill>
          <a:ln w="9525" cap="flat" cmpd="sng">
            <a:solidFill>
              <a:schemeClr val="accent4">
                <a:lumMod val="20000"/>
                <a:lumOff val="8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lang="en-US"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lang="en-US"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endParaRPr lang="en-US" sz="1600" b="1"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1600" b="1" dirty="0">
                <a:solidFill>
                  <a:schemeClr val="dk1"/>
                </a:solidFill>
                <a:latin typeface="Calibri"/>
                <a:ea typeface="Calibri"/>
                <a:cs typeface="Calibri"/>
                <a:sym typeface="Calibri"/>
              </a:rPr>
              <a:t>Breakout 4</a:t>
            </a:r>
          </a:p>
          <a:p>
            <a:pPr marL="0" lvl="0" indent="0" algn="ctr" rtl="0">
              <a:lnSpc>
                <a:spcPct val="90000"/>
              </a:lnSpc>
              <a:spcBef>
                <a:spcPts val="0"/>
              </a:spcBef>
              <a:spcAft>
                <a:spcPts val="0"/>
              </a:spcAft>
              <a:buNone/>
            </a:pPr>
            <a:r>
              <a:rPr lang="en-US" sz="1400" dirty="0">
                <a:solidFill>
                  <a:schemeClr val="dk1"/>
                </a:solidFill>
                <a:latin typeface="Calibri"/>
                <a:ea typeface="Calibri"/>
                <a:cs typeface="Calibri"/>
                <a:sym typeface="Calibri"/>
              </a:rPr>
              <a:t> Tammy Giessinger &amp; Tina Negley</a:t>
            </a:r>
            <a:r>
              <a:rPr lang="en-US" sz="1400" b="1" dirty="0">
                <a:solidFill>
                  <a:schemeClr val="dk1"/>
                </a:solidFill>
                <a:latin typeface="Calibri"/>
                <a:ea typeface="Calibri"/>
                <a:cs typeface="Calibri"/>
                <a:sym typeface="Calibri"/>
              </a:rPr>
              <a:t> </a:t>
            </a:r>
            <a:endParaRPr lang="en-US" b="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Topics: </a:t>
            </a:r>
          </a:p>
          <a:p>
            <a:pPr marL="457200" lvl="0" indent="-304800" algn="l" rtl="0">
              <a:lnSpc>
                <a:spcPct val="9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Title IV questions</a:t>
            </a:r>
          </a:p>
          <a:p>
            <a:pPr marL="457200" lvl="0" indent="-304800" algn="l" rtl="0">
              <a:lnSpc>
                <a:spcPct val="9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Title V questions</a:t>
            </a:r>
          </a:p>
          <a:p>
            <a:pPr marL="457200" lvl="0" indent="-304800" algn="l" rtl="0">
              <a:lnSpc>
                <a:spcPct val="9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Cross Program Narrative questions</a:t>
            </a:r>
          </a:p>
          <a:p>
            <a:pPr marL="457200" lvl="0" indent="-304800" algn="l" rtl="0">
              <a:lnSpc>
                <a:spcPct val="9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Targeted Support page questions </a:t>
            </a:r>
          </a:p>
          <a:p>
            <a:pPr marL="457200" lvl="0" indent="0" algn="l" rtl="0">
              <a:lnSpc>
                <a:spcPct val="90000"/>
              </a:lnSpc>
              <a:spcBef>
                <a:spcPts val="0"/>
              </a:spcBef>
              <a:spcAft>
                <a:spcPts val="0"/>
              </a:spcAft>
              <a:buNone/>
            </a:pPr>
            <a:endParaRPr lang="en-US" sz="140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400" dirty="0">
              <a:latin typeface="Calibri"/>
              <a:ea typeface="Calibri"/>
              <a:cs typeface="Calibri"/>
              <a:sym typeface="Calibri"/>
            </a:endParaRPr>
          </a:p>
          <a:p>
            <a:pPr marL="0" lvl="0" indent="0" algn="l" rtl="0">
              <a:spcBef>
                <a:spcPts val="0"/>
              </a:spcBef>
              <a:spcAft>
                <a:spcPts val="0"/>
              </a:spcAft>
              <a:buNone/>
            </a:pPr>
            <a:endParaRPr lang="en-US" sz="1400" dirty="0"/>
          </a:p>
        </p:txBody>
      </p:sp>
      <p:sp>
        <p:nvSpPr>
          <p:cNvPr id="12" name="Google Shape;383;p58">
            <a:extLst>
              <a:ext uri="{FF2B5EF4-FFF2-40B4-BE49-F238E27FC236}">
                <a16:creationId xmlns:a16="http://schemas.microsoft.com/office/drawing/2014/main" id="{F41B3004-DFD8-44D0-B163-4EC2A66BA1C1}"/>
              </a:ext>
            </a:extLst>
          </p:cNvPr>
          <p:cNvSpPr/>
          <p:nvPr/>
        </p:nvSpPr>
        <p:spPr>
          <a:xfrm>
            <a:off x="6302103" y="3964012"/>
            <a:ext cx="2827500" cy="2574900"/>
          </a:xfrm>
          <a:prstGeom prst="frame">
            <a:avLst/>
          </a:prstGeom>
          <a:solidFill>
            <a:schemeClr val="accent3">
              <a:lumMod val="20000"/>
              <a:lumOff val="80000"/>
            </a:schemeClr>
          </a:solidFill>
          <a:ln w="9525" cap="flat" cmpd="sng">
            <a:solidFill>
              <a:schemeClr val="accent3">
                <a:lumMod val="20000"/>
                <a:lumOff val="8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dk1"/>
                </a:solidFill>
                <a:latin typeface="Calibri"/>
                <a:ea typeface="Calibri"/>
                <a:cs typeface="Calibri"/>
                <a:sym typeface="Calibri"/>
              </a:rPr>
              <a:t>Breakout 5</a:t>
            </a:r>
          </a:p>
          <a:p>
            <a:pPr marL="0" lvl="0" indent="0" algn="ctr" rtl="0">
              <a:spcBef>
                <a:spcPts val="0"/>
              </a:spcBef>
              <a:spcAft>
                <a:spcPts val="0"/>
              </a:spcAft>
              <a:buNone/>
            </a:pPr>
            <a:r>
              <a:rPr lang="en-US" sz="1400" dirty="0">
                <a:solidFill>
                  <a:schemeClr val="dk1"/>
                </a:solidFill>
                <a:latin typeface="Calibri"/>
                <a:ea typeface="Calibri"/>
                <a:cs typeface="Calibri"/>
                <a:sym typeface="Calibri"/>
              </a:rPr>
              <a:t> DeLilah Collins &amp; Michelle Prael</a:t>
            </a:r>
          </a:p>
          <a:p>
            <a:pPr marL="0" lvl="0" indent="0" algn="ctr" rtl="0">
              <a:spcBef>
                <a:spcPts val="0"/>
              </a:spcBef>
              <a:spcAft>
                <a:spcPts val="0"/>
              </a:spcAft>
              <a:buNone/>
            </a:pPr>
            <a:endParaRPr lang="en-US" sz="16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Topics: </a:t>
            </a: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Application functionality questions</a:t>
            </a:r>
          </a:p>
          <a:p>
            <a:pPr marL="0" lvl="0" indent="0" algn="l" rtl="0">
              <a:spcBef>
                <a:spcPts val="0"/>
              </a:spcBef>
              <a:spcAft>
                <a:spcPts val="0"/>
              </a:spcAft>
              <a:buNone/>
            </a:pPr>
            <a:r>
              <a:rPr lang="en-US" sz="1600" dirty="0"/>
              <a:t>	</a:t>
            </a:r>
          </a:p>
        </p:txBody>
      </p:sp>
    </p:spTree>
    <p:extLst>
      <p:ext uri="{BB962C8B-B14F-4D97-AF65-F5344CB8AC3E}">
        <p14:creationId xmlns:p14="http://schemas.microsoft.com/office/powerpoint/2010/main" val="284568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
              <a:t>Federal Programs and Support Unit</a:t>
            </a:r>
            <a:endParaRPr/>
          </a:p>
        </p:txBody>
      </p:sp>
      <p:sp>
        <p:nvSpPr>
          <p:cNvPr id="149" name="Google Shape;149;p28"/>
          <p:cNvSpPr txBox="1">
            <a:spLocks noGrp="1"/>
          </p:cNvSpPr>
          <p:nvPr>
            <p:ph type="body" idx="1"/>
          </p:nvPr>
        </p:nvSpPr>
        <p:spPr>
          <a:xfrm>
            <a:off x="838200" y="1554480"/>
            <a:ext cx="10515600" cy="4351200"/>
          </a:xfrm>
          <a:prstGeom prst="rect">
            <a:avLst/>
          </a:prstGeom>
        </p:spPr>
        <p:txBody>
          <a:bodyPr spcFirstLastPara="1" vert="horz" wrap="square" lIns="0" tIns="0" rIns="0" bIns="0" rtlCol="0" anchor="t" anchorCtr="0">
            <a:normAutofit fontScale="92500" lnSpcReduction="10000"/>
          </a:bodyPr>
          <a:lstStyle/>
          <a:p>
            <a:pPr marL="0" indent="0">
              <a:spcBef>
                <a:spcPts val="1067"/>
              </a:spcBef>
              <a:buNone/>
            </a:pPr>
            <a:r>
              <a:rPr lang="en-US" dirty="0"/>
              <a:t>In order to better support and meet the needs of the LEAs that we serve, CDE is undergoing re-organization, including changes to the Unit of Federal Programs Administration, which housed the Office of ESEA Programs. </a:t>
            </a:r>
          </a:p>
          <a:p>
            <a:pPr marL="0" indent="0">
              <a:spcBef>
                <a:spcPts val="1067"/>
              </a:spcBef>
              <a:buNone/>
            </a:pPr>
            <a:endParaRPr lang="en-US" dirty="0"/>
          </a:p>
          <a:p>
            <a:pPr>
              <a:spcBef>
                <a:spcPts val="1067"/>
              </a:spcBef>
            </a:pPr>
            <a:r>
              <a:rPr lang="en-US" dirty="0"/>
              <a:t>The ESEA Office will soon be the Federal Programs and Supports Unit</a:t>
            </a:r>
          </a:p>
          <a:p>
            <a:pPr>
              <a:spcBef>
                <a:spcPts val="1067"/>
              </a:spcBef>
            </a:pPr>
            <a:r>
              <a:rPr lang="en-US" dirty="0"/>
              <a:t>Responsible for the administration of ESEA and ESSER programs</a:t>
            </a:r>
          </a:p>
          <a:p>
            <a:pPr lvl="1">
              <a:spcBef>
                <a:spcPts val="1067"/>
              </a:spcBef>
            </a:pPr>
            <a:r>
              <a:rPr lang="en-US" dirty="0"/>
              <a:t>Application review and approval</a:t>
            </a:r>
          </a:p>
          <a:p>
            <a:pPr lvl="1">
              <a:spcBef>
                <a:spcPts val="1067"/>
              </a:spcBef>
            </a:pPr>
            <a:r>
              <a:rPr lang="en-US" dirty="0"/>
              <a:t>Technical assistance, guidance, and support to LEAs (ESEA Regional Contacts) on use of federal funds </a:t>
            </a:r>
          </a:p>
          <a:p>
            <a:pPr lvl="1">
              <a:spcBef>
                <a:spcPts val="1067"/>
              </a:spcBef>
            </a:pPr>
            <a:r>
              <a:rPr lang="en-US" dirty="0"/>
              <a:t>Monitoring</a:t>
            </a:r>
          </a:p>
          <a:p>
            <a:pPr lvl="1">
              <a:spcBef>
                <a:spcPts val="1067"/>
              </a:spcBef>
            </a:pPr>
            <a:r>
              <a:rPr lang="en-US" dirty="0"/>
              <a:t>Evaluation</a:t>
            </a:r>
          </a:p>
          <a:p>
            <a:pPr lvl="1">
              <a:spcBef>
                <a:spcPts val="1067"/>
              </a:spcBef>
            </a:pPr>
            <a:r>
              <a:rPr lang="en-US" dirty="0"/>
              <a:t>Reporting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
              <a:t>Grants Program Administration Office </a:t>
            </a:r>
            <a:endParaRPr/>
          </a:p>
        </p:txBody>
      </p:sp>
      <p:sp>
        <p:nvSpPr>
          <p:cNvPr id="155" name="Google Shape;155;p29"/>
          <p:cNvSpPr txBox="1">
            <a:spLocks noGrp="1"/>
          </p:cNvSpPr>
          <p:nvPr>
            <p:ph type="body" idx="1"/>
          </p:nvPr>
        </p:nvSpPr>
        <p:spPr>
          <a:xfrm>
            <a:off x="838200" y="1554480"/>
            <a:ext cx="10515600" cy="4351200"/>
          </a:xfrm>
          <a:prstGeom prst="rect">
            <a:avLst/>
          </a:prstGeom>
        </p:spPr>
        <p:txBody>
          <a:bodyPr spcFirstLastPara="1" vert="horz" wrap="square" lIns="0" tIns="0" rIns="0" bIns="0" rtlCol="0" anchor="t" anchorCtr="0">
            <a:normAutofit/>
          </a:bodyPr>
          <a:lstStyle/>
          <a:p>
            <a:pPr marL="0" indent="0">
              <a:spcBef>
                <a:spcPts val="1067"/>
              </a:spcBef>
              <a:buNone/>
            </a:pPr>
            <a:r>
              <a:rPr lang="en" dirty="0"/>
              <a:t>CDE launched the new Grants Program Administration office, directed by DeLilah Collins, staffed by existing staff from the Unit of Federal Programs Administration.</a:t>
            </a:r>
            <a:endParaRPr dirty="0"/>
          </a:p>
          <a:p>
            <a:pPr marL="609585" indent="-457189">
              <a:spcBef>
                <a:spcPts val="1067"/>
              </a:spcBef>
              <a:buSzPts val="1800"/>
            </a:pPr>
            <a:r>
              <a:rPr lang="en" dirty="0"/>
              <a:t>Located in the School Finance Division</a:t>
            </a:r>
            <a:endParaRPr dirty="0"/>
          </a:p>
          <a:p>
            <a:pPr marL="609585" indent="-457189">
              <a:spcBef>
                <a:spcPts val="0"/>
              </a:spcBef>
              <a:buSzPts val="1800"/>
            </a:pPr>
            <a:r>
              <a:rPr lang="en" dirty="0"/>
              <a:t>Allows greater coordination with the Grants Fiscal Management Unit</a:t>
            </a:r>
            <a:endParaRPr dirty="0"/>
          </a:p>
          <a:p>
            <a:pPr marL="609585" indent="-457189">
              <a:spcBef>
                <a:spcPts val="0"/>
              </a:spcBef>
              <a:buSzPts val="1800"/>
            </a:pPr>
            <a:r>
              <a:rPr lang="en" dirty="0"/>
              <a:t>Oversees the implementation of a new grants management system </a:t>
            </a:r>
            <a:endParaRPr dirty="0"/>
          </a:p>
          <a:p>
            <a:pPr marL="609585" indent="-457189">
              <a:spcBef>
                <a:spcPts val="0"/>
              </a:spcBef>
              <a:buSzPts val="1800"/>
            </a:pPr>
            <a:r>
              <a:rPr lang="en" dirty="0"/>
              <a:t>Continue to support competitive grant applications  </a:t>
            </a:r>
            <a:endParaRPr dirty="0"/>
          </a:p>
          <a:p>
            <a:pPr marL="609585" indent="0">
              <a:spcBef>
                <a:spcPts val="1067"/>
              </a:spcBef>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443565" y="205176"/>
            <a:ext cx="8065200" cy="898400"/>
          </a:xfrm>
          <a:prstGeom prst="rect">
            <a:avLst/>
          </a:prstGeom>
        </p:spPr>
        <p:txBody>
          <a:bodyPr spcFirstLastPara="1" vert="horz" wrap="square" lIns="0" tIns="0" rIns="0" bIns="0" rtlCol="0" anchor="t" anchorCtr="0">
            <a:normAutofit/>
          </a:bodyPr>
          <a:lstStyle/>
          <a:p>
            <a:pPr>
              <a:spcBef>
                <a:spcPts val="0"/>
              </a:spcBef>
            </a:pPr>
            <a:r>
              <a:rPr lang="en"/>
              <a:t>Unit Updates cont.	</a:t>
            </a:r>
            <a:endParaRPr/>
          </a:p>
        </p:txBody>
      </p:sp>
      <p:sp>
        <p:nvSpPr>
          <p:cNvPr id="161" name="Google Shape;161;p30"/>
          <p:cNvSpPr txBox="1">
            <a:spLocks noGrp="1"/>
          </p:cNvSpPr>
          <p:nvPr>
            <p:ph type="body" idx="1"/>
          </p:nvPr>
        </p:nvSpPr>
        <p:spPr>
          <a:xfrm>
            <a:off x="838200" y="1554480"/>
            <a:ext cx="10515600" cy="4351200"/>
          </a:xfrm>
          <a:prstGeom prst="rect">
            <a:avLst/>
          </a:prstGeom>
        </p:spPr>
        <p:txBody>
          <a:bodyPr spcFirstLastPara="1" vert="horz" wrap="square" lIns="0" tIns="0" rIns="0" bIns="0" rtlCol="0" anchor="t" anchorCtr="0">
            <a:normAutofit/>
          </a:bodyPr>
          <a:lstStyle/>
          <a:p>
            <a:pPr marL="0" indent="0">
              <a:spcBef>
                <a:spcPts val="1067"/>
              </a:spcBef>
              <a:buNone/>
            </a:pPr>
            <a:r>
              <a:rPr lang="en" dirty="0"/>
              <a:t>What should you expect from CDE?</a:t>
            </a:r>
            <a:endParaRPr dirty="0"/>
          </a:p>
          <a:p>
            <a:pPr marL="609585" indent="0">
              <a:spcBef>
                <a:spcPts val="1067"/>
              </a:spcBef>
              <a:buNone/>
            </a:pPr>
            <a:endParaRPr dirty="0"/>
          </a:p>
        </p:txBody>
      </p:sp>
      <p:graphicFrame>
        <p:nvGraphicFramePr>
          <p:cNvPr id="3" name="Diagram 2" descr="Venn diagram displaying GPA and ESEA, showing overlapping work.">
            <a:extLst>
              <a:ext uri="{FF2B5EF4-FFF2-40B4-BE49-F238E27FC236}">
                <a16:creationId xmlns:a16="http://schemas.microsoft.com/office/drawing/2014/main" id="{455A1AB6-96FA-4E35-A8C9-51AA266ABAF9}"/>
              </a:ext>
            </a:extLst>
          </p:cNvPr>
          <p:cNvGraphicFramePr/>
          <p:nvPr>
            <p:extLst>
              <p:ext uri="{D42A27DB-BD31-4B8C-83A1-F6EECF244321}">
                <p14:modId xmlns:p14="http://schemas.microsoft.com/office/powerpoint/2010/main" val="3565795191"/>
              </p:ext>
            </p:extLst>
          </p:nvPr>
        </p:nvGraphicFramePr>
        <p:xfrm>
          <a:off x="2032000" y="165636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descr="ESEA will be responsible for the content within the consolidated application (development of questions), technical assistance and guidance pertaining to uses of funds, and application approval in consultation with GPA and Grants Fiscal.">
            <a:extLst>
              <a:ext uri="{FF2B5EF4-FFF2-40B4-BE49-F238E27FC236}">
                <a16:creationId xmlns:a16="http://schemas.microsoft.com/office/drawing/2014/main" id="{5BCF1B7A-6A04-4A17-B96D-DD7CF807D1E5}"/>
              </a:ext>
            </a:extLst>
          </p:cNvPr>
          <p:cNvGraphicFramePr/>
          <p:nvPr>
            <p:extLst>
              <p:ext uri="{D42A27DB-BD31-4B8C-83A1-F6EECF244321}">
                <p14:modId xmlns:p14="http://schemas.microsoft.com/office/powerpoint/2010/main" val="2467418854"/>
              </p:ext>
            </p:extLst>
          </p:nvPr>
        </p:nvGraphicFramePr>
        <p:xfrm>
          <a:off x="9080809" y="2754351"/>
          <a:ext cx="3111191" cy="34457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descr="GPA is responsible for system functionality and technical support system issues and review process and timelines.">
            <a:extLst>
              <a:ext uri="{FF2B5EF4-FFF2-40B4-BE49-F238E27FC236}">
                <a16:creationId xmlns:a16="http://schemas.microsoft.com/office/drawing/2014/main" id="{28B9A68D-3903-4F8B-BFF9-762A1320CF7B}"/>
              </a:ext>
            </a:extLst>
          </p:cNvPr>
          <p:cNvGraphicFramePr/>
          <p:nvPr>
            <p:extLst>
              <p:ext uri="{D42A27DB-BD31-4B8C-83A1-F6EECF244321}">
                <p14:modId xmlns:p14="http://schemas.microsoft.com/office/powerpoint/2010/main" val="4095454211"/>
              </p:ext>
            </p:extLst>
          </p:nvPr>
        </p:nvGraphicFramePr>
        <p:xfrm>
          <a:off x="0" y="2743200"/>
          <a:ext cx="2763025" cy="21856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Callout: Double Bent Line 6">
            <a:extLst>
              <a:ext uri="{FF2B5EF4-FFF2-40B4-BE49-F238E27FC236}">
                <a16:creationId xmlns:a16="http://schemas.microsoft.com/office/drawing/2014/main" id="{1E017485-43C9-4727-921F-580D89D9B258}"/>
              </a:ext>
            </a:extLst>
          </p:cNvPr>
          <p:cNvSpPr/>
          <p:nvPr/>
        </p:nvSpPr>
        <p:spPr>
          <a:xfrm>
            <a:off x="6096000" y="1272370"/>
            <a:ext cx="5478966" cy="779453"/>
          </a:xfrm>
          <a:prstGeom prst="borderCallout3">
            <a:avLst>
              <a:gd name="adj1" fmla="val 18750"/>
              <a:gd name="adj2" fmla="val -8333"/>
              <a:gd name="adj3" fmla="val 18750"/>
              <a:gd name="adj4" fmla="val -16667"/>
              <a:gd name="adj5" fmla="val 100000"/>
              <a:gd name="adj6" fmla="val -16667"/>
              <a:gd name="adj7" fmla="val 338831"/>
              <a:gd name="adj8" fmla="val 1873"/>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p>
          <a:p>
            <a:pPr algn="ctr"/>
            <a:r>
              <a:rPr lang="en-US" sz="1600" b="1" u="sng" dirty="0"/>
              <a:t>Joint Responsibility </a:t>
            </a:r>
          </a:p>
          <a:p>
            <a:pPr algn="ctr"/>
            <a:r>
              <a:rPr lang="en-US" sz="1600" dirty="0"/>
              <a:t>Clear and frequent coordinated  communication and</a:t>
            </a:r>
          </a:p>
          <a:p>
            <a:pPr algn="ctr"/>
            <a:r>
              <a:rPr lang="en-US" sz="1600" dirty="0"/>
              <a:t>Continuity of services</a:t>
            </a:r>
          </a:p>
          <a:p>
            <a:pPr algn="ct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5D9BE-0396-46EA-881F-966D3A1753C1}"/>
              </a:ext>
            </a:extLst>
          </p:cNvPr>
          <p:cNvSpPr>
            <a:spLocks noGrp="1"/>
          </p:cNvSpPr>
          <p:nvPr>
            <p:ph type="ctrTitle"/>
          </p:nvPr>
        </p:nvSpPr>
        <p:spPr/>
        <p:txBody>
          <a:bodyPr/>
          <a:lstStyle/>
          <a:p>
            <a:r>
              <a:rPr lang="en-US" dirty="0"/>
              <a:t>Consolidated Application Overview</a:t>
            </a:r>
          </a:p>
        </p:txBody>
      </p:sp>
      <p:sp>
        <p:nvSpPr>
          <p:cNvPr id="3" name="Slide Number Placeholder 2">
            <a:extLst>
              <a:ext uri="{FF2B5EF4-FFF2-40B4-BE49-F238E27FC236}">
                <a16:creationId xmlns:a16="http://schemas.microsoft.com/office/drawing/2014/main" id="{CEBA89E6-D967-4491-8068-62D9862BD995}"/>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01102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8245-1F25-47A7-8A28-A9252C5EDC90}"/>
              </a:ext>
            </a:extLst>
          </p:cNvPr>
          <p:cNvSpPr>
            <a:spLocks noGrp="1"/>
          </p:cNvSpPr>
          <p:nvPr>
            <p:ph type="title"/>
          </p:nvPr>
        </p:nvSpPr>
        <p:spPr/>
        <p:txBody>
          <a:bodyPr/>
          <a:lstStyle/>
          <a:p>
            <a:r>
              <a:rPr lang="en-US" dirty="0"/>
              <a:t>Consolidated Application – Purpose and Structure</a:t>
            </a:r>
          </a:p>
        </p:txBody>
      </p:sp>
      <p:sp>
        <p:nvSpPr>
          <p:cNvPr id="3" name="Content Placeholder 2">
            <a:extLst>
              <a:ext uri="{FF2B5EF4-FFF2-40B4-BE49-F238E27FC236}">
                <a16:creationId xmlns:a16="http://schemas.microsoft.com/office/drawing/2014/main" id="{A1A7203A-C692-469E-8A92-5ED55DDEEBD0}"/>
              </a:ext>
            </a:extLst>
          </p:cNvPr>
          <p:cNvSpPr>
            <a:spLocks noGrp="1"/>
          </p:cNvSpPr>
          <p:nvPr>
            <p:ph idx="1"/>
          </p:nvPr>
        </p:nvSpPr>
        <p:spPr>
          <a:xfrm>
            <a:off x="443565" y="1387366"/>
            <a:ext cx="11359552" cy="4824248"/>
          </a:xfrm>
        </p:spPr>
        <p:txBody>
          <a:bodyPr>
            <a:normAutofit fontScale="85000" lnSpcReduction="20000"/>
          </a:bodyPr>
          <a:lstStyle/>
          <a:p>
            <a:r>
              <a:rPr lang="en-US" dirty="0"/>
              <a:t>LEAs that have received an ESEA allocation must submit an LEA Plan and Budget for the proposed uses of ESEA funds. </a:t>
            </a:r>
          </a:p>
          <a:p>
            <a:r>
              <a:rPr lang="en-US" dirty="0"/>
              <a:t>The SEA must approve the uses of funds before funds are obligated or spent. </a:t>
            </a:r>
          </a:p>
          <a:p>
            <a:r>
              <a:rPr lang="en-US" dirty="0"/>
              <a:t>A final approval of the LEA’s applications is necessary to request reimbursement. </a:t>
            </a:r>
          </a:p>
          <a:p>
            <a:r>
              <a:rPr lang="en-US" dirty="0"/>
              <a:t>Programs included are Titles: </a:t>
            </a:r>
          </a:p>
          <a:p>
            <a:pPr lvl="1"/>
            <a:r>
              <a:rPr lang="en-US" dirty="0"/>
              <a:t>I Part A; I Part D</a:t>
            </a:r>
          </a:p>
          <a:p>
            <a:pPr lvl="1"/>
            <a:r>
              <a:rPr lang="en-US" dirty="0"/>
              <a:t>II Part A</a:t>
            </a:r>
          </a:p>
          <a:p>
            <a:pPr lvl="1"/>
            <a:r>
              <a:rPr lang="en-US" dirty="0"/>
              <a:t>III Part A and Immigrant Set Aside</a:t>
            </a:r>
          </a:p>
          <a:p>
            <a:pPr lvl="1"/>
            <a:r>
              <a:rPr lang="en-US" dirty="0"/>
              <a:t>IV Part A</a:t>
            </a:r>
          </a:p>
          <a:p>
            <a:pPr lvl="1"/>
            <a:r>
              <a:rPr lang="en-US" dirty="0"/>
              <a:t>V Part B (for eligible rural districts)</a:t>
            </a:r>
          </a:p>
          <a:p>
            <a:r>
              <a:rPr lang="en-US" dirty="0"/>
              <a:t>Structure and core elements</a:t>
            </a:r>
          </a:p>
          <a:p>
            <a:pPr lvl="1"/>
            <a:r>
              <a:rPr lang="en-US" b="0" i="0" u="sng" dirty="0">
                <a:solidFill>
                  <a:srgbClr val="403F3B"/>
                </a:solidFill>
                <a:effectLst/>
                <a:latin typeface="SourceSansProRegular"/>
                <a:hlinkClick r:id="rId3"/>
              </a:rPr>
              <a:t>A comprehensive needs assessment</a:t>
            </a:r>
            <a:r>
              <a:rPr lang="en-US" b="0" i="0" dirty="0">
                <a:solidFill>
                  <a:srgbClr val="333333"/>
                </a:solidFill>
                <a:effectLst/>
                <a:latin typeface="SourceSansProRegular"/>
              </a:rPr>
              <a:t>;</a:t>
            </a:r>
          </a:p>
          <a:p>
            <a:pPr lvl="1"/>
            <a:r>
              <a:rPr lang="en-US" b="0" i="0" u="sng" dirty="0">
                <a:solidFill>
                  <a:srgbClr val="403F3B"/>
                </a:solidFill>
                <a:effectLst/>
                <a:latin typeface="SourceSansProRegular"/>
                <a:hlinkClick r:id="rId4"/>
              </a:rPr>
              <a:t>Meaningful, ongoing consultation with parents, teachers and other community members;</a:t>
            </a:r>
            <a:endParaRPr lang="en-US" b="0" i="0" dirty="0">
              <a:solidFill>
                <a:srgbClr val="333333"/>
              </a:solidFill>
              <a:effectLst/>
              <a:latin typeface="SourceSansProRegular"/>
            </a:endParaRPr>
          </a:p>
          <a:p>
            <a:pPr lvl="1"/>
            <a:r>
              <a:rPr lang="en-US" b="0" i="0" dirty="0">
                <a:effectLst/>
                <a:latin typeface="SourceSansProRegular"/>
              </a:rPr>
              <a:t>The identification of students in need of additional support;</a:t>
            </a:r>
          </a:p>
          <a:p>
            <a:pPr lvl="1"/>
            <a:r>
              <a:rPr lang="en-US" b="0" i="0" dirty="0">
                <a:effectLst/>
                <a:latin typeface="SourceSansProRegular"/>
              </a:rPr>
              <a:t>Delivery and progress monitoring of </a:t>
            </a:r>
            <a:r>
              <a:rPr lang="en-US" b="0" i="0" u="sng" dirty="0">
                <a:solidFill>
                  <a:srgbClr val="403F3B"/>
                </a:solidFill>
                <a:effectLst/>
                <a:latin typeface="SourceSansProRegular"/>
                <a:hlinkClick r:id="rId5"/>
              </a:rPr>
              <a:t>evidenced-based student supports</a:t>
            </a:r>
            <a:r>
              <a:rPr lang="en-US" b="0" i="0" dirty="0">
                <a:solidFill>
                  <a:srgbClr val="333333"/>
                </a:solidFill>
                <a:effectLst/>
                <a:latin typeface="SourceSansProRegular"/>
              </a:rPr>
              <a:t>; </a:t>
            </a:r>
            <a:r>
              <a:rPr lang="en-US" b="0" i="0" dirty="0">
                <a:effectLst/>
                <a:latin typeface="SourceSansProRegular"/>
              </a:rPr>
              <a:t>and</a:t>
            </a:r>
          </a:p>
          <a:p>
            <a:pPr lvl="1"/>
            <a:r>
              <a:rPr lang="en-US" b="0" i="0" dirty="0">
                <a:effectLst/>
                <a:latin typeface="SourceSansProRegular"/>
              </a:rPr>
              <a:t>Evaluation of programs and activities funded by the ESSA.</a:t>
            </a:r>
          </a:p>
          <a:p>
            <a:r>
              <a:rPr lang="en-US" dirty="0"/>
              <a:t>The 2022-2023 Consolidated Application is Year 3 of the application</a:t>
            </a:r>
          </a:p>
          <a:p>
            <a:pPr lvl="1"/>
            <a:endParaRPr lang="en-US" dirty="0"/>
          </a:p>
        </p:txBody>
      </p:sp>
      <p:sp>
        <p:nvSpPr>
          <p:cNvPr id="4" name="Slide Number Placeholder 3">
            <a:extLst>
              <a:ext uri="{FF2B5EF4-FFF2-40B4-BE49-F238E27FC236}">
                <a16:creationId xmlns:a16="http://schemas.microsoft.com/office/drawing/2014/main" id="{D131E5AC-1701-4932-BA9C-17BAA74EA968}"/>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73747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0"/>
          <p:cNvSpPr txBox="1">
            <a:spLocks noGrp="1"/>
          </p:cNvSpPr>
          <p:nvPr>
            <p:ph type="title"/>
          </p:nvPr>
        </p:nvSpPr>
        <p:spPr>
          <a:xfrm>
            <a:off x="443565" y="205176"/>
            <a:ext cx="8065200" cy="898400"/>
          </a:xfrm>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Consolidated Application Virtual Training Library </a:t>
            </a:r>
            <a:endParaRPr/>
          </a:p>
        </p:txBody>
      </p:sp>
      <p:sp>
        <p:nvSpPr>
          <p:cNvPr id="311" name="Google Shape;311;p50"/>
          <p:cNvSpPr txBox="1">
            <a:spLocks noGrp="1"/>
          </p:cNvSpPr>
          <p:nvPr>
            <p:ph type="body" idx="1"/>
          </p:nvPr>
        </p:nvSpPr>
        <p:spPr>
          <a:xfrm>
            <a:off x="838200" y="1554481"/>
            <a:ext cx="10515600" cy="4903471"/>
          </a:xfrm>
          <a:prstGeom prst="rect">
            <a:avLst/>
          </a:prstGeom>
          <a:noFill/>
          <a:ln>
            <a:noFill/>
          </a:ln>
        </p:spPr>
        <p:txBody>
          <a:bodyPr spcFirstLastPara="1" vert="horz" wrap="square" lIns="0" tIns="0" rIns="0" bIns="0" rtlCol="0" anchor="t" anchorCtr="0">
            <a:normAutofit/>
          </a:bodyPr>
          <a:lstStyle/>
          <a:p>
            <a:pPr marL="609585" indent="-457189">
              <a:spcBef>
                <a:spcPts val="0"/>
              </a:spcBef>
              <a:buSzPts val="1800"/>
            </a:pPr>
            <a:r>
              <a:rPr lang="en"/>
              <a:t>The </a:t>
            </a:r>
            <a:r>
              <a:rPr lang="en" u="sng">
                <a:solidFill>
                  <a:schemeClr val="hlink"/>
                </a:solidFill>
                <a:hlinkClick r:id="rId3"/>
              </a:rPr>
              <a:t>Consolidated Application Virtual Training Library</a:t>
            </a:r>
            <a:r>
              <a:rPr lang="en"/>
              <a:t> contains all the programmatic recordings from 2020.</a:t>
            </a:r>
            <a:endParaRPr/>
          </a:p>
          <a:p>
            <a:pPr marL="1219170" lvl="1" indent="-431789">
              <a:spcBef>
                <a:spcPts val="0"/>
              </a:spcBef>
              <a:buSzPts val="1500"/>
            </a:pPr>
            <a:r>
              <a:rPr lang="en"/>
              <a:t>Included a “2022-2023 Updates to Training” section for those programs that may have changed or added additional components from that 2020 training</a:t>
            </a:r>
            <a:endParaRPr/>
          </a:p>
          <a:p>
            <a:pPr marL="1219170" lvl="1" indent="-431789">
              <a:spcBef>
                <a:spcPts val="0"/>
              </a:spcBef>
              <a:buSzPts val="1500"/>
            </a:pPr>
            <a:r>
              <a:rPr lang="en"/>
              <a:t>Also includes the contact information for each program if you have questions </a:t>
            </a:r>
            <a:endParaRPr/>
          </a:p>
          <a:p>
            <a:pPr marL="0" indent="0">
              <a:spcBef>
                <a:spcPts val="0"/>
              </a:spcBef>
              <a:buNone/>
            </a:pPr>
            <a:endParaRPr/>
          </a:p>
          <a:p>
            <a:pPr marL="0" indent="0">
              <a:spcBef>
                <a:spcPts val="0"/>
              </a:spcBef>
              <a:buNone/>
            </a:pPr>
            <a:endParaRPr/>
          </a:p>
          <a:p>
            <a:pPr marL="0" indent="0">
              <a:spcBef>
                <a:spcPts val="1067"/>
              </a:spcBef>
              <a:buClr>
                <a:schemeClr val="dk1"/>
              </a:buClr>
              <a:buSzPts val="1800"/>
              <a:buNone/>
            </a:pPr>
            <a:endParaRPr/>
          </a:p>
        </p:txBody>
      </p:sp>
      <p:sp>
        <p:nvSpPr>
          <p:cNvPr id="312" name="Google Shape;312;p50"/>
          <p:cNvSpPr txBox="1">
            <a:spLocks noGrp="1"/>
          </p:cNvSpPr>
          <p:nvPr>
            <p:ph type="sldNum" idx="12"/>
          </p:nvPr>
        </p:nvSpPr>
        <p:spPr>
          <a:xfrm>
            <a:off x="332873" y="6356351"/>
            <a:ext cx="2743200"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9</a:t>
            </a:fld>
            <a:endParaRPr/>
          </a:p>
        </p:txBody>
      </p:sp>
      <p:pic>
        <p:nvPicPr>
          <p:cNvPr id="313" name="Google Shape;313;p50">
            <a:extLst>
              <a:ext uri="{C183D7F6-B498-43B3-948B-1728B52AA6E4}">
                <adec:decorative xmlns:adec="http://schemas.microsoft.com/office/drawing/2017/decorative" val="1"/>
              </a:ext>
            </a:extLst>
          </p:cNvPr>
          <p:cNvPicPr preferRelativeResize="0"/>
          <p:nvPr/>
        </p:nvPicPr>
        <p:blipFill rotWithShape="1">
          <a:blip r:embed="rId4">
            <a:alphaModFix/>
          </a:blip>
          <a:srcRect b="29358"/>
          <a:stretch/>
        </p:blipFill>
        <p:spPr>
          <a:xfrm>
            <a:off x="2217058" y="3715328"/>
            <a:ext cx="7472567" cy="314267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713</TotalTime>
  <Words>3414</Words>
  <Application>Microsoft Office PowerPoint</Application>
  <PresentationFormat>Widescreen</PresentationFormat>
  <Paragraphs>427</Paragraphs>
  <Slides>35</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Museo Slab 500</vt:lpstr>
      <vt:lpstr>SourceSansProRegular</vt:lpstr>
      <vt:lpstr>Office Theme</vt:lpstr>
      <vt:lpstr>2022-2023 Consolidated Application Functionality Training </vt:lpstr>
      <vt:lpstr>Agenda</vt:lpstr>
      <vt:lpstr>Unit Updates</vt:lpstr>
      <vt:lpstr>Federal Programs and Support Unit</vt:lpstr>
      <vt:lpstr>Grants Program Administration Office </vt:lpstr>
      <vt:lpstr>Unit Updates cont. </vt:lpstr>
      <vt:lpstr>Consolidated Application Overview</vt:lpstr>
      <vt:lpstr>Consolidated Application – Purpose and Structure</vt:lpstr>
      <vt:lpstr>Consolidated Application Virtual Training Library </vt:lpstr>
      <vt:lpstr>Due Dates and Reminders</vt:lpstr>
      <vt:lpstr>22-23 Consolidated Application Login Reminder</vt:lpstr>
      <vt:lpstr>Timeline: Substantial Approval </vt:lpstr>
      <vt:lpstr>Extension Requests</vt:lpstr>
      <vt:lpstr>Consolidated Application Manual </vt:lpstr>
      <vt:lpstr>Updates</vt:lpstr>
      <vt:lpstr>Updates/Changes to the 2022-2023 Consolidated Application</vt:lpstr>
      <vt:lpstr>Funding Year Designation </vt:lpstr>
      <vt:lpstr>BOCES - Funding Year Designation </vt:lpstr>
      <vt:lpstr>BOCES Reminders: Non-Public Schools Chart </vt:lpstr>
      <vt:lpstr>BOCES Reminders: School Profiles Page</vt:lpstr>
      <vt:lpstr>Optional EDT Alternative Calculator Assurance</vt:lpstr>
      <vt:lpstr>Optional EDT Alternative Calculator Assurance</vt:lpstr>
      <vt:lpstr>Alternative Calculator DOES Demonstrate Compliance</vt:lpstr>
      <vt:lpstr>Alternative Calculator DOES NOT Demonstrate Compliance</vt:lpstr>
      <vt:lpstr>Updated Response Guidance</vt:lpstr>
      <vt:lpstr>Title IV, Part A Carryover Calculations</vt:lpstr>
      <vt:lpstr>2022-2023 Consolidated Application Walk Through</vt:lpstr>
      <vt:lpstr>Additional Support: </vt:lpstr>
      <vt:lpstr>ESEA Team</vt:lpstr>
      <vt:lpstr>Federal Programs and Support Unit</vt:lpstr>
      <vt:lpstr>Grants Program Administration Office </vt:lpstr>
      <vt:lpstr>Grants Fiscal Office </vt:lpstr>
      <vt:lpstr>Questions??</vt:lpstr>
      <vt:lpstr>How to Join a Breakout Session</vt:lpstr>
      <vt:lpstr>Breakout Session by Program Join the room you need and feel free to jump around</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Owen, Emily</cp:lastModifiedBy>
  <cp:revision>29</cp:revision>
  <dcterms:created xsi:type="dcterms:W3CDTF">2019-06-25T17:30:52Z</dcterms:created>
  <dcterms:modified xsi:type="dcterms:W3CDTF">2022-04-13T17:20:39Z</dcterms:modified>
</cp:coreProperties>
</file>