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72" r:id="rId2"/>
    <p:sldId id="273" r:id="rId3"/>
    <p:sldId id="314" r:id="rId4"/>
    <p:sldId id="313" r:id="rId5"/>
    <p:sldId id="317" r:id="rId6"/>
    <p:sldId id="274" r:id="rId7"/>
    <p:sldId id="275" r:id="rId8"/>
    <p:sldId id="276" r:id="rId9"/>
    <p:sldId id="277" r:id="rId10"/>
    <p:sldId id="278" r:id="rId11"/>
    <p:sldId id="279" r:id="rId12"/>
    <p:sldId id="280" r:id="rId13"/>
    <p:sldId id="318" r:id="rId14"/>
    <p:sldId id="282" r:id="rId15"/>
    <p:sldId id="283" r:id="rId16"/>
    <p:sldId id="285" r:id="rId17"/>
    <p:sldId id="286" r:id="rId18"/>
    <p:sldId id="287" r:id="rId19"/>
    <p:sldId id="288" r:id="rId20"/>
    <p:sldId id="289" r:id="rId21"/>
    <p:sldId id="290" r:id="rId22"/>
    <p:sldId id="291" r:id="rId23"/>
    <p:sldId id="293" r:id="rId24"/>
    <p:sldId id="310" r:id="rId25"/>
    <p:sldId id="316"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Collins" initials="" lastIdx="2" clrIdx="0"/>
  <p:cmAuthor id="1" name="Joey Willett" initials="" lastIdx="2" clrIdx="1"/>
  <p:cmAuthor id="2" name="Tammy Giessing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EF7521"/>
    <a:srgbClr val="000000"/>
    <a:srgbClr val="6EC4E7"/>
    <a:srgbClr val="33CCFF"/>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3" autoAdjust="0"/>
    <p:restoredTop sz="85270" autoAdjust="0"/>
  </p:normalViewPr>
  <p:slideViewPr>
    <p:cSldViewPr snapToGrid="0">
      <p:cViewPr varScale="1">
        <p:scale>
          <a:sx n="99" d="100"/>
          <a:sy n="99" d="100"/>
        </p:scale>
        <p:origin x="624" y="84"/>
      </p:cViewPr>
      <p:guideLst>
        <p:guide orient="horz" pos="2160"/>
        <p:guide pos="2880"/>
      </p:guideLst>
    </p:cSldViewPr>
  </p:slideViewPr>
  <p:notesTextViewPr>
    <p:cViewPr>
      <p:scale>
        <a:sx n="1" d="1"/>
        <a:sy n="1" d="1"/>
      </p:scale>
      <p:origin x="0" y="0"/>
    </p:cViewPr>
  </p:notesText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7T00:55:30.054" idx="1">
    <p:pos x="6000" y="0"/>
    <p:text>Placeholder slide; remove from final draft</p:text>
  </p:cm>
  <p:cm authorId="2" dt="2018-11-27T00:55:30.054" idx="1">
    <p:pos x="6000" y="100"/>
    <p:text>Kristen will put in Word doc</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C335D-2612-4934-9762-A2CE5C2E6A7E}"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CE83011B-1F8F-4016-8BBB-2A11E335E262}">
      <dgm:prSet phldrT="[Text]" custT="1"/>
      <dgm:spPr/>
      <dgm:t>
        <a:bodyPr/>
        <a:lstStyle/>
        <a:p>
          <a:r>
            <a:rPr lang="en-US" sz="1400" dirty="0" smtClean="0"/>
            <a:t>Frontloading</a:t>
          </a:r>
          <a:endParaRPr lang="en-US" sz="1400" dirty="0"/>
        </a:p>
      </dgm:t>
    </dgm:pt>
    <dgm:pt modelId="{A3F71FEF-B73C-4A75-B1C1-ACFDBFC2F910}" type="parTrans" cxnId="{0D1CBBC4-AFF1-4B94-A2F6-37A35C426089}">
      <dgm:prSet/>
      <dgm:spPr/>
      <dgm:t>
        <a:bodyPr/>
        <a:lstStyle/>
        <a:p>
          <a:endParaRPr lang="en-US" sz="1400"/>
        </a:p>
      </dgm:t>
    </dgm:pt>
    <dgm:pt modelId="{8ACEEDF1-8BF7-48D3-AA4F-7D8D2EF84038}" type="sibTrans" cxnId="{0D1CBBC4-AFF1-4B94-A2F6-37A35C426089}">
      <dgm:prSet/>
      <dgm:spPr/>
      <dgm:t>
        <a:bodyPr/>
        <a:lstStyle/>
        <a:p>
          <a:endParaRPr lang="en-US" sz="1400"/>
        </a:p>
      </dgm:t>
    </dgm:pt>
    <dgm:pt modelId="{A3B39238-C054-4994-9446-BEC62AC26980}">
      <dgm:prSet phldrT="[Text]" custT="1"/>
      <dgm:spPr/>
      <dgm:t>
        <a:bodyPr/>
        <a:lstStyle/>
        <a:p>
          <a:r>
            <a:rPr lang="en-US" sz="1400" dirty="0" smtClean="0"/>
            <a:t>Technical Support</a:t>
          </a:r>
          <a:endParaRPr lang="en-US" sz="1400" dirty="0"/>
        </a:p>
      </dgm:t>
    </dgm:pt>
    <dgm:pt modelId="{224489FF-AD1A-4996-B688-5D591BC19515}" type="parTrans" cxnId="{66121353-36BA-40C7-839A-E90E83A52CC4}">
      <dgm:prSet/>
      <dgm:spPr/>
      <dgm:t>
        <a:bodyPr/>
        <a:lstStyle/>
        <a:p>
          <a:endParaRPr lang="en-US" sz="1400"/>
        </a:p>
      </dgm:t>
    </dgm:pt>
    <dgm:pt modelId="{03DAF88A-F3FC-440C-9EB9-0011C125E639}" type="sibTrans" cxnId="{66121353-36BA-40C7-839A-E90E83A52CC4}">
      <dgm:prSet/>
      <dgm:spPr/>
      <dgm:t>
        <a:bodyPr/>
        <a:lstStyle/>
        <a:p>
          <a:endParaRPr lang="en-US" sz="1400"/>
        </a:p>
      </dgm:t>
    </dgm:pt>
    <dgm:pt modelId="{8BDB799D-6103-486D-BE86-EE0955B0A9C4}">
      <dgm:prSet phldrT="[Text]" custT="1"/>
      <dgm:spPr/>
      <dgm:t>
        <a:bodyPr/>
        <a:lstStyle/>
        <a:p>
          <a:r>
            <a:rPr lang="en-US" sz="1400" dirty="0" smtClean="0"/>
            <a:t>Ongoing Support</a:t>
          </a:r>
          <a:endParaRPr lang="en-US" sz="1400" dirty="0"/>
        </a:p>
      </dgm:t>
    </dgm:pt>
    <dgm:pt modelId="{F7AA1580-EC9D-4021-A55A-D1C29153304A}" type="parTrans" cxnId="{71C1057F-FE4B-474F-989F-D2964E771196}">
      <dgm:prSet/>
      <dgm:spPr/>
      <dgm:t>
        <a:bodyPr/>
        <a:lstStyle/>
        <a:p>
          <a:endParaRPr lang="en-US" sz="1400"/>
        </a:p>
      </dgm:t>
    </dgm:pt>
    <dgm:pt modelId="{D03EFE5F-07E1-4694-96A1-5C49D0831580}" type="sibTrans" cxnId="{71C1057F-FE4B-474F-989F-D2964E771196}">
      <dgm:prSet/>
      <dgm:spPr/>
      <dgm:t>
        <a:bodyPr/>
        <a:lstStyle/>
        <a:p>
          <a:endParaRPr lang="en-US" sz="1400"/>
        </a:p>
      </dgm:t>
    </dgm:pt>
    <dgm:pt modelId="{AE9F8412-3031-411F-9D35-D3B44A81079A}">
      <dgm:prSet phldrT="[Text]" custT="1"/>
      <dgm:spPr/>
      <dgm:t>
        <a:bodyPr/>
        <a:lstStyle/>
        <a:p>
          <a:r>
            <a:rPr lang="en-US" sz="1400" dirty="0" smtClean="0"/>
            <a:t>Collaboratively Building Reports</a:t>
          </a:r>
          <a:endParaRPr lang="en-US" sz="1400" dirty="0"/>
        </a:p>
      </dgm:t>
    </dgm:pt>
    <dgm:pt modelId="{A852662B-4F48-47F0-90C4-7C5F1ED95D32}" type="parTrans" cxnId="{11A69342-5299-4DEC-B9DF-37744CA7E549}">
      <dgm:prSet/>
      <dgm:spPr/>
      <dgm:t>
        <a:bodyPr/>
        <a:lstStyle/>
        <a:p>
          <a:endParaRPr lang="en-US" sz="1400"/>
        </a:p>
      </dgm:t>
    </dgm:pt>
    <dgm:pt modelId="{E2DFFDA0-FC97-4081-BE22-FBBD19505C2D}" type="sibTrans" cxnId="{11A69342-5299-4DEC-B9DF-37744CA7E549}">
      <dgm:prSet/>
      <dgm:spPr/>
      <dgm:t>
        <a:bodyPr/>
        <a:lstStyle/>
        <a:p>
          <a:endParaRPr lang="en-US" sz="1400"/>
        </a:p>
      </dgm:t>
    </dgm:pt>
    <dgm:pt modelId="{8AFCEF69-9995-4EEE-AFA7-DA39A3939ABC}">
      <dgm:prSet phldrT="[Text]" custT="1"/>
      <dgm:spPr/>
      <dgm:t>
        <a:bodyPr/>
        <a:lstStyle/>
        <a:p>
          <a:r>
            <a:rPr lang="en-US" sz="1400" dirty="0" smtClean="0"/>
            <a:t>Follow Up and Follow Through</a:t>
          </a:r>
          <a:endParaRPr lang="en-US" sz="1400" dirty="0"/>
        </a:p>
      </dgm:t>
    </dgm:pt>
    <dgm:pt modelId="{CC5305CE-27DC-4EBD-A58A-8E1AF17799D9}" type="parTrans" cxnId="{C910DE88-3B37-4166-9A03-E8AA049ADDC3}">
      <dgm:prSet/>
      <dgm:spPr/>
      <dgm:t>
        <a:bodyPr/>
        <a:lstStyle/>
        <a:p>
          <a:endParaRPr lang="en-US" sz="1400"/>
        </a:p>
      </dgm:t>
    </dgm:pt>
    <dgm:pt modelId="{8C02B964-E567-42DB-AEE7-CE287783527C}" type="sibTrans" cxnId="{C910DE88-3B37-4166-9A03-E8AA049ADDC3}">
      <dgm:prSet/>
      <dgm:spPr/>
      <dgm:t>
        <a:bodyPr/>
        <a:lstStyle/>
        <a:p>
          <a:endParaRPr lang="en-US" sz="1400"/>
        </a:p>
      </dgm:t>
    </dgm:pt>
    <dgm:pt modelId="{881BA81F-DD92-4679-A2DF-90237AE99667}">
      <dgm:prSet phldrT="[Text]" custT="1"/>
      <dgm:spPr/>
      <dgm:t>
        <a:bodyPr/>
        <a:lstStyle/>
        <a:p>
          <a:r>
            <a:rPr lang="en-US" sz="1400" dirty="0" smtClean="0"/>
            <a:t>Dissemination of Effective Practices</a:t>
          </a:r>
          <a:endParaRPr lang="en-US" sz="1400" dirty="0"/>
        </a:p>
      </dgm:t>
    </dgm:pt>
    <dgm:pt modelId="{A126C027-603F-4D62-A82B-A54C324E7013}" type="parTrans" cxnId="{190BD81C-E8FA-483C-A59C-84D303903563}">
      <dgm:prSet/>
      <dgm:spPr/>
      <dgm:t>
        <a:bodyPr/>
        <a:lstStyle/>
        <a:p>
          <a:endParaRPr lang="en-US" sz="1400"/>
        </a:p>
      </dgm:t>
    </dgm:pt>
    <dgm:pt modelId="{B23779CA-2547-40ED-B0A3-D75A05DF6D1F}" type="sibTrans" cxnId="{190BD81C-E8FA-483C-A59C-84D303903563}">
      <dgm:prSet/>
      <dgm:spPr/>
      <dgm:t>
        <a:bodyPr/>
        <a:lstStyle/>
        <a:p>
          <a:endParaRPr lang="en-US" sz="1400"/>
        </a:p>
      </dgm:t>
    </dgm:pt>
    <dgm:pt modelId="{9DE638F8-08EC-415E-8FF8-EEF7275F77BA}">
      <dgm:prSet phldrT="[Text]" custT="1"/>
      <dgm:spPr/>
      <dgm:t>
        <a:bodyPr/>
        <a:lstStyle/>
        <a:p>
          <a:r>
            <a:rPr lang="en-US" sz="1400" dirty="0" smtClean="0"/>
            <a:t>Updated Supports</a:t>
          </a:r>
          <a:endParaRPr lang="en-US" sz="1400" dirty="0"/>
        </a:p>
      </dgm:t>
    </dgm:pt>
    <dgm:pt modelId="{22CC28F2-B1B8-427F-967E-06CDB7951848}" type="parTrans" cxnId="{E396060B-CEBC-4BA1-A90D-D2B776334DE5}">
      <dgm:prSet/>
      <dgm:spPr/>
      <dgm:t>
        <a:bodyPr/>
        <a:lstStyle/>
        <a:p>
          <a:endParaRPr lang="en-US" sz="1400"/>
        </a:p>
      </dgm:t>
    </dgm:pt>
    <dgm:pt modelId="{62C83840-A156-4334-9610-35233B43EDD2}" type="sibTrans" cxnId="{E396060B-CEBC-4BA1-A90D-D2B776334DE5}">
      <dgm:prSet/>
      <dgm:spPr/>
      <dgm:t>
        <a:bodyPr/>
        <a:lstStyle/>
        <a:p>
          <a:endParaRPr lang="en-US" sz="1400"/>
        </a:p>
      </dgm:t>
    </dgm:pt>
    <dgm:pt modelId="{B92AB03C-D046-4BD9-970D-F4EC399E6297}">
      <dgm:prSet phldrT="[Text]" custT="1"/>
      <dgm:spPr/>
      <dgm:t>
        <a:bodyPr/>
        <a:lstStyle/>
        <a:p>
          <a:r>
            <a:rPr lang="en-US" sz="1400" dirty="0" smtClean="0"/>
            <a:t>Training</a:t>
          </a:r>
          <a:endParaRPr lang="en-US" sz="1400" dirty="0"/>
        </a:p>
      </dgm:t>
    </dgm:pt>
    <dgm:pt modelId="{5C77868A-506D-46E4-BF47-5D7C52836F6B}" type="parTrans" cxnId="{E57E2F79-5613-48A3-B5E0-8225F24326FC}">
      <dgm:prSet/>
      <dgm:spPr/>
      <dgm:t>
        <a:bodyPr/>
        <a:lstStyle/>
        <a:p>
          <a:endParaRPr lang="en-US" sz="1400"/>
        </a:p>
      </dgm:t>
    </dgm:pt>
    <dgm:pt modelId="{E2BC98D5-F868-4743-B6C2-A3E2529A310F}" type="sibTrans" cxnId="{E57E2F79-5613-48A3-B5E0-8225F24326FC}">
      <dgm:prSet/>
      <dgm:spPr/>
      <dgm:t>
        <a:bodyPr/>
        <a:lstStyle/>
        <a:p>
          <a:endParaRPr lang="en-US" sz="1400"/>
        </a:p>
      </dgm:t>
    </dgm:pt>
    <dgm:pt modelId="{17D3192F-3F40-45D2-B527-7C374DEF72DF}">
      <dgm:prSet phldrT="[Text]" custT="1"/>
      <dgm:spPr/>
      <dgm:t>
        <a:bodyPr/>
        <a:lstStyle/>
        <a:p>
          <a:r>
            <a:rPr lang="en-US" sz="1400" dirty="0" smtClean="0"/>
            <a:t>Collaboratively Building Plans</a:t>
          </a:r>
          <a:endParaRPr lang="en-US" sz="1400" dirty="0"/>
        </a:p>
      </dgm:t>
    </dgm:pt>
    <dgm:pt modelId="{1125A8A2-6C57-44E3-A226-0DC390CE13B7}" type="parTrans" cxnId="{A529E0F5-ECDE-4E06-B531-C44C42CD2308}">
      <dgm:prSet/>
      <dgm:spPr/>
      <dgm:t>
        <a:bodyPr/>
        <a:lstStyle/>
        <a:p>
          <a:endParaRPr lang="en-US" sz="1400"/>
        </a:p>
      </dgm:t>
    </dgm:pt>
    <dgm:pt modelId="{72DF42D4-827B-46CE-A05F-52371C949367}" type="sibTrans" cxnId="{A529E0F5-ECDE-4E06-B531-C44C42CD2308}">
      <dgm:prSet/>
      <dgm:spPr/>
      <dgm:t>
        <a:bodyPr/>
        <a:lstStyle/>
        <a:p>
          <a:endParaRPr lang="en-US" sz="1400"/>
        </a:p>
      </dgm:t>
    </dgm:pt>
    <dgm:pt modelId="{AAA0AF01-14E8-47BC-BAE7-22DAFA98854D}">
      <dgm:prSet phldrT="[Text]" custT="1"/>
      <dgm:spPr/>
      <dgm:t>
        <a:bodyPr/>
        <a:lstStyle/>
        <a:p>
          <a:r>
            <a:rPr lang="en-US" sz="1400" dirty="0" smtClean="0"/>
            <a:t>Collaboratively Building Action Steps Based on Existing Strengths</a:t>
          </a:r>
          <a:endParaRPr lang="en-US" sz="1400" dirty="0"/>
        </a:p>
      </dgm:t>
    </dgm:pt>
    <dgm:pt modelId="{900E2DF3-2118-4792-9569-7A29932838D0}" type="parTrans" cxnId="{5230F544-25E6-4AC7-88D9-BA98A190DE6C}">
      <dgm:prSet/>
      <dgm:spPr/>
      <dgm:t>
        <a:bodyPr/>
        <a:lstStyle/>
        <a:p>
          <a:endParaRPr lang="en-US" sz="1400"/>
        </a:p>
      </dgm:t>
    </dgm:pt>
    <dgm:pt modelId="{4901B574-F664-482E-B1CB-87EC2A133068}" type="sibTrans" cxnId="{5230F544-25E6-4AC7-88D9-BA98A190DE6C}">
      <dgm:prSet/>
      <dgm:spPr/>
      <dgm:t>
        <a:bodyPr/>
        <a:lstStyle/>
        <a:p>
          <a:endParaRPr lang="en-US" sz="1400"/>
        </a:p>
      </dgm:t>
    </dgm:pt>
    <dgm:pt modelId="{60AE50AD-8E02-4C8C-9D57-2E80D5D9E86B}">
      <dgm:prSet phldrT="[Text]" custT="1"/>
      <dgm:spPr/>
      <dgm:t>
        <a:bodyPr/>
        <a:lstStyle/>
        <a:p>
          <a:endParaRPr lang="en-US" sz="1400" dirty="0"/>
        </a:p>
      </dgm:t>
    </dgm:pt>
    <dgm:pt modelId="{F18A0ECB-5EC5-4FA2-BF5C-1E9506590BCB}" type="parTrans" cxnId="{AA6C09D9-B90C-4392-BDF4-AB0806F7804B}">
      <dgm:prSet/>
      <dgm:spPr/>
      <dgm:t>
        <a:bodyPr/>
        <a:lstStyle/>
        <a:p>
          <a:endParaRPr lang="en-US" sz="1400"/>
        </a:p>
      </dgm:t>
    </dgm:pt>
    <dgm:pt modelId="{3072BCF8-2174-4814-9977-431632EE08D1}" type="sibTrans" cxnId="{AA6C09D9-B90C-4392-BDF4-AB0806F7804B}">
      <dgm:prSet/>
      <dgm:spPr/>
      <dgm:t>
        <a:bodyPr/>
        <a:lstStyle/>
        <a:p>
          <a:endParaRPr lang="en-US" sz="1400"/>
        </a:p>
      </dgm:t>
    </dgm:pt>
    <dgm:pt modelId="{3F78AD1F-5ABC-4D8B-82FE-BCAC0E50F5B7}">
      <dgm:prSet phldrT="[Text]" custT="1"/>
      <dgm:spPr/>
      <dgm:t>
        <a:bodyPr/>
        <a:lstStyle/>
        <a:p>
          <a:r>
            <a:rPr lang="en-US" sz="1400" dirty="0" smtClean="0"/>
            <a:t>Guidance</a:t>
          </a:r>
          <a:endParaRPr lang="en-US" sz="1400" dirty="0"/>
        </a:p>
      </dgm:t>
    </dgm:pt>
    <dgm:pt modelId="{CFDD8A52-5DD1-4903-A1F2-D7D8DAB43F71}" type="parTrans" cxnId="{43B25ECD-B449-4B19-AD7F-158858B6DAEA}">
      <dgm:prSet/>
      <dgm:spPr/>
      <dgm:t>
        <a:bodyPr/>
        <a:lstStyle/>
        <a:p>
          <a:endParaRPr lang="en-US" sz="1400"/>
        </a:p>
      </dgm:t>
    </dgm:pt>
    <dgm:pt modelId="{999FCDA8-3CDD-4460-93D7-4058B2F34F44}" type="sibTrans" cxnId="{43B25ECD-B449-4B19-AD7F-158858B6DAEA}">
      <dgm:prSet/>
      <dgm:spPr/>
      <dgm:t>
        <a:bodyPr/>
        <a:lstStyle/>
        <a:p>
          <a:endParaRPr lang="en-US" sz="1400"/>
        </a:p>
      </dgm:t>
    </dgm:pt>
    <dgm:pt modelId="{BBC22197-0465-4531-904D-AE6B927BA5FE}">
      <dgm:prSet phldrT="[Text]" custT="1"/>
      <dgm:spPr/>
      <dgm:t>
        <a:bodyPr/>
        <a:lstStyle/>
        <a:p>
          <a:endParaRPr lang="en-US" sz="1400" dirty="0"/>
        </a:p>
      </dgm:t>
    </dgm:pt>
    <dgm:pt modelId="{50107B9C-4FB3-4BFE-92E7-0BC123DE84F8}" type="parTrans" cxnId="{11EB8B9E-6F0B-4AA7-83E8-FB0B96ACB2A2}">
      <dgm:prSet/>
      <dgm:spPr/>
      <dgm:t>
        <a:bodyPr/>
        <a:lstStyle/>
        <a:p>
          <a:endParaRPr lang="en-US" sz="1400"/>
        </a:p>
      </dgm:t>
    </dgm:pt>
    <dgm:pt modelId="{29A0934B-B2D7-443E-9882-02BC9A945336}" type="sibTrans" cxnId="{11EB8B9E-6F0B-4AA7-83E8-FB0B96ACB2A2}">
      <dgm:prSet/>
      <dgm:spPr/>
      <dgm:t>
        <a:bodyPr/>
        <a:lstStyle/>
        <a:p>
          <a:endParaRPr lang="en-US" sz="1400"/>
        </a:p>
      </dgm:t>
    </dgm:pt>
    <dgm:pt modelId="{090712F0-F656-49C3-ABDD-F34A721D3B79}">
      <dgm:prSet phldrT="[Text]" custT="1"/>
      <dgm:spPr/>
      <dgm:t>
        <a:bodyPr/>
        <a:lstStyle/>
        <a:p>
          <a:r>
            <a:rPr lang="en-US" sz="1400" dirty="0" smtClean="0"/>
            <a:t>Maximizing Use of ESEA Resources &amp; Flexibilities</a:t>
          </a:r>
          <a:endParaRPr lang="en-US" sz="1400" dirty="0"/>
        </a:p>
      </dgm:t>
    </dgm:pt>
    <dgm:pt modelId="{E422102C-E9B7-4DC8-ACF0-1FCAC19282C5}" type="parTrans" cxnId="{5C7CE89F-A604-4E7A-8218-520D6C3716AF}">
      <dgm:prSet/>
      <dgm:spPr/>
      <dgm:t>
        <a:bodyPr/>
        <a:lstStyle/>
        <a:p>
          <a:endParaRPr lang="en-US" sz="1400"/>
        </a:p>
      </dgm:t>
    </dgm:pt>
    <dgm:pt modelId="{315539F7-C8BB-4874-AB31-E17FDCB8CF09}" type="sibTrans" cxnId="{5C7CE89F-A604-4E7A-8218-520D6C3716AF}">
      <dgm:prSet/>
      <dgm:spPr/>
      <dgm:t>
        <a:bodyPr/>
        <a:lstStyle/>
        <a:p>
          <a:endParaRPr lang="en-US" sz="1400"/>
        </a:p>
      </dgm:t>
    </dgm:pt>
    <dgm:pt modelId="{2942528F-2A47-484D-A28F-E3885D6EE6C0}" type="pres">
      <dgm:prSet presAssocID="{369C335D-2612-4934-9762-A2CE5C2E6A7E}" presName="CompostProcess" presStyleCnt="0">
        <dgm:presLayoutVars>
          <dgm:dir/>
          <dgm:resizeHandles val="exact"/>
        </dgm:presLayoutVars>
      </dgm:prSet>
      <dgm:spPr/>
      <dgm:t>
        <a:bodyPr/>
        <a:lstStyle/>
        <a:p>
          <a:endParaRPr lang="en-US"/>
        </a:p>
      </dgm:t>
    </dgm:pt>
    <dgm:pt modelId="{D24FCA5B-1DA4-4EF7-8361-902B806FE2A9}" type="pres">
      <dgm:prSet presAssocID="{369C335D-2612-4934-9762-A2CE5C2E6A7E}" presName="arrow" presStyleLbl="bgShp" presStyleIdx="0" presStyleCnt="1"/>
      <dgm:spPr/>
      <dgm:extLst>
        <a:ext uri="{E40237B7-FDA0-4F09-8148-C483321AD2D9}">
          <dgm14:cNvPr xmlns:dgm14="http://schemas.microsoft.com/office/drawing/2010/diagram" id="0" name="" descr="Frontloading&#10;Guidance&#10;Technical Support&#10;Training&#10;Collaboratively Building Plans&#10;&#10;Ongoing Support&#10;Collaboratively Building Reports&#10;Collaboratively Building Action Steps Based on Existing Strengths&#10;Maximizing Use of ESEA Resources &amp; Flexibilities&#10;&#10;Follow Up and Follow Through&#10; &#10;Dissemination of Effective Practices&#10;Updated Supports&#10;&#10;" title="Timeline, cycle of monitoring, ongoing support"/>
        </a:ext>
      </dgm:extLst>
    </dgm:pt>
    <dgm:pt modelId="{71959746-3749-4504-BE5E-9318724A06D1}" type="pres">
      <dgm:prSet presAssocID="{369C335D-2612-4934-9762-A2CE5C2E6A7E}" presName="linearProcess" presStyleCnt="0"/>
      <dgm:spPr/>
    </dgm:pt>
    <dgm:pt modelId="{5973BA7D-8D47-4918-AD04-A7CC36B8F919}" type="pres">
      <dgm:prSet presAssocID="{CE83011B-1F8F-4016-8BBB-2A11E335E262}" presName="textNode" presStyleLbl="node1" presStyleIdx="0" presStyleCnt="3">
        <dgm:presLayoutVars>
          <dgm:bulletEnabled val="1"/>
        </dgm:presLayoutVars>
      </dgm:prSet>
      <dgm:spPr/>
      <dgm:t>
        <a:bodyPr/>
        <a:lstStyle/>
        <a:p>
          <a:endParaRPr lang="en-US"/>
        </a:p>
      </dgm:t>
    </dgm:pt>
    <dgm:pt modelId="{D33E934C-53DE-4D3E-97D1-9606F75A0FFC}" type="pres">
      <dgm:prSet presAssocID="{8ACEEDF1-8BF7-48D3-AA4F-7D8D2EF84038}" presName="sibTrans" presStyleCnt="0"/>
      <dgm:spPr/>
    </dgm:pt>
    <dgm:pt modelId="{79765D1B-3B91-4D32-B7E2-1111357A0687}" type="pres">
      <dgm:prSet presAssocID="{8BDB799D-6103-486D-BE86-EE0955B0A9C4}" presName="textNode" presStyleLbl="node1" presStyleIdx="1" presStyleCnt="3">
        <dgm:presLayoutVars>
          <dgm:bulletEnabled val="1"/>
        </dgm:presLayoutVars>
      </dgm:prSet>
      <dgm:spPr/>
      <dgm:t>
        <a:bodyPr/>
        <a:lstStyle/>
        <a:p>
          <a:endParaRPr lang="en-US"/>
        </a:p>
      </dgm:t>
    </dgm:pt>
    <dgm:pt modelId="{30107BE1-154F-47FF-8B15-86DECAF139FC}" type="pres">
      <dgm:prSet presAssocID="{D03EFE5F-07E1-4694-96A1-5C49D0831580}" presName="sibTrans" presStyleCnt="0"/>
      <dgm:spPr/>
    </dgm:pt>
    <dgm:pt modelId="{63B2589B-113F-4353-BFF3-73071ABE23C3}" type="pres">
      <dgm:prSet presAssocID="{8AFCEF69-9995-4EEE-AFA7-DA39A3939ABC}" presName="textNode" presStyleLbl="node1" presStyleIdx="2" presStyleCnt="3">
        <dgm:presLayoutVars>
          <dgm:bulletEnabled val="1"/>
        </dgm:presLayoutVars>
      </dgm:prSet>
      <dgm:spPr/>
      <dgm:t>
        <a:bodyPr/>
        <a:lstStyle/>
        <a:p>
          <a:endParaRPr lang="en-US"/>
        </a:p>
      </dgm:t>
    </dgm:pt>
  </dgm:ptLst>
  <dgm:cxnLst>
    <dgm:cxn modelId="{AA6C09D9-B90C-4392-BDF4-AB0806F7804B}" srcId="{8AFCEF69-9995-4EEE-AFA7-DA39A3939ABC}" destId="{60AE50AD-8E02-4C8C-9D57-2E80D5D9E86B}" srcOrd="3" destOrd="0" parTransId="{F18A0ECB-5EC5-4FA2-BF5C-1E9506590BCB}" sibTransId="{3072BCF8-2174-4814-9977-431632EE08D1}"/>
    <dgm:cxn modelId="{0D1CBBC4-AFF1-4B94-A2F6-37A35C426089}" srcId="{369C335D-2612-4934-9762-A2CE5C2E6A7E}" destId="{CE83011B-1F8F-4016-8BBB-2A11E335E262}" srcOrd="0" destOrd="0" parTransId="{A3F71FEF-B73C-4A75-B1C1-ACFDBFC2F910}" sibTransId="{8ACEEDF1-8BF7-48D3-AA4F-7D8D2EF84038}"/>
    <dgm:cxn modelId="{AF7DD6AA-23E8-49AE-80E7-E0AF55E94102}" type="presOf" srcId="{8BDB799D-6103-486D-BE86-EE0955B0A9C4}" destId="{79765D1B-3B91-4D32-B7E2-1111357A0687}" srcOrd="0" destOrd="0" presId="urn:microsoft.com/office/officeart/2005/8/layout/hProcess9"/>
    <dgm:cxn modelId="{7C6900E8-2B91-45D0-A8C2-36BEAD39552D}" type="presOf" srcId="{17D3192F-3F40-45D2-B527-7C374DEF72DF}" destId="{5973BA7D-8D47-4918-AD04-A7CC36B8F919}" srcOrd="0" destOrd="4" presId="urn:microsoft.com/office/officeart/2005/8/layout/hProcess9"/>
    <dgm:cxn modelId="{C07980F4-0822-4D59-BCEC-FDB59A289171}" type="presOf" srcId="{369C335D-2612-4934-9762-A2CE5C2E6A7E}" destId="{2942528F-2A47-484D-A28F-E3885D6EE6C0}" srcOrd="0" destOrd="0" presId="urn:microsoft.com/office/officeart/2005/8/layout/hProcess9"/>
    <dgm:cxn modelId="{6526DF27-127D-40C3-8011-783B0E76A532}" type="presOf" srcId="{B92AB03C-D046-4BD9-970D-F4EC399E6297}" destId="{5973BA7D-8D47-4918-AD04-A7CC36B8F919}" srcOrd="0" destOrd="3" presId="urn:microsoft.com/office/officeart/2005/8/layout/hProcess9"/>
    <dgm:cxn modelId="{3BD9E1C5-53A7-46AC-A70F-BE97BF74BE1E}" type="presOf" srcId="{A3B39238-C054-4994-9446-BEC62AC26980}" destId="{5973BA7D-8D47-4918-AD04-A7CC36B8F919}" srcOrd="0" destOrd="2" presId="urn:microsoft.com/office/officeart/2005/8/layout/hProcess9"/>
    <dgm:cxn modelId="{5C7CE89F-A604-4E7A-8218-520D6C3716AF}" srcId="{8BDB799D-6103-486D-BE86-EE0955B0A9C4}" destId="{090712F0-F656-49C3-ABDD-F34A721D3B79}" srcOrd="2" destOrd="0" parTransId="{E422102C-E9B7-4DC8-ACF0-1FCAC19282C5}" sibTransId="{315539F7-C8BB-4874-AB31-E17FDCB8CF09}"/>
    <dgm:cxn modelId="{290CFFCC-D491-458A-B381-D2E7942F978E}" type="presOf" srcId="{3F78AD1F-5ABC-4D8B-82FE-BCAC0E50F5B7}" destId="{5973BA7D-8D47-4918-AD04-A7CC36B8F919}" srcOrd="0" destOrd="1" presId="urn:microsoft.com/office/officeart/2005/8/layout/hProcess9"/>
    <dgm:cxn modelId="{5230F544-25E6-4AC7-88D9-BA98A190DE6C}" srcId="{8BDB799D-6103-486D-BE86-EE0955B0A9C4}" destId="{AAA0AF01-14E8-47BC-BAE7-22DAFA98854D}" srcOrd="1" destOrd="0" parTransId="{900E2DF3-2118-4792-9569-7A29932838D0}" sibTransId="{4901B574-F664-482E-B1CB-87EC2A133068}"/>
    <dgm:cxn modelId="{A529E0F5-ECDE-4E06-B531-C44C42CD2308}" srcId="{CE83011B-1F8F-4016-8BBB-2A11E335E262}" destId="{17D3192F-3F40-45D2-B527-7C374DEF72DF}" srcOrd="3" destOrd="0" parTransId="{1125A8A2-6C57-44E3-A226-0DC390CE13B7}" sibTransId="{72DF42D4-827B-46CE-A05F-52371C949367}"/>
    <dgm:cxn modelId="{43B25ECD-B449-4B19-AD7F-158858B6DAEA}" srcId="{CE83011B-1F8F-4016-8BBB-2A11E335E262}" destId="{3F78AD1F-5ABC-4D8B-82FE-BCAC0E50F5B7}" srcOrd="0" destOrd="0" parTransId="{CFDD8A52-5DD1-4903-A1F2-D7D8DAB43F71}" sibTransId="{999FCDA8-3CDD-4460-93D7-4058B2F34F44}"/>
    <dgm:cxn modelId="{2E8A30C0-579D-4D2C-9853-CB14FD334E1C}" type="presOf" srcId="{CE83011B-1F8F-4016-8BBB-2A11E335E262}" destId="{5973BA7D-8D47-4918-AD04-A7CC36B8F919}" srcOrd="0" destOrd="0" presId="urn:microsoft.com/office/officeart/2005/8/layout/hProcess9"/>
    <dgm:cxn modelId="{3E2494CA-A285-4B71-99A4-A49EF653B694}" type="presOf" srcId="{881BA81F-DD92-4679-A2DF-90237AE99667}" destId="{63B2589B-113F-4353-BFF3-73071ABE23C3}" srcOrd="0" destOrd="2" presId="urn:microsoft.com/office/officeart/2005/8/layout/hProcess9"/>
    <dgm:cxn modelId="{71C1057F-FE4B-474F-989F-D2964E771196}" srcId="{369C335D-2612-4934-9762-A2CE5C2E6A7E}" destId="{8BDB799D-6103-486D-BE86-EE0955B0A9C4}" srcOrd="1" destOrd="0" parTransId="{F7AA1580-EC9D-4021-A55A-D1C29153304A}" sibTransId="{D03EFE5F-07E1-4694-96A1-5C49D0831580}"/>
    <dgm:cxn modelId="{E396060B-CEBC-4BA1-A90D-D2B776334DE5}" srcId="{8AFCEF69-9995-4EEE-AFA7-DA39A3939ABC}" destId="{9DE638F8-08EC-415E-8FF8-EEF7275F77BA}" srcOrd="2" destOrd="0" parTransId="{22CC28F2-B1B8-427F-967E-06CDB7951848}" sibTransId="{62C83840-A156-4334-9610-35233B43EDD2}"/>
    <dgm:cxn modelId="{5DB5CECD-E948-4566-9DFA-28917A3AEA12}" type="presOf" srcId="{60AE50AD-8E02-4C8C-9D57-2E80D5D9E86B}" destId="{63B2589B-113F-4353-BFF3-73071ABE23C3}" srcOrd="0" destOrd="4" presId="urn:microsoft.com/office/officeart/2005/8/layout/hProcess9"/>
    <dgm:cxn modelId="{66121353-36BA-40C7-839A-E90E83A52CC4}" srcId="{CE83011B-1F8F-4016-8BBB-2A11E335E262}" destId="{A3B39238-C054-4994-9446-BEC62AC26980}" srcOrd="1" destOrd="0" parTransId="{224489FF-AD1A-4996-B688-5D591BC19515}" sibTransId="{03DAF88A-F3FC-440C-9EB9-0011C125E639}"/>
    <dgm:cxn modelId="{CD23AD73-D622-429D-BAA6-A1FF8B0E2734}" type="presOf" srcId="{8AFCEF69-9995-4EEE-AFA7-DA39A3939ABC}" destId="{63B2589B-113F-4353-BFF3-73071ABE23C3}" srcOrd="0" destOrd="0" presId="urn:microsoft.com/office/officeart/2005/8/layout/hProcess9"/>
    <dgm:cxn modelId="{E57E2F79-5613-48A3-B5E0-8225F24326FC}" srcId="{CE83011B-1F8F-4016-8BBB-2A11E335E262}" destId="{B92AB03C-D046-4BD9-970D-F4EC399E6297}" srcOrd="2" destOrd="0" parTransId="{5C77868A-506D-46E4-BF47-5D7C52836F6B}" sibTransId="{E2BC98D5-F868-4743-B6C2-A3E2529A310F}"/>
    <dgm:cxn modelId="{B6823251-D5BC-4E26-AC3D-C84A06DFAE6E}" type="presOf" srcId="{AAA0AF01-14E8-47BC-BAE7-22DAFA98854D}" destId="{79765D1B-3B91-4D32-B7E2-1111357A0687}" srcOrd="0" destOrd="2" presId="urn:microsoft.com/office/officeart/2005/8/layout/hProcess9"/>
    <dgm:cxn modelId="{C49B9D07-292A-4969-A343-8C90D10329DE}" type="presOf" srcId="{BBC22197-0465-4531-904D-AE6B927BA5FE}" destId="{63B2589B-113F-4353-BFF3-73071ABE23C3}" srcOrd="0" destOrd="1" presId="urn:microsoft.com/office/officeart/2005/8/layout/hProcess9"/>
    <dgm:cxn modelId="{265902A1-21AE-4FC8-8E2D-640EB7FC1824}" type="presOf" srcId="{AE9F8412-3031-411F-9D35-D3B44A81079A}" destId="{79765D1B-3B91-4D32-B7E2-1111357A0687}" srcOrd="0" destOrd="1" presId="urn:microsoft.com/office/officeart/2005/8/layout/hProcess9"/>
    <dgm:cxn modelId="{EBA16005-B899-47C2-BEF6-EEBB83383CB3}" type="presOf" srcId="{9DE638F8-08EC-415E-8FF8-EEF7275F77BA}" destId="{63B2589B-113F-4353-BFF3-73071ABE23C3}" srcOrd="0" destOrd="3" presId="urn:microsoft.com/office/officeart/2005/8/layout/hProcess9"/>
    <dgm:cxn modelId="{11EB8B9E-6F0B-4AA7-83E8-FB0B96ACB2A2}" srcId="{8AFCEF69-9995-4EEE-AFA7-DA39A3939ABC}" destId="{BBC22197-0465-4531-904D-AE6B927BA5FE}" srcOrd="0" destOrd="0" parTransId="{50107B9C-4FB3-4BFE-92E7-0BC123DE84F8}" sibTransId="{29A0934B-B2D7-443E-9882-02BC9A945336}"/>
    <dgm:cxn modelId="{C910DE88-3B37-4166-9A03-E8AA049ADDC3}" srcId="{369C335D-2612-4934-9762-A2CE5C2E6A7E}" destId="{8AFCEF69-9995-4EEE-AFA7-DA39A3939ABC}" srcOrd="2" destOrd="0" parTransId="{CC5305CE-27DC-4EBD-A58A-8E1AF17799D9}" sibTransId="{8C02B964-E567-42DB-AEE7-CE287783527C}"/>
    <dgm:cxn modelId="{62C9BB33-EBD6-4118-9DC2-EFB86A5F3C6F}" type="presOf" srcId="{090712F0-F656-49C3-ABDD-F34A721D3B79}" destId="{79765D1B-3B91-4D32-B7E2-1111357A0687}" srcOrd="0" destOrd="3" presId="urn:microsoft.com/office/officeart/2005/8/layout/hProcess9"/>
    <dgm:cxn modelId="{190BD81C-E8FA-483C-A59C-84D303903563}" srcId="{8AFCEF69-9995-4EEE-AFA7-DA39A3939ABC}" destId="{881BA81F-DD92-4679-A2DF-90237AE99667}" srcOrd="1" destOrd="0" parTransId="{A126C027-603F-4D62-A82B-A54C324E7013}" sibTransId="{B23779CA-2547-40ED-B0A3-D75A05DF6D1F}"/>
    <dgm:cxn modelId="{11A69342-5299-4DEC-B9DF-37744CA7E549}" srcId="{8BDB799D-6103-486D-BE86-EE0955B0A9C4}" destId="{AE9F8412-3031-411F-9D35-D3B44A81079A}" srcOrd="0" destOrd="0" parTransId="{A852662B-4F48-47F0-90C4-7C5F1ED95D32}" sibTransId="{E2DFFDA0-FC97-4081-BE22-FBBD19505C2D}"/>
    <dgm:cxn modelId="{CBE48ED1-0712-4463-9D57-2423411AC2F9}" type="presParOf" srcId="{2942528F-2A47-484D-A28F-E3885D6EE6C0}" destId="{D24FCA5B-1DA4-4EF7-8361-902B806FE2A9}" srcOrd="0" destOrd="0" presId="urn:microsoft.com/office/officeart/2005/8/layout/hProcess9"/>
    <dgm:cxn modelId="{692B053F-3B29-47FF-A292-0F08CFF41F0E}" type="presParOf" srcId="{2942528F-2A47-484D-A28F-E3885D6EE6C0}" destId="{71959746-3749-4504-BE5E-9318724A06D1}" srcOrd="1" destOrd="0" presId="urn:microsoft.com/office/officeart/2005/8/layout/hProcess9"/>
    <dgm:cxn modelId="{E8606812-5EE7-46E7-A925-FAAE75AFF182}" type="presParOf" srcId="{71959746-3749-4504-BE5E-9318724A06D1}" destId="{5973BA7D-8D47-4918-AD04-A7CC36B8F919}" srcOrd="0" destOrd="0" presId="urn:microsoft.com/office/officeart/2005/8/layout/hProcess9"/>
    <dgm:cxn modelId="{09071A14-50E4-4960-951D-A4D264EEE3BC}" type="presParOf" srcId="{71959746-3749-4504-BE5E-9318724A06D1}" destId="{D33E934C-53DE-4D3E-97D1-9606F75A0FFC}" srcOrd="1" destOrd="0" presId="urn:microsoft.com/office/officeart/2005/8/layout/hProcess9"/>
    <dgm:cxn modelId="{E2B837A3-DEB6-40FB-B9CC-6132A62C95F2}" type="presParOf" srcId="{71959746-3749-4504-BE5E-9318724A06D1}" destId="{79765D1B-3B91-4D32-B7E2-1111357A0687}" srcOrd="2" destOrd="0" presId="urn:microsoft.com/office/officeart/2005/8/layout/hProcess9"/>
    <dgm:cxn modelId="{F1ED4F01-4726-4DE2-9EA6-25668B92039F}" type="presParOf" srcId="{71959746-3749-4504-BE5E-9318724A06D1}" destId="{30107BE1-154F-47FF-8B15-86DECAF139FC}" srcOrd="3" destOrd="0" presId="urn:microsoft.com/office/officeart/2005/8/layout/hProcess9"/>
    <dgm:cxn modelId="{44254455-55CC-4AD5-88E8-A566E724F723}" type="presParOf" srcId="{71959746-3749-4504-BE5E-9318724A06D1}" destId="{63B2589B-113F-4353-BFF3-73071ABE23C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FCA5B-1DA4-4EF7-8361-902B806FE2A9}">
      <dsp:nvSpPr>
        <dsp:cNvPr id="0" name=""/>
        <dsp:cNvSpPr/>
      </dsp:nvSpPr>
      <dsp:spPr>
        <a:xfrm>
          <a:off x="636214" y="0"/>
          <a:ext cx="7210436" cy="479814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3BA7D-8D47-4918-AD04-A7CC36B8F919}">
      <dsp:nvSpPr>
        <dsp:cNvPr id="0" name=""/>
        <dsp:cNvSpPr/>
      </dsp:nvSpPr>
      <dsp:spPr>
        <a:xfrm>
          <a:off x="4142" y="1439442"/>
          <a:ext cx="2559771" cy="19192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Frontloading</a:t>
          </a:r>
          <a:endParaRPr lang="en-US" sz="1400" kern="1200" dirty="0"/>
        </a:p>
        <a:p>
          <a:pPr marL="114300" lvl="1" indent="-114300" algn="l" defTabSz="622300">
            <a:lnSpc>
              <a:spcPct val="90000"/>
            </a:lnSpc>
            <a:spcBef>
              <a:spcPct val="0"/>
            </a:spcBef>
            <a:spcAft>
              <a:spcPct val="15000"/>
            </a:spcAft>
            <a:buChar char="••"/>
          </a:pPr>
          <a:r>
            <a:rPr lang="en-US" sz="1400" kern="1200" dirty="0" smtClean="0"/>
            <a:t>Guidance</a:t>
          </a:r>
          <a:endParaRPr lang="en-US" sz="1400" kern="1200" dirty="0"/>
        </a:p>
        <a:p>
          <a:pPr marL="114300" lvl="1" indent="-114300" algn="l" defTabSz="622300">
            <a:lnSpc>
              <a:spcPct val="90000"/>
            </a:lnSpc>
            <a:spcBef>
              <a:spcPct val="0"/>
            </a:spcBef>
            <a:spcAft>
              <a:spcPct val="15000"/>
            </a:spcAft>
            <a:buChar char="••"/>
          </a:pPr>
          <a:r>
            <a:rPr lang="en-US" sz="1400" kern="1200" dirty="0" smtClean="0"/>
            <a:t>Technical Support</a:t>
          </a:r>
          <a:endParaRPr lang="en-US" sz="1400" kern="1200" dirty="0"/>
        </a:p>
        <a:p>
          <a:pPr marL="114300" lvl="1" indent="-114300" algn="l" defTabSz="622300">
            <a:lnSpc>
              <a:spcPct val="90000"/>
            </a:lnSpc>
            <a:spcBef>
              <a:spcPct val="0"/>
            </a:spcBef>
            <a:spcAft>
              <a:spcPct val="15000"/>
            </a:spcAft>
            <a:buChar char="••"/>
          </a:pPr>
          <a:r>
            <a:rPr lang="en-US" sz="1400" kern="1200" dirty="0" smtClean="0"/>
            <a:t>Training</a:t>
          </a:r>
          <a:endParaRPr lang="en-US" sz="1400" kern="1200" dirty="0"/>
        </a:p>
        <a:p>
          <a:pPr marL="114300" lvl="1" indent="-114300" algn="l" defTabSz="622300">
            <a:lnSpc>
              <a:spcPct val="90000"/>
            </a:lnSpc>
            <a:spcBef>
              <a:spcPct val="0"/>
            </a:spcBef>
            <a:spcAft>
              <a:spcPct val="15000"/>
            </a:spcAft>
            <a:buChar char="••"/>
          </a:pPr>
          <a:r>
            <a:rPr lang="en-US" sz="1400" kern="1200" dirty="0" smtClean="0"/>
            <a:t>Collaboratively Building Plans</a:t>
          </a:r>
          <a:endParaRPr lang="en-US" sz="1400" kern="1200" dirty="0"/>
        </a:p>
      </dsp:txBody>
      <dsp:txXfrm>
        <a:off x="97832" y="1533132"/>
        <a:ext cx="2372391" cy="1731876"/>
      </dsp:txXfrm>
    </dsp:sp>
    <dsp:sp modelId="{79765D1B-3B91-4D32-B7E2-1111357A0687}">
      <dsp:nvSpPr>
        <dsp:cNvPr id="0" name=""/>
        <dsp:cNvSpPr/>
      </dsp:nvSpPr>
      <dsp:spPr>
        <a:xfrm>
          <a:off x="2961547" y="1439442"/>
          <a:ext cx="2559771" cy="191925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Ongoing Support</a:t>
          </a:r>
          <a:endParaRPr lang="en-US" sz="1400" kern="1200" dirty="0"/>
        </a:p>
        <a:p>
          <a:pPr marL="114300" lvl="1" indent="-114300" algn="l" defTabSz="622300">
            <a:lnSpc>
              <a:spcPct val="90000"/>
            </a:lnSpc>
            <a:spcBef>
              <a:spcPct val="0"/>
            </a:spcBef>
            <a:spcAft>
              <a:spcPct val="15000"/>
            </a:spcAft>
            <a:buChar char="••"/>
          </a:pPr>
          <a:r>
            <a:rPr lang="en-US" sz="1400" kern="1200" dirty="0" smtClean="0"/>
            <a:t>Collaboratively Building Reports</a:t>
          </a:r>
          <a:endParaRPr lang="en-US" sz="1400" kern="1200" dirty="0"/>
        </a:p>
        <a:p>
          <a:pPr marL="114300" lvl="1" indent="-114300" algn="l" defTabSz="622300">
            <a:lnSpc>
              <a:spcPct val="90000"/>
            </a:lnSpc>
            <a:spcBef>
              <a:spcPct val="0"/>
            </a:spcBef>
            <a:spcAft>
              <a:spcPct val="15000"/>
            </a:spcAft>
            <a:buChar char="••"/>
          </a:pPr>
          <a:r>
            <a:rPr lang="en-US" sz="1400" kern="1200" dirty="0" smtClean="0"/>
            <a:t>Collaboratively Building Action Steps Based on Existing Strengths</a:t>
          </a:r>
          <a:endParaRPr lang="en-US" sz="1400" kern="1200" dirty="0"/>
        </a:p>
        <a:p>
          <a:pPr marL="114300" lvl="1" indent="-114300" algn="l" defTabSz="622300">
            <a:lnSpc>
              <a:spcPct val="90000"/>
            </a:lnSpc>
            <a:spcBef>
              <a:spcPct val="0"/>
            </a:spcBef>
            <a:spcAft>
              <a:spcPct val="15000"/>
            </a:spcAft>
            <a:buChar char="••"/>
          </a:pPr>
          <a:r>
            <a:rPr lang="en-US" sz="1400" kern="1200" dirty="0" smtClean="0"/>
            <a:t>Maximizing Use of ESEA Resources &amp; Flexibilities</a:t>
          </a:r>
          <a:endParaRPr lang="en-US" sz="1400" kern="1200" dirty="0"/>
        </a:p>
      </dsp:txBody>
      <dsp:txXfrm>
        <a:off x="3055237" y="1533132"/>
        <a:ext cx="2372391" cy="1731876"/>
      </dsp:txXfrm>
    </dsp:sp>
    <dsp:sp modelId="{63B2589B-113F-4353-BFF3-73071ABE23C3}">
      <dsp:nvSpPr>
        <dsp:cNvPr id="0" name=""/>
        <dsp:cNvSpPr/>
      </dsp:nvSpPr>
      <dsp:spPr>
        <a:xfrm>
          <a:off x="5918952" y="1439442"/>
          <a:ext cx="2559771" cy="191925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Follow Up and Follow Through</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Dissemination of Effective Practices</a:t>
          </a:r>
          <a:endParaRPr lang="en-US" sz="1400" kern="1200" dirty="0"/>
        </a:p>
        <a:p>
          <a:pPr marL="114300" lvl="1" indent="-114300" algn="l" defTabSz="622300">
            <a:lnSpc>
              <a:spcPct val="90000"/>
            </a:lnSpc>
            <a:spcBef>
              <a:spcPct val="0"/>
            </a:spcBef>
            <a:spcAft>
              <a:spcPct val="15000"/>
            </a:spcAft>
            <a:buChar char="••"/>
          </a:pPr>
          <a:r>
            <a:rPr lang="en-US" sz="1400" kern="1200" dirty="0" smtClean="0"/>
            <a:t>Updated Supports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6012642" y="1533132"/>
        <a:ext cx="2372391" cy="17318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3DCB9E7-896B-4567-BC8F-AF20A48EB353}" type="datetimeFigureOut">
              <a:rPr lang="en-US" smtClean="0"/>
              <a:t>1/29/2019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DB3CDE6-9864-4821-AC79-F3DA26BB98CA}" type="slidenum">
              <a:rPr lang="en-US" smtClean="0"/>
              <a:t>‹#›</a:t>
            </a:fld>
            <a:endParaRPr lang="en-US"/>
          </a:p>
        </p:txBody>
      </p:sp>
    </p:spTree>
    <p:extLst>
      <p:ext uri="{BB962C8B-B14F-4D97-AF65-F5344CB8AC3E}">
        <p14:creationId xmlns:p14="http://schemas.microsoft.com/office/powerpoint/2010/main" val="414662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71C41A5-5806-4D8C-9101-87111F98DC19}" type="datetimeFigureOut">
              <a:rPr lang="en-US" smtClean="0"/>
              <a:t>1/29/2019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a:p>
        </p:txBody>
      </p:sp>
      <p:sp>
        <p:nvSpPr>
          <p:cNvPr id="59" name="Google Shape;59;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21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843c2c8c5_13_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843c2c8c5_13_1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115000"/>
              </a:lnSpc>
              <a:buClr>
                <a:schemeClr val="dk1"/>
              </a:buClr>
              <a:buSzPts val="1100"/>
            </a:pPr>
            <a:r>
              <a:rPr lang="en-US" b="1"/>
              <a:t>Federal Programs Webpage</a:t>
            </a:r>
            <a:endParaRPr b="1"/>
          </a:p>
          <a:p>
            <a:pPr>
              <a:lnSpc>
                <a:spcPct val="115000"/>
              </a:lnSpc>
              <a:buClr>
                <a:schemeClr val="dk1"/>
              </a:buClr>
              <a:buSzPts val="1100"/>
            </a:pPr>
            <a:r>
              <a:rPr lang="en-US">
                <a:latin typeface="Arial"/>
                <a:ea typeface="Arial"/>
                <a:cs typeface="Arial"/>
                <a:sym typeface="Arial"/>
              </a:rPr>
              <a:t>•</a:t>
            </a:r>
            <a:r>
              <a:rPr lang="en-US"/>
              <a:t>In the process of restructuring our website so that information is easier to access without clicking through several links before finding the information or utilizing the search bar</a:t>
            </a:r>
            <a:endParaRPr b="1"/>
          </a:p>
          <a:p>
            <a:endParaRPr/>
          </a:p>
          <a:p>
            <a:endParaRPr sz="600"/>
          </a:p>
        </p:txBody>
      </p:sp>
      <p:sp>
        <p:nvSpPr>
          <p:cNvPr id="157" name="Google Shape;157;g4843c2c8c5_13_1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14</a:t>
            </a:fld>
            <a:endParaRPr/>
          </a:p>
        </p:txBody>
      </p:sp>
    </p:spTree>
    <p:extLst>
      <p:ext uri="{BB962C8B-B14F-4D97-AF65-F5344CB8AC3E}">
        <p14:creationId xmlns:p14="http://schemas.microsoft.com/office/powerpoint/2010/main" val="129655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843c2c8c5_13_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843c2c8c5_13_1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165" name="Google Shape;165;g4843c2c8c5_13_1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367701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5be6bb13c_0_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5be6bb13c_0_1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Under Accountability Requirements under ESSA, schools identified for improvement must develop an improvement plan with local education agencies that are developed in partnership with stakeholders. Regardless of the improvement identification, the improvement plan must be developed in partnership with stakeholders. </a:t>
            </a:r>
            <a:endParaRPr/>
          </a:p>
        </p:txBody>
      </p:sp>
      <p:sp>
        <p:nvSpPr>
          <p:cNvPr id="181" name="Google Shape;181;g45be6bb13c_0_1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16</a:t>
            </a:fld>
            <a:endParaRPr/>
          </a:p>
        </p:txBody>
      </p:sp>
    </p:spTree>
    <p:extLst>
      <p:ext uri="{BB962C8B-B14F-4D97-AF65-F5344CB8AC3E}">
        <p14:creationId xmlns:p14="http://schemas.microsoft.com/office/powerpoint/2010/main" val="241240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7197899e7_0_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7197899e7_0_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There are some differences in submission and approval based on the identification type. CDE reviews and approves all CS plans to ensure that the plan meets all of the statutory requirements. TS plans are not submitted to CDE for review and it is up to the LEA to develop criteria for approval of TS improvement plans. </a:t>
            </a:r>
            <a:endParaRPr/>
          </a:p>
        </p:txBody>
      </p:sp>
      <p:sp>
        <p:nvSpPr>
          <p:cNvPr id="189" name="Google Shape;189;g47197899e7_0_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17</a:t>
            </a:fld>
            <a:endParaRPr/>
          </a:p>
        </p:txBody>
      </p:sp>
    </p:spTree>
    <p:extLst>
      <p:ext uri="{BB962C8B-B14F-4D97-AF65-F5344CB8AC3E}">
        <p14:creationId xmlns:p14="http://schemas.microsoft.com/office/powerpoint/2010/main" val="383023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a:buClr>
                <a:schemeClr val="dk1"/>
              </a:buClr>
              <a:buSzPts val="1100"/>
            </a:pPr>
            <a:r>
              <a:rPr lang="en-US" dirty="0"/>
              <a:t>CS Improvement Plans are submitted through the UIP process. For schools identified for Comprehensive Support as well as Priority Improvement or Turnaround, Improvement plans are submitted in January 2019 for review, feedback, and approval. Schools identified for Comprehensive Support and are on Improvement or Performance Plan Type must submit their Improvement Plans in April of 2019 through the UIP submission process. </a:t>
            </a:r>
            <a:endParaRPr dirty="0"/>
          </a:p>
          <a:p>
            <a:pPr>
              <a:buClr>
                <a:schemeClr val="dk1"/>
              </a:buClr>
              <a:buSzPts val="1100"/>
            </a:pPr>
            <a:endParaRPr dirty="0"/>
          </a:p>
          <a:p>
            <a:pPr>
              <a:buClr>
                <a:schemeClr val="dk1"/>
              </a:buClr>
              <a:buSzPts val="1100"/>
            </a:pPr>
            <a:r>
              <a:rPr lang="en-US" dirty="0"/>
              <a:t>Flex timeline</a:t>
            </a:r>
            <a:endParaRPr dirty="0"/>
          </a:p>
          <a:p>
            <a:pPr marL="466618" indent="-324041">
              <a:buClr>
                <a:schemeClr val="dk1"/>
              </a:buClr>
              <a:buSzPts val="1400"/>
              <a:buChar char="●"/>
            </a:pPr>
            <a:r>
              <a:rPr lang="en-US" dirty="0"/>
              <a:t>Schools that have been identified for support and improvement under ESSA and have a Plan Type of Improvement or Performance, may take advantage of the flexible timeline. The State (CDE) only has to review and approve the CS improvement plan once during the 3-year designation. </a:t>
            </a:r>
            <a:endParaRPr dirty="0"/>
          </a:p>
          <a:p>
            <a:pPr marL="466618">
              <a:buClr>
                <a:schemeClr val="dk1"/>
              </a:buClr>
              <a:buSzPts val="1100"/>
            </a:pPr>
            <a:r>
              <a:rPr lang="en-US" dirty="0"/>
              <a:t>  </a:t>
            </a:r>
            <a:endParaRPr dirty="0"/>
          </a:p>
          <a:p>
            <a:pPr>
              <a:buClr>
                <a:schemeClr val="dk1"/>
              </a:buClr>
              <a:buSzPts val="1100"/>
            </a:pPr>
            <a:r>
              <a:rPr lang="en-US" dirty="0"/>
              <a:t>Guidance for districts on TS  - in development. Working with the </a:t>
            </a:r>
            <a:r>
              <a:rPr lang="en-US" dirty="0" err="1"/>
              <a:t>CoP</a:t>
            </a:r>
            <a:r>
              <a:rPr lang="en-US" dirty="0"/>
              <a:t> </a:t>
            </a:r>
            <a:endParaRPr dirty="0"/>
          </a:p>
          <a:p>
            <a:pPr>
              <a:buClr>
                <a:schemeClr val="dk1"/>
              </a:buClr>
              <a:buSzPts val="1100"/>
            </a:pPr>
            <a:r>
              <a:rPr lang="en-US" dirty="0"/>
              <a:t>All TS School Improvement plans are submitted to the district and the district sets the timeline for submission and approval </a:t>
            </a:r>
            <a:endParaRPr dirty="0"/>
          </a:p>
          <a:p>
            <a:endParaRPr dirty="0"/>
          </a:p>
          <a:p>
            <a:r>
              <a:rPr lang="en-US" dirty="0"/>
              <a:t>CS Improvement Plans are due in January if Plan Type is Priority Improvement or Turnaround. Improvement and Performance Plan Types are due in April</a:t>
            </a:r>
            <a:endParaRPr dirty="0"/>
          </a:p>
          <a:p>
            <a:pPr>
              <a:buClr>
                <a:schemeClr val="dk1"/>
              </a:buClr>
              <a:buSzPts val="1100"/>
            </a:pPr>
            <a:r>
              <a:rPr lang="en-US" dirty="0"/>
              <a:t>CS Improvement Plans are submitted through the UIP process. For schools identified for Comprehensive Support as well as Priority Improvement or Turnaround, Improvement plans are submitted in January 2019 for review, feedback, and approval. Schools identified for Comprehensive Support and are on Improvement or Performance Plan Type must submit their Improvement Plans in April of 2019 through the UIP submission process. </a:t>
            </a:r>
            <a:endParaRPr dirty="0"/>
          </a:p>
          <a:p>
            <a:pPr>
              <a:buClr>
                <a:schemeClr val="dk1"/>
              </a:buClr>
              <a:buSzPts val="1100"/>
            </a:pPr>
            <a:endParaRPr dirty="0"/>
          </a:p>
          <a:p>
            <a:pPr>
              <a:buClr>
                <a:schemeClr val="dk1"/>
              </a:buClr>
              <a:buSzPts val="1100"/>
            </a:pPr>
            <a:r>
              <a:rPr lang="en-US" dirty="0"/>
              <a:t>All TS School Improvement plans are submitted to the district and the district sets the timeline for submission and approval </a:t>
            </a:r>
            <a:endParaRPr dirty="0"/>
          </a:p>
          <a:p>
            <a:endParaRPr dirty="0"/>
          </a:p>
        </p:txBody>
      </p:sp>
      <p:sp>
        <p:nvSpPr>
          <p:cNvPr id="197" name="Google Shape;197;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04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5979b2f86_1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5979b2f86_1_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205" name="Google Shape;205;g45979b2f86_1_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19</a:t>
            </a:fld>
            <a:endParaRPr/>
          </a:p>
        </p:txBody>
      </p:sp>
    </p:spTree>
    <p:extLst>
      <p:ext uri="{BB962C8B-B14F-4D97-AF65-F5344CB8AC3E}">
        <p14:creationId xmlns:p14="http://schemas.microsoft.com/office/powerpoint/2010/main" val="27415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5979b2f86_1_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5979b2f86_1_15: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212" name="Google Shape;212;g45979b2f86_1_15: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20</a:t>
            </a:fld>
            <a:endParaRPr/>
          </a:p>
        </p:txBody>
      </p:sp>
    </p:spTree>
    <p:extLst>
      <p:ext uri="{BB962C8B-B14F-4D97-AF65-F5344CB8AC3E}">
        <p14:creationId xmlns:p14="http://schemas.microsoft.com/office/powerpoint/2010/main" val="421825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5979b2f86_1_3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5979b2f86_1_3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115000"/>
              </a:lnSpc>
              <a:buClr>
                <a:schemeClr val="dk1"/>
              </a:buClr>
              <a:buSzPts val="1100"/>
            </a:pPr>
            <a:r>
              <a:rPr lang="en-US" dirty="0"/>
              <a:t>Under the ESSA statute, each state educational agency that accepts federal funds is responsible for ensuring compliance with ESSA requirements through monitoring of local educational agencies’ use of funds and implementation of ESSA-funded programs, strategies, and practices. But monitoring also provides us a tremendous opportunity to focus on what matters and that is improved outcomes for students.</a:t>
            </a:r>
            <a:endParaRPr dirty="0"/>
          </a:p>
          <a:p>
            <a:pPr>
              <a:lnSpc>
                <a:spcPct val="115000"/>
              </a:lnSpc>
              <a:buClr>
                <a:schemeClr val="dk1"/>
              </a:buClr>
              <a:buSzPts val="1100"/>
            </a:pPr>
            <a:r>
              <a:rPr lang="en-US" dirty="0"/>
              <a:t>Therefore, in addition to meeting the statutory requirement to ensure compliance with ESSA, Colorado will be using the monitoring process to</a:t>
            </a:r>
            <a:endParaRPr dirty="0"/>
          </a:p>
          <a:p>
            <a:pPr>
              <a:lnSpc>
                <a:spcPct val="115000"/>
              </a:lnSpc>
              <a:buClr>
                <a:schemeClr val="dk1"/>
              </a:buClr>
              <a:buSzPts val="1100"/>
            </a:pPr>
            <a:r>
              <a:rPr lang="en-US" dirty="0">
                <a:latin typeface="Arial"/>
                <a:ea typeface="Arial"/>
                <a:cs typeface="Arial"/>
                <a:sym typeface="Arial"/>
              </a:rPr>
              <a:t>•</a:t>
            </a:r>
            <a:r>
              <a:rPr lang="en-US" dirty="0"/>
              <a:t>Identify and highlight areas of strength and effective implementation within each local educational agency (LEA; includes districts and BOCES)</a:t>
            </a:r>
            <a:endParaRPr dirty="0"/>
          </a:p>
          <a:p>
            <a:pPr>
              <a:lnSpc>
                <a:spcPct val="115000"/>
              </a:lnSpc>
              <a:buClr>
                <a:schemeClr val="dk1"/>
              </a:buClr>
              <a:buSzPts val="1100"/>
            </a:pPr>
            <a:r>
              <a:rPr lang="en-US" dirty="0">
                <a:latin typeface="Arial"/>
                <a:ea typeface="Arial"/>
                <a:cs typeface="Arial"/>
                <a:sym typeface="Arial"/>
              </a:rPr>
              <a:t>•</a:t>
            </a:r>
            <a:r>
              <a:rPr lang="en-US" dirty="0"/>
              <a:t>Collaborate with LEAs to implement effective programs and practices that capitalize on the use of ESEA resources and flexibilities </a:t>
            </a:r>
            <a:endParaRPr dirty="0"/>
          </a:p>
          <a:p>
            <a:pPr>
              <a:lnSpc>
                <a:spcPct val="115000"/>
              </a:lnSpc>
              <a:buClr>
                <a:schemeClr val="dk1"/>
              </a:buClr>
              <a:buSzPts val="1100"/>
            </a:pPr>
            <a:r>
              <a:rPr lang="en-US" dirty="0">
                <a:latin typeface="Arial"/>
                <a:ea typeface="Arial"/>
                <a:cs typeface="Arial"/>
                <a:sym typeface="Arial"/>
              </a:rPr>
              <a:t>•</a:t>
            </a:r>
            <a:r>
              <a:rPr lang="en-US" dirty="0"/>
              <a:t>Identify exemplary practices within the state to learn from and disseminate</a:t>
            </a:r>
            <a:endParaRPr dirty="0"/>
          </a:p>
          <a:p>
            <a:endParaRPr dirty="0"/>
          </a:p>
        </p:txBody>
      </p:sp>
      <p:sp>
        <p:nvSpPr>
          <p:cNvPr id="220" name="Google Shape;220;g45979b2f86_1_3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21</a:t>
            </a:fld>
            <a:endParaRPr/>
          </a:p>
        </p:txBody>
      </p:sp>
    </p:spTree>
    <p:extLst>
      <p:ext uri="{BB962C8B-B14F-4D97-AF65-F5344CB8AC3E}">
        <p14:creationId xmlns:p14="http://schemas.microsoft.com/office/powerpoint/2010/main" val="162007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5979b2f86_1_4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5979b2f86_1_4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dirty="0"/>
              <a:t>Talking points: </a:t>
            </a:r>
            <a:endParaRPr dirty="0"/>
          </a:p>
          <a:p>
            <a:r>
              <a:rPr lang="en-US" dirty="0"/>
              <a:t>Timeline, cycle of monitoring, ongoing support</a:t>
            </a:r>
            <a:endParaRPr dirty="0"/>
          </a:p>
        </p:txBody>
      </p:sp>
      <p:sp>
        <p:nvSpPr>
          <p:cNvPr id="229" name="Google Shape;229;g45979b2f86_1_4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22</a:t>
            </a:fld>
            <a:endParaRPr/>
          </a:p>
        </p:txBody>
      </p:sp>
    </p:spTree>
    <p:extLst>
      <p:ext uri="{BB962C8B-B14F-4D97-AF65-F5344CB8AC3E}">
        <p14:creationId xmlns:p14="http://schemas.microsoft.com/office/powerpoint/2010/main" val="191526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5979b2f86_1_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5979b2f86_1_25: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spcBef>
                <a:spcPts val="1021"/>
              </a:spcBef>
              <a:buClr>
                <a:schemeClr val="dk1"/>
              </a:buClr>
              <a:buSzPts val="1100"/>
            </a:pPr>
            <a:r>
              <a:rPr lang="en-US" dirty="0">
                <a:solidFill>
                  <a:srgbClr val="5C6670"/>
                </a:solidFill>
                <a:latin typeface="Trebuchet MS"/>
                <a:ea typeface="Trebuchet MS"/>
                <a:cs typeface="Trebuchet MS"/>
                <a:sym typeface="Trebuchet MS"/>
              </a:rPr>
              <a:t>Stakeholder Engagement Occurs in:</a:t>
            </a:r>
            <a:endParaRPr dirty="0">
              <a:solidFill>
                <a:srgbClr val="5C6670"/>
              </a:solidFill>
              <a:latin typeface="Trebuchet MS"/>
              <a:ea typeface="Trebuchet MS"/>
              <a:cs typeface="Trebuchet MS"/>
              <a:sym typeface="Trebuchet MS"/>
            </a:endParaRPr>
          </a:p>
          <a:p>
            <a:pPr marL="466618" indent="-311079">
              <a:spcBef>
                <a:spcPts val="1021"/>
              </a:spcBef>
              <a:buClr>
                <a:srgbClr val="5C6670"/>
              </a:buClr>
              <a:buSzPts val="1200"/>
              <a:buChar char="●"/>
            </a:pPr>
            <a:r>
              <a:rPr lang="en-US" dirty="0">
                <a:solidFill>
                  <a:srgbClr val="5C6670"/>
                </a:solidFill>
                <a:latin typeface="Trebuchet MS"/>
                <a:ea typeface="Trebuchet MS"/>
                <a:cs typeface="Trebuchet MS"/>
                <a:sym typeface="Trebuchet MS"/>
              </a:rPr>
              <a:t>Cons App</a:t>
            </a:r>
            <a:endParaRPr dirty="0">
              <a:solidFill>
                <a:srgbClr val="5C6670"/>
              </a:solidFill>
              <a:latin typeface="Trebuchet MS"/>
              <a:ea typeface="Trebuchet MS"/>
              <a:cs typeface="Trebuchet MS"/>
              <a:sym typeface="Trebuchet MS"/>
            </a:endParaRPr>
          </a:p>
          <a:p>
            <a:pPr marL="1399855" lvl="1" indent="-311079">
              <a:buClr>
                <a:schemeClr val="dk1"/>
              </a:buClr>
              <a:buSzPts val="1200"/>
              <a:buChar char="○"/>
            </a:pPr>
            <a:r>
              <a:rPr lang="en-US" dirty="0"/>
              <a:t>Included in the development of the ESEA plan and use of federal funds </a:t>
            </a:r>
            <a:endParaRPr dirty="0"/>
          </a:p>
          <a:p>
            <a:pPr marL="466618" indent="-311079">
              <a:buClr>
                <a:srgbClr val="5C6670"/>
              </a:buClr>
              <a:buSzPts val="1200"/>
              <a:buChar char="●"/>
            </a:pPr>
            <a:r>
              <a:rPr lang="en-US" dirty="0">
                <a:solidFill>
                  <a:srgbClr val="5C6670"/>
                </a:solidFill>
                <a:latin typeface="Trebuchet MS"/>
                <a:ea typeface="Trebuchet MS"/>
                <a:cs typeface="Trebuchet MS"/>
                <a:sym typeface="Trebuchet MS"/>
              </a:rPr>
              <a:t>Monitoring</a:t>
            </a:r>
            <a:endParaRPr dirty="0">
              <a:solidFill>
                <a:srgbClr val="5C6670"/>
              </a:solidFill>
              <a:latin typeface="Trebuchet MS"/>
              <a:ea typeface="Trebuchet MS"/>
              <a:cs typeface="Trebuchet MS"/>
              <a:sym typeface="Trebuchet MS"/>
            </a:endParaRPr>
          </a:p>
          <a:p>
            <a:pPr marL="1399855" lvl="1" indent="-311079">
              <a:spcBef>
                <a:spcPts val="1021"/>
              </a:spcBef>
              <a:buClr>
                <a:schemeClr val="dk1"/>
              </a:buClr>
              <a:buSzPts val="1200"/>
              <a:buChar char="○"/>
            </a:pPr>
            <a:r>
              <a:rPr lang="en-US" dirty="0">
                <a:solidFill>
                  <a:srgbClr val="5C6670"/>
                </a:solidFill>
                <a:latin typeface="Trebuchet MS"/>
                <a:ea typeface="Trebuchet MS"/>
                <a:cs typeface="Trebuchet MS"/>
                <a:sym typeface="Trebuchet MS"/>
              </a:rPr>
              <a:t>Implementation and Evaluation of Stakeholder Engagement</a:t>
            </a:r>
            <a:endParaRPr dirty="0"/>
          </a:p>
          <a:p>
            <a:pPr marL="466618" indent="-311079">
              <a:buClr>
                <a:srgbClr val="5C6670"/>
              </a:buClr>
              <a:buSzPts val="1200"/>
              <a:buChar char="●"/>
            </a:pPr>
            <a:r>
              <a:rPr lang="en-US" dirty="0">
                <a:solidFill>
                  <a:srgbClr val="5C6670"/>
                </a:solidFill>
                <a:latin typeface="Trebuchet MS"/>
                <a:ea typeface="Trebuchet MS"/>
                <a:cs typeface="Trebuchet MS"/>
                <a:sym typeface="Trebuchet MS"/>
              </a:rPr>
              <a:t>CS improvement Planning</a:t>
            </a:r>
            <a:endParaRPr dirty="0">
              <a:solidFill>
                <a:srgbClr val="5C6670"/>
              </a:solidFill>
              <a:latin typeface="Trebuchet MS"/>
              <a:ea typeface="Trebuchet MS"/>
              <a:cs typeface="Trebuchet MS"/>
              <a:sym typeface="Trebuchet MS"/>
            </a:endParaRPr>
          </a:p>
          <a:p>
            <a:pPr>
              <a:spcBef>
                <a:spcPts val="1021"/>
              </a:spcBef>
              <a:buClr>
                <a:schemeClr val="dk1"/>
              </a:buClr>
              <a:buSzPts val="1100"/>
            </a:pPr>
            <a:r>
              <a:rPr lang="en-US" dirty="0"/>
              <a:t>Developed in partnership with stakeholders</a:t>
            </a:r>
            <a:endParaRPr dirty="0"/>
          </a:p>
          <a:p>
            <a:pPr>
              <a:spcBef>
                <a:spcPts val="1021"/>
              </a:spcBef>
              <a:buClr>
                <a:schemeClr val="dk1"/>
              </a:buClr>
              <a:buSzPts val="1100"/>
            </a:pPr>
            <a:r>
              <a:rPr lang="en-US" dirty="0">
                <a:solidFill>
                  <a:srgbClr val="5C6670"/>
                </a:solidFill>
                <a:latin typeface="Trebuchet MS"/>
                <a:ea typeface="Trebuchet MS"/>
                <a:cs typeface="Trebuchet MS"/>
                <a:sym typeface="Trebuchet MS"/>
              </a:rPr>
              <a:t>This is what we are looking for this year, next year, stakeholder engagement strategies that are effective and have greater impact on student achievement, how do you do that in cons. app. UIP, monitoring</a:t>
            </a:r>
            <a:endParaRPr dirty="0"/>
          </a:p>
        </p:txBody>
      </p:sp>
      <p:sp>
        <p:nvSpPr>
          <p:cNvPr id="245" name="Google Shape;245;g45979b2f86_1_25: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23</a:t>
            </a:fld>
            <a:endParaRPr/>
          </a:p>
        </p:txBody>
      </p:sp>
    </p:spTree>
    <p:extLst>
      <p:ext uri="{BB962C8B-B14F-4D97-AF65-F5344CB8AC3E}">
        <p14:creationId xmlns:p14="http://schemas.microsoft.com/office/powerpoint/2010/main" val="183820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r>
              <a:rPr lang="en-US" sz="1400" dirty="0">
                <a:solidFill>
                  <a:srgbClr val="000000"/>
                </a:solidFill>
                <a:latin typeface="Trebuchet MS"/>
                <a:ea typeface="Trebuchet MS"/>
                <a:cs typeface="Trebuchet MS"/>
                <a:sym typeface="Trebuchet MS"/>
              </a:rPr>
              <a:t>9:30 am-9:45 am-Introductions</a:t>
            </a:r>
            <a:endParaRPr sz="1400" dirty="0">
              <a:solidFill>
                <a:srgbClr val="000000"/>
              </a:solidFill>
              <a:latin typeface="Trebuchet MS"/>
              <a:ea typeface="Trebuchet MS"/>
              <a:cs typeface="Trebuchet MS"/>
              <a:sym typeface="Trebuchet MS"/>
            </a:endParaRPr>
          </a:p>
          <a:p>
            <a:r>
              <a:rPr lang="en-US" sz="1400" dirty="0">
                <a:solidFill>
                  <a:srgbClr val="000000"/>
                </a:solidFill>
                <a:latin typeface="Trebuchet MS"/>
                <a:ea typeface="Trebuchet MS"/>
                <a:cs typeface="Trebuchet MS"/>
                <a:sym typeface="Trebuchet MS"/>
              </a:rPr>
              <a:t>9:50 am-10:50 am- CDE Updates and EDT</a:t>
            </a:r>
            <a:endParaRPr sz="1400" dirty="0">
              <a:solidFill>
                <a:srgbClr val="000000"/>
              </a:solidFill>
              <a:latin typeface="Trebuchet MS"/>
              <a:ea typeface="Trebuchet MS"/>
              <a:cs typeface="Trebuchet MS"/>
              <a:sym typeface="Trebuchet MS"/>
            </a:endParaRPr>
          </a:p>
          <a:p>
            <a:pPr>
              <a:buClr>
                <a:srgbClr val="000000"/>
              </a:buClr>
              <a:buSzPts val="1100"/>
            </a:pPr>
            <a:r>
              <a:rPr lang="en-US" sz="1400" dirty="0">
                <a:solidFill>
                  <a:srgbClr val="000000"/>
                </a:solidFill>
                <a:latin typeface="Trebuchet MS"/>
                <a:ea typeface="Trebuchet MS"/>
                <a:cs typeface="Trebuchet MS"/>
                <a:sym typeface="Trebuchet MS"/>
              </a:rPr>
              <a:t>10:50-11:05 am-Break</a:t>
            </a:r>
            <a:endParaRPr sz="1400" dirty="0">
              <a:solidFill>
                <a:srgbClr val="000000"/>
              </a:solidFill>
              <a:latin typeface="Trebuchet MS"/>
              <a:ea typeface="Trebuchet MS"/>
              <a:cs typeface="Trebuchet MS"/>
              <a:sym typeface="Trebuchet MS"/>
            </a:endParaRPr>
          </a:p>
          <a:p>
            <a:pPr>
              <a:buClr>
                <a:srgbClr val="000000"/>
              </a:buClr>
              <a:buSzPts val="1100"/>
            </a:pPr>
            <a:r>
              <a:rPr lang="en-US" sz="1400" dirty="0">
                <a:solidFill>
                  <a:srgbClr val="000000"/>
                </a:solidFill>
                <a:latin typeface="Trebuchet MS"/>
                <a:ea typeface="Trebuchet MS"/>
                <a:cs typeface="Trebuchet MS"/>
                <a:sym typeface="Trebuchet MS"/>
              </a:rPr>
              <a:t>11:05 am-12:00 pm-Improvement Planning, Monitoring Plans</a:t>
            </a:r>
            <a:endParaRPr sz="1400" dirty="0">
              <a:solidFill>
                <a:srgbClr val="000000"/>
              </a:solidFill>
              <a:latin typeface="Trebuchet MS"/>
              <a:ea typeface="Trebuchet MS"/>
              <a:cs typeface="Trebuchet MS"/>
              <a:sym typeface="Trebuchet MS"/>
            </a:endParaRPr>
          </a:p>
          <a:p>
            <a:pPr>
              <a:buClr>
                <a:srgbClr val="000000"/>
              </a:buClr>
              <a:buSzPts val="1100"/>
            </a:pPr>
            <a:r>
              <a:rPr lang="en-US" sz="1400" dirty="0">
                <a:solidFill>
                  <a:srgbClr val="000000"/>
                </a:solidFill>
                <a:latin typeface="Trebuchet MS"/>
                <a:ea typeface="Trebuchet MS"/>
                <a:cs typeface="Trebuchet MS"/>
                <a:sym typeface="Trebuchet MS"/>
              </a:rPr>
              <a:t>12:00 pm-12:30 pm- Lunch</a:t>
            </a:r>
            <a:endParaRPr sz="1400" dirty="0">
              <a:solidFill>
                <a:srgbClr val="000000"/>
              </a:solidFill>
              <a:latin typeface="Trebuchet MS"/>
              <a:ea typeface="Trebuchet MS"/>
              <a:cs typeface="Trebuchet MS"/>
              <a:sym typeface="Trebuchet MS"/>
            </a:endParaRPr>
          </a:p>
          <a:p>
            <a:pPr>
              <a:buClr>
                <a:srgbClr val="000000"/>
              </a:buClr>
              <a:buSzPts val="1100"/>
            </a:pPr>
            <a:r>
              <a:rPr lang="en-US" sz="1400" dirty="0">
                <a:solidFill>
                  <a:srgbClr val="000000"/>
                </a:solidFill>
                <a:latin typeface="Trebuchet MS"/>
                <a:ea typeface="Trebuchet MS"/>
                <a:cs typeface="Trebuchet MS"/>
                <a:sym typeface="Trebuchet MS"/>
              </a:rPr>
              <a:t>12:30 pm-3:00 pm- Monitoring Work Session</a:t>
            </a:r>
            <a:endParaRPr sz="1400" dirty="0">
              <a:solidFill>
                <a:srgbClr val="000000"/>
              </a:solidFill>
              <a:latin typeface="Trebuchet MS"/>
              <a:ea typeface="Trebuchet MS"/>
              <a:cs typeface="Trebuchet MS"/>
              <a:sym typeface="Trebuchet MS"/>
            </a:endParaRPr>
          </a:p>
          <a:p>
            <a:endParaRPr dirty="0"/>
          </a:p>
        </p:txBody>
      </p:sp>
      <p:sp>
        <p:nvSpPr>
          <p:cNvPr id="66" name="Google Shape;66;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8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7197899e7_0_5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7197899e7_0_5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115000"/>
              </a:lnSpc>
              <a:buClr>
                <a:schemeClr val="dk1"/>
              </a:buClr>
              <a:buSzPts val="1100"/>
            </a:pPr>
            <a:r>
              <a:rPr lang="en-US" b="1"/>
              <a:t>Monitoring Resources: Stakeholder Engagement</a:t>
            </a:r>
            <a:endParaRPr b="1"/>
          </a:p>
          <a:p>
            <a:pPr>
              <a:lnSpc>
                <a:spcPct val="115000"/>
              </a:lnSpc>
              <a:buClr>
                <a:schemeClr val="dk1"/>
              </a:buClr>
              <a:buSzPts val="1100"/>
            </a:pPr>
            <a:endParaRPr/>
          </a:p>
          <a:p>
            <a:pPr>
              <a:lnSpc>
                <a:spcPct val="115000"/>
              </a:lnSpc>
              <a:buClr>
                <a:schemeClr val="dk1"/>
              </a:buClr>
              <a:buSzPts val="1100"/>
            </a:pPr>
            <a:r>
              <a:rPr lang="en-US">
                <a:latin typeface="Arial"/>
                <a:ea typeface="Arial"/>
                <a:cs typeface="Arial"/>
                <a:sym typeface="Arial"/>
              </a:rPr>
              <a:t>•</a:t>
            </a:r>
            <a:r>
              <a:rPr lang="en-US"/>
              <a:t>The CDE Communications team has been highlighting several Promising Practices in Colorado that exemplify the National Standards for Parent Involvement in Education.</a:t>
            </a:r>
            <a:endParaRPr/>
          </a:p>
          <a:p>
            <a:endParaRPr/>
          </a:p>
        </p:txBody>
      </p:sp>
      <p:sp>
        <p:nvSpPr>
          <p:cNvPr id="262" name="Google Shape;262;g47197899e7_0_5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26</a:t>
            </a:fld>
            <a:endParaRPr/>
          </a:p>
        </p:txBody>
      </p:sp>
    </p:spTree>
    <p:extLst>
      <p:ext uri="{BB962C8B-B14F-4D97-AF65-F5344CB8AC3E}">
        <p14:creationId xmlns:p14="http://schemas.microsoft.com/office/powerpoint/2010/main" val="419002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a:p>
        </p:txBody>
      </p:sp>
      <p:sp>
        <p:nvSpPr>
          <p:cNvPr id="269" name="Google Shape;269;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66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a:spcBef>
                <a:spcPts val="1021"/>
              </a:spcBef>
              <a:buClr>
                <a:schemeClr val="dk1"/>
              </a:buClr>
              <a:buSzPts val="1100"/>
            </a:pPr>
            <a:r>
              <a:rPr lang="en-US" sz="1500">
                <a:solidFill>
                  <a:srgbClr val="FF0000"/>
                </a:solidFill>
                <a:latin typeface="Trebuchet MS"/>
                <a:ea typeface="Trebuchet MS"/>
                <a:cs typeface="Trebuchet MS"/>
                <a:sym typeface="Trebuchet MS"/>
              </a:rPr>
              <a:t>I Do (webinar)</a:t>
            </a:r>
            <a:endParaRPr sz="1500">
              <a:solidFill>
                <a:srgbClr val="FF0000"/>
              </a:solidFill>
              <a:latin typeface="Trebuchet MS"/>
              <a:ea typeface="Trebuchet MS"/>
              <a:cs typeface="Trebuchet MS"/>
              <a:sym typeface="Trebuchet MS"/>
            </a:endParaRPr>
          </a:p>
          <a:p>
            <a:pPr>
              <a:spcBef>
                <a:spcPts val="1021"/>
              </a:spcBef>
              <a:buClr>
                <a:schemeClr val="dk1"/>
              </a:buClr>
              <a:buSzPts val="1100"/>
            </a:pPr>
            <a:r>
              <a:rPr lang="en-US" sz="1500">
                <a:solidFill>
                  <a:srgbClr val="FF0000"/>
                </a:solidFill>
                <a:latin typeface="Trebuchet MS"/>
                <a:ea typeface="Trebuchet MS"/>
                <a:cs typeface="Trebuchet MS"/>
                <a:sym typeface="Trebuchet MS"/>
              </a:rPr>
              <a:t>We do (activity together)</a:t>
            </a:r>
            <a:endParaRPr sz="1500">
              <a:solidFill>
                <a:srgbClr val="FF0000"/>
              </a:solidFill>
              <a:latin typeface="Trebuchet MS"/>
              <a:ea typeface="Trebuchet MS"/>
              <a:cs typeface="Trebuchet MS"/>
              <a:sym typeface="Trebuchet MS"/>
            </a:endParaRPr>
          </a:p>
          <a:p>
            <a:pPr>
              <a:spcBef>
                <a:spcPts val="1021"/>
              </a:spcBef>
              <a:buClr>
                <a:schemeClr val="dk1"/>
              </a:buClr>
              <a:buSzPts val="1100"/>
            </a:pPr>
            <a:r>
              <a:rPr lang="en-US" sz="1500">
                <a:solidFill>
                  <a:srgbClr val="FF0000"/>
                </a:solidFill>
                <a:latin typeface="Trebuchet MS"/>
                <a:ea typeface="Trebuchet MS"/>
                <a:cs typeface="Trebuchet MS"/>
                <a:sym typeface="Trebuchet MS"/>
              </a:rPr>
              <a:t>You do (using your own response)</a:t>
            </a:r>
            <a:endParaRPr sz="1500">
              <a:solidFill>
                <a:srgbClr val="FF0000"/>
              </a:solidFill>
              <a:latin typeface="Trebuchet MS"/>
              <a:ea typeface="Trebuchet MS"/>
              <a:cs typeface="Trebuchet MS"/>
              <a:sym typeface="Trebuchet MS"/>
            </a:endParaRPr>
          </a:p>
          <a:p>
            <a:pPr>
              <a:spcBef>
                <a:spcPts val="1021"/>
              </a:spcBef>
              <a:buClr>
                <a:schemeClr val="dk1"/>
              </a:buClr>
              <a:buSzPts val="1100"/>
            </a:pPr>
            <a:endParaRPr sz="1500">
              <a:solidFill>
                <a:srgbClr val="FF0000"/>
              </a:solidFill>
              <a:latin typeface="Trebuchet MS"/>
              <a:ea typeface="Trebuchet MS"/>
              <a:cs typeface="Trebuchet MS"/>
              <a:sym typeface="Trebuchet MS"/>
            </a:endParaRPr>
          </a:p>
          <a:p>
            <a:pPr>
              <a:buClr>
                <a:srgbClr val="5C6670"/>
              </a:buClr>
              <a:buSzPts val="2400"/>
            </a:pPr>
            <a:r>
              <a:rPr lang="en-US" sz="1500">
                <a:solidFill>
                  <a:srgbClr val="5C6670"/>
                </a:solidFill>
                <a:latin typeface="Trebuchet MS"/>
                <a:ea typeface="Trebuchet MS"/>
                <a:cs typeface="Trebuchet MS"/>
                <a:sym typeface="Trebuchet MS"/>
              </a:rPr>
              <a:t>Show them indicator, have their responses from cons app prepared have them identify key elements, align key elements with potential existing examples of evidence they would have, check their evidence for compliance, if can’t identify examples, connect with CDE resource to support ie. Darcy </a:t>
            </a:r>
            <a:endParaRPr sz="600"/>
          </a:p>
        </p:txBody>
      </p:sp>
      <p:sp>
        <p:nvSpPr>
          <p:cNvPr id="275" name="Google Shape;275;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709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a:lnSpc>
                <a:spcPct val="80000"/>
              </a:lnSpc>
              <a:spcBef>
                <a:spcPts val="1021"/>
              </a:spcBef>
              <a:buClr>
                <a:srgbClr val="5C6670"/>
              </a:buClr>
              <a:buSzPts val="1860"/>
            </a:pPr>
            <a:endParaRPr sz="800"/>
          </a:p>
        </p:txBody>
      </p:sp>
      <p:sp>
        <p:nvSpPr>
          <p:cNvPr id="281" name="Google Shape;281;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93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7374648d7_6_2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7374648d7_6_2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lnSpc>
                <a:spcPct val="80000"/>
              </a:lnSpc>
              <a:buClr>
                <a:srgbClr val="5C6670"/>
              </a:buClr>
              <a:buSzPts val="1400"/>
              <a:buAutoNum type="arabicPeriod"/>
            </a:pPr>
            <a:r>
              <a:rPr lang="en-US" sz="1400">
                <a:solidFill>
                  <a:srgbClr val="5C6670"/>
                </a:solidFill>
                <a:latin typeface="Trebuchet MS"/>
                <a:ea typeface="Trebuchet MS"/>
                <a:cs typeface="Trebuchet MS"/>
                <a:sym typeface="Trebuchet MS"/>
              </a:rPr>
              <a:t>Hand out 18-19 universal program requirements doc.  Take some time to let them review it and answer any questions they have about the document.  </a:t>
            </a:r>
            <a:endParaRPr sz="1400">
              <a:solidFill>
                <a:srgbClr val="5C6670"/>
              </a:solidFill>
              <a:latin typeface="Trebuchet MS"/>
              <a:ea typeface="Trebuchet MS"/>
              <a:cs typeface="Trebuchet MS"/>
              <a:sym typeface="Trebuchet MS"/>
            </a:endParaRPr>
          </a:p>
          <a:p>
            <a:pPr marL="466618" indent="-324041">
              <a:lnSpc>
                <a:spcPct val="80000"/>
              </a:lnSpc>
              <a:buClr>
                <a:srgbClr val="5C6670"/>
              </a:buClr>
              <a:buSzPts val="1400"/>
              <a:buFont typeface="Trebuchet MS"/>
              <a:buAutoNum type="arabicPeriod"/>
            </a:pPr>
            <a:r>
              <a:rPr lang="en-US" sz="1400">
                <a:solidFill>
                  <a:srgbClr val="5C6670"/>
                </a:solidFill>
                <a:latin typeface="Trebuchet MS"/>
                <a:ea typeface="Trebuchet MS"/>
                <a:cs typeface="Trebuchet MS"/>
                <a:sym typeface="Trebuchet MS"/>
              </a:rPr>
              <a:t>Highlight the changes to the demonstration of compliance section.</a:t>
            </a:r>
            <a:endParaRPr sz="1400">
              <a:solidFill>
                <a:srgbClr val="5C6670"/>
              </a:solidFill>
              <a:latin typeface="Trebuchet MS"/>
              <a:ea typeface="Trebuchet MS"/>
              <a:cs typeface="Trebuchet MS"/>
              <a:sym typeface="Trebuchet MS"/>
            </a:endParaRPr>
          </a:p>
          <a:p>
            <a:pPr marL="933237" lvl="1" indent="-324041">
              <a:lnSpc>
                <a:spcPct val="80000"/>
              </a:lnSpc>
              <a:buClr>
                <a:srgbClr val="5C6670"/>
              </a:buClr>
              <a:buSzPts val="1400"/>
              <a:buFont typeface="Trebuchet MS"/>
              <a:buAutoNum type="alphaLcPeriod"/>
            </a:pPr>
            <a:endParaRPr sz="1400">
              <a:solidFill>
                <a:srgbClr val="5C6670"/>
              </a:solidFill>
              <a:latin typeface="Trebuchet MS"/>
              <a:ea typeface="Trebuchet MS"/>
              <a:cs typeface="Trebuchet MS"/>
              <a:sym typeface="Trebuchet MS"/>
            </a:endParaRPr>
          </a:p>
        </p:txBody>
      </p:sp>
      <p:sp>
        <p:nvSpPr>
          <p:cNvPr id="289" name="Google Shape;289;g47374648d7_6_2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30</a:t>
            </a:fld>
            <a:endParaRPr/>
          </a:p>
        </p:txBody>
      </p:sp>
    </p:spTree>
    <p:extLst>
      <p:ext uri="{BB962C8B-B14F-4D97-AF65-F5344CB8AC3E}">
        <p14:creationId xmlns:p14="http://schemas.microsoft.com/office/powerpoint/2010/main" val="365644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843c2c8c5_15_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843c2c8c5_15_1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297" name="Google Shape;297;g4843c2c8c5_15_16: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31</a:t>
            </a:fld>
            <a:endParaRPr/>
          </a:p>
        </p:txBody>
      </p:sp>
    </p:spTree>
    <p:extLst>
      <p:ext uri="{BB962C8B-B14F-4D97-AF65-F5344CB8AC3E}">
        <p14:creationId xmlns:p14="http://schemas.microsoft.com/office/powerpoint/2010/main" val="1354329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843c2c8c5_0_2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843c2c8c5_0_2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buClr>
                <a:schemeClr val="dk1"/>
              </a:buClr>
            </a:pPr>
            <a:r>
              <a:rPr lang="en-US" dirty="0"/>
              <a:t>The narrative response provided by LEA’s in Cross-Program Question #3 informs CDE of the process the LEA has implemented to meaningfully engage stakeholders in the development of the ESEA plan. The narrative response provided will inform CDE on the evidence to collect to determine if the implementation of stakeholder involvement in the development of the ESEA plan meets federal requirements. </a:t>
            </a:r>
            <a:endParaRPr dirty="0"/>
          </a:p>
        </p:txBody>
      </p:sp>
      <p:sp>
        <p:nvSpPr>
          <p:cNvPr id="305" name="Google Shape;305;g4843c2c8c5_0_2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32</a:t>
            </a:fld>
            <a:endParaRPr/>
          </a:p>
        </p:txBody>
      </p:sp>
    </p:spTree>
    <p:extLst>
      <p:ext uri="{BB962C8B-B14F-4D97-AF65-F5344CB8AC3E}">
        <p14:creationId xmlns:p14="http://schemas.microsoft.com/office/powerpoint/2010/main" val="598485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843c2c8c5_0_3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843c2c8c5_0_3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313" name="Google Shape;313;g4843c2c8c5_0_36: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33</a:t>
            </a:fld>
            <a:endParaRPr/>
          </a:p>
        </p:txBody>
      </p:sp>
    </p:spTree>
    <p:extLst>
      <p:ext uri="{BB962C8B-B14F-4D97-AF65-F5344CB8AC3E}">
        <p14:creationId xmlns:p14="http://schemas.microsoft.com/office/powerpoint/2010/main" val="1791909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843c2c8c5_0_4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843c2c8c5_0_4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Have</a:t>
            </a:r>
            <a:endParaRPr/>
          </a:p>
        </p:txBody>
      </p:sp>
      <p:sp>
        <p:nvSpPr>
          <p:cNvPr id="321" name="Google Shape;321;g4843c2c8c5_0_4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34</a:t>
            </a:fld>
            <a:endParaRPr/>
          </a:p>
        </p:txBody>
      </p:sp>
    </p:spTree>
    <p:extLst>
      <p:ext uri="{BB962C8B-B14F-4D97-AF65-F5344CB8AC3E}">
        <p14:creationId xmlns:p14="http://schemas.microsoft.com/office/powerpoint/2010/main" val="4245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843c2c8c5_15_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843c2c8c5_15_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329" name="Google Shape;329;g4843c2c8c5_15_9: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35</a:t>
            </a:fld>
            <a:endParaRPr/>
          </a:p>
        </p:txBody>
      </p:sp>
    </p:spTree>
    <p:extLst>
      <p:ext uri="{BB962C8B-B14F-4D97-AF65-F5344CB8AC3E}">
        <p14:creationId xmlns:p14="http://schemas.microsoft.com/office/powerpoint/2010/main" val="42835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7374648d7_10_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7374648d7_10_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a:t>LEAs and Schools identified under ESEA for Improvement and support must partner with stakeholders to develop an improvement plan, today will review how CDE will be looking at Stakeholder Involvement in Improvement Plans and success criteria for plan approval. </a:t>
            </a:r>
            <a:endParaRPr/>
          </a:p>
          <a:p>
            <a:pPr marL="466618" indent="-324041">
              <a:buSzPts val="1400"/>
              <a:buChar char="●"/>
            </a:pPr>
            <a:r>
              <a:rPr lang="en-US"/>
              <a:t>The 18-19 Monitoring process will focus on indicators around stakeholder engagement and fiscal requirements. Today’s RNM will help districts understand what to expect through the monitoring process, existing sources of information CDE will be looking at, and additional evidence to submit to CDE for monitoring.</a:t>
            </a:r>
            <a:endParaRPr/>
          </a:p>
          <a:p>
            <a:pPr marL="466618" indent="-324041">
              <a:buSzPts val="1400"/>
              <a:buChar char="●"/>
            </a:pPr>
            <a:r>
              <a:rPr lang="en-US"/>
              <a:t>The afternoon portion is designed to share common practices and challenges around family and stakeholder engagement as well as innovative best practices around Colorado. Our goal as a service agency is to identify exemplar practices around the state and share or connect districts to enhance their programs and practices</a:t>
            </a:r>
            <a:endParaRPr/>
          </a:p>
        </p:txBody>
      </p:sp>
      <p:sp>
        <p:nvSpPr>
          <p:cNvPr id="74" name="Google Shape;74;g47374648d7_10_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6</a:t>
            </a:fld>
            <a:endParaRPr/>
          </a:p>
        </p:txBody>
      </p:sp>
    </p:spTree>
    <p:extLst>
      <p:ext uri="{BB962C8B-B14F-4D97-AF65-F5344CB8AC3E}">
        <p14:creationId xmlns:p14="http://schemas.microsoft.com/office/powerpoint/2010/main" val="2070581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5979b2f86_1_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5979b2f86_1_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80000"/>
              </a:lnSpc>
            </a:pPr>
            <a:r>
              <a:rPr lang="en-US" sz="1400">
                <a:solidFill>
                  <a:srgbClr val="5C6670"/>
                </a:solidFill>
                <a:latin typeface="Trebuchet MS"/>
                <a:ea typeface="Trebuchet MS"/>
                <a:cs typeface="Trebuchet MS"/>
                <a:sym typeface="Trebuchet MS"/>
              </a:rPr>
              <a:t>This slide is just meant to highlight the specific indicators that will be reviewed during the 2018-19 universal reviews.  </a:t>
            </a:r>
            <a:endParaRPr sz="1400">
              <a:solidFill>
                <a:srgbClr val="5C6670"/>
              </a:solidFill>
              <a:latin typeface="Trebuchet MS"/>
              <a:ea typeface="Trebuchet MS"/>
              <a:cs typeface="Trebuchet MS"/>
              <a:sym typeface="Trebuchet MS"/>
            </a:endParaRPr>
          </a:p>
          <a:p>
            <a:pPr>
              <a:lnSpc>
                <a:spcPct val="80000"/>
              </a:lnSpc>
            </a:pPr>
            <a:endParaRPr sz="1400">
              <a:solidFill>
                <a:srgbClr val="5C6670"/>
              </a:solidFill>
              <a:latin typeface="Trebuchet MS"/>
              <a:ea typeface="Trebuchet MS"/>
              <a:cs typeface="Trebuchet MS"/>
              <a:sym typeface="Trebuchet MS"/>
            </a:endParaRPr>
          </a:p>
          <a:p>
            <a:pPr>
              <a:lnSpc>
                <a:spcPct val="80000"/>
              </a:lnSpc>
            </a:pPr>
            <a:r>
              <a:rPr lang="en-US" sz="1400">
                <a:solidFill>
                  <a:srgbClr val="5C6670"/>
                </a:solidFill>
                <a:latin typeface="Trebuchet MS"/>
                <a:ea typeface="Trebuchet MS"/>
                <a:cs typeface="Trebuchet MS"/>
                <a:sym typeface="Trebuchet MS"/>
              </a:rPr>
              <a:t>“These indicators have been referred to as ‘priority indicators’ in previous drafts, including the comprehensive list of indicators (the long document that includes all 80something indicators).”  </a:t>
            </a:r>
            <a:endParaRPr/>
          </a:p>
        </p:txBody>
      </p:sp>
      <p:sp>
        <p:nvSpPr>
          <p:cNvPr id="337" name="Google Shape;337;g45979b2f86_1_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36</a:t>
            </a:fld>
            <a:endParaRPr/>
          </a:p>
        </p:txBody>
      </p:sp>
    </p:spTree>
    <p:extLst>
      <p:ext uri="{BB962C8B-B14F-4D97-AF65-F5344CB8AC3E}">
        <p14:creationId xmlns:p14="http://schemas.microsoft.com/office/powerpoint/2010/main" val="3869365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843c2c8c5_15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843c2c8c5_15_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Jigsaw approach to having a group discussion about the indicators (Thank, Tammy!).  We’ll hand out indicators or let them draw from a hat or something.  Track examples of evidence during share-out.</a:t>
            </a:r>
            <a:endParaRPr/>
          </a:p>
        </p:txBody>
      </p:sp>
      <p:sp>
        <p:nvSpPr>
          <p:cNvPr id="346" name="Google Shape;346;g4843c2c8c5_15_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37</a:t>
            </a:fld>
            <a:endParaRPr/>
          </a:p>
        </p:txBody>
      </p:sp>
    </p:spTree>
    <p:extLst>
      <p:ext uri="{BB962C8B-B14F-4D97-AF65-F5344CB8AC3E}">
        <p14:creationId xmlns:p14="http://schemas.microsoft.com/office/powerpoint/2010/main" val="2438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7374648d7_1_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7374648d7_1_25: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Track effective practices</a:t>
            </a:r>
            <a:endParaRPr/>
          </a:p>
        </p:txBody>
      </p:sp>
      <p:sp>
        <p:nvSpPr>
          <p:cNvPr id="354" name="Google Shape;354;g47374648d7_1_25: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38</a:t>
            </a:fld>
            <a:endParaRPr/>
          </a:p>
        </p:txBody>
      </p:sp>
    </p:spTree>
    <p:extLst>
      <p:ext uri="{BB962C8B-B14F-4D97-AF65-F5344CB8AC3E}">
        <p14:creationId xmlns:p14="http://schemas.microsoft.com/office/powerpoint/2010/main" val="2019712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843c2c8c5_15_4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843c2c8c5_15_45: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362" name="Google Shape;362;g4843c2c8c5_15_45: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39</a:t>
            </a:fld>
            <a:endParaRPr/>
          </a:p>
        </p:txBody>
      </p:sp>
    </p:spTree>
    <p:extLst>
      <p:ext uri="{BB962C8B-B14F-4D97-AF65-F5344CB8AC3E}">
        <p14:creationId xmlns:p14="http://schemas.microsoft.com/office/powerpoint/2010/main" val="283398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81" name="Google Shape;81;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2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r>
              <a:rPr lang="en-US"/>
              <a:t>UPDATE:</a:t>
            </a:r>
            <a:endParaRPr/>
          </a:p>
          <a:p>
            <a:pPr marL="466618" indent="-324041">
              <a:buSzPts val="1400"/>
              <a:buChar char="●"/>
            </a:pPr>
            <a:r>
              <a:rPr lang="en-US"/>
              <a:t>Application review status: </a:t>
            </a:r>
            <a:endParaRPr/>
          </a:p>
          <a:p>
            <a:pPr marL="933237" lvl="1" indent="-324041">
              <a:buClr>
                <a:srgbClr val="000000"/>
              </a:buClr>
              <a:buSzPts val="1400"/>
              <a:buFont typeface="Arial"/>
              <a:buChar char="○"/>
            </a:pPr>
            <a:r>
              <a:rPr lang="en-US"/>
              <a:t>ESEA team is prioritizing reviews to get all applications to final approval as soon as possible. If your district has feedback or comments from CDE that have not been addressed, please reach out to your Regional Contact as soon as possible for support in completing your application. </a:t>
            </a:r>
            <a:endParaRPr/>
          </a:p>
          <a:p>
            <a:pPr marL="933237" lvl="1" indent="-324041">
              <a:buSzPts val="1400"/>
              <a:buChar char="○"/>
            </a:pPr>
            <a:r>
              <a:rPr lang="en-US"/>
              <a:t>All feedback must be addressed before CDE can grant final approval. If your application has not received final approval you will not be able to request for reimbursement or draw down funds to pay for any of the activities or programs in the application. </a:t>
            </a:r>
            <a:endParaRPr/>
          </a:p>
          <a:p>
            <a:pPr marL="466618" indent="-324041">
              <a:buSzPts val="1400"/>
              <a:buChar char="●"/>
            </a:pPr>
            <a:r>
              <a:rPr lang="en-US"/>
              <a:t>Application platform updates for 19-20</a:t>
            </a:r>
            <a:endParaRPr/>
          </a:p>
          <a:p>
            <a:pPr marL="933237" lvl="1" indent="-324041">
              <a:buSzPts val="1400"/>
              <a:buChar char="○"/>
            </a:pPr>
            <a:r>
              <a:rPr lang="en-US"/>
              <a:t>Reminder 3 year plan therefore there will not be any major changes to the application. CDE is in the process of improving the platform functionality and edit checks. </a:t>
            </a:r>
            <a:endParaRPr/>
          </a:p>
          <a:p>
            <a:pPr marL="466618" indent="-324041">
              <a:buSzPts val="1400"/>
              <a:buChar char="●"/>
            </a:pPr>
            <a:r>
              <a:rPr lang="en-US"/>
              <a:t>There will be an updated application for 20-21 and CDE will be in touch with LEA contacts to provide feedback and input for the 20-21 Consolidated Application </a:t>
            </a:r>
            <a:endParaRPr/>
          </a:p>
        </p:txBody>
      </p:sp>
      <p:sp>
        <p:nvSpPr>
          <p:cNvPr id="87" name="Google Shape;87;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57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7374648d7_10_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7374648d7_10_1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a:t>The Post-Award Revision process provides an opportunity for LEAs and BOCES to make adjustments or revisions to the activities and budget line items that were approved through the initial Consolidated Application review process.  LEAs and BOCES will also be able to review their final award amounts and any carryover funds.</a:t>
            </a:r>
            <a:endParaRPr/>
          </a:p>
          <a:p>
            <a:pPr>
              <a:lnSpc>
                <a:spcPct val="115000"/>
              </a:lnSpc>
            </a:pPr>
            <a:endParaRPr/>
          </a:p>
          <a:p>
            <a:pPr>
              <a:lnSpc>
                <a:spcPct val="115000"/>
              </a:lnSpc>
              <a:buClr>
                <a:schemeClr val="dk1"/>
              </a:buClr>
              <a:buSzPts val="1100"/>
            </a:pPr>
            <a:r>
              <a:rPr lang="en-US"/>
              <a:t>For the 2018-19 Consolidated Application, the revision system will be open soon and will remain open through Tuesday, April 30, 2019. </a:t>
            </a:r>
            <a:endParaRPr/>
          </a:p>
          <a:p>
            <a:pPr>
              <a:lnSpc>
                <a:spcPct val="115000"/>
              </a:lnSpc>
              <a:buClr>
                <a:schemeClr val="dk1"/>
              </a:buClr>
              <a:buSzPts val="1100"/>
            </a:pPr>
            <a:endParaRPr/>
          </a:p>
          <a:p>
            <a:pPr>
              <a:lnSpc>
                <a:spcPct val="115000"/>
              </a:lnSpc>
              <a:buClr>
                <a:schemeClr val="dk1"/>
              </a:buClr>
              <a:buSzPts val="1100"/>
            </a:pPr>
            <a:r>
              <a:rPr lang="en-US"/>
              <a:t>Additional resources, guidance, and a webinar will be recorded and posted on the website. Please hold all revision requests until the Post Award Revision system is open</a:t>
            </a:r>
            <a:endParaRPr/>
          </a:p>
          <a:p>
            <a:endParaRPr/>
          </a:p>
          <a:p>
            <a:r>
              <a:rPr lang="en-US"/>
              <a:t>Final allocations are in, once all applications are submitted to CDE, we will push in final allocations for all programs into the platform and post final allocations to Grant Fiscals website. </a:t>
            </a:r>
            <a:endParaRPr/>
          </a:p>
        </p:txBody>
      </p:sp>
      <p:sp>
        <p:nvSpPr>
          <p:cNvPr id="95" name="Google Shape;95;g47374648d7_10_16: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9</a:t>
            </a:fld>
            <a:endParaRPr/>
          </a:p>
        </p:txBody>
      </p:sp>
    </p:spTree>
    <p:extLst>
      <p:ext uri="{BB962C8B-B14F-4D97-AF65-F5344CB8AC3E}">
        <p14:creationId xmlns:p14="http://schemas.microsoft.com/office/powerpoint/2010/main" val="48381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7197899e7_0_5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7197899e7_0_5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115000"/>
              </a:lnSpc>
              <a:buClr>
                <a:schemeClr val="dk1"/>
              </a:buClr>
              <a:buSzPts val="1100"/>
            </a:pPr>
            <a:r>
              <a:rPr lang="en-US"/>
              <a:t>Support Coordinators: </a:t>
            </a:r>
            <a:endParaRPr/>
          </a:p>
          <a:p>
            <a:pPr>
              <a:lnSpc>
                <a:spcPct val="115000"/>
              </a:lnSpc>
              <a:buClr>
                <a:schemeClr val="dk1"/>
              </a:buClr>
              <a:buSzPts val="1100"/>
            </a:pPr>
            <a:r>
              <a:rPr lang="en-US"/>
              <a:t>All districts have received notifications on their Support Coordinators at CDE. Support Coordinators are designed to be brokers at CDE so that LEAs can reach out to Support Coordinators about anything and the Support Coordinator will connect the district with the expert staff or department at CDE. For example, Laura with Federal Programs can answer questions about ESEA funds or EASI, but if a district reached out about P-3 programs she would connect them with the appropriate staff at CDE to provide the district with the most valuable information. </a:t>
            </a:r>
            <a:endParaRPr/>
          </a:p>
          <a:p>
            <a:pPr>
              <a:lnSpc>
                <a:spcPct val="115000"/>
              </a:lnSpc>
              <a:buClr>
                <a:schemeClr val="dk1"/>
              </a:buClr>
              <a:buSzPts val="1100"/>
            </a:pPr>
            <a:endParaRPr/>
          </a:p>
          <a:p>
            <a:pPr>
              <a:lnSpc>
                <a:spcPct val="115000"/>
              </a:lnSpc>
              <a:buClr>
                <a:schemeClr val="dk1"/>
              </a:buClr>
              <a:buSzPts val="1100"/>
            </a:pPr>
            <a:r>
              <a:rPr lang="en-US"/>
              <a:t>Regional Contacts: </a:t>
            </a:r>
            <a:endParaRPr/>
          </a:p>
          <a:p>
            <a:pPr>
              <a:lnSpc>
                <a:spcPct val="115000"/>
              </a:lnSpc>
              <a:buClr>
                <a:schemeClr val="dk1"/>
              </a:buClr>
              <a:buSzPts val="1100"/>
            </a:pPr>
            <a:r>
              <a:rPr lang="en-US"/>
              <a:t>The ESEA office has provided districts with a single contact internally about anything related to the Consolidated Application, ESEA programs, monitoring, improvement plans or effective practices. </a:t>
            </a:r>
            <a:endParaRPr/>
          </a:p>
          <a:p>
            <a:endParaRPr/>
          </a:p>
        </p:txBody>
      </p:sp>
      <p:sp>
        <p:nvSpPr>
          <p:cNvPr id="103" name="Google Shape;103;g47197899e7_0_5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10</a:t>
            </a:fld>
            <a:endParaRPr/>
          </a:p>
        </p:txBody>
      </p:sp>
    </p:spTree>
    <p:extLst>
      <p:ext uri="{BB962C8B-B14F-4D97-AF65-F5344CB8AC3E}">
        <p14:creationId xmlns:p14="http://schemas.microsoft.com/office/powerpoint/2010/main" val="350861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dirty="0"/>
              <a:t>Equitable Distribution of Teachers replaces the Highly Qualified requirement under ESSA. CDE uses October Count and HR Data provided by the districts</a:t>
            </a:r>
            <a:endParaRPr dirty="0"/>
          </a:p>
          <a:p>
            <a:pPr marL="466618" indent="-324041">
              <a:buSzPts val="1400"/>
              <a:buChar char="●"/>
            </a:pPr>
            <a:r>
              <a:rPr lang="en-US" dirty="0"/>
              <a:t>CDE conducts the Equitable Distribution of Teachers (EDT) analyses annually on behalf of districts and notifies them of any disproportionalities gaps in student access that may raise equity concerns. EDT analyses compare the proportions of effective, in-field, and experienced teachers in the highest and lowest poverty quartile schools and the highest and lowest minority quartile schools. If a district has schools in the highest poverty/minority quartile, but not in the lowest poverty/minority quartile, CDE compares the highest quartile schools to the state percentage. ESSA requires LEAs accepting Title I, Part A funds to submit a plan to CDE to address any disparities in the rates at which low-income and minority students are taught by inexperienced, out-of-field, or ineffective teachers. This plan is captured in the Consolidated Application for Federal Funds.</a:t>
            </a: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11</a:t>
            </a:fld>
            <a:endParaRPr/>
          </a:p>
        </p:txBody>
      </p:sp>
    </p:spTree>
    <p:extLst>
      <p:ext uri="{BB962C8B-B14F-4D97-AF65-F5344CB8AC3E}">
        <p14:creationId xmlns:p14="http://schemas.microsoft.com/office/powerpoint/2010/main" val="3033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7374648d7_10_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7374648d7_10_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buClr>
                <a:schemeClr val="dk1"/>
              </a:buClr>
              <a:buSzPts val="1100"/>
            </a:pPr>
            <a:endParaRPr/>
          </a:p>
        </p:txBody>
      </p:sp>
      <p:sp>
        <p:nvSpPr>
          <p:cNvPr id="130" name="Google Shape;130;g47374648d7_10_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12</a:t>
            </a:fld>
            <a:endParaRPr/>
          </a:p>
        </p:txBody>
      </p:sp>
    </p:spTree>
    <p:extLst>
      <p:ext uri="{BB962C8B-B14F-4D97-AF65-F5344CB8AC3E}">
        <p14:creationId xmlns:p14="http://schemas.microsoft.com/office/powerpoint/2010/main" val="268049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5" title="Header graphic"/>
          <p:cNvPicPr preferRelativeResize="0"/>
          <p:nvPr/>
        </p:nvPicPr>
        <p:blipFill rotWithShape="1">
          <a:blip r:embed="rId2">
            <a:alphaModFix/>
          </a:blip>
          <a:srcRect/>
          <a:stretch/>
        </p:blipFill>
        <p:spPr>
          <a:xfrm>
            <a:off x="1" y="0"/>
            <a:ext cx="9143997"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Calibri"/>
                <a:ea typeface="Calibri"/>
                <a:cs typeface="Calibri"/>
                <a:sym typeface="Calibri"/>
              </a:defRPr>
            </a:lvl1pPr>
            <a:lvl2pPr marL="0" lvl="1" indent="0" algn="ctr">
              <a:spcBef>
                <a:spcPts val="0"/>
              </a:spcBef>
              <a:buNone/>
              <a:defRPr sz="1200" b="0" i="0" u="none" strike="noStrike" cap="none">
                <a:solidFill>
                  <a:srgbClr val="888888"/>
                </a:solidFill>
                <a:latin typeface="Calibri"/>
                <a:ea typeface="Calibri"/>
                <a:cs typeface="Calibri"/>
                <a:sym typeface="Calibri"/>
              </a:defRPr>
            </a:lvl2pPr>
            <a:lvl3pPr marL="0" lvl="2" indent="0" algn="ctr">
              <a:spcBef>
                <a:spcPts val="0"/>
              </a:spcBef>
              <a:buNone/>
              <a:defRPr sz="1200" b="0" i="0" u="none" strike="noStrike" cap="none">
                <a:solidFill>
                  <a:srgbClr val="888888"/>
                </a:solidFill>
                <a:latin typeface="Calibri"/>
                <a:ea typeface="Calibri"/>
                <a:cs typeface="Calibri"/>
                <a:sym typeface="Calibri"/>
              </a:defRPr>
            </a:lvl3pPr>
            <a:lvl4pPr marL="0" lvl="3" indent="0" algn="ctr">
              <a:spcBef>
                <a:spcPts val="0"/>
              </a:spcBef>
              <a:buNone/>
              <a:defRPr sz="1200" b="0" i="0" u="none" strike="noStrike" cap="none">
                <a:solidFill>
                  <a:srgbClr val="888888"/>
                </a:solidFill>
                <a:latin typeface="Calibri"/>
                <a:ea typeface="Calibri"/>
                <a:cs typeface="Calibri"/>
                <a:sym typeface="Calibri"/>
              </a:defRPr>
            </a:lvl4pPr>
            <a:lvl5pPr marL="0" lvl="4" indent="0" algn="ctr">
              <a:spcBef>
                <a:spcPts val="0"/>
              </a:spcBef>
              <a:buNone/>
              <a:defRPr sz="1200" b="0" i="0" u="none" strike="noStrike" cap="none">
                <a:solidFill>
                  <a:srgbClr val="888888"/>
                </a:solidFill>
                <a:latin typeface="Calibri"/>
                <a:ea typeface="Calibri"/>
                <a:cs typeface="Calibri"/>
                <a:sym typeface="Calibri"/>
              </a:defRPr>
            </a:lvl5pPr>
            <a:lvl6pPr marL="0" lvl="5" indent="0" algn="ctr">
              <a:spcBef>
                <a:spcPts val="0"/>
              </a:spcBef>
              <a:buNone/>
              <a:defRPr sz="1200" b="0" i="0" u="none" strike="noStrike" cap="none">
                <a:solidFill>
                  <a:srgbClr val="888888"/>
                </a:solidFill>
                <a:latin typeface="Calibri"/>
                <a:ea typeface="Calibri"/>
                <a:cs typeface="Calibri"/>
                <a:sym typeface="Calibri"/>
              </a:defRPr>
            </a:lvl6pPr>
            <a:lvl7pPr marL="0" lvl="6" indent="0" algn="ctr">
              <a:spcBef>
                <a:spcPts val="0"/>
              </a:spcBef>
              <a:buNone/>
              <a:defRPr sz="1200" b="0" i="0" u="none" strike="noStrike" cap="none">
                <a:solidFill>
                  <a:srgbClr val="888888"/>
                </a:solidFill>
                <a:latin typeface="Calibri"/>
                <a:ea typeface="Calibri"/>
                <a:cs typeface="Calibri"/>
                <a:sym typeface="Calibri"/>
              </a:defRPr>
            </a:lvl7pPr>
            <a:lvl8pPr marL="0" lvl="7" indent="0" algn="ctr">
              <a:spcBef>
                <a:spcPts val="0"/>
              </a:spcBef>
              <a:buNone/>
              <a:defRPr sz="1200" b="0" i="0" u="none" strike="noStrike" cap="none">
                <a:solidFill>
                  <a:srgbClr val="888888"/>
                </a:solidFill>
                <a:latin typeface="Calibri"/>
                <a:ea typeface="Calibri"/>
                <a:cs typeface="Calibri"/>
                <a:sym typeface="Calibri"/>
              </a:defRPr>
            </a:lvl8pPr>
            <a:lvl9pPr marL="0" lvl="8" indent="0" algn="ctr">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extLst>
      <p:ext uri="{BB962C8B-B14F-4D97-AF65-F5344CB8AC3E}">
        <p14:creationId xmlns:p14="http://schemas.microsoft.com/office/powerpoint/2010/main" val="250097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row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Orang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6FE65-F525-40D3-A0D4-2CECE88664B0}" type="datetime1">
              <a:rPr lang="en-US" smtClean="0"/>
              <a:t>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www.cde.state.co.us/cdeawards/easi-contacts&amp;sa=D&amp;ust=1542821761028000&amp;usg=AFQjCNEPOWcmP7MnefnZRVMeoQSN_K_QXA"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www.cde.state.co.us/fedprograms/regionalcontac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e.state.co.us/fedprograms/monitoringwebina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de.state.co.us/fedprograms/universalrevie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2" Type="http://schemas.openxmlformats.org/officeDocument/2006/relationships/hyperlink" Target="mailto:mohajeri-nelson_n@cde.state.co.us" TargetMode="External"/><Relationship Id="rId1" Type="http://schemas.openxmlformats.org/officeDocument/2006/relationships/slideLayout" Target="../slideLayouts/slideLayout2.xml"/><Relationship Id="rId5" Type="http://schemas.openxmlformats.org/officeDocument/2006/relationships/hyperlink" Target="mailto:prael_m@cde.state.co.us" TargetMode="External"/><Relationship Id="rId4" Type="http://schemas.openxmlformats.org/officeDocument/2006/relationships/hyperlink" Target="mailto:hernandez-sosa_s@cde.state.co.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cde.state.co.us/fedprograms/universalreview" TargetMode="External"/><Relationship Id="rId3" Type="http://schemas.openxmlformats.org/officeDocument/2006/relationships/hyperlink" Target="http://www.cde.state.co.us/fedprograms/ppbouldervalley" TargetMode="External"/><Relationship Id="rId7" Type="http://schemas.openxmlformats.org/officeDocument/2006/relationships/hyperlink" Target="http://www.cde.state.co.us/fedprograms/titleiguidancepdf"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www.cde.state.co.us/fedprograms/supplementnotsupplant-0" TargetMode="External"/><Relationship Id="rId5" Type="http://schemas.openxmlformats.org/officeDocument/2006/relationships/hyperlink" Target="http://www.cde.state.co.us/fedprograms/moefeb2018" TargetMode="External"/><Relationship Id="rId4" Type="http://schemas.openxmlformats.org/officeDocument/2006/relationships/hyperlink" Target="http://www.cde.state.co.us/fedprograms/essa-improvement-planning-requirements-webinar-ppt-201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mailto:Meredith_j@cde.state.co.us" TargetMode="External"/><Relationship Id="rId3" Type="http://schemas.openxmlformats.org/officeDocument/2006/relationships/hyperlink" Target="mailto:Vassis_b@cde.state.co.us" TargetMode="External"/><Relationship Id="rId7" Type="http://schemas.openxmlformats.org/officeDocument/2006/relationships/hyperlink" Target="mailto:Giessinger_t@cde.state.co.us" TargetMode="External"/><Relationship Id="rId2" Type="http://schemas.openxmlformats.org/officeDocument/2006/relationships/hyperlink" Target="mailto:Willett_j@cde.state.co.us" TargetMode="External"/><Relationship Id="rId1" Type="http://schemas.openxmlformats.org/officeDocument/2006/relationships/slideLayout" Target="../slideLayouts/slideLayout2.xml"/><Relationship Id="rId6" Type="http://schemas.openxmlformats.org/officeDocument/2006/relationships/hyperlink" Target="mailto:Collins_k@cde.state.co.us" TargetMode="External"/><Relationship Id="rId5" Type="http://schemas.openxmlformats.org/officeDocument/2006/relationships/hyperlink" Target="mailto:Meushaw_l@cde.state.co.us" TargetMode="External"/><Relationship Id="rId10" Type="http://schemas.openxmlformats.org/officeDocument/2006/relationships/hyperlink" Target="mailto:Hawkins_r@cde.state.co.us" TargetMode="External"/><Relationship Id="rId4" Type="http://schemas.openxmlformats.org/officeDocument/2006/relationships/hyperlink" Target="mailto:Thompson_r@cde.state.co.us" TargetMode="External"/><Relationship Id="rId9" Type="http://schemas.openxmlformats.org/officeDocument/2006/relationships/hyperlink" Target="mailto:Bylsma_b@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fedprograms/regionalcontac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subTitle" idx="1"/>
          </p:nvPr>
        </p:nvSpPr>
        <p:spPr>
          <a:xfrm>
            <a:off x="1143000" y="5169407"/>
            <a:ext cx="6858000" cy="44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smtClean="0"/>
              <a:t>December </a:t>
            </a:r>
            <a:r>
              <a:rPr lang="en-US" dirty="0"/>
              <a:t>2018</a:t>
            </a:r>
            <a:endParaRPr dirty="0"/>
          </a:p>
          <a:p>
            <a:pPr marL="0" lvl="0" indent="0" algn="ctr" rtl="0">
              <a:lnSpc>
                <a:spcPct val="90000"/>
              </a:lnSpc>
              <a:spcBef>
                <a:spcPts val="1000"/>
              </a:spcBef>
              <a:spcAft>
                <a:spcPts val="0"/>
              </a:spcAft>
              <a:buClr>
                <a:schemeClr val="dk1"/>
              </a:buClr>
              <a:buSzPts val="2400"/>
              <a:buNone/>
            </a:pPr>
            <a:endParaRPr dirty="0"/>
          </a:p>
        </p:txBody>
      </p:sp>
      <p:sp>
        <p:nvSpPr>
          <p:cNvPr id="62" name="Google Shape;62;p11"/>
          <p:cNvSpPr txBox="1">
            <a:spLocks noGrp="1"/>
          </p:cNvSpPr>
          <p:nvPr>
            <p:ph type="ctrTitle"/>
          </p:nvPr>
        </p:nvSpPr>
        <p:spPr>
          <a:xfrm>
            <a:off x="173250" y="2789600"/>
            <a:ext cx="8797500" cy="25230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5400"/>
              <a:buFont typeface="Arial"/>
              <a:buNone/>
            </a:pPr>
            <a:r>
              <a:rPr lang="en-US" dirty="0"/>
              <a:t> </a:t>
            </a:r>
            <a:r>
              <a:rPr lang="en-US" sz="4800" dirty="0"/>
              <a:t>Regional Network Meeting</a:t>
            </a:r>
            <a:endParaRPr sz="4800" dirty="0"/>
          </a:p>
          <a:p>
            <a:pPr marL="0" lvl="0" indent="0" algn="ctr" rtl="0">
              <a:lnSpc>
                <a:spcPct val="90000"/>
              </a:lnSpc>
              <a:spcBef>
                <a:spcPts val="0"/>
              </a:spcBef>
              <a:spcAft>
                <a:spcPts val="0"/>
              </a:spcAft>
              <a:buClr>
                <a:schemeClr val="dk1"/>
              </a:buClr>
              <a:buSzPts val="5400"/>
              <a:buFont typeface="Arial"/>
              <a:buNone/>
            </a:pPr>
            <a:r>
              <a:rPr lang="en-US" sz="4800" dirty="0" smtClean="0"/>
              <a:t>(</a:t>
            </a:r>
            <a:r>
              <a:rPr lang="en-US" sz="4800" dirty="0"/>
              <a:t>RNM)</a:t>
            </a:r>
            <a:endParaRPr sz="4800" dirty="0"/>
          </a:p>
        </p:txBody>
      </p:sp>
      <p:sp>
        <p:nvSpPr>
          <p:cNvPr id="63" name="Google Shape;63;p1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2267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Museo Slab 500" panose="02000000000000000000" pitchFamily="50" charset="0"/>
              </a:rPr>
              <a:t>Update: CDE Support Contacts</a:t>
            </a:r>
            <a:endParaRPr dirty="0">
              <a:latin typeface="Museo Slab 500" panose="02000000000000000000" pitchFamily="50" charset="0"/>
            </a:endParaRPr>
          </a:p>
        </p:txBody>
      </p:sp>
      <p:sp>
        <p:nvSpPr>
          <p:cNvPr id="106" name="Google Shape;106;p17"/>
          <p:cNvSpPr txBox="1">
            <a:spLocks noGrp="1"/>
          </p:cNvSpPr>
          <p:nvPr>
            <p:ph type="body" idx="1"/>
          </p:nvPr>
        </p:nvSpPr>
        <p:spPr>
          <a:xfrm>
            <a:off x="274320" y="1463039"/>
            <a:ext cx="4011000" cy="4893311"/>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p>
            <a:pPr marL="0" lvl="0" indent="0" algn="l" rtl="0">
              <a:lnSpc>
                <a:spcPct val="115000"/>
              </a:lnSpc>
              <a:spcBef>
                <a:spcPts val="0"/>
              </a:spcBef>
              <a:spcAft>
                <a:spcPts val="0"/>
              </a:spcAft>
              <a:buNone/>
            </a:pPr>
            <a:r>
              <a:rPr lang="en-US" sz="1600" dirty="0">
                <a:solidFill>
                  <a:schemeClr val="dk1"/>
                </a:solidFill>
                <a:latin typeface="Trebuchet MS" panose="020B0603020202020204" pitchFamily="34" charset="0"/>
              </a:rPr>
              <a:t>CDE has implemented </a:t>
            </a:r>
            <a:r>
              <a:rPr lang="en-US" sz="1600" b="1" u="sng" dirty="0">
                <a:solidFill>
                  <a:schemeClr val="hlink"/>
                </a:solidFill>
                <a:latin typeface="Trebuchet MS" panose="020B0603020202020204" pitchFamily="34" charset="0"/>
                <a:hlinkClick r:id="rId3"/>
              </a:rPr>
              <a:t>Support Coordinators</a:t>
            </a:r>
            <a:r>
              <a:rPr lang="en-US" sz="1600" dirty="0">
                <a:solidFill>
                  <a:schemeClr val="dk1"/>
                </a:solidFill>
                <a:latin typeface="Trebuchet MS" panose="020B0603020202020204" pitchFamily="34" charset="0"/>
              </a:rPr>
              <a:t> to provide districts with our lowest performing schools more responsive and aligned guidance and support tailored to their unique context.  </a:t>
            </a:r>
            <a:r>
              <a:rPr lang="en-US" sz="1600" dirty="0">
                <a:latin typeface="Trebuchet MS" panose="020B0603020202020204" pitchFamily="34" charset="0"/>
              </a:rPr>
              <a:t>S</a:t>
            </a:r>
            <a:r>
              <a:rPr lang="en-US" sz="1600" dirty="0">
                <a:solidFill>
                  <a:schemeClr val="dk1"/>
                </a:solidFill>
                <a:latin typeface="Trebuchet MS" panose="020B0603020202020204" pitchFamily="34" charset="0"/>
              </a:rPr>
              <a:t>upports </a:t>
            </a:r>
            <a:r>
              <a:rPr lang="en-US" sz="1600" dirty="0">
                <a:latin typeface="Trebuchet MS" panose="020B0603020202020204" pitchFamily="34" charset="0"/>
              </a:rPr>
              <a:t>C</a:t>
            </a:r>
            <a:r>
              <a:rPr lang="en-US" sz="1600" dirty="0">
                <a:solidFill>
                  <a:schemeClr val="dk1"/>
                </a:solidFill>
                <a:latin typeface="Trebuchet MS" panose="020B0603020202020204" pitchFamily="34" charset="0"/>
              </a:rPr>
              <a:t>oordinators a</a:t>
            </a:r>
            <a:r>
              <a:rPr lang="en-US" sz="1600" dirty="0">
                <a:latin typeface="Trebuchet MS" panose="020B0603020202020204" pitchFamily="34" charset="0"/>
              </a:rPr>
              <a:t>re your</a:t>
            </a:r>
            <a:r>
              <a:rPr lang="en-US" sz="1600" dirty="0">
                <a:solidFill>
                  <a:schemeClr val="dk1"/>
                </a:solidFill>
                <a:latin typeface="Trebuchet MS" panose="020B0603020202020204" pitchFamily="34" charset="0"/>
              </a:rPr>
              <a:t> first contact when you don’t know who to </a:t>
            </a:r>
            <a:r>
              <a:rPr lang="en-US" sz="1600" dirty="0" smtClean="0">
                <a:solidFill>
                  <a:schemeClr val="dk1"/>
                </a:solidFill>
                <a:latin typeface="Trebuchet MS" panose="020B0603020202020204" pitchFamily="34" charset="0"/>
              </a:rPr>
              <a:t>cal</a:t>
            </a:r>
            <a:r>
              <a:rPr lang="en-US" sz="1400" dirty="0">
                <a:latin typeface="Trebuchet MS" panose="020B0603020202020204" pitchFamily="34" charset="0"/>
              </a:rPr>
              <a:t>l</a:t>
            </a:r>
            <a:r>
              <a:rPr lang="en-US" sz="1400" dirty="0" smtClean="0">
                <a:solidFill>
                  <a:schemeClr val="dk1"/>
                </a:solidFill>
                <a:latin typeface="Trebuchet MS" panose="020B0603020202020204" pitchFamily="34" charset="0"/>
              </a:rPr>
              <a:t>.</a:t>
            </a:r>
            <a:endParaRPr sz="1400" dirty="0">
              <a:solidFill>
                <a:schemeClr val="dk1"/>
              </a:solidFill>
              <a:latin typeface="Trebuchet MS" panose="020B0603020202020204" pitchFamily="34" charset="0"/>
            </a:endParaRPr>
          </a:p>
          <a:p>
            <a:pPr marL="0" lvl="0" indent="0" algn="l" rtl="0">
              <a:lnSpc>
                <a:spcPct val="115000"/>
              </a:lnSpc>
              <a:spcBef>
                <a:spcPts val="0"/>
              </a:spcBef>
              <a:spcAft>
                <a:spcPts val="0"/>
              </a:spcAft>
              <a:buNone/>
            </a:pPr>
            <a:endParaRPr sz="1400" dirty="0">
              <a:latin typeface="Trebuchet MS" panose="020B0603020202020204" pitchFamily="34" charset="0"/>
            </a:endParaRPr>
          </a:p>
          <a:p>
            <a:pPr marL="457200" lvl="0" indent="-317500" algn="l" rtl="0">
              <a:lnSpc>
                <a:spcPct val="115000"/>
              </a:lnSpc>
              <a:spcBef>
                <a:spcPts val="0"/>
              </a:spcBef>
              <a:spcAft>
                <a:spcPts val="0"/>
              </a:spcAft>
              <a:buSzPts val="1400"/>
              <a:buChar char="●"/>
            </a:pPr>
            <a:r>
              <a:rPr lang="en-US" sz="1400" dirty="0">
                <a:latin typeface="Trebuchet MS" panose="020B0603020202020204" pitchFamily="34" charset="0"/>
              </a:rPr>
              <a:t>Examples of opportunities that Support Coordinators may help navigate:</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smtClean="0">
                <a:latin typeface="Trebuchet MS" panose="020B0603020202020204" pitchFamily="34" charset="0"/>
              </a:rPr>
              <a:t>Needs </a:t>
            </a:r>
            <a:r>
              <a:rPr lang="en-US" sz="1400" dirty="0">
                <a:latin typeface="Trebuchet MS" panose="020B0603020202020204" pitchFamily="34" charset="0"/>
              </a:rPr>
              <a:t>assessment and planning</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a:latin typeface="Trebuchet MS" panose="020B0603020202020204" pitchFamily="34" charset="0"/>
              </a:rPr>
              <a:t>U</a:t>
            </a:r>
            <a:r>
              <a:rPr lang="en-US" sz="1400" dirty="0" smtClean="0">
                <a:latin typeface="Trebuchet MS" panose="020B0603020202020204" pitchFamily="34" charset="0"/>
              </a:rPr>
              <a:t>nderstanding </a:t>
            </a:r>
            <a:r>
              <a:rPr lang="en-US" sz="1400" dirty="0">
                <a:latin typeface="Trebuchet MS" panose="020B0603020202020204" pitchFamily="34" charset="0"/>
              </a:rPr>
              <a:t>local context</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a:latin typeface="Trebuchet MS" panose="020B0603020202020204" pitchFamily="34" charset="0"/>
              </a:rPr>
              <a:t>P</a:t>
            </a:r>
            <a:r>
              <a:rPr lang="en-US" sz="1400" dirty="0" smtClean="0">
                <a:latin typeface="Trebuchet MS" panose="020B0603020202020204" pitchFamily="34" charset="0"/>
              </a:rPr>
              <a:t>roviding state accountability information (i.e., Performance Frameworks)</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a:latin typeface="Trebuchet MS" panose="020B0603020202020204" pitchFamily="34" charset="0"/>
              </a:rPr>
              <a:t>C</a:t>
            </a:r>
            <a:r>
              <a:rPr lang="en-US" sz="1400" dirty="0" smtClean="0">
                <a:latin typeface="Trebuchet MS" panose="020B0603020202020204" pitchFamily="34" charset="0"/>
              </a:rPr>
              <a:t>onsulting </a:t>
            </a:r>
            <a:r>
              <a:rPr lang="en-US" sz="1400" dirty="0">
                <a:latin typeface="Trebuchet MS" panose="020B0603020202020204" pitchFamily="34" charset="0"/>
              </a:rPr>
              <a:t>on strategy selection</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a:latin typeface="Trebuchet MS" panose="020B0603020202020204" pitchFamily="34" charset="0"/>
              </a:rPr>
              <a:t>B</a:t>
            </a:r>
            <a:r>
              <a:rPr lang="en-US" sz="1400" dirty="0" smtClean="0">
                <a:latin typeface="Trebuchet MS" panose="020B0603020202020204" pitchFamily="34" charset="0"/>
              </a:rPr>
              <a:t>rokering </a:t>
            </a:r>
            <a:r>
              <a:rPr lang="en-US" sz="1400" dirty="0">
                <a:latin typeface="Trebuchet MS" panose="020B0603020202020204" pitchFamily="34" charset="0"/>
              </a:rPr>
              <a:t>needed supports</a:t>
            </a:r>
            <a:endParaRPr sz="1400" dirty="0">
              <a:latin typeface="Trebuchet MS" panose="020B0603020202020204" pitchFamily="34" charset="0"/>
            </a:endParaRPr>
          </a:p>
          <a:p>
            <a:pPr marL="914400" lvl="1" indent="-317500" algn="l" rtl="0">
              <a:lnSpc>
                <a:spcPct val="115000"/>
              </a:lnSpc>
              <a:spcBef>
                <a:spcPts val="0"/>
              </a:spcBef>
              <a:spcAft>
                <a:spcPts val="0"/>
              </a:spcAft>
              <a:buSzPts val="1400"/>
              <a:buChar char="○"/>
            </a:pPr>
            <a:r>
              <a:rPr lang="en-US" sz="1400" dirty="0">
                <a:latin typeface="Trebuchet MS" panose="020B0603020202020204" pitchFamily="34" charset="0"/>
              </a:rPr>
              <a:t>H</a:t>
            </a:r>
            <a:r>
              <a:rPr lang="en-US" sz="1400" dirty="0" smtClean="0">
                <a:latin typeface="Trebuchet MS" panose="020B0603020202020204" pitchFamily="34" charset="0"/>
              </a:rPr>
              <a:t>elp </a:t>
            </a:r>
            <a:r>
              <a:rPr lang="en-US" sz="1400" dirty="0">
                <a:latin typeface="Trebuchet MS" panose="020B0603020202020204" pitchFamily="34" charset="0"/>
              </a:rPr>
              <a:t>on implementation efforts</a:t>
            </a:r>
            <a:endParaRPr sz="1400" dirty="0">
              <a:latin typeface="Trebuchet MS" panose="020B0603020202020204" pitchFamily="34" charset="0"/>
            </a:endParaRPr>
          </a:p>
          <a:p>
            <a:pPr marL="457200" lvl="0" indent="0" algn="l" rtl="0">
              <a:lnSpc>
                <a:spcPct val="115000"/>
              </a:lnSpc>
              <a:spcBef>
                <a:spcPts val="0"/>
              </a:spcBef>
              <a:spcAft>
                <a:spcPts val="0"/>
              </a:spcAft>
              <a:buNone/>
            </a:pPr>
            <a:endParaRPr sz="1400" dirty="0"/>
          </a:p>
          <a:p>
            <a:pPr marL="45720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endParaRPr sz="1400" dirty="0">
              <a:solidFill>
                <a:schemeClr val="dk1"/>
              </a:solidFill>
            </a:endParaRPr>
          </a:p>
        </p:txBody>
      </p:sp>
      <p:sp>
        <p:nvSpPr>
          <p:cNvPr id="107" name="Google Shape;107;p17"/>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10</a:t>
            </a:fld>
            <a:endParaRPr/>
          </a:p>
        </p:txBody>
      </p:sp>
      <p:sp>
        <p:nvSpPr>
          <p:cNvPr id="108" name="Google Shape;108;p17"/>
          <p:cNvSpPr txBox="1">
            <a:spLocks noGrp="1"/>
          </p:cNvSpPr>
          <p:nvPr>
            <p:ph type="body" idx="2"/>
          </p:nvPr>
        </p:nvSpPr>
        <p:spPr>
          <a:xfrm>
            <a:off x="4736254" y="1463040"/>
            <a:ext cx="4011000" cy="4351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600" dirty="0" smtClean="0">
                <a:latin typeface="Trebuchet MS" panose="020B0603020202020204" pitchFamily="34" charset="0"/>
              </a:rPr>
              <a:t>Additionally, </a:t>
            </a:r>
            <a:r>
              <a:rPr lang="en-US" sz="1600" dirty="0">
                <a:latin typeface="Trebuchet MS" panose="020B0603020202020204" pitchFamily="34" charset="0"/>
              </a:rPr>
              <a:t>ESEA </a:t>
            </a:r>
            <a:r>
              <a:rPr lang="en-US" sz="1600" dirty="0" smtClean="0">
                <a:latin typeface="Trebuchet MS" panose="020B0603020202020204" pitchFamily="34" charset="0"/>
              </a:rPr>
              <a:t>Programs Office </a:t>
            </a:r>
            <a:r>
              <a:rPr lang="en-US" sz="1600" dirty="0">
                <a:latin typeface="Trebuchet MS" panose="020B0603020202020204" pitchFamily="34" charset="0"/>
              </a:rPr>
              <a:t>has </a:t>
            </a:r>
            <a:r>
              <a:rPr lang="en-US" sz="1600" b="1" u="sng" dirty="0">
                <a:solidFill>
                  <a:schemeClr val="hlink"/>
                </a:solidFill>
                <a:latin typeface="Trebuchet MS" panose="020B0603020202020204" pitchFamily="34" charset="0"/>
                <a:hlinkClick r:id="rId4"/>
              </a:rPr>
              <a:t>Regional Contacts</a:t>
            </a:r>
            <a:r>
              <a:rPr lang="en-US" sz="1600" dirty="0">
                <a:latin typeface="Trebuchet MS" panose="020B0603020202020204" pitchFamily="34" charset="0"/>
              </a:rPr>
              <a:t> for support on anything related to ESEA </a:t>
            </a:r>
            <a:r>
              <a:rPr lang="en-US" sz="1600" dirty="0" smtClean="0">
                <a:latin typeface="Trebuchet MS" panose="020B0603020202020204" pitchFamily="34" charset="0"/>
              </a:rPr>
              <a:t>requirements</a:t>
            </a:r>
            <a:r>
              <a:rPr lang="en-US" sz="1600" dirty="0">
                <a:latin typeface="Trebuchet MS" panose="020B0603020202020204" pitchFamily="34" charset="0"/>
              </a:rPr>
              <a:t>, the Consolidated Application, or guidance/resources on implementing effective practices.</a:t>
            </a:r>
            <a:endParaRPr sz="1600" dirty="0">
              <a:latin typeface="Trebuchet MS" panose="020B0603020202020204" pitchFamily="34" charset="0"/>
            </a:endParaRPr>
          </a:p>
          <a:p>
            <a:pPr marL="0" lvl="0" indent="0" algn="l" rtl="0">
              <a:lnSpc>
                <a:spcPct val="115000"/>
              </a:lnSpc>
              <a:spcBef>
                <a:spcPts val="0"/>
              </a:spcBef>
              <a:spcAft>
                <a:spcPts val="0"/>
              </a:spcAft>
              <a:buNone/>
            </a:pP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Consolidated Application</a:t>
            </a: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ESEA programs</a:t>
            </a: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ESEA </a:t>
            </a:r>
            <a:r>
              <a:rPr lang="en-US" sz="1600" dirty="0" smtClean="0">
                <a:latin typeface="Trebuchet MS" panose="020B0603020202020204" pitchFamily="34" charset="0"/>
              </a:rPr>
              <a:t>monitoring</a:t>
            </a: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Effective </a:t>
            </a:r>
            <a:r>
              <a:rPr lang="en-US" sz="1600" dirty="0" smtClean="0">
                <a:latin typeface="Trebuchet MS" panose="020B0603020202020204" pitchFamily="34" charset="0"/>
              </a:rPr>
              <a:t>practices</a:t>
            </a: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ESSA </a:t>
            </a:r>
            <a:r>
              <a:rPr lang="en-US" sz="1600" dirty="0" smtClean="0">
                <a:latin typeface="Trebuchet MS" panose="020B0603020202020204" pitchFamily="34" charset="0"/>
              </a:rPr>
              <a:t>identification </a:t>
            </a:r>
            <a:r>
              <a:rPr lang="en-US" sz="1600" dirty="0">
                <a:latin typeface="Trebuchet MS" panose="020B0603020202020204" pitchFamily="34" charset="0"/>
              </a:rPr>
              <a:t>for </a:t>
            </a:r>
            <a:r>
              <a:rPr lang="en-US" sz="1600" dirty="0" smtClean="0">
                <a:latin typeface="Trebuchet MS" panose="020B0603020202020204" pitchFamily="34" charset="0"/>
              </a:rPr>
              <a:t>support </a:t>
            </a:r>
            <a:r>
              <a:rPr lang="en-US" sz="1600" dirty="0">
                <a:latin typeface="Trebuchet MS" panose="020B0603020202020204" pitchFamily="34" charset="0"/>
              </a:rPr>
              <a:t>and </a:t>
            </a:r>
            <a:r>
              <a:rPr lang="en-US" sz="1600" dirty="0" smtClean="0">
                <a:latin typeface="Trebuchet MS" panose="020B0603020202020204" pitchFamily="34" charset="0"/>
              </a:rPr>
              <a:t>improvement</a:t>
            </a:r>
            <a:endParaRPr sz="1600" dirty="0">
              <a:latin typeface="Trebuchet MS" panose="020B0603020202020204" pitchFamily="34" charset="0"/>
            </a:endParaRPr>
          </a:p>
          <a:p>
            <a:pPr marL="457200" lvl="0" indent="-330200" algn="l" rtl="0">
              <a:lnSpc>
                <a:spcPct val="115000"/>
              </a:lnSpc>
              <a:spcBef>
                <a:spcPts val="0"/>
              </a:spcBef>
              <a:spcAft>
                <a:spcPts val="0"/>
              </a:spcAft>
              <a:buSzPts val="1600"/>
              <a:buChar char="●"/>
            </a:pPr>
            <a:r>
              <a:rPr lang="en-US" sz="1600" dirty="0">
                <a:latin typeface="Trebuchet MS" panose="020B0603020202020204" pitchFamily="34" charset="0"/>
              </a:rPr>
              <a:t>EASI</a:t>
            </a:r>
            <a:endParaRPr sz="1600" dirty="0">
              <a:latin typeface="Trebuchet MS" panose="020B0603020202020204" pitchFamily="34" charset="0"/>
            </a:endParaRPr>
          </a:p>
          <a:p>
            <a:pPr marL="0" lvl="0" indent="0" algn="l" rtl="0">
              <a:lnSpc>
                <a:spcPct val="115000"/>
              </a:lnSpc>
              <a:spcBef>
                <a:spcPts val="0"/>
              </a:spcBef>
              <a:spcAft>
                <a:spcPts val="0"/>
              </a:spcAft>
              <a:buNone/>
            </a:pPr>
            <a:endParaRPr sz="1400" dirty="0"/>
          </a:p>
        </p:txBody>
      </p:sp>
    </p:spTree>
    <p:extLst>
      <p:ext uri="{BB962C8B-B14F-4D97-AF65-F5344CB8AC3E}">
        <p14:creationId xmlns:p14="http://schemas.microsoft.com/office/powerpoint/2010/main" val="144192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97193" y="202469"/>
            <a:ext cx="87483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Update: Equitable </a:t>
            </a:r>
            <a:r>
              <a:rPr lang="en-US" dirty="0"/>
              <a:t>Distribution Of Teachers (EDT) - Overview</a:t>
            </a:r>
            <a:endParaRPr dirty="0"/>
          </a:p>
        </p:txBody>
      </p:sp>
      <p:sp>
        <p:nvSpPr>
          <p:cNvPr id="115" name="Google Shape;115;p18"/>
          <p:cNvSpPr txBox="1">
            <a:spLocks noGrp="1"/>
          </p:cNvSpPr>
          <p:nvPr>
            <p:ph type="body" idx="1"/>
          </p:nvPr>
        </p:nvSpPr>
        <p:spPr>
          <a:xfrm>
            <a:off x="395700" y="1267625"/>
            <a:ext cx="87483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1800" dirty="0">
                <a:solidFill>
                  <a:srgbClr val="333333"/>
                </a:solidFill>
                <a:latin typeface="Calibri"/>
                <a:ea typeface="Calibri"/>
                <a:cs typeface="Calibri"/>
                <a:sym typeface="Calibri"/>
              </a:rPr>
              <a:t>ESSA requires states to evaluate annually whether low-income and minority students are taught disproportionately by ineffective, out-of-field, or inexperienced teachers compared to their higher-income, non-minority peers, and address any disparities that exist. </a:t>
            </a:r>
            <a:endParaRPr sz="1800" dirty="0">
              <a:solidFill>
                <a:srgbClr val="33333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8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1" dirty="0" smtClean="0">
                <a:solidFill>
                  <a:schemeClr val="dk1"/>
                </a:solidFill>
                <a:latin typeface="Calibri"/>
                <a:ea typeface="Calibri"/>
                <a:cs typeface="Calibri"/>
                <a:sym typeface="Calibri"/>
              </a:rPr>
              <a:t>       </a:t>
            </a:r>
            <a:r>
              <a:rPr lang="en-US" sz="1400" b="1" dirty="0">
                <a:solidFill>
                  <a:schemeClr val="dk1"/>
                </a:solidFill>
                <a:latin typeface="Calibri"/>
                <a:ea typeface="Calibri"/>
                <a:cs typeface="Calibri"/>
                <a:sym typeface="Calibri"/>
              </a:rPr>
              <a:t>EDT Analyses: Process</a:t>
            </a:r>
            <a:endParaRPr sz="1400" b="1" dirty="0">
              <a:solidFill>
                <a:srgbClr val="333333"/>
              </a:solidFill>
              <a:latin typeface="Calibri"/>
              <a:ea typeface="Calibri"/>
              <a:cs typeface="Calibri"/>
              <a:sym typeface="Calibri"/>
            </a:endParaRPr>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11</a:t>
            </a:fld>
            <a:endParaRPr/>
          </a:p>
        </p:txBody>
      </p:sp>
      <p:grpSp>
        <p:nvGrpSpPr>
          <p:cNvPr id="120" name="Google Shape;120;p18" descr="CDE analyzes the FTE in core courses for 3 criteria: &#10;effective, &#10;in-field, &#10;experience &#10;" title="Step 1 "/>
          <p:cNvGrpSpPr/>
          <p:nvPr/>
        </p:nvGrpSpPr>
        <p:grpSpPr>
          <a:xfrm>
            <a:off x="726688" y="2953060"/>
            <a:ext cx="2688196" cy="2780228"/>
            <a:chOff x="0" y="1189989"/>
            <a:chExt cx="3546900" cy="2787195"/>
          </a:xfrm>
        </p:grpSpPr>
        <p:sp>
          <p:nvSpPr>
            <p:cNvPr id="121" name="Google Shape;121;p18"/>
            <p:cNvSpPr/>
            <p:nvPr/>
          </p:nvSpPr>
          <p:spPr>
            <a:xfrm>
              <a:off x="0" y="1189989"/>
              <a:ext cx="3546900" cy="522967"/>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Roboto"/>
                  <a:ea typeface="Roboto"/>
                  <a:cs typeface="Roboto"/>
                  <a:sym typeface="Roboto"/>
                </a:rPr>
                <a:t>Step 1</a:t>
              </a:r>
              <a:endParaRPr dirty="0">
                <a:solidFill>
                  <a:srgbClr val="FFFFFF"/>
                </a:solidFill>
                <a:latin typeface="Roboto"/>
                <a:ea typeface="Roboto"/>
                <a:cs typeface="Roboto"/>
                <a:sym typeface="Roboto"/>
              </a:endParaRPr>
            </a:p>
          </p:txBody>
        </p:sp>
        <p:sp>
          <p:nvSpPr>
            <p:cNvPr id="122" name="Google Shape;122;p18"/>
            <p:cNvSpPr txBox="1"/>
            <p:nvPr/>
          </p:nvSpPr>
          <p:spPr>
            <a:xfrm>
              <a:off x="377164" y="1841053"/>
              <a:ext cx="2450399" cy="21361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dk1"/>
                  </a:solidFill>
                </a:rPr>
                <a:t>CDE analyzes the FTE in core courses for 3 criteria: </a:t>
              </a:r>
              <a:endParaRPr sz="1600" dirty="0">
                <a:solidFill>
                  <a:schemeClr val="dk1"/>
                </a:solidFill>
              </a:endParaRPr>
            </a:p>
            <a:p>
              <a:pPr marL="457200" lvl="0" indent="-317500" algn="l" rtl="0">
                <a:spcBef>
                  <a:spcPts val="0"/>
                </a:spcBef>
                <a:spcAft>
                  <a:spcPts val="0"/>
                </a:spcAft>
                <a:buClr>
                  <a:schemeClr val="dk1"/>
                </a:buClr>
                <a:buSzPts val="1400"/>
                <a:buAutoNum type="arabicParenR"/>
              </a:pPr>
              <a:r>
                <a:rPr lang="en-US" sz="1600" dirty="0">
                  <a:solidFill>
                    <a:schemeClr val="dk1"/>
                  </a:solidFill>
                </a:rPr>
                <a:t>effective, </a:t>
              </a:r>
              <a:endParaRPr sz="1600" dirty="0">
                <a:solidFill>
                  <a:schemeClr val="dk1"/>
                </a:solidFill>
              </a:endParaRPr>
            </a:p>
            <a:p>
              <a:pPr marL="457200" lvl="0" indent="-317500" algn="l" rtl="0">
                <a:spcBef>
                  <a:spcPts val="0"/>
                </a:spcBef>
                <a:spcAft>
                  <a:spcPts val="0"/>
                </a:spcAft>
                <a:buClr>
                  <a:schemeClr val="dk1"/>
                </a:buClr>
                <a:buSzPts val="1400"/>
                <a:buAutoNum type="arabicParenR"/>
              </a:pPr>
              <a:r>
                <a:rPr lang="en-US" sz="1600" dirty="0">
                  <a:solidFill>
                    <a:schemeClr val="dk1"/>
                  </a:solidFill>
                </a:rPr>
                <a:t>in-field, </a:t>
              </a:r>
              <a:endParaRPr sz="1600" dirty="0">
                <a:solidFill>
                  <a:schemeClr val="dk1"/>
                </a:solidFill>
              </a:endParaRPr>
            </a:p>
            <a:p>
              <a:pPr marL="457200" lvl="0" indent="-317500" algn="l" rtl="0">
                <a:spcBef>
                  <a:spcPts val="0"/>
                </a:spcBef>
                <a:spcAft>
                  <a:spcPts val="0"/>
                </a:spcAft>
                <a:buClr>
                  <a:schemeClr val="dk1"/>
                </a:buClr>
                <a:buSzPts val="1400"/>
                <a:buAutoNum type="arabicParenR"/>
              </a:pPr>
              <a:r>
                <a:rPr lang="en-US" sz="1600" dirty="0">
                  <a:solidFill>
                    <a:schemeClr val="dk1"/>
                  </a:solidFill>
                </a:rPr>
                <a:t>experience </a:t>
              </a:r>
              <a:endParaRPr sz="1600" dirty="0">
                <a:latin typeface="Roboto"/>
                <a:ea typeface="Roboto"/>
                <a:cs typeface="Roboto"/>
                <a:sym typeface="Roboto"/>
              </a:endParaRPr>
            </a:p>
          </p:txBody>
        </p:sp>
      </p:grpSp>
      <p:grpSp>
        <p:nvGrpSpPr>
          <p:cNvPr id="123" name="Google Shape;123;p18" descr="For each LEA, CDE compares the district’s schools that fall into the state’s highest poverty and minority quartiles to those in the lowest quartiles to identify equity gaps.&#10;" title="Step 2 "/>
          <p:cNvGrpSpPr/>
          <p:nvPr/>
        </p:nvGrpSpPr>
        <p:grpSpPr>
          <a:xfrm>
            <a:off x="3204526" y="2953047"/>
            <a:ext cx="2733635" cy="3276165"/>
            <a:chOff x="3195848" y="1189779"/>
            <a:chExt cx="3054000" cy="3284705"/>
          </a:xfrm>
        </p:grpSpPr>
        <p:sp>
          <p:nvSpPr>
            <p:cNvPr id="124" name="Google Shape;124;p18"/>
            <p:cNvSpPr/>
            <p:nvPr/>
          </p:nvSpPr>
          <p:spPr>
            <a:xfrm>
              <a:off x="3195848" y="1189779"/>
              <a:ext cx="3054000" cy="523033"/>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Step 2</a:t>
              </a:r>
              <a:endParaRPr>
                <a:solidFill>
                  <a:srgbClr val="FFFFFF"/>
                </a:solidFill>
                <a:latin typeface="Roboto"/>
                <a:ea typeface="Roboto"/>
                <a:cs typeface="Roboto"/>
                <a:sym typeface="Roboto"/>
              </a:endParaRPr>
            </a:p>
          </p:txBody>
        </p:sp>
        <p:sp>
          <p:nvSpPr>
            <p:cNvPr id="125" name="Google Shape;125;p18"/>
            <p:cNvSpPr txBox="1"/>
            <p:nvPr/>
          </p:nvSpPr>
          <p:spPr>
            <a:xfrm>
              <a:off x="3517660" y="1858784"/>
              <a:ext cx="2236200"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a:solidFill>
                    <a:schemeClr val="dk1"/>
                  </a:solidFill>
                </a:rPr>
                <a:t>For each LEA, CDE compares the district’s schools that fall into the state’s highest poverty and minority quartiles to those in the lowest quartiles to identify equity gaps.</a:t>
              </a:r>
              <a:endParaRPr sz="1600" dirty="0">
                <a:latin typeface="Roboto"/>
                <a:ea typeface="Roboto"/>
                <a:cs typeface="Roboto"/>
                <a:sym typeface="Roboto"/>
              </a:endParaRPr>
            </a:p>
          </p:txBody>
        </p:sp>
      </p:grpSp>
      <p:grpSp>
        <p:nvGrpSpPr>
          <p:cNvPr id="117" name="Google Shape;117;p18" descr="CDE provides the results of the poverty and minority EDT analyses to all LEAs with enough data to be included in the analyses.&#10;" title="Step 3 "/>
          <p:cNvGrpSpPr/>
          <p:nvPr/>
        </p:nvGrpSpPr>
        <p:grpSpPr>
          <a:xfrm>
            <a:off x="5758207" y="2953046"/>
            <a:ext cx="2659105" cy="3276153"/>
            <a:chOff x="5632317" y="1189775"/>
            <a:chExt cx="3305700" cy="3284694"/>
          </a:xfrm>
        </p:grpSpPr>
        <p:sp>
          <p:nvSpPr>
            <p:cNvPr id="118" name="Google Shape;118;p18"/>
            <p:cNvSpPr/>
            <p:nvPr/>
          </p:nvSpPr>
          <p:spPr>
            <a:xfrm>
              <a:off x="5632317" y="1189775"/>
              <a:ext cx="3305700" cy="523034"/>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Roboto"/>
                  <a:ea typeface="Roboto"/>
                  <a:cs typeface="Roboto"/>
                  <a:sym typeface="Roboto"/>
                </a:rPr>
                <a:t>Step 3</a:t>
              </a:r>
              <a:endParaRPr dirty="0">
                <a:solidFill>
                  <a:srgbClr val="FFFFFF"/>
                </a:solidFill>
                <a:latin typeface="Roboto"/>
                <a:ea typeface="Roboto"/>
                <a:cs typeface="Roboto"/>
                <a:sym typeface="Roboto"/>
              </a:endParaRPr>
            </a:p>
          </p:txBody>
        </p:sp>
        <p:sp>
          <p:nvSpPr>
            <p:cNvPr id="119" name="Google Shape;119;p18"/>
            <p:cNvSpPr txBox="1"/>
            <p:nvPr/>
          </p:nvSpPr>
          <p:spPr>
            <a:xfrm>
              <a:off x="5955391" y="1858769"/>
              <a:ext cx="2448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dirty="0">
                  <a:latin typeface="Roboto"/>
                  <a:ea typeface="Roboto"/>
                  <a:cs typeface="Roboto"/>
                  <a:sym typeface="Roboto"/>
                </a:rPr>
                <a:t>CDE provides the results of the poverty and minority EDT analyses to all </a:t>
              </a:r>
              <a:r>
                <a:rPr lang="en-US" sz="1600" dirty="0" smtClean="0">
                  <a:latin typeface="Roboto"/>
                  <a:ea typeface="Roboto"/>
                  <a:cs typeface="Roboto"/>
                  <a:sym typeface="Roboto"/>
                </a:rPr>
                <a:t>LEAs with enough data to be included in the analyses.</a:t>
              </a:r>
              <a:endParaRPr sz="1600" dirty="0">
                <a:latin typeface="Roboto"/>
                <a:ea typeface="Roboto"/>
                <a:cs typeface="Roboto"/>
                <a:sym typeface="Roboto"/>
              </a:endParaRPr>
            </a:p>
          </p:txBody>
        </p:sp>
      </p:grpSp>
      <p:sp>
        <p:nvSpPr>
          <p:cNvPr id="126" name="Google Shape;126;p18"/>
          <p:cNvSpPr txBox="1"/>
          <p:nvPr/>
        </p:nvSpPr>
        <p:spPr>
          <a:xfrm>
            <a:off x="1174750" y="6051877"/>
            <a:ext cx="6961800" cy="6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t>For more information on EDT, see </a:t>
            </a:r>
            <a:r>
              <a:rPr lang="en-US" sz="1400" b="1" dirty="0">
                <a:hlinkClick r:id="rId3"/>
              </a:rPr>
              <a:t>CDE’s website</a:t>
            </a:r>
            <a:r>
              <a:rPr lang="en-US" sz="1400" b="1" dirty="0"/>
              <a:t>: </a:t>
            </a:r>
            <a:r>
              <a:rPr lang="en-US" sz="1400" b="1" dirty="0" smtClean="0"/>
              <a:t>www.cde.state.co.us/fedprograms/equitabledistributionofteachers</a:t>
            </a:r>
            <a:endParaRPr sz="1400" b="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1240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95667" y="147137"/>
            <a:ext cx="85986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400"/>
              <a:buFont typeface="Arial"/>
              <a:buNone/>
            </a:pPr>
            <a:r>
              <a:rPr lang="en-US" dirty="0" smtClean="0">
                <a:solidFill>
                  <a:schemeClr val="dk1"/>
                </a:solidFill>
              </a:rPr>
              <a:t>Update: EDT </a:t>
            </a:r>
            <a:r>
              <a:rPr lang="en-US" dirty="0">
                <a:solidFill>
                  <a:schemeClr val="dk1"/>
                </a:solidFill>
              </a:rPr>
              <a:t>- LEA Eligibility for Poverty/Minority Analyses</a:t>
            </a:r>
            <a:endParaRPr dirty="0"/>
          </a:p>
        </p:txBody>
      </p:sp>
      <p:sp>
        <p:nvSpPr>
          <p:cNvPr id="135" name="Google Shape;135;p19"/>
          <p:cNvSpPr/>
          <p:nvPr/>
        </p:nvSpPr>
        <p:spPr>
          <a:xfrm rot="-5400000">
            <a:off x="-781150" y="3542600"/>
            <a:ext cx="2979600" cy="592800"/>
          </a:xfrm>
          <a:prstGeom prst="roundRect">
            <a:avLst>
              <a:gd name="adj" fmla="val 16667"/>
            </a:avLst>
          </a:prstGeom>
          <a:solidFill>
            <a:srgbClr val="0000FF"/>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Roboto"/>
                <a:ea typeface="Roboto"/>
                <a:cs typeface="Roboto"/>
                <a:sym typeface="Roboto"/>
              </a:rPr>
              <a:t>All Colorado Districts</a:t>
            </a:r>
            <a:endParaRPr sz="1800">
              <a:solidFill>
                <a:srgbClr val="FFFFFF"/>
              </a:solidFill>
              <a:latin typeface="Roboto"/>
              <a:ea typeface="Roboto"/>
              <a:cs typeface="Roboto"/>
              <a:sym typeface="Roboto"/>
            </a:endParaRPr>
          </a:p>
        </p:txBody>
      </p:sp>
      <p:sp>
        <p:nvSpPr>
          <p:cNvPr id="133" name="Google Shape;133;p19" hidden="1"/>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cxnSp>
        <p:nvCxnSpPr>
          <p:cNvPr id="134" name="Google Shape;134;p19" descr="This is a lone from all colorado districts to ineligible LEAs "/>
          <p:cNvCxnSpPr>
            <a:stCxn id="135" idx="2"/>
            <a:endCxn id="136" idx="1"/>
          </p:cNvCxnSpPr>
          <p:nvPr/>
        </p:nvCxnSpPr>
        <p:spPr>
          <a:xfrm>
            <a:off x="1005050" y="3839000"/>
            <a:ext cx="688200" cy="1091100"/>
          </a:xfrm>
          <a:prstGeom prst="bentConnector3">
            <a:avLst>
              <a:gd name="adj1" fmla="val 49991"/>
            </a:avLst>
          </a:prstGeom>
          <a:noFill/>
          <a:ln w="9525" cap="flat" cmpd="sng">
            <a:solidFill>
              <a:srgbClr val="C2C2C2"/>
            </a:solidFill>
            <a:prstDash val="solid"/>
            <a:round/>
            <a:headEnd type="none" w="sm" len="sm"/>
            <a:tailEnd type="none" w="sm" len="sm"/>
          </a:ln>
        </p:spPr>
      </p:cxnSp>
      <p:sp>
        <p:nvSpPr>
          <p:cNvPr id="136" name="Google Shape;136;p19"/>
          <p:cNvSpPr/>
          <p:nvPr/>
        </p:nvSpPr>
        <p:spPr>
          <a:xfrm>
            <a:off x="1693127" y="4525323"/>
            <a:ext cx="1573800" cy="809400"/>
          </a:xfrm>
          <a:prstGeom prst="roundRect">
            <a:avLst>
              <a:gd name="adj" fmla="val 16667"/>
            </a:avLst>
          </a:prstGeom>
          <a:solidFill>
            <a:srgbClr val="B61249"/>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Ineligible LEAs </a:t>
            </a:r>
            <a:endParaRPr>
              <a:solidFill>
                <a:srgbClr val="FFFFFF"/>
              </a:solidFill>
              <a:latin typeface="Roboto"/>
              <a:ea typeface="Roboto"/>
              <a:cs typeface="Roboto"/>
              <a:sym typeface="Roboto"/>
            </a:endParaRPr>
          </a:p>
        </p:txBody>
      </p:sp>
      <p:cxnSp>
        <p:nvCxnSpPr>
          <p:cNvPr id="137" name="Google Shape;137;p19" descr="This is a line from all colorado districts to eligible leas "/>
          <p:cNvCxnSpPr>
            <a:stCxn id="135" idx="2"/>
            <a:endCxn id="138" idx="1"/>
          </p:cNvCxnSpPr>
          <p:nvPr/>
        </p:nvCxnSpPr>
        <p:spPr>
          <a:xfrm rot="10800000" flipH="1">
            <a:off x="1005050" y="2619500"/>
            <a:ext cx="688200" cy="1219500"/>
          </a:xfrm>
          <a:prstGeom prst="bentConnector3">
            <a:avLst>
              <a:gd name="adj1" fmla="val 49991"/>
            </a:avLst>
          </a:prstGeom>
          <a:noFill/>
          <a:ln w="9525" cap="flat" cmpd="sng">
            <a:solidFill>
              <a:srgbClr val="C2C2C2"/>
            </a:solidFill>
            <a:prstDash val="solid"/>
            <a:round/>
            <a:headEnd type="none" w="sm" len="sm"/>
            <a:tailEnd type="none" w="sm" len="sm"/>
          </a:ln>
        </p:spPr>
      </p:cxnSp>
      <p:sp>
        <p:nvSpPr>
          <p:cNvPr id="138" name="Google Shape;138;p19"/>
          <p:cNvSpPr/>
          <p:nvPr/>
        </p:nvSpPr>
        <p:spPr>
          <a:xfrm>
            <a:off x="1693127" y="2173601"/>
            <a:ext cx="1573800" cy="891900"/>
          </a:xfrm>
          <a:prstGeom prst="roundRect">
            <a:avLst>
              <a:gd name="adj" fmla="val 16667"/>
            </a:avLst>
          </a:prstGeom>
          <a:solidFill>
            <a:srgbClr val="6AA84F"/>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Eligible LEAs</a:t>
            </a:r>
            <a:endParaRPr>
              <a:solidFill>
                <a:srgbClr val="FFFFFF"/>
              </a:solidFill>
              <a:latin typeface="Roboto"/>
              <a:ea typeface="Roboto"/>
              <a:cs typeface="Roboto"/>
              <a:sym typeface="Roboto"/>
            </a:endParaRPr>
          </a:p>
        </p:txBody>
      </p:sp>
      <p:cxnSp>
        <p:nvCxnSpPr>
          <p:cNvPr id="141" name="Google Shape;141;p19" descr="This is a line from eligible LEAs to LEAs received poverty analysis results "/>
          <p:cNvCxnSpPr>
            <a:stCxn id="138" idx="3"/>
            <a:endCxn id="139" idx="1"/>
          </p:cNvCxnSpPr>
          <p:nvPr/>
        </p:nvCxnSpPr>
        <p:spPr>
          <a:xfrm rot="10800000" flipH="1">
            <a:off x="3266927" y="1914551"/>
            <a:ext cx="877500" cy="705000"/>
          </a:xfrm>
          <a:prstGeom prst="bentConnector3">
            <a:avLst>
              <a:gd name="adj1" fmla="val 49994"/>
            </a:avLst>
          </a:prstGeom>
          <a:noFill/>
          <a:ln w="9525" cap="flat" cmpd="sng">
            <a:solidFill>
              <a:srgbClr val="C2C2C2"/>
            </a:solidFill>
            <a:prstDash val="solid"/>
            <a:round/>
            <a:headEnd type="none" w="sm" len="sm"/>
            <a:tailEnd type="none" w="sm" len="sm"/>
          </a:ln>
        </p:spPr>
      </p:cxnSp>
      <p:sp>
        <p:nvSpPr>
          <p:cNvPr id="139" name="Google Shape;139;p19"/>
          <p:cNvSpPr/>
          <p:nvPr/>
        </p:nvSpPr>
        <p:spPr>
          <a:xfrm>
            <a:off x="4144325" y="1575225"/>
            <a:ext cx="1800900" cy="678900"/>
          </a:xfrm>
          <a:prstGeom prst="roundRect">
            <a:avLst>
              <a:gd name="adj" fmla="val 16667"/>
            </a:avLst>
          </a:prstGeom>
          <a:solidFill>
            <a:srgbClr val="F1C23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latin typeface="Roboto"/>
                <a:ea typeface="Roboto"/>
                <a:cs typeface="Roboto"/>
                <a:sym typeface="Roboto"/>
              </a:rPr>
              <a:t>LEAs received poverty analysis results </a:t>
            </a:r>
            <a:endParaRPr sz="1100">
              <a:latin typeface="Roboto"/>
              <a:ea typeface="Roboto"/>
              <a:cs typeface="Roboto"/>
              <a:sym typeface="Roboto"/>
            </a:endParaRPr>
          </a:p>
        </p:txBody>
      </p:sp>
      <p:cxnSp>
        <p:nvCxnSpPr>
          <p:cNvPr id="142" name="Google Shape;142;p19" descr="This is a line from eligible LEAs to LEAs received minority analysis results "/>
          <p:cNvCxnSpPr>
            <a:stCxn id="138" idx="3"/>
            <a:endCxn id="140" idx="1"/>
          </p:cNvCxnSpPr>
          <p:nvPr/>
        </p:nvCxnSpPr>
        <p:spPr>
          <a:xfrm>
            <a:off x="3266927" y="2619551"/>
            <a:ext cx="877500" cy="466500"/>
          </a:xfrm>
          <a:prstGeom prst="bentConnector3">
            <a:avLst>
              <a:gd name="adj1" fmla="val 49994"/>
            </a:avLst>
          </a:prstGeom>
          <a:noFill/>
          <a:ln w="9525" cap="flat" cmpd="sng">
            <a:solidFill>
              <a:srgbClr val="C2C2C2"/>
            </a:solidFill>
            <a:prstDash val="solid"/>
            <a:round/>
            <a:headEnd type="none" w="sm" len="sm"/>
            <a:tailEnd type="none" w="sm" len="sm"/>
          </a:ln>
        </p:spPr>
      </p:cxnSp>
      <p:sp>
        <p:nvSpPr>
          <p:cNvPr id="140" name="Google Shape;140;p19"/>
          <p:cNvSpPr/>
          <p:nvPr/>
        </p:nvSpPr>
        <p:spPr>
          <a:xfrm>
            <a:off x="4144325" y="2746575"/>
            <a:ext cx="1800900" cy="678900"/>
          </a:xfrm>
          <a:prstGeom prst="roundRect">
            <a:avLst>
              <a:gd name="adj" fmla="val 16667"/>
            </a:avLst>
          </a:prstGeom>
          <a:solidFill>
            <a:srgbClr val="F1C232"/>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a:latin typeface="Roboto"/>
                <a:ea typeface="Roboto"/>
                <a:cs typeface="Roboto"/>
                <a:sym typeface="Roboto"/>
              </a:rPr>
              <a:t>LEAs received minority analysis results</a:t>
            </a:r>
            <a:endParaRPr sz="1100">
              <a:latin typeface="Roboto"/>
              <a:ea typeface="Roboto"/>
              <a:cs typeface="Roboto"/>
              <a:sym typeface="Roboto"/>
            </a:endParaRPr>
          </a:p>
        </p:txBody>
      </p:sp>
      <p:sp>
        <p:nvSpPr>
          <p:cNvPr id="144" name="Google Shape;144;p19"/>
          <p:cNvSpPr txBox="1"/>
          <p:nvPr/>
        </p:nvSpPr>
        <p:spPr>
          <a:xfrm>
            <a:off x="6797625" y="1512175"/>
            <a:ext cx="2202600" cy="20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Eligible districts receive one or both analyses.</a:t>
            </a:r>
            <a:endParaRPr/>
          </a:p>
          <a:p>
            <a:pPr marL="0" lvl="0" indent="0" algn="l" rtl="0">
              <a:spcBef>
                <a:spcPts val="0"/>
              </a:spcBef>
              <a:spcAft>
                <a:spcPts val="0"/>
              </a:spcAft>
              <a:buNone/>
            </a:pPr>
            <a:endParaRPr/>
          </a:p>
          <a:p>
            <a:pPr marL="0" lvl="0" indent="0" algn="l" rtl="0">
              <a:spcBef>
                <a:spcPts val="0"/>
              </a:spcBef>
              <a:spcAft>
                <a:spcPts val="0"/>
              </a:spcAft>
              <a:buNone/>
            </a:pPr>
            <a:r>
              <a:rPr lang="en-US"/>
              <a:t>Districts without schools in the highest poverty and highest minority quartile did not receive any analyses.</a:t>
            </a:r>
            <a:endParaRPr/>
          </a:p>
        </p:txBody>
      </p:sp>
      <p:sp>
        <p:nvSpPr>
          <p:cNvPr id="145" name="Google Shape;145;p19" descr="This combines the two boxes of LEAs received poverty analysis results and LEAs received minority analysis results to direct attention to the fact that eligible districts receive one or boht analyses. Districts without schools in teh highest poverty and highest minority quartile did not receive any analyses. "/>
          <p:cNvSpPr/>
          <p:nvPr/>
        </p:nvSpPr>
        <p:spPr>
          <a:xfrm>
            <a:off x="6137575" y="1597225"/>
            <a:ext cx="467700" cy="18318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3563895" y="4444201"/>
            <a:ext cx="4963828" cy="1991242"/>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Char char="●"/>
            </a:pPr>
            <a:r>
              <a:rPr lang="en-US" sz="1400" dirty="0">
                <a:solidFill>
                  <a:schemeClr val="dk1"/>
                </a:solidFill>
                <a:latin typeface="Calibri"/>
                <a:ea typeface="Calibri"/>
                <a:cs typeface="Calibri"/>
                <a:sym typeface="Calibri"/>
              </a:rPr>
              <a:t>About 40% of districts were eligible for inclusion in the EDT reporting cycle for 2017-18.</a:t>
            </a:r>
            <a:endParaRPr sz="1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400" dirty="0">
                <a:solidFill>
                  <a:schemeClr val="dk1"/>
                </a:solidFill>
                <a:latin typeface="Calibri"/>
                <a:ea typeface="Calibri"/>
                <a:cs typeface="Calibri"/>
                <a:sym typeface="Calibri"/>
              </a:rPr>
              <a:t>Over 60% of districts were ineligible for the EDT analysis, meaning they either had </a:t>
            </a:r>
            <a:r>
              <a:rPr lang="en-US" sz="1400" dirty="0" smtClean="0">
                <a:solidFill>
                  <a:schemeClr val="dk1"/>
                </a:solidFill>
                <a:latin typeface="Calibri"/>
                <a:ea typeface="Calibri"/>
                <a:cs typeface="Calibri"/>
                <a:sym typeface="Calibri"/>
              </a:rPr>
              <a:t>&lt;1,000 </a:t>
            </a:r>
            <a:r>
              <a:rPr lang="en-US" sz="1400" dirty="0">
                <a:solidFill>
                  <a:schemeClr val="dk1"/>
                </a:solidFill>
                <a:latin typeface="Calibri"/>
                <a:ea typeface="Calibri"/>
                <a:cs typeface="Calibri"/>
                <a:sym typeface="Calibri"/>
              </a:rPr>
              <a:t>students enrolled, or </a:t>
            </a:r>
            <a:r>
              <a:rPr lang="en-US" sz="1400" dirty="0" smtClean="0">
                <a:solidFill>
                  <a:schemeClr val="dk1"/>
                </a:solidFill>
                <a:latin typeface="Calibri"/>
                <a:ea typeface="Calibri"/>
                <a:cs typeface="Calibri"/>
                <a:sym typeface="Calibri"/>
              </a:rPr>
              <a:t>&lt;1 </a:t>
            </a:r>
            <a:r>
              <a:rPr lang="en-US" sz="1400" dirty="0">
                <a:solidFill>
                  <a:schemeClr val="dk1"/>
                </a:solidFill>
                <a:latin typeface="Calibri"/>
                <a:ea typeface="Calibri"/>
                <a:cs typeface="Calibri"/>
                <a:sym typeface="Calibri"/>
              </a:rPr>
              <a:t>school per grade span.</a:t>
            </a:r>
            <a:endParaRPr sz="14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400" dirty="0">
                <a:solidFill>
                  <a:schemeClr val="dk1"/>
                </a:solidFill>
                <a:latin typeface="Calibri"/>
                <a:ea typeface="Calibri"/>
                <a:cs typeface="Calibri"/>
                <a:sym typeface="Calibri"/>
              </a:rPr>
              <a:t>Most LEAs are experiencing challenges in teacher experience and effectiveness in schools with highest proportion of students experiencing poverty (Quartile 1).</a:t>
            </a:r>
            <a:endParaRPr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EDT Resources: On the Horizon</a:t>
            </a:r>
          </a:p>
        </p:txBody>
      </p:sp>
      <p:graphicFrame>
        <p:nvGraphicFramePr>
          <p:cNvPr id="5" name="Content Placeholder 4" descr="School-Level EDT Results: This data file provides the school-level number and percent of teachers who are not in-field, experienced and effective, to facilitate district reflection and action planning. This will be shared via Syncplicity in December.&#10;&#10; Explanation of EDT Methodology: This document explains, in detail, the approach the Federal Programs team takes to collection and analysis of LEA data to produce the poverty and minority EDT analysis results. &#10;&#10;Meeting ESSA EDT Requirements - This FAQ document addresses common questions about what ESSA requires of state EDT analyses, what to do in the event of EDT identification, and available federal and state funds that can be leveraged to address inequitable distribution of teachers. &#10;&#10;&#10;&#10;&#10;" title="Resource and Purpose "/>
          <p:cNvGraphicFramePr>
            <a:graphicFrameLocks noGrp="1"/>
          </p:cNvGraphicFramePr>
          <p:nvPr>
            <p:ph idx="1"/>
            <p:extLst>
              <p:ext uri="{D42A27DB-BD31-4B8C-83A1-F6EECF244321}">
                <p14:modId xmlns:p14="http://schemas.microsoft.com/office/powerpoint/2010/main" val="2586152540"/>
              </p:ext>
            </p:extLst>
          </p:nvPr>
        </p:nvGraphicFramePr>
        <p:xfrm>
          <a:off x="742103" y="1361291"/>
          <a:ext cx="7201626" cy="5496709"/>
        </p:xfrm>
        <a:graphic>
          <a:graphicData uri="http://schemas.openxmlformats.org/drawingml/2006/table">
            <a:tbl>
              <a:tblPr firstRow="1" bandRow="1">
                <a:tableStyleId>{5C22544A-7EE6-4342-B048-85BDC9FD1C3A}</a:tableStyleId>
              </a:tblPr>
              <a:tblGrid>
                <a:gridCol w="3600813"/>
                <a:gridCol w="3600813"/>
              </a:tblGrid>
              <a:tr h="351241">
                <a:tc>
                  <a:txBody>
                    <a:bodyPr/>
                    <a:lstStyle/>
                    <a:p>
                      <a:r>
                        <a:rPr lang="en-US" dirty="0" smtClean="0"/>
                        <a:t>Resource</a:t>
                      </a:r>
                      <a:endParaRPr lang="en-US" dirty="0"/>
                    </a:p>
                  </a:txBody>
                  <a:tcPr/>
                </a:tc>
                <a:tc>
                  <a:txBody>
                    <a:bodyPr/>
                    <a:lstStyle/>
                    <a:p>
                      <a:r>
                        <a:rPr lang="en-US" dirty="0" smtClean="0"/>
                        <a:t>Purpose</a:t>
                      </a:r>
                      <a:endParaRPr lang="en-US" dirty="0"/>
                    </a:p>
                  </a:txBody>
                  <a:tcPr/>
                </a:tc>
              </a:tr>
              <a:tr h="1788230">
                <a:tc>
                  <a:txBody>
                    <a:bodyPr/>
                    <a:lstStyle/>
                    <a:p>
                      <a:r>
                        <a:rPr lang="en-US" dirty="0" smtClean="0"/>
                        <a:t>School-Level EDT Results</a:t>
                      </a:r>
                      <a:endParaRPr lang="en-US" dirty="0"/>
                    </a:p>
                  </a:txBody>
                  <a:tcPr/>
                </a:tc>
                <a:tc>
                  <a:txBody>
                    <a:bodyPr/>
                    <a:lstStyle/>
                    <a:p>
                      <a:r>
                        <a:rPr lang="en-US" sz="1600" dirty="0" smtClean="0"/>
                        <a:t>This data file provides the school-level</a:t>
                      </a:r>
                      <a:r>
                        <a:rPr lang="en-US" sz="1600" baseline="0" dirty="0" smtClean="0"/>
                        <a:t> number and percent of teachers who are not in-field, experienced and effective, to facilitate district reflection and action planning. This will be shared via </a:t>
                      </a:r>
                      <a:r>
                        <a:rPr lang="en-US" sz="1600" baseline="0" dirty="0" err="1" smtClean="0"/>
                        <a:t>Syncplicity</a:t>
                      </a:r>
                      <a:r>
                        <a:rPr lang="en-US" sz="1600" baseline="0" dirty="0" smtClean="0"/>
                        <a:t> in December. </a:t>
                      </a:r>
                      <a:endParaRPr lang="en-US" sz="1600" dirty="0"/>
                    </a:p>
                  </a:txBody>
                  <a:tcPr/>
                </a:tc>
              </a:tr>
              <a:tr h="1300530">
                <a:tc>
                  <a:txBody>
                    <a:bodyPr/>
                    <a:lstStyle/>
                    <a:p>
                      <a:r>
                        <a:rPr lang="en-US" dirty="0" smtClean="0"/>
                        <a:t>Explanation</a:t>
                      </a:r>
                      <a:r>
                        <a:rPr lang="en-US" baseline="0" dirty="0" smtClean="0"/>
                        <a:t> of EDT Methodology</a:t>
                      </a:r>
                      <a:endParaRPr lang="en-US" dirty="0"/>
                    </a:p>
                  </a:txBody>
                  <a:tcPr/>
                </a:tc>
                <a:tc>
                  <a:txBody>
                    <a:bodyPr/>
                    <a:lstStyle/>
                    <a:p>
                      <a:r>
                        <a:rPr lang="en-US" sz="1600" dirty="0" smtClean="0"/>
                        <a:t>This document</a:t>
                      </a:r>
                      <a:r>
                        <a:rPr lang="en-US" sz="1600" baseline="0" dirty="0" smtClean="0"/>
                        <a:t> explains, in detail, the approach the Federal Programs team takes to collection and analysis of LEA data to produce the poverty and minority EDT analysis results. </a:t>
                      </a:r>
                      <a:endParaRPr lang="en-US" sz="1600" dirty="0"/>
                    </a:p>
                  </a:txBody>
                  <a:tcPr/>
                </a:tc>
              </a:tr>
              <a:tr h="2032079">
                <a:tc>
                  <a:txBody>
                    <a:bodyPr/>
                    <a:lstStyle/>
                    <a:p>
                      <a:r>
                        <a:rPr lang="en-US" dirty="0" smtClean="0"/>
                        <a:t>Meeting ESSA EDT</a:t>
                      </a:r>
                      <a:r>
                        <a:rPr lang="en-US" baseline="0" dirty="0" smtClean="0"/>
                        <a:t> Requirements - </a:t>
                      </a:r>
                      <a:endParaRPr lang="en-US" dirty="0"/>
                    </a:p>
                  </a:txBody>
                  <a:tcPr/>
                </a:tc>
                <a:tc>
                  <a:txBody>
                    <a:bodyPr/>
                    <a:lstStyle/>
                    <a:p>
                      <a:r>
                        <a:rPr lang="en-US" sz="1600" dirty="0" smtClean="0"/>
                        <a:t>This</a:t>
                      </a:r>
                      <a:r>
                        <a:rPr lang="en-US" sz="1600" baseline="0" dirty="0" smtClean="0"/>
                        <a:t> FAQ document addresses common questions about what ESSA requires of state EDT analyses, what to do in the event of EDT identification, and available federal and state funds that can be leveraged to address inequitable distribution of teachers. </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8998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Updates: Website</a:t>
            </a:r>
            <a:endParaRPr dirty="0"/>
          </a:p>
        </p:txBody>
      </p:sp>
      <p:sp>
        <p:nvSpPr>
          <p:cNvPr id="160" name="Google Shape;160;p21"/>
          <p:cNvSpPr txBox="1">
            <a:spLocks noGrp="1"/>
          </p:cNvSpPr>
          <p:nvPr>
            <p:ph type="body" idx="1"/>
          </p:nvPr>
        </p:nvSpPr>
        <p:spPr>
          <a:xfrm>
            <a:off x="274325" y="1309525"/>
            <a:ext cx="8476200" cy="4686300"/>
          </a:xfrm>
          <a:prstGeom prst="rect">
            <a:avLst/>
          </a:prstGeom>
        </p:spPr>
        <p:txBody>
          <a:bodyPr spcFirstLastPara="1" wrap="square" lIns="0" tIns="0" rIns="0" bIns="0" anchor="t" anchorCtr="0">
            <a:noAutofit/>
          </a:bodyPr>
          <a:lstStyle/>
          <a:p>
            <a:pPr marL="457200" marR="0" lvl="0" indent="0" algn="l" rtl="0">
              <a:lnSpc>
                <a:spcPct val="115000"/>
              </a:lnSpc>
              <a:spcBef>
                <a:spcPts val="1000"/>
              </a:spcBef>
              <a:spcAft>
                <a:spcPts val="0"/>
              </a:spcAft>
              <a:buNone/>
            </a:pPr>
            <a:r>
              <a:rPr lang="en-US" sz="2000" dirty="0">
                <a:solidFill>
                  <a:schemeClr val="tx1"/>
                </a:solidFill>
                <a:latin typeface="Calibri" panose="020F0502020204030204" pitchFamily="34" charset="0"/>
              </a:rPr>
              <a:t>CDE recently surveyed members of the ESEA Committee of Practitioners regarding the functionality of the Federal Programs homepage.</a:t>
            </a:r>
            <a:endParaRPr sz="2000" dirty="0">
              <a:solidFill>
                <a:schemeClr val="tx1"/>
              </a:solidFill>
              <a:latin typeface="Calibri" panose="020F0502020204030204" pitchFamily="34" charset="0"/>
            </a:endParaRPr>
          </a:p>
          <a:p>
            <a:pPr marL="457200" marR="0" lvl="0" indent="0" algn="l" rtl="0">
              <a:lnSpc>
                <a:spcPct val="115000"/>
              </a:lnSpc>
              <a:spcBef>
                <a:spcPts val="1000"/>
              </a:spcBef>
              <a:spcAft>
                <a:spcPts val="0"/>
              </a:spcAft>
              <a:buNone/>
            </a:pPr>
            <a:r>
              <a:rPr lang="en-US" sz="2000" dirty="0">
                <a:solidFill>
                  <a:schemeClr val="tx1"/>
                </a:solidFill>
                <a:latin typeface="Calibri" panose="020F0502020204030204" pitchFamily="34" charset="0"/>
              </a:rPr>
              <a:t>What we found:</a:t>
            </a:r>
            <a:endParaRPr sz="2000" dirty="0">
              <a:solidFill>
                <a:schemeClr val="tx1"/>
              </a:solidFill>
              <a:latin typeface="Calibri" panose="020F0502020204030204" pitchFamily="34" charset="0"/>
            </a:endParaRPr>
          </a:p>
          <a:p>
            <a:pPr marL="876300" marR="0" lvl="0" indent="-342900" algn="l" rtl="0">
              <a:lnSpc>
                <a:spcPct val="115000"/>
              </a:lnSpc>
              <a:spcBef>
                <a:spcPts val="1000"/>
              </a:spcBef>
              <a:spcAft>
                <a:spcPts val="0"/>
              </a:spcAft>
              <a:buSzPts val="2400"/>
              <a:buFont typeface="Arial" panose="020B0604020202020204" pitchFamily="34" charset="0"/>
              <a:buChar char="•"/>
            </a:pPr>
            <a:r>
              <a:rPr lang="en-US" sz="2000" dirty="0">
                <a:solidFill>
                  <a:schemeClr val="tx1"/>
                </a:solidFill>
                <a:latin typeface="Calibri" panose="020F0502020204030204" pitchFamily="34" charset="0"/>
              </a:rPr>
              <a:t>While the Federal Programs web presence generally meets your needs, it often takes longer than anticipated to find what you are looking </a:t>
            </a:r>
            <a:r>
              <a:rPr lang="en-US" sz="2000" dirty="0" smtClean="0">
                <a:solidFill>
                  <a:schemeClr val="tx1"/>
                </a:solidFill>
                <a:latin typeface="Calibri" panose="020F0502020204030204" pitchFamily="34" charset="0"/>
              </a:rPr>
              <a:t>for.</a:t>
            </a:r>
            <a:endParaRPr lang="en-US" sz="2000" dirty="0">
              <a:solidFill>
                <a:schemeClr val="tx1"/>
              </a:solidFill>
              <a:latin typeface="Calibri" panose="020F0502020204030204" pitchFamily="34" charset="0"/>
            </a:endParaRPr>
          </a:p>
          <a:p>
            <a:pPr marL="876300" marR="0" lvl="0" indent="-342900" algn="l" rtl="0">
              <a:lnSpc>
                <a:spcPct val="115000"/>
              </a:lnSpc>
              <a:spcBef>
                <a:spcPts val="1000"/>
              </a:spcBef>
              <a:spcAft>
                <a:spcPts val="0"/>
              </a:spcAft>
              <a:buSzPts val="2400"/>
              <a:buFont typeface="Arial" panose="020B0604020202020204" pitchFamily="34" charset="0"/>
              <a:buChar char="•"/>
            </a:pPr>
            <a:r>
              <a:rPr lang="en-US" sz="2000" dirty="0" smtClean="0">
                <a:solidFill>
                  <a:schemeClr val="tx1"/>
                </a:solidFill>
                <a:latin typeface="Calibri" panose="020F0502020204030204" pitchFamily="34" charset="0"/>
              </a:rPr>
              <a:t>The </a:t>
            </a:r>
            <a:r>
              <a:rPr lang="en-US" sz="2000" dirty="0">
                <a:solidFill>
                  <a:schemeClr val="tx1"/>
                </a:solidFill>
                <a:latin typeface="Calibri" panose="020F0502020204030204" pitchFamily="34" charset="0"/>
              </a:rPr>
              <a:t>majority of </a:t>
            </a:r>
            <a:r>
              <a:rPr lang="en-US" sz="2000" dirty="0" smtClean="0">
                <a:solidFill>
                  <a:schemeClr val="tx1"/>
                </a:solidFill>
                <a:latin typeface="Calibri" panose="020F0502020204030204" pitchFamily="34" charset="0"/>
              </a:rPr>
              <a:t>participants:</a:t>
            </a:r>
            <a:endParaRPr lang="en-US" sz="2000" dirty="0">
              <a:solidFill>
                <a:schemeClr val="tx1"/>
              </a:solidFill>
              <a:latin typeface="Calibri" panose="020F0502020204030204" pitchFamily="34" charset="0"/>
            </a:endParaRPr>
          </a:p>
          <a:p>
            <a:pPr marL="1562100" lvl="1" indent="-342900">
              <a:lnSpc>
                <a:spcPct val="115000"/>
              </a:lnSpc>
              <a:spcBef>
                <a:spcPts val="1000"/>
              </a:spcBef>
              <a:buSzPts val="2400"/>
            </a:pPr>
            <a:r>
              <a:rPr lang="en-US" dirty="0" smtClean="0">
                <a:solidFill>
                  <a:schemeClr val="tx1"/>
                </a:solidFill>
                <a:latin typeface="Calibri" panose="020F0502020204030204" pitchFamily="34" charset="0"/>
              </a:rPr>
              <a:t>Begin </a:t>
            </a:r>
            <a:r>
              <a:rPr lang="en-US" dirty="0">
                <a:solidFill>
                  <a:schemeClr val="tx1"/>
                </a:solidFill>
                <a:latin typeface="Calibri" panose="020F0502020204030204" pitchFamily="34" charset="0"/>
              </a:rPr>
              <a:t>their search on the Federal Programs </a:t>
            </a:r>
            <a:r>
              <a:rPr lang="en-US" dirty="0" smtClean="0">
                <a:solidFill>
                  <a:schemeClr val="tx1"/>
                </a:solidFill>
                <a:latin typeface="Calibri" panose="020F0502020204030204" pitchFamily="34" charset="0"/>
              </a:rPr>
              <a:t>homepage</a:t>
            </a:r>
            <a:endParaRPr lang="en-US" dirty="0">
              <a:latin typeface="Calibri" panose="020F0502020204030204" pitchFamily="34" charset="0"/>
            </a:endParaRPr>
          </a:p>
          <a:p>
            <a:pPr marL="1562100" lvl="1" indent="-342900">
              <a:lnSpc>
                <a:spcPct val="115000"/>
              </a:lnSpc>
              <a:spcBef>
                <a:spcPts val="1000"/>
              </a:spcBef>
              <a:buSzPts val="2400"/>
            </a:pPr>
            <a:r>
              <a:rPr lang="en-US" dirty="0" smtClean="0">
                <a:solidFill>
                  <a:schemeClr val="tx1"/>
                </a:solidFill>
                <a:latin typeface="Calibri" panose="020F0502020204030204" pitchFamily="34" charset="0"/>
              </a:rPr>
              <a:t>Use </a:t>
            </a:r>
            <a:r>
              <a:rPr lang="en-US" dirty="0">
                <a:solidFill>
                  <a:schemeClr val="tx1"/>
                </a:solidFill>
                <a:latin typeface="Calibri" panose="020F0502020204030204" pitchFamily="34" charset="0"/>
              </a:rPr>
              <a:t>the search bar to find what they are looking </a:t>
            </a:r>
            <a:r>
              <a:rPr lang="en-US" dirty="0" smtClean="0">
                <a:solidFill>
                  <a:schemeClr val="tx1"/>
                </a:solidFill>
                <a:latin typeface="Calibri" panose="020F0502020204030204" pitchFamily="34" charset="0"/>
              </a:rPr>
              <a:t>for</a:t>
            </a:r>
            <a:endParaRPr lang="en-US" dirty="0">
              <a:latin typeface="Calibri" panose="020F0502020204030204" pitchFamily="34" charset="0"/>
            </a:endParaRPr>
          </a:p>
          <a:p>
            <a:pPr marL="1562100" lvl="1" indent="-342900">
              <a:lnSpc>
                <a:spcPct val="115000"/>
              </a:lnSpc>
              <a:spcBef>
                <a:spcPts val="1000"/>
              </a:spcBef>
              <a:buSzPts val="2400"/>
            </a:pPr>
            <a:r>
              <a:rPr lang="en-US" dirty="0" smtClean="0">
                <a:solidFill>
                  <a:schemeClr val="tx1"/>
                </a:solidFill>
                <a:latin typeface="Calibri" panose="020F0502020204030204" pitchFamily="34" charset="0"/>
              </a:rPr>
              <a:t>Visit </a:t>
            </a:r>
            <a:r>
              <a:rPr lang="en-US" dirty="0">
                <a:solidFill>
                  <a:schemeClr val="tx1"/>
                </a:solidFill>
                <a:latin typeface="Calibri" panose="020F0502020204030204" pitchFamily="34" charset="0"/>
              </a:rPr>
              <a:t>our pages to find specific tools and resources</a:t>
            </a:r>
            <a:r>
              <a:rPr lang="en-US" dirty="0">
                <a:latin typeface="Calibri" panose="020F0502020204030204" pitchFamily="34" charset="0"/>
              </a:rPr>
              <a:t/>
            </a:r>
            <a:br>
              <a:rPr lang="en-US" dirty="0">
                <a:latin typeface="Calibri" panose="020F0502020204030204" pitchFamily="34" charset="0"/>
              </a:rPr>
            </a:br>
            <a:r>
              <a:rPr lang="en-US" dirty="0"/>
              <a:t/>
            </a:r>
            <a:br>
              <a:rPr lang="en-US" dirty="0"/>
            </a:br>
            <a:endParaRPr dirty="0"/>
          </a:p>
          <a:p>
            <a:pPr marL="457200" marR="0" lvl="0" indent="0" algn="l" rtl="0">
              <a:lnSpc>
                <a:spcPct val="115000"/>
              </a:lnSpc>
              <a:spcBef>
                <a:spcPts val="1000"/>
              </a:spcBef>
              <a:spcAft>
                <a:spcPts val="0"/>
              </a:spcAft>
              <a:buNone/>
            </a:pPr>
            <a:endParaRPr dirty="0"/>
          </a:p>
          <a:p>
            <a:pPr marL="457200" marR="0" lvl="0" indent="0" algn="l" rtl="0">
              <a:lnSpc>
                <a:spcPct val="115000"/>
              </a:lnSpc>
              <a:spcBef>
                <a:spcPts val="1000"/>
              </a:spcBef>
              <a:spcAft>
                <a:spcPts val="0"/>
              </a:spcAft>
              <a:buNone/>
            </a:pPr>
            <a:endParaRPr dirty="0"/>
          </a:p>
        </p:txBody>
      </p:sp>
      <p:sp>
        <p:nvSpPr>
          <p:cNvPr id="161" name="Google Shape;161;p21"/>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03975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Updates: </a:t>
            </a:r>
            <a:r>
              <a:rPr lang="en-US" dirty="0" smtClean="0">
                <a:solidFill>
                  <a:schemeClr val="dk1"/>
                </a:solidFill>
              </a:rPr>
              <a:t>Website Outcomes</a:t>
            </a:r>
            <a:endParaRPr dirty="0"/>
          </a:p>
        </p:txBody>
      </p:sp>
      <p:sp>
        <p:nvSpPr>
          <p:cNvPr id="168" name="Google Shape;168;p22"/>
          <p:cNvSpPr txBox="1">
            <a:spLocks noGrp="1"/>
          </p:cNvSpPr>
          <p:nvPr>
            <p:ph type="body" idx="1"/>
          </p:nvPr>
        </p:nvSpPr>
        <p:spPr>
          <a:xfrm>
            <a:off x="628650" y="1463039"/>
            <a:ext cx="7886700" cy="4893311"/>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dirty="0">
                <a:solidFill>
                  <a:schemeClr val="tx1"/>
                </a:solidFill>
                <a:latin typeface="Calibri" panose="020F0502020204030204" pitchFamily="34" charset="0"/>
              </a:rPr>
              <a:t>CDE aims to:</a:t>
            </a:r>
            <a:endParaRPr dirty="0">
              <a:solidFill>
                <a:schemeClr val="tx1"/>
              </a:solidFill>
              <a:latin typeface="Calibri" panose="020F0502020204030204" pitchFamily="34" charset="0"/>
            </a:endParaRPr>
          </a:p>
          <a:p>
            <a:pPr marL="419100" lvl="0" indent="-342900" algn="l" rtl="0">
              <a:spcBef>
                <a:spcPts val="1000"/>
              </a:spcBef>
              <a:spcAft>
                <a:spcPts val="0"/>
              </a:spcAft>
              <a:buSzPts val="2400"/>
              <a:buFont typeface="Arial" panose="020B0604020202020204" pitchFamily="34" charset="0"/>
              <a:buChar char="•"/>
            </a:pPr>
            <a:r>
              <a:rPr lang="en-US" dirty="0">
                <a:solidFill>
                  <a:schemeClr val="tx1"/>
                </a:solidFill>
                <a:latin typeface="Calibri" panose="020F0502020204030204" pitchFamily="34" charset="0"/>
              </a:rPr>
              <a:t>Reduce the amount of time it takes to find specific tools and resources</a:t>
            </a:r>
            <a:endParaRPr dirty="0">
              <a:solidFill>
                <a:schemeClr val="tx1"/>
              </a:solidFill>
              <a:latin typeface="Calibri" panose="020F0502020204030204" pitchFamily="34" charset="0"/>
            </a:endParaRPr>
          </a:p>
          <a:p>
            <a:pPr lvl="1">
              <a:spcBef>
                <a:spcPts val="0"/>
              </a:spcBef>
            </a:pPr>
            <a:r>
              <a:rPr lang="en-US" dirty="0">
                <a:solidFill>
                  <a:schemeClr val="tx1"/>
                </a:solidFill>
                <a:latin typeface="Calibri" panose="020F0502020204030204" pitchFamily="34" charset="0"/>
              </a:rPr>
              <a:t>Remove old resources</a:t>
            </a:r>
            <a:endParaRPr dirty="0">
              <a:solidFill>
                <a:schemeClr val="tx1"/>
              </a:solidFill>
              <a:latin typeface="Calibri" panose="020F0502020204030204" pitchFamily="34" charset="0"/>
            </a:endParaRPr>
          </a:p>
          <a:p>
            <a:pPr lvl="1">
              <a:spcBef>
                <a:spcPts val="0"/>
              </a:spcBef>
            </a:pPr>
            <a:r>
              <a:rPr lang="en-US" dirty="0">
                <a:solidFill>
                  <a:schemeClr val="tx1"/>
                </a:solidFill>
                <a:latin typeface="Calibri" panose="020F0502020204030204" pitchFamily="34" charset="0"/>
              </a:rPr>
              <a:t>Make it easier to find relevant documents</a:t>
            </a:r>
            <a:endParaRPr dirty="0">
              <a:solidFill>
                <a:schemeClr val="tx1"/>
              </a:solidFill>
              <a:latin typeface="Calibri" panose="020F0502020204030204" pitchFamily="34" charset="0"/>
            </a:endParaRPr>
          </a:p>
          <a:p>
            <a:pPr marL="419100" lvl="0" indent="-342900" algn="l" rtl="0">
              <a:spcBef>
                <a:spcPts val="0"/>
              </a:spcBef>
              <a:spcAft>
                <a:spcPts val="0"/>
              </a:spcAft>
              <a:buSzPts val="2400"/>
              <a:buFont typeface="Arial" panose="020B0604020202020204" pitchFamily="34" charset="0"/>
              <a:buChar char="•"/>
            </a:pPr>
            <a:r>
              <a:rPr lang="en-US" dirty="0">
                <a:solidFill>
                  <a:schemeClr val="tx1"/>
                </a:solidFill>
                <a:latin typeface="Calibri" panose="020F0502020204030204" pitchFamily="34" charset="0"/>
              </a:rPr>
              <a:t>Make the Federal Programs </a:t>
            </a:r>
            <a:r>
              <a:rPr lang="en-US" dirty="0" smtClean="0">
                <a:solidFill>
                  <a:schemeClr val="tx1"/>
                </a:solidFill>
                <a:latin typeface="Calibri" panose="020F0502020204030204" pitchFamily="34" charset="0"/>
              </a:rPr>
              <a:t>homepage </a:t>
            </a:r>
            <a:r>
              <a:rPr lang="en-US" dirty="0">
                <a:solidFill>
                  <a:schemeClr val="tx1"/>
                </a:solidFill>
                <a:latin typeface="Calibri" panose="020F0502020204030204" pitchFamily="34" charset="0"/>
              </a:rPr>
              <a:t>more useful</a:t>
            </a:r>
            <a:endParaRPr dirty="0">
              <a:solidFill>
                <a:schemeClr val="tx1"/>
              </a:solidFill>
              <a:latin typeface="Calibri" panose="020F0502020204030204" pitchFamily="34" charset="0"/>
            </a:endParaRPr>
          </a:p>
          <a:p>
            <a:pPr lvl="1">
              <a:spcBef>
                <a:spcPts val="0"/>
              </a:spcBef>
            </a:pPr>
            <a:r>
              <a:rPr lang="en-US" dirty="0">
                <a:solidFill>
                  <a:schemeClr val="tx1"/>
                </a:solidFill>
                <a:latin typeface="Calibri" panose="020F0502020204030204" pitchFamily="34" charset="0"/>
              </a:rPr>
              <a:t>Links to most-used tools and resources</a:t>
            </a:r>
            <a:endParaRPr dirty="0">
              <a:solidFill>
                <a:schemeClr val="tx1"/>
              </a:solidFill>
              <a:latin typeface="Calibri" panose="020F0502020204030204" pitchFamily="34" charset="0"/>
            </a:endParaRPr>
          </a:p>
          <a:p>
            <a:pPr lvl="1">
              <a:spcBef>
                <a:spcPts val="0"/>
              </a:spcBef>
            </a:pPr>
            <a:r>
              <a:rPr lang="en-US" dirty="0">
                <a:solidFill>
                  <a:schemeClr val="tx1"/>
                </a:solidFill>
                <a:latin typeface="Calibri" panose="020F0502020204030204" pitchFamily="34" charset="0"/>
              </a:rPr>
              <a:t>News and updates</a:t>
            </a:r>
            <a:endParaRPr dirty="0">
              <a:solidFill>
                <a:schemeClr val="tx1"/>
              </a:solidFill>
              <a:latin typeface="Calibri" panose="020F0502020204030204" pitchFamily="34" charset="0"/>
            </a:endParaRPr>
          </a:p>
          <a:p>
            <a:pPr lvl="1">
              <a:spcBef>
                <a:spcPts val="0"/>
              </a:spcBef>
            </a:pPr>
            <a:r>
              <a:rPr lang="en-US" dirty="0">
                <a:solidFill>
                  <a:schemeClr val="tx1"/>
                </a:solidFill>
                <a:latin typeface="Calibri" panose="020F0502020204030204" pitchFamily="34" charset="0"/>
              </a:rPr>
              <a:t>Improved </a:t>
            </a:r>
            <a:r>
              <a:rPr lang="en-US" dirty="0" smtClean="0">
                <a:solidFill>
                  <a:schemeClr val="tx1"/>
                </a:solidFill>
                <a:latin typeface="Calibri" panose="020F0502020204030204" pitchFamily="34" charset="0"/>
              </a:rPr>
              <a:t>navigation</a:t>
            </a:r>
          </a:p>
          <a:p>
            <a:pPr>
              <a:spcBef>
                <a:spcPts val="0"/>
              </a:spcBef>
            </a:pPr>
            <a:endParaRPr lang="en-US" dirty="0">
              <a:solidFill>
                <a:schemeClr val="tx1"/>
              </a:solidFill>
              <a:latin typeface="Calibri" panose="020F0502020204030204" pitchFamily="34" charset="0"/>
            </a:endParaRPr>
          </a:p>
          <a:p>
            <a:pPr>
              <a:spcBef>
                <a:spcPts val="0"/>
              </a:spcBef>
            </a:pPr>
            <a:r>
              <a:rPr lang="en-US" sz="1400" dirty="0">
                <a:solidFill>
                  <a:schemeClr val="tx1"/>
                </a:solidFill>
              </a:rPr>
              <a:t>The primary goal of the Federal Programs website is to meet the needs of the field.  To that end, we would like your feedback regarding the Federal Programs homepage. If you have ideas or suggestions regarding the website redesign, please contact Joey Willett at willett_j@cde.state.co.us.</a:t>
            </a:r>
            <a:r>
              <a:rPr lang="en-US" sz="1400" dirty="0"/>
              <a:t/>
            </a:r>
            <a:br>
              <a:rPr lang="en-US" sz="1400" dirty="0"/>
            </a:br>
            <a:endParaRPr sz="1400" dirty="0"/>
          </a:p>
        </p:txBody>
      </p:sp>
      <p:sp>
        <p:nvSpPr>
          <p:cNvPr id="169" name="Google Shape;169;p22"/>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6699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dk1"/>
                </a:solidFill>
              </a:rPr>
              <a:t>Updates: Improvement Planning-</a:t>
            </a:r>
            <a:endParaRPr dirty="0">
              <a:solidFill>
                <a:schemeClr val="dk1"/>
              </a:solidFill>
            </a:endParaRPr>
          </a:p>
          <a:p>
            <a:pPr marL="0" lvl="0" indent="0" algn="l" rtl="0">
              <a:spcBef>
                <a:spcPts val="0"/>
              </a:spcBef>
              <a:spcAft>
                <a:spcPts val="0"/>
              </a:spcAft>
              <a:buNone/>
            </a:pPr>
            <a:r>
              <a:rPr lang="en-US" dirty="0">
                <a:solidFill>
                  <a:schemeClr val="dk1"/>
                </a:solidFill>
              </a:rPr>
              <a:t>ESSA Statutory Requirements (CS Schools)</a:t>
            </a:r>
            <a:endParaRPr dirty="0"/>
          </a:p>
        </p:txBody>
      </p:sp>
      <p:sp>
        <p:nvSpPr>
          <p:cNvPr id="2" name="Text Placeholder 1"/>
          <p:cNvSpPr>
            <a:spLocks noGrp="1"/>
          </p:cNvSpPr>
          <p:nvPr>
            <p:ph type="body" idx="1"/>
          </p:nvPr>
        </p:nvSpPr>
        <p:spPr/>
        <p:txBody>
          <a:bodyPr/>
          <a:lstStyle/>
          <a:p>
            <a:pPr marL="0" lvl="0" indent="0">
              <a:lnSpc>
                <a:spcPct val="115000"/>
              </a:lnSpc>
              <a:buClr>
                <a:schemeClr val="dk1"/>
              </a:buClr>
              <a:buSzPts val="1100"/>
            </a:pPr>
            <a:r>
              <a:rPr lang="en-US" sz="2800" dirty="0">
                <a:solidFill>
                  <a:schemeClr val="tx1"/>
                </a:solidFill>
                <a:latin typeface="Calibri" panose="020F0502020204030204" pitchFamily="34" charset="0"/>
              </a:rPr>
              <a:t>ESSA §1111(d) School Support and Improvement</a:t>
            </a:r>
          </a:p>
          <a:p>
            <a:pPr marL="0" lvl="0" indent="0">
              <a:lnSpc>
                <a:spcPct val="115000"/>
              </a:lnSpc>
              <a:spcBef>
                <a:spcPts val="500"/>
              </a:spcBef>
              <a:buClr>
                <a:schemeClr val="dk1"/>
              </a:buClr>
              <a:buSzPts val="1100"/>
            </a:pPr>
            <a:r>
              <a:rPr lang="en-US" sz="1800" dirty="0">
                <a:solidFill>
                  <a:schemeClr val="dk1"/>
                </a:solidFill>
                <a:latin typeface="Calibri" panose="020F0502020204030204" pitchFamily="34" charset="0"/>
              </a:rPr>
              <a:t>(1) Local educational agencies (LEAs) with schools identified for Comprehensive Support and Improvement (</a:t>
            </a:r>
            <a:r>
              <a:rPr lang="en-US" sz="1800" dirty="0">
                <a:solidFill>
                  <a:srgbClr val="000000"/>
                </a:solidFill>
                <a:latin typeface="Calibri" panose="020F0502020204030204" pitchFamily="34" charset="0"/>
              </a:rPr>
              <a:t>CS</a:t>
            </a:r>
            <a:r>
              <a:rPr lang="en-US" sz="1800" dirty="0">
                <a:solidFill>
                  <a:schemeClr val="dk1"/>
                </a:solidFill>
                <a:latin typeface="Calibri" panose="020F0502020204030204" pitchFamily="34" charset="0"/>
              </a:rPr>
              <a:t>)</a:t>
            </a:r>
            <a:r>
              <a:rPr lang="en-US" sz="1800" dirty="0">
                <a:solidFill>
                  <a:srgbClr val="6AA84F"/>
                </a:solidFill>
                <a:latin typeface="Calibri" panose="020F0502020204030204" pitchFamily="34" charset="0"/>
              </a:rPr>
              <a:t> shall, for each identified school, in partnership  with stakeholders,</a:t>
            </a:r>
            <a:r>
              <a:rPr lang="en-US" sz="1800" dirty="0">
                <a:solidFill>
                  <a:schemeClr val="dk1"/>
                </a:solidFill>
                <a:latin typeface="Calibri" panose="020F0502020204030204" pitchFamily="34" charset="0"/>
              </a:rPr>
              <a:t> locally develop a comprehensive support and improvement plan for the school to improve student outcomes</a:t>
            </a:r>
          </a:p>
          <a:p>
            <a:pPr marL="0" lvl="0" indent="0">
              <a:lnSpc>
                <a:spcPct val="115000"/>
              </a:lnSpc>
              <a:spcBef>
                <a:spcPts val="500"/>
              </a:spcBef>
              <a:buClr>
                <a:schemeClr val="dk1"/>
              </a:buClr>
              <a:buSzPts val="1100"/>
            </a:pPr>
            <a:endParaRPr lang="en-US" sz="1800" dirty="0">
              <a:solidFill>
                <a:schemeClr val="dk1"/>
              </a:solidFill>
              <a:latin typeface="Calibri" panose="020F0502020204030204" pitchFamily="34" charset="0"/>
            </a:endParaRPr>
          </a:p>
          <a:p>
            <a:pPr marL="0" lvl="0" indent="0">
              <a:lnSpc>
                <a:spcPct val="115000"/>
              </a:lnSpc>
              <a:spcBef>
                <a:spcPts val="500"/>
              </a:spcBef>
              <a:buClr>
                <a:schemeClr val="dk1"/>
              </a:buClr>
              <a:buSzPts val="1100"/>
            </a:pPr>
            <a:r>
              <a:rPr lang="en-US" sz="1800" dirty="0">
                <a:solidFill>
                  <a:schemeClr val="dk1"/>
                </a:solidFill>
                <a:latin typeface="Calibri" panose="020F0502020204030204" pitchFamily="34" charset="0"/>
              </a:rPr>
              <a:t>(2) Each school identified for targeted </a:t>
            </a:r>
            <a:r>
              <a:rPr lang="en-US" sz="1800" dirty="0">
                <a:solidFill>
                  <a:srgbClr val="000000"/>
                </a:solidFill>
                <a:latin typeface="Calibri" panose="020F0502020204030204" pitchFamily="34" charset="0"/>
              </a:rPr>
              <a:t>(TS) or additional (ATS) </a:t>
            </a:r>
            <a:r>
              <a:rPr lang="en-US" sz="1800" dirty="0">
                <a:solidFill>
                  <a:schemeClr val="dk1"/>
                </a:solidFill>
                <a:latin typeface="Calibri" panose="020F0502020204030204" pitchFamily="34" charset="0"/>
              </a:rPr>
              <a:t>targeted support and improvement </a:t>
            </a:r>
            <a:r>
              <a:rPr lang="en-US" sz="1800" dirty="0">
                <a:solidFill>
                  <a:srgbClr val="6AA84F"/>
                </a:solidFill>
                <a:latin typeface="Calibri" panose="020F0502020204030204" pitchFamily="34" charset="0"/>
              </a:rPr>
              <a:t>shall locally develop, in partnership  with stakeholders, </a:t>
            </a:r>
            <a:r>
              <a:rPr lang="en-US" sz="1800" dirty="0">
                <a:solidFill>
                  <a:schemeClr val="dk1"/>
                </a:solidFill>
                <a:latin typeface="Calibri" panose="020F0502020204030204" pitchFamily="34" charset="0"/>
              </a:rPr>
              <a:t>and implement a targeted support and improvement plan to improve student outcomes based on ESSA indicators for each student groups that resulted in the school’s identification </a:t>
            </a:r>
          </a:p>
          <a:p>
            <a:endParaRPr lang="en-US" dirty="0"/>
          </a:p>
        </p:txBody>
      </p:sp>
      <p:sp>
        <p:nvSpPr>
          <p:cNvPr id="185" name="Google Shape;185;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3037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tx1"/>
                </a:solidFill>
              </a:rPr>
              <a:t>Updates: CS and </a:t>
            </a:r>
            <a:r>
              <a:rPr lang="en-US" dirty="0" err="1">
                <a:solidFill>
                  <a:schemeClr val="tx1"/>
                </a:solidFill>
              </a:rPr>
              <a:t>TS</a:t>
            </a:r>
            <a:r>
              <a:rPr lang="en-US" dirty="0">
                <a:solidFill>
                  <a:schemeClr val="tx1"/>
                </a:solidFill>
              </a:rPr>
              <a:t> Planning Requirements</a:t>
            </a:r>
            <a:endParaRPr dirty="0">
              <a:solidFill>
                <a:schemeClr val="tx1"/>
              </a:solidFill>
            </a:endParaRPr>
          </a:p>
        </p:txBody>
      </p:sp>
      <p:sp>
        <p:nvSpPr>
          <p:cNvPr id="192" name="Google Shape;192;p25"/>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17</a:t>
            </a:fld>
            <a:endParaRPr/>
          </a:p>
        </p:txBody>
      </p:sp>
      <p:graphicFrame>
        <p:nvGraphicFramePr>
          <p:cNvPr id="193" name="Google Shape;193;p25" descr="•Approved by school, LEA and CDE&#10;•Developed in partnership with stakeholders&#10;•Use UIP to meet plan requirements:&#10;•Informed by student performance&#10;•Includes school-level needs assessment&#10;•Identifies evidence-based interventions&#10;•Address resource inequities&#10;•Formula and other ESSA funds may support strategies&#10;•CDE monitors plan implementation&#10;•CDE offers planning support&#10;" title="CS Plan"/>
          <p:cNvGraphicFramePr/>
          <p:nvPr>
            <p:extLst>
              <p:ext uri="{D42A27DB-BD31-4B8C-83A1-F6EECF244321}">
                <p14:modId xmlns:p14="http://schemas.microsoft.com/office/powerpoint/2010/main" val="2836129936"/>
              </p:ext>
            </p:extLst>
          </p:nvPr>
        </p:nvGraphicFramePr>
        <p:xfrm>
          <a:off x="484600" y="1502525"/>
          <a:ext cx="4026600" cy="4951316"/>
        </p:xfrm>
        <a:graphic>
          <a:graphicData uri="http://schemas.openxmlformats.org/drawingml/2006/table">
            <a:tbl>
              <a:tblPr firstRow="1">
                <a:noFill/>
              </a:tblPr>
              <a:tblGrid>
                <a:gridCol w="4026600">
                  <a:extLst>
                    <a:ext uri="{9D8B030D-6E8A-4147-A177-3AD203B41FA5}">
                      <a16:colId xmlns:a16="http://schemas.microsoft.com/office/drawing/2014/main" xmlns="" val="20000"/>
                    </a:ext>
                  </a:extLst>
                </a:gridCol>
              </a:tblGrid>
              <a:tr h="500017">
                <a:tc>
                  <a:txBody>
                    <a:bodyPr/>
                    <a:lstStyle/>
                    <a:p>
                      <a:pPr marL="0" lvl="0" indent="0" algn="ctr" rtl="0">
                        <a:spcBef>
                          <a:spcPts val="0"/>
                        </a:spcBef>
                        <a:spcAft>
                          <a:spcPts val="0"/>
                        </a:spcAft>
                        <a:buNone/>
                      </a:pPr>
                      <a:r>
                        <a:rPr lang="en-US" sz="1800" b="1" dirty="0">
                          <a:solidFill>
                            <a:srgbClr val="FFFFFF"/>
                          </a:solidFill>
                        </a:rPr>
                        <a:t>CS Plan</a:t>
                      </a:r>
                      <a:endParaRPr sz="1800" b="1" dirty="0">
                        <a:solidFill>
                          <a:srgbClr val="FFFFFF"/>
                        </a:solidFill>
                      </a:endParaRPr>
                    </a:p>
                  </a:txBody>
                  <a:tcPr marL="91425" marR="91425" marT="91425" marB="91425">
                    <a:solidFill>
                      <a:srgbClr val="3C78D8"/>
                    </a:solidFill>
                  </a:tcPr>
                </a:tc>
                <a:extLst>
                  <a:ext uri="{0D108BD9-81ED-4DB2-BD59-A6C34878D82A}">
                    <a16:rowId xmlns:a16="http://schemas.microsoft.com/office/drawing/2014/main" xmlns="" val="10000"/>
                  </a:ext>
                </a:extLst>
              </a:tr>
              <a:tr h="4451299">
                <a:tc>
                  <a:txBody>
                    <a:bodyPr/>
                    <a:lstStyle/>
                    <a:p>
                      <a:pPr marL="0" lvl="0" indent="0" algn="l" rtl="0">
                        <a:lnSpc>
                          <a:spcPct val="90000"/>
                        </a:lnSpc>
                        <a:spcBef>
                          <a:spcPts val="0"/>
                        </a:spcBef>
                        <a:spcAft>
                          <a:spcPts val="0"/>
                        </a:spcAft>
                        <a:buClr>
                          <a:schemeClr val="dk1"/>
                        </a:buClr>
                        <a:buSzPts val="1100"/>
                        <a:buFont typeface="Arial"/>
                        <a:buNone/>
                      </a:pPr>
                      <a:r>
                        <a:rPr lang="en-US" sz="1800" dirty="0" smtClean="0"/>
                        <a:t>•</a:t>
                      </a:r>
                      <a:r>
                        <a:rPr lang="en-US" sz="1800" dirty="0" smtClean="0">
                          <a:latin typeface="Calibri"/>
                          <a:ea typeface="Calibri"/>
                          <a:cs typeface="Calibri"/>
                          <a:sym typeface="Calibri"/>
                        </a:rPr>
                        <a:t>Approved </a:t>
                      </a:r>
                      <a:r>
                        <a:rPr lang="en-US" sz="1800" dirty="0">
                          <a:latin typeface="Calibri"/>
                          <a:ea typeface="Calibri"/>
                          <a:cs typeface="Calibri"/>
                          <a:sym typeface="Calibri"/>
                        </a:rPr>
                        <a:t>by school, LEA and CDE</a:t>
                      </a:r>
                      <a:endParaRPr sz="1800" dirty="0">
                        <a:latin typeface="Calibri"/>
                        <a:ea typeface="Calibri"/>
                        <a:cs typeface="Calibri"/>
                        <a:sym typeface="Calibri"/>
                      </a:endParaRPr>
                    </a:p>
                    <a:p>
                      <a:pPr marL="0" lvl="0" indent="0" algn="l" rtl="0">
                        <a:lnSpc>
                          <a:spcPct val="90000"/>
                        </a:lnSpc>
                        <a:spcBef>
                          <a:spcPts val="300"/>
                        </a:spcBef>
                        <a:spcAft>
                          <a:spcPts val="0"/>
                        </a:spcAft>
                        <a:buClr>
                          <a:schemeClr val="dk1"/>
                        </a:buClr>
                        <a:buSzPts val="1100"/>
                        <a:buFont typeface="Arial"/>
                        <a:buNone/>
                      </a:pPr>
                      <a:r>
                        <a:rPr lang="en-US" sz="1800" dirty="0" smtClean="0">
                          <a:solidFill>
                            <a:srgbClr val="FF0000"/>
                          </a:solidFill>
                        </a:rPr>
                        <a:t>•</a:t>
                      </a:r>
                      <a:r>
                        <a:rPr lang="en-US" sz="1800" dirty="0" smtClean="0">
                          <a:solidFill>
                            <a:srgbClr val="FF0000"/>
                          </a:solidFill>
                          <a:latin typeface="Calibri"/>
                          <a:ea typeface="Calibri"/>
                          <a:cs typeface="Calibri"/>
                          <a:sym typeface="Calibri"/>
                        </a:rPr>
                        <a:t>Developed </a:t>
                      </a:r>
                      <a:r>
                        <a:rPr lang="en-US" sz="1800" dirty="0">
                          <a:solidFill>
                            <a:srgbClr val="FF0000"/>
                          </a:solidFill>
                          <a:latin typeface="Calibri"/>
                          <a:ea typeface="Calibri"/>
                          <a:cs typeface="Calibri"/>
                          <a:sym typeface="Calibri"/>
                        </a:rPr>
                        <a:t>in </a:t>
                      </a:r>
                      <a:r>
                        <a:rPr lang="en-US" sz="1800" dirty="0" smtClean="0">
                          <a:solidFill>
                            <a:srgbClr val="FF0000"/>
                          </a:solidFill>
                          <a:latin typeface="Calibri"/>
                          <a:ea typeface="Calibri"/>
                          <a:cs typeface="Calibri"/>
                          <a:sym typeface="Calibri"/>
                        </a:rPr>
                        <a:t>partnership </a:t>
                      </a:r>
                      <a:r>
                        <a:rPr lang="en-US" sz="1800" dirty="0">
                          <a:solidFill>
                            <a:srgbClr val="FF0000"/>
                          </a:solidFill>
                          <a:latin typeface="Calibri"/>
                          <a:ea typeface="Calibri"/>
                          <a:cs typeface="Calibri"/>
                          <a:sym typeface="Calibri"/>
                        </a:rPr>
                        <a:t>with stakeholders</a:t>
                      </a:r>
                      <a:endParaRPr sz="1800" dirty="0">
                        <a:solidFill>
                          <a:srgbClr val="FF0000"/>
                        </a:solidFill>
                        <a:latin typeface="Calibri"/>
                        <a:ea typeface="Calibri"/>
                        <a:cs typeface="Calibri"/>
                        <a:sym typeface="Calibri"/>
                      </a:endParaRPr>
                    </a:p>
                    <a:p>
                      <a:pPr marL="0" lvl="0" indent="0" algn="l" rtl="0">
                        <a:lnSpc>
                          <a:spcPct val="90000"/>
                        </a:lnSpc>
                        <a:spcBef>
                          <a:spcPts val="300"/>
                        </a:spcBef>
                        <a:spcAft>
                          <a:spcPts val="0"/>
                        </a:spcAft>
                        <a:buClr>
                          <a:schemeClr val="dk1"/>
                        </a:buClr>
                        <a:buSzPts val="1100"/>
                        <a:buFont typeface="Arial"/>
                        <a:buNone/>
                      </a:pPr>
                      <a:r>
                        <a:rPr lang="en-US" sz="1800" dirty="0" smtClean="0"/>
                        <a:t>•</a:t>
                      </a:r>
                      <a:r>
                        <a:rPr lang="en-US" sz="1800" dirty="0" smtClean="0">
                          <a:latin typeface="Calibri"/>
                          <a:ea typeface="Calibri"/>
                          <a:cs typeface="Calibri"/>
                          <a:sym typeface="Calibri"/>
                        </a:rPr>
                        <a:t>Use </a:t>
                      </a:r>
                      <a:r>
                        <a:rPr lang="en-US" sz="1800" dirty="0">
                          <a:latin typeface="Calibri"/>
                          <a:ea typeface="Calibri"/>
                          <a:cs typeface="Calibri"/>
                          <a:sym typeface="Calibri"/>
                        </a:rPr>
                        <a:t>UIP to meet plan requirements:</a:t>
                      </a:r>
                      <a:endParaRPr sz="1800" dirty="0">
                        <a:latin typeface="Calibri"/>
                        <a:ea typeface="Calibri"/>
                        <a:cs typeface="Calibri"/>
                        <a:sym typeface="Calibri"/>
                      </a:endParaRPr>
                    </a:p>
                    <a:p>
                      <a:pPr marL="457200" lvl="0" indent="0" algn="l" rtl="0">
                        <a:lnSpc>
                          <a:spcPct val="115000"/>
                        </a:lnSpc>
                        <a:spcBef>
                          <a:spcPts val="30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Informed by student performance</a:t>
                      </a:r>
                      <a:endParaRPr sz="16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Includes school-level needs assessment</a:t>
                      </a:r>
                      <a:endParaRPr sz="16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Identifies evidence-based interventions</a:t>
                      </a:r>
                      <a:endParaRPr sz="16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Address resource inequities</a:t>
                      </a:r>
                      <a:endParaRPr sz="1600" dirty="0">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dirty="0"/>
                        <a:t>•</a:t>
                      </a:r>
                      <a:r>
                        <a:rPr lang="en-US" sz="1800" dirty="0">
                          <a:latin typeface="Calibri"/>
                          <a:ea typeface="Calibri"/>
                          <a:cs typeface="Calibri"/>
                          <a:sym typeface="Calibri"/>
                        </a:rPr>
                        <a:t>Formula and other ESSA funds may support strategies</a:t>
                      </a:r>
                      <a:endParaRPr sz="1800" dirty="0">
                        <a:latin typeface="Calibri"/>
                        <a:ea typeface="Calibri"/>
                        <a:cs typeface="Calibri"/>
                        <a:sym typeface="Calibri"/>
                      </a:endParaRPr>
                    </a:p>
                    <a:p>
                      <a:pPr marL="0" lvl="0" indent="0" algn="l" rtl="0">
                        <a:lnSpc>
                          <a:spcPct val="90000"/>
                        </a:lnSpc>
                        <a:spcBef>
                          <a:spcPts val="300"/>
                        </a:spcBef>
                        <a:spcAft>
                          <a:spcPts val="0"/>
                        </a:spcAft>
                        <a:buClr>
                          <a:schemeClr val="dk1"/>
                        </a:buClr>
                        <a:buSzPts val="1100"/>
                        <a:buFont typeface="Arial"/>
                        <a:buNone/>
                      </a:pPr>
                      <a:r>
                        <a:rPr lang="en-US" sz="1800" dirty="0"/>
                        <a:t>•</a:t>
                      </a:r>
                      <a:r>
                        <a:rPr lang="en-US" sz="1800" dirty="0">
                          <a:latin typeface="Calibri"/>
                          <a:ea typeface="Calibri"/>
                          <a:cs typeface="Calibri"/>
                          <a:sym typeface="Calibri"/>
                        </a:rPr>
                        <a:t>CDE monitors plan implementation</a:t>
                      </a:r>
                      <a:endParaRPr sz="1800" dirty="0">
                        <a:latin typeface="Calibri"/>
                        <a:ea typeface="Calibri"/>
                        <a:cs typeface="Calibri"/>
                        <a:sym typeface="Calibri"/>
                      </a:endParaRPr>
                    </a:p>
                    <a:p>
                      <a:pPr marL="0" lvl="0" indent="0" algn="l" rtl="0">
                        <a:lnSpc>
                          <a:spcPct val="90000"/>
                        </a:lnSpc>
                        <a:spcBef>
                          <a:spcPts val="300"/>
                        </a:spcBef>
                        <a:spcAft>
                          <a:spcPts val="0"/>
                        </a:spcAft>
                        <a:buClr>
                          <a:schemeClr val="dk1"/>
                        </a:buClr>
                        <a:buSzPts val="1100"/>
                        <a:buFont typeface="Arial"/>
                        <a:buNone/>
                      </a:pPr>
                      <a:r>
                        <a:rPr lang="en-US" sz="1800" dirty="0"/>
                        <a:t>•</a:t>
                      </a:r>
                      <a:r>
                        <a:rPr lang="en-US" sz="1800" dirty="0">
                          <a:latin typeface="Calibri"/>
                          <a:ea typeface="Calibri"/>
                          <a:cs typeface="Calibri"/>
                          <a:sym typeface="Calibri"/>
                        </a:rPr>
                        <a:t>CDE offers planning support</a:t>
                      </a:r>
                      <a:endParaRPr sz="1800" dirty="0">
                        <a:latin typeface="Calibri"/>
                        <a:ea typeface="Calibri"/>
                        <a:cs typeface="Calibri"/>
                        <a:sym typeface="Calibri"/>
                      </a:endParaRPr>
                    </a:p>
                    <a:p>
                      <a:pPr marL="0" lvl="0" indent="0" algn="l" rtl="0">
                        <a:spcBef>
                          <a:spcPts val="300"/>
                        </a:spcBef>
                        <a:spcAft>
                          <a:spcPts val="0"/>
                        </a:spcAft>
                        <a:buNone/>
                      </a:pPr>
                      <a:endParaRPr dirty="0"/>
                    </a:p>
                  </a:txBody>
                  <a:tcPr marL="91425" marR="91425" marT="91425" marB="91425">
                    <a:solidFill>
                      <a:srgbClr val="D9D9D9"/>
                    </a:solidFill>
                  </a:tcPr>
                </a:tc>
                <a:extLst>
                  <a:ext uri="{0D108BD9-81ED-4DB2-BD59-A6C34878D82A}">
                    <a16:rowId xmlns:a16="http://schemas.microsoft.com/office/drawing/2014/main" xmlns="" val="10001"/>
                  </a:ext>
                </a:extLst>
              </a:tr>
            </a:tbl>
          </a:graphicData>
        </a:graphic>
      </p:graphicFrame>
      <p:graphicFrame>
        <p:nvGraphicFramePr>
          <p:cNvPr id="194" name="Google Shape;194;p25" descr="•Approved by school and LEA.  If applying for funds, then CDE will review plan.&#10;•Developed in partnership with stakeholders&#10;•May use the UIP to meet plan requirements:&#10;•Informed by student performance for disaggregated group(s)&#10;•Identifies evidence-based interventions&#10;•Additional Targeted also addresses resource inequities&#10;•Formula and other ESSA funds may support strategies&#10;•LEA monitors plan implementation.  If awarded funds, CDE will monitor too.&#10;•CDE offers planning support&#10;" title="TS/ATS Plan"/>
          <p:cNvGraphicFramePr/>
          <p:nvPr>
            <p:extLst>
              <p:ext uri="{D42A27DB-BD31-4B8C-83A1-F6EECF244321}">
                <p14:modId xmlns:p14="http://schemas.microsoft.com/office/powerpoint/2010/main" val="818464591"/>
              </p:ext>
            </p:extLst>
          </p:nvPr>
        </p:nvGraphicFramePr>
        <p:xfrm>
          <a:off x="4913225" y="1464325"/>
          <a:ext cx="3918550" cy="4906369"/>
        </p:xfrm>
        <a:graphic>
          <a:graphicData uri="http://schemas.openxmlformats.org/drawingml/2006/table">
            <a:tbl>
              <a:tblPr firstRow="1">
                <a:noFill/>
              </a:tblPr>
              <a:tblGrid>
                <a:gridCol w="3918550">
                  <a:extLst>
                    <a:ext uri="{9D8B030D-6E8A-4147-A177-3AD203B41FA5}">
                      <a16:colId xmlns:a16="http://schemas.microsoft.com/office/drawing/2014/main" xmlns="" val="20000"/>
                    </a:ext>
                  </a:extLst>
                </a:gridCol>
              </a:tblGrid>
              <a:tr h="442827">
                <a:tc>
                  <a:txBody>
                    <a:bodyPr/>
                    <a:lstStyle/>
                    <a:p>
                      <a:pPr marL="0" lvl="0" indent="0" algn="ctr" rtl="0">
                        <a:spcBef>
                          <a:spcPts val="0"/>
                        </a:spcBef>
                        <a:spcAft>
                          <a:spcPts val="0"/>
                        </a:spcAft>
                        <a:buNone/>
                      </a:pPr>
                      <a:r>
                        <a:rPr lang="en-US" sz="1800" b="1" dirty="0">
                          <a:solidFill>
                            <a:srgbClr val="FFFFFF"/>
                          </a:solidFill>
                        </a:rPr>
                        <a:t>TS/ATS Plan</a:t>
                      </a:r>
                      <a:endParaRPr sz="1800" b="1" dirty="0">
                        <a:solidFill>
                          <a:srgbClr val="FFFFFF"/>
                        </a:solidFill>
                      </a:endParaRPr>
                    </a:p>
                  </a:txBody>
                  <a:tcPr marL="91425" marR="91425" marT="91425" marB="91425">
                    <a:solidFill>
                      <a:srgbClr val="6AA84F"/>
                    </a:solidFill>
                  </a:tcPr>
                </a:tc>
                <a:extLst>
                  <a:ext uri="{0D108BD9-81ED-4DB2-BD59-A6C34878D82A}">
                    <a16:rowId xmlns:a16="http://schemas.microsoft.com/office/drawing/2014/main" xmlns="" val="10000"/>
                  </a:ext>
                </a:extLst>
              </a:tr>
              <a:tr h="4449199">
                <a:tc>
                  <a:txBody>
                    <a:bodyPr/>
                    <a:lstStyle/>
                    <a:p>
                      <a:pPr marL="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Approved by school and LEA.  If applying for funds, then CDE will review plan.</a:t>
                      </a:r>
                      <a:endParaRPr sz="16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dirty="0">
                          <a:solidFill>
                            <a:srgbClr val="FF0000"/>
                          </a:solidFill>
                        </a:rPr>
                        <a:t>•</a:t>
                      </a:r>
                      <a:r>
                        <a:rPr lang="en-US" sz="1600" dirty="0">
                          <a:solidFill>
                            <a:srgbClr val="FF0000"/>
                          </a:solidFill>
                          <a:latin typeface="Calibri"/>
                          <a:ea typeface="Calibri"/>
                          <a:cs typeface="Calibri"/>
                          <a:sym typeface="Calibri"/>
                        </a:rPr>
                        <a:t>Developed in </a:t>
                      </a:r>
                      <a:r>
                        <a:rPr lang="en-US" sz="1600" dirty="0" smtClean="0">
                          <a:solidFill>
                            <a:srgbClr val="FF0000"/>
                          </a:solidFill>
                          <a:latin typeface="Calibri"/>
                          <a:ea typeface="Calibri"/>
                          <a:cs typeface="Calibri"/>
                          <a:sym typeface="Calibri"/>
                        </a:rPr>
                        <a:t>partnership </a:t>
                      </a:r>
                      <a:r>
                        <a:rPr lang="en-US" sz="1600" dirty="0">
                          <a:solidFill>
                            <a:srgbClr val="FF0000"/>
                          </a:solidFill>
                          <a:latin typeface="Calibri"/>
                          <a:ea typeface="Calibri"/>
                          <a:cs typeface="Calibri"/>
                          <a:sym typeface="Calibri"/>
                        </a:rPr>
                        <a:t>with stakeholders</a:t>
                      </a:r>
                      <a:endParaRPr sz="1600" dirty="0">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May use the UIP to meet plan requirements:</a:t>
                      </a:r>
                      <a:endParaRPr sz="16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dirty="0"/>
                        <a:t>•</a:t>
                      </a:r>
                      <a:r>
                        <a:rPr lang="en-US" sz="1200" dirty="0">
                          <a:latin typeface="Calibri"/>
                          <a:ea typeface="Calibri"/>
                          <a:cs typeface="Calibri"/>
                          <a:sym typeface="Calibri"/>
                        </a:rPr>
                        <a:t>Informed by student performance for disaggregated group(s)</a:t>
                      </a:r>
                      <a:endParaRPr sz="12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dirty="0"/>
                        <a:t>•</a:t>
                      </a:r>
                      <a:r>
                        <a:rPr lang="en-US" sz="1200" dirty="0">
                          <a:latin typeface="Calibri"/>
                          <a:ea typeface="Calibri"/>
                          <a:cs typeface="Calibri"/>
                          <a:sym typeface="Calibri"/>
                        </a:rPr>
                        <a:t>Identifies evidence-based interventions</a:t>
                      </a:r>
                      <a:endParaRPr sz="1200" dirty="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dirty="0"/>
                        <a:t>•</a:t>
                      </a:r>
                      <a:r>
                        <a:rPr lang="en-US" sz="1200" dirty="0">
                          <a:latin typeface="Calibri"/>
                          <a:ea typeface="Calibri"/>
                          <a:cs typeface="Calibri"/>
                          <a:sym typeface="Calibri"/>
                        </a:rPr>
                        <a:t>Additional Targeted also addresses resource inequities</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Formula and other ESSA funds may support strategies</a:t>
                      </a:r>
                      <a:endParaRPr sz="16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LEA monitors plan implementation.  If awarded funds, CDE will monitor too.</a:t>
                      </a:r>
                      <a:endParaRPr sz="16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dirty="0"/>
                        <a:t>•</a:t>
                      </a:r>
                      <a:r>
                        <a:rPr lang="en-US" sz="1600" dirty="0">
                          <a:latin typeface="Calibri"/>
                          <a:ea typeface="Calibri"/>
                          <a:cs typeface="Calibri"/>
                          <a:sym typeface="Calibri"/>
                        </a:rPr>
                        <a:t>CDE offers planning support</a:t>
                      </a:r>
                      <a:endParaRPr sz="1600" dirty="0">
                        <a:latin typeface="Calibri"/>
                        <a:ea typeface="Calibri"/>
                        <a:cs typeface="Calibri"/>
                        <a:sym typeface="Calibri"/>
                      </a:endParaRPr>
                    </a:p>
                    <a:p>
                      <a:pPr marL="0" lvl="0" indent="0" algn="l" rtl="0">
                        <a:spcBef>
                          <a:spcPts val="0"/>
                        </a:spcBef>
                        <a:spcAft>
                          <a:spcPts val="0"/>
                        </a:spcAft>
                        <a:buNone/>
                      </a:pPr>
                      <a:endParaRPr dirty="0"/>
                    </a:p>
                  </a:txBody>
                  <a:tcPr marL="91425" marR="91425" marT="91425" marB="91425">
                    <a:solidFill>
                      <a:srgbClr val="CCCCC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92317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dirty="0"/>
              <a:t>Updates: Upcoming Dates Regarding Improvement Plans</a:t>
            </a:r>
            <a:endParaRPr dirty="0"/>
          </a:p>
          <a:p>
            <a:pPr marL="0" lvl="0" indent="0" algn="l" rtl="0">
              <a:lnSpc>
                <a:spcPct val="100000"/>
              </a:lnSpc>
              <a:spcBef>
                <a:spcPts val="0"/>
              </a:spcBef>
              <a:spcAft>
                <a:spcPts val="0"/>
              </a:spcAft>
              <a:buClr>
                <a:srgbClr val="000000"/>
              </a:buClr>
              <a:buSzPts val="2400"/>
              <a:buFont typeface="Arial"/>
              <a:buNone/>
            </a:pPr>
            <a:endParaRPr dirty="0"/>
          </a:p>
        </p:txBody>
      </p:sp>
      <p:sp>
        <p:nvSpPr>
          <p:cNvPr id="200" name="Google Shape;200;p26"/>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2500" u="sng" dirty="0">
                <a:solidFill>
                  <a:schemeClr val="tx1"/>
                </a:solidFill>
                <a:latin typeface="Calibri" panose="020F0502020204030204" pitchFamily="34" charset="0"/>
              </a:rPr>
              <a:t>CS Improvement Plans </a:t>
            </a:r>
          </a:p>
          <a:p>
            <a:pPr marL="342900" lvl="0" indent="-342900" algn="l" rtl="0">
              <a:lnSpc>
                <a:spcPct val="100000"/>
              </a:lnSpc>
              <a:spcBef>
                <a:spcPts val="0"/>
              </a:spcBef>
              <a:spcAft>
                <a:spcPts val="0"/>
              </a:spcAft>
              <a:buFont typeface="Arial" panose="020B0604020202020204" pitchFamily="34" charset="0"/>
              <a:buChar char="•"/>
            </a:pPr>
            <a:r>
              <a:rPr lang="en-US" sz="2000" dirty="0" smtClean="0">
                <a:solidFill>
                  <a:schemeClr val="tx1"/>
                </a:solidFill>
                <a:latin typeface="Calibri" panose="020F0502020204030204" pitchFamily="34" charset="0"/>
              </a:rPr>
              <a:t>Due </a:t>
            </a:r>
            <a:r>
              <a:rPr lang="en-US" sz="2000" dirty="0">
                <a:solidFill>
                  <a:schemeClr val="tx1"/>
                </a:solidFill>
                <a:latin typeface="Calibri" panose="020F0502020204030204" pitchFamily="34" charset="0"/>
              </a:rPr>
              <a:t>in January if Priority Improvement or Turnaround Plan </a:t>
            </a:r>
            <a:r>
              <a:rPr lang="en-US" sz="2000" dirty="0" smtClean="0">
                <a:solidFill>
                  <a:schemeClr val="tx1"/>
                </a:solidFill>
                <a:latin typeface="Calibri" panose="020F0502020204030204" pitchFamily="34" charset="0"/>
              </a:rPr>
              <a:t>Type</a:t>
            </a:r>
            <a:endParaRPr lang="en-US" sz="2000" dirty="0">
              <a:solidFill>
                <a:schemeClr val="tx1"/>
              </a:solidFill>
              <a:latin typeface="Calibri" panose="020F0502020204030204" pitchFamily="34" charset="0"/>
            </a:endParaRPr>
          </a:p>
          <a:p>
            <a:pPr marL="342900" lvl="0" indent="-342900" algn="l" rtl="0">
              <a:lnSpc>
                <a:spcPct val="100000"/>
              </a:lnSpc>
              <a:spcBef>
                <a:spcPts val="0"/>
              </a:spcBef>
              <a:spcAft>
                <a:spcPts val="0"/>
              </a:spcAft>
              <a:buFont typeface="Arial" panose="020B0604020202020204" pitchFamily="34" charset="0"/>
              <a:buChar char="•"/>
            </a:pPr>
            <a:r>
              <a:rPr lang="en-US" sz="2000" dirty="0" smtClean="0">
                <a:solidFill>
                  <a:schemeClr val="tx1"/>
                </a:solidFill>
                <a:latin typeface="Calibri" panose="020F0502020204030204" pitchFamily="34" charset="0"/>
              </a:rPr>
              <a:t>Due </a:t>
            </a:r>
            <a:r>
              <a:rPr lang="en-US" sz="2000" dirty="0">
                <a:solidFill>
                  <a:schemeClr val="tx1"/>
                </a:solidFill>
                <a:latin typeface="Calibri" panose="020F0502020204030204" pitchFamily="34" charset="0"/>
              </a:rPr>
              <a:t>in April if Improvement or Performance Plan </a:t>
            </a:r>
            <a:r>
              <a:rPr lang="en-US" sz="2000" dirty="0" smtClean="0">
                <a:solidFill>
                  <a:schemeClr val="tx1"/>
                </a:solidFill>
                <a:latin typeface="Calibri" panose="020F0502020204030204" pitchFamily="34" charset="0"/>
              </a:rPr>
              <a:t>Type</a:t>
            </a:r>
          </a:p>
          <a:p>
            <a:pPr marL="342900" lvl="0" indent="-342900" algn="l" rtl="0">
              <a:lnSpc>
                <a:spcPct val="100000"/>
              </a:lnSpc>
              <a:spcBef>
                <a:spcPts val="0"/>
              </a:spcBef>
              <a:spcAft>
                <a:spcPts val="0"/>
              </a:spcAft>
              <a:buFont typeface="Arial" panose="020B0604020202020204" pitchFamily="34" charset="0"/>
              <a:buChar char="•"/>
            </a:pPr>
            <a:r>
              <a:rPr lang="en-US" sz="2000" dirty="0" smtClean="0">
                <a:solidFill>
                  <a:schemeClr val="tx1"/>
                </a:solidFill>
                <a:latin typeface="Calibri" panose="020F0502020204030204" pitchFamily="34" charset="0"/>
                <a:hlinkClick r:id="rId3"/>
              </a:rPr>
              <a:t>Training</a:t>
            </a:r>
            <a:r>
              <a:rPr lang="en-US" sz="2000" dirty="0" smtClean="0">
                <a:solidFill>
                  <a:schemeClr val="tx1"/>
                </a:solidFill>
                <a:latin typeface="Calibri" panose="020F0502020204030204" pitchFamily="34" charset="0"/>
              </a:rPr>
              <a:t>: </a:t>
            </a:r>
            <a:r>
              <a:rPr lang="en-US" sz="2000" dirty="0" smtClean="0">
                <a:solidFill>
                  <a:schemeClr val="tx1"/>
                </a:solidFill>
                <a:latin typeface="Calibri" panose="020F0502020204030204" pitchFamily="34" charset="0"/>
              </a:rPr>
              <a:t>www.cde.state.co.us/fedprograms/essaplanningrequirements</a:t>
            </a:r>
            <a:endParaRPr sz="2000" dirty="0">
              <a:solidFill>
                <a:schemeClr val="tx1"/>
              </a:solidFill>
              <a:latin typeface="Calibri" panose="020F0502020204030204" pitchFamily="34" charset="0"/>
            </a:endParaRPr>
          </a:p>
          <a:p>
            <a:pPr marL="0" lvl="0" indent="0" algn="l" rtl="0">
              <a:lnSpc>
                <a:spcPct val="100000"/>
              </a:lnSpc>
              <a:spcBef>
                <a:spcPts val="0"/>
              </a:spcBef>
              <a:spcAft>
                <a:spcPts val="0"/>
              </a:spcAft>
              <a:buNone/>
            </a:pPr>
            <a:endParaRPr sz="1400" dirty="0">
              <a:latin typeface="Calibri" panose="020F0502020204030204" pitchFamily="34" charset="0"/>
            </a:endParaRPr>
          </a:p>
          <a:p>
            <a:pPr marL="0" lvl="0" indent="0" algn="l" rtl="0">
              <a:lnSpc>
                <a:spcPct val="115000"/>
              </a:lnSpc>
              <a:spcBef>
                <a:spcPts val="1000"/>
              </a:spcBef>
              <a:spcAft>
                <a:spcPts val="0"/>
              </a:spcAft>
              <a:buClr>
                <a:schemeClr val="dk1"/>
              </a:buClr>
              <a:buSzPts val="1100"/>
              <a:buFont typeface="Arial"/>
              <a:buNone/>
            </a:pPr>
            <a:r>
              <a:rPr lang="en-US" sz="2500" u="sng" dirty="0">
                <a:solidFill>
                  <a:schemeClr val="tx1"/>
                </a:solidFill>
                <a:latin typeface="Calibri" panose="020F0502020204030204" pitchFamily="34" charset="0"/>
              </a:rPr>
              <a:t>TS Improvement </a:t>
            </a:r>
            <a:r>
              <a:rPr lang="en-US" sz="2500" u="sng" dirty="0" smtClean="0">
                <a:solidFill>
                  <a:schemeClr val="tx1"/>
                </a:solidFill>
                <a:latin typeface="Calibri" panose="020F0502020204030204" pitchFamily="34" charset="0"/>
              </a:rPr>
              <a:t>Plans</a:t>
            </a:r>
          </a:p>
          <a:p>
            <a:pPr marL="342900" lvl="0" indent="-342900" algn="l" rtl="0">
              <a:lnSpc>
                <a:spcPct val="115000"/>
              </a:lnSpc>
              <a:spcBef>
                <a:spcPts val="1000"/>
              </a:spcBef>
              <a:spcAft>
                <a:spcPts val="0"/>
              </a:spcAft>
              <a:buClr>
                <a:schemeClr val="dk1"/>
              </a:buClr>
              <a:buSzPct val="100000"/>
              <a:buFont typeface="Arial" panose="020B0604020202020204" pitchFamily="34" charset="0"/>
              <a:buChar char="•"/>
            </a:pPr>
            <a:r>
              <a:rPr lang="en-US" sz="2000" dirty="0" smtClean="0">
                <a:solidFill>
                  <a:schemeClr val="dk1"/>
                </a:solidFill>
                <a:latin typeface="Calibri" panose="020F0502020204030204" pitchFamily="34" charset="0"/>
              </a:rPr>
              <a:t>To be determined by the district</a:t>
            </a:r>
            <a:endParaRPr sz="2000" dirty="0" smtClean="0">
              <a:latin typeface="Calibri" panose="020F0502020204030204" pitchFamily="34" charset="0"/>
            </a:endParaRPr>
          </a:p>
          <a:p>
            <a:pPr marL="0" lvl="0" indent="0" algn="l" rtl="0">
              <a:lnSpc>
                <a:spcPct val="100000"/>
              </a:lnSpc>
              <a:spcBef>
                <a:spcPts val="0"/>
              </a:spcBef>
              <a:spcAft>
                <a:spcPts val="0"/>
              </a:spcAft>
              <a:buNone/>
            </a:pPr>
            <a:endParaRPr sz="1800" dirty="0" smtClean="0"/>
          </a:p>
          <a:p>
            <a:pPr marL="0" lvl="0" indent="0" algn="l" rtl="0">
              <a:lnSpc>
                <a:spcPct val="100000"/>
              </a:lnSpc>
              <a:spcBef>
                <a:spcPts val="0"/>
              </a:spcBef>
              <a:spcAft>
                <a:spcPts val="0"/>
              </a:spcAft>
              <a:buClr>
                <a:srgbClr val="5C6670"/>
              </a:buClr>
              <a:buSzPts val="2400"/>
              <a:buNone/>
            </a:pPr>
            <a:endParaRPr dirty="0"/>
          </a:p>
        </p:txBody>
      </p:sp>
      <p:sp>
        <p:nvSpPr>
          <p:cNvPr id="201" name="Google Shape;201;p2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pic>
        <p:nvPicPr>
          <p:cNvPr id="4" name="Picture 3" title="Image of a person think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576" y="3146489"/>
            <a:ext cx="3392424" cy="3392424"/>
          </a:xfrm>
          <a:prstGeom prst="rect">
            <a:avLst/>
          </a:prstGeom>
        </p:spPr>
      </p:pic>
    </p:spTree>
    <p:extLst>
      <p:ext uri="{BB962C8B-B14F-4D97-AF65-F5344CB8AC3E}">
        <p14:creationId xmlns:p14="http://schemas.microsoft.com/office/powerpoint/2010/main" val="163998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ctrTitle"/>
          </p:nvPr>
        </p:nvSpPr>
        <p:spPr>
          <a:xfrm>
            <a:off x="685800" y="2062163"/>
            <a:ext cx="7772400" cy="238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t>Monitoring</a:t>
            </a:r>
            <a:endParaRPr/>
          </a:p>
        </p:txBody>
      </p:sp>
      <p:sp>
        <p:nvSpPr>
          <p:cNvPr id="208" name="Google Shape;208;p27"/>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solidFill>
                  <a:schemeClr val="lt1"/>
                </a:solidFill>
              </a:rPr>
              <a:t>19</a:t>
            </a:fld>
            <a:endParaRPr>
              <a:solidFill>
                <a:schemeClr val="lt1"/>
              </a:solidFill>
            </a:endParaRPr>
          </a:p>
        </p:txBody>
      </p:sp>
    </p:spTree>
    <p:extLst>
      <p:ext uri="{BB962C8B-B14F-4D97-AF65-F5344CB8AC3E}">
        <p14:creationId xmlns:p14="http://schemas.microsoft.com/office/powerpoint/2010/main" val="227996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dirty="0" smtClean="0"/>
              <a:t>Agenda</a:t>
            </a:r>
            <a:endParaRPr dirty="0"/>
          </a:p>
        </p:txBody>
      </p:sp>
      <p:sp>
        <p:nvSpPr>
          <p:cNvPr id="69" name="Google Shape;69;p1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graphicFrame>
        <p:nvGraphicFramePr>
          <p:cNvPr id="3" name="Table 2" descr="9:30 am-9:45 am-Introductions&#10;9:50 am-10:50 am- CDE Updates and EDT&#10;10:50-11:05 am-Break&#10;11:05 am-12:00 pm-Improvement Planning, Monitoring Plans&#10;12:00 pm-12:30 pm- Lunch&#10;12:30 pm-3:00 pm- Monitoring Work Session&#10;"/>
          <p:cNvGraphicFramePr>
            <a:graphicFrameLocks noGrp="1"/>
          </p:cNvGraphicFramePr>
          <p:nvPr>
            <p:extLst>
              <p:ext uri="{D42A27DB-BD31-4B8C-83A1-F6EECF244321}">
                <p14:modId xmlns:p14="http://schemas.microsoft.com/office/powerpoint/2010/main" val="1930470096"/>
              </p:ext>
            </p:extLst>
          </p:nvPr>
        </p:nvGraphicFramePr>
        <p:xfrm>
          <a:off x="1209368" y="1345051"/>
          <a:ext cx="6268064" cy="4878767"/>
        </p:xfrm>
        <a:graphic>
          <a:graphicData uri="http://schemas.openxmlformats.org/drawingml/2006/table">
            <a:tbl>
              <a:tblPr firstRow="1" bandRow="1">
                <a:tableStyleId>{22838BEF-8BB2-4498-84A7-C5851F593DF1}</a:tableStyleId>
              </a:tblPr>
              <a:tblGrid>
                <a:gridCol w="6268064">
                  <a:extLst>
                    <a:ext uri="{9D8B030D-6E8A-4147-A177-3AD203B41FA5}">
                      <a16:colId xmlns:a16="http://schemas.microsoft.com/office/drawing/2014/main" xmlns="" val="20000"/>
                    </a:ext>
                  </a:extLst>
                </a:gridCol>
              </a:tblGrid>
              <a:tr h="410311">
                <a:tc>
                  <a:txBody>
                    <a:bodyPr/>
                    <a:lstStyle/>
                    <a:p>
                      <a:r>
                        <a:rPr lang="en-US" dirty="0" smtClean="0">
                          <a:solidFill>
                            <a:schemeClr val="tx1"/>
                          </a:solidFill>
                        </a:rPr>
                        <a:t>Introductions</a:t>
                      </a:r>
                    </a:p>
                  </a:txBody>
                  <a:tcPr/>
                </a:tc>
                <a:extLst>
                  <a:ext uri="{0D108BD9-81ED-4DB2-BD59-A6C34878D82A}">
                    <a16:rowId xmlns:a16="http://schemas.microsoft.com/office/drawing/2014/main" xmlns="" val="10000"/>
                  </a:ext>
                </a:extLst>
              </a:tr>
              <a:tr h="1922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chemeClr val="tx1"/>
                          </a:solidFill>
                        </a:rPr>
                        <a:t>CDE</a:t>
                      </a:r>
                      <a:r>
                        <a:rPr lang="en-US" b="1" dirty="0" smtClean="0">
                          <a:solidFill>
                            <a:schemeClr val="tx1"/>
                          </a:solidFill>
                        </a:rPr>
                        <a:t> Updates</a:t>
                      </a:r>
                    </a:p>
                    <a:p>
                      <a:pPr marL="342900" indent="-342900">
                        <a:buFont typeface="Arial" panose="020B0604020202020204" pitchFamily="34" charset="0"/>
                        <a:buChar char="•"/>
                      </a:pPr>
                      <a:r>
                        <a:rPr lang="en-US" dirty="0" smtClean="0">
                          <a:solidFill>
                            <a:schemeClr val="tx1"/>
                          </a:solidFill>
                        </a:rPr>
                        <a:t>Consolidated Application/Post Award Revision (PAR)</a:t>
                      </a:r>
                    </a:p>
                    <a:p>
                      <a:pPr marL="342900" indent="-342900">
                        <a:buFont typeface="Arial" panose="020B0604020202020204" pitchFamily="34" charset="0"/>
                        <a:buChar char="•"/>
                      </a:pPr>
                      <a:r>
                        <a:rPr lang="en-US" dirty="0" err="1" smtClean="0">
                          <a:solidFill>
                            <a:schemeClr val="tx1"/>
                          </a:solidFill>
                        </a:rPr>
                        <a:t>CDE</a:t>
                      </a:r>
                      <a:r>
                        <a:rPr lang="en-US" dirty="0" smtClean="0">
                          <a:solidFill>
                            <a:schemeClr val="tx1"/>
                          </a:solidFill>
                        </a:rPr>
                        <a:t> Supports Contacts</a:t>
                      </a:r>
                    </a:p>
                    <a:p>
                      <a:pPr marL="342900" indent="-342900">
                        <a:buFont typeface="Arial" panose="020B0604020202020204" pitchFamily="34" charset="0"/>
                        <a:buChar char="•"/>
                      </a:pPr>
                      <a:r>
                        <a:rPr lang="en-US" dirty="0" smtClean="0">
                          <a:solidFill>
                            <a:schemeClr val="tx1"/>
                          </a:solidFill>
                        </a:rPr>
                        <a:t>Equitable Distribution of Teachers</a:t>
                      </a:r>
                    </a:p>
                    <a:p>
                      <a:pPr marL="342900" indent="-342900">
                        <a:buFont typeface="Arial" panose="020B0604020202020204" pitchFamily="34" charset="0"/>
                        <a:buChar char="•"/>
                      </a:pPr>
                      <a:r>
                        <a:rPr lang="en-US" dirty="0" smtClean="0">
                          <a:solidFill>
                            <a:schemeClr val="tx1"/>
                          </a:solidFill>
                        </a:rPr>
                        <a:t>Website</a:t>
                      </a:r>
                    </a:p>
                    <a:p>
                      <a:pPr marL="342900" indent="-342900">
                        <a:buFont typeface="Arial" panose="020B0604020202020204" pitchFamily="34" charset="0"/>
                        <a:buChar char="•"/>
                      </a:pPr>
                      <a:r>
                        <a:rPr lang="en-US" dirty="0" smtClean="0">
                          <a:solidFill>
                            <a:schemeClr val="tx1"/>
                          </a:solidFill>
                        </a:rPr>
                        <a:t>Improvement</a:t>
                      </a:r>
                      <a:r>
                        <a:rPr lang="en-US" baseline="0" dirty="0" smtClean="0">
                          <a:solidFill>
                            <a:schemeClr val="tx1"/>
                          </a:solidFill>
                        </a:rPr>
                        <a:t> Planning</a:t>
                      </a:r>
                      <a:endParaRPr lang="en-US" dirty="0" smtClean="0">
                        <a:solidFill>
                          <a:schemeClr val="tx1"/>
                        </a:solidFill>
                      </a:endParaRPr>
                    </a:p>
                  </a:txBody>
                  <a:tcPr/>
                </a:tc>
                <a:extLst>
                  <a:ext uri="{0D108BD9-81ED-4DB2-BD59-A6C34878D82A}">
                    <a16:rowId xmlns:a16="http://schemas.microsoft.com/office/drawing/2014/main" xmlns="" val="10001"/>
                  </a:ext>
                </a:extLst>
              </a:tr>
              <a:tr h="410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Break</a:t>
                      </a:r>
                    </a:p>
                  </a:txBody>
                  <a:tcPr/>
                </a:tc>
                <a:extLst>
                  <a:ext uri="{0D108BD9-81ED-4DB2-BD59-A6C34878D82A}">
                    <a16:rowId xmlns:a16="http://schemas.microsoft.com/office/drawing/2014/main" xmlns="" val="10002"/>
                  </a:ext>
                </a:extLst>
              </a:tr>
              <a:tr h="1315244">
                <a:tc>
                  <a:txBody>
                    <a:bodyPr/>
                    <a:lstStyle/>
                    <a:p>
                      <a:r>
                        <a:rPr lang="en-US" b="1" dirty="0" smtClean="0">
                          <a:solidFill>
                            <a:schemeClr val="tx1"/>
                          </a:solidFill>
                        </a:rPr>
                        <a:t>Monitoring</a:t>
                      </a:r>
                    </a:p>
                    <a:p>
                      <a:pPr marL="342900" indent="-342900">
                        <a:buFont typeface="Arial" panose="020B0604020202020204" pitchFamily="34" charset="0"/>
                        <a:buChar char="•"/>
                      </a:pPr>
                      <a:r>
                        <a:rPr lang="en-US" dirty="0" smtClean="0">
                          <a:solidFill>
                            <a:schemeClr val="tx1"/>
                          </a:solidFill>
                        </a:rPr>
                        <a:t>Overview</a:t>
                      </a:r>
                    </a:p>
                    <a:p>
                      <a:pPr marL="342900" indent="-342900">
                        <a:buFont typeface="Arial" panose="020B0604020202020204" pitchFamily="34" charset="0"/>
                        <a:buChar char="•"/>
                      </a:pPr>
                      <a:r>
                        <a:rPr lang="en-US" dirty="0" smtClean="0">
                          <a:solidFill>
                            <a:schemeClr val="tx1"/>
                          </a:solidFill>
                        </a:rPr>
                        <a:t>Timeline</a:t>
                      </a:r>
                    </a:p>
                    <a:p>
                      <a:pPr marL="342900" indent="-342900">
                        <a:buFont typeface="Arial" panose="020B0604020202020204" pitchFamily="34" charset="0"/>
                        <a:buChar char="•"/>
                      </a:pPr>
                      <a:r>
                        <a:rPr lang="en-US" dirty="0" smtClean="0">
                          <a:solidFill>
                            <a:schemeClr val="tx1"/>
                          </a:solidFill>
                        </a:rPr>
                        <a:t>Resources</a:t>
                      </a:r>
                    </a:p>
                  </a:txBody>
                  <a:tcPr/>
                </a:tc>
                <a:extLst>
                  <a:ext uri="{0D108BD9-81ED-4DB2-BD59-A6C34878D82A}">
                    <a16:rowId xmlns:a16="http://schemas.microsoft.com/office/drawing/2014/main" xmlns="" val="10003"/>
                  </a:ext>
                </a:extLst>
              </a:tr>
              <a:tr h="410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Lunch (12:00)</a:t>
                      </a:r>
                    </a:p>
                  </a:txBody>
                  <a:tcPr/>
                </a:tc>
                <a:extLst>
                  <a:ext uri="{0D108BD9-81ED-4DB2-BD59-A6C34878D82A}">
                    <a16:rowId xmlns:a16="http://schemas.microsoft.com/office/drawing/2014/main" xmlns="" val="10004"/>
                  </a:ext>
                </a:extLst>
              </a:tr>
              <a:tr h="410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Monitoring Work Session</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665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Overview</a:t>
            </a:r>
            <a:endParaRPr/>
          </a:p>
        </p:txBody>
      </p:sp>
      <p:sp>
        <p:nvSpPr>
          <p:cNvPr id="215" name="Google Shape;215;p2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solidFill>
                  <a:srgbClr val="888888"/>
                </a:solidFill>
              </a:rPr>
              <a:t>20</a:t>
            </a:fld>
            <a:endParaRPr>
              <a:solidFill>
                <a:srgbClr val="888888"/>
              </a:solidFill>
            </a:endParaRPr>
          </a:p>
        </p:txBody>
      </p:sp>
      <p:sp>
        <p:nvSpPr>
          <p:cNvPr id="216" name="Google Shape;216;p28"/>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1800" dirty="0">
                <a:solidFill>
                  <a:schemeClr val="tx1"/>
                </a:solidFill>
              </a:rPr>
              <a:t>Monitoring plans were developed in consultation with stakeholders: </a:t>
            </a:r>
            <a:endParaRPr sz="1800" dirty="0">
              <a:solidFill>
                <a:schemeClr val="tx1"/>
              </a:solidFill>
            </a:endParaRPr>
          </a:p>
          <a:p>
            <a:pPr marL="457200" lvl="0" indent="-342900" algn="l" rtl="0">
              <a:lnSpc>
                <a:spcPct val="115000"/>
              </a:lnSpc>
              <a:spcBef>
                <a:spcPts val="1000"/>
              </a:spcBef>
              <a:spcAft>
                <a:spcPts val="0"/>
              </a:spcAft>
              <a:buClr>
                <a:srgbClr val="5C6670"/>
              </a:buClr>
              <a:buSzPts val="1800"/>
              <a:buChar char="●"/>
            </a:pPr>
            <a:r>
              <a:rPr lang="en-US" sz="1800" dirty="0">
                <a:solidFill>
                  <a:schemeClr val="tx1"/>
                </a:solidFill>
              </a:rPr>
              <a:t>Prioritized a limited number of high-impact indicators</a:t>
            </a:r>
            <a:endParaRPr sz="1800" dirty="0">
              <a:solidFill>
                <a:schemeClr val="tx1"/>
              </a:solidFill>
              <a:latin typeface="Calibri"/>
              <a:ea typeface="Calibri"/>
              <a:cs typeface="Calibri"/>
              <a:sym typeface="Calibri"/>
            </a:endParaRPr>
          </a:p>
          <a:p>
            <a:pPr marL="457200" lvl="0" indent="-342900" algn="l" rtl="0">
              <a:lnSpc>
                <a:spcPct val="115000"/>
              </a:lnSpc>
              <a:spcBef>
                <a:spcPts val="0"/>
              </a:spcBef>
              <a:spcAft>
                <a:spcPts val="0"/>
              </a:spcAft>
              <a:buClr>
                <a:srgbClr val="5C6670"/>
              </a:buClr>
              <a:buSzPts val="1800"/>
              <a:buChar char="●"/>
            </a:pPr>
            <a:r>
              <a:rPr lang="en-US" sz="1800" dirty="0">
                <a:solidFill>
                  <a:schemeClr val="tx1"/>
                </a:solidFill>
              </a:rPr>
              <a:t>Phase-in indicator categories over time</a:t>
            </a:r>
            <a:endParaRPr sz="1800" dirty="0">
              <a:solidFill>
                <a:schemeClr val="tx1"/>
              </a:solidFill>
            </a:endParaRPr>
          </a:p>
          <a:p>
            <a:pPr marL="857250" lvl="1" indent="-285750">
              <a:lnSpc>
                <a:spcPct val="115000"/>
              </a:lnSpc>
              <a:spcBef>
                <a:spcPts val="0"/>
              </a:spcBef>
              <a:buSzPts val="1800"/>
            </a:pPr>
            <a:r>
              <a:rPr lang="en-US" sz="1800" dirty="0"/>
              <a:t>Meaningful stakeholder engagement</a:t>
            </a:r>
            <a:endParaRPr sz="1800" dirty="0"/>
          </a:p>
          <a:p>
            <a:pPr marL="857250" lvl="1" indent="-285750">
              <a:lnSpc>
                <a:spcPct val="115000"/>
              </a:lnSpc>
              <a:spcBef>
                <a:spcPts val="0"/>
              </a:spcBef>
              <a:buSzPts val="1800"/>
            </a:pPr>
            <a:r>
              <a:rPr lang="en-US" sz="1800" dirty="0"/>
              <a:t>Identification and delivery of services</a:t>
            </a:r>
            <a:endParaRPr sz="1800" dirty="0"/>
          </a:p>
          <a:p>
            <a:pPr marL="857250" lvl="1" indent="-285750">
              <a:lnSpc>
                <a:spcPct val="115000"/>
              </a:lnSpc>
              <a:spcBef>
                <a:spcPts val="0"/>
              </a:spcBef>
              <a:buSzPts val="1800"/>
            </a:pPr>
            <a:r>
              <a:rPr lang="en-US" sz="1800" dirty="0"/>
              <a:t>Evaluation of program impact</a:t>
            </a:r>
            <a:endParaRPr sz="1800" dirty="0"/>
          </a:p>
          <a:p>
            <a:pPr marL="457200" lvl="0" indent="-342900" algn="l" rtl="0">
              <a:lnSpc>
                <a:spcPct val="115000"/>
              </a:lnSpc>
              <a:spcBef>
                <a:spcPts val="0"/>
              </a:spcBef>
              <a:spcAft>
                <a:spcPts val="0"/>
              </a:spcAft>
              <a:buClr>
                <a:srgbClr val="5C6670"/>
              </a:buClr>
              <a:buSzPts val="1800"/>
              <a:buChar char="●"/>
            </a:pPr>
            <a:r>
              <a:rPr lang="en-US" sz="1800" dirty="0">
                <a:solidFill>
                  <a:schemeClr val="tx1"/>
                </a:solidFill>
              </a:rPr>
              <a:t>Provide training, guidance, and technical support before monitoring</a:t>
            </a:r>
            <a:endParaRPr sz="1800" dirty="0">
              <a:solidFill>
                <a:schemeClr val="tx1"/>
              </a:solidFill>
            </a:endParaRPr>
          </a:p>
          <a:p>
            <a:pPr marL="457200" lvl="0" indent="-342900" algn="l" rtl="0">
              <a:lnSpc>
                <a:spcPct val="115000"/>
              </a:lnSpc>
              <a:spcBef>
                <a:spcPts val="0"/>
              </a:spcBef>
              <a:spcAft>
                <a:spcPts val="0"/>
              </a:spcAft>
              <a:buClr>
                <a:srgbClr val="5C6670"/>
              </a:buClr>
              <a:buSzPts val="1800"/>
              <a:buChar char="●"/>
            </a:pPr>
            <a:r>
              <a:rPr lang="en-US" sz="1800" dirty="0">
                <a:solidFill>
                  <a:schemeClr val="tx1"/>
                </a:solidFill>
              </a:rPr>
              <a:t>Provide follow-up and follow-through support based on monitoring results</a:t>
            </a:r>
            <a:endParaRPr sz="1800" dirty="0">
              <a:solidFill>
                <a:schemeClr val="tx1"/>
              </a:solidFill>
            </a:endParaRPr>
          </a:p>
          <a:p>
            <a:pPr marL="457200" lvl="0" indent="-342900" algn="l" rtl="0">
              <a:lnSpc>
                <a:spcPct val="115000"/>
              </a:lnSpc>
              <a:spcBef>
                <a:spcPts val="0"/>
              </a:spcBef>
              <a:spcAft>
                <a:spcPts val="0"/>
              </a:spcAft>
              <a:buClr>
                <a:srgbClr val="5C6670"/>
              </a:buClr>
              <a:buSzPts val="1800"/>
              <a:buChar char="●"/>
            </a:pPr>
            <a:r>
              <a:rPr lang="en-US" sz="1800" dirty="0">
                <a:solidFill>
                  <a:schemeClr val="tx1"/>
                </a:solidFill>
              </a:rPr>
              <a:t>Collaboratively build monitoring plans and reports with each LEA</a:t>
            </a:r>
            <a:endParaRPr sz="1800" dirty="0">
              <a:solidFill>
                <a:schemeClr val="tx1"/>
              </a:solidFill>
            </a:endParaRPr>
          </a:p>
          <a:p>
            <a:pPr marL="0" lvl="0" indent="0" algn="l" rtl="0">
              <a:spcBef>
                <a:spcPts val="1000"/>
              </a:spcBef>
              <a:spcAft>
                <a:spcPts val="0"/>
              </a:spcAft>
              <a:buNone/>
            </a:pPr>
            <a:endParaRPr sz="1800" dirty="0"/>
          </a:p>
        </p:txBody>
      </p:sp>
    </p:spTree>
    <p:extLst>
      <p:ext uri="{BB962C8B-B14F-4D97-AF65-F5344CB8AC3E}">
        <p14:creationId xmlns:p14="http://schemas.microsoft.com/office/powerpoint/2010/main" val="4170409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Goals</a:t>
            </a:r>
            <a:endParaRPr/>
          </a:p>
        </p:txBody>
      </p:sp>
      <p:sp>
        <p:nvSpPr>
          <p:cNvPr id="224" name="Google Shape;224;p29"/>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21</a:t>
            </a:fld>
            <a:endParaRPr/>
          </a:p>
        </p:txBody>
      </p:sp>
      <p:pic>
        <p:nvPicPr>
          <p:cNvPr id="225" name="Google Shape;225;p29" descr="Under the ESSA statute, each state educational agency that accepts federal funds is responsible for ensuring compliance with ESSA requirements through monitoring of local educational agencies’ use of funds and implementation of ESSA-funded programs, strategies, and practices. But monitoring also provides us a tremendous opportunity to focus on what matters and that is improved outcomes for students.&#10;Therefore, in addition to meeting the statutory requirement to ensure compliance with ESSA, Colorado will be using the monitoring process to&#10;•Identify and highlight areas of strength and effective implementation within each local educational agency (LEA; includes districts and BOCES)&#10;•Collaborate with LEAs to implement effective programs and practices that capitalize on the use of ESEA resources and flexibilities &#10;•Identify exemplary practices within the state to learn from and disseminate&#10;" title="Diagram"/>
          <p:cNvPicPr preferRelativeResize="0"/>
          <p:nvPr/>
        </p:nvPicPr>
        <p:blipFill>
          <a:blip r:embed="rId3">
            <a:alphaModFix/>
          </a:blip>
          <a:stretch>
            <a:fillRect/>
          </a:stretch>
        </p:blipFill>
        <p:spPr>
          <a:xfrm>
            <a:off x="466725" y="1396688"/>
            <a:ext cx="8210550" cy="4905375"/>
          </a:xfrm>
          <a:prstGeom prst="rect">
            <a:avLst/>
          </a:prstGeom>
          <a:noFill/>
          <a:ln>
            <a:noFill/>
          </a:ln>
        </p:spPr>
      </p:pic>
    </p:spTree>
    <p:extLst>
      <p:ext uri="{BB962C8B-B14F-4D97-AF65-F5344CB8AC3E}">
        <p14:creationId xmlns:p14="http://schemas.microsoft.com/office/powerpoint/2010/main" val="7421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Process</a:t>
            </a:r>
            <a:endParaRPr/>
          </a:p>
        </p:txBody>
      </p:sp>
      <p:sp>
        <p:nvSpPr>
          <p:cNvPr id="232" name="Google Shape;232;p30"/>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22</a:t>
            </a:fld>
            <a:endParaRPr/>
          </a:p>
        </p:txBody>
      </p:sp>
      <p:graphicFrame>
        <p:nvGraphicFramePr>
          <p:cNvPr id="5" name="Diagram 4" title="Outline box of the Monitoring Process "/>
          <p:cNvGraphicFramePr/>
          <p:nvPr>
            <p:extLst>
              <p:ext uri="{D42A27DB-BD31-4B8C-83A1-F6EECF244321}">
                <p14:modId xmlns:p14="http://schemas.microsoft.com/office/powerpoint/2010/main" val="2265121113"/>
              </p:ext>
            </p:extLst>
          </p:nvPr>
        </p:nvGraphicFramePr>
        <p:xfrm>
          <a:off x="274320" y="1435510"/>
          <a:ext cx="8482866" cy="4798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70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Four Categories of Indicators: Phase-in Approach</a:t>
            </a:r>
            <a:endParaRPr/>
          </a:p>
        </p:txBody>
      </p:sp>
      <p:sp>
        <p:nvSpPr>
          <p:cNvPr id="248" name="Google Shape;248;p32"/>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888888"/>
                </a:solidFill>
              </a:rPr>
              <a:t>23</a:t>
            </a:fld>
            <a:endParaRPr>
              <a:solidFill>
                <a:srgbClr val="888888"/>
              </a:solidFill>
            </a:endParaRPr>
          </a:p>
        </p:txBody>
      </p:sp>
      <p:pic>
        <p:nvPicPr>
          <p:cNvPr id="250" name="Google Shape;250;p32" descr="Stakeholder Engagement Occurs in:&#10;Cons App&#10;Included in the development of the ESEA plan and use of federal funds &#10;Monitoring&#10;Implementation and Evaluation of Stakeholder Engagement&#10;CS improvement Planning&#10;Developed in partnership with stakeholders&#10;This is what we are looking for this year, next year, stakeholder engagement strategies that are effective and have greater impact on student achievement, how do you do that in cons. app. UIP, monitoring&#10;" title="Timeline "/>
          <p:cNvPicPr preferRelativeResize="0"/>
          <p:nvPr/>
        </p:nvPicPr>
        <p:blipFill>
          <a:blip r:embed="rId3">
            <a:alphaModFix/>
          </a:blip>
          <a:stretch>
            <a:fillRect/>
          </a:stretch>
        </p:blipFill>
        <p:spPr>
          <a:xfrm>
            <a:off x="390525" y="1463038"/>
            <a:ext cx="8667750" cy="4676775"/>
          </a:xfrm>
          <a:prstGeom prst="rect">
            <a:avLst/>
          </a:prstGeom>
          <a:noFill/>
          <a:ln>
            <a:noFill/>
          </a:ln>
        </p:spPr>
      </p:pic>
    </p:spTree>
    <p:extLst>
      <p:ext uri="{BB962C8B-B14F-4D97-AF65-F5344CB8AC3E}">
        <p14:creationId xmlns:p14="http://schemas.microsoft.com/office/powerpoint/2010/main" val="423580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t>
            </a:r>
            <a:r>
              <a:rPr lang="en-US" dirty="0" smtClean="0"/>
              <a:t>Levels </a:t>
            </a:r>
            <a:r>
              <a:rPr lang="en-US" dirty="0"/>
              <a:t>of Review</a:t>
            </a:r>
          </a:p>
        </p:txBody>
      </p:sp>
      <p:sp>
        <p:nvSpPr>
          <p:cNvPr id="3" name="Content Placeholder 2"/>
          <p:cNvSpPr>
            <a:spLocks noGrp="1"/>
          </p:cNvSpPr>
          <p:nvPr>
            <p:ph idx="1"/>
          </p:nvPr>
        </p:nvSpPr>
        <p:spPr/>
        <p:txBody>
          <a:bodyPr>
            <a:normAutofit fontScale="77500" lnSpcReduction="20000"/>
          </a:bodyPr>
          <a:lstStyle/>
          <a:p>
            <a:pPr marL="457200" indent="-457200">
              <a:buAutoNum type="arabicPeriod"/>
            </a:pPr>
            <a:r>
              <a:rPr lang="en-US" dirty="0" smtClean="0">
                <a:solidFill>
                  <a:schemeClr val="tx1"/>
                </a:solidFill>
              </a:rPr>
              <a:t>Tier I – Universal</a:t>
            </a:r>
          </a:p>
          <a:p>
            <a:pPr marL="1143000" lvl="1" indent="-457200">
              <a:buFont typeface="+mj-lt"/>
              <a:buAutoNum type="alphaUcPeriod"/>
            </a:pPr>
            <a:r>
              <a:rPr lang="en-US" dirty="0" smtClean="0"/>
              <a:t>All LEAs are randomly selected to be reviewed over the course of 6 years</a:t>
            </a:r>
          </a:p>
          <a:p>
            <a:pPr marL="1143000" lvl="1" indent="-457200">
              <a:buFont typeface="+mj-lt"/>
              <a:buAutoNum type="alphaUcPeriod"/>
            </a:pPr>
            <a:r>
              <a:rPr lang="en-US" dirty="0" smtClean="0"/>
              <a:t>Prioritized indicators</a:t>
            </a:r>
          </a:p>
          <a:p>
            <a:pPr marL="1143000" lvl="1" indent="-457200">
              <a:buFont typeface="+mj-lt"/>
              <a:buAutoNum type="alphaUcPeriod"/>
            </a:pPr>
            <a:r>
              <a:rPr lang="en-US" dirty="0" smtClean="0"/>
              <a:t>Desk and phone reviews</a:t>
            </a:r>
          </a:p>
          <a:p>
            <a:pPr marL="457200" indent="-457200">
              <a:buAutoNum type="arabicPeriod"/>
            </a:pPr>
            <a:r>
              <a:rPr lang="en-US" dirty="0" smtClean="0">
                <a:solidFill>
                  <a:schemeClr val="tx1"/>
                </a:solidFill>
              </a:rPr>
              <a:t>Tier II</a:t>
            </a:r>
          </a:p>
          <a:p>
            <a:pPr marL="1143000" lvl="1" indent="-457200">
              <a:buFont typeface="+mj-lt"/>
              <a:buAutoNum type="alphaUcPeriod"/>
            </a:pPr>
            <a:r>
              <a:rPr lang="en-US" dirty="0" smtClean="0"/>
              <a:t>Annual selection of several (between 10-15) LEAs for more focused look at implementation and support</a:t>
            </a:r>
          </a:p>
          <a:p>
            <a:pPr marL="1143000" lvl="1" indent="-457200">
              <a:buFont typeface="+mj-lt"/>
              <a:buAutoNum type="alphaUcPeriod"/>
            </a:pPr>
            <a:r>
              <a:rPr lang="en-US" dirty="0" smtClean="0"/>
              <a:t>Selected based on size of award, newness of staff or other eligibility criteria</a:t>
            </a:r>
          </a:p>
          <a:p>
            <a:pPr marL="1143000" lvl="1" indent="-457200">
              <a:buFont typeface="+mj-lt"/>
              <a:buAutoNum type="alphaUcPeriod"/>
            </a:pPr>
            <a:r>
              <a:rPr lang="en-US" dirty="0" smtClean="0"/>
              <a:t>Select prioritized indicators aligned to reasons for selection</a:t>
            </a:r>
          </a:p>
          <a:p>
            <a:pPr marL="1143000" lvl="1" indent="-457200">
              <a:buFont typeface="+mj-lt"/>
              <a:buAutoNum type="alphaUcPeriod"/>
            </a:pPr>
            <a:r>
              <a:rPr lang="en-US" dirty="0" smtClean="0"/>
              <a:t>Desk, phone and possibly onsite reviews</a:t>
            </a:r>
          </a:p>
          <a:p>
            <a:pPr marL="457200" indent="-457200">
              <a:buAutoNum type="arabicPeriod"/>
            </a:pPr>
            <a:r>
              <a:rPr lang="en-US" dirty="0" smtClean="0">
                <a:solidFill>
                  <a:schemeClr val="tx1"/>
                </a:solidFill>
              </a:rPr>
              <a:t>Tier III</a:t>
            </a:r>
          </a:p>
          <a:p>
            <a:pPr marL="1143000" lvl="1" indent="-457200">
              <a:buFont typeface="+mj-lt"/>
              <a:buAutoNum type="alphaUcPeriod"/>
            </a:pPr>
            <a:r>
              <a:rPr lang="en-US" dirty="0" smtClean="0"/>
              <a:t>Annual selection of a few (2-5) LEAs for a very focused review of implementation and continuous support</a:t>
            </a:r>
          </a:p>
          <a:p>
            <a:pPr marL="1143000" lvl="1" indent="-457200">
              <a:buFont typeface="+mj-lt"/>
              <a:buAutoNum type="alphaUcPeriod"/>
            </a:pPr>
            <a:r>
              <a:rPr lang="en-US" dirty="0" smtClean="0"/>
              <a:t>Selected based on school performance</a:t>
            </a:r>
          </a:p>
          <a:p>
            <a:pPr marL="1143000" lvl="1" indent="-457200">
              <a:buFont typeface="+mj-lt"/>
              <a:buAutoNum type="alphaUcPeriod"/>
            </a:pPr>
            <a:r>
              <a:rPr lang="en-US" dirty="0" smtClean="0"/>
              <a:t>Select prioritized indicators</a:t>
            </a:r>
          </a:p>
          <a:p>
            <a:pPr marL="1143000" lvl="1" indent="-457200">
              <a:buFont typeface="+mj-lt"/>
              <a:buAutoNum type="alphaUcPeriod"/>
            </a:pPr>
            <a:r>
              <a:rPr lang="en-US" dirty="0" smtClean="0"/>
              <a:t>Desk, phone and onsite</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77977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fld id="{67726FA2-3EC9-4717-AD62-D8C823692DD3}" type="slidenum">
              <a:rPr lang="en-US" smtClean="0"/>
              <a:pPr/>
              <a:t>25</a:t>
            </a:fld>
            <a:endParaRPr lang="en-US" dirty="0"/>
          </a:p>
        </p:txBody>
      </p:sp>
      <p:sp>
        <p:nvSpPr>
          <p:cNvPr id="18" name="Google Shape;256;p3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Monitoring: 2018-2019 Timeline</a:t>
            </a:r>
            <a:endParaRPr dirty="0"/>
          </a:p>
        </p:txBody>
      </p:sp>
      <p:graphicFrame>
        <p:nvGraphicFramePr>
          <p:cNvPr id="17" name="Table 16" descr="November CDE: &#10;Continue providing guidance and training on fiscal and stakeholder indicators in the monitoring process and feedback on reviews.&#10;Conduct CDE office hours&#10;November LEA: &#10;Participate in CDE training and office hours&#10;Begin gathering evidence (documentation that demonstrates compliance)&#10;December CDE: &#10;Conduct CDE office hours&#10;Conduct fiscal indicator training&#10;December LEA: &#10;Participate in fiscal indicator training&#10;Continue to gather evidence/documentation&#10;January CDE: &#10;Conduct Data Management System training&#10;January LEA: &#10;Participate in Data Management System training&#10;Submit evidence into Data Management System&#10;January-Februar CDE: &#10;Document review for Tier I &#10;January-February LEA: &#10;Submit documents for review through the Data Management System &#10;Respond to questions about documents submitted&#10;March-May CDE: &#10;Conduct Tier III Reviews&#10;Write and submit monitoring reports&#10;March-May LEA: &#10;Participate in Tier III Reviews&#10;June CDE: &#10;Provide ongoing support until LEAs meet requirements&#10;June LEA: &#10;Address recommendations and plan for implementation&#10;" title="CDE Activities versus LEA Activities "/>
          <p:cNvGraphicFramePr>
            <a:graphicFrameLocks noGrp="1"/>
          </p:cNvGraphicFramePr>
          <p:nvPr>
            <p:extLst>
              <p:ext uri="{D42A27DB-BD31-4B8C-83A1-F6EECF244321}">
                <p14:modId xmlns:p14="http://schemas.microsoft.com/office/powerpoint/2010/main" val="1532467515"/>
              </p:ext>
            </p:extLst>
          </p:nvPr>
        </p:nvGraphicFramePr>
        <p:xfrm>
          <a:off x="0" y="984461"/>
          <a:ext cx="8996516" cy="5860182"/>
        </p:xfrm>
        <a:graphic>
          <a:graphicData uri="http://schemas.openxmlformats.org/drawingml/2006/table">
            <a:tbl>
              <a:tblPr firstRow="1" bandRow="1">
                <a:tableStyleId>{5C22544A-7EE6-4342-B048-85BDC9FD1C3A}</a:tableStyleId>
              </a:tblPr>
              <a:tblGrid>
                <a:gridCol w="4498258">
                  <a:extLst>
                    <a:ext uri="{9D8B030D-6E8A-4147-A177-3AD203B41FA5}">
                      <a16:colId xmlns:a16="http://schemas.microsoft.com/office/drawing/2014/main" xmlns="" val="3253055956"/>
                    </a:ext>
                  </a:extLst>
                </a:gridCol>
                <a:gridCol w="4498258">
                  <a:extLst>
                    <a:ext uri="{9D8B030D-6E8A-4147-A177-3AD203B41FA5}">
                      <a16:colId xmlns:a16="http://schemas.microsoft.com/office/drawing/2014/main" xmlns="" val="31456827"/>
                    </a:ext>
                  </a:extLst>
                </a:gridCol>
              </a:tblGrid>
              <a:tr h="253660">
                <a:tc>
                  <a:txBody>
                    <a:bodyPr/>
                    <a:lstStyle/>
                    <a:p>
                      <a:pPr algn="l"/>
                      <a:r>
                        <a:rPr lang="en-US" sz="1800" dirty="0" smtClean="0"/>
                        <a:t>CDE Activities</a:t>
                      </a:r>
                      <a:endParaRPr lang="en-US" sz="1800" dirty="0"/>
                    </a:p>
                  </a:txBody>
                  <a:tcPr/>
                </a:tc>
                <a:tc>
                  <a:txBody>
                    <a:bodyPr/>
                    <a:lstStyle/>
                    <a:p>
                      <a:pPr algn="l"/>
                      <a:r>
                        <a:rPr lang="en-US" sz="1800" dirty="0" smtClean="0"/>
                        <a:t>LEA Activities</a:t>
                      </a:r>
                      <a:endParaRPr lang="en-US" sz="1800" dirty="0"/>
                    </a:p>
                  </a:txBody>
                  <a:tcPr/>
                </a:tc>
                <a:extLst>
                  <a:ext uri="{0D108BD9-81ED-4DB2-BD59-A6C34878D82A}">
                    <a16:rowId xmlns:a16="http://schemas.microsoft.com/office/drawing/2014/main" xmlns="" val="965762599"/>
                  </a:ext>
                </a:extLst>
              </a:tr>
              <a:tr h="255731">
                <a:tc gridSpan="2">
                  <a:txBody>
                    <a:bodyPr/>
                    <a:lstStyle/>
                    <a:p>
                      <a:pPr algn="l"/>
                      <a:r>
                        <a:rPr lang="en-US" sz="1400" dirty="0" smtClean="0"/>
                        <a:t>November</a:t>
                      </a:r>
                      <a:endParaRPr lang="en-US" sz="1400" dirty="0"/>
                    </a:p>
                  </a:txBody>
                  <a:tcPr/>
                </a:tc>
                <a:tc hMerge="1">
                  <a:txBody>
                    <a:bodyPr/>
                    <a:lstStyle/>
                    <a:p>
                      <a:endParaRPr lang="en-US" dirty="0"/>
                    </a:p>
                  </a:txBody>
                  <a:tcPr/>
                </a:tc>
                <a:extLst>
                  <a:ext uri="{0D108BD9-81ED-4DB2-BD59-A6C34878D82A}">
                    <a16:rowId xmlns:a16="http://schemas.microsoft.com/office/drawing/2014/main" xmlns="" val="547132552"/>
                  </a:ext>
                </a:extLst>
              </a:tr>
              <a:tr h="792765">
                <a:tc>
                  <a:txBody>
                    <a:bodyPr/>
                    <a:lstStyle/>
                    <a:p>
                      <a:pPr marL="117475" indent="-117475" algn="l">
                        <a:buFont typeface="Arial" panose="020B0604020202020204" pitchFamily="34" charset="0"/>
                        <a:buChar cha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Continue providing guidance and training on fiscal and stakeholder indicators in the monitoring process and feedback on reviews.</a:t>
                      </a:r>
                    </a:p>
                    <a:p>
                      <a:pPr marL="117475" indent="-117475" algn="l">
                        <a:buFont typeface="Arial" panose="020B0604020202020204" pitchFamily="34" charset="0"/>
                        <a:buChar cha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Conduct CDE office hours</a:t>
                      </a:r>
                      <a:endParaRPr lang="en-US" sz="14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Participate in CDE training and office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Begin gathering evidence (documentation</a:t>
                      </a:r>
                      <a:r>
                        <a:rPr lang="en-US" sz="1400" baseline="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 that demonstrates compliance)</a:t>
                      </a:r>
                      <a:endPar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endParaRPr>
                    </a:p>
                    <a:p>
                      <a:pPr algn="l"/>
                      <a:endParaRPr lang="en-US" sz="1400" dirty="0"/>
                    </a:p>
                  </a:txBody>
                  <a:tcPr/>
                </a:tc>
                <a:extLst>
                  <a:ext uri="{0D108BD9-81ED-4DB2-BD59-A6C34878D82A}">
                    <a16:rowId xmlns:a16="http://schemas.microsoft.com/office/drawing/2014/main" xmlns="" val="3131772056"/>
                  </a:ext>
                </a:extLst>
              </a:tr>
              <a:tr h="255731">
                <a:tc gridSpan="2">
                  <a:txBody>
                    <a:bodyPr/>
                    <a:lstStyle/>
                    <a:p>
                      <a:pPr marL="0" indent="0" algn="l" defTabSz="914400" rtl="0" eaLnBrk="1" latinLnBrk="0" hangingPunct="1">
                        <a:buFont typeface="Arial" panose="020B0604020202020204" pitchFamily="34" charset="0"/>
                        <a:buNone/>
                      </a:pPr>
                      <a:r>
                        <a:rPr lang="en-US" sz="1400" kern="1200" dirty="0" smtClean="0">
                          <a:solidFill>
                            <a:schemeClr val="dk1"/>
                          </a:solidFill>
                          <a:latin typeface="+mn-lt"/>
                          <a:ea typeface="+mn-ea"/>
                          <a:cs typeface="+mn-cs"/>
                        </a:rPr>
                        <a:t>December</a:t>
                      </a:r>
                      <a:endParaRPr lang="en-US" sz="1400" kern="1200" dirty="0">
                        <a:solidFill>
                          <a:schemeClr val="dk1"/>
                        </a:solidFill>
                        <a:latin typeface="+mn-lt"/>
                        <a:ea typeface="+mn-ea"/>
                        <a:cs typeface="+mn-cs"/>
                      </a:endParaRPr>
                    </a:p>
                  </a:txBody>
                  <a:tcPr/>
                </a:tc>
                <a:tc hMerge="1">
                  <a:txBody>
                    <a:bodyPr/>
                    <a:lstStyle/>
                    <a:p>
                      <a:endParaRPr lang="en-US" sz="1200" dirty="0"/>
                    </a:p>
                  </a:txBody>
                  <a:tcPr/>
                </a:tc>
                <a:extLst>
                  <a:ext uri="{0D108BD9-81ED-4DB2-BD59-A6C34878D82A}">
                    <a16:rowId xmlns:a16="http://schemas.microsoft.com/office/drawing/2014/main" xmlns="" val="2161677497"/>
                  </a:ext>
                </a:extLst>
              </a:tr>
              <a:tr h="434742">
                <a:tc>
                  <a:txBody>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Conduct CDE office</a:t>
                      </a:r>
                      <a:r>
                        <a:rPr lang="en-US" sz="1400" baseline="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 hours</a:t>
                      </a:r>
                      <a:endPar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endParaRP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Conduct fiscal</a:t>
                      </a:r>
                      <a:r>
                        <a:rPr lang="en-US" sz="1400" baseline="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 indicator training</a:t>
                      </a:r>
                      <a:endParaRPr lang="en-US" sz="1400" dirty="0"/>
                    </a:p>
                  </a:txBody>
                  <a:tcPr/>
                </a:tc>
                <a:tc>
                  <a:txBody>
                    <a:bodyPr/>
                    <a:lstStyle/>
                    <a:p>
                      <a:pPr marL="171450" indent="-171450" algn="l">
                        <a:buFont typeface="Arial" panose="020B0604020202020204" pitchFamily="34" charset="0"/>
                        <a:buChar char="•"/>
                      </a:pPr>
                      <a:r>
                        <a:rPr lang="en-US" sz="1400" dirty="0" smtClean="0"/>
                        <a:t>Participate in fiscal indicator</a:t>
                      </a:r>
                      <a:r>
                        <a:rPr lang="en-US" sz="1400" baseline="0" dirty="0" smtClean="0"/>
                        <a:t> training</a:t>
                      </a:r>
                    </a:p>
                    <a:p>
                      <a:pPr marL="171450" indent="-171450" algn="l">
                        <a:buFont typeface="Arial" panose="020B0604020202020204" pitchFamily="34" charset="0"/>
                        <a:buChar char="•"/>
                      </a:pPr>
                      <a:r>
                        <a:rPr lang="en-US" sz="1400" baseline="0" dirty="0" smtClean="0"/>
                        <a:t>Continue to gather evidence/documentation</a:t>
                      </a:r>
                      <a:endParaRPr lang="en-US" sz="1400" dirty="0"/>
                    </a:p>
                  </a:txBody>
                  <a:tcPr/>
                </a:tc>
                <a:extLst>
                  <a:ext uri="{0D108BD9-81ED-4DB2-BD59-A6C34878D82A}">
                    <a16:rowId xmlns:a16="http://schemas.microsoft.com/office/drawing/2014/main" xmlns="" val="1628350266"/>
                  </a:ext>
                </a:extLst>
              </a:tr>
              <a:tr h="255731">
                <a:tc gridSpan="2">
                  <a:txBody>
                    <a:bodyPr/>
                    <a:lstStyle/>
                    <a:p>
                      <a:pPr marL="0" indent="0" algn="l" defTabSz="914400" rtl="0" eaLnBrk="1" latinLnBrk="0" hangingPunct="1">
                        <a:buFont typeface="Arial" panose="020B0604020202020204" pitchFamily="34" charset="0"/>
                        <a:buNone/>
                      </a:pPr>
                      <a:r>
                        <a:rPr lang="en-US" sz="1400" kern="1200" dirty="0" smtClean="0">
                          <a:solidFill>
                            <a:schemeClr val="dk1"/>
                          </a:solidFill>
                          <a:latin typeface="+mn-lt"/>
                          <a:ea typeface="+mn-ea"/>
                          <a:cs typeface="+mn-cs"/>
                        </a:rPr>
                        <a:t>January</a:t>
                      </a:r>
                      <a:endParaRPr lang="en-US" sz="1400" kern="1200" dirty="0">
                        <a:solidFill>
                          <a:schemeClr val="dk1"/>
                        </a:solidFill>
                        <a:latin typeface="+mn-lt"/>
                        <a:ea typeface="+mn-ea"/>
                        <a:cs typeface="+mn-cs"/>
                      </a:endParaRPr>
                    </a:p>
                  </a:txBody>
                  <a:tcPr/>
                </a:tc>
                <a:tc hMerge="1">
                  <a:txBody>
                    <a:bodyPr/>
                    <a:lstStyle/>
                    <a:p>
                      <a:endParaRPr lang="en-US" sz="1200" dirty="0"/>
                    </a:p>
                  </a:txBody>
                  <a:tcPr/>
                </a:tc>
                <a:extLst>
                  <a:ext uri="{0D108BD9-81ED-4DB2-BD59-A6C34878D82A}">
                    <a16:rowId xmlns:a16="http://schemas.microsoft.com/office/drawing/2014/main" xmlns="" val="3202404498"/>
                  </a:ext>
                </a:extLst>
              </a:tr>
              <a:tr h="434742">
                <a:tc>
                  <a:txBody>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Conduct Data Management System training</a:t>
                      </a:r>
                      <a:endParaRPr lang="en-US" sz="1400" dirty="0" smtClean="0">
                        <a:ln w="15875">
                          <a:noFill/>
                          <a:round/>
                        </a:ln>
                        <a:solidFill>
                          <a:schemeClr val="accent1"/>
                        </a:solidFill>
                        <a:effectLst>
                          <a:reflection blurRad="25400" stA="16000" endPos="39000" dir="5400000" sy="-100000" algn="bl" rotWithShape="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14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Participate in Data Management System training</a:t>
                      </a:r>
                      <a:endParaRPr lang="en-US" sz="1400" dirty="0" smtClean="0">
                        <a:ln w="15875">
                          <a:noFill/>
                          <a:round/>
                        </a:ln>
                        <a:solidFill>
                          <a:schemeClr val="accent1"/>
                        </a:solidFill>
                        <a:effectLst>
                          <a:reflection blurRad="25400" stA="16000" endPos="39000" dir="5400000" sy="-100000" algn="bl" rotWithShape="0"/>
                        </a:effectLst>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1400" dirty="0" smtClean="0"/>
                        <a:t>Submit evidence into Data Management System</a:t>
                      </a:r>
                      <a:endParaRPr lang="en-US" sz="1400" dirty="0"/>
                    </a:p>
                  </a:txBody>
                  <a:tcPr/>
                </a:tc>
                <a:extLst>
                  <a:ext uri="{0D108BD9-81ED-4DB2-BD59-A6C34878D82A}">
                    <a16:rowId xmlns:a16="http://schemas.microsoft.com/office/drawing/2014/main" xmlns="" val="4213476312"/>
                  </a:ext>
                </a:extLst>
              </a:tr>
              <a:tr h="255731">
                <a:tc gridSpan="2">
                  <a:txBody>
                    <a:bodyPr/>
                    <a:lstStyle/>
                    <a:p>
                      <a:pPr marL="0" indent="0" algn="l" defTabSz="914400" rtl="0" eaLnBrk="1" latinLnBrk="0" hangingPunct="1">
                        <a:buFont typeface="Arial" panose="020B0604020202020204" pitchFamily="34" charset="0"/>
                        <a:buNone/>
                      </a:pPr>
                      <a:r>
                        <a:rPr lang="en-US" sz="1400" kern="1200" dirty="0" smtClean="0">
                          <a:solidFill>
                            <a:schemeClr val="dk1"/>
                          </a:solidFill>
                          <a:latin typeface="+mn-lt"/>
                          <a:ea typeface="+mn-ea"/>
                          <a:cs typeface="+mn-cs"/>
                        </a:rPr>
                        <a:t>January - February</a:t>
                      </a:r>
                      <a:endParaRPr lang="en-US" sz="1400" kern="1200" dirty="0">
                        <a:solidFill>
                          <a:schemeClr val="dk1"/>
                        </a:solidFill>
                        <a:latin typeface="+mn-lt"/>
                        <a:ea typeface="+mn-ea"/>
                        <a:cs typeface="+mn-cs"/>
                      </a:endParaRPr>
                    </a:p>
                  </a:txBody>
                  <a:tcPr/>
                </a:tc>
                <a:tc hMerge="1">
                  <a:txBody>
                    <a:bodyPr/>
                    <a:lstStyle/>
                    <a:p>
                      <a:endParaRPr lang="en-US" sz="1200" dirty="0"/>
                    </a:p>
                  </a:txBody>
                  <a:tcPr/>
                </a:tc>
                <a:extLst>
                  <a:ext uri="{0D108BD9-81ED-4DB2-BD59-A6C34878D82A}">
                    <a16:rowId xmlns:a16="http://schemas.microsoft.com/office/drawing/2014/main" xmlns="" val="2902069714"/>
                  </a:ext>
                </a:extLst>
              </a:tr>
              <a:tr h="613753">
                <a:tc>
                  <a:txBody>
                    <a:bodyPr/>
                    <a:lstStyle/>
                    <a:p>
                      <a:pPr marL="117475" indent="-117475" algn="l">
                        <a:buFont typeface="Arial" panose="020B0604020202020204" pitchFamily="34" charset="0"/>
                        <a:buChar char="•"/>
                      </a:pPr>
                      <a:r>
                        <a:rPr lang="en-US" sz="1400" dirty="0" smtClean="0"/>
                        <a:t>Document</a:t>
                      </a:r>
                      <a:r>
                        <a:rPr lang="en-US" sz="1400" baseline="0" dirty="0" smtClean="0"/>
                        <a:t> review for Tier I </a:t>
                      </a:r>
                      <a:endParaRPr lang="en-US" sz="1400" dirty="0"/>
                    </a:p>
                  </a:txBody>
                  <a:tcPr/>
                </a:tc>
                <a:tc>
                  <a:txBody>
                    <a:bodyPr/>
                    <a:lstStyle/>
                    <a:p>
                      <a:pPr marL="171450" indent="-171450" algn="l">
                        <a:buFont typeface="Arial" panose="020B0604020202020204" pitchFamily="34" charset="0"/>
                        <a:buChar char="•"/>
                      </a:pPr>
                      <a:r>
                        <a:rPr lang="en-US" sz="1400" dirty="0" smtClean="0"/>
                        <a:t>Submit</a:t>
                      </a:r>
                      <a:r>
                        <a:rPr lang="en-US" sz="1400" baseline="0" dirty="0" smtClean="0"/>
                        <a:t> documents for review through the Data Management System </a:t>
                      </a:r>
                    </a:p>
                    <a:p>
                      <a:pPr marL="171450" indent="-171450" algn="l">
                        <a:buFont typeface="Arial" panose="020B0604020202020204" pitchFamily="34" charset="0"/>
                        <a:buChar char="•"/>
                      </a:pPr>
                      <a:r>
                        <a:rPr lang="en-US" sz="1400" baseline="0" dirty="0" smtClean="0"/>
                        <a:t>Respond to questions about documents submitted</a:t>
                      </a:r>
                      <a:endParaRPr lang="en-US" sz="1400" dirty="0"/>
                    </a:p>
                  </a:txBody>
                  <a:tcPr/>
                </a:tc>
                <a:extLst>
                  <a:ext uri="{0D108BD9-81ED-4DB2-BD59-A6C34878D82A}">
                    <a16:rowId xmlns:a16="http://schemas.microsoft.com/office/drawing/2014/main" xmlns="" val="1114393887"/>
                  </a:ext>
                </a:extLst>
              </a:tr>
              <a:tr h="255731">
                <a:tc gridSpan="2">
                  <a:txBody>
                    <a:bodyPr/>
                    <a:lstStyle/>
                    <a:p>
                      <a:pPr marL="0" indent="0" algn="l" defTabSz="914400" rtl="0" eaLnBrk="1" latinLnBrk="0" hangingPunct="1">
                        <a:buFont typeface="Arial" panose="020B0604020202020204" pitchFamily="34" charset="0"/>
                        <a:buNone/>
                      </a:pPr>
                      <a:r>
                        <a:rPr lang="en-US" sz="1400" kern="1200" dirty="0" smtClean="0">
                          <a:solidFill>
                            <a:schemeClr val="dk1"/>
                          </a:solidFill>
                          <a:latin typeface="+mn-lt"/>
                          <a:ea typeface="+mn-ea"/>
                          <a:cs typeface="+mn-cs"/>
                        </a:rPr>
                        <a:t>March - May</a:t>
                      </a:r>
                      <a:endParaRPr lang="en-US" sz="1400" kern="1200" dirty="0">
                        <a:solidFill>
                          <a:schemeClr val="dk1"/>
                        </a:solidFill>
                        <a:latin typeface="+mn-lt"/>
                        <a:ea typeface="+mn-ea"/>
                        <a:cs typeface="+mn-cs"/>
                      </a:endParaRPr>
                    </a:p>
                  </a:txBody>
                  <a:tcPr/>
                </a:tc>
                <a:tc hMerge="1">
                  <a:txBody>
                    <a:bodyPr/>
                    <a:lstStyle/>
                    <a:p>
                      <a:endParaRPr lang="en-US" sz="1200" dirty="0"/>
                    </a:p>
                  </a:txBody>
                  <a:tcPr/>
                </a:tc>
                <a:extLst>
                  <a:ext uri="{0D108BD9-81ED-4DB2-BD59-A6C34878D82A}">
                    <a16:rowId xmlns:a16="http://schemas.microsoft.com/office/drawing/2014/main" xmlns="" val="4177051437"/>
                  </a:ext>
                </a:extLst>
              </a:tr>
              <a:tr h="434742">
                <a:tc>
                  <a:txBody>
                    <a:bodyPr/>
                    <a:lstStyle/>
                    <a:p>
                      <a:pPr marL="117475" indent="-117475" algn="l">
                        <a:buFont typeface="Arial" panose="020B0604020202020204" pitchFamily="34" charset="0"/>
                        <a:buChar char="•"/>
                      </a:pPr>
                      <a:r>
                        <a:rPr lang="en-US" sz="1400" dirty="0" smtClean="0"/>
                        <a:t>Conduct Tier</a:t>
                      </a:r>
                      <a:r>
                        <a:rPr lang="en-US" sz="1400" baseline="0" dirty="0" smtClean="0"/>
                        <a:t> III Reviews</a:t>
                      </a:r>
                    </a:p>
                    <a:p>
                      <a:pPr marL="117475" indent="-117475" algn="l">
                        <a:buFont typeface="Arial" panose="020B0604020202020204" pitchFamily="34" charset="0"/>
                        <a:buChar char="•"/>
                      </a:pPr>
                      <a:r>
                        <a:rPr lang="en-US" sz="1400" baseline="0" dirty="0" smtClean="0"/>
                        <a:t>Write and submit monitoring reports</a:t>
                      </a:r>
                      <a:endParaRPr lang="en-US" sz="1400" dirty="0"/>
                    </a:p>
                  </a:txBody>
                  <a:tcPr/>
                </a:tc>
                <a:tc>
                  <a:txBody>
                    <a:bodyPr/>
                    <a:lstStyle/>
                    <a:p>
                      <a:pPr marL="171450" indent="-171450" algn="l">
                        <a:buFont typeface="Arial" panose="020B0604020202020204" pitchFamily="34" charset="0"/>
                        <a:buChar char="•"/>
                      </a:pPr>
                      <a:r>
                        <a:rPr lang="en-US" sz="1400" dirty="0" smtClean="0"/>
                        <a:t>Participate in Tier</a:t>
                      </a:r>
                      <a:r>
                        <a:rPr lang="en-US" sz="1400" baseline="0" dirty="0" smtClean="0"/>
                        <a:t> </a:t>
                      </a:r>
                      <a:r>
                        <a:rPr lang="en-US" sz="1400" dirty="0" smtClean="0"/>
                        <a:t>III</a:t>
                      </a:r>
                      <a:r>
                        <a:rPr lang="en-US" sz="1400" baseline="0" dirty="0" smtClean="0"/>
                        <a:t> Reviews</a:t>
                      </a:r>
                      <a:endParaRPr lang="en-US" sz="1400" dirty="0"/>
                    </a:p>
                  </a:txBody>
                  <a:tcPr/>
                </a:tc>
                <a:extLst>
                  <a:ext uri="{0D108BD9-81ED-4DB2-BD59-A6C34878D82A}">
                    <a16:rowId xmlns:a16="http://schemas.microsoft.com/office/drawing/2014/main" xmlns="" val="2101049571"/>
                  </a:ext>
                </a:extLst>
              </a:tr>
              <a:tr h="255731">
                <a:tc gridSpan="2">
                  <a:txBody>
                    <a:bodyPr/>
                    <a:lstStyle/>
                    <a:p>
                      <a:pPr marL="0" indent="0" algn="l" defTabSz="914400" rtl="0" eaLnBrk="1" latinLnBrk="0" hangingPunct="1">
                        <a:buFont typeface="Arial" panose="020B0604020202020204" pitchFamily="34" charset="0"/>
                        <a:buNone/>
                      </a:pPr>
                      <a:r>
                        <a:rPr lang="en-US" sz="1400" kern="1200" dirty="0" smtClean="0">
                          <a:solidFill>
                            <a:schemeClr val="dk1"/>
                          </a:solidFill>
                          <a:latin typeface="+mn-lt"/>
                          <a:ea typeface="+mn-ea"/>
                          <a:cs typeface="+mn-cs"/>
                        </a:rPr>
                        <a:t>June</a:t>
                      </a:r>
                      <a:endParaRPr lang="en-US" sz="1400" kern="1200" dirty="0">
                        <a:solidFill>
                          <a:schemeClr val="dk1"/>
                        </a:solidFill>
                        <a:latin typeface="+mn-lt"/>
                        <a:ea typeface="+mn-ea"/>
                        <a:cs typeface="+mn-cs"/>
                      </a:endParaRPr>
                    </a:p>
                  </a:txBody>
                  <a:tcPr/>
                </a:tc>
                <a:tc hMerge="1">
                  <a:txBody>
                    <a:bodyPr/>
                    <a:lstStyle/>
                    <a:p>
                      <a:pPr marL="0" indent="0">
                        <a:buFont typeface="Arial" panose="020B0604020202020204" pitchFamily="34" charset="0"/>
                        <a:buNone/>
                      </a:pPr>
                      <a:endParaRPr lang="en-US" sz="1200" dirty="0"/>
                    </a:p>
                  </a:txBody>
                  <a:tcPr/>
                </a:tc>
                <a:extLst>
                  <a:ext uri="{0D108BD9-81ED-4DB2-BD59-A6C34878D82A}">
                    <a16:rowId xmlns:a16="http://schemas.microsoft.com/office/drawing/2014/main" xmlns="" val="3856900718"/>
                  </a:ext>
                </a:extLst>
              </a:tr>
              <a:tr h="434742">
                <a:tc>
                  <a:txBody>
                    <a:bodyPr/>
                    <a:lstStyle/>
                    <a:p>
                      <a:pPr marL="117475" indent="-117475" algn="l">
                        <a:buFont typeface="Arial" panose="020B0604020202020204" pitchFamily="34" charset="0"/>
                        <a:buChar char="•"/>
                      </a:pPr>
                      <a:r>
                        <a:rPr lang="en-US" sz="1400" dirty="0" smtClean="0"/>
                        <a:t>Provide ongoing support until</a:t>
                      </a:r>
                      <a:r>
                        <a:rPr lang="en-US" sz="1400" baseline="0" dirty="0" smtClean="0"/>
                        <a:t> LEAs meet requirements</a:t>
                      </a:r>
                      <a:endParaRPr lang="en-US" sz="1400" dirty="0"/>
                    </a:p>
                  </a:txBody>
                  <a:tcPr/>
                </a:tc>
                <a:tc>
                  <a:txBody>
                    <a:bodyPr/>
                    <a:lstStyle/>
                    <a:p>
                      <a:pPr marL="171450" indent="-171450" algn="l">
                        <a:buFont typeface="Arial" panose="020B0604020202020204" pitchFamily="34" charset="0"/>
                        <a:buChar char="•"/>
                      </a:pPr>
                      <a:r>
                        <a:rPr lang="en-US" sz="1400" dirty="0" smtClean="0"/>
                        <a:t>Address recommendations</a:t>
                      </a:r>
                      <a:r>
                        <a:rPr lang="en-US" sz="1400" baseline="0" dirty="0" smtClean="0"/>
                        <a:t> and plan for implementation</a:t>
                      </a:r>
                      <a:endParaRPr lang="en-US" sz="1400" dirty="0"/>
                    </a:p>
                  </a:txBody>
                  <a:tcPr/>
                </a:tc>
                <a:extLst>
                  <a:ext uri="{0D108BD9-81ED-4DB2-BD59-A6C34878D82A}">
                    <a16:rowId xmlns:a16="http://schemas.microsoft.com/office/drawing/2014/main" xmlns="" val="4872693"/>
                  </a:ext>
                </a:extLst>
              </a:tr>
            </a:tbl>
          </a:graphicData>
        </a:graphic>
      </p:graphicFrame>
    </p:spTree>
    <p:extLst>
      <p:ext uri="{BB962C8B-B14F-4D97-AF65-F5344CB8AC3E}">
        <p14:creationId xmlns:p14="http://schemas.microsoft.com/office/powerpoint/2010/main" val="2578234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Webinars and Other Supports</a:t>
            </a:r>
            <a:endParaRPr/>
          </a:p>
        </p:txBody>
      </p:sp>
      <p:sp>
        <p:nvSpPr>
          <p:cNvPr id="265" name="Google Shape;265;p34"/>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sz="1700" dirty="0">
                <a:solidFill>
                  <a:schemeClr val="tx1"/>
                </a:solidFill>
              </a:rPr>
              <a:t>All LEAs selected for Monitoring for the 18-19 year have been </a:t>
            </a:r>
            <a:r>
              <a:rPr lang="en-US" sz="1700" dirty="0" smtClean="0">
                <a:solidFill>
                  <a:schemeClr val="tx1"/>
                </a:solidFill>
              </a:rPr>
              <a:t>notified via telephone and will receive letters soon. </a:t>
            </a:r>
          </a:p>
          <a:p>
            <a:pPr marL="0" lvl="0" indent="0" algn="l" rtl="0">
              <a:lnSpc>
                <a:spcPct val="115000"/>
              </a:lnSpc>
              <a:spcBef>
                <a:spcPts val="1000"/>
              </a:spcBef>
              <a:spcAft>
                <a:spcPts val="0"/>
              </a:spcAft>
              <a:buNone/>
            </a:pPr>
            <a:r>
              <a:rPr lang="en-US" sz="1700" dirty="0" smtClean="0">
                <a:solidFill>
                  <a:schemeClr val="tx1"/>
                </a:solidFill>
              </a:rPr>
              <a:t>CDE </a:t>
            </a:r>
            <a:r>
              <a:rPr lang="en-US" sz="1700" dirty="0">
                <a:solidFill>
                  <a:schemeClr val="tx1"/>
                </a:solidFill>
              </a:rPr>
              <a:t>is facilitating a series of webinars around Monitoring to support districts in understanding key elements of implementation that we will be looking for during Monitoring around Stakeholder Engagement. </a:t>
            </a:r>
            <a:endParaRPr sz="1700" dirty="0">
              <a:solidFill>
                <a:schemeClr val="tx1"/>
              </a:solidFill>
            </a:endParaRPr>
          </a:p>
          <a:p>
            <a:pPr marL="0" lvl="0" indent="0" algn="l" rtl="0">
              <a:lnSpc>
                <a:spcPct val="115000"/>
              </a:lnSpc>
              <a:spcBef>
                <a:spcPts val="1000"/>
              </a:spcBef>
              <a:spcAft>
                <a:spcPts val="0"/>
              </a:spcAft>
              <a:buNone/>
            </a:pPr>
            <a:r>
              <a:rPr lang="en-US" sz="1700" dirty="0">
                <a:solidFill>
                  <a:schemeClr val="tx1"/>
                </a:solidFill>
              </a:rPr>
              <a:t>We encourage all LEAs to participate in the webinars.  </a:t>
            </a:r>
            <a:r>
              <a:rPr lang="en-US" sz="1700" i="1" dirty="0">
                <a:solidFill>
                  <a:schemeClr val="tx1"/>
                </a:solidFill>
              </a:rPr>
              <a:t>Your feedback is crucial to improving the supports provided in subsequent years.</a:t>
            </a:r>
            <a:r>
              <a:rPr lang="en-US" sz="1700" dirty="0">
                <a:solidFill>
                  <a:schemeClr val="tx1"/>
                </a:solidFill>
              </a:rPr>
              <a:t> </a:t>
            </a:r>
            <a:endParaRPr lang="en-US" sz="1700" dirty="0" smtClean="0">
              <a:solidFill>
                <a:schemeClr val="tx1"/>
              </a:solidFill>
            </a:endParaRPr>
          </a:p>
          <a:p>
            <a:pPr marL="0" lvl="0" indent="0" algn="l" rtl="0">
              <a:lnSpc>
                <a:spcPct val="115000"/>
              </a:lnSpc>
              <a:spcBef>
                <a:spcPts val="1000"/>
              </a:spcBef>
              <a:spcAft>
                <a:spcPts val="0"/>
              </a:spcAft>
              <a:buNone/>
            </a:pPr>
            <a:r>
              <a:rPr lang="en-US" sz="1700" dirty="0" smtClean="0">
                <a:solidFill>
                  <a:schemeClr val="tx1"/>
                </a:solidFill>
              </a:rPr>
              <a:t>Trainings on fiscal indicators will occur in near future. </a:t>
            </a:r>
            <a:endParaRPr sz="1700" dirty="0">
              <a:solidFill>
                <a:schemeClr val="tx1"/>
              </a:solidFill>
            </a:endParaRPr>
          </a:p>
          <a:p>
            <a:pPr marL="0" lvl="0" indent="0" algn="l" rtl="0">
              <a:lnSpc>
                <a:spcPct val="115000"/>
              </a:lnSpc>
              <a:spcBef>
                <a:spcPts val="1000"/>
              </a:spcBef>
              <a:spcAft>
                <a:spcPts val="0"/>
              </a:spcAft>
              <a:buNone/>
            </a:pPr>
            <a:r>
              <a:rPr lang="en-US" sz="1700" dirty="0">
                <a:solidFill>
                  <a:schemeClr val="tx1"/>
                </a:solidFill>
              </a:rPr>
              <a:t>All the webinars are recorded and posted on our </a:t>
            </a:r>
            <a:r>
              <a:rPr lang="en-US" sz="1700" u="sng" dirty="0">
                <a:solidFill>
                  <a:schemeClr val="hlink"/>
                </a:solidFill>
                <a:hlinkClick r:id="rId3"/>
              </a:rPr>
              <a:t>ESSA Monitoring Webinars page</a:t>
            </a:r>
            <a:r>
              <a:rPr lang="en-US" sz="1700" dirty="0">
                <a:solidFill>
                  <a:srgbClr val="666666"/>
                </a:solidFill>
              </a:rPr>
              <a:t>.</a:t>
            </a:r>
            <a:endParaRPr sz="1700" dirty="0">
              <a:solidFill>
                <a:srgbClr val="666666"/>
              </a:solidFill>
            </a:endParaRPr>
          </a:p>
          <a:p>
            <a:pPr marL="0" marR="0" lvl="0" indent="0" algn="l" rtl="0">
              <a:lnSpc>
                <a:spcPct val="100000"/>
              </a:lnSpc>
              <a:spcBef>
                <a:spcPts val="0"/>
              </a:spcBef>
              <a:spcAft>
                <a:spcPts val="0"/>
              </a:spcAft>
              <a:buNone/>
            </a:pPr>
            <a:endParaRPr sz="1700" dirty="0">
              <a:solidFill>
                <a:schemeClr val="tx1"/>
              </a:solidFill>
            </a:endParaRPr>
          </a:p>
          <a:p>
            <a:pPr marL="0" marR="0" lvl="0" indent="0" algn="l" rtl="0">
              <a:lnSpc>
                <a:spcPct val="100000"/>
              </a:lnSpc>
              <a:spcBef>
                <a:spcPts val="0"/>
              </a:spcBef>
              <a:spcAft>
                <a:spcPts val="0"/>
              </a:spcAft>
              <a:buNone/>
            </a:pPr>
            <a:r>
              <a:rPr lang="en-US" sz="1700" dirty="0">
                <a:solidFill>
                  <a:schemeClr val="tx1"/>
                </a:solidFill>
              </a:rPr>
              <a:t>Additionally, CDE has linked any existing guidance related to 2018-19 Universal Program Requirements on the </a:t>
            </a:r>
            <a:r>
              <a:rPr lang="en-US" sz="1700" u="sng" dirty="0">
                <a:solidFill>
                  <a:schemeClr val="hlink"/>
                </a:solidFill>
                <a:hlinkClick r:id="rId4"/>
              </a:rPr>
              <a:t>Universal Review homepage</a:t>
            </a:r>
            <a:r>
              <a:rPr lang="en-US" sz="1700" dirty="0">
                <a:solidFill>
                  <a:srgbClr val="666666"/>
                </a:solidFill>
              </a:rPr>
              <a:t>.  </a:t>
            </a:r>
            <a:endParaRPr sz="1700" dirty="0">
              <a:solidFill>
                <a:srgbClr val="666666"/>
              </a:solidFill>
            </a:endParaRPr>
          </a:p>
        </p:txBody>
      </p:sp>
      <p:sp>
        <p:nvSpPr>
          <p:cNvPr id="266" name="Google Shape;266;p34"/>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146172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5400"/>
              <a:buFont typeface="Arial"/>
              <a:buNone/>
            </a:pPr>
            <a:r>
              <a:rPr lang="en-US"/>
              <a:t>LUNCH</a:t>
            </a:r>
            <a:endParaRPr/>
          </a:p>
        </p:txBody>
      </p:sp>
      <p:sp>
        <p:nvSpPr>
          <p:cNvPr id="272" name="Google Shape;272;p3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86849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5400"/>
              <a:buFont typeface="Arial"/>
              <a:buNone/>
            </a:pPr>
            <a:r>
              <a:rPr lang="en-US"/>
              <a:t>Monitoring Workshop</a:t>
            </a:r>
            <a:endParaRPr/>
          </a:p>
        </p:txBody>
      </p:sp>
      <p:sp>
        <p:nvSpPr>
          <p:cNvPr id="278" name="Google Shape;278;p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794170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dirty="0"/>
              <a:t>PLACEHOLDER: Workshop Outline</a:t>
            </a:r>
            <a:endParaRPr dirty="0"/>
          </a:p>
        </p:txBody>
      </p:sp>
      <p:sp>
        <p:nvSpPr>
          <p:cNvPr id="284" name="Google Shape;284;p37"/>
          <p:cNvSpPr txBox="1">
            <a:spLocks noGrp="1"/>
          </p:cNvSpPr>
          <p:nvPr>
            <p:ph type="body" idx="1"/>
          </p:nvPr>
        </p:nvSpPr>
        <p:spPr>
          <a:xfrm>
            <a:off x="628650" y="1463050"/>
            <a:ext cx="7886700" cy="5258400"/>
          </a:xfrm>
          <a:prstGeom prst="rect">
            <a:avLst/>
          </a:prstGeom>
          <a:noFill/>
          <a:ln>
            <a:noFill/>
          </a:ln>
        </p:spPr>
        <p:txBody>
          <a:bodyPr spcFirstLastPara="1" wrap="square" lIns="0" tIns="0" rIns="0" bIns="0" anchor="t" anchorCtr="0">
            <a:noAutofit/>
          </a:bodyPr>
          <a:lstStyle/>
          <a:p>
            <a:pPr marL="457200" lvl="0" indent="-298450" algn="l" rtl="0">
              <a:lnSpc>
                <a:spcPct val="80000"/>
              </a:lnSpc>
              <a:spcBef>
                <a:spcPts val="0"/>
              </a:spcBef>
              <a:spcAft>
                <a:spcPts val="0"/>
              </a:spcAft>
              <a:buSzPts val="1100"/>
              <a:buFont typeface="Trebuchet MS"/>
              <a:buAutoNum type="arabicPeriod"/>
            </a:pPr>
            <a:r>
              <a:rPr lang="en-US" sz="1200" dirty="0"/>
              <a:t>Set the stage: Hand out and demo 18-19 universal program requirements doc</a:t>
            </a:r>
            <a:endParaRPr sz="1200" dirty="0"/>
          </a:p>
          <a:p>
            <a:pPr marL="457200" lvl="0" indent="-298450" algn="l" rtl="0">
              <a:lnSpc>
                <a:spcPct val="80000"/>
              </a:lnSpc>
              <a:spcBef>
                <a:spcPts val="0"/>
              </a:spcBef>
              <a:spcAft>
                <a:spcPts val="0"/>
              </a:spcAft>
              <a:buSzPts val="1100"/>
              <a:buFont typeface="Trebuchet MS"/>
              <a:buAutoNum type="arabicPeriod"/>
            </a:pPr>
            <a:r>
              <a:rPr lang="en-US" sz="1200" dirty="0"/>
              <a:t>Micro: A closer look at SE 9.1 Stakeholder Engagement in the Consolidated Application</a:t>
            </a:r>
            <a:endParaRPr sz="1200" dirty="0"/>
          </a:p>
          <a:p>
            <a:pPr marL="914400" lvl="1" indent="-298450" algn="l" rtl="0">
              <a:lnSpc>
                <a:spcPct val="80000"/>
              </a:lnSpc>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Explain how cons app responses and program requirements doc will be used by review team</a:t>
            </a:r>
            <a:endParaRPr sz="1200" dirty="0">
              <a:latin typeface="Trebuchet MS"/>
              <a:ea typeface="Trebuchet MS"/>
              <a:cs typeface="Trebuchet MS"/>
              <a:sym typeface="Trebuchet MS"/>
            </a:endParaRPr>
          </a:p>
          <a:p>
            <a:pPr marL="914400" lvl="1" indent="-298450" algn="l" rtl="0">
              <a:lnSpc>
                <a:spcPct val="80000"/>
              </a:lnSpc>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small-Group discussion re: what evidence would you submit?</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Find a partner.</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Access your responses to Cross-program question #3 in the Consolidated Application. Discuss with your partner:</a:t>
            </a:r>
            <a:endParaRPr sz="1200" dirty="0">
              <a:latin typeface="Trebuchet MS"/>
              <a:ea typeface="Trebuchet MS"/>
              <a:cs typeface="Trebuchet MS"/>
              <a:sym typeface="Trebuchet MS"/>
            </a:endParaRPr>
          </a:p>
          <a:p>
            <a:pPr marL="1828800" lvl="3" indent="-298450" algn="l" rtl="0">
              <a:lnSpc>
                <a:spcPct val="80000"/>
              </a:lnSpc>
              <a:spcBef>
                <a:spcPts val="0"/>
              </a:spcBef>
              <a:spcAft>
                <a:spcPts val="0"/>
              </a:spcAft>
              <a:buSzPts val="1100"/>
              <a:buFont typeface="Trebuchet MS"/>
              <a:buAutoNum type="arabicPeriod"/>
            </a:pPr>
            <a:r>
              <a:rPr lang="en-US" sz="1200" dirty="0">
                <a:latin typeface="Trebuchet MS"/>
                <a:ea typeface="Trebuchet MS"/>
                <a:cs typeface="Trebuchet MS"/>
                <a:sym typeface="Trebuchet MS"/>
              </a:rPr>
              <a:t>What activities are described?</a:t>
            </a:r>
            <a:endParaRPr sz="1200" dirty="0">
              <a:latin typeface="Trebuchet MS"/>
              <a:ea typeface="Trebuchet MS"/>
              <a:cs typeface="Trebuchet MS"/>
              <a:sym typeface="Trebuchet MS"/>
            </a:endParaRPr>
          </a:p>
          <a:p>
            <a:pPr marL="1828800" lvl="3" indent="-298450" algn="l" rtl="0">
              <a:lnSpc>
                <a:spcPct val="80000"/>
              </a:lnSpc>
              <a:spcBef>
                <a:spcPts val="0"/>
              </a:spcBef>
              <a:spcAft>
                <a:spcPts val="0"/>
              </a:spcAft>
              <a:buSzPts val="1100"/>
              <a:buFont typeface="Trebuchet MS"/>
              <a:buAutoNum type="arabicPeriod"/>
            </a:pPr>
            <a:r>
              <a:rPr lang="en-US" sz="1200" dirty="0">
                <a:latin typeface="Trebuchet MS"/>
                <a:ea typeface="Trebuchet MS"/>
                <a:cs typeface="Trebuchet MS"/>
                <a:sym typeface="Trebuchet MS"/>
              </a:rPr>
              <a:t>Do the activities described meet all of the requirements (demonstration of compliance)?</a:t>
            </a:r>
            <a:endParaRPr sz="1200" dirty="0">
              <a:latin typeface="Trebuchet MS"/>
              <a:ea typeface="Trebuchet MS"/>
              <a:cs typeface="Trebuchet MS"/>
              <a:sym typeface="Trebuchet MS"/>
            </a:endParaRPr>
          </a:p>
          <a:p>
            <a:pPr marL="1828800" lvl="3" indent="-298450" algn="l" rtl="0">
              <a:lnSpc>
                <a:spcPct val="80000"/>
              </a:lnSpc>
              <a:spcBef>
                <a:spcPts val="0"/>
              </a:spcBef>
              <a:spcAft>
                <a:spcPts val="0"/>
              </a:spcAft>
              <a:buSzPts val="1100"/>
              <a:buFont typeface="Trebuchet MS"/>
              <a:buAutoNum type="arabicPeriod"/>
            </a:pPr>
            <a:r>
              <a:rPr lang="en-US" sz="1200" dirty="0">
                <a:latin typeface="Trebuchet MS"/>
                <a:ea typeface="Trebuchet MS"/>
                <a:cs typeface="Trebuchet MS"/>
                <a:sym typeface="Trebuchet MS"/>
              </a:rPr>
              <a:t>What evidence will you submit to demonstrate compliance?</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Share a summary of your discussion with the whole group</a:t>
            </a:r>
            <a:endParaRPr sz="1200" dirty="0">
              <a:latin typeface="Trebuchet MS"/>
              <a:ea typeface="Trebuchet MS"/>
              <a:cs typeface="Trebuchet MS"/>
              <a:sym typeface="Trebuchet MS"/>
            </a:endParaRPr>
          </a:p>
          <a:p>
            <a:pPr marL="457200" lvl="0" indent="-298450" algn="l" rtl="0">
              <a:lnSpc>
                <a:spcPct val="80000"/>
              </a:lnSpc>
              <a:spcBef>
                <a:spcPts val="0"/>
              </a:spcBef>
              <a:spcAft>
                <a:spcPts val="0"/>
              </a:spcAft>
              <a:buSzPts val="1100"/>
              <a:buFont typeface="Trebuchet MS"/>
              <a:buAutoNum type="arabicPeriod"/>
            </a:pPr>
            <a:r>
              <a:rPr lang="en-US" sz="1200" dirty="0"/>
              <a:t>Macro: Jigsaw Activity</a:t>
            </a:r>
            <a:endParaRPr sz="1200" dirty="0"/>
          </a:p>
          <a:p>
            <a:pPr marL="914400" lvl="1" indent="-298450" algn="l" rtl="0">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Partner with a few people in your vicinity.</a:t>
            </a:r>
            <a:endParaRPr sz="1200" dirty="0">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Find your indicators in the 2018-19 Universal Program Requirements document</a:t>
            </a:r>
            <a:endParaRPr sz="1200" dirty="0">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Review the Demonstration of Compliance and Examples of Evidence sections</a:t>
            </a:r>
            <a:endParaRPr sz="1200" dirty="0">
              <a:latin typeface="Trebuchet MS"/>
              <a:ea typeface="Trebuchet MS"/>
              <a:cs typeface="Trebuchet MS"/>
              <a:sym typeface="Trebuchet MS"/>
            </a:endParaRPr>
          </a:p>
          <a:p>
            <a:pPr marL="1371600" lvl="2" indent="-298450" algn="l" rtl="0">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Is it clear what is needed to demonstrate compliance?</a:t>
            </a:r>
            <a:endParaRPr sz="1200" dirty="0">
              <a:latin typeface="Trebuchet MS"/>
              <a:ea typeface="Trebuchet MS"/>
              <a:cs typeface="Trebuchet MS"/>
              <a:sym typeface="Trebuchet MS"/>
            </a:endParaRPr>
          </a:p>
          <a:p>
            <a:pPr marL="1371600" lvl="2" indent="-298450" algn="l" rtl="0">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What evidence will you submit?</a:t>
            </a:r>
            <a:endParaRPr sz="1200" dirty="0">
              <a:latin typeface="Trebuchet MS"/>
              <a:ea typeface="Trebuchet MS"/>
              <a:cs typeface="Trebuchet MS"/>
              <a:sym typeface="Trebuchet MS"/>
            </a:endParaRPr>
          </a:p>
          <a:p>
            <a:pPr marL="1371600" lvl="2" indent="-298450" algn="l" rtl="0">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Are there any examples of evidence that are missing?</a:t>
            </a:r>
            <a:endParaRPr sz="1200" dirty="0">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Briefly summarize the Statutory Indicator in your own words.</a:t>
            </a:r>
            <a:endParaRPr sz="1200" dirty="0">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Share your summaries and examples of evidence with the larger group.</a:t>
            </a:r>
            <a:endParaRPr sz="1200" dirty="0">
              <a:latin typeface="Trebuchet MS"/>
              <a:ea typeface="Trebuchet MS"/>
              <a:cs typeface="Trebuchet MS"/>
              <a:sym typeface="Trebuchet MS"/>
            </a:endParaRPr>
          </a:p>
          <a:p>
            <a:pPr marL="457200" lvl="0" indent="-298450" algn="l" rtl="0">
              <a:lnSpc>
                <a:spcPct val="80000"/>
              </a:lnSpc>
              <a:spcBef>
                <a:spcPts val="0"/>
              </a:spcBef>
              <a:spcAft>
                <a:spcPts val="0"/>
              </a:spcAft>
              <a:buSzPts val="1100"/>
              <a:buFont typeface="Trebuchet MS"/>
              <a:buAutoNum type="arabicPeriod"/>
            </a:pPr>
            <a:r>
              <a:rPr lang="en-US" sz="1200" dirty="0"/>
              <a:t>Going Beyond: From Compliance to Effective Practices</a:t>
            </a:r>
            <a:endParaRPr sz="1200" dirty="0"/>
          </a:p>
          <a:p>
            <a:pPr marL="914400" lvl="1" indent="-298450" algn="l" rtl="0">
              <a:lnSpc>
                <a:spcPct val="80000"/>
              </a:lnSpc>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Based on the examples of evidence and practices discussed today, use the </a:t>
            </a:r>
            <a:r>
              <a:rPr lang="en-US" sz="1200" dirty="0" err="1">
                <a:latin typeface="Trebuchet MS"/>
                <a:ea typeface="Trebuchet MS"/>
                <a:cs typeface="Trebuchet MS"/>
                <a:sym typeface="Trebuchet MS"/>
              </a:rPr>
              <a:t>notecatcher</a:t>
            </a:r>
            <a:r>
              <a:rPr lang="en-US" sz="1200" dirty="0">
                <a:latin typeface="Trebuchet MS"/>
                <a:ea typeface="Trebuchet MS"/>
                <a:cs typeface="Trebuchet MS"/>
                <a:sym typeface="Trebuchet MS"/>
              </a:rPr>
              <a:t> to identify practices that demonstrate compliance</a:t>
            </a:r>
            <a:endParaRPr sz="1200" dirty="0">
              <a:latin typeface="Trebuchet MS"/>
              <a:ea typeface="Trebuchet MS"/>
              <a:cs typeface="Trebuchet MS"/>
              <a:sym typeface="Trebuchet MS"/>
            </a:endParaRPr>
          </a:p>
          <a:p>
            <a:pPr marL="914400" lvl="1" indent="-298450" algn="l" rtl="0">
              <a:lnSpc>
                <a:spcPct val="80000"/>
              </a:lnSpc>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With your small group, evaluate practices using </a:t>
            </a:r>
            <a:r>
              <a:rPr lang="en-US" sz="1200" dirty="0" err="1">
                <a:latin typeface="Trebuchet MS"/>
                <a:ea typeface="Trebuchet MS"/>
                <a:cs typeface="Trebuchet MS"/>
                <a:sym typeface="Trebuchet MS"/>
              </a:rPr>
              <a:t>notecatcher</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What is your desired outcome from this practice?</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Are you seeing the results you’d like to see?</a:t>
            </a:r>
            <a:endParaRPr sz="1200" dirty="0">
              <a:latin typeface="Trebuchet MS"/>
              <a:ea typeface="Trebuchet MS"/>
              <a:cs typeface="Trebuchet MS"/>
              <a:sym typeface="Trebuchet MS"/>
            </a:endParaRPr>
          </a:p>
          <a:p>
            <a:pPr marL="1371600" lvl="2" indent="-298450" algn="l" rtl="0">
              <a:lnSpc>
                <a:spcPct val="80000"/>
              </a:lnSpc>
              <a:spcBef>
                <a:spcPts val="0"/>
              </a:spcBef>
              <a:spcAft>
                <a:spcPts val="0"/>
              </a:spcAft>
              <a:buSzPts val="1100"/>
              <a:buFont typeface="Trebuchet MS"/>
              <a:buAutoNum type="romanLcPeriod"/>
            </a:pPr>
            <a:r>
              <a:rPr lang="en-US" sz="1200" dirty="0">
                <a:latin typeface="Trebuchet MS"/>
                <a:ea typeface="Trebuchet MS"/>
                <a:cs typeface="Trebuchet MS"/>
                <a:sym typeface="Trebuchet MS"/>
              </a:rPr>
              <a:t>What could be changed about this practice to produce greater results?</a:t>
            </a:r>
            <a:endParaRPr sz="1200" dirty="0">
              <a:latin typeface="Trebuchet MS"/>
              <a:ea typeface="Trebuchet MS"/>
              <a:cs typeface="Trebuchet MS"/>
              <a:sym typeface="Trebuchet MS"/>
            </a:endParaRPr>
          </a:p>
          <a:p>
            <a:pPr marL="914400" lvl="1" indent="-298450" algn="l" rtl="0">
              <a:lnSpc>
                <a:spcPct val="80000"/>
              </a:lnSpc>
              <a:spcBef>
                <a:spcPts val="0"/>
              </a:spcBef>
              <a:spcAft>
                <a:spcPts val="0"/>
              </a:spcAft>
              <a:buSzPts val="1100"/>
              <a:buFont typeface="Trebuchet MS"/>
              <a:buAutoNum type="alphaLcPeriod"/>
            </a:pPr>
            <a:r>
              <a:rPr lang="en-US" sz="1200" dirty="0">
                <a:latin typeface="Trebuchet MS"/>
                <a:ea typeface="Trebuchet MS"/>
                <a:cs typeface="Trebuchet MS"/>
                <a:sym typeface="Trebuchet MS"/>
              </a:rPr>
              <a:t>Discuss as a large group and document effective practices</a:t>
            </a:r>
            <a:endParaRPr sz="1200" dirty="0">
              <a:latin typeface="Trebuchet MS"/>
              <a:ea typeface="Trebuchet MS"/>
              <a:cs typeface="Trebuchet MS"/>
              <a:sym typeface="Trebuchet MS"/>
            </a:endParaRPr>
          </a:p>
          <a:p>
            <a:pPr marL="0" lvl="0" indent="0" algn="l" rtl="0">
              <a:lnSpc>
                <a:spcPct val="80000"/>
              </a:lnSpc>
              <a:spcBef>
                <a:spcPts val="0"/>
              </a:spcBef>
              <a:spcAft>
                <a:spcPts val="0"/>
              </a:spcAft>
              <a:buClr>
                <a:srgbClr val="5C6670"/>
              </a:buClr>
              <a:buSzPts val="1860"/>
              <a:buNone/>
            </a:pPr>
            <a:endParaRPr sz="1860" dirty="0"/>
          </a:p>
          <a:p>
            <a:pPr marL="0" lvl="0" indent="0" algn="l" rtl="0">
              <a:lnSpc>
                <a:spcPct val="80000"/>
              </a:lnSpc>
              <a:spcBef>
                <a:spcPts val="1000"/>
              </a:spcBef>
              <a:spcAft>
                <a:spcPts val="0"/>
              </a:spcAft>
              <a:buClr>
                <a:srgbClr val="5C6670"/>
              </a:buClr>
              <a:buSzPts val="1860"/>
              <a:buNone/>
            </a:pPr>
            <a:endParaRPr dirty="0"/>
          </a:p>
          <a:p>
            <a:pPr marL="0" lvl="0" indent="0" algn="l" rtl="0">
              <a:lnSpc>
                <a:spcPct val="80000"/>
              </a:lnSpc>
              <a:spcBef>
                <a:spcPts val="1000"/>
              </a:spcBef>
              <a:spcAft>
                <a:spcPts val="0"/>
              </a:spcAft>
              <a:buClr>
                <a:srgbClr val="5C6670"/>
              </a:buClr>
              <a:buSzPts val="1860"/>
              <a:buNone/>
            </a:pPr>
            <a:endParaRPr sz="1860" dirty="0"/>
          </a:p>
        </p:txBody>
      </p:sp>
      <p:sp>
        <p:nvSpPr>
          <p:cNvPr id="285" name="Google Shape;285;p3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35730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a:t>
            </a:fld>
            <a:endParaRPr lang="en-US" dirty="0"/>
          </a:p>
        </p:txBody>
      </p:sp>
      <p:graphicFrame>
        <p:nvGraphicFramePr>
          <p:cNvPr id="5" name="Table 4" descr="Office of ESEA:&#10;Nazanin (Nazie) Mohajeri-Nelson is the Director of the ESEA Programs Office. Her phone number is 303-866-6205 and her email is mohajeri-nelson_n@cde.state.co.us&#10;&#10;DeLilah Collins in the assistant director of the ESEA Programs Office. Her phone number is 303-866-6850 and her email is collins_d@cde.state.co.us .&#10;&#10;Sofia Hernandez Sosa and Michelle Prael are in the ESEA Programs Office as Program Support. You can reach Sofia by phone at 303-866-6963 or hernandez-sosa_s@cde.state.co.us. Or each Michelle at 303-866-6998 or prael_m@cde.state.co.us." title="Contact info"/>
          <p:cNvGraphicFramePr>
            <a:graphicFrameLocks noGrp="1"/>
          </p:cNvGraphicFramePr>
          <p:nvPr>
            <p:extLst>
              <p:ext uri="{D42A27DB-BD31-4B8C-83A1-F6EECF244321}">
                <p14:modId xmlns:p14="http://schemas.microsoft.com/office/powerpoint/2010/main" val="3513157316"/>
              </p:ext>
            </p:extLst>
          </p:nvPr>
        </p:nvGraphicFramePr>
        <p:xfrm>
          <a:off x="420624" y="1880469"/>
          <a:ext cx="7991856" cy="3296920"/>
        </p:xfrm>
        <a:graphic>
          <a:graphicData uri="http://schemas.openxmlformats.org/drawingml/2006/table">
            <a:tbl>
              <a:tblPr firstRow="1" bandRow="1">
                <a:tableStyleId>{5C22544A-7EE6-4342-B048-85BDC9FD1C3A}</a:tableStyleId>
              </a:tblPr>
              <a:tblGrid>
                <a:gridCol w="3995928">
                  <a:extLst>
                    <a:ext uri="{9D8B030D-6E8A-4147-A177-3AD203B41FA5}">
                      <a16:colId xmlns:a16="http://schemas.microsoft.com/office/drawing/2014/main" xmlns="" val="2556955593"/>
                    </a:ext>
                  </a:extLst>
                </a:gridCol>
                <a:gridCol w="3995928">
                  <a:extLst>
                    <a:ext uri="{9D8B030D-6E8A-4147-A177-3AD203B41FA5}">
                      <a16:colId xmlns:a16="http://schemas.microsoft.com/office/drawing/2014/main" xmlns="" val="186617082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Office of ESEA </a:t>
                      </a:r>
                    </a:p>
                  </a:txBody>
                  <a:tcPr/>
                </a:tc>
                <a:tc hMerge="1">
                  <a:txBody>
                    <a:bodyPr/>
                    <a:lstStyle/>
                    <a:p>
                      <a:endParaRPr lang="en-US" dirty="0"/>
                    </a:p>
                  </a:txBody>
                  <a:tcPr/>
                </a:tc>
                <a:extLst>
                  <a:ext uri="{0D108BD9-81ED-4DB2-BD59-A6C34878D82A}">
                    <a16:rowId xmlns:a16="http://schemas.microsoft.com/office/drawing/2014/main" xmlns="" val="10356926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Nazanin (Nazie) Mohajeri-Nelson</a:t>
                      </a:r>
                      <a:r>
                        <a:rPr lang="en-US" dirty="0" smtClean="0"/>
                        <a:t/>
                      </a:r>
                      <a:br>
                        <a:rPr lang="en-US" dirty="0" smtClean="0"/>
                      </a:br>
                      <a:r>
                        <a:rPr lang="en-US" dirty="0" smtClean="0"/>
                        <a:t>Director, ESEA Programs Office</a:t>
                      </a:r>
                      <a:br>
                        <a:rPr lang="en-US" dirty="0" smtClean="0"/>
                      </a:br>
                      <a:r>
                        <a:rPr lang="en-US" dirty="0" smtClean="0"/>
                        <a:t>303-866-6205</a:t>
                      </a:r>
                      <a:br>
                        <a:rPr lang="en-US" dirty="0" smtClean="0"/>
                      </a:br>
                      <a:r>
                        <a:rPr lang="en-US" u="sng" dirty="0" smtClean="0">
                          <a:hlinkClick r:id="rId2"/>
                        </a:rPr>
                        <a:t>mohajeri-nelson_n@cde.state.co.us</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DeLilah Collins</a:t>
                      </a:r>
                      <a:r>
                        <a:rPr lang="en-US" dirty="0" smtClean="0"/>
                        <a:t/>
                      </a:r>
                      <a:br>
                        <a:rPr lang="en-US" dirty="0" smtClean="0"/>
                      </a:br>
                      <a:r>
                        <a:rPr lang="en-US" dirty="0" smtClean="0"/>
                        <a:t>Assistant Director, ESEA Programs Office</a:t>
                      </a:r>
                      <a:br>
                        <a:rPr lang="en-US" dirty="0" smtClean="0"/>
                      </a:br>
                      <a:r>
                        <a:rPr lang="en-US" dirty="0" smtClean="0"/>
                        <a:t>303-866-6850</a:t>
                      </a:r>
                      <a:br>
                        <a:rPr lang="en-US" dirty="0" smtClean="0"/>
                      </a:br>
                      <a:r>
                        <a:rPr lang="en-US" u="sng" dirty="0" smtClean="0">
                          <a:hlinkClick r:id="rId3"/>
                        </a:rPr>
                        <a:t>collins_d@cde.state.co.us</a:t>
                      </a:r>
                      <a:endParaRPr lang="en-US" dirty="0" smtClean="0"/>
                    </a:p>
                    <a:p>
                      <a:endParaRPr lang="en-US" dirty="0"/>
                    </a:p>
                  </a:txBody>
                  <a:tcPr/>
                </a:tc>
                <a:extLst>
                  <a:ext uri="{0D108BD9-81ED-4DB2-BD59-A6C34878D82A}">
                    <a16:rowId xmlns:a16="http://schemas.microsoft.com/office/drawing/2014/main" xmlns="" val="2014144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Sofia Hernandez Sosa</a:t>
                      </a:r>
                      <a:r>
                        <a:rPr lang="en-US" dirty="0" smtClean="0"/>
                        <a:t/>
                      </a:r>
                      <a:br>
                        <a:rPr lang="en-US" dirty="0" smtClean="0"/>
                      </a:br>
                      <a:r>
                        <a:rPr lang="en-US" dirty="0" smtClean="0"/>
                        <a:t>Program Support</a:t>
                      </a:r>
                      <a:br>
                        <a:rPr lang="en-US" dirty="0" smtClean="0"/>
                      </a:br>
                      <a:r>
                        <a:rPr lang="en-US" dirty="0" smtClean="0"/>
                        <a:t>303-866-6963</a:t>
                      </a:r>
                      <a:br>
                        <a:rPr lang="en-US" dirty="0" smtClean="0"/>
                      </a:br>
                      <a:r>
                        <a:rPr lang="en-US" u="sng" dirty="0" smtClean="0">
                          <a:hlinkClick r:id="rId4"/>
                        </a:rPr>
                        <a:t>hernandez-sosa_s@cde.state.co.us</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Michelle Prael  </a:t>
                      </a:r>
                      <a:r>
                        <a:rPr lang="en-US" dirty="0" smtClean="0"/>
                        <a:t/>
                      </a:r>
                      <a:br>
                        <a:rPr lang="en-US" dirty="0" smtClean="0"/>
                      </a:br>
                      <a:r>
                        <a:rPr lang="en-US" dirty="0" smtClean="0"/>
                        <a:t>Program Support</a:t>
                      </a:r>
                      <a:br>
                        <a:rPr lang="en-US" dirty="0" smtClean="0"/>
                      </a:br>
                      <a:r>
                        <a:rPr lang="en-US" dirty="0" smtClean="0"/>
                        <a:t>303-866-6998</a:t>
                      </a:r>
                      <a:br>
                        <a:rPr lang="en-US" dirty="0" smtClean="0"/>
                      </a:br>
                      <a:r>
                        <a:rPr lang="en-US" u="sng" dirty="0" smtClean="0">
                          <a:hlinkClick r:id="rId5"/>
                        </a:rPr>
                        <a:t>prael_m@cde.state.co.us</a:t>
                      </a:r>
                      <a:endParaRPr lang="en-US" dirty="0" smtClean="0"/>
                    </a:p>
                    <a:p>
                      <a:endParaRPr lang="en-US" dirty="0"/>
                    </a:p>
                  </a:txBody>
                  <a:tcPr/>
                </a:tc>
                <a:extLst>
                  <a:ext uri="{0D108BD9-81ED-4DB2-BD59-A6C34878D82A}">
                    <a16:rowId xmlns:a16="http://schemas.microsoft.com/office/drawing/2014/main" xmlns="" val="624391818"/>
                  </a:ext>
                </a:extLst>
              </a:tr>
            </a:tbl>
          </a:graphicData>
        </a:graphic>
      </p:graphicFrame>
    </p:spTree>
    <p:extLst>
      <p:ext uri="{BB962C8B-B14F-4D97-AF65-F5344CB8AC3E}">
        <p14:creationId xmlns:p14="http://schemas.microsoft.com/office/powerpoint/2010/main" val="1447730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2018-19 Program Requirements</a:t>
            </a:r>
            <a:endParaRPr/>
          </a:p>
        </p:txBody>
      </p:sp>
      <p:sp>
        <p:nvSpPr>
          <p:cNvPr id="292" name="Google Shape;292;p38"/>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1900" dirty="0">
                <a:solidFill>
                  <a:schemeClr val="tx1"/>
                </a:solidFill>
              </a:rPr>
              <a:t>CDE has recently created a condensed draft of the 2018-19 Universal Program Requirements.  This document contains only the program requirements that will be monitored in 2018-19.  </a:t>
            </a:r>
            <a:endParaRPr sz="1900" dirty="0">
              <a:solidFill>
                <a:schemeClr val="tx1"/>
              </a:solidFill>
            </a:endParaRPr>
          </a:p>
          <a:p>
            <a:pPr marL="0" lvl="0" indent="0" algn="l" rtl="0">
              <a:spcBef>
                <a:spcPts val="1000"/>
              </a:spcBef>
              <a:spcAft>
                <a:spcPts val="0"/>
              </a:spcAft>
              <a:buNone/>
            </a:pPr>
            <a:endParaRPr sz="1900" dirty="0">
              <a:solidFill>
                <a:schemeClr val="tx1"/>
              </a:solidFill>
            </a:endParaRPr>
          </a:p>
          <a:p>
            <a:pPr marL="0" lvl="0" indent="0" algn="l" rtl="0">
              <a:spcBef>
                <a:spcPts val="1000"/>
              </a:spcBef>
              <a:spcAft>
                <a:spcPts val="0"/>
              </a:spcAft>
              <a:buNone/>
            </a:pPr>
            <a:r>
              <a:rPr lang="en-US" sz="1900" dirty="0">
                <a:solidFill>
                  <a:schemeClr val="tx1"/>
                </a:solidFill>
              </a:rPr>
              <a:t>Additionally, CDE has revised the Demonstration of Compliance description for each indicator to include criteria for demonstrating compliance and examples of evidence.</a:t>
            </a:r>
            <a:endParaRPr sz="1900" dirty="0">
              <a:solidFill>
                <a:schemeClr val="tx1"/>
              </a:solidFill>
            </a:endParaRPr>
          </a:p>
          <a:p>
            <a:pPr marL="457200" lvl="0" indent="-349250" algn="l" rtl="0">
              <a:spcBef>
                <a:spcPts val="1000"/>
              </a:spcBef>
              <a:spcAft>
                <a:spcPts val="0"/>
              </a:spcAft>
              <a:buSzPts val="1900"/>
              <a:buChar char="●"/>
            </a:pPr>
            <a:r>
              <a:rPr lang="en-US" sz="1900" dirty="0">
                <a:solidFill>
                  <a:schemeClr val="tx1"/>
                </a:solidFill>
              </a:rPr>
              <a:t>To demonstrate compliance, LEAs must meet ALL criteria outlined in the demonstration of compliance </a:t>
            </a:r>
            <a:r>
              <a:rPr lang="en-US" sz="1900" dirty="0" smtClean="0">
                <a:solidFill>
                  <a:schemeClr val="tx1"/>
                </a:solidFill>
              </a:rPr>
              <a:t>section</a:t>
            </a:r>
            <a:endParaRPr lang="en-US" sz="1900" dirty="0">
              <a:solidFill>
                <a:schemeClr val="tx1"/>
              </a:solidFill>
            </a:endParaRPr>
          </a:p>
          <a:p>
            <a:pPr marL="457200" lvl="0" indent="-349250" algn="l" rtl="0">
              <a:spcBef>
                <a:spcPts val="1000"/>
              </a:spcBef>
              <a:spcAft>
                <a:spcPts val="0"/>
              </a:spcAft>
              <a:buSzPts val="1900"/>
              <a:buChar char="●"/>
            </a:pPr>
            <a:r>
              <a:rPr lang="en-US" sz="1900" dirty="0" smtClean="0">
                <a:solidFill>
                  <a:schemeClr val="tx1"/>
                </a:solidFill>
              </a:rPr>
              <a:t>LEAs </a:t>
            </a:r>
            <a:r>
              <a:rPr lang="en-US" sz="1900" dirty="0">
                <a:solidFill>
                  <a:schemeClr val="tx1"/>
                </a:solidFill>
              </a:rPr>
              <a:t>are not required to submit all examples of evidence.  This is a list of options that may assist in deciding what evidence to submit.  The list is not exhaustive, and LEAs may have other examples of evidence specific to their local context.</a:t>
            </a:r>
            <a:r>
              <a:rPr lang="en-US" dirty="0">
                <a:solidFill>
                  <a:schemeClr val="tx1"/>
                </a:solidFill>
              </a:rPr>
              <a:t/>
            </a:r>
            <a:br>
              <a:rPr lang="en-US" dirty="0">
                <a:solidFill>
                  <a:schemeClr val="tx1"/>
                </a:solidFill>
              </a:rPr>
            </a:br>
            <a:endParaRPr dirty="0">
              <a:solidFill>
                <a:schemeClr val="tx1"/>
              </a:solidFill>
            </a:endParaRPr>
          </a:p>
        </p:txBody>
      </p:sp>
      <p:sp>
        <p:nvSpPr>
          <p:cNvPr id="293" name="Google Shape;293;p3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4211620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Workshop: A Closer Look at SE 9.1</a:t>
            </a:r>
            <a:endParaRPr/>
          </a:p>
        </p:txBody>
      </p:sp>
      <p:sp>
        <p:nvSpPr>
          <p:cNvPr id="300" name="Google Shape;300;p39"/>
          <p:cNvSpPr txBox="1">
            <a:spLocks noGrp="1"/>
          </p:cNvSpPr>
          <p:nvPr>
            <p:ph type="body" idx="1"/>
          </p:nvPr>
        </p:nvSpPr>
        <p:spPr>
          <a:xfrm>
            <a:off x="628650" y="1463051"/>
            <a:ext cx="7886700" cy="4693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1700" b="1" dirty="0">
                <a:solidFill>
                  <a:srgbClr val="404040"/>
                </a:solidFill>
              </a:rPr>
              <a:t>SE 9.1 Stakeholder Engagement in the Consolidated Application for ESEA Funds</a:t>
            </a:r>
            <a:endParaRPr sz="1700" b="1" dirty="0">
              <a:solidFill>
                <a:srgbClr val="404040"/>
              </a:solidFill>
            </a:endParaRPr>
          </a:p>
          <a:p>
            <a:pPr marL="0" lvl="0" indent="0" algn="l" rtl="0">
              <a:spcBef>
                <a:spcPts val="1000"/>
              </a:spcBef>
              <a:spcAft>
                <a:spcPts val="0"/>
              </a:spcAft>
              <a:buNone/>
            </a:pPr>
            <a:r>
              <a:rPr lang="en-US" sz="1500" b="1" dirty="0">
                <a:solidFill>
                  <a:schemeClr val="dk1"/>
                </a:solidFill>
              </a:rPr>
              <a:t>Statutory Indicator</a:t>
            </a:r>
            <a:endParaRPr sz="1500" b="1" dirty="0">
              <a:solidFill>
                <a:schemeClr val="dk1"/>
              </a:solidFill>
            </a:endParaRPr>
          </a:p>
          <a:p>
            <a:pPr marL="0" lvl="0" indent="0" algn="l" rtl="0">
              <a:spcBef>
                <a:spcPts val="1000"/>
              </a:spcBef>
              <a:spcAft>
                <a:spcPts val="0"/>
              </a:spcAft>
              <a:buNone/>
            </a:pPr>
            <a:r>
              <a:rPr lang="en-US" sz="1500" i="1" dirty="0">
                <a:solidFill>
                  <a:schemeClr val="dk1"/>
                </a:solidFill>
              </a:rPr>
              <a:t>The LEA’s Consolidated Application is:</a:t>
            </a:r>
            <a:endParaRPr sz="1500" i="1" dirty="0">
              <a:solidFill>
                <a:schemeClr val="dk1"/>
              </a:solidFill>
            </a:endParaRPr>
          </a:p>
          <a:p>
            <a:pPr marL="457200" lvl="0" indent="-323850" algn="l" rtl="0">
              <a:spcBef>
                <a:spcPts val="1000"/>
              </a:spcBef>
              <a:spcAft>
                <a:spcPts val="0"/>
              </a:spcAft>
              <a:buClr>
                <a:schemeClr val="dk1"/>
              </a:buClr>
              <a:buSzPts val="1500"/>
              <a:buFont typeface="Trebuchet MS"/>
              <a:buChar char="●"/>
            </a:pPr>
            <a:r>
              <a:rPr lang="en-US" sz="1500" i="1" dirty="0">
                <a:solidFill>
                  <a:schemeClr val="dk1"/>
                </a:solidFill>
              </a:rPr>
              <a:t>developed, reviewed, and revised (as necessary)</a:t>
            </a:r>
            <a:endParaRPr sz="1500" i="1" dirty="0">
              <a:solidFill>
                <a:schemeClr val="dk1"/>
              </a:solidFill>
            </a:endParaRPr>
          </a:p>
          <a:p>
            <a:pPr marL="457200" lvl="0" indent="-323850" algn="l" rtl="0">
              <a:spcBef>
                <a:spcPts val="0"/>
              </a:spcBef>
              <a:spcAft>
                <a:spcPts val="0"/>
              </a:spcAft>
              <a:buClr>
                <a:schemeClr val="dk1"/>
              </a:buClr>
              <a:buSzPts val="1500"/>
              <a:buFont typeface="Trebuchet MS"/>
              <a:buChar char="●"/>
            </a:pPr>
            <a:r>
              <a:rPr lang="en-US" sz="1500" i="1" dirty="0">
                <a:solidFill>
                  <a:schemeClr val="dk1"/>
                </a:solidFill>
              </a:rPr>
              <a:t>in partnership with Stakeholders, and</a:t>
            </a:r>
            <a:endParaRPr sz="1500" i="1" dirty="0">
              <a:solidFill>
                <a:schemeClr val="dk1"/>
              </a:solidFill>
            </a:endParaRPr>
          </a:p>
          <a:p>
            <a:pPr marL="457200" lvl="0" indent="-323850" algn="l" rtl="0">
              <a:spcBef>
                <a:spcPts val="0"/>
              </a:spcBef>
              <a:spcAft>
                <a:spcPts val="0"/>
              </a:spcAft>
              <a:buClr>
                <a:schemeClr val="dk1"/>
              </a:buClr>
              <a:buSzPts val="1500"/>
              <a:buFont typeface="Trebuchet MS"/>
              <a:buChar char="●"/>
            </a:pPr>
            <a:r>
              <a:rPr lang="en-US" sz="1500" i="1" dirty="0">
                <a:solidFill>
                  <a:schemeClr val="dk1"/>
                </a:solidFill>
              </a:rPr>
              <a:t>includes an examination of the comprehensive needs assessment, planned actions, funds allocation, and the previous annual evaluation.</a:t>
            </a:r>
            <a:endParaRPr sz="1500" b="1" dirty="0">
              <a:solidFill>
                <a:srgbClr val="404040"/>
              </a:solidFill>
            </a:endParaRPr>
          </a:p>
          <a:p>
            <a:pPr marL="0" lvl="0" indent="0" algn="l" rtl="0">
              <a:spcBef>
                <a:spcPts val="1000"/>
              </a:spcBef>
              <a:spcAft>
                <a:spcPts val="0"/>
              </a:spcAft>
              <a:buClr>
                <a:schemeClr val="dk1"/>
              </a:buClr>
              <a:buSzPts val="1100"/>
              <a:buFont typeface="Arial"/>
              <a:buNone/>
            </a:pPr>
            <a:r>
              <a:rPr lang="en-US" sz="1500" b="1" dirty="0">
                <a:solidFill>
                  <a:srgbClr val="404040"/>
                </a:solidFill>
              </a:rPr>
              <a:t>Demonstration of Compliance</a:t>
            </a:r>
            <a:endParaRPr sz="1500" b="1" dirty="0">
              <a:solidFill>
                <a:srgbClr val="404040"/>
              </a:solidFill>
            </a:endParaRPr>
          </a:p>
          <a:p>
            <a:pPr marL="457200" lvl="0" indent="-323850" algn="l" rtl="0">
              <a:spcBef>
                <a:spcPts val="1000"/>
              </a:spcBef>
              <a:spcAft>
                <a:spcPts val="0"/>
              </a:spcAft>
              <a:buClr>
                <a:schemeClr val="dk1"/>
              </a:buClr>
              <a:buSzPts val="1500"/>
              <a:buFont typeface="Trebuchet MS"/>
              <a:buChar char="❏"/>
            </a:pPr>
            <a:r>
              <a:rPr lang="en-US" sz="1500" dirty="0">
                <a:solidFill>
                  <a:schemeClr val="dk1"/>
                </a:solidFill>
              </a:rPr>
              <a:t>Evidence that stakeholder engagement described in the </a:t>
            </a:r>
            <a:r>
              <a:rPr lang="en-US" sz="1500" dirty="0" smtClean="0">
                <a:solidFill>
                  <a:schemeClr val="dk1"/>
                </a:solidFill>
              </a:rPr>
              <a:t>Consolidated Application </a:t>
            </a:r>
            <a:r>
              <a:rPr lang="en-US" sz="1500" dirty="0">
                <a:solidFill>
                  <a:schemeClr val="dk1"/>
                </a:solidFill>
              </a:rPr>
              <a:t>was implemented.  Criteria for compliance:</a:t>
            </a:r>
            <a:endParaRPr sz="1500" dirty="0">
              <a:solidFill>
                <a:schemeClr val="dk1"/>
              </a:solidFill>
            </a:endParaRPr>
          </a:p>
          <a:p>
            <a:pPr marL="914400" lvl="1" indent="-323850" algn="l" rtl="0">
              <a:spcBef>
                <a:spcPts val="0"/>
              </a:spcBef>
              <a:spcAft>
                <a:spcPts val="0"/>
              </a:spcAft>
              <a:buClr>
                <a:schemeClr val="dk1"/>
              </a:buClr>
              <a:buSzPts val="1500"/>
              <a:buFont typeface="Trebuchet MS"/>
              <a:buChar char="❏"/>
            </a:pPr>
            <a:r>
              <a:rPr lang="en-US" sz="1500" dirty="0">
                <a:solidFill>
                  <a:schemeClr val="dk1"/>
                </a:solidFill>
                <a:latin typeface="Trebuchet MS"/>
                <a:ea typeface="Trebuchet MS"/>
                <a:cs typeface="Trebuchet MS"/>
                <a:sym typeface="Trebuchet MS"/>
              </a:rPr>
              <a:t>Stakeholders represent the demographics of the LEA and Title I schools within the LEA</a:t>
            </a:r>
            <a:endParaRPr sz="1500" dirty="0">
              <a:solidFill>
                <a:schemeClr val="dk1"/>
              </a:solidFill>
              <a:latin typeface="Trebuchet MS"/>
              <a:ea typeface="Trebuchet MS"/>
              <a:cs typeface="Trebuchet MS"/>
              <a:sym typeface="Trebuchet MS"/>
            </a:endParaRPr>
          </a:p>
          <a:p>
            <a:pPr marL="914400" lvl="1" indent="-323850" algn="l" rtl="0">
              <a:spcBef>
                <a:spcPts val="0"/>
              </a:spcBef>
              <a:spcAft>
                <a:spcPts val="0"/>
              </a:spcAft>
              <a:buClr>
                <a:schemeClr val="dk1"/>
              </a:buClr>
              <a:buSzPts val="1500"/>
              <a:buFont typeface="Trebuchet MS"/>
              <a:buChar char="❏"/>
            </a:pPr>
            <a:r>
              <a:rPr lang="en-US" sz="1500" dirty="0">
                <a:solidFill>
                  <a:schemeClr val="dk1"/>
                </a:solidFill>
                <a:latin typeface="Trebuchet MS"/>
                <a:ea typeface="Trebuchet MS"/>
                <a:cs typeface="Trebuchet MS"/>
                <a:sym typeface="Trebuchet MS"/>
              </a:rPr>
              <a:t>Communication and materials used are provided in languages and formats based on needs of participants</a:t>
            </a:r>
            <a:endParaRPr sz="1500" dirty="0">
              <a:solidFill>
                <a:schemeClr val="dk1"/>
              </a:solidFill>
              <a:latin typeface="Trebuchet MS"/>
              <a:ea typeface="Trebuchet MS"/>
              <a:cs typeface="Trebuchet MS"/>
              <a:sym typeface="Trebuchet MS"/>
            </a:endParaRPr>
          </a:p>
          <a:p>
            <a:pPr marL="914400" lvl="1" indent="-323850" algn="l" rtl="0">
              <a:spcBef>
                <a:spcPts val="0"/>
              </a:spcBef>
              <a:spcAft>
                <a:spcPts val="0"/>
              </a:spcAft>
              <a:buClr>
                <a:schemeClr val="dk1"/>
              </a:buClr>
              <a:buSzPts val="1500"/>
              <a:buFont typeface="Trebuchet MS"/>
              <a:buChar char="❏"/>
            </a:pPr>
            <a:r>
              <a:rPr lang="en-US" sz="1500" dirty="0">
                <a:solidFill>
                  <a:schemeClr val="dk1"/>
                </a:solidFill>
                <a:latin typeface="Trebuchet MS"/>
                <a:ea typeface="Trebuchet MS"/>
                <a:cs typeface="Trebuchet MS"/>
                <a:sym typeface="Trebuchet MS"/>
              </a:rPr>
              <a:t>Stakeholders were active participants in the process</a:t>
            </a:r>
            <a:endParaRPr sz="1500" dirty="0">
              <a:solidFill>
                <a:schemeClr val="dk1"/>
              </a:solidFill>
              <a:latin typeface="Trebuchet MS"/>
              <a:ea typeface="Trebuchet MS"/>
              <a:cs typeface="Trebuchet MS"/>
              <a:sym typeface="Trebuchet MS"/>
            </a:endParaRPr>
          </a:p>
          <a:p>
            <a:pPr marL="0" lvl="0" indent="0" algn="l" rtl="0">
              <a:lnSpc>
                <a:spcPct val="107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1000"/>
              </a:spcBef>
              <a:spcAft>
                <a:spcPts val="0"/>
              </a:spcAft>
              <a:buNone/>
            </a:pPr>
            <a:endParaRPr dirty="0"/>
          </a:p>
        </p:txBody>
      </p:sp>
      <p:sp>
        <p:nvSpPr>
          <p:cNvPr id="301" name="Google Shape;301;p39"/>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896615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dirty="0">
                <a:solidFill>
                  <a:schemeClr val="tx1"/>
                </a:solidFill>
              </a:rPr>
              <a:t>Monitoring Workshop: SE 9.1 in the Consolidated Application</a:t>
            </a:r>
            <a:endParaRPr dirty="0">
              <a:solidFill>
                <a:schemeClr val="tx1"/>
              </a:solidFill>
            </a:endParaRPr>
          </a:p>
        </p:txBody>
      </p:sp>
      <p:sp>
        <p:nvSpPr>
          <p:cNvPr id="308" name="Google Shape;308;p40"/>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32</a:t>
            </a:fld>
            <a:endParaRPr/>
          </a:p>
        </p:txBody>
      </p:sp>
      <p:pic>
        <p:nvPicPr>
          <p:cNvPr id="309" name="Google Shape;309;p40" descr="The narrative response provided by LEA’s in Cross-Program Question #3 informs CDE of the process the LEA has implemented to meaningfully engage stakeholders in the development of the ESEA plan. The narrative response provided will inform CDE on the evidence to collect to determine if the implementation of stakeholder involvement in the development of the ESEA plan meets federal requirements. &#10;" title="Cross-Program Question 3 "/>
          <p:cNvPicPr preferRelativeResize="0"/>
          <p:nvPr/>
        </p:nvPicPr>
        <p:blipFill rotWithShape="1">
          <a:blip r:embed="rId3">
            <a:alphaModFix/>
          </a:blip>
          <a:srcRect/>
          <a:stretch/>
        </p:blipFill>
        <p:spPr>
          <a:xfrm>
            <a:off x="141863" y="1852373"/>
            <a:ext cx="8860259" cy="3457082"/>
          </a:xfrm>
          <a:prstGeom prst="rect">
            <a:avLst/>
          </a:prstGeom>
          <a:noFill/>
          <a:ln>
            <a:noFill/>
          </a:ln>
        </p:spPr>
      </p:pic>
    </p:spTree>
    <p:extLst>
      <p:ext uri="{BB962C8B-B14F-4D97-AF65-F5344CB8AC3E}">
        <p14:creationId xmlns:p14="http://schemas.microsoft.com/office/powerpoint/2010/main" val="3698895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dirty="0">
                <a:solidFill>
                  <a:schemeClr val="tx1"/>
                </a:solidFill>
              </a:rPr>
              <a:t>Monitoring Workshop: Cross Program Question #3 Example Response</a:t>
            </a:r>
            <a:endParaRPr dirty="0">
              <a:solidFill>
                <a:schemeClr val="tx1"/>
              </a:solidFill>
            </a:endParaRPr>
          </a:p>
        </p:txBody>
      </p:sp>
      <p:sp>
        <p:nvSpPr>
          <p:cNvPr id="316" name="Google Shape;316;p41"/>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5C6670"/>
              </a:buClr>
              <a:buSzPts val="2400"/>
              <a:buFont typeface="Arial"/>
              <a:buNone/>
            </a:pPr>
            <a:endParaRPr dirty="0">
              <a:solidFill>
                <a:schemeClr val="tx1"/>
              </a:solidFill>
            </a:endParaRPr>
          </a:p>
          <a:p>
            <a:pPr marL="0" lvl="0" indent="0" algn="l" rtl="0">
              <a:spcBef>
                <a:spcPts val="1000"/>
              </a:spcBef>
              <a:spcAft>
                <a:spcPts val="0"/>
              </a:spcAft>
              <a:buClr>
                <a:srgbClr val="5C6670"/>
              </a:buClr>
              <a:buSzPts val="1800"/>
              <a:buFont typeface="Arial"/>
              <a:buNone/>
            </a:pPr>
            <a:r>
              <a:rPr lang="en-US" sz="1800" dirty="0">
                <a:solidFill>
                  <a:schemeClr val="tx1"/>
                </a:solidFill>
              </a:rPr>
              <a:t>The LEA utilizes the UIP process to engage stakeholders in developing the ESEA Plan. Parents, teachers, and community members that sit on the District Accountability Committee meet quarterly. The DAC reviews disaggregated academic achievement data and develops an action plan for decreasing trend lines. The district also utilized Teacher Leader Committees to review student data weekly and modifies intervention strategies to address students not showing academic growth or at risk of not meeting grade level on CAS or CELP. The DAC and TLC identify priority areas of need and </a:t>
            </a:r>
            <a:r>
              <a:rPr lang="en-US" sz="1800" dirty="0" smtClean="0">
                <a:solidFill>
                  <a:schemeClr val="tx1"/>
                </a:solidFill>
              </a:rPr>
              <a:t>evaluate </a:t>
            </a:r>
            <a:r>
              <a:rPr lang="en-US" sz="1800" dirty="0">
                <a:solidFill>
                  <a:schemeClr val="tx1"/>
                </a:solidFill>
              </a:rPr>
              <a:t>how ESEA funds can be leveraged to improve student academic outcomes. The ESEA plan is brought to DAC and TLC for final feedback and recommendations then the district incorporates feedback and recommendations into the plan. </a:t>
            </a:r>
            <a:endParaRPr dirty="0">
              <a:solidFill>
                <a:schemeClr val="tx1"/>
              </a:solidFill>
            </a:endParaRPr>
          </a:p>
        </p:txBody>
      </p:sp>
      <p:sp>
        <p:nvSpPr>
          <p:cNvPr id="317" name="Google Shape;317;p41"/>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517061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2"/>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solidFill>
                  <a:schemeClr val="tx1"/>
                </a:solidFill>
              </a:rPr>
              <a:t>Monitoring Workshop:  How the Consolidated Application Informs Monitoring</a:t>
            </a:r>
            <a:endParaRPr dirty="0">
              <a:solidFill>
                <a:schemeClr val="tx1"/>
              </a:solidFill>
            </a:endParaRPr>
          </a:p>
        </p:txBody>
      </p:sp>
      <p:sp>
        <p:nvSpPr>
          <p:cNvPr id="324" name="Google Shape;324;p42"/>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sz="1700" dirty="0"/>
              <a:t>The LEA utilizes the UIP process to engage stakeholders in developing the ESEA Plan. </a:t>
            </a:r>
            <a:r>
              <a:rPr lang="en-US" sz="1700" dirty="0">
                <a:solidFill>
                  <a:srgbClr val="FF0000"/>
                </a:solidFill>
              </a:rPr>
              <a:t>Parents, teachers, and community members</a:t>
            </a:r>
            <a:r>
              <a:rPr lang="en-US" sz="1700" dirty="0"/>
              <a:t> that sit on the District Accountability Committee </a:t>
            </a:r>
            <a:r>
              <a:rPr lang="en-US" sz="1700" dirty="0">
                <a:solidFill>
                  <a:srgbClr val="FF0000"/>
                </a:solidFill>
              </a:rPr>
              <a:t>meet quarterly</a:t>
            </a:r>
            <a:r>
              <a:rPr lang="en-US" sz="1700" dirty="0"/>
              <a:t>. The DAC reviews disaggregated academic achievement data and develops an </a:t>
            </a:r>
            <a:r>
              <a:rPr lang="en-US" sz="1700" dirty="0">
                <a:solidFill>
                  <a:srgbClr val="FF0000"/>
                </a:solidFill>
              </a:rPr>
              <a:t>action plan</a:t>
            </a:r>
            <a:r>
              <a:rPr lang="en-US" sz="1700" dirty="0"/>
              <a:t> for decreasing trend lines. The district also utilized </a:t>
            </a:r>
            <a:r>
              <a:rPr lang="en-US" sz="1700" dirty="0">
                <a:solidFill>
                  <a:srgbClr val="FF0000"/>
                </a:solidFill>
              </a:rPr>
              <a:t>Teacher Leader Committees</a:t>
            </a:r>
            <a:r>
              <a:rPr lang="en-US" sz="1700" dirty="0"/>
              <a:t> to review student data weekly and modifies intervention strategies to address students not showing academic growth or at risk of not meeting grade level on CAS or CELP. The DAC and TLC identify priority areas of need and evaluates how ESEA funds can be leveraged to improve student academic outcomes. The ESEA plan is brought to DAC and TLC for final </a:t>
            </a:r>
            <a:r>
              <a:rPr lang="en-US" sz="1700" dirty="0">
                <a:solidFill>
                  <a:srgbClr val="FF0000"/>
                </a:solidFill>
              </a:rPr>
              <a:t>feedback and recommendations then the district incorporates feedback and recommendations into the plan. </a:t>
            </a:r>
            <a:endParaRPr sz="1700" dirty="0">
              <a:solidFill>
                <a:srgbClr val="FF0000"/>
              </a:solidFill>
            </a:endParaRPr>
          </a:p>
          <a:p>
            <a:pPr marL="0" lvl="0" indent="0" algn="l" rtl="0">
              <a:spcBef>
                <a:spcPts val="1000"/>
              </a:spcBef>
              <a:spcAft>
                <a:spcPts val="0"/>
              </a:spcAft>
              <a:buClr>
                <a:schemeClr val="dk1"/>
              </a:buClr>
              <a:buSzPts val="1100"/>
              <a:buFont typeface="Arial"/>
              <a:buNone/>
            </a:pPr>
            <a:endParaRPr sz="1800" dirty="0">
              <a:solidFill>
                <a:srgbClr val="434343"/>
              </a:solidFill>
            </a:endParaRPr>
          </a:p>
          <a:p>
            <a:pPr marL="0" lvl="0" indent="0" algn="l" rtl="0">
              <a:spcBef>
                <a:spcPts val="1000"/>
              </a:spcBef>
              <a:spcAft>
                <a:spcPts val="0"/>
              </a:spcAft>
              <a:buClr>
                <a:schemeClr val="dk1"/>
              </a:buClr>
              <a:buSzPts val="1100"/>
              <a:buFont typeface="Arial"/>
              <a:buNone/>
            </a:pPr>
            <a:r>
              <a:rPr lang="en-US" sz="1800" b="1" dirty="0">
                <a:solidFill>
                  <a:srgbClr val="434343"/>
                </a:solidFill>
              </a:rPr>
              <a:t>Based on this response, what are some examples of </a:t>
            </a:r>
            <a:r>
              <a:rPr lang="en-US" sz="1800" b="1" dirty="0" smtClean="0">
                <a:solidFill>
                  <a:srgbClr val="434343"/>
                </a:solidFill>
              </a:rPr>
              <a:t>evidence or documentation that would demonstrate these </a:t>
            </a:r>
            <a:r>
              <a:rPr lang="en-US" sz="1800" b="1" dirty="0">
                <a:solidFill>
                  <a:srgbClr val="434343"/>
                </a:solidFill>
              </a:rPr>
              <a:t>practices were implemented?</a:t>
            </a:r>
            <a:endParaRPr sz="1800" b="1" dirty="0">
              <a:solidFill>
                <a:srgbClr val="434343"/>
              </a:solidFill>
            </a:endParaRPr>
          </a:p>
        </p:txBody>
      </p:sp>
      <p:sp>
        <p:nvSpPr>
          <p:cNvPr id="325" name="Google Shape;325;p42"/>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978505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Workshop: SE 9.1</a:t>
            </a:r>
            <a:endParaRPr/>
          </a:p>
        </p:txBody>
      </p:sp>
      <p:sp>
        <p:nvSpPr>
          <p:cNvPr id="332" name="Google Shape;332;p43"/>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AutoNum type="arabicPeriod"/>
            </a:pPr>
            <a:r>
              <a:rPr lang="en-US" dirty="0">
                <a:solidFill>
                  <a:schemeClr val="tx1"/>
                </a:solidFill>
              </a:rPr>
              <a:t>Find a partner.</a:t>
            </a:r>
            <a:endParaRPr dirty="0">
              <a:solidFill>
                <a:schemeClr val="tx1"/>
              </a:solidFill>
            </a:endParaRPr>
          </a:p>
          <a:p>
            <a:pPr marL="457200" lvl="0" indent="-381000" algn="l" rtl="0">
              <a:spcBef>
                <a:spcPts val="0"/>
              </a:spcBef>
              <a:spcAft>
                <a:spcPts val="0"/>
              </a:spcAft>
              <a:buSzPts val="2400"/>
              <a:buAutoNum type="arabicPeriod"/>
            </a:pPr>
            <a:r>
              <a:rPr lang="en-US" dirty="0">
                <a:solidFill>
                  <a:schemeClr val="tx1"/>
                </a:solidFill>
              </a:rPr>
              <a:t>Access your responses to </a:t>
            </a:r>
            <a:r>
              <a:rPr lang="en-US" dirty="0" smtClean="0">
                <a:solidFill>
                  <a:schemeClr val="tx1"/>
                </a:solidFill>
              </a:rPr>
              <a:t>cross-program </a:t>
            </a:r>
            <a:r>
              <a:rPr lang="en-US" dirty="0">
                <a:solidFill>
                  <a:schemeClr val="tx1"/>
                </a:solidFill>
              </a:rPr>
              <a:t>question #3 in the Consolidated Application.  Discuss with your partner:</a:t>
            </a:r>
            <a:endParaRPr dirty="0">
              <a:solidFill>
                <a:schemeClr val="tx1"/>
              </a:solidFill>
            </a:endParaRPr>
          </a:p>
          <a:p>
            <a:pPr marL="914400" lvl="1" indent="-355600" algn="l" rtl="0">
              <a:spcBef>
                <a:spcPts val="0"/>
              </a:spcBef>
              <a:spcAft>
                <a:spcPts val="0"/>
              </a:spcAft>
              <a:buSzPts val="2000"/>
              <a:buAutoNum type="alphaLcPeriod"/>
            </a:pPr>
            <a:r>
              <a:rPr lang="en-US" dirty="0"/>
              <a:t>What activities are described?</a:t>
            </a:r>
            <a:endParaRPr dirty="0"/>
          </a:p>
          <a:p>
            <a:pPr marL="914400" lvl="1" indent="-355600" algn="l" rtl="0">
              <a:spcBef>
                <a:spcPts val="0"/>
              </a:spcBef>
              <a:spcAft>
                <a:spcPts val="0"/>
              </a:spcAft>
              <a:buSzPts val="2000"/>
              <a:buAutoNum type="alphaLcPeriod"/>
            </a:pPr>
            <a:r>
              <a:rPr lang="en-US" dirty="0"/>
              <a:t>Do the activities described meet all of the requirements (demonstration of compliance)?</a:t>
            </a:r>
            <a:endParaRPr dirty="0"/>
          </a:p>
          <a:p>
            <a:pPr marL="914400" lvl="1" indent="-355600" algn="l" rtl="0">
              <a:spcBef>
                <a:spcPts val="0"/>
              </a:spcBef>
              <a:spcAft>
                <a:spcPts val="0"/>
              </a:spcAft>
              <a:buSzPts val="2000"/>
              <a:buAutoNum type="alphaLcPeriod"/>
            </a:pPr>
            <a:r>
              <a:rPr lang="en-US" dirty="0"/>
              <a:t>What evidence will you submit to demonstrate compliance?</a:t>
            </a:r>
            <a:endParaRPr dirty="0"/>
          </a:p>
          <a:p>
            <a:pPr marL="457200" lvl="0" indent="-381000" algn="l" rtl="0">
              <a:spcBef>
                <a:spcPts val="0"/>
              </a:spcBef>
              <a:spcAft>
                <a:spcPts val="0"/>
              </a:spcAft>
              <a:buSzPts val="2400"/>
              <a:buAutoNum type="arabicPeriod"/>
            </a:pPr>
            <a:r>
              <a:rPr lang="en-US" dirty="0">
                <a:solidFill>
                  <a:schemeClr val="tx1"/>
                </a:solidFill>
              </a:rPr>
              <a:t>Share a summary of your discussion with the whole </a:t>
            </a:r>
            <a:r>
              <a:rPr lang="en-US" dirty="0" smtClean="0">
                <a:solidFill>
                  <a:schemeClr val="tx1"/>
                </a:solidFill>
              </a:rPr>
              <a:t>group.</a:t>
            </a:r>
            <a:endParaRPr dirty="0">
              <a:solidFill>
                <a:schemeClr val="tx1"/>
              </a:solidFill>
            </a:endParaRPr>
          </a:p>
        </p:txBody>
      </p:sp>
      <p:sp>
        <p:nvSpPr>
          <p:cNvPr id="333" name="Google Shape;333;p43"/>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228297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Museo Slab 500" panose="02000000000000000000" pitchFamily="50" charset="0"/>
              </a:rPr>
              <a:t>Monitoring: 2018-19 Universal Indicators</a:t>
            </a:r>
            <a:endParaRPr dirty="0">
              <a:latin typeface="Museo Slab 500" panose="02000000000000000000" pitchFamily="50" charset="0"/>
            </a:endParaRPr>
          </a:p>
        </p:txBody>
      </p:sp>
      <p:sp>
        <p:nvSpPr>
          <p:cNvPr id="340" name="Google Shape;340;p44"/>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36</a:t>
            </a:fld>
            <a:endParaRPr/>
          </a:p>
        </p:txBody>
      </p:sp>
      <p:sp>
        <p:nvSpPr>
          <p:cNvPr id="341" name="Google Shape;341;p44"/>
          <p:cNvSpPr txBox="1">
            <a:spLocks noGrp="1"/>
          </p:cNvSpPr>
          <p:nvPr>
            <p:ph type="body" idx="1"/>
          </p:nvPr>
        </p:nvSpPr>
        <p:spPr>
          <a:xfrm>
            <a:off x="274325" y="1463051"/>
            <a:ext cx="4011000" cy="4695000"/>
          </a:xfrm>
          <a:prstGeom prst="rect">
            <a:avLst/>
          </a:prstGeom>
        </p:spPr>
        <p:txBody>
          <a:bodyPr spcFirstLastPara="1" wrap="square" lIns="0" tIns="0" rIns="0" bIns="0" anchor="t" anchorCtr="0">
            <a:noAutofit/>
          </a:bodyPr>
          <a:lstStyle/>
          <a:p>
            <a:pPr marL="457200" lvl="0" indent="0" algn="l" rtl="0">
              <a:lnSpc>
                <a:spcPct val="142857"/>
              </a:lnSpc>
              <a:spcBef>
                <a:spcPts val="0"/>
              </a:spcBef>
              <a:spcAft>
                <a:spcPts val="0"/>
              </a:spcAft>
              <a:buNone/>
            </a:pPr>
            <a:r>
              <a:rPr lang="en-US" sz="1300" b="1" dirty="0">
                <a:solidFill>
                  <a:srgbClr val="333333"/>
                </a:solidFill>
                <a:latin typeface="Trebuchet MS"/>
                <a:ea typeface="Trebuchet MS"/>
                <a:cs typeface="Trebuchet MS"/>
                <a:sym typeface="Trebuchet MS"/>
              </a:rPr>
              <a:t>Meaningful Stakeholder Engagement (SE)</a:t>
            </a:r>
            <a:endParaRPr sz="1300" b="1" dirty="0">
              <a:solidFill>
                <a:srgbClr val="333333"/>
              </a:solidFill>
              <a:latin typeface="Trebuchet MS"/>
              <a:ea typeface="Trebuchet MS"/>
              <a:cs typeface="Trebuchet MS"/>
              <a:sym typeface="Trebuchet MS"/>
            </a:endParaRPr>
          </a:p>
          <a:p>
            <a:pPr marL="457200" lvl="0" indent="-311150" algn="l" rtl="0">
              <a:lnSpc>
                <a:spcPct val="142857"/>
              </a:lnSpc>
              <a:spcBef>
                <a:spcPts val="80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9.1 Stakeholder Engagement in the Consolidated Application</a:t>
            </a:r>
            <a:endParaRPr sz="1300" dirty="0">
              <a:solidFill>
                <a:srgbClr val="333333"/>
              </a:solidFill>
              <a:latin typeface="Trebuchet MS"/>
              <a:ea typeface="Trebuchet MS"/>
              <a:cs typeface="Trebuchet MS"/>
              <a:sym typeface="Trebuchet MS"/>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9.4 Student Performance</a:t>
            </a:r>
            <a:endParaRPr sz="1300" dirty="0">
              <a:solidFill>
                <a:srgbClr val="333333"/>
              </a:solidFill>
              <a:latin typeface="Trebuchet MS"/>
              <a:ea typeface="Trebuchet MS"/>
              <a:cs typeface="Trebuchet MS"/>
              <a:sym typeface="Trebuchet MS"/>
            </a:endParaRPr>
          </a:p>
          <a:p>
            <a:pPr marL="457200" marR="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9.8 Parent Notification - English Learner Identification </a:t>
            </a:r>
            <a:endParaRPr sz="1300" dirty="0">
              <a:solidFill>
                <a:srgbClr val="333333"/>
              </a:solidFill>
              <a:latin typeface="Trebuchet MS"/>
              <a:ea typeface="Trebuchet MS"/>
              <a:cs typeface="Trebuchet MS"/>
              <a:sym typeface="Trebuchet MS"/>
            </a:endParaRPr>
          </a:p>
          <a:p>
            <a:pPr marL="457200" marR="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9.9 </a:t>
            </a:r>
            <a:r>
              <a:rPr lang="en-US" sz="1300" dirty="0" smtClean="0">
                <a:solidFill>
                  <a:srgbClr val="333333"/>
                </a:solidFill>
                <a:latin typeface="Trebuchet MS"/>
                <a:ea typeface="Trebuchet MS"/>
                <a:cs typeface="Trebuchet MS"/>
                <a:sym typeface="Trebuchet MS"/>
              </a:rPr>
              <a:t>Meeting with Parents and Families of English Learners</a:t>
            </a:r>
            <a:endParaRPr sz="1300" dirty="0">
              <a:solidFill>
                <a:srgbClr val="333333"/>
              </a:solidFill>
              <a:uFill>
                <a:noFill/>
              </a:uFill>
              <a:latin typeface="Trebuchet MS"/>
              <a:ea typeface="Trebuchet MS"/>
              <a:cs typeface="Trebuchet MS"/>
              <a:sym typeface="Trebuchet MS"/>
              <a:hlinkClick r:id="rId3"/>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9.11 Annual </a:t>
            </a:r>
            <a:r>
              <a:rPr lang="en-US" sz="1300" dirty="0" smtClean="0">
                <a:solidFill>
                  <a:srgbClr val="333333"/>
                </a:solidFill>
                <a:latin typeface="Trebuchet MS"/>
                <a:ea typeface="Trebuchet MS"/>
                <a:cs typeface="Trebuchet MS"/>
                <a:sym typeface="Trebuchet MS"/>
              </a:rPr>
              <a:t>Consultation with Non-Public Schools</a:t>
            </a:r>
            <a:endParaRPr sz="1300" dirty="0">
              <a:solidFill>
                <a:srgbClr val="333333"/>
              </a:solidFill>
              <a:latin typeface="Trebuchet MS"/>
              <a:ea typeface="Trebuchet MS"/>
              <a:cs typeface="Trebuchet MS"/>
              <a:sym typeface="Trebuchet MS"/>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1.1 Title I, Part A Annual Meeting</a:t>
            </a:r>
            <a:endParaRPr sz="1300" dirty="0">
              <a:solidFill>
                <a:srgbClr val="333333"/>
              </a:solidFill>
              <a:latin typeface="Trebuchet MS"/>
              <a:ea typeface="Trebuchet MS"/>
              <a:cs typeface="Trebuchet MS"/>
              <a:sym typeface="Trebuchet MS"/>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1.3 Parent and Family Engagement Policy </a:t>
            </a:r>
            <a:endParaRPr sz="1300" dirty="0">
              <a:solidFill>
                <a:srgbClr val="333333"/>
              </a:solidFill>
              <a:latin typeface="Trebuchet MS"/>
              <a:ea typeface="Trebuchet MS"/>
              <a:cs typeface="Trebuchet MS"/>
              <a:sym typeface="Trebuchet MS"/>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1.10 Comprehensive Plans </a:t>
            </a:r>
            <a:r>
              <a:rPr lang="en-US" sz="1300" u="sng" dirty="0">
                <a:solidFill>
                  <a:srgbClr val="403F3B"/>
                </a:solidFill>
                <a:latin typeface="Trebuchet MS"/>
                <a:ea typeface="Trebuchet MS"/>
                <a:cs typeface="Trebuchet MS"/>
                <a:sym typeface="Trebuchet MS"/>
                <a:hlinkClick r:id="rId4"/>
              </a:rPr>
              <a:t> </a:t>
            </a:r>
            <a:endParaRPr sz="1300" u="sng" dirty="0">
              <a:solidFill>
                <a:srgbClr val="403F3B"/>
              </a:solidFill>
              <a:latin typeface="Trebuchet MS"/>
              <a:ea typeface="Trebuchet MS"/>
              <a:cs typeface="Trebuchet MS"/>
              <a:sym typeface="Trebuchet MS"/>
              <a:hlinkClick r:id="rId4"/>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1.11 Targeted Support Plans</a:t>
            </a:r>
            <a:endParaRPr sz="1300" u="sng" dirty="0">
              <a:solidFill>
                <a:srgbClr val="403F3B"/>
              </a:solidFill>
              <a:latin typeface="Trebuchet MS"/>
              <a:ea typeface="Trebuchet MS"/>
              <a:cs typeface="Trebuchet MS"/>
              <a:sym typeface="Trebuchet MS"/>
              <a:hlinkClick r:id="rId4"/>
            </a:endParaRPr>
          </a:p>
          <a:p>
            <a:pPr marL="457200" lvl="0" indent="-311150" algn="l" rtl="0">
              <a:lnSpc>
                <a:spcPct val="142857"/>
              </a:lnSpc>
              <a:spcBef>
                <a:spcPts val="0"/>
              </a:spcBef>
              <a:spcAft>
                <a:spcPts val="0"/>
              </a:spcAft>
              <a:buClr>
                <a:srgbClr val="333333"/>
              </a:buClr>
              <a:buSzPts val="1300"/>
              <a:buFont typeface="Trebuchet MS"/>
              <a:buChar char="●"/>
            </a:pPr>
            <a:r>
              <a:rPr lang="en-US" sz="1300" dirty="0">
                <a:solidFill>
                  <a:srgbClr val="333333"/>
                </a:solidFill>
                <a:latin typeface="Trebuchet MS"/>
                <a:ea typeface="Trebuchet MS"/>
                <a:cs typeface="Trebuchet MS"/>
                <a:sym typeface="Trebuchet MS"/>
              </a:rPr>
              <a:t>SE 3.1 Provision of Parent, Family, and Community Engagement Activities</a:t>
            </a:r>
            <a:endParaRPr sz="1300" dirty="0">
              <a:solidFill>
                <a:srgbClr val="333333"/>
              </a:solidFill>
              <a:latin typeface="Trebuchet MS"/>
              <a:ea typeface="Trebuchet MS"/>
              <a:cs typeface="Trebuchet MS"/>
              <a:sym typeface="Trebuchet MS"/>
            </a:endParaRPr>
          </a:p>
          <a:p>
            <a:pPr marL="0" lvl="0" indent="0" algn="l" rtl="0">
              <a:lnSpc>
                <a:spcPct val="142857"/>
              </a:lnSpc>
              <a:spcBef>
                <a:spcPts val="800"/>
              </a:spcBef>
              <a:spcAft>
                <a:spcPts val="0"/>
              </a:spcAft>
              <a:buNone/>
            </a:pPr>
            <a:endParaRPr sz="1300" dirty="0">
              <a:solidFill>
                <a:srgbClr val="333333"/>
              </a:solidFill>
            </a:endParaRPr>
          </a:p>
          <a:p>
            <a:pPr marL="0" lvl="0" indent="0" algn="l" rtl="0">
              <a:spcBef>
                <a:spcPts val="1000"/>
              </a:spcBef>
              <a:spcAft>
                <a:spcPts val="0"/>
              </a:spcAft>
              <a:buNone/>
            </a:pPr>
            <a:endParaRPr dirty="0"/>
          </a:p>
        </p:txBody>
      </p:sp>
      <p:sp>
        <p:nvSpPr>
          <p:cNvPr id="342" name="Google Shape;342;p44"/>
          <p:cNvSpPr txBox="1">
            <a:spLocks noGrp="1"/>
          </p:cNvSpPr>
          <p:nvPr>
            <p:ph type="body" idx="2"/>
          </p:nvPr>
        </p:nvSpPr>
        <p:spPr>
          <a:xfrm>
            <a:off x="4285325" y="1355600"/>
            <a:ext cx="4461900" cy="4458600"/>
          </a:xfrm>
          <a:prstGeom prst="rect">
            <a:avLst/>
          </a:prstGeom>
        </p:spPr>
        <p:txBody>
          <a:bodyPr spcFirstLastPara="1" wrap="square" lIns="0" tIns="0" rIns="0" bIns="0" anchor="t" anchorCtr="0">
            <a:noAutofit/>
          </a:bodyPr>
          <a:lstStyle/>
          <a:p>
            <a:pPr marL="457200" lvl="0" indent="0" algn="l" rtl="0">
              <a:lnSpc>
                <a:spcPct val="150000"/>
              </a:lnSpc>
              <a:spcBef>
                <a:spcPts val="1000"/>
              </a:spcBef>
              <a:spcAft>
                <a:spcPts val="0"/>
              </a:spcAft>
              <a:buNone/>
            </a:pPr>
            <a:r>
              <a:rPr lang="en-US" sz="1300" b="1" dirty="0">
                <a:solidFill>
                  <a:srgbClr val="5C6670"/>
                </a:solidFill>
                <a:latin typeface="Trebuchet MS"/>
                <a:ea typeface="Trebuchet MS"/>
                <a:cs typeface="Trebuchet MS"/>
                <a:sym typeface="Trebuchet MS"/>
              </a:rPr>
              <a:t>Fiscal</a:t>
            </a:r>
            <a:endParaRPr sz="1300" b="1" dirty="0">
              <a:solidFill>
                <a:srgbClr val="5C6670"/>
              </a:solidFill>
              <a:latin typeface="Trebuchet MS"/>
              <a:ea typeface="Trebuchet MS"/>
              <a:cs typeface="Trebuchet MS"/>
              <a:sym typeface="Trebuchet MS"/>
            </a:endParaRPr>
          </a:p>
          <a:p>
            <a:pPr marL="457200" lvl="0" indent="-304800" algn="l" rtl="0">
              <a:lnSpc>
                <a:spcPct val="150000"/>
              </a:lnSpc>
              <a:spcBef>
                <a:spcPts val="1000"/>
              </a:spcBef>
              <a:spcAft>
                <a:spcPts val="0"/>
              </a:spcAft>
              <a:buClr>
                <a:srgbClr val="5C6670"/>
              </a:buClr>
              <a:buSzPts val="1200"/>
              <a:buFont typeface="Trebuchet MS"/>
              <a:buChar char="●"/>
            </a:pPr>
            <a:r>
              <a:rPr lang="en-US" sz="1200" dirty="0">
                <a:solidFill>
                  <a:srgbClr val="5C6670"/>
                </a:solidFill>
                <a:latin typeface="Trebuchet MS"/>
                <a:ea typeface="Trebuchet MS"/>
                <a:cs typeface="Trebuchet MS"/>
                <a:sym typeface="Trebuchet MS"/>
              </a:rPr>
              <a:t>FR 9.1 Supplement, Not Supplant in Titles II and IV, Part A</a:t>
            </a:r>
            <a:endParaRPr sz="1200" dirty="0">
              <a:solidFill>
                <a:srgbClr val="5C6670"/>
              </a:solidFill>
              <a:latin typeface="Trebuchet MS"/>
              <a:ea typeface="Trebuchet MS"/>
              <a:cs typeface="Trebuchet MS"/>
              <a:sym typeface="Trebuchet MS"/>
            </a:endParaRPr>
          </a:p>
          <a:p>
            <a:pPr marL="457200" lvl="0" indent="-304800" algn="l" rtl="0">
              <a:lnSpc>
                <a:spcPct val="150000"/>
              </a:lnSpc>
              <a:spcBef>
                <a:spcPts val="0"/>
              </a:spcBef>
              <a:spcAft>
                <a:spcPts val="0"/>
              </a:spcAft>
              <a:buClr>
                <a:srgbClr val="5C6670"/>
              </a:buClr>
              <a:buSzPts val="1200"/>
              <a:buFont typeface="Trebuchet MS"/>
              <a:buChar char="●"/>
            </a:pPr>
            <a:r>
              <a:rPr lang="en-US" sz="1200" dirty="0" smtClean="0">
                <a:solidFill>
                  <a:srgbClr val="0066CC"/>
                </a:solidFill>
                <a:latin typeface="Trebuchet MS"/>
                <a:ea typeface="Trebuchet MS"/>
                <a:cs typeface="Trebuchet MS"/>
                <a:sym typeface="Trebuchet MS"/>
              </a:rPr>
              <a:t>FR </a:t>
            </a:r>
            <a:r>
              <a:rPr lang="en-US" sz="1200" dirty="0">
                <a:solidFill>
                  <a:srgbClr val="0066CC"/>
                </a:solidFill>
                <a:latin typeface="Trebuchet MS"/>
                <a:ea typeface="Trebuchet MS"/>
                <a:cs typeface="Trebuchet MS"/>
                <a:sym typeface="Trebuchet MS"/>
              </a:rPr>
              <a:t>9.2 Maintenance of Effort</a:t>
            </a:r>
            <a:endParaRPr sz="1200" dirty="0">
              <a:solidFill>
                <a:srgbClr val="0066CC"/>
              </a:solidFill>
              <a:uFill>
                <a:noFill/>
              </a:uFill>
              <a:latin typeface="Trebuchet MS"/>
              <a:ea typeface="Trebuchet MS"/>
              <a:cs typeface="Trebuchet MS"/>
              <a:sym typeface="Trebuchet MS"/>
              <a:hlinkClick r:id="rId5"/>
            </a:endParaRPr>
          </a:p>
          <a:p>
            <a:pPr marL="457200" lvl="0" indent="-304800" algn="l" rtl="0">
              <a:lnSpc>
                <a:spcPct val="150000"/>
              </a:lnSpc>
              <a:spcBef>
                <a:spcPts val="0"/>
              </a:spcBef>
              <a:spcAft>
                <a:spcPts val="0"/>
              </a:spcAft>
              <a:buClr>
                <a:srgbClr val="5C6670"/>
              </a:buClr>
              <a:buSzPts val="1200"/>
              <a:buFont typeface="Trebuchet MS"/>
              <a:buChar char="●"/>
            </a:pPr>
            <a:r>
              <a:rPr lang="en-US" sz="1200" dirty="0">
                <a:solidFill>
                  <a:srgbClr val="0066CC"/>
                </a:solidFill>
                <a:latin typeface="Trebuchet MS"/>
                <a:ea typeface="Trebuchet MS"/>
                <a:cs typeface="Trebuchet MS"/>
                <a:sym typeface="Trebuchet MS"/>
              </a:rPr>
              <a:t>FR 1.1 Title I, Part A Supplement, Not Supplant</a:t>
            </a:r>
            <a:endParaRPr sz="1200" dirty="0">
              <a:solidFill>
                <a:srgbClr val="0066CC"/>
              </a:solidFill>
              <a:latin typeface="Trebuchet MS"/>
              <a:ea typeface="Trebuchet MS"/>
              <a:cs typeface="Trebuchet MS"/>
              <a:sym typeface="Trebuchet MS"/>
            </a:endParaRPr>
          </a:p>
          <a:p>
            <a:pPr marL="457200" lvl="0" indent="-304800" algn="l" rtl="0">
              <a:lnSpc>
                <a:spcPct val="150000"/>
              </a:lnSpc>
              <a:spcBef>
                <a:spcPts val="0"/>
              </a:spcBef>
              <a:spcAft>
                <a:spcPts val="0"/>
              </a:spcAft>
              <a:buClr>
                <a:srgbClr val="5C6670"/>
              </a:buClr>
              <a:buSzPts val="1200"/>
              <a:buFont typeface="Trebuchet MS"/>
              <a:buChar char="●"/>
            </a:pPr>
            <a:r>
              <a:rPr lang="en-US" sz="1200" dirty="0">
                <a:solidFill>
                  <a:schemeClr val="accent5"/>
                </a:solidFill>
                <a:latin typeface="Trebuchet MS"/>
                <a:ea typeface="Trebuchet MS"/>
                <a:cs typeface="Trebuchet MS"/>
                <a:sym typeface="Trebuchet MS"/>
              </a:rPr>
              <a:t>FR 1.2 Title I, Part A Carryover</a:t>
            </a:r>
            <a:endParaRPr sz="1200" dirty="0">
              <a:solidFill>
                <a:schemeClr val="accent5"/>
              </a:solidFill>
              <a:uFill>
                <a:noFill/>
              </a:uFill>
              <a:latin typeface="Trebuchet MS"/>
              <a:ea typeface="Trebuchet MS"/>
              <a:cs typeface="Trebuchet MS"/>
              <a:sym typeface="Trebuchet MS"/>
              <a:hlinkClick r:id="rId6"/>
            </a:endParaRPr>
          </a:p>
          <a:p>
            <a:pPr marL="457200" lvl="0" indent="-304800" algn="l" rtl="0">
              <a:lnSpc>
                <a:spcPct val="150000"/>
              </a:lnSpc>
              <a:spcBef>
                <a:spcPts val="0"/>
              </a:spcBef>
              <a:spcAft>
                <a:spcPts val="0"/>
              </a:spcAft>
              <a:buClr>
                <a:srgbClr val="5C6670"/>
              </a:buClr>
              <a:buSzPts val="1200"/>
              <a:buFont typeface="Trebuchet MS"/>
              <a:buChar char="●"/>
            </a:pPr>
            <a:r>
              <a:rPr lang="en-US" sz="1200" dirty="0">
                <a:solidFill>
                  <a:srgbClr val="5C6670"/>
                </a:solidFill>
                <a:latin typeface="Trebuchet MS"/>
                <a:ea typeface="Trebuchet MS"/>
                <a:cs typeface="Trebuchet MS"/>
                <a:sym typeface="Trebuchet MS"/>
              </a:rPr>
              <a:t>FR 1.4 Rank Order</a:t>
            </a:r>
            <a:endParaRPr sz="1200" dirty="0">
              <a:solidFill>
                <a:srgbClr val="5C6670"/>
              </a:solidFill>
              <a:uFill>
                <a:noFill/>
              </a:uFill>
              <a:latin typeface="Trebuchet MS"/>
              <a:ea typeface="Trebuchet MS"/>
              <a:cs typeface="Trebuchet MS"/>
              <a:sym typeface="Trebuchet MS"/>
              <a:hlinkClick r:id="rId7"/>
            </a:endParaRPr>
          </a:p>
          <a:p>
            <a:pPr marL="457200" lvl="0" indent="-304800" algn="l" rtl="0">
              <a:lnSpc>
                <a:spcPct val="150000"/>
              </a:lnSpc>
              <a:spcBef>
                <a:spcPts val="0"/>
              </a:spcBef>
              <a:spcAft>
                <a:spcPts val="0"/>
              </a:spcAft>
              <a:buClr>
                <a:srgbClr val="5C6670"/>
              </a:buClr>
              <a:buSzPts val="1200"/>
              <a:buFont typeface="Trebuchet MS"/>
              <a:buChar char="●"/>
            </a:pPr>
            <a:r>
              <a:rPr lang="en-US" sz="1200" dirty="0">
                <a:solidFill>
                  <a:srgbClr val="0066CC"/>
                </a:solidFill>
                <a:latin typeface="Trebuchet MS"/>
                <a:ea typeface="Trebuchet MS"/>
                <a:cs typeface="Trebuchet MS"/>
                <a:sym typeface="Trebuchet MS"/>
              </a:rPr>
              <a:t>FR 1.6 Title I, Part A Comparability</a:t>
            </a:r>
            <a:endParaRPr sz="1200" dirty="0">
              <a:solidFill>
                <a:srgbClr val="0066CC"/>
              </a:solidFill>
              <a:latin typeface="Trebuchet MS"/>
              <a:ea typeface="Trebuchet MS"/>
              <a:cs typeface="Trebuchet MS"/>
              <a:sym typeface="Trebuchet MS"/>
            </a:endParaRPr>
          </a:p>
          <a:p>
            <a:pPr marL="457200" lvl="0" indent="0" algn="l" rtl="0">
              <a:lnSpc>
                <a:spcPct val="150000"/>
              </a:lnSpc>
              <a:spcBef>
                <a:spcPts val="1000"/>
              </a:spcBef>
              <a:spcAft>
                <a:spcPts val="0"/>
              </a:spcAft>
              <a:buNone/>
            </a:pPr>
            <a:endParaRPr sz="1200" dirty="0">
              <a:solidFill>
                <a:srgbClr val="5C6670"/>
              </a:solidFill>
              <a:latin typeface="Trebuchet MS"/>
              <a:ea typeface="Trebuchet MS"/>
              <a:cs typeface="Trebuchet MS"/>
              <a:sym typeface="Trebuchet MS"/>
            </a:endParaRPr>
          </a:p>
          <a:p>
            <a:pPr marL="457200" lvl="0" indent="0" algn="l" rtl="0">
              <a:lnSpc>
                <a:spcPct val="150000"/>
              </a:lnSpc>
              <a:spcBef>
                <a:spcPts val="1000"/>
              </a:spcBef>
              <a:spcAft>
                <a:spcPts val="0"/>
              </a:spcAft>
              <a:buNone/>
            </a:pPr>
            <a:endParaRPr sz="1200" dirty="0">
              <a:solidFill>
                <a:srgbClr val="5C6670"/>
              </a:solidFill>
              <a:latin typeface="Trebuchet MS"/>
              <a:ea typeface="Trebuchet MS"/>
              <a:cs typeface="Trebuchet MS"/>
              <a:sym typeface="Trebuchet MS"/>
            </a:endParaRPr>
          </a:p>
          <a:p>
            <a:pPr marL="0" lvl="0" indent="0" algn="l" rtl="0">
              <a:lnSpc>
                <a:spcPct val="150000"/>
              </a:lnSpc>
              <a:spcBef>
                <a:spcPts val="1000"/>
              </a:spcBef>
              <a:spcAft>
                <a:spcPts val="0"/>
              </a:spcAft>
              <a:buNone/>
            </a:pPr>
            <a:endParaRPr sz="1100" dirty="0">
              <a:solidFill>
                <a:srgbClr val="5C6670"/>
              </a:solidFill>
              <a:latin typeface="Trebuchet MS"/>
              <a:ea typeface="Trebuchet MS"/>
              <a:cs typeface="Trebuchet MS"/>
              <a:sym typeface="Trebuchet MS"/>
            </a:endParaRPr>
          </a:p>
          <a:p>
            <a:pPr marL="0" lvl="0" indent="0" algn="l" rtl="0">
              <a:lnSpc>
                <a:spcPct val="150000"/>
              </a:lnSpc>
              <a:spcBef>
                <a:spcPts val="1000"/>
              </a:spcBef>
              <a:spcAft>
                <a:spcPts val="0"/>
              </a:spcAft>
              <a:buNone/>
            </a:pPr>
            <a:r>
              <a:rPr lang="en-US" sz="1100" dirty="0">
                <a:solidFill>
                  <a:srgbClr val="5C6670"/>
                </a:solidFill>
                <a:latin typeface="Trebuchet MS"/>
                <a:ea typeface="Trebuchet MS"/>
                <a:cs typeface="Trebuchet MS"/>
                <a:sym typeface="Trebuchet MS"/>
              </a:rPr>
              <a:t>For more </a:t>
            </a:r>
            <a:r>
              <a:rPr lang="en-US" sz="1100" dirty="0" smtClean="0">
                <a:solidFill>
                  <a:srgbClr val="5C6670"/>
                </a:solidFill>
                <a:latin typeface="Trebuchet MS"/>
                <a:ea typeface="Trebuchet MS"/>
                <a:cs typeface="Trebuchet MS"/>
                <a:sym typeface="Trebuchet MS"/>
              </a:rPr>
              <a:t>information </a:t>
            </a:r>
            <a:r>
              <a:rPr lang="en-US" sz="1100" dirty="0">
                <a:solidFill>
                  <a:srgbClr val="5C6670"/>
                </a:solidFill>
                <a:latin typeface="Trebuchet MS"/>
                <a:ea typeface="Trebuchet MS"/>
                <a:cs typeface="Trebuchet MS"/>
                <a:sym typeface="Trebuchet MS"/>
              </a:rPr>
              <a:t>regarding </a:t>
            </a:r>
            <a:r>
              <a:rPr lang="en-US" sz="1100" dirty="0">
                <a:solidFill>
                  <a:srgbClr val="5C6670"/>
                </a:solidFill>
                <a:latin typeface="Trebuchet MS"/>
                <a:ea typeface="Trebuchet MS"/>
                <a:cs typeface="Trebuchet MS"/>
                <a:sym typeface="Trebuchet MS"/>
                <a:hlinkClick r:id="rId8"/>
              </a:rPr>
              <a:t>universal reviews, visit </a:t>
            </a:r>
            <a:r>
              <a:rPr lang="en-US" sz="1300" dirty="0" smtClean="0">
                <a:latin typeface="Trebuchet MS"/>
                <a:ea typeface="Trebuchet MS"/>
                <a:cs typeface="Trebuchet MS"/>
                <a:sym typeface="Trebuchet MS"/>
              </a:rPr>
              <a:t>www.cde.state.co.us/fedprograms/universalreview</a:t>
            </a:r>
            <a:r>
              <a:rPr lang="en-US" sz="1100" dirty="0">
                <a:latin typeface="Trebuchet MS"/>
                <a:ea typeface="Trebuchet MS"/>
                <a:cs typeface="Trebuchet MS"/>
                <a:sym typeface="Trebuchet MS"/>
              </a:rPr>
              <a:t>.</a:t>
            </a:r>
            <a:endParaRPr sz="1100" dirty="0">
              <a:latin typeface="Trebuchet MS"/>
              <a:ea typeface="Trebuchet MS"/>
              <a:cs typeface="Trebuchet MS"/>
              <a:sym typeface="Trebuchet MS"/>
            </a:endParaRPr>
          </a:p>
        </p:txBody>
      </p:sp>
    </p:spTree>
    <p:extLst>
      <p:ext uri="{BB962C8B-B14F-4D97-AF65-F5344CB8AC3E}">
        <p14:creationId xmlns:p14="http://schemas.microsoft.com/office/powerpoint/2010/main" val="335395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body" idx="1"/>
          </p:nvPr>
        </p:nvSpPr>
        <p:spPr>
          <a:xfrm>
            <a:off x="628650" y="1463051"/>
            <a:ext cx="7886700" cy="46761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AutoNum type="arabicPeriod"/>
            </a:pPr>
            <a:r>
              <a:rPr lang="en-US" dirty="0">
                <a:solidFill>
                  <a:schemeClr val="tx1"/>
                </a:solidFill>
              </a:rPr>
              <a:t>Partner with a few people in your vicinity.</a:t>
            </a:r>
            <a:endParaRPr dirty="0">
              <a:solidFill>
                <a:schemeClr val="tx1"/>
              </a:solidFill>
            </a:endParaRPr>
          </a:p>
          <a:p>
            <a:pPr marL="457200" lvl="0" indent="-381000" algn="l" rtl="0">
              <a:spcBef>
                <a:spcPts val="0"/>
              </a:spcBef>
              <a:spcAft>
                <a:spcPts val="0"/>
              </a:spcAft>
              <a:buSzPts val="2400"/>
              <a:buAutoNum type="arabicPeriod"/>
            </a:pPr>
            <a:r>
              <a:rPr lang="en-US" dirty="0">
                <a:solidFill>
                  <a:schemeClr val="tx1"/>
                </a:solidFill>
              </a:rPr>
              <a:t>Find your indicators in the 2018-19 Universal Program Requirements </a:t>
            </a:r>
            <a:r>
              <a:rPr lang="en-US" dirty="0" smtClean="0">
                <a:solidFill>
                  <a:schemeClr val="tx1"/>
                </a:solidFill>
              </a:rPr>
              <a:t>document.</a:t>
            </a:r>
            <a:endParaRPr dirty="0">
              <a:solidFill>
                <a:schemeClr val="tx1"/>
              </a:solidFill>
            </a:endParaRPr>
          </a:p>
          <a:p>
            <a:pPr marL="457200" lvl="0" indent="-381000" algn="l" rtl="0">
              <a:spcBef>
                <a:spcPts val="0"/>
              </a:spcBef>
              <a:spcAft>
                <a:spcPts val="0"/>
              </a:spcAft>
              <a:buSzPts val="2400"/>
              <a:buAutoNum type="arabicPeriod"/>
            </a:pPr>
            <a:r>
              <a:rPr lang="en-US" dirty="0">
                <a:solidFill>
                  <a:schemeClr val="tx1"/>
                </a:solidFill>
              </a:rPr>
              <a:t>Briefly summarize the Statutory Indicator in your own words.</a:t>
            </a:r>
            <a:endParaRPr dirty="0">
              <a:solidFill>
                <a:schemeClr val="tx1"/>
              </a:solidFill>
            </a:endParaRPr>
          </a:p>
          <a:p>
            <a:pPr marL="457200" lvl="0" indent="-381000" algn="l" rtl="0">
              <a:spcBef>
                <a:spcPts val="0"/>
              </a:spcBef>
              <a:spcAft>
                <a:spcPts val="0"/>
              </a:spcAft>
              <a:buSzPts val="2400"/>
              <a:buAutoNum type="arabicPeriod"/>
            </a:pPr>
            <a:r>
              <a:rPr lang="en-US" dirty="0">
                <a:solidFill>
                  <a:schemeClr val="tx1"/>
                </a:solidFill>
              </a:rPr>
              <a:t>Review the Demonstration of Compliance and Examples of Evidence sections</a:t>
            </a:r>
            <a:endParaRPr dirty="0">
              <a:solidFill>
                <a:schemeClr val="tx1"/>
              </a:solidFill>
            </a:endParaRPr>
          </a:p>
          <a:p>
            <a:pPr marL="914400" lvl="1" indent="-355600" algn="l" rtl="0">
              <a:spcBef>
                <a:spcPts val="0"/>
              </a:spcBef>
              <a:spcAft>
                <a:spcPts val="0"/>
              </a:spcAft>
              <a:buSzPts val="2000"/>
              <a:buAutoNum type="alphaLcPeriod"/>
            </a:pPr>
            <a:r>
              <a:rPr lang="en-US" dirty="0"/>
              <a:t>Is it clear what is needed to demonstrate compliance?</a:t>
            </a:r>
            <a:endParaRPr dirty="0"/>
          </a:p>
          <a:p>
            <a:pPr marL="914400" lvl="1" indent="-355600" algn="l" rtl="0">
              <a:spcBef>
                <a:spcPts val="0"/>
              </a:spcBef>
              <a:spcAft>
                <a:spcPts val="0"/>
              </a:spcAft>
              <a:buSzPts val="2000"/>
              <a:buAutoNum type="alphaLcPeriod"/>
            </a:pPr>
            <a:r>
              <a:rPr lang="en-US" dirty="0"/>
              <a:t>What activities are taking place that meet the </a:t>
            </a:r>
            <a:r>
              <a:rPr lang="en-US" dirty="0" smtClean="0"/>
              <a:t>requirements?</a:t>
            </a:r>
            <a:endParaRPr dirty="0"/>
          </a:p>
          <a:p>
            <a:pPr marL="914400" lvl="1" indent="-355600" algn="l" rtl="0">
              <a:spcBef>
                <a:spcPts val="0"/>
              </a:spcBef>
              <a:spcAft>
                <a:spcPts val="0"/>
              </a:spcAft>
              <a:buSzPts val="2000"/>
              <a:buAutoNum type="alphaLcPeriod"/>
            </a:pPr>
            <a:r>
              <a:rPr lang="en-US" dirty="0"/>
              <a:t>What evidence will you submit?</a:t>
            </a:r>
            <a:endParaRPr dirty="0"/>
          </a:p>
          <a:p>
            <a:pPr marL="914400" lvl="1" indent="-355600" algn="l" rtl="0">
              <a:spcBef>
                <a:spcPts val="0"/>
              </a:spcBef>
              <a:spcAft>
                <a:spcPts val="0"/>
              </a:spcAft>
              <a:buSzPts val="2000"/>
              <a:buAutoNum type="alphaLcPeriod"/>
            </a:pPr>
            <a:r>
              <a:rPr lang="en-US" dirty="0"/>
              <a:t>Are there any examples of evidence that are missing?</a:t>
            </a:r>
            <a:endParaRPr dirty="0"/>
          </a:p>
          <a:p>
            <a:pPr marL="457200" lvl="0" indent="-381000" algn="l" rtl="0">
              <a:spcBef>
                <a:spcPts val="0"/>
              </a:spcBef>
              <a:spcAft>
                <a:spcPts val="0"/>
              </a:spcAft>
              <a:buSzPts val="2400"/>
              <a:buAutoNum type="arabicPeriod"/>
            </a:pPr>
            <a:r>
              <a:rPr lang="en-US" dirty="0">
                <a:solidFill>
                  <a:schemeClr val="tx1"/>
                </a:solidFill>
              </a:rPr>
              <a:t>Share your summaries and examples of evidence with the larger group.</a:t>
            </a:r>
            <a:endParaRPr dirty="0">
              <a:solidFill>
                <a:schemeClr val="tx1"/>
              </a:solidFill>
            </a:endParaRPr>
          </a:p>
        </p:txBody>
      </p:sp>
      <p:sp>
        <p:nvSpPr>
          <p:cNvPr id="349" name="Google Shape;349;p45"/>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Workshop: Understanding the Requirements </a:t>
            </a:r>
            <a:endParaRPr/>
          </a:p>
        </p:txBody>
      </p:sp>
      <p:sp>
        <p:nvSpPr>
          <p:cNvPr id="350" name="Google Shape;350;p45"/>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744167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Workshop: From Compliance to Effective Practices</a:t>
            </a:r>
            <a:endParaRPr/>
          </a:p>
        </p:txBody>
      </p:sp>
      <p:sp>
        <p:nvSpPr>
          <p:cNvPr id="357" name="Google Shape;357;p46"/>
          <p:cNvSpPr txBox="1">
            <a:spLocks noGrp="1"/>
          </p:cNvSpPr>
          <p:nvPr>
            <p:ph type="body" idx="1"/>
          </p:nvPr>
        </p:nvSpPr>
        <p:spPr>
          <a:xfrm>
            <a:off x="628650" y="1463040"/>
            <a:ext cx="7886700" cy="5175504"/>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300" dirty="0">
                <a:solidFill>
                  <a:schemeClr val="tx1"/>
                </a:solidFill>
              </a:rPr>
              <a:t>In addition to providing a method for LEAs to demonstrate compliance, CDE aims to utilize the monitoring process to identify and share practices that have </a:t>
            </a:r>
            <a:r>
              <a:rPr lang="en-US" sz="2300" dirty="0" smtClean="0">
                <a:solidFill>
                  <a:schemeClr val="tx1"/>
                </a:solidFill>
              </a:rPr>
              <a:t>been found </a:t>
            </a:r>
            <a:r>
              <a:rPr lang="en-US" sz="2300" dirty="0">
                <a:solidFill>
                  <a:schemeClr val="tx1"/>
                </a:solidFill>
              </a:rPr>
              <a:t>to be effective in Colorado.</a:t>
            </a:r>
            <a:endParaRPr sz="2300" dirty="0">
              <a:solidFill>
                <a:schemeClr val="tx1"/>
              </a:solidFill>
            </a:endParaRPr>
          </a:p>
          <a:p>
            <a:pPr marL="457200" lvl="0" indent="-374650" algn="l" rtl="0">
              <a:spcBef>
                <a:spcPts val="1000"/>
              </a:spcBef>
              <a:spcAft>
                <a:spcPts val="0"/>
              </a:spcAft>
              <a:buSzPts val="2300"/>
              <a:buAutoNum type="arabicPeriod"/>
            </a:pPr>
            <a:r>
              <a:rPr lang="en-US" sz="2300" dirty="0">
                <a:solidFill>
                  <a:schemeClr val="tx1"/>
                </a:solidFill>
              </a:rPr>
              <a:t>Choose a practice/activity that you use to engage stakeholders.  Describe that activity to your partner.</a:t>
            </a:r>
            <a:endParaRPr sz="2300" dirty="0">
              <a:solidFill>
                <a:schemeClr val="tx1"/>
              </a:solidFill>
            </a:endParaRPr>
          </a:p>
          <a:p>
            <a:pPr marL="457200" lvl="0" indent="-374650" algn="l" rtl="0">
              <a:spcBef>
                <a:spcPts val="0"/>
              </a:spcBef>
              <a:spcAft>
                <a:spcPts val="0"/>
              </a:spcAft>
              <a:buSzPts val="2300"/>
              <a:buAutoNum type="arabicPeriod"/>
            </a:pPr>
            <a:r>
              <a:rPr lang="en-US" sz="2300" dirty="0">
                <a:solidFill>
                  <a:schemeClr val="tx1"/>
                </a:solidFill>
              </a:rPr>
              <a:t>Evaluate the effectiveness of each </a:t>
            </a:r>
            <a:r>
              <a:rPr lang="en-US" sz="2300" dirty="0" smtClean="0">
                <a:solidFill>
                  <a:schemeClr val="tx1"/>
                </a:solidFill>
              </a:rPr>
              <a:t>activity.</a:t>
            </a:r>
            <a:endParaRPr sz="2300" dirty="0">
              <a:solidFill>
                <a:schemeClr val="tx1"/>
              </a:solidFill>
            </a:endParaRPr>
          </a:p>
          <a:p>
            <a:pPr marL="914400" lvl="1" indent="-349250">
              <a:spcBef>
                <a:spcPts val="0"/>
              </a:spcBef>
              <a:buSzPts val="1900"/>
              <a:buAutoNum type="alphaLcPeriod"/>
            </a:pPr>
            <a:r>
              <a:rPr lang="en-US" sz="1900" dirty="0"/>
              <a:t>What is your desired outcome from this </a:t>
            </a:r>
            <a:r>
              <a:rPr lang="en-US" sz="1900" dirty="0" smtClean="0"/>
              <a:t>practice </a:t>
            </a:r>
            <a:r>
              <a:rPr lang="en-US" dirty="0"/>
              <a:t>(immediate and distal)</a:t>
            </a:r>
            <a:r>
              <a:rPr lang="en-US" sz="1900" dirty="0" smtClean="0"/>
              <a:t>?</a:t>
            </a:r>
            <a:endParaRPr sz="1900" dirty="0"/>
          </a:p>
          <a:p>
            <a:pPr marL="914400" lvl="1" indent="-349250" algn="l" rtl="0">
              <a:spcBef>
                <a:spcPts val="0"/>
              </a:spcBef>
              <a:spcAft>
                <a:spcPts val="0"/>
              </a:spcAft>
              <a:buSzPts val="1900"/>
              <a:buAutoNum type="alphaLcPeriod"/>
            </a:pPr>
            <a:r>
              <a:rPr lang="en-US" sz="1900" dirty="0"/>
              <a:t>Are you seeing the results you’d like to see</a:t>
            </a:r>
            <a:r>
              <a:rPr lang="en-US" sz="1900" dirty="0" smtClean="0"/>
              <a:t>?</a:t>
            </a:r>
          </a:p>
          <a:p>
            <a:pPr marL="914400" lvl="1" indent="-349250" algn="l" rtl="0">
              <a:spcBef>
                <a:spcPts val="0"/>
              </a:spcBef>
              <a:spcAft>
                <a:spcPts val="0"/>
              </a:spcAft>
              <a:buSzPts val="1900"/>
              <a:buAutoNum type="alphaLcPeriod"/>
            </a:pPr>
            <a:r>
              <a:rPr lang="en-US" sz="1900" dirty="0" smtClean="0"/>
              <a:t>What evidence is there of the results?</a:t>
            </a:r>
            <a:endParaRPr sz="1900" dirty="0"/>
          </a:p>
          <a:p>
            <a:pPr marL="914400" lvl="1" indent="-349250" algn="l" rtl="0">
              <a:spcBef>
                <a:spcPts val="0"/>
              </a:spcBef>
              <a:spcAft>
                <a:spcPts val="0"/>
              </a:spcAft>
              <a:buSzPts val="1900"/>
              <a:buAutoNum type="alphaLcPeriod"/>
            </a:pPr>
            <a:r>
              <a:rPr lang="en-US" sz="1900" dirty="0"/>
              <a:t>What could be changed about this practice to produce greater results?</a:t>
            </a:r>
            <a:endParaRPr sz="1900" dirty="0"/>
          </a:p>
          <a:p>
            <a:pPr marL="457200" lvl="0" indent="-381000" algn="l" rtl="0">
              <a:spcBef>
                <a:spcPts val="0"/>
              </a:spcBef>
              <a:spcAft>
                <a:spcPts val="0"/>
              </a:spcAft>
              <a:buSzPts val="2400"/>
              <a:buAutoNum type="arabicPeriod"/>
            </a:pPr>
            <a:r>
              <a:rPr lang="en-US" sz="2300" dirty="0">
                <a:solidFill>
                  <a:schemeClr val="tx1"/>
                </a:solidFill>
              </a:rPr>
              <a:t>Share a summary of your conversation with the whole group.</a:t>
            </a:r>
            <a:r>
              <a:rPr lang="en-US" dirty="0"/>
              <a:t/>
            </a:r>
            <a:br>
              <a:rPr lang="en-US" dirty="0"/>
            </a:br>
            <a:endParaRPr dirty="0"/>
          </a:p>
        </p:txBody>
      </p:sp>
      <p:sp>
        <p:nvSpPr>
          <p:cNvPr id="358" name="Google Shape;358;p46"/>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4108769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Museo Slab 500" panose="02000000000000000000" pitchFamily="50" charset="0"/>
              </a:rPr>
              <a:t>Contacts</a:t>
            </a:r>
            <a:endParaRPr dirty="0">
              <a:latin typeface="Museo Slab 500" panose="02000000000000000000" pitchFamily="50" charset="0"/>
            </a:endParaRPr>
          </a:p>
        </p:txBody>
      </p:sp>
      <p:sp>
        <p:nvSpPr>
          <p:cNvPr id="369" name="Google Shape;369;p47"/>
          <p:cNvSpPr txBox="1"/>
          <p:nvPr/>
        </p:nvSpPr>
        <p:spPr>
          <a:xfrm>
            <a:off x="1108575" y="1345713"/>
            <a:ext cx="3128400" cy="9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b="1" dirty="0">
                <a:solidFill>
                  <a:srgbClr val="333333"/>
                </a:solidFill>
                <a:highlight>
                  <a:srgbClr val="FFFFFF"/>
                </a:highlight>
                <a:latin typeface="Arial" panose="020B0604020202020204" pitchFamily="34" charset="0"/>
                <a:cs typeface="Arial" panose="020B0604020202020204" pitchFamily="34" charset="0"/>
              </a:rPr>
              <a:t>Nazanin (Nazie) Mohajeri-Nelson</a:t>
            </a:r>
            <a:endParaRPr sz="1150" b="1"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Director, ESEA Programs Office</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303-866-6205</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1150" dirty="0">
                <a:solidFill>
                  <a:srgbClr val="403F3B"/>
                </a:solidFill>
                <a:highlight>
                  <a:srgbClr val="FFFFFF"/>
                </a:highlight>
                <a:latin typeface="Arial" panose="020B0604020202020204" pitchFamily="34" charset="0"/>
                <a:cs typeface="Arial" panose="020B0604020202020204" pitchFamily="34" charset="0"/>
              </a:rPr>
              <a:t>mohajeri-nelson_n@cde.state.co.us</a:t>
            </a:r>
            <a:endParaRPr sz="1500" dirty="0">
              <a:latin typeface="Arial" panose="020B0604020202020204" pitchFamily="34" charset="0"/>
              <a:cs typeface="Arial" panose="020B0604020202020204" pitchFamily="34" charset="0"/>
            </a:endParaRPr>
          </a:p>
        </p:txBody>
      </p:sp>
      <p:sp>
        <p:nvSpPr>
          <p:cNvPr id="370" name="Google Shape;370;p47"/>
          <p:cNvSpPr txBox="1"/>
          <p:nvPr/>
        </p:nvSpPr>
        <p:spPr>
          <a:xfrm>
            <a:off x="4755725" y="1368925"/>
            <a:ext cx="3304800" cy="9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b="1" dirty="0">
                <a:solidFill>
                  <a:srgbClr val="333333"/>
                </a:solidFill>
                <a:highlight>
                  <a:srgbClr val="FFFFFF"/>
                </a:highlight>
                <a:latin typeface="Arial" panose="020B0604020202020204" pitchFamily="34" charset="0"/>
                <a:cs typeface="Arial" panose="020B0604020202020204" pitchFamily="34" charset="0"/>
              </a:rPr>
              <a:t>DeLilah Collins</a:t>
            </a:r>
            <a:endParaRPr sz="1150" b="1"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Assistant Director, ESEA Programs Office</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303-866-6850</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1150" dirty="0">
                <a:solidFill>
                  <a:srgbClr val="403F3B"/>
                </a:solidFill>
                <a:highlight>
                  <a:srgbClr val="FFFFFF"/>
                </a:highlight>
                <a:latin typeface="Arial" panose="020B0604020202020204" pitchFamily="34" charset="0"/>
                <a:cs typeface="Arial" panose="020B0604020202020204" pitchFamily="34" charset="0"/>
              </a:rPr>
              <a:t>collins_d@cde.state.co.us</a:t>
            </a:r>
            <a:endParaRPr sz="1150" b="1" dirty="0">
              <a:solidFill>
                <a:srgbClr val="333333"/>
              </a:solidFill>
              <a:highlight>
                <a:srgbClr val="FFFFFF"/>
              </a:highlight>
              <a:latin typeface="Arial" panose="020B0604020202020204" pitchFamily="34" charset="0"/>
              <a:cs typeface="Arial" panose="020B0604020202020204" pitchFamily="34" charset="0"/>
            </a:endParaRPr>
          </a:p>
        </p:txBody>
      </p:sp>
      <p:sp>
        <p:nvSpPr>
          <p:cNvPr id="365" name="Google Shape;365;p47"/>
          <p:cNvSpPr txBox="1">
            <a:spLocks noGrp="1"/>
          </p:cNvSpPr>
          <p:nvPr>
            <p:ph type="body" idx="1"/>
          </p:nvPr>
        </p:nvSpPr>
        <p:spPr>
          <a:xfrm>
            <a:off x="274325" y="2616300"/>
            <a:ext cx="2572200" cy="4105200"/>
          </a:xfrm>
          <a:prstGeom prst="rect">
            <a:avLst/>
          </a:prstGeom>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James (Joey) Willett</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ESEA Senior Consultant, Title I and Title ID</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303-866-6700</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willett_j@cde.state.co.us</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Barbara Vassis</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ESEA Lead Consultant, Title I &amp; Title II</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303-866-6065</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vassis_b@cde.state.co.us</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Kristen Collins</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ESEA Consultant, Title I Parent &amp; Family Engagement Specialist &amp; Title V</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303-866-6705</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collins_k@cde.state.co.us</a:t>
            </a:r>
            <a:endParaRPr sz="115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50" b="1" dirty="0">
              <a:solidFill>
                <a:srgbClr val="333333"/>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1050" dirty="0">
              <a:solidFill>
                <a:srgbClr val="403F3B"/>
              </a:solidFill>
              <a:latin typeface="Arial"/>
              <a:ea typeface="Arial"/>
              <a:cs typeface="Arial"/>
              <a:sym typeface="Arial"/>
            </a:endParaRPr>
          </a:p>
          <a:p>
            <a:pPr marL="0" lvl="0" indent="0" algn="l" rtl="0">
              <a:spcBef>
                <a:spcPts val="1000"/>
              </a:spcBef>
              <a:spcAft>
                <a:spcPts val="0"/>
              </a:spcAft>
              <a:buNone/>
            </a:pPr>
            <a:endParaRPr dirty="0"/>
          </a:p>
        </p:txBody>
      </p:sp>
      <p:sp>
        <p:nvSpPr>
          <p:cNvPr id="366" name="Google Shape;366;p47" hidden="1"/>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39</a:t>
            </a:fld>
            <a:endParaRPr/>
          </a:p>
        </p:txBody>
      </p:sp>
      <p:sp>
        <p:nvSpPr>
          <p:cNvPr id="367" name="Google Shape;367;p47"/>
          <p:cNvSpPr txBox="1">
            <a:spLocks noGrp="1"/>
          </p:cNvSpPr>
          <p:nvPr>
            <p:ph type="body" idx="2"/>
          </p:nvPr>
        </p:nvSpPr>
        <p:spPr>
          <a:xfrm>
            <a:off x="3092225" y="2616300"/>
            <a:ext cx="2460000" cy="3960600"/>
          </a:xfrm>
          <a:prstGeom prst="rect">
            <a:avLst/>
          </a:prstGeom>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Laura Meushaw</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ESEA Senior Consultant, Title I &amp; School Improvement</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303-866-6618</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meushaw_l@cde.state.co.us</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Brad Bylsma</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Director of Coordinated Supports, Title I </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303-866-6937</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bylsma_b@cde.state.co.us</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a:ea typeface="Arial"/>
                <a:cs typeface="Arial"/>
                <a:sym typeface="Arial"/>
              </a:rPr>
              <a:t>Jeremy Meredith </a:t>
            </a:r>
            <a:endParaRPr sz="1150" b="1"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ESEA Senior Consultant, Title II</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303-866-3905</a:t>
            </a:r>
            <a:endParaRPr sz="1150" dirty="0">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a:ea typeface="Arial"/>
                <a:cs typeface="Arial"/>
                <a:sym typeface="Arial"/>
              </a:rPr>
              <a:t>meredith_j@cde.state.co.us</a:t>
            </a:r>
            <a:endParaRPr sz="115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050" b="1" dirty="0">
              <a:solidFill>
                <a:srgbClr val="333333"/>
              </a:solidFill>
              <a:latin typeface="Arial"/>
              <a:ea typeface="Arial"/>
              <a:cs typeface="Arial"/>
              <a:sym typeface="Arial"/>
            </a:endParaRPr>
          </a:p>
          <a:p>
            <a:pPr marL="0" lvl="0" indent="0" algn="l" rtl="0">
              <a:lnSpc>
                <a:spcPct val="115000"/>
              </a:lnSpc>
              <a:spcBef>
                <a:spcPts val="800"/>
              </a:spcBef>
              <a:spcAft>
                <a:spcPts val="800"/>
              </a:spcAft>
              <a:buClr>
                <a:schemeClr val="dk1"/>
              </a:buClr>
              <a:buSzPts val="1100"/>
              <a:buFont typeface="Arial"/>
              <a:buNone/>
            </a:pPr>
            <a:endParaRPr dirty="0"/>
          </a:p>
        </p:txBody>
      </p:sp>
      <p:sp>
        <p:nvSpPr>
          <p:cNvPr id="368" name="Google Shape;368;p47"/>
          <p:cNvSpPr txBox="1"/>
          <p:nvPr/>
        </p:nvSpPr>
        <p:spPr>
          <a:xfrm>
            <a:off x="6050100" y="2523176"/>
            <a:ext cx="2499000" cy="396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50" b="1" dirty="0">
                <a:solidFill>
                  <a:srgbClr val="333333"/>
                </a:solidFill>
                <a:highlight>
                  <a:srgbClr val="FFFFFF"/>
                </a:highlight>
                <a:latin typeface="Arial" panose="020B0604020202020204" pitchFamily="34" charset="0"/>
                <a:ea typeface="Arial"/>
                <a:cs typeface="Arial" panose="020B0604020202020204" pitchFamily="34" charset="0"/>
              </a:rPr>
              <a:t>Robert Thompson </a:t>
            </a:r>
            <a:endParaRPr sz="1150" b="1" dirty="0">
              <a:solidFill>
                <a:srgbClr val="333333"/>
              </a:solidFill>
              <a:highlight>
                <a:srgbClr val="FFFFFF"/>
              </a:highlight>
              <a:latin typeface="Arial" panose="020B0604020202020204" pitchFamily="34" charset="0"/>
              <a:ea typeface="Arial"/>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ESEA Senior Consultant: Title III</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303-866-6842</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thompson_r@cde.state.co.us</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endParaRPr sz="1150" dirty="0">
              <a:solidFill>
                <a:srgbClr val="333333"/>
              </a:solidFill>
              <a:highlight>
                <a:srgbClr val="FFFFFF"/>
              </a:highlight>
              <a:latin typeface="Arial" panose="020B0604020202020204" pitchFamily="34" charset="0"/>
              <a:cs typeface="Arial" panose="020B0604020202020204" pitchFamily="34" charset="0"/>
            </a:endParaRPr>
          </a:p>
          <a:p>
            <a:pPr>
              <a:lnSpc>
                <a:spcPct val="115000"/>
              </a:lnSpc>
              <a:buClr>
                <a:srgbClr val="000000"/>
              </a:buClr>
              <a:buSzPts val="1100"/>
            </a:pPr>
            <a:r>
              <a:rPr lang="en-US" sz="1150" b="1" dirty="0">
                <a:solidFill>
                  <a:srgbClr val="333333"/>
                </a:solidFill>
                <a:highlight>
                  <a:srgbClr val="FFFFFF"/>
                </a:highlight>
                <a:latin typeface="Arial" panose="020B0604020202020204" pitchFamily="34" charset="0"/>
                <a:ea typeface="Arial"/>
                <a:cs typeface="Arial" panose="020B0604020202020204" pitchFamily="34" charset="0"/>
              </a:rPr>
              <a:t>Tammy Giessinger</a:t>
            </a:r>
            <a:endParaRPr sz="1150" b="1" dirty="0">
              <a:solidFill>
                <a:srgbClr val="333333"/>
              </a:solidFill>
              <a:highlight>
                <a:srgbClr val="FFFFFF"/>
              </a:highlight>
              <a:latin typeface="Arial" panose="020B0604020202020204" pitchFamily="34" charset="0"/>
              <a:ea typeface="Arial"/>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ESEA Consultant: Title IV</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303-866-6992</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marR="0" lvl="0" indent="0" algn="l" rtl="0">
              <a:lnSpc>
                <a:spcPct val="115000"/>
              </a:lnSpc>
              <a:spcBef>
                <a:spcPts val="0"/>
              </a:spcBef>
              <a:spcAft>
                <a:spcPts val="0"/>
              </a:spcAft>
              <a:buClr>
                <a:srgbClr val="000000"/>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giessinger_t@cde.state.co.us</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None/>
            </a:pPr>
            <a:endParaRPr sz="1150"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US" sz="1150" b="1" dirty="0">
                <a:solidFill>
                  <a:srgbClr val="333333"/>
                </a:solidFill>
                <a:highlight>
                  <a:srgbClr val="FFFFFF"/>
                </a:highlight>
                <a:latin typeface="Arial" panose="020B0604020202020204" pitchFamily="34" charset="0"/>
                <a:cs typeface="Arial" panose="020B0604020202020204" pitchFamily="34" charset="0"/>
              </a:rPr>
              <a:t>Michelle Prael  </a:t>
            </a:r>
            <a:endParaRPr sz="1150" b="1"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Program Support</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US" sz="1150" dirty="0">
                <a:solidFill>
                  <a:srgbClr val="333333"/>
                </a:solidFill>
                <a:highlight>
                  <a:srgbClr val="FFFFFF"/>
                </a:highlight>
                <a:latin typeface="Arial" panose="020B0604020202020204" pitchFamily="34" charset="0"/>
                <a:cs typeface="Arial" panose="020B0604020202020204" pitchFamily="34" charset="0"/>
              </a:rPr>
              <a:t>303-866-6998</a:t>
            </a:r>
            <a:endParaRPr sz="1150" dirty="0">
              <a:solidFill>
                <a:srgbClr val="33333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150" dirty="0" smtClean="0">
                <a:solidFill>
                  <a:srgbClr val="403F3B"/>
                </a:solidFill>
                <a:highlight>
                  <a:srgbClr val="FFFFFF"/>
                </a:highlight>
                <a:latin typeface="Arial" panose="020B0604020202020204" pitchFamily="34" charset="0"/>
                <a:cs typeface="Arial" panose="020B0604020202020204" pitchFamily="34" charset="0"/>
              </a:rPr>
              <a:t>prael_m@cde.state.co.us</a:t>
            </a:r>
          </a:p>
          <a:p>
            <a:pPr marL="0" lvl="0" indent="0" algn="l" rtl="0">
              <a:spcBef>
                <a:spcPts val="0"/>
              </a:spcBef>
              <a:spcAft>
                <a:spcPts val="0"/>
              </a:spcAft>
              <a:buNone/>
            </a:pPr>
            <a:endParaRPr lang="en-US" sz="1150" dirty="0">
              <a:solidFill>
                <a:srgbClr val="403F3B"/>
              </a:solidFill>
              <a:highlight>
                <a:srgbClr val="FFFFFF"/>
              </a:highlight>
              <a:latin typeface="Arial" panose="020B0604020202020204" pitchFamily="34" charset="0"/>
              <a:cs typeface="Arial" panose="020B0604020202020204" pitchFamily="34" charset="0"/>
            </a:endParaRPr>
          </a:p>
          <a:p>
            <a:pPr lvl="0">
              <a:defRPr/>
            </a:pPr>
            <a:r>
              <a:rPr lang="en-US" sz="1150" b="1" dirty="0">
                <a:solidFill>
                  <a:srgbClr val="333333"/>
                </a:solidFill>
                <a:highlight>
                  <a:srgbClr val="FFFFFF"/>
                </a:highlight>
                <a:latin typeface="Arial" panose="020B0604020202020204" pitchFamily="34" charset="0"/>
                <a:cs typeface="Arial" panose="020B0604020202020204" pitchFamily="34" charset="0"/>
              </a:rPr>
              <a:t>Sofia Hernandez Sosa</a:t>
            </a:r>
            <a:br>
              <a:rPr lang="en-US" sz="1150" b="1" dirty="0">
                <a:solidFill>
                  <a:srgbClr val="333333"/>
                </a:solidFill>
                <a:highlight>
                  <a:srgbClr val="FFFFFF"/>
                </a:highlight>
                <a:latin typeface="Arial" panose="020B0604020202020204" pitchFamily="34" charset="0"/>
                <a:cs typeface="Arial" panose="020B0604020202020204" pitchFamily="34" charset="0"/>
              </a:rPr>
            </a:br>
            <a:r>
              <a:rPr lang="en-US" sz="1150" dirty="0">
                <a:solidFill>
                  <a:srgbClr val="333333"/>
                </a:solidFill>
                <a:highlight>
                  <a:srgbClr val="FFFFFF"/>
                </a:highlight>
                <a:latin typeface="Arial" panose="020B0604020202020204" pitchFamily="34" charset="0"/>
                <a:cs typeface="Arial" panose="020B0604020202020204" pitchFamily="34" charset="0"/>
              </a:rPr>
              <a:t>Program Support</a:t>
            </a:r>
            <a:br>
              <a:rPr lang="en-US" sz="1150" dirty="0">
                <a:solidFill>
                  <a:srgbClr val="333333"/>
                </a:solidFill>
                <a:highlight>
                  <a:srgbClr val="FFFFFF"/>
                </a:highlight>
                <a:latin typeface="Arial" panose="020B0604020202020204" pitchFamily="34" charset="0"/>
                <a:cs typeface="Arial" panose="020B0604020202020204" pitchFamily="34" charset="0"/>
              </a:rPr>
            </a:br>
            <a:r>
              <a:rPr lang="en-US" sz="1150" dirty="0">
                <a:solidFill>
                  <a:srgbClr val="333333"/>
                </a:solidFill>
                <a:highlight>
                  <a:srgbClr val="FFFFFF"/>
                </a:highlight>
                <a:latin typeface="Arial" panose="020B0604020202020204" pitchFamily="34" charset="0"/>
                <a:cs typeface="Arial" panose="020B0604020202020204" pitchFamily="34" charset="0"/>
              </a:rPr>
              <a:t>303-866-6963</a:t>
            </a:r>
            <a:br>
              <a:rPr lang="en-US" sz="1150" dirty="0">
                <a:solidFill>
                  <a:srgbClr val="333333"/>
                </a:solidFill>
                <a:highlight>
                  <a:srgbClr val="FFFFFF"/>
                </a:highlight>
                <a:latin typeface="Arial" panose="020B0604020202020204" pitchFamily="34" charset="0"/>
                <a:cs typeface="Arial" panose="020B0604020202020204" pitchFamily="34" charset="0"/>
              </a:rPr>
            </a:br>
            <a:r>
              <a:rPr lang="en-US" sz="1150" dirty="0">
                <a:solidFill>
                  <a:srgbClr val="333333"/>
                </a:solidFill>
                <a:highlight>
                  <a:srgbClr val="FFFFFF"/>
                </a:highlight>
                <a:latin typeface="Arial" panose="020B0604020202020204" pitchFamily="34" charset="0"/>
                <a:cs typeface="Arial" panose="020B0604020202020204" pitchFamily="34" charset="0"/>
              </a:rPr>
              <a:t>hernandez-sosa_s@cde.state.co.us</a:t>
            </a:r>
          </a:p>
        </p:txBody>
      </p:sp>
    </p:spTree>
    <p:extLst>
      <p:ext uri="{BB962C8B-B14F-4D97-AF65-F5344CB8AC3E}">
        <p14:creationId xmlns:p14="http://schemas.microsoft.com/office/powerpoint/2010/main" val="328110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Contacts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4</a:t>
            </a:fld>
            <a:endParaRPr lang="en-US" dirty="0"/>
          </a:p>
        </p:txBody>
      </p:sp>
      <p:graphicFrame>
        <p:nvGraphicFramePr>
          <p:cNvPr id="5" name="Content Placeholder 4" descr="ESEA Regional Contacts "/>
          <p:cNvGraphicFramePr>
            <a:graphicFrameLocks noGrp="1"/>
          </p:cNvGraphicFramePr>
          <p:nvPr>
            <p:ph idx="1"/>
            <p:extLst>
              <p:ext uri="{D42A27DB-BD31-4B8C-83A1-F6EECF244321}">
                <p14:modId xmlns:p14="http://schemas.microsoft.com/office/powerpoint/2010/main" val="1865558274"/>
              </p:ext>
            </p:extLst>
          </p:nvPr>
        </p:nvGraphicFramePr>
        <p:xfrm>
          <a:off x="628650" y="1520864"/>
          <a:ext cx="7532370" cy="4360709"/>
        </p:xfrm>
        <a:graphic>
          <a:graphicData uri="http://schemas.openxmlformats.org/drawingml/2006/table">
            <a:tbl>
              <a:tblPr firstRow="1" bandRow="1">
                <a:tableStyleId>{5C22544A-7EE6-4342-B048-85BDC9FD1C3A}</a:tableStyleId>
              </a:tblPr>
              <a:tblGrid>
                <a:gridCol w="1780253">
                  <a:extLst>
                    <a:ext uri="{9D8B030D-6E8A-4147-A177-3AD203B41FA5}">
                      <a16:colId xmlns:a16="http://schemas.microsoft.com/office/drawing/2014/main" xmlns="" val="20000"/>
                    </a:ext>
                  </a:extLst>
                </a:gridCol>
                <a:gridCol w="2179362">
                  <a:extLst>
                    <a:ext uri="{9D8B030D-6E8A-4147-A177-3AD203B41FA5}">
                      <a16:colId xmlns:a16="http://schemas.microsoft.com/office/drawing/2014/main" xmlns="" val="20001"/>
                    </a:ext>
                  </a:extLst>
                </a:gridCol>
                <a:gridCol w="1228845">
                  <a:extLst>
                    <a:ext uri="{9D8B030D-6E8A-4147-A177-3AD203B41FA5}">
                      <a16:colId xmlns:a16="http://schemas.microsoft.com/office/drawing/2014/main" xmlns="" val="20002"/>
                    </a:ext>
                  </a:extLst>
                </a:gridCol>
                <a:gridCol w="2343910">
                  <a:extLst>
                    <a:ext uri="{9D8B030D-6E8A-4147-A177-3AD203B41FA5}">
                      <a16:colId xmlns:a16="http://schemas.microsoft.com/office/drawing/2014/main" xmlns="" val="20003"/>
                    </a:ext>
                  </a:extLst>
                </a:gridCol>
              </a:tblGrid>
              <a:tr h="417944">
                <a:tc>
                  <a:txBody>
                    <a:bodyPr/>
                    <a:lstStyle/>
                    <a:p>
                      <a:pPr marL="0" marR="0">
                        <a:lnSpc>
                          <a:spcPct val="115000"/>
                        </a:lnSpc>
                        <a:spcBef>
                          <a:spcPts val="0"/>
                        </a:spcBef>
                        <a:spcAft>
                          <a:spcPts val="0"/>
                        </a:spcAft>
                      </a:pPr>
                      <a:r>
                        <a:rPr lang="en-US" sz="1400" kern="1200" dirty="0">
                          <a:effectLst/>
                          <a:latin typeface="+mn-lt"/>
                        </a:rPr>
                        <a:t>ESEA Staff</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Region</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rPr>
                        <a:t>Phone</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rPr>
                        <a:t>E-mail</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0"/>
                  </a:ext>
                </a:extLst>
              </a:tr>
              <a:tr h="375360">
                <a:tc>
                  <a:txBody>
                    <a:bodyPr/>
                    <a:lstStyle/>
                    <a:p>
                      <a:pPr marL="0" marR="0">
                        <a:lnSpc>
                          <a:spcPct val="115000"/>
                        </a:lnSpc>
                        <a:spcBef>
                          <a:spcPts val="0"/>
                        </a:spcBef>
                        <a:spcAft>
                          <a:spcPts val="0"/>
                        </a:spcAft>
                      </a:pPr>
                      <a:r>
                        <a:rPr lang="en-US" sz="1400" kern="1200" dirty="0" smtClean="0">
                          <a:effectLst/>
                          <a:latin typeface="+mn-lt"/>
                        </a:rPr>
                        <a:t>Joey Willett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North Central</a:t>
                      </a:r>
                      <a:r>
                        <a:rPr lang="en-US" sz="1400" baseline="0" dirty="0" smtClean="0">
                          <a:effectLst/>
                          <a:latin typeface="+mn-lt"/>
                          <a:ea typeface="Calibri"/>
                          <a:cs typeface="Times New Roman"/>
                        </a:rPr>
                        <a:t> &amp; Northeast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303.866.6700</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hlinkClick r:id="rId2"/>
                        </a:rPr>
                        <a:t>willett_j@cde.state.co.us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2"/>
                  </a:ext>
                </a:extLst>
              </a:tr>
              <a:tr h="375360">
                <a:tc>
                  <a:txBody>
                    <a:bodyPr/>
                    <a:lstStyle/>
                    <a:p>
                      <a:pPr marL="0" marR="0">
                        <a:lnSpc>
                          <a:spcPct val="115000"/>
                        </a:lnSpc>
                        <a:spcBef>
                          <a:spcPts val="0"/>
                        </a:spcBef>
                        <a:spcAft>
                          <a:spcPts val="0"/>
                        </a:spcAft>
                      </a:pPr>
                      <a:r>
                        <a:rPr lang="en-US" sz="1400" kern="1200" dirty="0" smtClean="0">
                          <a:effectLst/>
                          <a:latin typeface="+mn-lt"/>
                        </a:rPr>
                        <a:t>Barb Vassis</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North Central &amp; Northeast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303.866.6065</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hlinkClick r:id="rId3"/>
                        </a:rPr>
                        <a:t>vassis_b@cde.state.co.us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3"/>
                  </a:ext>
                </a:extLst>
              </a:tr>
              <a:tr h="378745">
                <a:tc>
                  <a:txBody>
                    <a:bodyPr/>
                    <a:lstStyle/>
                    <a:p>
                      <a:pPr marL="0" marR="0">
                        <a:lnSpc>
                          <a:spcPct val="115000"/>
                        </a:lnSpc>
                        <a:spcBef>
                          <a:spcPts val="0"/>
                        </a:spcBef>
                        <a:spcAft>
                          <a:spcPts val="0"/>
                        </a:spcAft>
                      </a:pPr>
                      <a:r>
                        <a:rPr lang="en-US" sz="1400" kern="1200" dirty="0" smtClean="0">
                          <a:effectLst/>
                          <a:latin typeface="+mn-lt"/>
                        </a:rPr>
                        <a:t>Robert Thompson</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Northwest</a:t>
                      </a:r>
                      <a:r>
                        <a:rPr lang="en-US" sz="1400" baseline="0" dirty="0" smtClean="0">
                          <a:effectLst/>
                          <a:latin typeface="+mn-lt"/>
                          <a:ea typeface="Calibri"/>
                          <a:cs typeface="Times New Roman"/>
                        </a:rPr>
                        <a:t> &amp;</a:t>
                      </a:r>
                      <a:r>
                        <a:rPr lang="en-US" sz="1400" dirty="0" smtClean="0">
                          <a:effectLst/>
                          <a:latin typeface="+mn-lt"/>
                          <a:ea typeface="Calibri"/>
                          <a:cs typeface="Times New Roman"/>
                        </a:rPr>
                        <a:t> West</a:t>
                      </a:r>
                      <a:r>
                        <a:rPr lang="en-US" sz="1400" baseline="0" dirty="0" smtClean="0">
                          <a:effectLst/>
                          <a:latin typeface="+mn-lt"/>
                          <a:ea typeface="Calibri"/>
                          <a:cs typeface="Times New Roman"/>
                        </a:rPr>
                        <a:t> Central</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303.866.6842</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hlinkClick r:id="rId4"/>
                        </a:rPr>
                        <a:t>thompson_r@cde.state.co.us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4"/>
                  </a:ext>
                </a:extLst>
              </a:tr>
              <a:tr h="375360">
                <a:tc>
                  <a:txBody>
                    <a:bodyPr/>
                    <a:lstStyle/>
                    <a:p>
                      <a:pPr marL="0" marR="0">
                        <a:lnSpc>
                          <a:spcPct val="115000"/>
                        </a:lnSpc>
                        <a:spcBef>
                          <a:spcPts val="0"/>
                        </a:spcBef>
                        <a:spcAft>
                          <a:spcPts val="0"/>
                        </a:spcAft>
                      </a:pPr>
                      <a:r>
                        <a:rPr lang="en-US" sz="1400" kern="1200" dirty="0" smtClean="0">
                          <a:effectLst/>
                          <a:latin typeface="+mn-lt"/>
                        </a:rPr>
                        <a:t>Laura</a:t>
                      </a:r>
                      <a:r>
                        <a:rPr lang="en-US" sz="1400" kern="1200" baseline="0" dirty="0" smtClean="0">
                          <a:effectLst/>
                          <a:latin typeface="+mn-lt"/>
                        </a:rPr>
                        <a:t> Meushaw</a:t>
                      </a:r>
                      <a:endParaRPr lang="en-US" sz="140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ea typeface="Calibri"/>
                          <a:cs typeface="Times New Roman"/>
                        </a:rPr>
                        <a:t>Pikes Peak &amp; Southeast</a:t>
                      </a: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rPr>
                        <a:t>303.866.6618</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hlinkClick r:id="rId5"/>
                        </a:rPr>
                        <a:t>meushaw_l@cde.state.co.us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5"/>
                  </a:ext>
                </a:extLst>
              </a:tr>
              <a:tr h="383483">
                <a:tc>
                  <a:txBody>
                    <a:bodyPr/>
                    <a:lstStyle/>
                    <a:p>
                      <a:pPr marL="0" marR="0">
                        <a:lnSpc>
                          <a:spcPct val="115000"/>
                        </a:lnSpc>
                        <a:spcBef>
                          <a:spcPts val="0"/>
                        </a:spcBef>
                        <a:spcAft>
                          <a:spcPts val="0"/>
                        </a:spcAft>
                      </a:pPr>
                      <a:r>
                        <a:rPr lang="en-US" sz="1400" kern="1200" dirty="0" smtClean="0">
                          <a:effectLst/>
                          <a:latin typeface="+mn-lt"/>
                        </a:rPr>
                        <a:t>Kristen Collins</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Northwest</a:t>
                      </a:r>
                      <a:r>
                        <a:rPr lang="en-US" sz="1400" baseline="0" dirty="0" smtClean="0">
                          <a:effectLst/>
                          <a:latin typeface="+mn-lt"/>
                          <a:ea typeface="Calibri"/>
                          <a:cs typeface="Times New Roman"/>
                        </a:rPr>
                        <a:t> &amp;</a:t>
                      </a:r>
                      <a:r>
                        <a:rPr lang="en-US" sz="1400" dirty="0" smtClean="0">
                          <a:effectLst/>
                          <a:latin typeface="+mn-lt"/>
                          <a:ea typeface="Calibri"/>
                          <a:cs typeface="Times New Roman"/>
                        </a:rPr>
                        <a:t> West</a:t>
                      </a:r>
                      <a:r>
                        <a:rPr lang="en-US" sz="1400" baseline="0" dirty="0" smtClean="0">
                          <a:effectLst/>
                          <a:latin typeface="+mn-lt"/>
                          <a:ea typeface="Calibri"/>
                          <a:cs typeface="Times New Roman"/>
                        </a:rPr>
                        <a:t> Central</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303.866.6705</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hlinkClick r:id="rId6"/>
                        </a:rPr>
                        <a:t>collins_k@cde.state.co.us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6"/>
                  </a:ext>
                </a:extLst>
              </a:tr>
              <a:tr h="389745">
                <a:tc>
                  <a:txBody>
                    <a:bodyPr/>
                    <a:lstStyle/>
                    <a:p>
                      <a:pPr marL="0" marR="0">
                        <a:lnSpc>
                          <a:spcPct val="115000"/>
                        </a:lnSpc>
                        <a:spcBef>
                          <a:spcPts val="0"/>
                        </a:spcBef>
                        <a:spcAft>
                          <a:spcPts val="0"/>
                        </a:spcAft>
                      </a:pPr>
                      <a:r>
                        <a:rPr lang="en-US" sz="1400" kern="1200" dirty="0" smtClean="0">
                          <a:effectLst/>
                          <a:latin typeface="+mn-lt"/>
                        </a:rPr>
                        <a:t>Tammy Giessinger</a:t>
                      </a:r>
                      <a:endParaRPr lang="en-US" sz="140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n-lt"/>
                          <a:ea typeface="Calibri"/>
                          <a:cs typeface="Times New Roman"/>
                        </a:rPr>
                        <a:t>Pikes Peak &amp; Southeast</a:t>
                      </a: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303.866.6992</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hlinkClick r:id="rId7"/>
                        </a:rPr>
                        <a:t>giessinger_t@cde.state.co.us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7"/>
                  </a:ext>
                </a:extLst>
              </a:tr>
              <a:tr h="436986">
                <a:tc>
                  <a:txBody>
                    <a:bodyPr/>
                    <a:lstStyle/>
                    <a:p>
                      <a:pPr marL="0" marR="0">
                        <a:lnSpc>
                          <a:spcPct val="115000"/>
                        </a:lnSpc>
                        <a:spcBef>
                          <a:spcPts val="0"/>
                        </a:spcBef>
                        <a:spcAft>
                          <a:spcPts val="0"/>
                        </a:spcAft>
                      </a:pPr>
                      <a:r>
                        <a:rPr lang="en-US" sz="1400" dirty="0" smtClean="0">
                          <a:effectLst/>
                          <a:latin typeface="+mn-lt"/>
                          <a:ea typeface="Calibri"/>
                          <a:cs typeface="Times New Roman"/>
                        </a:rPr>
                        <a:t>Jeremy</a:t>
                      </a:r>
                      <a:r>
                        <a:rPr lang="en-US" sz="1400" baseline="0" dirty="0" smtClean="0">
                          <a:effectLst/>
                          <a:latin typeface="+mn-lt"/>
                          <a:ea typeface="Calibri"/>
                          <a:cs typeface="Times New Roman"/>
                        </a:rPr>
                        <a:t> Meredith</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Southwest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303-866.3905</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hlinkClick r:id="rId8"/>
                        </a:rPr>
                        <a:t>meredith_j@cde.state.co.us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08"/>
                  </a:ext>
                </a:extLst>
              </a:tr>
              <a:tr h="436986">
                <a:tc>
                  <a:txBody>
                    <a:bodyPr/>
                    <a:lstStyle/>
                    <a:p>
                      <a:pPr marL="0" marR="0">
                        <a:lnSpc>
                          <a:spcPct val="115000"/>
                        </a:lnSpc>
                        <a:spcBef>
                          <a:spcPts val="0"/>
                        </a:spcBef>
                        <a:spcAft>
                          <a:spcPts val="0"/>
                        </a:spcAft>
                      </a:pPr>
                      <a:r>
                        <a:rPr lang="en-US" sz="1400" kern="1200" dirty="0">
                          <a:effectLst/>
                          <a:latin typeface="+mn-lt"/>
                        </a:rPr>
                        <a:t>Brad </a:t>
                      </a:r>
                      <a:r>
                        <a:rPr lang="en-US" sz="1400" kern="1200" dirty="0" smtClean="0">
                          <a:effectLst/>
                          <a:latin typeface="+mn-lt"/>
                        </a:rPr>
                        <a:t>Bylsma</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smtClean="0">
                          <a:effectLst/>
                          <a:latin typeface="+mn-lt"/>
                          <a:ea typeface="Calibri"/>
                          <a:cs typeface="Times New Roman"/>
                        </a:rPr>
                        <a:t>Southwest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rPr>
                        <a:t>303.866.6937</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hlinkClick r:id="rId9"/>
                        </a:rPr>
                        <a:t>b</a:t>
                      </a:r>
                      <a:r>
                        <a:rPr lang="en-US" sz="1400" kern="1200" dirty="0" smtClean="0">
                          <a:effectLst/>
                          <a:latin typeface="+mn-lt"/>
                          <a:hlinkClick r:id="rId9"/>
                        </a:rPr>
                        <a:t>ylsma_b@cde.state.co.us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793334875"/>
                  </a:ext>
                </a:extLst>
              </a:tr>
              <a:tr h="417944">
                <a:tc>
                  <a:txBody>
                    <a:bodyPr/>
                    <a:lstStyle/>
                    <a:p>
                      <a:pPr marL="0" marR="0" algn="l"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Grants Fiscal Staff</a:t>
                      </a:r>
                    </a:p>
                  </a:txBody>
                  <a:tcPr marL="71674" marR="71674" marT="39559" marB="39559">
                    <a:solidFill>
                      <a:schemeClr val="accent1"/>
                    </a:solidFill>
                  </a:tcPr>
                </a:tc>
                <a:tc>
                  <a:txBody>
                    <a:bodyPr/>
                    <a:lstStyle/>
                    <a:p>
                      <a:pPr marL="0" marR="0" algn="l"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Program Expertise</a:t>
                      </a:r>
                    </a:p>
                  </a:txBody>
                  <a:tcPr marL="71674" marR="71674" marT="39559" marB="39559">
                    <a:solidFill>
                      <a:schemeClr val="accent1"/>
                    </a:solidFill>
                  </a:tcPr>
                </a:tc>
                <a:tc>
                  <a:txBody>
                    <a:bodyPr/>
                    <a:lstStyle/>
                    <a:p>
                      <a:pPr marL="0" marR="0" algn="l"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Phone</a:t>
                      </a:r>
                    </a:p>
                  </a:txBody>
                  <a:tcPr marL="71674" marR="71674" marT="39559" marB="39559">
                    <a:solidFill>
                      <a:schemeClr val="accent1"/>
                    </a:solidFill>
                  </a:tcPr>
                </a:tc>
                <a:tc>
                  <a:txBody>
                    <a:bodyPr/>
                    <a:lstStyle/>
                    <a:p>
                      <a:pPr marL="0" marR="0" algn="l"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E-mail</a:t>
                      </a:r>
                    </a:p>
                  </a:txBody>
                  <a:tcPr marL="71674" marR="71674" marT="39559" marB="39559">
                    <a:solidFill>
                      <a:schemeClr val="accent1"/>
                    </a:solidFill>
                  </a:tcPr>
                </a:tc>
                <a:extLst>
                  <a:ext uri="{0D108BD9-81ED-4DB2-BD59-A6C34878D82A}">
                    <a16:rowId xmlns:a16="http://schemas.microsoft.com/office/drawing/2014/main" xmlns="" val="10009"/>
                  </a:ext>
                </a:extLst>
              </a:tr>
              <a:tr h="372796">
                <a:tc>
                  <a:txBody>
                    <a:bodyPr/>
                    <a:lstStyle/>
                    <a:p>
                      <a:pPr marL="0" marR="0">
                        <a:lnSpc>
                          <a:spcPct val="115000"/>
                        </a:lnSpc>
                        <a:spcBef>
                          <a:spcPts val="0"/>
                        </a:spcBef>
                        <a:spcAft>
                          <a:spcPts val="0"/>
                        </a:spcAft>
                      </a:pPr>
                      <a:r>
                        <a:rPr lang="en-US" sz="1400" kern="1200" dirty="0">
                          <a:effectLst/>
                          <a:latin typeface="+mn-lt"/>
                        </a:rPr>
                        <a:t>Robert Hawkins</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smtClean="0">
                          <a:effectLst/>
                          <a:latin typeface="+mn-lt"/>
                        </a:rPr>
                        <a:t>Grants Fiscal </a:t>
                      </a:r>
                      <a:r>
                        <a:rPr lang="en-US" sz="1400" kern="1200" dirty="0">
                          <a:effectLst/>
                          <a:latin typeface="+mn-lt"/>
                        </a:rPr>
                        <a:t>Analyst</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rPr>
                        <a:t>303.866.6775</a:t>
                      </a:r>
                      <a:endParaRPr lang="en-US" sz="140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effectLst/>
                          <a:latin typeface="+mn-lt"/>
                          <a:hlinkClick r:id="rId10"/>
                        </a:rPr>
                        <a:t>Hawkins_r@cde.state.co.us</a:t>
                      </a:r>
                      <a:endParaRPr lang="en-US" sz="1400" dirty="0">
                        <a:effectLst/>
                        <a:latin typeface="+mn-lt"/>
                        <a:ea typeface="Calibri"/>
                        <a:cs typeface="Times New Roman"/>
                      </a:endParaRPr>
                    </a:p>
                  </a:txBody>
                  <a:tcPr marL="71674" marR="71674" marT="39559" marB="39559"/>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58477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26FA2-3EC9-4717-AD62-D8C823692DD3}" type="slidenum">
              <a:rPr lang="en-US" smtClean="0"/>
              <a:pPr/>
              <a:t>5</a:t>
            </a:fld>
            <a:endParaRPr lang="en-US" dirty="0"/>
          </a:p>
        </p:txBody>
      </p:sp>
      <p:sp>
        <p:nvSpPr>
          <p:cNvPr id="3" name="Title 2"/>
          <p:cNvSpPr>
            <a:spLocks noGrp="1"/>
          </p:cNvSpPr>
          <p:nvPr>
            <p:ph type="ctrTitle"/>
          </p:nvPr>
        </p:nvSpPr>
        <p:spPr>
          <a:xfrm>
            <a:off x="742103" y="0"/>
            <a:ext cx="3089787" cy="671205"/>
          </a:xfrm>
        </p:spPr>
        <p:txBody>
          <a:bodyPr>
            <a:normAutofit/>
          </a:bodyPr>
          <a:lstStyle/>
          <a:p>
            <a:r>
              <a:rPr lang="en-US" sz="1400" b="1" dirty="0" smtClean="0"/>
              <a:t>Regional Contacts ~ Metro</a:t>
            </a:r>
            <a:endParaRPr lang="en-US" sz="1400" b="1" dirty="0"/>
          </a:p>
        </p:txBody>
      </p:sp>
      <p:graphicFrame>
        <p:nvGraphicFramePr>
          <p:cNvPr id="4" name="Table 3" descr="0020 Adams 12 Five Star Schools - DeLilah Collins &amp; Brad Bylsma&#10;0030 Adams County 14 - Robert Thompson&#10;0180 Adams-Arapahoe 28J - Joey Willett &amp; DeLilah Collins&#10;0480 Boulder Valley RE 2 - Jeremy Meredith&#10;0130 Cherry Creek 5 - DeLilah Collins &amp; Brad Bylsma&#10;0540 Clear Creek RE 1 - Tammy Giessinger&#10;0880 Denver County 1 - Robert Thompson, DeLilah Collins, &amp; Brad Bylsma&#10;0900 Douglas County RE 1 - Jeremy Meredith&#10;0920 Elizabeth C-1 - Laura Meushaw&#10;0120 Englewood 1 - Laura Meushaw&#10;1330 Gilpin County RE-1 - Kristen Collins&#10;1420 Jefferson County R-1 - Joey Willett &amp; Robert Thompson&#10;0140 Littleton 6 - Kristen Collins&#10;0010 Mapleton 1 - Laura Meushaw&#10;2600 Platte Canyon 1 - Laura Meushaw&#10;0040 School District 27J - Joey Willett&#10;0123 Sheridan 2 - Joey Willett &amp; Brad Bylsma&#10;8001 Charter School Institute  - DeLilah Collins &#10;0070 Westminster Public Schools - Jeremy Meredith &amp; Nazie Mohajeri-Nelson&#10;" title="Regional Contacts for the Metro Region"/>
          <p:cNvGraphicFramePr>
            <a:graphicFrameLocks noGrp="1"/>
          </p:cNvGraphicFramePr>
          <p:nvPr>
            <p:extLst>
              <p:ext uri="{D42A27DB-BD31-4B8C-83A1-F6EECF244321}">
                <p14:modId xmlns:p14="http://schemas.microsoft.com/office/powerpoint/2010/main" val="520499251"/>
              </p:ext>
            </p:extLst>
          </p:nvPr>
        </p:nvGraphicFramePr>
        <p:xfrm>
          <a:off x="157317" y="686779"/>
          <a:ext cx="8829367" cy="6035045"/>
        </p:xfrm>
        <a:graphic>
          <a:graphicData uri="http://schemas.openxmlformats.org/drawingml/2006/table">
            <a:tbl>
              <a:tblPr firstRow="1" firstCol="1" bandRow="1">
                <a:tableStyleId>{5C22544A-7EE6-4342-B048-85BDC9FD1C3A}</a:tableStyleId>
              </a:tblPr>
              <a:tblGrid>
                <a:gridCol w="4414065">
                  <a:extLst>
                    <a:ext uri="{9D8B030D-6E8A-4147-A177-3AD203B41FA5}">
                      <a16:colId xmlns:a16="http://schemas.microsoft.com/office/drawing/2014/main" xmlns="" val="186726201"/>
                    </a:ext>
                  </a:extLst>
                </a:gridCol>
                <a:gridCol w="4415302">
                  <a:extLst>
                    <a:ext uri="{9D8B030D-6E8A-4147-A177-3AD203B41FA5}">
                      <a16:colId xmlns:a16="http://schemas.microsoft.com/office/drawing/2014/main" xmlns="" val="1193506999"/>
                    </a:ext>
                  </a:extLst>
                </a:gridCol>
              </a:tblGrid>
              <a:tr h="274325">
                <a:tc>
                  <a:txBody>
                    <a:bodyPr/>
                    <a:lstStyle/>
                    <a:p>
                      <a:pPr marL="0" marR="0">
                        <a:spcBef>
                          <a:spcPts val="0"/>
                        </a:spcBef>
                        <a:spcAft>
                          <a:spcPts val="0"/>
                        </a:spcAft>
                      </a:pPr>
                      <a:r>
                        <a:rPr lang="en-US" sz="1400" dirty="0">
                          <a:effectLst/>
                        </a:rPr>
                        <a:t>LEA</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ESEA Staff</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3771638324"/>
                  </a:ext>
                </a:extLst>
              </a:tr>
              <a:tr h="338015">
                <a:tc>
                  <a:txBody>
                    <a:bodyPr/>
                    <a:lstStyle/>
                    <a:p>
                      <a:pPr marL="0" marR="0">
                        <a:spcBef>
                          <a:spcPts val="0"/>
                        </a:spcBef>
                        <a:spcAft>
                          <a:spcPts val="0"/>
                        </a:spcAft>
                      </a:pPr>
                      <a:r>
                        <a:rPr lang="en-US" sz="1400" dirty="0">
                          <a:effectLst/>
                        </a:rPr>
                        <a:t>0020 Adams 12 Five Star Schools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DeLilah Collins </a:t>
                      </a:r>
                    </a:p>
                    <a:p>
                      <a:pPr marL="0" marR="0">
                        <a:spcBef>
                          <a:spcPts val="0"/>
                        </a:spcBef>
                        <a:spcAft>
                          <a:spcPts val="0"/>
                        </a:spcAft>
                      </a:pPr>
                      <a:r>
                        <a:rPr lang="en-US" sz="1400" dirty="0">
                          <a:effectLst/>
                        </a:rPr>
                        <a:t>Brad Bylsma</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2858980187"/>
                  </a:ext>
                </a:extLst>
              </a:tr>
              <a:tr h="169008">
                <a:tc>
                  <a:txBody>
                    <a:bodyPr/>
                    <a:lstStyle/>
                    <a:p>
                      <a:pPr marL="0" marR="0">
                        <a:spcBef>
                          <a:spcPts val="0"/>
                        </a:spcBef>
                        <a:spcAft>
                          <a:spcPts val="0"/>
                        </a:spcAft>
                      </a:pPr>
                      <a:r>
                        <a:rPr lang="en-US" sz="1400">
                          <a:effectLst/>
                        </a:rPr>
                        <a:t>0030 Adams County 14</a:t>
                      </a:r>
                      <a:endParaRPr lang="en-US" sz="140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a:effectLst/>
                        </a:rPr>
                        <a:t>Robert Thompson</a:t>
                      </a:r>
                      <a:endParaRPr lang="en-US" sz="140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707043479"/>
                  </a:ext>
                </a:extLst>
              </a:tr>
              <a:tr h="338015">
                <a:tc>
                  <a:txBody>
                    <a:bodyPr/>
                    <a:lstStyle/>
                    <a:p>
                      <a:pPr marL="0" marR="0">
                        <a:spcBef>
                          <a:spcPts val="0"/>
                        </a:spcBef>
                        <a:spcAft>
                          <a:spcPts val="0"/>
                        </a:spcAft>
                      </a:pPr>
                      <a:r>
                        <a:rPr lang="en-US" sz="1400" dirty="0">
                          <a:effectLst/>
                        </a:rPr>
                        <a:t>0180 Adams-Arapahoe 28J</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Joey Willett</a:t>
                      </a:r>
                    </a:p>
                    <a:p>
                      <a:pPr marL="0" marR="0">
                        <a:spcBef>
                          <a:spcPts val="0"/>
                        </a:spcBef>
                        <a:spcAft>
                          <a:spcPts val="0"/>
                        </a:spcAft>
                      </a:pPr>
                      <a:r>
                        <a:rPr lang="en-US" sz="1400" dirty="0">
                          <a:effectLst/>
                        </a:rPr>
                        <a:t>DeLilah Collins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4123324390"/>
                  </a:ext>
                </a:extLst>
              </a:tr>
              <a:tr h="169008">
                <a:tc>
                  <a:txBody>
                    <a:bodyPr/>
                    <a:lstStyle/>
                    <a:p>
                      <a:pPr marL="0" marR="0">
                        <a:spcBef>
                          <a:spcPts val="0"/>
                        </a:spcBef>
                        <a:spcAft>
                          <a:spcPts val="0"/>
                        </a:spcAft>
                      </a:pPr>
                      <a:r>
                        <a:rPr lang="en-US" sz="1400" dirty="0">
                          <a:effectLst/>
                        </a:rPr>
                        <a:t>0480 Boulder Valley RE 2</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Jeremy Meredith</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810433649"/>
                  </a:ext>
                </a:extLst>
              </a:tr>
              <a:tr h="338015">
                <a:tc>
                  <a:txBody>
                    <a:bodyPr/>
                    <a:lstStyle/>
                    <a:p>
                      <a:pPr marL="0" marR="0">
                        <a:spcBef>
                          <a:spcPts val="0"/>
                        </a:spcBef>
                        <a:spcAft>
                          <a:spcPts val="0"/>
                        </a:spcAft>
                      </a:pPr>
                      <a:r>
                        <a:rPr lang="en-US" sz="1400" dirty="0">
                          <a:effectLst/>
                        </a:rPr>
                        <a:t>0130 Cherry Creek 5</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DeLilah Collins</a:t>
                      </a:r>
                    </a:p>
                    <a:p>
                      <a:pPr marL="0" marR="0">
                        <a:spcBef>
                          <a:spcPts val="0"/>
                        </a:spcBef>
                        <a:spcAft>
                          <a:spcPts val="0"/>
                        </a:spcAft>
                      </a:pPr>
                      <a:r>
                        <a:rPr lang="en-US" sz="1400" dirty="0">
                          <a:effectLst/>
                        </a:rPr>
                        <a:t>Brad Bylsma</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2702201687"/>
                  </a:ext>
                </a:extLst>
              </a:tr>
              <a:tr h="169008">
                <a:tc>
                  <a:txBody>
                    <a:bodyPr/>
                    <a:lstStyle/>
                    <a:p>
                      <a:pPr marL="0" marR="0">
                        <a:spcBef>
                          <a:spcPts val="0"/>
                        </a:spcBef>
                        <a:spcAft>
                          <a:spcPts val="0"/>
                        </a:spcAft>
                      </a:pPr>
                      <a:r>
                        <a:rPr lang="en-US" sz="1400" dirty="0">
                          <a:effectLst/>
                        </a:rPr>
                        <a:t>0540 Clear Creek RE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Tammy Giessinger</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39824532"/>
                  </a:ext>
                </a:extLst>
              </a:tr>
              <a:tr h="507023">
                <a:tc>
                  <a:txBody>
                    <a:bodyPr/>
                    <a:lstStyle/>
                    <a:p>
                      <a:pPr marL="0" marR="0">
                        <a:spcBef>
                          <a:spcPts val="0"/>
                        </a:spcBef>
                        <a:spcAft>
                          <a:spcPts val="0"/>
                        </a:spcAft>
                      </a:pPr>
                      <a:r>
                        <a:rPr lang="en-US" sz="1400" dirty="0">
                          <a:effectLst/>
                        </a:rPr>
                        <a:t>0880 Denver County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Robert Thompson</a:t>
                      </a:r>
                    </a:p>
                    <a:p>
                      <a:pPr marL="0" marR="0">
                        <a:spcBef>
                          <a:spcPts val="0"/>
                        </a:spcBef>
                        <a:spcAft>
                          <a:spcPts val="0"/>
                        </a:spcAft>
                      </a:pPr>
                      <a:r>
                        <a:rPr lang="en-US" sz="1400" dirty="0">
                          <a:effectLst/>
                        </a:rPr>
                        <a:t>DeLilah Collins</a:t>
                      </a:r>
                    </a:p>
                    <a:p>
                      <a:pPr marL="0" marR="0">
                        <a:spcBef>
                          <a:spcPts val="0"/>
                        </a:spcBef>
                        <a:spcAft>
                          <a:spcPts val="0"/>
                        </a:spcAft>
                      </a:pPr>
                      <a:r>
                        <a:rPr lang="en-US" sz="1400" dirty="0">
                          <a:effectLst/>
                        </a:rPr>
                        <a:t>Brad Bylsma</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992692329"/>
                  </a:ext>
                </a:extLst>
              </a:tr>
              <a:tr h="169008">
                <a:tc>
                  <a:txBody>
                    <a:bodyPr/>
                    <a:lstStyle/>
                    <a:p>
                      <a:pPr marL="0" marR="0">
                        <a:spcBef>
                          <a:spcPts val="0"/>
                        </a:spcBef>
                        <a:spcAft>
                          <a:spcPts val="0"/>
                        </a:spcAft>
                      </a:pPr>
                      <a:r>
                        <a:rPr lang="en-US" sz="1400" dirty="0">
                          <a:effectLst/>
                        </a:rPr>
                        <a:t>0900 Douglas County RE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Jeremy Meredith</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535923338"/>
                  </a:ext>
                </a:extLst>
              </a:tr>
              <a:tr h="169008">
                <a:tc>
                  <a:txBody>
                    <a:bodyPr/>
                    <a:lstStyle/>
                    <a:p>
                      <a:pPr marL="0" marR="0">
                        <a:spcBef>
                          <a:spcPts val="0"/>
                        </a:spcBef>
                        <a:spcAft>
                          <a:spcPts val="0"/>
                        </a:spcAft>
                      </a:pPr>
                      <a:r>
                        <a:rPr lang="en-US" sz="1400">
                          <a:effectLst/>
                        </a:rPr>
                        <a:t>0920 Elizabeth C-1</a:t>
                      </a:r>
                      <a:endParaRPr lang="en-US" sz="140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Laura Meushaw</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491024924"/>
                  </a:ext>
                </a:extLst>
              </a:tr>
              <a:tr h="169008">
                <a:tc>
                  <a:txBody>
                    <a:bodyPr/>
                    <a:lstStyle/>
                    <a:p>
                      <a:pPr marL="0" marR="0">
                        <a:spcBef>
                          <a:spcPts val="0"/>
                        </a:spcBef>
                        <a:spcAft>
                          <a:spcPts val="0"/>
                        </a:spcAft>
                      </a:pPr>
                      <a:r>
                        <a:rPr lang="en-US" sz="1400" dirty="0">
                          <a:effectLst/>
                        </a:rPr>
                        <a:t>0120 Englewood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Laura Meushaw</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202649255"/>
                  </a:ext>
                </a:extLst>
              </a:tr>
              <a:tr h="169008">
                <a:tc>
                  <a:txBody>
                    <a:bodyPr/>
                    <a:lstStyle/>
                    <a:p>
                      <a:pPr marL="0" marR="0">
                        <a:spcBef>
                          <a:spcPts val="0"/>
                        </a:spcBef>
                        <a:spcAft>
                          <a:spcPts val="0"/>
                        </a:spcAft>
                      </a:pPr>
                      <a:r>
                        <a:rPr lang="en-US" sz="1400" dirty="0">
                          <a:effectLst/>
                        </a:rPr>
                        <a:t>1330 Gilpin County RE-1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Kristen Collins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2880594473"/>
                  </a:ext>
                </a:extLst>
              </a:tr>
              <a:tr h="338015">
                <a:tc>
                  <a:txBody>
                    <a:bodyPr/>
                    <a:lstStyle/>
                    <a:p>
                      <a:pPr marL="0" marR="0">
                        <a:spcBef>
                          <a:spcPts val="0"/>
                        </a:spcBef>
                        <a:spcAft>
                          <a:spcPts val="0"/>
                        </a:spcAft>
                      </a:pPr>
                      <a:r>
                        <a:rPr lang="en-US" sz="1400" dirty="0">
                          <a:effectLst/>
                        </a:rPr>
                        <a:t>1420 Jefferson County R-1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Joey Willett</a:t>
                      </a:r>
                    </a:p>
                    <a:p>
                      <a:pPr marL="0" marR="0">
                        <a:spcBef>
                          <a:spcPts val="0"/>
                        </a:spcBef>
                        <a:spcAft>
                          <a:spcPts val="0"/>
                        </a:spcAft>
                      </a:pPr>
                      <a:r>
                        <a:rPr lang="en-US" sz="1400" dirty="0">
                          <a:effectLst/>
                        </a:rPr>
                        <a:t>Robert Thompson</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835809520"/>
                  </a:ext>
                </a:extLst>
              </a:tr>
              <a:tr h="169008">
                <a:tc>
                  <a:txBody>
                    <a:bodyPr/>
                    <a:lstStyle/>
                    <a:p>
                      <a:pPr marL="0" marR="0">
                        <a:spcBef>
                          <a:spcPts val="0"/>
                        </a:spcBef>
                        <a:spcAft>
                          <a:spcPts val="0"/>
                        </a:spcAft>
                      </a:pPr>
                      <a:r>
                        <a:rPr lang="en-US" sz="1400" dirty="0">
                          <a:effectLst/>
                        </a:rPr>
                        <a:t>0140 Littleton 6</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Kristen Collins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2515085481"/>
                  </a:ext>
                </a:extLst>
              </a:tr>
              <a:tr h="169008">
                <a:tc>
                  <a:txBody>
                    <a:bodyPr/>
                    <a:lstStyle/>
                    <a:p>
                      <a:pPr marL="0" marR="0">
                        <a:spcBef>
                          <a:spcPts val="0"/>
                        </a:spcBef>
                        <a:spcAft>
                          <a:spcPts val="0"/>
                        </a:spcAft>
                      </a:pPr>
                      <a:r>
                        <a:rPr lang="en-US" sz="1400" dirty="0">
                          <a:effectLst/>
                        </a:rPr>
                        <a:t>0010 Mapleton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Laura Meushaw</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4276874982"/>
                  </a:ext>
                </a:extLst>
              </a:tr>
              <a:tr h="169008">
                <a:tc>
                  <a:txBody>
                    <a:bodyPr/>
                    <a:lstStyle/>
                    <a:p>
                      <a:pPr marL="0" marR="0">
                        <a:spcBef>
                          <a:spcPts val="0"/>
                        </a:spcBef>
                        <a:spcAft>
                          <a:spcPts val="0"/>
                        </a:spcAft>
                      </a:pPr>
                      <a:r>
                        <a:rPr lang="en-US" sz="1400" dirty="0">
                          <a:effectLst/>
                        </a:rPr>
                        <a:t>2600 Platte Canyon 1</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Laura Meushaw</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629376107"/>
                  </a:ext>
                </a:extLst>
              </a:tr>
              <a:tr h="169008">
                <a:tc>
                  <a:txBody>
                    <a:bodyPr/>
                    <a:lstStyle/>
                    <a:p>
                      <a:pPr marL="0" marR="0">
                        <a:spcBef>
                          <a:spcPts val="0"/>
                        </a:spcBef>
                        <a:spcAft>
                          <a:spcPts val="0"/>
                        </a:spcAft>
                      </a:pPr>
                      <a:r>
                        <a:rPr lang="en-US" sz="1400" dirty="0">
                          <a:effectLst/>
                        </a:rPr>
                        <a:t>0040 School District 27J</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Joey Willett</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1229406497"/>
                  </a:ext>
                </a:extLst>
              </a:tr>
              <a:tr h="338015">
                <a:tc>
                  <a:txBody>
                    <a:bodyPr/>
                    <a:lstStyle/>
                    <a:p>
                      <a:pPr marL="0" marR="0">
                        <a:spcBef>
                          <a:spcPts val="0"/>
                        </a:spcBef>
                        <a:spcAft>
                          <a:spcPts val="0"/>
                        </a:spcAft>
                      </a:pPr>
                      <a:r>
                        <a:rPr lang="en-US" sz="1400" dirty="0">
                          <a:effectLst/>
                        </a:rPr>
                        <a:t>0123 Sheridan 2</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Joey Willett </a:t>
                      </a:r>
                    </a:p>
                    <a:p>
                      <a:pPr marL="0" marR="0">
                        <a:spcBef>
                          <a:spcPts val="0"/>
                        </a:spcBef>
                        <a:spcAft>
                          <a:spcPts val="0"/>
                        </a:spcAft>
                      </a:pPr>
                      <a:r>
                        <a:rPr lang="en-US" sz="1400" dirty="0">
                          <a:effectLst/>
                        </a:rPr>
                        <a:t>Brad Bylsma</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3198159070"/>
                  </a:ext>
                </a:extLst>
              </a:tr>
              <a:tr h="169008">
                <a:tc>
                  <a:txBody>
                    <a:bodyPr/>
                    <a:lstStyle/>
                    <a:p>
                      <a:pPr marL="0" marR="0">
                        <a:spcBef>
                          <a:spcPts val="0"/>
                        </a:spcBef>
                        <a:spcAft>
                          <a:spcPts val="0"/>
                        </a:spcAft>
                      </a:pPr>
                      <a:r>
                        <a:rPr lang="en-US" sz="1400" dirty="0">
                          <a:effectLst/>
                        </a:rPr>
                        <a:t>8001 Charter School Institute </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DeLilah Collins </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3732049428"/>
                  </a:ext>
                </a:extLst>
              </a:tr>
              <a:tr h="338015">
                <a:tc>
                  <a:txBody>
                    <a:bodyPr/>
                    <a:lstStyle/>
                    <a:p>
                      <a:pPr marL="0" marR="0">
                        <a:spcBef>
                          <a:spcPts val="0"/>
                        </a:spcBef>
                        <a:spcAft>
                          <a:spcPts val="0"/>
                        </a:spcAft>
                      </a:pPr>
                      <a:r>
                        <a:rPr lang="en-US" sz="1400" dirty="0">
                          <a:effectLst/>
                        </a:rPr>
                        <a:t>0070 Westminster Public Schools</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tc>
                  <a:txBody>
                    <a:bodyPr/>
                    <a:lstStyle/>
                    <a:p>
                      <a:pPr marL="0" marR="0">
                        <a:spcBef>
                          <a:spcPts val="0"/>
                        </a:spcBef>
                        <a:spcAft>
                          <a:spcPts val="0"/>
                        </a:spcAft>
                      </a:pPr>
                      <a:r>
                        <a:rPr lang="en-US" sz="1400" dirty="0">
                          <a:effectLst/>
                        </a:rPr>
                        <a:t>Jeremy Meredith</a:t>
                      </a:r>
                    </a:p>
                    <a:p>
                      <a:pPr marL="0" marR="0">
                        <a:spcBef>
                          <a:spcPts val="0"/>
                        </a:spcBef>
                        <a:spcAft>
                          <a:spcPts val="0"/>
                        </a:spcAft>
                      </a:pPr>
                      <a:r>
                        <a:rPr lang="en-US" sz="1400" dirty="0">
                          <a:effectLst/>
                        </a:rPr>
                        <a:t>Nazie Mohajeri-Nelson</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41795" marR="41795" marT="0" marB="0"/>
                </a:tc>
                <a:extLst>
                  <a:ext uri="{0D108BD9-81ED-4DB2-BD59-A6C34878D82A}">
                    <a16:rowId xmlns:a16="http://schemas.microsoft.com/office/drawing/2014/main" xmlns="" val="2135916595"/>
                  </a:ext>
                </a:extLst>
              </a:tr>
            </a:tbl>
          </a:graphicData>
        </a:graphic>
      </p:graphicFrame>
    </p:spTree>
    <p:extLst>
      <p:ext uri="{BB962C8B-B14F-4D97-AF65-F5344CB8AC3E}">
        <p14:creationId xmlns:p14="http://schemas.microsoft.com/office/powerpoint/2010/main" val="21177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smtClean="0"/>
              <a:t>RNM</a:t>
            </a:r>
            <a:r>
              <a:rPr lang="en-US" dirty="0" smtClean="0"/>
              <a:t> Purpose</a:t>
            </a:r>
            <a:endParaRPr dirty="0"/>
          </a:p>
        </p:txBody>
      </p:sp>
      <p:sp>
        <p:nvSpPr>
          <p:cNvPr id="77" name="Google Shape;77;p13"/>
          <p:cNvSpPr txBox="1">
            <a:spLocks noGrp="1"/>
          </p:cNvSpPr>
          <p:nvPr>
            <p:ph type="body" idx="1"/>
          </p:nvPr>
        </p:nvSpPr>
        <p:spPr>
          <a:xfrm>
            <a:off x="628650" y="1463051"/>
            <a:ext cx="7886700" cy="49824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smtClean="0">
                <a:solidFill>
                  <a:schemeClr val="tx1"/>
                </a:solidFill>
              </a:rPr>
              <a:t>Provide </a:t>
            </a:r>
            <a:r>
              <a:rPr lang="en-US" dirty="0">
                <a:solidFill>
                  <a:schemeClr val="tx1"/>
                </a:solidFill>
              </a:rPr>
              <a:t>LEAs with Federal Programs updates</a:t>
            </a:r>
            <a:endParaRPr dirty="0">
              <a:solidFill>
                <a:schemeClr val="tx1"/>
              </a:solidFill>
            </a:endParaRPr>
          </a:p>
          <a:p>
            <a:pPr marL="0" lvl="0" indent="0" algn="l" rtl="0">
              <a:spcBef>
                <a:spcPts val="1000"/>
              </a:spcBef>
              <a:spcAft>
                <a:spcPts val="0"/>
              </a:spcAft>
              <a:buNone/>
            </a:pPr>
            <a:endParaRPr dirty="0">
              <a:solidFill>
                <a:schemeClr val="tx1"/>
              </a:solidFill>
            </a:endParaRPr>
          </a:p>
          <a:p>
            <a:pPr marL="457200" lvl="0" indent="-381000" algn="l" rtl="0">
              <a:spcBef>
                <a:spcPts val="1000"/>
              </a:spcBef>
              <a:spcAft>
                <a:spcPts val="0"/>
              </a:spcAft>
              <a:buSzPts val="2400"/>
              <a:buChar char="●"/>
            </a:pPr>
            <a:r>
              <a:rPr lang="en-US" dirty="0">
                <a:solidFill>
                  <a:schemeClr val="tx1"/>
                </a:solidFill>
              </a:rPr>
              <a:t>Prepare for the 18-19 Monitoring process</a:t>
            </a:r>
            <a:endParaRPr dirty="0">
              <a:solidFill>
                <a:schemeClr val="tx1"/>
              </a:solidFill>
            </a:endParaRPr>
          </a:p>
          <a:p>
            <a:pPr marL="0" lvl="0" indent="0" algn="l" rtl="0">
              <a:spcBef>
                <a:spcPts val="1000"/>
              </a:spcBef>
              <a:spcAft>
                <a:spcPts val="0"/>
              </a:spcAft>
              <a:buNone/>
            </a:pPr>
            <a:endParaRPr dirty="0">
              <a:solidFill>
                <a:schemeClr val="tx1"/>
              </a:solidFill>
            </a:endParaRPr>
          </a:p>
          <a:p>
            <a:pPr marL="457200" lvl="0" indent="-381000" algn="l" rtl="0">
              <a:spcBef>
                <a:spcPts val="1000"/>
              </a:spcBef>
              <a:spcAft>
                <a:spcPts val="0"/>
              </a:spcAft>
              <a:buSzPts val="2400"/>
              <a:buChar char="●"/>
            </a:pPr>
            <a:r>
              <a:rPr lang="en-US" dirty="0">
                <a:solidFill>
                  <a:schemeClr val="tx1"/>
                </a:solidFill>
              </a:rPr>
              <a:t>Collaborate with LEAs to identify and share effective practices in implementing ESEA Family and Stakeholder Engagement </a:t>
            </a:r>
            <a:r>
              <a:rPr lang="en-US" dirty="0" smtClean="0">
                <a:solidFill>
                  <a:schemeClr val="tx1"/>
                </a:solidFill>
              </a:rPr>
              <a:t>Requirements</a:t>
            </a:r>
          </a:p>
          <a:p>
            <a:pPr marL="457200" lvl="0" indent="-381000" algn="l" rtl="0">
              <a:spcBef>
                <a:spcPts val="1000"/>
              </a:spcBef>
              <a:spcAft>
                <a:spcPts val="0"/>
              </a:spcAft>
              <a:buSzPts val="2400"/>
              <a:buChar char="●"/>
            </a:pPr>
            <a:endParaRPr lang="en-US" dirty="0">
              <a:solidFill>
                <a:schemeClr val="tx1"/>
              </a:solidFill>
            </a:endParaRPr>
          </a:p>
          <a:p>
            <a:pPr marL="457200" lvl="0" indent="-381000">
              <a:buSzPts val="2400"/>
              <a:buChar char="●"/>
            </a:pPr>
            <a:r>
              <a:rPr lang="en-US" dirty="0">
                <a:solidFill>
                  <a:schemeClr val="tx1"/>
                </a:solidFill>
              </a:rPr>
              <a:t>Provide networking opportunity for LEAs to connect with and learn from each other</a:t>
            </a:r>
          </a:p>
          <a:p>
            <a:pPr marL="76200" lvl="0">
              <a:buSzPts val="2400"/>
            </a:pPr>
            <a:endParaRPr lang="en-US" dirty="0">
              <a:solidFill>
                <a:schemeClr val="tx1"/>
              </a:solidFill>
            </a:endParaRPr>
          </a:p>
          <a:p>
            <a:pPr marL="457200" lvl="0" indent="-381000" algn="l" rtl="0">
              <a:spcBef>
                <a:spcPts val="1000"/>
              </a:spcBef>
              <a:spcAft>
                <a:spcPts val="0"/>
              </a:spcAft>
              <a:buSzPts val="2400"/>
              <a:buChar char="●"/>
            </a:pPr>
            <a:endParaRPr dirty="0">
              <a:solidFill>
                <a:schemeClr val="tx1"/>
              </a:solidFill>
            </a:endParaRPr>
          </a:p>
        </p:txBody>
      </p:sp>
      <p:sp>
        <p:nvSpPr>
          <p:cNvPr id="78" name="Google Shape;78;p13"/>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84178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319475" y="2062175"/>
            <a:ext cx="8436900" cy="2387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5400"/>
              <a:buFont typeface="Arial"/>
              <a:buNone/>
            </a:pPr>
            <a:r>
              <a:rPr lang="en-US" sz="4800"/>
              <a:t>CDE Updates</a:t>
            </a:r>
            <a:endParaRPr sz="4800"/>
          </a:p>
        </p:txBody>
      </p:sp>
      <p:sp>
        <p:nvSpPr>
          <p:cNvPr id="84" name="Google Shape;84;p1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24160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a:t>Update: Consolidated Application</a:t>
            </a:r>
            <a:endParaRPr/>
          </a:p>
        </p:txBody>
      </p:sp>
      <p:sp>
        <p:nvSpPr>
          <p:cNvPr id="90" name="Google Shape;90;p15"/>
          <p:cNvSpPr txBox="1">
            <a:spLocks noGrp="1"/>
          </p:cNvSpPr>
          <p:nvPr>
            <p:ph type="body" idx="1"/>
          </p:nvPr>
        </p:nvSpPr>
        <p:spPr>
          <a:xfrm>
            <a:off x="628650" y="1477077"/>
            <a:ext cx="7886700" cy="5062800"/>
          </a:xfrm>
          <a:prstGeom prst="rect">
            <a:avLst/>
          </a:prstGeom>
          <a:noFill/>
          <a:ln>
            <a:noFill/>
          </a:ln>
        </p:spPr>
        <p:txBody>
          <a:bodyPr spcFirstLastPara="1" wrap="square" lIns="0" tIns="0" rIns="0" bIns="0" anchor="t" anchorCtr="0">
            <a:noAutofit/>
          </a:bodyPr>
          <a:lstStyle/>
          <a:p>
            <a:pPr marL="457200" lvl="0" indent="-368300" algn="l" rtl="0">
              <a:lnSpc>
                <a:spcPct val="115000"/>
              </a:lnSpc>
              <a:spcBef>
                <a:spcPts val="1000"/>
              </a:spcBef>
              <a:spcAft>
                <a:spcPts val="0"/>
              </a:spcAft>
              <a:buSzPts val="2200"/>
              <a:buChar char="●"/>
            </a:pPr>
            <a:r>
              <a:rPr lang="en-US" sz="2200" dirty="0">
                <a:solidFill>
                  <a:schemeClr val="tx1"/>
                </a:solidFill>
              </a:rPr>
              <a:t>Application review </a:t>
            </a:r>
            <a:r>
              <a:rPr lang="en-US" sz="2200" dirty="0" smtClean="0">
                <a:solidFill>
                  <a:schemeClr val="tx1"/>
                </a:solidFill>
              </a:rPr>
              <a:t>status</a:t>
            </a:r>
            <a:endParaRPr lang="en-US" sz="2200" dirty="0">
              <a:solidFill>
                <a:schemeClr val="tx1"/>
              </a:solidFill>
            </a:endParaRPr>
          </a:p>
          <a:p>
            <a:pPr marL="1143000" lvl="1" indent="-368300">
              <a:lnSpc>
                <a:spcPct val="115000"/>
              </a:lnSpc>
              <a:spcBef>
                <a:spcPts val="1000"/>
              </a:spcBef>
              <a:buSzPts val="2200"/>
              <a:buChar char="●"/>
            </a:pPr>
            <a:r>
              <a:rPr lang="en-US" dirty="0" smtClean="0">
                <a:latin typeface="Trebuchet MS"/>
                <a:ea typeface="Trebuchet MS"/>
                <a:cs typeface="Trebuchet MS"/>
                <a:sym typeface="Trebuchet MS"/>
              </a:rPr>
              <a:t>CDE </a:t>
            </a:r>
            <a:r>
              <a:rPr lang="en-US" dirty="0">
                <a:latin typeface="Trebuchet MS"/>
                <a:ea typeface="Trebuchet MS"/>
                <a:cs typeface="Trebuchet MS"/>
                <a:sym typeface="Trebuchet MS"/>
              </a:rPr>
              <a:t>is still in the process of reviewing modifications on a daily basis.  Please reach out to </a:t>
            </a:r>
            <a:r>
              <a:rPr lang="en-US" u="sng" dirty="0">
                <a:solidFill>
                  <a:schemeClr val="hlink"/>
                </a:solidFill>
                <a:latin typeface="Trebuchet MS"/>
                <a:ea typeface="Trebuchet MS"/>
                <a:cs typeface="Trebuchet MS"/>
                <a:sym typeface="Trebuchet MS"/>
                <a:hlinkClick r:id="rId3"/>
              </a:rPr>
              <a:t>ESEA Regional Contact</a:t>
            </a:r>
            <a:r>
              <a:rPr lang="en-US" dirty="0">
                <a:latin typeface="Trebuchet MS"/>
                <a:ea typeface="Trebuchet MS"/>
                <a:cs typeface="Trebuchet MS"/>
                <a:sym typeface="Trebuchet MS"/>
              </a:rPr>
              <a:t> if your application has not received final approval to discuss next steps.  </a:t>
            </a:r>
          </a:p>
          <a:p>
            <a:pPr marL="1143000" lvl="1" indent="-368300">
              <a:lnSpc>
                <a:spcPct val="115000"/>
              </a:lnSpc>
              <a:spcBef>
                <a:spcPts val="1000"/>
              </a:spcBef>
              <a:buSzPts val="2200"/>
              <a:buChar char="●"/>
            </a:pPr>
            <a:r>
              <a:rPr lang="en-US" dirty="0" smtClean="0">
                <a:latin typeface="Trebuchet MS"/>
                <a:ea typeface="Trebuchet MS"/>
                <a:cs typeface="Trebuchet MS"/>
                <a:sym typeface="Trebuchet MS"/>
              </a:rPr>
              <a:t>All </a:t>
            </a:r>
            <a:r>
              <a:rPr lang="en-US" dirty="0">
                <a:latin typeface="Trebuchet MS"/>
                <a:ea typeface="Trebuchet MS"/>
                <a:cs typeface="Trebuchet MS"/>
                <a:sym typeface="Trebuchet MS"/>
              </a:rPr>
              <a:t>feedback must be addressed before CDE can grant final approval.  </a:t>
            </a:r>
            <a:endParaRPr dirty="0">
              <a:latin typeface="Trebuchet MS"/>
              <a:ea typeface="Trebuchet MS"/>
              <a:cs typeface="Trebuchet MS"/>
              <a:sym typeface="Trebuchet MS"/>
            </a:endParaRPr>
          </a:p>
          <a:p>
            <a:pPr marL="457200" lvl="0" indent="-368300" algn="l" rtl="0">
              <a:spcBef>
                <a:spcPts val="0"/>
              </a:spcBef>
              <a:spcAft>
                <a:spcPts val="0"/>
              </a:spcAft>
              <a:buSzPts val="2200"/>
              <a:buChar char="●"/>
            </a:pPr>
            <a:r>
              <a:rPr lang="en-US" sz="2200" dirty="0">
                <a:solidFill>
                  <a:schemeClr val="tx1"/>
                </a:solidFill>
              </a:rPr>
              <a:t>Application platform updates for </a:t>
            </a:r>
            <a:r>
              <a:rPr lang="en-US" sz="2200" dirty="0" smtClean="0">
                <a:solidFill>
                  <a:schemeClr val="tx1"/>
                </a:solidFill>
              </a:rPr>
              <a:t>19-20</a:t>
            </a:r>
            <a:endParaRPr lang="en-US" sz="2200" dirty="0">
              <a:solidFill>
                <a:schemeClr val="tx1"/>
              </a:solidFill>
            </a:endParaRPr>
          </a:p>
          <a:p>
            <a:pPr marL="1143000" lvl="1" indent="-368300">
              <a:spcBef>
                <a:spcPts val="0"/>
              </a:spcBef>
              <a:buSzPts val="2200"/>
              <a:buChar char="●"/>
            </a:pPr>
            <a:r>
              <a:rPr lang="en-US" sz="2200" dirty="0">
                <a:sym typeface="Trebuchet MS"/>
              </a:rPr>
              <a:t>Reminder: 3 year plan</a:t>
            </a:r>
          </a:p>
          <a:p>
            <a:pPr marL="1143000" lvl="1" indent="-368300">
              <a:spcBef>
                <a:spcPts val="0"/>
              </a:spcBef>
              <a:buSzPts val="2200"/>
              <a:buChar char="●"/>
            </a:pPr>
            <a:r>
              <a:rPr lang="en-US" sz="2200" dirty="0" smtClean="0"/>
              <a:t>No </a:t>
            </a:r>
            <a:r>
              <a:rPr lang="en-US" sz="2200" dirty="0"/>
              <a:t>major changes </a:t>
            </a:r>
            <a:r>
              <a:rPr lang="en-US" sz="2200" dirty="0" smtClean="0"/>
              <a:t>expected</a:t>
            </a:r>
            <a:endParaRPr lang="en-US" sz="2200" dirty="0"/>
          </a:p>
          <a:p>
            <a:pPr marL="1143000" lvl="1" indent="-368300">
              <a:spcBef>
                <a:spcPts val="0"/>
              </a:spcBef>
              <a:buSzPts val="2200"/>
              <a:buChar char="●"/>
            </a:pPr>
            <a:r>
              <a:rPr lang="en-US" sz="2200" dirty="0" smtClean="0"/>
              <a:t>Updates </a:t>
            </a:r>
            <a:r>
              <a:rPr lang="en-US" sz="2200" dirty="0"/>
              <a:t>to functionality and edit checks </a:t>
            </a:r>
            <a:endParaRPr sz="2200" dirty="0"/>
          </a:p>
          <a:p>
            <a:pPr marL="457200" lvl="0" indent="-381000" algn="l" rtl="0">
              <a:spcBef>
                <a:spcPts val="0"/>
              </a:spcBef>
              <a:spcAft>
                <a:spcPts val="0"/>
              </a:spcAft>
              <a:buSzPts val="2400"/>
              <a:buFont typeface="Trebuchet MS"/>
              <a:buChar char="●"/>
            </a:pPr>
            <a:r>
              <a:rPr lang="en-US" sz="2200" dirty="0">
                <a:solidFill>
                  <a:schemeClr val="tx1"/>
                </a:solidFill>
              </a:rPr>
              <a:t>Application feedback for </a:t>
            </a:r>
            <a:r>
              <a:rPr lang="en-US" sz="2200" dirty="0" smtClean="0">
                <a:solidFill>
                  <a:schemeClr val="tx1"/>
                </a:solidFill>
              </a:rPr>
              <a:t>20-21</a:t>
            </a:r>
            <a:endParaRPr lang="en-US" sz="2200" dirty="0">
              <a:solidFill>
                <a:schemeClr val="tx1"/>
              </a:solidFill>
            </a:endParaRPr>
          </a:p>
          <a:p>
            <a:pPr marL="1143000" lvl="1" indent="-381000">
              <a:spcBef>
                <a:spcPts val="0"/>
              </a:spcBef>
              <a:buSzPts val="2400"/>
              <a:buFont typeface="Trebuchet MS"/>
              <a:buChar char="●"/>
            </a:pPr>
            <a:r>
              <a:rPr lang="en-US" dirty="0" smtClean="0">
                <a:latin typeface="Trebuchet MS"/>
                <a:ea typeface="Trebuchet MS"/>
                <a:cs typeface="Trebuchet MS"/>
                <a:sym typeface="Trebuchet MS"/>
              </a:rPr>
              <a:t>Opportunities coming soon</a:t>
            </a:r>
            <a:endParaRPr sz="1800" dirty="0"/>
          </a:p>
          <a:p>
            <a:pPr marL="457200" lvl="0" indent="0" algn="l" rtl="0">
              <a:spcBef>
                <a:spcPts val="0"/>
              </a:spcBef>
              <a:spcAft>
                <a:spcPts val="0"/>
              </a:spcAft>
              <a:buNone/>
            </a:pPr>
            <a:endParaRPr sz="1800" dirty="0">
              <a:solidFill>
                <a:srgbClr val="000000"/>
              </a:solidFill>
            </a:endParaRPr>
          </a:p>
          <a:p>
            <a:pPr marL="457200" lvl="0" indent="0" algn="l" rtl="0">
              <a:spcBef>
                <a:spcPts val="0"/>
              </a:spcBef>
              <a:spcAft>
                <a:spcPts val="0"/>
              </a:spcAft>
              <a:buNone/>
            </a:pPr>
            <a:endParaRPr sz="1600" dirty="0">
              <a:solidFill>
                <a:srgbClr val="000000"/>
              </a:solidFill>
            </a:endParaRPr>
          </a:p>
        </p:txBody>
      </p:sp>
      <p:sp>
        <p:nvSpPr>
          <p:cNvPr id="91" name="Google Shape;91;p1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6181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Update: Post-Award Revisions (PAR)</a:t>
            </a:r>
            <a:endParaRPr dirty="0"/>
          </a:p>
        </p:txBody>
      </p:sp>
      <p:sp>
        <p:nvSpPr>
          <p:cNvPr id="98" name="Google Shape;98;p16"/>
          <p:cNvSpPr txBox="1">
            <a:spLocks noGrp="1"/>
          </p:cNvSpPr>
          <p:nvPr>
            <p:ph type="body" idx="1"/>
          </p:nvPr>
        </p:nvSpPr>
        <p:spPr>
          <a:xfrm>
            <a:off x="628650" y="1463051"/>
            <a:ext cx="7886700" cy="4893300"/>
          </a:xfrm>
          <a:prstGeom prst="rect">
            <a:avLst/>
          </a:prstGeom>
        </p:spPr>
        <p:txBody>
          <a:bodyPr spcFirstLastPara="1" wrap="square" lIns="0" tIns="0" rIns="0" bIns="0" anchor="t" anchorCtr="0">
            <a:noAutofit/>
          </a:bodyPr>
          <a:lstStyle/>
          <a:p>
            <a:pPr marL="457200" lvl="0" indent="-342900" algn="l" rtl="0">
              <a:spcBef>
                <a:spcPts val="1000"/>
              </a:spcBef>
              <a:spcAft>
                <a:spcPts val="0"/>
              </a:spcAft>
              <a:buSzPts val="1800"/>
              <a:buChar char="●"/>
            </a:pPr>
            <a:r>
              <a:rPr lang="en-US" sz="1800" dirty="0">
                <a:solidFill>
                  <a:schemeClr val="dk1"/>
                </a:solidFill>
              </a:rPr>
              <a:t>Provides the opportunity for LEAs and BOCES to adjust/revise the activities and budget that were approved in the initial consolidated application review process.</a:t>
            </a: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0" indent="-342900" algn="l" rtl="0">
              <a:spcBef>
                <a:spcPts val="0"/>
              </a:spcBef>
              <a:spcAft>
                <a:spcPts val="0"/>
              </a:spcAft>
              <a:buSzPts val="1800"/>
              <a:buFont typeface="Trebuchet MS"/>
              <a:buChar char="●"/>
            </a:pPr>
            <a:r>
              <a:rPr lang="en-US" sz="1800" dirty="0">
                <a:solidFill>
                  <a:schemeClr val="dk1"/>
                </a:solidFill>
              </a:rPr>
              <a:t>Once all LEAs have received </a:t>
            </a:r>
            <a:r>
              <a:rPr lang="en-US" sz="1800" dirty="0" smtClean="0">
                <a:solidFill>
                  <a:schemeClr val="dk1"/>
                </a:solidFill>
              </a:rPr>
              <a:t>final approval</a:t>
            </a:r>
            <a:r>
              <a:rPr lang="en-US" sz="1800" dirty="0">
                <a:solidFill>
                  <a:schemeClr val="dk1"/>
                </a:solidFill>
              </a:rPr>
              <a:t>, CDE will open up the Consolidated Application for Post-Award Revisions. The process and functionality of the </a:t>
            </a:r>
            <a:r>
              <a:rPr lang="en-US" sz="1800" dirty="0" smtClean="0">
                <a:solidFill>
                  <a:schemeClr val="dk1"/>
                </a:solidFill>
              </a:rPr>
              <a:t>PAR system </a:t>
            </a:r>
            <a:r>
              <a:rPr lang="en-US" sz="1800" dirty="0">
                <a:solidFill>
                  <a:schemeClr val="dk1"/>
                </a:solidFill>
              </a:rPr>
              <a:t>is not changing from last year. </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457200" lvl="0" indent="-342900" algn="l" rtl="0">
              <a:spcBef>
                <a:spcPts val="1000"/>
              </a:spcBef>
              <a:spcAft>
                <a:spcPts val="0"/>
              </a:spcAft>
              <a:buClr>
                <a:schemeClr val="dk1"/>
              </a:buClr>
              <a:buSzPts val="1800"/>
              <a:buChar char="●"/>
            </a:pPr>
            <a:r>
              <a:rPr lang="en-US" sz="1800" dirty="0">
                <a:solidFill>
                  <a:schemeClr val="dk1"/>
                </a:solidFill>
              </a:rPr>
              <a:t>2018-2019 Post-Award </a:t>
            </a:r>
            <a:r>
              <a:rPr lang="en-US" sz="1800" dirty="0" smtClean="0">
                <a:solidFill>
                  <a:schemeClr val="dk1"/>
                </a:solidFill>
              </a:rPr>
              <a:t>Revisions</a:t>
            </a:r>
            <a:endParaRPr lang="en-US" sz="1800" dirty="0">
              <a:solidFill>
                <a:schemeClr val="dk1"/>
              </a:solidFill>
            </a:endParaRPr>
          </a:p>
          <a:p>
            <a:pPr marL="1143000" lvl="1" indent="-342900">
              <a:spcBef>
                <a:spcPts val="1000"/>
              </a:spcBef>
              <a:buClr>
                <a:schemeClr val="dk1"/>
              </a:buClr>
              <a:buSzPts val="1800"/>
              <a:buFont typeface="Arial" panose="020B0604020202020204" pitchFamily="34" charset="0"/>
              <a:buChar char="●"/>
            </a:pPr>
            <a:r>
              <a:rPr lang="en-US" sz="1800" dirty="0">
                <a:latin typeface="Trebuchet MS"/>
                <a:ea typeface="Trebuchet MS"/>
                <a:cs typeface="Trebuchet MS"/>
                <a:sym typeface="Trebuchet MS"/>
              </a:rPr>
              <a:t>Revision system will open in December and will remain open through Tuesday, April 30, 2019.</a:t>
            </a:r>
          </a:p>
          <a:p>
            <a:pPr marL="1143000" lvl="1" indent="-342900">
              <a:spcBef>
                <a:spcPts val="1000"/>
              </a:spcBef>
              <a:buClr>
                <a:schemeClr val="dk1"/>
              </a:buClr>
              <a:buSzPts val="1800"/>
              <a:buChar char="●"/>
            </a:pPr>
            <a:r>
              <a:rPr lang="en-US" sz="1800" dirty="0" smtClean="0">
                <a:latin typeface="Trebuchet MS"/>
                <a:ea typeface="Trebuchet MS"/>
                <a:cs typeface="Trebuchet MS"/>
                <a:sym typeface="Trebuchet MS"/>
              </a:rPr>
              <a:t>A </a:t>
            </a:r>
            <a:r>
              <a:rPr lang="en-US" sz="1800" dirty="0">
                <a:latin typeface="Trebuchet MS"/>
                <a:ea typeface="Trebuchet MS"/>
                <a:cs typeface="Trebuchet MS"/>
                <a:sym typeface="Trebuchet MS"/>
              </a:rPr>
              <a:t>training webinar with guidance for the PAR process is coming soon!  </a:t>
            </a:r>
          </a:p>
          <a:p>
            <a:pPr marL="1143000" lvl="1" indent="-342900">
              <a:spcBef>
                <a:spcPts val="1000"/>
              </a:spcBef>
              <a:buClr>
                <a:schemeClr val="dk1"/>
              </a:buClr>
              <a:buSzPts val="1800"/>
              <a:buChar char="●"/>
            </a:pPr>
            <a:r>
              <a:rPr lang="en-US" sz="1800" dirty="0" smtClean="0">
                <a:latin typeface="Trebuchet MS"/>
                <a:ea typeface="Trebuchet MS"/>
                <a:cs typeface="Trebuchet MS"/>
                <a:sym typeface="Trebuchet MS"/>
              </a:rPr>
              <a:t>Hold </a:t>
            </a:r>
            <a:r>
              <a:rPr lang="en-US" sz="1800" dirty="0">
                <a:latin typeface="Trebuchet MS"/>
                <a:ea typeface="Trebuchet MS"/>
                <a:cs typeface="Trebuchet MS"/>
                <a:sym typeface="Trebuchet MS"/>
              </a:rPr>
              <a:t>all revision requests until the PAR window is open.</a:t>
            </a:r>
            <a:endParaRPr sz="18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99" name="Google Shape;99;p16"/>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169593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1844</TotalTime>
  <Words>5121</Words>
  <Application>Microsoft Office PowerPoint</Application>
  <PresentationFormat>On-screen Show (4:3)</PresentationFormat>
  <Paragraphs>634</Paragraphs>
  <Slides>39</Slides>
  <Notes>33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MS PGothic</vt:lpstr>
      <vt:lpstr>Arial</vt:lpstr>
      <vt:lpstr>Calibri</vt:lpstr>
      <vt:lpstr>Calibri Light</vt:lpstr>
      <vt:lpstr>Museo Slab 500</vt:lpstr>
      <vt:lpstr>Roboto</vt:lpstr>
      <vt:lpstr>Times New Roman</vt:lpstr>
      <vt:lpstr>Trebuchet MS</vt:lpstr>
      <vt:lpstr>Light Blue to Green Theme</vt:lpstr>
      <vt:lpstr> Regional Network Meeting (RNM)</vt:lpstr>
      <vt:lpstr>Agenda</vt:lpstr>
      <vt:lpstr>Introductions </vt:lpstr>
      <vt:lpstr>Regional Contacts</vt:lpstr>
      <vt:lpstr>Regional Contacts ~ Metro</vt:lpstr>
      <vt:lpstr>RNM Purpose</vt:lpstr>
      <vt:lpstr>CDE Updates</vt:lpstr>
      <vt:lpstr>Update: Consolidated Application</vt:lpstr>
      <vt:lpstr>Update: Post-Award Revisions (PAR)</vt:lpstr>
      <vt:lpstr>Update: CDE Support Contacts</vt:lpstr>
      <vt:lpstr>Update: Equitable Distribution Of Teachers (EDT) - Overview</vt:lpstr>
      <vt:lpstr>Update: EDT - LEA Eligibility for Poverty/Minority Analyses</vt:lpstr>
      <vt:lpstr>EDT Resources: On the Horizon</vt:lpstr>
      <vt:lpstr>Updates: Website</vt:lpstr>
      <vt:lpstr>Updates: Website Outcomes</vt:lpstr>
      <vt:lpstr>Updates: Improvement Planning- ESSA Statutory Requirements (CS Schools)</vt:lpstr>
      <vt:lpstr>Updates: CS and TS Planning Requirements</vt:lpstr>
      <vt:lpstr>Updates: Upcoming Dates Regarding Improvement Plans </vt:lpstr>
      <vt:lpstr>Monitoring</vt:lpstr>
      <vt:lpstr>Monitoring: Overview</vt:lpstr>
      <vt:lpstr>Monitoring: Goals</vt:lpstr>
      <vt:lpstr>Monitoring: Process</vt:lpstr>
      <vt:lpstr>Monitoring: Four Categories of Indicators: Phase-in Approach</vt:lpstr>
      <vt:lpstr>Monitoring: Levels of Review</vt:lpstr>
      <vt:lpstr>Monitoring: 2018-2019 Timeline</vt:lpstr>
      <vt:lpstr>Monitoring: Webinars and Other Supports</vt:lpstr>
      <vt:lpstr>LUNCH</vt:lpstr>
      <vt:lpstr>Monitoring Workshop</vt:lpstr>
      <vt:lpstr>PLACEHOLDER: Workshop Outline</vt:lpstr>
      <vt:lpstr>Monitoring: 2018-19 Program Requirements</vt:lpstr>
      <vt:lpstr>Monitoring Workshop: A Closer Look at SE 9.1</vt:lpstr>
      <vt:lpstr>Monitoring Workshop: SE 9.1 in the Consolidated Application</vt:lpstr>
      <vt:lpstr>Monitoring Workshop: Cross Program Question #3 Example Response</vt:lpstr>
      <vt:lpstr>Monitoring Workshop:  How the Consolidated Application Informs Monitoring</vt:lpstr>
      <vt:lpstr>Monitoring Workshop: SE 9.1</vt:lpstr>
      <vt:lpstr>Monitoring: 2018-19 Universal Indicators</vt:lpstr>
      <vt:lpstr>Monitoring Workshop: Understanding the Requirements </vt:lpstr>
      <vt:lpstr>Monitoring Workshop: From Compliance to Effective Practices</vt:lpstr>
      <vt:lpstr>Contacts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195</cp:revision>
  <cp:lastPrinted>2018-12-11T17:13:15Z</cp:lastPrinted>
  <dcterms:created xsi:type="dcterms:W3CDTF">2018-01-08T21:58:16Z</dcterms:created>
  <dcterms:modified xsi:type="dcterms:W3CDTF">2019-01-29T23:14:20Z</dcterms:modified>
</cp:coreProperties>
</file>