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Roboto" panose="02000000000000000000" pitchFamily="2" charset="0"/>
      <p:regular r:id="rId9"/>
      <p:bold r:id="rId10"/>
      <p:italic r:id="rId11"/>
      <p:boldItalic r:id="rId12"/>
    </p:embeddedFont>
    <p:embeddedFont>
      <p:font typeface="Roboto Medium" panose="02000000000000000000" pitchFamily="2" charset="0"/>
      <p:regular r:id="rId13"/>
      <p:bold r:id="rId14"/>
      <p:italic r:id="rId15"/>
      <p:boldItalic r:id="rId16"/>
    </p:embeddedFont>
    <p:embeddedFont>
      <p:font typeface="Rockwell" panose="02060603020205020403" pitchFamily="18"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pTBKZPGUXkJUXKiL7BztDXY0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0" d="100"/>
          <a:sy n="140" d="100"/>
        </p:scale>
        <p:origin x="132" y="4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099792bb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3099792bb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099792bbd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3099792bbd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099792bb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g3099792bbdf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099792bbd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3099792bbdf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9"/>
        <p:cNvGrpSpPr/>
        <p:nvPr/>
      </p:nvGrpSpPr>
      <p:grpSpPr>
        <a:xfrm>
          <a:off x="0" y="0"/>
          <a:ext cx="0" cy="0"/>
          <a:chOff x="0" y="0"/>
          <a:chExt cx="0" cy="0"/>
        </a:xfrm>
      </p:grpSpPr>
      <p:sp>
        <p:nvSpPr>
          <p:cNvPr id="10" name="Google Shape;1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 name="Google Shape;1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5" name="Google Shape;1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9"/>
        <p:cNvGrpSpPr/>
        <p:nvPr/>
      </p:nvGrpSpPr>
      <p:grpSpPr>
        <a:xfrm>
          <a:off x="0" y="0"/>
          <a:ext cx="0" cy="0"/>
          <a:chOff x="0" y="0"/>
          <a:chExt cx="0" cy="0"/>
        </a:xfrm>
      </p:grpSpPr>
      <p:pic>
        <p:nvPicPr>
          <p:cNvPr id="120" name="Google Shape;120;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1" name="Google Shape;121;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22" name="Google Shape;122;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23" name="Google Shape;123;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24" name="Google Shape;124;p45"/>
          <p:cNvGrpSpPr/>
          <p:nvPr/>
        </p:nvGrpSpPr>
        <p:grpSpPr>
          <a:xfrm>
            <a:off x="308400" y="1062325"/>
            <a:ext cx="1006800" cy="1003500"/>
            <a:chOff x="308400" y="1076275"/>
            <a:chExt cx="1006800" cy="1003500"/>
          </a:xfrm>
        </p:grpSpPr>
        <p:sp>
          <p:nvSpPr>
            <p:cNvPr id="125" name="Google Shape;125;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27" name="Google Shape;127;p45"/>
          <p:cNvGrpSpPr/>
          <p:nvPr/>
        </p:nvGrpSpPr>
        <p:grpSpPr>
          <a:xfrm>
            <a:off x="308400" y="2150613"/>
            <a:ext cx="1006800" cy="1003500"/>
            <a:chOff x="308400" y="2218825"/>
            <a:chExt cx="1006800" cy="1003500"/>
          </a:xfrm>
        </p:grpSpPr>
        <p:sp>
          <p:nvSpPr>
            <p:cNvPr id="128" name="Google Shape;128;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0" name="Google Shape;130;p45"/>
          <p:cNvGrpSpPr/>
          <p:nvPr/>
        </p:nvGrpSpPr>
        <p:grpSpPr>
          <a:xfrm>
            <a:off x="308400" y="3238900"/>
            <a:ext cx="1006800" cy="1003500"/>
            <a:chOff x="308400" y="1076275"/>
            <a:chExt cx="1006800" cy="1003500"/>
          </a:xfrm>
        </p:grpSpPr>
        <p:sp>
          <p:nvSpPr>
            <p:cNvPr id="131" name="Google Shape;131;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33" name="Google Shape;133;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34" name="Google Shape;134;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35" name="Google Shape;13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36" name="Google Shape;136;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7" name="Google Shape;137;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38" name="Google Shape;138;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39" name="Google Shape;139;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0"/>
        <p:cNvGrpSpPr/>
        <p:nvPr/>
      </p:nvGrpSpPr>
      <p:grpSpPr>
        <a:xfrm>
          <a:off x="0" y="0"/>
          <a:ext cx="0" cy="0"/>
          <a:chOff x="0" y="0"/>
          <a:chExt cx="0" cy="0"/>
        </a:xfrm>
      </p:grpSpPr>
      <p:pic>
        <p:nvPicPr>
          <p:cNvPr id="141" name="Google Shape;141;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2" name="Google Shape;142;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43" name="Google Shape;143;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44" name="Google Shape;144;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45" name="Google Shape;145;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46" name="Google Shape;146;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47" name="Google Shape;147;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48" name="Google Shape;148;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49" name="Google Shape;149;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0" name="Google Shape;150;p46"/>
          <p:cNvGrpSpPr/>
          <p:nvPr/>
        </p:nvGrpSpPr>
        <p:grpSpPr>
          <a:xfrm>
            <a:off x="311700" y="3548650"/>
            <a:ext cx="8363900" cy="646200"/>
            <a:chOff x="375100" y="3396250"/>
            <a:chExt cx="8363900" cy="646200"/>
          </a:xfrm>
        </p:grpSpPr>
        <p:sp>
          <p:nvSpPr>
            <p:cNvPr id="151" name="Google Shape;151;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56" name="Google Shape;156;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57" name="Google Shape;157;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58" name="Google Shape;158;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59" name="Google Shape;159;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0" name="Google Shape;160;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1" name="Google Shape;161;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62" name="Google Shape;162;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63" name="Google Shape;163;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64" name="Google Shape;164;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65" name="Google Shape;165;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66" name="Google Shape;166;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7" name="Google Shape;167;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8" name="Google Shape;168;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9"/>
        <p:cNvGrpSpPr/>
        <p:nvPr/>
      </p:nvGrpSpPr>
      <p:grpSpPr>
        <a:xfrm>
          <a:off x="0" y="0"/>
          <a:ext cx="0" cy="0"/>
          <a:chOff x="0" y="0"/>
          <a:chExt cx="0" cy="0"/>
        </a:xfrm>
      </p:grpSpPr>
      <p:pic>
        <p:nvPicPr>
          <p:cNvPr id="170" name="Google Shape;170;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1" name="Google Shape;171;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2" name="Google Shape;172;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3" name="Google Shape;173;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4" name="Google Shape;174;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75" name="Google Shape;175;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76" name="Google Shape;176;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 name="Google Shape;177;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78" name="Google Shape;178;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79"/>
        <p:cNvGrpSpPr/>
        <p:nvPr/>
      </p:nvGrpSpPr>
      <p:grpSpPr>
        <a:xfrm>
          <a:off x="0" y="0"/>
          <a:ext cx="0" cy="0"/>
          <a:chOff x="0" y="0"/>
          <a:chExt cx="0" cy="0"/>
        </a:xfrm>
      </p:grpSpPr>
      <p:pic>
        <p:nvPicPr>
          <p:cNvPr id="180" name="Google Shape;180;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1" name="Google Shape;181;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2" name="Google Shape;182;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3" name="Google Shape;183;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4" name="Google Shape;1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5"/>
        <p:cNvGrpSpPr/>
        <p:nvPr/>
      </p:nvGrpSpPr>
      <p:grpSpPr>
        <a:xfrm>
          <a:off x="0" y="0"/>
          <a:ext cx="0" cy="0"/>
          <a:chOff x="0" y="0"/>
          <a:chExt cx="0" cy="0"/>
        </a:xfrm>
      </p:grpSpPr>
      <p:pic>
        <p:nvPicPr>
          <p:cNvPr id="186" name="Google Shape;186;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 name="Google Shape;188;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 name="Google Shape;189;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0" name="Google Shape;190;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
        <p:cNvGrpSpPr/>
        <p:nvPr/>
      </p:nvGrpSpPr>
      <p:grpSpPr>
        <a:xfrm>
          <a:off x="0" y="0"/>
          <a:ext cx="0" cy="0"/>
          <a:chOff x="0" y="0"/>
          <a:chExt cx="0" cy="0"/>
        </a:xfrm>
      </p:grpSpPr>
      <p:pic>
        <p:nvPicPr>
          <p:cNvPr id="19" name="Google Shape;1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0" name="Google Shape;2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 name="Google Shape;2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2" name="Google Shape;2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3" name="Google Shape;2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4" name="Google Shape;2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5" name="Google Shape;2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6" name="Google Shape;2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1"/>
        <p:cNvGrpSpPr/>
        <p:nvPr/>
      </p:nvGrpSpPr>
      <p:grpSpPr>
        <a:xfrm>
          <a:off x="0" y="0"/>
          <a:ext cx="0" cy="0"/>
          <a:chOff x="0" y="0"/>
          <a:chExt cx="0" cy="0"/>
        </a:xfrm>
      </p:grpSpPr>
      <p:pic>
        <p:nvPicPr>
          <p:cNvPr id="192" name="Google Shape;192;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4" name="Google Shape;194;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95" name="Google Shape;195;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7"/>
        <p:cNvGrpSpPr/>
        <p:nvPr/>
      </p:nvGrpSpPr>
      <p:grpSpPr>
        <a:xfrm>
          <a:off x="0" y="0"/>
          <a:ext cx="0" cy="0"/>
          <a:chOff x="0" y="0"/>
          <a:chExt cx="0" cy="0"/>
        </a:xfrm>
      </p:grpSpPr>
      <p:pic>
        <p:nvPicPr>
          <p:cNvPr id="198" name="Google Shape;198;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3"/>
        <p:cNvGrpSpPr/>
        <p:nvPr/>
      </p:nvGrpSpPr>
      <p:grpSpPr>
        <a:xfrm>
          <a:off x="0" y="0"/>
          <a:ext cx="0" cy="0"/>
          <a:chOff x="0" y="0"/>
          <a:chExt cx="0" cy="0"/>
        </a:xfrm>
      </p:grpSpPr>
      <p:pic>
        <p:nvPicPr>
          <p:cNvPr id="204" name="Google Shape;204;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7" name="Google Shape;207;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09"/>
        <p:cNvGrpSpPr/>
        <p:nvPr/>
      </p:nvGrpSpPr>
      <p:grpSpPr>
        <a:xfrm>
          <a:off x="0" y="0"/>
          <a:ext cx="0" cy="0"/>
          <a:chOff x="0" y="0"/>
          <a:chExt cx="0" cy="0"/>
        </a:xfrm>
      </p:grpSpPr>
      <p:pic>
        <p:nvPicPr>
          <p:cNvPr id="210" name="Google Shape;210;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3" name="Google Shape;213;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5"/>
        <p:cNvGrpSpPr/>
        <p:nvPr/>
      </p:nvGrpSpPr>
      <p:grpSpPr>
        <a:xfrm>
          <a:off x="0" y="0"/>
          <a:ext cx="0" cy="0"/>
          <a:chOff x="0" y="0"/>
          <a:chExt cx="0" cy="0"/>
        </a:xfrm>
      </p:grpSpPr>
      <p:pic>
        <p:nvPicPr>
          <p:cNvPr id="216" name="Google Shape;216;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 name="Google Shape;219;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1"/>
        <p:cNvGrpSpPr/>
        <p:nvPr/>
      </p:nvGrpSpPr>
      <p:grpSpPr>
        <a:xfrm>
          <a:off x="0" y="0"/>
          <a:ext cx="0" cy="0"/>
          <a:chOff x="0" y="0"/>
          <a:chExt cx="0" cy="0"/>
        </a:xfrm>
      </p:grpSpPr>
      <p:pic>
        <p:nvPicPr>
          <p:cNvPr id="222" name="Google Shape;222;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 name="Google Shape;225;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7"/>
        <p:cNvGrpSpPr/>
        <p:nvPr/>
      </p:nvGrpSpPr>
      <p:grpSpPr>
        <a:xfrm>
          <a:off x="0" y="0"/>
          <a:ext cx="0" cy="0"/>
          <a:chOff x="0" y="0"/>
          <a:chExt cx="0" cy="0"/>
        </a:xfrm>
      </p:grpSpPr>
      <p:sp>
        <p:nvSpPr>
          <p:cNvPr id="228" name="Google Shape;228;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31" name="Google Shape;231;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2" name="Google Shape;232;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3" name="Google Shape;233;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4"/>
        <p:cNvGrpSpPr/>
        <p:nvPr/>
      </p:nvGrpSpPr>
      <p:grpSpPr>
        <a:xfrm>
          <a:off x="0" y="0"/>
          <a:ext cx="0" cy="0"/>
          <a:chOff x="0" y="0"/>
          <a:chExt cx="0" cy="0"/>
        </a:xfrm>
      </p:grpSpPr>
      <p:sp>
        <p:nvSpPr>
          <p:cNvPr id="235" name="Google Shape;235;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7" name="Google Shape;237;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8" name="Google Shape;238;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9" name="Google Shape;239;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40" name="Google Shape;240;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1" name="Google Shape;241;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2" name="Google Shape;242;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3" name="Google Shape;243;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4" name="Google Shape;244;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7"/>
        <p:cNvGrpSpPr/>
        <p:nvPr/>
      </p:nvGrpSpPr>
      <p:grpSpPr>
        <a:xfrm>
          <a:off x="0" y="0"/>
          <a:ext cx="0" cy="0"/>
          <a:chOff x="0" y="0"/>
          <a:chExt cx="0" cy="0"/>
        </a:xfrm>
      </p:grpSpPr>
      <p:sp>
        <p:nvSpPr>
          <p:cNvPr id="28" name="Google Shape;28;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29" name="Google Shape;29;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0" name="Google Shape;30;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1" name="Google Shape;31;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2" name="Google Shape;32;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 name="Google Shape;34;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5" name="Google Shape;35;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 name="Google Shape;36;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
        <p:cNvGrpSpPr/>
        <p:nvPr/>
      </p:nvGrpSpPr>
      <p:grpSpPr>
        <a:xfrm>
          <a:off x="0" y="0"/>
          <a:ext cx="0" cy="0"/>
          <a:chOff x="0" y="0"/>
          <a:chExt cx="0" cy="0"/>
        </a:xfrm>
      </p:grpSpPr>
      <p:sp>
        <p:nvSpPr>
          <p:cNvPr id="38" name="Google Shape;38;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 name="Google Shape;40;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41" name="Google Shape;41;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42" name="Google Shape;42;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43" name="Google Shape;43;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 name="Google Shape;44;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5" name="Google Shape;45;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46" name="Google Shape;46;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52" name="Google Shape;52;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3" name="Google Shape;53;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54" name="Google Shape;54;p33"/>
          <p:cNvGrpSpPr/>
          <p:nvPr/>
        </p:nvGrpSpPr>
        <p:grpSpPr>
          <a:xfrm>
            <a:off x="308400" y="1062325"/>
            <a:ext cx="1006800" cy="1003500"/>
            <a:chOff x="308400" y="1076275"/>
            <a:chExt cx="1006800" cy="1003500"/>
          </a:xfrm>
        </p:grpSpPr>
        <p:sp>
          <p:nvSpPr>
            <p:cNvPr id="55" name="Google Shape;55;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7" name="Google Shape;57;p33"/>
          <p:cNvGrpSpPr/>
          <p:nvPr/>
        </p:nvGrpSpPr>
        <p:grpSpPr>
          <a:xfrm>
            <a:off x="308400" y="2150613"/>
            <a:ext cx="1006800" cy="1003500"/>
            <a:chOff x="308400" y="2218825"/>
            <a:chExt cx="1006800" cy="1003500"/>
          </a:xfrm>
        </p:grpSpPr>
        <p:sp>
          <p:nvSpPr>
            <p:cNvPr id="58" name="Google Shape;58;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60" name="Google Shape;60;p33"/>
          <p:cNvGrpSpPr/>
          <p:nvPr/>
        </p:nvGrpSpPr>
        <p:grpSpPr>
          <a:xfrm>
            <a:off x="308400" y="3238900"/>
            <a:ext cx="1006800" cy="1003500"/>
            <a:chOff x="308400" y="1076275"/>
            <a:chExt cx="1006800" cy="1003500"/>
          </a:xfrm>
        </p:grpSpPr>
        <p:sp>
          <p:nvSpPr>
            <p:cNvPr id="61" name="Google Shape;61;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63" name="Google Shape;63;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64" name="Google Shape;64;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65" name="Google Shape;65;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66" name="Google Shape;66;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67" name="Google Shape;67;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 name="Google Shape;68;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orms.gle/hrziFZvukJJxKmiN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Mohajeri-Nelson_N@cde.state.co.u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Negley_T@cde.state.co.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ESSA State Plan Amendment</a:t>
            </a:r>
            <a:endParaRPr/>
          </a:p>
        </p:txBody>
      </p:sp>
      <p:sp>
        <p:nvSpPr>
          <p:cNvPr id="368" name="Google Shape;368;p1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Proposed Change: Chronic Absenteeism Excused Absences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20"/>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000"/>
              <a:buFont typeface="Arial"/>
              <a:buNone/>
            </a:pPr>
            <a:r>
              <a:rPr lang="en" dirty="0"/>
              <a:t>Current Methodology</a:t>
            </a:r>
            <a:endParaRPr dirty="0"/>
          </a:p>
        </p:txBody>
      </p:sp>
      <p:sp>
        <p:nvSpPr>
          <p:cNvPr id="376" name="Google Shape;376;p20"/>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1800"/>
              </a:spcAft>
              <a:buNone/>
            </a:pPr>
            <a:r>
              <a:rPr lang="en" dirty="0"/>
              <a:t>Colorado’s current ESSA State Plan reflects the use of chronic absenteeism rates for elementary and middle schools as part of the School Quality or Student Success (SQSS) Indicator.</a:t>
            </a:r>
            <a:endParaRPr dirty="0"/>
          </a:p>
          <a:p>
            <a:pPr marL="0" lvl="0" indent="0" algn="l" rtl="0">
              <a:spcBef>
                <a:spcPts val="0"/>
              </a:spcBef>
              <a:spcAft>
                <a:spcPts val="0"/>
              </a:spcAft>
              <a:buNone/>
            </a:pPr>
            <a:r>
              <a:rPr lang="en" dirty="0"/>
              <a:t>Chronic absenteeism rates are currently based on unexcused absences only.</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3099792bbdf_0_0"/>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Rationale for Change</a:t>
            </a:r>
            <a:endParaRPr/>
          </a:p>
        </p:txBody>
      </p:sp>
      <p:sp>
        <p:nvSpPr>
          <p:cNvPr id="383" name="Google Shape;383;g3099792bbdf_0_0"/>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1800"/>
              </a:spcAft>
              <a:buSzPts val="1600"/>
              <a:buNone/>
            </a:pPr>
            <a:r>
              <a:rPr lang="en" dirty="0"/>
              <a:t>Due to the impact of the pandemic, the chronic absenteeism calculation was revised to exclude parent excused absences. This temporary solution enabled individuals with, or exposed to, COVID-19 to quarantine without negatively impacting a schools’ chronic absenteeism rate.</a:t>
            </a:r>
            <a:endParaRPr dirty="0"/>
          </a:p>
          <a:p>
            <a:pPr marL="0" lvl="0" indent="0" algn="l" rtl="0">
              <a:spcBef>
                <a:spcPts val="0"/>
              </a:spcBef>
              <a:spcAft>
                <a:spcPts val="0"/>
              </a:spcAft>
              <a:buSzPts val="1600"/>
              <a:buNone/>
            </a:pPr>
            <a:r>
              <a:rPr lang="en" dirty="0"/>
              <a:t>Both the federal and state definition of chronic absenteeism, however, include both excused and unexcused absences.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g3099792bbdf_0_6"/>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Proposed Change</a:t>
            </a:r>
            <a:endParaRPr/>
          </a:p>
        </p:txBody>
      </p:sp>
      <p:sp>
        <p:nvSpPr>
          <p:cNvPr id="390" name="Google Shape;390;g3099792bbdf_0_6"/>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SzPts val="1600"/>
              <a:buNone/>
            </a:pPr>
            <a:r>
              <a:rPr lang="en" dirty="0"/>
              <a:t>Colorado proposes to amend its ESSA State Plan to include both excused and unexcused absences in its calculation of chronic absenteeism rates for elementary and middle schools as part of the School Quality or Student Success (SQSS) Indicator.</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g3099792bbdf_0_12"/>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How to Submit Feedback</a:t>
            </a:r>
            <a:endParaRPr/>
          </a:p>
        </p:txBody>
      </p:sp>
      <p:sp>
        <p:nvSpPr>
          <p:cNvPr id="397" name="Google Shape;397;g3099792bbdf_0_12"/>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800"/>
              </a:spcAft>
              <a:buClr>
                <a:schemeClr val="dk1"/>
              </a:buClr>
              <a:buSzPts val="1600"/>
              <a:buFont typeface="Arial"/>
              <a:buNone/>
            </a:pPr>
            <a:r>
              <a:rPr lang="en" dirty="0"/>
              <a:t>Utilize the </a:t>
            </a:r>
            <a:r>
              <a:rPr lang="en" u="sng" dirty="0">
                <a:solidFill>
                  <a:schemeClr val="hlink"/>
                </a:solidFill>
                <a:hlinkClick r:id="rId3"/>
              </a:rPr>
              <a:t>Chronic Absenteeism - Resuming Full Definition Google Form</a:t>
            </a:r>
            <a:r>
              <a:rPr lang="en" dirty="0"/>
              <a:t> to provide input on this proposed change.</a:t>
            </a:r>
            <a:endParaRPr dirty="0"/>
          </a:p>
          <a:p>
            <a:pPr marL="0" lvl="0" indent="0" algn="l" rtl="0">
              <a:lnSpc>
                <a:spcPct val="115000"/>
              </a:lnSpc>
              <a:spcBef>
                <a:spcPts val="0"/>
              </a:spcBef>
              <a:spcAft>
                <a:spcPts val="0"/>
              </a:spcAft>
              <a:buSzPts val="1600"/>
              <a:buNone/>
            </a:pPr>
            <a:r>
              <a:rPr lang="en" dirty="0"/>
              <a:t>All responses must be submitted by Tuesday, November 15, 2024.</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g3099792bbdf_0_18"/>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Contact Information</a:t>
            </a:r>
            <a:endParaRPr/>
          </a:p>
        </p:txBody>
      </p:sp>
      <p:sp>
        <p:nvSpPr>
          <p:cNvPr id="404" name="Google Shape;404;g3099792bbdf_0_18"/>
          <p:cNvSpPr txBox="1">
            <a:spLocks noGrp="1"/>
          </p:cNvSpPr>
          <p:nvPr>
            <p:ph type="body" idx="1"/>
          </p:nvPr>
        </p:nvSpPr>
        <p:spPr>
          <a:xfrm>
            <a:off x="311699" y="1152475"/>
            <a:ext cx="6151921" cy="3105418"/>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800"/>
              </a:spcAft>
              <a:buSzPts val="1600"/>
              <a:buNone/>
            </a:pPr>
            <a:r>
              <a:rPr lang="en" dirty="0"/>
              <a:t>For more information, or to address any questions, please contact:</a:t>
            </a:r>
            <a:endParaRPr dirty="0"/>
          </a:p>
          <a:p>
            <a:pPr marL="0" lvl="0" indent="0" algn="l" rtl="0">
              <a:lnSpc>
                <a:spcPct val="115000"/>
              </a:lnSpc>
              <a:spcBef>
                <a:spcPts val="0"/>
              </a:spcBef>
              <a:spcAft>
                <a:spcPts val="0"/>
              </a:spcAft>
              <a:buSzPts val="1600"/>
              <a:buNone/>
            </a:pPr>
            <a:r>
              <a:rPr lang="en" dirty="0"/>
              <a:t>Nazanin Mohajeri-Nelson</a:t>
            </a:r>
            <a:endParaRPr dirty="0"/>
          </a:p>
          <a:p>
            <a:pPr marL="457200" lvl="0" indent="-330200" algn="l" rtl="0">
              <a:lnSpc>
                <a:spcPct val="115000"/>
              </a:lnSpc>
              <a:spcBef>
                <a:spcPts val="0"/>
              </a:spcBef>
              <a:spcAft>
                <a:spcPts val="0"/>
              </a:spcAft>
              <a:buSzPts val="1600"/>
              <a:buChar char="●"/>
            </a:pPr>
            <a:r>
              <a:rPr lang="en" dirty="0"/>
              <a:t>Executive Director, Federal Programs and Supports Unit</a:t>
            </a:r>
            <a:endParaRPr dirty="0"/>
          </a:p>
          <a:p>
            <a:pPr marL="457200" lvl="0" indent="-330200" algn="l" rtl="0">
              <a:lnSpc>
                <a:spcPct val="115000"/>
              </a:lnSpc>
              <a:spcBef>
                <a:spcPts val="0"/>
              </a:spcBef>
              <a:spcAft>
                <a:spcPts val="0"/>
              </a:spcAft>
              <a:buSzPts val="1600"/>
              <a:buChar char="●"/>
            </a:pPr>
            <a:r>
              <a:rPr lang="en" dirty="0"/>
              <a:t>720-626-3895</a:t>
            </a:r>
            <a:endParaRPr dirty="0"/>
          </a:p>
          <a:p>
            <a:pPr marL="457200" lvl="0" indent="-330200" algn="l" rtl="0">
              <a:lnSpc>
                <a:spcPct val="115000"/>
              </a:lnSpc>
              <a:spcBef>
                <a:spcPts val="0"/>
              </a:spcBef>
              <a:spcAft>
                <a:spcPts val="1800"/>
              </a:spcAft>
              <a:buSzPts val="1600"/>
              <a:buChar char="●"/>
            </a:pPr>
            <a:r>
              <a:rPr lang="en" u="sng" dirty="0">
                <a:solidFill>
                  <a:schemeClr val="hlink"/>
                </a:solidFill>
                <a:hlinkClick r:id="rId3"/>
              </a:rPr>
              <a:t>Mohajeri-Nelson_N@cde.state.co.us</a:t>
            </a:r>
            <a:endParaRPr dirty="0"/>
          </a:p>
          <a:p>
            <a:pPr marL="0" lvl="0" indent="0" algn="l" rtl="0">
              <a:lnSpc>
                <a:spcPct val="115000"/>
              </a:lnSpc>
              <a:spcBef>
                <a:spcPts val="0"/>
              </a:spcBef>
              <a:spcAft>
                <a:spcPts val="0"/>
              </a:spcAft>
              <a:buSzPts val="1600"/>
              <a:buNone/>
            </a:pPr>
            <a:r>
              <a:rPr lang="en" dirty="0"/>
              <a:t>Tina Negley</a:t>
            </a:r>
            <a:endParaRPr dirty="0"/>
          </a:p>
          <a:p>
            <a:pPr marL="457200" lvl="0" indent="-330200" algn="l" rtl="0">
              <a:lnSpc>
                <a:spcPct val="115000"/>
              </a:lnSpc>
              <a:spcBef>
                <a:spcPts val="0"/>
              </a:spcBef>
              <a:spcAft>
                <a:spcPts val="0"/>
              </a:spcAft>
              <a:buSzPts val="1600"/>
              <a:buChar char="●"/>
            </a:pPr>
            <a:r>
              <a:rPr lang="en" dirty="0"/>
              <a:t>Supervisor, Program Effectiveness Office</a:t>
            </a:r>
            <a:endParaRPr dirty="0"/>
          </a:p>
          <a:p>
            <a:pPr marL="457200" lvl="0" indent="-330200" algn="l" rtl="0">
              <a:lnSpc>
                <a:spcPct val="115000"/>
              </a:lnSpc>
              <a:spcBef>
                <a:spcPts val="0"/>
              </a:spcBef>
              <a:spcAft>
                <a:spcPts val="0"/>
              </a:spcAft>
              <a:buSzPts val="1600"/>
              <a:buChar char="●"/>
            </a:pPr>
            <a:r>
              <a:rPr lang="en" dirty="0"/>
              <a:t>720-766-2793</a:t>
            </a:r>
            <a:endParaRPr dirty="0"/>
          </a:p>
          <a:p>
            <a:pPr marL="457200" lvl="0" indent="-330200" algn="l" rtl="0">
              <a:lnSpc>
                <a:spcPct val="115000"/>
              </a:lnSpc>
              <a:spcBef>
                <a:spcPts val="0"/>
              </a:spcBef>
              <a:spcAft>
                <a:spcPts val="0"/>
              </a:spcAft>
              <a:buSzPts val="1600"/>
              <a:buChar char="●"/>
            </a:pPr>
            <a:r>
              <a:rPr lang="en" u="sng" dirty="0">
                <a:solidFill>
                  <a:schemeClr val="hlink"/>
                </a:solidFill>
                <a:hlinkClick r:id="rId4"/>
              </a:rPr>
              <a:t>Negley_T@cde.state.co.us</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255</Words>
  <Application>Microsoft Office PowerPoint</Application>
  <PresentationFormat>On-screen Show (16:9)</PresentationFormat>
  <Paragraphs>23</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Roboto Medium</vt:lpstr>
      <vt:lpstr>Rockwell</vt:lpstr>
      <vt:lpstr>Roboto</vt:lpstr>
      <vt:lpstr>Simple Light</vt:lpstr>
      <vt:lpstr>ESSA State Plan Amendment</vt:lpstr>
      <vt:lpstr>Current Methodology</vt:lpstr>
      <vt:lpstr>Rationale for Change</vt:lpstr>
      <vt:lpstr>Proposed Change</vt:lpstr>
      <vt:lpstr>How to Submit Feedback</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2024-10-11T15:47:08Z</dcterms:modified>
</cp:coreProperties>
</file>