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9144000" cy="5143500" type="screen16x9"/>
  <p:notesSz cx="6858000" cy="9144000"/>
  <p:embeddedFontLst>
    <p:embeddedFont>
      <p:font typeface="Roboto" panose="02000000000000000000" pitchFamily="2" charset="0"/>
      <p:regular r:id="rId9"/>
      <p:bold r:id="rId10"/>
      <p:italic r:id="rId11"/>
      <p:boldItalic r:id="rId12"/>
    </p:embeddedFont>
    <p:embeddedFont>
      <p:font typeface="Roboto Medium" panose="02000000000000000000" pitchFamily="2" charset="0"/>
      <p:regular r:id="rId13"/>
      <p:bold r:id="rId14"/>
      <p:italic r:id="rId15"/>
      <p:boldItalic r:id="rId16"/>
    </p:embeddedFont>
    <p:embeddedFont>
      <p:font typeface="Rockwell" panose="02060603020205020403" pitchFamily="18"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1" roundtripDataSignature="AMtx7mh+pTBKZPGUXkJUXKiL7BztDXY05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0" d="100"/>
          <a:sy n="140" d="100"/>
        </p:scale>
        <p:origin x="132" y="4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18" Type="http://schemas.openxmlformats.org/officeDocument/2006/relationships/font" Target="fonts/font10.fntdata"/><Relationship Id="rId3" Type="http://schemas.openxmlformats.org/officeDocument/2006/relationships/slide" Target="slides/slide2.xml"/><Relationship Id="rId21" Type="http://customschemas.google.com/relationships/presentationmetadata" Target="metadata"/><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font" Target="fonts/font9.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8.fntdata"/><Relationship Id="rId20"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7.fntdata"/><Relationship Id="rId23" Type="http://schemas.openxmlformats.org/officeDocument/2006/relationships/viewProps" Target="viewProps.xml"/><Relationship Id="rId10" Type="http://schemas.openxmlformats.org/officeDocument/2006/relationships/font" Target="fonts/font2.fntdata"/><Relationship Id="rId19"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5" name="Google Shape;365;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2" name="Google Shape;372;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3099792bbd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9" name="Google Shape;379;g3099792bbdf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3099792bbdf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6" name="Google Shape;386;g3099792bbdf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3099792bbd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3" name="Google Shape;393;g3099792bbdf_0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3099792bbdf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0" name="Google Shape;400;g3099792bbdf_0_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Master" Target="../slideMasters/slideMaster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3.png"/></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1.png"/><Relationship Id="rId1" Type="http://schemas.openxmlformats.org/officeDocument/2006/relationships/slideMaster" Target="../slideMasters/slideMaster1.xml"/><Relationship Id="rId4" Type="http://schemas.openxmlformats.org/officeDocument/2006/relationships/image" Target="../media/image42.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Slide - Blue">
  <p:cSld name="TITLE_AND_BODY_1_1_1_1_1_1_1_1">
    <p:spTree>
      <p:nvGrpSpPr>
        <p:cNvPr id="1" name="Shape 9"/>
        <p:cNvGrpSpPr/>
        <p:nvPr/>
      </p:nvGrpSpPr>
      <p:grpSpPr>
        <a:xfrm>
          <a:off x="0" y="0"/>
          <a:ext cx="0" cy="0"/>
          <a:chOff x="0" y="0"/>
          <a:chExt cx="0" cy="0"/>
        </a:xfrm>
      </p:grpSpPr>
      <p:sp>
        <p:nvSpPr>
          <p:cNvPr id="10" name="Google Shape;10;p4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1" name="Google Shape;11;p44" descr="&quot;&quot;"/>
          <p:cNvSpPr/>
          <p:nvPr/>
        </p:nvSpPr>
        <p:spPr>
          <a:xfrm>
            <a:off x="1125" y="0"/>
            <a:ext cx="9144000" cy="2743200"/>
          </a:xfrm>
          <a:prstGeom prst="rect">
            <a:avLst/>
          </a:prstGeom>
          <a:solidFill>
            <a:srgbClr val="488BC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44"/>
          <p:cNvSpPr txBox="1">
            <a:spLocks noGrp="1"/>
          </p:cNvSpPr>
          <p:nvPr>
            <p:ph type="sldNum" idx="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3" name="Google Shape;13;p44"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pic>
        <p:nvPicPr>
          <p:cNvPr id="14" name="Google Shape;14;p44" descr="CDE logo"/>
          <p:cNvPicPr preferRelativeResize="0"/>
          <p:nvPr/>
        </p:nvPicPr>
        <p:blipFill rotWithShape="1">
          <a:blip r:embed="rId3">
            <a:alphaModFix/>
          </a:blip>
          <a:srcRect/>
          <a:stretch/>
        </p:blipFill>
        <p:spPr>
          <a:xfrm>
            <a:off x="2294525" y="746675"/>
            <a:ext cx="1456100" cy="919150"/>
          </a:xfrm>
          <a:prstGeom prst="rect">
            <a:avLst/>
          </a:prstGeom>
          <a:noFill/>
          <a:ln>
            <a:noFill/>
          </a:ln>
        </p:spPr>
      </p:pic>
      <p:pic>
        <p:nvPicPr>
          <p:cNvPr id="15" name="Google Shape;15;p44" descr="Photo of high school student"/>
          <p:cNvPicPr preferRelativeResize="0"/>
          <p:nvPr/>
        </p:nvPicPr>
        <p:blipFill rotWithShape="1">
          <a:blip r:embed="rId4">
            <a:alphaModFix/>
          </a:blip>
          <a:srcRect/>
          <a:stretch/>
        </p:blipFill>
        <p:spPr>
          <a:xfrm>
            <a:off x="6124275" y="0"/>
            <a:ext cx="3019725" cy="4483625"/>
          </a:xfrm>
          <a:prstGeom prst="rect">
            <a:avLst/>
          </a:prstGeom>
          <a:noFill/>
          <a:ln>
            <a:noFill/>
          </a:ln>
        </p:spPr>
      </p:pic>
      <p:sp>
        <p:nvSpPr>
          <p:cNvPr id="16" name="Google Shape;16;p44"/>
          <p:cNvSpPr txBox="1">
            <a:spLocks noGrp="1"/>
          </p:cNvSpPr>
          <p:nvPr>
            <p:ph type="title"/>
          </p:nvPr>
        </p:nvSpPr>
        <p:spPr>
          <a:xfrm>
            <a:off x="205525" y="2075700"/>
            <a:ext cx="5778300" cy="5313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Clr>
                <a:schemeClr val="lt1"/>
              </a:buClr>
              <a:buSzPts val="2200"/>
              <a:buFont typeface="Roboto"/>
              <a:buNone/>
              <a:defRPr sz="2200">
                <a:solidFill>
                  <a:schemeClr val="lt1"/>
                </a:solidFill>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7" name="Google Shape;17;p44"/>
          <p:cNvSpPr txBox="1">
            <a:spLocks noGrp="1"/>
          </p:cNvSpPr>
          <p:nvPr>
            <p:ph type="title" idx="3"/>
          </p:nvPr>
        </p:nvSpPr>
        <p:spPr>
          <a:xfrm>
            <a:off x="205525" y="2960750"/>
            <a:ext cx="5778300" cy="10401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2200"/>
              <a:buFont typeface="Roboto"/>
              <a:buNone/>
              <a:defRPr sz="2200">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Divider - Orange - 04">
  <p:cSld name="TITLE_AND_BODY_1_1_1">
    <p:spTree>
      <p:nvGrpSpPr>
        <p:cNvPr id="1" name="Shape 89"/>
        <p:cNvGrpSpPr/>
        <p:nvPr/>
      </p:nvGrpSpPr>
      <p:grpSpPr>
        <a:xfrm>
          <a:off x="0" y="0"/>
          <a:ext cx="0" cy="0"/>
          <a:chOff x="0" y="0"/>
          <a:chExt cx="0" cy="0"/>
        </a:xfrm>
      </p:grpSpPr>
      <p:pic>
        <p:nvPicPr>
          <p:cNvPr id="90" name="Google Shape;90;p39" descr="Photo of elementary student"/>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91" name="Google Shape;91;p39"/>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92" name="Google Shape;92;p39"/>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chemeClr val="dk1"/>
                </a:solidFill>
                <a:latin typeface="Arial"/>
                <a:ea typeface="Arial"/>
                <a:cs typeface="Arial"/>
                <a:sym typeface="Arial"/>
              </a:rPr>
              <a:t> </a:t>
            </a:r>
            <a:fld id="{00000000-1234-1234-1234-123412341234}" type="slidenum">
              <a:rPr lang="en"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Arial"/>
              <a:ea typeface="Arial"/>
              <a:cs typeface="Arial"/>
              <a:sym typeface="Arial"/>
            </a:endParaRPr>
          </a:p>
        </p:txBody>
      </p:sp>
      <p:pic>
        <p:nvPicPr>
          <p:cNvPr id="93" name="Google Shape;93;p39"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94" name="Google Shape;94;p3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Divider - Orange - 05">
  <p:cSld name="TITLE_AND_BODY_1_1_1_1">
    <p:spTree>
      <p:nvGrpSpPr>
        <p:cNvPr id="1" name="Shape 95"/>
        <p:cNvGrpSpPr/>
        <p:nvPr/>
      </p:nvGrpSpPr>
      <p:grpSpPr>
        <a:xfrm>
          <a:off x="0" y="0"/>
          <a:ext cx="0" cy="0"/>
          <a:chOff x="0" y="0"/>
          <a:chExt cx="0" cy="0"/>
        </a:xfrm>
      </p:grpSpPr>
      <p:pic>
        <p:nvPicPr>
          <p:cNvPr id="96" name="Google Shape;96;p40" descr="Photo of elementary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97" name="Google Shape;97;p40"/>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98" name="Google Shape;98;p40"/>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chemeClr val="dk1"/>
                </a:solidFill>
                <a:latin typeface="Arial"/>
                <a:ea typeface="Arial"/>
                <a:cs typeface="Arial"/>
                <a:sym typeface="Arial"/>
              </a:rPr>
              <a:t> </a:t>
            </a:r>
            <a:fld id="{00000000-1234-1234-1234-123412341234}" type="slidenum">
              <a:rPr lang="en"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Arial"/>
              <a:ea typeface="Arial"/>
              <a:cs typeface="Arial"/>
              <a:sym typeface="Arial"/>
            </a:endParaRPr>
          </a:p>
        </p:txBody>
      </p:sp>
      <p:pic>
        <p:nvPicPr>
          <p:cNvPr id="99" name="Google Shape;99;p40"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100" name="Google Shape;100;p4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Divider - Orange - 06">
  <p:cSld name="TITLE_AND_BODY_1_1_1_1_1">
    <p:spTree>
      <p:nvGrpSpPr>
        <p:cNvPr id="1" name="Shape 101"/>
        <p:cNvGrpSpPr/>
        <p:nvPr/>
      </p:nvGrpSpPr>
      <p:grpSpPr>
        <a:xfrm>
          <a:off x="0" y="0"/>
          <a:ext cx="0" cy="0"/>
          <a:chOff x="0" y="0"/>
          <a:chExt cx="0" cy="0"/>
        </a:xfrm>
      </p:grpSpPr>
      <p:pic>
        <p:nvPicPr>
          <p:cNvPr id="102" name="Google Shape;102;p41" descr="Photo of elementary str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03" name="Google Shape;103;p41"/>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104" name="Google Shape;104;p41"/>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105" name="Google Shape;105;p41"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106" name="Google Shape;106;p4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Divider - Orange - 07">
  <p:cSld name="TITLE_AND_BODY_1_1_1_1_1_1">
    <p:spTree>
      <p:nvGrpSpPr>
        <p:cNvPr id="1" name="Shape 107"/>
        <p:cNvGrpSpPr/>
        <p:nvPr/>
      </p:nvGrpSpPr>
      <p:grpSpPr>
        <a:xfrm>
          <a:off x="0" y="0"/>
          <a:ext cx="0" cy="0"/>
          <a:chOff x="0" y="0"/>
          <a:chExt cx="0" cy="0"/>
        </a:xfrm>
      </p:grpSpPr>
      <p:pic>
        <p:nvPicPr>
          <p:cNvPr id="108" name="Google Shape;108;p42" descr="Photo of elementary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09" name="Google Shape;109;p42"/>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110" name="Google Shape;110;p42"/>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111" name="Google Shape;111;p42"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112" name="Google Shape;112;p4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Divider - Orange - 08">
  <p:cSld name="TITLE_AND_BODY_1_1_1_1_1_1_1">
    <p:spTree>
      <p:nvGrpSpPr>
        <p:cNvPr id="1" name="Shape 113"/>
        <p:cNvGrpSpPr/>
        <p:nvPr/>
      </p:nvGrpSpPr>
      <p:grpSpPr>
        <a:xfrm>
          <a:off x="0" y="0"/>
          <a:ext cx="0" cy="0"/>
          <a:chOff x="0" y="0"/>
          <a:chExt cx="0" cy="0"/>
        </a:xfrm>
      </p:grpSpPr>
      <p:pic>
        <p:nvPicPr>
          <p:cNvPr id="114" name="Google Shape;114;p43" descr="Photo of elementary student and teacher"/>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15" name="Google Shape;115;p43"/>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116" name="Google Shape;116;p43"/>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117" name="Google Shape;117;p43"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118" name="Google Shape;118;p4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ur schools, students and educators - Blue">
  <p:cSld name="TITLE_AND_BODY_1_1_1_1_1_1_1_1_1_1_1">
    <p:spTree>
      <p:nvGrpSpPr>
        <p:cNvPr id="1" name="Shape 119"/>
        <p:cNvGrpSpPr/>
        <p:nvPr/>
      </p:nvGrpSpPr>
      <p:grpSpPr>
        <a:xfrm>
          <a:off x="0" y="0"/>
          <a:ext cx="0" cy="0"/>
          <a:chOff x="0" y="0"/>
          <a:chExt cx="0" cy="0"/>
        </a:xfrm>
      </p:grpSpPr>
      <p:pic>
        <p:nvPicPr>
          <p:cNvPr id="120" name="Google Shape;120;p45"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121" name="Google Shape;121;p45"/>
          <p:cNvSpPr txBox="1"/>
          <p:nvPr/>
        </p:nvSpPr>
        <p:spPr>
          <a:xfrm>
            <a:off x="311700" y="105100"/>
            <a:ext cx="7167900" cy="7413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300"/>
              <a:buFont typeface="Arial"/>
              <a:buNone/>
            </a:pPr>
            <a:r>
              <a:rPr lang="en" sz="2300" b="1" i="0" u="none" strike="noStrike" cap="none">
                <a:solidFill>
                  <a:srgbClr val="000000"/>
                </a:solidFill>
                <a:latin typeface="Roboto"/>
                <a:ea typeface="Roboto"/>
                <a:cs typeface="Roboto"/>
                <a:sym typeface="Roboto"/>
              </a:rPr>
              <a:t>Our schools, students, and educators</a:t>
            </a:r>
            <a:endParaRPr sz="2300" b="1" i="0" u="none" strike="noStrike" cap="none">
              <a:solidFill>
                <a:srgbClr val="000000"/>
              </a:solidFill>
              <a:latin typeface="Roboto"/>
              <a:ea typeface="Roboto"/>
              <a:cs typeface="Roboto"/>
              <a:sym typeface="Roboto"/>
            </a:endParaRPr>
          </a:p>
        </p:txBody>
      </p:sp>
      <p:sp>
        <p:nvSpPr>
          <p:cNvPr id="122" name="Google Shape;122;p45"/>
          <p:cNvSpPr txBox="1"/>
          <p:nvPr/>
        </p:nvSpPr>
        <p:spPr>
          <a:xfrm>
            <a:off x="6587225" y="1228675"/>
            <a:ext cx="2195400" cy="2400000"/>
          </a:xfrm>
          <a:prstGeom prst="rect">
            <a:avLst/>
          </a:prstGeom>
          <a:solidFill>
            <a:srgbClr val="F3F3F3"/>
          </a:solidFill>
          <a:ln w="9525" cap="flat" cmpd="sng">
            <a:solidFill>
              <a:srgbClr val="B7B7B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Eligible for Free/Reduced </a:t>
            </a:r>
            <a:br>
              <a:rPr lang="en" sz="1100" b="1" i="0" u="none" strike="noStrike" cap="none">
                <a:solidFill>
                  <a:srgbClr val="000000"/>
                </a:solidFill>
                <a:latin typeface="Arial"/>
                <a:ea typeface="Arial"/>
                <a:cs typeface="Arial"/>
                <a:sym typeface="Arial"/>
              </a:rPr>
            </a:br>
            <a:r>
              <a:rPr lang="en" sz="1100" b="1" i="0" u="none" strike="noStrike" cap="none">
                <a:solidFill>
                  <a:srgbClr val="000000"/>
                </a:solidFill>
                <a:latin typeface="Arial"/>
                <a:ea typeface="Arial"/>
                <a:cs typeface="Arial"/>
                <a:sym typeface="Arial"/>
              </a:rPr>
              <a:t>Lunch:</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Arial"/>
                <a:ea typeface="Arial"/>
                <a:cs typeface="Arial"/>
                <a:sym typeface="Arial"/>
              </a:rPr>
              <a:t>403,231 (~46%)</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Students with Individualized Education Programs:</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Arial"/>
                <a:ea typeface="Arial"/>
                <a:cs typeface="Arial"/>
                <a:sym typeface="Arial"/>
              </a:rPr>
              <a:t>113,992 (~13%)</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Multilingual Learners*:</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Arial"/>
                <a:ea typeface="Arial"/>
                <a:cs typeface="Arial"/>
                <a:sym typeface="Arial"/>
              </a:rPr>
              <a:t>95,734 (~11%)</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McKinney Vento:</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Arial"/>
                <a:ea typeface="Arial"/>
                <a:cs typeface="Arial"/>
                <a:sym typeface="Arial"/>
              </a:rPr>
              <a:t>16,540 (~2%)</a:t>
            </a:r>
            <a:endParaRPr sz="1200" b="0" i="0" u="none" strike="noStrike" cap="none">
              <a:solidFill>
                <a:srgbClr val="000000"/>
              </a:solidFill>
              <a:latin typeface="Arial"/>
              <a:ea typeface="Arial"/>
              <a:cs typeface="Arial"/>
              <a:sym typeface="Arial"/>
            </a:endParaRPr>
          </a:p>
        </p:txBody>
      </p:sp>
      <p:sp>
        <p:nvSpPr>
          <p:cNvPr id="123" name="Google Shape;123;p45"/>
          <p:cNvSpPr txBox="1"/>
          <p:nvPr/>
        </p:nvSpPr>
        <p:spPr>
          <a:xfrm>
            <a:off x="6819275" y="3751550"/>
            <a:ext cx="1731300" cy="369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 sz="800" b="0" i="1" u="none" strike="noStrike" cap="none">
                <a:solidFill>
                  <a:schemeClr val="dk2"/>
                </a:solidFill>
                <a:latin typeface="Roboto"/>
                <a:ea typeface="Roboto"/>
                <a:cs typeface="Roboto"/>
                <a:sym typeface="Roboto"/>
              </a:rPr>
              <a:t>*Includes both Non-English Proficient and Limited English Proficient students</a:t>
            </a:r>
            <a:endParaRPr sz="800" b="0" i="1" u="none" strike="noStrike" cap="none">
              <a:solidFill>
                <a:schemeClr val="dk2"/>
              </a:solidFill>
              <a:latin typeface="Roboto"/>
              <a:ea typeface="Roboto"/>
              <a:cs typeface="Roboto"/>
              <a:sym typeface="Roboto"/>
            </a:endParaRPr>
          </a:p>
        </p:txBody>
      </p:sp>
      <p:grpSp>
        <p:nvGrpSpPr>
          <p:cNvPr id="124" name="Google Shape;124;p45"/>
          <p:cNvGrpSpPr/>
          <p:nvPr/>
        </p:nvGrpSpPr>
        <p:grpSpPr>
          <a:xfrm>
            <a:off x="308400" y="1062325"/>
            <a:ext cx="1006800" cy="1003500"/>
            <a:chOff x="308400" y="1076275"/>
            <a:chExt cx="1006800" cy="1003500"/>
          </a:xfrm>
        </p:grpSpPr>
        <p:sp>
          <p:nvSpPr>
            <p:cNvPr id="125" name="Google Shape;125;p45" descr="&quot;&quot;"/>
            <p:cNvSpPr/>
            <p:nvPr/>
          </p:nvSpPr>
          <p:spPr>
            <a:xfrm>
              <a:off x="311700" y="1076275"/>
              <a:ext cx="1003500" cy="1003500"/>
            </a:xfrm>
            <a:prstGeom prst="ellipse">
              <a:avLst/>
            </a:prstGeom>
            <a:solidFill>
              <a:srgbClr val="EF752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45"/>
            <p:cNvSpPr txBox="1"/>
            <p:nvPr/>
          </p:nvSpPr>
          <p:spPr>
            <a:xfrm>
              <a:off x="308400" y="1092575"/>
              <a:ext cx="1003500" cy="897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chemeClr val="lt1"/>
                  </a:solidFill>
                  <a:latin typeface="Roboto"/>
                  <a:ea typeface="Roboto"/>
                  <a:cs typeface="Roboto"/>
                  <a:sym typeface="Roboto"/>
                </a:rPr>
                <a:t>178</a:t>
              </a:r>
              <a:endParaRPr sz="1300" b="1" i="0" u="none" strike="noStrike" cap="none">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chemeClr val="lt1"/>
                  </a:solidFill>
                  <a:latin typeface="Roboto"/>
                  <a:ea typeface="Roboto"/>
                  <a:cs typeface="Roboto"/>
                  <a:sym typeface="Roboto"/>
                </a:rPr>
                <a:t>SCHOOL</a:t>
              </a:r>
              <a:endParaRPr sz="1200" b="0" i="0" u="none" strike="noStrike" cap="none">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chemeClr val="lt1"/>
                  </a:solidFill>
                  <a:latin typeface="Roboto"/>
                  <a:ea typeface="Roboto"/>
                  <a:cs typeface="Roboto"/>
                  <a:sym typeface="Roboto"/>
                </a:rPr>
                <a:t>DISTRICTS</a:t>
              </a:r>
              <a:endParaRPr sz="1200" b="0" i="0" u="none" strike="noStrike" cap="none">
                <a:solidFill>
                  <a:schemeClr val="lt1"/>
                </a:solidFill>
                <a:latin typeface="Roboto"/>
                <a:ea typeface="Roboto"/>
                <a:cs typeface="Roboto"/>
                <a:sym typeface="Roboto"/>
              </a:endParaRPr>
            </a:p>
          </p:txBody>
        </p:sp>
      </p:grpSp>
      <p:grpSp>
        <p:nvGrpSpPr>
          <p:cNvPr id="127" name="Google Shape;127;p45"/>
          <p:cNvGrpSpPr/>
          <p:nvPr/>
        </p:nvGrpSpPr>
        <p:grpSpPr>
          <a:xfrm>
            <a:off x="308400" y="2150613"/>
            <a:ext cx="1006800" cy="1003500"/>
            <a:chOff x="308400" y="2218825"/>
            <a:chExt cx="1006800" cy="1003500"/>
          </a:xfrm>
        </p:grpSpPr>
        <p:sp>
          <p:nvSpPr>
            <p:cNvPr id="128" name="Google Shape;128;p45" descr="&quot;&quot;"/>
            <p:cNvSpPr/>
            <p:nvPr/>
          </p:nvSpPr>
          <p:spPr>
            <a:xfrm>
              <a:off x="311700" y="2218825"/>
              <a:ext cx="1003500" cy="1003500"/>
            </a:xfrm>
            <a:prstGeom prst="ellipse">
              <a:avLst/>
            </a:prstGeom>
            <a:solidFill>
              <a:srgbClr val="F8B33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45"/>
            <p:cNvSpPr txBox="1"/>
            <p:nvPr/>
          </p:nvSpPr>
          <p:spPr>
            <a:xfrm>
              <a:off x="308400" y="2309488"/>
              <a:ext cx="1003500" cy="8223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chemeClr val="dk1"/>
                  </a:solidFill>
                  <a:latin typeface="Roboto"/>
                  <a:ea typeface="Roboto"/>
                  <a:cs typeface="Roboto"/>
                  <a:sym typeface="Roboto"/>
                </a:rPr>
                <a:t>1,927</a:t>
              </a:r>
              <a:endParaRPr sz="1300" b="1" i="0" u="none" strike="noStrike" cap="none">
                <a:solidFill>
                  <a:schemeClr val="dk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chemeClr val="dk1"/>
                  </a:solidFill>
                  <a:latin typeface="Roboto"/>
                  <a:ea typeface="Roboto"/>
                  <a:cs typeface="Roboto"/>
                  <a:sym typeface="Roboto"/>
                </a:rPr>
                <a:t>SCHOOL</a:t>
              </a:r>
              <a:endParaRPr sz="1200" b="0" i="0" u="none" strike="noStrike" cap="none">
                <a:solidFill>
                  <a:schemeClr val="dk1"/>
                </a:solidFill>
                <a:latin typeface="Roboto"/>
                <a:ea typeface="Roboto"/>
                <a:cs typeface="Roboto"/>
                <a:sym typeface="Roboto"/>
              </a:endParaRPr>
            </a:p>
          </p:txBody>
        </p:sp>
      </p:grpSp>
      <p:grpSp>
        <p:nvGrpSpPr>
          <p:cNvPr id="130" name="Google Shape;130;p45"/>
          <p:cNvGrpSpPr/>
          <p:nvPr/>
        </p:nvGrpSpPr>
        <p:grpSpPr>
          <a:xfrm>
            <a:off x="308400" y="3238900"/>
            <a:ext cx="1006800" cy="1003500"/>
            <a:chOff x="308400" y="1076275"/>
            <a:chExt cx="1006800" cy="1003500"/>
          </a:xfrm>
        </p:grpSpPr>
        <p:sp>
          <p:nvSpPr>
            <p:cNvPr id="131" name="Google Shape;131;p45" descr="&quot;&quot;"/>
            <p:cNvSpPr/>
            <p:nvPr/>
          </p:nvSpPr>
          <p:spPr>
            <a:xfrm>
              <a:off x="311700" y="1076275"/>
              <a:ext cx="1003500" cy="1003500"/>
            </a:xfrm>
            <a:prstGeom prst="ellipse">
              <a:avLst/>
            </a:prstGeom>
            <a:solidFill>
              <a:srgbClr val="00953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45"/>
            <p:cNvSpPr txBox="1"/>
            <p:nvPr/>
          </p:nvSpPr>
          <p:spPr>
            <a:xfrm>
              <a:off x="308400" y="1146775"/>
              <a:ext cx="1003500" cy="897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chemeClr val="lt1"/>
                  </a:solidFill>
                  <a:latin typeface="Roboto"/>
                  <a:ea typeface="Roboto"/>
                  <a:cs typeface="Roboto"/>
                  <a:sym typeface="Roboto"/>
                </a:rPr>
                <a:t>881,464</a:t>
              </a:r>
              <a:endParaRPr sz="1300" b="1" i="0" u="none" strike="noStrike" cap="none">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000"/>
                <a:buFont typeface="Arial"/>
                <a:buNone/>
              </a:pPr>
              <a:r>
                <a:rPr lang="en" sz="1000" b="0" i="0" u="none" strike="noStrike" cap="none">
                  <a:solidFill>
                    <a:schemeClr val="lt1"/>
                  </a:solidFill>
                  <a:latin typeface="Roboto"/>
                  <a:ea typeface="Roboto"/>
                  <a:cs typeface="Roboto"/>
                  <a:sym typeface="Roboto"/>
                </a:rPr>
                <a:t>PUBLIC </a:t>
              </a:r>
              <a:br>
                <a:rPr lang="en" sz="1000" b="0" i="0" u="none" strike="noStrike" cap="none">
                  <a:solidFill>
                    <a:schemeClr val="lt1"/>
                  </a:solidFill>
                  <a:latin typeface="Roboto"/>
                  <a:ea typeface="Roboto"/>
                  <a:cs typeface="Roboto"/>
                  <a:sym typeface="Roboto"/>
                </a:rPr>
              </a:br>
              <a:r>
                <a:rPr lang="en" sz="1000" b="0" i="0" u="none" strike="noStrike" cap="none">
                  <a:solidFill>
                    <a:schemeClr val="lt1"/>
                  </a:solidFill>
                  <a:latin typeface="Roboto"/>
                  <a:ea typeface="Roboto"/>
                  <a:cs typeface="Roboto"/>
                  <a:sym typeface="Roboto"/>
                </a:rPr>
                <a:t>SCHOOL</a:t>
              </a:r>
              <a:endParaRPr sz="1000" b="0" i="0" u="none" strike="noStrike" cap="none">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000"/>
                <a:buFont typeface="Arial"/>
                <a:buNone/>
              </a:pPr>
              <a:r>
                <a:rPr lang="en" sz="1000" b="0" i="0" u="none" strike="noStrike" cap="none">
                  <a:solidFill>
                    <a:schemeClr val="lt1"/>
                  </a:solidFill>
                  <a:latin typeface="Roboto"/>
                  <a:ea typeface="Roboto"/>
                  <a:cs typeface="Roboto"/>
                  <a:sym typeface="Roboto"/>
                </a:rPr>
                <a:t>STUDENTS</a:t>
              </a:r>
              <a:endParaRPr sz="1000" b="0" i="0" u="none" strike="noStrike" cap="none">
                <a:solidFill>
                  <a:schemeClr val="lt1"/>
                </a:solidFill>
                <a:latin typeface="Roboto"/>
                <a:ea typeface="Roboto"/>
                <a:cs typeface="Roboto"/>
                <a:sym typeface="Roboto"/>
              </a:endParaRPr>
            </a:p>
          </p:txBody>
        </p:sp>
      </p:grpSp>
      <p:sp>
        <p:nvSpPr>
          <p:cNvPr id="133" name="Google Shape;133;p45"/>
          <p:cNvSpPr txBox="1"/>
          <p:nvPr/>
        </p:nvSpPr>
        <p:spPr>
          <a:xfrm>
            <a:off x="1603037" y="1064563"/>
            <a:ext cx="4624500" cy="2154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Roboto"/>
                <a:ea typeface="Roboto"/>
                <a:cs typeface="Roboto"/>
                <a:sym typeface="Roboto"/>
              </a:rPr>
              <a:t>Student Demographics</a:t>
            </a:r>
            <a:endParaRPr sz="1400" b="1" i="0" u="none" strike="noStrike" cap="none">
              <a:solidFill>
                <a:schemeClr val="dk1"/>
              </a:solidFill>
              <a:latin typeface="Roboto"/>
              <a:ea typeface="Roboto"/>
              <a:cs typeface="Roboto"/>
              <a:sym typeface="Roboto"/>
            </a:endParaRPr>
          </a:p>
        </p:txBody>
      </p:sp>
      <p:pic>
        <p:nvPicPr>
          <p:cNvPr id="134" name="Google Shape;134;p45" descr="Graphic of student demographics, October 2023 data "/>
          <p:cNvPicPr preferRelativeResize="0"/>
          <p:nvPr/>
        </p:nvPicPr>
        <p:blipFill rotWithShape="1">
          <a:blip r:embed="rId3">
            <a:alphaModFix/>
          </a:blip>
          <a:srcRect/>
          <a:stretch/>
        </p:blipFill>
        <p:spPr>
          <a:xfrm>
            <a:off x="1761637" y="1426175"/>
            <a:ext cx="4307277" cy="2744887"/>
          </a:xfrm>
          <a:prstGeom prst="rect">
            <a:avLst/>
          </a:prstGeom>
          <a:noFill/>
          <a:ln>
            <a:noFill/>
          </a:ln>
        </p:spPr>
      </p:pic>
      <p:cxnSp>
        <p:nvCxnSpPr>
          <p:cNvPr id="135" name="Google Shape;135;p45" descr="&quot;&quot;"/>
          <p:cNvCxnSpPr/>
          <p:nvPr/>
        </p:nvCxnSpPr>
        <p:spPr>
          <a:xfrm>
            <a:off x="0" y="918350"/>
            <a:ext cx="7479600" cy="0"/>
          </a:xfrm>
          <a:prstGeom prst="straightConnector1">
            <a:avLst/>
          </a:prstGeom>
          <a:noFill/>
          <a:ln w="19050" cap="flat" cmpd="sng">
            <a:solidFill>
              <a:srgbClr val="488BC9"/>
            </a:solidFill>
            <a:prstDash val="solid"/>
            <a:round/>
            <a:headEnd type="none" w="sm" len="sm"/>
            <a:tailEnd type="none" w="sm" len="sm"/>
          </a:ln>
        </p:spPr>
      </p:cxnSp>
      <p:sp>
        <p:nvSpPr>
          <p:cNvPr id="136" name="Google Shape;136;p45"/>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137" name="Google Shape;137;p45" descr="CDE logo"/>
          <p:cNvPicPr preferRelativeResize="0"/>
          <p:nvPr/>
        </p:nvPicPr>
        <p:blipFill rotWithShape="1">
          <a:blip r:embed="rId4">
            <a:alphaModFix/>
          </a:blip>
          <a:srcRect/>
          <a:stretch/>
        </p:blipFill>
        <p:spPr>
          <a:xfrm>
            <a:off x="8002150" y="4518325"/>
            <a:ext cx="924425" cy="403399"/>
          </a:xfrm>
          <a:prstGeom prst="rect">
            <a:avLst/>
          </a:prstGeom>
          <a:noFill/>
          <a:ln>
            <a:noFill/>
          </a:ln>
        </p:spPr>
      </p:pic>
      <p:sp>
        <p:nvSpPr>
          <p:cNvPr id="138" name="Google Shape;138;p45"/>
          <p:cNvSpPr txBox="1"/>
          <p:nvPr/>
        </p:nvSpPr>
        <p:spPr>
          <a:xfrm>
            <a:off x="4623875" y="4103400"/>
            <a:ext cx="2195400" cy="1389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 sz="800" b="0" i="0" u="none" strike="noStrike" cap="none">
                <a:solidFill>
                  <a:schemeClr val="dk1"/>
                </a:solidFill>
                <a:latin typeface="Roboto"/>
                <a:ea typeface="Roboto"/>
                <a:cs typeface="Roboto"/>
                <a:sym typeface="Roboto"/>
              </a:rPr>
              <a:t>*October 2023 Data</a:t>
            </a:r>
            <a:endParaRPr sz="800" b="0" i="0" u="none" strike="noStrike" cap="none">
              <a:solidFill>
                <a:schemeClr val="dk1"/>
              </a:solidFill>
              <a:latin typeface="Roboto"/>
              <a:ea typeface="Roboto"/>
              <a:cs typeface="Roboto"/>
              <a:sym typeface="Roboto"/>
            </a:endParaRPr>
          </a:p>
        </p:txBody>
      </p:sp>
      <p:sp>
        <p:nvSpPr>
          <p:cNvPr id="139" name="Google Shape;139;p4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heory of Change - Blue">
  <p:cSld name="TITLE_AND_BODY_1_1_1_1_1_1_1_1_1_1_1_2">
    <p:spTree>
      <p:nvGrpSpPr>
        <p:cNvPr id="1" name="Shape 140"/>
        <p:cNvGrpSpPr/>
        <p:nvPr/>
      </p:nvGrpSpPr>
      <p:grpSpPr>
        <a:xfrm>
          <a:off x="0" y="0"/>
          <a:ext cx="0" cy="0"/>
          <a:chOff x="0" y="0"/>
          <a:chExt cx="0" cy="0"/>
        </a:xfrm>
      </p:grpSpPr>
      <p:pic>
        <p:nvPicPr>
          <p:cNvPr id="141" name="Google Shape;141;p46"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142" name="Google Shape;142;p46"/>
          <p:cNvSpPr txBox="1"/>
          <p:nvPr/>
        </p:nvSpPr>
        <p:spPr>
          <a:xfrm>
            <a:off x="311700" y="708075"/>
            <a:ext cx="5556600" cy="487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 sz="1600" b="1" i="0" u="none" strike="noStrike" cap="none">
                <a:solidFill>
                  <a:srgbClr val="488BC9"/>
                </a:solidFill>
                <a:latin typeface="Roboto"/>
                <a:ea typeface="Roboto"/>
                <a:cs typeface="Roboto"/>
                <a:sym typeface="Roboto"/>
              </a:rPr>
              <a:t>Our Vision </a:t>
            </a:r>
            <a:endParaRPr sz="1200" b="0" i="0" u="none" strike="noStrike" cap="none">
              <a:solidFill>
                <a:srgbClr val="488BC9"/>
              </a:solidFill>
              <a:latin typeface="Roboto"/>
              <a:ea typeface="Roboto"/>
              <a:cs typeface="Roboto"/>
              <a:sym typeface="Roboto"/>
            </a:endParaRPr>
          </a:p>
          <a:p>
            <a:pPr marL="0" marR="0" lvl="0" indent="0" algn="l" rtl="0">
              <a:lnSpc>
                <a:spcPct val="100000"/>
              </a:lnSpc>
              <a:spcBef>
                <a:spcPts val="200"/>
              </a:spcBef>
              <a:spcAft>
                <a:spcPts val="0"/>
              </a:spcAft>
              <a:buClr>
                <a:srgbClr val="000000"/>
              </a:buClr>
              <a:buSzPts val="1000"/>
              <a:buFont typeface="Arial"/>
              <a:buNone/>
            </a:pPr>
            <a:r>
              <a:rPr lang="en" sz="1000" b="0" i="0" u="none" strike="noStrike" cap="none">
                <a:solidFill>
                  <a:schemeClr val="dk1"/>
                </a:solidFill>
                <a:latin typeface="Roboto"/>
                <a:ea typeface="Roboto"/>
                <a:cs typeface="Roboto"/>
                <a:sym typeface="Roboto"/>
              </a:rPr>
              <a:t>To create an equitable educational environment where </a:t>
            </a:r>
            <a:r>
              <a:rPr lang="en" sz="1000" b="0" i="1" u="none" strike="noStrike" cap="none">
                <a:solidFill>
                  <a:schemeClr val="dk1"/>
                </a:solidFill>
                <a:latin typeface="Roboto"/>
                <a:ea typeface="Roboto"/>
                <a:cs typeface="Roboto"/>
                <a:sym typeface="Roboto"/>
              </a:rPr>
              <a:t>all</a:t>
            </a:r>
            <a:r>
              <a:rPr lang="en" sz="1000" b="0" i="0" u="none" strike="noStrike" cap="none">
                <a:solidFill>
                  <a:schemeClr val="dk1"/>
                </a:solidFill>
                <a:latin typeface="Roboto"/>
                <a:ea typeface="Roboto"/>
                <a:cs typeface="Roboto"/>
                <a:sym typeface="Roboto"/>
              </a:rPr>
              <a:t> students and staff in Colorado thrive</a:t>
            </a:r>
            <a:endParaRPr sz="2000" b="0" i="0" u="none" strike="noStrike" cap="none">
              <a:solidFill>
                <a:srgbClr val="000000"/>
              </a:solidFill>
              <a:latin typeface="Rockwell"/>
              <a:ea typeface="Rockwell"/>
              <a:cs typeface="Rockwell"/>
              <a:sym typeface="Rockwell"/>
            </a:endParaRPr>
          </a:p>
        </p:txBody>
      </p:sp>
      <p:cxnSp>
        <p:nvCxnSpPr>
          <p:cNvPr id="143" name="Google Shape;143;p46" descr="&quot;&quot;"/>
          <p:cNvCxnSpPr/>
          <p:nvPr/>
        </p:nvCxnSpPr>
        <p:spPr>
          <a:xfrm>
            <a:off x="-160100" y="1282346"/>
            <a:ext cx="8989500" cy="0"/>
          </a:xfrm>
          <a:prstGeom prst="straightConnector1">
            <a:avLst/>
          </a:prstGeom>
          <a:noFill/>
          <a:ln w="9525" cap="flat" cmpd="sng">
            <a:solidFill>
              <a:srgbClr val="488BC9"/>
            </a:solidFill>
            <a:prstDash val="dot"/>
            <a:round/>
            <a:headEnd type="none" w="sm" len="sm"/>
            <a:tailEnd type="none" w="sm" len="sm"/>
          </a:ln>
        </p:spPr>
      </p:cxnSp>
      <p:sp>
        <p:nvSpPr>
          <p:cNvPr id="144" name="Google Shape;144;p46"/>
          <p:cNvSpPr txBox="1"/>
          <p:nvPr/>
        </p:nvSpPr>
        <p:spPr>
          <a:xfrm>
            <a:off x="3249133" y="1630850"/>
            <a:ext cx="1600200" cy="643800"/>
          </a:xfrm>
          <a:prstGeom prst="rect">
            <a:avLst/>
          </a:prstGeom>
          <a:noFill/>
          <a:ln>
            <a:noFill/>
          </a:ln>
        </p:spPr>
        <p:txBody>
          <a:bodyPr spcFirstLastPara="1" wrap="square" lIns="0" tIns="0" rIns="0" bIns="0" anchor="t" anchorCtr="0">
            <a:noAutofit/>
          </a:bodyPr>
          <a:lstStyle/>
          <a:p>
            <a:pPr marL="114300" marR="0" lvl="0" indent="-114300" algn="l" rtl="0">
              <a:lnSpc>
                <a:spcPct val="100000"/>
              </a:lnSpc>
              <a:spcBef>
                <a:spcPts val="0"/>
              </a:spcBef>
              <a:spcAft>
                <a:spcPts val="0"/>
              </a:spcAft>
              <a:buClr>
                <a:srgbClr val="000000"/>
              </a:buClr>
              <a:buSzPts val="1100"/>
              <a:buFont typeface="Arial"/>
              <a:buNone/>
            </a:pPr>
            <a:r>
              <a:rPr lang="en" sz="1100" b="0" i="0" u="none" strike="noStrike" cap="none">
                <a:solidFill>
                  <a:srgbClr val="488BC9"/>
                </a:solidFill>
                <a:latin typeface="Roboto Medium"/>
                <a:ea typeface="Roboto Medium"/>
                <a:cs typeface="Roboto Medium"/>
                <a:sym typeface="Roboto Medium"/>
              </a:rPr>
              <a:t>&gt; SERVE</a:t>
            </a:r>
            <a:endParaRPr sz="1100" b="0" i="0" u="none" strike="noStrike" cap="none">
              <a:solidFill>
                <a:srgbClr val="488BC9"/>
              </a:solidFill>
              <a:latin typeface="Arial"/>
              <a:ea typeface="Arial"/>
              <a:cs typeface="Arial"/>
              <a:sym typeface="Arial"/>
            </a:endParaRPr>
          </a:p>
          <a:p>
            <a:pPr marL="137160" marR="0" lvl="0" indent="0" algn="l" rtl="0">
              <a:lnSpc>
                <a:spcPct val="100000"/>
              </a:lnSpc>
              <a:spcBef>
                <a:spcPts val="100"/>
              </a:spcBef>
              <a:spcAft>
                <a:spcPts val="50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Provide actionable support to local educational agencies</a:t>
            </a:r>
            <a:endParaRPr sz="1000" b="0" i="0" u="none" strike="noStrike" cap="none">
              <a:solidFill>
                <a:srgbClr val="000000"/>
              </a:solidFill>
              <a:latin typeface="Roboto"/>
              <a:ea typeface="Roboto"/>
              <a:cs typeface="Roboto"/>
              <a:sym typeface="Roboto"/>
            </a:endParaRPr>
          </a:p>
        </p:txBody>
      </p:sp>
      <p:sp>
        <p:nvSpPr>
          <p:cNvPr id="145" name="Google Shape;145;p46"/>
          <p:cNvSpPr txBox="1"/>
          <p:nvPr/>
        </p:nvSpPr>
        <p:spPr>
          <a:xfrm>
            <a:off x="5239167" y="1630850"/>
            <a:ext cx="1600200" cy="6747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Clr>
                <a:srgbClr val="000000"/>
              </a:buClr>
              <a:buSzPts val="1300"/>
              <a:buFont typeface="Arial"/>
              <a:buNone/>
            </a:pPr>
            <a:r>
              <a:rPr lang="en" sz="1300" b="0" i="0" u="none" strike="noStrike" cap="none">
                <a:solidFill>
                  <a:srgbClr val="488BC9"/>
                </a:solidFill>
                <a:latin typeface="Roboto Medium"/>
                <a:ea typeface="Roboto Medium"/>
                <a:cs typeface="Roboto Medium"/>
                <a:sym typeface="Roboto Medium"/>
              </a:rPr>
              <a:t>&gt; </a:t>
            </a:r>
            <a:r>
              <a:rPr lang="en" sz="1100" b="0" i="0" u="none" strike="noStrike" cap="none">
                <a:solidFill>
                  <a:srgbClr val="488BC9"/>
                </a:solidFill>
                <a:latin typeface="Roboto Medium"/>
                <a:ea typeface="Roboto Medium"/>
                <a:cs typeface="Roboto Medium"/>
                <a:sym typeface="Roboto Medium"/>
              </a:rPr>
              <a:t>GUIDE</a:t>
            </a:r>
            <a:endParaRPr sz="1400" b="1" i="0" u="none" strike="noStrike" cap="none">
              <a:solidFill>
                <a:srgbClr val="488BC9"/>
              </a:solidFill>
              <a:latin typeface="Arial"/>
              <a:ea typeface="Arial"/>
              <a:cs typeface="Arial"/>
              <a:sym typeface="Arial"/>
            </a:endParaRPr>
          </a:p>
          <a:p>
            <a:pPr marL="137160" marR="0" lvl="0" indent="0" algn="l" rtl="0">
              <a:lnSpc>
                <a:spcPct val="100000"/>
              </a:lnSpc>
              <a:spcBef>
                <a:spcPts val="100"/>
              </a:spcBef>
              <a:spcAft>
                <a:spcPts val="30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Implement policy and legislation in an effective way </a:t>
            </a:r>
            <a:endParaRPr sz="1000" b="0" i="0" u="none" strike="noStrike" cap="none">
              <a:solidFill>
                <a:srgbClr val="000000"/>
              </a:solidFill>
              <a:latin typeface="Roboto"/>
              <a:ea typeface="Roboto"/>
              <a:cs typeface="Roboto"/>
              <a:sym typeface="Roboto"/>
            </a:endParaRPr>
          </a:p>
        </p:txBody>
      </p:sp>
      <p:sp>
        <p:nvSpPr>
          <p:cNvPr id="146" name="Google Shape;146;p46"/>
          <p:cNvSpPr txBox="1"/>
          <p:nvPr/>
        </p:nvSpPr>
        <p:spPr>
          <a:xfrm>
            <a:off x="7229200" y="1630850"/>
            <a:ext cx="1600200" cy="6438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Clr>
                <a:srgbClr val="000000"/>
              </a:buClr>
              <a:buSzPts val="1100"/>
              <a:buFont typeface="Arial"/>
              <a:buNone/>
            </a:pPr>
            <a:r>
              <a:rPr lang="en" sz="1100" b="0" i="0" u="none" strike="noStrike" cap="none">
                <a:solidFill>
                  <a:srgbClr val="488BC9"/>
                </a:solidFill>
                <a:latin typeface="Roboto Medium"/>
                <a:ea typeface="Roboto Medium"/>
                <a:cs typeface="Roboto Medium"/>
                <a:sym typeface="Roboto Medium"/>
              </a:rPr>
              <a:t>&gt; ELEVATE</a:t>
            </a:r>
            <a:endParaRPr sz="1400" b="1" i="0" u="none" strike="noStrike" cap="none">
              <a:solidFill>
                <a:srgbClr val="488BC9"/>
              </a:solidFill>
              <a:latin typeface="Arial"/>
              <a:ea typeface="Arial"/>
              <a:cs typeface="Arial"/>
              <a:sym typeface="Arial"/>
            </a:endParaRPr>
          </a:p>
          <a:p>
            <a:pPr marL="137160" marR="0" lvl="0" indent="0" algn="l" rtl="0">
              <a:lnSpc>
                <a:spcPct val="100000"/>
              </a:lnSpc>
              <a:spcBef>
                <a:spcPts val="100"/>
              </a:spcBef>
              <a:spcAft>
                <a:spcPts val="30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Share the experiences of local educational agencies and students</a:t>
            </a:r>
            <a:endParaRPr sz="1000" b="0" i="0" u="none" strike="noStrike" cap="none">
              <a:solidFill>
                <a:srgbClr val="000000"/>
              </a:solidFill>
              <a:latin typeface="Roboto"/>
              <a:ea typeface="Roboto"/>
              <a:cs typeface="Roboto"/>
              <a:sym typeface="Roboto"/>
            </a:endParaRPr>
          </a:p>
        </p:txBody>
      </p:sp>
      <p:sp>
        <p:nvSpPr>
          <p:cNvPr id="147" name="Google Shape;147;p46"/>
          <p:cNvSpPr txBox="1"/>
          <p:nvPr/>
        </p:nvSpPr>
        <p:spPr>
          <a:xfrm>
            <a:off x="311700" y="1368825"/>
            <a:ext cx="2547600" cy="733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600" b="1" i="0" u="none" strike="noStrike" cap="none">
                <a:solidFill>
                  <a:srgbClr val="488BC9"/>
                </a:solidFill>
                <a:latin typeface="Roboto"/>
                <a:ea typeface="Roboto"/>
                <a:cs typeface="Roboto"/>
                <a:sym typeface="Roboto"/>
              </a:rPr>
              <a:t>Our Role</a:t>
            </a:r>
            <a:endParaRPr sz="1600" b="1" i="0" u="none" strike="noStrike" cap="none">
              <a:solidFill>
                <a:srgbClr val="488BC9"/>
              </a:solidFill>
              <a:latin typeface="Roboto"/>
              <a:ea typeface="Roboto"/>
              <a:cs typeface="Roboto"/>
              <a:sym typeface="Roboto"/>
            </a:endParaRPr>
          </a:p>
          <a:p>
            <a:pPr marL="0" marR="0" lvl="0" indent="0" algn="l" rtl="0">
              <a:lnSpc>
                <a:spcPct val="100000"/>
              </a:lnSpc>
              <a:spcBef>
                <a:spcPts val="200"/>
              </a:spcBef>
              <a:spcAft>
                <a:spcPts val="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To improve student outcomes and ensure students and families across Colorado have access to high-quality schools, we will: </a:t>
            </a:r>
            <a:endParaRPr sz="1000" b="0" i="0" u="none" strike="noStrike" cap="none">
              <a:solidFill>
                <a:srgbClr val="000000"/>
              </a:solidFill>
              <a:latin typeface="Roboto"/>
              <a:ea typeface="Roboto"/>
              <a:cs typeface="Roboto"/>
              <a:sym typeface="Roboto"/>
            </a:endParaRPr>
          </a:p>
        </p:txBody>
      </p:sp>
      <p:sp>
        <p:nvSpPr>
          <p:cNvPr id="148" name="Google Shape;148;p46"/>
          <p:cNvSpPr txBox="1"/>
          <p:nvPr/>
        </p:nvSpPr>
        <p:spPr>
          <a:xfrm>
            <a:off x="311700" y="2586100"/>
            <a:ext cx="8427300" cy="2997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800"/>
              </a:spcAft>
              <a:buClr>
                <a:srgbClr val="000000"/>
              </a:buClr>
              <a:buSzPts val="1600"/>
              <a:buFont typeface="Arial"/>
              <a:buNone/>
            </a:pPr>
            <a:r>
              <a:rPr lang="en" sz="1600" b="1" i="0" u="none" strike="noStrike" cap="none">
                <a:solidFill>
                  <a:srgbClr val="488BC9"/>
                </a:solidFill>
                <a:latin typeface="Roboto"/>
                <a:ea typeface="Roboto"/>
                <a:cs typeface="Roboto"/>
                <a:sym typeface="Roboto"/>
              </a:rPr>
              <a:t>Our Core Values: </a:t>
            </a:r>
            <a:r>
              <a:rPr lang="en" sz="1600" b="1" i="0" u="none" strike="noStrike" cap="none">
                <a:solidFill>
                  <a:srgbClr val="EF7521"/>
                </a:solidFill>
                <a:latin typeface="Roboto"/>
                <a:ea typeface="Roboto"/>
                <a:cs typeface="Roboto"/>
                <a:sym typeface="Roboto"/>
              </a:rPr>
              <a:t>   </a:t>
            </a:r>
            <a:r>
              <a:rPr lang="en" sz="1300" b="0" i="0" u="none" strike="noStrike" cap="none">
                <a:solidFill>
                  <a:schemeClr val="dk1"/>
                </a:solidFill>
                <a:latin typeface="Arial"/>
                <a:ea typeface="Arial"/>
                <a:cs typeface="Arial"/>
                <a:sym typeface="Arial"/>
              </a:rPr>
              <a:t>INTEGRITY  |  EQUITY  |  ACCOUNTABILITY  |  TRUST  |  SERVICE</a:t>
            </a:r>
            <a:endParaRPr sz="1300" b="0" i="0" u="none" strike="noStrike" cap="none">
              <a:solidFill>
                <a:schemeClr val="dk1"/>
              </a:solidFill>
              <a:latin typeface="Arial"/>
              <a:ea typeface="Arial"/>
              <a:cs typeface="Arial"/>
              <a:sym typeface="Arial"/>
            </a:endParaRPr>
          </a:p>
        </p:txBody>
      </p:sp>
      <p:cxnSp>
        <p:nvCxnSpPr>
          <p:cNvPr id="149" name="Google Shape;149;p46" descr="&quot;&quot;"/>
          <p:cNvCxnSpPr/>
          <p:nvPr/>
        </p:nvCxnSpPr>
        <p:spPr>
          <a:xfrm>
            <a:off x="3130417" y="1632525"/>
            <a:ext cx="0" cy="674700"/>
          </a:xfrm>
          <a:prstGeom prst="straightConnector1">
            <a:avLst/>
          </a:prstGeom>
          <a:noFill/>
          <a:ln w="9525" cap="flat" cmpd="sng">
            <a:solidFill>
              <a:srgbClr val="488BC9"/>
            </a:solidFill>
            <a:prstDash val="dot"/>
            <a:round/>
            <a:headEnd type="none" w="sm" len="sm"/>
            <a:tailEnd type="none" w="sm" len="sm"/>
          </a:ln>
        </p:spPr>
      </p:cxnSp>
      <p:grpSp>
        <p:nvGrpSpPr>
          <p:cNvPr id="150" name="Google Shape;150;p46"/>
          <p:cNvGrpSpPr/>
          <p:nvPr/>
        </p:nvGrpSpPr>
        <p:grpSpPr>
          <a:xfrm>
            <a:off x="311700" y="3548650"/>
            <a:ext cx="8363900" cy="646200"/>
            <a:chOff x="375100" y="3396250"/>
            <a:chExt cx="8363900" cy="646200"/>
          </a:xfrm>
        </p:grpSpPr>
        <p:sp>
          <p:nvSpPr>
            <p:cNvPr id="151" name="Google Shape;151;p46"/>
            <p:cNvSpPr/>
            <p:nvPr/>
          </p:nvSpPr>
          <p:spPr>
            <a:xfrm rot="5400000">
              <a:off x="7124400" y="2427850"/>
              <a:ext cx="646200" cy="2583000"/>
            </a:xfrm>
            <a:prstGeom prst="round2SameRect">
              <a:avLst>
                <a:gd name="adj1" fmla="val 50000"/>
                <a:gd name="adj2" fmla="val 0"/>
              </a:avLst>
            </a:prstGeom>
            <a:gradFill>
              <a:gsLst>
                <a:gs pos="0">
                  <a:srgbClr val="3CC1CC"/>
                </a:gs>
                <a:gs pos="33000">
                  <a:srgbClr val="6EC4E8"/>
                </a:gs>
                <a:gs pos="100000">
                  <a:srgbClr val="488BC9"/>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 name="Google Shape;152;p46"/>
            <p:cNvSpPr/>
            <p:nvPr/>
          </p:nvSpPr>
          <p:spPr>
            <a:xfrm rot="5400000">
              <a:off x="5197433" y="2427850"/>
              <a:ext cx="646200" cy="2583000"/>
            </a:xfrm>
            <a:prstGeom prst="round2SameRect">
              <a:avLst>
                <a:gd name="adj1" fmla="val 50000"/>
                <a:gd name="adj2" fmla="val 0"/>
              </a:avLst>
            </a:prstGeom>
            <a:gradFill>
              <a:gsLst>
                <a:gs pos="0">
                  <a:srgbClr val="3CC1CC"/>
                </a:gs>
                <a:gs pos="33000">
                  <a:srgbClr val="6EC4E8"/>
                </a:gs>
                <a:gs pos="100000">
                  <a:srgbClr val="488BC9"/>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 name="Google Shape;153;p46"/>
            <p:cNvSpPr/>
            <p:nvPr/>
          </p:nvSpPr>
          <p:spPr>
            <a:xfrm rot="5400000">
              <a:off x="3270467" y="2427850"/>
              <a:ext cx="646200" cy="2583000"/>
            </a:xfrm>
            <a:prstGeom prst="round2SameRect">
              <a:avLst>
                <a:gd name="adj1" fmla="val 50000"/>
                <a:gd name="adj2" fmla="val 0"/>
              </a:avLst>
            </a:prstGeom>
            <a:gradFill>
              <a:gsLst>
                <a:gs pos="0">
                  <a:srgbClr val="3CC1CC"/>
                </a:gs>
                <a:gs pos="33000">
                  <a:srgbClr val="6EC4E8"/>
                </a:gs>
                <a:gs pos="100000">
                  <a:srgbClr val="488BC9"/>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46"/>
            <p:cNvSpPr/>
            <p:nvPr/>
          </p:nvSpPr>
          <p:spPr>
            <a:xfrm rot="5400000">
              <a:off x="1343500" y="2427850"/>
              <a:ext cx="646200" cy="2583000"/>
            </a:xfrm>
            <a:prstGeom prst="round2SameRect">
              <a:avLst>
                <a:gd name="adj1" fmla="val 50000"/>
                <a:gd name="adj2" fmla="val 0"/>
              </a:avLst>
            </a:prstGeom>
            <a:gradFill>
              <a:gsLst>
                <a:gs pos="0">
                  <a:srgbClr val="3CC1CC"/>
                </a:gs>
                <a:gs pos="33000">
                  <a:srgbClr val="6EC4E8"/>
                </a:gs>
                <a:gs pos="100000">
                  <a:srgbClr val="488BC9"/>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46"/>
            <p:cNvSpPr txBox="1"/>
            <p:nvPr/>
          </p:nvSpPr>
          <p:spPr>
            <a:xfrm>
              <a:off x="959725" y="3534700"/>
              <a:ext cx="18015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FFFFFF"/>
                  </a:solidFill>
                  <a:latin typeface="Roboto"/>
                  <a:ea typeface="Roboto"/>
                  <a:cs typeface="Roboto"/>
                  <a:sym typeface="Roboto"/>
                </a:rPr>
                <a:t>Increase Student</a:t>
              </a:r>
              <a:br>
                <a:rPr lang="en" sz="1200" b="1" i="0" u="none" strike="noStrike" cap="none">
                  <a:solidFill>
                    <a:srgbClr val="FFFFFF"/>
                  </a:solidFill>
                  <a:latin typeface="Roboto"/>
                  <a:ea typeface="Roboto"/>
                  <a:cs typeface="Roboto"/>
                  <a:sym typeface="Roboto"/>
                </a:rPr>
              </a:br>
              <a:r>
                <a:rPr lang="en" sz="1200" b="1" i="0" u="none" strike="noStrike" cap="none">
                  <a:solidFill>
                    <a:srgbClr val="FFFFFF"/>
                  </a:solidFill>
                  <a:latin typeface="Roboto"/>
                  <a:ea typeface="Roboto"/>
                  <a:cs typeface="Roboto"/>
                  <a:sym typeface="Roboto"/>
                </a:rPr>
                <a:t>Engagement</a:t>
              </a:r>
              <a:endParaRPr sz="1200" b="1" i="0" u="none" strike="noStrike" cap="none">
                <a:solidFill>
                  <a:srgbClr val="FFFFFF"/>
                </a:solidFill>
                <a:latin typeface="Roboto"/>
                <a:ea typeface="Roboto"/>
                <a:cs typeface="Roboto"/>
                <a:sym typeface="Roboto"/>
              </a:endParaRPr>
            </a:p>
          </p:txBody>
        </p:sp>
        <p:sp>
          <p:nvSpPr>
            <p:cNvPr id="156" name="Google Shape;156;p46"/>
            <p:cNvSpPr txBox="1"/>
            <p:nvPr/>
          </p:nvSpPr>
          <p:spPr>
            <a:xfrm>
              <a:off x="3118651" y="35299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chemeClr val="lt1"/>
                  </a:solidFill>
                  <a:latin typeface="Roboto"/>
                  <a:ea typeface="Roboto"/>
                  <a:cs typeface="Roboto"/>
                  <a:sym typeface="Roboto"/>
                </a:rPr>
                <a:t>Accelerate Student Outcomes</a:t>
              </a:r>
              <a:endParaRPr sz="1200" b="1" i="0" u="none" strike="noStrike" cap="none">
                <a:solidFill>
                  <a:srgbClr val="FFFFFF"/>
                </a:solidFill>
                <a:latin typeface="Roboto"/>
                <a:ea typeface="Roboto"/>
                <a:cs typeface="Roboto"/>
                <a:sym typeface="Roboto"/>
              </a:endParaRPr>
            </a:p>
          </p:txBody>
        </p:sp>
        <p:sp>
          <p:nvSpPr>
            <p:cNvPr id="157" name="Google Shape;157;p46"/>
            <p:cNvSpPr txBox="1"/>
            <p:nvPr/>
          </p:nvSpPr>
          <p:spPr>
            <a:xfrm>
              <a:off x="7024201" y="35346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chemeClr val="lt1"/>
                  </a:solidFill>
                  <a:latin typeface="Roboto"/>
                  <a:ea typeface="Roboto"/>
                  <a:cs typeface="Roboto"/>
                  <a:sym typeface="Roboto"/>
                </a:rPr>
                <a:t>Provide Operational Excellence</a:t>
              </a:r>
              <a:endParaRPr sz="1200" b="1" i="0" u="none" strike="noStrike" cap="none">
                <a:solidFill>
                  <a:srgbClr val="FFFFFF"/>
                </a:solidFill>
                <a:latin typeface="Roboto"/>
                <a:ea typeface="Roboto"/>
                <a:cs typeface="Roboto"/>
                <a:sym typeface="Roboto"/>
              </a:endParaRPr>
            </a:p>
          </p:txBody>
        </p:sp>
        <p:sp>
          <p:nvSpPr>
            <p:cNvPr id="158" name="Google Shape;158;p46"/>
            <p:cNvSpPr txBox="1"/>
            <p:nvPr/>
          </p:nvSpPr>
          <p:spPr>
            <a:xfrm>
              <a:off x="5071413" y="35346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chemeClr val="lt1"/>
                  </a:solidFill>
                  <a:latin typeface="Roboto"/>
                  <a:ea typeface="Roboto"/>
                  <a:cs typeface="Roboto"/>
                  <a:sym typeface="Roboto"/>
                </a:rPr>
                <a:t>Strengthen the Educator Workforce</a:t>
              </a:r>
              <a:endParaRPr sz="1200" b="1" i="0" u="none" strike="noStrike" cap="none">
                <a:solidFill>
                  <a:srgbClr val="FFFFFF"/>
                </a:solidFill>
                <a:latin typeface="Roboto"/>
                <a:ea typeface="Roboto"/>
                <a:cs typeface="Roboto"/>
                <a:sym typeface="Roboto"/>
              </a:endParaRPr>
            </a:p>
          </p:txBody>
        </p:sp>
      </p:grpSp>
      <p:cxnSp>
        <p:nvCxnSpPr>
          <p:cNvPr id="159" name="Google Shape;159;p46" descr="&quot;&quot;"/>
          <p:cNvCxnSpPr/>
          <p:nvPr/>
        </p:nvCxnSpPr>
        <p:spPr>
          <a:xfrm>
            <a:off x="5120450" y="1632525"/>
            <a:ext cx="0" cy="674700"/>
          </a:xfrm>
          <a:prstGeom prst="straightConnector1">
            <a:avLst/>
          </a:prstGeom>
          <a:noFill/>
          <a:ln w="9525" cap="flat" cmpd="sng">
            <a:solidFill>
              <a:srgbClr val="488BC9"/>
            </a:solidFill>
            <a:prstDash val="dot"/>
            <a:round/>
            <a:headEnd type="none" w="sm" len="sm"/>
            <a:tailEnd type="none" w="sm" len="sm"/>
          </a:ln>
        </p:spPr>
      </p:cxnSp>
      <p:cxnSp>
        <p:nvCxnSpPr>
          <p:cNvPr id="160" name="Google Shape;160;p46" descr="&quot;&quot;"/>
          <p:cNvCxnSpPr/>
          <p:nvPr/>
        </p:nvCxnSpPr>
        <p:spPr>
          <a:xfrm>
            <a:off x="7110483" y="1632525"/>
            <a:ext cx="0" cy="674700"/>
          </a:xfrm>
          <a:prstGeom prst="straightConnector1">
            <a:avLst/>
          </a:prstGeom>
          <a:noFill/>
          <a:ln w="9525" cap="flat" cmpd="sng">
            <a:solidFill>
              <a:srgbClr val="488BC9"/>
            </a:solidFill>
            <a:prstDash val="dot"/>
            <a:round/>
            <a:headEnd type="none" w="sm" len="sm"/>
            <a:tailEnd type="none" w="sm" len="sm"/>
          </a:ln>
        </p:spPr>
      </p:cxnSp>
      <p:cxnSp>
        <p:nvCxnSpPr>
          <p:cNvPr id="161" name="Google Shape;161;p46" descr="&quot;&quot;"/>
          <p:cNvCxnSpPr/>
          <p:nvPr/>
        </p:nvCxnSpPr>
        <p:spPr>
          <a:xfrm>
            <a:off x="-160100" y="2409466"/>
            <a:ext cx="9030600" cy="0"/>
          </a:xfrm>
          <a:prstGeom prst="straightConnector1">
            <a:avLst/>
          </a:prstGeom>
          <a:noFill/>
          <a:ln w="9525" cap="flat" cmpd="sng">
            <a:solidFill>
              <a:srgbClr val="488BC9"/>
            </a:solidFill>
            <a:prstDash val="dot"/>
            <a:round/>
            <a:headEnd type="none" w="sm" len="sm"/>
            <a:tailEnd type="none" w="sm" len="sm"/>
          </a:ln>
        </p:spPr>
      </p:cxnSp>
      <p:cxnSp>
        <p:nvCxnSpPr>
          <p:cNvPr id="162" name="Google Shape;162;p46" descr="&quot;&quot;"/>
          <p:cNvCxnSpPr/>
          <p:nvPr/>
        </p:nvCxnSpPr>
        <p:spPr>
          <a:xfrm>
            <a:off x="-160100" y="3016625"/>
            <a:ext cx="9030600" cy="0"/>
          </a:xfrm>
          <a:prstGeom prst="straightConnector1">
            <a:avLst/>
          </a:prstGeom>
          <a:noFill/>
          <a:ln w="9525" cap="flat" cmpd="sng">
            <a:solidFill>
              <a:srgbClr val="488BC9"/>
            </a:solidFill>
            <a:prstDash val="dot"/>
            <a:round/>
            <a:headEnd type="none" w="sm" len="sm"/>
            <a:tailEnd type="none" w="sm" len="sm"/>
          </a:ln>
        </p:spPr>
      </p:cxnSp>
      <p:sp>
        <p:nvSpPr>
          <p:cNvPr id="163" name="Google Shape;163;p46"/>
          <p:cNvSpPr txBox="1"/>
          <p:nvPr/>
        </p:nvSpPr>
        <p:spPr>
          <a:xfrm>
            <a:off x="311700" y="3219775"/>
            <a:ext cx="1600200" cy="2997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800"/>
              </a:spcAft>
              <a:buClr>
                <a:srgbClr val="000000"/>
              </a:buClr>
              <a:buSzPts val="1600"/>
              <a:buFont typeface="Arial"/>
              <a:buNone/>
            </a:pPr>
            <a:r>
              <a:rPr lang="en" sz="1600" b="1" i="0" u="none" strike="noStrike" cap="none">
                <a:solidFill>
                  <a:srgbClr val="488BC9"/>
                </a:solidFill>
                <a:latin typeface="Roboto"/>
                <a:ea typeface="Roboto"/>
                <a:cs typeface="Roboto"/>
                <a:sym typeface="Roboto"/>
              </a:rPr>
              <a:t>Our Priorities:</a:t>
            </a:r>
            <a:endParaRPr sz="1300" b="0" i="0" u="none" strike="noStrike" cap="none">
              <a:solidFill>
                <a:srgbClr val="488BC9"/>
              </a:solidFill>
              <a:latin typeface="Arial"/>
              <a:ea typeface="Arial"/>
              <a:cs typeface="Arial"/>
              <a:sym typeface="Arial"/>
            </a:endParaRPr>
          </a:p>
        </p:txBody>
      </p:sp>
      <p:sp>
        <p:nvSpPr>
          <p:cNvPr id="164" name="Google Shape;164;p46"/>
          <p:cNvSpPr txBox="1"/>
          <p:nvPr/>
        </p:nvSpPr>
        <p:spPr>
          <a:xfrm>
            <a:off x="311700" y="171000"/>
            <a:ext cx="5556600" cy="265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200"/>
              </a:spcAft>
              <a:buClr>
                <a:srgbClr val="000000"/>
              </a:buClr>
              <a:buSzPts val="2000"/>
              <a:buFont typeface="Arial"/>
              <a:buNone/>
            </a:pPr>
            <a:r>
              <a:rPr lang="en" sz="2000" b="1" i="0" u="none" strike="noStrike" cap="none">
                <a:solidFill>
                  <a:schemeClr val="dk1"/>
                </a:solidFill>
                <a:latin typeface="Roboto"/>
                <a:ea typeface="Roboto"/>
                <a:cs typeface="Roboto"/>
                <a:sym typeface="Roboto"/>
              </a:rPr>
              <a:t>Theory of Change</a:t>
            </a:r>
            <a:endParaRPr sz="2000" b="1" i="0" u="none" strike="noStrike" cap="none">
              <a:solidFill>
                <a:schemeClr val="dk1"/>
              </a:solidFill>
              <a:latin typeface="Roboto"/>
              <a:ea typeface="Roboto"/>
              <a:cs typeface="Roboto"/>
              <a:sym typeface="Roboto"/>
            </a:endParaRPr>
          </a:p>
        </p:txBody>
      </p:sp>
      <p:cxnSp>
        <p:nvCxnSpPr>
          <p:cNvPr id="165" name="Google Shape;165;p46" descr="&quot;&quot;"/>
          <p:cNvCxnSpPr/>
          <p:nvPr/>
        </p:nvCxnSpPr>
        <p:spPr>
          <a:xfrm>
            <a:off x="-160100" y="588900"/>
            <a:ext cx="8989500" cy="0"/>
          </a:xfrm>
          <a:prstGeom prst="straightConnector1">
            <a:avLst/>
          </a:prstGeom>
          <a:noFill/>
          <a:ln w="9525" cap="flat" cmpd="sng">
            <a:solidFill>
              <a:srgbClr val="488BC9"/>
            </a:solidFill>
            <a:prstDash val="dot"/>
            <a:round/>
            <a:headEnd type="none" w="sm" len="sm"/>
            <a:tailEnd type="none" w="sm" len="sm"/>
          </a:ln>
        </p:spPr>
      </p:cxnSp>
      <p:sp>
        <p:nvSpPr>
          <p:cNvPr id="166" name="Google Shape;166;p46"/>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167" name="Google Shape;167;p46"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168" name="Google Shape;168;p4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lide with image - Blue">
  <p:cSld name="TITLE_AND_BODY_1_1_1_1_1_1_1_1_1">
    <p:spTree>
      <p:nvGrpSpPr>
        <p:cNvPr id="1" name="Shape 169"/>
        <p:cNvGrpSpPr/>
        <p:nvPr/>
      </p:nvGrpSpPr>
      <p:grpSpPr>
        <a:xfrm>
          <a:off x="0" y="0"/>
          <a:ext cx="0" cy="0"/>
          <a:chOff x="0" y="0"/>
          <a:chExt cx="0" cy="0"/>
        </a:xfrm>
      </p:grpSpPr>
      <p:pic>
        <p:nvPicPr>
          <p:cNvPr id="170" name="Google Shape;170;p47"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cxnSp>
        <p:nvCxnSpPr>
          <p:cNvPr id="171" name="Google Shape;171;p47" descr="&quot;&quot;"/>
          <p:cNvCxnSpPr/>
          <p:nvPr/>
        </p:nvCxnSpPr>
        <p:spPr>
          <a:xfrm>
            <a:off x="0" y="918350"/>
            <a:ext cx="7479600" cy="0"/>
          </a:xfrm>
          <a:prstGeom prst="straightConnector1">
            <a:avLst/>
          </a:prstGeom>
          <a:noFill/>
          <a:ln w="19050" cap="flat" cmpd="sng">
            <a:solidFill>
              <a:srgbClr val="488BC9"/>
            </a:solidFill>
            <a:prstDash val="solid"/>
            <a:round/>
            <a:headEnd type="none" w="sm" len="sm"/>
            <a:tailEnd type="none" w="sm" len="sm"/>
          </a:ln>
        </p:spPr>
      </p:cxnSp>
      <p:sp>
        <p:nvSpPr>
          <p:cNvPr id="172" name="Google Shape;172;p47"/>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73" name="Google Shape;173;p47"/>
          <p:cNvSpPr txBox="1">
            <a:spLocks noGrp="1"/>
          </p:cNvSpPr>
          <p:nvPr>
            <p:ph type="body" idx="1"/>
          </p:nvPr>
        </p:nvSpPr>
        <p:spPr>
          <a:xfrm>
            <a:off x="311700" y="1152475"/>
            <a:ext cx="52779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174" name="Google Shape;174;p47"/>
          <p:cNvSpPr txBox="1">
            <a:spLocks noGrp="1"/>
          </p:cNvSpPr>
          <p:nvPr>
            <p:ph type="title" idx="2"/>
          </p:nvPr>
        </p:nvSpPr>
        <p:spPr>
          <a:xfrm>
            <a:off x="123875" y="434740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pic>
        <p:nvPicPr>
          <p:cNvPr id="175" name="Google Shape;175;p47" descr="Photo of high school student"/>
          <p:cNvPicPr preferRelativeResize="0"/>
          <p:nvPr/>
        </p:nvPicPr>
        <p:blipFill rotWithShape="1">
          <a:blip r:embed="rId3">
            <a:alphaModFix/>
          </a:blip>
          <a:srcRect/>
          <a:stretch/>
        </p:blipFill>
        <p:spPr>
          <a:xfrm>
            <a:off x="6109200" y="616825"/>
            <a:ext cx="3034799" cy="3034799"/>
          </a:xfrm>
          <a:prstGeom prst="rect">
            <a:avLst/>
          </a:prstGeom>
          <a:noFill/>
          <a:ln>
            <a:noFill/>
          </a:ln>
        </p:spPr>
      </p:pic>
      <p:sp>
        <p:nvSpPr>
          <p:cNvPr id="176" name="Google Shape;176;p47"/>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177" name="Google Shape;177;p47" descr="CDE logo"/>
          <p:cNvPicPr preferRelativeResize="0"/>
          <p:nvPr/>
        </p:nvPicPr>
        <p:blipFill rotWithShape="1">
          <a:blip r:embed="rId4">
            <a:alphaModFix/>
          </a:blip>
          <a:srcRect/>
          <a:stretch/>
        </p:blipFill>
        <p:spPr>
          <a:xfrm>
            <a:off x="8002150" y="4518325"/>
            <a:ext cx="924425" cy="403399"/>
          </a:xfrm>
          <a:prstGeom prst="rect">
            <a:avLst/>
          </a:prstGeom>
          <a:noFill/>
          <a:ln>
            <a:noFill/>
          </a:ln>
        </p:spPr>
      </p:pic>
      <p:sp>
        <p:nvSpPr>
          <p:cNvPr id="178" name="Google Shape;178;p4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Divider - Blue - 01">
  <p:cSld name="TITLE_AND_BODY_1_1_1_1_1_1_1_1_1_1_1_1">
    <p:spTree>
      <p:nvGrpSpPr>
        <p:cNvPr id="1" name="Shape 179"/>
        <p:cNvGrpSpPr/>
        <p:nvPr/>
      </p:nvGrpSpPr>
      <p:grpSpPr>
        <a:xfrm>
          <a:off x="0" y="0"/>
          <a:ext cx="0" cy="0"/>
          <a:chOff x="0" y="0"/>
          <a:chExt cx="0" cy="0"/>
        </a:xfrm>
      </p:grpSpPr>
      <p:pic>
        <p:nvPicPr>
          <p:cNvPr id="180" name="Google Shape;180;p49" descr="Photo of middle school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81" name="Google Shape;181;p49"/>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182" name="Google Shape;182;p49"/>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Arial"/>
              <a:ea typeface="Arial"/>
              <a:cs typeface="Arial"/>
              <a:sym typeface="Arial"/>
            </a:endParaRPr>
          </a:p>
        </p:txBody>
      </p:sp>
      <p:pic>
        <p:nvPicPr>
          <p:cNvPr id="183" name="Google Shape;183;p49"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184" name="Google Shape;184;p4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Divider - Blue - 02">
  <p:cSld name="TITLE_AND_BODY_1_1_1_1_1_1_1_1_1_1_1_1_1">
    <p:spTree>
      <p:nvGrpSpPr>
        <p:cNvPr id="1" name="Shape 185"/>
        <p:cNvGrpSpPr/>
        <p:nvPr/>
      </p:nvGrpSpPr>
      <p:grpSpPr>
        <a:xfrm>
          <a:off x="0" y="0"/>
          <a:ext cx="0" cy="0"/>
          <a:chOff x="0" y="0"/>
          <a:chExt cx="0" cy="0"/>
        </a:xfrm>
      </p:grpSpPr>
      <p:pic>
        <p:nvPicPr>
          <p:cNvPr id="186" name="Google Shape;186;p50" descr="Photo of high school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87" name="Google Shape;187;p50"/>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188" name="Google Shape;188;p50"/>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189" name="Google Shape;189;p50"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190" name="Google Shape;190;p5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lide without image - Blue">
  <p:cSld name="TITLE_AND_BODY_1_1_1_1_1_1_1_1_1_1">
    <p:spTree>
      <p:nvGrpSpPr>
        <p:cNvPr id="1" name="Shape 18"/>
        <p:cNvGrpSpPr/>
        <p:nvPr/>
      </p:nvGrpSpPr>
      <p:grpSpPr>
        <a:xfrm>
          <a:off x="0" y="0"/>
          <a:ext cx="0" cy="0"/>
          <a:chOff x="0" y="0"/>
          <a:chExt cx="0" cy="0"/>
        </a:xfrm>
      </p:grpSpPr>
      <p:pic>
        <p:nvPicPr>
          <p:cNvPr id="19" name="Google Shape;19;p48"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cxnSp>
        <p:nvCxnSpPr>
          <p:cNvPr id="20" name="Google Shape;20;p48" descr="&quot;&quot;"/>
          <p:cNvCxnSpPr/>
          <p:nvPr/>
        </p:nvCxnSpPr>
        <p:spPr>
          <a:xfrm>
            <a:off x="0" y="918350"/>
            <a:ext cx="7479600" cy="0"/>
          </a:xfrm>
          <a:prstGeom prst="straightConnector1">
            <a:avLst/>
          </a:prstGeom>
          <a:noFill/>
          <a:ln w="19050" cap="flat" cmpd="sng">
            <a:solidFill>
              <a:srgbClr val="488BC9"/>
            </a:solidFill>
            <a:prstDash val="solid"/>
            <a:round/>
            <a:headEnd type="none" w="sm" len="sm"/>
            <a:tailEnd type="none" w="sm" len="sm"/>
          </a:ln>
        </p:spPr>
      </p:cxnSp>
      <p:sp>
        <p:nvSpPr>
          <p:cNvPr id="21" name="Google Shape;21;p48"/>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22" name="Google Shape;22;p48"/>
          <p:cNvSpPr txBox="1">
            <a:spLocks noGrp="1"/>
          </p:cNvSpPr>
          <p:nvPr>
            <p:ph type="body" idx="1"/>
          </p:nvPr>
        </p:nvSpPr>
        <p:spPr>
          <a:xfrm>
            <a:off x="311700" y="1152475"/>
            <a:ext cx="52779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23" name="Google Shape;23;p48"/>
          <p:cNvSpPr txBox="1">
            <a:spLocks noGrp="1"/>
          </p:cNvSpPr>
          <p:nvPr>
            <p:ph type="title" idx="2"/>
          </p:nvPr>
        </p:nvSpPr>
        <p:spPr>
          <a:xfrm>
            <a:off x="123875" y="434740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24" name="Google Shape;24;p48"/>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25" name="Google Shape;25;p48"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26" name="Google Shape;26;p4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Divider - Blue - 03">
  <p:cSld name="TITLE_AND_BODY_1_1_1_1_1_1_1_1_1_1_1_1_1_1">
    <p:spTree>
      <p:nvGrpSpPr>
        <p:cNvPr id="1" name="Shape 191"/>
        <p:cNvGrpSpPr/>
        <p:nvPr/>
      </p:nvGrpSpPr>
      <p:grpSpPr>
        <a:xfrm>
          <a:off x="0" y="0"/>
          <a:ext cx="0" cy="0"/>
          <a:chOff x="0" y="0"/>
          <a:chExt cx="0" cy="0"/>
        </a:xfrm>
      </p:grpSpPr>
      <p:pic>
        <p:nvPicPr>
          <p:cNvPr id="192" name="Google Shape;192;p51" descr="Photo of high school student"/>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93" name="Google Shape;193;p51"/>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194" name="Google Shape;194;p51"/>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Arial"/>
              <a:ea typeface="Arial"/>
              <a:cs typeface="Arial"/>
              <a:sym typeface="Arial"/>
            </a:endParaRPr>
          </a:p>
        </p:txBody>
      </p:sp>
      <p:pic>
        <p:nvPicPr>
          <p:cNvPr id="195" name="Google Shape;195;p51"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196" name="Google Shape;196;p5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Divider - Blue - 04">
  <p:cSld name="TITLE_AND_BODY_1_1_1_1_1_1_1_1_1_1_1_1_1_1_1">
    <p:spTree>
      <p:nvGrpSpPr>
        <p:cNvPr id="1" name="Shape 197"/>
        <p:cNvGrpSpPr/>
        <p:nvPr/>
      </p:nvGrpSpPr>
      <p:grpSpPr>
        <a:xfrm>
          <a:off x="0" y="0"/>
          <a:ext cx="0" cy="0"/>
          <a:chOff x="0" y="0"/>
          <a:chExt cx="0" cy="0"/>
        </a:xfrm>
      </p:grpSpPr>
      <p:pic>
        <p:nvPicPr>
          <p:cNvPr id="198" name="Google Shape;198;p52" descr="Photo of high school student and family"/>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199" name="Google Shape;199;p52"/>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200" name="Google Shape;200;p52"/>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201" name="Google Shape;201;p52"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202" name="Google Shape;202;p5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Divider - Blue - 08">
  <p:cSld name="TITLE_AND_BODY_1_1_1_1_1_1_1_1_1_1_1_1_1_1_1_1">
    <p:spTree>
      <p:nvGrpSpPr>
        <p:cNvPr id="1" name="Shape 203"/>
        <p:cNvGrpSpPr/>
        <p:nvPr/>
      </p:nvGrpSpPr>
      <p:grpSpPr>
        <a:xfrm>
          <a:off x="0" y="0"/>
          <a:ext cx="0" cy="0"/>
          <a:chOff x="0" y="0"/>
          <a:chExt cx="0" cy="0"/>
        </a:xfrm>
      </p:grpSpPr>
      <p:pic>
        <p:nvPicPr>
          <p:cNvPr id="204" name="Google Shape;204;p53" descr="Photo of middle school student"/>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205" name="Google Shape;205;p53"/>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206" name="Google Shape;206;p53"/>
          <p:cNvSpPr txBox="1"/>
          <p:nvPr/>
        </p:nvSpPr>
        <p:spPr>
          <a:xfrm>
            <a:off x="123875" y="4568875"/>
            <a:ext cx="517500" cy="487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chemeClr val="dk1"/>
                </a:solidFill>
                <a:latin typeface="Arial"/>
                <a:ea typeface="Arial"/>
                <a:cs typeface="Arial"/>
                <a:sym typeface="Arial"/>
              </a:rPr>
              <a:t> </a:t>
            </a:r>
            <a:fld id="{00000000-1234-1234-1234-123412341234}" type="slidenum">
              <a:rPr lang="en"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Arial"/>
              <a:ea typeface="Arial"/>
              <a:cs typeface="Arial"/>
              <a:sym typeface="Arial"/>
            </a:endParaRPr>
          </a:p>
        </p:txBody>
      </p:sp>
      <p:pic>
        <p:nvPicPr>
          <p:cNvPr id="207" name="Google Shape;207;p53"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208" name="Google Shape;208;p5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Divider - Blue - 07">
  <p:cSld name="TITLE_AND_BODY_1_1_1_1_1_1_1_1_1_1_1_1_1_1_2">
    <p:spTree>
      <p:nvGrpSpPr>
        <p:cNvPr id="1" name="Shape 209"/>
        <p:cNvGrpSpPr/>
        <p:nvPr/>
      </p:nvGrpSpPr>
      <p:grpSpPr>
        <a:xfrm>
          <a:off x="0" y="0"/>
          <a:ext cx="0" cy="0"/>
          <a:chOff x="0" y="0"/>
          <a:chExt cx="0" cy="0"/>
        </a:xfrm>
      </p:grpSpPr>
      <p:pic>
        <p:nvPicPr>
          <p:cNvPr id="210" name="Google Shape;210;p54" descr="Photo of middle school student"/>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211" name="Google Shape;211;p54"/>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212" name="Google Shape;212;p54"/>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213" name="Google Shape;213;p54"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214" name="Google Shape;214;p5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Divider - Blue - 06">
  <p:cSld name="TITLE_AND_BODY_1_1_1_1_1_1_1_1_1_1_1_1_1_2">
    <p:spTree>
      <p:nvGrpSpPr>
        <p:cNvPr id="1" name="Shape 215"/>
        <p:cNvGrpSpPr/>
        <p:nvPr/>
      </p:nvGrpSpPr>
      <p:grpSpPr>
        <a:xfrm>
          <a:off x="0" y="0"/>
          <a:ext cx="0" cy="0"/>
          <a:chOff x="0" y="0"/>
          <a:chExt cx="0" cy="0"/>
        </a:xfrm>
      </p:grpSpPr>
      <p:pic>
        <p:nvPicPr>
          <p:cNvPr id="216" name="Google Shape;216;p55" descr="Photo of middle school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217" name="Google Shape;217;p55"/>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ckwell"/>
              <a:buNone/>
              <a:defRPr>
                <a:solidFill>
                  <a:schemeClr val="lt1"/>
                </a:solidFill>
                <a:latin typeface="Rockwell"/>
                <a:ea typeface="Rockwell"/>
                <a:cs typeface="Rockwell"/>
                <a:sym typeface="Rockwell"/>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218" name="Google Shape;218;p55"/>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Arial"/>
              <a:ea typeface="Arial"/>
              <a:cs typeface="Arial"/>
              <a:sym typeface="Arial"/>
            </a:endParaRPr>
          </a:p>
        </p:txBody>
      </p:sp>
      <p:pic>
        <p:nvPicPr>
          <p:cNvPr id="219" name="Google Shape;219;p55"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220" name="Google Shape;220;p5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Divider - Blue - 05">
  <p:cSld name="TITLE_AND_BODY_1_1_1_1_1_1_1_1_1_1_1_1_2">
    <p:spTree>
      <p:nvGrpSpPr>
        <p:cNvPr id="1" name="Shape 221"/>
        <p:cNvGrpSpPr/>
        <p:nvPr/>
      </p:nvGrpSpPr>
      <p:grpSpPr>
        <a:xfrm>
          <a:off x="0" y="0"/>
          <a:ext cx="0" cy="0"/>
          <a:chOff x="0" y="0"/>
          <a:chExt cx="0" cy="0"/>
        </a:xfrm>
      </p:grpSpPr>
      <p:pic>
        <p:nvPicPr>
          <p:cNvPr id="222" name="Google Shape;222;p56" descr="Photo of high school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223" name="Google Shape;223;p56"/>
          <p:cNvSpPr txBox="1">
            <a:spLocks noGrp="1"/>
          </p:cNvSpPr>
          <p:nvPr>
            <p:ph type="title"/>
          </p:nvPr>
        </p:nvSpPr>
        <p:spPr>
          <a:xfrm>
            <a:off x="0" y="3361600"/>
            <a:ext cx="9144000" cy="666600"/>
          </a:xfrm>
          <a:prstGeom prst="rect">
            <a:avLst/>
          </a:prstGeom>
          <a:solidFill>
            <a:srgbClr val="488BC9"/>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224" name="Google Shape;224;p56"/>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225" name="Google Shape;225;p56"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226" name="Google Shape;226;p5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lide blank - Orange">
  <p:cSld name="SECTION_HEADER_1_2">
    <p:spTree>
      <p:nvGrpSpPr>
        <p:cNvPr id="1" name="Shape 227"/>
        <p:cNvGrpSpPr/>
        <p:nvPr/>
      </p:nvGrpSpPr>
      <p:grpSpPr>
        <a:xfrm>
          <a:off x="0" y="0"/>
          <a:ext cx="0" cy="0"/>
          <a:chOff x="0" y="0"/>
          <a:chExt cx="0" cy="0"/>
        </a:xfrm>
      </p:grpSpPr>
      <p:sp>
        <p:nvSpPr>
          <p:cNvPr id="228" name="Google Shape;228;p35"/>
          <p:cNvSpPr/>
          <p:nvPr/>
        </p:nvSpPr>
        <p:spPr>
          <a:xfrm>
            <a:off x="0" y="4311400"/>
            <a:ext cx="9144000" cy="839400"/>
          </a:xfrm>
          <a:prstGeom prst="rect">
            <a:avLst/>
          </a:prstGeom>
          <a:solidFill>
            <a:srgbClr val="EF752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 name="Google Shape;229;p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30" name="Google Shape;230;p35"/>
          <p:cNvSpPr txBox="1"/>
          <p:nvPr/>
        </p:nvSpPr>
        <p:spPr>
          <a:xfrm>
            <a:off x="123875" y="4164100"/>
            <a:ext cx="4863600" cy="156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999999"/>
              </a:solidFill>
              <a:latin typeface="Roboto"/>
              <a:ea typeface="Roboto"/>
              <a:cs typeface="Roboto"/>
              <a:sym typeface="Roboto"/>
            </a:endParaRPr>
          </a:p>
        </p:txBody>
      </p:sp>
      <p:sp>
        <p:nvSpPr>
          <p:cNvPr id="231" name="Google Shape;231;p35"/>
          <p:cNvSpPr txBox="1">
            <a:spLocks noGrp="1"/>
          </p:cNvSpPr>
          <p:nvPr>
            <p:ph type="title"/>
          </p:nvPr>
        </p:nvSpPr>
        <p:spPr>
          <a:xfrm>
            <a:off x="123875" y="434740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232" name="Google Shape;232;p35"/>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233" name="Google Shape;233;p35" descr="CDE logo"/>
          <p:cNvPicPr preferRelativeResize="0"/>
          <p:nvPr/>
        </p:nvPicPr>
        <p:blipFill rotWithShape="1">
          <a:blip r:embed="rId2">
            <a:alphaModFix/>
          </a:blip>
          <a:srcRect/>
          <a:stretch/>
        </p:blipFill>
        <p:spPr>
          <a:xfrm>
            <a:off x="8002150" y="4518325"/>
            <a:ext cx="924425" cy="403399"/>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lide with image - Orange" type="secHead">
  <p:cSld name="SECTION_HEADER">
    <p:spTree>
      <p:nvGrpSpPr>
        <p:cNvPr id="1" name="Shape 234"/>
        <p:cNvGrpSpPr/>
        <p:nvPr/>
      </p:nvGrpSpPr>
      <p:grpSpPr>
        <a:xfrm>
          <a:off x="0" y="0"/>
          <a:ext cx="0" cy="0"/>
          <a:chOff x="0" y="0"/>
          <a:chExt cx="0" cy="0"/>
        </a:xfrm>
      </p:grpSpPr>
      <p:sp>
        <p:nvSpPr>
          <p:cNvPr id="235" name="Google Shape;235;p34"/>
          <p:cNvSpPr/>
          <p:nvPr/>
        </p:nvSpPr>
        <p:spPr>
          <a:xfrm>
            <a:off x="0" y="4311400"/>
            <a:ext cx="9144000" cy="839400"/>
          </a:xfrm>
          <a:prstGeom prst="rect">
            <a:avLst/>
          </a:prstGeom>
          <a:solidFill>
            <a:srgbClr val="EF752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34"/>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sp>
        <p:nvSpPr>
          <p:cNvPr id="237" name="Google Shape;237;p34"/>
          <p:cNvSpPr txBox="1"/>
          <p:nvPr/>
        </p:nvSpPr>
        <p:spPr>
          <a:xfrm>
            <a:off x="123875" y="4164100"/>
            <a:ext cx="4863600" cy="156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999999"/>
              </a:solidFill>
              <a:latin typeface="Roboto"/>
              <a:ea typeface="Roboto"/>
              <a:cs typeface="Roboto"/>
              <a:sym typeface="Roboto"/>
            </a:endParaRPr>
          </a:p>
        </p:txBody>
      </p:sp>
      <p:pic>
        <p:nvPicPr>
          <p:cNvPr id="238" name="Google Shape;238;p34" descr="CDE logo"/>
          <p:cNvPicPr preferRelativeResize="0"/>
          <p:nvPr/>
        </p:nvPicPr>
        <p:blipFill rotWithShape="1">
          <a:blip r:embed="rId2">
            <a:alphaModFix/>
          </a:blip>
          <a:srcRect/>
          <a:stretch/>
        </p:blipFill>
        <p:spPr>
          <a:xfrm>
            <a:off x="8002150" y="4518325"/>
            <a:ext cx="924425" cy="403399"/>
          </a:xfrm>
          <a:prstGeom prst="rect">
            <a:avLst/>
          </a:prstGeom>
          <a:noFill/>
          <a:ln>
            <a:noFill/>
          </a:ln>
        </p:spPr>
      </p:pic>
      <p:cxnSp>
        <p:nvCxnSpPr>
          <p:cNvPr id="239" name="Google Shape;239;p34" descr="&quot;&quot;"/>
          <p:cNvCxnSpPr/>
          <p:nvPr/>
        </p:nvCxnSpPr>
        <p:spPr>
          <a:xfrm>
            <a:off x="0" y="918350"/>
            <a:ext cx="7479600" cy="0"/>
          </a:xfrm>
          <a:prstGeom prst="straightConnector1">
            <a:avLst/>
          </a:prstGeom>
          <a:noFill/>
          <a:ln w="19050" cap="flat" cmpd="sng">
            <a:solidFill>
              <a:srgbClr val="87BF40"/>
            </a:solidFill>
            <a:prstDash val="solid"/>
            <a:round/>
            <a:headEnd type="none" w="sm" len="sm"/>
            <a:tailEnd type="none" w="sm" len="sm"/>
          </a:ln>
        </p:spPr>
      </p:cxnSp>
      <p:sp>
        <p:nvSpPr>
          <p:cNvPr id="240" name="Google Shape;240;p34"/>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241" name="Google Shape;241;p34"/>
          <p:cNvSpPr txBox="1">
            <a:spLocks noGrp="1"/>
          </p:cNvSpPr>
          <p:nvPr>
            <p:ph type="body" idx="1"/>
          </p:nvPr>
        </p:nvSpPr>
        <p:spPr>
          <a:xfrm>
            <a:off x="311700" y="1152475"/>
            <a:ext cx="52779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242" name="Google Shape;242;p34"/>
          <p:cNvSpPr txBox="1">
            <a:spLocks noGrp="1"/>
          </p:cNvSpPr>
          <p:nvPr>
            <p:ph type="title" idx="2"/>
          </p:nvPr>
        </p:nvSpPr>
        <p:spPr>
          <a:xfrm>
            <a:off x="123875" y="434740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pic>
        <p:nvPicPr>
          <p:cNvPr id="243" name="Google Shape;243;p34" descr="Photo of elementary student"/>
          <p:cNvPicPr preferRelativeResize="0"/>
          <p:nvPr/>
        </p:nvPicPr>
        <p:blipFill rotWithShape="1">
          <a:blip r:embed="rId3">
            <a:alphaModFix/>
          </a:blip>
          <a:srcRect/>
          <a:stretch/>
        </p:blipFill>
        <p:spPr>
          <a:xfrm>
            <a:off x="6109200" y="616825"/>
            <a:ext cx="3034799" cy="3034799"/>
          </a:xfrm>
          <a:prstGeom prst="rect">
            <a:avLst/>
          </a:prstGeom>
          <a:noFill/>
          <a:ln>
            <a:noFill/>
          </a:ln>
        </p:spPr>
      </p:pic>
      <p:sp>
        <p:nvSpPr>
          <p:cNvPr id="244" name="Google Shape;244;p3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heory of Change - Orange">
  <p:cSld name="SECTION_HEADER_1_1_1">
    <p:spTree>
      <p:nvGrpSpPr>
        <p:cNvPr id="1" name="Shape 245"/>
        <p:cNvGrpSpPr/>
        <p:nvPr/>
      </p:nvGrpSpPr>
      <p:grpSpPr>
        <a:xfrm>
          <a:off x="0" y="0"/>
          <a:ext cx="0" cy="0"/>
          <a:chOff x="0" y="0"/>
          <a:chExt cx="0" cy="0"/>
        </a:xfrm>
      </p:grpSpPr>
      <p:sp>
        <p:nvSpPr>
          <p:cNvPr id="246" name="Google Shape;246;p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47" name="Google Shape;247;p32"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248" name="Google Shape;248;p32"/>
          <p:cNvSpPr txBox="1"/>
          <p:nvPr/>
        </p:nvSpPr>
        <p:spPr>
          <a:xfrm>
            <a:off x="311700" y="708075"/>
            <a:ext cx="5556600" cy="487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1600" b="1" i="0" u="none" strike="noStrike" cap="none">
                <a:solidFill>
                  <a:srgbClr val="EF7521"/>
                </a:solidFill>
                <a:latin typeface="Roboto"/>
                <a:ea typeface="Roboto"/>
                <a:cs typeface="Roboto"/>
                <a:sym typeface="Roboto"/>
              </a:rPr>
              <a:t>Our Vision test test</a:t>
            </a:r>
            <a:endParaRPr sz="1200" b="0" i="0" u="none" strike="noStrike" cap="none">
              <a:solidFill>
                <a:srgbClr val="EF7521"/>
              </a:solidFill>
              <a:latin typeface="Roboto"/>
              <a:ea typeface="Roboto"/>
              <a:cs typeface="Roboto"/>
              <a:sym typeface="Roboto"/>
            </a:endParaRPr>
          </a:p>
          <a:p>
            <a:pPr marL="0" marR="0" lvl="0" indent="0" algn="l" rtl="0">
              <a:lnSpc>
                <a:spcPct val="100000"/>
              </a:lnSpc>
              <a:spcBef>
                <a:spcPts val="200"/>
              </a:spcBef>
              <a:spcAft>
                <a:spcPts val="0"/>
              </a:spcAft>
              <a:buClr>
                <a:srgbClr val="000000"/>
              </a:buClr>
              <a:buSzPts val="1000"/>
              <a:buFont typeface="Arial"/>
              <a:buNone/>
            </a:pPr>
            <a:r>
              <a:rPr lang="en" sz="1000" b="0" i="0" u="none" strike="noStrike" cap="none">
                <a:solidFill>
                  <a:schemeClr val="dk1"/>
                </a:solidFill>
                <a:latin typeface="Roboto"/>
                <a:ea typeface="Roboto"/>
                <a:cs typeface="Roboto"/>
                <a:sym typeface="Roboto"/>
              </a:rPr>
              <a:t>To create an equitable educational environment where </a:t>
            </a:r>
            <a:r>
              <a:rPr lang="en" sz="1000" b="0" i="1" u="none" strike="noStrike" cap="none">
                <a:solidFill>
                  <a:schemeClr val="dk1"/>
                </a:solidFill>
                <a:latin typeface="Roboto"/>
                <a:ea typeface="Roboto"/>
                <a:cs typeface="Roboto"/>
                <a:sym typeface="Roboto"/>
              </a:rPr>
              <a:t>all</a:t>
            </a:r>
            <a:r>
              <a:rPr lang="en" sz="1000" b="0" i="0" u="none" strike="noStrike" cap="none">
                <a:solidFill>
                  <a:schemeClr val="dk1"/>
                </a:solidFill>
                <a:latin typeface="Roboto"/>
                <a:ea typeface="Roboto"/>
                <a:cs typeface="Roboto"/>
                <a:sym typeface="Roboto"/>
              </a:rPr>
              <a:t> students and staff in Colorado thrive</a:t>
            </a:r>
            <a:endParaRPr sz="2000" b="0" i="0" u="none" strike="noStrike" cap="none">
              <a:solidFill>
                <a:srgbClr val="000000"/>
              </a:solidFill>
              <a:latin typeface="Rockwell"/>
              <a:ea typeface="Rockwell"/>
              <a:cs typeface="Rockwell"/>
              <a:sym typeface="Rockwell"/>
            </a:endParaRPr>
          </a:p>
        </p:txBody>
      </p:sp>
      <p:cxnSp>
        <p:nvCxnSpPr>
          <p:cNvPr id="249" name="Google Shape;249;p32" descr="&quot;&quot;"/>
          <p:cNvCxnSpPr/>
          <p:nvPr/>
        </p:nvCxnSpPr>
        <p:spPr>
          <a:xfrm>
            <a:off x="-160100" y="1282346"/>
            <a:ext cx="8989500" cy="0"/>
          </a:xfrm>
          <a:prstGeom prst="straightConnector1">
            <a:avLst/>
          </a:prstGeom>
          <a:noFill/>
          <a:ln w="9525" cap="flat" cmpd="sng">
            <a:solidFill>
              <a:srgbClr val="EF7521"/>
            </a:solidFill>
            <a:prstDash val="dot"/>
            <a:round/>
            <a:headEnd type="none" w="sm" len="sm"/>
            <a:tailEnd type="none" w="sm" len="sm"/>
          </a:ln>
        </p:spPr>
      </p:cxnSp>
      <p:sp>
        <p:nvSpPr>
          <p:cNvPr id="250" name="Google Shape;250;p32"/>
          <p:cNvSpPr txBox="1"/>
          <p:nvPr/>
        </p:nvSpPr>
        <p:spPr>
          <a:xfrm>
            <a:off x="3249133" y="1630850"/>
            <a:ext cx="1600200" cy="643800"/>
          </a:xfrm>
          <a:prstGeom prst="rect">
            <a:avLst/>
          </a:prstGeom>
          <a:noFill/>
          <a:ln>
            <a:noFill/>
          </a:ln>
        </p:spPr>
        <p:txBody>
          <a:bodyPr spcFirstLastPara="1" wrap="square" lIns="0" tIns="0" rIns="0" bIns="0" anchor="t" anchorCtr="0">
            <a:noAutofit/>
          </a:bodyPr>
          <a:lstStyle/>
          <a:p>
            <a:pPr marL="114300" marR="0" lvl="0" indent="-114300" algn="l" rtl="0">
              <a:lnSpc>
                <a:spcPct val="100000"/>
              </a:lnSpc>
              <a:spcBef>
                <a:spcPts val="0"/>
              </a:spcBef>
              <a:spcAft>
                <a:spcPts val="0"/>
              </a:spcAft>
              <a:buClr>
                <a:srgbClr val="000000"/>
              </a:buClr>
              <a:buSzPts val="1100"/>
              <a:buFont typeface="Arial"/>
              <a:buNone/>
            </a:pPr>
            <a:r>
              <a:rPr lang="en" sz="1100" b="0" i="0" u="none" strike="noStrike" cap="none">
                <a:solidFill>
                  <a:srgbClr val="EF7521"/>
                </a:solidFill>
                <a:latin typeface="Roboto Medium"/>
                <a:ea typeface="Roboto Medium"/>
                <a:cs typeface="Roboto Medium"/>
                <a:sym typeface="Roboto Medium"/>
              </a:rPr>
              <a:t>&gt; SERVE</a:t>
            </a:r>
            <a:endParaRPr sz="1100" b="0" i="0" u="none" strike="noStrike" cap="none">
              <a:solidFill>
                <a:srgbClr val="EF7521"/>
              </a:solidFill>
              <a:latin typeface="Arial"/>
              <a:ea typeface="Arial"/>
              <a:cs typeface="Arial"/>
              <a:sym typeface="Arial"/>
            </a:endParaRPr>
          </a:p>
          <a:p>
            <a:pPr marL="137160" marR="0" lvl="0" indent="0" algn="l" rtl="0">
              <a:lnSpc>
                <a:spcPct val="100000"/>
              </a:lnSpc>
              <a:spcBef>
                <a:spcPts val="100"/>
              </a:spcBef>
              <a:spcAft>
                <a:spcPts val="50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Provide actionable support to local educational agencies</a:t>
            </a:r>
            <a:endParaRPr sz="1000" b="0" i="0" u="none" strike="noStrike" cap="none">
              <a:solidFill>
                <a:srgbClr val="000000"/>
              </a:solidFill>
              <a:latin typeface="Roboto"/>
              <a:ea typeface="Roboto"/>
              <a:cs typeface="Roboto"/>
              <a:sym typeface="Roboto"/>
            </a:endParaRPr>
          </a:p>
        </p:txBody>
      </p:sp>
      <p:sp>
        <p:nvSpPr>
          <p:cNvPr id="251" name="Google Shape;251;p32"/>
          <p:cNvSpPr txBox="1"/>
          <p:nvPr/>
        </p:nvSpPr>
        <p:spPr>
          <a:xfrm>
            <a:off x="5239167" y="1630850"/>
            <a:ext cx="1600200" cy="6747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Clr>
                <a:srgbClr val="000000"/>
              </a:buClr>
              <a:buSzPts val="1300"/>
              <a:buFont typeface="Arial"/>
              <a:buNone/>
            </a:pPr>
            <a:r>
              <a:rPr lang="en" sz="1300" b="0" i="0" u="none" strike="noStrike" cap="none">
                <a:solidFill>
                  <a:srgbClr val="EF7521"/>
                </a:solidFill>
                <a:latin typeface="Roboto Medium"/>
                <a:ea typeface="Roboto Medium"/>
                <a:cs typeface="Roboto Medium"/>
                <a:sym typeface="Roboto Medium"/>
              </a:rPr>
              <a:t>&gt; </a:t>
            </a:r>
            <a:r>
              <a:rPr lang="en" sz="1100" b="0" i="0" u="none" strike="noStrike" cap="none">
                <a:solidFill>
                  <a:srgbClr val="EF7521"/>
                </a:solidFill>
                <a:latin typeface="Roboto Medium"/>
                <a:ea typeface="Roboto Medium"/>
                <a:cs typeface="Roboto Medium"/>
                <a:sym typeface="Roboto Medium"/>
              </a:rPr>
              <a:t>GUIDE</a:t>
            </a:r>
            <a:endParaRPr sz="1400" b="1" i="0" u="none" strike="noStrike" cap="none">
              <a:solidFill>
                <a:srgbClr val="EF7521"/>
              </a:solidFill>
              <a:latin typeface="Arial"/>
              <a:ea typeface="Arial"/>
              <a:cs typeface="Arial"/>
              <a:sym typeface="Arial"/>
            </a:endParaRPr>
          </a:p>
          <a:p>
            <a:pPr marL="137160" marR="0" lvl="0" indent="0" algn="l" rtl="0">
              <a:lnSpc>
                <a:spcPct val="100000"/>
              </a:lnSpc>
              <a:spcBef>
                <a:spcPts val="100"/>
              </a:spcBef>
              <a:spcAft>
                <a:spcPts val="30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Implement policy and legislation in an effective way </a:t>
            </a:r>
            <a:endParaRPr sz="1000" b="0" i="0" u="none" strike="noStrike" cap="none">
              <a:solidFill>
                <a:srgbClr val="000000"/>
              </a:solidFill>
              <a:latin typeface="Roboto"/>
              <a:ea typeface="Roboto"/>
              <a:cs typeface="Roboto"/>
              <a:sym typeface="Roboto"/>
            </a:endParaRPr>
          </a:p>
        </p:txBody>
      </p:sp>
      <p:sp>
        <p:nvSpPr>
          <p:cNvPr id="252" name="Google Shape;252;p32"/>
          <p:cNvSpPr txBox="1"/>
          <p:nvPr/>
        </p:nvSpPr>
        <p:spPr>
          <a:xfrm>
            <a:off x="7229200" y="1630850"/>
            <a:ext cx="1600200" cy="6438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Clr>
                <a:srgbClr val="000000"/>
              </a:buClr>
              <a:buSzPts val="1100"/>
              <a:buFont typeface="Arial"/>
              <a:buNone/>
            </a:pPr>
            <a:r>
              <a:rPr lang="en" sz="1100" b="0" i="0" u="none" strike="noStrike" cap="none">
                <a:solidFill>
                  <a:srgbClr val="EF7521"/>
                </a:solidFill>
                <a:latin typeface="Roboto Medium"/>
                <a:ea typeface="Roboto Medium"/>
                <a:cs typeface="Roboto Medium"/>
                <a:sym typeface="Roboto Medium"/>
              </a:rPr>
              <a:t>&gt; ELEVATE</a:t>
            </a:r>
            <a:endParaRPr sz="1400" b="1" i="0" u="none" strike="noStrike" cap="none">
              <a:solidFill>
                <a:srgbClr val="EF7521"/>
              </a:solidFill>
              <a:latin typeface="Arial"/>
              <a:ea typeface="Arial"/>
              <a:cs typeface="Arial"/>
              <a:sym typeface="Arial"/>
            </a:endParaRPr>
          </a:p>
          <a:p>
            <a:pPr marL="137160" marR="0" lvl="0" indent="0" algn="l" rtl="0">
              <a:lnSpc>
                <a:spcPct val="100000"/>
              </a:lnSpc>
              <a:spcBef>
                <a:spcPts val="100"/>
              </a:spcBef>
              <a:spcAft>
                <a:spcPts val="30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Share the experiences of local educational agencies and students</a:t>
            </a:r>
            <a:endParaRPr sz="1000" b="0" i="0" u="none" strike="noStrike" cap="none">
              <a:solidFill>
                <a:srgbClr val="000000"/>
              </a:solidFill>
              <a:latin typeface="Roboto"/>
              <a:ea typeface="Roboto"/>
              <a:cs typeface="Roboto"/>
              <a:sym typeface="Roboto"/>
            </a:endParaRPr>
          </a:p>
        </p:txBody>
      </p:sp>
      <p:sp>
        <p:nvSpPr>
          <p:cNvPr id="253" name="Google Shape;253;p32"/>
          <p:cNvSpPr txBox="1"/>
          <p:nvPr/>
        </p:nvSpPr>
        <p:spPr>
          <a:xfrm>
            <a:off x="311700" y="1368825"/>
            <a:ext cx="2547600" cy="733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600" b="1" i="0" u="none" strike="noStrike" cap="none">
                <a:solidFill>
                  <a:srgbClr val="EF7521"/>
                </a:solidFill>
                <a:latin typeface="Roboto"/>
                <a:ea typeface="Roboto"/>
                <a:cs typeface="Roboto"/>
                <a:sym typeface="Roboto"/>
              </a:rPr>
              <a:t>Our Role</a:t>
            </a:r>
            <a:endParaRPr sz="1600" b="1" i="0" u="none" strike="noStrike" cap="none">
              <a:solidFill>
                <a:srgbClr val="EF7521"/>
              </a:solidFill>
              <a:latin typeface="Roboto"/>
              <a:ea typeface="Roboto"/>
              <a:cs typeface="Roboto"/>
              <a:sym typeface="Roboto"/>
            </a:endParaRPr>
          </a:p>
          <a:p>
            <a:pPr marL="0" marR="0" lvl="0" indent="0" algn="l" rtl="0">
              <a:lnSpc>
                <a:spcPct val="100000"/>
              </a:lnSpc>
              <a:spcBef>
                <a:spcPts val="200"/>
              </a:spcBef>
              <a:spcAft>
                <a:spcPts val="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To improve student outcomes and ensure students and families across Colorado have access to high-quality schools, we will: </a:t>
            </a:r>
            <a:endParaRPr sz="1000" b="0" i="0" u="none" strike="noStrike" cap="none">
              <a:solidFill>
                <a:srgbClr val="000000"/>
              </a:solidFill>
              <a:latin typeface="Roboto"/>
              <a:ea typeface="Roboto"/>
              <a:cs typeface="Roboto"/>
              <a:sym typeface="Roboto"/>
            </a:endParaRPr>
          </a:p>
        </p:txBody>
      </p:sp>
      <p:sp>
        <p:nvSpPr>
          <p:cNvPr id="254" name="Google Shape;254;p32"/>
          <p:cNvSpPr txBox="1"/>
          <p:nvPr/>
        </p:nvSpPr>
        <p:spPr>
          <a:xfrm>
            <a:off x="311700" y="2586100"/>
            <a:ext cx="8427300" cy="2997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800"/>
              </a:spcAft>
              <a:buClr>
                <a:srgbClr val="000000"/>
              </a:buClr>
              <a:buSzPts val="1600"/>
              <a:buFont typeface="Arial"/>
              <a:buNone/>
            </a:pPr>
            <a:r>
              <a:rPr lang="en" sz="1600" b="1" i="0" u="none" strike="noStrike" cap="none">
                <a:solidFill>
                  <a:srgbClr val="EF7521"/>
                </a:solidFill>
                <a:latin typeface="Roboto"/>
                <a:ea typeface="Roboto"/>
                <a:cs typeface="Roboto"/>
                <a:sym typeface="Roboto"/>
              </a:rPr>
              <a:t>Our Core Values:    </a:t>
            </a:r>
            <a:r>
              <a:rPr lang="en" sz="1300" b="0" i="0" u="none" strike="noStrike" cap="none">
                <a:solidFill>
                  <a:schemeClr val="dk1"/>
                </a:solidFill>
                <a:latin typeface="Arial"/>
                <a:ea typeface="Arial"/>
                <a:cs typeface="Arial"/>
                <a:sym typeface="Arial"/>
              </a:rPr>
              <a:t>INTEGRITY  |  EQUITY  |  ACCOUNTABILITY  |  TRUST  |  SERVICE</a:t>
            </a:r>
            <a:endParaRPr sz="1300" b="0" i="0" u="none" strike="noStrike" cap="none">
              <a:solidFill>
                <a:schemeClr val="dk1"/>
              </a:solidFill>
              <a:latin typeface="Arial"/>
              <a:ea typeface="Arial"/>
              <a:cs typeface="Arial"/>
              <a:sym typeface="Arial"/>
            </a:endParaRPr>
          </a:p>
        </p:txBody>
      </p:sp>
      <p:cxnSp>
        <p:nvCxnSpPr>
          <p:cNvPr id="255" name="Google Shape;255;p32" descr="&quot;&quot;"/>
          <p:cNvCxnSpPr/>
          <p:nvPr/>
        </p:nvCxnSpPr>
        <p:spPr>
          <a:xfrm>
            <a:off x="3130417" y="1632525"/>
            <a:ext cx="0" cy="674700"/>
          </a:xfrm>
          <a:prstGeom prst="straightConnector1">
            <a:avLst/>
          </a:prstGeom>
          <a:noFill/>
          <a:ln w="9525" cap="flat" cmpd="sng">
            <a:solidFill>
              <a:srgbClr val="EF7521"/>
            </a:solidFill>
            <a:prstDash val="dot"/>
            <a:round/>
            <a:headEnd type="none" w="sm" len="sm"/>
            <a:tailEnd type="none" w="sm" len="sm"/>
          </a:ln>
        </p:spPr>
      </p:cxnSp>
      <p:grpSp>
        <p:nvGrpSpPr>
          <p:cNvPr id="256" name="Google Shape;256;p32"/>
          <p:cNvGrpSpPr/>
          <p:nvPr/>
        </p:nvGrpSpPr>
        <p:grpSpPr>
          <a:xfrm>
            <a:off x="311700" y="3548650"/>
            <a:ext cx="8363900" cy="646200"/>
            <a:chOff x="375100" y="3396250"/>
            <a:chExt cx="8363900" cy="646200"/>
          </a:xfrm>
        </p:grpSpPr>
        <p:sp>
          <p:nvSpPr>
            <p:cNvPr id="257" name="Google Shape;257;p32"/>
            <p:cNvSpPr/>
            <p:nvPr/>
          </p:nvSpPr>
          <p:spPr>
            <a:xfrm rot="5400000">
              <a:off x="7124400"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p32"/>
            <p:cNvSpPr/>
            <p:nvPr/>
          </p:nvSpPr>
          <p:spPr>
            <a:xfrm rot="5400000">
              <a:off x="5197433"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p32"/>
            <p:cNvSpPr/>
            <p:nvPr/>
          </p:nvSpPr>
          <p:spPr>
            <a:xfrm rot="5400000">
              <a:off x="3270467"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 name="Google Shape;260;p32"/>
            <p:cNvSpPr/>
            <p:nvPr/>
          </p:nvSpPr>
          <p:spPr>
            <a:xfrm rot="5400000">
              <a:off x="1343500"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32"/>
            <p:cNvSpPr txBox="1"/>
            <p:nvPr/>
          </p:nvSpPr>
          <p:spPr>
            <a:xfrm>
              <a:off x="959725" y="3534700"/>
              <a:ext cx="18015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FFFFFF"/>
                  </a:solidFill>
                  <a:latin typeface="Roboto"/>
                  <a:ea typeface="Roboto"/>
                  <a:cs typeface="Roboto"/>
                  <a:sym typeface="Roboto"/>
                </a:rPr>
                <a:t>Increase Student</a:t>
              </a:r>
              <a:br>
                <a:rPr lang="en" sz="1200" b="1" i="0" u="none" strike="noStrike" cap="none">
                  <a:solidFill>
                    <a:srgbClr val="FFFFFF"/>
                  </a:solidFill>
                  <a:latin typeface="Roboto"/>
                  <a:ea typeface="Roboto"/>
                  <a:cs typeface="Roboto"/>
                  <a:sym typeface="Roboto"/>
                </a:rPr>
              </a:br>
              <a:r>
                <a:rPr lang="en" sz="1200" b="1" i="0" u="none" strike="noStrike" cap="none">
                  <a:solidFill>
                    <a:srgbClr val="FFFFFF"/>
                  </a:solidFill>
                  <a:latin typeface="Roboto"/>
                  <a:ea typeface="Roboto"/>
                  <a:cs typeface="Roboto"/>
                  <a:sym typeface="Roboto"/>
                </a:rPr>
                <a:t>Engagement</a:t>
              </a:r>
              <a:endParaRPr sz="1200" b="1" i="0" u="none" strike="noStrike" cap="none">
                <a:solidFill>
                  <a:srgbClr val="FFFFFF"/>
                </a:solidFill>
                <a:latin typeface="Roboto"/>
                <a:ea typeface="Roboto"/>
                <a:cs typeface="Roboto"/>
                <a:sym typeface="Roboto"/>
              </a:endParaRPr>
            </a:p>
          </p:txBody>
        </p:sp>
        <p:sp>
          <p:nvSpPr>
            <p:cNvPr id="262" name="Google Shape;262;p32"/>
            <p:cNvSpPr txBox="1"/>
            <p:nvPr/>
          </p:nvSpPr>
          <p:spPr>
            <a:xfrm>
              <a:off x="3118651" y="35299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 sz="1200" b="1" i="0" u="none" strike="noStrike" cap="none">
                  <a:solidFill>
                    <a:schemeClr val="lt1"/>
                  </a:solidFill>
                  <a:latin typeface="Roboto"/>
                  <a:ea typeface="Roboto"/>
                  <a:cs typeface="Roboto"/>
                  <a:sym typeface="Roboto"/>
                </a:rPr>
                <a:t>Accelerate Student Outcomes</a:t>
              </a:r>
              <a:endParaRPr sz="1200" b="1" i="0" u="none" strike="noStrike" cap="none">
                <a:solidFill>
                  <a:srgbClr val="FFFFFF"/>
                </a:solidFill>
                <a:latin typeface="Roboto"/>
                <a:ea typeface="Roboto"/>
                <a:cs typeface="Roboto"/>
                <a:sym typeface="Roboto"/>
              </a:endParaRPr>
            </a:p>
          </p:txBody>
        </p:sp>
        <p:sp>
          <p:nvSpPr>
            <p:cNvPr id="263" name="Google Shape;263;p32"/>
            <p:cNvSpPr txBox="1"/>
            <p:nvPr/>
          </p:nvSpPr>
          <p:spPr>
            <a:xfrm>
              <a:off x="7024201" y="35346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chemeClr val="lt1"/>
                  </a:solidFill>
                  <a:latin typeface="Roboto"/>
                  <a:ea typeface="Roboto"/>
                  <a:cs typeface="Roboto"/>
                  <a:sym typeface="Roboto"/>
                </a:rPr>
                <a:t>Provide Operational Excellence</a:t>
              </a:r>
              <a:endParaRPr sz="1200" b="1" i="0" u="none" strike="noStrike" cap="none">
                <a:solidFill>
                  <a:srgbClr val="FFFFFF"/>
                </a:solidFill>
                <a:latin typeface="Roboto"/>
                <a:ea typeface="Roboto"/>
                <a:cs typeface="Roboto"/>
                <a:sym typeface="Roboto"/>
              </a:endParaRPr>
            </a:p>
          </p:txBody>
        </p:sp>
        <p:sp>
          <p:nvSpPr>
            <p:cNvPr id="264" name="Google Shape;264;p32"/>
            <p:cNvSpPr txBox="1"/>
            <p:nvPr/>
          </p:nvSpPr>
          <p:spPr>
            <a:xfrm>
              <a:off x="5071413" y="35346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chemeClr val="lt1"/>
                  </a:solidFill>
                  <a:latin typeface="Roboto"/>
                  <a:ea typeface="Roboto"/>
                  <a:cs typeface="Roboto"/>
                  <a:sym typeface="Roboto"/>
                </a:rPr>
                <a:t>Strengthen the Educator Workforce</a:t>
              </a:r>
              <a:endParaRPr sz="1200" b="1" i="0" u="none" strike="noStrike" cap="none">
                <a:solidFill>
                  <a:srgbClr val="FFFFFF"/>
                </a:solidFill>
                <a:latin typeface="Roboto"/>
                <a:ea typeface="Roboto"/>
                <a:cs typeface="Roboto"/>
                <a:sym typeface="Roboto"/>
              </a:endParaRPr>
            </a:p>
          </p:txBody>
        </p:sp>
      </p:grpSp>
      <p:cxnSp>
        <p:nvCxnSpPr>
          <p:cNvPr id="265" name="Google Shape;265;p32" descr="&quot;&quot;"/>
          <p:cNvCxnSpPr/>
          <p:nvPr/>
        </p:nvCxnSpPr>
        <p:spPr>
          <a:xfrm>
            <a:off x="5120450" y="1632525"/>
            <a:ext cx="0" cy="674700"/>
          </a:xfrm>
          <a:prstGeom prst="straightConnector1">
            <a:avLst/>
          </a:prstGeom>
          <a:noFill/>
          <a:ln w="9525" cap="flat" cmpd="sng">
            <a:solidFill>
              <a:srgbClr val="EF7521"/>
            </a:solidFill>
            <a:prstDash val="dot"/>
            <a:round/>
            <a:headEnd type="none" w="sm" len="sm"/>
            <a:tailEnd type="none" w="sm" len="sm"/>
          </a:ln>
        </p:spPr>
      </p:cxnSp>
      <p:cxnSp>
        <p:nvCxnSpPr>
          <p:cNvPr id="266" name="Google Shape;266;p32" descr="&quot;&quot;"/>
          <p:cNvCxnSpPr/>
          <p:nvPr/>
        </p:nvCxnSpPr>
        <p:spPr>
          <a:xfrm>
            <a:off x="7110483" y="1632525"/>
            <a:ext cx="0" cy="674700"/>
          </a:xfrm>
          <a:prstGeom prst="straightConnector1">
            <a:avLst/>
          </a:prstGeom>
          <a:noFill/>
          <a:ln w="9525" cap="flat" cmpd="sng">
            <a:solidFill>
              <a:srgbClr val="EF7521"/>
            </a:solidFill>
            <a:prstDash val="dot"/>
            <a:round/>
            <a:headEnd type="none" w="sm" len="sm"/>
            <a:tailEnd type="none" w="sm" len="sm"/>
          </a:ln>
        </p:spPr>
      </p:cxnSp>
      <p:cxnSp>
        <p:nvCxnSpPr>
          <p:cNvPr id="267" name="Google Shape;267;p32"/>
          <p:cNvCxnSpPr/>
          <p:nvPr/>
        </p:nvCxnSpPr>
        <p:spPr>
          <a:xfrm>
            <a:off x="-160100" y="2409466"/>
            <a:ext cx="9030600" cy="0"/>
          </a:xfrm>
          <a:prstGeom prst="straightConnector1">
            <a:avLst/>
          </a:prstGeom>
          <a:noFill/>
          <a:ln w="9525" cap="flat" cmpd="sng">
            <a:solidFill>
              <a:srgbClr val="EF7521"/>
            </a:solidFill>
            <a:prstDash val="dot"/>
            <a:round/>
            <a:headEnd type="none" w="sm" len="sm"/>
            <a:tailEnd type="none" w="sm" len="sm"/>
          </a:ln>
        </p:spPr>
      </p:cxnSp>
      <p:cxnSp>
        <p:nvCxnSpPr>
          <p:cNvPr id="268" name="Google Shape;268;p32"/>
          <p:cNvCxnSpPr/>
          <p:nvPr/>
        </p:nvCxnSpPr>
        <p:spPr>
          <a:xfrm>
            <a:off x="-160100" y="3016625"/>
            <a:ext cx="9030600" cy="0"/>
          </a:xfrm>
          <a:prstGeom prst="straightConnector1">
            <a:avLst/>
          </a:prstGeom>
          <a:noFill/>
          <a:ln w="9525" cap="flat" cmpd="sng">
            <a:solidFill>
              <a:srgbClr val="EF7521"/>
            </a:solidFill>
            <a:prstDash val="dot"/>
            <a:round/>
            <a:headEnd type="none" w="sm" len="sm"/>
            <a:tailEnd type="none" w="sm" len="sm"/>
          </a:ln>
        </p:spPr>
      </p:cxnSp>
      <p:sp>
        <p:nvSpPr>
          <p:cNvPr id="269" name="Google Shape;269;p32"/>
          <p:cNvSpPr txBox="1"/>
          <p:nvPr/>
        </p:nvSpPr>
        <p:spPr>
          <a:xfrm>
            <a:off x="311700" y="3219775"/>
            <a:ext cx="1600200" cy="2997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800"/>
              </a:spcAft>
              <a:buClr>
                <a:srgbClr val="000000"/>
              </a:buClr>
              <a:buSzPts val="1600"/>
              <a:buFont typeface="Arial"/>
              <a:buNone/>
            </a:pPr>
            <a:r>
              <a:rPr lang="en" sz="1600" b="1" i="0" u="none" strike="noStrike" cap="none">
                <a:solidFill>
                  <a:srgbClr val="EF7521"/>
                </a:solidFill>
                <a:latin typeface="Roboto"/>
                <a:ea typeface="Roboto"/>
                <a:cs typeface="Roboto"/>
                <a:sym typeface="Roboto"/>
              </a:rPr>
              <a:t>Our Priorities:</a:t>
            </a:r>
            <a:endParaRPr sz="1300" b="0" i="0" u="none" strike="noStrike" cap="none">
              <a:solidFill>
                <a:schemeClr val="dk1"/>
              </a:solidFill>
              <a:latin typeface="Arial"/>
              <a:ea typeface="Arial"/>
              <a:cs typeface="Arial"/>
              <a:sym typeface="Arial"/>
            </a:endParaRPr>
          </a:p>
        </p:txBody>
      </p:sp>
      <p:sp>
        <p:nvSpPr>
          <p:cNvPr id="270" name="Google Shape;270;p32"/>
          <p:cNvSpPr txBox="1"/>
          <p:nvPr/>
        </p:nvSpPr>
        <p:spPr>
          <a:xfrm>
            <a:off x="311700" y="171000"/>
            <a:ext cx="5556600" cy="265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200"/>
              </a:spcAft>
              <a:buClr>
                <a:srgbClr val="000000"/>
              </a:buClr>
              <a:buSzPts val="2000"/>
              <a:buFont typeface="Arial"/>
              <a:buNone/>
            </a:pPr>
            <a:r>
              <a:rPr lang="en" sz="2000" b="1" i="0" u="none" strike="noStrike" cap="none">
                <a:solidFill>
                  <a:schemeClr val="dk1"/>
                </a:solidFill>
                <a:latin typeface="Roboto"/>
                <a:ea typeface="Roboto"/>
                <a:cs typeface="Roboto"/>
                <a:sym typeface="Roboto"/>
              </a:rPr>
              <a:t>Theory of Change</a:t>
            </a:r>
            <a:endParaRPr sz="2000" b="1" i="0" u="none" strike="noStrike" cap="none">
              <a:solidFill>
                <a:schemeClr val="dk1"/>
              </a:solidFill>
              <a:latin typeface="Roboto"/>
              <a:ea typeface="Roboto"/>
              <a:cs typeface="Roboto"/>
              <a:sym typeface="Roboto"/>
            </a:endParaRPr>
          </a:p>
        </p:txBody>
      </p:sp>
      <p:cxnSp>
        <p:nvCxnSpPr>
          <p:cNvPr id="271" name="Google Shape;271;p32" descr="&quot;&quot;"/>
          <p:cNvCxnSpPr/>
          <p:nvPr/>
        </p:nvCxnSpPr>
        <p:spPr>
          <a:xfrm>
            <a:off x="-160100" y="588900"/>
            <a:ext cx="8989500" cy="0"/>
          </a:xfrm>
          <a:prstGeom prst="straightConnector1">
            <a:avLst/>
          </a:prstGeom>
          <a:noFill/>
          <a:ln w="9525" cap="flat" cmpd="sng">
            <a:solidFill>
              <a:srgbClr val="EF7521"/>
            </a:solidFill>
            <a:prstDash val="dot"/>
            <a:round/>
            <a:headEnd type="none" w="sm" len="sm"/>
            <a:tailEnd type="none" w="sm" len="sm"/>
          </a:ln>
        </p:spPr>
      </p:cxnSp>
      <p:sp>
        <p:nvSpPr>
          <p:cNvPr id="272" name="Google Shape;272;p32"/>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273" name="Google Shape;273;p32"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lide blank - blue">
  <p:cSld name="TITLE_AND_BODY_1_1_1_1_1_1_1_1_1_1_2">
    <p:spTree>
      <p:nvGrpSpPr>
        <p:cNvPr id="1" name="Shape 274"/>
        <p:cNvGrpSpPr/>
        <p:nvPr/>
      </p:nvGrpSpPr>
      <p:grpSpPr>
        <a:xfrm>
          <a:off x="0" y="0"/>
          <a:ext cx="0" cy="0"/>
          <a:chOff x="0" y="0"/>
          <a:chExt cx="0" cy="0"/>
        </a:xfrm>
      </p:grpSpPr>
      <p:pic>
        <p:nvPicPr>
          <p:cNvPr id="275" name="Google Shape;275;p57"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276" name="Google Shape;276;p57"/>
          <p:cNvSpPr txBox="1">
            <a:spLocks noGrp="1"/>
          </p:cNvSpPr>
          <p:nvPr>
            <p:ph type="title"/>
          </p:nvPr>
        </p:nvSpPr>
        <p:spPr>
          <a:xfrm>
            <a:off x="123875" y="434740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277" name="Google Shape;277;p57"/>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278" name="Google Shape;278;p57"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279" name="Google Shape;279;p5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lide without image - Orange">
  <p:cSld name="SECTION_HEADER_1">
    <p:spTree>
      <p:nvGrpSpPr>
        <p:cNvPr id="1" name="Shape 27"/>
        <p:cNvGrpSpPr/>
        <p:nvPr/>
      </p:nvGrpSpPr>
      <p:grpSpPr>
        <a:xfrm>
          <a:off x="0" y="0"/>
          <a:ext cx="0" cy="0"/>
          <a:chOff x="0" y="0"/>
          <a:chExt cx="0" cy="0"/>
        </a:xfrm>
      </p:grpSpPr>
      <p:sp>
        <p:nvSpPr>
          <p:cNvPr id="28" name="Google Shape;28;p30"/>
          <p:cNvSpPr txBox="1"/>
          <p:nvPr/>
        </p:nvSpPr>
        <p:spPr>
          <a:xfrm>
            <a:off x="123875" y="4164100"/>
            <a:ext cx="4863600" cy="156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999999"/>
              </a:solidFill>
              <a:latin typeface="Roboto"/>
              <a:ea typeface="Roboto"/>
              <a:cs typeface="Roboto"/>
              <a:sym typeface="Roboto"/>
            </a:endParaRPr>
          </a:p>
        </p:txBody>
      </p:sp>
      <p:cxnSp>
        <p:nvCxnSpPr>
          <p:cNvPr id="29" name="Google Shape;29;p30" descr="&quot;&quot;"/>
          <p:cNvCxnSpPr/>
          <p:nvPr/>
        </p:nvCxnSpPr>
        <p:spPr>
          <a:xfrm>
            <a:off x="0" y="918350"/>
            <a:ext cx="7479600" cy="0"/>
          </a:xfrm>
          <a:prstGeom prst="straightConnector1">
            <a:avLst/>
          </a:prstGeom>
          <a:noFill/>
          <a:ln w="19050" cap="flat" cmpd="sng">
            <a:solidFill>
              <a:srgbClr val="EF7521"/>
            </a:solidFill>
            <a:prstDash val="solid"/>
            <a:round/>
            <a:headEnd type="none" w="sm" len="sm"/>
            <a:tailEnd type="none" w="sm" len="sm"/>
          </a:ln>
        </p:spPr>
      </p:cxnSp>
      <p:sp>
        <p:nvSpPr>
          <p:cNvPr id="30" name="Google Shape;30;p30"/>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31" name="Google Shape;31;p30"/>
          <p:cNvSpPr txBox="1">
            <a:spLocks noGrp="1"/>
          </p:cNvSpPr>
          <p:nvPr>
            <p:ph type="body" idx="1"/>
          </p:nvPr>
        </p:nvSpPr>
        <p:spPr>
          <a:xfrm>
            <a:off x="311700" y="1152475"/>
            <a:ext cx="52779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32" name="Google Shape;32;p30"/>
          <p:cNvSpPr txBox="1">
            <a:spLocks noGrp="1"/>
          </p:cNvSpPr>
          <p:nvPr>
            <p:ph type="title" idx="2"/>
          </p:nvPr>
        </p:nvSpPr>
        <p:spPr>
          <a:xfrm>
            <a:off x="123875" y="434740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33" name="Google Shape;33;p30"/>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34" name="Google Shape;34;p30"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pic>
        <p:nvPicPr>
          <p:cNvPr id="35" name="Google Shape;35;p30"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36" name="Google Shape;36;p3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Images can be copy/pasted to other slides - 01">
  <p:cSld name="TITLE_AND_BODY_1_1_1_1_1_1_1_1_1_1_1_1_1_1_1_1_1">
    <p:spTree>
      <p:nvGrpSpPr>
        <p:cNvPr id="1" name="Shape 280"/>
        <p:cNvGrpSpPr/>
        <p:nvPr/>
      </p:nvGrpSpPr>
      <p:grpSpPr>
        <a:xfrm>
          <a:off x="0" y="0"/>
          <a:ext cx="0" cy="0"/>
          <a:chOff x="0" y="0"/>
          <a:chExt cx="0" cy="0"/>
        </a:xfrm>
      </p:grpSpPr>
      <p:pic>
        <p:nvPicPr>
          <p:cNvPr id="281" name="Google Shape;281;p58" descr="Photo of elementary student"/>
          <p:cNvPicPr preferRelativeResize="0"/>
          <p:nvPr/>
        </p:nvPicPr>
        <p:blipFill rotWithShape="1">
          <a:blip r:embed="rId2">
            <a:alphaModFix/>
          </a:blip>
          <a:srcRect/>
          <a:stretch/>
        </p:blipFill>
        <p:spPr>
          <a:xfrm>
            <a:off x="152400" y="152400"/>
            <a:ext cx="1828800" cy="1828800"/>
          </a:xfrm>
          <a:prstGeom prst="rect">
            <a:avLst/>
          </a:prstGeom>
          <a:noFill/>
          <a:ln>
            <a:noFill/>
          </a:ln>
        </p:spPr>
      </p:pic>
      <p:pic>
        <p:nvPicPr>
          <p:cNvPr id="282" name="Google Shape;282;p58" descr="Photo of elementary student"/>
          <p:cNvPicPr preferRelativeResize="0"/>
          <p:nvPr/>
        </p:nvPicPr>
        <p:blipFill rotWithShape="1">
          <a:blip r:embed="rId3">
            <a:alphaModFix/>
          </a:blip>
          <a:srcRect/>
          <a:stretch/>
        </p:blipFill>
        <p:spPr>
          <a:xfrm>
            <a:off x="2441933" y="152400"/>
            <a:ext cx="1828800" cy="1828800"/>
          </a:xfrm>
          <a:prstGeom prst="rect">
            <a:avLst/>
          </a:prstGeom>
          <a:noFill/>
          <a:ln>
            <a:noFill/>
          </a:ln>
        </p:spPr>
      </p:pic>
      <p:pic>
        <p:nvPicPr>
          <p:cNvPr id="283" name="Google Shape;283;p58" descr="Photo of elementary students and teacher"/>
          <p:cNvPicPr preferRelativeResize="0"/>
          <p:nvPr/>
        </p:nvPicPr>
        <p:blipFill rotWithShape="1">
          <a:blip r:embed="rId4">
            <a:alphaModFix/>
          </a:blip>
          <a:srcRect/>
          <a:stretch/>
        </p:blipFill>
        <p:spPr>
          <a:xfrm>
            <a:off x="4731467" y="152400"/>
            <a:ext cx="1828800" cy="1828800"/>
          </a:xfrm>
          <a:prstGeom prst="rect">
            <a:avLst/>
          </a:prstGeom>
          <a:noFill/>
          <a:ln>
            <a:noFill/>
          </a:ln>
        </p:spPr>
      </p:pic>
      <p:pic>
        <p:nvPicPr>
          <p:cNvPr id="284" name="Google Shape;284;p58" descr="Photo of elementary student"/>
          <p:cNvPicPr preferRelativeResize="0"/>
          <p:nvPr/>
        </p:nvPicPr>
        <p:blipFill rotWithShape="1">
          <a:blip r:embed="rId5">
            <a:alphaModFix/>
          </a:blip>
          <a:srcRect/>
          <a:stretch/>
        </p:blipFill>
        <p:spPr>
          <a:xfrm>
            <a:off x="7021000" y="152400"/>
            <a:ext cx="1828800" cy="1828800"/>
          </a:xfrm>
          <a:prstGeom prst="rect">
            <a:avLst/>
          </a:prstGeom>
          <a:noFill/>
          <a:ln>
            <a:noFill/>
          </a:ln>
        </p:spPr>
      </p:pic>
      <p:pic>
        <p:nvPicPr>
          <p:cNvPr id="285" name="Google Shape;285;p58" descr="Photo of elementary student"/>
          <p:cNvPicPr preferRelativeResize="0"/>
          <p:nvPr/>
        </p:nvPicPr>
        <p:blipFill rotWithShape="1">
          <a:blip r:embed="rId6">
            <a:alphaModFix/>
          </a:blip>
          <a:srcRect/>
          <a:stretch/>
        </p:blipFill>
        <p:spPr>
          <a:xfrm>
            <a:off x="152400" y="2205550"/>
            <a:ext cx="1828800" cy="1828800"/>
          </a:xfrm>
          <a:prstGeom prst="rect">
            <a:avLst/>
          </a:prstGeom>
          <a:noFill/>
          <a:ln>
            <a:noFill/>
          </a:ln>
        </p:spPr>
      </p:pic>
      <p:pic>
        <p:nvPicPr>
          <p:cNvPr id="286" name="Google Shape;286;p58" descr="Photo of elementary student"/>
          <p:cNvPicPr preferRelativeResize="0"/>
          <p:nvPr/>
        </p:nvPicPr>
        <p:blipFill rotWithShape="1">
          <a:blip r:embed="rId7">
            <a:alphaModFix/>
          </a:blip>
          <a:srcRect/>
          <a:stretch/>
        </p:blipFill>
        <p:spPr>
          <a:xfrm>
            <a:off x="2441933" y="2205550"/>
            <a:ext cx="1828800" cy="1828800"/>
          </a:xfrm>
          <a:prstGeom prst="rect">
            <a:avLst/>
          </a:prstGeom>
          <a:noFill/>
          <a:ln>
            <a:noFill/>
          </a:ln>
        </p:spPr>
      </p:pic>
      <p:pic>
        <p:nvPicPr>
          <p:cNvPr id="287" name="Google Shape;287;p58" descr="Photo of elementary student"/>
          <p:cNvPicPr preferRelativeResize="0"/>
          <p:nvPr/>
        </p:nvPicPr>
        <p:blipFill rotWithShape="1">
          <a:blip r:embed="rId8">
            <a:alphaModFix/>
          </a:blip>
          <a:srcRect/>
          <a:stretch/>
        </p:blipFill>
        <p:spPr>
          <a:xfrm>
            <a:off x="4731467" y="2205550"/>
            <a:ext cx="1828800" cy="1828800"/>
          </a:xfrm>
          <a:prstGeom prst="rect">
            <a:avLst/>
          </a:prstGeom>
          <a:noFill/>
          <a:ln>
            <a:noFill/>
          </a:ln>
        </p:spPr>
      </p:pic>
      <p:pic>
        <p:nvPicPr>
          <p:cNvPr id="288" name="Google Shape;288;p58" descr="Photo of elementary students"/>
          <p:cNvPicPr preferRelativeResize="0"/>
          <p:nvPr/>
        </p:nvPicPr>
        <p:blipFill rotWithShape="1">
          <a:blip r:embed="rId9">
            <a:alphaModFix/>
          </a:blip>
          <a:srcRect/>
          <a:stretch/>
        </p:blipFill>
        <p:spPr>
          <a:xfrm>
            <a:off x="7021000" y="2205550"/>
            <a:ext cx="1828800" cy="1828800"/>
          </a:xfrm>
          <a:prstGeom prst="rect">
            <a:avLst/>
          </a:prstGeom>
          <a:noFill/>
          <a:ln>
            <a:noFill/>
          </a:ln>
        </p:spPr>
      </p:pic>
      <p:sp>
        <p:nvSpPr>
          <p:cNvPr id="289" name="Google Shape;289;p5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Images can be copy/pasted to other slides - 02">
  <p:cSld name="TITLE_AND_BODY_1_1_1_1_1_1_1_1_1_1_1_1_1_1_1_1_1_1">
    <p:spTree>
      <p:nvGrpSpPr>
        <p:cNvPr id="1" name="Shape 290"/>
        <p:cNvGrpSpPr/>
        <p:nvPr/>
      </p:nvGrpSpPr>
      <p:grpSpPr>
        <a:xfrm>
          <a:off x="0" y="0"/>
          <a:ext cx="0" cy="0"/>
          <a:chOff x="0" y="0"/>
          <a:chExt cx="0" cy="0"/>
        </a:xfrm>
      </p:grpSpPr>
      <p:pic>
        <p:nvPicPr>
          <p:cNvPr id="291" name="Google Shape;291;p59" descr="Photo of elementary students"/>
          <p:cNvPicPr preferRelativeResize="0"/>
          <p:nvPr/>
        </p:nvPicPr>
        <p:blipFill rotWithShape="1">
          <a:blip r:embed="rId2">
            <a:alphaModFix/>
          </a:blip>
          <a:srcRect/>
          <a:stretch/>
        </p:blipFill>
        <p:spPr>
          <a:xfrm>
            <a:off x="152400" y="152400"/>
            <a:ext cx="1828800" cy="1828800"/>
          </a:xfrm>
          <a:prstGeom prst="rect">
            <a:avLst/>
          </a:prstGeom>
          <a:noFill/>
          <a:ln>
            <a:noFill/>
          </a:ln>
        </p:spPr>
      </p:pic>
      <p:pic>
        <p:nvPicPr>
          <p:cNvPr id="292" name="Google Shape;292;p59" descr="Photo of elementary students"/>
          <p:cNvPicPr preferRelativeResize="0"/>
          <p:nvPr/>
        </p:nvPicPr>
        <p:blipFill rotWithShape="1">
          <a:blip r:embed="rId3">
            <a:alphaModFix/>
          </a:blip>
          <a:srcRect/>
          <a:stretch/>
        </p:blipFill>
        <p:spPr>
          <a:xfrm>
            <a:off x="2441933" y="152400"/>
            <a:ext cx="1828800" cy="1828800"/>
          </a:xfrm>
          <a:prstGeom prst="rect">
            <a:avLst/>
          </a:prstGeom>
          <a:noFill/>
          <a:ln>
            <a:noFill/>
          </a:ln>
        </p:spPr>
      </p:pic>
      <p:pic>
        <p:nvPicPr>
          <p:cNvPr id="293" name="Google Shape;293;p59" descr="Photo of high school student"/>
          <p:cNvPicPr preferRelativeResize="0"/>
          <p:nvPr/>
        </p:nvPicPr>
        <p:blipFill rotWithShape="1">
          <a:blip r:embed="rId4">
            <a:alphaModFix/>
          </a:blip>
          <a:srcRect/>
          <a:stretch/>
        </p:blipFill>
        <p:spPr>
          <a:xfrm>
            <a:off x="4731467" y="152400"/>
            <a:ext cx="1828800" cy="1828800"/>
          </a:xfrm>
          <a:prstGeom prst="rect">
            <a:avLst/>
          </a:prstGeom>
          <a:noFill/>
          <a:ln>
            <a:noFill/>
          </a:ln>
        </p:spPr>
      </p:pic>
      <p:pic>
        <p:nvPicPr>
          <p:cNvPr id="294" name="Google Shape;294;p59" descr="Photo of high school students"/>
          <p:cNvPicPr preferRelativeResize="0"/>
          <p:nvPr/>
        </p:nvPicPr>
        <p:blipFill rotWithShape="1">
          <a:blip r:embed="rId5">
            <a:alphaModFix/>
          </a:blip>
          <a:srcRect/>
          <a:stretch/>
        </p:blipFill>
        <p:spPr>
          <a:xfrm>
            <a:off x="7021000" y="152400"/>
            <a:ext cx="1828800" cy="1828800"/>
          </a:xfrm>
          <a:prstGeom prst="rect">
            <a:avLst/>
          </a:prstGeom>
          <a:noFill/>
          <a:ln>
            <a:noFill/>
          </a:ln>
        </p:spPr>
      </p:pic>
      <p:pic>
        <p:nvPicPr>
          <p:cNvPr id="295" name="Google Shape;295;p59" descr="Photo of high school students"/>
          <p:cNvPicPr preferRelativeResize="0"/>
          <p:nvPr/>
        </p:nvPicPr>
        <p:blipFill rotWithShape="1">
          <a:blip r:embed="rId6">
            <a:alphaModFix/>
          </a:blip>
          <a:srcRect/>
          <a:stretch/>
        </p:blipFill>
        <p:spPr>
          <a:xfrm>
            <a:off x="152400" y="2205550"/>
            <a:ext cx="1828800" cy="1828800"/>
          </a:xfrm>
          <a:prstGeom prst="rect">
            <a:avLst/>
          </a:prstGeom>
          <a:noFill/>
          <a:ln>
            <a:noFill/>
          </a:ln>
        </p:spPr>
      </p:pic>
      <p:pic>
        <p:nvPicPr>
          <p:cNvPr id="296" name="Google Shape;296;p59" descr="Photo of high school student"/>
          <p:cNvPicPr preferRelativeResize="0"/>
          <p:nvPr/>
        </p:nvPicPr>
        <p:blipFill rotWithShape="1">
          <a:blip r:embed="rId7">
            <a:alphaModFix/>
          </a:blip>
          <a:srcRect/>
          <a:stretch/>
        </p:blipFill>
        <p:spPr>
          <a:xfrm>
            <a:off x="2441933" y="2205550"/>
            <a:ext cx="1828800" cy="1828800"/>
          </a:xfrm>
          <a:prstGeom prst="rect">
            <a:avLst/>
          </a:prstGeom>
          <a:noFill/>
          <a:ln>
            <a:noFill/>
          </a:ln>
        </p:spPr>
      </p:pic>
      <p:pic>
        <p:nvPicPr>
          <p:cNvPr id="297" name="Google Shape;297;p59" descr="Photo of high school students"/>
          <p:cNvPicPr preferRelativeResize="0"/>
          <p:nvPr/>
        </p:nvPicPr>
        <p:blipFill rotWithShape="1">
          <a:blip r:embed="rId8">
            <a:alphaModFix/>
          </a:blip>
          <a:srcRect/>
          <a:stretch/>
        </p:blipFill>
        <p:spPr>
          <a:xfrm>
            <a:off x="4731467" y="2205550"/>
            <a:ext cx="1828800" cy="1828800"/>
          </a:xfrm>
          <a:prstGeom prst="rect">
            <a:avLst/>
          </a:prstGeom>
          <a:noFill/>
          <a:ln>
            <a:noFill/>
          </a:ln>
        </p:spPr>
      </p:pic>
      <p:pic>
        <p:nvPicPr>
          <p:cNvPr id="298" name="Google Shape;298;p59" descr="Photo of high school student"/>
          <p:cNvPicPr preferRelativeResize="0"/>
          <p:nvPr/>
        </p:nvPicPr>
        <p:blipFill rotWithShape="1">
          <a:blip r:embed="rId9">
            <a:alphaModFix/>
          </a:blip>
          <a:srcRect/>
          <a:stretch/>
        </p:blipFill>
        <p:spPr>
          <a:xfrm>
            <a:off x="7021000" y="2205550"/>
            <a:ext cx="1828800" cy="1828800"/>
          </a:xfrm>
          <a:prstGeom prst="rect">
            <a:avLst/>
          </a:prstGeom>
          <a:noFill/>
          <a:ln>
            <a:noFill/>
          </a:ln>
        </p:spPr>
      </p:pic>
      <p:sp>
        <p:nvSpPr>
          <p:cNvPr id="299" name="Google Shape;299;p5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Images can be copy/pasted to other slides - 03">
  <p:cSld name="TITLE_AND_BODY_1_1_1_1_1_1_1_1_1_1_1_1_1_1_1_1_1_1_1">
    <p:spTree>
      <p:nvGrpSpPr>
        <p:cNvPr id="1" name="Shape 300"/>
        <p:cNvGrpSpPr/>
        <p:nvPr/>
      </p:nvGrpSpPr>
      <p:grpSpPr>
        <a:xfrm>
          <a:off x="0" y="0"/>
          <a:ext cx="0" cy="0"/>
          <a:chOff x="0" y="0"/>
          <a:chExt cx="0" cy="0"/>
        </a:xfrm>
      </p:grpSpPr>
      <p:pic>
        <p:nvPicPr>
          <p:cNvPr id="301" name="Google Shape;301;p60" descr="Photo of high school students"/>
          <p:cNvPicPr preferRelativeResize="0"/>
          <p:nvPr/>
        </p:nvPicPr>
        <p:blipFill rotWithShape="1">
          <a:blip r:embed="rId2">
            <a:alphaModFix/>
          </a:blip>
          <a:srcRect/>
          <a:stretch/>
        </p:blipFill>
        <p:spPr>
          <a:xfrm>
            <a:off x="152400" y="152400"/>
            <a:ext cx="1828800" cy="1828800"/>
          </a:xfrm>
          <a:prstGeom prst="rect">
            <a:avLst/>
          </a:prstGeom>
          <a:noFill/>
          <a:ln>
            <a:noFill/>
          </a:ln>
        </p:spPr>
      </p:pic>
      <p:pic>
        <p:nvPicPr>
          <p:cNvPr id="302" name="Google Shape;302;p60" descr="Photo of high school student"/>
          <p:cNvPicPr preferRelativeResize="0"/>
          <p:nvPr/>
        </p:nvPicPr>
        <p:blipFill rotWithShape="1">
          <a:blip r:embed="rId3">
            <a:alphaModFix/>
          </a:blip>
          <a:srcRect/>
          <a:stretch/>
        </p:blipFill>
        <p:spPr>
          <a:xfrm>
            <a:off x="2441933" y="152400"/>
            <a:ext cx="1828800" cy="1828800"/>
          </a:xfrm>
          <a:prstGeom prst="rect">
            <a:avLst/>
          </a:prstGeom>
          <a:noFill/>
          <a:ln>
            <a:noFill/>
          </a:ln>
        </p:spPr>
      </p:pic>
      <p:pic>
        <p:nvPicPr>
          <p:cNvPr id="303" name="Google Shape;303;p60" descr="Photo of high school students"/>
          <p:cNvPicPr preferRelativeResize="0"/>
          <p:nvPr/>
        </p:nvPicPr>
        <p:blipFill rotWithShape="1">
          <a:blip r:embed="rId4">
            <a:alphaModFix/>
          </a:blip>
          <a:srcRect/>
          <a:stretch/>
        </p:blipFill>
        <p:spPr>
          <a:xfrm>
            <a:off x="4731467" y="152400"/>
            <a:ext cx="1828800" cy="1828800"/>
          </a:xfrm>
          <a:prstGeom prst="rect">
            <a:avLst/>
          </a:prstGeom>
          <a:noFill/>
          <a:ln>
            <a:noFill/>
          </a:ln>
        </p:spPr>
      </p:pic>
      <p:sp>
        <p:nvSpPr>
          <p:cNvPr id="304" name="Google Shape;304;p6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05"/>
        <p:cNvGrpSpPr/>
        <p:nvPr/>
      </p:nvGrpSpPr>
      <p:grpSpPr>
        <a:xfrm>
          <a:off x="0" y="0"/>
          <a:ext cx="0" cy="0"/>
          <a:chOff x="0" y="0"/>
          <a:chExt cx="0" cy="0"/>
        </a:xfrm>
      </p:grpSpPr>
      <p:sp>
        <p:nvSpPr>
          <p:cNvPr id="306" name="Google Shape;306;p6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07" name="Google Shape;307;p61"/>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08" name="Google Shape;308;p61"/>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09" name="Google Shape;309;p6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0"/>
        <p:cNvGrpSpPr/>
        <p:nvPr/>
      </p:nvGrpSpPr>
      <p:grpSpPr>
        <a:xfrm>
          <a:off x="0" y="0"/>
          <a:ext cx="0" cy="0"/>
          <a:chOff x="0" y="0"/>
          <a:chExt cx="0" cy="0"/>
        </a:xfrm>
      </p:grpSpPr>
      <p:sp>
        <p:nvSpPr>
          <p:cNvPr id="311" name="Google Shape;311;p6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12" name="Google Shape;312;p6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13"/>
        <p:cNvGrpSpPr/>
        <p:nvPr/>
      </p:nvGrpSpPr>
      <p:grpSpPr>
        <a:xfrm>
          <a:off x="0" y="0"/>
          <a:ext cx="0" cy="0"/>
          <a:chOff x="0" y="0"/>
          <a:chExt cx="0" cy="0"/>
        </a:xfrm>
      </p:grpSpPr>
      <p:sp>
        <p:nvSpPr>
          <p:cNvPr id="314" name="Google Shape;314;p63"/>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15" name="Google Shape;315;p63"/>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6" name="Google Shape;316;p6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17"/>
        <p:cNvGrpSpPr/>
        <p:nvPr/>
      </p:nvGrpSpPr>
      <p:grpSpPr>
        <a:xfrm>
          <a:off x="0" y="0"/>
          <a:ext cx="0" cy="0"/>
          <a:chOff x="0" y="0"/>
          <a:chExt cx="0" cy="0"/>
        </a:xfrm>
      </p:grpSpPr>
      <p:sp>
        <p:nvSpPr>
          <p:cNvPr id="318" name="Google Shape;318;p64"/>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19" name="Google Shape;319;p6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20"/>
        <p:cNvGrpSpPr/>
        <p:nvPr/>
      </p:nvGrpSpPr>
      <p:grpSpPr>
        <a:xfrm>
          <a:off x="0" y="0"/>
          <a:ext cx="0" cy="0"/>
          <a:chOff x="0" y="0"/>
          <a:chExt cx="0" cy="0"/>
        </a:xfrm>
      </p:grpSpPr>
      <p:sp>
        <p:nvSpPr>
          <p:cNvPr id="321" name="Google Shape;321;p65"/>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65"/>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23" name="Google Shape;323;p65"/>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24" name="Google Shape;324;p65"/>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325" name="Google Shape;325;p6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26"/>
        <p:cNvGrpSpPr/>
        <p:nvPr/>
      </p:nvGrpSpPr>
      <p:grpSpPr>
        <a:xfrm>
          <a:off x="0" y="0"/>
          <a:ext cx="0" cy="0"/>
          <a:chOff x="0" y="0"/>
          <a:chExt cx="0" cy="0"/>
        </a:xfrm>
      </p:grpSpPr>
      <p:sp>
        <p:nvSpPr>
          <p:cNvPr id="327" name="Google Shape;327;p66"/>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328" name="Google Shape;328;p6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29"/>
        <p:cNvGrpSpPr/>
        <p:nvPr/>
      </p:nvGrpSpPr>
      <p:grpSpPr>
        <a:xfrm>
          <a:off x="0" y="0"/>
          <a:ext cx="0" cy="0"/>
          <a:chOff x="0" y="0"/>
          <a:chExt cx="0" cy="0"/>
        </a:xfrm>
      </p:grpSpPr>
      <p:sp>
        <p:nvSpPr>
          <p:cNvPr id="330" name="Google Shape;330;p67"/>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331" name="Google Shape;331;p67"/>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332" name="Google Shape;332;p6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Slide - Orange" type="title">
  <p:cSld name="TITLE">
    <p:spTree>
      <p:nvGrpSpPr>
        <p:cNvPr id="1" name="Shape 37"/>
        <p:cNvGrpSpPr/>
        <p:nvPr/>
      </p:nvGrpSpPr>
      <p:grpSpPr>
        <a:xfrm>
          <a:off x="0" y="0"/>
          <a:ext cx="0" cy="0"/>
          <a:chOff x="0" y="0"/>
          <a:chExt cx="0" cy="0"/>
        </a:xfrm>
      </p:grpSpPr>
      <p:sp>
        <p:nvSpPr>
          <p:cNvPr id="38" name="Google Shape;38;p31"/>
          <p:cNvSpPr/>
          <p:nvPr/>
        </p:nvSpPr>
        <p:spPr>
          <a:xfrm>
            <a:off x="0" y="4311400"/>
            <a:ext cx="9144000" cy="839400"/>
          </a:xfrm>
          <a:prstGeom prst="rect">
            <a:avLst/>
          </a:prstGeom>
          <a:solidFill>
            <a:srgbClr val="EF752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31" descr="&quot;&quot;"/>
          <p:cNvSpPr/>
          <p:nvPr/>
        </p:nvSpPr>
        <p:spPr>
          <a:xfrm>
            <a:off x="1125" y="0"/>
            <a:ext cx="9144000" cy="2743200"/>
          </a:xfrm>
          <a:prstGeom prst="rect">
            <a:avLst/>
          </a:prstGeom>
          <a:solidFill>
            <a:srgbClr val="EF752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0" name="Google Shape;40;p31" descr="CDE logo"/>
          <p:cNvPicPr preferRelativeResize="0"/>
          <p:nvPr/>
        </p:nvPicPr>
        <p:blipFill rotWithShape="1">
          <a:blip r:embed="rId2">
            <a:alphaModFix/>
          </a:blip>
          <a:srcRect/>
          <a:stretch/>
        </p:blipFill>
        <p:spPr>
          <a:xfrm>
            <a:off x="2299325" y="703400"/>
            <a:ext cx="1456100" cy="919150"/>
          </a:xfrm>
          <a:prstGeom prst="rect">
            <a:avLst/>
          </a:prstGeom>
          <a:noFill/>
          <a:ln>
            <a:noFill/>
          </a:ln>
        </p:spPr>
      </p:pic>
      <p:sp>
        <p:nvSpPr>
          <p:cNvPr id="41" name="Google Shape;41;p31"/>
          <p:cNvSpPr txBox="1"/>
          <p:nvPr/>
        </p:nvSpPr>
        <p:spPr>
          <a:xfrm>
            <a:off x="205525" y="4884550"/>
            <a:ext cx="7256400" cy="178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000000"/>
              </a:solidFill>
              <a:latin typeface="Roboto"/>
              <a:ea typeface="Roboto"/>
              <a:cs typeface="Roboto"/>
              <a:sym typeface="Roboto"/>
            </a:endParaRPr>
          </a:p>
        </p:txBody>
      </p:sp>
      <p:pic>
        <p:nvPicPr>
          <p:cNvPr id="42" name="Google Shape;42;p31" descr="Photo of two elementary students"/>
          <p:cNvPicPr preferRelativeResize="0"/>
          <p:nvPr/>
        </p:nvPicPr>
        <p:blipFill rotWithShape="1">
          <a:blip r:embed="rId3">
            <a:alphaModFix/>
          </a:blip>
          <a:srcRect/>
          <a:stretch/>
        </p:blipFill>
        <p:spPr>
          <a:xfrm>
            <a:off x="6124275" y="0"/>
            <a:ext cx="3019725" cy="4483625"/>
          </a:xfrm>
          <a:prstGeom prst="rect">
            <a:avLst/>
          </a:prstGeom>
          <a:noFill/>
          <a:ln>
            <a:noFill/>
          </a:ln>
        </p:spPr>
      </p:pic>
      <p:sp>
        <p:nvSpPr>
          <p:cNvPr id="43" name="Google Shape;43;p31"/>
          <p:cNvSpPr txBox="1">
            <a:spLocks noGrp="1"/>
          </p:cNvSpPr>
          <p:nvPr>
            <p:ph type="title"/>
          </p:nvPr>
        </p:nvSpPr>
        <p:spPr>
          <a:xfrm>
            <a:off x="205525" y="2070900"/>
            <a:ext cx="5778300" cy="5361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Clr>
                <a:schemeClr val="lt1"/>
              </a:buClr>
              <a:buSzPts val="2200"/>
              <a:buFont typeface="Roboto"/>
              <a:buNone/>
              <a:defRPr sz="2200">
                <a:solidFill>
                  <a:schemeClr val="lt1"/>
                </a:solidFill>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44" name="Google Shape;44;p31"/>
          <p:cNvSpPr txBox="1">
            <a:spLocks noGrp="1"/>
          </p:cNvSpPr>
          <p:nvPr>
            <p:ph type="title" idx="2"/>
          </p:nvPr>
        </p:nvSpPr>
        <p:spPr>
          <a:xfrm>
            <a:off x="205525" y="2960750"/>
            <a:ext cx="5778300" cy="10401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2200"/>
              <a:buFont typeface="Roboto"/>
              <a:buNone/>
              <a:defRPr sz="2200">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45" name="Google Shape;45;p31"/>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sp>
        <p:nvSpPr>
          <p:cNvPr id="46" name="Google Shape;46;p3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rmAutofit/>
          </a:bodyPr>
          <a:lstStyle>
            <a:lvl1pPr marL="0" marR="0" lvl="0"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lank 1">
  <p:cSld name="BLANK_1">
    <p:spTree>
      <p:nvGrpSpPr>
        <p:cNvPr id="1" name="Shape 333"/>
        <p:cNvGrpSpPr/>
        <p:nvPr/>
      </p:nvGrpSpPr>
      <p:grpSpPr>
        <a:xfrm>
          <a:off x="0" y="0"/>
          <a:ext cx="0" cy="0"/>
          <a:chOff x="0" y="0"/>
          <a:chExt cx="0" cy="0"/>
        </a:xfrm>
      </p:grpSpPr>
      <p:sp>
        <p:nvSpPr>
          <p:cNvPr id="334" name="Google Shape;334;g2eb57fa4619_1_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335" name="Google Shape;335;g2eb57fa4619_1_2"/>
          <p:cNvSpPr txBox="1">
            <a:spLocks noGrp="1"/>
          </p:cNvSpPr>
          <p:nvPr>
            <p:ph type="sldNum" idx="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336" name="Google Shape;336;g2eb57fa4619_1_2"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337" name="Google Shape;337;g2eb57fa4619_1_2"/>
          <p:cNvSpPr txBox="1"/>
          <p:nvPr/>
        </p:nvSpPr>
        <p:spPr>
          <a:xfrm>
            <a:off x="311700" y="708075"/>
            <a:ext cx="5556600" cy="487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1600" b="1" i="0" u="none" strike="noStrike" cap="none">
                <a:solidFill>
                  <a:srgbClr val="EF7521"/>
                </a:solidFill>
                <a:latin typeface="Roboto"/>
                <a:ea typeface="Roboto"/>
                <a:cs typeface="Roboto"/>
                <a:sym typeface="Roboto"/>
              </a:rPr>
              <a:t>Our Vision </a:t>
            </a:r>
            <a:endParaRPr sz="1200" b="0" i="0" u="none" strike="noStrike" cap="none">
              <a:solidFill>
                <a:srgbClr val="EF7521"/>
              </a:solidFill>
              <a:latin typeface="Roboto"/>
              <a:ea typeface="Roboto"/>
              <a:cs typeface="Roboto"/>
              <a:sym typeface="Roboto"/>
            </a:endParaRPr>
          </a:p>
          <a:p>
            <a:pPr marL="0" marR="0" lvl="0" indent="0" algn="l" rtl="0">
              <a:lnSpc>
                <a:spcPct val="100000"/>
              </a:lnSpc>
              <a:spcBef>
                <a:spcPts val="200"/>
              </a:spcBef>
              <a:spcAft>
                <a:spcPts val="0"/>
              </a:spcAft>
              <a:buClr>
                <a:srgbClr val="000000"/>
              </a:buClr>
              <a:buSzPts val="1000"/>
              <a:buFont typeface="Arial"/>
              <a:buNone/>
            </a:pPr>
            <a:r>
              <a:rPr lang="en" sz="1000" b="0" i="0" u="none" strike="noStrike" cap="none">
                <a:solidFill>
                  <a:schemeClr val="dk1"/>
                </a:solidFill>
                <a:latin typeface="Roboto"/>
                <a:ea typeface="Roboto"/>
                <a:cs typeface="Roboto"/>
                <a:sym typeface="Roboto"/>
              </a:rPr>
              <a:t>To create an equitable educational environment where </a:t>
            </a:r>
            <a:r>
              <a:rPr lang="en" sz="1000" b="0" i="1" u="none" strike="noStrike" cap="none">
                <a:solidFill>
                  <a:schemeClr val="dk1"/>
                </a:solidFill>
                <a:latin typeface="Roboto"/>
                <a:ea typeface="Roboto"/>
                <a:cs typeface="Roboto"/>
                <a:sym typeface="Roboto"/>
              </a:rPr>
              <a:t>all</a:t>
            </a:r>
            <a:r>
              <a:rPr lang="en" sz="1000" b="0" i="0" u="none" strike="noStrike" cap="none">
                <a:solidFill>
                  <a:schemeClr val="dk1"/>
                </a:solidFill>
                <a:latin typeface="Roboto"/>
                <a:ea typeface="Roboto"/>
                <a:cs typeface="Roboto"/>
                <a:sym typeface="Roboto"/>
              </a:rPr>
              <a:t> students and staff in Colorado thrive</a:t>
            </a:r>
            <a:endParaRPr sz="2000" b="0" i="0" u="none" strike="noStrike" cap="none">
              <a:solidFill>
                <a:srgbClr val="000000"/>
              </a:solidFill>
              <a:latin typeface="Rockwell"/>
              <a:ea typeface="Rockwell"/>
              <a:cs typeface="Rockwell"/>
              <a:sym typeface="Rockwell"/>
            </a:endParaRPr>
          </a:p>
        </p:txBody>
      </p:sp>
      <p:cxnSp>
        <p:nvCxnSpPr>
          <p:cNvPr id="338" name="Google Shape;338;g2eb57fa4619_1_2" descr="&quot;&quot;"/>
          <p:cNvCxnSpPr/>
          <p:nvPr/>
        </p:nvCxnSpPr>
        <p:spPr>
          <a:xfrm>
            <a:off x="-160100" y="1282346"/>
            <a:ext cx="8989500" cy="0"/>
          </a:xfrm>
          <a:prstGeom prst="straightConnector1">
            <a:avLst/>
          </a:prstGeom>
          <a:noFill/>
          <a:ln w="9525" cap="flat" cmpd="sng">
            <a:solidFill>
              <a:srgbClr val="EF7521"/>
            </a:solidFill>
            <a:prstDash val="dot"/>
            <a:round/>
            <a:headEnd type="none" w="sm" len="sm"/>
            <a:tailEnd type="none" w="sm" len="sm"/>
          </a:ln>
        </p:spPr>
      </p:cxnSp>
      <p:sp>
        <p:nvSpPr>
          <p:cNvPr id="339" name="Google Shape;339;g2eb57fa4619_1_2"/>
          <p:cNvSpPr txBox="1"/>
          <p:nvPr/>
        </p:nvSpPr>
        <p:spPr>
          <a:xfrm>
            <a:off x="3249133" y="1630850"/>
            <a:ext cx="1600200" cy="643800"/>
          </a:xfrm>
          <a:prstGeom prst="rect">
            <a:avLst/>
          </a:prstGeom>
          <a:noFill/>
          <a:ln>
            <a:noFill/>
          </a:ln>
        </p:spPr>
        <p:txBody>
          <a:bodyPr spcFirstLastPara="1" wrap="square" lIns="0" tIns="0" rIns="0" bIns="0" anchor="t" anchorCtr="0">
            <a:noAutofit/>
          </a:bodyPr>
          <a:lstStyle/>
          <a:p>
            <a:pPr marL="114300" marR="0" lvl="0" indent="-114300" algn="l" rtl="0">
              <a:lnSpc>
                <a:spcPct val="100000"/>
              </a:lnSpc>
              <a:spcBef>
                <a:spcPts val="0"/>
              </a:spcBef>
              <a:spcAft>
                <a:spcPts val="0"/>
              </a:spcAft>
              <a:buClr>
                <a:srgbClr val="000000"/>
              </a:buClr>
              <a:buSzPts val="1100"/>
              <a:buFont typeface="Arial"/>
              <a:buNone/>
            </a:pPr>
            <a:r>
              <a:rPr lang="en" sz="1100" b="0" i="0" u="none" strike="noStrike" cap="none">
                <a:solidFill>
                  <a:srgbClr val="EF7521"/>
                </a:solidFill>
                <a:latin typeface="Roboto Medium"/>
                <a:ea typeface="Roboto Medium"/>
                <a:cs typeface="Roboto Medium"/>
                <a:sym typeface="Roboto Medium"/>
              </a:rPr>
              <a:t>&gt; SERVE</a:t>
            </a:r>
            <a:endParaRPr sz="1100" b="0" i="0" u="none" strike="noStrike" cap="none">
              <a:solidFill>
                <a:srgbClr val="EF7521"/>
              </a:solidFill>
              <a:latin typeface="Arial"/>
              <a:ea typeface="Arial"/>
              <a:cs typeface="Arial"/>
              <a:sym typeface="Arial"/>
            </a:endParaRPr>
          </a:p>
          <a:p>
            <a:pPr marL="137160" marR="0" lvl="0" indent="0" algn="l" rtl="0">
              <a:lnSpc>
                <a:spcPct val="100000"/>
              </a:lnSpc>
              <a:spcBef>
                <a:spcPts val="100"/>
              </a:spcBef>
              <a:spcAft>
                <a:spcPts val="50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Provide actionable support to local educational agencies</a:t>
            </a:r>
            <a:endParaRPr sz="1000" b="0" i="0" u="none" strike="noStrike" cap="none">
              <a:solidFill>
                <a:srgbClr val="000000"/>
              </a:solidFill>
              <a:latin typeface="Roboto"/>
              <a:ea typeface="Roboto"/>
              <a:cs typeface="Roboto"/>
              <a:sym typeface="Roboto"/>
            </a:endParaRPr>
          </a:p>
        </p:txBody>
      </p:sp>
      <p:sp>
        <p:nvSpPr>
          <p:cNvPr id="340" name="Google Shape;340;g2eb57fa4619_1_2"/>
          <p:cNvSpPr txBox="1"/>
          <p:nvPr/>
        </p:nvSpPr>
        <p:spPr>
          <a:xfrm>
            <a:off x="5239167" y="1630850"/>
            <a:ext cx="1600200" cy="6747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Clr>
                <a:srgbClr val="000000"/>
              </a:buClr>
              <a:buSzPts val="1300"/>
              <a:buFont typeface="Arial"/>
              <a:buNone/>
            </a:pPr>
            <a:r>
              <a:rPr lang="en" sz="1300" b="0" i="0" u="none" strike="noStrike" cap="none">
                <a:solidFill>
                  <a:srgbClr val="EF7521"/>
                </a:solidFill>
                <a:latin typeface="Roboto Medium"/>
                <a:ea typeface="Roboto Medium"/>
                <a:cs typeface="Roboto Medium"/>
                <a:sym typeface="Roboto Medium"/>
              </a:rPr>
              <a:t>&gt; </a:t>
            </a:r>
            <a:r>
              <a:rPr lang="en" sz="1100" b="0" i="0" u="none" strike="noStrike" cap="none">
                <a:solidFill>
                  <a:srgbClr val="EF7521"/>
                </a:solidFill>
                <a:latin typeface="Roboto Medium"/>
                <a:ea typeface="Roboto Medium"/>
                <a:cs typeface="Roboto Medium"/>
                <a:sym typeface="Roboto Medium"/>
              </a:rPr>
              <a:t>GUIDE</a:t>
            </a:r>
            <a:endParaRPr sz="1400" b="1" i="0" u="none" strike="noStrike" cap="none">
              <a:solidFill>
                <a:srgbClr val="EF7521"/>
              </a:solidFill>
              <a:latin typeface="Arial"/>
              <a:ea typeface="Arial"/>
              <a:cs typeface="Arial"/>
              <a:sym typeface="Arial"/>
            </a:endParaRPr>
          </a:p>
          <a:p>
            <a:pPr marL="137160" marR="0" lvl="0" indent="0" algn="l" rtl="0">
              <a:lnSpc>
                <a:spcPct val="100000"/>
              </a:lnSpc>
              <a:spcBef>
                <a:spcPts val="100"/>
              </a:spcBef>
              <a:spcAft>
                <a:spcPts val="30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Implement policy and legislation in an effective way </a:t>
            </a:r>
            <a:endParaRPr sz="1000" b="0" i="0" u="none" strike="noStrike" cap="none">
              <a:solidFill>
                <a:srgbClr val="000000"/>
              </a:solidFill>
              <a:latin typeface="Roboto"/>
              <a:ea typeface="Roboto"/>
              <a:cs typeface="Roboto"/>
              <a:sym typeface="Roboto"/>
            </a:endParaRPr>
          </a:p>
        </p:txBody>
      </p:sp>
      <p:sp>
        <p:nvSpPr>
          <p:cNvPr id="341" name="Google Shape;341;g2eb57fa4619_1_2"/>
          <p:cNvSpPr txBox="1"/>
          <p:nvPr/>
        </p:nvSpPr>
        <p:spPr>
          <a:xfrm>
            <a:off x="7229200" y="1630850"/>
            <a:ext cx="1600200" cy="643800"/>
          </a:xfrm>
          <a:prstGeom prst="rect">
            <a:avLst/>
          </a:prstGeom>
          <a:noFill/>
          <a:ln>
            <a:noFill/>
          </a:ln>
        </p:spPr>
        <p:txBody>
          <a:bodyPr spcFirstLastPara="1" wrap="square" lIns="0" tIns="0" rIns="0" bIns="0" anchor="t" anchorCtr="0">
            <a:spAutoFit/>
          </a:bodyPr>
          <a:lstStyle/>
          <a:p>
            <a:pPr marL="114300" marR="0" lvl="0" indent="-114300" algn="l" rtl="0">
              <a:lnSpc>
                <a:spcPct val="100000"/>
              </a:lnSpc>
              <a:spcBef>
                <a:spcPts val="0"/>
              </a:spcBef>
              <a:spcAft>
                <a:spcPts val="0"/>
              </a:spcAft>
              <a:buClr>
                <a:srgbClr val="000000"/>
              </a:buClr>
              <a:buSzPts val="1100"/>
              <a:buFont typeface="Arial"/>
              <a:buNone/>
            </a:pPr>
            <a:r>
              <a:rPr lang="en" sz="1100" b="0" i="0" u="none" strike="noStrike" cap="none">
                <a:solidFill>
                  <a:srgbClr val="EF7521"/>
                </a:solidFill>
                <a:latin typeface="Roboto Medium"/>
                <a:ea typeface="Roboto Medium"/>
                <a:cs typeface="Roboto Medium"/>
                <a:sym typeface="Roboto Medium"/>
              </a:rPr>
              <a:t>&gt; ELEVATE</a:t>
            </a:r>
            <a:endParaRPr sz="1400" b="1" i="0" u="none" strike="noStrike" cap="none">
              <a:solidFill>
                <a:srgbClr val="EF7521"/>
              </a:solidFill>
              <a:latin typeface="Arial"/>
              <a:ea typeface="Arial"/>
              <a:cs typeface="Arial"/>
              <a:sym typeface="Arial"/>
            </a:endParaRPr>
          </a:p>
          <a:p>
            <a:pPr marL="137160" marR="0" lvl="0" indent="0" algn="l" rtl="0">
              <a:lnSpc>
                <a:spcPct val="100000"/>
              </a:lnSpc>
              <a:spcBef>
                <a:spcPts val="100"/>
              </a:spcBef>
              <a:spcAft>
                <a:spcPts val="30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Share the experiences of local educational agencies and students</a:t>
            </a:r>
            <a:endParaRPr sz="1000" b="0" i="0" u="none" strike="noStrike" cap="none">
              <a:solidFill>
                <a:srgbClr val="000000"/>
              </a:solidFill>
              <a:latin typeface="Roboto"/>
              <a:ea typeface="Roboto"/>
              <a:cs typeface="Roboto"/>
              <a:sym typeface="Roboto"/>
            </a:endParaRPr>
          </a:p>
        </p:txBody>
      </p:sp>
      <p:sp>
        <p:nvSpPr>
          <p:cNvPr id="342" name="Google Shape;342;g2eb57fa4619_1_2"/>
          <p:cNvSpPr txBox="1"/>
          <p:nvPr/>
        </p:nvSpPr>
        <p:spPr>
          <a:xfrm>
            <a:off x="311700" y="1368825"/>
            <a:ext cx="2547600" cy="733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600" b="1" i="0" u="none" strike="noStrike" cap="none">
                <a:solidFill>
                  <a:srgbClr val="EF7521"/>
                </a:solidFill>
                <a:latin typeface="Roboto"/>
                <a:ea typeface="Roboto"/>
                <a:cs typeface="Roboto"/>
                <a:sym typeface="Roboto"/>
              </a:rPr>
              <a:t>Our Role</a:t>
            </a:r>
            <a:endParaRPr sz="1600" b="1" i="0" u="none" strike="noStrike" cap="none">
              <a:solidFill>
                <a:srgbClr val="EF7521"/>
              </a:solidFill>
              <a:latin typeface="Roboto"/>
              <a:ea typeface="Roboto"/>
              <a:cs typeface="Roboto"/>
              <a:sym typeface="Roboto"/>
            </a:endParaRPr>
          </a:p>
          <a:p>
            <a:pPr marL="0" marR="0" lvl="0" indent="0" algn="l" rtl="0">
              <a:lnSpc>
                <a:spcPct val="100000"/>
              </a:lnSpc>
              <a:spcBef>
                <a:spcPts val="200"/>
              </a:spcBef>
              <a:spcAft>
                <a:spcPts val="0"/>
              </a:spcAft>
              <a:buClr>
                <a:srgbClr val="000000"/>
              </a:buClr>
              <a:buSzPts val="1000"/>
              <a:buFont typeface="Arial"/>
              <a:buNone/>
            </a:pPr>
            <a:r>
              <a:rPr lang="en" sz="1000" b="0" i="0" u="none" strike="noStrike" cap="none">
                <a:solidFill>
                  <a:srgbClr val="000000"/>
                </a:solidFill>
                <a:latin typeface="Roboto"/>
                <a:ea typeface="Roboto"/>
                <a:cs typeface="Roboto"/>
                <a:sym typeface="Roboto"/>
              </a:rPr>
              <a:t>To improve student outcomes and ensure students and families across Colorado have access to high-quality schools, we will: </a:t>
            </a:r>
            <a:endParaRPr sz="1000" b="0" i="0" u="none" strike="noStrike" cap="none">
              <a:solidFill>
                <a:srgbClr val="000000"/>
              </a:solidFill>
              <a:latin typeface="Roboto"/>
              <a:ea typeface="Roboto"/>
              <a:cs typeface="Roboto"/>
              <a:sym typeface="Roboto"/>
            </a:endParaRPr>
          </a:p>
        </p:txBody>
      </p:sp>
      <p:sp>
        <p:nvSpPr>
          <p:cNvPr id="343" name="Google Shape;343;g2eb57fa4619_1_2"/>
          <p:cNvSpPr txBox="1"/>
          <p:nvPr/>
        </p:nvSpPr>
        <p:spPr>
          <a:xfrm>
            <a:off x="311700" y="2586100"/>
            <a:ext cx="8427300" cy="2997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800"/>
              </a:spcAft>
              <a:buClr>
                <a:srgbClr val="000000"/>
              </a:buClr>
              <a:buSzPts val="1600"/>
              <a:buFont typeface="Arial"/>
              <a:buNone/>
            </a:pPr>
            <a:r>
              <a:rPr lang="en" sz="1600" b="1" i="0" u="none" strike="noStrike" cap="none">
                <a:solidFill>
                  <a:srgbClr val="EF7521"/>
                </a:solidFill>
                <a:latin typeface="Roboto"/>
                <a:ea typeface="Roboto"/>
                <a:cs typeface="Roboto"/>
                <a:sym typeface="Roboto"/>
              </a:rPr>
              <a:t>Our Core Values:    </a:t>
            </a:r>
            <a:r>
              <a:rPr lang="en" sz="1300" b="0" i="0" u="none" strike="noStrike" cap="none">
                <a:solidFill>
                  <a:schemeClr val="dk1"/>
                </a:solidFill>
                <a:latin typeface="Arial"/>
                <a:ea typeface="Arial"/>
                <a:cs typeface="Arial"/>
                <a:sym typeface="Arial"/>
              </a:rPr>
              <a:t>INTEGRITY  |  EQUITY  |  ACCOUNTABILITY  |  TRUST  |  SERVICE</a:t>
            </a:r>
            <a:endParaRPr sz="1300" b="0" i="0" u="none" strike="noStrike" cap="none">
              <a:solidFill>
                <a:schemeClr val="dk1"/>
              </a:solidFill>
              <a:latin typeface="Arial"/>
              <a:ea typeface="Arial"/>
              <a:cs typeface="Arial"/>
              <a:sym typeface="Arial"/>
            </a:endParaRPr>
          </a:p>
        </p:txBody>
      </p:sp>
      <p:cxnSp>
        <p:nvCxnSpPr>
          <p:cNvPr id="344" name="Google Shape;344;g2eb57fa4619_1_2" descr="&quot;&quot;"/>
          <p:cNvCxnSpPr/>
          <p:nvPr/>
        </p:nvCxnSpPr>
        <p:spPr>
          <a:xfrm>
            <a:off x="3130417" y="1632525"/>
            <a:ext cx="0" cy="674700"/>
          </a:xfrm>
          <a:prstGeom prst="straightConnector1">
            <a:avLst/>
          </a:prstGeom>
          <a:noFill/>
          <a:ln w="9525" cap="flat" cmpd="sng">
            <a:solidFill>
              <a:srgbClr val="EF7521"/>
            </a:solidFill>
            <a:prstDash val="dot"/>
            <a:round/>
            <a:headEnd type="none" w="sm" len="sm"/>
            <a:tailEnd type="none" w="sm" len="sm"/>
          </a:ln>
        </p:spPr>
      </p:cxnSp>
      <p:grpSp>
        <p:nvGrpSpPr>
          <p:cNvPr id="345" name="Google Shape;345;g2eb57fa4619_1_2"/>
          <p:cNvGrpSpPr/>
          <p:nvPr/>
        </p:nvGrpSpPr>
        <p:grpSpPr>
          <a:xfrm>
            <a:off x="311700" y="3548650"/>
            <a:ext cx="8363900" cy="646200"/>
            <a:chOff x="375100" y="3396250"/>
            <a:chExt cx="8363900" cy="646200"/>
          </a:xfrm>
        </p:grpSpPr>
        <p:sp>
          <p:nvSpPr>
            <p:cNvPr id="346" name="Google Shape;346;g2eb57fa4619_1_2"/>
            <p:cNvSpPr/>
            <p:nvPr/>
          </p:nvSpPr>
          <p:spPr>
            <a:xfrm rot="5400000">
              <a:off x="7124400"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g2eb57fa4619_1_2"/>
            <p:cNvSpPr/>
            <p:nvPr/>
          </p:nvSpPr>
          <p:spPr>
            <a:xfrm rot="5400000">
              <a:off x="5197433"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g2eb57fa4619_1_2"/>
            <p:cNvSpPr/>
            <p:nvPr/>
          </p:nvSpPr>
          <p:spPr>
            <a:xfrm rot="5400000">
              <a:off x="3270467"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g2eb57fa4619_1_2"/>
            <p:cNvSpPr/>
            <p:nvPr/>
          </p:nvSpPr>
          <p:spPr>
            <a:xfrm rot="5400000">
              <a:off x="1343500" y="2427850"/>
              <a:ext cx="646200" cy="2583000"/>
            </a:xfrm>
            <a:prstGeom prst="round2SameRect">
              <a:avLst>
                <a:gd name="adj1" fmla="val 50000"/>
                <a:gd name="adj2" fmla="val 0"/>
              </a:avLst>
            </a:prstGeom>
            <a:gradFill>
              <a:gsLst>
                <a:gs pos="0">
                  <a:srgbClr val="FFAB40"/>
                </a:gs>
                <a:gs pos="33000">
                  <a:srgbClr val="F79031"/>
                </a:gs>
                <a:gs pos="100000">
                  <a:srgbClr val="EF7521"/>
                </a:gs>
              </a:gsLst>
              <a:lin ang="10800025" scaled="0"/>
            </a:gra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g2eb57fa4619_1_2"/>
            <p:cNvSpPr txBox="1"/>
            <p:nvPr/>
          </p:nvSpPr>
          <p:spPr>
            <a:xfrm>
              <a:off x="959725" y="3534700"/>
              <a:ext cx="18015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rgbClr val="FFFFFF"/>
                  </a:solidFill>
                  <a:latin typeface="Roboto"/>
                  <a:ea typeface="Roboto"/>
                  <a:cs typeface="Roboto"/>
                  <a:sym typeface="Roboto"/>
                </a:rPr>
                <a:t>Increase Student</a:t>
              </a:r>
              <a:br>
                <a:rPr lang="en" sz="1200" b="1" i="0" u="none" strike="noStrike" cap="none">
                  <a:solidFill>
                    <a:srgbClr val="FFFFFF"/>
                  </a:solidFill>
                  <a:latin typeface="Roboto"/>
                  <a:ea typeface="Roboto"/>
                  <a:cs typeface="Roboto"/>
                  <a:sym typeface="Roboto"/>
                </a:rPr>
              </a:br>
              <a:r>
                <a:rPr lang="en" sz="1200" b="1" i="0" u="none" strike="noStrike" cap="none">
                  <a:solidFill>
                    <a:srgbClr val="FFFFFF"/>
                  </a:solidFill>
                  <a:latin typeface="Roboto"/>
                  <a:ea typeface="Roboto"/>
                  <a:cs typeface="Roboto"/>
                  <a:sym typeface="Roboto"/>
                </a:rPr>
                <a:t>Engagement</a:t>
              </a:r>
              <a:endParaRPr sz="1200" b="1" i="0" u="none" strike="noStrike" cap="none">
                <a:solidFill>
                  <a:srgbClr val="FFFFFF"/>
                </a:solidFill>
                <a:latin typeface="Roboto"/>
                <a:ea typeface="Roboto"/>
                <a:cs typeface="Roboto"/>
                <a:sym typeface="Roboto"/>
              </a:endParaRPr>
            </a:p>
          </p:txBody>
        </p:sp>
        <p:sp>
          <p:nvSpPr>
            <p:cNvPr id="351" name="Google Shape;351;g2eb57fa4619_1_2"/>
            <p:cNvSpPr txBox="1"/>
            <p:nvPr/>
          </p:nvSpPr>
          <p:spPr>
            <a:xfrm>
              <a:off x="3118651" y="35299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 sz="1200" b="1" i="0" u="none" strike="noStrike" cap="none">
                  <a:solidFill>
                    <a:schemeClr val="lt1"/>
                  </a:solidFill>
                  <a:latin typeface="Roboto"/>
                  <a:ea typeface="Roboto"/>
                  <a:cs typeface="Roboto"/>
                  <a:sym typeface="Roboto"/>
                </a:rPr>
                <a:t>Accelerate Student Outcomes</a:t>
              </a:r>
              <a:endParaRPr sz="1200" b="1" i="0" u="none" strike="noStrike" cap="none">
                <a:solidFill>
                  <a:srgbClr val="FFFFFF"/>
                </a:solidFill>
                <a:latin typeface="Roboto"/>
                <a:ea typeface="Roboto"/>
                <a:cs typeface="Roboto"/>
                <a:sym typeface="Roboto"/>
              </a:endParaRPr>
            </a:p>
          </p:txBody>
        </p:sp>
        <p:sp>
          <p:nvSpPr>
            <p:cNvPr id="352" name="Google Shape;352;g2eb57fa4619_1_2"/>
            <p:cNvSpPr txBox="1"/>
            <p:nvPr/>
          </p:nvSpPr>
          <p:spPr>
            <a:xfrm>
              <a:off x="7024201" y="35346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chemeClr val="lt1"/>
                  </a:solidFill>
                  <a:latin typeface="Roboto"/>
                  <a:ea typeface="Roboto"/>
                  <a:cs typeface="Roboto"/>
                  <a:sym typeface="Roboto"/>
                </a:rPr>
                <a:t>Provide Operational Excellence</a:t>
              </a:r>
              <a:endParaRPr sz="1200" b="1" i="0" u="none" strike="noStrike" cap="none">
                <a:solidFill>
                  <a:srgbClr val="FFFFFF"/>
                </a:solidFill>
                <a:latin typeface="Roboto"/>
                <a:ea typeface="Roboto"/>
                <a:cs typeface="Roboto"/>
                <a:sym typeface="Roboto"/>
              </a:endParaRPr>
            </a:p>
          </p:txBody>
        </p:sp>
        <p:sp>
          <p:nvSpPr>
            <p:cNvPr id="353" name="Google Shape;353;g2eb57fa4619_1_2"/>
            <p:cNvSpPr txBox="1"/>
            <p:nvPr/>
          </p:nvSpPr>
          <p:spPr>
            <a:xfrm>
              <a:off x="5071413" y="3534688"/>
              <a:ext cx="14046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a:solidFill>
                    <a:schemeClr val="lt1"/>
                  </a:solidFill>
                  <a:latin typeface="Roboto"/>
                  <a:ea typeface="Roboto"/>
                  <a:cs typeface="Roboto"/>
                  <a:sym typeface="Roboto"/>
                </a:rPr>
                <a:t>Strengthen the Educator Workforce</a:t>
              </a:r>
              <a:endParaRPr sz="1200" b="1" i="0" u="none" strike="noStrike" cap="none">
                <a:solidFill>
                  <a:srgbClr val="FFFFFF"/>
                </a:solidFill>
                <a:latin typeface="Roboto"/>
                <a:ea typeface="Roboto"/>
                <a:cs typeface="Roboto"/>
                <a:sym typeface="Roboto"/>
              </a:endParaRPr>
            </a:p>
          </p:txBody>
        </p:sp>
      </p:grpSp>
      <p:cxnSp>
        <p:nvCxnSpPr>
          <p:cNvPr id="354" name="Google Shape;354;g2eb57fa4619_1_2" descr="&quot;&quot;"/>
          <p:cNvCxnSpPr/>
          <p:nvPr/>
        </p:nvCxnSpPr>
        <p:spPr>
          <a:xfrm>
            <a:off x="5120450" y="1632525"/>
            <a:ext cx="0" cy="674700"/>
          </a:xfrm>
          <a:prstGeom prst="straightConnector1">
            <a:avLst/>
          </a:prstGeom>
          <a:noFill/>
          <a:ln w="9525" cap="flat" cmpd="sng">
            <a:solidFill>
              <a:srgbClr val="EF7521"/>
            </a:solidFill>
            <a:prstDash val="dot"/>
            <a:round/>
            <a:headEnd type="none" w="sm" len="sm"/>
            <a:tailEnd type="none" w="sm" len="sm"/>
          </a:ln>
        </p:spPr>
      </p:cxnSp>
      <p:cxnSp>
        <p:nvCxnSpPr>
          <p:cNvPr id="355" name="Google Shape;355;g2eb57fa4619_1_2" descr="&quot;&quot;"/>
          <p:cNvCxnSpPr/>
          <p:nvPr/>
        </p:nvCxnSpPr>
        <p:spPr>
          <a:xfrm>
            <a:off x="7110483" y="1632525"/>
            <a:ext cx="0" cy="674700"/>
          </a:xfrm>
          <a:prstGeom prst="straightConnector1">
            <a:avLst/>
          </a:prstGeom>
          <a:noFill/>
          <a:ln w="9525" cap="flat" cmpd="sng">
            <a:solidFill>
              <a:srgbClr val="EF7521"/>
            </a:solidFill>
            <a:prstDash val="dot"/>
            <a:round/>
            <a:headEnd type="none" w="sm" len="sm"/>
            <a:tailEnd type="none" w="sm" len="sm"/>
          </a:ln>
        </p:spPr>
      </p:cxnSp>
      <p:cxnSp>
        <p:nvCxnSpPr>
          <p:cNvPr id="356" name="Google Shape;356;g2eb57fa4619_1_2"/>
          <p:cNvCxnSpPr/>
          <p:nvPr/>
        </p:nvCxnSpPr>
        <p:spPr>
          <a:xfrm>
            <a:off x="-160100" y="2409466"/>
            <a:ext cx="9030600" cy="0"/>
          </a:xfrm>
          <a:prstGeom prst="straightConnector1">
            <a:avLst/>
          </a:prstGeom>
          <a:noFill/>
          <a:ln w="9525" cap="flat" cmpd="sng">
            <a:solidFill>
              <a:srgbClr val="EF7521"/>
            </a:solidFill>
            <a:prstDash val="dot"/>
            <a:round/>
            <a:headEnd type="none" w="sm" len="sm"/>
            <a:tailEnd type="none" w="sm" len="sm"/>
          </a:ln>
        </p:spPr>
      </p:cxnSp>
      <p:cxnSp>
        <p:nvCxnSpPr>
          <p:cNvPr id="357" name="Google Shape;357;g2eb57fa4619_1_2"/>
          <p:cNvCxnSpPr/>
          <p:nvPr/>
        </p:nvCxnSpPr>
        <p:spPr>
          <a:xfrm>
            <a:off x="-160100" y="3016625"/>
            <a:ext cx="9030600" cy="0"/>
          </a:xfrm>
          <a:prstGeom prst="straightConnector1">
            <a:avLst/>
          </a:prstGeom>
          <a:noFill/>
          <a:ln w="9525" cap="flat" cmpd="sng">
            <a:solidFill>
              <a:srgbClr val="EF7521"/>
            </a:solidFill>
            <a:prstDash val="dot"/>
            <a:round/>
            <a:headEnd type="none" w="sm" len="sm"/>
            <a:tailEnd type="none" w="sm" len="sm"/>
          </a:ln>
        </p:spPr>
      </p:cxnSp>
      <p:sp>
        <p:nvSpPr>
          <p:cNvPr id="358" name="Google Shape;358;g2eb57fa4619_1_2"/>
          <p:cNvSpPr txBox="1"/>
          <p:nvPr/>
        </p:nvSpPr>
        <p:spPr>
          <a:xfrm>
            <a:off x="311700" y="3219775"/>
            <a:ext cx="1600200" cy="2997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800"/>
              </a:spcAft>
              <a:buClr>
                <a:srgbClr val="000000"/>
              </a:buClr>
              <a:buSzPts val="1600"/>
              <a:buFont typeface="Arial"/>
              <a:buNone/>
            </a:pPr>
            <a:r>
              <a:rPr lang="en" sz="1600" b="1" i="0" u="none" strike="noStrike" cap="none">
                <a:solidFill>
                  <a:srgbClr val="EF7521"/>
                </a:solidFill>
                <a:latin typeface="Roboto"/>
                <a:ea typeface="Roboto"/>
                <a:cs typeface="Roboto"/>
                <a:sym typeface="Roboto"/>
              </a:rPr>
              <a:t>Our Priorities:</a:t>
            </a:r>
            <a:endParaRPr sz="1300" b="0" i="0" u="none" strike="noStrike" cap="none">
              <a:solidFill>
                <a:schemeClr val="dk1"/>
              </a:solidFill>
              <a:latin typeface="Arial"/>
              <a:ea typeface="Arial"/>
              <a:cs typeface="Arial"/>
              <a:sym typeface="Arial"/>
            </a:endParaRPr>
          </a:p>
        </p:txBody>
      </p:sp>
      <p:sp>
        <p:nvSpPr>
          <p:cNvPr id="359" name="Google Shape;359;g2eb57fa4619_1_2"/>
          <p:cNvSpPr txBox="1"/>
          <p:nvPr/>
        </p:nvSpPr>
        <p:spPr>
          <a:xfrm>
            <a:off x="311700" y="171000"/>
            <a:ext cx="5556600" cy="265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200"/>
              </a:spcAft>
              <a:buClr>
                <a:srgbClr val="000000"/>
              </a:buClr>
              <a:buSzPts val="2000"/>
              <a:buFont typeface="Arial"/>
              <a:buNone/>
            </a:pPr>
            <a:r>
              <a:rPr lang="en" sz="2000" b="1" i="0" u="none" strike="noStrike" cap="none">
                <a:solidFill>
                  <a:schemeClr val="dk1"/>
                </a:solidFill>
                <a:latin typeface="Roboto"/>
                <a:ea typeface="Roboto"/>
                <a:cs typeface="Roboto"/>
                <a:sym typeface="Roboto"/>
              </a:rPr>
              <a:t>Theory of Change</a:t>
            </a:r>
            <a:endParaRPr sz="2000" b="1" i="0" u="none" strike="noStrike" cap="none">
              <a:solidFill>
                <a:schemeClr val="dk1"/>
              </a:solidFill>
              <a:latin typeface="Roboto"/>
              <a:ea typeface="Roboto"/>
              <a:cs typeface="Roboto"/>
              <a:sym typeface="Roboto"/>
            </a:endParaRPr>
          </a:p>
        </p:txBody>
      </p:sp>
      <p:cxnSp>
        <p:nvCxnSpPr>
          <p:cNvPr id="360" name="Google Shape;360;g2eb57fa4619_1_2" descr="&quot;&quot;"/>
          <p:cNvCxnSpPr/>
          <p:nvPr/>
        </p:nvCxnSpPr>
        <p:spPr>
          <a:xfrm>
            <a:off x="-160100" y="588900"/>
            <a:ext cx="8989500" cy="0"/>
          </a:xfrm>
          <a:prstGeom prst="straightConnector1">
            <a:avLst/>
          </a:prstGeom>
          <a:noFill/>
          <a:ln w="9525" cap="flat" cmpd="sng">
            <a:solidFill>
              <a:srgbClr val="EF7521"/>
            </a:solidFill>
            <a:prstDash val="dot"/>
            <a:round/>
            <a:headEnd type="none" w="sm" len="sm"/>
            <a:tailEnd type="none" w="sm" len="sm"/>
          </a:ln>
        </p:spPr>
      </p:cxnSp>
      <p:sp>
        <p:nvSpPr>
          <p:cNvPr id="361" name="Google Shape;361;g2eb57fa4619_1_2"/>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362" name="Google Shape;362;g2eb57fa4619_1_2"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ur schools, students and educators - Orange">
  <p:cSld name="SECTION_HEADER_1_1">
    <p:spTree>
      <p:nvGrpSpPr>
        <p:cNvPr id="1" name="Shape 47"/>
        <p:cNvGrpSpPr/>
        <p:nvPr/>
      </p:nvGrpSpPr>
      <p:grpSpPr>
        <a:xfrm>
          <a:off x="0" y="0"/>
          <a:ext cx="0" cy="0"/>
          <a:chOff x="0" y="0"/>
          <a:chExt cx="0" cy="0"/>
        </a:xfrm>
      </p:grpSpPr>
      <p:sp>
        <p:nvSpPr>
          <p:cNvPr id="48" name="Google Shape;48;p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49" name="Google Shape;49;p33"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sp>
        <p:nvSpPr>
          <p:cNvPr id="50" name="Google Shape;50;p33"/>
          <p:cNvSpPr txBox="1">
            <a:spLocks noGrp="1"/>
          </p:cNvSpPr>
          <p:nvPr>
            <p:ph type="title"/>
          </p:nvPr>
        </p:nvSpPr>
        <p:spPr>
          <a:xfrm>
            <a:off x="123875" y="4347400"/>
            <a:ext cx="7267200" cy="156600"/>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800"/>
              <a:buFont typeface="Roboto"/>
              <a:buNone/>
              <a:defRPr sz="800">
                <a:solidFill>
                  <a:schemeClr val="dk1"/>
                </a:solidFill>
                <a:latin typeface="Roboto"/>
                <a:ea typeface="Roboto"/>
                <a:cs typeface="Roboto"/>
                <a:sym typeface="Roboto"/>
              </a:defRPr>
            </a:lvl9pPr>
          </a:lstStyle>
          <a:p>
            <a:endParaRPr/>
          </a:p>
        </p:txBody>
      </p:sp>
      <p:sp>
        <p:nvSpPr>
          <p:cNvPr id="51" name="Google Shape;51;p33"/>
          <p:cNvSpPr txBox="1"/>
          <p:nvPr/>
        </p:nvSpPr>
        <p:spPr>
          <a:xfrm>
            <a:off x="311700" y="105100"/>
            <a:ext cx="7167900" cy="7413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1" i="0" u="none" strike="noStrike" cap="none">
                <a:solidFill>
                  <a:srgbClr val="000000"/>
                </a:solidFill>
                <a:latin typeface="Roboto"/>
                <a:ea typeface="Roboto"/>
                <a:cs typeface="Roboto"/>
                <a:sym typeface="Roboto"/>
              </a:rPr>
              <a:t>Our schools, students, and educators</a:t>
            </a:r>
            <a:endParaRPr sz="2200" b="1" i="0" u="none" strike="noStrike" cap="none">
              <a:solidFill>
                <a:srgbClr val="000000"/>
              </a:solidFill>
              <a:latin typeface="Roboto"/>
              <a:ea typeface="Roboto"/>
              <a:cs typeface="Roboto"/>
              <a:sym typeface="Roboto"/>
            </a:endParaRPr>
          </a:p>
        </p:txBody>
      </p:sp>
      <p:sp>
        <p:nvSpPr>
          <p:cNvPr id="52" name="Google Shape;52;p33"/>
          <p:cNvSpPr txBox="1"/>
          <p:nvPr/>
        </p:nvSpPr>
        <p:spPr>
          <a:xfrm>
            <a:off x="6587225" y="1228675"/>
            <a:ext cx="2195400" cy="2903100"/>
          </a:xfrm>
          <a:prstGeom prst="rect">
            <a:avLst/>
          </a:prstGeom>
          <a:solidFill>
            <a:srgbClr val="F3F3F3"/>
          </a:solidFill>
          <a:ln w="9525" cap="flat" cmpd="sng">
            <a:solidFill>
              <a:srgbClr val="B7B7B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Eligible for Free/Reduced </a:t>
            </a:r>
            <a:br>
              <a:rPr lang="en" sz="1100" b="1" i="0" u="none" strike="noStrike" cap="none">
                <a:solidFill>
                  <a:srgbClr val="000000"/>
                </a:solidFill>
                <a:latin typeface="Arial"/>
                <a:ea typeface="Arial"/>
                <a:cs typeface="Arial"/>
                <a:sym typeface="Arial"/>
              </a:rPr>
            </a:br>
            <a:r>
              <a:rPr lang="en" sz="1100" b="1" i="0" u="none" strike="noStrike" cap="none">
                <a:solidFill>
                  <a:srgbClr val="000000"/>
                </a:solidFill>
                <a:latin typeface="Arial"/>
                <a:ea typeface="Arial"/>
                <a:cs typeface="Arial"/>
                <a:sym typeface="Arial"/>
              </a:rPr>
              <a:t>Lunch:</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Arial"/>
                <a:ea typeface="Arial"/>
                <a:cs typeface="Arial"/>
                <a:sym typeface="Arial"/>
              </a:rPr>
              <a:t>403,231 (~46%)</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Students with Individualized Education Programs:</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Arial"/>
                <a:ea typeface="Arial"/>
                <a:cs typeface="Arial"/>
                <a:sym typeface="Arial"/>
              </a:rPr>
              <a:t>113,992 (~13%)</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Multilingual Learners*:</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Arial"/>
                <a:ea typeface="Arial"/>
                <a:cs typeface="Arial"/>
                <a:sym typeface="Arial"/>
              </a:rPr>
              <a:t>95,734 (~11%)</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100"/>
              <a:buFont typeface="Arial"/>
              <a:buNone/>
            </a:pPr>
            <a:r>
              <a:rPr lang="en" sz="1100" b="1" i="0" u="none" strike="noStrike" cap="none">
                <a:solidFill>
                  <a:srgbClr val="000000"/>
                </a:solidFill>
                <a:latin typeface="Arial"/>
                <a:ea typeface="Arial"/>
                <a:cs typeface="Arial"/>
                <a:sym typeface="Arial"/>
              </a:rPr>
              <a:t>McKinney Vento:</a:t>
            </a:r>
            <a:endParaRPr sz="1100" b="1" i="0" u="none" strike="noStrike" cap="none">
              <a:solidFill>
                <a:srgbClr val="000000"/>
              </a:solidFill>
              <a:latin typeface="Arial"/>
              <a:ea typeface="Arial"/>
              <a:cs typeface="Arial"/>
              <a:sym typeface="Arial"/>
            </a:endParaRPr>
          </a:p>
          <a:p>
            <a:pPr marL="18288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Arial"/>
                <a:ea typeface="Arial"/>
                <a:cs typeface="Arial"/>
                <a:sym typeface="Arial"/>
              </a:rPr>
              <a:t>16,540 (~2%)</a:t>
            </a:r>
            <a:endParaRPr sz="1200" b="0" i="0" u="none" strike="noStrike" cap="none">
              <a:solidFill>
                <a:srgbClr val="000000"/>
              </a:solidFill>
              <a:latin typeface="Arial"/>
              <a:ea typeface="Arial"/>
              <a:cs typeface="Arial"/>
              <a:sym typeface="Arial"/>
            </a:endParaRPr>
          </a:p>
        </p:txBody>
      </p:sp>
      <p:sp>
        <p:nvSpPr>
          <p:cNvPr id="53" name="Google Shape;53;p33"/>
          <p:cNvSpPr txBox="1"/>
          <p:nvPr/>
        </p:nvSpPr>
        <p:spPr>
          <a:xfrm>
            <a:off x="6724875" y="3655100"/>
            <a:ext cx="1924200" cy="369900"/>
          </a:xfrm>
          <a:prstGeom prst="rect">
            <a:avLst/>
          </a:prstGeom>
          <a:noFill/>
          <a:ln w="19050" cap="flat" cmpd="sng">
            <a:solidFill>
              <a:schemeClr val="lt1"/>
            </a:solidFill>
            <a:prstDash val="solid"/>
            <a:round/>
            <a:headEnd type="none" w="sm" len="sm"/>
            <a:tailEnd type="none" w="sm" len="sm"/>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 sz="800" b="0" i="1" u="none" strike="noStrike" cap="none">
                <a:solidFill>
                  <a:schemeClr val="dk1"/>
                </a:solidFill>
                <a:latin typeface="Roboto"/>
                <a:ea typeface="Roboto"/>
                <a:cs typeface="Roboto"/>
                <a:sym typeface="Roboto"/>
              </a:rPr>
              <a:t>*Includes both Non-English Proficient and Limited English Proficient students</a:t>
            </a:r>
            <a:endParaRPr sz="800" b="0" i="1" u="none" strike="noStrike" cap="none">
              <a:solidFill>
                <a:schemeClr val="dk1"/>
              </a:solidFill>
              <a:latin typeface="Roboto"/>
              <a:ea typeface="Roboto"/>
              <a:cs typeface="Roboto"/>
              <a:sym typeface="Roboto"/>
            </a:endParaRPr>
          </a:p>
        </p:txBody>
      </p:sp>
      <p:grpSp>
        <p:nvGrpSpPr>
          <p:cNvPr id="54" name="Google Shape;54;p33"/>
          <p:cNvGrpSpPr/>
          <p:nvPr/>
        </p:nvGrpSpPr>
        <p:grpSpPr>
          <a:xfrm>
            <a:off x="308400" y="1062325"/>
            <a:ext cx="1006800" cy="1003500"/>
            <a:chOff x="308400" y="1076275"/>
            <a:chExt cx="1006800" cy="1003500"/>
          </a:xfrm>
        </p:grpSpPr>
        <p:sp>
          <p:nvSpPr>
            <p:cNvPr id="55" name="Google Shape;55;p33" descr="&quot;&quot;"/>
            <p:cNvSpPr/>
            <p:nvPr/>
          </p:nvSpPr>
          <p:spPr>
            <a:xfrm>
              <a:off x="311700" y="1076275"/>
              <a:ext cx="1003500" cy="1003500"/>
            </a:xfrm>
            <a:prstGeom prst="ellipse">
              <a:avLst/>
            </a:prstGeom>
            <a:solidFill>
              <a:srgbClr val="EF752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33"/>
            <p:cNvSpPr txBox="1"/>
            <p:nvPr/>
          </p:nvSpPr>
          <p:spPr>
            <a:xfrm>
              <a:off x="308400" y="1092575"/>
              <a:ext cx="1003500" cy="897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chemeClr val="lt1"/>
                  </a:solidFill>
                  <a:latin typeface="Roboto"/>
                  <a:ea typeface="Roboto"/>
                  <a:cs typeface="Roboto"/>
                  <a:sym typeface="Roboto"/>
                </a:rPr>
                <a:t>178</a:t>
              </a:r>
              <a:endParaRPr sz="1300" b="1" i="0" u="none" strike="noStrike" cap="none">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chemeClr val="lt1"/>
                  </a:solidFill>
                  <a:latin typeface="Roboto"/>
                  <a:ea typeface="Roboto"/>
                  <a:cs typeface="Roboto"/>
                  <a:sym typeface="Roboto"/>
                </a:rPr>
                <a:t>SCHOOL</a:t>
              </a:r>
              <a:endParaRPr sz="1200" b="0" i="0" u="none" strike="noStrike" cap="none">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chemeClr val="lt1"/>
                  </a:solidFill>
                  <a:latin typeface="Roboto"/>
                  <a:ea typeface="Roboto"/>
                  <a:cs typeface="Roboto"/>
                  <a:sym typeface="Roboto"/>
                </a:rPr>
                <a:t>DISTRICTS</a:t>
              </a:r>
              <a:endParaRPr sz="1200" b="0" i="0" u="none" strike="noStrike" cap="none">
                <a:solidFill>
                  <a:schemeClr val="lt1"/>
                </a:solidFill>
                <a:latin typeface="Roboto"/>
                <a:ea typeface="Roboto"/>
                <a:cs typeface="Roboto"/>
                <a:sym typeface="Roboto"/>
              </a:endParaRPr>
            </a:p>
          </p:txBody>
        </p:sp>
      </p:grpSp>
      <p:grpSp>
        <p:nvGrpSpPr>
          <p:cNvPr id="57" name="Google Shape;57;p33"/>
          <p:cNvGrpSpPr/>
          <p:nvPr/>
        </p:nvGrpSpPr>
        <p:grpSpPr>
          <a:xfrm>
            <a:off x="308400" y="2150613"/>
            <a:ext cx="1006800" cy="1003500"/>
            <a:chOff x="308400" y="2218825"/>
            <a:chExt cx="1006800" cy="1003500"/>
          </a:xfrm>
        </p:grpSpPr>
        <p:sp>
          <p:nvSpPr>
            <p:cNvPr id="58" name="Google Shape;58;p33" descr="&quot;&quot;"/>
            <p:cNvSpPr/>
            <p:nvPr/>
          </p:nvSpPr>
          <p:spPr>
            <a:xfrm>
              <a:off x="311700" y="2218825"/>
              <a:ext cx="1003500" cy="1003500"/>
            </a:xfrm>
            <a:prstGeom prst="ellipse">
              <a:avLst/>
            </a:prstGeom>
            <a:solidFill>
              <a:srgbClr val="F8B33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33"/>
            <p:cNvSpPr txBox="1"/>
            <p:nvPr/>
          </p:nvSpPr>
          <p:spPr>
            <a:xfrm>
              <a:off x="308400" y="2309488"/>
              <a:ext cx="1003500" cy="8223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chemeClr val="dk1"/>
                  </a:solidFill>
                  <a:latin typeface="Roboto"/>
                  <a:ea typeface="Roboto"/>
                  <a:cs typeface="Roboto"/>
                  <a:sym typeface="Roboto"/>
                </a:rPr>
                <a:t>1,927</a:t>
              </a:r>
              <a:endParaRPr sz="1300" b="1" i="0" u="none" strike="noStrike" cap="none">
                <a:solidFill>
                  <a:schemeClr val="dk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chemeClr val="dk1"/>
                  </a:solidFill>
                  <a:latin typeface="Roboto"/>
                  <a:ea typeface="Roboto"/>
                  <a:cs typeface="Roboto"/>
                  <a:sym typeface="Roboto"/>
                </a:rPr>
                <a:t>SCHOOLS</a:t>
              </a:r>
              <a:endParaRPr sz="1200" b="0" i="0" u="none" strike="noStrike" cap="none">
                <a:solidFill>
                  <a:schemeClr val="dk1"/>
                </a:solidFill>
                <a:latin typeface="Roboto"/>
                <a:ea typeface="Roboto"/>
                <a:cs typeface="Roboto"/>
                <a:sym typeface="Roboto"/>
              </a:endParaRPr>
            </a:p>
          </p:txBody>
        </p:sp>
      </p:grpSp>
      <p:grpSp>
        <p:nvGrpSpPr>
          <p:cNvPr id="60" name="Google Shape;60;p33"/>
          <p:cNvGrpSpPr/>
          <p:nvPr/>
        </p:nvGrpSpPr>
        <p:grpSpPr>
          <a:xfrm>
            <a:off x="308400" y="3238900"/>
            <a:ext cx="1006800" cy="1003500"/>
            <a:chOff x="308400" y="1076275"/>
            <a:chExt cx="1006800" cy="1003500"/>
          </a:xfrm>
        </p:grpSpPr>
        <p:sp>
          <p:nvSpPr>
            <p:cNvPr id="61" name="Google Shape;61;p33" descr="&quot;&quot;"/>
            <p:cNvSpPr/>
            <p:nvPr/>
          </p:nvSpPr>
          <p:spPr>
            <a:xfrm>
              <a:off x="311700" y="1076275"/>
              <a:ext cx="1003500" cy="1003500"/>
            </a:xfrm>
            <a:prstGeom prst="ellipse">
              <a:avLst/>
            </a:prstGeom>
            <a:solidFill>
              <a:srgbClr val="00953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33"/>
            <p:cNvSpPr txBox="1"/>
            <p:nvPr/>
          </p:nvSpPr>
          <p:spPr>
            <a:xfrm>
              <a:off x="308400" y="1146775"/>
              <a:ext cx="1003500" cy="897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00"/>
                <a:buFont typeface="Arial"/>
                <a:buNone/>
              </a:pPr>
              <a:r>
                <a:rPr lang="en" sz="1300" b="1" i="0" u="none" strike="noStrike" cap="none">
                  <a:solidFill>
                    <a:schemeClr val="lt1"/>
                  </a:solidFill>
                  <a:latin typeface="Roboto"/>
                  <a:ea typeface="Roboto"/>
                  <a:cs typeface="Roboto"/>
                  <a:sym typeface="Roboto"/>
                </a:rPr>
                <a:t>881,464</a:t>
              </a:r>
              <a:endParaRPr sz="1300" b="1" i="0" u="none" strike="noStrike" cap="none">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000"/>
                <a:buFont typeface="Arial"/>
                <a:buNone/>
              </a:pPr>
              <a:r>
                <a:rPr lang="en" sz="1000" b="0" i="0" u="none" strike="noStrike" cap="none">
                  <a:solidFill>
                    <a:schemeClr val="lt1"/>
                  </a:solidFill>
                  <a:latin typeface="Roboto"/>
                  <a:ea typeface="Roboto"/>
                  <a:cs typeface="Roboto"/>
                  <a:sym typeface="Roboto"/>
                </a:rPr>
                <a:t>PUBLIC </a:t>
              </a:r>
              <a:br>
                <a:rPr lang="en" sz="1000" b="0" i="0" u="none" strike="noStrike" cap="none">
                  <a:solidFill>
                    <a:schemeClr val="lt1"/>
                  </a:solidFill>
                  <a:latin typeface="Roboto"/>
                  <a:ea typeface="Roboto"/>
                  <a:cs typeface="Roboto"/>
                  <a:sym typeface="Roboto"/>
                </a:rPr>
              </a:br>
              <a:r>
                <a:rPr lang="en" sz="1000" b="0" i="0" u="none" strike="noStrike" cap="none">
                  <a:solidFill>
                    <a:schemeClr val="lt1"/>
                  </a:solidFill>
                  <a:latin typeface="Roboto"/>
                  <a:ea typeface="Roboto"/>
                  <a:cs typeface="Roboto"/>
                  <a:sym typeface="Roboto"/>
                </a:rPr>
                <a:t>SCHOOL</a:t>
              </a:r>
              <a:endParaRPr sz="1000" b="0" i="0" u="none" strike="noStrike" cap="none">
                <a:solidFill>
                  <a:schemeClr val="lt1"/>
                </a:solidFill>
                <a:latin typeface="Roboto"/>
                <a:ea typeface="Roboto"/>
                <a:cs typeface="Roboto"/>
                <a:sym typeface="Roboto"/>
              </a:endParaRPr>
            </a:p>
            <a:p>
              <a:pPr marL="0" marR="0" lvl="0" indent="0" algn="ctr" rtl="0">
                <a:lnSpc>
                  <a:spcPct val="100000"/>
                </a:lnSpc>
                <a:spcBef>
                  <a:spcPts val="0"/>
                </a:spcBef>
                <a:spcAft>
                  <a:spcPts val="0"/>
                </a:spcAft>
                <a:buClr>
                  <a:srgbClr val="000000"/>
                </a:buClr>
                <a:buSzPts val="1000"/>
                <a:buFont typeface="Arial"/>
                <a:buNone/>
              </a:pPr>
              <a:r>
                <a:rPr lang="en" sz="1000" b="0" i="0" u="none" strike="noStrike" cap="none">
                  <a:solidFill>
                    <a:schemeClr val="lt1"/>
                  </a:solidFill>
                  <a:latin typeface="Roboto"/>
                  <a:ea typeface="Roboto"/>
                  <a:cs typeface="Roboto"/>
                  <a:sym typeface="Roboto"/>
                </a:rPr>
                <a:t>STUDENTS</a:t>
              </a:r>
              <a:endParaRPr sz="1000" b="0" i="0" u="none" strike="noStrike" cap="none">
                <a:solidFill>
                  <a:schemeClr val="lt1"/>
                </a:solidFill>
                <a:latin typeface="Roboto"/>
                <a:ea typeface="Roboto"/>
                <a:cs typeface="Roboto"/>
                <a:sym typeface="Roboto"/>
              </a:endParaRPr>
            </a:p>
          </p:txBody>
        </p:sp>
      </p:grpSp>
      <p:sp>
        <p:nvSpPr>
          <p:cNvPr id="63" name="Google Shape;63;p33"/>
          <p:cNvSpPr txBox="1"/>
          <p:nvPr/>
        </p:nvSpPr>
        <p:spPr>
          <a:xfrm>
            <a:off x="1603037" y="1064563"/>
            <a:ext cx="4624500" cy="2154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Roboto"/>
                <a:ea typeface="Roboto"/>
                <a:cs typeface="Roboto"/>
                <a:sym typeface="Roboto"/>
              </a:rPr>
              <a:t>Student Demographics*</a:t>
            </a:r>
            <a:endParaRPr sz="1400" b="1" i="0" u="none" strike="noStrike" cap="none">
              <a:solidFill>
                <a:schemeClr val="dk1"/>
              </a:solidFill>
              <a:latin typeface="Roboto"/>
              <a:ea typeface="Roboto"/>
              <a:cs typeface="Roboto"/>
              <a:sym typeface="Roboto"/>
            </a:endParaRPr>
          </a:p>
        </p:txBody>
      </p:sp>
      <p:pic>
        <p:nvPicPr>
          <p:cNvPr id="64" name="Google Shape;64;p33"/>
          <p:cNvPicPr preferRelativeResize="0"/>
          <p:nvPr/>
        </p:nvPicPr>
        <p:blipFill rotWithShape="1">
          <a:blip r:embed="rId3">
            <a:alphaModFix/>
          </a:blip>
          <a:srcRect l="49" r="59"/>
          <a:stretch/>
        </p:blipFill>
        <p:spPr>
          <a:xfrm>
            <a:off x="1761637" y="1426175"/>
            <a:ext cx="4307278" cy="2744888"/>
          </a:xfrm>
          <a:prstGeom prst="rect">
            <a:avLst/>
          </a:prstGeom>
          <a:noFill/>
          <a:ln>
            <a:noFill/>
          </a:ln>
        </p:spPr>
      </p:pic>
      <p:cxnSp>
        <p:nvCxnSpPr>
          <p:cNvPr id="65" name="Google Shape;65;p33"/>
          <p:cNvCxnSpPr/>
          <p:nvPr/>
        </p:nvCxnSpPr>
        <p:spPr>
          <a:xfrm>
            <a:off x="0" y="918350"/>
            <a:ext cx="7479600" cy="0"/>
          </a:xfrm>
          <a:prstGeom prst="straightConnector1">
            <a:avLst/>
          </a:prstGeom>
          <a:noFill/>
          <a:ln w="19050" cap="flat" cmpd="sng">
            <a:solidFill>
              <a:srgbClr val="EF7521"/>
            </a:solidFill>
            <a:prstDash val="solid"/>
            <a:round/>
            <a:headEnd type="none" w="sm" len="sm"/>
            <a:tailEnd type="none" w="sm" len="sm"/>
          </a:ln>
        </p:spPr>
      </p:cxnSp>
      <p:sp>
        <p:nvSpPr>
          <p:cNvPr id="66" name="Google Shape;66;p33"/>
          <p:cNvSpPr txBox="1"/>
          <p:nvPr/>
        </p:nvSpPr>
        <p:spPr>
          <a:xfrm>
            <a:off x="4623875" y="4103400"/>
            <a:ext cx="2195400" cy="138900"/>
          </a:xfrm>
          <a:prstGeom prst="rect">
            <a:avLst/>
          </a:prstGeom>
          <a:noFill/>
          <a:ln>
            <a:noFill/>
          </a:ln>
        </p:spPr>
        <p:txBody>
          <a:bodyPr spcFirstLastPara="1" wrap="square" lIns="0" tIns="0" rIns="91425" bIns="91425"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 sz="800" b="0" i="0" u="none" strike="noStrike" cap="none">
                <a:solidFill>
                  <a:schemeClr val="dk1"/>
                </a:solidFill>
                <a:latin typeface="Roboto"/>
                <a:ea typeface="Roboto"/>
                <a:cs typeface="Roboto"/>
                <a:sym typeface="Roboto"/>
              </a:rPr>
              <a:t>*October 2023 Data</a:t>
            </a:r>
            <a:endParaRPr sz="800" b="0" i="0" u="none" strike="noStrike" cap="none">
              <a:solidFill>
                <a:schemeClr val="dk1"/>
              </a:solidFill>
              <a:latin typeface="Roboto"/>
              <a:ea typeface="Roboto"/>
              <a:cs typeface="Roboto"/>
              <a:sym typeface="Roboto"/>
            </a:endParaRPr>
          </a:p>
        </p:txBody>
      </p:sp>
      <p:sp>
        <p:nvSpPr>
          <p:cNvPr id="67" name="Google Shape;67;p33"/>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68" name="Google Shape;68;p33" descr="CDE logo"/>
          <p:cNvPicPr preferRelativeResize="0"/>
          <p:nvPr/>
        </p:nvPicPr>
        <p:blipFill rotWithShape="1">
          <a:blip r:embed="rId4">
            <a:alphaModFix/>
          </a:blip>
          <a:srcRect/>
          <a:stretch/>
        </p:blipFill>
        <p:spPr>
          <a:xfrm>
            <a:off x="8002150" y="4518325"/>
            <a:ext cx="924425" cy="40339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9"/>
        <p:cNvGrpSpPr/>
        <p:nvPr/>
      </p:nvGrpSpPr>
      <p:grpSpPr>
        <a:xfrm>
          <a:off x="0" y="0"/>
          <a:ext cx="0" cy="0"/>
          <a:chOff x="0" y="0"/>
          <a:chExt cx="0" cy="0"/>
        </a:xfrm>
      </p:grpSpPr>
      <p:sp>
        <p:nvSpPr>
          <p:cNvPr id="70" name="Google Shape;70;p6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Divider - Orange - 01" type="tx">
  <p:cSld name="TITLE_AND_BODY">
    <p:spTree>
      <p:nvGrpSpPr>
        <p:cNvPr id="1" name="Shape 71"/>
        <p:cNvGrpSpPr/>
        <p:nvPr/>
      </p:nvGrpSpPr>
      <p:grpSpPr>
        <a:xfrm>
          <a:off x="0" y="0"/>
          <a:ext cx="0" cy="0"/>
          <a:chOff x="0" y="0"/>
          <a:chExt cx="0" cy="0"/>
        </a:xfrm>
      </p:grpSpPr>
      <p:pic>
        <p:nvPicPr>
          <p:cNvPr id="72" name="Google Shape;72;p36" descr="Photo of elementary students and teacher"/>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73" name="Google Shape;73;p36"/>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74" name="Google Shape;74;p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5" name="Google Shape;75;p36"/>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76" name="Google Shape;76;p36"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Divider - Orange - 02">
  <p:cSld name="TITLE_AND_BODY_1">
    <p:spTree>
      <p:nvGrpSpPr>
        <p:cNvPr id="1" name="Shape 77"/>
        <p:cNvGrpSpPr/>
        <p:nvPr/>
      </p:nvGrpSpPr>
      <p:grpSpPr>
        <a:xfrm>
          <a:off x="0" y="0"/>
          <a:ext cx="0" cy="0"/>
          <a:chOff x="0" y="0"/>
          <a:chExt cx="0" cy="0"/>
        </a:xfrm>
      </p:grpSpPr>
      <p:pic>
        <p:nvPicPr>
          <p:cNvPr id="78" name="Google Shape;78;p37" descr="Photo of elementary student"/>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79" name="Google Shape;79;p37"/>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80" name="Google Shape;80;p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81" name="Google Shape;81;p37"/>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82" name="Google Shape;82;p37"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Divider - Orange - 03">
  <p:cSld name="TITLE_AND_BODY_1_1">
    <p:spTree>
      <p:nvGrpSpPr>
        <p:cNvPr id="1" name="Shape 83"/>
        <p:cNvGrpSpPr/>
        <p:nvPr/>
      </p:nvGrpSpPr>
      <p:grpSpPr>
        <a:xfrm>
          <a:off x="0" y="0"/>
          <a:ext cx="0" cy="0"/>
          <a:chOff x="0" y="0"/>
          <a:chExt cx="0" cy="0"/>
        </a:xfrm>
      </p:grpSpPr>
      <p:pic>
        <p:nvPicPr>
          <p:cNvPr id="84" name="Google Shape;84;p38" descr="Photo of elementary students"/>
          <p:cNvPicPr preferRelativeResize="0"/>
          <p:nvPr/>
        </p:nvPicPr>
        <p:blipFill rotWithShape="1">
          <a:blip r:embed="rId2">
            <a:alphaModFix/>
          </a:blip>
          <a:srcRect/>
          <a:stretch/>
        </p:blipFill>
        <p:spPr>
          <a:xfrm>
            <a:off x="0" y="0"/>
            <a:ext cx="9144008" cy="5143501"/>
          </a:xfrm>
          <a:prstGeom prst="rect">
            <a:avLst/>
          </a:prstGeom>
          <a:noFill/>
          <a:ln>
            <a:noFill/>
          </a:ln>
        </p:spPr>
      </p:pic>
      <p:sp>
        <p:nvSpPr>
          <p:cNvPr id="85" name="Google Shape;85;p38"/>
          <p:cNvSpPr txBox="1">
            <a:spLocks noGrp="1"/>
          </p:cNvSpPr>
          <p:nvPr>
            <p:ph type="title"/>
          </p:nvPr>
        </p:nvSpPr>
        <p:spPr>
          <a:xfrm>
            <a:off x="0" y="3361600"/>
            <a:ext cx="9144000" cy="666600"/>
          </a:xfrm>
          <a:prstGeom prst="rect">
            <a:avLst/>
          </a:prstGeom>
          <a:solidFill>
            <a:srgbClr val="EF7521"/>
          </a:solid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2800"/>
              <a:buFont typeface="Roboto Medium"/>
              <a:buNone/>
              <a:defRPr>
                <a:solidFill>
                  <a:schemeClr val="lt1"/>
                </a:solidFill>
                <a:latin typeface="Roboto Medium"/>
                <a:ea typeface="Roboto Medium"/>
                <a:cs typeface="Roboto Medium"/>
                <a:sym typeface="Roboto Medium"/>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86" name="Google Shape;86;p3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87" name="Google Shape;87;p38" descr="CDE logo"/>
          <p:cNvPicPr preferRelativeResize="0"/>
          <p:nvPr/>
        </p:nvPicPr>
        <p:blipFill rotWithShape="1">
          <a:blip r:embed="rId3">
            <a:alphaModFix/>
          </a:blip>
          <a:srcRect/>
          <a:stretch/>
        </p:blipFill>
        <p:spPr>
          <a:xfrm>
            <a:off x="8002150" y="4594525"/>
            <a:ext cx="924425" cy="403399"/>
          </a:xfrm>
          <a:prstGeom prst="rect">
            <a:avLst/>
          </a:prstGeom>
          <a:noFill/>
          <a:ln>
            <a:noFill/>
          </a:ln>
        </p:spPr>
      </p:pic>
      <p:sp>
        <p:nvSpPr>
          <p:cNvPr id="88" name="Google Shape;88;p38"/>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rgbClr val="FFFFFF"/>
                </a:solidFill>
                <a:latin typeface="Arial"/>
                <a:ea typeface="Arial"/>
                <a:cs typeface="Arial"/>
                <a:sym typeface="Arial"/>
              </a:rPr>
              <a:t> </a:t>
            </a:r>
            <a:fld id="{00000000-1234-1234-1234-123412341234}" type="slidenum">
              <a:rPr lang="en"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2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2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forms.gle/hrziFZvukJJxKmiN6"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mailto:Mohajeri-Nelson_N@cde.state.co.u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mailto:Negley_T@cde.state.co.u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16"/>
          <p:cNvSpPr txBox="1">
            <a:spLocks noGrp="1"/>
          </p:cNvSpPr>
          <p:nvPr>
            <p:ph type="title"/>
          </p:nvPr>
        </p:nvSpPr>
        <p:spPr>
          <a:xfrm>
            <a:off x="205525" y="2075700"/>
            <a:ext cx="5778300" cy="531300"/>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SzPts val="2200"/>
              <a:buNone/>
            </a:pPr>
            <a:r>
              <a:rPr lang="en"/>
              <a:t>ESSA State Plan Amendment</a:t>
            </a:r>
            <a:endParaRPr/>
          </a:p>
        </p:txBody>
      </p:sp>
      <p:sp>
        <p:nvSpPr>
          <p:cNvPr id="368" name="Google Shape;368;p16"/>
          <p:cNvSpPr txBox="1">
            <a:spLocks noGrp="1"/>
          </p:cNvSpPr>
          <p:nvPr>
            <p:ph type="title" idx="3"/>
          </p:nvPr>
        </p:nvSpPr>
        <p:spPr>
          <a:xfrm>
            <a:off x="205525" y="2960750"/>
            <a:ext cx="5778300" cy="1040100"/>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SzPts val="2200"/>
              <a:buNone/>
            </a:pPr>
            <a:r>
              <a:rPr lang="en"/>
              <a:t>Proposed Change: Chronic Absenteeism Excused Absences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5" name="Google Shape;375;p20"/>
          <p:cNvSpPr txBox="1">
            <a:spLocks noGrp="1"/>
          </p:cNvSpPr>
          <p:nvPr>
            <p:ph type="title"/>
          </p:nvPr>
        </p:nvSpPr>
        <p:spPr>
          <a:xfrm>
            <a:off x="311700" y="105100"/>
            <a:ext cx="71616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chemeClr val="dk1"/>
              </a:buClr>
              <a:buSzPts val="2000"/>
              <a:buFont typeface="Arial"/>
              <a:buNone/>
            </a:pPr>
            <a:r>
              <a:rPr lang="en" dirty="0"/>
              <a:t>Current Methodology</a:t>
            </a:r>
            <a:endParaRPr dirty="0"/>
          </a:p>
        </p:txBody>
      </p:sp>
      <p:sp>
        <p:nvSpPr>
          <p:cNvPr id="376" name="Google Shape;376;p20"/>
          <p:cNvSpPr txBox="1">
            <a:spLocks noGrp="1"/>
          </p:cNvSpPr>
          <p:nvPr>
            <p:ph type="body" idx="1"/>
          </p:nvPr>
        </p:nvSpPr>
        <p:spPr>
          <a:xfrm>
            <a:off x="311700" y="1152475"/>
            <a:ext cx="5852100" cy="3034800"/>
          </a:xfrm>
          <a:prstGeom prst="rect">
            <a:avLst/>
          </a:prstGeom>
          <a:noFill/>
          <a:ln>
            <a:noFill/>
          </a:ln>
        </p:spPr>
        <p:txBody>
          <a:bodyPr spcFirstLastPara="1" wrap="square" lIns="91425" tIns="91425" rIns="91425" bIns="91425" anchor="t" anchorCtr="0">
            <a:normAutofit/>
          </a:bodyPr>
          <a:lstStyle/>
          <a:p>
            <a:pPr marL="0" lvl="0" indent="0" algn="l" rtl="0">
              <a:spcBef>
                <a:spcPts val="0"/>
              </a:spcBef>
              <a:spcAft>
                <a:spcPts val="1800"/>
              </a:spcAft>
              <a:buNone/>
            </a:pPr>
            <a:r>
              <a:rPr lang="en" dirty="0"/>
              <a:t>Colorado’s current ESSA State Plan reflects the use of chronic absenteeism rates for elementary and middle schools as part of the School Quality or Student Success (SQSS) Indicator.</a:t>
            </a:r>
            <a:endParaRPr dirty="0"/>
          </a:p>
          <a:p>
            <a:pPr marL="0" lvl="0" indent="0" algn="l" rtl="0">
              <a:spcBef>
                <a:spcPts val="0"/>
              </a:spcBef>
              <a:spcAft>
                <a:spcPts val="0"/>
              </a:spcAft>
              <a:buNone/>
            </a:pPr>
            <a:r>
              <a:rPr lang="en" dirty="0"/>
              <a:t>Chronic absenteeism rates are currently based on unexcused absences only.</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2" name="Google Shape;382;g3099792bbdf_0_0"/>
          <p:cNvSpPr txBox="1">
            <a:spLocks noGrp="1"/>
          </p:cNvSpPr>
          <p:nvPr>
            <p:ph type="title"/>
          </p:nvPr>
        </p:nvSpPr>
        <p:spPr>
          <a:xfrm>
            <a:off x="311700" y="105100"/>
            <a:ext cx="71616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
              <a:t>Rationale for Change</a:t>
            </a:r>
            <a:endParaRPr/>
          </a:p>
        </p:txBody>
      </p:sp>
      <p:sp>
        <p:nvSpPr>
          <p:cNvPr id="383" name="Google Shape;383;g3099792bbdf_0_0"/>
          <p:cNvSpPr txBox="1">
            <a:spLocks noGrp="1"/>
          </p:cNvSpPr>
          <p:nvPr>
            <p:ph type="body" idx="1"/>
          </p:nvPr>
        </p:nvSpPr>
        <p:spPr>
          <a:xfrm>
            <a:off x="311700" y="1152475"/>
            <a:ext cx="5852100" cy="3034800"/>
          </a:xfrm>
          <a:prstGeom prst="rect">
            <a:avLst/>
          </a:prstGeom>
          <a:noFill/>
          <a:ln>
            <a:noFill/>
          </a:ln>
        </p:spPr>
        <p:txBody>
          <a:bodyPr spcFirstLastPara="1" wrap="square" lIns="91425" tIns="91425" rIns="91425" bIns="91425" anchor="t" anchorCtr="0">
            <a:normAutofit/>
          </a:bodyPr>
          <a:lstStyle/>
          <a:p>
            <a:pPr marL="0" lvl="0" indent="0" algn="l" rtl="0">
              <a:spcBef>
                <a:spcPts val="0"/>
              </a:spcBef>
              <a:spcAft>
                <a:spcPts val="1800"/>
              </a:spcAft>
              <a:buSzPts val="1600"/>
              <a:buNone/>
            </a:pPr>
            <a:r>
              <a:rPr lang="en" dirty="0"/>
              <a:t>Due to the impact of the pandemic, the chronic absenteeism calculation was revised to exclude parent excused absences. This temporary solution enabled individuals with, or exposed to, COVID-19 to quarantine without negatively impacting a schools’ chronic absenteeism rate.</a:t>
            </a:r>
            <a:endParaRPr dirty="0"/>
          </a:p>
          <a:p>
            <a:pPr marL="0" lvl="0" indent="0" algn="l" rtl="0">
              <a:spcBef>
                <a:spcPts val="0"/>
              </a:spcBef>
              <a:spcAft>
                <a:spcPts val="0"/>
              </a:spcAft>
              <a:buSzPts val="1600"/>
              <a:buNone/>
            </a:pPr>
            <a:r>
              <a:rPr lang="en" dirty="0"/>
              <a:t>Both the federal and state definition of chronic absenteeism, however, include both excused and unexcused absences.</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9" name="Google Shape;389;g3099792bbdf_0_6"/>
          <p:cNvSpPr txBox="1">
            <a:spLocks noGrp="1"/>
          </p:cNvSpPr>
          <p:nvPr>
            <p:ph type="title"/>
          </p:nvPr>
        </p:nvSpPr>
        <p:spPr>
          <a:xfrm>
            <a:off x="311700" y="105100"/>
            <a:ext cx="71616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
              <a:t>Proposed Change</a:t>
            </a:r>
            <a:endParaRPr/>
          </a:p>
        </p:txBody>
      </p:sp>
      <p:sp>
        <p:nvSpPr>
          <p:cNvPr id="390" name="Google Shape;390;g3099792bbdf_0_6"/>
          <p:cNvSpPr txBox="1">
            <a:spLocks noGrp="1"/>
          </p:cNvSpPr>
          <p:nvPr>
            <p:ph type="body" idx="1"/>
          </p:nvPr>
        </p:nvSpPr>
        <p:spPr>
          <a:xfrm>
            <a:off x="311700" y="1152475"/>
            <a:ext cx="5852100" cy="3034800"/>
          </a:xfrm>
          <a:prstGeom prst="rect">
            <a:avLst/>
          </a:prstGeom>
          <a:noFill/>
          <a:ln>
            <a:noFill/>
          </a:ln>
        </p:spPr>
        <p:txBody>
          <a:bodyPr spcFirstLastPara="1" wrap="square" lIns="91425" tIns="91425" rIns="91425" bIns="91425" anchor="t" anchorCtr="0">
            <a:normAutofit/>
          </a:bodyPr>
          <a:lstStyle/>
          <a:p>
            <a:pPr marL="0" lvl="0" indent="0" algn="l" rtl="0">
              <a:spcBef>
                <a:spcPts val="0"/>
              </a:spcBef>
              <a:spcAft>
                <a:spcPts val="0"/>
              </a:spcAft>
              <a:buSzPts val="1600"/>
              <a:buNone/>
            </a:pPr>
            <a:r>
              <a:rPr lang="en" dirty="0"/>
              <a:t>Colorado proposes to amend its ESSA State Plan to include both excused and unexcused absences in its calculation of chronic absenteeism rates for elementary and middle schools as part of the School Quality or Student Success (SQSS) Indicator.</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6" name="Google Shape;396;g3099792bbdf_0_12"/>
          <p:cNvSpPr txBox="1">
            <a:spLocks noGrp="1"/>
          </p:cNvSpPr>
          <p:nvPr>
            <p:ph type="title"/>
          </p:nvPr>
        </p:nvSpPr>
        <p:spPr>
          <a:xfrm>
            <a:off x="311700" y="105100"/>
            <a:ext cx="71616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
              <a:t>How to Submit Feedback</a:t>
            </a:r>
            <a:endParaRPr/>
          </a:p>
        </p:txBody>
      </p:sp>
      <p:sp>
        <p:nvSpPr>
          <p:cNvPr id="397" name="Google Shape;397;g3099792bbdf_0_12"/>
          <p:cNvSpPr txBox="1">
            <a:spLocks noGrp="1"/>
          </p:cNvSpPr>
          <p:nvPr>
            <p:ph type="body" idx="1"/>
          </p:nvPr>
        </p:nvSpPr>
        <p:spPr>
          <a:xfrm>
            <a:off x="311700" y="1152475"/>
            <a:ext cx="5852100" cy="30348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800"/>
              </a:spcAft>
              <a:buClr>
                <a:schemeClr val="dk1"/>
              </a:buClr>
              <a:buSzPts val="1600"/>
              <a:buFont typeface="Arial"/>
              <a:buNone/>
            </a:pPr>
            <a:r>
              <a:rPr lang="en" dirty="0"/>
              <a:t>Utilize the </a:t>
            </a:r>
            <a:r>
              <a:rPr lang="en" u="sng" dirty="0">
                <a:solidFill>
                  <a:schemeClr val="hlink"/>
                </a:solidFill>
                <a:hlinkClick r:id="rId3"/>
              </a:rPr>
              <a:t>Chronic Absenteeism - Resuming Full Definition Google Form</a:t>
            </a:r>
            <a:r>
              <a:rPr lang="en" dirty="0"/>
              <a:t> to provide input on this proposed change.</a:t>
            </a:r>
            <a:endParaRPr dirty="0"/>
          </a:p>
          <a:p>
            <a:pPr marL="0" lvl="0" indent="0" algn="l" rtl="0">
              <a:lnSpc>
                <a:spcPct val="115000"/>
              </a:lnSpc>
              <a:spcBef>
                <a:spcPts val="0"/>
              </a:spcBef>
              <a:spcAft>
                <a:spcPts val="0"/>
              </a:spcAft>
              <a:buSzPts val="1600"/>
              <a:buNone/>
            </a:pPr>
            <a:r>
              <a:rPr lang="en" dirty="0"/>
              <a:t>All responses must be submitted by Tuesday, November 15, 2024.</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3" name="Google Shape;403;g3099792bbdf_0_18"/>
          <p:cNvSpPr txBox="1">
            <a:spLocks noGrp="1"/>
          </p:cNvSpPr>
          <p:nvPr>
            <p:ph type="title"/>
          </p:nvPr>
        </p:nvSpPr>
        <p:spPr>
          <a:xfrm>
            <a:off x="311700" y="105100"/>
            <a:ext cx="71616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
              <a:t>Contact Information</a:t>
            </a:r>
            <a:endParaRPr/>
          </a:p>
        </p:txBody>
      </p:sp>
      <p:sp>
        <p:nvSpPr>
          <p:cNvPr id="404" name="Google Shape;404;g3099792bbdf_0_18"/>
          <p:cNvSpPr txBox="1">
            <a:spLocks noGrp="1"/>
          </p:cNvSpPr>
          <p:nvPr>
            <p:ph type="body" idx="1"/>
          </p:nvPr>
        </p:nvSpPr>
        <p:spPr>
          <a:xfrm>
            <a:off x="311699" y="1152475"/>
            <a:ext cx="6151921" cy="3105418"/>
          </a:xfrm>
          <a:prstGeom prst="rect">
            <a:avLst/>
          </a:prstGeom>
          <a:noFill/>
          <a:ln>
            <a:noFill/>
          </a:ln>
        </p:spPr>
        <p:txBody>
          <a:bodyPr spcFirstLastPara="1" wrap="square" lIns="91425" tIns="91425" rIns="91425" bIns="91425" anchor="t" anchorCtr="0">
            <a:normAutofit fontScale="92500"/>
          </a:bodyPr>
          <a:lstStyle/>
          <a:p>
            <a:pPr marL="0" lvl="0" indent="0" algn="l" rtl="0">
              <a:lnSpc>
                <a:spcPct val="115000"/>
              </a:lnSpc>
              <a:spcBef>
                <a:spcPts val="0"/>
              </a:spcBef>
              <a:spcAft>
                <a:spcPts val="1800"/>
              </a:spcAft>
              <a:buSzPts val="1600"/>
              <a:buNone/>
            </a:pPr>
            <a:r>
              <a:rPr lang="en" dirty="0"/>
              <a:t>For more information, or to address any questions, please contact:</a:t>
            </a:r>
            <a:endParaRPr dirty="0"/>
          </a:p>
          <a:p>
            <a:pPr marL="0" lvl="0" indent="0" algn="l" rtl="0">
              <a:lnSpc>
                <a:spcPct val="115000"/>
              </a:lnSpc>
              <a:spcBef>
                <a:spcPts val="0"/>
              </a:spcBef>
              <a:spcAft>
                <a:spcPts val="0"/>
              </a:spcAft>
              <a:buSzPts val="1600"/>
              <a:buNone/>
            </a:pPr>
            <a:r>
              <a:rPr lang="en" dirty="0"/>
              <a:t>Nazanin Mohajeri-Nelson</a:t>
            </a:r>
            <a:endParaRPr dirty="0"/>
          </a:p>
          <a:p>
            <a:pPr marL="457200" lvl="0" indent="-330200" algn="l" rtl="0">
              <a:lnSpc>
                <a:spcPct val="115000"/>
              </a:lnSpc>
              <a:spcBef>
                <a:spcPts val="0"/>
              </a:spcBef>
              <a:spcAft>
                <a:spcPts val="0"/>
              </a:spcAft>
              <a:buSzPts val="1600"/>
              <a:buChar char="●"/>
            </a:pPr>
            <a:r>
              <a:rPr lang="en" dirty="0"/>
              <a:t>Executive Director, Federal Programs and Supports Unit</a:t>
            </a:r>
            <a:endParaRPr dirty="0"/>
          </a:p>
          <a:p>
            <a:pPr marL="457200" lvl="0" indent="-330200" algn="l" rtl="0">
              <a:lnSpc>
                <a:spcPct val="115000"/>
              </a:lnSpc>
              <a:spcBef>
                <a:spcPts val="0"/>
              </a:spcBef>
              <a:spcAft>
                <a:spcPts val="0"/>
              </a:spcAft>
              <a:buSzPts val="1600"/>
              <a:buChar char="●"/>
            </a:pPr>
            <a:r>
              <a:rPr lang="en" dirty="0"/>
              <a:t>720-626-3895</a:t>
            </a:r>
            <a:endParaRPr dirty="0"/>
          </a:p>
          <a:p>
            <a:pPr marL="457200" lvl="0" indent="-330200" algn="l" rtl="0">
              <a:lnSpc>
                <a:spcPct val="115000"/>
              </a:lnSpc>
              <a:spcBef>
                <a:spcPts val="0"/>
              </a:spcBef>
              <a:spcAft>
                <a:spcPts val="1800"/>
              </a:spcAft>
              <a:buSzPts val="1600"/>
              <a:buChar char="●"/>
            </a:pPr>
            <a:r>
              <a:rPr lang="en" u="sng" dirty="0">
                <a:solidFill>
                  <a:schemeClr val="hlink"/>
                </a:solidFill>
                <a:hlinkClick r:id="rId3"/>
              </a:rPr>
              <a:t>Mohajeri-Nelson_N@cde.state.co.us</a:t>
            </a:r>
            <a:endParaRPr dirty="0"/>
          </a:p>
          <a:p>
            <a:pPr marL="0" lvl="0" indent="0" algn="l" rtl="0">
              <a:lnSpc>
                <a:spcPct val="115000"/>
              </a:lnSpc>
              <a:spcBef>
                <a:spcPts val="0"/>
              </a:spcBef>
              <a:spcAft>
                <a:spcPts val="0"/>
              </a:spcAft>
              <a:buSzPts val="1600"/>
              <a:buNone/>
            </a:pPr>
            <a:r>
              <a:rPr lang="en" dirty="0"/>
              <a:t>Tina Negley</a:t>
            </a:r>
            <a:endParaRPr dirty="0"/>
          </a:p>
          <a:p>
            <a:pPr marL="457200" lvl="0" indent="-330200" algn="l" rtl="0">
              <a:lnSpc>
                <a:spcPct val="115000"/>
              </a:lnSpc>
              <a:spcBef>
                <a:spcPts val="0"/>
              </a:spcBef>
              <a:spcAft>
                <a:spcPts val="0"/>
              </a:spcAft>
              <a:buSzPts val="1600"/>
              <a:buChar char="●"/>
            </a:pPr>
            <a:r>
              <a:rPr lang="en" dirty="0"/>
              <a:t>Supervisor, Program Effectiveness Office</a:t>
            </a:r>
            <a:endParaRPr dirty="0"/>
          </a:p>
          <a:p>
            <a:pPr marL="457200" lvl="0" indent="-330200" algn="l" rtl="0">
              <a:lnSpc>
                <a:spcPct val="115000"/>
              </a:lnSpc>
              <a:spcBef>
                <a:spcPts val="0"/>
              </a:spcBef>
              <a:spcAft>
                <a:spcPts val="0"/>
              </a:spcAft>
              <a:buSzPts val="1600"/>
              <a:buChar char="●"/>
            </a:pPr>
            <a:r>
              <a:rPr lang="en" dirty="0"/>
              <a:t>720-766-2793</a:t>
            </a:r>
            <a:endParaRPr dirty="0"/>
          </a:p>
          <a:p>
            <a:pPr marL="457200" lvl="0" indent="-330200" algn="l" rtl="0">
              <a:lnSpc>
                <a:spcPct val="115000"/>
              </a:lnSpc>
              <a:spcBef>
                <a:spcPts val="0"/>
              </a:spcBef>
              <a:spcAft>
                <a:spcPts val="0"/>
              </a:spcAft>
              <a:buSzPts val="1600"/>
              <a:buChar char="●"/>
            </a:pPr>
            <a:r>
              <a:rPr lang="en" u="sng" dirty="0">
                <a:solidFill>
                  <a:schemeClr val="hlink"/>
                </a:solidFill>
                <a:hlinkClick r:id="rId4"/>
              </a:rPr>
              <a:t>Negley_T@cde.state.co.us</a:t>
            </a:r>
            <a:endParaRPr dirty="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255</Words>
  <Application>Microsoft Office PowerPoint</Application>
  <PresentationFormat>On-screen Show (16:9)</PresentationFormat>
  <Paragraphs>23</Paragraphs>
  <Slides>6</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Roboto Medium</vt:lpstr>
      <vt:lpstr>Rockwell</vt:lpstr>
      <vt:lpstr>Roboto</vt:lpstr>
      <vt:lpstr>Simple Light</vt:lpstr>
      <vt:lpstr>ESSA State Plan Amendment</vt:lpstr>
      <vt:lpstr>Current Methodology</vt:lpstr>
      <vt:lpstr>Rationale for Change</vt:lpstr>
      <vt:lpstr>Proposed Change</vt:lpstr>
      <vt:lpstr>How to Submit Feedback</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Patino, Yazmine</cp:lastModifiedBy>
  <cp:revision>1</cp:revision>
  <dcterms:modified xsi:type="dcterms:W3CDTF">2024-10-11T15:47:08Z</dcterms:modified>
</cp:coreProperties>
</file>