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Roboto" panose="02000000000000000000" pitchFamily="2" charset="0"/>
      <p:regular r:id="rId9"/>
      <p:bold r:id="rId10"/>
      <p:italic r:id="rId11"/>
      <p:boldItalic r:id="rId12"/>
    </p:embeddedFont>
    <p:embeddedFont>
      <p:font typeface="Roboto Medium" panose="02000000000000000000" pitchFamily="2" charset="0"/>
      <p:regular r:id="rId13"/>
      <p:bold r:id="rId14"/>
      <p:italic r:id="rId15"/>
      <p:boldItalic r:id="rId16"/>
    </p:embeddedFont>
    <p:embeddedFont>
      <p:font typeface="Rockwell" panose="02060603020205020403" pitchFamily="18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jUhHdMxR5nSpt7RCSvSDi4WBlR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132" y="4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78539799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g278539799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78539799a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g278539799a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099680623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3099680623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099680623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g3099680623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099680623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g3099680623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099680623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g3099680623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Orange">
  <p:cSld name="SECTION_HEADER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" name="Google Shape;11;p30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30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" name="Google Shape;15;p30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30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0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6">
  <p:cSld name="TITLE_AND_BODY_1_1_1_1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41" descr="Photo of elementary str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41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1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41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7">
  <p:cSld name="TITLE_AND_BODY_1_1_1_1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42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2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4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8">
  <p:cSld name="TITLE_AND_BODY_1_1_1_1_1_1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43" descr="Photo of elementary student and teach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43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3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43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Blue">
  <p:cSld name="TITLE_AND_BODY_1_1_1_1_1_1_1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44" descr="&quot;&quot;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4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5" name="Google Shape;105;p44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4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525" y="746675"/>
            <a:ext cx="1456100" cy="9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4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4275" y="0"/>
            <a:ext cx="3019725" cy="4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44"/>
          <p:cNvSpPr txBox="1">
            <a:spLocks noGrp="1"/>
          </p:cNvSpPr>
          <p:nvPr>
            <p:ph type="title"/>
          </p:nvPr>
        </p:nvSpPr>
        <p:spPr>
          <a:xfrm>
            <a:off x="205525" y="2075700"/>
            <a:ext cx="5778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9" name="Google Shape;109;p44"/>
          <p:cNvSpPr txBox="1">
            <a:spLocks noGrp="1"/>
          </p:cNvSpPr>
          <p:nvPr>
            <p:ph type="title" idx="3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schools, students and educators - Blue">
  <p:cSld name="TITLE_AND_BODY_1_1_1_1_1_1_1_1_1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5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5"/>
          <p:cNvSpPr txBox="1"/>
          <p:nvPr/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Our schools, students, and educators</a:t>
            </a:r>
            <a:endParaRPr sz="23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45"/>
          <p:cNvSpPr txBox="1"/>
          <p:nvPr/>
        </p:nvSpPr>
        <p:spPr>
          <a:xfrm>
            <a:off x="6587225" y="1228675"/>
            <a:ext cx="2195400" cy="24000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Eligible for Free/Reduced </a:t>
            </a:r>
            <a:b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Lunch: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403,231 (~46%)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with Individualized Education Programs: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113,992 (~13%)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Multilingual Learners*: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95,734 (~11%)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McKinney Vento: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16,540 (~2%)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5"/>
          <p:cNvSpPr txBox="1"/>
          <p:nvPr/>
        </p:nvSpPr>
        <p:spPr>
          <a:xfrm>
            <a:off x="6819275" y="3751550"/>
            <a:ext cx="1731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1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*Includes both Non-English Proficient and Limited English Proficient students</a:t>
            </a:r>
            <a:endParaRPr sz="800" b="0" i="1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15" name="Google Shape;115;p45"/>
          <p:cNvGrpSpPr/>
          <p:nvPr/>
        </p:nvGrpSpPr>
        <p:grpSpPr>
          <a:xfrm>
            <a:off x="308400" y="1062325"/>
            <a:ext cx="1006800" cy="1003500"/>
            <a:chOff x="308400" y="1076275"/>
            <a:chExt cx="1006800" cy="1003500"/>
          </a:xfrm>
        </p:grpSpPr>
        <p:sp>
          <p:nvSpPr>
            <p:cNvPr id="116" name="Google Shape;116;p45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EF7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5"/>
            <p:cNvSpPr txBox="1"/>
            <p:nvPr/>
          </p:nvSpPr>
          <p:spPr>
            <a:xfrm>
              <a:off x="308400" y="10925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178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DISTRICTS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8" name="Google Shape;118;p45"/>
          <p:cNvGrpSpPr/>
          <p:nvPr/>
        </p:nvGrpSpPr>
        <p:grpSpPr>
          <a:xfrm>
            <a:off x="308400" y="2150613"/>
            <a:ext cx="1006800" cy="1003500"/>
            <a:chOff x="308400" y="2218825"/>
            <a:chExt cx="1006800" cy="1003500"/>
          </a:xfrm>
        </p:grpSpPr>
        <p:sp>
          <p:nvSpPr>
            <p:cNvPr id="119" name="Google Shape;119;p45" descr="&quot;&quot;"/>
            <p:cNvSpPr/>
            <p:nvPr/>
          </p:nvSpPr>
          <p:spPr>
            <a:xfrm>
              <a:off x="311700" y="2218825"/>
              <a:ext cx="1003500" cy="1003500"/>
            </a:xfrm>
            <a:prstGeom prst="ellipse">
              <a:avLst/>
            </a:prstGeom>
            <a:solidFill>
              <a:srgbClr val="F8B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5"/>
            <p:cNvSpPr txBox="1"/>
            <p:nvPr/>
          </p:nvSpPr>
          <p:spPr>
            <a:xfrm>
              <a:off x="308400" y="2309488"/>
              <a:ext cx="1003500" cy="8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1,927</a:t>
              </a:r>
              <a:endPara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1" name="Google Shape;121;p45"/>
          <p:cNvGrpSpPr/>
          <p:nvPr/>
        </p:nvGrpSpPr>
        <p:grpSpPr>
          <a:xfrm>
            <a:off x="308400" y="3238900"/>
            <a:ext cx="1006800" cy="1003500"/>
            <a:chOff x="308400" y="1076275"/>
            <a:chExt cx="1006800" cy="1003500"/>
          </a:xfrm>
        </p:grpSpPr>
        <p:sp>
          <p:nvSpPr>
            <p:cNvPr id="122" name="Google Shape;122;p45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009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5"/>
            <p:cNvSpPr txBox="1"/>
            <p:nvPr/>
          </p:nvSpPr>
          <p:spPr>
            <a:xfrm>
              <a:off x="308400" y="11467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881,464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PUBLIC </a:t>
              </a:r>
              <a:b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STUDENTS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4" name="Google Shape;124;p45"/>
          <p:cNvSpPr txBox="1"/>
          <p:nvPr/>
        </p:nvSpPr>
        <p:spPr>
          <a:xfrm>
            <a:off x="1603037" y="1064563"/>
            <a:ext cx="4624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Student Demographics</a:t>
            </a:r>
            <a:endParaRPr sz="14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5" name="Google Shape;125;p45" descr="Graphic of student demographics, October 2023 data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637" y="1426175"/>
            <a:ext cx="4307277" cy="27448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45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4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45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5"/>
          <p:cNvSpPr txBox="1"/>
          <p:nvPr/>
        </p:nvSpPr>
        <p:spPr>
          <a:xfrm>
            <a:off x="4623875" y="4103400"/>
            <a:ext cx="2195400" cy="1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*October 2023 Data</a:t>
            </a:r>
            <a:endParaRPr sz="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Blue">
  <p:cSld name="TITLE_AND_BODY_1_1_1_1_1_1_1_1_1_1_1_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46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6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 b="0" i="0" u="none" strike="noStrike" cap="none">
              <a:solidFill>
                <a:srgbClr val="488B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34" name="Google Shape;134;p46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35" name="Google Shape;135;p46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46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46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46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488B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46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Core Values: </a:t>
            </a: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Google Shape;140;p46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141" name="Google Shape;141;p46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142" name="Google Shape;142;p46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6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6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6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6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" name="Google Shape;147;p46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" name="Google Shape;148;p46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9" name="Google Shape;149;p46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150" name="Google Shape;150;p46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51" name="Google Shape;151;p46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52" name="Google Shape;152;p46" descr="&quot;&quot;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53" name="Google Shape;153;p46" descr="&quot;&quot;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54" name="Google Shape;154;p46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6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6" name="Google Shape;156;p46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57" name="Google Shape;157;p4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4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Blue">
  <p:cSld name="TITLE_AND_BODY_1_1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47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47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" name="Google Shape;163;p47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4" name="Google Shape;164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5" name="Google Shape;165;p47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66" name="Google Shape;166;p47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47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Blue">
  <p:cSld name="TITLE_AND_BODY_1_1_1_1_1_1_1_1_1_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48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48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3" name="Google Shape;173;p48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4" name="Google Shape;174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5" name="Google Shape;175;p48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6" name="Google Shape;176;p48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48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1">
  <p:cSld name="TITLE_AND_BODY_1_1_1_1_1_1_1_1_1_1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49" descr="Photo of middle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49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9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49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2">
  <p:cSld name="TITLE_AND_BODY_1_1_1_1_1_1_1_1_1_1_1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50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0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0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50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Orang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1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1" descr="&quot;&quot;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31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99325" y="703400"/>
            <a:ext cx="1456100" cy="9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1"/>
          <p:cNvSpPr txBox="1"/>
          <p:nvPr/>
        </p:nvSpPr>
        <p:spPr>
          <a:xfrm>
            <a:off x="205525" y="4884550"/>
            <a:ext cx="72564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" name="Google Shape;24;p31" descr="Photo of two elementary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4275" y="0"/>
            <a:ext cx="3019725" cy="4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1"/>
          <p:cNvSpPr txBox="1">
            <a:spLocks noGrp="1"/>
          </p:cNvSpPr>
          <p:nvPr>
            <p:ph type="title"/>
          </p:nvPr>
        </p:nvSpPr>
        <p:spPr>
          <a:xfrm>
            <a:off x="205525" y="2070900"/>
            <a:ext cx="57783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title" idx="2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" name="Google Shape;27;p31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3">
  <p:cSld name="TITLE_AND_BODY_1_1_1_1_1_1_1_1_1_1_1_1_1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51" descr="Photo of high school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51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1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51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4">
  <p:cSld name="TITLE_AND_BODY_1_1_1_1_1_1_1_1_1_1_1_1_1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52" descr="Photo of high school student and family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52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5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8">
  <p:cSld name="TITLE_AND_BODY_1_1_1_1_1_1_1_1_1_1_1_1_1_1_1_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53" descr="Photo of middle school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3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3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53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7">
  <p:cSld name="TITLE_AND_BODY_1_1_1_1_1_1_1_1_1_1_1_1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54" descr="Photo of middle school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4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4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54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6">
  <p:cSld name="TITLE_AND_BODY_1_1_1_1_1_1_1_1_1_1_1_1_1_2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55" descr="Photo of middle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5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ckwell"/>
              <a:buNone/>
              <a:defRPr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55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5">
  <p:cSld name="TITLE_AND_BODY_1_1_1_1_1_1_1_1_1_1_1_1_2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6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6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5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Orange">
  <p:cSld name="SECTION_HEADER_1_2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35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2" name="Google Shape;232;p3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35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Orange" type="secHead">
  <p:cSld name="SECTION_HEADER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4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4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8" name="Google Shape;238;p34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34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87BF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0" name="Google Shape;240;p34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2" name="Google Shape;242;p34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43" name="Google Shape;243;p34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Orange">
  <p:cSld name="SECTION_HEADER_1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7" name="Google Shape;247;p3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test test</a:t>
            </a:r>
            <a:endParaRPr sz="1200" b="0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49" name="Google Shape;249;p3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50" name="Google Shape;250;p3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" name="Google Shape;255;p3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56" name="Google Shape;256;p3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257" name="Google Shape;257;p3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2" name="Google Shape;262;p3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Google Shape;263;p3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4" name="Google Shape;264;p3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65" name="Google Shape;265;p3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6" name="Google Shape;266;p3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7" name="Google Shape;267;p3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8" name="Google Shape;268;p3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69" name="Google Shape;269;p3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1" name="Google Shape;271;p3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72" name="Google Shape;272;p3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3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blue">
  <p:cSld name="TITLE_AND_BODY_1_1_1_1_1_1_1_1_1_1_2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7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7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7" name="Google Shape;277;p5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57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schools, students and educators - Orange">
  <p:cSld name="SECTION_HEADER_1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" name="Google Shape;31;p33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3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3" name="Google Shape;33;p33"/>
          <p:cNvSpPr txBox="1"/>
          <p:nvPr/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Our schools, students, and educators</a:t>
            </a:r>
            <a:endParaRPr sz="22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Google Shape;34;p33"/>
          <p:cNvSpPr txBox="1"/>
          <p:nvPr/>
        </p:nvSpPr>
        <p:spPr>
          <a:xfrm>
            <a:off x="6587225" y="1228675"/>
            <a:ext cx="2195400" cy="2903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Eligible for Free/Reduced </a:t>
            </a:r>
            <a:b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Lunch: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403,231 (~46%)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with Individualized Education Programs: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113,992 (~13%)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Multilingual Learners*: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95,734 (~11%)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McKinney Vento: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16,540 (~2%)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3"/>
          <p:cNvSpPr txBox="1"/>
          <p:nvPr/>
        </p:nvSpPr>
        <p:spPr>
          <a:xfrm>
            <a:off x="6724875" y="3655100"/>
            <a:ext cx="1924200" cy="369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*Includes both Non-English Proficient and Limited English Proficient students</a:t>
            </a:r>
            <a:endParaRPr sz="800" b="0" i="1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6" name="Google Shape;36;p33"/>
          <p:cNvGrpSpPr/>
          <p:nvPr/>
        </p:nvGrpSpPr>
        <p:grpSpPr>
          <a:xfrm>
            <a:off x="308400" y="1062325"/>
            <a:ext cx="1006800" cy="1003500"/>
            <a:chOff x="308400" y="1076275"/>
            <a:chExt cx="1006800" cy="1003500"/>
          </a:xfrm>
        </p:grpSpPr>
        <p:sp>
          <p:nvSpPr>
            <p:cNvPr id="37" name="Google Shape;37;p33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EF7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3"/>
            <p:cNvSpPr txBox="1"/>
            <p:nvPr/>
          </p:nvSpPr>
          <p:spPr>
            <a:xfrm>
              <a:off x="308400" y="10925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178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DISTRICTS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" name="Google Shape;39;p33"/>
          <p:cNvGrpSpPr/>
          <p:nvPr/>
        </p:nvGrpSpPr>
        <p:grpSpPr>
          <a:xfrm>
            <a:off x="308400" y="2150613"/>
            <a:ext cx="1006800" cy="1003500"/>
            <a:chOff x="308400" y="2218825"/>
            <a:chExt cx="1006800" cy="1003500"/>
          </a:xfrm>
        </p:grpSpPr>
        <p:sp>
          <p:nvSpPr>
            <p:cNvPr id="40" name="Google Shape;40;p33" descr="&quot;&quot;"/>
            <p:cNvSpPr/>
            <p:nvPr/>
          </p:nvSpPr>
          <p:spPr>
            <a:xfrm>
              <a:off x="311700" y="2218825"/>
              <a:ext cx="1003500" cy="1003500"/>
            </a:xfrm>
            <a:prstGeom prst="ellipse">
              <a:avLst/>
            </a:prstGeom>
            <a:solidFill>
              <a:srgbClr val="F8B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33"/>
            <p:cNvSpPr txBox="1"/>
            <p:nvPr/>
          </p:nvSpPr>
          <p:spPr>
            <a:xfrm>
              <a:off x="308400" y="2309488"/>
              <a:ext cx="1003500" cy="8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1,927</a:t>
              </a:r>
              <a:endPara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SCHOOLS</a:t>
              </a:r>
              <a:endPara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2" name="Google Shape;42;p33"/>
          <p:cNvGrpSpPr/>
          <p:nvPr/>
        </p:nvGrpSpPr>
        <p:grpSpPr>
          <a:xfrm>
            <a:off x="308400" y="3238900"/>
            <a:ext cx="1006800" cy="1003500"/>
            <a:chOff x="308400" y="1076275"/>
            <a:chExt cx="1006800" cy="1003500"/>
          </a:xfrm>
        </p:grpSpPr>
        <p:sp>
          <p:nvSpPr>
            <p:cNvPr id="43" name="Google Shape;43;p33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009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33"/>
            <p:cNvSpPr txBox="1"/>
            <p:nvPr/>
          </p:nvSpPr>
          <p:spPr>
            <a:xfrm>
              <a:off x="308400" y="11467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881,464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PUBLIC </a:t>
              </a:r>
              <a:b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STUDENTS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5" name="Google Shape;45;p33"/>
          <p:cNvSpPr txBox="1"/>
          <p:nvPr/>
        </p:nvSpPr>
        <p:spPr>
          <a:xfrm>
            <a:off x="1603037" y="1064563"/>
            <a:ext cx="4624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Student Demographics*</a:t>
            </a:r>
            <a:endParaRPr sz="14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" name="Google Shape;46;p33"/>
          <p:cNvPicPr preferRelativeResize="0"/>
          <p:nvPr/>
        </p:nvPicPr>
        <p:blipFill rotWithShape="1">
          <a:blip r:embed="rId3">
            <a:alphaModFix/>
          </a:blip>
          <a:srcRect l="49" r="59"/>
          <a:stretch/>
        </p:blipFill>
        <p:spPr>
          <a:xfrm>
            <a:off x="1761637" y="1426175"/>
            <a:ext cx="4307278" cy="27448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" name="Google Shape;47;p33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33"/>
          <p:cNvSpPr txBox="1"/>
          <p:nvPr/>
        </p:nvSpPr>
        <p:spPr>
          <a:xfrm>
            <a:off x="4623875" y="4103400"/>
            <a:ext cx="2195400" cy="1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*October 2023 Data</a:t>
            </a:r>
            <a:endParaRPr sz="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49;p33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33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1">
  <p:cSld name="TITLE_AND_BODY_1_1_1_1_1_1_1_1_1_1_1_1_1_1_1_1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8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8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8" descr="Photo of elementary students and teach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8" descr="Photo of elementary stud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8" descr="Photo of elementary stud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8" descr="Photo of elementary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8" descr="Photo of elementary stud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8" descr="Photo of elementary student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2">
  <p:cSld name="TITLE_AND_BODY_1_1_1_1_1_1_1_1_1_1_1_1_1_1_1_1_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9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9" descr="Photo of elementary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9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9" descr="Photo of high school student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9" descr="Photo of high school stude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9" descr="Photo of high school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9" descr="Photo of high school student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9" descr="Photo of high school stud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3">
  <p:cSld name="TITLE_AND_BODY_1_1_1_1_1_1_1_1_1_1_1_1_1_1_1_1_1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60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0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0" descr="Photo of high school stude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8" name="Google Shape;308;p6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9" name="Google Shape;309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5" name="Google Shape;315;p6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6" name="Google Shape;316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9" name="Google Shape;319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6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3" name="Google Shape;323;p6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4" name="Google Shape;324;p6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5" name="Google Shape;325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28" name="Google Shape;328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1" name="Google Shape;331;p6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2" name="Google Shape;332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b57fa4619_1_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5" name="Google Shape;335;g2eb57fa4619_1_2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6" name="Google Shape;336;g2eb57fa4619_1_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eb57fa4619_1_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 b="0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338" name="Google Shape;338;g2eb57fa4619_1_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39" name="Google Shape;339;g2eb57fa4619_1_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g2eb57fa4619_1_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g2eb57fa4619_1_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g2eb57fa4619_1_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g2eb57fa4619_1_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g2eb57fa4619_1_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45" name="Google Shape;345;g2eb57fa4619_1_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346" name="Google Shape;346;g2eb57fa4619_1_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2eb57fa4619_1_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2eb57fa4619_1_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2eb57fa4619_1_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2eb57fa4619_1_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351;g2eb57fa4619_1_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2" name="Google Shape;352;g2eb57fa4619_1_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3" name="Google Shape;353;g2eb57fa4619_1_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354" name="Google Shape;354;g2eb57fa4619_1_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5" name="Google Shape;355;g2eb57fa4619_1_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6" name="Google Shape;356;g2eb57fa4619_1_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7" name="Google Shape;357;g2eb57fa4619_1_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58" name="Google Shape;358;g2eb57fa4619_1_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eb57fa4619_1_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0" name="Google Shape;360;g2eb57fa4619_1_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61" name="Google Shape;361;g2eb57fa4619_1_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g2eb57fa4619_1_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1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6" descr="Photo of elementary students and teach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6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3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3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2">
  <p:cSld name="TITLE_AND_BODY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37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37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3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37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3">
  <p:cSld name="TITLE_AND_BODY_1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38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8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" name="Google Shape;69;p38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8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4">
  <p:cSld name="TITLE_AND_BODY_1_1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9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39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5">
  <p:cSld name="TITLE_AND_BODY_1_1_1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0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40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4LxAdLSeNrUncKaD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Mohajeri-Nelson_N@cde.state.co.u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Negley_T@cde.state.co.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78539799a0_0_0"/>
          <p:cNvSpPr txBox="1">
            <a:spLocks noGrp="1"/>
          </p:cNvSpPr>
          <p:nvPr>
            <p:ph type="title"/>
          </p:nvPr>
        </p:nvSpPr>
        <p:spPr>
          <a:xfrm>
            <a:off x="205525" y="2070900"/>
            <a:ext cx="57783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/>
              <a:t>ESSA State Plan Amendment</a:t>
            </a:r>
            <a:endParaRPr/>
          </a:p>
        </p:txBody>
      </p:sp>
      <p:sp>
        <p:nvSpPr>
          <p:cNvPr id="368" name="Google Shape;368;g278539799a0_0_0"/>
          <p:cNvSpPr txBox="1">
            <a:spLocks noGrp="1"/>
          </p:cNvSpPr>
          <p:nvPr>
            <p:ph type="title" idx="2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/>
              <a:t>Proposed Change: Multilingual Learners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78539799a0_0_12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dirty="0"/>
              <a:t>Current Methodology</a:t>
            </a:r>
            <a:endParaRPr dirty="0"/>
          </a:p>
        </p:txBody>
      </p:sp>
      <p:sp>
        <p:nvSpPr>
          <p:cNvPr id="374" name="Google Shape;374;g278539799a0_0_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521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Colorado’s current ESSA State Plan reflects the use of “English Learner (EL)” to represent a group of students based on English language proficiency status.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099680623a_0_1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Rationale for Change</a:t>
            </a:r>
            <a:endParaRPr/>
          </a:p>
        </p:txBody>
      </p:sp>
      <p:sp>
        <p:nvSpPr>
          <p:cNvPr id="381" name="Google Shape;381;g3099680623a_0_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521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“English Learner” reflects the term used in federal statute and regulations, but Colorado is transitioning to using a more asset-based and inclusive name for this student group.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099680623a_0_8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dirty="0"/>
              <a:t>Proposed Change</a:t>
            </a:r>
            <a:endParaRPr dirty="0"/>
          </a:p>
        </p:txBody>
      </p:sp>
      <p:sp>
        <p:nvSpPr>
          <p:cNvPr id="388" name="Google Shape;388;g3099680623a_0_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98358" cy="3189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SzPts val="1600"/>
              <a:buNone/>
            </a:pPr>
            <a:r>
              <a:rPr lang="en" dirty="0"/>
              <a:t>Colorado proposes to amend its ESSA State Plan to utilize “Multilingual Learner (ML)” instead of “English Learner (EL)”.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This does </a:t>
            </a:r>
            <a:r>
              <a:rPr lang="en" b="1" u="sng" dirty="0"/>
              <a:t>not</a:t>
            </a:r>
            <a:r>
              <a:rPr lang="en" dirty="0"/>
              <a:t> change the language proficiency categories included in this student group for ESSA identification purposes: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Non-English Proficient (NEP)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Limited English Proficient (LEP)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Fluent English Proficient (FEP)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Monitored Year 1 (M1) and Monitored Year 2 (M2)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Exited Year 1 and Exited Year 2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099680623a_0_14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dirty="0"/>
              <a:t>How to Submit Feedback</a:t>
            </a:r>
            <a:endParaRPr dirty="0"/>
          </a:p>
        </p:txBody>
      </p:sp>
      <p:sp>
        <p:nvSpPr>
          <p:cNvPr id="395" name="Google Shape;395;g3099680623a_0_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521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SzPts val="1600"/>
              <a:buNone/>
            </a:pPr>
            <a:r>
              <a:rPr lang="en" dirty="0"/>
              <a:t>Utilize the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Change to Using Multilingual Learner (ML) Instead of English Learner (EL) Google Form</a:t>
            </a:r>
            <a:r>
              <a:rPr lang="en" dirty="0"/>
              <a:t> to provide input on this proposed change.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All responses must be submitted by Tuesday, November 12, 2024.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099680623a_0_20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Contact Information</a:t>
            </a:r>
            <a:endParaRPr/>
          </a:p>
        </p:txBody>
      </p:sp>
      <p:sp>
        <p:nvSpPr>
          <p:cNvPr id="402" name="Google Shape;402;g3099680623a_0_20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6235683" cy="3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SzPts val="1600"/>
              <a:buNone/>
            </a:pPr>
            <a:r>
              <a:rPr lang="en" dirty="0"/>
              <a:t>For more information, or to address any questions, please contact: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Nazanin Mohajeri-Nelson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Executive Director, Federal Programs and Supports Unit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720-626-3895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SzPts val="1600"/>
              <a:buChar char="●"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Mohajeri-Nelson_N@cde.state.co.us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dirty="0"/>
              <a:t>Tina Negley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Supervisor, Program Effectiveness Office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720-766-2793</a:t>
            </a:r>
            <a:endParaRPr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Negley_T@cde.state.co.us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254</Words>
  <Application>Microsoft Office PowerPoint</Application>
  <PresentationFormat>On-screen Show (16:9)</PresentationFormat>
  <Paragraphs>27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Roboto Medium</vt:lpstr>
      <vt:lpstr>Rockwell</vt:lpstr>
      <vt:lpstr>Roboto</vt:lpstr>
      <vt:lpstr>Simple Light</vt:lpstr>
      <vt:lpstr>ESSA State Plan Amendment</vt:lpstr>
      <vt:lpstr>Current Methodology</vt:lpstr>
      <vt:lpstr>Rationale for Change</vt:lpstr>
      <vt:lpstr>Proposed Change</vt:lpstr>
      <vt:lpstr>How to Submit Feedback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Patino, Yazmine</cp:lastModifiedBy>
  <cp:revision>1</cp:revision>
  <dcterms:modified xsi:type="dcterms:W3CDTF">2024-10-11T15:44:16Z</dcterms:modified>
</cp:coreProperties>
</file>