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5143500" type="screen16x9"/>
  <p:notesSz cx="6858000" cy="9144000"/>
  <p:embeddedFontLst>
    <p:embeddedFont>
      <p:font typeface="Roboto" panose="02000000000000000000" pitchFamily="2" charset="0"/>
      <p:regular r:id="rId9"/>
      <p:bold r:id="rId10"/>
      <p:italic r:id="rId11"/>
      <p:boldItalic r:id="rId12"/>
    </p:embeddedFont>
    <p:embeddedFont>
      <p:font typeface="Roboto Medium" panose="02000000000000000000" pitchFamily="2" charset="0"/>
      <p:regular r:id="rId13"/>
      <p:bold r:id="rId14"/>
      <p:italic r:id="rId15"/>
      <p:boldItalic r:id="rId16"/>
    </p:embeddedFont>
    <p:embeddedFont>
      <p:font typeface="Rockwell" panose="02060603020205020403" pitchFamily="18" charset="0"/>
      <p:regular r:id="rId17"/>
      <p:bold r:id="rId18"/>
      <p:italic r:id="rId19"/>
      <p:boldItalic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1" roundtripDataSignature="AMtx7miCRy1/5KN2a1FsXcKlztMWcRbe4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2" autoAdjust="0"/>
    <p:restoredTop sz="94609" autoAdjust="0"/>
  </p:normalViewPr>
  <p:slideViewPr>
    <p:cSldViewPr snapToGrid="0">
      <p:cViewPr varScale="1">
        <p:scale>
          <a:sx n="140" d="100"/>
          <a:sy n="140" d="100"/>
        </p:scale>
        <p:origin x="132" y="42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23" Type="http://schemas.openxmlformats.org/officeDocument/2006/relationships/viewProps" Target="viewProps.xml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5" name="Google Shape;365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2" name="Google Shape;372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3099792bbd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9" name="Google Shape;379;g3099792bbd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3099792bbdf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6" name="Google Shape;386;g3099792bbdf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3099792bbdf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3" name="Google Shape;393;g3099792bbdf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3099792bbdf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0" name="Google Shape;400;g3099792bbdf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2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without image - Orange">
  <p:cSld name="SECTION_HEADER_1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0"/>
          <p:cNvSpPr txBox="1"/>
          <p:nvPr/>
        </p:nvSpPr>
        <p:spPr>
          <a:xfrm>
            <a:off x="123875" y="4164100"/>
            <a:ext cx="4863600" cy="1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99999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1" name="Google Shape;11;p30" descr="&quot;&quot;"/>
          <p:cNvCxnSpPr/>
          <p:nvPr/>
        </p:nvCxnSpPr>
        <p:spPr>
          <a:xfrm>
            <a:off x="0" y="918350"/>
            <a:ext cx="7479600" cy="0"/>
          </a:xfrm>
          <a:prstGeom prst="straightConnector1">
            <a:avLst/>
          </a:prstGeom>
          <a:noFill/>
          <a:ln w="19050" cap="flat" cmpd="sng">
            <a:solidFill>
              <a:srgbClr val="EF752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" name="Google Shape;12;p30"/>
          <p:cNvSpPr txBox="1">
            <a:spLocks noGrp="1"/>
          </p:cNvSpPr>
          <p:nvPr>
            <p:ph type="title"/>
          </p:nvPr>
        </p:nvSpPr>
        <p:spPr>
          <a:xfrm>
            <a:off x="311700" y="105100"/>
            <a:ext cx="7167900" cy="7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None/>
              <a:defRPr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3" name="Google Shape;13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277900" cy="30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●"/>
              <a:defRPr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4" name="Google Shape;14;p30"/>
          <p:cNvSpPr txBox="1">
            <a:spLocks noGrp="1"/>
          </p:cNvSpPr>
          <p:nvPr>
            <p:ph type="title" idx="2"/>
          </p:nvPr>
        </p:nvSpPr>
        <p:spPr>
          <a:xfrm>
            <a:off x="123875" y="4347400"/>
            <a:ext cx="7267200" cy="1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5" name="Google Shape;15;p30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Google Shape;16;p30" descr="&quot;&quot;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20695"/>
            <a:ext cx="9144003" cy="830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0" descr="CD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Orange - 06">
  <p:cSld name="TITLE_AND_BODY_1_1_1_1_1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41" descr="Photo of elementary strdents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41"/>
          <p:cNvSpPr txBox="1">
            <a:spLocks noGrp="1"/>
          </p:cNvSpPr>
          <p:nvPr>
            <p:ph type="title"/>
          </p:nvPr>
        </p:nvSpPr>
        <p:spPr>
          <a:xfrm>
            <a:off x="0" y="3361600"/>
            <a:ext cx="9144000" cy="666600"/>
          </a:xfrm>
          <a:prstGeom prst="rect">
            <a:avLst/>
          </a:prstGeom>
          <a:solidFill>
            <a:srgbClr val="EF7521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Medium"/>
              <a:buNone/>
              <a:defRPr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1"/>
          <p:cNvSpPr txBox="1"/>
          <p:nvPr/>
        </p:nvSpPr>
        <p:spPr>
          <a:xfrm>
            <a:off x="123875" y="4568875"/>
            <a:ext cx="517500" cy="4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7" name="Google Shape;87;p41" descr="CD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4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Orange - 07">
  <p:cSld name="TITLE_AND_BODY_1_1_1_1_1_1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42" descr="Photo of elementary students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42"/>
          <p:cNvSpPr txBox="1">
            <a:spLocks noGrp="1"/>
          </p:cNvSpPr>
          <p:nvPr>
            <p:ph type="title"/>
          </p:nvPr>
        </p:nvSpPr>
        <p:spPr>
          <a:xfrm>
            <a:off x="0" y="3361600"/>
            <a:ext cx="9144000" cy="666600"/>
          </a:xfrm>
          <a:prstGeom prst="rect">
            <a:avLst/>
          </a:prstGeom>
          <a:solidFill>
            <a:srgbClr val="EF7521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Medium"/>
              <a:buNone/>
              <a:defRPr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42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3" name="Google Shape;93;p42" descr="CD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4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Orange - 08">
  <p:cSld name="TITLE_AND_BODY_1_1_1_1_1_1_1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43" descr="Photo of elementary student and teacher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43"/>
          <p:cNvSpPr txBox="1">
            <a:spLocks noGrp="1"/>
          </p:cNvSpPr>
          <p:nvPr>
            <p:ph type="title"/>
          </p:nvPr>
        </p:nvSpPr>
        <p:spPr>
          <a:xfrm>
            <a:off x="0" y="3361600"/>
            <a:ext cx="9144000" cy="666600"/>
          </a:xfrm>
          <a:prstGeom prst="rect">
            <a:avLst/>
          </a:prstGeom>
          <a:solidFill>
            <a:srgbClr val="EF7521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Medium"/>
              <a:buNone/>
              <a:defRPr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43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9" name="Google Shape;99;p43" descr="CD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4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Slide - Blue">
  <p:cSld name="TITLE_AND_BODY_1_1_1_1_1_1_1_1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4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3" name="Google Shape;103;p44" descr="&quot;&quot;"/>
          <p:cNvSpPr/>
          <p:nvPr/>
        </p:nvSpPr>
        <p:spPr>
          <a:xfrm>
            <a:off x="1125" y="0"/>
            <a:ext cx="9144000" cy="2743200"/>
          </a:xfrm>
          <a:prstGeom prst="rect">
            <a:avLst/>
          </a:prstGeom>
          <a:solidFill>
            <a:srgbClr val="488B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44"/>
          <p:cNvSpPr txBox="1">
            <a:spLocks noGrp="1"/>
          </p:cNvSpPr>
          <p:nvPr>
            <p:ph type="sldNum" idx="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5" name="Google Shape;105;p44" descr="&quot;&quot;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20695"/>
            <a:ext cx="9144003" cy="830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44" descr="CD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94525" y="746675"/>
            <a:ext cx="1456100" cy="91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44" descr="Photo of high school stude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24275" y="0"/>
            <a:ext cx="3019725" cy="4483625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44"/>
          <p:cNvSpPr txBox="1">
            <a:spLocks noGrp="1"/>
          </p:cNvSpPr>
          <p:nvPr>
            <p:ph type="title"/>
          </p:nvPr>
        </p:nvSpPr>
        <p:spPr>
          <a:xfrm>
            <a:off x="205525" y="2075700"/>
            <a:ext cx="5778300" cy="5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Roboto"/>
              <a:buNone/>
              <a:defRPr sz="2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09" name="Google Shape;109;p44"/>
          <p:cNvSpPr txBox="1">
            <a:spLocks noGrp="1"/>
          </p:cNvSpPr>
          <p:nvPr>
            <p:ph type="title" idx="3"/>
          </p:nvPr>
        </p:nvSpPr>
        <p:spPr>
          <a:xfrm>
            <a:off x="205525" y="2960750"/>
            <a:ext cx="5778300" cy="10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2200"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ur schools, students and educators - Blue">
  <p:cSld name="TITLE_AND_BODY_1_1_1_1_1_1_1_1_1_1_1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45" descr="&quot;&quot;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20695"/>
            <a:ext cx="9144003" cy="830461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45"/>
          <p:cNvSpPr txBox="1"/>
          <p:nvPr/>
        </p:nvSpPr>
        <p:spPr>
          <a:xfrm>
            <a:off x="311700" y="105100"/>
            <a:ext cx="7167900" cy="7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" sz="23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Our schools, students, and educators</a:t>
            </a:r>
            <a:endParaRPr sz="2300" b="1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3" name="Google Shape;113;p45"/>
          <p:cNvSpPr txBox="1"/>
          <p:nvPr/>
        </p:nvSpPr>
        <p:spPr>
          <a:xfrm>
            <a:off x="6587225" y="1228675"/>
            <a:ext cx="2195400" cy="2400000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Eligible for Free/Reduced </a:t>
            </a:r>
            <a:br>
              <a:rPr lang="en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Lunch:</a:t>
            </a:r>
            <a:endParaRPr sz="11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8288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403,231 (~46%)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Students with Individualized Education Programs:</a:t>
            </a:r>
            <a:endParaRPr sz="11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8288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113,992 (~13%)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Multilingual Learners*:</a:t>
            </a:r>
            <a:endParaRPr sz="11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8288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95,734 (~11%)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McKinney Vento:</a:t>
            </a:r>
            <a:endParaRPr sz="11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8288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16,540 (~2%)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45"/>
          <p:cNvSpPr txBox="1"/>
          <p:nvPr/>
        </p:nvSpPr>
        <p:spPr>
          <a:xfrm>
            <a:off x="6819275" y="3751550"/>
            <a:ext cx="1731300" cy="3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1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*Includes both Non-English Proficient and Limited English Proficient students</a:t>
            </a:r>
            <a:endParaRPr sz="800" b="0" i="1" u="none" strike="noStrike" cap="none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15" name="Google Shape;115;p45"/>
          <p:cNvGrpSpPr/>
          <p:nvPr/>
        </p:nvGrpSpPr>
        <p:grpSpPr>
          <a:xfrm>
            <a:off x="308400" y="1062325"/>
            <a:ext cx="1006800" cy="1003500"/>
            <a:chOff x="308400" y="1076275"/>
            <a:chExt cx="1006800" cy="1003500"/>
          </a:xfrm>
        </p:grpSpPr>
        <p:sp>
          <p:nvSpPr>
            <p:cNvPr id="116" name="Google Shape;116;p45" descr="&quot;&quot;"/>
            <p:cNvSpPr/>
            <p:nvPr/>
          </p:nvSpPr>
          <p:spPr>
            <a:xfrm>
              <a:off x="311700" y="1076275"/>
              <a:ext cx="1003500" cy="1003500"/>
            </a:xfrm>
            <a:prstGeom prst="ellipse">
              <a:avLst/>
            </a:prstGeom>
            <a:solidFill>
              <a:srgbClr val="EF75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45"/>
            <p:cNvSpPr txBox="1"/>
            <p:nvPr/>
          </p:nvSpPr>
          <p:spPr>
            <a:xfrm>
              <a:off x="308400" y="1092575"/>
              <a:ext cx="1003500" cy="89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en" sz="1300" b="1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178</a:t>
              </a:r>
              <a:endParaRPr sz="13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0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SCHOOL</a:t>
              </a:r>
              <a:endParaRPr sz="1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0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DISTRICTS</a:t>
              </a:r>
              <a:endParaRPr sz="1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18" name="Google Shape;118;p45"/>
          <p:cNvGrpSpPr/>
          <p:nvPr/>
        </p:nvGrpSpPr>
        <p:grpSpPr>
          <a:xfrm>
            <a:off x="308400" y="2150613"/>
            <a:ext cx="1006800" cy="1003500"/>
            <a:chOff x="308400" y="2218825"/>
            <a:chExt cx="1006800" cy="1003500"/>
          </a:xfrm>
        </p:grpSpPr>
        <p:sp>
          <p:nvSpPr>
            <p:cNvPr id="119" name="Google Shape;119;p45" descr="&quot;&quot;"/>
            <p:cNvSpPr/>
            <p:nvPr/>
          </p:nvSpPr>
          <p:spPr>
            <a:xfrm>
              <a:off x="311700" y="2218825"/>
              <a:ext cx="1003500" cy="1003500"/>
            </a:xfrm>
            <a:prstGeom prst="ellipse">
              <a:avLst/>
            </a:prstGeom>
            <a:solidFill>
              <a:srgbClr val="F8B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45"/>
            <p:cNvSpPr txBox="1"/>
            <p:nvPr/>
          </p:nvSpPr>
          <p:spPr>
            <a:xfrm>
              <a:off x="308400" y="2309488"/>
              <a:ext cx="1003500" cy="82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en" sz="1300" b="1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1,927</a:t>
              </a:r>
              <a:endParaRPr sz="13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0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SCHOOL</a:t>
              </a:r>
              <a:endParaRPr sz="1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21" name="Google Shape;121;p45"/>
          <p:cNvGrpSpPr/>
          <p:nvPr/>
        </p:nvGrpSpPr>
        <p:grpSpPr>
          <a:xfrm>
            <a:off x="308400" y="3238900"/>
            <a:ext cx="1006800" cy="1003500"/>
            <a:chOff x="308400" y="1076275"/>
            <a:chExt cx="1006800" cy="1003500"/>
          </a:xfrm>
        </p:grpSpPr>
        <p:sp>
          <p:nvSpPr>
            <p:cNvPr id="122" name="Google Shape;122;p45" descr="&quot;&quot;"/>
            <p:cNvSpPr/>
            <p:nvPr/>
          </p:nvSpPr>
          <p:spPr>
            <a:xfrm>
              <a:off x="311700" y="1076275"/>
              <a:ext cx="1003500" cy="1003500"/>
            </a:xfrm>
            <a:prstGeom prst="ellipse">
              <a:avLst/>
            </a:prstGeom>
            <a:solidFill>
              <a:srgbClr val="009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45"/>
            <p:cNvSpPr txBox="1"/>
            <p:nvPr/>
          </p:nvSpPr>
          <p:spPr>
            <a:xfrm>
              <a:off x="308400" y="1146775"/>
              <a:ext cx="1003500" cy="89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en" sz="1300" b="1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881,464</a:t>
              </a:r>
              <a:endParaRPr sz="13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" sz="1000" b="0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PUBLIC </a:t>
              </a:r>
              <a:br>
                <a:rPr lang="en" sz="1000" b="0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</a:br>
              <a:r>
                <a:rPr lang="en" sz="1000" b="0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SCHOOL</a:t>
              </a:r>
              <a:endPara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" sz="1000" b="0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STUDENTS</a:t>
              </a:r>
              <a:endPara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24" name="Google Shape;124;p45"/>
          <p:cNvSpPr txBox="1"/>
          <p:nvPr/>
        </p:nvSpPr>
        <p:spPr>
          <a:xfrm>
            <a:off x="1603037" y="1064563"/>
            <a:ext cx="46245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Student Demographics</a:t>
            </a:r>
            <a:endParaRPr sz="1400" b="1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25" name="Google Shape;125;p45" descr="Graphic of student demographics, October 2023 data 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61637" y="1426175"/>
            <a:ext cx="4307277" cy="274488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6" name="Google Shape;126;p45" descr="&quot;&quot;"/>
          <p:cNvCxnSpPr/>
          <p:nvPr/>
        </p:nvCxnSpPr>
        <p:spPr>
          <a:xfrm>
            <a:off x="0" y="918350"/>
            <a:ext cx="7479600" cy="0"/>
          </a:xfrm>
          <a:prstGeom prst="straightConnector1">
            <a:avLst/>
          </a:prstGeom>
          <a:noFill/>
          <a:ln w="19050" cap="flat" cmpd="sng">
            <a:solidFill>
              <a:srgbClr val="488BC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7" name="Google Shape;127;p45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8" name="Google Shape;128;p45" descr="CDE log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45"/>
          <p:cNvSpPr txBox="1"/>
          <p:nvPr/>
        </p:nvSpPr>
        <p:spPr>
          <a:xfrm>
            <a:off x="4623875" y="4103400"/>
            <a:ext cx="2195400" cy="1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*October 2023 Data</a:t>
            </a:r>
            <a:endParaRPr sz="8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0" name="Google Shape;130;p4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eory of Change - Blue">
  <p:cSld name="TITLE_AND_BODY_1_1_1_1_1_1_1_1_1_1_1_2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46" descr="&quot;&quot;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20695"/>
            <a:ext cx="9144003" cy="830461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46"/>
          <p:cNvSpPr txBox="1"/>
          <p:nvPr/>
        </p:nvSpPr>
        <p:spPr>
          <a:xfrm>
            <a:off x="311700" y="708075"/>
            <a:ext cx="5556600" cy="4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rgbClr val="488BC9"/>
                </a:solidFill>
                <a:latin typeface="Roboto"/>
                <a:ea typeface="Roboto"/>
                <a:cs typeface="Roboto"/>
                <a:sym typeface="Roboto"/>
              </a:rPr>
              <a:t>Our Vision </a:t>
            </a:r>
            <a:endParaRPr sz="1200" b="0" i="0" u="none" strike="noStrike" cap="none">
              <a:solidFill>
                <a:srgbClr val="488BC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To create an equitable educational environment where </a:t>
            </a:r>
            <a:r>
              <a:rPr lang="en" sz="1000" b="0" i="1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all</a:t>
            </a:r>
            <a:r>
              <a:rPr lang="en"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students and staff in Colorado thrive</a:t>
            </a:r>
            <a:endParaRPr sz="2000" b="0" i="0" u="none" strike="noStrike" cap="none">
              <a:solidFill>
                <a:srgbClr val="000000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cxnSp>
        <p:nvCxnSpPr>
          <p:cNvPr id="134" name="Google Shape;134;p46" descr="&quot;&quot;"/>
          <p:cNvCxnSpPr/>
          <p:nvPr/>
        </p:nvCxnSpPr>
        <p:spPr>
          <a:xfrm>
            <a:off x="-160100" y="1282346"/>
            <a:ext cx="8989500" cy="0"/>
          </a:xfrm>
          <a:prstGeom prst="straightConnector1">
            <a:avLst/>
          </a:prstGeom>
          <a:noFill/>
          <a:ln w="9525" cap="flat" cmpd="sng">
            <a:solidFill>
              <a:srgbClr val="488BC9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135" name="Google Shape;135;p46"/>
          <p:cNvSpPr txBox="1"/>
          <p:nvPr/>
        </p:nvSpPr>
        <p:spPr>
          <a:xfrm>
            <a:off x="3249133" y="1630850"/>
            <a:ext cx="1600200" cy="6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1430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rgbClr val="488BC9"/>
                </a:solidFill>
                <a:latin typeface="Roboto Medium"/>
                <a:ea typeface="Roboto Medium"/>
                <a:cs typeface="Roboto Medium"/>
                <a:sym typeface="Roboto Medium"/>
              </a:rPr>
              <a:t>&gt; SERVE</a:t>
            </a:r>
            <a:endParaRPr sz="1100" b="0" i="0" u="none" strike="noStrike" cap="none">
              <a:solidFill>
                <a:srgbClr val="488BC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" marR="0" lvl="0" indent="0" algn="l" rtl="0">
              <a:lnSpc>
                <a:spcPct val="100000"/>
              </a:lnSpc>
              <a:spcBef>
                <a:spcPts val="100"/>
              </a:spcBef>
              <a:spcAft>
                <a:spcPts val="5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Provide actionable support to local educational agencies</a:t>
            </a:r>
            <a:endParaRPr sz="10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6" name="Google Shape;136;p46"/>
          <p:cNvSpPr txBox="1"/>
          <p:nvPr/>
        </p:nvSpPr>
        <p:spPr>
          <a:xfrm>
            <a:off x="5239167" y="1630850"/>
            <a:ext cx="1600200" cy="6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430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488BC9"/>
                </a:solidFill>
                <a:latin typeface="Roboto Medium"/>
                <a:ea typeface="Roboto Medium"/>
                <a:cs typeface="Roboto Medium"/>
                <a:sym typeface="Roboto Medium"/>
              </a:rPr>
              <a:t>&gt; </a:t>
            </a:r>
            <a:r>
              <a:rPr lang="en" sz="1100" b="0" i="0" u="none" strike="noStrike" cap="none">
                <a:solidFill>
                  <a:srgbClr val="488BC9"/>
                </a:solidFill>
                <a:latin typeface="Roboto Medium"/>
                <a:ea typeface="Roboto Medium"/>
                <a:cs typeface="Roboto Medium"/>
                <a:sym typeface="Roboto Medium"/>
              </a:rPr>
              <a:t>GUIDE</a:t>
            </a:r>
            <a:endParaRPr sz="1400" b="1" i="0" u="none" strike="noStrike" cap="none">
              <a:solidFill>
                <a:srgbClr val="488BC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" marR="0" lvl="0" indent="0" algn="l" rtl="0">
              <a:lnSpc>
                <a:spcPct val="100000"/>
              </a:lnSpc>
              <a:spcBef>
                <a:spcPts val="100"/>
              </a:spcBef>
              <a:spcAft>
                <a:spcPts val="3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Implement policy and legislation in an effective way </a:t>
            </a:r>
            <a:endParaRPr sz="10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7" name="Google Shape;137;p46"/>
          <p:cNvSpPr txBox="1"/>
          <p:nvPr/>
        </p:nvSpPr>
        <p:spPr>
          <a:xfrm>
            <a:off x="7229200" y="1630850"/>
            <a:ext cx="1600200" cy="6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430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rgbClr val="488BC9"/>
                </a:solidFill>
                <a:latin typeface="Roboto Medium"/>
                <a:ea typeface="Roboto Medium"/>
                <a:cs typeface="Roboto Medium"/>
                <a:sym typeface="Roboto Medium"/>
              </a:rPr>
              <a:t>&gt; ELEVATE</a:t>
            </a:r>
            <a:endParaRPr sz="1400" b="1" i="0" u="none" strike="noStrike" cap="none">
              <a:solidFill>
                <a:srgbClr val="488BC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" marR="0" lvl="0" indent="0" algn="l" rtl="0">
              <a:lnSpc>
                <a:spcPct val="100000"/>
              </a:lnSpc>
              <a:spcBef>
                <a:spcPts val="100"/>
              </a:spcBef>
              <a:spcAft>
                <a:spcPts val="3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Share the experiences of local educational agencies and students</a:t>
            </a:r>
            <a:endParaRPr sz="10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8" name="Google Shape;138;p46"/>
          <p:cNvSpPr txBox="1"/>
          <p:nvPr/>
        </p:nvSpPr>
        <p:spPr>
          <a:xfrm>
            <a:off x="311700" y="1368825"/>
            <a:ext cx="2547600" cy="7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600" b="1" i="0" u="none" strike="noStrike" cap="none">
                <a:solidFill>
                  <a:srgbClr val="488BC9"/>
                </a:solidFill>
                <a:latin typeface="Roboto"/>
                <a:ea typeface="Roboto"/>
                <a:cs typeface="Roboto"/>
                <a:sym typeface="Roboto"/>
              </a:rPr>
              <a:t>Our Role</a:t>
            </a:r>
            <a:endParaRPr sz="1600" b="1" i="0" u="none" strike="noStrike" cap="none">
              <a:solidFill>
                <a:srgbClr val="488BC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To improve student outcomes and ensure students and families across Colorado have access to high-quality schools, we will: </a:t>
            </a:r>
            <a:endParaRPr sz="10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9" name="Google Shape;139;p46"/>
          <p:cNvSpPr txBox="1"/>
          <p:nvPr/>
        </p:nvSpPr>
        <p:spPr>
          <a:xfrm>
            <a:off x="311700" y="2586100"/>
            <a:ext cx="8427300" cy="2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rgbClr val="488BC9"/>
                </a:solidFill>
                <a:latin typeface="Roboto"/>
                <a:ea typeface="Roboto"/>
                <a:cs typeface="Roboto"/>
                <a:sym typeface="Roboto"/>
              </a:rPr>
              <a:t>Our Core Values: </a:t>
            </a:r>
            <a:r>
              <a:rPr lang="en" sz="1600" b="1" i="0" u="none" strike="noStrike" cap="none">
                <a:solidFill>
                  <a:srgbClr val="EF7521"/>
                </a:solidFill>
                <a:latin typeface="Roboto"/>
                <a:ea typeface="Roboto"/>
                <a:cs typeface="Roboto"/>
                <a:sym typeface="Roboto"/>
              </a:rPr>
              <a:t>   </a:t>
            </a:r>
            <a:r>
              <a:rPr lang="en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INTEGRITY  |  EQUITY  |  ACCOUNTABILITY  |  TRUST  |  SERVICE</a:t>
            </a:r>
            <a:endParaRPr sz="1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0" name="Google Shape;140;p46" descr="&quot;&quot;"/>
          <p:cNvCxnSpPr/>
          <p:nvPr/>
        </p:nvCxnSpPr>
        <p:spPr>
          <a:xfrm>
            <a:off x="3130417" y="1632525"/>
            <a:ext cx="0" cy="674700"/>
          </a:xfrm>
          <a:prstGeom prst="straightConnector1">
            <a:avLst/>
          </a:prstGeom>
          <a:noFill/>
          <a:ln w="9525" cap="flat" cmpd="sng">
            <a:solidFill>
              <a:srgbClr val="488BC9"/>
            </a:solidFill>
            <a:prstDash val="dot"/>
            <a:round/>
            <a:headEnd type="none" w="sm" len="sm"/>
            <a:tailEnd type="none" w="sm" len="sm"/>
          </a:ln>
        </p:spPr>
      </p:cxnSp>
      <p:grpSp>
        <p:nvGrpSpPr>
          <p:cNvPr id="141" name="Google Shape;141;p46"/>
          <p:cNvGrpSpPr/>
          <p:nvPr/>
        </p:nvGrpSpPr>
        <p:grpSpPr>
          <a:xfrm>
            <a:off x="311700" y="3548650"/>
            <a:ext cx="8363900" cy="646200"/>
            <a:chOff x="375100" y="3396250"/>
            <a:chExt cx="8363900" cy="646200"/>
          </a:xfrm>
        </p:grpSpPr>
        <p:sp>
          <p:nvSpPr>
            <p:cNvPr id="142" name="Google Shape;142;p46"/>
            <p:cNvSpPr/>
            <p:nvPr/>
          </p:nvSpPr>
          <p:spPr>
            <a:xfrm rot="5400000">
              <a:off x="7124400" y="2427850"/>
              <a:ext cx="646200" cy="25830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3CC1CC"/>
                </a:gs>
                <a:gs pos="33000">
                  <a:srgbClr val="6EC4E8"/>
                </a:gs>
                <a:gs pos="100000">
                  <a:srgbClr val="488BC9"/>
                </a:gs>
              </a:gsLst>
              <a:lin ang="10800025" scaled="0"/>
            </a:gra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46"/>
            <p:cNvSpPr/>
            <p:nvPr/>
          </p:nvSpPr>
          <p:spPr>
            <a:xfrm rot="5400000">
              <a:off x="5197433" y="2427850"/>
              <a:ext cx="646200" cy="25830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3CC1CC"/>
                </a:gs>
                <a:gs pos="33000">
                  <a:srgbClr val="6EC4E8"/>
                </a:gs>
                <a:gs pos="100000">
                  <a:srgbClr val="488BC9"/>
                </a:gs>
              </a:gsLst>
              <a:lin ang="10800025" scaled="0"/>
            </a:gra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46"/>
            <p:cNvSpPr/>
            <p:nvPr/>
          </p:nvSpPr>
          <p:spPr>
            <a:xfrm rot="5400000">
              <a:off x="3270467" y="2427850"/>
              <a:ext cx="646200" cy="25830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3CC1CC"/>
                </a:gs>
                <a:gs pos="33000">
                  <a:srgbClr val="6EC4E8"/>
                </a:gs>
                <a:gs pos="100000">
                  <a:srgbClr val="488BC9"/>
                </a:gs>
              </a:gsLst>
              <a:lin ang="10800025" scaled="0"/>
            </a:gra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46"/>
            <p:cNvSpPr/>
            <p:nvPr/>
          </p:nvSpPr>
          <p:spPr>
            <a:xfrm rot="5400000">
              <a:off x="1343500" y="2427850"/>
              <a:ext cx="646200" cy="25830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3CC1CC"/>
                </a:gs>
                <a:gs pos="33000">
                  <a:srgbClr val="6EC4E8"/>
                </a:gs>
                <a:gs pos="100000">
                  <a:srgbClr val="488BC9"/>
                </a:gs>
              </a:gsLst>
              <a:lin ang="10800025" scaled="0"/>
            </a:gra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46"/>
            <p:cNvSpPr txBox="1"/>
            <p:nvPr/>
          </p:nvSpPr>
          <p:spPr>
            <a:xfrm>
              <a:off x="959725" y="3534700"/>
              <a:ext cx="18015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1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Increase Student</a:t>
              </a:r>
              <a:br>
                <a:rPr lang="en" sz="1200" b="1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</a:br>
              <a:r>
                <a:rPr lang="en" sz="1200" b="1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Engagement</a:t>
              </a:r>
              <a:endParaRPr sz="12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7" name="Google Shape;147;p46"/>
            <p:cNvSpPr txBox="1"/>
            <p:nvPr/>
          </p:nvSpPr>
          <p:spPr>
            <a:xfrm>
              <a:off x="3118651" y="3529988"/>
              <a:ext cx="1404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1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Accelerate Student Outcomes</a:t>
              </a:r>
              <a:endParaRPr sz="12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8" name="Google Shape;148;p46"/>
            <p:cNvSpPr txBox="1"/>
            <p:nvPr/>
          </p:nvSpPr>
          <p:spPr>
            <a:xfrm>
              <a:off x="7024201" y="3534688"/>
              <a:ext cx="1404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1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Provide Operational Excellence</a:t>
              </a:r>
              <a:endParaRPr sz="12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9" name="Google Shape;149;p46"/>
            <p:cNvSpPr txBox="1"/>
            <p:nvPr/>
          </p:nvSpPr>
          <p:spPr>
            <a:xfrm>
              <a:off x="5071413" y="3534688"/>
              <a:ext cx="1404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1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Strengthen the Educator Workforce</a:t>
              </a:r>
              <a:endParaRPr sz="12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cxnSp>
        <p:nvCxnSpPr>
          <p:cNvPr id="150" name="Google Shape;150;p46" descr="&quot;&quot;"/>
          <p:cNvCxnSpPr/>
          <p:nvPr/>
        </p:nvCxnSpPr>
        <p:spPr>
          <a:xfrm>
            <a:off x="5120450" y="1632525"/>
            <a:ext cx="0" cy="674700"/>
          </a:xfrm>
          <a:prstGeom prst="straightConnector1">
            <a:avLst/>
          </a:prstGeom>
          <a:noFill/>
          <a:ln w="9525" cap="flat" cmpd="sng">
            <a:solidFill>
              <a:srgbClr val="488BC9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151" name="Google Shape;151;p46" descr="&quot;&quot;"/>
          <p:cNvCxnSpPr/>
          <p:nvPr/>
        </p:nvCxnSpPr>
        <p:spPr>
          <a:xfrm>
            <a:off x="7110483" y="1632525"/>
            <a:ext cx="0" cy="674700"/>
          </a:xfrm>
          <a:prstGeom prst="straightConnector1">
            <a:avLst/>
          </a:prstGeom>
          <a:noFill/>
          <a:ln w="9525" cap="flat" cmpd="sng">
            <a:solidFill>
              <a:srgbClr val="488BC9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152" name="Google Shape;152;p46" descr="&quot;&quot;"/>
          <p:cNvCxnSpPr/>
          <p:nvPr/>
        </p:nvCxnSpPr>
        <p:spPr>
          <a:xfrm>
            <a:off x="-160100" y="2409466"/>
            <a:ext cx="9030600" cy="0"/>
          </a:xfrm>
          <a:prstGeom prst="straightConnector1">
            <a:avLst/>
          </a:prstGeom>
          <a:noFill/>
          <a:ln w="9525" cap="flat" cmpd="sng">
            <a:solidFill>
              <a:srgbClr val="488BC9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153" name="Google Shape;153;p46" descr="&quot;&quot;"/>
          <p:cNvCxnSpPr/>
          <p:nvPr/>
        </p:nvCxnSpPr>
        <p:spPr>
          <a:xfrm>
            <a:off x="-160100" y="3016625"/>
            <a:ext cx="9030600" cy="0"/>
          </a:xfrm>
          <a:prstGeom prst="straightConnector1">
            <a:avLst/>
          </a:prstGeom>
          <a:noFill/>
          <a:ln w="9525" cap="flat" cmpd="sng">
            <a:solidFill>
              <a:srgbClr val="488BC9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154" name="Google Shape;154;p46"/>
          <p:cNvSpPr txBox="1"/>
          <p:nvPr/>
        </p:nvSpPr>
        <p:spPr>
          <a:xfrm>
            <a:off x="311700" y="3219775"/>
            <a:ext cx="1600200" cy="2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rgbClr val="488BC9"/>
                </a:solidFill>
                <a:latin typeface="Roboto"/>
                <a:ea typeface="Roboto"/>
                <a:cs typeface="Roboto"/>
                <a:sym typeface="Roboto"/>
              </a:rPr>
              <a:t>Our Priorities:</a:t>
            </a:r>
            <a:endParaRPr sz="1300" b="0" i="0" u="none" strike="noStrike" cap="none">
              <a:solidFill>
                <a:srgbClr val="488BC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46"/>
          <p:cNvSpPr txBox="1"/>
          <p:nvPr/>
        </p:nvSpPr>
        <p:spPr>
          <a:xfrm>
            <a:off x="311700" y="171000"/>
            <a:ext cx="5556600" cy="2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Theory of Change</a:t>
            </a:r>
            <a:endParaRPr sz="2000" b="1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56" name="Google Shape;156;p46" descr="&quot;&quot;"/>
          <p:cNvCxnSpPr/>
          <p:nvPr/>
        </p:nvCxnSpPr>
        <p:spPr>
          <a:xfrm>
            <a:off x="-160100" y="588900"/>
            <a:ext cx="8989500" cy="0"/>
          </a:xfrm>
          <a:prstGeom prst="straightConnector1">
            <a:avLst/>
          </a:prstGeom>
          <a:noFill/>
          <a:ln w="9525" cap="flat" cmpd="sng">
            <a:solidFill>
              <a:srgbClr val="488BC9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157" name="Google Shape;157;p46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8" name="Google Shape;158;p46" descr="CD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4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with image - Blue">
  <p:cSld name="TITLE_AND_BODY_1_1_1_1_1_1_1_1_1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47" descr="&quot;&quot;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20695"/>
            <a:ext cx="9144003" cy="83046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2" name="Google Shape;162;p47" descr="&quot;&quot;"/>
          <p:cNvCxnSpPr/>
          <p:nvPr/>
        </p:nvCxnSpPr>
        <p:spPr>
          <a:xfrm>
            <a:off x="0" y="918350"/>
            <a:ext cx="7479600" cy="0"/>
          </a:xfrm>
          <a:prstGeom prst="straightConnector1">
            <a:avLst/>
          </a:prstGeom>
          <a:noFill/>
          <a:ln w="19050" cap="flat" cmpd="sng">
            <a:solidFill>
              <a:srgbClr val="488BC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3" name="Google Shape;163;p47"/>
          <p:cNvSpPr txBox="1">
            <a:spLocks noGrp="1"/>
          </p:cNvSpPr>
          <p:nvPr>
            <p:ph type="title"/>
          </p:nvPr>
        </p:nvSpPr>
        <p:spPr>
          <a:xfrm>
            <a:off x="311700" y="105100"/>
            <a:ext cx="7167900" cy="7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None/>
              <a:defRPr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64" name="Google Shape;164;p4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277900" cy="30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●"/>
              <a:defRPr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65" name="Google Shape;165;p47"/>
          <p:cNvSpPr txBox="1">
            <a:spLocks noGrp="1"/>
          </p:cNvSpPr>
          <p:nvPr>
            <p:ph type="title" idx="2"/>
          </p:nvPr>
        </p:nvSpPr>
        <p:spPr>
          <a:xfrm>
            <a:off x="123875" y="4347400"/>
            <a:ext cx="7267200" cy="1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166" name="Google Shape;166;p47" descr="Photo of high school stud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09200" y="616825"/>
            <a:ext cx="3034799" cy="3034799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47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8" name="Google Shape;168;p47" descr="CDE log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4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without image - Blue">
  <p:cSld name="TITLE_AND_BODY_1_1_1_1_1_1_1_1_1_1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48" descr="&quot;&quot;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20695"/>
            <a:ext cx="9144003" cy="83046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2" name="Google Shape;172;p48" descr="&quot;&quot;"/>
          <p:cNvCxnSpPr/>
          <p:nvPr/>
        </p:nvCxnSpPr>
        <p:spPr>
          <a:xfrm>
            <a:off x="0" y="918350"/>
            <a:ext cx="7479600" cy="0"/>
          </a:xfrm>
          <a:prstGeom prst="straightConnector1">
            <a:avLst/>
          </a:prstGeom>
          <a:noFill/>
          <a:ln w="19050" cap="flat" cmpd="sng">
            <a:solidFill>
              <a:srgbClr val="488BC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73" name="Google Shape;173;p48"/>
          <p:cNvSpPr txBox="1">
            <a:spLocks noGrp="1"/>
          </p:cNvSpPr>
          <p:nvPr>
            <p:ph type="title"/>
          </p:nvPr>
        </p:nvSpPr>
        <p:spPr>
          <a:xfrm>
            <a:off x="311700" y="105100"/>
            <a:ext cx="7167900" cy="7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None/>
              <a:defRPr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74" name="Google Shape;174;p4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277900" cy="30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●"/>
              <a:defRPr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75" name="Google Shape;175;p48"/>
          <p:cNvSpPr txBox="1">
            <a:spLocks noGrp="1"/>
          </p:cNvSpPr>
          <p:nvPr>
            <p:ph type="title" idx="2"/>
          </p:nvPr>
        </p:nvSpPr>
        <p:spPr>
          <a:xfrm>
            <a:off x="123875" y="4347400"/>
            <a:ext cx="7267200" cy="1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76" name="Google Shape;176;p48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7" name="Google Shape;177;p48" descr="CD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4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Blue - 01">
  <p:cSld name="TITLE_AND_BODY_1_1_1_1_1_1_1_1_1_1_1_1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49" descr="Photo of middle school students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49"/>
          <p:cNvSpPr txBox="1">
            <a:spLocks noGrp="1"/>
          </p:cNvSpPr>
          <p:nvPr>
            <p:ph type="title"/>
          </p:nvPr>
        </p:nvSpPr>
        <p:spPr>
          <a:xfrm>
            <a:off x="0" y="3361600"/>
            <a:ext cx="9144000" cy="666600"/>
          </a:xfrm>
          <a:prstGeom prst="rect">
            <a:avLst/>
          </a:prstGeom>
          <a:solidFill>
            <a:srgbClr val="488BC9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Medium"/>
              <a:buNone/>
              <a:defRPr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49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3" name="Google Shape;183;p49" descr="CD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4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Blue - 02">
  <p:cSld name="TITLE_AND_BODY_1_1_1_1_1_1_1_1_1_1_1_1_1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50" descr="Photo of high school students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50"/>
          <p:cNvSpPr txBox="1">
            <a:spLocks noGrp="1"/>
          </p:cNvSpPr>
          <p:nvPr>
            <p:ph type="title"/>
          </p:nvPr>
        </p:nvSpPr>
        <p:spPr>
          <a:xfrm>
            <a:off x="0" y="3361600"/>
            <a:ext cx="9144000" cy="666600"/>
          </a:xfrm>
          <a:prstGeom prst="rect">
            <a:avLst/>
          </a:prstGeom>
          <a:solidFill>
            <a:srgbClr val="488BC9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Medium"/>
              <a:buNone/>
              <a:defRPr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50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9" name="Google Shape;189;p50" descr="CD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5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Slide - Orang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1"/>
          <p:cNvSpPr/>
          <p:nvPr/>
        </p:nvSpPr>
        <p:spPr>
          <a:xfrm>
            <a:off x="0" y="4311400"/>
            <a:ext cx="9144000" cy="839400"/>
          </a:xfrm>
          <a:prstGeom prst="rect">
            <a:avLst/>
          </a:prstGeom>
          <a:solidFill>
            <a:srgbClr val="EF75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31" descr="&quot;&quot;"/>
          <p:cNvSpPr/>
          <p:nvPr/>
        </p:nvSpPr>
        <p:spPr>
          <a:xfrm>
            <a:off x="1125" y="0"/>
            <a:ext cx="9144000" cy="2743200"/>
          </a:xfrm>
          <a:prstGeom prst="rect">
            <a:avLst/>
          </a:prstGeom>
          <a:solidFill>
            <a:srgbClr val="EF75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" name="Google Shape;22;p31" descr="CDE logo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99325" y="703400"/>
            <a:ext cx="1456100" cy="91915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31"/>
          <p:cNvSpPr txBox="1"/>
          <p:nvPr/>
        </p:nvSpPr>
        <p:spPr>
          <a:xfrm>
            <a:off x="205525" y="4884550"/>
            <a:ext cx="7256400" cy="1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4" name="Google Shape;24;p31" descr="Photo of two elementary student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24275" y="0"/>
            <a:ext cx="3019725" cy="4483625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31"/>
          <p:cNvSpPr txBox="1">
            <a:spLocks noGrp="1"/>
          </p:cNvSpPr>
          <p:nvPr>
            <p:ph type="title"/>
          </p:nvPr>
        </p:nvSpPr>
        <p:spPr>
          <a:xfrm>
            <a:off x="205525" y="2070900"/>
            <a:ext cx="5778300" cy="5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Roboto"/>
              <a:buNone/>
              <a:defRPr sz="2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6" name="Google Shape;26;p31"/>
          <p:cNvSpPr txBox="1">
            <a:spLocks noGrp="1"/>
          </p:cNvSpPr>
          <p:nvPr>
            <p:ph type="title" idx="2"/>
          </p:nvPr>
        </p:nvSpPr>
        <p:spPr>
          <a:xfrm>
            <a:off x="205525" y="2960750"/>
            <a:ext cx="5778300" cy="10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2200"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7" name="Google Shape;27;p31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3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Blue - 03">
  <p:cSld name="TITLE_AND_BODY_1_1_1_1_1_1_1_1_1_1_1_1_1_1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51" descr="Photo of high school student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51"/>
          <p:cNvSpPr txBox="1">
            <a:spLocks noGrp="1"/>
          </p:cNvSpPr>
          <p:nvPr>
            <p:ph type="title"/>
          </p:nvPr>
        </p:nvSpPr>
        <p:spPr>
          <a:xfrm>
            <a:off x="0" y="3361600"/>
            <a:ext cx="9144000" cy="666600"/>
          </a:xfrm>
          <a:prstGeom prst="rect">
            <a:avLst/>
          </a:prstGeom>
          <a:solidFill>
            <a:srgbClr val="488BC9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Medium"/>
              <a:buNone/>
              <a:defRPr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51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5" name="Google Shape;195;p51" descr="CD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5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Blue - 04">
  <p:cSld name="TITLE_AND_BODY_1_1_1_1_1_1_1_1_1_1_1_1_1_1_1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52" descr="Photo of high school student and family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52"/>
          <p:cNvSpPr txBox="1">
            <a:spLocks noGrp="1"/>
          </p:cNvSpPr>
          <p:nvPr>
            <p:ph type="title"/>
          </p:nvPr>
        </p:nvSpPr>
        <p:spPr>
          <a:xfrm>
            <a:off x="0" y="3361600"/>
            <a:ext cx="9144000" cy="666600"/>
          </a:xfrm>
          <a:prstGeom prst="rect">
            <a:avLst/>
          </a:prstGeom>
          <a:solidFill>
            <a:srgbClr val="488BC9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Medium"/>
              <a:buNone/>
              <a:defRPr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52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1" name="Google Shape;201;p52" descr="CD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5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Blue - 08">
  <p:cSld name="TITLE_AND_BODY_1_1_1_1_1_1_1_1_1_1_1_1_1_1_1_1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53" descr="Photo of middle school student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53"/>
          <p:cNvSpPr txBox="1">
            <a:spLocks noGrp="1"/>
          </p:cNvSpPr>
          <p:nvPr>
            <p:ph type="title"/>
          </p:nvPr>
        </p:nvSpPr>
        <p:spPr>
          <a:xfrm>
            <a:off x="0" y="3361600"/>
            <a:ext cx="9144000" cy="666600"/>
          </a:xfrm>
          <a:prstGeom prst="rect">
            <a:avLst/>
          </a:prstGeom>
          <a:solidFill>
            <a:srgbClr val="488BC9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Medium"/>
              <a:buNone/>
              <a:defRPr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53"/>
          <p:cNvSpPr txBox="1"/>
          <p:nvPr/>
        </p:nvSpPr>
        <p:spPr>
          <a:xfrm>
            <a:off x="123875" y="4568875"/>
            <a:ext cx="517500" cy="4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7" name="Google Shape;207;p53" descr="CD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5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Blue - 07">
  <p:cSld name="TITLE_AND_BODY_1_1_1_1_1_1_1_1_1_1_1_1_1_1_2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54" descr="Photo of middle school student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54"/>
          <p:cNvSpPr txBox="1">
            <a:spLocks noGrp="1"/>
          </p:cNvSpPr>
          <p:nvPr>
            <p:ph type="title"/>
          </p:nvPr>
        </p:nvSpPr>
        <p:spPr>
          <a:xfrm>
            <a:off x="0" y="3361600"/>
            <a:ext cx="9144000" cy="666600"/>
          </a:xfrm>
          <a:prstGeom prst="rect">
            <a:avLst/>
          </a:prstGeom>
          <a:solidFill>
            <a:srgbClr val="488BC9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Medium"/>
              <a:buNone/>
              <a:defRPr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54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3" name="Google Shape;213;p54" descr="CD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5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Blue - 06">
  <p:cSld name="TITLE_AND_BODY_1_1_1_1_1_1_1_1_1_1_1_1_1_2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55" descr="Photo of middle school students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55"/>
          <p:cNvSpPr txBox="1">
            <a:spLocks noGrp="1"/>
          </p:cNvSpPr>
          <p:nvPr>
            <p:ph type="title"/>
          </p:nvPr>
        </p:nvSpPr>
        <p:spPr>
          <a:xfrm>
            <a:off x="0" y="3361600"/>
            <a:ext cx="9144000" cy="666600"/>
          </a:xfrm>
          <a:prstGeom prst="rect">
            <a:avLst/>
          </a:prstGeom>
          <a:solidFill>
            <a:srgbClr val="488BC9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ckwell"/>
              <a:buNone/>
              <a:defRPr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55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9" name="Google Shape;219;p55" descr="CD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5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Blue - 05">
  <p:cSld name="TITLE_AND_BODY_1_1_1_1_1_1_1_1_1_1_1_1_2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56" descr="Photo of high school students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56"/>
          <p:cNvSpPr txBox="1">
            <a:spLocks noGrp="1"/>
          </p:cNvSpPr>
          <p:nvPr>
            <p:ph type="title"/>
          </p:nvPr>
        </p:nvSpPr>
        <p:spPr>
          <a:xfrm>
            <a:off x="0" y="3361600"/>
            <a:ext cx="9144000" cy="666600"/>
          </a:xfrm>
          <a:prstGeom prst="rect">
            <a:avLst/>
          </a:prstGeom>
          <a:solidFill>
            <a:srgbClr val="488BC9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Medium"/>
              <a:buNone/>
              <a:defRPr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56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5" name="Google Shape;225;p56" descr="CD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5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blank - Orange">
  <p:cSld name="SECTION_HEADER_1_2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5"/>
          <p:cNvSpPr/>
          <p:nvPr/>
        </p:nvSpPr>
        <p:spPr>
          <a:xfrm>
            <a:off x="0" y="4311400"/>
            <a:ext cx="9144000" cy="839400"/>
          </a:xfrm>
          <a:prstGeom prst="rect">
            <a:avLst/>
          </a:prstGeom>
          <a:solidFill>
            <a:srgbClr val="EF75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0" name="Google Shape;230;p35"/>
          <p:cNvSpPr txBox="1"/>
          <p:nvPr/>
        </p:nvSpPr>
        <p:spPr>
          <a:xfrm>
            <a:off x="123875" y="4164100"/>
            <a:ext cx="4863600" cy="1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99999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1" name="Google Shape;231;p35"/>
          <p:cNvSpPr txBox="1">
            <a:spLocks noGrp="1"/>
          </p:cNvSpPr>
          <p:nvPr>
            <p:ph type="title"/>
          </p:nvPr>
        </p:nvSpPr>
        <p:spPr>
          <a:xfrm>
            <a:off x="123875" y="4347400"/>
            <a:ext cx="7267200" cy="1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32" name="Google Shape;232;p35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3" name="Google Shape;233;p35" descr="CDE logo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with image - Orange" type="secHead">
  <p:cSld name="SECTION_HEADER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4"/>
          <p:cNvSpPr/>
          <p:nvPr/>
        </p:nvSpPr>
        <p:spPr>
          <a:xfrm>
            <a:off x="0" y="4311400"/>
            <a:ext cx="9144000" cy="839400"/>
          </a:xfrm>
          <a:prstGeom prst="rect">
            <a:avLst/>
          </a:prstGeom>
          <a:solidFill>
            <a:srgbClr val="EF75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34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34"/>
          <p:cNvSpPr txBox="1"/>
          <p:nvPr/>
        </p:nvSpPr>
        <p:spPr>
          <a:xfrm>
            <a:off x="123875" y="4164100"/>
            <a:ext cx="4863600" cy="1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99999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38" name="Google Shape;238;p34" descr="CDE logo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9" name="Google Shape;239;p34" descr="&quot;&quot;"/>
          <p:cNvCxnSpPr/>
          <p:nvPr/>
        </p:nvCxnSpPr>
        <p:spPr>
          <a:xfrm>
            <a:off x="0" y="918350"/>
            <a:ext cx="7479600" cy="0"/>
          </a:xfrm>
          <a:prstGeom prst="straightConnector1">
            <a:avLst/>
          </a:prstGeom>
          <a:noFill/>
          <a:ln w="19050" cap="flat" cmpd="sng">
            <a:solidFill>
              <a:srgbClr val="87BF4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40" name="Google Shape;240;p34"/>
          <p:cNvSpPr txBox="1">
            <a:spLocks noGrp="1"/>
          </p:cNvSpPr>
          <p:nvPr>
            <p:ph type="title"/>
          </p:nvPr>
        </p:nvSpPr>
        <p:spPr>
          <a:xfrm>
            <a:off x="311700" y="105100"/>
            <a:ext cx="7167900" cy="7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None/>
              <a:defRPr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41" name="Google Shape;241;p3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277900" cy="30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●"/>
              <a:defRPr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42" name="Google Shape;242;p34"/>
          <p:cNvSpPr txBox="1">
            <a:spLocks noGrp="1"/>
          </p:cNvSpPr>
          <p:nvPr>
            <p:ph type="title" idx="2"/>
          </p:nvPr>
        </p:nvSpPr>
        <p:spPr>
          <a:xfrm>
            <a:off x="123875" y="4347400"/>
            <a:ext cx="7267200" cy="1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243" name="Google Shape;243;p34" descr="Photo of elementary stud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09200" y="616825"/>
            <a:ext cx="3034799" cy="3034799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3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eory of Change - Orange">
  <p:cSld name="SECTION_HEADER_1_1_1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47" name="Google Shape;247;p32" descr="&quot;&quot;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20695"/>
            <a:ext cx="9144003" cy="830461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32"/>
          <p:cNvSpPr txBox="1"/>
          <p:nvPr/>
        </p:nvSpPr>
        <p:spPr>
          <a:xfrm>
            <a:off x="311700" y="708075"/>
            <a:ext cx="5556600" cy="4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 i="0" u="none" strike="noStrike" cap="none">
                <a:solidFill>
                  <a:srgbClr val="EF7521"/>
                </a:solidFill>
                <a:latin typeface="Roboto"/>
                <a:ea typeface="Roboto"/>
                <a:cs typeface="Roboto"/>
                <a:sym typeface="Roboto"/>
              </a:rPr>
              <a:t>Our Vision test test</a:t>
            </a:r>
            <a:endParaRPr sz="1200" b="0" i="0" u="none" strike="noStrike" cap="none">
              <a:solidFill>
                <a:srgbClr val="EF752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To create an equitable educational environment where </a:t>
            </a:r>
            <a:r>
              <a:rPr lang="en" sz="1000" b="0" i="1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all</a:t>
            </a:r>
            <a:r>
              <a:rPr lang="en"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students and staff in Colorado thrive</a:t>
            </a:r>
            <a:endParaRPr sz="2000" b="0" i="0" u="none" strike="noStrike" cap="none">
              <a:solidFill>
                <a:srgbClr val="000000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cxnSp>
        <p:nvCxnSpPr>
          <p:cNvPr id="249" name="Google Shape;249;p32" descr="&quot;&quot;"/>
          <p:cNvCxnSpPr/>
          <p:nvPr/>
        </p:nvCxnSpPr>
        <p:spPr>
          <a:xfrm>
            <a:off x="-160100" y="1282346"/>
            <a:ext cx="8989500" cy="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250" name="Google Shape;250;p32"/>
          <p:cNvSpPr txBox="1"/>
          <p:nvPr/>
        </p:nvSpPr>
        <p:spPr>
          <a:xfrm>
            <a:off x="3249133" y="1630850"/>
            <a:ext cx="1600200" cy="6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1430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rgbClr val="EF7521"/>
                </a:solidFill>
                <a:latin typeface="Roboto Medium"/>
                <a:ea typeface="Roboto Medium"/>
                <a:cs typeface="Roboto Medium"/>
                <a:sym typeface="Roboto Medium"/>
              </a:rPr>
              <a:t>&gt; SERVE</a:t>
            </a:r>
            <a:endParaRPr sz="1100" b="0" i="0" u="none" strike="noStrike" cap="none">
              <a:solidFill>
                <a:srgbClr val="EF752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" marR="0" lvl="0" indent="0" algn="l" rtl="0">
              <a:lnSpc>
                <a:spcPct val="100000"/>
              </a:lnSpc>
              <a:spcBef>
                <a:spcPts val="100"/>
              </a:spcBef>
              <a:spcAft>
                <a:spcPts val="5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Provide actionable support to local educational agencies</a:t>
            </a:r>
            <a:endParaRPr sz="10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1" name="Google Shape;251;p32"/>
          <p:cNvSpPr txBox="1"/>
          <p:nvPr/>
        </p:nvSpPr>
        <p:spPr>
          <a:xfrm>
            <a:off x="5239167" y="1630850"/>
            <a:ext cx="1600200" cy="6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430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EF7521"/>
                </a:solidFill>
                <a:latin typeface="Roboto Medium"/>
                <a:ea typeface="Roboto Medium"/>
                <a:cs typeface="Roboto Medium"/>
                <a:sym typeface="Roboto Medium"/>
              </a:rPr>
              <a:t>&gt; </a:t>
            </a:r>
            <a:r>
              <a:rPr lang="en" sz="1100" b="0" i="0" u="none" strike="noStrike" cap="none">
                <a:solidFill>
                  <a:srgbClr val="EF7521"/>
                </a:solidFill>
                <a:latin typeface="Roboto Medium"/>
                <a:ea typeface="Roboto Medium"/>
                <a:cs typeface="Roboto Medium"/>
                <a:sym typeface="Roboto Medium"/>
              </a:rPr>
              <a:t>GUIDE</a:t>
            </a:r>
            <a:endParaRPr sz="1400" b="1" i="0" u="none" strike="noStrike" cap="none">
              <a:solidFill>
                <a:srgbClr val="EF752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" marR="0" lvl="0" indent="0" algn="l" rtl="0">
              <a:lnSpc>
                <a:spcPct val="100000"/>
              </a:lnSpc>
              <a:spcBef>
                <a:spcPts val="100"/>
              </a:spcBef>
              <a:spcAft>
                <a:spcPts val="3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Implement policy and legislation in an effective way </a:t>
            </a:r>
            <a:endParaRPr sz="10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2" name="Google Shape;252;p32"/>
          <p:cNvSpPr txBox="1"/>
          <p:nvPr/>
        </p:nvSpPr>
        <p:spPr>
          <a:xfrm>
            <a:off x="7229200" y="1630850"/>
            <a:ext cx="1600200" cy="6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430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rgbClr val="EF7521"/>
                </a:solidFill>
                <a:latin typeface="Roboto Medium"/>
                <a:ea typeface="Roboto Medium"/>
                <a:cs typeface="Roboto Medium"/>
                <a:sym typeface="Roboto Medium"/>
              </a:rPr>
              <a:t>&gt; ELEVATE</a:t>
            </a:r>
            <a:endParaRPr sz="1400" b="1" i="0" u="none" strike="noStrike" cap="none">
              <a:solidFill>
                <a:srgbClr val="EF752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" marR="0" lvl="0" indent="0" algn="l" rtl="0">
              <a:lnSpc>
                <a:spcPct val="100000"/>
              </a:lnSpc>
              <a:spcBef>
                <a:spcPts val="100"/>
              </a:spcBef>
              <a:spcAft>
                <a:spcPts val="3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Share the experiences of local educational agencies and students</a:t>
            </a:r>
            <a:endParaRPr sz="10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3" name="Google Shape;253;p32"/>
          <p:cNvSpPr txBox="1"/>
          <p:nvPr/>
        </p:nvSpPr>
        <p:spPr>
          <a:xfrm>
            <a:off x="311700" y="1368825"/>
            <a:ext cx="2547600" cy="7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600" b="1" i="0" u="none" strike="noStrike" cap="none">
                <a:solidFill>
                  <a:srgbClr val="EF7521"/>
                </a:solidFill>
                <a:latin typeface="Roboto"/>
                <a:ea typeface="Roboto"/>
                <a:cs typeface="Roboto"/>
                <a:sym typeface="Roboto"/>
              </a:rPr>
              <a:t>Our Role</a:t>
            </a:r>
            <a:endParaRPr sz="1600" b="1" i="0" u="none" strike="noStrike" cap="none">
              <a:solidFill>
                <a:srgbClr val="EF752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To improve student outcomes and ensure students and families across Colorado have access to high-quality schools, we will: </a:t>
            </a:r>
            <a:endParaRPr sz="10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4" name="Google Shape;254;p32"/>
          <p:cNvSpPr txBox="1"/>
          <p:nvPr/>
        </p:nvSpPr>
        <p:spPr>
          <a:xfrm>
            <a:off x="311700" y="2586100"/>
            <a:ext cx="8427300" cy="2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rgbClr val="EF7521"/>
                </a:solidFill>
                <a:latin typeface="Roboto"/>
                <a:ea typeface="Roboto"/>
                <a:cs typeface="Roboto"/>
                <a:sym typeface="Roboto"/>
              </a:rPr>
              <a:t>Our Core Values:    </a:t>
            </a:r>
            <a:r>
              <a:rPr lang="en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INTEGRITY  |  EQUITY  |  ACCOUNTABILITY  |  TRUST  |  SERVICE</a:t>
            </a:r>
            <a:endParaRPr sz="1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55" name="Google Shape;255;p32" descr="&quot;&quot;"/>
          <p:cNvCxnSpPr/>
          <p:nvPr/>
        </p:nvCxnSpPr>
        <p:spPr>
          <a:xfrm>
            <a:off x="3130417" y="1632525"/>
            <a:ext cx="0" cy="67470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sm" len="sm"/>
            <a:tailEnd type="none" w="sm" len="sm"/>
          </a:ln>
        </p:spPr>
      </p:cxnSp>
      <p:grpSp>
        <p:nvGrpSpPr>
          <p:cNvPr id="256" name="Google Shape;256;p32"/>
          <p:cNvGrpSpPr/>
          <p:nvPr/>
        </p:nvGrpSpPr>
        <p:grpSpPr>
          <a:xfrm>
            <a:off x="311700" y="3548650"/>
            <a:ext cx="8363900" cy="646200"/>
            <a:chOff x="375100" y="3396250"/>
            <a:chExt cx="8363900" cy="646200"/>
          </a:xfrm>
        </p:grpSpPr>
        <p:sp>
          <p:nvSpPr>
            <p:cNvPr id="257" name="Google Shape;257;p32"/>
            <p:cNvSpPr/>
            <p:nvPr/>
          </p:nvSpPr>
          <p:spPr>
            <a:xfrm rot="5400000">
              <a:off x="7124400" y="2427850"/>
              <a:ext cx="646200" cy="25830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FFAB40"/>
                </a:gs>
                <a:gs pos="33000">
                  <a:srgbClr val="F79031"/>
                </a:gs>
                <a:gs pos="100000">
                  <a:srgbClr val="EF7521"/>
                </a:gs>
              </a:gsLst>
              <a:lin ang="10800025" scaled="0"/>
            </a:gra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32"/>
            <p:cNvSpPr/>
            <p:nvPr/>
          </p:nvSpPr>
          <p:spPr>
            <a:xfrm rot="5400000">
              <a:off x="5197433" y="2427850"/>
              <a:ext cx="646200" cy="25830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FFAB40"/>
                </a:gs>
                <a:gs pos="33000">
                  <a:srgbClr val="F79031"/>
                </a:gs>
                <a:gs pos="100000">
                  <a:srgbClr val="EF7521"/>
                </a:gs>
              </a:gsLst>
              <a:lin ang="10800025" scaled="0"/>
            </a:gra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32"/>
            <p:cNvSpPr/>
            <p:nvPr/>
          </p:nvSpPr>
          <p:spPr>
            <a:xfrm rot="5400000">
              <a:off x="3270467" y="2427850"/>
              <a:ext cx="646200" cy="25830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FFAB40"/>
                </a:gs>
                <a:gs pos="33000">
                  <a:srgbClr val="F79031"/>
                </a:gs>
                <a:gs pos="100000">
                  <a:srgbClr val="EF7521"/>
                </a:gs>
              </a:gsLst>
              <a:lin ang="10800025" scaled="0"/>
            </a:gra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32"/>
            <p:cNvSpPr/>
            <p:nvPr/>
          </p:nvSpPr>
          <p:spPr>
            <a:xfrm rot="5400000">
              <a:off x="1343500" y="2427850"/>
              <a:ext cx="646200" cy="25830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FFAB40"/>
                </a:gs>
                <a:gs pos="33000">
                  <a:srgbClr val="F79031"/>
                </a:gs>
                <a:gs pos="100000">
                  <a:srgbClr val="EF7521"/>
                </a:gs>
              </a:gsLst>
              <a:lin ang="10800025" scaled="0"/>
            </a:gra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32"/>
            <p:cNvSpPr txBox="1"/>
            <p:nvPr/>
          </p:nvSpPr>
          <p:spPr>
            <a:xfrm>
              <a:off x="959725" y="3534700"/>
              <a:ext cx="18015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1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Increase Student</a:t>
              </a:r>
              <a:br>
                <a:rPr lang="en" sz="1200" b="1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</a:br>
              <a:r>
                <a:rPr lang="en" sz="1200" b="1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Engagement</a:t>
              </a:r>
              <a:endParaRPr sz="12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62" name="Google Shape;262;p32"/>
            <p:cNvSpPr txBox="1"/>
            <p:nvPr/>
          </p:nvSpPr>
          <p:spPr>
            <a:xfrm>
              <a:off x="3118651" y="3529988"/>
              <a:ext cx="1404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200" b="1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Accelerate Student Outcomes</a:t>
              </a:r>
              <a:endParaRPr sz="12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63" name="Google Shape;263;p32"/>
            <p:cNvSpPr txBox="1"/>
            <p:nvPr/>
          </p:nvSpPr>
          <p:spPr>
            <a:xfrm>
              <a:off x="7024201" y="3534688"/>
              <a:ext cx="1404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1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Provide Operational Excellence</a:t>
              </a:r>
              <a:endParaRPr sz="12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64" name="Google Shape;264;p32"/>
            <p:cNvSpPr txBox="1"/>
            <p:nvPr/>
          </p:nvSpPr>
          <p:spPr>
            <a:xfrm>
              <a:off x="5071413" y="3534688"/>
              <a:ext cx="1404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1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Strengthen the Educator Workforce</a:t>
              </a:r>
              <a:endParaRPr sz="12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cxnSp>
        <p:nvCxnSpPr>
          <p:cNvPr id="265" name="Google Shape;265;p32" descr="&quot;&quot;"/>
          <p:cNvCxnSpPr/>
          <p:nvPr/>
        </p:nvCxnSpPr>
        <p:spPr>
          <a:xfrm>
            <a:off x="5120450" y="1632525"/>
            <a:ext cx="0" cy="67470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266" name="Google Shape;266;p32" descr="&quot;&quot;"/>
          <p:cNvCxnSpPr/>
          <p:nvPr/>
        </p:nvCxnSpPr>
        <p:spPr>
          <a:xfrm>
            <a:off x="7110483" y="1632525"/>
            <a:ext cx="0" cy="67470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267" name="Google Shape;267;p32"/>
          <p:cNvCxnSpPr/>
          <p:nvPr/>
        </p:nvCxnSpPr>
        <p:spPr>
          <a:xfrm>
            <a:off x="-160100" y="2409466"/>
            <a:ext cx="9030600" cy="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268" name="Google Shape;268;p32"/>
          <p:cNvCxnSpPr/>
          <p:nvPr/>
        </p:nvCxnSpPr>
        <p:spPr>
          <a:xfrm>
            <a:off x="-160100" y="3016625"/>
            <a:ext cx="9030600" cy="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269" name="Google Shape;269;p32"/>
          <p:cNvSpPr txBox="1"/>
          <p:nvPr/>
        </p:nvSpPr>
        <p:spPr>
          <a:xfrm>
            <a:off x="311700" y="3219775"/>
            <a:ext cx="1600200" cy="2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rgbClr val="EF7521"/>
                </a:solidFill>
                <a:latin typeface="Roboto"/>
                <a:ea typeface="Roboto"/>
                <a:cs typeface="Roboto"/>
                <a:sym typeface="Roboto"/>
              </a:rPr>
              <a:t>Our Priorities:</a:t>
            </a:r>
            <a:endParaRPr sz="1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32"/>
          <p:cNvSpPr txBox="1"/>
          <p:nvPr/>
        </p:nvSpPr>
        <p:spPr>
          <a:xfrm>
            <a:off x="311700" y="171000"/>
            <a:ext cx="5556600" cy="2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Theory of Change</a:t>
            </a:r>
            <a:endParaRPr sz="2000" b="1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71" name="Google Shape;271;p32" descr="&quot;&quot;"/>
          <p:cNvCxnSpPr/>
          <p:nvPr/>
        </p:nvCxnSpPr>
        <p:spPr>
          <a:xfrm>
            <a:off x="-160100" y="588900"/>
            <a:ext cx="8989500" cy="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272" name="Google Shape;272;p32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3" name="Google Shape;273;p32" descr="CD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blank - blue">
  <p:cSld name="TITLE_AND_BODY_1_1_1_1_1_1_1_1_1_1_2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57" descr="&quot;&quot;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20695"/>
            <a:ext cx="9144003" cy="830461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57"/>
          <p:cNvSpPr txBox="1">
            <a:spLocks noGrp="1"/>
          </p:cNvSpPr>
          <p:nvPr>
            <p:ph type="title"/>
          </p:nvPr>
        </p:nvSpPr>
        <p:spPr>
          <a:xfrm>
            <a:off x="123875" y="4347400"/>
            <a:ext cx="7267200" cy="1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77" name="Google Shape;277;p57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8" name="Google Shape;278;p57" descr="CD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5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ur schools, students and educators - Orange">
  <p:cSld name="SECTION_HEADER_1_1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1" name="Google Shape;31;p33" descr="&quot;&quot;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20695"/>
            <a:ext cx="9144003" cy="830461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33"/>
          <p:cNvSpPr txBox="1">
            <a:spLocks noGrp="1"/>
          </p:cNvSpPr>
          <p:nvPr>
            <p:ph type="title"/>
          </p:nvPr>
        </p:nvSpPr>
        <p:spPr>
          <a:xfrm>
            <a:off x="123875" y="4347400"/>
            <a:ext cx="7267200" cy="1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3" name="Google Shape;33;p33"/>
          <p:cNvSpPr txBox="1"/>
          <p:nvPr/>
        </p:nvSpPr>
        <p:spPr>
          <a:xfrm>
            <a:off x="311700" y="105100"/>
            <a:ext cx="7167900" cy="7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" sz="22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Our schools, students, and educators</a:t>
            </a:r>
            <a:endParaRPr sz="2200" b="1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" name="Google Shape;34;p33"/>
          <p:cNvSpPr txBox="1"/>
          <p:nvPr/>
        </p:nvSpPr>
        <p:spPr>
          <a:xfrm>
            <a:off x="6587225" y="1228675"/>
            <a:ext cx="2195400" cy="2903100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Eligible for Free/Reduced </a:t>
            </a:r>
            <a:br>
              <a:rPr lang="en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Lunch:</a:t>
            </a:r>
            <a:endParaRPr sz="11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8288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403,231 (~46%)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Students with Individualized Education Programs:</a:t>
            </a:r>
            <a:endParaRPr sz="11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8288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113,992 (~13%)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Multilingual Learners*:</a:t>
            </a:r>
            <a:endParaRPr sz="11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8288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95,734 (~11%)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McKinney Vento:</a:t>
            </a:r>
            <a:endParaRPr sz="11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8288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16,540 (~2%)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p33"/>
          <p:cNvSpPr txBox="1"/>
          <p:nvPr/>
        </p:nvSpPr>
        <p:spPr>
          <a:xfrm>
            <a:off x="6724875" y="3655100"/>
            <a:ext cx="1924200" cy="3699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1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*Includes both Non-English Proficient and Limited English Proficient students</a:t>
            </a:r>
            <a:endParaRPr sz="800" b="0" i="1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36" name="Google Shape;36;p33"/>
          <p:cNvGrpSpPr/>
          <p:nvPr/>
        </p:nvGrpSpPr>
        <p:grpSpPr>
          <a:xfrm>
            <a:off x="308400" y="1062325"/>
            <a:ext cx="1006800" cy="1003500"/>
            <a:chOff x="308400" y="1076275"/>
            <a:chExt cx="1006800" cy="1003500"/>
          </a:xfrm>
        </p:grpSpPr>
        <p:sp>
          <p:nvSpPr>
            <p:cNvPr id="37" name="Google Shape;37;p33" descr="&quot;&quot;"/>
            <p:cNvSpPr/>
            <p:nvPr/>
          </p:nvSpPr>
          <p:spPr>
            <a:xfrm>
              <a:off x="311700" y="1076275"/>
              <a:ext cx="1003500" cy="1003500"/>
            </a:xfrm>
            <a:prstGeom prst="ellipse">
              <a:avLst/>
            </a:prstGeom>
            <a:solidFill>
              <a:srgbClr val="EF75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33"/>
            <p:cNvSpPr txBox="1"/>
            <p:nvPr/>
          </p:nvSpPr>
          <p:spPr>
            <a:xfrm>
              <a:off x="308400" y="1092575"/>
              <a:ext cx="1003500" cy="89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en" sz="1300" b="1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178</a:t>
              </a:r>
              <a:endParaRPr sz="13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0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SCHOOL</a:t>
              </a:r>
              <a:endParaRPr sz="1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0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DISTRICTS</a:t>
              </a:r>
              <a:endParaRPr sz="1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9" name="Google Shape;39;p33"/>
          <p:cNvGrpSpPr/>
          <p:nvPr/>
        </p:nvGrpSpPr>
        <p:grpSpPr>
          <a:xfrm>
            <a:off x="308400" y="2150613"/>
            <a:ext cx="1006800" cy="1003500"/>
            <a:chOff x="308400" y="2218825"/>
            <a:chExt cx="1006800" cy="1003500"/>
          </a:xfrm>
        </p:grpSpPr>
        <p:sp>
          <p:nvSpPr>
            <p:cNvPr id="40" name="Google Shape;40;p33" descr="&quot;&quot;"/>
            <p:cNvSpPr/>
            <p:nvPr/>
          </p:nvSpPr>
          <p:spPr>
            <a:xfrm>
              <a:off x="311700" y="2218825"/>
              <a:ext cx="1003500" cy="1003500"/>
            </a:xfrm>
            <a:prstGeom prst="ellipse">
              <a:avLst/>
            </a:prstGeom>
            <a:solidFill>
              <a:srgbClr val="F8B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33"/>
            <p:cNvSpPr txBox="1"/>
            <p:nvPr/>
          </p:nvSpPr>
          <p:spPr>
            <a:xfrm>
              <a:off x="308400" y="2309488"/>
              <a:ext cx="1003500" cy="82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en" sz="1300" b="1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1,927</a:t>
              </a:r>
              <a:endParaRPr sz="13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0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SCHOOLS</a:t>
              </a:r>
              <a:endParaRPr sz="1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42" name="Google Shape;42;p33"/>
          <p:cNvGrpSpPr/>
          <p:nvPr/>
        </p:nvGrpSpPr>
        <p:grpSpPr>
          <a:xfrm>
            <a:off x="308400" y="3238900"/>
            <a:ext cx="1006800" cy="1003500"/>
            <a:chOff x="308400" y="1076275"/>
            <a:chExt cx="1006800" cy="1003500"/>
          </a:xfrm>
        </p:grpSpPr>
        <p:sp>
          <p:nvSpPr>
            <p:cNvPr id="43" name="Google Shape;43;p33" descr="&quot;&quot;"/>
            <p:cNvSpPr/>
            <p:nvPr/>
          </p:nvSpPr>
          <p:spPr>
            <a:xfrm>
              <a:off x="311700" y="1076275"/>
              <a:ext cx="1003500" cy="1003500"/>
            </a:xfrm>
            <a:prstGeom prst="ellipse">
              <a:avLst/>
            </a:prstGeom>
            <a:solidFill>
              <a:srgbClr val="009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33"/>
            <p:cNvSpPr txBox="1"/>
            <p:nvPr/>
          </p:nvSpPr>
          <p:spPr>
            <a:xfrm>
              <a:off x="308400" y="1146775"/>
              <a:ext cx="1003500" cy="89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en" sz="1300" b="1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881,464</a:t>
              </a:r>
              <a:endParaRPr sz="13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" sz="1000" b="0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PUBLIC </a:t>
              </a:r>
              <a:br>
                <a:rPr lang="en" sz="1000" b="0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</a:br>
              <a:r>
                <a:rPr lang="en" sz="1000" b="0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SCHOOL</a:t>
              </a:r>
              <a:endPara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" sz="1000" b="0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STUDENTS</a:t>
              </a:r>
              <a:endPara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45" name="Google Shape;45;p33"/>
          <p:cNvSpPr txBox="1"/>
          <p:nvPr/>
        </p:nvSpPr>
        <p:spPr>
          <a:xfrm>
            <a:off x="1603037" y="1064563"/>
            <a:ext cx="46245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Student Demographics*</a:t>
            </a:r>
            <a:endParaRPr sz="1400" b="1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6" name="Google Shape;46;p33"/>
          <p:cNvPicPr preferRelativeResize="0"/>
          <p:nvPr/>
        </p:nvPicPr>
        <p:blipFill rotWithShape="1">
          <a:blip r:embed="rId3">
            <a:alphaModFix/>
          </a:blip>
          <a:srcRect l="49" r="59"/>
          <a:stretch/>
        </p:blipFill>
        <p:spPr>
          <a:xfrm>
            <a:off x="1761637" y="1426175"/>
            <a:ext cx="4307278" cy="274488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7" name="Google Shape;47;p33"/>
          <p:cNvCxnSpPr/>
          <p:nvPr/>
        </p:nvCxnSpPr>
        <p:spPr>
          <a:xfrm>
            <a:off x="0" y="918350"/>
            <a:ext cx="7479600" cy="0"/>
          </a:xfrm>
          <a:prstGeom prst="straightConnector1">
            <a:avLst/>
          </a:prstGeom>
          <a:noFill/>
          <a:ln w="19050" cap="flat" cmpd="sng">
            <a:solidFill>
              <a:srgbClr val="EF752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8" name="Google Shape;48;p33"/>
          <p:cNvSpPr txBox="1"/>
          <p:nvPr/>
        </p:nvSpPr>
        <p:spPr>
          <a:xfrm>
            <a:off x="4623875" y="4103400"/>
            <a:ext cx="2195400" cy="1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*October 2023 Data</a:t>
            </a:r>
            <a:endParaRPr sz="8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9" name="Google Shape;49;p33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" name="Google Shape;50;p33" descr="CDE log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s can be copy/pasted to other slides - 01">
  <p:cSld name="TITLE_AND_BODY_1_1_1_1_1_1_1_1_1_1_1_1_1_1_1_1_1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58" descr="Photo of elementary student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400" y="1524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58" descr="Photo of elementary stud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41933" y="1524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58" descr="Photo of elementary students and teacher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31467" y="1524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58" descr="Photo of elementary studen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21000" y="1524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58" descr="Photo of elementary student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2400" y="220555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58" descr="Photo of elementary student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41933" y="220555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58" descr="Photo of elementary student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731467" y="220555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58" descr="Photo of elementary students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021000" y="2205550"/>
            <a:ext cx="1828800" cy="1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5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s can be copy/pasted to other slides - 02">
  <p:cSld name="TITLE_AND_BODY_1_1_1_1_1_1_1_1_1_1_1_1_1_1_1_1_1_1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59" descr="Photo of elementary students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400" y="1524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59" descr="Photo of elementary student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41933" y="1524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59" descr="Photo of high school stude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31467" y="1524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59" descr="Photo of high school student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21000" y="1524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59" descr="Photo of high school students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2400" y="220555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59" descr="Photo of high school student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41933" y="220555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59" descr="Photo of high school students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731467" y="220555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59" descr="Photo of high school student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021000" y="2205550"/>
            <a:ext cx="1828800" cy="1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5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s can be copy/pasted to other slides - 03">
  <p:cSld name="TITLE_AND_BODY_1_1_1_1_1_1_1_1_1_1_1_1_1_1_1_1_1_1_1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p60" descr="Photo of high school students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400" y="1524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60" descr="Photo of high school stud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41933" y="1524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60" descr="Photo of high school student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31467" y="152400"/>
            <a:ext cx="1828800" cy="1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6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6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6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8" name="Google Shape;308;p61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9" name="Google Shape;309;p6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6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6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63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15" name="Google Shape;315;p63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6" name="Google Shape;316;p6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64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19" name="Google Shape;319;p6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65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65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23" name="Google Shape;323;p65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24" name="Google Shape;324;p65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25" name="Google Shape;325;p6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66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328" name="Google Shape;328;p6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67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31" name="Google Shape;331;p67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32" name="Google Shape;332;p6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6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_1"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2eb57fa4619_1_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35" name="Google Shape;335;g2eb57fa4619_1_2"/>
          <p:cNvSpPr txBox="1">
            <a:spLocks noGrp="1"/>
          </p:cNvSpPr>
          <p:nvPr>
            <p:ph type="sldNum" idx="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36" name="Google Shape;336;g2eb57fa4619_1_2" descr="&quot;&quot;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20695"/>
            <a:ext cx="9144003" cy="830461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g2eb57fa4619_1_2"/>
          <p:cNvSpPr txBox="1"/>
          <p:nvPr/>
        </p:nvSpPr>
        <p:spPr>
          <a:xfrm>
            <a:off x="311700" y="708075"/>
            <a:ext cx="5556600" cy="4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 i="0" u="none" strike="noStrike" cap="none">
                <a:solidFill>
                  <a:srgbClr val="EF7521"/>
                </a:solidFill>
                <a:latin typeface="Roboto"/>
                <a:ea typeface="Roboto"/>
                <a:cs typeface="Roboto"/>
                <a:sym typeface="Roboto"/>
              </a:rPr>
              <a:t>Our Vision </a:t>
            </a:r>
            <a:endParaRPr sz="1200" b="0" i="0" u="none" strike="noStrike" cap="none">
              <a:solidFill>
                <a:srgbClr val="EF752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To create an equitable educational environment where </a:t>
            </a:r>
            <a:r>
              <a:rPr lang="en" sz="1000" b="0" i="1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all</a:t>
            </a:r>
            <a:r>
              <a:rPr lang="en"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students and staff in Colorado thrive</a:t>
            </a:r>
            <a:endParaRPr sz="2000" b="0" i="0" u="none" strike="noStrike" cap="none">
              <a:solidFill>
                <a:srgbClr val="000000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cxnSp>
        <p:nvCxnSpPr>
          <p:cNvPr id="338" name="Google Shape;338;g2eb57fa4619_1_2" descr="&quot;&quot;"/>
          <p:cNvCxnSpPr/>
          <p:nvPr/>
        </p:nvCxnSpPr>
        <p:spPr>
          <a:xfrm>
            <a:off x="-160100" y="1282346"/>
            <a:ext cx="8989500" cy="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339" name="Google Shape;339;g2eb57fa4619_1_2"/>
          <p:cNvSpPr txBox="1"/>
          <p:nvPr/>
        </p:nvSpPr>
        <p:spPr>
          <a:xfrm>
            <a:off x="3249133" y="1630850"/>
            <a:ext cx="1600200" cy="6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1430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rgbClr val="EF7521"/>
                </a:solidFill>
                <a:latin typeface="Roboto Medium"/>
                <a:ea typeface="Roboto Medium"/>
                <a:cs typeface="Roboto Medium"/>
                <a:sym typeface="Roboto Medium"/>
              </a:rPr>
              <a:t>&gt; SERVE</a:t>
            </a:r>
            <a:endParaRPr sz="1100" b="0" i="0" u="none" strike="noStrike" cap="none">
              <a:solidFill>
                <a:srgbClr val="EF752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" marR="0" lvl="0" indent="0" algn="l" rtl="0">
              <a:lnSpc>
                <a:spcPct val="100000"/>
              </a:lnSpc>
              <a:spcBef>
                <a:spcPts val="100"/>
              </a:spcBef>
              <a:spcAft>
                <a:spcPts val="5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Provide actionable support to local educational agencies</a:t>
            </a:r>
            <a:endParaRPr sz="10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0" name="Google Shape;340;g2eb57fa4619_1_2"/>
          <p:cNvSpPr txBox="1"/>
          <p:nvPr/>
        </p:nvSpPr>
        <p:spPr>
          <a:xfrm>
            <a:off x="5239167" y="1630850"/>
            <a:ext cx="1600200" cy="6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430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EF7521"/>
                </a:solidFill>
                <a:latin typeface="Roboto Medium"/>
                <a:ea typeface="Roboto Medium"/>
                <a:cs typeface="Roboto Medium"/>
                <a:sym typeface="Roboto Medium"/>
              </a:rPr>
              <a:t>&gt; </a:t>
            </a:r>
            <a:r>
              <a:rPr lang="en" sz="1100" b="0" i="0" u="none" strike="noStrike" cap="none">
                <a:solidFill>
                  <a:srgbClr val="EF7521"/>
                </a:solidFill>
                <a:latin typeface="Roboto Medium"/>
                <a:ea typeface="Roboto Medium"/>
                <a:cs typeface="Roboto Medium"/>
                <a:sym typeface="Roboto Medium"/>
              </a:rPr>
              <a:t>GUIDE</a:t>
            </a:r>
            <a:endParaRPr sz="1400" b="1" i="0" u="none" strike="noStrike" cap="none">
              <a:solidFill>
                <a:srgbClr val="EF752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" marR="0" lvl="0" indent="0" algn="l" rtl="0">
              <a:lnSpc>
                <a:spcPct val="100000"/>
              </a:lnSpc>
              <a:spcBef>
                <a:spcPts val="100"/>
              </a:spcBef>
              <a:spcAft>
                <a:spcPts val="3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Implement policy and legislation in an effective way </a:t>
            </a:r>
            <a:endParaRPr sz="10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1" name="Google Shape;341;g2eb57fa4619_1_2"/>
          <p:cNvSpPr txBox="1"/>
          <p:nvPr/>
        </p:nvSpPr>
        <p:spPr>
          <a:xfrm>
            <a:off x="7229200" y="1630850"/>
            <a:ext cx="1600200" cy="6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430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rgbClr val="EF7521"/>
                </a:solidFill>
                <a:latin typeface="Roboto Medium"/>
                <a:ea typeface="Roboto Medium"/>
                <a:cs typeface="Roboto Medium"/>
                <a:sym typeface="Roboto Medium"/>
              </a:rPr>
              <a:t>&gt; ELEVATE</a:t>
            </a:r>
            <a:endParaRPr sz="1400" b="1" i="0" u="none" strike="noStrike" cap="none">
              <a:solidFill>
                <a:srgbClr val="EF752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" marR="0" lvl="0" indent="0" algn="l" rtl="0">
              <a:lnSpc>
                <a:spcPct val="100000"/>
              </a:lnSpc>
              <a:spcBef>
                <a:spcPts val="100"/>
              </a:spcBef>
              <a:spcAft>
                <a:spcPts val="3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Share the experiences of local educational agencies and students</a:t>
            </a:r>
            <a:endParaRPr sz="10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2" name="Google Shape;342;g2eb57fa4619_1_2"/>
          <p:cNvSpPr txBox="1"/>
          <p:nvPr/>
        </p:nvSpPr>
        <p:spPr>
          <a:xfrm>
            <a:off x="311700" y="1368825"/>
            <a:ext cx="2547600" cy="7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600" b="1" i="0" u="none" strike="noStrike" cap="none">
                <a:solidFill>
                  <a:srgbClr val="EF7521"/>
                </a:solidFill>
                <a:latin typeface="Roboto"/>
                <a:ea typeface="Roboto"/>
                <a:cs typeface="Roboto"/>
                <a:sym typeface="Roboto"/>
              </a:rPr>
              <a:t>Our Role</a:t>
            </a:r>
            <a:endParaRPr sz="1600" b="1" i="0" u="none" strike="noStrike" cap="none">
              <a:solidFill>
                <a:srgbClr val="EF752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To improve student outcomes and ensure students and families across Colorado have access to high-quality schools, we will: </a:t>
            </a:r>
            <a:endParaRPr sz="10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3" name="Google Shape;343;g2eb57fa4619_1_2"/>
          <p:cNvSpPr txBox="1"/>
          <p:nvPr/>
        </p:nvSpPr>
        <p:spPr>
          <a:xfrm>
            <a:off x="311700" y="2586100"/>
            <a:ext cx="8427300" cy="2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rgbClr val="EF7521"/>
                </a:solidFill>
                <a:latin typeface="Roboto"/>
                <a:ea typeface="Roboto"/>
                <a:cs typeface="Roboto"/>
                <a:sym typeface="Roboto"/>
              </a:rPr>
              <a:t>Our Core Values:    </a:t>
            </a:r>
            <a:r>
              <a:rPr lang="en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INTEGRITY  |  EQUITY  |  ACCOUNTABILITY  |  TRUST  |  SERVICE</a:t>
            </a:r>
            <a:endParaRPr sz="1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44" name="Google Shape;344;g2eb57fa4619_1_2" descr="&quot;&quot;"/>
          <p:cNvCxnSpPr/>
          <p:nvPr/>
        </p:nvCxnSpPr>
        <p:spPr>
          <a:xfrm>
            <a:off x="3130417" y="1632525"/>
            <a:ext cx="0" cy="67470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sm" len="sm"/>
            <a:tailEnd type="none" w="sm" len="sm"/>
          </a:ln>
        </p:spPr>
      </p:cxnSp>
      <p:grpSp>
        <p:nvGrpSpPr>
          <p:cNvPr id="345" name="Google Shape;345;g2eb57fa4619_1_2"/>
          <p:cNvGrpSpPr/>
          <p:nvPr/>
        </p:nvGrpSpPr>
        <p:grpSpPr>
          <a:xfrm>
            <a:off x="311700" y="3548650"/>
            <a:ext cx="8363900" cy="646200"/>
            <a:chOff x="375100" y="3396250"/>
            <a:chExt cx="8363900" cy="646200"/>
          </a:xfrm>
        </p:grpSpPr>
        <p:sp>
          <p:nvSpPr>
            <p:cNvPr id="346" name="Google Shape;346;g2eb57fa4619_1_2"/>
            <p:cNvSpPr/>
            <p:nvPr/>
          </p:nvSpPr>
          <p:spPr>
            <a:xfrm rot="5400000">
              <a:off x="7124400" y="2427850"/>
              <a:ext cx="646200" cy="25830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FFAB40"/>
                </a:gs>
                <a:gs pos="33000">
                  <a:srgbClr val="F79031"/>
                </a:gs>
                <a:gs pos="100000">
                  <a:srgbClr val="EF7521"/>
                </a:gs>
              </a:gsLst>
              <a:lin ang="10800025" scaled="0"/>
            </a:gra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g2eb57fa4619_1_2"/>
            <p:cNvSpPr/>
            <p:nvPr/>
          </p:nvSpPr>
          <p:spPr>
            <a:xfrm rot="5400000">
              <a:off x="5197433" y="2427850"/>
              <a:ext cx="646200" cy="25830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FFAB40"/>
                </a:gs>
                <a:gs pos="33000">
                  <a:srgbClr val="F79031"/>
                </a:gs>
                <a:gs pos="100000">
                  <a:srgbClr val="EF7521"/>
                </a:gs>
              </a:gsLst>
              <a:lin ang="10800025" scaled="0"/>
            </a:gra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g2eb57fa4619_1_2"/>
            <p:cNvSpPr/>
            <p:nvPr/>
          </p:nvSpPr>
          <p:spPr>
            <a:xfrm rot="5400000">
              <a:off x="3270467" y="2427850"/>
              <a:ext cx="646200" cy="25830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FFAB40"/>
                </a:gs>
                <a:gs pos="33000">
                  <a:srgbClr val="F79031"/>
                </a:gs>
                <a:gs pos="100000">
                  <a:srgbClr val="EF7521"/>
                </a:gs>
              </a:gsLst>
              <a:lin ang="10800025" scaled="0"/>
            </a:gra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g2eb57fa4619_1_2"/>
            <p:cNvSpPr/>
            <p:nvPr/>
          </p:nvSpPr>
          <p:spPr>
            <a:xfrm rot="5400000">
              <a:off x="1343500" y="2427850"/>
              <a:ext cx="646200" cy="25830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FFAB40"/>
                </a:gs>
                <a:gs pos="33000">
                  <a:srgbClr val="F79031"/>
                </a:gs>
                <a:gs pos="100000">
                  <a:srgbClr val="EF7521"/>
                </a:gs>
              </a:gsLst>
              <a:lin ang="10800025" scaled="0"/>
            </a:gra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Google Shape;350;g2eb57fa4619_1_2"/>
            <p:cNvSpPr txBox="1"/>
            <p:nvPr/>
          </p:nvSpPr>
          <p:spPr>
            <a:xfrm>
              <a:off x="959725" y="3534700"/>
              <a:ext cx="18015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1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Increase Student</a:t>
              </a:r>
              <a:br>
                <a:rPr lang="en" sz="1200" b="1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</a:br>
              <a:r>
                <a:rPr lang="en" sz="1200" b="1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Engagement</a:t>
              </a:r>
              <a:endParaRPr sz="12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51" name="Google Shape;351;g2eb57fa4619_1_2"/>
            <p:cNvSpPr txBox="1"/>
            <p:nvPr/>
          </p:nvSpPr>
          <p:spPr>
            <a:xfrm>
              <a:off x="3118651" y="3529988"/>
              <a:ext cx="1404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200" b="1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Accelerate Student Outcomes</a:t>
              </a:r>
              <a:endParaRPr sz="12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52" name="Google Shape;352;g2eb57fa4619_1_2"/>
            <p:cNvSpPr txBox="1"/>
            <p:nvPr/>
          </p:nvSpPr>
          <p:spPr>
            <a:xfrm>
              <a:off x="7024201" y="3534688"/>
              <a:ext cx="1404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1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Provide Operational Excellence</a:t>
              </a:r>
              <a:endParaRPr sz="12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53" name="Google Shape;353;g2eb57fa4619_1_2"/>
            <p:cNvSpPr txBox="1"/>
            <p:nvPr/>
          </p:nvSpPr>
          <p:spPr>
            <a:xfrm>
              <a:off x="5071413" y="3534688"/>
              <a:ext cx="1404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1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Strengthen the Educator Workforce</a:t>
              </a:r>
              <a:endParaRPr sz="12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cxnSp>
        <p:nvCxnSpPr>
          <p:cNvPr id="354" name="Google Shape;354;g2eb57fa4619_1_2" descr="&quot;&quot;"/>
          <p:cNvCxnSpPr/>
          <p:nvPr/>
        </p:nvCxnSpPr>
        <p:spPr>
          <a:xfrm>
            <a:off x="5120450" y="1632525"/>
            <a:ext cx="0" cy="67470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355" name="Google Shape;355;g2eb57fa4619_1_2" descr="&quot;&quot;"/>
          <p:cNvCxnSpPr/>
          <p:nvPr/>
        </p:nvCxnSpPr>
        <p:spPr>
          <a:xfrm>
            <a:off x="7110483" y="1632525"/>
            <a:ext cx="0" cy="67470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356" name="Google Shape;356;g2eb57fa4619_1_2"/>
          <p:cNvCxnSpPr/>
          <p:nvPr/>
        </p:nvCxnSpPr>
        <p:spPr>
          <a:xfrm>
            <a:off x="-160100" y="2409466"/>
            <a:ext cx="9030600" cy="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357" name="Google Shape;357;g2eb57fa4619_1_2"/>
          <p:cNvCxnSpPr/>
          <p:nvPr/>
        </p:nvCxnSpPr>
        <p:spPr>
          <a:xfrm>
            <a:off x="-160100" y="3016625"/>
            <a:ext cx="9030600" cy="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358" name="Google Shape;358;g2eb57fa4619_1_2"/>
          <p:cNvSpPr txBox="1"/>
          <p:nvPr/>
        </p:nvSpPr>
        <p:spPr>
          <a:xfrm>
            <a:off x="311700" y="3219775"/>
            <a:ext cx="1600200" cy="2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rgbClr val="EF7521"/>
                </a:solidFill>
                <a:latin typeface="Roboto"/>
                <a:ea typeface="Roboto"/>
                <a:cs typeface="Roboto"/>
                <a:sym typeface="Roboto"/>
              </a:rPr>
              <a:t>Our Priorities:</a:t>
            </a:r>
            <a:endParaRPr sz="1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g2eb57fa4619_1_2"/>
          <p:cNvSpPr txBox="1"/>
          <p:nvPr/>
        </p:nvSpPr>
        <p:spPr>
          <a:xfrm>
            <a:off x="311700" y="171000"/>
            <a:ext cx="5556600" cy="2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Theory of Change</a:t>
            </a:r>
            <a:endParaRPr sz="2000" b="1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60" name="Google Shape;360;g2eb57fa4619_1_2" descr="&quot;&quot;"/>
          <p:cNvCxnSpPr/>
          <p:nvPr/>
        </p:nvCxnSpPr>
        <p:spPr>
          <a:xfrm>
            <a:off x="-160100" y="588900"/>
            <a:ext cx="8989500" cy="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361" name="Google Shape;361;g2eb57fa4619_1_2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2" name="Google Shape;362;g2eb57fa4619_1_2" descr="CD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Orange - 01" type="tx">
  <p:cSld name="TITLE_AND_BOD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36" descr="Photo of elementary students and teacher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36"/>
          <p:cNvSpPr txBox="1">
            <a:spLocks noGrp="1"/>
          </p:cNvSpPr>
          <p:nvPr>
            <p:ph type="title"/>
          </p:nvPr>
        </p:nvSpPr>
        <p:spPr>
          <a:xfrm>
            <a:off x="0" y="3361600"/>
            <a:ext cx="9144000" cy="666600"/>
          </a:xfrm>
          <a:prstGeom prst="rect">
            <a:avLst/>
          </a:prstGeom>
          <a:solidFill>
            <a:srgbClr val="EF7521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Medium"/>
              <a:buNone/>
              <a:defRPr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7" name="Google Shape;57;p36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" name="Google Shape;58;p36" descr="CD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Orange - 02">
  <p:cSld name="TITLE_AND_BODY_1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37" descr="Photo of elementary student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37"/>
          <p:cNvSpPr txBox="1">
            <a:spLocks noGrp="1"/>
          </p:cNvSpPr>
          <p:nvPr>
            <p:ph type="title"/>
          </p:nvPr>
        </p:nvSpPr>
        <p:spPr>
          <a:xfrm>
            <a:off x="0" y="3361600"/>
            <a:ext cx="9144000" cy="666600"/>
          </a:xfrm>
          <a:prstGeom prst="rect">
            <a:avLst/>
          </a:prstGeom>
          <a:solidFill>
            <a:srgbClr val="EF7521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Medium"/>
              <a:buNone/>
              <a:defRPr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3" name="Google Shape;63;p37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" name="Google Shape;64;p37" descr="CD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Orange - 03">
  <p:cSld name="TITLE_AND_BODY_1_1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38" descr="Photo of elementary students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38"/>
          <p:cNvSpPr txBox="1">
            <a:spLocks noGrp="1"/>
          </p:cNvSpPr>
          <p:nvPr>
            <p:ph type="title"/>
          </p:nvPr>
        </p:nvSpPr>
        <p:spPr>
          <a:xfrm>
            <a:off x="0" y="3361600"/>
            <a:ext cx="9144000" cy="666600"/>
          </a:xfrm>
          <a:prstGeom prst="rect">
            <a:avLst/>
          </a:prstGeom>
          <a:solidFill>
            <a:srgbClr val="EF7521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Medium"/>
              <a:buNone/>
              <a:defRPr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9" name="Google Shape;69;p38" descr="CD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2150" y="4594525"/>
            <a:ext cx="924425" cy="403399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38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Orange - 04">
  <p:cSld name="TITLE_AND_BODY_1_1_1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39" descr="Photo of elementary student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39"/>
          <p:cNvSpPr txBox="1">
            <a:spLocks noGrp="1"/>
          </p:cNvSpPr>
          <p:nvPr>
            <p:ph type="title"/>
          </p:nvPr>
        </p:nvSpPr>
        <p:spPr>
          <a:xfrm>
            <a:off x="0" y="3361600"/>
            <a:ext cx="9144000" cy="666600"/>
          </a:xfrm>
          <a:prstGeom prst="rect">
            <a:avLst/>
          </a:prstGeom>
          <a:solidFill>
            <a:srgbClr val="EF7521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Medium"/>
              <a:buNone/>
              <a:defRPr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9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5" name="Google Shape;75;p39" descr="CD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3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Orange - 05">
  <p:cSld name="TITLE_AND_BODY_1_1_1_1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40" descr="Photo of elementary students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40"/>
          <p:cNvSpPr txBox="1">
            <a:spLocks noGrp="1"/>
          </p:cNvSpPr>
          <p:nvPr>
            <p:ph type="title"/>
          </p:nvPr>
        </p:nvSpPr>
        <p:spPr>
          <a:xfrm>
            <a:off x="0" y="3361600"/>
            <a:ext cx="9144000" cy="666600"/>
          </a:xfrm>
          <a:prstGeom prst="rect">
            <a:avLst/>
          </a:prstGeom>
          <a:solidFill>
            <a:srgbClr val="EF7521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Medium"/>
              <a:buNone/>
              <a:defRPr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0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1" name="Google Shape;81;p40" descr="CD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4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gle/2v286qzDR2GxrzDv9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Mohajeri-Nelson_N@cde.state.co.us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hyperlink" Target="mailto:Negley_T@cde.state.co.u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16"/>
          <p:cNvSpPr txBox="1">
            <a:spLocks noGrp="1"/>
          </p:cNvSpPr>
          <p:nvPr>
            <p:ph type="title"/>
          </p:nvPr>
        </p:nvSpPr>
        <p:spPr>
          <a:xfrm>
            <a:off x="205525" y="2075700"/>
            <a:ext cx="5778300" cy="5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 dirty="0"/>
              <a:t>ESSA State Plan Amendment</a:t>
            </a:r>
            <a:endParaRPr dirty="0"/>
          </a:p>
        </p:txBody>
      </p:sp>
      <p:sp>
        <p:nvSpPr>
          <p:cNvPr id="368" name="Google Shape;368;p16"/>
          <p:cNvSpPr txBox="1">
            <a:spLocks noGrp="1"/>
          </p:cNvSpPr>
          <p:nvPr>
            <p:ph type="title" idx="3"/>
          </p:nvPr>
        </p:nvSpPr>
        <p:spPr>
          <a:xfrm>
            <a:off x="205525" y="2960750"/>
            <a:ext cx="5778300" cy="10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/>
              <a:t>Proposed Change: Comprehensive Support and Improvement (CS) - Low Graduation Rate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20"/>
          <p:cNvSpPr txBox="1">
            <a:spLocks noGrp="1"/>
          </p:cNvSpPr>
          <p:nvPr>
            <p:ph type="title"/>
          </p:nvPr>
        </p:nvSpPr>
        <p:spPr>
          <a:xfrm>
            <a:off x="311700" y="105100"/>
            <a:ext cx="7161600" cy="7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" dirty="0"/>
              <a:t>Current Methodology</a:t>
            </a:r>
            <a:endParaRPr dirty="0"/>
          </a:p>
        </p:txBody>
      </p:sp>
      <p:sp>
        <p:nvSpPr>
          <p:cNvPr id="376" name="Google Shape;376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852100" cy="30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" dirty="0"/>
              <a:t>For the Comprehensive Support and Improvement (CS) - Low Graduation Rate category, Colorado’s current ESSA State Plan:</a:t>
            </a:r>
            <a:endParaRPr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dirty="0"/>
              <a:t>Indicates that three consecutive years of 4-year and 7-year graduation rates must be below 67 percent for a school to meet identification criteria.</a:t>
            </a:r>
            <a:endParaRPr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dirty="0"/>
              <a:t>Indicates a school meets exit criteria if any of the three consecutive years of 4-year and 7-year graduation rates are at least 67 percent.</a:t>
            </a:r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3099792bbdf_0_0"/>
          <p:cNvSpPr txBox="1">
            <a:spLocks noGrp="1"/>
          </p:cNvSpPr>
          <p:nvPr>
            <p:ph type="title"/>
          </p:nvPr>
        </p:nvSpPr>
        <p:spPr>
          <a:xfrm>
            <a:off x="311700" y="105100"/>
            <a:ext cx="7161600" cy="7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"/>
              <a:t>Rationale for Change</a:t>
            </a:r>
            <a:endParaRPr/>
          </a:p>
        </p:txBody>
      </p:sp>
      <p:sp>
        <p:nvSpPr>
          <p:cNvPr id="383" name="Google Shape;383;g3099792bbdf_0_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852100" cy="30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" dirty="0"/>
              <a:t>When identifying schools for Comprehensive Support and Improvement - Low Graduation Rate, the U.S. Department of Education interprets statute as requiring either:</a:t>
            </a:r>
            <a:endParaRPr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dirty="0"/>
              <a:t>Utilizing only the most recent year graduation rate, or</a:t>
            </a:r>
            <a:endParaRPr dirty="0"/>
          </a:p>
          <a:p>
            <a:pPr marL="457200" lvl="0" indent="-330200" algn="l" rtl="0">
              <a:spcBef>
                <a:spcPts val="0"/>
              </a:spcBef>
              <a:spcAft>
                <a:spcPts val="1800"/>
              </a:spcAft>
              <a:buSzPts val="1600"/>
              <a:buChar char="●"/>
            </a:pPr>
            <a:r>
              <a:rPr lang="en" dirty="0"/>
              <a:t>Utilizing an average across years (to include the most recent year)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Colorado proposes amending its ESSA State Plan to meet this requirement, and subsequently ensure identification and exit criteria are aligned.</a:t>
            </a: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3099792bbdf_0_6"/>
          <p:cNvSpPr txBox="1">
            <a:spLocks noGrp="1"/>
          </p:cNvSpPr>
          <p:nvPr>
            <p:ph type="title"/>
          </p:nvPr>
        </p:nvSpPr>
        <p:spPr>
          <a:xfrm>
            <a:off x="311700" y="105100"/>
            <a:ext cx="7161600" cy="7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" dirty="0"/>
              <a:t>Proposed Change</a:t>
            </a:r>
            <a:endParaRPr dirty="0"/>
          </a:p>
        </p:txBody>
      </p:sp>
      <p:sp>
        <p:nvSpPr>
          <p:cNvPr id="390" name="Google Shape;390;g3099792bbdf_0_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852100" cy="30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" dirty="0"/>
              <a:t>Colorado proposes to amend its ESSA State Plan to:</a:t>
            </a:r>
            <a:endParaRPr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dirty="0"/>
              <a:t>Reflect that the three-year average of the 7-year adjusted cohort graduation rates must be below 67 percent for a school to meet identification criteria.</a:t>
            </a:r>
            <a:endParaRPr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dirty="0"/>
              <a:t>Indicate a school meets exit criteria if the three-year average of the 7-year adjusted cohort graduation rates is at least 67 percent.</a:t>
            </a:r>
            <a:endParaRPr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3099792bbdf_0_12"/>
          <p:cNvSpPr txBox="1">
            <a:spLocks noGrp="1"/>
          </p:cNvSpPr>
          <p:nvPr>
            <p:ph type="title"/>
          </p:nvPr>
        </p:nvSpPr>
        <p:spPr>
          <a:xfrm>
            <a:off x="311700" y="105100"/>
            <a:ext cx="7161600" cy="7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" dirty="0"/>
              <a:t>How to Submit Feedback</a:t>
            </a:r>
            <a:endParaRPr dirty="0"/>
          </a:p>
        </p:txBody>
      </p:sp>
      <p:sp>
        <p:nvSpPr>
          <p:cNvPr id="397" name="Google Shape;397;g3099792bbdf_0_1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852100" cy="30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80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" dirty="0"/>
              <a:t>Utilize the </a:t>
            </a:r>
            <a:r>
              <a:rPr lang="en" u="sng" dirty="0">
                <a:solidFill>
                  <a:schemeClr val="hlink"/>
                </a:solidFill>
                <a:hlinkClick r:id="rId3"/>
              </a:rPr>
              <a:t>CS-Low Graduation Rate - 7-Year Graduation Rates Google Form</a:t>
            </a:r>
            <a:r>
              <a:rPr lang="en" dirty="0"/>
              <a:t> to provide input on this proposed change.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" dirty="0"/>
              <a:t>All responses must be submitted by Tuesday, November 12, 2024.</a:t>
            </a:r>
            <a:endParaRPr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3099792bbdf_0_18"/>
          <p:cNvSpPr txBox="1">
            <a:spLocks noGrp="1"/>
          </p:cNvSpPr>
          <p:nvPr>
            <p:ph type="title"/>
          </p:nvPr>
        </p:nvSpPr>
        <p:spPr>
          <a:xfrm>
            <a:off x="311700" y="105100"/>
            <a:ext cx="7161600" cy="7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" dirty="0"/>
              <a:t>Contact Information</a:t>
            </a:r>
            <a:endParaRPr dirty="0"/>
          </a:p>
        </p:txBody>
      </p:sp>
      <p:sp>
        <p:nvSpPr>
          <p:cNvPr id="404" name="Google Shape;404;g3099792bbdf_0_18"/>
          <p:cNvSpPr txBox="1">
            <a:spLocks noGrp="1"/>
          </p:cNvSpPr>
          <p:nvPr>
            <p:ph type="body" idx="1"/>
          </p:nvPr>
        </p:nvSpPr>
        <p:spPr>
          <a:xfrm>
            <a:off x="311699" y="1152475"/>
            <a:ext cx="6507909" cy="3189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800"/>
              </a:spcAft>
              <a:buSzPts val="1600"/>
              <a:buNone/>
            </a:pPr>
            <a:r>
              <a:rPr lang="en" dirty="0"/>
              <a:t>For more information, or to address any questions, please contact: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" dirty="0"/>
              <a:t>Nazanin Mohajeri-Nelson</a:t>
            </a:r>
            <a:endParaRPr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dirty="0"/>
              <a:t>Executive Director, Federal Programs and Supports Unit</a:t>
            </a:r>
            <a:endParaRPr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dirty="0"/>
              <a:t>720-</a:t>
            </a:r>
            <a:r>
              <a:rPr lang="en-US" dirty="0"/>
              <a:t>626-3895</a:t>
            </a:r>
            <a:endParaRPr dirty="0"/>
          </a:p>
          <a:p>
            <a:pPr marL="457200" lvl="0" indent="-330200" algn="l" rtl="0">
              <a:spcBef>
                <a:spcPts val="0"/>
              </a:spcBef>
              <a:spcAft>
                <a:spcPts val="1800"/>
              </a:spcAft>
              <a:buSzPts val="1600"/>
              <a:buChar char="●"/>
            </a:pPr>
            <a:r>
              <a:rPr lang="en" dirty="0">
                <a:hlinkClick r:id="rId3"/>
              </a:rPr>
              <a:t>Mohajeri-Nelson_N@cde.state.co.us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" dirty="0"/>
              <a:t>Tina Negley</a:t>
            </a:r>
            <a:endParaRPr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dirty="0"/>
              <a:t>Supervisor, Program Effectiveness Office</a:t>
            </a:r>
            <a:endParaRPr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dirty="0"/>
              <a:t>720-766-2793</a:t>
            </a:r>
            <a:endParaRPr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dirty="0">
                <a:hlinkClick r:id="rId4"/>
              </a:rPr>
              <a:t>Negley_T@cde.state.co.us</a:t>
            </a:r>
            <a:endParaRPr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318</Words>
  <Application>Microsoft Office PowerPoint</Application>
  <PresentationFormat>On-screen Show (16:9)</PresentationFormat>
  <Paragraphs>28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Roboto</vt:lpstr>
      <vt:lpstr>Roboto Medium</vt:lpstr>
      <vt:lpstr>Arial</vt:lpstr>
      <vt:lpstr>Rockwell</vt:lpstr>
      <vt:lpstr>Simple Light</vt:lpstr>
      <vt:lpstr>ESSA State Plan Amendment</vt:lpstr>
      <vt:lpstr>Current Methodology</vt:lpstr>
      <vt:lpstr>Rationale for Change</vt:lpstr>
      <vt:lpstr>Proposed Change</vt:lpstr>
      <vt:lpstr>How to Submit Feedback</vt:lpstr>
      <vt:lpstr>Contact Information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Patino, Yazmine</cp:lastModifiedBy>
  <cp:revision>1</cp:revision>
  <dcterms:modified xsi:type="dcterms:W3CDTF">2024-10-11T15:41:49Z</dcterms:modified>
</cp:coreProperties>
</file>