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69" r:id="rId2"/>
    <p:sldId id="270" r:id="rId3"/>
    <p:sldId id="275" r:id="rId4"/>
    <p:sldId id="276" r:id="rId5"/>
    <p:sldId id="281" r:id="rId6"/>
    <p:sldId id="271" r:id="rId7"/>
    <p:sldId id="282" r:id="rId8"/>
    <p:sldId id="283" r:id="rId9"/>
    <p:sldId id="284" r:id="rId10"/>
    <p:sldId id="278" r:id="rId11"/>
    <p:sldId id="285" r:id="rId12"/>
    <p:sldId id="279" r:id="rId13"/>
    <p:sldId id="280" r:id="rId14"/>
    <p:sldId id="28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53A"/>
    <a:srgbClr val="488BC9"/>
    <a:srgbClr val="EF75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 autoAdjust="0"/>
  </p:normalViewPr>
  <p:slideViewPr>
    <p:cSldViewPr snapToGrid="0">
      <p:cViewPr varScale="1">
        <p:scale>
          <a:sx n="114" d="100"/>
          <a:sy n="114" d="100"/>
        </p:scale>
        <p:origin x="1386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72E894-E0CE-40CF-8CA0-23F05C6E40C6}" type="datetimeFigureOut">
              <a:rPr lang="en-US" smtClean="0"/>
              <a:t>8/20/2021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C3E97E-4890-4915-A7C2-F3D207C521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885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9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4675238"/>
            <a:ext cx="9144000" cy="218276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00953A">
                  <a:alpha val="5000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236239"/>
            <a:ext cx="7772400" cy="1216589"/>
          </a:xfrm>
        </p:spPr>
        <p:txBody>
          <a:bodyPr anchor="t" anchorCtr="0">
            <a:normAutofit/>
          </a:bodyPr>
          <a:lstStyle>
            <a:lvl1pPr algn="ctr">
              <a:defRPr sz="3600"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073444"/>
            <a:ext cx="7772400" cy="1065925"/>
          </a:xfrm>
        </p:spPr>
        <p:txBody>
          <a:bodyPr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5737" y="632706"/>
            <a:ext cx="2821173" cy="1762730"/>
          </a:xfrm>
          <a:prstGeom prst="rect">
            <a:avLst/>
          </a:prstGeom>
        </p:spPr>
      </p:pic>
      <p:cxnSp>
        <p:nvCxnSpPr>
          <p:cNvPr id="10" name="Straight Connector 9"/>
          <p:cNvCxnSpPr/>
          <p:nvPr userDrawn="1"/>
        </p:nvCxnSpPr>
        <p:spPr>
          <a:xfrm>
            <a:off x="685800" y="2772696"/>
            <a:ext cx="7801897" cy="0"/>
          </a:xfrm>
          <a:prstGeom prst="line">
            <a:avLst/>
          </a:prstGeom>
          <a:ln w="19050">
            <a:solidFill>
              <a:srgbClr val="00953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5756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4718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tx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803890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15697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0883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7999"/>
          </a:xfrm>
          <a:prstGeom prst="rect">
            <a:avLst/>
          </a:prstGeom>
        </p:spPr>
      </p:pic>
      <p:sp>
        <p:nvSpPr>
          <p:cNvPr id="3" name="Title 1"/>
          <p:cNvSpPr>
            <a:spLocks noGrp="1"/>
          </p:cNvSpPr>
          <p:nvPr>
            <p:ph type="ctrTitle"/>
          </p:nvPr>
        </p:nvSpPr>
        <p:spPr>
          <a:xfrm>
            <a:off x="685800" y="2595716"/>
            <a:ext cx="7772400" cy="2337620"/>
          </a:xfrm>
        </p:spPr>
        <p:txBody>
          <a:bodyPr anchor="t" anchorCtr="0">
            <a:normAutofit/>
          </a:bodyPr>
          <a:lstStyle>
            <a:lvl1pPr algn="ctr">
              <a:defRPr sz="40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/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221933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ection divider - blue to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title="Blue-green background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062163"/>
            <a:ext cx="7772400" cy="2387600"/>
          </a:xfrm>
        </p:spPr>
        <p:txBody>
          <a:bodyPr lIns="0" tIns="0" rIns="0" bIns="0" anchor="ctr" anchorCtr="0">
            <a:normAutofit/>
          </a:bodyPr>
          <a:lstStyle>
            <a:lvl1pPr algn="ctr">
              <a:defRPr sz="5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Master title style</a:t>
            </a:r>
          </a:p>
        </p:txBody>
      </p:sp>
      <p:pic>
        <p:nvPicPr>
          <p:cNvPr id="9" name="Picture 8" title="CDE logo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6964" y="6246435"/>
            <a:ext cx="975232" cy="529756"/>
          </a:xfrm>
          <a:prstGeom prst="rect">
            <a:avLst/>
          </a:prstGeom>
        </p:spPr>
      </p:pic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chemeClr val="bg1"/>
                </a:solidFill>
              </a:defRPr>
            </a:lvl1pPr>
          </a:lstStyle>
          <a:p>
            <a:fld id="{67726FA2-3EC9-4717-AD62-D8C823692DD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48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4943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1785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693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2939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8863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45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19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8811" y="420328"/>
            <a:ext cx="5158247" cy="590603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63040"/>
            <a:ext cx="7886700" cy="4640674"/>
          </a:xfrm>
        </p:spPr>
        <p:txBody>
          <a:bodyPr lIns="0" tIns="0" rIns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19" y="41458"/>
            <a:ext cx="934373" cy="1068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628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463040"/>
            <a:ext cx="3886200" cy="458379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3997" cy="1219200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45193" y="254514"/>
            <a:ext cx="6081865" cy="756418"/>
          </a:xfrm>
        </p:spPr>
        <p:txBody>
          <a:bodyPr lIns="0" tIns="0" rIns="0" bIns="0" anchor="t" anchorCtr="0">
            <a:normAutofit/>
          </a:bodyPr>
          <a:lstStyle>
            <a:lvl1pPr>
              <a:defRPr sz="2400">
                <a:solidFill>
                  <a:schemeClr val="bg1"/>
                </a:solidFill>
                <a:latin typeface="Museo Slab 500" panose="02000000000000000000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400" y="6172200"/>
            <a:ext cx="1143000" cy="485919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23071" y="6427018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 sz="16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206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45193" y="6360652"/>
            <a:ext cx="2057400" cy="365125"/>
          </a:xfrm>
          <a:prstGeom prst="rect">
            <a:avLst/>
          </a:prstGeom>
        </p:spPr>
        <p:txBody>
          <a:bodyPr/>
          <a:lstStyle>
            <a:lvl1pPr algn="l">
              <a:defRPr/>
            </a:lvl1pPr>
          </a:lstStyle>
          <a:p>
            <a:fld id="{C479D5F6-EDCB-402A-AC08-4943A1820E8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79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64" r:id="rId9"/>
    <p:sldLayoutId id="2147483666" r:id="rId10"/>
    <p:sldLayoutId id="2147483667" r:id="rId11"/>
    <p:sldLayoutId id="2147483668" r:id="rId12"/>
    <p:sldLayoutId id="2147483669" r:id="rId13"/>
    <p:sldLayoutId id="2147483676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app.smartsheet.com/b/form/5a147212764640a5be05cc9d960ba8c4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Austin_j@cde.state.co.us" TargetMode="External"/><Relationship Id="rId2" Type="http://schemas.openxmlformats.org/officeDocument/2006/relationships/hyperlink" Target="mailto:Simons-lindsey_j@cde.state.co.u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hristensen_a@cde.state.co.us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de.state.co.us/cdedepcom/qualityteacherrecruitmentyear2report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Quality Teacher Recruitment Program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September 7, 2021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726FA2-3EC9-4717-AD62-D8C823692DD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2263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and Program Timeline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9153898"/>
              </p:ext>
            </p:extLst>
          </p:nvPr>
        </p:nvGraphicFramePr>
        <p:xfrm>
          <a:off x="628650" y="1463675"/>
          <a:ext cx="7886700" cy="4328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627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23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Deliverable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Due Date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Intent</a:t>
                      </a:r>
                      <a:r>
                        <a:rPr lang="en-US" baseline="0" dirty="0"/>
                        <a:t> to apply form: </a:t>
                      </a:r>
                      <a:r>
                        <a:rPr lang="en-US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2"/>
                        </a:rPr>
                        <a:t>https://app.smartsheet.com/b/form/5a147212764640a5be05cc9d960ba8c4</a:t>
                      </a:r>
                      <a:r>
                        <a:rPr lang="en-US" sz="1800" u="sng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dirty="0">
                        <a:highlight>
                          <a:srgbClr val="FFFF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September 9,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Applications submitted to CDE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October 8,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Applicants</a:t>
                      </a:r>
                      <a:r>
                        <a:rPr lang="en-US" baseline="0" dirty="0"/>
                        <a:t> are notified of final award status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November 18,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Year 1 funds are dispersed to grantees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December 30, 2021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Year 2 budgets due to CDE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May 30, 2022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22148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Year 2 funds are dispersed to grantees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June 30, 2022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4319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Grantees</a:t>
                      </a:r>
                      <a:r>
                        <a:rPr lang="en-US" baseline="0" dirty="0"/>
                        <a:t> submit required reporting information to external evaluator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Spring 2022</a:t>
                      </a:r>
                    </a:p>
                    <a:p>
                      <a:r>
                        <a:rPr lang="en-US" dirty="0"/>
                        <a:t>Fall 2022</a:t>
                      </a:r>
                    </a:p>
                    <a:p>
                      <a:r>
                        <a:rPr lang="en-US" dirty="0"/>
                        <a:t>Spring 2023</a:t>
                      </a:r>
                    </a:p>
                    <a:p>
                      <a:r>
                        <a:rPr lang="en-US" dirty="0"/>
                        <a:t>Fall 2023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726FA2-3EC9-4717-AD62-D8C823692DD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83231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726FA2-3EC9-4717-AD62-D8C823692DD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4" name="Title 2"/>
          <p:cNvSpPr>
            <a:spLocks noGrp="1"/>
          </p:cNvSpPr>
          <p:nvPr>
            <p:ph type="ctrTitle"/>
          </p:nvPr>
        </p:nvSpPr>
        <p:spPr>
          <a:xfrm>
            <a:off x="685800" y="2062163"/>
            <a:ext cx="7772400" cy="2387600"/>
          </a:xfrm>
        </p:spPr>
        <p:txBody>
          <a:bodyPr>
            <a:normAutofit/>
          </a:bodyPr>
          <a:lstStyle/>
          <a:p>
            <a:r>
              <a:rPr lang="en-US" dirty="0"/>
              <a:t>Application Scoring</a:t>
            </a:r>
          </a:p>
        </p:txBody>
      </p:sp>
    </p:spTree>
    <p:extLst>
      <p:ext uri="{BB962C8B-B14F-4D97-AF65-F5344CB8AC3E}">
        <p14:creationId xmlns:p14="http://schemas.microsoft.com/office/powerpoint/2010/main" val="7300607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Points Possible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Points possible (without bonus): 105</a:t>
            </a:r>
          </a:p>
          <a:p>
            <a:r>
              <a:rPr lang="en-US" dirty="0"/>
              <a:t>Minimum for funding: 88</a:t>
            </a:r>
          </a:p>
          <a:p>
            <a:r>
              <a:rPr lang="en-US" dirty="0"/>
              <a:t>Bonus points available: 5 (sustainability)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726FA2-3EC9-4717-AD62-D8C823692DD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8653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Sections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Vision, mission, and overall goals of organization (5 pts.)</a:t>
            </a:r>
          </a:p>
          <a:p>
            <a:r>
              <a:rPr lang="en-US" dirty="0"/>
              <a:t>Success in regions with historic difficulty (20 pts.)</a:t>
            </a:r>
          </a:p>
          <a:p>
            <a:r>
              <a:rPr lang="en-US" dirty="0"/>
              <a:t>Selection of partner district(s) and/or BOCES (15 pts.)</a:t>
            </a:r>
          </a:p>
          <a:p>
            <a:r>
              <a:rPr lang="en-US" dirty="0"/>
              <a:t>Plan to recruit and place teachers (25 pts.)</a:t>
            </a:r>
          </a:p>
          <a:p>
            <a:r>
              <a:rPr lang="en-US" dirty="0"/>
              <a:t>Plan to support and retain teachers (20 pts.)</a:t>
            </a:r>
          </a:p>
          <a:p>
            <a:r>
              <a:rPr lang="en-US" dirty="0"/>
              <a:t>Plan for progress monitoring and evaluation (10 pts.)</a:t>
            </a:r>
          </a:p>
          <a:p>
            <a:r>
              <a:rPr lang="en-US" dirty="0"/>
              <a:t>Budget Form and Budget Narrative (10 pts.)</a:t>
            </a:r>
          </a:p>
          <a:p>
            <a:endParaRPr lang="en-US" dirty="0"/>
          </a:p>
          <a:p>
            <a:r>
              <a:rPr lang="en-US" dirty="0"/>
              <a:t>*See rubric on pp. 10-14 of RFA for specific scoring criteria within each section.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726FA2-3EC9-4717-AD62-D8C823692DD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7286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50" y="1463039"/>
            <a:ext cx="7886700" cy="4893311"/>
          </a:xfrm>
        </p:spPr>
        <p:txBody>
          <a:bodyPr>
            <a:normAutofit/>
          </a:bodyPr>
          <a:lstStyle/>
          <a:p>
            <a:r>
              <a:rPr lang="en-US" sz="2000" b="1" dirty="0"/>
              <a:t>For Program Questions:</a:t>
            </a:r>
            <a:endParaRPr lang="en-US" sz="2000" dirty="0"/>
          </a:p>
          <a:p>
            <a:r>
              <a:rPr lang="en-US" sz="2000" dirty="0"/>
              <a:t>Jennifer Simons-Lindsey, Educator Talent Grants Program Manager</a:t>
            </a:r>
          </a:p>
          <a:p>
            <a:r>
              <a:rPr lang="en-US" sz="2000" u="sng" dirty="0">
                <a:hlinkClick r:id="rId2"/>
              </a:rPr>
              <a:t>Simons-lindsey_j@cde.state.co.us</a:t>
            </a:r>
            <a:r>
              <a:rPr lang="en-US" sz="2000" dirty="0"/>
              <a:t> | 303.866.6898</a:t>
            </a:r>
          </a:p>
          <a:p>
            <a:endParaRPr lang="en-US" sz="2000" b="1" dirty="0"/>
          </a:p>
          <a:p>
            <a:r>
              <a:rPr lang="en-US" sz="2000" b="1" dirty="0"/>
              <a:t>For Budget/Fiscal Questions:</a:t>
            </a:r>
            <a:endParaRPr lang="en-US" sz="2000" dirty="0"/>
          </a:p>
          <a:p>
            <a:r>
              <a:rPr lang="en-US" sz="2000" dirty="0"/>
              <a:t>Jennifer Austin, Grants Fiscal Management Director</a:t>
            </a:r>
          </a:p>
          <a:p>
            <a:r>
              <a:rPr lang="en-US" sz="2000" u="sng" dirty="0">
                <a:hlinkClick r:id="rId3"/>
              </a:rPr>
              <a:t>Austin_j@cde.state.co.us</a:t>
            </a:r>
            <a:r>
              <a:rPr lang="en-US" sz="2000" dirty="0"/>
              <a:t> | 303.866.6689</a:t>
            </a:r>
          </a:p>
          <a:p>
            <a:endParaRPr lang="en-US" sz="2000" b="1" dirty="0"/>
          </a:p>
          <a:p>
            <a:r>
              <a:rPr lang="en-US" sz="2000" b="1" dirty="0"/>
              <a:t>For Application Questions:</a:t>
            </a:r>
            <a:endParaRPr lang="en-US" sz="2000" dirty="0"/>
          </a:p>
          <a:p>
            <a:r>
              <a:rPr lang="en-US" sz="2000" dirty="0"/>
              <a:t>Mandy Christensen, Competitive Grants and Awards</a:t>
            </a:r>
          </a:p>
          <a:p>
            <a:r>
              <a:rPr lang="en-US" sz="2000" u="sng" dirty="0">
                <a:hlinkClick r:id="rId4"/>
              </a:rPr>
              <a:t>christensen_a@cde.state.co.us</a:t>
            </a:r>
            <a:r>
              <a:rPr lang="en-US" sz="2000" dirty="0"/>
              <a:t> | 303.866.6250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726FA2-3EC9-4717-AD62-D8C823692DD3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288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 Overview</a:t>
            </a:r>
          </a:p>
          <a:p>
            <a:pPr marL="1143000" lvl="1" indent="-457200"/>
            <a:r>
              <a:rPr lang="en-US" dirty="0"/>
              <a:t>Purpose</a:t>
            </a:r>
          </a:p>
          <a:p>
            <a:pPr marL="1143000" lvl="1" indent="-457200"/>
            <a:r>
              <a:rPr lang="en-US" dirty="0"/>
              <a:t>Eligibility and available funds</a:t>
            </a:r>
          </a:p>
          <a:p>
            <a:pPr marL="1143000" lvl="1" indent="-457200"/>
            <a:r>
              <a:rPr lang="en-US" dirty="0"/>
              <a:t>Program activities</a:t>
            </a:r>
          </a:p>
          <a:p>
            <a:pPr marL="1143000" lvl="1" indent="-457200"/>
            <a:r>
              <a:rPr lang="en-US" dirty="0"/>
              <a:t>Evaluation and reporting</a:t>
            </a:r>
          </a:p>
          <a:p>
            <a:pPr marL="457200" indent="-457200"/>
            <a:r>
              <a:rPr lang="en-US" dirty="0"/>
              <a:t>Timeline</a:t>
            </a:r>
          </a:p>
          <a:p>
            <a:pPr marL="457200" indent="-457200"/>
            <a:r>
              <a:rPr lang="en-US"/>
              <a:t>Application Scoring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726FA2-3EC9-4717-AD62-D8C823692DD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093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Program Overview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726FA2-3EC9-4717-AD62-D8C823692DD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5971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Purpose and Eligibility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200" dirty="0"/>
              <a:t>The Quality Teacher Recruitment Program (QTRP) is intended to fund projects that will recruit, select, train, place, and retain LICENSED teachers in districts/BOCES/charter schools with historical difficulty recruiting and retaining teachers.</a:t>
            </a:r>
          </a:p>
          <a:p>
            <a:endParaRPr lang="en-US" dirty="0"/>
          </a:p>
          <a:p>
            <a:r>
              <a:rPr lang="en-US" dirty="0"/>
              <a:t>Applicants must apply in partnership with a single school district, multiple school districts, or a BOCES and meet the following eligibility requirements:</a:t>
            </a:r>
          </a:p>
          <a:p>
            <a:pPr lvl="1"/>
            <a:r>
              <a:rPr lang="en-US" dirty="0"/>
              <a:t>Have a documented history of successfully recruiting, training, placing, and retaining licensed teachers in areas that have had historic difficulty in recruiting and retaining highly qualified teachers; </a:t>
            </a:r>
          </a:p>
          <a:p>
            <a:pPr lvl="1"/>
            <a:r>
              <a:rPr lang="en-US" dirty="0"/>
              <a:t>Demonstrate that the teachers it has placed achieve high academic growth from their students; and</a:t>
            </a:r>
          </a:p>
          <a:p>
            <a:pPr lvl="1"/>
            <a:r>
              <a:rPr lang="en-US" dirty="0"/>
              <a:t>Have a documented history of providing professional development for teachers, including induction, training, on-going support, and evaluations.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726FA2-3EC9-4717-AD62-D8C823692DD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91128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Required Assurances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Applicants must commit to the following:</a:t>
            </a:r>
          </a:p>
          <a:p>
            <a:pPr lvl="1"/>
            <a:r>
              <a:rPr lang="en-US" dirty="0"/>
              <a:t>working with one or more school districts, schools, or BOCES for at least two years to recruit and place highly qualified teachers;</a:t>
            </a:r>
          </a:p>
          <a:p>
            <a:pPr lvl="1"/>
            <a:r>
              <a:rPr lang="en-US" dirty="0"/>
              <a:t>placing only teachers who are deemed licensed; and</a:t>
            </a:r>
          </a:p>
          <a:p>
            <a:pPr lvl="1"/>
            <a:r>
              <a:rPr lang="en-US" dirty="0"/>
              <a:t>Commit to matching no less than 100 percent of any grant funds awarded through the Quality Teacher Recruitment Program. 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726FA2-3EC9-4717-AD62-D8C823692DD3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6277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Available Funds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 total of $5,920,000 is available for this grant program to be used over a two-year grant period.</a:t>
            </a:r>
          </a:p>
          <a:p>
            <a:pPr lvl="1"/>
            <a:r>
              <a:rPr lang="en-US" dirty="0"/>
              <a:t>Maximum of $2,960,000 award per year</a:t>
            </a:r>
          </a:p>
          <a:p>
            <a:r>
              <a:rPr lang="en-US" dirty="0"/>
              <a:t>Funds will be disbursed in two payments by December 30, 2021 and June 30, 2022.</a:t>
            </a:r>
          </a:p>
          <a:p>
            <a:pPr lvl="1"/>
            <a:r>
              <a:rPr lang="en-US" dirty="0"/>
              <a:t>Availability of year 2 funds is contingent upon available appropriations.</a:t>
            </a:r>
          </a:p>
          <a:p>
            <a:pPr lvl="1"/>
            <a:r>
              <a:rPr lang="en-US" dirty="0"/>
              <a:t>The budget template is for one year. A year 2 budget must be submitted prior to year 2 funds being released.</a:t>
            </a:r>
          </a:p>
          <a:p>
            <a:r>
              <a:rPr lang="en-US" dirty="0"/>
              <a:t>Applicants may apply for any amount up to the amount of available funds. </a:t>
            </a:r>
          </a:p>
          <a:p>
            <a:r>
              <a:rPr lang="en-US" dirty="0"/>
              <a:t>CDE may ask for grant recipients to make adjustments to their budgets in order to ensure an equitable distribution of funding.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726FA2-3EC9-4717-AD62-D8C823692DD3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9062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Evaluation and Reporting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726FA2-3EC9-4717-AD62-D8C823692DD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28650" y="1463039"/>
            <a:ext cx="7886700" cy="4893311"/>
          </a:xfrm>
        </p:spPr>
        <p:txBody>
          <a:bodyPr>
            <a:normAutofit fontScale="92500" lnSpcReduction="20000"/>
          </a:bodyPr>
          <a:lstStyle/>
          <a:p>
            <a:pPr indent="-228600"/>
            <a:r>
              <a:rPr lang="en-US" dirty="0"/>
              <a:t>Grantees must annually provide the following information to the externally contracted evaluator:</a:t>
            </a:r>
          </a:p>
          <a:p>
            <a:pPr lvl="1"/>
            <a:r>
              <a:rPr lang="en-US" dirty="0"/>
              <a:t>the qualifications of the recruited, selected, and placed teachers; </a:t>
            </a:r>
          </a:p>
          <a:p>
            <a:pPr lvl="1"/>
            <a:r>
              <a:rPr lang="en-US" dirty="0"/>
              <a:t>the process used to select teachers; </a:t>
            </a:r>
          </a:p>
          <a:p>
            <a:pPr lvl="1"/>
            <a:r>
              <a:rPr lang="en-US" dirty="0"/>
              <a:t>the structure and general content of the training provided to selected teachers;</a:t>
            </a:r>
          </a:p>
          <a:p>
            <a:pPr lvl="1"/>
            <a:r>
              <a:rPr lang="en-US" dirty="0"/>
              <a:t>the number of teachers recruited and selected by the grant recipient; </a:t>
            </a:r>
          </a:p>
          <a:p>
            <a:pPr lvl="1"/>
            <a:r>
              <a:rPr lang="en-US" dirty="0"/>
              <a:t>the satisfaction of partner districts or BOCES; </a:t>
            </a:r>
          </a:p>
          <a:p>
            <a:pPr lvl="1"/>
            <a:r>
              <a:rPr lang="en-US" dirty="0"/>
              <a:t>The names of the public schools and districts or BOCES in which teachers are placed;</a:t>
            </a:r>
          </a:p>
          <a:p>
            <a:pPr lvl="1"/>
            <a:r>
              <a:rPr lang="en-US" dirty="0"/>
              <a:t>The subjects and grade levels taught by the teachers who are placed through the grant recipient’s program;</a:t>
            </a:r>
          </a:p>
          <a:p>
            <a:pPr lvl="1"/>
            <a:r>
              <a:rPr lang="en-US" dirty="0"/>
              <a:t>The number of students who are taught by teachers who are placed in public schools and districts through the grant recipient’s program;</a:t>
            </a:r>
          </a:p>
          <a:p>
            <a:pPr lvl="1"/>
            <a:r>
              <a:rPr lang="en-US" dirty="0"/>
              <a:t>The effectiveness ratings of each of the teachers who are placed through the grant recipient’s program; and</a:t>
            </a:r>
          </a:p>
          <a:p>
            <a:pPr lvl="1"/>
            <a:r>
              <a:rPr lang="en-US" dirty="0"/>
              <a:t>Retention information on participating teachers who remain within school, district, and profession.</a:t>
            </a:r>
          </a:p>
          <a:p>
            <a:pPr marL="914400" lvl="2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9231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Annual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information reported by grantees to the evaluator is used to submit an annual </a:t>
            </a:r>
            <a:r>
              <a:rPr lang="en-US" sz="2200" dirty="0"/>
              <a:t>statutorily required report to the:</a:t>
            </a:r>
          </a:p>
          <a:p>
            <a:pPr lvl="1"/>
            <a:r>
              <a:rPr lang="en-US" sz="1800" dirty="0"/>
              <a:t>State Board of Education;</a:t>
            </a:r>
          </a:p>
          <a:p>
            <a:pPr lvl="1"/>
            <a:r>
              <a:rPr lang="en-US" sz="1800" dirty="0"/>
              <a:t>Joint Budget Committee; and</a:t>
            </a:r>
          </a:p>
          <a:p>
            <a:pPr lvl="1"/>
            <a:r>
              <a:rPr lang="en-US" sz="1800" dirty="0"/>
              <a:t>Education Committees of the Colorado Senate and House of Representatives.</a:t>
            </a:r>
          </a:p>
          <a:p>
            <a:pPr lvl="1"/>
            <a:endParaRPr lang="en-US" sz="1800" dirty="0"/>
          </a:p>
          <a:p>
            <a:r>
              <a:rPr lang="en-US" sz="2200" dirty="0"/>
              <a:t>The most recent report can be viewed here:</a:t>
            </a:r>
          </a:p>
          <a:p>
            <a:pPr marL="0" indent="0">
              <a:buNone/>
            </a:pPr>
            <a:r>
              <a:rPr lang="en-US" sz="2200" dirty="0">
                <a:hlinkClick r:id="rId2"/>
              </a:rPr>
              <a:t>http://www.cde.state.co.us/cdedepcom/qualityteacherrecruitmentyear2report</a:t>
            </a:r>
            <a:r>
              <a:rPr lang="en-US" sz="2200" dirty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4"/>
          </p:nvPr>
        </p:nvSpPr>
        <p:spPr>
          <a:xfrm>
            <a:off x="274320" y="6356351"/>
            <a:ext cx="467783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bg1">
                    <a:lumMod val="6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7726FA2-3EC9-4717-AD62-D8C823692DD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3618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Timeline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7726FA2-3EC9-4717-AD62-D8C823692DD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8074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389</TotalTime>
  <Words>880</Words>
  <Application>Microsoft Office PowerPoint</Application>
  <PresentationFormat>On-screen Show (4:3)</PresentationFormat>
  <Paragraphs>114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Museo Slab 500</vt:lpstr>
      <vt:lpstr>Office Theme</vt:lpstr>
      <vt:lpstr>Quality Teacher Recruitment Program</vt:lpstr>
      <vt:lpstr>Agenda</vt:lpstr>
      <vt:lpstr>Program Overview</vt:lpstr>
      <vt:lpstr>Purpose and Eligibility</vt:lpstr>
      <vt:lpstr>Required Assurances </vt:lpstr>
      <vt:lpstr>Available Funds</vt:lpstr>
      <vt:lpstr>Evaluation and Reporting</vt:lpstr>
      <vt:lpstr>Annual Report</vt:lpstr>
      <vt:lpstr>Timeline</vt:lpstr>
      <vt:lpstr>Application and Program Timeline</vt:lpstr>
      <vt:lpstr>Application Scoring</vt:lpstr>
      <vt:lpstr>Application Points Possible</vt:lpstr>
      <vt:lpstr>Application Sections</vt:lpstr>
      <vt:lpstr>Contact Information</vt:lpstr>
    </vt:vector>
  </TitlesOfParts>
  <Company>Colorado Department Of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Madorin, Acacia</dc:creator>
  <cp:lastModifiedBy>Simons-Lindsey, Jennifer</cp:lastModifiedBy>
  <cp:revision>29</cp:revision>
  <dcterms:created xsi:type="dcterms:W3CDTF">2019-06-25T17:30:52Z</dcterms:created>
  <dcterms:modified xsi:type="dcterms:W3CDTF">2021-08-20T19:32:00Z</dcterms:modified>
</cp:coreProperties>
</file>