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1"/>
  </p:notesMasterIdLst>
  <p:sldIdLst>
    <p:sldId id="325" r:id="rId5"/>
    <p:sldId id="356" r:id="rId6"/>
    <p:sldId id="357" r:id="rId7"/>
    <p:sldId id="358" r:id="rId8"/>
    <p:sldId id="256" r:id="rId9"/>
    <p:sldId id="353" r:id="rId10"/>
    <p:sldId id="335" r:id="rId11"/>
    <p:sldId id="324" r:id="rId12"/>
    <p:sldId id="359" r:id="rId13"/>
    <p:sldId id="322" r:id="rId14"/>
    <p:sldId id="316" r:id="rId15"/>
    <p:sldId id="317" r:id="rId16"/>
    <p:sldId id="318" r:id="rId17"/>
    <p:sldId id="319" r:id="rId18"/>
    <p:sldId id="323" r:id="rId19"/>
    <p:sldId id="355" r:id="rId20"/>
    <p:sldId id="362" r:id="rId21"/>
    <p:sldId id="352" r:id="rId22"/>
    <p:sldId id="341" r:id="rId23"/>
    <p:sldId id="349" r:id="rId24"/>
    <p:sldId id="350" r:id="rId25"/>
    <p:sldId id="342" r:id="rId26"/>
    <p:sldId id="292" r:id="rId27"/>
    <p:sldId id="266" r:id="rId28"/>
    <p:sldId id="308" r:id="rId29"/>
    <p:sldId id="267" r:id="rId30"/>
    <p:sldId id="304" r:id="rId31"/>
    <p:sldId id="268" r:id="rId32"/>
    <p:sldId id="305" r:id="rId33"/>
    <p:sldId id="343" r:id="rId34"/>
    <p:sldId id="302" r:id="rId35"/>
    <p:sldId id="344" r:id="rId36"/>
    <p:sldId id="297" r:id="rId37"/>
    <p:sldId id="309" r:id="rId38"/>
    <p:sldId id="345" r:id="rId39"/>
    <p:sldId id="313" r:id="rId40"/>
    <p:sldId id="310" r:id="rId41"/>
    <p:sldId id="314" r:id="rId42"/>
    <p:sldId id="346" r:id="rId43"/>
    <p:sldId id="348" r:id="rId44"/>
    <p:sldId id="311" r:id="rId45"/>
    <p:sldId id="312" r:id="rId46"/>
    <p:sldId id="331" r:id="rId47"/>
    <p:sldId id="351" r:id="rId48"/>
    <p:sldId id="321" r:id="rId49"/>
    <p:sldId id="290"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5A"/>
    <a:srgbClr val="00F600"/>
    <a:srgbClr val="00FF00"/>
    <a:srgbClr val="EF7521"/>
    <a:srgbClr val="FFFFCC"/>
    <a:srgbClr val="FF99FF"/>
    <a:srgbClr val="FFC9FF"/>
    <a:srgbClr val="FFFF99"/>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80402" autoAdjust="0"/>
  </p:normalViewPr>
  <p:slideViewPr>
    <p:cSldViewPr snapToGrid="0">
      <p:cViewPr varScale="1">
        <p:scale>
          <a:sx n="65" d="100"/>
          <a:sy n="65" d="100"/>
        </p:scale>
        <p:origin x="1675" y="58"/>
      </p:cViewPr>
      <p:guideLst/>
    </p:cSldViewPr>
  </p:slideViewPr>
  <p:outlineViewPr>
    <p:cViewPr>
      <p:scale>
        <a:sx n="33" d="100"/>
        <a:sy n="33" d="100"/>
      </p:scale>
      <p:origin x="0" y="0"/>
    </p:cViewPr>
    <p:sldLst>
      <p:sld r:id="rId1" collapse="1"/>
      <p:sld r:id="rId2"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5" d="100"/>
          <a:sy n="95" d="100"/>
        </p:scale>
        <p:origin x="366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de.state.co.us/educatoreffectiveness/statemodelevaluationsyste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cde.state.co.us/educatoreffectiveness/implementationguidanc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www.cde.state.co.us/educatoreffectiveness/flex-mslos" TargetMode="External"/><Relationship Id="rId3" Type="http://schemas.openxmlformats.org/officeDocument/2006/relationships/hyperlink" Target="http://www.cde.state.co.us/educatoreffectiveness/flex-weight" TargetMode="External"/><Relationship Id="rId7" Type="http://schemas.openxmlformats.org/officeDocument/2006/relationships/hyperlink" Target="http://www.cde.state.co.us/educatoreffectiveness/flex-peers"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www.cde.state.co.us/educatoreffectiveness/flex-pgp-mslo" TargetMode="External"/><Relationship Id="rId5" Type="http://schemas.openxmlformats.org/officeDocument/2006/relationships/hyperlink" Target="http://www.cde.state.co.us/educatoreffectiveness/flex-goals" TargetMode="External"/><Relationship Id="rId4" Type="http://schemas.openxmlformats.org/officeDocument/2006/relationships/hyperlink" Target="http://www.cde.state.co.us/educatoreffectiveness/flex-sharing-sa" TargetMode="External"/></Relationships>
</file>

<file path=ppt/notesSlides/_rels/notesSlide21.xml.rels><?xml version="1.0" encoding="UTF-8" standalone="yes"?>
<Relationships xmlns="http://schemas.openxmlformats.org/package/2006/relationships"><Relationship Id="rId8" Type="http://schemas.openxmlformats.org/officeDocument/2006/relationships/hyperlink" Target="http://www.cde.state.co.us/educatoreffectiveness/flex-mslos" TargetMode="External"/><Relationship Id="rId3" Type="http://schemas.openxmlformats.org/officeDocument/2006/relationships/hyperlink" Target="http://www.cde.state.co.us/educatoreffectiveness/flex-weight" TargetMode="External"/><Relationship Id="rId7" Type="http://schemas.openxmlformats.org/officeDocument/2006/relationships/hyperlink" Target="http://www.cde.state.co.us/educatoreffectiveness/flex-peers"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www.cde.state.co.us/educatoreffectiveness/flex-pgp-mslo" TargetMode="External"/><Relationship Id="rId5" Type="http://schemas.openxmlformats.org/officeDocument/2006/relationships/hyperlink" Target="http://www.cde.state.co.us/educatoreffectiveness/flex-goals" TargetMode="External"/><Relationship Id="rId4" Type="http://schemas.openxmlformats.org/officeDocument/2006/relationships/hyperlink" Target="http://www.cde.state.co.us/educatoreffectiveness/flex-sharing-sa"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de.state.co.us/educatoreffectiveness/rev-resourceguide"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cde.state.co.us/educatoreffectiveness/studentgrowthguid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cde.state.co.us/educatoreffectiveness/maximizing_my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cde.state.co.us/educatoreffectiveness/observationfeedback"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garcia_c@cde.state.co.us" TargetMode="External"/><Relationship Id="rId7" Type="http://schemas.openxmlformats.org/officeDocument/2006/relationships/hyperlink" Target="mailto:deguire_m@cde.state.co.u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mailto:paul_r@cde.state.co.us" TargetMode="External"/><Relationship Id="rId5" Type="http://schemas.openxmlformats.org/officeDocument/2006/relationships/hyperlink" Target="mailto:gill_s@cde.state.co.us/robich_j@cde.state.co.us" TargetMode="External"/><Relationship Id="rId4" Type="http://schemas.openxmlformats.org/officeDocument/2006/relationships/hyperlink" Target="mailto:kintz_l@cde.state.co.u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8" Type="http://schemas.openxmlformats.org/officeDocument/2006/relationships/hyperlink" Target="mailto:deguire_m@cde.state.co.us" TargetMode="External"/><Relationship Id="rId3" Type="http://schemas.openxmlformats.org/officeDocument/2006/relationships/hyperlink" Target="mailto:garcia_c@cde.state.co.us" TargetMode="External"/><Relationship Id="rId7" Type="http://schemas.openxmlformats.org/officeDocument/2006/relationships/hyperlink" Target="mailto:reynolds_k@cde.state.co.us" TargetMode="External"/><Relationship Id="rId2" Type="http://schemas.openxmlformats.org/officeDocument/2006/relationships/slide" Target="../slides/slide46.xml"/><Relationship Id="rId1" Type="http://schemas.openxmlformats.org/officeDocument/2006/relationships/notesMaster" Target="../notesMasters/notesMaster1.xml"/><Relationship Id="rId6" Type="http://schemas.openxmlformats.org/officeDocument/2006/relationships/hyperlink" Target="mailto:paul_r@cde.state.co.us" TargetMode="External"/><Relationship Id="rId5" Type="http://schemas.openxmlformats.org/officeDocument/2006/relationships/hyperlink" Target="mailto:gill_s@cde.state.co.us/robich_j@cde.state.co.us" TargetMode="External"/><Relationship Id="rId4" Type="http://schemas.openxmlformats.org/officeDocument/2006/relationships/hyperlink" Target="mailto:kintz_l@cde.state.co.u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de.state.co.us/educatoreffectiveness/overviewofsb19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cde.state.co.us/educatoreffectiveness/sb191factshee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de.state.co.us/educatoreffectiveness/flex-adv-evaluation-counci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cde.state.co.us/educatoreffectiveness/statemodelevaluationsyste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reference the “Notes” section with the slides for additional suggestions for how you might customize the content on the slides, as well as what key points you might share.</a:t>
            </a:r>
          </a:p>
        </p:txBody>
      </p:sp>
      <p:sp>
        <p:nvSpPr>
          <p:cNvPr id="4" name="Slide Number Placeholder 3"/>
          <p:cNvSpPr>
            <a:spLocks noGrp="1"/>
          </p:cNvSpPr>
          <p:nvPr>
            <p:ph type="sldNum" sz="quarter" idx="5"/>
          </p:nvPr>
        </p:nvSpPr>
        <p:spPr/>
        <p:txBody>
          <a:bodyPr/>
          <a:lstStyle/>
          <a:p>
            <a:fld id="{D8C3E97E-4890-4915-A7C2-F3D207C521C5}" type="slidenum">
              <a:rPr lang="en-US" smtClean="0"/>
              <a:t>1</a:t>
            </a:fld>
            <a:endParaRPr lang="en-US"/>
          </a:p>
        </p:txBody>
      </p:sp>
    </p:spTree>
    <p:extLst>
      <p:ext uri="{BB962C8B-B14F-4D97-AF65-F5344CB8AC3E}">
        <p14:creationId xmlns:p14="http://schemas.microsoft.com/office/powerpoint/2010/main" val="2727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may decide the weights for the Educator Quality Standards to align with district priorities.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if improving instruction strategies is the goal for your Unified Improvement Plan, consider weighting quality standard 1 for teachers and principals higher than the other quality standards.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Weighting Educator Quality Standards: http://www.cde.state.co.us/educatoreffectiveness/flex-weight </a:t>
            </a:r>
          </a:p>
          <a:p>
            <a:r>
              <a:rPr lang="en-US" dirty="0"/>
              <a:t>Observations: http://www.cde.state.co.us/educatoreffectiveness/flex-observations </a:t>
            </a:r>
          </a:p>
          <a:p>
            <a:r>
              <a:rPr lang="en-US" dirty="0"/>
              <a:t>Artifacts: http://www.cde.state.co.us/educatoreffectiveness/flex-artifacts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a:t>
            </a:fld>
            <a:endParaRPr lang="en-US"/>
          </a:p>
        </p:txBody>
      </p:sp>
    </p:spTree>
    <p:extLst>
      <p:ext uri="{BB962C8B-B14F-4D97-AF65-F5344CB8AC3E}">
        <p14:creationId xmlns:p14="http://schemas.microsoft.com/office/powerpoint/2010/main" val="3820129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2276698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3931042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23672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http://www.cde.state.co.us/educatoreffectiveness/flex-mslos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14</a:t>
            </a:fld>
            <a:endParaRPr lang="en-US"/>
          </a:p>
        </p:txBody>
      </p:sp>
    </p:spTree>
    <p:extLst>
      <p:ext uri="{BB962C8B-B14F-4D97-AF65-F5344CB8AC3E}">
        <p14:creationId xmlns:p14="http://schemas.microsoft.com/office/powerpoint/2010/main" val="159116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that each school district provide an appeal process to allow teachers who receive a second consecutive rating of ineffective or partially effective to appeal that rating. The intent of the appeal process is to determine a final evaluation rating and identify whether or not a teacher retains non-probationary status.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State Model Appeals Process Guidance: http://www.cde.state.co.us/educatoreffectiveness/model_appeals_process_guidance</a:t>
            </a:r>
          </a:p>
          <a:p>
            <a:endParaRPr lang="en-US" baseline="0" dirty="0"/>
          </a:p>
          <a:p>
            <a:r>
              <a:rPr lang="en-US" b="0" baseline="0" dirty="0"/>
              <a:t>LOCAL FLEXIBILITY for EDUCATION EVALUATION OPPORTUNITY!</a:t>
            </a:r>
          </a:p>
          <a:p>
            <a:r>
              <a:rPr lang="en-US" baseline="0" dirty="0"/>
              <a:t>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23917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law requires that each school district provide an appeal process to allow nonprobationary teachers who receive a second consecutive rating of ineffective or partially effective to appeal that rating. The intent of the appeal process is to determine a final evaluation rating and identify whether or not a teacher retains nonprobationary status. </a:t>
            </a:r>
          </a:p>
          <a:p>
            <a:endParaRPr lang="en-US" dirty="0"/>
          </a:p>
          <a:p>
            <a:r>
              <a:rPr lang="en-US" dirty="0"/>
              <a:t>A probationary teacher who does not agree with their rating must inform the evaluator and try to come to an agreement. </a:t>
            </a:r>
          </a:p>
          <a:p>
            <a:endParaRPr lang="en-US" dirty="0"/>
          </a:p>
          <a:p>
            <a:r>
              <a:rPr lang="en-US" dirty="0"/>
              <a:t>Decisions about a teacher’s employment status are separate from decisions about final evaluation ratings and probationary or nonprobationary status.</a:t>
            </a:r>
          </a:p>
          <a:p>
            <a:endParaRPr lang="en-US" baseline="0" dirty="0"/>
          </a:p>
          <a:p>
            <a:r>
              <a:rPr lang="en-US" baseline="0" dirty="0"/>
              <a:t>This table is a sample timeline for districts and BOCES to consider in developing their appeal processes.</a:t>
            </a:r>
          </a:p>
          <a:p>
            <a:endParaRPr lang="en-US" baseline="0" dirty="0"/>
          </a:p>
          <a:p>
            <a:r>
              <a:rPr lang="en-US" baseline="0" dirty="0"/>
              <a:t>State Model Appeals Process Guidance: http://www.cde.state.co.us/educatoreffectiveness/model_appeals_process_guidance</a:t>
            </a:r>
          </a:p>
          <a:p>
            <a:endParaRPr lang="en-US" baseline="0" dirty="0"/>
          </a:p>
          <a:p>
            <a:r>
              <a:rPr lang="en-US" b="0" baseline="0" dirty="0"/>
              <a:t>LOCAL FLEXIBILITY for EDUCATION EVALUATION OPPORTUNITY!</a:t>
            </a:r>
          </a:p>
          <a:p>
            <a:r>
              <a:rPr lang="en-US" baseline="0" dirty="0"/>
              <a:t>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973971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State Model Appeals Process Guidance: http://www.cde.state.co.us/educatoreffectiveness/model_appeals_process_guidance</a:t>
            </a:r>
          </a:p>
          <a:p>
            <a:endParaRPr lang="en-US" baseline="0" dirty="0"/>
          </a:p>
          <a:p>
            <a:r>
              <a:rPr lang="en-US" b="0" baseline="0" dirty="0"/>
              <a:t>LOCAL FLEXIBILITY for EDUCATION EVALUATION OPPORTUNITY!</a:t>
            </a:r>
          </a:p>
          <a:p>
            <a:r>
              <a:rPr lang="en-US" baseline="0" dirty="0"/>
              <a:t>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996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387056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i="0" baseline="0" dirty="0"/>
              <a:t>Overview of the CO State Model Evaluation System, including information related to unique roles to be evaluated:</a:t>
            </a:r>
          </a:p>
          <a:p>
            <a:r>
              <a:rPr lang="en-US" dirty="0">
                <a:hlinkClick r:id="rId3"/>
              </a:rPr>
              <a:t>http://www.cde.state.co.us/educatoreffectiveness/statemodelevaluationsystem</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Implementation Guidance associated with the State Model Evaluation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http://www.cde.state.co.us/educatoreffectiveness/implementationguidance</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Within the subsequent slides each of the four key points is highlighted and slides are provided to add information that is specific to your district/BOCES.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2969718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slides at the start of this slide deck should be hidden or deleted </a:t>
            </a:r>
            <a:r>
              <a:rPr lang="en-US" i="1" dirty="0"/>
              <a:t>prior to</a:t>
            </a:r>
            <a:r>
              <a:rPr lang="en-US" i="0" dirty="0"/>
              <a:t> using with your team.</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3020309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Possible district decisions to highlight:</a:t>
            </a:r>
          </a:p>
          <a:p>
            <a:pPr lvl="1"/>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SSP Evaluation Requirements</a:t>
            </a:r>
          </a:p>
          <a:p>
            <a:pPr marL="628650" lvl="1" indent="-171450">
              <a:buFont typeface="Arial" panose="020B0604020202020204" pitchFamily="34" charset="0"/>
              <a:buChar char="•"/>
            </a:pPr>
            <a:r>
              <a:rPr lang="en-US"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Inter-Rater Agreement/Reliability Support</a:t>
            </a:r>
          </a:p>
          <a:p>
            <a:pPr marL="628650" lvl="1" indent="-171450">
              <a:buFont typeface="Arial" panose="020B0604020202020204" pitchFamily="34" charset="0"/>
              <a:buChar char="•"/>
            </a:pPr>
            <a:r>
              <a:rPr lang="en-US" dirty="0"/>
              <a:t>Update local educator agency (LEA) settings.</a:t>
            </a:r>
          </a:p>
          <a:p>
            <a:pPr marL="1085850" lvl="2" indent="-171450">
              <a:buSzPct val="75000"/>
              <a:buFont typeface="Courier New" panose="02070309020205020404" pitchFamily="49" charset="0"/>
              <a:buChar char="o"/>
            </a:pPr>
            <a:r>
              <a:rPr lang="en-US" dirty="0"/>
              <a:t>Decide educator quality standard weights</a:t>
            </a:r>
          </a:p>
          <a:p>
            <a:pPr marL="1085850" lvl="2" indent="-171450">
              <a:buSzPct val="75000"/>
              <a:buFont typeface="Courier New" panose="02070309020205020404" pitchFamily="49" charset="0"/>
              <a:buChar char="o"/>
            </a:pPr>
            <a:r>
              <a:rPr lang="en-US" dirty="0"/>
              <a:t>Decide district observation requirements</a:t>
            </a:r>
          </a:p>
          <a:p>
            <a:pPr marL="457200" lvl="1" indent="0">
              <a:buFont typeface="Arial" panose="020B0604020202020204" pitchFamily="34" charset="0"/>
              <a:buNone/>
            </a:pPr>
            <a:endParaRPr lang="en-US" i="1" dirty="0"/>
          </a:p>
          <a:p>
            <a:pPr marL="457200" lvl="1" indent="0">
              <a:buFont typeface="Arial" panose="020B0604020202020204" pitchFamily="34" charset="0"/>
              <a:buNone/>
            </a:pPr>
            <a:r>
              <a:rPr lang="en-US" i="1" dirty="0"/>
              <a:t>For districts/BOCES using the Colorado Performance Management System (COPMS) in RANDA: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dirty="0"/>
              <a:t>Identify the person to disable all accounts for educators no longer employed by the district/BOCES.</a:t>
            </a:r>
          </a:p>
          <a:p>
            <a:pPr marL="628650" lvl="1" indent="-171450">
              <a:buFont typeface="Arial" panose="020B0604020202020204" pitchFamily="34" charset="0"/>
              <a:buChar char="•"/>
            </a:pPr>
            <a:r>
              <a:rPr lang="en-US" dirty="0"/>
              <a:t>Enable the new school year as early as the week of July 12th (users will not be able to log in until the new school year is enabled).</a:t>
            </a:r>
          </a:p>
          <a:p>
            <a:pPr marL="628650" lvl="1" indent="-171450">
              <a:buFont typeface="Arial" panose="020B0604020202020204" pitchFamily="34" charset="0"/>
              <a:buChar char="•"/>
            </a:pPr>
            <a:r>
              <a:rPr lang="en-US" dirty="0"/>
              <a:t>Update roles and ensure that all teachers are assigned evaluators and accounts within the data management system.</a:t>
            </a:r>
          </a:p>
          <a:p>
            <a:pPr lvl="1"/>
            <a:endParaRPr lang="en-US" dirty="0"/>
          </a:p>
          <a:p>
            <a:pPr lvl="0"/>
            <a:r>
              <a:rPr lang="en-US" dirty="0"/>
              <a:t>Timeline:</a:t>
            </a:r>
          </a:p>
          <a:p>
            <a:pPr lvl="1"/>
            <a:r>
              <a:rPr lang="en-US" dirty="0"/>
              <a:t>Orientation</a:t>
            </a:r>
          </a:p>
          <a:p>
            <a:pPr lvl="1"/>
            <a:r>
              <a:rPr lang="en-US" dirty="0"/>
              <a:t>Self-Assessment</a:t>
            </a:r>
          </a:p>
          <a:p>
            <a:pPr lvl="1"/>
            <a:r>
              <a:rPr lang="en-US" dirty="0"/>
              <a:t>Professional Growth Plan</a:t>
            </a:r>
          </a:p>
          <a:p>
            <a:pPr lvl="1"/>
            <a:r>
              <a:rPr lang="en-US" dirty="0"/>
              <a:t>Observations – using peers and/or alternate evaluators</a:t>
            </a:r>
          </a:p>
          <a:p>
            <a:pPr lvl="1"/>
            <a:r>
              <a:rPr lang="en-US" dirty="0"/>
              <a:t>Use of Artifacts and the Discrepancy Model</a:t>
            </a:r>
          </a:p>
          <a:p>
            <a:pPr lvl="1"/>
            <a:r>
              <a:rPr lang="en-US" strike="noStrike" dirty="0"/>
              <a:t>Measures of Student Learning/Outcomes</a:t>
            </a:r>
          </a:p>
          <a:p>
            <a:pPr lvl="1"/>
            <a:r>
              <a:rPr lang="en-US" dirty="0"/>
              <a:t>Mid-Year Review</a:t>
            </a:r>
          </a:p>
          <a:p>
            <a:pPr lvl="1"/>
            <a:r>
              <a:rPr lang="en-US" dirty="0"/>
              <a:t>End-of-Year Rubric</a:t>
            </a:r>
          </a:p>
          <a:p>
            <a:pPr lvl="1"/>
            <a:r>
              <a:rPr lang="en-US" dirty="0"/>
              <a:t>End-of-Year Measures</a:t>
            </a:r>
          </a:p>
          <a:p>
            <a:pPr lvl="1"/>
            <a:r>
              <a:rPr lang="en-US" dirty="0"/>
              <a:t>Final Meeting</a:t>
            </a:r>
          </a:p>
          <a:p>
            <a:pPr lvl="1"/>
            <a:r>
              <a:rPr lang="en-US" dirty="0"/>
              <a:t>Appeals Process</a:t>
            </a:r>
          </a:p>
          <a:p>
            <a:pPr lvl="2"/>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br>
              <a:rPr lang="en-US" b="0" baseline="0" dirty="0"/>
            </a:br>
            <a:r>
              <a:rPr lang="en-US" i="0" baseline="0" dirty="0"/>
              <a:t>Evaluating Unique Roles: http://www.cde.state.co.us/educatoreffectiveness/flex-uniqueroles</a:t>
            </a:r>
            <a:br>
              <a:rPr lang="en-US" i="0" baseline="0" dirty="0"/>
            </a:br>
            <a:r>
              <a:rPr lang="en-US" i="0" baseline="0" dirty="0"/>
              <a:t>Weighting of Educator Quality Standards: </a:t>
            </a:r>
            <a:r>
              <a:rPr lang="en-US" dirty="0">
                <a:hlinkClick r:id="rId3"/>
              </a:rPr>
              <a:t>http://www.cde.state.co.us/educatoreffectiveness/flex-weight</a:t>
            </a:r>
            <a:br>
              <a:rPr lang="en-US" i="0" baseline="0" dirty="0"/>
            </a:br>
            <a:r>
              <a:rPr lang="en-US" i="0" baseline="0" dirty="0"/>
              <a:t>Training Options: http://www.cde.state.co.us/educatoreffectiveness/flex-training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Sharing the Self-Assessment: </a:t>
            </a:r>
            <a:r>
              <a:rPr lang="en-US" dirty="0">
                <a:hlinkClick r:id="rId4"/>
              </a:rPr>
              <a:t>http://www.cde.state.co.us/educatoreffectiveness/flex-sharing-sa</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Professional Growth Plan: </a:t>
            </a:r>
            <a:r>
              <a:rPr lang="en-US" dirty="0">
                <a:hlinkClick r:id="rId5"/>
              </a:rPr>
              <a:t>http://www.cde.state.co.us/educatoreffectiveness/flex-goals</a:t>
            </a:r>
            <a:br>
              <a:rPr lang="en-US" dirty="0"/>
            </a:br>
            <a:r>
              <a:rPr lang="en-US" dirty="0"/>
              <a:t>Professional Growth Plan and Measures: </a:t>
            </a:r>
            <a:r>
              <a:rPr lang="en-US" dirty="0">
                <a:hlinkClick r:id="rId6"/>
              </a:rPr>
              <a:t>http://www.cde.state.co.us/educatoreffectiveness/flex-pgp-mslo</a:t>
            </a:r>
            <a:endParaRPr lang="en-US" b="1" baseline="0" dirty="0"/>
          </a:p>
          <a:p>
            <a:r>
              <a:rPr lang="en-US" dirty="0"/>
              <a:t>Observations: http://www.cde.state.co.us/educatoreffectiveness/flex-observations</a:t>
            </a:r>
          </a:p>
          <a:p>
            <a:r>
              <a:rPr lang="en-US" i="0" baseline="0" dirty="0"/>
              <a:t>Observation Feedback: http://www.cde.state.co.us/educatoreffectiveness/flex-obs-feedback</a:t>
            </a:r>
          </a:p>
          <a:p>
            <a:r>
              <a:rPr lang="en-US" i="0" baseline="0" dirty="0"/>
              <a:t>Using Alternate Evaluators: http://www.cde.state.co.us/educatoreffectiveness/flex-designees</a:t>
            </a:r>
            <a:br>
              <a:rPr lang="en-US" i="0" baseline="0" dirty="0"/>
            </a:br>
            <a:r>
              <a:rPr lang="en-US" i="0" baseline="0" dirty="0"/>
              <a:t>Using Peers to Provide Feedback: </a:t>
            </a:r>
            <a:r>
              <a:rPr lang="en-US" dirty="0">
                <a:hlinkClick r:id="rId7"/>
              </a:rPr>
              <a:t>http://www.cde.state.co.us/educatoreffectiveness/flex-peers</a:t>
            </a:r>
            <a:br>
              <a:rPr lang="en-US" dirty="0"/>
            </a:br>
            <a:r>
              <a:rPr lang="en-US" i="0" baseline="0" dirty="0"/>
              <a:t>Discrepancy Model Approach to Evaluation: http://www.cde.state.co.us/educatoreffectiveness/flex-disc-model</a:t>
            </a:r>
            <a:endParaRPr lang="en-US" dirty="0"/>
          </a:p>
          <a:p>
            <a:r>
              <a:rPr lang="en-US" dirty="0"/>
              <a:t>Measures of Student Learning: </a:t>
            </a:r>
            <a:r>
              <a:rPr lang="en-US" dirty="0">
                <a:hlinkClick r:id="rId8"/>
              </a:rPr>
              <a:t>http://www.cde.state.co.us/educatoreffectiveness/flex-mslos</a:t>
            </a:r>
            <a:endParaRPr lang="en-US" dirty="0"/>
          </a:p>
          <a:p>
            <a:r>
              <a:rPr lang="en-US" i="0" baseline="0" dirty="0"/>
              <a:t>Sharing the Evaluator Rubric: http://www.cde.state.co.us/educatoreffectiveness/flex-sharing-rubric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Appeals: http://www.cde.state.co.us/educatoreffectiveness/flex-appeals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821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Possible district decisions to highlight:</a:t>
            </a:r>
          </a:p>
          <a:p>
            <a:pPr lvl="1"/>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Teacher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SSP Evaluation Requirements</a:t>
            </a:r>
          </a:p>
          <a:p>
            <a:pPr marL="628650" lvl="1" indent="-171450">
              <a:buFont typeface="Arial" panose="020B0604020202020204" pitchFamily="34" charset="0"/>
              <a:buChar char="•"/>
            </a:pPr>
            <a:r>
              <a:rPr lang="en-US" dirty="0"/>
              <a:t>Principal/Assistant Principal Evaluation Requirements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Inter-Rater Agreement/Reliability Support</a:t>
            </a:r>
          </a:p>
          <a:p>
            <a:pPr marL="628650" lvl="1" indent="-171450">
              <a:buFont typeface="Arial" panose="020B0604020202020204" pitchFamily="34" charset="0"/>
              <a:buChar char="•"/>
            </a:pPr>
            <a:r>
              <a:rPr lang="en-US" dirty="0"/>
              <a:t>Update local educator agency (LEA) settings.</a:t>
            </a:r>
          </a:p>
          <a:p>
            <a:pPr marL="1085850" lvl="2" indent="-171450">
              <a:buSzPct val="75000"/>
              <a:buFont typeface="Courier New" panose="02070309020205020404" pitchFamily="49" charset="0"/>
              <a:buChar char="o"/>
            </a:pPr>
            <a:r>
              <a:rPr lang="en-US" dirty="0"/>
              <a:t>Decide educator quality standard weights</a:t>
            </a:r>
          </a:p>
          <a:p>
            <a:pPr marL="1085850" lvl="2" indent="-171450">
              <a:buSzPct val="75000"/>
              <a:buFont typeface="Courier New" panose="02070309020205020404" pitchFamily="49" charset="0"/>
              <a:buChar char="o"/>
            </a:pPr>
            <a:r>
              <a:rPr lang="en-US" dirty="0"/>
              <a:t>Decide district observation requirements</a:t>
            </a:r>
          </a:p>
          <a:p>
            <a:pPr lvl="1"/>
            <a:endParaRPr lang="en-US" dirty="0"/>
          </a:p>
          <a:p>
            <a:pPr marL="457200" lvl="1" indent="0">
              <a:buFont typeface="Arial" panose="020B0604020202020204" pitchFamily="34" charset="0"/>
              <a:buNone/>
            </a:pPr>
            <a:r>
              <a:rPr lang="en-US" i="1" dirty="0"/>
              <a:t>For districts/BOCES using the Colorado Performance Management System (COPMS) in RANDA:</a:t>
            </a:r>
          </a:p>
          <a:p>
            <a:pPr marL="628650" lvl="1" indent="-171450">
              <a:buFont typeface="Arial" panose="020B0604020202020204" pitchFamily="34" charset="0"/>
              <a:buChar char="•"/>
            </a:pPr>
            <a:r>
              <a:rPr lang="en-US" dirty="0"/>
              <a:t>Identify the person(s) responsible for evaluation support, technical support for the performance management system and Local Access Manager (LAM).</a:t>
            </a:r>
          </a:p>
          <a:p>
            <a:pPr marL="628650" lvl="1" indent="-171450">
              <a:buFont typeface="Arial" panose="020B0604020202020204" pitchFamily="34" charset="0"/>
              <a:buChar char="•"/>
            </a:pPr>
            <a:r>
              <a:rPr lang="en-US" dirty="0"/>
              <a:t>Identify the person to disable all accounts for educators no longer employed by the district/BOCES.</a:t>
            </a:r>
          </a:p>
          <a:p>
            <a:pPr marL="628650" lvl="1" indent="-171450">
              <a:buFont typeface="Arial" panose="020B0604020202020204" pitchFamily="34" charset="0"/>
              <a:buChar char="•"/>
            </a:pPr>
            <a:r>
              <a:rPr lang="en-US" dirty="0"/>
              <a:t>Enable the new school year as early as July 12</a:t>
            </a:r>
            <a:r>
              <a:rPr lang="en-US" baseline="30000" dirty="0"/>
              <a:t>th</a:t>
            </a:r>
            <a:r>
              <a:rPr lang="en-US" dirty="0"/>
              <a:t> (</a:t>
            </a:r>
            <a:r>
              <a:rPr lang="en-US" b="1" dirty="0"/>
              <a:t>users will not be able to log in until the new school year is enabled</a:t>
            </a:r>
            <a:r>
              <a:rPr lang="en-US" dirty="0"/>
              <a:t>).</a:t>
            </a:r>
          </a:p>
          <a:p>
            <a:pPr marL="628650" lvl="1" indent="-171450">
              <a:buFont typeface="Arial" panose="020B0604020202020204" pitchFamily="34" charset="0"/>
              <a:buChar char="•"/>
            </a:pPr>
            <a:r>
              <a:rPr lang="en-US" dirty="0"/>
              <a:t>Update roles and ensure that all teachers are assigned evaluators and accounts within the data management system.</a:t>
            </a:r>
          </a:p>
          <a:p>
            <a:pPr lvl="1"/>
            <a:endParaRPr lang="en-US" dirty="0"/>
          </a:p>
          <a:p>
            <a:pPr lvl="0"/>
            <a:r>
              <a:rPr lang="en-US" dirty="0"/>
              <a:t>Timeline:</a:t>
            </a:r>
          </a:p>
          <a:p>
            <a:pPr lvl="1"/>
            <a:r>
              <a:rPr lang="en-US" dirty="0"/>
              <a:t>Orientation</a:t>
            </a:r>
          </a:p>
          <a:p>
            <a:pPr lvl="1"/>
            <a:r>
              <a:rPr lang="en-US" dirty="0"/>
              <a:t>Self-Assessment</a:t>
            </a:r>
          </a:p>
          <a:p>
            <a:pPr lvl="1"/>
            <a:r>
              <a:rPr lang="en-US" dirty="0"/>
              <a:t>Professional Growth Plan</a:t>
            </a:r>
          </a:p>
          <a:p>
            <a:pPr lvl="1"/>
            <a:r>
              <a:rPr lang="en-US" dirty="0"/>
              <a:t>Observations – using peers and/or alternate evaluators</a:t>
            </a:r>
          </a:p>
          <a:p>
            <a:pPr lvl="1"/>
            <a:r>
              <a:rPr lang="en-US" dirty="0"/>
              <a:t>Use of Artifacts and the Discrepancy Model</a:t>
            </a:r>
          </a:p>
          <a:p>
            <a:pPr lvl="1"/>
            <a:r>
              <a:rPr lang="en-US" strike="noStrike" dirty="0"/>
              <a:t>Measures of Student Learning/Outcomes</a:t>
            </a:r>
          </a:p>
          <a:p>
            <a:pPr lvl="1"/>
            <a:r>
              <a:rPr lang="en-US" dirty="0"/>
              <a:t>Mid-Year Review</a:t>
            </a:r>
          </a:p>
          <a:p>
            <a:pPr lvl="1"/>
            <a:r>
              <a:rPr lang="en-US" dirty="0"/>
              <a:t>End-of-Year Rubric</a:t>
            </a:r>
          </a:p>
          <a:p>
            <a:pPr lvl="1"/>
            <a:r>
              <a:rPr lang="en-US" dirty="0"/>
              <a:t>End-of-Year Measures</a:t>
            </a:r>
          </a:p>
          <a:p>
            <a:pPr lvl="1"/>
            <a:r>
              <a:rPr lang="en-US" dirty="0"/>
              <a:t>Final Meeting</a:t>
            </a:r>
          </a:p>
          <a:p>
            <a:pPr lvl="1"/>
            <a:r>
              <a:rPr lang="en-US" dirty="0"/>
              <a:t>Appeals Process</a:t>
            </a:r>
          </a:p>
          <a:p>
            <a:pPr lvl="2"/>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br>
              <a:rPr lang="en-US" b="1" baseline="0" dirty="0"/>
            </a:br>
            <a:r>
              <a:rPr lang="en-US" i="0" baseline="0" dirty="0"/>
              <a:t>Evaluating Unique Roles: http://www.cde.state.co.us/educatoreffectiveness/flex-uniqueroles</a:t>
            </a:r>
            <a:br>
              <a:rPr lang="en-US" i="0" baseline="0" dirty="0"/>
            </a:br>
            <a:r>
              <a:rPr lang="en-US" i="0" baseline="0" dirty="0"/>
              <a:t>Weighting of Educator Quality Standards: </a:t>
            </a:r>
            <a:r>
              <a:rPr lang="en-US" dirty="0">
                <a:hlinkClick r:id="rId3"/>
              </a:rPr>
              <a:t>http://www.cde.state.co.us/educatoreffectiveness/flex-weight</a:t>
            </a:r>
            <a:br>
              <a:rPr lang="en-US" i="0" baseline="0" dirty="0"/>
            </a:br>
            <a:r>
              <a:rPr lang="en-US" i="0" baseline="0" dirty="0"/>
              <a:t>Training Options: http://www.cde.state.co.us/educatoreffectiveness/flex-training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Sharing the Self-Assessment: </a:t>
            </a:r>
            <a:r>
              <a:rPr lang="en-US" dirty="0">
                <a:hlinkClick r:id="rId4"/>
              </a:rPr>
              <a:t>http://www.cde.state.co.us/educatoreffectiveness/flex-sharing-sa</a:t>
            </a:r>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Professional Growth Plan: </a:t>
            </a:r>
            <a:r>
              <a:rPr lang="en-US" dirty="0">
                <a:hlinkClick r:id="rId5"/>
              </a:rPr>
              <a:t>http://www.cde.state.co.us/educatoreffectiveness/flex-goals</a:t>
            </a:r>
            <a:br>
              <a:rPr lang="en-US" dirty="0"/>
            </a:br>
            <a:r>
              <a:rPr lang="en-US" dirty="0"/>
              <a:t>Professional Growth Plan and Measures: </a:t>
            </a:r>
            <a:r>
              <a:rPr lang="en-US" dirty="0">
                <a:hlinkClick r:id="rId6"/>
              </a:rPr>
              <a:t>http://www.cde.state.co.us/educatoreffectiveness/flex-pgp-mslo</a:t>
            </a:r>
            <a:endParaRPr lang="en-US" b="1" baseline="0" dirty="0"/>
          </a:p>
          <a:p>
            <a:r>
              <a:rPr lang="en-US" dirty="0"/>
              <a:t>Observations: http://www.cde.state.co.us/educatoreffectiveness/flex-observations</a:t>
            </a:r>
          </a:p>
          <a:p>
            <a:r>
              <a:rPr lang="en-US" i="0" baseline="0" dirty="0"/>
              <a:t>Observation Feedback: http://www.cde.state.co.us/educatoreffectiveness/flex-obs-feedback</a:t>
            </a:r>
          </a:p>
          <a:p>
            <a:r>
              <a:rPr lang="en-US" i="0" baseline="0" dirty="0"/>
              <a:t>Using Alternate Evaluators: http://www.cde.state.co.us/educatoreffectiveness/flex-designees</a:t>
            </a:r>
            <a:br>
              <a:rPr lang="en-US" i="0" baseline="0" dirty="0"/>
            </a:br>
            <a:r>
              <a:rPr lang="en-US" i="0" baseline="0" dirty="0"/>
              <a:t>Using Peers to Provide Feedback: </a:t>
            </a:r>
            <a:r>
              <a:rPr lang="en-US" dirty="0">
                <a:hlinkClick r:id="rId7"/>
              </a:rPr>
              <a:t>http://www.cde.state.co.us/educatoreffectiveness/flex-peers</a:t>
            </a:r>
            <a:br>
              <a:rPr lang="en-US" dirty="0"/>
            </a:br>
            <a:r>
              <a:rPr lang="en-US" i="0" baseline="0" dirty="0"/>
              <a:t>Discrepancy Model Approach to Evaluation: http://www.cde.state.co.us/educatoreffectiveness/flex-disc-model</a:t>
            </a:r>
            <a:endParaRPr lang="en-US" dirty="0"/>
          </a:p>
          <a:p>
            <a:r>
              <a:rPr lang="en-US" dirty="0"/>
              <a:t>Measures of Student Learning: </a:t>
            </a:r>
            <a:r>
              <a:rPr lang="en-US" dirty="0">
                <a:hlinkClick r:id="rId8"/>
              </a:rPr>
              <a:t>http://www.cde.state.co.us/educatoreffectiveness/flex-mslos</a:t>
            </a:r>
            <a:endParaRPr lang="en-US" dirty="0"/>
          </a:p>
          <a:p>
            <a:r>
              <a:rPr lang="en-US" i="0" baseline="0" dirty="0"/>
              <a:t>Sharing the Evaluator Rubric: http://www.cde.state.co.us/educatoreffectiveness/flex-sharing-rubric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Appeals: http://www.cde.state.co.us/educatoreffectiveness/flex-appeals</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963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22</a:t>
            </a:fld>
            <a:endParaRPr lang="en-US"/>
          </a:p>
        </p:txBody>
      </p:sp>
    </p:spTree>
    <p:extLst>
      <p:ext uri="{BB962C8B-B14F-4D97-AF65-F5344CB8AC3E}">
        <p14:creationId xmlns:p14="http://schemas.microsoft.com/office/powerpoint/2010/main" val="2368779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Prior to using the state model system, educators should be trained on the system’s processes, tools and materials to ensure that everyone has the foundational knowledge needed to implement the system. Well-trained and knowledgeable users help ensure the reliability and accuracy of the final ratings. This typically occurs once for an educator.</a:t>
            </a:r>
          </a:p>
          <a:p>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http://www.cde.state.co.us/educatoreffectiveness/flex-training</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1714295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provides an opportunity for educators being evaluated to reflect on their ability to face the challenges ahead during the coming school year, including the measures to which they will be held accountable, student needs and their professional growth plan.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http://www.cde.state.co.us/educatoreffectiveness/flex-sharing-sa </a:t>
            </a:r>
            <a:br>
              <a:rPr lang="en-US" b="0" baseline="0" dirty="0"/>
            </a:br>
            <a:r>
              <a:rPr lang="en-US" b="0" baseline="0" dirty="0"/>
              <a:t>Professional Growth Plan: http://www.cde.state.co.us/educatoreffectiveness/flex-goals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24</a:t>
            </a:fld>
            <a:endParaRPr lang="en-US"/>
          </a:p>
        </p:txBody>
      </p:sp>
    </p:spTree>
    <p:extLst>
      <p:ext uri="{BB962C8B-B14F-4D97-AF65-F5344CB8AC3E}">
        <p14:creationId xmlns:p14="http://schemas.microsoft.com/office/powerpoint/2010/main" val="1029314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can add any requirements you have for the self-assessment such as:</a:t>
            </a:r>
          </a:p>
          <a:p>
            <a:pPr marL="628650" lvl="1" indent="-171450">
              <a:buFont typeface="Arial" panose="020B0604020202020204" pitchFamily="34" charset="0"/>
              <a:buChar char="•"/>
            </a:pPr>
            <a:r>
              <a:rPr lang="en-US" dirty="0"/>
              <a:t>Timeline for completion</a:t>
            </a:r>
          </a:p>
          <a:p>
            <a:pPr marL="628650" lvl="1" indent="-171450">
              <a:buFont typeface="Arial" panose="020B0604020202020204" pitchFamily="34" charset="0"/>
              <a:buChar char="•"/>
            </a:pPr>
            <a:r>
              <a:rPr lang="en-US" dirty="0"/>
              <a:t>Sharing protocol</a:t>
            </a:r>
          </a:p>
          <a:p>
            <a:pPr marL="628650" lvl="1" indent="-171450">
              <a:buFont typeface="Arial" panose="020B0604020202020204" pitchFamily="34" charset="0"/>
              <a:buChar char="•"/>
            </a:pPr>
            <a:r>
              <a:rPr lang="en-US" dirty="0"/>
              <a:t>Using the </a:t>
            </a:r>
            <a:r>
              <a:rPr lang="en-US" i="1" dirty="0"/>
              <a:t>Resource Guide for Deepening the Understanding of Teacher's Professional Practices </a:t>
            </a:r>
            <a:r>
              <a:rPr lang="en-US" dirty="0"/>
              <a:t>as needed (</a:t>
            </a:r>
            <a:r>
              <a:rPr lang="en-US" dirty="0">
                <a:hlinkClick r:id="rId3"/>
              </a:rPr>
              <a:t>http://www.cde.state.co.us/educatoreffectiveness/rev-resourceguide</a:t>
            </a:r>
            <a:r>
              <a:rPr lang="en-US" dirty="0"/>
              <a:t>)</a:t>
            </a:r>
          </a:p>
          <a:p>
            <a:pPr marL="628650" lvl="1" indent="-171450">
              <a:buFont typeface="Arial" panose="020B0604020202020204" pitchFamily="34" charset="0"/>
              <a:buChar char="•"/>
            </a:pPr>
            <a:r>
              <a:rPr lang="en-US" dirty="0"/>
              <a:t>Guidance for using the self-assessment as goals are prepared</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Sharing the Self-Assessment: http://www.cde.state.co.us/educatoreffectiveness/flex-sharing-sa </a:t>
            </a:r>
            <a:br>
              <a:rPr lang="en-US" b="0" baseline="0" dirty="0"/>
            </a:br>
            <a:endParaRPr lang="en-US" b="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02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http://www.cde.state.co.us/educatoreffectiveness/flex-goals</a:t>
            </a:r>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26</a:t>
            </a:fld>
            <a:endParaRPr lang="en-US"/>
          </a:p>
        </p:txBody>
      </p:sp>
    </p:spTree>
    <p:extLst>
      <p:ext uri="{BB962C8B-B14F-4D97-AF65-F5344CB8AC3E}">
        <p14:creationId xmlns:p14="http://schemas.microsoft.com/office/powerpoint/2010/main" val="2991426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building requirements for the educator growth plans on this slide such as:</a:t>
            </a:r>
          </a:p>
          <a:p>
            <a:pPr marL="628650" lvl="1" indent="-171450">
              <a:buFont typeface="Arial" panose="020B0604020202020204" pitchFamily="34" charset="0"/>
              <a:buChar char="•"/>
            </a:pPr>
            <a:r>
              <a:rPr lang="en-US" dirty="0"/>
              <a:t>Timeline for completion and goal expectations:</a:t>
            </a:r>
          </a:p>
          <a:p>
            <a:pPr marL="1085850" lvl="2" indent="-171450">
              <a:buFont typeface="Arial" panose="020B0604020202020204" pitchFamily="34" charset="0"/>
              <a:buChar char="•"/>
            </a:pPr>
            <a:r>
              <a:rPr lang="en-US" dirty="0"/>
              <a:t>number of goals</a:t>
            </a:r>
          </a:p>
          <a:p>
            <a:pPr marL="1085850" lvl="2" indent="-171450">
              <a:buFont typeface="Arial" panose="020B0604020202020204" pitchFamily="34" charset="0"/>
              <a:buChar char="•"/>
            </a:pPr>
            <a:r>
              <a:rPr lang="en-US" dirty="0"/>
              <a:t>number of action steps</a:t>
            </a:r>
          </a:p>
          <a:p>
            <a:pPr marL="1085850" lvl="2" indent="-171450">
              <a:buFont typeface="Arial" panose="020B0604020202020204" pitchFamily="34" charset="0"/>
              <a:buChar char="•"/>
            </a:pPr>
            <a:r>
              <a:rPr lang="en-US" dirty="0"/>
              <a:t>whether someone else will help them with the goal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b="0" baseline="0" dirty="0"/>
              <a:t>Professional Growth Plan: http://www.cde.state.co.us/educatoreffectiveness/flex-goals</a:t>
            </a: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27</a:t>
            </a:fld>
            <a:endParaRPr lang="en-US"/>
          </a:p>
        </p:txBody>
      </p:sp>
    </p:spTree>
    <p:extLst>
      <p:ext uri="{BB962C8B-B14F-4D97-AF65-F5344CB8AC3E}">
        <p14:creationId xmlns:p14="http://schemas.microsoft.com/office/powerpoint/2010/main" val="4122059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Measures of Student Learning Guidance: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http://www.cde.state.co.us/educatoreffectiveness/studentgrowthguide</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NOTE: For the 2021-22 school year, SPF and DPF are not available for inclusion in the creation of MSL/Os.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http://www.cde.state.co.us/educatoreffectiveness/flex-mslos </a:t>
            </a:r>
          </a:p>
          <a:p>
            <a:r>
              <a:rPr lang="en-US" dirty="0"/>
              <a:t>Connecting the PGP and MSL/</a:t>
            </a:r>
            <a:r>
              <a:rPr lang="en-US" dirty="0" err="1"/>
              <a:t>Os</a:t>
            </a:r>
            <a:r>
              <a:rPr lang="en-US" dirty="0"/>
              <a:t>: http://www.cde.state.co.us/educatoreffectiveness/flex-pgp-mslo </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28</a:t>
            </a:fld>
            <a:endParaRPr lang="en-US"/>
          </a:p>
        </p:txBody>
      </p:sp>
    </p:spTree>
    <p:extLst>
      <p:ext uri="{BB962C8B-B14F-4D97-AF65-F5344CB8AC3E}">
        <p14:creationId xmlns:p14="http://schemas.microsoft.com/office/powerpoint/2010/main" val="17158238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could include the “pies” for your educators.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Measures of Student Learning: http://www.cde.state.co.us/educatoreffectiveness/flex-mslos</a:t>
            </a:r>
          </a:p>
          <a:p>
            <a:r>
              <a:rPr lang="en-US" dirty="0"/>
              <a:t>Connecting the PGP and MSLs/MSOs: http://www.cde.state.co.us/educatoreffectiveness/flex-pgp-mslo</a:t>
            </a:r>
          </a:p>
          <a:p>
            <a:r>
              <a:rPr lang="en-US" dirty="0"/>
              <a:t> add in your building specific information about MSLs. </a:t>
            </a:r>
          </a:p>
          <a:p>
            <a:r>
              <a:rPr lang="en-US" dirty="0"/>
              <a:t>For example: the process for creating the MSLs, the date by which MSLs should be set and if ready, insert your pie on this slide.</a:t>
            </a:r>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3733264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3</a:t>
            </a:fld>
            <a:endParaRPr lang="en-US"/>
          </a:p>
        </p:txBody>
      </p:sp>
    </p:spTree>
    <p:extLst>
      <p:ext uri="{BB962C8B-B14F-4D97-AF65-F5344CB8AC3E}">
        <p14:creationId xmlns:p14="http://schemas.microsoft.com/office/powerpoint/2010/main" val="973319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30</a:t>
            </a:fld>
            <a:endParaRPr lang="en-US"/>
          </a:p>
        </p:txBody>
      </p:sp>
    </p:spTree>
    <p:extLst>
      <p:ext uri="{BB962C8B-B14F-4D97-AF65-F5344CB8AC3E}">
        <p14:creationId xmlns:p14="http://schemas.microsoft.com/office/powerpoint/2010/main" val="3938392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meetings could be formal or informal, brief, ongoing or scheduled depending on the district policy or preference.</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31</a:t>
            </a:fld>
            <a:endParaRPr lang="en-US"/>
          </a:p>
        </p:txBody>
      </p:sp>
    </p:spTree>
    <p:extLst>
      <p:ext uri="{BB962C8B-B14F-4D97-AF65-F5344CB8AC3E}">
        <p14:creationId xmlns:p14="http://schemas.microsoft.com/office/powerpoint/2010/main" val="4137589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1520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The mid-year meeting is the BIG meeting between educator and evaluator and sets the rest of the year up for success.</a:t>
            </a:r>
          </a:p>
          <a:p>
            <a:r>
              <a:rPr lang="en-US" i="0" dirty="0"/>
              <a:t>Principals/Evaluators and educators are strongly encouraged to prioritize this review for an in-depth discussion of progress towards goals as well as take time to explore any potential adjustments that may need to be made in setting the stage for the End of Year Conversation.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Additional considerations for prior to, during, and post to maximize the Mid-Year Review can be found at: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http://www.cde.state.co.us/educatoreffectiveness/maximizing_myr</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i="0" dirty="0"/>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6019718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any deadlines or specifics for your building Mid-Year Reviews on this slide. For example: Completion dates, what the educator should bring to the mid-year, should they make an appointment, among others.</a:t>
            </a:r>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88971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958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evaluator, who is responsible for accurately and fairly rating professional practices, should take advantage of all opportunities to examine the performance of the educators for whom they have evaluation responsibilities. Additionally, there are many opportunities throughout the school day in which staff members may be evaluated outside of the classroom, and evaluators who take advantage of those opportunities will have the information necessary to make fair and accurate determinations of the staff members’ performance.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New information is now available on the CDE website that focused on effective observation and feedback in various learning environments (including remote/online):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Providing Effective Observations and 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http://www.cde.state.co.us/educatoreffectiveness/observationfeedback</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http://www.cde.state.co.us/educatoreffectiveness/flex-obs-feedback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12901112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graphic from </a:t>
            </a:r>
            <a:r>
              <a:rPr lang="en-US" i="1" dirty="0"/>
              <a:t>Better Feedback for Better Teaching</a:t>
            </a:r>
            <a:r>
              <a:rPr lang="en-US" dirty="0"/>
              <a:t>. You may want to share this with your educators, so they are aware of best practices for collecting data and giving feedback.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http://www.cde.state.co.us/educatoreffectiveness/flex-obs-feedback</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37</a:t>
            </a:fld>
            <a:endParaRPr lang="en-US"/>
          </a:p>
        </p:txBody>
      </p:sp>
    </p:spTree>
    <p:extLst>
      <p:ext uri="{BB962C8B-B14F-4D97-AF65-F5344CB8AC3E}">
        <p14:creationId xmlns:p14="http://schemas.microsoft.com/office/powerpoint/2010/main" val="30002541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district should inform educators about the process of observation and feedback. For example: how often will the educator be observed, how will feedback take place, can they request an observation, how will they be informed about upcoming observations or will they be unannounced?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t>Observations: http://www.cde.state.co.us/educatoreffectiveness/flex-observations</a:t>
            </a:r>
          </a:p>
          <a:p>
            <a:r>
              <a:rPr lang="en-US" i="0" baseline="0" dirty="0"/>
              <a:t>Observation Feedback: http://www.cde.state.co.us/educatoreffectiveness/flex-obs-feedback</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7990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a:t>
            </a:r>
            <a:r>
              <a:rPr lang="en-US" baseline="0" dirty="0"/>
              <a:t> a reminder, the evaluation process focuses on four key points of connection between evaluator and the person being evaluated. </a:t>
            </a:r>
            <a:r>
              <a:rPr lang="en-US" dirty="0"/>
              <a:t>These</a:t>
            </a:r>
            <a:r>
              <a:rPr lang="en-US" baseline="0" dirty="0"/>
              <a:t> connections will help in planning your evaluation cycle throughout the school year. The four State Model Connection points can be used, or replaced with local touch points, as appropriate throughout this slide deck for districts that may use their own locally-developed evaluation system in lieu of the state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Finding time in evaluations: http://www.cde.state.co.us/educatoreffectiveness/flex/findingtimeinevals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846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6652637"/>
          </a:xfrm>
        </p:spPr>
        <p:txBody>
          <a:bodyPr/>
          <a:lstStyle/>
          <a:p>
            <a:r>
              <a:rPr lang="en-US" dirty="0"/>
              <a:t>The Educator Effectiveness (EE) Office offers differentiated support to</a:t>
            </a:r>
            <a:r>
              <a:rPr lang="en-US" baseline="0" dirty="0"/>
              <a:t> districts/BOCES through our team of Regional Specialists. </a:t>
            </a:r>
            <a:r>
              <a:rPr lang="en-US" dirty="0"/>
              <a:t>The Regional Specialists can assist districts/BOCES as they support educator practice and build an integrated, systematic approach to educator evaluation – as a part of the state model system or a district’s unique evaluation system.</a:t>
            </a:r>
            <a:br>
              <a:rPr lang="en-US" dirty="0"/>
            </a:br>
            <a:br>
              <a:rPr lang="en-US" dirty="0"/>
            </a:br>
            <a:r>
              <a:rPr lang="en-US" dirty="0"/>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dirty="0"/>
          </a:p>
          <a:p>
            <a:pPr fontAlgn="t">
              <a:lnSpc>
                <a:spcPct val="125000"/>
              </a:lnSpc>
            </a:pPr>
            <a:r>
              <a:rPr lang="en-US" b="1" dirty="0"/>
              <a:t>Curtis Garcia</a:t>
            </a:r>
            <a:endParaRPr lang="en-US" sz="2700" dirty="0">
              <a:latin typeface="Arial"/>
            </a:endParaRPr>
          </a:p>
          <a:p>
            <a:pPr fontAlgn="t">
              <a:lnSpc>
                <a:spcPct val="125000"/>
              </a:lnSpc>
            </a:pPr>
            <a:r>
              <a:rPr lang="en-US" dirty="0"/>
              <a:t>Southwest Region</a:t>
            </a:r>
            <a:endParaRPr lang="en-US" sz="2700" dirty="0">
              <a:latin typeface="Arial"/>
            </a:endParaRPr>
          </a:p>
          <a:p>
            <a:pPr fontAlgn="t">
              <a:lnSpc>
                <a:spcPct val="125000"/>
              </a:lnSpc>
            </a:pPr>
            <a:r>
              <a:rPr lang="en-US" u="sng" dirty="0">
                <a:hlinkClick r:id="rId3">
                  <a:extLst>
                    <a:ext uri="{A12FA001-AC4F-418D-AE19-62706E023703}">
                      <ahyp:hlinkClr xmlns:ahyp="http://schemas.microsoft.com/office/drawing/2018/hyperlinkcolor" val="tx"/>
                    </a:ext>
                  </a:extLst>
                </a:hlinkClick>
              </a:rPr>
              <a:t>garcia_c@cde.state.co.us</a:t>
            </a:r>
            <a:endParaRPr lang="en-US" sz="2700" dirty="0">
              <a:latin typeface="Arial"/>
            </a:endParaRPr>
          </a:p>
          <a:p>
            <a:pPr fontAlgn="t">
              <a:lnSpc>
                <a:spcPct val="125000"/>
              </a:lnSpc>
            </a:pPr>
            <a:r>
              <a:rPr lang="en-US" dirty="0"/>
              <a:t>303-981-8950</a:t>
            </a:r>
          </a:p>
          <a:p>
            <a:pPr fontAlgn="t">
              <a:lnSpc>
                <a:spcPct val="125000"/>
              </a:lnSpc>
            </a:pPr>
            <a:r>
              <a:rPr lang="en-US" b="1" dirty="0"/>
              <a:t>Lynn Kintz</a:t>
            </a:r>
            <a:endParaRPr lang="en-US" sz="2700" dirty="0">
              <a:latin typeface="Arial"/>
            </a:endParaRPr>
          </a:p>
          <a:p>
            <a:pPr fontAlgn="t">
              <a:lnSpc>
                <a:spcPct val="125000"/>
              </a:lnSpc>
            </a:pPr>
            <a:r>
              <a:rPr lang="en-US" dirty="0"/>
              <a:t>West Central and Pikes</a:t>
            </a:r>
            <a:r>
              <a:rPr lang="en-US" baseline="0" dirty="0"/>
              <a:t> Peak Region </a:t>
            </a:r>
            <a:endParaRPr lang="en-US" sz="2700" dirty="0">
              <a:latin typeface="Arial"/>
            </a:endParaRPr>
          </a:p>
          <a:p>
            <a:pPr fontAlgn="t">
              <a:lnSpc>
                <a:spcPct val="125000"/>
              </a:lnSpc>
            </a:pPr>
            <a:r>
              <a:rPr lang="en-US" u="sng" dirty="0">
                <a:hlinkClick r:id="rId4">
                  <a:extLst>
                    <a:ext uri="{A12FA001-AC4F-418D-AE19-62706E023703}">
                      <ahyp:hlinkClr xmlns:ahyp="http://schemas.microsoft.com/office/drawing/2018/hyperlinkcolor" val="tx"/>
                    </a:ext>
                  </a:extLst>
                </a:hlinkClick>
              </a:rPr>
              <a:t>kintz_l@cde.state.co.us</a:t>
            </a:r>
            <a:endParaRPr lang="en-US" sz="2700" dirty="0">
              <a:latin typeface="Arial"/>
            </a:endParaRPr>
          </a:p>
          <a:p>
            <a:pPr fontAlgn="t">
              <a:lnSpc>
                <a:spcPct val="125000"/>
              </a:lnSpc>
            </a:pPr>
            <a:r>
              <a:rPr lang="en-US" dirty="0"/>
              <a:t>303-913-7767</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Sue Gill</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Metro Region</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5">
                  <a:extLst>
                    <a:ext uri="{A12FA001-AC4F-418D-AE19-62706E023703}">
                      <ahyp:hlinkClr xmlns:ahyp="http://schemas.microsoft.com/office/drawing/2018/hyperlinkcolor" val="tx"/>
                    </a:ext>
                  </a:extLst>
                </a:hlinkClick>
              </a:rPr>
              <a:t>gill_s@cde.state.co.us</a:t>
            </a:r>
          </a:p>
          <a:p>
            <a:pPr marL="0" marR="0">
              <a:lnSpc>
                <a:spcPct val="100000"/>
              </a:lnSpc>
              <a:spcBef>
                <a:spcPts val="0"/>
              </a:spcBef>
              <a:spcAft>
                <a:spcPts val="0"/>
              </a:spcAft>
            </a:pPr>
            <a:r>
              <a:rPr lang="en-US" sz="1200" baseline="0" dirty="0">
                <a:solidFill>
                  <a:schemeClr val="tx1"/>
                </a:solidFill>
                <a:effectLst/>
                <a:latin typeface="+mn-lt"/>
                <a:ea typeface="+mn-ea"/>
                <a:cs typeface="+mn-cs"/>
              </a:rPr>
              <a:t>720-454-6167</a:t>
            </a:r>
          </a:p>
          <a:p>
            <a:pPr fontAlgn="t">
              <a:lnSpc>
                <a:spcPct val="125000"/>
              </a:lnSpc>
            </a:pPr>
            <a:r>
              <a:rPr lang="en-US" b="1" dirty="0"/>
              <a:t>Rachel Paul</a:t>
            </a:r>
            <a:endParaRPr lang="en-US" sz="2700" dirty="0">
              <a:latin typeface="Arial"/>
            </a:endParaRPr>
          </a:p>
          <a:p>
            <a:pPr fontAlgn="t">
              <a:lnSpc>
                <a:spcPct val="125000"/>
              </a:lnSpc>
            </a:pPr>
            <a:r>
              <a:rPr lang="en-US" dirty="0"/>
              <a:t>Eastern Rural Region</a:t>
            </a:r>
            <a:endParaRPr lang="en-US" sz="2700" dirty="0">
              <a:latin typeface="Arial"/>
            </a:endParaRPr>
          </a:p>
          <a:p>
            <a:pPr fontAlgn="t">
              <a:lnSpc>
                <a:spcPct val="125000"/>
              </a:lnSpc>
            </a:pPr>
            <a:r>
              <a:rPr lang="en-US" u="sng" dirty="0">
                <a:hlinkClick r:id="rId6">
                  <a:extLst>
                    <a:ext uri="{A12FA001-AC4F-418D-AE19-62706E023703}">
                      <ahyp:hlinkClr xmlns:ahyp="http://schemas.microsoft.com/office/drawing/2018/hyperlinkcolor" val="tx"/>
                    </a:ext>
                  </a:extLst>
                </a:hlinkClick>
              </a:rPr>
              <a:t>paul_r@cde.state.co.us</a:t>
            </a:r>
            <a:endParaRPr lang="en-US" sz="2700" dirty="0">
              <a:latin typeface="Arial"/>
            </a:endParaRPr>
          </a:p>
          <a:p>
            <a:pPr fontAlgn="t">
              <a:lnSpc>
                <a:spcPct val="125000"/>
              </a:lnSpc>
            </a:pPr>
            <a:r>
              <a:rPr lang="en-US" dirty="0"/>
              <a:t>303-917-8410</a:t>
            </a:r>
          </a:p>
          <a:p>
            <a:pPr fontAlgn="t">
              <a:lnSpc>
                <a:spcPct val="125000"/>
              </a:lnSpc>
            </a:pPr>
            <a:r>
              <a:rPr lang="en-US" b="1" dirty="0"/>
              <a:t>Mike DeGuire</a:t>
            </a:r>
            <a:endParaRPr lang="en-US" sz="2700" dirty="0">
              <a:latin typeface="Arial"/>
            </a:endParaRPr>
          </a:p>
          <a:p>
            <a:pPr fontAlgn="t">
              <a:lnSpc>
                <a:spcPct val="125000"/>
              </a:lnSpc>
            </a:pPr>
            <a:r>
              <a:rPr lang="en-US" dirty="0"/>
              <a:t>Northwest Region</a:t>
            </a:r>
            <a:endParaRPr lang="en-US" sz="2700" dirty="0">
              <a:latin typeface="Arial"/>
            </a:endParaRPr>
          </a:p>
          <a:p>
            <a:pPr fontAlgn="t">
              <a:lnSpc>
                <a:spcPct val="125000"/>
              </a:lnSpc>
            </a:pPr>
            <a:r>
              <a:rPr lang="en-US" u="sng" dirty="0">
                <a:hlinkClick r:id="rId7">
                  <a:extLst>
                    <a:ext uri="{A12FA001-AC4F-418D-AE19-62706E023703}">
                      <ahyp:hlinkClr xmlns:ahyp="http://schemas.microsoft.com/office/drawing/2018/hyperlinkcolor" val="tx"/>
                    </a:ext>
                  </a:extLst>
                </a:hlinkClick>
              </a:rPr>
              <a:t>deguire_m@cde.state.co.us</a:t>
            </a:r>
            <a:endParaRPr lang="en-US" sz="2700" dirty="0">
              <a:latin typeface="Arial"/>
            </a:endParaRPr>
          </a:p>
          <a:p>
            <a:pPr marL="0" marR="0">
              <a:lnSpc>
                <a:spcPct val="100000"/>
              </a:lnSpc>
              <a:spcBef>
                <a:spcPts val="0"/>
              </a:spcBef>
              <a:spcAft>
                <a:spcPts val="300"/>
              </a:spcAft>
            </a:pPr>
            <a:r>
              <a:rPr lang="en-US" sz="1200" i="0" dirty="0">
                <a:effectLst/>
              </a:rPr>
              <a:t>720-450-6890</a:t>
            </a:r>
          </a:p>
          <a:p>
            <a:endParaRPr lang="en-US" dirty="0"/>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7242FB-F25E-544B-B72F-E0B5A499AB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053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3326049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41</a:t>
            </a:fld>
            <a:endParaRPr lang="en-US"/>
          </a:p>
        </p:txBody>
      </p:sp>
    </p:spTree>
    <p:extLst>
      <p:ext uri="{BB962C8B-B14F-4D97-AF65-F5344CB8AC3E}">
        <p14:creationId xmlns:p14="http://schemas.microsoft.com/office/powerpoint/2010/main" val="18958636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42</a:t>
            </a:fld>
            <a:endParaRPr lang="en-US"/>
          </a:p>
        </p:txBody>
      </p:sp>
    </p:spTree>
    <p:extLst>
      <p:ext uri="{BB962C8B-B14F-4D97-AF65-F5344CB8AC3E}">
        <p14:creationId xmlns:p14="http://schemas.microsoft.com/office/powerpoint/2010/main" val="26214743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43</a:t>
            </a:fld>
            <a:endParaRPr lang="en-US"/>
          </a:p>
        </p:txBody>
      </p:sp>
    </p:spTree>
    <p:extLst>
      <p:ext uri="{BB962C8B-B14F-4D97-AF65-F5344CB8AC3E}">
        <p14:creationId xmlns:p14="http://schemas.microsoft.com/office/powerpoint/2010/main" val="3775484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44</a:t>
            </a:fld>
            <a:endParaRPr lang="en-US"/>
          </a:p>
        </p:txBody>
      </p:sp>
    </p:spTree>
    <p:extLst>
      <p:ext uri="{BB962C8B-B14F-4D97-AF65-F5344CB8AC3E}">
        <p14:creationId xmlns:p14="http://schemas.microsoft.com/office/powerpoint/2010/main" val="31202168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the names and contact information for people that can assist educators if they have questions. COPMS information is provided here for district/BOCES who utilize the state provided platform – this can be replaced with district’s local contact information as appropriate. </a:t>
            </a:r>
          </a:p>
        </p:txBody>
      </p:sp>
      <p:sp>
        <p:nvSpPr>
          <p:cNvPr id="4" name="Slide Number Placeholder 3"/>
          <p:cNvSpPr>
            <a:spLocks noGrp="1"/>
          </p:cNvSpPr>
          <p:nvPr>
            <p:ph type="sldNum" sz="quarter" idx="5"/>
          </p:nvPr>
        </p:nvSpPr>
        <p:spPr/>
        <p:txBody>
          <a:bodyPr/>
          <a:lstStyle/>
          <a:p>
            <a:fld id="{D8C3E97E-4890-4915-A7C2-F3D207C521C5}" type="slidenum">
              <a:rPr lang="en-US" smtClean="0"/>
              <a:t>45</a:t>
            </a:fld>
            <a:endParaRPr lang="en-US"/>
          </a:p>
        </p:txBody>
      </p:sp>
    </p:spTree>
    <p:extLst>
      <p:ext uri="{BB962C8B-B14F-4D97-AF65-F5344CB8AC3E}">
        <p14:creationId xmlns:p14="http://schemas.microsoft.com/office/powerpoint/2010/main" val="3603173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46</a:t>
            </a:fld>
            <a:endParaRPr lang="en-US">
              <a:solidFill>
                <a:prstClr val="black"/>
              </a:solidFill>
            </a:endParaRPr>
          </a:p>
        </p:txBody>
      </p:sp>
      <p:sp>
        <p:nvSpPr>
          <p:cNvPr id="11" name="Notes Placeholder 2">
            <a:extLst>
              <a:ext uri="{FF2B5EF4-FFF2-40B4-BE49-F238E27FC236}">
                <a16:creationId xmlns:a16="http://schemas.microsoft.com/office/drawing/2014/main" id="{4939E806-551D-4737-9C9D-D165659A417F}"/>
              </a:ext>
            </a:extLst>
          </p:cNvPr>
          <p:cNvSpPr txBox="1">
            <a:spLocks/>
          </p:cNvSpPr>
          <p:nvPr/>
        </p:nvSpPr>
        <p:spPr>
          <a:xfrm>
            <a:off x="685800" y="4400550"/>
            <a:ext cx="5486400" cy="6652637"/>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a:t>The Educator Effectiveness (EE) Office offers differentiated support to districts/BOCES through our team of Regional Specialists. The Regional Specialists can assist districts/BOCES as they support educator practice and build an integrated, systematic approach to educator evaluation – as a part of the state model system or a district’s unique evaluation system.</a:t>
            </a:r>
            <a:br>
              <a:rPr lang="en-US"/>
            </a:br>
            <a:br>
              <a:rPr lang="en-US"/>
            </a:br>
            <a:r>
              <a:rPr lang="en-US"/>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endParaRPr lang="en-US"/>
          </a:p>
          <a:p>
            <a:pPr fontAlgn="t">
              <a:lnSpc>
                <a:spcPct val="125000"/>
              </a:lnSpc>
            </a:pPr>
            <a:r>
              <a:rPr lang="en-US" b="1"/>
              <a:t>Curtis Garcia</a:t>
            </a:r>
            <a:endParaRPr lang="en-US" sz="2700">
              <a:latin typeface="Arial"/>
            </a:endParaRPr>
          </a:p>
          <a:p>
            <a:pPr fontAlgn="t">
              <a:lnSpc>
                <a:spcPct val="125000"/>
              </a:lnSpc>
            </a:pPr>
            <a:r>
              <a:rPr lang="en-US"/>
              <a:t>Southwest Region</a:t>
            </a:r>
            <a:endParaRPr lang="en-US" sz="2700">
              <a:latin typeface="Arial"/>
            </a:endParaRPr>
          </a:p>
          <a:p>
            <a:pPr fontAlgn="t">
              <a:lnSpc>
                <a:spcPct val="125000"/>
              </a:lnSpc>
            </a:pPr>
            <a:r>
              <a:rPr lang="en-US" u="sng">
                <a:hlinkClick r:id="rId3">
                  <a:extLst>
                    <a:ext uri="{A12FA001-AC4F-418D-AE19-62706E023703}">
                      <ahyp:hlinkClr xmlns:ahyp="http://schemas.microsoft.com/office/drawing/2018/hyperlinkcolor" val="tx"/>
                    </a:ext>
                  </a:extLst>
                </a:hlinkClick>
              </a:rPr>
              <a:t>garcia_c@cde.state.co.us</a:t>
            </a:r>
            <a:endParaRPr lang="en-US" sz="2700">
              <a:latin typeface="Arial"/>
            </a:endParaRPr>
          </a:p>
          <a:p>
            <a:pPr fontAlgn="t">
              <a:lnSpc>
                <a:spcPct val="125000"/>
              </a:lnSpc>
            </a:pPr>
            <a:r>
              <a:rPr lang="en-US"/>
              <a:t>303-981-8950</a:t>
            </a:r>
          </a:p>
          <a:p>
            <a:pPr fontAlgn="t">
              <a:lnSpc>
                <a:spcPct val="125000"/>
              </a:lnSpc>
            </a:pPr>
            <a:r>
              <a:rPr lang="en-US" b="1"/>
              <a:t>Lynn Kintz</a:t>
            </a:r>
            <a:endParaRPr lang="en-US" sz="2700">
              <a:latin typeface="Arial"/>
            </a:endParaRPr>
          </a:p>
          <a:p>
            <a:pPr fontAlgn="t">
              <a:lnSpc>
                <a:spcPct val="125000"/>
              </a:lnSpc>
            </a:pPr>
            <a:r>
              <a:rPr lang="en-US"/>
              <a:t>West Central and Pikes Peak Region </a:t>
            </a:r>
            <a:endParaRPr lang="en-US" sz="2700">
              <a:latin typeface="Arial"/>
            </a:endParaRPr>
          </a:p>
          <a:p>
            <a:pPr fontAlgn="t">
              <a:lnSpc>
                <a:spcPct val="125000"/>
              </a:lnSpc>
            </a:pPr>
            <a:r>
              <a:rPr lang="en-US" u="sng">
                <a:hlinkClick r:id="rId4">
                  <a:extLst>
                    <a:ext uri="{A12FA001-AC4F-418D-AE19-62706E023703}">
                      <ahyp:hlinkClr xmlns:ahyp="http://schemas.microsoft.com/office/drawing/2018/hyperlinkcolor" val="tx"/>
                    </a:ext>
                  </a:extLst>
                </a:hlinkClick>
              </a:rPr>
              <a:t>kintz_l@cde.state.co.us</a:t>
            </a:r>
            <a:endParaRPr lang="en-US" sz="2700">
              <a:latin typeface="Arial"/>
            </a:endParaRPr>
          </a:p>
          <a:p>
            <a:pPr fontAlgn="t">
              <a:lnSpc>
                <a:spcPct val="125000"/>
              </a:lnSpc>
            </a:pPr>
            <a:r>
              <a:rPr lang="en-US"/>
              <a:t>303-913-7767</a:t>
            </a:r>
          </a:p>
          <a:p>
            <a:pPr fontAlgn="t">
              <a:lnSpc>
                <a:spcPct val="125000"/>
              </a:lnSpc>
            </a:pPr>
            <a:r>
              <a:rPr lang="en-US" b="1"/>
              <a:t>Sue Gill</a:t>
            </a:r>
            <a:endParaRPr lang="en-US" sz="2700">
              <a:latin typeface="Arial"/>
            </a:endParaRPr>
          </a:p>
          <a:p>
            <a:pPr fontAlgn="t">
              <a:lnSpc>
                <a:spcPct val="125000"/>
              </a:lnSpc>
            </a:pPr>
            <a:r>
              <a:rPr lang="en-US"/>
              <a:t>Metro Region</a:t>
            </a:r>
          </a:p>
          <a:p>
            <a:pPr fontAlgn="t">
              <a:lnSpc>
                <a:spcPct val="125000"/>
              </a:lnSpc>
            </a:pPr>
            <a:r>
              <a:rPr lang="en-US" u="sng">
                <a:hlinkClick r:id="rId5">
                  <a:extLst>
                    <a:ext uri="{A12FA001-AC4F-418D-AE19-62706E023703}">
                      <ahyp:hlinkClr xmlns:ahyp="http://schemas.microsoft.com/office/drawing/2018/hyperlinkcolor" val="tx"/>
                    </a:ext>
                  </a:extLst>
                </a:hlinkClick>
              </a:rPr>
              <a:t>gill_s@cde.state.co.us</a:t>
            </a:r>
          </a:p>
          <a:p>
            <a:pPr>
              <a:lnSpc>
                <a:spcPct val="125000"/>
              </a:lnSpc>
            </a:pPr>
            <a:r>
              <a:rPr lang="en-US"/>
              <a:t>Sue - 303-913-3506</a:t>
            </a:r>
          </a:p>
          <a:p>
            <a:pPr fontAlgn="t">
              <a:lnSpc>
                <a:spcPct val="125000"/>
              </a:lnSpc>
            </a:pPr>
            <a:r>
              <a:rPr lang="en-US" b="1"/>
              <a:t>Rachel Paul</a:t>
            </a:r>
            <a:endParaRPr lang="en-US" sz="2700">
              <a:latin typeface="Arial"/>
            </a:endParaRPr>
          </a:p>
          <a:p>
            <a:pPr fontAlgn="t">
              <a:lnSpc>
                <a:spcPct val="125000"/>
              </a:lnSpc>
            </a:pPr>
            <a:r>
              <a:rPr lang="en-US"/>
              <a:t>Eastern Rural Region</a:t>
            </a:r>
            <a:endParaRPr lang="en-US" sz="2700">
              <a:latin typeface="Arial"/>
            </a:endParaRPr>
          </a:p>
          <a:p>
            <a:pPr fontAlgn="t">
              <a:lnSpc>
                <a:spcPct val="125000"/>
              </a:lnSpc>
            </a:pPr>
            <a:r>
              <a:rPr lang="en-US" u="sng">
                <a:hlinkClick r:id="rId6">
                  <a:extLst>
                    <a:ext uri="{A12FA001-AC4F-418D-AE19-62706E023703}">
                      <ahyp:hlinkClr xmlns:ahyp="http://schemas.microsoft.com/office/drawing/2018/hyperlinkcolor" val="tx"/>
                    </a:ext>
                  </a:extLst>
                </a:hlinkClick>
              </a:rPr>
              <a:t>paul_r@cde.state.co.us</a:t>
            </a:r>
            <a:endParaRPr lang="en-US" sz="2700">
              <a:latin typeface="Arial"/>
            </a:endParaRPr>
          </a:p>
          <a:p>
            <a:pPr fontAlgn="t">
              <a:lnSpc>
                <a:spcPct val="125000"/>
              </a:lnSpc>
            </a:pPr>
            <a:r>
              <a:rPr lang="en-US"/>
              <a:t>303-917-8410</a:t>
            </a:r>
          </a:p>
          <a:p>
            <a:pPr fontAlgn="t">
              <a:lnSpc>
                <a:spcPct val="125000"/>
              </a:lnSpc>
            </a:pPr>
            <a:r>
              <a:rPr lang="en-US" b="1"/>
              <a:t>Karin Reynolds</a:t>
            </a:r>
            <a:endParaRPr lang="en-US" sz="2700">
              <a:latin typeface="Arial"/>
            </a:endParaRPr>
          </a:p>
          <a:p>
            <a:pPr fontAlgn="t">
              <a:lnSpc>
                <a:spcPct val="125000"/>
              </a:lnSpc>
            </a:pPr>
            <a:r>
              <a:rPr lang="en-US"/>
              <a:t>Northwest Region</a:t>
            </a:r>
            <a:endParaRPr lang="en-US" sz="2700">
              <a:latin typeface="Arial"/>
            </a:endParaRPr>
          </a:p>
          <a:p>
            <a:pPr fontAlgn="t">
              <a:lnSpc>
                <a:spcPct val="125000"/>
              </a:lnSpc>
            </a:pPr>
            <a:r>
              <a:rPr lang="en-US" u="sng">
                <a:hlinkClick r:id="rId7">
                  <a:extLst>
                    <a:ext uri="{A12FA001-AC4F-418D-AE19-62706E023703}">
                      <ahyp:hlinkClr xmlns:ahyp="http://schemas.microsoft.com/office/drawing/2018/hyperlinkcolor" val="tx"/>
                    </a:ext>
                  </a:extLst>
                </a:hlinkClick>
              </a:rPr>
              <a:t>reynolds_k@cde.state.co.us</a:t>
            </a:r>
            <a:endParaRPr lang="en-US" sz="2700">
              <a:latin typeface="Arial"/>
            </a:endParaRPr>
          </a:p>
          <a:p>
            <a:pPr fontAlgn="t">
              <a:lnSpc>
                <a:spcPct val="125000"/>
              </a:lnSpc>
            </a:pPr>
            <a:r>
              <a:rPr lang="en-US"/>
              <a:t>303-981-2804</a:t>
            </a:r>
            <a:endParaRPr lang="en-US" sz="2700">
              <a:latin typeface="Arial"/>
            </a:endParaRPr>
          </a:p>
          <a:p>
            <a:endParaRPr lang="en-US" dirty="0"/>
          </a:p>
        </p:txBody>
      </p:sp>
      <p:sp>
        <p:nvSpPr>
          <p:cNvPr id="12" name="Notes Placeholder 11">
            <a:extLst>
              <a:ext uri="{FF2B5EF4-FFF2-40B4-BE49-F238E27FC236}">
                <a16:creationId xmlns:a16="http://schemas.microsoft.com/office/drawing/2014/main" id="{CA781ADE-E1A7-44DA-9846-960687EBC1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Educator Effectiveness (EE) Office offers differentiated support to districts/BOCES through our team of Regional Specialists. The Regional Specialists can assist districts/BOCES as they support educator practice and build an integrated, systematic approach to educator evaluation – as a part of the state model system or a district’s unique evaluation system.</a:t>
            </a:r>
            <a:br>
              <a:rPr kumimoji="0" lang="en-US" sz="1200" b="0" i="0" u="none" strike="noStrike" kern="1200" cap="none" spc="0" normalizeH="0" baseline="0" noProof="0" dirty="0">
                <a:ln>
                  <a:noFill/>
                </a:ln>
                <a:solidFill>
                  <a:prstClr val="black"/>
                </a:solidFill>
                <a:effectLst/>
                <a:uLnTx/>
                <a:uFillTx/>
                <a:latin typeface="+mn-lt"/>
                <a:ea typeface="+mn-ea"/>
                <a:cs typeface="+mn-cs"/>
              </a:rPr>
            </a:br>
            <a:br>
              <a:rPr kumimoji="0" lang="en-US" sz="1200" b="0" i="0" u="none" strike="noStrike" kern="1200" cap="none" spc="0" normalizeH="0" baseline="0" noProof="0" dirty="0">
                <a:ln>
                  <a:noFill/>
                </a:ln>
                <a:solidFill>
                  <a:prstClr val="black"/>
                </a:solidFill>
                <a:effectLst/>
                <a:uLnTx/>
                <a:uFillTx/>
                <a:latin typeface="+mn-lt"/>
                <a:ea typeface="+mn-ea"/>
                <a:cs typeface="+mn-cs"/>
              </a:rPr>
            </a:br>
            <a:r>
              <a:rPr kumimoji="0" lang="en-US" sz="1200" b="0" i="0" u="none" strike="noStrike" kern="1200" cap="none" spc="0" normalizeH="0" baseline="0" noProof="0" dirty="0">
                <a:ln>
                  <a:noFill/>
                </a:ln>
                <a:solidFill>
                  <a:prstClr val="black"/>
                </a:solidFill>
                <a:effectLst/>
                <a:uLnTx/>
                <a:uFillTx/>
                <a:latin typeface="+mn-lt"/>
                <a:ea typeface="+mn-ea"/>
                <a:cs typeface="+mn-cs"/>
              </a:rPr>
              <a:t>The Educator Effectiveness Regional Specialists are available to meet with districts/BOCES to discuss local needs. Please use the chart above to help identify your Educator Effectiveness Regional Specialist. Feel free to contact your specialist with any questions you may have or support you may need!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Curtis Garcia</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Southwest Region</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garcia_c@cde.state.co.us</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303-981-8950</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Lynn Kintz</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West Central and Pikes Peak Region </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4">
                  <a:extLst>
                    <a:ext uri="{A12FA001-AC4F-418D-AE19-62706E023703}">
                      <ahyp:hlinkClr xmlns:ahyp="http://schemas.microsoft.com/office/drawing/2018/hyperlinkcolor" val="tx"/>
                    </a:ext>
                  </a:extLst>
                </a:hlinkClick>
              </a:rPr>
              <a:t>kintz_l@cde.state.co.us</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303-913-7767</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Sue Gill</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Metro Region</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5">
                  <a:extLst>
                    <a:ext uri="{A12FA001-AC4F-418D-AE19-62706E023703}">
                      <ahyp:hlinkClr xmlns:ahyp="http://schemas.microsoft.com/office/drawing/2018/hyperlinkcolor" val="tx"/>
                    </a:ext>
                  </a:extLst>
                </a:hlinkClick>
              </a:rPr>
              <a:t>gill_s@cde.state.co.us</a:t>
            </a:r>
          </a:p>
          <a:p>
            <a:pPr marL="0" marR="0">
              <a:lnSpc>
                <a:spcPct val="100000"/>
              </a:lnSpc>
              <a:spcBef>
                <a:spcPts val="0"/>
              </a:spcBef>
              <a:spcAft>
                <a:spcPts val="0"/>
              </a:spcAft>
            </a:pPr>
            <a:r>
              <a:rPr lang="en-US" sz="1200" baseline="0" dirty="0">
                <a:solidFill>
                  <a:schemeClr val="tx1"/>
                </a:solidFill>
                <a:effectLst/>
                <a:latin typeface="+mn-lt"/>
                <a:ea typeface="+mn-ea"/>
                <a:cs typeface="+mn-cs"/>
              </a:rPr>
              <a:t>720-454-6167</a:t>
            </a: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Rachel Paul</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Eastern Rural Region</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hlinkClick r:id="rId6">
                  <a:extLst>
                    <a:ext uri="{A12FA001-AC4F-418D-AE19-62706E023703}">
                      <ahyp:hlinkClr xmlns:ahyp="http://schemas.microsoft.com/office/drawing/2018/hyperlinkcolor" val="tx"/>
                    </a:ext>
                  </a:extLst>
                </a:hlinkClick>
              </a:rPr>
              <a:t>paul_r@cde.state.co.us</a:t>
            </a:r>
            <a:endParaRPr kumimoji="0" lang="en-US" sz="27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t" latinLnBrk="0" hangingPunct="1">
              <a:lnSpc>
                <a:spcPct val="125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303-917-8410</a:t>
            </a:r>
          </a:p>
          <a:p>
            <a:pPr fontAlgn="t">
              <a:lnSpc>
                <a:spcPct val="125000"/>
              </a:lnSpc>
            </a:pPr>
            <a:r>
              <a:rPr lang="en-US" b="1" dirty="0"/>
              <a:t>Mike DeGuire</a:t>
            </a:r>
            <a:endParaRPr lang="en-US" sz="2700" dirty="0">
              <a:latin typeface="Arial"/>
            </a:endParaRPr>
          </a:p>
          <a:p>
            <a:pPr fontAlgn="t">
              <a:lnSpc>
                <a:spcPct val="125000"/>
              </a:lnSpc>
            </a:pPr>
            <a:r>
              <a:rPr lang="en-US" dirty="0"/>
              <a:t>Northwest Region</a:t>
            </a:r>
            <a:endParaRPr lang="en-US" sz="2700" dirty="0">
              <a:latin typeface="Arial"/>
            </a:endParaRPr>
          </a:p>
          <a:p>
            <a:pPr fontAlgn="t">
              <a:lnSpc>
                <a:spcPct val="125000"/>
              </a:lnSpc>
            </a:pPr>
            <a:r>
              <a:rPr lang="en-US" u="sng" dirty="0">
                <a:hlinkClick r:id="rId8">
                  <a:extLst>
                    <a:ext uri="{A12FA001-AC4F-418D-AE19-62706E023703}">
                      <ahyp:hlinkClr xmlns:ahyp="http://schemas.microsoft.com/office/drawing/2018/hyperlinkcolor" val="tx"/>
                    </a:ext>
                  </a:extLst>
                </a:hlinkClick>
              </a:rPr>
              <a:t>deguire_m@cde.state.co.us</a:t>
            </a:r>
            <a:endParaRPr lang="en-US" sz="2700" dirty="0">
              <a:latin typeface="Arial"/>
            </a:endParaRPr>
          </a:p>
          <a:p>
            <a:pPr marL="0" marR="0">
              <a:lnSpc>
                <a:spcPct val="100000"/>
              </a:lnSpc>
              <a:spcBef>
                <a:spcPts val="0"/>
              </a:spcBef>
              <a:spcAft>
                <a:spcPts val="300"/>
              </a:spcAft>
            </a:pPr>
            <a:r>
              <a:rPr lang="en-US" sz="1200" i="0" dirty="0">
                <a:effectLst/>
              </a:rPr>
              <a:t>720-450-6890</a:t>
            </a:r>
          </a:p>
        </p:txBody>
      </p:sp>
    </p:spTree>
    <p:extLst>
      <p:ext uri="{BB962C8B-B14F-4D97-AF65-F5344CB8AC3E}">
        <p14:creationId xmlns:p14="http://schemas.microsoft.com/office/powerpoint/2010/main" val="255464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orientation slide deck serves as a shell and a starting point for districts and BOCES to present the relevant information and protocol for completing educator evaluations. It is not meant to be used “as-is”. Information specific to the local district will need to be added and individual choices should be made for which slides to include for different audience groups.</a:t>
            </a:r>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636367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6</a:t>
            </a:fld>
            <a:endParaRPr lang="en-US"/>
          </a:p>
        </p:txBody>
      </p:sp>
    </p:spTree>
    <p:extLst>
      <p:ext uri="{BB962C8B-B14F-4D97-AF65-F5344CB8AC3E}">
        <p14:creationId xmlns:p14="http://schemas.microsoft.com/office/powerpoint/2010/main" val="134422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and resources can be found at:</a:t>
            </a:r>
          </a:p>
          <a:p>
            <a:endParaRPr lang="en-US" dirty="0"/>
          </a:p>
          <a:p>
            <a:pPr marL="171450" indent="-171450">
              <a:buFont typeface="Arial" panose="020B0604020202020204" pitchFamily="34" charset="0"/>
              <a:buChar char="•"/>
            </a:pPr>
            <a:r>
              <a:rPr lang="en-US" dirty="0"/>
              <a:t>SB10-191 Overview</a:t>
            </a:r>
          </a:p>
          <a:p>
            <a:pPr marL="457200" lvl="1" indent="0">
              <a:buFontTx/>
              <a:buNone/>
            </a:pPr>
            <a:r>
              <a:rPr lang="en-US" dirty="0">
                <a:hlinkClick r:id="rId3"/>
              </a:rPr>
              <a:t>http://www.cde.state.co.us/educatoreffectiveness/overviewofsb191</a:t>
            </a:r>
            <a:endParaRPr lang="en-US" dirty="0"/>
          </a:p>
          <a:p>
            <a:pPr marL="457200" lvl="1" indent="0">
              <a:buFontTx/>
              <a:buNone/>
            </a:pPr>
            <a:endParaRPr lang="en-US" dirty="0"/>
          </a:p>
          <a:p>
            <a:pPr marL="171450" indent="-171450">
              <a:buFont typeface="Arial" panose="020B0604020202020204" pitchFamily="34" charset="0"/>
              <a:buChar char="•"/>
            </a:pPr>
            <a:r>
              <a:rPr lang="en-US" dirty="0"/>
              <a:t>SB10-191 Fact Sheet (historical and background information)</a:t>
            </a:r>
          </a:p>
          <a:p>
            <a:pPr marL="457200" lvl="1" indent="0">
              <a:buFont typeface="Arial" panose="020B0604020202020204" pitchFamily="34" charset="0"/>
              <a:buNone/>
            </a:pPr>
            <a:r>
              <a:rPr lang="en-US" dirty="0">
                <a:hlinkClick r:id="rId4"/>
              </a:rPr>
              <a:t>http://www.cde.state.co.us/educatoreffectiveness/sb191factsheet</a:t>
            </a: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a:t>
            </a:fld>
            <a:endParaRPr lang="en-US"/>
          </a:p>
        </p:txBody>
      </p:sp>
    </p:spTree>
    <p:extLst>
      <p:ext uri="{BB962C8B-B14F-4D97-AF65-F5344CB8AC3E}">
        <p14:creationId xmlns:p14="http://schemas.microsoft.com/office/powerpoint/2010/main" val="114765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Advisory Personnel Performance Evaluation Council (formerly known as the 1338 Committee) can be a powerful group to bring together to make recommendations about the components of a local evaluation system.</a:t>
            </a:r>
            <a:endParaRPr lang="en-US" i="0" baseline="0" dirty="0"/>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dirty="0">
                <a:hlinkClick r:id="rId3"/>
              </a:rPr>
              <a:t>http://www.cde.state.co.us/educatoreffectiveness/flex-adv-evaluation-council</a:t>
            </a:r>
            <a:r>
              <a:rPr lang="en-US" dirty="0"/>
              <a:t> </a:t>
            </a:r>
          </a:p>
          <a:p>
            <a:endParaRPr lang="en-US" i="0" baseline="0" dirty="0"/>
          </a:p>
          <a:p>
            <a:endParaRPr lang="en-US" i="0" baseline="0" dirty="0"/>
          </a:p>
          <a:p>
            <a:r>
              <a:rPr lang="en-US" i="0" baseline="0" dirty="0"/>
              <a:t>Overview of the CO State Model Evaluation System, including information related to unique roles to be evaluated:</a:t>
            </a:r>
          </a:p>
          <a:p>
            <a:r>
              <a:rPr lang="en-US" dirty="0">
                <a:hlinkClick r:id="rId4"/>
              </a:rPr>
              <a:t>http://www.cde.state.co.us/educatoreffectiveness/statemodelevaluationsystem</a:t>
            </a:r>
            <a:endParaRPr lang="en-US" i="0" baseline="0" dirty="0"/>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58831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0326">
              <a:defRPr/>
            </a:pPr>
            <a:r>
              <a:rPr lang="en-US" i="0" baseline="0" dirty="0"/>
              <a:t>MSLs/MSOs must account for 50% of an educator’s evaluation. Districts should also be mindful of the requirements outlined in House Bill 15-1323, which states that, </a:t>
            </a:r>
            <a:r>
              <a:rPr lang="en-US" sz="1800" dirty="0"/>
              <a:t>“If a local board does not receive the results of state assessments in time to use them in the written evaluation report prepared for the school year in which the assessments are administered, the local board shall use the results of the state assessments as measures of student academic growth for educator evaluations and professional development in the school year following the school year in which the assessments are administered” (22-9-106). When districts use prior year results, it means that state assessment results are the “first data point in” to an educator’s evaluation at the beginning of the year, rather than the “last data point in” at the end of the year.  </a:t>
            </a:r>
          </a:p>
          <a:p>
            <a:endParaRPr lang="en-US" i="0" baseline="0" dirty="0"/>
          </a:p>
          <a:p>
            <a:r>
              <a:rPr lang="en-US" i="0" baseline="0" dirty="0"/>
              <a:t>Also, all educators must be given a written evaluation report no later than two weeks before the end of the school year.</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LOCAL FLEXIBILITY for EDUCATION EVALUATION OPPORTUNITY!</a:t>
            </a:r>
          </a:p>
          <a:p>
            <a:r>
              <a:rPr lang="en-US" i="0" baseline="0" dirty="0"/>
              <a:t>Maximizing MSLs/MSOs: http://www.cde.state.co.us/educatoreffectiveness/flex/max-mslo </a:t>
            </a:r>
          </a:p>
          <a:p>
            <a:endParaRPr lang="en-US" i="0" baseline="0" dirty="0"/>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55406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4" name="Picture 3">
            <a:extLst>
              <a:ext uri="{FF2B5EF4-FFF2-40B4-BE49-F238E27FC236}">
                <a16:creationId xmlns:a16="http://schemas.microsoft.com/office/drawing/2014/main" id="{DB79BAD3-EF75-4C83-B3F1-2D2C6B2F73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92442" y="6420923"/>
            <a:ext cx="2057400" cy="365125"/>
          </a:xfrm>
          <a:prstGeom prst="rect">
            <a:avLst/>
          </a:prstGeom>
        </p:spPr>
        <p:txBody>
          <a:bodyPr/>
          <a:lstStyle>
            <a:lvl1pPr algn="l">
              <a:defRPr sz="14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19050" y="6492874"/>
            <a:ext cx="2057400" cy="365125"/>
          </a:xfrm>
          <a:prstGeom prst="rect">
            <a:avLst/>
          </a:prstGeom>
        </p:spPr>
        <p:txBody>
          <a:bodyPr/>
          <a:lstStyle>
            <a:lvl1pPr algn="l">
              <a:defRPr sz="1400"/>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state.co.us/educatoreffectiveness/studentgrowthguide"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hyperlink" Target="http://www.cde.state.co.us/educatoreffectiveness/fle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educatoreffectiveness/fle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Paul_r@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Gill_s@cde.state.co.us"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mailto:kintz_l@cde.state.co.us" TargetMode="External"/><Relationship Id="rId5" Type="http://schemas.openxmlformats.org/officeDocument/2006/relationships/hyperlink" Target="mailto:Garcia_c@cde.state.co.us" TargetMode="External"/><Relationship Id="rId4" Type="http://schemas.openxmlformats.org/officeDocument/2006/relationships/image" Target="../media/image12.png"/><Relationship Id="rId9" Type="http://schemas.openxmlformats.org/officeDocument/2006/relationships/hyperlink" Target="mailto:Deguire_m@cde.state.co.us"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mailto:copms@cde.state.co.us" TargetMode="External"/><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hyperlink" Target="mailto:Paul_r@cde.state.co.us" TargetMode="External"/><Relationship Id="rId3" Type="http://schemas.openxmlformats.org/officeDocument/2006/relationships/hyperlink" Target="http://www.cde.state.co.us/educatoreffectiveness/ee-regions" TargetMode="External"/><Relationship Id="rId7" Type="http://schemas.openxmlformats.org/officeDocument/2006/relationships/hyperlink" Target="mailto:Gill_s@cde.state.co.u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mailto:kintz_l@cde.state.co.us" TargetMode="External"/><Relationship Id="rId5" Type="http://schemas.openxmlformats.org/officeDocument/2006/relationships/hyperlink" Target="mailto:Garcia_c@cde.state.co.us" TargetMode="External"/><Relationship Id="rId4" Type="http://schemas.openxmlformats.org/officeDocument/2006/relationships/image" Target="../media/image24.png"/><Relationship Id="rId9" Type="http://schemas.openxmlformats.org/officeDocument/2006/relationships/hyperlink" Target="mailto:Deguire_m@cde.state.co.u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4" y="156542"/>
            <a:ext cx="8576689" cy="1023569"/>
          </a:xfrm>
        </p:spPr>
        <p:txBody>
          <a:bodyPr>
            <a:noAutofit/>
          </a:bodyPr>
          <a:lstStyle/>
          <a:p>
            <a:pPr algn="ctr"/>
            <a:r>
              <a:rPr lang="en-US" sz="2800" dirty="0"/>
              <a:t>Fall 2021 Orientation Slide Deck: </a:t>
            </a:r>
            <a:br>
              <a:rPr lang="en-US" sz="32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925032" y="1520456"/>
            <a:ext cx="7293935" cy="4529470"/>
          </a:xfrm>
        </p:spPr>
        <p:txBody>
          <a:bodyPr>
            <a:noAutofit/>
          </a:bodyPr>
          <a:lstStyle/>
          <a:p>
            <a:pPr marL="0" indent="0">
              <a:buNone/>
            </a:pPr>
            <a:r>
              <a:rPr lang="en-US" sz="2600" dirty="0"/>
              <a:t>This orientation slide deck serves as a shell and a starting point for districts and BOCES to present relevant information and local protocols and processes for completing educator evaluations for the 2021-2022 school year. </a:t>
            </a:r>
          </a:p>
          <a:p>
            <a:pPr marL="0" indent="0">
              <a:buNone/>
            </a:pPr>
            <a:endParaRPr lang="en-US" sz="1400" dirty="0"/>
          </a:p>
          <a:p>
            <a:pPr marL="0" indent="0">
              <a:buNone/>
            </a:pPr>
            <a:r>
              <a:rPr lang="en-US" sz="2600" b="1" dirty="0"/>
              <a:t>It is not meant to be used “as-is”</a:t>
            </a:r>
            <a:r>
              <a:rPr lang="en-US" sz="2600" dirty="0"/>
              <a:t>. </a:t>
            </a:r>
          </a:p>
          <a:p>
            <a:pPr marL="0" indent="0">
              <a:buNone/>
            </a:pPr>
            <a:endParaRPr lang="en-US" sz="1400" dirty="0"/>
          </a:p>
          <a:p>
            <a:pPr marL="0" indent="0">
              <a:buNone/>
            </a:pPr>
            <a:r>
              <a:rPr lang="en-US" sz="2600" dirty="0"/>
              <a:t>Information specific to the local district/BOCES needs to be added, as well as a determination made regarding which slides to include for different audiences.</a:t>
            </a:r>
          </a:p>
        </p:txBody>
      </p:sp>
    </p:spTree>
    <p:extLst>
      <p:ext uri="{BB962C8B-B14F-4D97-AF65-F5344CB8AC3E}">
        <p14:creationId xmlns:p14="http://schemas.microsoft.com/office/powerpoint/2010/main" val="84588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903-2F1C-4988-B08D-5919FF6BE8F5}"/>
              </a:ext>
            </a:extLst>
          </p:cNvPr>
          <p:cNvSpPr>
            <a:spLocks noGrp="1"/>
          </p:cNvSpPr>
          <p:nvPr>
            <p:ph type="title"/>
          </p:nvPr>
        </p:nvSpPr>
        <p:spPr>
          <a:xfrm>
            <a:off x="197708" y="123567"/>
            <a:ext cx="4836836" cy="1055701"/>
          </a:xfrm>
        </p:spPr>
        <p:txBody>
          <a:bodyPr>
            <a:noAutofit/>
          </a:bodyPr>
          <a:lstStyle/>
          <a:p>
            <a:r>
              <a:rPr lang="en-US" sz="3600" dirty="0">
                <a:effectLst>
                  <a:outerShdw blurRad="38100" dist="38100" dir="2700000" algn="tl">
                    <a:srgbClr val="000000">
                      <a:alpha val="43137"/>
                    </a:srgbClr>
                  </a:outerShdw>
                </a:effectLst>
              </a:rPr>
              <a:t>Professional Practice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4752499-E0C4-4BFC-85B1-5FD0A1C24B40}"/>
              </a:ext>
            </a:extLst>
          </p:cNvPr>
          <p:cNvSpPr>
            <a:spLocks noGrp="1"/>
          </p:cNvSpPr>
          <p:nvPr>
            <p:ph idx="1"/>
          </p:nvPr>
        </p:nvSpPr>
        <p:spPr>
          <a:xfrm>
            <a:off x="380752" y="1474229"/>
            <a:ext cx="8382496" cy="5001252"/>
          </a:xfrm>
        </p:spPr>
        <p:txBody>
          <a:bodyPr>
            <a:noAutofit/>
          </a:bodyPr>
          <a:lstStyle/>
          <a:p>
            <a:r>
              <a:rPr lang="en-US" sz="2600" dirty="0"/>
              <a:t>Districts need to determine the weights for the                   Educator Quality Standards. </a:t>
            </a:r>
          </a:p>
          <a:p>
            <a:pPr>
              <a:spcBef>
                <a:spcPts val="1800"/>
              </a:spcBef>
            </a:pPr>
            <a:r>
              <a:rPr lang="en-US" sz="2600" dirty="0"/>
              <a:t>Probationary Teachers are required to have two observations during the year and non-probationary  Teachers require at least one observation.</a:t>
            </a:r>
          </a:p>
          <a:p>
            <a:pPr>
              <a:spcBef>
                <a:spcPts val="1800"/>
              </a:spcBef>
            </a:pPr>
            <a:r>
              <a:rPr lang="en-US" sz="2600" dirty="0"/>
              <a:t>There is only one state requirement for using artifacts in support of evaluating Teachers and SSPs.</a:t>
            </a:r>
          </a:p>
          <a:p>
            <a:pPr marL="457200" lvl="1" indent="0">
              <a:spcBef>
                <a:spcPts val="600"/>
              </a:spcBef>
              <a:buSzPct val="50000"/>
              <a:buNone/>
            </a:pPr>
            <a:r>
              <a:rPr lang="en-US" dirty="0"/>
              <a:t>In addition to observation, at least one of the following performance measures must be used, when appropriate to the specific duties of the educator: (a) student perception measures (e.g., surveys) where appropriate and feasible, (b) peer feedback, (c) feedback from parents or guardians; or (d) review of lesson plans, student work samples or student support documentation. </a:t>
            </a:r>
            <a:r>
              <a:rPr lang="en-US" sz="1800" dirty="0">
                <a:solidFill>
                  <a:schemeClr val="bg2">
                    <a:lumMod val="75000"/>
                  </a:schemeClr>
                </a:solidFill>
              </a:rPr>
              <a:t>C.C.R.4.04(A)(6) C.C.R.5.01(D)(6)</a:t>
            </a:r>
            <a:endParaRPr lang="en-US" dirty="0">
              <a:solidFill>
                <a:srgbClr val="FF99FF"/>
              </a:solidFill>
            </a:endParaRPr>
          </a:p>
        </p:txBody>
      </p:sp>
      <p:sp>
        <p:nvSpPr>
          <p:cNvPr id="4" name="Slide Number Placeholder 3">
            <a:extLst>
              <a:ext uri="{FF2B5EF4-FFF2-40B4-BE49-F238E27FC236}">
                <a16:creationId xmlns:a16="http://schemas.microsoft.com/office/drawing/2014/main" id="{A2C35BCE-F82C-47ED-B9B9-9FE7FF26517B}"/>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10</a:t>
            </a:fld>
            <a:endParaRPr lang="en-US" dirty="0"/>
          </a:p>
        </p:txBody>
      </p:sp>
      <p:grpSp>
        <p:nvGrpSpPr>
          <p:cNvPr id="5" name="Group 4">
            <a:extLst>
              <a:ext uri="{FF2B5EF4-FFF2-40B4-BE49-F238E27FC236}">
                <a16:creationId xmlns:a16="http://schemas.microsoft.com/office/drawing/2014/main" id="{F1785BF4-8A15-43C8-B90F-942009C5AEEF}"/>
              </a:ext>
              <a:ext uri="{C183D7F6-B498-43B3-948B-1728B52AA6E4}">
                <adec:decorative xmlns:adec="http://schemas.microsoft.com/office/drawing/2017/decorative" val="1"/>
              </a:ext>
            </a:extLst>
          </p:cNvPr>
          <p:cNvGrpSpPr/>
          <p:nvPr/>
        </p:nvGrpSpPr>
        <p:grpSpPr>
          <a:xfrm>
            <a:off x="100919" y="6046256"/>
            <a:ext cx="2552948" cy="516784"/>
            <a:chOff x="404997" y="5647914"/>
            <a:chExt cx="2893374" cy="556161"/>
          </a:xfrm>
        </p:grpSpPr>
        <p:sp>
          <p:nvSpPr>
            <p:cNvPr id="6" name="TextBox 5">
              <a:extLst>
                <a:ext uri="{FF2B5EF4-FFF2-40B4-BE49-F238E27FC236}">
                  <a16:creationId xmlns:a16="http://schemas.microsoft.com/office/drawing/2014/main" id="{39C24032-D42B-490F-A998-589727C94C7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3311237-50FD-4A06-825B-870EAB2BC4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2677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A0A2D-8132-4E87-976E-FB700307B6C8}"/>
              </a:ext>
            </a:extLst>
          </p:cNvPr>
          <p:cNvSpPr>
            <a:spLocks noGrp="1"/>
          </p:cNvSpPr>
          <p:nvPr>
            <p:ph type="title"/>
          </p:nvPr>
        </p:nvSpPr>
        <p:spPr>
          <a:xfrm>
            <a:off x="132854" y="210065"/>
            <a:ext cx="6774573" cy="998249"/>
          </a:xfrm>
        </p:spPr>
        <p:txBody>
          <a:bodyPr>
            <a:noAutofit/>
          </a:bodyPr>
          <a:lstStyle/>
          <a:p>
            <a:r>
              <a:rPr lang="en-US" sz="3200" dirty="0">
                <a:effectLst>
                  <a:outerShdw blurRad="38100" dist="38100" dir="2700000" algn="tl">
                    <a:srgbClr val="000000">
                      <a:alpha val="43137"/>
                    </a:srgbClr>
                  </a:outerShdw>
                </a:effectLst>
              </a:rPr>
              <a:t>Measures of Student Learning (MSL) –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Teacher Requirements</a:t>
            </a:r>
          </a:p>
        </p:txBody>
      </p:sp>
      <p:sp>
        <p:nvSpPr>
          <p:cNvPr id="5" name="Content Placeholder 1">
            <a:extLst>
              <a:ext uri="{FF2B5EF4-FFF2-40B4-BE49-F238E27FC236}">
                <a16:creationId xmlns:a16="http://schemas.microsoft.com/office/drawing/2014/main" id="{66C1567C-280E-4507-8199-F0AD99A96BC5}"/>
              </a:ext>
            </a:extLst>
          </p:cNvPr>
          <p:cNvSpPr>
            <a:spLocks noGrp="1"/>
          </p:cNvSpPr>
          <p:nvPr>
            <p:ph idx="1"/>
          </p:nvPr>
        </p:nvSpPr>
        <p:spPr>
          <a:xfrm>
            <a:off x="340241" y="1593412"/>
            <a:ext cx="8553999" cy="4641365"/>
          </a:xfrm>
        </p:spPr>
        <p:txBody>
          <a:bodyPr>
            <a:noAutofit/>
          </a:bodyPr>
          <a:lstStyle/>
          <a:p>
            <a:pPr marL="45720" indent="0" algn="ctr">
              <a:buNone/>
              <a:defRPr/>
            </a:pPr>
            <a:r>
              <a:rPr lang="en-US" sz="3200" dirty="0"/>
              <a:t>Highlighted Requirements Outlined in                                   State Board Rule for Teachers: </a:t>
            </a:r>
          </a:p>
          <a:p>
            <a:pPr marL="560070" indent="-514350">
              <a:spcBef>
                <a:spcPts val="1800"/>
              </a:spcBef>
              <a:spcAft>
                <a:spcPts val="1200"/>
              </a:spcAft>
              <a:buFont typeface="+mj-lt"/>
              <a:buAutoNum type="arabicParenR"/>
              <a:defRPr/>
            </a:pPr>
            <a:r>
              <a:rPr lang="en-US" sz="2600" b="0" dirty="0"/>
              <a:t>A measure of individually-attributed growth </a:t>
            </a:r>
            <a:r>
              <a:rPr lang="en-US" sz="1800" dirty="0">
                <a:solidFill>
                  <a:srgbClr val="E7E6E6">
                    <a:lumMod val="75000"/>
                  </a:srgbClr>
                </a:solidFill>
              </a:rPr>
              <a:t>C.C.R.5.01(D)(7)(a)</a:t>
            </a:r>
            <a:endParaRPr lang="en-US" b="0" dirty="0"/>
          </a:p>
          <a:p>
            <a:pPr marL="560070" indent="-514350">
              <a:spcAft>
                <a:spcPts val="1200"/>
              </a:spcAft>
              <a:buFont typeface="+mj-lt"/>
              <a:buAutoNum type="arabicParenR"/>
              <a:defRPr/>
            </a:pPr>
            <a:r>
              <a:rPr lang="en-US" sz="2600" b="0" dirty="0"/>
              <a:t>A measure of collectively-attributed growth </a:t>
            </a:r>
            <a:r>
              <a:rPr lang="en-US" sz="1800" dirty="0">
                <a:solidFill>
                  <a:srgbClr val="E7E6E6">
                    <a:lumMod val="75000"/>
                  </a:srgbClr>
                </a:solidFill>
              </a:rPr>
              <a:t>C.C.R.5.01(D)(7)(b)</a:t>
            </a:r>
            <a:r>
              <a:rPr lang="en-US" b="0" dirty="0"/>
              <a:t> </a:t>
            </a:r>
            <a:endParaRPr lang="en-US" sz="2600" b="0" dirty="0"/>
          </a:p>
          <a:p>
            <a:pPr marL="560070" indent="-514350">
              <a:spcAft>
                <a:spcPts val="1200"/>
              </a:spcAft>
              <a:buFont typeface="+mj-lt"/>
              <a:buAutoNum type="arabicParenR"/>
              <a:defRPr/>
            </a:pPr>
            <a:r>
              <a:rPr lang="en-US" sz="2600" b="1" dirty="0"/>
              <a:t>When available</a:t>
            </a:r>
            <a:r>
              <a:rPr lang="en-US" sz="2600" b="0" dirty="0"/>
              <a:t>, statewide summative assessment results </a:t>
            </a:r>
            <a:r>
              <a:rPr lang="en-US" sz="1800" dirty="0">
                <a:solidFill>
                  <a:srgbClr val="E7E6E6">
                    <a:lumMod val="75000"/>
                  </a:srgbClr>
                </a:solidFill>
              </a:rPr>
              <a:t>C.C.R.5.01(D)(7)(c)</a:t>
            </a:r>
            <a:endParaRPr lang="en-US" sz="2600" b="0" dirty="0"/>
          </a:p>
          <a:p>
            <a:pPr marL="560070" indent="-514350">
              <a:spcAft>
                <a:spcPts val="1200"/>
              </a:spcAft>
              <a:buFont typeface="+mj-lt"/>
              <a:buAutoNum type="arabicParenR"/>
              <a:defRPr/>
            </a:pPr>
            <a:r>
              <a:rPr lang="en-US" sz="2600" b="0" dirty="0"/>
              <a:t>For subjects with statewide summative assessment results available in two consecutive grades, results from the Colorado Growth Model </a:t>
            </a:r>
            <a:r>
              <a:rPr lang="en-US" sz="1800" dirty="0">
                <a:solidFill>
                  <a:srgbClr val="E7E6E6">
                    <a:lumMod val="75000"/>
                  </a:srgbClr>
                </a:solidFill>
              </a:rPr>
              <a:t>C.C.R.5.01(D)(7)(d)</a:t>
            </a:r>
            <a:endParaRPr lang="en-US" dirty="0"/>
          </a:p>
        </p:txBody>
      </p:sp>
      <p:sp>
        <p:nvSpPr>
          <p:cNvPr id="4" name="Slide Number Placeholder 3">
            <a:extLst>
              <a:ext uri="{FF2B5EF4-FFF2-40B4-BE49-F238E27FC236}">
                <a16:creationId xmlns:a16="http://schemas.microsoft.com/office/drawing/2014/main" id="{F61C4025-A0ED-4FAA-8B2C-42CB6D10CB78}"/>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11</a:t>
            </a:fld>
            <a:endParaRPr lang="en-US" dirty="0"/>
          </a:p>
        </p:txBody>
      </p:sp>
      <p:grpSp>
        <p:nvGrpSpPr>
          <p:cNvPr id="6" name="Group 5">
            <a:extLst>
              <a:ext uri="{FF2B5EF4-FFF2-40B4-BE49-F238E27FC236}">
                <a16:creationId xmlns:a16="http://schemas.microsoft.com/office/drawing/2014/main" id="{D5D8B757-FDC9-4490-9FBC-7274B158265A}"/>
              </a:ext>
              <a:ext uri="{C183D7F6-B498-43B3-948B-1728B52AA6E4}">
                <adec:decorative xmlns:adec="http://schemas.microsoft.com/office/drawing/2017/decorative" val="1"/>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8435B5D5-DDC4-4887-BFC0-A80908C56A0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E972562-B955-466D-892D-F528545D7F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32006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85351"/>
            <a:ext cx="6663362" cy="968534"/>
          </a:xfrm>
        </p:spPr>
        <p:txBody>
          <a:bodyPr>
            <a:noAutofit/>
          </a:bodyPr>
          <a:lstStyle/>
          <a:p>
            <a:r>
              <a:rPr lang="en-US" sz="3200" dirty="0">
                <a:effectLst>
                  <a:outerShdw blurRad="38100" dist="38100" dir="2700000" algn="tl">
                    <a:srgbClr val="000000">
                      <a:alpha val="43137"/>
                    </a:srgbClr>
                  </a:outerShdw>
                </a:effectLst>
              </a:rPr>
              <a:t>Measures of Student Learning (MSL)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457457" y="1463039"/>
            <a:ext cx="8441993" cy="4669259"/>
          </a:xfrm>
        </p:spPr>
        <p:txBody>
          <a:bodyPr>
            <a:noAutofit/>
          </a:bodyPr>
          <a:lstStyle/>
          <a:p>
            <a:pPr marL="45720" indent="0" algn="ctr" fontAlgn="t">
              <a:buNone/>
            </a:pPr>
            <a:r>
              <a:rPr lang="en-US" sz="3200" dirty="0"/>
              <a:t>Highlighted Requirements Outlined in                               State Board Rule for Principals </a:t>
            </a:r>
            <a:endParaRPr lang="en-US" sz="3200" u="sng" dirty="0"/>
          </a:p>
          <a:p>
            <a:pPr marL="457200" indent="-457200" fontAlgn="t">
              <a:spcBef>
                <a:spcPts val="1800"/>
              </a:spcBef>
              <a:buFont typeface="+mj-lt"/>
              <a:buAutoNum type="arabicParenR"/>
            </a:pPr>
            <a:r>
              <a:rPr lang="en-US" dirty="0"/>
              <a:t>Data included in the school performance framework is used to evaluate Principal performance. </a:t>
            </a:r>
            <a:r>
              <a:rPr lang="en-US" sz="1800" dirty="0">
                <a:solidFill>
                  <a:schemeClr val="bg2">
                    <a:lumMod val="75000"/>
                  </a:schemeClr>
                </a:solidFill>
              </a:rPr>
              <a:t>C.C.R. 5.01(D)(3)(a)</a:t>
            </a:r>
            <a:endParaRPr lang="en-US" sz="2000" dirty="0">
              <a:solidFill>
                <a:schemeClr val="bg2">
                  <a:lumMod val="75000"/>
                </a:schemeClr>
              </a:solidFill>
            </a:endParaRPr>
          </a:p>
          <a:p>
            <a:pPr marL="457200" lvl="1" indent="0" fontAlgn="t">
              <a:spcAft>
                <a:spcPts val="1200"/>
              </a:spcAft>
              <a:buNone/>
            </a:pPr>
            <a:r>
              <a:rPr lang="en-US" sz="1600" dirty="0"/>
              <a:t>School Districts and BOCES may choose to weight specific components of the school performance framework differently than they are weighted in the school performance framework, depending on the Principal’s responsibilities and the performance needs of the school, </a:t>
            </a:r>
            <a:r>
              <a:rPr lang="en-US" sz="1600" u="sng" dirty="0"/>
              <a:t>so long as student longitudinal growth carries the greatest weight</a:t>
            </a:r>
            <a:r>
              <a:rPr lang="en-US" sz="1600" dirty="0"/>
              <a:t>. </a:t>
            </a:r>
          </a:p>
          <a:p>
            <a:pPr marL="457200" lvl="0" indent="-457200" fontAlgn="t">
              <a:spcBef>
                <a:spcPts val="1800"/>
              </a:spcBef>
              <a:buFont typeface="+mj-lt"/>
              <a:buAutoNum type="arabicParenR"/>
            </a:pPr>
            <a:r>
              <a:rPr lang="en-US" dirty="0"/>
              <a:t>At least one other Measure of Student Academic Growth must be incorporated and must ensure that the MSL selected for principal evaluations are consistent with the MSL used for the evaluation of Teachers in each principal’s school. </a:t>
            </a:r>
            <a:r>
              <a:rPr lang="en-US" sz="1800" dirty="0">
                <a:solidFill>
                  <a:srgbClr val="E7E6E6">
                    <a:lumMod val="75000"/>
                  </a:srgbClr>
                </a:solidFill>
              </a:rPr>
              <a:t>C.C.R. 5.01(D)(3)(b)</a:t>
            </a:r>
            <a:endParaRPr lang="en-US" sz="2200" dirty="0">
              <a:solidFill>
                <a:srgbClr val="E7E6E6">
                  <a:lumMod val="75000"/>
                </a:srgbClr>
              </a:solidFill>
            </a:endParaRPr>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12</a:t>
            </a:fld>
            <a:endParaRPr lang="en-US" dirty="0"/>
          </a:p>
        </p:txBody>
      </p:sp>
      <p:grpSp>
        <p:nvGrpSpPr>
          <p:cNvPr id="5" name="Group 4">
            <a:extLst>
              <a:ext uri="{FF2B5EF4-FFF2-40B4-BE49-F238E27FC236}">
                <a16:creationId xmlns:a16="http://schemas.microsoft.com/office/drawing/2014/main" id="{2DF9789F-6CD7-413D-AAA9-B08406566E58}"/>
              </a:ext>
              <a:ext uri="{C183D7F6-B498-43B3-948B-1728B52AA6E4}">
                <adec:decorative xmlns:adec="http://schemas.microsoft.com/office/drawing/2017/decorative" val="1"/>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0A5F8544-1743-418F-A625-DF64F0C7184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6D3493EB-63DE-4FEE-BAA9-6BCAF521A8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46434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8953-6F12-4BE7-975D-7F32FF76ECA3}"/>
              </a:ext>
            </a:extLst>
          </p:cNvPr>
          <p:cNvSpPr>
            <a:spLocks noGrp="1"/>
          </p:cNvSpPr>
          <p:nvPr>
            <p:ph type="title"/>
          </p:nvPr>
        </p:nvSpPr>
        <p:spPr>
          <a:xfrm>
            <a:off x="132854" y="160638"/>
            <a:ext cx="6762217" cy="957671"/>
          </a:xfrm>
        </p:spPr>
        <p:txBody>
          <a:bodyPr>
            <a:noAutofit/>
          </a:bodyPr>
          <a:lstStyle/>
          <a:p>
            <a:r>
              <a:rPr lang="en-US" sz="3200" dirty="0">
                <a:effectLst>
                  <a:outerShdw blurRad="38100" dist="38100" dir="2700000" algn="tl">
                    <a:srgbClr val="000000">
                      <a:alpha val="43137"/>
                    </a:srgbClr>
                  </a:outerShdw>
                </a:effectLst>
              </a:rPr>
              <a:t>Measures of Student Learning (MSL) –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Principal Requirements</a:t>
            </a:r>
          </a:p>
        </p:txBody>
      </p:sp>
      <p:sp>
        <p:nvSpPr>
          <p:cNvPr id="3" name="Content Placeholder 2">
            <a:extLst>
              <a:ext uri="{FF2B5EF4-FFF2-40B4-BE49-F238E27FC236}">
                <a16:creationId xmlns:a16="http://schemas.microsoft.com/office/drawing/2014/main" id="{B2F24EE5-B4AD-426D-9D8A-9F7C505FFC43}"/>
              </a:ext>
            </a:extLst>
          </p:cNvPr>
          <p:cNvSpPr>
            <a:spLocks noGrp="1"/>
          </p:cNvSpPr>
          <p:nvPr>
            <p:ph idx="1"/>
          </p:nvPr>
        </p:nvSpPr>
        <p:spPr>
          <a:xfrm>
            <a:off x="457457" y="1469570"/>
            <a:ext cx="8399463" cy="4489127"/>
          </a:xfrm>
        </p:spPr>
        <p:txBody>
          <a:bodyPr bIns="0">
            <a:noAutofit/>
          </a:bodyPr>
          <a:lstStyle/>
          <a:p>
            <a:pPr marL="45720" indent="0" algn="ctr" fontAlgn="t">
              <a:spcAft>
                <a:spcPts val="1200"/>
              </a:spcAft>
              <a:buNone/>
            </a:pPr>
            <a:r>
              <a:rPr lang="en-US" sz="3200" dirty="0"/>
              <a:t>Highlighted Requirements Outlined in                               State Board Rule for Principals </a:t>
            </a:r>
            <a:endParaRPr lang="en-US" sz="3200" u="sng" dirty="0"/>
          </a:p>
          <a:p>
            <a:pPr marL="457200" lvl="0" indent="-457200" fontAlgn="t">
              <a:lnSpc>
                <a:spcPct val="100000"/>
              </a:lnSpc>
              <a:spcBef>
                <a:spcPts val="1800"/>
              </a:spcBef>
              <a:buFont typeface="+mj-lt"/>
              <a:buAutoNum type="arabicParenR" startAt="3"/>
            </a:pPr>
            <a:r>
              <a:rPr lang="en-US" dirty="0"/>
              <a:t>Measures must reflect growth of students in all subject areas and grades, not only those in subjects and grates that are tested using statewide summative assessments. </a:t>
            </a:r>
            <a:r>
              <a:rPr lang="en-US" sz="1800" dirty="0">
                <a:solidFill>
                  <a:srgbClr val="E7E6E6">
                    <a:lumMod val="75000"/>
                  </a:srgbClr>
                </a:solidFill>
              </a:rPr>
              <a:t>C.C.R.5.01(D)(3)(d)</a:t>
            </a:r>
            <a:endParaRPr lang="en-US" sz="2000" dirty="0">
              <a:solidFill>
                <a:srgbClr val="FF99FF"/>
              </a:solidFill>
            </a:endParaRPr>
          </a:p>
          <a:p>
            <a:pPr marL="457200" lvl="1" indent="0" fontAlgn="t">
              <a:spcAft>
                <a:spcPts val="1200"/>
              </a:spcAft>
              <a:buNone/>
            </a:pPr>
            <a:r>
              <a:rPr lang="en-US" dirty="0"/>
              <a:t>Principal MSLs must reflect the broader responsibility a principal has for ensuring the overall outcomes of students in their building. </a:t>
            </a:r>
          </a:p>
          <a:p>
            <a:pPr marL="457200" indent="-457200">
              <a:spcBef>
                <a:spcPts val="1800"/>
              </a:spcBef>
              <a:buFont typeface="+mj-lt"/>
              <a:buAutoNum type="arabicParenR" startAt="4"/>
            </a:pPr>
            <a:r>
              <a:rPr lang="en-US" dirty="0"/>
              <a:t>Measures must be reflective of the grade levels the principal oversees, i.e., early childhood to grade 3; grades 4 to 8; and grades 9 to 12. </a:t>
            </a:r>
            <a:r>
              <a:rPr lang="en-US" sz="1800" dirty="0">
                <a:solidFill>
                  <a:srgbClr val="E7E6E6">
                    <a:lumMod val="75000"/>
                  </a:srgbClr>
                </a:solidFill>
              </a:rPr>
              <a:t>C.C.R.5.01(D)(3)(h)(</a:t>
            </a:r>
            <a:r>
              <a:rPr lang="en-US" sz="1800" dirty="0" err="1">
                <a:solidFill>
                  <a:srgbClr val="E7E6E6">
                    <a:lumMod val="75000"/>
                  </a:srgbClr>
                </a:solidFill>
              </a:rPr>
              <a:t>i</a:t>
            </a:r>
            <a:r>
              <a:rPr lang="en-US" sz="1800" dirty="0">
                <a:solidFill>
                  <a:srgbClr val="E7E6E6">
                    <a:lumMod val="75000"/>
                  </a:srgbClr>
                </a:solidFill>
              </a:rPr>
              <a:t>)(j)</a:t>
            </a:r>
            <a:endParaRPr lang="en-US" sz="2000" dirty="0">
              <a:solidFill>
                <a:srgbClr val="FF99FF"/>
              </a:solidFill>
            </a:endParaRPr>
          </a:p>
          <a:p>
            <a:endParaRPr lang="en-US" dirty="0"/>
          </a:p>
        </p:txBody>
      </p:sp>
      <p:sp>
        <p:nvSpPr>
          <p:cNvPr id="4" name="Slide Number Placeholder 3">
            <a:extLst>
              <a:ext uri="{FF2B5EF4-FFF2-40B4-BE49-F238E27FC236}">
                <a16:creationId xmlns:a16="http://schemas.microsoft.com/office/drawing/2014/main" id="{D4887F33-FA15-4504-B7F4-186C0B1E7B06}"/>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13</a:t>
            </a:fld>
            <a:endParaRPr lang="en-US" dirty="0"/>
          </a:p>
        </p:txBody>
      </p:sp>
      <p:grpSp>
        <p:nvGrpSpPr>
          <p:cNvPr id="8" name="Group 7">
            <a:extLst>
              <a:ext uri="{FF2B5EF4-FFF2-40B4-BE49-F238E27FC236}">
                <a16:creationId xmlns:a16="http://schemas.microsoft.com/office/drawing/2014/main" id="{F4D04FA2-0538-4804-83D2-12D4610FBA0F}"/>
              </a:ext>
              <a:ext uri="{C183D7F6-B498-43B3-948B-1728B52AA6E4}">
                <adec:decorative xmlns:adec="http://schemas.microsoft.com/office/drawing/2017/decorative" val="1"/>
              </a:ext>
            </a:extLst>
          </p:cNvPr>
          <p:cNvGrpSpPr/>
          <p:nvPr/>
        </p:nvGrpSpPr>
        <p:grpSpPr>
          <a:xfrm>
            <a:off x="132854" y="5958697"/>
            <a:ext cx="2552948" cy="516784"/>
            <a:chOff x="404997" y="5647914"/>
            <a:chExt cx="2893374" cy="556161"/>
          </a:xfrm>
        </p:grpSpPr>
        <p:sp>
          <p:nvSpPr>
            <p:cNvPr id="5" name="TextBox 4">
              <a:extLst>
                <a:ext uri="{FF2B5EF4-FFF2-40B4-BE49-F238E27FC236}">
                  <a16:creationId xmlns:a16="http://schemas.microsoft.com/office/drawing/2014/main" id="{B3BE79AA-DF89-47BB-9749-2C0E12033D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1F8A9479-AC95-4F9B-8BD1-F65F3E9A26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055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17714" y="182563"/>
            <a:ext cx="8632372" cy="1069293"/>
          </a:xfrm>
        </p:spPr>
        <p:txBody>
          <a:bodyPr>
            <a:noAutofit/>
          </a:bodyPr>
          <a:lstStyle/>
          <a:p>
            <a:r>
              <a:rPr lang="en-US" sz="3200" dirty="0">
                <a:effectLst>
                  <a:outerShdw blurRad="38100" dist="38100" dir="2700000" algn="tl">
                    <a:srgbClr val="000000">
                      <a:alpha val="43137"/>
                    </a:srgbClr>
                  </a:outerShdw>
                </a:effectLst>
              </a:rPr>
              <a:t>Measures of Student Outcomes (MSO) – </a:t>
            </a:r>
            <a:br>
              <a:rPr lang="en-US" sz="3200" dirty="0">
                <a:effectLst>
                  <a:outerShdw blurRad="38100" dist="38100" dir="2700000" algn="tl">
                    <a:srgbClr val="000000">
                      <a:alpha val="43137"/>
                    </a:srgbClr>
                  </a:outerShdw>
                </a:effectLst>
              </a:rPr>
            </a:br>
            <a:r>
              <a:rPr lang="en-US" sz="3200" i="1" dirty="0">
                <a:effectLst>
                  <a:outerShdw blurRad="38100" dist="38100" dir="2700000" algn="tl">
                    <a:srgbClr val="000000">
                      <a:alpha val="43137"/>
                    </a:srgbClr>
                  </a:outerShdw>
                </a:effectLst>
              </a:rPr>
              <a:t>Special Services Providers</a:t>
            </a:r>
            <a:r>
              <a:rPr lang="en-US" sz="3200" dirty="0">
                <a:effectLst>
                  <a:outerShdw blurRad="38100" dist="38100" dir="2700000" algn="tl">
                    <a:srgbClr val="000000">
                      <a:alpha val="43137"/>
                    </a:srgbClr>
                  </a:outerShdw>
                </a:effectLst>
              </a:rPr>
              <a:t> </a:t>
            </a:r>
            <a:r>
              <a:rPr lang="en-US" sz="3200" i="1" dirty="0">
                <a:effectLst>
                  <a:outerShdw blurRad="38100" dist="38100" dir="2700000" algn="tl">
                    <a:srgbClr val="000000">
                      <a:alpha val="43137"/>
                    </a:srgbClr>
                  </a:outerShdw>
                </a:effectLst>
              </a:rPr>
              <a:t>Requirements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418087" y="1376352"/>
            <a:ext cx="8307826" cy="5057480"/>
          </a:xfrm>
        </p:spPr>
        <p:txBody>
          <a:bodyPr>
            <a:noAutofit/>
          </a:bodyPr>
          <a:lstStyle/>
          <a:p>
            <a:pPr marL="0" indent="0" algn="ctr">
              <a:buNone/>
            </a:pPr>
            <a:r>
              <a:rPr lang="en-US" sz="3200" dirty="0"/>
              <a:t>Highlighted Requirements Outlined in State Board Rule for Special Services Providers (SSPs)</a:t>
            </a:r>
          </a:p>
          <a:p>
            <a:pPr marL="777240" lvl="2" indent="-457200">
              <a:spcBef>
                <a:spcPts val="1800"/>
              </a:spcBef>
              <a:buFont typeface="+mj-lt"/>
              <a:buAutoNum type="arabicParenR"/>
            </a:pPr>
            <a:r>
              <a:rPr lang="en-US" sz="2400" dirty="0"/>
              <a:t>Schools or BOCES must select evaluation measures for each of the nine (9) licensure categories of SSPs employed by the school district or BOCES. </a:t>
            </a:r>
            <a:r>
              <a:rPr lang="en-US" dirty="0">
                <a:solidFill>
                  <a:srgbClr val="E7E6E6">
                    <a:lumMod val="75000"/>
                  </a:srgbClr>
                </a:solidFill>
              </a:rPr>
              <a:t>C.C.R.4.04(A)(1)</a:t>
            </a:r>
            <a:endParaRPr lang="en-US" sz="2400" dirty="0"/>
          </a:p>
          <a:p>
            <a:pPr marL="777240" lvl="2" indent="-457200">
              <a:spcBef>
                <a:spcPts val="1800"/>
              </a:spcBef>
              <a:buFont typeface="+mj-lt"/>
              <a:buAutoNum type="arabicParenR"/>
            </a:pPr>
            <a:r>
              <a:rPr lang="en-US" sz="2400" dirty="0"/>
              <a:t>Data used in evaluating SSPs must be collected from the sites, or a representative sample of the sites, at which the SSP provides services.</a:t>
            </a:r>
            <a:r>
              <a:rPr lang="en-US" sz="2800" dirty="0"/>
              <a:t> </a:t>
            </a:r>
            <a:r>
              <a:rPr lang="en-US" dirty="0">
                <a:solidFill>
                  <a:srgbClr val="E7E6E6">
                    <a:lumMod val="75000"/>
                  </a:srgbClr>
                </a:solidFill>
              </a:rPr>
              <a:t>C.C.R.4.04(A)(3)</a:t>
            </a:r>
          </a:p>
          <a:p>
            <a:pPr marL="834390" lvl="2" indent="-514350">
              <a:spcBef>
                <a:spcPts val="1800"/>
              </a:spcBef>
              <a:buFont typeface="+mj-lt"/>
              <a:buAutoNum type="arabicParenR"/>
            </a:pPr>
            <a:r>
              <a:rPr lang="en-US" sz="2400" dirty="0"/>
              <a:t>At least 50% of the evaluation must be based on at least two (2) measures of student outcomes. </a:t>
            </a:r>
            <a:r>
              <a:rPr lang="en-US" dirty="0">
                <a:solidFill>
                  <a:srgbClr val="E7E6E6">
                    <a:lumMod val="75000"/>
                  </a:srgbClr>
                </a:solidFill>
              </a:rPr>
              <a:t>C.C.R.4.04(A)(4)</a:t>
            </a:r>
            <a:endParaRPr lang="en-US" sz="2000" dirty="0"/>
          </a:p>
          <a:p>
            <a:pPr marL="777240" lvl="3" indent="0">
              <a:spcBef>
                <a:spcPts val="0"/>
              </a:spcBef>
              <a:buNone/>
            </a:pPr>
            <a:r>
              <a:rPr lang="en-US" sz="2000" dirty="0"/>
              <a:t>The measures must be aligned with the role and duties of the individual SSP being evaluated.  </a:t>
            </a:r>
          </a:p>
          <a:p>
            <a:endParaRPr lang="en-US" dirty="0"/>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14</a:t>
            </a:fld>
            <a:endParaRPr lang="en-US" dirty="0"/>
          </a:p>
        </p:txBody>
      </p:sp>
      <p:grpSp>
        <p:nvGrpSpPr>
          <p:cNvPr id="5" name="Group 4">
            <a:extLst>
              <a:ext uri="{FF2B5EF4-FFF2-40B4-BE49-F238E27FC236}">
                <a16:creationId xmlns:a16="http://schemas.microsoft.com/office/drawing/2014/main" id="{4B944226-46DE-4177-82CF-2F162E7CD67C}"/>
              </a:ext>
              <a:ext uri="{C183D7F6-B498-43B3-948B-1728B52AA6E4}">
                <adec:decorative xmlns:adec="http://schemas.microsoft.com/office/drawing/2017/decorative" val="1"/>
              </a:ext>
            </a:extLst>
          </p:cNvPr>
          <p:cNvGrpSpPr/>
          <p:nvPr/>
        </p:nvGrpSpPr>
        <p:grpSpPr>
          <a:xfrm>
            <a:off x="158981" y="6158653"/>
            <a:ext cx="2552948" cy="516784"/>
            <a:chOff x="404997" y="5647914"/>
            <a:chExt cx="2893374" cy="556161"/>
          </a:xfrm>
        </p:grpSpPr>
        <p:sp>
          <p:nvSpPr>
            <p:cNvPr id="6" name="TextBox 5">
              <a:extLst>
                <a:ext uri="{FF2B5EF4-FFF2-40B4-BE49-F238E27FC236}">
                  <a16:creationId xmlns:a16="http://schemas.microsoft.com/office/drawing/2014/main" id="{E678DEDE-B7D6-4FE4-8D3C-9BF3F7D8786F}"/>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61A8D60-3F6E-4D68-9504-2F13345C32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173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245193" y="284204"/>
            <a:ext cx="6081865" cy="726727"/>
          </a:xfrm>
        </p:spPr>
        <p:txBody>
          <a:bodyPr>
            <a:normAutofit/>
          </a:bodyPr>
          <a:lstStyle/>
          <a:p>
            <a:r>
              <a:rPr lang="en-US" sz="4000" dirty="0">
                <a:effectLst>
                  <a:outerShdw blurRad="38100" dist="38100" dir="2700000" algn="tl">
                    <a:srgbClr val="000000">
                      <a:alpha val="43137"/>
                    </a:srgbClr>
                  </a:outerShdw>
                </a:effectLst>
              </a:rPr>
              <a:t>Appeals Process</a:t>
            </a:r>
          </a:p>
        </p:txBody>
      </p:sp>
      <p:sp>
        <p:nvSpPr>
          <p:cNvPr id="3" name="Content Placeholder 2">
            <a:extLst>
              <a:ext uri="{FF2B5EF4-FFF2-40B4-BE49-F238E27FC236}">
                <a16:creationId xmlns:a16="http://schemas.microsoft.com/office/drawing/2014/main" id="{092DC7D9-8F4C-4BAF-B920-6422C64DBA7A}"/>
              </a:ext>
            </a:extLst>
          </p:cNvPr>
          <p:cNvSpPr>
            <a:spLocks noGrp="1"/>
          </p:cNvSpPr>
          <p:nvPr>
            <p:ph idx="1"/>
          </p:nvPr>
        </p:nvSpPr>
        <p:spPr>
          <a:xfrm>
            <a:off x="555171" y="1808018"/>
            <a:ext cx="7815943" cy="4037612"/>
          </a:xfrm>
        </p:spPr>
        <p:txBody>
          <a:bodyPr>
            <a:noAutofit/>
          </a:bodyPr>
          <a:lstStyle/>
          <a:p>
            <a:pPr marL="0" indent="0">
              <a:buNone/>
            </a:pPr>
            <a:r>
              <a:rPr lang="en-US" sz="3600" dirty="0"/>
              <a:t>Each district shall have a process for a non-probationary educator to appeal a SECOND consecutive ineffective or partially effective rating.</a:t>
            </a:r>
          </a:p>
          <a:p>
            <a:endParaRPr lang="en-US" sz="1050" dirty="0"/>
          </a:p>
          <a:p>
            <a:pPr lvl="1"/>
            <a:r>
              <a:rPr lang="en-US" sz="3200" dirty="0"/>
              <a:t>CDE has created a guidance document to support districts in developing their local appeals’ processes. </a:t>
            </a:r>
            <a:r>
              <a:rPr lang="en-US" sz="2400" i="1" dirty="0"/>
              <a:t>(example on next slide)</a:t>
            </a:r>
          </a:p>
          <a:p>
            <a:pPr marL="45720" indent="0">
              <a:buNone/>
            </a:pPr>
            <a:endParaRPr lang="en-US" sz="2800" dirty="0"/>
          </a:p>
          <a:p>
            <a:endParaRPr lang="en-US" dirty="0"/>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15</a:t>
            </a:fld>
            <a:endParaRPr lang="en-US" dirty="0"/>
          </a:p>
        </p:txBody>
      </p:sp>
      <p:grpSp>
        <p:nvGrpSpPr>
          <p:cNvPr id="6" name="Group 5">
            <a:extLst>
              <a:ext uri="{FF2B5EF4-FFF2-40B4-BE49-F238E27FC236}">
                <a16:creationId xmlns:a16="http://schemas.microsoft.com/office/drawing/2014/main" id="{E08364ED-430C-461F-A937-F8BCD972C827}"/>
              </a:ext>
              <a:ext uri="{C183D7F6-B498-43B3-948B-1728B52AA6E4}">
                <adec:decorative xmlns:adec="http://schemas.microsoft.com/office/drawing/2017/decorative" val="1"/>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E47FC009-DDC8-4CE6-8522-189FA2F58026}"/>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213C64A1-9FF9-4D2D-9E86-620D6C2BE0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46290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0F02-C598-4054-9AF3-4C49BF65610C}"/>
              </a:ext>
            </a:extLst>
          </p:cNvPr>
          <p:cNvSpPr>
            <a:spLocks noGrp="1"/>
          </p:cNvSpPr>
          <p:nvPr>
            <p:ph type="title"/>
          </p:nvPr>
        </p:nvSpPr>
        <p:spPr>
          <a:xfrm>
            <a:off x="146339" y="135923"/>
            <a:ext cx="5265921" cy="1083277"/>
          </a:xfrm>
        </p:spPr>
        <p:txBody>
          <a:bodyPr>
            <a:noAutofit/>
          </a:bodyPr>
          <a:lstStyle/>
          <a:p>
            <a:r>
              <a:rPr lang="en-US" sz="3600" dirty="0">
                <a:effectLst>
                  <a:outerShdw blurRad="38100" dist="38100" dir="2700000" algn="tl">
                    <a:srgbClr val="000000">
                      <a:alpha val="43137"/>
                    </a:srgbClr>
                  </a:outerShdw>
                </a:effectLst>
              </a:rPr>
              <a:t>Appeals Process –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Sample Timeline</a:t>
            </a:r>
          </a:p>
        </p:txBody>
      </p:sp>
      <p:sp>
        <p:nvSpPr>
          <p:cNvPr id="4" name="Slide Number Placeholder 3">
            <a:extLst>
              <a:ext uri="{FF2B5EF4-FFF2-40B4-BE49-F238E27FC236}">
                <a16:creationId xmlns:a16="http://schemas.microsoft.com/office/drawing/2014/main" id="{1EB29045-7B1C-49C8-97BE-2358E3042131}"/>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16</a:t>
            </a:fld>
            <a:endParaRPr lang="en-US" dirty="0"/>
          </a:p>
        </p:txBody>
      </p:sp>
      <p:pic>
        <p:nvPicPr>
          <p:cNvPr id="5" name="Picture 4" descr="Image of Appeal Process Sample Timeline">
            <a:extLst>
              <a:ext uri="{FF2B5EF4-FFF2-40B4-BE49-F238E27FC236}">
                <a16:creationId xmlns:a16="http://schemas.microsoft.com/office/drawing/2014/main" id="{E2223650-58C6-4819-BD33-004173C53B6A}"/>
              </a:ext>
            </a:extLst>
          </p:cNvPr>
          <p:cNvPicPr>
            <a:picLocks noChangeAspect="1"/>
          </p:cNvPicPr>
          <p:nvPr/>
        </p:nvPicPr>
        <p:blipFill>
          <a:blip r:embed="rId3"/>
          <a:stretch>
            <a:fillRect/>
          </a:stretch>
        </p:blipFill>
        <p:spPr>
          <a:xfrm>
            <a:off x="269362" y="1219200"/>
            <a:ext cx="8651567" cy="4931229"/>
          </a:xfrm>
          <a:prstGeom prst="rect">
            <a:avLst/>
          </a:prstGeom>
        </p:spPr>
      </p:pic>
    </p:spTree>
    <p:extLst>
      <p:ext uri="{BB962C8B-B14F-4D97-AF65-F5344CB8AC3E}">
        <p14:creationId xmlns:p14="http://schemas.microsoft.com/office/powerpoint/2010/main" val="10649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3361570"/>
            <a:ext cx="8024812" cy="2699504"/>
          </a:xfrm>
        </p:spPr>
        <p:txBody>
          <a:bodyPr>
            <a:normAutofit/>
          </a:bodyPr>
          <a:lstStyle/>
          <a:p>
            <a:pPr marL="0" indent="0">
              <a:buNone/>
            </a:pPr>
            <a:r>
              <a:rPr lang="en-US" dirty="0"/>
              <a:t>In our district, the appeal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information specific to your district and district-level decisions related to the appeals process for educator evaluations including, at minimum, what is required. </a:t>
            </a:r>
          </a:p>
          <a:p>
            <a:pPr lvl="2">
              <a:defRPr/>
            </a:pPr>
            <a:r>
              <a:rPr lang="en-US" sz="2000" i="1" dirty="0">
                <a:solidFill>
                  <a:srgbClr val="00B050"/>
                </a:solidFill>
                <a:latin typeface="Calibri" panose="020F0502020204030204"/>
              </a:rPr>
              <a:t>-You may choose to delete the prior two slides completely, as appropriate, and address your own process which may be far more comprehensive than the mandated minimum.</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74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2690191"/>
            <a:ext cx="7772400" cy="2173357"/>
          </a:xfrm>
        </p:spPr>
        <p:txBody>
          <a:bodyPr>
            <a:normAutofit/>
          </a:bodyPr>
          <a:lstStyle/>
          <a:p>
            <a:r>
              <a:rPr lang="en-US" sz="6000" dirty="0">
                <a:effectLst>
                  <a:outerShdw blurRad="38100" dist="38100" dir="2700000" algn="tl">
                    <a:srgbClr val="000000">
                      <a:alpha val="43137"/>
                    </a:srgbClr>
                  </a:outerShdw>
                </a:effectLst>
              </a:rPr>
              <a:t>Educator Evaluation Cycle</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62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Image of Flexibility in the State Model Evaluation System">
            <a:extLst>
              <a:ext uri="{FF2B5EF4-FFF2-40B4-BE49-F238E27FC236}">
                <a16:creationId xmlns:a16="http://schemas.microsoft.com/office/drawing/2014/main" id="{60C629D8-E8EC-4C4D-8639-6F080495179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366404" y="1325182"/>
            <a:ext cx="6411191" cy="5460082"/>
          </a:xfrm>
          <a:prstGeom prst="rect">
            <a:avLst/>
          </a:prstGeom>
          <a:ln>
            <a:noFill/>
          </a:ln>
          <a:effectLst/>
        </p:spPr>
      </p:pic>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19</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98854" y="61784"/>
            <a:ext cx="6907427" cy="1077218"/>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State Model Evaluation System (SMES):</a:t>
            </a:r>
          </a:p>
          <a:p>
            <a:r>
              <a:rPr lang="en-US" sz="3200" dirty="0">
                <a:solidFill>
                  <a:schemeClr val="bg1"/>
                </a:solidFill>
                <a:effectLst>
                  <a:outerShdw blurRad="38100" dist="38100" dir="2700000" algn="tl">
                    <a:srgbClr val="000000">
                      <a:alpha val="43137"/>
                    </a:srgbClr>
                  </a:outerShdw>
                </a:effectLst>
              </a:rPr>
              <a:t>Educator Evaluation Cycle</a:t>
            </a:r>
          </a:p>
        </p:txBody>
      </p:sp>
    </p:spTree>
    <p:extLst>
      <p:ext uri="{BB962C8B-B14F-4D97-AF65-F5344CB8AC3E}">
        <p14:creationId xmlns:p14="http://schemas.microsoft.com/office/powerpoint/2010/main" val="23062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396687" y="1446028"/>
            <a:ext cx="8350626" cy="5157459"/>
          </a:xfrm>
        </p:spPr>
        <p:txBody>
          <a:bodyPr>
            <a:noAutofit/>
          </a:bodyPr>
          <a:lstStyle/>
          <a:p>
            <a:pPr marL="0" indent="0">
              <a:buNone/>
            </a:pPr>
            <a:r>
              <a:rPr lang="en-US" i="1" dirty="0"/>
              <a:t>Tips for Using this Slide Deck in your Orientation</a:t>
            </a:r>
            <a:r>
              <a:rPr lang="en-US" dirty="0"/>
              <a:t>:</a:t>
            </a:r>
          </a:p>
          <a:p>
            <a:pPr lvl="1">
              <a:spcBef>
                <a:spcPts val="1800"/>
              </a:spcBef>
            </a:pPr>
            <a:r>
              <a:rPr lang="en-US" dirty="0"/>
              <a:t>Use the completely white slides to add content and tailor your presentation to district/BOCES-specific processes and protocols for educator evaluation. For example:</a:t>
            </a:r>
          </a:p>
          <a:p>
            <a:pPr lvl="2">
              <a:spcBef>
                <a:spcPts val="1200"/>
              </a:spcBef>
              <a:spcAft>
                <a:spcPts val="1200"/>
              </a:spcAft>
              <a:buSzPct val="50000"/>
            </a:pPr>
            <a:r>
              <a:rPr lang="en-US" dirty="0"/>
              <a:t>Add your district/BOCES logo and branding                                         </a:t>
            </a:r>
            <a:r>
              <a:rPr lang="en-US" sz="1800" dirty="0"/>
              <a:t>(placeholder included within slides)</a:t>
            </a:r>
          </a:p>
          <a:p>
            <a:pPr lvl="2">
              <a:buSzPct val="50000"/>
            </a:pPr>
            <a:r>
              <a:rPr lang="en-US" dirty="0"/>
              <a:t>Text in </a:t>
            </a:r>
            <a:r>
              <a:rPr lang="en-US" dirty="0">
                <a:solidFill>
                  <a:srgbClr val="00C85A"/>
                </a:solidFill>
              </a:rPr>
              <a:t>green font </a:t>
            </a:r>
            <a:r>
              <a:rPr lang="en-US" dirty="0"/>
              <a:t>offers ideas for possible content to include on                                   that slide and needs to be removed prior to sharing with your staff</a:t>
            </a:r>
          </a:p>
          <a:p>
            <a:pPr lvl="1">
              <a:spcBef>
                <a:spcPts val="1200"/>
              </a:spcBef>
            </a:pPr>
            <a:endParaRPr lang="en-US" sz="1200" dirty="0"/>
          </a:p>
          <a:p>
            <a:pPr lvl="1">
              <a:spcBef>
                <a:spcPts val="600"/>
              </a:spcBef>
              <a:spcAft>
                <a:spcPts val="600"/>
              </a:spcAft>
            </a:pPr>
            <a:r>
              <a:rPr lang="en-US" dirty="0"/>
              <a:t>A tremendous amount of local flexibility exists within the evaluation system. A reminder and link to examples is offered on pages where opportunities exist to tailor aspects of the evaluation process. </a:t>
            </a:r>
          </a:p>
        </p:txBody>
      </p:sp>
      <p:sp>
        <p:nvSpPr>
          <p:cNvPr id="4" name="Title 1">
            <a:extLst>
              <a:ext uri="{FF2B5EF4-FFF2-40B4-BE49-F238E27FC236}">
                <a16:creationId xmlns:a16="http://schemas.microsoft.com/office/drawing/2014/main" id="{0793F85A-F2E8-486D-B601-E5A4EA47008F}"/>
              </a:ext>
            </a:extLst>
          </p:cNvPr>
          <p:cNvSpPr txBox="1">
            <a:spLocks/>
          </p:cNvSpPr>
          <p:nvPr/>
        </p:nvSpPr>
        <p:spPr>
          <a:xfrm>
            <a:off x="283655" y="156542"/>
            <a:ext cx="8576689" cy="1023569"/>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400" kern="1200">
                <a:solidFill>
                  <a:schemeClr val="tx1"/>
                </a:solidFill>
                <a:latin typeface="Museo Slab 500" panose="02000000000000000000" pitchFamily="50" charset="0"/>
                <a:ea typeface="+mj-ea"/>
                <a:cs typeface="+mj-cs"/>
              </a:defRPr>
            </a:lvl1pPr>
          </a:lstStyle>
          <a:p>
            <a:pPr algn="ctr"/>
            <a:r>
              <a:rPr lang="en-US" sz="2800" dirty="0"/>
              <a:t>Fall 2021 Orientation Slide Deck: </a:t>
            </a:r>
            <a:br>
              <a:rPr lang="en-US" sz="3200" dirty="0"/>
            </a:br>
            <a:r>
              <a:rPr lang="en-US" sz="3200" u="sng" dirty="0"/>
              <a:t>Overview and Tips for Using this Orientation “Shell”</a:t>
            </a:r>
          </a:p>
        </p:txBody>
      </p:sp>
    </p:spTree>
    <p:extLst>
      <p:ext uri="{BB962C8B-B14F-4D97-AF65-F5344CB8AC3E}">
        <p14:creationId xmlns:p14="http://schemas.microsoft.com/office/powerpoint/2010/main" val="225537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District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407218" y="2684462"/>
            <a:ext cx="8024812" cy="3376612"/>
          </a:xfrm>
        </p:spPr>
        <p:txBody>
          <a:bodyPr>
            <a:normAutofit/>
          </a:bodyPr>
          <a:lstStyle/>
          <a:p>
            <a:pPr marL="0" indent="0">
              <a:buNone/>
            </a:pPr>
            <a:r>
              <a:rPr lang="en-US" dirty="0"/>
              <a:t>In our district, the evaluation process includes: </a:t>
            </a:r>
          </a:p>
          <a:p>
            <a:pPr lvl="1"/>
            <a:r>
              <a:rPr lang="en-US" dirty="0"/>
              <a:t> </a:t>
            </a:r>
          </a:p>
          <a:p>
            <a:pPr marL="0" indent="0">
              <a:buNone/>
            </a:pPr>
            <a:endParaRPr lang="en-US" dirty="0"/>
          </a:p>
          <a:p>
            <a:pPr marL="0" indent="0">
              <a:buNone/>
            </a:pPr>
            <a:endParaRPr lang="en-US" dirty="0"/>
          </a:p>
          <a:p>
            <a:endParaRPr lang="en-US" dirty="0"/>
          </a:p>
        </p:txBody>
      </p:sp>
      <p:sp>
        <p:nvSpPr>
          <p:cNvPr id="6" name="TextBox 5">
            <a:extLst>
              <a:ext uri="{FF2B5EF4-FFF2-40B4-BE49-F238E27FC236}">
                <a16:creationId xmlns:a16="http://schemas.microsoft.com/office/drawing/2014/main" id="{E0EDDDD8-9E6E-4E7C-BD1A-FE5A5F7137C4}"/>
              </a:ext>
            </a:extLst>
          </p:cNvPr>
          <p:cNvSpPr txBox="1"/>
          <p:nvPr/>
        </p:nvSpPr>
        <p:spPr>
          <a:xfrm>
            <a:off x="245193" y="1322996"/>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information specific to your district and district-level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50"/>
                </a:solidFill>
                <a:effectLst/>
                <a:uLnTx/>
                <a:uFillTx/>
                <a:latin typeface="Calibri" panose="020F0502020204030204"/>
                <a:ea typeface="+mn-ea"/>
                <a:cs typeface="+mn-cs"/>
              </a:rPr>
              <a:t>- Possible content to highlight, as well as available resources/links are included in the “Notes” section.</a:t>
            </a:r>
          </a:p>
        </p:txBody>
      </p:sp>
      <p:sp>
        <p:nvSpPr>
          <p:cNvPr id="7" name="Text Box 2">
            <a:extLst>
              <a:ext uri="{FF2B5EF4-FFF2-40B4-BE49-F238E27FC236}">
                <a16:creationId xmlns:a16="http://schemas.microsoft.com/office/drawing/2014/main" id="{5FA19838-27AA-472E-8A85-8B17FA772EC8}"/>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77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Building Level Guidance</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5" name="Text Box 2">
            <a:extLst>
              <a:ext uri="{FF2B5EF4-FFF2-40B4-BE49-F238E27FC236}">
                <a16:creationId xmlns:a16="http://schemas.microsoft.com/office/drawing/2014/main" id="{CEDCFB55-022D-444D-B991-349BF7DBF147}"/>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0EDDDD8-9E6E-4E7C-BD1A-FE5A5F7137C4}"/>
              </a:ext>
            </a:extLst>
          </p:cNvPr>
          <p:cNvSpPr txBox="1"/>
          <p:nvPr/>
        </p:nvSpPr>
        <p:spPr>
          <a:xfrm>
            <a:off x="166486" y="1223414"/>
            <a:ext cx="8348863"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Calibri" panose="020F0502020204030204"/>
                <a:ea typeface="+mn-ea"/>
                <a:cs typeface="+mn-cs"/>
              </a:rPr>
              <a:t>Provide an overview of building level decisions related to the process for educator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rgbClr val="00B050"/>
                </a:solidFill>
                <a:effectLst/>
                <a:uLnTx/>
                <a:uFillTx/>
                <a:latin typeface="Calibri" panose="020F0502020204030204"/>
                <a:ea typeface="+mn-ea"/>
                <a:cs typeface="+mn-cs"/>
              </a:rPr>
              <a:t>- Possible content to highlight, as well as available resources/links are included in the “Notes” section.</a:t>
            </a:r>
          </a:p>
        </p:txBody>
      </p:sp>
      <p:sp>
        <p:nvSpPr>
          <p:cNvPr id="7" name="Content Placeholder 2">
            <a:extLst>
              <a:ext uri="{FF2B5EF4-FFF2-40B4-BE49-F238E27FC236}">
                <a16:creationId xmlns:a16="http://schemas.microsoft.com/office/drawing/2014/main" id="{18510388-2722-41CF-B62B-B3262AD0CC72}"/>
              </a:ext>
            </a:extLst>
          </p:cNvPr>
          <p:cNvSpPr txBox="1">
            <a:spLocks/>
          </p:cNvSpPr>
          <p:nvPr/>
        </p:nvSpPr>
        <p:spPr>
          <a:xfrm>
            <a:off x="446567" y="2485299"/>
            <a:ext cx="8144541" cy="35763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 our district, the evaluation process includes building-level guidance such as: </a:t>
            </a:r>
          </a:p>
          <a:p>
            <a:pPr lvl="1"/>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748442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22</a:t>
            </a:fld>
            <a:endParaRPr lang="en-US" sz="1400" dirty="0">
              <a:solidFill>
                <a:schemeClr val="bg1">
                  <a:lumMod val="50000"/>
                </a:schemeClr>
              </a:solidFill>
            </a:endParaRPr>
          </a:p>
        </p:txBody>
      </p:sp>
      <p:sp>
        <p:nvSpPr>
          <p:cNvPr id="2" name="TextBox 1">
            <a:extLst>
              <a:ext uri="{FF2B5EF4-FFF2-40B4-BE49-F238E27FC236}">
                <a16:creationId xmlns:a16="http://schemas.microsoft.com/office/drawing/2014/main" id="{751B710A-DA7C-43E4-9B69-0F42965922C9}"/>
              </a:ext>
            </a:extLst>
          </p:cNvPr>
          <p:cNvSpPr txBox="1"/>
          <p:nvPr/>
        </p:nvSpPr>
        <p:spPr>
          <a:xfrm>
            <a:off x="148281" y="289584"/>
            <a:ext cx="6339250"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pic>
        <p:nvPicPr>
          <p:cNvPr id="7" name="Picture 6" descr="Image of Beginning of Year Connection ">
            <a:extLst>
              <a:ext uri="{FF2B5EF4-FFF2-40B4-BE49-F238E27FC236}">
                <a16:creationId xmlns:a16="http://schemas.microsoft.com/office/drawing/2014/main" id="{3D282937-ECC9-4107-AEE7-E0955F8D6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177" y="1484859"/>
            <a:ext cx="5433645" cy="5041597"/>
          </a:xfrm>
          <a:prstGeom prst="rect">
            <a:avLst/>
          </a:prstGeom>
          <a:ln>
            <a:noFill/>
          </a:ln>
          <a:effectLst/>
        </p:spPr>
      </p:pic>
    </p:spTree>
    <p:extLst>
      <p:ext uri="{BB962C8B-B14F-4D97-AF65-F5344CB8AC3E}">
        <p14:creationId xmlns:p14="http://schemas.microsoft.com/office/powerpoint/2010/main" val="1478221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846D093-741B-46BE-91C2-F927125A9CB1}"/>
              </a:ext>
            </a:extLst>
          </p:cNvPr>
          <p:cNvSpPr>
            <a:spLocks noGrp="1"/>
          </p:cNvSpPr>
          <p:nvPr>
            <p:ph type="title"/>
          </p:nvPr>
        </p:nvSpPr>
        <p:spPr>
          <a:xfrm>
            <a:off x="158107" y="197708"/>
            <a:ext cx="5946131" cy="876171"/>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Training and Orientation</a:t>
            </a:r>
          </a:p>
        </p:txBody>
      </p:sp>
      <p:sp>
        <p:nvSpPr>
          <p:cNvPr id="3" name="Content Placeholder 2">
            <a:extLst>
              <a:ext uri="{FF2B5EF4-FFF2-40B4-BE49-F238E27FC236}">
                <a16:creationId xmlns:a16="http://schemas.microsoft.com/office/drawing/2014/main" id="{90FDEC18-2319-4ECF-BD5B-04F134175FA4}"/>
              </a:ext>
            </a:extLst>
          </p:cNvPr>
          <p:cNvSpPr>
            <a:spLocks noGrp="1"/>
          </p:cNvSpPr>
          <p:nvPr>
            <p:ph idx="1"/>
          </p:nvPr>
        </p:nvSpPr>
        <p:spPr>
          <a:xfrm>
            <a:off x="457457" y="1531088"/>
            <a:ext cx="8399463" cy="4572626"/>
          </a:xfrm>
        </p:spPr>
        <p:txBody>
          <a:bodyPr>
            <a:noAutofit/>
          </a:bodyPr>
          <a:lstStyle/>
          <a:p>
            <a:pPr marL="0" indent="0">
              <a:buNone/>
            </a:pPr>
            <a:r>
              <a:rPr lang="en-US" sz="3200" dirty="0"/>
              <a:t>Beginning of the school year connections include:</a:t>
            </a:r>
          </a:p>
          <a:p>
            <a:pPr lvl="1">
              <a:spcBef>
                <a:spcPts val="1800"/>
              </a:spcBef>
            </a:pPr>
            <a:r>
              <a:rPr lang="en-US" sz="2800" i="1" dirty="0"/>
              <a:t>Training: </a:t>
            </a:r>
            <a:r>
              <a:rPr lang="en-US" sz="2800" dirty="0"/>
              <a:t>For educators new to the State Model Evaluation System</a:t>
            </a:r>
          </a:p>
          <a:p>
            <a:pPr lvl="2">
              <a:buSzPct val="50000"/>
            </a:pPr>
            <a:r>
              <a:rPr lang="en-US" sz="2400" dirty="0"/>
              <a:t>Foundational Knowledge</a:t>
            </a:r>
          </a:p>
          <a:p>
            <a:pPr lvl="2">
              <a:buSzPct val="50000"/>
            </a:pPr>
            <a:r>
              <a:rPr lang="en-US" sz="2400" dirty="0"/>
              <a:t>Ensures reliability and accuracy</a:t>
            </a:r>
          </a:p>
          <a:p>
            <a:pPr lvl="2">
              <a:buSzPct val="50000"/>
            </a:pPr>
            <a:r>
              <a:rPr lang="en-US" sz="2400" dirty="0"/>
              <a:t>Typically occurs once for an educator</a:t>
            </a:r>
          </a:p>
          <a:p>
            <a:pPr lvl="1">
              <a:spcBef>
                <a:spcPts val="1800"/>
              </a:spcBef>
            </a:pPr>
            <a:r>
              <a:rPr lang="en-US" sz="2800" i="1" dirty="0"/>
              <a:t>Orientation: </a:t>
            </a:r>
            <a:r>
              <a:rPr lang="en-US" sz="2800" dirty="0"/>
              <a:t>For new and returning educators</a:t>
            </a:r>
          </a:p>
          <a:p>
            <a:pPr lvl="2">
              <a:buSzPct val="50000"/>
            </a:pPr>
            <a:r>
              <a:rPr lang="en-US" sz="2400" dirty="0"/>
              <a:t>Any new system features</a:t>
            </a:r>
          </a:p>
          <a:p>
            <a:pPr lvl="2">
              <a:buSzPct val="50000"/>
            </a:pPr>
            <a:r>
              <a:rPr lang="en-US" sz="2400" dirty="0"/>
              <a:t>Any process changes for the district</a:t>
            </a:r>
          </a:p>
          <a:p>
            <a:pPr lvl="2">
              <a:buSzPct val="50000"/>
            </a:pPr>
            <a:r>
              <a:rPr lang="en-US" sz="2400" dirty="0"/>
              <a:t>Ensures shared understanding</a:t>
            </a:r>
          </a:p>
          <a:p>
            <a:endParaRPr lang="en-US" sz="1800" dirty="0"/>
          </a:p>
        </p:txBody>
      </p:sp>
      <p:sp>
        <p:nvSpPr>
          <p:cNvPr id="4" name="Slide Number Placeholder 3">
            <a:extLst>
              <a:ext uri="{FF2B5EF4-FFF2-40B4-BE49-F238E27FC236}">
                <a16:creationId xmlns:a16="http://schemas.microsoft.com/office/drawing/2014/main" id="{98379C5C-D334-4060-B0BF-B944FA6C48F7}"/>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23</a:t>
            </a:fld>
            <a:endParaRPr lang="en-US" dirty="0"/>
          </a:p>
        </p:txBody>
      </p:sp>
      <p:grpSp>
        <p:nvGrpSpPr>
          <p:cNvPr id="6" name="Group 5">
            <a:extLst>
              <a:ext uri="{FF2B5EF4-FFF2-40B4-BE49-F238E27FC236}">
                <a16:creationId xmlns:a16="http://schemas.microsoft.com/office/drawing/2014/main" id="{0DA7A778-9C1E-4974-A184-173C27D067AE}"/>
              </a:ext>
              <a:ext uri="{C183D7F6-B498-43B3-948B-1728B52AA6E4}">
                <adec:decorative xmlns:adec="http://schemas.microsoft.com/office/drawing/2017/decorative" val="1"/>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FA0FD6A1-02A3-4912-BBCD-DDA9467F73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a:extLst>
                <a:ext uri="{FF2B5EF4-FFF2-40B4-BE49-F238E27FC236}">
                  <a16:creationId xmlns:a16="http://schemas.microsoft.com/office/drawing/2014/main" id="{5332E7D4-1CE4-42A1-9798-06684348944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6437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36" y="186708"/>
            <a:ext cx="6027626" cy="897959"/>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Self-Assessment</a:t>
            </a:r>
          </a:p>
        </p:txBody>
      </p:sp>
      <p:sp>
        <p:nvSpPr>
          <p:cNvPr id="3" name="Content Placeholder 2"/>
          <p:cNvSpPr>
            <a:spLocks noGrp="1"/>
          </p:cNvSpPr>
          <p:nvPr>
            <p:ph idx="1"/>
          </p:nvPr>
        </p:nvSpPr>
        <p:spPr>
          <a:xfrm>
            <a:off x="457457" y="1711842"/>
            <a:ext cx="8250607" cy="4064293"/>
          </a:xfrm>
        </p:spPr>
        <p:txBody>
          <a:bodyPr/>
          <a:lstStyle/>
          <a:p>
            <a:pPr marL="0" indent="0">
              <a:buNone/>
            </a:pPr>
            <a:r>
              <a:rPr lang="en-US" sz="3200" dirty="0"/>
              <a:t>Each educator completes a self-assessment at the beginning of the year:</a:t>
            </a:r>
          </a:p>
          <a:p>
            <a:pPr lvl="1">
              <a:spcBef>
                <a:spcPts val="1800"/>
              </a:spcBef>
            </a:pPr>
            <a:r>
              <a:rPr lang="en-US" sz="2800" dirty="0"/>
              <a:t>Educators complete their self-assessment by the end of the first month of the school year.</a:t>
            </a:r>
          </a:p>
          <a:p>
            <a:pPr lvl="1">
              <a:spcBef>
                <a:spcPts val="1800"/>
              </a:spcBef>
            </a:pPr>
            <a:r>
              <a:rPr lang="en-US" sz="2800" dirty="0"/>
              <a:t>Educators may choose to share the self-assessment with their evaluator or not. </a:t>
            </a:r>
          </a:p>
          <a:p>
            <a:pPr lvl="1">
              <a:spcBef>
                <a:spcPts val="1800"/>
              </a:spcBef>
            </a:pPr>
            <a:r>
              <a:rPr lang="en-US" sz="2800" dirty="0"/>
              <a:t>The self-assessment can inform the development of professional growth goals</a:t>
            </a:r>
            <a:r>
              <a:rPr lang="en-US" sz="2400" dirty="0"/>
              <a:t>.</a:t>
            </a:r>
          </a:p>
        </p:txBody>
      </p:sp>
      <p:sp>
        <p:nvSpPr>
          <p:cNvPr id="4" name="Slide Number Placeholder 3"/>
          <p:cNvSpPr>
            <a:spLocks noGrp="1"/>
          </p:cNvSpPr>
          <p:nvPr>
            <p:ph type="sldNum" sz="quarter" idx="12"/>
          </p:nvPr>
        </p:nvSpPr>
        <p:spPr>
          <a:xfrm>
            <a:off x="0" y="6466519"/>
            <a:ext cx="2057400" cy="365125"/>
          </a:xfrm>
        </p:spPr>
        <p:txBody>
          <a:bodyPr/>
          <a:lstStyle/>
          <a:p>
            <a:fld id="{C479D5F6-EDCB-402A-AC08-4943A1820E8F}" type="slidenum">
              <a:rPr lang="en-US" sz="1400" smtClean="0"/>
              <a:pPr/>
              <a:t>24</a:t>
            </a:fld>
            <a:endParaRPr lang="en-US" dirty="0"/>
          </a:p>
        </p:txBody>
      </p:sp>
      <p:grpSp>
        <p:nvGrpSpPr>
          <p:cNvPr id="5" name="Group 4">
            <a:extLst>
              <a:ext uri="{FF2B5EF4-FFF2-40B4-BE49-F238E27FC236}">
                <a16:creationId xmlns:a16="http://schemas.microsoft.com/office/drawing/2014/main" id="{6C516C24-DA05-441A-9FC9-F599A1D056E3}"/>
              </a:ext>
              <a:ext uri="{C183D7F6-B498-43B3-948B-1728B52AA6E4}">
                <adec:decorative xmlns:adec="http://schemas.microsoft.com/office/drawing/2017/decorative" val="1"/>
              </a:ext>
            </a:extLst>
          </p:cNvPr>
          <p:cNvGrpSpPr/>
          <p:nvPr/>
        </p:nvGrpSpPr>
        <p:grpSpPr>
          <a:xfrm>
            <a:off x="132854" y="5958697"/>
            <a:ext cx="2552948" cy="516784"/>
            <a:chOff x="404997" y="5647914"/>
            <a:chExt cx="2893374" cy="556161"/>
          </a:xfrm>
        </p:grpSpPr>
        <p:sp>
          <p:nvSpPr>
            <p:cNvPr id="6" name="TextBox 5">
              <a:extLst>
                <a:ext uri="{FF2B5EF4-FFF2-40B4-BE49-F238E27FC236}">
                  <a16:creationId xmlns:a16="http://schemas.microsoft.com/office/drawing/2014/main" id="{81DF4D5F-E6E0-4BF6-A58D-54FE194522C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B9372C7A-289F-4D07-B868-EF71E8672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92433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Beginning of the year connections:</a:t>
            </a:r>
            <a:br>
              <a:rPr lang="en-US" dirty="0"/>
            </a:br>
            <a:r>
              <a:rPr lang="en-US" dirty="0"/>
              <a:t>Self-Assessment</a:t>
            </a:r>
          </a:p>
        </p:txBody>
      </p:sp>
      <p:sp>
        <p:nvSpPr>
          <p:cNvPr id="4" name="Slide Number Placeholder 3"/>
          <p:cNvSpPr>
            <a:spLocks noGrp="1"/>
          </p:cNvSpPr>
          <p:nvPr>
            <p:ph type="sldNum" sz="quarter" idx="4294967295"/>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600" b="0" i="0" u="none" strike="noStrike" kern="1200" cap="none" spc="0" normalizeH="0" baseline="0" noProof="0" dirty="0">
              <a:ln>
                <a:noFill/>
              </a:ln>
              <a:effectLst/>
              <a:uLnTx/>
              <a:uFillTx/>
              <a:latin typeface="Calibri" panose="020F0502020204030204"/>
              <a:ea typeface="+mn-ea"/>
              <a:cs typeface="+mn-cs"/>
            </a:endParaRPr>
          </a:p>
        </p:txBody>
      </p:sp>
      <p:sp>
        <p:nvSpPr>
          <p:cNvPr id="3" name="Content Placeholder 2"/>
          <p:cNvSpPr>
            <a:spLocks noGrp="1"/>
          </p:cNvSpPr>
          <p:nvPr>
            <p:ph sz="half" idx="4294967295"/>
          </p:nvPr>
        </p:nvSpPr>
        <p:spPr>
          <a:xfrm>
            <a:off x="425302" y="1463675"/>
            <a:ext cx="8165804" cy="4583113"/>
          </a:xfrm>
        </p:spPr>
        <p:txBody>
          <a:bodyPr/>
          <a:lstStyle/>
          <a:p>
            <a:pPr marL="0" indent="0">
              <a:buNone/>
            </a:pPr>
            <a:r>
              <a:rPr lang="en-US" dirty="0"/>
              <a:t>Add building level decisions: </a:t>
            </a:r>
          </a:p>
          <a:p>
            <a:pPr marL="0" indent="0">
              <a:buNone/>
            </a:pPr>
            <a:endParaRPr lang="en-US" dirty="0"/>
          </a:p>
        </p:txBody>
      </p:sp>
      <p:sp>
        <p:nvSpPr>
          <p:cNvPr id="7" name="Text Box 2">
            <a:extLst>
              <a:ext uri="{FF2B5EF4-FFF2-40B4-BE49-F238E27FC236}">
                <a16:creationId xmlns:a16="http://schemas.microsoft.com/office/drawing/2014/main" id="{3C2C1C03-F91C-4C84-B4F0-2C37529CBDEA}"/>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23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313" y="184100"/>
            <a:ext cx="6018780" cy="1017126"/>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Professional Growth Plans (PGP)</a:t>
            </a:r>
          </a:p>
        </p:txBody>
      </p:sp>
      <p:sp>
        <p:nvSpPr>
          <p:cNvPr id="3" name="Content Placeholder 2"/>
          <p:cNvSpPr>
            <a:spLocks noGrp="1"/>
          </p:cNvSpPr>
          <p:nvPr>
            <p:ph idx="1"/>
          </p:nvPr>
        </p:nvSpPr>
        <p:spPr>
          <a:xfrm>
            <a:off x="457458" y="1435395"/>
            <a:ext cx="8229084" cy="4805917"/>
          </a:xfrm>
        </p:spPr>
        <p:txBody>
          <a:bodyPr>
            <a:noAutofit/>
          </a:bodyPr>
          <a:lstStyle/>
          <a:p>
            <a:pPr marL="0" indent="0">
              <a:buNone/>
            </a:pPr>
            <a:r>
              <a:rPr lang="en-US" sz="3200" dirty="0"/>
              <a:t>Within the first month of the school year:</a:t>
            </a:r>
          </a:p>
          <a:p>
            <a:pPr lvl="1">
              <a:spcBef>
                <a:spcPts val="1800"/>
              </a:spcBef>
            </a:pPr>
            <a:r>
              <a:rPr lang="en-US" sz="2400" dirty="0"/>
              <a:t>The educator and their evaluator review annual school goals to ensure alignment between the goals stated in the educator’s Professional Growth Plan (PGP). </a:t>
            </a:r>
          </a:p>
          <a:p>
            <a:pPr lvl="2">
              <a:buSzPct val="50000"/>
            </a:pPr>
            <a:r>
              <a:rPr lang="en-US" sz="2000" dirty="0"/>
              <a:t>Educators can consider the context, lessons learned, and how the 2020-21 school year may be informing goals for the 2021-22 year.</a:t>
            </a:r>
          </a:p>
          <a:p>
            <a:pPr lvl="2">
              <a:spcBef>
                <a:spcPts val="1200"/>
              </a:spcBef>
              <a:buSzPct val="50000"/>
            </a:pPr>
            <a:r>
              <a:rPr lang="en-US" sz="2000" dirty="0"/>
              <a:t>Opportunity exists to adjust professional growth goals in consideration of that context.</a:t>
            </a:r>
          </a:p>
          <a:p>
            <a:pPr lvl="1">
              <a:spcBef>
                <a:spcPts val="1800"/>
              </a:spcBef>
            </a:pPr>
            <a:r>
              <a:rPr lang="en-US" sz="2400" dirty="0"/>
              <a:t>The educator’s self-assessment can inform the development of professional growth goals</a:t>
            </a:r>
            <a:r>
              <a:rPr lang="en-US" sz="1800" dirty="0"/>
              <a:t>.</a:t>
            </a:r>
            <a:endParaRPr lang="en-US" sz="2400" dirty="0"/>
          </a:p>
          <a:p>
            <a:pPr lvl="1">
              <a:spcBef>
                <a:spcPts val="1800"/>
              </a:spcBef>
            </a:pPr>
            <a:r>
              <a:rPr lang="en-US" sz="2400" dirty="0"/>
              <a:t>Teacher Growth plans are based on Teacher Inputs</a:t>
            </a:r>
          </a:p>
        </p:txBody>
      </p:sp>
      <p:sp>
        <p:nvSpPr>
          <p:cNvPr id="4" name="Slide Number Placeholder 3"/>
          <p:cNvSpPr>
            <a:spLocks noGrp="1"/>
          </p:cNvSpPr>
          <p:nvPr>
            <p:ph type="sldNum" sz="quarter" idx="12"/>
          </p:nvPr>
        </p:nvSpPr>
        <p:spPr>
          <a:xfrm>
            <a:off x="0" y="6491337"/>
            <a:ext cx="2057400" cy="365125"/>
          </a:xfrm>
        </p:spPr>
        <p:txBody>
          <a:bodyPr/>
          <a:lstStyle/>
          <a:p>
            <a:fld id="{C479D5F6-EDCB-402A-AC08-4943A1820E8F}" type="slidenum">
              <a:rPr lang="en-US" sz="1400" smtClean="0"/>
              <a:pPr/>
              <a:t>26</a:t>
            </a:fld>
            <a:endParaRPr lang="en-US" dirty="0"/>
          </a:p>
        </p:txBody>
      </p:sp>
      <p:grpSp>
        <p:nvGrpSpPr>
          <p:cNvPr id="5" name="Group 4">
            <a:extLst>
              <a:ext uri="{FF2B5EF4-FFF2-40B4-BE49-F238E27FC236}">
                <a16:creationId xmlns:a16="http://schemas.microsoft.com/office/drawing/2014/main" id="{6AE2FA9D-D1FF-41A7-84CB-CCF6DC5B1E71}"/>
              </a:ext>
              <a:ext uri="{C183D7F6-B498-43B3-948B-1728B52AA6E4}">
                <adec:decorative xmlns:adec="http://schemas.microsoft.com/office/drawing/2017/decorative" val="1"/>
              </a:ext>
            </a:extLst>
          </p:cNvPr>
          <p:cNvGrpSpPr/>
          <p:nvPr/>
        </p:nvGrpSpPr>
        <p:grpSpPr>
          <a:xfrm>
            <a:off x="151914" y="6107933"/>
            <a:ext cx="2552948" cy="516784"/>
            <a:chOff x="404997" y="5647914"/>
            <a:chExt cx="2893374" cy="556161"/>
          </a:xfrm>
        </p:grpSpPr>
        <p:sp>
          <p:nvSpPr>
            <p:cNvPr id="6" name="TextBox 5">
              <a:extLst>
                <a:ext uri="{FF2B5EF4-FFF2-40B4-BE49-F238E27FC236}">
                  <a16:creationId xmlns:a16="http://schemas.microsoft.com/office/drawing/2014/main" id="{21FD301C-17A5-45DB-B710-FBF1F84DA194}"/>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7" name="Graphic 6" descr="Lightbulb">
              <a:extLst>
                <a:ext uri="{FF2B5EF4-FFF2-40B4-BE49-F238E27FC236}">
                  <a16:creationId xmlns:a16="http://schemas.microsoft.com/office/drawing/2014/main" id="{877F3E8D-7838-4D17-9DE3-CBDD1C1EFB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090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Beginning of the year connections:</a:t>
            </a:r>
            <a:br>
              <a:rPr lang="en-US" dirty="0"/>
            </a:br>
            <a:r>
              <a:rPr lang="en-US" dirty="0"/>
              <a:t>Professional Growth Plans (PGP)</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27</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A41C68BA-770F-424F-9924-04F2C75578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D1898D5-743A-4FFE-9A8D-504EF043396E}"/>
              </a:ext>
            </a:extLst>
          </p:cNvPr>
          <p:cNvSpPr txBox="1"/>
          <p:nvPr/>
        </p:nvSpPr>
        <p:spPr>
          <a:xfrm>
            <a:off x="231611" y="1237872"/>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 level decisions related to PGPs and related processes/practices.</a:t>
            </a:r>
          </a:p>
        </p:txBody>
      </p:sp>
      <p:sp>
        <p:nvSpPr>
          <p:cNvPr id="8" name="Content Placeholder 2">
            <a:extLst>
              <a:ext uri="{FF2B5EF4-FFF2-40B4-BE49-F238E27FC236}">
                <a16:creationId xmlns:a16="http://schemas.microsoft.com/office/drawing/2014/main" id="{B5B2673A-24EC-4133-99EA-EA6CCACA6489}"/>
              </a:ext>
            </a:extLst>
          </p:cNvPr>
          <p:cNvSpPr txBox="1">
            <a:spLocks/>
          </p:cNvSpPr>
          <p:nvPr/>
        </p:nvSpPr>
        <p:spPr>
          <a:xfrm>
            <a:off x="467832" y="1945758"/>
            <a:ext cx="8144540" cy="41581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Building level decisions on PGPs include:</a:t>
            </a:r>
          </a:p>
          <a:p>
            <a:pPr marL="0" indent="0">
              <a:buFont typeface="Arial" panose="020B0604020202020204" pitchFamily="34" charset="0"/>
              <a:buNone/>
            </a:pPr>
            <a:endParaRPr lang="en-US" sz="3000" dirty="0"/>
          </a:p>
          <a:p>
            <a:pPr lvl="1"/>
            <a:endParaRPr lang="en-US" sz="2800"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77400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184101"/>
            <a:ext cx="7042351" cy="968372"/>
          </a:xfrm>
        </p:spPr>
        <p:txBody>
          <a:bodyPr>
            <a:noAutofit/>
          </a:bodyPr>
          <a:lstStyle/>
          <a:p>
            <a:r>
              <a:rPr lang="en-US" sz="3200" dirty="0">
                <a:effectLst>
                  <a:outerShdw blurRad="38100" dist="38100" dir="2700000" algn="tl">
                    <a:srgbClr val="000000">
                      <a:alpha val="43137"/>
                    </a:srgbClr>
                  </a:outerShdw>
                </a:effectLst>
              </a:rPr>
              <a:t>Beginning of the year connections:</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Measures of Student Learning/Outcomes</a:t>
            </a:r>
          </a:p>
        </p:txBody>
      </p:sp>
      <p:sp>
        <p:nvSpPr>
          <p:cNvPr id="3" name="Content Placeholder 2"/>
          <p:cNvSpPr>
            <a:spLocks noGrp="1"/>
          </p:cNvSpPr>
          <p:nvPr>
            <p:ph idx="1"/>
          </p:nvPr>
        </p:nvSpPr>
        <p:spPr>
          <a:xfrm>
            <a:off x="382773" y="1541720"/>
            <a:ext cx="8407936" cy="4561993"/>
          </a:xfrm>
        </p:spPr>
        <p:txBody>
          <a:bodyPr>
            <a:noAutofit/>
          </a:bodyPr>
          <a:lstStyle/>
          <a:p>
            <a:pPr marL="0" indent="0">
              <a:buNone/>
            </a:pPr>
            <a:r>
              <a:rPr lang="en-US" sz="3200" dirty="0"/>
              <a:t>Key Reminders for Creating MSLs/MSOs:</a:t>
            </a:r>
          </a:p>
          <a:p>
            <a:pPr lvl="1">
              <a:spcBef>
                <a:spcPts val="1200"/>
              </a:spcBef>
            </a:pPr>
            <a:r>
              <a:rPr lang="en-US" sz="2600" dirty="0"/>
              <a:t>Confirm Measures of Student Learning/Outcomes (MSLs/MSOs) goals and measures are relevant, rigorous, and attainable. </a:t>
            </a:r>
          </a:p>
          <a:p>
            <a:pPr lvl="1">
              <a:spcBef>
                <a:spcPts val="1800"/>
              </a:spcBef>
            </a:pPr>
            <a:r>
              <a:rPr lang="en-US" sz="2600" dirty="0"/>
              <a:t>Opportunity for educators and evaluators to work together to set these measures/outcomes.</a:t>
            </a:r>
          </a:p>
          <a:p>
            <a:pPr lvl="1">
              <a:spcBef>
                <a:spcPts val="1800"/>
              </a:spcBef>
            </a:pPr>
            <a:r>
              <a:rPr lang="en-US" sz="2600" dirty="0"/>
              <a:t>Measures of Student Learning are based on student outputs.</a:t>
            </a:r>
          </a:p>
          <a:p>
            <a:pPr lvl="1">
              <a:spcBef>
                <a:spcPts val="1800"/>
              </a:spcBef>
            </a:pPr>
            <a:r>
              <a:rPr lang="en-US" sz="2600" dirty="0"/>
              <a:t>For additional help on MSLs/MSOs use the following link:</a:t>
            </a:r>
          </a:p>
          <a:p>
            <a:pPr marL="914400" lvl="2" indent="0">
              <a:buNone/>
            </a:pPr>
            <a:r>
              <a:rPr lang="en-US" dirty="0">
                <a:hlinkClick r:id="rId3"/>
              </a:rPr>
              <a:t>https://www.cde.state.co.us/educatoreffectiveness/studentgrowthguide</a:t>
            </a: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28</a:t>
            </a:fld>
            <a:endParaRPr lang="en-US" dirty="0"/>
          </a:p>
        </p:txBody>
      </p:sp>
      <p:grpSp>
        <p:nvGrpSpPr>
          <p:cNvPr id="5" name="Group 4">
            <a:extLst>
              <a:ext uri="{FF2B5EF4-FFF2-40B4-BE49-F238E27FC236}">
                <a16:creationId xmlns:a16="http://schemas.microsoft.com/office/drawing/2014/main" id="{31B21B20-DBB0-45FC-B62C-F3FB0775C055}"/>
              </a:ext>
              <a:ext uri="{C183D7F6-B498-43B3-948B-1728B52AA6E4}">
                <adec:decorative xmlns:adec="http://schemas.microsoft.com/office/drawing/2017/decorative" val="1"/>
              </a:ext>
            </a:extLst>
          </p:cNvPr>
          <p:cNvGrpSpPr/>
          <p:nvPr/>
        </p:nvGrpSpPr>
        <p:grpSpPr>
          <a:xfrm>
            <a:off x="223422" y="6103713"/>
            <a:ext cx="2552948" cy="516784"/>
            <a:chOff x="404997" y="5647914"/>
            <a:chExt cx="2893374" cy="556161"/>
          </a:xfrm>
        </p:grpSpPr>
        <p:sp>
          <p:nvSpPr>
            <p:cNvPr id="6" name="TextBox 5">
              <a:extLst>
                <a:ext uri="{FF2B5EF4-FFF2-40B4-BE49-F238E27FC236}">
                  <a16:creationId xmlns:a16="http://schemas.microsoft.com/office/drawing/2014/main" id="{4FCF898D-C49D-4C21-B8E2-BDB8A021F70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4"/>
                </a:rPr>
                <a:t>Local flexibility options!</a:t>
              </a:r>
              <a:endParaRPr lang="en-US" sz="1600" i="1" dirty="0"/>
            </a:p>
          </p:txBody>
        </p:sp>
        <p:pic>
          <p:nvPicPr>
            <p:cNvPr id="7" name="Graphic 6" descr="Lightbulb">
              <a:extLst>
                <a:ext uri="{FF2B5EF4-FFF2-40B4-BE49-F238E27FC236}">
                  <a16:creationId xmlns:a16="http://schemas.microsoft.com/office/drawing/2014/main" id="{6A306A22-04E7-4809-AF0D-9595D88318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2933628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3"/>
            <a:ext cx="6081865" cy="830007"/>
          </a:xfrm>
        </p:spPr>
        <p:txBody>
          <a:bodyPr>
            <a:noAutofit/>
          </a:bodyPr>
          <a:lstStyle/>
          <a:p>
            <a:r>
              <a:rPr lang="en-US" sz="2800" dirty="0"/>
              <a:t>Beginning of the year connections:</a:t>
            </a:r>
            <a:br>
              <a:rPr lang="en-US" sz="2800" dirty="0"/>
            </a:br>
            <a:r>
              <a:rPr lang="en-US" sz="2800" dirty="0"/>
              <a:t>Measures of Student Learning/Outcomes</a:t>
            </a:r>
          </a:p>
        </p:txBody>
      </p:sp>
      <p:sp>
        <p:nvSpPr>
          <p:cNvPr id="3" name="Content Placeholder 2"/>
          <p:cNvSpPr>
            <a:spLocks noGrp="1"/>
          </p:cNvSpPr>
          <p:nvPr>
            <p:ph idx="4294967295"/>
          </p:nvPr>
        </p:nvSpPr>
        <p:spPr>
          <a:xfrm>
            <a:off x="467832" y="2450122"/>
            <a:ext cx="8144540" cy="3653815"/>
          </a:xfrm>
        </p:spPr>
        <p:txBody>
          <a:bodyPr/>
          <a:lstStyle/>
          <a:p>
            <a:pPr marL="0" indent="0">
              <a:buNone/>
            </a:pPr>
            <a:r>
              <a:rPr lang="en-US" sz="3000" dirty="0"/>
              <a:t>Building level decisions on MSLs/MSOs include:</a:t>
            </a:r>
          </a:p>
          <a:p>
            <a:pPr lvl="1"/>
            <a:endParaRPr lang="en-US" sz="2800" dirty="0"/>
          </a:p>
          <a:p>
            <a:pPr marL="0" indent="0">
              <a:buNone/>
            </a:pPr>
            <a:endParaRPr lang="en-US" dirty="0"/>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29</a:t>
            </a:fld>
            <a:endParaRPr lang="en-US" dirty="0">
              <a:solidFill>
                <a:schemeClr val="bg1">
                  <a:lumMod val="50000"/>
                </a:schemeClr>
              </a:solidFill>
            </a:endParaRPr>
          </a:p>
        </p:txBody>
      </p:sp>
      <p:sp>
        <p:nvSpPr>
          <p:cNvPr id="6" name="Text Box 2">
            <a:extLst>
              <a:ext uri="{FF2B5EF4-FFF2-40B4-BE49-F238E27FC236}">
                <a16:creationId xmlns:a16="http://schemas.microsoft.com/office/drawing/2014/main" id="{18BF26C6-AC7A-4A3B-AA3A-BA9CC8F5906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BCCA440-8A38-465C-974B-9A129B939204}"/>
              </a:ext>
            </a:extLst>
          </p:cNvPr>
          <p:cNvSpPr txBox="1"/>
          <p:nvPr/>
        </p:nvSpPr>
        <p:spPr>
          <a:xfrm>
            <a:off x="245193" y="1707241"/>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 level decisions related to the MSLs/MSOs and related processes/practices.</a:t>
            </a:r>
          </a:p>
        </p:txBody>
      </p:sp>
    </p:spTree>
    <p:extLst>
      <p:ext uri="{BB962C8B-B14F-4D97-AF65-F5344CB8AC3E}">
        <p14:creationId xmlns:p14="http://schemas.microsoft.com/office/powerpoint/2010/main" val="207010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D7541-9EF8-43C2-9F6B-74EC244A0BA9}"/>
              </a:ext>
            </a:extLst>
          </p:cNvPr>
          <p:cNvSpPr>
            <a:spLocks noGrp="1"/>
          </p:cNvSpPr>
          <p:nvPr>
            <p:ph type="title"/>
          </p:nvPr>
        </p:nvSpPr>
        <p:spPr>
          <a:xfrm>
            <a:off x="283655" y="254514"/>
            <a:ext cx="8576689" cy="1023569"/>
          </a:xfrm>
        </p:spPr>
        <p:txBody>
          <a:bodyPr>
            <a:noAutofit/>
          </a:bodyPr>
          <a:lstStyle/>
          <a:p>
            <a:pPr algn="ctr"/>
            <a:r>
              <a:rPr lang="en-US" sz="2800" dirty="0"/>
              <a:t>Fall 2021 Orientation Slide Deck: </a:t>
            </a:r>
            <a:br>
              <a:rPr lang="en-US" sz="2800" dirty="0"/>
            </a:br>
            <a:r>
              <a:rPr lang="en-US" sz="3200" u="sng" dirty="0"/>
              <a:t>Overview and Tips for Using this Orientation “Shell”</a:t>
            </a:r>
          </a:p>
        </p:txBody>
      </p:sp>
      <p:sp>
        <p:nvSpPr>
          <p:cNvPr id="3" name="Content Placeholder 2">
            <a:extLst>
              <a:ext uri="{FF2B5EF4-FFF2-40B4-BE49-F238E27FC236}">
                <a16:creationId xmlns:a16="http://schemas.microsoft.com/office/drawing/2014/main" id="{32492472-55AE-425C-8C34-B4F7FC5EF48E}"/>
              </a:ext>
            </a:extLst>
          </p:cNvPr>
          <p:cNvSpPr>
            <a:spLocks noGrp="1"/>
          </p:cNvSpPr>
          <p:nvPr>
            <p:ph idx="4294967295"/>
          </p:nvPr>
        </p:nvSpPr>
        <p:spPr>
          <a:xfrm>
            <a:off x="189352" y="1446027"/>
            <a:ext cx="8765296" cy="5157459"/>
          </a:xfrm>
        </p:spPr>
        <p:txBody>
          <a:bodyPr>
            <a:noAutofit/>
          </a:bodyPr>
          <a:lstStyle/>
          <a:p>
            <a:pPr marL="0" indent="0">
              <a:buNone/>
            </a:pPr>
            <a:r>
              <a:rPr lang="en-US" i="1" dirty="0"/>
              <a:t>Additional Tips for Using this Slide Deck in your Orientation</a:t>
            </a:r>
            <a:r>
              <a:rPr lang="en-US" dirty="0"/>
              <a:t>:</a:t>
            </a:r>
          </a:p>
          <a:p>
            <a:pPr lvl="1">
              <a:spcBef>
                <a:spcPts val="1800"/>
              </a:spcBef>
              <a:spcAft>
                <a:spcPts val="600"/>
              </a:spcAft>
            </a:pPr>
            <a:r>
              <a:rPr lang="en-US" b="1" dirty="0"/>
              <a:t>Not all content will be relevant for all audiences</a:t>
            </a:r>
            <a:r>
              <a:rPr lang="en-US" dirty="0"/>
              <a:t>. Slides may be hidden and/or deleted depending upon the audience, e.g., returning staff as distinct from staff new to your district/BOCES.</a:t>
            </a:r>
          </a:p>
          <a:p>
            <a:pPr lvl="2">
              <a:spcBef>
                <a:spcPts val="0"/>
              </a:spcBef>
              <a:spcAft>
                <a:spcPts val="600"/>
              </a:spcAft>
              <a:buSzPct val="50000"/>
            </a:pPr>
            <a:r>
              <a:rPr lang="en-US" dirty="0"/>
              <a:t>Slides with CDE branding address information about state statute and rule associated with SB10-191, as well as the State Model Evaluation System (SMES). This information may be relevant and included or may already be widely known and therefore can be removed.</a:t>
            </a:r>
          </a:p>
          <a:p>
            <a:pPr lvl="2">
              <a:spcBef>
                <a:spcPts val="0"/>
              </a:spcBef>
              <a:spcAft>
                <a:spcPts val="600"/>
              </a:spcAft>
              <a:buSzPct val="50000"/>
            </a:pPr>
            <a:r>
              <a:rPr lang="en-US" dirty="0"/>
              <a:t>Additionally, some slides can be used as a handout only to provide reinforcement of content as needed (in lieu of inclusion in the slide deck).</a:t>
            </a:r>
          </a:p>
          <a:p>
            <a:pPr lvl="1">
              <a:spcBef>
                <a:spcPts val="1200"/>
              </a:spcBef>
              <a:spcAft>
                <a:spcPts val="600"/>
              </a:spcAft>
            </a:pPr>
            <a:r>
              <a:rPr lang="en-US" dirty="0"/>
              <a:t>Additional content suggestions, as well as relevant links to other resources, can be found within the “Notes” section on most slides.</a:t>
            </a:r>
          </a:p>
        </p:txBody>
      </p:sp>
    </p:spTree>
    <p:extLst>
      <p:ext uri="{BB962C8B-B14F-4D97-AF65-F5344CB8AC3E}">
        <p14:creationId xmlns:p14="http://schemas.microsoft.com/office/powerpoint/2010/main" val="359547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a:spcAft>
                <a:spcPts val="600"/>
              </a:spcAft>
            </a:pPr>
            <a:fld id="{C479D5F6-EDCB-402A-AC08-4943A1820E8F}" type="slidenum">
              <a:rPr lang="en-US" sz="1400">
                <a:solidFill>
                  <a:schemeClr val="bg1">
                    <a:lumMod val="50000"/>
                  </a:schemeClr>
                </a:solidFill>
              </a:rPr>
              <a:pPr>
                <a:spcAft>
                  <a:spcPts val="600"/>
                </a:spcAft>
              </a:pPr>
              <a:t>30</a:t>
            </a:fld>
            <a:endParaRPr lang="en-US" sz="1400" dirty="0">
              <a:solidFill>
                <a:schemeClr val="bg1">
                  <a:lumMod val="50000"/>
                </a:schemeClr>
              </a:solidFill>
            </a:endParaRPr>
          </a:p>
        </p:txBody>
      </p:sp>
      <p:pic>
        <p:nvPicPr>
          <p:cNvPr id="6" name="Content Placeholder 5" descr="Image of Fall Connection">
            <a:extLst>
              <a:ext uri="{FF2B5EF4-FFF2-40B4-BE49-F238E27FC236}">
                <a16:creationId xmlns:a16="http://schemas.microsoft.com/office/drawing/2014/main" id="{A9447713-A71C-4AA5-94AA-F13330625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3799" y="1469572"/>
            <a:ext cx="5416402" cy="5038344"/>
          </a:xfrm>
          <a:prstGeom prst="rect">
            <a:avLst/>
          </a:prstGeom>
        </p:spPr>
      </p:pic>
      <p:sp>
        <p:nvSpPr>
          <p:cNvPr id="5" name="TextBox 4">
            <a:extLst>
              <a:ext uri="{FF2B5EF4-FFF2-40B4-BE49-F238E27FC236}">
                <a16:creationId xmlns:a16="http://schemas.microsoft.com/office/drawing/2014/main" id="{2B8D0F35-A488-4081-8C4D-3797A4ED0E8C}"/>
              </a:ext>
            </a:extLst>
          </p:cNvPr>
          <p:cNvSpPr txBox="1"/>
          <p:nvPr/>
        </p:nvSpPr>
        <p:spPr>
          <a:xfrm>
            <a:off x="92442" y="262232"/>
            <a:ext cx="6370142"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spTree>
    <p:extLst>
      <p:ext uri="{BB962C8B-B14F-4D97-AF65-F5344CB8AC3E}">
        <p14:creationId xmlns:p14="http://schemas.microsoft.com/office/powerpoint/2010/main" val="176911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2" y="382519"/>
            <a:ext cx="3977875" cy="688020"/>
          </a:xfrm>
        </p:spPr>
        <p:txBody>
          <a:bodyPr>
            <a:noAutofit/>
          </a:bodyPr>
          <a:lstStyle/>
          <a:p>
            <a:r>
              <a:rPr lang="en-US" sz="3600" dirty="0">
                <a:effectLst>
                  <a:outerShdw blurRad="38100" dist="38100" dir="2700000" algn="tl">
                    <a:srgbClr val="000000">
                      <a:alpha val="43137"/>
                    </a:srgbClr>
                  </a:outerShdw>
                </a:effectLst>
              </a:rPr>
              <a:t>Fall Connections</a:t>
            </a:r>
          </a:p>
        </p:txBody>
      </p:sp>
      <p:sp>
        <p:nvSpPr>
          <p:cNvPr id="5" name="Content Placeholder 4">
            <a:extLst>
              <a:ext uri="{FF2B5EF4-FFF2-40B4-BE49-F238E27FC236}">
                <a16:creationId xmlns:a16="http://schemas.microsoft.com/office/drawing/2014/main" id="{B8C72364-8F87-424E-978C-F74E635EAA0A}"/>
              </a:ext>
            </a:extLst>
          </p:cNvPr>
          <p:cNvSpPr>
            <a:spLocks noGrp="1"/>
          </p:cNvSpPr>
          <p:nvPr>
            <p:ph idx="1"/>
          </p:nvPr>
        </p:nvSpPr>
        <p:spPr>
          <a:xfrm>
            <a:off x="457457" y="1463040"/>
            <a:ext cx="8367565" cy="4640674"/>
          </a:xfrm>
        </p:spPr>
        <p:txBody>
          <a:bodyPr>
            <a:noAutofit/>
          </a:bodyPr>
          <a:lstStyle/>
          <a:p>
            <a:pPr marL="0" indent="0">
              <a:spcAft>
                <a:spcPts val="600"/>
              </a:spcAft>
              <a:buNone/>
            </a:pPr>
            <a:r>
              <a:rPr lang="en-US" sz="3200" dirty="0"/>
              <a:t>During the Fall Connections, maximize time to:</a:t>
            </a:r>
          </a:p>
          <a:p>
            <a:pPr lvl="1">
              <a:spcBef>
                <a:spcPts val="1200"/>
              </a:spcBef>
            </a:pPr>
            <a:r>
              <a:rPr lang="en-US" sz="2800" dirty="0"/>
              <a:t>Reflect on the rubric and update the educator’s                     self-assessment as needed.</a:t>
            </a:r>
          </a:p>
          <a:p>
            <a:pPr lvl="1"/>
            <a:endParaRPr lang="en-US" sz="900" dirty="0">
              <a:solidFill>
                <a:srgbClr val="FF99FF"/>
              </a:solidFill>
            </a:endParaRPr>
          </a:p>
          <a:p>
            <a:pPr lvl="1"/>
            <a:r>
              <a:rPr lang="en-US" sz="2800" dirty="0"/>
              <a:t>Review professional growth plan to ensure that adequate progress is being made toward completing all action steps and achieving goals.</a:t>
            </a:r>
          </a:p>
          <a:p>
            <a:pPr lvl="2">
              <a:buSzPct val="50000"/>
            </a:pPr>
            <a:r>
              <a:rPr lang="en-US" sz="2400" dirty="0"/>
              <a:t>Best practice is to do this periodically throughout the year</a:t>
            </a:r>
          </a:p>
          <a:p>
            <a:pPr lvl="1"/>
            <a:endParaRPr lang="en-US" sz="900" dirty="0">
              <a:solidFill>
                <a:srgbClr val="FF99FF"/>
              </a:solidFill>
            </a:endParaRPr>
          </a:p>
          <a:p>
            <a:pPr lvl="1"/>
            <a:r>
              <a:rPr lang="en-US" sz="2800" dirty="0"/>
              <a:t>Confirm the educator’s goals and measures are still relevant, rigorous, and attainable.</a:t>
            </a:r>
          </a:p>
          <a:p>
            <a:pPr lvl="2">
              <a:buSzPct val="50000"/>
            </a:pPr>
            <a:r>
              <a:rPr lang="en-US" sz="2400" dirty="0"/>
              <a:t>Refine and adjust if/as needed</a:t>
            </a:r>
          </a:p>
        </p:txBody>
      </p:sp>
      <p:sp>
        <p:nvSpPr>
          <p:cNvPr id="4" name="Slide Number Placeholder 3"/>
          <p:cNvSpPr>
            <a:spLocks noGrp="1"/>
          </p:cNvSpPr>
          <p:nvPr>
            <p:ph type="sldNum" sz="quarter" idx="12"/>
          </p:nvPr>
        </p:nvSpPr>
        <p:spPr/>
        <p:txBody>
          <a:bodyPr/>
          <a:lstStyle/>
          <a:p>
            <a:fld id="{C479D5F6-EDCB-402A-AC08-4943A1820E8F}" type="slidenum">
              <a:rPr lang="en-US" sz="1400" smtClean="0"/>
              <a:pPr/>
              <a:t>31</a:t>
            </a:fld>
            <a:endParaRPr lang="en-US" dirty="0"/>
          </a:p>
        </p:txBody>
      </p:sp>
      <p:grpSp>
        <p:nvGrpSpPr>
          <p:cNvPr id="6" name="Group 5">
            <a:extLst>
              <a:ext uri="{FF2B5EF4-FFF2-40B4-BE49-F238E27FC236}">
                <a16:creationId xmlns:a16="http://schemas.microsoft.com/office/drawing/2014/main" id="{122F9336-5CDE-4EA6-BCA2-7696B5D5AAEF}"/>
              </a:ext>
              <a:ext uri="{C183D7F6-B498-43B3-948B-1728B52AA6E4}">
                <adec:decorative xmlns:adec="http://schemas.microsoft.com/office/drawing/2017/decorative" val="1"/>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E8B9DE1D-9BA3-4321-A4AC-F92CE8C534D2}"/>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C1C428-4813-4CA0-9FF8-FE6B18C4986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8189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32</a:t>
            </a:fld>
            <a:endPar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pic>
        <p:nvPicPr>
          <p:cNvPr id="5" name="Content Placeholder 7" descr="Image of Mid-Year Connection">
            <a:extLst>
              <a:ext uri="{FF2B5EF4-FFF2-40B4-BE49-F238E27FC236}">
                <a16:creationId xmlns:a16="http://schemas.microsoft.com/office/drawing/2014/main" id="{A100F08A-C759-453B-BAAB-1796ACEEB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690" y="1483116"/>
            <a:ext cx="5420619" cy="5038344"/>
          </a:xfrm>
          <a:prstGeom prst="rect">
            <a:avLst/>
          </a:prstGeom>
        </p:spPr>
      </p:pic>
      <p:sp>
        <p:nvSpPr>
          <p:cNvPr id="6" name="TextBox 5">
            <a:extLst>
              <a:ext uri="{FF2B5EF4-FFF2-40B4-BE49-F238E27FC236}">
                <a16:creationId xmlns:a16="http://schemas.microsoft.com/office/drawing/2014/main" id="{0B7D767E-F796-4A2A-B5A4-AB3D81AC68E1}"/>
              </a:ext>
            </a:extLst>
          </p:cNvPr>
          <p:cNvSpPr txBox="1"/>
          <p:nvPr/>
        </p:nvSpPr>
        <p:spPr>
          <a:xfrm>
            <a:off x="104799" y="225162"/>
            <a:ext cx="6506066"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spTree>
    <p:extLst>
      <p:ext uri="{BB962C8B-B14F-4D97-AF65-F5344CB8AC3E}">
        <p14:creationId xmlns:p14="http://schemas.microsoft.com/office/powerpoint/2010/main" val="109755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2" y="382519"/>
            <a:ext cx="4841379" cy="605480"/>
          </a:xfrm>
        </p:spPr>
        <p:txBody>
          <a:bodyPr>
            <a:normAutofit/>
          </a:bodyPr>
          <a:lstStyle/>
          <a:p>
            <a:r>
              <a:rPr lang="en-US" sz="3600" dirty="0">
                <a:effectLst>
                  <a:outerShdw blurRad="38100" dist="38100" dir="2700000" algn="tl">
                    <a:srgbClr val="000000">
                      <a:alpha val="43137"/>
                    </a:srgbClr>
                  </a:outerShdw>
                </a:effectLst>
              </a:rPr>
              <a:t>Mid-Year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3579" y="1654689"/>
            <a:ext cx="7891771" cy="4455667"/>
          </a:xfrm>
        </p:spPr>
        <p:txBody>
          <a:bodyPr>
            <a:noAutofit/>
          </a:bodyPr>
          <a:lstStyle/>
          <a:p>
            <a:pPr marL="0" indent="0" algn="ctr">
              <a:buNone/>
            </a:pPr>
            <a:r>
              <a:rPr lang="en-US" sz="3500" dirty="0"/>
              <a:t>During the Mid-Year Review</a:t>
            </a:r>
          </a:p>
          <a:p>
            <a:pPr>
              <a:spcBef>
                <a:spcPts val="1800"/>
              </a:spcBef>
            </a:pPr>
            <a:r>
              <a:rPr lang="en-US" sz="2800" dirty="0"/>
              <a:t>The educator and their evaluator review progress towards achieving professional goals. </a:t>
            </a:r>
          </a:p>
          <a:p>
            <a:pPr>
              <a:spcBef>
                <a:spcPts val="1800"/>
              </a:spcBef>
            </a:pPr>
            <a:r>
              <a:rPr lang="en-US" sz="2800" dirty="0"/>
              <a:t>Discuss and adjust the educator’s growth plan and rubric if/as needed.</a:t>
            </a:r>
          </a:p>
          <a:p>
            <a:pPr>
              <a:spcBef>
                <a:spcPts val="1800"/>
              </a:spcBef>
            </a:pPr>
            <a:r>
              <a:rPr lang="en-US" sz="2800" dirty="0"/>
              <a:t>Set the stage for the End of Year Conversation between educator and evaluator.</a:t>
            </a:r>
          </a:p>
        </p:txBody>
      </p:sp>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33</a:t>
            </a:fld>
            <a:endParaRPr lang="en-US" dirty="0"/>
          </a:p>
        </p:txBody>
      </p:sp>
      <p:grpSp>
        <p:nvGrpSpPr>
          <p:cNvPr id="6" name="Group 5">
            <a:extLst>
              <a:ext uri="{FF2B5EF4-FFF2-40B4-BE49-F238E27FC236}">
                <a16:creationId xmlns:a16="http://schemas.microsoft.com/office/drawing/2014/main" id="{6E93C0D2-B889-4029-968C-032BB7C09DFB}"/>
              </a:ext>
              <a:ext uri="{C183D7F6-B498-43B3-948B-1728B52AA6E4}">
                <adec:decorative xmlns:adec="http://schemas.microsoft.com/office/drawing/2017/decorative" val="1"/>
              </a:ext>
            </a:extLst>
          </p:cNvPr>
          <p:cNvGrpSpPr/>
          <p:nvPr/>
        </p:nvGrpSpPr>
        <p:grpSpPr>
          <a:xfrm>
            <a:off x="132854" y="5958697"/>
            <a:ext cx="2552948" cy="516784"/>
            <a:chOff x="404997" y="5647914"/>
            <a:chExt cx="2893374" cy="556161"/>
          </a:xfrm>
        </p:grpSpPr>
        <p:sp>
          <p:nvSpPr>
            <p:cNvPr id="7" name="TextBox 6">
              <a:extLst>
                <a:ext uri="{FF2B5EF4-FFF2-40B4-BE49-F238E27FC236}">
                  <a16:creationId xmlns:a16="http://schemas.microsoft.com/office/drawing/2014/main" id="{C14E1E11-34DE-4005-A8F4-823CF1D1315A}"/>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C7069B6D-582D-4DA7-AA77-D97BFCF23B5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330831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499548"/>
          </a:xfrm>
        </p:spPr>
        <p:txBody>
          <a:bodyPr>
            <a:normAutofit/>
          </a:bodyPr>
          <a:lstStyle/>
          <a:p>
            <a:r>
              <a:rPr lang="en-US" sz="3200" dirty="0"/>
              <a:t>Mid-Year Connections</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34</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361506" y="1945758"/>
            <a:ext cx="8218968" cy="4158180"/>
          </a:xfrm>
        </p:spPr>
        <p:txBody>
          <a:bodyPr/>
          <a:lstStyle/>
          <a:p>
            <a:pPr marL="0" indent="0">
              <a:buNone/>
            </a:pPr>
            <a:r>
              <a:rPr lang="en-US" sz="3000" dirty="0"/>
              <a:t>Mid-Year Reviews in our building include:</a:t>
            </a:r>
          </a:p>
          <a:p>
            <a:pPr lvl="1"/>
            <a:r>
              <a:rPr lang="en-US" sz="2800" dirty="0"/>
              <a:t>.</a:t>
            </a:r>
          </a:p>
        </p:txBody>
      </p:sp>
      <p:sp>
        <p:nvSpPr>
          <p:cNvPr id="7" name="Text Box 2">
            <a:extLst>
              <a:ext uri="{FF2B5EF4-FFF2-40B4-BE49-F238E27FC236}">
                <a16:creationId xmlns:a16="http://schemas.microsoft.com/office/drawing/2014/main" id="{C1C2BE13-66C1-483C-A0C6-9E286EBC01AC}"/>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00E860B1-98E8-4D1C-B859-4167729510F4}"/>
              </a:ext>
            </a:extLst>
          </p:cNvPr>
          <p:cNvSpPr txBox="1"/>
          <p:nvPr/>
        </p:nvSpPr>
        <p:spPr>
          <a:xfrm>
            <a:off x="231611" y="1237872"/>
            <a:ext cx="8348863" cy="707886"/>
          </a:xfrm>
          <a:prstGeom prst="rect">
            <a:avLst/>
          </a:prstGeom>
          <a:noFill/>
        </p:spPr>
        <p:txBody>
          <a:bodyPr wrap="square" rtlCol="0">
            <a:spAutoFit/>
          </a:bodyPr>
          <a:lstStyle/>
          <a:p>
            <a:r>
              <a:rPr lang="en-US" sz="2000" i="1" dirty="0">
                <a:solidFill>
                  <a:srgbClr val="00B050"/>
                </a:solidFill>
              </a:rPr>
              <a:t>Provide overview of information related to building-level decisions related to the Mid-Year Review and related processes/practices.</a:t>
            </a:r>
          </a:p>
        </p:txBody>
      </p:sp>
    </p:spTree>
    <p:extLst>
      <p:ext uri="{BB962C8B-B14F-4D97-AF65-F5344CB8AC3E}">
        <p14:creationId xmlns:p14="http://schemas.microsoft.com/office/powerpoint/2010/main" val="206401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61276"/>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35</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4" descr="Image of Ongoing Activities">
            <a:extLst>
              <a:ext uri="{FF2B5EF4-FFF2-40B4-BE49-F238E27FC236}">
                <a16:creationId xmlns:a16="http://schemas.microsoft.com/office/drawing/2014/main" id="{08A8461D-FD67-419E-8AEF-E82979FCF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6931" y="1470044"/>
            <a:ext cx="5430138" cy="5038344"/>
          </a:xfrm>
          <a:prstGeom prst="rect">
            <a:avLst/>
          </a:prstGeom>
        </p:spPr>
      </p:pic>
      <p:sp>
        <p:nvSpPr>
          <p:cNvPr id="6" name="TextBox 5">
            <a:extLst>
              <a:ext uri="{FF2B5EF4-FFF2-40B4-BE49-F238E27FC236}">
                <a16:creationId xmlns:a16="http://schemas.microsoft.com/office/drawing/2014/main" id="{E722181E-6FF6-44D3-AF20-24F7122A070B}"/>
              </a:ext>
            </a:extLst>
          </p:cNvPr>
          <p:cNvSpPr txBox="1"/>
          <p:nvPr/>
        </p:nvSpPr>
        <p:spPr>
          <a:xfrm>
            <a:off x="92442" y="262232"/>
            <a:ext cx="6407212"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spTree>
    <p:extLst>
      <p:ext uri="{BB962C8B-B14F-4D97-AF65-F5344CB8AC3E}">
        <p14:creationId xmlns:p14="http://schemas.microsoft.com/office/powerpoint/2010/main" val="296641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716"/>
            <a:ext cx="4929347" cy="1073545"/>
          </a:xfrm>
        </p:spPr>
        <p:txBody>
          <a:bodyPr>
            <a:noAutofit/>
          </a:bodyPr>
          <a:lstStyle/>
          <a:p>
            <a:r>
              <a:rPr lang="en-US" sz="3600" dirty="0">
                <a:effectLst>
                  <a:outerShdw blurRad="38100" dist="38100" dir="2700000" algn="tl">
                    <a:srgbClr val="000000">
                      <a:alpha val="43137"/>
                    </a:srgbClr>
                  </a:outerShdw>
                </a:effectLst>
              </a:rPr>
              <a:t>Ongoing Activities: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Observation and Feedback</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180753" y="1556483"/>
            <a:ext cx="8782493" cy="4791154"/>
          </a:xfrm>
        </p:spPr>
        <p:txBody>
          <a:bodyPr>
            <a:noAutofit/>
          </a:bodyPr>
          <a:lstStyle/>
          <a:p>
            <a:pPr marL="0" indent="0">
              <a:spcAft>
                <a:spcPts val="600"/>
              </a:spcAft>
              <a:buNone/>
            </a:pPr>
            <a:r>
              <a:rPr lang="en-US" sz="3000" dirty="0"/>
              <a:t>Throughout the evaluation cycle, consider the following:</a:t>
            </a:r>
          </a:p>
          <a:p>
            <a:pPr lvl="1">
              <a:spcAft>
                <a:spcPts val="600"/>
              </a:spcAft>
            </a:pPr>
            <a:r>
              <a:rPr lang="en-US" sz="2600" dirty="0"/>
              <a:t>Conduct observations to collect evidence of professional practices.</a:t>
            </a:r>
          </a:p>
          <a:p>
            <a:pPr lvl="2">
              <a:spcBef>
                <a:spcPts val="0"/>
              </a:spcBef>
              <a:spcAft>
                <a:spcPts val="1800"/>
              </a:spcAft>
              <a:buSzPct val="50000"/>
            </a:pPr>
            <a:r>
              <a:rPr lang="en-US" sz="2000" dirty="0"/>
              <a:t>Explore other ways to collect evidence beyond classroom observations</a:t>
            </a:r>
          </a:p>
          <a:p>
            <a:pPr lvl="1">
              <a:spcAft>
                <a:spcPts val="600"/>
              </a:spcAft>
            </a:pPr>
            <a:r>
              <a:rPr lang="en-US" sz="2600" dirty="0"/>
              <a:t>Seek opportunities to observe educators outside the classroom.</a:t>
            </a:r>
          </a:p>
          <a:p>
            <a:pPr lvl="2">
              <a:spcBef>
                <a:spcPts val="0"/>
              </a:spcBef>
              <a:spcAft>
                <a:spcPts val="1800"/>
              </a:spcAft>
              <a:buSzPct val="50000"/>
            </a:pPr>
            <a:r>
              <a:rPr lang="en-US" sz="2000" dirty="0"/>
              <a:t>What avenues might exist to gain a full picture of what an educator does, such as PLCs and parent meetings, among others</a:t>
            </a:r>
          </a:p>
          <a:p>
            <a:pPr lvl="1">
              <a:spcAft>
                <a:spcPts val="1200"/>
              </a:spcAft>
            </a:pPr>
            <a:r>
              <a:rPr lang="en-US" sz="2600" dirty="0"/>
              <a:t>Feedback from the evaluator to the person being evaluated can take place throughout the year, along with opportunities for reflection. </a:t>
            </a:r>
          </a:p>
          <a:p>
            <a:endParaRPr lang="en-US" dirty="0"/>
          </a:p>
        </p:txBody>
      </p:sp>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36</a:t>
            </a:fld>
            <a:endParaRPr lang="en-US" dirty="0"/>
          </a:p>
        </p:txBody>
      </p:sp>
      <p:grpSp>
        <p:nvGrpSpPr>
          <p:cNvPr id="6" name="Group 5">
            <a:extLst>
              <a:ext uri="{FF2B5EF4-FFF2-40B4-BE49-F238E27FC236}">
                <a16:creationId xmlns:a16="http://schemas.microsoft.com/office/drawing/2014/main" id="{21F48975-218D-476F-B3BF-811555DB8295}"/>
              </a:ext>
              <a:ext uri="{C183D7F6-B498-43B3-948B-1728B52AA6E4}">
                <adec:decorative xmlns:adec="http://schemas.microsoft.com/office/drawing/2017/decorative" val="1"/>
              </a:ext>
            </a:extLst>
          </p:cNvPr>
          <p:cNvGrpSpPr/>
          <p:nvPr/>
        </p:nvGrpSpPr>
        <p:grpSpPr>
          <a:xfrm>
            <a:off x="180753" y="6141259"/>
            <a:ext cx="2552948" cy="516784"/>
            <a:chOff x="404997" y="5647914"/>
            <a:chExt cx="2893374" cy="556161"/>
          </a:xfrm>
        </p:grpSpPr>
        <p:sp>
          <p:nvSpPr>
            <p:cNvPr id="7" name="TextBox 6">
              <a:extLst>
                <a:ext uri="{FF2B5EF4-FFF2-40B4-BE49-F238E27FC236}">
                  <a16:creationId xmlns:a16="http://schemas.microsoft.com/office/drawing/2014/main" id="{D600C892-530F-4803-8A10-26537A031745}"/>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8" name="Graphic 7" descr="Lightbulb">
              <a:extLst>
                <a:ext uri="{FF2B5EF4-FFF2-40B4-BE49-F238E27FC236}">
                  <a16:creationId xmlns:a16="http://schemas.microsoft.com/office/drawing/2014/main" id="{01249132-3C9D-4485-B2C4-F3EA379F2E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192324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421" y="148400"/>
            <a:ext cx="4076730" cy="1024562"/>
          </a:xfrm>
        </p:spPr>
        <p:txBody>
          <a:bodyPr>
            <a:noAutofit/>
          </a:bodyPr>
          <a:lstStyle/>
          <a:p>
            <a:r>
              <a:rPr lang="en-US" sz="3600" dirty="0">
                <a:effectLst>
                  <a:outerShdw blurRad="38100" dist="38100" dir="2700000" algn="tl">
                    <a:srgbClr val="000000">
                      <a:alpha val="43137"/>
                    </a:srgbClr>
                  </a:outerShdw>
                </a:effectLst>
              </a:rPr>
              <a:t>Ongoing Activities: </a:t>
            </a:r>
            <a:br>
              <a:rPr lang="en-US" sz="3600" dirty="0">
                <a:effectLst>
                  <a:outerShdw blurRad="38100" dist="38100" dir="2700000" algn="tl">
                    <a:srgbClr val="000000">
                      <a:alpha val="43137"/>
                    </a:srgbClr>
                  </a:outerShdw>
                </a:effectLst>
              </a:rPr>
            </a:br>
            <a:r>
              <a:rPr lang="en-US" sz="3600" dirty="0">
                <a:effectLst>
                  <a:outerShdw blurRad="38100" dist="38100" dir="2700000" algn="tl">
                    <a:srgbClr val="000000">
                      <a:alpha val="43137"/>
                    </a:srgbClr>
                  </a:outerShdw>
                </a:effectLst>
              </a:rPr>
              <a:t>Observation Process</a:t>
            </a:r>
          </a:p>
        </p:txBody>
      </p:sp>
      <p:graphicFrame>
        <p:nvGraphicFramePr>
          <p:cNvPr id="3" name="Content Placeholder 2">
            <a:extLst>
              <a:ext uri="{FF2B5EF4-FFF2-40B4-BE49-F238E27FC236}">
                <a16:creationId xmlns:a16="http://schemas.microsoft.com/office/drawing/2014/main" id="{CB9AAAB4-0511-4087-AB5C-0225DCA71295}"/>
              </a:ext>
            </a:extLst>
          </p:cNvPr>
          <p:cNvGraphicFramePr>
            <a:graphicFrameLocks noGrp="1"/>
          </p:cNvGraphicFramePr>
          <p:nvPr>
            <p:ph idx="1"/>
            <p:extLst>
              <p:ext uri="{D42A27DB-BD31-4B8C-83A1-F6EECF244321}">
                <p14:modId xmlns:p14="http://schemas.microsoft.com/office/powerpoint/2010/main" val="1320106209"/>
              </p:ext>
            </p:extLst>
          </p:nvPr>
        </p:nvGraphicFramePr>
        <p:xfrm>
          <a:off x="628420" y="1696182"/>
          <a:ext cx="7887160" cy="3579756"/>
        </p:xfrm>
        <a:graphic>
          <a:graphicData uri="http://schemas.openxmlformats.org/drawingml/2006/table">
            <a:tbl>
              <a:tblPr firstRow="1" firstCol="1" bandRow="1">
                <a:tableStyleId>{46F890A9-2807-4EBB-B81D-B2AA78EC7F39}</a:tableStyleId>
              </a:tblPr>
              <a:tblGrid>
                <a:gridCol w="1971790">
                  <a:extLst>
                    <a:ext uri="{9D8B030D-6E8A-4147-A177-3AD203B41FA5}">
                      <a16:colId xmlns:a16="http://schemas.microsoft.com/office/drawing/2014/main" val="1490466555"/>
                    </a:ext>
                  </a:extLst>
                </a:gridCol>
                <a:gridCol w="1971790">
                  <a:extLst>
                    <a:ext uri="{9D8B030D-6E8A-4147-A177-3AD203B41FA5}">
                      <a16:colId xmlns:a16="http://schemas.microsoft.com/office/drawing/2014/main" val="652311483"/>
                    </a:ext>
                  </a:extLst>
                </a:gridCol>
                <a:gridCol w="1971790">
                  <a:extLst>
                    <a:ext uri="{9D8B030D-6E8A-4147-A177-3AD203B41FA5}">
                      <a16:colId xmlns:a16="http://schemas.microsoft.com/office/drawing/2014/main" val="3740168249"/>
                    </a:ext>
                  </a:extLst>
                </a:gridCol>
                <a:gridCol w="1971790">
                  <a:extLst>
                    <a:ext uri="{9D8B030D-6E8A-4147-A177-3AD203B41FA5}">
                      <a16:colId xmlns:a16="http://schemas.microsoft.com/office/drawing/2014/main" val="3741372191"/>
                    </a:ext>
                  </a:extLst>
                </a:gridCol>
              </a:tblGrid>
              <a:tr h="739962">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Collect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Sort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15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Interpret</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accent5">
                        <a:lumMod val="75000"/>
                      </a:schemeClr>
                    </a:solidFill>
                  </a:tcPr>
                </a:tc>
                <a:tc>
                  <a:txBody>
                    <a:bodyPr/>
                    <a:lstStyle/>
                    <a:p>
                      <a:pPr marL="0" marR="0" algn="ctr">
                        <a:lnSpc>
                          <a:spcPct val="100000"/>
                        </a:lnSpc>
                        <a:spcBef>
                          <a:spcPts val="0"/>
                        </a:spcBef>
                        <a:spcAft>
                          <a:spcPts val="0"/>
                        </a:spcAft>
                      </a:pPr>
                      <a:r>
                        <a:rPr lang="en-US" sz="2100" b="0" dirty="0">
                          <a:solidFill>
                            <a:schemeClr val="bg1">
                              <a:lumMod val="95000"/>
                            </a:schemeClr>
                          </a:solidFill>
                          <a:effectLst>
                            <a:outerShdw blurRad="38100" dist="38100" dir="2700000" algn="tl">
                              <a:srgbClr val="000000">
                                <a:alpha val="43137"/>
                              </a:srgbClr>
                            </a:outerShdw>
                          </a:effectLst>
                        </a:rPr>
                        <a:t>Provide Feedback</a:t>
                      </a:r>
                      <a:endParaRPr lang="en-US" sz="2100" b="0" dirty="0">
                        <a:solidFill>
                          <a:schemeClr val="bg1">
                            <a:lumMod val="95000"/>
                          </a:schemeClr>
                        </a:solidFill>
                        <a:effectLst>
                          <a:outerShdw blurRad="38100" dist="38100" dir="2700000" algn="tl">
                            <a:srgbClr val="000000">
                              <a:alpha val="43137"/>
                            </a:srgbClr>
                          </a:outerShdw>
                        </a:effectLst>
                        <a:latin typeface="Calibri"/>
                        <a:ea typeface="Calibri"/>
                        <a:cs typeface="Times New Roman"/>
                      </a:endParaRPr>
                    </a:p>
                  </a:txBody>
                  <a:tcPr marL="69788" marR="69788" marT="0" marB="0" anchor="ctr">
                    <a:lnL w="12700" cap="flat" cmpd="sng" algn="ctr">
                      <a:solidFill>
                        <a:schemeClr val="tx1">
                          <a:lumMod val="50000"/>
                          <a:lumOff val="50000"/>
                        </a:schemeClr>
                      </a:solidFill>
                      <a:prstDash val="solid"/>
                      <a:round/>
                      <a:headEnd type="none" w="med" len="med"/>
                      <a:tailEnd type="none" w="med" len="med"/>
                    </a:lnL>
                    <a:solidFill>
                      <a:schemeClr val="accent5">
                        <a:lumMod val="75000"/>
                      </a:schemeClr>
                    </a:solidFill>
                  </a:tcPr>
                </a:tc>
                <a:extLst>
                  <a:ext uri="{0D108BD9-81ED-4DB2-BD59-A6C34878D82A}">
                    <a16:rowId xmlns:a16="http://schemas.microsoft.com/office/drawing/2014/main" val="1603228637"/>
                  </a:ext>
                </a:extLst>
              </a:tr>
              <a:tr h="2839794">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An observer looks for and records relevant evidence from a lesson</a:t>
                      </a:r>
                      <a:endParaRPr lang="en-US" sz="2000" b="0" dirty="0">
                        <a:effectLst/>
                        <a:latin typeface="Calibri"/>
                        <a:ea typeface="Calibri"/>
                        <a:cs typeface="Times New Roman"/>
                      </a:endParaRPr>
                    </a:p>
                  </a:txBody>
                  <a:tcPr marL="69788" marR="69788" marT="0" marB="0">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organizes the evidence by rubric components.</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determines ratings by comparing the evidence to the rubric's language.</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solidFill>
                      <a:schemeClr val="bg2"/>
                    </a:solidFill>
                  </a:tcPr>
                </a:tc>
                <a:tc>
                  <a:txBody>
                    <a:bodyPr/>
                    <a:lstStyle/>
                    <a:p>
                      <a:pPr marL="0" marR="0">
                        <a:lnSpc>
                          <a:spcPct val="115000"/>
                        </a:lnSpc>
                        <a:spcBef>
                          <a:spcPts val="0"/>
                        </a:spcBef>
                        <a:spcAft>
                          <a:spcPts val="0"/>
                        </a:spcAft>
                      </a:pPr>
                      <a:endParaRPr lang="en-US" sz="1200" b="0" dirty="0">
                        <a:effectLst/>
                      </a:endParaRPr>
                    </a:p>
                    <a:p>
                      <a:pPr marL="0" marR="0">
                        <a:lnSpc>
                          <a:spcPct val="115000"/>
                        </a:lnSpc>
                        <a:spcBef>
                          <a:spcPts val="0"/>
                        </a:spcBef>
                        <a:spcAft>
                          <a:spcPts val="0"/>
                        </a:spcAft>
                      </a:pPr>
                      <a:r>
                        <a:rPr lang="en-US" sz="2000" b="0" dirty="0">
                          <a:effectLst/>
                        </a:rPr>
                        <a:t>The observer uses evidence in discussion with the teacher.</a:t>
                      </a:r>
                      <a:endParaRPr lang="en-US" sz="2000" b="0" dirty="0">
                        <a:effectLst/>
                        <a:latin typeface="Calibri"/>
                        <a:ea typeface="Calibri"/>
                        <a:cs typeface="Times New Roman"/>
                      </a:endParaRPr>
                    </a:p>
                  </a:txBody>
                  <a:tcPr marL="69788" marR="69788" marT="0" marB="0">
                    <a:lnL w="12700" cap="flat" cmpd="sng" algn="ctr">
                      <a:solidFill>
                        <a:schemeClr val="tx1">
                          <a:lumMod val="50000"/>
                          <a:lumOff val="50000"/>
                        </a:schemeClr>
                      </a:solidFill>
                      <a:prstDash val="solid"/>
                      <a:round/>
                      <a:headEnd type="none" w="med" len="med"/>
                      <a:tailEnd type="none" w="med" len="med"/>
                    </a:lnL>
                    <a:solidFill>
                      <a:schemeClr val="bg2"/>
                    </a:solidFill>
                  </a:tcPr>
                </a:tc>
                <a:extLst>
                  <a:ext uri="{0D108BD9-81ED-4DB2-BD59-A6C34878D82A}">
                    <a16:rowId xmlns:a16="http://schemas.microsoft.com/office/drawing/2014/main" val="812529610"/>
                  </a:ext>
                </a:extLst>
              </a:tr>
            </a:tbl>
          </a:graphicData>
        </a:graphic>
      </p:graphicFrame>
      <p:sp>
        <p:nvSpPr>
          <p:cNvPr id="4" name="Slide Number Placeholder 3"/>
          <p:cNvSpPr>
            <a:spLocks noGrp="1"/>
          </p:cNvSpPr>
          <p:nvPr>
            <p:ph type="sldNum" sz="quarter" idx="12"/>
          </p:nvPr>
        </p:nvSpPr>
        <p:spPr>
          <a:xfrm>
            <a:off x="0" y="6475481"/>
            <a:ext cx="2057400" cy="365125"/>
          </a:xfrm>
        </p:spPr>
        <p:txBody>
          <a:bodyPr/>
          <a:lstStyle/>
          <a:p>
            <a:fld id="{C479D5F6-EDCB-402A-AC08-4943A1820E8F}" type="slidenum">
              <a:rPr lang="en-US" sz="1400" smtClean="0"/>
              <a:pPr/>
              <a:t>37</a:t>
            </a:fld>
            <a:endParaRPr lang="en-US" dirty="0"/>
          </a:p>
        </p:txBody>
      </p:sp>
      <p:sp>
        <p:nvSpPr>
          <p:cNvPr id="6" name="TextBox 5">
            <a:extLst>
              <a:ext uri="{FF2B5EF4-FFF2-40B4-BE49-F238E27FC236}">
                <a16:creationId xmlns:a16="http://schemas.microsoft.com/office/drawing/2014/main" id="{619B075C-5F3E-4A8C-833F-C93AA9944B30}"/>
              </a:ext>
            </a:extLst>
          </p:cNvPr>
          <p:cNvSpPr txBox="1"/>
          <p:nvPr/>
        </p:nvSpPr>
        <p:spPr>
          <a:xfrm flipH="1">
            <a:off x="623579" y="5275938"/>
            <a:ext cx="6389915" cy="430887"/>
          </a:xfrm>
          <a:prstGeom prst="rect">
            <a:avLst/>
          </a:prstGeom>
          <a:noFill/>
        </p:spPr>
        <p:txBody>
          <a:bodyPr wrap="square" rtlCol="0">
            <a:spAutoFit/>
          </a:bodyPr>
          <a:lstStyle/>
          <a:p>
            <a:pPr lvl="0" fontAlgn="base">
              <a:spcBef>
                <a:spcPct val="0"/>
              </a:spcBef>
              <a:spcAft>
                <a:spcPct val="0"/>
              </a:spcAft>
            </a:pPr>
            <a:r>
              <a:rPr lang="en-US" altLang="en-US" sz="1100" i="1" dirty="0">
                <a:latin typeface="Calibri" pitchFamily="34" charset="0"/>
                <a:ea typeface="Calibri" pitchFamily="34" charset="0"/>
                <a:cs typeface="Times New Roman" pitchFamily="18" charset="0"/>
              </a:rPr>
              <a:t>Sequence adapted from Rhode Island Department of Education training materials</a:t>
            </a:r>
            <a:endParaRPr lang="en-US" altLang="en-US" sz="1100" i="1" dirty="0">
              <a:latin typeface="Arial" pitchFamily="34" charset="0"/>
              <a:cs typeface="Arial" pitchFamily="34" charset="0"/>
            </a:endParaRPr>
          </a:p>
          <a:p>
            <a:pPr lvl="0" eaLnBrk="0" fontAlgn="base" hangingPunct="0">
              <a:spcBef>
                <a:spcPct val="0"/>
              </a:spcBef>
              <a:spcAft>
                <a:spcPct val="0"/>
              </a:spcAft>
            </a:pPr>
            <a:r>
              <a:rPr lang="en-US" altLang="en-US" sz="1100" i="1" u="sng" dirty="0">
                <a:latin typeface="Calibri" pitchFamily="34" charset="0"/>
                <a:ea typeface="Calibri" pitchFamily="34" charset="0"/>
                <a:cs typeface="Times New Roman" pitchFamily="18" charset="0"/>
              </a:rPr>
              <a:t>Better Feedback for Better Teaching</a:t>
            </a:r>
            <a:r>
              <a:rPr lang="en-US" altLang="en-US" sz="1100" i="1" dirty="0">
                <a:latin typeface="Calibri" pitchFamily="34" charset="0"/>
                <a:ea typeface="Calibri" pitchFamily="34" charset="0"/>
                <a:cs typeface="Times New Roman" pitchFamily="18" charset="0"/>
              </a:rPr>
              <a:t>, Bill and Melinda Gates Foundation, 2016</a:t>
            </a:r>
            <a:endParaRPr lang="en-US" altLang="en-US" sz="600" i="1" dirty="0">
              <a:latin typeface="Arial" pitchFamily="34" charset="0"/>
              <a:cs typeface="Arial" pitchFamily="34" charset="0"/>
            </a:endParaRPr>
          </a:p>
        </p:txBody>
      </p:sp>
      <p:grpSp>
        <p:nvGrpSpPr>
          <p:cNvPr id="7" name="Group 6">
            <a:extLst>
              <a:ext uri="{FF2B5EF4-FFF2-40B4-BE49-F238E27FC236}">
                <a16:creationId xmlns:a16="http://schemas.microsoft.com/office/drawing/2014/main" id="{E77B412A-B0D4-4B3A-AC9E-6495AA96C8DC}"/>
              </a:ext>
              <a:ext uri="{C183D7F6-B498-43B3-948B-1728B52AA6E4}">
                <adec:decorative xmlns:adec="http://schemas.microsoft.com/office/drawing/2017/decorative" val="1"/>
              </a:ext>
            </a:extLst>
          </p:cNvPr>
          <p:cNvGrpSpPr/>
          <p:nvPr/>
        </p:nvGrpSpPr>
        <p:grpSpPr>
          <a:xfrm>
            <a:off x="132854" y="5958697"/>
            <a:ext cx="2552948" cy="516784"/>
            <a:chOff x="404997" y="5647914"/>
            <a:chExt cx="2893374" cy="556161"/>
          </a:xfrm>
        </p:grpSpPr>
        <p:sp>
          <p:nvSpPr>
            <p:cNvPr id="8" name="TextBox 7">
              <a:extLst>
                <a:ext uri="{FF2B5EF4-FFF2-40B4-BE49-F238E27FC236}">
                  <a16:creationId xmlns:a16="http://schemas.microsoft.com/office/drawing/2014/main" id="{F8CF8EB8-97B7-41EF-986C-F527F184569B}"/>
                </a:ext>
              </a:extLst>
            </p:cNvPr>
            <p:cNvSpPr txBox="1"/>
            <p:nvPr/>
          </p:nvSpPr>
          <p:spPr>
            <a:xfrm>
              <a:off x="772886" y="5834743"/>
              <a:ext cx="2525485" cy="369332"/>
            </a:xfrm>
            <a:prstGeom prst="rect">
              <a:avLst/>
            </a:prstGeom>
            <a:noFill/>
          </p:spPr>
          <p:txBody>
            <a:bodyPr wrap="square" rtlCol="0">
              <a:spAutoFit/>
            </a:bodyPr>
            <a:lstStyle/>
            <a:p>
              <a:r>
                <a:rPr lang="en-US" sz="1600" i="1" dirty="0">
                  <a:hlinkClick r:id="rId3"/>
                </a:rPr>
                <a:t>Local flexibility options!</a:t>
              </a:r>
              <a:endParaRPr lang="en-US" sz="1600" i="1" dirty="0"/>
            </a:p>
          </p:txBody>
        </p:sp>
        <p:pic>
          <p:nvPicPr>
            <p:cNvPr id="9" name="Graphic 8" descr="Lightbulb">
              <a:extLst>
                <a:ext uri="{FF2B5EF4-FFF2-40B4-BE49-F238E27FC236}">
                  <a16:creationId xmlns:a16="http://schemas.microsoft.com/office/drawing/2014/main" id="{6FF02897-2ABD-4831-9FCB-57713E3EC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4997" y="5647914"/>
              <a:ext cx="556161" cy="556161"/>
            </a:xfrm>
            <a:prstGeom prst="rect">
              <a:avLst/>
            </a:prstGeom>
          </p:spPr>
        </p:pic>
      </p:grpSp>
    </p:spTree>
    <p:extLst>
      <p:ext uri="{BB962C8B-B14F-4D97-AF65-F5344CB8AC3E}">
        <p14:creationId xmlns:p14="http://schemas.microsoft.com/office/powerpoint/2010/main" val="738381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Ongoing Activities: Observation and Feedback</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38</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39646" y="1539875"/>
            <a:ext cx="7975704" cy="4640263"/>
          </a:xfrm>
        </p:spPr>
        <p:txBody>
          <a:bodyPr>
            <a:normAutofit/>
          </a:bodyPr>
          <a:lstStyle/>
          <a:p>
            <a:pPr marL="0" indent="0">
              <a:buNone/>
            </a:pPr>
            <a:r>
              <a:rPr lang="en-US" dirty="0"/>
              <a:t>District level decisions on observation and feedback</a:t>
            </a:r>
          </a:p>
          <a:p>
            <a:pPr marL="0" indent="0" algn="ctr">
              <a:buNone/>
            </a:pPr>
            <a:endParaRPr lang="en-US" dirty="0"/>
          </a:p>
          <a:p>
            <a:r>
              <a:rPr lang="en-US" dirty="0"/>
              <a:t> </a:t>
            </a:r>
          </a:p>
        </p:txBody>
      </p:sp>
      <p:sp>
        <p:nvSpPr>
          <p:cNvPr id="7" name="Text Box 2">
            <a:extLst>
              <a:ext uri="{FF2B5EF4-FFF2-40B4-BE49-F238E27FC236}">
                <a16:creationId xmlns:a16="http://schemas.microsoft.com/office/drawing/2014/main" id="{EB1FC0B6-2029-4B5C-9727-1B0E21B648C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2DD90B9-10F4-4B23-8DD2-B5B4558AFCEE}"/>
              </a:ext>
            </a:extLst>
          </p:cNvPr>
          <p:cNvSpPr txBox="1"/>
          <p:nvPr/>
        </p:nvSpPr>
        <p:spPr>
          <a:xfrm>
            <a:off x="628649" y="1971877"/>
            <a:ext cx="4873169"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00B050"/>
                </a:solidFill>
                <a:effectLst/>
                <a:uLnTx/>
                <a:uFillTx/>
                <a:latin typeface="Calibri" panose="020F0502020204030204"/>
                <a:ea typeface="+mn-ea"/>
                <a:cs typeface="+mn-cs"/>
              </a:rPr>
              <a:t>In our district, this looks like…</a:t>
            </a:r>
          </a:p>
        </p:txBody>
      </p:sp>
    </p:spTree>
    <p:extLst>
      <p:ext uri="{BB962C8B-B14F-4D97-AF65-F5344CB8AC3E}">
        <p14:creationId xmlns:p14="http://schemas.microsoft.com/office/powerpoint/2010/main" val="328756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6492875"/>
            <a:ext cx="2057400"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C479D5F6-EDCB-402A-AC08-4943A1820E8F}" type="slidenum">
              <a:rPr kumimoji="0" lang="en-US" sz="14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39</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pic>
        <p:nvPicPr>
          <p:cNvPr id="5" name="Picture 4" descr="Image of Spring Connection">
            <a:extLst>
              <a:ext uri="{FF2B5EF4-FFF2-40B4-BE49-F238E27FC236}">
                <a16:creationId xmlns:a16="http://schemas.microsoft.com/office/drawing/2014/main" id="{01DA96E4-5E7A-472A-B4CB-78CDE09E26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4062" y="1465251"/>
            <a:ext cx="5415876" cy="5038344"/>
          </a:xfrm>
          <a:prstGeom prst="rect">
            <a:avLst/>
          </a:prstGeom>
        </p:spPr>
      </p:pic>
      <p:sp>
        <p:nvSpPr>
          <p:cNvPr id="6" name="TextBox 5">
            <a:extLst>
              <a:ext uri="{FF2B5EF4-FFF2-40B4-BE49-F238E27FC236}">
                <a16:creationId xmlns:a16="http://schemas.microsoft.com/office/drawing/2014/main" id="{0EF22939-91F8-4376-A4A0-3952A560DB9F}"/>
              </a:ext>
            </a:extLst>
          </p:cNvPr>
          <p:cNvSpPr txBox="1"/>
          <p:nvPr/>
        </p:nvSpPr>
        <p:spPr>
          <a:xfrm>
            <a:off x="104799" y="312445"/>
            <a:ext cx="6468996" cy="64633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SMES: Educator Evaluation Cycle</a:t>
            </a:r>
          </a:p>
        </p:txBody>
      </p:sp>
    </p:spTree>
    <p:extLst>
      <p:ext uri="{BB962C8B-B14F-4D97-AF65-F5344CB8AC3E}">
        <p14:creationId xmlns:p14="http://schemas.microsoft.com/office/powerpoint/2010/main" val="127989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31E86C6-9093-49EA-B0DB-32D9981B664A}"/>
              </a:ext>
            </a:extLst>
          </p:cNvPr>
          <p:cNvSpPr/>
          <p:nvPr/>
        </p:nvSpPr>
        <p:spPr>
          <a:xfrm>
            <a:off x="1607067" y="6460946"/>
            <a:ext cx="5929866"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hlinkClick r:id="rId3"/>
              </a:rPr>
              <a:t>http://www.cde.state.co.us/educatoreffectiveness/ee-regions</a:t>
            </a:r>
            <a:r>
              <a:rPr kumimoji="0" lang="en-US" sz="1400" b="0" i="0" u="none" strike="noStrike" kern="1200" cap="none" spc="0" normalizeH="0" baseline="0" noProof="0" dirty="0">
                <a:ln>
                  <a:noFill/>
                </a:ln>
                <a:solidFill>
                  <a:srgbClr val="5C6670"/>
                </a:solidFill>
                <a:effectLst/>
                <a:uLnTx/>
                <a:uFillTx/>
                <a:latin typeface="Calibri" panose="020F0502020204030204"/>
                <a:ea typeface="+mn-ea"/>
                <a:cs typeface="+mn-cs"/>
              </a:rPr>
              <a:t> </a:t>
            </a:r>
          </a:p>
        </p:txBody>
      </p:sp>
      <p:sp>
        <p:nvSpPr>
          <p:cNvPr id="9" name="Rectangle 8">
            <a:extLst>
              <a:ext uri="{FF2B5EF4-FFF2-40B4-BE49-F238E27FC236}">
                <a16:creationId xmlns:a16="http://schemas.microsoft.com/office/drawing/2014/main" id="{D8708F9B-05C1-41BA-9BE0-3654714B867D}"/>
              </a:ext>
            </a:extLst>
          </p:cNvPr>
          <p:cNvSpPr/>
          <p:nvPr/>
        </p:nvSpPr>
        <p:spPr>
          <a:xfrm>
            <a:off x="245192" y="1152104"/>
            <a:ext cx="8796941" cy="646331"/>
          </a:xfrm>
          <a:prstGeom prst="rect">
            <a:avLst/>
          </a:prstGeom>
        </p:spPr>
        <p:txBody>
          <a:bodyPr wrap="square">
            <a:spAutoFit/>
          </a:bodyPr>
          <a:lstStyle/>
          <a:p>
            <a:pPr marL="0" lvl="1">
              <a:spcAft>
                <a:spcPts val="600"/>
              </a:spcAft>
            </a:pPr>
            <a:r>
              <a:rPr lang="en-US" dirty="0"/>
              <a:t>Please contact your EE Regional Specialist for additional support customizing this slide deck. Additionally, this information is also included on the last slide as support for evaluators/staff.</a:t>
            </a:r>
          </a:p>
        </p:txBody>
      </p:sp>
      <p:sp>
        <p:nvSpPr>
          <p:cNvPr id="11" name="Title 1">
            <a:extLst>
              <a:ext uri="{FF2B5EF4-FFF2-40B4-BE49-F238E27FC236}">
                <a16:creationId xmlns:a16="http://schemas.microsoft.com/office/drawing/2014/main" id="{A058C705-B991-4F7A-879B-2853F92FA226}"/>
              </a:ext>
            </a:extLst>
          </p:cNvPr>
          <p:cNvSpPr>
            <a:spLocks noGrp="1"/>
          </p:cNvSpPr>
          <p:nvPr>
            <p:ph type="title"/>
          </p:nvPr>
        </p:nvSpPr>
        <p:spPr>
          <a:xfrm>
            <a:off x="283655" y="105115"/>
            <a:ext cx="8576689" cy="1023569"/>
          </a:xfrm>
        </p:spPr>
        <p:txBody>
          <a:bodyPr>
            <a:noAutofit/>
          </a:bodyPr>
          <a:lstStyle/>
          <a:p>
            <a:pPr algn="ctr"/>
            <a:r>
              <a:rPr lang="en-US" sz="2800" dirty="0"/>
              <a:t>Fall 2021 Orientation Slide Deck: </a:t>
            </a:r>
            <a:br>
              <a:rPr lang="en-US" dirty="0"/>
            </a:br>
            <a:r>
              <a:rPr lang="en-US" sz="3200" u="sng" dirty="0"/>
              <a:t>Overview and Tips for Using this Orientation “Shell”</a:t>
            </a:r>
            <a:endParaRPr lang="en-US" u="sng" dirty="0"/>
          </a:p>
        </p:txBody>
      </p:sp>
      <p:pic>
        <p:nvPicPr>
          <p:cNvPr id="3" name="Picture 2" descr="Image of regional map of Colorado">
            <a:extLst>
              <a:ext uri="{FF2B5EF4-FFF2-40B4-BE49-F238E27FC236}">
                <a16:creationId xmlns:a16="http://schemas.microsoft.com/office/drawing/2014/main" id="{98B8A866-1537-4BA6-9096-B8D37619ECD2}"/>
              </a:ext>
            </a:extLst>
          </p:cNvPr>
          <p:cNvPicPr>
            <a:picLocks noChangeAspect="1"/>
          </p:cNvPicPr>
          <p:nvPr/>
        </p:nvPicPr>
        <p:blipFill>
          <a:blip r:embed="rId4"/>
          <a:stretch>
            <a:fillRect/>
          </a:stretch>
        </p:blipFill>
        <p:spPr>
          <a:xfrm>
            <a:off x="4533537" y="2366528"/>
            <a:ext cx="4365114" cy="3182388"/>
          </a:xfrm>
          <a:prstGeom prst="rect">
            <a:avLst/>
          </a:prstGeom>
        </p:spPr>
      </p:pic>
      <p:graphicFrame>
        <p:nvGraphicFramePr>
          <p:cNvPr id="10" name="Table 9">
            <a:extLst>
              <a:ext uri="{FF2B5EF4-FFF2-40B4-BE49-F238E27FC236}">
                <a16:creationId xmlns:a16="http://schemas.microsoft.com/office/drawing/2014/main" id="{811A5854-C82C-4CED-92BE-C63A12895CF1}"/>
              </a:ext>
            </a:extLst>
          </p:cNvPr>
          <p:cNvGraphicFramePr>
            <a:graphicFrameLocks noGrp="1"/>
          </p:cNvGraphicFramePr>
          <p:nvPr>
            <p:extLst>
              <p:ext uri="{D42A27DB-BD31-4B8C-83A1-F6EECF244321}">
                <p14:modId xmlns:p14="http://schemas.microsoft.com/office/powerpoint/2010/main" val="882203725"/>
              </p:ext>
            </p:extLst>
          </p:nvPr>
        </p:nvGraphicFramePr>
        <p:xfrm>
          <a:off x="329633" y="1873237"/>
          <a:ext cx="3901675" cy="4483111"/>
        </p:xfrm>
        <a:graphic>
          <a:graphicData uri="http://schemas.openxmlformats.org/drawingml/2006/table">
            <a:tbl>
              <a:tblPr firstRow="1" firstCol="1" bandRow="1">
                <a:tableStyleId>{2D5ABB26-0587-4C30-8999-92F81FD0307C}</a:tableStyleId>
              </a:tblPr>
              <a:tblGrid>
                <a:gridCol w="1731880">
                  <a:extLst>
                    <a:ext uri="{9D8B030D-6E8A-4147-A177-3AD203B41FA5}">
                      <a16:colId xmlns:a16="http://schemas.microsoft.com/office/drawing/2014/main" val="20001"/>
                    </a:ext>
                  </a:extLst>
                </a:gridCol>
                <a:gridCol w="2169795">
                  <a:extLst>
                    <a:ext uri="{9D8B030D-6E8A-4147-A177-3AD203B41FA5}">
                      <a16:colId xmlns:a16="http://schemas.microsoft.com/office/drawing/2014/main" val="2432960834"/>
                    </a:ext>
                  </a:extLst>
                </a:gridCol>
              </a:tblGrid>
              <a:tr h="303906">
                <a:tc>
                  <a:txBody>
                    <a:bodyPr/>
                    <a:lstStyle/>
                    <a:p>
                      <a:pPr marL="0" marR="0" algn="ctr">
                        <a:lnSpc>
                          <a:spcPct val="100000"/>
                        </a:lnSpc>
                        <a:spcBef>
                          <a:spcPts val="0"/>
                        </a:spcBef>
                        <a:spcAft>
                          <a:spcPts val="0"/>
                        </a:spcAft>
                      </a:pPr>
                      <a:r>
                        <a:rPr lang="en-US" sz="1300" dirty="0">
                          <a:effectLst/>
                        </a:rPr>
                        <a:t>Region(s)</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35841">
                <a:tc>
                  <a:txBody>
                    <a:bodyPr/>
                    <a:lstStyle/>
                    <a:p>
                      <a:pPr marL="0" marR="0">
                        <a:lnSpc>
                          <a:spcPct val="125000"/>
                        </a:lnSpc>
                        <a:spcBef>
                          <a:spcPts val="0"/>
                        </a:spcBef>
                        <a:spcAft>
                          <a:spcPts val="0"/>
                        </a:spcAft>
                      </a:pPr>
                      <a:r>
                        <a:rPr lang="en-US" sz="1200" dirty="0">
                          <a:effectLst/>
                        </a:rPr>
                        <a:t>Southwest</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30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5"/>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30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835841">
                <a:tc>
                  <a:txBody>
                    <a:bodyPr/>
                    <a:lstStyle/>
                    <a:p>
                      <a:pPr marL="0" marR="0">
                        <a:lnSpc>
                          <a:spcPct val="125000"/>
                        </a:lnSpc>
                        <a:spcBef>
                          <a:spcPts val="0"/>
                        </a:spcBef>
                        <a:spcAft>
                          <a:spcPts val="0"/>
                        </a:spcAft>
                      </a:pPr>
                      <a:r>
                        <a:rPr lang="en-US" sz="1200" dirty="0">
                          <a:effectLst/>
                        </a:rPr>
                        <a:t>West Central,                               Pikes</a:t>
                      </a:r>
                      <a:r>
                        <a:rPr lang="en-US" sz="1200" baseline="0" dirty="0">
                          <a:effectLst/>
                        </a:rPr>
                        <a:t> Peak Region</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nSpc>
                          <a:spcPct val="100000"/>
                        </a:lnSpc>
                        <a:spcBef>
                          <a:spcPts val="0"/>
                        </a:spcBef>
                        <a:spcAft>
                          <a:spcPts val="300"/>
                        </a:spcAft>
                      </a:pPr>
                      <a:r>
                        <a:rPr lang="en-US" sz="1400" dirty="0">
                          <a:effectLst/>
                        </a:rPr>
                        <a:t>Lynn Kintz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hlinkClick r:id="rId6"/>
                        </a:rPr>
                        <a:t>kintz_l@cde.state.co.us</a:t>
                      </a:r>
                      <a:endParaRPr lang="en-US" sz="1200" dirty="0">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303-913-7767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835841">
                <a:tc>
                  <a:txBody>
                    <a:bodyPr/>
                    <a:lstStyle/>
                    <a:p>
                      <a:pPr marL="0" marR="0">
                        <a:lnSpc>
                          <a:spcPct val="125000"/>
                        </a:lnSpc>
                        <a:spcBef>
                          <a:spcPts val="0"/>
                        </a:spcBef>
                        <a:spcAft>
                          <a:spcPts val="0"/>
                        </a:spcAft>
                      </a:pPr>
                      <a:r>
                        <a:rPr lang="en-US" sz="1200" dirty="0">
                          <a:effectLst/>
                        </a:rPr>
                        <a:t>Metro area, I-25 corridor, Weld</a:t>
                      </a:r>
                      <a:r>
                        <a:rPr lang="en-US" sz="1200" baseline="0" dirty="0">
                          <a:effectLst/>
                        </a:rPr>
                        <a:t> RE-6</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nSpc>
                          <a:spcPct val="100000"/>
                        </a:lnSpc>
                        <a:spcBef>
                          <a:spcPts val="0"/>
                        </a:spcBef>
                        <a:spcAft>
                          <a:spcPts val="300"/>
                        </a:spcAft>
                      </a:pPr>
                      <a:r>
                        <a:rPr lang="en-US" sz="1400" dirty="0">
                          <a:effectLst/>
                        </a:rPr>
                        <a:t>Sue</a:t>
                      </a:r>
                      <a:r>
                        <a:rPr lang="en-US" sz="1400" baseline="0" dirty="0">
                          <a:effectLst/>
                        </a:rPr>
                        <a:t> Gill</a:t>
                      </a:r>
                    </a:p>
                    <a:p>
                      <a:pPr marL="0" marR="0">
                        <a:lnSpc>
                          <a:spcPct val="100000"/>
                        </a:lnSpc>
                        <a:spcBef>
                          <a:spcPts val="0"/>
                        </a:spcBef>
                        <a:spcAft>
                          <a:spcPts val="0"/>
                        </a:spcAft>
                      </a:pPr>
                      <a:r>
                        <a:rPr lang="en-US" sz="1200" baseline="0" dirty="0">
                          <a:solidFill>
                            <a:schemeClr val="tx1"/>
                          </a:solidFill>
                          <a:effectLst/>
                          <a:latin typeface="+mn-lt"/>
                          <a:ea typeface="+mn-ea"/>
                          <a:cs typeface="+mn-cs"/>
                          <a:hlinkClick r:id="rId7"/>
                        </a:rPr>
                        <a:t>gill_s@cde.state.co.us</a:t>
                      </a:r>
                      <a:endParaRPr lang="en-US" sz="1200" baseline="0" dirty="0">
                        <a:solidFill>
                          <a:schemeClr val="tx1"/>
                        </a:solidFill>
                        <a:effectLst/>
                        <a:latin typeface="+mn-lt"/>
                        <a:ea typeface="+mn-ea"/>
                        <a:cs typeface="+mn-cs"/>
                      </a:endParaRPr>
                    </a:p>
                    <a:p>
                      <a:pPr marL="0" marR="0">
                        <a:lnSpc>
                          <a:spcPct val="100000"/>
                        </a:lnSpc>
                        <a:spcBef>
                          <a:spcPts val="0"/>
                        </a:spcBef>
                        <a:spcAft>
                          <a:spcPts val="0"/>
                        </a:spcAft>
                      </a:pPr>
                      <a:r>
                        <a:rPr lang="en-US" sz="1200" baseline="0" dirty="0">
                          <a:solidFill>
                            <a:schemeClr val="tx1"/>
                          </a:solidFill>
                          <a:effectLst/>
                          <a:latin typeface="+mn-lt"/>
                          <a:ea typeface="+mn-ea"/>
                          <a:cs typeface="+mn-cs"/>
                        </a:rPr>
                        <a:t>720-454-6167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835841">
                <a:tc>
                  <a:txBody>
                    <a:bodyPr/>
                    <a:lstStyle/>
                    <a:p>
                      <a:pPr marL="0" marR="0">
                        <a:lnSpc>
                          <a:spcPct val="125000"/>
                        </a:lnSpc>
                        <a:spcBef>
                          <a:spcPts val="0"/>
                        </a:spcBef>
                        <a:spcAft>
                          <a:spcPts val="0"/>
                        </a:spcAft>
                      </a:pPr>
                      <a:r>
                        <a:rPr lang="en-US" sz="1200" dirty="0">
                          <a:effectLst/>
                        </a:rPr>
                        <a:t>Northeast, Southeast,</a:t>
                      </a:r>
                      <a:r>
                        <a:rPr lang="en-US" sz="1200" baseline="0" dirty="0">
                          <a:effectLst/>
                        </a:rPr>
                        <a:t>    </a:t>
                      </a:r>
                      <a:r>
                        <a:rPr lang="en-US" sz="1200" dirty="0">
                          <a:effectLst/>
                        </a:rPr>
                        <a:t>Pikes Peak BOCES,</a:t>
                      </a:r>
                      <a:r>
                        <a:rPr lang="en-US" sz="1200" baseline="0" dirty="0">
                          <a:effectLst/>
                        </a:rPr>
                        <a:t>                  </a:t>
                      </a:r>
                      <a:r>
                        <a:rPr lang="en-US" sz="1200" dirty="0">
                          <a:effectLst/>
                        </a:rPr>
                        <a:t>North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0000"/>
                        </a:lnSpc>
                        <a:spcBef>
                          <a:spcPts val="0"/>
                        </a:spcBef>
                        <a:spcAft>
                          <a:spcPts val="30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8"/>
                        </a:rPr>
                        <a:t>paul_r@cde.state.co.us</a:t>
                      </a:r>
                      <a:endParaRPr lang="en-US" sz="12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835841">
                <a:tc>
                  <a:txBody>
                    <a:bodyPr/>
                    <a:lstStyle/>
                    <a:p>
                      <a:pPr marL="0" marR="0">
                        <a:lnSpc>
                          <a:spcPct val="125000"/>
                        </a:lnSpc>
                        <a:spcBef>
                          <a:spcPts val="0"/>
                        </a:spcBef>
                        <a:spcAft>
                          <a:spcPts val="0"/>
                        </a:spcAft>
                      </a:pPr>
                      <a:r>
                        <a:rPr lang="en-US" sz="1200" dirty="0">
                          <a:effectLst/>
                        </a:rPr>
                        <a:t>Northwest </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CCA"/>
                    </a:solidFill>
                  </a:tcPr>
                </a:tc>
                <a:tc>
                  <a:txBody>
                    <a:bodyPr/>
                    <a:lstStyle/>
                    <a:p>
                      <a:pPr marL="0" marR="0">
                        <a:lnSpc>
                          <a:spcPct val="100000"/>
                        </a:lnSpc>
                        <a:spcBef>
                          <a:spcPts val="0"/>
                        </a:spcBef>
                        <a:spcAft>
                          <a:spcPts val="300"/>
                        </a:spcAft>
                      </a:pPr>
                      <a:r>
                        <a:rPr lang="en-US" sz="1400" i="0" dirty="0">
                          <a:effectLst/>
                        </a:rPr>
                        <a:t>Mike DeGuire</a:t>
                      </a:r>
                    </a:p>
                    <a:p>
                      <a:pPr marL="0" marR="0">
                        <a:lnSpc>
                          <a:spcPct val="100000"/>
                        </a:lnSpc>
                        <a:spcBef>
                          <a:spcPts val="0"/>
                        </a:spcBef>
                        <a:spcAft>
                          <a:spcPts val="0"/>
                        </a:spcAft>
                      </a:pPr>
                      <a:r>
                        <a:rPr lang="en-US" sz="1200" i="0" dirty="0">
                          <a:effectLst/>
                          <a:hlinkClick r:id="rId9"/>
                        </a:rPr>
                        <a:t>deguire_m@cde.state.co.us</a:t>
                      </a:r>
                      <a:endParaRPr lang="en-US" sz="1200" i="0" dirty="0">
                        <a:effectLst/>
                      </a:endParaRPr>
                    </a:p>
                    <a:p>
                      <a:pPr marL="0" marR="0">
                        <a:lnSpc>
                          <a:spcPct val="100000"/>
                        </a:lnSpc>
                        <a:spcBef>
                          <a:spcPts val="0"/>
                        </a:spcBef>
                        <a:spcAft>
                          <a:spcPts val="300"/>
                        </a:spcAft>
                      </a:pPr>
                      <a:r>
                        <a:rPr lang="en-US" sz="1200" i="0" dirty="0">
                          <a:effectLst/>
                        </a:rPr>
                        <a:t>720-450-6890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CC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191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4" y="383059"/>
            <a:ext cx="4178526" cy="627872"/>
          </a:xfrm>
        </p:spPr>
        <p:txBody>
          <a:bodyPr>
            <a:normAutofit/>
          </a:bodyPr>
          <a:lstStyle/>
          <a:p>
            <a:r>
              <a:rPr lang="en-US" sz="36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356855" y="1654629"/>
            <a:ext cx="8430290" cy="4517572"/>
          </a:xfrm>
        </p:spPr>
        <p:txBody>
          <a:bodyPr>
            <a:noAutofit/>
          </a:bodyPr>
          <a:lstStyle/>
          <a:p>
            <a:r>
              <a:rPr lang="en-US" sz="3200" dirty="0"/>
              <a:t>Conduct an End of Year conversation </a:t>
            </a:r>
          </a:p>
          <a:p>
            <a:pPr lvl="1">
              <a:buSzPct val="50000"/>
            </a:pPr>
            <a:r>
              <a:rPr lang="en-US" sz="2400" dirty="0"/>
              <a:t>Build upon the Mid-Year review and conversation between  the evaluator and the educator.</a:t>
            </a:r>
          </a:p>
          <a:p>
            <a:pPr lvl="1">
              <a:buSzPct val="50000"/>
            </a:pPr>
            <a:r>
              <a:rPr lang="en-US" sz="2400" dirty="0"/>
              <a:t>Discuss professional practice ratings, along with artifacts and any other evidence needed to confirm the accuracy of ratings. </a:t>
            </a:r>
          </a:p>
          <a:p>
            <a:pPr marL="0" indent="0">
              <a:spcBef>
                <a:spcPts val="0"/>
              </a:spcBef>
              <a:buNone/>
            </a:pPr>
            <a:endParaRPr lang="en-US" sz="3600" dirty="0"/>
          </a:p>
          <a:p>
            <a:pPr>
              <a:spcBef>
                <a:spcPts val="0"/>
              </a:spcBef>
            </a:pPr>
            <a:r>
              <a:rPr lang="en-US" sz="3200" dirty="0"/>
              <a:t>If agreement on the final effectiveness rating is reached, both evaluator and educator may sign the final effectiveness rating.</a:t>
            </a:r>
          </a:p>
          <a:p>
            <a:pPr lvl="1">
              <a:spcBef>
                <a:spcPts val="600"/>
              </a:spcBef>
              <a:buSzPct val="50000"/>
            </a:pPr>
            <a:r>
              <a:rPr lang="en-US" i="1" dirty="0"/>
              <a:t>NOTE:</a:t>
            </a:r>
            <a:r>
              <a:rPr lang="en-US" dirty="0"/>
              <a:t> It can be helpful to maximize the time together and complete the signatures at the close of the conversation while together.</a:t>
            </a:r>
            <a:endParaRPr lang="en-US" i="1" dirty="0"/>
          </a:p>
          <a:p>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40</a:t>
            </a:fld>
            <a:endParaRPr lang="en-US" dirty="0"/>
          </a:p>
        </p:txBody>
      </p:sp>
    </p:spTree>
    <p:extLst>
      <p:ext uri="{BB962C8B-B14F-4D97-AF65-F5344CB8AC3E}">
        <p14:creationId xmlns:p14="http://schemas.microsoft.com/office/powerpoint/2010/main" val="1521947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83059"/>
            <a:ext cx="4326807" cy="627872"/>
          </a:xfrm>
        </p:spPr>
        <p:txBody>
          <a:bodyPr>
            <a:noAutofit/>
          </a:bodyPr>
          <a:lstStyle/>
          <a:p>
            <a:r>
              <a:rPr lang="en-US" sz="36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723115" y="1409252"/>
            <a:ext cx="7697769" cy="5448747"/>
          </a:xfrm>
        </p:spPr>
        <p:txBody>
          <a:bodyPr>
            <a:noAutofit/>
          </a:bodyPr>
          <a:lstStyle/>
          <a:p>
            <a:pPr marL="0" indent="0" algn="ctr">
              <a:lnSpc>
                <a:spcPct val="100000"/>
              </a:lnSpc>
              <a:spcBef>
                <a:spcPts val="0"/>
              </a:spcBef>
              <a:buNone/>
            </a:pPr>
            <a:r>
              <a:rPr lang="en-US" sz="3400" dirty="0"/>
              <a:t>No later than </a:t>
            </a:r>
            <a:r>
              <a:rPr lang="en-US" sz="3400" b="1" dirty="0"/>
              <a:t>two weeks </a:t>
            </a:r>
            <a:r>
              <a:rPr lang="en-US" sz="3400" i="1" dirty="0"/>
              <a:t>prior to </a:t>
            </a:r>
          </a:p>
          <a:p>
            <a:pPr marL="0" indent="0" algn="ctr">
              <a:lnSpc>
                <a:spcPct val="100000"/>
              </a:lnSpc>
              <a:spcBef>
                <a:spcPts val="0"/>
              </a:spcBef>
              <a:buNone/>
            </a:pPr>
            <a:r>
              <a:rPr lang="en-US" sz="3400" dirty="0"/>
              <a:t>the end of the school year:</a:t>
            </a:r>
          </a:p>
          <a:p>
            <a:pPr marL="0" indent="0">
              <a:lnSpc>
                <a:spcPct val="100000"/>
              </a:lnSpc>
              <a:spcBef>
                <a:spcPts val="0"/>
              </a:spcBef>
              <a:buNone/>
            </a:pPr>
            <a:endParaRPr lang="en-US" sz="1100" dirty="0"/>
          </a:p>
          <a:p>
            <a:pPr>
              <a:spcBef>
                <a:spcPts val="500"/>
              </a:spcBef>
            </a:pPr>
            <a:r>
              <a:rPr lang="en-US" sz="2600" dirty="0"/>
              <a:t>If agreement exists on the final effectiveness rating, both evaluator and educator sign-off on rating.</a:t>
            </a:r>
          </a:p>
          <a:p>
            <a:pPr>
              <a:spcBef>
                <a:spcPts val="1800"/>
              </a:spcBef>
            </a:pPr>
            <a:r>
              <a:rPr lang="en-US" sz="2600" dirty="0"/>
              <a:t>If the evaluator and educator being evaluated did                  </a:t>
            </a:r>
            <a:r>
              <a:rPr lang="en-US" sz="2600" i="1" dirty="0"/>
              <a:t>not </a:t>
            </a:r>
            <a:r>
              <a:rPr lang="en-US" sz="2600" dirty="0"/>
              <a:t>agree on the final effectiveness rating: </a:t>
            </a:r>
          </a:p>
          <a:p>
            <a:pPr lvl="1">
              <a:buSzPct val="50000"/>
            </a:pPr>
            <a:r>
              <a:rPr lang="en-US" dirty="0"/>
              <a:t>They should jointly review additional evidence to help each other understand their respective positions on rating levels.</a:t>
            </a:r>
          </a:p>
          <a:p>
            <a:pPr lvl="1">
              <a:buSzPct val="50000"/>
            </a:pPr>
            <a:r>
              <a:rPr lang="en-US" dirty="0"/>
              <a:t>The purpose of this meeting is to come to agreement. </a:t>
            </a:r>
          </a:p>
          <a:p>
            <a:pPr>
              <a:spcBef>
                <a:spcPts val="1800"/>
              </a:spcBef>
            </a:pPr>
            <a:r>
              <a:rPr lang="en-US" sz="2600" dirty="0"/>
              <a:t>If agreement is not reached: </a:t>
            </a:r>
          </a:p>
          <a:p>
            <a:pPr lvl="1">
              <a:buSzPct val="50000"/>
            </a:pPr>
            <a:r>
              <a:rPr lang="en-US" dirty="0"/>
              <a:t>The supervisor is responsible for determining final ratings on professional practices and overall effectiveness.</a:t>
            </a:r>
          </a:p>
          <a:p>
            <a:pPr marL="0" indent="0">
              <a:buNone/>
            </a:pPr>
            <a:endParaRPr lang="en-US" dirty="0"/>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41</a:t>
            </a:fld>
            <a:endParaRPr lang="en-US" dirty="0"/>
          </a:p>
        </p:txBody>
      </p:sp>
    </p:spTree>
    <p:extLst>
      <p:ext uri="{BB962C8B-B14F-4D97-AF65-F5344CB8AC3E}">
        <p14:creationId xmlns:p14="http://schemas.microsoft.com/office/powerpoint/2010/main" val="88412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333632"/>
            <a:ext cx="4326807" cy="677300"/>
          </a:xfrm>
        </p:spPr>
        <p:txBody>
          <a:bodyPr>
            <a:noAutofit/>
          </a:bodyPr>
          <a:lstStyle/>
          <a:p>
            <a:r>
              <a:rPr lang="en-US" sz="3600" dirty="0">
                <a:effectLst>
                  <a:outerShdw blurRad="38100" dist="38100" dir="2700000" algn="tl">
                    <a:srgbClr val="000000">
                      <a:alpha val="43137"/>
                    </a:srgbClr>
                  </a:outerShdw>
                </a:effectLst>
              </a:rPr>
              <a:t>Spring Connections</a:t>
            </a: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1"/>
          </p:nvPr>
        </p:nvSpPr>
        <p:spPr>
          <a:xfrm>
            <a:off x="628650" y="1690576"/>
            <a:ext cx="7886700" cy="4413137"/>
          </a:xfrm>
        </p:spPr>
        <p:txBody>
          <a:bodyPr>
            <a:noAutofit/>
          </a:bodyPr>
          <a:lstStyle/>
          <a:p>
            <a:pPr marL="0" indent="0">
              <a:spcBef>
                <a:spcPts val="0"/>
              </a:spcBef>
              <a:buNone/>
            </a:pPr>
            <a:r>
              <a:rPr lang="en-US" sz="3000" dirty="0"/>
              <a:t>Before the next evaluation cycle begins, each educator being evaluated develop a professional growth plan (PGP) designed to:</a:t>
            </a:r>
          </a:p>
          <a:p>
            <a:pPr lvl="1"/>
            <a:r>
              <a:rPr lang="en-US" sz="2600" dirty="0"/>
              <a:t>address any areas in which growth and development are needed </a:t>
            </a:r>
          </a:p>
          <a:p>
            <a:pPr lvl="1"/>
            <a:r>
              <a:rPr lang="en-US" sz="2600" dirty="0"/>
              <a:t>professional development or training required</a:t>
            </a:r>
          </a:p>
          <a:p>
            <a:pPr lvl="1"/>
            <a:r>
              <a:rPr lang="en-US" sz="2600" dirty="0"/>
              <a:t>other resources needed to fully implement the PGP </a:t>
            </a:r>
          </a:p>
          <a:p>
            <a:pPr marL="0" indent="0">
              <a:buNone/>
            </a:pPr>
            <a:endParaRPr lang="en-US" sz="1400" dirty="0"/>
          </a:p>
          <a:p>
            <a:pPr marL="0" indent="0">
              <a:buNone/>
            </a:pPr>
            <a:r>
              <a:rPr lang="en-US" sz="3000" dirty="0"/>
              <a:t>Any necessary updates to the plan may be made at the beginning of the next school year.</a:t>
            </a:r>
          </a:p>
        </p:txBody>
      </p:sp>
      <p:sp>
        <p:nvSpPr>
          <p:cNvPr id="4" name="Slide Number Placeholder 3"/>
          <p:cNvSpPr>
            <a:spLocks noGrp="1"/>
          </p:cNvSpPr>
          <p:nvPr>
            <p:ph type="sldNum" sz="quarter" idx="12"/>
          </p:nvPr>
        </p:nvSpPr>
        <p:spPr>
          <a:xfrm>
            <a:off x="0" y="6492875"/>
            <a:ext cx="2057400" cy="365125"/>
          </a:xfrm>
        </p:spPr>
        <p:txBody>
          <a:bodyPr/>
          <a:lstStyle/>
          <a:p>
            <a:fld id="{C479D5F6-EDCB-402A-AC08-4943A1820E8F}" type="slidenum">
              <a:rPr lang="en-US" sz="1400" smtClean="0"/>
              <a:pPr/>
              <a:t>42</a:t>
            </a:fld>
            <a:endParaRPr lang="en-US" dirty="0"/>
          </a:p>
        </p:txBody>
      </p:sp>
    </p:spTree>
    <p:extLst>
      <p:ext uri="{BB962C8B-B14F-4D97-AF65-F5344CB8AC3E}">
        <p14:creationId xmlns:p14="http://schemas.microsoft.com/office/powerpoint/2010/main" val="390215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594572"/>
          </a:xfrm>
        </p:spPr>
        <p:txBody>
          <a:bodyPr>
            <a:normAutofit/>
          </a:bodyPr>
          <a:lstStyle/>
          <a:p>
            <a:r>
              <a:rPr lang="en-US" sz="3200" dirty="0"/>
              <a:t>Spring Connections in our district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43</a:t>
            </a:fld>
            <a:endParaRPr lang="en-US" dirty="0">
              <a:solidFill>
                <a:schemeClr val="bg1">
                  <a:lumMod val="50000"/>
                </a:schemeClr>
              </a:solidFill>
            </a:endParaRPr>
          </a:p>
        </p:txBody>
      </p:sp>
      <p:sp>
        <p:nvSpPr>
          <p:cNvPr id="5" name="Content Placeholder 4">
            <a:extLst>
              <a:ext uri="{FF2B5EF4-FFF2-40B4-BE49-F238E27FC236}">
                <a16:creationId xmlns:a16="http://schemas.microsoft.com/office/drawing/2014/main" id="{6A21004E-9CC1-4D95-9ED1-A9D956E9DD44}"/>
              </a:ext>
            </a:extLst>
          </p:cNvPr>
          <p:cNvSpPr>
            <a:spLocks noGrp="1"/>
          </p:cNvSpPr>
          <p:nvPr>
            <p:ph idx="4294967295"/>
          </p:nvPr>
        </p:nvSpPr>
        <p:spPr>
          <a:xfrm>
            <a:off x="598713" y="1463675"/>
            <a:ext cx="7881257" cy="4640263"/>
          </a:xfrm>
        </p:spPr>
        <p:txBody>
          <a:bodyPr>
            <a:normAutofit/>
          </a:bodyPr>
          <a:lstStyle/>
          <a:p>
            <a:pPr marL="0" indent="0">
              <a:buNone/>
            </a:pPr>
            <a:r>
              <a:rPr lang="en-US" i="1" dirty="0">
                <a:solidFill>
                  <a:srgbClr val="00B050"/>
                </a:solidFill>
              </a:rPr>
              <a:t>Include district level decisions for:</a:t>
            </a:r>
          </a:p>
          <a:p>
            <a:r>
              <a:rPr lang="en-US" i="1" dirty="0">
                <a:solidFill>
                  <a:srgbClr val="00B050"/>
                </a:solidFill>
              </a:rPr>
              <a:t>finalizing the evaluation assessment/rubric</a:t>
            </a:r>
          </a:p>
          <a:p>
            <a:r>
              <a:rPr lang="en-US" i="1" dirty="0">
                <a:solidFill>
                  <a:srgbClr val="00B050"/>
                </a:solidFill>
              </a:rPr>
              <a:t>finalizing MSL/MSOs</a:t>
            </a:r>
          </a:p>
          <a:p>
            <a:r>
              <a:rPr lang="en-US" i="1" dirty="0">
                <a:solidFill>
                  <a:srgbClr val="00B050"/>
                </a:solidFill>
              </a:rPr>
              <a:t>completing the current goals and using that information to plan goals for the next year</a:t>
            </a:r>
          </a:p>
          <a:p>
            <a:pPr marL="0" indent="0" algn="ctr">
              <a:buNone/>
            </a:pPr>
            <a:endParaRPr lang="en-US" dirty="0">
              <a:solidFill>
                <a:srgbClr val="00B050"/>
              </a:solidFill>
            </a:endParaRPr>
          </a:p>
          <a:p>
            <a:pPr marL="0" indent="0">
              <a:buNone/>
            </a:pPr>
            <a:endParaRPr lang="en-US" sz="2200" dirty="0">
              <a:solidFill>
                <a:srgbClr val="00B050"/>
              </a:solidFill>
            </a:endParaRPr>
          </a:p>
          <a:p>
            <a:endParaRPr lang="en-US" dirty="0"/>
          </a:p>
        </p:txBody>
      </p:sp>
      <p:sp>
        <p:nvSpPr>
          <p:cNvPr id="7" name="Text Box 2">
            <a:extLst>
              <a:ext uri="{FF2B5EF4-FFF2-40B4-BE49-F238E27FC236}">
                <a16:creationId xmlns:a16="http://schemas.microsoft.com/office/drawing/2014/main" id="{FB82D8EF-C8FA-49F4-A93D-B0AE6A099FAB}"/>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307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685800" y="2464904"/>
            <a:ext cx="7772400" cy="2239618"/>
          </a:xfrm>
        </p:spPr>
        <p:txBody>
          <a:bodyPr>
            <a:normAutofit/>
          </a:bodyPr>
          <a:lstStyle/>
          <a:p>
            <a:r>
              <a:rPr lang="en-US" sz="6000" dirty="0">
                <a:effectLst>
                  <a:outerShdw blurRad="38100" dist="38100" dir="2700000" algn="tl">
                    <a:srgbClr val="000000">
                      <a:alpha val="43137"/>
                    </a:srgbClr>
                  </a:outerShdw>
                </a:effectLst>
              </a:rPr>
              <a:t>Support </a:t>
            </a:r>
            <a:br>
              <a:rPr lang="en-US" sz="6000" dirty="0">
                <a:effectLst>
                  <a:outerShdw blurRad="38100" dist="38100" dir="2700000" algn="tl">
                    <a:srgbClr val="000000">
                      <a:alpha val="43137"/>
                    </a:srgbClr>
                  </a:outerShdw>
                </a:effectLst>
              </a:rPr>
            </a:br>
            <a:r>
              <a:rPr lang="en-US" sz="6000" dirty="0">
                <a:effectLst>
                  <a:outerShdw blurRad="38100" dist="38100" dir="2700000" algn="tl">
                    <a:srgbClr val="000000">
                      <a:alpha val="43137"/>
                    </a:srgbClr>
                  </a:outerShdw>
                </a:effectLst>
              </a:rPr>
              <a:t>Contact Information</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fld id="{C479D5F6-EDCB-402A-AC08-4943A1820E8F}" type="slidenum">
              <a:rPr lang="en-US" sz="1400" smtClean="0">
                <a:solidFill>
                  <a:schemeClr val="bg1">
                    <a:lumMod val="65000"/>
                  </a:schemeClr>
                </a:solidFill>
              </a:rPr>
              <a:pPr/>
              <a:t>44</a:t>
            </a:fld>
            <a:endParaRPr lang="en-US" dirty="0">
              <a:solidFill>
                <a:schemeClr val="bg1">
                  <a:lumMod val="65000"/>
                </a:schemeClr>
              </a:solidFill>
            </a:endParaRPr>
          </a:p>
        </p:txBody>
      </p:sp>
    </p:spTree>
    <p:extLst>
      <p:ext uri="{BB962C8B-B14F-4D97-AF65-F5344CB8AC3E}">
        <p14:creationId xmlns:p14="http://schemas.microsoft.com/office/powerpoint/2010/main" val="1406559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4CE124-FD6C-46EA-A9C1-E2C5146CA520}"/>
              </a:ext>
            </a:extLst>
          </p:cNvPr>
          <p:cNvSpPr>
            <a:spLocks noGrp="1"/>
          </p:cNvSpPr>
          <p:nvPr>
            <p:ph type="title"/>
          </p:nvPr>
        </p:nvSpPr>
        <p:spPr>
          <a:xfrm>
            <a:off x="245193" y="254514"/>
            <a:ext cx="6081865" cy="499548"/>
          </a:xfrm>
        </p:spPr>
        <p:txBody>
          <a:bodyPr>
            <a:normAutofit/>
          </a:bodyPr>
          <a:lstStyle/>
          <a:p>
            <a:r>
              <a:rPr lang="en-US" sz="2800" dirty="0"/>
              <a:t>District/Building Contacts and Resources</a:t>
            </a:r>
          </a:p>
        </p:txBody>
      </p:sp>
      <p:sp>
        <p:nvSpPr>
          <p:cNvPr id="4" name="Slide Number Placeholder 3">
            <a:extLst>
              <a:ext uri="{FF2B5EF4-FFF2-40B4-BE49-F238E27FC236}">
                <a16:creationId xmlns:a16="http://schemas.microsoft.com/office/drawing/2014/main" id="{A33975B7-0E7B-41C1-8CD6-75DAE4BB20DE}"/>
              </a:ext>
            </a:extLst>
          </p:cNvPr>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45</a:t>
            </a:fld>
            <a:endParaRPr lang="en-US" dirty="0">
              <a:solidFill>
                <a:schemeClr val="bg1">
                  <a:lumMod val="50000"/>
                </a:schemeClr>
              </a:solidFill>
            </a:endParaRPr>
          </a:p>
        </p:txBody>
      </p:sp>
      <p:sp>
        <p:nvSpPr>
          <p:cNvPr id="7" name="Content Placeholder 4">
            <a:extLst>
              <a:ext uri="{FF2B5EF4-FFF2-40B4-BE49-F238E27FC236}">
                <a16:creationId xmlns:a16="http://schemas.microsoft.com/office/drawing/2014/main" id="{A50D2722-5DA1-4E44-A4C6-1DEA6E98DC01}"/>
              </a:ext>
            </a:extLst>
          </p:cNvPr>
          <p:cNvSpPr txBox="1">
            <a:spLocks/>
          </p:cNvSpPr>
          <p:nvPr/>
        </p:nvSpPr>
        <p:spPr>
          <a:xfrm>
            <a:off x="500742" y="1409247"/>
            <a:ext cx="8142515" cy="494801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Colorado Performance Management System (COPMS) through RANDA:</a:t>
            </a:r>
          </a:p>
          <a:p>
            <a:pPr lvl="1">
              <a:spcBef>
                <a:spcPts val="1800"/>
              </a:spcBef>
            </a:pPr>
            <a:r>
              <a:rPr lang="en-US" sz="2800" dirty="0"/>
              <a:t>Login Support through our                                                  District Local Access Manager (LAM)</a:t>
            </a:r>
          </a:p>
          <a:p>
            <a:pPr lvl="2">
              <a:buSzPct val="50000"/>
            </a:pPr>
            <a:r>
              <a:rPr lang="en-US" sz="2400" i="1" dirty="0">
                <a:solidFill>
                  <a:srgbClr val="00B050"/>
                </a:solidFill>
              </a:rPr>
              <a:t>Include name(s) and email address(es)</a:t>
            </a:r>
          </a:p>
          <a:p>
            <a:pPr lvl="1">
              <a:spcBef>
                <a:spcPts val="1800"/>
              </a:spcBef>
            </a:pPr>
            <a:r>
              <a:rPr lang="en-US" sz="2800" dirty="0"/>
              <a:t>System support through RANDA</a:t>
            </a:r>
          </a:p>
          <a:p>
            <a:pPr marL="914400" lvl="2" indent="0">
              <a:buSzPct val="50000"/>
              <a:buNone/>
            </a:pPr>
            <a:r>
              <a:rPr lang="en-US" sz="2400" dirty="0">
                <a:hlinkClick r:id="rId3"/>
              </a:rPr>
              <a:t>copms@cde.state.co.us</a:t>
            </a:r>
            <a:endParaRPr lang="en-US" sz="2400" dirty="0"/>
          </a:p>
          <a:p>
            <a:pPr lvl="1">
              <a:spcBef>
                <a:spcPts val="1800"/>
              </a:spcBef>
            </a:pPr>
            <a:r>
              <a:rPr lang="en-US" sz="2800" dirty="0"/>
              <a:t>Additional Building contacts and resources</a:t>
            </a:r>
          </a:p>
          <a:p>
            <a:pPr lvl="2">
              <a:spcBef>
                <a:spcPts val="1000"/>
              </a:spcBef>
              <a:buSzPct val="50000"/>
            </a:pPr>
            <a:r>
              <a:rPr lang="en-US" sz="2400" i="1" dirty="0">
                <a:solidFill>
                  <a:srgbClr val="00B050"/>
                </a:solidFill>
              </a:rPr>
              <a:t>Include name(s) and email address(es)</a:t>
            </a:r>
          </a:p>
          <a:p>
            <a:pPr lvl="2">
              <a:spcBef>
                <a:spcPts val="1000"/>
              </a:spcBef>
              <a:buSzPct val="50000"/>
            </a:pPr>
            <a:r>
              <a:rPr lang="en-US" sz="2400" dirty="0"/>
              <a:t> </a:t>
            </a:r>
          </a:p>
          <a:p>
            <a:pPr lvl="2">
              <a:spcBef>
                <a:spcPts val="1000"/>
              </a:spcBef>
              <a:buSzPct val="50000"/>
            </a:pPr>
            <a:r>
              <a:rPr lang="en-US" sz="2400" dirty="0"/>
              <a:t> </a:t>
            </a:r>
          </a:p>
          <a:p>
            <a:pPr marL="0" indent="0" algn="ctr">
              <a:buFont typeface="Arial" panose="020B0604020202020204" pitchFamily="34" charset="0"/>
              <a:buNone/>
            </a:pPr>
            <a:endParaRPr lang="en-US" dirty="0"/>
          </a:p>
          <a:p>
            <a:pPr marL="0" indent="0">
              <a:buFont typeface="Arial" panose="020B0604020202020204" pitchFamily="34" charset="0"/>
              <a:buNone/>
            </a:pPr>
            <a:endParaRPr lang="en-US" sz="2200" dirty="0"/>
          </a:p>
          <a:p>
            <a:endParaRPr lang="en-US" dirty="0"/>
          </a:p>
        </p:txBody>
      </p:sp>
      <p:sp>
        <p:nvSpPr>
          <p:cNvPr id="8" name="Text Box 2">
            <a:extLst>
              <a:ext uri="{FF2B5EF4-FFF2-40B4-BE49-F238E27FC236}">
                <a16:creationId xmlns:a16="http://schemas.microsoft.com/office/drawing/2014/main" id="{8270B132-E568-4746-AF35-F8DD1836DB01}"/>
              </a:ext>
            </a:extLst>
          </p:cNvPr>
          <p:cNvSpPr txBox="1">
            <a:spLocks noChangeArrowheads="1"/>
          </p:cNvSpPr>
          <p:nvPr/>
        </p:nvSpPr>
        <p:spPr bwMode="auto">
          <a:xfrm>
            <a:off x="6879771" y="187959"/>
            <a:ext cx="2019036" cy="1035455"/>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 Logo</a:t>
            </a: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203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87086"/>
            <a:ext cx="8898807" cy="923845"/>
          </a:xfrm>
        </p:spPr>
        <p:txBody>
          <a:bodyPr>
            <a:normAutofit fontScale="90000"/>
          </a:bodyPr>
          <a:lstStyle/>
          <a:p>
            <a:r>
              <a:rPr lang="en-US" sz="4000" dirty="0">
                <a:effectLst>
                  <a:outerShdw blurRad="38100" dist="38100" dir="2700000" algn="tl">
                    <a:srgbClr val="000000">
                      <a:alpha val="43137"/>
                    </a:srgbClr>
                  </a:outerShdw>
                </a:effectLst>
              </a:rPr>
              <a:t>CDE Educator Effectiveness </a:t>
            </a:r>
            <a:br>
              <a:rPr lang="en-US" sz="4000" dirty="0">
                <a:effectLst>
                  <a:outerShdw blurRad="38100" dist="38100" dir="2700000" algn="tl">
                    <a:srgbClr val="000000">
                      <a:alpha val="43137"/>
                    </a:srgbClr>
                  </a:outerShdw>
                </a:effectLst>
              </a:rPr>
            </a:br>
            <a:r>
              <a:rPr lang="en-US" sz="4000" dirty="0">
                <a:effectLst>
                  <a:outerShdw blurRad="38100" dist="38100" dir="2700000" algn="tl">
                    <a:srgbClr val="000000">
                      <a:alpha val="43137"/>
                    </a:srgbClr>
                  </a:outerShdw>
                </a:effectLst>
              </a:rPr>
              <a:t>Regional Specialists</a:t>
            </a:r>
          </a:p>
        </p:txBody>
      </p:sp>
      <p:sp>
        <p:nvSpPr>
          <p:cNvPr id="5" name="Slide Number Placeholder 4">
            <a:extLst>
              <a:ext uri="{FF2B5EF4-FFF2-40B4-BE49-F238E27FC236}">
                <a16:creationId xmlns:a16="http://schemas.microsoft.com/office/drawing/2014/main" id="{EE917310-16CA-4C66-BD9B-B1303908C66E}"/>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
        <p:nvSpPr>
          <p:cNvPr id="7" name="Rectangle 6">
            <a:extLst>
              <a:ext uri="{FF2B5EF4-FFF2-40B4-BE49-F238E27FC236}">
                <a16:creationId xmlns:a16="http://schemas.microsoft.com/office/drawing/2014/main" id="{331E86C6-9093-49EA-B0DB-32D9981B664A}"/>
              </a:ext>
            </a:extLst>
          </p:cNvPr>
          <p:cNvSpPr/>
          <p:nvPr/>
        </p:nvSpPr>
        <p:spPr>
          <a:xfrm>
            <a:off x="1607067" y="6420923"/>
            <a:ext cx="5929866" cy="307777"/>
          </a:xfrm>
          <a:prstGeom prst="rect">
            <a:avLst/>
          </a:prstGeom>
        </p:spPr>
        <p:txBody>
          <a:bodyPr wrap="square">
            <a:spAutoFit/>
          </a:bodyPr>
          <a:lstStyle/>
          <a:p>
            <a:pPr algn="ctr"/>
            <a:r>
              <a:rPr lang="en-US" sz="1400" dirty="0">
                <a:solidFill>
                  <a:srgbClr val="5C6670"/>
                </a:solidFill>
                <a:hlinkClick r:id="rId3"/>
              </a:rPr>
              <a:t>http://www.cde.state.co.us/educatoreffectiveness/ee-regions</a:t>
            </a:r>
            <a:r>
              <a:rPr lang="en-US" sz="1400" dirty="0">
                <a:solidFill>
                  <a:srgbClr val="5C6670"/>
                </a:solidFill>
              </a:rPr>
              <a:t> </a:t>
            </a:r>
          </a:p>
        </p:txBody>
      </p:sp>
      <p:pic>
        <p:nvPicPr>
          <p:cNvPr id="4" name="Picture 3" descr="Image of regional map of Colorado">
            <a:extLst>
              <a:ext uri="{FF2B5EF4-FFF2-40B4-BE49-F238E27FC236}">
                <a16:creationId xmlns:a16="http://schemas.microsoft.com/office/drawing/2014/main" id="{27E84AC5-C69E-4879-B918-B51E174FDDCE}"/>
              </a:ext>
            </a:extLst>
          </p:cNvPr>
          <p:cNvPicPr>
            <a:picLocks noChangeAspect="1"/>
          </p:cNvPicPr>
          <p:nvPr/>
        </p:nvPicPr>
        <p:blipFill>
          <a:blip r:embed="rId4"/>
          <a:stretch>
            <a:fillRect/>
          </a:stretch>
        </p:blipFill>
        <p:spPr>
          <a:xfrm>
            <a:off x="4572000" y="2124733"/>
            <a:ext cx="4365114" cy="3182388"/>
          </a:xfrm>
          <a:prstGeom prst="rect">
            <a:avLst/>
          </a:prstGeom>
        </p:spPr>
      </p:pic>
      <p:graphicFrame>
        <p:nvGraphicFramePr>
          <p:cNvPr id="8" name="Table 7">
            <a:extLst>
              <a:ext uri="{FF2B5EF4-FFF2-40B4-BE49-F238E27FC236}">
                <a16:creationId xmlns:a16="http://schemas.microsoft.com/office/drawing/2014/main" id="{E46D3D34-6B15-43C3-8E12-9B4A9B82FBD9}"/>
              </a:ext>
            </a:extLst>
          </p:cNvPr>
          <p:cNvGraphicFramePr>
            <a:graphicFrameLocks noGrp="1"/>
          </p:cNvGraphicFramePr>
          <p:nvPr>
            <p:extLst>
              <p:ext uri="{D42A27DB-BD31-4B8C-83A1-F6EECF244321}">
                <p14:modId xmlns:p14="http://schemas.microsoft.com/office/powerpoint/2010/main" val="2123951237"/>
              </p:ext>
            </p:extLst>
          </p:nvPr>
        </p:nvGraphicFramePr>
        <p:xfrm>
          <a:off x="408655" y="1670037"/>
          <a:ext cx="3901675" cy="4483111"/>
        </p:xfrm>
        <a:graphic>
          <a:graphicData uri="http://schemas.openxmlformats.org/drawingml/2006/table">
            <a:tbl>
              <a:tblPr firstRow="1" firstCol="1" bandRow="1">
                <a:tableStyleId>{2D5ABB26-0587-4C30-8999-92F81FD0307C}</a:tableStyleId>
              </a:tblPr>
              <a:tblGrid>
                <a:gridCol w="1731880">
                  <a:extLst>
                    <a:ext uri="{9D8B030D-6E8A-4147-A177-3AD203B41FA5}">
                      <a16:colId xmlns:a16="http://schemas.microsoft.com/office/drawing/2014/main" val="20001"/>
                    </a:ext>
                  </a:extLst>
                </a:gridCol>
                <a:gridCol w="2169795">
                  <a:extLst>
                    <a:ext uri="{9D8B030D-6E8A-4147-A177-3AD203B41FA5}">
                      <a16:colId xmlns:a16="http://schemas.microsoft.com/office/drawing/2014/main" val="2432960834"/>
                    </a:ext>
                  </a:extLst>
                </a:gridCol>
              </a:tblGrid>
              <a:tr h="303906">
                <a:tc>
                  <a:txBody>
                    <a:bodyPr/>
                    <a:lstStyle/>
                    <a:p>
                      <a:pPr marL="0" marR="0" algn="ctr">
                        <a:lnSpc>
                          <a:spcPct val="100000"/>
                        </a:lnSpc>
                        <a:spcBef>
                          <a:spcPts val="0"/>
                        </a:spcBef>
                        <a:spcAft>
                          <a:spcPts val="0"/>
                        </a:spcAft>
                      </a:pPr>
                      <a:r>
                        <a:rPr lang="en-US" sz="1300" dirty="0">
                          <a:effectLst/>
                        </a:rPr>
                        <a:t>Region(s)</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a:lnSpc>
                          <a:spcPct val="100000"/>
                        </a:lnSpc>
                        <a:spcBef>
                          <a:spcPts val="0"/>
                        </a:spcBef>
                        <a:spcAft>
                          <a:spcPts val="0"/>
                        </a:spcAft>
                      </a:pPr>
                      <a:r>
                        <a:rPr lang="en-US" sz="1300" dirty="0">
                          <a:effectLst/>
                        </a:rPr>
                        <a:t>Regional Specialist</a:t>
                      </a:r>
                      <a:endParaRPr lang="en-US" sz="1300" b="0" dirty="0">
                        <a:solidFill>
                          <a:schemeClr val="tx1">
                            <a:lumMod val="85000"/>
                            <a:lumOff val="15000"/>
                          </a:schemeClr>
                        </a:solidFill>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35841">
                <a:tc>
                  <a:txBody>
                    <a:bodyPr/>
                    <a:lstStyle/>
                    <a:p>
                      <a:pPr marL="0" marR="0">
                        <a:lnSpc>
                          <a:spcPct val="125000"/>
                        </a:lnSpc>
                        <a:spcBef>
                          <a:spcPts val="0"/>
                        </a:spcBef>
                        <a:spcAft>
                          <a:spcPts val="0"/>
                        </a:spcAft>
                      </a:pPr>
                      <a:r>
                        <a:rPr lang="en-US" sz="1200" dirty="0">
                          <a:effectLst/>
                        </a:rPr>
                        <a:t>Southwest</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a:lnSpc>
                          <a:spcPct val="100000"/>
                        </a:lnSpc>
                        <a:spcBef>
                          <a:spcPts val="0"/>
                        </a:spcBef>
                        <a:spcAft>
                          <a:spcPts val="300"/>
                        </a:spcAft>
                      </a:pPr>
                      <a:r>
                        <a:rPr lang="en-US" sz="1400" dirty="0">
                          <a:effectLst/>
                        </a:rPr>
                        <a:t>Curtis Garcia</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5"/>
                        </a:rPr>
                        <a:t>garcia_c@cde.state.co.us</a:t>
                      </a:r>
                      <a:r>
                        <a:rPr lang="en-US" sz="1200" dirty="0">
                          <a:solidFill>
                            <a:schemeClr val="tx1"/>
                          </a:solidFill>
                          <a:effectLst/>
                          <a:latin typeface="Calibri"/>
                          <a:ea typeface="Calibri"/>
                          <a:cs typeface="Times New Roman"/>
                        </a:rPr>
                        <a:t> </a:t>
                      </a:r>
                    </a:p>
                    <a:p>
                      <a:pPr marL="0" marR="0">
                        <a:lnSpc>
                          <a:spcPct val="100000"/>
                        </a:lnSpc>
                        <a:spcBef>
                          <a:spcPts val="0"/>
                        </a:spcBef>
                        <a:spcAft>
                          <a:spcPts val="300"/>
                        </a:spcAft>
                      </a:pPr>
                      <a:r>
                        <a:rPr lang="en-US" sz="1200" dirty="0">
                          <a:solidFill>
                            <a:schemeClr val="tx1"/>
                          </a:solidFill>
                          <a:effectLst/>
                          <a:latin typeface="Calibri"/>
                          <a:ea typeface="Calibri"/>
                          <a:cs typeface="Times New Roman"/>
                        </a:rPr>
                        <a:t>303-981-8950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1"/>
                  </a:ext>
                </a:extLst>
              </a:tr>
              <a:tr h="835841">
                <a:tc>
                  <a:txBody>
                    <a:bodyPr/>
                    <a:lstStyle/>
                    <a:p>
                      <a:pPr marL="0" marR="0">
                        <a:lnSpc>
                          <a:spcPct val="125000"/>
                        </a:lnSpc>
                        <a:spcBef>
                          <a:spcPts val="0"/>
                        </a:spcBef>
                        <a:spcAft>
                          <a:spcPts val="0"/>
                        </a:spcAft>
                      </a:pPr>
                      <a:r>
                        <a:rPr lang="en-US" sz="1200" dirty="0">
                          <a:effectLst/>
                        </a:rPr>
                        <a:t>West Central,                               Pikes</a:t>
                      </a:r>
                      <a:r>
                        <a:rPr lang="en-US" sz="1200" baseline="0" dirty="0">
                          <a:effectLst/>
                        </a:rPr>
                        <a:t> Peak Region</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a:lnSpc>
                          <a:spcPct val="100000"/>
                        </a:lnSpc>
                        <a:spcBef>
                          <a:spcPts val="0"/>
                        </a:spcBef>
                        <a:spcAft>
                          <a:spcPts val="300"/>
                        </a:spcAft>
                      </a:pPr>
                      <a:r>
                        <a:rPr lang="en-US" sz="1400" dirty="0">
                          <a:effectLst/>
                        </a:rPr>
                        <a:t>Lynn Kintz</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effectLst/>
                          <a:hlinkClick r:id="rId6"/>
                        </a:rPr>
                        <a:t>kintz_l@cde.state.co.us</a:t>
                      </a:r>
                      <a:endParaRPr lang="en-US" sz="1200" dirty="0">
                        <a:effectLst/>
                        <a:latin typeface="+mn-lt"/>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303-913-7767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2"/>
                  </a:ext>
                </a:extLst>
              </a:tr>
              <a:tr h="835841">
                <a:tc>
                  <a:txBody>
                    <a:bodyPr/>
                    <a:lstStyle/>
                    <a:p>
                      <a:pPr marL="0" marR="0">
                        <a:lnSpc>
                          <a:spcPct val="125000"/>
                        </a:lnSpc>
                        <a:spcBef>
                          <a:spcPts val="0"/>
                        </a:spcBef>
                        <a:spcAft>
                          <a:spcPts val="0"/>
                        </a:spcAft>
                      </a:pPr>
                      <a:r>
                        <a:rPr lang="en-US" sz="1200" dirty="0">
                          <a:effectLst/>
                        </a:rPr>
                        <a:t>Metro area, I-25 corridor, Weld</a:t>
                      </a:r>
                      <a:r>
                        <a:rPr lang="en-US" sz="1200" baseline="0" dirty="0">
                          <a:effectLst/>
                        </a:rPr>
                        <a:t> RE-6</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nSpc>
                          <a:spcPct val="100000"/>
                        </a:lnSpc>
                        <a:spcBef>
                          <a:spcPts val="0"/>
                        </a:spcBef>
                        <a:spcAft>
                          <a:spcPts val="300"/>
                        </a:spcAft>
                      </a:pPr>
                      <a:r>
                        <a:rPr lang="en-US" sz="1400" dirty="0">
                          <a:effectLst/>
                        </a:rPr>
                        <a:t>Sue</a:t>
                      </a:r>
                      <a:r>
                        <a:rPr lang="en-US" sz="1400" baseline="0" dirty="0">
                          <a:effectLst/>
                        </a:rPr>
                        <a:t> Gill</a:t>
                      </a:r>
                    </a:p>
                    <a:p>
                      <a:pPr marL="0" marR="0">
                        <a:lnSpc>
                          <a:spcPct val="100000"/>
                        </a:lnSpc>
                        <a:spcBef>
                          <a:spcPts val="0"/>
                        </a:spcBef>
                        <a:spcAft>
                          <a:spcPts val="0"/>
                        </a:spcAft>
                      </a:pPr>
                      <a:r>
                        <a:rPr lang="en-US" sz="1200" baseline="0" dirty="0">
                          <a:solidFill>
                            <a:schemeClr val="tx1"/>
                          </a:solidFill>
                          <a:effectLst/>
                          <a:latin typeface="+mn-lt"/>
                          <a:ea typeface="+mn-ea"/>
                          <a:cs typeface="+mn-cs"/>
                          <a:hlinkClick r:id="rId7"/>
                        </a:rPr>
                        <a:t>gill_s@cde.state.co.us</a:t>
                      </a:r>
                      <a:endParaRPr lang="en-US" sz="1200" baseline="0" dirty="0">
                        <a:solidFill>
                          <a:schemeClr val="tx1"/>
                        </a:solidFill>
                        <a:effectLst/>
                        <a:latin typeface="+mn-lt"/>
                        <a:ea typeface="+mn-ea"/>
                        <a:cs typeface="+mn-cs"/>
                      </a:endParaRPr>
                    </a:p>
                    <a:p>
                      <a:pPr marL="0" marR="0">
                        <a:lnSpc>
                          <a:spcPct val="100000"/>
                        </a:lnSpc>
                        <a:spcBef>
                          <a:spcPts val="0"/>
                        </a:spcBef>
                        <a:spcAft>
                          <a:spcPts val="0"/>
                        </a:spcAft>
                      </a:pPr>
                      <a:r>
                        <a:rPr lang="en-US" sz="1200" baseline="0" dirty="0">
                          <a:solidFill>
                            <a:schemeClr val="tx1"/>
                          </a:solidFill>
                          <a:effectLst/>
                          <a:latin typeface="+mn-lt"/>
                          <a:ea typeface="+mn-ea"/>
                          <a:cs typeface="+mn-cs"/>
                        </a:rPr>
                        <a:t>720-454-6167</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835841">
                <a:tc>
                  <a:txBody>
                    <a:bodyPr/>
                    <a:lstStyle/>
                    <a:p>
                      <a:pPr marL="0" marR="0">
                        <a:lnSpc>
                          <a:spcPct val="125000"/>
                        </a:lnSpc>
                        <a:spcBef>
                          <a:spcPts val="0"/>
                        </a:spcBef>
                        <a:spcAft>
                          <a:spcPts val="0"/>
                        </a:spcAft>
                      </a:pPr>
                      <a:r>
                        <a:rPr lang="en-US" sz="1200" dirty="0">
                          <a:effectLst/>
                        </a:rPr>
                        <a:t>Northeast, Southeast,</a:t>
                      </a:r>
                      <a:r>
                        <a:rPr lang="en-US" sz="1200" baseline="0" dirty="0">
                          <a:effectLst/>
                        </a:rPr>
                        <a:t>    </a:t>
                      </a:r>
                      <a:r>
                        <a:rPr lang="en-US" sz="1200" dirty="0">
                          <a:effectLst/>
                        </a:rPr>
                        <a:t>Pikes Peak BOCES,</a:t>
                      </a:r>
                      <a:r>
                        <a:rPr lang="en-US" sz="1200" baseline="0" dirty="0">
                          <a:effectLst/>
                        </a:rPr>
                        <a:t>                  </a:t>
                      </a:r>
                      <a:r>
                        <a:rPr lang="en-US" sz="1200" dirty="0">
                          <a:effectLst/>
                        </a:rPr>
                        <a:t>North Central</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0000"/>
                        </a:lnSpc>
                        <a:spcBef>
                          <a:spcPts val="0"/>
                        </a:spcBef>
                        <a:spcAft>
                          <a:spcPts val="300"/>
                        </a:spcAft>
                      </a:pPr>
                      <a:r>
                        <a:rPr lang="en-US" sz="1400" dirty="0">
                          <a:effectLst/>
                        </a:rPr>
                        <a:t>Rachel Paul</a:t>
                      </a:r>
                    </a:p>
                    <a:p>
                      <a:pPr marL="0" marR="0">
                        <a:lnSpc>
                          <a:spcPct val="100000"/>
                        </a:lnSpc>
                        <a:spcBef>
                          <a:spcPts val="0"/>
                        </a:spcBef>
                        <a:spcAft>
                          <a:spcPts val="0"/>
                        </a:spcAft>
                      </a:pPr>
                      <a:r>
                        <a:rPr lang="en-US" sz="1200" dirty="0">
                          <a:solidFill>
                            <a:schemeClr val="tx1"/>
                          </a:solidFill>
                          <a:effectLst/>
                          <a:latin typeface="Calibri"/>
                          <a:ea typeface="Calibri"/>
                          <a:cs typeface="Times New Roman"/>
                          <a:hlinkClick r:id="rId8"/>
                        </a:rPr>
                        <a:t>paul_r@cde.state.co.us</a:t>
                      </a:r>
                      <a:endParaRPr lang="en-US" sz="1200" dirty="0">
                        <a:solidFill>
                          <a:schemeClr val="tx1"/>
                        </a:solidFill>
                        <a:effectLst/>
                        <a:latin typeface="Calibri"/>
                        <a:ea typeface="Calibri"/>
                        <a:cs typeface="Times New Roman"/>
                      </a:endParaRPr>
                    </a:p>
                    <a:p>
                      <a:pPr marL="0" marR="0">
                        <a:lnSpc>
                          <a:spcPct val="100000"/>
                        </a:lnSpc>
                        <a:spcBef>
                          <a:spcPts val="0"/>
                        </a:spcBef>
                        <a:spcAft>
                          <a:spcPts val="0"/>
                        </a:spcAft>
                      </a:pPr>
                      <a:r>
                        <a:rPr lang="en-US" sz="1200" dirty="0">
                          <a:solidFill>
                            <a:schemeClr val="tx1"/>
                          </a:solidFill>
                          <a:effectLst/>
                          <a:latin typeface="Calibri"/>
                          <a:ea typeface="Calibri"/>
                          <a:cs typeface="Times New Roman"/>
                        </a:rPr>
                        <a:t>303-917-8410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835841">
                <a:tc>
                  <a:txBody>
                    <a:bodyPr/>
                    <a:lstStyle/>
                    <a:p>
                      <a:pPr marL="0" marR="0">
                        <a:lnSpc>
                          <a:spcPct val="125000"/>
                        </a:lnSpc>
                        <a:spcBef>
                          <a:spcPts val="0"/>
                        </a:spcBef>
                        <a:spcAft>
                          <a:spcPts val="0"/>
                        </a:spcAft>
                      </a:pPr>
                      <a:r>
                        <a:rPr lang="en-US" sz="1200" dirty="0">
                          <a:effectLst/>
                        </a:rPr>
                        <a:t>Northwest </a:t>
                      </a:r>
                      <a:endParaRPr lang="en-US" sz="1200" dirty="0">
                        <a:effectLst/>
                        <a:latin typeface="Calibri"/>
                        <a:ea typeface="Calibri"/>
                        <a:cs typeface="Times New Roman"/>
                      </a:endParaRP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CCA"/>
                    </a:solidFill>
                  </a:tcPr>
                </a:tc>
                <a:tc>
                  <a:txBody>
                    <a:bodyPr/>
                    <a:lstStyle/>
                    <a:p>
                      <a:pPr marL="0" marR="0">
                        <a:lnSpc>
                          <a:spcPct val="100000"/>
                        </a:lnSpc>
                        <a:spcBef>
                          <a:spcPts val="0"/>
                        </a:spcBef>
                        <a:spcAft>
                          <a:spcPts val="300"/>
                        </a:spcAft>
                      </a:pPr>
                      <a:r>
                        <a:rPr lang="en-US" sz="1400" i="0" dirty="0">
                          <a:effectLst/>
                        </a:rPr>
                        <a:t>Mike DeGuire</a:t>
                      </a:r>
                    </a:p>
                    <a:p>
                      <a:pPr marL="0" marR="0">
                        <a:lnSpc>
                          <a:spcPct val="100000"/>
                        </a:lnSpc>
                        <a:spcBef>
                          <a:spcPts val="0"/>
                        </a:spcBef>
                        <a:spcAft>
                          <a:spcPts val="0"/>
                        </a:spcAft>
                      </a:pPr>
                      <a:r>
                        <a:rPr lang="en-US" sz="1200" i="0" dirty="0">
                          <a:effectLst/>
                          <a:hlinkClick r:id="rId9"/>
                        </a:rPr>
                        <a:t>deguire_m@cde.state.co.us</a:t>
                      </a:r>
                      <a:endParaRPr lang="en-US" sz="1200" i="0" dirty="0">
                        <a:effectLst/>
                      </a:endParaRPr>
                    </a:p>
                    <a:p>
                      <a:pPr marL="0" marR="0">
                        <a:lnSpc>
                          <a:spcPct val="100000"/>
                        </a:lnSpc>
                        <a:spcBef>
                          <a:spcPts val="0"/>
                        </a:spcBef>
                        <a:spcAft>
                          <a:spcPts val="300"/>
                        </a:spcAft>
                      </a:pPr>
                      <a:r>
                        <a:rPr lang="en-US" sz="1200" i="0" dirty="0">
                          <a:effectLst/>
                        </a:rPr>
                        <a:t>720-450-6890</a:t>
                      </a:r>
                    </a:p>
                  </a:txBody>
                  <a:tcPr marL="61178" marR="6117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DCCA"/>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1140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066" y="4005847"/>
            <a:ext cx="6081865" cy="1398300"/>
          </a:xfrm>
        </p:spPr>
        <p:txBody>
          <a:bodyPr>
            <a:noAutofit/>
          </a:bodyPr>
          <a:lstStyle/>
          <a:p>
            <a:pPr algn="ctr">
              <a:lnSpc>
                <a:spcPts val="3800"/>
              </a:lnSpc>
            </a:pPr>
            <a:r>
              <a:rPr lang="en-US" dirty="0"/>
              <a:t>Local Orientation for Educator Evaluation</a:t>
            </a:r>
            <a:br>
              <a:rPr lang="en-US" dirty="0"/>
            </a:br>
            <a:r>
              <a:rPr lang="en-US" dirty="0"/>
              <a:t>2021-2022 SCHOOL YEAR</a:t>
            </a:r>
            <a:br>
              <a:rPr lang="en-US" dirty="0"/>
            </a:br>
            <a:r>
              <a:rPr lang="en-US" i="1" dirty="0"/>
              <a:t>&lt;&lt;date(s)&gt;&gt;</a:t>
            </a:r>
          </a:p>
        </p:txBody>
      </p:sp>
      <p:sp>
        <p:nvSpPr>
          <p:cNvPr id="4" name="Slide Number Placeholder 3"/>
          <p:cNvSpPr>
            <a:spLocks noGrp="1"/>
          </p:cNvSpPr>
          <p:nvPr>
            <p:ph type="sldNum" sz="quarter" idx="4294967295"/>
          </p:nvPr>
        </p:nvSpPr>
        <p:spPr>
          <a:xfrm>
            <a:off x="0" y="6492875"/>
            <a:ext cx="2057400" cy="365125"/>
          </a:xfrm>
        </p:spPr>
        <p:txBody>
          <a:bodyPr/>
          <a:lstStyle/>
          <a:p>
            <a:fld id="{C479D5F6-EDCB-402A-AC08-4943A1820E8F}" type="slidenum">
              <a:rPr lang="en-US" smtClean="0">
                <a:solidFill>
                  <a:schemeClr val="bg1">
                    <a:lumMod val="50000"/>
                  </a:schemeClr>
                </a:solidFill>
              </a:rPr>
              <a:pPr/>
              <a:t>5</a:t>
            </a:fld>
            <a:endParaRPr lang="en-US" dirty="0">
              <a:solidFill>
                <a:schemeClr val="bg1">
                  <a:lumMod val="50000"/>
                </a:schemeClr>
              </a:solidFill>
            </a:endParaRPr>
          </a:p>
        </p:txBody>
      </p:sp>
      <p:sp>
        <p:nvSpPr>
          <p:cNvPr id="5" name="TextBox 4">
            <a:extLst>
              <a:ext uri="{FF2B5EF4-FFF2-40B4-BE49-F238E27FC236}">
                <a16:creationId xmlns:a16="http://schemas.microsoft.com/office/drawing/2014/main" id="{83B5F6A1-8A6B-4705-A1B4-097134A40B19}"/>
              </a:ext>
            </a:extLst>
          </p:cNvPr>
          <p:cNvSpPr txBox="1"/>
          <p:nvPr/>
        </p:nvSpPr>
        <p:spPr>
          <a:xfrm>
            <a:off x="240178" y="385427"/>
            <a:ext cx="6439945" cy="400110"/>
          </a:xfrm>
          <a:prstGeom prst="rect">
            <a:avLst/>
          </a:prstGeom>
          <a:noFill/>
        </p:spPr>
        <p:txBody>
          <a:bodyPr wrap="square" rtlCol="0">
            <a:spAutoFit/>
          </a:bodyPr>
          <a:lstStyle/>
          <a:p>
            <a:r>
              <a:rPr lang="en-US" sz="2000" i="1" dirty="0">
                <a:solidFill>
                  <a:srgbClr val="00B050"/>
                </a:solidFill>
              </a:rPr>
              <a:t>Create your own title slide with district logo and branding</a:t>
            </a:r>
          </a:p>
        </p:txBody>
      </p:sp>
      <p:sp>
        <p:nvSpPr>
          <p:cNvPr id="6" name="Text Box 2">
            <a:extLst>
              <a:ext uri="{FF2B5EF4-FFF2-40B4-BE49-F238E27FC236}">
                <a16:creationId xmlns:a16="http://schemas.microsoft.com/office/drawing/2014/main" id="{FB70F3FA-6175-4E4A-A0EB-57BE933F3C56}"/>
              </a:ext>
            </a:extLst>
          </p:cNvPr>
          <p:cNvSpPr txBox="1">
            <a:spLocks noChangeArrowheads="1"/>
          </p:cNvSpPr>
          <p:nvPr/>
        </p:nvSpPr>
        <p:spPr bwMode="auto">
          <a:xfrm>
            <a:off x="2463875" y="1303126"/>
            <a:ext cx="4216248" cy="2377382"/>
          </a:xfrm>
          <a:prstGeom prst="ellipse">
            <a:avLst/>
          </a:prstGeom>
          <a:solidFill>
            <a:srgbClr val="FFFFFF"/>
          </a:solidFill>
          <a:ln w="9525">
            <a:solidFill>
              <a:srgbClr val="000000"/>
            </a:solidFill>
            <a:prstDash val="dashDot"/>
            <a:miter lim="800000"/>
            <a:headEnd/>
            <a:tailEnd/>
          </a:ln>
        </p:spPr>
        <p:txBody>
          <a:bodyPr rot="0" vert="horz" wrap="square" lIns="91440" tIns="45720" rIns="91440" bIns="45720" anchor="ctr" anchorCtr="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District/BOCES Logo</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449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5942D-18E4-4FD8-B66C-06C36E9FC6DF}"/>
              </a:ext>
            </a:extLst>
          </p:cNvPr>
          <p:cNvSpPr>
            <a:spLocks noGrp="1"/>
          </p:cNvSpPr>
          <p:nvPr>
            <p:ph type="ctrTitle"/>
          </p:nvPr>
        </p:nvSpPr>
        <p:spPr>
          <a:xfrm>
            <a:off x="451757" y="2597427"/>
            <a:ext cx="8240485" cy="2107096"/>
          </a:xfrm>
        </p:spPr>
        <p:txBody>
          <a:bodyPr>
            <a:noAutofit/>
          </a:bodyPr>
          <a:lstStyle/>
          <a:p>
            <a:r>
              <a:rPr lang="en-US" sz="6000" dirty="0">
                <a:effectLst>
                  <a:outerShdw blurRad="38100" dist="38100" dir="2700000" algn="tl">
                    <a:srgbClr val="000000">
                      <a:alpha val="43137"/>
                    </a:srgbClr>
                  </a:outerShdw>
                </a:effectLst>
              </a:rPr>
              <a:t>Educator Effectiveness Overview</a:t>
            </a:r>
          </a:p>
        </p:txBody>
      </p:sp>
      <p:sp>
        <p:nvSpPr>
          <p:cNvPr id="3" name="Slide Number Placeholder 2">
            <a:extLst>
              <a:ext uri="{FF2B5EF4-FFF2-40B4-BE49-F238E27FC236}">
                <a16:creationId xmlns:a16="http://schemas.microsoft.com/office/drawing/2014/main" id="{C8BF21D6-B70A-4D68-B013-039A27BD372B}"/>
              </a:ext>
            </a:extLst>
          </p:cNvPr>
          <p:cNvSpPr>
            <a:spLocks noGrp="1"/>
          </p:cNvSpPr>
          <p:nvPr>
            <p:ph type="sldNum" sz="quarter" idx="12"/>
          </p:nvPr>
        </p:nvSpPr>
        <p:spPr>
          <a:xfrm>
            <a:off x="0" y="6492875"/>
            <a:ext cx="20574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400" b="0" i="0" u="none" strike="noStrike" kern="1200" cap="none" spc="0" normalizeH="0" baseline="0" noProof="0" smtClean="0">
                <a:ln>
                  <a:noFill/>
                </a:ln>
                <a:solidFill>
                  <a:prstClr val="white">
                    <a:lumMod val="6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5435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00735D-58EA-4EB8-AE92-8DC37349C609}"/>
              </a:ext>
            </a:extLst>
          </p:cNvPr>
          <p:cNvSpPr>
            <a:spLocks noGrp="1"/>
          </p:cNvSpPr>
          <p:nvPr>
            <p:ph type="sldNum" sz="quarter" idx="12"/>
          </p:nvPr>
        </p:nvSpPr>
        <p:spPr>
          <a:xfrm>
            <a:off x="0" y="6492875"/>
            <a:ext cx="2057400" cy="365125"/>
          </a:xfrm>
        </p:spPr>
        <p:txBody>
          <a:bodyPr/>
          <a:lstStyle/>
          <a:p>
            <a:fld id="{C479D5F6-EDCB-402A-AC08-4943A1820E8F}" type="slidenum">
              <a:rPr lang="en-US" smtClean="0"/>
              <a:pPr/>
              <a:t>7</a:t>
            </a:fld>
            <a:endParaRPr lang="en-US" dirty="0"/>
          </a:p>
        </p:txBody>
      </p:sp>
      <p:sp>
        <p:nvSpPr>
          <p:cNvPr id="5" name="Content Placeholder 1">
            <a:extLst>
              <a:ext uri="{FF2B5EF4-FFF2-40B4-BE49-F238E27FC236}">
                <a16:creationId xmlns:a16="http://schemas.microsoft.com/office/drawing/2014/main" id="{021F43B5-A06C-40E6-8AF0-EE87AF8EBD7B}"/>
              </a:ext>
            </a:extLst>
          </p:cNvPr>
          <p:cNvSpPr>
            <a:spLocks noGrp="1"/>
          </p:cNvSpPr>
          <p:nvPr>
            <p:ph idx="1"/>
          </p:nvPr>
        </p:nvSpPr>
        <p:spPr>
          <a:xfrm>
            <a:off x="587828" y="1589314"/>
            <a:ext cx="8044543" cy="4705160"/>
          </a:xfrm>
        </p:spPr>
        <p:txBody>
          <a:bodyPr>
            <a:noAutofit/>
          </a:bodyPr>
          <a:lstStyle/>
          <a:p>
            <a:pPr marL="0" indent="0">
              <a:lnSpc>
                <a:spcPct val="110000"/>
              </a:lnSpc>
              <a:buNone/>
            </a:pPr>
            <a:r>
              <a:rPr lang="en-US" sz="2800" dirty="0"/>
              <a:t>Senate Bill 10-191 changed the way all educators (principals/assistant principals, teachers and special services providers) are evaluated, with the ultimate goal of continuously supporting educators' professional growth and, in turn, accelerating student results.</a:t>
            </a:r>
          </a:p>
          <a:p>
            <a:pPr marL="0" indent="0">
              <a:lnSpc>
                <a:spcPct val="110000"/>
              </a:lnSpc>
              <a:buNone/>
            </a:pPr>
            <a:endParaRPr lang="en-US" dirty="0"/>
          </a:p>
          <a:p>
            <a:r>
              <a:rPr lang="en-US" sz="2800" dirty="0"/>
              <a:t>All districts are required to evaluate all licensed personnel on all professional practice standards for teachers, special services providers (SSPs), and principals.</a:t>
            </a:r>
          </a:p>
        </p:txBody>
      </p:sp>
      <p:sp>
        <p:nvSpPr>
          <p:cNvPr id="6" name="Title 2">
            <a:extLst>
              <a:ext uri="{FF2B5EF4-FFF2-40B4-BE49-F238E27FC236}">
                <a16:creationId xmlns:a16="http://schemas.microsoft.com/office/drawing/2014/main" id="{BFA50A71-1A61-4ADF-9FA0-5E667E604D96}"/>
              </a:ext>
            </a:extLst>
          </p:cNvPr>
          <p:cNvSpPr>
            <a:spLocks noGrp="1"/>
          </p:cNvSpPr>
          <p:nvPr>
            <p:ph type="title"/>
          </p:nvPr>
        </p:nvSpPr>
        <p:spPr>
          <a:xfrm>
            <a:off x="245193" y="296562"/>
            <a:ext cx="6081865" cy="714370"/>
          </a:xfrm>
        </p:spPr>
        <p:txBody>
          <a:bodyPr>
            <a:normAutofit/>
          </a:bodyPr>
          <a:lstStyle/>
          <a:p>
            <a:r>
              <a:rPr lang="en-US" sz="4000" dirty="0">
                <a:effectLst>
                  <a:outerShdw blurRad="38100" dist="38100" dir="2700000" algn="tl">
                    <a:srgbClr val="000000">
                      <a:alpha val="43137"/>
                    </a:srgbClr>
                  </a:outerShdw>
                </a:effectLst>
              </a:rPr>
              <a:t>SB10-191</a:t>
            </a:r>
          </a:p>
        </p:txBody>
      </p:sp>
      <p:cxnSp>
        <p:nvCxnSpPr>
          <p:cNvPr id="8" name="Straight Connector 7">
            <a:extLst>
              <a:ext uri="{FF2B5EF4-FFF2-40B4-BE49-F238E27FC236}">
                <a16:creationId xmlns:a16="http://schemas.microsoft.com/office/drawing/2014/main" id="{2129E057-8951-4487-A739-D6B792BA8B6E}"/>
              </a:ext>
              <a:ext uri="{C183D7F6-B498-43B3-948B-1728B52AA6E4}">
                <adec:decorative xmlns:adec="http://schemas.microsoft.com/office/drawing/2017/decorative" val="1"/>
              </a:ext>
            </a:extLst>
          </p:cNvPr>
          <p:cNvCxnSpPr/>
          <p:nvPr/>
        </p:nvCxnSpPr>
        <p:spPr>
          <a:xfrm>
            <a:off x="1012371" y="4288971"/>
            <a:ext cx="64987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71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284204"/>
            <a:ext cx="6081865" cy="726727"/>
          </a:xfrm>
        </p:spPr>
        <p:txBody>
          <a:bodyPr>
            <a:normAutofit/>
          </a:bodyPr>
          <a:lstStyle/>
          <a:p>
            <a:r>
              <a:rPr lang="en-US" sz="4000" dirty="0">
                <a:effectLst>
                  <a:outerShdw blurRad="38100" dist="38100" dir="2700000" algn="tl">
                    <a:srgbClr val="000000">
                      <a:alpha val="43137"/>
                    </a:srgbClr>
                  </a:outerShdw>
                </a:effectLst>
              </a:rPr>
              <a:t>SB10-191</a:t>
            </a:r>
          </a:p>
        </p:txBody>
      </p:sp>
      <p:sp>
        <p:nvSpPr>
          <p:cNvPr id="2" name="Content Placeholder 1"/>
          <p:cNvSpPr>
            <a:spLocks noGrp="1"/>
          </p:cNvSpPr>
          <p:nvPr>
            <p:ph idx="1"/>
          </p:nvPr>
        </p:nvSpPr>
        <p:spPr>
          <a:xfrm>
            <a:off x="435429" y="1894114"/>
            <a:ext cx="8385013" cy="4310743"/>
          </a:xfrm>
          <a:noFill/>
        </p:spPr>
        <p:txBody>
          <a:bodyPr>
            <a:noAutofit/>
          </a:bodyPr>
          <a:lstStyle/>
          <a:p>
            <a:r>
              <a:rPr lang="en-US" sz="2800" dirty="0"/>
              <a:t>Districts and BOCES should have an </a:t>
            </a:r>
            <a:r>
              <a:rPr lang="en-US" sz="2800" b="1" dirty="0"/>
              <a:t>Advisory Personnel Performance Evaluation Council </a:t>
            </a:r>
            <a:r>
              <a:rPr lang="en-US" sz="2800" dirty="0"/>
              <a:t>(formerly 1338). </a:t>
            </a:r>
          </a:p>
          <a:p>
            <a:pPr marL="457200" lvl="1" indent="0">
              <a:buNone/>
            </a:pPr>
            <a:r>
              <a:rPr lang="en-US" sz="2400" dirty="0"/>
              <a:t>This council must consult with the local school board as to the fairness, effectiveness, credibility, and professional quality of local evaluation systems, processes and procedures.</a:t>
            </a:r>
          </a:p>
          <a:p>
            <a:endParaRPr lang="en-US" sz="2800" dirty="0"/>
          </a:p>
          <a:p>
            <a:r>
              <a:rPr lang="en-US" sz="2800" dirty="0"/>
              <a:t>Districts and BOCES should determine how licensed personnel in unique roles will be evaluated. </a:t>
            </a:r>
          </a:p>
          <a:p>
            <a:pPr marL="457200" lvl="1" indent="0">
              <a:buNone/>
            </a:pPr>
            <a:r>
              <a:rPr lang="en-US" sz="2400" dirty="0"/>
              <a:t>This may include educators in dual roles, teachers on special assignment, instructional coaches and deans.</a:t>
            </a:r>
          </a:p>
        </p:txBody>
      </p:sp>
      <p:sp>
        <p:nvSpPr>
          <p:cNvPr id="5" name="Slide Number Placeholder 4">
            <a:extLst>
              <a:ext uri="{FF2B5EF4-FFF2-40B4-BE49-F238E27FC236}">
                <a16:creationId xmlns:a16="http://schemas.microsoft.com/office/drawing/2014/main" id="{A4484EFA-4ABA-4A04-A8BE-5AF4F7D8B9E5}"/>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13190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3" y="321276"/>
            <a:ext cx="6081865" cy="689656"/>
          </a:xfrm>
        </p:spPr>
        <p:txBody>
          <a:bodyPr>
            <a:normAutofit/>
          </a:bodyPr>
          <a:lstStyle/>
          <a:p>
            <a:r>
              <a:rPr lang="en-US" sz="4000" dirty="0">
                <a:effectLst>
                  <a:outerShdw blurRad="38100" dist="38100" dir="2700000" algn="tl">
                    <a:srgbClr val="000000">
                      <a:alpha val="43137"/>
                    </a:srgbClr>
                  </a:outerShdw>
                </a:effectLst>
              </a:rPr>
              <a:t>SB10-191</a:t>
            </a:r>
          </a:p>
        </p:txBody>
      </p:sp>
      <p:sp>
        <p:nvSpPr>
          <p:cNvPr id="2" name="Content Placeholder 1"/>
          <p:cNvSpPr>
            <a:spLocks noGrp="1"/>
          </p:cNvSpPr>
          <p:nvPr>
            <p:ph idx="1"/>
          </p:nvPr>
        </p:nvSpPr>
        <p:spPr>
          <a:xfrm>
            <a:off x="755904" y="1950719"/>
            <a:ext cx="7790688" cy="3864865"/>
          </a:xfrm>
          <a:noFill/>
        </p:spPr>
        <p:txBody>
          <a:bodyPr>
            <a:noAutofit/>
          </a:bodyPr>
          <a:lstStyle/>
          <a:p>
            <a:r>
              <a:rPr lang="en-US" sz="2800" dirty="0"/>
              <a:t>Measures of Student Learning/Outcomes must account for 50% of an educator’s annual evaluation                      (Teacher, Principal, SSP).</a:t>
            </a:r>
          </a:p>
          <a:p>
            <a:endParaRPr lang="en-US" sz="2800" dirty="0"/>
          </a:p>
          <a:p>
            <a:pPr>
              <a:spcBef>
                <a:spcPts val="1800"/>
              </a:spcBef>
            </a:pPr>
            <a:r>
              <a:rPr lang="en-US" sz="2800" dirty="0"/>
              <a:t>All educators must be given a written evaluation report upon the completion of an evaluation.</a:t>
            </a:r>
          </a:p>
          <a:p>
            <a:pPr marL="457200" lvl="1" indent="0">
              <a:buSzPct val="50000"/>
              <a:buNone/>
            </a:pPr>
            <a:r>
              <a:rPr lang="en-US" sz="2400" dirty="0">
                <a:solidFill>
                  <a:schemeClr val="tx1"/>
                </a:solidFill>
              </a:rPr>
              <a:t>Teachers must receive the report no later than two weeks before the end of the school year.</a:t>
            </a:r>
            <a:endParaRPr lang="en-US" sz="2400" dirty="0"/>
          </a:p>
        </p:txBody>
      </p:sp>
      <p:sp>
        <p:nvSpPr>
          <p:cNvPr id="5" name="Slide Number Placeholder 4">
            <a:extLst>
              <a:ext uri="{FF2B5EF4-FFF2-40B4-BE49-F238E27FC236}">
                <a16:creationId xmlns:a16="http://schemas.microsoft.com/office/drawing/2014/main" id="{5A375B8B-3051-4FC3-933D-BA41BB3984BC}"/>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223472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46EC1AF1EFFE4D92605912DB0F0022" ma:contentTypeVersion="4" ma:contentTypeDescription="Create a new document." ma:contentTypeScope="" ma:versionID="ea747766fa965e79b21da79230442aaf">
  <xsd:schema xmlns:xsd="http://www.w3.org/2001/XMLSchema" xmlns:xs="http://www.w3.org/2001/XMLSchema" xmlns:p="http://schemas.microsoft.com/office/2006/metadata/properties" xmlns:ns2="8d538bfa-9687-4519-bbdd-eeb07d097565" targetNamespace="http://schemas.microsoft.com/office/2006/metadata/properties" ma:root="true" ma:fieldsID="e8a77ca390254e233123fec7ceb3b805" ns2:_="">
    <xsd:import namespace="8d538bfa-9687-4519-bbdd-eeb07d0975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38bfa-9687-4519-bbdd-eeb07d0975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19C7BD-1815-43CF-B8BB-F9941E83C90A}">
  <ds:schemaRefs>
    <ds:schemaRef ds:uri="http://schemas.microsoft.com/sharepoint/v3/contenttype/forms"/>
  </ds:schemaRefs>
</ds:datastoreItem>
</file>

<file path=customXml/itemProps2.xml><?xml version="1.0" encoding="utf-8"?>
<ds:datastoreItem xmlns:ds="http://schemas.openxmlformats.org/officeDocument/2006/customXml" ds:itemID="{C8C6D860-BDFC-4382-8703-A15E49AE6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38bfa-9687-4519-bbdd-eeb07d0975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5D7496-93E5-44F3-AA83-E5FDA38D120A}">
  <ds:schemaRefs>
    <ds:schemaRef ds:uri="http://schemas.microsoft.com/office/2006/documentManagement/types"/>
    <ds:schemaRef ds:uri="http://schemas.openxmlformats.org/package/2006/metadata/core-properties"/>
    <ds:schemaRef ds:uri="http://purl.org/dc/elements/1.1/"/>
    <ds:schemaRef ds:uri="8d538bfa-9687-4519-bbdd-eeb07d097565"/>
    <ds:schemaRef ds:uri="http://purl.org/dc/dcmitype/"/>
    <ds:schemaRef ds:uri="http://purl.org/dc/term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27253</TotalTime>
  <Words>7510</Words>
  <Application>Microsoft Office PowerPoint</Application>
  <PresentationFormat>On-screen Show (4:3)</PresentationFormat>
  <Paragraphs>707</Paragraphs>
  <Slides>46</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Calibri Light</vt:lpstr>
      <vt:lpstr>Courier New</vt:lpstr>
      <vt:lpstr>Museo Slab 500</vt:lpstr>
      <vt:lpstr>Office Theme</vt:lpstr>
      <vt:lpstr>Fall 2021 Orientation Slide Deck:  Overview and Tips for Using this Orientation “Shell”</vt:lpstr>
      <vt:lpstr>PowerPoint Presentation</vt:lpstr>
      <vt:lpstr>Fall 2021 Orientation Slide Deck:  Overview and Tips for Using this Orientation “Shell”</vt:lpstr>
      <vt:lpstr>Fall 2021 Orientation Slide Deck:  Overview and Tips for Using this Orientation “Shell”</vt:lpstr>
      <vt:lpstr>Local Orientation for Educator Evaluation 2021-2022 SCHOOL YEAR &lt;&lt;date(s)&gt;&gt;</vt:lpstr>
      <vt:lpstr>Educator Effectiveness Overview</vt:lpstr>
      <vt:lpstr>SB10-191</vt:lpstr>
      <vt:lpstr>SB10-191</vt:lpstr>
      <vt:lpstr>SB10-191</vt:lpstr>
      <vt:lpstr>Professional Practice  Requirements</vt:lpstr>
      <vt:lpstr>Measures of Student Learning (MSL) –  Teacher Requirements</vt:lpstr>
      <vt:lpstr>Measures of Student Learning (MSL) – Principal Requirements</vt:lpstr>
      <vt:lpstr>Measures of Student Learning (MSL) –  Principal Requirements</vt:lpstr>
      <vt:lpstr>Measures of Student Outcomes (MSO) –  Special Services Providers Requirements</vt:lpstr>
      <vt:lpstr>Appeals Process</vt:lpstr>
      <vt:lpstr>Appeals Process –  Sample Timeline</vt:lpstr>
      <vt:lpstr>District Level Guidance</vt:lpstr>
      <vt:lpstr>Educator Evaluation Cycle</vt:lpstr>
      <vt:lpstr>PowerPoint Presentation</vt:lpstr>
      <vt:lpstr>District Level Guidance</vt:lpstr>
      <vt:lpstr>Building Level Guidance</vt:lpstr>
      <vt:lpstr>PowerPoint Presentation</vt:lpstr>
      <vt:lpstr>Beginning of the year connections: Training and Orientation</vt:lpstr>
      <vt:lpstr>Beginning of the year connections: Self-Assessment</vt:lpstr>
      <vt:lpstr>Beginning of the year connections: Self-Assessment</vt:lpstr>
      <vt:lpstr>Beginning of the year connections: Professional Growth Plans (PGP)</vt:lpstr>
      <vt:lpstr>Beginning of the year connections: Professional Growth Plans (PGP)</vt:lpstr>
      <vt:lpstr>Beginning of the year connections: Measures of Student Learning/Outcomes</vt:lpstr>
      <vt:lpstr>Beginning of the year connections: Measures of Student Learning/Outcomes</vt:lpstr>
      <vt:lpstr>PowerPoint Presentation</vt:lpstr>
      <vt:lpstr>Fall Connections</vt:lpstr>
      <vt:lpstr>PowerPoint Presentation</vt:lpstr>
      <vt:lpstr>Mid-Year Connections</vt:lpstr>
      <vt:lpstr>Mid-Year Connections</vt:lpstr>
      <vt:lpstr>PowerPoint Presentation</vt:lpstr>
      <vt:lpstr>Ongoing Activities:  Observation and Feedback</vt:lpstr>
      <vt:lpstr>Ongoing Activities:  Observation Process</vt:lpstr>
      <vt:lpstr>Ongoing Activities: Observation and Feedback</vt:lpstr>
      <vt:lpstr>PowerPoint Presentation</vt:lpstr>
      <vt:lpstr>Spring Connections</vt:lpstr>
      <vt:lpstr>Spring Connections</vt:lpstr>
      <vt:lpstr>Spring Connections</vt:lpstr>
      <vt:lpstr>Spring Connections in our district</vt:lpstr>
      <vt:lpstr>Support  Contact Information</vt:lpstr>
      <vt:lpstr>District/Building Contacts and Resources</vt:lpstr>
      <vt:lpstr>CDE Educator Effectiveness  Regional Specialists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&amp; Orientation</dc:title>
  <dc:creator>Paul, Rachel</dc:creator>
  <cp:lastModifiedBy>Lovato, Renee</cp:lastModifiedBy>
  <cp:revision>588</cp:revision>
  <dcterms:created xsi:type="dcterms:W3CDTF">2019-12-17T22:24:52Z</dcterms:created>
  <dcterms:modified xsi:type="dcterms:W3CDTF">2021-06-03T05:41:59Z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0x010100EB46EC1AF1EFFE4D92605912DB0F0022</vt:lpwstr>
  </property>
</Properties>
</file>