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79"/>
  </p:notesMasterIdLst>
  <p:sldIdLst>
    <p:sldId id="325" r:id="rId5"/>
    <p:sldId id="356" r:id="rId6"/>
    <p:sldId id="357" r:id="rId7"/>
    <p:sldId id="648" r:id="rId8"/>
    <p:sldId id="664" r:id="rId9"/>
    <p:sldId id="681" r:id="rId10"/>
    <p:sldId id="256" r:id="rId11"/>
    <p:sldId id="665" r:id="rId12"/>
    <p:sldId id="658" r:id="rId13"/>
    <p:sldId id="483" r:id="rId14"/>
    <p:sldId id="364" r:id="rId15"/>
    <p:sldId id="598" r:id="rId16"/>
    <p:sldId id="666" r:id="rId17"/>
    <p:sldId id="322" r:id="rId18"/>
    <p:sldId id="676" r:id="rId19"/>
    <p:sldId id="647" r:id="rId20"/>
    <p:sldId id="316" r:id="rId21"/>
    <p:sldId id="677" r:id="rId22"/>
    <p:sldId id="317" r:id="rId23"/>
    <p:sldId id="318" r:id="rId24"/>
    <p:sldId id="319" r:id="rId25"/>
    <p:sldId id="323" r:id="rId26"/>
    <p:sldId id="355" r:id="rId27"/>
    <p:sldId id="362" r:id="rId28"/>
    <p:sldId id="324" r:id="rId29"/>
    <p:sldId id="649" r:id="rId30"/>
    <p:sldId id="650" r:id="rId31"/>
    <p:sldId id="659" r:id="rId32"/>
    <p:sldId id="601" r:id="rId33"/>
    <p:sldId id="610" r:id="rId34"/>
    <p:sldId id="600" r:id="rId35"/>
    <p:sldId id="655" r:id="rId36"/>
    <p:sldId id="620" r:id="rId37"/>
    <p:sldId id="656" r:id="rId38"/>
    <p:sldId id="683" r:id="rId39"/>
    <p:sldId id="330" r:id="rId40"/>
    <p:sldId id="682" r:id="rId41"/>
    <p:sldId id="657" r:id="rId42"/>
    <p:sldId id="599" r:id="rId43"/>
    <p:sldId id="662" r:id="rId44"/>
    <p:sldId id="341" r:id="rId45"/>
    <p:sldId id="349" r:id="rId46"/>
    <p:sldId id="350" r:id="rId47"/>
    <p:sldId id="342" r:id="rId48"/>
    <p:sldId id="292" r:id="rId49"/>
    <p:sldId id="266" r:id="rId50"/>
    <p:sldId id="308" r:id="rId51"/>
    <p:sldId id="267" r:id="rId52"/>
    <p:sldId id="304" r:id="rId53"/>
    <p:sldId id="268" r:id="rId54"/>
    <p:sldId id="305" r:id="rId55"/>
    <p:sldId id="343" r:id="rId56"/>
    <p:sldId id="302" r:id="rId57"/>
    <p:sldId id="678" r:id="rId58"/>
    <p:sldId id="344" r:id="rId59"/>
    <p:sldId id="297" r:id="rId60"/>
    <p:sldId id="309" r:id="rId61"/>
    <p:sldId id="345" r:id="rId62"/>
    <p:sldId id="313" r:id="rId63"/>
    <p:sldId id="310" r:id="rId64"/>
    <p:sldId id="314" r:id="rId65"/>
    <p:sldId id="346" r:id="rId66"/>
    <p:sldId id="348" r:id="rId67"/>
    <p:sldId id="311" r:id="rId68"/>
    <p:sldId id="312" r:id="rId69"/>
    <p:sldId id="331" r:id="rId70"/>
    <p:sldId id="670" r:id="rId71"/>
    <p:sldId id="671" r:id="rId72"/>
    <p:sldId id="672" r:id="rId73"/>
    <p:sldId id="673" r:id="rId74"/>
    <p:sldId id="674" r:id="rId75"/>
    <p:sldId id="351" r:id="rId76"/>
    <p:sldId id="321" r:id="rId77"/>
    <p:sldId id="680"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E2CFF1"/>
    <a:srgbClr val="0000FF"/>
    <a:srgbClr val="FFC9FF"/>
    <a:srgbClr val="CCFFCC"/>
    <a:srgbClr val="00FF00"/>
    <a:srgbClr val="00F600"/>
    <a:srgbClr val="FFE5FF"/>
    <a:srgbClr val="00C85A"/>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234" autoAdjust="0"/>
    <p:restoredTop sz="64596" autoAdjust="0"/>
  </p:normalViewPr>
  <p:slideViewPr>
    <p:cSldViewPr snapToGrid="0">
      <p:cViewPr varScale="1">
        <p:scale>
          <a:sx n="59" d="100"/>
          <a:sy n="59" d="100"/>
        </p:scale>
        <p:origin x="2026" y="6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0" d="100"/>
          <a:sy n="70" d="100"/>
        </p:scale>
        <p:origin x="3048"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67D42-FBD2-4A64-8215-4A4881D443E8}" type="doc">
      <dgm:prSet loTypeId="urn:microsoft.com/office/officeart/2005/8/layout/radial3" loCatId="relationship" qsTypeId="urn:microsoft.com/office/officeart/2005/8/quickstyle/3d4" qsCatId="3D" csTypeId="urn:microsoft.com/office/officeart/2005/8/colors/accent6_4" csCatId="accent6" phldr="1"/>
      <dgm:spPr/>
      <dgm:t>
        <a:bodyPr/>
        <a:lstStyle/>
        <a:p>
          <a:endParaRPr lang="en-US"/>
        </a:p>
      </dgm:t>
    </dgm:pt>
    <dgm:pt modelId="{75DD5F7A-77A0-4BA1-BF43-8235483067A6}">
      <dgm:prSet phldrT="[Text]" custT="1"/>
      <dgm:spPr/>
      <dgm:t>
        <a:bodyPr/>
        <a:lstStyle/>
        <a:p>
          <a:pPr>
            <a:lnSpc>
              <a:spcPct val="100000"/>
            </a:lnSpc>
            <a:spcAft>
              <a:spcPts val="0"/>
            </a:spcAft>
          </a:pPr>
          <a:r>
            <a:rPr lang="en-US" sz="2400" b="1" dirty="0"/>
            <a:t>Who are </a:t>
          </a:r>
        </a:p>
        <a:p>
          <a:pPr>
            <a:lnSpc>
              <a:spcPct val="100000"/>
            </a:lnSpc>
            <a:spcAft>
              <a:spcPts val="0"/>
            </a:spcAft>
          </a:pPr>
          <a:r>
            <a:rPr lang="en-US" sz="2400" b="1" dirty="0"/>
            <a:t>Special Services Providers</a:t>
          </a:r>
        </a:p>
        <a:p>
          <a:pPr>
            <a:lnSpc>
              <a:spcPct val="100000"/>
            </a:lnSpc>
            <a:spcAft>
              <a:spcPct val="35000"/>
            </a:spcAft>
          </a:pPr>
          <a:r>
            <a:rPr lang="en-US" sz="2400" b="1" dirty="0"/>
            <a:t>(SSPs)? </a:t>
          </a:r>
          <a:endParaRPr lang="en-US" sz="2400" dirty="0"/>
        </a:p>
      </dgm:t>
    </dgm:pt>
    <dgm:pt modelId="{363F2B9F-342D-409C-AC3A-E3D6C7370AEE}" type="parTrans" cxnId="{9B8AF08B-8D56-4E20-AC5A-BECD4B2C5312}">
      <dgm:prSet/>
      <dgm:spPr/>
      <dgm:t>
        <a:bodyPr/>
        <a:lstStyle/>
        <a:p>
          <a:endParaRPr lang="en-US"/>
        </a:p>
      </dgm:t>
    </dgm:pt>
    <dgm:pt modelId="{F08F4ED4-72C5-4AA4-9664-20186506CA95}" type="sibTrans" cxnId="{9B8AF08B-8D56-4E20-AC5A-BECD4B2C5312}">
      <dgm:prSet/>
      <dgm:spPr/>
      <dgm:t>
        <a:bodyPr/>
        <a:lstStyle/>
        <a:p>
          <a:endParaRPr lang="en-US"/>
        </a:p>
      </dgm:t>
    </dgm:pt>
    <dgm:pt modelId="{B7373B5A-08BF-46E0-A279-72B8A6DF9358}">
      <dgm:prSet phldrT="[Text]"/>
      <dgm:spPr/>
      <dgm:t>
        <a:bodyPr/>
        <a:lstStyle/>
        <a:p>
          <a:pPr>
            <a:spcAft>
              <a:spcPts val="0"/>
            </a:spcAft>
          </a:pPr>
          <a:r>
            <a:rPr lang="en-US" dirty="0"/>
            <a:t>School</a:t>
          </a:r>
        </a:p>
        <a:p>
          <a:pPr>
            <a:spcAft>
              <a:spcPct val="35000"/>
            </a:spcAft>
          </a:pPr>
          <a:r>
            <a:rPr lang="en-US" dirty="0"/>
            <a:t>Audiologists </a:t>
          </a:r>
        </a:p>
      </dgm:t>
    </dgm:pt>
    <dgm:pt modelId="{3F1ADDF3-9A40-4ECD-991D-F4464329D57A}" type="parTrans" cxnId="{FDEC021C-9AF0-4F21-977D-14197D813E96}">
      <dgm:prSet/>
      <dgm:spPr/>
      <dgm:t>
        <a:bodyPr/>
        <a:lstStyle/>
        <a:p>
          <a:endParaRPr lang="en-US"/>
        </a:p>
      </dgm:t>
    </dgm:pt>
    <dgm:pt modelId="{101C5C91-A745-42A6-A473-CE2BD4D4E638}" type="sibTrans" cxnId="{FDEC021C-9AF0-4F21-977D-14197D813E96}">
      <dgm:prSet/>
      <dgm:spPr/>
      <dgm:t>
        <a:bodyPr/>
        <a:lstStyle/>
        <a:p>
          <a:endParaRPr lang="en-US"/>
        </a:p>
      </dgm:t>
    </dgm:pt>
    <dgm:pt modelId="{D8E36935-D95E-42CF-AD4F-6CA111BEE1ED}">
      <dgm:prSet phldrT="[Text]"/>
      <dgm:spPr/>
      <dgm:t>
        <a:bodyPr/>
        <a:lstStyle/>
        <a:p>
          <a:r>
            <a:rPr lang="en-US" dirty="0"/>
            <a:t>School Orientation and Mobility Specialists</a:t>
          </a:r>
        </a:p>
      </dgm:t>
    </dgm:pt>
    <dgm:pt modelId="{C5D079F7-BA97-4988-BF15-1D67A8EF1CE7}" type="parTrans" cxnId="{A5180DD3-4EDA-4544-A669-C13FA63C72C5}">
      <dgm:prSet/>
      <dgm:spPr/>
      <dgm:t>
        <a:bodyPr/>
        <a:lstStyle/>
        <a:p>
          <a:endParaRPr lang="en-US"/>
        </a:p>
      </dgm:t>
    </dgm:pt>
    <dgm:pt modelId="{C233E823-CE22-425B-9BF8-DB4EFDF96FF6}" type="sibTrans" cxnId="{A5180DD3-4EDA-4544-A669-C13FA63C72C5}">
      <dgm:prSet/>
      <dgm:spPr/>
      <dgm:t>
        <a:bodyPr/>
        <a:lstStyle/>
        <a:p>
          <a:endParaRPr lang="en-US"/>
        </a:p>
      </dgm:t>
    </dgm:pt>
    <dgm:pt modelId="{42C109FB-A62C-479B-92E6-A07280D8009D}">
      <dgm:prSet phldrT="[Text]"/>
      <dgm:spPr/>
      <dgm:t>
        <a:bodyPr/>
        <a:lstStyle/>
        <a:p>
          <a:r>
            <a:rPr lang="en-US" dirty="0"/>
            <a:t>School Psychologists</a:t>
          </a:r>
        </a:p>
      </dgm:t>
    </dgm:pt>
    <dgm:pt modelId="{041E904E-9621-4950-BB5B-BEEC61011E27}" type="parTrans" cxnId="{04147803-E3EE-437A-9EEB-08D13FC7BE5C}">
      <dgm:prSet/>
      <dgm:spPr/>
      <dgm:t>
        <a:bodyPr/>
        <a:lstStyle/>
        <a:p>
          <a:endParaRPr lang="en-US"/>
        </a:p>
      </dgm:t>
    </dgm:pt>
    <dgm:pt modelId="{82028DEE-1C25-4044-9CA3-BCABBCA7279C}" type="sibTrans" cxnId="{04147803-E3EE-437A-9EEB-08D13FC7BE5C}">
      <dgm:prSet/>
      <dgm:spPr/>
      <dgm:t>
        <a:bodyPr/>
        <a:lstStyle/>
        <a:p>
          <a:endParaRPr lang="en-US"/>
        </a:p>
      </dgm:t>
    </dgm:pt>
    <dgm:pt modelId="{ECEEDEB1-D13D-4E6D-B99C-C64EBA171BB7}">
      <dgm:prSet/>
      <dgm:spPr/>
      <dgm:t>
        <a:bodyPr/>
        <a:lstStyle/>
        <a:p>
          <a:pPr>
            <a:spcAft>
              <a:spcPts val="0"/>
            </a:spcAft>
          </a:pPr>
          <a:r>
            <a:rPr lang="en-US" dirty="0"/>
            <a:t>School</a:t>
          </a:r>
        </a:p>
        <a:p>
          <a:pPr>
            <a:spcAft>
              <a:spcPct val="35000"/>
            </a:spcAft>
          </a:pPr>
          <a:r>
            <a:rPr lang="en-US" dirty="0"/>
            <a:t>Speech-Language Pathologists</a:t>
          </a:r>
        </a:p>
      </dgm:t>
    </dgm:pt>
    <dgm:pt modelId="{4D749DE6-BFF3-47E0-B2C6-D7A258838419}" type="parTrans" cxnId="{86B7F410-3D9B-4CB6-A43D-8C607703084C}">
      <dgm:prSet/>
      <dgm:spPr/>
      <dgm:t>
        <a:bodyPr/>
        <a:lstStyle/>
        <a:p>
          <a:endParaRPr lang="en-US"/>
        </a:p>
      </dgm:t>
    </dgm:pt>
    <dgm:pt modelId="{B8146EA6-4449-42DE-8772-83C3BD8B4BEC}" type="sibTrans" cxnId="{86B7F410-3D9B-4CB6-A43D-8C607703084C}">
      <dgm:prSet/>
      <dgm:spPr/>
      <dgm:t>
        <a:bodyPr/>
        <a:lstStyle/>
        <a:p>
          <a:endParaRPr lang="en-US"/>
        </a:p>
      </dgm:t>
    </dgm:pt>
    <dgm:pt modelId="{CDDAE42B-C2DA-4CE9-A49B-052699ED9B32}">
      <dgm:prSet/>
      <dgm:spPr/>
      <dgm:t>
        <a:bodyPr/>
        <a:lstStyle/>
        <a:p>
          <a:r>
            <a:rPr lang="en-US" dirty="0"/>
            <a:t>School Counselors</a:t>
          </a:r>
        </a:p>
      </dgm:t>
    </dgm:pt>
    <dgm:pt modelId="{260B0071-7757-4DAD-8F10-81E0D7269986}" type="parTrans" cxnId="{8C4209FB-1694-4774-B14E-D193DD603709}">
      <dgm:prSet/>
      <dgm:spPr/>
      <dgm:t>
        <a:bodyPr/>
        <a:lstStyle/>
        <a:p>
          <a:endParaRPr lang="en-US"/>
        </a:p>
      </dgm:t>
    </dgm:pt>
    <dgm:pt modelId="{DC88E0AD-57E1-4A3C-A6E0-80C5683B6252}" type="sibTrans" cxnId="{8C4209FB-1694-4774-B14E-D193DD603709}">
      <dgm:prSet/>
      <dgm:spPr/>
      <dgm:t>
        <a:bodyPr/>
        <a:lstStyle/>
        <a:p>
          <a:endParaRPr lang="en-US"/>
        </a:p>
      </dgm:t>
    </dgm:pt>
    <dgm:pt modelId="{2E6E8A34-9DF7-4D5A-9EFC-A1E5B5E9E0B4}">
      <dgm:prSet/>
      <dgm:spPr/>
      <dgm:t>
        <a:bodyPr/>
        <a:lstStyle/>
        <a:p>
          <a:r>
            <a:rPr lang="en-US" dirty="0"/>
            <a:t>School Nurses </a:t>
          </a:r>
        </a:p>
      </dgm:t>
    </dgm:pt>
    <dgm:pt modelId="{9E3D2C03-DB6F-4297-875B-1C4104B13A21}" type="parTrans" cxnId="{428CD9BB-B05E-4CA9-A51A-B6614E612BCA}">
      <dgm:prSet/>
      <dgm:spPr/>
      <dgm:t>
        <a:bodyPr/>
        <a:lstStyle/>
        <a:p>
          <a:endParaRPr lang="en-US"/>
        </a:p>
      </dgm:t>
    </dgm:pt>
    <dgm:pt modelId="{16C6CF77-F05D-4DC6-82C0-CBF733BBB02E}" type="sibTrans" cxnId="{428CD9BB-B05E-4CA9-A51A-B6614E612BCA}">
      <dgm:prSet/>
      <dgm:spPr/>
      <dgm:t>
        <a:bodyPr/>
        <a:lstStyle/>
        <a:p>
          <a:endParaRPr lang="en-US"/>
        </a:p>
      </dgm:t>
    </dgm:pt>
    <dgm:pt modelId="{B7E554F7-2A8C-4D35-82A3-34966AECA02A}">
      <dgm:prSet/>
      <dgm:spPr/>
      <dgm:t>
        <a:bodyPr/>
        <a:lstStyle/>
        <a:p>
          <a:pPr>
            <a:spcAft>
              <a:spcPts val="0"/>
            </a:spcAft>
          </a:pPr>
          <a:r>
            <a:rPr lang="en-US" dirty="0"/>
            <a:t>School</a:t>
          </a:r>
        </a:p>
        <a:p>
          <a:pPr>
            <a:spcAft>
              <a:spcPct val="35000"/>
            </a:spcAft>
          </a:pPr>
          <a:r>
            <a:rPr lang="en-US" dirty="0"/>
            <a:t>Occupational Therapists</a:t>
          </a:r>
        </a:p>
      </dgm:t>
    </dgm:pt>
    <dgm:pt modelId="{623CAD58-500C-4BA2-8A9F-ED77FBD4F21A}" type="parTrans" cxnId="{57EAF934-E054-42C6-B4C2-F90EED438279}">
      <dgm:prSet/>
      <dgm:spPr/>
      <dgm:t>
        <a:bodyPr/>
        <a:lstStyle/>
        <a:p>
          <a:endParaRPr lang="en-US"/>
        </a:p>
      </dgm:t>
    </dgm:pt>
    <dgm:pt modelId="{6B11B306-64FF-44C9-8FCB-5E38BD83FE6F}" type="sibTrans" cxnId="{57EAF934-E054-42C6-B4C2-F90EED438279}">
      <dgm:prSet/>
      <dgm:spPr/>
      <dgm:t>
        <a:bodyPr/>
        <a:lstStyle/>
        <a:p>
          <a:endParaRPr lang="en-US"/>
        </a:p>
      </dgm:t>
    </dgm:pt>
    <dgm:pt modelId="{2E222BA7-27CF-4758-9B8C-1FE000C73EB1}">
      <dgm:prSet/>
      <dgm:spPr/>
      <dgm:t>
        <a:bodyPr/>
        <a:lstStyle/>
        <a:p>
          <a:pPr>
            <a:spcAft>
              <a:spcPts val="0"/>
            </a:spcAft>
          </a:pPr>
          <a:r>
            <a:rPr lang="en-US" dirty="0"/>
            <a:t>School</a:t>
          </a:r>
        </a:p>
        <a:p>
          <a:pPr>
            <a:spcAft>
              <a:spcPct val="35000"/>
            </a:spcAft>
          </a:pPr>
          <a:r>
            <a:rPr lang="en-US" dirty="0"/>
            <a:t>Social Workers </a:t>
          </a:r>
        </a:p>
      </dgm:t>
    </dgm:pt>
    <dgm:pt modelId="{915D5EA9-2DA3-4D92-B7A1-2D213281CC8F}" type="parTrans" cxnId="{88FE421E-1B59-476D-92C8-4C495AEB2F47}">
      <dgm:prSet/>
      <dgm:spPr/>
      <dgm:t>
        <a:bodyPr/>
        <a:lstStyle/>
        <a:p>
          <a:endParaRPr lang="en-US"/>
        </a:p>
      </dgm:t>
    </dgm:pt>
    <dgm:pt modelId="{8F1C7870-704E-431C-A188-7B57CC9680E0}" type="sibTrans" cxnId="{88FE421E-1B59-476D-92C8-4C495AEB2F47}">
      <dgm:prSet/>
      <dgm:spPr/>
      <dgm:t>
        <a:bodyPr/>
        <a:lstStyle/>
        <a:p>
          <a:endParaRPr lang="en-US"/>
        </a:p>
      </dgm:t>
    </dgm:pt>
    <dgm:pt modelId="{1520EB31-1EC4-4816-B0B3-A7E7532DCA0B}">
      <dgm:prSet/>
      <dgm:spPr/>
      <dgm:t>
        <a:bodyPr/>
        <a:lstStyle/>
        <a:p>
          <a:pPr>
            <a:spcAft>
              <a:spcPts val="0"/>
            </a:spcAft>
          </a:pPr>
          <a:r>
            <a:rPr lang="en-US" dirty="0"/>
            <a:t>School</a:t>
          </a:r>
        </a:p>
        <a:p>
          <a:pPr>
            <a:spcAft>
              <a:spcPct val="35000"/>
            </a:spcAft>
          </a:pPr>
          <a:r>
            <a:rPr lang="en-US" dirty="0"/>
            <a:t>Physical Therapists </a:t>
          </a:r>
        </a:p>
      </dgm:t>
    </dgm:pt>
    <dgm:pt modelId="{25FB67A7-453F-47D3-866E-BB41C7F1DE27}" type="parTrans" cxnId="{EB82ACD0-004E-43F5-9D1C-24882DF37039}">
      <dgm:prSet/>
      <dgm:spPr/>
      <dgm:t>
        <a:bodyPr/>
        <a:lstStyle/>
        <a:p>
          <a:endParaRPr lang="en-US"/>
        </a:p>
      </dgm:t>
    </dgm:pt>
    <dgm:pt modelId="{9FCCCB5E-2CF5-4880-BC96-FF82A436C24C}" type="sibTrans" cxnId="{EB82ACD0-004E-43F5-9D1C-24882DF37039}">
      <dgm:prSet/>
      <dgm:spPr/>
      <dgm:t>
        <a:bodyPr/>
        <a:lstStyle/>
        <a:p>
          <a:endParaRPr lang="en-US"/>
        </a:p>
      </dgm:t>
    </dgm:pt>
    <dgm:pt modelId="{C89DF172-56F9-413B-A65B-6473581A297A}" type="pres">
      <dgm:prSet presAssocID="{47067D42-FBD2-4A64-8215-4A4881D443E8}" presName="composite" presStyleCnt="0">
        <dgm:presLayoutVars>
          <dgm:chMax val="1"/>
          <dgm:dir/>
          <dgm:resizeHandles val="exact"/>
        </dgm:presLayoutVars>
      </dgm:prSet>
      <dgm:spPr/>
    </dgm:pt>
    <dgm:pt modelId="{05FF148F-45FF-4E13-9689-4142541D08F2}" type="pres">
      <dgm:prSet presAssocID="{47067D42-FBD2-4A64-8215-4A4881D443E8}" presName="radial" presStyleCnt="0">
        <dgm:presLayoutVars>
          <dgm:animLvl val="ctr"/>
        </dgm:presLayoutVars>
      </dgm:prSet>
      <dgm:spPr/>
    </dgm:pt>
    <dgm:pt modelId="{3145CBF9-BCBA-4BB4-B49F-0C6B573BC380}" type="pres">
      <dgm:prSet presAssocID="{75DD5F7A-77A0-4BA1-BF43-8235483067A6}" presName="centerShape" presStyleLbl="vennNode1" presStyleIdx="0" presStyleCnt="10"/>
      <dgm:spPr/>
    </dgm:pt>
    <dgm:pt modelId="{AA85006F-137D-4DEA-B248-44A77E81D3F2}" type="pres">
      <dgm:prSet presAssocID="{B7373B5A-08BF-46E0-A279-72B8A6DF9358}" presName="node" presStyleLbl="vennNode1" presStyleIdx="1" presStyleCnt="10">
        <dgm:presLayoutVars>
          <dgm:bulletEnabled val="1"/>
        </dgm:presLayoutVars>
      </dgm:prSet>
      <dgm:spPr/>
    </dgm:pt>
    <dgm:pt modelId="{F223764C-9B71-4A59-B219-513C2A46790E}" type="pres">
      <dgm:prSet presAssocID="{CDDAE42B-C2DA-4CE9-A49B-052699ED9B32}" presName="node" presStyleLbl="vennNode1" presStyleIdx="2" presStyleCnt="10">
        <dgm:presLayoutVars>
          <dgm:bulletEnabled val="1"/>
        </dgm:presLayoutVars>
      </dgm:prSet>
      <dgm:spPr/>
    </dgm:pt>
    <dgm:pt modelId="{60EB5787-E680-4548-A930-A090D4A8D254}" type="pres">
      <dgm:prSet presAssocID="{2E6E8A34-9DF7-4D5A-9EFC-A1E5B5E9E0B4}" presName="node" presStyleLbl="vennNode1" presStyleIdx="3" presStyleCnt="10">
        <dgm:presLayoutVars>
          <dgm:bulletEnabled val="1"/>
        </dgm:presLayoutVars>
      </dgm:prSet>
      <dgm:spPr/>
    </dgm:pt>
    <dgm:pt modelId="{2B62626E-37BF-4E48-889E-7958218E693E}" type="pres">
      <dgm:prSet presAssocID="{B7E554F7-2A8C-4D35-82A3-34966AECA02A}" presName="node" presStyleLbl="vennNode1" presStyleIdx="4" presStyleCnt="10">
        <dgm:presLayoutVars>
          <dgm:bulletEnabled val="1"/>
        </dgm:presLayoutVars>
      </dgm:prSet>
      <dgm:spPr/>
    </dgm:pt>
    <dgm:pt modelId="{3132E976-8D32-4E52-BFF5-32551963110F}" type="pres">
      <dgm:prSet presAssocID="{D8E36935-D95E-42CF-AD4F-6CA111BEE1ED}" presName="node" presStyleLbl="vennNode1" presStyleIdx="5" presStyleCnt="10">
        <dgm:presLayoutVars>
          <dgm:bulletEnabled val="1"/>
        </dgm:presLayoutVars>
      </dgm:prSet>
      <dgm:spPr/>
    </dgm:pt>
    <dgm:pt modelId="{D77DF93B-9917-41E6-9CBE-319E2E6A874A}" type="pres">
      <dgm:prSet presAssocID="{1520EB31-1EC4-4816-B0B3-A7E7532DCA0B}" presName="node" presStyleLbl="vennNode1" presStyleIdx="6" presStyleCnt="10">
        <dgm:presLayoutVars>
          <dgm:bulletEnabled val="1"/>
        </dgm:presLayoutVars>
      </dgm:prSet>
      <dgm:spPr/>
    </dgm:pt>
    <dgm:pt modelId="{72C5C85A-37B5-4AEB-8665-9B5EFB536A23}" type="pres">
      <dgm:prSet presAssocID="{42C109FB-A62C-479B-92E6-A07280D8009D}" presName="node" presStyleLbl="vennNode1" presStyleIdx="7" presStyleCnt="10">
        <dgm:presLayoutVars>
          <dgm:bulletEnabled val="1"/>
        </dgm:presLayoutVars>
      </dgm:prSet>
      <dgm:spPr/>
    </dgm:pt>
    <dgm:pt modelId="{33DC6358-973A-43B1-9B29-65F8899A0CF9}" type="pres">
      <dgm:prSet presAssocID="{2E222BA7-27CF-4758-9B8C-1FE000C73EB1}" presName="node" presStyleLbl="vennNode1" presStyleIdx="8" presStyleCnt="10">
        <dgm:presLayoutVars>
          <dgm:bulletEnabled val="1"/>
        </dgm:presLayoutVars>
      </dgm:prSet>
      <dgm:spPr/>
    </dgm:pt>
    <dgm:pt modelId="{4FB4D779-168E-4F16-873B-ED0F76754A4C}" type="pres">
      <dgm:prSet presAssocID="{ECEEDEB1-D13D-4E6D-B99C-C64EBA171BB7}" presName="node" presStyleLbl="vennNode1" presStyleIdx="9" presStyleCnt="10">
        <dgm:presLayoutVars>
          <dgm:bulletEnabled val="1"/>
        </dgm:presLayoutVars>
      </dgm:prSet>
      <dgm:spPr/>
    </dgm:pt>
  </dgm:ptLst>
  <dgm:cxnLst>
    <dgm:cxn modelId="{04147803-E3EE-437A-9EEB-08D13FC7BE5C}" srcId="{75DD5F7A-77A0-4BA1-BF43-8235483067A6}" destId="{42C109FB-A62C-479B-92E6-A07280D8009D}" srcOrd="6" destOrd="0" parTransId="{041E904E-9621-4950-BB5B-BEEC61011E27}" sibTransId="{82028DEE-1C25-4044-9CA3-BCABBCA7279C}"/>
    <dgm:cxn modelId="{86B7F410-3D9B-4CB6-A43D-8C607703084C}" srcId="{75DD5F7A-77A0-4BA1-BF43-8235483067A6}" destId="{ECEEDEB1-D13D-4E6D-B99C-C64EBA171BB7}" srcOrd="8" destOrd="0" parTransId="{4D749DE6-BFF3-47E0-B2C6-D7A258838419}" sibTransId="{B8146EA6-4449-42DE-8772-83C3BD8B4BEC}"/>
    <dgm:cxn modelId="{FDEC021C-9AF0-4F21-977D-14197D813E96}" srcId="{75DD5F7A-77A0-4BA1-BF43-8235483067A6}" destId="{B7373B5A-08BF-46E0-A279-72B8A6DF9358}" srcOrd="0" destOrd="0" parTransId="{3F1ADDF3-9A40-4ECD-991D-F4464329D57A}" sibTransId="{101C5C91-A745-42A6-A473-CE2BD4D4E638}"/>
    <dgm:cxn modelId="{88FE421E-1B59-476D-92C8-4C495AEB2F47}" srcId="{75DD5F7A-77A0-4BA1-BF43-8235483067A6}" destId="{2E222BA7-27CF-4758-9B8C-1FE000C73EB1}" srcOrd="7" destOrd="0" parTransId="{915D5EA9-2DA3-4D92-B7A1-2D213281CC8F}" sibTransId="{8F1C7870-704E-431C-A188-7B57CC9680E0}"/>
    <dgm:cxn modelId="{57EAF934-E054-42C6-B4C2-F90EED438279}" srcId="{75DD5F7A-77A0-4BA1-BF43-8235483067A6}" destId="{B7E554F7-2A8C-4D35-82A3-34966AECA02A}" srcOrd="3" destOrd="0" parTransId="{623CAD58-500C-4BA2-8A9F-ED77FBD4F21A}" sibTransId="{6B11B306-64FF-44C9-8FCB-5E38BD83FE6F}"/>
    <dgm:cxn modelId="{9E0C0E4A-68B8-4F5B-B8ED-9DA0C5FCC336}" type="presOf" srcId="{2E222BA7-27CF-4758-9B8C-1FE000C73EB1}" destId="{33DC6358-973A-43B1-9B29-65F8899A0CF9}" srcOrd="0" destOrd="0" presId="urn:microsoft.com/office/officeart/2005/8/layout/radial3"/>
    <dgm:cxn modelId="{2D57E37E-2DE7-492D-9DB1-EE2C7D5D1F55}" type="presOf" srcId="{ECEEDEB1-D13D-4E6D-B99C-C64EBA171BB7}" destId="{4FB4D779-168E-4F16-873B-ED0F76754A4C}" srcOrd="0" destOrd="0" presId="urn:microsoft.com/office/officeart/2005/8/layout/radial3"/>
    <dgm:cxn modelId="{A035C08B-EC2A-4AE7-89FE-E3C09DE79EF6}" type="presOf" srcId="{2E6E8A34-9DF7-4D5A-9EFC-A1E5B5E9E0B4}" destId="{60EB5787-E680-4548-A930-A090D4A8D254}" srcOrd="0" destOrd="0" presId="urn:microsoft.com/office/officeart/2005/8/layout/radial3"/>
    <dgm:cxn modelId="{9B8AF08B-8D56-4E20-AC5A-BECD4B2C5312}" srcId="{47067D42-FBD2-4A64-8215-4A4881D443E8}" destId="{75DD5F7A-77A0-4BA1-BF43-8235483067A6}" srcOrd="0" destOrd="0" parTransId="{363F2B9F-342D-409C-AC3A-E3D6C7370AEE}" sibTransId="{F08F4ED4-72C5-4AA4-9664-20186506CA95}"/>
    <dgm:cxn modelId="{1D95DC8E-078B-4A44-8ADA-061FBE721B64}" type="presOf" srcId="{CDDAE42B-C2DA-4CE9-A49B-052699ED9B32}" destId="{F223764C-9B71-4A59-B219-513C2A46790E}" srcOrd="0" destOrd="0" presId="urn:microsoft.com/office/officeart/2005/8/layout/radial3"/>
    <dgm:cxn modelId="{63F84BAF-DEEF-451C-95B6-95386FC12148}" type="presOf" srcId="{47067D42-FBD2-4A64-8215-4A4881D443E8}" destId="{C89DF172-56F9-413B-A65B-6473581A297A}" srcOrd="0" destOrd="0" presId="urn:microsoft.com/office/officeart/2005/8/layout/radial3"/>
    <dgm:cxn modelId="{428CD9BB-B05E-4CA9-A51A-B6614E612BCA}" srcId="{75DD5F7A-77A0-4BA1-BF43-8235483067A6}" destId="{2E6E8A34-9DF7-4D5A-9EFC-A1E5B5E9E0B4}" srcOrd="2" destOrd="0" parTransId="{9E3D2C03-DB6F-4297-875B-1C4104B13A21}" sibTransId="{16C6CF77-F05D-4DC6-82C0-CBF733BBB02E}"/>
    <dgm:cxn modelId="{C1B64DBC-FCF6-4C37-A5D4-9B9E0A5E7DE9}" type="presOf" srcId="{D8E36935-D95E-42CF-AD4F-6CA111BEE1ED}" destId="{3132E976-8D32-4E52-BFF5-32551963110F}" srcOrd="0" destOrd="0" presId="urn:microsoft.com/office/officeart/2005/8/layout/radial3"/>
    <dgm:cxn modelId="{BB48CDCB-5D5D-46B8-933A-5720402D3B5D}" type="presOf" srcId="{B7373B5A-08BF-46E0-A279-72B8A6DF9358}" destId="{AA85006F-137D-4DEA-B248-44A77E81D3F2}" srcOrd="0" destOrd="0" presId="urn:microsoft.com/office/officeart/2005/8/layout/radial3"/>
    <dgm:cxn modelId="{531014CC-88C6-411F-9DC5-B75DE6F9B200}" type="presOf" srcId="{75DD5F7A-77A0-4BA1-BF43-8235483067A6}" destId="{3145CBF9-BCBA-4BB4-B49F-0C6B573BC380}" srcOrd="0" destOrd="0" presId="urn:microsoft.com/office/officeart/2005/8/layout/radial3"/>
    <dgm:cxn modelId="{EB82ACD0-004E-43F5-9D1C-24882DF37039}" srcId="{75DD5F7A-77A0-4BA1-BF43-8235483067A6}" destId="{1520EB31-1EC4-4816-B0B3-A7E7532DCA0B}" srcOrd="5" destOrd="0" parTransId="{25FB67A7-453F-47D3-866E-BB41C7F1DE27}" sibTransId="{9FCCCB5E-2CF5-4880-BC96-FF82A436C24C}"/>
    <dgm:cxn modelId="{A5180DD3-4EDA-4544-A669-C13FA63C72C5}" srcId="{75DD5F7A-77A0-4BA1-BF43-8235483067A6}" destId="{D8E36935-D95E-42CF-AD4F-6CA111BEE1ED}" srcOrd="4" destOrd="0" parTransId="{C5D079F7-BA97-4988-BF15-1D67A8EF1CE7}" sibTransId="{C233E823-CE22-425B-9BF8-DB4EFDF96FF6}"/>
    <dgm:cxn modelId="{87B724D3-47D6-4A1B-9645-5DFD3E31B27E}" type="presOf" srcId="{42C109FB-A62C-479B-92E6-A07280D8009D}" destId="{72C5C85A-37B5-4AEB-8665-9B5EFB536A23}" srcOrd="0" destOrd="0" presId="urn:microsoft.com/office/officeart/2005/8/layout/radial3"/>
    <dgm:cxn modelId="{3F4A77F5-1996-4449-A353-D4132BE74F9F}" type="presOf" srcId="{1520EB31-1EC4-4816-B0B3-A7E7532DCA0B}" destId="{D77DF93B-9917-41E6-9CBE-319E2E6A874A}" srcOrd="0" destOrd="0" presId="urn:microsoft.com/office/officeart/2005/8/layout/radial3"/>
    <dgm:cxn modelId="{2CF8BAFA-96C7-4FE0-8C21-F5A6DBDAEB86}" type="presOf" srcId="{B7E554F7-2A8C-4D35-82A3-34966AECA02A}" destId="{2B62626E-37BF-4E48-889E-7958218E693E}" srcOrd="0" destOrd="0" presId="urn:microsoft.com/office/officeart/2005/8/layout/radial3"/>
    <dgm:cxn modelId="{8C4209FB-1694-4774-B14E-D193DD603709}" srcId="{75DD5F7A-77A0-4BA1-BF43-8235483067A6}" destId="{CDDAE42B-C2DA-4CE9-A49B-052699ED9B32}" srcOrd="1" destOrd="0" parTransId="{260B0071-7757-4DAD-8F10-81E0D7269986}" sibTransId="{DC88E0AD-57E1-4A3C-A6E0-80C5683B6252}"/>
    <dgm:cxn modelId="{4F353C49-11F1-417B-8BF8-B6B9E5A29F33}" type="presParOf" srcId="{C89DF172-56F9-413B-A65B-6473581A297A}" destId="{05FF148F-45FF-4E13-9689-4142541D08F2}" srcOrd="0" destOrd="0" presId="urn:microsoft.com/office/officeart/2005/8/layout/radial3"/>
    <dgm:cxn modelId="{8CC26635-4787-41C9-BB80-432F5D992AF8}" type="presParOf" srcId="{05FF148F-45FF-4E13-9689-4142541D08F2}" destId="{3145CBF9-BCBA-4BB4-B49F-0C6B573BC380}" srcOrd="0" destOrd="0" presId="urn:microsoft.com/office/officeart/2005/8/layout/radial3"/>
    <dgm:cxn modelId="{9388CC3D-6277-4372-ADCB-ACE4E9408AC6}" type="presParOf" srcId="{05FF148F-45FF-4E13-9689-4142541D08F2}" destId="{AA85006F-137D-4DEA-B248-44A77E81D3F2}" srcOrd="1" destOrd="0" presId="urn:microsoft.com/office/officeart/2005/8/layout/radial3"/>
    <dgm:cxn modelId="{D53FD4FC-A0BB-47CF-89A6-D496B6862738}" type="presParOf" srcId="{05FF148F-45FF-4E13-9689-4142541D08F2}" destId="{F223764C-9B71-4A59-B219-513C2A46790E}" srcOrd="2" destOrd="0" presId="urn:microsoft.com/office/officeart/2005/8/layout/radial3"/>
    <dgm:cxn modelId="{487DE19C-37B9-4548-80A1-473C410ED4C7}" type="presParOf" srcId="{05FF148F-45FF-4E13-9689-4142541D08F2}" destId="{60EB5787-E680-4548-A930-A090D4A8D254}" srcOrd="3" destOrd="0" presId="urn:microsoft.com/office/officeart/2005/8/layout/radial3"/>
    <dgm:cxn modelId="{CA276D96-A5A0-40F6-8F29-7884072C68DD}" type="presParOf" srcId="{05FF148F-45FF-4E13-9689-4142541D08F2}" destId="{2B62626E-37BF-4E48-889E-7958218E693E}" srcOrd="4" destOrd="0" presId="urn:microsoft.com/office/officeart/2005/8/layout/radial3"/>
    <dgm:cxn modelId="{0E09291D-C975-4FBF-8549-0053BC5E2C9D}" type="presParOf" srcId="{05FF148F-45FF-4E13-9689-4142541D08F2}" destId="{3132E976-8D32-4E52-BFF5-32551963110F}" srcOrd="5" destOrd="0" presId="urn:microsoft.com/office/officeart/2005/8/layout/radial3"/>
    <dgm:cxn modelId="{FC17750B-90E8-4474-A958-CB5484C2AA93}" type="presParOf" srcId="{05FF148F-45FF-4E13-9689-4142541D08F2}" destId="{D77DF93B-9917-41E6-9CBE-319E2E6A874A}" srcOrd="6" destOrd="0" presId="urn:microsoft.com/office/officeart/2005/8/layout/radial3"/>
    <dgm:cxn modelId="{B239DFAF-45B3-4638-BF37-0B640850E8FC}" type="presParOf" srcId="{05FF148F-45FF-4E13-9689-4142541D08F2}" destId="{72C5C85A-37B5-4AEB-8665-9B5EFB536A23}" srcOrd="7" destOrd="0" presId="urn:microsoft.com/office/officeart/2005/8/layout/radial3"/>
    <dgm:cxn modelId="{44E1647F-066B-4E4A-9E87-B748DA01BAC5}" type="presParOf" srcId="{05FF148F-45FF-4E13-9689-4142541D08F2}" destId="{33DC6358-973A-43B1-9B29-65F8899A0CF9}" srcOrd="8" destOrd="0" presId="urn:microsoft.com/office/officeart/2005/8/layout/radial3"/>
    <dgm:cxn modelId="{B7B0D342-7467-48F6-ACAA-2027CDB2B74D}" type="presParOf" srcId="{05FF148F-45FF-4E13-9689-4142541D08F2}" destId="{4FB4D779-168E-4F16-873B-ED0F76754A4C}"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5CBF9-BCBA-4BB4-B49F-0C6B573BC380}">
      <dsp:nvSpPr>
        <dsp:cNvPr id="0" name=""/>
        <dsp:cNvSpPr/>
      </dsp:nvSpPr>
      <dsp:spPr>
        <a:xfrm>
          <a:off x="2823967" y="1247051"/>
          <a:ext cx="3029480" cy="3029480"/>
        </a:xfrm>
        <a:prstGeom prst="ellipse">
          <a:avLst/>
        </a:prstGeom>
        <a:solidFill>
          <a:schemeClr val="accent6">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ts val="0"/>
            </a:spcAft>
            <a:buNone/>
          </a:pPr>
          <a:r>
            <a:rPr lang="en-US" sz="2400" b="1" kern="1200" dirty="0"/>
            <a:t>Who are </a:t>
          </a:r>
        </a:p>
        <a:p>
          <a:pPr marL="0" lvl="0" indent="0" algn="ctr" defTabSz="1066800">
            <a:lnSpc>
              <a:spcPct val="100000"/>
            </a:lnSpc>
            <a:spcBef>
              <a:spcPct val="0"/>
            </a:spcBef>
            <a:spcAft>
              <a:spcPts val="0"/>
            </a:spcAft>
            <a:buNone/>
          </a:pPr>
          <a:r>
            <a:rPr lang="en-US" sz="2400" b="1" kern="1200" dirty="0"/>
            <a:t>Special Services Providers</a:t>
          </a:r>
        </a:p>
        <a:p>
          <a:pPr marL="0" lvl="0" indent="0" algn="ctr" defTabSz="1066800">
            <a:lnSpc>
              <a:spcPct val="100000"/>
            </a:lnSpc>
            <a:spcBef>
              <a:spcPct val="0"/>
            </a:spcBef>
            <a:spcAft>
              <a:spcPct val="35000"/>
            </a:spcAft>
            <a:buNone/>
          </a:pPr>
          <a:r>
            <a:rPr lang="en-US" sz="2400" b="1" kern="1200" dirty="0"/>
            <a:t>(SSPs)? </a:t>
          </a:r>
          <a:endParaRPr lang="en-US" sz="2400" kern="1200" dirty="0"/>
        </a:p>
      </dsp:txBody>
      <dsp:txXfrm>
        <a:off x="3267624" y="1690708"/>
        <a:ext cx="2142166" cy="2142166"/>
      </dsp:txXfrm>
    </dsp:sp>
    <dsp:sp modelId="{AA85006F-137D-4DEA-B248-44A77E81D3F2}">
      <dsp:nvSpPr>
        <dsp:cNvPr id="0" name=""/>
        <dsp:cNvSpPr/>
      </dsp:nvSpPr>
      <dsp:spPr>
        <a:xfrm>
          <a:off x="3581337" y="29954"/>
          <a:ext cx="1514740" cy="1514740"/>
        </a:xfrm>
        <a:prstGeom prst="ellipse">
          <a:avLst/>
        </a:prstGeom>
        <a:solidFill>
          <a:schemeClr val="accent6">
            <a:shade val="80000"/>
            <a:alpha val="50000"/>
            <a:hueOff val="75953"/>
            <a:satOff val="-3086"/>
            <a:lumOff val="752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Audiologists </a:t>
          </a:r>
        </a:p>
      </dsp:txBody>
      <dsp:txXfrm>
        <a:off x="3803166" y="251783"/>
        <a:ext cx="1071082" cy="1071082"/>
      </dsp:txXfrm>
    </dsp:sp>
    <dsp:sp modelId="{F223764C-9B71-4A59-B219-513C2A46790E}">
      <dsp:nvSpPr>
        <dsp:cNvPr id="0" name=""/>
        <dsp:cNvSpPr/>
      </dsp:nvSpPr>
      <dsp:spPr>
        <a:xfrm>
          <a:off x="4850500" y="491892"/>
          <a:ext cx="1514740" cy="1514740"/>
        </a:xfrm>
        <a:prstGeom prst="ellipse">
          <a:avLst/>
        </a:prstGeom>
        <a:solidFill>
          <a:schemeClr val="accent6">
            <a:shade val="80000"/>
            <a:alpha val="50000"/>
            <a:hueOff val="151905"/>
            <a:satOff val="-6172"/>
            <a:lumOff val="1505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School Counselors</a:t>
          </a:r>
        </a:p>
      </dsp:txBody>
      <dsp:txXfrm>
        <a:off x="5072329" y="713721"/>
        <a:ext cx="1071082" cy="1071082"/>
      </dsp:txXfrm>
    </dsp:sp>
    <dsp:sp modelId="{60EB5787-E680-4548-A930-A090D4A8D254}">
      <dsp:nvSpPr>
        <dsp:cNvPr id="0" name=""/>
        <dsp:cNvSpPr/>
      </dsp:nvSpPr>
      <dsp:spPr>
        <a:xfrm>
          <a:off x="5525807" y="1661559"/>
          <a:ext cx="1514740" cy="1514740"/>
        </a:xfrm>
        <a:prstGeom prst="ellipse">
          <a:avLst/>
        </a:prstGeom>
        <a:solidFill>
          <a:schemeClr val="accent6">
            <a:shade val="80000"/>
            <a:alpha val="50000"/>
            <a:hueOff val="227858"/>
            <a:satOff val="-9257"/>
            <a:lumOff val="225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School Nurses </a:t>
          </a:r>
        </a:p>
      </dsp:txBody>
      <dsp:txXfrm>
        <a:off x="5747636" y="1883388"/>
        <a:ext cx="1071082" cy="1071082"/>
      </dsp:txXfrm>
    </dsp:sp>
    <dsp:sp modelId="{2B62626E-37BF-4E48-889E-7958218E693E}">
      <dsp:nvSpPr>
        <dsp:cNvPr id="0" name=""/>
        <dsp:cNvSpPr/>
      </dsp:nvSpPr>
      <dsp:spPr>
        <a:xfrm>
          <a:off x="5291276" y="2991655"/>
          <a:ext cx="1514740" cy="1514740"/>
        </a:xfrm>
        <a:prstGeom prst="ellipse">
          <a:avLst/>
        </a:prstGeom>
        <a:solidFill>
          <a:schemeClr val="accent6">
            <a:shade val="80000"/>
            <a:alpha val="50000"/>
            <a:hueOff val="303810"/>
            <a:satOff val="-12343"/>
            <a:lumOff val="3010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Occupational Therapists</a:t>
          </a:r>
        </a:p>
      </dsp:txBody>
      <dsp:txXfrm>
        <a:off x="5513105" y="3213484"/>
        <a:ext cx="1071082" cy="1071082"/>
      </dsp:txXfrm>
    </dsp:sp>
    <dsp:sp modelId="{3132E976-8D32-4E52-BFF5-32551963110F}">
      <dsp:nvSpPr>
        <dsp:cNvPr id="0" name=""/>
        <dsp:cNvSpPr/>
      </dsp:nvSpPr>
      <dsp:spPr>
        <a:xfrm>
          <a:off x="4256644" y="3859813"/>
          <a:ext cx="1514740" cy="1514740"/>
        </a:xfrm>
        <a:prstGeom prst="ellipse">
          <a:avLst/>
        </a:prstGeom>
        <a:solidFill>
          <a:schemeClr val="accent6">
            <a:shade val="80000"/>
            <a:alpha val="50000"/>
            <a:hueOff val="379763"/>
            <a:satOff val="-15429"/>
            <a:lumOff val="3763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School Orientation and Mobility Specialists</a:t>
          </a:r>
        </a:p>
      </dsp:txBody>
      <dsp:txXfrm>
        <a:off x="4478473" y="4081642"/>
        <a:ext cx="1071082" cy="1071082"/>
      </dsp:txXfrm>
    </dsp:sp>
    <dsp:sp modelId="{D77DF93B-9917-41E6-9CBE-319E2E6A874A}">
      <dsp:nvSpPr>
        <dsp:cNvPr id="0" name=""/>
        <dsp:cNvSpPr/>
      </dsp:nvSpPr>
      <dsp:spPr>
        <a:xfrm>
          <a:off x="2906029" y="3859813"/>
          <a:ext cx="1514740" cy="1514740"/>
        </a:xfrm>
        <a:prstGeom prst="ellipse">
          <a:avLst/>
        </a:prstGeom>
        <a:solidFill>
          <a:schemeClr val="accent6">
            <a:shade val="80000"/>
            <a:alpha val="50000"/>
            <a:hueOff val="303810"/>
            <a:satOff val="-12343"/>
            <a:lumOff val="3010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Physical Therapists </a:t>
          </a:r>
        </a:p>
      </dsp:txBody>
      <dsp:txXfrm>
        <a:off x="3127858" y="4081642"/>
        <a:ext cx="1071082" cy="1071082"/>
      </dsp:txXfrm>
    </dsp:sp>
    <dsp:sp modelId="{72C5C85A-37B5-4AEB-8665-9B5EFB536A23}">
      <dsp:nvSpPr>
        <dsp:cNvPr id="0" name=""/>
        <dsp:cNvSpPr/>
      </dsp:nvSpPr>
      <dsp:spPr>
        <a:xfrm>
          <a:off x="1871398" y="2991655"/>
          <a:ext cx="1514740" cy="1514740"/>
        </a:xfrm>
        <a:prstGeom prst="ellipse">
          <a:avLst/>
        </a:prstGeom>
        <a:solidFill>
          <a:schemeClr val="accent6">
            <a:shade val="80000"/>
            <a:alpha val="50000"/>
            <a:hueOff val="227858"/>
            <a:satOff val="-9257"/>
            <a:lumOff val="225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School Psychologists</a:t>
          </a:r>
        </a:p>
      </dsp:txBody>
      <dsp:txXfrm>
        <a:off x="2093227" y="3213484"/>
        <a:ext cx="1071082" cy="1071082"/>
      </dsp:txXfrm>
    </dsp:sp>
    <dsp:sp modelId="{33DC6358-973A-43B1-9B29-65F8899A0CF9}">
      <dsp:nvSpPr>
        <dsp:cNvPr id="0" name=""/>
        <dsp:cNvSpPr/>
      </dsp:nvSpPr>
      <dsp:spPr>
        <a:xfrm>
          <a:off x="1636866" y="1661559"/>
          <a:ext cx="1514740" cy="1514740"/>
        </a:xfrm>
        <a:prstGeom prst="ellipse">
          <a:avLst/>
        </a:prstGeom>
        <a:solidFill>
          <a:schemeClr val="accent6">
            <a:shade val="80000"/>
            <a:alpha val="50000"/>
            <a:hueOff val="151905"/>
            <a:satOff val="-6172"/>
            <a:lumOff val="1505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Social Workers </a:t>
          </a:r>
        </a:p>
      </dsp:txBody>
      <dsp:txXfrm>
        <a:off x="1858695" y="1883388"/>
        <a:ext cx="1071082" cy="1071082"/>
      </dsp:txXfrm>
    </dsp:sp>
    <dsp:sp modelId="{4FB4D779-168E-4F16-873B-ED0F76754A4C}">
      <dsp:nvSpPr>
        <dsp:cNvPr id="0" name=""/>
        <dsp:cNvSpPr/>
      </dsp:nvSpPr>
      <dsp:spPr>
        <a:xfrm>
          <a:off x="2312174" y="491892"/>
          <a:ext cx="1514740" cy="1514740"/>
        </a:xfrm>
        <a:prstGeom prst="ellipse">
          <a:avLst/>
        </a:prstGeom>
        <a:solidFill>
          <a:schemeClr val="accent6">
            <a:shade val="80000"/>
            <a:alpha val="50000"/>
            <a:hueOff val="75953"/>
            <a:satOff val="-3086"/>
            <a:lumOff val="752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Speech-Language Pathologists</a:t>
          </a:r>
        </a:p>
      </dsp:txBody>
      <dsp:txXfrm>
        <a:off x="2534003" y="713721"/>
        <a:ext cx="1071082" cy="107108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e.state.co.us/educatoreffectiveness/statutory-requirement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de.state.co.us/educatoreffectiveness/faq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de.state.co.us/educatoreffectiveness/flex-weigh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cde.state.co.us/educatoreffectiveness/flex-observation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de.state.co.us/educatoreffectiveness/studentgrowthguide"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cde.state.co.us/educatoreffectiveness/flex-pgp-mslo" TargetMode="External"/><Relationship Id="rId4" Type="http://schemas.openxmlformats.org/officeDocument/2006/relationships/hyperlink" Target="http://www.cde.state.co.us/educatoreffectiveness/flex-mslo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de.state.co.us/educatoreffectiveness/flex-mslo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de.state.co.us/educatoreffectiveness/flex-mslo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de.state.co.us/educatoreffectiveness/flex-mslo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de.state.co.us/educatoreffectiveness/flex-mslo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de.state.co.us/educatoreffectiveness/model_appeals_process_guidance"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cde.state.co.us/educatoreffectiveness/flex-appeals"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de.state.co.us/educatoreffectiveness/model_appeals_process_guidance"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cde.state.co.us/educatoreffectiveness/flex-appeals"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cde.state.co.us/educatoreffectiveness/model_appeals_process_guidanc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cde.state.co.us/educatoreffectiveness/flex-appeal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de.state.co.us/educatoreffectiveness/highly-effective-evaluation-process-overview"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cde.state.co.us/educatoreffectiveness/values-activity"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e.state.co.us/educatoreffectiveness/highly-effective-evaluation-process-overview"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de.state.co.us/educatoreffectiveness/msl-mso-overview-and-statutory-requirements"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cde.state.co.us/educatoreffectiveness"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cde.state.co.us/educatoreffectiveness/smes-revised-scoring-overview"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cde.state.co.us/educatoreffectiveness/statemodelevaluationsystem"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www.cde.state.co.us/educatoreffectiveness/flex/findingtimeinevals" TargetMode="External"/><Relationship Id="rId4" Type="http://schemas.openxmlformats.org/officeDocument/2006/relationships/hyperlink" Target="http://www.cde.state.co.us/educatoreffectiveness/implementationguidance" TargetMode="Externa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www.cde.state.co.us/educatoreffectiveness/flex-pgp-mslo" TargetMode="External"/><Relationship Id="rId13" Type="http://schemas.openxmlformats.org/officeDocument/2006/relationships/hyperlink" Target="http://www.cde.state.co.us/educatoreffectiveness/flex-disc-model" TargetMode="External"/><Relationship Id="rId3" Type="http://schemas.openxmlformats.org/officeDocument/2006/relationships/hyperlink" Target="http://www.cde.state.co.us/educatoreffectiveness/flex-uniqueroles" TargetMode="External"/><Relationship Id="rId7" Type="http://schemas.openxmlformats.org/officeDocument/2006/relationships/hyperlink" Target="http://www.cde.state.co.us/educatoreffectiveness/flex-goals" TargetMode="External"/><Relationship Id="rId12" Type="http://schemas.openxmlformats.org/officeDocument/2006/relationships/hyperlink" Target="http://www.cde.state.co.us/educatoreffectiveness/flex-peers" TargetMode="External"/><Relationship Id="rId2" Type="http://schemas.openxmlformats.org/officeDocument/2006/relationships/slide" Target="../slides/slide42.xml"/><Relationship Id="rId16" Type="http://schemas.openxmlformats.org/officeDocument/2006/relationships/hyperlink" Target="http://www.cde.state.co.us/educatoreffectiveness/flex-appeals" TargetMode="External"/><Relationship Id="rId1" Type="http://schemas.openxmlformats.org/officeDocument/2006/relationships/notesMaster" Target="../notesMasters/notesMaster1.xml"/><Relationship Id="rId6" Type="http://schemas.openxmlformats.org/officeDocument/2006/relationships/hyperlink" Target="http://www.cde.state.co.us/educatoreffectiveness/flex-sharing-sa" TargetMode="External"/><Relationship Id="rId11" Type="http://schemas.openxmlformats.org/officeDocument/2006/relationships/hyperlink" Target="http://www.cde.state.co.us/educatoreffectiveness/flex-designees" TargetMode="External"/><Relationship Id="rId5" Type="http://schemas.openxmlformats.org/officeDocument/2006/relationships/hyperlink" Target="http://www.cde.state.co.us/educatoreffectiveness/flex-training" TargetMode="External"/><Relationship Id="rId15" Type="http://schemas.openxmlformats.org/officeDocument/2006/relationships/hyperlink" Target="http://www.cde.state.co.us/educatoreffectiveness/flex-sharing-rubric" TargetMode="External"/><Relationship Id="rId10" Type="http://schemas.openxmlformats.org/officeDocument/2006/relationships/hyperlink" Target="http://www.cde.state.co.us/educatoreffectiveness/flex-obs-feedback" TargetMode="External"/><Relationship Id="rId4" Type="http://schemas.openxmlformats.org/officeDocument/2006/relationships/hyperlink" Target="http://www.cde.state.co.us/educatoreffectiveness/flex-weight" TargetMode="External"/><Relationship Id="rId9" Type="http://schemas.openxmlformats.org/officeDocument/2006/relationships/hyperlink" Target="http://www.cde.state.co.us/educatoreffectiveness/flex-observations" TargetMode="External"/><Relationship Id="rId14" Type="http://schemas.openxmlformats.org/officeDocument/2006/relationships/hyperlink" Target="http://www.cde.state.co.us/educatoreffectiveness/flex-mslos"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cde.state.co.us/educatoreffectiveness/flex/findingtimeineval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cde.state.co.us/educatoreffectiveness/flex-training"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cde.state.co.us/educatoreffectiveness/flex-sharing-sa"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www.cde.state.co.us/educatoreffectiveness/flex-goals"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cde.state.co.us/educatoreffectiveness/rev-resourceguide"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www.cde.state.co.us/educatoreffectiveness/flex-sharing-sa"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cde.state.co.us/educatoreffectiveness/flex-goal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cde.state.co.us/educatoreffectiveness/flex-goals"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e.state.co.us/educatoreffectiveness/spheres-of-influe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cde.state.co.us/educatoreffectiveness/studentgrowthguide"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www.cde.state.co.us/educatoreffectiveness/flex-pgp-mslo" TargetMode="External"/><Relationship Id="rId4" Type="http://schemas.openxmlformats.org/officeDocument/2006/relationships/hyperlink" Target="http://www.cde.state.co.us/educatoreffectiveness/flex-mslos"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cde.state.co.us/educatoreffectiveness/flex-mslos"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www.cde.state.co.us/educatoreffectiveness/flex-pgp-mslo"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cde.state.co.us/educatoreffectiveness/flex/findingtimeinevals"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cde.state.co.us/educatoreffectiveness/flex-mslos"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www.cde.state.co.us/educatoreffectiveness/flex-pgp-mslo"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cde.state.co.us/educatoreffectiveness/flex/findingtimeinevals"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cde.state.co.us/educatoreffectiveness/maximizing_myr"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cde.state.co.us/educatoreffectiveness/flex/findingtimeinevals"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cde.state.co.us/educatoreffectiveness/observationfeedback"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www.cde.state.co.us/educatoreffectiveness/flex-obs-feedback"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cde.state.co.us/educatoreffectiveness/flex-obs-feedback"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cde.state.co.us/educatoreffectiveness/flex-obs-feedback"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cde.state.co.us/educatoreffectiveness/flex/findingtimeinevals"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cde.state.co.us/educatoreffectiveness/flex-adv-evaluation-council"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cde.state.co.us/educatoreffectiveness/flex/engaging-stakeholders"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e.state.co.us/educatoreffectiveness/learn-more-sb-10-19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de.state.co.us/educatoreffectiveness/learn-more-sb-22-07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de.state.co.us/educatoreffectiveness/colorado-evaluation-system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cde.state.co.us/educatoreffectiveness/faqs" TargetMode="External"/><Relationship Id="rId4" Type="http://schemas.openxmlformats.org/officeDocument/2006/relationships/hyperlink" Target="http://www.cde.state.co.us/educatoreffectiveness/statutory-requiremen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reference the “Notes” section with the slides for additional suggestions for how you might customize the content on the slides, as well as what key points you might share.</a:t>
            </a: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272709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9850" y="474663"/>
            <a:ext cx="4114800" cy="3086100"/>
          </a:xfrm>
        </p:spPr>
      </p:sp>
      <p:sp>
        <p:nvSpPr>
          <p:cNvPr id="3" name="Notes Placeholder 2"/>
          <p:cNvSpPr>
            <a:spLocks noGrp="1"/>
          </p:cNvSpPr>
          <p:nvPr>
            <p:ph type="body" idx="1"/>
          </p:nvPr>
        </p:nvSpPr>
        <p:spPr>
          <a:xfrm>
            <a:off x="619760" y="3828255"/>
            <a:ext cx="5618480" cy="5086351"/>
          </a:xfrm>
        </p:spPr>
        <p:txBody>
          <a:bodyPr/>
          <a:lstStyle/>
          <a:p>
            <a:r>
              <a:rPr lang="en-US" dirty="0"/>
              <a:t>Key considerations to include when highlighting the points included on the slide:</a:t>
            </a:r>
          </a:p>
          <a:p>
            <a:endParaRPr lang="en-US" dirty="0"/>
          </a:p>
          <a:p>
            <a:pPr marL="171450" indent="-171450">
              <a:buFont typeface="Arial" panose="020B0604020202020204" pitchFamily="34" charset="0"/>
              <a:buChar char="•"/>
            </a:pPr>
            <a:r>
              <a:rPr lang="en-US" dirty="0"/>
              <a:t>Human judgment </a:t>
            </a:r>
          </a:p>
          <a:p>
            <a:r>
              <a:rPr lang="en-US" dirty="0"/>
              <a:t>Data should inform decisions, but human judgment will always be a part of the process </a:t>
            </a:r>
          </a:p>
          <a:p>
            <a:r>
              <a:rPr lang="en-US" dirty="0"/>
              <a:t>Processes and techniques are recommended to improve individual judgment and minimize errors and bias</a:t>
            </a:r>
          </a:p>
          <a:p>
            <a:endParaRPr lang="en-US" dirty="0"/>
          </a:p>
          <a:p>
            <a:pPr marL="171450" indent="-171450">
              <a:buFont typeface="Arial" panose="020B0604020202020204" pitchFamily="34" charset="0"/>
              <a:buChar char="•"/>
            </a:pPr>
            <a:r>
              <a:rPr lang="en-US" dirty="0"/>
              <a:t>Embodiment of continuous improvement by monitoring</a:t>
            </a:r>
          </a:p>
          <a:p>
            <a:r>
              <a:rPr lang="en-US" dirty="0"/>
              <a:t>Data from the rollout intended to capture what works and what doesn’t</a:t>
            </a:r>
          </a:p>
          <a:p>
            <a:r>
              <a:rPr lang="en-US" dirty="0"/>
              <a:t>Changes in practices and tools</a:t>
            </a:r>
          </a:p>
          <a:p>
            <a:r>
              <a:rPr lang="en-US" dirty="0"/>
              <a:t>Emerging research and best practices </a:t>
            </a:r>
          </a:p>
          <a:p>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Providing credible and meaningful feedback with: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Actionable information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Opportunities for improvement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Idea that this is a process and not an event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Involves all stakeholders in a collaborative process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Families, teachers, specialized service professionals, administration, school board, etc.</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Specialized service professionals involved throughout development process</a:t>
            </a:r>
          </a:p>
          <a:p>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Takes place within a larger, aligned and supportive system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All components of the system must focus on increasing the number of educators and students who are successful</a:t>
            </a:r>
          </a:p>
          <a:p>
            <a:endParaRPr lang="en-US" dirty="0"/>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915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 can be found at:</a:t>
            </a:r>
          </a:p>
          <a:p>
            <a:endParaRPr lang="en-US" dirty="0"/>
          </a:p>
          <a:p>
            <a:pPr marL="171450" indent="-171450">
              <a:buFont typeface="Arial" panose="020B0604020202020204" pitchFamily="34" charset="0"/>
              <a:buChar char="•"/>
            </a:pPr>
            <a:r>
              <a:rPr lang="en-US" dirty="0"/>
              <a:t>Educator Evaluations Requirements:</a:t>
            </a:r>
          </a:p>
          <a:p>
            <a:pPr marL="0" indent="0">
              <a:buFont typeface="Arial" panose="020B0604020202020204" pitchFamily="34" charset="0"/>
              <a:buNone/>
            </a:pPr>
            <a:r>
              <a:rPr lang="en-US" dirty="0">
                <a:hlinkClick r:id="rId3"/>
              </a:rPr>
              <a:t>https://www.cde.state.co.us/educatoreffectiveness/statutory-requirements</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Educator Effectiveness FAQs (updated periodically)</a:t>
            </a:r>
          </a:p>
          <a:p>
            <a:pPr marL="0" indent="0">
              <a:buFont typeface="Arial" panose="020B0604020202020204" pitchFamily="34" charset="0"/>
              <a:buNone/>
            </a:pPr>
            <a:r>
              <a:rPr lang="en-US" dirty="0">
                <a:hlinkClick r:id="rId4"/>
              </a:rPr>
              <a:t>https://www.cde.state.co.us/educatoreffectiveness/faqs</a:t>
            </a:r>
            <a:r>
              <a:rPr lang="en-US" dirty="0"/>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65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371600" y="534988"/>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140199"/>
            <a:ext cx="5618480" cy="3856709"/>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1400"/>
              <a:buNone/>
            </a:pPr>
            <a:r>
              <a:rPr lang="en-US" dirty="0"/>
              <a:t>An educator’s Final Effectiveness Rating in the state of Colorado is a combination of Professional Practices (70%) and Measures of Student Learning/Outcomes (30%) culminating into one of four ratings: </a:t>
            </a:r>
          </a:p>
          <a:p>
            <a:pPr marL="457200" lvl="2">
              <a:buSzPts val="1400"/>
            </a:pPr>
            <a:r>
              <a:rPr lang="en-US" dirty="0"/>
              <a:t>Ineffective, Partially Effective, Effective and Highly Effective. . </a:t>
            </a:r>
          </a:p>
          <a:p>
            <a:pPr marL="0" lvl="1" indent="0" algn="l" rtl="0">
              <a:lnSpc>
                <a:spcPct val="100000"/>
              </a:lnSpc>
              <a:spcBef>
                <a:spcPts val="0"/>
              </a:spcBef>
              <a:spcAft>
                <a:spcPts val="0"/>
              </a:spcAft>
              <a:buSzPts val="1400"/>
              <a:buNone/>
            </a:pPr>
            <a:r>
              <a:rPr lang="en-US" dirty="0"/>
              <a:t>This is an annual rating for each licensed educator which is reported to CDE annually through the Staff Evaluation Snapshot.</a:t>
            </a:r>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r>
              <a:rPr lang="en-US" dirty="0"/>
              <a:t>Statutory Requirements:</a:t>
            </a:r>
          </a:p>
          <a:p>
            <a:pPr marL="171450" indent="-171450">
              <a:spcAft>
                <a:spcPts val="1800"/>
              </a:spcAft>
              <a:buFont typeface="Arial" panose="020B0604020202020204" pitchFamily="34" charset="0"/>
              <a:buChar char="•"/>
            </a:pPr>
            <a:r>
              <a:rPr lang="en-US" sz="1200" dirty="0"/>
              <a:t>Requires an annual evaluation for all licensed personnel, i.e., teachers, special services providers (SSPs), and principals.</a:t>
            </a:r>
          </a:p>
          <a:p>
            <a:pPr marL="171450" indent="-171450">
              <a:spcAft>
                <a:spcPts val="1800"/>
              </a:spcAft>
              <a:buFont typeface="Arial" panose="020B0604020202020204" pitchFamily="34" charset="0"/>
              <a:buChar char="•"/>
            </a:pPr>
            <a:r>
              <a:rPr lang="en-US" sz="1200" dirty="0"/>
              <a:t>Requires statewide definitions and minimum standards for what it means to be an effective teacher, SSP, and principal.</a:t>
            </a:r>
          </a:p>
          <a:p>
            <a:pPr marL="171450" indent="-171450">
              <a:spcAft>
                <a:spcPts val="1800"/>
              </a:spcAft>
              <a:buFont typeface="Arial" panose="020B0604020202020204" pitchFamily="34" charset="0"/>
              <a:buChar char="•"/>
            </a:pPr>
            <a:r>
              <a:rPr lang="en-US" sz="1200" dirty="0"/>
              <a:t>Requires that the final effectiveness rating for all teachers, SSPs, and principals include 30% measures of student academic growth. (details provided on following slides)</a:t>
            </a:r>
          </a:p>
          <a:p>
            <a:pPr marL="171450" indent="-171450">
              <a:spcAft>
                <a:spcPts val="1800"/>
              </a:spcAft>
              <a:buFont typeface="Arial" panose="020B0604020202020204" pitchFamily="34" charset="0"/>
              <a:buChar char="•"/>
            </a:pPr>
            <a:r>
              <a:rPr lang="en-US" dirty="0"/>
              <a:t>Requires that an appeals process is in place for each district and BOCES.</a:t>
            </a:r>
            <a:endParaRPr lang="en-US" sz="1200" dirty="0"/>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Clr>
                <a:srgbClr val="000000"/>
              </a:buClr>
              <a:buSzPts val="1400"/>
              <a:buFont typeface="Arial"/>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3" y="8680772"/>
            <a:ext cx="2778268"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10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373188" y="741363"/>
            <a:ext cx="41116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398299"/>
            <a:ext cx="5618480" cy="3598609"/>
          </a:xfrm>
          <a:prstGeom prst="rect">
            <a:avLst/>
          </a:prstGeom>
          <a:noFill/>
          <a:ln>
            <a:noFill/>
          </a:ln>
        </p:spPr>
        <p:txBody>
          <a:bodyPr spcFirstLastPara="1" wrap="square" lIns="91425" tIns="45700" rIns="91425" bIns="45700" anchor="t" anchorCtr="0">
            <a:noAutofit/>
          </a:bodyPr>
          <a:lstStyle/>
          <a:p>
            <a:r>
              <a:rPr lang="en-US" i="0" dirty="0"/>
              <a:t>Beginning in the 2023-24 school year, there was a shift in the composition of the Final Effectiveness Rating from 50% professional practices and 50% MSLs and MSOs, to 70% professional practices and 30% MSLs and MSOs. </a:t>
            </a:r>
          </a:p>
          <a:p>
            <a:endParaRPr lang="en-US" i="0" dirty="0"/>
          </a:p>
          <a:p>
            <a:r>
              <a:rPr lang="en-US" i="0" dirty="0"/>
              <a:t>This places a greater emphasis on professional practices, or the rubrics, when determining an educator’s final effectiveness rating.</a:t>
            </a:r>
          </a:p>
          <a:p>
            <a:pPr marL="0" lvl="1" indent="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Clr>
                <a:srgbClr val="000000"/>
              </a:buClr>
              <a:buSzPts val="1400"/>
              <a:buFont typeface="Arial"/>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3" y="8680772"/>
            <a:ext cx="2765567"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928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Districts may decide the weight for each Educator Quality Standards to align with district 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if improving instruction strategies is the goal for your Unified Improvement Plan, consider weighting Quality Standard I for teachers and principals higher than the other quality standards.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Weighting Educator Quality Standards: </a:t>
            </a:r>
            <a:r>
              <a:rPr lang="en-US" dirty="0">
                <a:hlinkClick r:id="rId3"/>
              </a:rPr>
              <a:t>http://www.cde.state.co.us/educatoreffectiveness/flex-weight</a:t>
            </a:r>
            <a:r>
              <a:rPr lang="en-US" dirty="0"/>
              <a:t>  </a:t>
            </a:r>
          </a:p>
          <a:p>
            <a:r>
              <a:rPr lang="en-US" dirty="0"/>
              <a:t>Observations: </a:t>
            </a:r>
            <a:r>
              <a:rPr lang="en-US" dirty="0">
                <a:hlinkClick r:id="rId4"/>
              </a:rPr>
              <a:t>http://www.cde.state.co.us/educatoreffectiveness/flex-observations</a:t>
            </a:r>
            <a:r>
              <a:rPr lang="en-US"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3820129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4657" y="4400550"/>
            <a:ext cx="5268686" cy="3600450"/>
          </a:xfrm>
        </p:spPr>
        <p:txBody>
          <a:bodyPr/>
          <a:lstStyle/>
          <a:p>
            <a:r>
              <a:rPr lang="en-US" i="0" dirty="0"/>
              <a:t>Refinements to the MSL/MSO requirements went into effect beginning in the 2023-24 school year per Senate Bill 22-070.</a:t>
            </a:r>
          </a:p>
          <a:p>
            <a:endParaRPr lang="en-US" i="0" dirty="0"/>
          </a:p>
          <a:p>
            <a:r>
              <a:rPr lang="en-US" i="0" dirty="0"/>
              <a:t>Please note that the collective measure can be less than 10% (minimum of 1%) and it cannot exceed 10%.</a:t>
            </a:r>
          </a:p>
          <a:p>
            <a:endParaRPr lang="en-US" i="0" dirty="0"/>
          </a:p>
          <a:p>
            <a:r>
              <a:rPr lang="en-US" i="0" dirty="0"/>
              <a:t>Given the requirement that data must be based on performance of students at the educator’s school, district performance framework (DPF) data is no longer available for use in MSLs/MSOs.</a:t>
            </a:r>
          </a:p>
          <a:p>
            <a:endParaRPr lang="en-US" i="0" dirty="0"/>
          </a:p>
          <a:p>
            <a:r>
              <a:rPr lang="en-US" i="0" dirty="0"/>
              <a:t>MSLs/MSOs must not include data from prior to the date of an educator’s employment with the district/BOCES.</a:t>
            </a:r>
          </a:p>
          <a:p>
            <a:endParaRPr lang="en-US" i="0"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200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Measures of Student Learning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http://www.cde.state.co.us/educatoreffectiveness/studentgrowthguide</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Measures of Student Learning: </a:t>
            </a:r>
            <a:r>
              <a:rPr lang="en-US" dirty="0">
                <a:hlinkClick r:id="rId4"/>
              </a:rPr>
              <a:t>http://www.cde.state.co.us/educatoreffectiveness/flex-mslos</a:t>
            </a:r>
            <a:r>
              <a:rPr lang="en-US" dirty="0"/>
              <a:t>  </a:t>
            </a:r>
          </a:p>
          <a:p>
            <a:r>
              <a:rPr lang="en-US" dirty="0"/>
              <a:t>Connecting the PGP and MSL/Os: </a:t>
            </a:r>
            <a:r>
              <a:rPr lang="en-US" dirty="0">
                <a:hlinkClick r:id="rId5"/>
              </a:rPr>
              <a:t>http://www.cde.state.co.us/educatoreffectiveness/flex-pgp-mslo</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823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Font typeface="Arial" panose="020B0604020202020204" pitchFamily="34" charset="0"/>
              <a:buNone/>
              <a:defRPr/>
            </a:pPr>
            <a:r>
              <a:rPr lang="en-US" b="0" i="0" dirty="0">
                <a:solidFill>
                  <a:srgbClr val="333333"/>
                </a:solidFill>
                <a:effectLst/>
                <a:latin typeface="SourceSansProRegular"/>
              </a:rPr>
              <a:t>Beginning in the 2023-24 school year, districts/BOCES </a:t>
            </a:r>
            <a:r>
              <a:rPr lang="en-US" b="1" i="0" dirty="0">
                <a:solidFill>
                  <a:srgbClr val="333333"/>
                </a:solidFill>
                <a:effectLst/>
                <a:latin typeface="SourceSansProRegular"/>
              </a:rPr>
              <a:t>cannot use </a:t>
            </a:r>
            <a:r>
              <a:rPr lang="en-US" b="0" i="0" dirty="0">
                <a:solidFill>
                  <a:srgbClr val="333333"/>
                </a:solidFill>
                <a:effectLst/>
                <a:latin typeface="SourceSansProRegular"/>
              </a:rPr>
              <a:t>the district performance framework (DPF) as a part of the Measure of Student Learning/Outcome (MSL/MSO) portion of a licensed personnel’s evaluation. </a:t>
            </a:r>
          </a:p>
          <a:p>
            <a:pPr marL="45720" indent="0">
              <a:buFont typeface="Arial" panose="020B0604020202020204" pitchFamily="34" charset="0"/>
              <a:buNone/>
              <a:defRPr/>
            </a:pPr>
            <a:endParaRPr lang="en-US" b="0" i="0" dirty="0">
              <a:solidFill>
                <a:srgbClr val="333333"/>
              </a:solidFill>
              <a:effectLst/>
              <a:latin typeface="SourceSansProRegular"/>
            </a:endParaRPr>
          </a:p>
          <a:p>
            <a:pPr marL="4572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Per state statute, districts may use school performance data (i.e., SPF) in collective measures for teachers, provided the data was not created prior to the date on which the teacher commenced employment and that the collective measure does not exceed 10 percent. </a:t>
            </a:r>
          </a:p>
          <a:p>
            <a:pPr marL="45720" indent="0">
              <a:buFont typeface="Arial" panose="020B0604020202020204" pitchFamily="34" charset="0"/>
              <a:buNone/>
              <a:defRPr/>
            </a:pPr>
            <a:endParaRPr lang="en-US" b="0" i="0" dirty="0">
              <a:solidFill>
                <a:srgbClr val="333333"/>
              </a:solidFill>
              <a:effectLst/>
              <a:latin typeface="SourceSansProRegular"/>
            </a:endParaRPr>
          </a:p>
          <a:p>
            <a:pPr marL="0" indent="0">
              <a:buNone/>
            </a:pPr>
            <a:r>
              <a:rPr lang="en-US" sz="1200" i="1" dirty="0"/>
              <a:t>PLEASE NOTE:</a:t>
            </a:r>
          </a:p>
          <a:p>
            <a:r>
              <a:rPr lang="en-US" sz="1200" dirty="0"/>
              <a:t>State assessment results are no longer required in teachers’ MSLs. </a:t>
            </a:r>
          </a:p>
          <a:p>
            <a:r>
              <a:rPr lang="en-US" sz="1200" dirty="0"/>
              <a:t>School Districts and BOCES </a:t>
            </a:r>
            <a:r>
              <a:rPr lang="en-US" sz="1200" i="1" dirty="0"/>
              <a:t>may use </a:t>
            </a:r>
            <a:r>
              <a:rPr lang="en-US" sz="1200" dirty="0"/>
              <a:t>state assessment results when available.</a:t>
            </a:r>
          </a:p>
          <a:p>
            <a:pPr marL="45720" indent="0">
              <a:buFont typeface="Arial" panose="020B0604020202020204" pitchFamily="34" charset="0"/>
              <a:buNone/>
              <a:defRPr/>
            </a:pPr>
            <a:endParaRPr lang="en-US" b="0" i="0" dirty="0">
              <a:solidFill>
                <a:srgbClr val="333333"/>
              </a:solidFill>
              <a:effectLst/>
              <a:latin typeface="SourceSansProRegular"/>
            </a:endParaRPr>
          </a:p>
          <a:p>
            <a:pPr marL="45720" indent="0">
              <a:buFont typeface="Arial" panose="020B0604020202020204" pitchFamily="34" charset="0"/>
              <a:buNone/>
              <a:defRPr/>
            </a:pPr>
            <a:endParaRPr lang="en-US" b="0" i="0" dirty="0">
              <a:solidFill>
                <a:srgbClr val="333333"/>
              </a:solidFill>
              <a:effectLst/>
              <a:latin typeface="SourceSans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hlinkClick r:id="rId3"/>
              </a:rPr>
              <a:t>http://www.cde.state.co.us/educatoreffectiveness/flex-mslos</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2276698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47663"/>
            <a:ext cx="4114800" cy="3086100"/>
          </a:xfrm>
        </p:spPr>
      </p:sp>
      <p:sp>
        <p:nvSpPr>
          <p:cNvPr id="3" name="Notes Placeholder 2"/>
          <p:cNvSpPr>
            <a:spLocks noGrp="1"/>
          </p:cNvSpPr>
          <p:nvPr>
            <p:ph type="body" idx="1"/>
          </p:nvPr>
        </p:nvSpPr>
        <p:spPr>
          <a:xfrm>
            <a:off x="587829" y="3657600"/>
            <a:ext cx="5660572" cy="4223657"/>
          </a:xfrm>
        </p:spPr>
        <p:txBody>
          <a:bodyPr/>
          <a:lstStyle/>
          <a:p>
            <a:pPr marL="388620" indent="-342900">
              <a:defRPr/>
            </a:pPr>
            <a:r>
              <a:rPr lang="en-US" dirty="0"/>
              <a:t>A measure of individually-attributed growth.</a:t>
            </a:r>
            <a:r>
              <a:rPr lang="en-US" baseline="0" dirty="0"/>
              <a:t> </a:t>
            </a:r>
            <a:endParaRPr lang="en-US" dirty="0"/>
          </a:p>
          <a:p>
            <a:pPr marL="388620" indent="-342900">
              <a:defRPr/>
            </a:pPr>
            <a:r>
              <a:rPr lang="en-US" baseline="0" dirty="0"/>
              <a:t>	This means that s</a:t>
            </a:r>
            <a:r>
              <a:rPr lang="en-US" dirty="0"/>
              <a:t>tudent results on a measure are attributed to one licensed educator. Ho</a:t>
            </a:r>
            <a:r>
              <a:rPr lang="en-US" baseline="0" dirty="0"/>
              <a:t>w do educators including SSPs, Principals and teachers know their</a:t>
            </a:r>
            <a:r>
              <a:rPr lang="en-US" dirty="0"/>
              <a:t> students are learning? </a:t>
            </a:r>
            <a:endParaRPr lang="en-US" baseline="0" dirty="0"/>
          </a:p>
          <a:p>
            <a:pPr marL="388620" indent="-342900">
              <a:defRPr/>
            </a:pPr>
            <a:r>
              <a:rPr lang="en-US" baseline="0" dirty="0"/>
              <a:t>						</a:t>
            </a:r>
            <a:endParaRPr lang="en-US" dirty="0"/>
          </a:p>
          <a:p>
            <a:pPr marL="388620" indent="-342900">
              <a:defRPr/>
            </a:pPr>
            <a:r>
              <a:rPr lang="en-US" dirty="0"/>
              <a:t>A measure of collectively-attributed growth. </a:t>
            </a:r>
          </a:p>
          <a:p>
            <a:pPr marL="388620" indent="-342900">
              <a:defRPr/>
            </a:pPr>
            <a:r>
              <a:rPr lang="en-US" dirty="0"/>
              <a:t>	This means that student results on a measure are attributed to more than one licensed person. This could mean two educators, a team,</a:t>
            </a:r>
            <a:r>
              <a:rPr lang="en-US" baseline="0" dirty="0"/>
              <a:t> a PLC, a content team, or a school. As you think about a collective measure consider this an opportunity to ensure a focus on a district or school initiative. For example, if the effective implementation of PLCs across all schools is a district priority and/or initiative, the collective measure may be a school expectation to have one of their measures be around the effectiveness of their PLCs measured by the focus established within the PLCs related to student growth and achievement.  </a:t>
            </a:r>
          </a:p>
          <a:p>
            <a:pPr marL="388620" indent="-342900">
              <a:defRPr/>
            </a:pPr>
            <a:endParaRPr lang="en-US" baseline="0" dirty="0"/>
          </a:p>
          <a:p>
            <a:pPr marL="45720" indent="0">
              <a:buFont typeface="Arial" panose="020B0604020202020204" pitchFamily="34" charset="0"/>
              <a:buNone/>
              <a:defRPr/>
            </a:pPr>
            <a:endParaRPr lang="en-US" sz="110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694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Font typeface="Arial" panose="020B0604020202020204" pitchFamily="34" charset="0"/>
              <a:buNone/>
              <a:defRPr/>
            </a:pPr>
            <a:r>
              <a:rPr lang="en-US" b="0" i="0" dirty="0">
                <a:solidFill>
                  <a:srgbClr val="333333"/>
                </a:solidFill>
                <a:effectLst/>
                <a:latin typeface="SourceSansProRegular"/>
              </a:rPr>
              <a:t>The use of Colorado Growth Model data is required in MSLs for principals only, per state statute. </a:t>
            </a:r>
          </a:p>
          <a:p>
            <a:pPr marL="45720" indent="0">
              <a:buFont typeface="Arial" panose="020B0604020202020204" pitchFamily="34" charset="0"/>
              <a:buNone/>
              <a:defRPr/>
            </a:pPr>
            <a:endParaRPr lang="en-US" b="0" i="0" dirty="0">
              <a:solidFill>
                <a:srgbClr val="333333"/>
              </a:solidFill>
              <a:effectLst/>
              <a:latin typeface="SourceSansProRegular"/>
            </a:endParaRPr>
          </a:p>
          <a:p>
            <a:pPr marL="45720" indent="0">
              <a:buFont typeface="Arial" panose="020B0604020202020204" pitchFamily="34" charset="0"/>
              <a:buNone/>
              <a:defRPr/>
            </a:pPr>
            <a:r>
              <a:rPr lang="en-US" b="0" i="0" dirty="0">
                <a:solidFill>
                  <a:srgbClr val="333333"/>
                </a:solidFill>
                <a:effectLst/>
                <a:latin typeface="SourceSansProRegular"/>
              </a:rPr>
              <a:t>Beginning with the 2023-24 school year, per SB22-070, districts/BOCES cannot use the district performance framework (DPF), in the Measure of Student Learning/Outcome (MSL/MSO) of a licensed personnel’s evaluation.</a:t>
            </a:r>
          </a:p>
          <a:p>
            <a:pPr marL="45720" indent="0">
              <a:buFont typeface="Arial" panose="020B0604020202020204" pitchFamily="34" charset="0"/>
              <a:buNone/>
              <a:defRPr/>
            </a:pPr>
            <a:endParaRPr lang="en-US" b="0" i="0" dirty="0">
              <a:solidFill>
                <a:srgbClr val="333333"/>
              </a:solidFill>
              <a:effectLst/>
              <a:latin typeface="SourceSans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hlinkClick r:id="rId3"/>
              </a:rPr>
              <a:t>http://www.cde.state.co.us/educatoreffectiveness/flex-mslos</a:t>
            </a:r>
            <a:r>
              <a:rPr lang="en-US"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3931042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purple shaded slides at the start of this slide deck should be hidden or deleted </a:t>
            </a:r>
            <a:r>
              <a:rPr lang="en-US" i="1" dirty="0"/>
              <a:t>prior to</a:t>
            </a:r>
            <a:r>
              <a:rPr lang="en-US" i="0" dirty="0"/>
              <a:t> using with your team.</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3020309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hlinkClick r:id="rId3"/>
              </a:rPr>
              <a:t>http://www.cde.state.co.us/educatoreffectiveness/flex-mslos</a:t>
            </a:r>
            <a:r>
              <a:rPr lang="en-US"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23672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Font typeface="Arial" panose="020B0604020202020204" pitchFamily="34" charset="0"/>
              <a:buNone/>
              <a:defRPr/>
            </a:pPr>
            <a:r>
              <a:rPr lang="en-US" b="0" i="0" dirty="0">
                <a:solidFill>
                  <a:srgbClr val="333333"/>
                </a:solidFill>
                <a:effectLst/>
                <a:latin typeface="SourceSansProRegular"/>
              </a:rPr>
              <a:t>Remember that 30% of a licensed SSP’s final effectiveness rating (FER) must come from Measures of Student Outcomes (MSOs).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dirty="0"/>
              <a:t>The requirements of the Measures of Student Outcomes for SSPs include:</a:t>
            </a:r>
          </a:p>
          <a:p>
            <a:pPr marL="914400" lvl="1" indent="-457200">
              <a:buFont typeface="Arial" panose="020B0604020202020204" pitchFamily="34" charset="0"/>
              <a:buChar char="•"/>
            </a:pPr>
            <a:r>
              <a:rPr lang="en-US" dirty="0"/>
              <a:t>Minimum of two (2) measures aligned to the specific role and duties of the individual SSP.</a:t>
            </a:r>
          </a:p>
          <a:p>
            <a:pPr marL="914400" lvl="1" indent="-457200">
              <a:buFont typeface="Arial" panose="020B0604020202020204" pitchFamily="34" charset="0"/>
              <a:buChar char="•"/>
            </a:pPr>
            <a:r>
              <a:rPr lang="en-US" dirty="0"/>
              <a:t>Data used in evaluating SSPs shall be collected from the site(s), or a representative sample of the sites, at which the SSP provides services.</a:t>
            </a:r>
          </a:p>
          <a:p>
            <a:pPr marL="914400" lvl="1" indent="-457200">
              <a:buFont typeface="Arial" panose="020B0604020202020204" pitchFamily="34" charset="0"/>
              <a:buChar char="•"/>
            </a:pPr>
            <a:endParaRPr lang="en-US" dirty="0"/>
          </a:p>
          <a:p>
            <a:pPr marL="0" lvl="0" indent="0">
              <a:buFont typeface="Arial" panose="020B0604020202020204" pitchFamily="34" charset="0"/>
              <a:buNone/>
            </a:pPr>
            <a:r>
              <a:rPr lang="en-US" i="1" dirty="0"/>
              <a:t>NOTE: </a:t>
            </a:r>
            <a:r>
              <a:rPr lang="en-US" i="0" dirty="0"/>
              <a:t>While collective measures are not required for SSPs, a collective measure can be used for one of their measures. If a collective measure is used in an SSP’s MSO it must comply with the requirements set forth for teachers and principals, i.e., it may not exceed 10%.</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hlinkClick r:id="rId3"/>
              </a:rPr>
              <a:t>http://www.cde.state.co.us/educatoreffectiveness/flex-mslos</a:t>
            </a:r>
            <a:r>
              <a:rPr lang="en-US"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1591167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law requires that each school district provide an appeal process to allow teachers who receive a second consecutive rating of ineffective or partially effective to appeal that rating. </a:t>
            </a:r>
          </a:p>
          <a:p>
            <a:endParaRPr lang="en-US" dirty="0"/>
          </a:p>
          <a:p>
            <a:r>
              <a:rPr lang="en-US" dirty="0"/>
              <a:t>The intent of the appeal process is to determine a final evaluation rating and identify whether or not a teacher retains non-probationary status. </a:t>
            </a:r>
          </a:p>
          <a:p>
            <a:endParaRPr lang="en-US" dirty="0"/>
          </a:p>
          <a:p>
            <a:r>
              <a:rPr lang="en-US" dirty="0"/>
              <a:t>Decisions about a teacher’s employment status are separate from decisions about final evaluation ratings and probationary or non-probationary status.</a:t>
            </a:r>
          </a:p>
          <a:p>
            <a:endParaRPr lang="en-US" baseline="0" dirty="0"/>
          </a:p>
          <a:p>
            <a:r>
              <a:rPr lang="en-US" baseline="0" dirty="0"/>
              <a:t>State Model Appeals Process Guidance: </a:t>
            </a:r>
            <a:r>
              <a:rPr lang="en-US" baseline="0" dirty="0">
                <a:hlinkClick r:id="rId3"/>
              </a:rPr>
              <a:t>http://www.cde.state.co.us/educatoreffectiveness/model_appeals_process_guidance</a:t>
            </a:r>
            <a:r>
              <a:rPr lang="en-US" baseline="0" dirty="0"/>
              <a:t>  </a:t>
            </a:r>
          </a:p>
          <a:p>
            <a:endParaRPr lang="en-US" baseline="0" dirty="0"/>
          </a:p>
          <a:p>
            <a:r>
              <a:rPr lang="en-US" b="0" baseline="0" dirty="0"/>
              <a:t>LOCAL FLEXIBILITY for EDUCATION EVALUATION OPPORTUNITY!</a:t>
            </a:r>
          </a:p>
          <a:p>
            <a:r>
              <a:rPr lang="en-US" baseline="0" dirty="0">
                <a:hlinkClick r:id="rId4"/>
              </a:rPr>
              <a:t>http://www.cde.state.co.us/educatoreffectiveness/flex-appeals</a:t>
            </a:r>
            <a:r>
              <a:rPr lang="en-US" baseline="0"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239176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13255"/>
          </a:xfrm>
        </p:spPr>
        <p:txBody>
          <a:bodyPr/>
          <a:lstStyle/>
          <a:p>
            <a:r>
              <a:rPr lang="en-US" dirty="0"/>
              <a:t>State law requires that each school district provide an appeal process to allow nonprobationary teachers who receive a second consecutive rating of ineffective or partially effective to appeal that rating. The intent of the appeal process is to determine a final evaluation rating and identify whether or not a teacher retains nonprobationary status. </a:t>
            </a:r>
          </a:p>
          <a:p>
            <a:endParaRPr lang="en-US" dirty="0"/>
          </a:p>
          <a:p>
            <a:r>
              <a:rPr lang="en-US" dirty="0"/>
              <a:t>A probationary teacher who does not agree with their rating must inform the evaluator and try to come to an agreement. </a:t>
            </a:r>
          </a:p>
          <a:p>
            <a:endParaRPr lang="en-US" dirty="0"/>
          </a:p>
          <a:p>
            <a:r>
              <a:rPr lang="en-US" dirty="0"/>
              <a:t>Decisions about a teacher’s employment status are separate from decisions about final evaluation ratings and probationary or nonprobationary status.</a:t>
            </a:r>
          </a:p>
          <a:p>
            <a:endParaRPr lang="en-US" baseline="0" dirty="0"/>
          </a:p>
          <a:p>
            <a:r>
              <a:rPr lang="en-US" baseline="0" dirty="0"/>
              <a:t>This table is a sample timeline for districts and BOCES to consider in developing their appeal processes.</a:t>
            </a:r>
          </a:p>
          <a:p>
            <a:endParaRPr lang="en-US" baseline="0" dirty="0"/>
          </a:p>
          <a:p>
            <a:r>
              <a:rPr lang="en-US" baseline="0" dirty="0"/>
              <a:t>State Model Appeals Process Guidance: </a:t>
            </a:r>
            <a:r>
              <a:rPr lang="en-US" baseline="0" dirty="0">
                <a:hlinkClick r:id="rId3"/>
              </a:rPr>
              <a:t>http://www.cde.state.co.us/educatoreffectiveness/model_appeals_process_guidance</a:t>
            </a:r>
            <a:r>
              <a:rPr lang="en-US" baseline="0" dirty="0"/>
              <a:t> </a:t>
            </a:r>
          </a:p>
          <a:p>
            <a:endParaRPr lang="en-US" baseline="0" dirty="0"/>
          </a:p>
          <a:p>
            <a:r>
              <a:rPr lang="en-US" b="0" baseline="0" dirty="0"/>
              <a:t>LOCAL FLEXIBILITY for EDUCATION EVALUATION OPPORTUNITY!</a:t>
            </a:r>
          </a:p>
          <a:p>
            <a:r>
              <a:rPr lang="en-US" baseline="0" dirty="0">
                <a:hlinkClick r:id="rId4"/>
              </a:rPr>
              <a:t>http://www.cde.state.co.us/educatoreffectiveness/flex-appeals</a:t>
            </a:r>
            <a:r>
              <a:rPr lang="en-US" baseline="0"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1973971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State Model Appeals Process Guidance: </a:t>
            </a:r>
            <a:r>
              <a:rPr lang="en-US" baseline="0" dirty="0">
                <a:hlinkClick r:id="rId3"/>
              </a:rPr>
              <a:t>http://www.cde.state.co.us/educatoreffectiveness/model_appeals_process_guidance</a:t>
            </a:r>
            <a:r>
              <a:rPr lang="en-US" baseline="0" dirty="0"/>
              <a:t> </a:t>
            </a:r>
          </a:p>
          <a:p>
            <a:endParaRPr lang="en-US" baseline="0" dirty="0"/>
          </a:p>
          <a:p>
            <a:r>
              <a:rPr lang="en-US" b="0" baseline="0" dirty="0"/>
              <a:t>LOCAL FLEXIBILITY for EDUCATION EVALUATION OPPORTUNITY!</a:t>
            </a:r>
          </a:p>
          <a:p>
            <a:r>
              <a:rPr lang="en-US" baseline="0" dirty="0">
                <a:hlinkClick r:id="rId4"/>
              </a:rPr>
              <a:t>http://www.cde.state.co.us/educatoreffectiveness/flex-appeals</a:t>
            </a:r>
            <a:r>
              <a:rPr lang="en-US" baseline="0"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962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NOTE: </a:t>
            </a:r>
            <a:r>
              <a:rPr lang="en-US" i="0" baseline="0" dirty="0"/>
              <a:t>additional information regarding 1338 Councils is provided later in this slide deck.</a:t>
            </a:r>
            <a:endParaRPr lang="en-US" i="1" baseline="0" dirty="0"/>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058831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Districts and BOCES have the option to offer a Highly Effective evaluation process to licensed personnel who have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earned a Highly Effective final effectiveness rating for three consecutive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Note: it is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not a requirement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districts and BOCES to offer a Highly Effective evaluation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districts and BOCES who do decide to offer a Highly Effective evaluation process, they must create implementation guidance and educators must be notified of their status at the beginning of the school year.</a:t>
            </a: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2555014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i="0" dirty="0"/>
              <a:t>Note that for the Highly Effective evaluation process, the requirement of annual evaluations remains in place. </a:t>
            </a:r>
          </a:p>
          <a:p>
            <a:pPr marL="0" indent="0">
              <a:buFontTx/>
              <a:buNone/>
            </a:pPr>
            <a:endParaRPr lang="en-US" i="0" dirty="0"/>
          </a:p>
          <a:p>
            <a:pPr marL="0" indent="0">
              <a:buFontTx/>
              <a:buNone/>
            </a:pPr>
            <a:r>
              <a:rPr lang="en-US" i="0" dirty="0"/>
              <a:t>A webpage providing an overview and additional context can be found at </a:t>
            </a:r>
            <a:r>
              <a:rPr lang="en-US" i="0" dirty="0">
                <a:hlinkClick r:id="rId3"/>
              </a:rPr>
              <a:t>www.cde.state.co.us/educatoreffectiveness/highly-effective-evaluation-process-overview</a:t>
            </a:r>
            <a:r>
              <a:rPr lang="en-US" i="0" dirty="0"/>
              <a:t> .</a:t>
            </a:r>
          </a:p>
          <a:p>
            <a:pPr marL="0" indent="0">
              <a:buFontTx/>
              <a:buNone/>
            </a:pPr>
            <a:endParaRPr lang="en-US" i="0" dirty="0"/>
          </a:p>
          <a:p>
            <a:pPr marL="0" indent="0">
              <a:buFontTx/>
              <a:buNone/>
            </a:pPr>
            <a:r>
              <a:rPr lang="en-US" i="0" dirty="0"/>
              <a:t>Further, and to aide districts and BOCES in determining how to align the process with existing evaluation processes and local values, CDE will provide guidance and parameters for the process. The Values Activity Guide has also been updated to include questions specifically related to the highly effective evaluation process. The Values Activity Guide can be found on the Downloadable Resources and Related Links webpage of the CDE Educator Effectiveness website and via the following link: </a:t>
            </a:r>
            <a:r>
              <a:rPr lang="en-US" i="0" dirty="0">
                <a:hlinkClick r:id="rId4"/>
              </a:rPr>
              <a:t>https://www.cde.state.co.us/educatoreffectiveness/values-activity</a:t>
            </a:r>
            <a:r>
              <a:rPr lang="en-US" i="0" dirty="0"/>
              <a:t> </a:t>
            </a:r>
          </a:p>
          <a:p>
            <a:pPr marL="0" indent="0">
              <a:buFontTx/>
              <a:buNone/>
            </a:pPr>
            <a:endParaRPr lang="en-US" i="0" dirty="0"/>
          </a:p>
          <a:p>
            <a:pPr marL="0" indent="0">
              <a:buFontTx/>
              <a:buNone/>
            </a:pPr>
            <a:r>
              <a:rPr lang="en-US" i="0" dirty="0"/>
              <a:t>Note that the process is supported in COPMS (RANDA).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570017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Highly Effective Evaluation Process Overview:</a:t>
            </a:r>
          </a:p>
          <a:p>
            <a:r>
              <a:rPr lang="en-US" dirty="0">
                <a:hlinkClick r:id="rId3"/>
              </a:rPr>
              <a:t>https://www.cde.state.co.us/educatoreffectiveness/highly-effective-evaluation-process-overview</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258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2729" y="4400550"/>
            <a:ext cx="6271709" cy="4743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Evaluators can access the evaluator training through one of three avenues: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Through a CDE-led training of E-Train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Through an authorized provider of CDE’s E-Train Part II</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Through an approved evaluator training program provided by a district or BOCES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Districts/BOCES can create and provide their own training aligned to the evaluator training standards in State Board </a:t>
            </a:r>
            <a:r>
              <a:rPr kumimoji="0" lang="en-US" sz="1200" b="0" i="0" u="none" strike="noStrike" kern="1200" cap="none" spc="0" normalizeH="0" baseline="0" noProof="0" dirty="0">
                <a:ln>
                  <a:noFill/>
                </a:ln>
                <a:effectLst/>
                <a:uLnTx/>
                <a:uFillTx/>
                <a:latin typeface="Calibri" panose="020F0502020204030204"/>
                <a:ea typeface="+mn-ea"/>
                <a:cs typeface="+mn-cs"/>
              </a:rPr>
              <a:t>rule </a:t>
            </a:r>
            <a:r>
              <a:rPr kumimoji="0" lang="en-US" sz="1100" b="0" i="0" u="none" strike="noStrike" kern="1200" cap="none" spc="0" normalizeH="0" baseline="0" noProof="0" dirty="0">
                <a:ln>
                  <a:noFill/>
                </a:ln>
                <a:effectLst/>
                <a:uLnTx/>
                <a:uFillTx/>
                <a:latin typeface="Calibri" panose="020F0502020204030204"/>
                <a:ea typeface="+mn-ea"/>
                <a:cs typeface="+mn-cs"/>
              </a:rPr>
              <a:t>C.C.R.5.3 (H)(2). </a:t>
            </a:r>
            <a:endParaRPr lang="en-US" i="0" dirty="0"/>
          </a:p>
          <a:p>
            <a:r>
              <a:rPr lang="en-US" i="0" dirty="0"/>
              <a:t>All training programs must meet or exceed the evaluator training standards and elements in State Board rule.</a:t>
            </a:r>
          </a:p>
          <a:p>
            <a:endParaRPr lang="en-US" i="0" dirty="0"/>
          </a:p>
          <a:p>
            <a:r>
              <a:rPr lang="en-US" i="0" dirty="0"/>
              <a:t>More information regarding this training requirement, as well as additional details regarding CDE’s E-Train is available on the CDE webpage (address listed on the slide).</a:t>
            </a:r>
          </a:p>
          <a:p>
            <a:endParaRPr lang="en-US" i="0" dirty="0"/>
          </a:p>
          <a:p>
            <a:r>
              <a:rPr lang="en-US" i="1" dirty="0"/>
              <a:t>Additional talking points as needed: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is applicable to all evaluators of licensed personnel. That is all evaluators of teachers, SSPs,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and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principals/APs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Connected to licensure – once completed, an E-Train designation will be added to the evaluator’s license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one-time training is provided by CDE at no cost to participants</a:t>
            </a:r>
            <a:endParaRPr lang="en-US" i="0" dirty="0"/>
          </a:p>
          <a:p>
            <a:endParaRPr lang="en-US" i="0"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15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973319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i="1" dirty="0"/>
              <a:t>NOTE:</a:t>
            </a:r>
            <a:r>
              <a:rPr lang="en-US" i="0" dirty="0"/>
              <a:t> If using a locally created evaluation system or a combination of the state model system and a locally created system, replace and/or enhance the following section as needed to align with local practices.</a:t>
            </a: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477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45573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398299"/>
            <a:ext cx="5618480" cy="3598609"/>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1400"/>
              <a:buNone/>
            </a:pPr>
            <a:r>
              <a:rPr lang="en-US" dirty="0"/>
              <a:t>70% of the final effectiveness rating is based on the observation of professional practices defined through a rubric that meets or exceeds the Quality Standards defined in State Board Rule (1 CCR 301-87).</a:t>
            </a:r>
            <a:endParaRPr lang="en-US" i="0" dirty="0"/>
          </a:p>
          <a:p>
            <a:pPr marL="0" lvl="1" indent="0" algn="l" rtl="0">
              <a:lnSpc>
                <a:spcPct val="100000"/>
              </a:lnSpc>
              <a:spcBef>
                <a:spcPts val="0"/>
              </a:spcBef>
              <a:spcAft>
                <a:spcPts val="0"/>
              </a:spcAft>
              <a:buSzPts val="1400"/>
              <a:buNone/>
            </a:pPr>
            <a:endParaRPr lang="en-US" i="0" dirty="0"/>
          </a:p>
          <a:p>
            <a:pPr marL="0" lvl="1" indent="0" algn="l" rtl="0">
              <a:lnSpc>
                <a:spcPct val="100000"/>
              </a:lnSpc>
              <a:spcBef>
                <a:spcPts val="0"/>
              </a:spcBef>
              <a:spcAft>
                <a:spcPts val="0"/>
              </a:spcAft>
              <a:buSzPts val="1400"/>
              <a:buNone/>
            </a:pPr>
            <a:r>
              <a:rPr lang="en-US" i="0" dirty="0"/>
              <a:t>The theme for each Quality Standard for all educators are listed on this slide. </a:t>
            </a:r>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r>
              <a:rPr lang="en-US" i="0" dirty="0"/>
              <a:t>The standards are aligned among all three educator categories: Teacher, Special Service Provider and Principal/AP.</a:t>
            </a:r>
          </a:p>
          <a:p>
            <a:pPr marL="0" marR="0" lvl="1" indent="0" algn="l" defTabSz="914400" rtl="0" eaLnBrk="1" fontAlgn="auto" latinLnBrk="0" hangingPunct="1">
              <a:lnSpc>
                <a:spcPct val="100000"/>
              </a:lnSpc>
              <a:spcBef>
                <a:spcPts val="0"/>
              </a:spcBef>
              <a:spcAft>
                <a:spcPts val="0"/>
              </a:spcAft>
              <a:buClrTx/>
              <a:buSzPts val="1400"/>
              <a:buFontTx/>
              <a:buNone/>
              <a:tabLst/>
              <a:defRPr/>
            </a:pPr>
            <a:endParaRPr lang="en-US" i="1" dirty="0"/>
          </a:p>
          <a:p>
            <a:pPr marL="0" lvl="1" indent="0" algn="l" rtl="0">
              <a:lnSpc>
                <a:spcPct val="100000"/>
              </a:lnSpc>
              <a:spcBef>
                <a:spcPts val="0"/>
              </a:spcBef>
              <a:spcAft>
                <a:spcPts val="0"/>
              </a:spcAft>
              <a:buSzPts val="1400"/>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3" y="8680772"/>
            <a:ext cx="2752868"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937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45573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300271"/>
            <a:ext cx="5618480" cy="4707805"/>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1400"/>
              <a:buNone/>
            </a:pPr>
            <a:r>
              <a:rPr lang="en-US" dirty="0"/>
              <a:t>70% of the final effectiveness rating is based on the observation of professional practices defined through a rubric that meets the State defined quality standards. </a:t>
            </a:r>
            <a:endParaRPr lang="en-US" i="0" dirty="0"/>
          </a:p>
          <a:p>
            <a:pPr marL="0" lvl="1" indent="0" algn="l" rtl="0">
              <a:lnSpc>
                <a:spcPct val="100000"/>
              </a:lnSpc>
              <a:spcBef>
                <a:spcPts val="0"/>
              </a:spcBef>
              <a:spcAft>
                <a:spcPts val="0"/>
              </a:spcAft>
              <a:buSzPts val="1400"/>
              <a:buNone/>
            </a:pPr>
            <a:r>
              <a:rPr lang="en-US" i="0" dirty="0"/>
              <a:t>The standards for all educators are on this slide. </a:t>
            </a:r>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r>
              <a:rPr lang="en-US" i="0" dirty="0"/>
              <a:t>The standards are aligned among all three educator categories: Teacher, Special Service Provider and Principal/AP.</a:t>
            </a:r>
          </a:p>
          <a:p>
            <a:pPr marL="0" lvl="1" indent="0" algn="l" rtl="0">
              <a:lnSpc>
                <a:spcPct val="100000"/>
              </a:lnSpc>
              <a:spcBef>
                <a:spcPts val="0"/>
              </a:spcBef>
              <a:spcAft>
                <a:spcPts val="0"/>
              </a:spcAft>
              <a:buSzPts val="1400"/>
              <a:buNone/>
            </a:pPr>
            <a:r>
              <a:rPr lang="en-US" i="0" dirty="0"/>
              <a:t>The following lists the available rubrics within each category:</a:t>
            </a:r>
          </a:p>
          <a:p>
            <a:pPr marL="0" lvl="1" indent="0" algn="l" rtl="0">
              <a:lnSpc>
                <a:spcPct val="100000"/>
              </a:lnSpc>
              <a:spcBef>
                <a:spcPts val="0"/>
              </a:spcBef>
              <a:spcAft>
                <a:spcPts val="0"/>
              </a:spcAft>
              <a:buSzPts val="1400"/>
              <a:buNone/>
            </a:pPr>
            <a:endParaRPr lang="en-US" sz="1050" i="0" dirty="0"/>
          </a:p>
          <a:p>
            <a:pPr marL="628650" lvl="2" indent="-171450" algn="l" rtl="0">
              <a:lnSpc>
                <a:spcPct val="100000"/>
              </a:lnSpc>
              <a:spcBef>
                <a:spcPts val="0"/>
              </a:spcBef>
              <a:spcAft>
                <a:spcPts val="0"/>
              </a:spcAft>
              <a:buSzPts val="1400"/>
              <a:buFont typeface="Arial" panose="020B0604020202020204" pitchFamily="34" charset="0"/>
              <a:buChar char="•"/>
            </a:pPr>
            <a:r>
              <a:rPr lang="en-US" i="1" dirty="0"/>
              <a:t>Teacher</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Teacher</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Special Education (SPED) Teacher</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Teacher Librarian</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Teacher on Special Assignment (TOSA), e.g., Instructional Coach</a:t>
            </a:r>
          </a:p>
          <a:p>
            <a:pPr marL="914400" lvl="3" indent="0" algn="l" rtl="0">
              <a:lnSpc>
                <a:spcPct val="100000"/>
              </a:lnSpc>
              <a:spcBef>
                <a:spcPts val="0"/>
              </a:spcBef>
              <a:spcAft>
                <a:spcPts val="0"/>
              </a:spcAft>
              <a:buSzPts val="1400"/>
              <a:buFont typeface="Arial" panose="020B0604020202020204" pitchFamily="34" charset="0"/>
              <a:buNone/>
            </a:pPr>
            <a:endParaRPr lang="en-US" sz="900" i="0" dirty="0"/>
          </a:p>
          <a:p>
            <a:pPr marL="628650" lvl="2" indent="-171450" algn="l" rtl="0">
              <a:lnSpc>
                <a:spcPct val="100000"/>
              </a:lnSpc>
              <a:spcBef>
                <a:spcPts val="0"/>
              </a:spcBef>
              <a:spcAft>
                <a:spcPts val="0"/>
              </a:spcAft>
              <a:buSzPts val="1400"/>
              <a:buFont typeface="Arial" panose="020B0604020202020204" pitchFamily="34" charset="0"/>
              <a:buChar char="•"/>
            </a:pPr>
            <a:r>
              <a:rPr lang="en-US" i="1" dirty="0"/>
              <a:t>Special Services Providers (SSPs)</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School Audiologist</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School Counselor</a:t>
            </a:r>
          </a:p>
          <a:p>
            <a:pPr marL="1085850" lvl="3" indent="-171450" algn="l" rtl="0">
              <a:lnSpc>
                <a:spcPct val="100000"/>
              </a:lnSpc>
              <a:spcBef>
                <a:spcPts val="0"/>
              </a:spcBef>
              <a:spcAft>
                <a:spcPts val="0"/>
              </a:spcAft>
              <a:buSzPts val="1400"/>
              <a:buFont typeface="Arial" panose="020B0604020202020204" pitchFamily="34" charset="0"/>
              <a:buChar char="•"/>
            </a:pPr>
            <a:r>
              <a:rPr lang="en-US" sz="1100" dirty="0"/>
              <a:t>School Nurse</a:t>
            </a:r>
          </a:p>
          <a:p>
            <a:pPr marL="1085850" lvl="3" indent="-171450" algn="l" rtl="0">
              <a:lnSpc>
                <a:spcPct val="100000"/>
              </a:lnSpc>
              <a:spcBef>
                <a:spcPts val="0"/>
              </a:spcBef>
              <a:spcAft>
                <a:spcPts val="0"/>
              </a:spcAft>
              <a:buSzPts val="1400"/>
              <a:buFont typeface="Arial" panose="020B0604020202020204" pitchFamily="34" charset="0"/>
              <a:buChar char="•"/>
            </a:pPr>
            <a:r>
              <a:rPr lang="en-US" sz="1100" dirty="0"/>
              <a:t>School Occupational Therapist</a:t>
            </a:r>
          </a:p>
          <a:p>
            <a:pPr marL="1085850" lvl="3" indent="-171450">
              <a:buSzPts val="1400"/>
              <a:buFont typeface="Arial" panose="020B0604020202020204" pitchFamily="34" charset="0"/>
              <a:buChar char="•"/>
            </a:pPr>
            <a:r>
              <a:rPr lang="en-US" sz="1100" i="0" dirty="0"/>
              <a:t>School </a:t>
            </a:r>
            <a:r>
              <a:rPr lang="en-US" sz="1100" dirty="0"/>
              <a:t>Orientation &amp; Mobility Specialist</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School Physical Therapist</a:t>
            </a:r>
          </a:p>
          <a:p>
            <a:pPr marL="1085850" lvl="3" indent="-171450">
              <a:buSzPts val="1400"/>
              <a:buFont typeface="Arial" panose="020B0604020202020204" pitchFamily="34" charset="0"/>
              <a:buChar char="•"/>
            </a:pPr>
            <a:r>
              <a:rPr lang="en-US" sz="1100" dirty="0"/>
              <a:t>School Psychologist</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School Speech </a:t>
            </a:r>
            <a:r>
              <a:rPr lang="en-US" sz="1100" dirty="0"/>
              <a:t>&amp; Language Pathologist</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School Social Worker</a:t>
            </a:r>
          </a:p>
          <a:p>
            <a:pPr marL="914400" lvl="3" algn="l" rtl="0">
              <a:lnSpc>
                <a:spcPct val="100000"/>
              </a:lnSpc>
              <a:spcBef>
                <a:spcPts val="0"/>
              </a:spcBef>
              <a:spcAft>
                <a:spcPts val="0"/>
              </a:spcAft>
              <a:buSzPts val="1400"/>
            </a:pPr>
            <a:endParaRPr lang="en-US" sz="900" i="0" dirty="0"/>
          </a:p>
          <a:p>
            <a:pPr marL="628650" lvl="2" indent="-171450" algn="l" rtl="0">
              <a:lnSpc>
                <a:spcPct val="100000"/>
              </a:lnSpc>
              <a:spcBef>
                <a:spcPts val="0"/>
              </a:spcBef>
              <a:spcAft>
                <a:spcPts val="0"/>
              </a:spcAft>
              <a:buSzPts val="1400"/>
              <a:buFont typeface="Arial" panose="020B0604020202020204" pitchFamily="34" charset="0"/>
              <a:buChar char="•"/>
            </a:pPr>
            <a:r>
              <a:rPr lang="en-US" i="1" dirty="0"/>
              <a:t>Principal/AP</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Principal/AP</a:t>
            </a:r>
          </a:p>
          <a:p>
            <a:pPr marL="0" lvl="1" indent="0" algn="l" rtl="0">
              <a:lnSpc>
                <a:spcPct val="100000"/>
              </a:lnSpc>
              <a:spcBef>
                <a:spcPts val="0"/>
              </a:spcBef>
              <a:spcAft>
                <a:spcPts val="0"/>
              </a:spcAft>
              <a:buSzPts val="1400"/>
              <a:buNone/>
            </a:pPr>
            <a:endParaRPr lang="en-US" i="0" dirty="0"/>
          </a:p>
          <a:p>
            <a:pPr marL="0" lvl="1" indent="0" algn="l" rtl="0">
              <a:lnSpc>
                <a:spcPct val="100000"/>
              </a:lnSpc>
              <a:spcBef>
                <a:spcPts val="0"/>
              </a:spcBef>
              <a:spcAft>
                <a:spcPts val="0"/>
              </a:spcAft>
              <a:buSzPts val="1400"/>
              <a:buNone/>
            </a:pPr>
            <a:endParaRPr lang="en-US" i="0" dirty="0"/>
          </a:p>
          <a:p>
            <a:pPr marL="0" marR="0" lvl="1" indent="0" algn="l" defTabSz="914400" rtl="0" eaLnBrk="1" fontAlgn="auto" latinLnBrk="0" hangingPunct="1">
              <a:lnSpc>
                <a:spcPct val="100000"/>
              </a:lnSpc>
              <a:spcBef>
                <a:spcPts val="0"/>
              </a:spcBef>
              <a:spcAft>
                <a:spcPts val="0"/>
              </a:spcAft>
              <a:buClrTx/>
              <a:buSzPts val="1400"/>
              <a:buFontTx/>
              <a:buNone/>
              <a:tabLst/>
              <a:defRPr/>
            </a:pPr>
            <a:endParaRPr lang="en-US" i="1" dirty="0"/>
          </a:p>
          <a:p>
            <a:pPr marL="0" lvl="1" indent="0" algn="l" rtl="0">
              <a:lnSpc>
                <a:spcPct val="100000"/>
              </a:lnSpc>
              <a:spcBef>
                <a:spcPts val="0"/>
              </a:spcBef>
              <a:spcAft>
                <a:spcPts val="0"/>
              </a:spcAft>
              <a:buSzPts val="1400"/>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2" y="8680772"/>
            <a:ext cx="2705697"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058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384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31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43ae9f2bd5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g243ae9f2bd5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43ae9f2bd5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5" name="Google Shape;605;g243ae9f2bd5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43ae9f2bd5_0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2" name="Google Shape;612;g243ae9f2bd5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45573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398299"/>
            <a:ext cx="5618480" cy="3598609"/>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1400"/>
              <a:buNone/>
            </a:pPr>
            <a:r>
              <a:rPr lang="en-US" i="0" dirty="0"/>
              <a:t>30% of the final effectiveness rating connects the professional practices with the impact on student growth and development, called Measures of Student Learning (MSLs) and Measures of Student Outcomes (MSOs). This growth is measurable and computed mathematically into the final effectiveness rating. </a:t>
            </a:r>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r>
              <a:rPr lang="en-US" i="0" dirty="0"/>
              <a:t>Additional information, including the requirements for each group of educators, is available on the CDE website: </a:t>
            </a:r>
            <a:r>
              <a:rPr lang="en-US" i="0" dirty="0">
                <a:hlinkClick r:id="rId3"/>
              </a:rPr>
              <a:t>https://www.cde.state.co.us/educatoreffectiveness/msl-mso-overview-and-statutory-requirements</a:t>
            </a:r>
            <a:r>
              <a:rPr lang="en-US" i="0" dirty="0"/>
              <a:t> </a:t>
            </a:r>
          </a:p>
          <a:p>
            <a:pPr marL="0" lvl="1" indent="0" algn="l" rtl="0">
              <a:lnSpc>
                <a:spcPct val="100000"/>
              </a:lnSpc>
              <a:spcBef>
                <a:spcPts val="0"/>
              </a:spcBef>
              <a:spcAft>
                <a:spcPts val="0"/>
              </a:spcAft>
              <a:buSzPts val="1400"/>
              <a:buNone/>
            </a:pPr>
            <a:endParaRPr lang="en-US" i="0" dirty="0"/>
          </a:p>
          <a:p>
            <a:pPr marL="0" lvl="1" indent="0" algn="l" rtl="0">
              <a:lnSpc>
                <a:spcPct val="100000"/>
              </a:lnSpc>
              <a:spcBef>
                <a:spcPts val="0"/>
              </a:spcBef>
              <a:spcAft>
                <a:spcPts val="0"/>
              </a:spcAft>
              <a:buSzPts val="1400"/>
              <a:buNone/>
            </a:pPr>
            <a:r>
              <a:rPr lang="en-US" i="1" dirty="0"/>
              <a:t>NOTE: </a:t>
            </a:r>
            <a:r>
              <a:rPr lang="en-US" i="0" dirty="0"/>
              <a:t>For those districts/BOCES using the Colorado Performance Management System (COPMS) in RANDA, specific guidance and information regarding updates in the system and support for creating MSLs/MSOs is available on the CDE Educator Effectiveness website </a:t>
            </a:r>
            <a:r>
              <a:rPr lang="en-US" i="0" dirty="0">
                <a:hlinkClick r:id="rId4"/>
              </a:rPr>
              <a:t>https://www.cde.state.co.us/educatoreffectiveness</a:t>
            </a:r>
            <a:r>
              <a:rPr lang="en-US" i="0" dirty="0"/>
              <a:t>  </a:t>
            </a:r>
            <a:endParaRPr lang="en-US" i="1" dirty="0"/>
          </a:p>
          <a:p>
            <a:pPr marL="0" lvl="1" indent="0" algn="l" rtl="0">
              <a:lnSpc>
                <a:spcPct val="100000"/>
              </a:lnSpc>
              <a:spcBef>
                <a:spcPts val="0"/>
              </a:spcBef>
              <a:spcAft>
                <a:spcPts val="0"/>
              </a:spcAft>
              <a:buSzPts val="1400"/>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2" y="8680772"/>
            <a:ext cx="2749239"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604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373188" y="741363"/>
            <a:ext cx="41116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398299"/>
            <a:ext cx="5618480" cy="3598609"/>
          </a:xfrm>
          <a:prstGeom prst="rect">
            <a:avLst/>
          </a:prstGeom>
          <a:noFill/>
          <a:ln>
            <a:noFill/>
          </a:ln>
        </p:spPr>
        <p:txBody>
          <a:bodyPr spcFirstLastPara="1" wrap="square" lIns="91425" tIns="45700" rIns="91425" bIns="45700" anchor="t" anchorCtr="0">
            <a:noAutofit/>
          </a:bodyPr>
          <a:lstStyle/>
          <a:p>
            <a:r>
              <a:rPr lang="en-US" i="0" dirty="0"/>
              <a:t>Beginning in the 2023-24 school year, revisions to the scoring system in the state model evaluation system went into effect. This includes a shift in the total points possible to 1000 points. 700 points from professional practices, and 300 points from MSLs/MSOs. </a:t>
            </a:r>
          </a:p>
          <a:p>
            <a:endParaRPr lang="en-US" i="0" dirty="0"/>
          </a:p>
          <a:p>
            <a:r>
              <a:rPr lang="en-US" i="0" dirty="0"/>
              <a:t>To learn more about the scoring system revisions, please visit our website at </a:t>
            </a:r>
            <a:r>
              <a:rPr lang="en-US" i="0" dirty="0">
                <a:hlinkClick r:id="rId3"/>
              </a:rPr>
              <a:t>www.cde.state.co.us/educatoreffectiveness/smes-revised-scoring-overview</a:t>
            </a:r>
            <a:r>
              <a:rPr lang="en-US" i="0" dirty="0"/>
              <a:t> </a:t>
            </a:r>
          </a:p>
          <a:p>
            <a:pPr marL="0" lvl="1" indent="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Clr>
                <a:srgbClr val="000000"/>
              </a:buClr>
              <a:buSzPts val="1400"/>
              <a:buFont typeface="Arial"/>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3" y="8680772"/>
            <a:ext cx="2765567"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55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2367502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23636385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i="0" baseline="0" dirty="0"/>
              <a:t>Overview of the CO State Model Evaluation System, including information related to unique roles to be evaluated:</a:t>
            </a:r>
          </a:p>
          <a:p>
            <a:r>
              <a:rPr lang="en-US" dirty="0">
                <a:hlinkClick r:id="rId3"/>
              </a:rPr>
              <a:t>http://www.cde.state.co.us/educatoreffectiveness/statemodelevaluationsystem</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Implementation Guidance associated with the State Model Evaluation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http://www.cde.state.co.us/educatoreffectiveness/implementationguidance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Within the subsequent slides each of the four key points is highlighted and slides are provided to add information that is specific to your district/BOCES.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a:t>
            </a:r>
            <a:r>
              <a:rPr lang="en-US" i="0" baseline="0" dirty="0">
                <a:hlinkClick r:id="rId5"/>
              </a:rPr>
              <a:t>http://www.cde.state.co.us/educatoreffectiveness/flex/findingtimeinevals</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29697186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8188" y="144463"/>
            <a:ext cx="2841625" cy="2130425"/>
          </a:xfrm>
        </p:spPr>
      </p:sp>
      <p:sp>
        <p:nvSpPr>
          <p:cNvPr id="3" name="Notes Placeholder 2"/>
          <p:cNvSpPr>
            <a:spLocks noGrp="1"/>
          </p:cNvSpPr>
          <p:nvPr>
            <p:ph type="body" idx="1"/>
          </p:nvPr>
        </p:nvSpPr>
        <p:spPr>
          <a:xfrm>
            <a:off x="284205" y="2471057"/>
            <a:ext cx="6289589" cy="6291943"/>
          </a:xfrm>
        </p:spPr>
        <p:txBody>
          <a:bodyPr/>
          <a:lstStyle/>
          <a:p>
            <a:pPr lvl="0"/>
            <a:r>
              <a:rPr lang="en-US" sz="1100" dirty="0"/>
              <a:t>Possible district decisions to highlight:</a:t>
            </a:r>
          </a:p>
          <a:p>
            <a:pPr lvl="1"/>
            <a:endParaRPr lang="en-US" sz="11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Teacher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SSP Evaluation Requirements</a:t>
            </a:r>
          </a:p>
          <a:p>
            <a:pPr marL="628650" lvl="1" indent="-171450">
              <a:buFont typeface="Arial" panose="020B0604020202020204" pitchFamily="34" charset="0"/>
              <a:buChar char="•"/>
            </a:pPr>
            <a:r>
              <a:rPr lang="en-US" sz="1100" dirty="0"/>
              <a:t>Principal/Assistant Principal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Inter-Rater Agreement/Reliability Support</a:t>
            </a:r>
          </a:p>
          <a:p>
            <a:pPr marL="628650" lvl="1" indent="-171450">
              <a:buFont typeface="Arial" panose="020B0604020202020204" pitchFamily="34" charset="0"/>
              <a:buChar char="•"/>
            </a:pPr>
            <a:r>
              <a:rPr lang="en-US" sz="1100" dirty="0"/>
              <a:t>Update local educator agency (LEA) settings.</a:t>
            </a:r>
          </a:p>
          <a:p>
            <a:pPr marL="1085850" lvl="2" indent="-171450">
              <a:buSzPct val="75000"/>
              <a:buFont typeface="Courier New" panose="02070309020205020404" pitchFamily="49" charset="0"/>
              <a:buChar char="o"/>
            </a:pPr>
            <a:r>
              <a:rPr lang="en-US" sz="1100" dirty="0"/>
              <a:t>Decide educator quality standard weights</a:t>
            </a:r>
          </a:p>
          <a:p>
            <a:pPr marL="1085850" lvl="2" indent="-171450">
              <a:buSzPct val="75000"/>
              <a:buFont typeface="Courier New" panose="02070309020205020404" pitchFamily="49" charset="0"/>
              <a:buChar char="o"/>
            </a:pPr>
            <a:r>
              <a:rPr lang="en-US" sz="1100" dirty="0"/>
              <a:t>Decide district observation requirements</a:t>
            </a:r>
          </a:p>
          <a:p>
            <a:pPr lvl="1"/>
            <a:endParaRPr lang="en-US" sz="1100" dirty="0"/>
          </a:p>
          <a:p>
            <a:pPr lvl="0"/>
            <a:r>
              <a:rPr lang="en-US" sz="1050" dirty="0"/>
              <a:t>Timeline:</a:t>
            </a:r>
          </a:p>
          <a:p>
            <a:pPr lvl="1"/>
            <a:r>
              <a:rPr lang="en-US" sz="1050" dirty="0"/>
              <a:t>Orientation</a:t>
            </a:r>
          </a:p>
          <a:p>
            <a:pPr lvl="1"/>
            <a:r>
              <a:rPr lang="en-US" sz="1050" dirty="0"/>
              <a:t>Self-Assessment</a:t>
            </a:r>
          </a:p>
          <a:p>
            <a:pPr lvl="1"/>
            <a:r>
              <a:rPr lang="en-US" sz="1050" dirty="0"/>
              <a:t>Professional Growth Plan</a:t>
            </a:r>
          </a:p>
          <a:p>
            <a:pPr lvl="1"/>
            <a:r>
              <a:rPr lang="en-US" sz="1050" dirty="0"/>
              <a:t>Observations – using peers and/or alternate evaluators</a:t>
            </a:r>
          </a:p>
          <a:p>
            <a:pPr lvl="1"/>
            <a:r>
              <a:rPr lang="en-US" sz="1050" dirty="0"/>
              <a:t>Use of Artifacts and the Discrepancy Model</a:t>
            </a:r>
          </a:p>
          <a:p>
            <a:pPr lvl="1"/>
            <a:r>
              <a:rPr lang="en-US" sz="1050" strike="noStrike" dirty="0"/>
              <a:t>Measures of Student Learning/Outcomes</a:t>
            </a:r>
          </a:p>
          <a:p>
            <a:pPr lvl="1"/>
            <a:r>
              <a:rPr lang="en-US" sz="1050" dirty="0"/>
              <a:t>Mid-Year Review</a:t>
            </a:r>
          </a:p>
          <a:p>
            <a:pPr lvl="1"/>
            <a:r>
              <a:rPr lang="en-US" sz="1050" dirty="0"/>
              <a:t>End-of-Year Rubric</a:t>
            </a:r>
          </a:p>
          <a:p>
            <a:pPr lvl="1"/>
            <a:r>
              <a:rPr lang="en-US" sz="1050" dirty="0"/>
              <a:t>End-of-Year Measures</a:t>
            </a:r>
          </a:p>
          <a:p>
            <a:pPr lvl="1"/>
            <a:r>
              <a:rPr lang="en-US" sz="1050" dirty="0"/>
              <a:t>Final Meeting</a:t>
            </a:r>
          </a:p>
          <a:p>
            <a:pPr lvl="1"/>
            <a:r>
              <a:rPr lang="en-US" sz="1050" dirty="0"/>
              <a:t>Appeals Process</a:t>
            </a:r>
          </a:p>
          <a:p>
            <a:pPr lvl="2"/>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baseline="0" dirty="0"/>
              <a:t>LOCAL FLEXIBILITY for EDUCATION EVALUATION OPPORTUNITY!</a:t>
            </a:r>
            <a:br>
              <a:rPr lang="en-US" sz="1050" b="0" baseline="0" dirty="0"/>
            </a:br>
            <a:r>
              <a:rPr lang="en-US" sz="1050" i="0" baseline="0" dirty="0"/>
              <a:t>Evaluating Unique Roles: </a:t>
            </a:r>
            <a:r>
              <a:rPr lang="en-US" sz="1050" i="0" baseline="0" dirty="0">
                <a:hlinkClick r:id="rId3"/>
              </a:rPr>
              <a:t>http://www.cde.state.co.us/educatoreffectiveness/flex-uniqueroles</a:t>
            </a:r>
            <a:r>
              <a:rPr lang="en-US" sz="1050" i="0" baseline="0" dirty="0"/>
              <a:t> </a:t>
            </a:r>
            <a:br>
              <a:rPr lang="en-US" sz="1050" i="0" baseline="0" dirty="0"/>
            </a:br>
            <a:r>
              <a:rPr lang="en-US" sz="1050" i="0" baseline="0" dirty="0"/>
              <a:t>Weighting of Educator Quality Standards: </a:t>
            </a:r>
            <a:r>
              <a:rPr lang="en-US" sz="1050" dirty="0">
                <a:hlinkClick r:id="rId4"/>
              </a:rPr>
              <a:t>http://www.cde.state.co.us/educatoreffectiveness/flex-weight</a:t>
            </a:r>
            <a:br>
              <a:rPr lang="en-US" sz="1050" i="0" baseline="0" dirty="0"/>
            </a:br>
            <a:r>
              <a:rPr lang="en-US" sz="1050" i="0" baseline="0" dirty="0"/>
              <a:t>Training Options: </a:t>
            </a:r>
            <a:r>
              <a:rPr lang="en-US" sz="1050" i="0" baseline="0" dirty="0">
                <a:hlinkClick r:id="rId5"/>
              </a:rPr>
              <a:t>http://www.cde.state.co.us/educatoreffectiveness/flex-training</a:t>
            </a:r>
            <a:r>
              <a:rPr lang="en-US" sz="1050"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i="0" baseline="0" dirty="0"/>
              <a:t>Sharing the Self-Assessment: </a:t>
            </a:r>
            <a:r>
              <a:rPr lang="en-US" sz="1050" dirty="0">
                <a:hlinkClick r:id="rId6"/>
              </a:rPr>
              <a:t>http://www.cde.state.co.us/educatoreffectiveness/flex-sharing-sa</a:t>
            </a:r>
            <a:endParaRPr lang="en-US" sz="105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baseline="0" dirty="0"/>
              <a:t>Professional Growth Plan: </a:t>
            </a:r>
            <a:r>
              <a:rPr lang="en-US" sz="1050" dirty="0">
                <a:hlinkClick r:id="rId7"/>
              </a:rPr>
              <a:t>http://www.cde.state.co.us/educatoreffectiveness/flex-goals</a:t>
            </a:r>
            <a:br>
              <a:rPr lang="en-US" sz="1050" dirty="0"/>
            </a:br>
            <a:r>
              <a:rPr lang="en-US" sz="1050" dirty="0"/>
              <a:t>Professional Growth Plan and Measures: </a:t>
            </a:r>
            <a:r>
              <a:rPr lang="en-US" sz="1050" dirty="0">
                <a:hlinkClick r:id="rId8"/>
              </a:rPr>
              <a:t>http://www.cde.state.co.us/educatoreffectiveness/flex-pgp-mslo</a:t>
            </a:r>
            <a:endParaRPr lang="en-US" sz="1050" b="1" baseline="0" dirty="0"/>
          </a:p>
          <a:p>
            <a:r>
              <a:rPr lang="en-US" sz="1050" dirty="0"/>
              <a:t>Observations: </a:t>
            </a:r>
            <a:r>
              <a:rPr lang="en-US" sz="1050" dirty="0">
                <a:hlinkClick r:id="rId9"/>
              </a:rPr>
              <a:t>http://www.cde.state.co.us/educatoreffectiveness/flex-observations</a:t>
            </a:r>
            <a:r>
              <a:rPr lang="en-US" sz="1050" dirty="0"/>
              <a:t> </a:t>
            </a:r>
          </a:p>
          <a:p>
            <a:r>
              <a:rPr lang="en-US" sz="1050" i="0" baseline="0" dirty="0"/>
              <a:t>Observation Feedback: </a:t>
            </a:r>
            <a:r>
              <a:rPr lang="en-US" sz="1050" i="0" baseline="0" dirty="0">
                <a:hlinkClick r:id="rId10"/>
              </a:rPr>
              <a:t>http://www.cde.state.co.us/educatoreffectiveness/flex-obs-feedback</a:t>
            </a:r>
            <a:r>
              <a:rPr lang="en-US" sz="1050" i="0" baseline="0" dirty="0"/>
              <a:t> </a:t>
            </a:r>
          </a:p>
          <a:p>
            <a:r>
              <a:rPr lang="en-US" sz="1050" i="0" baseline="0" dirty="0"/>
              <a:t>Using Alternate Evaluators: </a:t>
            </a:r>
            <a:r>
              <a:rPr lang="en-US" sz="1050" i="0" baseline="0" dirty="0">
                <a:hlinkClick r:id="rId11"/>
              </a:rPr>
              <a:t>http://www.cde.state.co.us/educatoreffectiveness/flex-designees</a:t>
            </a:r>
            <a:r>
              <a:rPr lang="en-US" sz="1050" i="0" baseline="0" dirty="0"/>
              <a:t> </a:t>
            </a:r>
            <a:br>
              <a:rPr lang="en-US" sz="1050" i="0" baseline="0" dirty="0"/>
            </a:br>
            <a:r>
              <a:rPr lang="en-US" sz="1050" i="0" baseline="0" dirty="0"/>
              <a:t>Using Peers to Provide Feedback: </a:t>
            </a:r>
            <a:r>
              <a:rPr lang="en-US" sz="1050" dirty="0">
                <a:hlinkClick r:id="rId12"/>
              </a:rPr>
              <a:t>http://www.cde.state.co.us/educatoreffectiveness/flex-peers</a:t>
            </a:r>
            <a:br>
              <a:rPr lang="en-US" sz="1050" dirty="0"/>
            </a:br>
            <a:r>
              <a:rPr lang="en-US" sz="1050" i="0" baseline="0" dirty="0"/>
              <a:t>Discrepancy Model Approach to Evaluation: </a:t>
            </a:r>
            <a:r>
              <a:rPr lang="en-US" sz="1050" i="0" baseline="0" dirty="0">
                <a:hlinkClick r:id="rId13"/>
              </a:rPr>
              <a:t>http://www.cde.state.co.us/educatoreffectiveness/flex-disc-model</a:t>
            </a:r>
            <a:r>
              <a:rPr lang="en-US" sz="1050" i="0" baseline="0" dirty="0"/>
              <a:t> </a:t>
            </a:r>
            <a:endParaRPr lang="en-US" sz="1050" dirty="0"/>
          </a:p>
          <a:p>
            <a:r>
              <a:rPr lang="en-US" sz="1050" dirty="0"/>
              <a:t>Measures of Student Learning: </a:t>
            </a:r>
            <a:r>
              <a:rPr lang="en-US" sz="1050" dirty="0">
                <a:hlinkClick r:id="rId14"/>
              </a:rPr>
              <a:t>http://www.cde.state.co.us/educatoreffectiveness/flex-mslos</a:t>
            </a:r>
            <a:endParaRPr lang="en-US" sz="1050" dirty="0"/>
          </a:p>
          <a:p>
            <a:r>
              <a:rPr lang="en-US" sz="1050" i="0" baseline="0" dirty="0"/>
              <a:t>Sharing the Evaluator Rubric: </a:t>
            </a:r>
            <a:r>
              <a:rPr lang="en-US" sz="1050" i="0" baseline="0" dirty="0">
                <a:hlinkClick r:id="rId15"/>
              </a:rPr>
              <a:t>http://www.cde.state.co.us/educatoreffectiveness/flex-sharing-rubric</a:t>
            </a:r>
            <a:r>
              <a:rPr lang="en-US" sz="1050"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a:t>Appeals: </a:t>
            </a:r>
            <a:r>
              <a:rPr lang="en-US" sz="1050" baseline="0" dirty="0">
                <a:hlinkClick r:id="rId16"/>
              </a:rPr>
              <a:t>http://www.cde.state.co.us/educatoreffectiveness/flex-appeals</a:t>
            </a:r>
            <a:r>
              <a:rPr lang="en-US" sz="1050" baseline="0"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8210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6100" y="338138"/>
            <a:ext cx="3225800" cy="2419350"/>
          </a:xfrm>
        </p:spPr>
      </p:sp>
      <p:sp>
        <p:nvSpPr>
          <p:cNvPr id="3" name="Notes Placeholder 2"/>
          <p:cNvSpPr>
            <a:spLocks noGrp="1"/>
          </p:cNvSpPr>
          <p:nvPr>
            <p:ph type="body" idx="1"/>
          </p:nvPr>
        </p:nvSpPr>
        <p:spPr>
          <a:xfrm>
            <a:off x="445579" y="3113315"/>
            <a:ext cx="5966842" cy="5424616"/>
          </a:xfrm>
        </p:spPr>
        <p:txBody>
          <a:bodyPr/>
          <a:lstStyle/>
          <a:p>
            <a:pPr lvl="0"/>
            <a:r>
              <a:rPr lang="en-US" sz="1100" dirty="0"/>
              <a:t>Possible district decisions to highlight:</a:t>
            </a:r>
          </a:p>
          <a:p>
            <a:pPr lvl="1"/>
            <a:endParaRPr lang="en-US" sz="11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Teacher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SSP Evaluation Requirements</a:t>
            </a:r>
          </a:p>
          <a:p>
            <a:pPr marL="628650" lvl="1" indent="-171450">
              <a:buFont typeface="Arial" panose="020B0604020202020204" pitchFamily="34" charset="0"/>
              <a:buChar char="•"/>
            </a:pPr>
            <a:r>
              <a:rPr lang="en-US" sz="1100" dirty="0"/>
              <a:t>Principal/Assistant Principal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Inter-Rater Agreement/Reliability Support</a:t>
            </a:r>
          </a:p>
          <a:p>
            <a:pPr marL="628650" lvl="1" indent="-171450">
              <a:buFont typeface="Arial" panose="020B0604020202020204" pitchFamily="34" charset="0"/>
              <a:buChar char="•"/>
            </a:pPr>
            <a:r>
              <a:rPr lang="en-US" sz="1100" dirty="0"/>
              <a:t>Update local educator agency (LEA) settings.</a:t>
            </a:r>
          </a:p>
          <a:p>
            <a:pPr marL="1085850" lvl="2" indent="-171450">
              <a:buSzPct val="75000"/>
              <a:buFont typeface="Courier New" panose="02070309020205020404" pitchFamily="49" charset="0"/>
              <a:buChar char="o"/>
            </a:pPr>
            <a:r>
              <a:rPr lang="en-US" sz="1100" dirty="0"/>
              <a:t>Decide educator quality standard weights</a:t>
            </a:r>
          </a:p>
          <a:p>
            <a:pPr marL="1085850" lvl="2" indent="-171450">
              <a:buSzPct val="75000"/>
              <a:buFont typeface="Courier New" panose="02070309020205020404" pitchFamily="49" charset="0"/>
              <a:buChar char="o"/>
            </a:pPr>
            <a:r>
              <a:rPr lang="en-US" sz="1100" dirty="0"/>
              <a:t>Decide district observation requirements</a:t>
            </a:r>
          </a:p>
          <a:p>
            <a:pPr lvl="1"/>
            <a:endParaRPr lang="en-US" sz="1100" dirty="0"/>
          </a:p>
          <a:p>
            <a:pPr marL="457200" lvl="1" indent="0">
              <a:buFont typeface="Arial" panose="020B0604020202020204" pitchFamily="34" charset="0"/>
              <a:buNone/>
            </a:pPr>
            <a:r>
              <a:rPr lang="en-US" sz="1100" i="1" dirty="0"/>
              <a:t>For districts/BOCES using the Colorado Performance Management System (COPMS) in RANDA:</a:t>
            </a:r>
          </a:p>
          <a:p>
            <a:pPr marL="628650" lvl="1" indent="-171450">
              <a:buFont typeface="Arial" panose="020B0604020202020204" pitchFamily="34" charset="0"/>
              <a:buChar char="•"/>
            </a:pPr>
            <a:r>
              <a:rPr lang="en-US" sz="1100" dirty="0"/>
              <a:t>Identify the person(s) responsible for evaluation support, technical support for the performance management system and Local Access Manager (LAM).</a:t>
            </a:r>
          </a:p>
          <a:p>
            <a:pPr marL="628650" lvl="1" indent="-171450">
              <a:buFont typeface="Arial" panose="020B0604020202020204" pitchFamily="34" charset="0"/>
              <a:buChar char="•"/>
            </a:pPr>
            <a:r>
              <a:rPr lang="en-US" sz="1100" dirty="0"/>
              <a:t>Identify the person to disable all accounts for educators no longer employed by the district/BOCES.</a:t>
            </a:r>
          </a:p>
          <a:p>
            <a:pPr marL="628650" lvl="1" indent="-171450">
              <a:buFont typeface="Arial" panose="020B0604020202020204" pitchFamily="34" charset="0"/>
              <a:buChar char="•"/>
            </a:pPr>
            <a:r>
              <a:rPr lang="en-US" sz="1100" dirty="0"/>
              <a:t>Enable the new school year within the first two weeks of the school year (</a:t>
            </a:r>
            <a:r>
              <a:rPr lang="en-US" sz="1100" b="1" dirty="0"/>
              <a:t>users will not be able to log in until the new school year is enabled</a:t>
            </a:r>
            <a:r>
              <a:rPr lang="en-US" sz="1100" dirty="0"/>
              <a:t>).</a:t>
            </a:r>
          </a:p>
          <a:p>
            <a:pPr marL="628650" lvl="1" indent="-171450">
              <a:buFont typeface="Arial" panose="020B0604020202020204" pitchFamily="34" charset="0"/>
              <a:buChar char="•"/>
            </a:pPr>
            <a:r>
              <a:rPr lang="en-US" sz="1100" dirty="0"/>
              <a:t>Update roles and ensure that all teachers are assigned evaluators and accounts within the data management system.</a:t>
            </a:r>
          </a:p>
          <a:p>
            <a:pPr lvl="1"/>
            <a:endParaRPr lang="en-US" sz="1100" dirty="0"/>
          </a:p>
          <a:p>
            <a:pPr lvl="0"/>
            <a:r>
              <a:rPr lang="en-US" sz="1100" dirty="0"/>
              <a:t>Timeline:</a:t>
            </a:r>
          </a:p>
          <a:p>
            <a:pPr lvl="1"/>
            <a:r>
              <a:rPr lang="en-US" sz="1100" dirty="0"/>
              <a:t>Orientation</a:t>
            </a:r>
          </a:p>
          <a:p>
            <a:pPr lvl="1"/>
            <a:r>
              <a:rPr lang="en-US" sz="1100" dirty="0"/>
              <a:t>Self-Assessment</a:t>
            </a:r>
          </a:p>
          <a:p>
            <a:pPr lvl="1"/>
            <a:r>
              <a:rPr lang="en-US" sz="1100" dirty="0"/>
              <a:t>Professional Growth Plan</a:t>
            </a:r>
          </a:p>
          <a:p>
            <a:pPr lvl="1"/>
            <a:r>
              <a:rPr lang="en-US" sz="1100" dirty="0"/>
              <a:t>Observations – using peers and/or alternate evaluators</a:t>
            </a:r>
          </a:p>
          <a:p>
            <a:pPr lvl="1"/>
            <a:r>
              <a:rPr lang="en-US" sz="1100" dirty="0"/>
              <a:t>Use of Artifacts and the Discrepancy Model</a:t>
            </a:r>
          </a:p>
          <a:p>
            <a:pPr lvl="1"/>
            <a:r>
              <a:rPr lang="en-US" sz="1100" strike="noStrike" dirty="0"/>
              <a:t>Measures of Student Learning/Outcomes</a:t>
            </a:r>
          </a:p>
          <a:p>
            <a:pPr lvl="1"/>
            <a:r>
              <a:rPr lang="en-US" sz="1100" dirty="0"/>
              <a:t>Mid-Year Review</a:t>
            </a:r>
          </a:p>
          <a:p>
            <a:pPr lvl="1"/>
            <a:r>
              <a:rPr lang="en-US" sz="1100" dirty="0"/>
              <a:t>End-of-Year Rubric</a:t>
            </a:r>
          </a:p>
          <a:p>
            <a:pPr lvl="1"/>
            <a:r>
              <a:rPr lang="en-US" sz="1100" dirty="0"/>
              <a:t>End-of-Year Measures</a:t>
            </a:r>
          </a:p>
          <a:p>
            <a:pPr lvl="1"/>
            <a:r>
              <a:rPr lang="en-US" sz="1100" dirty="0"/>
              <a:t>Final Meeting</a:t>
            </a:r>
          </a:p>
          <a:p>
            <a:pPr lvl="1"/>
            <a:r>
              <a:rPr lang="en-US" sz="1100" dirty="0"/>
              <a:t>Appeals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963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a:t>
            </a:r>
            <a:r>
              <a:rPr lang="en-US" i="0" baseline="0" dirty="0">
                <a:hlinkClick r:id="rId3"/>
              </a:rPr>
              <a:t>http://www.cde.state.co.us/educatoreffectiveness/flex/findingtimeinevals</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44</a:t>
            </a:fld>
            <a:endParaRPr lang="en-US"/>
          </a:p>
        </p:txBody>
      </p:sp>
    </p:spTree>
    <p:extLst>
      <p:ext uri="{BB962C8B-B14F-4D97-AF65-F5344CB8AC3E}">
        <p14:creationId xmlns:p14="http://schemas.microsoft.com/office/powerpoint/2010/main" val="2368779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Prior to using the state model system, educators should be trained on the system’s processes, tools and materials to ensure that everyone has the foundational knowledge needed to implement the system. Well-trained and knowledgeable users help ensure the reliability and accuracy of the final ratings. This typically occurs once for an educator.</a:t>
            </a:r>
          </a:p>
          <a:p>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hlinkClick r:id="rId3"/>
              </a:rPr>
              <a:t>http://www.cde.state.co.us/educatoreffectiveness/flex-training</a:t>
            </a:r>
            <a:r>
              <a:rPr lang="en-US" i="0" baseline="0" dirty="0"/>
              <a:t>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45</a:t>
            </a:fld>
            <a:endParaRPr lang="en-US"/>
          </a:p>
        </p:txBody>
      </p:sp>
    </p:spTree>
    <p:extLst>
      <p:ext uri="{BB962C8B-B14F-4D97-AF65-F5344CB8AC3E}">
        <p14:creationId xmlns:p14="http://schemas.microsoft.com/office/powerpoint/2010/main" val="17142957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provides an opportunity for educators being evaluated to reflect on their ability to face the challenges ahead during the coming school year, including the measures to which they will be held accountable, student needs and their professional growth plan.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Sharing the Self-Assessment: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hlinkClick r:id="rId3"/>
              </a:rPr>
              <a:t>http://www.cde.state.co.us/educatoreffectiveness/flex-sharing-sa</a:t>
            </a:r>
            <a:r>
              <a:rPr lang="en-US" b="0" baseline="0" dirty="0"/>
              <a:t>  </a:t>
            </a:r>
            <a:br>
              <a:rPr lang="en-US" b="0" baseline="0" dirty="0"/>
            </a:b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Professional Growth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hlinkClick r:id="rId4"/>
              </a:rPr>
              <a:t>http://www.cde.state.co.us/educatoreffectiveness/flex-goals</a:t>
            </a:r>
            <a:r>
              <a:rPr lang="en-US" b="0" baseline="0"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46</a:t>
            </a:fld>
            <a:endParaRPr lang="en-US"/>
          </a:p>
        </p:txBody>
      </p:sp>
    </p:spTree>
    <p:extLst>
      <p:ext uri="{BB962C8B-B14F-4D97-AF65-F5344CB8AC3E}">
        <p14:creationId xmlns:p14="http://schemas.microsoft.com/office/powerpoint/2010/main" val="10293140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can add any requirements you have for the self-assessment such as:</a:t>
            </a:r>
          </a:p>
          <a:p>
            <a:pPr marL="628650" lvl="1" indent="-171450">
              <a:buFont typeface="Arial" panose="020B0604020202020204" pitchFamily="34" charset="0"/>
              <a:buChar char="•"/>
            </a:pPr>
            <a:r>
              <a:rPr lang="en-US" dirty="0"/>
              <a:t>Timeline for completion</a:t>
            </a:r>
          </a:p>
          <a:p>
            <a:pPr marL="628650" lvl="1" indent="-171450">
              <a:buFont typeface="Arial" panose="020B0604020202020204" pitchFamily="34" charset="0"/>
              <a:buChar char="•"/>
            </a:pPr>
            <a:r>
              <a:rPr lang="en-US" dirty="0"/>
              <a:t>Sharing protocol</a:t>
            </a:r>
          </a:p>
          <a:p>
            <a:pPr marL="628650" lvl="1" indent="-171450">
              <a:buFont typeface="Arial" panose="020B0604020202020204" pitchFamily="34" charset="0"/>
              <a:buChar char="•"/>
            </a:pPr>
            <a:r>
              <a:rPr lang="en-US" dirty="0"/>
              <a:t>Using the </a:t>
            </a:r>
            <a:r>
              <a:rPr lang="en-US" i="1" dirty="0"/>
              <a:t>Resource Guide for Deepening the Understanding of Teacher's Professional Practices </a:t>
            </a:r>
            <a:r>
              <a:rPr lang="en-US" dirty="0"/>
              <a:t>as needed (</a:t>
            </a:r>
            <a:r>
              <a:rPr lang="en-US" dirty="0">
                <a:hlinkClick r:id="rId3"/>
              </a:rPr>
              <a:t>http://www.cde.state.co.us/educatoreffectiveness/rev-resourceguide</a:t>
            </a:r>
            <a:r>
              <a:rPr lang="en-US" dirty="0"/>
              <a:t>)</a:t>
            </a:r>
          </a:p>
          <a:p>
            <a:pPr marL="628650" lvl="1" indent="-171450">
              <a:buFont typeface="Arial" panose="020B0604020202020204" pitchFamily="34" charset="0"/>
              <a:buChar char="•"/>
            </a:pPr>
            <a:r>
              <a:rPr lang="en-US" dirty="0"/>
              <a:t>Guidance for using the self-assessment as goals are prepared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Sharing the Self-Assessment: </a:t>
            </a:r>
            <a:r>
              <a:rPr lang="en-US" b="0" baseline="0" dirty="0">
                <a:hlinkClick r:id="rId4"/>
              </a:rPr>
              <a:t>http://www.cde.state.co.us/educatoreffectiveness/flex-sharing-sa</a:t>
            </a:r>
            <a:r>
              <a:rPr lang="en-US" b="0" baseline="0" dirty="0"/>
              <a:t>  </a:t>
            </a:r>
            <a:br>
              <a:rPr lang="en-US" b="0" baseline="0" dirty="0"/>
            </a:br>
            <a:endParaRPr lang="en-US" b="0"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0295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b="0" baseline="0" dirty="0"/>
              <a:t>Professional Growth Plan: </a:t>
            </a:r>
            <a:r>
              <a:rPr lang="en-US" b="0" baseline="0" dirty="0">
                <a:hlinkClick r:id="rId3"/>
              </a:rPr>
              <a:t>http://www.cde.state.co.us/educatoreffectiveness/flex-goals</a:t>
            </a:r>
            <a:r>
              <a:rPr lang="en-US" b="0" baseline="0" dirty="0"/>
              <a:t>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48</a:t>
            </a:fld>
            <a:endParaRPr lang="en-US"/>
          </a:p>
        </p:txBody>
      </p:sp>
    </p:spTree>
    <p:extLst>
      <p:ext uri="{BB962C8B-B14F-4D97-AF65-F5344CB8AC3E}">
        <p14:creationId xmlns:p14="http://schemas.microsoft.com/office/powerpoint/2010/main" val="29914260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building requirements for the educator growth plans on this slide such as:</a:t>
            </a:r>
          </a:p>
          <a:p>
            <a:pPr marL="628650" lvl="1" indent="-171450">
              <a:buFont typeface="Arial" panose="020B0604020202020204" pitchFamily="34" charset="0"/>
              <a:buChar char="•"/>
            </a:pPr>
            <a:r>
              <a:rPr lang="en-US" dirty="0"/>
              <a:t>Timeline for completion and goal expectations:</a:t>
            </a:r>
          </a:p>
          <a:p>
            <a:pPr marL="1085850" lvl="2" indent="-171450">
              <a:buFont typeface="Arial" panose="020B0604020202020204" pitchFamily="34" charset="0"/>
              <a:buChar char="•"/>
            </a:pPr>
            <a:r>
              <a:rPr lang="en-US" dirty="0"/>
              <a:t>number of goals</a:t>
            </a:r>
          </a:p>
          <a:p>
            <a:pPr marL="1085850" lvl="2" indent="-171450">
              <a:buFont typeface="Arial" panose="020B0604020202020204" pitchFamily="34" charset="0"/>
              <a:buChar char="•"/>
            </a:pPr>
            <a:r>
              <a:rPr lang="en-US" dirty="0"/>
              <a:t>number of action steps</a:t>
            </a:r>
          </a:p>
          <a:p>
            <a:pPr marL="1085850" lvl="2" indent="-171450">
              <a:buFont typeface="Arial" panose="020B0604020202020204" pitchFamily="34" charset="0"/>
              <a:buChar char="•"/>
            </a:pPr>
            <a:r>
              <a:rPr lang="en-US" dirty="0"/>
              <a:t>whether someone else will help them with the goal</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b="0" baseline="0" dirty="0"/>
              <a:t>Professional Growth Plan: </a:t>
            </a:r>
            <a:r>
              <a:rPr lang="en-US" b="0" baseline="0" dirty="0">
                <a:hlinkClick r:id="rId3"/>
              </a:rPr>
              <a:t>http://www.cde.state.co.us/educatoreffectiveness/flex-goals</a:t>
            </a:r>
            <a:r>
              <a:rPr lang="en-US" b="0"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49</a:t>
            </a:fld>
            <a:endParaRPr lang="en-US"/>
          </a:p>
        </p:txBody>
      </p:sp>
    </p:spTree>
    <p:extLst>
      <p:ext uri="{BB962C8B-B14F-4D97-AF65-F5344CB8AC3E}">
        <p14:creationId xmlns:p14="http://schemas.microsoft.com/office/powerpoint/2010/main" val="4122059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packet and information illustrates the interconnectedness and influence the various stakeholders have—directly and indirectly—related to educator effectiveness in Colorado. Specifically, this provides the delineation of the various roles and responsibilities for decision making when implementing educator evaluations in Colorado – from the state legislature that establishes the statutory requirements through to decisions made at the local level by school districts and BOCES for implementation. This packet also highlights the active roles evaluators and educators play in the evaluation process, along with the many flexibilities that are available to ensure evaluation processes and systems are reflective of local values and context.</a:t>
            </a:r>
          </a:p>
          <a:p>
            <a:endParaRPr lang="en-US" dirty="0"/>
          </a:p>
          <a:p>
            <a:r>
              <a:rPr lang="en-US" dirty="0"/>
              <a:t>Note – The images on the slide provide a preview of the PDF packet accessible via the link below – it is not necessarily intended to be read as is from the slide.</a:t>
            </a:r>
          </a:p>
          <a:p>
            <a:endParaRPr lang="en-US" dirty="0"/>
          </a:p>
          <a:p>
            <a:r>
              <a:rPr lang="en-US" dirty="0"/>
              <a:t>While it is included within the overview section, districts/BOCES are welcome to include/incorporate this content into their orientation slide deck and/or materials.</a:t>
            </a:r>
          </a:p>
          <a:p>
            <a:endParaRPr lang="en-US" dirty="0"/>
          </a:p>
          <a:p>
            <a:r>
              <a:rPr lang="en-US" dirty="0"/>
              <a:t>This content, including a downloadable PDF, is available online at: </a:t>
            </a:r>
            <a:r>
              <a:rPr lang="en-US" dirty="0">
                <a:hlinkClick r:id="rId3"/>
              </a:rPr>
              <a:t>https://www.cde.state.co.us/educatoreffectiveness/spheres-of-influence</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0107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Measures of Student Learning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http://www.cde.state.co.us/educatoreffectiveness/studentgrowthguide</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Measures of Student Learning: </a:t>
            </a:r>
            <a:r>
              <a:rPr lang="en-US" dirty="0">
                <a:hlinkClick r:id="rId4"/>
              </a:rPr>
              <a:t>http://www.cde.state.co.us/educatoreffectiveness/flex-mslos</a:t>
            </a:r>
            <a:r>
              <a:rPr lang="en-US" dirty="0"/>
              <a:t>  </a:t>
            </a:r>
          </a:p>
          <a:p>
            <a:r>
              <a:rPr lang="en-US" dirty="0"/>
              <a:t>Connecting the PGP and MSL/Os: </a:t>
            </a:r>
            <a:r>
              <a:rPr lang="en-US" dirty="0">
                <a:hlinkClick r:id="rId5"/>
              </a:rPr>
              <a:t>http://www.cde.state.co.us/educatoreffectiveness/flex-pgp-mslo</a:t>
            </a:r>
            <a:r>
              <a:rPr lang="en-US"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50</a:t>
            </a:fld>
            <a:endParaRPr lang="en-US"/>
          </a:p>
        </p:txBody>
      </p:sp>
    </p:spTree>
    <p:extLst>
      <p:ext uri="{BB962C8B-B14F-4D97-AF65-F5344CB8AC3E}">
        <p14:creationId xmlns:p14="http://schemas.microsoft.com/office/powerpoint/2010/main" val="17158238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could include the breakdown of weights and measures for your educators, i.e., what percentages will be used for the different measures within their 30% MSL/MSO portion of their evaluation.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Measures of Student Learning: </a:t>
            </a:r>
            <a:r>
              <a:rPr lang="en-US" dirty="0">
                <a:hlinkClick r:id="rId3"/>
              </a:rPr>
              <a:t>http://www.cde.state.co.us/educatoreffectiveness/flex-mslos</a:t>
            </a:r>
            <a:r>
              <a:rPr lang="en-US" dirty="0"/>
              <a:t> </a:t>
            </a:r>
          </a:p>
          <a:p>
            <a:r>
              <a:rPr lang="en-US" dirty="0"/>
              <a:t>Connecting the PGP and MSLs/MSOs: </a:t>
            </a:r>
            <a:r>
              <a:rPr lang="en-US" dirty="0">
                <a:hlinkClick r:id="rId4"/>
              </a:rPr>
              <a:t>http://www.cde.state.co.us/educatoreffectiveness/flex-pgp-mslo</a:t>
            </a:r>
            <a:r>
              <a:rPr lang="en-US" dirty="0"/>
              <a:t> </a:t>
            </a:r>
          </a:p>
          <a:p>
            <a:r>
              <a:rPr lang="en-US" dirty="0"/>
              <a:t> </a:t>
            </a:r>
          </a:p>
          <a:p>
            <a:r>
              <a:rPr lang="en-US" dirty="0"/>
              <a:t>Add in your building specific information about MSLs. </a:t>
            </a:r>
          </a:p>
          <a:p>
            <a:r>
              <a:rPr lang="en-US" dirty="0"/>
              <a:t>For example: the process for creating the MSLs, the date by which MSLs should be set and if ready, insert your pie on this slide.</a:t>
            </a:r>
          </a:p>
        </p:txBody>
      </p:sp>
      <p:sp>
        <p:nvSpPr>
          <p:cNvPr id="4" name="Slide Number Placeholder 3"/>
          <p:cNvSpPr>
            <a:spLocks noGrp="1"/>
          </p:cNvSpPr>
          <p:nvPr>
            <p:ph type="sldNum" sz="quarter" idx="5"/>
          </p:nvPr>
        </p:nvSpPr>
        <p:spPr/>
        <p:txBody>
          <a:bodyPr/>
          <a:lstStyle/>
          <a:p>
            <a:fld id="{D8C3E97E-4890-4915-A7C2-F3D207C521C5}" type="slidenum">
              <a:rPr lang="en-US" smtClean="0"/>
              <a:t>51</a:t>
            </a:fld>
            <a:endParaRPr lang="en-US" dirty="0"/>
          </a:p>
        </p:txBody>
      </p:sp>
    </p:spTree>
    <p:extLst>
      <p:ext uri="{BB962C8B-B14F-4D97-AF65-F5344CB8AC3E}">
        <p14:creationId xmlns:p14="http://schemas.microsoft.com/office/powerpoint/2010/main" val="37332649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a:t>
            </a:r>
            <a:r>
              <a:rPr lang="en-US" i="0" baseline="0" dirty="0">
                <a:hlinkClick r:id="rId3"/>
              </a:rPr>
              <a:t>http://www.cde.state.co.us/educatoreffectiveness/flex/findingtimeinevals</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52</a:t>
            </a:fld>
            <a:endParaRPr lang="en-US"/>
          </a:p>
        </p:txBody>
      </p:sp>
    </p:spTree>
    <p:extLst>
      <p:ext uri="{BB962C8B-B14F-4D97-AF65-F5344CB8AC3E}">
        <p14:creationId xmlns:p14="http://schemas.microsoft.com/office/powerpoint/2010/main" val="39383926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meetings could be formal or informal, brief, ongoing or scheduled depending on the district policy or preference.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53</a:t>
            </a:fld>
            <a:endParaRPr lang="en-US"/>
          </a:p>
        </p:txBody>
      </p:sp>
    </p:spTree>
    <p:extLst>
      <p:ext uri="{BB962C8B-B14F-4D97-AF65-F5344CB8AC3E}">
        <p14:creationId xmlns:p14="http://schemas.microsoft.com/office/powerpoint/2010/main" val="41375894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Measures of Student Learning: </a:t>
            </a:r>
            <a:r>
              <a:rPr lang="en-US" dirty="0">
                <a:hlinkClick r:id="rId3"/>
              </a:rPr>
              <a:t>http://www.cde.state.co.us/educatoreffectiveness/flex-mslos</a:t>
            </a:r>
            <a:r>
              <a:rPr lang="en-US" dirty="0"/>
              <a:t> </a:t>
            </a:r>
          </a:p>
          <a:p>
            <a:r>
              <a:rPr lang="en-US" dirty="0"/>
              <a:t>Connecting the PGP and MSLs/MSOs: </a:t>
            </a:r>
            <a:r>
              <a:rPr lang="en-US" dirty="0">
                <a:hlinkClick r:id="rId4"/>
              </a:rPr>
              <a:t>http://www.cde.state.co.us/educatoreffectiveness/flex-pgp-mslo</a:t>
            </a:r>
            <a:r>
              <a:rPr lang="en-US" dirty="0"/>
              <a:t> </a:t>
            </a:r>
          </a:p>
          <a:p>
            <a:r>
              <a:rPr lang="en-US" dirty="0"/>
              <a:t> add in your building specific information about MSLs. </a:t>
            </a:r>
          </a:p>
          <a:p>
            <a:r>
              <a:rPr lang="en-US" dirty="0"/>
              <a:t>For example: the process for creating the MSLs, the date by which MSLs should be set and if ready, insert your pie on this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5802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a:t>
            </a:r>
            <a:r>
              <a:rPr lang="en-US" i="0" baseline="0" dirty="0">
                <a:hlinkClick r:id="rId3"/>
              </a:rPr>
              <a:t>http://www.cde.state.co.us/educatoreffectiveness/flex/findingtimeinevals</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1520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mid-year meeting is the BIG meeting between educator and evaluator and sets the rest of the year up for success.</a:t>
            </a:r>
          </a:p>
          <a:p>
            <a:endParaRPr lang="en-US" i="0" dirty="0"/>
          </a:p>
          <a:p>
            <a:r>
              <a:rPr lang="en-US" i="0" dirty="0"/>
              <a:t>Principals/Evaluators and educators are strongly encouraged to prioritize this review for an in-depth discussion of progress towards goals as well as take time to explore any potential adjustments that may need to be made in setting the stage for the End of Year Conversation.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Additional considerations for prior to, during, and post to maximize the Mid-Year Review can be found at: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http://www.cde.state.co.us/educatoreffectiveness/maximizing_myr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endParaRPr lang="en-US" i="0" dirty="0"/>
          </a:p>
        </p:txBody>
      </p:sp>
      <p:sp>
        <p:nvSpPr>
          <p:cNvPr id="4" name="Slide Number Placeholder 3"/>
          <p:cNvSpPr>
            <a:spLocks noGrp="1"/>
          </p:cNvSpPr>
          <p:nvPr>
            <p:ph type="sldNum" sz="quarter" idx="5"/>
          </p:nvPr>
        </p:nvSpPr>
        <p:spPr/>
        <p:txBody>
          <a:bodyPr/>
          <a:lstStyle/>
          <a:p>
            <a:fld id="{D8C3E97E-4890-4915-A7C2-F3D207C521C5}" type="slidenum">
              <a:rPr lang="en-US" smtClean="0"/>
              <a:t>56</a:t>
            </a:fld>
            <a:endParaRPr lang="en-US"/>
          </a:p>
        </p:txBody>
      </p:sp>
    </p:spTree>
    <p:extLst>
      <p:ext uri="{BB962C8B-B14F-4D97-AF65-F5344CB8AC3E}">
        <p14:creationId xmlns:p14="http://schemas.microsoft.com/office/powerpoint/2010/main" val="26019718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any deadlines or specifics for your building Mid-Year Reviews on this slide. For example: Completion dates, what the educator should bring to the mid-year, should they make an appointment, among others.</a:t>
            </a:r>
          </a:p>
        </p:txBody>
      </p:sp>
      <p:sp>
        <p:nvSpPr>
          <p:cNvPr id="4" name="Slide Number Placeholder 3"/>
          <p:cNvSpPr>
            <a:spLocks noGrp="1"/>
          </p:cNvSpPr>
          <p:nvPr>
            <p:ph type="sldNum" sz="quarter" idx="5"/>
          </p:nvPr>
        </p:nvSpPr>
        <p:spPr/>
        <p:txBody>
          <a:bodyPr/>
          <a:lstStyle/>
          <a:p>
            <a:fld id="{D8C3E97E-4890-4915-A7C2-F3D207C521C5}" type="slidenum">
              <a:rPr lang="en-US" smtClean="0"/>
              <a:t>57</a:t>
            </a:fld>
            <a:endParaRPr lang="en-US"/>
          </a:p>
        </p:txBody>
      </p:sp>
    </p:spTree>
    <p:extLst>
      <p:ext uri="{BB962C8B-B14F-4D97-AF65-F5344CB8AC3E}">
        <p14:creationId xmlns:p14="http://schemas.microsoft.com/office/powerpoint/2010/main" val="889715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a:t>
            </a:r>
            <a:r>
              <a:rPr lang="en-US" i="0" baseline="0" dirty="0">
                <a:hlinkClick r:id="rId3"/>
              </a:rPr>
              <a:t>http://www.cde.state.co.us/educatoreffectiveness/flex/findingtimeinevals</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9589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evaluator, who is responsible for accurately and fairly rating professional practices, should take advantage of all opportunities to examine the performance of the educators for whom they have evaluation responsibilities. Additionally, there are many opportunities throughout the school day in which staff members may be evaluated outside of the classroom, and evaluators who take advantage of those opportunities will have the information necessary to make fair and accurate determinations of the staff members’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 information is now available on the CDE website that focused on effective observation and feedback in various learning environments (including remote/online):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Providing Effective Observations and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http://www.cde.state.co.us/educatoreffectiveness/observationfeedback</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Observations: http://www.cde.state.co.us/educatoreffectiveness/flex-observations</a:t>
            </a:r>
          </a:p>
          <a:p>
            <a:r>
              <a:rPr lang="en-US" i="0" baseline="0" dirty="0"/>
              <a:t>Observation Feedback: </a:t>
            </a:r>
            <a:r>
              <a:rPr lang="en-US" i="0" baseline="0" dirty="0">
                <a:hlinkClick r:id="rId4"/>
              </a:rPr>
              <a:t>http://www.cde.state.co.us/educatoreffectiveness/flex-obs-feedback</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59</a:t>
            </a:fld>
            <a:endParaRPr lang="en-US"/>
          </a:p>
        </p:txBody>
      </p:sp>
    </p:spTree>
    <p:extLst>
      <p:ext uri="{BB962C8B-B14F-4D97-AF65-F5344CB8AC3E}">
        <p14:creationId xmlns:p14="http://schemas.microsoft.com/office/powerpoint/2010/main" val="129011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5618B-051A-FEB6-B605-D4E6CE7D7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260BB4-6D03-88A7-3827-42F66AB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E0F9F-B8EC-52D6-7FE6-E0567D82DB02}"/>
              </a:ext>
            </a:extLst>
          </p:cNvPr>
          <p:cNvSpPr>
            <a:spLocks noGrp="1"/>
          </p:cNvSpPr>
          <p:nvPr>
            <p:ph type="body" idx="1"/>
          </p:nvPr>
        </p:nvSpPr>
        <p:spPr>
          <a:xfrm>
            <a:off x="685800" y="4400551"/>
            <a:ext cx="5486400" cy="2679872"/>
          </a:xfrm>
        </p:spPr>
        <p:txBody>
          <a:bodyPr/>
          <a:lstStyle/>
          <a:p>
            <a:r>
              <a:rPr lang="en-US" dirty="0"/>
              <a:t>The Educator Effectiveness (EE) Office offers differentiated support to</a:t>
            </a:r>
            <a:r>
              <a:rPr lang="en-US" baseline="0" dirty="0"/>
              <a:t> districts/BOCES through our team of Regional Specialists. </a:t>
            </a:r>
            <a:r>
              <a:rPr lang="en-US" dirty="0"/>
              <a:t>The EE Regional Specialists can assist districts/BOCES as they support educator practice and build an integrated, systematic approach to educator evaluation – as a part of the state model system or a district’s locally created evaluation system.</a:t>
            </a:r>
            <a:br>
              <a:rPr lang="en-US" dirty="0"/>
            </a:br>
            <a:br>
              <a:rPr lang="en-US" dirty="0"/>
            </a:br>
            <a:r>
              <a:rPr lang="en-US" dirty="0"/>
              <a:t>The Educator Effectiveness Regional Specialists are available to meet with districts/BOCES to discuss local needs. Please use the chart above to help identify your Educator Effectiveness Regional Specialist. Feel free to contact your specialist with any questions you may have or support you may need! </a:t>
            </a:r>
          </a:p>
          <a:p>
            <a:endParaRPr lang="en-US" dirty="0"/>
          </a:p>
        </p:txBody>
      </p:sp>
      <p:sp>
        <p:nvSpPr>
          <p:cNvPr id="7" name="Slide Number Placeholder 6">
            <a:extLst>
              <a:ext uri="{FF2B5EF4-FFF2-40B4-BE49-F238E27FC236}">
                <a16:creationId xmlns:a16="http://schemas.microsoft.com/office/drawing/2014/main" id="{45D8998B-F9C0-AF81-90B9-A52586760223}"/>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7363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graphic from </a:t>
            </a:r>
            <a:r>
              <a:rPr lang="en-US" i="1" dirty="0"/>
              <a:t>Better Feedback for Better Teaching, </a:t>
            </a:r>
            <a:r>
              <a:rPr lang="en-US" i="0" dirty="0"/>
              <a:t>adapted by the Rhode Island Department of Education and included within CDE’s evaluator training, E-Train</a:t>
            </a:r>
            <a:r>
              <a:rPr lang="en-US" dirty="0"/>
              <a:t>. </a:t>
            </a:r>
          </a:p>
          <a:p>
            <a:r>
              <a:rPr lang="en-US" dirty="0"/>
              <a:t>You may want to share this with your educators, so they are aware of best practices for collecting data and giving feedback.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Observations: http://www.cde.state.co.us/educatoreffectiveness/flex-observations</a:t>
            </a:r>
          </a:p>
          <a:p>
            <a:r>
              <a:rPr lang="en-US" i="0" baseline="0" dirty="0"/>
              <a:t>Observation Feedback: </a:t>
            </a:r>
            <a:r>
              <a:rPr lang="en-US" i="0" baseline="0" dirty="0">
                <a:hlinkClick r:id="rId3"/>
              </a:rPr>
              <a:t>http://www.cde.state.co.us/educatoreffectiveness/flex-obs-feedback</a:t>
            </a:r>
            <a:r>
              <a:rPr lang="en-US" i="0" baseline="0"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60</a:t>
            </a:fld>
            <a:endParaRPr lang="en-US"/>
          </a:p>
        </p:txBody>
      </p:sp>
    </p:spTree>
    <p:extLst>
      <p:ext uri="{BB962C8B-B14F-4D97-AF65-F5344CB8AC3E}">
        <p14:creationId xmlns:p14="http://schemas.microsoft.com/office/powerpoint/2010/main" val="30002541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 should inform educators about the process of observation and feedback. For example: how often will the educator be observed, how will feedback take place, can they request an observation, how will they be informed about upcoming observations or will they be unannounced?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Observations: http://www.cde.state.co.us/educatoreffectiveness/flex-observations</a:t>
            </a:r>
          </a:p>
          <a:p>
            <a:r>
              <a:rPr lang="en-US" i="0" baseline="0" dirty="0"/>
              <a:t>Observation Feedback: </a:t>
            </a:r>
            <a:r>
              <a:rPr lang="en-US" i="0" baseline="0" dirty="0">
                <a:hlinkClick r:id="rId3"/>
              </a:rPr>
              <a:t>http://www.cde.state.co.us/educatoreffectiveness/flex-obs-feedback</a:t>
            </a:r>
            <a:r>
              <a:rPr lang="en-US" i="0" baseline="0"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61</a:t>
            </a:fld>
            <a:endParaRPr lang="en-US"/>
          </a:p>
        </p:txBody>
      </p:sp>
    </p:spTree>
    <p:extLst>
      <p:ext uri="{BB962C8B-B14F-4D97-AF65-F5344CB8AC3E}">
        <p14:creationId xmlns:p14="http://schemas.microsoft.com/office/powerpoint/2010/main" val="79908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a:t>
            </a:r>
            <a:r>
              <a:rPr lang="en-US" i="0" baseline="0" dirty="0">
                <a:hlinkClick r:id="rId3"/>
              </a:rPr>
              <a:t>http://www.cde.state.co.us/educatoreffectiveness/flex/findingtimeinevals</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4616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63</a:t>
            </a:fld>
            <a:endParaRPr lang="en-US"/>
          </a:p>
        </p:txBody>
      </p:sp>
    </p:spTree>
    <p:extLst>
      <p:ext uri="{BB962C8B-B14F-4D97-AF65-F5344CB8AC3E}">
        <p14:creationId xmlns:p14="http://schemas.microsoft.com/office/powerpoint/2010/main" val="3326049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64</a:t>
            </a:fld>
            <a:endParaRPr lang="en-US"/>
          </a:p>
        </p:txBody>
      </p:sp>
    </p:spTree>
    <p:extLst>
      <p:ext uri="{BB962C8B-B14F-4D97-AF65-F5344CB8AC3E}">
        <p14:creationId xmlns:p14="http://schemas.microsoft.com/office/powerpoint/2010/main" val="18958636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65</a:t>
            </a:fld>
            <a:endParaRPr lang="en-US"/>
          </a:p>
        </p:txBody>
      </p:sp>
    </p:spTree>
    <p:extLst>
      <p:ext uri="{BB962C8B-B14F-4D97-AF65-F5344CB8AC3E}">
        <p14:creationId xmlns:p14="http://schemas.microsoft.com/office/powerpoint/2010/main" val="26214743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66</a:t>
            </a:fld>
            <a:endParaRPr lang="en-US"/>
          </a:p>
        </p:txBody>
      </p:sp>
    </p:spTree>
    <p:extLst>
      <p:ext uri="{BB962C8B-B14F-4D97-AF65-F5344CB8AC3E}">
        <p14:creationId xmlns:p14="http://schemas.microsoft.com/office/powerpoint/2010/main" val="37754847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Advisory Personnel Performance Evaluation Council (formerly known as the 1338 Committee) can be a powerful group to bring together to make recommendations about the components of a local evaluation system.</a:t>
            </a:r>
            <a:endParaRPr lang="en-US" i="0" baseline="0" dirty="0"/>
          </a:p>
          <a:p>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hlinkClick r:id="rId3"/>
              </a:rPr>
              <a:t>http://www.cde.state.co.us/educatoreffectiveness/flex-adv-evaluation-council</a:t>
            </a:r>
            <a:r>
              <a:rPr lang="en-US" dirty="0"/>
              <a:t> </a:t>
            </a:r>
          </a:p>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5642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State board rule specifies that each school district in Colorado must have an Advisory Personnel Performance Evaluation (1338) council to consult with the local school board as to the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Fairness, effectiveness, credibility, and professional quality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of local evaluation systems, processes, procedures.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 also specifies that each BOCES that employs licensed personnel must have a “BOCES Advisory Personnel Performance Evaluation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state board rule applies to all districts, you may use the state model or a locally created rubric and model, the rule applies to 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 council is advisory to the local school board. They do not have a decision-making role/authority.</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9310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following members must be part of the membership of a 1338 Council per requirements in State Board rule: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teacher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administrator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principal from the school district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school district resident who is a parent with a child attending a school within the district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school district resident who is not a parent with a child attending a school within the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membership of a district’s 1338 Council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may overlap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with other district committees (i.e., accountability committees), particularly in smaller districts.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86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orientation slide deck serves as a shell and a starting point for districts and BOCES to present the relevant information and local protocols/processes for completing educator evaluations. </a:t>
            </a:r>
          </a:p>
          <a:p>
            <a:endParaRPr lang="en-US" dirty="0"/>
          </a:p>
          <a:p>
            <a:r>
              <a:rPr lang="en-US" dirty="0"/>
              <a:t>It is not meant to be used “as-is”. Information specific to the local district will need to be added and individual choices should be made for which slides to include for different audience groups.</a:t>
            </a:r>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16363678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1338 Councils were established to provide local school boards with input and feedback around 4 key areas:</a:t>
            </a:r>
          </a:p>
          <a:p>
            <a:pPr marL="0" indent="0">
              <a:buNone/>
            </a:pPr>
            <a:endParaRPr lang="en-US" sz="1200" dirty="0"/>
          </a:p>
          <a:p>
            <a:pPr lvl="1"/>
            <a:r>
              <a:rPr lang="en-US" sz="1200" b="1" u="none" dirty="0"/>
              <a:t>Fairness </a:t>
            </a:r>
            <a:r>
              <a:rPr lang="en-US" sz="1200" u="none" dirty="0"/>
              <a:t>of local evaluation systems</a:t>
            </a:r>
          </a:p>
          <a:p>
            <a:pPr lvl="1"/>
            <a:r>
              <a:rPr lang="en-US" sz="1200" b="1" u="none" dirty="0"/>
              <a:t>Effectiveness</a:t>
            </a:r>
            <a:r>
              <a:rPr lang="en-US" sz="1200" u="none" dirty="0"/>
              <a:t> of local evaluation systems</a:t>
            </a:r>
          </a:p>
          <a:p>
            <a:pPr lvl="1"/>
            <a:r>
              <a:rPr lang="en-US" b="1" u="none" dirty="0"/>
              <a:t>Credibility</a:t>
            </a:r>
            <a:r>
              <a:rPr lang="en-US" u="none" dirty="0"/>
              <a:t> of local evaluation systems</a:t>
            </a:r>
          </a:p>
          <a:p>
            <a:pPr lvl="1"/>
            <a:r>
              <a:rPr lang="en-US" b="1" u="none" dirty="0"/>
              <a:t>Professional</a:t>
            </a:r>
            <a:r>
              <a:rPr lang="en-US" u="none" dirty="0"/>
              <a:t> Quality </a:t>
            </a:r>
            <a:r>
              <a:rPr lang="en-US" dirty="0"/>
              <a:t>of local evaluation systems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9505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Engaging Stakeholders</a:t>
            </a:r>
          </a:p>
          <a:p>
            <a:r>
              <a:rPr lang="en-US" baseline="0" dirty="0">
                <a:hlinkClick r:id="rId3"/>
              </a:rPr>
              <a:t>https://www.cde.state.co.us/educatoreffectiveness/flex/engaging-stakeholders</a:t>
            </a:r>
            <a:r>
              <a:rPr lang="en-US" baseline="0" dirty="0"/>
              <a:t> </a:t>
            </a:r>
          </a:p>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4395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72</a:t>
            </a:fld>
            <a:endParaRPr lang="en-US"/>
          </a:p>
        </p:txBody>
      </p:sp>
    </p:spTree>
    <p:extLst>
      <p:ext uri="{BB962C8B-B14F-4D97-AF65-F5344CB8AC3E}">
        <p14:creationId xmlns:p14="http://schemas.microsoft.com/office/powerpoint/2010/main" val="31202168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the names and contact information for people that can assist educators if they have questions. COPMS information is provided here for district/BOCES who utilize the state provided platform – this can be replaced with district’s local contact information as appropriate. </a:t>
            </a:r>
          </a:p>
        </p:txBody>
      </p:sp>
      <p:sp>
        <p:nvSpPr>
          <p:cNvPr id="4" name="Slide Number Placeholder 3"/>
          <p:cNvSpPr>
            <a:spLocks noGrp="1"/>
          </p:cNvSpPr>
          <p:nvPr>
            <p:ph type="sldNum" sz="quarter" idx="5"/>
          </p:nvPr>
        </p:nvSpPr>
        <p:spPr/>
        <p:txBody>
          <a:bodyPr/>
          <a:lstStyle/>
          <a:p>
            <a:fld id="{D8C3E97E-4890-4915-A7C2-F3D207C521C5}" type="slidenum">
              <a:rPr lang="en-US" smtClean="0"/>
              <a:t>73</a:t>
            </a:fld>
            <a:endParaRPr lang="en-US"/>
          </a:p>
        </p:txBody>
      </p:sp>
    </p:spTree>
    <p:extLst>
      <p:ext uri="{BB962C8B-B14F-4D97-AF65-F5344CB8AC3E}">
        <p14:creationId xmlns:p14="http://schemas.microsoft.com/office/powerpoint/2010/main" val="36031732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1"/>
            <a:ext cx="5486400" cy="2679872"/>
          </a:xfrm>
        </p:spPr>
        <p:txBody>
          <a:bodyPr/>
          <a:lstStyle/>
          <a:p>
            <a:r>
              <a:rPr lang="en-US" dirty="0"/>
              <a:t>The Educator Effectiveness (EE) Office offers differentiated support to</a:t>
            </a:r>
            <a:r>
              <a:rPr lang="en-US" baseline="0" dirty="0"/>
              <a:t> districts/BOCES through our team of Regional Specialists. </a:t>
            </a:r>
            <a:r>
              <a:rPr lang="en-US" dirty="0"/>
              <a:t>The Regional Specialists can assist districts/BOCES as they support educator practice and build an integrated, systematic approach to educator evaluation – as a part of the state model system or a district’s unique evaluation system.</a:t>
            </a:r>
            <a:br>
              <a:rPr lang="en-US" dirty="0"/>
            </a:br>
            <a:br>
              <a:rPr lang="en-US" dirty="0"/>
            </a:br>
            <a:r>
              <a:rPr lang="en-US" dirty="0"/>
              <a:t>The Educator Effectiveness Regional Specialists are available to meet with districts/BOCES to discuss local needs. Please use the chart above to help identify your Educator Effectiveness Regional Specialist. Feel free to contact your specialist with any questions you may have or support you may need! </a:t>
            </a:r>
          </a:p>
          <a:p>
            <a:endParaRPr lang="en-US" dirty="0"/>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433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 and resources can be found at:</a:t>
            </a:r>
          </a:p>
          <a:p>
            <a:endParaRPr lang="en-US" dirty="0"/>
          </a:p>
          <a:p>
            <a:pPr marL="171450" indent="-171450">
              <a:buFont typeface="Arial" panose="020B0604020202020204" pitchFamily="34" charset="0"/>
              <a:buChar char="•"/>
            </a:pPr>
            <a:r>
              <a:rPr lang="en-US" dirty="0"/>
              <a:t>SB10-191 Overview</a:t>
            </a:r>
          </a:p>
          <a:p>
            <a:pPr marL="628650" lvl="1" indent="-171450">
              <a:buFont typeface="Arial" panose="020B0604020202020204" pitchFamily="34" charset="0"/>
              <a:buChar char="•"/>
            </a:pPr>
            <a:r>
              <a:rPr lang="en-US" dirty="0">
                <a:hlinkClick r:id="rId3"/>
              </a:rPr>
              <a:t>https://www.cde.state.co.us/educatoreffectiveness/learn-more-sb-10-191</a:t>
            </a:r>
            <a:r>
              <a:rPr lang="en-US" dirty="0"/>
              <a:t>   </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SB22-070 Overview</a:t>
            </a:r>
          </a:p>
          <a:p>
            <a:pPr marL="628650" lvl="1" indent="-171450">
              <a:buFont typeface="Arial" panose="020B0604020202020204" pitchFamily="34" charset="0"/>
              <a:buChar char="•"/>
            </a:pPr>
            <a:r>
              <a:rPr lang="en-US" dirty="0">
                <a:hlinkClick r:id="rId4"/>
              </a:rPr>
              <a:t>https://www.cde.state.co.us/educatoreffectiveness/learn-more-sb-22-070</a:t>
            </a:r>
            <a:r>
              <a:rPr lang="en-US" dirty="0"/>
              <a:t>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418034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content describes the what is required for educator evaluations in Colorado per state statute and State Board rules (1 CCR 301-87).</a:t>
            </a:r>
          </a:p>
          <a:p>
            <a:endParaRPr lang="en-US" dirty="0"/>
          </a:p>
          <a:p>
            <a:r>
              <a:rPr lang="en-US" dirty="0"/>
              <a:t>These requirements are applicable to all licensed educators (i.e., teachers, SSPs, and principals/APs), regardless if a district/BOCES is using the state model evaluation system or a locally created evaluation system.</a:t>
            </a:r>
          </a:p>
          <a:p>
            <a:endParaRPr lang="en-US" dirty="0"/>
          </a:p>
          <a:p>
            <a:r>
              <a:rPr lang="en-US" dirty="0"/>
              <a:t>Colorado Evaluation Systems</a:t>
            </a:r>
          </a:p>
          <a:p>
            <a:r>
              <a:rPr lang="en-US" dirty="0">
                <a:hlinkClick r:id="rId3"/>
              </a:rPr>
              <a:t>http://www.cde.state.co.us/educatoreffectiveness/colorado-evaluation-systems</a:t>
            </a:r>
            <a:r>
              <a:rPr lang="en-US" dirty="0"/>
              <a:t>  </a:t>
            </a:r>
          </a:p>
          <a:p>
            <a:endParaRPr lang="en-US" dirty="0"/>
          </a:p>
          <a:p>
            <a:r>
              <a:rPr lang="en-US" dirty="0"/>
              <a:t>Educator Evaluation Requirements</a:t>
            </a:r>
          </a:p>
          <a:p>
            <a:r>
              <a:rPr lang="en-US" dirty="0">
                <a:hlinkClick r:id="rId4"/>
              </a:rPr>
              <a:t>http://www.cde.state.co.us/educatoreffectiveness/statutory-requirements</a:t>
            </a:r>
            <a:r>
              <a:rPr lang="en-US" dirty="0"/>
              <a:t>  </a:t>
            </a:r>
          </a:p>
          <a:p>
            <a:endParaRPr lang="en-US" dirty="0"/>
          </a:p>
          <a:p>
            <a:r>
              <a:rPr lang="en-US" dirty="0"/>
              <a:t>Educator Effectiveness FAQs</a:t>
            </a:r>
          </a:p>
          <a:p>
            <a:r>
              <a:rPr lang="en-US" dirty="0">
                <a:hlinkClick r:id="rId5"/>
              </a:rPr>
              <a:t>https://www.cde.state.co.us/educatoreffectiveness/faqs</a:t>
            </a:r>
            <a:r>
              <a:rPr lang="en-US" dirty="0"/>
              <a:t> </a:t>
            </a: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279690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4" name="Picture 3">
            <a:extLst>
              <a:ext uri="{FF2B5EF4-FFF2-40B4-BE49-F238E27FC236}">
                <a16:creationId xmlns:a16="http://schemas.microsoft.com/office/drawing/2014/main" id="{DB79BAD3-EF75-4C83-B3F1-2D2C6B2F73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92442" y="6420923"/>
            <a:ext cx="2057400" cy="365125"/>
          </a:xfrm>
          <a:prstGeom prst="rect">
            <a:avLst/>
          </a:prstGeom>
        </p:spPr>
        <p:txBody>
          <a:bodyPr/>
          <a:lstStyle>
            <a:lvl1pPr algn="l">
              <a:defRPr sz="14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19050" y="6492874"/>
            <a:ext cx="2057400" cy="365125"/>
          </a:xfrm>
          <a:prstGeom prst="rect">
            <a:avLst/>
          </a:prstGeom>
        </p:spPr>
        <p:txBody>
          <a:bodyPr/>
          <a:lstStyle>
            <a:lvl1pPr algn="l">
              <a:defRPr sz="1400"/>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www.cde.state.co.us/educatoreffectiveness/flex-appeal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educatoreffectiveness/e-trai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e.state.co.us/educatoreffectiveness/msl-mso-overview-and-statutory-requirements#mso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www.cde.state.co.us/educatoreffectiveness/flex"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hyperlink" Target="mailto:Davis_j@cde.state.co.us" TargetMode="External"/><Relationship Id="rId3" Type="http://schemas.openxmlformats.org/officeDocument/2006/relationships/hyperlink" Target="http://www.cde.state.co.us/educatoreffectiveness/ee-regions" TargetMode="External"/><Relationship Id="rId7" Type="http://schemas.openxmlformats.org/officeDocument/2006/relationships/hyperlink" Target="mailto:chostner_p@cde.state.co.us"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mailto:hearty_d@cde.state.co.us" TargetMode="External"/><Relationship Id="rId5" Type="http://schemas.openxmlformats.org/officeDocument/2006/relationships/hyperlink" Target="mailto:poduska_a@cde.state.co.us" TargetMode="External"/><Relationship Id="rId4" Type="http://schemas.openxmlformats.org/officeDocument/2006/relationships/hyperlink" Target="mailto:Garcia_c@cde.state.co.us" TargetMode="External"/><Relationship Id="rId9"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hyperlink" Target="mailto:copms@cde.state.co.us" TargetMode="External"/><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8" Type="http://schemas.openxmlformats.org/officeDocument/2006/relationships/hyperlink" Target="mailto:chostner_p@cde.state.co.us" TargetMode="External"/><Relationship Id="rId3" Type="http://schemas.openxmlformats.org/officeDocument/2006/relationships/hyperlink" Target="http://www.cde.state.co.us/educatoreffectiveness/ee-regions" TargetMode="External"/><Relationship Id="rId7" Type="http://schemas.openxmlformats.org/officeDocument/2006/relationships/hyperlink" Target="mailto:hearty_d@cde.state.co.us" TargetMode="External"/><Relationship Id="rId2" Type="http://schemas.openxmlformats.org/officeDocument/2006/relationships/notesSlide" Target="../notesSlides/notesSlide74.xml"/><Relationship Id="rId1" Type="http://schemas.openxmlformats.org/officeDocument/2006/relationships/slideLayout" Target="../slideLayouts/slideLayout10.xml"/><Relationship Id="rId6" Type="http://schemas.openxmlformats.org/officeDocument/2006/relationships/hyperlink" Target="mailto:poduska_a@cde.state.co.us" TargetMode="External"/><Relationship Id="rId5" Type="http://schemas.openxmlformats.org/officeDocument/2006/relationships/hyperlink" Target="mailto:Garcia_c@cde.state.co.us" TargetMode="External"/><Relationship Id="rId10" Type="http://schemas.openxmlformats.org/officeDocument/2006/relationships/image" Target="../media/image34.png"/><Relationship Id="rId4" Type="http://schemas.openxmlformats.org/officeDocument/2006/relationships/hyperlink" Target="mailto:educator_effectiveness@cde.state.co.us" TargetMode="External"/><Relationship Id="rId9" Type="http://schemas.openxmlformats.org/officeDocument/2006/relationships/hyperlink" Target="mailto:davis_j@cde.state.co.u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CFF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7541-9EF8-43C2-9F6B-74EC244A0BA9}"/>
              </a:ext>
            </a:extLst>
          </p:cNvPr>
          <p:cNvSpPr>
            <a:spLocks noGrp="1"/>
          </p:cNvSpPr>
          <p:nvPr>
            <p:ph type="title"/>
          </p:nvPr>
        </p:nvSpPr>
        <p:spPr>
          <a:xfrm>
            <a:off x="283654" y="156542"/>
            <a:ext cx="8576689" cy="1023569"/>
          </a:xfrm>
          <a:noFill/>
        </p:spPr>
        <p:txBody>
          <a:bodyPr>
            <a:noAutofit/>
          </a:bodyPr>
          <a:lstStyle/>
          <a:p>
            <a:pPr algn="ctr"/>
            <a:r>
              <a:rPr lang="en-US" sz="2800" dirty="0"/>
              <a:t>Fall 2025 Orientation Slide Deck: </a:t>
            </a:r>
            <a:br>
              <a:rPr lang="en-US" sz="3200" dirty="0"/>
            </a:br>
            <a:r>
              <a:rPr lang="en-US" sz="3200" u="sng" dirty="0"/>
              <a:t>Overview and Tips for Using this Orientation “Shell”</a:t>
            </a:r>
          </a:p>
        </p:txBody>
      </p:sp>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925032" y="1520456"/>
            <a:ext cx="7293935" cy="4529470"/>
          </a:xfrm>
        </p:spPr>
        <p:txBody>
          <a:bodyPr>
            <a:noAutofit/>
          </a:bodyPr>
          <a:lstStyle/>
          <a:p>
            <a:pPr marL="0" indent="0">
              <a:buNone/>
            </a:pPr>
            <a:r>
              <a:rPr lang="en-US" sz="2600" dirty="0"/>
              <a:t>This orientation slide deck serves as a shell and a starting point for districts and BOCES to present relevant information and local protocols and processes for completing educator evaluations for the 2025-26 school year. </a:t>
            </a:r>
          </a:p>
          <a:p>
            <a:pPr marL="0" indent="0">
              <a:buNone/>
            </a:pPr>
            <a:endParaRPr lang="en-US" sz="1400" dirty="0"/>
          </a:p>
          <a:p>
            <a:pPr marL="0" indent="0">
              <a:buNone/>
            </a:pPr>
            <a:r>
              <a:rPr lang="en-US" sz="2600" b="1" dirty="0"/>
              <a:t>It is not meant to be used “as-is”</a:t>
            </a:r>
            <a:r>
              <a:rPr lang="en-US" sz="2600" dirty="0"/>
              <a:t>. </a:t>
            </a:r>
          </a:p>
          <a:p>
            <a:pPr marL="0" indent="0">
              <a:buNone/>
            </a:pPr>
            <a:endParaRPr lang="en-US" sz="1400" dirty="0"/>
          </a:p>
          <a:p>
            <a:pPr marL="0" indent="0">
              <a:buNone/>
            </a:pPr>
            <a:r>
              <a:rPr lang="en-US" sz="2600" dirty="0"/>
              <a:t>Information specific to the local district/BOCES needs to be added, as well as a determination made regarding which slides to include for different audiences.</a:t>
            </a:r>
          </a:p>
        </p:txBody>
      </p:sp>
    </p:spTree>
    <p:extLst>
      <p:ext uri="{BB962C8B-B14F-4D97-AF65-F5344CB8AC3E}">
        <p14:creationId xmlns:p14="http://schemas.microsoft.com/office/powerpoint/2010/main" val="84588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D3869-85C9-42F0-AF3E-D71513781B32}"/>
              </a:ext>
            </a:extLst>
          </p:cNvPr>
          <p:cNvSpPr>
            <a:spLocks noGrp="1"/>
          </p:cNvSpPr>
          <p:nvPr>
            <p:ph type="title"/>
          </p:nvPr>
        </p:nvSpPr>
        <p:spPr>
          <a:xfrm>
            <a:off x="160748" y="180753"/>
            <a:ext cx="5155531" cy="861238"/>
          </a:xfrm>
        </p:spPr>
        <p:txBody>
          <a:bodyPr>
            <a:noAutofit/>
          </a:bodyPr>
          <a:lstStyle/>
          <a:p>
            <a:r>
              <a:rPr lang="en-US" sz="3200" dirty="0">
                <a:effectLst>
                  <a:outerShdw blurRad="38100" dist="38100" dir="2700000" algn="tl">
                    <a:srgbClr val="000000">
                      <a:alpha val="43137"/>
                    </a:srgbClr>
                  </a:outerShdw>
                </a:effectLst>
              </a:rPr>
              <a:t>Educator Evaluations and Statutory Requirements</a:t>
            </a:r>
          </a:p>
        </p:txBody>
      </p:sp>
      <p:sp>
        <p:nvSpPr>
          <p:cNvPr id="3" name="Content Placeholder 2">
            <a:extLst>
              <a:ext uri="{FF2B5EF4-FFF2-40B4-BE49-F238E27FC236}">
                <a16:creationId xmlns:a16="http://schemas.microsoft.com/office/drawing/2014/main" id="{FE9ACC2D-BCEF-4919-A923-F9CF0056A22A}"/>
              </a:ext>
            </a:extLst>
          </p:cNvPr>
          <p:cNvSpPr>
            <a:spLocks noGrp="1"/>
          </p:cNvSpPr>
          <p:nvPr>
            <p:ph idx="1"/>
          </p:nvPr>
        </p:nvSpPr>
        <p:spPr>
          <a:xfrm>
            <a:off x="930418" y="1780249"/>
            <a:ext cx="7283164" cy="4640674"/>
          </a:xfrm>
        </p:spPr>
        <p:txBody>
          <a:bodyPr>
            <a:normAutofit/>
          </a:bodyPr>
          <a:lstStyle/>
          <a:p>
            <a:pPr>
              <a:spcAft>
                <a:spcPts val="1200"/>
              </a:spcAft>
            </a:pPr>
            <a:r>
              <a:rPr lang="en-US" sz="2600" dirty="0"/>
              <a:t>A system to evaluate the effectiveness of </a:t>
            </a:r>
            <a:r>
              <a:rPr lang="en-US" sz="2600" b="1" dirty="0"/>
              <a:t>licensed personnel </a:t>
            </a:r>
            <a:r>
              <a:rPr lang="en-US" sz="2600" dirty="0"/>
              <a:t>and </a:t>
            </a:r>
            <a:r>
              <a:rPr lang="en-US" sz="2600" b="1" dirty="0"/>
              <a:t>continually improve </a:t>
            </a:r>
            <a:r>
              <a:rPr lang="en-US" sz="2600" dirty="0"/>
              <a:t>the quality of education and student outcomes.</a:t>
            </a:r>
          </a:p>
          <a:p>
            <a:pPr>
              <a:spcBef>
                <a:spcPts val="1800"/>
              </a:spcBef>
              <a:spcAft>
                <a:spcPts val="1200"/>
              </a:spcAft>
            </a:pPr>
            <a:r>
              <a:rPr lang="en-US" sz="2600" dirty="0"/>
              <a:t>Provide </a:t>
            </a:r>
            <a:r>
              <a:rPr lang="en-US" sz="2600" b="1" dirty="0"/>
              <a:t>meaningful feedback </a:t>
            </a:r>
            <a:r>
              <a:rPr lang="en-US" sz="2600" dirty="0"/>
              <a:t>for professional growth and continuous improvement.</a:t>
            </a:r>
          </a:p>
          <a:p>
            <a:pPr>
              <a:spcBef>
                <a:spcPts val="1800"/>
              </a:spcBef>
              <a:spcAft>
                <a:spcPts val="1200"/>
              </a:spcAft>
            </a:pPr>
            <a:r>
              <a:rPr lang="en-US" sz="2600" dirty="0"/>
              <a:t>Provide a </a:t>
            </a:r>
            <a:r>
              <a:rPr lang="en-US" sz="2600" b="1" dirty="0"/>
              <a:t>basis for making decisions </a:t>
            </a:r>
            <a:r>
              <a:rPr lang="en-US" sz="2600" dirty="0"/>
              <a:t>in the areas of hiring, compensation, promotion, assignment, professional development, earning and retaining non-probationary status, dismissal, and nonrenewal of contract. </a:t>
            </a:r>
          </a:p>
        </p:txBody>
      </p:sp>
      <p:sp>
        <p:nvSpPr>
          <p:cNvPr id="4" name="Slide Number Placeholder 3">
            <a:extLst>
              <a:ext uri="{FF2B5EF4-FFF2-40B4-BE49-F238E27FC236}">
                <a16:creationId xmlns:a16="http://schemas.microsoft.com/office/drawing/2014/main" id="{DEE21750-4DC6-46D7-AF1F-711F588C0EF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9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00735D-58EA-4EB8-AE92-8DC37349C609}"/>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8" name="Title 2">
            <a:extLst>
              <a:ext uri="{FF2B5EF4-FFF2-40B4-BE49-F238E27FC236}">
                <a16:creationId xmlns:a16="http://schemas.microsoft.com/office/drawing/2014/main" id="{3F66688A-7409-A95F-9834-E16C62AAA4E7}"/>
              </a:ext>
            </a:extLst>
          </p:cNvPr>
          <p:cNvSpPr>
            <a:spLocks noGrp="1"/>
          </p:cNvSpPr>
          <p:nvPr>
            <p:ph type="title"/>
          </p:nvPr>
        </p:nvSpPr>
        <p:spPr>
          <a:xfrm>
            <a:off x="194393" y="182563"/>
            <a:ext cx="5111032" cy="895946"/>
          </a:xfrm>
        </p:spPr>
        <p:txBody>
          <a:bodyPr anchor="ctr">
            <a:noAutofit/>
          </a:bodyPr>
          <a:lstStyle/>
          <a:p>
            <a:r>
              <a:rPr lang="en-US" sz="3200" dirty="0">
                <a:effectLst>
                  <a:outerShdw blurRad="38100" dist="38100" dir="2700000" algn="tl">
                    <a:srgbClr val="000000">
                      <a:alpha val="43137"/>
                    </a:srgbClr>
                  </a:outerShdw>
                </a:effectLst>
              </a:rPr>
              <a:t>Educator Evaluations: Requirements - The Basics</a:t>
            </a:r>
          </a:p>
        </p:txBody>
      </p:sp>
      <p:sp>
        <p:nvSpPr>
          <p:cNvPr id="11" name="Content Placeholder 1">
            <a:extLst>
              <a:ext uri="{FF2B5EF4-FFF2-40B4-BE49-F238E27FC236}">
                <a16:creationId xmlns:a16="http://schemas.microsoft.com/office/drawing/2014/main" id="{082F042F-63A0-8856-950E-7A657E8B8D45}"/>
              </a:ext>
            </a:extLst>
          </p:cNvPr>
          <p:cNvSpPr txBox="1">
            <a:spLocks/>
          </p:cNvSpPr>
          <p:nvPr/>
        </p:nvSpPr>
        <p:spPr>
          <a:xfrm>
            <a:off x="-126971" y="1460500"/>
            <a:ext cx="9099521" cy="5214937"/>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Every licensed educator receives an evaluation and                                       a final effectiveness rating (FER) every school year</a:t>
            </a:r>
          </a:p>
          <a:p>
            <a:pPr marL="1143000" marR="0" lvl="2" indent="-2286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Includes teachers, special services providers (SSPs), and principals/APs</a:t>
            </a:r>
          </a:p>
          <a:p>
            <a:pPr marL="685800" marR="0" lvl="1" indent="-228600" algn="l" defTabSz="914400" rtl="0" eaLnBrk="1" fontAlgn="auto" latinLnBrk="0" hangingPunct="1">
              <a:lnSpc>
                <a:spcPct val="11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final effectiveness rating comes from:</a:t>
            </a:r>
          </a:p>
          <a:p>
            <a:pPr marL="1143000" marR="0" lvl="2"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70%  Professional Practices (scores for the Quality Standards, i.e., rubrics)</a:t>
            </a:r>
          </a:p>
          <a:p>
            <a:pPr marL="1143000" marR="0" lvl="2"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30%  Measures of Student Learning/Outcomes (MSLs/MSOs)</a:t>
            </a:r>
          </a:p>
          <a:p>
            <a:pPr marL="1600200" marR="0" lvl="3"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MSLs for teachers and principals/APs include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individual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collective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measures</a:t>
            </a:r>
          </a:p>
          <a:p>
            <a:pPr marL="1600200" marR="0" lvl="3"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MSOs for SSPs include two measures aligned with area of service delivery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11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Districts/BOCES can use the state model evaluation system or create their own local model evaluation system</a:t>
            </a:r>
          </a:p>
          <a:p>
            <a:pPr marL="1143000" marR="0" lvl="2"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Those using the state model system can use the Colorado Performance Management System (COPMS) in RANDA for free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88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b29f91595_5_22"/>
          <p:cNvSpPr txBox="1">
            <a:spLocks noGrp="1"/>
          </p:cNvSpPr>
          <p:nvPr>
            <p:ph type="title"/>
          </p:nvPr>
        </p:nvSpPr>
        <p:spPr>
          <a:xfrm>
            <a:off x="223072" y="123991"/>
            <a:ext cx="4789800"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a:rPr>
              <a:t>Statutory Requirements</a:t>
            </a:r>
            <a:endParaRPr sz="3200" dirty="0">
              <a:effectLst>
                <a:outerShdw blurRad="38100" dist="38100" dir="2700000" algn="tl">
                  <a:srgbClr val="000000">
                    <a:alpha val="43137"/>
                  </a:srgbClr>
                </a:outerShdw>
              </a:effectLst>
              <a:latin typeface="Museo Slab 500"/>
            </a:endParaRPr>
          </a:p>
        </p:txBody>
      </p:sp>
      <p:sp>
        <p:nvSpPr>
          <p:cNvPr id="365" name="Google Shape;365;g8b29f91595_5_22"/>
          <p:cNvSpPr txBox="1">
            <a:spLocks noGrp="1"/>
          </p:cNvSpPr>
          <p:nvPr>
            <p:ph idx="1"/>
          </p:nvPr>
        </p:nvSpPr>
        <p:spPr>
          <a:xfrm>
            <a:off x="223071" y="1429609"/>
            <a:ext cx="3534032" cy="568572"/>
          </a:xfrm>
          <a:prstGeom prst="rect">
            <a:avLst/>
          </a:prstGeom>
          <a:noFill/>
          <a:ln>
            <a:noFill/>
          </a:ln>
        </p:spPr>
        <p:txBody>
          <a:bodyPr spcFirstLastPara="1" wrap="square" lIns="0" tIns="0" rIns="0" bIns="45700" anchor="t" anchorCtr="0">
            <a:noAutofit/>
          </a:bodyPr>
          <a:lstStyle/>
          <a:p>
            <a:pPr marL="76200" lvl="0" indent="0" rtl="0">
              <a:lnSpc>
                <a:spcPct val="90000"/>
              </a:lnSpc>
              <a:spcBef>
                <a:spcPts val="1000"/>
              </a:spcBef>
              <a:spcAft>
                <a:spcPts val="0"/>
              </a:spcAft>
              <a:buClr>
                <a:schemeClr val="dk1"/>
              </a:buClr>
              <a:buSzPts val="2400"/>
              <a:buNone/>
            </a:pPr>
            <a:r>
              <a:rPr lang="en-US" dirty="0"/>
              <a:t>Final Effectiveness Ratings</a:t>
            </a:r>
          </a:p>
          <a:p>
            <a:pPr marL="457200" lvl="0" indent="-381000" algn="l" rtl="0">
              <a:lnSpc>
                <a:spcPct val="90000"/>
              </a:lnSpc>
              <a:spcBef>
                <a:spcPts val="1800"/>
              </a:spcBef>
              <a:spcAft>
                <a:spcPts val="0"/>
              </a:spcAft>
              <a:buSzPts val="2400"/>
              <a:buChar char="•"/>
            </a:pPr>
            <a:endParaRPr lang="en-US" dirty="0"/>
          </a:p>
        </p:txBody>
      </p:sp>
      <p:sp>
        <p:nvSpPr>
          <p:cNvPr id="366" name="Google Shape;366;g8b29f91595_5_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12</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E5E86093-2AC5-442A-9BA9-53E2577E737E}"/>
              </a:ext>
            </a:extLst>
          </p:cNvPr>
          <p:cNvGrpSpPr/>
          <p:nvPr/>
        </p:nvGrpSpPr>
        <p:grpSpPr>
          <a:xfrm>
            <a:off x="2338239" y="1791730"/>
            <a:ext cx="4389120" cy="4389120"/>
            <a:chOff x="2338239" y="1791730"/>
            <a:chExt cx="4389120" cy="4389120"/>
          </a:xfrm>
        </p:grpSpPr>
        <p:grpSp>
          <p:nvGrpSpPr>
            <p:cNvPr id="13" name="Group 12">
              <a:extLst>
                <a:ext uri="{FF2B5EF4-FFF2-40B4-BE49-F238E27FC236}">
                  <a16:creationId xmlns:a16="http://schemas.microsoft.com/office/drawing/2014/main" id="{54962FEB-EAC6-4066-B08C-5BDF953F26B2}"/>
                </a:ext>
              </a:extLst>
            </p:cNvPr>
            <p:cNvGrpSpPr/>
            <p:nvPr/>
          </p:nvGrpSpPr>
          <p:grpSpPr>
            <a:xfrm>
              <a:off x="2338239" y="1791730"/>
              <a:ext cx="4389120" cy="4389120"/>
              <a:chOff x="2320247" y="1981460"/>
              <a:chExt cx="4503506" cy="4503506"/>
            </a:xfrm>
          </p:grpSpPr>
          <p:sp>
            <p:nvSpPr>
              <p:cNvPr id="14" name="Oval 13">
                <a:extLst>
                  <a:ext uri="{FF2B5EF4-FFF2-40B4-BE49-F238E27FC236}">
                    <a16:creationId xmlns:a16="http://schemas.microsoft.com/office/drawing/2014/main" id="{7FF28AA8-FAC7-47B8-BE23-4FDC07A6278A}"/>
                  </a:ext>
                </a:extLst>
              </p:cNvPr>
              <p:cNvSpPr>
                <a:spLocks noChangeAspect="1"/>
              </p:cNvSpPr>
              <p:nvPr/>
            </p:nvSpPr>
            <p:spPr>
              <a:xfrm>
                <a:off x="2320247" y="1981460"/>
                <a:ext cx="4503506" cy="4503506"/>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B019B42-18FF-44F2-B1A4-E02707DB51A3}"/>
                  </a:ext>
                </a:extLst>
              </p:cNvPr>
              <p:cNvSpPr txBox="1"/>
              <p:nvPr/>
            </p:nvSpPr>
            <p:spPr>
              <a:xfrm>
                <a:off x="2967025" y="5600393"/>
                <a:ext cx="320994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Ineffective</a:t>
                </a:r>
              </a:p>
            </p:txBody>
          </p:sp>
          <p:sp>
            <p:nvSpPr>
              <p:cNvPr id="17" name="TextBox 16">
                <a:extLst>
                  <a:ext uri="{FF2B5EF4-FFF2-40B4-BE49-F238E27FC236}">
                    <a16:creationId xmlns:a16="http://schemas.microsoft.com/office/drawing/2014/main" id="{11B3536E-4418-4750-90E0-2B7C922A9ABA}"/>
                  </a:ext>
                </a:extLst>
              </p:cNvPr>
              <p:cNvSpPr txBox="1"/>
              <p:nvPr/>
            </p:nvSpPr>
            <p:spPr>
              <a:xfrm>
                <a:off x="3362441" y="2711319"/>
                <a:ext cx="241911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Highly Effective</a:t>
                </a:r>
              </a:p>
            </p:txBody>
          </p:sp>
        </p:grpSp>
        <p:sp>
          <p:nvSpPr>
            <p:cNvPr id="10" name="TextBox 9">
              <a:extLst>
                <a:ext uri="{FF2B5EF4-FFF2-40B4-BE49-F238E27FC236}">
                  <a16:creationId xmlns:a16="http://schemas.microsoft.com/office/drawing/2014/main" id="{C4537584-1A49-4284-9C7B-A3B62896E8E7}"/>
                </a:ext>
              </a:extLst>
            </p:cNvPr>
            <p:cNvSpPr txBox="1"/>
            <p:nvPr/>
          </p:nvSpPr>
          <p:spPr>
            <a:xfrm>
              <a:off x="2550241" y="3429000"/>
              <a:ext cx="396511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Effective</a:t>
              </a:r>
            </a:p>
          </p:txBody>
        </p:sp>
        <p:sp>
          <p:nvSpPr>
            <p:cNvPr id="11" name="TextBox 10">
              <a:extLst>
                <a:ext uri="{FF2B5EF4-FFF2-40B4-BE49-F238E27FC236}">
                  <a16:creationId xmlns:a16="http://schemas.microsoft.com/office/drawing/2014/main" id="{D544B872-C465-4EB0-9FAD-E3A83349EA9B}"/>
                </a:ext>
              </a:extLst>
            </p:cNvPr>
            <p:cNvSpPr txBox="1"/>
            <p:nvPr/>
          </p:nvSpPr>
          <p:spPr>
            <a:xfrm>
              <a:off x="2589443" y="4374034"/>
              <a:ext cx="396511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Partially Effective</a:t>
              </a:r>
            </a:p>
          </p:txBody>
        </p:sp>
        <p:cxnSp>
          <p:nvCxnSpPr>
            <p:cNvPr id="3" name="Straight Connector 2">
              <a:extLst>
                <a:ext uri="{FF2B5EF4-FFF2-40B4-BE49-F238E27FC236}">
                  <a16:creationId xmlns:a16="http://schemas.microsoft.com/office/drawing/2014/main" id="{455BCCC6-2FF7-46DF-A80C-FBA125A23E8F}"/>
                </a:ext>
              </a:extLst>
            </p:cNvPr>
            <p:cNvCxnSpPr/>
            <p:nvPr/>
          </p:nvCxnSpPr>
          <p:spPr>
            <a:xfrm>
              <a:off x="3323967" y="3175686"/>
              <a:ext cx="23601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Straight Connector 17">
              <a:extLst>
                <a:ext uri="{FF2B5EF4-FFF2-40B4-BE49-F238E27FC236}">
                  <a16:creationId xmlns:a16="http://schemas.microsoft.com/office/drawing/2014/main" id="{68DB760A-464C-4F29-8683-E70D018B8503}"/>
                </a:ext>
              </a:extLst>
            </p:cNvPr>
            <p:cNvCxnSpPr/>
            <p:nvPr/>
          </p:nvCxnSpPr>
          <p:spPr>
            <a:xfrm>
              <a:off x="3323967" y="4131275"/>
              <a:ext cx="23601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Straight Connector 18">
              <a:extLst>
                <a:ext uri="{FF2B5EF4-FFF2-40B4-BE49-F238E27FC236}">
                  <a16:creationId xmlns:a16="http://schemas.microsoft.com/office/drawing/2014/main" id="{A7566E2C-B9A0-48A2-91D2-046D9CB6E87F}"/>
                </a:ext>
              </a:extLst>
            </p:cNvPr>
            <p:cNvCxnSpPr/>
            <p:nvPr/>
          </p:nvCxnSpPr>
          <p:spPr>
            <a:xfrm>
              <a:off x="3353962" y="5111578"/>
              <a:ext cx="2360141" cy="0"/>
            </a:xfrm>
            <a:prstGeom prst="line">
              <a:avLst/>
            </a:prstGeom>
          </p:spPr>
          <p:style>
            <a:lnRef idx="1">
              <a:schemeClr val="accent3"/>
            </a:lnRef>
            <a:fillRef idx="0">
              <a:schemeClr val="accent3"/>
            </a:fillRef>
            <a:effectRef idx="0">
              <a:schemeClr val="accent3"/>
            </a:effectRef>
            <a:fontRef idx="minor">
              <a:schemeClr val="tx1"/>
            </a:fontRef>
          </p:style>
        </p:cxnSp>
      </p:grpSp>
      <p:sp>
        <p:nvSpPr>
          <p:cNvPr id="20" name="Google Shape;365;g8b29f91595_5_22">
            <a:extLst>
              <a:ext uri="{FF2B5EF4-FFF2-40B4-BE49-F238E27FC236}">
                <a16:creationId xmlns:a16="http://schemas.microsoft.com/office/drawing/2014/main" id="{890E01A6-D40F-4C44-97C6-28C9B0FD9674}"/>
              </a:ext>
            </a:extLst>
          </p:cNvPr>
          <p:cNvSpPr txBox="1">
            <a:spLocks/>
          </p:cNvSpPr>
          <p:nvPr/>
        </p:nvSpPr>
        <p:spPr>
          <a:xfrm>
            <a:off x="1590409" y="6240548"/>
            <a:ext cx="5963182" cy="498474"/>
          </a:xfrm>
          <a:prstGeom prst="rect">
            <a:avLst/>
          </a:prstGeom>
          <a:noFill/>
          <a:ln>
            <a:noFill/>
          </a:ln>
        </p:spPr>
        <p:txBody>
          <a:bodyPr spcFirstLastPara="1" vert="horz" wrap="square" lIns="0" tIns="0" rIns="0"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 marR="0" lvl="0" indent="0" algn="ctr"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An appeals process must be in place for each district/BOCES</a:t>
            </a:r>
          </a:p>
          <a:p>
            <a:pPr marL="457200" marR="0" lvl="0" indent="-381000" defTabSz="914400" rtl="0" eaLnBrk="1" fontAlgn="auto" latinLnBrk="0" hangingPunct="1">
              <a:lnSpc>
                <a:spcPct val="90000"/>
              </a:lnSpc>
              <a:spcBef>
                <a:spcPts val="1800"/>
              </a:spcBef>
              <a:spcAft>
                <a:spcPts val="0"/>
              </a:spcAft>
              <a:buClrTx/>
              <a:buSzPts val="2400"/>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3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b29f91595_5_22"/>
          <p:cNvSpPr txBox="1">
            <a:spLocks noGrp="1"/>
          </p:cNvSpPr>
          <p:nvPr>
            <p:ph type="title"/>
          </p:nvPr>
        </p:nvSpPr>
        <p:spPr>
          <a:xfrm>
            <a:off x="223072" y="123991"/>
            <a:ext cx="4861745"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a:rPr>
              <a:t>Statutory Requirements: </a:t>
            </a:r>
            <a:br>
              <a:rPr lang="en-US" sz="3200" dirty="0">
                <a:effectLst>
                  <a:outerShdw blurRad="38100" dist="38100" dir="2700000" algn="tl">
                    <a:srgbClr val="000000">
                      <a:alpha val="43137"/>
                    </a:srgbClr>
                  </a:outerShdw>
                </a:effectLst>
                <a:latin typeface="Museo Slab 500"/>
              </a:rPr>
            </a:br>
            <a:r>
              <a:rPr lang="en-US" sz="3200" dirty="0">
                <a:effectLst>
                  <a:outerShdw blurRad="38100" dist="38100" dir="2700000" algn="tl">
                    <a:srgbClr val="000000">
                      <a:alpha val="43137"/>
                    </a:srgbClr>
                  </a:outerShdw>
                </a:effectLst>
                <a:latin typeface="Museo Slab 500"/>
              </a:rPr>
              <a:t>Composition of Final Rating</a:t>
            </a:r>
            <a:endParaRPr sz="3200" dirty="0">
              <a:effectLst>
                <a:outerShdw blurRad="38100" dist="38100" dir="2700000" algn="tl">
                  <a:srgbClr val="000000">
                    <a:alpha val="43137"/>
                  </a:srgbClr>
                </a:outerShdw>
              </a:effectLst>
              <a:latin typeface="Museo Slab 500"/>
            </a:endParaRPr>
          </a:p>
        </p:txBody>
      </p:sp>
      <p:sp>
        <p:nvSpPr>
          <p:cNvPr id="366" name="Google Shape;366;g8b29f91595_5_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13</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4" name="Picture 3" descr="A picture containing text, electronics, compact disk&#10;&#10;Description automatically generated">
            <a:extLst>
              <a:ext uri="{FF2B5EF4-FFF2-40B4-BE49-F238E27FC236}">
                <a16:creationId xmlns:a16="http://schemas.microsoft.com/office/drawing/2014/main" id="{326743E6-39C0-A1D6-5E56-8B808BB965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004" y="1924279"/>
            <a:ext cx="3715054" cy="3604354"/>
          </a:xfrm>
          <a:prstGeom prst="rect">
            <a:avLst/>
          </a:prstGeom>
        </p:spPr>
      </p:pic>
      <p:sp>
        <p:nvSpPr>
          <p:cNvPr id="6" name="Content Placeholder 1">
            <a:extLst>
              <a:ext uri="{FF2B5EF4-FFF2-40B4-BE49-F238E27FC236}">
                <a16:creationId xmlns:a16="http://schemas.microsoft.com/office/drawing/2014/main" id="{F50C19C5-EBC7-8FA8-CD4A-AB32DAA1BC5C}"/>
              </a:ext>
            </a:extLst>
          </p:cNvPr>
          <p:cNvSpPr txBox="1">
            <a:spLocks/>
          </p:cNvSpPr>
          <p:nvPr/>
        </p:nvSpPr>
        <p:spPr>
          <a:xfrm>
            <a:off x="-116265" y="2389239"/>
            <a:ext cx="5014269" cy="3316373"/>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0000"/>
              </a:lnSpc>
              <a:spcBef>
                <a:spcPts val="24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70% of the final effectiveness rating is based on professional practices</a:t>
            </a:r>
          </a:p>
          <a:p>
            <a:pPr marL="457200" marR="0" lvl="1" indent="0" algn="l" defTabSz="914400" rtl="0" eaLnBrk="1" fontAlgn="auto" latinLnBrk="0" hangingPunct="1">
              <a:lnSpc>
                <a:spcPct val="110000"/>
              </a:lnSpc>
              <a:spcBef>
                <a:spcPts val="24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30% </a:t>
            </a:r>
            <a:r>
              <a:rPr lang="en-US" sz="2400" dirty="0">
                <a:solidFill>
                  <a:prstClr val="black"/>
                </a:solidFill>
                <a:latin typeface="Calibri" panose="020F0502020204030204"/>
              </a:rPr>
              <a:t>is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based on measures of student learning/outcomes (MSLs/MSOs) </a:t>
            </a:r>
          </a:p>
          <a:p>
            <a:pPr marL="457200" marR="0" lvl="1" indent="0" algn="l" defTabSz="914400" rtl="0" eaLnBrk="1" fontAlgn="auto" latinLnBrk="0" hangingPunct="1">
              <a:lnSpc>
                <a:spcPct val="110000"/>
              </a:lnSpc>
              <a:spcBef>
                <a:spcPts val="600"/>
              </a:spcBef>
              <a:spcAft>
                <a:spcPts val="0"/>
              </a:spcAft>
              <a:buClrTx/>
              <a:buSzTx/>
              <a:buNone/>
              <a:tabLst/>
              <a:defRPr/>
            </a:pPr>
            <a:r>
              <a:rPr kumimoji="0" lang="en-US"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C.R.S. 22-9-106 (1)(e)(II)</a:t>
            </a:r>
            <a:endParaRPr kumimoji="0" lang="en-US" sz="24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98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D2903-2F1C-4988-B08D-5919FF6BE8F5}"/>
              </a:ext>
            </a:extLst>
          </p:cNvPr>
          <p:cNvSpPr>
            <a:spLocks noGrp="1"/>
          </p:cNvSpPr>
          <p:nvPr>
            <p:ph type="title"/>
          </p:nvPr>
        </p:nvSpPr>
        <p:spPr>
          <a:xfrm>
            <a:off x="197708" y="178904"/>
            <a:ext cx="4165570" cy="1000364"/>
          </a:xfrm>
        </p:spPr>
        <p:txBody>
          <a:bodyPr>
            <a:noAutofit/>
          </a:bodyPr>
          <a:lstStyle/>
          <a:p>
            <a:r>
              <a:rPr lang="en-US" sz="3200" dirty="0">
                <a:effectLst>
                  <a:outerShdw blurRad="38100" dist="38100" dir="2700000" algn="tl">
                    <a:srgbClr val="000000">
                      <a:alpha val="43137"/>
                    </a:srgbClr>
                  </a:outerShdw>
                </a:effectLst>
              </a:rPr>
              <a:t>Professional Practice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Requirements</a:t>
            </a:r>
          </a:p>
        </p:txBody>
      </p:sp>
      <p:sp>
        <p:nvSpPr>
          <p:cNvPr id="3" name="Content Placeholder 2">
            <a:extLst>
              <a:ext uri="{FF2B5EF4-FFF2-40B4-BE49-F238E27FC236}">
                <a16:creationId xmlns:a16="http://schemas.microsoft.com/office/drawing/2014/main" id="{04752499-E0C4-4BFC-85B1-5FD0A1C24B40}"/>
              </a:ext>
            </a:extLst>
          </p:cNvPr>
          <p:cNvSpPr>
            <a:spLocks noGrp="1"/>
          </p:cNvSpPr>
          <p:nvPr>
            <p:ph idx="1"/>
          </p:nvPr>
        </p:nvSpPr>
        <p:spPr>
          <a:xfrm>
            <a:off x="266122" y="1352869"/>
            <a:ext cx="8611755" cy="4780188"/>
          </a:xfrm>
        </p:spPr>
        <p:txBody>
          <a:bodyPr>
            <a:noAutofit/>
          </a:bodyPr>
          <a:lstStyle/>
          <a:p>
            <a:r>
              <a:rPr lang="en-US" sz="2500" dirty="0"/>
              <a:t>Districts determine the weights for the Quality Standards. </a:t>
            </a:r>
          </a:p>
          <a:p>
            <a:pPr marL="457200" lvl="1" indent="0">
              <a:buNone/>
            </a:pPr>
            <a:r>
              <a:rPr lang="en-US" dirty="0"/>
              <a:t>In the state model system the Quality Standards can be weighted equally or differently to emphasize an area of focus or priority to the district.</a:t>
            </a:r>
          </a:p>
          <a:p>
            <a:pPr>
              <a:spcBef>
                <a:spcPts val="1800"/>
              </a:spcBef>
            </a:pPr>
            <a:r>
              <a:rPr lang="en-US" sz="2500" dirty="0"/>
              <a:t>Required minimum observations*:</a:t>
            </a:r>
          </a:p>
          <a:p>
            <a:pPr lvl="1">
              <a:spcBef>
                <a:spcPts val="300"/>
              </a:spcBef>
            </a:pPr>
            <a:r>
              <a:rPr lang="en-US" dirty="0"/>
              <a:t>Probationary Teacher = minimum of 2 observations</a:t>
            </a:r>
          </a:p>
          <a:p>
            <a:pPr lvl="1">
              <a:spcBef>
                <a:spcPts val="300"/>
              </a:spcBef>
            </a:pPr>
            <a:r>
              <a:rPr lang="en-US" dirty="0"/>
              <a:t>Nonprobationary Teachers = minimum of 1 observation</a:t>
            </a:r>
          </a:p>
          <a:p>
            <a:pPr lvl="1">
              <a:spcBef>
                <a:spcPts val="300"/>
              </a:spcBef>
            </a:pPr>
            <a:r>
              <a:rPr lang="en-US" dirty="0"/>
              <a:t>Special Services Providers (SSPs) = minimum of 1 observation</a:t>
            </a:r>
          </a:p>
          <a:p>
            <a:pPr lvl="1">
              <a:spcBef>
                <a:spcPts val="300"/>
              </a:spcBef>
            </a:pPr>
            <a:r>
              <a:rPr lang="en-US" dirty="0"/>
              <a:t>Principals/APs = minimum of 1 observation</a:t>
            </a:r>
          </a:p>
          <a:p>
            <a:pPr marL="457200" lvl="1" indent="0">
              <a:spcBef>
                <a:spcPts val="300"/>
              </a:spcBef>
              <a:buNone/>
            </a:pPr>
            <a:r>
              <a:rPr lang="en-US" sz="1600" dirty="0"/>
              <a:t>*Districts/BOCES can set the number of observations for each role beyond the minimum.</a:t>
            </a:r>
          </a:p>
          <a:p>
            <a:pPr>
              <a:spcBef>
                <a:spcPts val="1800"/>
              </a:spcBef>
            </a:pPr>
            <a:r>
              <a:rPr lang="en-US" sz="2500" dirty="0"/>
              <a:t>Methods for Evaluating Professional Practices.</a:t>
            </a:r>
          </a:p>
          <a:p>
            <a:pPr marL="457200" lvl="1" indent="0">
              <a:spcBef>
                <a:spcPts val="300"/>
              </a:spcBef>
              <a:buSzPct val="50000"/>
              <a:buNone/>
            </a:pPr>
            <a:r>
              <a:rPr lang="en-US" sz="1800" dirty="0"/>
              <a:t>In addition to observation, at least one of the following measures must be used based on specific duties of the educator: (a) student perception measures (e.g., surveys) where appropriate and feasible; (b) peer feedback; (c) feedback from parents or guardians; or (d) review of lesson plans, student work samples or student support documentation.</a:t>
            </a:r>
            <a:endParaRPr lang="en-US" sz="1800" dirty="0">
              <a:solidFill>
                <a:srgbClr val="FF99FF"/>
              </a:solidFill>
            </a:endParaRPr>
          </a:p>
        </p:txBody>
      </p:sp>
      <p:sp>
        <p:nvSpPr>
          <p:cNvPr id="4" name="Slide Number Placeholder 3">
            <a:extLst>
              <a:ext uri="{FF2B5EF4-FFF2-40B4-BE49-F238E27FC236}">
                <a16:creationId xmlns:a16="http://schemas.microsoft.com/office/drawing/2014/main" id="{A2C35BCE-F82C-47ED-B9B9-9FE7FF26517B}"/>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14</a:t>
            </a:fld>
            <a:endParaRPr lang="en-US" dirty="0"/>
          </a:p>
        </p:txBody>
      </p:sp>
      <p:grpSp>
        <p:nvGrpSpPr>
          <p:cNvPr id="5" name="Group 4">
            <a:extLst>
              <a:ext uri="{FF2B5EF4-FFF2-40B4-BE49-F238E27FC236}">
                <a16:creationId xmlns:a16="http://schemas.microsoft.com/office/drawing/2014/main" id="{F1785BF4-8A15-43C8-B90F-942009C5AEEF}"/>
              </a:ext>
            </a:extLst>
          </p:cNvPr>
          <p:cNvGrpSpPr/>
          <p:nvPr/>
        </p:nvGrpSpPr>
        <p:grpSpPr>
          <a:xfrm>
            <a:off x="100919" y="6046256"/>
            <a:ext cx="2552948" cy="516784"/>
            <a:chOff x="404997" y="5647914"/>
            <a:chExt cx="2893374" cy="556161"/>
          </a:xfrm>
          <a:noFill/>
        </p:grpSpPr>
        <p:sp>
          <p:nvSpPr>
            <p:cNvPr id="6" name="TextBox 5">
              <a:extLst>
                <a:ext uri="{FF2B5EF4-FFF2-40B4-BE49-F238E27FC236}">
                  <a16:creationId xmlns:a16="http://schemas.microsoft.com/office/drawing/2014/main" id="{39C24032-D42B-490F-A998-589727C94C72}"/>
                </a:ext>
              </a:extLst>
            </p:cNvPr>
            <p:cNvSpPr txBox="1"/>
            <p:nvPr/>
          </p:nvSpPr>
          <p:spPr>
            <a:xfrm>
              <a:off x="772886" y="5834743"/>
              <a:ext cx="2525485" cy="369332"/>
            </a:xfrm>
            <a:prstGeom prst="rect">
              <a:avLst/>
            </a:prstGeom>
            <a:grp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63311237-50FD-4A06-825B-870EAB2BC4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62677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00735D-58EA-4EB8-AE92-8DC37349C609}"/>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Title 2">
            <a:extLst>
              <a:ext uri="{FF2B5EF4-FFF2-40B4-BE49-F238E27FC236}">
                <a16:creationId xmlns:a16="http://schemas.microsoft.com/office/drawing/2014/main" id="{BFA50A71-1A61-4ADF-9FA0-5E667E604D96}"/>
              </a:ext>
            </a:extLst>
          </p:cNvPr>
          <p:cNvSpPr>
            <a:spLocks noGrp="1"/>
          </p:cNvSpPr>
          <p:nvPr>
            <p:ph type="title"/>
          </p:nvPr>
        </p:nvSpPr>
        <p:spPr>
          <a:xfrm>
            <a:off x="212799" y="129178"/>
            <a:ext cx="5133631" cy="1034353"/>
          </a:xfrm>
        </p:spPr>
        <p:txBody>
          <a:bodyPr anchor="ctr">
            <a:noAutofit/>
          </a:bodyPr>
          <a:lstStyle/>
          <a:p>
            <a:r>
              <a:rPr lang="en-US" sz="3200" dirty="0">
                <a:effectLst>
                  <a:outerShdw blurRad="38100" dist="38100" dir="2700000" algn="tl">
                    <a:srgbClr val="000000">
                      <a:alpha val="43137"/>
                    </a:srgbClr>
                  </a:outerShdw>
                </a:effectLst>
              </a:rPr>
              <a:t>Overview of MSLs/MSOs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Requirements</a:t>
            </a:r>
          </a:p>
        </p:txBody>
      </p:sp>
      <p:sp>
        <p:nvSpPr>
          <p:cNvPr id="7" name="Content Placeholder 1">
            <a:extLst>
              <a:ext uri="{FF2B5EF4-FFF2-40B4-BE49-F238E27FC236}">
                <a16:creationId xmlns:a16="http://schemas.microsoft.com/office/drawing/2014/main" id="{6B6368B3-ACEF-4F9E-F84E-1C680E52845E}"/>
              </a:ext>
            </a:extLst>
          </p:cNvPr>
          <p:cNvSpPr txBox="1">
            <a:spLocks/>
          </p:cNvSpPr>
          <p:nvPr/>
        </p:nvSpPr>
        <p:spPr>
          <a:xfrm>
            <a:off x="134470" y="1660850"/>
            <a:ext cx="8804257" cy="4334706"/>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Measures of Student Learning/Outcomes (MSLs/MSOs) = 30% of the total final effectiveness rating</a:t>
            </a:r>
          </a:p>
          <a:p>
            <a:pPr marL="685800" marR="0" lvl="1" indent="-228600" algn="l" defTabSz="914400" rtl="0" eaLnBrk="1" fontAlgn="auto" latinLnBrk="0" hangingPunct="1">
              <a:lnSpc>
                <a:spcPct val="110000"/>
              </a:lnSpc>
              <a:spcBef>
                <a:spcPts val="3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Collective measure(s) for teachers and principals:</a:t>
            </a:r>
          </a:p>
          <a:p>
            <a:pPr marL="1143000" marR="0" lvl="2"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cannot exceed 10% of the total final rating</a:t>
            </a:r>
          </a:p>
          <a:p>
            <a:pPr marL="1143000" marR="0" lvl="2"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can only use data based on the performance of students enrolled at their school</a:t>
            </a:r>
          </a:p>
          <a:p>
            <a:pPr marL="685800" marR="0" lvl="1" indent="-228600" algn="l" defTabSz="914400" rtl="0" eaLnBrk="1" fontAlgn="auto" latinLnBrk="0" hangingPunct="1">
              <a:lnSpc>
                <a:spcPct val="110000"/>
              </a:lnSpc>
              <a:spcBef>
                <a:spcPts val="3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Educators new to the school/district/BOCES cannot have data from previous school year(s) applied to their measures</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747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6" y="347241"/>
            <a:ext cx="5604621" cy="661614"/>
          </a:xfrm>
        </p:spPr>
        <p:txBody>
          <a:bodyPr>
            <a:noAutofit/>
          </a:bodyPr>
          <a:lstStyle/>
          <a:p>
            <a:r>
              <a:rPr lang="en-US" sz="3200" dirty="0">
                <a:effectLst>
                  <a:outerShdw blurRad="38100" dist="38100" dir="2700000" algn="tl">
                    <a:srgbClr val="000000">
                      <a:alpha val="43137"/>
                    </a:srgbClr>
                  </a:outerShdw>
                </a:effectLst>
              </a:rPr>
              <a:t>Key Points about MSLs/MSOs</a:t>
            </a:r>
          </a:p>
        </p:txBody>
      </p:sp>
      <p:sp>
        <p:nvSpPr>
          <p:cNvPr id="3" name="Content Placeholder 2"/>
          <p:cNvSpPr>
            <a:spLocks noGrp="1"/>
          </p:cNvSpPr>
          <p:nvPr>
            <p:ph idx="1"/>
          </p:nvPr>
        </p:nvSpPr>
        <p:spPr>
          <a:xfrm>
            <a:off x="191386" y="2090447"/>
            <a:ext cx="8761227" cy="3623133"/>
          </a:xfrm>
        </p:spPr>
        <p:txBody>
          <a:bodyPr>
            <a:noAutofit/>
          </a:bodyPr>
          <a:lstStyle/>
          <a:p>
            <a:pPr lvl="1">
              <a:spcBef>
                <a:spcPts val="1200"/>
              </a:spcBef>
              <a:spcAft>
                <a:spcPts val="1200"/>
              </a:spcAft>
            </a:pPr>
            <a:r>
              <a:rPr lang="en-US" sz="2800" dirty="0"/>
              <a:t>Measures of Student Learning/Outcomes (MSLs/MSOs) goals and measures are ideally relevant, rigorous, and attainable. </a:t>
            </a:r>
          </a:p>
          <a:p>
            <a:pPr lvl="1">
              <a:spcBef>
                <a:spcPts val="1800"/>
              </a:spcBef>
              <a:spcAft>
                <a:spcPts val="1200"/>
              </a:spcAft>
            </a:pPr>
            <a:r>
              <a:rPr lang="en-US" sz="2800" dirty="0"/>
              <a:t>MSLs/MSOs are based on student outputs.</a:t>
            </a:r>
          </a:p>
          <a:p>
            <a:pPr lvl="1">
              <a:spcBef>
                <a:spcPts val="1800"/>
              </a:spcBef>
              <a:spcAft>
                <a:spcPts val="1200"/>
              </a:spcAft>
            </a:pPr>
            <a:r>
              <a:rPr lang="en-US" sz="2800" dirty="0"/>
              <a:t>MSLs/MSOs offer an </a:t>
            </a:r>
            <a:r>
              <a:rPr lang="en-US" sz="2800" b="1" dirty="0"/>
              <a:t>opportunity for educators and evaluators to work together </a:t>
            </a:r>
            <a:r>
              <a:rPr lang="en-US" sz="2800" dirty="0"/>
              <a:t>to set these measures/outcomes.</a:t>
            </a:r>
          </a:p>
        </p:txBody>
      </p:sp>
      <p:sp>
        <p:nvSpPr>
          <p:cNvPr id="4" name="Slide Number Placeholder 3"/>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49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0A2D-8132-4E87-976E-FB700307B6C8}"/>
              </a:ext>
            </a:extLst>
          </p:cNvPr>
          <p:cNvSpPr>
            <a:spLocks noGrp="1"/>
          </p:cNvSpPr>
          <p:nvPr>
            <p:ph type="title"/>
          </p:nvPr>
        </p:nvSpPr>
        <p:spPr>
          <a:xfrm>
            <a:off x="132854" y="210065"/>
            <a:ext cx="6774573" cy="998249"/>
          </a:xfrm>
        </p:spPr>
        <p:txBody>
          <a:bodyPr>
            <a:noAutofit/>
          </a:bodyPr>
          <a:lstStyle/>
          <a:p>
            <a:r>
              <a:rPr lang="en-US" sz="3200" dirty="0">
                <a:effectLst>
                  <a:outerShdw blurRad="38100" dist="38100" dir="2700000" algn="tl">
                    <a:srgbClr val="000000">
                      <a:alpha val="43137"/>
                    </a:srgbClr>
                  </a:outerShdw>
                </a:effectLst>
              </a:rPr>
              <a:t>Measures of Student Learning (MSL) </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Teacher Requirements</a:t>
            </a:r>
          </a:p>
        </p:txBody>
      </p:sp>
      <p:sp>
        <p:nvSpPr>
          <p:cNvPr id="5" name="Content Placeholder 1">
            <a:extLst>
              <a:ext uri="{FF2B5EF4-FFF2-40B4-BE49-F238E27FC236}">
                <a16:creationId xmlns:a16="http://schemas.microsoft.com/office/drawing/2014/main" id="{66C1567C-280E-4507-8199-F0AD99A96BC5}"/>
              </a:ext>
            </a:extLst>
          </p:cNvPr>
          <p:cNvSpPr>
            <a:spLocks noGrp="1"/>
          </p:cNvSpPr>
          <p:nvPr>
            <p:ph idx="1"/>
          </p:nvPr>
        </p:nvSpPr>
        <p:spPr>
          <a:xfrm>
            <a:off x="476675" y="1965961"/>
            <a:ext cx="8190649" cy="3611880"/>
          </a:xfrm>
        </p:spPr>
        <p:txBody>
          <a:bodyPr>
            <a:noAutofit/>
          </a:bodyPr>
          <a:lstStyle/>
          <a:p>
            <a:pPr marL="560070" indent="-514350">
              <a:spcBef>
                <a:spcPts val="2400"/>
              </a:spcBef>
              <a:spcAft>
                <a:spcPts val="1200"/>
              </a:spcAft>
              <a:buFont typeface="+mj-lt"/>
              <a:buAutoNum type="arabicParenR"/>
              <a:defRPr/>
            </a:pPr>
            <a:r>
              <a:rPr lang="en-US" sz="2600" b="0" dirty="0"/>
              <a:t>A measure of individually-attributed growth </a:t>
            </a:r>
            <a:r>
              <a:rPr lang="en-US" sz="1800" dirty="0">
                <a:solidFill>
                  <a:schemeClr val="bg1">
                    <a:lumMod val="65000"/>
                  </a:schemeClr>
                </a:solidFill>
              </a:rPr>
              <a:t>C.C.R.5.1(D)(7)(a)</a:t>
            </a:r>
            <a:endParaRPr lang="en-US" b="0" dirty="0">
              <a:solidFill>
                <a:schemeClr val="bg1">
                  <a:lumMod val="65000"/>
                </a:schemeClr>
              </a:solidFill>
            </a:endParaRPr>
          </a:p>
          <a:p>
            <a:pPr marL="560070" indent="-514350">
              <a:spcBef>
                <a:spcPts val="1800"/>
              </a:spcBef>
              <a:spcAft>
                <a:spcPts val="600"/>
              </a:spcAft>
              <a:buFont typeface="+mj-lt"/>
              <a:buAutoNum type="arabicParenR"/>
              <a:defRPr/>
            </a:pPr>
            <a:r>
              <a:rPr lang="en-US" sz="2600" b="0" dirty="0"/>
              <a:t>A measure of collectively-attributed growth </a:t>
            </a:r>
            <a:r>
              <a:rPr lang="en-US" sz="1800" dirty="0">
                <a:solidFill>
                  <a:schemeClr val="bg1">
                    <a:lumMod val="65000"/>
                  </a:schemeClr>
                </a:solidFill>
              </a:rPr>
              <a:t>C.C.R.5.1(D)(7)(b)</a:t>
            </a:r>
          </a:p>
          <a:p>
            <a:pPr marL="960120" lvl="1" indent="-457200">
              <a:spcBef>
                <a:spcPts val="0"/>
              </a:spcBef>
              <a:spcAft>
                <a:spcPts val="600"/>
              </a:spcAft>
              <a:defRPr/>
            </a:pPr>
            <a:r>
              <a:rPr lang="en-US" sz="2200" dirty="0"/>
              <a:t>Collective </a:t>
            </a:r>
            <a:r>
              <a:rPr lang="en-US" sz="2200" b="0" dirty="0"/>
              <a:t>measure cannot exceed 10% of the total                                                   final effectiveness rating</a:t>
            </a:r>
          </a:p>
          <a:p>
            <a:pPr marL="960120" lvl="1" indent="-457200">
              <a:spcBef>
                <a:spcPts val="0"/>
              </a:spcBef>
              <a:spcAft>
                <a:spcPts val="600"/>
              </a:spcAft>
              <a:defRPr/>
            </a:pPr>
            <a:r>
              <a:rPr lang="en-US" sz="2200" dirty="0"/>
              <a:t>Collective measure can only use data based on the performance of students enrolled at their school</a:t>
            </a:r>
            <a:endParaRPr lang="en-US" sz="2200" b="0" dirty="0"/>
          </a:p>
          <a:p>
            <a:pPr marL="560070" indent="-514350">
              <a:spcBef>
                <a:spcPts val="1800"/>
              </a:spcBef>
              <a:spcAft>
                <a:spcPts val="1200"/>
              </a:spcAft>
              <a:buFont typeface="+mj-lt"/>
              <a:buAutoNum type="arabicParenR"/>
              <a:defRPr/>
            </a:pPr>
            <a:r>
              <a:rPr lang="en-US" sz="2600" b="0" dirty="0"/>
              <a:t>Educators new to the school/district/BOCES cannot have                 data from prior to employment used in their MSL</a:t>
            </a:r>
          </a:p>
        </p:txBody>
      </p:sp>
      <p:sp>
        <p:nvSpPr>
          <p:cNvPr id="4" name="Slide Number Placeholder 3">
            <a:extLst>
              <a:ext uri="{FF2B5EF4-FFF2-40B4-BE49-F238E27FC236}">
                <a16:creationId xmlns:a16="http://schemas.microsoft.com/office/drawing/2014/main" id="{F61C4025-A0ED-4FAA-8B2C-42CB6D10CB78}"/>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17</a:t>
            </a:fld>
            <a:endParaRPr lang="en-US" dirty="0"/>
          </a:p>
        </p:txBody>
      </p:sp>
      <p:grpSp>
        <p:nvGrpSpPr>
          <p:cNvPr id="6" name="Group 5">
            <a:extLst>
              <a:ext uri="{FF2B5EF4-FFF2-40B4-BE49-F238E27FC236}">
                <a16:creationId xmlns:a16="http://schemas.microsoft.com/office/drawing/2014/main" id="{D5D8B757-FDC9-4490-9FBC-7274B158265A}"/>
              </a:ext>
            </a:extLst>
          </p:cNvPr>
          <p:cNvGrpSpPr/>
          <p:nvPr/>
        </p:nvGrpSpPr>
        <p:grpSpPr>
          <a:xfrm>
            <a:off x="285254" y="6234483"/>
            <a:ext cx="2552948" cy="516784"/>
            <a:chOff x="404997" y="5647914"/>
            <a:chExt cx="2893374" cy="556161"/>
          </a:xfrm>
        </p:grpSpPr>
        <p:sp>
          <p:nvSpPr>
            <p:cNvPr id="7" name="TextBox 6">
              <a:extLst>
                <a:ext uri="{FF2B5EF4-FFF2-40B4-BE49-F238E27FC236}">
                  <a16:creationId xmlns:a16="http://schemas.microsoft.com/office/drawing/2014/main" id="{8435B5D5-DDC4-4887-BFC0-A80908C56A0F}"/>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2E972562-B955-466D-892D-F528545D7F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32006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71" y="160638"/>
            <a:ext cx="5164475" cy="979098"/>
          </a:xfrm>
        </p:spPr>
        <p:txBody>
          <a:bodyPr>
            <a:noAutofit/>
          </a:bodyPr>
          <a:lstStyle/>
          <a:p>
            <a:r>
              <a:rPr lang="en-US" sz="3200" dirty="0">
                <a:effectLst>
                  <a:outerShdw blurRad="38100" dist="38100" dir="2700000" algn="tl">
                    <a:srgbClr val="000000">
                      <a:alpha val="43137"/>
                    </a:srgbClr>
                  </a:outerShdw>
                </a:effectLst>
              </a:rPr>
              <a:t>Individual and Collective Measures</a:t>
            </a:r>
          </a:p>
        </p:txBody>
      </p:sp>
      <p:sp>
        <p:nvSpPr>
          <p:cNvPr id="5" name="Content Placeholder 4">
            <a:extLst>
              <a:ext uri="{FF2B5EF4-FFF2-40B4-BE49-F238E27FC236}">
                <a16:creationId xmlns:a16="http://schemas.microsoft.com/office/drawing/2014/main" id="{B50DCA7B-9AC5-4518-9159-41B4232597DA}"/>
              </a:ext>
            </a:extLst>
          </p:cNvPr>
          <p:cNvSpPr>
            <a:spLocks noGrp="1"/>
          </p:cNvSpPr>
          <p:nvPr>
            <p:ph idx="1"/>
          </p:nvPr>
        </p:nvSpPr>
        <p:spPr>
          <a:xfrm>
            <a:off x="223071" y="2293478"/>
            <a:ext cx="4151222" cy="3293076"/>
          </a:xfrm>
        </p:spPr>
        <p:txBody>
          <a:bodyPr>
            <a:noAutofit/>
          </a:bodyPr>
          <a:lstStyle/>
          <a:p>
            <a:pPr marL="388620" indent="-342900">
              <a:spcAft>
                <a:spcPts val="600"/>
              </a:spcAft>
              <a:defRPr/>
            </a:pPr>
            <a:r>
              <a:rPr lang="en-US" sz="2800" dirty="0"/>
              <a:t>Individually-attributed growth measure:</a:t>
            </a:r>
          </a:p>
          <a:p>
            <a:pPr marL="731520" lvl="1" indent="0">
              <a:buNone/>
              <a:defRPr/>
            </a:pPr>
            <a:r>
              <a:rPr lang="en-US" sz="2600" dirty="0"/>
              <a:t>Student results on a measure are attributed to </a:t>
            </a:r>
            <a:r>
              <a:rPr lang="en-US" sz="2600" b="1" dirty="0"/>
              <a:t>one </a:t>
            </a:r>
            <a:r>
              <a:rPr lang="en-US" sz="2600" dirty="0"/>
              <a:t>licensed educator.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Content Placeholder 4">
            <a:extLst>
              <a:ext uri="{FF2B5EF4-FFF2-40B4-BE49-F238E27FC236}">
                <a16:creationId xmlns:a16="http://schemas.microsoft.com/office/drawing/2014/main" id="{C545A6C5-316D-40F2-8E99-FE02656BD1F1}"/>
              </a:ext>
            </a:extLst>
          </p:cNvPr>
          <p:cNvSpPr txBox="1">
            <a:spLocks/>
          </p:cNvSpPr>
          <p:nvPr/>
        </p:nvSpPr>
        <p:spPr>
          <a:xfrm>
            <a:off x="4769707" y="2293478"/>
            <a:ext cx="4151220" cy="3472249"/>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862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Collectively-attributed growth measure:</a:t>
            </a:r>
          </a:p>
          <a:p>
            <a:pPr marL="73152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Student results on a measure are attributed to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two or more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licensed educators.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284122F9-80FD-42BC-9FF3-AA3DD9F92344}"/>
              </a:ext>
            </a:extLst>
          </p:cNvPr>
          <p:cNvCxnSpPr>
            <a:cxnSpLocks/>
          </p:cNvCxnSpPr>
          <p:nvPr/>
        </p:nvCxnSpPr>
        <p:spPr>
          <a:xfrm>
            <a:off x="4571999" y="2131018"/>
            <a:ext cx="0" cy="2956909"/>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1360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8953-6F12-4BE7-975D-7F32FF76ECA3}"/>
              </a:ext>
            </a:extLst>
          </p:cNvPr>
          <p:cNvSpPr>
            <a:spLocks noGrp="1"/>
          </p:cNvSpPr>
          <p:nvPr>
            <p:ph type="title"/>
          </p:nvPr>
        </p:nvSpPr>
        <p:spPr>
          <a:xfrm>
            <a:off x="132854" y="185351"/>
            <a:ext cx="6663362" cy="968534"/>
          </a:xfrm>
        </p:spPr>
        <p:txBody>
          <a:bodyPr>
            <a:noAutofit/>
          </a:bodyPr>
          <a:lstStyle/>
          <a:p>
            <a:r>
              <a:rPr lang="en-US" sz="3200" dirty="0">
                <a:effectLst>
                  <a:outerShdw blurRad="38100" dist="38100" dir="2700000" algn="tl">
                    <a:srgbClr val="000000">
                      <a:alpha val="43137"/>
                    </a:srgbClr>
                  </a:outerShdw>
                </a:effectLst>
              </a:rPr>
              <a:t>Measures of Student Learning (MSL)</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Principal Requirements</a:t>
            </a:r>
          </a:p>
        </p:txBody>
      </p:sp>
      <p:sp>
        <p:nvSpPr>
          <p:cNvPr id="3" name="Content Placeholder 2">
            <a:extLst>
              <a:ext uri="{FF2B5EF4-FFF2-40B4-BE49-F238E27FC236}">
                <a16:creationId xmlns:a16="http://schemas.microsoft.com/office/drawing/2014/main" id="{B2F24EE5-B4AD-426D-9D8A-9F7C505FFC43}"/>
              </a:ext>
            </a:extLst>
          </p:cNvPr>
          <p:cNvSpPr>
            <a:spLocks noGrp="1"/>
          </p:cNvSpPr>
          <p:nvPr>
            <p:ph idx="1"/>
          </p:nvPr>
        </p:nvSpPr>
        <p:spPr>
          <a:xfrm>
            <a:off x="511817" y="1812173"/>
            <a:ext cx="8120366" cy="3871653"/>
          </a:xfrm>
        </p:spPr>
        <p:txBody>
          <a:bodyPr>
            <a:noAutofit/>
          </a:bodyPr>
          <a:lstStyle/>
          <a:p>
            <a:pPr marL="457200" indent="-457200" fontAlgn="t">
              <a:lnSpc>
                <a:spcPct val="100000"/>
              </a:lnSpc>
              <a:spcBef>
                <a:spcPts val="0"/>
              </a:spcBef>
              <a:buFont typeface="+mj-lt"/>
              <a:buAutoNum type="arabicParenR"/>
            </a:pPr>
            <a:r>
              <a:rPr lang="en-US" sz="2600" dirty="0"/>
              <a:t>Data included in the school performance framework is used to evaluate Principal performance. </a:t>
            </a:r>
            <a:r>
              <a:rPr lang="en-US" sz="1800" dirty="0">
                <a:solidFill>
                  <a:schemeClr val="bg1">
                    <a:lumMod val="65000"/>
                  </a:schemeClr>
                </a:solidFill>
              </a:rPr>
              <a:t>C.C.R. 5.1(D)(3)(a)</a:t>
            </a:r>
            <a:endParaRPr lang="en-US" sz="2000" dirty="0">
              <a:solidFill>
                <a:schemeClr val="bg1">
                  <a:lumMod val="65000"/>
                </a:schemeClr>
              </a:solidFill>
            </a:endParaRPr>
          </a:p>
          <a:p>
            <a:pPr marL="457200" lvl="1" indent="0" fontAlgn="t">
              <a:spcAft>
                <a:spcPts val="1200"/>
              </a:spcAft>
              <a:buNone/>
            </a:pPr>
            <a:r>
              <a:rPr lang="en-US" dirty="0"/>
              <a:t>School Districts and BOCES may choose to weight specific components of the school performance framework differently than they are weighted in the school performance framework, depending on the Principal’s responsibilities and the performance needs of the school, so long as student longitudinal growth carries the greatest weight. </a:t>
            </a:r>
          </a:p>
          <a:p>
            <a:pPr marL="457200" lvl="0" indent="-457200" fontAlgn="t">
              <a:spcBef>
                <a:spcPts val="3000"/>
              </a:spcBef>
              <a:buFont typeface="+mj-lt"/>
              <a:buAutoNum type="arabicParenR"/>
            </a:pPr>
            <a:r>
              <a:rPr lang="en-US" sz="2600" dirty="0"/>
              <a:t>Selected measures are consistent with the MSLs used for the evaluation of Teachers in each principal’s school.</a:t>
            </a:r>
            <a:r>
              <a:rPr lang="en-US" dirty="0"/>
              <a:t>                                 </a:t>
            </a:r>
            <a:r>
              <a:rPr lang="en-US" sz="1800" dirty="0">
                <a:solidFill>
                  <a:schemeClr val="bg1">
                    <a:lumMod val="65000"/>
                  </a:schemeClr>
                </a:solidFill>
              </a:rPr>
              <a:t>C.C.R. 5.1(D)(3)(b)</a:t>
            </a:r>
            <a:endParaRPr lang="en-US" sz="2200" dirty="0">
              <a:solidFill>
                <a:schemeClr val="bg1">
                  <a:lumMod val="65000"/>
                </a:schemeClr>
              </a:solidFill>
            </a:endParaRPr>
          </a:p>
        </p:txBody>
      </p:sp>
      <p:sp>
        <p:nvSpPr>
          <p:cNvPr id="4" name="Slide Number Placeholder 3">
            <a:extLst>
              <a:ext uri="{FF2B5EF4-FFF2-40B4-BE49-F238E27FC236}">
                <a16:creationId xmlns:a16="http://schemas.microsoft.com/office/drawing/2014/main" id="{D4887F33-FA15-4504-B7F4-186C0B1E7B06}"/>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19</a:t>
            </a:fld>
            <a:endParaRPr lang="en-US" dirty="0"/>
          </a:p>
        </p:txBody>
      </p:sp>
      <p:grpSp>
        <p:nvGrpSpPr>
          <p:cNvPr id="5" name="Group 4">
            <a:extLst>
              <a:ext uri="{FF2B5EF4-FFF2-40B4-BE49-F238E27FC236}">
                <a16:creationId xmlns:a16="http://schemas.microsoft.com/office/drawing/2014/main" id="{2DF9789F-6CD7-413D-AAA9-B08406566E58}"/>
              </a:ext>
            </a:extLst>
          </p:cNvPr>
          <p:cNvGrpSpPr/>
          <p:nvPr/>
        </p:nvGrpSpPr>
        <p:grpSpPr>
          <a:xfrm>
            <a:off x="132854" y="5958697"/>
            <a:ext cx="2552948" cy="516784"/>
            <a:chOff x="404997" y="5647914"/>
            <a:chExt cx="2893374" cy="556161"/>
          </a:xfrm>
        </p:grpSpPr>
        <p:sp>
          <p:nvSpPr>
            <p:cNvPr id="6" name="TextBox 5">
              <a:extLst>
                <a:ext uri="{FF2B5EF4-FFF2-40B4-BE49-F238E27FC236}">
                  <a16:creationId xmlns:a16="http://schemas.microsoft.com/office/drawing/2014/main" id="{0A5F8544-1743-418F-A625-DF64F0C7184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6D3493EB-63DE-4FEE-BAA9-6BCAF521A8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46434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CFF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396687" y="1446028"/>
            <a:ext cx="8350626" cy="5157459"/>
          </a:xfrm>
        </p:spPr>
        <p:txBody>
          <a:bodyPr>
            <a:noAutofit/>
          </a:bodyPr>
          <a:lstStyle/>
          <a:p>
            <a:pPr marL="0" indent="0">
              <a:buNone/>
            </a:pPr>
            <a:r>
              <a:rPr lang="en-US" i="1" dirty="0"/>
              <a:t>Tips for Using this Slide Deck in your Orientation</a:t>
            </a:r>
            <a:r>
              <a:rPr lang="en-US" dirty="0"/>
              <a:t>:</a:t>
            </a:r>
          </a:p>
          <a:p>
            <a:pPr lvl="1">
              <a:spcBef>
                <a:spcPts val="1800"/>
              </a:spcBef>
            </a:pPr>
            <a:r>
              <a:rPr lang="en-US" dirty="0"/>
              <a:t>Use the completely white slides to add content and tailor your presentation to district/BOCES-specific processes and protocols for educator evaluation. For example:</a:t>
            </a:r>
          </a:p>
          <a:p>
            <a:pPr lvl="2">
              <a:spcBef>
                <a:spcPts val="1200"/>
              </a:spcBef>
              <a:spcAft>
                <a:spcPts val="1200"/>
              </a:spcAft>
              <a:buSzPct val="50000"/>
            </a:pPr>
            <a:r>
              <a:rPr lang="en-US" dirty="0"/>
              <a:t>Add your district/BOCES logo and branding                                         </a:t>
            </a:r>
            <a:r>
              <a:rPr lang="en-US" sz="1800" dirty="0"/>
              <a:t>(placeholder included within slides)</a:t>
            </a:r>
          </a:p>
          <a:p>
            <a:pPr lvl="2">
              <a:buSzPct val="50000"/>
            </a:pPr>
            <a:r>
              <a:rPr lang="en-US" dirty="0"/>
              <a:t>Text in </a:t>
            </a:r>
            <a:r>
              <a:rPr lang="en-US" dirty="0">
                <a:solidFill>
                  <a:srgbClr val="00B050"/>
                </a:solidFill>
              </a:rPr>
              <a:t>green font </a:t>
            </a:r>
            <a:r>
              <a:rPr lang="en-US" dirty="0"/>
              <a:t>offers ideas for possible content to include on                                   that slide and needs to be removed prior to sharing with your staff</a:t>
            </a:r>
          </a:p>
          <a:p>
            <a:pPr lvl="1">
              <a:spcBef>
                <a:spcPts val="1200"/>
              </a:spcBef>
            </a:pPr>
            <a:endParaRPr lang="en-US" sz="1200" dirty="0"/>
          </a:p>
          <a:p>
            <a:pPr lvl="1">
              <a:spcBef>
                <a:spcPts val="600"/>
              </a:spcBef>
              <a:spcAft>
                <a:spcPts val="600"/>
              </a:spcAft>
            </a:pPr>
            <a:r>
              <a:rPr lang="en-US" dirty="0"/>
              <a:t>A tremendous amount of local flexibility exists within the evaluation system. A reminder (including a link) to examples is offered on pages where opportunities exist to tailor aspects of the evaluation process. </a:t>
            </a:r>
          </a:p>
        </p:txBody>
      </p:sp>
      <p:sp>
        <p:nvSpPr>
          <p:cNvPr id="4" name="Title 1">
            <a:extLst>
              <a:ext uri="{FF2B5EF4-FFF2-40B4-BE49-F238E27FC236}">
                <a16:creationId xmlns:a16="http://schemas.microsoft.com/office/drawing/2014/main" id="{0793F85A-F2E8-486D-B601-E5A4EA47008F}"/>
              </a:ext>
            </a:extLst>
          </p:cNvPr>
          <p:cNvSpPr txBox="1">
            <a:spLocks/>
          </p:cNvSpPr>
          <p:nvPr/>
        </p:nvSpPr>
        <p:spPr>
          <a:xfrm>
            <a:off x="283655" y="156542"/>
            <a:ext cx="8576689" cy="1023569"/>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a:lstStyle>
          <a:p>
            <a:pPr algn="ctr"/>
            <a:r>
              <a:rPr lang="en-US" sz="2800" dirty="0"/>
              <a:t>Fall 2025 Orientation Slide Deck: </a:t>
            </a:r>
            <a:br>
              <a:rPr lang="en-US" sz="3200" dirty="0"/>
            </a:br>
            <a:r>
              <a:rPr lang="en-US" sz="3200" u="sng" dirty="0"/>
              <a:t>Overview and Tips for Using this Orientation “Shell”</a:t>
            </a:r>
          </a:p>
        </p:txBody>
      </p:sp>
    </p:spTree>
    <p:extLst>
      <p:ext uri="{BB962C8B-B14F-4D97-AF65-F5344CB8AC3E}">
        <p14:creationId xmlns:p14="http://schemas.microsoft.com/office/powerpoint/2010/main" val="225537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8953-6F12-4BE7-975D-7F32FF76ECA3}"/>
              </a:ext>
            </a:extLst>
          </p:cNvPr>
          <p:cNvSpPr>
            <a:spLocks noGrp="1"/>
          </p:cNvSpPr>
          <p:nvPr>
            <p:ph type="title"/>
          </p:nvPr>
        </p:nvSpPr>
        <p:spPr>
          <a:xfrm>
            <a:off x="132854" y="160638"/>
            <a:ext cx="6762217" cy="957671"/>
          </a:xfrm>
        </p:spPr>
        <p:txBody>
          <a:bodyPr>
            <a:noAutofit/>
          </a:bodyPr>
          <a:lstStyle/>
          <a:p>
            <a:r>
              <a:rPr lang="en-US" sz="3200" dirty="0">
                <a:effectLst>
                  <a:outerShdw blurRad="38100" dist="38100" dir="2700000" algn="tl">
                    <a:srgbClr val="000000">
                      <a:alpha val="43137"/>
                    </a:srgbClr>
                  </a:outerShdw>
                </a:effectLst>
              </a:rPr>
              <a:t>Measures of Student Learning (MSL) </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Principal Requirements</a:t>
            </a:r>
          </a:p>
        </p:txBody>
      </p:sp>
      <p:sp>
        <p:nvSpPr>
          <p:cNvPr id="3" name="Content Placeholder 2">
            <a:extLst>
              <a:ext uri="{FF2B5EF4-FFF2-40B4-BE49-F238E27FC236}">
                <a16:creationId xmlns:a16="http://schemas.microsoft.com/office/drawing/2014/main" id="{B2F24EE5-B4AD-426D-9D8A-9F7C505FFC43}"/>
              </a:ext>
            </a:extLst>
          </p:cNvPr>
          <p:cNvSpPr>
            <a:spLocks noGrp="1"/>
          </p:cNvSpPr>
          <p:nvPr>
            <p:ph idx="1"/>
          </p:nvPr>
        </p:nvSpPr>
        <p:spPr>
          <a:xfrm>
            <a:off x="545651" y="1783251"/>
            <a:ext cx="8052697" cy="3684104"/>
          </a:xfrm>
        </p:spPr>
        <p:txBody>
          <a:bodyPr bIns="0">
            <a:noAutofit/>
          </a:bodyPr>
          <a:lstStyle/>
          <a:p>
            <a:pPr marL="457200" lvl="0" indent="-457200" fontAlgn="t">
              <a:lnSpc>
                <a:spcPct val="100000"/>
              </a:lnSpc>
              <a:spcBef>
                <a:spcPts val="1800"/>
              </a:spcBef>
              <a:buFont typeface="+mj-lt"/>
              <a:buAutoNum type="arabicParenR" startAt="3"/>
            </a:pPr>
            <a:r>
              <a:rPr lang="en-US" sz="2600" dirty="0"/>
              <a:t>Measures must reflect growth of students in all subject areas and grades, not only those in subjects and grades that are tested using statewide summative assessments. </a:t>
            </a:r>
            <a:r>
              <a:rPr lang="en-US" sz="1800" dirty="0">
                <a:solidFill>
                  <a:schemeClr val="bg1">
                    <a:lumMod val="65000"/>
                  </a:schemeClr>
                </a:solidFill>
              </a:rPr>
              <a:t>C.C.R. 5.1(D)(3)(d)</a:t>
            </a:r>
            <a:endParaRPr lang="en-US" sz="2000" dirty="0">
              <a:solidFill>
                <a:schemeClr val="bg1">
                  <a:lumMod val="65000"/>
                </a:schemeClr>
              </a:solidFill>
            </a:endParaRPr>
          </a:p>
          <a:p>
            <a:pPr marL="457200" lvl="1" indent="0" fontAlgn="t">
              <a:spcAft>
                <a:spcPts val="1200"/>
              </a:spcAft>
              <a:buNone/>
            </a:pPr>
            <a:r>
              <a:rPr lang="en-US" sz="2200" dirty="0"/>
              <a:t>Principal MSLs must reflect the broader responsibility a principal has for ensuring the overall outcomes of students in their building. </a:t>
            </a:r>
          </a:p>
          <a:p>
            <a:pPr marL="457200" indent="-457200">
              <a:spcBef>
                <a:spcPts val="3000"/>
              </a:spcBef>
              <a:buFont typeface="+mj-lt"/>
              <a:buAutoNum type="arabicParenR" startAt="4"/>
            </a:pPr>
            <a:r>
              <a:rPr lang="en-US" sz="2600" dirty="0"/>
              <a:t>Measures must be reflective of the grade levels the principal oversees, i.e., early childhood to grade 3; grades 4 to 8; and grades 9 to 12. </a:t>
            </a:r>
            <a:r>
              <a:rPr lang="en-US" sz="1800" dirty="0">
                <a:solidFill>
                  <a:schemeClr val="bg1">
                    <a:lumMod val="65000"/>
                  </a:schemeClr>
                </a:solidFill>
              </a:rPr>
              <a:t>C.C.R. 5.1(D)(3)(h)(</a:t>
            </a:r>
            <a:r>
              <a:rPr lang="en-US" sz="1800" dirty="0" err="1">
                <a:solidFill>
                  <a:schemeClr val="bg1">
                    <a:lumMod val="65000"/>
                  </a:schemeClr>
                </a:solidFill>
              </a:rPr>
              <a:t>i</a:t>
            </a:r>
            <a:r>
              <a:rPr lang="en-US" sz="1800" dirty="0">
                <a:solidFill>
                  <a:schemeClr val="bg1">
                    <a:lumMod val="65000"/>
                  </a:schemeClr>
                </a:solidFill>
              </a:rPr>
              <a:t>)(j)</a:t>
            </a:r>
            <a:endParaRPr lang="en-US" sz="2000" dirty="0">
              <a:solidFill>
                <a:schemeClr val="bg1">
                  <a:lumMod val="65000"/>
                </a:schemeClr>
              </a:solidFill>
            </a:endParaRPr>
          </a:p>
          <a:p>
            <a:endParaRPr lang="en-US" dirty="0"/>
          </a:p>
        </p:txBody>
      </p:sp>
      <p:sp>
        <p:nvSpPr>
          <p:cNvPr id="4" name="Slide Number Placeholder 3">
            <a:extLst>
              <a:ext uri="{FF2B5EF4-FFF2-40B4-BE49-F238E27FC236}">
                <a16:creationId xmlns:a16="http://schemas.microsoft.com/office/drawing/2014/main" id="{D4887F33-FA15-4504-B7F4-186C0B1E7B06}"/>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20</a:t>
            </a:fld>
            <a:endParaRPr lang="en-US" dirty="0"/>
          </a:p>
        </p:txBody>
      </p:sp>
      <p:grpSp>
        <p:nvGrpSpPr>
          <p:cNvPr id="8" name="Group 7">
            <a:extLst>
              <a:ext uri="{FF2B5EF4-FFF2-40B4-BE49-F238E27FC236}">
                <a16:creationId xmlns:a16="http://schemas.microsoft.com/office/drawing/2014/main" id="{F4D04FA2-0538-4804-83D2-12D4610FBA0F}"/>
              </a:ext>
            </a:extLst>
          </p:cNvPr>
          <p:cNvGrpSpPr/>
          <p:nvPr/>
        </p:nvGrpSpPr>
        <p:grpSpPr>
          <a:xfrm>
            <a:off x="132854" y="5958697"/>
            <a:ext cx="2552948" cy="516784"/>
            <a:chOff x="404997" y="5647914"/>
            <a:chExt cx="2893374" cy="556161"/>
          </a:xfrm>
        </p:grpSpPr>
        <p:sp>
          <p:nvSpPr>
            <p:cNvPr id="5" name="TextBox 4">
              <a:extLst>
                <a:ext uri="{FF2B5EF4-FFF2-40B4-BE49-F238E27FC236}">
                  <a16:creationId xmlns:a16="http://schemas.microsoft.com/office/drawing/2014/main" id="{B3BE79AA-DF89-47BB-9749-2C0E12033DC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1F8A9479-AC95-4F9B-8BD1-F65F3E9A26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8055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217714" y="182563"/>
            <a:ext cx="6839578" cy="1069293"/>
          </a:xfrm>
        </p:spPr>
        <p:txBody>
          <a:bodyPr>
            <a:noAutofit/>
          </a:bodyPr>
          <a:lstStyle/>
          <a:p>
            <a:r>
              <a:rPr lang="en-US" sz="3200" dirty="0">
                <a:effectLst>
                  <a:outerShdw blurRad="38100" dist="38100" dir="2700000" algn="tl">
                    <a:srgbClr val="000000">
                      <a:alpha val="43137"/>
                    </a:srgbClr>
                  </a:outerShdw>
                </a:effectLst>
              </a:rPr>
              <a:t>Measures of Student Outcomes (MSO) </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Special Services Providers</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Requirements</a:t>
            </a:r>
          </a:p>
        </p:txBody>
      </p:sp>
      <p:sp>
        <p:nvSpPr>
          <p:cNvPr id="3" name="Content Placeholder 2">
            <a:extLst>
              <a:ext uri="{FF2B5EF4-FFF2-40B4-BE49-F238E27FC236}">
                <a16:creationId xmlns:a16="http://schemas.microsoft.com/office/drawing/2014/main" id="{092DC7D9-8F4C-4BAF-B920-6422C64DBA7A}"/>
              </a:ext>
            </a:extLst>
          </p:cNvPr>
          <p:cNvSpPr>
            <a:spLocks noGrp="1"/>
          </p:cNvSpPr>
          <p:nvPr>
            <p:ph idx="1"/>
          </p:nvPr>
        </p:nvSpPr>
        <p:spPr>
          <a:xfrm>
            <a:off x="402293" y="2160105"/>
            <a:ext cx="8339414" cy="3564836"/>
          </a:xfrm>
        </p:spPr>
        <p:txBody>
          <a:bodyPr>
            <a:noAutofit/>
          </a:bodyPr>
          <a:lstStyle/>
          <a:p>
            <a:pPr marL="834390" lvl="2" indent="-514350">
              <a:spcBef>
                <a:spcPts val="1800"/>
              </a:spcBef>
              <a:buFont typeface="+mj-lt"/>
              <a:buAutoNum type="arabicParenR"/>
            </a:pPr>
            <a:r>
              <a:rPr lang="en-US" sz="2600" dirty="0"/>
              <a:t>A minimum of two (2) measures aligned with the role and duties of the SSP.</a:t>
            </a:r>
          </a:p>
          <a:p>
            <a:pPr marL="1234440" lvl="3" indent="-457200">
              <a:spcBef>
                <a:spcPts val="1200"/>
              </a:spcBef>
            </a:pPr>
            <a:r>
              <a:rPr lang="en-US" sz="2200" dirty="0"/>
              <a:t>All nine (9) licensure categories of SSPs employed by the school district or BOCES must include measures in their MSO.</a:t>
            </a:r>
            <a:r>
              <a:rPr lang="en-US" sz="2400" dirty="0"/>
              <a:t> </a:t>
            </a:r>
            <a:r>
              <a:rPr lang="en-US" dirty="0">
                <a:solidFill>
                  <a:schemeClr val="bg1">
                    <a:lumMod val="65000"/>
                  </a:schemeClr>
                </a:solidFill>
              </a:rPr>
              <a:t>C.C.R. 5.1(D)(11)(b)</a:t>
            </a:r>
            <a:endParaRPr lang="en-US" sz="2400" dirty="0">
              <a:solidFill>
                <a:schemeClr val="bg1">
                  <a:lumMod val="65000"/>
                </a:schemeClr>
              </a:solidFill>
            </a:endParaRPr>
          </a:p>
          <a:p>
            <a:pPr marL="777240" lvl="2" indent="-457200">
              <a:spcBef>
                <a:spcPts val="3000"/>
              </a:spcBef>
              <a:buFont typeface="+mj-lt"/>
              <a:buAutoNum type="arabicParenR"/>
            </a:pPr>
            <a:r>
              <a:rPr lang="en-US" sz="2600" dirty="0"/>
              <a:t>Data used in evaluating SSPs must be collected from the sites, or a representative sample of the sites, at which the SSP provides services. </a:t>
            </a:r>
            <a:r>
              <a:rPr lang="en-US" dirty="0">
                <a:solidFill>
                  <a:schemeClr val="bg1">
                    <a:lumMod val="65000"/>
                  </a:schemeClr>
                </a:solidFill>
              </a:rPr>
              <a:t>C.C.R. 5.1(D)(11)(d)</a:t>
            </a:r>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21</a:t>
            </a:fld>
            <a:endParaRPr lang="en-US" dirty="0"/>
          </a:p>
        </p:txBody>
      </p:sp>
      <p:grpSp>
        <p:nvGrpSpPr>
          <p:cNvPr id="5" name="Group 4">
            <a:extLst>
              <a:ext uri="{FF2B5EF4-FFF2-40B4-BE49-F238E27FC236}">
                <a16:creationId xmlns:a16="http://schemas.microsoft.com/office/drawing/2014/main" id="{4B944226-46DE-4177-82CF-2F162E7CD67C}"/>
              </a:ext>
            </a:extLst>
          </p:cNvPr>
          <p:cNvGrpSpPr/>
          <p:nvPr/>
        </p:nvGrpSpPr>
        <p:grpSpPr>
          <a:xfrm>
            <a:off x="158981" y="6158653"/>
            <a:ext cx="2552948" cy="516784"/>
            <a:chOff x="404997" y="5647914"/>
            <a:chExt cx="2893374" cy="556161"/>
          </a:xfrm>
        </p:grpSpPr>
        <p:sp>
          <p:nvSpPr>
            <p:cNvPr id="6" name="TextBox 5">
              <a:extLst>
                <a:ext uri="{FF2B5EF4-FFF2-40B4-BE49-F238E27FC236}">
                  <a16:creationId xmlns:a16="http://schemas.microsoft.com/office/drawing/2014/main" id="{E678DEDE-B7D6-4FE4-8D3C-9BF3F7D8786F}"/>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861A8D60-3F6E-4D68-9504-2F13345C32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64173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132855" y="140133"/>
            <a:ext cx="4439146" cy="974507"/>
          </a:xfrm>
        </p:spPr>
        <p:txBody>
          <a:bodyPr>
            <a:noAutofit/>
          </a:bodyPr>
          <a:lstStyle/>
          <a:p>
            <a:r>
              <a:rPr lang="en-US" sz="3200" dirty="0">
                <a:effectLst>
                  <a:outerShdw blurRad="38100" dist="38100" dir="2700000" algn="tl">
                    <a:srgbClr val="000000">
                      <a:alpha val="43137"/>
                    </a:srgbClr>
                  </a:outerShdw>
                </a:effectLst>
              </a:rPr>
              <a:t>Statutory Requirement: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Appeals Process</a:t>
            </a:r>
          </a:p>
        </p:txBody>
      </p:sp>
      <p:sp>
        <p:nvSpPr>
          <p:cNvPr id="3" name="Content Placeholder 2">
            <a:extLst>
              <a:ext uri="{FF2B5EF4-FFF2-40B4-BE49-F238E27FC236}">
                <a16:creationId xmlns:a16="http://schemas.microsoft.com/office/drawing/2014/main" id="{092DC7D9-8F4C-4BAF-B920-6422C64DBA7A}"/>
              </a:ext>
            </a:extLst>
          </p:cNvPr>
          <p:cNvSpPr>
            <a:spLocks noGrp="1"/>
          </p:cNvSpPr>
          <p:nvPr>
            <p:ph idx="1"/>
          </p:nvPr>
        </p:nvSpPr>
        <p:spPr>
          <a:xfrm>
            <a:off x="457458" y="2381217"/>
            <a:ext cx="8345408" cy="2547218"/>
          </a:xfrm>
        </p:spPr>
        <p:txBody>
          <a:bodyPr>
            <a:noAutofit/>
          </a:bodyPr>
          <a:lstStyle/>
          <a:p>
            <a:pPr marL="0" indent="0">
              <a:buNone/>
            </a:pPr>
            <a:r>
              <a:rPr lang="en-US" sz="2800" dirty="0"/>
              <a:t>Each district must have a process for a non-probationary educator to appeal a SECOND consecutive rating of Ineffective or Partially Effective.</a:t>
            </a:r>
          </a:p>
          <a:p>
            <a:endParaRPr lang="en-US" sz="1000" dirty="0"/>
          </a:p>
          <a:p>
            <a:pPr marL="457200" lvl="1" indent="0">
              <a:buNone/>
            </a:pPr>
            <a:r>
              <a:rPr lang="en-US" sz="2400" dirty="0"/>
              <a:t>CDE has created a guidance document to support districts in developing their local appeals’ processes. </a:t>
            </a:r>
            <a:r>
              <a:rPr lang="en-US" i="1" dirty="0"/>
              <a:t>(example on next slide)</a:t>
            </a:r>
          </a:p>
          <a:p>
            <a:pPr marL="45720" indent="0">
              <a:buNone/>
            </a:pPr>
            <a:endParaRPr lang="en-US" sz="2800" dirty="0"/>
          </a:p>
          <a:p>
            <a:endParaRPr lang="en-US" dirty="0"/>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22</a:t>
            </a:fld>
            <a:endParaRPr lang="en-US" dirty="0"/>
          </a:p>
        </p:txBody>
      </p:sp>
      <p:grpSp>
        <p:nvGrpSpPr>
          <p:cNvPr id="6" name="Group 5">
            <a:extLst>
              <a:ext uri="{FF2B5EF4-FFF2-40B4-BE49-F238E27FC236}">
                <a16:creationId xmlns:a16="http://schemas.microsoft.com/office/drawing/2014/main" id="{E08364ED-430C-461F-A937-F8BCD972C827}"/>
              </a:ext>
            </a:extLst>
          </p:cNvPr>
          <p:cNvGrpSpPr/>
          <p:nvPr/>
        </p:nvGrpSpPr>
        <p:grpSpPr>
          <a:xfrm>
            <a:off x="132854" y="5958697"/>
            <a:ext cx="2552948" cy="516784"/>
            <a:chOff x="404997" y="5647914"/>
            <a:chExt cx="2893374" cy="556161"/>
          </a:xfrm>
        </p:grpSpPr>
        <p:sp>
          <p:nvSpPr>
            <p:cNvPr id="7" name="TextBox 6">
              <a:extLst>
                <a:ext uri="{FF2B5EF4-FFF2-40B4-BE49-F238E27FC236}">
                  <a16:creationId xmlns:a16="http://schemas.microsoft.com/office/drawing/2014/main" id="{E47FC009-DDC8-4CE6-8522-189FA2F58026}"/>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213C64A1-9FF9-4D2D-9E86-620D6C2BE0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46290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146339" y="177800"/>
            <a:ext cx="6114761" cy="939800"/>
          </a:xfrm>
        </p:spPr>
        <p:txBody>
          <a:bodyPr>
            <a:noAutofit/>
          </a:bodyPr>
          <a:lstStyle/>
          <a:p>
            <a:r>
              <a:rPr lang="en-US" sz="3200" dirty="0">
                <a:effectLst>
                  <a:outerShdw blurRad="38100" dist="38100" dir="2700000" algn="tl">
                    <a:srgbClr val="000000">
                      <a:alpha val="43137"/>
                    </a:srgbClr>
                  </a:outerShdw>
                </a:effectLst>
              </a:rPr>
              <a:t>Statutory Requirement:</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Appeals Process – Sample Timeline</a:t>
            </a:r>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23</a:t>
            </a:fld>
            <a:endParaRPr lang="en-US" dirty="0"/>
          </a:p>
        </p:txBody>
      </p:sp>
      <p:pic>
        <p:nvPicPr>
          <p:cNvPr id="5" name="Picture 4">
            <a:extLst>
              <a:ext uri="{FF2B5EF4-FFF2-40B4-BE49-F238E27FC236}">
                <a16:creationId xmlns:a16="http://schemas.microsoft.com/office/drawing/2014/main" id="{E2223650-58C6-4819-BD33-004173C53B6A}"/>
              </a:ext>
            </a:extLst>
          </p:cNvPr>
          <p:cNvPicPr>
            <a:picLocks noChangeAspect="1"/>
          </p:cNvPicPr>
          <p:nvPr/>
        </p:nvPicPr>
        <p:blipFill>
          <a:blip r:embed="rId3"/>
          <a:stretch>
            <a:fillRect/>
          </a:stretch>
        </p:blipFill>
        <p:spPr>
          <a:xfrm>
            <a:off x="723900" y="1523358"/>
            <a:ext cx="7696200" cy="4386689"/>
          </a:xfrm>
          <a:prstGeom prst="rect">
            <a:avLst/>
          </a:prstGeom>
        </p:spPr>
      </p:pic>
    </p:spTree>
    <p:extLst>
      <p:ext uri="{BB962C8B-B14F-4D97-AF65-F5344CB8AC3E}">
        <p14:creationId xmlns:p14="http://schemas.microsoft.com/office/powerpoint/2010/main" val="106491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5170087" cy="832606"/>
          </a:xfrm>
        </p:spPr>
        <p:txBody>
          <a:bodyPr>
            <a:noAutofit/>
          </a:bodyPr>
          <a:lstStyle/>
          <a:p>
            <a:r>
              <a:rPr lang="en-US" sz="3200" dirty="0"/>
              <a:t>District Level Guidance: Appeals Process</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407218" y="3361570"/>
            <a:ext cx="8024812" cy="2699504"/>
          </a:xfrm>
        </p:spPr>
        <p:txBody>
          <a:bodyPr>
            <a:normAutofit/>
          </a:bodyPr>
          <a:lstStyle/>
          <a:p>
            <a:pPr marL="0" indent="0">
              <a:buNone/>
            </a:pPr>
            <a:r>
              <a:rPr lang="en-US" dirty="0"/>
              <a:t>In our district, the appeal process includes: </a:t>
            </a:r>
          </a:p>
          <a:p>
            <a:pPr lvl="1"/>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3" y="1322996"/>
            <a:ext cx="834886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Provide an overview of information specific to your district and district-level decisions related to the appeals process for educator evaluations including, at minimum, what is required. </a:t>
            </a:r>
          </a:p>
          <a:p>
            <a:pPr lvl="2">
              <a:defRPr/>
            </a:pPr>
            <a:r>
              <a:rPr lang="en-US" sz="2000" i="1" dirty="0">
                <a:solidFill>
                  <a:srgbClr val="00B050"/>
                </a:solidFill>
                <a:latin typeface="Calibri" panose="020F0502020204030204"/>
              </a:rPr>
              <a:t>-You may choose to delete the prior two slides completely, as appropriate, and address your own process which may be far more comprehensive than the mandated minimum.</a:t>
            </a:r>
          </a:p>
        </p:txBody>
      </p:sp>
      <p:sp>
        <p:nvSpPr>
          <p:cNvPr id="7" name="Text Box 2">
            <a:extLst>
              <a:ext uri="{FF2B5EF4-FFF2-40B4-BE49-F238E27FC236}">
                <a16:creationId xmlns:a16="http://schemas.microsoft.com/office/drawing/2014/main" id="{5FA19838-27AA-472E-8A85-8B17FA772EC8}"/>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974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177800"/>
            <a:ext cx="6081865" cy="927099"/>
          </a:xfrm>
        </p:spPr>
        <p:txBody>
          <a:bodyPr>
            <a:noAutofit/>
          </a:bodyPr>
          <a:lstStyle/>
          <a:p>
            <a:r>
              <a:rPr lang="en-US" sz="3200" dirty="0">
                <a:effectLst>
                  <a:outerShdw blurRad="38100" dist="38100" dir="2700000" algn="tl">
                    <a:srgbClr val="000000">
                      <a:alpha val="43137"/>
                    </a:srgbClr>
                  </a:outerShdw>
                </a:effectLst>
              </a:rPr>
              <a:t>Additional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Statutory Requirements</a:t>
            </a:r>
          </a:p>
        </p:txBody>
      </p:sp>
      <p:sp>
        <p:nvSpPr>
          <p:cNvPr id="2" name="Content Placeholder 1"/>
          <p:cNvSpPr>
            <a:spLocks noGrp="1"/>
          </p:cNvSpPr>
          <p:nvPr>
            <p:ph idx="1"/>
          </p:nvPr>
        </p:nvSpPr>
        <p:spPr>
          <a:xfrm>
            <a:off x="653832" y="1529542"/>
            <a:ext cx="7836335" cy="5073943"/>
          </a:xfrm>
          <a:noFill/>
        </p:spPr>
        <p:txBody>
          <a:bodyPr>
            <a:noAutofit/>
          </a:bodyPr>
          <a:lstStyle/>
          <a:p>
            <a:r>
              <a:rPr lang="en-US" sz="2600" dirty="0"/>
              <a:t>Districts and BOCES must have an Advisory Personnel Performance Evaluation Council (1338 Council)</a:t>
            </a:r>
          </a:p>
          <a:p>
            <a:pPr marL="457200" lvl="1" indent="0">
              <a:buNone/>
            </a:pPr>
            <a:r>
              <a:rPr lang="en-US" sz="1800" dirty="0"/>
              <a:t>This council consults and advises the local school board as to the fairness, effectiveness, credibility, and professional quality of local evaluation systems, processes and procedures.</a:t>
            </a:r>
          </a:p>
          <a:p>
            <a:pPr>
              <a:spcBef>
                <a:spcPts val="3000"/>
              </a:spcBef>
            </a:pPr>
            <a:r>
              <a:rPr lang="en-US" sz="2600" dirty="0"/>
              <a:t>Districts and BOCES determine how licensed personnel in unique roles will be evaluated</a:t>
            </a:r>
          </a:p>
          <a:p>
            <a:pPr marL="457200" lvl="1" indent="0">
              <a:buNone/>
            </a:pPr>
            <a:r>
              <a:rPr lang="en-US" sz="1800" dirty="0"/>
              <a:t>This may include educators in dual roles, teachers on special assignment, instructional coaches and deans.</a:t>
            </a:r>
          </a:p>
          <a:p>
            <a:pPr>
              <a:spcBef>
                <a:spcPts val="3000"/>
              </a:spcBef>
            </a:pPr>
            <a:r>
              <a:rPr lang="en-US" sz="2600" dirty="0"/>
              <a:t>All educators must be given a written evaluation report upon the completion of the evaluation cycle</a:t>
            </a:r>
          </a:p>
          <a:p>
            <a:pPr marL="457200" lvl="1" indent="0">
              <a:buNone/>
            </a:pPr>
            <a:r>
              <a:rPr lang="en-US" sz="1800" dirty="0"/>
              <a:t>Evaluation reports must be available no later than two weeks                                      before the end of the school year.</a:t>
            </a:r>
          </a:p>
          <a:p>
            <a:pPr marL="0" indent="0">
              <a:buNone/>
            </a:pPr>
            <a:endParaRPr lang="en-US" dirty="0"/>
          </a:p>
        </p:txBody>
      </p:sp>
      <p:sp>
        <p:nvSpPr>
          <p:cNvPr id="5" name="Slide Number Placeholder 4">
            <a:extLst>
              <a:ext uri="{FF2B5EF4-FFF2-40B4-BE49-F238E27FC236}">
                <a16:creationId xmlns:a16="http://schemas.microsoft.com/office/drawing/2014/main" id="{A4484EFA-4ABA-4A04-A8BE-5AF4F7D8B9E5}"/>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131909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254719" y="150854"/>
            <a:ext cx="4114082" cy="928646"/>
          </a:xfrm>
        </p:spPr>
        <p:txBody>
          <a:bodyPr>
            <a:noAutofit/>
          </a:bodyPr>
          <a:lstStyle/>
          <a:p>
            <a:r>
              <a:rPr lang="en-US" sz="3200" dirty="0">
                <a:effectLst>
                  <a:outerShdw blurRad="38100" dist="38100" dir="2700000" algn="tl">
                    <a:srgbClr val="000000">
                      <a:alpha val="43137"/>
                    </a:srgbClr>
                  </a:outerShdw>
                </a:effectLst>
              </a:rPr>
              <a:t>Highly Effective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Evaluation Process</a:t>
            </a:r>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26</a:t>
            </a:fld>
            <a:endParaRPr lang="en-US" dirty="0"/>
          </a:p>
        </p:txBody>
      </p:sp>
      <p:sp>
        <p:nvSpPr>
          <p:cNvPr id="10" name="Content Placeholder 1">
            <a:extLst>
              <a:ext uri="{FF2B5EF4-FFF2-40B4-BE49-F238E27FC236}">
                <a16:creationId xmlns:a16="http://schemas.microsoft.com/office/drawing/2014/main" id="{CFAD0B8A-9189-CE83-F5E4-7076961B1D39}"/>
              </a:ext>
            </a:extLst>
          </p:cNvPr>
          <p:cNvSpPr txBox="1">
            <a:spLocks/>
          </p:cNvSpPr>
          <p:nvPr/>
        </p:nvSpPr>
        <p:spPr>
          <a:xfrm>
            <a:off x="823771" y="1813624"/>
            <a:ext cx="7496458" cy="4176868"/>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24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Districts/BOCES decide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IF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offer</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For those that offer the Highly Effective evaluation process, they must create implementation guidance</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Decision must be made, and educators notified at the beginning of the school year</a:t>
            </a:r>
          </a:p>
          <a:p>
            <a:pPr>
              <a:lnSpc>
                <a:spcPct val="110000"/>
              </a:lnSpc>
              <a:spcBef>
                <a:spcPts val="500"/>
              </a:spcBef>
              <a:defRPr/>
            </a:pPr>
            <a:endParaRPr lang="en-US" sz="2800" dirty="0">
              <a:solidFill>
                <a:prstClr val="black"/>
              </a:solidFill>
              <a:latin typeface="Calibri" panose="020F0502020204030204"/>
            </a:endParaRPr>
          </a:p>
          <a:p>
            <a:pPr>
              <a:lnSpc>
                <a:spcPct val="110000"/>
              </a:lnSpc>
              <a:spcBef>
                <a:spcPts val="500"/>
              </a:spcBef>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Requirement for an annual evaluation remains in place for all educators using the Highly Effective evaluation process</a:t>
            </a:r>
          </a:p>
        </p:txBody>
      </p:sp>
    </p:spTree>
    <p:extLst>
      <p:ext uri="{BB962C8B-B14F-4D97-AF65-F5344CB8AC3E}">
        <p14:creationId xmlns:p14="http://schemas.microsoft.com/office/powerpoint/2010/main" val="262033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254719" y="160379"/>
            <a:ext cx="4114082" cy="931821"/>
          </a:xfrm>
        </p:spPr>
        <p:txBody>
          <a:bodyPr>
            <a:noAutofit/>
          </a:bodyPr>
          <a:lstStyle/>
          <a:p>
            <a:r>
              <a:rPr lang="en-US" sz="3200" dirty="0">
                <a:effectLst>
                  <a:outerShdw blurRad="38100" dist="38100" dir="2700000" algn="tl">
                    <a:srgbClr val="000000">
                      <a:alpha val="43137"/>
                    </a:srgbClr>
                  </a:outerShdw>
                </a:effectLst>
              </a:rPr>
              <a:t>Highly Effective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Evaluation Process</a:t>
            </a:r>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27</a:t>
            </a:fld>
            <a:endParaRPr lang="en-US" dirty="0"/>
          </a:p>
        </p:txBody>
      </p:sp>
      <p:sp>
        <p:nvSpPr>
          <p:cNvPr id="3" name="Content Placeholder 1">
            <a:extLst>
              <a:ext uri="{FF2B5EF4-FFF2-40B4-BE49-F238E27FC236}">
                <a16:creationId xmlns:a16="http://schemas.microsoft.com/office/drawing/2014/main" id="{F3945D29-D7D8-B1A8-4A48-88D4E6104C43}"/>
              </a:ext>
            </a:extLst>
          </p:cNvPr>
          <p:cNvSpPr txBox="1">
            <a:spLocks/>
          </p:cNvSpPr>
          <p:nvPr/>
        </p:nvSpPr>
        <p:spPr>
          <a:xfrm>
            <a:off x="893526" y="1786758"/>
            <a:ext cx="7356947" cy="4109217"/>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3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Available for licensed personnel who have earned a    final rating of Highly Effective for three consecutive years</a:t>
            </a:r>
          </a:p>
          <a:p>
            <a:pPr marL="685800" marR="0" lvl="1" indent="-2286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F</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or the 2025-2</a:t>
            </a:r>
            <a:r>
              <a:rPr lang="en-US" dirty="0">
                <a:solidFill>
                  <a:prstClr val="black"/>
                </a:solidFill>
                <a:latin typeface="Calibri" panose="020F0502020204030204"/>
              </a:rPr>
              <a:t>6</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school year, educators who earned a rating of               Highly Effective for the school years 2024-25, 2023-24, and 2022-23</a:t>
            </a:r>
            <a:endParaRPr kumimoji="0" lang="en-US" sz="36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3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District/BOCES determines how to align this process with existing evaluation processes and local values</a:t>
            </a:r>
          </a:p>
          <a:p>
            <a:pPr marL="685800" marR="0" lvl="1" indent="-2286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 Highly Effective (HE) evaluation process is supported in the Colorado Performance Management System (COPMS) in RANDA</a:t>
            </a:r>
          </a:p>
        </p:txBody>
      </p:sp>
    </p:spTree>
    <p:extLst>
      <p:ext uri="{BB962C8B-B14F-4D97-AF65-F5344CB8AC3E}">
        <p14:creationId xmlns:p14="http://schemas.microsoft.com/office/powerpoint/2010/main" val="323422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District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407218" y="3361570"/>
            <a:ext cx="8024812" cy="2699504"/>
          </a:xfrm>
          <a:noFill/>
        </p:spPr>
        <p:txBody>
          <a:bodyPr>
            <a:normAutofit/>
          </a:bodyPr>
          <a:lstStyle/>
          <a:p>
            <a:pPr marL="0" indent="0">
              <a:buNone/>
            </a:pPr>
            <a:r>
              <a:rPr lang="en-US" dirty="0"/>
              <a:t>In our district, the Highly Effective evaluation process includes: </a:t>
            </a:r>
          </a:p>
          <a:p>
            <a:pPr lvl="1"/>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3" y="1322996"/>
            <a:ext cx="834886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IF applicable, i.e., your district is offering a Highly Effective evaluation process this school year, provide an overview of the specific </a:t>
            </a:r>
            <a:r>
              <a:rPr lang="en-US" sz="2000" i="1" dirty="0">
                <a:solidFill>
                  <a:srgbClr val="00B050"/>
                </a:solidFill>
                <a:latin typeface="Calibri" panose="020F0502020204030204"/>
              </a:rPr>
              <a:t>parameters and process for implementation within your district. For example, any local decisions for who will be able to use the HE process, when educators will be notified, and how this will be supported in the performance management system (COPMS in RANDA or your local performance management system).</a:t>
            </a:r>
            <a:endPar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7" name="Text Box 2">
            <a:extLst>
              <a:ext uri="{FF2B5EF4-FFF2-40B4-BE49-F238E27FC236}">
                <a16:creationId xmlns:a16="http://schemas.microsoft.com/office/drawing/2014/main" id="{5FA19838-27AA-472E-8A85-8B17FA772EC8}"/>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093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FA50A71-1A61-4ADF-9FA0-5E667E604D96}"/>
              </a:ext>
            </a:extLst>
          </p:cNvPr>
          <p:cNvSpPr>
            <a:spLocks noGrp="1"/>
          </p:cNvSpPr>
          <p:nvPr>
            <p:ph type="title"/>
          </p:nvPr>
        </p:nvSpPr>
        <p:spPr>
          <a:xfrm>
            <a:off x="218209" y="213874"/>
            <a:ext cx="6037729" cy="756418"/>
          </a:xfrm>
        </p:spPr>
        <p:txBody>
          <a:bodyPr anchor="ctr">
            <a:noAutofit/>
          </a:bodyPr>
          <a:lstStyle/>
          <a:p>
            <a:r>
              <a:rPr lang="en-US" sz="3200" dirty="0">
                <a:effectLst>
                  <a:outerShdw blurRad="38100" dist="38100" dir="2700000" algn="tl">
                    <a:srgbClr val="000000">
                      <a:alpha val="43137"/>
                    </a:srgbClr>
                  </a:outerShdw>
                </a:effectLst>
              </a:rPr>
              <a:t>Required Evaluator Training</a:t>
            </a:r>
          </a:p>
        </p:txBody>
      </p:sp>
      <p:sp>
        <p:nvSpPr>
          <p:cNvPr id="4" name="Slide Number Placeholder 3">
            <a:extLst>
              <a:ext uri="{FF2B5EF4-FFF2-40B4-BE49-F238E27FC236}">
                <a16:creationId xmlns:a16="http://schemas.microsoft.com/office/drawing/2014/main" id="{B300735D-58EA-4EB8-AE92-8DC37349C6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7" name="Content Placeholder 1">
            <a:extLst>
              <a:ext uri="{FF2B5EF4-FFF2-40B4-BE49-F238E27FC236}">
                <a16:creationId xmlns:a16="http://schemas.microsoft.com/office/drawing/2014/main" id="{6B6368B3-ACEF-4F9E-F84E-1C680E52845E}"/>
              </a:ext>
            </a:extLst>
          </p:cNvPr>
          <p:cNvSpPr txBox="1">
            <a:spLocks/>
          </p:cNvSpPr>
          <p:nvPr/>
        </p:nvSpPr>
        <p:spPr>
          <a:xfrm>
            <a:off x="467224" y="1599366"/>
            <a:ext cx="8209551" cy="5258634"/>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Required training for all evaluators of licensed personnel,                        i.e., for evaluators of teachers, SSPs, and principals/APs</a:t>
            </a:r>
          </a:p>
          <a:p>
            <a:pPr marL="228600" marR="0" lvl="0" indent="-228600" algn="l" defTabSz="914400" rtl="0" eaLnBrk="1" fontAlgn="auto" latinLnBrk="0" hangingPunct="1">
              <a:lnSpc>
                <a:spcPct val="100000"/>
              </a:lnSpc>
              <a:spcBef>
                <a:spcPts val="3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 deadline to complete the training is based on the individual evaluator’s license renewal date</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Beginning August 1, 2024, all new/renewed licenses will require training completion and the designation on their license the training is complete</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800" dirty="0">
                <a:solidFill>
                  <a:prstClr val="black"/>
                </a:solidFill>
                <a:latin typeface="Calibri" panose="020F0502020204030204"/>
              </a:rPr>
              <a:t>This is a one-time training requirement – once the evaluator receives the designation on their license, they do not have to complete the training again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3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 training offered by CDE, </a:t>
            </a: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E-Train</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includes </a:t>
            </a:r>
            <a:r>
              <a:rPr lang="en-US" dirty="0">
                <a:solidFill>
                  <a:prstClr val="black"/>
                </a:solidFill>
                <a:latin typeface="Calibri" panose="020F0502020204030204"/>
              </a:rPr>
              <a:t>two parts:                     Part I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asynchronous) and Part II (in-person) </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800" dirty="0">
                <a:solidFill>
                  <a:prstClr val="black"/>
                </a:solidFill>
                <a:latin typeface="Calibri" panose="020F0502020204030204"/>
              </a:rPr>
              <a:t>Please visit the CDE website for more information: </a:t>
            </a:r>
            <a:r>
              <a:rPr lang="en-US" sz="1800" dirty="0">
                <a:solidFill>
                  <a:prstClr val="black"/>
                </a:solidFill>
                <a:latin typeface="Calibri" panose="020F0502020204030204"/>
                <a:hlinkClick r:id="rId3"/>
              </a:rPr>
              <a:t>https://www.cde.state.co.us/educatoreffectiveness/e-train</a:t>
            </a:r>
            <a:r>
              <a:rPr lang="en-US" sz="1800" dirty="0">
                <a:solidFill>
                  <a:prstClr val="black"/>
                </a:solidFill>
                <a:latin typeface="Calibri" panose="020F0502020204030204"/>
              </a:rPr>
              <a:t> </a:t>
            </a:r>
          </a:p>
        </p:txBody>
      </p:sp>
    </p:spTree>
    <p:extLst>
      <p:ext uri="{BB962C8B-B14F-4D97-AF65-F5344CB8AC3E}">
        <p14:creationId xmlns:p14="http://schemas.microsoft.com/office/powerpoint/2010/main" val="296413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CFF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7541-9EF8-43C2-9F6B-74EC244A0BA9}"/>
              </a:ext>
            </a:extLst>
          </p:cNvPr>
          <p:cNvSpPr>
            <a:spLocks noGrp="1"/>
          </p:cNvSpPr>
          <p:nvPr>
            <p:ph type="title"/>
          </p:nvPr>
        </p:nvSpPr>
        <p:spPr>
          <a:xfrm>
            <a:off x="283655" y="115617"/>
            <a:ext cx="8576689" cy="1023569"/>
          </a:xfrm>
          <a:noFill/>
        </p:spPr>
        <p:txBody>
          <a:bodyPr>
            <a:noAutofit/>
          </a:bodyPr>
          <a:lstStyle/>
          <a:p>
            <a:pPr algn="ctr"/>
            <a:r>
              <a:rPr lang="en-US" sz="2800" dirty="0"/>
              <a:t>Fall 2025 Orientation Slide Deck: </a:t>
            </a:r>
            <a:br>
              <a:rPr lang="en-US" sz="2800" dirty="0"/>
            </a:br>
            <a:r>
              <a:rPr lang="en-US" sz="3200" u="sng" dirty="0"/>
              <a:t>Overview and Tips for Using this Orientation “Shell”</a:t>
            </a:r>
          </a:p>
        </p:txBody>
      </p:sp>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189352" y="1446027"/>
            <a:ext cx="8765296" cy="5157459"/>
          </a:xfrm>
        </p:spPr>
        <p:txBody>
          <a:bodyPr>
            <a:noAutofit/>
          </a:bodyPr>
          <a:lstStyle/>
          <a:p>
            <a:pPr marL="0" indent="0">
              <a:buNone/>
            </a:pPr>
            <a:r>
              <a:rPr lang="en-US" i="1" dirty="0"/>
              <a:t>Additional Tips for Using this Slide Deck in your Orientation</a:t>
            </a:r>
            <a:r>
              <a:rPr lang="en-US" dirty="0"/>
              <a:t>:</a:t>
            </a:r>
          </a:p>
          <a:p>
            <a:pPr lvl="1">
              <a:spcBef>
                <a:spcPts val="1800"/>
              </a:spcBef>
              <a:spcAft>
                <a:spcPts val="600"/>
              </a:spcAft>
            </a:pPr>
            <a:r>
              <a:rPr lang="en-US" b="1" dirty="0"/>
              <a:t>Not all content will be relevant for all audiences</a:t>
            </a:r>
            <a:r>
              <a:rPr lang="en-US" dirty="0"/>
              <a:t>. Slides may be hidden and/or deleted depending upon the audience, e.g., returning staff as distinct from staff new to your district/BOCES.</a:t>
            </a:r>
          </a:p>
          <a:p>
            <a:pPr lvl="2">
              <a:spcBef>
                <a:spcPts val="0"/>
              </a:spcBef>
              <a:spcAft>
                <a:spcPts val="600"/>
              </a:spcAft>
              <a:buSzPct val="50000"/>
            </a:pPr>
            <a:r>
              <a:rPr lang="en-US" dirty="0"/>
              <a:t>Slides with CDE branding address information about state statute and State Board rule, as well as the State Model Evaluation System (SMES). This information may be relevant and included or may already be widely known and therefore can be removed.</a:t>
            </a:r>
          </a:p>
          <a:p>
            <a:pPr lvl="2">
              <a:spcBef>
                <a:spcPts val="0"/>
              </a:spcBef>
              <a:spcAft>
                <a:spcPts val="600"/>
              </a:spcAft>
              <a:buSzPct val="50000"/>
            </a:pPr>
            <a:r>
              <a:rPr lang="en-US" dirty="0"/>
              <a:t>Additionally, some slides can be used as a handout only to provide reinforcement of content as needed (in lieu of inclusion in the slide deck).</a:t>
            </a:r>
          </a:p>
          <a:p>
            <a:pPr lvl="1">
              <a:spcBef>
                <a:spcPts val="1200"/>
              </a:spcBef>
              <a:spcAft>
                <a:spcPts val="600"/>
              </a:spcAft>
            </a:pPr>
            <a:r>
              <a:rPr lang="en-US" dirty="0"/>
              <a:t>Additional content suggestions, as well as relevant links to other resources, can be found within the “Notes” section on most slides.</a:t>
            </a:r>
          </a:p>
        </p:txBody>
      </p:sp>
    </p:spTree>
    <p:extLst>
      <p:ext uri="{BB962C8B-B14F-4D97-AF65-F5344CB8AC3E}">
        <p14:creationId xmlns:p14="http://schemas.microsoft.com/office/powerpoint/2010/main" val="359547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3399-A10E-4006-BA29-8BD9B5F6AB75}"/>
              </a:ext>
            </a:extLst>
          </p:cNvPr>
          <p:cNvSpPr>
            <a:spLocks noGrp="1"/>
          </p:cNvSpPr>
          <p:nvPr>
            <p:ph type="ctrTitle"/>
          </p:nvPr>
        </p:nvSpPr>
        <p:spPr>
          <a:xfrm>
            <a:off x="685800" y="2726266"/>
            <a:ext cx="7772400" cy="1981200"/>
          </a:xfrm>
        </p:spPr>
        <p:txBody>
          <a:bodyPr>
            <a:noAutofit/>
          </a:bodyPr>
          <a:lstStyle/>
          <a:p>
            <a:r>
              <a:rPr lang="en-US" sz="5000" dirty="0">
                <a:effectLst>
                  <a:outerShdw blurRad="38100" dist="38100" dir="2700000" algn="tl">
                    <a:srgbClr val="000000">
                      <a:alpha val="43137"/>
                    </a:srgbClr>
                  </a:outerShdw>
                </a:effectLst>
              </a:rPr>
              <a:t>State Model </a:t>
            </a:r>
            <a:br>
              <a:rPr lang="en-US" sz="5000" dirty="0">
                <a:effectLst>
                  <a:outerShdw blurRad="38100" dist="38100" dir="2700000" algn="tl">
                    <a:srgbClr val="000000">
                      <a:alpha val="43137"/>
                    </a:srgbClr>
                  </a:outerShdw>
                </a:effectLst>
              </a:rPr>
            </a:br>
            <a:r>
              <a:rPr lang="en-US" sz="5000" dirty="0">
                <a:effectLst>
                  <a:outerShdw blurRad="38100" dist="38100" dir="2700000" algn="tl">
                    <a:srgbClr val="000000">
                      <a:alpha val="43137"/>
                    </a:srgbClr>
                  </a:outerShdw>
                </a:effectLst>
              </a:rPr>
              <a:t>Evaluation System (SMES)</a:t>
            </a:r>
          </a:p>
        </p:txBody>
      </p:sp>
      <p:sp>
        <p:nvSpPr>
          <p:cNvPr id="3" name="Slide Number Placeholder 2">
            <a:extLst>
              <a:ext uri="{FF2B5EF4-FFF2-40B4-BE49-F238E27FC236}">
                <a16:creationId xmlns:a16="http://schemas.microsoft.com/office/drawing/2014/main" id="{C3517411-413E-45CF-BF01-15BAC2FBA03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4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8" name="Group 7">
            <a:extLst>
              <a:ext uri="{FF2B5EF4-FFF2-40B4-BE49-F238E27FC236}">
                <a16:creationId xmlns:a16="http://schemas.microsoft.com/office/drawing/2014/main" id="{69F78CE5-A042-C0B9-236D-7195375E2CDC}"/>
              </a:ext>
            </a:extLst>
          </p:cNvPr>
          <p:cNvGrpSpPr/>
          <p:nvPr/>
        </p:nvGrpSpPr>
        <p:grpSpPr>
          <a:xfrm>
            <a:off x="92442" y="2485298"/>
            <a:ext cx="2675106" cy="2514718"/>
            <a:chOff x="0" y="2446388"/>
            <a:chExt cx="2843582" cy="2697112"/>
          </a:xfrm>
        </p:grpSpPr>
        <p:pic>
          <p:nvPicPr>
            <p:cNvPr id="7" name="Picture 6" descr="A picture containing screenshot, circle, design&#10;&#10;Description automatically generated">
              <a:extLst>
                <a:ext uri="{FF2B5EF4-FFF2-40B4-BE49-F238E27FC236}">
                  <a16:creationId xmlns:a16="http://schemas.microsoft.com/office/drawing/2014/main" id="{A2B48D77-C686-BD06-2F65-BF59CAE659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40" t="1740" r="18849" b="2193"/>
            <a:stretch/>
          </p:blipFill>
          <p:spPr bwMode="auto">
            <a:xfrm flipH="1">
              <a:off x="0" y="2446388"/>
              <a:ext cx="2843582" cy="2697112"/>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0A396B76-A4A1-8F1D-2F90-A61D09B4A31D}"/>
                </a:ext>
              </a:extLst>
            </p:cNvPr>
            <p:cNvSpPr txBox="1"/>
            <p:nvPr/>
          </p:nvSpPr>
          <p:spPr>
            <a:xfrm>
              <a:off x="335308" y="3589893"/>
              <a:ext cx="1571667" cy="1015663"/>
            </a:xfrm>
            <a:prstGeom prst="rect">
              <a:avLst/>
            </a:prstGeom>
            <a:noFill/>
          </p:spPr>
          <p:txBody>
            <a:bodyPr wrap="square" rtlCol="0">
              <a:spAutoFit/>
            </a:bodyPr>
            <a:lstStyle/>
            <a:p>
              <a:r>
                <a:rPr lang="en-US" sz="2000" dirty="0"/>
                <a:t>70%</a:t>
              </a:r>
            </a:p>
            <a:p>
              <a:r>
                <a:rPr lang="en-US" sz="2000" dirty="0"/>
                <a:t>Professional</a:t>
              </a:r>
            </a:p>
            <a:p>
              <a:r>
                <a:rPr lang="en-US" sz="2000" dirty="0"/>
                <a:t>Practices</a:t>
              </a:r>
              <a:endParaRPr lang="en-US" sz="2400" dirty="0"/>
            </a:p>
          </p:txBody>
        </p:sp>
      </p:grpSp>
      <p:sp>
        <p:nvSpPr>
          <p:cNvPr id="364" name="Google Shape;364;g8b29f91595_5_22"/>
          <p:cNvSpPr txBox="1">
            <a:spLocks noGrp="1"/>
          </p:cNvSpPr>
          <p:nvPr>
            <p:ph type="title"/>
          </p:nvPr>
        </p:nvSpPr>
        <p:spPr>
          <a:xfrm>
            <a:off x="223072" y="123991"/>
            <a:ext cx="4789800"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a:rPr>
              <a:t>Professional Practices</a:t>
            </a:r>
            <a:endParaRPr sz="3200" dirty="0">
              <a:effectLst>
                <a:outerShdw blurRad="38100" dist="38100" dir="2700000" algn="tl">
                  <a:srgbClr val="000000">
                    <a:alpha val="43137"/>
                  </a:srgbClr>
                </a:outerShdw>
              </a:effectLst>
              <a:latin typeface="Museo Slab 500"/>
            </a:endParaRPr>
          </a:p>
        </p:txBody>
      </p:sp>
      <p:sp>
        <p:nvSpPr>
          <p:cNvPr id="365" name="Google Shape;365;g8b29f91595_5_22"/>
          <p:cNvSpPr txBox="1">
            <a:spLocks noGrp="1"/>
          </p:cNvSpPr>
          <p:nvPr>
            <p:ph idx="1"/>
          </p:nvPr>
        </p:nvSpPr>
        <p:spPr>
          <a:xfrm>
            <a:off x="2843583" y="1429750"/>
            <a:ext cx="4014418" cy="556054"/>
          </a:xfrm>
          <a:prstGeom prst="rect">
            <a:avLst/>
          </a:prstGeom>
          <a:noFill/>
          <a:ln>
            <a:noFill/>
          </a:ln>
        </p:spPr>
        <p:txBody>
          <a:bodyPr spcFirstLastPara="1" wrap="square" lIns="0" tIns="0" rIns="0" bIns="45700" anchor="t" anchorCtr="0">
            <a:noAutofit/>
          </a:bodyPr>
          <a:lstStyle/>
          <a:p>
            <a:pPr marL="76200" lvl="0" indent="0" rtl="0">
              <a:lnSpc>
                <a:spcPct val="90000"/>
              </a:lnSpc>
              <a:spcBef>
                <a:spcPts val="1000"/>
              </a:spcBef>
              <a:spcAft>
                <a:spcPts val="0"/>
              </a:spcAft>
              <a:buClr>
                <a:schemeClr val="dk1"/>
              </a:buClr>
              <a:buSzPts val="2400"/>
              <a:buNone/>
            </a:pPr>
            <a:r>
              <a:rPr lang="en-US" dirty="0"/>
              <a:t>Quality Standards by theme</a:t>
            </a:r>
          </a:p>
        </p:txBody>
      </p:sp>
      <p:sp>
        <p:nvSpPr>
          <p:cNvPr id="366" name="Google Shape;366;g8b29f91595_5_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31</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D97E4E8E-EE83-4D7C-A0D3-E2CB1371D618}"/>
              </a:ext>
            </a:extLst>
          </p:cNvPr>
          <p:cNvGraphicFramePr>
            <a:graphicFrameLocks noGrp="1"/>
          </p:cNvGraphicFramePr>
          <p:nvPr>
            <p:extLst>
              <p:ext uri="{D42A27DB-BD31-4B8C-83A1-F6EECF244321}">
                <p14:modId xmlns:p14="http://schemas.microsoft.com/office/powerpoint/2010/main" val="634624575"/>
              </p:ext>
            </p:extLst>
          </p:nvPr>
        </p:nvGraphicFramePr>
        <p:xfrm>
          <a:off x="2824930" y="2035754"/>
          <a:ext cx="6096001" cy="3932080"/>
        </p:xfrm>
        <a:graphic>
          <a:graphicData uri="http://schemas.openxmlformats.org/drawingml/2006/table">
            <a:tbl>
              <a:tblPr firstRow="1" bandRow="1">
                <a:tableStyleId>{69012ECD-51FC-41F1-AA8D-1B2483CD663E}</a:tableStyleId>
              </a:tblPr>
              <a:tblGrid>
                <a:gridCol w="1079806">
                  <a:extLst>
                    <a:ext uri="{9D8B030D-6E8A-4147-A177-3AD203B41FA5}">
                      <a16:colId xmlns:a16="http://schemas.microsoft.com/office/drawing/2014/main" val="1898666133"/>
                    </a:ext>
                  </a:extLst>
                </a:gridCol>
                <a:gridCol w="1672065">
                  <a:extLst>
                    <a:ext uri="{9D8B030D-6E8A-4147-A177-3AD203B41FA5}">
                      <a16:colId xmlns:a16="http://schemas.microsoft.com/office/drawing/2014/main" val="3957057967"/>
                    </a:ext>
                  </a:extLst>
                </a:gridCol>
                <a:gridCol w="1672065">
                  <a:extLst>
                    <a:ext uri="{9D8B030D-6E8A-4147-A177-3AD203B41FA5}">
                      <a16:colId xmlns:a16="http://schemas.microsoft.com/office/drawing/2014/main" val="1805361406"/>
                    </a:ext>
                  </a:extLst>
                </a:gridCol>
                <a:gridCol w="1672065">
                  <a:extLst>
                    <a:ext uri="{9D8B030D-6E8A-4147-A177-3AD203B41FA5}">
                      <a16:colId xmlns:a16="http://schemas.microsoft.com/office/drawing/2014/main" val="2798389904"/>
                    </a:ext>
                  </a:extLst>
                </a:gridCol>
              </a:tblGrid>
              <a:tr h="636375">
                <a:tc>
                  <a:txBody>
                    <a:bodyPr/>
                    <a:lstStyle/>
                    <a:p>
                      <a:pPr algn="ctr"/>
                      <a:r>
                        <a:rPr lang="en-US" sz="1800" b="0" dirty="0"/>
                        <a:t>Quality Standard</a:t>
                      </a:r>
                    </a:p>
                  </a:txBody>
                  <a:tcPr anchor="ctr">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Teacher</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SSP</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Principal/AP</a:t>
                      </a:r>
                    </a:p>
                  </a:txBody>
                  <a:tcPr anchor="ctr">
                    <a:lnL w="12700" cap="flat" cmpd="sng" algn="ctr">
                      <a:solidFill>
                        <a:schemeClr val="bg2">
                          <a:lumMod val="75000"/>
                        </a:schemeClr>
                      </a:solidFill>
                      <a:prstDash val="solid"/>
                      <a:round/>
                      <a:headEnd type="none" w="med" len="med"/>
                      <a:tailEnd type="none" w="med" len="med"/>
                    </a:lnL>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448062975"/>
                  </a:ext>
                </a:extLst>
              </a:tr>
              <a:tr h="823000">
                <a:tc>
                  <a:txBody>
                    <a:bodyPr/>
                    <a:lstStyle/>
                    <a:p>
                      <a:pPr algn="ctr"/>
                      <a:r>
                        <a:rPr lang="en-US" dirty="0"/>
                        <a:t>I.</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1600" dirty="0"/>
                        <a:t>Content </a:t>
                      </a:r>
                    </a:p>
                    <a:p>
                      <a:r>
                        <a:rPr lang="en-US" sz="1600" dirty="0"/>
                        <a:t>&amp; Pedagogy</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Domain Mastery &amp; Expertise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Organizational Leadership</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2456957"/>
                  </a:ext>
                </a:extLst>
              </a:tr>
              <a:tr h="823000">
                <a:tc>
                  <a:txBody>
                    <a:bodyPr/>
                    <a:lstStyle/>
                    <a:p>
                      <a:pPr algn="ctr"/>
                      <a:r>
                        <a:rPr lang="en-US" dirty="0"/>
                        <a:t>II.</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1600" dirty="0"/>
                        <a:t>Learning Environment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Learning Environment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Positive &amp; Safe School Culture</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371022824"/>
                  </a:ext>
                </a:extLst>
              </a:tr>
              <a:tr h="823000">
                <a:tc>
                  <a:txBody>
                    <a:bodyPr/>
                    <a:lstStyle/>
                    <a:p>
                      <a:pPr algn="ctr"/>
                      <a:r>
                        <a:rPr lang="en-US" dirty="0"/>
                        <a:t>III.</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1600" dirty="0"/>
                        <a:t>Effective Instruction</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Effective </a:t>
                      </a:r>
                    </a:p>
                    <a:p>
                      <a:r>
                        <a:rPr lang="en-US" sz="1600" dirty="0"/>
                        <a:t>Service Delivery</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Instructional Leadership</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664472736"/>
                  </a:ext>
                </a:extLst>
              </a:tr>
              <a:tr h="823000">
                <a:tc>
                  <a:txBody>
                    <a:bodyPr/>
                    <a:lstStyle/>
                    <a:p>
                      <a:pPr algn="ctr"/>
                      <a:r>
                        <a:rPr lang="en-US" dirty="0"/>
                        <a:t>IV.</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solidFill>
                      <a:schemeClr val="bg1">
                        <a:lumMod val="95000"/>
                      </a:schemeClr>
                    </a:solidFill>
                  </a:tcPr>
                </a:tc>
                <a:tc>
                  <a:txBody>
                    <a:bodyPr/>
                    <a:lstStyle/>
                    <a:p>
                      <a:r>
                        <a:rPr lang="en-US" sz="1600" dirty="0"/>
                        <a:t>Professionalism </a:t>
                      </a:r>
                    </a:p>
                    <a:p>
                      <a:r>
                        <a:rPr lang="en-US" sz="1600" dirty="0"/>
                        <a:t>&amp; Leadership</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tcPr>
                </a:tc>
                <a:tc>
                  <a:txBody>
                    <a:bodyPr/>
                    <a:lstStyle/>
                    <a:p>
                      <a:r>
                        <a:rPr lang="en-US" sz="1600" dirty="0"/>
                        <a:t>Professionalism </a:t>
                      </a:r>
                    </a:p>
                    <a:p>
                      <a:r>
                        <a:rPr lang="en-US" sz="1600" dirty="0"/>
                        <a:t>&amp; Leadership</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Professionalism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&amp; Leadership</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tcPr>
                </a:tc>
                <a:extLst>
                  <a:ext uri="{0D108BD9-81ED-4DB2-BD59-A6C34878D82A}">
                    <a16:rowId xmlns:a16="http://schemas.microsoft.com/office/drawing/2014/main" val="2358457484"/>
                  </a:ext>
                </a:extLst>
              </a:tr>
            </a:tbl>
          </a:graphicData>
        </a:graphic>
      </p:graphicFrame>
    </p:spTree>
    <p:extLst>
      <p:ext uri="{BB962C8B-B14F-4D97-AF65-F5344CB8AC3E}">
        <p14:creationId xmlns:p14="http://schemas.microsoft.com/office/powerpoint/2010/main" val="355915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b29f91595_5_22"/>
          <p:cNvSpPr txBox="1">
            <a:spLocks noGrp="1"/>
          </p:cNvSpPr>
          <p:nvPr>
            <p:ph type="title"/>
          </p:nvPr>
        </p:nvSpPr>
        <p:spPr>
          <a:xfrm>
            <a:off x="223072" y="123991"/>
            <a:ext cx="4499399"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a:rPr>
              <a:t>Rubrics by the Numbers</a:t>
            </a:r>
            <a:endParaRPr sz="3200" dirty="0">
              <a:effectLst>
                <a:outerShdw blurRad="38100" dist="38100" dir="2700000" algn="tl">
                  <a:srgbClr val="000000">
                    <a:alpha val="43137"/>
                  </a:srgbClr>
                </a:outerShdw>
              </a:effectLst>
              <a:latin typeface="Museo Slab 500"/>
            </a:endParaRPr>
          </a:p>
        </p:txBody>
      </p:sp>
      <p:sp>
        <p:nvSpPr>
          <p:cNvPr id="366" name="Google Shape;366;g8b29f91595_5_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32</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D97E4E8E-EE83-4D7C-A0D3-E2CB1371D618}"/>
              </a:ext>
            </a:extLst>
          </p:cNvPr>
          <p:cNvGraphicFramePr>
            <a:graphicFrameLocks noGrp="1"/>
          </p:cNvGraphicFramePr>
          <p:nvPr>
            <p:extLst>
              <p:ext uri="{D42A27DB-BD31-4B8C-83A1-F6EECF244321}">
                <p14:modId xmlns:p14="http://schemas.microsoft.com/office/powerpoint/2010/main" val="1103261928"/>
              </p:ext>
            </p:extLst>
          </p:nvPr>
        </p:nvGraphicFramePr>
        <p:xfrm>
          <a:off x="3251564" y="2237957"/>
          <a:ext cx="5495926" cy="3249880"/>
        </p:xfrm>
        <a:graphic>
          <a:graphicData uri="http://schemas.openxmlformats.org/drawingml/2006/table">
            <a:tbl>
              <a:tblPr firstRow="1" bandRow="1">
                <a:tableStyleId>{69012ECD-51FC-41F1-AA8D-1B2483CD663E}</a:tableStyleId>
              </a:tblPr>
              <a:tblGrid>
                <a:gridCol w="1496065">
                  <a:extLst>
                    <a:ext uri="{9D8B030D-6E8A-4147-A177-3AD203B41FA5}">
                      <a16:colId xmlns:a16="http://schemas.microsoft.com/office/drawing/2014/main" val="1898666133"/>
                    </a:ext>
                  </a:extLst>
                </a:gridCol>
                <a:gridCol w="1333287">
                  <a:extLst>
                    <a:ext uri="{9D8B030D-6E8A-4147-A177-3AD203B41FA5}">
                      <a16:colId xmlns:a16="http://schemas.microsoft.com/office/drawing/2014/main" val="3957057967"/>
                    </a:ext>
                  </a:extLst>
                </a:gridCol>
                <a:gridCol w="1333287">
                  <a:extLst>
                    <a:ext uri="{9D8B030D-6E8A-4147-A177-3AD203B41FA5}">
                      <a16:colId xmlns:a16="http://schemas.microsoft.com/office/drawing/2014/main" val="1805361406"/>
                    </a:ext>
                  </a:extLst>
                </a:gridCol>
                <a:gridCol w="1333287">
                  <a:extLst>
                    <a:ext uri="{9D8B030D-6E8A-4147-A177-3AD203B41FA5}">
                      <a16:colId xmlns:a16="http://schemas.microsoft.com/office/drawing/2014/main" val="2798389904"/>
                    </a:ext>
                  </a:extLst>
                </a:gridCol>
              </a:tblGrid>
              <a:tr h="636375">
                <a:tc>
                  <a:txBody>
                    <a:bodyPr/>
                    <a:lstStyle/>
                    <a:p>
                      <a:pPr algn="ctr"/>
                      <a:endParaRPr lang="en-US" sz="1800" b="0" dirty="0"/>
                    </a:p>
                  </a:txBody>
                  <a:tcPr anchor="ctr">
                    <a:lnL w="6350" cap="flat" cmpd="sng" algn="ctr">
                      <a:noFill/>
                      <a:prstDash val="solid"/>
                      <a:miter lim="800000"/>
                    </a:lnL>
                    <a:lnR w="12700" cap="flat" cmpd="sng" algn="ctr">
                      <a:noFill/>
                      <a:prstDash val="solid"/>
                      <a:round/>
                      <a:headEnd type="none" w="med" len="med"/>
                      <a:tailEnd type="none" w="med" len="med"/>
                    </a:lnR>
                    <a:lnT w="6350" cap="flat" cmpd="sng" algn="ctr">
                      <a:noFill/>
                      <a:prstDash val="solid"/>
                      <a:miter lim="800000"/>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t>Teacher</a:t>
                      </a:r>
                    </a:p>
                  </a:txBody>
                  <a:tcPr anchor="ct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SSP</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Principal/AP</a:t>
                      </a:r>
                    </a:p>
                  </a:txBody>
                  <a:tcPr anchor="ctr">
                    <a:lnL w="12700" cap="flat" cmpd="sng" algn="ctr">
                      <a:solidFill>
                        <a:schemeClr val="bg2">
                          <a:lumMod val="75000"/>
                        </a:schemeClr>
                      </a:solidFill>
                      <a:prstDash val="solid"/>
                      <a:round/>
                      <a:headEnd type="none" w="med" len="med"/>
                      <a:tailEnd type="none" w="med" len="med"/>
                    </a:lnL>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448062975"/>
                  </a:ext>
                </a:extLst>
              </a:tr>
              <a:tr h="823000">
                <a:tc>
                  <a:txBody>
                    <a:bodyPr/>
                    <a:lstStyle/>
                    <a:p>
                      <a:pPr algn="ctr"/>
                      <a:r>
                        <a:rPr lang="en-US" dirty="0"/>
                        <a:t>Standards</a:t>
                      </a:r>
                    </a:p>
                  </a:txBody>
                  <a:tcPr anchor="ctr">
                    <a:lnL w="9525" cap="flat" cmpd="sng" algn="ctr">
                      <a:solidFill>
                        <a:schemeClr val="bg1">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a:r>
                        <a:rPr lang="en-US" sz="1800" dirty="0"/>
                        <a:t>4</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4</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4</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2456957"/>
                  </a:ext>
                </a:extLst>
              </a:tr>
              <a:tr h="823000">
                <a:tc>
                  <a:txBody>
                    <a:bodyPr/>
                    <a:lstStyle/>
                    <a:p>
                      <a:pPr algn="ctr"/>
                      <a:r>
                        <a:rPr lang="en-US" dirty="0"/>
                        <a:t>Elements</a:t>
                      </a:r>
                    </a:p>
                  </a:txBody>
                  <a:tcPr anchor="ctr">
                    <a:lnL w="9525" cap="flat" cmpd="sng" algn="ctr">
                      <a:solidFill>
                        <a:schemeClr val="bg1">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a:r>
                        <a:rPr lang="en-US" sz="1800" dirty="0"/>
                        <a:t>17</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17</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17</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371022824"/>
                  </a:ext>
                </a:extLst>
              </a:tr>
              <a:tr h="967505">
                <a:tc>
                  <a:txBody>
                    <a:bodyPr/>
                    <a:lstStyle/>
                    <a:p>
                      <a:pPr algn="ctr"/>
                      <a:r>
                        <a:rPr lang="en-US" dirty="0"/>
                        <a:t>Professional Practices</a:t>
                      </a:r>
                    </a:p>
                  </a:txBody>
                  <a:tcPr anchor="ctr">
                    <a:lnL w="9525" cap="flat" cmpd="sng" algn="ctr">
                      <a:solidFill>
                        <a:schemeClr val="bg1">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a:r>
                        <a:rPr lang="en-US" sz="1800" dirty="0"/>
                        <a:t>157 - 171</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99 - 146</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215</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664472736"/>
                  </a:ext>
                </a:extLst>
              </a:tr>
            </a:tbl>
          </a:graphicData>
        </a:graphic>
      </p:graphicFrame>
      <p:grpSp>
        <p:nvGrpSpPr>
          <p:cNvPr id="10" name="Group 9">
            <a:extLst>
              <a:ext uri="{FF2B5EF4-FFF2-40B4-BE49-F238E27FC236}">
                <a16:creationId xmlns:a16="http://schemas.microsoft.com/office/drawing/2014/main" id="{53646BC5-59BE-8811-2F13-70883A63B966}"/>
              </a:ext>
            </a:extLst>
          </p:cNvPr>
          <p:cNvGrpSpPr/>
          <p:nvPr/>
        </p:nvGrpSpPr>
        <p:grpSpPr>
          <a:xfrm>
            <a:off x="300893" y="2514341"/>
            <a:ext cx="2843582" cy="2697112"/>
            <a:chOff x="0" y="2446388"/>
            <a:chExt cx="2843582" cy="2697112"/>
          </a:xfrm>
        </p:grpSpPr>
        <p:pic>
          <p:nvPicPr>
            <p:cNvPr id="11" name="Picture 10" descr="A picture containing screenshot, circle, design&#10;&#10;Description automatically generated">
              <a:extLst>
                <a:ext uri="{FF2B5EF4-FFF2-40B4-BE49-F238E27FC236}">
                  <a16:creationId xmlns:a16="http://schemas.microsoft.com/office/drawing/2014/main" id="{8C99D93B-F5F3-A271-3AE9-158238CEB0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40" t="1740" r="18849" b="2193"/>
            <a:stretch/>
          </p:blipFill>
          <p:spPr bwMode="auto">
            <a:xfrm flipH="1">
              <a:off x="0" y="2446388"/>
              <a:ext cx="2843582" cy="269711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F4799C3F-B99F-B776-BC2C-7CDEA54AFF34}"/>
                </a:ext>
              </a:extLst>
            </p:cNvPr>
            <p:cNvSpPr txBox="1"/>
            <p:nvPr/>
          </p:nvSpPr>
          <p:spPr>
            <a:xfrm>
              <a:off x="335308" y="3589893"/>
              <a:ext cx="1571667" cy="1015663"/>
            </a:xfrm>
            <a:prstGeom prst="rect">
              <a:avLst/>
            </a:prstGeom>
            <a:noFill/>
          </p:spPr>
          <p:txBody>
            <a:bodyPr wrap="square" rtlCol="0">
              <a:spAutoFit/>
            </a:bodyPr>
            <a:lstStyle/>
            <a:p>
              <a:r>
                <a:rPr lang="en-US" sz="2000" dirty="0"/>
                <a:t>70%</a:t>
              </a:r>
            </a:p>
            <a:p>
              <a:r>
                <a:rPr lang="en-US" sz="2000" dirty="0"/>
                <a:t>Professional</a:t>
              </a:r>
            </a:p>
            <a:p>
              <a:r>
                <a:rPr lang="en-US" sz="2000" dirty="0"/>
                <a:t>Practices</a:t>
              </a:r>
              <a:endParaRPr lang="en-US" sz="2400" dirty="0"/>
            </a:p>
          </p:txBody>
        </p:sp>
      </p:grpSp>
    </p:spTree>
    <p:extLst>
      <p:ext uri="{BB962C8B-B14F-4D97-AF65-F5344CB8AC3E}">
        <p14:creationId xmlns:p14="http://schemas.microsoft.com/office/powerpoint/2010/main" val="261982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38E59-81EB-4905-9FFE-02A2C6C20396}"/>
              </a:ext>
            </a:extLst>
          </p:cNvPr>
          <p:cNvSpPr>
            <a:spLocks noGrp="1"/>
          </p:cNvSpPr>
          <p:nvPr>
            <p:ph type="title"/>
          </p:nvPr>
        </p:nvSpPr>
        <p:spPr>
          <a:xfrm>
            <a:off x="203200" y="358815"/>
            <a:ext cx="5746187" cy="555585"/>
          </a:xfrm>
        </p:spPr>
        <p:txBody>
          <a:bodyPr>
            <a:noAutofit/>
          </a:bodyPr>
          <a:lstStyle/>
          <a:p>
            <a:r>
              <a:rPr lang="en-US" sz="3200" dirty="0">
                <a:effectLst>
                  <a:outerShdw blurRad="38100" dist="38100" dir="2700000" algn="tl">
                    <a:srgbClr val="000000">
                      <a:alpha val="43137"/>
                    </a:srgbClr>
                  </a:outerShdw>
                </a:effectLst>
              </a:rPr>
              <a:t>Teacher Rubrics</a:t>
            </a:r>
          </a:p>
        </p:txBody>
      </p:sp>
      <p:sp>
        <p:nvSpPr>
          <p:cNvPr id="4" name="Slide Number Placeholder 3">
            <a:extLst>
              <a:ext uri="{FF2B5EF4-FFF2-40B4-BE49-F238E27FC236}">
                <a16:creationId xmlns:a16="http://schemas.microsoft.com/office/drawing/2014/main" id="{D52E3C81-A79B-4FE0-92E4-8CDC209CAB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19C9F507-77E8-30F8-C023-15765C9340B8}"/>
              </a:ext>
            </a:extLst>
          </p:cNvPr>
          <p:cNvSpPr>
            <a:spLocks noGrp="1"/>
          </p:cNvSpPr>
          <p:nvPr>
            <p:ph idx="1"/>
          </p:nvPr>
        </p:nvSpPr>
        <p:spPr>
          <a:xfrm>
            <a:off x="466725" y="1968500"/>
            <a:ext cx="8210550" cy="3733800"/>
          </a:xfrm>
        </p:spPr>
        <p:txBody>
          <a:bodyPr/>
          <a:lstStyle/>
          <a:p>
            <a:pPr marL="0" indent="0">
              <a:buNone/>
            </a:pPr>
            <a:r>
              <a:rPr lang="en-US" sz="2800" dirty="0"/>
              <a:t>The following options are available rubrics for Teachers:</a:t>
            </a:r>
          </a:p>
          <a:p>
            <a:pPr lvl="2">
              <a:spcBef>
                <a:spcPts val="2400"/>
              </a:spcBef>
            </a:pPr>
            <a:r>
              <a:rPr lang="en-US" sz="2600" dirty="0"/>
              <a:t>Teacher</a:t>
            </a:r>
          </a:p>
          <a:p>
            <a:pPr lvl="2">
              <a:spcBef>
                <a:spcPts val="1800"/>
              </a:spcBef>
            </a:pPr>
            <a:r>
              <a:rPr lang="en-US" sz="2600" dirty="0"/>
              <a:t>Teacher Librarian</a:t>
            </a:r>
          </a:p>
          <a:p>
            <a:pPr lvl="2">
              <a:spcBef>
                <a:spcPts val="1800"/>
              </a:spcBef>
            </a:pPr>
            <a:r>
              <a:rPr lang="en-US" sz="2600" dirty="0"/>
              <a:t>Special Education (SPED) Teacher</a:t>
            </a:r>
          </a:p>
          <a:p>
            <a:pPr lvl="2">
              <a:spcBef>
                <a:spcPts val="1800"/>
              </a:spcBef>
            </a:pPr>
            <a:r>
              <a:rPr lang="en-US" sz="2600" dirty="0"/>
              <a:t>Teacher on Special Assignment (TOSA) </a:t>
            </a:r>
          </a:p>
          <a:p>
            <a:pPr marL="914400" lvl="2" indent="0">
              <a:spcBef>
                <a:spcPts val="200"/>
              </a:spcBef>
              <a:buNone/>
            </a:pPr>
            <a:r>
              <a:rPr lang="en-US" sz="2600" dirty="0"/>
              <a:t>    e.g., Instructional Coach</a:t>
            </a:r>
          </a:p>
        </p:txBody>
      </p:sp>
    </p:spTree>
    <p:extLst>
      <p:ext uri="{BB962C8B-B14F-4D97-AF65-F5344CB8AC3E}">
        <p14:creationId xmlns:p14="http://schemas.microsoft.com/office/powerpoint/2010/main" val="83455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38E59-81EB-4905-9FFE-02A2C6C20396}"/>
              </a:ext>
            </a:extLst>
          </p:cNvPr>
          <p:cNvSpPr>
            <a:spLocks noGrp="1"/>
          </p:cNvSpPr>
          <p:nvPr>
            <p:ph type="title"/>
          </p:nvPr>
        </p:nvSpPr>
        <p:spPr>
          <a:xfrm>
            <a:off x="233292" y="358815"/>
            <a:ext cx="5716095" cy="555585"/>
          </a:xfrm>
        </p:spPr>
        <p:txBody>
          <a:bodyPr>
            <a:noAutofit/>
          </a:bodyPr>
          <a:lstStyle/>
          <a:p>
            <a:r>
              <a:rPr lang="en-US" sz="3200" dirty="0">
                <a:effectLst>
                  <a:outerShdw blurRad="38100" dist="38100" dir="2700000" algn="tl">
                    <a:srgbClr val="000000">
                      <a:alpha val="43137"/>
                    </a:srgbClr>
                  </a:outerShdw>
                </a:effectLst>
              </a:rPr>
              <a:t>Special Services Providers (SSPs)</a:t>
            </a:r>
          </a:p>
        </p:txBody>
      </p:sp>
      <p:graphicFrame>
        <p:nvGraphicFramePr>
          <p:cNvPr id="5" name="Content Placeholder 4">
            <a:extLst>
              <a:ext uri="{FF2B5EF4-FFF2-40B4-BE49-F238E27FC236}">
                <a16:creationId xmlns:a16="http://schemas.microsoft.com/office/drawing/2014/main" id="{DB483CB3-F6C4-4F9B-A5EB-3357F509F1AC}"/>
              </a:ext>
            </a:extLst>
          </p:cNvPr>
          <p:cNvGraphicFramePr>
            <a:graphicFrameLocks noGrp="1"/>
          </p:cNvGraphicFramePr>
          <p:nvPr>
            <p:ph idx="1"/>
          </p:nvPr>
        </p:nvGraphicFramePr>
        <p:xfrm>
          <a:off x="233292" y="1265914"/>
          <a:ext cx="8677415" cy="5404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52E3C81-A79B-4FE0-92E4-8CDC209CAB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62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1"/>
        <p:cNvGrpSpPr/>
        <p:nvPr/>
      </p:nvGrpSpPr>
      <p:grpSpPr>
        <a:xfrm>
          <a:off x="0" y="0"/>
          <a:ext cx="0" cy="0"/>
          <a:chOff x="0" y="0"/>
          <a:chExt cx="0" cy="0"/>
        </a:xfrm>
      </p:grpSpPr>
      <p:sp>
        <p:nvSpPr>
          <p:cNvPr id="562" name="Google Shape;562;g243ae9f2bd5_0_17"/>
          <p:cNvSpPr txBox="1">
            <a:spLocks noGrp="1"/>
          </p:cNvSpPr>
          <p:nvPr>
            <p:ph type="title"/>
          </p:nvPr>
        </p:nvSpPr>
        <p:spPr>
          <a:xfrm>
            <a:off x="178519" y="130689"/>
            <a:ext cx="5631732" cy="945636"/>
          </a:xfrm>
          <a:prstGeom prst="rect">
            <a:avLst/>
          </a:prstGeom>
          <a:noFill/>
          <a:ln>
            <a:noFill/>
          </a:ln>
        </p:spPr>
        <p:txBody>
          <a:bodyPr spcFirstLastPara="1" wrap="square" lIns="91425" tIns="91425" rIns="91425" bIns="91425" anchor="t" anchorCtr="0">
            <a:noAutofit/>
          </a:bodyPr>
          <a:lstStyle/>
          <a:p>
            <a:pPr>
              <a:buSzPct val="46698"/>
            </a:pPr>
            <a:r>
              <a:rPr lang="en" sz="3200" dirty="0">
                <a:effectLst>
                  <a:outerShdw blurRad="38100" dist="38100" dir="2700000" algn="tl">
                    <a:srgbClr val="000000">
                      <a:alpha val="43137"/>
                    </a:srgbClr>
                  </a:outerShdw>
                </a:effectLst>
              </a:rPr>
              <a:t>State Model Evaluation Rubric Anatomy: Professional Practices </a:t>
            </a:r>
            <a:endParaRPr sz="3200" dirty="0">
              <a:effectLst>
                <a:outerShdw blurRad="38100" dist="38100" dir="2700000" algn="tl">
                  <a:srgbClr val="000000">
                    <a:alpha val="43137"/>
                  </a:srgbClr>
                </a:outerShdw>
              </a:effectLst>
            </a:endParaRPr>
          </a:p>
          <a:p>
            <a:pPr>
              <a:buSzPct val="111111"/>
            </a:pPr>
            <a:endParaRPr dirty="0"/>
          </a:p>
          <a:p>
            <a:pPr>
              <a:buSzPct val="111111"/>
            </a:pPr>
            <a:endParaRPr dirty="0"/>
          </a:p>
        </p:txBody>
      </p:sp>
      <p:sp>
        <p:nvSpPr>
          <p:cNvPr id="563" name="Google Shape;563;g243ae9f2bd5_0_17"/>
          <p:cNvSpPr txBox="1">
            <a:spLocks noGrp="1"/>
          </p:cNvSpPr>
          <p:nvPr>
            <p:ph idx="1"/>
          </p:nvPr>
        </p:nvSpPr>
        <p:spPr>
          <a:xfrm>
            <a:off x="628650" y="4164686"/>
            <a:ext cx="7886700" cy="2352676"/>
          </a:xfrm>
          <a:prstGeom prst="rect">
            <a:avLst/>
          </a:prstGeom>
          <a:noFill/>
          <a:ln>
            <a:noFill/>
          </a:ln>
        </p:spPr>
        <p:txBody>
          <a:bodyPr spcFirstLastPara="1" wrap="square" lIns="91425" tIns="91425" rIns="91425" bIns="91425" anchor="t" anchorCtr="0">
            <a:noAutofit/>
          </a:bodyPr>
          <a:lstStyle/>
          <a:p>
            <a:pPr marL="0" indent="0">
              <a:spcBef>
                <a:spcPts val="0"/>
              </a:spcBef>
              <a:buNone/>
            </a:pPr>
            <a:r>
              <a:rPr lang="en" sz="2200" dirty="0"/>
              <a:t>Professional Practices are what evaluators use to inform their observations, data collection, documentation, and preparation for feedback in support of the educator’s practice and growth.</a:t>
            </a:r>
            <a:endParaRPr sz="2200" dirty="0"/>
          </a:p>
          <a:p>
            <a:pPr marL="0" indent="0">
              <a:spcBef>
                <a:spcPts val="1200"/>
              </a:spcBef>
              <a:buNone/>
            </a:pPr>
            <a:r>
              <a:rPr lang="en" sz="2200" i="1" dirty="0"/>
              <a:t>Please note: </a:t>
            </a:r>
            <a:r>
              <a:rPr lang="en" sz="2200" dirty="0"/>
              <a:t>The rubrics in the state model evaluation system are asset-based – the practices build upon each other across the levels.</a:t>
            </a:r>
            <a:endParaRPr sz="2200" dirty="0"/>
          </a:p>
          <a:p>
            <a:pPr marL="0" indent="0">
              <a:spcBef>
                <a:spcPts val="1200"/>
              </a:spcBef>
              <a:spcAft>
                <a:spcPts val="1200"/>
              </a:spcAft>
              <a:buNone/>
            </a:pPr>
            <a:r>
              <a:rPr lang="en" sz="2200" dirty="0"/>
              <a:t>The example provided is from the Teacher rubric.</a:t>
            </a:r>
            <a:endParaRPr sz="2200" dirty="0"/>
          </a:p>
        </p:txBody>
      </p:sp>
      <p:pic>
        <p:nvPicPr>
          <p:cNvPr id="565" name="Google Shape;565;g243ae9f2bd5_0_17"/>
          <p:cNvPicPr preferRelativeResize="0">
            <a:picLocks noChangeAspect="1"/>
          </p:cNvPicPr>
          <p:nvPr/>
        </p:nvPicPr>
        <p:blipFill rotWithShape="1">
          <a:blip r:embed="rId3">
            <a:alphaModFix/>
          </a:blip>
          <a:srcRect b="58051"/>
          <a:stretch>
            <a:fillRect/>
          </a:stretch>
        </p:blipFill>
        <p:spPr>
          <a:xfrm>
            <a:off x="1535695" y="1590278"/>
            <a:ext cx="5498292" cy="23526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6"/>
        <p:cNvGrpSpPr/>
        <p:nvPr/>
      </p:nvGrpSpPr>
      <p:grpSpPr>
        <a:xfrm>
          <a:off x="0" y="0"/>
          <a:ext cx="0" cy="0"/>
          <a:chOff x="0" y="0"/>
          <a:chExt cx="0" cy="0"/>
        </a:xfrm>
      </p:grpSpPr>
      <p:sp>
        <p:nvSpPr>
          <p:cNvPr id="607" name="Google Shape;607;g243ae9f2bd5_0_68"/>
          <p:cNvSpPr txBox="1">
            <a:spLocks noGrp="1"/>
          </p:cNvSpPr>
          <p:nvPr>
            <p:ph type="title"/>
          </p:nvPr>
        </p:nvSpPr>
        <p:spPr>
          <a:xfrm>
            <a:off x="245193" y="91511"/>
            <a:ext cx="5173113" cy="919421"/>
          </a:xfrm>
          <a:prstGeom prst="rect">
            <a:avLst/>
          </a:prstGeom>
          <a:noFill/>
          <a:ln>
            <a:noFill/>
          </a:ln>
        </p:spPr>
        <p:txBody>
          <a:bodyPr spcFirstLastPara="1" wrap="square" lIns="91425" tIns="91425" rIns="91425" bIns="91425" anchor="t" anchorCtr="0">
            <a:noAutofit/>
          </a:bodyPr>
          <a:lstStyle/>
          <a:p>
            <a:pPr>
              <a:buSzPct val="46698"/>
            </a:pPr>
            <a:r>
              <a:rPr lang="en" sz="3200" dirty="0">
                <a:effectLst>
                  <a:outerShdw blurRad="38100" dist="38100" dir="2700000" algn="tl">
                    <a:srgbClr val="000000">
                      <a:alpha val="43137"/>
                    </a:srgbClr>
                  </a:outerShdw>
                </a:effectLst>
              </a:rPr>
              <a:t>Evaluation Rubric Anatomy: </a:t>
            </a:r>
            <a:br>
              <a:rPr lang="en" sz="3200" dirty="0">
                <a:effectLst>
                  <a:outerShdw blurRad="38100" dist="38100" dir="2700000" algn="tl">
                    <a:srgbClr val="000000">
                      <a:alpha val="43137"/>
                    </a:srgbClr>
                  </a:outerShdw>
                </a:effectLst>
                <a:highlight>
                  <a:srgbClr val="FF00FF"/>
                </a:highlight>
              </a:rPr>
            </a:br>
            <a:r>
              <a:rPr lang="en" sz="3200" dirty="0">
                <a:effectLst>
                  <a:outerShdw blurRad="38100" dist="38100" dir="2700000" algn="tl">
                    <a:srgbClr val="000000">
                      <a:alpha val="43137"/>
                    </a:srgbClr>
                  </a:outerShdw>
                </a:effectLst>
              </a:rPr>
              <a:t>Professional Practice Levels</a:t>
            </a:r>
            <a:endParaRPr sz="3200" dirty="0">
              <a:effectLst>
                <a:outerShdw blurRad="38100" dist="38100" dir="2700000" algn="tl">
                  <a:srgbClr val="000000">
                    <a:alpha val="43137"/>
                  </a:srgbClr>
                </a:outerShdw>
              </a:effectLst>
            </a:endParaRPr>
          </a:p>
        </p:txBody>
      </p:sp>
      <p:sp>
        <p:nvSpPr>
          <p:cNvPr id="608" name="Google Shape;608;g243ae9f2bd5_0_68"/>
          <p:cNvSpPr txBox="1">
            <a:spLocks noGrp="1"/>
          </p:cNvSpPr>
          <p:nvPr>
            <p:ph idx="1"/>
          </p:nvPr>
        </p:nvSpPr>
        <p:spPr>
          <a:xfrm>
            <a:off x="347641" y="1243792"/>
            <a:ext cx="8222427" cy="919421"/>
          </a:xfrm>
          <a:prstGeom prst="rect">
            <a:avLst/>
          </a:prstGeom>
          <a:noFill/>
          <a:ln>
            <a:noFill/>
          </a:ln>
        </p:spPr>
        <p:txBody>
          <a:bodyPr spcFirstLastPara="1" wrap="square" lIns="91425" tIns="91425" rIns="91425" bIns="91425" anchor="t" anchorCtr="0">
            <a:noAutofit/>
          </a:bodyPr>
          <a:lstStyle/>
          <a:p>
            <a:pPr marL="0" indent="0">
              <a:buSzPct val="100000"/>
              <a:buNone/>
            </a:pPr>
            <a:r>
              <a:rPr lang="en" dirty="0"/>
              <a:t>In the state model evaluation system, the performance practice rating levels are Level 1 Practices to Level 5 Practices.</a:t>
            </a:r>
            <a:endParaRPr dirty="0"/>
          </a:p>
        </p:txBody>
      </p:sp>
      <p:pic>
        <p:nvPicPr>
          <p:cNvPr id="609" name="Google Shape;609;g243ae9f2bd5_0_68"/>
          <p:cNvPicPr preferRelativeResize="0">
            <a:picLocks noChangeAspect="1"/>
          </p:cNvPicPr>
          <p:nvPr/>
        </p:nvPicPr>
        <p:blipFill rotWithShape="1">
          <a:blip r:embed="rId3">
            <a:alphaModFix/>
          </a:blip>
          <a:srcRect b="49005"/>
          <a:stretch>
            <a:fillRect/>
          </a:stretch>
        </p:blipFill>
        <p:spPr>
          <a:xfrm>
            <a:off x="4828810" y="2555719"/>
            <a:ext cx="4111213" cy="2508992"/>
          </a:xfrm>
          <a:prstGeom prst="rect">
            <a:avLst/>
          </a:prstGeom>
          <a:noFill/>
          <a:ln>
            <a:noFill/>
          </a:ln>
        </p:spPr>
      </p:pic>
      <p:sp>
        <p:nvSpPr>
          <p:cNvPr id="2" name="Google Shape;608;g243ae9f2bd5_0_68">
            <a:extLst>
              <a:ext uri="{FF2B5EF4-FFF2-40B4-BE49-F238E27FC236}">
                <a16:creationId xmlns:a16="http://schemas.microsoft.com/office/drawing/2014/main" id="{208F503D-046B-2416-40B6-22E5F0F53B78}"/>
              </a:ext>
            </a:extLst>
          </p:cNvPr>
          <p:cNvSpPr txBox="1">
            <a:spLocks/>
          </p:cNvSpPr>
          <p:nvPr/>
        </p:nvSpPr>
        <p:spPr>
          <a:xfrm>
            <a:off x="347641" y="2163213"/>
            <a:ext cx="4481169" cy="3372227"/>
          </a:xfrm>
          <a:prstGeom prst="rect">
            <a:avLst/>
          </a:prstGeom>
          <a:noFill/>
          <a:ln>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SzPct val="100000"/>
            </a:pPr>
            <a:r>
              <a:rPr lang="en-US" sz="2000" dirty="0"/>
              <a:t>Level 1 practices are foundational and then expectations build in complexity, breadth, and depth through to Level 5 Practices.  </a:t>
            </a:r>
          </a:p>
          <a:p>
            <a:pPr>
              <a:spcBef>
                <a:spcPts val="1200"/>
              </a:spcBef>
              <a:buSzPct val="100000"/>
            </a:pPr>
            <a:r>
              <a:rPr lang="en-US" sz="2000" b="1" i="1" dirty="0"/>
              <a:t>Please note: </a:t>
            </a:r>
            <a:r>
              <a:rPr lang="en-US" sz="2000" dirty="0"/>
              <a:t>Practices in Levels 1 through 3 directly reflect the practices of the educator, with Levels 4 and 5 reflecting the anticipated results from the educator’s practice. </a:t>
            </a:r>
          </a:p>
          <a:p>
            <a:pPr>
              <a:spcBef>
                <a:spcPts val="1200"/>
              </a:spcBef>
              <a:buSzPct val="100000"/>
            </a:pPr>
            <a:r>
              <a:rPr lang="en-US" sz="2000" b="1" dirty="0"/>
              <a:t>A rating of Level 3 is considered meeting the State standard.</a:t>
            </a:r>
          </a:p>
        </p:txBody>
      </p:sp>
      <p:sp>
        <p:nvSpPr>
          <p:cNvPr id="3" name="Google Shape;608;g243ae9f2bd5_0_68">
            <a:extLst>
              <a:ext uri="{FF2B5EF4-FFF2-40B4-BE49-F238E27FC236}">
                <a16:creationId xmlns:a16="http://schemas.microsoft.com/office/drawing/2014/main" id="{8228F26D-52E7-4B62-BF76-D40B1E6034BE}"/>
              </a:ext>
            </a:extLst>
          </p:cNvPr>
          <p:cNvSpPr txBox="1">
            <a:spLocks/>
          </p:cNvSpPr>
          <p:nvPr/>
        </p:nvSpPr>
        <p:spPr>
          <a:xfrm>
            <a:off x="347641" y="5457217"/>
            <a:ext cx="7843048" cy="1309272"/>
          </a:xfrm>
          <a:prstGeom prst="rect">
            <a:avLst/>
          </a:prstGeom>
          <a:noFill/>
          <a:ln>
            <a:noFill/>
          </a:ln>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Clr>
                <a:schemeClr val="dk1"/>
              </a:buClr>
              <a:buSzPct val="100000"/>
              <a:buFont typeface="Arial" panose="020B0604020202020204" pitchFamily="34" charset="0"/>
              <a:buNone/>
            </a:pPr>
            <a:r>
              <a:rPr lang="en-US" sz="2000" dirty="0"/>
              <a:t>The Levels of practice are applicable to all licensed groups. The example provided is from the SSP rubric for School Speech-Language Pathologists.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5" name="Google Shape;615;g243ae9f2bd5_0_76"/>
          <p:cNvSpPr txBox="1">
            <a:spLocks noGrp="1"/>
          </p:cNvSpPr>
          <p:nvPr>
            <p:ph sz="half" idx="1"/>
          </p:nvPr>
        </p:nvSpPr>
        <p:spPr>
          <a:xfrm>
            <a:off x="6780178" y="1810283"/>
            <a:ext cx="2228299" cy="4259775"/>
          </a:xfrm>
        </p:spPr>
        <p:txBody>
          <a:bodyPr spcFirstLastPara="1" lIns="91425" tIns="91425" rIns="91425" bIns="91425" anchorCtr="0">
            <a:noAutofit/>
          </a:bodyPr>
          <a:lstStyle/>
          <a:p>
            <a:pPr marL="0" indent="0">
              <a:spcBef>
                <a:spcPts val="1200"/>
              </a:spcBef>
              <a:buSzPct val="100000"/>
              <a:buNone/>
            </a:pPr>
            <a:r>
              <a:rPr lang="en-US" sz="2200" dirty="0"/>
              <a:t>This graphic shows how these 5 Levels work together to clarify expectations and build a path for improvement and growth.</a:t>
            </a:r>
          </a:p>
          <a:p>
            <a:pPr marL="0" indent="0">
              <a:spcBef>
                <a:spcPts val="1200"/>
              </a:spcBef>
              <a:spcAft>
                <a:spcPts val="1200"/>
              </a:spcAft>
              <a:buSzPct val="100000"/>
              <a:buNone/>
            </a:pPr>
            <a:r>
              <a:rPr lang="en-US" sz="2200" dirty="0"/>
              <a:t>The example provided is from the Principal/AP rubric. </a:t>
            </a:r>
          </a:p>
        </p:txBody>
      </p:sp>
      <p:pic>
        <p:nvPicPr>
          <p:cNvPr id="616" name="Google Shape;616;g243ae9f2bd5_0_76" descr="A screenshot of a diagram&#10;&#10;AI-generated content may be incorrect."/>
          <p:cNvPicPr preferRelativeResize="0">
            <a:picLocks noChangeAspect="1"/>
          </p:cNvPicPr>
          <p:nvPr/>
        </p:nvPicPr>
        <p:blipFill rotWithShape="1">
          <a:blip r:embed="rId3"/>
          <a:stretch/>
        </p:blipFill>
        <p:spPr>
          <a:xfrm>
            <a:off x="2489189" y="2299957"/>
            <a:ext cx="4165621" cy="3280426"/>
          </a:xfrm>
          <a:prstGeom prst="rect">
            <a:avLst/>
          </a:prstGeom>
          <a:noFill/>
          <a:ln>
            <a:noFill/>
          </a:ln>
        </p:spPr>
      </p:pic>
      <p:sp>
        <p:nvSpPr>
          <p:cNvPr id="614" name="Google Shape;614;g243ae9f2bd5_0_76"/>
          <p:cNvSpPr txBox="1">
            <a:spLocks noGrp="1"/>
          </p:cNvSpPr>
          <p:nvPr>
            <p:ph type="title"/>
          </p:nvPr>
        </p:nvSpPr>
        <p:spPr>
          <a:xfrm>
            <a:off x="223071" y="155643"/>
            <a:ext cx="5066108" cy="927218"/>
          </a:xfrm>
        </p:spPr>
        <p:txBody>
          <a:bodyPr spcFirstLastPara="1" lIns="91425" tIns="91425" rIns="91425" bIns="91425" anchor="t" anchorCtr="0">
            <a:noAutofit/>
          </a:bodyPr>
          <a:lstStyle/>
          <a:p>
            <a:pPr>
              <a:buSzPct val="46698"/>
            </a:pPr>
            <a:r>
              <a:rPr lang="en-US" sz="3200" dirty="0">
                <a:effectLst>
                  <a:outerShdw blurRad="38100" dist="38100" dir="2700000" algn="tl">
                    <a:srgbClr val="000000">
                      <a:alpha val="43137"/>
                    </a:srgbClr>
                  </a:outerShdw>
                </a:effectLst>
              </a:rPr>
              <a:t>Evaluation Rubric Anatomy: Professional Practice Levels </a:t>
            </a:r>
          </a:p>
        </p:txBody>
      </p:sp>
      <p:sp>
        <p:nvSpPr>
          <p:cNvPr id="621" name="Slide Number Placeholder 4">
            <a:extLst>
              <a:ext uri="{FF2B5EF4-FFF2-40B4-BE49-F238E27FC236}">
                <a16:creationId xmlns:a16="http://schemas.microsoft.com/office/drawing/2014/main" id="{DB26527C-9234-5FF2-2BC2-FF1CAFEE78FD}"/>
              </a:ext>
            </a:extLst>
          </p:cNvPr>
          <p:cNvSpPr>
            <a:spLocks noGrp="1"/>
          </p:cNvSpPr>
          <p:nvPr>
            <p:ph type="sldNum" sz="quarter" idx="12"/>
          </p:nvPr>
        </p:nvSpPr>
        <p:spPr>
          <a:xfrm>
            <a:off x="223071" y="6427018"/>
            <a:ext cx="2057400" cy="365125"/>
          </a:xfrm>
        </p:spPr>
        <p:txBody>
          <a:bodyPr/>
          <a:lstStyle/>
          <a:p>
            <a:pPr>
              <a:spcAft>
                <a:spcPts val="600"/>
              </a:spcAft>
            </a:pPr>
            <a:fld id="{C479D5F6-EDCB-402A-AC08-4943A1820E8F}" type="slidenum">
              <a:rPr lang="en-US" smtClean="0"/>
              <a:pPr>
                <a:spcAft>
                  <a:spcPts val="600"/>
                </a:spcAft>
              </a:pPr>
              <a:t>37</a:t>
            </a:fld>
            <a:endParaRPr lang="en-US"/>
          </a:p>
        </p:txBody>
      </p:sp>
      <p:sp>
        <p:nvSpPr>
          <p:cNvPr id="2" name="Google Shape;615;g243ae9f2bd5_0_76">
            <a:extLst>
              <a:ext uri="{FF2B5EF4-FFF2-40B4-BE49-F238E27FC236}">
                <a16:creationId xmlns:a16="http://schemas.microsoft.com/office/drawing/2014/main" id="{F12C043A-550C-676F-38EB-929D320EBC75}"/>
              </a:ext>
            </a:extLst>
          </p:cNvPr>
          <p:cNvSpPr txBox="1">
            <a:spLocks/>
          </p:cNvSpPr>
          <p:nvPr/>
        </p:nvSpPr>
        <p:spPr>
          <a:xfrm>
            <a:off x="223071" y="1810283"/>
            <a:ext cx="2228298" cy="3666389"/>
          </a:xfrm>
          <a:prstGeom prst="rect">
            <a:avLst/>
          </a:prstGeom>
        </p:spPr>
        <p:txBody>
          <a:bodyPr spcFirstLastPara="1" vert="horz" lIns="91425" tIns="91425" rIns="91425" bIns="91425" rtlCol="0"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Font typeface="Arial" panose="020B0604020202020204" pitchFamily="34" charset="0"/>
              <a:buNone/>
            </a:pPr>
            <a:r>
              <a:rPr lang="en-US" sz="2200" dirty="0"/>
              <a:t>In the state model evaluation system, the Professional Practices increase in rigor, depth, breadth, and complexity as you move from left to right across the rubric.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5" name="Group 4">
            <a:extLst>
              <a:ext uri="{FF2B5EF4-FFF2-40B4-BE49-F238E27FC236}">
                <a16:creationId xmlns:a16="http://schemas.microsoft.com/office/drawing/2014/main" id="{3F4FA8B9-4C8A-A348-A0FB-F49220773D88}"/>
              </a:ext>
            </a:extLst>
          </p:cNvPr>
          <p:cNvGrpSpPr>
            <a:grpSpLocks noChangeAspect="1"/>
          </p:cNvGrpSpPr>
          <p:nvPr/>
        </p:nvGrpSpPr>
        <p:grpSpPr>
          <a:xfrm>
            <a:off x="5659428" y="2440043"/>
            <a:ext cx="3338657" cy="3167606"/>
            <a:chOff x="5670665" y="1580307"/>
            <a:chExt cx="3473335" cy="3295384"/>
          </a:xfrm>
        </p:grpSpPr>
        <p:pic>
          <p:nvPicPr>
            <p:cNvPr id="3" name="Picture 2">
              <a:extLst>
                <a:ext uri="{FF2B5EF4-FFF2-40B4-BE49-F238E27FC236}">
                  <a16:creationId xmlns:a16="http://schemas.microsoft.com/office/drawing/2014/main" id="{70C761C0-680F-7A7F-DEC5-6DB9E7EE568F}"/>
                </a:ext>
              </a:extLst>
            </p:cNvPr>
            <p:cNvPicPr>
              <a:picLocks noChangeAspect="1"/>
            </p:cNvPicPr>
            <p:nvPr/>
          </p:nvPicPr>
          <p:blipFill>
            <a:blip r:embed="rId3"/>
            <a:stretch>
              <a:fillRect/>
            </a:stretch>
          </p:blipFill>
          <p:spPr>
            <a:xfrm flipH="1">
              <a:off x="5670665" y="1580307"/>
              <a:ext cx="3473335" cy="3295384"/>
            </a:xfrm>
            <a:prstGeom prst="rect">
              <a:avLst/>
            </a:prstGeom>
          </p:spPr>
        </p:pic>
        <p:sp>
          <p:nvSpPr>
            <p:cNvPr id="4" name="TextBox 3">
              <a:extLst>
                <a:ext uri="{FF2B5EF4-FFF2-40B4-BE49-F238E27FC236}">
                  <a16:creationId xmlns:a16="http://schemas.microsoft.com/office/drawing/2014/main" id="{1DE1D581-FD53-2E3C-E29B-EE8E936D079C}"/>
                </a:ext>
              </a:extLst>
            </p:cNvPr>
            <p:cNvSpPr txBox="1"/>
            <p:nvPr/>
          </p:nvSpPr>
          <p:spPr>
            <a:xfrm>
              <a:off x="7455386" y="2347194"/>
              <a:ext cx="1511300" cy="707886"/>
            </a:xfrm>
            <a:prstGeom prst="rect">
              <a:avLst/>
            </a:prstGeom>
            <a:noFill/>
          </p:spPr>
          <p:txBody>
            <a:bodyPr wrap="square" rtlCol="0">
              <a:spAutoFit/>
            </a:bodyPr>
            <a:lstStyle/>
            <a:p>
              <a:r>
                <a:rPr lang="en-US" sz="2000" dirty="0"/>
                <a:t>30%</a:t>
              </a:r>
            </a:p>
            <a:p>
              <a:r>
                <a:rPr lang="en-US" sz="2000" dirty="0"/>
                <a:t>MSLs/MSOs</a:t>
              </a:r>
            </a:p>
          </p:txBody>
        </p:sp>
      </p:grpSp>
      <p:sp>
        <p:nvSpPr>
          <p:cNvPr id="364" name="Google Shape;364;g8b29f91595_5_22"/>
          <p:cNvSpPr txBox="1">
            <a:spLocks noGrp="1"/>
          </p:cNvSpPr>
          <p:nvPr>
            <p:ph type="title"/>
          </p:nvPr>
        </p:nvSpPr>
        <p:spPr>
          <a:xfrm>
            <a:off x="223072" y="123991"/>
            <a:ext cx="4789800"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a:rPr>
              <a:t>MSLs/MSOs</a:t>
            </a:r>
            <a:endParaRPr sz="3200" dirty="0">
              <a:effectLst>
                <a:outerShdw blurRad="38100" dist="38100" dir="2700000" algn="tl">
                  <a:srgbClr val="000000">
                    <a:alpha val="43137"/>
                  </a:srgbClr>
                </a:outerShdw>
              </a:effectLst>
              <a:latin typeface="Museo Slab 500"/>
            </a:endParaRPr>
          </a:p>
        </p:txBody>
      </p:sp>
      <p:sp>
        <p:nvSpPr>
          <p:cNvPr id="365" name="Google Shape;365;g8b29f91595_5_22"/>
          <p:cNvSpPr txBox="1">
            <a:spLocks noGrp="1"/>
          </p:cNvSpPr>
          <p:nvPr>
            <p:ph type="body" idx="1"/>
          </p:nvPr>
        </p:nvSpPr>
        <p:spPr>
          <a:xfrm>
            <a:off x="223071" y="2574775"/>
            <a:ext cx="5894172" cy="479320"/>
          </a:xfrm>
          <a:prstGeom prst="rect">
            <a:avLst/>
          </a:prstGeom>
          <a:noFill/>
          <a:ln>
            <a:noFill/>
          </a:ln>
        </p:spPr>
        <p:txBody>
          <a:bodyPr spcFirstLastPara="1" wrap="square" lIns="0" tIns="0" rIns="0" bIns="45700" anchor="t" anchorCtr="0">
            <a:noAutofit/>
          </a:bodyPr>
          <a:lstStyle/>
          <a:p>
            <a:pPr marL="76200" lvl="0" indent="0" rtl="0">
              <a:lnSpc>
                <a:spcPct val="90000"/>
              </a:lnSpc>
              <a:spcBef>
                <a:spcPts val="1000"/>
              </a:spcBef>
              <a:spcAft>
                <a:spcPts val="0"/>
              </a:spcAft>
              <a:buClr>
                <a:schemeClr val="dk1"/>
              </a:buClr>
              <a:buSzPts val="2400"/>
              <a:buNone/>
            </a:pPr>
            <a:r>
              <a:rPr lang="en-US" sz="2800" dirty="0"/>
              <a:t>Measures of Student Learning (MSLs)</a:t>
            </a:r>
          </a:p>
        </p:txBody>
      </p:sp>
      <p:sp>
        <p:nvSpPr>
          <p:cNvPr id="366" name="Google Shape;366;g8b29f91595_5_2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38</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7" name="Google Shape;365;g8b29f91595_5_22">
            <a:extLst>
              <a:ext uri="{FF2B5EF4-FFF2-40B4-BE49-F238E27FC236}">
                <a16:creationId xmlns:a16="http://schemas.microsoft.com/office/drawing/2014/main" id="{694E5B27-EC13-46D4-BF3E-96B08BA6DF3D}"/>
              </a:ext>
            </a:extLst>
          </p:cNvPr>
          <p:cNvSpPr txBox="1">
            <a:spLocks/>
          </p:cNvSpPr>
          <p:nvPr/>
        </p:nvSpPr>
        <p:spPr>
          <a:xfrm>
            <a:off x="562882" y="3130830"/>
            <a:ext cx="5096546" cy="1080610"/>
          </a:xfrm>
          <a:prstGeom prst="rect">
            <a:avLst/>
          </a:prstGeom>
          <a:noFill/>
          <a:ln>
            <a:noFill/>
          </a:ln>
        </p:spPr>
        <p:txBody>
          <a:bodyPr spcFirstLastPara="1" vert="horz" wrap="square" lIns="0" tIns="0" rIns="0"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9100" marR="0" lvl="0" indent="-342900" algn="l"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Teachers</a:t>
            </a:r>
          </a:p>
          <a:p>
            <a:pPr marL="419100" marR="0" lvl="0" indent="-342900" algn="l"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Principals</a:t>
            </a:r>
          </a:p>
        </p:txBody>
      </p:sp>
      <p:sp>
        <p:nvSpPr>
          <p:cNvPr id="8" name="Google Shape;365;g8b29f91595_5_22">
            <a:extLst>
              <a:ext uri="{FF2B5EF4-FFF2-40B4-BE49-F238E27FC236}">
                <a16:creationId xmlns:a16="http://schemas.microsoft.com/office/drawing/2014/main" id="{0939FBB9-DFD2-495E-A22D-5E80DAF4D53E}"/>
              </a:ext>
            </a:extLst>
          </p:cNvPr>
          <p:cNvSpPr txBox="1">
            <a:spLocks/>
          </p:cNvSpPr>
          <p:nvPr/>
        </p:nvSpPr>
        <p:spPr>
          <a:xfrm>
            <a:off x="223071" y="4968905"/>
            <a:ext cx="6082128" cy="479320"/>
          </a:xfrm>
          <a:prstGeom prst="rect">
            <a:avLst/>
          </a:prstGeom>
          <a:noFill/>
          <a:ln>
            <a:noFill/>
          </a:ln>
        </p:spPr>
        <p:txBody>
          <a:bodyPr spcFirstLastPara="1" vert="horz" wrap="square" lIns="0" tIns="0" rIns="0"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 marR="0" lvl="0" indent="0" algn="l"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Measures of Student Outcomes (MSOs)</a:t>
            </a:r>
          </a:p>
        </p:txBody>
      </p:sp>
      <p:sp>
        <p:nvSpPr>
          <p:cNvPr id="9" name="Google Shape;365;g8b29f91595_5_22">
            <a:extLst>
              <a:ext uri="{FF2B5EF4-FFF2-40B4-BE49-F238E27FC236}">
                <a16:creationId xmlns:a16="http://schemas.microsoft.com/office/drawing/2014/main" id="{928726BA-F384-4B17-9DAC-122EDA3E2C20}"/>
              </a:ext>
            </a:extLst>
          </p:cNvPr>
          <p:cNvSpPr txBox="1">
            <a:spLocks/>
          </p:cNvSpPr>
          <p:nvPr/>
        </p:nvSpPr>
        <p:spPr>
          <a:xfrm>
            <a:off x="562881" y="5524960"/>
            <a:ext cx="4707388" cy="601290"/>
          </a:xfrm>
          <a:prstGeom prst="rect">
            <a:avLst/>
          </a:prstGeom>
          <a:noFill/>
          <a:ln>
            <a:noFill/>
          </a:ln>
        </p:spPr>
        <p:txBody>
          <a:bodyPr spcFirstLastPara="1" vert="horz" wrap="square" lIns="0" tIns="0" rIns="0"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9100" marR="0" lvl="0" indent="-342900" algn="l"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Special Services Providers (SSPs)</a:t>
            </a:r>
          </a:p>
        </p:txBody>
      </p:sp>
      <p:sp>
        <p:nvSpPr>
          <p:cNvPr id="2" name="TextBox 1">
            <a:extLst>
              <a:ext uri="{FF2B5EF4-FFF2-40B4-BE49-F238E27FC236}">
                <a16:creationId xmlns:a16="http://schemas.microsoft.com/office/drawing/2014/main" id="{1B0415FE-299F-91A0-59C1-137B5F89679B}"/>
              </a:ext>
            </a:extLst>
          </p:cNvPr>
          <p:cNvSpPr txBox="1"/>
          <p:nvPr/>
        </p:nvSpPr>
        <p:spPr>
          <a:xfrm>
            <a:off x="223071" y="1369834"/>
            <a:ext cx="8488667" cy="769441"/>
          </a:xfrm>
          <a:prstGeom prst="rect">
            <a:avLst/>
          </a:prstGeom>
          <a:noFill/>
        </p:spPr>
        <p:txBody>
          <a:bodyPr wrap="square" rtlCol="0">
            <a:spAutoFit/>
          </a:bodyPr>
          <a:lstStyle/>
          <a:p>
            <a:r>
              <a:rPr lang="en-US" sz="2200" dirty="0"/>
              <a:t>The MSL/MSO portion of an educator’s evaluation in the SMES is aligned with requirements per state statute and State Board rule.</a:t>
            </a:r>
          </a:p>
        </p:txBody>
      </p:sp>
      <p:cxnSp>
        <p:nvCxnSpPr>
          <p:cNvPr id="10" name="Straight Connector 9">
            <a:extLst>
              <a:ext uri="{FF2B5EF4-FFF2-40B4-BE49-F238E27FC236}">
                <a16:creationId xmlns:a16="http://schemas.microsoft.com/office/drawing/2014/main" id="{A6C48909-4C7D-19D0-6176-7CACE8E00A49}"/>
              </a:ext>
            </a:extLst>
          </p:cNvPr>
          <p:cNvCxnSpPr/>
          <p:nvPr/>
        </p:nvCxnSpPr>
        <p:spPr>
          <a:xfrm>
            <a:off x="223071" y="2267945"/>
            <a:ext cx="848866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53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b29f91595_5_22"/>
          <p:cNvSpPr txBox="1">
            <a:spLocks noGrp="1"/>
          </p:cNvSpPr>
          <p:nvPr>
            <p:ph type="title"/>
          </p:nvPr>
        </p:nvSpPr>
        <p:spPr>
          <a:xfrm>
            <a:off x="223072" y="123991"/>
            <a:ext cx="4789800"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a:rPr>
              <a:t>SMES Scoring System</a:t>
            </a:r>
            <a:endParaRPr sz="3200" dirty="0">
              <a:effectLst>
                <a:outerShdw blurRad="38100" dist="38100" dir="2700000" algn="tl">
                  <a:srgbClr val="000000">
                    <a:alpha val="43137"/>
                  </a:srgbClr>
                </a:outerShdw>
              </a:effectLst>
              <a:latin typeface="Museo Slab 500"/>
            </a:endParaRPr>
          </a:p>
        </p:txBody>
      </p:sp>
      <p:sp>
        <p:nvSpPr>
          <p:cNvPr id="366" name="Google Shape;366;g8b29f91595_5_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39</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4" name="Picture 3" descr="A picture containing text, electronics, compact disk&#10;&#10;Description automatically generated">
            <a:extLst>
              <a:ext uri="{FF2B5EF4-FFF2-40B4-BE49-F238E27FC236}">
                <a16:creationId xmlns:a16="http://schemas.microsoft.com/office/drawing/2014/main" id="{326743E6-39C0-A1D6-5E56-8B808BB965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072" y="1537659"/>
            <a:ext cx="2248310" cy="2181316"/>
          </a:xfrm>
          <a:prstGeom prst="rect">
            <a:avLst/>
          </a:prstGeom>
        </p:spPr>
      </p:pic>
      <p:sp>
        <p:nvSpPr>
          <p:cNvPr id="6" name="Content Placeholder 1">
            <a:extLst>
              <a:ext uri="{FF2B5EF4-FFF2-40B4-BE49-F238E27FC236}">
                <a16:creationId xmlns:a16="http://schemas.microsoft.com/office/drawing/2014/main" id="{F50C19C5-EBC7-8FA8-CD4A-AB32DAA1BC5C}"/>
              </a:ext>
            </a:extLst>
          </p:cNvPr>
          <p:cNvSpPr txBox="1">
            <a:spLocks/>
          </p:cNvSpPr>
          <p:nvPr/>
        </p:nvSpPr>
        <p:spPr>
          <a:xfrm>
            <a:off x="2617971" y="1841218"/>
            <a:ext cx="6126533" cy="1368169"/>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0000"/>
              </a:lnSpc>
              <a:spcBef>
                <a:spcPts val="6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Scoring within the state model system</a:t>
            </a:r>
            <a:r>
              <a:rPr lang="en-US" sz="2400" dirty="0">
                <a:solidFill>
                  <a:prstClr val="black"/>
                </a:solidFill>
                <a:latin typeface="Calibri" panose="020F0502020204030204"/>
              </a:rPr>
              <a:t>:</a:t>
            </a:r>
          </a:p>
          <a:p>
            <a:pPr marL="457200" marR="0" lvl="1" indent="0" algn="l" defTabSz="914400" rtl="0" eaLnBrk="1" fontAlgn="auto" latinLnBrk="0" hangingPunct="1">
              <a:lnSpc>
                <a:spcPct val="110000"/>
              </a:lnSpc>
              <a:spcBef>
                <a:spcPts val="6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1000 total points: 700 points for prof. practices and </a:t>
            </a:r>
          </a:p>
          <a:p>
            <a:pPr marL="457200" marR="0" lvl="1" indent="0" algn="l" defTabSz="914400" rtl="0" eaLnBrk="1" fontAlgn="auto" latinLnBrk="0" hangingPunct="1">
              <a:lnSpc>
                <a:spcPct val="110000"/>
              </a:lnSpc>
              <a:spcBef>
                <a:spcPts val="600"/>
              </a:spcBef>
              <a:spcAft>
                <a:spcPts val="0"/>
              </a:spcAft>
              <a:buClrTx/>
              <a:buSzTx/>
              <a:buNone/>
              <a:tabLst/>
              <a:defRPr/>
            </a:pPr>
            <a:r>
              <a:rPr lang="en-US" dirty="0">
                <a:solidFill>
                  <a:prstClr val="black"/>
                </a:solidFill>
                <a:latin typeface="Calibri" panose="020F0502020204030204"/>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300 points for MSLs/MSOs</a:t>
            </a:r>
          </a:p>
        </p:txBody>
      </p:sp>
      <p:sp>
        <p:nvSpPr>
          <p:cNvPr id="7" name="Content Placeholder 1">
            <a:extLst>
              <a:ext uri="{FF2B5EF4-FFF2-40B4-BE49-F238E27FC236}">
                <a16:creationId xmlns:a16="http://schemas.microsoft.com/office/drawing/2014/main" id="{E319A1C1-FA7B-E47C-49BC-6931B192DC8F}"/>
              </a:ext>
            </a:extLst>
          </p:cNvPr>
          <p:cNvSpPr txBox="1">
            <a:spLocks/>
          </p:cNvSpPr>
          <p:nvPr/>
        </p:nvSpPr>
        <p:spPr>
          <a:xfrm>
            <a:off x="963792" y="6368884"/>
            <a:ext cx="7216415" cy="365125"/>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200"/>
              </a:spcBef>
              <a:buNone/>
              <a:defRPr/>
            </a:pPr>
            <a:r>
              <a:rPr lang="en-US" sz="1600" i="1" dirty="0">
                <a:solidFill>
                  <a:prstClr val="black"/>
                </a:solidFill>
                <a:latin typeface="Calibri" panose="020F0502020204030204"/>
              </a:rPr>
              <a:t>Additional details about the SMES scoring is available on the EE website</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C9F48B3-797C-917F-4555-F5D56B6FA330}"/>
              </a:ext>
            </a:extLst>
          </p:cNvPr>
          <p:cNvSpPr txBox="1"/>
          <p:nvPr/>
        </p:nvSpPr>
        <p:spPr>
          <a:xfrm>
            <a:off x="1980810" y="3656891"/>
            <a:ext cx="7079940" cy="2539157"/>
          </a:xfrm>
          <a:prstGeom prst="rect">
            <a:avLst/>
          </a:prstGeom>
          <a:noFill/>
        </p:spPr>
        <p:txBody>
          <a:bodyPr wrap="square">
            <a:spAutoFit/>
          </a:bodyPr>
          <a:lstStyle/>
          <a:p>
            <a:pPr marL="285750" indent="-285750">
              <a:buFont typeface="Arial" panose="020B0604020202020204" pitchFamily="34" charset="0"/>
              <a:buChar char="•"/>
            </a:pPr>
            <a:r>
              <a:rPr lang="en-US" dirty="0"/>
              <a:t>A final rating of Effective remains the rating to meet the state standard.</a:t>
            </a:r>
          </a:p>
          <a:p>
            <a:pPr marL="285750" indent="-285750">
              <a:spcBef>
                <a:spcPts val="600"/>
              </a:spcBef>
              <a:buFont typeface="Arial" panose="020B0604020202020204" pitchFamily="34" charset="0"/>
              <a:buChar char="•"/>
            </a:pPr>
            <a:r>
              <a:rPr lang="en-US" dirty="0"/>
              <a:t>A Partially Effective rating should indicate areas for growth and development towards meeting the state standard.</a:t>
            </a:r>
          </a:p>
          <a:p>
            <a:pPr marL="285750" indent="-285750">
              <a:spcBef>
                <a:spcPts val="600"/>
              </a:spcBef>
              <a:buFont typeface="Arial" panose="020B0604020202020204" pitchFamily="34" charset="0"/>
              <a:buChar char="•"/>
            </a:pPr>
            <a:r>
              <a:rPr lang="en-US" dirty="0"/>
              <a:t>Educators rated Highly Effective should expect to earn a professional practice rating that is above the state standard (i.e., Accomplished or Exemplary) and a minimum MSL/MSO rating of Expected.</a:t>
            </a:r>
          </a:p>
          <a:p>
            <a:pPr marL="285750" indent="-285750">
              <a:spcBef>
                <a:spcPts val="600"/>
              </a:spcBef>
              <a:buFont typeface="Arial" panose="020B0604020202020204" pitchFamily="34" charset="0"/>
              <a:buChar char="•"/>
            </a:pPr>
            <a:r>
              <a:rPr lang="en-US" dirty="0"/>
              <a:t>If an educator earns an MSL/MSO rating of Less than Expected, the highest FER they can achieve is Effective.</a:t>
            </a:r>
          </a:p>
        </p:txBody>
      </p:sp>
    </p:spTree>
    <p:extLst>
      <p:ext uri="{BB962C8B-B14F-4D97-AF65-F5344CB8AC3E}">
        <p14:creationId xmlns:p14="http://schemas.microsoft.com/office/powerpoint/2010/main" val="137919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CFF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7541-9EF8-43C2-9F6B-74EC244A0BA9}"/>
              </a:ext>
            </a:extLst>
          </p:cNvPr>
          <p:cNvSpPr>
            <a:spLocks noGrp="1"/>
          </p:cNvSpPr>
          <p:nvPr>
            <p:ph type="title"/>
          </p:nvPr>
        </p:nvSpPr>
        <p:spPr>
          <a:xfrm>
            <a:off x="283655" y="115617"/>
            <a:ext cx="8576689" cy="1023569"/>
          </a:xfrm>
          <a:noFill/>
        </p:spPr>
        <p:txBody>
          <a:bodyPr>
            <a:noAutofit/>
          </a:bodyPr>
          <a:lstStyle/>
          <a:p>
            <a:pPr algn="ctr"/>
            <a:r>
              <a:rPr lang="en-US" sz="2800" dirty="0"/>
              <a:t>Fall 2025 Orientation Slide Deck: </a:t>
            </a:r>
            <a:br>
              <a:rPr lang="en-US" sz="2800" dirty="0"/>
            </a:br>
            <a:r>
              <a:rPr lang="en-US" sz="3200" u="sng" dirty="0"/>
              <a:t>Overview and Tips for Using this Orientation “Shell”</a:t>
            </a:r>
          </a:p>
        </p:txBody>
      </p:sp>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189352" y="1446027"/>
            <a:ext cx="8765296" cy="4289755"/>
          </a:xfrm>
        </p:spPr>
        <p:txBody>
          <a:bodyPr>
            <a:noAutofit/>
          </a:bodyPr>
          <a:lstStyle/>
          <a:p>
            <a:pPr marL="0" indent="0">
              <a:buNone/>
            </a:pPr>
            <a:r>
              <a:rPr lang="en-US" i="1" dirty="0"/>
              <a:t>Tips for Local Model Evaluation Systems Using this Slide Deck in your Orientation</a:t>
            </a:r>
            <a:r>
              <a:rPr lang="en-US" dirty="0"/>
              <a:t>:</a:t>
            </a:r>
          </a:p>
          <a:p>
            <a:pPr lvl="1">
              <a:spcBef>
                <a:spcPts val="1800"/>
              </a:spcBef>
              <a:spcAft>
                <a:spcPts val="600"/>
              </a:spcAft>
            </a:pPr>
            <a:r>
              <a:rPr lang="en-US" b="1" dirty="0"/>
              <a:t>Remove slides which directly reference the State Model Evaluation System (SMES)</a:t>
            </a:r>
            <a:r>
              <a:rPr lang="en-US" dirty="0"/>
              <a:t>. Many slides are still relevant for local model evaluation systems, including the Educator Effectiveness Overview section and the Local Flexibilities section. </a:t>
            </a:r>
          </a:p>
          <a:p>
            <a:pPr lvl="1">
              <a:spcBef>
                <a:spcPts val="1800"/>
              </a:spcBef>
              <a:spcAft>
                <a:spcPts val="600"/>
              </a:spcAft>
            </a:pPr>
            <a:r>
              <a:rPr lang="en-US" dirty="0"/>
              <a:t>Additional content suggestions, as well as relevant links to other resources, can be found within the “Notes” section on most slides.</a:t>
            </a:r>
          </a:p>
        </p:txBody>
      </p:sp>
    </p:spTree>
    <p:extLst>
      <p:ext uri="{BB962C8B-B14F-4D97-AF65-F5344CB8AC3E}">
        <p14:creationId xmlns:p14="http://schemas.microsoft.com/office/powerpoint/2010/main" val="272052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42D-18E4-4FD8-B66C-06C36E9FC6DF}"/>
              </a:ext>
            </a:extLst>
          </p:cNvPr>
          <p:cNvSpPr>
            <a:spLocks noGrp="1"/>
          </p:cNvSpPr>
          <p:nvPr>
            <p:ph type="ctrTitle"/>
          </p:nvPr>
        </p:nvSpPr>
        <p:spPr>
          <a:xfrm>
            <a:off x="685800" y="3083269"/>
            <a:ext cx="7772400" cy="957470"/>
          </a:xfrm>
        </p:spPr>
        <p:txBody>
          <a:bodyPr>
            <a:normAutofit/>
          </a:bodyPr>
          <a:lstStyle/>
          <a:p>
            <a:r>
              <a:rPr lang="en-US" sz="5000" dirty="0">
                <a:effectLst>
                  <a:outerShdw blurRad="38100" dist="38100" dir="2700000" algn="tl">
                    <a:srgbClr val="000000">
                      <a:alpha val="43137"/>
                    </a:srgbClr>
                  </a:outerShdw>
                </a:effectLst>
              </a:rPr>
              <a:t>Educator Evaluation Cycle</a:t>
            </a:r>
          </a:p>
        </p:txBody>
      </p:sp>
      <p:sp>
        <p:nvSpPr>
          <p:cNvPr id="3" name="Slide Number Placeholder 2">
            <a:extLst>
              <a:ext uri="{FF2B5EF4-FFF2-40B4-BE49-F238E27FC236}">
                <a16:creationId xmlns:a16="http://schemas.microsoft.com/office/drawing/2014/main" id="{C8BF21D6-B70A-4D68-B013-039A27BD372B}"/>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6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a:spcAft>
                <a:spcPts val="600"/>
              </a:spcAft>
            </a:pPr>
            <a:fld id="{C479D5F6-EDCB-402A-AC08-4943A1820E8F}" type="slidenum">
              <a:rPr lang="en-US" sz="1400">
                <a:solidFill>
                  <a:schemeClr val="bg1">
                    <a:lumMod val="50000"/>
                  </a:schemeClr>
                </a:solidFill>
              </a:rPr>
              <a:pPr>
                <a:spcAft>
                  <a:spcPts val="600"/>
                </a:spcAft>
              </a:pPr>
              <a:t>41</a:t>
            </a:fld>
            <a:endParaRPr lang="en-US" sz="1400" dirty="0">
              <a:solidFill>
                <a:schemeClr val="bg1">
                  <a:lumMod val="50000"/>
                </a:schemeClr>
              </a:solidFill>
            </a:endParaRPr>
          </a:p>
        </p:txBody>
      </p:sp>
      <p:sp>
        <p:nvSpPr>
          <p:cNvPr id="2" name="TextBox 1">
            <a:extLst>
              <a:ext uri="{FF2B5EF4-FFF2-40B4-BE49-F238E27FC236}">
                <a16:creationId xmlns:a16="http://schemas.microsoft.com/office/drawing/2014/main" id="{751B710A-DA7C-43E4-9B69-0F42965922C9}"/>
              </a:ext>
            </a:extLst>
          </p:cNvPr>
          <p:cNvSpPr txBox="1"/>
          <p:nvPr/>
        </p:nvSpPr>
        <p:spPr>
          <a:xfrm>
            <a:off x="163017" y="288867"/>
            <a:ext cx="6907427"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Educator Evaluation Cycle</a:t>
            </a:r>
          </a:p>
        </p:txBody>
      </p:sp>
      <p:pic>
        <p:nvPicPr>
          <p:cNvPr id="8" name="Picture 7">
            <a:extLst>
              <a:ext uri="{FF2B5EF4-FFF2-40B4-BE49-F238E27FC236}">
                <a16:creationId xmlns:a16="http://schemas.microsoft.com/office/drawing/2014/main" id="{41EB313B-EB45-B274-0380-DD404EF2D628}"/>
              </a:ext>
            </a:extLst>
          </p:cNvPr>
          <p:cNvPicPr>
            <a:picLocks noChangeAspect="1"/>
          </p:cNvPicPr>
          <p:nvPr/>
        </p:nvPicPr>
        <p:blipFill rotWithShape="1">
          <a:blip r:embed="rId3"/>
          <a:srcRect l="8995" t="3079" r="6191" b="4118"/>
          <a:stretch/>
        </p:blipFill>
        <p:spPr>
          <a:xfrm>
            <a:off x="1226757" y="1251751"/>
            <a:ext cx="6690485" cy="5513033"/>
          </a:xfrm>
          <a:prstGeom prst="rect">
            <a:avLst/>
          </a:prstGeom>
        </p:spPr>
      </p:pic>
    </p:spTree>
    <p:extLst>
      <p:ext uri="{BB962C8B-B14F-4D97-AF65-F5344CB8AC3E}">
        <p14:creationId xmlns:p14="http://schemas.microsoft.com/office/powerpoint/2010/main" val="2306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District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407218" y="2684462"/>
            <a:ext cx="8024812" cy="3376612"/>
          </a:xfrm>
        </p:spPr>
        <p:txBody>
          <a:bodyPr>
            <a:normAutofit/>
          </a:bodyPr>
          <a:lstStyle/>
          <a:p>
            <a:pPr marL="0" indent="0">
              <a:buNone/>
            </a:pPr>
            <a:r>
              <a:rPr lang="en-US" dirty="0"/>
              <a:t>In our district, the evaluation process includes: </a:t>
            </a:r>
          </a:p>
          <a:p>
            <a:pPr lvl="1"/>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3" y="1322996"/>
            <a:ext cx="8348863"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Provide an overview of information specific to your district and district-level decisions related to the process for educator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00B050"/>
                </a:solidFill>
                <a:effectLst/>
                <a:uLnTx/>
                <a:uFillTx/>
                <a:latin typeface="Calibri" panose="020F0502020204030204"/>
                <a:ea typeface="+mn-ea"/>
                <a:cs typeface="+mn-cs"/>
              </a:rPr>
              <a:t>- Possible content to highlight, as well as available resources/links are included in the “Notes” section.</a:t>
            </a:r>
          </a:p>
        </p:txBody>
      </p:sp>
      <p:sp>
        <p:nvSpPr>
          <p:cNvPr id="7" name="Text Box 2">
            <a:extLst>
              <a:ext uri="{FF2B5EF4-FFF2-40B4-BE49-F238E27FC236}">
                <a16:creationId xmlns:a16="http://schemas.microsoft.com/office/drawing/2014/main" id="{5FA19838-27AA-472E-8A85-8B17FA772EC8}"/>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777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Building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ext Box 2">
            <a:extLst>
              <a:ext uri="{FF2B5EF4-FFF2-40B4-BE49-F238E27FC236}">
                <a16:creationId xmlns:a16="http://schemas.microsoft.com/office/drawing/2014/main" id="{CEDCFB55-022D-444D-B991-349BF7DBF147}"/>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0EDDDD8-9E6E-4E7C-BD1A-FE5A5F7137C4}"/>
              </a:ext>
            </a:extLst>
          </p:cNvPr>
          <p:cNvSpPr txBox="1"/>
          <p:nvPr/>
        </p:nvSpPr>
        <p:spPr>
          <a:xfrm>
            <a:off x="166486" y="1223414"/>
            <a:ext cx="8348863"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Provide an overview of building level decisions related to the process for educator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00B050"/>
                </a:solidFill>
                <a:effectLst/>
                <a:uLnTx/>
                <a:uFillTx/>
                <a:latin typeface="Calibri" panose="020F0502020204030204"/>
                <a:ea typeface="+mn-ea"/>
                <a:cs typeface="+mn-cs"/>
              </a:rPr>
              <a:t>- Possible content to highlight, as well as available resources/links are included in the “Notes” section.</a:t>
            </a:r>
          </a:p>
        </p:txBody>
      </p:sp>
      <p:sp>
        <p:nvSpPr>
          <p:cNvPr id="7" name="Content Placeholder 2">
            <a:extLst>
              <a:ext uri="{FF2B5EF4-FFF2-40B4-BE49-F238E27FC236}">
                <a16:creationId xmlns:a16="http://schemas.microsoft.com/office/drawing/2014/main" id="{18510388-2722-41CF-B62B-B3262AD0CC72}"/>
              </a:ext>
            </a:extLst>
          </p:cNvPr>
          <p:cNvSpPr txBox="1">
            <a:spLocks/>
          </p:cNvSpPr>
          <p:nvPr/>
        </p:nvSpPr>
        <p:spPr>
          <a:xfrm>
            <a:off x="446567" y="2485299"/>
            <a:ext cx="8144541" cy="3576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 our district, the evaluation process includes building-level guidance such as: </a:t>
            </a:r>
          </a:p>
          <a:p>
            <a:pPr lvl="1"/>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74844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a:spcAft>
                <a:spcPts val="600"/>
              </a:spcAft>
            </a:pPr>
            <a:fld id="{C479D5F6-EDCB-402A-AC08-4943A1820E8F}" type="slidenum">
              <a:rPr lang="en-US" sz="1400">
                <a:solidFill>
                  <a:schemeClr val="bg1">
                    <a:lumMod val="50000"/>
                  </a:schemeClr>
                </a:solidFill>
              </a:rPr>
              <a:pPr>
                <a:spcAft>
                  <a:spcPts val="600"/>
                </a:spcAft>
              </a:pPr>
              <a:t>44</a:t>
            </a:fld>
            <a:endParaRPr lang="en-US" sz="1400" dirty="0">
              <a:solidFill>
                <a:schemeClr val="bg1">
                  <a:lumMod val="50000"/>
                </a:schemeClr>
              </a:solidFill>
            </a:endParaRPr>
          </a:p>
        </p:txBody>
      </p:sp>
      <p:sp>
        <p:nvSpPr>
          <p:cNvPr id="2" name="TextBox 1">
            <a:extLst>
              <a:ext uri="{FF2B5EF4-FFF2-40B4-BE49-F238E27FC236}">
                <a16:creationId xmlns:a16="http://schemas.microsoft.com/office/drawing/2014/main" id="{751B710A-DA7C-43E4-9B69-0F42965922C9}"/>
              </a:ext>
            </a:extLst>
          </p:cNvPr>
          <p:cNvSpPr txBox="1"/>
          <p:nvPr/>
        </p:nvSpPr>
        <p:spPr>
          <a:xfrm>
            <a:off x="148281" y="289584"/>
            <a:ext cx="633925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Educator Evaluation Cycle</a:t>
            </a:r>
          </a:p>
        </p:txBody>
      </p:sp>
      <p:pic>
        <p:nvPicPr>
          <p:cNvPr id="5" name="Picture 4">
            <a:extLst>
              <a:ext uri="{FF2B5EF4-FFF2-40B4-BE49-F238E27FC236}">
                <a16:creationId xmlns:a16="http://schemas.microsoft.com/office/drawing/2014/main" id="{B645C531-BA00-1DB9-D81A-EC23E48C197E}"/>
              </a:ext>
            </a:extLst>
          </p:cNvPr>
          <p:cNvPicPr>
            <a:picLocks noChangeAspect="1"/>
          </p:cNvPicPr>
          <p:nvPr/>
        </p:nvPicPr>
        <p:blipFill rotWithShape="1">
          <a:blip r:embed="rId3"/>
          <a:srcRect b="3938"/>
          <a:stretch/>
        </p:blipFill>
        <p:spPr>
          <a:xfrm>
            <a:off x="781234" y="1254894"/>
            <a:ext cx="7581531" cy="5492209"/>
          </a:xfrm>
          <a:prstGeom prst="rect">
            <a:avLst/>
          </a:prstGeom>
        </p:spPr>
      </p:pic>
    </p:spTree>
    <p:extLst>
      <p:ext uri="{BB962C8B-B14F-4D97-AF65-F5344CB8AC3E}">
        <p14:creationId xmlns:p14="http://schemas.microsoft.com/office/powerpoint/2010/main" val="147822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846D093-741B-46BE-91C2-F927125A9CB1}"/>
              </a:ext>
            </a:extLst>
          </p:cNvPr>
          <p:cNvSpPr>
            <a:spLocks noGrp="1"/>
          </p:cNvSpPr>
          <p:nvPr>
            <p:ph type="title"/>
          </p:nvPr>
        </p:nvSpPr>
        <p:spPr>
          <a:xfrm>
            <a:off x="158107" y="197708"/>
            <a:ext cx="5946131" cy="876171"/>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Orientation and Training</a:t>
            </a:r>
          </a:p>
        </p:txBody>
      </p:sp>
      <p:sp>
        <p:nvSpPr>
          <p:cNvPr id="3" name="Content Placeholder 2">
            <a:extLst>
              <a:ext uri="{FF2B5EF4-FFF2-40B4-BE49-F238E27FC236}">
                <a16:creationId xmlns:a16="http://schemas.microsoft.com/office/drawing/2014/main" id="{90FDEC18-2319-4ECF-BD5B-04F134175FA4}"/>
              </a:ext>
            </a:extLst>
          </p:cNvPr>
          <p:cNvSpPr>
            <a:spLocks noGrp="1"/>
          </p:cNvSpPr>
          <p:nvPr>
            <p:ph idx="1"/>
          </p:nvPr>
        </p:nvSpPr>
        <p:spPr>
          <a:xfrm>
            <a:off x="287079" y="1683175"/>
            <a:ext cx="8297943" cy="4481968"/>
          </a:xfrm>
        </p:spPr>
        <p:txBody>
          <a:bodyPr>
            <a:noAutofit/>
          </a:bodyPr>
          <a:lstStyle/>
          <a:p>
            <a:pPr lvl="1">
              <a:spcBef>
                <a:spcPts val="1800"/>
              </a:spcBef>
            </a:pPr>
            <a:r>
              <a:rPr lang="en-US" sz="2600" i="1" dirty="0"/>
              <a:t>Annual Orientation: </a:t>
            </a:r>
            <a:r>
              <a:rPr lang="en-US" sz="2600" dirty="0"/>
              <a:t>For ALL educators </a:t>
            </a:r>
            <a:r>
              <a:rPr lang="en-US" sz="2200" dirty="0"/>
              <a:t>(new and returning)</a:t>
            </a:r>
          </a:p>
          <a:p>
            <a:pPr lvl="2">
              <a:buSzPct val="50000"/>
            </a:pPr>
            <a:r>
              <a:rPr lang="en-US" sz="2000" dirty="0"/>
              <a:t>Provides updates and highlights any new system features</a:t>
            </a:r>
          </a:p>
          <a:p>
            <a:pPr lvl="2">
              <a:buSzPct val="50000"/>
            </a:pPr>
            <a:r>
              <a:rPr lang="en-US" sz="2000" dirty="0"/>
              <a:t>Provides any process updates for the district/BOCES</a:t>
            </a:r>
          </a:p>
          <a:p>
            <a:pPr lvl="2">
              <a:buSzPct val="50000"/>
            </a:pPr>
            <a:r>
              <a:rPr lang="en-US" sz="2000" dirty="0"/>
              <a:t>Ensures shared understanding of evaluation requirements and local processes</a:t>
            </a:r>
          </a:p>
          <a:p>
            <a:pPr lvl="2">
              <a:buSzPct val="50000"/>
            </a:pPr>
            <a:r>
              <a:rPr lang="en-US" sz="2000" dirty="0"/>
              <a:t>Supports fulfillment of requirement that educators are aware of what is included in their evaluation for the school year</a:t>
            </a:r>
          </a:p>
          <a:p>
            <a:pPr lvl="1">
              <a:spcBef>
                <a:spcPts val="1800"/>
              </a:spcBef>
            </a:pPr>
            <a:r>
              <a:rPr lang="en-US" sz="2600" i="1" dirty="0"/>
              <a:t>Training: </a:t>
            </a:r>
            <a:r>
              <a:rPr lang="en-US" sz="2600" dirty="0"/>
              <a:t>For educators new to the State Model Evaluation System</a:t>
            </a:r>
          </a:p>
          <a:p>
            <a:pPr lvl="2">
              <a:buSzPct val="50000"/>
            </a:pPr>
            <a:r>
              <a:rPr lang="en-US" sz="2000" dirty="0"/>
              <a:t>Ensures foundational knowledge</a:t>
            </a:r>
          </a:p>
          <a:p>
            <a:pPr lvl="2">
              <a:buSzPct val="50000"/>
            </a:pPr>
            <a:r>
              <a:rPr lang="en-US" sz="2000" dirty="0"/>
              <a:t>Ensures reliability and accuracy</a:t>
            </a:r>
          </a:p>
          <a:p>
            <a:pPr lvl="2">
              <a:buSzPct val="50000"/>
            </a:pPr>
            <a:r>
              <a:rPr lang="en-US" sz="2000" dirty="0"/>
              <a:t>Typically occurs once for an educator</a:t>
            </a:r>
          </a:p>
        </p:txBody>
      </p:sp>
      <p:sp>
        <p:nvSpPr>
          <p:cNvPr id="4" name="Slide Number Placeholder 3">
            <a:extLst>
              <a:ext uri="{FF2B5EF4-FFF2-40B4-BE49-F238E27FC236}">
                <a16:creationId xmlns:a16="http://schemas.microsoft.com/office/drawing/2014/main" id="{98379C5C-D334-4060-B0BF-B944FA6C48F7}"/>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45</a:t>
            </a:fld>
            <a:endParaRPr lang="en-US" dirty="0"/>
          </a:p>
        </p:txBody>
      </p:sp>
      <p:grpSp>
        <p:nvGrpSpPr>
          <p:cNvPr id="6" name="Group 5">
            <a:extLst>
              <a:ext uri="{FF2B5EF4-FFF2-40B4-BE49-F238E27FC236}">
                <a16:creationId xmlns:a16="http://schemas.microsoft.com/office/drawing/2014/main" id="{0DA7A778-9C1E-4974-A184-173C27D067AE}"/>
              </a:ext>
            </a:extLst>
          </p:cNvPr>
          <p:cNvGrpSpPr/>
          <p:nvPr/>
        </p:nvGrpSpPr>
        <p:grpSpPr>
          <a:xfrm>
            <a:off x="287079" y="6158653"/>
            <a:ext cx="2552948" cy="516784"/>
            <a:chOff x="404997" y="5647914"/>
            <a:chExt cx="2893374" cy="556161"/>
          </a:xfrm>
        </p:grpSpPr>
        <p:sp>
          <p:nvSpPr>
            <p:cNvPr id="7" name="TextBox 6">
              <a:extLst>
                <a:ext uri="{FF2B5EF4-FFF2-40B4-BE49-F238E27FC236}">
                  <a16:creationId xmlns:a16="http://schemas.microsoft.com/office/drawing/2014/main" id="{FA0FD6A1-02A3-4912-BBCD-DDA9467F73D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5332E7D4-1CE4-42A1-9798-0668434894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64370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36" y="186708"/>
            <a:ext cx="6027626" cy="897959"/>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Self-Assessment</a:t>
            </a:r>
          </a:p>
        </p:txBody>
      </p:sp>
      <p:sp>
        <p:nvSpPr>
          <p:cNvPr id="3" name="Content Placeholder 2"/>
          <p:cNvSpPr>
            <a:spLocks noGrp="1"/>
          </p:cNvSpPr>
          <p:nvPr>
            <p:ph idx="1"/>
          </p:nvPr>
        </p:nvSpPr>
        <p:spPr>
          <a:xfrm>
            <a:off x="672469" y="1950720"/>
            <a:ext cx="7799061" cy="3927667"/>
          </a:xfrm>
        </p:spPr>
        <p:txBody>
          <a:bodyPr/>
          <a:lstStyle/>
          <a:p>
            <a:pPr marL="0" indent="0">
              <a:buNone/>
            </a:pPr>
            <a:r>
              <a:rPr lang="en-US" sz="2800" dirty="0"/>
              <a:t>Each educator completes a self-assessment at the beginning of the year:</a:t>
            </a:r>
          </a:p>
          <a:p>
            <a:pPr lvl="1">
              <a:spcBef>
                <a:spcPts val="1800"/>
              </a:spcBef>
            </a:pPr>
            <a:r>
              <a:rPr lang="en-US" sz="2400" dirty="0"/>
              <a:t>Educators complete their self-assessment by the end of the first month of the school year.</a:t>
            </a:r>
          </a:p>
          <a:p>
            <a:pPr lvl="1">
              <a:spcBef>
                <a:spcPts val="1800"/>
              </a:spcBef>
            </a:pPr>
            <a:r>
              <a:rPr lang="en-US" sz="2400" dirty="0"/>
              <a:t>Educators may choose to share the self-assessment with their evaluator or not. </a:t>
            </a:r>
          </a:p>
          <a:p>
            <a:pPr lvl="1">
              <a:spcBef>
                <a:spcPts val="1800"/>
              </a:spcBef>
            </a:pPr>
            <a:r>
              <a:rPr lang="en-US" sz="2400" dirty="0"/>
              <a:t>The self-assessment can inform the development of professional growth goals</a:t>
            </a:r>
            <a:r>
              <a:rPr lang="en-US" dirty="0"/>
              <a:t>.</a:t>
            </a:r>
          </a:p>
        </p:txBody>
      </p:sp>
      <p:sp>
        <p:nvSpPr>
          <p:cNvPr id="4" name="Slide Number Placeholder 3"/>
          <p:cNvSpPr>
            <a:spLocks noGrp="1"/>
          </p:cNvSpPr>
          <p:nvPr>
            <p:ph type="sldNum" sz="quarter" idx="12"/>
          </p:nvPr>
        </p:nvSpPr>
        <p:spPr>
          <a:xfrm>
            <a:off x="0" y="6466519"/>
            <a:ext cx="2057400" cy="365125"/>
          </a:xfrm>
        </p:spPr>
        <p:txBody>
          <a:bodyPr/>
          <a:lstStyle/>
          <a:p>
            <a:fld id="{C479D5F6-EDCB-402A-AC08-4943A1820E8F}" type="slidenum">
              <a:rPr lang="en-US" sz="1400" smtClean="0"/>
              <a:pPr/>
              <a:t>46</a:t>
            </a:fld>
            <a:endParaRPr lang="en-US" dirty="0"/>
          </a:p>
        </p:txBody>
      </p:sp>
      <p:grpSp>
        <p:nvGrpSpPr>
          <p:cNvPr id="5" name="Group 4">
            <a:extLst>
              <a:ext uri="{FF2B5EF4-FFF2-40B4-BE49-F238E27FC236}">
                <a16:creationId xmlns:a16="http://schemas.microsoft.com/office/drawing/2014/main" id="{6C516C24-DA05-441A-9FC9-F599A1D056E3}"/>
              </a:ext>
            </a:extLst>
          </p:cNvPr>
          <p:cNvGrpSpPr/>
          <p:nvPr/>
        </p:nvGrpSpPr>
        <p:grpSpPr>
          <a:xfrm>
            <a:off x="132854" y="5958697"/>
            <a:ext cx="2552948" cy="516784"/>
            <a:chOff x="404997" y="5647914"/>
            <a:chExt cx="2893374" cy="556161"/>
          </a:xfrm>
        </p:grpSpPr>
        <p:sp>
          <p:nvSpPr>
            <p:cNvPr id="6" name="TextBox 5">
              <a:extLst>
                <a:ext uri="{FF2B5EF4-FFF2-40B4-BE49-F238E27FC236}">
                  <a16:creationId xmlns:a16="http://schemas.microsoft.com/office/drawing/2014/main" id="{81DF4D5F-E6E0-4BF6-A58D-54FE194522C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B9372C7A-289F-4D07-B868-EF71E86725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79243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968900"/>
          </a:xfrm>
        </p:spPr>
        <p:txBody>
          <a:bodyPr>
            <a:noAutofit/>
          </a:bodyPr>
          <a:lstStyle/>
          <a:p>
            <a:r>
              <a:rPr lang="en-US" sz="3200" dirty="0"/>
              <a:t>Beginning of the year connections:</a:t>
            </a:r>
            <a:br>
              <a:rPr lang="en-US" sz="3200" dirty="0"/>
            </a:br>
            <a:r>
              <a:rPr lang="en-US" sz="3200" dirty="0"/>
              <a:t>Self-Assessment</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600" b="0" i="0" u="none" strike="noStrike" kern="1200" cap="none" spc="0" normalizeH="0" baseline="0" noProof="0" dirty="0">
              <a:ln>
                <a:noFill/>
              </a:ln>
              <a:effectLst/>
              <a:uLnTx/>
              <a:uFillTx/>
              <a:latin typeface="Calibri" panose="020F0502020204030204"/>
              <a:ea typeface="+mn-ea"/>
              <a:cs typeface="+mn-cs"/>
            </a:endParaRPr>
          </a:p>
        </p:txBody>
      </p:sp>
      <p:sp>
        <p:nvSpPr>
          <p:cNvPr id="3" name="Content Placeholder 2"/>
          <p:cNvSpPr>
            <a:spLocks noGrp="1"/>
          </p:cNvSpPr>
          <p:nvPr>
            <p:ph sz="half" idx="4294967295"/>
          </p:nvPr>
        </p:nvSpPr>
        <p:spPr>
          <a:xfrm>
            <a:off x="425302" y="1463675"/>
            <a:ext cx="8165804" cy="4583113"/>
          </a:xfrm>
        </p:spPr>
        <p:txBody>
          <a:bodyPr/>
          <a:lstStyle/>
          <a:p>
            <a:pPr marL="0" indent="0">
              <a:buNone/>
            </a:pPr>
            <a:r>
              <a:rPr lang="en-US" dirty="0"/>
              <a:t>Add building level decisions: </a:t>
            </a:r>
          </a:p>
          <a:p>
            <a:pPr marL="0" indent="0">
              <a:buNone/>
            </a:pPr>
            <a:endParaRPr lang="en-US" dirty="0"/>
          </a:p>
        </p:txBody>
      </p:sp>
      <p:sp>
        <p:nvSpPr>
          <p:cNvPr id="7" name="Text Box 2">
            <a:extLst>
              <a:ext uri="{FF2B5EF4-FFF2-40B4-BE49-F238E27FC236}">
                <a16:creationId xmlns:a16="http://schemas.microsoft.com/office/drawing/2014/main" id="{3C2C1C03-F91C-4C84-B4F0-2C37529CBDEA}"/>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423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13" y="184100"/>
            <a:ext cx="6018780" cy="1017126"/>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Professional Growth Plans (PGP)</a:t>
            </a:r>
          </a:p>
        </p:txBody>
      </p:sp>
      <p:sp>
        <p:nvSpPr>
          <p:cNvPr id="3" name="Content Placeholder 2"/>
          <p:cNvSpPr>
            <a:spLocks noGrp="1"/>
          </p:cNvSpPr>
          <p:nvPr>
            <p:ph idx="1"/>
          </p:nvPr>
        </p:nvSpPr>
        <p:spPr>
          <a:xfrm>
            <a:off x="457458" y="1560408"/>
            <a:ext cx="8229084" cy="4805917"/>
          </a:xfrm>
        </p:spPr>
        <p:txBody>
          <a:bodyPr>
            <a:noAutofit/>
          </a:bodyPr>
          <a:lstStyle/>
          <a:p>
            <a:pPr marL="0" indent="0">
              <a:buNone/>
            </a:pPr>
            <a:r>
              <a:rPr lang="en-US" sz="2800" dirty="0"/>
              <a:t>Within the first month of the school year:</a:t>
            </a:r>
          </a:p>
          <a:p>
            <a:pPr lvl="1">
              <a:spcBef>
                <a:spcPts val="1800"/>
              </a:spcBef>
            </a:pPr>
            <a:r>
              <a:rPr lang="en-US" sz="2400" dirty="0"/>
              <a:t>The educator and their evaluator review annual school goals to ensure alignment between the goals stated in the educator’s Professional Growth Plan (PGP). </a:t>
            </a:r>
          </a:p>
          <a:p>
            <a:pPr lvl="2">
              <a:buSzPct val="50000"/>
            </a:pPr>
            <a:r>
              <a:rPr lang="en-US" sz="2000" dirty="0"/>
              <a:t>Educators can consider the context, lessons learned, and how the 2024-25 school year may be informing goals for the 2025-26 year.</a:t>
            </a:r>
          </a:p>
          <a:p>
            <a:pPr lvl="2">
              <a:spcBef>
                <a:spcPts val="1200"/>
              </a:spcBef>
              <a:buSzPct val="50000"/>
            </a:pPr>
            <a:r>
              <a:rPr lang="en-US" sz="2000" dirty="0"/>
              <a:t>Opportunity exists to adjust professional growth goals in consideration of that context.</a:t>
            </a:r>
          </a:p>
          <a:p>
            <a:pPr lvl="1">
              <a:spcBef>
                <a:spcPts val="1800"/>
              </a:spcBef>
            </a:pPr>
            <a:r>
              <a:rPr lang="en-US" sz="2400" dirty="0"/>
              <a:t>The educator’s self-assessment can inform the development of professional growth goals</a:t>
            </a:r>
            <a:r>
              <a:rPr lang="en-US" sz="1800" dirty="0"/>
              <a:t>.</a:t>
            </a:r>
            <a:endParaRPr lang="en-US" sz="2400" dirty="0"/>
          </a:p>
          <a:p>
            <a:pPr lvl="1">
              <a:spcBef>
                <a:spcPts val="1800"/>
              </a:spcBef>
            </a:pPr>
            <a:r>
              <a:rPr lang="en-US" sz="2400" dirty="0"/>
              <a:t>Educator growth plans are based on input from the educator.</a:t>
            </a:r>
          </a:p>
        </p:txBody>
      </p:sp>
      <p:sp>
        <p:nvSpPr>
          <p:cNvPr id="4" name="Slide Number Placeholder 3"/>
          <p:cNvSpPr>
            <a:spLocks noGrp="1"/>
          </p:cNvSpPr>
          <p:nvPr>
            <p:ph type="sldNum" sz="quarter" idx="12"/>
          </p:nvPr>
        </p:nvSpPr>
        <p:spPr>
          <a:xfrm>
            <a:off x="0" y="6491337"/>
            <a:ext cx="2057400" cy="365125"/>
          </a:xfrm>
        </p:spPr>
        <p:txBody>
          <a:bodyPr/>
          <a:lstStyle/>
          <a:p>
            <a:fld id="{C479D5F6-EDCB-402A-AC08-4943A1820E8F}" type="slidenum">
              <a:rPr lang="en-US" sz="1400" smtClean="0"/>
              <a:pPr/>
              <a:t>48</a:t>
            </a:fld>
            <a:endParaRPr lang="en-US" dirty="0"/>
          </a:p>
        </p:txBody>
      </p:sp>
      <p:grpSp>
        <p:nvGrpSpPr>
          <p:cNvPr id="5" name="Group 4">
            <a:extLst>
              <a:ext uri="{FF2B5EF4-FFF2-40B4-BE49-F238E27FC236}">
                <a16:creationId xmlns:a16="http://schemas.microsoft.com/office/drawing/2014/main" id="{6AE2FA9D-D1FF-41A7-84CB-CCF6DC5B1E71}"/>
              </a:ext>
            </a:extLst>
          </p:cNvPr>
          <p:cNvGrpSpPr/>
          <p:nvPr/>
        </p:nvGrpSpPr>
        <p:grpSpPr>
          <a:xfrm>
            <a:off x="151914" y="6107933"/>
            <a:ext cx="2552948" cy="516784"/>
            <a:chOff x="404997" y="5647914"/>
            <a:chExt cx="2893374" cy="556161"/>
          </a:xfrm>
        </p:grpSpPr>
        <p:sp>
          <p:nvSpPr>
            <p:cNvPr id="6" name="TextBox 5">
              <a:extLst>
                <a:ext uri="{FF2B5EF4-FFF2-40B4-BE49-F238E27FC236}">
                  <a16:creationId xmlns:a16="http://schemas.microsoft.com/office/drawing/2014/main" id="{21FD301C-17A5-45DB-B710-FBF1F84DA19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877F3E8D-7838-4D17-9DE3-CBDD1C1EFB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10907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Beginning of the year connections:</a:t>
            </a:r>
            <a:br>
              <a:rPr lang="en-US" sz="3200" dirty="0"/>
            </a:br>
            <a:r>
              <a:rPr lang="en-US" sz="3200" dirty="0"/>
              <a:t>Professional Growth Plans (PGP)</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49</a:t>
            </a:fld>
            <a:endParaRPr lang="en-US" dirty="0">
              <a:solidFill>
                <a:schemeClr val="bg1">
                  <a:lumMod val="50000"/>
                </a:schemeClr>
              </a:solidFill>
            </a:endParaRPr>
          </a:p>
        </p:txBody>
      </p:sp>
      <p:sp>
        <p:nvSpPr>
          <p:cNvPr id="6" name="Text Box 2">
            <a:extLst>
              <a:ext uri="{FF2B5EF4-FFF2-40B4-BE49-F238E27FC236}">
                <a16:creationId xmlns:a16="http://schemas.microsoft.com/office/drawing/2014/main" id="{A41C68BA-770F-424F-9924-04F2C75578AB}"/>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D1898D5-743A-4FFE-9A8D-504EF043396E}"/>
              </a:ext>
            </a:extLst>
          </p:cNvPr>
          <p:cNvSpPr txBox="1"/>
          <p:nvPr/>
        </p:nvSpPr>
        <p:spPr>
          <a:xfrm>
            <a:off x="245193" y="1399869"/>
            <a:ext cx="8348863" cy="707886"/>
          </a:xfrm>
          <a:prstGeom prst="rect">
            <a:avLst/>
          </a:prstGeom>
          <a:noFill/>
        </p:spPr>
        <p:txBody>
          <a:bodyPr wrap="square" rtlCol="0">
            <a:spAutoFit/>
          </a:bodyPr>
          <a:lstStyle/>
          <a:p>
            <a:r>
              <a:rPr lang="en-US" sz="2000" i="1" dirty="0">
                <a:solidFill>
                  <a:srgbClr val="00B050"/>
                </a:solidFill>
              </a:rPr>
              <a:t>Provide overview of information related to building level decisions related to PGPs and related processes/practices.</a:t>
            </a:r>
          </a:p>
        </p:txBody>
      </p:sp>
      <p:sp>
        <p:nvSpPr>
          <p:cNvPr id="8" name="Content Placeholder 2">
            <a:extLst>
              <a:ext uri="{FF2B5EF4-FFF2-40B4-BE49-F238E27FC236}">
                <a16:creationId xmlns:a16="http://schemas.microsoft.com/office/drawing/2014/main" id="{B5B2673A-24EC-4133-99EA-EA6CCACA6489}"/>
              </a:ext>
            </a:extLst>
          </p:cNvPr>
          <p:cNvSpPr txBox="1">
            <a:spLocks/>
          </p:cNvSpPr>
          <p:nvPr/>
        </p:nvSpPr>
        <p:spPr>
          <a:xfrm>
            <a:off x="467832" y="2306320"/>
            <a:ext cx="8144540" cy="3797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a:t>Building level decisions on PGPs include:</a:t>
            </a:r>
          </a:p>
          <a:p>
            <a:pPr marL="0" indent="0">
              <a:buFont typeface="Arial" panose="020B0604020202020204" pitchFamily="34" charset="0"/>
              <a:buNone/>
            </a:pPr>
            <a:endParaRPr lang="en-US" sz="3000" dirty="0"/>
          </a:p>
          <a:p>
            <a:pPr lvl="1"/>
            <a:endParaRPr lang="en-US" sz="28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7400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CFF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136B47-8C26-A54E-283E-28A63FF3F70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9" name="Picture 8" descr="A picture containing text, screenshot, circle, design&#10;&#10;Description automatically generated">
            <a:extLst>
              <a:ext uri="{FF2B5EF4-FFF2-40B4-BE49-F238E27FC236}">
                <a16:creationId xmlns:a16="http://schemas.microsoft.com/office/drawing/2014/main" id="{91003F74-1A9E-6DCC-9266-8C3611EE2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195" y="1431235"/>
            <a:ext cx="8645610" cy="4428104"/>
          </a:xfrm>
          <a:prstGeom prst="rect">
            <a:avLst/>
          </a:prstGeom>
        </p:spPr>
      </p:pic>
      <p:sp>
        <p:nvSpPr>
          <p:cNvPr id="6" name="Title 1">
            <a:extLst>
              <a:ext uri="{FF2B5EF4-FFF2-40B4-BE49-F238E27FC236}">
                <a16:creationId xmlns:a16="http://schemas.microsoft.com/office/drawing/2014/main" id="{A9A14D77-F99A-D94A-1233-4C0470AA1A31}"/>
              </a:ext>
            </a:extLst>
          </p:cNvPr>
          <p:cNvSpPr>
            <a:spLocks noGrp="1"/>
          </p:cNvSpPr>
          <p:nvPr>
            <p:ph type="title"/>
          </p:nvPr>
        </p:nvSpPr>
        <p:spPr>
          <a:xfrm>
            <a:off x="283655" y="115617"/>
            <a:ext cx="8576689" cy="1023569"/>
          </a:xfrm>
          <a:noFill/>
        </p:spPr>
        <p:txBody>
          <a:bodyPr>
            <a:noAutofit/>
          </a:bodyPr>
          <a:lstStyle/>
          <a:p>
            <a:pPr algn="ctr"/>
            <a:r>
              <a:rPr lang="en-US" sz="2800" dirty="0"/>
              <a:t>Fall 2025 Orientation Slide Deck: </a:t>
            </a:r>
            <a:br>
              <a:rPr lang="en-US" sz="2800" dirty="0"/>
            </a:br>
            <a:r>
              <a:rPr lang="en-US" sz="3200" u="sng" dirty="0"/>
              <a:t>Overview and Tips for Using this Orientation “Shell”</a:t>
            </a:r>
          </a:p>
        </p:txBody>
      </p:sp>
      <p:sp>
        <p:nvSpPr>
          <p:cNvPr id="2" name="TextBox 1">
            <a:extLst>
              <a:ext uri="{FF2B5EF4-FFF2-40B4-BE49-F238E27FC236}">
                <a16:creationId xmlns:a16="http://schemas.microsoft.com/office/drawing/2014/main" id="{956A7213-D622-6063-BC1C-2CEB66D2356D}"/>
              </a:ext>
            </a:extLst>
          </p:cNvPr>
          <p:cNvSpPr txBox="1"/>
          <p:nvPr/>
        </p:nvSpPr>
        <p:spPr>
          <a:xfrm>
            <a:off x="628649" y="5963249"/>
            <a:ext cx="7153275" cy="646331"/>
          </a:xfrm>
          <a:prstGeom prst="rect">
            <a:avLst/>
          </a:prstGeom>
          <a:noFill/>
        </p:spPr>
        <p:txBody>
          <a:bodyPr wrap="square" rtlCol="0">
            <a:spAutoFit/>
          </a:bodyPr>
          <a:lstStyle/>
          <a:p>
            <a:r>
              <a:rPr lang="en-US" i="1" dirty="0"/>
              <a:t>See the notes section on this slide for additional explanation and suggestions for how you might use this slide in your educator orientation.</a:t>
            </a:r>
          </a:p>
        </p:txBody>
      </p:sp>
    </p:spTree>
    <p:extLst>
      <p:ext uri="{BB962C8B-B14F-4D97-AF65-F5344CB8AC3E}">
        <p14:creationId xmlns:p14="http://schemas.microsoft.com/office/powerpoint/2010/main" val="260662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2" y="184101"/>
            <a:ext cx="7042351" cy="968372"/>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Measures of Student Learning/Outcomes</a:t>
            </a:r>
          </a:p>
        </p:txBody>
      </p:sp>
      <p:sp>
        <p:nvSpPr>
          <p:cNvPr id="3" name="Content Placeholder 2"/>
          <p:cNvSpPr>
            <a:spLocks noGrp="1"/>
          </p:cNvSpPr>
          <p:nvPr>
            <p:ph idx="1"/>
          </p:nvPr>
        </p:nvSpPr>
        <p:spPr>
          <a:xfrm>
            <a:off x="368032" y="1628520"/>
            <a:ext cx="8407936" cy="4561993"/>
          </a:xfrm>
        </p:spPr>
        <p:txBody>
          <a:bodyPr>
            <a:noAutofit/>
          </a:bodyPr>
          <a:lstStyle/>
          <a:p>
            <a:pPr marL="0" indent="0">
              <a:spcAft>
                <a:spcPts val="1200"/>
              </a:spcAft>
              <a:buNone/>
            </a:pPr>
            <a:r>
              <a:rPr lang="en-US" sz="2600" dirty="0"/>
              <a:t>Key Reminders for Creating MSLs/MSOs:</a:t>
            </a:r>
          </a:p>
          <a:p>
            <a:pPr lvl="1">
              <a:spcBef>
                <a:spcPts val="1200"/>
              </a:spcBef>
            </a:pPr>
            <a:r>
              <a:rPr lang="en-US" sz="2400" dirty="0"/>
              <a:t>Confirm Measures of Student Learning/Outcomes (MSLs/MSOs) goals and measures are relevant, rigorous, and attainable. </a:t>
            </a:r>
          </a:p>
          <a:p>
            <a:pPr lvl="1">
              <a:spcBef>
                <a:spcPts val="1800"/>
              </a:spcBef>
            </a:pPr>
            <a:r>
              <a:rPr lang="en-US" sz="2400" dirty="0"/>
              <a:t>Maximize opportunities for educators and evaluators to work together to set these measures/outcomes.</a:t>
            </a:r>
          </a:p>
          <a:p>
            <a:pPr lvl="1">
              <a:spcBef>
                <a:spcPts val="1800"/>
              </a:spcBef>
            </a:pPr>
            <a:r>
              <a:rPr lang="en-US" sz="2400" dirty="0"/>
              <a:t>Measures of Student Learning are based on student outputs.</a:t>
            </a:r>
          </a:p>
          <a:p>
            <a:pPr lvl="1">
              <a:spcBef>
                <a:spcPts val="1800"/>
              </a:spcBef>
            </a:pPr>
            <a:r>
              <a:rPr lang="en-US" sz="2400" dirty="0"/>
              <a:t>For additional help on MSLs/MSOs use the following link:</a:t>
            </a:r>
          </a:p>
          <a:p>
            <a:pPr marL="457200" lvl="1" indent="0">
              <a:buNone/>
            </a:pPr>
            <a:r>
              <a:rPr lang="en-US" sz="1800" dirty="0">
                <a:hlinkClick r:id="rId3"/>
              </a:rPr>
              <a:t>Measures of Student Learning/Outcomes (MSLs/MSOs): Overview and Requirements</a:t>
            </a:r>
            <a:endParaRPr lang="en-US" sz="1800" dirty="0"/>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50</a:t>
            </a:fld>
            <a:endParaRPr lang="en-US" dirty="0"/>
          </a:p>
        </p:txBody>
      </p:sp>
      <p:grpSp>
        <p:nvGrpSpPr>
          <p:cNvPr id="5" name="Group 4">
            <a:extLst>
              <a:ext uri="{FF2B5EF4-FFF2-40B4-BE49-F238E27FC236}">
                <a16:creationId xmlns:a16="http://schemas.microsoft.com/office/drawing/2014/main" id="{31B21B20-DBB0-45FC-B62C-F3FB0775C055}"/>
              </a:ext>
            </a:extLst>
          </p:cNvPr>
          <p:cNvGrpSpPr/>
          <p:nvPr/>
        </p:nvGrpSpPr>
        <p:grpSpPr>
          <a:xfrm>
            <a:off x="223422" y="6103713"/>
            <a:ext cx="2552948" cy="516784"/>
            <a:chOff x="404997" y="5647914"/>
            <a:chExt cx="2893374" cy="556161"/>
          </a:xfrm>
        </p:grpSpPr>
        <p:sp>
          <p:nvSpPr>
            <p:cNvPr id="6" name="TextBox 5">
              <a:extLst>
                <a:ext uri="{FF2B5EF4-FFF2-40B4-BE49-F238E27FC236}">
                  <a16:creationId xmlns:a16="http://schemas.microsoft.com/office/drawing/2014/main" id="{4FCF898D-C49D-4C21-B8E2-BDB8A021F70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4"/>
                </a:rPr>
                <a:t>Local flexibility options!</a:t>
              </a:r>
              <a:endParaRPr lang="en-US" sz="1600" i="1" dirty="0"/>
            </a:p>
          </p:txBody>
        </p:sp>
        <p:pic>
          <p:nvPicPr>
            <p:cNvPr id="7" name="Graphic 6" descr="Lightbulb">
              <a:extLst>
                <a:ext uri="{FF2B5EF4-FFF2-40B4-BE49-F238E27FC236}">
                  <a16:creationId xmlns:a16="http://schemas.microsoft.com/office/drawing/2014/main" id="{6A306A22-04E7-4809-AF0D-9595D88318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93362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3"/>
            <a:ext cx="6441357" cy="830007"/>
          </a:xfrm>
        </p:spPr>
        <p:txBody>
          <a:bodyPr>
            <a:noAutofit/>
          </a:bodyPr>
          <a:lstStyle/>
          <a:p>
            <a:r>
              <a:rPr lang="en-US" sz="3000" dirty="0"/>
              <a:t>Beginning of the year connections:</a:t>
            </a:r>
            <a:br>
              <a:rPr lang="en-US" sz="3000" dirty="0"/>
            </a:br>
            <a:r>
              <a:rPr lang="en-US" sz="3000" dirty="0"/>
              <a:t>Measures of Student Learning/Outcomes</a:t>
            </a:r>
          </a:p>
        </p:txBody>
      </p:sp>
      <p:sp>
        <p:nvSpPr>
          <p:cNvPr id="3" name="Content Placeholder 2"/>
          <p:cNvSpPr>
            <a:spLocks noGrp="1"/>
          </p:cNvSpPr>
          <p:nvPr>
            <p:ph idx="4294967295"/>
          </p:nvPr>
        </p:nvSpPr>
        <p:spPr>
          <a:xfrm>
            <a:off x="467832" y="2450122"/>
            <a:ext cx="8144540" cy="3653815"/>
          </a:xfrm>
        </p:spPr>
        <p:txBody>
          <a:bodyPr/>
          <a:lstStyle/>
          <a:p>
            <a:pPr marL="0" indent="0">
              <a:buNone/>
            </a:pPr>
            <a:r>
              <a:rPr lang="en-US" sz="3000" dirty="0"/>
              <a:t>Building level decisions on MSLs/MSOs include:</a:t>
            </a:r>
          </a:p>
          <a:p>
            <a:pPr lvl="1"/>
            <a:endParaRPr lang="en-US" sz="2800" dirty="0"/>
          </a:p>
          <a:p>
            <a:pPr marL="0" indent="0">
              <a:buNone/>
            </a:pPr>
            <a:endParaRPr lang="en-US" dirty="0"/>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51</a:t>
            </a:fld>
            <a:endParaRPr lang="en-US" dirty="0">
              <a:solidFill>
                <a:schemeClr val="bg1">
                  <a:lumMod val="50000"/>
                </a:schemeClr>
              </a:solidFill>
            </a:endParaRPr>
          </a:p>
        </p:txBody>
      </p:sp>
      <p:sp>
        <p:nvSpPr>
          <p:cNvPr id="6" name="Text Box 2">
            <a:extLst>
              <a:ext uri="{FF2B5EF4-FFF2-40B4-BE49-F238E27FC236}">
                <a16:creationId xmlns:a16="http://schemas.microsoft.com/office/drawing/2014/main" id="{18BF26C6-AC7A-4A3B-AA3A-BA9CC8F59061}"/>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BCCA440-8A38-465C-974B-9A129B939204}"/>
              </a:ext>
            </a:extLst>
          </p:cNvPr>
          <p:cNvSpPr txBox="1"/>
          <p:nvPr/>
        </p:nvSpPr>
        <p:spPr>
          <a:xfrm>
            <a:off x="245193" y="1707241"/>
            <a:ext cx="8348863" cy="707886"/>
          </a:xfrm>
          <a:prstGeom prst="rect">
            <a:avLst/>
          </a:prstGeom>
          <a:noFill/>
        </p:spPr>
        <p:txBody>
          <a:bodyPr wrap="square" rtlCol="0">
            <a:spAutoFit/>
          </a:bodyPr>
          <a:lstStyle/>
          <a:p>
            <a:r>
              <a:rPr lang="en-US" sz="2000" i="1" dirty="0">
                <a:solidFill>
                  <a:srgbClr val="00B050"/>
                </a:solidFill>
              </a:rPr>
              <a:t>Provide overview of information related to building level decisions related to the MSLs/MSOs and related processes/practices.</a:t>
            </a:r>
          </a:p>
        </p:txBody>
      </p:sp>
    </p:spTree>
    <p:extLst>
      <p:ext uri="{BB962C8B-B14F-4D97-AF65-F5344CB8AC3E}">
        <p14:creationId xmlns:p14="http://schemas.microsoft.com/office/powerpoint/2010/main" val="207010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a:spcAft>
                <a:spcPts val="600"/>
              </a:spcAft>
            </a:pPr>
            <a:fld id="{C479D5F6-EDCB-402A-AC08-4943A1820E8F}" type="slidenum">
              <a:rPr lang="en-US" sz="1400">
                <a:solidFill>
                  <a:schemeClr val="bg1">
                    <a:lumMod val="50000"/>
                  </a:schemeClr>
                </a:solidFill>
              </a:rPr>
              <a:pPr>
                <a:spcAft>
                  <a:spcPts val="600"/>
                </a:spcAft>
              </a:pPr>
              <a:t>52</a:t>
            </a:fld>
            <a:endParaRPr lang="en-US" sz="1400" dirty="0">
              <a:solidFill>
                <a:schemeClr val="bg1">
                  <a:lumMod val="50000"/>
                </a:schemeClr>
              </a:solidFill>
            </a:endParaRPr>
          </a:p>
        </p:txBody>
      </p:sp>
      <p:sp>
        <p:nvSpPr>
          <p:cNvPr id="5" name="TextBox 4">
            <a:extLst>
              <a:ext uri="{FF2B5EF4-FFF2-40B4-BE49-F238E27FC236}">
                <a16:creationId xmlns:a16="http://schemas.microsoft.com/office/drawing/2014/main" id="{2B8D0F35-A488-4081-8C4D-3797A4ED0E8C}"/>
              </a:ext>
            </a:extLst>
          </p:cNvPr>
          <p:cNvSpPr txBox="1"/>
          <p:nvPr/>
        </p:nvSpPr>
        <p:spPr>
          <a:xfrm>
            <a:off x="92442" y="262232"/>
            <a:ext cx="6370142"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Educator Evaluation Cycle</a:t>
            </a:r>
          </a:p>
        </p:txBody>
      </p:sp>
      <p:pic>
        <p:nvPicPr>
          <p:cNvPr id="3" name="Picture 2">
            <a:extLst>
              <a:ext uri="{FF2B5EF4-FFF2-40B4-BE49-F238E27FC236}">
                <a16:creationId xmlns:a16="http://schemas.microsoft.com/office/drawing/2014/main" id="{DCBEC30C-BB1A-647F-B7D8-1DBAB7256DBC}"/>
              </a:ext>
            </a:extLst>
          </p:cNvPr>
          <p:cNvPicPr>
            <a:picLocks noChangeAspect="1"/>
          </p:cNvPicPr>
          <p:nvPr/>
        </p:nvPicPr>
        <p:blipFill rotWithShape="1">
          <a:blip r:embed="rId3"/>
          <a:srcRect l="996" t="2680" r="1" b="3845"/>
          <a:stretch/>
        </p:blipFill>
        <p:spPr>
          <a:xfrm>
            <a:off x="656947" y="1272575"/>
            <a:ext cx="7604825" cy="5402862"/>
          </a:xfrm>
          <a:prstGeom prst="rect">
            <a:avLst/>
          </a:prstGeom>
        </p:spPr>
      </p:pic>
    </p:spTree>
    <p:extLst>
      <p:ext uri="{BB962C8B-B14F-4D97-AF65-F5344CB8AC3E}">
        <p14:creationId xmlns:p14="http://schemas.microsoft.com/office/powerpoint/2010/main" val="176911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2" y="382519"/>
            <a:ext cx="3977875" cy="516784"/>
          </a:xfrm>
        </p:spPr>
        <p:txBody>
          <a:bodyPr>
            <a:noAutofit/>
          </a:bodyPr>
          <a:lstStyle/>
          <a:p>
            <a:r>
              <a:rPr lang="en-US" sz="3200" dirty="0">
                <a:effectLst>
                  <a:outerShdw blurRad="38100" dist="38100" dir="2700000" algn="tl">
                    <a:srgbClr val="000000">
                      <a:alpha val="43137"/>
                    </a:srgbClr>
                  </a:outerShdw>
                </a:effectLst>
              </a:rPr>
              <a:t>Fall Connection</a:t>
            </a:r>
          </a:p>
        </p:txBody>
      </p:sp>
      <p:sp>
        <p:nvSpPr>
          <p:cNvPr id="5" name="Content Placeholder 4">
            <a:extLst>
              <a:ext uri="{FF2B5EF4-FFF2-40B4-BE49-F238E27FC236}">
                <a16:creationId xmlns:a16="http://schemas.microsoft.com/office/drawing/2014/main" id="{B8C72364-8F87-424E-978C-F74E635EAA0A}"/>
              </a:ext>
            </a:extLst>
          </p:cNvPr>
          <p:cNvSpPr>
            <a:spLocks noGrp="1"/>
          </p:cNvSpPr>
          <p:nvPr>
            <p:ph idx="1"/>
          </p:nvPr>
        </p:nvSpPr>
        <p:spPr>
          <a:xfrm>
            <a:off x="457457" y="1678332"/>
            <a:ext cx="8367565" cy="4317519"/>
          </a:xfrm>
        </p:spPr>
        <p:txBody>
          <a:bodyPr>
            <a:noAutofit/>
          </a:bodyPr>
          <a:lstStyle/>
          <a:p>
            <a:pPr marL="0" indent="0">
              <a:spcAft>
                <a:spcPts val="600"/>
              </a:spcAft>
              <a:buNone/>
            </a:pPr>
            <a:r>
              <a:rPr lang="en-US" sz="2600" dirty="0"/>
              <a:t>During the Fall Connections, maximize time to:</a:t>
            </a:r>
          </a:p>
          <a:p>
            <a:pPr lvl="1">
              <a:spcBef>
                <a:spcPts val="1200"/>
              </a:spcBef>
            </a:pPr>
            <a:r>
              <a:rPr lang="en-US" sz="2400" dirty="0"/>
              <a:t>Reflect on the rubric and update the educator’s                     self-assessment as needed.</a:t>
            </a:r>
          </a:p>
          <a:p>
            <a:pPr lvl="1"/>
            <a:endParaRPr lang="en-US" sz="900" dirty="0">
              <a:solidFill>
                <a:srgbClr val="FF99FF"/>
              </a:solidFill>
            </a:endParaRPr>
          </a:p>
          <a:p>
            <a:pPr lvl="1"/>
            <a:r>
              <a:rPr lang="en-US" sz="2400" dirty="0"/>
              <a:t>Review professional growth plan to ensure that adequate progress is being made toward completing all action steps and achieving goals.</a:t>
            </a:r>
          </a:p>
          <a:p>
            <a:pPr lvl="2">
              <a:buSzPct val="50000"/>
            </a:pPr>
            <a:r>
              <a:rPr lang="en-US" sz="2400" dirty="0"/>
              <a:t>Best practice is to do this periodically throughout the year</a:t>
            </a:r>
          </a:p>
          <a:p>
            <a:pPr lvl="1"/>
            <a:endParaRPr lang="en-US" sz="900" dirty="0">
              <a:solidFill>
                <a:srgbClr val="FF99FF"/>
              </a:solidFill>
            </a:endParaRPr>
          </a:p>
          <a:p>
            <a:pPr lvl="1"/>
            <a:r>
              <a:rPr lang="en-US" sz="2400" dirty="0"/>
              <a:t>Confirm the educator’s goals and measures are still relevant, rigorous, and attainable.</a:t>
            </a:r>
          </a:p>
          <a:p>
            <a:pPr lvl="2">
              <a:buSzPct val="50000"/>
            </a:pPr>
            <a:r>
              <a:rPr lang="en-US" sz="2400" dirty="0"/>
              <a:t>Refine and adjust if/as needed</a:t>
            </a:r>
          </a:p>
        </p:txBody>
      </p:sp>
      <p:sp>
        <p:nvSpPr>
          <p:cNvPr id="4" name="Slide Number Placeholder 3"/>
          <p:cNvSpPr>
            <a:spLocks noGrp="1"/>
          </p:cNvSpPr>
          <p:nvPr>
            <p:ph type="sldNum" sz="quarter" idx="12"/>
          </p:nvPr>
        </p:nvSpPr>
        <p:spPr/>
        <p:txBody>
          <a:bodyPr/>
          <a:lstStyle/>
          <a:p>
            <a:fld id="{C479D5F6-EDCB-402A-AC08-4943A1820E8F}" type="slidenum">
              <a:rPr lang="en-US" sz="1400" smtClean="0"/>
              <a:pPr/>
              <a:t>53</a:t>
            </a:fld>
            <a:endParaRPr lang="en-US" dirty="0"/>
          </a:p>
        </p:txBody>
      </p:sp>
      <p:grpSp>
        <p:nvGrpSpPr>
          <p:cNvPr id="6" name="Group 5">
            <a:extLst>
              <a:ext uri="{FF2B5EF4-FFF2-40B4-BE49-F238E27FC236}">
                <a16:creationId xmlns:a16="http://schemas.microsoft.com/office/drawing/2014/main" id="{122F9336-5CDE-4EA6-BCA2-7696B5D5AAEF}"/>
              </a:ext>
            </a:extLst>
          </p:cNvPr>
          <p:cNvGrpSpPr/>
          <p:nvPr/>
        </p:nvGrpSpPr>
        <p:grpSpPr>
          <a:xfrm>
            <a:off x="457457" y="6217089"/>
            <a:ext cx="2552948" cy="516784"/>
            <a:chOff x="404997" y="5647914"/>
            <a:chExt cx="2893374" cy="556161"/>
          </a:xfrm>
        </p:grpSpPr>
        <p:sp>
          <p:nvSpPr>
            <p:cNvPr id="7" name="TextBox 6">
              <a:extLst>
                <a:ext uri="{FF2B5EF4-FFF2-40B4-BE49-F238E27FC236}">
                  <a16:creationId xmlns:a16="http://schemas.microsoft.com/office/drawing/2014/main" id="{E8B9DE1D-9BA3-4321-A4AC-F92CE8C534D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01C1C428-4813-4CA0-9FF8-FE6B18C498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8189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441357" cy="499550"/>
          </a:xfrm>
        </p:spPr>
        <p:txBody>
          <a:bodyPr>
            <a:noAutofit/>
          </a:bodyPr>
          <a:lstStyle/>
          <a:p>
            <a:r>
              <a:rPr lang="en-US" sz="3000" dirty="0"/>
              <a:t>Fall Connections:</a:t>
            </a:r>
          </a:p>
        </p:txBody>
      </p:sp>
      <p:sp>
        <p:nvSpPr>
          <p:cNvPr id="3" name="Content Placeholder 2"/>
          <p:cNvSpPr>
            <a:spLocks noGrp="1"/>
          </p:cNvSpPr>
          <p:nvPr>
            <p:ph idx="4294967295"/>
          </p:nvPr>
        </p:nvSpPr>
        <p:spPr>
          <a:xfrm>
            <a:off x="467832" y="2682240"/>
            <a:ext cx="8144540" cy="3421697"/>
          </a:xfrm>
        </p:spPr>
        <p:txBody>
          <a:bodyPr/>
          <a:lstStyle/>
          <a:p>
            <a:pPr marL="0" indent="0">
              <a:buNone/>
            </a:pPr>
            <a:r>
              <a:rPr lang="en-US" sz="3000" dirty="0"/>
              <a:t>During Fall Connections:</a:t>
            </a:r>
          </a:p>
          <a:p>
            <a:pPr lvl="1"/>
            <a:endParaRPr lang="en-US" sz="2800" dirty="0"/>
          </a:p>
          <a:p>
            <a:pPr marL="0" indent="0">
              <a:buNone/>
            </a:pPr>
            <a:endParaRPr lang="en-US" dirty="0"/>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Text Box 2">
            <a:extLst>
              <a:ext uri="{FF2B5EF4-FFF2-40B4-BE49-F238E27FC236}">
                <a16:creationId xmlns:a16="http://schemas.microsoft.com/office/drawing/2014/main" id="{18BF26C6-AC7A-4A3B-AA3A-BA9CC8F59061}"/>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BCCA440-8A38-465C-974B-9A129B939204}"/>
              </a:ext>
            </a:extLst>
          </p:cNvPr>
          <p:cNvSpPr txBox="1"/>
          <p:nvPr/>
        </p:nvSpPr>
        <p:spPr>
          <a:xfrm>
            <a:off x="263509" y="1498905"/>
            <a:ext cx="834886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Provide overview of information related to local decisions related to the Fall Connection – highlight any information not covered in the Beginning of Year connections.</a:t>
            </a:r>
          </a:p>
        </p:txBody>
      </p:sp>
    </p:spTree>
    <p:extLst>
      <p:ext uri="{BB962C8B-B14F-4D97-AF65-F5344CB8AC3E}">
        <p14:creationId xmlns:p14="http://schemas.microsoft.com/office/powerpoint/2010/main" val="304753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55</a:t>
            </a:fld>
            <a:endPar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B7D767E-F796-4A2A-B5A4-AB3D81AC68E1}"/>
              </a:ext>
            </a:extLst>
          </p:cNvPr>
          <p:cNvSpPr txBox="1"/>
          <p:nvPr/>
        </p:nvSpPr>
        <p:spPr>
          <a:xfrm>
            <a:off x="127949" y="294580"/>
            <a:ext cx="6506066"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Educator Evaluation Cycle</a:t>
            </a:r>
          </a:p>
        </p:txBody>
      </p:sp>
      <p:pic>
        <p:nvPicPr>
          <p:cNvPr id="3" name="Picture 2">
            <a:extLst>
              <a:ext uri="{FF2B5EF4-FFF2-40B4-BE49-F238E27FC236}">
                <a16:creationId xmlns:a16="http://schemas.microsoft.com/office/drawing/2014/main" id="{71645235-B361-9CCA-B4C6-D4B2B4B3EF3E}"/>
              </a:ext>
            </a:extLst>
          </p:cNvPr>
          <p:cNvPicPr>
            <a:picLocks noChangeAspect="1"/>
          </p:cNvPicPr>
          <p:nvPr/>
        </p:nvPicPr>
        <p:blipFill rotWithShape="1">
          <a:blip r:embed="rId3"/>
          <a:srcRect t="2255" b="2785"/>
          <a:stretch/>
        </p:blipFill>
        <p:spPr>
          <a:xfrm>
            <a:off x="654906" y="1321185"/>
            <a:ext cx="7638879" cy="5470231"/>
          </a:xfrm>
          <a:prstGeom prst="rect">
            <a:avLst/>
          </a:prstGeom>
        </p:spPr>
      </p:pic>
    </p:spTree>
    <p:extLst>
      <p:ext uri="{BB962C8B-B14F-4D97-AF65-F5344CB8AC3E}">
        <p14:creationId xmlns:p14="http://schemas.microsoft.com/office/powerpoint/2010/main" val="109755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12" y="382519"/>
            <a:ext cx="4841379" cy="605480"/>
          </a:xfrm>
        </p:spPr>
        <p:txBody>
          <a:bodyPr>
            <a:normAutofit/>
          </a:bodyPr>
          <a:lstStyle/>
          <a:p>
            <a:r>
              <a:rPr lang="en-US" sz="3200" dirty="0">
                <a:effectLst>
                  <a:outerShdw blurRad="38100" dist="38100" dir="2700000" algn="tl">
                    <a:srgbClr val="000000">
                      <a:alpha val="43137"/>
                    </a:srgbClr>
                  </a:outerShdw>
                </a:effectLst>
              </a:rPr>
              <a:t>Mid-Year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882479" y="1692956"/>
            <a:ext cx="7379042" cy="4265741"/>
          </a:xfrm>
        </p:spPr>
        <p:txBody>
          <a:bodyPr>
            <a:noAutofit/>
          </a:bodyPr>
          <a:lstStyle/>
          <a:p>
            <a:pPr marL="0" indent="0">
              <a:buNone/>
            </a:pPr>
            <a:r>
              <a:rPr lang="en-US" dirty="0"/>
              <a:t>The Mid-Year Review provides the best opportunity for educator and evaluator to discuss progress and make adjustments prior to the End of Year conversation.</a:t>
            </a:r>
          </a:p>
          <a:p>
            <a:pPr marL="0" indent="0">
              <a:spcBef>
                <a:spcPts val="2400"/>
              </a:spcBef>
              <a:buNone/>
            </a:pPr>
            <a:r>
              <a:rPr lang="en-US" dirty="0"/>
              <a:t>During the Mid-Year Review:</a:t>
            </a:r>
          </a:p>
          <a:p>
            <a:pPr lvl="1">
              <a:spcBef>
                <a:spcPts val="1800"/>
              </a:spcBef>
            </a:pPr>
            <a:r>
              <a:rPr lang="en-US" sz="2200" dirty="0"/>
              <a:t>The educator and their evaluator review progress towards achieving professional goals. </a:t>
            </a:r>
          </a:p>
          <a:p>
            <a:pPr lvl="1">
              <a:spcBef>
                <a:spcPts val="1800"/>
              </a:spcBef>
            </a:pPr>
            <a:r>
              <a:rPr lang="en-US" sz="2200" dirty="0"/>
              <a:t>Discuss and adjust the educator’s growth plan and rubric if/as needed.</a:t>
            </a:r>
          </a:p>
          <a:p>
            <a:pPr lvl="1">
              <a:spcBef>
                <a:spcPts val="1800"/>
              </a:spcBef>
            </a:pPr>
            <a:r>
              <a:rPr lang="en-US" sz="2200" dirty="0"/>
              <a:t>Set the stage for the End of Year Conversation between educator and evaluator.</a:t>
            </a:r>
          </a:p>
        </p:txBody>
      </p:sp>
      <p:sp>
        <p:nvSpPr>
          <p:cNvPr id="4" name="Slide Number Placeholder 3"/>
          <p:cNvSpPr>
            <a:spLocks noGrp="1"/>
          </p:cNvSpPr>
          <p:nvPr>
            <p:ph type="sldNum" sz="quarter" idx="12"/>
          </p:nvPr>
        </p:nvSpPr>
        <p:spPr>
          <a:xfrm>
            <a:off x="0" y="6475481"/>
            <a:ext cx="2057400" cy="365125"/>
          </a:xfrm>
        </p:spPr>
        <p:txBody>
          <a:bodyPr/>
          <a:lstStyle/>
          <a:p>
            <a:fld id="{C479D5F6-EDCB-402A-AC08-4943A1820E8F}" type="slidenum">
              <a:rPr lang="en-US" sz="1400" smtClean="0"/>
              <a:pPr/>
              <a:t>56</a:t>
            </a:fld>
            <a:endParaRPr lang="en-US" dirty="0"/>
          </a:p>
        </p:txBody>
      </p:sp>
      <p:grpSp>
        <p:nvGrpSpPr>
          <p:cNvPr id="6" name="Group 5">
            <a:extLst>
              <a:ext uri="{FF2B5EF4-FFF2-40B4-BE49-F238E27FC236}">
                <a16:creationId xmlns:a16="http://schemas.microsoft.com/office/drawing/2014/main" id="{6E93C0D2-B889-4029-968C-032BB7C09DFB}"/>
              </a:ext>
            </a:extLst>
          </p:cNvPr>
          <p:cNvGrpSpPr/>
          <p:nvPr/>
        </p:nvGrpSpPr>
        <p:grpSpPr>
          <a:xfrm>
            <a:off x="265112" y="5958697"/>
            <a:ext cx="2552948" cy="516784"/>
            <a:chOff x="404997" y="5647914"/>
            <a:chExt cx="2893374" cy="556161"/>
          </a:xfrm>
        </p:grpSpPr>
        <p:sp>
          <p:nvSpPr>
            <p:cNvPr id="7" name="TextBox 6">
              <a:extLst>
                <a:ext uri="{FF2B5EF4-FFF2-40B4-BE49-F238E27FC236}">
                  <a16:creationId xmlns:a16="http://schemas.microsoft.com/office/drawing/2014/main" id="{C14E1E11-34DE-4005-A8F4-823CF1D1315A}"/>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C7069B6D-582D-4DA7-AA77-D97BFCF23B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330831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499548"/>
          </a:xfrm>
        </p:spPr>
        <p:txBody>
          <a:bodyPr>
            <a:normAutofit/>
          </a:bodyPr>
          <a:lstStyle/>
          <a:p>
            <a:r>
              <a:rPr lang="en-US" sz="3200" dirty="0"/>
              <a:t>Mid-Year Connections</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57</a:t>
            </a:fld>
            <a:endParaRPr lang="en-US" dirty="0">
              <a:solidFill>
                <a:schemeClr val="bg1">
                  <a:lumMod val="50000"/>
                </a:schemeClr>
              </a:solidFill>
            </a:endParaRP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4294967295"/>
          </p:nvPr>
        </p:nvSpPr>
        <p:spPr>
          <a:xfrm>
            <a:off x="361506" y="2164080"/>
            <a:ext cx="8218968" cy="3939858"/>
          </a:xfrm>
        </p:spPr>
        <p:txBody>
          <a:bodyPr/>
          <a:lstStyle/>
          <a:p>
            <a:pPr marL="0" indent="0">
              <a:buNone/>
            </a:pPr>
            <a:r>
              <a:rPr lang="en-US" sz="3000" dirty="0"/>
              <a:t>Mid-Year Reviews in our building include:</a:t>
            </a:r>
          </a:p>
          <a:p>
            <a:pPr lvl="1"/>
            <a:r>
              <a:rPr lang="en-US" sz="2800" dirty="0"/>
              <a:t>.</a:t>
            </a:r>
          </a:p>
        </p:txBody>
      </p:sp>
      <p:sp>
        <p:nvSpPr>
          <p:cNvPr id="7" name="Text Box 2">
            <a:extLst>
              <a:ext uri="{FF2B5EF4-FFF2-40B4-BE49-F238E27FC236}">
                <a16:creationId xmlns:a16="http://schemas.microsoft.com/office/drawing/2014/main" id="{C1C2BE13-66C1-483C-A0C6-9E286EBC01AC}"/>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0E860B1-98E8-4D1C-B859-4167729510F4}"/>
              </a:ext>
            </a:extLst>
          </p:cNvPr>
          <p:cNvSpPr txBox="1"/>
          <p:nvPr/>
        </p:nvSpPr>
        <p:spPr>
          <a:xfrm>
            <a:off x="245193" y="1383477"/>
            <a:ext cx="8348863" cy="707886"/>
          </a:xfrm>
          <a:prstGeom prst="rect">
            <a:avLst/>
          </a:prstGeom>
          <a:noFill/>
        </p:spPr>
        <p:txBody>
          <a:bodyPr wrap="square" rtlCol="0">
            <a:spAutoFit/>
          </a:bodyPr>
          <a:lstStyle/>
          <a:p>
            <a:r>
              <a:rPr lang="en-US" sz="2000" i="1" dirty="0">
                <a:solidFill>
                  <a:srgbClr val="00B050"/>
                </a:solidFill>
              </a:rPr>
              <a:t>Provide overview of information related to building-level decisions related to the Mid-Year Review and related processes/practices.</a:t>
            </a:r>
          </a:p>
        </p:txBody>
      </p:sp>
    </p:spTree>
    <p:extLst>
      <p:ext uri="{BB962C8B-B14F-4D97-AF65-F5344CB8AC3E}">
        <p14:creationId xmlns:p14="http://schemas.microsoft.com/office/powerpoint/2010/main" val="206401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61276"/>
            <a:ext cx="20574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58</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722181E-6FF6-44D3-AF20-24F7122A070B}"/>
              </a:ext>
            </a:extLst>
          </p:cNvPr>
          <p:cNvSpPr txBox="1"/>
          <p:nvPr/>
        </p:nvSpPr>
        <p:spPr>
          <a:xfrm>
            <a:off x="92442" y="262232"/>
            <a:ext cx="6407212"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Educator Evaluation Cycle</a:t>
            </a:r>
          </a:p>
        </p:txBody>
      </p:sp>
      <p:pic>
        <p:nvPicPr>
          <p:cNvPr id="3" name="Picture 2">
            <a:extLst>
              <a:ext uri="{FF2B5EF4-FFF2-40B4-BE49-F238E27FC236}">
                <a16:creationId xmlns:a16="http://schemas.microsoft.com/office/drawing/2014/main" id="{95CE3683-EF5B-5042-18E0-8AAA8613966A}"/>
              </a:ext>
            </a:extLst>
          </p:cNvPr>
          <p:cNvPicPr>
            <a:picLocks noChangeAspect="1"/>
          </p:cNvPicPr>
          <p:nvPr/>
        </p:nvPicPr>
        <p:blipFill rotWithShape="1">
          <a:blip r:embed="rId3"/>
          <a:srcRect t="2680" b="3209"/>
          <a:stretch/>
        </p:blipFill>
        <p:spPr>
          <a:xfrm>
            <a:off x="806194" y="1311858"/>
            <a:ext cx="7531611" cy="5345261"/>
          </a:xfrm>
          <a:prstGeom prst="rect">
            <a:avLst/>
          </a:prstGeom>
        </p:spPr>
      </p:pic>
    </p:spTree>
    <p:extLst>
      <p:ext uri="{BB962C8B-B14F-4D97-AF65-F5344CB8AC3E}">
        <p14:creationId xmlns:p14="http://schemas.microsoft.com/office/powerpoint/2010/main" val="296641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1" y="148716"/>
            <a:ext cx="4929347" cy="1073545"/>
          </a:xfrm>
        </p:spPr>
        <p:txBody>
          <a:bodyPr>
            <a:noAutofit/>
          </a:bodyPr>
          <a:lstStyle/>
          <a:p>
            <a:r>
              <a:rPr lang="en-US" sz="3200" dirty="0">
                <a:effectLst>
                  <a:outerShdw blurRad="38100" dist="38100" dir="2700000" algn="tl">
                    <a:srgbClr val="000000">
                      <a:alpha val="43137"/>
                    </a:srgbClr>
                  </a:outerShdw>
                </a:effectLst>
              </a:rPr>
              <a:t>Ongoing Activities: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Observation and Feedback</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223421" y="1557293"/>
            <a:ext cx="8782493" cy="4583154"/>
          </a:xfrm>
        </p:spPr>
        <p:txBody>
          <a:bodyPr>
            <a:noAutofit/>
          </a:bodyPr>
          <a:lstStyle/>
          <a:p>
            <a:pPr marL="0" indent="0">
              <a:spcAft>
                <a:spcPts val="600"/>
              </a:spcAft>
              <a:buNone/>
            </a:pPr>
            <a:r>
              <a:rPr lang="en-US" sz="2600" dirty="0"/>
              <a:t>Throughout the evaluation cycle, consider the following:</a:t>
            </a:r>
          </a:p>
          <a:p>
            <a:pPr lvl="1">
              <a:spcBef>
                <a:spcPts val="1800"/>
              </a:spcBef>
              <a:spcAft>
                <a:spcPts val="600"/>
              </a:spcAft>
            </a:pPr>
            <a:r>
              <a:rPr lang="en-US" sz="2400" dirty="0"/>
              <a:t>Conduct observations to collect evidence of professional practices.</a:t>
            </a:r>
          </a:p>
          <a:p>
            <a:pPr lvl="2">
              <a:spcBef>
                <a:spcPts val="0"/>
              </a:spcBef>
              <a:spcAft>
                <a:spcPts val="1800"/>
              </a:spcAft>
              <a:buSzPct val="50000"/>
            </a:pPr>
            <a:r>
              <a:rPr lang="en-US" sz="2000" dirty="0"/>
              <a:t>Explore other ways to collect evidence beyond classroom observations</a:t>
            </a:r>
          </a:p>
          <a:p>
            <a:pPr lvl="1">
              <a:spcAft>
                <a:spcPts val="600"/>
              </a:spcAft>
            </a:pPr>
            <a:r>
              <a:rPr lang="en-US" sz="2400" dirty="0"/>
              <a:t>Seek opportunities to observe educators outside the classroom.</a:t>
            </a:r>
          </a:p>
          <a:p>
            <a:pPr lvl="2">
              <a:spcBef>
                <a:spcPts val="0"/>
              </a:spcBef>
              <a:spcAft>
                <a:spcPts val="1800"/>
              </a:spcAft>
              <a:buSzPct val="50000"/>
            </a:pPr>
            <a:r>
              <a:rPr lang="en-US" sz="2000" dirty="0"/>
              <a:t>What avenues might exist to gain a full picture of what an educator does, such as attending/observing PLCs and parent meetings, among others</a:t>
            </a:r>
          </a:p>
          <a:p>
            <a:pPr lvl="1">
              <a:spcAft>
                <a:spcPts val="1200"/>
              </a:spcAft>
            </a:pPr>
            <a:r>
              <a:rPr lang="en-US" sz="2400" dirty="0"/>
              <a:t>Feedback from the evaluator to the educator ideally takes place throughout the school year, along with opportunities for the educator to reflect and incorporate actionable feedback into their practice. </a:t>
            </a:r>
          </a:p>
          <a:p>
            <a:endParaRPr lang="en-US" dirty="0"/>
          </a:p>
        </p:txBody>
      </p:sp>
      <p:sp>
        <p:nvSpPr>
          <p:cNvPr id="4" name="Slide Number Placeholder 3"/>
          <p:cNvSpPr>
            <a:spLocks noGrp="1"/>
          </p:cNvSpPr>
          <p:nvPr>
            <p:ph type="sldNum" sz="quarter" idx="12"/>
          </p:nvPr>
        </p:nvSpPr>
        <p:spPr>
          <a:xfrm>
            <a:off x="0" y="6475480"/>
            <a:ext cx="2057400" cy="365125"/>
          </a:xfrm>
        </p:spPr>
        <p:txBody>
          <a:bodyPr/>
          <a:lstStyle/>
          <a:p>
            <a:fld id="{C479D5F6-EDCB-402A-AC08-4943A1820E8F}" type="slidenum">
              <a:rPr lang="en-US" sz="1400" smtClean="0"/>
              <a:pPr/>
              <a:t>59</a:t>
            </a:fld>
            <a:endParaRPr lang="en-US" dirty="0"/>
          </a:p>
        </p:txBody>
      </p:sp>
      <p:grpSp>
        <p:nvGrpSpPr>
          <p:cNvPr id="6" name="Group 5">
            <a:extLst>
              <a:ext uri="{FF2B5EF4-FFF2-40B4-BE49-F238E27FC236}">
                <a16:creationId xmlns:a16="http://schemas.microsoft.com/office/drawing/2014/main" id="{21F48975-218D-476F-B3BF-811555DB8295}"/>
              </a:ext>
            </a:extLst>
          </p:cNvPr>
          <p:cNvGrpSpPr/>
          <p:nvPr/>
        </p:nvGrpSpPr>
        <p:grpSpPr>
          <a:xfrm>
            <a:off x="390303" y="6217088"/>
            <a:ext cx="2552948" cy="516784"/>
            <a:chOff x="404997" y="5647914"/>
            <a:chExt cx="2893374" cy="556161"/>
          </a:xfrm>
        </p:grpSpPr>
        <p:sp>
          <p:nvSpPr>
            <p:cNvPr id="7" name="TextBox 6">
              <a:extLst>
                <a:ext uri="{FF2B5EF4-FFF2-40B4-BE49-F238E27FC236}">
                  <a16:creationId xmlns:a16="http://schemas.microsoft.com/office/drawing/2014/main" id="{D600C892-530F-4803-8A10-26537A031745}"/>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01249132-3C9D-4485-B2C4-F3EA379F2E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192324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2CFF1"/>
        </a:solidFill>
        <a:effectLst/>
      </p:bgPr>
    </p:bg>
    <p:spTree>
      <p:nvGrpSpPr>
        <p:cNvPr id="1" name="">
          <a:extLst>
            <a:ext uri="{FF2B5EF4-FFF2-40B4-BE49-F238E27FC236}">
              <a16:creationId xmlns:a16="http://schemas.microsoft.com/office/drawing/2014/main" id="{2DE6D5B8-20D8-C26D-DC5B-B3FF81F964C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17283D2-75B9-D7FD-1ECE-95AE0C3D329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2420158-DDFB-B3AB-536B-9047F3F9CC72}"/>
              </a:ext>
            </a:extLst>
          </p:cNvPr>
          <p:cNvSpPr/>
          <p:nvPr/>
        </p:nvSpPr>
        <p:spPr>
          <a:xfrm>
            <a:off x="1607067" y="6460946"/>
            <a:ext cx="592986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C6670"/>
                </a:solidFill>
                <a:effectLst/>
                <a:uLnTx/>
                <a:uFillTx/>
                <a:latin typeface="Calibri" panose="020F0502020204030204"/>
                <a:ea typeface="+mn-ea"/>
                <a:cs typeface="+mn-cs"/>
                <a:hlinkClick r:id="rId3"/>
              </a:rPr>
              <a:t>http://www.cde.state.co.us/educatoreffectiveness/ee-regions</a:t>
            </a:r>
            <a:r>
              <a:rPr kumimoji="0" lang="en-US" sz="1400" b="0" i="0" u="none" strike="noStrike" kern="1200" cap="none" spc="0" normalizeH="0" baseline="0" noProof="0" dirty="0">
                <a:ln>
                  <a:noFill/>
                </a:ln>
                <a:solidFill>
                  <a:srgbClr val="5C6670"/>
                </a:solidFill>
                <a:effectLst/>
                <a:uLnTx/>
                <a:uFillTx/>
                <a:latin typeface="Calibri" panose="020F0502020204030204"/>
                <a:ea typeface="+mn-ea"/>
                <a:cs typeface="+mn-cs"/>
              </a:rPr>
              <a:t> </a:t>
            </a:r>
          </a:p>
        </p:txBody>
      </p:sp>
      <p:sp>
        <p:nvSpPr>
          <p:cNvPr id="9" name="Rectangle 8">
            <a:extLst>
              <a:ext uri="{FF2B5EF4-FFF2-40B4-BE49-F238E27FC236}">
                <a16:creationId xmlns:a16="http://schemas.microsoft.com/office/drawing/2014/main" id="{9BA57A93-6E34-EEB5-A340-7EC70ACAE245}"/>
              </a:ext>
            </a:extLst>
          </p:cNvPr>
          <p:cNvSpPr/>
          <p:nvPr/>
        </p:nvSpPr>
        <p:spPr>
          <a:xfrm>
            <a:off x="223071" y="1231752"/>
            <a:ext cx="8796941" cy="369332"/>
          </a:xfrm>
          <a:prstGeom prst="rect">
            <a:avLst/>
          </a:prstGeom>
        </p:spPr>
        <p:txBody>
          <a:bodyPr wrap="square">
            <a:spAutoFit/>
          </a:bodyPr>
          <a:lstStyle/>
          <a:p>
            <a:pPr marL="0" lvl="1">
              <a:spcAft>
                <a:spcPts val="600"/>
              </a:spcAft>
            </a:pPr>
            <a:r>
              <a:rPr lang="en-US" dirty="0"/>
              <a:t>Please contact your EE Regional Specialist for additional support customizing this slide deck. </a:t>
            </a:r>
          </a:p>
        </p:txBody>
      </p:sp>
      <p:sp>
        <p:nvSpPr>
          <p:cNvPr id="11" name="Title 1">
            <a:extLst>
              <a:ext uri="{FF2B5EF4-FFF2-40B4-BE49-F238E27FC236}">
                <a16:creationId xmlns:a16="http://schemas.microsoft.com/office/drawing/2014/main" id="{74BA89B5-1F65-44E4-8433-45B83628C097}"/>
              </a:ext>
            </a:extLst>
          </p:cNvPr>
          <p:cNvSpPr>
            <a:spLocks noGrp="1"/>
          </p:cNvSpPr>
          <p:nvPr>
            <p:ph type="title"/>
          </p:nvPr>
        </p:nvSpPr>
        <p:spPr>
          <a:xfrm>
            <a:off x="283655" y="105115"/>
            <a:ext cx="8576689" cy="1023569"/>
          </a:xfrm>
          <a:noFill/>
        </p:spPr>
        <p:txBody>
          <a:bodyPr>
            <a:noAutofit/>
          </a:bodyPr>
          <a:lstStyle/>
          <a:p>
            <a:pPr algn="ctr"/>
            <a:r>
              <a:rPr lang="en-US" sz="2800" dirty="0"/>
              <a:t>Fall 2025 Orientation Slide Deck: </a:t>
            </a:r>
            <a:br>
              <a:rPr lang="en-US" dirty="0">
                <a:highlight>
                  <a:srgbClr val="FF00FF"/>
                </a:highlight>
              </a:rPr>
            </a:br>
            <a:r>
              <a:rPr lang="en-US" sz="3200" u="sng" dirty="0"/>
              <a:t>Overview and Tips for Using this Orientation “Shell”</a:t>
            </a:r>
            <a:endParaRPr lang="en-US" u="sng" dirty="0"/>
          </a:p>
        </p:txBody>
      </p:sp>
      <p:graphicFrame>
        <p:nvGraphicFramePr>
          <p:cNvPr id="8" name="Table 7">
            <a:extLst>
              <a:ext uri="{FF2B5EF4-FFF2-40B4-BE49-F238E27FC236}">
                <a16:creationId xmlns:a16="http://schemas.microsoft.com/office/drawing/2014/main" id="{5723C7FD-CC4D-22A5-5C6B-4F36765671B4}"/>
              </a:ext>
            </a:extLst>
          </p:cNvPr>
          <p:cNvGraphicFramePr>
            <a:graphicFrameLocks noGrp="1"/>
          </p:cNvGraphicFramePr>
          <p:nvPr>
            <p:extLst>
              <p:ext uri="{D42A27DB-BD31-4B8C-83A1-F6EECF244321}">
                <p14:modId xmlns:p14="http://schemas.microsoft.com/office/powerpoint/2010/main" val="1347534076"/>
              </p:ext>
            </p:extLst>
          </p:nvPr>
        </p:nvGraphicFramePr>
        <p:xfrm>
          <a:off x="223071" y="1681119"/>
          <a:ext cx="3798211" cy="4719684"/>
        </p:xfrm>
        <a:graphic>
          <a:graphicData uri="http://schemas.openxmlformats.org/drawingml/2006/table">
            <a:tbl>
              <a:tblPr firstRow="1" firstCol="1" bandRow="1">
                <a:tableStyleId>{2D5ABB26-0587-4C30-8999-92F81FD0307C}</a:tableStyleId>
              </a:tblPr>
              <a:tblGrid>
                <a:gridCol w="1304393">
                  <a:extLst>
                    <a:ext uri="{9D8B030D-6E8A-4147-A177-3AD203B41FA5}">
                      <a16:colId xmlns:a16="http://schemas.microsoft.com/office/drawing/2014/main" val="20001"/>
                    </a:ext>
                  </a:extLst>
                </a:gridCol>
                <a:gridCol w="2493818">
                  <a:extLst>
                    <a:ext uri="{9D8B030D-6E8A-4147-A177-3AD203B41FA5}">
                      <a16:colId xmlns:a16="http://schemas.microsoft.com/office/drawing/2014/main" val="2432960834"/>
                    </a:ext>
                  </a:extLst>
                </a:gridCol>
              </a:tblGrid>
              <a:tr h="254820">
                <a:tc>
                  <a:txBody>
                    <a:bodyPr/>
                    <a:lstStyle/>
                    <a:p>
                      <a:pPr marL="0" marR="0" algn="ctr">
                        <a:lnSpc>
                          <a:spcPct val="100000"/>
                        </a:lnSpc>
                        <a:spcBef>
                          <a:spcPts val="0"/>
                        </a:spcBef>
                        <a:spcAft>
                          <a:spcPts val="0"/>
                        </a:spcAft>
                      </a:pPr>
                      <a:r>
                        <a:rPr lang="en-US" sz="1300" dirty="0">
                          <a:effectLst/>
                        </a:rPr>
                        <a:t>Region</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1300" dirty="0">
                          <a:effectLst/>
                        </a:rPr>
                        <a:t>Regional Specialist</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744144">
                <a:tc>
                  <a:txBody>
                    <a:bodyPr/>
                    <a:lstStyle/>
                    <a:p>
                      <a:pPr marL="0" marR="0">
                        <a:lnSpc>
                          <a:spcPct val="100000"/>
                        </a:lnSpc>
                        <a:spcBef>
                          <a:spcPts val="0"/>
                        </a:spcBef>
                        <a:spcAft>
                          <a:spcPts val="0"/>
                        </a:spcAft>
                      </a:pPr>
                      <a:r>
                        <a:rPr lang="en-US" sz="1300" dirty="0">
                          <a:effectLst/>
                        </a:rPr>
                        <a:t>Southwest and </a:t>
                      </a:r>
                    </a:p>
                    <a:p>
                      <a:pPr marL="0" marR="0">
                        <a:lnSpc>
                          <a:spcPct val="100000"/>
                        </a:lnSpc>
                        <a:spcBef>
                          <a:spcPts val="0"/>
                        </a:spcBef>
                        <a:spcAft>
                          <a:spcPts val="0"/>
                        </a:spcAft>
                      </a:pPr>
                      <a:r>
                        <a:rPr lang="en-US" sz="1300" dirty="0">
                          <a:effectLst/>
                        </a:rPr>
                        <a:t>South Central</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nSpc>
                          <a:spcPct val="100000"/>
                        </a:lnSpc>
                        <a:spcBef>
                          <a:spcPts val="0"/>
                        </a:spcBef>
                        <a:spcAft>
                          <a:spcPts val="0"/>
                        </a:spcAft>
                      </a:pPr>
                      <a:r>
                        <a:rPr lang="en-US" sz="1400" dirty="0">
                          <a:effectLst/>
                        </a:rPr>
                        <a:t>Curtis Garcia</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4"/>
                        </a:rPr>
                        <a:t>garcia_c@cde.state.co.us</a:t>
                      </a:r>
                      <a:r>
                        <a:rPr lang="en-US" sz="1200" dirty="0">
                          <a:solidFill>
                            <a:schemeClr val="tx1"/>
                          </a:solidFill>
                          <a:effectLst/>
                          <a:latin typeface="Calibri"/>
                          <a:ea typeface="Calibri"/>
                          <a:cs typeface="Times New Roman"/>
                        </a:rPr>
                        <a:t> </a:t>
                      </a: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303-981-8950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744144">
                <a:tc>
                  <a:txBody>
                    <a:bodyPr/>
                    <a:lstStyle/>
                    <a:p>
                      <a:pPr marL="0" marR="0">
                        <a:lnSpc>
                          <a:spcPct val="100000"/>
                        </a:lnSpc>
                        <a:spcBef>
                          <a:spcPts val="0"/>
                        </a:spcBef>
                        <a:spcAft>
                          <a:spcPts val="0"/>
                        </a:spcAft>
                      </a:pPr>
                      <a:r>
                        <a:rPr lang="en-US" sz="1300" dirty="0">
                          <a:effectLst/>
                        </a:rPr>
                        <a:t>West Central and                               Pikes</a:t>
                      </a:r>
                      <a:r>
                        <a:rPr lang="en-US" sz="1300" baseline="0" dirty="0">
                          <a:effectLst/>
                        </a:rPr>
                        <a:t> Peak</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Alissa Poduska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hlinkClick r:id="rId5"/>
                        </a:rPr>
                        <a:t>poduska_a@cde.state.co.us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720-601-6731</a:t>
                      </a:r>
                      <a:endParaRPr kumimoji="0" lang="en-US" sz="1200" b="0" i="0" u="none" strike="noStrike" kern="1200" cap="none" spc="0" normalizeH="0" baseline="0" noProof="0" dirty="0">
                        <a:ln>
                          <a:noFill/>
                        </a:ln>
                        <a:solidFill>
                          <a:prstClr val="black"/>
                        </a:solidFill>
                        <a:effectLst/>
                        <a:highlight>
                          <a:srgbClr val="FF0000"/>
                        </a:highlight>
                        <a:uLnTx/>
                        <a:uFillTx/>
                        <a:latin typeface="+mn-lt"/>
                        <a:ea typeface="+mn-ea"/>
                        <a:cs typeface="+mn-cs"/>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744144">
                <a:tc>
                  <a:txBody>
                    <a:bodyPr/>
                    <a:lstStyle/>
                    <a:p>
                      <a:pPr marL="0" marR="0">
                        <a:lnSpc>
                          <a:spcPct val="100000"/>
                        </a:lnSpc>
                        <a:spcBef>
                          <a:spcPts val="0"/>
                        </a:spcBef>
                        <a:spcAft>
                          <a:spcPts val="0"/>
                        </a:spcAft>
                      </a:pPr>
                      <a:r>
                        <a:rPr lang="en-US" sz="1300" dirty="0">
                          <a:effectLst/>
                        </a:rPr>
                        <a:t>Central</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Debbie Hearty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hlinkClick r:id="rId6"/>
                        </a:rPr>
                        <a:t>hearty_d@cde.state.co.us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720-646-2936 </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744144">
                <a:tc>
                  <a:txBody>
                    <a:bodyPr/>
                    <a:lstStyle/>
                    <a:p>
                      <a:pPr marL="0" marR="0">
                        <a:lnSpc>
                          <a:spcPct val="100000"/>
                        </a:lnSpc>
                        <a:spcBef>
                          <a:spcPts val="0"/>
                        </a:spcBef>
                        <a:spcAft>
                          <a:spcPts val="0"/>
                        </a:spcAft>
                      </a:pPr>
                      <a:r>
                        <a:rPr lang="en-US" sz="1300" dirty="0">
                          <a:effectLst/>
                        </a:rPr>
                        <a:t>Southeast</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FF1"/>
                    </a:solidFill>
                  </a:tcPr>
                </a:tc>
                <a:tc>
                  <a:txBody>
                    <a:bodyPr/>
                    <a:lstStyle/>
                    <a:p>
                      <a:pPr marL="0" marR="0">
                        <a:lnSpc>
                          <a:spcPct val="100000"/>
                        </a:lnSpc>
                        <a:spcBef>
                          <a:spcPts val="0"/>
                        </a:spcBef>
                        <a:spcAft>
                          <a:spcPts val="0"/>
                        </a:spcAft>
                      </a:pPr>
                      <a:r>
                        <a:rPr lang="en-US" sz="1400" dirty="0">
                          <a:effectLst/>
                        </a:rPr>
                        <a:t>Paula Chostner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Calibri"/>
                          <a:ea typeface="Calibri"/>
                          <a:cs typeface="Times New Roman"/>
                          <a:hlinkClick r:id="rId7"/>
                        </a:rPr>
                        <a:t>chostner_p@cde.state.co.us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720-682-9032</a:t>
                      </a:r>
                      <a:endParaRPr lang="en-US" sz="1200" dirty="0">
                        <a:solidFill>
                          <a:schemeClr val="tx1"/>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FF1"/>
                    </a:solidFill>
                  </a:tcPr>
                </a:tc>
                <a:extLst>
                  <a:ext uri="{0D108BD9-81ED-4DB2-BD59-A6C34878D82A}">
                    <a16:rowId xmlns:a16="http://schemas.microsoft.com/office/drawing/2014/main" val="10004"/>
                  </a:ext>
                </a:extLst>
              </a:tr>
              <a:tr h="744144">
                <a:tc>
                  <a:txBody>
                    <a:bodyPr/>
                    <a:lstStyle/>
                    <a:p>
                      <a:pPr marL="0" marR="0">
                        <a:lnSpc>
                          <a:spcPct val="100000"/>
                        </a:lnSpc>
                        <a:spcBef>
                          <a:spcPts val="0"/>
                        </a:spcBef>
                        <a:spcAft>
                          <a:spcPts val="0"/>
                        </a:spcAft>
                      </a:pPr>
                      <a:r>
                        <a:rPr lang="en-US" sz="1300" dirty="0">
                          <a:effectLst/>
                        </a:rPr>
                        <a:t>Northwest</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0000"/>
                        </a:lnSpc>
                        <a:spcBef>
                          <a:spcPts val="0"/>
                        </a:spcBef>
                        <a:spcAft>
                          <a:spcPts val="0"/>
                        </a:spcAft>
                      </a:pPr>
                      <a:r>
                        <a:rPr lang="en-US" sz="1400" i="0" dirty="0">
                          <a:effectLst/>
                        </a:rPr>
                        <a:t>Jennifer Needham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hlinkClick r:id="rId6"/>
                        </a:rPr>
                        <a:t>needham_j@cde.state.co.us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720-955-0553</a:t>
                      </a:r>
                      <a:endParaRPr lang="en-US" sz="1200" i="0" dirty="0">
                        <a:effectLst/>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744144">
                <a:tc>
                  <a:txBody>
                    <a:bodyPr/>
                    <a:lstStyle/>
                    <a:p>
                      <a:pPr marL="0" marR="0">
                        <a:lnSpc>
                          <a:spcPct val="100000"/>
                        </a:lnSpc>
                        <a:spcBef>
                          <a:spcPts val="0"/>
                        </a:spcBef>
                        <a:spcAft>
                          <a:spcPts val="0"/>
                        </a:spcAft>
                      </a:pPr>
                      <a:r>
                        <a:rPr lang="en-US" sz="1300" dirty="0">
                          <a:effectLst/>
                          <a:latin typeface="Calibri"/>
                          <a:ea typeface="Calibri"/>
                          <a:cs typeface="Times New Roman"/>
                        </a:rPr>
                        <a:t>Northeast</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nSpc>
                          <a:spcPct val="100000"/>
                        </a:lnSpc>
                        <a:spcBef>
                          <a:spcPts val="0"/>
                        </a:spcBef>
                        <a:spcAft>
                          <a:spcPts val="0"/>
                        </a:spcAft>
                      </a:pPr>
                      <a:r>
                        <a:rPr lang="en-US" sz="1400" i="0" dirty="0">
                          <a:effectLst/>
                        </a:rPr>
                        <a:t>Jill Davis</a:t>
                      </a:r>
                    </a:p>
                    <a:p>
                      <a:pPr marL="0" marR="0">
                        <a:lnSpc>
                          <a:spcPct val="100000"/>
                        </a:lnSpc>
                        <a:spcBef>
                          <a:spcPts val="0"/>
                        </a:spcBef>
                        <a:spcAft>
                          <a:spcPts val="0"/>
                        </a:spcAft>
                      </a:pPr>
                      <a:r>
                        <a:rPr lang="en-US" sz="1100" dirty="0">
                          <a:solidFill>
                            <a:schemeClr val="tx1"/>
                          </a:solidFill>
                          <a:effectLst/>
                          <a:latin typeface="+mn-lt"/>
                          <a:ea typeface="Calibri"/>
                          <a:cs typeface="Times New Roman"/>
                          <a:hlinkClick r:id="rId8"/>
                        </a:rPr>
                        <a:t>davis_j@cde.state.co.us</a:t>
                      </a:r>
                      <a:r>
                        <a:rPr lang="en-US" sz="1100" dirty="0">
                          <a:solidFill>
                            <a:schemeClr val="tx1"/>
                          </a:solidFill>
                          <a:effectLst/>
                          <a:latin typeface="+mn-lt"/>
                          <a:ea typeface="Calibri"/>
                          <a:cs typeface="Times New Roman"/>
                        </a:rPr>
                        <a:t>  </a:t>
                      </a:r>
                      <a:endParaRPr lang="en-US" sz="1050" dirty="0">
                        <a:solidFill>
                          <a:schemeClr val="tx1"/>
                        </a:solidFill>
                        <a:effectLst/>
                        <a:latin typeface="+mn-lt"/>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09592775"/>
                  </a:ext>
                </a:extLst>
              </a:tr>
            </a:tbl>
          </a:graphicData>
        </a:graphic>
      </p:graphicFrame>
      <p:pic>
        <p:nvPicPr>
          <p:cNvPr id="3" name="Picture 2" descr="A map of colorado state&#10;&#10;AI-generated content may be incorrect.">
            <a:extLst>
              <a:ext uri="{FF2B5EF4-FFF2-40B4-BE49-F238E27FC236}">
                <a16:creationId xmlns:a16="http://schemas.microsoft.com/office/drawing/2014/main" id="{8701EF44-246A-3CC0-F80A-BDC82243BB6B}"/>
              </a:ext>
            </a:extLst>
          </p:cNvPr>
          <p:cNvPicPr>
            <a:picLocks noChangeAspect="1"/>
          </p:cNvPicPr>
          <p:nvPr/>
        </p:nvPicPr>
        <p:blipFill>
          <a:blip r:embed="rId9" cstate="print">
            <a:extLst>
              <a:ext uri="{28A0092B-C50C-407E-A947-70E740481C1C}">
                <a14:useLocalDpi xmlns:a14="http://schemas.microsoft.com/office/drawing/2010/main" val="0"/>
              </a:ext>
            </a:extLst>
          </a:blip>
          <a:srcRect l="421" t="5040" r="421" b="1533"/>
          <a:stretch/>
        </p:blipFill>
        <p:spPr>
          <a:xfrm>
            <a:off x="4278470" y="2181272"/>
            <a:ext cx="4581874" cy="3300010"/>
          </a:xfrm>
          <a:prstGeom prst="rect">
            <a:avLst/>
          </a:prstGeom>
        </p:spPr>
      </p:pic>
    </p:spTree>
    <p:extLst>
      <p:ext uri="{BB962C8B-B14F-4D97-AF65-F5344CB8AC3E}">
        <p14:creationId xmlns:p14="http://schemas.microsoft.com/office/powerpoint/2010/main" val="155292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1" y="148400"/>
            <a:ext cx="4076730" cy="1024562"/>
          </a:xfrm>
        </p:spPr>
        <p:txBody>
          <a:bodyPr>
            <a:noAutofit/>
          </a:bodyPr>
          <a:lstStyle/>
          <a:p>
            <a:r>
              <a:rPr lang="en-US" sz="3200" dirty="0">
                <a:effectLst>
                  <a:outerShdw blurRad="38100" dist="38100" dir="2700000" algn="tl">
                    <a:srgbClr val="000000">
                      <a:alpha val="43137"/>
                    </a:srgbClr>
                  </a:outerShdw>
                </a:effectLst>
              </a:rPr>
              <a:t>Ongoing Activities: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Observation Process</a:t>
            </a:r>
          </a:p>
        </p:txBody>
      </p:sp>
      <p:graphicFrame>
        <p:nvGraphicFramePr>
          <p:cNvPr id="3" name="Content Placeholder 2">
            <a:extLst>
              <a:ext uri="{FF2B5EF4-FFF2-40B4-BE49-F238E27FC236}">
                <a16:creationId xmlns:a16="http://schemas.microsoft.com/office/drawing/2014/main" id="{CB9AAAB4-0511-4087-AB5C-0225DCA71295}"/>
              </a:ext>
            </a:extLst>
          </p:cNvPr>
          <p:cNvGraphicFramePr>
            <a:graphicFrameLocks noGrp="1"/>
          </p:cNvGraphicFramePr>
          <p:nvPr>
            <p:ph idx="1"/>
            <p:extLst>
              <p:ext uri="{D42A27DB-BD31-4B8C-83A1-F6EECF244321}">
                <p14:modId xmlns:p14="http://schemas.microsoft.com/office/powerpoint/2010/main" val="2339798138"/>
              </p:ext>
            </p:extLst>
          </p:nvPr>
        </p:nvGraphicFramePr>
        <p:xfrm>
          <a:off x="628420" y="1696182"/>
          <a:ext cx="7887160" cy="3579756"/>
        </p:xfrm>
        <a:graphic>
          <a:graphicData uri="http://schemas.openxmlformats.org/drawingml/2006/table">
            <a:tbl>
              <a:tblPr firstRow="1" firstCol="1" bandRow="1">
                <a:tableStyleId>{46F890A9-2807-4EBB-B81D-B2AA78EC7F39}</a:tableStyleId>
              </a:tblPr>
              <a:tblGrid>
                <a:gridCol w="1971790">
                  <a:extLst>
                    <a:ext uri="{9D8B030D-6E8A-4147-A177-3AD203B41FA5}">
                      <a16:colId xmlns:a16="http://schemas.microsoft.com/office/drawing/2014/main" val="1490466555"/>
                    </a:ext>
                  </a:extLst>
                </a:gridCol>
                <a:gridCol w="1971790">
                  <a:extLst>
                    <a:ext uri="{9D8B030D-6E8A-4147-A177-3AD203B41FA5}">
                      <a16:colId xmlns:a16="http://schemas.microsoft.com/office/drawing/2014/main" val="652311483"/>
                    </a:ext>
                  </a:extLst>
                </a:gridCol>
                <a:gridCol w="1971790">
                  <a:extLst>
                    <a:ext uri="{9D8B030D-6E8A-4147-A177-3AD203B41FA5}">
                      <a16:colId xmlns:a16="http://schemas.microsoft.com/office/drawing/2014/main" val="3740168249"/>
                    </a:ext>
                  </a:extLst>
                </a:gridCol>
                <a:gridCol w="1971790">
                  <a:extLst>
                    <a:ext uri="{9D8B030D-6E8A-4147-A177-3AD203B41FA5}">
                      <a16:colId xmlns:a16="http://schemas.microsoft.com/office/drawing/2014/main" val="3741372191"/>
                    </a:ext>
                  </a:extLst>
                </a:gridCol>
              </a:tblGrid>
              <a:tr h="739962">
                <a:tc>
                  <a:txBody>
                    <a:bodyPr/>
                    <a:lstStyle/>
                    <a:p>
                      <a:pPr marL="0" marR="0" algn="ctr">
                        <a:lnSpc>
                          <a:spcPct val="115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Collect</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R w="12700" cap="flat" cmpd="sng" algn="ctr">
                      <a:solidFill>
                        <a:schemeClr val="tx1">
                          <a:lumMod val="50000"/>
                          <a:lumOff val="50000"/>
                        </a:schemeClr>
                      </a:solidFill>
                      <a:prstDash val="solid"/>
                      <a:round/>
                      <a:headEnd type="none" w="med" len="med"/>
                      <a:tailEnd type="none" w="med" len="med"/>
                    </a:lnR>
                    <a:solidFill>
                      <a:schemeClr val="accent6"/>
                    </a:solidFill>
                  </a:tcPr>
                </a:tc>
                <a:tc>
                  <a:txBody>
                    <a:bodyPr/>
                    <a:lstStyle/>
                    <a:p>
                      <a:pPr marL="0" marR="0" algn="ctr">
                        <a:lnSpc>
                          <a:spcPct val="115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Align</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accent6"/>
                    </a:solidFill>
                  </a:tcPr>
                </a:tc>
                <a:tc>
                  <a:txBody>
                    <a:bodyPr/>
                    <a:lstStyle/>
                    <a:p>
                      <a:pPr marL="0" marR="0" algn="ctr">
                        <a:lnSpc>
                          <a:spcPct val="100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Prepare</a:t>
                      </a:r>
                    </a:p>
                    <a:p>
                      <a:pPr marL="0" marR="0" algn="ctr">
                        <a:lnSpc>
                          <a:spcPct val="100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rPr>
                        <a:t>and Plan</a:t>
                      </a:r>
                    </a:p>
                  </a:txBody>
                  <a:tcPr marL="69788" marR="69788"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accent6"/>
                    </a:solidFill>
                  </a:tcPr>
                </a:tc>
                <a:tc>
                  <a:txBody>
                    <a:bodyPr/>
                    <a:lstStyle/>
                    <a:p>
                      <a:pPr marL="0" marR="0" algn="ctr">
                        <a:lnSpc>
                          <a:spcPct val="100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Provide Feedback</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L w="12700" cap="flat" cmpd="sng" algn="ctr">
                      <a:solidFill>
                        <a:schemeClr val="tx1">
                          <a:lumMod val="50000"/>
                          <a:lumOff val="50000"/>
                        </a:schemeClr>
                      </a:solidFill>
                      <a:prstDash val="solid"/>
                      <a:round/>
                      <a:headEnd type="none" w="med" len="med"/>
                      <a:tailEnd type="none" w="med" len="med"/>
                    </a:lnL>
                    <a:solidFill>
                      <a:schemeClr val="accent6"/>
                    </a:solidFill>
                  </a:tcPr>
                </a:tc>
                <a:extLst>
                  <a:ext uri="{0D108BD9-81ED-4DB2-BD59-A6C34878D82A}">
                    <a16:rowId xmlns:a16="http://schemas.microsoft.com/office/drawing/2014/main" val="1603228637"/>
                  </a:ext>
                </a:extLst>
              </a:tr>
              <a:tr h="2839794">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1800" b="0" dirty="0">
                          <a:effectLst/>
                        </a:rPr>
                        <a:t>The evaluator collects evidence related to the educator’s rubric and identified goals</a:t>
                      </a:r>
                      <a:endParaRPr lang="en-US" sz="1800" b="0" dirty="0">
                        <a:effectLst/>
                        <a:latin typeface="Calibri"/>
                        <a:ea typeface="Calibri"/>
                        <a:cs typeface="Times New Roman"/>
                      </a:endParaRPr>
                    </a:p>
                  </a:txBody>
                  <a:tcPr marL="69788" marR="69788" marT="0" marB="0">
                    <a:lnR w="12700" cap="flat" cmpd="sng" algn="ctr">
                      <a:solidFill>
                        <a:schemeClr val="tx1">
                          <a:lumMod val="50000"/>
                          <a:lumOff val="50000"/>
                        </a:schemeClr>
                      </a:solidFill>
                      <a:prstDash val="solid"/>
                      <a:round/>
                      <a:headEnd type="none" w="med" len="med"/>
                      <a:tailEnd type="none" w="med" len="med"/>
                    </a:lnR>
                    <a:solidFill>
                      <a:schemeClr val="bg2"/>
                    </a:solidFill>
                  </a:tcPr>
                </a:tc>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1800" b="0" dirty="0">
                          <a:effectLst/>
                        </a:rPr>
                        <a:t>The evaluator sorts and aligns the evidence to specific professional practices within the educator’s rubric</a:t>
                      </a:r>
                      <a:endParaRPr lang="en-US" sz="1800" b="0" dirty="0">
                        <a:effectLst/>
                        <a:latin typeface="Calibri"/>
                        <a:ea typeface="Calibri"/>
                        <a:cs typeface="Times New Roman"/>
                      </a:endParaRPr>
                    </a:p>
                  </a:txBody>
                  <a:tcPr marL="69788" marR="69788"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bg2"/>
                    </a:solidFill>
                  </a:tcPr>
                </a:tc>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1800" b="0" dirty="0">
                          <a:effectLst/>
                        </a:rPr>
                        <a:t>The evaluator prepares and plans for sharing feedback with the educator</a:t>
                      </a:r>
                      <a:endParaRPr lang="en-US" sz="1800" b="0" dirty="0">
                        <a:effectLst/>
                        <a:latin typeface="Calibri"/>
                        <a:ea typeface="Calibri"/>
                        <a:cs typeface="Times New Roman"/>
                      </a:endParaRPr>
                    </a:p>
                  </a:txBody>
                  <a:tcPr marL="69788" marR="69788"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bg2"/>
                    </a:solidFill>
                  </a:tcPr>
                </a:tc>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1800" b="0" dirty="0">
                          <a:effectLst/>
                        </a:rPr>
                        <a:t>The evaluator provides feedback to the educator using the collected evidence</a:t>
                      </a:r>
                      <a:endParaRPr lang="en-US" sz="1800" b="0" dirty="0">
                        <a:effectLst/>
                        <a:latin typeface="Calibri"/>
                        <a:ea typeface="Calibri"/>
                        <a:cs typeface="Times New Roman"/>
                      </a:endParaRPr>
                    </a:p>
                  </a:txBody>
                  <a:tcPr marL="69788" marR="69788" marT="0" marB="0">
                    <a:lnL w="12700" cap="flat" cmpd="sng" algn="ctr">
                      <a:solidFill>
                        <a:schemeClr val="tx1">
                          <a:lumMod val="50000"/>
                          <a:lumOff val="50000"/>
                        </a:schemeClr>
                      </a:solidFill>
                      <a:prstDash val="solid"/>
                      <a:round/>
                      <a:headEnd type="none" w="med" len="med"/>
                      <a:tailEnd type="none" w="med" len="med"/>
                    </a:lnL>
                    <a:solidFill>
                      <a:schemeClr val="bg2"/>
                    </a:solidFill>
                  </a:tcPr>
                </a:tc>
                <a:extLst>
                  <a:ext uri="{0D108BD9-81ED-4DB2-BD59-A6C34878D82A}">
                    <a16:rowId xmlns:a16="http://schemas.microsoft.com/office/drawing/2014/main" val="812529610"/>
                  </a:ext>
                </a:extLst>
              </a:tr>
            </a:tbl>
          </a:graphicData>
        </a:graphic>
      </p:graphicFrame>
      <p:sp>
        <p:nvSpPr>
          <p:cNvPr id="4" name="Slide Number Placeholder 3"/>
          <p:cNvSpPr>
            <a:spLocks noGrp="1"/>
          </p:cNvSpPr>
          <p:nvPr>
            <p:ph type="sldNum" sz="quarter" idx="12"/>
          </p:nvPr>
        </p:nvSpPr>
        <p:spPr>
          <a:xfrm>
            <a:off x="0" y="6475481"/>
            <a:ext cx="2057400" cy="365125"/>
          </a:xfrm>
        </p:spPr>
        <p:txBody>
          <a:bodyPr/>
          <a:lstStyle/>
          <a:p>
            <a:fld id="{C479D5F6-EDCB-402A-AC08-4943A1820E8F}" type="slidenum">
              <a:rPr lang="en-US" sz="1400" smtClean="0"/>
              <a:pPr/>
              <a:t>60</a:t>
            </a:fld>
            <a:endParaRPr lang="en-US" dirty="0"/>
          </a:p>
        </p:txBody>
      </p:sp>
      <p:sp>
        <p:nvSpPr>
          <p:cNvPr id="6" name="TextBox 5">
            <a:extLst>
              <a:ext uri="{FF2B5EF4-FFF2-40B4-BE49-F238E27FC236}">
                <a16:creationId xmlns:a16="http://schemas.microsoft.com/office/drawing/2014/main" id="{619B075C-5F3E-4A8C-833F-C93AA9944B30}"/>
              </a:ext>
            </a:extLst>
          </p:cNvPr>
          <p:cNvSpPr txBox="1"/>
          <p:nvPr/>
        </p:nvSpPr>
        <p:spPr>
          <a:xfrm flipH="1">
            <a:off x="623579" y="5275938"/>
            <a:ext cx="6389915" cy="430887"/>
          </a:xfrm>
          <a:prstGeom prst="rect">
            <a:avLst/>
          </a:prstGeom>
          <a:noFill/>
        </p:spPr>
        <p:txBody>
          <a:bodyPr wrap="square" rtlCol="0">
            <a:spAutoFit/>
          </a:bodyPr>
          <a:lstStyle/>
          <a:p>
            <a:pPr lvl="0" fontAlgn="base">
              <a:spcBef>
                <a:spcPct val="0"/>
              </a:spcBef>
              <a:spcAft>
                <a:spcPct val="0"/>
              </a:spcAft>
            </a:pPr>
            <a:r>
              <a:rPr lang="en-US" altLang="en-US" sz="1100" i="1" dirty="0">
                <a:latin typeface="Calibri" pitchFamily="34" charset="0"/>
                <a:ea typeface="Calibri" pitchFamily="34" charset="0"/>
                <a:cs typeface="Times New Roman" pitchFamily="18" charset="0"/>
              </a:rPr>
              <a:t>Sequence adapted from Rhode Island Department of Education training materials</a:t>
            </a:r>
            <a:endParaRPr lang="en-US" altLang="en-US" sz="1100" i="1" dirty="0">
              <a:latin typeface="Arial" pitchFamily="34" charset="0"/>
              <a:cs typeface="Arial" pitchFamily="34" charset="0"/>
            </a:endParaRPr>
          </a:p>
          <a:p>
            <a:pPr lvl="0" eaLnBrk="0" fontAlgn="base" hangingPunct="0">
              <a:spcBef>
                <a:spcPct val="0"/>
              </a:spcBef>
              <a:spcAft>
                <a:spcPct val="0"/>
              </a:spcAft>
            </a:pPr>
            <a:r>
              <a:rPr lang="en-US" altLang="en-US" sz="1100" i="1" u="sng" dirty="0">
                <a:latin typeface="Calibri" pitchFamily="34" charset="0"/>
                <a:ea typeface="Calibri" pitchFamily="34" charset="0"/>
                <a:cs typeface="Times New Roman" pitchFamily="18" charset="0"/>
              </a:rPr>
              <a:t>Better Feedback for Better Teaching</a:t>
            </a:r>
            <a:r>
              <a:rPr lang="en-US" altLang="en-US" sz="1100" i="1" dirty="0">
                <a:latin typeface="Calibri" pitchFamily="34" charset="0"/>
                <a:ea typeface="Calibri" pitchFamily="34" charset="0"/>
                <a:cs typeface="Times New Roman" pitchFamily="18" charset="0"/>
              </a:rPr>
              <a:t>, Bill and Melinda Gates Foundation, 2016</a:t>
            </a:r>
            <a:endParaRPr lang="en-US" altLang="en-US" sz="600" i="1" dirty="0">
              <a:latin typeface="Arial" pitchFamily="34" charset="0"/>
              <a:cs typeface="Arial" pitchFamily="34" charset="0"/>
            </a:endParaRPr>
          </a:p>
        </p:txBody>
      </p:sp>
      <p:grpSp>
        <p:nvGrpSpPr>
          <p:cNvPr id="7" name="Group 6">
            <a:extLst>
              <a:ext uri="{FF2B5EF4-FFF2-40B4-BE49-F238E27FC236}">
                <a16:creationId xmlns:a16="http://schemas.microsoft.com/office/drawing/2014/main" id="{E77B412A-B0D4-4B3A-AC9E-6495AA96C8DC}"/>
              </a:ext>
            </a:extLst>
          </p:cNvPr>
          <p:cNvGrpSpPr/>
          <p:nvPr/>
        </p:nvGrpSpPr>
        <p:grpSpPr>
          <a:xfrm>
            <a:off x="132854" y="5958697"/>
            <a:ext cx="2552948" cy="516784"/>
            <a:chOff x="404997" y="5647914"/>
            <a:chExt cx="2893374" cy="556161"/>
          </a:xfrm>
        </p:grpSpPr>
        <p:sp>
          <p:nvSpPr>
            <p:cNvPr id="8" name="TextBox 7">
              <a:extLst>
                <a:ext uri="{FF2B5EF4-FFF2-40B4-BE49-F238E27FC236}">
                  <a16:creationId xmlns:a16="http://schemas.microsoft.com/office/drawing/2014/main" id="{F8CF8EB8-97B7-41EF-986C-F527F184569B}"/>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9" name="Graphic 8" descr="Lightbulb">
              <a:extLst>
                <a:ext uri="{FF2B5EF4-FFF2-40B4-BE49-F238E27FC236}">
                  <a16:creationId xmlns:a16="http://schemas.microsoft.com/office/drawing/2014/main" id="{6FF02897-2ABD-4831-9FCB-57713E3EC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73838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968900"/>
          </a:xfrm>
        </p:spPr>
        <p:txBody>
          <a:bodyPr>
            <a:noAutofit/>
          </a:bodyPr>
          <a:lstStyle/>
          <a:p>
            <a:r>
              <a:rPr lang="en-US" sz="3200" dirty="0"/>
              <a:t>Ongoing Activities: </a:t>
            </a:r>
            <a:br>
              <a:rPr lang="en-US" sz="3200" dirty="0"/>
            </a:br>
            <a:r>
              <a:rPr lang="en-US" sz="3200" dirty="0"/>
              <a:t>Observation and Feedback</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61</a:t>
            </a:fld>
            <a:endParaRPr lang="en-US" dirty="0">
              <a:solidFill>
                <a:schemeClr val="bg1">
                  <a:lumMod val="50000"/>
                </a:schemeClr>
              </a:solidFill>
            </a:endParaRP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4294967295"/>
          </p:nvPr>
        </p:nvSpPr>
        <p:spPr>
          <a:xfrm>
            <a:off x="539646" y="1539875"/>
            <a:ext cx="7975704" cy="4640263"/>
          </a:xfrm>
        </p:spPr>
        <p:txBody>
          <a:bodyPr>
            <a:normAutofit/>
          </a:bodyPr>
          <a:lstStyle/>
          <a:p>
            <a:pPr marL="0" indent="0">
              <a:buNone/>
            </a:pPr>
            <a:r>
              <a:rPr lang="en-US" dirty="0"/>
              <a:t>District level decisions on observation and feedback</a:t>
            </a:r>
          </a:p>
          <a:p>
            <a:pPr marL="0" indent="0" algn="ctr">
              <a:buNone/>
            </a:pPr>
            <a:endParaRPr lang="en-US" dirty="0"/>
          </a:p>
          <a:p>
            <a:r>
              <a:rPr lang="en-US" dirty="0"/>
              <a:t> </a:t>
            </a:r>
          </a:p>
        </p:txBody>
      </p:sp>
      <p:sp>
        <p:nvSpPr>
          <p:cNvPr id="7" name="Text Box 2">
            <a:extLst>
              <a:ext uri="{FF2B5EF4-FFF2-40B4-BE49-F238E27FC236}">
                <a16:creationId xmlns:a16="http://schemas.microsoft.com/office/drawing/2014/main" id="{EB1FC0B6-2029-4B5C-9727-1B0E21B648CB}"/>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2DD90B9-10F4-4B23-8DD2-B5B4558AFCEE}"/>
              </a:ext>
            </a:extLst>
          </p:cNvPr>
          <p:cNvSpPr txBox="1"/>
          <p:nvPr/>
        </p:nvSpPr>
        <p:spPr>
          <a:xfrm>
            <a:off x="628649" y="1971877"/>
            <a:ext cx="4873169"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B050"/>
                </a:solidFill>
                <a:effectLst/>
                <a:uLnTx/>
                <a:uFillTx/>
                <a:latin typeface="Calibri" panose="020F0502020204030204"/>
                <a:ea typeface="+mn-ea"/>
                <a:cs typeface="+mn-cs"/>
              </a:rPr>
              <a:t>In our district, this looks like…</a:t>
            </a:r>
          </a:p>
        </p:txBody>
      </p:sp>
    </p:spTree>
    <p:extLst>
      <p:ext uri="{BB962C8B-B14F-4D97-AF65-F5344CB8AC3E}">
        <p14:creationId xmlns:p14="http://schemas.microsoft.com/office/powerpoint/2010/main" val="32875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62</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EF22939-91F8-4376-A4A0-3952A560DB9F}"/>
              </a:ext>
            </a:extLst>
          </p:cNvPr>
          <p:cNvSpPr txBox="1"/>
          <p:nvPr/>
        </p:nvSpPr>
        <p:spPr>
          <a:xfrm>
            <a:off x="104799" y="312445"/>
            <a:ext cx="6468996"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Educator Evaluation Cycle</a:t>
            </a:r>
          </a:p>
        </p:txBody>
      </p:sp>
      <p:pic>
        <p:nvPicPr>
          <p:cNvPr id="3" name="Picture 2">
            <a:extLst>
              <a:ext uri="{FF2B5EF4-FFF2-40B4-BE49-F238E27FC236}">
                <a16:creationId xmlns:a16="http://schemas.microsoft.com/office/drawing/2014/main" id="{80280C83-00ED-119A-F7DB-476BD3694F14}"/>
              </a:ext>
            </a:extLst>
          </p:cNvPr>
          <p:cNvPicPr>
            <a:picLocks noChangeAspect="1"/>
          </p:cNvPicPr>
          <p:nvPr/>
        </p:nvPicPr>
        <p:blipFill rotWithShape="1">
          <a:blip r:embed="rId3"/>
          <a:srcRect t="2467" b="3633"/>
          <a:stretch/>
        </p:blipFill>
        <p:spPr>
          <a:xfrm>
            <a:off x="731224" y="1308760"/>
            <a:ext cx="7681552" cy="5439396"/>
          </a:xfrm>
          <a:prstGeom prst="rect">
            <a:avLst/>
          </a:prstGeom>
        </p:spPr>
      </p:pic>
    </p:spTree>
    <p:extLst>
      <p:ext uri="{BB962C8B-B14F-4D97-AF65-F5344CB8AC3E}">
        <p14:creationId xmlns:p14="http://schemas.microsoft.com/office/powerpoint/2010/main" val="127989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4" y="383059"/>
            <a:ext cx="4178526" cy="627872"/>
          </a:xfrm>
        </p:spPr>
        <p:txBody>
          <a:bodyPr>
            <a:normAutofit/>
          </a:bodyPr>
          <a:lstStyle/>
          <a:p>
            <a:r>
              <a:rPr lang="en-US" sz="3200" dirty="0">
                <a:effectLst>
                  <a:outerShdw blurRad="38100" dist="38100" dir="2700000" algn="tl">
                    <a:srgbClr val="000000">
                      <a:alpha val="43137"/>
                    </a:srgbClr>
                  </a:outerShdw>
                </a:effectLst>
              </a:rPr>
              <a:t>Spring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599533" y="1636695"/>
            <a:ext cx="7944934" cy="4838246"/>
          </a:xfrm>
        </p:spPr>
        <p:txBody>
          <a:bodyPr>
            <a:noAutofit/>
          </a:bodyPr>
          <a:lstStyle/>
          <a:p>
            <a:r>
              <a:rPr lang="en-US" sz="2600" dirty="0"/>
              <a:t>Conduct an End of Year conversation </a:t>
            </a:r>
          </a:p>
          <a:p>
            <a:pPr lvl="1">
              <a:spcBef>
                <a:spcPts val="1200"/>
              </a:spcBef>
              <a:buSzPct val="50000"/>
            </a:pPr>
            <a:r>
              <a:rPr lang="en-US" sz="2400" dirty="0"/>
              <a:t>Build upon the Mid-Year review and conversation between  the evaluator and the educator.</a:t>
            </a:r>
          </a:p>
          <a:p>
            <a:pPr lvl="1">
              <a:spcBef>
                <a:spcPts val="1200"/>
              </a:spcBef>
              <a:buSzPct val="50000"/>
            </a:pPr>
            <a:r>
              <a:rPr lang="en-US" sz="2400" dirty="0"/>
              <a:t>Discuss professional practice ratings, along with artifacts and any other evidence needed to confirm the accuracy of ratings. </a:t>
            </a:r>
          </a:p>
          <a:p>
            <a:pPr marL="0" indent="0">
              <a:spcBef>
                <a:spcPts val="0"/>
              </a:spcBef>
              <a:buNone/>
            </a:pPr>
            <a:endParaRPr lang="en-US" dirty="0"/>
          </a:p>
          <a:p>
            <a:pPr>
              <a:spcBef>
                <a:spcPts val="0"/>
              </a:spcBef>
            </a:pPr>
            <a:r>
              <a:rPr lang="en-US" sz="2600" dirty="0"/>
              <a:t>If agreement on the final effectiveness rating is reached, both evaluator and educator may sign the final effectiveness rating.</a:t>
            </a:r>
          </a:p>
          <a:p>
            <a:pPr lvl="1">
              <a:spcBef>
                <a:spcPts val="600"/>
              </a:spcBef>
              <a:buSzPct val="50000"/>
            </a:pPr>
            <a:r>
              <a:rPr lang="en-US" i="1" dirty="0"/>
              <a:t>NOTE:</a:t>
            </a:r>
            <a:r>
              <a:rPr lang="en-US" dirty="0"/>
              <a:t> It can be helpful to maximize the time together and complete the signatures at the close of the conversation while together.</a:t>
            </a:r>
            <a:endParaRPr lang="en-US" i="1" dirty="0"/>
          </a:p>
          <a:p>
            <a:endParaRPr lang="en-US" dirty="0"/>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63</a:t>
            </a:fld>
            <a:endParaRPr lang="en-US" dirty="0"/>
          </a:p>
        </p:txBody>
      </p:sp>
    </p:spTree>
    <p:extLst>
      <p:ext uri="{BB962C8B-B14F-4D97-AF65-F5344CB8AC3E}">
        <p14:creationId xmlns:p14="http://schemas.microsoft.com/office/powerpoint/2010/main" val="152194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383059"/>
            <a:ext cx="4326807" cy="627872"/>
          </a:xfrm>
        </p:spPr>
        <p:txBody>
          <a:bodyPr>
            <a:noAutofit/>
          </a:bodyPr>
          <a:lstStyle/>
          <a:p>
            <a:r>
              <a:rPr lang="en-US" sz="3200" dirty="0">
                <a:effectLst>
                  <a:outerShdw blurRad="38100" dist="38100" dir="2700000" algn="tl">
                    <a:srgbClr val="000000">
                      <a:alpha val="43137"/>
                    </a:srgbClr>
                  </a:outerShdw>
                </a:effectLst>
              </a:rPr>
              <a:t>Spring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723115" y="1409252"/>
            <a:ext cx="7697769" cy="5448747"/>
          </a:xfrm>
        </p:spPr>
        <p:txBody>
          <a:bodyPr>
            <a:noAutofit/>
          </a:bodyPr>
          <a:lstStyle/>
          <a:p>
            <a:pPr marL="0" indent="0" algn="ctr">
              <a:lnSpc>
                <a:spcPct val="100000"/>
              </a:lnSpc>
              <a:spcBef>
                <a:spcPts val="0"/>
              </a:spcBef>
              <a:buNone/>
            </a:pPr>
            <a:r>
              <a:rPr lang="en-US" sz="3000" dirty="0"/>
              <a:t>No later than </a:t>
            </a:r>
            <a:r>
              <a:rPr lang="en-US" sz="3000" b="1" dirty="0"/>
              <a:t>two weeks </a:t>
            </a:r>
            <a:r>
              <a:rPr lang="en-US" sz="3000" i="1" dirty="0"/>
              <a:t>prior to </a:t>
            </a:r>
          </a:p>
          <a:p>
            <a:pPr marL="0" indent="0" algn="ctr">
              <a:lnSpc>
                <a:spcPct val="100000"/>
              </a:lnSpc>
              <a:spcBef>
                <a:spcPts val="0"/>
              </a:spcBef>
              <a:buNone/>
            </a:pPr>
            <a:r>
              <a:rPr lang="en-US" sz="3000" dirty="0"/>
              <a:t>the end of the school year:</a:t>
            </a:r>
          </a:p>
          <a:p>
            <a:pPr marL="0" indent="0">
              <a:lnSpc>
                <a:spcPct val="100000"/>
              </a:lnSpc>
              <a:spcBef>
                <a:spcPts val="0"/>
              </a:spcBef>
              <a:buNone/>
            </a:pPr>
            <a:endParaRPr lang="en-US" sz="1100" dirty="0"/>
          </a:p>
          <a:p>
            <a:pPr>
              <a:spcBef>
                <a:spcPts val="1200"/>
              </a:spcBef>
            </a:pPr>
            <a:r>
              <a:rPr lang="en-US" sz="2600" dirty="0"/>
              <a:t>If agreement exists on the final effectiveness rating, both evaluator and educator sign-off on rating.</a:t>
            </a:r>
          </a:p>
          <a:p>
            <a:pPr>
              <a:spcBef>
                <a:spcPts val="1800"/>
              </a:spcBef>
            </a:pPr>
            <a:r>
              <a:rPr lang="en-US" sz="2600" dirty="0"/>
              <a:t>If the evaluator and educator being evaluated did                  </a:t>
            </a:r>
            <a:r>
              <a:rPr lang="en-US" sz="2600" i="1" dirty="0"/>
              <a:t>not </a:t>
            </a:r>
            <a:r>
              <a:rPr lang="en-US" sz="2600" dirty="0"/>
              <a:t>agree on the final effectiveness rating: </a:t>
            </a:r>
          </a:p>
          <a:p>
            <a:pPr lvl="1">
              <a:buSzPct val="50000"/>
            </a:pPr>
            <a:r>
              <a:rPr lang="en-US" dirty="0"/>
              <a:t>They should jointly review additional evidence to help each other understand their respective positions on rating levels.</a:t>
            </a:r>
          </a:p>
          <a:p>
            <a:pPr lvl="1">
              <a:buSzPct val="50000"/>
            </a:pPr>
            <a:r>
              <a:rPr lang="en-US" dirty="0"/>
              <a:t>The purpose of this meeting is to come to agreement. </a:t>
            </a:r>
          </a:p>
          <a:p>
            <a:pPr>
              <a:spcBef>
                <a:spcPts val="1800"/>
              </a:spcBef>
            </a:pPr>
            <a:r>
              <a:rPr lang="en-US" sz="2600" dirty="0"/>
              <a:t>If agreement is not reached: </a:t>
            </a:r>
          </a:p>
          <a:p>
            <a:pPr lvl="1">
              <a:buSzPct val="50000"/>
            </a:pPr>
            <a:r>
              <a:rPr lang="en-US" dirty="0"/>
              <a:t>The supervisor is responsible for determining final ratings on professional practices and overall effectiveness.</a:t>
            </a:r>
          </a:p>
          <a:p>
            <a:pPr marL="0" indent="0">
              <a:buNone/>
            </a:pPr>
            <a:endParaRPr lang="en-US" dirty="0"/>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64</a:t>
            </a:fld>
            <a:endParaRPr lang="en-US" dirty="0"/>
          </a:p>
        </p:txBody>
      </p:sp>
    </p:spTree>
    <p:extLst>
      <p:ext uri="{BB962C8B-B14F-4D97-AF65-F5344CB8AC3E}">
        <p14:creationId xmlns:p14="http://schemas.microsoft.com/office/powerpoint/2010/main" val="88412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333632"/>
            <a:ext cx="4326807" cy="677300"/>
          </a:xfrm>
        </p:spPr>
        <p:txBody>
          <a:bodyPr>
            <a:noAutofit/>
          </a:bodyPr>
          <a:lstStyle/>
          <a:p>
            <a:r>
              <a:rPr lang="en-US" sz="3200" dirty="0">
                <a:effectLst>
                  <a:outerShdw blurRad="38100" dist="38100" dir="2700000" algn="tl">
                    <a:srgbClr val="000000">
                      <a:alpha val="43137"/>
                    </a:srgbClr>
                  </a:outerShdw>
                </a:effectLst>
              </a:rPr>
              <a:t>Spring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684241" y="1663408"/>
            <a:ext cx="7775517" cy="4579450"/>
          </a:xfrm>
        </p:spPr>
        <p:txBody>
          <a:bodyPr>
            <a:noAutofit/>
          </a:bodyPr>
          <a:lstStyle/>
          <a:p>
            <a:pPr marL="0" indent="0">
              <a:spcBef>
                <a:spcPts val="0"/>
              </a:spcBef>
              <a:buNone/>
            </a:pPr>
            <a:r>
              <a:rPr lang="en-US" sz="2600" dirty="0"/>
              <a:t>Before the next evaluation cycle begins, each educator develops a professional growth plan (PGP) designed to:</a:t>
            </a:r>
          </a:p>
          <a:p>
            <a:pPr lvl="1">
              <a:spcBef>
                <a:spcPts val="1200"/>
              </a:spcBef>
            </a:pPr>
            <a:r>
              <a:rPr lang="en-US" sz="2400" dirty="0"/>
              <a:t>address any area(s) in which growth and development are needed </a:t>
            </a:r>
          </a:p>
          <a:p>
            <a:pPr lvl="1">
              <a:spcBef>
                <a:spcPts val="1200"/>
              </a:spcBef>
            </a:pPr>
            <a:r>
              <a:rPr lang="en-US" sz="2400" dirty="0"/>
              <a:t>identify area(s) of interest to deepen understanding and application to hone professional practices</a:t>
            </a:r>
          </a:p>
          <a:p>
            <a:pPr lvl="1">
              <a:spcBef>
                <a:spcPts val="1200"/>
              </a:spcBef>
            </a:pPr>
            <a:r>
              <a:rPr lang="en-US" sz="2400" dirty="0"/>
              <a:t>identify required professional development or training</a:t>
            </a:r>
          </a:p>
          <a:p>
            <a:pPr lvl="1">
              <a:spcBef>
                <a:spcPts val="1200"/>
              </a:spcBef>
            </a:pPr>
            <a:r>
              <a:rPr lang="en-US" sz="2400" dirty="0"/>
              <a:t>identify other resources/support to implement the PGP </a:t>
            </a:r>
          </a:p>
          <a:p>
            <a:pPr marL="0" indent="0">
              <a:buNone/>
            </a:pPr>
            <a:endParaRPr lang="en-US" sz="1400" dirty="0"/>
          </a:p>
          <a:p>
            <a:pPr marL="0" indent="0">
              <a:buNone/>
            </a:pPr>
            <a:r>
              <a:rPr lang="en-US" sz="2600" dirty="0"/>
              <a:t>Any necessary updates to the plan may be made at the beginning of the next school year.</a:t>
            </a:r>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65</a:t>
            </a:fld>
            <a:endParaRPr lang="en-US" dirty="0"/>
          </a:p>
        </p:txBody>
      </p:sp>
    </p:spTree>
    <p:extLst>
      <p:ext uri="{BB962C8B-B14F-4D97-AF65-F5344CB8AC3E}">
        <p14:creationId xmlns:p14="http://schemas.microsoft.com/office/powerpoint/2010/main" val="39021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594572"/>
          </a:xfrm>
        </p:spPr>
        <p:txBody>
          <a:bodyPr>
            <a:normAutofit/>
          </a:bodyPr>
          <a:lstStyle/>
          <a:p>
            <a:r>
              <a:rPr lang="en-US" sz="3200" dirty="0"/>
              <a:t>Spring Connections in our district</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66</a:t>
            </a:fld>
            <a:endParaRPr lang="en-US" dirty="0">
              <a:solidFill>
                <a:schemeClr val="bg1">
                  <a:lumMod val="50000"/>
                </a:schemeClr>
              </a:solidFill>
            </a:endParaRP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4294967295"/>
          </p:nvPr>
        </p:nvSpPr>
        <p:spPr>
          <a:xfrm>
            <a:off x="598713" y="1463675"/>
            <a:ext cx="7881257" cy="4640263"/>
          </a:xfrm>
        </p:spPr>
        <p:txBody>
          <a:bodyPr>
            <a:normAutofit/>
          </a:bodyPr>
          <a:lstStyle/>
          <a:p>
            <a:pPr marL="0" indent="0">
              <a:buNone/>
            </a:pPr>
            <a:r>
              <a:rPr lang="en-US" i="1" dirty="0">
                <a:solidFill>
                  <a:srgbClr val="00B050"/>
                </a:solidFill>
              </a:rPr>
              <a:t>Include district level decisions for:</a:t>
            </a:r>
          </a:p>
          <a:p>
            <a:r>
              <a:rPr lang="en-US" i="1" dirty="0">
                <a:solidFill>
                  <a:srgbClr val="00B050"/>
                </a:solidFill>
              </a:rPr>
              <a:t>finalizing the evaluation assessment/rubric</a:t>
            </a:r>
          </a:p>
          <a:p>
            <a:r>
              <a:rPr lang="en-US" i="1" dirty="0">
                <a:solidFill>
                  <a:srgbClr val="00B050"/>
                </a:solidFill>
              </a:rPr>
              <a:t>finalizing MSL/MSOs</a:t>
            </a:r>
          </a:p>
          <a:p>
            <a:r>
              <a:rPr lang="en-US" i="1" dirty="0">
                <a:solidFill>
                  <a:srgbClr val="00B050"/>
                </a:solidFill>
              </a:rPr>
              <a:t>completing the current goals and using that information to plan goals for the next year</a:t>
            </a:r>
          </a:p>
          <a:p>
            <a:pPr marL="0" indent="0" algn="ctr">
              <a:buNone/>
            </a:pPr>
            <a:endParaRPr lang="en-US" dirty="0">
              <a:solidFill>
                <a:srgbClr val="00B050"/>
              </a:solidFill>
            </a:endParaRPr>
          </a:p>
          <a:p>
            <a:pPr marL="0" indent="0">
              <a:buNone/>
            </a:pPr>
            <a:endParaRPr lang="en-US" sz="2200" dirty="0">
              <a:solidFill>
                <a:srgbClr val="00B050"/>
              </a:solidFill>
            </a:endParaRPr>
          </a:p>
          <a:p>
            <a:endParaRPr lang="en-US" dirty="0"/>
          </a:p>
        </p:txBody>
      </p:sp>
      <p:sp>
        <p:nvSpPr>
          <p:cNvPr id="7" name="Text Box 2">
            <a:extLst>
              <a:ext uri="{FF2B5EF4-FFF2-40B4-BE49-F238E27FC236}">
                <a16:creationId xmlns:a16="http://schemas.microsoft.com/office/drawing/2014/main" id="{FB82D8EF-C8FA-49F4-A93D-B0AE6A099FAB}"/>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307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40055" y="2292004"/>
            <a:ext cx="8263890" cy="3434426"/>
          </a:xfrm>
        </p:spPr>
        <p:txBody>
          <a:bodyPr>
            <a:noAutofit/>
          </a:bodyPr>
          <a:lstStyle/>
          <a:p>
            <a:r>
              <a:rPr lang="en-US" sz="4800" dirty="0">
                <a:effectLst>
                  <a:outerShdw blurRad="38100" dist="38100" dir="2700000" algn="tl">
                    <a:srgbClr val="000000">
                      <a:alpha val="43137"/>
                    </a:srgbClr>
                  </a:outerShdw>
                </a:effectLst>
              </a:rPr>
              <a:t>Advisory Personnel Performance Evaluation Council </a:t>
            </a:r>
            <a:br>
              <a:rPr lang="en-US" sz="4800" dirty="0">
                <a:effectLst>
                  <a:outerShdw blurRad="38100" dist="38100" dir="2700000" algn="tl">
                    <a:srgbClr val="000000">
                      <a:alpha val="43137"/>
                    </a:srgbClr>
                  </a:outerShdw>
                </a:effectLst>
              </a:rPr>
            </a:br>
            <a:br>
              <a:rPr lang="en-US" sz="4800"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Engaging Stakeholders and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the 1338 Council</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4B917566-7C93-E492-8004-2EBAB3DBB99F}"/>
              </a:ext>
            </a:extLst>
          </p:cNvPr>
          <p:cNvCxnSpPr>
            <a:cxnSpLocks/>
          </p:cNvCxnSpPr>
          <p:nvPr/>
        </p:nvCxnSpPr>
        <p:spPr>
          <a:xfrm>
            <a:off x="1188720" y="4009217"/>
            <a:ext cx="6766560" cy="0"/>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09273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71" y="429157"/>
            <a:ext cx="4230057" cy="509665"/>
          </a:xfrm>
        </p:spPr>
        <p:txBody>
          <a:bodyPr>
            <a:noAutofit/>
          </a:bodyPr>
          <a:lstStyle/>
          <a:p>
            <a:r>
              <a:rPr lang="en-US" sz="3200" dirty="0">
                <a:effectLst>
                  <a:outerShdw blurRad="38100" dist="38100" dir="2700000" algn="tl">
                    <a:srgbClr val="000000">
                      <a:alpha val="43137"/>
                    </a:srgbClr>
                  </a:outerShdw>
                </a:effectLst>
              </a:rPr>
              <a:t>What is a 1338 Council?</a:t>
            </a:r>
          </a:p>
        </p:txBody>
      </p:sp>
      <p:sp>
        <p:nvSpPr>
          <p:cNvPr id="3" name="Content Placeholder 2"/>
          <p:cNvSpPr>
            <a:spLocks noGrp="1"/>
          </p:cNvSpPr>
          <p:nvPr>
            <p:ph idx="1"/>
          </p:nvPr>
        </p:nvSpPr>
        <p:spPr>
          <a:xfrm>
            <a:off x="382249" y="2882348"/>
            <a:ext cx="8379501" cy="3379772"/>
          </a:xfrm>
        </p:spPr>
        <p:txBody>
          <a:bodyPr>
            <a:noAutofit/>
          </a:bodyPr>
          <a:lstStyle/>
          <a:p>
            <a:pPr marL="182880" indent="0">
              <a:lnSpc>
                <a:spcPct val="110000"/>
              </a:lnSpc>
              <a:spcBef>
                <a:spcPts val="0"/>
              </a:spcBef>
              <a:buNone/>
            </a:pPr>
            <a:r>
              <a:rPr lang="en-US" sz="2200" dirty="0"/>
              <a:t>State statute outlines that every school district and BOCES in Colorado shall have an advisory personnel performance evaluation council.                 </a:t>
            </a:r>
            <a:r>
              <a:rPr lang="en-US" sz="2000" dirty="0">
                <a:solidFill>
                  <a:schemeClr val="bg1">
                    <a:lumMod val="65000"/>
                  </a:schemeClr>
                </a:solidFill>
              </a:rPr>
              <a:t>(C.R.S. 22-9-107)</a:t>
            </a:r>
          </a:p>
          <a:p>
            <a:pPr marL="182880" indent="0">
              <a:lnSpc>
                <a:spcPct val="110000"/>
              </a:lnSpc>
              <a:spcBef>
                <a:spcPts val="0"/>
              </a:spcBef>
              <a:buNone/>
            </a:pPr>
            <a:endParaRPr lang="en-US" sz="1400" dirty="0"/>
          </a:p>
          <a:p>
            <a:pPr marL="182880" indent="0">
              <a:lnSpc>
                <a:spcPct val="110000"/>
              </a:lnSpc>
              <a:spcBef>
                <a:spcPts val="0"/>
              </a:spcBef>
              <a:buNone/>
            </a:pPr>
            <a:r>
              <a:rPr lang="en-US" sz="2200" dirty="0"/>
              <a:t>State Board rule specifies that each school district and BOCES in Colorado must have an advisory personnel performance evaluation (1338) council to consult with the local school board as to the </a:t>
            </a:r>
            <a:r>
              <a:rPr lang="en-US" sz="2200" b="1" dirty="0"/>
              <a:t>fairness, effectiveness, credibility, and professional quality </a:t>
            </a:r>
            <a:r>
              <a:rPr lang="en-US" sz="2200" dirty="0"/>
              <a:t>of local evaluation systems, processes, procedures.  </a:t>
            </a:r>
            <a:r>
              <a:rPr lang="en-US" sz="2000" dirty="0">
                <a:solidFill>
                  <a:schemeClr val="bg1">
                    <a:lumMod val="65000"/>
                  </a:schemeClr>
                </a:solidFill>
              </a:rPr>
              <a:t>(C.C.R. 5.2)</a:t>
            </a:r>
            <a:endParaRPr lang="en-US" sz="2200" dirty="0">
              <a:solidFill>
                <a:schemeClr val="bg1">
                  <a:lumMod val="65000"/>
                </a:schemeClr>
              </a:solidFill>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1B58EB-96E3-47F3-BC3D-51DD4E501E56}"/>
              </a:ext>
            </a:extLst>
          </p:cNvPr>
          <p:cNvSpPr txBox="1"/>
          <p:nvPr/>
        </p:nvSpPr>
        <p:spPr>
          <a:xfrm>
            <a:off x="671298" y="1613506"/>
            <a:ext cx="809045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Advisory Personnel Performance Evaluation Council (also known as a “1338 Council”)</a:t>
            </a:r>
          </a:p>
        </p:txBody>
      </p:sp>
    </p:spTree>
    <p:extLst>
      <p:ext uri="{BB962C8B-B14F-4D97-AF65-F5344CB8AC3E}">
        <p14:creationId xmlns:p14="http://schemas.microsoft.com/office/powerpoint/2010/main" val="160178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72" y="389981"/>
            <a:ext cx="5151186" cy="560512"/>
          </a:xfrm>
        </p:spPr>
        <p:txBody>
          <a:bodyPr>
            <a:noAutofit/>
          </a:bodyPr>
          <a:lstStyle/>
          <a:p>
            <a:r>
              <a:rPr lang="en-US" sz="3200" dirty="0">
                <a:effectLst>
                  <a:outerShdw blurRad="38100" dist="38100" dir="2700000" algn="tl">
                    <a:srgbClr val="000000">
                      <a:alpha val="43137"/>
                    </a:srgbClr>
                  </a:outerShdw>
                </a:effectLst>
              </a:rPr>
              <a:t>Who serves on 1338 Councils?</a:t>
            </a:r>
          </a:p>
        </p:txBody>
      </p:sp>
      <p:sp>
        <p:nvSpPr>
          <p:cNvPr id="3" name="Content Placeholder 2"/>
          <p:cNvSpPr>
            <a:spLocks noGrp="1"/>
          </p:cNvSpPr>
          <p:nvPr>
            <p:ph idx="1"/>
          </p:nvPr>
        </p:nvSpPr>
        <p:spPr>
          <a:xfrm>
            <a:off x="392155" y="1431561"/>
            <a:ext cx="8359689" cy="1419900"/>
          </a:xfrm>
        </p:spPr>
        <p:txBody>
          <a:bodyPr>
            <a:noAutofit/>
          </a:bodyPr>
          <a:lstStyle/>
          <a:p>
            <a:pPr marL="0" indent="0">
              <a:buNone/>
            </a:pPr>
            <a:r>
              <a:rPr lang="en-US" sz="2800" dirty="0"/>
              <a:t>State board rule specifies that membership of district 1338 Councils must, at a minimum, consist of the following members appointed by the local school board:</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extBox 4"/>
          <p:cNvSpPr txBox="1"/>
          <p:nvPr/>
        </p:nvSpPr>
        <p:spPr>
          <a:xfrm>
            <a:off x="4571999" y="2851461"/>
            <a:ext cx="4453859" cy="34778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One teacher</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One administrator</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One principal from the school district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One school district resident who is a parent with a child attending a school within the district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One school district resident who is not a parent with a child attending a school within the district</a:t>
            </a:r>
          </a:p>
        </p:txBody>
      </p:sp>
      <p:grpSp>
        <p:nvGrpSpPr>
          <p:cNvPr id="7" name="Group 6">
            <a:extLst>
              <a:ext uri="{FF2B5EF4-FFF2-40B4-BE49-F238E27FC236}">
                <a16:creationId xmlns:a16="http://schemas.microsoft.com/office/drawing/2014/main" id="{F1E5B972-520F-477E-BCE4-A50589B84557}"/>
              </a:ext>
            </a:extLst>
          </p:cNvPr>
          <p:cNvGrpSpPr/>
          <p:nvPr/>
        </p:nvGrpSpPr>
        <p:grpSpPr>
          <a:xfrm>
            <a:off x="392155" y="3429000"/>
            <a:ext cx="3676024" cy="2314075"/>
            <a:chOff x="4811843" y="2813644"/>
            <a:chExt cx="3558921" cy="2208061"/>
          </a:xfrm>
        </p:grpSpPr>
        <p:pic>
          <p:nvPicPr>
            <p:cNvPr id="1026" name="Picture 2" descr="Committing to diversity, equity and inclusion">
              <a:extLst>
                <a:ext uri="{FF2B5EF4-FFF2-40B4-BE49-F238E27FC236}">
                  <a16:creationId xmlns:a16="http://schemas.microsoft.com/office/drawing/2014/main" id="{B6B532E5-0E61-410C-89AD-C037B546A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843" y="2813644"/>
              <a:ext cx="3558921" cy="19929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6CAC5DA-4CAA-4AAB-AE4C-AFB43E8AE2F6}"/>
                </a:ext>
              </a:extLst>
            </p:cNvPr>
            <p:cNvSpPr txBox="1"/>
            <p:nvPr/>
          </p:nvSpPr>
          <p:spPr>
            <a:xfrm>
              <a:off x="7150308" y="4806640"/>
              <a:ext cx="1220456" cy="2150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Image source: Google</a:t>
              </a:r>
            </a:p>
          </p:txBody>
        </p:sp>
      </p:grpSp>
    </p:spTree>
    <p:extLst>
      <p:ext uri="{BB962C8B-B14F-4D97-AF65-F5344CB8AC3E}">
        <p14:creationId xmlns:p14="http://schemas.microsoft.com/office/powerpoint/2010/main" val="197212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066" y="4047411"/>
            <a:ext cx="6081865" cy="1398300"/>
          </a:xfrm>
        </p:spPr>
        <p:txBody>
          <a:bodyPr>
            <a:noAutofit/>
          </a:bodyPr>
          <a:lstStyle/>
          <a:p>
            <a:pPr algn="ctr">
              <a:lnSpc>
                <a:spcPts val="3800"/>
              </a:lnSpc>
            </a:pPr>
            <a:r>
              <a:rPr lang="en-US" dirty="0"/>
              <a:t>Annual Orientation for Educator Evaluation</a:t>
            </a:r>
            <a:br>
              <a:rPr lang="en-US" dirty="0"/>
            </a:br>
            <a:r>
              <a:rPr lang="en-US" dirty="0"/>
              <a:t>2025-2026 SCHOOL YEAR</a:t>
            </a:r>
            <a:br>
              <a:rPr lang="en-US" dirty="0"/>
            </a:br>
            <a:r>
              <a:rPr lang="en-US" i="1" dirty="0"/>
              <a:t>&lt;&lt;date(s)&gt;&gt;</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7</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3B5F6A1-8A6B-4705-A1B4-097134A40B19}"/>
              </a:ext>
            </a:extLst>
          </p:cNvPr>
          <p:cNvSpPr txBox="1"/>
          <p:nvPr/>
        </p:nvSpPr>
        <p:spPr>
          <a:xfrm>
            <a:off x="240178" y="385427"/>
            <a:ext cx="7876134" cy="400110"/>
          </a:xfrm>
          <a:prstGeom prst="rect">
            <a:avLst/>
          </a:prstGeom>
          <a:noFill/>
        </p:spPr>
        <p:txBody>
          <a:bodyPr wrap="square" rtlCol="0">
            <a:spAutoFit/>
          </a:bodyPr>
          <a:lstStyle/>
          <a:p>
            <a:r>
              <a:rPr lang="en-US" sz="2000" i="1" dirty="0">
                <a:solidFill>
                  <a:srgbClr val="00B050"/>
                </a:solidFill>
              </a:rPr>
              <a:t>Create your own title slide with district/BOCES/School logo and branding</a:t>
            </a:r>
          </a:p>
        </p:txBody>
      </p:sp>
      <p:sp>
        <p:nvSpPr>
          <p:cNvPr id="6" name="Text Box 2">
            <a:extLst>
              <a:ext uri="{FF2B5EF4-FFF2-40B4-BE49-F238E27FC236}">
                <a16:creationId xmlns:a16="http://schemas.microsoft.com/office/drawing/2014/main" id="{FB70F3FA-6175-4E4A-A0EB-57BE933F3C56}"/>
              </a:ext>
            </a:extLst>
          </p:cNvPr>
          <p:cNvSpPr txBox="1">
            <a:spLocks noChangeArrowheads="1"/>
          </p:cNvSpPr>
          <p:nvPr/>
        </p:nvSpPr>
        <p:spPr bwMode="auto">
          <a:xfrm>
            <a:off x="2463875" y="1303126"/>
            <a:ext cx="4216248" cy="2377382"/>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ctr"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District/BOCES Logo</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491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30071" y="1530952"/>
            <a:ext cx="8065645" cy="4583799"/>
          </a:xfrm>
        </p:spPr>
        <p:txBody>
          <a:bodyPr>
            <a:noAutofit/>
          </a:bodyPr>
          <a:lstStyle/>
          <a:p>
            <a:pPr marL="0" indent="0">
              <a:lnSpc>
                <a:spcPct val="100000"/>
              </a:lnSpc>
              <a:spcBef>
                <a:spcPts val="300"/>
              </a:spcBef>
              <a:buNone/>
            </a:pPr>
            <a:r>
              <a:rPr lang="en-US" sz="2600" dirty="0"/>
              <a:t>1338 Councils were established to provide school boards with input &amp; feedback around 4 key areas:</a:t>
            </a:r>
          </a:p>
          <a:p>
            <a:pPr marL="457200" lvl="1">
              <a:lnSpc>
                <a:spcPct val="120000"/>
              </a:lnSpc>
              <a:spcBef>
                <a:spcPts val="1800"/>
              </a:spcBef>
            </a:pPr>
            <a:r>
              <a:rPr lang="en-US" sz="2400" b="1" dirty="0"/>
              <a:t>Fairness </a:t>
            </a:r>
            <a:r>
              <a:rPr lang="en-US" sz="2400" dirty="0"/>
              <a:t>of local evaluation systems</a:t>
            </a:r>
          </a:p>
          <a:p>
            <a:pPr marL="457200" lvl="1">
              <a:lnSpc>
                <a:spcPct val="120000"/>
              </a:lnSpc>
            </a:pPr>
            <a:r>
              <a:rPr lang="en-US" sz="2400" b="1" dirty="0"/>
              <a:t>Effectiveness</a:t>
            </a:r>
            <a:r>
              <a:rPr lang="en-US" sz="2400" dirty="0"/>
              <a:t> of local evaluation systems</a:t>
            </a:r>
          </a:p>
          <a:p>
            <a:pPr marL="457200" lvl="1">
              <a:lnSpc>
                <a:spcPct val="120000"/>
              </a:lnSpc>
            </a:pPr>
            <a:r>
              <a:rPr lang="en-US" sz="2400" b="1" dirty="0"/>
              <a:t>Credibility</a:t>
            </a:r>
            <a:r>
              <a:rPr lang="en-US" sz="2400" dirty="0"/>
              <a:t> of local evaluation systems</a:t>
            </a:r>
          </a:p>
          <a:p>
            <a:pPr marL="457200" lvl="1">
              <a:lnSpc>
                <a:spcPct val="120000"/>
              </a:lnSpc>
            </a:pPr>
            <a:r>
              <a:rPr lang="en-US" sz="2400" b="1" dirty="0"/>
              <a:t>Professional</a:t>
            </a:r>
            <a:r>
              <a:rPr lang="en-US" sz="2400" dirty="0"/>
              <a:t> quality of local evaluation systems</a:t>
            </a:r>
          </a:p>
          <a:p>
            <a:pPr marL="228600" lvl="1" indent="0">
              <a:lnSpc>
                <a:spcPct val="120000"/>
              </a:lnSpc>
              <a:buNone/>
            </a:pPr>
            <a:endParaRPr lang="en-US" sz="2800" dirty="0"/>
          </a:p>
          <a:p>
            <a:pPr marL="0" indent="0" algn="ctr">
              <a:lnSpc>
                <a:spcPct val="100000"/>
              </a:lnSpc>
              <a:spcBef>
                <a:spcPts val="300"/>
              </a:spcBef>
              <a:buNone/>
            </a:pPr>
            <a:r>
              <a:rPr lang="en-US" sz="2600" dirty="0"/>
              <a:t>School districts and BOCES determine how to meaningfully engage their 1338 Councils throughout the school year.</a:t>
            </a:r>
          </a:p>
        </p:txBody>
      </p:sp>
      <p:sp>
        <p:nvSpPr>
          <p:cNvPr id="4" name="Title 3"/>
          <p:cNvSpPr>
            <a:spLocks noGrp="1"/>
          </p:cNvSpPr>
          <p:nvPr>
            <p:ph type="title"/>
          </p:nvPr>
        </p:nvSpPr>
        <p:spPr>
          <a:xfrm>
            <a:off x="245194" y="386920"/>
            <a:ext cx="4581640" cy="500916"/>
          </a:xfrm>
        </p:spPr>
        <p:txBody>
          <a:bodyPr>
            <a:normAutofit/>
          </a:bodyPr>
          <a:lstStyle/>
          <a:p>
            <a:r>
              <a:rPr lang="en-US" sz="3200" dirty="0">
                <a:effectLst>
                  <a:outerShdw blurRad="38100" dist="38100" dir="2700000" algn="tl">
                    <a:srgbClr val="000000">
                      <a:alpha val="43137"/>
                    </a:srgbClr>
                  </a:outerShdw>
                </a:effectLst>
              </a:rPr>
              <a:t>The role of 1338 Councils</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CCBE182C-FE2C-4C4D-A308-E023B121640D}"/>
              </a:ext>
            </a:extLst>
          </p:cNvPr>
          <p:cNvGrpSpPr/>
          <p:nvPr/>
        </p:nvGrpSpPr>
        <p:grpSpPr>
          <a:xfrm>
            <a:off x="6965704" y="2186162"/>
            <a:ext cx="1838935" cy="2757989"/>
            <a:chOff x="6610663" y="1975098"/>
            <a:chExt cx="1904688" cy="3072475"/>
          </a:xfrm>
        </p:grpSpPr>
        <p:pic>
          <p:nvPicPr>
            <p:cNvPr id="4098" name="Picture 2" descr="four brass skeleton key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0663" y="1975098"/>
              <a:ext cx="1904688" cy="28570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2BF3EB6-C369-4DB2-A43D-D6C4207D3528}"/>
                </a:ext>
              </a:extLst>
            </p:cNvPr>
            <p:cNvSpPr txBox="1"/>
            <p:nvPr/>
          </p:nvSpPr>
          <p:spPr>
            <a:xfrm>
              <a:off x="7074658" y="4832129"/>
              <a:ext cx="144069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Image source: Google</a:t>
              </a:r>
            </a:p>
          </p:txBody>
        </p:sp>
      </p:grpSp>
    </p:spTree>
    <p:extLst>
      <p:ext uri="{BB962C8B-B14F-4D97-AF65-F5344CB8AC3E}">
        <p14:creationId xmlns:p14="http://schemas.microsoft.com/office/powerpoint/2010/main" val="389512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District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407218" y="3361570"/>
            <a:ext cx="8024812" cy="2699504"/>
          </a:xfrm>
        </p:spPr>
        <p:txBody>
          <a:bodyPr>
            <a:normAutofit/>
          </a:bodyPr>
          <a:lstStyle/>
          <a:p>
            <a:pPr marL="0" indent="0">
              <a:buNone/>
            </a:pPr>
            <a:r>
              <a:rPr lang="en-US" dirty="0"/>
              <a:t>In our district, this committee/council: </a:t>
            </a:r>
          </a:p>
          <a:p>
            <a:pPr lvl="1"/>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3" y="1322996"/>
            <a:ext cx="834886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Provide an overview of the local Advisory Personnel Performance Evaluation Council (also known as 1338 Council or Committee).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-This may be a good opportunity to recruit participation in your local committee/council and/or share decisions informed by the council as well as any upcoming work of the council</a:t>
            </a:r>
            <a:r>
              <a:rPr lang="en-US" sz="2000" i="1" dirty="0">
                <a:solidFill>
                  <a:srgbClr val="00B050"/>
                </a:solidFill>
                <a:latin typeface="Calibri" panose="020F0502020204030204"/>
              </a:rPr>
              <a:t> in support of educator evaluations in the district.</a:t>
            </a:r>
            <a:endPar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7" name="Text Box 2">
            <a:extLst>
              <a:ext uri="{FF2B5EF4-FFF2-40B4-BE49-F238E27FC236}">
                <a16:creationId xmlns:a16="http://schemas.microsoft.com/office/drawing/2014/main" id="{5FA19838-27AA-472E-8A85-8B17FA772EC8}"/>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860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42D-18E4-4FD8-B66C-06C36E9FC6DF}"/>
              </a:ext>
            </a:extLst>
          </p:cNvPr>
          <p:cNvSpPr>
            <a:spLocks noGrp="1"/>
          </p:cNvSpPr>
          <p:nvPr>
            <p:ph type="ctrTitle"/>
          </p:nvPr>
        </p:nvSpPr>
        <p:spPr>
          <a:xfrm>
            <a:off x="685800" y="2810197"/>
            <a:ext cx="7772400" cy="1610139"/>
          </a:xfrm>
        </p:spPr>
        <p:txBody>
          <a:bodyPr>
            <a:normAutofit/>
          </a:bodyPr>
          <a:lstStyle/>
          <a:p>
            <a:r>
              <a:rPr lang="en-US" sz="5000" dirty="0">
                <a:effectLst>
                  <a:outerShdw blurRad="38100" dist="38100" dir="2700000" algn="tl">
                    <a:srgbClr val="000000">
                      <a:alpha val="43137"/>
                    </a:srgbClr>
                  </a:outerShdw>
                </a:effectLst>
              </a:rPr>
              <a:t>Support </a:t>
            </a:r>
            <a:br>
              <a:rPr lang="en-US" sz="5000" dirty="0">
                <a:effectLst>
                  <a:outerShdw blurRad="38100" dist="38100" dir="2700000" algn="tl">
                    <a:srgbClr val="000000">
                      <a:alpha val="43137"/>
                    </a:srgbClr>
                  </a:outerShdw>
                </a:effectLst>
              </a:rPr>
            </a:br>
            <a:r>
              <a:rPr lang="en-US" sz="5000" dirty="0">
                <a:effectLst>
                  <a:outerShdw blurRad="38100" dist="38100" dir="2700000" algn="tl">
                    <a:srgbClr val="000000">
                      <a:alpha val="43137"/>
                    </a:srgbClr>
                  </a:outerShdw>
                </a:effectLst>
              </a:rPr>
              <a:t>Contact Information</a:t>
            </a:r>
          </a:p>
        </p:txBody>
      </p:sp>
      <p:sp>
        <p:nvSpPr>
          <p:cNvPr id="3" name="Slide Number Placeholder 2">
            <a:extLst>
              <a:ext uri="{FF2B5EF4-FFF2-40B4-BE49-F238E27FC236}">
                <a16:creationId xmlns:a16="http://schemas.microsoft.com/office/drawing/2014/main" id="{C8BF21D6-B70A-4D68-B013-039A27BD372B}"/>
              </a:ext>
            </a:extLst>
          </p:cNvPr>
          <p:cNvSpPr>
            <a:spLocks noGrp="1"/>
          </p:cNvSpPr>
          <p:nvPr>
            <p:ph type="sldNum" sz="quarter" idx="12"/>
          </p:nvPr>
        </p:nvSpPr>
        <p:spPr>
          <a:xfrm>
            <a:off x="0" y="6492875"/>
            <a:ext cx="2057400" cy="365125"/>
          </a:xfrm>
        </p:spPr>
        <p:txBody>
          <a:bodyPr/>
          <a:lstStyle/>
          <a:p>
            <a:fld id="{C479D5F6-EDCB-402A-AC08-4943A1820E8F}" type="slidenum">
              <a:rPr lang="en-US" sz="1400" smtClean="0">
                <a:solidFill>
                  <a:schemeClr val="bg1">
                    <a:lumMod val="65000"/>
                  </a:schemeClr>
                </a:solidFill>
              </a:rPr>
              <a:pPr/>
              <a:t>72</a:t>
            </a:fld>
            <a:endParaRPr lang="en-US" dirty="0">
              <a:solidFill>
                <a:schemeClr val="bg1">
                  <a:lumMod val="65000"/>
                </a:schemeClr>
              </a:solidFill>
            </a:endParaRPr>
          </a:p>
        </p:txBody>
      </p:sp>
    </p:spTree>
    <p:extLst>
      <p:ext uri="{BB962C8B-B14F-4D97-AF65-F5344CB8AC3E}">
        <p14:creationId xmlns:p14="http://schemas.microsoft.com/office/powerpoint/2010/main" val="14065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4CE124-FD6C-46EA-A9C1-E2C5146CA520}"/>
              </a:ext>
            </a:extLst>
          </p:cNvPr>
          <p:cNvSpPr>
            <a:spLocks noGrp="1"/>
          </p:cNvSpPr>
          <p:nvPr>
            <p:ph type="title"/>
          </p:nvPr>
        </p:nvSpPr>
        <p:spPr>
          <a:xfrm>
            <a:off x="245193" y="254514"/>
            <a:ext cx="6955707" cy="499548"/>
          </a:xfrm>
        </p:spPr>
        <p:txBody>
          <a:bodyPr>
            <a:noAutofit/>
          </a:bodyPr>
          <a:lstStyle/>
          <a:p>
            <a:r>
              <a:rPr lang="en-US" sz="3200" dirty="0"/>
              <a:t>District/Building Contacts and Resources</a:t>
            </a:r>
          </a:p>
        </p:txBody>
      </p:sp>
      <p:sp>
        <p:nvSpPr>
          <p:cNvPr id="4" name="Slide Number Placeholder 3">
            <a:extLst>
              <a:ext uri="{FF2B5EF4-FFF2-40B4-BE49-F238E27FC236}">
                <a16:creationId xmlns:a16="http://schemas.microsoft.com/office/drawing/2014/main" id="{A33975B7-0E7B-41C1-8CD6-75DAE4BB20DE}"/>
              </a:ext>
            </a:extLst>
          </p:cNvPr>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73</a:t>
            </a:fld>
            <a:endParaRPr lang="en-US" dirty="0">
              <a:solidFill>
                <a:schemeClr val="bg1">
                  <a:lumMod val="50000"/>
                </a:schemeClr>
              </a:solidFill>
            </a:endParaRPr>
          </a:p>
        </p:txBody>
      </p:sp>
      <p:sp>
        <p:nvSpPr>
          <p:cNvPr id="7" name="Content Placeholder 4">
            <a:extLst>
              <a:ext uri="{FF2B5EF4-FFF2-40B4-BE49-F238E27FC236}">
                <a16:creationId xmlns:a16="http://schemas.microsoft.com/office/drawing/2014/main" id="{A50D2722-5DA1-4E44-A4C6-1DEA6E98DC01}"/>
              </a:ext>
            </a:extLst>
          </p:cNvPr>
          <p:cNvSpPr txBox="1">
            <a:spLocks/>
          </p:cNvSpPr>
          <p:nvPr/>
        </p:nvSpPr>
        <p:spPr>
          <a:xfrm>
            <a:off x="500742" y="1409247"/>
            <a:ext cx="8142515" cy="49480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Colorado Performance Management System (COPMS) in RANDA:</a:t>
            </a:r>
          </a:p>
          <a:p>
            <a:pPr lvl="1">
              <a:spcBef>
                <a:spcPts val="1800"/>
              </a:spcBef>
            </a:pPr>
            <a:r>
              <a:rPr lang="en-US" sz="2200" dirty="0"/>
              <a:t>Login Support through our District Local Access Manager (LAM)</a:t>
            </a:r>
          </a:p>
          <a:p>
            <a:pPr lvl="2">
              <a:buSzPct val="50000"/>
            </a:pPr>
            <a:r>
              <a:rPr lang="en-US" i="1" dirty="0">
                <a:solidFill>
                  <a:srgbClr val="00B050"/>
                </a:solidFill>
              </a:rPr>
              <a:t>Include name(s) and email address(es)</a:t>
            </a:r>
          </a:p>
          <a:p>
            <a:pPr lvl="1">
              <a:spcBef>
                <a:spcPts val="1800"/>
              </a:spcBef>
            </a:pPr>
            <a:r>
              <a:rPr lang="en-US" sz="2200" dirty="0"/>
              <a:t>System support</a:t>
            </a:r>
          </a:p>
          <a:p>
            <a:pPr marL="914400" lvl="2" indent="0">
              <a:buSzPct val="50000"/>
              <a:buNone/>
            </a:pPr>
            <a:r>
              <a:rPr lang="en-US" dirty="0">
                <a:hlinkClick r:id="rId3"/>
              </a:rPr>
              <a:t>copms@cde.state.co.us</a:t>
            </a:r>
            <a:endParaRPr lang="en-US" dirty="0"/>
          </a:p>
          <a:p>
            <a:pPr lvl="1">
              <a:spcBef>
                <a:spcPts val="1800"/>
              </a:spcBef>
            </a:pPr>
            <a:r>
              <a:rPr lang="en-US" sz="2200" dirty="0"/>
              <a:t>Additional Building contacts and resources</a:t>
            </a:r>
          </a:p>
          <a:p>
            <a:pPr lvl="2">
              <a:spcBef>
                <a:spcPts val="1000"/>
              </a:spcBef>
              <a:buSzPct val="50000"/>
            </a:pPr>
            <a:r>
              <a:rPr lang="en-US" i="1" dirty="0">
                <a:solidFill>
                  <a:srgbClr val="00B050"/>
                </a:solidFill>
              </a:rPr>
              <a:t>Include name(s) and email address(es)</a:t>
            </a:r>
          </a:p>
          <a:p>
            <a:pPr lvl="2">
              <a:spcBef>
                <a:spcPts val="1000"/>
              </a:spcBef>
              <a:buSzPct val="50000"/>
            </a:pPr>
            <a:r>
              <a:rPr lang="en-US" dirty="0"/>
              <a:t> </a:t>
            </a:r>
          </a:p>
          <a:p>
            <a:pPr lvl="2">
              <a:spcBef>
                <a:spcPts val="1000"/>
              </a:spcBef>
              <a:buSzPct val="50000"/>
            </a:pPr>
            <a:r>
              <a:rPr lang="en-US" dirty="0"/>
              <a:t> </a:t>
            </a:r>
          </a:p>
          <a:p>
            <a:pPr marL="0" indent="0" algn="ctr">
              <a:buFont typeface="Arial" panose="020B0604020202020204" pitchFamily="34" charset="0"/>
              <a:buNone/>
            </a:pPr>
            <a:endParaRPr lang="en-US" dirty="0"/>
          </a:p>
          <a:p>
            <a:pPr marL="0" indent="0">
              <a:buFont typeface="Arial" panose="020B0604020202020204" pitchFamily="34" charset="0"/>
              <a:buNone/>
            </a:pPr>
            <a:endParaRPr lang="en-US" sz="2200" dirty="0"/>
          </a:p>
          <a:p>
            <a:endParaRPr lang="en-US" dirty="0"/>
          </a:p>
        </p:txBody>
      </p:sp>
      <p:sp>
        <p:nvSpPr>
          <p:cNvPr id="8" name="Text Box 2">
            <a:extLst>
              <a:ext uri="{FF2B5EF4-FFF2-40B4-BE49-F238E27FC236}">
                <a16:creationId xmlns:a16="http://schemas.microsoft.com/office/drawing/2014/main" id="{8270B132-E568-4746-AF35-F8DD1836DB01}"/>
              </a:ext>
            </a:extLst>
          </p:cNvPr>
          <p:cNvSpPr txBox="1">
            <a:spLocks noChangeArrowheads="1"/>
          </p:cNvSpPr>
          <p:nvPr/>
        </p:nvSpPr>
        <p:spPr bwMode="auto">
          <a:xfrm>
            <a:off x="7014117" y="206138"/>
            <a:ext cx="1884690"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203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917310-16CA-4C66-BD9B-B1303908C66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31E86C6-9093-49EA-B0DB-32D9981B664A}"/>
              </a:ext>
            </a:extLst>
          </p:cNvPr>
          <p:cNvSpPr/>
          <p:nvPr/>
        </p:nvSpPr>
        <p:spPr>
          <a:xfrm>
            <a:off x="1607067" y="6460946"/>
            <a:ext cx="592986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C6670"/>
                </a:solidFill>
                <a:effectLst/>
                <a:uLnTx/>
                <a:uFillTx/>
                <a:latin typeface="Calibri" panose="020F0502020204030204"/>
                <a:ea typeface="+mn-ea"/>
                <a:cs typeface="+mn-cs"/>
                <a:hlinkClick r:id="rId3"/>
              </a:rPr>
              <a:t>http://www.cde.state.co.us/educatoreffectiveness/ee-regions</a:t>
            </a:r>
            <a:r>
              <a:rPr kumimoji="0" lang="en-US" sz="1400" b="0" i="0" u="none" strike="noStrike" kern="1200" cap="none" spc="0" normalizeH="0" baseline="0" noProof="0" dirty="0">
                <a:ln>
                  <a:noFill/>
                </a:ln>
                <a:solidFill>
                  <a:srgbClr val="5C6670"/>
                </a:solidFill>
                <a:effectLst/>
                <a:uLnTx/>
                <a:uFillTx/>
                <a:latin typeface="Calibri" panose="020F0502020204030204"/>
                <a:ea typeface="+mn-ea"/>
                <a:cs typeface="+mn-cs"/>
              </a:rPr>
              <a:t> </a:t>
            </a:r>
          </a:p>
        </p:txBody>
      </p:sp>
      <p:sp>
        <p:nvSpPr>
          <p:cNvPr id="9" name="Rectangle 8">
            <a:extLst>
              <a:ext uri="{FF2B5EF4-FFF2-40B4-BE49-F238E27FC236}">
                <a16:creationId xmlns:a16="http://schemas.microsoft.com/office/drawing/2014/main" id="{D8708F9B-05C1-41BA-9BE0-3654714B867D}"/>
              </a:ext>
            </a:extLst>
          </p:cNvPr>
          <p:cNvSpPr/>
          <p:nvPr/>
        </p:nvSpPr>
        <p:spPr>
          <a:xfrm>
            <a:off x="223071" y="870334"/>
            <a:ext cx="8796941" cy="646331"/>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Please contact the Educator Effectiveness Office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educator_effectiveness@cde.state.co.us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or your EE Regional Specialist for additional support and information as needed. </a:t>
            </a:r>
          </a:p>
        </p:txBody>
      </p:sp>
      <p:sp>
        <p:nvSpPr>
          <p:cNvPr id="6" name="Title 1">
            <a:extLst>
              <a:ext uri="{FF2B5EF4-FFF2-40B4-BE49-F238E27FC236}">
                <a16:creationId xmlns:a16="http://schemas.microsoft.com/office/drawing/2014/main" id="{58C390A0-D5F0-FF2C-ABBB-89335C5EFF94}"/>
              </a:ext>
            </a:extLst>
          </p:cNvPr>
          <p:cNvSpPr>
            <a:spLocks noGrp="1"/>
          </p:cNvSpPr>
          <p:nvPr>
            <p:ph type="title"/>
          </p:nvPr>
        </p:nvSpPr>
        <p:spPr>
          <a:xfrm>
            <a:off x="173529" y="321295"/>
            <a:ext cx="8796941" cy="580293"/>
          </a:xfrm>
          <a:noFill/>
        </p:spPr>
        <p:txBody>
          <a:bodyPr>
            <a:noAutofit/>
          </a:bodyPr>
          <a:lstStyle/>
          <a:p>
            <a:pPr algn="ctr"/>
            <a:r>
              <a:rPr lang="en-US" sz="3200" dirty="0"/>
              <a:t>Educator Effectiveness Office and Regional Specialists</a:t>
            </a:r>
            <a:endParaRPr lang="en-US" dirty="0"/>
          </a:p>
        </p:txBody>
      </p:sp>
      <p:graphicFrame>
        <p:nvGraphicFramePr>
          <p:cNvPr id="2" name="Table 1">
            <a:extLst>
              <a:ext uri="{FF2B5EF4-FFF2-40B4-BE49-F238E27FC236}">
                <a16:creationId xmlns:a16="http://schemas.microsoft.com/office/drawing/2014/main" id="{9416F362-99B0-0917-82F8-0952D40C7F44}"/>
              </a:ext>
            </a:extLst>
          </p:cNvPr>
          <p:cNvGraphicFramePr>
            <a:graphicFrameLocks noGrp="1"/>
          </p:cNvGraphicFramePr>
          <p:nvPr>
            <p:extLst>
              <p:ext uri="{D42A27DB-BD31-4B8C-83A1-F6EECF244321}">
                <p14:modId xmlns:p14="http://schemas.microsoft.com/office/powerpoint/2010/main" val="3888230639"/>
              </p:ext>
            </p:extLst>
          </p:nvPr>
        </p:nvGraphicFramePr>
        <p:xfrm>
          <a:off x="381365" y="1628963"/>
          <a:ext cx="3798211" cy="4719684"/>
        </p:xfrm>
        <a:graphic>
          <a:graphicData uri="http://schemas.openxmlformats.org/drawingml/2006/table">
            <a:tbl>
              <a:tblPr firstRow="1" firstCol="1" bandRow="1">
                <a:tableStyleId>{2D5ABB26-0587-4C30-8999-92F81FD0307C}</a:tableStyleId>
              </a:tblPr>
              <a:tblGrid>
                <a:gridCol w="1304393">
                  <a:extLst>
                    <a:ext uri="{9D8B030D-6E8A-4147-A177-3AD203B41FA5}">
                      <a16:colId xmlns:a16="http://schemas.microsoft.com/office/drawing/2014/main" val="20001"/>
                    </a:ext>
                  </a:extLst>
                </a:gridCol>
                <a:gridCol w="2493818">
                  <a:extLst>
                    <a:ext uri="{9D8B030D-6E8A-4147-A177-3AD203B41FA5}">
                      <a16:colId xmlns:a16="http://schemas.microsoft.com/office/drawing/2014/main" val="2432960834"/>
                    </a:ext>
                  </a:extLst>
                </a:gridCol>
              </a:tblGrid>
              <a:tr h="254820">
                <a:tc>
                  <a:txBody>
                    <a:bodyPr/>
                    <a:lstStyle/>
                    <a:p>
                      <a:pPr marL="0" marR="0" algn="ctr">
                        <a:lnSpc>
                          <a:spcPct val="100000"/>
                        </a:lnSpc>
                        <a:spcBef>
                          <a:spcPts val="0"/>
                        </a:spcBef>
                        <a:spcAft>
                          <a:spcPts val="0"/>
                        </a:spcAft>
                      </a:pPr>
                      <a:r>
                        <a:rPr lang="en-US" sz="1300" dirty="0">
                          <a:effectLst/>
                        </a:rPr>
                        <a:t>Region</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1300" dirty="0">
                          <a:effectLst/>
                        </a:rPr>
                        <a:t>Regional Specialist</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744144">
                <a:tc>
                  <a:txBody>
                    <a:bodyPr/>
                    <a:lstStyle/>
                    <a:p>
                      <a:pPr marL="0" marR="0">
                        <a:lnSpc>
                          <a:spcPct val="100000"/>
                        </a:lnSpc>
                        <a:spcBef>
                          <a:spcPts val="0"/>
                        </a:spcBef>
                        <a:spcAft>
                          <a:spcPts val="0"/>
                        </a:spcAft>
                      </a:pPr>
                      <a:r>
                        <a:rPr lang="en-US" sz="1300" dirty="0">
                          <a:effectLst/>
                        </a:rPr>
                        <a:t>Southwest and </a:t>
                      </a:r>
                    </a:p>
                    <a:p>
                      <a:pPr marL="0" marR="0">
                        <a:lnSpc>
                          <a:spcPct val="100000"/>
                        </a:lnSpc>
                        <a:spcBef>
                          <a:spcPts val="0"/>
                        </a:spcBef>
                        <a:spcAft>
                          <a:spcPts val="0"/>
                        </a:spcAft>
                      </a:pPr>
                      <a:r>
                        <a:rPr lang="en-US" sz="1300" dirty="0">
                          <a:effectLst/>
                        </a:rPr>
                        <a:t>South Central</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nSpc>
                          <a:spcPct val="100000"/>
                        </a:lnSpc>
                        <a:spcBef>
                          <a:spcPts val="0"/>
                        </a:spcBef>
                        <a:spcAft>
                          <a:spcPts val="0"/>
                        </a:spcAft>
                      </a:pPr>
                      <a:r>
                        <a:rPr lang="en-US" sz="1400" dirty="0">
                          <a:effectLst/>
                        </a:rPr>
                        <a:t>Curtis Garcia</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5"/>
                        </a:rPr>
                        <a:t>garcia_c@cde.state.co.us</a:t>
                      </a:r>
                      <a:r>
                        <a:rPr lang="en-US" sz="1200" dirty="0">
                          <a:solidFill>
                            <a:schemeClr val="tx1"/>
                          </a:solidFill>
                          <a:effectLst/>
                          <a:latin typeface="Calibri"/>
                          <a:ea typeface="Calibri"/>
                          <a:cs typeface="Times New Roman"/>
                        </a:rPr>
                        <a:t> </a:t>
                      </a: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303-981-8950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744144">
                <a:tc>
                  <a:txBody>
                    <a:bodyPr/>
                    <a:lstStyle/>
                    <a:p>
                      <a:pPr marL="0" marR="0">
                        <a:lnSpc>
                          <a:spcPct val="100000"/>
                        </a:lnSpc>
                        <a:spcBef>
                          <a:spcPts val="0"/>
                        </a:spcBef>
                        <a:spcAft>
                          <a:spcPts val="0"/>
                        </a:spcAft>
                      </a:pPr>
                      <a:r>
                        <a:rPr lang="en-US" sz="1300" dirty="0">
                          <a:effectLst/>
                        </a:rPr>
                        <a:t>West Central and                               Pikes</a:t>
                      </a:r>
                      <a:r>
                        <a:rPr lang="en-US" sz="1300" baseline="0" dirty="0">
                          <a:effectLst/>
                        </a:rPr>
                        <a:t> Peak</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Alissa Poduska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hlinkClick r:id="rId6"/>
                        </a:rPr>
                        <a:t>poduska_a@cde.state.co.us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720-601-6731</a:t>
                      </a:r>
                      <a:endParaRPr kumimoji="0" lang="en-US" sz="1200" b="0" i="0" u="none" strike="noStrike" kern="1200" cap="none" spc="0" normalizeH="0" baseline="0" noProof="0" dirty="0">
                        <a:ln>
                          <a:noFill/>
                        </a:ln>
                        <a:solidFill>
                          <a:prstClr val="black"/>
                        </a:solidFill>
                        <a:effectLst/>
                        <a:highlight>
                          <a:srgbClr val="FF0000"/>
                        </a:highlight>
                        <a:uLnTx/>
                        <a:uFillTx/>
                        <a:latin typeface="+mn-lt"/>
                        <a:ea typeface="+mn-ea"/>
                        <a:cs typeface="+mn-cs"/>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744144">
                <a:tc>
                  <a:txBody>
                    <a:bodyPr/>
                    <a:lstStyle/>
                    <a:p>
                      <a:pPr marL="0" marR="0">
                        <a:lnSpc>
                          <a:spcPct val="100000"/>
                        </a:lnSpc>
                        <a:spcBef>
                          <a:spcPts val="0"/>
                        </a:spcBef>
                        <a:spcAft>
                          <a:spcPts val="0"/>
                        </a:spcAft>
                      </a:pPr>
                      <a:r>
                        <a:rPr lang="en-US" sz="1300" dirty="0">
                          <a:effectLst/>
                        </a:rPr>
                        <a:t>Central</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Debbie Hearty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hlinkClick r:id="rId7"/>
                        </a:rPr>
                        <a:t>hearty_d@cde.state.co.us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720-646-2936 </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744144">
                <a:tc>
                  <a:txBody>
                    <a:bodyPr/>
                    <a:lstStyle/>
                    <a:p>
                      <a:pPr marL="0" marR="0">
                        <a:lnSpc>
                          <a:spcPct val="100000"/>
                        </a:lnSpc>
                        <a:spcBef>
                          <a:spcPts val="0"/>
                        </a:spcBef>
                        <a:spcAft>
                          <a:spcPts val="0"/>
                        </a:spcAft>
                      </a:pPr>
                      <a:r>
                        <a:rPr lang="en-US" sz="1300" dirty="0">
                          <a:effectLst/>
                        </a:rPr>
                        <a:t>Southeast</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FF1"/>
                    </a:solidFill>
                  </a:tcPr>
                </a:tc>
                <a:tc>
                  <a:txBody>
                    <a:bodyPr/>
                    <a:lstStyle/>
                    <a:p>
                      <a:pPr marL="0" marR="0">
                        <a:lnSpc>
                          <a:spcPct val="100000"/>
                        </a:lnSpc>
                        <a:spcBef>
                          <a:spcPts val="0"/>
                        </a:spcBef>
                        <a:spcAft>
                          <a:spcPts val="0"/>
                        </a:spcAft>
                      </a:pPr>
                      <a:r>
                        <a:rPr lang="en-US" sz="1400" dirty="0">
                          <a:effectLst/>
                        </a:rPr>
                        <a:t>Paula Chostner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Calibri"/>
                          <a:ea typeface="Calibri"/>
                          <a:cs typeface="Times New Roman"/>
                          <a:hlinkClick r:id="rId8"/>
                        </a:rPr>
                        <a:t>chostner_p@cde.state.co.us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720-682-9032</a:t>
                      </a:r>
                      <a:endParaRPr lang="en-US" sz="1200" dirty="0">
                        <a:solidFill>
                          <a:schemeClr val="tx1"/>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FF1"/>
                    </a:solidFill>
                  </a:tcPr>
                </a:tc>
                <a:extLst>
                  <a:ext uri="{0D108BD9-81ED-4DB2-BD59-A6C34878D82A}">
                    <a16:rowId xmlns:a16="http://schemas.microsoft.com/office/drawing/2014/main" val="10004"/>
                  </a:ext>
                </a:extLst>
              </a:tr>
              <a:tr h="744144">
                <a:tc>
                  <a:txBody>
                    <a:bodyPr/>
                    <a:lstStyle/>
                    <a:p>
                      <a:pPr marL="0" marR="0">
                        <a:lnSpc>
                          <a:spcPct val="100000"/>
                        </a:lnSpc>
                        <a:spcBef>
                          <a:spcPts val="0"/>
                        </a:spcBef>
                        <a:spcAft>
                          <a:spcPts val="0"/>
                        </a:spcAft>
                      </a:pPr>
                      <a:r>
                        <a:rPr lang="en-US" sz="1300" dirty="0">
                          <a:effectLst/>
                        </a:rPr>
                        <a:t>Northwest</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0000"/>
                        </a:lnSpc>
                        <a:spcBef>
                          <a:spcPts val="0"/>
                        </a:spcBef>
                        <a:spcAft>
                          <a:spcPts val="0"/>
                        </a:spcAft>
                      </a:pPr>
                      <a:r>
                        <a:rPr lang="en-US" sz="1400" i="0" dirty="0">
                          <a:effectLst/>
                        </a:rPr>
                        <a:t>Jennifer Needham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hlinkClick r:id="rId7"/>
                        </a:rPr>
                        <a:t>needham_j@cde.state.co.us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720-955-0553</a:t>
                      </a:r>
                      <a:endParaRPr lang="en-US" sz="1200" i="0" dirty="0">
                        <a:effectLst/>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744144">
                <a:tc>
                  <a:txBody>
                    <a:bodyPr/>
                    <a:lstStyle/>
                    <a:p>
                      <a:pPr marL="0" marR="0">
                        <a:lnSpc>
                          <a:spcPct val="100000"/>
                        </a:lnSpc>
                        <a:spcBef>
                          <a:spcPts val="0"/>
                        </a:spcBef>
                        <a:spcAft>
                          <a:spcPts val="0"/>
                        </a:spcAft>
                      </a:pPr>
                      <a:r>
                        <a:rPr lang="en-US" sz="1300" dirty="0">
                          <a:effectLst/>
                          <a:latin typeface="Calibri"/>
                          <a:ea typeface="Calibri"/>
                          <a:cs typeface="Times New Roman"/>
                        </a:rPr>
                        <a:t>Northeast</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Jill Davis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Times New Roman"/>
                          <a:hlinkClick r:id="rId9"/>
                        </a:rPr>
                        <a:t>davis_j@cde.state.co.us</a:t>
                      </a: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 </a:t>
                      </a:r>
                      <a:endParaRPr kumimoji="0" lang="en-US" sz="1100" b="0" i="0" u="none" strike="noStrike" kern="1200" cap="none" spc="0" normalizeH="0" baseline="0" noProof="0" dirty="0">
                        <a:ln>
                          <a:noFill/>
                        </a:ln>
                        <a:solidFill>
                          <a:prstClr val="black"/>
                        </a:solidFill>
                        <a:effectLst/>
                        <a:uLnTx/>
                        <a:uFillTx/>
                        <a:latin typeface="+mn-lt"/>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09592775"/>
                  </a:ext>
                </a:extLst>
              </a:tr>
            </a:tbl>
          </a:graphicData>
        </a:graphic>
      </p:graphicFrame>
      <p:pic>
        <p:nvPicPr>
          <p:cNvPr id="13" name="Picture 12" descr="A map of colorado school district&#10;&#10;AI-generated content may be incorrect.">
            <a:extLst>
              <a:ext uri="{FF2B5EF4-FFF2-40B4-BE49-F238E27FC236}">
                <a16:creationId xmlns:a16="http://schemas.microsoft.com/office/drawing/2014/main" id="{264419B1-7246-B19B-76B4-42FB90C4DB3E}"/>
              </a:ext>
            </a:extLst>
          </p:cNvPr>
          <p:cNvPicPr>
            <a:picLocks noChangeAspect="1"/>
          </p:cNvPicPr>
          <p:nvPr/>
        </p:nvPicPr>
        <p:blipFill>
          <a:blip r:embed="rId10" cstate="print">
            <a:extLst>
              <a:ext uri="{28A0092B-C50C-407E-A947-70E740481C1C}">
                <a14:useLocalDpi xmlns:a14="http://schemas.microsoft.com/office/drawing/2010/main" val="0"/>
              </a:ext>
            </a:extLst>
          </a:blip>
          <a:srcRect l="1046" t="4915" r="889" b="1845"/>
          <a:stretch/>
        </p:blipFill>
        <p:spPr>
          <a:xfrm>
            <a:off x="4483045" y="2183936"/>
            <a:ext cx="4368800" cy="3175000"/>
          </a:xfrm>
          <a:prstGeom prst="rect">
            <a:avLst/>
          </a:prstGeom>
        </p:spPr>
      </p:pic>
    </p:spTree>
    <p:extLst>
      <p:ext uri="{BB962C8B-B14F-4D97-AF65-F5344CB8AC3E}">
        <p14:creationId xmlns:p14="http://schemas.microsoft.com/office/powerpoint/2010/main" val="237553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00735D-58EA-4EB8-AE92-8DC37349C609}"/>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8</a:t>
            </a:fld>
            <a:endParaRPr lang="en-US" dirty="0"/>
          </a:p>
        </p:txBody>
      </p:sp>
      <p:sp>
        <p:nvSpPr>
          <p:cNvPr id="5" name="Content Placeholder 1">
            <a:extLst>
              <a:ext uri="{FF2B5EF4-FFF2-40B4-BE49-F238E27FC236}">
                <a16:creationId xmlns:a16="http://schemas.microsoft.com/office/drawing/2014/main" id="{021F43B5-A06C-40E6-8AF0-EE87AF8EBD7B}"/>
              </a:ext>
            </a:extLst>
          </p:cNvPr>
          <p:cNvSpPr>
            <a:spLocks noGrp="1"/>
          </p:cNvSpPr>
          <p:nvPr>
            <p:ph idx="1"/>
          </p:nvPr>
        </p:nvSpPr>
        <p:spPr>
          <a:xfrm>
            <a:off x="465328" y="1869440"/>
            <a:ext cx="8213343" cy="3901440"/>
          </a:xfrm>
        </p:spPr>
        <p:txBody>
          <a:bodyPr>
            <a:noAutofit/>
          </a:bodyPr>
          <a:lstStyle/>
          <a:p>
            <a:pPr marL="0" indent="0">
              <a:lnSpc>
                <a:spcPct val="110000"/>
              </a:lnSpc>
              <a:buNone/>
            </a:pPr>
            <a:r>
              <a:rPr lang="en-US" sz="2600" b="0" i="0" dirty="0">
                <a:solidFill>
                  <a:srgbClr val="333333"/>
                </a:solidFill>
                <a:effectLst/>
                <a:latin typeface="SourceSansProRegular"/>
              </a:rPr>
              <a:t>The primary goal of educator effectiveness (EE) and educator evaluations is to provide meaningful feedback that supports educators to continually grow as professionals. </a:t>
            </a:r>
          </a:p>
          <a:p>
            <a:pPr marL="0" indent="0">
              <a:lnSpc>
                <a:spcPct val="110000"/>
              </a:lnSpc>
              <a:spcBef>
                <a:spcPts val="2400"/>
              </a:spcBef>
              <a:buNone/>
            </a:pPr>
            <a:r>
              <a:rPr lang="en-US" sz="2600" b="0" i="0" dirty="0">
                <a:solidFill>
                  <a:srgbClr val="333333"/>
                </a:solidFill>
                <a:effectLst/>
                <a:latin typeface="SourceSansProRegular"/>
              </a:rPr>
              <a:t>The Great Teachers and Leaders Act (Senate Bill 10-191) and the Kindergarten through Twelfth Grade Licensed Personnel Performance Evaluations Act (Senate Bill 22-070) are the groundbreaking legislation that established the guiding statutory requirements for educator evaluations in Colorado.</a:t>
            </a:r>
            <a:endParaRPr lang="en-US" sz="2600" dirty="0"/>
          </a:p>
        </p:txBody>
      </p:sp>
      <p:sp>
        <p:nvSpPr>
          <p:cNvPr id="6" name="Title 2">
            <a:extLst>
              <a:ext uri="{FF2B5EF4-FFF2-40B4-BE49-F238E27FC236}">
                <a16:creationId xmlns:a16="http://schemas.microsoft.com/office/drawing/2014/main" id="{BFA50A71-1A61-4ADF-9FA0-5E667E604D96}"/>
              </a:ext>
            </a:extLst>
          </p:cNvPr>
          <p:cNvSpPr>
            <a:spLocks noGrp="1"/>
          </p:cNvSpPr>
          <p:nvPr>
            <p:ph type="title"/>
          </p:nvPr>
        </p:nvSpPr>
        <p:spPr>
          <a:xfrm>
            <a:off x="226143" y="206340"/>
            <a:ext cx="6081865" cy="893797"/>
          </a:xfrm>
        </p:spPr>
        <p:txBody>
          <a:bodyPr>
            <a:normAutofit fontScale="90000"/>
          </a:bodyPr>
          <a:lstStyle/>
          <a:p>
            <a:r>
              <a:rPr lang="en-US" sz="3600" dirty="0">
                <a:effectLst>
                  <a:outerShdw blurRad="38100" dist="38100" dir="2700000" algn="tl">
                    <a:srgbClr val="000000">
                      <a:alpha val="43137"/>
                    </a:srgbClr>
                  </a:outerShdw>
                </a:effectLst>
              </a:rPr>
              <a:t>Educator Evaluation: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The Purpose</a:t>
            </a:r>
          </a:p>
        </p:txBody>
      </p:sp>
    </p:spTree>
    <p:extLst>
      <p:ext uri="{BB962C8B-B14F-4D97-AF65-F5344CB8AC3E}">
        <p14:creationId xmlns:p14="http://schemas.microsoft.com/office/powerpoint/2010/main" val="373564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42D-18E4-4FD8-B66C-06C36E9FC6DF}"/>
              </a:ext>
            </a:extLst>
          </p:cNvPr>
          <p:cNvSpPr>
            <a:spLocks noGrp="1"/>
          </p:cNvSpPr>
          <p:nvPr>
            <p:ph type="ctrTitle"/>
          </p:nvPr>
        </p:nvSpPr>
        <p:spPr>
          <a:xfrm>
            <a:off x="451757" y="2787557"/>
            <a:ext cx="8240485" cy="1553819"/>
          </a:xfrm>
        </p:spPr>
        <p:txBody>
          <a:bodyPr>
            <a:noAutofit/>
          </a:bodyPr>
          <a:lstStyle/>
          <a:p>
            <a:r>
              <a:rPr lang="en-US" sz="5000" dirty="0">
                <a:effectLst>
                  <a:outerShdw blurRad="38100" dist="38100" dir="2700000" algn="tl">
                    <a:srgbClr val="000000">
                      <a:alpha val="43137"/>
                    </a:srgbClr>
                  </a:outerShdw>
                </a:effectLst>
              </a:rPr>
              <a:t>Educator Effectiveness Requirements</a:t>
            </a:r>
          </a:p>
        </p:txBody>
      </p:sp>
      <p:sp>
        <p:nvSpPr>
          <p:cNvPr id="3" name="Slide Number Placeholder 2">
            <a:extLst>
              <a:ext uri="{FF2B5EF4-FFF2-40B4-BE49-F238E27FC236}">
                <a16:creationId xmlns:a16="http://schemas.microsoft.com/office/drawing/2014/main" id="{C8BF21D6-B70A-4D68-B013-039A27BD372B}"/>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82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46EC1AF1EFFE4D92605912DB0F0022" ma:contentTypeVersion="4" ma:contentTypeDescription="Create a new document." ma:contentTypeScope="" ma:versionID="ea747766fa965e79b21da79230442aaf">
  <xsd:schema xmlns:xsd="http://www.w3.org/2001/XMLSchema" xmlns:xs="http://www.w3.org/2001/XMLSchema" xmlns:p="http://schemas.microsoft.com/office/2006/metadata/properties" xmlns:ns2="8d538bfa-9687-4519-bbdd-eeb07d097565" targetNamespace="http://schemas.microsoft.com/office/2006/metadata/properties" ma:root="true" ma:fieldsID="e8a77ca390254e233123fec7ceb3b805" ns2:_="">
    <xsd:import namespace="8d538bfa-9687-4519-bbdd-eeb07d0975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38bfa-9687-4519-bbdd-eeb07d0975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C6D860-BDFC-4382-8703-A15E49AE6D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38bfa-9687-4519-bbdd-eeb07d0975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5D7496-93E5-44F3-AA83-E5FDA38D120A}">
  <ds:schemaRefs>
    <ds:schemaRef ds:uri="8d538bfa-9687-4519-bbdd-eeb07d097565"/>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419C7BD-1815-43CF-B8BB-F9941E83C9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30685</TotalTime>
  <Words>11191</Words>
  <Application>Microsoft Office PowerPoint</Application>
  <PresentationFormat>On-screen Show (4:3)</PresentationFormat>
  <Paragraphs>1100</Paragraphs>
  <Slides>74</Slides>
  <Notes>74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Calibri</vt:lpstr>
      <vt:lpstr>Calibri Light</vt:lpstr>
      <vt:lpstr>Courier New</vt:lpstr>
      <vt:lpstr>Museo Slab 500</vt:lpstr>
      <vt:lpstr>SourceSansProRegular</vt:lpstr>
      <vt:lpstr>Office Theme</vt:lpstr>
      <vt:lpstr>Fall 2025 Orientation Slide Deck:  Overview and Tips for Using this Orientation “Shell”</vt:lpstr>
      <vt:lpstr>PowerPoint Presentation</vt:lpstr>
      <vt:lpstr>Fall 2025 Orientation Slide Deck:  Overview and Tips for Using this Orientation “Shell”</vt:lpstr>
      <vt:lpstr>Fall 2025 Orientation Slide Deck:  Overview and Tips for Using this Orientation “Shell”</vt:lpstr>
      <vt:lpstr>Fall 2025 Orientation Slide Deck:  Overview and Tips for Using this Orientation “Shell”</vt:lpstr>
      <vt:lpstr>Fall 2025 Orientation Slide Deck:  Overview and Tips for Using this Orientation “Shell”</vt:lpstr>
      <vt:lpstr>Annual Orientation for Educator Evaluation 2025-2026 SCHOOL YEAR &lt;&lt;date(s)&gt;&gt;</vt:lpstr>
      <vt:lpstr>Educator Evaluation:  The Purpose</vt:lpstr>
      <vt:lpstr>Educator Effectiveness Requirements</vt:lpstr>
      <vt:lpstr>Educator Evaluations and Statutory Requirements</vt:lpstr>
      <vt:lpstr>Educator Evaluations: Requirements - The Basics</vt:lpstr>
      <vt:lpstr>Statutory Requirements</vt:lpstr>
      <vt:lpstr>Statutory Requirements:  Composition of Final Rating</vt:lpstr>
      <vt:lpstr>Professional Practice  Requirements</vt:lpstr>
      <vt:lpstr>Overview of MSLs/MSOs Requirements</vt:lpstr>
      <vt:lpstr>Key Points about MSLs/MSOs</vt:lpstr>
      <vt:lpstr>Measures of Student Learning (MSL)  Teacher Requirements</vt:lpstr>
      <vt:lpstr>Individual and Collective Measures</vt:lpstr>
      <vt:lpstr>Measures of Student Learning (MSL) Principal Requirements</vt:lpstr>
      <vt:lpstr>Measures of Student Learning (MSL)  Principal Requirements</vt:lpstr>
      <vt:lpstr>Measures of Student Outcomes (MSO)  Special Services Providers Requirements</vt:lpstr>
      <vt:lpstr>Statutory Requirement:  Appeals Process</vt:lpstr>
      <vt:lpstr>Statutory Requirement: Appeals Process – Sample Timeline</vt:lpstr>
      <vt:lpstr>District Level Guidance: Appeals Process</vt:lpstr>
      <vt:lpstr>Additional  Statutory Requirements</vt:lpstr>
      <vt:lpstr>Highly Effective  Evaluation Process</vt:lpstr>
      <vt:lpstr>Highly Effective  Evaluation Process</vt:lpstr>
      <vt:lpstr>District Level Guidance</vt:lpstr>
      <vt:lpstr>Required Evaluator Training</vt:lpstr>
      <vt:lpstr>State Model  Evaluation System (SMES)</vt:lpstr>
      <vt:lpstr>Professional Practices</vt:lpstr>
      <vt:lpstr>Rubrics by the Numbers</vt:lpstr>
      <vt:lpstr>Teacher Rubrics</vt:lpstr>
      <vt:lpstr>Special Services Providers (SSPs)</vt:lpstr>
      <vt:lpstr>State Model Evaluation Rubric Anatomy: Professional Practices   </vt:lpstr>
      <vt:lpstr>Evaluation Rubric Anatomy:  Professional Practice Levels</vt:lpstr>
      <vt:lpstr>Evaluation Rubric Anatomy: Professional Practice Levels </vt:lpstr>
      <vt:lpstr>MSLs/MSOs</vt:lpstr>
      <vt:lpstr>SMES Scoring System</vt:lpstr>
      <vt:lpstr>Educator Evaluation Cycle</vt:lpstr>
      <vt:lpstr>PowerPoint Presentation</vt:lpstr>
      <vt:lpstr>District Level Guidance</vt:lpstr>
      <vt:lpstr>Building Level Guidance</vt:lpstr>
      <vt:lpstr>PowerPoint Presentation</vt:lpstr>
      <vt:lpstr>Beginning of the year connections: Orientation and Training</vt:lpstr>
      <vt:lpstr>Beginning of the year connections: Self-Assessment</vt:lpstr>
      <vt:lpstr>Beginning of the year connections: Self-Assessment</vt:lpstr>
      <vt:lpstr>Beginning of the year connections: Professional Growth Plans (PGP)</vt:lpstr>
      <vt:lpstr>Beginning of the year connections: Professional Growth Plans (PGP)</vt:lpstr>
      <vt:lpstr>Beginning of the year connections: Measures of Student Learning/Outcomes</vt:lpstr>
      <vt:lpstr>Beginning of the year connections: Measures of Student Learning/Outcomes</vt:lpstr>
      <vt:lpstr>PowerPoint Presentation</vt:lpstr>
      <vt:lpstr>Fall Connection</vt:lpstr>
      <vt:lpstr>Fall Connections:</vt:lpstr>
      <vt:lpstr>PowerPoint Presentation</vt:lpstr>
      <vt:lpstr>Mid-Year Connections</vt:lpstr>
      <vt:lpstr>Mid-Year Connections</vt:lpstr>
      <vt:lpstr>PowerPoint Presentation</vt:lpstr>
      <vt:lpstr>Ongoing Activities:  Observation and Feedback</vt:lpstr>
      <vt:lpstr>Ongoing Activities:  Observation Process</vt:lpstr>
      <vt:lpstr>Ongoing Activities:  Observation and Feedback</vt:lpstr>
      <vt:lpstr>PowerPoint Presentation</vt:lpstr>
      <vt:lpstr>Spring Connections</vt:lpstr>
      <vt:lpstr>Spring Connections</vt:lpstr>
      <vt:lpstr>Spring Connections</vt:lpstr>
      <vt:lpstr>Spring Connections in our district</vt:lpstr>
      <vt:lpstr>Advisory Personnel Performance Evaluation Council   Engaging Stakeholders and  the 1338 Council</vt:lpstr>
      <vt:lpstr>What is a 1338 Council?</vt:lpstr>
      <vt:lpstr>Who serves on 1338 Councils?</vt:lpstr>
      <vt:lpstr>The role of 1338 Councils</vt:lpstr>
      <vt:lpstr>District Level Guidance</vt:lpstr>
      <vt:lpstr>Support  Contact Information</vt:lpstr>
      <vt:lpstr>District/Building Contacts and Resources</vt:lpstr>
      <vt:lpstr>Educator Effectiveness Office and Regional Specialists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&amp; Orientation</dc:title>
  <dc:creator>Paul, Rachel</dc:creator>
  <cp:lastModifiedBy>Burkholder, Leslie</cp:lastModifiedBy>
  <cp:revision>1040</cp:revision>
  <dcterms:created xsi:type="dcterms:W3CDTF">2019-12-17T22:24:52Z</dcterms:created>
  <dcterms:modified xsi:type="dcterms:W3CDTF">2025-07-29T18:46:24Z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0x010100EB46EC1AF1EFFE4D92605912DB0F0022</vt:lpwstr>
  </property>
</Properties>
</file>