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23"/>
  </p:notesMasterIdLst>
  <p:sldIdLst>
    <p:sldId id="317" r:id="rId2"/>
    <p:sldId id="307" r:id="rId3"/>
    <p:sldId id="295" r:id="rId4"/>
    <p:sldId id="308" r:id="rId5"/>
    <p:sldId id="290" r:id="rId6"/>
    <p:sldId id="281" r:id="rId7"/>
    <p:sldId id="309" r:id="rId8"/>
    <p:sldId id="310" r:id="rId9"/>
    <p:sldId id="316" r:id="rId10"/>
    <p:sldId id="272" r:id="rId11"/>
    <p:sldId id="312" r:id="rId12"/>
    <p:sldId id="270" r:id="rId13"/>
    <p:sldId id="305" r:id="rId14"/>
    <p:sldId id="294" r:id="rId15"/>
    <p:sldId id="300" r:id="rId16"/>
    <p:sldId id="299" r:id="rId17"/>
    <p:sldId id="273" r:id="rId18"/>
    <p:sldId id="296" r:id="rId19"/>
    <p:sldId id="306" r:id="rId20"/>
    <p:sldId id="292" r:id="rId21"/>
    <p:sldId id="2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gers, Megan" initials="RM" lastIdx="10" clrIdx="0">
    <p:extLst>
      <p:ext uri="{19B8F6BF-5375-455C-9EA6-DF929625EA0E}">
        <p15:presenceInfo xmlns:p15="http://schemas.microsoft.com/office/powerpoint/2012/main" userId="S::Rogers_M@cde.state.co.us::d2188972-20d4-4cc6-8ee7-e84bb8052254" providerId="AD"/>
      </p:ext>
    </p:extLst>
  </p:cmAuthor>
  <p:cmAuthor id="2" name="Barrett, Susan" initials="BS" lastIdx="1" clrIdx="1">
    <p:extLst>
      <p:ext uri="{19B8F6BF-5375-455C-9EA6-DF929625EA0E}">
        <p15:presenceInfo xmlns:p15="http://schemas.microsoft.com/office/powerpoint/2012/main" userId="S::barrett_s@cde.state.co.us::9aafd996-08f0-4c19-b363-a48b40baec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BC9"/>
    <a:srgbClr val="FCFCFA"/>
    <a:srgbClr val="00953A"/>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5155" autoAdjust="0"/>
  </p:normalViewPr>
  <p:slideViewPr>
    <p:cSldViewPr snapToGrid="0">
      <p:cViewPr varScale="1">
        <p:scale>
          <a:sx n="57" d="100"/>
          <a:sy n="57" d="100"/>
        </p:scale>
        <p:origin x="992" y="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B25F76-DDBA-479A-99A2-7F99C16604FC}"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2DB3500-60AE-47A8-9F14-CE44380B1D64}">
      <dgm:prSet/>
      <dgm:spPr/>
      <dgm:t>
        <a:bodyPr/>
        <a:lstStyle/>
        <a:p>
          <a:pPr>
            <a:lnSpc>
              <a:spcPct val="100000"/>
            </a:lnSpc>
            <a:defRPr cap="all"/>
          </a:pPr>
          <a:r>
            <a:rPr lang="en-US"/>
            <a:t>Quality </a:t>
          </a:r>
        </a:p>
      </dgm:t>
    </dgm:pt>
    <dgm:pt modelId="{1635C5E8-6AD0-484C-9206-FF833BBB0249}" type="parTrans" cxnId="{BA2EA4FA-B54F-4C5A-A4AC-F71B1F89D8F9}">
      <dgm:prSet/>
      <dgm:spPr/>
      <dgm:t>
        <a:bodyPr/>
        <a:lstStyle/>
        <a:p>
          <a:endParaRPr lang="en-US"/>
        </a:p>
      </dgm:t>
    </dgm:pt>
    <dgm:pt modelId="{AF689571-20C7-49ED-ABF6-05725EB5E46F}" type="sibTrans" cxnId="{BA2EA4FA-B54F-4C5A-A4AC-F71B1F89D8F9}">
      <dgm:prSet/>
      <dgm:spPr/>
      <dgm:t>
        <a:bodyPr/>
        <a:lstStyle/>
        <a:p>
          <a:endParaRPr lang="en-US"/>
        </a:p>
      </dgm:t>
    </dgm:pt>
    <dgm:pt modelId="{5300B35E-937B-4908-8FA2-8F1355659A4F}">
      <dgm:prSet/>
      <dgm:spPr/>
      <dgm:t>
        <a:bodyPr/>
        <a:lstStyle/>
        <a:p>
          <a:pPr rtl="0">
            <a:lnSpc>
              <a:spcPct val="100000"/>
            </a:lnSpc>
            <a:defRPr cap="all"/>
          </a:pPr>
          <a:r>
            <a:rPr lang="en-US">
              <a:latin typeface="Calibri Light" panose="020F0302020204030204"/>
            </a:rPr>
            <a:t>Community Collaboration</a:t>
          </a:r>
          <a:endParaRPr lang="en-US"/>
        </a:p>
      </dgm:t>
    </dgm:pt>
    <dgm:pt modelId="{98BE9A55-B17A-4D4B-87AF-ECB720B8C945}" type="parTrans" cxnId="{4325093A-0BD9-46B3-88F5-AEB9972E73B0}">
      <dgm:prSet/>
      <dgm:spPr/>
      <dgm:t>
        <a:bodyPr/>
        <a:lstStyle/>
        <a:p>
          <a:endParaRPr lang="en-US"/>
        </a:p>
      </dgm:t>
    </dgm:pt>
    <dgm:pt modelId="{770258E7-CDA4-4DD9-9840-E38AAF470F52}" type="sibTrans" cxnId="{4325093A-0BD9-46B3-88F5-AEB9972E73B0}">
      <dgm:prSet/>
      <dgm:spPr/>
      <dgm:t>
        <a:bodyPr/>
        <a:lstStyle/>
        <a:p>
          <a:endParaRPr lang="en-US"/>
        </a:p>
      </dgm:t>
    </dgm:pt>
    <dgm:pt modelId="{76931731-45F9-4049-BE87-680888759F63}">
      <dgm:prSet/>
      <dgm:spPr/>
      <dgm:t>
        <a:bodyPr/>
        <a:lstStyle/>
        <a:p>
          <a:pPr rtl="0">
            <a:lnSpc>
              <a:spcPct val="100000"/>
            </a:lnSpc>
            <a:defRPr cap="all"/>
          </a:pPr>
          <a:r>
            <a:rPr lang="en-US">
              <a:latin typeface="Calibri Light" panose="020F0302020204030204"/>
            </a:rPr>
            <a:t>Transitions </a:t>
          </a:r>
          <a:endParaRPr lang="en-US"/>
        </a:p>
      </dgm:t>
    </dgm:pt>
    <dgm:pt modelId="{AFE947DB-FC07-499E-9753-013807085808}" type="parTrans" cxnId="{79921CC1-43AD-48E2-854A-95633AB7828F}">
      <dgm:prSet/>
      <dgm:spPr/>
      <dgm:t>
        <a:bodyPr/>
        <a:lstStyle/>
        <a:p>
          <a:endParaRPr lang="en-US"/>
        </a:p>
      </dgm:t>
    </dgm:pt>
    <dgm:pt modelId="{A47C94DE-1C80-415A-94D0-BFB009F5F9D3}" type="sibTrans" cxnId="{79921CC1-43AD-48E2-854A-95633AB7828F}">
      <dgm:prSet/>
      <dgm:spPr/>
      <dgm:t>
        <a:bodyPr/>
        <a:lstStyle/>
        <a:p>
          <a:endParaRPr lang="en-US"/>
        </a:p>
      </dgm:t>
    </dgm:pt>
    <dgm:pt modelId="{90997D68-070E-4ACE-910C-2E5044ECE844}">
      <dgm:prSet/>
      <dgm:spPr/>
      <dgm:t>
        <a:bodyPr/>
        <a:lstStyle/>
        <a:p>
          <a:pPr rtl="0">
            <a:lnSpc>
              <a:spcPct val="100000"/>
            </a:lnSpc>
            <a:defRPr cap="all"/>
          </a:pPr>
          <a:r>
            <a:rPr lang="en-US"/>
            <a:t>Continuity</a:t>
          </a:r>
          <a:r>
            <a:rPr lang="en-US">
              <a:latin typeface="Calibri Light" panose="020F0302020204030204"/>
            </a:rPr>
            <a:t> of Learning</a:t>
          </a:r>
          <a:endParaRPr lang="en-US"/>
        </a:p>
      </dgm:t>
    </dgm:pt>
    <dgm:pt modelId="{7AD278ED-137C-4555-9ED5-EE45E37E764E}" type="parTrans" cxnId="{55E0BB56-DCBE-4443-BBF0-E3224F2DD8D3}">
      <dgm:prSet/>
      <dgm:spPr/>
      <dgm:t>
        <a:bodyPr/>
        <a:lstStyle/>
        <a:p>
          <a:endParaRPr lang="en-US"/>
        </a:p>
      </dgm:t>
    </dgm:pt>
    <dgm:pt modelId="{ACA90390-67D0-462B-AFE3-502E34E87113}" type="sibTrans" cxnId="{55E0BB56-DCBE-4443-BBF0-E3224F2DD8D3}">
      <dgm:prSet/>
      <dgm:spPr/>
      <dgm:t>
        <a:bodyPr/>
        <a:lstStyle/>
        <a:p>
          <a:endParaRPr lang="en-US"/>
        </a:p>
      </dgm:t>
    </dgm:pt>
    <dgm:pt modelId="{1BCC9E3D-7EB2-47E2-A15B-ACAF4FCAD00D}" type="pres">
      <dgm:prSet presAssocID="{03B25F76-DDBA-479A-99A2-7F99C16604FC}" presName="root" presStyleCnt="0">
        <dgm:presLayoutVars>
          <dgm:dir/>
          <dgm:resizeHandles val="exact"/>
        </dgm:presLayoutVars>
      </dgm:prSet>
      <dgm:spPr/>
    </dgm:pt>
    <dgm:pt modelId="{F50B3C51-A540-4DDE-9F6B-E9CA0824B1C4}" type="pres">
      <dgm:prSet presAssocID="{C2DB3500-60AE-47A8-9F14-CE44380B1D64}" presName="compNode" presStyleCnt="0"/>
      <dgm:spPr/>
    </dgm:pt>
    <dgm:pt modelId="{4EE6B08D-D195-448B-8AE9-90FCB4FE5D9B}" type="pres">
      <dgm:prSet presAssocID="{C2DB3500-60AE-47A8-9F14-CE44380B1D64}" presName="iconBgRect" presStyleLbl="bgShp" presStyleIdx="0" presStyleCnt="4"/>
      <dgm:spPr>
        <a:prstGeom prst="round2DiagRect">
          <a:avLst>
            <a:gd name="adj1" fmla="val 29727"/>
            <a:gd name="adj2" fmla="val 0"/>
          </a:avLst>
        </a:prstGeom>
      </dgm:spPr>
    </dgm:pt>
    <dgm:pt modelId="{BE5EAC5A-FB82-4F53-AC99-6E6F00D930DF}" type="pres">
      <dgm:prSet presAssocID="{C2DB3500-60AE-47A8-9F14-CE44380B1D6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F0FED2F-A304-4761-B4C7-4768059064C6}" type="pres">
      <dgm:prSet presAssocID="{C2DB3500-60AE-47A8-9F14-CE44380B1D64}" presName="spaceRect" presStyleCnt="0"/>
      <dgm:spPr/>
    </dgm:pt>
    <dgm:pt modelId="{95C46144-745E-42E1-B8AC-A92E7B697F65}" type="pres">
      <dgm:prSet presAssocID="{C2DB3500-60AE-47A8-9F14-CE44380B1D64}" presName="textRect" presStyleLbl="revTx" presStyleIdx="0" presStyleCnt="4">
        <dgm:presLayoutVars>
          <dgm:chMax val="1"/>
          <dgm:chPref val="1"/>
        </dgm:presLayoutVars>
      </dgm:prSet>
      <dgm:spPr/>
    </dgm:pt>
    <dgm:pt modelId="{029FA147-3686-4878-99D5-FE31FD99A2CF}" type="pres">
      <dgm:prSet presAssocID="{AF689571-20C7-49ED-ABF6-05725EB5E46F}" presName="sibTrans" presStyleCnt="0"/>
      <dgm:spPr/>
    </dgm:pt>
    <dgm:pt modelId="{1988E2DA-5672-4671-AEC1-66E4A790920D}" type="pres">
      <dgm:prSet presAssocID="{5300B35E-937B-4908-8FA2-8F1355659A4F}" presName="compNode" presStyleCnt="0"/>
      <dgm:spPr/>
    </dgm:pt>
    <dgm:pt modelId="{B15227A0-0B9E-4735-8102-EA01236BB299}" type="pres">
      <dgm:prSet presAssocID="{5300B35E-937B-4908-8FA2-8F1355659A4F}" presName="iconBgRect" presStyleLbl="bgShp" presStyleIdx="1" presStyleCnt="4"/>
      <dgm:spPr>
        <a:prstGeom prst="round2DiagRect">
          <a:avLst>
            <a:gd name="adj1" fmla="val 29727"/>
            <a:gd name="adj2" fmla="val 0"/>
          </a:avLst>
        </a:prstGeom>
      </dgm:spPr>
    </dgm:pt>
    <dgm:pt modelId="{90C927A9-DE52-4A64-881D-3940702DDEDE}" type="pres">
      <dgm:prSet presAssocID="{5300B35E-937B-4908-8FA2-8F1355659A4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FD6151F3-F511-4B89-8FD7-E6442E6C4526}" type="pres">
      <dgm:prSet presAssocID="{5300B35E-937B-4908-8FA2-8F1355659A4F}" presName="spaceRect" presStyleCnt="0"/>
      <dgm:spPr/>
    </dgm:pt>
    <dgm:pt modelId="{C43C3439-1E54-43E6-98C5-98A05BE4B64D}" type="pres">
      <dgm:prSet presAssocID="{5300B35E-937B-4908-8FA2-8F1355659A4F}" presName="textRect" presStyleLbl="revTx" presStyleIdx="1" presStyleCnt="4">
        <dgm:presLayoutVars>
          <dgm:chMax val="1"/>
          <dgm:chPref val="1"/>
        </dgm:presLayoutVars>
      </dgm:prSet>
      <dgm:spPr/>
    </dgm:pt>
    <dgm:pt modelId="{AEC38336-1C91-4442-BF18-76725E13FB8B}" type="pres">
      <dgm:prSet presAssocID="{770258E7-CDA4-4DD9-9840-E38AAF470F52}" presName="sibTrans" presStyleCnt="0"/>
      <dgm:spPr/>
    </dgm:pt>
    <dgm:pt modelId="{2A240088-B26F-426F-8A46-6B317FE9077C}" type="pres">
      <dgm:prSet presAssocID="{76931731-45F9-4049-BE87-680888759F63}" presName="compNode" presStyleCnt="0"/>
      <dgm:spPr/>
    </dgm:pt>
    <dgm:pt modelId="{E4DB4136-2DAC-41EA-98E2-950559061B41}" type="pres">
      <dgm:prSet presAssocID="{76931731-45F9-4049-BE87-680888759F63}" presName="iconBgRect" presStyleLbl="bgShp" presStyleIdx="2" presStyleCnt="4"/>
      <dgm:spPr>
        <a:prstGeom prst="round2DiagRect">
          <a:avLst>
            <a:gd name="adj1" fmla="val 29727"/>
            <a:gd name="adj2" fmla="val 0"/>
          </a:avLst>
        </a:prstGeom>
      </dgm:spPr>
    </dgm:pt>
    <dgm:pt modelId="{545FAC09-2F47-4B79-B425-847FC62CCFDA}" type="pres">
      <dgm:prSet presAssocID="{76931731-45F9-4049-BE87-680888759F6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peat"/>
        </a:ext>
      </dgm:extLst>
    </dgm:pt>
    <dgm:pt modelId="{2F99CF03-61D6-4119-89BC-8B026A94B4BC}" type="pres">
      <dgm:prSet presAssocID="{76931731-45F9-4049-BE87-680888759F63}" presName="spaceRect" presStyleCnt="0"/>
      <dgm:spPr/>
    </dgm:pt>
    <dgm:pt modelId="{F4AA5505-381F-4743-B065-1DCD0C41CCAC}" type="pres">
      <dgm:prSet presAssocID="{76931731-45F9-4049-BE87-680888759F63}" presName="textRect" presStyleLbl="revTx" presStyleIdx="2" presStyleCnt="4">
        <dgm:presLayoutVars>
          <dgm:chMax val="1"/>
          <dgm:chPref val="1"/>
        </dgm:presLayoutVars>
      </dgm:prSet>
      <dgm:spPr/>
    </dgm:pt>
    <dgm:pt modelId="{16040082-3321-437C-BE56-37ACEADC28B8}" type="pres">
      <dgm:prSet presAssocID="{A47C94DE-1C80-415A-94D0-BFB009F5F9D3}" presName="sibTrans" presStyleCnt="0"/>
      <dgm:spPr/>
    </dgm:pt>
    <dgm:pt modelId="{B2706A34-DB70-475C-AD2B-2C7CF67D9F91}" type="pres">
      <dgm:prSet presAssocID="{90997D68-070E-4ACE-910C-2E5044ECE844}" presName="compNode" presStyleCnt="0"/>
      <dgm:spPr/>
    </dgm:pt>
    <dgm:pt modelId="{16BFA1DD-EC9A-4DC3-9BE9-C1CC384590C1}" type="pres">
      <dgm:prSet presAssocID="{90997D68-070E-4ACE-910C-2E5044ECE844}" presName="iconBgRect" presStyleLbl="bgShp" presStyleIdx="3" presStyleCnt="4"/>
      <dgm:spPr>
        <a:prstGeom prst="round2DiagRect">
          <a:avLst>
            <a:gd name="adj1" fmla="val 29727"/>
            <a:gd name="adj2" fmla="val 0"/>
          </a:avLst>
        </a:prstGeom>
      </dgm:spPr>
    </dgm:pt>
    <dgm:pt modelId="{263FAB6E-D6B8-4FCD-B0EF-ED503E016680}" type="pres">
      <dgm:prSet presAssocID="{90997D68-070E-4ACE-910C-2E5044ECE84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nfinity"/>
        </a:ext>
      </dgm:extLst>
    </dgm:pt>
    <dgm:pt modelId="{87C0CBE8-7783-498C-8864-C3A68A0319A9}" type="pres">
      <dgm:prSet presAssocID="{90997D68-070E-4ACE-910C-2E5044ECE844}" presName="spaceRect" presStyleCnt="0"/>
      <dgm:spPr/>
    </dgm:pt>
    <dgm:pt modelId="{5195FD30-40B8-4E08-A42E-8AC052D8667A}" type="pres">
      <dgm:prSet presAssocID="{90997D68-070E-4ACE-910C-2E5044ECE844}" presName="textRect" presStyleLbl="revTx" presStyleIdx="3" presStyleCnt="4">
        <dgm:presLayoutVars>
          <dgm:chMax val="1"/>
          <dgm:chPref val="1"/>
        </dgm:presLayoutVars>
      </dgm:prSet>
      <dgm:spPr/>
    </dgm:pt>
  </dgm:ptLst>
  <dgm:cxnLst>
    <dgm:cxn modelId="{4325093A-0BD9-46B3-88F5-AEB9972E73B0}" srcId="{03B25F76-DDBA-479A-99A2-7F99C16604FC}" destId="{5300B35E-937B-4908-8FA2-8F1355659A4F}" srcOrd="1" destOrd="0" parTransId="{98BE9A55-B17A-4D4B-87AF-ECB720B8C945}" sibTransId="{770258E7-CDA4-4DD9-9840-E38AAF470F52}"/>
    <dgm:cxn modelId="{FE4B2A6D-2D46-4A45-ADE9-18BF96341936}" type="presOf" srcId="{C2DB3500-60AE-47A8-9F14-CE44380B1D64}" destId="{95C46144-745E-42E1-B8AC-A92E7B697F65}" srcOrd="0" destOrd="0" presId="urn:microsoft.com/office/officeart/2018/5/layout/IconLeafLabelList"/>
    <dgm:cxn modelId="{836CBA76-56CD-48B7-8EC4-5E063BFFEE97}" type="presOf" srcId="{5300B35E-937B-4908-8FA2-8F1355659A4F}" destId="{C43C3439-1E54-43E6-98C5-98A05BE4B64D}" srcOrd="0" destOrd="0" presId="urn:microsoft.com/office/officeart/2018/5/layout/IconLeafLabelList"/>
    <dgm:cxn modelId="{55E0BB56-DCBE-4443-BBF0-E3224F2DD8D3}" srcId="{03B25F76-DDBA-479A-99A2-7F99C16604FC}" destId="{90997D68-070E-4ACE-910C-2E5044ECE844}" srcOrd="3" destOrd="0" parTransId="{7AD278ED-137C-4555-9ED5-EE45E37E764E}" sibTransId="{ACA90390-67D0-462B-AFE3-502E34E87113}"/>
    <dgm:cxn modelId="{E24DB29B-AAC7-4368-B6C9-805964F4DA1F}" type="presOf" srcId="{03B25F76-DDBA-479A-99A2-7F99C16604FC}" destId="{1BCC9E3D-7EB2-47E2-A15B-ACAF4FCAD00D}" srcOrd="0" destOrd="0" presId="urn:microsoft.com/office/officeart/2018/5/layout/IconLeafLabelList"/>
    <dgm:cxn modelId="{5F16AFAA-0447-4E4F-A54A-137BCB2F72F7}" type="presOf" srcId="{76931731-45F9-4049-BE87-680888759F63}" destId="{F4AA5505-381F-4743-B065-1DCD0C41CCAC}" srcOrd="0" destOrd="0" presId="urn:microsoft.com/office/officeart/2018/5/layout/IconLeafLabelList"/>
    <dgm:cxn modelId="{79921CC1-43AD-48E2-854A-95633AB7828F}" srcId="{03B25F76-DDBA-479A-99A2-7F99C16604FC}" destId="{76931731-45F9-4049-BE87-680888759F63}" srcOrd="2" destOrd="0" parTransId="{AFE947DB-FC07-499E-9753-013807085808}" sibTransId="{A47C94DE-1C80-415A-94D0-BFB009F5F9D3}"/>
    <dgm:cxn modelId="{D16E18D8-AE85-446D-83F8-92F90DB5AA3F}" type="presOf" srcId="{90997D68-070E-4ACE-910C-2E5044ECE844}" destId="{5195FD30-40B8-4E08-A42E-8AC052D8667A}" srcOrd="0" destOrd="0" presId="urn:microsoft.com/office/officeart/2018/5/layout/IconLeafLabelList"/>
    <dgm:cxn modelId="{BA2EA4FA-B54F-4C5A-A4AC-F71B1F89D8F9}" srcId="{03B25F76-DDBA-479A-99A2-7F99C16604FC}" destId="{C2DB3500-60AE-47A8-9F14-CE44380B1D64}" srcOrd="0" destOrd="0" parTransId="{1635C5E8-6AD0-484C-9206-FF833BBB0249}" sibTransId="{AF689571-20C7-49ED-ABF6-05725EB5E46F}"/>
    <dgm:cxn modelId="{BA14616D-FFA9-4A31-B423-AD5351F16E40}" type="presParOf" srcId="{1BCC9E3D-7EB2-47E2-A15B-ACAF4FCAD00D}" destId="{F50B3C51-A540-4DDE-9F6B-E9CA0824B1C4}" srcOrd="0" destOrd="0" presId="urn:microsoft.com/office/officeart/2018/5/layout/IconLeafLabelList"/>
    <dgm:cxn modelId="{20341343-DB74-4CA7-A55B-ABDCE2E1538F}" type="presParOf" srcId="{F50B3C51-A540-4DDE-9F6B-E9CA0824B1C4}" destId="{4EE6B08D-D195-448B-8AE9-90FCB4FE5D9B}" srcOrd="0" destOrd="0" presId="urn:microsoft.com/office/officeart/2018/5/layout/IconLeafLabelList"/>
    <dgm:cxn modelId="{48B606BA-6046-466D-8EA3-0E72E77B914F}" type="presParOf" srcId="{F50B3C51-A540-4DDE-9F6B-E9CA0824B1C4}" destId="{BE5EAC5A-FB82-4F53-AC99-6E6F00D930DF}" srcOrd="1" destOrd="0" presId="urn:microsoft.com/office/officeart/2018/5/layout/IconLeafLabelList"/>
    <dgm:cxn modelId="{ABB374B7-4E02-4746-9D52-0FF59DE473FB}" type="presParOf" srcId="{F50B3C51-A540-4DDE-9F6B-E9CA0824B1C4}" destId="{AF0FED2F-A304-4761-B4C7-4768059064C6}" srcOrd="2" destOrd="0" presId="urn:microsoft.com/office/officeart/2018/5/layout/IconLeafLabelList"/>
    <dgm:cxn modelId="{A3FF9FDB-CC64-471F-8AE5-37B752CFFC94}" type="presParOf" srcId="{F50B3C51-A540-4DDE-9F6B-E9CA0824B1C4}" destId="{95C46144-745E-42E1-B8AC-A92E7B697F65}" srcOrd="3" destOrd="0" presId="urn:microsoft.com/office/officeart/2018/5/layout/IconLeafLabelList"/>
    <dgm:cxn modelId="{6537D06D-F660-48ED-B527-AE10B8C98FBB}" type="presParOf" srcId="{1BCC9E3D-7EB2-47E2-A15B-ACAF4FCAD00D}" destId="{029FA147-3686-4878-99D5-FE31FD99A2CF}" srcOrd="1" destOrd="0" presId="urn:microsoft.com/office/officeart/2018/5/layout/IconLeafLabelList"/>
    <dgm:cxn modelId="{7EBF2DD3-11D2-41CC-9680-9282FB8EEF8D}" type="presParOf" srcId="{1BCC9E3D-7EB2-47E2-A15B-ACAF4FCAD00D}" destId="{1988E2DA-5672-4671-AEC1-66E4A790920D}" srcOrd="2" destOrd="0" presId="urn:microsoft.com/office/officeart/2018/5/layout/IconLeafLabelList"/>
    <dgm:cxn modelId="{AD23320D-D564-4537-A525-1BA6A91221AA}" type="presParOf" srcId="{1988E2DA-5672-4671-AEC1-66E4A790920D}" destId="{B15227A0-0B9E-4735-8102-EA01236BB299}" srcOrd="0" destOrd="0" presId="urn:microsoft.com/office/officeart/2018/5/layout/IconLeafLabelList"/>
    <dgm:cxn modelId="{F3EE8FBE-0955-49BA-A584-D8341F86976B}" type="presParOf" srcId="{1988E2DA-5672-4671-AEC1-66E4A790920D}" destId="{90C927A9-DE52-4A64-881D-3940702DDEDE}" srcOrd="1" destOrd="0" presId="urn:microsoft.com/office/officeart/2018/5/layout/IconLeafLabelList"/>
    <dgm:cxn modelId="{3234DC7D-2938-44DF-ABB3-D2016DFE87AF}" type="presParOf" srcId="{1988E2DA-5672-4671-AEC1-66E4A790920D}" destId="{FD6151F3-F511-4B89-8FD7-E6442E6C4526}" srcOrd="2" destOrd="0" presId="urn:microsoft.com/office/officeart/2018/5/layout/IconLeafLabelList"/>
    <dgm:cxn modelId="{DF86DA83-76A3-4591-B957-8D429DEC5A57}" type="presParOf" srcId="{1988E2DA-5672-4671-AEC1-66E4A790920D}" destId="{C43C3439-1E54-43E6-98C5-98A05BE4B64D}" srcOrd="3" destOrd="0" presId="urn:microsoft.com/office/officeart/2018/5/layout/IconLeafLabelList"/>
    <dgm:cxn modelId="{577795E2-D19F-4AA8-BB83-594AF0A59B63}" type="presParOf" srcId="{1BCC9E3D-7EB2-47E2-A15B-ACAF4FCAD00D}" destId="{AEC38336-1C91-4442-BF18-76725E13FB8B}" srcOrd="3" destOrd="0" presId="urn:microsoft.com/office/officeart/2018/5/layout/IconLeafLabelList"/>
    <dgm:cxn modelId="{9338CE26-647C-4760-9209-BC0DB6840AA5}" type="presParOf" srcId="{1BCC9E3D-7EB2-47E2-A15B-ACAF4FCAD00D}" destId="{2A240088-B26F-426F-8A46-6B317FE9077C}" srcOrd="4" destOrd="0" presId="urn:microsoft.com/office/officeart/2018/5/layout/IconLeafLabelList"/>
    <dgm:cxn modelId="{B911D8DC-3FEE-4183-AC3E-CBE4AF5699DC}" type="presParOf" srcId="{2A240088-B26F-426F-8A46-6B317FE9077C}" destId="{E4DB4136-2DAC-41EA-98E2-950559061B41}" srcOrd="0" destOrd="0" presId="urn:microsoft.com/office/officeart/2018/5/layout/IconLeafLabelList"/>
    <dgm:cxn modelId="{F1D5946E-4850-41F1-968E-DF0DD9AC93A6}" type="presParOf" srcId="{2A240088-B26F-426F-8A46-6B317FE9077C}" destId="{545FAC09-2F47-4B79-B425-847FC62CCFDA}" srcOrd="1" destOrd="0" presId="urn:microsoft.com/office/officeart/2018/5/layout/IconLeafLabelList"/>
    <dgm:cxn modelId="{55718DA3-44EB-4AB5-B2DD-9172D26E4E27}" type="presParOf" srcId="{2A240088-B26F-426F-8A46-6B317FE9077C}" destId="{2F99CF03-61D6-4119-89BC-8B026A94B4BC}" srcOrd="2" destOrd="0" presId="urn:microsoft.com/office/officeart/2018/5/layout/IconLeafLabelList"/>
    <dgm:cxn modelId="{2885B011-072B-4C94-851F-2373B3BE3AA8}" type="presParOf" srcId="{2A240088-B26F-426F-8A46-6B317FE9077C}" destId="{F4AA5505-381F-4743-B065-1DCD0C41CCAC}" srcOrd="3" destOrd="0" presId="urn:microsoft.com/office/officeart/2018/5/layout/IconLeafLabelList"/>
    <dgm:cxn modelId="{7462FE1D-4A61-4C37-90E4-610EDBBEC2A1}" type="presParOf" srcId="{1BCC9E3D-7EB2-47E2-A15B-ACAF4FCAD00D}" destId="{16040082-3321-437C-BE56-37ACEADC28B8}" srcOrd="5" destOrd="0" presId="urn:microsoft.com/office/officeart/2018/5/layout/IconLeafLabelList"/>
    <dgm:cxn modelId="{674222D6-A5FE-486B-B1E7-CEC6417EAB79}" type="presParOf" srcId="{1BCC9E3D-7EB2-47E2-A15B-ACAF4FCAD00D}" destId="{B2706A34-DB70-475C-AD2B-2C7CF67D9F91}" srcOrd="6" destOrd="0" presId="urn:microsoft.com/office/officeart/2018/5/layout/IconLeafLabelList"/>
    <dgm:cxn modelId="{26028DBC-861A-4C9B-8E7B-7E3046074BC9}" type="presParOf" srcId="{B2706A34-DB70-475C-AD2B-2C7CF67D9F91}" destId="{16BFA1DD-EC9A-4DC3-9BE9-C1CC384590C1}" srcOrd="0" destOrd="0" presId="urn:microsoft.com/office/officeart/2018/5/layout/IconLeafLabelList"/>
    <dgm:cxn modelId="{CBC6D08E-B28A-4324-B082-596D48BF0A21}" type="presParOf" srcId="{B2706A34-DB70-475C-AD2B-2C7CF67D9F91}" destId="{263FAB6E-D6B8-4FCD-B0EF-ED503E016680}" srcOrd="1" destOrd="0" presId="urn:microsoft.com/office/officeart/2018/5/layout/IconLeafLabelList"/>
    <dgm:cxn modelId="{5E420BAF-14C3-4A26-9EAD-CC7C5EBA1DED}" type="presParOf" srcId="{B2706A34-DB70-475C-AD2B-2C7CF67D9F91}" destId="{87C0CBE8-7783-498C-8864-C3A68A0319A9}" srcOrd="2" destOrd="0" presId="urn:microsoft.com/office/officeart/2018/5/layout/IconLeafLabelList"/>
    <dgm:cxn modelId="{242903D5-D032-45DE-853B-988538E29EE0}" type="presParOf" srcId="{B2706A34-DB70-475C-AD2B-2C7CF67D9F91}" destId="{5195FD30-40B8-4E08-A42E-8AC052D8667A}"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313D20-7717-4711-8B2B-7C0747F25B2E}"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4E45437F-7410-4166-B6B9-D49377312668}">
      <dgm:prSet/>
      <dgm:spPr/>
      <dgm:t>
        <a:bodyPr/>
        <a:lstStyle/>
        <a:p>
          <a:r>
            <a:rPr lang="en-US"/>
            <a:t>High quality programs produce high quality outcomes (</a:t>
          </a:r>
          <a:r>
            <a:rPr lang="en-US" err="1"/>
            <a:t>Elango</a:t>
          </a:r>
          <a:r>
            <a:rPr lang="en-US"/>
            <a:t> et al., 2016)</a:t>
          </a:r>
        </a:p>
      </dgm:t>
    </dgm:pt>
    <dgm:pt modelId="{FA39DE5D-2ABB-48D0-BCBB-AE9CF88D36E5}" type="parTrans" cxnId="{34D1889A-D50B-453D-ADEC-C50464598B97}">
      <dgm:prSet/>
      <dgm:spPr/>
      <dgm:t>
        <a:bodyPr/>
        <a:lstStyle/>
        <a:p>
          <a:endParaRPr lang="en-US"/>
        </a:p>
      </dgm:t>
    </dgm:pt>
    <dgm:pt modelId="{0994DABF-12D3-4CDA-8A9D-B7CAAB7491BD}" type="sibTrans" cxnId="{34D1889A-D50B-453D-ADEC-C50464598B97}">
      <dgm:prSet/>
      <dgm:spPr/>
      <dgm:t>
        <a:bodyPr/>
        <a:lstStyle/>
        <a:p>
          <a:endParaRPr lang="en-US"/>
        </a:p>
      </dgm:t>
    </dgm:pt>
    <dgm:pt modelId="{76285F57-808A-458D-A469-287266D8558B}">
      <dgm:prSet/>
      <dgm:spPr/>
      <dgm:t>
        <a:bodyPr/>
        <a:lstStyle/>
        <a:p>
          <a:r>
            <a:rPr lang="en-US"/>
            <a:t>Collaborative community approaches strengthen positive outcomes for children and families (Heckman, 2015)</a:t>
          </a:r>
        </a:p>
      </dgm:t>
    </dgm:pt>
    <dgm:pt modelId="{1203F983-E79D-475B-B654-B226DC751AE0}" type="parTrans" cxnId="{5C19386C-5D90-4BF5-8032-ACE2666E93A6}">
      <dgm:prSet/>
      <dgm:spPr/>
      <dgm:t>
        <a:bodyPr/>
        <a:lstStyle/>
        <a:p>
          <a:endParaRPr lang="en-US"/>
        </a:p>
      </dgm:t>
    </dgm:pt>
    <dgm:pt modelId="{27B4C130-3CD1-4823-9C20-1EBFC0A2996A}" type="sibTrans" cxnId="{5C19386C-5D90-4BF5-8032-ACE2666E93A6}">
      <dgm:prSet/>
      <dgm:spPr/>
      <dgm:t>
        <a:bodyPr/>
        <a:lstStyle/>
        <a:p>
          <a:endParaRPr lang="en-US"/>
        </a:p>
      </dgm:t>
    </dgm:pt>
    <dgm:pt modelId="{4ABEE38F-8C6A-46E6-9FA3-111D30D00041}">
      <dgm:prSet/>
      <dgm:spPr/>
      <dgm:t>
        <a:bodyPr/>
        <a:lstStyle/>
        <a:p>
          <a:r>
            <a:rPr lang="en-US"/>
            <a:t>Effective transitions increase positive child outcomes (</a:t>
          </a:r>
          <a:r>
            <a:rPr lang="en-US" err="1"/>
            <a:t>LoCasale</a:t>
          </a:r>
          <a:r>
            <a:rPr lang="en-US"/>
            <a:t>-Crouch et al., 2008)</a:t>
          </a:r>
        </a:p>
      </dgm:t>
    </dgm:pt>
    <dgm:pt modelId="{224CF845-62EF-4EBD-8CB2-6FCF6B96D9B5}" type="parTrans" cxnId="{AEF3BDA9-05C3-4BC6-A52F-3EDF016DDD7B}">
      <dgm:prSet/>
      <dgm:spPr/>
      <dgm:t>
        <a:bodyPr/>
        <a:lstStyle/>
        <a:p>
          <a:endParaRPr lang="en-US"/>
        </a:p>
      </dgm:t>
    </dgm:pt>
    <dgm:pt modelId="{654C1094-40A8-4F23-A639-81A2A7507FC2}" type="sibTrans" cxnId="{AEF3BDA9-05C3-4BC6-A52F-3EDF016DDD7B}">
      <dgm:prSet/>
      <dgm:spPr/>
      <dgm:t>
        <a:bodyPr/>
        <a:lstStyle/>
        <a:p>
          <a:endParaRPr lang="en-US"/>
        </a:p>
      </dgm:t>
    </dgm:pt>
    <dgm:pt modelId="{9644E4AA-AE75-4DDE-8D7D-9D6FB2C83737}">
      <dgm:prSet/>
      <dgm:spPr/>
      <dgm:t>
        <a:bodyPr/>
        <a:lstStyle/>
        <a:p>
          <a:r>
            <a:rPr lang="en-US"/>
            <a:t>Continuity of learning ensures quality experiences every step of the way (NAESP, 2014)</a:t>
          </a:r>
        </a:p>
      </dgm:t>
    </dgm:pt>
    <dgm:pt modelId="{712677A6-8E13-445D-B8F2-9233F57B0DAB}" type="parTrans" cxnId="{376D80BB-FDB4-4082-AFB2-C268CF39EF53}">
      <dgm:prSet/>
      <dgm:spPr/>
      <dgm:t>
        <a:bodyPr/>
        <a:lstStyle/>
        <a:p>
          <a:endParaRPr lang="en-US"/>
        </a:p>
      </dgm:t>
    </dgm:pt>
    <dgm:pt modelId="{83FB92B6-FCF9-4EC9-B980-4662E7FC0AB3}" type="sibTrans" cxnId="{376D80BB-FDB4-4082-AFB2-C268CF39EF53}">
      <dgm:prSet/>
      <dgm:spPr/>
      <dgm:t>
        <a:bodyPr/>
        <a:lstStyle/>
        <a:p>
          <a:endParaRPr lang="en-US"/>
        </a:p>
      </dgm:t>
    </dgm:pt>
    <dgm:pt modelId="{8B7A2322-9CE8-4170-91C9-9644F85EF78C}" type="pres">
      <dgm:prSet presAssocID="{9C313D20-7717-4711-8B2B-7C0747F25B2E}" presName="outerComposite" presStyleCnt="0">
        <dgm:presLayoutVars>
          <dgm:chMax val="5"/>
          <dgm:dir/>
          <dgm:resizeHandles val="exact"/>
        </dgm:presLayoutVars>
      </dgm:prSet>
      <dgm:spPr/>
    </dgm:pt>
    <dgm:pt modelId="{89AE4BE4-92FD-435E-A7E5-F056DCEEAD58}" type="pres">
      <dgm:prSet presAssocID="{9C313D20-7717-4711-8B2B-7C0747F25B2E}" presName="dummyMaxCanvas" presStyleCnt="0">
        <dgm:presLayoutVars/>
      </dgm:prSet>
      <dgm:spPr/>
    </dgm:pt>
    <dgm:pt modelId="{4C849FB6-9AE2-4E77-A555-9DE88CAC6CE3}" type="pres">
      <dgm:prSet presAssocID="{9C313D20-7717-4711-8B2B-7C0747F25B2E}" presName="FourNodes_1" presStyleLbl="node1" presStyleIdx="0" presStyleCnt="4">
        <dgm:presLayoutVars>
          <dgm:bulletEnabled val="1"/>
        </dgm:presLayoutVars>
      </dgm:prSet>
      <dgm:spPr/>
    </dgm:pt>
    <dgm:pt modelId="{70479298-D574-4913-830F-A41083D97030}" type="pres">
      <dgm:prSet presAssocID="{9C313D20-7717-4711-8B2B-7C0747F25B2E}" presName="FourNodes_2" presStyleLbl="node1" presStyleIdx="1" presStyleCnt="4">
        <dgm:presLayoutVars>
          <dgm:bulletEnabled val="1"/>
        </dgm:presLayoutVars>
      </dgm:prSet>
      <dgm:spPr/>
    </dgm:pt>
    <dgm:pt modelId="{5B98409B-37E1-4138-AD88-137FFC27F9CF}" type="pres">
      <dgm:prSet presAssocID="{9C313D20-7717-4711-8B2B-7C0747F25B2E}" presName="FourNodes_3" presStyleLbl="node1" presStyleIdx="2" presStyleCnt="4">
        <dgm:presLayoutVars>
          <dgm:bulletEnabled val="1"/>
        </dgm:presLayoutVars>
      </dgm:prSet>
      <dgm:spPr/>
    </dgm:pt>
    <dgm:pt modelId="{4C8A4D41-D7E2-48A7-9F47-3B5302A892B5}" type="pres">
      <dgm:prSet presAssocID="{9C313D20-7717-4711-8B2B-7C0747F25B2E}" presName="FourNodes_4" presStyleLbl="node1" presStyleIdx="3" presStyleCnt="4">
        <dgm:presLayoutVars>
          <dgm:bulletEnabled val="1"/>
        </dgm:presLayoutVars>
      </dgm:prSet>
      <dgm:spPr/>
    </dgm:pt>
    <dgm:pt modelId="{B019E984-8226-45FE-A236-F1644C449A31}" type="pres">
      <dgm:prSet presAssocID="{9C313D20-7717-4711-8B2B-7C0747F25B2E}" presName="FourConn_1-2" presStyleLbl="fgAccFollowNode1" presStyleIdx="0" presStyleCnt="3">
        <dgm:presLayoutVars>
          <dgm:bulletEnabled val="1"/>
        </dgm:presLayoutVars>
      </dgm:prSet>
      <dgm:spPr/>
    </dgm:pt>
    <dgm:pt modelId="{B9593786-C84D-4D6F-8369-A1AE6E2A13BF}" type="pres">
      <dgm:prSet presAssocID="{9C313D20-7717-4711-8B2B-7C0747F25B2E}" presName="FourConn_2-3" presStyleLbl="fgAccFollowNode1" presStyleIdx="1" presStyleCnt="3">
        <dgm:presLayoutVars>
          <dgm:bulletEnabled val="1"/>
        </dgm:presLayoutVars>
      </dgm:prSet>
      <dgm:spPr/>
    </dgm:pt>
    <dgm:pt modelId="{781E8949-BA9D-44BD-83DF-183604E3F0D3}" type="pres">
      <dgm:prSet presAssocID="{9C313D20-7717-4711-8B2B-7C0747F25B2E}" presName="FourConn_3-4" presStyleLbl="fgAccFollowNode1" presStyleIdx="2" presStyleCnt="3">
        <dgm:presLayoutVars>
          <dgm:bulletEnabled val="1"/>
        </dgm:presLayoutVars>
      </dgm:prSet>
      <dgm:spPr/>
    </dgm:pt>
    <dgm:pt modelId="{D21272D4-CB66-44C9-91B3-5C186D4680D5}" type="pres">
      <dgm:prSet presAssocID="{9C313D20-7717-4711-8B2B-7C0747F25B2E}" presName="FourNodes_1_text" presStyleLbl="node1" presStyleIdx="3" presStyleCnt="4">
        <dgm:presLayoutVars>
          <dgm:bulletEnabled val="1"/>
        </dgm:presLayoutVars>
      </dgm:prSet>
      <dgm:spPr/>
    </dgm:pt>
    <dgm:pt modelId="{DDCA413E-992C-4900-874C-394B245E7949}" type="pres">
      <dgm:prSet presAssocID="{9C313D20-7717-4711-8B2B-7C0747F25B2E}" presName="FourNodes_2_text" presStyleLbl="node1" presStyleIdx="3" presStyleCnt="4">
        <dgm:presLayoutVars>
          <dgm:bulletEnabled val="1"/>
        </dgm:presLayoutVars>
      </dgm:prSet>
      <dgm:spPr/>
    </dgm:pt>
    <dgm:pt modelId="{F4BB2DDE-C6D5-41EC-B291-BD08565C1D73}" type="pres">
      <dgm:prSet presAssocID="{9C313D20-7717-4711-8B2B-7C0747F25B2E}" presName="FourNodes_3_text" presStyleLbl="node1" presStyleIdx="3" presStyleCnt="4">
        <dgm:presLayoutVars>
          <dgm:bulletEnabled val="1"/>
        </dgm:presLayoutVars>
      </dgm:prSet>
      <dgm:spPr/>
    </dgm:pt>
    <dgm:pt modelId="{5258BCA2-9C38-4C55-8E5F-9C76A3C157DA}" type="pres">
      <dgm:prSet presAssocID="{9C313D20-7717-4711-8B2B-7C0747F25B2E}" presName="FourNodes_4_text" presStyleLbl="node1" presStyleIdx="3" presStyleCnt="4">
        <dgm:presLayoutVars>
          <dgm:bulletEnabled val="1"/>
        </dgm:presLayoutVars>
      </dgm:prSet>
      <dgm:spPr/>
    </dgm:pt>
  </dgm:ptLst>
  <dgm:cxnLst>
    <dgm:cxn modelId="{A9579913-FD8C-40A2-B904-6CED057890E5}" type="presOf" srcId="{76285F57-808A-458D-A469-287266D8558B}" destId="{70479298-D574-4913-830F-A41083D97030}" srcOrd="0" destOrd="0" presId="urn:microsoft.com/office/officeart/2005/8/layout/vProcess5"/>
    <dgm:cxn modelId="{5F51C91C-6594-4C35-99C6-012DFAA2EE0B}" type="presOf" srcId="{9C313D20-7717-4711-8B2B-7C0747F25B2E}" destId="{8B7A2322-9CE8-4170-91C9-9644F85EF78C}" srcOrd="0" destOrd="0" presId="urn:microsoft.com/office/officeart/2005/8/layout/vProcess5"/>
    <dgm:cxn modelId="{E8FDF330-4DBD-43CD-BDBB-2CC74C0D22D9}" type="presOf" srcId="{76285F57-808A-458D-A469-287266D8558B}" destId="{DDCA413E-992C-4900-874C-394B245E7949}" srcOrd="1" destOrd="0" presId="urn:microsoft.com/office/officeart/2005/8/layout/vProcess5"/>
    <dgm:cxn modelId="{0A233B3F-68D1-4E5A-8EFD-B94C7CC50449}" type="presOf" srcId="{4ABEE38F-8C6A-46E6-9FA3-111D30D00041}" destId="{5B98409B-37E1-4138-AD88-137FFC27F9CF}" srcOrd="0" destOrd="0" presId="urn:microsoft.com/office/officeart/2005/8/layout/vProcess5"/>
    <dgm:cxn modelId="{B301C93F-4764-4567-B265-036A5B399889}" type="presOf" srcId="{0994DABF-12D3-4CDA-8A9D-B7CAAB7491BD}" destId="{B019E984-8226-45FE-A236-F1644C449A31}" srcOrd="0" destOrd="0" presId="urn:microsoft.com/office/officeart/2005/8/layout/vProcess5"/>
    <dgm:cxn modelId="{9764785E-7188-4759-8219-A60CF905D785}" type="presOf" srcId="{4ABEE38F-8C6A-46E6-9FA3-111D30D00041}" destId="{F4BB2DDE-C6D5-41EC-B291-BD08565C1D73}" srcOrd="1" destOrd="0" presId="urn:microsoft.com/office/officeart/2005/8/layout/vProcess5"/>
    <dgm:cxn modelId="{5C19386C-5D90-4BF5-8032-ACE2666E93A6}" srcId="{9C313D20-7717-4711-8B2B-7C0747F25B2E}" destId="{76285F57-808A-458D-A469-287266D8558B}" srcOrd="1" destOrd="0" parTransId="{1203F983-E79D-475B-B654-B226DC751AE0}" sibTransId="{27B4C130-3CD1-4823-9C20-1EBFC0A2996A}"/>
    <dgm:cxn modelId="{5A26BF6C-3F93-4735-83F4-ED7DB18A91B1}" type="presOf" srcId="{27B4C130-3CD1-4823-9C20-1EBFC0A2996A}" destId="{B9593786-C84D-4D6F-8369-A1AE6E2A13BF}" srcOrd="0" destOrd="0" presId="urn:microsoft.com/office/officeart/2005/8/layout/vProcess5"/>
    <dgm:cxn modelId="{903A517E-7466-4613-9C7B-A68C5528380E}" type="presOf" srcId="{4E45437F-7410-4166-B6B9-D49377312668}" destId="{D21272D4-CB66-44C9-91B3-5C186D4680D5}" srcOrd="1" destOrd="0" presId="urn:microsoft.com/office/officeart/2005/8/layout/vProcess5"/>
    <dgm:cxn modelId="{34D1889A-D50B-453D-ADEC-C50464598B97}" srcId="{9C313D20-7717-4711-8B2B-7C0747F25B2E}" destId="{4E45437F-7410-4166-B6B9-D49377312668}" srcOrd="0" destOrd="0" parTransId="{FA39DE5D-2ABB-48D0-BCBB-AE9CF88D36E5}" sibTransId="{0994DABF-12D3-4CDA-8A9D-B7CAAB7491BD}"/>
    <dgm:cxn modelId="{0AFD869C-5728-435D-8D43-242F8058D852}" type="presOf" srcId="{9644E4AA-AE75-4DDE-8D7D-9D6FB2C83737}" destId="{4C8A4D41-D7E2-48A7-9F47-3B5302A892B5}" srcOrd="0" destOrd="0" presId="urn:microsoft.com/office/officeart/2005/8/layout/vProcess5"/>
    <dgm:cxn modelId="{AEF3BDA9-05C3-4BC6-A52F-3EDF016DDD7B}" srcId="{9C313D20-7717-4711-8B2B-7C0747F25B2E}" destId="{4ABEE38F-8C6A-46E6-9FA3-111D30D00041}" srcOrd="2" destOrd="0" parTransId="{224CF845-62EF-4EBD-8CB2-6FCF6B96D9B5}" sibTransId="{654C1094-40A8-4F23-A639-81A2A7507FC2}"/>
    <dgm:cxn modelId="{376D80BB-FDB4-4082-AFB2-C268CF39EF53}" srcId="{9C313D20-7717-4711-8B2B-7C0747F25B2E}" destId="{9644E4AA-AE75-4DDE-8D7D-9D6FB2C83737}" srcOrd="3" destOrd="0" parTransId="{712677A6-8E13-445D-B8F2-9233F57B0DAB}" sibTransId="{83FB92B6-FCF9-4EC9-B980-4662E7FC0AB3}"/>
    <dgm:cxn modelId="{1AAF04CE-D3BE-4DD4-AF1E-64BCF3C823CC}" type="presOf" srcId="{654C1094-40A8-4F23-A639-81A2A7507FC2}" destId="{781E8949-BA9D-44BD-83DF-183604E3F0D3}" srcOrd="0" destOrd="0" presId="urn:microsoft.com/office/officeart/2005/8/layout/vProcess5"/>
    <dgm:cxn modelId="{269CBBE0-964F-4DD8-9D39-7979D790EDF5}" type="presOf" srcId="{9644E4AA-AE75-4DDE-8D7D-9D6FB2C83737}" destId="{5258BCA2-9C38-4C55-8E5F-9C76A3C157DA}" srcOrd="1" destOrd="0" presId="urn:microsoft.com/office/officeart/2005/8/layout/vProcess5"/>
    <dgm:cxn modelId="{8E6A57F0-B31B-413B-9B01-0DD6C58644B8}" type="presOf" srcId="{4E45437F-7410-4166-B6B9-D49377312668}" destId="{4C849FB6-9AE2-4E77-A555-9DE88CAC6CE3}" srcOrd="0" destOrd="0" presId="urn:microsoft.com/office/officeart/2005/8/layout/vProcess5"/>
    <dgm:cxn modelId="{4BA81FEC-42C3-46E8-846C-AC01292F3C71}" type="presParOf" srcId="{8B7A2322-9CE8-4170-91C9-9644F85EF78C}" destId="{89AE4BE4-92FD-435E-A7E5-F056DCEEAD58}" srcOrd="0" destOrd="0" presId="urn:microsoft.com/office/officeart/2005/8/layout/vProcess5"/>
    <dgm:cxn modelId="{5556EBE0-55D4-403B-A146-59AE927E82C0}" type="presParOf" srcId="{8B7A2322-9CE8-4170-91C9-9644F85EF78C}" destId="{4C849FB6-9AE2-4E77-A555-9DE88CAC6CE3}" srcOrd="1" destOrd="0" presId="urn:microsoft.com/office/officeart/2005/8/layout/vProcess5"/>
    <dgm:cxn modelId="{29B52B4A-5CFF-4EBF-929F-3316B3D59E24}" type="presParOf" srcId="{8B7A2322-9CE8-4170-91C9-9644F85EF78C}" destId="{70479298-D574-4913-830F-A41083D97030}" srcOrd="2" destOrd="0" presId="urn:microsoft.com/office/officeart/2005/8/layout/vProcess5"/>
    <dgm:cxn modelId="{E92AF699-E667-44FF-A06C-7FE66832D3D8}" type="presParOf" srcId="{8B7A2322-9CE8-4170-91C9-9644F85EF78C}" destId="{5B98409B-37E1-4138-AD88-137FFC27F9CF}" srcOrd="3" destOrd="0" presId="urn:microsoft.com/office/officeart/2005/8/layout/vProcess5"/>
    <dgm:cxn modelId="{04DAC8BD-AF56-40B9-B000-8DF755E2BF91}" type="presParOf" srcId="{8B7A2322-9CE8-4170-91C9-9644F85EF78C}" destId="{4C8A4D41-D7E2-48A7-9F47-3B5302A892B5}" srcOrd="4" destOrd="0" presId="urn:microsoft.com/office/officeart/2005/8/layout/vProcess5"/>
    <dgm:cxn modelId="{D8FF4E85-2C5C-4B03-A35C-B6B1831A0B71}" type="presParOf" srcId="{8B7A2322-9CE8-4170-91C9-9644F85EF78C}" destId="{B019E984-8226-45FE-A236-F1644C449A31}" srcOrd="5" destOrd="0" presId="urn:microsoft.com/office/officeart/2005/8/layout/vProcess5"/>
    <dgm:cxn modelId="{066EA7CC-E3B8-4A01-BCD9-FCAEEA00F33C}" type="presParOf" srcId="{8B7A2322-9CE8-4170-91C9-9644F85EF78C}" destId="{B9593786-C84D-4D6F-8369-A1AE6E2A13BF}" srcOrd="6" destOrd="0" presId="urn:microsoft.com/office/officeart/2005/8/layout/vProcess5"/>
    <dgm:cxn modelId="{97CF9DF2-2D23-4D25-A731-50DC8446CC13}" type="presParOf" srcId="{8B7A2322-9CE8-4170-91C9-9644F85EF78C}" destId="{781E8949-BA9D-44BD-83DF-183604E3F0D3}" srcOrd="7" destOrd="0" presId="urn:microsoft.com/office/officeart/2005/8/layout/vProcess5"/>
    <dgm:cxn modelId="{012FE130-FF1B-4325-BD79-E04D398CE916}" type="presParOf" srcId="{8B7A2322-9CE8-4170-91C9-9644F85EF78C}" destId="{D21272D4-CB66-44C9-91B3-5C186D4680D5}" srcOrd="8" destOrd="0" presId="urn:microsoft.com/office/officeart/2005/8/layout/vProcess5"/>
    <dgm:cxn modelId="{F0294184-B23B-463F-ABE2-9F2BE96D670A}" type="presParOf" srcId="{8B7A2322-9CE8-4170-91C9-9644F85EF78C}" destId="{DDCA413E-992C-4900-874C-394B245E7949}" srcOrd="9" destOrd="0" presId="urn:microsoft.com/office/officeart/2005/8/layout/vProcess5"/>
    <dgm:cxn modelId="{C19D0B2A-CF16-4F4F-9407-65DB2FA4D286}" type="presParOf" srcId="{8B7A2322-9CE8-4170-91C9-9644F85EF78C}" destId="{F4BB2DDE-C6D5-41EC-B291-BD08565C1D73}" srcOrd="10" destOrd="0" presId="urn:microsoft.com/office/officeart/2005/8/layout/vProcess5"/>
    <dgm:cxn modelId="{B7230D68-FCD2-4AA3-AC81-4C86E6424C57}" type="presParOf" srcId="{8B7A2322-9CE8-4170-91C9-9644F85EF78C}" destId="{5258BCA2-9C38-4C55-8E5F-9C76A3C157D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3E21FD-04F2-4452-A121-9B2BB127C06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254A626-4E00-43B4-B753-9142B0B94A01}">
      <dgm:prSet phldrT="[Text]" phldr="0"/>
      <dgm:spPr/>
      <dgm:t>
        <a:bodyPr/>
        <a:lstStyle/>
        <a:p>
          <a:r>
            <a:rPr lang="en-US">
              <a:latin typeface="Calibri Light" panose="020F0302020204030204"/>
            </a:rPr>
            <a:t>Quality</a:t>
          </a:r>
          <a:endParaRPr lang="en-US"/>
        </a:p>
      </dgm:t>
    </dgm:pt>
    <dgm:pt modelId="{8FF0F64A-F882-46DB-961B-56776CA026EE}" type="parTrans" cxnId="{C7164AA1-2DC1-4DCE-A326-F6704B52620B}">
      <dgm:prSet/>
      <dgm:spPr/>
      <dgm:t>
        <a:bodyPr/>
        <a:lstStyle/>
        <a:p>
          <a:endParaRPr lang="en-US"/>
        </a:p>
      </dgm:t>
    </dgm:pt>
    <dgm:pt modelId="{ECB2E810-9D4E-445D-B9E0-C2019AF341BA}" type="sibTrans" cxnId="{C7164AA1-2DC1-4DCE-A326-F6704B52620B}">
      <dgm:prSet/>
      <dgm:spPr/>
      <dgm:t>
        <a:bodyPr/>
        <a:lstStyle/>
        <a:p>
          <a:endParaRPr lang="en-US"/>
        </a:p>
      </dgm:t>
    </dgm:pt>
    <dgm:pt modelId="{52AA98C7-9F7F-4BB9-9423-2CF51554895D}">
      <dgm:prSet phldrT="[Text]" phldr="0"/>
      <dgm:spPr/>
      <dgm:t>
        <a:bodyPr/>
        <a:lstStyle/>
        <a:p>
          <a:pPr rtl="0"/>
          <a:r>
            <a:rPr lang="en-US">
              <a:latin typeface="Calibri"/>
              <a:cs typeface="Calibri"/>
            </a:rPr>
            <a:t>Understanding the landscape of Birth-5 programming</a:t>
          </a:r>
          <a:endParaRPr lang="en-US"/>
        </a:p>
      </dgm:t>
    </dgm:pt>
    <dgm:pt modelId="{8D605CC8-E5FB-4720-BCD8-4107EDD16749}" type="parTrans" cxnId="{DD458C43-20B9-4D59-A0F4-30533DD7EB83}">
      <dgm:prSet/>
      <dgm:spPr/>
      <dgm:t>
        <a:bodyPr/>
        <a:lstStyle/>
        <a:p>
          <a:endParaRPr lang="en-US"/>
        </a:p>
      </dgm:t>
    </dgm:pt>
    <dgm:pt modelId="{41EFAA70-D76E-42F3-B04D-A898C97213E1}" type="sibTrans" cxnId="{DD458C43-20B9-4D59-A0F4-30533DD7EB83}">
      <dgm:prSet/>
      <dgm:spPr/>
      <dgm:t>
        <a:bodyPr/>
        <a:lstStyle/>
        <a:p>
          <a:endParaRPr lang="en-US"/>
        </a:p>
      </dgm:t>
    </dgm:pt>
    <dgm:pt modelId="{468824B9-9A98-4437-A051-6B7383123718}">
      <dgm:prSet phldrT="[Text]" phldr="0"/>
      <dgm:spPr/>
      <dgm:t>
        <a:bodyPr/>
        <a:lstStyle/>
        <a:p>
          <a:pPr rtl="0"/>
          <a:r>
            <a:rPr lang="en-US">
              <a:latin typeface="Calibri Light" panose="020F0302020204030204"/>
            </a:rPr>
            <a:t> Community Collaboration</a:t>
          </a:r>
          <a:endParaRPr lang="en-US"/>
        </a:p>
      </dgm:t>
    </dgm:pt>
    <dgm:pt modelId="{B3B03A42-C044-4C12-A3B1-129A5488CAC1}" type="parTrans" cxnId="{CB2AB51D-856D-4DAD-AFE0-D3F39AB2B853}">
      <dgm:prSet/>
      <dgm:spPr/>
      <dgm:t>
        <a:bodyPr/>
        <a:lstStyle/>
        <a:p>
          <a:endParaRPr lang="en-US"/>
        </a:p>
      </dgm:t>
    </dgm:pt>
    <dgm:pt modelId="{932D7672-54D3-48F5-9F90-12CA9A0AD52C}" type="sibTrans" cxnId="{CB2AB51D-856D-4DAD-AFE0-D3F39AB2B853}">
      <dgm:prSet/>
      <dgm:spPr/>
      <dgm:t>
        <a:bodyPr/>
        <a:lstStyle/>
        <a:p>
          <a:endParaRPr lang="en-US"/>
        </a:p>
      </dgm:t>
    </dgm:pt>
    <dgm:pt modelId="{0E478842-CDA0-42D7-AB31-F604B1C7CF04}">
      <dgm:prSet phldr="0"/>
      <dgm:spPr/>
      <dgm:t>
        <a:bodyPr/>
        <a:lstStyle/>
        <a:p>
          <a:r>
            <a:rPr lang="en-US">
              <a:latin typeface="Calibri Light" panose="020F0302020204030204"/>
            </a:rPr>
            <a:t>Transitions</a:t>
          </a:r>
        </a:p>
      </dgm:t>
    </dgm:pt>
    <dgm:pt modelId="{6EC85603-53CF-4FDE-981D-D6F23ECCCCA9}" type="parTrans" cxnId="{E8993670-101F-4741-9169-2F2B4A431E6A}">
      <dgm:prSet/>
      <dgm:spPr/>
      <dgm:t>
        <a:bodyPr/>
        <a:lstStyle/>
        <a:p>
          <a:endParaRPr lang="en-US"/>
        </a:p>
      </dgm:t>
    </dgm:pt>
    <dgm:pt modelId="{F087CD67-6316-4D28-9AB4-D97C198BDEFB}" type="sibTrans" cxnId="{E8993670-101F-4741-9169-2F2B4A431E6A}">
      <dgm:prSet/>
      <dgm:spPr/>
      <dgm:t>
        <a:bodyPr/>
        <a:lstStyle/>
        <a:p>
          <a:endParaRPr lang="en-US"/>
        </a:p>
      </dgm:t>
    </dgm:pt>
    <dgm:pt modelId="{2B384D93-76C4-48B6-A21E-98D10D0F6597}">
      <dgm:prSet phldr="0"/>
      <dgm:spPr/>
      <dgm:t>
        <a:bodyPr/>
        <a:lstStyle/>
        <a:p>
          <a:pPr rtl="0"/>
          <a:r>
            <a:rPr lang="en-US">
              <a:latin typeface="Calibri Light" panose="020F0302020204030204"/>
            </a:rPr>
            <a:t>Continuity of Learning</a:t>
          </a:r>
        </a:p>
      </dgm:t>
    </dgm:pt>
    <dgm:pt modelId="{48909261-28E6-42EA-9A43-1B70BCF18543}" type="parTrans" cxnId="{7997314F-60D7-4E5E-8B08-D9EBC47C5C9E}">
      <dgm:prSet/>
      <dgm:spPr/>
      <dgm:t>
        <a:bodyPr/>
        <a:lstStyle/>
        <a:p>
          <a:endParaRPr lang="en-US"/>
        </a:p>
      </dgm:t>
    </dgm:pt>
    <dgm:pt modelId="{7373016C-DC6E-4456-8336-3B45631386F0}" type="sibTrans" cxnId="{7997314F-60D7-4E5E-8B08-D9EBC47C5C9E}">
      <dgm:prSet/>
      <dgm:spPr/>
      <dgm:t>
        <a:bodyPr/>
        <a:lstStyle/>
        <a:p>
          <a:endParaRPr lang="en-US"/>
        </a:p>
      </dgm:t>
    </dgm:pt>
    <dgm:pt modelId="{86508708-E3A7-438D-B7EE-C74D2B9473B3}">
      <dgm:prSet phldr="0"/>
      <dgm:spPr/>
      <dgm:t>
        <a:bodyPr/>
        <a:lstStyle/>
        <a:p>
          <a:pPr rtl="0"/>
          <a:r>
            <a:rPr lang="en-US" i="0">
              <a:latin typeface="Calibri"/>
              <a:cs typeface="Calibri"/>
            </a:rPr>
            <a:t>Understanding the key factors impacting early elementary achievement, child and family outcomes as students move through the early childhood and early elementary</a:t>
          </a:r>
          <a:endParaRPr lang="en-US" i="0">
            <a:latin typeface="Calibri Light" panose="020F0302020204030204"/>
          </a:endParaRPr>
        </a:p>
      </dgm:t>
    </dgm:pt>
    <dgm:pt modelId="{8B27AC56-E7F8-47DA-A740-5D2D20F8190C}" type="parTrans" cxnId="{52E87660-CF7D-4FED-947C-D64702091E38}">
      <dgm:prSet/>
      <dgm:spPr/>
      <dgm:t>
        <a:bodyPr/>
        <a:lstStyle/>
        <a:p>
          <a:endParaRPr lang="en-US"/>
        </a:p>
      </dgm:t>
    </dgm:pt>
    <dgm:pt modelId="{7DC96F1D-BF82-483D-A9CE-C7C154AE0A97}" type="sibTrans" cxnId="{52E87660-CF7D-4FED-947C-D64702091E38}">
      <dgm:prSet/>
      <dgm:spPr/>
      <dgm:t>
        <a:bodyPr/>
        <a:lstStyle/>
        <a:p>
          <a:endParaRPr lang="en-US"/>
        </a:p>
      </dgm:t>
    </dgm:pt>
    <dgm:pt modelId="{8704B869-0458-42DB-9157-C284BD1FB478}">
      <dgm:prSet phldr="0"/>
      <dgm:spPr/>
      <dgm:t>
        <a:bodyPr/>
        <a:lstStyle/>
        <a:p>
          <a:pPr rtl="0"/>
          <a:r>
            <a:rPr lang="en-US"/>
            <a:t>The relationship between elementary schools, early childhood programs and agencies within the community</a:t>
          </a:r>
          <a:endParaRPr lang="en-US">
            <a:latin typeface="Calibri Light" panose="020F0302020204030204"/>
          </a:endParaRPr>
        </a:p>
      </dgm:t>
    </dgm:pt>
    <dgm:pt modelId="{4EB9A29A-DB3B-4D6A-A9A4-DD18AE1D50C9}" type="parTrans" cxnId="{0865CA54-06E8-4864-93DE-F537BB460121}">
      <dgm:prSet/>
      <dgm:spPr/>
      <dgm:t>
        <a:bodyPr/>
        <a:lstStyle/>
        <a:p>
          <a:endParaRPr lang="en-US"/>
        </a:p>
      </dgm:t>
    </dgm:pt>
    <dgm:pt modelId="{DD022190-7229-4B31-AA9F-1B2DDC4F2B7E}" type="sibTrans" cxnId="{0865CA54-06E8-4864-93DE-F537BB460121}">
      <dgm:prSet/>
      <dgm:spPr/>
      <dgm:t>
        <a:bodyPr/>
        <a:lstStyle/>
        <a:p>
          <a:endParaRPr lang="en-US"/>
        </a:p>
      </dgm:t>
    </dgm:pt>
    <dgm:pt modelId="{4E53BC8A-F1DA-4AB0-A5A9-C2D347905DA8}">
      <dgm:prSet phldr="0"/>
      <dgm:spPr/>
      <dgm:t>
        <a:bodyPr/>
        <a:lstStyle/>
        <a:p>
          <a:pPr algn="l" rtl="0">
            <a:lnSpc>
              <a:spcPct val="90000"/>
            </a:lnSpc>
          </a:pPr>
          <a:r>
            <a:rPr lang="en-US"/>
            <a:t>Understanding the available and needed services for families within the community</a:t>
          </a:r>
        </a:p>
      </dgm:t>
    </dgm:pt>
    <dgm:pt modelId="{489502E4-7CC4-42D2-A9C6-9AABA1376A8E}" type="parTrans" cxnId="{FB364A18-EE39-40A8-BA5B-CA39D896C4D1}">
      <dgm:prSet/>
      <dgm:spPr/>
      <dgm:t>
        <a:bodyPr/>
        <a:lstStyle/>
        <a:p>
          <a:endParaRPr lang="en-US"/>
        </a:p>
      </dgm:t>
    </dgm:pt>
    <dgm:pt modelId="{EABAF8BF-6272-4279-AF0E-17AC19F7A5C7}" type="sibTrans" cxnId="{FB364A18-EE39-40A8-BA5B-CA39D896C4D1}">
      <dgm:prSet/>
      <dgm:spPr/>
      <dgm:t>
        <a:bodyPr/>
        <a:lstStyle/>
        <a:p>
          <a:endParaRPr lang="en-US"/>
        </a:p>
      </dgm:t>
    </dgm:pt>
    <dgm:pt modelId="{888C32E2-A364-4297-98F1-A2B0543132A1}" type="pres">
      <dgm:prSet presAssocID="{EB3E21FD-04F2-4452-A121-9B2BB127C06F}" presName="linear" presStyleCnt="0">
        <dgm:presLayoutVars>
          <dgm:animLvl val="lvl"/>
          <dgm:resizeHandles val="exact"/>
        </dgm:presLayoutVars>
      </dgm:prSet>
      <dgm:spPr/>
    </dgm:pt>
    <dgm:pt modelId="{3D597F80-B3E6-43B5-BE73-C5EBA067AE3A}" type="pres">
      <dgm:prSet presAssocID="{3254A626-4E00-43B4-B753-9142B0B94A01}" presName="parentText" presStyleLbl="node1" presStyleIdx="0" presStyleCnt="4">
        <dgm:presLayoutVars>
          <dgm:chMax val="0"/>
          <dgm:bulletEnabled val="1"/>
        </dgm:presLayoutVars>
      </dgm:prSet>
      <dgm:spPr/>
    </dgm:pt>
    <dgm:pt modelId="{CCB13CE1-5831-4A2B-87C8-FB9DFDE36758}" type="pres">
      <dgm:prSet presAssocID="{3254A626-4E00-43B4-B753-9142B0B94A01}" presName="childText" presStyleLbl="revTx" presStyleIdx="0" presStyleCnt="4">
        <dgm:presLayoutVars>
          <dgm:bulletEnabled val="1"/>
        </dgm:presLayoutVars>
      </dgm:prSet>
      <dgm:spPr/>
    </dgm:pt>
    <dgm:pt modelId="{6174BFCC-6A21-4FFE-A4EA-6DAB0B029E0D}" type="pres">
      <dgm:prSet presAssocID="{468824B9-9A98-4437-A051-6B7383123718}" presName="parentText" presStyleLbl="node1" presStyleIdx="1" presStyleCnt="4">
        <dgm:presLayoutVars>
          <dgm:chMax val="0"/>
          <dgm:bulletEnabled val="1"/>
        </dgm:presLayoutVars>
      </dgm:prSet>
      <dgm:spPr/>
    </dgm:pt>
    <dgm:pt modelId="{09FA28A2-BF3F-45F6-9E2D-A77492F9E062}" type="pres">
      <dgm:prSet presAssocID="{468824B9-9A98-4437-A051-6B7383123718}" presName="childText" presStyleLbl="revTx" presStyleIdx="1" presStyleCnt="4">
        <dgm:presLayoutVars>
          <dgm:bulletEnabled val="1"/>
        </dgm:presLayoutVars>
      </dgm:prSet>
      <dgm:spPr/>
    </dgm:pt>
    <dgm:pt modelId="{469D46BD-4288-4B8C-B7D1-E2217E5FAF90}" type="pres">
      <dgm:prSet presAssocID="{0E478842-CDA0-42D7-AB31-F604B1C7CF04}" presName="parentText" presStyleLbl="node1" presStyleIdx="2" presStyleCnt="4">
        <dgm:presLayoutVars>
          <dgm:chMax val="0"/>
          <dgm:bulletEnabled val="1"/>
        </dgm:presLayoutVars>
      </dgm:prSet>
      <dgm:spPr/>
    </dgm:pt>
    <dgm:pt modelId="{86750A47-1A87-4A02-AFE4-A8AA0D6F5494}" type="pres">
      <dgm:prSet presAssocID="{0E478842-CDA0-42D7-AB31-F604B1C7CF04}" presName="childText" presStyleLbl="revTx" presStyleIdx="2" presStyleCnt="4">
        <dgm:presLayoutVars>
          <dgm:bulletEnabled val="1"/>
        </dgm:presLayoutVars>
      </dgm:prSet>
      <dgm:spPr/>
    </dgm:pt>
    <dgm:pt modelId="{0237FC16-136E-4B10-BE64-8E5BA49DFBB6}" type="pres">
      <dgm:prSet presAssocID="{2B384D93-76C4-48B6-A21E-98D10D0F6597}" presName="parentText" presStyleLbl="node1" presStyleIdx="3" presStyleCnt="4">
        <dgm:presLayoutVars>
          <dgm:chMax val="0"/>
          <dgm:bulletEnabled val="1"/>
        </dgm:presLayoutVars>
      </dgm:prSet>
      <dgm:spPr/>
    </dgm:pt>
    <dgm:pt modelId="{6211610B-BB3C-4965-B542-9DDF7D17686C}" type="pres">
      <dgm:prSet presAssocID="{2B384D93-76C4-48B6-A21E-98D10D0F6597}" presName="childText" presStyleLbl="revTx" presStyleIdx="3" presStyleCnt="4">
        <dgm:presLayoutVars>
          <dgm:bulletEnabled val="1"/>
        </dgm:presLayoutVars>
      </dgm:prSet>
      <dgm:spPr/>
    </dgm:pt>
  </dgm:ptLst>
  <dgm:cxnLst>
    <dgm:cxn modelId="{FB364A18-EE39-40A8-BA5B-CA39D896C4D1}" srcId="{468824B9-9A98-4437-A051-6B7383123718}" destId="{4E53BC8A-F1DA-4AB0-A5A9-C2D347905DA8}" srcOrd="0" destOrd="0" parTransId="{489502E4-7CC4-42D2-A9C6-9AABA1376A8E}" sibTransId="{EABAF8BF-6272-4279-AF0E-17AC19F7A5C7}"/>
    <dgm:cxn modelId="{CB2AB51D-856D-4DAD-AFE0-D3F39AB2B853}" srcId="{EB3E21FD-04F2-4452-A121-9B2BB127C06F}" destId="{468824B9-9A98-4437-A051-6B7383123718}" srcOrd="1" destOrd="0" parTransId="{B3B03A42-C044-4C12-A3B1-129A5488CAC1}" sibTransId="{932D7672-54D3-48F5-9F90-12CA9A0AD52C}"/>
    <dgm:cxn modelId="{9D41531F-EA7E-49A9-BFE9-343965B90A6F}" type="presOf" srcId="{2B384D93-76C4-48B6-A21E-98D10D0F6597}" destId="{0237FC16-136E-4B10-BE64-8E5BA49DFBB6}" srcOrd="0" destOrd="0" presId="urn:microsoft.com/office/officeart/2005/8/layout/vList2"/>
    <dgm:cxn modelId="{5FDA4D30-149E-4230-A66C-51DEB17AB777}" type="presOf" srcId="{52AA98C7-9F7F-4BB9-9423-2CF51554895D}" destId="{CCB13CE1-5831-4A2B-87C8-FB9DFDE36758}" srcOrd="0" destOrd="0" presId="urn:microsoft.com/office/officeart/2005/8/layout/vList2"/>
    <dgm:cxn modelId="{471C6A3F-1E86-48AB-A6A4-9BECA57612B5}" type="presOf" srcId="{0E478842-CDA0-42D7-AB31-F604B1C7CF04}" destId="{469D46BD-4288-4B8C-B7D1-E2217E5FAF90}" srcOrd="0" destOrd="0" presId="urn:microsoft.com/office/officeart/2005/8/layout/vList2"/>
    <dgm:cxn modelId="{52E87660-CF7D-4FED-947C-D64702091E38}" srcId="{0E478842-CDA0-42D7-AB31-F604B1C7CF04}" destId="{86508708-E3A7-438D-B7EE-C74D2B9473B3}" srcOrd="0" destOrd="0" parTransId="{8B27AC56-E7F8-47DA-A740-5D2D20F8190C}" sibTransId="{7DC96F1D-BF82-483D-A9CE-C7C154AE0A97}"/>
    <dgm:cxn modelId="{DD458C43-20B9-4D59-A0F4-30533DD7EB83}" srcId="{3254A626-4E00-43B4-B753-9142B0B94A01}" destId="{52AA98C7-9F7F-4BB9-9423-2CF51554895D}" srcOrd="0" destOrd="0" parTransId="{8D605CC8-E5FB-4720-BCD8-4107EDD16749}" sibTransId="{41EFAA70-D76E-42F3-B04D-A898C97213E1}"/>
    <dgm:cxn modelId="{7997314F-60D7-4E5E-8B08-D9EBC47C5C9E}" srcId="{EB3E21FD-04F2-4452-A121-9B2BB127C06F}" destId="{2B384D93-76C4-48B6-A21E-98D10D0F6597}" srcOrd="3" destOrd="0" parTransId="{48909261-28E6-42EA-9A43-1B70BCF18543}" sibTransId="{7373016C-DC6E-4456-8336-3B45631386F0}"/>
    <dgm:cxn modelId="{E8993670-101F-4741-9169-2F2B4A431E6A}" srcId="{EB3E21FD-04F2-4452-A121-9B2BB127C06F}" destId="{0E478842-CDA0-42D7-AB31-F604B1C7CF04}" srcOrd="2" destOrd="0" parTransId="{6EC85603-53CF-4FDE-981D-D6F23ECCCCA9}" sibTransId="{F087CD67-6316-4D28-9AB4-D97C198BDEFB}"/>
    <dgm:cxn modelId="{0865CA54-06E8-4864-93DE-F537BB460121}" srcId="{2B384D93-76C4-48B6-A21E-98D10D0F6597}" destId="{8704B869-0458-42DB-9157-C284BD1FB478}" srcOrd="0" destOrd="0" parTransId="{4EB9A29A-DB3B-4D6A-A9A4-DD18AE1D50C9}" sibTransId="{DD022190-7229-4B31-AA9F-1B2DDC4F2B7E}"/>
    <dgm:cxn modelId="{7F8A477A-77B8-494E-9C31-097D10D2FC9A}" type="presOf" srcId="{468824B9-9A98-4437-A051-6B7383123718}" destId="{6174BFCC-6A21-4FFE-A4EA-6DAB0B029E0D}" srcOrd="0" destOrd="0" presId="urn:microsoft.com/office/officeart/2005/8/layout/vList2"/>
    <dgm:cxn modelId="{9345BB81-D5A6-4083-9B71-EDB6B539E77A}" type="presOf" srcId="{86508708-E3A7-438D-B7EE-C74D2B9473B3}" destId="{86750A47-1A87-4A02-AFE4-A8AA0D6F5494}" srcOrd="0" destOrd="0" presId="urn:microsoft.com/office/officeart/2005/8/layout/vList2"/>
    <dgm:cxn modelId="{20602189-1424-401E-8BC7-BFF73B59457B}" type="presOf" srcId="{EB3E21FD-04F2-4452-A121-9B2BB127C06F}" destId="{888C32E2-A364-4297-98F1-A2B0543132A1}" srcOrd="0" destOrd="0" presId="urn:microsoft.com/office/officeart/2005/8/layout/vList2"/>
    <dgm:cxn modelId="{C7164AA1-2DC1-4DCE-A326-F6704B52620B}" srcId="{EB3E21FD-04F2-4452-A121-9B2BB127C06F}" destId="{3254A626-4E00-43B4-B753-9142B0B94A01}" srcOrd="0" destOrd="0" parTransId="{8FF0F64A-F882-46DB-961B-56776CA026EE}" sibTransId="{ECB2E810-9D4E-445D-B9E0-C2019AF341BA}"/>
    <dgm:cxn modelId="{6DE03EBD-71AB-4A89-A284-010BACD9387B}" type="presOf" srcId="{3254A626-4E00-43B4-B753-9142B0B94A01}" destId="{3D597F80-B3E6-43B5-BE73-C5EBA067AE3A}" srcOrd="0" destOrd="0" presId="urn:microsoft.com/office/officeart/2005/8/layout/vList2"/>
    <dgm:cxn modelId="{BE3B9FE7-CEFC-40F9-8859-61BAEA9DAFED}" type="presOf" srcId="{8704B869-0458-42DB-9157-C284BD1FB478}" destId="{6211610B-BB3C-4965-B542-9DDF7D17686C}" srcOrd="0" destOrd="0" presId="urn:microsoft.com/office/officeart/2005/8/layout/vList2"/>
    <dgm:cxn modelId="{B7C801F3-9253-4C10-858B-5AB3593A1A75}" type="presOf" srcId="{4E53BC8A-F1DA-4AB0-A5A9-C2D347905DA8}" destId="{09FA28A2-BF3F-45F6-9E2D-A77492F9E062}" srcOrd="0" destOrd="0" presId="urn:microsoft.com/office/officeart/2005/8/layout/vList2"/>
    <dgm:cxn modelId="{1397964D-79A0-4399-82FC-AA984A4F4A46}" type="presParOf" srcId="{888C32E2-A364-4297-98F1-A2B0543132A1}" destId="{3D597F80-B3E6-43B5-BE73-C5EBA067AE3A}" srcOrd="0" destOrd="0" presId="urn:microsoft.com/office/officeart/2005/8/layout/vList2"/>
    <dgm:cxn modelId="{1160D84E-C848-4993-984C-A7973A107BDE}" type="presParOf" srcId="{888C32E2-A364-4297-98F1-A2B0543132A1}" destId="{CCB13CE1-5831-4A2B-87C8-FB9DFDE36758}" srcOrd="1" destOrd="0" presId="urn:microsoft.com/office/officeart/2005/8/layout/vList2"/>
    <dgm:cxn modelId="{F2AF6C7C-2F21-4A0F-A234-7C7E6E7949BD}" type="presParOf" srcId="{888C32E2-A364-4297-98F1-A2B0543132A1}" destId="{6174BFCC-6A21-4FFE-A4EA-6DAB0B029E0D}" srcOrd="2" destOrd="0" presId="urn:microsoft.com/office/officeart/2005/8/layout/vList2"/>
    <dgm:cxn modelId="{1DDF3312-672D-4F17-B8C3-CED33F3C84C0}" type="presParOf" srcId="{888C32E2-A364-4297-98F1-A2B0543132A1}" destId="{09FA28A2-BF3F-45F6-9E2D-A77492F9E062}" srcOrd="3" destOrd="0" presId="urn:microsoft.com/office/officeart/2005/8/layout/vList2"/>
    <dgm:cxn modelId="{4886BC44-87E3-47B4-9001-3AF4F1A8862B}" type="presParOf" srcId="{888C32E2-A364-4297-98F1-A2B0543132A1}" destId="{469D46BD-4288-4B8C-B7D1-E2217E5FAF90}" srcOrd="4" destOrd="0" presId="urn:microsoft.com/office/officeart/2005/8/layout/vList2"/>
    <dgm:cxn modelId="{C571F8D8-10D8-49B8-B1C3-8FF0B028B7CC}" type="presParOf" srcId="{888C32E2-A364-4297-98F1-A2B0543132A1}" destId="{86750A47-1A87-4A02-AFE4-A8AA0D6F5494}" srcOrd="5" destOrd="0" presId="urn:microsoft.com/office/officeart/2005/8/layout/vList2"/>
    <dgm:cxn modelId="{A5425861-5FE9-425A-99F8-190D709488D3}" type="presParOf" srcId="{888C32E2-A364-4297-98F1-A2B0543132A1}" destId="{0237FC16-136E-4B10-BE64-8E5BA49DFBB6}" srcOrd="6" destOrd="0" presId="urn:microsoft.com/office/officeart/2005/8/layout/vList2"/>
    <dgm:cxn modelId="{CC9D98D5-14F1-4AA1-B01B-3FE2D48B9268}" type="presParOf" srcId="{888C32E2-A364-4297-98F1-A2B0543132A1}" destId="{6211610B-BB3C-4965-B542-9DDF7D17686C}"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F76810-610F-4C74-B94C-4ED14C9875D8}"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BB044711-BFF2-4D88-AB7A-57D35B87AF40}">
      <dgm:prSet/>
      <dgm:spPr/>
      <dgm:t>
        <a:bodyPr/>
        <a:lstStyle/>
        <a:p>
          <a:r>
            <a:rPr lang="en-US"/>
            <a:t>Schools</a:t>
          </a:r>
        </a:p>
      </dgm:t>
    </dgm:pt>
    <dgm:pt modelId="{599BB7BE-7453-4EEF-9E42-C552138B56F6}" type="parTrans" cxnId="{BDCFAAFE-4537-43A3-94DB-08922D810F13}">
      <dgm:prSet/>
      <dgm:spPr/>
      <dgm:t>
        <a:bodyPr/>
        <a:lstStyle/>
        <a:p>
          <a:endParaRPr lang="en-US"/>
        </a:p>
      </dgm:t>
    </dgm:pt>
    <dgm:pt modelId="{E3FAD0E7-199F-4E9A-A85B-EBE2F7349FCD}" type="sibTrans" cxnId="{BDCFAAFE-4537-43A3-94DB-08922D810F13}">
      <dgm:prSet/>
      <dgm:spPr/>
      <dgm:t>
        <a:bodyPr/>
        <a:lstStyle/>
        <a:p>
          <a:endParaRPr lang="en-US"/>
        </a:p>
      </dgm:t>
    </dgm:pt>
    <dgm:pt modelId="{9E9E3C9E-DE34-452E-B926-DC948C75C11B}">
      <dgm:prSet/>
      <dgm:spPr/>
      <dgm:t>
        <a:bodyPr/>
        <a:lstStyle/>
        <a:p>
          <a:r>
            <a:rPr lang="en-US" dirty="0"/>
            <a:t>Elementary school </a:t>
          </a:r>
          <a:r>
            <a:rPr lang="en-US" dirty="0">
              <a:latin typeface="Calibri Light" panose="020F0302020204030204"/>
            </a:rPr>
            <a:t>on</a:t>
          </a:r>
          <a:r>
            <a:rPr lang="en-US" dirty="0"/>
            <a:t> priority improvement or turnaround</a:t>
          </a:r>
        </a:p>
      </dgm:t>
    </dgm:pt>
    <dgm:pt modelId="{80DECB09-C716-4205-B338-C9573BC81F76}" type="parTrans" cxnId="{9F6C725E-4E58-496D-9B9E-43F015F11F71}">
      <dgm:prSet/>
      <dgm:spPr/>
      <dgm:t>
        <a:bodyPr/>
        <a:lstStyle/>
        <a:p>
          <a:endParaRPr lang="en-US"/>
        </a:p>
      </dgm:t>
    </dgm:pt>
    <dgm:pt modelId="{2716B932-C5D3-468F-8D82-CED1F58401B0}" type="sibTrans" cxnId="{9F6C725E-4E58-496D-9B9E-43F015F11F71}">
      <dgm:prSet/>
      <dgm:spPr/>
      <dgm:t>
        <a:bodyPr/>
        <a:lstStyle/>
        <a:p>
          <a:endParaRPr lang="en-US"/>
        </a:p>
      </dgm:t>
    </dgm:pt>
    <dgm:pt modelId="{FC4E86BA-5AA1-4BDB-950E-B7B81D56CC37}">
      <dgm:prSet/>
      <dgm:spPr/>
      <dgm:t>
        <a:bodyPr/>
        <a:lstStyle/>
        <a:p>
          <a:r>
            <a:rPr lang="en-US" dirty="0"/>
            <a:t>Serve kindergarten through 3rd grade students</a:t>
          </a:r>
        </a:p>
      </dgm:t>
    </dgm:pt>
    <dgm:pt modelId="{09AA13D9-C788-431A-9C6D-A7D016D68B8C}" type="parTrans" cxnId="{5E320B92-2867-4BE1-A8C1-FD202E493415}">
      <dgm:prSet/>
      <dgm:spPr/>
      <dgm:t>
        <a:bodyPr/>
        <a:lstStyle/>
        <a:p>
          <a:endParaRPr lang="en-US"/>
        </a:p>
      </dgm:t>
    </dgm:pt>
    <dgm:pt modelId="{46263D43-BF07-4B9D-A78F-1D13CB02F58A}" type="sibTrans" cxnId="{5E320B92-2867-4BE1-A8C1-FD202E493415}">
      <dgm:prSet/>
      <dgm:spPr/>
      <dgm:t>
        <a:bodyPr/>
        <a:lstStyle/>
        <a:p>
          <a:endParaRPr lang="en-US"/>
        </a:p>
      </dgm:t>
    </dgm:pt>
    <dgm:pt modelId="{C364885A-AEA0-43E8-859A-44A2A417593A}">
      <dgm:prSet/>
      <dgm:spPr/>
      <dgm:t>
        <a:bodyPr/>
        <a:lstStyle/>
        <a:p>
          <a:r>
            <a:rPr lang="en-US"/>
            <a:t>Districts</a:t>
          </a:r>
        </a:p>
      </dgm:t>
    </dgm:pt>
    <dgm:pt modelId="{0094F688-C8E8-4580-85B7-9C083FB1A1F0}" type="parTrans" cxnId="{7ABA1D0C-EB9E-4D4A-8A1A-630870A34906}">
      <dgm:prSet/>
      <dgm:spPr/>
      <dgm:t>
        <a:bodyPr/>
        <a:lstStyle/>
        <a:p>
          <a:endParaRPr lang="en-US"/>
        </a:p>
      </dgm:t>
    </dgm:pt>
    <dgm:pt modelId="{B6F10376-9F5A-4A74-97E5-5FB72BB385B5}" type="sibTrans" cxnId="{7ABA1D0C-EB9E-4D4A-8A1A-630870A34906}">
      <dgm:prSet/>
      <dgm:spPr/>
      <dgm:t>
        <a:bodyPr/>
        <a:lstStyle/>
        <a:p>
          <a:endParaRPr lang="en-US"/>
        </a:p>
      </dgm:t>
    </dgm:pt>
    <dgm:pt modelId="{533A29D4-23CE-4BE7-B364-6DAB6DC60F9F}">
      <dgm:prSet/>
      <dgm:spPr/>
      <dgm:t>
        <a:bodyPr/>
        <a:lstStyle/>
        <a:p>
          <a:r>
            <a:rPr lang="en-US" dirty="0"/>
            <a:t>Includes a school on priority improvement or turnaround</a:t>
          </a:r>
        </a:p>
      </dgm:t>
    </dgm:pt>
    <dgm:pt modelId="{9568748A-FBA8-46C5-91B9-335C95818660}" type="parTrans" cxnId="{39F83087-08EE-4EED-B631-8F591819DF7D}">
      <dgm:prSet/>
      <dgm:spPr/>
      <dgm:t>
        <a:bodyPr/>
        <a:lstStyle/>
        <a:p>
          <a:endParaRPr lang="en-US"/>
        </a:p>
      </dgm:t>
    </dgm:pt>
    <dgm:pt modelId="{D8BC940F-114A-4D5F-AB18-5F0791C6F021}" type="sibTrans" cxnId="{39F83087-08EE-4EED-B631-8F591819DF7D}">
      <dgm:prSet/>
      <dgm:spPr/>
      <dgm:t>
        <a:bodyPr/>
        <a:lstStyle/>
        <a:p>
          <a:endParaRPr lang="en-US"/>
        </a:p>
      </dgm:t>
    </dgm:pt>
    <dgm:pt modelId="{D0434B41-4899-497F-B1AD-4977AFBEFFF9}">
      <dgm:prSet/>
      <dgm:spPr/>
      <dgm:t>
        <a:bodyPr/>
        <a:lstStyle/>
        <a:p>
          <a:r>
            <a:rPr lang="en-US" dirty="0"/>
            <a:t>Serve kindergarten through 3rd grade</a:t>
          </a:r>
        </a:p>
      </dgm:t>
    </dgm:pt>
    <dgm:pt modelId="{24DE3FBB-73CD-45D2-AF81-D1785B1E2F27}" type="parTrans" cxnId="{06467844-A938-4F10-AD7C-97153FB130F9}">
      <dgm:prSet/>
      <dgm:spPr/>
      <dgm:t>
        <a:bodyPr/>
        <a:lstStyle/>
        <a:p>
          <a:endParaRPr lang="en-US"/>
        </a:p>
      </dgm:t>
    </dgm:pt>
    <dgm:pt modelId="{E7B4CE56-4689-4B49-B9B3-B4C65A1C6797}" type="sibTrans" cxnId="{06467844-A938-4F10-AD7C-97153FB130F9}">
      <dgm:prSet/>
      <dgm:spPr/>
      <dgm:t>
        <a:bodyPr/>
        <a:lstStyle/>
        <a:p>
          <a:endParaRPr lang="en-US"/>
        </a:p>
      </dgm:t>
    </dgm:pt>
    <dgm:pt modelId="{E36A3C13-D3BF-4FA5-AA5B-867BEF29ADEE}" type="pres">
      <dgm:prSet presAssocID="{CDF76810-610F-4C74-B94C-4ED14C9875D8}" presName="linear" presStyleCnt="0">
        <dgm:presLayoutVars>
          <dgm:dir/>
          <dgm:animLvl val="lvl"/>
          <dgm:resizeHandles val="exact"/>
        </dgm:presLayoutVars>
      </dgm:prSet>
      <dgm:spPr/>
    </dgm:pt>
    <dgm:pt modelId="{20FA89B1-1F93-4F3E-851E-968B159F4A2A}" type="pres">
      <dgm:prSet presAssocID="{BB044711-BFF2-4D88-AB7A-57D35B87AF40}" presName="parentLin" presStyleCnt="0"/>
      <dgm:spPr/>
    </dgm:pt>
    <dgm:pt modelId="{822851BD-F0E5-4FFC-A809-A2AC3FA267EB}" type="pres">
      <dgm:prSet presAssocID="{BB044711-BFF2-4D88-AB7A-57D35B87AF40}" presName="parentLeftMargin" presStyleLbl="node1" presStyleIdx="0" presStyleCnt="2"/>
      <dgm:spPr/>
    </dgm:pt>
    <dgm:pt modelId="{310C4A12-198D-4990-9DE9-5DD2F75DE0BA}" type="pres">
      <dgm:prSet presAssocID="{BB044711-BFF2-4D88-AB7A-57D35B87AF40}" presName="parentText" presStyleLbl="node1" presStyleIdx="0" presStyleCnt="2">
        <dgm:presLayoutVars>
          <dgm:chMax val="0"/>
          <dgm:bulletEnabled val="1"/>
        </dgm:presLayoutVars>
      </dgm:prSet>
      <dgm:spPr/>
    </dgm:pt>
    <dgm:pt modelId="{2E0B2C63-4EBA-4AD7-8CAA-BCAEC6446C62}" type="pres">
      <dgm:prSet presAssocID="{BB044711-BFF2-4D88-AB7A-57D35B87AF40}" presName="negativeSpace" presStyleCnt="0"/>
      <dgm:spPr/>
    </dgm:pt>
    <dgm:pt modelId="{7A970731-C89F-4B4C-9E6E-C9C89418425C}" type="pres">
      <dgm:prSet presAssocID="{BB044711-BFF2-4D88-AB7A-57D35B87AF40}" presName="childText" presStyleLbl="conFgAcc1" presStyleIdx="0" presStyleCnt="2">
        <dgm:presLayoutVars>
          <dgm:bulletEnabled val="1"/>
        </dgm:presLayoutVars>
      </dgm:prSet>
      <dgm:spPr/>
    </dgm:pt>
    <dgm:pt modelId="{04EDC916-9C7C-4C69-81DC-54E1C10B86C0}" type="pres">
      <dgm:prSet presAssocID="{E3FAD0E7-199F-4E9A-A85B-EBE2F7349FCD}" presName="spaceBetweenRectangles" presStyleCnt="0"/>
      <dgm:spPr/>
    </dgm:pt>
    <dgm:pt modelId="{B5CCFA1A-0612-40DE-A5DB-702ED8FB4364}" type="pres">
      <dgm:prSet presAssocID="{C364885A-AEA0-43E8-859A-44A2A417593A}" presName="parentLin" presStyleCnt="0"/>
      <dgm:spPr/>
    </dgm:pt>
    <dgm:pt modelId="{BA171F45-71DF-4B71-877C-7B76336731F6}" type="pres">
      <dgm:prSet presAssocID="{C364885A-AEA0-43E8-859A-44A2A417593A}" presName="parentLeftMargin" presStyleLbl="node1" presStyleIdx="0" presStyleCnt="2"/>
      <dgm:spPr/>
    </dgm:pt>
    <dgm:pt modelId="{733A209B-2292-44C4-9CB3-4593ACC33A10}" type="pres">
      <dgm:prSet presAssocID="{C364885A-AEA0-43E8-859A-44A2A417593A}" presName="parentText" presStyleLbl="node1" presStyleIdx="1" presStyleCnt="2">
        <dgm:presLayoutVars>
          <dgm:chMax val="0"/>
          <dgm:bulletEnabled val="1"/>
        </dgm:presLayoutVars>
      </dgm:prSet>
      <dgm:spPr/>
    </dgm:pt>
    <dgm:pt modelId="{B8888514-DC71-4624-A7E2-9520BEFA86A2}" type="pres">
      <dgm:prSet presAssocID="{C364885A-AEA0-43E8-859A-44A2A417593A}" presName="negativeSpace" presStyleCnt="0"/>
      <dgm:spPr/>
    </dgm:pt>
    <dgm:pt modelId="{3974DDF6-A898-4B21-B00B-3FA64EF2B767}" type="pres">
      <dgm:prSet presAssocID="{C364885A-AEA0-43E8-859A-44A2A417593A}" presName="childText" presStyleLbl="conFgAcc1" presStyleIdx="1" presStyleCnt="2">
        <dgm:presLayoutVars>
          <dgm:bulletEnabled val="1"/>
        </dgm:presLayoutVars>
      </dgm:prSet>
      <dgm:spPr/>
    </dgm:pt>
  </dgm:ptLst>
  <dgm:cxnLst>
    <dgm:cxn modelId="{7ABA1D0C-EB9E-4D4A-8A1A-630870A34906}" srcId="{CDF76810-610F-4C74-B94C-4ED14C9875D8}" destId="{C364885A-AEA0-43E8-859A-44A2A417593A}" srcOrd="1" destOrd="0" parTransId="{0094F688-C8E8-4580-85B7-9C083FB1A1F0}" sibTransId="{B6F10376-9F5A-4A74-97E5-5FB72BB385B5}"/>
    <dgm:cxn modelId="{7A1C260D-ADCB-4892-B33A-C89C71409FF6}" type="presOf" srcId="{533A29D4-23CE-4BE7-B364-6DAB6DC60F9F}" destId="{3974DDF6-A898-4B21-B00B-3FA64EF2B767}" srcOrd="0" destOrd="0" presId="urn:microsoft.com/office/officeart/2005/8/layout/list1"/>
    <dgm:cxn modelId="{0C4A5312-41DF-4CA1-BB37-738109186EDB}" type="presOf" srcId="{C364885A-AEA0-43E8-859A-44A2A417593A}" destId="{BA171F45-71DF-4B71-877C-7B76336731F6}" srcOrd="0" destOrd="0" presId="urn:microsoft.com/office/officeart/2005/8/layout/list1"/>
    <dgm:cxn modelId="{E74AEB2B-DCD0-48BF-BA7F-D034A9907BC2}" type="presOf" srcId="{BB044711-BFF2-4D88-AB7A-57D35B87AF40}" destId="{822851BD-F0E5-4FFC-A809-A2AC3FA267EB}" srcOrd="0" destOrd="0" presId="urn:microsoft.com/office/officeart/2005/8/layout/list1"/>
    <dgm:cxn modelId="{9F6C725E-4E58-496D-9B9E-43F015F11F71}" srcId="{BB044711-BFF2-4D88-AB7A-57D35B87AF40}" destId="{9E9E3C9E-DE34-452E-B926-DC948C75C11B}" srcOrd="0" destOrd="0" parTransId="{80DECB09-C716-4205-B338-C9573BC81F76}" sibTransId="{2716B932-C5D3-468F-8D82-CED1F58401B0}"/>
    <dgm:cxn modelId="{06467844-A938-4F10-AD7C-97153FB130F9}" srcId="{C364885A-AEA0-43E8-859A-44A2A417593A}" destId="{D0434B41-4899-497F-B1AD-4977AFBEFFF9}" srcOrd="1" destOrd="0" parTransId="{24DE3FBB-73CD-45D2-AF81-D1785B1E2F27}" sibTransId="{E7B4CE56-4689-4B49-B9B3-B4C65A1C6797}"/>
    <dgm:cxn modelId="{2067A682-7B29-4C5A-A363-EF3AFA586676}" type="presOf" srcId="{C364885A-AEA0-43E8-859A-44A2A417593A}" destId="{733A209B-2292-44C4-9CB3-4593ACC33A10}" srcOrd="1" destOrd="0" presId="urn:microsoft.com/office/officeart/2005/8/layout/list1"/>
    <dgm:cxn modelId="{39F83087-08EE-4EED-B631-8F591819DF7D}" srcId="{C364885A-AEA0-43E8-859A-44A2A417593A}" destId="{533A29D4-23CE-4BE7-B364-6DAB6DC60F9F}" srcOrd="0" destOrd="0" parTransId="{9568748A-FBA8-46C5-91B9-335C95818660}" sibTransId="{D8BC940F-114A-4D5F-AB18-5F0791C6F021}"/>
    <dgm:cxn modelId="{5E320B92-2867-4BE1-A8C1-FD202E493415}" srcId="{BB044711-BFF2-4D88-AB7A-57D35B87AF40}" destId="{FC4E86BA-5AA1-4BDB-950E-B7B81D56CC37}" srcOrd="1" destOrd="0" parTransId="{09AA13D9-C788-431A-9C6D-A7D016D68B8C}" sibTransId="{46263D43-BF07-4B9D-A78F-1D13CB02F58A}"/>
    <dgm:cxn modelId="{3253FCBC-7D58-4FA7-9303-868CE88C0817}" type="presOf" srcId="{FC4E86BA-5AA1-4BDB-950E-B7B81D56CC37}" destId="{7A970731-C89F-4B4C-9E6E-C9C89418425C}" srcOrd="0" destOrd="1" presId="urn:microsoft.com/office/officeart/2005/8/layout/list1"/>
    <dgm:cxn modelId="{45D420C8-352D-4233-9448-C1CAE195FD01}" type="presOf" srcId="{D0434B41-4899-497F-B1AD-4977AFBEFFF9}" destId="{3974DDF6-A898-4B21-B00B-3FA64EF2B767}" srcOrd="0" destOrd="1" presId="urn:microsoft.com/office/officeart/2005/8/layout/list1"/>
    <dgm:cxn modelId="{B050A8CC-9B82-4E5D-A703-54BB308BE3A2}" type="presOf" srcId="{BB044711-BFF2-4D88-AB7A-57D35B87AF40}" destId="{310C4A12-198D-4990-9DE9-5DD2F75DE0BA}" srcOrd="1" destOrd="0" presId="urn:microsoft.com/office/officeart/2005/8/layout/list1"/>
    <dgm:cxn modelId="{1075A3D7-6E5A-44E4-956C-A353E195DC5B}" type="presOf" srcId="{9E9E3C9E-DE34-452E-B926-DC948C75C11B}" destId="{7A970731-C89F-4B4C-9E6E-C9C89418425C}" srcOrd="0" destOrd="0" presId="urn:microsoft.com/office/officeart/2005/8/layout/list1"/>
    <dgm:cxn modelId="{5F8D80F4-D702-4529-836C-60BF1076C922}" type="presOf" srcId="{CDF76810-610F-4C74-B94C-4ED14C9875D8}" destId="{E36A3C13-D3BF-4FA5-AA5B-867BEF29ADEE}" srcOrd="0" destOrd="0" presId="urn:microsoft.com/office/officeart/2005/8/layout/list1"/>
    <dgm:cxn modelId="{BDCFAAFE-4537-43A3-94DB-08922D810F13}" srcId="{CDF76810-610F-4C74-B94C-4ED14C9875D8}" destId="{BB044711-BFF2-4D88-AB7A-57D35B87AF40}" srcOrd="0" destOrd="0" parTransId="{599BB7BE-7453-4EEF-9E42-C552138B56F6}" sibTransId="{E3FAD0E7-199F-4E9A-A85B-EBE2F7349FCD}"/>
    <dgm:cxn modelId="{BCEEF166-2BEE-40E0-AB27-FD449BFE0967}" type="presParOf" srcId="{E36A3C13-D3BF-4FA5-AA5B-867BEF29ADEE}" destId="{20FA89B1-1F93-4F3E-851E-968B159F4A2A}" srcOrd="0" destOrd="0" presId="urn:microsoft.com/office/officeart/2005/8/layout/list1"/>
    <dgm:cxn modelId="{2BB7FB3C-2C45-4039-B4D5-7A30C115F985}" type="presParOf" srcId="{20FA89B1-1F93-4F3E-851E-968B159F4A2A}" destId="{822851BD-F0E5-4FFC-A809-A2AC3FA267EB}" srcOrd="0" destOrd="0" presId="urn:microsoft.com/office/officeart/2005/8/layout/list1"/>
    <dgm:cxn modelId="{630B0A7B-BFFB-41BF-9CFC-308787414C7C}" type="presParOf" srcId="{20FA89B1-1F93-4F3E-851E-968B159F4A2A}" destId="{310C4A12-198D-4990-9DE9-5DD2F75DE0BA}" srcOrd="1" destOrd="0" presId="urn:microsoft.com/office/officeart/2005/8/layout/list1"/>
    <dgm:cxn modelId="{D4F9BC5F-CD52-4ED0-BA2C-3FE5D487A663}" type="presParOf" srcId="{E36A3C13-D3BF-4FA5-AA5B-867BEF29ADEE}" destId="{2E0B2C63-4EBA-4AD7-8CAA-BCAEC6446C62}" srcOrd="1" destOrd="0" presId="urn:microsoft.com/office/officeart/2005/8/layout/list1"/>
    <dgm:cxn modelId="{12008DB3-2A25-4E6B-99C7-C54C37FFFFFC}" type="presParOf" srcId="{E36A3C13-D3BF-4FA5-AA5B-867BEF29ADEE}" destId="{7A970731-C89F-4B4C-9E6E-C9C89418425C}" srcOrd="2" destOrd="0" presId="urn:microsoft.com/office/officeart/2005/8/layout/list1"/>
    <dgm:cxn modelId="{59E700C5-106A-45ED-A960-2BE4E34638DA}" type="presParOf" srcId="{E36A3C13-D3BF-4FA5-AA5B-867BEF29ADEE}" destId="{04EDC916-9C7C-4C69-81DC-54E1C10B86C0}" srcOrd="3" destOrd="0" presId="urn:microsoft.com/office/officeart/2005/8/layout/list1"/>
    <dgm:cxn modelId="{704178AD-3753-48EE-87FE-DBF0757C080F}" type="presParOf" srcId="{E36A3C13-D3BF-4FA5-AA5B-867BEF29ADEE}" destId="{B5CCFA1A-0612-40DE-A5DB-702ED8FB4364}" srcOrd="4" destOrd="0" presId="urn:microsoft.com/office/officeart/2005/8/layout/list1"/>
    <dgm:cxn modelId="{14C3B361-8E17-41FD-A30E-D2ED8FE5735B}" type="presParOf" srcId="{B5CCFA1A-0612-40DE-A5DB-702ED8FB4364}" destId="{BA171F45-71DF-4B71-877C-7B76336731F6}" srcOrd="0" destOrd="0" presId="urn:microsoft.com/office/officeart/2005/8/layout/list1"/>
    <dgm:cxn modelId="{68595BB5-E924-4F2D-B2E4-76073F77CE18}" type="presParOf" srcId="{B5CCFA1A-0612-40DE-A5DB-702ED8FB4364}" destId="{733A209B-2292-44C4-9CB3-4593ACC33A10}" srcOrd="1" destOrd="0" presId="urn:microsoft.com/office/officeart/2005/8/layout/list1"/>
    <dgm:cxn modelId="{84DA75B2-ED70-45E3-81E4-3AD58F20F479}" type="presParOf" srcId="{E36A3C13-D3BF-4FA5-AA5B-867BEF29ADEE}" destId="{B8888514-DC71-4624-A7E2-9520BEFA86A2}" srcOrd="5" destOrd="0" presId="urn:microsoft.com/office/officeart/2005/8/layout/list1"/>
    <dgm:cxn modelId="{A57AB401-9758-47CE-8313-554911AC74F1}" type="presParOf" srcId="{E36A3C13-D3BF-4FA5-AA5B-867BEF29ADEE}" destId="{3974DDF6-A898-4B21-B00B-3FA64EF2B76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F4E225-3312-4454-B08F-F74C6A64917B}" type="doc">
      <dgm:prSet loTypeId="urn:microsoft.com/office/officeart/2005/8/layout/bProcess2" loCatId="process" qsTypeId="urn:microsoft.com/office/officeart/2005/8/quickstyle/simple1" qsCatId="simple" csTypeId="urn:microsoft.com/office/officeart/2005/8/colors/colorful5" csCatId="colorful" phldr="1"/>
      <dgm:spPr/>
      <dgm:t>
        <a:bodyPr/>
        <a:lstStyle/>
        <a:p>
          <a:endParaRPr lang="en-US"/>
        </a:p>
      </dgm:t>
    </dgm:pt>
    <dgm:pt modelId="{A89439A7-70AC-48B0-9A7B-309B713FFD9A}">
      <dgm:prSet phldrT="[Text]" phldr="0"/>
      <dgm:spPr/>
      <dgm:t>
        <a:bodyPr/>
        <a:lstStyle/>
        <a:p>
          <a:pPr rtl="0"/>
          <a:r>
            <a:rPr lang="en-US">
              <a:latin typeface="Calibri"/>
              <a:cs typeface="Calibri"/>
            </a:rPr>
            <a:t>Identify key partners</a:t>
          </a:r>
          <a:endParaRPr lang="en-US"/>
        </a:p>
      </dgm:t>
    </dgm:pt>
    <dgm:pt modelId="{1E9A3A57-0530-4C7C-BD02-50B93C6C2FE0}" type="parTrans" cxnId="{78960589-1707-4864-8EBC-6508C1CBAC1E}">
      <dgm:prSet/>
      <dgm:spPr/>
      <dgm:t>
        <a:bodyPr/>
        <a:lstStyle/>
        <a:p>
          <a:endParaRPr lang="en-US"/>
        </a:p>
      </dgm:t>
    </dgm:pt>
    <dgm:pt modelId="{8E7982B0-9FDF-4999-B1B6-D061D5D573B2}" type="sibTrans" cxnId="{78960589-1707-4864-8EBC-6508C1CBAC1E}">
      <dgm:prSet/>
      <dgm:spPr/>
      <dgm:t>
        <a:bodyPr/>
        <a:lstStyle/>
        <a:p>
          <a:endParaRPr lang="en-US"/>
        </a:p>
      </dgm:t>
    </dgm:pt>
    <dgm:pt modelId="{0470C3DC-83AF-49A1-B45A-09D9264BAB72}">
      <dgm:prSet phldrT="[Text]" phldr="0"/>
      <dgm:spPr/>
      <dgm:t>
        <a:bodyPr/>
        <a:lstStyle/>
        <a:p>
          <a:pPr rtl="0"/>
          <a:r>
            <a:rPr lang="en-US">
              <a:latin typeface="Calibri"/>
              <a:cs typeface="Calibri"/>
            </a:rPr>
            <a:t>Reach out to other partners</a:t>
          </a:r>
          <a:endParaRPr lang="en-US"/>
        </a:p>
      </dgm:t>
    </dgm:pt>
    <dgm:pt modelId="{3B5F620B-779E-4E65-B57C-E49A673C09D3}" type="parTrans" cxnId="{20E32B9B-EC36-45E3-8596-33DC4670FF6D}">
      <dgm:prSet/>
      <dgm:spPr/>
      <dgm:t>
        <a:bodyPr/>
        <a:lstStyle/>
        <a:p>
          <a:endParaRPr lang="en-US"/>
        </a:p>
      </dgm:t>
    </dgm:pt>
    <dgm:pt modelId="{673C868A-ADB7-43E1-9BA1-A0D95B1D005A}" type="sibTrans" cxnId="{20E32B9B-EC36-45E3-8596-33DC4670FF6D}">
      <dgm:prSet/>
      <dgm:spPr/>
      <dgm:t>
        <a:bodyPr/>
        <a:lstStyle/>
        <a:p>
          <a:endParaRPr lang="en-US"/>
        </a:p>
      </dgm:t>
    </dgm:pt>
    <dgm:pt modelId="{EF9AD412-8430-460A-A920-471125E687DD}">
      <dgm:prSet phldrT="[Text]" phldr="0"/>
      <dgm:spPr/>
      <dgm:t>
        <a:bodyPr/>
        <a:lstStyle/>
        <a:p>
          <a:pPr rtl="0"/>
          <a:r>
            <a:rPr lang="en-US">
              <a:latin typeface="Calibri"/>
              <a:cs typeface="Calibri"/>
            </a:rPr>
            <a:t>Clear, common vision and priorities</a:t>
          </a:r>
          <a:endParaRPr lang="en-US"/>
        </a:p>
      </dgm:t>
    </dgm:pt>
    <dgm:pt modelId="{D54AFE3A-914B-46BC-9351-A3AD0018B821}" type="parTrans" cxnId="{10F133C4-2C9D-4ABB-8E11-F0C1C5A5F253}">
      <dgm:prSet/>
      <dgm:spPr/>
      <dgm:t>
        <a:bodyPr/>
        <a:lstStyle/>
        <a:p>
          <a:endParaRPr lang="en-US"/>
        </a:p>
      </dgm:t>
    </dgm:pt>
    <dgm:pt modelId="{047DEA5C-58CC-4B6B-A94B-8C5D6AF3C348}" type="sibTrans" cxnId="{10F133C4-2C9D-4ABB-8E11-F0C1C5A5F253}">
      <dgm:prSet/>
      <dgm:spPr/>
      <dgm:t>
        <a:bodyPr/>
        <a:lstStyle/>
        <a:p>
          <a:endParaRPr lang="en-US"/>
        </a:p>
      </dgm:t>
    </dgm:pt>
    <dgm:pt modelId="{50C999D5-DB1D-4823-93A2-73D974614997}">
      <dgm:prSet phldrT="[Text]" phldr="0"/>
      <dgm:spPr/>
      <dgm:t>
        <a:bodyPr/>
        <a:lstStyle/>
        <a:p>
          <a:pPr rtl="0"/>
          <a:r>
            <a:rPr lang="en-US">
              <a:latin typeface="Calibri"/>
              <a:cs typeface="Calibri"/>
            </a:rPr>
            <a:t>Select evidence-based strategies </a:t>
          </a:r>
        </a:p>
      </dgm:t>
    </dgm:pt>
    <dgm:pt modelId="{84EEA154-2557-4921-88FA-7A169C57213B}" type="parTrans" cxnId="{5190573A-3F92-4D98-A469-06619E045733}">
      <dgm:prSet/>
      <dgm:spPr/>
      <dgm:t>
        <a:bodyPr/>
        <a:lstStyle/>
        <a:p>
          <a:endParaRPr lang="en-US"/>
        </a:p>
      </dgm:t>
    </dgm:pt>
    <dgm:pt modelId="{49855AEF-CED1-4196-850A-82BABCAB326A}" type="sibTrans" cxnId="{5190573A-3F92-4D98-A469-06619E045733}">
      <dgm:prSet/>
      <dgm:spPr/>
      <dgm:t>
        <a:bodyPr/>
        <a:lstStyle/>
        <a:p>
          <a:endParaRPr lang="en-US"/>
        </a:p>
      </dgm:t>
    </dgm:pt>
    <dgm:pt modelId="{B3CEBC94-2178-4CF6-A1BC-C62C7ADF1241}">
      <dgm:prSet phldr="0"/>
      <dgm:spPr/>
      <dgm:t>
        <a:bodyPr/>
        <a:lstStyle/>
        <a:p>
          <a:pPr rtl="0"/>
          <a:r>
            <a:rPr lang="en-US">
              <a:latin typeface="Calibri"/>
              <a:cs typeface="Calibri"/>
            </a:rPr>
            <a:t>Gather data </a:t>
          </a:r>
          <a:endParaRPr lang="en-US">
            <a:latin typeface="Calibri Light" panose="020F0302020204030204"/>
            <a:cs typeface="Calibri Light" panose="020F0302020204030204"/>
          </a:endParaRPr>
        </a:p>
      </dgm:t>
    </dgm:pt>
    <dgm:pt modelId="{8126D73D-BAFC-4E74-892E-CBBFB411583E}" type="parTrans" cxnId="{BB507C84-CFA7-46BC-B673-9B1575B49F79}">
      <dgm:prSet/>
      <dgm:spPr/>
      <dgm:t>
        <a:bodyPr/>
        <a:lstStyle/>
        <a:p>
          <a:endParaRPr lang="en-US"/>
        </a:p>
      </dgm:t>
    </dgm:pt>
    <dgm:pt modelId="{D8B9126C-AB5A-4937-AD1C-0C44619137FA}" type="sibTrans" cxnId="{BB507C84-CFA7-46BC-B673-9B1575B49F79}">
      <dgm:prSet/>
      <dgm:spPr/>
      <dgm:t>
        <a:bodyPr/>
        <a:lstStyle/>
        <a:p>
          <a:endParaRPr lang="en-US"/>
        </a:p>
      </dgm:t>
    </dgm:pt>
    <dgm:pt modelId="{B097B860-DF49-4410-AA60-285E0B9F443D}">
      <dgm:prSet phldr="0"/>
      <dgm:spPr/>
      <dgm:t>
        <a:bodyPr/>
        <a:lstStyle/>
        <a:p>
          <a:pPr rtl="0"/>
          <a:r>
            <a:rPr lang="en-US">
              <a:latin typeface="Calibri"/>
              <a:cs typeface="Calibri"/>
            </a:rPr>
            <a:t>Reflect on the process as well as the outcomes</a:t>
          </a:r>
          <a:endParaRPr lang="en-US">
            <a:latin typeface="Calibri Light" panose="020F0302020204030204"/>
            <a:cs typeface="Calibri Light" panose="020F0302020204030204"/>
          </a:endParaRPr>
        </a:p>
      </dgm:t>
    </dgm:pt>
    <dgm:pt modelId="{FA41B7CB-26F4-4E8A-B2E3-27C5437CE278}" type="parTrans" cxnId="{07B2E7E2-EB40-470E-8752-666AD8E33286}">
      <dgm:prSet/>
      <dgm:spPr/>
      <dgm:t>
        <a:bodyPr/>
        <a:lstStyle/>
        <a:p>
          <a:endParaRPr lang="en-US"/>
        </a:p>
      </dgm:t>
    </dgm:pt>
    <dgm:pt modelId="{EEC2C6D0-7C52-4C17-BCA5-F98571664D6A}" type="sibTrans" cxnId="{07B2E7E2-EB40-470E-8752-666AD8E33286}">
      <dgm:prSet/>
      <dgm:spPr/>
      <dgm:t>
        <a:bodyPr/>
        <a:lstStyle/>
        <a:p>
          <a:endParaRPr lang="en-US"/>
        </a:p>
      </dgm:t>
    </dgm:pt>
    <dgm:pt modelId="{E4426646-154A-44C1-9161-82292E64DAF0}">
      <dgm:prSet phldr="0"/>
      <dgm:spPr/>
      <dgm:t>
        <a:bodyPr/>
        <a:lstStyle/>
        <a:p>
          <a:r>
            <a:rPr lang="en-US">
              <a:latin typeface="Calibri"/>
              <a:cs typeface="Calibri"/>
            </a:rPr>
            <a:t>Analyze data</a:t>
          </a:r>
          <a:endParaRPr lang="en-US"/>
        </a:p>
      </dgm:t>
    </dgm:pt>
    <dgm:pt modelId="{9747D081-28A7-414B-ACB3-3CD708DAAA88}" type="parTrans" cxnId="{B7367D72-ED3A-4089-80E1-8D74FD3B754B}">
      <dgm:prSet/>
      <dgm:spPr/>
      <dgm:t>
        <a:bodyPr/>
        <a:lstStyle/>
        <a:p>
          <a:endParaRPr lang="en-US"/>
        </a:p>
      </dgm:t>
    </dgm:pt>
    <dgm:pt modelId="{F714DEA3-5DBB-499C-8BB8-640DFE64C440}" type="sibTrans" cxnId="{B7367D72-ED3A-4089-80E1-8D74FD3B754B}">
      <dgm:prSet/>
      <dgm:spPr/>
      <dgm:t>
        <a:bodyPr/>
        <a:lstStyle/>
        <a:p>
          <a:endParaRPr lang="en-US"/>
        </a:p>
      </dgm:t>
    </dgm:pt>
    <dgm:pt modelId="{8621F97C-A3E3-4C9F-9899-08B5666DD871}">
      <dgm:prSet phldr="0"/>
      <dgm:spPr/>
      <dgm:t>
        <a:bodyPr/>
        <a:lstStyle/>
        <a:p>
          <a:r>
            <a:rPr lang="en-US">
              <a:latin typeface="Calibri"/>
              <a:cs typeface="Calibri"/>
            </a:rPr>
            <a:t>Implement, checking for progress</a:t>
          </a:r>
          <a:endParaRPr lang="en-US"/>
        </a:p>
      </dgm:t>
    </dgm:pt>
    <dgm:pt modelId="{08245B67-5409-471B-B682-FC1ADB1F932D}" type="parTrans" cxnId="{2C32FB2F-BDDE-4556-8D97-AB62BAFC1636}">
      <dgm:prSet/>
      <dgm:spPr/>
      <dgm:t>
        <a:bodyPr/>
        <a:lstStyle/>
        <a:p>
          <a:endParaRPr lang="en-US"/>
        </a:p>
      </dgm:t>
    </dgm:pt>
    <dgm:pt modelId="{1A82E939-E2E3-4518-8987-114CF7547B23}" type="sibTrans" cxnId="{2C32FB2F-BDDE-4556-8D97-AB62BAFC1636}">
      <dgm:prSet/>
      <dgm:spPr/>
      <dgm:t>
        <a:bodyPr/>
        <a:lstStyle/>
        <a:p>
          <a:endParaRPr lang="en-US"/>
        </a:p>
      </dgm:t>
    </dgm:pt>
    <dgm:pt modelId="{170BC771-9713-428B-8631-8593632FC885}" type="pres">
      <dgm:prSet presAssocID="{CFF4E225-3312-4454-B08F-F74C6A64917B}" presName="diagram" presStyleCnt="0">
        <dgm:presLayoutVars>
          <dgm:dir/>
          <dgm:resizeHandles/>
        </dgm:presLayoutVars>
      </dgm:prSet>
      <dgm:spPr/>
    </dgm:pt>
    <dgm:pt modelId="{6336317C-99D8-4205-AC11-B083E4E14C33}" type="pres">
      <dgm:prSet presAssocID="{A89439A7-70AC-48B0-9A7B-309B713FFD9A}" presName="firstNode" presStyleLbl="node1" presStyleIdx="0" presStyleCnt="8">
        <dgm:presLayoutVars>
          <dgm:bulletEnabled val="1"/>
        </dgm:presLayoutVars>
      </dgm:prSet>
      <dgm:spPr/>
    </dgm:pt>
    <dgm:pt modelId="{4D5D392D-A2CF-4567-9103-E60A1B63EE3F}" type="pres">
      <dgm:prSet presAssocID="{8E7982B0-9FDF-4999-B1B6-D061D5D573B2}" presName="sibTrans" presStyleLbl="sibTrans2D1" presStyleIdx="0" presStyleCnt="7"/>
      <dgm:spPr/>
    </dgm:pt>
    <dgm:pt modelId="{B0F1BA19-2935-42AE-99B2-9244E7A6BB8F}" type="pres">
      <dgm:prSet presAssocID="{0470C3DC-83AF-49A1-B45A-09D9264BAB72}" presName="middleNode" presStyleCnt="0"/>
      <dgm:spPr/>
    </dgm:pt>
    <dgm:pt modelId="{3BF973E7-C8B8-4173-8029-C926C3ED49A8}" type="pres">
      <dgm:prSet presAssocID="{0470C3DC-83AF-49A1-B45A-09D9264BAB72}" presName="padding" presStyleLbl="node1" presStyleIdx="0" presStyleCnt="8"/>
      <dgm:spPr/>
    </dgm:pt>
    <dgm:pt modelId="{252E1F2F-A7C2-4AD6-A1BF-0BB0A02AFEFC}" type="pres">
      <dgm:prSet presAssocID="{0470C3DC-83AF-49A1-B45A-09D9264BAB72}" presName="shape" presStyleLbl="node1" presStyleIdx="1" presStyleCnt="8">
        <dgm:presLayoutVars>
          <dgm:bulletEnabled val="1"/>
        </dgm:presLayoutVars>
      </dgm:prSet>
      <dgm:spPr/>
    </dgm:pt>
    <dgm:pt modelId="{EC15A81B-7B57-4C6C-BC2B-02BE6F67857A}" type="pres">
      <dgm:prSet presAssocID="{673C868A-ADB7-43E1-9BA1-A0D95B1D005A}" presName="sibTrans" presStyleLbl="sibTrans2D1" presStyleIdx="1" presStyleCnt="7"/>
      <dgm:spPr/>
    </dgm:pt>
    <dgm:pt modelId="{15545D49-7BA4-4F4A-B236-83BC20F87C35}" type="pres">
      <dgm:prSet presAssocID="{EF9AD412-8430-460A-A920-471125E687DD}" presName="middleNode" presStyleCnt="0"/>
      <dgm:spPr/>
    </dgm:pt>
    <dgm:pt modelId="{0C8B917D-13FA-4323-9370-CF14D281EA0B}" type="pres">
      <dgm:prSet presAssocID="{EF9AD412-8430-460A-A920-471125E687DD}" presName="padding" presStyleLbl="node1" presStyleIdx="1" presStyleCnt="8"/>
      <dgm:spPr/>
    </dgm:pt>
    <dgm:pt modelId="{C7EB2920-E24F-4F1E-9DA2-195824BFF58A}" type="pres">
      <dgm:prSet presAssocID="{EF9AD412-8430-460A-A920-471125E687DD}" presName="shape" presStyleLbl="node1" presStyleIdx="2" presStyleCnt="8">
        <dgm:presLayoutVars>
          <dgm:bulletEnabled val="1"/>
        </dgm:presLayoutVars>
      </dgm:prSet>
      <dgm:spPr/>
    </dgm:pt>
    <dgm:pt modelId="{9382C153-1479-40A8-B74C-5A35F98FD22D}" type="pres">
      <dgm:prSet presAssocID="{047DEA5C-58CC-4B6B-A94B-8C5D6AF3C348}" presName="sibTrans" presStyleLbl="sibTrans2D1" presStyleIdx="2" presStyleCnt="7"/>
      <dgm:spPr/>
    </dgm:pt>
    <dgm:pt modelId="{C3C81B45-459F-411A-8012-29D5EFB3B143}" type="pres">
      <dgm:prSet presAssocID="{B3CEBC94-2178-4CF6-A1BC-C62C7ADF1241}" presName="middleNode" presStyleCnt="0"/>
      <dgm:spPr/>
    </dgm:pt>
    <dgm:pt modelId="{CB7EC8D6-004F-4407-8BAC-1A9B7E7F8EE9}" type="pres">
      <dgm:prSet presAssocID="{B3CEBC94-2178-4CF6-A1BC-C62C7ADF1241}" presName="padding" presStyleLbl="node1" presStyleIdx="2" presStyleCnt="8"/>
      <dgm:spPr/>
    </dgm:pt>
    <dgm:pt modelId="{FAE5D230-702B-42C4-AB72-C5A79F705931}" type="pres">
      <dgm:prSet presAssocID="{B3CEBC94-2178-4CF6-A1BC-C62C7ADF1241}" presName="shape" presStyleLbl="node1" presStyleIdx="3" presStyleCnt="8">
        <dgm:presLayoutVars>
          <dgm:bulletEnabled val="1"/>
        </dgm:presLayoutVars>
      </dgm:prSet>
      <dgm:spPr/>
    </dgm:pt>
    <dgm:pt modelId="{9B8139D2-6437-4FF4-8B8F-237BBD2996E9}" type="pres">
      <dgm:prSet presAssocID="{D8B9126C-AB5A-4937-AD1C-0C44619137FA}" presName="sibTrans" presStyleLbl="sibTrans2D1" presStyleIdx="3" presStyleCnt="7"/>
      <dgm:spPr/>
    </dgm:pt>
    <dgm:pt modelId="{45682CA2-BA7E-4E58-9B2E-76AD882D2F6B}" type="pres">
      <dgm:prSet presAssocID="{E4426646-154A-44C1-9161-82292E64DAF0}" presName="middleNode" presStyleCnt="0"/>
      <dgm:spPr/>
    </dgm:pt>
    <dgm:pt modelId="{4DBD8571-CE0A-47AC-BCEE-793DC365DC41}" type="pres">
      <dgm:prSet presAssocID="{E4426646-154A-44C1-9161-82292E64DAF0}" presName="padding" presStyleLbl="node1" presStyleIdx="3" presStyleCnt="8"/>
      <dgm:spPr/>
    </dgm:pt>
    <dgm:pt modelId="{5D8D54F8-806E-4808-9D63-2438DB5CFF88}" type="pres">
      <dgm:prSet presAssocID="{E4426646-154A-44C1-9161-82292E64DAF0}" presName="shape" presStyleLbl="node1" presStyleIdx="4" presStyleCnt="8">
        <dgm:presLayoutVars>
          <dgm:bulletEnabled val="1"/>
        </dgm:presLayoutVars>
      </dgm:prSet>
      <dgm:spPr/>
    </dgm:pt>
    <dgm:pt modelId="{3592CBEC-261B-407C-A944-B97E360276A5}" type="pres">
      <dgm:prSet presAssocID="{F714DEA3-5DBB-499C-8BB8-640DFE64C440}" presName="sibTrans" presStyleLbl="sibTrans2D1" presStyleIdx="4" presStyleCnt="7"/>
      <dgm:spPr/>
    </dgm:pt>
    <dgm:pt modelId="{482FD69F-B1C1-4C92-92E8-ABCF17AFDAE9}" type="pres">
      <dgm:prSet presAssocID="{50C999D5-DB1D-4823-93A2-73D974614997}" presName="middleNode" presStyleCnt="0"/>
      <dgm:spPr/>
    </dgm:pt>
    <dgm:pt modelId="{73EEBEFA-DCA7-4F2F-A1BE-C2635B177D40}" type="pres">
      <dgm:prSet presAssocID="{50C999D5-DB1D-4823-93A2-73D974614997}" presName="padding" presStyleLbl="node1" presStyleIdx="4" presStyleCnt="8"/>
      <dgm:spPr/>
    </dgm:pt>
    <dgm:pt modelId="{EA70076E-0460-40E5-8A08-FC34458CB230}" type="pres">
      <dgm:prSet presAssocID="{50C999D5-DB1D-4823-93A2-73D974614997}" presName="shape" presStyleLbl="node1" presStyleIdx="5" presStyleCnt="8">
        <dgm:presLayoutVars>
          <dgm:bulletEnabled val="1"/>
        </dgm:presLayoutVars>
      </dgm:prSet>
      <dgm:spPr/>
    </dgm:pt>
    <dgm:pt modelId="{52FEE65A-8BA9-4A9D-819F-75A5007F1A89}" type="pres">
      <dgm:prSet presAssocID="{49855AEF-CED1-4196-850A-82BABCAB326A}" presName="sibTrans" presStyleLbl="sibTrans2D1" presStyleIdx="5" presStyleCnt="7"/>
      <dgm:spPr/>
    </dgm:pt>
    <dgm:pt modelId="{A5CFB26B-9A31-4A87-B687-E73CB386EEC3}" type="pres">
      <dgm:prSet presAssocID="{8621F97C-A3E3-4C9F-9899-08B5666DD871}" presName="middleNode" presStyleCnt="0"/>
      <dgm:spPr/>
    </dgm:pt>
    <dgm:pt modelId="{7A321719-BC1A-466E-8815-B19105AAFC77}" type="pres">
      <dgm:prSet presAssocID="{8621F97C-A3E3-4C9F-9899-08B5666DD871}" presName="padding" presStyleLbl="node1" presStyleIdx="5" presStyleCnt="8"/>
      <dgm:spPr/>
    </dgm:pt>
    <dgm:pt modelId="{8100DD21-605D-4F76-860A-C1DE04050F01}" type="pres">
      <dgm:prSet presAssocID="{8621F97C-A3E3-4C9F-9899-08B5666DD871}" presName="shape" presStyleLbl="node1" presStyleIdx="6" presStyleCnt="8">
        <dgm:presLayoutVars>
          <dgm:bulletEnabled val="1"/>
        </dgm:presLayoutVars>
      </dgm:prSet>
      <dgm:spPr/>
    </dgm:pt>
    <dgm:pt modelId="{DDA49047-7A74-4C4A-90DD-1A8E92E4E2F1}" type="pres">
      <dgm:prSet presAssocID="{1A82E939-E2E3-4518-8987-114CF7547B23}" presName="sibTrans" presStyleLbl="sibTrans2D1" presStyleIdx="6" presStyleCnt="7"/>
      <dgm:spPr/>
    </dgm:pt>
    <dgm:pt modelId="{20CBAB34-AAC1-4424-90AF-E4F00D26AC08}" type="pres">
      <dgm:prSet presAssocID="{B097B860-DF49-4410-AA60-285E0B9F443D}" presName="lastNode" presStyleLbl="node1" presStyleIdx="7" presStyleCnt="8">
        <dgm:presLayoutVars>
          <dgm:bulletEnabled val="1"/>
        </dgm:presLayoutVars>
      </dgm:prSet>
      <dgm:spPr/>
    </dgm:pt>
  </dgm:ptLst>
  <dgm:cxnLst>
    <dgm:cxn modelId="{2C32FB2F-BDDE-4556-8D97-AB62BAFC1636}" srcId="{CFF4E225-3312-4454-B08F-F74C6A64917B}" destId="{8621F97C-A3E3-4C9F-9899-08B5666DD871}" srcOrd="6" destOrd="0" parTransId="{08245B67-5409-471B-B682-FC1ADB1F932D}" sibTransId="{1A82E939-E2E3-4518-8987-114CF7547B23}"/>
    <dgm:cxn modelId="{5190573A-3F92-4D98-A469-06619E045733}" srcId="{CFF4E225-3312-4454-B08F-F74C6A64917B}" destId="{50C999D5-DB1D-4823-93A2-73D974614997}" srcOrd="5" destOrd="0" parTransId="{84EEA154-2557-4921-88FA-7A169C57213B}" sibTransId="{49855AEF-CED1-4196-850A-82BABCAB326A}"/>
    <dgm:cxn modelId="{8A8A8044-6254-4314-9EE7-2CB96D16B553}" type="presOf" srcId="{B097B860-DF49-4410-AA60-285E0B9F443D}" destId="{20CBAB34-AAC1-4424-90AF-E4F00D26AC08}" srcOrd="0" destOrd="0" presId="urn:microsoft.com/office/officeart/2005/8/layout/bProcess2"/>
    <dgm:cxn modelId="{8C28066B-DED2-4B1B-94CC-C117F1CCFE04}" type="presOf" srcId="{F714DEA3-5DBB-499C-8BB8-640DFE64C440}" destId="{3592CBEC-261B-407C-A944-B97E360276A5}" srcOrd="0" destOrd="0" presId="urn:microsoft.com/office/officeart/2005/8/layout/bProcess2"/>
    <dgm:cxn modelId="{B7367D72-ED3A-4089-80E1-8D74FD3B754B}" srcId="{CFF4E225-3312-4454-B08F-F74C6A64917B}" destId="{E4426646-154A-44C1-9161-82292E64DAF0}" srcOrd="4" destOrd="0" parTransId="{9747D081-28A7-414B-ACB3-3CD708DAAA88}" sibTransId="{F714DEA3-5DBB-499C-8BB8-640DFE64C440}"/>
    <dgm:cxn modelId="{8A43C152-45E7-417F-A10E-97FB0729CA73}" type="presOf" srcId="{8621F97C-A3E3-4C9F-9899-08B5666DD871}" destId="{8100DD21-605D-4F76-860A-C1DE04050F01}" srcOrd="0" destOrd="0" presId="urn:microsoft.com/office/officeart/2005/8/layout/bProcess2"/>
    <dgm:cxn modelId="{15453C54-26B6-4302-A030-37CD3104AAC1}" type="presOf" srcId="{E4426646-154A-44C1-9161-82292E64DAF0}" destId="{5D8D54F8-806E-4808-9D63-2438DB5CFF88}" srcOrd="0" destOrd="0" presId="urn:microsoft.com/office/officeart/2005/8/layout/bProcess2"/>
    <dgm:cxn modelId="{1E9E4782-F9E3-4F25-881D-1025A7804A95}" type="presOf" srcId="{50C999D5-DB1D-4823-93A2-73D974614997}" destId="{EA70076E-0460-40E5-8A08-FC34458CB230}" srcOrd="0" destOrd="0" presId="urn:microsoft.com/office/officeart/2005/8/layout/bProcess2"/>
    <dgm:cxn modelId="{BB507C84-CFA7-46BC-B673-9B1575B49F79}" srcId="{CFF4E225-3312-4454-B08F-F74C6A64917B}" destId="{B3CEBC94-2178-4CF6-A1BC-C62C7ADF1241}" srcOrd="3" destOrd="0" parTransId="{8126D73D-BAFC-4E74-892E-CBBFB411583E}" sibTransId="{D8B9126C-AB5A-4937-AD1C-0C44619137FA}"/>
    <dgm:cxn modelId="{78960589-1707-4864-8EBC-6508C1CBAC1E}" srcId="{CFF4E225-3312-4454-B08F-F74C6A64917B}" destId="{A89439A7-70AC-48B0-9A7B-309B713FFD9A}" srcOrd="0" destOrd="0" parTransId="{1E9A3A57-0530-4C7C-BD02-50B93C6C2FE0}" sibTransId="{8E7982B0-9FDF-4999-B1B6-D061D5D573B2}"/>
    <dgm:cxn modelId="{B4D5A096-CD37-4137-97F9-D34ADECE3921}" type="presOf" srcId="{8E7982B0-9FDF-4999-B1B6-D061D5D573B2}" destId="{4D5D392D-A2CF-4567-9103-E60A1B63EE3F}" srcOrd="0" destOrd="0" presId="urn:microsoft.com/office/officeart/2005/8/layout/bProcess2"/>
    <dgm:cxn modelId="{4E53039B-DCCC-4961-868D-62E4A4E28968}" type="presOf" srcId="{A89439A7-70AC-48B0-9A7B-309B713FFD9A}" destId="{6336317C-99D8-4205-AC11-B083E4E14C33}" srcOrd="0" destOrd="0" presId="urn:microsoft.com/office/officeart/2005/8/layout/bProcess2"/>
    <dgm:cxn modelId="{20E32B9B-EC36-45E3-8596-33DC4670FF6D}" srcId="{CFF4E225-3312-4454-B08F-F74C6A64917B}" destId="{0470C3DC-83AF-49A1-B45A-09D9264BAB72}" srcOrd="1" destOrd="0" parTransId="{3B5F620B-779E-4E65-B57C-E49A673C09D3}" sibTransId="{673C868A-ADB7-43E1-9BA1-A0D95B1D005A}"/>
    <dgm:cxn modelId="{BAB6EAC1-A96B-4935-9878-9CC039A67A5B}" type="presOf" srcId="{B3CEBC94-2178-4CF6-A1BC-C62C7ADF1241}" destId="{FAE5D230-702B-42C4-AB72-C5A79F705931}" srcOrd="0" destOrd="0" presId="urn:microsoft.com/office/officeart/2005/8/layout/bProcess2"/>
    <dgm:cxn modelId="{10F133C4-2C9D-4ABB-8E11-F0C1C5A5F253}" srcId="{CFF4E225-3312-4454-B08F-F74C6A64917B}" destId="{EF9AD412-8430-460A-A920-471125E687DD}" srcOrd="2" destOrd="0" parTransId="{D54AFE3A-914B-46BC-9351-A3AD0018B821}" sibTransId="{047DEA5C-58CC-4B6B-A94B-8C5D6AF3C348}"/>
    <dgm:cxn modelId="{6B92ABCB-4B09-487B-B437-CCD2BB05D442}" type="presOf" srcId="{49855AEF-CED1-4196-850A-82BABCAB326A}" destId="{52FEE65A-8BA9-4A9D-819F-75A5007F1A89}" srcOrd="0" destOrd="0" presId="urn:microsoft.com/office/officeart/2005/8/layout/bProcess2"/>
    <dgm:cxn modelId="{E28AE9D1-8FE3-437D-AFA8-165E18C0CFD5}" type="presOf" srcId="{047DEA5C-58CC-4B6B-A94B-8C5D6AF3C348}" destId="{9382C153-1479-40A8-B74C-5A35F98FD22D}" srcOrd="0" destOrd="0" presId="urn:microsoft.com/office/officeart/2005/8/layout/bProcess2"/>
    <dgm:cxn modelId="{ACAEE7D5-4733-4EB9-8143-EDEA47E9B670}" type="presOf" srcId="{CFF4E225-3312-4454-B08F-F74C6A64917B}" destId="{170BC771-9713-428B-8631-8593632FC885}" srcOrd="0" destOrd="0" presId="urn:microsoft.com/office/officeart/2005/8/layout/bProcess2"/>
    <dgm:cxn modelId="{AED3A0DC-C070-471D-8B6C-F4BCF0CA3B3F}" type="presOf" srcId="{D8B9126C-AB5A-4937-AD1C-0C44619137FA}" destId="{9B8139D2-6437-4FF4-8B8F-237BBD2996E9}" srcOrd="0" destOrd="0" presId="urn:microsoft.com/office/officeart/2005/8/layout/bProcess2"/>
    <dgm:cxn modelId="{07B2E7E2-EB40-470E-8752-666AD8E33286}" srcId="{CFF4E225-3312-4454-B08F-F74C6A64917B}" destId="{B097B860-DF49-4410-AA60-285E0B9F443D}" srcOrd="7" destOrd="0" parTransId="{FA41B7CB-26F4-4E8A-B2E3-27C5437CE278}" sibTransId="{EEC2C6D0-7C52-4C17-BCA5-F98571664D6A}"/>
    <dgm:cxn modelId="{E34230E9-986A-461C-B46C-44D15726F6EF}" type="presOf" srcId="{0470C3DC-83AF-49A1-B45A-09D9264BAB72}" destId="{252E1F2F-A7C2-4AD6-A1BF-0BB0A02AFEFC}" srcOrd="0" destOrd="0" presId="urn:microsoft.com/office/officeart/2005/8/layout/bProcess2"/>
    <dgm:cxn modelId="{7CBDF9EF-D6A2-448C-96AD-E0C4628262A5}" type="presOf" srcId="{673C868A-ADB7-43E1-9BA1-A0D95B1D005A}" destId="{EC15A81B-7B57-4C6C-BC2B-02BE6F67857A}" srcOrd="0" destOrd="0" presId="urn:microsoft.com/office/officeart/2005/8/layout/bProcess2"/>
    <dgm:cxn modelId="{E1C365F2-5DEE-4827-9984-96F98E68A780}" type="presOf" srcId="{1A82E939-E2E3-4518-8987-114CF7547B23}" destId="{DDA49047-7A74-4C4A-90DD-1A8E92E4E2F1}" srcOrd="0" destOrd="0" presId="urn:microsoft.com/office/officeart/2005/8/layout/bProcess2"/>
    <dgm:cxn modelId="{03F8F8F3-B6CF-47CA-83C7-781FA619F632}" type="presOf" srcId="{EF9AD412-8430-460A-A920-471125E687DD}" destId="{C7EB2920-E24F-4F1E-9DA2-195824BFF58A}" srcOrd="0" destOrd="0" presId="urn:microsoft.com/office/officeart/2005/8/layout/bProcess2"/>
    <dgm:cxn modelId="{BA44A54A-2426-40A5-8222-B3DE466FC979}" type="presParOf" srcId="{170BC771-9713-428B-8631-8593632FC885}" destId="{6336317C-99D8-4205-AC11-B083E4E14C33}" srcOrd="0" destOrd="0" presId="urn:microsoft.com/office/officeart/2005/8/layout/bProcess2"/>
    <dgm:cxn modelId="{14836BAD-4363-4C07-A5E2-6BF197E8F6B9}" type="presParOf" srcId="{170BC771-9713-428B-8631-8593632FC885}" destId="{4D5D392D-A2CF-4567-9103-E60A1B63EE3F}" srcOrd="1" destOrd="0" presId="urn:microsoft.com/office/officeart/2005/8/layout/bProcess2"/>
    <dgm:cxn modelId="{0F6B9209-86BF-4635-B191-018F66DFE45E}" type="presParOf" srcId="{170BC771-9713-428B-8631-8593632FC885}" destId="{B0F1BA19-2935-42AE-99B2-9244E7A6BB8F}" srcOrd="2" destOrd="0" presId="urn:microsoft.com/office/officeart/2005/8/layout/bProcess2"/>
    <dgm:cxn modelId="{30EB6624-EF83-4514-8E97-3D52AE284F49}" type="presParOf" srcId="{B0F1BA19-2935-42AE-99B2-9244E7A6BB8F}" destId="{3BF973E7-C8B8-4173-8029-C926C3ED49A8}" srcOrd="0" destOrd="0" presId="urn:microsoft.com/office/officeart/2005/8/layout/bProcess2"/>
    <dgm:cxn modelId="{BF260178-D9C9-4898-9E90-352C830C6BD6}" type="presParOf" srcId="{B0F1BA19-2935-42AE-99B2-9244E7A6BB8F}" destId="{252E1F2F-A7C2-4AD6-A1BF-0BB0A02AFEFC}" srcOrd="1" destOrd="0" presId="urn:microsoft.com/office/officeart/2005/8/layout/bProcess2"/>
    <dgm:cxn modelId="{B614552F-C5FF-4753-8332-FC56A1DCB3F1}" type="presParOf" srcId="{170BC771-9713-428B-8631-8593632FC885}" destId="{EC15A81B-7B57-4C6C-BC2B-02BE6F67857A}" srcOrd="3" destOrd="0" presId="urn:microsoft.com/office/officeart/2005/8/layout/bProcess2"/>
    <dgm:cxn modelId="{3DFC8A59-B17D-4437-9524-068A2063FC7F}" type="presParOf" srcId="{170BC771-9713-428B-8631-8593632FC885}" destId="{15545D49-7BA4-4F4A-B236-83BC20F87C35}" srcOrd="4" destOrd="0" presId="urn:microsoft.com/office/officeart/2005/8/layout/bProcess2"/>
    <dgm:cxn modelId="{3848CB26-C642-47E3-8FC4-A12866E59DA6}" type="presParOf" srcId="{15545D49-7BA4-4F4A-B236-83BC20F87C35}" destId="{0C8B917D-13FA-4323-9370-CF14D281EA0B}" srcOrd="0" destOrd="0" presId="urn:microsoft.com/office/officeart/2005/8/layout/bProcess2"/>
    <dgm:cxn modelId="{86B7F497-5B01-4A92-931C-9802A28889BD}" type="presParOf" srcId="{15545D49-7BA4-4F4A-B236-83BC20F87C35}" destId="{C7EB2920-E24F-4F1E-9DA2-195824BFF58A}" srcOrd="1" destOrd="0" presId="urn:microsoft.com/office/officeart/2005/8/layout/bProcess2"/>
    <dgm:cxn modelId="{FEE20776-8A3E-4660-8D64-6B17B5D62ABD}" type="presParOf" srcId="{170BC771-9713-428B-8631-8593632FC885}" destId="{9382C153-1479-40A8-B74C-5A35F98FD22D}" srcOrd="5" destOrd="0" presId="urn:microsoft.com/office/officeart/2005/8/layout/bProcess2"/>
    <dgm:cxn modelId="{217D943F-3D41-45F1-93B1-A6C2D12DB580}" type="presParOf" srcId="{170BC771-9713-428B-8631-8593632FC885}" destId="{C3C81B45-459F-411A-8012-29D5EFB3B143}" srcOrd="6" destOrd="0" presId="urn:microsoft.com/office/officeart/2005/8/layout/bProcess2"/>
    <dgm:cxn modelId="{717DDDE0-C0F5-4855-9A87-21DA932D5541}" type="presParOf" srcId="{C3C81B45-459F-411A-8012-29D5EFB3B143}" destId="{CB7EC8D6-004F-4407-8BAC-1A9B7E7F8EE9}" srcOrd="0" destOrd="0" presId="urn:microsoft.com/office/officeart/2005/8/layout/bProcess2"/>
    <dgm:cxn modelId="{BE2C5B17-9D08-4220-88B8-962FBB454E0E}" type="presParOf" srcId="{C3C81B45-459F-411A-8012-29D5EFB3B143}" destId="{FAE5D230-702B-42C4-AB72-C5A79F705931}" srcOrd="1" destOrd="0" presId="urn:microsoft.com/office/officeart/2005/8/layout/bProcess2"/>
    <dgm:cxn modelId="{F9F2871A-D254-4982-BB57-2C45815E8E5B}" type="presParOf" srcId="{170BC771-9713-428B-8631-8593632FC885}" destId="{9B8139D2-6437-4FF4-8B8F-237BBD2996E9}" srcOrd="7" destOrd="0" presId="urn:microsoft.com/office/officeart/2005/8/layout/bProcess2"/>
    <dgm:cxn modelId="{7EECCDC3-2E14-459E-9464-860FF6DD077D}" type="presParOf" srcId="{170BC771-9713-428B-8631-8593632FC885}" destId="{45682CA2-BA7E-4E58-9B2E-76AD882D2F6B}" srcOrd="8" destOrd="0" presId="urn:microsoft.com/office/officeart/2005/8/layout/bProcess2"/>
    <dgm:cxn modelId="{63C32DD7-5674-444E-B3F8-89169BE68BBD}" type="presParOf" srcId="{45682CA2-BA7E-4E58-9B2E-76AD882D2F6B}" destId="{4DBD8571-CE0A-47AC-BCEE-793DC365DC41}" srcOrd="0" destOrd="0" presId="urn:microsoft.com/office/officeart/2005/8/layout/bProcess2"/>
    <dgm:cxn modelId="{2737DE95-42B4-4E64-B8EE-6A727D3D574C}" type="presParOf" srcId="{45682CA2-BA7E-4E58-9B2E-76AD882D2F6B}" destId="{5D8D54F8-806E-4808-9D63-2438DB5CFF88}" srcOrd="1" destOrd="0" presId="urn:microsoft.com/office/officeart/2005/8/layout/bProcess2"/>
    <dgm:cxn modelId="{3AB79556-A091-47C3-A504-D2BDE563EDD2}" type="presParOf" srcId="{170BC771-9713-428B-8631-8593632FC885}" destId="{3592CBEC-261B-407C-A944-B97E360276A5}" srcOrd="9" destOrd="0" presId="urn:microsoft.com/office/officeart/2005/8/layout/bProcess2"/>
    <dgm:cxn modelId="{0B9CA26A-5A9A-4591-A12A-9026DA8C70A3}" type="presParOf" srcId="{170BC771-9713-428B-8631-8593632FC885}" destId="{482FD69F-B1C1-4C92-92E8-ABCF17AFDAE9}" srcOrd="10" destOrd="0" presId="urn:microsoft.com/office/officeart/2005/8/layout/bProcess2"/>
    <dgm:cxn modelId="{98A49434-0A01-40AA-90F2-E930EB723560}" type="presParOf" srcId="{482FD69F-B1C1-4C92-92E8-ABCF17AFDAE9}" destId="{73EEBEFA-DCA7-4F2F-A1BE-C2635B177D40}" srcOrd="0" destOrd="0" presId="urn:microsoft.com/office/officeart/2005/8/layout/bProcess2"/>
    <dgm:cxn modelId="{AF40A4AA-0B26-467C-9C1D-A82A6998CF99}" type="presParOf" srcId="{482FD69F-B1C1-4C92-92E8-ABCF17AFDAE9}" destId="{EA70076E-0460-40E5-8A08-FC34458CB230}" srcOrd="1" destOrd="0" presId="urn:microsoft.com/office/officeart/2005/8/layout/bProcess2"/>
    <dgm:cxn modelId="{5242EF10-B4CA-49FD-9AA7-0F19194DA771}" type="presParOf" srcId="{170BC771-9713-428B-8631-8593632FC885}" destId="{52FEE65A-8BA9-4A9D-819F-75A5007F1A89}" srcOrd="11" destOrd="0" presId="urn:microsoft.com/office/officeart/2005/8/layout/bProcess2"/>
    <dgm:cxn modelId="{BDAD7C07-8BA6-4AD8-97B8-A596332ED766}" type="presParOf" srcId="{170BC771-9713-428B-8631-8593632FC885}" destId="{A5CFB26B-9A31-4A87-B687-E73CB386EEC3}" srcOrd="12" destOrd="0" presId="urn:microsoft.com/office/officeart/2005/8/layout/bProcess2"/>
    <dgm:cxn modelId="{4F2AE9BE-642A-4FDB-93A5-AF62FA39240F}" type="presParOf" srcId="{A5CFB26B-9A31-4A87-B687-E73CB386EEC3}" destId="{7A321719-BC1A-466E-8815-B19105AAFC77}" srcOrd="0" destOrd="0" presId="urn:microsoft.com/office/officeart/2005/8/layout/bProcess2"/>
    <dgm:cxn modelId="{10BDD7F1-7EEB-4482-9F9F-82CF175566B4}" type="presParOf" srcId="{A5CFB26B-9A31-4A87-B687-E73CB386EEC3}" destId="{8100DD21-605D-4F76-860A-C1DE04050F01}" srcOrd="1" destOrd="0" presId="urn:microsoft.com/office/officeart/2005/8/layout/bProcess2"/>
    <dgm:cxn modelId="{73CC2B2B-2BED-4F0A-9BF3-A5986954ED7B}" type="presParOf" srcId="{170BC771-9713-428B-8631-8593632FC885}" destId="{DDA49047-7A74-4C4A-90DD-1A8E92E4E2F1}" srcOrd="13" destOrd="0" presId="urn:microsoft.com/office/officeart/2005/8/layout/bProcess2"/>
    <dgm:cxn modelId="{1547A256-F3EB-41B4-BC6F-FCCC7A9A09D4}" type="presParOf" srcId="{170BC771-9713-428B-8631-8593632FC885}" destId="{20CBAB34-AAC1-4424-90AF-E4F00D26AC08}" srcOrd="14"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933A26-ECB9-4D77-B32C-482F605D149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1D0DAC32-1449-48BB-B42B-A8EF51F8DDBB}">
      <dgm:prSet phldrT="[Text]"/>
      <dgm:spPr/>
      <dgm:t>
        <a:bodyPr/>
        <a:lstStyle/>
        <a:p>
          <a:r>
            <a:rPr lang="en-US" b="1" i="1" dirty="0"/>
            <a:t>Prepare to Plan</a:t>
          </a:r>
          <a:endParaRPr lang="en-US" b="0" i="0" dirty="0"/>
        </a:p>
        <a:p>
          <a:r>
            <a:rPr lang="en-US" b="0" i="0" dirty="0"/>
            <a:t>With the early childhood administrator and other relevant stakeholders, identify and gather data using the P-3 Data Glossary and the School Data Source Guide.</a:t>
          </a:r>
          <a:endParaRPr lang="en-US" dirty="0"/>
        </a:p>
      </dgm:t>
    </dgm:pt>
    <dgm:pt modelId="{BC69F6DD-206F-43F8-9BA0-CC82DFD0A6BB}" type="parTrans" cxnId="{6C5B3486-BD17-432B-B98E-33171B822885}">
      <dgm:prSet/>
      <dgm:spPr/>
      <dgm:t>
        <a:bodyPr/>
        <a:lstStyle/>
        <a:p>
          <a:endParaRPr lang="en-US"/>
        </a:p>
      </dgm:t>
    </dgm:pt>
    <dgm:pt modelId="{DEB8DFB2-1865-47A4-B2B2-5C41B7E766D4}" type="sibTrans" cxnId="{6C5B3486-BD17-432B-B98E-33171B822885}">
      <dgm:prSet/>
      <dgm:spPr/>
      <dgm:t>
        <a:bodyPr/>
        <a:lstStyle/>
        <a:p>
          <a:endParaRPr lang="en-US"/>
        </a:p>
      </dgm:t>
    </dgm:pt>
    <dgm:pt modelId="{DFABEF29-B4E5-41B8-913D-D74B7D310E37}">
      <dgm:prSet phldrT="[Text]"/>
      <dgm:spPr/>
      <dgm:t>
        <a:bodyPr/>
        <a:lstStyle/>
        <a:p>
          <a:r>
            <a:rPr lang="en-US" b="1" dirty="0"/>
            <a:t>Describe notable trends, prioritize performance challenges, and identify root causes.</a:t>
          </a:r>
        </a:p>
        <a:p>
          <a:r>
            <a:rPr lang="en-US" b="0" i="0" dirty="0"/>
            <a:t>Based on the performance trends in the context of your community, identify patterns where there is agreement on priority. Determine why the challenges are occurring within using demographic, process and perception data. Document this analysis.</a:t>
          </a:r>
          <a:endParaRPr lang="en-US" b="1" dirty="0"/>
        </a:p>
      </dgm:t>
    </dgm:pt>
    <dgm:pt modelId="{B56E51B5-1DC7-462E-9A9A-A9EA87AD625A}" type="parTrans" cxnId="{C6A1C08A-C377-476D-B7BB-E3A3B0C2C91C}">
      <dgm:prSet/>
      <dgm:spPr/>
      <dgm:t>
        <a:bodyPr/>
        <a:lstStyle/>
        <a:p>
          <a:endParaRPr lang="en-US"/>
        </a:p>
      </dgm:t>
    </dgm:pt>
    <dgm:pt modelId="{77F52827-C37B-405B-A43A-591A7AA0B33B}" type="sibTrans" cxnId="{C6A1C08A-C377-476D-B7BB-E3A3B0C2C91C}">
      <dgm:prSet/>
      <dgm:spPr/>
      <dgm:t>
        <a:bodyPr/>
        <a:lstStyle/>
        <a:p>
          <a:endParaRPr lang="en-US"/>
        </a:p>
      </dgm:t>
    </dgm:pt>
    <dgm:pt modelId="{7AC4A84C-02E0-4EED-87E5-085E61B55459}">
      <dgm:prSet phldrT="[Text]"/>
      <dgm:spPr/>
      <dgm:t>
        <a:bodyPr/>
        <a:lstStyle/>
        <a:p>
          <a:r>
            <a:rPr lang="en-US" b="1" i="1" dirty="0"/>
            <a:t>Identify Major Improvement Strategies/Action Steps</a:t>
          </a:r>
        </a:p>
        <a:p>
          <a:r>
            <a:rPr lang="en-US" b="0" i="0" dirty="0"/>
            <a:t>Participate in identifying strategies for responding to identified root causes. Consider action steps that may focus on early learning within a broader school wide strategy. </a:t>
          </a:r>
          <a:endParaRPr lang="en-US" dirty="0"/>
        </a:p>
      </dgm:t>
    </dgm:pt>
    <dgm:pt modelId="{E2533E7A-AC00-414E-92AE-8028484091FA}" type="parTrans" cxnId="{BF2873D9-25D9-4EDA-A0CC-7383C5F32E79}">
      <dgm:prSet/>
      <dgm:spPr/>
      <dgm:t>
        <a:bodyPr/>
        <a:lstStyle/>
        <a:p>
          <a:endParaRPr lang="en-US"/>
        </a:p>
      </dgm:t>
    </dgm:pt>
    <dgm:pt modelId="{3EFDCA01-B2FC-4E97-B88F-4E72292715D8}" type="sibTrans" cxnId="{BF2873D9-25D9-4EDA-A0CC-7383C5F32E79}">
      <dgm:prSet/>
      <dgm:spPr/>
      <dgm:t>
        <a:bodyPr/>
        <a:lstStyle/>
        <a:p>
          <a:endParaRPr lang="en-US"/>
        </a:p>
      </dgm:t>
    </dgm:pt>
    <dgm:pt modelId="{D9F81476-52B3-435D-BFBD-0E5001BCF2DB}" type="pres">
      <dgm:prSet presAssocID="{8F933A26-ECB9-4D77-B32C-482F605D149A}" presName="outerComposite" presStyleCnt="0">
        <dgm:presLayoutVars>
          <dgm:chMax val="5"/>
          <dgm:dir/>
          <dgm:resizeHandles val="exact"/>
        </dgm:presLayoutVars>
      </dgm:prSet>
      <dgm:spPr/>
    </dgm:pt>
    <dgm:pt modelId="{F5CB970D-192D-445E-B675-ADB15D64D87F}" type="pres">
      <dgm:prSet presAssocID="{8F933A26-ECB9-4D77-B32C-482F605D149A}" presName="dummyMaxCanvas" presStyleCnt="0">
        <dgm:presLayoutVars/>
      </dgm:prSet>
      <dgm:spPr/>
    </dgm:pt>
    <dgm:pt modelId="{806A644B-659F-4368-961E-99840618CC8B}" type="pres">
      <dgm:prSet presAssocID="{8F933A26-ECB9-4D77-B32C-482F605D149A}" presName="ThreeNodes_1" presStyleLbl="node1" presStyleIdx="0" presStyleCnt="3">
        <dgm:presLayoutVars>
          <dgm:bulletEnabled val="1"/>
        </dgm:presLayoutVars>
      </dgm:prSet>
      <dgm:spPr/>
    </dgm:pt>
    <dgm:pt modelId="{D073F084-EEB3-40D5-8D71-8E9BD908D094}" type="pres">
      <dgm:prSet presAssocID="{8F933A26-ECB9-4D77-B32C-482F605D149A}" presName="ThreeNodes_2" presStyleLbl="node1" presStyleIdx="1" presStyleCnt="3">
        <dgm:presLayoutVars>
          <dgm:bulletEnabled val="1"/>
        </dgm:presLayoutVars>
      </dgm:prSet>
      <dgm:spPr/>
    </dgm:pt>
    <dgm:pt modelId="{4CD24466-13D0-42AC-91F6-2B57EF9F9E59}" type="pres">
      <dgm:prSet presAssocID="{8F933A26-ECB9-4D77-B32C-482F605D149A}" presName="ThreeNodes_3" presStyleLbl="node1" presStyleIdx="2" presStyleCnt="3">
        <dgm:presLayoutVars>
          <dgm:bulletEnabled val="1"/>
        </dgm:presLayoutVars>
      </dgm:prSet>
      <dgm:spPr/>
    </dgm:pt>
    <dgm:pt modelId="{B4920C3D-ADCD-457B-91D6-227CD05C128D}" type="pres">
      <dgm:prSet presAssocID="{8F933A26-ECB9-4D77-B32C-482F605D149A}" presName="ThreeConn_1-2" presStyleLbl="fgAccFollowNode1" presStyleIdx="0" presStyleCnt="2" custAng="0">
        <dgm:presLayoutVars>
          <dgm:bulletEnabled val="1"/>
        </dgm:presLayoutVars>
      </dgm:prSet>
      <dgm:spPr/>
    </dgm:pt>
    <dgm:pt modelId="{EB16A391-0DEB-451C-AAB0-FF76973F44B4}" type="pres">
      <dgm:prSet presAssocID="{8F933A26-ECB9-4D77-B32C-482F605D149A}" presName="ThreeConn_2-3" presStyleLbl="fgAccFollowNode1" presStyleIdx="1" presStyleCnt="2" custAng="0">
        <dgm:presLayoutVars>
          <dgm:bulletEnabled val="1"/>
        </dgm:presLayoutVars>
      </dgm:prSet>
      <dgm:spPr/>
    </dgm:pt>
    <dgm:pt modelId="{6626155E-AD3F-4C07-A212-047219FAEFB6}" type="pres">
      <dgm:prSet presAssocID="{8F933A26-ECB9-4D77-B32C-482F605D149A}" presName="ThreeNodes_1_text" presStyleLbl="node1" presStyleIdx="2" presStyleCnt="3">
        <dgm:presLayoutVars>
          <dgm:bulletEnabled val="1"/>
        </dgm:presLayoutVars>
      </dgm:prSet>
      <dgm:spPr/>
    </dgm:pt>
    <dgm:pt modelId="{FC100AA9-8529-4B14-A0EA-6BA21C16270E}" type="pres">
      <dgm:prSet presAssocID="{8F933A26-ECB9-4D77-B32C-482F605D149A}" presName="ThreeNodes_2_text" presStyleLbl="node1" presStyleIdx="2" presStyleCnt="3">
        <dgm:presLayoutVars>
          <dgm:bulletEnabled val="1"/>
        </dgm:presLayoutVars>
      </dgm:prSet>
      <dgm:spPr/>
    </dgm:pt>
    <dgm:pt modelId="{DFFBAFC4-4931-4276-A80A-09231F3545E8}" type="pres">
      <dgm:prSet presAssocID="{8F933A26-ECB9-4D77-B32C-482F605D149A}" presName="ThreeNodes_3_text" presStyleLbl="node1" presStyleIdx="2" presStyleCnt="3">
        <dgm:presLayoutVars>
          <dgm:bulletEnabled val="1"/>
        </dgm:presLayoutVars>
      </dgm:prSet>
      <dgm:spPr/>
    </dgm:pt>
  </dgm:ptLst>
  <dgm:cxnLst>
    <dgm:cxn modelId="{E6338A19-C100-4A31-AF42-ACA992B84A8B}" type="presOf" srcId="{7AC4A84C-02E0-4EED-87E5-085E61B55459}" destId="{4CD24466-13D0-42AC-91F6-2B57EF9F9E59}" srcOrd="0" destOrd="0" presId="urn:microsoft.com/office/officeart/2005/8/layout/vProcess5"/>
    <dgm:cxn modelId="{65C3AC26-F116-4BDA-B527-393D1EC2E8E8}" type="presOf" srcId="{7AC4A84C-02E0-4EED-87E5-085E61B55459}" destId="{DFFBAFC4-4931-4276-A80A-09231F3545E8}" srcOrd="1" destOrd="0" presId="urn:microsoft.com/office/officeart/2005/8/layout/vProcess5"/>
    <dgm:cxn modelId="{00F7F970-00B9-4C7F-A681-BF1A7E1D8422}" type="presOf" srcId="{DFABEF29-B4E5-41B8-913D-D74B7D310E37}" destId="{D073F084-EEB3-40D5-8D71-8E9BD908D094}" srcOrd="0" destOrd="0" presId="urn:microsoft.com/office/officeart/2005/8/layout/vProcess5"/>
    <dgm:cxn modelId="{F8147A71-09D7-4642-8D9D-A3A806DF9A72}" type="presOf" srcId="{DEB8DFB2-1865-47A4-B2B2-5C41B7E766D4}" destId="{B4920C3D-ADCD-457B-91D6-227CD05C128D}" srcOrd="0" destOrd="0" presId="urn:microsoft.com/office/officeart/2005/8/layout/vProcess5"/>
    <dgm:cxn modelId="{57327B73-C950-4EC5-89DE-D99C43BA4B6A}" type="presOf" srcId="{77F52827-C37B-405B-A43A-591A7AA0B33B}" destId="{EB16A391-0DEB-451C-AAB0-FF76973F44B4}" srcOrd="0" destOrd="0" presId="urn:microsoft.com/office/officeart/2005/8/layout/vProcess5"/>
    <dgm:cxn modelId="{6C5B3486-BD17-432B-B98E-33171B822885}" srcId="{8F933A26-ECB9-4D77-B32C-482F605D149A}" destId="{1D0DAC32-1449-48BB-B42B-A8EF51F8DDBB}" srcOrd="0" destOrd="0" parTransId="{BC69F6DD-206F-43F8-9BA0-CC82DFD0A6BB}" sibTransId="{DEB8DFB2-1865-47A4-B2B2-5C41B7E766D4}"/>
    <dgm:cxn modelId="{C6A1C08A-C377-476D-B7BB-E3A3B0C2C91C}" srcId="{8F933A26-ECB9-4D77-B32C-482F605D149A}" destId="{DFABEF29-B4E5-41B8-913D-D74B7D310E37}" srcOrd="1" destOrd="0" parTransId="{B56E51B5-1DC7-462E-9A9A-A9EA87AD625A}" sibTransId="{77F52827-C37B-405B-A43A-591A7AA0B33B}"/>
    <dgm:cxn modelId="{BBEE6A9D-6423-4D08-AA20-3E220BC27CE8}" type="presOf" srcId="{1D0DAC32-1449-48BB-B42B-A8EF51F8DDBB}" destId="{806A644B-659F-4368-961E-99840618CC8B}" srcOrd="0" destOrd="0" presId="urn:microsoft.com/office/officeart/2005/8/layout/vProcess5"/>
    <dgm:cxn modelId="{1BF3B1A3-9159-408E-A9B1-249603942189}" type="presOf" srcId="{DFABEF29-B4E5-41B8-913D-D74B7D310E37}" destId="{FC100AA9-8529-4B14-A0EA-6BA21C16270E}" srcOrd="1" destOrd="0" presId="urn:microsoft.com/office/officeart/2005/8/layout/vProcess5"/>
    <dgm:cxn modelId="{C4B7E6A4-C892-4901-85C3-68FBA10348A0}" type="presOf" srcId="{1D0DAC32-1449-48BB-B42B-A8EF51F8DDBB}" destId="{6626155E-AD3F-4C07-A212-047219FAEFB6}" srcOrd="1" destOrd="0" presId="urn:microsoft.com/office/officeart/2005/8/layout/vProcess5"/>
    <dgm:cxn modelId="{BF2873D9-25D9-4EDA-A0CC-7383C5F32E79}" srcId="{8F933A26-ECB9-4D77-B32C-482F605D149A}" destId="{7AC4A84C-02E0-4EED-87E5-085E61B55459}" srcOrd="2" destOrd="0" parTransId="{E2533E7A-AC00-414E-92AE-8028484091FA}" sibTransId="{3EFDCA01-B2FC-4E97-B88F-4E72292715D8}"/>
    <dgm:cxn modelId="{C3BCE2FC-DA84-4158-B6F6-7FE57D46A08B}" type="presOf" srcId="{8F933A26-ECB9-4D77-B32C-482F605D149A}" destId="{D9F81476-52B3-435D-BFBD-0E5001BCF2DB}" srcOrd="0" destOrd="0" presId="urn:microsoft.com/office/officeart/2005/8/layout/vProcess5"/>
    <dgm:cxn modelId="{8F40A1E5-A954-426B-A231-40FE62764ABB}" type="presParOf" srcId="{D9F81476-52B3-435D-BFBD-0E5001BCF2DB}" destId="{F5CB970D-192D-445E-B675-ADB15D64D87F}" srcOrd="0" destOrd="0" presId="urn:microsoft.com/office/officeart/2005/8/layout/vProcess5"/>
    <dgm:cxn modelId="{0197D107-A9B5-4D28-8DA2-0EED1C0DEED3}" type="presParOf" srcId="{D9F81476-52B3-435D-BFBD-0E5001BCF2DB}" destId="{806A644B-659F-4368-961E-99840618CC8B}" srcOrd="1" destOrd="0" presId="urn:microsoft.com/office/officeart/2005/8/layout/vProcess5"/>
    <dgm:cxn modelId="{38C0F800-F37A-4C51-B20C-772F0DC29FE4}" type="presParOf" srcId="{D9F81476-52B3-435D-BFBD-0E5001BCF2DB}" destId="{D073F084-EEB3-40D5-8D71-8E9BD908D094}" srcOrd="2" destOrd="0" presId="urn:microsoft.com/office/officeart/2005/8/layout/vProcess5"/>
    <dgm:cxn modelId="{B4D721F3-EA8C-4500-ABC8-37B3C73796D5}" type="presParOf" srcId="{D9F81476-52B3-435D-BFBD-0E5001BCF2DB}" destId="{4CD24466-13D0-42AC-91F6-2B57EF9F9E59}" srcOrd="3" destOrd="0" presId="urn:microsoft.com/office/officeart/2005/8/layout/vProcess5"/>
    <dgm:cxn modelId="{DD2755E4-CB3D-4527-8159-9B3FFA5F99E7}" type="presParOf" srcId="{D9F81476-52B3-435D-BFBD-0E5001BCF2DB}" destId="{B4920C3D-ADCD-457B-91D6-227CD05C128D}" srcOrd="4" destOrd="0" presId="urn:microsoft.com/office/officeart/2005/8/layout/vProcess5"/>
    <dgm:cxn modelId="{6CD34B15-D1CE-4926-8D40-DB6C8B11D2AE}" type="presParOf" srcId="{D9F81476-52B3-435D-BFBD-0E5001BCF2DB}" destId="{EB16A391-0DEB-451C-AAB0-FF76973F44B4}" srcOrd="5" destOrd="0" presId="urn:microsoft.com/office/officeart/2005/8/layout/vProcess5"/>
    <dgm:cxn modelId="{FE78C4A2-99B6-4703-B6DE-3FC8A22D88BF}" type="presParOf" srcId="{D9F81476-52B3-435D-BFBD-0E5001BCF2DB}" destId="{6626155E-AD3F-4C07-A212-047219FAEFB6}" srcOrd="6" destOrd="0" presId="urn:microsoft.com/office/officeart/2005/8/layout/vProcess5"/>
    <dgm:cxn modelId="{B8893BF4-E2BA-43E0-8A8A-7BB5807CA0CE}" type="presParOf" srcId="{D9F81476-52B3-435D-BFBD-0E5001BCF2DB}" destId="{FC100AA9-8529-4B14-A0EA-6BA21C16270E}" srcOrd="7" destOrd="0" presId="urn:microsoft.com/office/officeart/2005/8/layout/vProcess5"/>
    <dgm:cxn modelId="{67BFF26F-1CAB-4CE1-8C0C-7035798B78A6}" type="presParOf" srcId="{D9F81476-52B3-435D-BFBD-0E5001BCF2DB}" destId="{DFFBAFC4-4931-4276-A80A-09231F3545E8}"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6B08D-D195-448B-8AE9-90FCB4FE5D9B}">
      <dsp:nvSpPr>
        <dsp:cNvPr id="0" name=""/>
        <dsp:cNvSpPr/>
      </dsp:nvSpPr>
      <dsp:spPr>
        <a:xfrm>
          <a:off x="819257" y="927801"/>
          <a:ext cx="1472355" cy="147235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5EAC5A-FB82-4F53-AC99-6E6F00D930DF}">
      <dsp:nvSpPr>
        <dsp:cNvPr id="0" name=""/>
        <dsp:cNvSpPr/>
      </dsp:nvSpPr>
      <dsp:spPr>
        <a:xfrm>
          <a:off x="1133038" y="1241581"/>
          <a:ext cx="844793" cy="8447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C46144-745E-42E1-B8AC-A92E7B697F65}">
      <dsp:nvSpPr>
        <dsp:cNvPr id="0" name=""/>
        <dsp:cNvSpPr/>
      </dsp:nvSpPr>
      <dsp:spPr>
        <a:xfrm>
          <a:off x="348586" y="2858758"/>
          <a:ext cx="241369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Quality </a:t>
          </a:r>
        </a:p>
      </dsp:txBody>
      <dsp:txXfrm>
        <a:off x="348586" y="2858758"/>
        <a:ext cx="2413697" cy="720000"/>
      </dsp:txXfrm>
    </dsp:sp>
    <dsp:sp modelId="{B15227A0-0B9E-4735-8102-EA01236BB299}">
      <dsp:nvSpPr>
        <dsp:cNvPr id="0" name=""/>
        <dsp:cNvSpPr/>
      </dsp:nvSpPr>
      <dsp:spPr>
        <a:xfrm>
          <a:off x="3655351" y="927801"/>
          <a:ext cx="1472355" cy="147235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C927A9-DE52-4A64-881D-3940702DDEDE}">
      <dsp:nvSpPr>
        <dsp:cNvPr id="0" name=""/>
        <dsp:cNvSpPr/>
      </dsp:nvSpPr>
      <dsp:spPr>
        <a:xfrm>
          <a:off x="3969132" y="1241581"/>
          <a:ext cx="844793" cy="8447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3C3439-1E54-43E6-98C5-98A05BE4B64D}">
      <dsp:nvSpPr>
        <dsp:cNvPr id="0" name=""/>
        <dsp:cNvSpPr/>
      </dsp:nvSpPr>
      <dsp:spPr>
        <a:xfrm>
          <a:off x="3184680" y="2858758"/>
          <a:ext cx="241369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rtl="0">
            <a:lnSpc>
              <a:spcPct val="100000"/>
            </a:lnSpc>
            <a:spcBef>
              <a:spcPct val="0"/>
            </a:spcBef>
            <a:spcAft>
              <a:spcPct val="35000"/>
            </a:spcAft>
            <a:buNone/>
            <a:defRPr cap="all"/>
          </a:pPr>
          <a:r>
            <a:rPr lang="en-US" sz="2300" kern="1200">
              <a:latin typeface="Calibri Light" panose="020F0302020204030204"/>
            </a:rPr>
            <a:t>Community Collaboration</a:t>
          </a:r>
          <a:endParaRPr lang="en-US" sz="2300" kern="1200"/>
        </a:p>
      </dsp:txBody>
      <dsp:txXfrm>
        <a:off x="3184680" y="2858758"/>
        <a:ext cx="2413697" cy="720000"/>
      </dsp:txXfrm>
    </dsp:sp>
    <dsp:sp modelId="{E4DB4136-2DAC-41EA-98E2-950559061B41}">
      <dsp:nvSpPr>
        <dsp:cNvPr id="0" name=""/>
        <dsp:cNvSpPr/>
      </dsp:nvSpPr>
      <dsp:spPr>
        <a:xfrm>
          <a:off x="6491445" y="927801"/>
          <a:ext cx="1472355" cy="147235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5FAC09-2F47-4B79-B425-847FC62CCFDA}">
      <dsp:nvSpPr>
        <dsp:cNvPr id="0" name=""/>
        <dsp:cNvSpPr/>
      </dsp:nvSpPr>
      <dsp:spPr>
        <a:xfrm>
          <a:off x="6805226" y="1241581"/>
          <a:ext cx="844793" cy="8447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AA5505-381F-4743-B065-1DCD0C41CCAC}">
      <dsp:nvSpPr>
        <dsp:cNvPr id="0" name=""/>
        <dsp:cNvSpPr/>
      </dsp:nvSpPr>
      <dsp:spPr>
        <a:xfrm>
          <a:off x="6020774" y="2858758"/>
          <a:ext cx="241369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rtl="0">
            <a:lnSpc>
              <a:spcPct val="100000"/>
            </a:lnSpc>
            <a:spcBef>
              <a:spcPct val="0"/>
            </a:spcBef>
            <a:spcAft>
              <a:spcPct val="35000"/>
            </a:spcAft>
            <a:buNone/>
            <a:defRPr cap="all"/>
          </a:pPr>
          <a:r>
            <a:rPr lang="en-US" sz="2300" kern="1200">
              <a:latin typeface="Calibri Light" panose="020F0302020204030204"/>
            </a:rPr>
            <a:t>Transitions </a:t>
          </a:r>
          <a:endParaRPr lang="en-US" sz="2300" kern="1200"/>
        </a:p>
      </dsp:txBody>
      <dsp:txXfrm>
        <a:off x="6020774" y="2858758"/>
        <a:ext cx="2413697" cy="720000"/>
      </dsp:txXfrm>
    </dsp:sp>
    <dsp:sp modelId="{16BFA1DD-EC9A-4DC3-9BE9-C1CC384590C1}">
      <dsp:nvSpPr>
        <dsp:cNvPr id="0" name=""/>
        <dsp:cNvSpPr/>
      </dsp:nvSpPr>
      <dsp:spPr>
        <a:xfrm>
          <a:off x="9327539" y="927801"/>
          <a:ext cx="1472355" cy="1472355"/>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3FAB6E-D6B8-4FCD-B0EF-ED503E016680}">
      <dsp:nvSpPr>
        <dsp:cNvPr id="0" name=""/>
        <dsp:cNvSpPr/>
      </dsp:nvSpPr>
      <dsp:spPr>
        <a:xfrm>
          <a:off x="9641320" y="1241581"/>
          <a:ext cx="844793" cy="8447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95FD30-40B8-4E08-A42E-8AC052D8667A}">
      <dsp:nvSpPr>
        <dsp:cNvPr id="0" name=""/>
        <dsp:cNvSpPr/>
      </dsp:nvSpPr>
      <dsp:spPr>
        <a:xfrm>
          <a:off x="8856869" y="2858758"/>
          <a:ext cx="241369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rtl="0">
            <a:lnSpc>
              <a:spcPct val="100000"/>
            </a:lnSpc>
            <a:spcBef>
              <a:spcPct val="0"/>
            </a:spcBef>
            <a:spcAft>
              <a:spcPct val="35000"/>
            </a:spcAft>
            <a:buNone/>
            <a:defRPr cap="all"/>
          </a:pPr>
          <a:r>
            <a:rPr lang="en-US" sz="2300" kern="1200"/>
            <a:t>Continuity</a:t>
          </a:r>
          <a:r>
            <a:rPr lang="en-US" sz="2300" kern="1200">
              <a:latin typeface="Calibri Light" panose="020F0302020204030204"/>
            </a:rPr>
            <a:t> of Learning</a:t>
          </a:r>
          <a:endParaRPr lang="en-US" sz="2300" kern="1200"/>
        </a:p>
      </dsp:txBody>
      <dsp:txXfrm>
        <a:off x="8856869" y="2858758"/>
        <a:ext cx="2413697"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49FB6-9AE2-4E77-A555-9DE88CAC6CE3}">
      <dsp:nvSpPr>
        <dsp:cNvPr id="0" name=""/>
        <dsp:cNvSpPr/>
      </dsp:nvSpPr>
      <dsp:spPr>
        <a:xfrm>
          <a:off x="0" y="0"/>
          <a:ext cx="8412480" cy="9572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High quality programs produce high quality outcomes (</a:t>
          </a:r>
          <a:r>
            <a:rPr lang="en-US" sz="2300" kern="1200" err="1"/>
            <a:t>Elango</a:t>
          </a:r>
          <a:r>
            <a:rPr lang="en-US" sz="2300" kern="1200"/>
            <a:t> et al., 2016)</a:t>
          </a:r>
        </a:p>
      </dsp:txBody>
      <dsp:txXfrm>
        <a:off x="28038" y="28038"/>
        <a:ext cx="7298593" cy="901218"/>
      </dsp:txXfrm>
    </dsp:sp>
    <dsp:sp modelId="{70479298-D574-4913-830F-A41083D97030}">
      <dsp:nvSpPr>
        <dsp:cNvPr id="0" name=""/>
        <dsp:cNvSpPr/>
      </dsp:nvSpPr>
      <dsp:spPr>
        <a:xfrm>
          <a:off x="704545" y="1131347"/>
          <a:ext cx="8412480" cy="95729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Collaborative community approaches strengthen positive outcomes for children and families (Heckman, 2015)</a:t>
          </a:r>
        </a:p>
      </dsp:txBody>
      <dsp:txXfrm>
        <a:off x="732583" y="1159385"/>
        <a:ext cx="7029617" cy="901218"/>
      </dsp:txXfrm>
    </dsp:sp>
    <dsp:sp modelId="{5B98409B-37E1-4138-AD88-137FFC27F9CF}">
      <dsp:nvSpPr>
        <dsp:cNvPr id="0" name=""/>
        <dsp:cNvSpPr/>
      </dsp:nvSpPr>
      <dsp:spPr>
        <a:xfrm>
          <a:off x="1398574" y="2262695"/>
          <a:ext cx="8412480" cy="95729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Effective transitions increase positive child outcomes (</a:t>
          </a:r>
          <a:r>
            <a:rPr lang="en-US" sz="2300" kern="1200" err="1"/>
            <a:t>LoCasale</a:t>
          </a:r>
          <a:r>
            <a:rPr lang="en-US" sz="2300" kern="1200"/>
            <a:t>-Crouch et al., 2008)</a:t>
          </a:r>
        </a:p>
      </dsp:txBody>
      <dsp:txXfrm>
        <a:off x="1426612" y="2290733"/>
        <a:ext cx="7040133" cy="901218"/>
      </dsp:txXfrm>
    </dsp:sp>
    <dsp:sp modelId="{4C8A4D41-D7E2-48A7-9F47-3B5302A892B5}">
      <dsp:nvSpPr>
        <dsp:cNvPr id="0" name=""/>
        <dsp:cNvSpPr/>
      </dsp:nvSpPr>
      <dsp:spPr>
        <a:xfrm>
          <a:off x="2103119" y="3394042"/>
          <a:ext cx="8412480" cy="9572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Continuity of learning ensures quality experiences every step of the way (NAESP, 2014)</a:t>
          </a:r>
        </a:p>
      </dsp:txBody>
      <dsp:txXfrm>
        <a:off x="2131157" y="3422080"/>
        <a:ext cx="7029617" cy="901218"/>
      </dsp:txXfrm>
    </dsp:sp>
    <dsp:sp modelId="{B019E984-8226-45FE-A236-F1644C449A31}">
      <dsp:nvSpPr>
        <dsp:cNvPr id="0" name=""/>
        <dsp:cNvSpPr/>
      </dsp:nvSpPr>
      <dsp:spPr>
        <a:xfrm>
          <a:off x="7790238" y="733200"/>
          <a:ext cx="622241" cy="62224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242" y="733200"/>
        <a:ext cx="342233" cy="468236"/>
      </dsp:txXfrm>
    </dsp:sp>
    <dsp:sp modelId="{B9593786-C84D-4D6F-8369-A1AE6E2A13BF}">
      <dsp:nvSpPr>
        <dsp:cNvPr id="0" name=""/>
        <dsp:cNvSpPr/>
      </dsp:nvSpPr>
      <dsp:spPr>
        <a:xfrm>
          <a:off x="8494784" y="1864547"/>
          <a:ext cx="622241" cy="622241"/>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788" y="1864547"/>
        <a:ext cx="342233" cy="468236"/>
      </dsp:txXfrm>
    </dsp:sp>
    <dsp:sp modelId="{781E8949-BA9D-44BD-83DF-183604E3F0D3}">
      <dsp:nvSpPr>
        <dsp:cNvPr id="0" name=""/>
        <dsp:cNvSpPr/>
      </dsp:nvSpPr>
      <dsp:spPr>
        <a:xfrm>
          <a:off x="9188813" y="2995895"/>
          <a:ext cx="622241" cy="622241"/>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28817" y="2995895"/>
        <a:ext cx="342233" cy="468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97F80-B3E6-43B5-BE73-C5EBA067AE3A}">
      <dsp:nvSpPr>
        <dsp:cNvPr id="0" name=""/>
        <dsp:cNvSpPr/>
      </dsp:nvSpPr>
      <dsp:spPr>
        <a:xfrm>
          <a:off x="0" y="30788"/>
          <a:ext cx="10332155" cy="575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Calibri Light" panose="020F0302020204030204"/>
            </a:rPr>
            <a:t>Quality</a:t>
          </a:r>
          <a:endParaRPr lang="en-US" sz="2400" kern="1200"/>
        </a:p>
      </dsp:txBody>
      <dsp:txXfrm>
        <a:off x="28100" y="58888"/>
        <a:ext cx="10275955" cy="519439"/>
      </dsp:txXfrm>
    </dsp:sp>
    <dsp:sp modelId="{CCB13CE1-5831-4A2B-87C8-FB9DFDE36758}">
      <dsp:nvSpPr>
        <dsp:cNvPr id="0" name=""/>
        <dsp:cNvSpPr/>
      </dsp:nvSpPr>
      <dsp:spPr>
        <a:xfrm>
          <a:off x="0" y="606428"/>
          <a:ext cx="10332155"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046"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a:latin typeface="Calibri"/>
              <a:cs typeface="Calibri"/>
            </a:rPr>
            <a:t>Understanding the landscape of Birth-5 programming</a:t>
          </a:r>
          <a:endParaRPr lang="en-US" sz="1900" kern="1200"/>
        </a:p>
      </dsp:txBody>
      <dsp:txXfrm>
        <a:off x="0" y="606428"/>
        <a:ext cx="10332155" cy="397440"/>
      </dsp:txXfrm>
    </dsp:sp>
    <dsp:sp modelId="{6174BFCC-6A21-4FFE-A4EA-6DAB0B029E0D}">
      <dsp:nvSpPr>
        <dsp:cNvPr id="0" name=""/>
        <dsp:cNvSpPr/>
      </dsp:nvSpPr>
      <dsp:spPr>
        <a:xfrm>
          <a:off x="0" y="1003868"/>
          <a:ext cx="10332155" cy="5756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Calibri Light" panose="020F0302020204030204"/>
            </a:rPr>
            <a:t> Community Collaboration</a:t>
          </a:r>
          <a:endParaRPr lang="en-US" sz="2400" kern="1200"/>
        </a:p>
      </dsp:txBody>
      <dsp:txXfrm>
        <a:off x="28100" y="1031968"/>
        <a:ext cx="10275955" cy="519439"/>
      </dsp:txXfrm>
    </dsp:sp>
    <dsp:sp modelId="{09FA28A2-BF3F-45F6-9E2D-A77492F9E062}">
      <dsp:nvSpPr>
        <dsp:cNvPr id="0" name=""/>
        <dsp:cNvSpPr/>
      </dsp:nvSpPr>
      <dsp:spPr>
        <a:xfrm>
          <a:off x="0" y="1579508"/>
          <a:ext cx="10332155"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046"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a:t>Understanding the available and needed services for families within the community</a:t>
          </a:r>
        </a:p>
      </dsp:txBody>
      <dsp:txXfrm>
        <a:off x="0" y="1579508"/>
        <a:ext cx="10332155" cy="397440"/>
      </dsp:txXfrm>
    </dsp:sp>
    <dsp:sp modelId="{469D46BD-4288-4B8C-B7D1-E2217E5FAF90}">
      <dsp:nvSpPr>
        <dsp:cNvPr id="0" name=""/>
        <dsp:cNvSpPr/>
      </dsp:nvSpPr>
      <dsp:spPr>
        <a:xfrm>
          <a:off x="0" y="1976948"/>
          <a:ext cx="10332155" cy="5756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Calibri Light" panose="020F0302020204030204"/>
            </a:rPr>
            <a:t>Transitions</a:t>
          </a:r>
        </a:p>
      </dsp:txBody>
      <dsp:txXfrm>
        <a:off x="28100" y="2005048"/>
        <a:ext cx="10275955" cy="519439"/>
      </dsp:txXfrm>
    </dsp:sp>
    <dsp:sp modelId="{86750A47-1A87-4A02-AFE4-A8AA0D6F5494}">
      <dsp:nvSpPr>
        <dsp:cNvPr id="0" name=""/>
        <dsp:cNvSpPr/>
      </dsp:nvSpPr>
      <dsp:spPr>
        <a:xfrm>
          <a:off x="0" y="2552588"/>
          <a:ext cx="10332155"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046"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i="0" kern="1200">
              <a:latin typeface="Calibri"/>
              <a:cs typeface="Calibri"/>
            </a:rPr>
            <a:t>Understanding the key factors impacting early elementary achievement, child and family outcomes as students move through the early childhood and early elementary</a:t>
          </a:r>
          <a:endParaRPr lang="en-US" sz="1900" i="0" kern="1200">
            <a:latin typeface="Calibri Light" panose="020F0302020204030204"/>
          </a:endParaRPr>
        </a:p>
      </dsp:txBody>
      <dsp:txXfrm>
        <a:off x="0" y="2552588"/>
        <a:ext cx="10332155" cy="596160"/>
      </dsp:txXfrm>
    </dsp:sp>
    <dsp:sp modelId="{0237FC16-136E-4B10-BE64-8E5BA49DFBB6}">
      <dsp:nvSpPr>
        <dsp:cNvPr id="0" name=""/>
        <dsp:cNvSpPr/>
      </dsp:nvSpPr>
      <dsp:spPr>
        <a:xfrm>
          <a:off x="0" y="3148748"/>
          <a:ext cx="10332155"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Calibri Light" panose="020F0302020204030204"/>
            </a:rPr>
            <a:t>Continuity of Learning</a:t>
          </a:r>
        </a:p>
      </dsp:txBody>
      <dsp:txXfrm>
        <a:off x="28100" y="3176848"/>
        <a:ext cx="10275955" cy="519439"/>
      </dsp:txXfrm>
    </dsp:sp>
    <dsp:sp modelId="{6211610B-BB3C-4965-B542-9DDF7D17686C}">
      <dsp:nvSpPr>
        <dsp:cNvPr id="0" name=""/>
        <dsp:cNvSpPr/>
      </dsp:nvSpPr>
      <dsp:spPr>
        <a:xfrm>
          <a:off x="0" y="3724388"/>
          <a:ext cx="10332155"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046"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a:t>The relationship between elementary schools, early childhood programs and agencies within the community</a:t>
          </a:r>
          <a:endParaRPr lang="en-US" sz="1900" kern="1200">
            <a:latin typeface="Calibri Light" panose="020F0302020204030204"/>
          </a:endParaRPr>
        </a:p>
      </dsp:txBody>
      <dsp:txXfrm>
        <a:off x="0" y="3724388"/>
        <a:ext cx="10332155" cy="596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70731-C89F-4B4C-9E6E-C9C89418425C}">
      <dsp:nvSpPr>
        <dsp:cNvPr id="0" name=""/>
        <dsp:cNvSpPr/>
      </dsp:nvSpPr>
      <dsp:spPr>
        <a:xfrm>
          <a:off x="0" y="410410"/>
          <a:ext cx="5314543" cy="123165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2468" tIns="354076" rIns="41246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Elementary school </a:t>
          </a:r>
          <a:r>
            <a:rPr lang="en-US" sz="1700" kern="1200" dirty="0">
              <a:latin typeface="Calibri Light" panose="020F0302020204030204"/>
            </a:rPr>
            <a:t>on</a:t>
          </a:r>
          <a:r>
            <a:rPr lang="en-US" sz="1700" kern="1200" dirty="0"/>
            <a:t> priority improvement or turnaround</a:t>
          </a:r>
        </a:p>
        <a:p>
          <a:pPr marL="171450" lvl="1" indent="-171450" algn="l" defTabSz="755650">
            <a:lnSpc>
              <a:spcPct val="90000"/>
            </a:lnSpc>
            <a:spcBef>
              <a:spcPct val="0"/>
            </a:spcBef>
            <a:spcAft>
              <a:spcPct val="15000"/>
            </a:spcAft>
            <a:buChar char="•"/>
          </a:pPr>
          <a:r>
            <a:rPr lang="en-US" sz="1700" kern="1200" dirty="0"/>
            <a:t>Serve kindergarten through 3rd grade students</a:t>
          </a:r>
        </a:p>
      </dsp:txBody>
      <dsp:txXfrm>
        <a:off x="0" y="410410"/>
        <a:ext cx="5314543" cy="1231650"/>
      </dsp:txXfrm>
    </dsp:sp>
    <dsp:sp modelId="{310C4A12-198D-4990-9DE9-5DD2F75DE0BA}">
      <dsp:nvSpPr>
        <dsp:cNvPr id="0" name=""/>
        <dsp:cNvSpPr/>
      </dsp:nvSpPr>
      <dsp:spPr>
        <a:xfrm>
          <a:off x="265727" y="159490"/>
          <a:ext cx="3720180" cy="5018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614" tIns="0" rIns="140614" bIns="0" numCol="1" spcCol="1270" anchor="ctr" anchorCtr="0">
          <a:noAutofit/>
        </a:bodyPr>
        <a:lstStyle/>
        <a:p>
          <a:pPr marL="0" lvl="0" indent="0" algn="l" defTabSz="755650">
            <a:lnSpc>
              <a:spcPct val="90000"/>
            </a:lnSpc>
            <a:spcBef>
              <a:spcPct val="0"/>
            </a:spcBef>
            <a:spcAft>
              <a:spcPct val="35000"/>
            </a:spcAft>
            <a:buNone/>
          </a:pPr>
          <a:r>
            <a:rPr lang="en-US" sz="1700" kern="1200"/>
            <a:t>Schools</a:t>
          </a:r>
        </a:p>
      </dsp:txBody>
      <dsp:txXfrm>
        <a:off x="290225" y="183988"/>
        <a:ext cx="3671184" cy="452844"/>
      </dsp:txXfrm>
    </dsp:sp>
    <dsp:sp modelId="{3974DDF6-A898-4B21-B00B-3FA64EF2B767}">
      <dsp:nvSpPr>
        <dsp:cNvPr id="0" name=""/>
        <dsp:cNvSpPr/>
      </dsp:nvSpPr>
      <dsp:spPr>
        <a:xfrm>
          <a:off x="0" y="1984780"/>
          <a:ext cx="5314543" cy="123165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2468" tIns="354076" rIns="41246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Includes a school on priority improvement or turnaround</a:t>
          </a:r>
        </a:p>
        <a:p>
          <a:pPr marL="171450" lvl="1" indent="-171450" algn="l" defTabSz="755650">
            <a:lnSpc>
              <a:spcPct val="90000"/>
            </a:lnSpc>
            <a:spcBef>
              <a:spcPct val="0"/>
            </a:spcBef>
            <a:spcAft>
              <a:spcPct val="15000"/>
            </a:spcAft>
            <a:buChar char="•"/>
          </a:pPr>
          <a:r>
            <a:rPr lang="en-US" sz="1700" kern="1200" dirty="0"/>
            <a:t>Serve kindergarten through 3rd grade</a:t>
          </a:r>
        </a:p>
      </dsp:txBody>
      <dsp:txXfrm>
        <a:off x="0" y="1984780"/>
        <a:ext cx="5314543" cy="1231650"/>
      </dsp:txXfrm>
    </dsp:sp>
    <dsp:sp modelId="{733A209B-2292-44C4-9CB3-4593ACC33A10}">
      <dsp:nvSpPr>
        <dsp:cNvPr id="0" name=""/>
        <dsp:cNvSpPr/>
      </dsp:nvSpPr>
      <dsp:spPr>
        <a:xfrm>
          <a:off x="265727" y="1733860"/>
          <a:ext cx="3720180" cy="50184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614" tIns="0" rIns="140614" bIns="0" numCol="1" spcCol="1270" anchor="ctr" anchorCtr="0">
          <a:noAutofit/>
        </a:bodyPr>
        <a:lstStyle/>
        <a:p>
          <a:pPr marL="0" lvl="0" indent="0" algn="l" defTabSz="755650">
            <a:lnSpc>
              <a:spcPct val="90000"/>
            </a:lnSpc>
            <a:spcBef>
              <a:spcPct val="0"/>
            </a:spcBef>
            <a:spcAft>
              <a:spcPct val="35000"/>
            </a:spcAft>
            <a:buNone/>
          </a:pPr>
          <a:r>
            <a:rPr lang="en-US" sz="1700" kern="1200"/>
            <a:t>Districts</a:t>
          </a:r>
        </a:p>
      </dsp:txBody>
      <dsp:txXfrm>
        <a:off x="290225" y="1758358"/>
        <a:ext cx="3671184" cy="452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6317C-99D8-4205-AC11-B083E4E14C33}">
      <dsp:nvSpPr>
        <dsp:cNvPr id="0" name=""/>
        <dsp:cNvSpPr/>
      </dsp:nvSpPr>
      <dsp:spPr>
        <a:xfrm>
          <a:off x="0" y="103336"/>
          <a:ext cx="1493581" cy="149358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a:cs typeface="Calibri"/>
            </a:rPr>
            <a:t>Identify key partners</a:t>
          </a:r>
          <a:endParaRPr lang="en-US" sz="1400" kern="1200"/>
        </a:p>
      </dsp:txBody>
      <dsp:txXfrm>
        <a:off x="218730" y="322066"/>
        <a:ext cx="1056121" cy="1056121"/>
      </dsp:txXfrm>
    </dsp:sp>
    <dsp:sp modelId="{4D5D392D-A2CF-4567-9103-E60A1B63EE3F}">
      <dsp:nvSpPr>
        <dsp:cNvPr id="0" name=""/>
        <dsp:cNvSpPr/>
      </dsp:nvSpPr>
      <dsp:spPr>
        <a:xfrm rot="10800000">
          <a:off x="485413" y="1789776"/>
          <a:ext cx="522753" cy="408860"/>
        </a:xfrm>
        <a:prstGeom prst="triangl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2E1F2F-A7C2-4AD6-A1BF-0BB0A02AFEFC}">
      <dsp:nvSpPr>
        <dsp:cNvPr id="0" name=""/>
        <dsp:cNvSpPr/>
      </dsp:nvSpPr>
      <dsp:spPr>
        <a:xfrm>
          <a:off x="248681" y="2368352"/>
          <a:ext cx="996218" cy="996218"/>
        </a:xfrm>
        <a:prstGeom prst="ellipse">
          <a:avLst/>
        </a:prstGeom>
        <a:solidFill>
          <a:schemeClr val="accent5">
            <a:hueOff val="-1050478"/>
            <a:satOff val="-1461"/>
            <a:lumOff val="-5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alibri"/>
              <a:cs typeface="Calibri"/>
            </a:rPr>
            <a:t>Reach out to other partners</a:t>
          </a:r>
          <a:endParaRPr lang="en-US" sz="1100" kern="1200"/>
        </a:p>
      </dsp:txBody>
      <dsp:txXfrm>
        <a:off x="394574" y="2514245"/>
        <a:ext cx="704432" cy="704432"/>
      </dsp:txXfrm>
    </dsp:sp>
    <dsp:sp modelId="{EC15A81B-7B57-4C6C-BC2B-02BE6F67857A}">
      <dsp:nvSpPr>
        <dsp:cNvPr id="0" name=""/>
        <dsp:cNvSpPr/>
      </dsp:nvSpPr>
      <dsp:spPr>
        <a:xfrm rot="10800000">
          <a:off x="485413" y="3681770"/>
          <a:ext cx="522753" cy="408860"/>
        </a:xfrm>
        <a:prstGeom prst="triangle">
          <a:avLst/>
        </a:prstGeom>
        <a:solidFill>
          <a:schemeClr val="accent5">
            <a:hueOff val="-1225557"/>
            <a:satOff val="-1705"/>
            <a:lumOff val="-6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EB2920-E24F-4F1E-9DA2-195824BFF58A}">
      <dsp:nvSpPr>
        <dsp:cNvPr id="0" name=""/>
        <dsp:cNvSpPr/>
      </dsp:nvSpPr>
      <dsp:spPr>
        <a:xfrm>
          <a:off x="248681" y="4384686"/>
          <a:ext cx="996218" cy="996218"/>
        </a:xfrm>
        <a:prstGeom prst="ellipse">
          <a:avLst/>
        </a:prstGeom>
        <a:solidFill>
          <a:schemeClr val="accent5">
            <a:hueOff val="-2100956"/>
            <a:satOff val="-2922"/>
            <a:lumOff val="-11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alibri"/>
              <a:cs typeface="Calibri"/>
            </a:rPr>
            <a:t>Clear, common vision and priorities</a:t>
          </a:r>
          <a:endParaRPr lang="en-US" sz="1100" kern="1200"/>
        </a:p>
      </dsp:txBody>
      <dsp:txXfrm>
        <a:off x="394574" y="4530579"/>
        <a:ext cx="704432" cy="704432"/>
      </dsp:txXfrm>
    </dsp:sp>
    <dsp:sp modelId="{9382C153-1479-40A8-B74C-5A35F98FD22D}">
      <dsp:nvSpPr>
        <dsp:cNvPr id="0" name=""/>
        <dsp:cNvSpPr/>
      </dsp:nvSpPr>
      <dsp:spPr>
        <a:xfrm rot="5400000">
          <a:off x="1617171" y="4678365"/>
          <a:ext cx="522753" cy="408860"/>
        </a:xfrm>
        <a:prstGeom prst="triangle">
          <a:avLst/>
        </a:prstGeom>
        <a:solidFill>
          <a:schemeClr val="accent5">
            <a:hueOff val="-2451115"/>
            <a:satOff val="-3409"/>
            <a:lumOff val="-130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E5D230-702B-42C4-AB72-C5A79F705931}">
      <dsp:nvSpPr>
        <dsp:cNvPr id="0" name=""/>
        <dsp:cNvSpPr/>
      </dsp:nvSpPr>
      <dsp:spPr>
        <a:xfrm>
          <a:off x="2489053" y="4384686"/>
          <a:ext cx="996218" cy="996218"/>
        </a:xfrm>
        <a:prstGeom prst="ellipse">
          <a:avLst/>
        </a:prstGeom>
        <a:solidFill>
          <a:schemeClr val="accent5">
            <a:hueOff val="-3151433"/>
            <a:satOff val="-4383"/>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alibri"/>
              <a:cs typeface="Calibri"/>
            </a:rPr>
            <a:t>Gather data </a:t>
          </a:r>
          <a:endParaRPr lang="en-US" sz="1100" kern="1200">
            <a:latin typeface="Calibri Light" panose="020F0302020204030204"/>
            <a:cs typeface="Calibri Light" panose="020F0302020204030204"/>
          </a:endParaRPr>
        </a:p>
      </dsp:txBody>
      <dsp:txXfrm>
        <a:off x="2634946" y="4530579"/>
        <a:ext cx="704432" cy="704432"/>
      </dsp:txXfrm>
    </dsp:sp>
    <dsp:sp modelId="{9B8139D2-6437-4FF4-8B8F-237BBD2996E9}">
      <dsp:nvSpPr>
        <dsp:cNvPr id="0" name=""/>
        <dsp:cNvSpPr/>
      </dsp:nvSpPr>
      <dsp:spPr>
        <a:xfrm>
          <a:off x="2725785" y="3658627"/>
          <a:ext cx="522753" cy="408860"/>
        </a:xfrm>
        <a:prstGeom prst="triangle">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8D54F8-806E-4808-9D63-2438DB5CFF88}">
      <dsp:nvSpPr>
        <dsp:cNvPr id="0" name=""/>
        <dsp:cNvSpPr/>
      </dsp:nvSpPr>
      <dsp:spPr>
        <a:xfrm>
          <a:off x="2489053" y="2368352"/>
          <a:ext cx="996218" cy="996218"/>
        </a:xfrm>
        <a:prstGeom prst="ellipse">
          <a:avLst/>
        </a:prstGeom>
        <a:solidFill>
          <a:schemeClr val="accent5">
            <a:hueOff val="-4201911"/>
            <a:satOff val="-5845"/>
            <a:lumOff val="-2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Calibri"/>
              <a:cs typeface="Calibri"/>
            </a:rPr>
            <a:t>Analyze data</a:t>
          </a:r>
          <a:endParaRPr lang="en-US" sz="1100" kern="1200"/>
        </a:p>
      </dsp:txBody>
      <dsp:txXfrm>
        <a:off x="2634946" y="2514245"/>
        <a:ext cx="704432" cy="704432"/>
      </dsp:txXfrm>
    </dsp:sp>
    <dsp:sp modelId="{3592CBEC-261B-407C-A944-B97E360276A5}">
      <dsp:nvSpPr>
        <dsp:cNvPr id="0" name=""/>
        <dsp:cNvSpPr/>
      </dsp:nvSpPr>
      <dsp:spPr>
        <a:xfrm>
          <a:off x="2725785" y="1642292"/>
          <a:ext cx="522753" cy="408860"/>
        </a:xfrm>
        <a:prstGeom prst="triangle">
          <a:avLst/>
        </a:prstGeom>
        <a:solidFill>
          <a:schemeClr val="accent5">
            <a:hueOff val="-4902230"/>
            <a:satOff val="-6819"/>
            <a:lumOff val="-261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70076E-0460-40E5-8A08-FC34458CB230}">
      <dsp:nvSpPr>
        <dsp:cNvPr id="0" name=""/>
        <dsp:cNvSpPr/>
      </dsp:nvSpPr>
      <dsp:spPr>
        <a:xfrm>
          <a:off x="2489053" y="352017"/>
          <a:ext cx="996218" cy="996218"/>
        </a:xfrm>
        <a:prstGeom prst="ellipse">
          <a:avLst/>
        </a:prstGeom>
        <a:solidFill>
          <a:schemeClr val="accent5">
            <a:hueOff val="-5252389"/>
            <a:satOff val="-7306"/>
            <a:lumOff val="-28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alibri"/>
              <a:cs typeface="Calibri"/>
            </a:rPr>
            <a:t>Select evidence-based strategies </a:t>
          </a:r>
        </a:p>
      </dsp:txBody>
      <dsp:txXfrm>
        <a:off x="2634946" y="497910"/>
        <a:ext cx="704432" cy="704432"/>
      </dsp:txXfrm>
    </dsp:sp>
    <dsp:sp modelId="{52FEE65A-8BA9-4A9D-819F-75A5007F1A89}">
      <dsp:nvSpPr>
        <dsp:cNvPr id="0" name=""/>
        <dsp:cNvSpPr/>
      </dsp:nvSpPr>
      <dsp:spPr>
        <a:xfrm rot="5400000">
          <a:off x="3857543" y="645696"/>
          <a:ext cx="522753" cy="408860"/>
        </a:xfrm>
        <a:prstGeom prst="triangle">
          <a:avLst/>
        </a:prstGeom>
        <a:solidFill>
          <a:schemeClr val="accent5">
            <a:hueOff val="-6127787"/>
            <a:satOff val="-8523"/>
            <a:lumOff val="-326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00DD21-605D-4F76-860A-C1DE04050F01}">
      <dsp:nvSpPr>
        <dsp:cNvPr id="0" name=""/>
        <dsp:cNvSpPr/>
      </dsp:nvSpPr>
      <dsp:spPr>
        <a:xfrm>
          <a:off x="4729425" y="352017"/>
          <a:ext cx="996218" cy="996218"/>
        </a:xfrm>
        <a:prstGeom prst="ellipse">
          <a:avLst/>
        </a:prstGeom>
        <a:solidFill>
          <a:schemeClr val="accent5">
            <a:hueOff val="-6302867"/>
            <a:satOff val="-8767"/>
            <a:lumOff val="-33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Calibri"/>
              <a:cs typeface="Calibri"/>
            </a:rPr>
            <a:t>Implement, checking for progress</a:t>
          </a:r>
          <a:endParaRPr lang="en-US" sz="1100" kern="1200"/>
        </a:p>
      </dsp:txBody>
      <dsp:txXfrm>
        <a:off x="4875318" y="497910"/>
        <a:ext cx="704432" cy="704432"/>
      </dsp:txXfrm>
    </dsp:sp>
    <dsp:sp modelId="{DDA49047-7A74-4C4A-90DD-1A8E92E4E2F1}">
      <dsp:nvSpPr>
        <dsp:cNvPr id="0" name=""/>
        <dsp:cNvSpPr/>
      </dsp:nvSpPr>
      <dsp:spPr>
        <a:xfrm rot="10800000">
          <a:off x="4966157" y="1541094"/>
          <a:ext cx="522753" cy="408860"/>
        </a:xfrm>
        <a:prstGeom prst="triangle">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CBAB34-AAC1-4424-90AF-E4F00D26AC08}">
      <dsp:nvSpPr>
        <dsp:cNvPr id="0" name=""/>
        <dsp:cNvSpPr/>
      </dsp:nvSpPr>
      <dsp:spPr>
        <a:xfrm>
          <a:off x="4480743" y="2119670"/>
          <a:ext cx="1493581" cy="1493581"/>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a:cs typeface="Calibri"/>
            </a:rPr>
            <a:t>Reflect on the process as well as the outcomes</a:t>
          </a:r>
          <a:endParaRPr lang="en-US" sz="1400" kern="1200">
            <a:latin typeface="Calibri Light" panose="020F0302020204030204"/>
            <a:cs typeface="Calibri Light" panose="020F0302020204030204"/>
          </a:endParaRPr>
        </a:p>
      </dsp:txBody>
      <dsp:txXfrm>
        <a:off x="4699473" y="2338400"/>
        <a:ext cx="1056121" cy="10561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A644B-659F-4368-961E-99840618CC8B}">
      <dsp:nvSpPr>
        <dsp:cNvPr id="0" name=""/>
        <dsp:cNvSpPr/>
      </dsp:nvSpPr>
      <dsp:spPr>
        <a:xfrm>
          <a:off x="0" y="0"/>
          <a:ext cx="9643063" cy="1412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1" kern="1200" dirty="0"/>
            <a:t>Prepare to Plan</a:t>
          </a:r>
          <a:endParaRPr lang="en-US" sz="1700" b="0" i="0" kern="1200" dirty="0"/>
        </a:p>
        <a:p>
          <a:pPr marL="0" lvl="0" indent="0" algn="l" defTabSz="755650">
            <a:lnSpc>
              <a:spcPct val="90000"/>
            </a:lnSpc>
            <a:spcBef>
              <a:spcPct val="0"/>
            </a:spcBef>
            <a:spcAft>
              <a:spcPct val="35000"/>
            </a:spcAft>
            <a:buNone/>
          </a:pPr>
          <a:r>
            <a:rPr lang="en-US" sz="1700" b="0" i="0" kern="1200" dirty="0"/>
            <a:t>With the early childhood administrator and other relevant stakeholders, identify and gather data using the P-3 Data Glossary and the School Data Source Guide.</a:t>
          </a:r>
          <a:endParaRPr lang="en-US" sz="1700" kern="1200" dirty="0"/>
        </a:p>
      </dsp:txBody>
      <dsp:txXfrm>
        <a:off x="41367" y="41367"/>
        <a:ext cx="8118998" cy="1329643"/>
      </dsp:txXfrm>
    </dsp:sp>
    <dsp:sp modelId="{D073F084-EEB3-40D5-8D71-8E9BD908D094}">
      <dsp:nvSpPr>
        <dsp:cNvPr id="0" name=""/>
        <dsp:cNvSpPr/>
      </dsp:nvSpPr>
      <dsp:spPr>
        <a:xfrm>
          <a:off x="850858" y="1647773"/>
          <a:ext cx="9643063" cy="1412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Describe notable trends, prioritize performance challenges, and identify root causes.</a:t>
          </a:r>
        </a:p>
        <a:p>
          <a:pPr marL="0" lvl="0" indent="0" algn="l" defTabSz="755650">
            <a:lnSpc>
              <a:spcPct val="90000"/>
            </a:lnSpc>
            <a:spcBef>
              <a:spcPct val="0"/>
            </a:spcBef>
            <a:spcAft>
              <a:spcPct val="35000"/>
            </a:spcAft>
            <a:buNone/>
          </a:pPr>
          <a:r>
            <a:rPr lang="en-US" sz="1700" b="0" i="0" kern="1200" dirty="0"/>
            <a:t>Based on the performance trends in the context of your community, identify patterns where there is agreement on priority. Determine why the challenges are occurring within using demographic, process and perception data. Document this analysis.</a:t>
          </a:r>
          <a:endParaRPr lang="en-US" sz="1700" b="1" kern="1200" dirty="0"/>
        </a:p>
      </dsp:txBody>
      <dsp:txXfrm>
        <a:off x="892225" y="1689140"/>
        <a:ext cx="7791426" cy="1329643"/>
      </dsp:txXfrm>
    </dsp:sp>
    <dsp:sp modelId="{4CD24466-13D0-42AC-91F6-2B57EF9F9E59}">
      <dsp:nvSpPr>
        <dsp:cNvPr id="0" name=""/>
        <dsp:cNvSpPr/>
      </dsp:nvSpPr>
      <dsp:spPr>
        <a:xfrm>
          <a:off x="1701717" y="3295546"/>
          <a:ext cx="9643063" cy="14123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1" kern="1200" dirty="0"/>
            <a:t>Identify Major Improvement Strategies/Action Steps</a:t>
          </a:r>
        </a:p>
        <a:p>
          <a:pPr marL="0" lvl="0" indent="0" algn="l" defTabSz="755650">
            <a:lnSpc>
              <a:spcPct val="90000"/>
            </a:lnSpc>
            <a:spcBef>
              <a:spcPct val="0"/>
            </a:spcBef>
            <a:spcAft>
              <a:spcPct val="35000"/>
            </a:spcAft>
            <a:buNone/>
          </a:pPr>
          <a:r>
            <a:rPr lang="en-US" sz="1700" b="0" i="0" kern="1200" dirty="0"/>
            <a:t>Participate in identifying strategies for responding to identified root causes. Consider action steps that may focus on early learning within a broader school wide strategy. </a:t>
          </a:r>
          <a:endParaRPr lang="en-US" sz="1700" kern="1200" dirty="0"/>
        </a:p>
      </dsp:txBody>
      <dsp:txXfrm>
        <a:off x="1743084" y="3336913"/>
        <a:ext cx="7791426" cy="1329643"/>
      </dsp:txXfrm>
    </dsp:sp>
    <dsp:sp modelId="{B4920C3D-ADCD-457B-91D6-227CD05C128D}">
      <dsp:nvSpPr>
        <dsp:cNvPr id="0" name=""/>
        <dsp:cNvSpPr/>
      </dsp:nvSpPr>
      <dsp:spPr>
        <a:xfrm>
          <a:off x="8725018" y="1071052"/>
          <a:ext cx="918045" cy="9180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931578" y="1071052"/>
        <a:ext cx="504925" cy="690829"/>
      </dsp:txXfrm>
    </dsp:sp>
    <dsp:sp modelId="{EB16A391-0DEB-451C-AAB0-FF76973F44B4}">
      <dsp:nvSpPr>
        <dsp:cNvPr id="0" name=""/>
        <dsp:cNvSpPr/>
      </dsp:nvSpPr>
      <dsp:spPr>
        <a:xfrm>
          <a:off x="9575877" y="2709410"/>
          <a:ext cx="918045" cy="9180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782437" y="2709410"/>
        <a:ext cx="504925" cy="690829"/>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8/18/2021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asyretro.io/publicboard/MO41P8BI0KZ7spaX0Szj8uqLk4O2/0b3c008b-69b5-4433-ae53-55e0c005542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jamboard.google.com/d/1G0L5_TvMk5BVM8v0b8u8QqflPpFcHT-TWxUI46boX9k/edit?usp=shari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Calibri"/>
              </a:rPr>
              <a:t>Speaker notes:</a:t>
            </a:r>
          </a:p>
          <a:p>
            <a:pPr marL="171450" indent="-171450">
              <a:buFont typeface="Arial" panose="020B0604020202020204" pitchFamily="34" charset="0"/>
              <a:buChar char="•"/>
            </a:pPr>
            <a:r>
              <a:rPr lang="en-US" dirty="0">
                <a:cs typeface="Calibri"/>
              </a:rPr>
              <a:t>Good afternoon and welcome to the early learning needs assessment webinar.</a:t>
            </a:r>
          </a:p>
          <a:p>
            <a:pPr marL="171450" indent="-171450">
              <a:buFont typeface="Arial"/>
              <a:buChar char="•"/>
            </a:pPr>
            <a:r>
              <a:rPr lang="en-US" dirty="0">
                <a:cs typeface="Calibri"/>
              </a:rPr>
              <a:t>My name is Megan Prior Rogers, and I am currently the Kindergarten School Readiness Consultant in the Preschool-3rd Grade Office.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i="0" dirty="0">
                <a:cs typeface="Calibri"/>
              </a:rPr>
              <a:t>My name is Susan Barrett, and I am a </a:t>
            </a:r>
            <a:r>
              <a:rPr lang="en-US" b="0" i="0" dirty="0">
                <a:effectLst/>
                <a:latin typeface="Segoe UI" panose="020B0502040204020203" pitchFamily="34" charset="0"/>
              </a:rPr>
              <a:t>School Improvement Supervisor in the </a:t>
            </a:r>
            <a:r>
              <a:rPr lang="en-US" sz="1800" dirty="0">
                <a:solidFill>
                  <a:srgbClr val="666666"/>
                </a:solidFill>
                <a:effectLst/>
                <a:latin typeface="Segoe UI" panose="020B0502040204020203" pitchFamily="34" charset="0"/>
              </a:rPr>
              <a:t>School Improvement and Planning </a:t>
            </a:r>
            <a:r>
              <a:rPr lang="en-US" sz="1800" i="0" dirty="0">
                <a:solidFill>
                  <a:srgbClr val="666666"/>
                </a:solidFill>
                <a:effectLst/>
                <a:latin typeface="Arial" panose="020B0604020202020204" pitchFamily="34" charset="0"/>
                <a:cs typeface="+mn-cs"/>
              </a:rPr>
              <a:t>Office</a:t>
            </a:r>
            <a:endParaRPr lang="en-US" i="0" dirty="0">
              <a:cs typeface="Calibri"/>
            </a:endParaRPr>
          </a:p>
          <a:p>
            <a:pPr marL="171450" indent="-171450">
              <a:buFont typeface="Arial"/>
              <a:buChar char="•"/>
            </a:pPr>
            <a:r>
              <a:rPr lang="en-US" dirty="0">
                <a:cs typeface="Calibri"/>
              </a:rPr>
              <a:t>Our goals for our time together today are to</a:t>
            </a:r>
          </a:p>
          <a:p>
            <a:pPr lvl="1" indent="-171450">
              <a:buFont typeface="Arial"/>
              <a:buChar char="•"/>
            </a:pPr>
            <a:r>
              <a:rPr lang="en-US" dirty="0">
                <a:cs typeface="Calibri"/>
              </a:rPr>
              <a:t>Acknowledge the current context of education and learning</a:t>
            </a:r>
          </a:p>
          <a:p>
            <a:pPr lvl="1" indent="-171450">
              <a:buFont typeface="Arial"/>
              <a:buChar char="•"/>
            </a:pPr>
            <a:r>
              <a:rPr lang="en-US" dirty="0">
                <a:cs typeface="Calibri"/>
              </a:rPr>
              <a:t>Develop an awareness of what an early learning needs assessment is and may include</a:t>
            </a:r>
            <a:endParaRPr lang="en-US" dirty="0"/>
          </a:p>
          <a:p>
            <a:pPr lvl="1" indent="-171450">
              <a:buFont typeface="Arial"/>
              <a:buChar char="•"/>
            </a:pPr>
            <a:r>
              <a:rPr lang="en-US" dirty="0">
                <a:cs typeface="Calibri"/>
              </a:rPr>
              <a:t>Connect this learning to school readiness in CO, the current educational context, and school improvement</a:t>
            </a:r>
          </a:p>
          <a:p>
            <a:pPr lvl="1" indent="-171450">
              <a:buFont typeface="Arial"/>
              <a:buChar char="•"/>
            </a:pPr>
            <a:r>
              <a:rPr lang="en-US" dirty="0">
                <a:cs typeface="Calibri"/>
              </a:rPr>
              <a:t>Identify clear first steps</a:t>
            </a:r>
          </a:p>
          <a:p>
            <a:pPr marL="171450" indent="-171450">
              <a:buFont typeface="Arial"/>
              <a:buChar char="•"/>
            </a:pPr>
            <a:r>
              <a:rPr lang="en-US" dirty="0">
                <a:cs typeface="Calibri"/>
              </a:rPr>
              <a:t>Throughout the session, we will pause and ask for your participation in reflection and application.</a:t>
            </a:r>
          </a:p>
          <a:p>
            <a:pPr marL="171450" indent="-171450">
              <a:buFont typeface="Arial"/>
              <a:buChar char="•"/>
            </a:pPr>
            <a:r>
              <a:rPr lang="en-US" dirty="0">
                <a:cs typeface="Calibri"/>
              </a:rPr>
              <a:t>However, please feel free to post questions or comments in the chat at any time.</a:t>
            </a:r>
          </a:p>
          <a:p>
            <a:pPr marL="171450" indent="-171450">
              <a:buFont typeface="Arial"/>
              <a:buChar char="•"/>
            </a:pPr>
            <a:r>
              <a:rPr lang="en-US" dirty="0"/>
              <a:t>If you are not able to see the chat window, please hover over the bottom of your zoom screen and this should bring up a toolbar.</a:t>
            </a:r>
          </a:p>
          <a:p>
            <a:pPr marL="171450" indent="-171450">
              <a:buFont typeface="Arial"/>
              <a:buChar char="•"/>
            </a:pPr>
            <a:r>
              <a:rPr lang="en-US" dirty="0"/>
              <a:t>From the tool bar, you should be able to click on the chat button in the bottom center to open the chat window </a:t>
            </a:r>
          </a:p>
          <a:p>
            <a:pPr marL="171450" indent="-171450">
              <a:buFont typeface="Arial"/>
              <a:buChar char="•"/>
            </a:pPr>
            <a:r>
              <a:rPr lang="en-US" dirty="0"/>
              <a:t>Also know the mute and camera button are also located in this toolbar</a:t>
            </a:r>
          </a:p>
          <a:p>
            <a:pPr marL="171450" indent="-171450">
              <a:buFont typeface="Arial"/>
              <a:buChar char="•"/>
            </a:pPr>
            <a:r>
              <a:rPr lang="en-US" dirty="0">
                <a:cs typeface="Calibri"/>
              </a:rPr>
              <a:t>If you need any technical assistance today, please feel free to chat 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31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 notes </a:t>
            </a:r>
            <a:endParaRPr lang="en-US" b="1" dirty="0"/>
          </a:p>
          <a:p>
            <a:r>
              <a:rPr lang="en-US" dirty="0"/>
              <a:t>Additionally, to align to research, there are several minimum requirements </a:t>
            </a:r>
            <a:endParaRPr lang="en-US" dirty="0">
              <a:cs typeface="Calibri"/>
            </a:endParaRPr>
          </a:p>
          <a:p>
            <a:r>
              <a:rPr lang="en-US" dirty="0"/>
              <a:t>These provide a floor, but especially when considering continuous improvement, many other data sources could be included to provide a more robust analysis </a:t>
            </a:r>
            <a:endParaRPr lang="en-US" dirty="0">
              <a:cs typeface="Calibri"/>
            </a:endParaRPr>
          </a:p>
          <a:p>
            <a:endParaRPr lang="en-US" dirty="0">
              <a:cs typeface="Calibri"/>
            </a:endParaRPr>
          </a:p>
          <a:p>
            <a:r>
              <a:rPr lang="en-US" dirty="0" err="1">
                <a:cs typeface="Calibri"/>
              </a:rPr>
              <a:t>EasyRetro</a:t>
            </a:r>
            <a:r>
              <a:rPr lang="en-US" dirty="0">
                <a:cs typeface="Calibri"/>
              </a:rPr>
              <a:t>: </a:t>
            </a:r>
            <a:r>
              <a:rPr lang="en-US" dirty="0">
                <a:hlinkClick r:id="rId3"/>
              </a:rPr>
              <a:t>https://easyretro.io/publicboard/MO41P8BI0KZ7spaX0Szj8uqLk4O2/0b3c008b-69b5-4433-ae53-55e0c005542e</a:t>
            </a:r>
            <a:endParaRPr lang="en-US" dirty="0">
              <a:cs typeface="Calibri"/>
              <a:hlinkClick r:id="rId3"/>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10</a:t>
            </a:fld>
            <a:endParaRPr lang="en-US"/>
          </a:p>
        </p:txBody>
      </p:sp>
    </p:spTree>
    <p:extLst>
      <p:ext uri="{BB962C8B-B14F-4D97-AF65-F5344CB8AC3E}">
        <p14:creationId xmlns:p14="http://schemas.microsoft.com/office/powerpoint/2010/main" val="3554270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 notes:</a:t>
            </a:r>
          </a:p>
          <a:p>
            <a:pPr lvl="0"/>
            <a:r>
              <a:rPr lang="en-US" b="1" dirty="0"/>
              <a:t>Schools</a:t>
            </a:r>
            <a:r>
              <a:rPr lang="en-US" dirty="0"/>
              <a:t>:</a:t>
            </a:r>
          </a:p>
          <a:p>
            <a:pPr lvl="0"/>
            <a:r>
              <a:rPr lang="en-US" dirty="0"/>
              <a:t>Elementary school </a:t>
            </a:r>
            <a:r>
              <a:rPr lang="en-US" dirty="0">
                <a:latin typeface="Calibri Light" panose="020F0302020204030204"/>
              </a:rPr>
              <a:t>on</a:t>
            </a:r>
            <a:r>
              <a:rPr lang="en-US" dirty="0"/>
              <a:t> priority improvement or turnaround</a:t>
            </a:r>
          </a:p>
          <a:p>
            <a:pPr lvl="0"/>
            <a:r>
              <a:rPr lang="en-US" dirty="0"/>
              <a:t>Serve kindergarten through 3rd grade students</a:t>
            </a:r>
          </a:p>
          <a:p>
            <a:endParaRPr lang="en-US" b="1" dirty="0">
              <a:cs typeface="Calibri"/>
            </a:endParaRPr>
          </a:p>
          <a:p>
            <a:r>
              <a:rPr lang="en-US" b="1" dirty="0">
                <a:cs typeface="Calibri"/>
              </a:rPr>
              <a:t>Districts:</a:t>
            </a:r>
          </a:p>
          <a:p>
            <a:pPr lvl="0"/>
            <a:r>
              <a:rPr lang="en-US" dirty="0"/>
              <a:t>Includes a school on priority improvement or turnaround</a:t>
            </a:r>
          </a:p>
          <a:p>
            <a:pPr lvl="0"/>
            <a:r>
              <a:rPr lang="en-US" dirty="0"/>
              <a:t>Serve kindergarten through 3rd grade</a:t>
            </a:r>
          </a:p>
          <a:p>
            <a:endParaRPr lang="en-US" b="1" dirty="0">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11</a:t>
            </a:fld>
            <a:endParaRPr lang="en-US"/>
          </a:p>
        </p:txBody>
      </p:sp>
    </p:spTree>
    <p:extLst>
      <p:ext uri="{BB962C8B-B14F-4D97-AF65-F5344CB8AC3E}">
        <p14:creationId xmlns:p14="http://schemas.microsoft.com/office/powerpoint/2010/main" val="619003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endParaRPr lang="en-US" dirty="0"/>
          </a:p>
          <a:p>
            <a:pPr marL="171450" indent="-171450">
              <a:buFont typeface="Arial" panose="020B0604020202020204" pitchFamily="34" charset="0"/>
              <a:buChar char="•"/>
            </a:pPr>
            <a:r>
              <a:rPr lang="en-US" dirty="0"/>
              <a:t>While grounded in best practice and recommended for all schools and districts, an ELNA is also required for specific schools and districts.</a:t>
            </a:r>
            <a:endParaRPr lang="en-US" dirty="0">
              <a:cs typeface="Calibri"/>
            </a:endParaRPr>
          </a:p>
          <a:p>
            <a:pPr marL="171450" indent="-171450">
              <a:buFont typeface="Arial" panose="020B0604020202020204" pitchFamily="34" charset="0"/>
              <a:buChar char="•"/>
            </a:pPr>
            <a:r>
              <a:rPr lang="en-US" dirty="0"/>
              <a:t>Schools on priority improvement are to:</a:t>
            </a:r>
            <a:endParaRPr lang="en-US" i="1" dirty="0">
              <a:cs typeface="Calibri"/>
            </a:endParaRPr>
          </a:p>
          <a:p>
            <a:pPr marL="171450" indent="-171450">
              <a:buFont typeface="Arial" panose="020B0604020202020204" pitchFamily="34" charset="0"/>
              <a:buChar char="•"/>
            </a:pPr>
            <a:r>
              <a:rPr lang="en-US" dirty="0"/>
              <a:t>Schools on Turnaround are to:</a:t>
            </a:r>
            <a:endParaRPr lang="en-US" i="1" dirty="0">
              <a:cs typeface="Calibri"/>
            </a:endParaRPr>
          </a:p>
          <a:p>
            <a:pPr marL="171450" indent="-171450">
              <a:buFont typeface="Arial" panose="020B0604020202020204" pitchFamily="34" charset="0"/>
              <a:buChar char="•"/>
            </a:pPr>
            <a:r>
              <a:rPr lang="en-US" dirty="0"/>
              <a:t>Unique: District completes this analysis based on a school(s) plan type</a:t>
            </a:r>
            <a:endParaRPr lang="en-US" dirty="0">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12</a:t>
            </a:fld>
            <a:endParaRPr lang="en-US"/>
          </a:p>
        </p:txBody>
      </p:sp>
    </p:spTree>
    <p:extLst>
      <p:ext uri="{BB962C8B-B14F-4D97-AF65-F5344CB8AC3E}">
        <p14:creationId xmlns:p14="http://schemas.microsoft.com/office/powerpoint/2010/main" val="2847205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Calibri" panose="020F0502020204030204"/>
              </a:rPr>
              <a:t>Speaker notes:</a:t>
            </a:r>
          </a:p>
          <a:p>
            <a:r>
              <a:rPr lang="en-US" dirty="0">
                <a:cs typeface="Calibri"/>
              </a:rPr>
              <a:t>So now that we have a broad understanding of an early learning assessment as well as the minimum requirements. Let's take a look at this process, step by step</a:t>
            </a:r>
            <a:endParaRPr lang="en-US" dirty="0"/>
          </a:p>
          <a:p>
            <a:pPr marL="285750" indent="-285750">
              <a:buAutoNum type="arabicPeriod"/>
            </a:pPr>
            <a:r>
              <a:rPr lang="en-US" dirty="0"/>
              <a:t>Identify key partners</a:t>
            </a:r>
            <a:endParaRPr lang="en-US" dirty="0">
              <a:cs typeface="Calibri"/>
            </a:endParaRPr>
          </a:p>
          <a:p>
            <a:pPr marL="285750" indent="-285750">
              <a:buAutoNum type="arabicPeriod"/>
            </a:pPr>
            <a:r>
              <a:rPr lang="en-US" dirty="0"/>
              <a:t>Reach out to partners who are not already present</a:t>
            </a:r>
            <a:endParaRPr lang="en-US" dirty="0">
              <a:cs typeface="Calibri" panose="020F0502020204030204"/>
            </a:endParaRPr>
          </a:p>
          <a:p>
            <a:pPr marL="285750" indent="-285750">
              <a:buAutoNum type="arabicPeriod"/>
            </a:pPr>
            <a:r>
              <a:rPr lang="en-US" dirty="0"/>
              <a:t>Revisit/create a clear, common vision and priorities</a:t>
            </a:r>
            <a:endParaRPr lang="en-US" dirty="0">
              <a:cs typeface="Calibri" panose="020F0502020204030204"/>
            </a:endParaRPr>
          </a:p>
          <a:p>
            <a:pPr marL="285750" indent="-285750">
              <a:lnSpc>
                <a:spcPct val="90000"/>
              </a:lnSpc>
              <a:buAutoNum type="arabicPeriod"/>
            </a:pPr>
            <a:r>
              <a:rPr lang="en-US" dirty="0"/>
              <a:t>Gather data aligned with these priorities (and the minimum requirements)</a:t>
            </a:r>
            <a:endParaRPr lang="en-US" dirty="0">
              <a:cs typeface="Calibri" panose="020F0502020204030204"/>
            </a:endParaRPr>
          </a:p>
          <a:p>
            <a:pPr marL="285750" indent="-285750">
              <a:lnSpc>
                <a:spcPct val="90000"/>
              </a:lnSpc>
              <a:buAutoNum type="arabicPeriod"/>
            </a:pPr>
            <a:r>
              <a:rPr lang="en-US" dirty="0"/>
              <a:t>Analyze data, use a PSP to identify top priorities and gather additional data as needed to clearly identify the problem</a:t>
            </a:r>
            <a:endParaRPr lang="en-US" dirty="0">
              <a:cs typeface="Calibri" panose="020F0502020204030204"/>
            </a:endParaRPr>
          </a:p>
          <a:p>
            <a:pPr marL="285750" indent="-285750">
              <a:buAutoNum type="arabicPeriod"/>
            </a:pPr>
            <a:r>
              <a:rPr lang="en-US" dirty="0"/>
              <a:t>Select evidence-based strategies targeted at the identified problem</a:t>
            </a:r>
            <a:endParaRPr lang="en-US" dirty="0">
              <a:cs typeface="Calibri" panose="020F0502020204030204"/>
            </a:endParaRPr>
          </a:p>
          <a:p>
            <a:pPr marL="285750" indent="-285750">
              <a:buAutoNum type="arabicPeriod"/>
            </a:pPr>
            <a:r>
              <a:rPr lang="en-US" dirty="0"/>
              <a:t>Implement, checking for progress</a:t>
            </a:r>
            <a:endParaRPr lang="en-US" dirty="0">
              <a:cs typeface="Calibri" panose="020F0502020204030204"/>
            </a:endParaRPr>
          </a:p>
          <a:p>
            <a:pPr marL="285750" indent="-285750">
              <a:lnSpc>
                <a:spcPct val="90000"/>
              </a:lnSpc>
              <a:buAutoNum type="arabicPeriod"/>
            </a:pPr>
            <a:r>
              <a:rPr lang="en-US" dirty="0"/>
              <a:t>Reflect on the process as well as the outcome</a:t>
            </a:r>
            <a:endParaRPr lang="en-US" dirty="0">
              <a:cs typeface="Calibri" panose="020F0502020204030204"/>
            </a:endParaRPr>
          </a:p>
          <a:p>
            <a:r>
              <a:rPr lang="en-US" dirty="0"/>
              <a:t>It's important to differentiate between this data collection and the analysis.</a:t>
            </a:r>
            <a:endParaRPr lang="en-US" dirty="0">
              <a:cs typeface="Calibri"/>
            </a:endParaRPr>
          </a:p>
          <a:p>
            <a:endParaRPr lang="en-US" dirty="0"/>
          </a:p>
          <a:p>
            <a:pPr>
              <a:lnSpc>
                <a:spcPct val="90000"/>
              </a:lnSpc>
            </a:pPr>
            <a:endParaRPr lang="en-US" dirty="0">
              <a:cs typeface="Calibri"/>
            </a:endParaRPr>
          </a:p>
          <a:p>
            <a:pPr marL="228600" indent="-228600">
              <a:buAutoNum type="arabicPeriod"/>
            </a:pPr>
            <a:endParaRPr lang="en-US" dirty="0">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13</a:t>
            </a:fld>
            <a:endParaRPr lang="en-US"/>
          </a:p>
        </p:txBody>
      </p:sp>
    </p:spTree>
    <p:extLst>
      <p:ext uri="{BB962C8B-B14F-4D97-AF65-F5344CB8AC3E}">
        <p14:creationId xmlns:p14="http://schemas.microsoft.com/office/powerpoint/2010/main" val="3018500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Calibri"/>
              </a:rPr>
              <a:t>Speaker notes:</a:t>
            </a:r>
            <a:endParaRPr lang="en-US" i="1" dirty="0">
              <a:cs typeface="Calibri" panose="020F0502020204030204"/>
            </a:endParaRPr>
          </a:p>
          <a:p>
            <a:pPr marL="171450" indent="-171450">
              <a:buFont typeface="Arial"/>
              <a:buChar char="•"/>
            </a:pPr>
            <a:r>
              <a:rPr lang="en-US" dirty="0">
                <a:cs typeface="Calibri"/>
              </a:rPr>
              <a:t>As we collect data, we collect data assessing each of the 4 main components.</a:t>
            </a:r>
          </a:p>
          <a:p>
            <a:pPr marL="171450" indent="-171450">
              <a:buFont typeface="Arial"/>
              <a:buChar char="•"/>
            </a:pPr>
            <a:r>
              <a:rPr lang="en-US" dirty="0">
                <a:cs typeface="Calibri"/>
              </a:rPr>
              <a:t>During the analysis, we understand early elementary data in the context of the early learning needs assessment data.</a:t>
            </a:r>
          </a:p>
          <a:p>
            <a:pPr marL="171450" indent="-171450">
              <a:buFont typeface="Arial"/>
              <a:buChar char="•"/>
            </a:pPr>
            <a:r>
              <a:rPr lang="en-US" dirty="0"/>
              <a:t>That is, by collecting data describing the landscape of early learning, we understand the context in which the data story is set.</a:t>
            </a:r>
            <a:endParaRPr lang="en-US" dirty="0">
              <a:cs typeface="Calibri"/>
            </a:endParaRPr>
          </a:p>
          <a:p>
            <a:pPr marL="171450" indent="-171450">
              <a:buFont typeface="Arial"/>
              <a:buChar char="•"/>
            </a:pPr>
            <a:r>
              <a:rPr lang="en-US" dirty="0">
                <a:cs typeface="Calibri"/>
              </a:rPr>
              <a:t>For example</a:t>
            </a:r>
          </a:p>
          <a:p>
            <a:pPr marL="514350" lvl="1" indent="-171450">
              <a:buFont typeface="Arial"/>
              <a:buChar char="•"/>
            </a:pPr>
            <a:r>
              <a:rPr lang="en-US" dirty="0">
                <a:cs typeface="Calibri"/>
              </a:rPr>
              <a:t>As part of gathering data during our early learning needs assessment, we have identified the type of prior educational experiences of 75% of our kindergartners</a:t>
            </a:r>
          </a:p>
          <a:p>
            <a:pPr marL="514350" lvl="1" indent="-171450">
              <a:buFont typeface="Arial"/>
              <a:buChar char="•"/>
            </a:pPr>
            <a:r>
              <a:rPr lang="en-US" dirty="0">
                <a:cs typeface="Calibri"/>
              </a:rPr>
              <a:t>Following our KSR and READ assessments in K, we can analyze the relationship between type of prior experience (district preschool program, community preschool program, licensed home care, informal care etc.), the quality of such programs as applicable, and K entry or growth data. </a:t>
            </a:r>
          </a:p>
          <a:p>
            <a:pPr marL="228600" indent="-171450">
              <a:buFont typeface="Arial"/>
              <a:buChar char="•"/>
            </a:pPr>
            <a:r>
              <a:rPr lang="en-US" dirty="0">
                <a:cs typeface="Calibri"/>
              </a:rPr>
              <a:t>An additional example, going back to where we began today--the rate of </a:t>
            </a:r>
            <a:r>
              <a:rPr lang="en-US" dirty="0"/>
              <a:t>identification in SPED in K and in Preschool. If we see a higher rate of identification in K than Preschool. We can use the context of the early learning needs assessment to better understand the need of key preschool programs and community agencies with whom to strengthen relationships, in addition to family engagement practices to more effectively identify strategies to reach and positively impact targeted children and families to provide access to early intervention. </a:t>
            </a:r>
            <a:endParaRPr lang="en-US" dirty="0">
              <a:cs typeface="Calibri"/>
            </a:endParaRPr>
          </a:p>
          <a:p>
            <a:pPr marL="171450" indent="-171450">
              <a:buFont typeface="Arial"/>
              <a:buChar char="•"/>
            </a:pPr>
            <a:r>
              <a:rPr lang="en-US" dirty="0">
                <a:cs typeface="Calibri"/>
              </a:rPr>
              <a:t>While there are many ways to slice the data, the principle remains</a:t>
            </a:r>
          </a:p>
          <a:p>
            <a:pPr marL="342900" lvl="1" indent="-171450">
              <a:buFont typeface="Arial"/>
              <a:buChar char="•"/>
            </a:pPr>
            <a:r>
              <a:rPr lang="en-US" dirty="0">
                <a:cs typeface="Calibri"/>
              </a:rPr>
              <a:t>First gather the data, then use it to support the analysis and clearly understand the problem</a:t>
            </a:r>
          </a:p>
        </p:txBody>
      </p:sp>
      <p:sp>
        <p:nvSpPr>
          <p:cNvPr id="4" name="Slide Number Placeholder 3"/>
          <p:cNvSpPr>
            <a:spLocks noGrp="1"/>
          </p:cNvSpPr>
          <p:nvPr>
            <p:ph type="sldNum" sz="quarter" idx="5"/>
          </p:nvPr>
        </p:nvSpPr>
        <p:spPr/>
        <p:txBody>
          <a:bodyPr/>
          <a:lstStyle/>
          <a:p>
            <a:fld id="{D8C3E97E-4890-4915-A7C2-F3D207C521C5}" type="slidenum">
              <a:rPr lang="en-US" smtClean="0"/>
              <a:t>14</a:t>
            </a:fld>
            <a:endParaRPr lang="en-US"/>
          </a:p>
        </p:txBody>
      </p:sp>
    </p:spTree>
    <p:extLst>
      <p:ext uri="{BB962C8B-B14F-4D97-AF65-F5344CB8AC3E}">
        <p14:creationId xmlns:p14="http://schemas.microsoft.com/office/powerpoint/2010/main" val="3072346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 notes:</a:t>
            </a:r>
          </a:p>
          <a:p>
            <a:r>
              <a:rPr lang="en-US" dirty="0">
                <a:cs typeface="Calibri"/>
              </a:rPr>
              <a:t>A clear sense of the need or problem, can also prevent this</a:t>
            </a:r>
          </a:p>
          <a:p>
            <a:r>
              <a:rPr lang="en-US" dirty="0">
                <a:cs typeface="Calibri"/>
              </a:rPr>
              <a:t>Showing up at the car shop to fix our brakes, when it's our glasses that need replaced.</a:t>
            </a:r>
          </a:p>
          <a:p>
            <a:endParaRPr lang="en-US" dirty="0">
              <a:cs typeface="Calibri"/>
            </a:endParaRPr>
          </a:p>
          <a:p>
            <a:r>
              <a:rPr lang="en-US" dirty="0"/>
              <a:t>If your interested in possible approaches to understanding the problem, we will drop a link into the chat for more information: https://www.cde.state.co.us/uip/rootcauseanalysis</a:t>
            </a:r>
            <a:endParaRPr lang="en-US" dirty="0">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15</a:t>
            </a:fld>
            <a:endParaRPr lang="en-US"/>
          </a:p>
        </p:txBody>
      </p:sp>
    </p:spTree>
    <p:extLst>
      <p:ext uri="{BB962C8B-B14F-4D97-AF65-F5344CB8AC3E}">
        <p14:creationId xmlns:p14="http://schemas.microsoft.com/office/powerpoint/2010/main" val="2647085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 notes:</a:t>
            </a:r>
          </a:p>
          <a:p>
            <a:pPr marL="171450" indent="-171450">
              <a:buFont typeface="Arial"/>
              <a:buChar char="•"/>
            </a:pPr>
            <a:r>
              <a:rPr lang="en-US" dirty="0">
                <a:cs typeface="Calibri"/>
              </a:rPr>
              <a:t>Following the analysis, we have a clear indication of need which guides selection of research-based strategies</a:t>
            </a:r>
          </a:p>
          <a:p>
            <a:pPr marL="171450" indent="-171450">
              <a:buFont typeface="Arial"/>
              <a:buChar char="•"/>
            </a:pPr>
            <a:r>
              <a:rPr lang="en-US" dirty="0">
                <a:cs typeface="Calibri"/>
              </a:rPr>
              <a:t>Possible strategies may include these on the slide</a:t>
            </a:r>
          </a:p>
          <a:p>
            <a:pPr marL="171450" indent="-171450">
              <a:buFont typeface="Arial"/>
              <a:buChar char="•"/>
            </a:pPr>
            <a:r>
              <a:rPr lang="en-US" dirty="0">
                <a:cs typeface="Calibri"/>
              </a:rPr>
              <a:t>However, the strategy must meet the need</a:t>
            </a:r>
            <a:endParaRPr lang="en-US" i="1" dirty="0">
              <a:cs typeface="Calibri"/>
            </a:endParaRPr>
          </a:p>
          <a:p>
            <a:pPr marL="171450" indent="-171450">
              <a:buFont typeface="Arial"/>
              <a:buChar char="•"/>
            </a:pPr>
            <a:r>
              <a:rPr lang="en-US" dirty="0">
                <a:cs typeface="Calibri"/>
              </a:rPr>
              <a:t>Reviewing these strategies underscores the necessity of district involvement. Schools may not be able to apply these strategies in isolation. Additionally, currently most state-funded preschool (CPP and PSPED) is run at the district level.</a:t>
            </a:r>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16</a:t>
            </a:fld>
            <a:endParaRPr lang="en-US"/>
          </a:p>
        </p:txBody>
      </p:sp>
    </p:spTree>
    <p:extLst>
      <p:ext uri="{BB962C8B-B14F-4D97-AF65-F5344CB8AC3E}">
        <p14:creationId xmlns:p14="http://schemas.microsoft.com/office/powerpoint/2010/main" val="1165482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 notes:</a:t>
            </a:r>
          </a:p>
          <a:p>
            <a:pPr lvl="0"/>
            <a:r>
              <a:rPr lang="en-US" b="1" i="1" dirty="0"/>
              <a:t>Prepare to Plan</a:t>
            </a:r>
            <a:endParaRPr lang="en-US" b="0" i="0" dirty="0"/>
          </a:p>
          <a:p>
            <a:pPr lvl="0"/>
            <a:r>
              <a:rPr lang="en-US" b="0" i="0" dirty="0"/>
              <a:t>With the early childhood administrator and other relevant stakeholders, identify and gather data using the P-3 Data Glossary and the School Data Source Guide.</a:t>
            </a:r>
            <a:endParaRPr lang="en-US" dirty="0"/>
          </a:p>
          <a:p>
            <a:pPr lvl="0"/>
            <a:r>
              <a:rPr lang="en-US" b="1" dirty="0"/>
              <a:t>Describe notable trends, prioritize performance challenges, and identify root causes.</a:t>
            </a:r>
          </a:p>
          <a:p>
            <a:pPr lvl="0"/>
            <a:r>
              <a:rPr lang="en-US" b="0" i="0" dirty="0"/>
              <a:t>Based on the performance trends in the context of your community, identify patterns where there is agreement on priority. Determine why the challenges are occurring within using demographic, process and perception data. Document this analysis.</a:t>
            </a:r>
          </a:p>
          <a:p>
            <a:pPr lvl="0"/>
            <a:r>
              <a:rPr lang="en-US" b="1" i="1" dirty="0"/>
              <a:t>Identify Major Improvement Strategies/Action Steps</a:t>
            </a:r>
          </a:p>
          <a:p>
            <a:pPr lvl="0"/>
            <a:r>
              <a:rPr lang="en-US" b="0" i="0" dirty="0"/>
              <a:t>Participate in identifying strategies for responding to identified root causes. Consider action steps that may focus on early learning within a broader school wide strategy. </a:t>
            </a:r>
            <a:endParaRPr lang="en-US" dirty="0"/>
          </a:p>
          <a:p>
            <a:pPr lvl="0"/>
            <a:endParaRPr lang="en-US" b="1" dirty="0"/>
          </a:p>
          <a:p>
            <a:endParaRPr lang="en-US" b="1" dirty="0">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17</a:t>
            </a:fld>
            <a:endParaRPr lang="en-US"/>
          </a:p>
        </p:txBody>
      </p:sp>
    </p:spTree>
    <p:extLst>
      <p:ext uri="{BB962C8B-B14F-4D97-AF65-F5344CB8AC3E}">
        <p14:creationId xmlns:p14="http://schemas.microsoft.com/office/powerpoint/2010/main" val="3020734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r>
              <a:rPr lang="en-US" sz="2000" dirty="0"/>
              <a:t>What’s feasible now?</a:t>
            </a:r>
          </a:p>
          <a:p>
            <a:pPr lvl="1"/>
            <a:r>
              <a:rPr lang="en-US" dirty="0">
                <a:cs typeface="Calibri"/>
              </a:rPr>
              <a:t>Partner with those with whom you have existing relationships</a:t>
            </a:r>
            <a:endParaRPr lang="en-US" dirty="0"/>
          </a:p>
          <a:p>
            <a:pPr lvl="1"/>
            <a:r>
              <a:rPr lang="en-US" dirty="0">
                <a:ea typeface="+mn-lt"/>
                <a:cs typeface="+mn-lt"/>
              </a:rPr>
              <a:t>Use data you currently collect and have access to</a:t>
            </a:r>
          </a:p>
          <a:p>
            <a:pPr lvl="1"/>
            <a:r>
              <a:rPr lang="en-US" dirty="0">
                <a:cs typeface="Calibri"/>
              </a:rPr>
              <a:t>Analyze early elementary data within the context of </a:t>
            </a:r>
            <a:r>
              <a:rPr lang="en-US" dirty="0">
                <a:ea typeface="+mn-lt"/>
                <a:cs typeface="+mn-lt"/>
              </a:rPr>
              <a:t>available early learning needs assessment data</a:t>
            </a:r>
            <a:endParaRPr lang="en-US" dirty="0"/>
          </a:p>
          <a:p>
            <a:pPr lvl="1"/>
            <a:r>
              <a:rPr lang="en-US" dirty="0">
                <a:cs typeface="Calibri"/>
              </a:rPr>
              <a:t>Identify action step(s) to guide next year's actions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18</a:t>
            </a:fld>
            <a:endParaRPr lang="en-US"/>
          </a:p>
        </p:txBody>
      </p:sp>
    </p:spTree>
    <p:extLst>
      <p:ext uri="{BB962C8B-B14F-4D97-AF65-F5344CB8AC3E}">
        <p14:creationId xmlns:p14="http://schemas.microsoft.com/office/powerpoint/2010/main" val="263864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i="0" dirty="0">
                <a:ea typeface="+mn-lt"/>
                <a:cs typeface="+mn-lt"/>
              </a:rPr>
              <a:t>Speaker notes:</a:t>
            </a:r>
          </a:p>
          <a:p>
            <a:r>
              <a:rPr lang="en-US" sz="2000" dirty="0">
                <a:ea typeface="+mn-lt"/>
                <a:cs typeface="+mn-lt"/>
              </a:rPr>
              <a:t>Focused future steps:</a:t>
            </a:r>
          </a:p>
          <a:p>
            <a:pPr lvl="1"/>
            <a:r>
              <a:rPr lang="en-US" dirty="0">
                <a:cs typeface="Calibri"/>
              </a:rPr>
              <a:t>Identify and reach out to new critical partners using feeder pattern and community needs assessment data</a:t>
            </a:r>
            <a:endParaRPr lang="en-US" dirty="0">
              <a:ea typeface="+mn-lt"/>
              <a:cs typeface="+mn-lt"/>
            </a:endParaRPr>
          </a:p>
          <a:p>
            <a:pPr lvl="1"/>
            <a:r>
              <a:rPr lang="en-US" dirty="0">
                <a:ea typeface="+mn-lt"/>
                <a:cs typeface="+mn-lt"/>
              </a:rPr>
              <a:t>Build out processes to capture additional data not currently collected</a:t>
            </a:r>
          </a:p>
          <a:p>
            <a:pPr lvl="1"/>
            <a:r>
              <a:rPr lang="en-US" dirty="0">
                <a:ea typeface="+mn-lt"/>
                <a:cs typeface="+mn-lt"/>
              </a:rPr>
              <a:t>Adapt current data system(s) to increase automaticity of collecting early learning needs assessment information to switch focus on analysis and shared action.</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19</a:t>
            </a:fld>
            <a:endParaRPr lang="en-US"/>
          </a:p>
        </p:txBody>
      </p:sp>
    </p:spTree>
    <p:extLst>
      <p:ext uri="{BB962C8B-B14F-4D97-AF65-F5344CB8AC3E}">
        <p14:creationId xmlns:p14="http://schemas.microsoft.com/office/powerpoint/2010/main" val="88099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Calibri"/>
              </a:rPr>
              <a:t>Speaker notes:</a:t>
            </a:r>
          </a:p>
          <a:p>
            <a:pPr marL="171450" indent="-171450">
              <a:buFont typeface="Arial"/>
              <a:buChar char="•"/>
            </a:pPr>
            <a:r>
              <a:rPr lang="en-US" dirty="0">
                <a:cs typeface="Calibri"/>
              </a:rPr>
              <a:t>Now, let's hear from you and find out more about who is in the room</a:t>
            </a:r>
            <a:endParaRPr lang="en-US" i="1" dirty="0">
              <a:cs typeface="Calibri"/>
            </a:endParaRPr>
          </a:p>
          <a:p>
            <a:endParaRPr lang="en-US" b="1" i="1" dirty="0">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2</a:t>
            </a:fld>
            <a:endParaRPr lang="en-US"/>
          </a:p>
        </p:txBody>
      </p:sp>
    </p:spTree>
    <p:extLst>
      <p:ext uri="{BB962C8B-B14F-4D97-AF65-F5344CB8AC3E}">
        <p14:creationId xmlns:p14="http://schemas.microsoft.com/office/powerpoint/2010/main" val="2443946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Improvement Planning and Early Learning webpage</a:t>
            </a:r>
          </a:p>
          <a:p>
            <a:r>
              <a:rPr lang="en-US" dirty="0">
                <a:cs typeface="Calibri"/>
              </a:rPr>
              <a:t>	https://www.cde.state.co.us/early/elna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Early Learning Needs Assessment Data Sources Guide</a:t>
            </a:r>
            <a:endParaRPr lang="en-US" dirty="0">
              <a:cs typeface="Calibri"/>
            </a:endParaRPr>
          </a:p>
          <a:p>
            <a:r>
              <a:rPr lang="en-US" dirty="0">
                <a:cs typeface="Calibri"/>
              </a:rPr>
              <a:t>	https://www.cde.state.co.us/early/elnadatasourceaguide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P-3 Glossary</a:t>
            </a:r>
            <a:endParaRPr lang="en-US" dirty="0">
              <a:cs typeface="Calibri"/>
            </a:endParaRPr>
          </a:p>
          <a:p>
            <a:r>
              <a:rPr lang="en-US" dirty="0">
                <a:cs typeface="Calibri"/>
              </a:rPr>
              <a:t>	https://www.cde.state.co.us/early/p3glossary</a:t>
            </a:r>
          </a:p>
        </p:txBody>
      </p:sp>
      <p:sp>
        <p:nvSpPr>
          <p:cNvPr id="4" name="Slide Number Placeholder 3"/>
          <p:cNvSpPr>
            <a:spLocks noGrp="1"/>
          </p:cNvSpPr>
          <p:nvPr>
            <p:ph type="sldNum" sz="quarter" idx="5"/>
          </p:nvPr>
        </p:nvSpPr>
        <p:spPr/>
        <p:txBody>
          <a:bodyPr/>
          <a:lstStyle/>
          <a:p>
            <a:fld id="{D8C3E97E-4890-4915-A7C2-F3D207C521C5}" type="slidenum">
              <a:rPr lang="en-US" smtClean="0"/>
              <a:t>20</a:t>
            </a:fld>
            <a:endParaRPr lang="en-US"/>
          </a:p>
        </p:txBody>
      </p:sp>
    </p:spTree>
    <p:extLst>
      <p:ext uri="{BB962C8B-B14F-4D97-AF65-F5344CB8AC3E}">
        <p14:creationId xmlns:p14="http://schemas.microsoft.com/office/powerpoint/2010/main" val="2275998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r>
              <a:rPr lang="en-US" b="1" baseline="0" dirty="0"/>
              <a:t> notes:</a:t>
            </a:r>
          </a:p>
          <a:p>
            <a:r>
              <a:rPr lang="en-US" baseline="0" dirty="0"/>
              <a:t>Margaret Mead quote:</a:t>
            </a:r>
            <a:endParaRPr lang="en-US" dirty="0"/>
          </a:p>
          <a:p>
            <a:r>
              <a:rPr lang="en-US" dirty="0"/>
              <a:t>Never doubt that a small group of thoughtful,</a:t>
            </a:r>
            <a:r>
              <a:rPr lang="en-US" baseline="0" dirty="0"/>
              <a:t> committed citizens can change the world; indeed, it’s the only thing that ever has.</a:t>
            </a:r>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21</a:t>
            </a:fld>
            <a:endParaRPr lang="en-US"/>
          </a:p>
        </p:txBody>
      </p:sp>
    </p:spTree>
    <p:extLst>
      <p:ext uri="{BB962C8B-B14F-4D97-AF65-F5344CB8AC3E}">
        <p14:creationId xmlns:p14="http://schemas.microsoft.com/office/powerpoint/2010/main" val="4186521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Calibri"/>
              </a:rPr>
              <a:t>Speaker notes:</a:t>
            </a:r>
          </a:p>
          <a:p>
            <a:pPr marL="171450" indent="-171450">
              <a:buFont typeface="Arial"/>
              <a:buChar char="•"/>
            </a:pPr>
            <a:r>
              <a:rPr lang="en-US" dirty="0">
                <a:cs typeface="Calibri"/>
              </a:rPr>
              <a:t>To begin, let's take a moment to acknowledge the current context of education and learning, especially in relation to school readiness and early learning. </a:t>
            </a:r>
          </a:p>
          <a:p>
            <a:pPr marL="171450" indent="-171450">
              <a:buFont typeface="Arial"/>
              <a:buChar char="•"/>
            </a:pPr>
            <a:r>
              <a:rPr lang="en-US" dirty="0">
                <a:cs typeface="Calibri"/>
              </a:rPr>
              <a:t>Several key factors are influencing teaching and learning and have been over the course of the past year.</a:t>
            </a:r>
          </a:p>
          <a:p>
            <a:pPr marL="171450" indent="-171450">
              <a:buFont typeface="Arial"/>
              <a:buChar char="•"/>
            </a:pPr>
            <a:r>
              <a:rPr lang="en-US" dirty="0">
                <a:cs typeface="Calibri"/>
              </a:rPr>
              <a:t>This is the statewide view and may or may not be a direct parallel to your district or school. </a:t>
            </a:r>
            <a:endParaRPr lang="en-US" dirty="0"/>
          </a:p>
          <a:p>
            <a:pPr marL="171450" indent="-171450">
              <a:buFont typeface="Arial"/>
              <a:buChar char="•"/>
            </a:pPr>
            <a:r>
              <a:rPr lang="en-US" dirty="0">
                <a:cs typeface="Calibri"/>
              </a:rPr>
              <a:t>First, Early childhood is a priority in Colorado. We can see this in several key initiatives over the past several years, including</a:t>
            </a:r>
          </a:p>
          <a:p>
            <a:pPr marL="628650" lvl="1" indent="-171450">
              <a:buFont typeface="Arial"/>
              <a:buChar char="•"/>
            </a:pPr>
            <a:r>
              <a:rPr lang="en-US" dirty="0">
                <a:cs typeface="Calibri"/>
              </a:rPr>
              <a:t>The establishment of full day kindergarten as an option to all families in CO</a:t>
            </a:r>
          </a:p>
          <a:p>
            <a:pPr marL="628650" lvl="1" indent="-171450">
              <a:buFont typeface="Arial"/>
              <a:buChar char="•"/>
            </a:pPr>
            <a:r>
              <a:rPr lang="en-US" dirty="0">
                <a:cs typeface="Calibri"/>
              </a:rPr>
              <a:t>More recent legislation, includes the creation of a new Early Childhood state agency in CO. </a:t>
            </a:r>
          </a:p>
          <a:p>
            <a:pPr marL="628650" lvl="1" indent="-171450">
              <a:buFont typeface="Arial"/>
              <a:buChar char="•"/>
            </a:pPr>
            <a:r>
              <a:rPr lang="en-US" dirty="0">
                <a:cs typeface="Calibri"/>
              </a:rPr>
              <a:t>Additionally, the increase in availability of high-quality preschool through universal </a:t>
            </a:r>
            <a:r>
              <a:rPr lang="en-US" dirty="0" err="1">
                <a:cs typeface="Calibri"/>
              </a:rPr>
              <a:t>prek</a:t>
            </a:r>
            <a:r>
              <a:rPr lang="en-US" dirty="0">
                <a:cs typeface="Calibri"/>
              </a:rPr>
              <a:t> as a result of Prop EE passing</a:t>
            </a:r>
          </a:p>
          <a:p>
            <a:pPr indent="-171450">
              <a:buFont typeface="Arial"/>
              <a:buChar char="•"/>
            </a:pPr>
            <a:r>
              <a:rPr lang="en-US" dirty="0">
                <a:cs typeface="Calibri"/>
              </a:rPr>
              <a:t>In addition to early childhood being a current state priority, we also see the impact of the pandemic affecting our youngest children and their families, including</a:t>
            </a:r>
          </a:p>
          <a:p>
            <a:pPr marL="628650" lvl="1" indent="-171450">
              <a:buFont typeface="Arial"/>
              <a:buChar char="•"/>
            </a:pPr>
            <a:r>
              <a:rPr lang="en-US" dirty="0">
                <a:cs typeface="Calibri"/>
              </a:rPr>
              <a:t>A decrease in enrollment in preschool and kindergarten. While enrollment across the state was lower during the 2020-2021 school year, preschool and kindergarten saw the greatest declines.</a:t>
            </a:r>
          </a:p>
          <a:p>
            <a:pPr marL="628650" lvl="1" indent="-171450">
              <a:buFont typeface="Arial"/>
              <a:buChar char="•"/>
            </a:pPr>
            <a:r>
              <a:rPr lang="en-US" dirty="0">
                <a:cs typeface="Calibri"/>
              </a:rPr>
              <a:t>We also see a negative impact on some academic progress. Data from the early literacy assessment tool project indicated that the closure of in-person school during spring of 2020 negatively impacted literacy development in K-3. </a:t>
            </a:r>
          </a:p>
          <a:p>
            <a:pPr marL="628650" lvl="1" indent="-171450">
              <a:buFont typeface="Arial"/>
              <a:buChar char="•"/>
            </a:pPr>
            <a:r>
              <a:rPr lang="en-US" dirty="0">
                <a:cs typeface="Calibri"/>
              </a:rPr>
              <a:t>For example, 46% of first graders, those in kindergarten during the statewide school closures of the spring of 2020, assessed well below grade level benchmarks on interim literacy assessments during the BOY assessment window.</a:t>
            </a:r>
          </a:p>
          <a:p>
            <a:pPr marL="628650" lvl="1" indent="-171450">
              <a:buFont typeface="Arial"/>
              <a:buChar char="•"/>
            </a:pPr>
            <a:r>
              <a:rPr lang="en-US" dirty="0">
                <a:cs typeface="Calibri"/>
              </a:rPr>
              <a:t>We also see superintendents and school leaders identifying mental health as a top priority in elementary.</a:t>
            </a:r>
          </a:p>
          <a:p>
            <a:pPr indent="-171450">
              <a:buFont typeface="Arial"/>
              <a:buChar char="•"/>
            </a:pPr>
            <a:r>
              <a:rPr lang="en-US" dirty="0">
                <a:cs typeface="Calibri"/>
              </a:rPr>
              <a:t>What does this context tell us:</a:t>
            </a:r>
          </a:p>
          <a:p>
            <a:pPr marL="628650" lvl="1" indent="-171450">
              <a:buFont typeface="Arial"/>
              <a:buChar char="•"/>
            </a:pPr>
            <a:r>
              <a:rPr lang="en-US" dirty="0">
                <a:cs typeface="Calibri"/>
              </a:rPr>
              <a:t>It's a context of rapid change with significant importance</a:t>
            </a:r>
          </a:p>
          <a:p>
            <a:pPr indent="-171450">
              <a:buFont typeface="Arial"/>
              <a:buChar char="•"/>
            </a:pPr>
            <a:r>
              <a:rPr lang="en-US" dirty="0">
                <a:cs typeface="Calibri"/>
              </a:rPr>
              <a:t>We also know we are at the doorstep of a new year, and we know and recognize the work you all are doing to support the youngest learners in your community as you begin.</a:t>
            </a:r>
          </a:p>
          <a:p>
            <a:pPr indent="-171450">
              <a:buFont typeface="Arial"/>
              <a:buChar char="•"/>
            </a:pPr>
            <a:r>
              <a:rPr lang="en-US" dirty="0">
                <a:cs typeface="Calibri"/>
              </a:rPr>
              <a:t>Let's take a moment to pause, reflect and share.</a:t>
            </a:r>
          </a:p>
          <a:p>
            <a:pPr indent="-171450">
              <a:buFont typeface="Arial"/>
              <a:buChar char="•"/>
            </a:pPr>
            <a:r>
              <a:rPr lang="en-US" dirty="0">
                <a:cs typeface="Calibri"/>
              </a:rPr>
              <a:t>In the chat is a link to a </a:t>
            </a:r>
            <a:r>
              <a:rPr lang="en-US" dirty="0" err="1">
                <a:cs typeface="Calibri"/>
              </a:rPr>
              <a:t>jamboard</a:t>
            </a:r>
            <a:r>
              <a:rPr lang="en-US" dirty="0">
                <a:cs typeface="Calibri"/>
              </a:rPr>
              <a:t>: </a:t>
            </a:r>
            <a:r>
              <a:rPr lang="en-US" dirty="0">
                <a:hlinkClick r:id="rId3"/>
              </a:rPr>
              <a:t>https://jamboard.google.com/d/1G0L5_TvMk5BVM8v0b8u8QqflPpFcHT-TWxUI46boX9k/edit?usp=sharing</a:t>
            </a:r>
            <a:r>
              <a:rPr lang="en-US" dirty="0"/>
              <a:t> </a:t>
            </a:r>
            <a:endParaRPr lang="en-US" dirty="0">
              <a:cs typeface="Calibri"/>
            </a:endParaRPr>
          </a:p>
          <a:p>
            <a:pPr indent="-171450">
              <a:buFont typeface="Arial"/>
              <a:buChar char="•"/>
            </a:pPr>
            <a:r>
              <a:rPr lang="en-US" dirty="0">
                <a:cs typeface="Calibri"/>
              </a:rPr>
              <a:t>We will use the first 3 slides now to reflect on the following:</a:t>
            </a:r>
          </a:p>
          <a:p>
            <a:pPr marL="1085850" lvl="1" indent="-171450">
              <a:buFont typeface="Arial"/>
              <a:buChar char="•"/>
            </a:pPr>
            <a:r>
              <a:rPr lang="en-US" dirty="0">
                <a:cs typeface="Calibri"/>
              </a:rPr>
              <a:t>What are your hopes for your youngest learners?</a:t>
            </a:r>
          </a:p>
          <a:p>
            <a:pPr marL="1085850" lvl="1" indent="-171450">
              <a:buFont typeface="Arial"/>
              <a:buChar char="•"/>
            </a:pPr>
            <a:r>
              <a:rPr lang="en-US" dirty="0">
                <a:cs typeface="Calibri"/>
              </a:rPr>
              <a:t>What are you already doing to support your youngest learners?</a:t>
            </a:r>
          </a:p>
          <a:p>
            <a:pPr marL="1085850" lvl="1" indent="-171450">
              <a:buFont typeface="Arial"/>
              <a:buChar char="•"/>
            </a:pPr>
            <a:r>
              <a:rPr lang="en-US" dirty="0">
                <a:cs typeface="Calibri"/>
              </a:rPr>
              <a:t>What are the barriers to achieving your hopes?</a:t>
            </a:r>
          </a:p>
          <a:p>
            <a:pPr marL="171450" indent="-171450">
              <a:buFont typeface="Arial"/>
              <a:buChar char="•"/>
            </a:pPr>
            <a:endParaRPr lang="en-US" i="1" dirty="0">
              <a:cs typeface="Calibri"/>
            </a:endParaRPr>
          </a:p>
          <a:p>
            <a:pPr marL="171450" indent="-171450">
              <a:buFont typeface="Arial"/>
              <a:buChar char="•"/>
            </a:pPr>
            <a:r>
              <a:rPr lang="en-US" b="1" dirty="0">
                <a:cs typeface="Calibri"/>
              </a:rPr>
              <a:t>Transition: </a:t>
            </a:r>
          </a:p>
          <a:p>
            <a:pPr marL="628650" lvl="1" indent="-171450">
              <a:buFont typeface="Arial"/>
              <a:buChar char="•"/>
            </a:pPr>
            <a:r>
              <a:rPr lang="en-US" dirty="0">
                <a:cs typeface="Calibri"/>
              </a:rPr>
              <a:t>We cannot have the greatest impact on learning and development without greater partnership and collaboration in early learning</a:t>
            </a:r>
            <a:endParaRPr lang="en-US" b="1" dirty="0">
              <a:cs typeface="Calibri"/>
            </a:endParaRPr>
          </a:p>
          <a:p>
            <a:pPr marL="800100" lvl="1" indent="-171450">
              <a:buFont typeface="Arial"/>
              <a:buChar char="•"/>
            </a:pPr>
            <a:r>
              <a:rPr lang="en-US" dirty="0">
                <a:cs typeface="Calibri"/>
              </a:rPr>
              <a:t>Change, or pivots, will continue. </a:t>
            </a:r>
          </a:p>
          <a:p>
            <a:pPr marL="800100" lvl="1" indent="-171450">
              <a:buFont typeface="Arial"/>
              <a:buChar char="•"/>
            </a:pPr>
            <a:r>
              <a:rPr lang="en-US" dirty="0">
                <a:cs typeface="Calibri"/>
              </a:rPr>
              <a:t>Our hope is to clearly define system and community needs and to identify the most effective strategies with the greatest impact on our youngest learners and their families</a:t>
            </a:r>
          </a:p>
          <a:p>
            <a:pPr marL="800100" lvl="1" indent="-171450">
              <a:buFont typeface="Arial"/>
              <a:buChar char="•"/>
            </a:pPr>
            <a:r>
              <a:rPr lang="en-US" dirty="0">
                <a:cs typeface="Calibri"/>
              </a:rPr>
              <a:t>To do this, we need a process to understand these needs within a complex and changing system</a:t>
            </a:r>
          </a:p>
        </p:txBody>
      </p:sp>
      <p:sp>
        <p:nvSpPr>
          <p:cNvPr id="4" name="Slide Number Placeholder 3"/>
          <p:cNvSpPr>
            <a:spLocks noGrp="1"/>
          </p:cNvSpPr>
          <p:nvPr>
            <p:ph type="sldNum" sz="quarter" idx="5"/>
          </p:nvPr>
        </p:nvSpPr>
        <p:spPr/>
        <p:txBody>
          <a:bodyPr/>
          <a:lstStyle/>
          <a:p>
            <a:fld id="{D8C3E97E-4890-4915-A7C2-F3D207C521C5}" type="slidenum">
              <a:rPr lang="en-US" smtClean="0"/>
              <a:t>3</a:t>
            </a:fld>
            <a:endParaRPr lang="en-US"/>
          </a:p>
        </p:txBody>
      </p:sp>
    </p:spTree>
    <p:extLst>
      <p:ext uri="{BB962C8B-B14F-4D97-AF65-F5344CB8AC3E}">
        <p14:creationId xmlns:p14="http://schemas.microsoft.com/office/powerpoint/2010/main" val="3834671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 notes:</a:t>
            </a:r>
            <a:endParaRPr lang="en-US" dirty="0">
              <a:cs typeface="Calibri"/>
            </a:endParaRPr>
          </a:p>
          <a:p>
            <a:pPr marL="171450" indent="-171450">
              <a:buFont typeface="Arial"/>
              <a:buChar char="•"/>
            </a:pPr>
            <a:r>
              <a:rPr lang="en-US" dirty="0">
                <a:cs typeface="Calibri"/>
              </a:rPr>
              <a:t>The topic of today: assessing early learning needs within the context of school readiness</a:t>
            </a:r>
          </a:p>
          <a:p>
            <a:pPr marL="171450" indent="-171450">
              <a:buFont typeface="Arial,Sans-Serif"/>
              <a:buChar char="•"/>
            </a:pPr>
            <a:r>
              <a:rPr lang="en-US" dirty="0"/>
              <a:t>For the purpose of today, when we say early learning, we are thinking inclusively of children across early childhood and early elementary. A first step in your community may be defining early learning. This could be </a:t>
            </a:r>
            <a:r>
              <a:rPr lang="en-US" dirty="0" err="1"/>
              <a:t>PreKindergarten</a:t>
            </a:r>
            <a:r>
              <a:rPr lang="en-US" dirty="0"/>
              <a:t> or Preschool through 3rd grade. This could Birth or prenatal through 3rd grade.</a:t>
            </a:r>
          </a:p>
          <a:p>
            <a:pPr marL="171450" indent="-171450">
              <a:buFont typeface="Arial"/>
              <a:buChar char="•"/>
            </a:pPr>
            <a:r>
              <a:rPr lang="en-US" dirty="0">
                <a:cs typeface="Calibri"/>
              </a:rPr>
              <a:t>What does this entail</a:t>
            </a:r>
          </a:p>
          <a:p>
            <a:pPr marL="171450" indent="-171450">
              <a:buFont typeface="Arial"/>
              <a:buChar char="•"/>
            </a:pPr>
            <a:r>
              <a:rPr lang="en-US" dirty="0">
                <a:cs typeface="Calibri"/>
              </a:rPr>
              <a:t>Today, we will look at these 4 components relating to school readiness and early learning</a:t>
            </a:r>
          </a:p>
          <a:p>
            <a:r>
              <a:rPr lang="en-US" dirty="0">
                <a:cs typeface="Calibri"/>
              </a:rPr>
              <a:t>--quality within early learning</a:t>
            </a:r>
          </a:p>
          <a:p>
            <a:r>
              <a:rPr lang="en-US" dirty="0">
                <a:cs typeface="Calibri"/>
              </a:rPr>
              <a:t>--collaboration within the early learning community</a:t>
            </a:r>
          </a:p>
          <a:p>
            <a:r>
              <a:rPr lang="en-US" dirty="0">
                <a:cs typeface="Calibri"/>
              </a:rPr>
              <a:t>--the experiences of children as they transition from one grade to the next, one school to the next, or between programs</a:t>
            </a:r>
          </a:p>
          <a:p>
            <a:r>
              <a:rPr lang="en-US" dirty="0">
                <a:cs typeface="Calibri"/>
              </a:rPr>
              <a:t>--continuity of learning across early childhood </a:t>
            </a:r>
          </a:p>
          <a:p>
            <a:pPr marL="171450" indent="-171450">
              <a:buFont typeface="Arial"/>
              <a:buChar char="•"/>
            </a:pPr>
            <a:r>
              <a:rPr lang="en-US" dirty="0">
                <a:cs typeface="Calibri"/>
              </a:rPr>
              <a:t>Let's take a look at the research base for these elements</a:t>
            </a:r>
          </a:p>
        </p:txBody>
      </p:sp>
      <p:sp>
        <p:nvSpPr>
          <p:cNvPr id="4" name="Slide Number Placeholder 3"/>
          <p:cNvSpPr>
            <a:spLocks noGrp="1"/>
          </p:cNvSpPr>
          <p:nvPr>
            <p:ph type="sldNum" sz="quarter" idx="5"/>
          </p:nvPr>
        </p:nvSpPr>
        <p:spPr/>
        <p:txBody>
          <a:bodyPr/>
          <a:lstStyle/>
          <a:p>
            <a:fld id="{D8C3E97E-4890-4915-A7C2-F3D207C521C5}" type="slidenum">
              <a:rPr lang="en-US" smtClean="0"/>
              <a:t>4</a:t>
            </a:fld>
            <a:endParaRPr lang="en-US"/>
          </a:p>
        </p:txBody>
      </p:sp>
    </p:spTree>
    <p:extLst>
      <p:ext uri="{BB962C8B-B14F-4D97-AF65-F5344CB8AC3E}">
        <p14:creationId xmlns:p14="http://schemas.microsoft.com/office/powerpoint/2010/main" val="3881539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Calibri"/>
              </a:rPr>
              <a:t>Speaker notes:</a:t>
            </a:r>
            <a:endParaRPr lang="en-US" b="1" i="1" dirty="0"/>
          </a:p>
          <a:p>
            <a:r>
              <a:rPr lang="en-US" dirty="0"/>
              <a:t>Research asserts the following 4 key aspects.</a:t>
            </a:r>
            <a:endParaRPr lang="en-US" dirty="0">
              <a:cs typeface="Calibri"/>
            </a:endParaRPr>
          </a:p>
          <a:p>
            <a:pPr marL="228600" indent="-228600">
              <a:buFontTx/>
              <a:buAutoNum type="arabicParenR"/>
              <a:defRPr/>
            </a:pPr>
            <a:r>
              <a:rPr lang="en-US" dirty="0"/>
              <a:t>High quality programs produce high quality outcomes (</a:t>
            </a:r>
            <a:r>
              <a:rPr lang="en-US" dirty="0" err="1"/>
              <a:t>Elandgo</a:t>
            </a:r>
            <a:r>
              <a:rPr lang="en-US" dirty="0"/>
              <a:t> et al., 2016). </a:t>
            </a:r>
            <a:endParaRPr lang="en-US" dirty="0">
              <a:cs typeface="Calibri"/>
            </a:endParaRPr>
          </a:p>
          <a:p>
            <a:pPr marL="685800" lvl="1" indent="-228600">
              <a:buFontTx/>
              <a:buAutoNum type="arabicParenR"/>
              <a:defRPr/>
            </a:pPr>
            <a:r>
              <a:rPr lang="en-US" dirty="0"/>
              <a:t>Children’s earliest experiences </a:t>
            </a:r>
            <a:r>
              <a:rPr lang="en-US" b="1" dirty="0"/>
              <a:t>build brain architecture </a:t>
            </a:r>
            <a:r>
              <a:rPr lang="en-US" dirty="0"/>
              <a:t>(Harvard CDC). These simple circuits provide the foundation for more complex circuits achieved through future learning. The early years create the building blocks for educational achievement. This is especially of interest now and over the next several years, as the experiences of young children have varied.</a:t>
            </a:r>
            <a:endParaRPr lang="en-US" dirty="0">
              <a:cs typeface="Calibri"/>
            </a:endParaRP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In addition, creating environments supportive of positive interactions with trusted adults in early childhood shape brain circuitry through the back and forth of </a:t>
            </a:r>
            <a:r>
              <a:rPr lang="en-US" b="1" dirty="0"/>
              <a:t>responsive interactions</a:t>
            </a:r>
            <a:r>
              <a:rPr lang="en-US" dirty="0"/>
              <a:t>, also called serve and return. These might include noticing and encouraging a child’s interest or naming a feeling or a new object.</a:t>
            </a:r>
            <a:endParaRPr lang="en-US" dirty="0">
              <a:cs typeface="Calibri"/>
            </a:endParaRP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Consistent, positive relationships with adults, caregivers and teachers, act as a </a:t>
            </a:r>
            <a:r>
              <a:rPr lang="en-US" b="1" dirty="0"/>
              <a:t>buffer against toxic stress </a:t>
            </a:r>
            <a:r>
              <a:rPr lang="en-US" dirty="0"/>
              <a:t>and support lifelong health.</a:t>
            </a:r>
            <a:endParaRPr lang="en-US" dirty="0">
              <a:cs typeface="Calibri"/>
            </a:endParaRP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sz="1800" b="0" i="0" u="none" strike="noStrike" dirty="0">
                <a:solidFill>
                  <a:srgbClr val="000000"/>
                </a:solidFill>
                <a:effectLst/>
                <a:latin typeface="Calibri"/>
                <a:cs typeface="Calibri"/>
              </a:rPr>
              <a:t>When provided with intentional, engaging and responsive early experiences, children thrive. </a:t>
            </a:r>
            <a:r>
              <a:rPr lang="en-US" sz="1800" b="1" i="0" u="none" strike="noStrike" dirty="0">
                <a:solidFill>
                  <a:srgbClr val="000000"/>
                </a:solidFill>
                <a:effectLst/>
                <a:latin typeface="Calibri"/>
                <a:cs typeface="Calibri"/>
              </a:rPr>
              <a:t>Lifelong, these outcomes </a:t>
            </a:r>
            <a:r>
              <a:rPr lang="en-US" sz="1800" b="0" i="0" u="none" strike="noStrike" dirty="0">
                <a:solidFill>
                  <a:srgbClr val="000000"/>
                </a:solidFill>
                <a:effectLst/>
                <a:latin typeface="Calibri"/>
                <a:cs typeface="Calibri"/>
              </a:rPr>
              <a:t>include better education, employment, and economic productivity, responsible citizenship, strong communities, and successful parenting of the next generation. (Harvard CDC) (Heckman, 2016)</a:t>
            </a:r>
            <a:endParaRPr lang="en-US" dirty="0">
              <a:latin typeface="Calibri"/>
              <a:cs typeface="Calibri"/>
            </a:endParaRPr>
          </a:p>
          <a:p>
            <a:pPr rtl="0">
              <a:spcBef>
                <a:spcPts val="0"/>
              </a:spcBef>
              <a:spcAft>
                <a:spcPts val="0"/>
              </a:spcAft>
            </a:pPr>
            <a:r>
              <a:rPr lang="en-US" dirty="0"/>
              <a:t>2) </a:t>
            </a:r>
            <a:r>
              <a:rPr lang="en-US" sz="1800" b="0" i="0" u="none" strike="noStrike" dirty="0">
                <a:solidFill>
                  <a:srgbClr val="000000"/>
                </a:solidFill>
                <a:effectLst/>
                <a:latin typeface="Calibri"/>
                <a:cs typeface="Calibri"/>
              </a:rPr>
              <a:t>To achieve this for all children and families it takes a village. Collaborative approaches strengthen positive outcomes, layering supports for each child and family, to the benefit of all children. The Harvard’s Center on the Developing child identifies 3 principles to align policies and supports to science at both state and local levels. These include:</a:t>
            </a:r>
            <a:endParaRPr lang="en-US" b="0" dirty="0">
              <a:effectLst/>
              <a:latin typeface="Calibri"/>
              <a:cs typeface="Calibri"/>
            </a:endParaRPr>
          </a:p>
          <a:p>
            <a:pPr marL="457200" rtl="0">
              <a:spcBef>
                <a:spcPts val="0"/>
              </a:spcBef>
              <a:spcAft>
                <a:spcPts val="0"/>
              </a:spcAft>
            </a:pPr>
            <a:r>
              <a:rPr lang="en-US" sz="1800" b="0" i="0" u="none" strike="noStrike" dirty="0">
                <a:solidFill>
                  <a:srgbClr val="000000"/>
                </a:solidFill>
                <a:effectLst/>
                <a:latin typeface="Calibri"/>
                <a:cs typeface="Calibri"/>
              </a:rPr>
              <a:t>Ensuring supportive responsive relationships for children and adults.</a:t>
            </a:r>
            <a:endParaRPr lang="en-US" b="0" dirty="0">
              <a:effectLst/>
              <a:latin typeface="Calibri"/>
              <a:cs typeface="Calibri"/>
            </a:endParaRPr>
          </a:p>
          <a:p>
            <a:pPr marL="457200" rtl="0">
              <a:spcBef>
                <a:spcPts val="0"/>
              </a:spcBef>
              <a:spcAft>
                <a:spcPts val="0"/>
              </a:spcAft>
            </a:pPr>
            <a:r>
              <a:rPr lang="en-US" sz="1800" b="0" i="0" u="none" strike="noStrike" dirty="0">
                <a:solidFill>
                  <a:srgbClr val="000000"/>
                </a:solidFill>
                <a:effectLst/>
                <a:latin typeface="Calibri"/>
                <a:cs typeface="Calibri"/>
              </a:rPr>
              <a:t>Strengthening core life skills AND</a:t>
            </a:r>
            <a:endParaRPr lang="en-US" b="0" dirty="0">
              <a:effectLst/>
              <a:latin typeface="Calibri"/>
              <a:cs typeface="Calibri"/>
            </a:endParaRPr>
          </a:p>
          <a:p>
            <a:pPr marL="457200" rtl="0">
              <a:spcBef>
                <a:spcPts val="0"/>
              </a:spcBef>
              <a:spcAft>
                <a:spcPts val="0"/>
              </a:spcAft>
            </a:pPr>
            <a:r>
              <a:rPr lang="en-US" sz="1800" b="0" i="0" u="none" strike="noStrike" dirty="0">
                <a:solidFill>
                  <a:srgbClr val="000000"/>
                </a:solidFill>
                <a:effectLst/>
                <a:latin typeface="Calibri"/>
                <a:cs typeface="Calibri"/>
              </a:rPr>
              <a:t>Reducing sources of stress in the lives of children and families. (Harvard CDC)</a:t>
            </a:r>
            <a:endParaRPr lang="en-US" b="0" dirty="0">
              <a:effectLst/>
              <a:latin typeface="Calibri"/>
              <a:cs typeface="Calibri"/>
            </a:endParaRPr>
          </a:p>
          <a:p>
            <a:r>
              <a:rPr lang="en-US" dirty="0"/>
              <a:t>3) </a:t>
            </a:r>
            <a:r>
              <a:rPr lang="en-US" sz="1800" b="0" i="0" u="none" strike="noStrike" dirty="0">
                <a:solidFill>
                  <a:srgbClr val="000000"/>
                </a:solidFill>
                <a:effectLst/>
                <a:latin typeface="Calibri"/>
                <a:cs typeface="Calibri"/>
              </a:rPr>
              <a:t>When this </a:t>
            </a:r>
            <a:r>
              <a:rPr lang="en-US" sz="1800" dirty="0">
                <a:solidFill>
                  <a:srgbClr val="000000"/>
                </a:solidFill>
                <a:latin typeface="Calibri"/>
                <a:cs typeface="Calibri"/>
              </a:rPr>
              <a:t>collaboration </a:t>
            </a:r>
            <a:r>
              <a:rPr lang="en-US" sz="1800" b="0" i="0" u="none" strike="noStrike" dirty="0">
                <a:solidFill>
                  <a:srgbClr val="000000"/>
                </a:solidFill>
                <a:effectLst/>
                <a:latin typeface="Calibri"/>
                <a:cs typeface="Calibri"/>
              </a:rPr>
              <a:t>includes district and community </a:t>
            </a:r>
            <a:r>
              <a:rPr lang="en-US" sz="1800" dirty="0">
                <a:solidFill>
                  <a:srgbClr val="000000"/>
                </a:solidFill>
                <a:latin typeface="Calibri"/>
                <a:cs typeface="Calibri"/>
              </a:rPr>
              <a:t>partners</a:t>
            </a:r>
            <a:r>
              <a:rPr lang="en-US" sz="1800" b="0" i="0" u="none" strike="noStrike" dirty="0">
                <a:solidFill>
                  <a:srgbClr val="000000"/>
                </a:solidFill>
                <a:effectLst/>
                <a:latin typeface="Calibri"/>
                <a:cs typeface="Calibri"/>
              </a:rPr>
              <a:t> </a:t>
            </a:r>
            <a:r>
              <a:rPr lang="en-US" sz="1800" dirty="0">
                <a:solidFill>
                  <a:srgbClr val="000000"/>
                </a:solidFill>
                <a:latin typeface="Calibri"/>
                <a:cs typeface="Calibri"/>
              </a:rPr>
              <a:t>representing early learning, preschool through elementary,</a:t>
            </a:r>
            <a:r>
              <a:rPr lang="en-US" sz="1800" b="0" i="0" u="none" strike="noStrike" dirty="0">
                <a:solidFill>
                  <a:srgbClr val="000000"/>
                </a:solidFill>
                <a:effectLst/>
                <a:latin typeface="Calibri"/>
                <a:cs typeface="Calibri"/>
              </a:rPr>
              <a:t> transitions between a child’s early experiences and entrance into Kindergarten or 1</a:t>
            </a:r>
            <a:r>
              <a:rPr lang="en-US" sz="1800" b="0" i="0" u="none" strike="noStrike" baseline="30000" dirty="0">
                <a:solidFill>
                  <a:srgbClr val="000000"/>
                </a:solidFill>
                <a:effectLst/>
                <a:latin typeface="Calibri"/>
                <a:cs typeface="Calibri"/>
              </a:rPr>
              <a:t>st</a:t>
            </a:r>
            <a:r>
              <a:rPr lang="en-US" sz="1800" b="0" i="0" u="none" strike="noStrike" dirty="0">
                <a:solidFill>
                  <a:srgbClr val="000000"/>
                </a:solidFill>
                <a:effectLst/>
                <a:latin typeface="Calibri"/>
                <a:cs typeface="Calibri"/>
              </a:rPr>
              <a:t> grade becomes seamless. Multiple </a:t>
            </a:r>
            <a:r>
              <a:rPr lang="en-US" sz="1800" dirty="0">
                <a:solidFill>
                  <a:srgbClr val="000000"/>
                </a:solidFill>
                <a:latin typeface="Calibri"/>
                <a:cs typeface="Calibri"/>
              </a:rPr>
              <a:t>studies</a:t>
            </a:r>
            <a:r>
              <a:rPr lang="en-US" sz="1800" b="0" i="0" u="none" strike="noStrike" dirty="0">
                <a:solidFill>
                  <a:srgbClr val="000000"/>
                </a:solidFill>
                <a:effectLst/>
                <a:latin typeface="Calibri"/>
                <a:cs typeface="Calibri"/>
              </a:rPr>
              <a:t> have found a positive correlation between the number of transition practices and positive student outcomes as students enter Kindergarten.</a:t>
            </a:r>
            <a:r>
              <a:rPr lang="en-US" sz="1800" dirty="0">
                <a:solidFill>
                  <a:srgbClr val="000000"/>
                </a:solidFill>
                <a:latin typeface="Calibri"/>
                <a:cs typeface="Calibri"/>
              </a:rPr>
              <a:t> </a:t>
            </a:r>
            <a:endParaRPr lang="en-US" sz="1800" b="0" i="0" u="none" strike="noStrike" dirty="0">
              <a:solidFill>
                <a:srgbClr val="000000"/>
              </a:solidFill>
              <a:effectLst/>
              <a:latin typeface="Calibri" panose="020F0502020204030204" pitchFamily="34" charset="0"/>
              <a:cs typeface="Calibri"/>
            </a:endParaRPr>
          </a:p>
          <a:p>
            <a:r>
              <a:rPr lang="en-US" dirty="0"/>
              <a:t>4) This connection and collaboration between programs and schools, leaders, teachers and service providers aides in providing continuity of learning as a child enters Kindergarten, 1</a:t>
            </a:r>
            <a:r>
              <a:rPr lang="en-US" baseline="30000" dirty="0"/>
              <a:t>st</a:t>
            </a:r>
            <a:r>
              <a:rPr lang="en-US" dirty="0"/>
              <a:t> grade and beyond. As part of ready schools, leadership connects within the community, including preschool programming and EC services like migrant, or mental health to create a sense of belonging, shared leadership and responsibility toward the families and children within their community.</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Engaging all members of a learning community in both the rationale and strategies for a connected and seamless learning experience for children, leads to local policies, regulations, and governance that’s representative of the needs and members of the community.</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analysis of an early learning needs assessment, as a part of continuous improvement, facilitates this by identifying quality of programming, identifying key programs and agencies, and additional community partners with whom to partner, so that intentional local efforts can increase effective transitions in support of strong local policies, regulations, and governance that’s representative of the community and leads to continuity of learning and ready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Resource links:</a:t>
            </a:r>
            <a:endParaRPr lang="en-US" dirty="0">
              <a:cs typeface="Calibri"/>
            </a:endParaRPr>
          </a:p>
          <a:p>
            <a:r>
              <a:rPr lang="en-US" dirty="0"/>
              <a:t>https://heckmanequation.org/resource/early-childhood-education-quality-and-access-pay-off/</a:t>
            </a:r>
            <a:endParaRPr lang="en-US" dirty="0">
              <a:cs typeface="Calibri"/>
            </a:endParaRPr>
          </a:p>
          <a:p>
            <a:r>
              <a:rPr lang="en-US" dirty="0"/>
              <a:t>https://heckmanequation.org/resource/quality-early-childhood-education-enduring-benefits/ (</a:t>
            </a:r>
            <a:r>
              <a:rPr lang="en-US" dirty="0" err="1"/>
              <a:t>heckman</a:t>
            </a:r>
            <a:r>
              <a:rPr lang="en-US" dirty="0"/>
              <a:t>, 2015)</a:t>
            </a:r>
            <a:endParaRPr lang="en-US" dirty="0">
              <a:cs typeface="Calibri"/>
            </a:endParaRPr>
          </a:p>
          <a:p>
            <a:r>
              <a:rPr lang="en-US" dirty="0"/>
              <a:t>Harvard:</a:t>
            </a:r>
            <a:endParaRPr lang="en-US" dirty="0">
              <a:cs typeface="Calibri"/>
            </a:endParaRPr>
          </a:p>
          <a:p>
            <a:r>
              <a:rPr lang="en-US" dirty="0"/>
              <a:t>https://developingchild.harvard.edu/resources/three-early-childhood-development-principles-improve-child-family-outcomes/</a:t>
            </a:r>
            <a:endParaRPr lang="en-US" dirty="0">
              <a:cs typeface="Calibri"/>
            </a:endParaRPr>
          </a:p>
          <a:p>
            <a:r>
              <a:rPr lang="en-US" dirty="0"/>
              <a:t>https://developingchild.harvard.edu/resources/three-core-concepts-in-early-development/</a:t>
            </a:r>
            <a:endParaRPr lang="en-US" dirty="0">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5</a:t>
            </a:fld>
            <a:endParaRPr lang="en-US"/>
          </a:p>
        </p:txBody>
      </p:sp>
    </p:spTree>
    <p:extLst>
      <p:ext uri="{BB962C8B-B14F-4D97-AF65-F5344CB8AC3E}">
        <p14:creationId xmlns:p14="http://schemas.microsoft.com/office/powerpoint/2010/main" val="4239854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Calibri"/>
              </a:rPr>
              <a:t>Speaker notes</a:t>
            </a:r>
          </a:p>
          <a:p>
            <a:pPr marL="171450" indent="-171450">
              <a:buFont typeface="Arial"/>
              <a:buChar char="•"/>
            </a:pPr>
            <a:r>
              <a:rPr lang="en-US" dirty="0">
                <a:cs typeface="Calibri"/>
              </a:rPr>
              <a:t>The intent is to increase school readiness and school performance. These same components work to fulfill Colorado's definition of school readiness. </a:t>
            </a:r>
          </a:p>
          <a:p>
            <a:pPr marL="171450" indent="-171450">
              <a:buFont typeface="Arial"/>
              <a:buChar char="•"/>
            </a:pPr>
            <a:r>
              <a:rPr lang="en-US" dirty="0">
                <a:cs typeface="Calibri"/>
              </a:rPr>
              <a:t>This is accomplished by: </a:t>
            </a:r>
          </a:p>
          <a:p>
            <a:pPr marL="628650" lvl="1" indent="-171450">
              <a:buFont typeface="Arial"/>
              <a:buChar char="•"/>
            </a:pPr>
            <a:r>
              <a:rPr lang="en-US" dirty="0">
                <a:cs typeface="Calibri"/>
              </a:rPr>
              <a:t>Forming or strengthening preschool and elementary partnerships</a:t>
            </a:r>
          </a:p>
          <a:p>
            <a:pPr marL="628650" lvl="1" indent="-171450">
              <a:buFont typeface="Arial"/>
              <a:buChar char="•"/>
            </a:pPr>
            <a:r>
              <a:rPr lang="en-US" dirty="0">
                <a:cs typeface="Calibri"/>
              </a:rPr>
              <a:t>Assessing and prioritizing needs and taking collective action on strategies to effectively address these needs</a:t>
            </a:r>
          </a:p>
          <a:p>
            <a:pPr marL="628650" lvl="1" indent="-171450">
              <a:buFont typeface="Arial"/>
              <a:buChar char="•"/>
            </a:pPr>
            <a:r>
              <a:rPr lang="en-US" dirty="0">
                <a:cs typeface="Calibri"/>
              </a:rPr>
              <a:t>Understanding the experiences of the child and family prior to and as they enter k or 1 to deepen understanding of the specific needs within the community</a:t>
            </a:r>
          </a:p>
          <a:p>
            <a:pPr marL="628650" lvl="1" indent="-171450">
              <a:buFont typeface="Arial"/>
              <a:buChar char="•"/>
            </a:pPr>
            <a:r>
              <a:rPr lang="en-US" dirty="0">
                <a:cs typeface="Calibri"/>
              </a:rPr>
              <a:t>Connecting data across preschool-elementary and using this analysis to prepare ready schools</a:t>
            </a:r>
            <a:endParaRPr lang="en-US" dirty="0"/>
          </a:p>
          <a:p>
            <a:r>
              <a:rPr lang="en-US" i="1" dirty="0"/>
              <a:t>This is the context for an ELNA</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565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Calibri"/>
              </a:rPr>
              <a:t>Speaker notes</a:t>
            </a:r>
            <a:endParaRPr lang="en-US" b="1" i="1" dirty="0"/>
          </a:p>
          <a:p>
            <a:pPr marL="171450" indent="-171450">
              <a:buFont typeface="Arial"/>
              <a:buChar char="•"/>
            </a:pPr>
            <a:r>
              <a:rPr lang="en-US" b="1" dirty="0">
                <a:cs typeface="Calibri"/>
              </a:rPr>
              <a:t>Transition</a:t>
            </a:r>
            <a:r>
              <a:rPr lang="en-US" dirty="0">
                <a:cs typeface="Calibri"/>
              </a:rPr>
              <a:t>: So why now.</a:t>
            </a:r>
          </a:p>
          <a:p>
            <a:pPr marL="171450" indent="-171450">
              <a:buFont typeface="Arial"/>
              <a:buChar char="•"/>
            </a:pPr>
            <a:r>
              <a:rPr lang="en-US" dirty="0"/>
              <a:t>While research on the impact of previous disruptions to education does not provide a direct comparison on the impact of disruptions over the past year, researchers have studied similar aspects of past disruptions, such as hurricane Katrina, which suggest an opportunity for learning. </a:t>
            </a:r>
            <a:endParaRPr lang="en-US" dirty="0">
              <a:cs typeface="Calibri"/>
            </a:endParaRPr>
          </a:p>
          <a:p>
            <a:pPr marL="171450" indent="-171450">
              <a:buFont typeface="Arial"/>
              <a:buChar char="•"/>
            </a:pPr>
            <a:r>
              <a:rPr lang="en-US" dirty="0">
                <a:cs typeface="Calibri"/>
              </a:rPr>
              <a:t>Here are key findings related to early learning</a:t>
            </a:r>
            <a:endParaRPr lang="en-US" dirty="0"/>
          </a:p>
          <a:p>
            <a:pPr marL="800100" lvl="1" indent="-171450">
              <a:lnSpc>
                <a:spcPct val="90000"/>
              </a:lnSpc>
              <a:spcBef>
                <a:spcPts val="1000"/>
              </a:spcBef>
              <a:buFont typeface="Arial"/>
              <a:buChar char="•"/>
            </a:pPr>
            <a:r>
              <a:rPr lang="en-US" dirty="0"/>
              <a:t>Enrollment gradually increased as students returned to school over periods of time. </a:t>
            </a:r>
            <a:endParaRPr lang="en-US" dirty="0">
              <a:cs typeface="Calibri"/>
            </a:endParaRPr>
          </a:p>
          <a:p>
            <a:pPr marL="800100" lvl="1" indent="-171450">
              <a:lnSpc>
                <a:spcPct val="90000"/>
              </a:lnSpc>
              <a:spcBef>
                <a:spcPts val="1000"/>
              </a:spcBef>
              <a:buFont typeface="Arial"/>
              <a:buChar char="•"/>
            </a:pPr>
            <a:r>
              <a:rPr lang="en-US" dirty="0"/>
              <a:t>As student’s enrolled, school readiness and learning varied beyond any one common factor creating a need to assess school readiness as students returned, and to continue assessing to inform instruction. This informed instruction prioritized individualized learning and emphasized social emotional learning and support.</a:t>
            </a:r>
            <a:endParaRPr lang="en-US" dirty="0">
              <a:cs typeface="Calibri"/>
            </a:endParaRPr>
          </a:p>
          <a:p>
            <a:pPr marL="800100" lvl="1" indent="-171450">
              <a:lnSpc>
                <a:spcPct val="90000"/>
              </a:lnSpc>
              <a:spcBef>
                <a:spcPts val="1000"/>
              </a:spcBef>
              <a:buFont typeface="Arial"/>
              <a:buChar char="•"/>
            </a:pPr>
            <a:r>
              <a:rPr lang="en-US" dirty="0"/>
              <a:t>With individualized learning, research suggests it took 2 years to resolve the greatest gaps in learning and development between a typical pre-disruption cohort and post-disruption cohorts.</a:t>
            </a:r>
            <a:endParaRPr lang="en-US" dirty="0">
              <a:cs typeface="Calibri"/>
            </a:endParaRPr>
          </a:p>
          <a:p>
            <a:pPr marL="800100" lvl="1" indent="-171450">
              <a:lnSpc>
                <a:spcPct val="90000"/>
              </a:lnSpc>
              <a:spcBef>
                <a:spcPts val="1000"/>
              </a:spcBef>
              <a:buFont typeface="Arial"/>
              <a:buChar char="•"/>
            </a:pPr>
            <a:r>
              <a:rPr lang="en-US" dirty="0"/>
              <a:t>Districts and schools who built and maintained strong partnerships with families, built schools back stronger.</a:t>
            </a:r>
            <a:endParaRPr lang="en-US" dirty="0">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7</a:t>
            </a:fld>
            <a:endParaRPr lang="en-US"/>
          </a:p>
        </p:txBody>
      </p:sp>
    </p:spTree>
    <p:extLst>
      <p:ext uri="{BB962C8B-B14F-4D97-AF65-F5344CB8AC3E}">
        <p14:creationId xmlns:p14="http://schemas.microsoft.com/office/powerpoint/2010/main" val="1120428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i="1" dirty="0"/>
              <a:t>Speaker notes</a:t>
            </a:r>
          </a:p>
          <a:p>
            <a:pPr>
              <a:lnSpc>
                <a:spcPct val="90000"/>
              </a:lnSpc>
              <a:spcBef>
                <a:spcPts val="1000"/>
              </a:spcBef>
            </a:pPr>
            <a:r>
              <a:rPr lang="en-US" b="1" dirty="0">
                <a:cs typeface="Calibri"/>
              </a:rPr>
              <a:t>Transition: </a:t>
            </a:r>
            <a:r>
              <a:rPr lang="en-US" b="0" dirty="0">
                <a:cs typeface="Calibri"/>
              </a:rPr>
              <a:t>w</a:t>
            </a:r>
            <a:r>
              <a:rPr lang="en-US" dirty="0">
                <a:cs typeface="Calibri"/>
              </a:rPr>
              <a:t>e have looked at the research base in support of school readiness and early learning, the SBE's definition, and the urgency for why this is critical in the wake of disruptions to instruction and early learning experiences. </a:t>
            </a:r>
            <a:endParaRPr lang="en-US" b="1" dirty="0">
              <a:cs typeface="Calibri"/>
            </a:endParaRPr>
          </a:p>
          <a:p>
            <a:pPr>
              <a:lnSpc>
                <a:spcPct val="90000"/>
              </a:lnSpc>
              <a:spcBef>
                <a:spcPts val="1000"/>
              </a:spcBef>
            </a:pPr>
            <a:r>
              <a:rPr lang="en-US" dirty="0">
                <a:cs typeface="Calibri"/>
              </a:rPr>
              <a:t>Let's take a look at a general overview of assessing early needs by digging into each of these research-based components.</a:t>
            </a:r>
            <a:endParaRPr lang="en-US" b="1" dirty="0">
              <a:cs typeface="Calibri"/>
            </a:endParaRPr>
          </a:p>
          <a:p>
            <a:pPr marL="171450" indent="-171450">
              <a:lnSpc>
                <a:spcPct val="90000"/>
              </a:lnSpc>
              <a:spcBef>
                <a:spcPts val="1000"/>
              </a:spcBef>
              <a:buFont typeface="Arial"/>
              <a:buChar char="•"/>
            </a:pPr>
            <a:r>
              <a:rPr lang="en-US" dirty="0"/>
              <a:t>Quality</a:t>
            </a:r>
            <a:endParaRPr lang="en-US" dirty="0">
              <a:cs typeface="Calibri"/>
            </a:endParaRPr>
          </a:p>
          <a:p>
            <a:pPr marL="628650" lvl="1" indent="-171450">
              <a:lnSpc>
                <a:spcPct val="90000"/>
              </a:lnSpc>
              <a:spcBef>
                <a:spcPts val="500"/>
              </a:spcBef>
              <a:buFont typeface="Arial"/>
              <a:buChar char="•"/>
            </a:pPr>
            <a:r>
              <a:rPr lang="en-US" dirty="0"/>
              <a:t>The key to quality is understanding the landscape of early childhood, assessing the quality of experiences and programming in early childhood and elementary, and the accessibility to both.</a:t>
            </a:r>
            <a:endParaRPr lang="en-US" dirty="0">
              <a:cs typeface="Calibri"/>
            </a:endParaRPr>
          </a:p>
          <a:p>
            <a:pPr marL="171450" indent="-171450">
              <a:lnSpc>
                <a:spcPct val="90000"/>
              </a:lnSpc>
              <a:spcBef>
                <a:spcPts val="1000"/>
              </a:spcBef>
              <a:buFont typeface="Arial"/>
              <a:buChar char="•"/>
            </a:pPr>
            <a:r>
              <a:rPr lang="en-US" dirty="0"/>
              <a:t>Community Collaboration</a:t>
            </a:r>
            <a:endParaRPr lang="en-US" dirty="0">
              <a:cs typeface="Calibri"/>
            </a:endParaRPr>
          </a:p>
          <a:p>
            <a:pPr marL="628650" lvl="1" indent="-171450">
              <a:lnSpc>
                <a:spcPct val="90000"/>
              </a:lnSpc>
              <a:spcBef>
                <a:spcPts val="500"/>
              </a:spcBef>
              <a:buFont typeface="Arial"/>
              <a:buChar char="•"/>
            </a:pPr>
            <a:r>
              <a:rPr lang="en-US" dirty="0"/>
              <a:t>Assessing the available and needed services for families within the community through a community needs analysis</a:t>
            </a:r>
            <a:endParaRPr lang="en-US" dirty="0">
              <a:cs typeface="Calibri"/>
            </a:endParaRPr>
          </a:p>
          <a:p>
            <a:pPr marL="171450" indent="-171450">
              <a:lnSpc>
                <a:spcPct val="90000"/>
              </a:lnSpc>
              <a:spcBef>
                <a:spcPts val="1000"/>
              </a:spcBef>
              <a:buFont typeface="Arial"/>
              <a:buChar char="•"/>
            </a:pPr>
            <a:r>
              <a:rPr lang="en-US" dirty="0"/>
              <a:t>Effective Transitions</a:t>
            </a:r>
            <a:endParaRPr lang="en-US" dirty="0">
              <a:cs typeface="Calibri"/>
            </a:endParaRPr>
          </a:p>
          <a:p>
            <a:pPr marL="628650" lvl="1" indent="-171450">
              <a:lnSpc>
                <a:spcPct val="90000"/>
              </a:lnSpc>
              <a:spcBef>
                <a:spcPts val="500"/>
              </a:spcBef>
              <a:buFont typeface="Arial"/>
              <a:buChar char="•"/>
            </a:pPr>
            <a:r>
              <a:rPr lang="en-US" i="1" dirty="0"/>
              <a:t>This component leads to understanding the key factors impacting early elementary achievement, both child and family outcomes, as students move through early childhood and early elementary</a:t>
            </a:r>
            <a:endParaRPr lang="en-US" dirty="0"/>
          </a:p>
          <a:p>
            <a:pPr marL="171450" indent="-171450">
              <a:lnSpc>
                <a:spcPct val="90000"/>
              </a:lnSpc>
              <a:spcBef>
                <a:spcPts val="1000"/>
              </a:spcBef>
              <a:buFont typeface="Arial"/>
              <a:buChar char="•"/>
            </a:pPr>
            <a:r>
              <a:rPr lang="en-US" dirty="0"/>
              <a:t>Continuity of Learning</a:t>
            </a:r>
            <a:endParaRPr lang="en-US" dirty="0">
              <a:cs typeface="Calibri"/>
            </a:endParaRPr>
          </a:p>
          <a:p>
            <a:pPr marL="628650" lvl="1" indent="-171450">
              <a:lnSpc>
                <a:spcPct val="90000"/>
              </a:lnSpc>
              <a:spcBef>
                <a:spcPts val="500"/>
              </a:spcBef>
              <a:buFont typeface="Arial"/>
              <a:buChar char="•"/>
            </a:pPr>
            <a:r>
              <a:rPr lang="en-US" dirty="0"/>
              <a:t>The strength of relationship between elementary schools, early childhood programs and agencies within the community as represented through MOU/agreement, joint PD and family engagement activities that lead to better aligned policies, curriculum, and experiences for families and children.</a:t>
            </a:r>
            <a:endParaRPr lang="en-US" dirty="0">
              <a:cs typeface="Calibri"/>
            </a:endParaRPr>
          </a:p>
          <a:p>
            <a:pPr>
              <a:lnSpc>
                <a:spcPct val="90000"/>
              </a:lnSpc>
              <a:spcBef>
                <a:spcPts val="1000"/>
              </a:spcBef>
            </a:pPr>
            <a:endParaRPr lang="en-US" dirty="0"/>
          </a:p>
          <a:p>
            <a:pPr marL="171450" indent="-171450">
              <a:lnSpc>
                <a:spcPct val="90000"/>
              </a:lnSpc>
              <a:spcBef>
                <a:spcPts val="1000"/>
              </a:spcBef>
              <a:buFont typeface="Arial"/>
              <a:buChar char="•"/>
            </a:pPr>
            <a:r>
              <a:rPr lang="en-US" dirty="0"/>
              <a:t>Each of these is grounded in a drive for continuous improvement and shared/distributed leadership and in existing system frameworks, such as MTSS, and a can be a part of existing teamwork.</a:t>
            </a:r>
            <a:endParaRPr lang="en-US" dirty="0">
              <a:cs typeface="Calibri"/>
            </a:endParaRPr>
          </a:p>
          <a:p>
            <a:pPr marL="171450" indent="-171450">
              <a:lnSpc>
                <a:spcPct val="90000"/>
              </a:lnSpc>
              <a:spcBef>
                <a:spcPts val="1000"/>
              </a:spcBef>
              <a:buFont typeface="Arial"/>
              <a:buChar char="•"/>
            </a:pPr>
            <a:r>
              <a:rPr lang="en-US" dirty="0"/>
              <a:t>So that we continue</a:t>
            </a:r>
            <a:endParaRPr lang="en-US" dirty="0">
              <a:cs typeface="Calibri"/>
            </a:endParaRPr>
          </a:p>
          <a:p>
            <a:pPr marL="628650" lvl="1" indent="-171450">
              <a:lnSpc>
                <a:spcPct val="90000"/>
              </a:lnSpc>
              <a:spcBef>
                <a:spcPts val="500"/>
              </a:spcBef>
              <a:buFont typeface="Arial"/>
              <a:buChar char="•"/>
            </a:pPr>
            <a:r>
              <a:rPr lang="en-US" dirty="0"/>
              <a:t>to build high quality programming producing high quality outcomes, </a:t>
            </a:r>
            <a:endParaRPr lang="en-US" dirty="0">
              <a:cs typeface="Calibri"/>
            </a:endParaRPr>
          </a:p>
          <a:p>
            <a:pPr marL="628650" lvl="1" indent="-171450">
              <a:lnSpc>
                <a:spcPct val="90000"/>
              </a:lnSpc>
              <a:spcBef>
                <a:spcPts val="500"/>
              </a:spcBef>
              <a:buFont typeface="Arial"/>
              <a:buChar char="•"/>
            </a:pPr>
            <a:r>
              <a:rPr lang="en-US" dirty="0"/>
              <a:t>build relationships and shared leadership throughout the community, and</a:t>
            </a:r>
            <a:endParaRPr lang="en-US" dirty="0">
              <a:cs typeface="Calibri"/>
            </a:endParaRPr>
          </a:p>
          <a:p>
            <a:pPr marL="628650" lvl="1" indent="-171450">
              <a:lnSpc>
                <a:spcPct val="90000"/>
              </a:lnSpc>
              <a:spcBef>
                <a:spcPts val="500"/>
              </a:spcBef>
              <a:buFont typeface="Arial"/>
              <a:buChar char="•"/>
            </a:pPr>
            <a:r>
              <a:rPr lang="en-US" dirty="0"/>
              <a:t>strengthen partnerships as students transition into K to provide continuity of learning</a:t>
            </a:r>
            <a:endParaRPr lang="en-US" dirty="0">
              <a:cs typeface="Calibri"/>
            </a:endParaRPr>
          </a:p>
          <a:p>
            <a:pPr marL="285750" indent="-171450">
              <a:lnSpc>
                <a:spcPct val="90000"/>
              </a:lnSpc>
              <a:spcBef>
                <a:spcPts val="500"/>
              </a:spcBef>
              <a:buFont typeface="Arial"/>
              <a:buChar char="•"/>
            </a:pPr>
            <a:endParaRPr lang="en-US" dirty="0">
              <a:cs typeface="Calibri"/>
            </a:endParaRPr>
          </a:p>
          <a:p>
            <a:pPr marL="285750" indent="-171450">
              <a:lnSpc>
                <a:spcPct val="90000"/>
              </a:lnSpc>
              <a:spcBef>
                <a:spcPts val="500"/>
              </a:spcBef>
              <a:buFont typeface="Arial"/>
              <a:buChar char="•"/>
            </a:pPr>
            <a:r>
              <a:rPr lang="en-US" dirty="0">
                <a:cs typeface="Calibri"/>
              </a:rPr>
              <a:t>Throughout all of this, there is an opportunity to collect and analyze both quantitative and qualitative data. Susan will walk us through that next.</a:t>
            </a:r>
          </a:p>
        </p:txBody>
      </p:sp>
      <p:sp>
        <p:nvSpPr>
          <p:cNvPr id="4" name="Slide Number Placeholder 3"/>
          <p:cNvSpPr>
            <a:spLocks noGrp="1"/>
          </p:cNvSpPr>
          <p:nvPr>
            <p:ph type="sldNum" sz="quarter" idx="5"/>
          </p:nvPr>
        </p:nvSpPr>
        <p:spPr/>
        <p:txBody>
          <a:bodyPr/>
          <a:lstStyle/>
          <a:p>
            <a:fld id="{D8C3E97E-4890-4915-A7C2-F3D207C521C5}" type="slidenum">
              <a:rPr lang="en-US" smtClean="0"/>
              <a:t>8</a:t>
            </a:fld>
            <a:endParaRPr lang="en-US"/>
          </a:p>
        </p:txBody>
      </p:sp>
    </p:spTree>
    <p:extLst>
      <p:ext uri="{BB962C8B-B14F-4D97-AF65-F5344CB8AC3E}">
        <p14:creationId xmlns:p14="http://schemas.microsoft.com/office/powerpoint/2010/main" val="810243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Quantitative Data </a:t>
            </a:r>
            <a:r>
              <a:rPr lang="en-US" b="1" dirty="0">
                <a:cs typeface="Calibri"/>
              </a:rPr>
              <a:t>can</a:t>
            </a:r>
            <a:r>
              <a:rPr lang="en-US" b="1" dirty="0">
                <a:ea typeface="+mn-lt"/>
                <a:cs typeface="+mn-lt"/>
              </a:rPr>
              <a:t> be counted or measured</a:t>
            </a:r>
            <a:r>
              <a:rPr lang="en-US" dirty="0">
                <a:ea typeface="+mn-lt"/>
                <a:cs typeface="+mn-lt"/>
              </a:rPr>
              <a:t>; it refers to numerical data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Qualitative Data is </a:t>
            </a:r>
            <a:r>
              <a:rPr lang="en-US" b="1" dirty="0">
                <a:cs typeface="Calibri"/>
              </a:rPr>
              <a:t>descriptive</a:t>
            </a:r>
            <a:r>
              <a:rPr lang="en-US" dirty="0">
                <a:cs typeface="Calibri"/>
              </a:rPr>
              <a:t>, referring to things that can be observed but not measured.</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9</a:t>
            </a:fld>
            <a:endParaRPr lang="en-US"/>
          </a:p>
        </p:txBody>
      </p:sp>
    </p:spTree>
    <p:extLst>
      <p:ext uri="{BB962C8B-B14F-4D97-AF65-F5344CB8AC3E}">
        <p14:creationId xmlns:p14="http://schemas.microsoft.com/office/powerpoint/2010/main" val="479434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4675241"/>
            <a:ext cx="12192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332873" y="6356350"/>
            <a:ext cx="2743200" cy="365125"/>
          </a:xfrm>
        </p:spPr>
        <p:txBody>
          <a:bodyPr/>
          <a:lstStyle>
            <a:lvl1pPr algn="l">
              <a:defRPr sz="1600">
                <a:solidFill>
                  <a:schemeClr val="tx1"/>
                </a:solidFill>
              </a:defRPr>
            </a:lvl1pPr>
          </a:lstStyle>
          <a:p>
            <a:fld id="{C479D5F6-EDCB-402A-AC08-4943A1820E8F}"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43565" y="205176"/>
            <a:ext cx="8065168" cy="898524"/>
          </a:xfrm>
        </p:spPr>
        <p:txBody>
          <a:bodyPr lIns="0" tIns="0" rIns="0" bIns="0" anchor="t" anchorCtr="0">
            <a:normAutofit/>
          </a:bodyPr>
          <a:lstStyle>
            <a:lvl1pPr>
              <a:defRPr sz="2800">
                <a:latin typeface="Museo Slab 500" panose="02000000000000000000" pitchFamily="50" charset="0"/>
              </a:defRPr>
            </a:lvl1pPr>
          </a:lstStyle>
          <a:p>
            <a:r>
              <a:rPr lang="en-US"/>
              <a:t>Click to edit Master title style</a:t>
            </a:r>
          </a:p>
        </p:txBody>
      </p:sp>
      <p:sp>
        <p:nvSpPr>
          <p:cNvPr id="7"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183644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33420" y="6427021"/>
            <a:ext cx="27432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438918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1999" cy="6857999"/>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27916" y="6427021"/>
            <a:ext cx="27432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109088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1996"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175066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9" cy="1103700"/>
          </a:xfrm>
          <a:prstGeom prst="rect">
            <a:avLst/>
          </a:prstGeom>
        </p:spPr>
      </p:pic>
    </p:spTree>
    <p:extLst>
      <p:ext uri="{BB962C8B-B14F-4D97-AF65-F5344CB8AC3E}">
        <p14:creationId xmlns:p14="http://schemas.microsoft.com/office/powerpoint/2010/main" val="187523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8" cy="1103700"/>
          </a:xfrm>
          <a:prstGeom prst="rect">
            <a:avLst/>
          </a:prstGeom>
        </p:spPr>
      </p:pic>
    </p:spTree>
    <p:extLst>
      <p:ext uri="{BB962C8B-B14F-4D97-AF65-F5344CB8AC3E}">
        <p14:creationId xmlns:p14="http://schemas.microsoft.com/office/powerpoint/2010/main" val="2265404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8" cy="1103698"/>
          </a:xfrm>
          <a:prstGeom prst="rect">
            <a:avLst/>
          </a:prstGeom>
        </p:spPr>
      </p:pic>
    </p:spTree>
    <p:extLst>
      <p:ext uri="{BB962C8B-B14F-4D97-AF65-F5344CB8AC3E}">
        <p14:creationId xmlns:p14="http://schemas.microsoft.com/office/powerpoint/2010/main" val="3219240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8"/>
          </a:xfrm>
          <a:prstGeom prst="rect">
            <a:avLst/>
          </a:prstGeom>
        </p:spPr>
      </p:pic>
    </p:spTree>
    <p:extLst>
      <p:ext uri="{BB962C8B-B14F-4D97-AF65-F5344CB8AC3E}">
        <p14:creationId xmlns:p14="http://schemas.microsoft.com/office/powerpoint/2010/main" val="157164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7"/>
          </a:xfrm>
          <a:prstGeom prst="rect">
            <a:avLst/>
          </a:prstGeom>
        </p:spPr>
      </p:pic>
    </p:spTree>
    <p:extLst>
      <p:ext uri="{BB962C8B-B14F-4D97-AF65-F5344CB8AC3E}">
        <p14:creationId xmlns:p14="http://schemas.microsoft.com/office/powerpoint/2010/main" val="3299890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6" cy="1103697"/>
          </a:xfrm>
          <a:prstGeom prst="rect">
            <a:avLst/>
          </a:prstGeom>
        </p:spPr>
      </p:pic>
    </p:spTree>
    <p:extLst>
      <p:ext uri="{BB962C8B-B14F-4D97-AF65-F5344CB8AC3E}">
        <p14:creationId xmlns:p14="http://schemas.microsoft.com/office/powerpoint/2010/main" val="2944687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3"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7"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Tree>
    <p:extLst>
      <p:ext uri="{BB962C8B-B14F-4D97-AF65-F5344CB8AC3E}">
        <p14:creationId xmlns:p14="http://schemas.microsoft.com/office/powerpoint/2010/main" val="2675640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ADCBF6-49E3-4515-B284-83B33249404E}" type="datetime1">
              <a:rPr lang="en-US" smtClean="0"/>
              <a:t>8/18/2021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90" r:id="rId3"/>
    <p:sldLayoutId id="2147483691" r:id="rId4"/>
    <p:sldLayoutId id="2147483692" r:id="rId5"/>
    <p:sldLayoutId id="2147483693" r:id="rId6"/>
    <p:sldLayoutId id="2147483694" r:id="rId7"/>
    <p:sldLayoutId id="2147483695" r:id="rId8"/>
    <p:sldLayoutId id="2147483680" r:id="rId9"/>
    <p:sldLayoutId id="2147483682" r:id="rId10"/>
    <p:sldLayoutId id="2147483689" r:id="rId11"/>
    <p:sldLayoutId id="214748366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s://www.students4bestevidence.net/data-analysis-method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collectiveimpactforum.org/resources/team-color-check-tool"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mailto:barrett_s@cde.state.co.u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mailto:white_h@cde.state.co.us" TargetMode="External"/><Relationship Id="rId4" Type="http://schemas.openxmlformats.org/officeDocument/2006/relationships/hyperlink" Target="mailto:rogers_m@cde.state.co.u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25.png"/><Relationship Id="rId5" Type="http://schemas.openxmlformats.org/officeDocument/2006/relationships/diagramQuickStyle" Target="../diagrams/quickStyle2.xml"/><Relationship Id="rId10" Type="http://schemas.openxmlformats.org/officeDocument/2006/relationships/image" Target="../media/image24.png"/><Relationship Id="rId4" Type="http://schemas.openxmlformats.org/officeDocument/2006/relationships/diagramLayout" Target="../diagrams/layout2.xm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image" Target="../media/image25.png"/><Relationship Id="rId5" Type="http://schemas.openxmlformats.org/officeDocument/2006/relationships/diagramQuickStyle" Target="../diagrams/quickStyle3.xml"/><Relationship Id="rId10" Type="http://schemas.openxmlformats.org/officeDocument/2006/relationships/image" Target="../media/image24.png"/><Relationship Id="rId4" Type="http://schemas.openxmlformats.org/officeDocument/2006/relationships/diagramLayout" Target="../diagrams/layout3.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Child stacking rocks on a beach">
            <a:extLst>
              <a:ext uri="{FF2B5EF4-FFF2-40B4-BE49-F238E27FC236}">
                <a16:creationId xmlns:a16="http://schemas.microsoft.com/office/drawing/2014/main" id="{77EFE9EC-EC84-4CA9-9822-0CD4822AF463}"/>
              </a:ext>
            </a:extLst>
          </p:cNvPr>
          <p:cNvPicPr>
            <a:picLocks noChangeAspect="1"/>
          </p:cNvPicPr>
          <p:nvPr/>
        </p:nvPicPr>
        <p:blipFill rotWithShape="1">
          <a:blip r:embed="rId3"/>
          <a:srcRect l="12769" r="50718"/>
          <a:stretch/>
        </p:blipFill>
        <p:spPr>
          <a:xfrm>
            <a:off x="20" y="10"/>
            <a:ext cx="4637226" cy="6857990"/>
          </a:xfrm>
          <a:prstGeom prst="rect">
            <a:avLst/>
          </a:prstGeom>
        </p:spPr>
      </p:pic>
      <p:sp>
        <p:nvSpPr>
          <p:cNvPr id="22" name="Rectangle 21">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5277328" y="640082"/>
            <a:ext cx="6274591" cy="3351602"/>
          </a:xfrm>
        </p:spPr>
        <p:txBody>
          <a:bodyPr>
            <a:normAutofit/>
          </a:bodyPr>
          <a:lstStyle/>
          <a:p>
            <a:pPr algn="l"/>
            <a:r>
              <a:rPr lang="en-US">
                <a:solidFill>
                  <a:schemeClr val="bg1"/>
                </a:solidFill>
                <a:latin typeface="Museo Slab 500"/>
              </a:rPr>
              <a:t>Early Learning Needs Assessment</a:t>
            </a:r>
            <a:endParaRPr lang="en-US">
              <a:solidFill>
                <a:schemeClr val="bg1"/>
              </a:solidFill>
            </a:endParaRPr>
          </a:p>
        </p:txBody>
      </p:sp>
      <p:sp>
        <p:nvSpPr>
          <p:cNvPr id="3" name="Subtitle 2"/>
          <p:cNvSpPr>
            <a:spLocks noGrp="1"/>
          </p:cNvSpPr>
          <p:nvPr>
            <p:ph type="subTitle" idx="1"/>
          </p:nvPr>
        </p:nvSpPr>
        <p:spPr>
          <a:xfrm>
            <a:off x="5277327" y="4156276"/>
            <a:ext cx="6274592" cy="2061645"/>
          </a:xfrm>
        </p:spPr>
        <p:txBody>
          <a:bodyPr vert="horz" lIns="91440" tIns="45720" rIns="91440" bIns="45720" rtlCol="0" anchor="t">
            <a:normAutofit/>
          </a:bodyPr>
          <a:lstStyle/>
          <a:p>
            <a:r>
              <a:rPr lang="en-US">
                <a:solidFill>
                  <a:schemeClr val="bg1"/>
                </a:solidFill>
              </a:rPr>
              <a:t>Preschool-Third Grade Office</a:t>
            </a:r>
            <a:endParaRPr lang="en-US"/>
          </a:p>
          <a:p>
            <a:r>
              <a:rPr lang="en-US">
                <a:solidFill>
                  <a:schemeClr val="bg1"/>
                </a:solidFill>
              </a:rPr>
              <a:t>School Improvement and Planning Office</a:t>
            </a:r>
            <a:endParaRPr lang="en-US">
              <a:solidFill>
                <a:schemeClr val="bg1"/>
              </a:solidFill>
              <a:cs typeface="Calibri" panose="020F0502020204030204"/>
            </a:endParaRPr>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479D5F6-EDCB-402A-AC08-4943A1820E8F}" type="slidenum">
              <a:rPr kumimoji="0" lang="en-US" sz="1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a:t>
            </a:fld>
            <a:endParaRPr kumimoji="0" lang="en-US" sz="16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pic>
        <p:nvPicPr>
          <p:cNvPr id="7" name="Picture 4" descr="CDE Logo">
            <a:extLst>
              <a:ext uri="{FF2B5EF4-FFF2-40B4-BE49-F238E27FC236}">
                <a16:creationId xmlns:a16="http://schemas.microsoft.com/office/drawing/2014/main" id="{AEF271CA-EE0E-4B53-905A-AC9630FBE845}"/>
              </a:ext>
            </a:extLst>
          </p:cNvPr>
          <p:cNvPicPr>
            <a:picLocks noChangeAspect="1"/>
          </p:cNvPicPr>
          <p:nvPr/>
        </p:nvPicPr>
        <p:blipFill>
          <a:blip r:embed="rId4"/>
          <a:stretch>
            <a:fillRect/>
          </a:stretch>
        </p:blipFill>
        <p:spPr>
          <a:xfrm>
            <a:off x="10716446" y="6121947"/>
            <a:ext cx="1190625" cy="552450"/>
          </a:xfrm>
          <a:prstGeom prst="rect">
            <a:avLst/>
          </a:prstGeom>
        </p:spPr>
      </p:pic>
    </p:spTree>
    <p:extLst>
      <p:ext uri="{BB962C8B-B14F-4D97-AF65-F5344CB8AC3E}">
        <p14:creationId xmlns:p14="http://schemas.microsoft.com/office/powerpoint/2010/main" val="405435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999058-161A-4A1E-860A-451AB0385205}"/>
              </a:ext>
            </a:extLst>
          </p:cNvPr>
          <p:cNvSpPr>
            <a:spLocks noGrp="1"/>
          </p:cNvSpPr>
          <p:nvPr>
            <p:ph type="title"/>
          </p:nvPr>
        </p:nvSpPr>
        <p:spPr/>
        <p:txBody>
          <a:bodyPr/>
          <a:lstStyle/>
          <a:p>
            <a:r>
              <a:rPr lang="en-US" dirty="0"/>
              <a:t>Early Learning Needs Assessment Minimum Requirements</a:t>
            </a:r>
          </a:p>
        </p:txBody>
      </p:sp>
      <p:sp>
        <p:nvSpPr>
          <p:cNvPr id="6" name="Content Placeholder 5">
            <a:extLst>
              <a:ext uri="{FF2B5EF4-FFF2-40B4-BE49-F238E27FC236}">
                <a16:creationId xmlns:a16="http://schemas.microsoft.com/office/drawing/2014/main" id="{AA12A04F-9C83-4776-B8D4-FADD506AF8B4}"/>
              </a:ext>
            </a:extLst>
          </p:cNvPr>
          <p:cNvSpPr>
            <a:spLocks noGrp="1"/>
          </p:cNvSpPr>
          <p:nvPr>
            <p:ph idx="1"/>
          </p:nvPr>
        </p:nvSpPr>
        <p:spPr/>
        <p:txBody>
          <a:bodyPr vert="horz" lIns="0" tIns="0" rIns="0" bIns="0" rtlCol="0" anchor="t">
            <a:normAutofit/>
          </a:bodyPr>
          <a:lstStyle/>
          <a:p>
            <a:pPr marL="0" indent="0">
              <a:buNone/>
            </a:pPr>
            <a:r>
              <a:rPr lang="en-US"/>
              <a:t>Measures the extent to which:</a:t>
            </a:r>
          </a:p>
          <a:p>
            <a:endParaRPr lang="en-US">
              <a:cs typeface="Calibri"/>
            </a:endParaRPr>
          </a:p>
          <a:p>
            <a:endParaRPr lang="en-US"/>
          </a:p>
          <a:p>
            <a:endParaRPr lang="en-US"/>
          </a:p>
          <a:p>
            <a:endParaRPr lang="en-US">
              <a:cs typeface="Calibri" panose="020F0502020204030204"/>
            </a:endParaRPr>
          </a:p>
          <a:p>
            <a:endParaRPr lang="en-US"/>
          </a:p>
          <a:p>
            <a:endParaRPr lang="en-US">
              <a:cs typeface="Calibri" panose="020F0502020204030204"/>
            </a:endParaRPr>
          </a:p>
        </p:txBody>
      </p:sp>
      <p:sp>
        <p:nvSpPr>
          <p:cNvPr id="2" name="TextBox 1">
            <a:extLst>
              <a:ext uri="{FF2B5EF4-FFF2-40B4-BE49-F238E27FC236}">
                <a16:creationId xmlns:a16="http://schemas.microsoft.com/office/drawing/2014/main" id="{228A19D5-37B8-4D29-9007-9D8F685AE3CB}"/>
              </a:ext>
            </a:extLst>
          </p:cNvPr>
          <p:cNvSpPr txBox="1"/>
          <p:nvPr/>
        </p:nvSpPr>
        <p:spPr>
          <a:xfrm>
            <a:off x="1060522" y="1914524"/>
            <a:ext cx="10672760" cy="1346010"/>
          </a:xfrm>
          <a:prstGeom prst="rect">
            <a:avLst/>
          </a:prstGeom>
          <a:solidFill>
            <a:schemeClr val="accent2">
              <a:lumMod val="20000"/>
              <a:lumOff val="80000"/>
            </a:schemeClr>
          </a:solidFill>
          <a:ln>
            <a:solidFill>
              <a:schemeClr val="accent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a:ea typeface="+mn-lt"/>
                <a:cs typeface="+mn-lt"/>
              </a:rPr>
              <a:t>Quality early childhood programs exist within a school’s or district’s geographic boundaries</a:t>
            </a:r>
          </a:p>
          <a:p>
            <a:pPr marL="285750" indent="-285750">
              <a:lnSpc>
                <a:spcPct val="90000"/>
              </a:lnSpc>
              <a:spcBef>
                <a:spcPts val="1000"/>
              </a:spcBef>
              <a:buFont typeface="Arial"/>
              <a:buChar char="•"/>
            </a:pPr>
            <a:r>
              <a:rPr lang="en-US"/>
              <a:t>K-3 teachers have EC teaching credentials</a:t>
            </a:r>
            <a:endParaRPr lang="en-US">
              <a:ea typeface="+mn-lt"/>
              <a:cs typeface="+mn-lt"/>
            </a:endParaRPr>
          </a:p>
          <a:p>
            <a:pPr marL="285750" indent="-285750">
              <a:lnSpc>
                <a:spcPct val="90000"/>
              </a:lnSpc>
              <a:spcBef>
                <a:spcPts val="1000"/>
              </a:spcBef>
              <a:buFont typeface="Arial"/>
              <a:buChar char="•"/>
            </a:pPr>
            <a:r>
              <a:rPr lang="en-US">
                <a:ea typeface="+mn-lt"/>
                <a:cs typeface="+mn-lt"/>
              </a:rPr>
              <a:t>Students are enrolled in early childhood programs that receive either state funding (CPP/619) or School Readiness Quality Improvement funds prior to Kindergarten entry</a:t>
            </a:r>
            <a:endParaRPr lang="en-US"/>
          </a:p>
        </p:txBody>
      </p:sp>
      <p:pic>
        <p:nvPicPr>
          <p:cNvPr id="9" name="Picture 9" descr="Quality logo">
            <a:extLst>
              <a:ext uri="{FF2B5EF4-FFF2-40B4-BE49-F238E27FC236}">
                <a16:creationId xmlns:a16="http://schemas.microsoft.com/office/drawing/2014/main" id="{FFE94CA8-2A0E-4FC5-93D7-1AD3A0DE044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11519" y="2247834"/>
            <a:ext cx="681756" cy="671318"/>
          </a:xfrm>
          <a:prstGeom prst="rect">
            <a:avLst/>
          </a:prstGeom>
        </p:spPr>
      </p:pic>
      <p:sp>
        <p:nvSpPr>
          <p:cNvPr id="3" name="TextBox 2">
            <a:extLst>
              <a:ext uri="{FF2B5EF4-FFF2-40B4-BE49-F238E27FC236}">
                <a16:creationId xmlns:a16="http://schemas.microsoft.com/office/drawing/2014/main" id="{E2F6D910-31F7-4BF8-8427-8E44B10C237B}"/>
              </a:ext>
            </a:extLst>
          </p:cNvPr>
          <p:cNvSpPr txBox="1"/>
          <p:nvPr/>
        </p:nvSpPr>
        <p:spPr>
          <a:xfrm>
            <a:off x="1060521" y="3451152"/>
            <a:ext cx="10672760" cy="719171"/>
          </a:xfrm>
          <a:prstGeom prst="rect">
            <a:avLst/>
          </a:prstGeom>
          <a:solidFill>
            <a:schemeClr val="bg1">
              <a:lumMod val="85000"/>
            </a:schemeClr>
          </a:solidFill>
          <a:ln>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a:ea typeface="+mn-lt"/>
                <a:cs typeface="+mn-lt"/>
              </a:rPr>
              <a:t>A public school or district works with their local Early Childhood Council and other EC community Agencies</a:t>
            </a:r>
          </a:p>
          <a:p>
            <a:pPr marL="285750" indent="-285750">
              <a:lnSpc>
                <a:spcPct val="90000"/>
              </a:lnSpc>
              <a:spcBef>
                <a:spcPts val="1000"/>
              </a:spcBef>
              <a:buFont typeface="Arial"/>
              <a:buChar char="•"/>
            </a:pPr>
            <a:r>
              <a:rPr lang="en-US"/>
              <a:t>Availability of other Early Childhood Resources</a:t>
            </a:r>
          </a:p>
        </p:txBody>
      </p:sp>
      <p:pic>
        <p:nvPicPr>
          <p:cNvPr id="10" name="Picture 10" descr="Logo for community collaboration">
            <a:extLst>
              <a:ext uri="{FF2B5EF4-FFF2-40B4-BE49-F238E27FC236}">
                <a16:creationId xmlns:a16="http://schemas.microsoft.com/office/drawing/2014/main" id="{01A4A9CE-6C5C-479B-A7D4-8BD7740E10DA}"/>
              </a:ext>
            </a:extLst>
          </p:cNvPr>
          <p:cNvPicPr>
            <a:picLocks noChangeAspect="1"/>
          </p:cNvPicPr>
          <p:nvPr/>
        </p:nvPicPr>
        <p:blipFill>
          <a:blip r:embed="rId4"/>
          <a:stretch>
            <a:fillRect/>
          </a:stretch>
        </p:blipFill>
        <p:spPr>
          <a:xfrm>
            <a:off x="290643" y="3454255"/>
            <a:ext cx="681755" cy="671317"/>
          </a:xfrm>
          <a:prstGeom prst="rect">
            <a:avLst/>
          </a:prstGeom>
        </p:spPr>
      </p:pic>
      <p:sp>
        <p:nvSpPr>
          <p:cNvPr id="7" name="TextBox 6">
            <a:extLst>
              <a:ext uri="{FF2B5EF4-FFF2-40B4-BE49-F238E27FC236}">
                <a16:creationId xmlns:a16="http://schemas.microsoft.com/office/drawing/2014/main" id="{3B9FF57D-D85F-4712-9447-F51B86C4B101}"/>
              </a:ext>
            </a:extLst>
          </p:cNvPr>
          <p:cNvSpPr txBox="1"/>
          <p:nvPr/>
        </p:nvSpPr>
        <p:spPr>
          <a:xfrm>
            <a:off x="1060522" y="4368295"/>
            <a:ext cx="10672761" cy="369332"/>
          </a:xfrm>
          <a:prstGeom prst="rect">
            <a:avLst/>
          </a:prstGeom>
          <a:solidFill>
            <a:schemeClr val="accent4">
              <a:lumMod val="40000"/>
              <a:lumOff val="60000"/>
            </a:schemeClr>
          </a:solidFill>
          <a:ln>
            <a:solidFill>
              <a:schemeClr val="accent4">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A public school or district collaborates with EC programs on Preschool-Kindergarten transitions</a:t>
            </a:r>
            <a:endParaRPr lang="en-US">
              <a:cs typeface="Calibri" panose="020F0502020204030204"/>
            </a:endParaRPr>
          </a:p>
        </p:txBody>
      </p:sp>
      <p:pic>
        <p:nvPicPr>
          <p:cNvPr id="11" name="Picture 11">
            <a:extLst>
              <a:ext uri="{FF2B5EF4-FFF2-40B4-BE49-F238E27FC236}">
                <a16:creationId xmlns:a16="http://schemas.microsoft.com/office/drawing/2014/main" id="{343F2330-0241-47A7-A547-DFCD46A41FA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90641" y="4241560"/>
            <a:ext cx="681756" cy="671318"/>
          </a:xfrm>
          <a:prstGeom prst="rect">
            <a:avLst/>
          </a:prstGeom>
        </p:spPr>
      </p:pic>
      <p:sp>
        <p:nvSpPr>
          <p:cNvPr id="8" name="TextBox 7">
            <a:extLst>
              <a:ext uri="{FF2B5EF4-FFF2-40B4-BE49-F238E27FC236}">
                <a16:creationId xmlns:a16="http://schemas.microsoft.com/office/drawing/2014/main" id="{8457B401-C89A-4C02-92F2-579378D8522F}"/>
              </a:ext>
            </a:extLst>
          </p:cNvPr>
          <p:cNvSpPr txBox="1"/>
          <p:nvPr/>
        </p:nvSpPr>
        <p:spPr>
          <a:xfrm>
            <a:off x="1060522" y="4974792"/>
            <a:ext cx="10672762" cy="968470"/>
          </a:xfrm>
          <a:prstGeom prst="rect">
            <a:avLst/>
          </a:prstGeom>
          <a:solidFill>
            <a:schemeClr val="accent1">
              <a:lumMod val="60000"/>
              <a:lumOff val="40000"/>
            </a:schemeClr>
          </a:solidFill>
          <a:ln>
            <a:solidFill>
              <a:srgbClr val="488BC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a:t>Professional</a:t>
            </a:r>
            <a:r>
              <a:rPr lang="en-US">
                <a:ea typeface="+mn-lt"/>
                <a:cs typeface="+mn-lt"/>
              </a:rPr>
              <a:t> Development provides joint learning opportunities and collaboration between EC providers, teachers and principals</a:t>
            </a:r>
          </a:p>
          <a:p>
            <a:pPr marL="285750" indent="-285750">
              <a:lnSpc>
                <a:spcPct val="90000"/>
              </a:lnSpc>
              <a:spcBef>
                <a:spcPts val="1000"/>
              </a:spcBef>
              <a:buFont typeface="Arial"/>
              <a:buChar char="•"/>
            </a:pPr>
            <a:r>
              <a:rPr lang="en-US">
                <a:ea typeface="+mn-lt"/>
                <a:cs typeface="+mn-lt"/>
              </a:rPr>
              <a:t>Family Engagement plans provide opportunities for Preschool-3rd grade</a:t>
            </a:r>
            <a:endParaRPr lang="en-US"/>
          </a:p>
        </p:txBody>
      </p:sp>
      <p:pic>
        <p:nvPicPr>
          <p:cNvPr id="12" name="Picture 12">
            <a:extLst>
              <a:ext uri="{FF2B5EF4-FFF2-40B4-BE49-F238E27FC236}">
                <a16:creationId xmlns:a16="http://schemas.microsoft.com/office/drawing/2014/main" id="{DE2B04F7-4278-48C6-A13C-9DEFBB86FBD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0642" y="5128820"/>
            <a:ext cx="681756" cy="671317"/>
          </a:xfrm>
          <a:prstGeom prst="rect">
            <a:avLst/>
          </a:prstGeom>
        </p:spPr>
      </p:pic>
      <p:sp>
        <p:nvSpPr>
          <p:cNvPr id="4" name="Slide Number Placeholder 3">
            <a:extLst>
              <a:ext uri="{FF2B5EF4-FFF2-40B4-BE49-F238E27FC236}">
                <a16:creationId xmlns:a16="http://schemas.microsoft.com/office/drawing/2014/main" id="{8864C6E9-03BA-436A-8C15-3E5307DCCC26}"/>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10</a:t>
            </a:fld>
            <a:endParaRPr lang="en-US"/>
          </a:p>
        </p:txBody>
      </p:sp>
    </p:spTree>
    <p:extLst>
      <p:ext uri="{BB962C8B-B14F-4D97-AF65-F5344CB8AC3E}">
        <p14:creationId xmlns:p14="http://schemas.microsoft.com/office/powerpoint/2010/main" val="2400206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3AEE-811A-46DF-AAED-CE7BCEE49DD8}"/>
              </a:ext>
            </a:extLst>
          </p:cNvPr>
          <p:cNvSpPr>
            <a:spLocks noGrp="1"/>
          </p:cNvSpPr>
          <p:nvPr>
            <p:ph type="title"/>
          </p:nvPr>
        </p:nvSpPr>
        <p:spPr>
          <a:xfrm>
            <a:off x="1177637" y="276852"/>
            <a:ext cx="5314536" cy="1325563"/>
          </a:xfrm>
        </p:spPr>
        <p:txBody>
          <a:bodyPr>
            <a:normAutofit/>
          </a:bodyPr>
          <a:lstStyle/>
          <a:p>
            <a:r>
              <a:rPr lang="en-US" dirty="0">
                <a:solidFill>
                  <a:schemeClr val="tx1"/>
                </a:solidFill>
                <a:latin typeface="Museo Slab 500"/>
              </a:rPr>
              <a:t>Districts and Schools </a:t>
            </a:r>
            <a:endParaRPr lang="en-US" dirty="0">
              <a:solidFill>
                <a:schemeClr val="tx1"/>
              </a:solidFill>
            </a:endParaRPr>
          </a:p>
        </p:txBody>
      </p:sp>
      <p:graphicFrame>
        <p:nvGraphicFramePr>
          <p:cNvPr id="6" name="Content Placeholder 2" descr="School and district responsibilities in the UIP">
            <a:extLst>
              <a:ext uri="{FF2B5EF4-FFF2-40B4-BE49-F238E27FC236}">
                <a16:creationId xmlns:a16="http://schemas.microsoft.com/office/drawing/2014/main" id="{0AC5C0E6-474F-4B2F-9716-ED3B4072FBCE}"/>
              </a:ext>
            </a:extLst>
          </p:cNvPr>
          <p:cNvGraphicFramePr>
            <a:graphicFrameLocks noGrp="1"/>
          </p:cNvGraphicFramePr>
          <p:nvPr>
            <p:ph idx="1"/>
            <p:extLst>
              <p:ext uri="{D42A27DB-BD31-4B8C-83A1-F6EECF244321}">
                <p14:modId xmlns:p14="http://schemas.microsoft.com/office/powerpoint/2010/main" val="1492565777"/>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0DB9BE3-323A-4A64-96E4-ADF33587796F}"/>
              </a:ext>
              <a:ext uri="{C183D7F6-B498-43B3-948B-1728B52AA6E4}">
                <adec:decorative xmlns:adec="http://schemas.microsoft.com/office/drawing/2017/decorative" val="1"/>
              </a:ext>
            </a:extLst>
          </p:cNvPr>
          <p:cNvPicPr>
            <a:picLocks noChangeAspect="1"/>
          </p:cNvPicPr>
          <p:nvPr/>
        </p:nvPicPr>
        <p:blipFill rotWithShape="1">
          <a:blip r:embed="rId8"/>
          <a:srcRect l="17923" r="17923"/>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76321561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AF8335-E1BA-4293-B2B2-562BFE6D7E79}"/>
              </a:ext>
            </a:extLst>
          </p:cNvPr>
          <p:cNvSpPr>
            <a:spLocks noGrp="1"/>
          </p:cNvSpPr>
          <p:nvPr>
            <p:ph type="title"/>
          </p:nvPr>
        </p:nvSpPr>
        <p:spPr>
          <a:xfrm>
            <a:off x="4965430" y="-368259"/>
            <a:ext cx="6586491" cy="1286160"/>
          </a:xfrm>
        </p:spPr>
        <p:txBody>
          <a:bodyPr anchor="b">
            <a:normAutofit/>
          </a:bodyPr>
          <a:lstStyle/>
          <a:p>
            <a:r>
              <a:rPr lang="en-US" dirty="0"/>
              <a:t>Early Learning Needs Assessment</a:t>
            </a:r>
          </a:p>
        </p:txBody>
      </p:sp>
      <p:sp>
        <p:nvSpPr>
          <p:cNvPr id="8" name="Content Placeholder 7">
            <a:extLst>
              <a:ext uri="{FF2B5EF4-FFF2-40B4-BE49-F238E27FC236}">
                <a16:creationId xmlns:a16="http://schemas.microsoft.com/office/drawing/2014/main" id="{010B6F70-55C1-4EF9-AFA0-B68D947A33AE}"/>
              </a:ext>
            </a:extLst>
          </p:cNvPr>
          <p:cNvSpPr>
            <a:spLocks noGrp="1"/>
          </p:cNvSpPr>
          <p:nvPr>
            <p:ph idx="1"/>
          </p:nvPr>
        </p:nvSpPr>
        <p:spPr>
          <a:xfrm>
            <a:off x="4965263" y="2160883"/>
            <a:ext cx="7125304" cy="4113088"/>
          </a:xfrm>
        </p:spPr>
        <p:txBody>
          <a:bodyPr vert="horz" lIns="0" tIns="0" rIns="0" bIns="0" rtlCol="0" anchor="t">
            <a:noAutofit/>
          </a:bodyPr>
          <a:lstStyle/>
          <a:p>
            <a:pPr marL="0" indent="0">
              <a:buNone/>
            </a:pPr>
            <a:r>
              <a:rPr lang="en-US" sz="2200" b="1"/>
              <a:t>Schools with Priority Improvement Plan type</a:t>
            </a:r>
            <a:endParaRPr lang="en-US" sz="2200" b="1">
              <a:cs typeface="Calibri"/>
            </a:endParaRPr>
          </a:p>
          <a:p>
            <a:r>
              <a:rPr lang="en-US" sz="2000"/>
              <a:t>Summarizes findings from an ELNA that meets the minimum requirements</a:t>
            </a:r>
            <a:endParaRPr lang="en-US" sz="2000">
              <a:cs typeface="Calibri"/>
            </a:endParaRPr>
          </a:p>
          <a:p>
            <a:r>
              <a:rPr lang="en-US" sz="2000"/>
              <a:t>Commits to next steps based on the findings</a:t>
            </a:r>
            <a:endParaRPr lang="en-US" sz="2000">
              <a:cs typeface="Calibri"/>
            </a:endParaRPr>
          </a:p>
          <a:p>
            <a:pPr marL="0" indent="0">
              <a:buNone/>
            </a:pPr>
            <a:r>
              <a:rPr lang="en-US" sz="2200" b="1">
                <a:ea typeface="+mn-lt"/>
                <a:cs typeface="+mn-lt"/>
              </a:rPr>
              <a:t>Schools with Turnaround Plan type</a:t>
            </a:r>
            <a:endParaRPr lang="en-US" b="1"/>
          </a:p>
          <a:p>
            <a:r>
              <a:rPr lang="en-US" sz="2000">
                <a:ea typeface="+mn-lt"/>
                <a:cs typeface="+mn-lt"/>
              </a:rPr>
              <a:t>Summarizes findings from an ELNA that meets the minimum requirements</a:t>
            </a:r>
          </a:p>
          <a:p>
            <a:pPr marL="0" indent="0">
              <a:buNone/>
            </a:pPr>
            <a:r>
              <a:rPr lang="en-US" sz="2000">
                <a:ea typeface="+mn-lt"/>
                <a:cs typeface="+mn-lt"/>
              </a:rPr>
              <a:t>AND</a:t>
            </a:r>
          </a:p>
          <a:p>
            <a:r>
              <a:rPr lang="en-US" sz="2000">
                <a:ea typeface="+mn-lt"/>
                <a:cs typeface="+mn-lt"/>
              </a:rPr>
              <a:t>Includes a complete analysis of early elementary student achievement data. </a:t>
            </a:r>
          </a:p>
          <a:p>
            <a:r>
              <a:rPr lang="en-US" sz="2000">
                <a:ea typeface="+mn-lt"/>
                <a:cs typeface="+mn-lt"/>
              </a:rPr>
              <a:t>Plan identifies appropriate research-based next steps to improve early childhood programs and partnerships.</a:t>
            </a:r>
            <a:endParaRPr lang="en-US" sz="2000"/>
          </a:p>
          <a:p>
            <a:endParaRPr lang="en-US" sz="1600">
              <a:cs typeface="Calibri" panose="020F0502020204030204"/>
            </a:endParaRPr>
          </a:p>
        </p:txBody>
      </p:sp>
      <p:pic>
        <p:nvPicPr>
          <p:cNvPr id="10" name="Picture 9">
            <a:extLst>
              <a:ext uri="{FF2B5EF4-FFF2-40B4-BE49-F238E27FC236}">
                <a16:creationId xmlns:a16="http://schemas.microsoft.com/office/drawing/2014/main" id="{7C3B85B1-4B57-4EDB-B448-4F7E2C49672F}"/>
              </a:ext>
              <a:ext uri="{C183D7F6-B498-43B3-948B-1728B52AA6E4}">
                <adec:decorative xmlns:adec="http://schemas.microsoft.com/office/drawing/2017/decorative" val="1"/>
              </a:ext>
            </a:extLst>
          </p:cNvPr>
          <p:cNvPicPr>
            <a:picLocks noChangeAspect="1"/>
          </p:cNvPicPr>
          <p:nvPr/>
        </p:nvPicPr>
        <p:blipFill rotWithShape="1">
          <a:blip r:embed="rId3"/>
          <a:srcRect l="24636" r="24636"/>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6A3FA"/>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10167042" y="6356350"/>
            <a:ext cx="1186758" cy="365125"/>
          </a:xfrm>
        </p:spPr>
        <p:txBody>
          <a:bodyPr>
            <a:normAutofit/>
          </a:bodyPr>
          <a:lstStyle/>
          <a:p>
            <a:pPr>
              <a:spcAft>
                <a:spcPts val="600"/>
              </a:spcAft>
            </a:pPr>
            <a:fld id="{C479D5F6-EDCB-402A-AC08-4943A1820E8F}" type="slidenum">
              <a:rPr lang="en-US" smtClean="0"/>
              <a:pPr>
                <a:spcAft>
                  <a:spcPts val="600"/>
                </a:spcAft>
              </a:pPr>
              <a:t>12</a:t>
            </a:fld>
            <a:endParaRPr lang="en-US"/>
          </a:p>
        </p:txBody>
      </p:sp>
    </p:spTree>
    <p:extLst>
      <p:ext uri="{BB962C8B-B14F-4D97-AF65-F5344CB8AC3E}">
        <p14:creationId xmlns:p14="http://schemas.microsoft.com/office/powerpoint/2010/main" val="845364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D2AA60-956A-4932-A45A-8FC6F1723A50}"/>
              </a:ext>
            </a:extLst>
          </p:cNvPr>
          <p:cNvSpPr>
            <a:spLocks noGrp="1"/>
          </p:cNvSpPr>
          <p:nvPr>
            <p:ph type="title"/>
          </p:nvPr>
        </p:nvSpPr>
        <p:spPr>
          <a:xfrm>
            <a:off x="443565" y="-898524"/>
            <a:ext cx="8065168" cy="898524"/>
          </a:xfrm>
        </p:spPr>
        <p:txBody>
          <a:bodyPr vert="horz" lIns="0" tIns="0" rIns="0" bIns="0" rtlCol="0" anchor="b" anchorCtr="0">
            <a:normAutofit/>
          </a:bodyPr>
          <a:lstStyle/>
          <a:p>
            <a:r>
              <a:rPr lang="en-US" dirty="0"/>
              <a:t>Step by step process</a:t>
            </a:r>
          </a:p>
        </p:txBody>
      </p:sp>
      <p:graphicFrame>
        <p:nvGraphicFramePr>
          <p:cNvPr id="5" name="Diagram 5" descr="Visual of step by step process">
            <a:extLst>
              <a:ext uri="{FF2B5EF4-FFF2-40B4-BE49-F238E27FC236}">
                <a16:creationId xmlns:a16="http://schemas.microsoft.com/office/drawing/2014/main" id="{34D6CE02-8559-475C-BE6D-6C530EDD769D}"/>
              </a:ext>
            </a:extLst>
          </p:cNvPr>
          <p:cNvGraphicFramePr/>
          <p:nvPr>
            <p:extLst>
              <p:ext uri="{D42A27DB-BD31-4B8C-83A1-F6EECF244321}">
                <p14:modId xmlns:p14="http://schemas.microsoft.com/office/powerpoint/2010/main" val="3652462942"/>
              </p:ext>
            </p:extLst>
          </p:nvPr>
        </p:nvGraphicFramePr>
        <p:xfrm>
          <a:off x="5797769" y="978612"/>
          <a:ext cx="5974325" cy="5732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F48D715-FD96-4095-9AC3-DD87B57FF816}"/>
              </a:ext>
            </a:extLst>
          </p:cNvPr>
          <p:cNvSpPr>
            <a:spLocks noGrp="1"/>
          </p:cNvSpPr>
          <p:nvPr>
            <p:ph type="sldNum" sz="quarter" idx="12"/>
          </p:nvPr>
        </p:nvSpPr>
        <p:spPr>
          <a:xfrm>
            <a:off x="10128250" y="6356350"/>
            <a:ext cx="1225550" cy="365125"/>
          </a:xfrm>
        </p:spPr>
        <p:txBody>
          <a:bodyPr>
            <a:normAutofit/>
          </a:bodyPr>
          <a:lstStyle/>
          <a:p>
            <a:pPr>
              <a:spcAft>
                <a:spcPts val="600"/>
              </a:spcAft>
            </a:pPr>
            <a:fld id="{C479D5F6-EDCB-402A-AC08-4943A1820E8F}" type="slidenum">
              <a:rPr lang="en-US" smtClean="0"/>
              <a:pPr>
                <a:spcAft>
                  <a:spcPts val="600"/>
                </a:spcAft>
              </a:pPr>
              <a:t>13</a:t>
            </a:fld>
            <a:endParaRPr lang="en-US"/>
          </a:p>
        </p:txBody>
      </p:sp>
      <p:pic>
        <p:nvPicPr>
          <p:cNvPr id="1127" name="Picture 1127">
            <a:extLst>
              <a:ext uri="{FF2B5EF4-FFF2-40B4-BE49-F238E27FC236}">
                <a16:creationId xmlns:a16="http://schemas.microsoft.com/office/drawing/2014/main" id="{958947FD-B46F-490B-BC7A-F29F414F6CC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433051" y="1308"/>
            <a:ext cx="6885037" cy="6916834"/>
          </a:xfrm>
          <a:prstGeom prst="rect">
            <a:avLst/>
          </a:prstGeom>
        </p:spPr>
      </p:pic>
      <p:sp>
        <p:nvSpPr>
          <p:cNvPr id="1311" name="Arrow: Up-Down 1310">
            <a:extLst>
              <a:ext uri="{FF2B5EF4-FFF2-40B4-BE49-F238E27FC236}">
                <a16:creationId xmlns:a16="http://schemas.microsoft.com/office/drawing/2014/main" id="{6EEE81AA-F766-4661-ADE9-B6328160CDB8}"/>
              </a:ext>
              <a:ext uri="{C183D7F6-B498-43B3-948B-1728B52AA6E4}">
                <adec:decorative xmlns:adec="http://schemas.microsoft.com/office/drawing/2017/decorative" val="1"/>
              </a:ext>
            </a:extLst>
          </p:cNvPr>
          <p:cNvSpPr/>
          <p:nvPr/>
        </p:nvSpPr>
        <p:spPr>
          <a:xfrm>
            <a:off x="8545316" y="2162384"/>
            <a:ext cx="486103" cy="1405757"/>
          </a:xfrm>
          <a:prstGeom prst="upDownArrow">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97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6336317C-99D8-4205-AC11-B083E4E14C33}"/>
                                            </p:graphicEl>
                                          </p:spTgt>
                                        </p:tgtEl>
                                        <p:attrNameLst>
                                          <p:attrName>style.visibility</p:attrName>
                                        </p:attrNameLst>
                                      </p:cBhvr>
                                      <p:to>
                                        <p:strVal val="visible"/>
                                      </p:to>
                                    </p:set>
                                    <p:animEffect transition="in" filter="fade">
                                      <p:cBhvr>
                                        <p:cTn id="7" dur="500"/>
                                        <p:tgtEl>
                                          <p:spTgt spid="5">
                                            <p:graphicEl>
                                              <a:dgm id="{6336317C-99D8-4205-AC11-B083E4E14C3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4D5D392D-A2CF-4567-9103-E60A1B63EE3F}"/>
                                            </p:graphicEl>
                                          </p:spTgt>
                                        </p:tgtEl>
                                        <p:attrNameLst>
                                          <p:attrName>style.visibility</p:attrName>
                                        </p:attrNameLst>
                                      </p:cBhvr>
                                      <p:to>
                                        <p:strVal val="visible"/>
                                      </p:to>
                                    </p:set>
                                    <p:animEffect transition="in" filter="fade">
                                      <p:cBhvr>
                                        <p:cTn id="12" dur="500"/>
                                        <p:tgtEl>
                                          <p:spTgt spid="5">
                                            <p:graphicEl>
                                              <a:dgm id="{4D5D392D-A2CF-4567-9103-E60A1B63EE3F}"/>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252E1F2F-A7C2-4AD6-A1BF-0BB0A02AFEFC}"/>
                                            </p:graphicEl>
                                          </p:spTgt>
                                        </p:tgtEl>
                                        <p:attrNameLst>
                                          <p:attrName>style.visibility</p:attrName>
                                        </p:attrNameLst>
                                      </p:cBhvr>
                                      <p:to>
                                        <p:strVal val="visible"/>
                                      </p:to>
                                    </p:set>
                                    <p:animEffect transition="in" filter="fade">
                                      <p:cBhvr>
                                        <p:cTn id="15" dur="500"/>
                                        <p:tgtEl>
                                          <p:spTgt spid="5">
                                            <p:graphicEl>
                                              <a:dgm id="{252E1F2F-A7C2-4AD6-A1BF-0BB0A02AFEF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EC15A81B-7B57-4C6C-BC2B-02BE6F67857A}"/>
                                            </p:graphicEl>
                                          </p:spTgt>
                                        </p:tgtEl>
                                        <p:attrNameLst>
                                          <p:attrName>style.visibility</p:attrName>
                                        </p:attrNameLst>
                                      </p:cBhvr>
                                      <p:to>
                                        <p:strVal val="visible"/>
                                      </p:to>
                                    </p:set>
                                    <p:animEffect transition="in" filter="fade">
                                      <p:cBhvr>
                                        <p:cTn id="20" dur="500"/>
                                        <p:tgtEl>
                                          <p:spTgt spid="5">
                                            <p:graphicEl>
                                              <a:dgm id="{EC15A81B-7B57-4C6C-BC2B-02BE6F67857A}"/>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C7EB2920-E24F-4F1E-9DA2-195824BFF58A}"/>
                                            </p:graphicEl>
                                          </p:spTgt>
                                        </p:tgtEl>
                                        <p:attrNameLst>
                                          <p:attrName>style.visibility</p:attrName>
                                        </p:attrNameLst>
                                      </p:cBhvr>
                                      <p:to>
                                        <p:strVal val="visible"/>
                                      </p:to>
                                    </p:set>
                                    <p:animEffect transition="in" filter="fade">
                                      <p:cBhvr>
                                        <p:cTn id="23" dur="500"/>
                                        <p:tgtEl>
                                          <p:spTgt spid="5">
                                            <p:graphicEl>
                                              <a:dgm id="{C7EB2920-E24F-4F1E-9DA2-195824BFF58A}"/>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9382C153-1479-40A8-B74C-5A35F98FD22D}"/>
                                            </p:graphicEl>
                                          </p:spTgt>
                                        </p:tgtEl>
                                        <p:attrNameLst>
                                          <p:attrName>style.visibility</p:attrName>
                                        </p:attrNameLst>
                                      </p:cBhvr>
                                      <p:to>
                                        <p:strVal val="visible"/>
                                      </p:to>
                                    </p:set>
                                    <p:animEffect transition="in" filter="fade">
                                      <p:cBhvr>
                                        <p:cTn id="28" dur="500"/>
                                        <p:tgtEl>
                                          <p:spTgt spid="5">
                                            <p:graphicEl>
                                              <a:dgm id="{9382C153-1479-40A8-B74C-5A35F98FD22D}"/>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FAE5D230-702B-42C4-AB72-C5A79F705931}"/>
                                            </p:graphicEl>
                                          </p:spTgt>
                                        </p:tgtEl>
                                        <p:attrNameLst>
                                          <p:attrName>style.visibility</p:attrName>
                                        </p:attrNameLst>
                                      </p:cBhvr>
                                      <p:to>
                                        <p:strVal val="visible"/>
                                      </p:to>
                                    </p:set>
                                    <p:animEffect transition="in" filter="fade">
                                      <p:cBhvr>
                                        <p:cTn id="31" dur="500"/>
                                        <p:tgtEl>
                                          <p:spTgt spid="5">
                                            <p:graphicEl>
                                              <a:dgm id="{FAE5D230-702B-42C4-AB72-C5A79F70593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graphicEl>
                                              <a:dgm id="{9B8139D2-6437-4FF4-8B8F-237BBD2996E9}"/>
                                            </p:graphicEl>
                                          </p:spTgt>
                                        </p:tgtEl>
                                        <p:attrNameLst>
                                          <p:attrName>style.visibility</p:attrName>
                                        </p:attrNameLst>
                                      </p:cBhvr>
                                      <p:to>
                                        <p:strVal val="visible"/>
                                      </p:to>
                                    </p:set>
                                    <p:animEffect transition="in" filter="fade">
                                      <p:cBhvr>
                                        <p:cTn id="36" dur="500"/>
                                        <p:tgtEl>
                                          <p:spTgt spid="5">
                                            <p:graphicEl>
                                              <a:dgm id="{9B8139D2-6437-4FF4-8B8F-237BBD2996E9}"/>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graphicEl>
                                              <a:dgm id="{5D8D54F8-806E-4808-9D63-2438DB5CFF88}"/>
                                            </p:graphicEl>
                                          </p:spTgt>
                                        </p:tgtEl>
                                        <p:attrNameLst>
                                          <p:attrName>style.visibility</p:attrName>
                                        </p:attrNameLst>
                                      </p:cBhvr>
                                      <p:to>
                                        <p:strVal val="visible"/>
                                      </p:to>
                                    </p:set>
                                    <p:animEffect transition="in" filter="fade">
                                      <p:cBhvr>
                                        <p:cTn id="39" dur="500"/>
                                        <p:tgtEl>
                                          <p:spTgt spid="5">
                                            <p:graphicEl>
                                              <a:dgm id="{5D8D54F8-806E-4808-9D63-2438DB5CFF88}"/>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graphicEl>
                                              <a:dgm id="{3592CBEC-261B-407C-A944-B97E360276A5}"/>
                                            </p:graphicEl>
                                          </p:spTgt>
                                        </p:tgtEl>
                                        <p:attrNameLst>
                                          <p:attrName>style.visibility</p:attrName>
                                        </p:attrNameLst>
                                      </p:cBhvr>
                                      <p:to>
                                        <p:strVal val="visible"/>
                                      </p:to>
                                    </p:set>
                                    <p:animEffect transition="in" filter="fade">
                                      <p:cBhvr>
                                        <p:cTn id="44" dur="500"/>
                                        <p:tgtEl>
                                          <p:spTgt spid="5">
                                            <p:graphicEl>
                                              <a:dgm id="{3592CBEC-261B-407C-A944-B97E360276A5}"/>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graphicEl>
                                              <a:dgm id="{EA70076E-0460-40E5-8A08-FC34458CB230}"/>
                                            </p:graphicEl>
                                          </p:spTgt>
                                        </p:tgtEl>
                                        <p:attrNameLst>
                                          <p:attrName>style.visibility</p:attrName>
                                        </p:attrNameLst>
                                      </p:cBhvr>
                                      <p:to>
                                        <p:strVal val="visible"/>
                                      </p:to>
                                    </p:set>
                                    <p:animEffect transition="in" filter="fade">
                                      <p:cBhvr>
                                        <p:cTn id="47" dur="500"/>
                                        <p:tgtEl>
                                          <p:spTgt spid="5">
                                            <p:graphicEl>
                                              <a:dgm id="{EA70076E-0460-40E5-8A08-FC34458CB230}"/>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graphicEl>
                                              <a:dgm id="{52FEE65A-8BA9-4A9D-819F-75A5007F1A89}"/>
                                            </p:graphicEl>
                                          </p:spTgt>
                                        </p:tgtEl>
                                        <p:attrNameLst>
                                          <p:attrName>style.visibility</p:attrName>
                                        </p:attrNameLst>
                                      </p:cBhvr>
                                      <p:to>
                                        <p:strVal val="visible"/>
                                      </p:to>
                                    </p:set>
                                    <p:animEffect transition="in" filter="fade">
                                      <p:cBhvr>
                                        <p:cTn id="52" dur="500"/>
                                        <p:tgtEl>
                                          <p:spTgt spid="5">
                                            <p:graphicEl>
                                              <a:dgm id="{52FEE65A-8BA9-4A9D-819F-75A5007F1A89}"/>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graphicEl>
                                              <a:dgm id="{8100DD21-605D-4F76-860A-C1DE04050F01}"/>
                                            </p:graphicEl>
                                          </p:spTgt>
                                        </p:tgtEl>
                                        <p:attrNameLst>
                                          <p:attrName>style.visibility</p:attrName>
                                        </p:attrNameLst>
                                      </p:cBhvr>
                                      <p:to>
                                        <p:strVal val="visible"/>
                                      </p:to>
                                    </p:set>
                                    <p:animEffect transition="in" filter="fade">
                                      <p:cBhvr>
                                        <p:cTn id="55" dur="500"/>
                                        <p:tgtEl>
                                          <p:spTgt spid="5">
                                            <p:graphicEl>
                                              <a:dgm id="{8100DD21-605D-4F76-860A-C1DE04050F01}"/>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
                                            <p:graphicEl>
                                              <a:dgm id="{DDA49047-7A74-4C4A-90DD-1A8E92E4E2F1}"/>
                                            </p:graphicEl>
                                          </p:spTgt>
                                        </p:tgtEl>
                                        <p:attrNameLst>
                                          <p:attrName>style.visibility</p:attrName>
                                        </p:attrNameLst>
                                      </p:cBhvr>
                                      <p:to>
                                        <p:strVal val="visible"/>
                                      </p:to>
                                    </p:set>
                                    <p:animEffect transition="in" filter="fade">
                                      <p:cBhvr>
                                        <p:cTn id="60" dur="500"/>
                                        <p:tgtEl>
                                          <p:spTgt spid="5">
                                            <p:graphicEl>
                                              <a:dgm id="{DDA49047-7A74-4C4A-90DD-1A8E92E4E2F1}"/>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
                                            <p:graphicEl>
                                              <a:dgm id="{20CBAB34-AAC1-4424-90AF-E4F00D26AC08}"/>
                                            </p:graphicEl>
                                          </p:spTgt>
                                        </p:tgtEl>
                                        <p:attrNameLst>
                                          <p:attrName>style.visibility</p:attrName>
                                        </p:attrNameLst>
                                      </p:cBhvr>
                                      <p:to>
                                        <p:strVal val="visible"/>
                                      </p:to>
                                    </p:set>
                                    <p:animEffect transition="in" filter="fade">
                                      <p:cBhvr>
                                        <p:cTn id="63" dur="500"/>
                                        <p:tgtEl>
                                          <p:spTgt spid="5">
                                            <p:graphicEl>
                                              <a:dgm id="{20CBAB34-AAC1-4424-90AF-E4F00D26AC0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13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07FABF-B227-462E-98B2-24348D6855B0}"/>
              </a:ext>
            </a:extLst>
          </p:cNvPr>
          <p:cNvSpPr>
            <a:spLocks noGrp="1"/>
          </p:cNvSpPr>
          <p:nvPr>
            <p:ph type="title"/>
          </p:nvPr>
        </p:nvSpPr>
        <p:spPr>
          <a:xfrm>
            <a:off x="4965430" y="-340550"/>
            <a:ext cx="6586491" cy="1286160"/>
          </a:xfrm>
        </p:spPr>
        <p:txBody>
          <a:bodyPr anchor="b">
            <a:normAutofit/>
          </a:bodyPr>
          <a:lstStyle/>
          <a:p>
            <a:r>
              <a:rPr lang="en-US" dirty="0">
                <a:latin typeface="Museo Slab 500"/>
              </a:rPr>
              <a:t>Data Collection to Data Analysis</a:t>
            </a:r>
            <a:endParaRPr lang="en-US" dirty="0"/>
          </a:p>
        </p:txBody>
      </p:sp>
      <p:sp>
        <p:nvSpPr>
          <p:cNvPr id="7" name="Content Placeholder 6">
            <a:extLst>
              <a:ext uri="{FF2B5EF4-FFF2-40B4-BE49-F238E27FC236}">
                <a16:creationId xmlns:a16="http://schemas.microsoft.com/office/drawing/2014/main" id="{DBCEE8D4-B0A9-4D2F-8811-DD12355418CC}"/>
              </a:ext>
            </a:extLst>
          </p:cNvPr>
          <p:cNvSpPr>
            <a:spLocks noGrp="1"/>
          </p:cNvSpPr>
          <p:nvPr>
            <p:ph idx="1"/>
          </p:nvPr>
        </p:nvSpPr>
        <p:spPr>
          <a:xfrm>
            <a:off x="4965431" y="2438400"/>
            <a:ext cx="6586489" cy="3785419"/>
          </a:xfrm>
        </p:spPr>
        <p:txBody>
          <a:bodyPr vert="horz" lIns="0" tIns="0" rIns="0" bIns="0" rtlCol="0" anchor="t">
            <a:normAutofit fontScale="92500" lnSpcReduction="10000"/>
          </a:bodyPr>
          <a:lstStyle/>
          <a:p>
            <a:pPr marL="0" indent="0">
              <a:buNone/>
            </a:pPr>
            <a:r>
              <a:rPr lang="en-US" sz="2200"/>
              <a:t>Possible early elementary student achievement data sources:</a:t>
            </a:r>
            <a:endParaRPr lang="en-US" sz="2200">
              <a:cs typeface="Calibri"/>
            </a:endParaRPr>
          </a:p>
          <a:p>
            <a:r>
              <a:rPr lang="en-US" sz="2000"/>
              <a:t>Kindergarten school readiness assessment data</a:t>
            </a:r>
            <a:endParaRPr lang="en-US" sz="2000">
              <a:cs typeface="Calibri"/>
            </a:endParaRPr>
          </a:p>
          <a:p>
            <a:r>
              <a:rPr lang="en-US" sz="2000"/>
              <a:t>READ Act interim assessments </a:t>
            </a:r>
            <a:endParaRPr lang="en-US" sz="2000">
              <a:cs typeface="Calibri" panose="020F0502020204030204"/>
            </a:endParaRPr>
          </a:p>
          <a:p>
            <a:r>
              <a:rPr lang="en-US" sz="2000"/>
              <a:t>Results Matter</a:t>
            </a:r>
            <a:endParaRPr lang="en-US" sz="2000">
              <a:cs typeface="Calibri"/>
            </a:endParaRPr>
          </a:p>
          <a:p>
            <a:r>
              <a:rPr lang="en-US" sz="2000"/>
              <a:t>Other local student data</a:t>
            </a:r>
            <a:endParaRPr lang="en-US" sz="2000">
              <a:cs typeface="Calibri"/>
            </a:endParaRPr>
          </a:p>
          <a:p>
            <a:pPr marL="0" indent="0">
              <a:buNone/>
            </a:pPr>
            <a:r>
              <a:rPr lang="en-US" sz="2200"/>
              <a:t>Possible analysis:</a:t>
            </a:r>
            <a:endParaRPr lang="en-US" sz="2200">
              <a:cs typeface="Calibri"/>
            </a:endParaRPr>
          </a:p>
          <a:p>
            <a:r>
              <a:rPr lang="en-US" sz="2000"/>
              <a:t>Longitudinal analysis of student growth from PreK to CMAS</a:t>
            </a:r>
            <a:endParaRPr lang="en-US" sz="2000">
              <a:cs typeface="Calibri"/>
            </a:endParaRPr>
          </a:p>
          <a:p>
            <a:r>
              <a:rPr lang="en-US" sz="2000"/>
              <a:t>Analyzing the relationship between type of experiences prior to K, quality of program(s) as applicable, and k student entry data and/or growth. </a:t>
            </a:r>
            <a:endParaRPr lang="en-US" sz="2000">
              <a:cs typeface="Calibri"/>
            </a:endParaRPr>
          </a:p>
          <a:p>
            <a:r>
              <a:rPr lang="en-US" sz="2000"/>
              <a:t>Community needs assessment</a:t>
            </a:r>
            <a:endParaRPr lang="en-US" sz="2000">
              <a:cs typeface="Calibri"/>
            </a:endParaRPr>
          </a:p>
          <a:p>
            <a:pPr marL="0" indent="0">
              <a:buNone/>
            </a:pPr>
            <a:endParaRPr lang="en-US" sz="1700"/>
          </a:p>
        </p:txBody>
      </p:sp>
      <p:pic>
        <p:nvPicPr>
          <p:cNvPr id="2" name="Picture 2">
            <a:extLst>
              <a:ext uri="{FF2B5EF4-FFF2-40B4-BE49-F238E27FC236}">
                <a16:creationId xmlns:a16="http://schemas.microsoft.com/office/drawing/2014/main" id="{7DA70003-8834-4593-967D-74F0DB40E2AE}"/>
              </a:ext>
              <a:ext uri="{C183D7F6-B498-43B3-948B-1728B52AA6E4}">
                <adec:decorative xmlns:adec="http://schemas.microsoft.com/office/drawing/2017/decorative" val="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2514" r="42337"/>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5DA8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33175FA-D190-4775-A2A9-6B53CCD5B2FC}"/>
              </a:ext>
            </a:extLst>
          </p:cNvPr>
          <p:cNvSpPr>
            <a:spLocks noGrp="1"/>
          </p:cNvSpPr>
          <p:nvPr>
            <p:ph type="sldNum" sz="quarter" idx="12"/>
          </p:nvPr>
        </p:nvSpPr>
        <p:spPr>
          <a:xfrm>
            <a:off x="10167042" y="6356350"/>
            <a:ext cx="1186758" cy="365125"/>
          </a:xfrm>
        </p:spPr>
        <p:txBody>
          <a:bodyPr>
            <a:normAutofit/>
          </a:bodyPr>
          <a:lstStyle/>
          <a:p>
            <a:pPr>
              <a:spcAft>
                <a:spcPts val="600"/>
              </a:spcAft>
            </a:pPr>
            <a:fld id="{C479D5F6-EDCB-402A-AC08-4943A1820E8F}" type="slidenum">
              <a:rPr lang="en-US" smtClean="0"/>
              <a:pPr>
                <a:spcAft>
                  <a:spcPts val="600"/>
                </a:spcAft>
              </a:pPr>
              <a:t>14</a:t>
            </a:fld>
            <a:endParaRPr lang="en-US"/>
          </a:p>
        </p:txBody>
      </p:sp>
      <p:sp>
        <p:nvSpPr>
          <p:cNvPr id="3" name="TextBox 2">
            <a:extLst>
              <a:ext uri="{FF2B5EF4-FFF2-40B4-BE49-F238E27FC236}">
                <a16:creationId xmlns:a16="http://schemas.microsoft.com/office/drawing/2014/main" id="{24E44321-3234-4C52-937E-080358DF875B}"/>
              </a:ext>
            </a:extLst>
          </p:cNvPr>
          <p:cNvSpPr txBox="1"/>
          <p:nvPr/>
        </p:nvSpPr>
        <p:spPr>
          <a:xfrm>
            <a:off x="2294887" y="6657945"/>
            <a:ext cx="234070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BY-ND</a:t>
            </a:r>
            <a:r>
              <a:rPr lang="en-US" sz="700">
                <a:solidFill>
                  <a:srgbClr val="FFFFFF"/>
                </a:solidFill>
              </a:rPr>
              <a:t>.</a:t>
            </a:r>
          </a:p>
        </p:txBody>
      </p:sp>
    </p:spTree>
    <p:extLst>
      <p:ext uri="{BB962C8B-B14F-4D97-AF65-F5344CB8AC3E}">
        <p14:creationId xmlns:p14="http://schemas.microsoft.com/office/powerpoint/2010/main" val="3734753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E55CF-4BA7-4208-9549-C9842CD53ED4}"/>
              </a:ext>
            </a:extLst>
          </p:cNvPr>
          <p:cNvSpPr>
            <a:spLocks noGrp="1"/>
          </p:cNvSpPr>
          <p:nvPr>
            <p:ph type="title"/>
          </p:nvPr>
        </p:nvSpPr>
        <p:spPr/>
        <p:txBody>
          <a:bodyPr/>
          <a:lstStyle/>
          <a:p>
            <a:r>
              <a:rPr lang="en-US" dirty="0"/>
              <a:t>Data Collection to Data Analysis</a:t>
            </a:r>
          </a:p>
        </p:txBody>
      </p:sp>
      <p:pic>
        <p:nvPicPr>
          <p:cNvPr id="6" name="Picture 6" descr="Cartoon&#10;">
            <a:extLst>
              <a:ext uri="{FF2B5EF4-FFF2-40B4-BE49-F238E27FC236}">
                <a16:creationId xmlns:a16="http://schemas.microsoft.com/office/drawing/2014/main" id="{049EC3D0-75F6-412F-9EAA-15664D0A0D46}"/>
              </a:ext>
            </a:extLst>
          </p:cNvPr>
          <p:cNvPicPr>
            <a:picLocks noGrp="1" noChangeAspect="1"/>
          </p:cNvPicPr>
          <p:nvPr>
            <p:ph idx="1"/>
          </p:nvPr>
        </p:nvPicPr>
        <p:blipFill>
          <a:blip r:embed="rId3"/>
          <a:stretch>
            <a:fillRect/>
          </a:stretch>
        </p:blipFill>
        <p:spPr>
          <a:xfrm>
            <a:off x="4033647" y="1554480"/>
            <a:ext cx="4124706" cy="4351338"/>
          </a:xfrm>
        </p:spPr>
      </p:pic>
      <p:sp>
        <p:nvSpPr>
          <p:cNvPr id="4" name="Slide Number Placeholder 3">
            <a:extLst>
              <a:ext uri="{FF2B5EF4-FFF2-40B4-BE49-F238E27FC236}">
                <a16:creationId xmlns:a16="http://schemas.microsoft.com/office/drawing/2014/main" id="{45DB4108-F6C7-48C6-AE6B-8E26ED6EE370}"/>
              </a:ext>
            </a:extLst>
          </p:cNvPr>
          <p:cNvSpPr>
            <a:spLocks noGrp="1"/>
          </p:cNvSpPr>
          <p:nvPr>
            <p:ph type="sldNum" sz="quarter" idx="12"/>
          </p:nvPr>
        </p:nvSpPr>
        <p:spPr/>
        <p:txBody>
          <a:bodyPr/>
          <a:lstStyle/>
          <a:p>
            <a:fld id="{C479D5F6-EDCB-402A-AC08-4943A1820E8F}" type="slidenum">
              <a:rPr lang="en-US" smtClean="0"/>
              <a:pPr/>
              <a:t>15</a:t>
            </a:fld>
            <a:endParaRPr lang="en-US"/>
          </a:p>
        </p:txBody>
      </p:sp>
    </p:spTree>
    <p:extLst>
      <p:ext uri="{BB962C8B-B14F-4D97-AF65-F5344CB8AC3E}">
        <p14:creationId xmlns:p14="http://schemas.microsoft.com/office/powerpoint/2010/main" val="2502385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6A36C-892D-4F0D-BBF9-965AC348820E}"/>
              </a:ext>
            </a:extLst>
          </p:cNvPr>
          <p:cNvSpPr>
            <a:spLocks noGrp="1"/>
          </p:cNvSpPr>
          <p:nvPr>
            <p:ph type="title"/>
          </p:nvPr>
        </p:nvSpPr>
        <p:spPr/>
        <p:txBody>
          <a:bodyPr/>
          <a:lstStyle/>
          <a:p>
            <a:r>
              <a:rPr lang="en-US">
                <a:latin typeface="Museo Slab 500"/>
              </a:rPr>
              <a:t>Research-based early learning and development strategies</a:t>
            </a:r>
            <a:endParaRPr lang="en-US"/>
          </a:p>
        </p:txBody>
      </p:sp>
      <p:sp>
        <p:nvSpPr>
          <p:cNvPr id="3" name="Content Placeholder 2">
            <a:extLst>
              <a:ext uri="{FF2B5EF4-FFF2-40B4-BE49-F238E27FC236}">
                <a16:creationId xmlns:a16="http://schemas.microsoft.com/office/drawing/2014/main" id="{7C56A6A2-8C0A-4099-A61F-13FE0F3572EA}"/>
              </a:ext>
            </a:extLst>
          </p:cNvPr>
          <p:cNvSpPr>
            <a:spLocks noGrp="1"/>
          </p:cNvSpPr>
          <p:nvPr>
            <p:ph idx="1"/>
          </p:nvPr>
        </p:nvSpPr>
        <p:spPr/>
        <p:txBody>
          <a:bodyPr vert="horz" lIns="0" tIns="0" rIns="0" bIns="0" rtlCol="0" anchor="t">
            <a:normAutofit/>
          </a:bodyPr>
          <a:lstStyle/>
          <a:p>
            <a:pPr marL="0" indent="0">
              <a:buNone/>
            </a:pPr>
            <a:r>
              <a:rPr lang="en-US">
                <a:ea typeface="+mn-lt"/>
                <a:cs typeface="+mn-lt"/>
              </a:rPr>
              <a:t>May include:</a:t>
            </a:r>
          </a:p>
          <a:p>
            <a:r>
              <a:rPr lang="en-US">
                <a:ea typeface="+mn-lt"/>
                <a:cs typeface="+mn-lt"/>
              </a:rPr>
              <a:t>Increasing the quality and availability of early learning and development programs for students who reside within the neighborhood of the public school</a:t>
            </a:r>
          </a:p>
          <a:p>
            <a:r>
              <a:rPr lang="en-US">
                <a:ea typeface="+mn-lt"/>
                <a:cs typeface="+mn-lt"/>
              </a:rPr>
              <a:t>Increasing the resources available in kindergarten through third grade to improve school readiness and early learning such as additional highly-trained staff, training and coaching</a:t>
            </a:r>
            <a:endParaRPr lang="en-US">
              <a:cs typeface="Calibri"/>
            </a:endParaRPr>
          </a:p>
          <a:p>
            <a:r>
              <a:rPr lang="en-US">
                <a:cs typeface="Calibri"/>
              </a:rPr>
              <a:t>Joint-professional development between early childhood and elementary teachers targeting specific, identified learning needs aligned with community goals</a:t>
            </a:r>
          </a:p>
          <a:p>
            <a:r>
              <a:rPr lang="en-US">
                <a:cs typeface="Calibri"/>
              </a:rPr>
              <a:t>Collaboration across the early learning system to identify and reduce barriers to access for children and families.</a:t>
            </a:r>
          </a:p>
          <a:p>
            <a:pPr marL="0" indent="0">
              <a:buNone/>
            </a:pPr>
            <a:endParaRPr lang="en-US" i="1">
              <a:cs typeface="Calibri"/>
            </a:endParaRPr>
          </a:p>
        </p:txBody>
      </p:sp>
      <p:sp>
        <p:nvSpPr>
          <p:cNvPr id="4" name="Slide Number Placeholder 3">
            <a:extLst>
              <a:ext uri="{FF2B5EF4-FFF2-40B4-BE49-F238E27FC236}">
                <a16:creationId xmlns:a16="http://schemas.microsoft.com/office/drawing/2014/main" id="{F3A49224-1270-4117-BC44-D46EABB20208}"/>
              </a:ext>
            </a:extLst>
          </p:cNvPr>
          <p:cNvSpPr>
            <a:spLocks noGrp="1"/>
          </p:cNvSpPr>
          <p:nvPr>
            <p:ph type="sldNum" sz="quarter" idx="12"/>
          </p:nvPr>
        </p:nvSpPr>
        <p:spPr/>
        <p:txBody>
          <a:bodyPr/>
          <a:lstStyle/>
          <a:p>
            <a:fld id="{C479D5F6-EDCB-402A-AC08-4943A1820E8F}" type="slidenum">
              <a:rPr lang="en-US" smtClean="0"/>
              <a:pPr/>
              <a:t>16</a:t>
            </a:fld>
            <a:endParaRPr lang="en-US"/>
          </a:p>
        </p:txBody>
      </p:sp>
    </p:spTree>
    <p:extLst>
      <p:ext uri="{BB962C8B-B14F-4D97-AF65-F5344CB8AC3E}">
        <p14:creationId xmlns:p14="http://schemas.microsoft.com/office/powerpoint/2010/main" val="4847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92DA-EC66-4A53-AA8F-30A6DEF8478D}"/>
              </a:ext>
            </a:extLst>
          </p:cNvPr>
          <p:cNvSpPr>
            <a:spLocks noGrp="1"/>
          </p:cNvSpPr>
          <p:nvPr>
            <p:ph type="title"/>
          </p:nvPr>
        </p:nvSpPr>
        <p:spPr/>
        <p:txBody>
          <a:bodyPr/>
          <a:lstStyle/>
          <a:p>
            <a:r>
              <a:rPr lang="en-US" dirty="0">
                <a:latin typeface="Museo Slab 500"/>
              </a:rPr>
              <a:t>ELNA in UIP terms</a:t>
            </a:r>
            <a:endParaRPr lang="en-US" dirty="0"/>
          </a:p>
        </p:txBody>
      </p:sp>
      <p:graphicFrame>
        <p:nvGraphicFramePr>
          <p:cNvPr id="12" name="Content Placeholder 11" descr="Early learning needs assessment in the UIP">
            <a:extLst>
              <a:ext uri="{FF2B5EF4-FFF2-40B4-BE49-F238E27FC236}">
                <a16:creationId xmlns:a16="http://schemas.microsoft.com/office/drawing/2014/main" id="{C3513059-4611-4FD5-B785-D193D81780DC}"/>
              </a:ext>
            </a:extLst>
          </p:cNvPr>
          <p:cNvGraphicFramePr>
            <a:graphicFrameLocks noGrp="1"/>
          </p:cNvGraphicFramePr>
          <p:nvPr>
            <p:ph idx="1"/>
            <p:extLst>
              <p:ext uri="{D42A27DB-BD31-4B8C-83A1-F6EECF244321}">
                <p14:modId xmlns:p14="http://schemas.microsoft.com/office/powerpoint/2010/main" val="847585943"/>
              </p:ext>
            </p:extLst>
          </p:nvPr>
        </p:nvGraphicFramePr>
        <p:xfrm>
          <a:off x="443565" y="1334531"/>
          <a:ext cx="11344781" cy="4707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5039DBC-9FBE-4069-8ACE-EF06E5F35949}"/>
              </a:ext>
            </a:extLst>
          </p:cNvPr>
          <p:cNvSpPr>
            <a:spLocks noGrp="1"/>
          </p:cNvSpPr>
          <p:nvPr>
            <p:ph type="sldNum" sz="quarter" idx="12"/>
          </p:nvPr>
        </p:nvSpPr>
        <p:spPr/>
        <p:txBody>
          <a:bodyPr/>
          <a:lstStyle/>
          <a:p>
            <a:fld id="{C479D5F6-EDCB-402A-AC08-4943A1820E8F}" type="slidenum">
              <a:rPr lang="en-US" smtClean="0"/>
              <a:pPr/>
              <a:t>17</a:t>
            </a:fld>
            <a:endParaRPr lang="en-US"/>
          </a:p>
        </p:txBody>
      </p:sp>
      <p:sp>
        <p:nvSpPr>
          <p:cNvPr id="13" name="Arrow: Up 12">
            <a:extLst>
              <a:ext uri="{FF2B5EF4-FFF2-40B4-BE49-F238E27FC236}">
                <a16:creationId xmlns:a16="http://schemas.microsoft.com/office/drawing/2014/main" id="{3B13565C-840C-4EE4-8BB3-5AEC0A05A803}"/>
              </a:ext>
              <a:ext uri="{C183D7F6-B498-43B3-948B-1728B52AA6E4}">
                <adec:decorative xmlns:adec="http://schemas.microsoft.com/office/drawing/2017/decorative" val="1"/>
              </a:ext>
            </a:extLst>
          </p:cNvPr>
          <p:cNvSpPr/>
          <p:nvPr/>
        </p:nvSpPr>
        <p:spPr>
          <a:xfrm>
            <a:off x="1471227" y="4218588"/>
            <a:ext cx="904877" cy="857250"/>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D546C05C-2DF1-48BE-9AFF-B69FDBECC7CE}"/>
              </a:ext>
              <a:ext uri="{C183D7F6-B498-43B3-948B-1728B52AA6E4}">
                <adec:decorative xmlns:adec="http://schemas.microsoft.com/office/drawing/2017/decorative" val="1"/>
              </a:ext>
            </a:extLst>
          </p:cNvPr>
          <p:cNvSpPr/>
          <p:nvPr/>
        </p:nvSpPr>
        <p:spPr>
          <a:xfrm>
            <a:off x="652849" y="2444150"/>
            <a:ext cx="904877" cy="857250"/>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05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Person running fast to jump over precipice between two mountains">
            <a:extLst>
              <a:ext uri="{FF2B5EF4-FFF2-40B4-BE49-F238E27FC236}">
                <a16:creationId xmlns:a16="http://schemas.microsoft.com/office/drawing/2014/main" id="{2A655454-0F48-44C4-8405-E6D14BC084BD}"/>
              </a:ext>
            </a:extLst>
          </p:cNvPr>
          <p:cNvPicPr>
            <a:picLocks noChangeAspect="1"/>
          </p:cNvPicPr>
          <p:nvPr/>
        </p:nvPicPr>
        <p:blipFill rotWithShape="1">
          <a:blip r:embed="rId3"/>
          <a:srcRect r="21409"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A20035A-46D3-43F9-A2BC-8205805057C8}"/>
              </a:ext>
            </a:extLst>
          </p:cNvPr>
          <p:cNvSpPr>
            <a:spLocks noGrp="1"/>
          </p:cNvSpPr>
          <p:nvPr>
            <p:ph type="title"/>
          </p:nvPr>
        </p:nvSpPr>
        <p:spPr>
          <a:xfrm>
            <a:off x="804672" y="509642"/>
            <a:ext cx="5292430" cy="576701"/>
          </a:xfrm>
        </p:spPr>
        <p:txBody>
          <a:bodyPr>
            <a:normAutofit/>
          </a:bodyPr>
          <a:lstStyle/>
          <a:p>
            <a:r>
              <a:rPr lang="en-US" dirty="0">
                <a:solidFill>
                  <a:schemeClr val="tx1">
                    <a:lumMod val="95000"/>
                  </a:schemeClr>
                </a:solidFill>
                <a:latin typeface="Museo Slab 500"/>
              </a:rPr>
              <a:t>Roadmap </a:t>
            </a:r>
          </a:p>
        </p:txBody>
      </p:sp>
      <p:sp>
        <p:nvSpPr>
          <p:cNvPr id="3" name="Content Placeholder 2">
            <a:extLst>
              <a:ext uri="{FF2B5EF4-FFF2-40B4-BE49-F238E27FC236}">
                <a16:creationId xmlns:a16="http://schemas.microsoft.com/office/drawing/2014/main" id="{4FD3EA6A-F553-4A8B-A8AD-9D83883A3F55}"/>
              </a:ext>
            </a:extLst>
          </p:cNvPr>
          <p:cNvSpPr>
            <a:spLocks noGrp="1"/>
          </p:cNvSpPr>
          <p:nvPr>
            <p:ph idx="1"/>
          </p:nvPr>
        </p:nvSpPr>
        <p:spPr>
          <a:xfrm>
            <a:off x="699569" y="1536498"/>
            <a:ext cx="3941499" cy="4154361"/>
          </a:xfrm>
        </p:spPr>
        <p:txBody>
          <a:bodyPr vert="horz" lIns="0" tIns="0" rIns="0" bIns="0" rtlCol="0" anchor="t">
            <a:normAutofit/>
          </a:bodyPr>
          <a:lstStyle/>
          <a:p>
            <a:endParaRPr lang="en-US" sz="2000" dirty="0">
              <a:cs typeface="Calibri"/>
            </a:endParaRPr>
          </a:p>
          <a:p>
            <a:r>
              <a:rPr lang="en-US" sz="2000" dirty="0"/>
              <a:t>What’s feasible now?</a:t>
            </a:r>
          </a:p>
          <a:p>
            <a:pPr lvl="1"/>
            <a:r>
              <a:rPr lang="en-US" dirty="0">
                <a:cs typeface="Calibri" panose="020F0502020204030204"/>
              </a:rPr>
              <a:t>Partner with those with whom you have existing relationships</a:t>
            </a:r>
            <a:endParaRPr lang="en-US" dirty="0"/>
          </a:p>
          <a:p>
            <a:pPr lvl="1"/>
            <a:r>
              <a:rPr lang="en-US" dirty="0">
                <a:ea typeface="+mn-lt"/>
                <a:cs typeface="+mn-lt"/>
              </a:rPr>
              <a:t>Use data you currently collect and have access to</a:t>
            </a:r>
          </a:p>
          <a:p>
            <a:pPr lvl="1"/>
            <a:r>
              <a:rPr lang="en-US" dirty="0">
                <a:cs typeface="Calibri" panose="020F0502020204030204"/>
              </a:rPr>
              <a:t>Analyze early elementary data within the context of </a:t>
            </a:r>
            <a:r>
              <a:rPr lang="en-US" dirty="0">
                <a:ea typeface="+mn-lt"/>
                <a:cs typeface="+mn-lt"/>
              </a:rPr>
              <a:t>available early learning needs assessment data</a:t>
            </a:r>
            <a:endParaRPr lang="en-US" dirty="0"/>
          </a:p>
          <a:p>
            <a:pPr lvl="1"/>
            <a:r>
              <a:rPr lang="en-US" dirty="0">
                <a:cs typeface="Calibri"/>
              </a:rPr>
              <a:t>Identify action step(s) to guide next year's actions</a:t>
            </a:r>
            <a:endParaRPr lang="en-US" dirty="0"/>
          </a:p>
        </p:txBody>
      </p:sp>
      <p:sp>
        <p:nvSpPr>
          <p:cNvPr id="4" name="Slide Number Placeholder 3">
            <a:extLst>
              <a:ext uri="{FF2B5EF4-FFF2-40B4-BE49-F238E27FC236}">
                <a16:creationId xmlns:a16="http://schemas.microsoft.com/office/drawing/2014/main" id="{8FA1DCEA-C419-41F7-A39B-9EBEF2E59AEF}"/>
              </a:ext>
            </a:extLst>
          </p:cNvPr>
          <p:cNvSpPr>
            <a:spLocks noGrp="1"/>
          </p:cNvSpPr>
          <p:nvPr>
            <p:ph type="sldNum" sz="quarter" idx="12"/>
          </p:nvPr>
        </p:nvSpPr>
        <p:spPr>
          <a:xfrm>
            <a:off x="8952140" y="6356350"/>
            <a:ext cx="758952" cy="365125"/>
          </a:xfrm>
        </p:spPr>
        <p:txBody>
          <a:bodyPr anchor="ctr">
            <a:normAutofit/>
          </a:bodyPr>
          <a:lstStyle/>
          <a:p>
            <a:pPr>
              <a:spcAft>
                <a:spcPts val="600"/>
              </a:spcAft>
            </a:pPr>
            <a:fld id="{C479D5F6-EDCB-402A-AC08-4943A1820E8F}" type="slidenum">
              <a:rPr lang="en-US">
                <a:solidFill>
                  <a:srgbClr val="FFFFFF">
                    <a:alpha val="80000"/>
                  </a:srgbClr>
                </a:solidFill>
              </a:rPr>
              <a:pPr>
                <a:spcAft>
                  <a:spcPts val="600"/>
                </a:spcAft>
              </a:pPr>
              <a:t>18</a:t>
            </a:fld>
            <a:endParaRPr lang="en-US">
              <a:solidFill>
                <a:srgbClr val="FFFFFF">
                  <a:alpha val="80000"/>
                </a:srgbClr>
              </a:solidFill>
            </a:endParaRPr>
          </a:p>
        </p:txBody>
      </p:sp>
      <p:pic>
        <p:nvPicPr>
          <p:cNvPr id="7" name="Picture 7">
            <a:extLst>
              <a:ext uri="{FF2B5EF4-FFF2-40B4-BE49-F238E27FC236}">
                <a16:creationId xmlns:a16="http://schemas.microsoft.com/office/drawing/2014/main" id="{777526C0-FA3E-4087-B8CB-9D116241932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03308" y="6082534"/>
            <a:ext cx="1190625" cy="552450"/>
          </a:xfrm>
          <a:prstGeom prst="rect">
            <a:avLst/>
          </a:prstGeom>
        </p:spPr>
      </p:pic>
    </p:spTree>
    <p:extLst>
      <p:ext uri="{BB962C8B-B14F-4D97-AF65-F5344CB8AC3E}">
        <p14:creationId xmlns:p14="http://schemas.microsoft.com/office/powerpoint/2010/main" val="27207914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50E6-F38D-420B-971C-8D0C11EC0846}"/>
              </a:ext>
            </a:extLst>
          </p:cNvPr>
          <p:cNvSpPr>
            <a:spLocks noGrp="1"/>
          </p:cNvSpPr>
          <p:nvPr>
            <p:ph type="title"/>
          </p:nvPr>
        </p:nvSpPr>
        <p:spPr>
          <a:xfrm>
            <a:off x="443565" y="-898524"/>
            <a:ext cx="8065168" cy="898524"/>
          </a:xfrm>
        </p:spPr>
        <p:txBody>
          <a:bodyPr vert="horz" lIns="0" tIns="0" rIns="0" bIns="0" rtlCol="0" anchor="b" anchorCtr="0">
            <a:normAutofit/>
          </a:bodyPr>
          <a:lstStyle/>
          <a:p>
            <a:r>
              <a:rPr lang="en-US" dirty="0"/>
              <a:t>Focused future steps</a:t>
            </a:r>
          </a:p>
        </p:txBody>
      </p:sp>
      <p:sp>
        <p:nvSpPr>
          <p:cNvPr id="3" name="Content Placeholder 2">
            <a:extLst>
              <a:ext uri="{FF2B5EF4-FFF2-40B4-BE49-F238E27FC236}">
                <a16:creationId xmlns:a16="http://schemas.microsoft.com/office/drawing/2014/main" id="{CA2C9086-C15C-4D43-8891-D2FC92306E8B}"/>
              </a:ext>
            </a:extLst>
          </p:cNvPr>
          <p:cNvSpPr>
            <a:spLocks noGrp="1"/>
          </p:cNvSpPr>
          <p:nvPr>
            <p:ph idx="1"/>
          </p:nvPr>
        </p:nvSpPr>
        <p:spPr>
          <a:xfrm>
            <a:off x="4965431" y="2438400"/>
            <a:ext cx="6586489" cy="3785419"/>
          </a:xfrm>
        </p:spPr>
        <p:txBody>
          <a:bodyPr vert="horz" lIns="0" tIns="0" rIns="0" bIns="0" rtlCol="0" anchor="t">
            <a:normAutofit/>
          </a:bodyPr>
          <a:lstStyle/>
          <a:p>
            <a:r>
              <a:rPr lang="en-US" sz="2000" dirty="0">
                <a:ea typeface="+mn-lt"/>
                <a:cs typeface="+mn-lt"/>
              </a:rPr>
              <a:t>Focused future steps:</a:t>
            </a:r>
          </a:p>
          <a:p>
            <a:pPr lvl="1"/>
            <a:r>
              <a:rPr lang="en-US" dirty="0">
                <a:cs typeface="Calibri"/>
              </a:rPr>
              <a:t>Identify and reach out to new critical partners using feeder pattern and community needs assessment data</a:t>
            </a:r>
            <a:endParaRPr lang="en-US" dirty="0">
              <a:ea typeface="+mn-lt"/>
              <a:cs typeface="+mn-lt"/>
            </a:endParaRPr>
          </a:p>
          <a:p>
            <a:pPr lvl="1"/>
            <a:r>
              <a:rPr lang="en-US" dirty="0">
                <a:ea typeface="+mn-lt"/>
                <a:cs typeface="+mn-lt"/>
              </a:rPr>
              <a:t>Build out processes to capture additional data not currently collected</a:t>
            </a:r>
          </a:p>
          <a:p>
            <a:pPr lvl="1"/>
            <a:r>
              <a:rPr lang="en-US" dirty="0">
                <a:ea typeface="+mn-lt"/>
                <a:cs typeface="+mn-lt"/>
              </a:rPr>
              <a:t>Adapt current data system(s) to increase automaticity of collecting early learning needs assessment information to switch focus on analysis and shared action.</a:t>
            </a:r>
            <a:endParaRPr lang="en-US" dirty="0"/>
          </a:p>
        </p:txBody>
      </p:sp>
      <p:pic>
        <p:nvPicPr>
          <p:cNvPr id="5" name="Picture 5">
            <a:extLst>
              <a:ext uri="{FF2B5EF4-FFF2-40B4-BE49-F238E27FC236}">
                <a16:creationId xmlns:a16="http://schemas.microsoft.com/office/drawing/2014/main" id="{1572A60B-9D55-4458-9526-05D6DF563F23}"/>
              </a:ext>
              <a:ext uri="{C183D7F6-B498-43B3-948B-1728B52AA6E4}">
                <adec:decorative xmlns:adec="http://schemas.microsoft.com/office/drawing/2017/decorative" val="1"/>
              </a:ext>
            </a:extLst>
          </p:cNvPr>
          <p:cNvPicPr>
            <a:picLocks noChangeAspect="1"/>
          </p:cNvPicPr>
          <p:nvPr/>
        </p:nvPicPr>
        <p:blipFill rotWithShape="1">
          <a:blip r:embed="rId3"/>
          <a:srcRect l="25070" r="2660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F9233"/>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C99E012-658F-4B20-91F1-0B85909690CC}"/>
              </a:ext>
            </a:extLst>
          </p:cNvPr>
          <p:cNvSpPr>
            <a:spLocks noGrp="1"/>
          </p:cNvSpPr>
          <p:nvPr>
            <p:ph type="sldNum" sz="quarter" idx="12"/>
          </p:nvPr>
        </p:nvSpPr>
        <p:spPr>
          <a:xfrm>
            <a:off x="10167042" y="6356350"/>
            <a:ext cx="1186758" cy="365125"/>
          </a:xfrm>
        </p:spPr>
        <p:txBody>
          <a:bodyPr>
            <a:normAutofit/>
          </a:bodyPr>
          <a:lstStyle/>
          <a:p>
            <a:pPr>
              <a:spcAft>
                <a:spcPts val="600"/>
              </a:spcAft>
            </a:pPr>
            <a:fld id="{C479D5F6-EDCB-402A-AC08-4943A1820E8F}" type="slidenum">
              <a:rPr lang="en-US" smtClean="0"/>
              <a:pPr>
                <a:spcAft>
                  <a:spcPts val="600"/>
                </a:spcAft>
              </a:pPr>
              <a:t>19</a:t>
            </a:fld>
            <a:endParaRPr lang="en-US"/>
          </a:p>
        </p:txBody>
      </p:sp>
    </p:spTree>
    <p:extLst>
      <p:ext uri="{BB962C8B-B14F-4D97-AF65-F5344CB8AC3E}">
        <p14:creationId xmlns:p14="http://schemas.microsoft.com/office/powerpoint/2010/main" val="3549111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57984-1E83-402F-A4C1-EF870924DD3C}"/>
              </a:ext>
            </a:extLst>
          </p:cNvPr>
          <p:cNvSpPr>
            <a:spLocks noGrp="1"/>
          </p:cNvSpPr>
          <p:nvPr>
            <p:ph type="title"/>
          </p:nvPr>
        </p:nvSpPr>
        <p:spPr/>
        <p:txBody>
          <a:bodyPr/>
          <a:lstStyle/>
          <a:p>
            <a:r>
              <a:rPr lang="en-US" dirty="0">
                <a:latin typeface="Museo Slab 500"/>
              </a:rPr>
              <a:t>Poll: Who's in the room?</a:t>
            </a:r>
            <a:endParaRPr lang="en-US" dirty="0"/>
          </a:p>
        </p:txBody>
      </p:sp>
      <p:sp>
        <p:nvSpPr>
          <p:cNvPr id="3" name="Content Placeholder 2">
            <a:extLst>
              <a:ext uri="{FF2B5EF4-FFF2-40B4-BE49-F238E27FC236}">
                <a16:creationId xmlns:a16="http://schemas.microsoft.com/office/drawing/2014/main" id="{17873D81-A114-46C0-ACB1-2BF8ABD9F1A2}"/>
              </a:ext>
            </a:extLst>
          </p:cNvPr>
          <p:cNvSpPr>
            <a:spLocks noGrp="1"/>
          </p:cNvSpPr>
          <p:nvPr>
            <p:ph sz="half" idx="1"/>
          </p:nvPr>
        </p:nvSpPr>
        <p:spPr/>
        <p:txBody>
          <a:bodyPr vert="horz" lIns="0" tIns="0" rIns="0" bIns="0" rtlCol="0" anchor="t">
            <a:normAutofit fontScale="92500" lnSpcReduction="10000"/>
          </a:bodyPr>
          <a:lstStyle/>
          <a:p>
            <a:r>
              <a:rPr lang="en-US">
                <a:cs typeface="Calibri"/>
              </a:rPr>
              <a:t>What is your current role?</a:t>
            </a:r>
          </a:p>
          <a:p>
            <a:pPr lvl="1"/>
            <a:r>
              <a:rPr lang="en-US">
                <a:cs typeface="Calibri"/>
              </a:rPr>
              <a:t>Instruction and/or assessment</a:t>
            </a:r>
          </a:p>
          <a:p>
            <a:pPr lvl="1"/>
            <a:r>
              <a:rPr lang="en-US">
                <a:cs typeface="Calibri"/>
              </a:rPr>
              <a:t>School leadership</a:t>
            </a:r>
          </a:p>
          <a:p>
            <a:pPr lvl="1"/>
            <a:r>
              <a:rPr lang="en-US">
                <a:cs typeface="Calibri"/>
              </a:rPr>
              <a:t>District leadership</a:t>
            </a:r>
          </a:p>
          <a:p>
            <a:pPr lvl="1"/>
            <a:r>
              <a:rPr lang="en-US">
                <a:cs typeface="Calibri"/>
              </a:rPr>
              <a:t>Early childhood leadership</a:t>
            </a:r>
          </a:p>
          <a:p>
            <a:r>
              <a:rPr lang="en-US">
                <a:cs typeface="Calibri"/>
              </a:rPr>
              <a:t>Temperature check</a:t>
            </a:r>
          </a:p>
          <a:p>
            <a:pPr lvl="1"/>
            <a:r>
              <a:rPr lang="en-US">
                <a:solidFill>
                  <a:srgbClr val="FF0000"/>
                </a:solidFill>
                <a:cs typeface="Calibri"/>
              </a:rPr>
              <a:t>Red</a:t>
            </a:r>
            <a:r>
              <a:rPr lang="en-US">
                <a:cs typeface="Calibri"/>
              </a:rPr>
              <a:t>: Stressed, overloaded, or on edge</a:t>
            </a:r>
          </a:p>
          <a:p>
            <a:pPr lvl="1"/>
            <a:r>
              <a:rPr lang="en-US">
                <a:solidFill>
                  <a:schemeClr val="accent2">
                    <a:lumMod val="75000"/>
                  </a:schemeClr>
                </a:solidFill>
                <a:cs typeface="Calibri"/>
              </a:rPr>
              <a:t>Orange</a:t>
            </a:r>
            <a:r>
              <a:rPr lang="en-US">
                <a:cs typeface="Calibri"/>
              </a:rPr>
              <a:t>: Juggling work and focusing only on top priorities.</a:t>
            </a:r>
          </a:p>
          <a:p>
            <a:pPr lvl="1"/>
            <a:r>
              <a:rPr lang="en-US">
                <a:solidFill>
                  <a:schemeClr val="accent4">
                    <a:lumMod val="60000"/>
                    <a:lumOff val="40000"/>
                  </a:schemeClr>
                </a:solidFill>
                <a:cs typeface="Calibri"/>
              </a:rPr>
              <a:t>Yellow</a:t>
            </a:r>
            <a:r>
              <a:rPr lang="en-US">
                <a:cs typeface="Calibri"/>
              </a:rPr>
              <a:t>: Busy but managing okay.</a:t>
            </a:r>
          </a:p>
          <a:p>
            <a:pPr lvl="1"/>
            <a:r>
              <a:rPr lang="en-US">
                <a:solidFill>
                  <a:srgbClr val="00953A"/>
                </a:solidFill>
                <a:cs typeface="Calibri"/>
              </a:rPr>
              <a:t>Green</a:t>
            </a:r>
            <a:r>
              <a:rPr lang="en-US">
                <a:cs typeface="Calibri"/>
              </a:rPr>
              <a:t>: Positive and balanced, ready to focus and be creative</a:t>
            </a:r>
          </a:p>
          <a:p>
            <a:pPr lvl="1"/>
            <a:r>
              <a:rPr lang="en-US">
                <a:solidFill>
                  <a:srgbClr val="488BC9"/>
                </a:solidFill>
                <a:cs typeface="Calibri"/>
              </a:rPr>
              <a:t>Blue</a:t>
            </a:r>
            <a:r>
              <a:rPr lang="en-US">
                <a:cs typeface="Calibri"/>
              </a:rPr>
              <a:t>: Sad, grief, fear, or loss of control</a:t>
            </a:r>
          </a:p>
          <a:p>
            <a:pPr lvl="1"/>
            <a:r>
              <a:rPr lang="en-US">
                <a:solidFill>
                  <a:schemeClr val="bg1">
                    <a:lumMod val="50000"/>
                  </a:schemeClr>
                </a:solidFill>
                <a:cs typeface="Calibri"/>
              </a:rPr>
              <a:t>Grey</a:t>
            </a:r>
            <a:r>
              <a:rPr lang="en-US">
                <a:cs typeface="Calibri"/>
              </a:rPr>
              <a:t>: Listless, unfulfilled, difficult to focus on anything</a:t>
            </a:r>
          </a:p>
          <a:p>
            <a:pPr lvl="1"/>
            <a:endParaRPr lang="en-US">
              <a:cs typeface="Calibri"/>
            </a:endParaRPr>
          </a:p>
          <a:p>
            <a:pPr lvl="1"/>
            <a:endParaRPr lang="en-US">
              <a:cs typeface="Calibri"/>
            </a:endParaRPr>
          </a:p>
        </p:txBody>
      </p:sp>
      <p:sp>
        <p:nvSpPr>
          <p:cNvPr id="6" name="TextBox 5">
            <a:extLst>
              <a:ext uri="{FF2B5EF4-FFF2-40B4-BE49-F238E27FC236}">
                <a16:creationId xmlns:a16="http://schemas.microsoft.com/office/drawing/2014/main" id="{874CBA7F-4E55-42A6-9C85-C86F0D17D66B}"/>
              </a:ext>
            </a:extLst>
          </p:cNvPr>
          <p:cNvSpPr txBox="1"/>
          <p:nvPr/>
        </p:nvSpPr>
        <p:spPr>
          <a:xfrm>
            <a:off x="4162269" y="5736236"/>
            <a:ext cx="218106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hlinkClick r:id="rId3"/>
              </a:rPr>
              <a:t>Collective Impact Forum</a:t>
            </a:r>
            <a:r>
              <a:rPr lang="en-US" sz="1100"/>
              <a:t>, 2020</a:t>
            </a:r>
            <a:endParaRPr lang="en-US" sz="1100">
              <a:cs typeface="Calibri"/>
            </a:endParaRPr>
          </a:p>
        </p:txBody>
      </p:sp>
      <p:sp>
        <p:nvSpPr>
          <p:cNvPr id="5" name="Content Placeholder 4">
            <a:extLst>
              <a:ext uri="{FF2B5EF4-FFF2-40B4-BE49-F238E27FC236}">
                <a16:creationId xmlns:a16="http://schemas.microsoft.com/office/drawing/2014/main" id="{59FBA5F1-81C4-4D64-895F-8BDFF3A9A9F5}"/>
              </a:ext>
            </a:extLst>
          </p:cNvPr>
          <p:cNvSpPr>
            <a:spLocks noGrp="1"/>
          </p:cNvSpPr>
          <p:nvPr>
            <p:ph sz="half" idx="2"/>
          </p:nvPr>
        </p:nvSpPr>
        <p:spPr/>
        <p:txBody>
          <a:bodyPr vert="horz" lIns="91440" tIns="45720" rIns="91440" bIns="45720" rtlCol="0" anchor="t">
            <a:normAutofit/>
          </a:bodyPr>
          <a:lstStyle/>
          <a:p>
            <a:pPr>
              <a:lnSpc>
                <a:spcPct val="100000"/>
              </a:lnSpc>
              <a:spcBef>
                <a:spcPts val="0"/>
              </a:spcBef>
            </a:pPr>
            <a:r>
              <a:rPr lang="en-US">
                <a:ea typeface="+mn-lt"/>
                <a:cs typeface="+mn-lt"/>
              </a:rPr>
              <a:t>What is your level of familiarity with an early learning needs assessment?</a:t>
            </a:r>
          </a:p>
          <a:p>
            <a:pPr lvl="1">
              <a:lnSpc>
                <a:spcPct val="100000"/>
              </a:lnSpc>
              <a:spcBef>
                <a:spcPts val="0"/>
              </a:spcBef>
            </a:pPr>
            <a:r>
              <a:rPr lang="en-US">
                <a:ea typeface="+mn-lt"/>
                <a:cs typeface="+mn-lt"/>
              </a:rPr>
              <a:t>We regularly conduct an assessment within our community to understand the needs of our youngest learners and their families.</a:t>
            </a:r>
          </a:p>
          <a:p>
            <a:pPr lvl="1">
              <a:lnSpc>
                <a:spcPct val="100000"/>
              </a:lnSpc>
              <a:spcBef>
                <a:spcPts val="0"/>
              </a:spcBef>
            </a:pPr>
            <a:r>
              <a:rPr lang="en-US">
                <a:ea typeface="+mn-lt"/>
                <a:cs typeface="+mn-lt"/>
              </a:rPr>
              <a:t>We have completed an early learning needs assessment in the past, but do not do so regularly</a:t>
            </a:r>
          </a:p>
          <a:p>
            <a:pPr lvl="1">
              <a:lnSpc>
                <a:spcPct val="100000"/>
              </a:lnSpc>
              <a:spcBef>
                <a:spcPts val="0"/>
              </a:spcBef>
            </a:pPr>
            <a:r>
              <a:rPr lang="en-US">
                <a:ea typeface="+mn-lt"/>
                <a:cs typeface="+mn-lt"/>
              </a:rPr>
              <a:t>We have an interest in our community but are still gathering more information about what this might entail.</a:t>
            </a:r>
          </a:p>
          <a:p>
            <a:pPr lvl="1">
              <a:lnSpc>
                <a:spcPct val="100000"/>
              </a:lnSpc>
              <a:spcBef>
                <a:spcPts val="0"/>
              </a:spcBef>
            </a:pPr>
            <a:r>
              <a:rPr lang="en-US">
                <a:ea typeface="+mn-lt"/>
                <a:cs typeface="+mn-lt"/>
              </a:rPr>
              <a:t>I think it’s the name of this webinar?</a:t>
            </a:r>
          </a:p>
          <a:p>
            <a:endParaRPr lang="en-US">
              <a:cs typeface="Calibri"/>
            </a:endParaRPr>
          </a:p>
          <a:p>
            <a:pPr lvl="1"/>
            <a:endParaRPr lang="en-US">
              <a:cs typeface="Calibri"/>
            </a:endParaRPr>
          </a:p>
        </p:txBody>
      </p:sp>
      <p:sp>
        <p:nvSpPr>
          <p:cNvPr id="4" name="Slide Number Placeholder 3">
            <a:extLst>
              <a:ext uri="{FF2B5EF4-FFF2-40B4-BE49-F238E27FC236}">
                <a16:creationId xmlns:a16="http://schemas.microsoft.com/office/drawing/2014/main" id="{1D5509C8-C08B-4640-A588-C5D2BCD2ECDB}"/>
              </a:ext>
            </a:extLst>
          </p:cNvPr>
          <p:cNvSpPr>
            <a:spLocks noGrp="1"/>
          </p:cNvSpPr>
          <p:nvPr>
            <p:ph type="sldNum" sz="quarter" idx="12"/>
          </p:nvPr>
        </p:nvSpPr>
        <p:spPr/>
        <p:txBody>
          <a:bodyPr/>
          <a:lstStyle/>
          <a:p>
            <a:fld id="{C479D5F6-EDCB-402A-AC08-4943A1820E8F}" type="slidenum">
              <a:rPr lang="en-US" smtClean="0"/>
              <a:pPr/>
              <a:t>2</a:t>
            </a:fld>
            <a:endParaRPr lang="en-US"/>
          </a:p>
        </p:txBody>
      </p:sp>
    </p:spTree>
    <p:extLst>
      <p:ext uri="{BB962C8B-B14F-4D97-AF65-F5344CB8AC3E}">
        <p14:creationId xmlns:p14="http://schemas.microsoft.com/office/powerpoint/2010/main" val="4287821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38357-3C82-410F-9C2D-CC781D35BAE0}"/>
              </a:ext>
            </a:extLst>
          </p:cNvPr>
          <p:cNvSpPr>
            <a:spLocks noGrp="1"/>
          </p:cNvSpPr>
          <p:nvPr>
            <p:ph type="title"/>
          </p:nvPr>
        </p:nvSpPr>
        <p:spPr/>
        <p:txBody>
          <a:bodyPr/>
          <a:lstStyle/>
          <a:p>
            <a:r>
              <a:rPr lang="en-US"/>
              <a:t>Available Resources</a:t>
            </a:r>
          </a:p>
        </p:txBody>
      </p:sp>
      <p:sp>
        <p:nvSpPr>
          <p:cNvPr id="3" name="Content Placeholder 2">
            <a:extLst>
              <a:ext uri="{FF2B5EF4-FFF2-40B4-BE49-F238E27FC236}">
                <a16:creationId xmlns:a16="http://schemas.microsoft.com/office/drawing/2014/main" id="{97BB7BD9-87EC-4A40-991F-516F8AED756C}"/>
              </a:ext>
            </a:extLst>
          </p:cNvPr>
          <p:cNvSpPr>
            <a:spLocks noGrp="1"/>
          </p:cNvSpPr>
          <p:nvPr>
            <p:ph idx="1"/>
          </p:nvPr>
        </p:nvSpPr>
        <p:spPr/>
        <p:txBody>
          <a:bodyPr/>
          <a:lstStyle/>
          <a:p>
            <a:endParaRPr lang="en-US" dirty="0"/>
          </a:p>
          <a:p>
            <a:r>
              <a:rPr lang="en-US" dirty="0"/>
              <a:t>Improvement Planning and Early Learning webpage</a:t>
            </a:r>
          </a:p>
          <a:p>
            <a:pPr lvl="1"/>
            <a:r>
              <a:rPr lang="en-US" dirty="0"/>
              <a:t>Embedding early learning data sources in UIP</a:t>
            </a:r>
          </a:p>
          <a:p>
            <a:r>
              <a:rPr lang="en-US" dirty="0"/>
              <a:t>Early Learning Needs Assessment Data Sources Guide</a:t>
            </a:r>
          </a:p>
          <a:p>
            <a:r>
              <a:rPr lang="en-US" dirty="0"/>
              <a:t>P-3 Glossary</a:t>
            </a:r>
          </a:p>
          <a:p>
            <a:r>
              <a:rPr lang="en-US" dirty="0"/>
              <a:t>CDE Staff:</a:t>
            </a:r>
          </a:p>
          <a:p>
            <a:pPr lvl="1"/>
            <a:r>
              <a:rPr lang="en-US" dirty="0"/>
              <a:t>Susan Barrett: </a:t>
            </a:r>
            <a:r>
              <a:rPr lang="en-US" dirty="0">
                <a:hlinkClick r:id="rId3"/>
              </a:rPr>
              <a:t>barrett_s@cde.state.co.us</a:t>
            </a:r>
            <a:endParaRPr lang="en-US" dirty="0"/>
          </a:p>
          <a:p>
            <a:pPr lvl="1"/>
            <a:r>
              <a:rPr lang="en-US" dirty="0"/>
              <a:t>Megan Prior Rogers: </a:t>
            </a:r>
            <a:r>
              <a:rPr lang="en-US" dirty="0">
                <a:hlinkClick r:id="rId4"/>
              </a:rPr>
              <a:t>rogers_m@cde.state.co.us</a:t>
            </a:r>
            <a:endParaRPr lang="en-US" dirty="0"/>
          </a:p>
          <a:p>
            <a:pPr lvl="1"/>
            <a:r>
              <a:rPr lang="en-US" dirty="0"/>
              <a:t>Heidi White: </a:t>
            </a:r>
            <a:r>
              <a:rPr lang="en-US" dirty="0">
                <a:hlinkClick r:id="rId5"/>
              </a:rPr>
              <a:t>white_h@cde.state.co.us</a:t>
            </a:r>
            <a:r>
              <a:rPr lang="en-US" dirty="0"/>
              <a:t> </a:t>
            </a:r>
          </a:p>
        </p:txBody>
      </p:sp>
      <p:sp>
        <p:nvSpPr>
          <p:cNvPr id="4" name="Slide Number Placeholder 3">
            <a:extLst>
              <a:ext uri="{FF2B5EF4-FFF2-40B4-BE49-F238E27FC236}">
                <a16:creationId xmlns:a16="http://schemas.microsoft.com/office/drawing/2014/main" id="{BB0EAB09-6AC2-430A-A79B-F1F06575F454}"/>
              </a:ext>
            </a:extLst>
          </p:cNvPr>
          <p:cNvSpPr>
            <a:spLocks noGrp="1"/>
          </p:cNvSpPr>
          <p:nvPr>
            <p:ph type="sldNum" sz="quarter" idx="12"/>
          </p:nvPr>
        </p:nvSpPr>
        <p:spPr/>
        <p:txBody>
          <a:bodyPr/>
          <a:lstStyle/>
          <a:p>
            <a:fld id="{C479D5F6-EDCB-402A-AC08-4943A1820E8F}" type="slidenum">
              <a:rPr lang="en-US" smtClean="0"/>
              <a:pPr/>
              <a:t>20</a:t>
            </a:fld>
            <a:endParaRPr lang="en-US"/>
          </a:p>
        </p:txBody>
      </p:sp>
    </p:spTree>
    <p:extLst>
      <p:ext uri="{BB962C8B-B14F-4D97-AF65-F5344CB8AC3E}">
        <p14:creationId xmlns:p14="http://schemas.microsoft.com/office/powerpoint/2010/main" val="2902755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0080" y="5576887"/>
            <a:ext cx="10911840" cy="640081"/>
          </a:xfrm>
        </p:spPr>
        <p:txBody>
          <a:bodyPr vert="horz" lIns="91440" tIns="45720" rIns="91440" bIns="45720" rtlCol="0" anchor="ctr">
            <a:normAutofit/>
          </a:bodyPr>
          <a:lstStyle/>
          <a:p>
            <a:r>
              <a:rPr lang="en-US" sz="3200" dirty="0">
                <a:solidFill>
                  <a:schemeClr val="tx1"/>
                </a:solidFill>
                <a:latin typeface="+mj-lt"/>
                <a:cs typeface="Calibri Light"/>
              </a:rPr>
              <a:t>Thank you</a:t>
            </a:r>
            <a:endParaRPr lang="en-US" sz="3200" dirty="0">
              <a:solidFill>
                <a:schemeClr val="tx1"/>
              </a:solidFill>
              <a:latin typeface="+mj-lt"/>
            </a:endParaRPr>
          </a:p>
        </p:txBody>
      </p:sp>
      <p:pic>
        <p:nvPicPr>
          <p:cNvPr id="5" name="Picture 5" descr="Margaret Mead quote">
            <a:extLst>
              <a:ext uri="{FF2B5EF4-FFF2-40B4-BE49-F238E27FC236}">
                <a16:creationId xmlns:a16="http://schemas.microsoft.com/office/drawing/2014/main" id="{452FDDF3-3F2D-4E9A-97F1-B2CC28E58A83}"/>
              </a:ext>
            </a:extLst>
          </p:cNvPr>
          <p:cNvPicPr>
            <a:picLocks noChangeAspect="1"/>
          </p:cNvPicPr>
          <p:nvPr/>
        </p:nvPicPr>
        <p:blipFill rotWithShape="1">
          <a:blip r:embed="rId3"/>
          <a:srcRect t="3141" r="1" b="12429"/>
          <a:stretch/>
        </p:blipFill>
        <p:spPr>
          <a:xfrm>
            <a:off x="640080" y="640080"/>
            <a:ext cx="10911840" cy="4836795"/>
          </a:xfrm>
          <a:prstGeom prst="rect">
            <a:avLst/>
          </a:prstGeom>
          <a:ln w="19050">
            <a:solidFill>
              <a:schemeClr val="tx1"/>
            </a:solidFill>
            <a:miter lim="800000"/>
          </a:ln>
        </p:spPr>
      </p:pic>
      <p:sp>
        <p:nvSpPr>
          <p:cNvPr id="3" name="Slide Number Placeholder 2"/>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gn="r" defTabSz="457200">
              <a:lnSpc>
                <a:spcPct val="90000"/>
              </a:lnSpc>
              <a:spcAft>
                <a:spcPts val="600"/>
              </a:spcAft>
              <a:defRPr/>
            </a:pPr>
            <a:fld id="{C479D5F6-EDCB-402A-AC08-4943A1820E8F}" type="slidenum">
              <a:rPr lang="en-US" sz="1200">
                <a:solidFill>
                  <a:schemeClr val="tx1">
                    <a:alpha val="80000"/>
                  </a:schemeClr>
                </a:solidFill>
              </a:rPr>
              <a:pPr algn="r" defTabSz="457200">
                <a:lnSpc>
                  <a:spcPct val="90000"/>
                </a:lnSpc>
                <a:spcAft>
                  <a:spcPts val="600"/>
                </a:spcAft>
                <a:defRPr/>
              </a:pPr>
              <a:t>21</a:t>
            </a:fld>
            <a:endParaRPr lang="en-US" sz="1200">
              <a:solidFill>
                <a:schemeClr val="tx1">
                  <a:alpha val="80000"/>
                </a:schemeClr>
              </a:solidFill>
            </a:endParaRPr>
          </a:p>
        </p:txBody>
      </p:sp>
    </p:spTree>
    <p:extLst>
      <p:ext uri="{BB962C8B-B14F-4D97-AF65-F5344CB8AC3E}">
        <p14:creationId xmlns:p14="http://schemas.microsoft.com/office/powerpoint/2010/main" val="31014033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8B2DD-0CEF-4278-B081-B68FCED44F5F}"/>
              </a:ext>
            </a:extLst>
          </p:cNvPr>
          <p:cNvSpPr>
            <a:spLocks noGrp="1"/>
          </p:cNvSpPr>
          <p:nvPr>
            <p:ph type="title"/>
          </p:nvPr>
        </p:nvSpPr>
        <p:spPr/>
        <p:txBody>
          <a:bodyPr/>
          <a:lstStyle/>
          <a:p>
            <a:r>
              <a:rPr lang="en-US">
                <a:latin typeface="Museo Slab 500"/>
              </a:rPr>
              <a:t>Current Context</a:t>
            </a:r>
            <a:endParaRPr lang="en-US"/>
          </a:p>
        </p:txBody>
      </p:sp>
      <p:sp>
        <p:nvSpPr>
          <p:cNvPr id="3" name="Content Placeholder 2">
            <a:extLst>
              <a:ext uri="{FF2B5EF4-FFF2-40B4-BE49-F238E27FC236}">
                <a16:creationId xmlns:a16="http://schemas.microsoft.com/office/drawing/2014/main" id="{CC8A778E-A849-4439-9BE4-65A68349538B}"/>
              </a:ext>
            </a:extLst>
          </p:cNvPr>
          <p:cNvSpPr>
            <a:spLocks noGrp="1"/>
          </p:cNvSpPr>
          <p:nvPr>
            <p:ph idx="1"/>
          </p:nvPr>
        </p:nvSpPr>
        <p:spPr/>
        <p:txBody>
          <a:bodyPr vert="horz" lIns="0" tIns="0" rIns="0" bIns="0" rtlCol="0" anchor="t">
            <a:normAutofit fontScale="92500" lnSpcReduction="20000"/>
          </a:bodyPr>
          <a:lstStyle/>
          <a:p>
            <a:endParaRPr lang="en-US">
              <a:cs typeface="Calibri"/>
            </a:endParaRPr>
          </a:p>
          <a:p>
            <a:r>
              <a:rPr lang="en-US">
                <a:ea typeface="+mn-lt"/>
                <a:cs typeface="+mn-lt"/>
              </a:rPr>
              <a:t>Early Childhood is a priority across the state</a:t>
            </a:r>
          </a:p>
          <a:p>
            <a:pPr lvl="1"/>
            <a:r>
              <a:rPr lang="en-US">
                <a:ea typeface="+mn-lt"/>
                <a:cs typeface="+mn-lt"/>
              </a:rPr>
              <a:t>Full-day kindergarten</a:t>
            </a:r>
          </a:p>
          <a:p>
            <a:pPr lvl="1"/>
            <a:r>
              <a:rPr lang="en-US">
                <a:ea typeface="+mn-lt"/>
                <a:cs typeface="+mn-lt"/>
              </a:rPr>
              <a:t>Creation of a state Early Childhood agency </a:t>
            </a:r>
          </a:p>
          <a:p>
            <a:pPr lvl="1"/>
            <a:r>
              <a:rPr lang="en-US">
                <a:ea typeface="+mn-lt"/>
                <a:cs typeface="+mn-lt"/>
              </a:rPr>
              <a:t>Increase availability of high-quality pre-school</a:t>
            </a:r>
          </a:p>
          <a:p>
            <a:r>
              <a:rPr lang="en-US">
                <a:ea typeface="+mn-lt"/>
                <a:cs typeface="+mn-lt"/>
              </a:rPr>
              <a:t>Enrollment</a:t>
            </a:r>
          </a:p>
          <a:p>
            <a:pPr lvl="1"/>
            <a:r>
              <a:rPr lang="en-US">
                <a:ea typeface="+mn-lt"/>
                <a:cs typeface="+mn-lt"/>
              </a:rPr>
              <a:t>The Colorado Preschool Program reported just under a 17% reduction in 2020 preschool enrollment compared to 2019 CPP enrollment.</a:t>
            </a:r>
          </a:p>
          <a:p>
            <a:pPr lvl="1"/>
            <a:r>
              <a:rPr lang="en-US">
                <a:ea typeface="+mn-lt"/>
                <a:cs typeface="+mn-lt"/>
              </a:rPr>
              <a:t>In 2020-2021, preschool special education enrollment decreased by 1,702 (-19%) children from the prior school year.</a:t>
            </a:r>
          </a:p>
          <a:p>
            <a:pPr lvl="1"/>
            <a:r>
              <a:rPr lang="en-US">
                <a:ea typeface="+mn-lt"/>
                <a:cs typeface="+mn-lt"/>
              </a:rPr>
              <a:t>Kindergarten enrollment decreased by 5,800 students (or 9.1%) in 2020, from 64,009 students in 2019 to 58,209 students in 2020.</a:t>
            </a:r>
            <a:endParaRPr lang="en-US">
              <a:cs typeface="Calibri"/>
            </a:endParaRPr>
          </a:p>
          <a:p>
            <a:r>
              <a:rPr lang="en-US">
                <a:ea typeface="+mn-lt"/>
                <a:cs typeface="+mn-lt"/>
              </a:rPr>
              <a:t>Academic</a:t>
            </a:r>
            <a:endParaRPr lang="en-US" dirty="0">
              <a:ea typeface="+mn-lt"/>
              <a:cs typeface="+mn-lt"/>
            </a:endParaRPr>
          </a:p>
          <a:p>
            <a:pPr lvl="1"/>
            <a:r>
              <a:rPr lang="en-US">
                <a:ea typeface="+mn-lt"/>
                <a:cs typeface="+mn-lt"/>
              </a:rPr>
              <a:t>46% of first grade students assessed well below grade level benchmark on interim literacy assessments (ELAT) in Fall 2020; a 64% increase from 2019-2020.</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02C9FE8-AFAF-4417-9A94-91B2CA6DD971}"/>
              </a:ext>
            </a:extLst>
          </p:cNvPr>
          <p:cNvSpPr>
            <a:spLocks noGrp="1"/>
          </p:cNvSpPr>
          <p:nvPr>
            <p:ph type="sldNum" sz="quarter" idx="12"/>
          </p:nvPr>
        </p:nvSpPr>
        <p:spPr/>
        <p:txBody>
          <a:bodyPr/>
          <a:lstStyle/>
          <a:p>
            <a:fld id="{C479D5F6-EDCB-402A-AC08-4943A1820E8F}" type="slidenum">
              <a:rPr lang="en-US" smtClean="0"/>
              <a:pPr/>
              <a:t>3</a:t>
            </a:fld>
            <a:endParaRPr lang="en-US"/>
          </a:p>
        </p:txBody>
      </p:sp>
    </p:spTree>
    <p:extLst>
      <p:ext uri="{BB962C8B-B14F-4D97-AF65-F5344CB8AC3E}">
        <p14:creationId xmlns:p14="http://schemas.microsoft.com/office/powerpoint/2010/main" val="350684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0" name="Rectangle 106">
            <a:extLst>
              <a:ext uri="{FF2B5EF4-FFF2-40B4-BE49-F238E27FC236}">
                <a16:creationId xmlns:a16="http://schemas.microsoft.com/office/drawing/2014/main" id="{6D19922F-AD68-4E94-85E8-0AA44A1B1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6" name="Title 1">
            <a:extLst>
              <a:ext uri="{FF2B5EF4-FFF2-40B4-BE49-F238E27FC236}">
                <a16:creationId xmlns:a16="http://schemas.microsoft.com/office/drawing/2014/main" id="{282F6C53-2FF9-419E-9C53-328141FD0EEC}"/>
              </a:ext>
            </a:extLst>
          </p:cNvPr>
          <p:cNvSpPr>
            <a:spLocks noGrp="1"/>
          </p:cNvSpPr>
          <p:nvPr>
            <p:ph type="title"/>
          </p:nvPr>
        </p:nvSpPr>
        <p:spPr>
          <a:xfrm>
            <a:off x="1307737" y="356616"/>
            <a:ext cx="7200996" cy="747084"/>
          </a:xfrm>
        </p:spPr>
        <p:txBody>
          <a:bodyPr>
            <a:normAutofit/>
          </a:bodyPr>
          <a:lstStyle/>
          <a:p>
            <a:r>
              <a:rPr lang="en-US" dirty="0">
                <a:solidFill>
                  <a:srgbClr val="FFFFFF"/>
                </a:solidFill>
                <a:latin typeface="Museo Slab 500"/>
              </a:rPr>
              <a:t>Assessing Needs within Early Learning</a:t>
            </a:r>
            <a:endParaRPr lang="en-US" dirty="0">
              <a:solidFill>
                <a:srgbClr val="FFFFFF"/>
              </a:solidFill>
            </a:endParaRPr>
          </a:p>
        </p:txBody>
      </p:sp>
      <p:graphicFrame>
        <p:nvGraphicFramePr>
          <p:cNvPr id="678" name="Content Placeholder 661" descr="Quality, community collaboration, transitions, continuity of learning">
            <a:extLst>
              <a:ext uri="{FF2B5EF4-FFF2-40B4-BE49-F238E27FC236}">
                <a16:creationId xmlns:a16="http://schemas.microsoft.com/office/drawing/2014/main" id="{2A1F435C-4E57-4947-8D01-95BF782B19EE}"/>
              </a:ext>
            </a:extLst>
          </p:cNvPr>
          <p:cNvGraphicFramePr>
            <a:graphicFrameLocks noGrp="1"/>
          </p:cNvGraphicFramePr>
          <p:nvPr>
            <p:ph idx="1"/>
            <p:extLst>
              <p:ext uri="{D42A27DB-BD31-4B8C-83A1-F6EECF244321}">
                <p14:modId xmlns:p14="http://schemas.microsoft.com/office/powerpoint/2010/main" val="4037199375"/>
              </p:ext>
            </p:extLst>
          </p:nvPr>
        </p:nvGraphicFramePr>
        <p:xfrm>
          <a:off x="274068" y="1599848"/>
          <a:ext cx="11619153" cy="4506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CFA4153-ADA5-4CCE-AEF2-A2B4FCC69F59}"/>
              </a:ext>
            </a:extLst>
          </p:cNvPr>
          <p:cNvSpPr>
            <a:spLocks noGrp="1"/>
          </p:cNvSpPr>
          <p:nvPr>
            <p:ph type="sldNum" sz="quarter" idx="12"/>
          </p:nvPr>
        </p:nvSpPr>
        <p:spPr>
          <a:xfrm>
            <a:off x="8610600" y="6356350"/>
            <a:ext cx="2743200" cy="365125"/>
          </a:xfrm>
        </p:spPr>
        <p:txBody>
          <a:bodyPr>
            <a:normAutofit/>
          </a:bodyPr>
          <a:lstStyle/>
          <a:p>
            <a:pPr>
              <a:spcAft>
                <a:spcPts val="600"/>
              </a:spcAft>
            </a:pPr>
            <a:fld id="{C479D5F6-EDCB-402A-AC08-4943A1820E8F}" type="slidenum">
              <a:rPr lang="en-US"/>
              <a:pPr>
                <a:spcAft>
                  <a:spcPts val="600"/>
                </a:spcAft>
              </a:pPr>
              <a:t>4</a:t>
            </a:fld>
            <a:endParaRPr lang="en-US"/>
          </a:p>
        </p:txBody>
      </p:sp>
    </p:spTree>
    <p:extLst>
      <p:ext uri="{BB962C8B-B14F-4D97-AF65-F5344CB8AC3E}">
        <p14:creationId xmlns:p14="http://schemas.microsoft.com/office/powerpoint/2010/main" val="3953729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BD9DC-6ED6-4373-90D3-231E6859E153}"/>
              </a:ext>
            </a:extLst>
          </p:cNvPr>
          <p:cNvSpPr>
            <a:spLocks noGrp="1"/>
          </p:cNvSpPr>
          <p:nvPr>
            <p:ph type="title"/>
          </p:nvPr>
        </p:nvSpPr>
        <p:spPr/>
        <p:txBody>
          <a:bodyPr>
            <a:normAutofit/>
          </a:bodyPr>
          <a:lstStyle/>
          <a:p>
            <a:r>
              <a:rPr lang="en-US" dirty="0">
                <a:solidFill>
                  <a:srgbClr val="FFFFFF"/>
                </a:solidFill>
                <a:latin typeface="Museo Slab 500"/>
              </a:rPr>
              <a:t>Research Context</a:t>
            </a:r>
            <a:endParaRPr lang="en-US" dirty="0"/>
          </a:p>
        </p:txBody>
      </p:sp>
      <p:graphicFrame>
        <p:nvGraphicFramePr>
          <p:cNvPr id="6" name="Content Placeholder 2">
            <a:extLst>
              <a:ext uri="{FF2B5EF4-FFF2-40B4-BE49-F238E27FC236}">
                <a16:creationId xmlns:a16="http://schemas.microsoft.com/office/drawing/2014/main" id="{0779236C-E0A4-405F-A96A-0350697EFCB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280602642"/>
              </p:ext>
            </p:extLst>
          </p:nvPr>
        </p:nvGraphicFramePr>
        <p:xfrm>
          <a:off x="1427672" y="1597295"/>
          <a:ext cx="1051560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48615BB-52B1-45C0-8034-7E0A8CAE3700}"/>
              </a:ext>
            </a:extLst>
          </p:cNvPr>
          <p:cNvSpPr>
            <a:spLocks noGrp="1"/>
          </p:cNvSpPr>
          <p:nvPr>
            <p:ph type="sldNum" sz="quarter" idx="12"/>
          </p:nvPr>
        </p:nvSpPr>
        <p:spPr/>
        <p:txBody>
          <a:bodyPr vert="horz" lIns="91440" tIns="45720" rIns="91440" bIns="45720" rtlCol="0">
            <a:normAutofit/>
          </a:bodyPr>
          <a:lstStyle/>
          <a:p>
            <a:pPr algn="r">
              <a:spcAft>
                <a:spcPts val="600"/>
              </a:spcAft>
            </a:pPr>
            <a:fld id="{C479D5F6-EDCB-402A-AC08-4943A1820E8F}" type="slidenum">
              <a:rPr lang="en-US" sz="1200">
                <a:solidFill>
                  <a:prstClr val="black">
                    <a:tint val="75000"/>
                  </a:prstClr>
                </a:solidFill>
              </a:rPr>
              <a:pPr algn="r">
                <a:spcAft>
                  <a:spcPts val="600"/>
                </a:spcAft>
              </a:pPr>
              <a:t>5</a:t>
            </a:fld>
            <a:endParaRPr lang="en-US" sz="1200">
              <a:solidFill>
                <a:prstClr val="black">
                  <a:tint val="75000"/>
                </a:prstClr>
              </a:solidFill>
            </a:endParaRPr>
          </a:p>
        </p:txBody>
      </p:sp>
      <p:sp>
        <p:nvSpPr>
          <p:cNvPr id="7" name="Rectangle: Rounded Corners 6">
            <a:extLst>
              <a:ext uri="{FF2B5EF4-FFF2-40B4-BE49-F238E27FC236}">
                <a16:creationId xmlns:a16="http://schemas.microsoft.com/office/drawing/2014/main" id="{865AF954-6F06-45F1-A2C8-D485993262A9}"/>
              </a:ext>
              <a:ext uri="{C183D7F6-B498-43B3-948B-1728B52AA6E4}">
                <adec:decorative xmlns:adec="http://schemas.microsoft.com/office/drawing/2017/decorative" val="1"/>
              </a:ext>
            </a:extLst>
          </p:cNvPr>
          <p:cNvSpPr/>
          <p:nvPr/>
        </p:nvSpPr>
        <p:spPr>
          <a:xfrm>
            <a:off x="1696097" y="2525575"/>
            <a:ext cx="9349740" cy="1280160"/>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5A21A25-DFAB-4656-B80F-F47757892F49}"/>
              </a:ext>
              <a:ext uri="{C183D7F6-B498-43B3-948B-1728B52AA6E4}">
                <adec:decorative xmlns:adec="http://schemas.microsoft.com/office/drawing/2017/decorative" val="1"/>
              </a:ext>
            </a:extLst>
          </p:cNvPr>
          <p:cNvSpPr/>
          <p:nvPr/>
        </p:nvSpPr>
        <p:spPr>
          <a:xfrm>
            <a:off x="2370107" y="3626940"/>
            <a:ext cx="9349740" cy="1280160"/>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2294B85-AD1D-4D32-A72C-786C8C38341B}"/>
              </a:ext>
              <a:ext uri="{C183D7F6-B498-43B3-948B-1728B52AA6E4}">
                <adec:decorative xmlns:adec="http://schemas.microsoft.com/office/drawing/2017/decorative" val="1"/>
              </a:ext>
            </a:extLst>
          </p:cNvPr>
          <p:cNvSpPr/>
          <p:nvPr/>
        </p:nvSpPr>
        <p:spPr>
          <a:xfrm>
            <a:off x="3047784" y="4787673"/>
            <a:ext cx="9148457" cy="1265783"/>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descr="Quality icon">
            <a:extLst>
              <a:ext uri="{FF2B5EF4-FFF2-40B4-BE49-F238E27FC236}">
                <a16:creationId xmlns:a16="http://schemas.microsoft.com/office/drawing/2014/main" id="{26189E43-14A3-47C4-B66C-1319DA5617D6}"/>
              </a:ext>
            </a:extLst>
          </p:cNvPr>
          <p:cNvPicPr>
            <a:picLocks noChangeAspect="1"/>
          </p:cNvPicPr>
          <p:nvPr/>
        </p:nvPicPr>
        <p:blipFill>
          <a:blip r:embed="rId8"/>
          <a:stretch>
            <a:fillRect/>
          </a:stretch>
        </p:blipFill>
        <p:spPr>
          <a:xfrm>
            <a:off x="61125" y="1477998"/>
            <a:ext cx="1028349" cy="1028349"/>
          </a:xfrm>
          <a:prstGeom prst="rect">
            <a:avLst/>
          </a:prstGeom>
        </p:spPr>
      </p:pic>
      <p:pic>
        <p:nvPicPr>
          <p:cNvPr id="19" name="Picture 19" descr="Collaborative community Icon">
            <a:extLst>
              <a:ext uri="{FF2B5EF4-FFF2-40B4-BE49-F238E27FC236}">
                <a16:creationId xmlns:a16="http://schemas.microsoft.com/office/drawing/2014/main" id="{4EFDC67F-48C2-4DEE-8E37-E1D870A7C414}"/>
              </a:ext>
            </a:extLst>
          </p:cNvPr>
          <p:cNvPicPr>
            <a:picLocks noChangeAspect="1"/>
          </p:cNvPicPr>
          <p:nvPr/>
        </p:nvPicPr>
        <p:blipFill>
          <a:blip r:embed="rId9"/>
          <a:stretch>
            <a:fillRect/>
          </a:stretch>
        </p:blipFill>
        <p:spPr>
          <a:xfrm>
            <a:off x="474003" y="2698766"/>
            <a:ext cx="1014237" cy="1014237"/>
          </a:xfrm>
          <a:prstGeom prst="rect">
            <a:avLst/>
          </a:prstGeom>
        </p:spPr>
      </p:pic>
      <p:pic>
        <p:nvPicPr>
          <p:cNvPr id="20" name="Picture 20" descr="Transition Icon">
            <a:extLst>
              <a:ext uri="{FF2B5EF4-FFF2-40B4-BE49-F238E27FC236}">
                <a16:creationId xmlns:a16="http://schemas.microsoft.com/office/drawing/2014/main" id="{BA1D3ED2-5103-4317-986D-A652032D7412}"/>
              </a:ext>
            </a:extLst>
          </p:cNvPr>
          <p:cNvPicPr>
            <a:picLocks noChangeAspect="1"/>
          </p:cNvPicPr>
          <p:nvPr/>
        </p:nvPicPr>
        <p:blipFill>
          <a:blip r:embed="rId10"/>
          <a:stretch>
            <a:fillRect/>
          </a:stretch>
        </p:blipFill>
        <p:spPr>
          <a:xfrm>
            <a:off x="1082111" y="3822596"/>
            <a:ext cx="1056570" cy="1056570"/>
          </a:xfrm>
          <a:prstGeom prst="rect">
            <a:avLst/>
          </a:prstGeom>
        </p:spPr>
      </p:pic>
      <p:pic>
        <p:nvPicPr>
          <p:cNvPr id="21" name="Picture 21" descr="Continuity of learning Icon&#10;">
            <a:extLst>
              <a:ext uri="{FF2B5EF4-FFF2-40B4-BE49-F238E27FC236}">
                <a16:creationId xmlns:a16="http://schemas.microsoft.com/office/drawing/2014/main" id="{2C84D64B-B5D5-48FC-96F0-315D14CBF27C}"/>
              </a:ext>
            </a:extLst>
          </p:cNvPr>
          <p:cNvPicPr>
            <a:picLocks noChangeAspect="1"/>
          </p:cNvPicPr>
          <p:nvPr/>
        </p:nvPicPr>
        <p:blipFill>
          <a:blip r:embed="rId11"/>
          <a:stretch>
            <a:fillRect/>
          </a:stretch>
        </p:blipFill>
        <p:spPr>
          <a:xfrm>
            <a:off x="1672649" y="4950954"/>
            <a:ext cx="1056570" cy="1056570"/>
          </a:xfrm>
          <a:prstGeom prst="rect">
            <a:avLst/>
          </a:prstGeom>
        </p:spPr>
      </p:pic>
      <p:sp>
        <p:nvSpPr>
          <p:cNvPr id="3" name="Rectangle: Rounded Corners 2">
            <a:extLst>
              <a:ext uri="{FF2B5EF4-FFF2-40B4-BE49-F238E27FC236}">
                <a16:creationId xmlns:a16="http://schemas.microsoft.com/office/drawing/2014/main" id="{6A6413FB-341F-4C71-9ED4-235C353F8F84}"/>
              </a:ext>
              <a:ext uri="{C183D7F6-B498-43B3-948B-1728B52AA6E4}">
                <adec:decorative xmlns:adec="http://schemas.microsoft.com/office/drawing/2017/decorative" val="1"/>
              </a:ext>
            </a:extLst>
          </p:cNvPr>
          <p:cNvSpPr/>
          <p:nvPr/>
        </p:nvSpPr>
        <p:spPr>
          <a:xfrm>
            <a:off x="1028628" y="1348380"/>
            <a:ext cx="9349740" cy="1280160"/>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12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AB6B9-B9CA-4000-9B89-F8427E1A06C3}"/>
              </a:ext>
            </a:extLst>
          </p:cNvPr>
          <p:cNvSpPr>
            <a:spLocks noGrp="1"/>
          </p:cNvSpPr>
          <p:nvPr>
            <p:ph type="title"/>
          </p:nvPr>
        </p:nvSpPr>
        <p:spPr>
          <a:xfrm>
            <a:off x="804673" y="1445494"/>
            <a:ext cx="3616856" cy="4376572"/>
          </a:xfrm>
        </p:spPr>
        <p:txBody>
          <a:bodyPr anchor="ctr">
            <a:normAutofit/>
          </a:bodyPr>
          <a:lstStyle/>
          <a:p>
            <a:r>
              <a:rPr lang="en-US" sz="4800" b="1">
                <a:solidFill>
                  <a:schemeClr val="tx1"/>
                </a:solidFill>
                <a:latin typeface="Museo Slab 500"/>
              </a:rPr>
              <a:t>Ready Child, Ready System</a:t>
            </a:r>
            <a:endParaRPr lang="en-US" sz="4800" b="1">
              <a:solidFill>
                <a:schemeClr val="tx1"/>
              </a:solidFill>
            </a:endParaRPr>
          </a:p>
        </p:txBody>
      </p:sp>
      <p:sp>
        <p:nvSpPr>
          <p:cNvPr id="16" name="Freeform: Shape 15">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F0FE1D1-DB57-4563-851F-4695E76CC20C}"/>
              </a:ext>
            </a:extLst>
          </p:cNvPr>
          <p:cNvSpPr>
            <a:spLocks noGrp="1"/>
          </p:cNvSpPr>
          <p:nvPr>
            <p:ph idx="1"/>
          </p:nvPr>
        </p:nvSpPr>
        <p:spPr>
          <a:xfrm>
            <a:off x="6096000" y="1197749"/>
            <a:ext cx="5501834" cy="4471416"/>
          </a:xfrm>
        </p:spPr>
        <p:txBody>
          <a:bodyPr vert="horz" lIns="0" tIns="0" rIns="0" bIns="0" rtlCol="0" anchor="ctr">
            <a:normAutofit/>
          </a:bodyPr>
          <a:lstStyle/>
          <a:p>
            <a:pPr marL="0" indent="0">
              <a:buNone/>
            </a:pPr>
            <a:endParaRPr lang="en-US" sz="2200">
              <a:solidFill>
                <a:schemeClr val="bg1"/>
              </a:solidFill>
              <a:ea typeface="+mn-lt"/>
              <a:cs typeface="+mn-lt"/>
            </a:endParaRPr>
          </a:p>
          <a:p>
            <a:pPr marL="0" indent="0">
              <a:buNone/>
            </a:pPr>
            <a:r>
              <a:rPr lang="en-US" sz="2200">
                <a:solidFill>
                  <a:schemeClr val="bg1"/>
                </a:solidFill>
                <a:ea typeface="+mn-lt"/>
                <a:cs typeface="+mn-lt"/>
              </a:rPr>
              <a:t>School readiness describes both the preparedness of a child to engage in and benefit from learning experiences, and the ability of a school to meet the needs of all students enrolled in publicly funded preschool or kindergarten. School readiness is enhanced when schools, families, and community service providers work collaboratively to ensure that every child is ready for higher levels of learning in academic content. </a:t>
            </a:r>
          </a:p>
          <a:p>
            <a:pPr marL="0" indent="0">
              <a:buNone/>
            </a:pPr>
            <a:r>
              <a:rPr lang="en-US" sz="2200">
                <a:solidFill>
                  <a:schemeClr val="bg1"/>
                </a:solidFill>
                <a:ea typeface="+mn-lt"/>
                <a:cs typeface="+mn-lt"/>
              </a:rPr>
              <a:t>~</a:t>
            </a:r>
            <a:r>
              <a:rPr lang="en-US" sz="2200" i="1">
                <a:solidFill>
                  <a:schemeClr val="bg1"/>
                </a:solidFill>
                <a:ea typeface="+mn-lt"/>
                <a:cs typeface="+mn-lt"/>
              </a:rPr>
              <a:t>State Board of Education, 2017</a:t>
            </a:r>
            <a:endParaRPr lang="en-US" sz="2200">
              <a:solidFill>
                <a:schemeClr val="bg1"/>
              </a:solidFill>
              <a:cs typeface="Calibri"/>
            </a:endParaRPr>
          </a:p>
          <a:p>
            <a:endParaRPr lang="en-US" sz="2200">
              <a:solidFill>
                <a:schemeClr val="bg1"/>
              </a:solidFill>
              <a:cs typeface="Calibri"/>
            </a:endParaRPr>
          </a:p>
        </p:txBody>
      </p:sp>
      <p:pic>
        <p:nvPicPr>
          <p:cNvPr id="4" name="Picture 4">
            <a:extLst>
              <a:ext uri="{FF2B5EF4-FFF2-40B4-BE49-F238E27FC236}">
                <a16:creationId xmlns:a16="http://schemas.microsoft.com/office/drawing/2014/main" id="{D39D7144-8DC6-4015-8B2E-9D960451F1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16446" y="6121947"/>
            <a:ext cx="1190625" cy="552450"/>
          </a:xfrm>
          <a:prstGeom prst="rect">
            <a:avLst/>
          </a:prstGeom>
        </p:spPr>
      </p:pic>
    </p:spTree>
    <p:extLst>
      <p:ext uri="{BB962C8B-B14F-4D97-AF65-F5344CB8AC3E}">
        <p14:creationId xmlns:p14="http://schemas.microsoft.com/office/powerpoint/2010/main" val="218050520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3EB-D375-4D2D-A84C-90A3D6BA346C}"/>
              </a:ext>
            </a:extLst>
          </p:cNvPr>
          <p:cNvSpPr>
            <a:spLocks noGrp="1"/>
          </p:cNvSpPr>
          <p:nvPr>
            <p:ph type="title"/>
          </p:nvPr>
        </p:nvSpPr>
        <p:spPr>
          <a:xfrm>
            <a:off x="6624410" y="394207"/>
            <a:ext cx="5398544" cy="782768"/>
          </a:xfrm>
        </p:spPr>
        <p:txBody>
          <a:bodyPr>
            <a:normAutofit/>
          </a:bodyPr>
          <a:lstStyle/>
          <a:p>
            <a:r>
              <a:rPr lang="en-US" b="1" dirty="0">
                <a:solidFill>
                  <a:srgbClr val="FCFCFA"/>
                </a:solidFill>
                <a:latin typeface="Museo Slab 500"/>
              </a:rPr>
              <a:t>Learning from Past Disruptions</a:t>
            </a:r>
            <a:endParaRPr lang="en-US" b="1" dirty="0">
              <a:solidFill>
                <a:srgbClr val="FCFCFA"/>
              </a:solidFill>
            </a:endParaRPr>
          </a:p>
        </p:txBody>
      </p:sp>
      <p:sp>
        <p:nvSpPr>
          <p:cNvPr id="3" name="Content Placeholder 2">
            <a:extLst>
              <a:ext uri="{FF2B5EF4-FFF2-40B4-BE49-F238E27FC236}">
                <a16:creationId xmlns:a16="http://schemas.microsoft.com/office/drawing/2014/main" id="{831098A3-D380-40D4-8F81-2226BA2FD57A}"/>
              </a:ext>
            </a:extLst>
          </p:cNvPr>
          <p:cNvSpPr>
            <a:spLocks noGrp="1"/>
          </p:cNvSpPr>
          <p:nvPr>
            <p:ph idx="1"/>
          </p:nvPr>
        </p:nvSpPr>
        <p:spPr>
          <a:xfrm>
            <a:off x="6624409" y="1588064"/>
            <a:ext cx="5179332" cy="4123151"/>
          </a:xfrm>
        </p:spPr>
        <p:txBody>
          <a:bodyPr vert="horz" lIns="0" tIns="0" rIns="0" bIns="0" rtlCol="0" anchor="t">
            <a:noAutofit/>
          </a:bodyPr>
          <a:lstStyle/>
          <a:p>
            <a:r>
              <a:rPr lang="en-US" sz="1800">
                <a:ea typeface="+mn-lt"/>
                <a:cs typeface="+mn-lt"/>
              </a:rPr>
              <a:t>Enrollment gradually increased. </a:t>
            </a:r>
            <a:endParaRPr lang="en-US" sz="1800">
              <a:cs typeface="Calibri" panose="020F0502020204030204"/>
            </a:endParaRPr>
          </a:p>
          <a:p>
            <a:r>
              <a:rPr lang="en-US" sz="1800">
                <a:ea typeface="+mn-lt"/>
                <a:cs typeface="+mn-lt"/>
              </a:rPr>
              <a:t>As student’s enrolled, school readiness and learning varied beyond any one common factor creating a need to assess school readiness as students returned, and to continue assessing to inform instruction. This informed instruction prioritized individualized learning and emphasized social emotional learning and support.</a:t>
            </a:r>
            <a:endParaRPr lang="en-US" sz="1800">
              <a:cs typeface="Calibri"/>
            </a:endParaRPr>
          </a:p>
          <a:p>
            <a:r>
              <a:rPr lang="en-US" sz="1800">
                <a:ea typeface="+mn-lt"/>
                <a:cs typeface="+mn-lt"/>
              </a:rPr>
              <a:t>With individualized learning, research suggests it took 2 years to resolve the greatest gaps in learning and development between a typical pre-disruption cohort and post-disruption cohorts.</a:t>
            </a:r>
            <a:endParaRPr lang="en-US" sz="1800">
              <a:cs typeface="Calibri"/>
            </a:endParaRPr>
          </a:p>
          <a:p>
            <a:r>
              <a:rPr lang="en-US" sz="1800">
                <a:ea typeface="+mn-lt"/>
                <a:cs typeface="+mn-lt"/>
              </a:rPr>
              <a:t>Districts and schools who built and maintained strong partnerships with families, built schools back stronger.</a:t>
            </a:r>
            <a:endParaRPr lang="en-US" sz="1800">
              <a:cs typeface="Calibri"/>
            </a:endParaRPr>
          </a:p>
          <a:p>
            <a:endParaRPr lang="en-US" sz="1800">
              <a:cs typeface="Calibri"/>
            </a:endParaRPr>
          </a:p>
        </p:txBody>
      </p:sp>
      <p:sp>
        <p:nvSpPr>
          <p:cNvPr id="13" name="Freeform: Shape 12">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719E8BB1-B0D7-41C4-AA10-F76A2F689491}"/>
              </a:ext>
              <a:ext uri="{C183D7F6-B498-43B3-948B-1728B52AA6E4}">
                <adec:decorative xmlns:adec="http://schemas.microsoft.com/office/drawing/2017/decorative" val="1"/>
              </a:ext>
            </a:extLst>
          </p:cNvPr>
          <p:cNvPicPr>
            <a:picLocks noChangeAspect="1"/>
          </p:cNvPicPr>
          <p:nvPr/>
        </p:nvPicPr>
        <p:blipFill rotWithShape="1">
          <a:blip r:embed="rId3"/>
          <a:srcRect r="-4" b="-4"/>
          <a:stretch/>
        </p:blipFill>
        <p:spPr>
          <a:xfrm>
            <a:off x="4700396" y="617591"/>
            <a:ext cx="1691640" cy="1691640"/>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sp>
        <p:nvSpPr>
          <p:cNvPr id="17" name="Freeform: Shape 16">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a:extLst>
              <a:ext uri="{FF2B5EF4-FFF2-40B4-BE49-F238E27FC236}">
                <a16:creationId xmlns:a16="http://schemas.microsoft.com/office/drawing/2014/main" id="{A83763AE-F3E1-4276-9741-21E30C49B5D6}"/>
              </a:ext>
              <a:ext uri="{C183D7F6-B498-43B3-948B-1728B52AA6E4}">
                <adec:decorative xmlns:adec="http://schemas.microsoft.com/office/drawing/2017/decorative" val="1"/>
              </a:ext>
            </a:extLst>
          </p:cNvPr>
          <p:cNvPicPr>
            <a:picLocks noChangeAspect="1"/>
          </p:cNvPicPr>
          <p:nvPr/>
        </p:nvPicPr>
        <p:blipFill rotWithShape="1">
          <a:blip r:embed="rId4"/>
          <a:srcRect/>
          <a:stretch/>
        </p:blipFill>
        <p:spPr>
          <a:xfrm>
            <a:off x="3545527" y="3036574"/>
            <a:ext cx="2505456" cy="2505456"/>
          </a:xfrm>
          <a:custGeom>
            <a:avLst/>
            <a:gdLst/>
            <a:ahLst/>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6" name="Picture 6">
            <a:extLst>
              <a:ext uri="{FF2B5EF4-FFF2-40B4-BE49-F238E27FC236}">
                <a16:creationId xmlns:a16="http://schemas.microsoft.com/office/drawing/2014/main" id="{3F572627-8D41-44ED-9298-989CD5267089}"/>
              </a:ext>
              <a:ext uri="{C183D7F6-B498-43B3-948B-1728B52AA6E4}">
                <adec:decorative xmlns:adec="http://schemas.microsoft.com/office/drawing/2017/decorative" val="1"/>
              </a:ext>
            </a:extLst>
          </p:cNvPr>
          <p:cNvPicPr>
            <a:picLocks noChangeAspect="1"/>
          </p:cNvPicPr>
          <p:nvPr/>
        </p:nvPicPr>
        <p:blipFill rotWithShape="1">
          <a:blip r:embed="rId5"/>
          <a:srcRect t="8267" r="-2" b="6731"/>
          <a:stretch/>
        </p:blipFill>
        <p:spPr>
          <a:xfrm>
            <a:off x="20" y="10"/>
            <a:ext cx="3904480" cy="3318836"/>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7" name="Picture 7">
            <a:extLst>
              <a:ext uri="{FF2B5EF4-FFF2-40B4-BE49-F238E27FC236}">
                <a16:creationId xmlns:a16="http://schemas.microsoft.com/office/drawing/2014/main" id="{0193A262-6540-4CA5-B998-012E58B09D46}"/>
              </a:ext>
              <a:ext uri="{C183D7F6-B498-43B3-948B-1728B52AA6E4}">
                <adec:decorative xmlns:adec="http://schemas.microsoft.com/office/drawing/2017/decorative" val="1"/>
              </a:ext>
            </a:extLst>
          </p:cNvPr>
          <p:cNvPicPr>
            <a:picLocks noChangeAspect="1"/>
          </p:cNvPicPr>
          <p:nvPr/>
        </p:nvPicPr>
        <p:blipFill rotWithShape="1">
          <a:blip r:embed="rId6"/>
          <a:srcRect t="5725" r="-1" b="7247"/>
          <a:stretch/>
        </p:blipFill>
        <p:spPr>
          <a:xfrm>
            <a:off x="1" y="4207014"/>
            <a:ext cx="3050387" cy="2654675"/>
          </a:xfrm>
          <a:custGeom>
            <a:avLst/>
            <a:gdLst/>
            <a:ahLst/>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Tree>
    <p:extLst>
      <p:ext uri="{BB962C8B-B14F-4D97-AF65-F5344CB8AC3E}">
        <p14:creationId xmlns:p14="http://schemas.microsoft.com/office/powerpoint/2010/main" val="396080759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0" name="Rectangle 106">
            <a:extLst>
              <a:ext uri="{FF2B5EF4-FFF2-40B4-BE49-F238E27FC236}">
                <a16:creationId xmlns:a16="http://schemas.microsoft.com/office/drawing/2014/main" id="{6D19922F-AD68-4E94-85E8-0AA44A1B1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6" name="Title 1">
            <a:extLst>
              <a:ext uri="{FF2B5EF4-FFF2-40B4-BE49-F238E27FC236}">
                <a16:creationId xmlns:a16="http://schemas.microsoft.com/office/drawing/2014/main" id="{282F6C53-2FF9-419E-9C53-328141FD0EEC}"/>
              </a:ext>
            </a:extLst>
          </p:cNvPr>
          <p:cNvSpPr>
            <a:spLocks noGrp="1"/>
          </p:cNvSpPr>
          <p:nvPr>
            <p:ph type="title"/>
          </p:nvPr>
        </p:nvSpPr>
        <p:spPr>
          <a:xfrm>
            <a:off x="1307737" y="356616"/>
            <a:ext cx="7200996" cy="747084"/>
          </a:xfrm>
        </p:spPr>
        <p:txBody>
          <a:bodyPr>
            <a:normAutofit/>
          </a:bodyPr>
          <a:lstStyle/>
          <a:p>
            <a:r>
              <a:rPr lang="en-US" dirty="0">
                <a:solidFill>
                  <a:srgbClr val="FFFFFF"/>
                </a:solidFill>
                <a:latin typeface="Museo Slab 500"/>
              </a:rPr>
              <a:t>Assessing Needs within Early Learning</a:t>
            </a:r>
            <a:endParaRPr lang="en-US" dirty="0">
              <a:solidFill>
                <a:srgbClr val="FFFFFF"/>
              </a:solidFill>
            </a:endParaRPr>
          </a:p>
        </p:txBody>
      </p:sp>
      <p:graphicFrame>
        <p:nvGraphicFramePr>
          <p:cNvPr id="18" name="Diagram 18" descr="Quality, Community collaboration, transitions, continuity of learning">
            <a:extLst>
              <a:ext uri="{FF2B5EF4-FFF2-40B4-BE49-F238E27FC236}">
                <a16:creationId xmlns:a16="http://schemas.microsoft.com/office/drawing/2014/main" id="{9107F6A1-0199-47D8-AB80-A72973F60351}"/>
              </a:ext>
            </a:extLst>
          </p:cNvPr>
          <p:cNvGraphicFramePr>
            <a:graphicFrameLocks noGrp="1"/>
          </p:cNvGraphicFramePr>
          <p:nvPr>
            <p:ph idx="1"/>
            <p:extLst>
              <p:ext uri="{D42A27DB-BD31-4B8C-83A1-F6EECF244321}">
                <p14:modId xmlns:p14="http://schemas.microsoft.com/office/powerpoint/2010/main" val="2097983033"/>
              </p:ext>
            </p:extLst>
          </p:nvPr>
        </p:nvGraphicFramePr>
        <p:xfrm>
          <a:off x="1021644" y="1554163"/>
          <a:ext cx="10332156"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CFA4153-ADA5-4CCE-AEF2-A2B4FCC69F59}"/>
              </a:ext>
            </a:extLst>
          </p:cNvPr>
          <p:cNvSpPr>
            <a:spLocks noGrp="1"/>
          </p:cNvSpPr>
          <p:nvPr>
            <p:ph type="sldNum" sz="quarter" idx="12"/>
          </p:nvPr>
        </p:nvSpPr>
        <p:spPr>
          <a:xfrm>
            <a:off x="8610600" y="6356350"/>
            <a:ext cx="2743200" cy="365125"/>
          </a:xfrm>
        </p:spPr>
        <p:txBody>
          <a:bodyPr>
            <a:normAutofit/>
          </a:bodyPr>
          <a:lstStyle/>
          <a:p>
            <a:pPr>
              <a:spcAft>
                <a:spcPts val="600"/>
              </a:spcAft>
            </a:pPr>
            <a:fld id="{C479D5F6-EDCB-402A-AC08-4943A1820E8F}" type="slidenum">
              <a:rPr lang="en-US"/>
              <a:pPr>
                <a:spcAft>
                  <a:spcPts val="600"/>
                </a:spcAft>
              </a:pPr>
              <a:t>8</a:t>
            </a:fld>
            <a:endParaRPr lang="en-US"/>
          </a:p>
        </p:txBody>
      </p:sp>
      <p:pic>
        <p:nvPicPr>
          <p:cNvPr id="29" name="Picture 18">
            <a:extLst>
              <a:ext uri="{FF2B5EF4-FFF2-40B4-BE49-F238E27FC236}">
                <a16:creationId xmlns:a16="http://schemas.microsoft.com/office/drawing/2014/main" id="{9268247C-C257-4B9F-B735-947CF5F3A44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7881" y="1496661"/>
            <a:ext cx="760238" cy="760238"/>
          </a:xfrm>
          <a:prstGeom prst="rect">
            <a:avLst/>
          </a:prstGeom>
        </p:spPr>
      </p:pic>
      <p:pic>
        <p:nvPicPr>
          <p:cNvPr id="1339" name="Picture 1339">
            <a:extLst>
              <a:ext uri="{FF2B5EF4-FFF2-40B4-BE49-F238E27FC236}">
                <a16:creationId xmlns:a16="http://schemas.microsoft.com/office/drawing/2014/main" id="{83E38E8B-EFB3-4C55-B0D1-9F7D144AD91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27881" y="2484437"/>
            <a:ext cx="760236" cy="760236"/>
          </a:xfrm>
          <a:prstGeom prst="rect">
            <a:avLst/>
          </a:prstGeom>
        </p:spPr>
      </p:pic>
      <p:pic>
        <p:nvPicPr>
          <p:cNvPr id="1340" name="Picture 1340">
            <a:extLst>
              <a:ext uri="{FF2B5EF4-FFF2-40B4-BE49-F238E27FC236}">
                <a16:creationId xmlns:a16="http://schemas.microsoft.com/office/drawing/2014/main" id="{1BA217AA-8921-4885-8486-AEDEAC9856FF}"/>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27881" y="3472216"/>
            <a:ext cx="760237" cy="760237"/>
          </a:xfrm>
          <a:prstGeom prst="rect">
            <a:avLst/>
          </a:prstGeom>
        </p:spPr>
      </p:pic>
      <p:pic>
        <p:nvPicPr>
          <p:cNvPr id="1341" name="Picture 1341">
            <a:extLst>
              <a:ext uri="{FF2B5EF4-FFF2-40B4-BE49-F238E27FC236}">
                <a16:creationId xmlns:a16="http://schemas.microsoft.com/office/drawing/2014/main" id="{B1A937D3-C8B7-4034-BF24-90B4887B9A9F}"/>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27881" y="4629326"/>
            <a:ext cx="760237" cy="760237"/>
          </a:xfrm>
          <a:prstGeom prst="rect">
            <a:avLst/>
          </a:prstGeom>
        </p:spPr>
      </p:pic>
    </p:spTree>
    <p:extLst>
      <p:ext uri="{BB962C8B-B14F-4D97-AF65-F5344CB8AC3E}">
        <p14:creationId xmlns:p14="http://schemas.microsoft.com/office/powerpoint/2010/main" val="1057578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EA063-17B1-4458-9205-8F62F98C1294}"/>
              </a:ext>
            </a:extLst>
          </p:cNvPr>
          <p:cNvSpPr>
            <a:spLocks noGrp="1"/>
          </p:cNvSpPr>
          <p:nvPr>
            <p:ph type="title"/>
          </p:nvPr>
        </p:nvSpPr>
        <p:spPr/>
        <p:txBody>
          <a:bodyPr/>
          <a:lstStyle/>
          <a:p>
            <a:r>
              <a:rPr lang="en-US" dirty="0">
                <a:latin typeface="Museo Slab 500"/>
              </a:rPr>
              <a:t>Assessing Needs within Early Learning </a:t>
            </a:r>
            <a:endParaRPr lang="en-US" dirty="0"/>
          </a:p>
        </p:txBody>
      </p:sp>
      <p:sp>
        <p:nvSpPr>
          <p:cNvPr id="3" name="Content Placeholder 2">
            <a:extLst>
              <a:ext uri="{FF2B5EF4-FFF2-40B4-BE49-F238E27FC236}">
                <a16:creationId xmlns:a16="http://schemas.microsoft.com/office/drawing/2014/main" id="{674A28C3-666A-42F7-B2E8-894F05CC1824}"/>
              </a:ext>
            </a:extLst>
          </p:cNvPr>
          <p:cNvSpPr>
            <a:spLocks noGrp="1"/>
          </p:cNvSpPr>
          <p:nvPr>
            <p:ph sz="half" idx="1"/>
          </p:nvPr>
        </p:nvSpPr>
        <p:spPr>
          <a:xfrm>
            <a:off x="838200" y="1554480"/>
            <a:ext cx="5181600" cy="1103217"/>
          </a:xfrm>
        </p:spPr>
        <p:txBody>
          <a:bodyPr vert="horz" lIns="0" tIns="0" rIns="0" bIns="0" rtlCol="0" anchor="t">
            <a:normAutofit/>
          </a:bodyPr>
          <a:lstStyle/>
          <a:p>
            <a:r>
              <a:rPr lang="en-US" dirty="0">
                <a:cs typeface="Calibri"/>
              </a:rPr>
              <a:t>Quantitative Data </a:t>
            </a:r>
            <a:r>
              <a:rPr lang="en-US" b="1" dirty="0">
                <a:cs typeface="Calibri"/>
              </a:rPr>
              <a:t>can</a:t>
            </a:r>
            <a:r>
              <a:rPr lang="en-US" b="1" dirty="0">
                <a:ea typeface="+mn-lt"/>
                <a:cs typeface="+mn-lt"/>
              </a:rPr>
              <a:t> be counted or measured</a:t>
            </a:r>
            <a:r>
              <a:rPr lang="en-US" dirty="0">
                <a:ea typeface="+mn-lt"/>
                <a:cs typeface="+mn-lt"/>
              </a:rPr>
              <a:t>; it refers to numerical data</a:t>
            </a:r>
            <a:endParaRPr lang="en-US" dirty="0"/>
          </a:p>
        </p:txBody>
      </p:sp>
      <p:sp>
        <p:nvSpPr>
          <p:cNvPr id="8" name="TextBox 7">
            <a:extLst>
              <a:ext uri="{FF2B5EF4-FFF2-40B4-BE49-F238E27FC236}">
                <a16:creationId xmlns:a16="http://schemas.microsoft.com/office/drawing/2014/main" id="{5C12AB95-B3AC-44DA-B139-A3BFD82F4972}"/>
              </a:ext>
            </a:extLst>
          </p:cNvPr>
          <p:cNvSpPr txBox="1"/>
          <p:nvPr/>
        </p:nvSpPr>
        <p:spPr>
          <a:xfrm>
            <a:off x="860521" y="2653915"/>
            <a:ext cx="499071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panose="020F0502020204030204"/>
              </a:rPr>
              <a:t>Examples of Common Quantitative Data</a:t>
            </a:r>
          </a:p>
          <a:p>
            <a:pPr marL="285750" indent="-285750">
              <a:buFont typeface="Arial"/>
              <a:buChar char="•"/>
            </a:pPr>
            <a:r>
              <a:rPr lang="en-US" dirty="0"/>
              <a:t>Assessment Data (e.g., </a:t>
            </a:r>
            <a:r>
              <a:rPr lang="en-US" dirty="0" err="1"/>
              <a:t>Acadience</a:t>
            </a:r>
            <a:r>
              <a:rPr lang="en-US" dirty="0"/>
              <a:t>)</a:t>
            </a:r>
            <a:endParaRPr lang="en-US" dirty="0">
              <a:cs typeface="Calibri"/>
            </a:endParaRPr>
          </a:p>
          <a:p>
            <a:pPr marL="285750" indent="-285750">
              <a:buFont typeface="Arial"/>
              <a:buChar char="•"/>
            </a:pPr>
            <a:r>
              <a:rPr lang="en-US" dirty="0">
                <a:cs typeface="Calibri"/>
              </a:rPr>
              <a:t>Attendance Data (e.g., average daily attendance)</a:t>
            </a:r>
          </a:p>
          <a:p>
            <a:pPr marL="285750" indent="-285750">
              <a:buFont typeface="Arial"/>
              <a:buChar char="•"/>
            </a:pPr>
            <a:endParaRPr lang="en-US" dirty="0">
              <a:cs typeface="Calibri"/>
            </a:endParaRPr>
          </a:p>
          <a:p>
            <a:endParaRPr lang="en-US" dirty="0">
              <a:cs typeface="Calibri"/>
            </a:endParaRPr>
          </a:p>
        </p:txBody>
      </p:sp>
      <p:sp>
        <p:nvSpPr>
          <p:cNvPr id="5" name="Content Placeholder 4">
            <a:extLst>
              <a:ext uri="{FF2B5EF4-FFF2-40B4-BE49-F238E27FC236}">
                <a16:creationId xmlns:a16="http://schemas.microsoft.com/office/drawing/2014/main" id="{5D28BEB1-159E-449E-A0E1-0106F97B5D71}"/>
              </a:ext>
            </a:extLst>
          </p:cNvPr>
          <p:cNvSpPr>
            <a:spLocks noGrp="1"/>
          </p:cNvSpPr>
          <p:nvPr>
            <p:ph sz="half" idx="2"/>
          </p:nvPr>
        </p:nvSpPr>
        <p:spPr>
          <a:xfrm>
            <a:off x="6172200" y="1508298"/>
            <a:ext cx="5635721" cy="1103217"/>
          </a:xfrm>
        </p:spPr>
        <p:txBody>
          <a:bodyPr vert="horz" lIns="91440" tIns="45720" rIns="91440" bIns="45720" rtlCol="0" anchor="t">
            <a:normAutofit/>
          </a:bodyPr>
          <a:lstStyle/>
          <a:p>
            <a:r>
              <a:rPr lang="en-US" dirty="0">
                <a:cs typeface="Calibri"/>
              </a:rPr>
              <a:t>Qualitative Data is </a:t>
            </a:r>
            <a:r>
              <a:rPr lang="en-US" b="1" dirty="0">
                <a:cs typeface="Calibri"/>
              </a:rPr>
              <a:t>descriptive</a:t>
            </a:r>
            <a:r>
              <a:rPr lang="en-US" dirty="0">
                <a:cs typeface="Calibri"/>
              </a:rPr>
              <a:t>, referring to things that can be observed but not measured.</a:t>
            </a:r>
            <a:endParaRPr lang="en-US" dirty="0"/>
          </a:p>
        </p:txBody>
      </p:sp>
      <p:sp>
        <p:nvSpPr>
          <p:cNvPr id="9" name="TextBox 8">
            <a:extLst>
              <a:ext uri="{FF2B5EF4-FFF2-40B4-BE49-F238E27FC236}">
                <a16:creationId xmlns:a16="http://schemas.microsoft.com/office/drawing/2014/main" id="{5BD1F419-9E6B-465B-AF1E-CFFBF62E0853}"/>
              </a:ext>
            </a:extLst>
          </p:cNvPr>
          <p:cNvSpPr txBox="1"/>
          <p:nvPr/>
        </p:nvSpPr>
        <p:spPr>
          <a:xfrm>
            <a:off x="6410036" y="2607732"/>
            <a:ext cx="499071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panose="020F0502020204030204"/>
              </a:rPr>
              <a:t>Examples of Common Qualitative Data</a:t>
            </a:r>
          </a:p>
          <a:p>
            <a:pPr marL="285750" indent="-285750">
              <a:buFont typeface="Arial"/>
              <a:buChar char="•"/>
            </a:pPr>
            <a:r>
              <a:rPr lang="en-US" dirty="0">
                <a:cs typeface="Calibri"/>
              </a:rPr>
              <a:t>Observations (e.g., classroom observation)</a:t>
            </a:r>
          </a:p>
          <a:p>
            <a:pPr marL="285750" indent="-285750">
              <a:buFont typeface="Arial"/>
              <a:buChar char="•"/>
            </a:pPr>
            <a:r>
              <a:rPr lang="en-US" dirty="0">
                <a:cs typeface="Calibri"/>
              </a:rPr>
              <a:t>Document review (e.g., curriculum audits)</a:t>
            </a:r>
          </a:p>
          <a:p>
            <a:pPr marL="285750" indent="-285750">
              <a:buFont typeface="Arial"/>
              <a:buChar char="•"/>
            </a:pPr>
            <a:r>
              <a:rPr lang="en-US" dirty="0">
                <a:cs typeface="Calibri"/>
              </a:rPr>
              <a:t>Experiences (e.g., feedback from families)</a:t>
            </a:r>
          </a:p>
          <a:p>
            <a:pPr marL="285750" indent="-285750">
              <a:buFont typeface="Arial"/>
              <a:buChar char="•"/>
            </a:pPr>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3CB38E1C-181A-4606-984A-9546D323E1E4}"/>
              </a:ext>
            </a:extLst>
          </p:cNvPr>
          <p:cNvSpPr>
            <a:spLocks noGrp="1"/>
          </p:cNvSpPr>
          <p:nvPr>
            <p:ph type="sldNum" sz="quarter" idx="12"/>
          </p:nvPr>
        </p:nvSpPr>
        <p:spPr/>
        <p:txBody>
          <a:bodyPr/>
          <a:lstStyle/>
          <a:p>
            <a:fld id="{C479D5F6-EDCB-402A-AC08-4943A1820E8F}" type="slidenum">
              <a:rPr lang="en-US" smtClean="0"/>
              <a:pPr/>
              <a:t>9</a:t>
            </a:fld>
            <a:endParaRPr lang="en-US"/>
          </a:p>
        </p:txBody>
      </p:sp>
      <p:pic>
        <p:nvPicPr>
          <p:cNvPr id="6" name="Picture 6">
            <a:extLst>
              <a:ext uri="{FF2B5EF4-FFF2-40B4-BE49-F238E27FC236}">
                <a16:creationId xmlns:a16="http://schemas.microsoft.com/office/drawing/2014/main" id="{29342784-20AB-4E0E-B9F4-40146FDD3BB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2158" y="3795431"/>
            <a:ext cx="4490411" cy="2884714"/>
          </a:xfrm>
          <a:prstGeom prst="rect">
            <a:avLst/>
          </a:prstGeom>
        </p:spPr>
      </p:pic>
      <p:pic>
        <p:nvPicPr>
          <p:cNvPr id="7" name="Picture 7">
            <a:extLst>
              <a:ext uri="{FF2B5EF4-FFF2-40B4-BE49-F238E27FC236}">
                <a16:creationId xmlns:a16="http://schemas.microsoft.com/office/drawing/2014/main" id="{1679D6B9-6253-4B47-A9D9-D2471AC1C66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83402" y="3854690"/>
            <a:ext cx="3190105" cy="2773891"/>
          </a:xfrm>
          <a:prstGeom prst="rect">
            <a:avLst/>
          </a:prstGeom>
        </p:spPr>
      </p:pic>
    </p:spTree>
    <p:extLst>
      <p:ext uri="{BB962C8B-B14F-4D97-AF65-F5344CB8AC3E}">
        <p14:creationId xmlns:p14="http://schemas.microsoft.com/office/powerpoint/2010/main" val="19616617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TotalTime>
  <Words>4585</Words>
  <Application>Microsoft Office PowerPoint</Application>
  <PresentationFormat>Widescreen</PresentationFormat>
  <Paragraphs>394</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Arial,Sans-Serif</vt:lpstr>
      <vt:lpstr>Calibri</vt:lpstr>
      <vt:lpstr>Calibri Light</vt:lpstr>
      <vt:lpstr>Museo Slab 500</vt:lpstr>
      <vt:lpstr>Segoe UI</vt:lpstr>
      <vt:lpstr>Office Theme</vt:lpstr>
      <vt:lpstr>Early Learning Needs Assessment</vt:lpstr>
      <vt:lpstr>Poll: Who's in the room?</vt:lpstr>
      <vt:lpstr>Current Context</vt:lpstr>
      <vt:lpstr>Assessing Needs within Early Learning</vt:lpstr>
      <vt:lpstr>Research Context</vt:lpstr>
      <vt:lpstr>Ready Child, Ready System</vt:lpstr>
      <vt:lpstr>Learning from Past Disruptions</vt:lpstr>
      <vt:lpstr>Assessing Needs within Early Learning</vt:lpstr>
      <vt:lpstr>Assessing Needs within Early Learning </vt:lpstr>
      <vt:lpstr>Early Learning Needs Assessment Minimum Requirements</vt:lpstr>
      <vt:lpstr>Districts and Schools </vt:lpstr>
      <vt:lpstr>Early Learning Needs Assessment</vt:lpstr>
      <vt:lpstr>Step by step process</vt:lpstr>
      <vt:lpstr>Data Collection to Data Analysis</vt:lpstr>
      <vt:lpstr>Data Collection to Data Analysis</vt:lpstr>
      <vt:lpstr>Research-based early learning and development strategies</vt:lpstr>
      <vt:lpstr>ELNA in UIP terms</vt:lpstr>
      <vt:lpstr>Roadmap </vt:lpstr>
      <vt:lpstr>Focused future steps</vt:lpstr>
      <vt:lpstr>Available Resources</vt:lpstr>
      <vt:lpstr>Thank you</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Rogers, Megan</cp:lastModifiedBy>
  <cp:revision>519</cp:revision>
  <dcterms:created xsi:type="dcterms:W3CDTF">2019-06-25T17:30:52Z</dcterms:created>
  <dcterms:modified xsi:type="dcterms:W3CDTF">2021-08-18T20:56:57Z</dcterms:modified>
</cp:coreProperties>
</file>