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4-->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256" r:id="rId3"/>
    <p:sldId id="257" r:id="rId4"/>
    <p:sldId id="269" r:id="rId5"/>
    <p:sldId id="275" r:id="rId6"/>
    <p:sldId id="270" r:id="rId7"/>
    <p:sldId id="273" r:id="rId8"/>
    <p:sldId id="274" r:id="rId9"/>
    <p:sldId id="296" r:id="rId10"/>
    <p:sldId id="298" r:id="rId11"/>
    <p:sldId id="299" r:id="rId12"/>
    <p:sldId id="300" r:id="rId13"/>
    <p:sldId id="301" r:id="rId14"/>
    <p:sldId id="302" r:id="rId15"/>
    <p:sldId id="276" r:id="rId16"/>
    <p:sldId id="277" r:id="rId17"/>
    <p:sldId id="278" r:id="rId18"/>
    <p:sldId id="279" r:id="rId19"/>
    <p:sldId id="272" r:id="rId20"/>
    <p:sldId id="264" r:id="rId21"/>
    <p:sldId id="271" r:id="rId22"/>
    <p:sldId id="282" r:id="rId23"/>
    <p:sldId id="283" r:id="rId24"/>
    <p:sldId id="280" r:id="rId25"/>
    <p:sldId id="284" r:id="rId26"/>
    <p:sldId id="286" r:id="rId27"/>
    <p:sldId id="287" r:id="rId28"/>
    <p:sldId id="288" r:id="rId29"/>
    <p:sldId id="289" r:id="rId30"/>
    <p:sldId id="292" r:id="rId31"/>
    <p:sldId id="294" r:id="rId32"/>
    <p:sldId id="295" r:id="rId33"/>
    <p:sldId id="281" r:id="rId34"/>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autoAdjust="0"/>
  </p:normalViewPr>
  <p:slideViewPr>
    <p:cSldViewPr snapToGrid="0">
      <p:cViewPr varScale="1">
        <p:scale>
          <a:sx n="116" d="100"/>
          <a:sy n="116" d="100"/>
        </p:scale>
        <p:origin x="1386" y="10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tags" Target="tags/tag16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3803681767"/>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34818" name="Rectangle 2"/>
          <p:cNvSpPr>
            <a:spLocks noGrp="1" noRot="1" noChangeAspect="1" noChangeArrowheads="1" noTextEdit="1"/>
          </p:cNvSpPr>
          <p:nvPr>
            <p:ph type="sldImg"/>
          </p:nvPr>
        </p:nvSpPr>
        <p:spPr>
          <a:solidFill>
            <a:srgbClr val="FFFFFF"/>
          </a:solidFill>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467491324"/>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Mention that this essentially</a:t>
            </a:r>
            <a:r>
              <a:rPr lang="en-US" baseline="0" smtClean="0"/>
              <a:t> brings USED guidance into the law. Point out specifically that “to the extent feasible” no longer is in the law. Point out priority to UY (used to be “consider the wishes”)</a:t>
            </a:r>
            <a:endParaRPr lang="en-US"/>
          </a:p>
        </p:txBody>
      </p:sp>
      <p:sp>
        <p:nvSpPr>
          <p:cNvPr id="4" name="Slide Number Placeholder 3"/>
          <p:cNvSpPr>
            <a:spLocks noGrp="1"/>
          </p:cNvSpPr>
          <p:nvPr>
            <p:ph type="sldNum" sz="quarter" idx="10"/>
          </p:nvPr>
        </p:nvSpPr>
        <p:spPr/>
        <p:txBody>
          <a:bodyPr/>
          <a:lstStyle/>
          <a:p>
            <a:fld id="{C61BECB0-86D4-CB4A-BBFC-E98EB6876B95}" type="slidenum">
              <a:rPr lang="en-US" smtClean="0"/>
              <a:t>25</a:t>
            </a:fld>
            <a:endParaRPr lang="en-US"/>
          </a:p>
        </p:txBody>
      </p:sp>
    </p:spTree>
    <p:extLst>
      <p:ext uri="{BB962C8B-B14F-4D97-AF65-F5344CB8AC3E}">
        <p14:creationId xmlns:p14="http://schemas.microsoft.com/office/powerpoint/2010/main" val="97333596"/>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4016822643"/>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3772341429"/>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2598336143"/>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3325752638"/>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a:ea typeface="ＭＳ Ｐゴシック" charset="0"/>
              <a:cs typeface="ＭＳ Ｐゴシック" charset="0"/>
            </a:endParaRPr>
          </a:p>
        </p:txBody>
      </p:sp>
    </p:spTree>
    <p:extLst>
      <p:ext uri="{BB962C8B-B14F-4D97-AF65-F5344CB8AC3E}">
        <p14:creationId xmlns:p14="http://schemas.microsoft.com/office/powerpoint/2010/main" val="418310937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image" Target="../media/image1.png"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tags" Target="../tags/tag6.xml" /><Relationship Id="rId3" Type="http://schemas.openxmlformats.org/officeDocument/2006/relationships/tags" Target="../tags/tag7.xml" /><Relationship Id="rId4" Type="http://schemas.openxmlformats.org/officeDocument/2006/relationships/tags" Target="../tags/tag8.xml" /><Relationship Id="rId5" Type="http://schemas.openxmlformats.org/officeDocument/2006/relationships/image" Target="../media/image3.png" /><Relationship Id="rId6" Type="http://schemas.openxmlformats.org/officeDocument/2006/relationships/tags" Target="../tags/tag9.xml" /><Relationship Id="rId7" Type="http://schemas.openxmlformats.org/officeDocument/2006/relationships/tags" Target="../tags/tag10.xml" /><Relationship Id="rId8"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10" Type="http://schemas.openxmlformats.org/officeDocument/2006/relationships/slideMaster" Target="../slideMasters/slideMaster1.xml" /><Relationship Id="rId2" Type="http://schemas.openxmlformats.org/officeDocument/2006/relationships/tags" Target="../tags/tag11.xml" /><Relationship Id="rId3" Type="http://schemas.openxmlformats.org/officeDocument/2006/relationships/tags" Target="../tags/tag12.xml" /><Relationship Id="rId4" Type="http://schemas.openxmlformats.org/officeDocument/2006/relationships/tags" Target="../tags/tag13.xml" /><Relationship Id="rId5" Type="http://schemas.openxmlformats.org/officeDocument/2006/relationships/image" Target="../media/image3.png" /><Relationship Id="rId6" Type="http://schemas.openxmlformats.org/officeDocument/2006/relationships/tags" Target="../tags/tag14.xml" /><Relationship Id="rId7" Type="http://schemas.openxmlformats.org/officeDocument/2006/relationships/tags" Target="../tags/tag15.xml" /><Relationship Id="rId8" Type="http://schemas.openxmlformats.org/officeDocument/2006/relationships/image" Target="../media/image5.png" /><Relationship Id="rId9" Type="http://schemas.openxmlformats.org/officeDocument/2006/relationships/tags" Target="../tags/tag16.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6.png"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7.png"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9.png"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image" Target="../media/image2.png"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image" Target="../media/image3.png" /><Relationship Id="rId7" Type="http://schemas.openxmlformats.org/officeDocument/2006/relationships/tags" Target="../tags/tag21.xml" /><Relationship Id="rId8" Type="http://schemas.openxmlformats.org/officeDocument/2006/relationships/tags" Target="../tags/tag22.xml" /><Relationship Id="rId9"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12" name="Rectangle 11"/>
          <p:cNvSpPr/>
          <p:nvPr userDrawn="1">
            <p:custDataLst>
              <p:tags r:id="rId1"/>
            </p:custDataLst>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2"/>
            </p:custDataLst>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smtClean="0"/>
              <a:t>Click to edit Master title style</a:t>
            </a:r>
            <a:endParaRPr lang="en-US"/>
          </a:p>
        </p:txBody>
      </p:sp>
      <p:sp>
        <p:nvSpPr>
          <p:cNvPr id="3" name="Subtitle 2"/>
          <p:cNvSpPr>
            <a:spLocks noGrp="1"/>
          </p:cNvSpPr>
          <p:nvPr>
            <p:ph type="subTitle" idx="1"/>
            <p:custDataLst>
              <p:tags r:id="rId3"/>
            </p:custDataLst>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8" name="Picture 7"/>
          <p:cNvPicPr>
            <a:picLocks noChangeAspect="1"/>
          </p:cNvPicPr>
          <p:nvPr userDrawn="1">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custDataLst>
              <p:tags r:id="rId6"/>
            </p:custDataLst>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188057560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a:p>
        </p:txBody>
      </p:sp>
    </p:spTree>
    <p:extLst>
      <p:ext uri="{BB962C8B-B14F-4D97-AF65-F5344CB8AC3E}">
        <p14:creationId xmlns:p14="http://schemas.microsoft.com/office/powerpoint/2010/main" val="16847188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2" name="Title 1"/>
          <p:cNvSpPr>
            <a:spLocks noGrp="1"/>
          </p:cNvSpPr>
          <p:nvPr>
            <p:ph type="title"/>
            <p:custDataLst>
              <p:tags r:id="rId1"/>
            </p:custDataLst>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a:p>
        </p:txBody>
      </p:sp>
    </p:spTree>
    <p:extLst>
      <p:ext uri="{BB962C8B-B14F-4D97-AF65-F5344CB8AC3E}">
        <p14:creationId xmlns:p14="http://schemas.microsoft.com/office/powerpoint/2010/main" val="418038901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Blank">
    <p:spTree>
      <p:nvGrpSpPr>
        <p:cNvPr id="1" name=""/>
        <p:cNvGrpSpPr/>
        <p:nvPr/>
      </p:nvGrpSpPr>
      <p:grpSpPr>
        <a:xfrm>
          <a:off x="0" y="0"/>
          <a:ext cx="0" cy="0"/>
        </a:xfrm>
      </p:grpSpPr>
      <p:pic>
        <p:nvPicPr>
          <p:cNvPr id="2" name="Picture 1"/>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custDataLst>
              <p:tags r:id="rId3"/>
            </p:custDataLst>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a:p>
        </p:txBody>
      </p:sp>
      <p:sp>
        <p:nvSpPr>
          <p:cNvPr id="4" name="Slide Number Placeholder 5"/>
          <p:cNvSpPr>
            <a:spLocks noGrp="1"/>
          </p:cNvSpPr>
          <p:nvPr>
            <p:ph type="sldNum" sz="quarter" idx="12"/>
            <p:custDataLst>
              <p:tags r:id="rId4"/>
            </p:custDataLst>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1090883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Blank">
    <p:spTree>
      <p:nvGrpSpPr>
        <p:cNvPr id="1" name=""/>
        <p:cNvGrpSpPr/>
        <p:nvPr/>
      </p:nvGrpSpPr>
      <p:grpSpPr>
        <a:xfrm>
          <a:off x="0" y="0"/>
          <a:ext cx="0" cy="0"/>
        </a:xfrm>
      </p:grpSpPr>
      <p:pic>
        <p:nvPicPr>
          <p:cNvPr id="2" name="Picture 1"/>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custDataLst>
              <p:tags r:id="rId3"/>
            </p:custDataLst>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a:p>
        </p:txBody>
      </p:sp>
      <p:sp>
        <p:nvSpPr>
          <p:cNvPr id="4" name="Slide Number Placeholder 5"/>
          <p:cNvSpPr>
            <a:spLocks noGrp="1"/>
          </p:cNvSpPr>
          <p:nvPr>
            <p:ph type="sldNum" sz="quarter" idx="12"/>
            <p:custDataLst>
              <p:tags r:id="rId4"/>
            </p:custDataLst>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17222193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pic>
        <p:nvPicPr>
          <p:cNvPr id="7" name="Picture 6"/>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custDataLst>
              <p:tags r:id="rId3"/>
            </p:custDataLst>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custDataLst>
              <p:tags r:id="rId4"/>
            </p:custDataLst>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custDataLst>
              <p:tags r:id="rId7"/>
            </p:custDataLst>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4549432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1_Title and Content">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2_Title and Content">
    <p:spTree>
      <p:nvGrpSpPr>
        <p:cNvPr id="1" name=""/>
        <p:cNvGrpSpPr/>
        <p:nvPr/>
      </p:nvGrpSpPr>
      <p:grpSpPr>
        <a:xfrm>
          <a:off x="0" y="0"/>
          <a:ext cx="0" cy="0"/>
        </a:xfrm>
      </p:grpSpPr>
      <p:pic>
        <p:nvPicPr>
          <p:cNvPr id="7" name="Picture 6"/>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custDataLst>
              <p:tags r:id="rId3"/>
            </p:custDataLst>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custDataLst>
              <p:tags r:id="rId4"/>
            </p:custDataLst>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custDataLst>
              <p:tags r:id="rId7"/>
            </p:custDataLst>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3_Title and Content">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4_Title and Content">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5_Title and Content">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6_Title and Content">
    <p:spTree>
      <p:nvGrpSpPr>
        <p:cNvPr id="1" name=""/>
        <p:cNvGrpSpPr/>
        <p:nvPr/>
      </p:nvGrpSpPr>
      <p:grpSpPr>
        <a:xfrm>
          <a:off x="0" y="0"/>
          <a:ext cx="0" cy="0"/>
        </a:xfrm>
      </p:grpSpPr>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3" name="Content Placeholder 2"/>
          <p:cNvSpPr>
            <a:spLocks noGrp="1"/>
          </p:cNvSpPr>
          <p:nvPr>
            <p:ph sz="half" idx="1"/>
            <p:custDataLst>
              <p:tags r:id="rId1"/>
            </p:custDataLst>
          </p:nvPr>
        </p:nvSpPr>
        <p:spPr>
          <a:xfrm>
            <a:off x="6286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custDataLst>
              <p:tags r:id="rId2"/>
            </p:custDataLst>
          </p:nvPr>
        </p:nvSpPr>
        <p:spPr>
          <a:xfrm>
            <a:off x="46291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custDataLst>
              <p:tags r:id="rId5"/>
            </p:custDataLst>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a:p>
        </p:txBody>
      </p:sp>
      <p:pic>
        <p:nvPicPr>
          <p:cNvPr id="11" name="Picture 10"/>
          <p:cNvPicPr>
            <a:picLocks noChangeAspect="1"/>
          </p:cNvPicPr>
          <p:nvPr userDrawn="1">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custDataLst>
              <p:tags r:id="rId8"/>
            </p:custDataLst>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313320687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ags" Target="../tags/tag30.xml" /><Relationship Id="rId15" Type="http://schemas.openxmlformats.org/officeDocument/2006/relationships/tags" Target="../tags/tag31.xml" /><Relationship Id="rId16" Type="http://schemas.openxmlformats.org/officeDocument/2006/relationships/tags" Target="../tags/tag32.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custDataLst>
              <p:tags r:id="rId14"/>
            </p:custDataLst>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custDataLst>
              <p:tags r:id="rId16"/>
            </p:custDataLst>
          </p:nvPr>
        </p:nvSpPr>
        <p:spPr>
          <a:xfrm>
            <a:off x="245193" y="6360652"/>
            <a:ext cx="2057400" cy="365125"/>
          </a:xfrm>
          <a:prstGeom prst="rect">
            <a:avLst/>
          </a:prstGeom>
        </p:spPr>
        <p:txBody>
          <a:bodyPr/>
          <a:lstStyle>
            <a:lvl1pPr algn="l">
              <a:defRPr/>
            </a:lvl1pPr>
          </a:lstStyle>
          <a:p>
            <a:fld id="{C479D5F6-EDCB-402A-AC08-4943A1820E8F}" type="slidenum">
              <a:rPr lang="en-US" smtClean="0"/>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69.xml" /><Relationship Id="rId3" Type="http://schemas.openxmlformats.org/officeDocument/2006/relationships/image" Target="../media/image15.jpeg" /><Relationship Id="rId4" Type="http://schemas.openxmlformats.org/officeDocument/2006/relationships/tags" Target="../tags/tag70.xml" /><Relationship Id="rId5" Type="http://schemas.openxmlformats.org/officeDocument/2006/relationships/tags" Target="../tags/tag71.xml" /><Relationship Id="rId6" Type="http://schemas.openxmlformats.org/officeDocument/2006/relationships/tags" Target="../tags/tag72.xml" /><Relationship Id="rId7" Type="http://schemas.openxmlformats.org/officeDocument/2006/relationships/tags" Target="../tags/tag7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74.xml" /><Relationship Id="rId3" Type="http://schemas.openxmlformats.org/officeDocument/2006/relationships/image" Target="../media/image16.jpeg"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 Id="rId7" Type="http://schemas.openxmlformats.org/officeDocument/2006/relationships/tags" Target="../tags/tag7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79.xml" /><Relationship Id="rId3" Type="http://schemas.openxmlformats.org/officeDocument/2006/relationships/image" Target="../media/image17.jpeg"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hyperlink" Target="http://www.cde.state.co.us/dropoutprevention/homeless_resources" TargetMode="External" /><Relationship Id="rId5" Type="http://schemas.openxmlformats.org/officeDocument/2006/relationships/hyperlink" Target="https://nche.ed.gov/resources/" TargetMode="External" /><Relationship Id="rId6" Type="http://schemas.openxmlformats.org/officeDocument/2006/relationships/hyperlink" Target="https://nche.ed.gov/homeless-liaison-toolkit/" TargetMode="External" /><Relationship Id="rId7" Type="http://schemas.openxmlformats.org/officeDocument/2006/relationships/hyperlink" Target="https://naehcy.org/webinar/" TargetMode="External" /><Relationship Id="rId8" Type="http://schemas.openxmlformats.org/officeDocument/2006/relationships/tags" Target="../tags/tag93.xml" /><Relationship Id="rId9" Type="http://schemas.openxmlformats.org/officeDocument/2006/relationships/tags" Target="../tags/tag9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18.png" /><Relationship Id="rId3" Type="http://schemas.openxmlformats.org/officeDocument/2006/relationships/tags" Target="../tags/tag95.xml" /><Relationship Id="rId4" Type="http://schemas.openxmlformats.org/officeDocument/2006/relationships/image" Target="../media/image19.png" /><Relationship Id="rId5" Type="http://schemas.openxmlformats.org/officeDocument/2006/relationships/tags" Target="../tags/tag96.xml" /><Relationship Id="rId6" Type="http://schemas.openxmlformats.org/officeDocument/2006/relationships/tags" Target="../tags/tag9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www.cde.state.co.us/dropoutprevention/homeless_highered" TargetMode="External" /><Relationship Id="rId11" Type="http://schemas.openxmlformats.org/officeDocument/2006/relationships/tags" Target="../tags/tag100.xml" /><Relationship Id="rId2" Type="http://schemas.openxmlformats.org/officeDocument/2006/relationships/tags" Target="../tags/tag98.xml" /><Relationship Id="rId3" Type="http://schemas.openxmlformats.org/officeDocument/2006/relationships/tags" Target="../tags/tag99.xml" /><Relationship Id="rId4" Type="http://schemas.openxmlformats.org/officeDocument/2006/relationships/hyperlink" Target="https://naehcy.org/wp-content/uploads/2018/02/2017-10-16_NAEHCY-FAQs.pdf" TargetMode="External" /><Relationship Id="rId5" Type="http://schemas.openxmlformats.org/officeDocument/2006/relationships/hyperlink" Target="http://www.cde.state.co.us/dropoutprevention/mv_10thingsforbacktoschool" TargetMode="External" /><Relationship Id="rId6" Type="http://schemas.openxmlformats.org/officeDocument/2006/relationships/hyperlink" Target="http://www.cde.state.co.us/dropoutprevention/mv_commonsignsofhomelessness" TargetMode="External" /><Relationship Id="rId7" Type="http://schemas.openxmlformats.org/officeDocument/2006/relationships/hyperlink" Target="http://www.cde.state.co.us/dropoutprevention/mv_multipleaudiencetipsheets" TargetMode="External" /><Relationship Id="rId8" Type="http://schemas.openxmlformats.org/officeDocument/2006/relationships/hyperlink" Target="https://nche.ed.gov/homeless-liaison-toolkit/" TargetMode="External" /><Relationship Id="rId9" Type="http://schemas.openxmlformats.org/officeDocument/2006/relationships/hyperlink" Target="http://www.cde.state.co.us/dropoutprevention/homeless_resources-titlei"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7.xml"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tags" Target="../tags/tag4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8.xml" /><Relationship Id="rId3" Type="http://schemas.openxmlformats.org/officeDocument/2006/relationships/tags" Target="../tags/tag109.xml" /><Relationship Id="rId4" Type="http://schemas.openxmlformats.org/officeDocument/2006/relationships/tags" Target="../tags/tag110.xml" /><Relationship Id="rId5" Type="http://schemas.openxmlformats.org/officeDocument/2006/relationships/tags" Target="../tags/tag11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tags" Target="../tags/tag11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hyperlink" Target="http://www.serve.org/nche/downloads/briefs/det_elig.pdf" TargetMode="External" /><Relationship Id="rId7" Type="http://schemas.openxmlformats.org/officeDocument/2006/relationships/tags" Target="../tags/tag11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32.xml"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tags" Target="../tags/tag13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144.xml" /><Relationship Id="rId4" Type="http://schemas.openxmlformats.org/officeDocument/2006/relationships/tags" Target="../tags/tag145.xml" /><Relationship Id="rId5" Type="http://schemas.openxmlformats.org/officeDocument/2006/relationships/tags" Target="../tags/tag146.xml" /><Relationship Id="rId6" Type="http://schemas.openxmlformats.org/officeDocument/2006/relationships/tags" Target="../tags/tag14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hyperlink" Target="https://nchehelpline.org/" TargetMode="External" /><Relationship Id="rId5" Type="http://schemas.openxmlformats.org/officeDocument/2006/relationships/tags" Target="../tags/tag43.xml" /><Relationship Id="rId6" Type="http://schemas.openxmlformats.org/officeDocument/2006/relationships/tags" Target="../tags/tag4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tags" Target="../tags/tag150.xml" /><Relationship Id="rId6" Type="http://schemas.openxmlformats.org/officeDocument/2006/relationships/tags" Target="../tags/tag15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tags" Target="../tags/tag155.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image" Target="../media/image12.png" /><Relationship Id="rId5" Type="http://schemas.openxmlformats.org/officeDocument/2006/relationships/tags" Target="../tags/tag50.xml" /><Relationship Id="rId6" Type="http://schemas.openxmlformats.org/officeDocument/2006/relationships/tags" Target="../tags/tag51.xml" /><Relationship Id="rId7" Type="http://schemas.openxmlformats.org/officeDocument/2006/relationships/tags" Target="../tags/tag5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3.xml" /><Relationship Id="rId3" Type="http://schemas.openxmlformats.org/officeDocument/2006/relationships/hyperlink" Target="https://www.attendanceworks.org/chronic-absence/addressing-chronic-absence/strategies-for-school-sites/" TargetMode="External" /><Relationship Id="rId4" Type="http://schemas.openxmlformats.org/officeDocument/2006/relationships/image" Target="../media/image13.png" /><Relationship Id="rId5" Type="http://schemas.openxmlformats.org/officeDocument/2006/relationships/tags" Target="../tags/tag54.xml" /><Relationship Id="rId6" Type="http://schemas.openxmlformats.org/officeDocument/2006/relationships/tags" Target="../tags/tag55.xml" /><Relationship Id="rId7" Type="http://schemas.openxmlformats.org/officeDocument/2006/relationships/tags" Target="../tags/tag5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0.xml" /><Relationship Id="rId2" Type="http://schemas.openxmlformats.org/officeDocument/2006/relationships/tags" Target="../tags/tag57.xml" /><Relationship Id="rId3" Type="http://schemas.openxmlformats.org/officeDocument/2006/relationships/tags" Target="../tags/tag58.xml" /><Relationship Id="rId4" Type="http://schemas.openxmlformats.org/officeDocument/2006/relationships/hyperlink" Target="https://www.attendanceworks.org/" TargetMode="External" /><Relationship Id="rId5" Type="http://schemas.openxmlformats.org/officeDocument/2006/relationships/hyperlink" Target="https://awareness.attendanceworks.org/resources/count-us-toolkit-2019/what-are-the-key-messages/" TargetMode="External" /><Relationship Id="rId6" Type="http://schemas.openxmlformats.org/officeDocument/2006/relationships/hyperlink" Target="https://www.attendanceworks.org/wp-content/uploads/2017/04/Chronic-Elementary-Absenteeism-A-Problem-Hidden-in-Plain-Sight.pdf" TargetMode="External" /><Relationship Id="rId7" Type="http://schemas.openxmlformats.org/officeDocument/2006/relationships/hyperlink" Target="http://www.cde.state.co.us/dropoutprevention" TargetMode="External" /><Relationship Id="rId8" Type="http://schemas.openxmlformats.org/officeDocument/2006/relationships/hyperlink" Target="http://blogs.edweek.org/edweek/inside-school-research/2017/05/the_bus_route_to_fewer_student.html?cmp=eml-enl-eu-news2-rm&amp;M=58915090&amp;U=2704606&amp;UUID=c930546b0c836fd2ef380f4f4e93789f" TargetMode="External" /><Relationship Id="rId9" Type="http://schemas.openxmlformats.org/officeDocument/2006/relationships/tags" Target="../tags/tag5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64.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image" Target="../media/image14.jpeg" /><Relationship Id="rId6" Type="http://schemas.openxmlformats.org/officeDocument/2006/relationships/tags" Target="../tags/tag67.xml" /><Relationship Id="rId7" Type="http://schemas.openxmlformats.org/officeDocument/2006/relationships/tags" Target="../tags/tag68.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custDataLst>
              <p:tags r:id="rId2"/>
            </p:custDataLst>
          </p:nvPr>
        </p:nvSpPr>
        <p:spPr/>
        <p:txBody>
          <a:bodyPr/>
          <a:lstStyle/>
          <a:p>
            <a:r>
              <a:rPr lang="en-US" smtClean="0"/>
              <a:t>McKinney-Vento:</a:t>
            </a:r>
            <a:br>
              <a:rPr lang="en-US" smtClean="0"/>
            </a:br>
            <a:r>
              <a:rPr lang="en-US" smtClean="0"/>
              <a:t>Back to School 2019</a:t>
            </a:r>
            <a:endParaRPr lang="en-US"/>
          </a:p>
        </p:txBody>
      </p:sp>
      <p:sp>
        <p:nvSpPr>
          <p:cNvPr id="3" name="Subtitle 2"/>
          <p:cNvSpPr>
            <a:spLocks noGrp="1"/>
          </p:cNvSpPr>
          <p:nvPr>
            <p:ph type="subTitle" idx="1"/>
            <p:custDataLst>
              <p:tags r:id="rId3"/>
            </p:custDataLst>
          </p:nvPr>
        </p:nvSpPr>
        <p:spPr/>
        <p:txBody>
          <a:bodyPr/>
          <a:lstStyle/>
          <a:p>
            <a:r>
              <a:rPr lang="en-US" smtClean="0"/>
              <a:t>Kerry Wrenick, LMSW</a:t>
            </a:r>
          </a:p>
          <a:p>
            <a:r>
              <a:rPr lang="en-US" smtClean="0"/>
              <a:t>Colorado Department of Education</a:t>
            </a:r>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1</a:t>
            </a:fld>
            <a:endParaRPr lang="en-US"/>
          </a:p>
        </p:txBody>
      </p:sp>
    </p:spTree>
    <p:custDataLst>
      <p:tags r:id="rId5"/>
    </p:custDataLst>
    <p:extLst>
      <p:ext uri="{BB962C8B-B14F-4D97-AF65-F5344CB8AC3E}">
        <p14:creationId xmlns:p14="http://schemas.microsoft.com/office/powerpoint/2010/main" val="304491543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ontent Placeholder 4"/>
          <p:cNvSpPr>
            <a:spLocks noGrp="1"/>
          </p:cNvSpPr>
          <p:nvPr>
            <p:ph sz="half" idx="1"/>
            <p:custDataLst>
              <p:tags r:id="rId2"/>
            </p:custDataLst>
          </p:nvPr>
        </p:nvSpPr>
        <p:spPr/>
        <p:txBody>
          <a:bodyPr/>
          <a:lstStyle/>
          <a:p>
            <a:pPr marL="0" indent="0">
              <a:buNone/>
            </a:pPr>
            <a:r>
              <a:rPr lang="en-US" u="sng" smtClean="0"/>
              <a:t>District-Level Support</a:t>
            </a:r>
          </a:p>
          <a:p>
            <a:pPr>
              <a:buFontTx/>
              <a:buChar char="-"/>
            </a:pPr>
            <a:r>
              <a:rPr lang="en-US" smtClean="0"/>
              <a:t>Reducing school transfers</a:t>
            </a:r>
          </a:p>
          <a:p>
            <a:pPr>
              <a:buFontTx/>
              <a:buChar char="-"/>
            </a:pPr>
            <a:r>
              <a:rPr lang="en-US" smtClean="0"/>
              <a:t>Smaller class sizes with increased academic support</a:t>
            </a:r>
          </a:p>
          <a:p>
            <a:pPr>
              <a:buFontTx/>
              <a:buChar char="-"/>
            </a:pPr>
            <a:r>
              <a:rPr lang="en-US" smtClean="0"/>
              <a:t>Amend and revise local policies that create barriers for students experiencing homelessness</a:t>
            </a:r>
          </a:p>
          <a:p>
            <a:pPr>
              <a:buFontTx/>
              <a:buChar char="-"/>
            </a:pPr>
            <a:r>
              <a:rPr lang="en-US" smtClean="0"/>
              <a:t>Community Call To Action to raise awareness</a:t>
            </a:r>
            <a:endParaRPr lang="en-US"/>
          </a:p>
        </p:txBody>
      </p:sp>
      <p:pic>
        <p:nvPicPr>
          <p:cNvPr id="7" name="Content Placeholder 6"/>
          <p:cNvPicPr>
            <a:picLocks noGrp="1" noChangeAspect="1"/>
          </p:cNvPicPr>
          <p:nvPr>
            <p:ph sz="half" idx="2"/>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919662" y="2107406"/>
            <a:ext cx="3305175" cy="3295650"/>
          </a:xfrm>
        </p:spPr>
      </p:pic>
      <p:sp>
        <p:nvSpPr>
          <p:cNvPr id="2" name="Title 1"/>
          <p:cNvSpPr>
            <a:spLocks noGrp="1"/>
          </p:cNvSpPr>
          <p:nvPr>
            <p:ph type="title"/>
            <p:custDataLst>
              <p:tags r:id="rId5"/>
            </p:custDataLst>
          </p:nvPr>
        </p:nvSpPr>
        <p:spPr/>
        <p:txBody>
          <a:bodyPr/>
          <a:lstStyle/>
          <a:p>
            <a:r>
              <a:rPr lang="en-US"/>
              <a:t>Tips for Supporting Mobile Students</a:t>
            </a:r>
          </a:p>
        </p:txBody>
      </p:sp>
      <p:sp>
        <p:nvSpPr>
          <p:cNvPr id="4" name="Slide Number Placeholder 3"/>
          <p:cNvSpPr>
            <a:spLocks noGrp="1"/>
          </p:cNvSpPr>
          <p:nvPr>
            <p:ph type="sldNum" sz="quarter" idx="12"/>
            <p:custDataLst>
              <p:tags r:id="rId6"/>
            </p:custDataLst>
          </p:nvPr>
        </p:nvSpPr>
        <p:spPr/>
        <p:txBody>
          <a:bodyPr/>
          <a:lstStyle/>
          <a:p>
            <a:fld id="{C479D5F6-EDCB-402A-AC08-4943A1820E8F}" type="slidenum">
              <a:rPr lang="en-US" smtClean="0"/>
              <a:t>10</a:t>
            </a:fld>
            <a:endParaRPr lang="en-US"/>
          </a:p>
        </p:txBody>
      </p:sp>
    </p:spTree>
    <p:custDataLst>
      <p:tags r:id="rId7"/>
    </p:custDataLst>
    <p:extLst>
      <p:ext uri="{BB962C8B-B14F-4D97-AF65-F5344CB8AC3E}">
        <p14:creationId xmlns:p14="http://schemas.microsoft.com/office/powerpoint/2010/main" val="319099844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p:cNvSpPr>
            <a:spLocks noGrp="1"/>
          </p:cNvSpPr>
          <p:nvPr>
            <p:ph sz="half" idx="1"/>
            <p:custDataLst>
              <p:tags r:id="rId2"/>
            </p:custDataLst>
          </p:nvPr>
        </p:nvSpPr>
        <p:spPr/>
        <p:txBody>
          <a:bodyPr/>
          <a:lstStyle/>
          <a:p>
            <a:pPr marL="0" indent="0">
              <a:buNone/>
            </a:pPr>
            <a:r>
              <a:rPr lang="en-US" u="sng" smtClean="0"/>
              <a:t>School-Level Support</a:t>
            </a:r>
          </a:p>
          <a:p>
            <a:pPr>
              <a:buFontTx/>
              <a:buChar char="-"/>
            </a:pPr>
            <a:r>
              <a:rPr lang="en-US" smtClean="0"/>
              <a:t>Streamlined enrollment process</a:t>
            </a:r>
          </a:p>
          <a:p>
            <a:pPr>
              <a:buFontTx/>
              <a:buChar char="-"/>
            </a:pPr>
            <a:r>
              <a:rPr lang="en-US" smtClean="0"/>
              <a:t>One-on-one meetings with parents and students</a:t>
            </a:r>
          </a:p>
          <a:p>
            <a:pPr>
              <a:buFontTx/>
              <a:buChar char="-"/>
            </a:pPr>
            <a:r>
              <a:rPr lang="en-US" smtClean="0"/>
              <a:t>Training for school personnel</a:t>
            </a:r>
          </a:p>
          <a:p>
            <a:pPr>
              <a:buFontTx/>
              <a:buChar char="-"/>
            </a:pPr>
            <a:r>
              <a:rPr lang="en-US" smtClean="0"/>
              <a:t>Periodic contact with parents to let them know the positive attributes of their student</a:t>
            </a:r>
            <a:endParaRPr lang="en-US"/>
          </a:p>
        </p:txBody>
      </p:sp>
      <p:pic>
        <p:nvPicPr>
          <p:cNvPr id="6" name="Content Placeholder 5"/>
          <p:cNvPicPr>
            <a:picLocks noGrp="1" noChangeAspect="1"/>
          </p:cNvPicPr>
          <p:nvPr>
            <p:ph sz="half" idx="2"/>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853583" y="1463675"/>
            <a:ext cx="3437334" cy="4583113"/>
          </a:xfrm>
        </p:spPr>
      </p:pic>
      <p:sp>
        <p:nvSpPr>
          <p:cNvPr id="4" name="Title 3"/>
          <p:cNvSpPr>
            <a:spLocks noGrp="1"/>
          </p:cNvSpPr>
          <p:nvPr>
            <p:ph type="title"/>
            <p:custDataLst>
              <p:tags r:id="rId5"/>
            </p:custDataLst>
          </p:nvPr>
        </p:nvSpPr>
        <p:spPr/>
        <p:txBody>
          <a:bodyPr/>
          <a:lstStyle/>
          <a:p>
            <a:r>
              <a:rPr lang="en-US" smtClean="0"/>
              <a:t>Tips for Supporting Mobile Students</a:t>
            </a:r>
            <a:endParaRPr lang="en-US"/>
          </a:p>
        </p:txBody>
      </p:sp>
      <p:sp>
        <p:nvSpPr>
          <p:cNvPr id="5" name="Slide Number Placeholder 4"/>
          <p:cNvSpPr>
            <a:spLocks noGrp="1"/>
          </p:cNvSpPr>
          <p:nvPr>
            <p:ph type="sldNum" sz="quarter" idx="12"/>
            <p:custDataLst>
              <p:tags r:id="rId6"/>
            </p:custDataLst>
          </p:nvPr>
        </p:nvSpPr>
        <p:spPr/>
        <p:txBody>
          <a:bodyPr/>
          <a:lstStyle/>
          <a:p>
            <a:fld id="{C479D5F6-EDCB-402A-AC08-4943A1820E8F}" type="slidenum">
              <a:rPr lang="en-US" smtClean="0"/>
              <a:t>11</a:t>
            </a:fld>
            <a:endParaRPr lang="en-US"/>
          </a:p>
        </p:txBody>
      </p:sp>
    </p:spTree>
    <p:custDataLst>
      <p:tags r:id="rId7"/>
    </p:custDataLst>
    <p:extLst>
      <p:ext uri="{BB962C8B-B14F-4D97-AF65-F5344CB8AC3E}">
        <p14:creationId xmlns:p14="http://schemas.microsoft.com/office/powerpoint/2010/main" val="79537801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p:cNvSpPr>
            <a:spLocks noGrp="1"/>
          </p:cNvSpPr>
          <p:nvPr>
            <p:ph sz="half" idx="1"/>
            <p:custDataLst>
              <p:tags r:id="rId2"/>
            </p:custDataLst>
          </p:nvPr>
        </p:nvSpPr>
        <p:spPr/>
        <p:txBody>
          <a:bodyPr>
            <a:normAutofit fontScale="70000" lnSpcReduction="20000"/>
          </a:bodyPr>
          <a:lstStyle/>
          <a:p>
            <a:pPr marL="0" indent="0">
              <a:buNone/>
            </a:pPr>
            <a:r>
              <a:rPr lang="en-US" sz="3400" u="sng" smtClean="0"/>
              <a:t>Engaging Parents</a:t>
            </a:r>
          </a:p>
          <a:p>
            <a:pPr>
              <a:buFontTx/>
              <a:buChar char="-"/>
            </a:pPr>
            <a:r>
              <a:rPr lang="en-US" smtClean="0"/>
              <a:t>Invite parents and provide transportation for conferences (perhaps at a community location)</a:t>
            </a:r>
          </a:p>
          <a:p>
            <a:pPr>
              <a:buFontTx/>
              <a:buChar char="-"/>
            </a:pPr>
            <a:r>
              <a:rPr lang="en-US" smtClean="0"/>
              <a:t>Make home visits with welcome information</a:t>
            </a:r>
          </a:p>
          <a:p>
            <a:pPr>
              <a:buFontTx/>
              <a:buChar char="-"/>
            </a:pPr>
            <a:r>
              <a:rPr lang="en-US" smtClean="0"/>
              <a:t>Encourage parents to volunteer for events</a:t>
            </a:r>
          </a:p>
          <a:p>
            <a:pPr>
              <a:buFontTx/>
              <a:buChar char="-"/>
            </a:pPr>
            <a:r>
              <a:rPr lang="en-US" smtClean="0"/>
              <a:t>Host Parent Engagement events</a:t>
            </a:r>
          </a:p>
          <a:p>
            <a:pPr>
              <a:buFontTx/>
              <a:buChar char="-"/>
            </a:pPr>
            <a:r>
              <a:rPr lang="en-US" smtClean="0"/>
              <a:t>Health Night where medical/dental needs are met</a:t>
            </a:r>
          </a:p>
          <a:p>
            <a:pPr>
              <a:buFontTx/>
              <a:buChar char="-"/>
            </a:pPr>
            <a:r>
              <a:rPr lang="en-US" smtClean="0"/>
              <a:t>Develop a pamphlet with MKV rights and contact information</a:t>
            </a:r>
          </a:p>
          <a:p>
            <a:pPr>
              <a:buFontTx/>
              <a:buChar char="-"/>
            </a:pPr>
            <a:r>
              <a:rPr lang="en-US" smtClean="0"/>
              <a:t>Collaborate with community partners for local events</a:t>
            </a:r>
          </a:p>
          <a:p>
            <a:pPr>
              <a:buFontTx/>
              <a:buChar char="-"/>
            </a:pPr>
            <a:r>
              <a:rPr lang="en-US" smtClean="0"/>
              <a:t>Create a communications platform to share information/updates/school events</a:t>
            </a:r>
          </a:p>
          <a:p>
            <a:pPr>
              <a:buFontTx/>
              <a:buChar char="-"/>
            </a:pPr>
            <a:endParaRPr lang="en-US"/>
          </a:p>
        </p:txBody>
      </p:sp>
      <p:pic>
        <p:nvPicPr>
          <p:cNvPr id="6" name="Content Placeholder 5"/>
          <p:cNvPicPr>
            <a:picLocks noGrp="1" noChangeAspect="1"/>
          </p:cNvPicPr>
          <p:nvPr>
            <p:ph sz="half" idx="2"/>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629150" y="2564864"/>
            <a:ext cx="3886200" cy="2380735"/>
          </a:xfrm>
        </p:spPr>
      </p:pic>
      <p:sp>
        <p:nvSpPr>
          <p:cNvPr id="4" name="Title 3"/>
          <p:cNvSpPr>
            <a:spLocks noGrp="1"/>
          </p:cNvSpPr>
          <p:nvPr>
            <p:ph type="title"/>
            <p:custDataLst>
              <p:tags r:id="rId5"/>
            </p:custDataLst>
          </p:nvPr>
        </p:nvSpPr>
        <p:spPr/>
        <p:txBody>
          <a:bodyPr/>
          <a:lstStyle/>
          <a:p>
            <a:r>
              <a:rPr lang="en-US" smtClean="0"/>
              <a:t>Tips for Supporting Mobile Students</a:t>
            </a:r>
            <a:endParaRPr lang="en-US"/>
          </a:p>
        </p:txBody>
      </p:sp>
      <p:sp>
        <p:nvSpPr>
          <p:cNvPr id="5" name="Slide Number Placeholder 4"/>
          <p:cNvSpPr>
            <a:spLocks noGrp="1"/>
          </p:cNvSpPr>
          <p:nvPr>
            <p:ph type="sldNum" sz="quarter" idx="12"/>
            <p:custDataLst>
              <p:tags r:id="rId6"/>
            </p:custDataLst>
          </p:nvPr>
        </p:nvSpPr>
        <p:spPr/>
        <p:txBody>
          <a:bodyPr/>
          <a:lstStyle/>
          <a:p>
            <a:fld id="{C479D5F6-EDCB-402A-AC08-4943A1820E8F}" type="slidenum">
              <a:rPr lang="en-US" smtClean="0"/>
              <a:t>12</a:t>
            </a:fld>
            <a:endParaRPr lang="en-US"/>
          </a:p>
        </p:txBody>
      </p:sp>
    </p:spTree>
    <p:custDataLst>
      <p:tags r:id="rId7"/>
    </p:custDataLst>
    <p:extLst>
      <p:ext uri="{BB962C8B-B14F-4D97-AF65-F5344CB8AC3E}">
        <p14:creationId xmlns:p14="http://schemas.microsoft.com/office/powerpoint/2010/main" val="8001067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custDataLst>
              <p:tags r:id="rId2"/>
            </p:custDataLst>
          </p:nvPr>
        </p:nvSpPr>
        <p:spPr/>
        <p:txBody>
          <a:bodyPr/>
          <a:lstStyle/>
          <a:p>
            <a:r>
              <a:rPr lang="en-US" smtClean="0"/>
              <a:t>Professional Development and McKinney-Vento</a:t>
            </a:r>
            <a:endParaRPr lang="en-US"/>
          </a:p>
        </p:txBody>
      </p:sp>
      <p:sp>
        <p:nvSpPr>
          <p:cNvPr id="3" name="Slide Number Placeholder 2"/>
          <p:cNvSpPr>
            <a:spLocks noGrp="1"/>
          </p:cNvSpPr>
          <p:nvPr>
            <p:ph type="sldNum" sz="quarter" idx="12"/>
            <p:custDataLst>
              <p:tags r:id="rId3"/>
            </p:custDataLst>
          </p:nvPr>
        </p:nvSpPr>
        <p:spPr/>
        <p:txBody>
          <a:bodyPr/>
          <a:lstStyle/>
          <a:p>
            <a:fld id="{C479D5F6-EDCB-402A-AC08-4943A1820E8F}" type="slidenum">
              <a:rPr lang="en-US" smtClean="0"/>
              <a:t>13</a:t>
            </a:fld>
            <a:endParaRPr lang="en-US"/>
          </a:p>
        </p:txBody>
      </p:sp>
    </p:spTree>
    <p:custDataLst>
      <p:tags r:id="rId4"/>
    </p:custDataLst>
    <p:extLst>
      <p:ext uri="{BB962C8B-B14F-4D97-AF65-F5344CB8AC3E}">
        <p14:creationId xmlns:p14="http://schemas.microsoft.com/office/powerpoint/2010/main" val="286154816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Professional Development-</a:t>
            </a:r>
            <a:br>
              <a:rPr lang="en-US" smtClean="0"/>
            </a:br>
            <a:r>
              <a:rPr lang="en-US" smtClean="0"/>
              <a:t>What ESSA Says</a:t>
            </a:r>
            <a:endParaRPr lang="en-US"/>
          </a:p>
        </p:txBody>
      </p:sp>
      <p:sp>
        <p:nvSpPr>
          <p:cNvPr id="3" name="Content Placeholder 2"/>
          <p:cNvSpPr>
            <a:spLocks noGrp="1"/>
          </p:cNvSpPr>
          <p:nvPr>
            <p:ph idx="1"/>
            <p:custDataLst>
              <p:tags r:id="rId3"/>
            </p:custDataLst>
          </p:nvPr>
        </p:nvSpPr>
        <p:spPr/>
        <p:txBody>
          <a:bodyPr/>
          <a:lstStyle/>
          <a:p>
            <a:r>
              <a:rPr lang="en-US"/>
              <a:t>Develop and implement professional development programs for local liaisons and other local agency educational personnel to improve their identification of homeless children and youths and heighten their awareness of and capacity to respond to specific problems in the education of homeless children and youths [42 U.S.C. § 11432(d)].</a:t>
            </a:r>
            <a:endParaRPr lang="en-US"/>
          </a:p>
          <a:p>
            <a:r>
              <a:rPr lang="en-US"/>
              <a:t>In 42 U.S.C. </a:t>
            </a:r>
            <a:r>
              <a:rPr lang="en-US" cap="all"/>
              <a:t>§</a:t>
            </a:r>
            <a:r>
              <a:rPr lang="en-US"/>
              <a:t> 11432(g)(6)(A), the McKinney-Vento Act lists the responsibilities of the local liaison. The law states that local liaisons will ensure </a:t>
            </a:r>
            <a:r>
              <a:rPr lang="en-US" smtClean="0"/>
              <a:t>that:</a:t>
            </a:r>
            <a:endParaRPr lang="en-US"/>
          </a:p>
          <a:p>
            <a:pPr lvl="1"/>
            <a:r>
              <a:rPr lang="en-US"/>
              <a:t>school personnel who serve homeless children and youths receive professional development and other support; </a:t>
            </a:r>
            <a:endParaRPr lang="en-US"/>
          </a:p>
          <a:p>
            <a:pPr lvl="1"/>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14</a:t>
            </a:fld>
            <a:endParaRPr lang="en-US"/>
          </a:p>
        </p:txBody>
      </p:sp>
    </p:spTree>
    <p:custDataLst>
      <p:tags r:id="rId5"/>
    </p:custDataLst>
    <p:extLst>
      <p:ext uri="{BB962C8B-B14F-4D97-AF65-F5344CB8AC3E}">
        <p14:creationId xmlns:p14="http://schemas.microsoft.com/office/powerpoint/2010/main" val="123252408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Professional Development Continued…</a:t>
            </a:r>
            <a:endParaRPr lang="en-US"/>
          </a:p>
        </p:txBody>
      </p:sp>
      <p:sp>
        <p:nvSpPr>
          <p:cNvPr id="3" name="Content Placeholder 2"/>
          <p:cNvSpPr>
            <a:spLocks noGrp="1"/>
          </p:cNvSpPr>
          <p:nvPr>
            <p:ph idx="1"/>
            <p:custDataLst>
              <p:tags r:id="rId3"/>
            </p:custDataLst>
          </p:nvPr>
        </p:nvSpPr>
        <p:spPr/>
        <p:txBody>
          <a:bodyPr/>
          <a:lstStyle/>
          <a:p>
            <a:endParaRPr lang="en-US">
              <a:hlinkClick r:id="rId4"/>
            </a:endParaRPr>
          </a:p>
          <a:p>
            <a:pPr>
              <a:buFont typeface="Wingdings" panose="05000000000000000000" pitchFamily="2" charset="2"/>
              <a:buChar char="Ø"/>
            </a:pPr>
            <a:r>
              <a:rPr lang="en-US" smtClean="0"/>
              <a:t>CO Department of Education </a:t>
            </a:r>
            <a:r>
              <a:rPr lang="en-US" smtClean="0">
                <a:hlinkClick r:id="rId4"/>
              </a:rPr>
              <a:t>http</a:t>
            </a:r>
            <a:r>
              <a:rPr lang="en-US">
                <a:hlinkClick r:id="rId4"/>
              </a:rPr>
              <a:t>://</a:t>
            </a:r>
            <a:r>
              <a:rPr lang="en-US" smtClean="0">
                <a:hlinkClick r:id="rId4"/>
              </a:rPr>
              <a:t>www.cde.state.co.us/dropoutprevention/homeless_resources</a:t>
            </a:r>
            <a:endParaRPr lang="en-US" smtClean="0"/>
          </a:p>
          <a:p>
            <a:pPr>
              <a:buFont typeface="Wingdings" panose="05000000000000000000" pitchFamily="2" charset="2"/>
              <a:buChar char="Ø"/>
            </a:pPr>
            <a:r>
              <a:rPr lang="en-US" smtClean="0"/>
              <a:t>National Center on Homeless Education </a:t>
            </a:r>
            <a:r>
              <a:rPr lang="en-US" smtClean="0">
                <a:hlinkClick r:id="rId5"/>
              </a:rPr>
              <a:t>https</a:t>
            </a:r>
            <a:r>
              <a:rPr lang="en-US">
                <a:hlinkClick r:id="rId5"/>
              </a:rPr>
              <a:t>://nche.ed.gov/resources</a:t>
            </a:r>
            <a:r>
              <a:rPr lang="en-US" smtClean="0">
                <a:hlinkClick r:id="rId5"/>
              </a:rPr>
              <a:t>/</a:t>
            </a:r>
            <a:endParaRPr lang="en-US" smtClean="0"/>
          </a:p>
          <a:p>
            <a:pPr marL="0" indent="0">
              <a:buNone/>
            </a:pPr>
            <a:r>
              <a:rPr lang="en-US"/>
              <a:t> </a:t>
            </a:r>
            <a:r>
              <a:rPr lang="en-US" smtClean="0"/>
              <a:t>   </a:t>
            </a:r>
            <a:r>
              <a:rPr lang="en-US" smtClean="0">
                <a:hlinkClick r:id="rId6"/>
              </a:rPr>
              <a:t>Homeless Liaison Toolkit</a:t>
            </a:r>
            <a:endParaRPr lang="en-US" smtClean="0"/>
          </a:p>
          <a:p>
            <a:pPr>
              <a:buFont typeface="Wingdings" panose="05000000000000000000" pitchFamily="2" charset="2"/>
              <a:buChar char="Ø"/>
            </a:pPr>
            <a:r>
              <a:rPr lang="en-US" smtClean="0"/>
              <a:t>National Association for the Education of Homeless Children and Youth                                          </a:t>
            </a:r>
            <a:r>
              <a:rPr lang="en-US" smtClean="0">
                <a:hlinkClick r:id="rId7"/>
              </a:rPr>
              <a:t>https</a:t>
            </a:r>
            <a:r>
              <a:rPr lang="en-US">
                <a:hlinkClick r:id="rId7"/>
              </a:rPr>
              <a:t>://naehcy.org/webinar</a:t>
            </a:r>
            <a:r>
              <a:rPr lang="en-US" smtClean="0">
                <a:hlinkClick r:id="rId7"/>
              </a:rPr>
              <a:t>/</a:t>
            </a:r>
            <a:endParaRPr lang="en-US" smtClean="0"/>
          </a:p>
          <a:p>
            <a:endParaRPr lang="en-US" smtClean="0"/>
          </a:p>
          <a:p>
            <a:endParaRPr lang="en-US"/>
          </a:p>
        </p:txBody>
      </p:sp>
      <p:sp>
        <p:nvSpPr>
          <p:cNvPr id="4" name="Slide Number Placeholder 3"/>
          <p:cNvSpPr>
            <a:spLocks noGrp="1"/>
          </p:cNvSpPr>
          <p:nvPr>
            <p:ph type="sldNum" sz="quarter" idx="12"/>
            <p:custDataLst>
              <p:tags r:id="rId8"/>
            </p:custDataLst>
          </p:nvPr>
        </p:nvSpPr>
        <p:spPr/>
        <p:txBody>
          <a:bodyPr/>
          <a:lstStyle/>
          <a:p>
            <a:fld id="{C479D5F6-EDCB-402A-AC08-4943A1820E8F}" type="slidenum">
              <a:rPr lang="en-US" smtClean="0"/>
              <a:t>15</a:t>
            </a:fld>
            <a:endParaRPr lang="en-US"/>
          </a:p>
        </p:txBody>
      </p:sp>
    </p:spTree>
    <p:custDataLst>
      <p:tags r:id="rId9"/>
    </p:custDataLst>
    <p:extLst>
      <p:ext uri="{BB962C8B-B14F-4D97-AF65-F5344CB8AC3E}">
        <p14:creationId xmlns:p14="http://schemas.microsoft.com/office/powerpoint/2010/main" val="406328398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p:cNvPicPr>
            <a:picLocks noChangeAspect="1"/>
          </p:cNvPicPr>
          <p:nvPr>
            <p:custDataLst>
              <p:tags r:id="rId3"/>
            </p:custDataLst>
          </p:nvPr>
        </p:nvPicPr>
        <p:blipFill>
          <a:blip r:embed="rId2"/>
          <a:stretch>
            <a:fillRect/>
          </a:stretch>
        </p:blipFill>
        <p:spPr>
          <a:xfrm>
            <a:off x="933833" y="231045"/>
            <a:ext cx="6943725" cy="3133725"/>
          </a:xfrm>
          <a:prstGeom prst="rect">
            <a:avLst/>
          </a:prstGeom>
        </p:spPr>
      </p:pic>
      <p:pic>
        <p:nvPicPr>
          <p:cNvPr id="4" name="Picture 3"/>
          <p:cNvPicPr>
            <a:picLocks noChangeAspect="1"/>
          </p:cNvPicPr>
          <p:nvPr>
            <p:custDataLst>
              <p:tags r:id="rId5"/>
            </p:custDataLst>
          </p:nvPr>
        </p:nvPicPr>
        <p:blipFill>
          <a:blip r:embed="rId4"/>
          <a:stretch>
            <a:fillRect/>
          </a:stretch>
        </p:blipFill>
        <p:spPr>
          <a:xfrm>
            <a:off x="1067184" y="3488338"/>
            <a:ext cx="6677025" cy="3305175"/>
          </a:xfrm>
          <a:prstGeom prst="rect">
            <a:avLst/>
          </a:prstGeom>
        </p:spPr>
      </p:pic>
    </p:spTree>
    <p:custDataLst>
      <p:tags r:id="rId6"/>
    </p:custDataLst>
    <p:extLst>
      <p:ext uri="{BB962C8B-B14F-4D97-AF65-F5344CB8AC3E}">
        <p14:creationId xmlns:p14="http://schemas.microsoft.com/office/powerpoint/2010/main" val="167968210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2"/>
            </p:custDataLst>
          </p:nvPr>
        </p:nvSpPr>
        <p:spPr/>
        <p:txBody>
          <a:bodyPr/>
          <a:lstStyle/>
          <a:p>
            <a:r>
              <a:rPr lang="en-US" smtClean="0"/>
              <a:t>Back to School Resources</a:t>
            </a:r>
            <a:endParaRPr lang="en-US"/>
          </a:p>
        </p:txBody>
      </p:sp>
      <p:sp>
        <p:nvSpPr>
          <p:cNvPr id="4" name="Content Placeholder 3"/>
          <p:cNvSpPr>
            <a:spLocks noGrp="1"/>
          </p:cNvSpPr>
          <p:nvPr>
            <p:ph idx="1"/>
            <p:custDataLst>
              <p:tags r:id="rId3"/>
            </p:custDataLst>
          </p:nvPr>
        </p:nvSpPr>
        <p:spPr/>
        <p:txBody>
          <a:bodyPr>
            <a:normAutofit/>
          </a:bodyPr>
          <a:lstStyle/>
          <a:p>
            <a:pPr lvl="0">
              <a:buFont typeface="Wingdings" panose="05000000000000000000" pitchFamily="2" charset="2"/>
              <a:buChar char="ü"/>
            </a:pPr>
            <a:r>
              <a:rPr lang="en-US" u="sng" smtClean="0">
                <a:hlinkClick r:id="rId4"/>
              </a:rPr>
              <a:t>McKinney-Vento </a:t>
            </a:r>
            <a:r>
              <a:rPr lang="en-US" u="sng">
                <a:hlinkClick r:id="rId4"/>
              </a:rPr>
              <a:t>Frequently Asked Questions</a:t>
            </a:r>
            <a:endParaRPr lang="en-US"/>
          </a:p>
          <a:p>
            <a:pPr lvl="0">
              <a:buFont typeface="Wingdings" panose="05000000000000000000" pitchFamily="2" charset="2"/>
              <a:buChar char="ü"/>
            </a:pPr>
            <a:r>
              <a:rPr lang="en-US" u="sng">
                <a:hlinkClick r:id="rId5"/>
              </a:rPr>
              <a:t>10 Things YOU Can Do to Help Homeless Children Go Back To School</a:t>
            </a:r>
            <a:r>
              <a:rPr lang="en-US"/>
              <a:t> (can be distributed to increase school and community awareness)</a:t>
            </a:r>
          </a:p>
          <a:p>
            <a:pPr lvl="0">
              <a:buFont typeface="Wingdings" panose="05000000000000000000" pitchFamily="2" charset="2"/>
              <a:buChar char="ü"/>
            </a:pPr>
            <a:r>
              <a:rPr lang="en-US" u="sng">
                <a:hlinkClick r:id="rId6"/>
              </a:rPr>
              <a:t>Common Signs of Homelessness</a:t>
            </a:r>
            <a:r>
              <a:rPr lang="en-US"/>
              <a:t> (flyer)</a:t>
            </a:r>
          </a:p>
          <a:p>
            <a:pPr lvl="0">
              <a:buFont typeface="Wingdings" panose="05000000000000000000" pitchFamily="2" charset="2"/>
              <a:buChar char="ü"/>
            </a:pPr>
            <a:r>
              <a:rPr lang="en-US" u="sng">
                <a:hlinkClick r:id="rId7"/>
              </a:rPr>
              <a:t>Tip Sheets for Multiple Audiences</a:t>
            </a:r>
            <a:r>
              <a:rPr lang="en-US"/>
              <a:t> (can assist in building awareness and collaboration to support McKinney eligible students)</a:t>
            </a:r>
          </a:p>
          <a:p>
            <a:pPr lvl="0">
              <a:buFont typeface="Wingdings" panose="05000000000000000000" pitchFamily="2" charset="2"/>
              <a:buChar char="ü"/>
            </a:pPr>
            <a:r>
              <a:rPr lang="en-US" u="sng">
                <a:hlinkClick r:id="rId8"/>
              </a:rPr>
              <a:t>LEA Homeless Liaison Toolkit</a:t>
            </a:r>
            <a:endParaRPr lang="en-US"/>
          </a:p>
          <a:p>
            <a:pPr lvl="0">
              <a:buFont typeface="Wingdings" panose="05000000000000000000" pitchFamily="2" charset="2"/>
              <a:buChar char="ü"/>
            </a:pPr>
            <a:r>
              <a:rPr lang="en-US" u="sng">
                <a:hlinkClick r:id="rId9"/>
              </a:rPr>
              <a:t>Title IA Homeless Set-Asides</a:t>
            </a:r>
            <a:endParaRPr lang="en-US"/>
          </a:p>
          <a:p>
            <a:pPr lvl="0">
              <a:buFont typeface="Wingdings" panose="05000000000000000000" pitchFamily="2" charset="2"/>
              <a:buChar char="ü"/>
            </a:pPr>
            <a:r>
              <a:rPr lang="en-US" u="sng">
                <a:hlinkClick r:id="rId10"/>
              </a:rPr>
              <a:t>Higher Education Homeless Resources</a:t>
            </a:r>
            <a:endParaRPr lang="en-US"/>
          </a:p>
          <a:p>
            <a:endParaRPr lang="en-US"/>
          </a:p>
        </p:txBody>
      </p:sp>
    </p:spTree>
    <p:custDataLst>
      <p:tags r:id="rId11"/>
    </p:custDataLst>
    <p:extLst>
      <p:ext uri="{BB962C8B-B14F-4D97-AF65-F5344CB8AC3E}">
        <p14:creationId xmlns:p14="http://schemas.microsoft.com/office/powerpoint/2010/main" val="224192507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custDataLst>
              <p:tags r:id="rId2"/>
            </p:custDataLst>
          </p:nvPr>
        </p:nvSpPr>
        <p:spPr>
          <a:xfrm>
            <a:off x="694038" y="2406245"/>
            <a:ext cx="7772400" cy="2337620"/>
          </a:xfrm>
        </p:spPr>
        <p:txBody>
          <a:bodyPr/>
          <a:lstStyle/>
          <a:p>
            <a:br>
              <a:rPr lang="en-US" smtClean="0"/>
            </a:br>
            <a:r>
              <a:rPr lang="en-US" smtClean="0"/>
              <a:t>Let’s Get to the Basics of McKinney-Vento</a:t>
            </a:r>
            <a:endParaRPr lang="en-US"/>
          </a:p>
        </p:txBody>
      </p:sp>
      <p:sp>
        <p:nvSpPr>
          <p:cNvPr id="3" name="Slide Number Placeholder 2"/>
          <p:cNvSpPr>
            <a:spLocks noGrp="1"/>
          </p:cNvSpPr>
          <p:nvPr>
            <p:ph type="sldNum" sz="quarter" idx="12"/>
            <p:custDataLst>
              <p:tags r:id="rId3"/>
            </p:custDataLst>
          </p:nvPr>
        </p:nvSpPr>
        <p:spPr/>
        <p:txBody>
          <a:bodyPr/>
          <a:lstStyle/>
          <a:p>
            <a:fld id="{C479D5F6-EDCB-402A-AC08-4943A1820E8F}" type="slidenum">
              <a:rPr lang="en-US" smtClean="0"/>
              <a:t>18</a:t>
            </a:fld>
            <a:endParaRPr lang="en-US"/>
          </a:p>
        </p:txBody>
      </p:sp>
    </p:spTree>
    <p:custDataLst>
      <p:tags r:id="rId4"/>
    </p:custDataLst>
    <p:extLst>
      <p:ext uri="{BB962C8B-B14F-4D97-AF65-F5344CB8AC3E}">
        <p14:creationId xmlns:p14="http://schemas.microsoft.com/office/powerpoint/2010/main" val="75566667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normAutofit fontScale="90000"/>
          </a:bodyPr>
          <a:lstStyle/>
          <a:p>
            <a:r>
              <a:rPr lang="en-US" smtClean="0"/>
              <a:t>Educational Rights of Children and Youth Experiencing Homelessness</a:t>
            </a:r>
            <a:endParaRPr lang="en-US"/>
          </a:p>
        </p:txBody>
      </p:sp>
      <p:sp>
        <p:nvSpPr>
          <p:cNvPr id="3" name="Content Placeholder 2"/>
          <p:cNvSpPr>
            <a:spLocks noGrp="1"/>
          </p:cNvSpPr>
          <p:nvPr>
            <p:ph idx="1"/>
            <p:custDataLst>
              <p:tags r:id="rId3"/>
            </p:custDataLst>
          </p:nvPr>
        </p:nvSpPr>
        <p:spPr/>
        <p:txBody>
          <a:bodyPr/>
          <a:lstStyle/>
          <a:p>
            <a:pPr>
              <a:buClr>
                <a:srgbClr val="FF0000"/>
              </a:buClr>
              <a:buFont typeface="Wingdings" panose="05000000000000000000" pitchFamily="2" charset="2"/>
              <a:buChar char="ü"/>
            </a:pPr>
            <a:r>
              <a:rPr lang="en-US" smtClean="0"/>
              <a:t> A </a:t>
            </a:r>
            <a:r>
              <a:rPr lang="en-US"/>
              <a:t>Homeless Education Liaison in every school district</a:t>
            </a:r>
          </a:p>
          <a:p>
            <a:pPr>
              <a:buClr>
                <a:srgbClr val="FF0000"/>
              </a:buClr>
              <a:buFont typeface="Wingdings" panose="05000000000000000000" pitchFamily="2" charset="2"/>
              <a:buChar char="ü"/>
            </a:pPr>
            <a:r>
              <a:rPr lang="en-US" smtClean="0"/>
              <a:t> Right </a:t>
            </a:r>
            <a:r>
              <a:rPr lang="en-US"/>
              <a:t>to immediate enrollment</a:t>
            </a:r>
          </a:p>
          <a:p>
            <a:pPr>
              <a:buClr>
                <a:srgbClr val="FF0000"/>
              </a:buClr>
              <a:buFont typeface="Wingdings" panose="05000000000000000000" pitchFamily="2" charset="2"/>
              <a:buChar char="ü"/>
            </a:pPr>
            <a:r>
              <a:rPr lang="en-US" smtClean="0"/>
              <a:t> Choose </a:t>
            </a:r>
            <a:r>
              <a:rPr lang="en-US"/>
              <a:t>between the neighborhood school, the school last enrolled or attended</a:t>
            </a:r>
          </a:p>
          <a:p>
            <a:pPr>
              <a:buClr>
                <a:srgbClr val="FF0000"/>
              </a:buClr>
              <a:buFont typeface="Wingdings" panose="05000000000000000000" pitchFamily="2" charset="2"/>
              <a:buChar char="ü"/>
            </a:pPr>
            <a:r>
              <a:rPr lang="en-US" smtClean="0"/>
              <a:t> Transportation </a:t>
            </a:r>
            <a:r>
              <a:rPr lang="en-US"/>
              <a:t>to the school of origin</a:t>
            </a:r>
          </a:p>
          <a:p>
            <a:pPr>
              <a:buClr>
                <a:srgbClr val="FF0000"/>
              </a:buClr>
              <a:buFont typeface="Wingdings" panose="05000000000000000000" pitchFamily="2" charset="2"/>
              <a:buChar char="ü"/>
            </a:pPr>
            <a:r>
              <a:rPr lang="en-US" smtClean="0"/>
              <a:t> Immediately </a:t>
            </a:r>
            <a:r>
              <a:rPr lang="en-US"/>
              <a:t>receive free school meals and access to other school resources</a:t>
            </a:r>
          </a:p>
          <a:p>
            <a:pPr>
              <a:buClr>
                <a:srgbClr val="FF0000"/>
              </a:buClr>
              <a:buFont typeface="Wingdings" panose="05000000000000000000" pitchFamily="2" charset="2"/>
              <a:buChar char="ü"/>
            </a:pPr>
            <a:r>
              <a:rPr lang="en-US" smtClean="0"/>
              <a:t> Automatic </a:t>
            </a:r>
            <a:r>
              <a:rPr lang="en-US"/>
              <a:t>eligibility to Title IA</a:t>
            </a:r>
          </a:p>
          <a:p>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19</a:t>
            </a:fld>
            <a:endParaRPr lang="en-US"/>
          </a:p>
        </p:txBody>
      </p:sp>
    </p:spTree>
    <p:custDataLst>
      <p:tags r:id="rId5"/>
    </p:custDataLst>
    <p:extLst>
      <p:ext uri="{BB962C8B-B14F-4D97-AF65-F5344CB8AC3E}">
        <p14:creationId xmlns:p14="http://schemas.microsoft.com/office/powerpoint/2010/main" val="70415322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Agenda</a:t>
            </a:r>
            <a:endParaRPr lang="en-US"/>
          </a:p>
        </p:txBody>
      </p:sp>
      <p:sp>
        <p:nvSpPr>
          <p:cNvPr id="3" name="Content Placeholder 2"/>
          <p:cNvSpPr>
            <a:spLocks noGrp="1"/>
          </p:cNvSpPr>
          <p:nvPr>
            <p:ph idx="1"/>
            <p:custDataLst>
              <p:tags r:id="rId3"/>
            </p:custDataLst>
          </p:nvPr>
        </p:nvSpPr>
        <p:spPr/>
        <p:txBody>
          <a:bodyPr>
            <a:normAutofit fontScale="92500" lnSpcReduction="10000"/>
          </a:bodyPr>
          <a:lstStyle/>
          <a:p>
            <a:pPr marL="0" indent="0">
              <a:buNone/>
            </a:pPr>
            <a:r>
              <a:rPr lang="en-US" sz="2800" smtClean="0"/>
              <a:t>And we’re off…</a:t>
            </a:r>
          </a:p>
          <a:p>
            <a:pPr lvl="1"/>
            <a:r>
              <a:rPr lang="en-US"/>
              <a:t>Preparing for the Year </a:t>
            </a:r>
            <a:r>
              <a:rPr lang="en-US" smtClean="0"/>
              <a:t>Ahead</a:t>
            </a:r>
          </a:p>
          <a:p>
            <a:pPr lvl="1"/>
            <a:r>
              <a:rPr lang="en-US" smtClean="0"/>
              <a:t>September is Attendance Awareness</a:t>
            </a:r>
          </a:p>
          <a:p>
            <a:pPr lvl="1"/>
            <a:r>
              <a:rPr lang="en-US" smtClean="0"/>
              <a:t>Tips for Supporting Mobile Students</a:t>
            </a:r>
            <a:endParaRPr lang="en-US"/>
          </a:p>
          <a:p>
            <a:pPr lvl="1"/>
            <a:r>
              <a:rPr lang="en-US" smtClean="0"/>
              <a:t>Professional Development</a:t>
            </a:r>
            <a:endParaRPr lang="en-US"/>
          </a:p>
          <a:p>
            <a:pPr lvl="1"/>
            <a:r>
              <a:rPr lang="en-US"/>
              <a:t>Resources </a:t>
            </a:r>
            <a:endParaRPr lang="en-US" smtClean="0"/>
          </a:p>
          <a:p>
            <a:pPr lvl="1"/>
            <a:endParaRPr lang="en-US"/>
          </a:p>
          <a:p>
            <a:pPr marL="0" indent="0">
              <a:buNone/>
            </a:pPr>
            <a:r>
              <a:rPr lang="en-US" sz="2800" smtClean="0"/>
              <a:t>Let’s review…</a:t>
            </a:r>
          </a:p>
          <a:p>
            <a:pPr lvl="1"/>
            <a:r>
              <a:rPr lang="en-US" smtClean="0"/>
              <a:t>Liaison Responsibilities</a:t>
            </a:r>
          </a:p>
          <a:p>
            <a:pPr lvl="1"/>
            <a:r>
              <a:rPr lang="en-US" smtClean="0"/>
              <a:t>McKinney-Vento Basics</a:t>
            </a:r>
          </a:p>
          <a:p>
            <a:pPr lvl="2"/>
            <a:r>
              <a:rPr lang="en-US" smtClean="0"/>
              <a:t>Eligibility</a:t>
            </a:r>
          </a:p>
          <a:p>
            <a:pPr lvl="2"/>
            <a:r>
              <a:rPr lang="en-US" smtClean="0"/>
              <a:t>School stability</a:t>
            </a:r>
          </a:p>
          <a:p>
            <a:pPr lvl="2"/>
            <a:r>
              <a:rPr lang="en-US" smtClean="0"/>
              <a:t>Transportation</a:t>
            </a:r>
          </a:p>
          <a:p>
            <a:pPr lvl="2"/>
            <a:r>
              <a:rPr lang="en-US" smtClean="0"/>
              <a:t>Enrollment</a:t>
            </a:r>
          </a:p>
          <a:p>
            <a:pPr lvl="2"/>
            <a:r>
              <a:rPr lang="en-US" smtClean="0"/>
              <a:t>Academic Success</a:t>
            </a:r>
          </a:p>
          <a:p>
            <a:endParaRPr lang="en-US" sz="2800" smtClean="0"/>
          </a:p>
          <a:p>
            <a:pPr lvl="1"/>
            <a:endParaRPr lang="en-US"/>
          </a:p>
          <a:p>
            <a:pPr lvl="1"/>
            <a:endParaRPr lang="en-US"/>
          </a:p>
          <a:p>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2</a:t>
            </a:fld>
            <a:endParaRPr lang="en-US"/>
          </a:p>
        </p:txBody>
      </p:sp>
    </p:spTree>
    <p:custDataLst>
      <p:tags r:id="rId5"/>
    </p:custDataLst>
    <p:extLst>
      <p:ext uri="{BB962C8B-B14F-4D97-AF65-F5344CB8AC3E}">
        <p14:creationId xmlns:p14="http://schemas.microsoft.com/office/powerpoint/2010/main" val="63827677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Roles and Responsibilities of the Liaison</a:t>
            </a:r>
            <a:endParaRPr lang="en-US"/>
          </a:p>
        </p:txBody>
      </p:sp>
      <p:sp>
        <p:nvSpPr>
          <p:cNvPr id="3" name="Content Placeholder 2"/>
          <p:cNvSpPr>
            <a:spLocks noGrp="1"/>
          </p:cNvSpPr>
          <p:nvPr>
            <p:ph idx="1"/>
            <p:custDataLst>
              <p:tags r:id="rId3"/>
            </p:custDataLst>
          </p:nvPr>
        </p:nvSpPr>
        <p:spPr/>
        <p:txBody>
          <a:bodyPr/>
          <a:lstStyle/>
          <a:p>
            <a:pPr marL="457200" indent="-457200">
              <a:buFont typeface="+mj-lt"/>
              <a:buAutoNum type="arabicPeriod"/>
            </a:pPr>
            <a:r>
              <a:rPr lang="en-US"/>
              <a:t>Identify, enroll and reduce barriers for students to fully participate in school. </a:t>
            </a:r>
          </a:p>
          <a:p>
            <a:pPr marL="457200" indent="-457200">
              <a:buFont typeface="+mj-lt"/>
              <a:buAutoNum type="arabicPeriod"/>
            </a:pPr>
            <a:r>
              <a:rPr lang="en-US"/>
              <a:t>Inform parents and/or guardians of their rights</a:t>
            </a:r>
          </a:p>
          <a:p>
            <a:pPr marL="457200" indent="-457200">
              <a:buFont typeface="+mj-lt"/>
              <a:buAutoNum type="arabicPeriod"/>
            </a:pPr>
            <a:r>
              <a:rPr lang="en-US"/>
              <a:t>Publically post educational rights</a:t>
            </a:r>
          </a:p>
          <a:p>
            <a:pPr marL="457200" indent="-457200">
              <a:buFont typeface="+mj-lt"/>
              <a:buAutoNum type="arabicPeriod"/>
            </a:pPr>
            <a:r>
              <a:rPr lang="en-US"/>
              <a:t>Mediate disputes</a:t>
            </a:r>
          </a:p>
          <a:p>
            <a:pPr marL="457200" indent="-457200">
              <a:buFont typeface="+mj-lt"/>
              <a:buAutoNum type="arabicPeriod"/>
            </a:pPr>
            <a:r>
              <a:rPr lang="en-US"/>
              <a:t>Stay informed of transportation services and assist with transportation arrangements</a:t>
            </a:r>
          </a:p>
          <a:p>
            <a:pPr marL="457200" indent="-457200">
              <a:buFont typeface="+mj-lt"/>
              <a:buAutoNum type="arabicPeriod"/>
            </a:pPr>
            <a:r>
              <a:rPr lang="en-US"/>
              <a:t>Collect and submit data </a:t>
            </a:r>
          </a:p>
          <a:p>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20</a:t>
            </a:fld>
            <a:endParaRPr lang="en-US"/>
          </a:p>
        </p:txBody>
      </p:sp>
    </p:spTree>
    <p:custDataLst>
      <p:tags r:id="rId5"/>
    </p:custDataLst>
    <p:extLst>
      <p:ext uri="{BB962C8B-B14F-4D97-AF65-F5344CB8AC3E}">
        <p14:creationId xmlns:p14="http://schemas.microsoft.com/office/powerpoint/2010/main" val="69349386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3" name="Rectangle 3"/>
          <p:cNvSpPr>
            <a:spLocks noGrp="1" noChangeArrowheads="1"/>
          </p:cNvSpPr>
          <p:nvPr>
            <p:ph idx="1"/>
            <p:custDataLst>
              <p:tags r:id="rId3"/>
            </p:custDataLst>
          </p:nvPr>
        </p:nvSpPr>
        <p:spPr>
          <a:xfrm>
            <a:off x="376881" y="1503405"/>
            <a:ext cx="8229600" cy="3840163"/>
          </a:xfrm>
        </p:spPr>
        <p:txBody>
          <a:bodyPr/>
          <a:lstStyle/>
          <a:p>
            <a:pPr marL="0" indent="0" eaLnBrk="1" hangingPunct="1">
              <a:lnSpc>
                <a:spcPct val="90000"/>
              </a:lnSpc>
              <a:buNone/>
            </a:pPr>
            <a:r>
              <a:rPr lang="en-US" sz="3200" smtClean="0">
                <a:latin typeface="Calibri" panose="020f0502020204030204"/>
              </a:rPr>
              <a:t>Main </a:t>
            </a:r>
            <a:r>
              <a:rPr lang="en-US" sz="3200">
                <a:latin typeface="Calibri" panose="020f0502020204030204"/>
              </a:rPr>
              <a:t>themes:</a:t>
            </a:r>
            <a:endParaRPr lang="en-US" sz="3200" smtClean="0">
              <a:latin typeface="Calibri" panose="020f0502020204030204"/>
            </a:endParaRPr>
          </a:p>
          <a:p>
            <a:pPr lvl="1" eaLnBrk="1" hangingPunct="1">
              <a:lnSpc>
                <a:spcPct val="90000"/>
              </a:lnSpc>
            </a:pPr>
            <a:r>
              <a:rPr lang="en-US" sz="2800" smtClean="0">
                <a:latin typeface="Calibri" panose="020f0502020204030204"/>
                <a:ea typeface="Calibri" charset="0"/>
                <a:cs typeface="Calibri" charset="0"/>
              </a:rPr>
              <a:t>Identification.</a:t>
            </a:r>
          </a:p>
          <a:p>
            <a:pPr lvl="1" eaLnBrk="1" hangingPunct="1">
              <a:lnSpc>
                <a:spcPct val="90000"/>
              </a:lnSpc>
            </a:pPr>
            <a:r>
              <a:rPr lang="en-US" sz="2800">
                <a:latin typeface="Calibri" panose="020f0502020204030204"/>
                <a:ea typeface="Calibri" charset="0"/>
                <a:cs typeface="Calibri" charset="0"/>
              </a:rPr>
              <a:t>School </a:t>
            </a:r>
            <a:r>
              <a:rPr lang="en-US" sz="2800" smtClean="0">
                <a:latin typeface="Calibri" panose="020f0502020204030204"/>
                <a:ea typeface="Calibri" charset="0"/>
                <a:cs typeface="Calibri" charset="0"/>
              </a:rPr>
              <a:t>stability.</a:t>
            </a:r>
          </a:p>
          <a:p>
            <a:pPr lvl="1" eaLnBrk="1" hangingPunct="1">
              <a:lnSpc>
                <a:spcPct val="90000"/>
              </a:lnSpc>
            </a:pPr>
            <a:r>
              <a:rPr lang="en-US" sz="2800">
                <a:latin typeface="Calibri" panose="020f0502020204030204"/>
                <a:ea typeface="Calibri" charset="0"/>
                <a:cs typeface="Calibri" charset="0"/>
              </a:rPr>
              <a:t>School</a:t>
            </a:r>
            <a:r>
              <a:rPr lang="en-US" sz="2800" smtClean="0">
                <a:latin typeface="Calibri" panose="020f0502020204030204"/>
                <a:ea typeface="Calibri" charset="0"/>
                <a:cs typeface="Calibri" charset="0"/>
              </a:rPr>
              <a:t> enrollment.</a:t>
            </a:r>
          </a:p>
          <a:p>
            <a:pPr lvl="1" eaLnBrk="1" hangingPunct="1">
              <a:lnSpc>
                <a:spcPct val="90000"/>
              </a:lnSpc>
            </a:pPr>
            <a:r>
              <a:rPr lang="en-US" sz="2800">
                <a:latin typeface="Calibri" panose="020f0502020204030204"/>
                <a:ea typeface="Calibri" charset="0"/>
                <a:cs typeface="Calibri" charset="0"/>
              </a:rPr>
              <a:t>Support for academic </a:t>
            </a:r>
            <a:r>
              <a:rPr lang="en-US" sz="2800" smtClean="0">
                <a:latin typeface="Calibri" panose="020f0502020204030204"/>
                <a:ea typeface="Calibri" charset="0"/>
                <a:cs typeface="Calibri" charset="0"/>
              </a:rPr>
              <a:t>success.</a:t>
            </a:r>
          </a:p>
          <a:p>
            <a:pPr lvl="1" eaLnBrk="1" hangingPunct="1">
              <a:lnSpc>
                <a:spcPct val="90000"/>
              </a:lnSpc>
            </a:pPr>
            <a:r>
              <a:rPr lang="en-US" sz="2800">
                <a:latin typeface="Calibri" panose="020f0502020204030204"/>
                <a:ea typeface="Calibri" charset="0"/>
                <a:cs typeface="Calibri" charset="0"/>
              </a:rPr>
              <a:t>Child-centered, best interest decision </a:t>
            </a:r>
            <a:r>
              <a:rPr lang="en-US" sz="2800" smtClean="0">
                <a:latin typeface="Calibri" panose="020f0502020204030204"/>
                <a:ea typeface="Calibri" charset="0"/>
                <a:cs typeface="Calibri" charset="0"/>
              </a:rPr>
              <a:t>making.</a:t>
            </a:r>
            <a:endParaRPr lang="en-US" sz="2800">
              <a:latin typeface="Calibri" panose="020f0502020204030204"/>
              <a:ea typeface="Calibri" charset="0"/>
              <a:cs typeface="Calibri" charset="0"/>
            </a:endParaRPr>
          </a:p>
        </p:txBody>
      </p:sp>
      <p:sp>
        <p:nvSpPr>
          <p:cNvPr id="25604"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7E02BE83-450B-1C46-B411-E1B42E446F66}" type="slidenum">
              <a:rPr lang="en-US" sz="1400">
                <a:solidFill>
                  <a:srgbClr val="8889A7"/>
                </a:solidFill>
                <a:latin typeface="Calibri" panose="020f0502020204030204"/>
              </a:rPr>
              <a:t>21</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McKinney-Vento Homeless </a:t>
            </a:r>
            <a:br>
              <a:rPr lang="en-US" smtClean="0"/>
            </a:br>
            <a:r>
              <a:rPr lang="en-US" smtClean="0"/>
              <a:t>Assistance Act</a:t>
            </a:r>
            <a:endParaRPr lang="en-US"/>
          </a:p>
        </p:txBody>
      </p:sp>
    </p:spTree>
    <p:custDataLst>
      <p:tags r:id="rId6"/>
    </p:custDataLst>
    <p:extLst>
      <p:ext uri="{BB962C8B-B14F-4D97-AF65-F5344CB8AC3E}">
        <p14:creationId xmlns:p14="http://schemas.microsoft.com/office/powerpoint/2010/main" val="3485144683"/>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9876" name="Rectangle 4"/>
          <p:cNvSpPr>
            <a:spLocks noGrp="1" noChangeArrowheads="1"/>
          </p:cNvSpPr>
          <p:nvPr>
            <p:ph type="ctrTitle"/>
            <p:custDataLst>
              <p:tags r:id="rId3"/>
            </p:custDataLst>
          </p:nvPr>
        </p:nvSpPr>
        <p:spPr>
          <a:xfrm>
            <a:off x="-599302" y="1203521"/>
            <a:ext cx="7772400" cy="600565"/>
          </a:xfrm>
        </p:spPr>
        <p:txBody>
          <a:bodyPr>
            <a:noAutofit/>
          </a:bodyPr>
          <a:lstStyle/>
          <a:p>
            <a:pPr eaLnBrk="1" hangingPunct="1">
              <a:defRPr/>
            </a:pPr>
            <a:r>
              <a:rPr>
                <a:ea typeface="+mj-ea"/>
                <a:cs typeface="+mj-cs"/>
              </a:rPr>
              <a:t>Determining Eligibility</a:t>
            </a:r>
            <a:endParaRPr>
              <a:effectLst>
                <a:outerShdw blurRad="38100" dist="38100" dir="2700000" algn="tl">
                  <a:srgbClr val="DDDDDD"/>
                </a:outerShdw>
              </a:effectLst>
              <a:ea typeface="+mj-ea"/>
              <a:cs typeface="+mj-cs"/>
            </a:endParaRPr>
          </a:p>
        </p:txBody>
      </p:sp>
      <p:sp>
        <p:nvSpPr>
          <p:cNvPr id="33796"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63E81A3B-815E-F04E-BB59-1A462BDEDE66}" type="slidenum">
              <a:rPr lang="en-US" sz="1400">
                <a:solidFill>
                  <a:srgbClr val="8889A7"/>
                </a:solidFill>
                <a:latin typeface="Calibri" panose="020f0502020204030204"/>
              </a:rPr>
              <a:t>22</a:t>
            </a:fld>
            <a:endParaRPr lang="en-US" sz="1400">
              <a:solidFill>
                <a:srgbClr val="8889A7"/>
              </a:solidFill>
              <a:latin typeface="Calibri" panose="020f0502020204030204"/>
            </a:endParaRPr>
          </a:p>
        </p:txBody>
      </p:sp>
      <p:sp>
        <p:nvSpPr>
          <p:cNvPr id="33794" name="Rectangle 2"/>
          <p:cNvSpPr>
            <a:spLocks noGrp="1" noChangeArrowheads="1"/>
          </p:cNvSpPr>
          <p:nvPr>
            <p:ph type="body" idx="4294967295"/>
            <p:custDataLst>
              <p:tags r:id="rId5"/>
            </p:custDataLst>
          </p:nvPr>
        </p:nvSpPr>
        <p:spPr>
          <a:xfrm>
            <a:off x="223071" y="2001794"/>
            <a:ext cx="8229600" cy="3690552"/>
          </a:xfrm>
        </p:spPr>
        <p:txBody>
          <a:bodyPr>
            <a:normAutofit fontScale="85000" lnSpcReduction="20000"/>
          </a:bodyPr>
          <a:lstStyle/>
          <a:p>
            <a:pPr>
              <a:buFont typeface="Wingdings" panose="05000000000000000000" pitchFamily="2" charset="2"/>
              <a:buChar char="§"/>
            </a:pPr>
            <a:r>
              <a:rPr lang="en-US">
                <a:latin typeface="Calibri" panose="020f0502020204030204"/>
              </a:rPr>
              <a:t>Case-by-case </a:t>
            </a:r>
            <a:r>
              <a:rPr lang="en-US" smtClean="0">
                <a:latin typeface="Calibri" panose="020f0502020204030204"/>
              </a:rPr>
              <a:t>determination.</a:t>
            </a:r>
          </a:p>
          <a:p>
            <a:pPr>
              <a:buFont typeface="Wingdings" panose="05000000000000000000" pitchFamily="2" charset="2"/>
              <a:buChar char="§"/>
            </a:pPr>
            <a:r>
              <a:rPr lang="en-US">
                <a:latin typeface="Calibri" panose="020f0502020204030204"/>
              </a:rPr>
              <a:t>Get as much information as possible (with sensitivity and discretion</a:t>
            </a:r>
            <a:r>
              <a:rPr lang="en-US" smtClean="0">
                <a:latin typeface="Calibri" panose="020f0502020204030204"/>
              </a:rPr>
              <a:t>).</a:t>
            </a:r>
          </a:p>
          <a:p>
            <a:pPr>
              <a:buFont typeface="Wingdings" panose="05000000000000000000" pitchFamily="2" charset="2"/>
              <a:buChar char="§"/>
            </a:pPr>
            <a:r>
              <a:rPr lang="en-US">
                <a:latin typeface="Calibri" panose="020f0502020204030204"/>
              </a:rPr>
              <a:t>Look at the MV definition (specific examples in the definition first, then overall definition</a:t>
            </a:r>
            <a:r>
              <a:rPr lang="en-US" smtClean="0">
                <a:latin typeface="Calibri" panose="020f0502020204030204"/>
              </a:rPr>
              <a:t>).</a:t>
            </a:r>
          </a:p>
          <a:p>
            <a:pPr>
              <a:buFont typeface="Wingdings" panose="05000000000000000000" pitchFamily="2" charset="2"/>
              <a:buChar char="§"/>
            </a:pPr>
            <a:r>
              <a:rPr lang="en-US" smtClean="0">
                <a:latin typeface="Calibri" panose="020f0502020204030204"/>
              </a:rPr>
              <a:t>Considerations for families/youth who are staying with other people:</a:t>
            </a:r>
            <a:endParaRPr lang="en-US">
              <a:latin typeface="Calibri" panose="020f0502020204030204"/>
            </a:endParaRPr>
          </a:p>
          <a:p>
            <a:pPr lvl="2" eaLnBrk="1" hangingPunct="1">
              <a:lnSpc>
                <a:spcPct val="90000"/>
              </a:lnSpc>
              <a:buFont typeface="Wingdings" panose="05000000000000000000" pitchFamily="2" charset="2"/>
              <a:buChar char="§"/>
            </a:pPr>
            <a:r>
              <a:rPr lang="en-US" sz="2600">
                <a:latin typeface="Calibri" panose="020f0502020204030204"/>
                <a:ea typeface="Calibri" charset="0"/>
                <a:cs typeface="Calibri" charset="0"/>
              </a:rPr>
              <a:t>Where would you go if you </a:t>
            </a:r>
            <a:r>
              <a:rPr lang="en-US" sz="2600" smtClean="0">
                <a:latin typeface="Calibri" panose="020f0502020204030204"/>
                <a:ea typeface="Calibri" charset="0"/>
                <a:cs typeface="Calibri" charset="0"/>
              </a:rPr>
              <a:t>couldn’</a:t>
            </a:r>
            <a:r>
              <a:rPr lang="en-US" altLang="ja-JP" sz="2600" smtClean="0">
                <a:latin typeface="Calibri" panose="020f0502020204030204"/>
                <a:ea typeface="ＭＳ Ｐゴシック" charset="0"/>
                <a:cs typeface="ＭＳ Ｐゴシック" charset="0"/>
              </a:rPr>
              <a:t>t </a:t>
            </a:r>
            <a:r>
              <a:rPr lang="en-US" altLang="ja-JP" sz="2600">
                <a:latin typeface="Calibri" panose="020f0502020204030204"/>
                <a:ea typeface="ＭＳ Ｐゴシック" charset="0"/>
                <a:cs typeface="ＭＳ Ｐゴシック" charset="0"/>
              </a:rPr>
              <a:t>stay here?</a:t>
            </a:r>
          </a:p>
          <a:p>
            <a:pPr lvl="2" eaLnBrk="1" hangingPunct="1">
              <a:lnSpc>
                <a:spcPct val="90000"/>
              </a:lnSpc>
              <a:buFont typeface="Wingdings" panose="05000000000000000000" pitchFamily="2" charset="2"/>
              <a:buChar char="§"/>
            </a:pPr>
            <a:r>
              <a:rPr lang="en-US" sz="2600">
                <a:latin typeface="Calibri" panose="020f0502020204030204"/>
                <a:ea typeface="Calibri" charset="0"/>
                <a:cs typeface="Calibri" charset="0"/>
              </a:rPr>
              <a:t>What led you to move in to this situation?</a:t>
            </a:r>
          </a:p>
          <a:p>
            <a:pPr marL="0" indent="0">
              <a:spcBef>
                <a:spcPct val="30000"/>
              </a:spcBef>
              <a:buNone/>
            </a:pPr>
            <a:endParaRPr lang="en-US" sz="2400" i="1" smtClean="0">
              <a:latin typeface="Calibri" panose="020f0502020204030204"/>
            </a:endParaRPr>
          </a:p>
          <a:p>
            <a:pPr marL="0" indent="0">
              <a:spcBef>
                <a:spcPct val="30000"/>
              </a:spcBef>
              <a:buNone/>
            </a:pPr>
            <a:r>
              <a:rPr lang="en-US" sz="2400" i="1" smtClean="0">
                <a:latin typeface="Calibri" panose="020f0502020204030204"/>
              </a:rPr>
              <a:t>NCHE’</a:t>
            </a:r>
            <a:r>
              <a:rPr lang="en-US" altLang="ja-JP" sz="2400" i="1" smtClean="0">
                <a:latin typeface="Calibri" panose="020f0502020204030204"/>
              </a:rPr>
              <a:t>s </a:t>
            </a:r>
            <a:r>
              <a:rPr lang="en-US" altLang="ja-JP" sz="2400" i="1">
                <a:latin typeface="Calibri" panose="020f0502020204030204"/>
              </a:rPr>
              <a:t>Determining Eligibility brief is available at </a:t>
            </a:r>
            <a:r>
              <a:rPr lang="en-US" altLang="ja-JP" sz="2400">
                <a:solidFill>
                  <a:srgbClr val="2A2D6C"/>
                </a:solidFill>
                <a:latin typeface="Calibri" panose="020f0502020204030204"/>
                <a:hlinkClick r:id="rId6"/>
              </a:rPr>
              <a:t>http://www.serve.org/nche/downloads/briefs/det_elig.pdf</a:t>
            </a:r>
            <a:r>
              <a:rPr lang="en-US" altLang="ja-JP" sz="2400">
                <a:solidFill>
                  <a:srgbClr val="2A2D6C"/>
                </a:solidFill>
                <a:latin typeface="Calibri" panose="020f0502020204030204"/>
              </a:rPr>
              <a:t> </a:t>
            </a:r>
            <a:endParaRPr lang="en-US" sz="2000">
              <a:solidFill>
                <a:srgbClr val="2A2D6C"/>
              </a:solidFill>
              <a:latin typeface="Calibri" panose="020f0502020204030204"/>
            </a:endParaRPr>
          </a:p>
        </p:txBody>
      </p:sp>
    </p:spTree>
    <p:custDataLst>
      <p:tags r:id="rId7"/>
    </p:custDataLst>
    <p:extLst>
      <p:ext uri="{BB962C8B-B14F-4D97-AF65-F5344CB8AC3E}">
        <p14:creationId xmlns:p14="http://schemas.microsoft.com/office/powerpoint/2010/main" val="207471027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Eligibility</a:t>
            </a:r>
            <a:endParaRPr lang="en-US"/>
          </a:p>
        </p:txBody>
      </p:sp>
      <p:sp>
        <p:nvSpPr>
          <p:cNvPr id="3" name="Content Placeholder 2"/>
          <p:cNvSpPr>
            <a:spLocks noGrp="1"/>
          </p:cNvSpPr>
          <p:nvPr>
            <p:ph idx="1"/>
            <p:custDataLst>
              <p:tags r:id="rId3"/>
            </p:custDataLst>
          </p:nvPr>
        </p:nvSpPr>
        <p:spPr/>
        <p:txBody>
          <a:bodyPr>
            <a:normAutofit fontScale="85000" lnSpcReduction="20000"/>
          </a:bodyPr>
          <a:lstStyle/>
          <a:p>
            <a:pPr marL="0" indent="0">
              <a:buNone/>
            </a:pPr>
            <a:r>
              <a:rPr lang="en-US" sz="2800">
                <a:latin typeface="Calibri" panose="020f0502020204030204"/>
              </a:rPr>
              <a:t>Children who </a:t>
            </a:r>
            <a:r>
              <a:rPr lang="en-US" sz="2800" b="1">
                <a:latin typeface="Calibri" panose="020f0502020204030204"/>
              </a:rPr>
              <a:t>lack a fixed, regular, and adequate nighttime residence</a:t>
            </a:r>
            <a:r>
              <a:rPr lang="en-US" sz="2800">
                <a:latin typeface="Calibri" panose="020f0502020204030204"/>
              </a:rPr>
              <a:t>— </a:t>
            </a:r>
            <a:r>
              <a:rPr lang="en-US">
                <a:latin typeface="Calibri" panose="020f0502020204030204"/>
              </a:rPr>
              <a:t>	</a:t>
            </a:r>
          </a:p>
          <a:p>
            <a:pPr lvl="1">
              <a:spcAft>
                <a:spcPts val="1200"/>
              </a:spcAft>
            </a:pPr>
            <a:r>
              <a:rPr lang="en-US" sz="2400" smtClean="0">
                <a:latin typeface="Calibri" panose="020f0502020204030204"/>
                <a:ea typeface="Calibri" charset="0"/>
                <a:cs typeface="Calibri" charset="0"/>
              </a:rPr>
              <a:t>Sharing </a:t>
            </a:r>
            <a:r>
              <a:rPr lang="en-US" sz="2400">
                <a:latin typeface="Calibri" panose="020f0502020204030204"/>
                <a:ea typeface="Calibri" charset="0"/>
                <a:cs typeface="Calibri" charset="0"/>
              </a:rPr>
              <a:t>the housing of others due to loss of housing, economic hardship, or similar reason.</a:t>
            </a:r>
          </a:p>
          <a:p>
            <a:pPr lvl="1"/>
            <a:r>
              <a:rPr lang="en-US" sz="2400">
                <a:latin typeface="Calibri" panose="020f0502020204030204"/>
                <a:ea typeface="Calibri" charset="0"/>
                <a:cs typeface="Calibri" charset="0"/>
              </a:rPr>
              <a:t>Living in motels, hotels, trailer parks, camping grounds due to lack of adequate alternative accommodations.</a:t>
            </a:r>
          </a:p>
          <a:p>
            <a:pPr marL="457200" lvl="1" indent="0">
              <a:buNone/>
            </a:pPr>
            <a:endParaRPr lang="en-US" sz="2400">
              <a:latin typeface="Calibri" panose="020f0502020204030204"/>
              <a:ea typeface="Calibri" charset="0"/>
              <a:cs typeface="Calibri" charset="0"/>
            </a:endParaRPr>
          </a:p>
          <a:p>
            <a:pPr lvl="1"/>
            <a:r>
              <a:rPr lang="en-US" sz="2400">
                <a:latin typeface="Calibri" panose="020f0502020204030204"/>
                <a:ea typeface="Calibri" charset="0"/>
                <a:cs typeface="Calibri" charset="0"/>
              </a:rPr>
              <a:t>Living in emergency or transitional shelters.</a:t>
            </a:r>
          </a:p>
          <a:p>
            <a:pPr lvl="1">
              <a:lnSpc>
                <a:spcPct val="80000"/>
              </a:lnSpc>
            </a:pPr>
            <a:r>
              <a:rPr lang="en-US" sz="2400">
                <a:latin typeface="Calibri" panose="020f0502020204030204"/>
                <a:ea typeface="ＭＳ Ｐゴシック" charset="0"/>
                <a:cs typeface="ＭＳ Ｐゴシック" charset="0"/>
              </a:rPr>
              <a:t>Living in a public or private place not designed for humans to live.</a:t>
            </a:r>
          </a:p>
          <a:p>
            <a:pPr marL="457200" lvl="1" indent="0">
              <a:lnSpc>
                <a:spcPct val="80000"/>
              </a:lnSpc>
              <a:buNone/>
            </a:pPr>
            <a:endParaRPr lang="en-US" sz="2400">
              <a:latin typeface="Calibri" panose="020f0502020204030204"/>
              <a:ea typeface="ＭＳ Ｐゴシック" charset="0"/>
              <a:cs typeface="ＭＳ Ｐゴシック" charset="0"/>
            </a:endParaRPr>
          </a:p>
          <a:p>
            <a:pPr lvl="1">
              <a:lnSpc>
                <a:spcPct val="80000"/>
              </a:lnSpc>
            </a:pPr>
            <a:r>
              <a:rPr lang="en-US" sz="2400">
                <a:latin typeface="Calibri" panose="020f0502020204030204"/>
                <a:ea typeface="ＭＳ Ｐゴシック" charset="0"/>
                <a:cs typeface="ＭＳ Ｐゴシック" charset="0"/>
              </a:rPr>
              <a:t>Living in cars, parks, abandoned buildings, substandard housing, bus or train stations, or similar settings.</a:t>
            </a:r>
          </a:p>
          <a:p>
            <a:pPr>
              <a:lnSpc>
                <a:spcPct val="80000"/>
              </a:lnSpc>
            </a:pPr>
            <a:endParaRPr lang="en-US" sz="2000">
              <a:latin typeface="Calibri" panose="020f0502020204030204"/>
            </a:endParaRPr>
          </a:p>
          <a:p>
            <a:pPr>
              <a:lnSpc>
                <a:spcPct val="80000"/>
              </a:lnSpc>
            </a:pPr>
            <a:r>
              <a:rPr lang="en-US">
                <a:latin typeface="Calibri" panose="020f0502020204030204"/>
              </a:rPr>
              <a:t>Unaccompanied Homeless Youth</a:t>
            </a:r>
          </a:p>
          <a:p>
            <a:pPr lvl="2">
              <a:lnSpc>
                <a:spcPct val="80000"/>
              </a:lnSpc>
            </a:pPr>
            <a:r>
              <a:rPr lang="en-US" sz="2400">
                <a:latin typeface="Calibri" panose="020f0502020204030204"/>
              </a:rPr>
              <a:t>A child or youth who meets the McKinney-Vento definition and is not in the physical custody of a parent or guardian.  </a:t>
            </a:r>
          </a:p>
          <a:p>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23</a:t>
            </a:fld>
            <a:endParaRPr lang="en-US"/>
          </a:p>
        </p:txBody>
      </p:sp>
    </p:spTree>
    <p:custDataLst>
      <p:tags r:id="rId5"/>
    </p:custDataLst>
    <p:extLst>
      <p:ext uri="{BB962C8B-B14F-4D97-AF65-F5344CB8AC3E}">
        <p14:creationId xmlns:p14="http://schemas.microsoft.com/office/powerpoint/2010/main" val="1326058341"/>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46083" name="Rectangle 3"/>
          <p:cNvSpPr>
            <a:spLocks noGrp="1" noChangeArrowheads="1"/>
          </p:cNvSpPr>
          <p:nvPr>
            <p:ph idx="1"/>
            <p:custDataLst>
              <p:tags r:id="rId2"/>
            </p:custDataLst>
          </p:nvPr>
        </p:nvSpPr>
        <p:spPr>
          <a:xfrm>
            <a:off x="377697" y="1435444"/>
            <a:ext cx="8226425" cy="4876800"/>
          </a:xfrm>
        </p:spPr>
        <p:txBody>
          <a:bodyPr>
            <a:normAutofit lnSpcReduction="10000"/>
          </a:bodyPr>
          <a:lstStyle/>
          <a:p>
            <a:pPr eaLnBrk="1" hangingPunct="1">
              <a:spcAft>
                <a:spcPts val="600"/>
              </a:spcAft>
              <a:buFont typeface="Wingdings 2" charset="0"/>
              <a:buNone/>
            </a:pPr>
            <a:r>
              <a:rPr lang="en-US">
                <a:latin typeface="Calibri" panose="020f0502020204030204"/>
              </a:rPr>
              <a:t>Each LEA shall, according to each </a:t>
            </a:r>
            <a:r>
              <a:rPr lang="en-US" smtClean="0">
                <a:latin typeface="Calibri" panose="020f0502020204030204"/>
              </a:rPr>
              <a:t>child’</a:t>
            </a:r>
            <a:r>
              <a:rPr lang="en-US" altLang="ja-JP" smtClean="0">
                <a:latin typeface="Calibri" panose="020f0502020204030204"/>
              </a:rPr>
              <a:t>s </a:t>
            </a:r>
            <a:r>
              <a:rPr lang="en-US" altLang="ja-JP">
                <a:latin typeface="Calibri" panose="020f0502020204030204"/>
              </a:rPr>
              <a:t>or </a:t>
            </a:r>
            <a:r>
              <a:rPr lang="en-US" altLang="ja-JP" smtClean="0">
                <a:latin typeface="Calibri" panose="020f0502020204030204"/>
              </a:rPr>
              <a:t>youth’s </a:t>
            </a:r>
            <a:r>
              <a:rPr lang="en-US" altLang="ja-JP">
                <a:latin typeface="Calibri" panose="020f0502020204030204"/>
              </a:rPr>
              <a:t>best interest:</a:t>
            </a:r>
          </a:p>
          <a:p>
            <a:pPr eaLnBrk="1" hangingPunct="1">
              <a:spcAft>
                <a:spcPts val="600"/>
              </a:spcAft>
            </a:pPr>
            <a:r>
              <a:rPr lang="en-US">
                <a:latin typeface="Calibri" panose="020f0502020204030204"/>
              </a:rPr>
              <a:t>Continue the </a:t>
            </a:r>
            <a:r>
              <a:rPr lang="en-US" smtClean="0">
                <a:latin typeface="Calibri" panose="020f0502020204030204"/>
              </a:rPr>
              <a:t>student’</a:t>
            </a:r>
            <a:r>
              <a:rPr lang="en-US" altLang="ja-JP" smtClean="0">
                <a:latin typeface="Calibri" panose="020f0502020204030204"/>
              </a:rPr>
              <a:t>s </a:t>
            </a:r>
            <a:r>
              <a:rPr lang="en-US" altLang="ja-JP">
                <a:latin typeface="Calibri" panose="020f0502020204030204"/>
              </a:rPr>
              <a:t>education in the school of origin for the duration of homelessness, and until the end of the academic year in which the student becomes permanently </a:t>
            </a:r>
            <a:r>
              <a:rPr lang="en-US" altLang="ja-JP" smtClean="0">
                <a:latin typeface="Calibri" panose="020f0502020204030204"/>
              </a:rPr>
              <a:t>housed;</a:t>
            </a:r>
          </a:p>
          <a:p>
            <a:pPr lvl="2">
              <a:spcAft>
                <a:spcPts val="600"/>
              </a:spcAft>
            </a:pPr>
            <a:r>
              <a:rPr lang="en-US">
                <a:latin typeface="Calibri" panose="020f0502020204030204"/>
                <a:ea typeface="Calibri" charset="0"/>
                <a:cs typeface="Calibri" charset="0"/>
              </a:rPr>
              <a:t>School of origin is the school attended when permanently housed or school in which last enrolled, including a preschool.</a:t>
            </a:r>
            <a:r>
              <a:rPr lang="en-US" sz="1400">
                <a:latin typeface="Calibri" panose="020f0502020204030204"/>
                <a:ea typeface="Calibri" charset="0"/>
                <a:cs typeface="Calibri" charset="0"/>
              </a:rPr>
              <a:t> </a:t>
            </a:r>
          </a:p>
          <a:p>
            <a:pPr lvl="2">
              <a:spcAft>
                <a:spcPts val="600"/>
              </a:spcAft>
            </a:pPr>
            <a:r>
              <a:rPr lang="en-US">
                <a:latin typeface="Calibri" panose="020f0502020204030204"/>
                <a:ea typeface="Calibri" charset="0"/>
                <a:cs typeface="Calibri" charset="0"/>
              </a:rPr>
              <a:t>School of origin includes the designated receiving school at the next grade level for feeder school patterns, when the student completes the final grade level served by the school of origin</a:t>
            </a:r>
            <a:r>
              <a:rPr lang="en-US" smtClean="0">
                <a:latin typeface="Calibri" panose="020f0502020204030204"/>
                <a:ea typeface="Calibri" charset="0"/>
                <a:cs typeface="Calibri" charset="0"/>
              </a:rPr>
              <a:t>.</a:t>
            </a:r>
          </a:p>
          <a:p>
            <a:pPr marL="0" indent="0">
              <a:spcAft>
                <a:spcPts val="600"/>
              </a:spcAft>
              <a:buNone/>
            </a:pPr>
            <a:r>
              <a:rPr lang="en-US" smtClean="0">
                <a:latin typeface="Calibri" panose="020f0502020204030204"/>
              </a:rPr>
              <a:t>OR</a:t>
            </a:r>
            <a:endParaRPr lang="en-US" smtClean="0">
              <a:latin typeface="Calibri" panose="020f0502020204030204"/>
            </a:endParaRPr>
          </a:p>
          <a:p>
            <a:pPr eaLnBrk="1" hangingPunct="1">
              <a:spcAft>
                <a:spcPts val="600"/>
              </a:spcAft>
            </a:pPr>
            <a:r>
              <a:rPr lang="en-US" smtClean="0">
                <a:latin typeface="Calibri" panose="020f0502020204030204"/>
              </a:rPr>
              <a:t>Enroll in any public school that housed students living where the student is living are eligible to attend.</a:t>
            </a:r>
          </a:p>
          <a:p>
            <a:pPr marL="0" indent="0">
              <a:spcAft>
                <a:spcPts val="600"/>
              </a:spcAft>
              <a:buNone/>
            </a:pPr>
            <a:r>
              <a:rPr lang="en-US" altLang="ja-JP" smtClean="0">
                <a:solidFill>
                  <a:srgbClr val="1F2251"/>
                </a:solidFill>
                <a:latin typeface="Calibri" panose="020f0502020204030204"/>
              </a:rPr>
              <a:t>		</a:t>
            </a:r>
          </a:p>
        </p:txBody>
      </p:sp>
      <p:sp>
        <p:nvSpPr>
          <p:cNvPr id="46084" name="Slide Number Placeholder 5"/>
          <p:cNvSpPr>
            <a:spLocks noGrp="1"/>
          </p:cNvSpPr>
          <p:nvPr>
            <p:ph type="sldNum" sz="quarter" idx="12"/>
            <p:custDataLst>
              <p:tags r:id="rId3"/>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30136DAC-A696-4947-ACCC-663143B39D72}" type="slidenum">
              <a:rPr lang="en-US" sz="1400">
                <a:solidFill>
                  <a:srgbClr val="8889A7"/>
                </a:solidFill>
                <a:latin typeface="Calibri" panose="020f0502020204030204"/>
              </a:rPr>
              <a:t>24</a:t>
            </a:fld>
            <a:endParaRPr lang="en-US" sz="1400">
              <a:solidFill>
                <a:srgbClr val="8889A7"/>
              </a:solidFill>
              <a:latin typeface="Calibri" panose="020f0502020204030204"/>
            </a:endParaRPr>
          </a:p>
        </p:txBody>
      </p:sp>
      <p:sp>
        <p:nvSpPr>
          <p:cNvPr id="2" name="Title 1"/>
          <p:cNvSpPr>
            <a:spLocks noGrp="1"/>
          </p:cNvSpPr>
          <p:nvPr>
            <p:ph type="title"/>
            <p:custDataLst>
              <p:tags r:id="rId4"/>
            </p:custDataLst>
          </p:nvPr>
        </p:nvSpPr>
        <p:spPr/>
        <p:txBody>
          <a:bodyPr/>
          <a:lstStyle/>
          <a:p>
            <a:r>
              <a:rPr lang="en-US" smtClean="0"/>
              <a:t>School Stability</a:t>
            </a:r>
            <a:endParaRPr lang="en-US"/>
          </a:p>
        </p:txBody>
      </p:sp>
    </p:spTree>
    <p:custDataLst>
      <p:tags r:id="rId5"/>
    </p:custDataLst>
    <p:extLst>
      <p:ext uri="{BB962C8B-B14F-4D97-AF65-F5344CB8AC3E}">
        <p14:creationId xmlns:p14="http://schemas.microsoft.com/office/powerpoint/2010/main" val="3095251179"/>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48131" name="Rectangle 3"/>
          <p:cNvSpPr>
            <a:spLocks noGrp="1" noChangeArrowheads="1"/>
          </p:cNvSpPr>
          <p:nvPr>
            <p:ph idx="1"/>
            <p:custDataLst>
              <p:tags r:id="rId3"/>
            </p:custDataLst>
          </p:nvPr>
        </p:nvSpPr>
        <p:spPr>
          <a:xfrm>
            <a:off x="457200" y="1524000"/>
            <a:ext cx="8226425" cy="5105400"/>
          </a:xfrm>
        </p:spPr>
        <p:txBody>
          <a:bodyPr/>
          <a:lstStyle/>
          <a:p>
            <a:pPr eaLnBrk="1" hangingPunct="1">
              <a:spcAft>
                <a:spcPct val="0"/>
              </a:spcAft>
              <a:buFont typeface="Wingdings 2" charset="0"/>
              <a:buNone/>
            </a:pPr>
            <a:r>
              <a:rPr lang="en-US" sz="2800">
                <a:latin typeface="Calibri" panose="020f0502020204030204"/>
              </a:rPr>
              <a:t>In determining best interest, the LEA shall:</a:t>
            </a:r>
            <a:endParaRPr lang="en-US" sz="2800" smtClean="0">
              <a:latin typeface="Calibri" panose="020f0502020204030204"/>
            </a:endParaRPr>
          </a:p>
          <a:p>
            <a:pPr eaLnBrk="1" hangingPunct="1">
              <a:spcAft>
                <a:spcPct val="0"/>
              </a:spcAft>
            </a:pPr>
            <a:r>
              <a:rPr lang="en-US" smtClean="0">
                <a:latin typeface="Calibri" panose="020f0502020204030204"/>
              </a:rPr>
              <a:t>Presume that keeping </a:t>
            </a:r>
            <a:r>
              <a:rPr lang="en-US">
                <a:latin typeface="Calibri" panose="020f0502020204030204"/>
              </a:rPr>
              <a:t>the student in the school of </a:t>
            </a:r>
            <a:r>
              <a:rPr lang="en-US" smtClean="0">
                <a:latin typeface="Calibri" panose="020f0502020204030204"/>
              </a:rPr>
              <a:t>origin is in the student’s best interest. </a:t>
            </a:r>
            <a:endParaRPr lang="en-US" smtClean="0">
              <a:latin typeface="Calibri" panose="020f0502020204030204"/>
            </a:endParaRPr>
          </a:p>
          <a:p>
            <a:pPr lvl="1"/>
            <a:r>
              <a:rPr lang="en-US" smtClean="0">
                <a:latin typeface="Calibri" panose="020f0502020204030204"/>
                <a:ea typeface="Calibri" charset="0"/>
                <a:cs typeface="Calibri" charset="0"/>
              </a:rPr>
              <a:t>Unless contrary to the request of </a:t>
            </a:r>
            <a:r>
              <a:rPr lang="en-US">
                <a:latin typeface="Calibri" panose="020f0502020204030204"/>
                <a:ea typeface="Calibri" charset="0"/>
                <a:cs typeface="Calibri" charset="0"/>
              </a:rPr>
              <a:t>the</a:t>
            </a:r>
            <a:r>
              <a:rPr lang="en-US" smtClean="0">
                <a:latin typeface="Calibri" panose="020f0502020204030204"/>
                <a:ea typeface="Calibri" charset="0"/>
                <a:cs typeface="Calibri" charset="0"/>
              </a:rPr>
              <a:t> </a:t>
            </a:r>
            <a:r>
              <a:rPr lang="en-US" altLang="ja-JP" smtClean="0">
                <a:latin typeface="Calibri" panose="020f0502020204030204"/>
                <a:ea typeface="Calibri" charset="0"/>
                <a:cs typeface="Calibri" charset="0"/>
              </a:rPr>
              <a:t>parent, </a:t>
            </a:r>
            <a:r>
              <a:rPr lang="en-US" altLang="ja-JP">
                <a:latin typeface="Calibri" panose="020f0502020204030204"/>
                <a:ea typeface="Calibri" charset="0"/>
                <a:cs typeface="Calibri" charset="0"/>
              </a:rPr>
              <a:t>guardian,</a:t>
            </a:r>
            <a:r>
              <a:rPr lang="en-US" altLang="ja-JP" smtClean="0">
                <a:latin typeface="Calibri" panose="020f0502020204030204"/>
                <a:ea typeface="Calibri" charset="0"/>
                <a:cs typeface="Calibri" charset="0"/>
              </a:rPr>
              <a:t> or unaccompanied youth</a:t>
            </a:r>
            <a:r>
              <a:rPr lang="en-US" smtClean="0">
                <a:latin typeface="Calibri" panose="020f0502020204030204"/>
                <a:ea typeface="Calibri" charset="0"/>
                <a:cs typeface="Calibri" charset="0"/>
              </a:rPr>
              <a:t>.</a:t>
            </a:r>
          </a:p>
          <a:p>
            <a:pPr eaLnBrk="1" hangingPunct="1">
              <a:spcAft>
                <a:spcPct val="0"/>
              </a:spcAft>
            </a:pPr>
            <a:r>
              <a:rPr lang="en-US" sz="2600" smtClean="0"/>
              <a:t>Consider student-centered factors, including the impact of mobility on achievement, education, health, and safety.</a:t>
            </a:r>
          </a:p>
          <a:p>
            <a:pPr lvl="1" eaLnBrk="1" hangingPunct="1">
              <a:spcAft>
                <a:spcPct val="0"/>
              </a:spcAft>
            </a:pPr>
            <a:r>
              <a:rPr lang="en-US" sz="2000" smtClean="0"/>
              <a:t>For preschoolers, attachment to teachers; availability and quality of services in the new area; travel time. </a:t>
            </a:r>
            <a:endParaRPr lang="en-US" sz="2000" smtClean="0"/>
          </a:p>
          <a:p>
            <a:r>
              <a:rPr lang="en-US" sz="2600" smtClean="0"/>
              <a:t>Give priority to the parent’s/guardian’s request.</a:t>
            </a:r>
          </a:p>
          <a:p>
            <a:pPr eaLnBrk="1" hangingPunct="1">
              <a:spcAft>
                <a:spcPct val="0"/>
              </a:spcAft>
            </a:pPr>
            <a:r>
              <a:rPr lang="en-US" sz="2600" smtClean="0"/>
              <a:t>Give priority to unaccompanied youth’s request.</a:t>
            </a:r>
            <a:endParaRPr lang="en-US" sz="1800" smtClean="0">
              <a:latin typeface="Calibri" panose="020f0502020204030204"/>
            </a:endParaRPr>
          </a:p>
          <a:p>
            <a:pPr lvl="1" eaLnBrk="1" hangingPunct="1">
              <a:spcAft>
                <a:spcPts val="1200"/>
              </a:spcAft>
            </a:pPr>
            <a:endParaRPr lang="en-US" sz="2800">
              <a:solidFill>
                <a:srgbClr val="660066"/>
              </a:solidFill>
              <a:latin typeface="Calibri" panose="020f0502020204030204"/>
              <a:ea typeface="Calibri" charset="0"/>
              <a:cs typeface="Calibri" charset="0"/>
            </a:endParaRPr>
          </a:p>
          <a:p>
            <a:pPr eaLnBrk="1" hangingPunct="1">
              <a:spcAft>
                <a:spcPts val="600"/>
              </a:spcAft>
            </a:pPr>
            <a:endParaRPr lang="en-US" sz="3000">
              <a:latin typeface="Calibri" panose="020f0502020204030204"/>
            </a:endParaRPr>
          </a:p>
        </p:txBody>
      </p:sp>
      <p:sp>
        <p:nvSpPr>
          <p:cNvPr id="48132" name="Slide Number Placeholder 5"/>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71CF599F-93C8-FE41-A264-10D5FF29154E}" type="slidenum">
              <a:rPr lang="en-US" sz="1400">
                <a:solidFill>
                  <a:srgbClr val="8889A7"/>
                </a:solidFill>
                <a:latin typeface="Calibri" panose="020f0502020204030204"/>
              </a:rPr>
              <a:t>25</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School Stability (continued)</a:t>
            </a:r>
            <a:endParaRPr lang="en-US"/>
          </a:p>
        </p:txBody>
      </p:sp>
    </p:spTree>
    <p:custDataLst>
      <p:tags r:id="rId6"/>
    </p:custDataLst>
    <p:extLst>
      <p:ext uri="{BB962C8B-B14F-4D97-AF65-F5344CB8AC3E}">
        <p14:creationId xmlns:p14="http://schemas.microsoft.com/office/powerpoint/2010/main" val="382128656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68611" name="Rectangle 3"/>
          <p:cNvSpPr>
            <a:spLocks noGrp="1" noChangeArrowheads="1"/>
          </p:cNvSpPr>
          <p:nvPr>
            <p:ph idx="1"/>
            <p:custDataLst>
              <p:tags r:id="rId2"/>
            </p:custDataLst>
          </p:nvPr>
        </p:nvSpPr>
        <p:spPr>
          <a:xfrm>
            <a:off x="468313" y="1628775"/>
            <a:ext cx="8226425" cy="4876800"/>
          </a:xfrm>
        </p:spPr>
        <p:txBody>
          <a:bodyPr/>
          <a:lstStyle/>
          <a:p>
            <a:pPr eaLnBrk="1" hangingPunct="1">
              <a:spcAft>
                <a:spcPts val="600"/>
              </a:spcAft>
              <a:buFont typeface="Wingdings 2" charset="0"/>
              <a:buNone/>
            </a:pPr>
            <a:r>
              <a:rPr lang="en-US">
                <a:latin typeface="Calibri" panose="020f0502020204030204"/>
              </a:rPr>
              <a:t>If the LEA determines that</a:t>
            </a:r>
            <a:r>
              <a:rPr lang="en-US" smtClean="0">
                <a:latin typeface="Calibri" panose="020f0502020204030204"/>
              </a:rPr>
              <a:t> it is not in the student’s best interest to attend the school of origin or the school requested by the parent, guardian or youth, </a:t>
            </a:r>
            <a:r>
              <a:rPr lang="en-US" altLang="ja-JP" smtClean="0">
                <a:latin typeface="Calibri" panose="020f0502020204030204"/>
              </a:rPr>
              <a:t>the </a:t>
            </a:r>
            <a:r>
              <a:rPr lang="en-US" altLang="ja-JP">
                <a:latin typeface="Calibri" panose="020f0502020204030204"/>
              </a:rPr>
              <a:t>LEA </a:t>
            </a:r>
            <a:r>
              <a:rPr lang="en-US" altLang="ja-JP" smtClean="0">
                <a:latin typeface="Calibri" panose="020f0502020204030204"/>
              </a:rPr>
              <a:t>must provide </a:t>
            </a:r>
            <a:r>
              <a:rPr lang="en-US" smtClean="0"/>
              <a:t>a written explanation </a:t>
            </a:r>
            <a:r>
              <a:rPr lang="en-US" smtClean="0">
                <a:solidFill>
                  <a:srgbClr val="C40000"/>
                </a:solidFill>
              </a:rPr>
              <a:t>of the reasons for its determination, in a manner and form understandable to such parent, guardian, or unaccompanied youth, </a:t>
            </a:r>
            <a:r>
              <a:rPr lang="en-US" smtClean="0"/>
              <a:t>including information regarding the right to appeal.			</a:t>
            </a:r>
            <a:r>
              <a:rPr lang="en-US" smtClean="0">
                <a:solidFill>
                  <a:srgbClr val="1F2251"/>
                </a:solidFill>
              </a:rPr>
              <a:t>		</a:t>
            </a:r>
            <a:endParaRPr lang="en-US">
              <a:latin typeface="Calibri" panose="020f0502020204030204"/>
            </a:endParaRPr>
          </a:p>
          <a:p>
            <a:pPr eaLnBrk="1" hangingPunct="1">
              <a:spcAft>
                <a:spcPts val="600"/>
              </a:spcAft>
            </a:pPr>
            <a:endParaRPr lang="en-US" sz="3000">
              <a:latin typeface="Calibri" panose="020f0502020204030204"/>
            </a:endParaRPr>
          </a:p>
        </p:txBody>
      </p:sp>
      <p:sp>
        <p:nvSpPr>
          <p:cNvPr id="68612" name="Slide Number Placeholder 5"/>
          <p:cNvSpPr>
            <a:spLocks noGrp="1"/>
          </p:cNvSpPr>
          <p:nvPr>
            <p:ph type="sldNum" sz="quarter" idx="12"/>
            <p:custDataLst>
              <p:tags r:id="rId3"/>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592A1C4F-F0F0-1A4B-B064-E3729A4520D0}" type="slidenum">
              <a:rPr lang="en-US" sz="1400">
                <a:solidFill>
                  <a:srgbClr val="8889A7"/>
                </a:solidFill>
                <a:latin typeface="Calibri" panose="020f0502020204030204"/>
              </a:rPr>
              <a:t>26</a:t>
            </a:fld>
            <a:endParaRPr lang="en-US" sz="1400">
              <a:solidFill>
                <a:srgbClr val="8889A7"/>
              </a:solidFill>
              <a:latin typeface="Calibri" panose="020f0502020204030204"/>
            </a:endParaRPr>
          </a:p>
        </p:txBody>
      </p:sp>
      <p:sp>
        <p:nvSpPr>
          <p:cNvPr id="2" name="Title 1"/>
          <p:cNvSpPr>
            <a:spLocks noGrp="1"/>
          </p:cNvSpPr>
          <p:nvPr>
            <p:ph type="title"/>
            <p:custDataLst>
              <p:tags r:id="rId4"/>
            </p:custDataLst>
          </p:nvPr>
        </p:nvSpPr>
        <p:spPr/>
        <p:txBody>
          <a:bodyPr/>
          <a:lstStyle/>
          <a:p>
            <a:r>
              <a:rPr lang="en-US"/>
              <a:t>School Stability (continued)</a:t>
            </a:r>
          </a:p>
        </p:txBody>
      </p:sp>
    </p:spTree>
    <p:custDataLst>
      <p:tags r:id="rId5"/>
    </p:custDataLst>
    <p:extLst>
      <p:ext uri="{BB962C8B-B14F-4D97-AF65-F5344CB8AC3E}">
        <p14:creationId xmlns:p14="http://schemas.microsoft.com/office/powerpoint/2010/main" val="215776022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2227" name="Rectangle 3"/>
          <p:cNvSpPr>
            <a:spLocks noGrp="1" noChangeArrowheads="1"/>
          </p:cNvSpPr>
          <p:nvPr>
            <p:ph idx="1"/>
            <p:custDataLst>
              <p:tags r:id="rId3"/>
            </p:custDataLst>
          </p:nvPr>
        </p:nvSpPr>
        <p:spPr>
          <a:xfrm>
            <a:off x="304800" y="1524000"/>
            <a:ext cx="8382000" cy="4797425"/>
          </a:xfrm>
        </p:spPr>
        <p:txBody>
          <a:bodyPr/>
          <a:lstStyle/>
          <a:p>
            <a:pPr marL="698500" indent="-514350">
              <a:spcAft>
                <a:spcPts val="600"/>
              </a:spcAft>
              <a:buFont typeface="Wingdings 2" charset="0"/>
              <a:buNone/>
            </a:pPr>
            <a:r>
              <a:rPr lang="en-US" sz="2600" smtClean="0">
                <a:latin typeface="Calibri" panose="020f0502020204030204"/>
              </a:rPr>
              <a:t>LEAs </a:t>
            </a:r>
            <a:r>
              <a:rPr lang="en-US" sz="2600">
                <a:latin typeface="Calibri" panose="020f0502020204030204"/>
              </a:rPr>
              <a:t>must provide transportation to and from </a:t>
            </a:r>
            <a:r>
              <a:rPr lang="en-US" sz="2600" smtClean="0">
                <a:latin typeface="Calibri" panose="020f0502020204030204"/>
              </a:rPr>
              <a:t>the school/preschool </a:t>
            </a:r>
            <a:r>
              <a:rPr lang="en-US" sz="2600">
                <a:latin typeface="Calibri" panose="020f0502020204030204"/>
              </a:rPr>
              <a:t>of </a:t>
            </a:r>
            <a:r>
              <a:rPr lang="en-US" sz="2600" smtClean="0">
                <a:latin typeface="Calibri" panose="020f0502020204030204"/>
              </a:rPr>
              <a:t>origin, </a:t>
            </a:r>
            <a:r>
              <a:rPr lang="en-US" sz="2600" smtClean="0">
                <a:solidFill>
                  <a:srgbClr val="C40000"/>
                </a:solidFill>
                <a:latin typeface="Calibri" panose="020f0502020204030204"/>
              </a:rPr>
              <a:t>including until the end of the year when the student obtains permanent housing</a:t>
            </a:r>
            <a:r>
              <a:rPr lang="en-US" sz="2600" smtClean="0">
                <a:latin typeface="Calibri" panose="020f0502020204030204"/>
              </a:rPr>
              <a:t>, </a:t>
            </a:r>
            <a:r>
              <a:rPr lang="en-US" sz="2600">
                <a:latin typeface="Calibri" panose="020f0502020204030204"/>
              </a:rPr>
              <a:t>at a parent</a:t>
            </a:r>
            <a:r>
              <a:rPr lang="es-ES_tradnl" sz="2600">
                <a:latin typeface="Calibri" panose="020f0502020204030204"/>
              </a:rPr>
              <a:t>’</a:t>
            </a:r>
            <a:r>
              <a:rPr lang="en-US" altLang="ja-JP" sz="2600" err="1">
                <a:latin typeface="Calibri" panose="020f0502020204030204"/>
              </a:rPr>
              <a:t>s or guardian</a:t>
            </a:r>
            <a:r>
              <a:rPr lang="es-ES_tradnl" altLang="ja-JP" sz="2600">
                <a:latin typeface="Calibri" panose="020f0502020204030204"/>
              </a:rPr>
              <a:t>’</a:t>
            </a:r>
            <a:r>
              <a:rPr lang="en-US" altLang="ja-JP" sz="2600" err="1">
                <a:latin typeface="Calibri" panose="020f0502020204030204"/>
              </a:rPr>
              <a:t>s request (or at the liaison’s request for unaccompanied youth).</a:t>
            </a:r>
          </a:p>
          <a:p>
            <a:pPr lvl="2">
              <a:spcAft>
                <a:spcPts val="600"/>
              </a:spcAft>
            </a:pPr>
            <a:r>
              <a:rPr lang="en-US" sz="2400">
                <a:latin typeface="Calibri" panose="020f0502020204030204"/>
                <a:ea typeface="Calibri" charset="0"/>
                <a:cs typeface="Calibri" charset="0"/>
              </a:rPr>
              <a:t>If staying in the same LEA, that LEA must provide or arrange transportation to the school of origin.</a:t>
            </a:r>
          </a:p>
          <a:p>
            <a:pPr lvl="2"/>
            <a:r>
              <a:rPr lang="en-US" sz="2400">
                <a:latin typeface="Calibri" panose="020f0502020204030204"/>
                <a:ea typeface="Calibri" charset="0"/>
                <a:cs typeface="Calibri" charset="0"/>
              </a:rPr>
              <a:t>If crossing LEA lines</a:t>
            </a:r>
            <a:r>
              <a:rPr lang="en-US" sz="2400" smtClean="0">
                <a:latin typeface="Calibri" panose="020f0502020204030204"/>
                <a:ea typeface="Calibri" charset="0"/>
                <a:cs typeface="Calibri" charset="0"/>
              </a:rPr>
              <a:t>, both LEAs </a:t>
            </a:r>
            <a:r>
              <a:rPr lang="en-US" sz="2400">
                <a:latin typeface="Calibri" panose="020f0502020204030204"/>
                <a:ea typeface="Calibri" charset="0"/>
                <a:cs typeface="Calibri" charset="0"/>
              </a:rPr>
              <a:t>must determine how to divide the responsibility and share the cost, or they must share the cost equally</a:t>
            </a:r>
            <a:r>
              <a:rPr lang="en-US" sz="2400" smtClean="0">
                <a:latin typeface="Calibri" panose="020f0502020204030204"/>
                <a:ea typeface="Calibri" charset="0"/>
                <a:cs typeface="Calibri" charset="0"/>
              </a:rPr>
              <a:t>.</a:t>
            </a:r>
          </a:p>
          <a:p>
            <a:pPr lvl="2">
              <a:buNone/>
            </a:pPr>
            <a:r>
              <a:rPr lang="en-US" sz="2400" smtClean="0">
                <a:latin typeface="Calibri" panose="020f0502020204030204"/>
                <a:ea typeface="Calibri" charset="0"/>
                <a:cs typeface="Calibri" charset="0"/>
              </a:rPr>
              <a:t>					</a:t>
            </a:r>
            <a:r>
              <a:rPr lang="en-US" sz="2400" smtClean="0">
                <a:solidFill>
                  <a:srgbClr val="2A2D6C"/>
                </a:solidFill>
                <a:latin typeface="Calibri" panose="020f0502020204030204"/>
                <a:ea typeface="Calibri" charset="0"/>
                <a:cs typeface="Calibri" charset="0"/>
              </a:rPr>
              <a:t>	</a:t>
            </a:r>
            <a:endParaRPr lang="en-US" sz="2400">
              <a:solidFill>
                <a:srgbClr val="2A2D6C"/>
              </a:solidFill>
              <a:latin typeface="Calibri" panose="020f0502020204030204"/>
              <a:ea typeface="Calibri" charset="0"/>
              <a:cs typeface="Calibri" charset="0"/>
            </a:endParaRPr>
          </a:p>
        </p:txBody>
      </p:sp>
      <p:sp>
        <p:nvSpPr>
          <p:cNvPr id="52228"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44B01ECB-4330-4A45-84D4-C58BAADFD67A}" type="slidenum">
              <a:rPr lang="en-US" sz="1400">
                <a:solidFill>
                  <a:srgbClr val="8889A7"/>
                </a:solidFill>
                <a:latin typeface="Calibri" panose="020f0502020204030204"/>
              </a:rPr>
              <a:t>27</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Transportation</a:t>
            </a:r>
            <a:endParaRPr lang="en-US"/>
          </a:p>
        </p:txBody>
      </p:sp>
    </p:spTree>
    <p:custDataLst>
      <p:tags r:id="rId6"/>
    </p:custDataLst>
    <p:extLst>
      <p:ext uri="{BB962C8B-B14F-4D97-AF65-F5344CB8AC3E}">
        <p14:creationId xmlns:p14="http://schemas.microsoft.com/office/powerpoint/2010/main" val="299916856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0419" name="Rectangle 3"/>
          <p:cNvSpPr>
            <a:spLocks noGrp="1" noChangeArrowheads="1"/>
          </p:cNvSpPr>
          <p:nvPr>
            <p:ph idx="1"/>
            <p:custDataLst>
              <p:tags r:id="rId3"/>
            </p:custDataLst>
          </p:nvPr>
        </p:nvSpPr>
        <p:spPr>
          <a:xfrm>
            <a:off x="457200" y="1447800"/>
            <a:ext cx="8229600" cy="5029200"/>
          </a:xfrm>
        </p:spPr>
        <p:txBody>
          <a:bodyPr/>
          <a:lstStyle/>
          <a:p>
            <a:pPr eaLnBrk="1" hangingPunct="1">
              <a:spcAft>
                <a:spcPts val="1200"/>
              </a:spcAft>
              <a:buNone/>
            </a:pPr>
            <a:r>
              <a:rPr lang="en-US" sz="2400" smtClean="0">
                <a:latin typeface="Calibri" panose="020f0502020204030204"/>
              </a:rPr>
              <a:t>When remaining in the school of origin is not in the student’s best interest or what the parent, guardian or youth requests: </a:t>
            </a:r>
          </a:p>
          <a:p>
            <a:pPr eaLnBrk="1" hangingPunct="1">
              <a:spcAft>
                <a:spcPts val="1200"/>
              </a:spcAft>
              <a:buNone/>
            </a:pPr>
            <a:r>
              <a:rPr lang="en-US" sz="2400" smtClean="0">
                <a:latin typeface="Calibri" panose="020f0502020204030204"/>
              </a:rPr>
              <a:t>McKinney-Vento </a:t>
            </a:r>
            <a:r>
              <a:rPr lang="en-US" sz="2400">
                <a:latin typeface="Calibri" panose="020f0502020204030204"/>
              </a:rPr>
              <a:t>students are entitled to immediate enrollment in any public school that students living in the same attendance area are eligible to </a:t>
            </a:r>
            <a:r>
              <a:rPr lang="en-US" sz="2400" smtClean="0">
                <a:latin typeface="Calibri" panose="020f0502020204030204"/>
              </a:rPr>
              <a:t>attend; even if:</a:t>
            </a:r>
          </a:p>
          <a:p>
            <a:pPr lvl="1" eaLnBrk="1" hangingPunct="1"/>
            <a:r>
              <a:rPr lang="en-US" sz="2400" smtClean="0">
                <a:latin typeface="Calibri" panose="020f0502020204030204"/>
              </a:rPr>
              <a:t>Students do not have required documents, such as school records, </a:t>
            </a:r>
            <a:r>
              <a:rPr lang="en-US" sz="2400" smtClean="0">
                <a:solidFill>
                  <a:srgbClr val="C40000"/>
                </a:solidFill>
              </a:rPr>
              <a:t>records of immunization and other required health records</a:t>
            </a:r>
            <a:r>
              <a:rPr lang="en-US" sz="2400" smtClean="0">
                <a:latin typeface="Calibri" panose="020f0502020204030204"/>
              </a:rPr>
              <a:t>, proof of residency, guardianship, or other documents; or</a:t>
            </a:r>
          </a:p>
          <a:p>
            <a:pPr lvl="1" eaLnBrk="1" hangingPunct="1"/>
            <a:r>
              <a:rPr lang="en-US" sz="2400" smtClean="0">
                <a:solidFill>
                  <a:srgbClr val="C40000"/>
                </a:solidFill>
              </a:rPr>
              <a:t>Students have missed application or enrollment deadlines during any period of homelessness</a:t>
            </a:r>
            <a:r>
              <a:rPr lang="en-US" sz="2400" smtClean="0">
                <a:solidFill>
                  <a:srgbClr val="1F2251"/>
                </a:solidFill>
                <a:latin typeface="Calibri" panose="020f0502020204030204"/>
              </a:rPr>
              <a:t>.</a:t>
            </a:r>
            <a:endParaRPr lang="en-US" sz="2400">
              <a:solidFill>
                <a:srgbClr val="1F2251"/>
              </a:solidFill>
              <a:latin typeface="Calibri" panose="020f0502020204030204"/>
            </a:endParaRPr>
          </a:p>
        </p:txBody>
      </p:sp>
      <p:sp>
        <p:nvSpPr>
          <p:cNvPr id="60420"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C9D0605A-F728-974E-9F67-923CEEC5CCDB}" type="slidenum">
              <a:rPr lang="en-US" sz="1400">
                <a:solidFill>
                  <a:srgbClr val="8889A7"/>
                </a:solidFill>
                <a:latin typeface="Calibri" panose="020f0502020204030204"/>
              </a:rPr>
              <a:t>28</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School Enrollment</a:t>
            </a:r>
            <a:endParaRPr lang="en-US"/>
          </a:p>
        </p:txBody>
      </p:sp>
    </p:spTree>
    <p:custDataLst>
      <p:tags r:id="rId6"/>
    </p:custDataLst>
    <p:extLst>
      <p:ext uri="{BB962C8B-B14F-4D97-AF65-F5344CB8AC3E}">
        <p14:creationId xmlns:p14="http://schemas.microsoft.com/office/powerpoint/2010/main" val="340095640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8307" name="Rectangle 3"/>
          <p:cNvSpPr>
            <a:spLocks noGrp="1" noChangeArrowheads="1"/>
          </p:cNvSpPr>
          <p:nvPr>
            <p:ph idx="1"/>
            <p:custDataLst>
              <p:tags r:id="rId3"/>
            </p:custDataLst>
          </p:nvPr>
        </p:nvSpPr>
        <p:spPr>
          <a:xfrm>
            <a:off x="457200" y="1447800"/>
            <a:ext cx="8229600" cy="5105400"/>
          </a:xfrm>
        </p:spPr>
        <p:txBody>
          <a:bodyPr/>
          <a:lstStyle/>
          <a:p>
            <a:pPr eaLnBrk="1" hangingPunct="1"/>
            <a:r>
              <a:rPr lang="en-US">
                <a:latin typeface="Calibri" panose="020f0502020204030204"/>
              </a:rPr>
              <a:t>Immediate enrollment applies, even without parent or guardian</a:t>
            </a:r>
            <a:r>
              <a:rPr lang="en-US" smtClean="0">
                <a:latin typeface="Calibri" panose="020f0502020204030204"/>
              </a:rPr>
              <a:t>. 	- Y</a:t>
            </a:r>
            <a:r>
              <a:rPr lang="en-US" sz="2400" smtClean="0">
                <a:latin typeface="Calibri" panose="020f0502020204030204"/>
                <a:ea typeface="Calibri" charset="0"/>
                <a:cs typeface="Calibri" charset="0"/>
              </a:rPr>
              <a:t>outh self-enrollment </a:t>
            </a:r>
          </a:p>
          <a:p>
            <a:pPr marL="914400" lvl="2" indent="0">
              <a:buNone/>
            </a:pPr>
            <a:r>
              <a:rPr lang="en-US" sz="2400" smtClean="0">
                <a:latin typeface="Calibri" panose="020f0502020204030204"/>
                <a:ea typeface="Calibri" charset="0"/>
                <a:cs typeface="Calibri" charset="0"/>
              </a:rPr>
              <a:t>- Caregiver forms</a:t>
            </a:r>
          </a:p>
          <a:p>
            <a:pPr eaLnBrk="1" hangingPunct="1"/>
            <a:r>
              <a:rPr lang="en-US">
                <a:latin typeface="Calibri" panose="020f0502020204030204"/>
              </a:rPr>
              <a:t>Liaisons must help unaccompanied youth choose and enroll in a school,</a:t>
            </a:r>
            <a:r>
              <a:rPr lang="en-US" smtClean="0">
                <a:latin typeface="Calibri" panose="020f0502020204030204"/>
              </a:rPr>
              <a:t> </a:t>
            </a:r>
            <a:r>
              <a:rPr lang="en-US" smtClean="0">
                <a:solidFill>
                  <a:srgbClr val="C40000"/>
                </a:solidFill>
                <a:latin typeface="Calibri" panose="020f0502020204030204"/>
              </a:rPr>
              <a:t>give priority to the </a:t>
            </a:r>
            <a:r>
              <a:rPr lang="en-US">
                <a:solidFill>
                  <a:srgbClr val="C40000"/>
                </a:solidFill>
                <a:latin typeface="Calibri" panose="020f0502020204030204"/>
              </a:rPr>
              <a:t>youth</a:t>
            </a:r>
            <a:r>
              <a:rPr lang="es-ES_tradnl">
                <a:solidFill>
                  <a:srgbClr val="C40000"/>
                </a:solidFill>
                <a:latin typeface="Calibri" panose="020f0502020204030204"/>
              </a:rPr>
              <a:t>’</a:t>
            </a:r>
            <a:r>
              <a:rPr lang="en-US" altLang="ja-JP">
                <a:solidFill>
                  <a:srgbClr val="C40000"/>
                </a:solidFill>
                <a:latin typeface="Calibri" panose="020f0502020204030204"/>
              </a:rPr>
              <a:t>s wishes</a:t>
            </a:r>
            <a:r>
              <a:rPr lang="en-US" altLang="ja-JP">
                <a:latin typeface="Calibri" panose="020f0502020204030204"/>
              </a:rPr>
              <a:t>, and inform the youth of his or her appeal rights</a:t>
            </a:r>
            <a:r>
              <a:rPr lang="en-US" altLang="ja-JP" smtClean="0">
                <a:latin typeface="Calibri" panose="020f0502020204030204"/>
              </a:rPr>
              <a:t>. 			</a:t>
            </a:r>
            <a:endParaRPr lang="en-US" altLang="ja-JP" smtClean="0">
              <a:latin typeface="Calibri" panose="020f0502020204030204"/>
            </a:endParaRPr>
          </a:p>
          <a:p>
            <a:pPr eaLnBrk="1" hangingPunct="1"/>
            <a:r>
              <a:rPr lang="en-US" smtClean="0">
                <a:latin typeface="Calibri" panose="020f0502020204030204"/>
              </a:rPr>
              <a:t>School </a:t>
            </a:r>
            <a:r>
              <a:rPr lang="en-US">
                <a:latin typeface="Calibri" panose="020f0502020204030204"/>
              </a:rPr>
              <a:t>personnel</a:t>
            </a:r>
            <a:r>
              <a:rPr lang="en-US" smtClean="0">
                <a:latin typeface="Calibri" panose="020f0502020204030204"/>
              </a:rPr>
              <a:t> (administrators, teachers, attendance officers, enrollment personnel) must </a:t>
            </a:r>
            <a:r>
              <a:rPr lang="en-US">
                <a:latin typeface="Calibri" panose="020f0502020204030204"/>
              </a:rPr>
              <a:t>be made aware of the specific needs of runaway and homeless </a:t>
            </a:r>
            <a:r>
              <a:rPr lang="en-US" smtClean="0">
                <a:latin typeface="Calibri" panose="020f0502020204030204"/>
              </a:rPr>
              <a:t>youth. </a:t>
            </a:r>
            <a:r>
              <a:rPr lang="en-US" smtClean="0">
                <a:solidFill>
                  <a:schemeClr val="tx2">
                    <a:lumMod val="75000"/>
                  </a:schemeClr>
                </a:solidFill>
                <a:latin typeface="Calibri" panose="020f0502020204030204"/>
              </a:rPr>
              <a:t>		</a:t>
            </a:r>
            <a:endParaRPr lang="en-US">
              <a:solidFill>
                <a:srgbClr val="2A2D6C"/>
              </a:solidFill>
              <a:effectLst>
                <a:outerShdw blurRad="38100" dist="38100" dir="2700000" algn="tl">
                  <a:srgbClr val="000000"/>
                </a:outerShdw>
              </a:effectLst>
              <a:latin typeface="Calibri" panose="020f0502020204030204"/>
            </a:endParaRPr>
          </a:p>
        </p:txBody>
      </p:sp>
      <p:sp>
        <p:nvSpPr>
          <p:cNvPr id="99332"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C8A6BC4E-D71F-FA46-B651-FF689350807A}" type="slidenum">
              <a:rPr lang="en-US" sz="1400">
                <a:solidFill>
                  <a:srgbClr val="8889A7"/>
                </a:solidFill>
                <a:latin typeface="Calibri" panose="020f0502020204030204"/>
              </a:rPr>
              <a:t>29</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Enrollment- Unaccompanied Youth</a:t>
            </a:r>
            <a:endParaRPr lang="en-US"/>
          </a:p>
        </p:txBody>
      </p:sp>
    </p:spTree>
    <p:custDataLst>
      <p:tags r:id="rId6"/>
    </p:custDataLst>
    <p:extLst>
      <p:ext uri="{BB962C8B-B14F-4D97-AF65-F5344CB8AC3E}">
        <p14:creationId xmlns:p14="http://schemas.microsoft.com/office/powerpoint/2010/main" val="298984533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Preparing for the Year Ahead</a:t>
            </a:r>
            <a:endParaRPr lang="en-US"/>
          </a:p>
        </p:txBody>
      </p:sp>
      <p:sp>
        <p:nvSpPr>
          <p:cNvPr id="3" name="Content Placeholder 2"/>
          <p:cNvSpPr>
            <a:spLocks noGrp="1"/>
          </p:cNvSpPr>
          <p:nvPr>
            <p:ph idx="1"/>
            <p:custDataLst>
              <p:tags r:id="rId3"/>
            </p:custDataLst>
          </p:nvPr>
        </p:nvSpPr>
        <p:spPr/>
        <p:txBody>
          <a:bodyPr>
            <a:normAutofit lnSpcReduction="10000"/>
          </a:bodyPr>
          <a:lstStyle/>
          <a:p>
            <a:r>
              <a:rPr lang="en-US"/>
              <a:t>Revisit your roles and responsibilities</a:t>
            </a:r>
          </a:p>
          <a:p>
            <a:r>
              <a:rPr lang="en-US"/>
              <a:t>Introduce yourself or reconnect with school staff </a:t>
            </a:r>
          </a:p>
          <a:p>
            <a:r>
              <a:rPr lang="en-US"/>
              <a:t>Set-meetings with district level partners</a:t>
            </a:r>
          </a:p>
          <a:p>
            <a:pPr lvl="1"/>
            <a:r>
              <a:rPr lang="en-US"/>
              <a:t>Title I</a:t>
            </a:r>
          </a:p>
          <a:p>
            <a:pPr lvl="1"/>
            <a:r>
              <a:rPr lang="en-US"/>
              <a:t>Transportation</a:t>
            </a:r>
          </a:p>
          <a:p>
            <a:pPr lvl="1"/>
            <a:r>
              <a:rPr lang="en-US"/>
              <a:t>Data– End of Year Data</a:t>
            </a:r>
          </a:p>
          <a:p>
            <a:r>
              <a:rPr lang="en-US"/>
              <a:t>Hang posters </a:t>
            </a:r>
            <a:r>
              <a:rPr lang="en-US" smtClean="0"/>
              <a:t>(</a:t>
            </a:r>
            <a:r>
              <a:rPr lang="en-US" sz="1800" smtClean="0">
                <a:hlinkClick r:id="rId4"/>
              </a:rPr>
              <a:t>https</a:t>
            </a:r>
            <a:r>
              <a:rPr lang="en-US" sz="1800">
                <a:hlinkClick r:id="rId4"/>
              </a:rPr>
              <a:t>://nchehelpline.org</a:t>
            </a:r>
            <a:r>
              <a:rPr lang="en-US" sz="1800" smtClean="0">
                <a:hlinkClick r:id="rId4"/>
              </a:rPr>
              <a:t>/</a:t>
            </a:r>
            <a:r>
              <a:rPr lang="en-US" sz="1800" smtClean="0"/>
              <a:t>)</a:t>
            </a:r>
            <a:endParaRPr lang="en-US" sz="1800"/>
          </a:p>
          <a:p>
            <a:r>
              <a:rPr lang="en-US"/>
              <a:t>Connect with community partners</a:t>
            </a:r>
          </a:p>
          <a:p>
            <a:r>
              <a:rPr lang="en-US"/>
              <a:t>Stock up</a:t>
            </a:r>
          </a:p>
          <a:p>
            <a:pPr lvl="1"/>
            <a:r>
              <a:rPr lang="en-US"/>
              <a:t>School Supplies</a:t>
            </a:r>
          </a:p>
          <a:p>
            <a:pPr lvl="1"/>
            <a:r>
              <a:rPr lang="en-US"/>
              <a:t>Hygiene products</a:t>
            </a:r>
          </a:p>
          <a:p>
            <a:pPr lvl="1"/>
            <a:r>
              <a:rPr lang="en-US"/>
              <a:t>Gift cards</a:t>
            </a:r>
          </a:p>
          <a:p>
            <a:endParaRPr lang="en-US"/>
          </a:p>
        </p:txBody>
      </p:sp>
      <p:sp>
        <p:nvSpPr>
          <p:cNvPr id="4" name="Slide Number Placeholder 3"/>
          <p:cNvSpPr>
            <a:spLocks noGrp="1"/>
          </p:cNvSpPr>
          <p:nvPr>
            <p:ph type="sldNum" sz="quarter" idx="12"/>
            <p:custDataLst>
              <p:tags r:id="rId5"/>
            </p:custDataLst>
          </p:nvPr>
        </p:nvSpPr>
        <p:spPr/>
        <p:txBody>
          <a:bodyPr/>
          <a:lstStyle/>
          <a:p>
            <a:fld id="{C479D5F6-EDCB-402A-AC08-4943A1820E8F}" type="slidenum">
              <a:rPr lang="en-US" smtClean="0"/>
              <a:t>3</a:t>
            </a:fld>
            <a:endParaRPr lang="en-US"/>
          </a:p>
        </p:txBody>
      </p:sp>
    </p:spTree>
    <p:custDataLst>
      <p:tags r:id="rId6"/>
    </p:custDataLst>
    <p:extLst>
      <p:ext uri="{BB962C8B-B14F-4D97-AF65-F5344CB8AC3E}">
        <p14:creationId xmlns:p14="http://schemas.microsoft.com/office/powerpoint/2010/main" val="424559826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43" name="Rectangle 3"/>
          <p:cNvSpPr>
            <a:spLocks noGrp="1" noChangeArrowheads="1"/>
          </p:cNvSpPr>
          <p:nvPr>
            <p:ph idx="1"/>
            <p:custDataLst>
              <p:tags r:id="rId3"/>
            </p:custDataLst>
          </p:nvPr>
        </p:nvSpPr>
        <p:spPr>
          <a:xfrm>
            <a:off x="383060" y="1466335"/>
            <a:ext cx="8229600" cy="4800600"/>
          </a:xfrm>
        </p:spPr>
        <p:txBody>
          <a:bodyPr>
            <a:normAutofit/>
          </a:bodyPr>
          <a:lstStyle/>
          <a:p>
            <a:pPr marL="0" indent="0" algn="ctr">
              <a:spcAft>
                <a:spcPts val="600"/>
              </a:spcAft>
              <a:buNone/>
            </a:pPr>
            <a:r>
              <a:rPr lang="ja-JP" altLang="en-US" sz="2800">
                <a:solidFill>
                  <a:srgbClr val="C00000"/>
                </a:solidFill>
                <a:latin typeface="Calibri" panose="020f0502020204030204"/>
              </a:rPr>
              <a:t>“</a:t>
            </a:r>
            <a:r>
              <a:rPr lang="en-US" altLang="ja-JP" sz="2800">
                <a:solidFill>
                  <a:srgbClr val="C00000"/>
                </a:solidFill>
                <a:latin typeface="Calibri" panose="020f0502020204030204"/>
              </a:rPr>
              <a:t>Enrollment</a:t>
            </a:r>
            <a:r>
              <a:rPr lang="ja-JP" altLang="en-US" sz="2800">
                <a:solidFill>
                  <a:srgbClr val="C00000"/>
                </a:solidFill>
                <a:latin typeface="Calibri" panose="020f0502020204030204"/>
              </a:rPr>
              <a:t>”</a:t>
            </a:r>
            <a:r>
              <a:rPr lang="en-US" altLang="ja-JP" sz="2800">
                <a:solidFill>
                  <a:srgbClr val="C00000"/>
                </a:solidFill>
                <a:latin typeface="Calibri" panose="020f0502020204030204"/>
              </a:rPr>
              <a:t> includes attending classes and participating fully in school activities.</a:t>
            </a:r>
            <a:endParaRPr lang="en-US" sz="2800" smtClean="0">
              <a:solidFill>
                <a:srgbClr val="C00000"/>
              </a:solidFill>
            </a:endParaRPr>
          </a:p>
          <a:p>
            <a:pPr eaLnBrk="1" hangingPunct="1">
              <a:lnSpc>
                <a:spcPct val="90000"/>
              </a:lnSpc>
              <a:spcAft>
                <a:spcPts val="600"/>
              </a:spcAft>
            </a:pPr>
            <a:r>
              <a:rPr lang="en-US" sz="2200" smtClean="0"/>
              <a:t>States must have procedures to eliminate barriers to academic and extracurricular activities, including magnet school, summer school, career and technical education, advanced placement, online learning, and charter school programs. </a:t>
            </a:r>
            <a:endParaRPr lang="en-US" sz="2200" smtClean="0"/>
          </a:p>
          <a:p>
            <a:pPr eaLnBrk="1" hangingPunct="1">
              <a:lnSpc>
                <a:spcPct val="90000"/>
              </a:lnSpc>
              <a:spcAft>
                <a:spcPts val="600"/>
              </a:spcAft>
            </a:pPr>
            <a:r>
              <a:rPr lang="en-US" sz="2200" smtClean="0"/>
              <a:t>LEAs should anticipate and accommodate the needs of McKinney-Vento students to enter these programs and consider giving them priority on waitlists. </a:t>
            </a:r>
            <a:endParaRPr lang="en-US" sz="2200" smtClean="0"/>
          </a:p>
          <a:p>
            <a:pPr eaLnBrk="1" hangingPunct="1">
              <a:lnSpc>
                <a:spcPct val="90000"/>
              </a:lnSpc>
              <a:spcAft>
                <a:spcPts val="600"/>
              </a:spcAft>
            </a:pPr>
            <a:r>
              <a:rPr lang="en-US" sz="2200" smtClean="0"/>
              <a:t>SEAs and LEAs should develop policies to expedite full participation in extracurricular activities and work with athletic associations to adjust policies to facilitate participation.</a:t>
            </a:r>
            <a:r>
              <a:rPr lang="en-US" sz="2400" smtClean="0"/>
              <a:t>	</a:t>
            </a:r>
            <a:r>
              <a:rPr lang="en-US" sz="2400" smtClean="0">
                <a:solidFill>
                  <a:srgbClr val="C40000"/>
                </a:solidFill>
              </a:rPr>
              <a:t>			</a:t>
            </a:r>
            <a:endParaRPr lang="en-US" sz="3200" smtClean="0">
              <a:solidFill>
                <a:srgbClr val="2A2D6C"/>
              </a:solidFill>
            </a:endParaRPr>
          </a:p>
        </p:txBody>
      </p:sp>
      <p:sp>
        <p:nvSpPr>
          <p:cNvPr id="112644"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076F9C45-989C-DC44-831A-0A255FC2D9C6}" type="slidenum">
              <a:rPr lang="en-US" sz="1400">
                <a:solidFill>
                  <a:srgbClr val="8889A7"/>
                </a:solidFill>
                <a:latin typeface="Calibri" panose="020f0502020204030204"/>
              </a:rPr>
              <a:t>30</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Support for Academic Success:</a:t>
            </a:r>
            <a:br>
              <a:rPr lang="en-US" smtClean="0"/>
            </a:br>
            <a:r>
              <a:rPr lang="en-US" smtClean="0"/>
              <a:t>Full Participation</a:t>
            </a:r>
            <a:endParaRPr lang="en-US"/>
          </a:p>
        </p:txBody>
      </p:sp>
    </p:spTree>
    <p:custDataLst>
      <p:tags r:id="rId6"/>
    </p:custDataLst>
    <p:extLst>
      <p:ext uri="{BB962C8B-B14F-4D97-AF65-F5344CB8AC3E}">
        <p14:creationId xmlns:p14="http://schemas.microsoft.com/office/powerpoint/2010/main" val="9167157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43" name="Rectangle 3"/>
          <p:cNvSpPr>
            <a:spLocks noGrp="1" noChangeArrowheads="1"/>
          </p:cNvSpPr>
          <p:nvPr>
            <p:ph idx="1"/>
            <p:custDataLst>
              <p:tags r:id="rId3"/>
            </p:custDataLst>
          </p:nvPr>
        </p:nvSpPr>
        <p:spPr>
          <a:xfrm>
            <a:off x="432487" y="1808980"/>
            <a:ext cx="8229600" cy="4800600"/>
          </a:xfrm>
        </p:spPr>
        <p:txBody>
          <a:bodyPr>
            <a:normAutofit/>
          </a:bodyPr>
          <a:lstStyle/>
          <a:p>
            <a:pPr eaLnBrk="1" hangingPunct="1">
              <a:lnSpc>
                <a:spcPct val="90000"/>
              </a:lnSpc>
              <a:spcAft>
                <a:spcPts val="600"/>
              </a:spcAft>
            </a:pPr>
            <a:r>
              <a:rPr lang="en-US" sz="2200" smtClean="0"/>
              <a:t>LEAs must have procedures to ensure McKinney-Vento students receive appropriate full or partial credit, such as: consulting with prior school about partial coursework completed; evaluating students’ mastery of partly completed courses; offering credit recovery.		</a:t>
            </a:r>
            <a:endParaRPr lang="en-US" sz="2200" smtClean="0"/>
          </a:p>
          <a:p>
            <a:pPr eaLnBrk="1" hangingPunct="1">
              <a:lnSpc>
                <a:spcPct val="90000"/>
              </a:lnSpc>
              <a:spcAft>
                <a:spcPts val="600"/>
              </a:spcAft>
            </a:pPr>
            <a:r>
              <a:rPr lang="en-US" sz="2200" smtClean="0">
                <a:latin typeface="Calibri" panose="020f0502020204030204"/>
              </a:rPr>
              <a:t>SEAs and LEAs should ensure school personnel consider issues related to homelessness prior to taking disciplinary action. 	</a:t>
            </a:r>
            <a:endParaRPr lang="en-US" sz="2200" smtClean="0">
              <a:latin typeface="Calibri" panose="020f0502020204030204"/>
            </a:endParaRPr>
          </a:p>
          <a:p>
            <a:pPr eaLnBrk="1" hangingPunct="1">
              <a:lnSpc>
                <a:spcPct val="90000"/>
              </a:lnSpc>
              <a:spcAft>
                <a:spcPts val="600"/>
              </a:spcAft>
            </a:pPr>
            <a:r>
              <a:rPr lang="en-US" sz="2200" smtClean="0">
                <a:latin typeface="Calibri" panose="020f0502020204030204"/>
              </a:rPr>
              <a:t>SEAs and LEAs should provide training on the traumatic impacts of homelessness and how to provide trauma-informed support. </a:t>
            </a:r>
            <a:r>
              <a:rPr lang="en-US" sz="2400" smtClean="0">
                <a:latin typeface="Calibri" panose="020f0502020204030204"/>
              </a:rPr>
              <a:t>	</a:t>
            </a:r>
            <a:r>
              <a:rPr lang="en-US" sz="2400" smtClean="0">
                <a:solidFill>
                  <a:srgbClr val="C40000"/>
                </a:solidFill>
                <a:latin typeface="Calibri" panose="020f0502020204030204"/>
              </a:rPr>
              <a:t>		</a:t>
            </a:r>
            <a:r>
              <a:rPr lang="en-US" sz="1800" smtClean="0">
                <a:solidFill>
                  <a:srgbClr val="1F2251"/>
                </a:solidFill>
              </a:rPr>
              <a:t>							</a:t>
            </a:r>
            <a:endParaRPr lang="en-US" sz="2600">
              <a:solidFill>
                <a:srgbClr val="1F2251"/>
              </a:solidFill>
              <a:latin typeface="Calibri" panose="020f0502020204030204"/>
            </a:endParaRPr>
          </a:p>
        </p:txBody>
      </p:sp>
      <p:sp>
        <p:nvSpPr>
          <p:cNvPr id="112644" name="Slide Number Placeholder 4"/>
          <p:cNvSpPr>
            <a:spLocks noGrp="1"/>
          </p:cNvSpPr>
          <p:nvPr>
            <p:ph type="sldNum" sz="quarter" idx="12"/>
            <p:custDataLst>
              <p:tags r:id="rId4"/>
            </p:custDataLst>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defRPr>
            </a:lvl2pPr>
            <a:lvl3pPr eaLnBrk="0" hangingPunct="0">
              <a:defRPr sz="2400">
                <a:solidFill>
                  <a:schemeClr val="tx1"/>
                </a:solidFill>
                <a:latin typeface="Arial"/>
                <a:ea typeface="ＭＳ Ｐゴシック" charset="0"/>
              </a:defRPr>
            </a:lvl3pPr>
            <a:lvl4pPr eaLnBrk="0" hangingPunct="0">
              <a:defRPr sz="2400">
                <a:solidFill>
                  <a:schemeClr val="tx1"/>
                </a:solidFill>
                <a:latin typeface="Arial"/>
                <a:ea typeface="ＭＳ Ｐゴシック" charset="0"/>
              </a:defRPr>
            </a:lvl4pPr>
            <a:lvl5pPr eaLnBrk="0" hangingPunct="0">
              <a:defRPr sz="2400">
                <a:solidFill>
                  <a:schemeClr val="tx1"/>
                </a:solidFill>
                <a:latin typeface="Arial"/>
                <a:ea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defRPr>
            </a:lvl9pPr>
          </a:lstStyle>
          <a:p>
            <a:fld id="{076F9C45-989C-DC44-831A-0A255FC2D9C6}" type="slidenum">
              <a:rPr lang="en-US" sz="1400">
                <a:solidFill>
                  <a:srgbClr val="8889A7"/>
                </a:solidFill>
                <a:latin typeface="Calibri" panose="020f0502020204030204"/>
              </a:rPr>
              <a:t>31</a:t>
            </a:fld>
            <a:endParaRPr lang="en-US" sz="1400">
              <a:solidFill>
                <a:srgbClr val="8889A7"/>
              </a:solidFill>
              <a:latin typeface="Calibri" panose="020f0502020204030204"/>
            </a:endParaRPr>
          </a:p>
        </p:txBody>
      </p:sp>
      <p:sp>
        <p:nvSpPr>
          <p:cNvPr id="2" name="Title 1"/>
          <p:cNvSpPr>
            <a:spLocks noGrp="1"/>
          </p:cNvSpPr>
          <p:nvPr>
            <p:ph type="title"/>
            <p:custDataLst>
              <p:tags r:id="rId5"/>
            </p:custDataLst>
          </p:nvPr>
        </p:nvSpPr>
        <p:spPr/>
        <p:txBody>
          <a:bodyPr/>
          <a:lstStyle/>
          <a:p>
            <a:r>
              <a:rPr lang="en-US" smtClean="0"/>
              <a:t>Support for Academic Success:</a:t>
            </a:r>
            <a:br>
              <a:rPr lang="en-US" smtClean="0"/>
            </a:br>
            <a:r>
              <a:rPr lang="en-US" smtClean="0"/>
              <a:t>Credit Accrual and School Climate</a:t>
            </a:r>
            <a:endParaRPr lang="en-US"/>
          </a:p>
        </p:txBody>
      </p:sp>
    </p:spTree>
    <p:custDataLst>
      <p:tags r:id="rId6"/>
    </p:custDataLst>
    <p:extLst>
      <p:ext uri="{BB962C8B-B14F-4D97-AF65-F5344CB8AC3E}">
        <p14:creationId xmlns:p14="http://schemas.microsoft.com/office/powerpoint/2010/main" val="362780518"/>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Support for Academic Success:</a:t>
            </a:r>
            <a:br>
              <a:rPr lang="en-US" smtClean="0"/>
            </a:br>
            <a:r>
              <a:rPr lang="en-US" smtClean="0"/>
              <a:t>Transitioning to Higher Education</a:t>
            </a:r>
            <a:endParaRPr lang="en-US"/>
          </a:p>
        </p:txBody>
      </p:sp>
      <p:sp>
        <p:nvSpPr>
          <p:cNvPr id="3" name="Content Placeholder 2"/>
          <p:cNvSpPr>
            <a:spLocks noGrp="1"/>
          </p:cNvSpPr>
          <p:nvPr>
            <p:ph idx="1"/>
            <p:custDataLst>
              <p:tags r:id="rId3"/>
            </p:custDataLst>
          </p:nvPr>
        </p:nvSpPr>
        <p:spPr/>
        <p:txBody>
          <a:bodyPr/>
          <a:lstStyle/>
          <a:p>
            <a:pPr>
              <a:spcAft>
                <a:spcPts val="1200"/>
              </a:spcAft>
            </a:pPr>
            <a:r>
              <a:rPr lang="en-US">
                <a:latin typeface="Calibri" panose="020f0502020204030204"/>
              </a:rPr>
              <a:t>All McKinney-Vento youth must be able to </a:t>
            </a:r>
            <a:r>
              <a:rPr lang="en-US"/>
              <a:t>receive individualized counseling from counselors to prepare and improve their readiness for college, including college selection, application, financial aid, and on-campus supports. </a:t>
            </a:r>
            <a:endParaRPr lang="en-US" smtClean="0"/>
          </a:p>
          <a:p>
            <a:pPr>
              <a:spcAft>
                <a:spcPts val="1200"/>
              </a:spcAft>
            </a:pPr>
            <a:r>
              <a:rPr lang="en-US" smtClean="0">
                <a:latin typeface="Calibri" panose="020f0502020204030204"/>
              </a:rPr>
              <a:t>Liaisons </a:t>
            </a:r>
            <a:r>
              <a:rPr lang="en-US">
                <a:latin typeface="Calibri" panose="020f0502020204030204"/>
              </a:rPr>
              <a:t>must ensure unaccompanied youth are informed of their status as independent students and obtain verification of that status.</a:t>
            </a:r>
          </a:p>
          <a:p>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32</a:t>
            </a:fld>
            <a:endParaRPr lang="en-US"/>
          </a:p>
        </p:txBody>
      </p:sp>
    </p:spTree>
    <p:custDataLst>
      <p:tags r:id="rId5"/>
    </p:custDataLst>
    <p:extLst>
      <p:ext uri="{BB962C8B-B14F-4D97-AF65-F5344CB8AC3E}">
        <p14:creationId xmlns:p14="http://schemas.microsoft.com/office/powerpoint/2010/main" val="109776526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custDataLst>
              <p:tags r:id="rId2"/>
            </p:custDataLst>
          </p:nvPr>
        </p:nvSpPr>
        <p:spPr>
          <a:xfrm>
            <a:off x="702275" y="2125362"/>
            <a:ext cx="7772400" cy="2692644"/>
          </a:xfrm>
        </p:spPr>
        <p:txBody>
          <a:bodyPr>
            <a:noAutofit/>
          </a:bodyPr>
          <a:lstStyle/>
          <a:p>
            <a:r>
              <a:rPr lang="en-US" sz="2800"/>
              <a:t>“Parents, schools and communities must work together to ensure that students understand the importance of making every school day count. The earlier that absences are identified and addressed, the more successful students will become</a:t>
            </a:r>
            <a:r>
              <a:rPr lang="en-US" sz="2800" smtClean="0"/>
              <a:t>.“</a:t>
            </a:r>
            <a:br>
              <a:rPr lang="en-US" sz="2800" smtClean="0"/>
            </a:br>
            <a:br>
              <a:rPr lang="en-US" sz="1000" smtClean="0"/>
            </a:br>
            <a:r>
              <a:rPr lang="en-US" sz="1000"/>
              <a:t>	</a:t>
            </a:r>
            <a:r>
              <a:rPr lang="en-US" sz="1000" smtClean="0"/>
              <a:t>	</a:t>
            </a:r>
            <a:r>
              <a:rPr lang="en-US" sz="1200" smtClean="0"/>
              <a:t>— </a:t>
            </a:r>
            <a:r>
              <a:rPr lang="en-US" sz="1200"/>
              <a:t>Carey M. Wright, Ed.D. State Superintendent of Education for Mississippi</a:t>
            </a:r>
            <a:br>
              <a:rPr lang="en-US" sz="2400"/>
            </a:br>
            <a:endParaRPr lang="en-US" sz="2400"/>
          </a:p>
        </p:txBody>
      </p:sp>
      <p:sp>
        <p:nvSpPr>
          <p:cNvPr id="3" name="Slide Number Placeholder 2"/>
          <p:cNvSpPr>
            <a:spLocks noGrp="1"/>
          </p:cNvSpPr>
          <p:nvPr>
            <p:ph type="sldNum" sz="quarter" idx="12"/>
            <p:custDataLst>
              <p:tags r:id="rId3"/>
            </p:custDataLst>
          </p:nvPr>
        </p:nvSpPr>
        <p:spPr/>
        <p:txBody>
          <a:bodyPr/>
          <a:lstStyle/>
          <a:p>
            <a:fld id="{C479D5F6-EDCB-402A-AC08-4943A1820E8F}" type="slidenum">
              <a:rPr lang="en-US" smtClean="0"/>
              <a:t>4</a:t>
            </a:fld>
            <a:endParaRPr lang="en-US"/>
          </a:p>
        </p:txBody>
      </p:sp>
    </p:spTree>
    <p:custDataLst>
      <p:tags r:id="rId4"/>
    </p:custDataLst>
    <p:extLst>
      <p:ext uri="{BB962C8B-B14F-4D97-AF65-F5344CB8AC3E}">
        <p14:creationId xmlns:p14="http://schemas.microsoft.com/office/powerpoint/2010/main" val="394343072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Attendance Awareness Month- September 2019</a:t>
            </a:r>
            <a:endParaRPr lang="en-US"/>
          </a:p>
        </p:txBody>
      </p:sp>
      <p:sp>
        <p:nvSpPr>
          <p:cNvPr id="4" name="Slide Number Placeholder 3"/>
          <p:cNvSpPr>
            <a:spLocks noGrp="1"/>
          </p:cNvSpPr>
          <p:nvPr>
            <p:ph type="sldNum" sz="quarter" idx="12"/>
            <p:custDataLst>
              <p:tags r:id="rId3"/>
            </p:custDataLst>
          </p:nvPr>
        </p:nvSpPr>
        <p:spPr/>
        <p:txBody>
          <a:bodyPr/>
          <a:lstStyle/>
          <a:p>
            <a:fld id="{C479D5F6-EDCB-402A-AC08-4943A1820E8F}" type="slidenum">
              <a:rPr lang="en-US" smtClean="0"/>
              <a:t>5</a:t>
            </a:fld>
            <a:endParaRPr lang="en-US"/>
          </a:p>
        </p:txBody>
      </p:sp>
      <p:pic>
        <p:nvPicPr>
          <p:cNvPr id="8" name="Picture 7"/>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889039" y="1301684"/>
            <a:ext cx="5222541" cy="4834581"/>
          </a:xfrm>
          <a:prstGeom prst="rect">
            <a:avLst/>
          </a:prstGeom>
        </p:spPr>
      </p:pic>
      <p:sp>
        <p:nvSpPr>
          <p:cNvPr id="9" name="Content Placeholder 8"/>
          <p:cNvSpPr>
            <a:spLocks noGrp="1"/>
          </p:cNvSpPr>
          <p:nvPr>
            <p:ph idx="1"/>
            <p:custDataLst>
              <p:tags r:id="rId6"/>
            </p:custDataLst>
          </p:nvPr>
        </p:nvSpPr>
        <p:spPr/>
        <p:txBody>
          <a:bodyPr/>
          <a:lstStyle/>
          <a:p>
            <a:endParaRPr lang="en-US"/>
          </a:p>
        </p:txBody>
      </p:sp>
    </p:spTree>
    <p:custDataLst>
      <p:tags r:id="rId7"/>
    </p:custDataLst>
    <p:extLst>
      <p:ext uri="{BB962C8B-B14F-4D97-AF65-F5344CB8AC3E}">
        <p14:creationId xmlns:p14="http://schemas.microsoft.com/office/powerpoint/2010/main" val="145152241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normAutofit fontScale="90000"/>
          </a:bodyPr>
          <a:lstStyle/>
          <a:p>
            <a:r>
              <a:rPr lang="en-US" smtClean="0"/>
              <a:t>5 Steps to Address and Reduce </a:t>
            </a:r>
            <a:br>
              <a:rPr lang="en-US" smtClean="0"/>
            </a:br>
            <a:r>
              <a:rPr lang="en-US"/>
              <a:t>Chronic Absenteeism</a:t>
            </a:r>
            <a:br>
              <a:rPr lang="en-US"/>
            </a:br>
            <a:r>
              <a:rPr lang="en-US" sz="900">
                <a:hlinkClick r:id="rId3"/>
              </a:rPr>
              <a:t>https://www.attendanceworks.org/chronic-absence/addressing-chronic-absence/strategies-for-school-sites/</a:t>
            </a:r>
            <a:endParaRPr lang="en-US" sz="900"/>
          </a:p>
        </p:txBody>
      </p:sp>
      <p:pic>
        <p:nvPicPr>
          <p:cNvPr id="5" name="Content Placeholder 4"/>
          <p:cNvPicPr>
            <a:picLocks noGrp="1" noChangeAspect="1"/>
          </p:cNvPicPr>
          <p:nvPr>
            <p:ph idx="1"/>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76762" y="1879044"/>
            <a:ext cx="6790476" cy="3809524"/>
          </a:xfrm>
        </p:spPr>
      </p:pic>
      <p:sp>
        <p:nvSpPr>
          <p:cNvPr id="4" name="Slide Number Placeholder 3"/>
          <p:cNvSpPr>
            <a:spLocks noGrp="1"/>
          </p:cNvSpPr>
          <p:nvPr>
            <p:ph type="sldNum" sz="quarter" idx="12"/>
            <p:custDataLst>
              <p:tags r:id="rId6"/>
            </p:custDataLst>
          </p:nvPr>
        </p:nvSpPr>
        <p:spPr/>
        <p:txBody>
          <a:bodyPr/>
          <a:lstStyle/>
          <a:p>
            <a:fld id="{C479D5F6-EDCB-402A-AC08-4943A1820E8F}" type="slidenum">
              <a:rPr lang="en-US" smtClean="0"/>
              <a:t>6</a:t>
            </a:fld>
            <a:endParaRPr lang="en-US"/>
          </a:p>
        </p:txBody>
      </p:sp>
    </p:spTree>
    <p:custDataLst>
      <p:tags r:id="rId7"/>
    </p:custDataLst>
    <p:extLst>
      <p:ext uri="{BB962C8B-B14F-4D97-AF65-F5344CB8AC3E}">
        <p14:creationId xmlns:p14="http://schemas.microsoft.com/office/powerpoint/2010/main" val="322667824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2"/>
            </p:custDataLst>
          </p:nvPr>
        </p:nvSpPr>
        <p:spPr/>
        <p:txBody>
          <a:bodyPr/>
          <a:lstStyle/>
          <a:p>
            <a:r>
              <a:rPr lang="en-US" smtClean="0"/>
              <a:t>Resources for Attendance and Chronic Absenteeism</a:t>
            </a:r>
            <a:endParaRPr lang="en-US"/>
          </a:p>
        </p:txBody>
      </p:sp>
      <p:sp>
        <p:nvSpPr>
          <p:cNvPr id="3" name="Content Placeholder 2"/>
          <p:cNvSpPr>
            <a:spLocks noGrp="1"/>
          </p:cNvSpPr>
          <p:nvPr>
            <p:ph idx="1"/>
            <p:custDataLst>
              <p:tags r:id="rId3"/>
            </p:custDataLst>
          </p:nvPr>
        </p:nvSpPr>
        <p:spPr/>
        <p:txBody>
          <a:bodyPr/>
          <a:lstStyle/>
          <a:p>
            <a:pPr>
              <a:buFont typeface="Wingdings" panose="05000000000000000000" pitchFamily="2" charset="2"/>
              <a:buChar char="Ø"/>
            </a:pPr>
            <a:r>
              <a:rPr lang="en-US" sz="2000">
                <a:hlinkClick r:id="rId4"/>
              </a:rPr>
              <a:t>https://www.attendanceworks.org</a:t>
            </a:r>
            <a:r>
              <a:rPr lang="en-US" sz="2000" smtClean="0">
                <a:hlinkClick r:id="rId4"/>
              </a:rPr>
              <a:t>/</a:t>
            </a:r>
            <a:endParaRPr lang="en-US" sz="2000" smtClean="0"/>
          </a:p>
          <a:p>
            <a:pPr>
              <a:buFont typeface="Wingdings" panose="05000000000000000000" pitchFamily="2" charset="2"/>
              <a:buChar char="Ø"/>
            </a:pPr>
            <a:endParaRPr lang="en-US" sz="2000" smtClean="0"/>
          </a:p>
          <a:p>
            <a:pPr>
              <a:buFont typeface="Wingdings" panose="05000000000000000000" pitchFamily="2" charset="2"/>
              <a:buChar char="Ø"/>
            </a:pPr>
            <a:r>
              <a:rPr lang="en-US" sz="2000">
                <a:hlinkClick r:id="rId5"/>
              </a:rPr>
              <a:t>https://awareness.attendanceworks.org/resources/count-us-toolkit-2019/what-are-the-key-messages</a:t>
            </a:r>
            <a:r>
              <a:rPr lang="en-US" sz="2000" smtClean="0">
                <a:hlinkClick r:id="rId5"/>
              </a:rPr>
              <a:t>/</a:t>
            </a:r>
            <a:endParaRPr lang="en-US" sz="2000" smtClean="0"/>
          </a:p>
          <a:p>
            <a:pPr>
              <a:buFont typeface="Wingdings" panose="05000000000000000000" pitchFamily="2" charset="2"/>
              <a:buChar char="Ø"/>
            </a:pPr>
            <a:endParaRPr lang="en-US" sz="2000" smtClean="0"/>
          </a:p>
          <a:p>
            <a:pPr>
              <a:buFont typeface="Wingdings" panose="05000000000000000000" pitchFamily="2" charset="2"/>
              <a:buChar char="Ø"/>
            </a:pPr>
            <a:r>
              <a:rPr lang="en-US" sz="2000">
                <a:hlinkClick r:id="rId6"/>
              </a:rPr>
              <a:t>https://</a:t>
            </a:r>
            <a:r>
              <a:rPr lang="en-US" sz="2000" smtClean="0">
                <a:hlinkClick r:id="rId6"/>
              </a:rPr>
              <a:t>www.attendanceworks.org/wp-content/uploads/2017/04/Chronic-Elementary-Absenteeism-A-Problem-Hidden-in-Plain-Sight.pdf</a:t>
            </a:r>
            <a:endParaRPr lang="en-US" sz="2000" smtClean="0"/>
          </a:p>
          <a:p>
            <a:pPr>
              <a:buFont typeface="Wingdings" panose="05000000000000000000" pitchFamily="2" charset="2"/>
              <a:buChar char="Ø"/>
            </a:pPr>
            <a:endParaRPr lang="en-US" sz="2000" smtClean="0"/>
          </a:p>
          <a:p>
            <a:pPr>
              <a:buFont typeface="Wingdings" panose="05000000000000000000" pitchFamily="2" charset="2"/>
              <a:buChar char="Ø"/>
            </a:pPr>
            <a:r>
              <a:rPr lang="en-US" sz="2000">
                <a:hlinkClick r:id="rId7"/>
              </a:rPr>
              <a:t>http://</a:t>
            </a:r>
            <a:r>
              <a:rPr lang="en-US" sz="2000" smtClean="0">
                <a:hlinkClick r:id="rId7"/>
              </a:rPr>
              <a:t>www.cde.state.co.us/dropoutprevention</a:t>
            </a:r>
            <a:endParaRPr lang="en-US" sz="2000" smtClean="0"/>
          </a:p>
          <a:p>
            <a:pPr marL="0" indent="0">
              <a:buNone/>
            </a:pPr>
            <a:endParaRPr lang="en-US" sz="2000" smtClean="0"/>
          </a:p>
          <a:p>
            <a:pPr>
              <a:buFont typeface="Wingdings" panose="05000000000000000000" pitchFamily="2" charset="2"/>
              <a:buChar char="Ø"/>
            </a:pPr>
            <a:r>
              <a:rPr lang="en-US" sz="2000" smtClean="0">
                <a:hlinkClick r:id="rId8"/>
              </a:rPr>
              <a:t>Education Week Article</a:t>
            </a:r>
            <a:r>
              <a:rPr lang="en-US" sz="2000" smtClean="0"/>
              <a:t>- Student Absenteeism</a:t>
            </a:r>
          </a:p>
          <a:p>
            <a:pPr>
              <a:buFont typeface="Wingdings" panose="05000000000000000000" pitchFamily="2" charset="2"/>
              <a:buChar char="Ø"/>
            </a:pPr>
            <a:endParaRPr lang="en-US" sz="2000" smtClean="0"/>
          </a:p>
          <a:p>
            <a:endParaRPr lang="en-US"/>
          </a:p>
        </p:txBody>
      </p:sp>
      <p:sp>
        <p:nvSpPr>
          <p:cNvPr id="4" name="Slide Number Placeholder 3"/>
          <p:cNvSpPr>
            <a:spLocks noGrp="1"/>
          </p:cNvSpPr>
          <p:nvPr>
            <p:ph type="sldNum" sz="quarter" idx="12"/>
            <p:custDataLst>
              <p:tags r:id="rId9"/>
            </p:custDataLst>
          </p:nvPr>
        </p:nvSpPr>
        <p:spPr/>
        <p:txBody>
          <a:bodyPr/>
          <a:lstStyle/>
          <a:p>
            <a:fld id="{C479D5F6-EDCB-402A-AC08-4943A1820E8F}" type="slidenum">
              <a:rPr lang="en-US" smtClean="0"/>
              <a:t>7</a:t>
            </a:fld>
            <a:endParaRPr lang="en-US"/>
          </a:p>
        </p:txBody>
      </p:sp>
    </p:spTree>
    <p:custDataLst>
      <p:tags r:id="rId10"/>
    </p:custDataLst>
    <p:extLst>
      <p:ext uri="{BB962C8B-B14F-4D97-AF65-F5344CB8AC3E}">
        <p14:creationId xmlns:p14="http://schemas.microsoft.com/office/powerpoint/2010/main" val="329476381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custDataLst>
              <p:tags r:id="rId2"/>
            </p:custDataLst>
          </p:nvPr>
        </p:nvSpPr>
        <p:spPr>
          <a:xfrm>
            <a:off x="1822622" y="2051222"/>
            <a:ext cx="5500816" cy="2957383"/>
          </a:xfrm>
        </p:spPr>
        <p:txBody>
          <a:bodyPr>
            <a:normAutofit/>
          </a:bodyPr>
          <a:lstStyle/>
          <a:p>
            <a:r>
              <a:rPr lang="en-US" sz="3600" smtClean="0">
                <a:latin typeface="Berlin Sans FB Demi" panose="020e0802020502020306" pitchFamily="34" charset="0"/>
              </a:rPr>
              <a:t>If you only had a day, a week, or a month to work with a child: </a:t>
            </a:r>
            <a:r>
              <a:rPr lang="en-US" sz="3600" smtClean="0">
                <a:solidFill>
                  <a:schemeClr val="accent6">
                    <a:lumMod val="75000"/>
                  </a:schemeClr>
                </a:solidFill>
                <a:latin typeface="Berlin Sans FB Demi" panose="020e0802020502020306" pitchFamily="34" charset="0"/>
              </a:rPr>
              <a:t>What would you want to leave with him or her?</a:t>
            </a:r>
            <a:endParaRPr lang="en-US" sz="3600">
              <a:solidFill>
                <a:schemeClr val="accent6">
                  <a:lumMod val="75000"/>
                </a:schemeClr>
              </a:solidFill>
              <a:latin typeface="Berlin Sans FB Demi" panose="020e0802020502020306" pitchFamily="34" charset="0"/>
            </a:endParaRPr>
          </a:p>
        </p:txBody>
      </p:sp>
      <p:sp>
        <p:nvSpPr>
          <p:cNvPr id="3" name="Slide Number Placeholder 2"/>
          <p:cNvSpPr>
            <a:spLocks noGrp="1"/>
          </p:cNvSpPr>
          <p:nvPr>
            <p:ph type="sldNum" sz="quarter" idx="12"/>
            <p:custDataLst>
              <p:tags r:id="rId3"/>
            </p:custDataLst>
          </p:nvPr>
        </p:nvSpPr>
        <p:spPr/>
        <p:txBody>
          <a:bodyPr/>
          <a:lstStyle/>
          <a:p>
            <a:fld id="{C479D5F6-EDCB-402A-AC08-4943A1820E8F}" type="slidenum">
              <a:rPr lang="en-US" smtClean="0"/>
              <a:t>8</a:t>
            </a:fld>
            <a:endParaRPr lang="en-US"/>
          </a:p>
        </p:txBody>
      </p:sp>
    </p:spTree>
    <p:custDataLst>
      <p:tags r:id="rId4"/>
    </p:custDataLst>
    <p:extLst>
      <p:ext uri="{BB962C8B-B14F-4D97-AF65-F5344CB8AC3E}">
        <p14:creationId xmlns:p14="http://schemas.microsoft.com/office/powerpoint/2010/main" val="50974730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half" idx="1"/>
            <p:custDataLst>
              <p:tags r:id="rId2"/>
            </p:custDataLst>
          </p:nvPr>
        </p:nvSpPr>
        <p:spPr/>
        <p:txBody>
          <a:bodyPr/>
          <a:lstStyle/>
          <a:p>
            <a:pPr marL="0" indent="0">
              <a:buNone/>
            </a:pPr>
            <a:r>
              <a:rPr lang="en-US" sz="2800" u="sng" smtClean="0"/>
              <a:t>Student Needs</a:t>
            </a:r>
          </a:p>
          <a:p>
            <a:pPr>
              <a:buFontTx/>
              <a:buChar char="-"/>
            </a:pPr>
            <a:r>
              <a:rPr lang="en-US" smtClean="0"/>
              <a:t>Identify the specific needs of students</a:t>
            </a:r>
          </a:p>
          <a:p>
            <a:pPr>
              <a:buFontTx/>
              <a:buChar char="-"/>
            </a:pPr>
            <a:r>
              <a:rPr lang="en-US" smtClean="0"/>
              <a:t>Inform school personnel and community partners </a:t>
            </a:r>
          </a:p>
          <a:p>
            <a:pPr>
              <a:buFontTx/>
              <a:buChar char="-"/>
            </a:pPr>
            <a:r>
              <a:rPr lang="en-US" smtClean="0"/>
              <a:t>Highly-mobile students may need additional assistance to “keep pace” with other students</a:t>
            </a:r>
            <a:endParaRPr lang="en-US"/>
          </a:p>
        </p:txBody>
      </p:sp>
      <p:sp>
        <p:nvSpPr>
          <p:cNvPr id="2" name="Title 1"/>
          <p:cNvSpPr>
            <a:spLocks noGrp="1"/>
          </p:cNvSpPr>
          <p:nvPr>
            <p:ph type="title"/>
            <p:custDataLst>
              <p:tags r:id="rId3"/>
            </p:custDataLst>
          </p:nvPr>
        </p:nvSpPr>
        <p:spPr/>
        <p:txBody>
          <a:bodyPr>
            <a:normAutofit/>
          </a:bodyPr>
          <a:lstStyle/>
          <a:p>
            <a:r>
              <a:rPr lang="en-US" smtClean="0"/>
              <a:t>Tips for Supporting Mobile Students</a:t>
            </a:r>
            <a:endParaRPr lang="en-US"/>
          </a:p>
        </p:txBody>
      </p:sp>
      <p:sp>
        <p:nvSpPr>
          <p:cNvPr id="4" name="Slide Number Placeholder 3"/>
          <p:cNvSpPr>
            <a:spLocks noGrp="1"/>
          </p:cNvSpPr>
          <p:nvPr>
            <p:ph type="sldNum" sz="quarter" idx="12"/>
            <p:custDataLst>
              <p:tags r:id="rId4"/>
            </p:custDataLst>
          </p:nvPr>
        </p:nvSpPr>
        <p:spPr/>
        <p:txBody>
          <a:bodyPr/>
          <a:lstStyle/>
          <a:p>
            <a:fld id="{C479D5F6-EDCB-402A-AC08-4943A1820E8F}" type="slidenum">
              <a:rPr lang="en-US" smtClean="0"/>
              <a:t>9</a:t>
            </a:fld>
            <a:endParaRPr lang="en-US"/>
          </a:p>
        </p:txBody>
      </p:sp>
      <p:pic>
        <p:nvPicPr>
          <p:cNvPr id="11" name="Content Placeholder 10"/>
          <p:cNvPicPr>
            <a:picLocks noGrp="1" noChangeAspect="1"/>
          </p:cNvPicPr>
          <p:nvPr>
            <p:ph sz="half" idx="2"/>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629150" y="2309473"/>
            <a:ext cx="3886200" cy="2891517"/>
          </a:xfrm>
        </p:spPr>
      </p:pic>
    </p:spTree>
    <p:custDataLst>
      <p:tags r:id="rId7"/>
    </p:custDataLst>
    <p:extLst>
      <p:ext uri="{BB962C8B-B14F-4D97-AF65-F5344CB8AC3E}">
        <p14:creationId xmlns:p14="http://schemas.microsoft.com/office/powerpoint/2010/main" val="2756458406"/>
      </p:ext>
    </p:extLst>
  </p:cSld>
  <p:clrMapOvr>
    <a:masterClrMapping/>
  </p:clrMapOvr>
  <p:transition/>
  <p:timing/>
</p:sld>
</file>

<file path=ppt/tags/tag1.xml><?xml version="1.0" encoding="utf-8"?>
<p:tagLst xmlns:p="http://schemas.openxmlformats.org/presentationml/2006/main">
  <p:tag name="PRESENTER_SHAPEINFO" val="&lt;ThreeDShapeInfo&gt;&lt;uuid val=&quot;{d562f77e-4731-4c5c-938f-d992c4d09c27}&quot; /&gt;&lt;isInvalidForFieldText val=&quot;0&quot; /&gt;&lt;Image&gt;&lt;filename val=&quot;E:\breeze\content\1397375060\2494824889-1\input\breezo\data\asimages\{d562f77e-4731-4c5c-938f-d992c4d09c27}.png&quot; /&gt;&lt;left val=&quot;0&quot; /&gt;&lt;top val=&quot;490&quot; /&gt;&lt;width val=&quot;960&quot; /&gt;&lt;height val=&quot;230&quot; /&gt;&lt;hasText val=&quot;1&quot; /&gt;&lt;/Image&gt;&lt;/ThreeDShapeInfo&gt;"/>
  <p:tag name="PRESENTER_SHAPETEXTINFO" val="&lt;ShapeTextInfo&gt;&lt;TableIndex row=&quot;-1&quot; col=&quot;-1&quot;&gt;&lt;linesCount val=&quot;0&quot; /&gt;&lt;/TableIndex&gt;&lt;/ShapeTextInfo&gt;"/>
</p:tagLst>
</file>

<file path=ppt/tags/tag1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0.xml><?xml version="1.0" encoding="utf-8"?>
<p:tagLst xmlns:p="http://schemas.openxmlformats.org/presentationml/2006/main">
  <p:tag name="HTML_SHAPEINFO" val="&lt;SlideThumbPath val=&quot;SlideTemp.PNG&quot;/&gt;"/>
</p:tagLst>
</file>

<file path=ppt/tags/tag101.xml><?xml version="1.0" encoding="utf-8"?>
<p:tagLst xmlns:p="http://schemas.openxmlformats.org/presentationml/2006/main">
  <p:tag name="PRESENTER_SHAPEINFO" val="&lt;ThreeDShapeInfo&gt;&lt;uuid val=&quot;{5c84095a-204d-47f5-86bd-a22131c5f37a}&quot; /&gt;&lt;isInvalidForFieldText val=&quot;0&quot; /&gt;&lt;Image&gt;&lt;filename val=&quot;E:\breeze\content\1397375060\2494824889-1\input\breezo\data\asimages\{5c84095a-204d-47f5-86bd-a22131c5f37a}.png&quot; /&gt;&lt;left val=&quot;133&quot; /&gt;&lt;top val=&quot;323&quot; /&gt;&lt;width val=&quot;697&quot; /&gt;&lt;height val=&quot;100&quot; /&gt;&lt;hasText val=&quot;1&quot; /&gt;&lt;/Image&gt;&lt;/ThreeDShapeInfo&gt;"/>
  <p:tag name="PRESENTER_SHAPETEXTINFO" val="&lt;ShapeTextInfo&gt;&lt;TableIndex row=&quot;-1&quot; col=&quot;-1&quot;&gt;&lt;linesCount val=&quot;1&quot; /&gt;&lt;lineCharCount val=&quot;42&quot; /&gt;&lt;/TableIndex&gt;&lt;/ShapeTextInfo&gt;"/>
</p:tagLst>
</file>

<file path=ppt/tags/tag102.xml><?xml version="1.0" encoding="utf-8"?>
<p:tagLst xmlns:p="http://schemas.openxmlformats.org/presentationml/2006/main">
  <p:tag name="PRESENTER_SHAPEINFO" val="&lt;ThreeDShapeInfo&gt;&lt;uuid val=&quot;{7fa8a9be-a556-4c82-b574-0edd01aef848}&quot; /&gt;&lt;isInvalidForFieldText val=&quot;0&quot; /&gt;&lt;Image&gt;&lt;filename val=&quot;E:\breeze\content\1397375060\2494824889-1\input\breezo\data\asimages\{7fa8a9be-a556-4c82-b574-0edd01aef848}.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03.xml><?xml version="1.0" encoding="utf-8"?>
<p:tagLst xmlns:p="http://schemas.openxmlformats.org/presentationml/2006/main">
  <p:tag name="HTML_SHAPEINFO" val="&lt;SlideThumbPath val=&quot;SlideTemp.PNG&quot;/&gt;"/>
</p:tagLst>
</file>

<file path=ppt/tags/tag104.xml><?xml version="1.0" encoding="utf-8"?>
<p:tagLst xmlns:p="http://schemas.openxmlformats.org/presentationml/2006/main">
  <p:tag name="PRESENTER_SHAPEINFO" val="&lt;ThreeDShapeInfo&gt;&lt;uuid val=&quot;{fa33162d-a687-418b-8b6b-bc1a38c57dc9}&quot; /&gt;&lt;isInvalidForFieldText val=&quot;0&quot; /&gt;&lt;Image&gt;&lt;filename val=&quot;E:\breeze\content\1397375060\2494824889-1\input\breezo\data\asimages\{fa33162d-a687-418b-8b6b-bc1a38c57dc9}.png&quot; /&gt;&lt;left val=&quot;123&quot; /&gt;&lt;top val=&quot;46&quot; /&gt;&lt;width val=&quot;437&quot; /&gt;&lt;height val=&quot;63&quot; /&gt;&lt;hasText val=&quot;1&quot; /&gt;&lt;/Image&gt;&lt;/ThreeDShapeInfo&gt;"/>
  <p:tag name="PRESENTER_SHAPETEXTINFO" val="&lt;ShapeTextInfo&gt;&lt;TableIndex row=&quot;-1&quot; col=&quot;-1&quot;&gt;&lt;linesCount val=&quot;1&quot; /&gt;&lt;lineCharCount val=&quot;66&quot; /&gt;&lt;/TableIndex&gt;&lt;/ShapeTextInfo&gt;"/>
</p:tagLst>
</file>

<file path=ppt/tags/tag105.xml><?xml version="1.0" encoding="utf-8"?>
<p:tagLst xmlns:p="http://schemas.openxmlformats.org/presentationml/2006/main">
  <p:tag name="PRESENTER_SHAPEINFO" val="&lt;ThreeDShapeInfo&gt;&lt;uuid val=&quot;{ff2e6bd3-6431-4fa3-8783-05224ec67c73}&quot; /&gt;&lt;isInvalidForFieldText val=&quot;0&quot; /&gt;&lt;Image&gt;&lt;filename val=&quot;E:\breeze\content\1397375060\2494824889-1\input\breezo\data\asimages\{ff2e6bd3-6431-4fa3-8783-05224ec67c73}.png&quot; /&gt;&lt;left val=&quot;66&quot; /&gt;&lt;top val=&quot;153&quot; /&gt;&lt;width val=&quot;793&quot; /&gt;&lt;height val=&quot;343&quot; /&gt;&lt;hasText val=&quot;1&quot; /&gt;&lt;/Image&gt;&lt;/ThreeDShapeInfo&gt;"/>
  <p:tag name="PRESENTER_SHAPETEXTINFO" val="&lt;ShapeTextInfo&gt;&lt;TableIndex row=&quot;-1&quot; col=&quot;-1&quot;&gt;&lt;linesCount val=&quot;6&quot; /&gt;&lt;lineCharCount val=&quot;55&quot; /&gt;&lt;lineCharCount val=&quot;31&quot; /&gt;&lt;lineCharCount val=&quot;78&quot; /&gt;&lt;lineCharCount val=&quot;40&quot; /&gt;&lt;lineCharCount val=&quot;76&quot; /&gt;&lt;lineCharCount val=&quot;35&quot; /&gt;&lt;/TableIndex&gt;&lt;/ShapeTextInfo&gt;"/>
</p:tagLst>
</file>

<file path=ppt/tags/tag106.xml><?xml version="1.0" encoding="utf-8"?>
<p:tagLst xmlns:p="http://schemas.openxmlformats.org/presentationml/2006/main">
  <p:tag name="PRESENTER_SHAPEINFO" val="&lt;ThreeDShapeInfo&gt;&lt;uuid val=&quot;{eb754442-934d-4d4f-b9aa-e574eb411cee}&quot; /&gt;&lt;isInvalidForFieldText val=&quot;0&quot; /&gt;&lt;Image&gt;&lt;filename val=&quot;E:\breeze\content\1397375060\2494824889-1\input\breezo\data\asimages\{eb754442-934d-4d4f-b9aa-e574eb411cee}.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07.xml><?xml version="1.0" encoding="utf-8"?>
<p:tagLst xmlns:p="http://schemas.openxmlformats.org/presentationml/2006/main">
  <p:tag name="HTML_SHAPEINFO" val="&lt;SlideThumbPath val=&quot;SlideTemp.PNG&quot;/&gt;"/>
</p:tagLst>
</file>

<file path=ppt/tags/tag108.xml><?xml version="1.0" encoding="utf-8"?>
<p:tagLst xmlns:p="http://schemas.openxmlformats.org/presentationml/2006/main">
  <p:tag name="PRESENTER_SHAPEINFO" val="&lt;ThreeDShapeInfo&gt;&lt;uuid val=&quot;{7d4938ed-ba53-4333-97cb-43ac14450b68}&quot; /&gt;&lt;isInvalidForFieldText val=&quot;0&quot; /&gt;&lt;Image&gt;&lt;filename val=&quot;E:\breeze\content\1397375060\2494824889-1\input\breezo\data\asimages\{7d4938ed-ba53-4333-97cb-43ac14450b68}.png&quot; /&gt;&lt;left val=&quot;26&quot; /&gt;&lt;top val=&quot;30&quot; /&gt;&lt;width val=&quot;470&quot; /&gt;&lt;height val=&quot;33&quot; /&gt;&lt;hasText val=&quot;1&quot; /&gt;&lt;/Image&gt;&lt;/ThreeDShapeInfo&gt;"/>
  <p:tag name="PRESENTER_SHAPETEXTINFO" val="&lt;ShapeTextInfo&gt;&lt;TableIndex row=&quot;-1&quot; col=&quot;-1&quot;&gt;&lt;linesCount val=&quot;1&quot; /&gt;&lt;lineCharCount val=&quot;41&quot; /&gt;&lt;/TableIndex&gt;&lt;/ShapeTextInfo&gt;"/>
</p:tagLst>
</file>

<file path=ppt/tags/tag109.xml><?xml version="1.0" encoding="utf-8"?>
<p:tagLst xmlns:p="http://schemas.openxmlformats.org/presentationml/2006/main">
  <p:tag name="PRESENTER_SHAPEINFO" val="&lt;ThreeDShapeInfo&gt;&lt;uuid val=&quot;{71e17a06-725f-44ae-b851-4568742a8d4c}&quot; /&gt;&lt;isInvalidForFieldText val=&quot;0&quot; /&gt;&lt;Image&gt;&lt;filename val=&quot;E:\breeze\content\1397375060\2494824889-1\input\breezo\data\asimages\{71e17a06-725f-44ae-b851-4568742a8d4c}.png&quot; /&gt;&lt;left val=&quot;63&quot; /&gt;&lt;top val=&quot;156&quot; /&gt;&lt;width val=&quot;770&quot; /&gt;&lt;height val=&quot;337&quot; /&gt;&lt;hasText val=&quot;1&quot; /&gt;&lt;/Image&gt;&lt;/ThreeDShapeInfo&gt;"/>
  <p:tag name="PRESENTER_SHAPETEXTINFO" val="&lt;ShapeTextInfo&gt;&lt;TableIndex row=&quot;-1&quot; col=&quot;-1&quot;&gt;&lt;linesCount val=&quot;6&quot; /&gt;&lt;lineCharCount val=&quot;83&quot; /&gt;&lt;lineCharCount val=&quot;48&quot; /&gt;&lt;lineCharCount val=&quot;35&quot; /&gt;&lt;lineCharCount val=&quot;17&quot; /&gt;&lt;lineCharCount val=&quot;85&quot; /&gt;&lt;lineCharCount val=&quot;25&quot; /&gt;&lt;/TableIndex&gt;&lt;/ShapeTextInfo&gt;"/>
</p:tagLst>
</file>

<file path=ppt/tags/tag11.xml><?xml version="1.0" encoding="utf-8"?>
<p:tagLst xmlns:p="http://schemas.openxmlformats.org/presentationml/2006/main">
  <p:tag name="PRESENTER_SHAPEINFO" val="&lt;ThreeDShapeInfo&gt;&lt;uuid val=&quot;{bffae53b-601a-41f0-bffe-c87ac44aafa7}&quot; /&gt;&lt;isInvalidForFieldText val=&quot;0&quot; /&gt;&lt;Image&gt;&lt;filename val=&quot;E:\breeze\content\1397375060\2494824889-1\input\breezo\data\asimages\{bffae53b-601a-41f0-bffe-c87ac44aafa7}.png&quot; /&gt;&lt;left val=&quot;0&quot; /&gt;&lt;top val=&quot;0&quot; /&gt;&lt;width val=&quot;960&quot; /&gt;&lt;height val=&quot;130&quot; /&gt;&lt;hasText val=&quot;1&quot; /&gt;&lt;/Image&gt;&lt;/ThreeDShapeInfo&gt;"/>
</p:tagLst>
</file>

<file path=ppt/tags/tag110.xml><?xml version="1.0" encoding="utf-8"?>
<p:tagLst xmlns:p="http://schemas.openxmlformats.org/presentationml/2006/main">
  <p:tag name="PRESENTER_SHAPEINFO" val="&lt;ThreeDShapeInfo&gt;&lt;uuid val=&quot;{869542b1-0e7e-442d-88e5-73f9c95a04f5}&quot; /&gt;&lt;isInvalidForFieldText val=&quot;0&quot; /&gt;&lt;Image&gt;&lt;filename val=&quot;E:\breeze\content\1397375060\2494824889-1\input\breezo\data\asimages\{869542b1-0e7e-442d-88e5-73f9c95a04f5}.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11.xml><?xml version="1.0" encoding="utf-8"?>
<p:tagLst xmlns:p="http://schemas.openxmlformats.org/presentationml/2006/main">
  <p:tag name="HTML_SHAPEINFO" val="&lt;SlideThumbPath val=&quot;SlideTemp.PNG&quot;/&gt;"/>
</p:tagLst>
</file>

<file path=ppt/tags/tag112.xml><?xml version="1.0" encoding="utf-8"?>
<p:tagLst xmlns:p="http://schemas.openxmlformats.org/presentationml/2006/main">
  <p:tag name="PRESENTER_SHAPEINFO" val="&lt;ThreeDShapeInfo&gt;&lt;uuid val=&quot;{4a891140-37a0-427d-a6d1-4de5f740aff6}&quot; /&gt;&lt;isInvalidForFieldText val=&quot;0&quot; /&gt;&lt;Image&gt;&lt;filename val=&quot;E:\breeze\content\1397375060\2494824889-1\input\breezo\data\asimages\{4a891140-37a0-427d-a6d1-4de5f740aff6}.png&quot; /&gt;&lt;left val=&quot;40&quot; /&gt;&lt;top val=&quot;163&quot; /&gt;&lt;width val=&quot;767&quot; /&gt;&lt;height val=&quot;277&quot; /&gt;&lt;hasText val=&quot;1&quot; /&gt;&lt;/Image&gt;&lt;/ThreeDShapeInfo&gt;"/>
  <p:tag name="PRESENTER_SHAPETEXTINFO" val="&lt;ShapeTextInfo&gt;&lt;TableIndex row=&quot;-1&quot; col=&quot;-1&quot;&gt;&lt;linesCount val=&quot;6&quot; /&gt;&lt;lineCharCount val=&quot;13&quot; /&gt;&lt;lineCharCount val=&quot;16&quot; /&gt;&lt;lineCharCount val=&quot;18&quot; /&gt;&lt;lineCharCount val=&quot;19&quot; /&gt;&lt;lineCharCount val=&quot;30&quot; /&gt;&lt;lineCharCount val=&quot;46&quot; /&gt;&lt;/TableIndex&gt;&lt;/ShapeTextInfo&gt;"/>
</p:tagLst>
</file>

<file path=ppt/tags/tag113.xml><?xml version="1.0" encoding="utf-8"?>
<p:tagLst xmlns:p="http://schemas.openxmlformats.org/presentationml/2006/main">
  <p:tag name="PRESENTER_SHAPEINFO" val="&lt;ThreeDShapeInfo&gt;&lt;uuid val=&quot;{9c27716b-50da-4a8f-b6f8-1b17ba0560da}&quot; /&gt;&lt;isInvalidForFieldText val=&quot;0&quot; /&gt;&lt;Image&gt;&lt;filename val=&quot;E:\breeze\content\1397375060\2494824889-1\input\breezo\data\asimages\{9c27716b-50da-4a8f-b6f8-1b17ba0560da}.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14.xml><?xml version="1.0" encoding="utf-8"?>
<p:tagLst xmlns:p="http://schemas.openxmlformats.org/presentationml/2006/main">
  <p:tag name="PRESENTER_SHAPEINFO" val="&lt;ThreeDShapeInfo&gt;&lt;uuid val=&quot;{35b77929-2eff-42ba-8edf-5a9fad52116b}&quot; /&gt;&lt;isInvalidForFieldText val=&quot;0&quot; /&gt;&lt;Image&gt;&lt;filename val=&quot;E:\breeze\content\1397375060\2494824889-1\input\breezo\data\asimages\{35b77929-2eff-42ba-8edf-5a9fad52116b}.png&quot; /&gt;&lt;left val=&quot;23&quot; /&gt;&lt;top val=&quot;30&quot; /&gt;&lt;width val=&quot;317&quot; /&gt;&lt;height val=&quot;63&quot; /&gt;&lt;hasText val=&quot;1&quot; /&gt;&lt;/Image&gt;&lt;/ThreeDShapeInfo&gt;"/>
  <p:tag name="PRESENTER_SHAPETEXTINFO" val="&lt;ShapeTextInfo&gt;&lt;TableIndex row=&quot;-1&quot; col=&quot;-1&quot;&gt;&lt;linesCount val=&quot;1&quot; /&gt;&lt;lineCharCount val=&quot;39&quot; /&gt;&lt;/TableIndex&gt;&lt;/ShapeTextInfo&gt;"/>
</p:tagLst>
</file>

<file path=ppt/tags/tag115.xml><?xml version="1.0" encoding="utf-8"?>
<p:tagLst xmlns:p="http://schemas.openxmlformats.org/presentationml/2006/main">
  <p:tag name="HTML_SHAPEINFO" val="&lt;SlideThumbPath val=&quot;SlideTemp.PNG&quot;/&gt;"/>
</p:tagLst>
</file>

<file path=ppt/tags/tag116.xml><?xml version="1.0" encoding="utf-8"?>
<p:tagLst xmlns:p="http://schemas.openxmlformats.org/presentationml/2006/main">
  <p:tag name="PRESENTER_SHAPEINFO" val="&lt;ThreeDShapeInfo&gt;&lt;uuid val=&quot;{59d00ed2-64cc-43b0-bc51-6d5172f7bfc8}&quot; /&gt;&lt;isInvalidForFieldText val=&quot;0&quot; /&gt;&lt;Image&gt;&lt;filename val=&quot;E:\breeze\content\1397375060\2494824889-1\input\breezo\data\asimages\{59d00ed2-64cc-43b0-bc51-6d5172f7bfc8}.png&quot; /&gt;&lt;left val=&quot;133&quot; /&gt;&lt;top val=&quot;140&quot; /&gt;&lt;width val=&quot;430&quot; /&gt;&lt;height val=&quot;50&quot; /&gt;&lt;hasText val=&quot;1&quot; /&gt;&lt;/Image&gt;&lt;/ThreeDShapeInfo&gt;"/>
  <p:tag name="PRESENTER_SHAPETEXTINFO" val="&lt;ShapeTextInfo&gt;&lt;TableIndex row=&quot;-1&quot; col=&quot;-1&quot;&gt;&lt;linesCount val=&quot;1&quot; /&gt;&lt;lineCharCount val=&quot;23&quot; /&gt;&lt;/TableIndex&gt;&lt;/ShapeTextInfo&gt;"/>
</p:tagLst>
</file>

<file path=ppt/tags/tag117.xml><?xml version="1.0" encoding="utf-8"?>
<p:tagLst xmlns:p="http://schemas.openxmlformats.org/presentationml/2006/main">
  <p:tag name="PRESENTER_SHAPEINFO" val="&lt;ThreeDShapeInfo&gt;&lt;uuid val=&quot;{00151340-eae7-426a-84af-370d8ad9d43b}&quot; /&gt;&lt;isInvalidForFieldText val=&quot;0&quot; /&gt;&lt;Image&gt;&lt;filename val=&quot;E:\breeze\content\1397375060\2494824889-1\input\breezo\data\asimages\{00151340-eae7-426a-84af-370d8ad9d43b}.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18.xml><?xml version="1.0" encoding="utf-8"?>
<p:tagLst xmlns:p="http://schemas.openxmlformats.org/presentationml/2006/main">
  <p:tag name="PRESENTER_SHAPEINFO" val="&lt;ThreeDShapeInfo&gt;&lt;uuid val=&quot;{a0b6b1b2-85e3-432b-acc5-41b48864e33f}&quot; /&gt;&lt;isInvalidForFieldText val=&quot;0&quot; /&gt;&lt;Image&gt;&lt;filename val=&quot;E:\breeze\content\1397375060\2494824889-1\input\breezo\data\asimages\{a0b6b1b2-85e3-432b-acc5-41b48864e33f}.png&quot; /&gt;&lt;left val=&quot;30&quot; /&gt;&lt;top val=&quot;213&quot; /&gt;&lt;width val=&quot;817&quot; /&gt;&lt;height val=&quot;380&quot; /&gt;&lt;hasText val=&quot;1&quot; /&gt;&lt;/Image&gt;&lt;/ThreeDShapeInfo&gt;"/>
  <p:tag name="PRESENTER_SHAPETEXTINFO" val="&lt;ShapeTextInfo&gt;&lt;TableIndex row=&quot;-1&quot; col=&quot;-1&quot;&gt;&lt;linesCount val=&quot;8&quot; /&gt;&lt;lineCharCount val=&quot;28&quot; /&gt;&lt;lineCharCount val=&quot;71&quot; /&gt;&lt;lineCharCount val=&quot;96&quot; /&gt;&lt;lineCharCount val=&quot;69&quot; /&gt;&lt;lineCharCount val=&quot;46&quot; /&gt;&lt;lineCharCount val=&quot;43&quot; /&gt;&lt;lineCharCount val=&quot;1&quot; /&gt;&lt;lineCharCount val=&quot;109&quot; /&gt;&lt;/TableIndex&gt;&lt;/ShapeTextInfo&gt;"/>
</p:tagLst>
</file>

<file path=ppt/tags/tag119.xml><?xml version="1.0" encoding="utf-8"?>
<p:tagLst xmlns:p="http://schemas.openxmlformats.org/presentationml/2006/main">
  <p:tag name="HTML_SHAPEINFO" val="&lt;SlideThumbPath val=&quot;SlideTemp.PNG&quot;/&gt;"/>
</p:tagLst>
</file>

<file path=ppt/tags/tag1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20.xml><?xml version="1.0" encoding="utf-8"?>
<p:tagLst xmlns:p="http://schemas.openxmlformats.org/presentationml/2006/main">
  <p:tag name="PRESENTER_SHAPEINFO" val="&lt;ThreeDShapeInfo&gt;&lt;uuid val=&quot;{51b4a47e-129b-4961-9ed9-d4f866f27458}&quot; /&gt;&lt;isInvalidForFieldText val=&quot;0&quot; /&gt;&lt;Image&gt;&lt;filename val=&quot;E:\breeze\content\1397375060\2494824889-1\input\breezo\data\asimages\{51b4a47e-129b-4961-9ed9-d4f866f27458}.png&quot; /&gt;&lt;left val=&quot;26&quot; /&gt;&lt;top val=&quot;30&quot; /&gt;&lt;width val=&quot;110&quot; /&gt;&lt;height val=&quot;33&quot; /&gt;&lt;hasText val=&quot;1&quot; /&gt;&lt;/Image&gt;&lt;/ThreeDShapeInfo&gt;"/>
  <p:tag name="PRESENTER_SHAPETEXTINFO" val="&lt;ShapeTextInfo&gt;&lt;TableIndex row=&quot;-1&quot; col=&quot;-1&quot;&gt;&lt;linesCount val=&quot;1&quot; /&gt;&lt;lineCharCount val=&quot;11&quot; /&gt;&lt;/TableIndex&gt;&lt;/ShapeTextInfo&gt;"/>
</p:tagLst>
</file>

<file path=ppt/tags/tag121.xml><?xml version="1.0" encoding="utf-8"?>
<p:tagLst xmlns:p="http://schemas.openxmlformats.org/presentationml/2006/main">
  <p:tag name="PRESENTER_SHAPEINFO" val="&lt;ThreeDShapeInfo&gt;&lt;uuid val=&quot;{31743349-c9e6-44ed-b150-f53a5655fe27}&quot; /&gt;&lt;isInvalidForFieldText val=&quot;0&quot; /&gt;&lt;Image&gt;&lt;filename val=&quot;E:\breeze\content\1397375060\2494824889-1\input\breezo\data\asimages\{31743349-c9e6-44ed-b150-f53a5655fe27}.png&quot; /&gt;&lt;left val=&quot;66&quot; /&gt;&lt;top val=&quot;150&quot; /&gt;&lt;width val=&quot;823&quot; /&gt;&lt;height val=&quot;443&quot; /&gt;&lt;hasText val=&quot;1&quot; /&gt;&lt;/Image&gt;&lt;/ThreeDShapeInfo&gt;"/>
  <p:tag name="PRESENTER_SHAPETEXTINFO" val="&lt;ShapeTextInfo&gt;&lt;TableIndex row=&quot;-1&quot; col=&quot;-1&quot;&gt;&lt;linesCount val=&quot;11&quot; /&gt;&lt;lineCharCount val=&quot;72&quot; /&gt;&lt;lineCharCount val=&quot;92&quot; /&gt;&lt;lineCharCount val=&quot;109&quot; /&gt;&lt;lineCharCount val=&quot;1&quot; /&gt;&lt;lineCharCount val=&quot;46&quot; /&gt;&lt;lineCharCount val=&quot;69&quot; /&gt;&lt;lineCharCount val=&quot;1&quot; /&gt;&lt;lineCharCount val=&quot;109&quot; /&gt;&lt;lineCharCount val=&quot;1&quot; /&gt;&lt;lineCharCount val=&quot;29&quot; /&gt;&lt;lineCharCount val=&quot;119&quot; /&gt;&lt;/TableIndex&gt;&lt;/ShapeTextInfo&gt;"/>
</p:tagLst>
</file>

<file path=ppt/tags/tag122.xml><?xml version="1.0" encoding="utf-8"?>
<p:tagLst xmlns:p="http://schemas.openxmlformats.org/presentationml/2006/main">
  <p:tag name="PRESENTER_SHAPEINFO" val="&lt;ThreeDShapeInfo&gt;&lt;uuid val=&quot;{12c88e54-e0ae-459b-9c1f-4d781f2d4e9d}&quot; /&gt;&lt;isInvalidForFieldText val=&quot;0&quot; /&gt;&lt;Image&gt;&lt;filename val=&quot;E:\breeze\content\1397375060\2494824889-1\input\breezo\data\asimages\{12c88e54-e0ae-459b-9c1f-4d781f2d4e9d}.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23.xml><?xml version="1.0" encoding="utf-8"?>
<p:tagLst xmlns:p="http://schemas.openxmlformats.org/presentationml/2006/main">
  <p:tag name="HTML_SHAPEINFO" val="&lt;SlideThumbPath val=&quot;SlideTemp.PNG&quot;/&gt;"/>
</p:tagLst>
</file>

<file path=ppt/tags/tag124.xml><?xml version="1.0" encoding="utf-8"?>
<p:tagLst xmlns:p="http://schemas.openxmlformats.org/presentationml/2006/main">
  <p:tag name="PRESENTER_SHAPEINFO" val="&lt;ThreeDShapeInfo&gt;&lt;uuid val=&quot;{1bb49e7c-bafa-44f6-80ea-43f4bf965037}&quot; /&gt;&lt;isInvalidForFieldText val=&quot;0&quot; /&gt;&lt;Image&gt;&lt;filename val=&quot;E:\breeze\content\1397375060\2494824889-1\input\breezo\data\asimages\{1bb49e7c-bafa-44f6-80ea-43f4bf965037}.png&quot; /&gt;&lt;left val=&quot;40&quot; /&gt;&lt;top val=&quot;150&quot; /&gt;&lt;width val=&quot;860&quot; /&gt;&lt;height val=&quot;427&quot; /&gt;&lt;hasText val=&quot;1&quot; /&gt;&lt;/Image&gt;&lt;/ThreeDShapeInfo&gt;"/>
  <p:tag name="PRESENTER_SHAPETEXTINFO" val="&lt;ShapeTextInfo&gt;&lt;TableIndex row=&quot;-1&quot; col=&quot;-1&quot;&gt;&lt;linesCount val=&quot;7&quot; /&gt;&lt;lineCharCount val=&quot;68&quot; /&gt;&lt;lineCharCount val=&quot;179&quot; /&gt;&lt;lineCharCount val=&quot;122&quot; /&gt;&lt;lineCharCount val=&quot;191&quot; /&gt;&lt;lineCharCount val=&quot;3&quot; /&gt;&lt;lineCharCount val=&quot;108&quot; /&gt;&lt;lineCharCount val=&quot;2&quot; /&gt;&lt;/TableIndex&gt;&lt;/ShapeTextInfo&gt;"/>
</p:tagLst>
</file>

<file path=ppt/tags/tag125.xml><?xml version="1.0" encoding="utf-8"?>
<p:tagLst xmlns:p="http://schemas.openxmlformats.org/presentationml/2006/main">
  <p:tag name="PRESENTER_SHAPEINFO" val="&lt;ThreeDShapeInfo&gt;&lt;uuid val=&quot;{f86a3257-cb3e-435d-aa1a-321f81a0bd2f}&quot; /&gt;&lt;isInvalidForFieldText val=&quot;0&quot; /&gt;&lt;Image&gt;&lt;filename val=&quot;E:\breeze\content\1397375060\2494824889-1\input\breezo\data\asimages\{f86a3257-cb3e-435d-aa1a-321f81a0bd2f}.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26.xml><?xml version="1.0" encoding="utf-8"?>
<p:tagLst xmlns:p="http://schemas.openxmlformats.org/presentationml/2006/main">
  <p:tag name="PRESENTER_SHAPEINFO" val="&lt;ThreeDShapeInfo&gt;&lt;uuid val=&quot;{3a705996-94b6-4be6-abc5-cc043b66435e}&quot; /&gt;&lt;isInvalidForFieldText val=&quot;0&quot; /&gt;&lt;Image&gt;&lt;filename val=&quot;E:\breeze\content\1397375060\2494824889-1\input\breezo\data\asimages\{3a705996-94b6-4be6-abc5-cc043b66435e}.png&quot; /&gt;&lt;left val=&quot;23&quot; /&gt;&lt;top val=&quot;30&quot; /&gt;&lt;width val=&quot;190&quot; /&gt;&lt;height val=&quot;33&quot; /&gt;&lt;hasText val=&quot;1&quot; /&gt;&lt;/Image&gt;&lt;/ThreeDShapeInfo&gt;"/>
  <p:tag name="PRESENTER_SHAPETEXTINFO" val="&lt;ShapeTextInfo&gt;&lt;TableIndex row=&quot;-1&quot; col=&quot;-1&quot;&gt;&lt;linesCount val=&quot;1&quot; /&gt;&lt;lineCharCount val=&quot;16&quot; /&gt;&lt;/TableIndex&gt;&lt;/ShapeTextInfo&gt;"/>
</p:tagLst>
</file>

<file path=ppt/tags/tag127.xml><?xml version="1.0" encoding="utf-8"?>
<p:tagLst xmlns:p="http://schemas.openxmlformats.org/presentationml/2006/main">
  <p:tag name="HTML_SHAPEINFO" val="&lt;SlideThumbPath val=&quot;SlideTemp.PNG&quot;/&gt;"/>
</p:tagLst>
</file>

<file path=ppt/tags/tag128.xml><?xml version="1.0" encoding="utf-8"?>
<p:tagLst xmlns:p="http://schemas.openxmlformats.org/presentationml/2006/main">
  <p:tag name="PRESENTER_SHAPEINFO" val="&lt;ThreeDShapeInfo&gt;&lt;uuid val=&quot;{b4e642d4-1920-48a3-aa42-839d520bb6b0}&quot; /&gt;&lt;isInvalidForFieldText val=&quot;0&quot; /&gt;&lt;Image&gt;&lt;filename val=&quot;E:\breeze\content\1397375060\2494824889-1\input\breezo\data\asimages\{b4e642d4-1920-48a3-aa42-839d520bb6b0}.png&quot; /&gt;&lt;left val=&quot;46&quot; /&gt;&lt;top val=&quot;163&quot; /&gt;&lt;width val=&quot;863&quot; /&gt;&lt;height val=&quot;437&quot; /&gt;&lt;hasText val=&quot;1&quot; /&gt;&lt;/Image&gt;&lt;/ThreeDShapeInfo&gt;"/>
  <p:tag name="PRESENTER_SHAPETEXTINFO" val="&lt;ShapeTextInfo&gt;&lt;TableIndex row=&quot;-1&quot; col=&quot;-1&quot;&gt;&lt;linesCount val=&quot;8&quot; /&gt;&lt;lineCharCount val=&quot;45&quot; /&gt;&lt;lineCharCount val=&quot;93&quot; /&gt;&lt;lineCharCount val=&quot;80&quot; /&gt;&lt;lineCharCount val=&quot;115&quot; /&gt;&lt;lineCharCount val=&quot;110&quot; /&gt;&lt;lineCharCount val=&quot;50&quot; /&gt;&lt;lineCharCount val=&quot;48&quot; /&gt;&lt;lineCharCount val=&quot;1&quot; /&gt;&lt;/TableIndex&gt;&lt;/ShapeTextInfo&gt;"/>
</p:tagLst>
</file>

<file path=ppt/tags/tag129.xml><?xml version="1.0" encoding="utf-8"?>
<p:tagLst xmlns:p="http://schemas.openxmlformats.org/presentationml/2006/main">
  <p:tag name="PRESENTER_SHAPEINFO" val="&lt;ThreeDShapeInfo&gt;&lt;uuid val=&quot;{47b23fd3-1040-4234-8b52-066f6f750bb4}&quot; /&gt;&lt;isInvalidForFieldText val=&quot;0&quot; /&gt;&lt;Image&gt;&lt;filename val=&quot;E:\breeze\content\1397375060\2494824889-1\input\breezo\data\asimages\{47b23fd3-1040-4234-8b52-066f6f750bb4}.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3&quot; /&gt;&lt;lineCharCount val=&quot;33&quot; /&gt;&lt;lineCharCount val=&quot;13&quot; /&gt;&lt;lineCharCount val=&quot;11&quot; /&gt;&lt;/TableIndex&gt;&lt;/ShapeTextInfo&gt;"/>
</p:tagLst>
</file>

<file path=ppt/tags/tag130.xml><?xml version="1.0" encoding="utf-8"?>
<p:tagLst xmlns:p="http://schemas.openxmlformats.org/presentationml/2006/main">
  <p:tag name="PRESENTER_SHAPEINFO" val="&lt;ThreeDShapeInfo&gt;&lt;uuid val=&quot;{0f7b2832-6ffe-43a0-b9b1-a3b331068ec1}&quot; /&gt;&lt;isInvalidForFieldText val=&quot;0&quot; /&gt;&lt;Image&gt;&lt;filename val=&quot;E:\breeze\content\1397375060\2494824889-1\input\breezo\data\asimages\{0f7b2832-6ffe-43a0-b9b1-a3b331068ec1}.png&quot; /&gt;&lt;left val=&quot;23&quot; /&gt;&lt;top val=&quot;30&quot; /&gt;&lt;width val=&quot;327&quot; /&gt;&lt;height val=&quot;3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31.xml><?xml version="1.0" encoding="utf-8"?>
<p:tagLst xmlns:p="http://schemas.openxmlformats.org/presentationml/2006/main">
  <p:tag name="HTML_SHAPEINFO" val="&lt;SlideThumbPath val=&quot;SlideTemp.PNG&quot;/&gt;"/>
</p:tagLst>
</file>

<file path=ppt/tags/tag132.xml><?xml version="1.0" encoding="utf-8"?>
<p:tagLst xmlns:p="http://schemas.openxmlformats.org/presentationml/2006/main">
  <p:tag name="PRESENTER_SHAPEINFO" val="&lt;ThreeDShapeInfo&gt;&lt;uuid val=&quot;{ec916735-845f-4721-8b5a-ea809ef56ac1}&quot; /&gt;&lt;isInvalidForFieldText val=&quot;0&quot; /&gt;&lt;Image&gt;&lt;filename val=&quot;E:\breeze\content\1397375060\2494824889-1\input\breezo\data\asimages\{ec916735-845f-4721-8b5a-ea809ef56ac1}.png&quot; /&gt;&lt;left val=&quot;50&quot; /&gt;&lt;top val=&quot;173&quot; /&gt;&lt;width val=&quot;857&quot; /&gt;&lt;height val=&quot;240&quot; /&gt;&lt;hasText val=&quot;1&quot; /&gt;&lt;/Image&gt;&lt;/ThreeDShapeInfo&gt;"/>
  <p:tag name="PRESENTER_SHAPETEXTINFO" val="&lt;ShapeTextInfo&gt;&lt;TableIndex row=&quot;-1&quot; col=&quot;-1&quot;&gt;&lt;linesCount val=&quot;1&quot; /&gt;&lt;lineCharCount val=&quot;382&quot; /&gt;&lt;/TableIndex&gt;&lt;/ShapeTextInfo&gt;"/>
</p:tagLst>
</file>

<file path=ppt/tags/tag133.xml><?xml version="1.0" encoding="utf-8"?>
<p:tagLst xmlns:p="http://schemas.openxmlformats.org/presentationml/2006/main">
  <p:tag name="PRESENTER_SHAPEINFO" val="&lt;ThreeDShapeInfo&gt;&lt;uuid val=&quot;{b27d349b-1b31-4723-a04a-9f8bd766e09c}&quot; /&gt;&lt;isInvalidForFieldText val=&quot;0&quot; /&gt;&lt;Image&gt;&lt;filename val=&quot;E:\breeze\content\1397375060\2494824889-1\input\breezo\data\asimages\{b27d349b-1b31-4723-a04a-9f8bd766e09c}.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34.xml><?xml version="1.0" encoding="utf-8"?>
<p:tagLst xmlns:p="http://schemas.openxmlformats.org/presentationml/2006/main">
  <p:tag name="PRESENTER_SHAPEINFO" val="&lt;ThreeDShapeInfo&gt;&lt;uuid val=&quot;{ae86c4ff-8dfa-4b03-a7a4-45b977390a0f}&quot; /&gt;&lt;isInvalidForFieldText val=&quot;0&quot; /&gt;&lt;Image&gt;&lt;filename val=&quot;E:\breeze\content\1397375060\2494824889-1\input\breezo\data\asimages\{ae86c4ff-8dfa-4b03-a7a4-45b977390a0f}.png&quot; /&gt;&lt;left val=&quot;23&quot; /&gt;&lt;top val=&quot;30&quot; /&gt;&lt;width val=&quot;327&quot; /&gt;&lt;height val=&quot;3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35.xml><?xml version="1.0" encoding="utf-8"?>
<p:tagLst xmlns:p="http://schemas.openxmlformats.org/presentationml/2006/main">
  <p:tag name="HTML_SHAPEINFO" val="&lt;SlideThumbPath val=&quot;SlideTemp.PNG&quot;/&gt;"/>
</p:tagLst>
</file>

<file path=ppt/tags/tag136.xml><?xml version="1.0" encoding="utf-8"?>
<p:tagLst xmlns:p="http://schemas.openxmlformats.org/presentationml/2006/main">
  <p:tag name="PRESENTER_SHAPEINFO" val="&lt;ThreeDShapeInfo&gt;&lt;uuid val=&quot;{361a6dd5-9a94-4402-8185-05843b2747da}&quot; /&gt;&lt;isInvalidForFieldText val=&quot;0&quot; /&gt;&lt;Image&gt;&lt;filename val=&quot;E:\breeze\content\1397375060\2494824889-1\input\breezo\data\asimages\{361a6dd5-9a94-4402-8185-05843b2747da}.png&quot; /&gt;&lt;left val=&quot;53&quot; /&gt;&lt;top val=&quot;163&quot; /&gt;&lt;width val=&quot;850&quot; /&gt;&lt;height val=&quot;387&quot; /&gt;&lt;hasText val=&quot;1&quot; /&gt;&lt;/Image&gt;&lt;/ThreeDShapeInfo&gt;"/>
  <p:tag name="PRESENTER_SHAPETEXTINFO" val="&lt;ShapeTextInfo&gt;&lt;TableIndex row=&quot;-1&quot; col=&quot;-1&quot;&gt;&lt;linesCount val=&quot;4&quot; /&gt;&lt;lineCharCount val=&quot;248&quot; /&gt;&lt;lineCharCount val=&quot;101&quot; /&gt;&lt;lineCharCount val=&quot;138&quot; /&gt;&lt;lineCharCount val=&quot;6&quot; /&gt;&lt;/TableIndex&gt;&lt;/ShapeTextInfo&gt;"/>
</p:tagLst>
</file>

<file path=ppt/tags/tag137.xml><?xml version="1.0" encoding="utf-8"?>
<p:tagLst xmlns:p="http://schemas.openxmlformats.org/presentationml/2006/main">
  <p:tag name="PRESENTER_SHAPEINFO" val="&lt;ThreeDShapeInfo&gt;&lt;uuid val=&quot;{2931e90b-a5ca-4aa4-981d-eb5b14d6922c}&quot; /&gt;&lt;isInvalidForFieldText val=&quot;0&quot; /&gt;&lt;Image&gt;&lt;filename val=&quot;E:\breeze\content\1397375060\2494824889-1\input\breezo\data\asimages\{2931e90b-a5ca-4aa4-981d-eb5b14d6922c}.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38.xml><?xml version="1.0" encoding="utf-8"?>
<p:tagLst xmlns:p="http://schemas.openxmlformats.org/presentationml/2006/main">
  <p:tag name="PRESENTER_SHAPEINFO" val="&lt;ThreeDShapeInfo&gt;&lt;uuid val=&quot;{7e484d54-deed-4b00-920c-b4873e3e8e08}&quot; /&gt;&lt;isInvalidForFieldText val=&quot;0&quot; /&gt;&lt;Image&gt;&lt;filename val=&quot;E:\breeze\content\1397375060\2494824889-1\input\breezo\data\asimages\{7e484d54-deed-4b00-920c-b4873e3e8e08}.png&quot; /&gt;&lt;left val=&quot;23&quot; /&gt;&lt;top val=&quot;30&quot; /&gt;&lt;width val=&quot;173&quot; /&gt;&lt;height val=&quot;33&quot; /&gt;&lt;hasText val=&quot;1&quot; /&gt;&lt;/Image&gt;&lt;/ThreeDShapeInfo&gt;"/>
  <p:tag name="PRESENTER_SHAPETEXTINFO" val="&lt;ShapeTextInfo&gt;&lt;TableIndex row=&quot;-1&quot; col=&quot;-1&quot;&gt;&lt;linesCount val=&quot;1&quot; /&gt;&lt;lineCharCount val=&quot;14&quot; /&gt;&lt;/TableIndex&gt;&lt;/ShapeTextInfo&gt;"/>
</p:tagLst>
</file>

<file path=ppt/tags/tag139.xml><?xml version="1.0" encoding="utf-8"?>
<p:tagLst xmlns:p="http://schemas.openxmlformats.org/presentationml/2006/main">
  <p:tag name="HTML_SHAPEINFO" val="&lt;SlideThumbPath val=&quot;SlideTemp.PNG&quot;/&gt;"/>
</p:tagLst>
</file>

<file path=ppt/tags/tag14.xml><?xml version="1.0" encoding="utf-8"?>
<p:tagLst xmlns:p="http://schemas.openxmlformats.org/presentationml/2006/main">
  <p:tag name="PRESENTER_SHAPEINFO" val="&lt;ThreeDShapeInfo&gt;&lt;uuid val=&quot;{c5cfecca-2d61-4839-b061-35a2e4582ab4}&quot; /&gt;&lt;isInvalidForFieldText val=&quot;0&quot; /&gt;&lt;Image&gt;&lt;filename val=&quot;E:\breeze\content\1397375060\2494824889-1\input\breezo\data\asimages\{c5cfecca-2d61-4839-b061-35a2e4582ab4}.png&quot; /&gt;&lt;left val=&quot;813&quot; /&gt;&lt;top val=&quot;646&quot; /&gt;&lt;width val=&quot;123&quot; /&gt;&lt;height val=&quot;53&quot; /&gt;&lt;hasText val=&quot;1&quot; /&gt;&lt;/Image&gt;&lt;/ThreeDShapeInfo&gt;"/>
</p:tagLst>
</file>

<file path=ppt/tags/tag140.xml><?xml version="1.0" encoding="utf-8"?>
<p:tagLst xmlns:p="http://schemas.openxmlformats.org/presentationml/2006/main">
  <p:tag name="PRESENTER_SHAPEINFO" val="&lt;ThreeDShapeInfo&gt;&lt;uuid val=&quot;{031600c8-eafb-420c-a8e6-2ab928db2cde}&quot; /&gt;&lt;isInvalidForFieldText val=&quot;0&quot; /&gt;&lt;Image&gt;&lt;filename val=&quot;E:\breeze\content\1397375060\2494824889-1\input\breezo\data\asimages\{031600c8-eafb-420c-a8e6-2ab928db2cde}.png&quot; /&gt;&lt;left val=&quot;46&quot; /&gt;&lt;top val=&quot;156&quot; /&gt;&lt;width val=&quot;857&quot; /&gt;&lt;height val=&quot;433&quot; /&gt;&lt;hasText val=&quot;1&quot; /&gt;&lt;/Image&gt;&lt;/ThreeDShapeInfo&gt;"/>
  <p:tag name="PRESENTER_SHAPETEXTINFO" val="&lt;ShapeTextInfo&gt;&lt;TableIndex row=&quot;-1&quot; col=&quot;-1&quot;&gt;&lt;linesCount val=&quot;4&quot; /&gt;&lt;lineCharCount val=&quot;126&quot; /&gt;&lt;lineCharCount val=&quot;164&quot; /&gt;&lt;lineCharCount val=&quot;181&quot; /&gt;&lt;lineCharCount val=&quot;91&quot; /&gt;&lt;/TableIndex&gt;&lt;/ShapeTextInfo&gt;"/>
</p:tagLst>
</file>

<file path=ppt/tags/tag141.xml><?xml version="1.0" encoding="utf-8"?>
<p:tagLst xmlns:p="http://schemas.openxmlformats.org/presentationml/2006/main">
  <p:tag name="PRESENTER_SHAPEINFO" val="&lt;ThreeDShapeInfo&gt;&lt;uuid val=&quot;{1b8659ce-7d64-4efb-811d-69edb0804a19}&quot; /&gt;&lt;isInvalidForFieldText val=&quot;0&quot; /&gt;&lt;Image&gt;&lt;filename val=&quot;E:\breeze\content\1397375060\2494824889-1\input\breezo\data\asimages\{1b8659ce-7d64-4efb-811d-69edb0804a19}.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42.xml><?xml version="1.0" encoding="utf-8"?>
<p:tagLst xmlns:p="http://schemas.openxmlformats.org/presentationml/2006/main">
  <p:tag name="PRESENTER_SHAPEINFO" val="&lt;ThreeDShapeInfo&gt;&lt;uuid val=&quot;{9f9aebc0-a721-42aa-ae2f-f42311670ba6}&quot; /&gt;&lt;isInvalidForFieldText val=&quot;0&quot; /&gt;&lt;Image&gt;&lt;filename val=&quot;E:\breeze\content\1397375060\2494824889-1\input\breezo\data\asimages\{9f9aebc0-a721-42aa-ae2f-f42311670ba6}.png&quot; /&gt;&lt;left val=&quot;23&quot; /&gt;&lt;top val=&quot;30&quot; /&gt;&lt;width val=&quot;220&quot; /&gt;&lt;height val=&quot;27&quot; /&gt;&lt;hasText val=&quot;1&quot; /&gt;&lt;/Image&gt;&lt;/ThreeDShapeInfo&gt;"/>
  <p:tag name="PRESENTER_SHAPETEXTINFO" val="&lt;ShapeTextInfo&gt;&lt;TableIndex row=&quot;-1&quot; col=&quot;-1&quot;&gt;&lt;linesCount val=&quot;1&quot; /&gt;&lt;lineCharCount val=&quot;17&quot; /&gt;&lt;/TableIndex&gt;&lt;/ShapeTextInfo&gt;"/>
</p:tagLst>
</file>

<file path=ppt/tags/tag143.xml><?xml version="1.0" encoding="utf-8"?>
<p:tagLst xmlns:p="http://schemas.openxmlformats.org/presentationml/2006/main">
  <p:tag name="HTML_SHAPEINFO" val="&lt;SlideThumbPath val=&quot;SlideTemp.PNG&quot;/&gt;"/>
</p:tagLst>
</file>

<file path=ppt/tags/tag144.xml><?xml version="1.0" encoding="utf-8"?>
<p:tagLst xmlns:p="http://schemas.openxmlformats.org/presentationml/2006/main">
  <p:tag name="PRESENTER_SHAPEINFO" val="&lt;ThreeDShapeInfo&gt;&lt;uuid val=&quot;{9b92202b-c47c-41a8-9b90-30c38e55f33f}&quot; /&gt;&lt;isInvalidForFieldText val=&quot;0&quot; /&gt;&lt;Image&gt;&lt;filename val=&quot;E:\breeze\content\1397375060\2494824889-1\input\breezo\data\asimages\{9b92202b-c47c-41a8-9b90-30c38e55f33f}.png&quot; /&gt;&lt;left val=&quot;46&quot; /&gt;&lt;top val=&quot;156&quot; /&gt;&lt;width val=&quot;863&quot; /&gt;&lt;height val=&quot;340&quot; /&gt;&lt;hasText val=&quot;1&quot; /&gt;&lt;/Image&gt;&lt;/ThreeDShapeInfo&gt;"/>
  <p:tag name="PRESENTER_SHAPETEXTINFO" val="&lt;ShapeTextInfo&gt;&lt;TableIndex row=&quot;-1&quot; col=&quot;-1&quot;&gt;&lt;linesCount val=&quot;4&quot; /&gt;&lt;lineCharCount val=&quot;89&quot; /&gt;&lt;lineCharCount val=&quot;18&quot; /&gt;&lt;lineCharCount val=&quot;161&quot; /&gt;&lt;lineCharCount val=&quot;161&quot; /&gt;&lt;/TableIndex&gt;&lt;/ShapeTextInfo&gt;"/>
</p:tagLst>
</file>

<file path=ppt/tags/tag145.xml><?xml version="1.0" encoding="utf-8"?>
<p:tagLst xmlns:p="http://schemas.openxmlformats.org/presentationml/2006/main">
  <p:tag name="PRESENTER_SHAPEINFO" val="&lt;ThreeDShapeInfo&gt;&lt;uuid val=&quot;{7c492136-18f4-4be8-ad3a-01f2e86aabd2}&quot; /&gt;&lt;isInvalidForFieldText val=&quot;0&quot; /&gt;&lt;Image&gt;&lt;filename val=&quot;E:\breeze\content\1397375060\2494824889-1\input\breezo\data\asimages\{7c492136-18f4-4be8-ad3a-01f2e86aabd2}.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46.xml><?xml version="1.0" encoding="utf-8"?>
<p:tagLst xmlns:p="http://schemas.openxmlformats.org/presentationml/2006/main">
  <p:tag name="PRESENTER_SHAPEINFO" val="&lt;ThreeDShapeInfo&gt;&lt;uuid val=&quot;{7b7f81cf-f4f4-48fb-9fdc-96cf887198fc}&quot; /&gt;&lt;isInvalidForFieldText val=&quot;0&quot; /&gt;&lt;Image&gt;&lt;filename val=&quot;E:\breeze\content\1397375060\2494824889-1\input\breezo\data\asimages\{7b7f81cf-f4f4-48fb-9fdc-96cf887198fc}.png&quot; /&gt;&lt;left val=&quot;26&quot; /&gt;&lt;top val=&quot;30&quot; /&gt;&lt;width val=&quot;407&quot; /&gt;&lt;height val=&quot;33&quot; /&gt;&lt;hasText val=&quot;1&quot; /&gt;&lt;/Image&gt;&lt;/ThreeDShapeInfo&gt;"/>
  <p:tag name="PRESENTER_SHAPETEXTINFO" val="&lt;ShapeTextInfo&gt;&lt;TableIndex row=&quot;-1&quot; col=&quot;-1&quot;&gt;&lt;linesCount val=&quot;1&quot; /&gt;&lt;lineCharCount val=&quot;31&quot; /&gt;&lt;/TableIndex&gt;&lt;/ShapeTextInfo&gt;"/>
</p:tagLst>
</file>

<file path=ppt/tags/tag147.xml><?xml version="1.0" encoding="utf-8"?>
<p:tagLst xmlns:p="http://schemas.openxmlformats.org/presentationml/2006/main">
  <p:tag name="HTML_SHAPEINFO" val="&lt;SlideThumbPath val=&quot;SlideTemp.PNG&quot;/&gt;"/>
</p:tagLst>
</file>

<file path=ppt/tags/tag148.xml><?xml version="1.0" encoding="utf-8"?>
<p:tagLst xmlns:p="http://schemas.openxmlformats.org/presentationml/2006/main">
  <p:tag name="PRESENTER_SHAPEINFO" val="&lt;ThreeDShapeInfo&gt;&lt;uuid val=&quot;{15cbb812-00dd-4847-80dd-1dc6dae1e3f2}&quot; /&gt;&lt;isInvalidForFieldText val=&quot;0&quot; /&gt;&lt;Image&gt;&lt;filename val=&quot;E:\breeze\content\1397375060\2494824889-1\input\breezo\data\asimages\{15cbb812-00dd-4847-80dd-1dc6dae1e3f2}.png&quot; /&gt;&lt;left val=&quot;40&quot; /&gt;&lt;top val=&quot;156&quot; /&gt;&lt;width val=&quot;863&quot; /&gt;&lt;height val=&quot;463&quot; /&gt;&lt;hasText val=&quot;1&quot; /&gt;&lt;/Image&gt;&lt;/ThreeDShapeInfo&gt;"/>
  <p:tag name="PRESENTER_SHAPETEXTINFO" val="&lt;ShapeTextInfo&gt;&lt;TableIndex row=&quot;-1&quot; col=&quot;-1&quot;&gt;&lt;linesCount val=&quot;4&quot; /&gt;&lt;lineCharCount val=&quot;86&quot; /&gt;&lt;lineCharCount val=&quot;233&quot; /&gt;&lt;lineCharCount val=&quot;149&quot; /&gt;&lt;lineCharCount val=&quot;186&quot; /&gt;&lt;/TableIndex&gt;&lt;/ShapeTextInfo&gt;"/>
</p:tagLst>
</file>

<file path=ppt/tags/tag149.xml><?xml version="1.0" encoding="utf-8"?>
<p:tagLst xmlns:p="http://schemas.openxmlformats.org/presentationml/2006/main">
  <p:tag name="PRESENTER_SHAPEINFO" val="&lt;ThreeDShapeInfo&gt;&lt;uuid val=&quot;{75c4b3d2-e33f-47af-a1fc-fa8a4f5db3d4}&quot; /&gt;&lt;isInvalidForFieldText val=&quot;0&quot; /&gt;&lt;Image&gt;&lt;filename val=&quot;E:\breeze\content\1397375060\2494824889-1\input\breezo\data\asimages\{75c4b3d2-e33f-47af-a1fc-fa8a4f5db3d4}.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0.xml><?xml version="1.0" encoding="utf-8"?>
<p:tagLst xmlns:p="http://schemas.openxmlformats.org/presentationml/2006/main">
  <p:tag name="PRESENTER_SHAPEINFO" val="&lt;ThreeDShapeInfo&gt;&lt;uuid val=&quot;{b4e42c5d-0d94-4c20-be80-2dfd84dffcc4}&quot; /&gt;&lt;isInvalidForFieldText val=&quot;0&quot; /&gt;&lt;Image&gt;&lt;filename val=&quot;E:\breeze\content\1397375060\2494824889-1\input\breezo\data\asimages\{b4e42c5d-0d94-4c20-be80-2dfd84dffcc4}.png&quot; /&gt;&lt;left val=&quot;23&quot; /&gt;&lt;top val=&quot;30&quot; /&gt;&lt;width val=&quot;367&quot; /&gt;&lt;height val=&quot;67&quot; /&gt;&lt;hasText val=&quot;1&quot; /&gt;&lt;/Image&gt;&lt;/ThreeDShapeInfo&gt;"/>
  <p:tag name="PRESENTER_SHAPETEXTINFO" val="&lt;ShapeTextInfo&gt;&lt;TableIndex row=&quot;-1&quot; col=&quot;-1&quot;&gt;&lt;linesCount val=&quot;1&quot; /&gt;&lt;lineCharCount val=&quot;48&quot; /&gt;&lt;/TableIndex&gt;&lt;/ShapeTextInfo&gt;"/>
</p:tagLst>
</file>

<file path=ppt/tags/tag151.xml><?xml version="1.0" encoding="utf-8"?>
<p:tagLst xmlns:p="http://schemas.openxmlformats.org/presentationml/2006/main">
  <p:tag name="HTML_SHAPEINFO" val="&lt;SlideThumbPath val=&quot;SlideTemp.PNG&quot;/&gt;"/>
</p:tagLst>
</file>

<file path=ppt/tags/tag152.xml><?xml version="1.0" encoding="utf-8"?>
<p:tagLst xmlns:p="http://schemas.openxmlformats.org/presentationml/2006/main">
  <p:tag name="PRESENTER_SHAPEINFO" val="&lt;ThreeDShapeInfo&gt;&lt;uuid val=&quot;{56dc7c50-6941-4829-8369-4bec7e8bd4da}&quot; /&gt;&lt;isInvalidForFieldText val=&quot;0&quot; /&gt;&lt;Image&gt;&lt;filename val=&quot;E:\breeze\content\1397375060\2494824889-1\input\breezo\data\asimages\{56dc7c50-6941-4829-8369-4bec7e8bd4da}.png&quot; /&gt;&lt;left val=&quot;46&quot; /&gt;&lt;top val=&quot;193&quot; /&gt;&lt;width val=&quot;857&quot; /&gt;&lt;height val=&quot;297&quot; /&gt;&lt;hasText val=&quot;1&quot; /&gt;&lt;/Image&gt;&lt;/ThreeDShapeInfo&gt;"/>
  <p:tag name="PRESENTER_SHAPETEXTINFO" val="&lt;ShapeTextInfo&gt;&lt;TableIndex row=&quot;-1&quot; col=&quot;-1&quot;&gt;&lt;linesCount val=&quot;3&quot; /&gt;&lt;lineCharCount val=&quot;264&quot; /&gt;&lt;lineCharCount val=&quot;124&quot; /&gt;&lt;lineCharCount val=&quot;133&quot; /&gt;&lt;/TableIndex&gt;&lt;/ShapeTextInfo&gt;"/>
</p:tagLst>
</file>

<file path=ppt/tags/tag153.xml><?xml version="1.0" encoding="utf-8"?>
<p:tagLst xmlns:p="http://schemas.openxmlformats.org/presentationml/2006/main">
  <p:tag name="PRESENTER_SHAPEINFO" val="&lt;ThreeDShapeInfo&gt;&lt;uuid val=&quot;{02ef4f38-a979-4766-a956-03ffed43b167}&quot; /&gt;&lt;isInvalidForFieldText val=&quot;0&quot; /&gt;&lt;Image&gt;&lt;filename val=&quot;E:\breeze\content\1397375060\2494824889-1\input\breezo\data\asimages\{02ef4f38-a979-4766-a956-03ffed43b167}.png&quot; /&gt;&lt;left val=&quot;33&quot; /&gt;&lt;top val=&quot;683&quot; /&gt;&lt;width val=&quot;20&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154.xml><?xml version="1.0" encoding="utf-8"?>
<p:tagLst xmlns:p="http://schemas.openxmlformats.org/presentationml/2006/main">
  <p:tag name="PRESENTER_SHAPEINFO" val="&lt;ThreeDShapeInfo&gt;&lt;uuid val=&quot;{fd5210b5-5fd3-4ea7-b6b6-8d114de2db6c}&quot; /&gt;&lt;isInvalidForFieldText val=&quot;0&quot; /&gt;&lt;Image&gt;&lt;filename val=&quot;E:\breeze\content\1397375060\2494824889-1\input\breezo\data\asimages\{fd5210b5-5fd3-4ea7-b6b6-8d114de2db6c}.png&quot; /&gt;&lt;left val=&quot;23&quot; /&gt;&lt;top val=&quot;30&quot; /&gt;&lt;width val=&quot;403&quot; /&gt;&lt;height val=&quot;63&quot; /&gt;&lt;hasText val=&quot;1&quot; /&gt;&lt;/Image&gt;&lt;/ThreeDShapeInfo&gt;"/>
  <p:tag name="PRESENTER_SHAPETEXTINFO" val="&lt;ShapeTextInfo&gt;&lt;TableIndex row=&quot;-1&quot; col=&quot;-1&quot;&gt;&lt;linesCount val=&quot;1&quot; /&gt;&lt;lineCharCount val=&quot;63&quot; /&gt;&lt;/TableIndex&gt;&lt;/ShapeTextInfo&gt;"/>
</p:tagLst>
</file>

<file path=ppt/tags/tag155.xml><?xml version="1.0" encoding="utf-8"?>
<p:tagLst xmlns:p="http://schemas.openxmlformats.org/presentationml/2006/main">
  <p:tag name="HTML_SHAPEINFO" val="&lt;SlideThumbPath val=&quot;SlideTemp.PNG&quot;/&gt;"/>
</p:tagLst>
</file>

<file path=ppt/tags/tag156.xml><?xml version="1.0" encoding="utf-8"?>
<p:tagLst xmlns:p="http://schemas.openxmlformats.org/presentationml/2006/main">
  <p:tag name="PRESENTER_SHAPEINFO" val="&lt;ThreeDShapeInfo&gt;&lt;uuid val=&quot;{277338f7-1199-47fe-86bc-9804c61086fc}&quot; /&gt;&lt;isInvalidForFieldText val=&quot;0&quot; /&gt;&lt;Image&gt;&lt;filename val=&quot;E:\breeze\content\1397375060\2494824889-1\input\breezo\data\asimages\{277338f7-1199-47fe-86bc-9804c61086fc}.png&quot; /&gt;&lt;left val=&quot;23&quot; /&gt;&lt;top val=&quot;30&quot; /&gt;&lt;width val=&quot;390&quot; /&gt;&lt;height val=&quot;67&quot; /&gt;&lt;hasText val=&quot;1&quot; /&gt;&lt;/Image&gt;&lt;/ThreeDShapeInfo&gt;"/>
  <p:tag name="PRESENTER_SHAPETEXTINFO" val="&lt;ShapeTextInfo&gt;&lt;TableIndex row=&quot;-1&quot; col=&quot;-1&quot;&gt;&lt;linesCount val=&quot;1&quot; /&gt;&lt;lineCharCount val=&quot;63&quot; /&gt;&lt;/TableIndex&gt;&lt;/ShapeTextInfo&gt;"/>
</p:tagLst>
</file>

<file path=ppt/tags/tag157.xml><?xml version="1.0" encoding="utf-8"?>
<p:tagLst xmlns:p="http://schemas.openxmlformats.org/presentationml/2006/main">
  <p:tag name="PRESENTER_SHAPEINFO" val="&lt;ThreeDShapeInfo&gt;&lt;uuid val=&quot;{463bad76-9c01-44a3-a22e-a02b3e4a560d}&quot; /&gt;&lt;isInvalidForFieldText val=&quot;0&quot; /&gt;&lt;Image&gt;&lt;filename val=&quot;E:\breeze\content\1397375060\2494824889-1\input\breezo\data\asimages\{463bad76-9c01-44a3-a22e-a02b3e4a560d}.png&quot; /&gt;&lt;left val=&quot;66&quot; /&gt;&lt;top val=&quot;156&quot; /&gt;&lt;width val=&quot;817&quot; /&gt;&lt;height val=&quot;263&quot; /&gt;&lt;hasText val=&quot;1&quot; /&gt;&lt;/Image&gt;&lt;/ThreeDShapeInfo&gt;"/>
  <p:tag name="PRESENTER_SHAPETEXTINFO" val="&lt;ShapeTextInfo&gt;&lt;TableIndex row=&quot;-1&quot; col=&quot;-1&quot;&gt;&lt;linesCount val=&quot;2&quot; /&gt;&lt;lineCharCount val=&quot;225&quot; /&gt;&lt;lineCharCount val=&quot;134&quot; /&gt;&lt;/TableIndex&gt;&lt;/ShapeTextInfo&gt;"/>
</p:tagLst>
</file>

<file path=ppt/tags/tag158.xml><?xml version="1.0" encoding="utf-8"?>
<p:tagLst xmlns:p="http://schemas.openxmlformats.org/presentationml/2006/main">
  <p:tag name="PRESENTER_SHAPEINFO" val="&lt;ThreeDShapeInfo&gt;&lt;uuid val=&quot;{a11b39fe-0ead-45fc-a828-f916d13bcd4e}&quot; /&gt;&lt;isInvalidForFieldText val=&quot;0&quot; /&gt;&lt;Image&gt;&lt;filename val=&quot;E:\breeze\content\1397375060\2494824889-1\input\breezo\data\asimages\{a11b39fe-0ead-45fc-a828-f916d13bcd4e}.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59.xml><?xml version="1.0" encoding="utf-8"?>
<p:tagLst xmlns:p="http://schemas.openxmlformats.org/presentationml/2006/main">
  <p:tag name="HTML_SHAPEINFO" val="&lt;SlideThumbPath val=&quot;SlideTemp.PNG&quot;/&gt;"/>
</p:tagLst>
</file>

<file path=ppt/tags/tag16.xml><?xml version="1.0" encoding="utf-8"?>
<p:tagLst xmlns:p="http://schemas.openxmlformats.org/presentationml/2006/main">
  <p:tag name="PRESENTER_SHAPEINFO" val="&lt;ThreeDShapeInfo&gt;&lt;uuid val=&quot;{9460d397-ff48-494f-991b-65eae18ada65}&quot; /&gt;&lt;isInvalidForFieldText val=&quot;0&quot; /&gt;&lt;Image&gt;&lt;filename val=&quot;E:\breeze\content\1397375060\2494824889-1\input\breezo\data\asimages\{9460d397-ff48-494f-991b-65eae18ada65}.png&quot; /&gt;&lt;left val=&quot;10&quot; /&gt;&lt;top val=&quot;3&quot; /&gt;&lt;width val=&quot;100&quot; /&gt;&lt;height val=&quot;113&quot; /&gt;&lt;hasText val=&quot;1&quot; /&gt;&lt;/Image&gt;&lt;/ThreeDShapeInfo&gt;"/>
</p:tagLst>
</file>

<file path=ppt/tags/tag160.xml><?xml version="1.0" encoding="utf-8"?>
<p:tagLst xmlns:p="http://schemas.openxmlformats.org/presentationml/2006/main">
  <p:tag name="AS_NET" val="4.0.30319.42000"/>
  <p:tag name="AS_OS" val="Microsoft Windows NT 6.2.9200.0"/>
  <p:tag name="AS_RELEASE_DATE" val="2019.04.15"/>
  <p:tag name="AS_TITLE" val="Aspose.Slides for .NET 4.0"/>
  <p:tag name="AS_VERSION" val="19.4"/>
</p:tagLst>
</file>

<file path=ppt/tags/tag17.xml><?xml version="1.0" encoding="utf-8"?>
<p:tagLst xmlns:p="http://schemas.openxmlformats.org/presentationml/2006/main">
  <p:tag name="PRESENTER_SHAPETEXTINFO" val="&lt;ShapeTextInfo&gt;&lt;TableIndex row=&quot;-1&quot; col=&quot;-1&quot;&gt;&lt;linesCount val=&quot;3&quot; /&gt;&lt;lineCharCount val=&quot;33&quot; /&gt;&lt;lineCharCount val=&quot;13&quot; /&gt;&lt;lineCharCount val=&quot;11&quot; /&gt;&lt;/TableIndex&gt;&lt;/ShapeTextInfo&gt;"/>
</p:tagLst>
</file>

<file path=ppt/tags/tag18.xml><?xml version="1.0" encoding="utf-8"?>
<p:tagLst xmlns:p="http://schemas.openxmlformats.org/presentationml/2006/main">
  <p:tag name="PRESENTER_SHAPETEXTINFO" val="&lt;ShapeTextInfo&gt;&lt;TableIndex row=&quot;-1&quot; col=&quot;-1&quot;&gt;&lt;linesCount val=&quot;3&quot; /&gt;&lt;lineCharCount val=&quot;33&quot; /&gt;&lt;lineCharCount val=&quot;13&quot; /&gt;&lt;lineCharCount val=&quot;11&quot; /&gt;&lt;/TableIndex&gt;&lt;/ShapeTextInfo&gt;"/>
</p:tagLst>
</file>

<file path=ppt/tags/tag19.xml><?xml version="1.0" encoding="utf-8"?>
<p:tagLst xmlns:p="http://schemas.openxmlformats.org/presentationml/2006/main">
  <p:tag name="PRESENTER_SHAPEINFO" val="&lt;ThreeDShapeInfo&gt;&lt;uuid val=&quot;{f54578d8-eb88-44c5-8baf-60e7cbbd6702}&quot; /&gt;&lt;isInvalidForFieldText val=&quot;0&quot; /&gt;&lt;Image&gt;&lt;filename val=&quot;E:\breeze\content\1397375060\2494824889-1\input\breezo\data\asimages\{f54578d8-eb88-44c5-8baf-60e7cbbd6702}.png&quot; /&gt;&lt;left val=&quot;0&quot; /&gt;&lt;top val=&quot;0&quot; /&gt;&lt;width val=&quot;960&quot; /&gt;&lt;height val=&quot;130&quot; /&gt;&lt;hasText val=&quot;1&quot; /&gt;&lt;/Image&gt;&lt;/ThreeDShapeInfo&gt;"/>
</p:tagLst>
</file>

<file path=ppt/tags/tag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1.xml><?xml version="1.0" encoding="utf-8"?>
<p:tagLst xmlns:p="http://schemas.openxmlformats.org/presentationml/2006/main">
  <p:tag name="PRESENTER_SHAPEINFO" val="&lt;ThreeDShapeInfo&gt;&lt;uuid val=&quot;{4ce198db-efee-49a8-9cfe-f73015f4fcb6}&quot; /&gt;&lt;isInvalidForFieldText val=&quot;0&quot; /&gt;&lt;Image&gt;&lt;filename val=&quot;E:\breeze\content\1397375060\2494824889-1\input\breezo\data\asimages\{4ce198db-efee-49a8-9cfe-f73015f4fcb6}.png&quot; /&gt;&lt;left val=&quot;813&quot; /&gt;&lt;top val=&quot;646&quot; /&gt;&lt;width val=&quot;123&quot; /&gt;&lt;height val=&quot;53&quot; /&gt;&lt;hasText val=&quot;1&quot; /&gt;&lt;/Image&gt;&lt;/ThreeDShapeInfo&gt;"/>
</p:tagLst>
</file>

<file path=ppt/tags/tag2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4.xml><?xml version="1.0" encoding="utf-8"?>
<p:tagLst xmlns:p="http://schemas.openxmlformats.org/presentationml/2006/main">
  <p:tag name="PRESENTER_SHAPEINFO" val="&lt;ThreeDShapeInfo&gt;&lt;uuid val=&quot;{fe6af3c9-5f96-4258-8de2-3c1608d64311}&quot; /&gt;&lt;isInvalidForFieldText val=&quot;0&quot; /&gt;&lt;Image&gt;&lt;filename val=&quot;E:\breeze\content\1397375060\2494824889-1\input\breezo\data\asimages\{fe6af3c9-5f96-4258-8de2-3c1608d64311}.png&quot; /&gt;&lt;left val=&quot;0&quot; /&gt;&lt;top val=&quot;0&quot; /&gt;&lt;width val=&quot;960&quot; /&gt;&lt;height val=&quot;720&quot; /&gt;&lt;hasText val=&quot;1&quot; /&gt;&lt;/Image&gt;&lt;/ThreeDShapeInfo&gt;"/>
</p:tagLst>
</file>

<file path=ppt/tags/tag2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7.xml><?xml version="1.0" encoding="utf-8"?>
<p:tagLst xmlns:p="http://schemas.openxmlformats.org/presentationml/2006/main">
  <p:tag name="PRESENTER_SHAPEINFO" val="&lt;ThreeDShapeInfo&gt;&lt;uuid val=&quot;{655266d3-c20d-47bd-a7c3-23f6e25e6951}&quot; /&gt;&lt;isInvalidForFieldText val=&quot;0&quot; /&gt;&lt;Image&gt;&lt;filename val=&quot;E:\breeze\content\1397375060\2494824889-1\input\breezo\data\asimages\{655266d3-c20d-47bd-a7c3-23f6e25e6951}.png&quot; /&gt;&lt;left val=&quot;0&quot; /&gt;&lt;top val=&quot;0&quot; /&gt;&lt;width val=&quot;960&quot; /&gt;&lt;height val=&quot;720&quot; /&gt;&lt;hasText val=&quot;1&quot; /&gt;&lt;/Image&gt;&lt;/ThreeDShapeInfo&gt;"/>
</p:tagLst>
</file>

<file path=ppt/tags/tag28.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 /&gt;&lt;lineCharCount val=&quot;35&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31.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3.xml><?xml version="1.0" encoding="utf-8"?>
<p:tagLst xmlns:p="http://schemas.openxmlformats.org/presentationml/2006/main">
  <p:tag name="PRESENTER_SHAPEINFO" val="&lt;ThreeDShapeInfo&gt;&lt;uuid val=&quot;{3182c82b-c4de-4455-bb31-53b10a90ef8e}&quot; /&gt;&lt;isInvalidForFieldText val=&quot;0&quot; /&gt;&lt;Image&gt;&lt;filename val=&quot;E:\breeze\content\1397375060\2494824889-1\input\breezo\data\asimages\{3182c82b-c4de-4455-bb31-53b10a90ef8e}.png&quot; /&gt;&lt;left val=&quot;296&quot; /&gt;&lt;top val=&quot;353&quot; /&gt;&lt;width val=&quot;367&quot; /&gt;&lt;height val=&quot;87&quot; /&gt;&lt;hasText val=&quot;1&quot; /&gt;&lt;/Image&gt;&lt;/ThreeDShapeInfo&gt;"/>
  <p:tag name="PRESENTER_SHAPETEXTINFO" val="&lt;ShapeTextInfo&gt;&lt;TableIndex row=&quot;-1&quot; col=&quot;-1&quot;&gt;&lt;linesCount val=&quot;1&quot; /&gt;&lt;lineCharCount val=&quot;35&quot; /&gt;&lt;/TableIndex&gt;&lt;/ShapeTextInfo&gt;"/>
</p:tagLst>
</file>

<file path=ppt/tags/tag34.xml><?xml version="1.0" encoding="utf-8"?>
<p:tagLst xmlns:p="http://schemas.openxmlformats.org/presentationml/2006/main">
  <p:tag name="PRESENTER_SHAPEINFO" val="&lt;ThreeDShapeInfo&gt;&lt;uuid val=&quot;{9e8b16e9-0abc-4f4b-8d22-d462d47384dc}&quot; /&gt;&lt;isInvalidForFieldText val=&quot;0&quot; /&gt;&lt;Image&gt;&lt;filename val=&quot;E:\breeze\content\1397375060\2494824889-1\input\breezo\data\asimages\{9e8b16e9-0abc-4f4b-8d22-d462d47384dc}.png&quot; /&gt;&lt;left val=&quot;290&quot; /&gt;&lt;top val=&quot;540&quot; /&gt;&lt;width val=&quot;380&quot; /&gt;&lt;height val=&quot;70&quot; /&gt;&lt;hasText val=&quot;1&quot; /&gt;&lt;/Image&gt;&lt;/ThreeDShapeInfo&gt;"/>
  <p:tag name="PRESENTER_SHAPETEXTINFO" val="&lt;ShapeTextInfo&gt;&lt;TableIndex row=&quot;-1&quot; col=&quot;-1&quot;&gt;&lt;linesCount val=&quot;2&quot; /&gt;&lt;lineCharCount val=&quot;20&quot; /&gt;&lt;lineCharCount val=&quot;32&quot; /&gt;&lt;/TableIndex&gt;&lt;/ShapeTextInfo&gt;"/>
</p:tagLst>
</file>

<file path=ppt/tags/tag35.xml><?xml version="1.0" encoding="utf-8"?>
<p:tagLst xmlns:p="http://schemas.openxmlformats.org/presentationml/2006/main">
  <p:tag name="PRESENTER_SHAPEINFO" val="&lt;ThreeDShapeInfo&gt;&lt;uuid val=&quot;{8141e7ef-e46c-44f9-b995-552799edbff1}&quot; /&gt;&lt;isInvalidForFieldText val=&quot;0&quot; /&gt;&lt;Image&gt;&lt;filename val=&quot;E:\breeze\content\1397375060\2494824889-1\input\breezo\data\asimages\{8141e7ef-e46c-44f9-b995-552799edbff1}.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36.xml><?xml version="1.0" encoding="utf-8"?>
<p:tagLst xmlns:p="http://schemas.openxmlformats.org/presentationml/2006/main">
  <p:tag name="HTML_SHAPEINFO" val="&lt;SlideThumbPath val=&quot;SlideTemp.PNG&quot;/&gt;"/>
</p:tagLst>
</file>

<file path=ppt/tags/tag37.xml><?xml version="1.0" encoding="utf-8"?>
<p:tagLst xmlns:p="http://schemas.openxmlformats.org/presentationml/2006/main">
  <p:tag name="PRESENTER_SHAPEINFO" val="&lt;ThreeDShapeInfo&gt;&lt;uuid val=&quot;{7597bd55-9732-4dce-b457-24b300ea9022}&quot; /&gt;&lt;isInvalidForFieldText val=&quot;0&quot; /&gt;&lt;Image&gt;&lt;filename val=&quot;E:\breeze\content\1397375060\2494824889-1\input\breezo\data\asimages\{7597bd55-9732-4dce-b457-24b300ea9022}.png&quot; /&gt;&lt;left val=&quot;23&quot; /&gt;&lt;top val=&quot;30&quot; /&gt;&lt;width val=&quot;93&quot; /&gt;&lt;height val=&quot;33&quot; /&gt;&lt;hasText val=&quot;1&quot; /&gt;&lt;/Image&gt;&lt;/ThreeDShapeInfo&gt;"/>
  <p:tag name="PRESENTER_SHAPETEXTINFO" val="&lt;ShapeTextInfo&gt;&lt;TableIndex row=&quot;-1&quot; col=&quot;-1&quot;&gt;&lt;linesCount val=&quot;1&quot; /&gt;&lt;lineCharCount val=&quot;6&quot; /&gt;&lt;/TableIndex&gt;&lt;/ShapeTextInfo&gt;"/>
</p:tagLst>
</file>

<file path=ppt/tags/tag38.xml><?xml version="1.0" encoding="utf-8"?>
<p:tagLst xmlns:p="http://schemas.openxmlformats.org/presentationml/2006/main">
  <p:tag name="PRESENTER_SHAPEINFO" val="&lt;ThreeDShapeInfo&gt;&lt;uuid val=&quot;{67acbae9-51d9-4ec7-9903-0ab980fe219e}&quot; /&gt;&lt;isInvalidForFieldText val=&quot;0&quot; /&gt;&lt;Image&gt;&lt;filename val=&quot;E:\breeze\content\1397375060\2494824889-1\input\breezo\data\asimages\{67acbae9-51d9-4ec7-9903-0ab980fe219e}.png&quot; /&gt;&lt;left val=&quot;63&quot; /&gt;&lt;top val=&quot;153&quot; /&gt;&lt;width val=&quot;453&quot; /&gt;&lt;height val=&quot;467&quot; /&gt;&lt;hasText val=&quot;1&quot; /&gt;&lt;/Image&gt;&lt;/ThreeDShapeInfo&gt;"/>
  <p:tag name="PRESENTER_SHAPETEXTINFO" val="&lt;ShapeTextInfo&gt;&lt;TableIndex row=&quot;-1&quot; col=&quot;-1&quot;&gt;&lt;linesCount val=&quot;18&quot; /&gt;&lt;lineCharCount val=&quot;15&quot; /&gt;&lt;lineCharCount val=&quot;29&quot; /&gt;&lt;lineCharCount val=&quot;34&quot; /&gt;&lt;lineCharCount val=&quot;36&quot; /&gt;&lt;lineCharCount val=&quot;25&quot; /&gt;&lt;lineCharCount val=&quot;11&quot; /&gt;&lt;lineCharCount val=&quot;1&quot; /&gt;&lt;lineCharCount val=&quot;14&quot; /&gt;&lt;lineCharCount val=&quot;25&quot; /&gt;&lt;lineCharCount val=&quot;22&quot; /&gt;&lt;lineCharCount val=&quot;12&quot; /&gt;&lt;lineCharCount val=&quot;17&quot; /&gt;&lt;lineCharCount val=&quot;15&quot; /&gt;&lt;lineCharCount val=&quot;11&quot; /&gt;&lt;lineCharCount val=&quot;17&quot; /&gt;&lt;lineCharCount val=&quot;1&quot; /&gt;&lt;lineCharCount val=&quot;1&quot; /&gt;&lt;lineCharCount val=&quot;1&quot; /&gt;&lt;/TableIndex&gt;&lt;/ShapeTextInfo&gt;"/>
</p:tagLst>
</file>

<file path=ppt/tags/tag39.xml><?xml version="1.0" encoding="utf-8"?>
<p:tagLst xmlns:p="http://schemas.openxmlformats.org/presentationml/2006/main">
  <p:tag name="PRESENTER_SHAPEINFO" val="&lt;ThreeDShapeInfo&gt;&lt;uuid val=&quot;{88163990-c1d7-4791-8927-774e16f042ec}&quot; /&gt;&lt;isInvalidForFieldText val=&quot;0&quot; /&gt;&lt;Image&gt;&lt;filename val=&quot;E:\breeze\content\1397375060\2494824889-1\input\breezo\data\asimages\{88163990-c1d7-4791-8927-774e16f042ec}.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4.xml><?xml version="1.0" encoding="utf-8"?>
<p:tagLst xmlns:p="http://schemas.openxmlformats.org/presentationml/2006/main">
  <p:tag name="PRESENTER_SHAPEINFO" val="&lt;ThreeDShapeInfo&gt;&lt;uuid val=&quot;{917774f3-7446-401c-88d9-76d2f4faee62}&quot; /&gt;&lt;isInvalidForFieldText val=&quot;0&quot; /&gt;&lt;Image&gt;&lt;filename val=&quot;E:\breeze\content\1397375060\2494824889-1\input\breezo\data\asimages\{917774f3-7446-401c-88d9-76d2f4faee62}.png&quot; /&gt;&lt;left val=&quot;330&quot; /&gt;&lt;top val=&quot;66&quot; /&gt;&lt;width val=&quot;300&quot; /&gt;&lt;height val=&quot;187&quot; /&gt;&lt;hasText val=&quot;1&quot; /&gt;&lt;/Image&gt;&lt;/ThreeDShapeInfo&gt;"/>
</p:tagLst>
</file>

<file path=ppt/tags/tag40.xml><?xml version="1.0" encoding="utf-8"?>
<p:tagLst xmlns:p="http://schemas.openxmlformats.org/presentationml/2006/main">
  <p:tag name="HTML_SHAPEINFO" val="&lt;SlideThumbPath val=&quot;SlideTemp.PNG&quot;/&gt;"/>
</p:tagLst>
</file>

<file path=ppt/tags/tag41.xml><?xml version="1.0" encoding="utf-8"?>
<p:tagLst xmlns:p="http://schemas.openxmlformats.org/presentationml/2006/main">
  <p:tag name="PRESENTER_SHAPEINFO" val="&lt;ThreeDShapeInfo&gt;&lt;uuid val=&quot;{2fc2a9b1-ef7a-415c-a9bb-4f86f3027f15}&quot; /&gt;&lt;isInvalidForFieldText val=&quot;0&quot; /&gt;&lt;Image&gt;&lt;filename val=&quot;E:\breeze\content\1397375060\2494824889-1\input\breezo\data\asimages\{2fc2a9b1-ef7a-415c-a9bb-4f86f3027f15}.png&quot; /&gt;&lt;left val=&quot;26&quot; /&gt;&lt;top val=&quot;30&quot; /&gt;&lt;width val=&quot;333&quot; /&gt;&lt;height val=&quot;33&quot; /&gt;&lt;hasText val=&quot;1&quot; /&gt;&lt;/Image&gt;&lt;/ThreeDShapeInfo&gt;"/>
  <p:tag name="PRESENTER_SHAPETEXTINFO" val="&lt;ShapeTextInfo&gt;&lt;TableIndex row=&quot;-1&quot; col=&quot;-1&quot;&gt;&lt;linesCount val=&quot;1&quot; /&gt;&lt;lineCharCount val=&quot;28&quot; /&gt;&lt;/TableIndex&gt;&lt;/ShapeTextInfo&gt;"/>
</p:tagLst>
</file>

<file path=ppt/tags/tag42.xml><?xml version="1.0" encoding="utf-8"?>
<p:tagLst xmlns:p="http://schemas.openxmlformats.org/presentationml/2006/main">
  <p:tag name="PRESENTER_SHAPEINFO" val="&lt;ThreeDShapeInfo&gt;&lt;uuid val=&quot;{cb86dd45-2634-4e0d-8ba0-2a3c05c99142}&quot; /&gt;&lt;isInvalidForFieldText val=&quot;0&quot; /&gt;&lt;Image&gt;&lt;filename val=&quot;E:\breeze\content\1397375060\2494824889-1\input\breezo\data\asimages\{cb86dd45-2634-4e0d-8ba0-2a3c05c99142}.png&quot; /&gt;&lt;left val=&quot;66&quot; /&gt;&lt;top val=&quot;153&quot; /&gt;&lt;width val=&quot;657&quot; /&gt;&lt;height val=&quot;443&quot; /&gt;&lt;hasText val=&quot;1&quot; /&gt;&lt;/Image&gt;&lt;/ThreeDShapeInfo&gt;"/>
  <p:tag name="PRESENTER_SHAPETEXTINFO" val="&lt;ShapeTextInfo&gt;&lt;TableIndex row=&quot;-1&quot; col=&quot;-1&quot;&gt;&lt;linesCount val=&quot;12&quot; /&gt;&lt;lineCharCount val=&quot;40&quot; /&gt;&lt;lineCharCount val=&quot;51&quot; /&gt;&lt;lineCharCount val=&quot;42&quot; /&gt;&lt;lineCharCount val=&quot;8&quot; /&gt;&lt;lineCharCount val=&quot;15&quot; /&gt;&lt;lineCharCount val=&quot;23&quot; /&gt;&lt;lineCharCount val=&quot;41&quot; /&gt;&lt;lineCharCount val=&quot;32&quot; /&gt;&lt;lineCharCount val=&quot;9&quot; /&gt;&lt;lineCharCount val=&quot;16&quot; /&gt;&lt;lineCharCount val=&quot;17&quot; /&gt;&lt;lineCharCount val=&quot;11&quot; /&gt;&lt;/TableIndex&gt;&lt;/ShapeTextInfo&gt;"/>
</p:tagLst>
</file>

<file path=ppt/tags/tag43.xml><?xml version="1.0" encoding="utf-8"?>
<p:tagLst xmlns:p="http://schemas.openxmlformats.org/presentationml/2006/main">
  <p:tag name="PRESENTER_SHAPEINFO" val="&lt;ThreeDShapeInfo&gt;&lt;uuid val=&quot;{017cb71d-7b18-42ea-9d9c-b96c1a8a27da}&quot; /&gt;&lt;isInvalidForFieldText val=&quot;0&quot; /&gt;&lt;Image&gt;&lt;filename val=&quot;E:\breeze\content\1397375060\2494824889-1\input\breezo\data\asimages\{017cb71d-7b18-42ea-9d9c-b96c1a8a27da}.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44.xml><?xml version="1.0" encoding="utf-8"?>
<p:tagLst xmlns:p="http://schemas.openxmlformats.org/presentationml/2006/main">
  <p:tag name="HTML_SHAPEINFO" val="&lt;SlideThumbPath val=&quot;SlideTemp.PNG&quot;/&gt;"/>
</p:tagLst>
</file>

<file path=ppt/tags/tag45.xml><?xml version="1.0" encoding="utf-8"?>
<p:tagLst xmlns:p="http://schemas.openxmlformats.org/presentationml/2006/main">
  <p:tag name="PRESENTER_SHAPEINFO" val="&lt;ThreeDShapeInfo&gt;&lt;uuid val=&quot;{9507cfe7-5245-458e-909e-6129fa10236d}&quot; /&gt;&lt;isInvalidForFieldText val=&quot;0&quot; /&gt;&lt;Image&gt;&lt;filename val=&quot;E:\breeze\content\1397375060\2494824889-1\input\breezo\data\asimages\{9507cfe7-5245-458e-909e-6129fa10236d}.png&quot; /&gt;&lt;left val=&quot;90&quot; /&gt;&lt;top val=&quot;233&quot; /&gt;&lt;width val=&quot;783&quot; /&gt;&lt;height val=&quot;230&quot; /&gt;&lt;hasText val=&quot;1&quot; /&gt;&lt;/Image&gt;&lt;/ThreeDShapeInfo&gt;"/>
  <p:tag name="PRESENTER_SHAPETEXTINFO" val="&lt;ShapeTextInfo&gt;&lt;TableIndex row=&quot;-1&quot; col=&quot;-1&quot;&gt;&lt;linesCount val=&quot;1&quot; /&gt;&lt;lineCharCount val=&quot;314&quot; /&gt;&lt;/TableIndex&gt;&lt;/ShapeTextInfo&gt;"/>
</p:tagLst>
</file>

<file path=ppt/tags/tag46.xml><?xml version="1.0" encoding="utf-8"?>
<p:tagLst xmlns:p="http://schemas.openxmlformats.org/presentationml/2006/main">
  <p:tag name="PRESENTER_SHAPEINFO" val="&lt;ThreeDShapeInfo&gt;&lt;uuid val=&quot;{1646295b-9711-4a74-9dd8-1fdcfe503267}&quot; /&gt;&lt;isInvalidForFieldText val=&quot;0&quot; /&gt;&lt;Image&gt;&lt;filename val=&quot;E:\breeze\content\1397375060\2494824889-1\input\breezo\data\asimages\{1646295b-9711-4a74-9dd8-1fdcfe503267}.png&quot; /&gt;&lt;left val=&quot;30&quot; /&gt;&lt;top val=&quot;683&quot; /&gt;&lt;width val=&quot;17&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47.xml><?xml version="1.0" encoding="utf-8"?>
<p:tagLst xmlns:p="http://schemas.openxmlformats.org/presentationml/2006/main">
  <p:tag name="HTML_SHAPEINFO" val="&lt;SlideThumbPath val=&quot;SlideTemp.PNG&quot;/&gt;"/>
</p:tagLst>
</file>

<file path=ppt/tags/tag48.xml><?xml version="1.0" encoding="utf-8"?>
<p:tagLst xmlns:p="http://schemas.openxmlformats.org/presentationml/2006/main">
  <p:tag name="PRESENTER_SHAPEINFO" val="&lt;ThreeDShapeInfo&gt;&lt;uuid val=&quot;{e1c89902-20e9-4e3a-8853-b49cb09d83aa}&quot; /&gt;&lt;isInvalidForFieldText val=&quot;0&quot; /&gt;&lt;Image&gt;&lt;filename val=&quot;E:\breeze\content\1397375060\2494824889-1\input\breezo\data\asimages\{e1c89902-20e9-4e3a-8853-b49cb09d83aa}.png&quot; /&gt;&lt;left val=&quot;23&quot; /&gt;&lt;top val=&quot;30&quot; /&gt;&lt;width val=&quot;567&quot; /&gt;&lt;height val=&quot;33&quot; /&gt;&lt;hasText val=&quot;1&quot; /&gt;&lt;/Image&gt;&lt;/ThreeDShapeInfo&gt;"/>
  <p:tag name="PRESENTER_SHAPETEXTINFO" val="&lt;ShapeTextInfo&gt;&lt;TableIndex row=&quot;-1&quot; col=&quot;-1&quot;&gt;&lt;linesCount val=&quot;1&quot; /&gt;&lt;lineCharCount val=&quot;42&quot; /&gt;&lt;/TableIndex&gt;&lt;/ShapeTextInfo&gt;"/>
</p:tagLst>
</file>

<file path=ppt/tags/tag49.xml><?xml version="1.0" encoding="utf-8"?>
<p:tagLst xmlns:p="http://schemas.openxmlformats.org/presentationml/2006/main">
  <p:tag name="PRESENTER_SHAPEINFO" val="&lt;ThreeDShapeInfo&gt;&lt;uuid val=&quot;{2a664aae-2fbb-4b51-aff9-cf40c0b797c3}&quot; /&gt;&lt;isInvalidForFieldText val=&quot;0&quot; /&gt;&lt;Image&gt;&lt;filename val=&quot;E:\breeze\content\1397375060\2494824889-1\input\breezo\data\asimages\{2a664aae-2fbb-4b51-aff9-cf40c0b797c3}.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0.xml><?xml version="1.0" encoding="utf-8"?>
<p:tagLst xmlns:p="http://schemas.openxmlformats.org/presentationml/2006/main">
  <p:tag name="PRESENTER_SHAPEINFO" val="&lt;ThreeDShapeInfo&gt;&lt;uuid val=&quot;{769c7f50-ce76-4d9e-b72a-cef05b916d33}&quot; /&gt;&lt;isInvalidForFieldText val=&quot;0&quot; /&gt;&lt;Image&gt;&lt;filename val=&quot;E:\breeze\content\1397375060\2494824889-1\input\breezo\data\asimages\{769c7f50-ce76-4d9e-b72a-cef05b916d33}.png&quot; /&gt;&lt;left val=&quot;196&quot; /&gt;&lt;top val=&quot;133&quot; /&gt;&lt;width val=&quot;553&quot; /&gt;&lt;height val=&quot;513&quot; /&gt;&lt;hasText val=&quot;1&quot; /&gt;&lt;/Image&gt;&lt;/ThreeDShapeInfo&gt;"/>
</p:tagLst>
</file>

<file path=ppt/tags/tag5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2.xml><?xml version="1.0" encoding="utf-8"?>
<p:tagLst xmlns:p="http://schemas.openxmlformats.org/presentationml/2006/main">
  <p:tag name="HTML_SHAPEINFO" val="&lt;SlideThumbPath val=&quot;SlideTemp.PNG&quot;/&gt;"/>
</p:tagLst>
</file>

<file path=ppt/tags/tag53.xml><?xml version="1.0" encoding="utf-8"?>
<p:tagLst xmlns:p="http://schemas.openxmlformats.org/presentationml/2006/main">
  <p:tag name="PRESENTER_SHAPEINFO" val="&lt;ThreeDShapeInfo&gt;&lt;uuid val=&quot;{0f6963ae-e59c-487e-9880-9fe608445832}&quot; /&gt;&lt;isInvalidForFieldText val=&quot;0&quot; /&gt;&lt;Image&gt;&lt;filename val=&quot;E:\breeze\content\1397375060\2494824889-1\input\breezo\data\asimages\{0f6963ae-e59c-487e-9880-9fe608445832}.png&quot; /&gt;&lt;left val=&quot;23&quot; /&gt;&lt;top val=&quot;30&quot; /&gt;&lt;width val=&quot;437&quot; /&gt;&lt;height val=&quot;73&quot; /&gt;&lt;hasText val=&quot;1&quot; /&gt;&lt;/Image&gt;&lt;/ThreeDShapeInfo&gt;"/>
  <p:tag name="PRESENTER_SHAPETEXTINFO" val="&lt;ShapeTextInfo&gt;&lt;TableIndex row=&quot;-1&quot; col=&quot;-1&quot;&gt;&lt;linesCount val=&quot;1&quot; /&gt;&lt;lineCharCount val=&quot;154&quot; /&gt;&lt;/TableIndex&gt;&lt;/ShapeTextInfo&gt;"/>
</p:tagLst>
</file>

<file path=ppt/tags/tag54.xml><?xml version="1.0" encoding="utf-8"?>
<p:tagLst xmlns:p="http://schemas.openxmlformats.org/presentationml/2006/main">
  <p:tag name="PRESENTER_SHAPEINFO" val="&lt;ThreeDShapeInfo&gt;&lt;uuid val=&quot;{335a7029-b2dd-4466-95bf-80d3522bdece}&quot; /&gt;&lt;isInvalidForFieldText val=&quot;0&quot; /&gt;&lt;Image&gt;&lt;filename val=&quot;E:\breeze\content\1397375060\2494824889-1\input\breezo\data\asimages\{335a7029-b2dd-4466-95bf-80d3522bdece}.png&quot; /&gt;&lt;left val=&quot;120&quot; /&gt;&lt;top val=&quot;196&quot; /&gt;&lt;width val=&quot;720&quot; /&gt;&lt;height val=&quot;403&quot; /&gt;&lt;hasText val=&quot;1&quot; /&gt;&lt;/Image&gt;&lt;/ThreeDShapeInfo&gt;"/>
</p:tagLst>
</file>

<file path=ppt/tags/tag55.xml><?xml version="1.0" encoding="utf-8"?>
<p:tagLst xmlns:p="http://schemas.openxmlformats.org/presentationml/2006/main">
  <p:tag name="PRESENTER_SHAPEINFO" val="&lt;ThreeDShapeInfo&gt;&lt;uuid val=&quot;{de8ffcc5-3d11-4353-bce5-e6444908ebb6}&quot; /&gt;&lt;isInvalidForFieldText val=&quot;0&quot; /&gt;&lt;Image&gt;&lt;filename val=&quot;E:\breeze\content\1397375060\2494824889-1\input\breezo\data\asimages\{de8ffcc5-3d11-4353-bce5-e6444908ebb6}.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56.xml><?xml version="1.0" encoding="utf-8"?>
<p:tagLst xmlns:p="http://schemas.openxmlformats.org/presentationml/2006/main">
  <p:tag name="HTML_SHAPEINFO" val="&lt;SlideThumbPath val=&quot;SlideTemp.PNG&quot;/&gt;"/>
</p:tagLst>
</file>

<file path=ppt/tags/tag57.xml><?xml version="1.0" encoding="utf-8"?>
<p:tagLst xmlns:p="http://schemas.openxmlformats.org/presentationml/2006/main">
  <p:tag name="PRESENTER_SHAPEINFO" val="&lt;ThreeDShapeInfo&gt;&lt;uuid val=&quot;{ade60164-d49d-47ff-968c-9c261cfbe36f}&quot; /&gt;&lt;isInvalidForFieldText val=&quot;0&quot; /&gt;&lt;Image&gt;&lt;filename val=&quot;E:\breeze\content\1397375060\2494824889-1\input\breezo\data\asimages\{ade60164-d49d-47ff-968c-9c261cfbe36f}.png&quot; /&gt;&lt;left val=&quot;26&quot; /&gt;&lt;top val=&quot;30&quot; /&gt;&lt;width val=&quot;603&quot; /&gt;&lt;height val=&quot;27&quot; /&gt;&lt;hasText val=&quot;1&quot; /&gt;&lt;/Image&gt;&lt;/ThreeDShapeInfo&gt;"/>
  <p:tag name="PRESENTER_SHAPETEXTINFO" val="&lt;ShapeTextInfo&gt;&lt;TableIndex row=&quot;-1&quot; col=&quot;-1&quot;&gt;&lt;linesCount val=&quot;1&quot; /&gt;&lt;lineCharCount val=&quot;48&quot; /&gt;&lt;/TableIndex&gt;&lt;/ShapeTextInfo&gt;"/>
</p:tagLst>
</file>

<file path=ppt/tags/tag58.xml><?xml version="1.0" encoding="utf-8"?>
<p:tagLst xmlns:p="http://schemas.openxmlformats.org/presentationml/2006/main">
  <p:tag name="PRESENTER_SHAPEINFO" val="&lt;ThreeDShapeInfo&gt;&lt;uuid val=&quot;{4c9c9880-6bd6-4dca-b290-c6335e2dd4c5}&quot; /&gt;&lt;isInvalidForFieldText val=&quot;0&quot; /&gt;&lt;Image&gt;&lt;filename val=&quot;E:\breeze\content\1397375060\2494824889-1\input\breezo\data\asimages\{4c9c9880-6bd6-4dca-b290-c6335e2dd4c5}.png&quot; /&gt;&lt;left val=&quot;66&quot; /&gt;&lt;top val=&quot;153&quot; /&gt;&lt;width val=&quot;830&quot; /&gt;&lt;height val=&quot;423&quot; /&gt;&lt;hasText val=&quot;1&quot; /&gt;&lt;/Image&gt;&lt;/ThreeDShapeInfo&gt;"/>
  <p:tag name="PRESENTER_SHAPETEXTINFO" val="&lt;ShapeTextInfo&gt;&lt;TableIndex row=&quot;-1&quot; col=&quot;-1&quot;&gt;&lt;linesCount val=&quot;10&quot; /&gt;&lt;lineCharCount val=&quot;33&quot; /&gt;&lt;lineCharCount val=&quot;1&quot; /&gt;&lt;lineCharCount val=&quot;97&quot; /&gt;&lt;lineCharCount val=&quot;1&quot; /&gt;&lt;lineCharCount val=&quot;126&quot; /&gt;&lt;lineCharCount val=&quot;1&quot; /&gt;&lt;lineCharCount val=&quot;45&quot; /&gt;&lt;lineCharCount val=&quot;1&quot; /&gt;&lt;lineCharCount val=&quot;44&quot; /&gt;&lt;lineCharCount val=&quot;1&quot; /&gt;&lt;/TableIndex&gt;&lt;/ShapeTextInfo&gt;"/>
</p:tagLst>
</file>

<file path=ppt/tags/tag59.xml><?xml version="1.0" encoding="utf-8"?>
<p:tagLst xmlns:p="http://schemas.openxmlformats.org/presentationml/2006/main">
  <p:tag name="PRESENTER_SHAPEINFO" val="&lt;ThreeDShapeInfo&gt;&lt;uuid val=&quot;{088a7018-2701-4349-ba34-6728048d864a}&quot; /&gt;&lt;isInvalidForFieldText val=&quot;0&quot; /&gt;&lt;Image&gt;&lt;filename val=&quot;E:\breeze\content\1397375060\2494824889-1\input\breezo\data\asimages\{088a7018-2701-4349-ba34-6728048d864a}.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6.xml><?xml version="1.0" encoding="utf-8"?>
<p:tagLst xmlns:p="http://schemas.openxmlformats.org/presentationml/2006/main">
  <p:tag name="PRESENTER_SHAPEINFO" val="&lt;ThreeDShapeInfo&gt;&lt;uuid val=&quot;{b51824e0-0a44-4662-adbe-cac3b0d2e72f}&quot; /&gt;&lt;isInvalidForFieldText val=&quot;0&quot; /&gt;&lt;Image&gt;&lt;filename val=&quot;E:\breeze\content\1397375060\2494824889-1\input\breezo\data\asimages\{b51824e0-0a44-4662-adbe-cac3b0d2e72f}.png&quot; /&gt;&lt;left val=&quot;0&quot; /&gt;&lt;top val=&quot;0&quot; /&gt;&lt;width val=&quot;960&quot; /&gt;&lt;height val=&quot;130&quot; /&gt;&lt;hasText val=&quot;1&quot; /&gt;&lt;/Image&gt;&lt;/ThreeDShapeInfo&gt;"/>
</p:tagLst>
</file>

<file path=ppt/tags/tag60.xml><?xml version="1.0" encoding="utf-8"?>
<p:tagLst xmlns:p="http://schemas.openxmlformats.org/presentationml/2006/main">
  <p:tag name="HTML_SHAPEINFO" val="&lt;SlideThumbPath val=&quot;SlideTemp.PNG&quot;/&gt;"/>
</p:tagLst>
</file>

<file path=ppt/tags/tag61.xml><?xml version="1.0" encoding="utf-8"?>
<p:tagLst xmlns:p="http://schemas.openxmlformats.org/presentationml/2006/main">
  <p:tag name="PRESENTER_SHAPEINFO" val="&lt;ThreeDShapeInfo&gt;&lt;uuid val=&quot;{993b3981-9134-4a3b-a647-1a6f0c2a358f}&quot; /&gt;&lt;isInvalidForFieldText val=&quot;0&quot; /&gt;&lt;Image&gt;&lt;filename val=&quot;E:\breeze\content\1397375060\2494824889-1\input\breezo\data\asimages\{993b3981-9134-4a3b-a647-1a6f0c2a358f}.png&quot; /&gt;&lt;left val=&quot;203&quot; /&gt;&lt;top val=&quot;226&quot; /&gt;&lt;width val=&quot;557&quot; /&gt;&lt;height val=&quot;247&quot; /&gt;&lt;hasText val=&quot;1&quot; /&gt;&lt;/Image&gt;&lt;/ThreeDShapeInfo&gt;"/>
  <p:tag name="PRESENTER_SHAPETEXTINFO" val="&lt;ShapeTextInfo&gt;&lt;TableIndex row=&quot;-1&quot; col=&quot;-1&quot;&gt;&lt;linesCount val=&quot;1&quot; /&gt;&lt;lineCharCount val=&quot;109&quot; /&gt;&lt;/TableIndex&gt;&lt;/ShapeTextInfo&gt;"/>
</p:tagLst>
</file>

<file path=ppt/tags/tag62.xml><?xml version="1.0" encoding="utf-8"?>
<p:tagLst xmlns:p="http://schemas.openxmlformats.org/presentationml/2006/main">
  <p:tag name="PRESENTER_SHAPEINFO" val="&lt;ThreeDShapeInfo&gt;&lt;uuid val=&quot;{dc19e7c1-dc10-428e-9439-ea2b627cebfd}&quot; /&gt;&lt;isInvalidForFieldText val=&quot;0&quot; /&gt;&lt;Image&gt;&lt;filename val=&quot;E:\breeze\content\1397375060\2494824889-1\input\breezo\data\asimages\{dc19e7c1-dc10-428e-9439-ea2b627cebfd}.png&quot; /&gt;&lt;left val=&quot;30&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63.xml><?xml version="1.0" encoding="utf-8"?>
<p:tagLst xmlns:p="http://schemas.openxmlformats.org/presentationml/2006/main">
  <p:tag name="HTML_SHAPEINFO" val="&lt;SlideThumbPath val=&quot;SlideTemp.PNG&quot;/&gt;"/>
</p:tagLst>
</file>

<file path=ppt/tags/tag64.xml><?xml version="1.0" encoding="utf-8"?>
<p:tagLst xmlns:p="http://schemas.openxmlformats.org/presentationml/2006/main">
  <p:tag name="PRESENTER_SHAPEINFO" val="&lt;ThreeDShapeInfo&gt;&lt;uuid val=&quot;{e96a8eae-db7e-4c65-9f65-9e8729cdeb4d}&quot; /&gt;&lt;isInvalidForFieldText val=&quot;0&quot; /&gt;&lt;Image&gt;&lt;filename val=&quot;E:\breeze\content\1397375060\2494824889-1\input\breezo\data\asimages\{e96a8eae-db7e-4c65-9f65-9e8729cdeb4d}.png&quot; /&gt;&lt;left val=&quot;73&quot; /&gt;&lt;top val=&quot;163&quot; /&gt;&lt;width val=&quot;390&quot; /&gt;&lt;height val=&quot;347&quot; /&gt;&lt;hasText val=&quot;1&quot; /&gt;&lt;/Image&gt;&lt;/ThreeDShapeInfo&gt;"/>
  <p:tag name="PRESENTER_SHAPETEXTINFO" val="&lt;ShapeTextInfo&gt;&lt;TableIndex row=&quot;-1&quot; col=&quot;-1&quot;&gt;&lt;linesCount val=&quot;4&quot; /&gt;&lt;lineCharCount val=&quot;14&quot; /&gt;&lt;lineCharCount val=&quot;40&quot; /&gt;&lt;lineCharCount val=&quot;48&quot; /&gt;&lt;lineCharCount val=&quot;88&quot; /&gt;&lt;/TableIndex&gt;&lt;/ShapeTextInfo&gt;"/>
</p:tagLst>
</file>

<file path=ppt/tags/tag65.xml><?xml version="1.0" encoding="utf-8"?>
<p:tagLst xmlns:p="http://schemas.openxmlformats.org/presentationml/2006/main">
  <p:tag name="PRESENTER_SHAPEINFO" val="&lt;ThreeDShapeInfo&gt;&lt;uuid val=&quot;{7b028027-0be6-4d55-b812-c5682606f5f7}&quot; /&gt;&lt;isInvalidForFieldText val=&quot;0&quot; /&gt;&lt;Image&gt;&lt;filename val=&quot;E:\breeze\content\1397375060\2494824889-1\input\breezo\data\asimages\{7b028027-0be6-4d55-b812-c5682606f5f7}.png&quot; /&gt;&lt;left val=&quot;23&quot; /&gt;&lt;top val=&quot;30&quot; /&gt;&lt;width val=&quot;423&quot; /&gt;&lt;height val=&quot;33&quot; /&gt;&lt;hasText val=&quot;1&quot; /&gt;&lt;/Image&gt;&lt;/ThreeDShapeInfo&gt;"/>
  <p:tag name="PRESENTER_SHAPETEXTINFO" val="&lt;ShapeTextInfo&gt;&lt;TableIndex row=&quot;-1&quot; col=&quot;-1&quot;&gt;&lt;linesCount val=&quot;1&quot; /&gt;&lt;lineCharCount val=&quot;35&quot; /&gt;&lt;/TableIndex&gt;&lt;/ShapeTextInfo&gt;"/>
</p:tagLst>
</file>

<file path=ppt/tags/tag66.xml><?xml version="1.0" encoding="utf-8"?>
<p:tagLst xmlns:p="http://schemas.openxmlformats.org/presentationml/2006/main">
  <p:tag name="PRESENTER_SHAPEINFO" val="&lt;ThreeDShapeInfo&gt;&lt;uuid val=&quot;{f4e1684c-4aea-4857-bdd0-585c53f250a8}&quot; /&gt;&lt;isInvalidForFieldText val=&quot;0&quot; /&gt;&lt;Image&gt;&lt;filename val=&quot;E:\breeze\content\1397375060\2494824889-1\input\breezo\data\asimages\{f4e1684c-4aea-4857-bdd0-585c53f250a8}.png&quot; /&gt;&lt;left val=&quot;33&quot; /&gt;&lt;top val=&quot;683&quot; /&gt;&lt;width val=&quot;13&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67.xml><?xml version="1.0" encoding="utf-8"?>
<p:tagLst xmlns:p="http://schemas.openxmlformats.org/presentationml/2006/main">
  <p:tag name="PRESENTER_SHAPEINFO" val="&lt;ThreeDShapeInfo&gt;&lt;uuid val=&quot;{817050cf-468c-43a8-b9f0-4b4d956e56be}&quot; /&gt;&lt;isInvalidForFieldText val=&quot;0&quot; /&gt;&lt;Image&gt;&lt;filename val=&quot;E:\breeze\content\1397375060\2494824889-1\input\breezo\data\asimages\{817050cf-468c-43a8-b9f0-4b4d956e56be}.jpg&quot; /&gt;&lt;left val=&quot;483&quot; /&gt;&lt;top val=&quot;240&quot; /&gt;&lt;width val=&quot;413&quot; /&gt;&lt;height val=&quot;310&quot; /&gt;&lt;hasText val=&quot;1&quot; /&gt;&lt;/Image&gt;&lt;/ThreeDShapeInfo&gt;"/>
</p:tagLst>
</file>

<file path=ppt/tags/tag68.xml><?xml version="1.0" encoding="utf-8"?>
<p:tagLst xmlns:p="http://schemas.openxmlformats.org/presentationml/2006/main">
  <p:tag name="HTML_SHAPEINFO" val="&lt;SlideThumbPath val=&quot;SlideTemp.PNG&quot;/&gt;"/>
</p:tagLst>
</file>

<file path=ppt/tags/tag69.xml><?xml version="1.0" encoding="utf-8"?>
<p:tagLst xmlns:p="http://schemas.openxmlformats.org/presentationml/2006/main">
  <p:tag name="PRESENTER_SHAPEINFO" val="&lt;ThreeDShapeInfo&gt;&lt;uuid val=&quot;{fb21947d-16d7-4c50-bba2-90b80a79096c}&quot; /&gt;&lt;isInvalidForFieldText val=&quot;0&quot; /&gt;&lt;Image&gt;&lt;filename val=&quot;E:\breeze\content\1397375060\2494824889-1\input\breezo\data\asimages\{fb21947d-16d7-4c50-bba2-90b80a79096c}.png&quot; /&gt;&lt;left val=&quot;73&quot; /&gt;&lt;top val=&quot;163&quot; /&gt;&lt;width val=&quot;393&quot; /&gt;&lt;height val=&quot;390&quot; /&gt;&lt;hasText val=&quot;1&quot; /&gt;&lt;/Image&gt;&lt;/ThreeDShapeInfo&gt;"/>
  <p:tag name="PRESENTER_SHAPETEXTINFO" val="&lt;ShapeTextInfo&gt;&lt;TableIndex row=&quot;-1&quot; col=&quot;-1&quot;&gt;&lt;linesCount val=&quot;5&quot; /&gt;&lt;lineCharCount val=&quot;23&quot; /&gt;&lt;lineCharCount val=&quot;26&quot; /&gt;&lt;lineCharCount val=&quot;52&quot; /&gt;&lt;lineCharCount val=&quot;92&quot; /&gt;&lt;lineCharCount val=&quot;43&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70.xml><?xml version="1.0" encoding="utf-8"?>
<p:tagLst xmlns:p="http://schemas.openxmlformats.org/presentationml/2006/main">
  <p:tag name="PRESENTER_SHAPEINFO" val="&lt;ThreeDShapeInfo&gt;&lt;uuid val=&quot;{6a8698a2-6470-47bc-a811-a4f48b3eadb9}&quot; /&gt;&lt;isInvalidForFieldText val=&quot;0&quot; /&gt;&lt;Image&gt;&lt;filename val=&quot;E:\breeze\content\1397375060\2494824889-1\input\breezo\data\asimages\{6a8698a2-6470-47bc-a811-a4f48b3eadb9}.jpg&quot; /&gt;&lt;left val=&quot;513&quot; /&gt;&lt;top val=&quot;220&quot; /&gt;&lt;width val=&quot;353&quot; /&gt;&lt;height val=&quot;350&quot; /&gt;&lt;hasText val=&quot;1&quot; /&gt;&lt;/Image&gt;&lt;/ThreeDShapeInfo&gt;"/>
</p:tagLst>
</file>

<file path=ppt/tags/tag71.xml><?xml version="1.0" encoding="utf-8"?>
<p:tagLst xmlns:p="http://schemas.openxmlformats.org/presentationml/2006/main">
  <p:tag name="PRESENTER_SHAPEINFO" val="&lt;ThreeDShapeInfo&gt;&lt;uuid val=&quot;{8e9a8078-aeb4-4e42-b9f0-5f077f8ab646}&quot; /&gt;&lt;isInvalidForFieldText val=&quot;0&quot; /&gt;&lt;Image&gt;&lt;filename val=&quot;E:\breeze\content\1397375060\2494824889-1\input\breezo\data\asimages\{8e9a8078-aeb4-4e42-b9f0-5f077f8ab646}.png&quot; /&gt;&lt;left val=&quot;23&quot; /&gt;&lt;top val=&quot;30&quot; /&gt;&lt;width val=&quot;423&quot; /&gt;&lt;height val=&quot;33&quot; /&gt;&lt;hasText val=&quot;1&quot; /&gt;&lt;/Image&gt;&lt;/ThreeDShapeInfo&gt;"/>
  <p:tag name="PRESENTER_SHAPETEXTINFO" val="&lt;ShapeTextInfo&gt;&lt;TableIndex row=&quot;-1&quot; col=&quot;-1&quot;&gt;&lt;linesCount val=&quot;1&quot; /&gt;&lt;lineCharCount val=&quot;35&quot; /&gt;&lt;/TableIndex&gt;&lt;/ShapeTextInfo&gt;"/>
</p:tagLst>
</file>

<file path=ppt/tags/tag72.xml><?xml version="1.0" encoding="utf-8"?>
<p:tagLst xmlns:p="http://schemas.openxmlformats.org/presentationml/2006/main">
  <p:tag name="PRESENTER_SHAPEINFO" val="&lt;ThreeDShapeInfo&gt;&lt;uuid val=&quot;{26a35626-a8ae-465b-a6d9-bde5a34e4f32}&quot; /&gt;&lt;isInvalidForFieldText val=&quot;0&quot; /&gt;&lt;Image&gt;&lt;filename val=&quot;E:\breeze\content\1397375060\2494824889-1\input\breezo\data\asimages\{26a35626-a8ae-465b-a6d9-bde5a34e4f32}.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73.xml><?xml version="1.0" encoding="utf-8"?>
<p:tagLst xmlns:p="http://schemas.openxmlformats.org/presentationml/2006/main">
  <p:tag name="HTML_SHAPEINFO" val="&lt;SlideThumbPath val=&quot;SlideTemp.PNG&quot;/&gt;"/>
</p:tagLst>
</file>

<file path=ppt/tags/tag74.xml><?xml version="1.0" encoding="utf-8"?>
<p:tagLst xmlns:p="http://schemas.openxmlformats.org/presentationml/2006/main">
  <p:tag name="PRESENTER_SHAPEINFO" val="&lt;ThreeDShapeInfo&gt;&lt;uuid val=&quot;{412b4a12-2d63-4966-afe5-f61c1b36278f}&quot; /&gt;&lt;isInvalidForFieldText val=&quot;0&quot; /&gt;&lt;Image&gt;&lt;filename val=&quot;E:\breeze\content\1397375060\2494824889-1\input\breezo\data\asimages\{412b4a12-2d63-4966-afe5-f61c1b36278f}.png&quot; /&gt;&lt;left val=&quot;73&quot; /&gt;&lt;top val=&quot;163&quot; /&gt;&lt;width val=&quot;377&quot; /&gt;&lt;height val=&quot;423&quot; /&gt;&lt;hasText val=&quot;1&quot; /&gt;&lt;/Image&gt;&lt;/ThreeDShapeInfo&gt;"/>
  <p:tag name="PRESENTER_SHAPETEXTINFO" val="&lt;ShapeTextInfo&gt;&lt;TableIndex row=&quot;-1&quot; col=&quot;-1&quot;&gt;&lt;linesCount val=&quot;5&quot; /&gt;&lt;lineCharCount val=&quot;21&quot; /&gt;&lt;lineCharCount val=&quot;31&quot; /&gt;&lt;lineCharCount val=&quot;46&quot; /&gt;&lt;lineCharCount val=&quot;30&quot; /&gt;&lt;lineCharCount val=&quot;87&quot; /&gt;&lt;/TableIndex&gt;&lt;/ShapeTextInfo&gt;"/>
</p:tagLst>
</file>

<file path=ppt/tags/tag75.xml><?xml version="1.0" encoding="utf-8"?>
<p:tagLst xmlns:p="http://schemas.openxmlformats.org/presentationml/2006/main">
  <p:tag name="PRESENTER_SHAPEINFO" val="&lt;ThreeDShapeInfo&gt;&lt;uuid val=&quot;{3f8d232e-2f3c-452c-bc88-893ad685e19d}&quot; /&gt;&lt;isInvalidForFieldText val=&quot;0&quot; /&gt;&lt;Image&gt;&lt;filename val=&quot;E:\breeze\content\1397375060\2494824889-1\input\breezo\data\asimages\{3f8d232e-2f3c-452c-bc88-893ad685e19d}.jpg&quot; /&gt;&lt;left val=&quot;506&quot; /&gt;&lt;top val=&quot;153&quot; /&gt;&lt;width val=&quot;367&quot; /&gt;&lt;height val=&quot;483&quot; /&gt;&lt;hasText val=&quot;1&quot; /&gt;&lt;/Image&gt;&lt;/ThreeDShapeInfo&gt;"/>
</p:tagLst>
</file>

<file path=ppt/tags/tag76.xml><?xml version="1.0" encoding="utf-8"?>
<p:tagLst xmlns:p="http://schemas.openxmlformats.org/presentationml/2006/main">
  <p:tag name="PRESENTER_SHAPEINFO" val="&lt;ThreeDShapeInfo&gt;&lt;uuid val=&quot;{74eb64a9-55e7-41bc-a42b-689ac3c0de5b}&quot; /&gt;&lt;isInvalidForFieldText val=&quot;0&quot; /&gt;&lt;Image&gt;&lt;filename val=&quot;E:\breeze\content\1397375060\2494824889-1\input\breezo\data\asimages\{74eb64a9-55e7-41bc-a42b-689ac3c0de5b}.png&quot; /&gt;&lt;left val=&quot;23&quot; /&gt;&lt;top val=&quot;30&quot; /&gt;&lt;width val=&quot;423&quot; /&gt;&lt;height val=&quot;33&quot; /&gt;&lt;hasText val=&quot;1&quot; /&gt;&lt;/Image&gt;&lt;/ThreeDShapeInfo&gt;"/>
  <p:tag name="PRESENTER_SHAPETEXTINFO" val="&lt;ShapeTextInfo&gt;&lt;TableIndex row=&quot;-1&quot; col=&quot;-1&quot;&gt;&lt;linesCount val=&quot;1&quot; /&gt;&lt;lineCharCount val=&quot;35&quot; /&gt;&lt;/TableIndex&gt;&lt;/ShapeTextInfo&gt;"/>
</p:tagLst>
</file>

<file path=ppt/tags/tag77.xml><?xml version="1.0" encoding="utf-8"?>
<p:tagLst xmlns:p="http://schemas.openxmlformats.org/presentationml/2006/main">
  <p:tag name="PRESENTER_SHAPEINFO" val="&lt;ThreeDShapeInfo&gt;&lt;uuid val=&quot;{bc24c109-5d92-4332-ad12-371851ffdd5a}&quot; /&gt;&lt;isInvalidForFieldText val=&quot;0&quot; /&gt;&lt;Image&gt;&lt;filename val=&quot;E:\breeze\content\1397375060\2494824889-1\input\breezo\data\asimages\{bc24c109-5d92-4332-ad12-371851ffdd5a}.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78.xml><?xml version="1.0" encoding="utf-8"?>
<p:tagLst xmlns:p="http://schemas.openxmlformats.org/presentationml/2006/main">
  <p:tag name="HTML_SHAPEINFO" val="&lt;SlideThumbPath val=&quot;SlideTemp.PNG&quot;/&gt;"/>
</p:tagLst>
</file>

<file path=ppt/tags/tag79.xml><?xml version="1.0" encoding="utf-8"?>
<p:tagLst xmlns:p="http://schemas.openxmlformats.org/presentationml/2006/main">
  <p:tag name="PRESENTER_SHAPEINFO" val="&lt;ThreeDShapeInfo&gt;&lt;uuid val=&quot;{f5c55fe6-d808-4db1-af8e-c5cfb6e42863}&quot; /&gt;&lt;isInvalidForFieldText val=&quot;0&quot; /&gt;&lt;Image&gt;&lt;filename val=&quot;E:\breeze\content\1397375060\2494824889-1\input\breezo\data\asimages\{f5c55fe6-d808-4db1-af8e-c5cfb6e42863}.png&quot; /&gt;&lt;left val=&quot;73&quot; /&gt;&lt;top val=&quot;156&quot; /&gt;&lt;width val=&quot;373&quot; /&gt;&lt;height val=&quot;457&quot; /&gt;&lt;hasText val=&quot;1&quot; /&gt;&lt;/Image&gt;&lt;/ThreeDShapeInfo&gt;"/>
  <p:tag name="PRESENTER_SHAPETEXTINFO" val="&lt;ShapeTextInfo&gt;&lt;TableIndex row=&quot;-1&quot; col=&quot;-1&quot;&gt;&lt;linesCount val=&quot;9&quot; /&gt;&lt;lineCharCount val=&quot;17&quot; /&gt;&lt;lineCharCount val=&quot;92&quot; /&gt;&lt;lineCharCount val=&quot;42&quot; /&gt;&lt;lineCharCount val=&quot;42&quot; /&gt;&lt;lineCharCount val=&quot;30&quot; /&gt;&lt;lineCharCount val=&quot;48&quot; /&gt;&lt;lineCharCount val=&quot;59&quot; /&gt;&lt;lineCharCount val=&quot;53&quot; /&gt;&lt;lineCharCount val=&quot;76&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3&quot; /&gt;&lt;lineCharCount val=&quot;33&quot; /&gt;&lt;lineCharCount val=&quot;13&quot; /&gt;&lt;lineCharCount val=&quot;11&quot; /&gt;&lt;/TableIndex&gt;&lt;/ShapeTextInfo&gt;"/>
</p:tagLst>
</file>

<file path=ppt/tags/tag80.xml><?xml version="1.0" encoding="utf-8"?>
<p:tagLst xmlns:p="http://schemas.openxmlformats.org/presentationml/2006/main">
  <p:tag name="PRESENTER_SHAPEINFO" val="&lt;ThreeDShapeInfo&gt;&lt;uuid val=&quot;{54ef9cfe-5fd7-4708-b552-381c0ecf17fb}&quot; /&gt;&lt;isInvalidForFieldText val=&quot;0&quot; /&gt;&lt;Image&gt;&lt;filename val=&quot;E:\breeze\content\1397375060\2494824889-1\input\breezo\data\asimages\{54ef9cfe-5fd7-4708-b552-381c0ecf17fb}.jpg&quot; /&gt;&lt;left val=&quot;483&quot; /&gt;&lt;top val=&quot;266&quot; /&gt;&lt;width val=&quot;413&quot; /&gt;&lt;height val=&quot;253&quot; /&gt;&lt;hasText val=&quot;1&quot; /&gt;&lt;/Image&gt;&lt;/ThreeDShapeInfo&gt;"/>
</p:tagLst>
</file>

<file path=ppt/tags/tag81.xml><?xml version="1.0" encoding="utf-8"?>
<p:tagLst xmlns:p="http://schemas.openxmlformats.org/presentationml/2006/main">
  <p:tag name="PRESENTER_SHAPEINFO" val="&lt;ThreeDShapeInfo&gt;&lt;uuid val=&quot;{369ca5ef-3b21-45c8-af41-2db330936293}&quot; /&gt;&lt;isInvalidForFieldText val=&quot;0&quot; /&gt;&lt;Image&gt;&lt;filename val=&quot;E:\breeze\content\1397375060\2494824889-1\input\breezo\data\asimages\{369ca5ef-3b21-45c8-af41-2db330936293}.png&quot; /&gt;&lt;left val=&quot;23&quot; /&gt;&lt;top val=&quot;30&quot; /&gt;&lt;width val=&quot;423&quot; /&gt;&lt;height val=&quot;33&quot; /&gt;&lt;hasText val=&quot;1&quot; /&gt;&lt;/Image&gt;&lt;/ThreeDShapeInfo&gt;"/>
  <p:tag name="PRESENTER_SHAPETEXTINFO" val="&lt;ShapeTextInfo&gt;&lt;TableIndex row=&quot;-1&quot; col=&quot;-1&quot;&gt;&lt;linesCount val=&quot;1&quot; /&gt;&lt;lineCharCount val=&quot;35&quot; /&gt;&lt;/TableIndex&gt;&lt;/ShapeTextInfo&gt;"/>
</p:tagLst>
</file>

<file path=ppt/tags/tag82.xml><?xml version="1.0" encoding="utf-8"?>
<p:tagLst xmlns:p="http://schemas.openxmlformats.org/presentationml/2006/main">
  <p:tag name="PRESENTER_SHAPEINFO" val="&lt;ThreeDShapeInfo&gt;&lt;uuid val=&quot;{b2c69b9b-0a24-4881-81ef-e0ccfffd4576}&quot; /&gt;&lt;isInvalidForFieldText val=&quot;0&quot; /&gt;&lt;Image&gt;&lt;filename val=&quot;E:\breeze\content\1397375060\2494824889-1\input\breezo\data\asimages\{b2c69b9b-0a24-4881-81ef-e0ccfffd4576}.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83.xml><?xml version="1.0" encoding="utf-8"?>
<p:tagLst xmlns:p="http://schemas.openxmlformats.org/presentationml/2006/main">
  <p:tag name="HTML_SHAPEINFO" val="&lt;SlideThumbPath val=&quot;SlideTemp.PNG&quot;/&gt;"/>
</p:tagLst>
</file>

<file path=ppt/tags/tag84.xml><?xml version="1.0" encoding="utf-8"?>
<p:tagLst xmlns:p="http://schemas.openxmlformats.org/presentationml/2006/main">
  <p:tag name="PRESENTER_SHAPEINFO" val="&lt;ThreeDShapeInfo&gt;&lt;uuid val=&quot;{5d06eb88-9030-43c1-ac97-e1c3a8709b63}&quot; /&gt;&lt;isInvalidForFieldText val=&quot;0&quot; /&gt;&lt;Image&gt;&lt;filename val=&quot;E:\breeze\content\1397375060\2494824889-1\input\breezo\data\asimages\{5d06eb88-9030-43c1-ac97-e1c3a8709b63}.png&quot; /&gt;&lt;left val=&quot;83&quot; /&gt;&lt;top val=&quot;286&quot; /&gt;&lt;width val=&quot;797&quot; /&gt;&lt;height val=&quot;97&quot; /&gt;&lt;hasText val=&quot;1&quot; /&gt;&lt;/Image&gt;&lt;/ThreeDShapeInfo&gt;"/>
  <p:tag name="PRESENTER_SHAPETEXTINFO" val="&lt;ShapeTextInfo&gt;&lt;TableIndex row=&quot;-1&quot; col=&quot;-1&quot;&gt;&lt;linesCount val=&quot;1&quot; /&gt;&lt;lineCharCount val=&quot;43&quot; /&gt;&lt;/TableIndex&gt;&lt;/ShapeTextInfo&gt;"/>
</p:tagLst>
</file>

<file path=ppt/tags/tag85.xml><?xml version="1.0" encoding="utf-8"?>
<p:tagLst xmlns:p="http://schemas.openxmlformats.org/presentationml/2006/main">
  <p:tag name="PRESENTER_SHAPEINFO" val="&lt;ThreeDShapeInfo&gt;&lt;uuid val=&quot;{ad969c06-bfbc-41e2-9d34-6b84a806a15b}&quot; /&gt;&lt;isInvalidForFieldText val=&quot;0&quot; /&gt;&lt;Image&gt;&lt;filename val=&quot;E:\breeze\content\1397375060\2494824889-1\input\breezo\data\asimages\{ad969c06-bfbc-41e2-9d34-6b84a806a15b}.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86.xml><?xml version="1.0" encoding="utf-8"?>
<p:tagLst xmlns:p="http://schemas.openxmlformats.org/presentationml/2006/main">
  <p:tag name="HTML_SHAPEINFO" val="&lt;SlideThumbPath val=&quot;SlideTemp.PNG&quot;/&gt;"/>
</p:tagLst>
</file>

<file path=ppt/tags/tag87.xml><?xml version="1.0" encoding="utf-8"?>
<p:tagLst xmlns:p="http://schemas.openxmlformats.org/presentationml/2006/main">
  <p:tag name="PRESENTER_SHAPEINFO" val="&lt;ThreeDShapeInfo&gt;&lt;uuid val=&quot;{52e0cf7a-05dd-40c0-9926-e8493f8d5f1a}&quot; /&gt;&lt;isInvalidForFieldText val=&quot;0&quot; /&gt;&lt;Image&gt;&lt;filename val=&quot;E:\breeze\content\1397375060\2494824889-1\input\breezo\data\asimages\{52e0cf7a-05dd-40c0-9926-e8493f8d5f1a}.png&quot; /&gt;&lt;left val=&quot;23&quot; /&gt;&lt;top val=&quot;30&quot; /&gt;&lt;width val=&quot;320&quot; /&gt;&lt;height val=&quot;67&quot; /&gt;&lt;hasText val=&quot;1&quot; /&gt;&lt;/Image&gt;&lt;/ThreeDShapeInfo&gt;"/>
  <p:tag name="PRESENTER_SHAPETEXTINFO" val="&lt;ShapeTextInfo&gt;&lt;TableIndex row=&quot;-1&quot; col=&quot;-1&quot;&gt;&lt;linesCount val=&quot;1&quot; /&gt;&lt;lineCharCount val=&quot;40&quot; /&gt;&lt;/TableIndex&gt;&lt;/ShapeTextInfo&gt;"/>
</p:tagLst>
</file>

<file path=ppt/tags/tag88.xml><?xml version="1.0" encoding="utf-8"?>
<p:tagLst xmlns:p="http://schemas.openxmlformats.org/presentationml/2006/main">
  <p:tag name="PRESENTER_SHAPEINFO" val="&lt;ThreeDShapeInfo&gt;&lt;uuid val=&quot;{6e5174a7-6b1b-437c-a9b8-09120a29e2dd}&quot; /&gt;&lt;isInvalidForFieldText val=&quot;0&quot; /&gt;&lt;Image&gt;&lt;filename val=&quot;E:\breeze\content\1397375060\2494824889-1\input\breezo\data\asimages\{6e5174a7-6b1b-437c-a9b8-09120a29e2dd}.png&quot; /&gt;&lt;left val=&quot;66&quot; /&gt;&lt;top val=&quot;156&quot; /&gt;&lt;width val=&quot;830&quot; /&gt;&lt;height val=&quot;387&quot; /&gt;&lt;hasText val=&quot;1&quot; /&gt;&lt;/Image&gt;&lt;/ThreeDShapeInfo&gt;"/>
  <p:tag name="PRESENTER_SHAPETEXTINFO" val="&lt;ShapeTextInfo&gt;&lt;TableIndex row=&quot;-1&quot; col=&quot;-1&quot;&gt;&lt;linesCount val=&quot;3&quot; /&gt;&lt;lineCharCount val=&quot;334&quot; /&gt;&lt;lineCharCount val=&quot;156&quot; /&gt;&lt;lineCharCount val=&quot;109&quot; /&gt;&lt;/TableIndex&gt;&lt;/ShapeTextInfo&gt;"/>
</p:tagLst>
</file>

<file path=ppt/tags/tag89.xml><?xml version="1.0" encoding="utf-8"?>
<p:tagLst xmlns:p="http://schemas.openxmlformats.org/presentationml/2006/main">
  <p:tag name="PRESENTER_SHAPEINFO" val="&lt;ThreeDShapeInfo&gt;&lt;uuid val=&quot;{3daf5062-7f64-4e4c-8da6-21db6ea00265}&quot; /&gt;&lt;isInvalidForFieldText val=&quot;0&quot; /&gt;&lt;Image&gt;&lt;filename val=&quot;E:\breeze\content\1397375060\2494824889-1\input\breezo\data\asimages\{3daf5062-7f64-4e4c-8da6-21db6ea00265}.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9.xml><?xml version="1.0" encoding="utf-8"?>
<p:tagLst xmlns:p="http://schemas.openxmlformats.org/presentationml/2006/main">
  <p:tag name="PRESENTER_SHAPEINFO" val="&lt;ThreeDShapeInfo&gt;&lt;uuid val=&quot;{c4532e9e-b60c-486a-86a6-323fa0ea2f97}&quot; /&gt;&lt;isInvalidForFieldText val=&quot;0&quot; /&gt;&lt;Image&gt;&lt;filename val=&quot;E:\breeze\content\1397375060\2494824889-1\input\breezo\data\asimages\{c4532e9e-b60c-486a-86a6-323fa0ea2f97}.png&quot; /&gt;&lt;left val=&quot;813&quot; /&gt;&lt;top val=&quot;646&quot; /&gt;&lt;width val=&quot;123&quot; /&gt;&lt;height val=&quot;53&quot; /&gt;&lt;hasText val=&quot;1&quot; /&gt;&lt;/Image&gt;&lt;/ThreeDShapeInfo&gt;"/>
</p:tagLst>
</file>

<file path=ppt/tags/tag90.xml><?xml version="1.0" encoding="utf-8"?>
<p:tagLst xmlns:p="http://schemas.openxmlformats.org/presentationml/2006/main">
  <p:tag name="HTML_SHAPEINFO" val="&lt;SlideThumbPath val=&quot;SlideTemp.PNG&quot;/&gt;"/>
</p:tagLst>
</file>

<file path=ppt/tags/tag91.xml><?xml version="1.0" encoding="utf-8"?>
<p:tagLst xmlns:p="http://schemas.openxmlformats.org/presentationml/2006/main">
  <p:tag name="PRESENTER_SHAPEINFO" val="&lt;ThreeDShapeInfo&gt;&lt;uuid val=&quot;{693a35ed-67ff-4ffc-8d2d-637507475406}&quot; /&gt;&lt;isInvalidForFieldText val=&quot;0&quot; /&gt;&lt;Image&gt;&lt;filename val=&quot;E:\breeze\content\1397375060\2494824889-1\input\breezo\data\asimages\{693a35ed-67ff-4ffc-8d2d-637507475406}.png&quot; /&gt;&lt;left val=&quot;26&quot; /&gt;&lt;top val=&quot;30&quot; /&gt;&lt;width val=&quot;457&quot; /&gt;&lt;height val=&quot;33&quot; /&gt;&lt;hasText val=&quot;1&quot; /&gt;&lt;/Image&gt;&lt;/ThreeDShapeInfo&gt;"/>
  <p:tag name="PRESENTER_SHAPETEXTINFO" val="&lt;ShapeTextInfo&gt;&lt;TableIndex row=&quot;-1&quot; col=&quot;-1&quot;&gt;&lt;linesCount val=&quot;1&quot; /&gt;&lt;lineCharCount val=&quot;35&quot; /&gt;&lt;/TableIndex&gt;&lt;/ShapeTextInfo&gt;"/>
</p:tagLst>
</file>

<file path=ppt/tags/tag92.xml><?xml version="1.0" encoding="utf-8"?>
<p:tagLst xmlns:p="http://schemas.openxmlformats.org/presentationml/2006/main">
  <p:tag name="PRESENTER_SHAPEINFO" val="&lt;ThreeDShapeInfo&gt;&lt;uuid val=&quot;{98d72430-d739-4b91-bf26-20c49ff5bcf6}&quot; /&gt;&lt;isInvalidForFieldText val=&quot;0&quot; /&gt;&lt;Image&gt;&lt;filename val=&quot;E:\breeze\content\1397375060\2494824889-1\input\breezo\data\asimages\{98d72430-d739-4b91-bf26-20c49ff5bcf6}.png&quot; /&gt;&lt;left val=&quot;66&quot; /&gt;&lt;top val=&quot;203&quot; /&gt;&lt;width val=&quot;833&quot; /&gt;&lt;height val=&quot;350&quot; /&gt;&lt;hasText val=&quot;1&quot; /&gt;&lt;/Image&gt;&lt;/ThreeDShapeInfo&gt;"/>
  <p:tag name="PRESENTER_SHAPETEXTINFO" val="&lt;ShapeTextInfo&gt;&lt;TableIndex row=&quot;-1&quot; col=&quot;-1&quot;&gt;&lt;linesCount val=&quot;6&quot; /&gt;&lt;lineCharCount val=&quot;1&quot; /&gt;&lt;lineCharCount val=&quot;91&quot; /&gt;&lt;lineCharCount val=&quot;69&quot; /&gt;&lt;lineCharCount val=&quot;29&quot; /&gt;&lt;lineCharCount val=&quot;139&quot; /&gt;&lt;lineCharCount val=&quot;1&quot; /&gt;&lt;/TableIndex&gt;&lt;/ShapeTextInfo&gt;"/>
</p:tagLst>
</file>

<file path=ppt/tags/tag93.xml><?xml version="1.0" encoding="utf-8"?>
<p:tagLst xmlns:p="http://schemas.openxmlformats.org/presentationml/2006/main">
  <p:tag name="PRESENTER_SHAPEINFO" val="&lt;ThreeDShapeInfo&gt;&lt;uuid val=&quot;{e45b4aee-6f3a-4caa-9060-1522fe075281}&quot; /&gt;&lt;isInvalidForFieldText val=&quot;0&quot; /&gt;&lt;Image&gt;&lt;filename val=&quot;E:\breeze\content\1397375060\2494824889-1\input\breezo\data\asimages\{e45b4aee-6f3a-4caa-9060-1522fe075281}.png&quot; /&gt;&lt;left val=&quot;33&quot; /&gt;&lt;top val=&quot;683&quot; /&gt;&lt;width val=&quot;23&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94.xml><?xml version="1.0" encoding="utf-8"?>
<p:tagLst xmlns:p="http://schemas.openxmlformats.org/presentationml/2006/main">
  <p:tag name="HTML_SHAPEINFO" val="&lt;SlideThumbPath val=&quot;SlideTemp.PNG&quot;/&gt;"/>
</p:tagLst>
</file>

<file path=ppt/tags/tag95.xml><?xml version="1.0" encoding="utf-8"?>
<p:tagLst xmlns:p="http://schemas.openxmlformats.org/presentationml/2006/main">
  <p:tag name="PRESENTER_SHAPEINFO" val="&lt;ThreeDShapeInfo&gt;&lt;uuid val=&quot;{c17de388-622e-4b78-bbfe-f488653795d5}&quot; /&gt;&lt;isInvalidForFieldText val=&quot;0&quot; /&gt;&lt;Image&gt;&lt;filename val=&quot;E:\breeze\content\1397375060\2494824889-1\input\breezo\data\asimages\{c17de388-622e-4b78-bbfe-f488653795d5}.png&quot; /&gt;&lt;left val=&quot;96&quot; /&gt;&lt;top val=&quot;23&quot; /&gt;&lt;width val=&quot;733&quot; /&gt;&lt;height val=&quot;333&quot; /&gt;&lt;hasText val=&quot;1&quot; /&gt;&lt;/Image&gt;&lt;/ThreeDShapeInfo&gt;"/>
</p:tagLst>
</file>

<file path=ppt/tags/tag96.xml><?xml version="1.0" encoding="utf-8"?>
<p:tagLst xmlns:p="http://schemas.openxmlformats.org/presentationml/2006/main">
  <p:tag name="PRESENTER_SHAPEINFO" val="&lt;ThreeDShapeInfo&gt;&lt;uuid val=&quot;{22ff897d-7617-4fa6-9944-83bf88c1e980}&quot; /&gt;&lt;isInvalidForFieldText val=&quot;0&quot; /&gt;&lt;Image&gt;&lt;filename val=&quot;E:\breeze\content\1397375060\2494824889-1\input\breezo\data\asimages\{22ff897d-7617-4fa6-9944-83bf88c1e980}.png&quot; /&gt;&lt;left val=&quot;110&quot; /&gt;&lt;top val=&quot;363&quot; /&gt;&lt;width val=&quot;707&quot; /&gt;&lt;height val=&quot;353&quot; /&gt;&lt;hasText val=&quot;1&quot; /&gt;&lt;/Image&gt;&lt;/ThreeDShapeInfo&gt;"/>
</p:tagLst>
</file>

<file path=ppt/tags/tag97.xml><?xml version="1.0" encoding="utf-8"?>
<p:tagLst xmlns:p="http://schemas.openxmlformats.org/presentationml/2006/main">
  <p:tag name="HTML_SHAPEINFO" val="&lt;SlideThumbPath val=&quot;SlideTemp.PNG&quot;/&gt;"/>
</p:tagLst>
</file>

<file path=ppt/tags/tag98.xml><?xml version="1.0" encoding="utf-8"?>
<p:tagLst xmlns:p="http://schemas.openxmlformats.org/presentationml/2006/main">
  <p:tag name="PRESENTER_SHAPEINFO" val="&lt;ThreeDShapeInfo&gt;&lt;uuid val=&quot;{2aa11ecc-354c-4886-b519-0549dd4eda90}&quot; /&gt;&lt;isInvalidForFieldText val=&quot;0&quot; /&gt;&lt;Image&gt;&lt;filename val=&quot;E:\breeze\content\1397375060\2494824889-1\input\breezo\data\asimages\{2aa11ecc-354c-4886-b519-0549dd4eda90}.png&quot; /&gt;&lt;left val=&quot;26&quot; /&gt;&lt;top val=&quot;30&quot; /&gt;&lt;width val=&quot;303&quot; /&gt;&lt;height val=&quot;27&quot; /&gt;&lt;hasText val=&quot;1&quot; /&gt;&lt;/Image&gt;&lt;/ThreeDShapeInfo&gt;"/>
  <p:tag name="PRESENTER_SHAPETEXTINFO" val="&lt;ShapeTextInfo&gt;&lt;TableIndex row=&quot;-1&quot; col=&quot;-1&quot;&gt;&lt;linesCount val=&quot;1&quot; /&gt;&lt;lineCharCount val=&quot;24&quot; /&gt;&lt;/TableIndex&gt;&lt;/ShapeTextInfo&gt;"/>
</p:tagLst>
</file>

<file path=ppt/tags/tag99.xml><?xml version="1.0" encoding="utf-8"?>
<p:tagLst xmlns:p="http://schemas.openxmlformats.org/presentationml/2006/main">
  <p:tag name="PRESENTER_SHAPEINFO" val="&lt;ThreeDShapeInfo&gt;&lt;uuid val=&quot;{c61bcf4e-a6a4-4001-8ee8-a13fe6994259}&quot; /&gt;&lt;isInvalidForFieldText val=&quot;0&quot; /&gt;&lt;Image&gt;&lt;filename val=&quot;E:\breeze\content\1397375060\2494824889-1\input\breezo\data\asimages\{c61bcf4e-a6a4-4001-8ee8-a13fe6994259}.png&quot; /&gt;&lt;left val=&quot;66&quot; /&gt;&lt;top val=&quot;153&quot; /&gt;&lt;width val=&quot;820&quot; /&gt;&lt;height val=&quot;460&quot; /&gt;&lt;hasText val=&quot;1&quot; /&gt;&lt;/Image&gt;&lt;/ThreeDShapeInfo&gt;"/>
  <p:tag name="PRESENTER_SHAPETEXTINFO" val="&lt;ShapeTextInfo&gt;&lt;TableIndex row=&quot;-1&quot; col=&quot;-1&quot;&gt;&lt;linesCount val=&quot;7&quot; /&gt;&lt;lineCharCount val=&quot;42&quot; /&gt;&lt;lineCharCount val=&quot;129&quot; /&gt;&lt;lineCharCount val=&quot;37&quot; /&gt;&lt;lineCharCount val=&quot;125&quot; /&gt;&lt;lineCharCount val=&quot;29&quot; /&gt;&lt;lineCharCount val=&quot;29&quot; /&gt;&lt;lineCharCount val=&quot;36&quot; /&gt;&lt;/TableIndex&gt;&lt;/ShapeTextInfo&gt;"/>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Colorado Department Of Education</Company>
  <PresentationFormat>On-screen Show (4:3)</PresentationFormat>
  <Paragraphs>200</Paragraphs>
  <Slides>32</Slides>
  <Notes>8</Notes>
  <TotalTime>1537</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32</vt:i4>
      </vt:variant>
    </vt:vector>
  </HeadingPairs>
  <TitlesOfParts>
    <vt:vector baseType="lpstr" size="41">
      <vt:lpstr>Arial</vt:lpstr>
      <vt:lpstr>Calibri Light</vt:lpstr>
      <vt:lpstr>Calibri</vt:lpstr>
      <vt:lpstr>Museo Slab 500</vt:lpstr>
      <vt:lpstr>Wingdings</vt:lpstr>
      <vt:lpstr>Berlin Sans FB Demi</vt:lpstr>
      <vt:lpstr>ＭＳ Ｐゴシック</vt:lpstr>
      <vt:lpstr>Wingdings 2</vt:lpstr>
      <vt:lpstr>Office Theme</vt:lpstr>
      <vt:lpstr>McKinney-Vento:Back to School 2019</vt:lpstr>
      <vt:lpstr>Agenda</vt:lpstr>
      <vt:lpstr>Preparing for the Year Ahead</vt:lpstr>
      <vt:lpstr>“Parents, schools and communities must work together to ensure that students understand the importance of making every school day count. The earlier that absences are identified and addressed, the more successful students will become.“		— Carey M. Wright, Ed.D. State Superintendent of Education for Mississippi</vt:lpstr>
      <vt:lpstr>Attendance Awareness Month- September 2019</vt:lpstr>
      <vt:lpstr>5 Steps to Address and Reduce Chronic Absenteeismhttps://www.attendanceworks.org/chronic-absence/addressing-chronic-absence/strategies-for-school-sites/</vt:lpstr>
      <vt:lpstr>Resources for Attendance and Chronic Absenteeism</vt:lpstr>
      <vt:lpstr>If you only had a day, a week, or a month to work with a child: What would you want to leave with him or her?</vt:lpstr>
      <vt:lpstr>Tips for Supporting Mobile Students</vt:lpstr>
      <vt:lpstr>Tips for Supporting Mobile Students</vt:lpstr>
      <vt:lpstr>Tips for Supporting Mobile Students</vt:lpstr>
      <vt:lpstr>Tips for Supporting Mobile Students</vt:lpstr>
      <vt:lpstr>Professional Development and McKinney-Vento</vt:lpstr>
      <vt:lpstr>Professional Development-What ESSA Says</vt:lpstr>
      <vt:lpstr>Professional Development Continued…</vt:lpstr>
      <vt:lpstr>PowerPoint Presentation</vt:lpstr>
      <vt:lpstr>Back to School Resources</vt:lpstr>
      <vt:lpstr>Let’s Get to the Basics of McKinney-Vento</vt:lpstr>
      <vt:lpstr>Educational Rights of Children and Youth Experiencing Homelessness</vt:lpstr>
      <vt:lpstr>Roles and Responsibilities of the Liaison</vt:lpstr>
      <vt:lpstr>McKinney-Vento Homeless Assistance Act</vt:lpstr>
      <vt:lpstr>Determining Eligibility</vt:lpstr>
      <vt:lpstr>Eligibility</vt:lpstr>
      <vt:lpstr>School Stability</vt:lpstr>
      <vt:lpstr>School Stability (continued)</vt:lpstr>
      <vt:lpstr>School Stability (continued)</vt:lpstr>
      <vt:lpstr>Transportation</vt:lpstr>
      <vt:lpstr>School Enrollment</vt:lpstr>
      <vt:lpstr>Enrollment- Unaccompanied Youth</vt:lpstr>
      <vt:lpstr>Support for Academic Success:Full Participation</vt:lpstr>
      <vt:lpstr>Support for Academic Success:Credit Accrual and School Climate</vt:lpstr>
      <vt:lpstr>Support for Academic Success:Transitioning to Higher Education</vt:lpstr>
    </vt:vector>
  </TitlesOfParts>
  <LinksUpToDate>0</LinksUpToDate>
  <SharedDoc>0</SharedDoc>
  <HyperlinksChanged>0</HyperlinksChanged>
  <Application>Aspose.Slides for .NET</Application>
  <AppVersion>19.0400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Madorin, Acacia</dc:creator>
  <cp:lastModifiedBy>Wrenick, Kerry</cp:lastModifiedBy>
  <cp:revision>72</cp:revision>
  <dcterms:created xsi:type="dcterms:W3CDTF">2019-06-25T17:30:52Z</dcterms:created>
  <dcterms:modified xsi:type="dcterms:W3CDTF">2019-08-22T15:24:36Z</dcterms:modified>
</cp:coreProperties>
</file>