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88" r:id="rId1"/>
    <p:sldMasterId id="2147483685" r:id="rId2"/>
    <p:sldMasterId id="2147483755" r:id="rId3"/>
    <p:sldMasterId id="2147483770" r:id="rId4"/>
    <p:sldMasterId id="2147483783" r:id="rId5"/>
    <p:sldMasterId id="2147483787" r:id="rId6"/>
    <p:sldMasterId id="2147483791" r:id="rId7"/>
  </p:sldMasterIdLst>
  <p:notesMasterIdLst>
    <p:notesMasterId r:id="rId85"/>
  </p:notesMasterIdLst>
  <p:sldIdLst>
    <p:sldId id="359" r:id="rId8"/>
    <p:sldId id="360" r:id="rId9"/>
    <p:sldId id="392" r:id="rId10"/>
    <p:sldId id="362" r:id="rId11"/>
    <p:sldId id="393" r:id="rId12"/>
    <p:sldId id="361" r:id="rId13"/>
    <p:sldId id="394" r:id="rId14"/>
    <p:sldId id="395" r:id="rId15"/>
    <p:sldId id="396" r:id="rId16"/>
    <p:sldId id="438" r:id="rId17"/>
    <p:sldId id="436" r:id="rId18"/>
    <p:sldId id="437" r:id="rId19"/>
    <p:sldId id="397" r:id="rId20"/>
    <p:sldId id="398" r:id="rId21"/>
    <p:sldId id="370" r:id="rId22"/>
    <p:sldId id="402" r:id="rId23"/>
    <p:sldId id="403" r:id="rId24"/>
    <p:sldId id="399" r:id="rId25"/>
    <p:sldId id="400" r:id="rId26"/>
    <p:sldId id="401" r:id="rId27"/>
    <p:sldId id="363" r:id="rId28"/>
    <p:sldId id="364" r:id="rId29"/>
    <p:sldId id="365" r:id="rId30"/>
    <p:sldId id="366" r:id="rId31"/>
    <p:sldId id="371" r:id="rId32"/>
    <p:sldId id="390" r:id="rId33"/>
    <p:sldId id="373" r:id="rId34"/>
    <p:sldId id="374" r:id="rId35"/>
    <p:sldId id="375" r:id="rId36"/>
    <p:sldId id="376" r:id="rId37"/>
    <p:sldId id="377" r:id="rId38"/>
    <p:sldId id="389" r:id="rId39"/>
    <p:sldId id="379" r:id="rId40"/>
    <p:sldId id="380" r:id="rId41"/>
    <p:sldId id="381" r:id="rId42"/>
    <p:sldId id="382" r:id="rId43"/>
    <p:sldId id="388" r:id="rId44"/>
    <p:sldId id="384" r:id="rId45"/>
    <p:sldId id="385" r:id="rId46"/>
    <p:sldId id="386" r:id="rId47"/>
    <p:sldId id="410" r:id="rId48"/>
    <p:sldId id="407" r:id="rId49"/>
    <p:sldId id="409" r:id="rId50"/>
    <p:sldId id="387" r:id="rId51"/>
    <p:sldId id="404" r:id="rId52"/>
    <p:sldId id="344" r:id="rId53"/>
    <p:sldId id="345" r:id="rId54"/>
    <p:sldId id="346" r:id="rId55"/>
    <p:sldId id="405" r:id="rId56"/>
    <p:sldId id="353" r:id="rId57"/>
    <p:sldId id="354" r:id="rId58"/>
    <p:sldId id="355" r:id="rId59"/>
    <p:sldId id="356" r:id="rId60"/>
    <p:sldId id="357" r:id="rId61"/>
    <p:sldId id="439" r:id="rId62"/>
    <p:sldId id="440" r:id="rId63"/>
    <p:sldId id="441" r:id="rId64"/>
    <p:sldId id="442" r:id="rId65"/>
    <p:sldId id="413" r:id="rId66"/>
    <p:sldId id="434" r:id="rId67"/>
    <p:sldId id="420" r:id="rId68"/>
    <p:sldId id="421" r:id="rId69"/>
    <p:sldId id="422" r:id="rId70"/>
    <p:sldId id="423" r:id="rId71"/>
    <p:sldId id="424" r:id="rId72"/>
    <p:sldId id="425" r:id="rId73"/>
    <p:sldId id="426" r:id="rId74"/>
    <p:sldId id="427" r:id="rId75"/>
    <p:sldId id="428" r:id="rId76"/>
    <p:sldId id="429" r:id="rId77"/>
    <p:sldId id="430" r:id="rId78"/>
    <p:sldId id="431" r:id="rId79"/>
    <p:sldId id="432" r:id="rId80"/>
    <p:sldId id="433" r:id="rId81"/>
    <p:sldId id="418" r:id="rId82"/>
    <p:sldId id="339" r:id="rId83"/>
    <p:sldId id="408" r:id="rId84"/>
  </p:sldIdLst>
  <p:sldSz cx="13004800" cy="9753600"/>
  <p:notesSz cx="7023100" cy="9309100"/>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p15:clr>
            <a:srgbClr val="A4A3A4"/>
          </p15:clr>
        </p15:guide>
        <p15:guide id="2" pos="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43F"/>
    <a:srgbClr val="F6B32F"/>
    <a:srgbClr val="488BC9"/>
    <a:srgbClr val="E95F1A"/>
    <a:srgbClr val="4A535D"/>
    <a:srgbClr val="5EB7E3"/>
    <a:srgbClr val="523F2D"/>
    <a:srgbClr val="F5CD3B"/>
    <a:srgbClr val="3266BE"/>
    <a:srgbClr val="C7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72" autoAdjust="0"/>
    <p:restoredTop sz="62340" autoAdjust="0"/>
  </p:normalViewPr>
  <p:slideViewPr>
    <p:cSldViewPr showGuides="1">
      <p:cViewPr varScale="1">
        <p:scale>
          <a:sx n="37" d="100"/>
          <a:sy n="37" d="100"/>
        </p:scale>
        <p:origin x="606" y="66"/>
      </p:cViewPr>
      <p:guideLst>
        <p:guide orient="horz" pos="2832"/>
        <p:guide pos="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84275" y="698500"/>
            <a:ext cx="4654550" cy="3490913"/>
          </a:xfrm>
          <a:prstGeom prst="rect">
            <a:avLst/>
          </a:prstGeom>
          <a:noFill/>
          <a:ln w="12700" cap="rnd">
            <a:noFill/>
            <a:round/>
            <a:headEnd/>
            <a:tailEnd/>
          </a:ln>
        </p:spPr>
      </p:sp>
      <p:sp>
        <p:nvSpPr>
          <p:cNvPr id="10242" name="Rectangle 2"/>
          <p:cNvSpPr>
            <a:spLocks noGrp="1"/>
          </p:cNvSpPr>
          <p:nvPr>
            <p:ph type="body" sz="quarter" idx="3"/>
          </p:nvPr>
        </p:nvSpPr>
        <p:spPr bwMode="auto">
          <a:xfrm>
            <a:off x="936414" y="4421823"/>
            <a:ext cx="5150273" cy="4189095"/>
          </a:xfrm>
          <a:prstGeom prst="rect">
            <a:avLst/>
          </a:prstGeom>
          <a:noFill/>
          <a:ln w="12700" cap="rnd" cmpd="sng">
            <a:noFill/>
            <a:prstDash val="solid"/>
            <a:round/>
            <a:headEnd type="none" w="med" len="med"/>
            <a:tailEnd type="none" w="med" len="med"/>
          </a:ln>
          <a:effectLst/>
        </p:spPr>
        <p:txBody>
          <a:bodyPr vert="horz" wrap="square" lIns="93324" tIns="46662" rIns="93324" bIns="46662"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de.state.co.us/dropoutprevention/fostercare_inde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Icebreaker </a:t>
            </a:r>
            <a:endParaRPr lang="en-US" dirty="0"/>
          </a:p>
        </p:txBody>
      </p:sp>
    </p:spTree>
    <p:extLst>
      <p:ext uri="{BB962C8B-B14F-4D97-AF65-F5344CB8AC3E}">
        <p14:creationId xmlns:p14="http://schemas.microsoft.com/office/powerpoint/2010/main" val="227733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3397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most cases, the school of origin is the school in which a student was enrolled at the time of each placement into foster care. If the student’s foster care placement changes, the school of origin is the school in which the student is enrolled at the time of the change in placement. ‘School of origin’ includes “the designated receiving school at the next grade level for feeder school or zone patterns when the student completes the final grade level served by the school of origin.” This definition allows students to continue with their peers as they move from elementary to middle school or middle to high school.</a:t>
            </a:r>
            <a:endParaRPr lang="en-US" sz="18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the student is “stepping down” from a facility school, including schools in a residential child care facility or secure detention facility, and the student will no longer be enrolled in the facility school, there is flexibility to look back to schools the student has recently attended. The school of origin in these situations is either:</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last school the student attended within the previous two years for at least one complete semester or term prior to entering the facility school; or</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another school where the student had a meaningful connection within the previous two years</a:t>
            </a:r>
            <a:endParaRPr lang="en-US" sz="18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there is more than one potential school of origin, the student’s input must be given strong consideration when determining which school to designate as the school of origin.</a:t>
            </a:r>
            <a:endParaRPr lang="en-US" sz="1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600710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provides children and youth school stability during critical times of transition, such as returning home or granting APR to a relative. It also allows families time to plan a school change or arrange their own transportation.</a:t>
            </a: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5575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only timing requirement for best interest determinations is that they occur </a:t>
            </a:r>
            <a:r>
              <a:rPr lang="en-US" sz="1200" i="1" kern="1200" dirty="0" smtClean="0">
                <a:solidFill>
                  <a:schemeClr val="tx1"/>
                </a:solidFill>
                <a:effectLst/>
                <a:latin typeface="+mn-lt"/>
                <a:ea typeface="+mn-ea"/>
                <a:cs typeface="+mn-cs"/>
              </a:rPr>
              <a:t>prior to a school move</a:t>
            </a:r>
            <a:r>
              <a:rPr lang="en-US" sz="1200" kern="1200" dirty="0" smtClean="0">
                <a:solidFill>
                  <a:schemeClr val="tx1"/>
                </a:solidFill>
                <a:effectLst/>
                <a:latin typeface="+mn-lt"/>
                <a:ea typeface="+mn-ea"/>
                <a:cs typeface="+mn-cs"/>
              </a:rPr>
              <a:t>. In other words, the decision must be made (with all required collaboration) prior to taking action. In practice, this means a county will initiate a best interest determination process whenever a school change is under consideration. This may or may not be immediately before or after the placement in foster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initiate this process, the caseworker notifies the school district’s Child Welfare Education Liaison (CWEL). This list is available at: </a:t>
            </a:r>
            <a:r>
              <a:rPr lang="en-US" sz="1200" u="sng" kern="1200" dirty="0" smtClean="0">
                <a:solidFill>
                  <a:schemeClr val="tx1"/>
                </a:solidFill>
                <a:effectLst/>
                <a:latin typeface="+mn-lt"/>
                <a:ea typeface="+mn-ea"/>
                <a:cs typeface="+mn-cs"/>
                <a:hlinkClick r:id="rId3"/>
              </a:rPr>
              <a:t>http://www.cde.state.co.us/dropoutprevention/fostercare_index</a:t>
            </a:r>
            <a:r>
              <a:rPr lang="en-US" sz="1200" kern="1200" dirty="0" smtClean="0">
                <a:solidFill>
                  <a:schemeClr val="tx1"/>
                </a:solidFill>
                <a:effectLst/>
                <a:latin typeface="+mn-lt"/>
                <a:ea typeface="+mn-ea"/>
                <a:cs typeface="+mn-cs"/>
              </a:rPr>
              <a:t>. Note that this list changes as school districts update CWEL contact information and accessing this list through this website ensures the most accurate and up-to-date information. </a:t>
            </a: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8432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4795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422715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093322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8020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Kerry</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76AB643-1C83-46B1-A4FF-8E4A58FA665A}"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94475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altLang="ja-JP" sz="2400" b="1" dirty="0">
                <a:solidFill>
                  <a:srgbClr val="FF0000"/>
                </a:solidFill>
              </a:rPr>
              <a:t>REVISED  SPOC TIP SHEET = 2017</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76AB643-1C83-46B1-A4FF-8E4A58FA665A}"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318235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unique needs of students experiencing homelessness?</a:t>
            </a:r>
          </a:p>
          <a:p>
            <a:r>
              <a:rPr lang="en-US" baseline="0" dirty="0" smtClean="0"/>
              <a:t>What are the unique needs of students in foster care? </a:t>
            </a:r>
          </a:p>
          <a:p>
            <a:r>
              <a:rPr lang="en-US" baseline="0" dirty="0" smtClean="0"/>
              <a:t>How are they alike? How are they different? </a:t>
            </a:r>
            <a:endParaRPr lang="en-US" dirty="0" smtClean="0"/>
          </a:p>
          <a:p>
            <a:endParaRPr lang="en-US" dirty="0"/>
          </a:p>
        </p:txBody>
      </p:sp>
    </p:spTree>
    <p:extLst>
      <p:ext uri="{BB962C8B-B14F-4D97-AF65-F5344CB8AC3E}">
        <p14:creationId xmlns:p14="http://schemas.microsoft.com/office/powerpoint/2010/main" val="363332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Utilize chat box</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76AB643-1C83-46B1-A4FF-8E4A58FA665A}"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64779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role of a homeless liaison? (at the state level, and at the district level)?</a:t>
            </a:r>
          </a:p>
          <a:p>
            <a:r>
              <a:rPr lang="en-US" baseline="0" dirty="0" smtClean="0"/>
              <a:t>What is the role of a foster care point of contact (at the state level, and at the district level)?</a:t>
            </a:r>
            <a:endParaRPr lang="en-US" dirty="0" smtClean="0"/>
          </a:p>
          <a:p>
            <a:endParaRPr lang="en-US" dirty="0"/>
          </a:p>
        </p:txBody>
      </p:sp>
    </p:spTree>
    <p:extLst>
      <p:ext uri="{BB962C8B-B14F-4D97-AF65-F5344CB8AC3E}">
        <p14:creationId xmlns:p14="http://schemas.microsoft.com/office/powerpoint/2010/main" val="136378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Educational milestones</a:t>
            </a:r>
            <a:r>
              <a:rPr lang="en-US" baseline="0" dirty="0" smtClean="0"/>
              <a:t> activity</a:t>
            </a:r>
            <a:endParaRPr lang="en-US" dirty="0"/>
          </a:p>
        </p:txBody>
      </p:sp>
    </p:spTree>
    <p:extLst>
      <p:ext uri="{BB962C8B-B14F-4D97-AF65-F5344CB8AC3E}">
        <p14:creationId xmlns:p14="http://schemas.microsoft.com/office/powerpoint/2010/main" val="251414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1:53 to 5:48 then to 6:42</a:t>
            </a:r>
          </a:p>
          <a:p>
            <a:endParaRPr lang="en-US" dirty="0" smtClean="0"/>
          </a:p>
          <a:p>
            <a:r>
              <a:rPr lang="en-US" b="1" dirty="0" smtClean="0"/>
              <a:t>Melton</a:t>
            </a:r>
            <a:r>
              <a:rPr lang="en-US" dirty="0" smtClean="0"/>
              <a:t> What</a:t>
            </a:r>
            <a:r>
              <a:rPr lang="en-US" baseline="0" dirty="0" smtClean="0"/>
              <a:t> we hear from young people time and time again is</a:t>
            </a:r>
          </a:p>
          <a:p>
            <a:pPr marL="349964" indent="-349964">
              <a:buFontTx/>
              <a:buChar char="-"/>
            </a:pPr>
            <a:r>
              <a:rPr lang="en-US" baseline="0" dirty="0" smtClean="0"/>
              <a:t>Education is important to them</a:t>
            </a:r>
          </a:p>
          <a:p>
            <a:pPr marL="349964" indent="-349964">
              <a:buFontTx/>
              <a:buChar char="-"/>
            </a:pPr>
            <a:r>
              <a:rPr lang="en-US" baseline="0" dirty="0" smtClean="0"/>
              <a:t>They want to stay in their schools</a:t>
            </a:r>
          </a:p>
          <a:p>
            <a:pPr marL="349964" indent="-349964">
              <a:buFontTx/>
              <a:buChar char="-"/>
            </a:pPr>
            <a:endParaRPr lang="en-US" baseline="0" dirty="0" smtClean="0"/>
          </a:p>
          <a:p>
            <a:r>
              <a:rPr lang="en-US" b="1" baseline="0" dirty="0" smtClean="0"/>
              <a:t>Myers</a:t>
            </a:r>
            <a:r>
              <a:rPr lang="en-US" baseline="0" dirty="0" smtClean="0"/>
              <a:t> With determination and support from adults, these young women were able to be successful, but we know they are the exception and not the rule.</a:t>
            </a:r>
          </a:p>
          <a:p>
            <a:pPr marL="349964" indent="-349964">
              <a:buFontTx/>
              <a:buChar char="-"/>
            </a:pPr>
            <a:endParaRPr lang="en-US" dirty="0" smtClean="0"/>
          </a:p>
          <a:p>
            <a:pPr marL="349964" indent="-349964">
              <a:buFontTx/>
              <a:buChar char="-"/>
            </a:pPr>
            <a:r>
              <a:rPr lang="en-US" dirty="0" smtClean="0"/>
              <a:t>23%</a:t>
            </a:r>
            <a:r>
              <a:rPr lang="en-US" baseline="0" dirty="0" smtClean="0"/>
              <a:t> graduation rate</a:t>
            </a:r>
            <a:endParaRPr lang="en-US" dirty="0"/>
          </a:p>
        </p:txBody>
      </p:sp>
    </p:spTree>
    <p:extLst>
      <p:ext uri="{BB962C8B-B14F-4D97-AF65-F5344CB8AC3E}">
        <p14:creationId xmlns:p14="http://schemas.microsoft.com/office/powerpoint/2010/main" val="385029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Melton</a:t>
            </a:r>
          </a:p>
          <a:p>
            <a:r>
              <a:rPr lang="en-US" dirty="0" smtClean="0"/>
              <a:t>Through the data sharing</a:t>
            </a:r>
            <a:r>
              <a:rPr lang="en-US" baseline="0" dirty="0" smtClean="0"/>
              <a:t> agreement </a:t>
            </a:r>
          </a:p>
          <a:p>
            <a:r>
              <a:rPr lang="en-US" baseline="0" dirty="0" smtClean="0"/>
              <a:t>and a federal Institute of Education Sciences grant, we have built a strong partnership with university researchers. In particular Dr. </a:t>
            </a:r>
            <a:r>
              <a:rPr lang="en-US" baseline="0" dirty="0" err="1" smtClean="0"/>
              <a:t>Elysia</a:t>
            </a:r>
            <a:r>
              <a:rPr lang="en-US" baseline="0" dirty="0" smtClean="0"/>
              <a:t> Clemens who we thank…</a:t>
            </a:r>
          </a:p>
          <a:p>
            <a:r>
              <a:rPr lang="en-US" baseline="0" dirty="0" smtClean="0"/>
              <a:t>Some of what we learned is that students in foster care are an inherently mobile population, they changes schools more than they changes foster placements. </a:t>
            </a:r>
          </a:p>
          <a:p>
            <a:r>
              <a:rPr lang="en-US" baseline="0" dirty="0" smtClean="0"/>
              <a:t>About 2/3 of school changes are directly connected with a change in living arrangements.</a:t>
            </a:r>
          </a:p>
          <a:p>
            <a:endParaRPr lang="en-US" dirty="0"/>
          </a:p>
        </p:txBody>
      </p:sp>
    </p:spTree>
    <p:extLst>
      <p:ext uri="{BB962C8B-B14F-4D97-AF65-F5344CB8AC3E}">
        <p14:creationId xmlns:p14="http://schemas.microsoft.com/office/powerpoint/2010/main" val="106494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Myers</a:t>
            </a:r>
          </a:p>
          <a:p>
            <a:r>
              <a:rPr lang="en-US" b="0" dirty="0" smtClean="0"/>
              <a:t>Why school</a:t>
            </a:r>
            <a:r>
              <a:rPr lang="en-US" b="0" baseline="0" dirty="0" smtClean="0"/>
              <a:t> changes matter</a:t>
            </a:r>
          </a:p>
          <a:p>
            <a:r>
              <a:rPr lang="en-US" b="0" baseline="0" dirty="0" smtClean="0"/>
              <a:t>Odds of graduating decrease with increases in school moves. Reverse is also true.</a:t>
            </a:r>
          </a:p>
        </p:txBody>
      </p:sp>
    </p:spTree>
    <p:extLst>
      <p:ext uri="{BB962C8B-B14F-4D97-AF65-F5344CB8AC3E}">
        <p14:creationId xmlns:p14="http://schemas.microsoft.com/office/powerpoint/2010/main" val="45552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Melton </a:t>
            </a:r>
          </a:p>
          <a:p>
            <a:r>
              <a:rPr lang="en-US" dirty="0" smtClean="0"/>
              <a:t>What we</a:t>
            </a:r>
            <a:r>
              <a:rPr lang="en-US" baseline="0" dirty="0" smtClean="0"/>
              <a:t> learned – not only does it impact likelihood of graduating on time, but every school change negatively impacts academic growth</a:t>
            </a:r>
          </a:p>
          <a:p>
            <a:pPr marL="349964" indent="-349964">
              <a:buFontTx/>
              <a:buChar char="-"/>
            </a:pPr>
            <a:r>
              <a:rPr lang="en-US" baseline="0" dirty="0" smtClean="0"/>
              <a:t>every change in foster homes/living arrangements slows growth</a:t>
            </a:r>
          </a:p>
          <a:p>
            <a:pPr marL="349964" indent="-349964">
              <a:buFontTx/>
              <a:buChar char="-"/>
            </a:pPr>
            <a:r>
              <a:rPr lang="en-US" baseline="0" dirty="0" smtClean="0"/>
              <a:t>- not surprisingly, when a child changes schools and foster homes at the same time, their growth slows the most.</a:t>
            </a:r>
          </a:p>
          <a:p>
            <a:pPr marL="349964" indent="-349964">
              <a:buFontTx/>
              <a:buChar char="-"/>
            </a:pPr>
            <a:r>
              <a:rPr lang="en-US" baseline="0" dirty="0" smtClean="0"/>
              <a:t>On the upshot, after a few months of stability, you see the rates of growth increase.</a:t>
            </a:r>
          </a:p>
          <a:p>
            <a:pPr marL="349964" indent="-349964">
              <a:buFontTx/>
              <a:buChar char="-"/>
            </a:pPr>
            <a:r>
              <a:rPr lang="en-US" baseline="0" dirty="0" smtClean="0"/>
              <a:t>SO that:</a:t>
            </a:r>
          </a:p>
          <a:p>
            <a:pPr marL="349964" indent="-349964">
              <a:buFontTx/>
              <a:buChar char="-"/>
            </a:pPr>
            <a:r>
              <a:rPr lang="en-US" dirty="0" smtClean="0"/>
              <a:t>Before care, during care, after care….tells us our intervention is helping. But not helping enough.</a:t>
            </a:r>
          </a:p>
          <a:p>
            <a:pPr marL="349964" indent="-349964">
              <a:buFontTx/>
              <a:buChar char="-"/>
            </a:pPr>
            <a:endParaRPr lang="en-US" dirty="0" smtClean="0"/>
          </a:p>
          <a:p>
            <a:r>
              <a:rPr lang="en-US" dirty="0" smtClean="0"/>
              <a:t>- We are benefiting by intervening</a:t>
            </a:r>
            <a:r>
              <a:rPr lang="en-US" baseline="0" dirty="0" smtClean="0"/>
              <a:t> - </a:t>
            </a:r>
            <a:endParaRPr lang="en-US" dirty="0" smtClean="0"/>
          </a:p>
          <a:p>
            <a:r>
              <a:rPr lang="en-US" dirty="0" smtClean="0"/>
              <a:t>Savings account</a:t>
            </a:r>
            <a:r>
              <a:rPr lang="en-US" baseline="0" dirty="0" smtClean="0"/>
              <a:t> </a:t>
            </a:r>
          </a:p>
          <a:p>
            <a:endParaRPr lang="en-US" baseline="0" dirty="0" smtClean="0"/>
          </a:p>
          <a:p>
            <a:r>
              <a:rPr lang="en-US" baseline="0" dirty="0" smtClean="0"/>
              <a:t>This is why its so important that we cannot accept the status quo – we have to try new strategies and prioritize school stability</a:t>
            </a:r>
            <a:endParaRPr lang="en-US" dirty="0"/>
          </a:p>
        </p:txBody>
      </p:sp>
    </p:spTree>
    <p:extLst>
      <p:ext uri="{BB962C8B-B14F-4D97-AF65-F5344CB8AC3E}">
        <p14:creationId xmlns:p14="http://schemas.microsoft.com/office/powerpoint/2010/main" val="337491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rgbClr val="000000"/>
                </a:solidFill>
                <a:latin typeface="Avenir" charset="0"/>
                <a:ea typeface="Avenir" charset="0"/>
                <a:cs typeface="Avenir" charset="0"/>
                <a:sym typeface="Avenir" charset="0"/>
              </a:rPr>
              <a:t>District Stats </a:t>
            </a:r>
            <a:endParaRPr lang="en-US" sz="1200" b="0" i="0" u="none" strike="noStrike" kern="1200" baseline="0" dirty="0" smtClean="0">
              <a:solidFill>
                <a:srgbClr val="000000"/>
              </a:solidFill>
              <a:latin typeface="Avenir" charset="0"/>
              <a:ea typeface="Avenir" charset="0"/>
              <a:cs typeface="Avenir" charset="0"/>
              <a:sym typeface="Avenir" charset="0"/>
            </a:endParaRPr>
          </a:p>
          <a:p>
            <a:r>
              <a:rPr lang="en-US" sz="1200" b="0" i="0" u="none" strike="noStrike" kern="1200" baseline="0" dirty="0" smtClean="0">
                <a:solidFill>
                  <a:srgbClr val="000000"/>
                </a:solidFill>
                <a:latin typeface="Avenir" charset="0"/>
                <a:ea typeface="Avenir" charset="0"/>
                <a:cs typeface="Avenir" charset="0"/>
                <a:sym typeface="Avenir" charset="0"/>
              </a:rPr>
              <a:t>178 districts </a:t>
            </a:r>
          </a:p>
          <a:p>
            <a:r>
              <a:rPr lang="en-US" sz="1200" b="0" i="0" u="none" strike="noStrike" kern="1200" baseline="0" dirty="0" smtClean="0">
                <a:solidFill>
                  <a:srgbClr val="000000"/>
                </a:solidFill>
                <a:latin typeface="Avenir" charset="0"/>
                <a:ea typeface="Avenir" charset="0"/>
                <a:cs typeface="Avenir" charset="0"/>
                <a:sym typeface="Avenir" charset="0"/>
              </a:rPr>
              <a:t>→ 109 of the 178 meet the definition of </a:t>
            </a:r>
            <a:r>
              <a:rPr lang="en-US" sz="1200" b="0" i="1" u="none" strike="noStrike" kern="1200" baseline="0" dirty="0" smtClean="0">
                <a:solidFill>
                  <a:srgbClr val="000000"/>
                </a:solidFill>
                <a:latin typeface="Avenir" charset="0"/>
                <a:ea typeface="Avenir" charset="0"/>
                <a:cs typeface="Avenir" charset="0"/>
                <a:sym typeface="Avenir" charset="0"/>
              </a:rPr>
              <a:t>small </a:t>
            </a:r>
            <a:r>
              <a:rPr lang="en-US" sz="1200" b="0" i="0" u="none" strike="noStrike" kern="1200" baseline="0" dirty="0" smtClean="0">
                <a:solidFill>
                  <a:srgbClr val="000000"/>
                </a:solidFill>
                <a:latin typeface="Avenir" charset="0"/>
                <a:ea typeface="Avenir" charset="0"/>
                <a:cs typeface="Avenir" charset="0"/>
                <a:sym typeface="Avenir" charset="0"/>
              </a:rPr>
              <a:t>rural </a:t>
            </a:r>
          </a:p>
          <a:p>
            <a:r>
              <a:rPr lang="en-US" sz="1200" b="0" i="0" u="none" strike="noStrike" kern="1200" baseline="0" dirty="0" smtClean="0">
                <a:solidFill>
                  <a:srgbClr val="000000"/>
                </a:solidFill>
                <a:latin typeface="Avenir" charset="0"/>
                <a:ea typeface="Avenir" charset="0"/>
                <a:cs typeface="Avenir" charset="0"/>
                <a:sym typeface="Avenir" charset="0"/>
              </a:rPr>
              <a:t>→ 39 of the 178 meet the definition of rural </a:t>
            </a:r>
          </a:p>
          <a:p>
            <a:r>
              <a:rPr lang="en-US" sz="1200" b="0" i="0" u="none" strike="noStrike" kern="1200" baseline="0" dirty="0" smtClean="0">
                <a:solidFill>
                  <a:srgbClr val="000000"/>
                </a:solidFill>
                <a:latin typeface="Avenir" charset="0"/>
                <a:ea typeface="Avenir" charset="0"/>
                <a:cs typeface="Avenir" charset="0"/>
                <a:sym typeface="Avenir" charset="0"/>
              </a:rPr>
              <a:t>→ These 148 (80 percent of total districts) rural districts comprise only 16 percent (just more than 136,000) of the total student population in the state </a:t>
            </a:r>
          </a:p>
          <a:p>
            <a:r>
              <a:rPr lang="en-US" sz="1200" b="0" i="0" u="none" strike="noStrike" kern="1200" baseline="0" dirty="0" smtClean="0">
                <a:solidFill>
                  <a:srgbClr val="000000"/>
                </a:solidFill>
                <a:latin typeface="Avenir" charset="0"/>
                <a:ea typeface="Avenir" charset="0"/>
                <a:cs typeface="Avenir" charset="0"/>
                <a:sym typeface="Avenir" charset="0"/>
              </a:rPr>
              <a:t>→ 88 districts have less than 500 students </a:t>
            </a:r>
          </a:p>
          <a:p>
            <a:r>
              <a:rPr lang="en-US" sz="1200" b="0" i="0" u="none" strike="noStrike" kern="1200" baseline="0" dirty="0" smtClean="0">
                <a:solidFill>
                  <a:srgbClr val="000000"/>
                </a:solidFill>
                <a:latin typeface="Avenir" charset="0"/>
                <a:ea typeface="Avenir" charset="0"/>
                <a:cs typeface="Avenir" charset="0"/>
                <a:sym typeface="Avenir" charset="0"/>
              </a:rPr>
              <a:t>226 charter schools serving approximately 108,793 students (PK-12) </a:t>
            </a:r>
          </a:p>
          <a:p>
            <a:endParaRPr lang="en-US" sz="1200" b="0" i="0" u="none" strike="noStrike" kern="1200" baseline="0" dirty="0" smtClean="0">
              <a:solidFill>
                <a:srgbClr val="000000"/>
              </a:solidFill>
              <a:latin typeface="Avenir" charset="0"/>
              <a:ea typeface="Avenir" charset="0"/>
              <a:cs typeface="Avenir" charset="0"/>
              <a:sym typeface="Avenir" charset="0"/>
            </a:endParaRPr>
          </a:p>
          <a:p>
            <a:r>
              <a:rPr lang="en-US" sz="1200" b="0" i="0" u="none" strike="noStrike" kern="1200" baseline="0" dirty="0" smtClean="0">
                <a:solidFill>
                  <a:srgbClr val="000000"/>
                </a:solidFill>
                <a:latin typeface="Avenir" charset="0"/>
                <a:ea typeface="Avenir" charset="0"/>
                <a:cs typeface="Avenir" charset="0"/>
                <a:sym typeface="Avenir" charset="0"/>
              </a:rPr>
              <a:t> </a:t>
            </a:r>
            <a:r>
              <a:rPr lang="en-US" sz="1200" b="1" i="0" u="none" strike="noStrike" kern="1200" baseline="0" dirty="0" smtClean="0">
                <a:solidFill>
                  <a:srgbClr val="000000"/>
                </a:solidFill>
                <a:latin typeface="Avenir" charset="0"/>
                <a:ea typeface="Avenir" charset="0"/>
                <a:cs typeface="Avenir" charset="0"/>
                <a:sym typeface="Avenir" charset="0"/>
              </a:rPr>
              <a:t>Colorado Schools </a:t>
            </a:r>
            <a:endParaRPr lang="en-US" sz="1200" b="0" i="0" u="none" strike="noStrike" kern="1200" baseline="0" dirty="0" smtClean="0">
              <a:solidFill>
                <a:srgbClr val="000000"/>
              </a:solidFill>
              <a:latin typeface="Avenir" charset="0"/>
              <a:ea typeface="Avenir" charset="0"/>
              <a:cs typeface="Avenir" charset="0"/>
              <a:sym typeface="Avenir" charset="0"/>
            </a:endParaRPr>
          </a:p>
          <a:p>
            <a:r>
              <a:rPr lang="en-US" sz="1200" b="0" i="0" u="none" strike="noStrike" kern="1200" baseline="0" dirty="0" smtClean="0">
                <a:solidFill>
                  <a:srgbClr val="000000"/>
                </a:solidFill>
                <a:latin typeface="Avenir" charset="0"/>
                <a:ea typeface="Avenir" charset="0"/>
                <a:cs typeface="Avenir" charset="0"/>
                <a:sym typeface="Avenir" charset="0"/>
              </a:rPr>
              <a:t>1,888 schools: </a:t>
            </a:r>
          </a:p>
          <a:p>
            <a:r>
              <a:rPr lang="en-US" sz="1200" b="0" i="0" u="none" strike="noStrike" kern="1200" baseline="0" dirty="0" smtClean="0">
                <a:solidFill>
                  <a:srgbClr val="000000"/>
                </a:solidFill>
                <a:latin typeface="Avenir" charset="0"/>
                <a:ea typeface="Avenir" charset="0"/>
                <a:cs typeface="Avenir" charset="0"/>
                <a:sym typeface="Avenir" charset="0"/>
              </a:rPr>
              <a:t>→ 1,091 elementary schools </a:t>
            </a:r>
          </a:p>
          <a:p>
            <a:r>
              <a:rPr lang="en-US" sz="1200" b="0" i="0" u="none" strike="noStrike" kern="1200" baseline="0" dirty="0" smtClean="0">
                <a:solidFill>
                  <a:srgbClr val="000000"/>
                </a:solidFill>
                <a:latin typeface="Avenir" charset="0"/>
                <a:ea typeface="Avenir" charset="0"/>
                <a:cs typeface="Avenir" charset="0"/>
                <a:sym typeface="Avenir" charset="0"/>
              </a:rPr>
              <a:t>→ 284 middle schools </a:t>
            </a:r>
          </a:p>
          <a:p>
            <a:r>
              <a:rPr lang="en-US" sz="1200" b="0" i="0" u="none" strike="noStrike" kern="1200" baseline="0" dirty="0" smtClean="0">
                <a:solidFill>
                  <a:srgbClr val="000000"/>
                </a:solidFill>
                <a:latin typeface="Avenir" charset="0"/>
                <a:ea typeface="Avenir" charset="0"/>
                <a:cs typeface="Avenir" charset="0"/>
                <a:sym typeface="Avenir" charset="0"/>
              </a:rPr>
              <a:t>→ 513 high schools </a:t>
            </a:r>
          </a:p>
          <a:p>
            <a:r>
              <a:rPr lang="en-US" sz="1200" b="0" i="0" u="none" strike="noStrike" kern="1200" baseline="0" dirty="0" smtClean="0">
                <a:solidFill>
                  <a:srgbClr val="000000"/>
                </a:solidFill>
                <a:latin typeface="Avenir" charset="0"/>
                <a:ea typeface="Avenir" charset="0"/>
                <a:cs typeface="Avenir" charset="0"/>
                <a:sym typeface="Avenir" charset="0"/>
              </a:rPr>
              <a:t>Enrollment has grown every year since 1988, when the total enrollment was 560,081. </a:t>
            </a:r>
            <a:endParaRPr lang="en-US" dirty="0" smtClean="0"/>
          </a:p>
        </p:txBody>
      </p:sp>
      <p:sp>
        <p:nvSpPr>
          <p:cNvPr id="4" name="Header Placeholder 3"/>
          <p:cNvSpPr>
            <a:spLocks noGrp="1"/>
          </p:cNvSpPr>
          <p:nvPr>
            <p:ph type="hdr" sz="quarter" idx="10"/>
          </p:nvPr>
        </p:nvSpPr>
        <p:spPr>
          <a:xfrm>
            <a:off x="0" y="0"/>
            <a:ext cx="3037840" cy="466434"/>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a:xfrm>
            <a:off x="3970938" y="0"/>
            <a:ext cx="3037840" cy="466434"/>
          </a:xfrm>
          <a:prstGeom prst="rect">
            <a:avLst/>
          </a:prstGeom>
        </p:spPr>
        <p:txBody>
          <a:bodyPr/>
          <a:lstStyle/>
          <a:p>
            <a:fld id="{DF7F1863-8423-8E48-8D02-88636C918AC7}" type="datetime1">
              <a:rPr lang="en-US" smtClean="0">
                <a:solidFill>
                  <a:prstClr val="black"/>
                </a:solidFill>
              </a:rPr>
              <a:pPr/>
              <a:t>11/5/2018</a:t>
            </a:fld>
            <a:endParaRPr lang="en-US" dirty="0">
              <a:solidFill>
                <a:prstClr val="black"/>
              </a:solidFill>
            </a:endParaRPr>
          </a:p>
        </p:txBody>
      </p:sp>
      <p:sp>
        <p:nvSpPr>
          <p:cNvPr id="6" name="Footer Placeholder 5"/>
          <p:cNvSpPr>
            <a:spLocks noGrp="1"/>
          </p:cNvSpPr>
          <p:nvPr>
            <p:ph type="ftr" sz="quarter" idx="12"/>
          </p:nvPr>
        </p:nvSpPr>
        <p:spPr>
          <a:xfrm>
            <a:off x="0" y="8829967"/>
            <a:ext cx="3037840" cy="466433"/>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3"/>
          </p:nvPr>
        </p:nvSpPr>
        <p:spPr>
          <a:xfrm>
            <a:off x="3970938" y="8829967"/>
            <a:ext cx="3037840" cy="466433"/>
          </a:xfrm>
          <a:prstGeom prst="rect">
            <a:avLst/>
          </a:prstGeom>
        </p:spPr>
        <p:txBody>
          <a:bodyPr/>
          <a:lstStyle/>
          <a:p>
            <a:fld id="{3F7242FB-F25E-544B-B72F-E0B5A499AB4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1377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725" y="3548063"/>
            <a:ext cx="11055350" cy="2090737"/>
          </a:xfrm>
        </p:spPr>
        <p:txBody>
          <a:bodyPr anchor="b"/>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951038" y="5791200"/>
            <a:ext cx="9102725" cy="2228850"/>
          </a:xfrm>
          <a:prstGeom prst="rect">
            <a:avLst/>
          </a:prstGeom>
        </p:spPr>
        <p:txBody>
          <a:bodyPr vert="horz" anchor="t"/>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3005469" cy="9754101"/>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Autofit/>
          </a:bodyPr>
          <a:lstStyle>
            <a:lvl1pPr algn="ctr">
              <a:defRPr sz="576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238729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 y="-501"/>
            <a:ext cx="13005469" cy="9754101"/>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Autofit/>
          </a:bodyPr>
          <a:lstStyle>
            <a:lvl1pPr algn="ctr">
              <a:defRPr sz="576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402657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 y="-501"/>
            <a:ext cx="13005469" cy="9754101"/>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Autofit/>
          </a:bodyPr>
          <a:lstStyle>
            <a:lvl1pPr algn="ctr">
              <a:defRPr sz="576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119825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381073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91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183272"/>
            <a:ext cx="5746045"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13004800" cy="2167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a:solidFill>
                <a:prstClr val="white"/>
              </a:solidFill>
            </a:endParaRPr>
          </a:p>
        </p:txBody>
      </p:sp>
      <p:sp>
        <p:nvSpPr>
          <p:cNvPr id="12" name="Title 1"/>
          <p:cNvSpPr>
            <a:spLocks noGrp="1"/>
          </p:cNvSpPr>
          <p:nvPr>
            <p:ph type="title"/>
          </p:nvPr>
        </p:nvSpPr>
        <p:spPr>
          <a:xfrm>
            <a:off x="650240" y="390596"/>
            <a:ext cx="11704320" cy="16256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3926533" y="8561496"/>
            <a:ext cx="5267422" cy="1322645"/>
          </a:xfrm>
          <a:prstGeom prst="rect">
            <a:avLst/>
          </a:prstGeom>
        </p:spPr>
      </p:pic>
    </p:spTree>
    <p:extLst>
      <p:ext uri="{BB962C8B-B14F-4D97-AF65-F5344CB8AC3E}">
        <p14:creationId xmlns:p14="http://schemas.microsoft.com/office/powerpoint/2010/main" val="193295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1710082"/>
            <a:ext cx="11216640" cy="7163769"/>
          </a:xfrm>
        </p:spPr>
        <p:txBody>
          <a:bodyPr/>
          <a:lstStyle>
            <a:lvl1pPr>
              <a:buClr>
                <a:srgbClr val="0D1E8E"/>
              </a:buClr>
              <a:defRPr sz="2560">
                <a:latin typeface="Trebuchet MS" panose="020B0603020202020204" pitchFamily="34" charset="0"/>
              </a:defRPr>
            </a:lvl1pPr>
            <a:lvl2pPr>
              <a:buClr>
                <a:srgbClr val="00953A"/>
              </a:buClr>
              <a:defRPr sz="2133">
                <a:latin typeface="Trebuchet MS" panose="020B0603020202020204" pitchFamily="34" charset="0"/>
              </a:defRPr>
            </a:lvl2pPr>
            <a:lvl3pPr>
              <a:buClr>
                <a:srgbClr val="EF7521"/>
              </a:buClr>
              <a:defRPr sz="1920">
                <a:latin typeface="Trebuchet MS" panose="020B0603020202020204" pitchFamily="34" charset="0"/>
              </a:defRPr>
            </a:lvl3pPr>
            <a:lvl4pPr>
              <a:buClr>
                <a:srgbClr val="82BC00"/>
              </a:buClr>
              <a:defRPr sz="1920">
                <a:latin typeface="Trebuchet MS" panose="020B0603020202020204" pitchFamily="34" charset="0"/>
              </a:defRPr>
            </a:lvl4pPr>
            <a:lvl5pPr>
              <a:buClr>
                <a:srgbClr val="8FC6E8"/>
              </a:buClr>
              <a:defRPr sz="192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4307840" y="9256960"/>
            <a:ext cx="4389120" cy="302473"/>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894080" y="9256960"/>
            <a:ext cx="2926080" cy="302473"/>
          </a:xfrm>
          <a:prstGeom prst="rect">
            <a:avLst/>
          </a:prstGeom>
        </p:spPr>
        <p:txBody>
          <a:bodyPr vert="horz" lIns="97536" tIns="48768" rIns="97536" bIns="48768"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9B24EC9-D412-49F8-B26B-B7E454A540B6}" type="datetimeFigureOut">
              <a:rPr lang="en-US" sz="1280" smtClean="0">
                <a:solidFill>
                  <a:prstClr val="black">
                    <a:tint val="75000"/>
                  </a:prstClr>
                </a:solidFill>
              </a:rPr>
              <a:pPr fontAlgn="auto">
                <a:spcBef>
                  <a:spcPts val="0"/>
                </a:spcBef>
                <a:spcAft>
                  <a:spcPts val="0"/>
                </a:spcAft>
              </a:pPr>
              <a:t>11/5/2018</a:t>
            </a:fld>
            <a:endParaRPr lang="en-US" sz="1280">
              <a:solidFill>
                <a:prstClr val="black">
                  <a:tint val="75000"/>
                </a:prstClr>
              </a:solidFill>
            </a:endParaRPr>
          </a:p>
        </p:txBody>
      </p:sp>
      <p:sp>
        <p:nvSpPr>
          <p:cNvPr id="13" name="Rectangle 12"/>
          <p:cNvSpPr/>
          <p:nvPr userDrawn="1"/>
        </p:nvSpPr>
        <p:spPr>
          <a:xfrm>
            <a:off x="0" y="0"/>
            <a:ext cx="13004800" cy="112847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dirty="0">
              <a:solidFill>
                <a:prstClr val="white"/>
              </a:solidFill>
            </a:endParaRPr>
          </a:p>
        </p:txBody>
      </p:sp>
      <p:sp>
        <p:nvSpPr>
          <p:cNvPr id="14" name="Rectangle 13"/>
          <p:cNvSpPr/>
          <p:nvPr userDrawn="1"/>
        </p:nvSpPr>
        <p:spPr>
          <a:xfrm>
            <a:off x="0" y="1119833"/>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a:solidFill>
                <a:prstClr val="white"/>
              </a:solidFill>
            </a:endParaRPr>
          </a:p>
        </p:txBody>
      </p:sp>
      <p:sp>
        <p:nvSpPr>
          <p:cNvPr id="15" name="Rectangle 14"/>
          <p:cNvSpPr/>
          <p:nvPr userDrawn="1"/>
        </p:nvSpPr>
        <p:spPr>
          <a:xfrm>
            <a:off x="0" y="9679969"/>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45607" y="9127962"/>
            <a:ext cx="890555" cy="458470"/>
          </a:xfrm>
          <a:prstGeom prst="rect">
            <a:avLst/>
          </a:prstGeom>
        </p:spPr>
      </p:pic>
      <p:sp>
        <p:nvSpPr>
          <p:cNvPr id="18" name="Slide Number Placeholder 5"/>
          <p:cNvSpPr txBox="1">
            <a:spLocks/>
          </p:cNvSpPr>
          <p:nvPr userDrawn="1"/>
        </p:nvSpPr>
        <p:spPr>
          <a:xfrm>
            <a:off x="9184641" y="9256960"/>
            <a:ext cx="1788692" cy="302473"/>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4A3F748-31DA-4297-96EF-69DC737B5DDE}" type="slidenum">
              <a:rPr lang="en-US" sz="1280" smtClean="0">
                <a:solidFill>
                  <a:prstClr val="black">
                    <a:tint val="75000"/>
                  </a:prstClr>
                </a:solidFill>
              </a:rPr>
              <a:pPr fontAlgn="auto">
                <a:spcBef>
                  <a:spcPts val="0"/>
                </a:spcBef>
                <a:spcAft>
                  <a:spcPts val="0"/>
                </a:spcAft>
              </a:pPr>
              <a:t>‹#›</a:t>
            </a:fld>
            <a:endParaRPr lang="en-US" sz="1280" dirty="0">
              <a:solidFill>
                <a:prstClr val="black">
                  <a:tint val="75000"/>
                </a:prstClr>
              </a:solidFill>
            </a:endParaRPr>
          </a:p>
        </p:txBody>
      </p:sp>
      <p:sp>
        <p:nvSpPr>
          <p:cNvPr id="11" name="Title Placeholder 1"/>
          <p:cNvSpPr>
            <a:spLocks noGrp="1"/>
          </p:cNvSpPr>
          <p:nvPr>
            <p:ph type="title"/>
          </p:nvPr>
        </p:nvSpPr>
        <p:spPr>
          <a:xfrm>
            <a:off x="273101" y="273101"/>
            <a:ext cx="11216640" cy="741274"/>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61280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1" y="533401"/>
            <a:ext cx="10972800" cy="1249680"/>
          </a:xfrm>
          <a:prstGeom prst="rect">
            <a:avLst/>
          </a:prstGeom>
        </p:spPr>
        <p:txBody>
          <a:bodyPr anchor="t"/>
          <a:lstStyle>
            <a:lvl1pPr algn="l">
              <a:defRPr sz="45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1905001"/>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0631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8714240"/>
            <a:ext cx="13004800" cy="103936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sz="1440">
              <a:solidFill>
                <a:prstClr val="white"/>
              </a:solidFill>
            </a:endParaRPr>
          </a:p>
        </p:txBody>
      </p:sp>
      <p:sp>
        <p:nvSpPr>
          <p:cNvPr id="7" name="Rectangle 6"/>
          <p:cNvSpPr/>
          <p:nvPr userDrawn="1"/>
        </p:nvSpPr>
        <p:spPr>
          <a:xfrm>
            <a:off x="0" y="51334"/>
            <a:ext cx="13004800" cy="878578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sz="1440">
              <a:solidFill>
                <a:prstClr val="white"/>
              </a:solidFill>
            </a:endParaRPr>
          </a:p>
        </p:txBody>
      </p:sp>
      <p:sp>
        <p:nvSpPr>
          <p:cNvPr id="8" name="Rectangle 7"/>
          <p:cNvSpPr/>
          <p:nvPr userDrawn="1"/>
        </p:nvSpPr>
        <p:spPr>
          <a:xfrm>
            <a:off x="0" y="5"/>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sz="1440">
              <a:solidFill>
                <a:prstClr val="white"/>
              </a:solidFill>
            </a:endParaRPr>
          </a:p>
        </p:txBody>
      </p:sp>
      <p:sp>
        <p:nvSpPr>
          <p:cNvPr id="9" name="Rectangle 8"/>
          <p:cNvSpPr/>
          <p:nvPr userDrawn="1"/>
        </p:nvSpPr>
        <p:spPr>
          <a:xfrm>
            <a:off x="0" y="9651070"/>
            <a:ext cx="13004800" cy="10266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sz="1440">
              <a:solidFill>
                <a:prstClr val="white"/>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45608" y="9127962"/>
            <a:ext cx="890555" cy="4584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662537" y="9059363"/>
            <a:ext cx="1056694" cy="59156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94080" y="9040146"/>
            <a:ext cx="2926080" cy="519289"/>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11/5/2018</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a:xfrm>
            <a:off x="9184640" y="9040146"/>
            <a:ext cx="2926080" cy="519289"/>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47952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6"/>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46" indent="0" algn="ctr">
              <a:buNone/>
              <a:defRPr>
                <a:solidFill>
                  <a:schemeClr val="tx1">
                    <a:tint val="75000"/>
                  </a:schemeClr>
                </a:solidFill>
              </a:defRPr>
            </a:lvl2pPr>
            <a:lvl3pPr marL="1300293" indent="0" algn="ctr">
              <a:buNone/>
              <a:defRPr>
                <a:solidFill>
                  <a:schemeClr val="tx1">
                    <a:tint val="75000"/>
                  </a:schemeClr>
                </a:solidFill>
              </a:defRPr>
            </a:lvl3pPr>
            <a:lvl4pPr marL="1950440" indent="0" algn="ctr">
              <a:buNone/>
              <a:defRPr>
                <a:solidFill>
                  <a:schemeClr val="tx1">
                    <a:tint val="75000"/>
                  </a:schemeClr>
                </a:solidFill>
              </a:defRPr>
            </a:lvl4pPr>
            <a:lvl5pPr marL="2600586" indent="0" algn="ctr">
              <a:buNone/>
              <a:defRPr>
                <a:solidFill>
                  <a:schemeClr val="tx1">
                    <a:tint val="75000"/>
                  </a:schemeClr>
                </a:solidFill>
              </a:defRPr>
            </a:lvl5pPr>
            <a:lvl6pPr marL="3250733" indent="0" algn="ctr">
              <a:buNone/>
              <a:defRPr>
                <a:solidFill>
                  <a:schemeClr val="tx1">
                    <a:tint val="75000"/>
                  </a:schemeClr>
                </a:solidFill>
              </a:defRPr>
            </a:lvl6pPr>
            <a:lvl7pPr marL="3900879" indent="0" algn="ctr">
              <a:buNone/>
              <a:defRPr>
                <a:solidFill>
                  <a:schemeClr val="tx1">
                    <a:tint val="75000"/>
                  </a:schemeClr>
                </a:solidFill>
              </a:defRPr>
            </a:lvl7pPr>
            <a:lvl8pPr marL="4551025" indent="0" algn="ctr">
              <a:buNone/>
              <a:defRPr>
                <a:solidFill>
                  <a:schemeClr val="tx1">
                    <a:tint val="75000"/>
                  </a:schemeClr>
                </a:solidFill>
              </a:defRPr>
            </a:lvl8pPr>
            <a:lvl9pPr marL="52011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43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000" y="3962400"/>
            <a:ext cx="11734800" cy="2312987"/>
          </a:xfrm>
        </p:spPr>
        <p:txBody>
          <a:bodyPr/>
          <a:lstStyle/>
          <a:p>
            <a:r>
              <a:rPr lang="en-US" dirty="0" smtClean="0"/>
              <a:t>Click to edit </a:t>
            </a:r>
            <a:br>
              <a:rPr lang="en-US" dirty="0" smtClean="0"/>
            </a:br>
            <a:r>
              <a:rPr lang="en-US" dirty="0" smtClean="0"/>
              <a:t>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13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5654"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8"/>
            <a:ext cx="11054080" cy="2133599"/>
          </a:xfrm>
        </p:spPr>
        <p:txBody>
          <a:bodyPr anchor="b"/>
          <a:lstStyle>
            <a:lvl1pPr marL="0" indent="0">
              <a:buNone/>
              <a:defRPr sz="2880">
                <a:solidFill>
                  <a:schemeClr val="tx1">
                    <a:tint val="75000"/>
                  </a:schemeClr>
                </a:solidFill>
              </a:defRPr>
            </a:lvl1pPr>
            <a:lvl2pPr marL="650146" indent="0">
              <a:buNone/>
              <a:defRPr sz="2560">
                <a:solidFill>
                  <a:schemeClr val="tx1">
                    <a:tint val="75000"/>
                  </a:schemeClr>
                </a:solidFill>
              </a:defRPr>
            </a:lvl2pPr>
            <a:lvl3pPr marL="1300293" indent="0">
              <a:buNone/>
              <a:defRPr sz="2240">
                <a:solidFill>
                  <a:schemeClr val="tx1">
                    <a:tint val="75000"/>
                  </a:schemeClr>
                </a:solidFill>
              </a:defRPr>
            </a:lvl3pPr>
            <a:lvl4pPr marL="1950440" indent="0">
              <a:buNone/>
              <a:defRPr sz="2027">
                <a:solidFill>
                  <a:schemeClr val="tx1">
                    <a:tint val="75000"/>
                  </a:schemeClr>
                </a:solidFill>
              </a:defRPr>
            </a:lvl4pPr>
            <a:lvl5pPr marL="2600586" indent="0">
              <a:buNone/>
              <a:defRPr sz="2027">
                <a:solidFill>
                  <a:schemeClr val="tx1">
                    <a:tint val="75000"/>
                  </a:schemeClr>
                </a:solidFill>
              </a:defRPr>
            </a:lvl5pPr>
            <a:lvl6pPr marL="3250733" indent="0">
              <a:buNone/>
              <a:defRPr sz="2027">
                <a:solidFill>
                  <a:schemeClr val="tx1">
                    <a:tint val="75000"/>
                  </a:schemeClr>
                </a:solidFill>
              </a:defRPr>
            </a:lvl6pPr>
            <a:lvl7pPr marL="3900879" indent="0">
              <a:buNone/>
              <a:defRPr sz="2027">
                <a:solidFill>
                  <a:schemeClr val="tx1">
                    <a:tint val="75000"/>
                  </a:schemeClr>
                </a:solidFill>
              </a:defRPr>
            </a:lvl7pPr>
            <a:lvl8pPr marL="4551025" indent="0">
              <a:buNone/>
              <a:defRPr sz="2027">
                <a:solidFill>
                  <a:schemeClr val="tx1">
                    <a:tint val="75000"/>
                  </a:schemeClr>
                </a:solidFill>
              </a:defRPr>
            </a:lvl8pPr>
            <a:lvl9pPr marL="5201173" indent="0">
              <a:buNone/>
              <a:defRPr sz="20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000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8"/>
            <a:ext cx="5743787" cy="6436925"/>
          </a:xfrm>
        </p:spPr>
        <p:txBody>
          <a:bodyPr/>
          <a:lstStyle>
            <a:lvl1pPr>
              <a:defRPr sz="3947"/>
            </a:lvl1pPr>
            <a:lvl2pPr>
              <a:defRPr sz="3413"/>
            </a:lvl2pPr>
            <a:lvl3pPr>
              <a:defRPr sz="2880"/>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8"/>
            <a:ext cx="5743787" cy="6436925"/>
          </a:xfrm>
        </p:spPr>
        <p:txBody>
          <a:bodyPr/>
          <a:lstStyle>
            <a:lvl1pPr>
              <a:defRPr sz="3947"/>
            </a:lvl1pPr>
            <a:lvl2pPr>
              <a:defRPr sz="3413"/>
            </a:lvl2pPr>
            <a:lvl3pPr>
              <a:defRPr sz="2880"/>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894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8"/>
            <a:ext cx="5746045" cy="909885"/>
          </a:xfrm>
        </p:spPr>
        <p:txBody>
          <a:bodyPr anchor="b"/>
          <a:lstStyle>
            <a:lvl1pPr marL="0" indent="0">
              <a:buNone/>
              <a:defRPr sz="3413" b="1"/>
            </a:lvl1pPr>
            <a:lvl2pPr marL="650146" indent="0">
              <a:buNone/>
              <a:defRPr sz="2880" b="1"/>
            </a:lvl2pPr>
            <a:lvl3pPr marL="1300293" indent="0">
              <a:buNone/>
              <a:defRPr sz="2560" b="1"/>
            </a:lvl3pPr>
            <a:lvl4pPr marL="1950440" indent="0">
              <a:buNone/>
              <a:defRPr sz="2240" b="1"/>
            </a:lvl4pPr>
            <a:lvl5pPr marL="2600586" indent="0">
              <a:buNone/>
              <a:defRPr sz="2240" b="1"/>
            </a:lvl5pPr>
            <a:lvl6pPr marL="3250733" indent="0">
              <a:buNone/>
              <a:defRPr sz="2240" b="1"/>
            </a:lvl6pPr>
            <a:lvl7pPr marL="3900879" indent="0">
              <a:buNone/>
              <a:defRPr sz="2240" b="1"/>
            </a:lvl7pPr>
            <a:lvl8pPr marL="4551025" indent="0">
              <a:buNone/>
              <a:defRPr sz="2240" b="1"/>
            </a:lvl8pPr>
            <a:lvl9pPr marL="5201173"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80"/>
            </a:lvl2pPr>
            <a:lvl3pPr>
              <a:defRPr sz="2560"/>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2" y="2183278"/>
            <a:ext cx="5748302" cy="909885"/>
          </a:xfrm>
        </p:spPr>
        <p:txBody>
          <a:bodyPr anchor="b"/>
          <a:lstStyle>
            <a:lvl1pPr marL="0" indent="0">
              <a:buNone/>
              <a:defRPr sz="3413" b="1"/>
            </a:lvl1pPr>
            <a:lvl2pPr marL="650146" indent="0">
              <a:buNone/>
              <a:defRPr sz="2880" b="1"/>
            </a:lvl2pPr>
            <a:lvl3pPr marL="1300293" indent="0">
              <a:buNone/>
              <a:defRPr sz="2560" b="1"/>
            </a:lvl3pPr>
            <a:lvl4pPr marL="1950440" indent="0">
              <a:buNone/>
              <a:defRPr sz="2240" b="1"/>
            </a:lvl4pPr>
            <a:lvl5pPr marL="2600586" indent="0">
              <a:buNone/>
              <a:defRPr sz="2240" b="1"/>
            </a:lvl5pPr>
            <a:lvl6pPr marL="3250733" indent="0">
              <a:buNone/>
              <a:defRPr sz="2240" b="1"/>
            </a:lvl6pPr>
            <a:lvl7pPr marL="3900879" indent="0">
              <a:buNone/>
              <a:defRPr sz="2240" b="1"/>
            </a:lvl7pPr>
            <a:lvl8pPr marL="4551025" indent="0">
              <a:buNone/>
              <a:defRPr sz="2240" b="1"/>
            </a:lvl8pPr>
            <a:lvl9pPr marL="5201173"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606262" y="3093155"/>
            <a:ext cx="5748302" cy="5619610"/>
          </a:xfrm>
        </p:spPr>
        <p:txBody>
          <a:bodyPr/>
          <a:lstStyle>
            <a:lvl1pPr>
              <a:defRPr sz="3413"/>
            </a:lvl1pPr>
            <a:lvl2pPr>
              <a:defRPr sz="2880"/>
            </a:lvl2pPr>
            <a:lvl3pPr>
              <a:defRPr sz="2560"/>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218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84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417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7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5" y="388343"/>
            <a:ext cx="4278490" cy="1652695"/>
          </a:xfrm>
        </p:spPr>
        <p:txBody>
          <a:bodyPr anchor="b"/>
          <a:lstStyle>
            <a:lvl1pPr algn="l">
              <a:defRPr sz="2880" b="1"/>
            </a:lvl1pPr>
          </a:lstStyle>
          <a:p>
            <a:r>
              <a:rPr lang="en-US" smtClean="0"/>
              <a:t>Click to edit Master title style</a:t>
            </a:r>
            <a:endParaRPr lang="en-US"/>
          </a:p>
        </p:txBody>
      </p:sp>
      <p:sp>
        <p:nvSpPr>
          <p:cNvPr id="3" name="Content Placeholder 2"/>
          <p:cNvSpPr>
            <a:spLocks noGrp="1"/>
          </p:cNvSpPr>
          <p:nvPr>
            <p:ph idx="1"/>
          </p:nvPr>
        </p:nvSpPr>
        <p:spPr>
          <a:xfrm>
            <a:off x="5084516" y="388347"/>
            <a:ext cx="7270045" cy="8324427"/>
          </a:xfrm>
        </p:spPr>
        <p:txBody>
          <a:bodyPr/>
          <a:lstStyle>
            <a:lvl1pPr>
              <a:defRPr sz="4587"/>
            </a:lvl1pPr>
            <a:lvl2pPr>
              <a:defRPr sz="3947"/>
            </a:lvl2pPr>
            <a:lvl3pPr>
              <a:defRPr sz="3413"/>
            </a:lvl3pPr>
            <a:lvl4pPr>
              <a:defRPr sz="2880"/>
            </a:lvl4pPr>
            <a:lvl5pPr>
              <a:defRPr sz="2880"/>
            </a:lvl5pPr>
            <a:lvl6pPr>
              <a:defRPr sz="2880"/>
            </a:lvl6pPr>
            <a:lvl7pPr>
              <a:defRPr sz="2880"/>
            </a:lvl7pPr>
            <a:lvl8pPr>
              <a:defRPr sz="2880"/>
            </a:lvl8pPr>
            <a:lvl9pPr>
              <a:defRPr sz="28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5" y="2041040"/>
            <a:ext cx="4278490" cy="6671734"/>
          </a:xfrm>
        </p:spPr>
        <p:txBody>
          <a:bodyPr/>
          <a:lstStyle>
            <a:lvl1pPr marL="0" indent="0">
              <a:buNone/>
              <a:defRPr sz="2027"/>
            </a:lvl1pPr>
            <a:lvl2pPr marL="650146" indent="0">
              <a:buNone/>
              <a:defRPr sz="1707"/>
            </a:lvl2pPr>
            <a:lvl3pPr marL="1300293" indent="0">
              <a:buNone/>
              <a:defRPr sz="1387"/>
            </a:lvl3pPr>
            <a:lvl4pPr marL="1950440" indent="0">
              <a:buNone/>
              <a:defRPr sz="1280"/>
            </a:lvl4pPr>
            <a:lvl5pPr marL="2600586" indent="0">
              <a:buNone/>
              <a:defRPr sz="1280"/>
            </a:lvl5pPr>
            <a:lvl6pPr marL="3250733" indent="0">
              <a:buNone/>
              <a:defRPr sz="1280"/>
            </a:lvl6pPr>
            <a:lvl7pPr marL="3900879" indent="0">
              <a:buNone/>
              <a:defRPr sz="1280"/>
            </a:lvl7pPr>
            <a:lvl8pPr marL="4551025" indent="0">
              <a:buNone/>
              <a:defRPr sz="1280"/>
            </a:lvl8pPr>
            <a:lvl9pPr marL="5201173"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600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6827526"/>
            <a:ext cx="7802880" cy="806029"/>
          </a:xfrm>
        </p:spPr>
        <p:txBody>
          <a:bodyPr anchor="b"/>
          <a:lstStyle>
            <a:lvl1pPr algn="l">
              <a:defRPr sz="2880" b="1"/>
            </a:lvl1pPr>
          </a:lstStyle>
          <a:p>
            <a:r>
              <a:rPr lang="en-US" smtClean="0"/>
              <a:t>Click to edit Master title style</a:t>
            </a:r>
            <a:endParaRPr lang="en-US"/>
          </a:p>
        </p:txBody>
      </p:sp>
      <p:sp>
        <p:nvSpPr>
          <p:cNvPr id="3" name="Picture Placeholder 2"/>
          <p:cNvSpPr>
            <a:spLocks noGrp="1"/>
          </p:cNvSpPr>
          <p:nvPr>
            <p:ph type="pic" idx="1"/>
          </p:nvPr>
        </p:nvSpPr>
        <p:spPr>
          <a:xfrm>
            <a:off x="2549031" y="871502"/>
            <a:ext cx="7802880" cy="5852160"/>
          </a:xfrm>
        </p:spPr>
        <p:txBody>
          <a:bodyPr/>
          <a:lstStyle>
            <a:lvl1pPr marL="0" indent="0">
              <a:buNone/>
              <a:defRPr sz="4587"/>
            </a:lvl1pPr>
            <a:lvl2pPr marL="650146" indent="0">
              <a:buNone/>
              <a:defRPr sz="3947"/>
            </a:lvl2pPr>
            <a:lvl3pPr marL="1300293" indent="0">
              <a:buNone/>
              <a:defRPr sz="3413"/>
            </a:lvl3pPr>
            <a:lvl4pPr marL="1950440" indent="0">
              <a:buNone/>
              <a:defRPr sz="2880"/>
            </a:lvl4pPr>
            <a:lvl5pPr marL="2600586" indent="0">
              <a:buNone/>
              <a:defRPr sz="2880"/>
            </a:lvl5pPr>
            <a:lvl6pPr marL="3250733" indent="0">
              <a:buNone/>
              <a:defRPr sz="2880"/>
            </a:lvl6pPr>
            <a:lvl7pPr marL="3900879" indent="0">
              <a:buNone/>
              <a:defRPr sz="2880"/>
            </a:lvl7pPr>
            <a:lvl8pPr marL="4551025" indent="0">
              <a:buNone/>
              <a:defRPr sz="2880"/>
            </a:lvl8pPr>
            <a:lvl9pPr marL="5201173" indent="0">
              <a:buNone/>
              <a:defRPr sz="2880"/>
            </a:lvl9pPr>
          </a:lstStyle>
          <a:p>
            <a:endParaRPr lang="en-US"/>
          </a:p>
        </p:txBody>
      </p:sp>
      <p:sp>
        <p:nvSpPr>
          <p:cNvPr id="4" name="Text Placeholder 3"/>
          <p:cNvSpPr>
            <a:spLocks noGrp="1"/>
          </p:cNvSpPr>
          <p:nvPr>
            <p:ph type="body" sz="half" idx="2"/>
          </p:nvPr>
        </p:nvSpPr>
        <p:spPr>
          <a:xfrm>
            <a:off x="2549031" y="7633554"/>
            <a:ext cx="7802880" cy="1144694"/>
          </a:xfrm>
        </p:spPr>
        <p:txBody>
          <a:bodyPr/>
          <a:lstStyle>
            <a:lvl1pPr marL="0" indent="0">
              <a:buNone/>
              <a:defRPr sz="2027"/>
            </a:lvl1pPr>
            <a:lvl2pPr marL="650146" indent="0">
              <a:buNone/>
              <a:defRPr sz="1707"/>
            </a:lvl2pPr>
            <a:lvl3pPr marL="1300293" indent="0">
              <a:buNone/>
              <a:defRPr sz="1387"/>
            </a:lvl3pPr>
            <a:lvl4pPr marL="1950440" indent="0">
              <a:buNone/>
              <a:defRPr sz="1280"/>
            </a:lvl4pPr>
            <a:lvl5pPr marL="2600586" indent="0">
              <a:buNone/>
              <a:defRPr sz="1280"/>
            </a:lvl5pPr>
            <a:lvl6pPr marL="3250733" indent="0">
              <a:buNone/>
              <a:defRPr sz="1280"/>
            </a:lvl6pPr>
            <a:lvl7pPr marL="3900879" indent="0">
              <a:buNone/>
              <a:defRPr sz="1280"/>
            </a:lvl7pPr>
            <a:lvl8pPr marL="4551025" indent="0">
              <a:buNone/>
              <a:defRPr sz="1280"/>
            </a:lvl8pPr>
            <a:lvl9pPr marL="5201173"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7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29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4"/>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36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nchor="b"/>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16000" y="4822825"/>
            <a:ext cx="10972800" cy="2492375"/>
          </a:xfrm>
          <a:prstGeom prst="rect">
            <a:avLst/>
          </a:prstGeom>
        </p:spPr>
        <p:txBody>
          <a:bodyPr vert="horz" anchor="t"/>
          <a:lstStyle>
            <a:lvl1pPr marL="0" indent="0" algn="ctr">
              <a:buNone/>
              <a:defRPr>
                <a:solidFill>
                  <a:srgbClr val="53585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2"/>
                </a:solidFill>
              </a:defRPr>
            </a:lvl1pPr>
          </a:lstStyle>
          <a:p>
            <a:pPr lvl="0"/>
            <a:r>
              <a:rPr lang="en-US" dirty="0" smtClean="0"/>
              <a:t>SECTION 1</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3005469" cy="9754101"/>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Autofit/>
          </a:bodyPr>
          <a:lstStyle>
            <a:lvl1pPr algn="ctr">
              <a:defRPr sz="576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69913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522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AutoShape 2"/>
          <p:cNvSpPr>
            <a:spLocks/>
          </p:cNvSpPr>
          <p:nvPr userDrawn="1"/>
        </p:nvSpPr>
        <p:spPr bwMode="auto">
          <a:xfrm>
            <a:off x="1009650" y="3487738"/>
            <a:ext cx="10983913" cy="2776537"/>
          </a:xfrm>
          <a:prstGeom prst="roundRect">
            <a:avLst>
              <a:gd name="adj" fmla="val 6861"/>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latin typeface="Trebuchet MS" pitchFamily="-106" charset="0"/>
              <a:sym typeface="Trebuchet MS" pitchFamily="-106" charset="0"/>
            </a:endParaRPr>
          </a:p>
        </p:txBody>
      </p:sp>
    </p:spTree>
    <p:extLst>
      <p:ext uri="{BB962C8B-B14F-4D97-AF65-F5344CB8AC3E}">
        <p14:creationId xmlns:p14="http://schemas.microsoft.com/office/powerpoint/2010/main" val="345566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AutoShape 2"/>
          <p:cNvSpPr>
            <a:spLocks/>
          </p:cNvSpPr>
          <p:nvPr userDrawn="1"/>
        </p:nvSpPr>
        <p:spPr bwMode="auto">
          <a:xfrm>
            <a:off x="654050" y="530225"/>
            <a:ext cx="11695113" cy="7026275"/>
          </a:xfrm>
          <a:prstGeom prst="roundRect">
            <a:avLst>
              <a:gd name="adj" fmla="val 2713"/>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latin typeface="Trebuchet MS" pitchFamily="-106" charset="0"/>
              <a:sym typeface="Trebuchet MS" pitchFamily="-106" charset="0"/>
            </a:endParaRPr>
          </a:p>
        </p:txBody>
      </p:sp>
    </p:spTree>
    <p:extLst>
      <p:ext uri="{BB962C8B-B14F-4D97-AF65-F5344CB8AC3E}">
        <p14:creationId xmlns:p14="http://schemas.microsoft.com/office/powerpoint/2010/main" val="2081267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16000" y="4822825"/>
            <a:ext cx="10972800" cy="2492375"/>
          </a:xfrm>
          <a:prstGeom prst="rect">
            <a:avLst/>
          </a:prstGeom>
        </p:spPr>
        <p:txBody>
          <a:bodyPr vert="horz"/>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1532951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8853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16000" y="4822825"/>
            <a:ext cx="10972800" cy="2492375"/>
          </a:xfrm>
          <a:prstGeom prst="rect">
            <a:avLst/>
          </a:prstGeom>
        </p:spPr>
        <p:txBody>
          <a:bodyPr vert="horz"/>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3468402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2911854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1788160"/>
          </a:xfrm>
          <a:prstGeom prst="rect">
            <a:avLst/>
          </a:prstGeom>
        </p:spPr>
      </p:pic>
      <p:sp>
        <p:nvSpPr>
          <p:cNvPr id="2" name="Title 1"/>
          <p:cNvSpPr>
            <a:spLocks noGrp="1"/>
          </p:cNvSpPr>
          <p:nvPr>
            <p:ph type="ctrTitle" hasCustomPrompt="1"/>
          </p:nvPr>
        </p:nvSpPr>
        <p:spPr>
          <a:xfrm>
            <a:off x="975360" y="4772869"/>
            <a:ext cx="11054080" cy="2171630"/>
          </a:xfrm>
        </p:spPr>
        <p:txBody>
          <a:bodyPr lIns="0" tIns="0" rIns="0" bIns="0" anchor="t" anchorCtr="0">
            <a:normAutofit/>
          </a:bodyPr>
          <a:lstStyle>
            <a:lvl1pPr algn="ctr">
              <a:defRPr sz="768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625600" y="7243468"/>
            <a:ext cx="9753600" cy="630655"/>
          </a:xfrm>
        </p:spPr>
        <p:txBody>
          <a:bodyPr/>
          <a:lstStyle>
            <a:lvl1pPr marL="0" indent="0" algn="ctr">
              <a:buNone/>
              <a:defRPr sz="3413">
                <a:latin typeface="Trebuchet MS" panose="020B06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390145" y="9040144"/>
            <a:ext cx="665291" cy="519289"/>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633" y="2484592"/>
            <a:ext cx="6387534" cy="1164834"/>
          </a:xfrm>
          <a:prstGeom prst="rect">
            <a:avLst/>
          </a:prstGeom>
        </p:spPr>
      </p:pic>
    </p:spTree>
    <p:extLst>
      <p:ext uri="{BB962C8B-B14F-4D97-AF65-F5344CB8AC3E}">
        <p14:creationId xmlns:p14="http://schemas.microsoft.com/office/powerpoint/2010/main" val="2578079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1788160"/>
          </a:xfrm>
          <a:prstGeom prst="rect">
            <a:avLst/>
          </a:prstGeom>
        </p:spPr>
      </p:pic>
      <p:sp>
        <p:nvSpPr>
          <p:cNvPr id="2" name="Title 1"/>
          <p:cNvSpPr>
            <a:spLocks noGrp="1"/>
          </p:cNvSpPr>
          <p:nvPr>
            <p:ph type="title"/>
          </p:nvPr>
        </p:nvSpPr>
        <p:spPr>
          <a:xfrm>
            <a:off x="390144" y="390145"/>
            <a:ext cx="11216640" cy="1009978"/>
          </a:xfrm>
        </p:spPr>
        <p:txBody>
          <a:bodyPr lIns="0" tIns="0" rIns="0" bIns="0" anchor="t" anchorCtr="0">
            <a:normAutofit/>
          </a:bodyPr>
          <a:lstStyle>
            <a:lvl1pPr>
              <a:lnSpc>
                <a:spcPct val="100000"/>
              </a:lnSpc>
              <a:defRPr sz="3413">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94080" y="2080768"/>
            <a:ext cx="11216640" cy="6188570"/>
          </a:xfrm>
        </p:spPr>
        <p:txBody>
          <a:bodyPr lIns="0" tIns="0" rIns="0" bIns="0"/>
          <a:lstStyle>
            <a:lvl1pPr marL="0" indent="0">
              <a:lnSpc>
                <a:spcPct val="100000"/>
              </a:lnSpc>
              <a:buNone/>
              <a:defRPr sz="3413">
                <a:solidFill>
                  <a:srgbClr val="5C6670"/>
                </a:solidFill>
                <a:latin typeface="Trebuchet MS" panose="020B0603020202020204" pitchFamily="34" charset="0"/>
              </a:defRPr>
            </a:lvl1pPr>
            <a:lvl2pPr>
              <a:lnSpc>
                <a:spcPct val="100000"/>
              </a:lnSpc>
              <a:defRPr sz="2844"/>
            </a:lvl2pPr>
            <a:lvl3pPr>
              <a:lnSpc>
                <a:spcPct val="100000"/>
              </a:lnSpc>
              <a:defRPr sz="2560"/>
            </a:lvl3pPr>
            <a:lvl4pPr>
              <a:lnSpc>
                <a:spcPct val="100000"/>
              </a:lnSpc>
              <a:defRPr sz="2276"/>
            </a:lvl4pPr>
            <a:lvl5pPr>
              <a:lnSpc>
                <a:spcPct val="100000"/>
              </a:lnSpc>
              <a:defRPr sz="199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90145" y="9040144"/>
            <a:ext cx="665291" cy="519289"/>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9163" y="8854230"/>
            <a:ext cx="1463115" cy="794779"/>
          </a:xfrm>
          <a:prstGeom prst="rect">
            <a:avLst/>
          </a:prstGeom>
        </p:spPr>
      </p:pic>
    </p:spTree>
    <p:extLst>
      <p:ext uri="{BB962C8B-B14F-4D97-AF65-F5344CB8AC3E}">
        <p14:creationId xmlns:p14="http://schemas.microsoft.com/office/powerpoint/2010/main" val="63219095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0145" y="2080768"/>
            <a:ext cx="5704651" cy="6188570"/>
          </a:xfrm>
        </p:spPr>
        <p:txBody>
          <a:bodyPr lIns="0" tIns="0" rIns="0" bIns="0"/>
          <a:lstStyle>
            <a:lvl1pPr marL="0" indent="0">
              <a:lnSpc>
                <a:spcPct val="100000"/>
              </a:lnSpc>
              <a:buNone/>
              <a:defRPr sz="3413"/>
            </a:lvl1pPr>
            <a:lvl2pPr>
              <a:lnSpc>
                <a:spcPct val="100000"/>
              </a:lnSpc>
              <a:defRPr sz="2844"/>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1788160"/>
          </a:xfrm>
          <a:prstGeom prst="rect">
            <a:avLst/>
          </a:prstGeom>
        </p:spPr>
      </p:pic>
      <p:sp>
        <p:nvSpPr>
          <p:cNvPr id="9" name="Title 1"/>
          <p:cNvSpPr>
            <a:spLocks noGrp="1"/>
          </p:cNvSpPr>
          <p:nvPr>
            <p:ph type="title"/>
          </p:nvPr>
        </p:nvSpPr>
        <p:spPr>
          <a:xfrm>
            <a:off x="390144" y="390145"/>
            <a:ext cx="11216640" cy="1009978"/>
          </a:xfrm>
        </p:spPr>
        <p:txBody>
          <a:bodyPr lIns="0" tIns="0" rIns="0" bIns="0" anchor="t" anchorCtr="0">
            <a:normAutofit/>
          </a:bodyPr>
          <a:lstStyle>
            <a:lvl1pPr>
              <a:lnSpc>
                <a:spcPct val="100000"/>
              </a:lnSpc>
              <a:defRPr sz="3413">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390145" y="9040144"/>
            <a:ext cx="665291" cy="519289"/>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sz="half" idx="13"/>
          </p:nvPr>
        </p:nvSpPr>
        <p:spPr>
          <a:xfrm>
            <a:off x="6736007" y="2080768"/>
            <a:ext cx="5704651" cy="6188570"/>
          </a:xfrm>
        </p:spPr>
        <p:txBody>
          <a:bodyPr lIns="0" tIns="0" rIns="0" bIns="0"/>
          <a:lstStyle>
            <a:lvl1pPr marL="0" indent="0">
              <a:lnSpc>
                <a:spcPct val="100000"/>
              </a:lnSpc>
              <a:buNone/>
              <a:defRPr sz="3413"/>
            </a:lvl1pPr>
            <a:lvl2pPr>
              <a:lnSpc>
                <a:spcPct val="100000"/>
              </a:lnSpc>
              <a:defRPr sz="2844"/>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9163" y="8854230"/>
            <a:ext cx="1463115" cy="794779"/>
          </a:xfrm>
          <a:prstGeom prst="rect">
            <a:avLst/>
          </a:prstGeom>
        </p:spPr>
      </p:pic>
    </p:spTree>
    <p:extLst>
      <p:ext uri="{BB962C8B-B14F-4D97-AF65-F5344CB8AC3E}">
        <p14:creationId xmlns:p14="http://schemas.microsoft.com/office/powerpoint/2010/main" val="39922358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 for small amount of text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rmAutofit/>
          </a:bodyPr>
          <a:lstStyle>
            <a:lvl1pPr algn="ctr">
              <a:defRPr sz="768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349" y="8883819"/>
            <a:ext cx="1386997" cy="753431"/>
          </a:xfrm>
          <a:prstGeom prst="rect">
            <a:avLst/>
          </a:prstGeom>
        </p:spPr>
      </p:pic>
      <p:sp>
        <p:nvSpPr>
          <p:cNvPr id="5" name="Slide Number Placeholder 5"/>
          <p:cNvSpPr>
            <a:spLocks noGrp="1"/>
          </p:cNvSpPr>
          <p:nvPr>
            <p:ph type="sldNum" sz="quarter" idx="12"/>
          </p:nvPr>
        </p:nvSpPr>
        <p:spPr>
          <a:xfrm>
            <a:off x="390145" y="9040144"/>
            <a:ext cx="665291" cy="519289"/>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73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rmAutofit/>
          </a:bodyPr>
          <a:lstStyle>
            <a:lvl1pPr algn="ctr">
              <a:defRPr sz="768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349" y="8883819"/>
            <a:ext cx="1386997" cy="753431"/>
          </a:xfrm>
          <a:prstGeom prst="rect">
            <a:avLst/>
          </a:prstGeom>
        </p:spPr>
      </p:pic>
      <p:sp>
        <p:nvSpPr>
          <p:cNvPr id="5" name="Slide Number Placeholder 5"/>
          <p:cNvSpPr>
            <a:spLocks noGrp="1"/>
          </p:cNvSpPr>
          <p:nvPr>
            <p:ph type="sldNum" sz="quarter" idx="12"/>
          </p:nvPr>
        </p:nvSpPr>
        <p:spPr>
          <a:xfrm>
            <a:off x="390145" y="9040144"/>
            <a:ext cx="665291" cy="519289"/>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975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rmAutofit/>
          </a:bodyPr>
          <a:lstStyle>
            <a:lvl1pPr algn="ctr">
              <a:defRPr sz="768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349" y="8883819"/>
            <a:ext cx="1386997" cy="753431"/>
          </a:xfrm>
          <a:prstGeom prst="rect">
            <a:avLst/>
          </a:prstGeom>
        </p:spPr>
      </p:pic>
      <p:sp>
        <p:nvSpPr>
          <p:cNvPr id="5" name="Slide Number Placeholder 5"/>
          <p:cNvSpPr>
            <a:spLocks noGrp="1"/>
          </p:cNvSpPr>
          <p:nvPr>
            <p:ph type="sldNum" sz="quarter" idx="12"/>
          </p:nvPr>
        </p:nvSpPr>
        <p:spPr>
          <a:xfrm>
            <a:off x="390145" y="9040144"/>
            <a:ext cx="665291" cy="519289"/>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169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6" name="Slide Number Placeholder 5"/>
          <p:cNvSpPr>
            <a:spLocks noGrp="1"/>
          </p:cNvSpPr>
          <p:nvPr>
            <p:ph type="sldNum" sz="quarter" idx="12"/>
          </p:nvPr>
        </p:nvSpPr>
        <p:spPr>
          <a:xfrm>
            <a:off x="390145" y="9040144"/>
            <a:ext cx="665291" cy="519289"/>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
        <p:nvSpPr>
          <p:cNvPr id="8" name="Title 1"/>
          <p:cNvSpPr>
            <a:spLocks noGrp="1"/>
          </p:cNvSpPr>
          <p:nvPr>
            <p:ph type="ctrTitle" hasCustomPrompt="1"/>
          </p:nvPr>
        </p:nvSpPr>
        <p:spPr>
          <a:xfrm>
            <a:off x="975360" y="2932854"/>
            <a:ext cx="11054080" cy="3395698"/>
          </a:xfrm>
        </p:spPr>
        <p:txBody>
          <a:bodyPr lIns="0" tIns="0" rIns="0" bIns="0" anchor="ctr" anchorCtr="0">
            <a:normAutofit/>
          </a:bodyPr>
          <a:lstStyle>
            <a:lvl1pPr algn="ctr">
              <a:defRPr sz="768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349" y="8883819"/>
            <a:ext cx="1386997" cy="753431"/>
          </a:xfrm>
          <a:prstGeom prst="rect">
            <a:avLst/>
          </a:prstGeom>
        </p:spPr>
      </p:pic>
    </p:spTree>
    <p:extLst>
      <p:ext uri="{BB962C8B-B14F-4D97-AF65-F5344CB8AC3E}">
        <p14:creationId xmlns:p14="http://schemas.microsoft.com/office/powerpoint/2010/main" val="3418881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90145" y="9040144"/>
            <a:ext cx="665291" cy="519289"/>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003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03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94080" y="1710081"/>
            <a:ext cx="11216640" cy="7163769"/>
          </a:xfrm>
        </p:spPr>
        <p:txBody>
          <a:bodyPr/>
          <a:lstStyle>
            <a:lvl1pPr>
              <a:buClr>
                <a:srgbClr val="0D1E8E"/>
              </a:buClr>
              <a:defRPr sz="3413">
                <a:latin typeface="Trebuchet MS" panose="020B0603020202020204" pitchFamily="34" charset="0"/>
              </a:defRPr>
            </a:lvl1pPr>
            <a:lvl2pPr>
              <a:buClr>
                <a:srgbClr val="00953A"/>
              </a:buClr>
              <a:defRPr sz="2844">
                <a:latin typeface="Trebuchet MS" panose="020B0603020202020204" pitchFamily="34" charset="0"/>
              </a:defRPr>
            </a:lvl2pPr>
            <a:lvl3pPr>
              <a:buClr>
                <a:srgbClr val="EF7521"/>
              </a:buClr>
              <a:defRPr sz="2560">
                <a:latin typeface="Trebuchet MS" panose="020B0603020202020204" pitchFamily="34" charset="0"/>
              </a:defRPr>
            </a:lvl3pPr>
            <a:lvl4pPr>
              <a:buClr>
                <a:srgbClr val="82BC00"/>
              </a:buClr>
              <a:defRPr sz="2560">
                <a:latin typeface="Trebuchet MS" panose="020B0603020202020204" pitchFamily="34" charset="0"/>
              </a:defRPr>
            </a:lvl4pPr>
            <a:lvl5pPr>
              <a:buClr>
                <a:srgbClr val="8FC6E8"/>
              </a:buClr>
              <a:defRPr sz="256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39865"/>
            <a:ext cx="8687223" cy="5639760"/>
          </a:xfrm>
          <a:prstGeom prst="rect">
            <a:avLst/>
          </a:prstGeom>
        </p:spPr>
      </p:pic>
      <p:sp>
        <p:nvSpPr>
          <p:cNvPr id="15" name="Footer Placeholder 4"/>
          <p:cNvSpPr>
            <a:spLocks noGrp="1"/>
          </p:cNvSpPr>
          <p:nvPr>
            <p:ph type="ftr" sz="quarter" idx="11"/>
          </p:nvPr>
        </p:nvSpPr>
        <p:spPr>
          <a:xfrm>
            <a:off x="4307840" y="9256960"/>
            <a:ext cx="4389120" cy="302473"/>
          </a:xfrm>
        </p:spPr>
        <p:txBody>
          <a:bodyPr/>
          <a:lstStyle/>
          <a:p>
            <a:endParaRPr lang="en-US" dirty="0">
              <a:solidFill>
                <a:prstClr val="black">
                  <a:tint val="75000"/>
                </a:prstClr>
              </a:solidFill>
            </a:endParaRPr>
          </a:p>
        </p:txBody>
      </p:sp>
      <p:sp>
        <p:nvSpPr>
          <p:cNvPr id="16" name="Date Placeholder 2"/>
          <p:cNvSpPr txBox="1">
            <a:spLocks/>
          </p:cNvSpPr>
          <p:nvPr userDrawn="1"/>
        </p:nvSpPr>
        <p:spPr>
          <a:xfrm>
            <a:off x="894080" y="9256960"/>
            <a:ext cx="2926080" cy="302473"/>
          </a:xfrm>
          <a:prstGeom prst="rect">
            <a:avLst/>
          </a:prstGeom>
        </p:spPr>
        <p:txBody>
          <a:bodyPr vert="horz" lIns="130048" tIns="65024" rIns="130048" bIns="65024"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9B24EC9-D412-49F8-B26B-B7E454A540B6}" type="datetimeFigureOut">
              <a:rPr lang="en-US" sz="1707" smtClean="0">
                <a:solidFill>
                  <a:prstClr val="black">
                    <a:tint val="75000"/>
                  </a:prstClr>
                </a:solidFill>
              </a:rPr>
              <a:pPr fontAlgn="auto">
                <a:spcBef>
                  <a:spcPts val="0"/>
                </a:spcBef>
                <a:spcAft>
                  <a:spcPts val="0"/>
                </a:spcAft>
              </a:pPr>
              <a:t>11/5/2018</a:t>
            </a:fld>
            <a:endParaRPr lang="en-US" sz="1707" dirty="0">
              <a:solidFill>
                <a:prstClr val="black">
                  <a:tint val="75000"/>
                </a:prstClr>
              </a:solidFill>
            </a:endParaRPr>
          </a:p>
        </p:txBody>
      </p:sp>
      <p:sp>
        <p:nvSpPr>
          <p:cNvPr id="17" name="Rectangle 16"/>
          <p:cNvSpPr/>
          <p:nvPr userDrawn="1"/>
        </p:nvSpPr>
        <p:spPr>
          <a:xfrm>
            <a:off x="0" y="0"/>
            <a:ext cx="13004800" cy="112847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dirty="0">
              <a:solidFill>
                <a:prstClr val="white"/>
              </a:solidFill>
            </a:endParaRPr>
          </a:p>
        </p:txBody>
      </p:sp>
      <p:sp>
        <p:nvSpPr>
          <p:cNvPr id="18" name="Rectangle 17"/>
          <p:cNvSpPr/>
          <p:nvPr userDrawn="1"/>
        </p:nvSpPr>
        <p:spPr>
          <a:xfrm>
            <a:off x="0" y="1119831"/>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dirty="0">
              <a:solidFill>
                <a:prstClr val="white"/>
              </a:solidFill>
            </a:endParaRPr>
          </a:p>
        </p:txBody>
      </p:sp>
      <p:sp>
        <p:nvSpPr>
          <p:cNvPr id="19" name="Rectangle 18"/>
          <p:cNvSpPr/>
          <p:nvPr userDrawn="1"/>
        </p:nvSpPr>
        <p:spPr>
          <a:xfrm>
            <a:off x="0" y="9679968"/>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dirty="0">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5607" y="9127962"/>
            <a:ext cx="890554" cy="458470"/>
          </a:xfrm>
          <a:prstGeom prst="rect">
            <a:avLst/>
          </a:prstGeom>
        </p:spPr>
      </p:pic>
      <p:sp>
        <p:nvSpPr>
          <p:cNvPr id="22" name="Slide Number Placeholder 5"/>
          <p:cNvSpPr txBox="1">
            <a:spLocks/>
          </p:cNvSpPr>
          <p:nvPr userDrawn="1"/>
        </p:nvSpPr>
        <p:spPr>
          <a:xfrm>
            <a:off x="9184640" y="9256960"/>
            <a:ext cx="1788692" cy="302473"/>
          </a:xfrm>
          <a:prstGeom prst="rect">
            <a:avLst/>
          </a:prstGeom>
        </p:spPr>
        <p:txBody>
          <a:bodyPr vert="horz" lIns="130048" tIns="65024" rIns="130048" bIns="65024"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4A3F748-31DA-4297-96EF-69DC737B5DDE}" type="slidenum">
              <a:rPr lang="en-US" sz="1707" smtClean="0">
                <a:solidFill>
                  <a:prstClr val="black">
                    <a:tint val="75000"/>
                  </a:prstClr>
                </a:solidFill>
              </a:rPr>
              <a:pPr fontAlgn="auto">
                <a:spcBef>
                  <a:spcPts val="0"/>
                </a:spcBef>
                <a:spcAft>
                  <a:spcPts val="0"/>
                </a:spcAft>
              </a:pPr>
              <a:t>‹#›</a:t>
            </a:fld>
            <a:endParaRPr lang="en-US" sz="1707" dirty="0">
              <a:solidFill>
                <a:prstClr val="black">
                  <a:tint val="75000"/>
                </a:prstClr>
              </a:solidFill>
            </a:endParaRPr>
          </a:p>
        </p:txBody>
      </p:sp>
      <p:sp>
        <p:nvSpPr>
          <p:cNvPr id="12" name="Title Placeholder 1"/>
          <p:cNvSpPr>
            <a:spLocks noGrp="1"/>
          </p:cNvSpPr>
          <p:nvPr>
            <p:ph type="title"/>
          </p:nvPr>
        </p:nvSpPr>
        <p:spPr>
          <a:xfrm>
            <a:off x="273101" y="273101"/>
            <a:ext cx="11216640" cy="741274"/>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955985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11/5/2018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45607" y="9127962"/>
            <a:ext cx="890554" cy="458470"/>
          </a:xfrm>
          <a:prstGeom prst="rect">
            <a:avLst/>
          </a:prstGeom>
        </p:spPr>
      </p:pic>
    </p:spTree>
    <p:extLst>
      <p:ext uri="{BB962C8B-B14F-4D97-AF65-F5344CB8AC3E}">
        <p14:creationId xmlns:p14="http://schemas.microsoft.com/office/powerpoint/2010/main" val="85530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 y="-501"/>
            <a:ext cx="13005469" cy="9754101"/>
          </a:xfrm>
          <a:prstGeom prst="rect">
            <a:avLst/>
          </a:prstGeom>
        </p:spPr>
      </p:pic>
      <p:sp>
        <p:nvSpPr>
          <p:cNvPr id="7" name="Title 1"/>
          <p:cNvSpPr>
            <a:spLocks noGrp="1"/>
          </p:cNvSpPr>
          <p:nvPr>
            <p:ph type="ctrTitle" hasCustomPrompt="1"/>
          </p:nvPr>
        </p:nvSpPr>
        <p:spPr>
          <a:xfrm>
            <a:off x="975360" y="2932854"/>
            <a:ext cx="11054080" cy="3395698"/>
          </a:xfrm>
          <a:prstGeom prst="rect">
            <a:avLst/>
          </a:prstGeom>
        </p:spPr>
        <p:txBody>
          <a:bodyPr lIns="0" tIns="0" rIns="0" bIns="0" anchor="ctr" anchorCtr="0">
            <a:noAutofit/>
          </a:bodyPr>
          <a:lstStyle>
            <a:lvl1pPr algn="ctr">
              <a:defRPr sz="576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390147" y="9040149"/>
            <a:ext cx="665292" cy="519289"/>
          </a:xfrm>
          <a:prstGeom prst="rect">
            <a:avLst/>
          </a:prstGeom>
        </p:spPr>
        <p:txBody>
          <a:bodyPr/>
          <a:lstStyle>
            <a:lvl1pPr algn="ctr">
              <a:defRPr>
                <a:solidFill>
                  <a:schemeClr val="bg1"/>
                </a:solidFill>
              </a:defRPr>
            </a:lvl1pPr>
          </a:lstStyle>
          <a:p>
            <a:fld id="{2C350C07-BF3C-446F-BC26-54C104523A3C}" type="slidenum">
              <a:rPr lang="en-US" smtClean="0"/>
              <a:t>‹#›</a:t>
            </a:fld>
            <a:endParaRPr lang="en-US"/>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323385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5600" y="4538134"/>
            <a:ext cx="9753600" cy="2580641"/>
          </a:xfrm>
        </p:spPr>
        <p:txBody>
          <a:bodyPr lIns="0" tIns="0" rIns="0" bIns="0" anchor="t" anchorCtr="0">
            <a:noAutofit/>
          </a:bodyPr>
          <a:lstStyle>
            <a:lvl1pPr algn="ctr">
              <a:defRPr sz="6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625600" y="7591414"/>
            <a:ext cx="9753600" cy="848159"/>
          </a:xfrm>
        </p:spPr>
        <p:txBody>
          <a:bodyPr lIns="0" tIns="0" rIns="0" bIns="0">
            <a:noAutofit/>
          </a:bodyPr>
          <a:lstStyle>
            <a:lvl1pPr marL="0" indent="0" algn="ctr">
              <a:buNone/>
              <a:defRPr sz="3413">
                <a:latin typeface="Trebuchet MS" panose="020B0603020202020204" pitchFamily="34" charset="0"/>
              </a:defRPr>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555" y="2592966"/>
            <a:ext cx="4790651" cy="116483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3005469" cy="1788252"/>
          </a:xfrm>
          <a:prstGeom prst="rect">
            <a:avLst/>
          </a:prstGeom>
        </p:spPr>
      </p:pic>
    </p:spTree>
    <p:extLst>
      <p:ext uri="{BB962C8B-B14F-4D97-AF65-F5344CB8AC3E}">
        <p14:creationId xmlns:p14="http://schemas.microsoft.com/office/powerpoint/2010/main" val="299315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3005469" cy="1788252"/>
          </a:xfrm>
          <a:prstGeom prst="rect">
            <a:avLst/>
          </a:prstGeom>
        </p:spPr>
      </p:pic>
      <p:sp>
        <p:nvSpPr>
          <p:cNvPr id="2" name="Title 1"/>
          <p:cNvSpPr>
            <a:spLocks noGrp="1"/>
          </p:cNvSpPr>
          <p:nvPr>
            <p:ph type="title"/>
          </p:nvPr>
        </p:nvSpPr>
        <p:spPr>
          <a:xfrm>
            <a:off x="292608" y="390146"/>
            <a:ext cx="6209792" cy="1014374"/>
          </a:xfrm>
        </p:spPr>
        <p:txBody>
          <a:bodyPr lIns="0" tIns="0" rIns="0" bIns="0" anchor="t" anchorCtr="0">
            <a:noAutofit/>
          </a:bodyPr>
          <a:lstStyle>
            <a:lvl1pPr>
              <a:defRPr sz="256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94080" y="2080768"/>
            <a:ext cx="11216640" cy="6188570"/>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4612" y="8730828"/>
            <a:ext cx="1097337" cy="794779"/>
          </a:xfrm>
          <a:prstGeom prst="rect">
            <a:avLst/>
          </a:prstGeom>
        </p:spPr>
      </p:pic>
    </p:spTree>
    <p:extLst>
      <p:ext uri="{BB962C8B-B14F-4D97-AF65-F5344CB8AC3E}">
        <p14:creationId xmlns:p14="http://schemas.microsoft.com/office/powerpoint/2010/main" val="4921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4080" y="2080768"/>
            <a:ext cx="5527040" cy="618857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3680" y="2080768"/>
            <a:ext cx="5527040" cy="618857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4612" y="8730828"/>
            <a:ext cx="1097337" cy="79477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3005469" cy="1788252"/>
          </a:xfrm>
          <a:prstGeom prst="rect">
            <a:avLst/>
          </a:prstGeom>
        </p:spPr>
      </p:pic>
      <p:sp>
        <p:nvSpPr>
          <p:cNvPr id="11" name="Title 1"/>
          <p:cNvSpPr>
            <a:spLocks noGrp="1"/>
          </p:cNvSpPr>
          <p:nvPr>
            <p:ph type="title"/>
          </p:nvPr>
        </p:nvSpPr>
        <p:spPr>
          <a:xfrm>
            <a:off x="292609" y="390146"/>
            <a:ext cx="6219952" cy="1014374"/>
          </a:xfrm>
        </p:spPr>
        <p:txBody>
          <a:bodyPr lIns="0" tIns="0" rIns="0" bIns="0" anchor="t" anchorCtr="0">
            <a:noAutofit/>
          </a:bodyPr>
          <a:lstStyle>
            <a:lvl1pPr>
              <a:defRPr sz="256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64893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6.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5.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9.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8530"/>
        </a:solidFill>
        <a:effectLst/>
      </p:bgPr>
    </p:bg>
    <p:spTree>
      <p:nvGrpSpPr>
        <p:cNvPr id="1" name=""/>
        <p:cNvGrpSpPr/>
        <p:nvPr/>
      </p:nvGrpSpPr>
      <p:grpSpPr>
        <a:xfrm>
          <a:off x="0" y="0"/>
          <a:ext cx="0" cy="0"/>
          <a:chOff x="0" y="0"/>
          <a:chExt cx="0" cy="0"/>
        </a:xfrm>
      </p:grpSpPr>
      <p:sp>
        <p:nvSpPr>
          <p:cNvPr id="1028" name="Rectangle 4"/>
          <p:cNvSpPr>
            <a:spLocks noGrp="1"/>
          </p:cNvSpPr>
          <p:nvPr>
            <p:ph type="title"/>
          </p:nvPr>
        </p:nvSpPr>
        <p:spPr bwMode="auto">
          <a:xfrm>
            <a:off x="635000" y="3886200"/>
            <a:ext cx="11734800" cy="2312987"/>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dirty="0">
                <a:sym typeface="Trebuchet MS" pitchFamily="-100" charset="0"/>
              </a:rPr>
              <a:t>Click to edit </a:t>
            </a:r>
            <a:br>
              <a:rPr lang="en-US" dirty="0">
                <a:sym typeface="Trebuchet MS" pitchFamily="-100" charset="0"/>
              </a:rPr>
            </a:br>
            <a:r>
              <a:rPr lang="en-US" dirty="0">
                <a:sym typeface="Trebuchet MS" pitchFamily="-100" charset="0"/>
              </a:rPr>
              <a:t>Master title style</a:t>
            </a:r>
          </a:p>
        </p:txBody>
      </p:sp>
      <p:sp>
        <p:nvSpPr>
          <p:cNvPr id="5125" name="AutoShape 5"/>
          <p:cNvSpPr>
            <a:spLocks/>
          </p:cNvSpPr>
          <p:nvPr/>
        </p:nvSpPr>
        <p:spPr bwMode="auto">
          <a:xfrm>
            <a:off x="0" y="8140700"/>
            <a:ext cx="13030200" cy="163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a:p>
        </p:txBody>
      </p:sp>
      <p:pic>
        <p:nvPicPr>
          <p:cNvPr id="1031" name="Picture 7" descr="CO_logo_primary_white.png"/>
          <p:cNvPicPr>
            <a:picLocks noChangeAspect="1"/>
          </p:cNvPicPr>
          <p:nvPr userDrawn="1"/>
        </p:nvPicPr>
        <p:blipFill>
          <a:blip r:embed="rId4"/>
          <a:srcRect/>
          <a:stretch>
            <a:fillRect/>
          </a:stretch>
        </p:blipFill>
        <p:spPr bwMode="auto">
          <a:xfrm>
            <a:off x="4826000" y="404813"/>
            <a:ext cx="3316288" cy="3100387"/>
          </a:xfrm>
          <a:prstGeom prst="rect">
            <a:avLst/>
          </a:prstGeom>
          <a:noFill/>
          <a:ln w="9525">
            <a:noFill/>
            <a:miter lim="800000"/>
            <a:headEnd/>
            <a:tailEnd/>
          </a:ln>
        </p:spPr>
      </p:pic>
      <p:pic>
        <p:nvPicPr>
          <p:cNvPr id="6" name="Picture 5" descr="co_cdhs__dept_300_rgb.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941832" y="8523449"/>
            <a:ext cx="5231164" cy="849151"/>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13317" name="Picture 5" descr="CO_logo_horizontal_white.png"/>
          <p:cNvPicPr>
            <a:picLocks noChangeAspect="1"/>
          </p:cNvPicPr>
          <p:nvPr userDrawn="1"/>
        </p:nvPicPr>
        <p:blipFill>
          <a:blip r:embed="rId6"/>
          <a:srcRect/>
          <a:stretch>
            <a:fillRect/>
          </a:stretch>
        </p:blipFill>
        <p:spPr bwMode="auto">
          <a:xfrm>
            <a:off x="503238" y="8934450"/>
            <a:ext cx="2895600" cy="725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87" r:id="rId2"/>
    <p:sldLayoutId id="2147483696" r:id="rId3"/>
    <p:sldLayoutId id="2147483768" r:id="rId4"/>
  </p:sldLayoutIdLst>
  <p:txStyles>
    <p:titleStyle>
      <a:lvl1pPr algn="l" defTabSz="584200" rtl="0" eaLnBrk="0" fontAlgn="base" hangingPunct="0">
        <a:spcBef>
          <a:spcPct val="0"/>
        </a:spcBef>
        <a:spcAft>
          <a:spcPct val="0"/>
        </a:spcAft>
        <a:defRPr sz="6600" b="1" i="1">
          <a:solidFill>
            <a:schemeClr val="bg2"/>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defTabSz="975390" fontAlgn="auto" hangingPunct="1">
              <a:spcBef>
                <a:spcPts val="0"/>
              </a:spcBef>
              <a:spcAft>
                <a:spcPts val="0"/>
              </a:spcAft>
            </a:pPr>
            <a:fld id="{B5D12C40-C845-4845-9123-DB0823B51C1A}" type="datetimeFigureOut">
              <a:rPr lang="en-US" smtClean="0">
                <a:solidFill>
                  <a:prstClr val="black">
                    <a:tint val="75000"/>
                  </a:prstClr>
                </a:solidFill>
                <a:latin typeface="Calibri"/>
                <a:ea typeface="+mn-ea"/>
                <a:cs typeface="+mn-cs"/>
              </a:rPr>
              <a:pPr defTabSz="975390" fontAlgn="auto" hangingPunct="1">
                <a:spcBef>
                  <a:spcPts val="0"/>
                </a:spcBef>
                <a:spcAft>
                  <a:spcPts val="0"/>
                </a:spcAft>
              </a:pPr>
              <a:t>11/5/2018</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defTabSz="975390"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defTabSz="975390" fontAlgn="auto" hangingPunct="1">
              <a:spcBef>
                <a:spcPts val="0"/>
              </a:spcBef>
              <a:spcAft>
                <a:spcPts val="0"/>
              </a:spcAft>
            </a:pPr>
            <a:fld id="{2C350C07-BF3C-446F-BC26-54C104523A3C}" type="slidenum">
              <a:rPr lang="en-US" smtClean="0">
                <a:solidFill>
                  <a:prstClr val="black">
                    <a:tint val="75000"/>
                  </a:prstClr>
                </a:solidFill>
                <a:latin typeface="Calibri"/>
                <a:ea typeface="+mn-ea"/>
                <a:cs typeface="+mn-cs"/>
              </a:rPr>
              <a:pPr defTabSz="975390"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3148843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75390" rtl="0" eaLnBrk="1" latinLnBrk="0" hangingPunct="1">
        <a:lnSpc>
          <a:spcPct val="90000"/>
        </a:lnSpc>
        <a:spcBef>
          <a:spcPct val="0"/>
        </a:spcBef>
        <a:buNone/>
        <a:defRPr sz="3413" kern="1200">
          <a:solidFill>
            <a:schemeClr val="tx1"/>
          </a:solidFill>
          <a:latin typeface="Museo Slab 500" panose="02000000000000000000" pitchFamily="50" charset="0"/>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588323"/>
            <a:ext cx="11704320" cy="1011315"/>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009284"/>
            <a:ext cx="11704320" cy="6703489"/>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8768434"/>
            <a:ext cx="3034453" cy="519289"/>
          </a:xfrm>
          <a:prstGeom prst="rect">
            <a:avLst/>
          </a:prstGeom>
        </p:spPr>
        <p:txBody>
          <a:bodyPr vert="horz" lIns="121899" tIns="60949" rIns="121899" bIns="60949" rtlCol="0" anchor="ctr"/>
          <a:lstStyle>
            <a:lvl1pPr algn="l">
              <a:defRPr sz="1707">
                <a:solidFill>
                  <a:schemeClr val="tx1">
                    <a:tint val="75000"/>
                  </a:schemeClr>
                </a:solidFill>
              </a:defRPr>
            </a:lvl1pPr>
          </a:lstStyle>
          <a:p>
            <a:pPr defTabSz="1300293" fontAlgn="auto" hangingPunct="1">
              <a:spcBef>
                <a:spcPts val="0"/>
              </a:spcBef>
              <a:spcAft>
                <a:spcPts val="0"/>
              </a:spcAft>
            </a:pPr>
            <a:fld id="{425404F2-BE9A-4460-8815-8F645183555F}" type="datetimeFigureOut">
              <a:rPr lang="en-US" smtClean="0">
                <a:solidFill>
                  <a:prstClr val="black">
                    <a:tint val="75000"/>
                  </a:prstClr>
                </a:solidFill>
                <a:latin typeface="Calibri"/>
                <a:ea typeface="+mn-ea"/>
                <a:cs typeface="+mn-cs"/>
              </a:rPr>
              <a:pPr defTabSz="1300293" fontAlgn="auto" hangingPunct="1">
                <a:spcBef>
                  <a:spcPts val="0"/>
                </a:spcBef>
                <a:spcAft>
                  <a:spcPts val="0"/>
                </a:spcAft>
              </a:pPr>
              <a:t>11/5/2018</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443307" y="8768434"/>
            <a:ext cx="4118187" cy="519289"/>
          </a:xfrm>
          <a:prstGeom prst="rect">
            <a:avLst/>
          </a:prstGeom>
        </p:spPr>
        <p:txBody>
          <a:bodyPr vert="horz" lIns="121899" tIns="60949" rIns="121899" bIns="60949" rtlCol="0" anchor="ctr"/>
          <a:lstStyle>
            <a:lvl1pPr algn="ctr">
              <a:defRPr sz="1707">
                <a:solidFill>
                  <a:schemeClr val="tx1">
                    <a:tint val="75000"/>
                  </a:schemeClr>
                </a:solidFill>
              </a:defRPr>
            </a:lvl1pPr>
          </a:lstStyle>
          <a:p>
            <a:pPr defTabSz="1300293"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320108" y="8768434"/>
            <a:ext cx="3034453" cy="519289"/>
          </a:xfrm>
          <a:prstGeom prst="rect">
            <a:avLst/>
          </a:prstGeom>
        </p:spPr>
        <p:txBody>
          <a:bodyPr vert="horz" lIns="121899" tIns="60949" rIns="121899" bIns="60949" rtlCol="0" anchor="ctr"/>
          <a:lstStyle>
            <a:lvl1pPr algn="r">
              <a:defRPr sz="1707">
                <a:solidFill>
                  <a:schemeClr val="tx1">
                    <a:tint val="75000"/>
                  </a:schemeClr>
                </a:solidFill>
              </a:defRPr>
            </a:lvl1pPr>
          </a:lstStyle>
          <a:p>
            <a:pPr defTabSz="1300293" fontAlgn="auto" hangingPunct="1">
              <a:spcBef>
                <a:spcPts val="0"/>
              </a:spcBef>
              <a:spcAft>
                <a:spcPts val="0"/>
              </a:spcAft>
            </a:pPr>
            <a:fld id="{96E69268-9C8B-4EBF-A9EE-DC5DC2D48DC3}" type="slidenum">
              <a:rPr lang="en-US" smtClean="0">
                <a:solidFill>
                  <a:prstClr val="black">
                    <a:tint val="75000"/>
                  </a:prstClr>
                </a:solidFill>
                <a:latin typeface="Calibri"/>
                <a:ea typeface="+mn-ea"/>
                <a:cs typeface="+mn-cs"/>
              </a:rPr>
              <a:pPr defTabSz="1300293" fontAlgn="auto" hangingPunct="1">
                <a:spcBef>
                  <a:spcPts val="0"/>
                </a:spcBef>
                <a:spcAft>
                  <a:spcPts val="0"/>
                </a:spcAft>
              </a:pPr>
              <a:t>‹#›</a:t>
            </a:fld>
            <a:endParaRPr lang="en-US">
              <a:solidFill>
                <a:prstClr val="black">
                  <a:tint val="75000"/>
                </a:prstClr>
              </a:solidFill>
              <a:latin typeface="Calibri"/>
              <a:ea typeface="+mn-ea"/>
              <a:cs typeface="+mn-cs"/>
            </a:endParaRPr>
          </a:p>
        </p:txBody>
      </p:sp>
      <p:pic>
        <p:nvPicPr>
          <p:cNvPr id="7" name="Picture 6" descr="E:\websites\free-power-point-templates\2012\logos.png"/>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11960804" y="9398203"/>
            <a:ext cx="1070178" cy="3852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999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l" defTabSz="1300293" rtl="0" eaLnBrk="1" latinLnBrk="0" hangingPunct="1">
        <a:spcBef>
          <a:spcPct val="0"/>
        </a:spcBef>
        <a:buNone/>
        <a:defRPr sz="3840" kern="1200">
          <a:solidFill>
            <a:schemeClr val="bg1"/>
          </a:solidFill>
          <a:latin typeface="+mj-lt"/>
          <a:ea typeface="+mj-ea"/>
          <a:cs typeface="+mj-cs"/>
        </a:defRPr>
      </a:lvl1pPr>
    </p:titleStyle>
    <p:bodyStyle>
      <a:lvl1pPr marL="487610" indent="-487610" algn="l" defTabSz="1300293" rtl="0" eaLnBrk="1" latinLnBrk="0" hangingPunct="1">
        <a:spcBef>
          <a:spcPct val="20000"/>
        </a:spcBef>
        <a:buFont typeface="Arial" pitchFamily="34" charset="0"/>
        <a:buChar char="•"/>
        <a:defRPr sz="3840" kern="1200">
          <a:solidFill>
            <a:schemeClr val="bg1"/>
          </a:solidFill>
          <a:latin typeface="+mj-lt"/>
          <a:ea typeface="+mn-ea"/>
          <a:cs typeface="+mn-cs"/>
        </a:defRPr>
      </a:lvl1pPr>
      <a:lvl2pPr marL="1056488" indent="-406341" algn="l" defTabSz="1300293" rtl="0" eaLnBrk="1" latinLnBrk="0" hangingPunct="1">
        <a:spcBef>
          <a:spcPct val="20000"/>
        </a:spcBef>
        <a:buFont typeface="Arial" pitchFamily="34" charset="0"/>
        <a:buChar char="–"/>
        <a:defRPr sz="3413" kern="1200">
          <a:solidFill>
            <a:schemeClr val="bg1"/>
          </a:solidFill>
          <a:latin typeface="+mj-lt"/>
          <a:ea typeface="+mn-ea"/>
          <a:cs typeface="+mn-cs"/>
        </a:defRPr>
      </a:lvl2pPr>
      <a:lvl3pPr marL="1625366" indent="-325074" algn="l" defTabSz="1300293" rtl="0" eaLnBrk="1" latinLnBrk="0" hangingPunct="1">
        <a:spcBef>
          <a:spcPct val="20000"/>
        </a:spcBef>
        <a:buFont typeface="Arial" pitchFamily="34" charset="0"/>
        <a:buChar char="•"/>
        <a:defRPr sz="2560" kern="1200">
          <a:solidFill>
            <a:schemeClr val="bg1"/>
          </a:solidFill>
          <a:latin typeface="+mj-lt"/>
          <a:ea typeface="+mn-ea"/>
          <a:cs typeface="+mn-cs"/>
        </a:defRPr>
      </a:lvl3pPr>
      <a:lvl4pPr marL="2275513" indent="-325074" algn="l" defTabSz="1300293" rtl="0" eaLnBrk="1" latinLnBrk="0" hangingPunct="1">
        <a:spcBef>
          <a:spcPct val="20000"/>
        </a:spcBef>
        <a:buFont typeface="Arial" pitchFamily="34" charset="0"/>
        <a:buChar char="–"/>
        <a:defRPr sz="2133" kern="1200">
          <a:solidFill>
            <a:schemeClr val="bg1"/>
          </a:solidFill>
          <a:latin typeface="+mj-lt"/>
          <a:ea typeface="+mn-ea"/>
          <a:cs typeface="+mn-cs"/>
        </a:defRPr>
      </a:lvl4pPr>
      <a:lvl5pPr marL="2925659" indent="-325074" algn="l" defTabSz="1300293" rtl="0" eaLnBrk="1" latinLnBrk="0" hangingPunct="1">
        <a:spcBef>
          <a:spcPct val="20000"/>
        </a:spcBef>
        <a:buFont typeface="Arial" pitchFamily="34" charset="0"/>
        <a:buChar char="»"/>
        <a:defRPr sz="2133" kern="1200">
          <a:solidFill>
            <a:schemeClr val="bg1"/>
          </a:solidFill>
          <a:latin typeface="+mj-lt"/>
          <a:ea typeface="+mn-ea"/>
          <a:cs typeface="+mn-cs"/>
        </a:defRPr>
      </a:lvl5pPr>
      <a:lvl6pPr marL="3575806" indent="-325074" algn="l" defTabSz="1300293" rtl="0" eaLnBrk="1" latinLnBrk="0" hangingPunct="1">
        <a:spcBef>
          <a:spcPct val="20000"/>
        </a:spcBef>
        <a:buFont typeface="Arial" pitchFamily="34" charset="0"/>
        <a:buChar char="•"/>
        <a:defRPr sz="2880" kern="1200">
          <a:solidFill>
            <a:schemeClr val="tx1"/>
          </a:solidFill>
          <a:latin typeface="+mn-lt"/>
          <a:ea typeface="+mn-ea"/>
          <a:cs typeface="+mn-cs"/>
        </a:defRPr>
      </a:lvl6pPr>
      <a:lvl7pPr marL="4225953" indent="-325074" algn="l" defTabSz="1300293" rtl="0" eaLnBrk="1" latinLnBrk="0" hangingPunct="1">
        <a:spcBef>
          <a:spcPct val="20000"/>
        </a:spcBef>
        <a:buFont typeface="Arial" pitchFamily="34" charset="0"/>
        <a:buChar char="•"/>
        <a:defRPr sz="2880" kern="1200">
          <a:solidFill>
            <a:schemeClr val="tx1"/>
          </a:solidFill>
          <a:latin typeface="+mn-lt"/>
          <a:ea typeface="+mn-ea"/>
          <a:cs typeface="+mn-cs"/>
        </a:defRPr>
      </a:lvl7pPr>
      <a:lvl8pPr marL="4876099" indent="-325074" algn="l" defTabSz="1300293" rtl="0" eaLnBrk="1" latinLnBrk="0" hangingPunct="1">
        <a:spcBef>
          <a:spcPct val="20000"/>
        </a:spcBef>
        <a:buFont typeface="Arial" pitchFamily="34" charset="0"/>
        <a:buChar char="•"/>
        <a:defRPr sz="2880" kern="1200">
          <a:solidFill>
            <a:schemeClr val="tx1"/>
          </a:solidFill>
          <a:latin typeface="+mn-lt"/>
          <a:ea typeface="+mn-ea"/>
          <a:cs typeface="+mn-cs"/>
        </a:defRPr>
      </a:lvl8pPr>
      <a:lvl9pPr marL="5526245" indent="-325074" algn="l" defTabSz="1300293" rtl="0" eaLnBrk="1" latinLnBrk="0" hangingPunct="1">
        <a:spcBef>
          <a:spcPct val="20000"/>
        </a:spcBef>
        <a:buFont typeface="Arial" pitchFamily="34" charset="0"/>
        <a:buChar char="•"/>
        <a:defRPr sz="2880" kern="1200">
          <a:solidFill>
            <a:schemeClr val="tx1"/>
          </a:solidFill>
          <a:latin typeface="+mn-lt"/>
          <a:ea typeface="+mn-ea"/>
          <a:cs typeface="+mn-cs"/>
        </a:defRPr>
      </a:lvl9pPr>
    </p:bodyStyle>
    <p:otherStyle>
      <a:defPPr>
        <a:defRPr lang="en-US"/>
      </a:defPPr>
      <a:lvl1pPr marL="0" algn="l" defTabSz="1300293" rtl="0" eaLnBrk="1" latinLnBrk="0" hangingPunct="1">
        <a:defRPr sz="2560" kern="1200">
          <a:solidFill>
            <a:schemeClr val="tx1"/>
          </a:solidFill>
          <a:latin typeface="+mn-lt"/>
          <a:ea typeface="+mn-ea"/>
          <a:cs typeface="+mn-cs"/>
        </a:defRPr>
      </a:lvl1pPr>
      <a:lvl2pPr marL="650146" algn="l" defTabSz="1300293" rtl="0" eaLnBrk="1" latinLnBrk="0" hangingPunct="1">
        <a:defRPr sz="2560" kern="1200">
          <a:solidFill>
            <a:schemeClr val="tx1"/>
          </a:solidFill>
          <a:latin typeface="+mn-lt"/>
          <a:ea typeface="+mn-ea"/>
          <a:cs typeface="+mn-cs"/>
        </a:defRPr>
      </a:lvl2pPr>
      <a:lvl3pPr marL="1300293" algn="l" defTabSz="1300293" rtl="0" eaLnBrk="1" latinLnBrk="0" hangingPunct="1">
        <a:defRPr sz="2560" kern="1200">
          <a:solidFill>
            <a:schemeClr val="tx1"/>
          </a:solidFill>
          <a:latin typeface="+mn-lt"/>
          <a:ea typeface="+mn-ea"/>
          <a:cs typeface="+mn-cs"/>
        </a:defRPr>
      </a:lvl3pPr>
      <a:lvl4pPr marL="1950440" algn="l" defTabSz="1300293" rtl="0" eaLnBrk="1" latinLnBrk="0" hangingPunct="1">
        <a:defRPr sz="2560" kern="1200">
          <a:solidFill>
            <a:schemeClr val="tx1"/>
          </a:solidFill>
          <a:latin typeface="+mn-lt"/>
          <a:ea typeface="+mn-ea"/>
          <a:cs typeface="+mn-cs"/>
        </a:defRPr>
      </a:lvl4pPr>
      <a:lvl5pPr marL="2600586" algn="l" defTabSz="1300293" rtl="0" eaLnBrk="1" latinLnBrk="0" hangingPunct="1">
        <a:defRPr sz="2560" kern="1200">
          <a:solidFill>
            <a:schemeClr val="tx1"/>
          </a:solidFill>
          <a:latin typeface="+mn-lt"/>
          <a:ea typeface="+mn-ea"/>
          <a:cs typeface="+mn-cs"/>
        </a:defRPr>
      </a:lvl5pPr>
      <a:lvl6pPr marL="3250733" algn="l" defTabSz="1300293" rtl="0" eaLnBrk="1" latinLnBrk="0" hangingPunct="1">
        <a:defRPr sz="2560" kern="1200">
          <a:solidFill>
            <a:schemeClr val="tx1"/>
          </a:solidFill>
          <a:latin typeface="+mn-lt"/>
          <a:ea typeface="+mn-ea"/>
          <a:cs typeface="+mn-cs"/>
        </a:defRPr>
      </a:lvl6pPr>
      <a:lvl7pPr marL="3900879" algn="l" defTabSz="1300293" rtl="0" eaLnBrk="1" latinLnBrk="0" hangingPunct="1">
        <a:defRPr sz="2560" kern="1200">
          <a:solidFill>
            <a:schemeClr val="tx1"/>
          </a:solidFill>
          <a:latin typeface="+mn-lt"/>
          <a:ea typeface="+mn-ea"/>
          <a:cs typeface="+mn-cs"/>
        </a:defRPr>
      </a:lvl7pPr>
      <a:lvl8pPr marL="4551025" algn="l" defTabSz="1300293" rtl="0" eaLnBrk="1" latinLnBrk="0" hangingPunct="1">
        <a:defRPr sz="2560" kern="1200">
          <a:solidFill>
            <a:schemeClr val="tx1"/>
          </a:solidFill>
          <a:latin typeface="+mn-lt"/>
          <a:ea typeface="+mn-ea"/>
          <a:cs typeface="+mn-cs"/>
        </a:defRPr>
      </a:lvl8pPr>
      <a:lvl9pPr marL="5201173" algn="l" defTabSz="1300293"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9218" name="Picture 1" descr="gray_gradient_2.png"/>
          <p:cNvPicPr>
            <a:picLocks noChangeAspect="1"/>
          </p:cNvPicPr>
          <p:nvPr/>
        </p:nvPicPr>
        <p:blipFill>
          <a:blip r:embed="rId5"/>
          <a:srcRect/>
          <a:stretch>
            <a:fillRect/>
          </a:stretch>
        </p:blipFill>
        <p:spPr bwMode="auto">
          <a:xfrm>
            <a:off x="-19050" y="-14288"/>
            <a:ext cx="13042900" cy="9782176"/>
          </a:xfrm>
          <a:prstGeom prst="rect">
            <a:avLst/>
          </a:prstGeom>
          <a:noFill/>
          <a:ln w="3175">
            <a:noFill/>
            <a:miter lim="0"/>
            <a:headEnd/>
            <a:tailEnd/>
          </a:ln>
        </p:spPr>
      </p:pic>
      <p:sp>
        <p:nvSpPr>
          <p:cNvPr id="4098" name="AutoShape 2"/>
          <p:cNvSpPr>
            <a:spLocks/>
          </p:cNvSpPr>
          <p:nvPr/>
        </p:nvSpPr>
        <p:spPr bwMode="auto">
          <a:xfrm>
            <a:off x="654050" y="7881938"/>
            <a:ext cx="11695113" cy="1339850"/>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latin typeface="Trebuchet MS" pitchFamily="-106" charset="0"/>
              <a:sym typeface="Trebuchet MS" pitchFamily="-106" charset="0"/>
            </a:endParaRPr>
          </a:p>
        </p:txBody>
      </p:sp>
      <p:sp>
        <p:nvSpPr>
          <p:cNvPr id="4100" name="Line 4"/>
          <p:cNvSpPr>
            <a:spLocks noChangeShapeType="1"/>
          </p:cNvSpPr>
          <p:nvPr/>
        </p:nvSpPr>
        <p:spPr bwMode="auto">
          <a:xfrm flipV="1">
            <a:off x="2427288" y="8070850"/>
            <a:ext cx="0" cy="898525"/>
          </a:xfrm>
          <a:prstGeom prst="line">
            <a:avLst/>
          </a:prstGeom>
          <a:noFill/>
          <a:ln w="25400" cap="flat" cmpd="sng">
            <a:solidFill>
              <a:srgbClr val="FFFFFF"/>
            </a:solidFill>
            <a:prstDash val="solid"/>
            <a:round/>
            <a:headEnd/>
            <a:tailEnd/>
          </a:ln>
          <a:effectLst/>
        </p:spPr>
        <p:txBody>
          <a:bodyPr lIns="0" tIns="0" rIns="0" bIns="0" anchor="ctr">
            <a:prstTxWarp prst="textNoShape">
              <a:avLst/>
            </a:prstTxWarp>
          </a:bodyPr>
          <a:lstStyle/>
          <a:p>
            <a:pPr>
              <a:defRPr/>
            </a:pPr>
            <a:endParaRPr lang="en-US" sz="2200">
              <a:latin typeface="Trebuchet MS" pitchFamily="-106" charset="0"/>
              <a:sym typeface="Trebuchet MS" pitchFamily="-106" charset="0"/>
            </a:endParaRPr>
          </a:p>
        </p:txBody>
      </p:sp>
      <p:pic>
        <p:nvPicPr>
          <p:cNvPr id="9221" name="Picture 6" descr="CO_logo_primary_green_outlines.png"/>
          <p:cNvPicPr>
            <a:picLocks noChangeAspect="1"/>
          </p:cNvPicPr>
          <p:nvPr userDrawn="1"/>
        </p:nvPicPr>
        <p:blipFill>
          <a:blip r:embed="rId6"/>
          <a:srcRect/>
          <a:stretch>
            <a:fillRect/>
          </a:stretch>
        </p:blipFill>
        <p:spPr bwMode="auto">
          <a:xfrm>
            <a:off x="1092200" y="8077200"/>
            <a:ext cx="990600" cy="909638"/>
          </a:xfrm>
          <a:prstGeom prst="rect">
            <a:avLst/>
          </a:prstGeom>
          <a:noFill/>
          <a:ln w="9525">
            <a:noFill/>
            <a:miter lim="800000"/>
            <a:headEnd/>
            <a:tailEnd/>
          </a:ln>
        </p:spPr>
      </p:pic>
    </p:spTree>
    <p:extLst>
      <p:ext uri="{BB962C8B-B14F-4D97-AF65-F5344CB8AC3E}">
        <p14:creationId xmlns:p14="http://schemas.microsoft.com/office/powerpoint/2010/main" val="409518872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5C6670"/>
        </a:solidFill>
        <a:effectLst/>
      </p:bgPr>
    </p:bg>
    <p:spTree>
      <p:nvGrpSpPr>
        <p:cNvPr id="1" name=""/>
        <p:cNvGrpSpPr/>
        <p:nvPr/>
      </p:nvGrpSpPr>
      <p:grpSpPr>
        <a:xfrm>
          <a:off x="0" y="0"/>
          <a:ext cx="0" cy="0"/>
          <a:chOff x="0" y="0"/>
          <a:chExt cx="0" cy="0"/>
        </a:xfrm>
      </p:grpSpPr>
      <p:sp>
        <p:nvSpPr>
          <p:cNvPr id="2050" name="AutoShape 2"/>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a:solidFill>
                <a:srgbClr val="FFFFFF"/>
              </a:solidFill>
            </a:endParaRPr>
          </a:p>
        </p:txBody>
      </p:sp>
      <p:pic>
        <p:nvPicPr>
          <p:cNvPr id="4099" name="Picture 4" descr="CO_logo_horizontal_slate.jpg"/>
          <p:cNvPicPr>
            <a:picLocks noChangeAspect="1"/>
          </p:cNvPicPr>
          <p:nvPr userDrawn="1"/>
        </p:nvPicPr>
        <p:blipFill>
          <a:blip r:embed="rId5"/>
          <a:srcRect/>
          <a:stretch>
            <a:fillRect/>
          </a:stretch>
        </p:blipFill>
        <p:spPr bwMode="auto">
          <a:xfrm>
            <a:off x="503238" y="8934450"/>
            <a:ext cx="2898775" cy="727075"/>
          </a:xfrm>
          <a:prstGeom prst="rect">
            <a:avLst/>
          </a:prstGeom>
          <a:noFill/>
          <a:ln w="9525">
            <a:noFill/>
            <a:miter lim="800000"/>
            <a:headEnd/>
            <a:tailEnd/>
          </a:ln>
        </p:spPr>
      </p:pic>
    </p:spTree>
    <p:extLst>
      <p:ext uri="{BB962C8B-B14F-4D97-AF65-F5344CB8AC3E}">
        <p14:creationId xmlns:p14="http://schemas.microsoft.com/office/powerpoint/2010/main" val="116968012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fontAlgn="auto" hangingPunct="1">
              <a:spcBef>
                <a:spcPts val="0"/>
              </a:spcBef>
              <a:spcAft>
                <a:spcPts val="0"/>
              </a:spcAft>
            </a:pPr>
            <a:fld id="{3C0D9A9D-8D96-4F61-8BE6-3E8248424252}" type="datetimeFigureOut">
              <a:rPr lang="en-US" smtClean="0">
                <a:solidFill>
                  <a:prstClr val="black">
                    <a:tint val="75000"/>
                  </a:prstClr>
                </a:solidFill>
                <a:latin typeface="Calibri"/>
                <a:ea typeface="+mn-ea"/>
                <a:cs typeface="+mn-cs"/>
              </a:rPr>
              <a:pPr defTabSz="1300460" fontAlgn="auto" hangingPunct="1">
                <a:spcBef>
                  <a:spcPts val="0"/>
                </a:spcBef>
                <a:spcAft>
                  <a:spcPts val="0"/>
                </a:spcAft>
              </a:pPr>
              <a:t>11/5/2018</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fontAlgn="auto" hangingPunct="1">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fontAlgn="auto" hangingPunct="1">
              <a:spcBef>
                <a:spcPts val="0"/>
              </a:spcBef>
              <a:spcAft>
                <a:spcPts val="0"/>
              </a:spcAft>
            </a:pPr>
            <a:fld id="{67726FA2-3EC9-4717-AD62-D8C823692DD3}" type="slidenum">
              <a:rPr lang="en-US" smtClean="0">
                <a:solidFill>
                  <a:prstClr val="black">
                    <a:tint val="75000"/>
                  </a:prstClr>
                </a:solidFill>
                <a:latin typeface="Calibri"/>
                <a:ea typeface="+mn-ea"/>
                <a:cs typeface="+mn-cs"/>
              </a:rPr>
              <a:pPr defTabSz="1300460" fontAlgn="auto" hangingPunct="1">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4062314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0.png"/><Relationship Id="rId2" Type="http://schemas.openxmlformats.org/officeDocument/2006/relationships/tags" Target="../tags/tag2.xml"/><Relationship Id="rId16" Type="http://schemas.openxmlformats.org/officeDocument/2006/relationships/notesSlide" Target="../notesSlides/notesSlide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9.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Zc2UEPqQiA"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3" Type="http://schemas.openxmlformats.org/officeDocument/2006/relationships/hyperlink" Target="https://nche.ed.gov/ibt/higher_ed.php" TargetMode="External"/><Relationship Id="rId2" Type="http://schemas.openxmlformats.org/officeDocument/2006/relationships/hyperlink" Target="https://nche.ed.gov/ibt/scholarships.php" TargetMode="External"/><Relationship Id="rId1" Type="http://schemas.openxmlformats.org/officeDocument/2006/relationships/slideLayout" Target="../slideLayouts/slideLayout38.xml"/><Relationship Id="rId4" Type="http://schemas.openxmlformats.org/officeDocument/2006/relationships/hyperlink" Target="http://www.naehcy.or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cde.state.co.us/dropoutprevention/fostercare_resourcesandlinks" TargetMode="External"/><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8" Type="http://schemas.openxmlformats.org/officeDocument/2006/relationships/hyperlink" Target="https://www.forwardsteps.org/" TargetMode="External"/><Relationship Id="rId3" Type="http://schemas.openxmlformats.org/officeDocument/2006/relationships/hyperlink" Target="https://www.casey.org/supporting-success/" TargetMode="External"/><Relationship Id="rId7" Type="http://schemas.openxmlformats.org/officeDocument/2006/relationships/hyperlink" Target="https://denverfoundation.academicworks.com/opportunities/381" TargetMode="External"/><Relationship Id="rId2" Type="http://schemas.openxmlformats.org/officeDocument/2006/relationships/hyperlink" Target="https://www2.ed.gov/about/inits/ed/foster-care/youth-transition-toolkit.pdf" TargetMode="External"/><Relationship Id="rId1" Type="http://schemas.openxmlformats.org/officeDocument/2006/relationships/slideLayout" Target="../slideLayouts/slideLayout8.xml"/><Relationship Id="rId6" Type="http://schemas.openxmlformats.org/officeDocument/2006/relationships/hyperlink" Target="http://www.unitedwaydenver.org/bridging-the-gap" TargetMode="External"/><Relationship Id="rId5" Type="http://schemas.openxmlformats.org/officeDocument/2006/relationships/hyperlink" Target="http://www.cde.state.co.us/dropoutprevention/coconfirmationoffostercaredependency" TargetMode="External"/><Relationship Id="rId4" Type="http://schemas.openxmlformats.org/officeDocument/2006/relationships/hyperlink" Target="http://www.fc2sprograms.org/colorado/" TargetMode="External"/><Relationship Id="rId9" Type="http://schemas.openxmlformats.org/officeDocument/2006/relationships/hyperlink" Target="https://webmail.cde.state.co.us/owa/redir.aspx?C=s47mYupiHa-SNxqN4Nts_OdC449QDuxCPv8-wuPCnFeYxuwU4ZnVCA..&amp;URL=mailto:projectfosterpower@childlawcenter.org"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scott_d@cde.state.co.us" TargetMode="External"/><Relationship Id="rId2" Type="http://schemas.openxmlformats.org/officeDocument/2006/relationships/hyperlink" Target="mailto:Myers_K@cde.state.co.us"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3352800"/>
            <a:ext cx="11054080" cy="3395698"/>
          </a:xfrm>
        </p:spPr>
        <p:txBody>
          <a:bodyPr/>
          <a:lstStyle/>
          <a:p>
            <a:r>
              <a:rPr lang="en-US" sz="6600" dirty="0" smtClean="0"/>
              <a:t>You </a:t>
            </a:r>
            <a:r>
              <a:rPr lang="en-US" sz="6600" dirty="0" err="1" smtClean="0"/>
              <a:t>Gotta</a:t>
            </a:r>
            <a:r>
              <a:rPr lang="en-US" sz="6600" dirty="0" smtClean="0"/>
              <a:t> Keep ‘</a:t>
            </a:r>
            <a:r>
              <a:rPr lang="en-US" sz="6600" dirty="0" err="1" smtClean="0"/>
              <a:t>Em</a:t>
            </a:r>
            <a:r>
              <a:rPr lang="en-US" sz="6600" dirty="0" smtClean="0"/>
              <a:t> Separated: Navigating Foster Care and ESSA Provisions  </a:t>
            </a:r>
            <a:r>
              <a:rPr lang="en-US" dirty="0"/>
              <a:t/>
            </a:r>
            <a:br>
              <a:rPr lang="en-US" dirty="0"/>
            </a:br>
            <a:r>
              <a:rPr lang="en-US" dirty="0"/>
              <a:t/>
            </a:r>
            <a:br>
              <a:rPr lang="en-US" dirty="0"/>
            </a:br>
            <a:r>
              <a:rPr lang="en-US" sz="3200" dirty="0" smtClean="0"/>
              <a:t>Presented by: Kristin Myers and Dana Scott</a:t>
            </a:r>
            <a:br>
              <a:rPr lang="en-US" sz="3200" dirty="0" smtClean="0"/>
            </a:br>
            <a:r>
              <a:rPr lang="en-US" sz="3200" dirty="0" smtClean="0"/>
              <a:t>NAEHCY 2018</a:t>
            </a:r>
            <a:endParaRPr lang="en-US" sz="3200" dirty="0"/>
          </a:p>
        </p:txBody>
      </p:sp>
    </p:spTree>
    <p:extLst>
      <p:ext uri="{BB962C8B-B14F-4D97-AF65-F5344CB8AC3E}">
        <p14:creationId xmlns:p14="http://schemas.microsoft.com/office/powerpoint/2010/main" val="1546080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Highly Mobile Students</a:t>
            </a:r>
            <a:endParaRPr lang="en-US" dirty="0"/>
          </a:p>
        </p:txBody>
      </p:sp>
    </p:spTree>
    <p:extLst>
      <p:ext uri="{BB962C8B-B14F-4D97-AF65-F5344CB8AC3E}">
        <p14:creationId xmlns:p14="http://schemas.microsoft.com/office/powerpoint/2010/main" val="3729376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2000"/>
            <a:ext cx="7968574" cy="760781"/>
          </a:xfrm>
        </p:spPr>
        <p:txBody>
          <a:bodyPr/>
          <a:lstStyle/>
          <a:p>
            <a:r>
              <a:rPr lang="en-US" sz="3413" dirty="0">
                <a:solidFill>
                  <a:schemeClr val="bg1"/>
                </a:solidFill>
              </a:rPr>
              <a:t>What is a Highly Mobile Student?</a:t>
            </a:r>
          </a:p>
        </p:txBody>
      </p:sp>
      <p:sp>
        <p:nvSpPr>
          <p:cNvPr id="3" name="Content Placeholder 2"/>
          <p:cNvSpPr>
            <a:spLocks noGrp="1"/>
          </p:cNvSpPr>
          <p:nvPr>
            <p:ph idx="1"/>
          </p:nvPr>
        </p:nvSpPr>
        <p:spPr>
          <a:xfrm>
            <a:off x="917583" y="3892973"/>
            <a:ext cx="11216640" cy="4641427"/>
          </a:xfrm>
        </p:spPr>
        <p:txBody>
          <a:bodyPr/>
          <a:lstStyle/>
          <a:p>
            <a:pPr algn="ctr"/>
            <a:r>
              <a:rPr lang="en-US" dirty="0" smtClean="0"/>
              <a:t>A highly mobile student is defined as a student who experiences (or is at risk of experiencing) multiple school moves during their K-12 education outside of regular grade promotion. This includes (and is not limited to) youth in foster care, those experiencing homelessness, and migrant students. </a:t>
            </a:r>
          </a:p>
        </p:txBody>
      </p:sp>
    </p:spTree>
    <p:extLst>
      <p:ext uri="{BB962C8B-B14F-4D97-AF65-F5344CB8AC3E}">
        <p14:creationId xmlns:p14="http://schemas.microsoft.com/office/powerpoint/2010/main" val="3169417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Mobile Student Populations</a:t>
            </a:r>
            <a:endParaRPr lang="en-US" dirty="0"/>
          </a:p>
        </p:txBody>
      </p:sp>
      <p:sp>
        <p:nvSpPr>
          <p:cNvPr id="3" name="Content Placeholder 2"/>
          <p:cNvSpPr>
            <a:spLocks noGrp="1"/>
          </p:cNvSpPr>
          <p:nvPr>
            <p:ph idx="1"/>
          </p:nvPr>
        </p:nvSpPr>
        <p:spPr/>
        <p:txBody>
          <a:bodyPr>
            <a:normAutofit/>
          </a:bodyPr>
          <a:lstStyle/>
          <a:p>
            <a:pPr marL="609619" indent="-609619">
              <a:buFont typeface="Arial" panose="020B0604020202020204" pitchFamily="34" charset="0"/>
              <a:buChar char="•"/>
            </a:pPr>
            <a:r>
              <a:rPr lang="en-US" dirty="0"/>
              <a:t>Highly mobile student populations include:</a:t>
            </a:r>
          </a:p>
          <a:p>
            <a:pPr marL="1341162" lvl="1" indent="-609619"/>
            <a:r>
              <a:rPr lang="en-US" dirty="0" smtClean="0"/>
              <a:t>Children </a:t>
            </a:r>
            <a:r>
              <a:rPr lang="en-US" dirty="0"/>
              <a:t>and  youth in foster </a:t>
            </a:r>
            <a:r>
              <a:rPr lang="en-US" dirty="0" smtClean="0"/>
              <a:t>care</a:t>
            </a:r>
          </a:p>
          <a:p>
            <a:pPr marL="1341162" lvl="1" indent="-609619"/>
            <a:r>
              <a:rPr lang="en-US" dirty="0"/>
              <a:t>M</a:t>
            </a:r>
            <a:r>
              <a:rPr lang="en-US" dirty="0" smtClean="0"/>
              <a:t>igrant students</a:t>
            </a:r>
          </a:p>
          <a:p>
            <a:pPr marL="1341162" lvl="1" indent="-609619"/>
            <a:r>
              <a:rPr lang="en-US" dirty="0" smtClean="0"/>
              <a:t>Students </a:t>
            </a:r>
            <a:r>
              <a:rPr lang="en-US" dirty="0"/>
              <a:t>experiencing homelessness</a:t>
            </a:r>
          </a:p>
          <a:p>
            <a:pPr marL="1341162" lvl="1" indent="-609619"/>
            <a:endParaRPr lang="en-US" dirty="0"/>
          </a:p>
          <a:p>
            <a:pPr marL="609619" indent="-609619">
              <a:buFont typeface="Arial" panose="020B0604020202020204" pitchFamily="34" charset="0"/>
              <a:buChar char="•"/>
            </a:pPr>
            <a:r>
              <a:rPr lang="en-US" dirty="0"/>
              <a:t>Each year there are approx. 30,000 students that are counted within the state’s highly mobile student population</a:t>
            </a:r>
          </a:p>
          <a:p>
            <a:pPr marL="609619" indent="-609619">
              <a:buFont typeface="Arial" panose="020B0604020202020204" pitchFamily="34" charset="0"/>
              <a:buChar char="•"/>
            </a:pPr>
            <a:r>
              <a:rPr lang="en-US" dirty="0"/>
              <a:t>Highly mobile student populations often experience multiple school moves during their K-12 education outside of the regular grade promotion. </a:t>
            </a:r>
          </a:p>
          <a:p>
            <a:endParaRPr lang="en-US" dirty="0"/>
          </a:p>
        </p:txBody>
      </p:sp>
    </p:spTree>
    <p:extLst>
      <p:ext uri="{BB962C8B-B14F-4D97-AF65-F5344CB8AC3E}">
        <p14:creationId xmlns:p14="http://schemas.microsoft.com/office/powerpoint/2010/main" val="108486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6" name="Picture 5"/>
          <p:cNvPicPr>
            <a:picLocks noChangeAspect="1"/>
          </p:cNvPicPr>
          <p:nvPr/>
        </p:nvPicPr>
        <p:blipFill>
          <a:blip r:embed="rId2"/>
          <a:stretch>
            <a:fillRect/>
          </a:stretch>
        </p:blipFill>
        <p:spPr>
          <a:xfrm>
            <a:off x="160602" y="1504776"/>
            <a:ext cx="12718851" cy="6224658"/>
          </a:xfrm>
          <a:prstGeom prst="rect">
            <a:avLst/>
          </a:prstGeom>
        </p:spPr>
      </p:pic>
    </p:spTree>
    <p:extLst>
      <p:ext uri="{BB962C8B-B14F-4D97-AF65-F5344CB8AC3E}">
        <p14:creationId xmlns:p14="http://schemas.microsoft.com/office/powerpoint/2010/main" val="3463023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75815" y="4412717"/>
            <a:ext cx="11046827" cy="1395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7536" tIns="48768" rIns="97536" bIns="48768" numCol="1" spcCol="0" rtlCol="0" fromWordArt="0" anchor="ctr" anchorCtr="0" forceAA="0" compatLnSpc="1">
            <a:prstTxWarp prst="textNoShape">
              <a:avLst/>
            </a:prstTxWarp>
            <a:noAutofit/>
          </a:bodyPr>
          <a:lstStyle/>
          <a:p>
            <a:pPr algn="ctr" defTabSz="1300293" fontAlgn="auto" hangingPunct="1">
              <a:spcBef>
                <a:spcPts val="0"/>
              </a:spcBef>
              <a:spcAft>
                <a:spcPts val="0"/>
              </a:spcAft>
            </a:pPr>
            <a:endParaRPr lang="en-US" sz="2560">
              <a:solidFill>
                <a:prstClr val="white"/>
              </a:solidFill>
            </a:endParaRPr>
          </a:p>
        </p:txBody>
      </p:sp>
      <p:sp>
        <p:nvSpPr>
          <p:cNvPr id="2" name="TextBox 1"/>
          <p:cNvSpPr txBox="1"/>
          <p:nvPr/>
        </p:nvSpPr>
        <p:spPr>
          <a:xfrm>
            <a:off x="612893" y="4773918"/>
            <a:ext cx="1305745" cy="646331"/>
          </a:xfrm>
          <a:prstGeom prst="rect">
            <a:avLst/>
          </a:prstGeom>
          <a:noFill/>
        </p:spPr>
        <p:txBody>
          <a:bodyPr wrap="square" rtlCol="0">
            <a:spAutoFit/>
          </a:bodyPr>
          <a:lstStyle/>
          <a:p>
            <a:pPr defTabSz="1300293" fontAlgn="auto" hangingPunct="1">
              <a:spcBef>
                <a:spcPts val="0"/>
              </a:spcBef>
              <a:spcAft>
                <a:spcPts val="0"/>
              </a:spcAft>
            </a:pPr>
            <a:r>
              <a:rPr lang="en-US" dirty="0">
                <a:solidFill>
                  <a:prstClr val="white"/>
                </a:solidFill>
                <a:latin typeface="Calibri"/>
                <a:ea typeface="+mn-ea"/>
                <a:cs typeface="+mn-cs"/>
              </a:rPr>
              <a:t>Pre-</a:t>
            </a:r>
          </a:p>
          <a:p>
            <a:pPr defTabSz="1300293" fontAlgn="auto" hangingPunct="1">
              <a:spcBef>
                <a:spcPts val="0"/>
              </a:spcBef>
              <a:spcAft>
                <a:spcPts val="0"/>
              </a:spcAft>
            </a:pPr>
            <a:r>
              <a:rPr lang="en-US" dirty="0">
                <a:solidFill>
                  <a:prstClr val="white"/>
                </a:solidFill>
                <a:latin typeface="Calibri"/>
                <a:ea typeface="+mn-ea"/>
                <a:cs typeface="+mn-cs"/>
              </a:rPr>
              <a:t>Birth</a:t>
            </a:r>
          </a:p>
        </p:txBody>
      </p:sp>
      <p:cxnSp>
        <p:nvCxnSpPr>
          <p:cNvPr id="5" name="Straight Connector 4"/>
          <p:cNvCxnSpPr/>
          <p:nvPr/>
        </p:nvCxnSpPr>
        <p:spPr>
          <a:xfrm>
            <a:off x="1370123" y="4769691"/>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3676362" y="4762388"/>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a:off x="2479872" y="4753885"/>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a:off x="8501017" y="4762388"/>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5933244" y="4762388"/>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a:off x="4955861" y="4782614"/>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sp>
        <p:nvSpPr>
          <p:cNvPr id="11" name="TextBox 10"/>
          <p:cNvSpPr txBox="1"/>
          <p:nvPr/>
        </p:nvSpPr>
        <p:spPr>
          <a:xfrm>
            <a:off x="1392757" y="4902781"/>
            <a:ext cx="1059442" cy="420564"/>
          </a:xfrm>
          <a:prstGeom prst="rect">
            <a:avLst/>
          </a:prstGeom>
          <a:noFill/>
        </p:spPr>
        <p:txBody>
          <a:bodyPr wrap="square" rtlCol="0">
            <a:spAutoFit/>
          </a:bodyPr>
          <a:lstStyle/>
          <a:p>
            <a:pPr defTabSz="1300293" fontAlgn="auto" hangingPunct="1">
              <a:spcBef>
                <a:spcPts val="0"/>
              </a:spcBef>
              <a:spcAft>
                <a:spcPts val="0"/>
              </a:spcAft>
            </a:pPr>
            <a:r>
              <a:rPr lang="en-US" sz="2133" dirty="0">
                <a:solidFill>
                  <a:prstClr val="white"/>
                </a:solidFill>
                <a:latin typeface="Calibri"/>
                <a:ea typeface="+mn-ea"/>
                <a:cs typeface="+mn-cs"/>
              </a:rPr>
              <a:t>Birth-2</a:t>
            </a:r>
          </a:p>
        </p:txBody>
      </p:sp>
      <p:sp>
        <p:nvSpPr>
          <p:cNvPr id="12" name="TextBox 11"/>
          <p:cNvSpPr txBox="1"/>
          <p:nvPr/>
        </p:nvSpPr>
        <p:spPr>
          <a:xfrm>
            <a:off x="2519559" y="4826076"/>
            <a:ext cx="1337279" cy="617733"/>
          </a:xfrm>
          <a:prstGeom prst="rect">
            <a:avLst/>
          </a:prstGeom>
          <a:noFill/>
        </p:spPr>
        <p:txBody>
          <a:bodyPr wrap="square" rtlCol="0">
            <a:spAutoFit/>
          </a:bodyPr>
          <a:lstStyle/>
          <a:p>
            <a:pPr defTabSz="1300293" fontAlgn="auto" hangingPunct="1">
              <a:spcBef>
                <a:spcPts val="0"/>
              </a:spcBef>
              <a:spcAft>
                <a:spcPts val="0"/>
              </a:spcAft>
            </a:pPr>
            <a:r>
              <a:rPr lang="en-US" sz="1707" dirty="0">
                <a:solidFill>
                  <a:prstClr val="white"/>
                </a:solidFill>
                <a:latin typeface="Calibri"/>
                <a:ea typeface="+mn-ea"/>
                <a:cs typeface="+mn-cs"/>
              </a:rPr>
              <a:t>Early</a:t>
            </a:r>
          </a:p>
          <a:p>
            <a:pPr defTabSz="1300293" fontAlgn="auto" hangingPunct="1">
              <a:spcBef>
                <a:spcPts val="0"/>
              </a:spcBef>
              <a:spcAft>
                <a:spcPts val="0"/>
              </a:spcAft>
            </a:pPr>
            <a:r>
              <a:rPr lang="en-US" sz="1707" dirty="0">
                <a:solidFill>
                  <a:prstClr val="white"/>
                </a:solidFill>
                <a:latin typeface="Calibri"/>
                <a:ea typeface="+mn-ea"/>
                <a:cs typeface="+mn-cs"/>
              </a:rPr>
              <a:t>Childhood</a:t>
            </a:r>
          </a:p>
        </p:txBody>
      </p:sp>
      <p:sp>
        <p:nvSpPr>
          <p:cNvPr id="13" name="TextBox 12"/>
          <p:cNvSpPr txBox="1"/>
          <p:nvPr/>
        </p:nvSpPr>
        <p:spPr>
          <a:xfrm>
            <a:off x="3645775" y="4965601"/>
            <a:ext cx="1271615" cy="338554"/>
          </a:xfrm>
          <a:prstGeom prst="rect">
            <a:avLst/>
          </a:prstGeom>
          <a:noFill/>
        </p:spPr>
        <p:txBody>
          <a:bodyPr wrap="square" rtlCol="0">
            <a:spAutoFit/>
          </a:bodyPr>
          <a:lstStyle/>
          <a:p>
            <a:pPr defTabSz="1300293" fontAlgn="auto" hangingPunct="1">
              <a:spcBef>
                <a:spcPts val="0"/>
              </a:spcBef>
              <a:spcAft>
                <a:spcPts val="0"/>
              </a:spcAft>
            </a:pPr>
            <a:r>
              <a:rPr lang="en-US" sz="1600" dirty="0">
                <a:solidFill>
                  <a:prstClr val="white"/>
                </a:solidFill>
                <a:latin typeface="Calibri"/>
                <a:ea typeface="+mn-ea"/>
                <a:cs typeface="+mn-cs"/>
              </a:rPr>
              <a:t>Kindergarten</a:t>
            </a:r>
          </a:p>
        </p:txBody>
      </p:sp>
      <p:sp>
        <p:nvSpPr>
          <p:cNvPr id="14" name="TextBox 13"/>
          <p:cNvSpPr txBox="1"/>
          <p:nvPr/>
        </p:nvSpPr>
        <p:spPr>
          <a:xfrm>
            <a:off x="5092198" y="4811598"/>
            <a:ext cx="824848" cy="1011687"/>
          </a:xfrm>
          <a:prstGeom prst="rect">
            <a:avLst/>
          </a:prstGeom>
          <a:noFill/>
        </p:spPr>
        <p:txBody>
          <a:bodyPr wrap="square" rtlCol="0">
            <a:spAutoFit/>
          </a:bodyPr>
          <a:lstStyle/>
          <a:p>
            <a:pPr defTabSz="1300293" fontAlgn="auto" hangingPunct="1">
              <a:spcBef>
                <a:spcPts val="0"/>
              </a:spcBef>
              <a:spcAft>
                <a:spcPts val="0"/>
              </a:spcAft>
            </a:pPr>
            <a:r>
              <a:rPr lang="en-US" sz="1707" dirty="0">
                <a:solidFill>
                  <a:prstClr val="white"/>
                </a:solidFill>
                <a:latin typeface="Calibri"/>
                <a:ea typeface="+mn-ea"/>
                <a:cs typeface="+mn-cs"/>
              </a:rPr>
              <a:t>3</a:t>
            </a:r>
            <a:r>
              <a:rPr lang="en-US" sz="1707" baseline="30000" dirty="0">
                <a:solidFill>
                  <a:prstClr val="white"/>
                </a:solidFill>
                <a:latin typeface="Calibri"/>
                <a:ea typeface="+mn-ea"/>
                <a:cs typeface="+mn-cs"/>
              </a:rPr>
              <a:t>rd</a:t>
            </a:r>
            <a:r>
              <a:rPr lang="en-US" sz="1707" dirty="0">
                <a:solidFill>
                  <a:prstClr val="white"/>
                </a:solidFill>
                <a:latin typeface="Calibri"/>
                <a:ea typeface="+mn-ea"/>
                <a:cs typeface="+mn-cs"/>
              </a:rPr>
              <a:t> Grade</a:t>
            </a:r>
          </a:p>
          <a:p>
            <a:pPr defTabSz="1300293" fontAlgn="auto" hangingPunct="1">
              <a:spcBef>
                <a:spcPts val="0"/>
              </a:spcBef>
              <a:spcAft>
                <a:spcPts val="0"/>
              </a:spcAft>
            </a:pPr>
            <a:endParaRPr lang="en-US" sz="2560" dirty="0">
              <a:solidFill>
                <a:prstClr val="black"/>
              </a:solidFill>
              <a:latin typeface="Calibri"/>
              <a:ea typeface="+mn-ea"/>
              <a:cs typeface="+mn-cs"/>
            </a:endParaRPr>
          </a:p>
        </p:txBody>
      </p:sp>
      <p:sp>
        <p:nvSpPr>
          <p:cNvPr id="15" name="TextBox 14"/>
          <p:cNvSpPr txBox="1"/>
          <p:nvPr/>
        </p:nvSpPr>
        <p:spPr>
          <a:xfrm>
            <a:off x="6204205" y="4811599"/>
            <a:ext cx="975360" cy="617733"/>
          </a:xfrm>
          <a:prstGeom prst="rect">
            <a:avLst/>
          </a:prstGeom>
          <a:noFill/>
        </p:spPr>
        <p:txBody>
          <a:bodyPr wrap="square" rtlCol="0">
            <a:spAutoFit/>
          </a:bodyPr>
          <a:lstStyle/>
          <a:p>
            <a:pPr defTabSz="1300293" fontAlgn="auto" hangingPunct="1">
              <a:spcBef>
                <a:spcPts val="0"/>
              </a:spcBef>
              <a:spcAft>
                <a:spcPts val="0"/>
              </a:spcAft>
            </a:pPr>
            <a:r>
              <a:rPr lang="en-US" sz="1707" dirty="0">
                <a:solidFill>
                  <a:prstClr val="white"/>
                </a:solidFill>
                <a:latin typeface="Calibri"/>
                <a:ea typeface="+mn-ea"/>
                <a:cs typeface="+mn-cs"/>
              </a:rPr>
              <a:t>3</a:t>
            </a:r>
            <a:r>
              <a:rPr lang="en-US" sz="1707" baseline="30000" dirty="0">
                <a:solidFill>
                  <a:prstClr val="white"/>
                </a:solidFill>
                <a:latin typeface="Calibri"/>
                <a:ea typeface="+mn-ea"/>
                <a:cs typeface="+mn-cs"/>
              </a:rPr>
              <a:t>rd</a:t>
            </a:r>
            <a:r>
              <a:rPr lang="en-US" sz="1707" dirty="0">
                <a:solidFill>
                  <a:prstClr val="white"/>
                </a:solidFill>
                <a:latin typeface="Calibri"/>
                <a:ea typeface="+mn-ea"/>
                <a:cs typeface="+mn-cs"/>
              </a:rPr>
              <a:t>-5</a:t>
            </a:r>
            <a:r>
              <a:rPr lang="en-US" sz="1707" baseline="30000" dirty="0">
                <a:solidFill>
                  <a:prstClr val="white"/>
                </a:solidFill>
                <a:latin typeface="Calibri"/>
                <a:ea typeface="+mn-ea"/>
                <a:cs typeface="+mn-cs"/>
              </a:rPr>
              <a:t>th</a:t>
            </a:r>
            <a:r>
              <a:rPr lang="en-US" sz="1707" dirty="0">
                <a:solidFill>
                  <a:prstClr val="white"/>
                </a:solidFill>
                <a:latin typeface="Calibri"/>
                <a:ea typeface="+mn-ea"/>
                <a:cs typeface="+mn-cs"/>
              </a:rPr>
              <a:t> Grade</a:t>
            </a:r>
          </a:p>
        </p:txBody>
      </p:sp>
      <p:cxnSp>
        <p:nvCxnSpPr>
          <p:cNvPr id="16" name="Straight Connector 15"/>
          <p:cNvCxnSpPr/>
          <p:nvPr/>
        </p:nvCxnSpPr>
        <p:spPr>
          <a:xfrm>
            <a:off x="7182853" y="4782614"/>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7437150" y="4808112"/>
            <a:ext cx="891829" cy="646331"/>
          </a:xfrm>
          <a:prstGeom prst="rect">
            <a:avLst/>
          </a:prstGeom>
          <a:noFill/>
        </p:spPr>
        <p:txBody>
          <a:bodyPr wrap="square" rtlCol="0">
            <a:spAutoFit/>
          </a:bodyPr>
          <a:lstStyle/>
          <a:p>
            <a:pPr defTabSz="1300293" fontAlgn="auto" hangingPunct="1">
              <a:spcBef>
                <a:spcPts val="0"/>
              </a:spcBef>
              <a:spcAft>
                <a:spcPts val="0"/>
              </a:spcAft>
            </a:pPr>
            <a:r>
              <a:rPr lang="en-US" dirty="0">
                <a:solidFill>
                  <a:prstClr val="white"/>
                </a:solidFill>
                <a:latin typeface="Calibri"/>
                <a:ea typeface="+mn-ea"/>
                <a:cs typeface="+mn-cs"/>
              </a:rPr>
              <a:t>6</a:t>
            </a:r>
            <a:r>
              <a:rPr lang="en-US" baseline="30000" dirty="0">
                <a:solidFill>
                  <a:prstClr val="white"/>
                </a:solidFill>
                <a:latin typeface="Calibri"/>
                <a:ea typeface="+mn-ea"/>
                <a:cs typeface="+mn-cs"/>
              </a:rPr>
              <a:t>th</a:t>
            </a:r>
            <a:r>
              <a:rPr lang="en-US" dirty="0">
                <a:solidFill>
                  <a:prstClr val="white"/>
                </a:solidFill>
                <a:latin typeface="Calibri"/>
                <a:ea typeface="+mn-ea"/>
                <a:cs typeface="+mn-cs"/>
              </a:rPr>
              <a:t>-9</a:t>
            </a:r>
            <a:r>
              <a:rPr lang="en-US" baseline="30000" dirty="0">
                <a:solidFill>
                  <a:prstClr val="white"/>
                </a:solidFill>
                <a:latin typeface="Calibri"/>
                <a:ea typeface="+mn-ea"/>
                <a:cs typeface="+mn-cs"/>
              </a:rPr>
              <a:t>th</a:t>
            </a:r>
            <a:r>
              <a:rPr lang="en-US" dirty="0">
                <a:solidFill>
                  <a:prstClr val="white"/>
                </a:solidFill>
                <a:latin typeface="Calibri"/>
                <a:ea typeface="+mn-ea"/>
                <a:cs typeface="+mn-cs"/>
              </a:rPr>
              <a:t> </a:t>
            </a:r>
          </a:p>
          <a:p>
            <a:pPr defTabSz="1300293" fontAlgn="auto" hangingPunct="1">
              <a:spcBef>
                <a:spcPts val="0"/>
              </a:spcBef>
              <a:spcAft>
                <a:spcPts val="0"/>
              </a:spcAft>
            </a:pPr>
            <a:r>
              <a:rPr lang="en-US" dirty="0">
                <a:solidFill>
                  <a:prstClr val="white"/>
                </a:solidFill>
                <a:latin typeface="Calibri"/>
                <a:ea typeface="+mn-ea"/>
                <a:cs typeface="+mn-cs"/>
              </a:rPr>
              <a:t>Grade</a:t>
            </a:r>
          </a:p>
        </p:txBody>
      </p:sp>
      <p:sp>
        <p:nvSpPr>
          <p:cNvPr id="18" name="TextBox 17"/>
          <p:cNvSpPr txBox="1"/>
          <p:nvPr/>
        </p:nvSpPr>
        <p:spPr>
          <a:xfrm>
            <a:off x="9161368" y="4808112"/>
            <a:ext cx="1411141" cy="646331"/>
          </a:xfrm>
          <a:prstGeom prst="rect">
            <a:avLst/>
          </a:prstGeom>
          <a:noFill/>
        </p:spPr>
        <p:txBody>
          <a:bodyPr wrap="square" rtlCol="0">
            <a:spAutoFit/>
          </a:bodyPr>
          <a:lstStyle/>
          <a:p>
            <a:pPr defTabSz="1300293" fontAlgn="auto" hangingPunct="1">
              <a:spcBef>
                <a:spcPts val="0"/>
              </a:spcBef>
              <a:spcAft>
                <a:spcPts val="0"/>
              </a:spcAft>
            </a:pPr>
            <a:r>
              <a:rPr lang="en-US" dirty="0">
                <a:solidFill>
                  <a:prstClr val="white"/>
                </a:solidFill>
                <a:latin typeface="Calibri"/>
                <a:ea typeface="+mn-ea"/>
                <a:cs typeface="+mn-cs"/>
              </a:rPr>
              <a:t>9</a:t>
            </a:r>
            <a:r>
              <a:rPr lang="en-US" baseline="30000" dirty="0">
                <a:solidFill>
                  <a:prstClr val="white"/>
                </a:solidFill>
                <a:latin typeface="Calibri"/>
                <a:ea typeface="+mn-ea"/>
                <a:cs typeface="+mn-cs"/>
              </a:rPr>
              <a:t>th</a:t>
            </a:r>
            <a:r>
              <a:rPr lang="en-US" dirty="0">
                <a:solidFill>
                  <a:prstClr val="white"/>
                </a:solidFill>
                <a:latin typeface="Calibri"/>
                <a:ea typeface="+mn-ea"/>
                <a:cs typeface="+mn-cs"/>
              </a:rPr>
              <a:t>-12</a:t>
            </a:r>
            <a:r>
              <a:rPr lang="en-US" baseline="30000" dirty="0">
                <a:solidFill>
                  <a:prstClr val="white"/>
                </a:solidFill>
                <a:latin typeface="Calibri"/>
                <a:ea typeface="+mn-ea"/>
                <a:cs typeface="+mn-cs"/>
              </a:rPr>
              <a:t>th</a:t>
            </a:r>
            <a:endParaRPr lang="en-US" dirty="0">
              <a:solidFill>
                <a:prstClr val="white"/>
              </a:solidFill>
              <a:latin typeface="Calibri"/>
              <a:ea typeface="+mn-ea"/>
              <a:cs typeface="+mn-cs"/>
            </a:endParaRPr>
          </a:p>
          <a:p>
            <a:pPr defTabSz="1300293" fontAlgn="auto" hangingPunct="1">
              <a:spcBef>
                <a:spcPts val="0"/>
              </a:spcBef>
              <a:spcAft>
                <a:spcPts val="0"/>
              </a:spcAft>
            </a:pPr>
            <a:r>
              <a:rPr lang="en-US" dirty="0">
                <a:solidFill>
                  <a:prstClr val="white"/>
                </a:solidFill>
                <a:latin typeface="Calibri"/>
                <a:ea typeface="+mn-ea"/>
                <a:cs typeface="+mn-cs"/>
              </a:rPr>
              <a:t>Grade</a:t>
            </a:r>
          </a:p>
        </p:txBody>
      </p:sp>
      <p:sp>
        <p:nvSpPr>
          <p:cNvPr id="20" name="Title 1"/>
          <p:cNvSpPr txBox="1">
            <a:spLocks/>
          </p:cNvSpPr>
          <p:nvPr/>
        </p:nvSpPr>
        <p:spPr>
          <a:xfrm>
            <a:off x="1347415" y="953274"/>
            <a:ext cx="10207490" cy="615477"/>
          </a:xfrm>
          <a:prstGeom prst="rect">
            <a:avLst/>
          </a:prstGeom>
          <a:noFill/>
          <a:effectLst>
            <a:glow rad="139700">
              <a:schemeClr val="accent1">
                <a:lumMod val="40000"/>
                <a:lumOff val="60000"/>
                <a:alpha val="40000"/>
              </a:schemeClr>
            </a:glow>
            <a:outerShdw blurRad="50800" dist="50800" dir="5400000" algn="ctr" rotWithShape="0">
              <a:schemeClr val="bg1">
                <a:lumMod val="85000"/>
              </a:schemeClr>
            </a:outerShdw>
            <a:reflection endPos="3000" dist="50800" dir="5400000" sy="-100000" algn="bl" rotWithShape="0"/>
            <a:softEdge rad="127000"/>
          </a:effectLst>
        </p:spPr>
        <p:txBody>
          <a:bodyPr vert="horz" lIns="130026" tIns="65012" rIns="130026" bIns="65012"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fontAlgn="auto">
              <a:spcAft>
                <a:spcPts val="0"/>
              </a:spcAft>
            </a:pPr>
            <a:r>
              <a:rPr lang="en-US" sz="2987" b="1" dirty="0">
                <a:solidFill>
                  <a:prstClr val="white"/>
                </a:solidFill>
                <a:latin typeface="Calisto MT" panose="02040603050505030304" pitchFamily="18" charset="0"/>
              </a:rPr>
              <a:t>Educational Milestones </a:t>
            </a:r>
          </a:p>
          <a:p>
            <a:pPr algn="ctr" fontAlgn="auto">
              <a:spcAft>
                <a:spcPts val="0"/>
              </a:spcAft>
            </a:pPr>
            <a:r>
              <a:rPr lang="en-US" sz="2987" b="1" dirty="0">
                <a:solidFill>
                  <a:prstClr val="white"/>
                </a:solidFill>
                <a:latin typeface="Calisto MT" panose="02040603050505030304" pitchFamily="18" charset="0"/>
              </a:rPr>
              <a:t>Key Considerations/Impact</a:t>
            </a:r>
          </a:p>
        </p:txBody>
      </p:sp>
      <p:sp>
        <p:nvSpPr>
          <p:cNvPr id="29" name="OTLSHAPE_M_7f583de0854a4cacb89837f3a379bb4a_Shape"/>
          <p:cNvSpPr/>
          <p:nvPr>
            <p:custDataLst>
              <p:tags r:id="rId1"/>
            </p:custDataLst>
          </p:nvPr>
        </p:nvSpPr>
        <p:spPr>
          <a:xfrm>
            <a:off x="11622642" y="4940066"/>
            <a:ext cx="325120" cy="352213"/>
          </a:xfrm>
          <a:prstGeom prst="star5">
            <a:avLst>
              <a:gd name="adj" fmla="val 25000"/>
              <a:gd name="hf" fmla="val 105146"/>
              <a:gd name="vf" fmla="val 110557"/>
            </a:avLst>
          </a:prstGeom>
          <a:ln/>
          <a:extLst>
            <a:ext uri="{53640926-AAD7-44D8-BBD7-CCE9431645EC}">
              <a14:shadowObscured xmlns:a14="http://schemas.microsoft.com/office/drawing/2010/main" val="1"/>
            </a:ext>
          </a:extLst>
        </p:spPr>
        <p:style>
          <a:lnRef idx="2">
            <a:schemeClr val="accent2"/>
          </a:lnRef>
          <a:fillRef idx="1">
            <a:schemeClr val="lt1"/>
          </a:fillRef>
          <a:effectRef idx="0">
            <a:schemeClr val="accent2"/>
          </a:effectRef>
          <a:fontRef idx="minor">
            <a:schemeClr val="dk1"/>
          </a:fontRef>
        </p:style>
        <p:txBody>
          <a:bodyPr rtlCol="0" anchor="ctr"/>
          <a:lstStyle/>
          <a:p>
            <a:pPr algn="ctr" defTabSz="1300293" fontAlgn="auto" hangingPunct="1">
              <a:spcBef>
                <a:spcPts val="0"/>
              </a:spcBef>
              <a:spcAft>
                <a:spcPts val="0"/>
              </a:spcAft>
            </a:pPr>
            <a:endParaRPr lang="en-US" sz="2560">
              <a:solidFill>
                <a:srgbClr val="FFFF00"/>
              </a:solidFill>
            </a:endParaRPr>
          </a:p>
        </p:txBody>
      </p:sp>
      <p:sp>
        <p:nvSpPr>
          <p:cNvPr id="56" name="OTLSHAPE_M_a58f29487c0343c08abcf41913e40cae_Title"/>
          <p:cNvSpPr txBox="1"/>
          <p:nvPr>
            <p:custDataLst>
              <p:tags r:id="rId2"/>
            </p:custDataLst>
          </p:nvPr>
        </p:nvSpPr>
        <p:spPr>
          <a:xfrm>
            <a:off x="479195" y="2478059"/>
            <a:ext cx="1079247" cy="1722972"/>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Maternal Health</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Substance abuse, in-utero trauma, premature birth, poverty</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41" name="OTLSHAPE_M_7f583de0854a4cacb89837f3a379bb4a_Title"/>
          <p:cNvSpPr txBox="1"/>
          <p:nvPr>
            <p:custDataLst>
              <p:tags r:id="rId3"/>
            </p:custDataLst>
          </p:nvPr>
        </p:nvSpPr>
        <p:spPr>
          <a:xfrm>
            <a:off x="10460595" y="4935611"/>
            <a:ext cx="1061684" cy="39395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280" b="1" spc="-4" dirty="0">
                <a:solidFill>
                  <a:srgbClr val="FFFF00"/>
                </a:solidFill>
                <a:latin typeface="Agency FB" panose="020B0503020202020204" pitchFamily="34" charset="0"/>
                <a:ea typeface="+mn-ea"/>
                <a:cs typeface="+mn-cs"/>
              </a:rPr>
              <a:t>High School Completion</a:t>
            </a:r>
          </a:p>
        </p:txBody>
      </p:sp>
      <p:sp>
        <p:nvSpPr>
          <p:cNvPr id="54" name="OTLSHAPE_T_7c518fb37f2142bb8e0445920d0403b5_JoinedDate"/>
          <p:cNvSpPr txBox="1"/>
          <p:nvPr>
            <p:custDataLst>
              <p:tags r:id="rId4"/>
            </p:custDataLst>
          </p:nvPr>
        </p:nvSpPr>
        <p:spPr>
          <a:xfrm>
            <a:off x="1958630" y="3487515"/>
            <a:ext cx="944832" cy="360996"/>
          </a:xfrm>
          <a:prstGeom prst="rect">
            <a:avLst/>
          </a:prstGeom>
          <a:noFill/>
        </p:spPr>
        <p:txBody>
          <a:bodyPr vert="horz" wrap="square" lIns="0" tIns="0" rIns="0" bIns="0" rtlCol="0" anchor="ctr" anchorCtr="0">
            <a:spAutoFit/>
          </a:bodyPr>
          <a:lstStyle/>
          <a:p>
            <a:pPr defTabSz="1300293" fontAlgn="auto" hangingPunct="1">
              <a:spcBef>
                <a:spcPts val="0"/>
              </a:spcBef>
              <a:spcAft>
                <a:spcPts val="0"/>
              </a:spcAft>
            </a:pPr>
            <a:endParaRPr lang="en-US" sz="1173" b="1" spc="-4" dirty="0">
              <a:solidFill>
                <a:prstClr val="white"/>
              </a:solidFill>
              <a:latin typeface="Calisto MT" panose="02040603050505030304" pitchFamily="18" charset="0"/>
              <a:ea typeface="+mn-ea"/>
              <a:cs typeface="+mn-cs"/>
            </a:endParaRPr>
          </a:p>
          <a:p>
            <a:pPr defTabSz="1300293" fontAlgn="auto" hangingPunct="1">
              <a:spcBef>
                <a:spcPts val="0"/>
              </a:spcBef>
              <a:spcAft>
                <a:spcPts val="0"/>
              </a:spcAft>
            </a:pPr>
            <a:endParaRPr lang="en-US" sz="1173" b="1" spc="-4" dirty="0">
              <a:solidFill>
                <a:prstClr val="white"/>
              </a:solidFill>
              <a:latin typeface="Calisto MT" panose="02040603050505030304" pitchFamily="18" charset="0"/>
              <a:ea typeface="+mn-ea"/>
              <a:cs typeface="+mn-cs"/>
            </a:endParaRPr>
          </a:p>
        </p:txBody>
      </p:sp>
      <p:sp>
        <p:nvSpPr>
          <p:cNvPr id="57" name="OTLSHAPE_M_52743de8bb6d4044896f473898fe9da7_Title"/>
          <p:cNvSpPr txBox="1"/>
          <p:nvPr>
            <p:custDataLst>
              <p:tags r:id="rId5"/>
            </p:custDataLst>
          </p:nvPr>
        </p:nvSpPr>
        <p:spPr>
          <a:xfrm>
            <a:off x="1130202" y="6222105"/>
            <a:ext cx="1413479" cy="1493229"/>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Infancy Health</a:t>
            </a:r>
          </a:p>
          <a:p>
            <a:pPr algn="ctr" defTabSz="1300293" fontAlgn="auto" hangingPunct="1">
              <a:spcBef>
                <a:spcPts val="0"/>
              </a:spcBef>
              <a:spcAft>
                <a:spcPts val="0"/>
              </a:spcAft>
            </a:pPr>
            <a:endParaRPr lang="en-US" sz="1173" b="1" spc="-4"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Low birthweight, parental substance abuse, abuse/neglect, trauma, born into poverty</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58" name="OTLSHAPE_M_93afb554552a4221a5380f7919409aa7_Title"/>
          <p:cNvSpPr txBox="1"/>
          <p:nvPr>
            <p:custDataLst>
              <p:tags r:id="rId6"/>
            </p:custDataLst>
          </p:nvPr>
        </p:nvSpPr>
        <p:spPr>
          <a:xfrm>
            <a:off x="1986283" y="2399168"/>
            <a:ext cx="1834358" cy="1722972"/>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Early Education/Preschool</a:t>
            </a:r>
          </a:p>
          <a:p>
            <a:pPr algn="ctr" defTabSz="1300293" fontAlgn="auto" hangingPunct="1">
              <a:spcBef>
                <a:spcPts val="0"/>
              </a:spcBef>
              <a:spcAft>
                <a:spcPts val="0"/>
              </a:spcAft>
            </a:pPr>
            <a:endParaRPr lang="en-US" sz="1173" b="1" spc="-9" dirty="0">
              <a:solidFill>
                <a:srgbClr val="FFFF00"/>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Access to early education programs, trauma, abuse/neglect, parental substance abuse, at-home education.</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59" name="OTLSHAPE_M_93afb554552a4221a5380f7919409aa7_Title"/>
          <p:cNvSpPr txBox="1"/>
          <p:nvPr>
            <p:custDataLst>
              <p:tags r:id="rId7"/>
            </p:custDataLst>
          </p:nvPr>
        </p:nvSpPr>
        <p:spPr>
          <a:xfrm>
            <a:off x="3791144" y="6099033"/>
            <a:ext cx="1146565" cy="154247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Kindergarten Readiness</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Able to write name, county to 100, recognize signs and sounds</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61" name="OTLSHAPE_M_95f339bb5c8846ebaef02014bccbd531_Title"/>
          <p:cNvSpPr txBox="1"/>
          <p:nvPr>
            <p:custDataLst>
              <p:tags r:id="rId8"/>
            </p:custDataLst>
          </p:nvPr>
        </p:nvSpPr>
        <p:spPr>
          <a:xfrm>
            <a:off x="4939518" y="2840529"/>
            <a:ext cx="1134181" cy="154247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Read by 3</a:t>
            </a:r>
            <a:r>
              <a:rPr lang="en-US" sz="1493" b="1" spc="-9" baseline="30000" dirty="0">
                <a:solidFill>
                  <a:srgbClr val="FFFF00"/>
                </a:solidFill>
                <a:latin typeface="Calisto MT" panose="02040603050505030304" pitchFamily="18" charset="0"/>
                <a:ea typeface="+mn-ea"/>
                <a:cs typeface="+mn-cs"/>
              </a:rPr>
              <a:t>rd</a:t>
            </a:r>
            <a:r>
              <a:rPr lang="en-US" sz="1493" b="1" spc="-9" dirty="0">
                <a:solidFill>
                  <a:srgbClr val="FFFF00"/>
                </a:solidFill>
                <a:latin typeface="Calisto MT" panose="02040603050505030304" pitchFamily="18" charset="0"/>
                <a:ea typeface="+mn-ea"/>
                <a:cs typeface="+mn-cs"/>
              </a:rPr>
              <a:t> Grade</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3</a:t>
            </a:r>
            <a:r>
              <a:rPr lang="en-US" sz="1173" b="1" spc="-4" baseline="30000" dirty="0">
                <a:solidFill>
                  <a:prstClr val="white"/>
                </a:solidFill>
                <a:latin typeface="Calisto MT" panose="02040603050505030304" pitchFamily="18" charset="0"/>
                <a:ea typeface="+mn-ea"/>
                <a:cs typeface="+mn-cs"/>
              </a:rPr>
              <a:t>rd</a:t>
            </a:r>
            <a:r>
              <a:rPr lang="en-US" sz="1173" b="1" spc="-4" dirty="0">
                <a:solidFill>
                  <a:prstClr val="white"/>
                </a:solidFill>
                <a:latin typeface="Calisto MT" panose="02040603050505030304" pitchFamily="18" charset="0"/>
                <a:ea typeface="+mn-ea"/>
                <a:cs typeface="+mn-cs"/>
              </a:rPr>
              <a:t> Grade literacy tied to multiple educational outcomes. </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62" name="OTLSHAPE_M_6a283b367375415b92b0e5fc4e16a0cc_Title"/>
          <p:cNvSpPr txBox="1"/>
          <p:nvPr>
            <p:custDataLst>
              <p:tags r:id="rId9"/>
            </p:custDataLst>
          </p:nvPr>
        </p:nvSpPr>
        <p:spPr>
          <a:xfrm>
            <a:off x="5933244" y="5948814"/>
            <a:ext cx="1232099" cy="229742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Elementary-Middle School Transition</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Academic proficiency, attendance, social/emotional health, family support, issues of mobility</a:t>
            </a:r>
          </a:p>
          <a:p>
            <a:pPr algn="ctr" defTabSz="1300293" fontAlgn="auto" hangingPunct="1">
              <a:spcBef>
                <a:spcPts val="0"/>
              </a:spcBef>
              <a:spcAft>
                <a:spcPts val="0"/>
              </a:spcAft>
            </a:pPr>
            <a:endParaRPr lang="en-US" sz="1067" b="1" spc="-9" dirty="0">
              <a:solidFill>
                <a:prstClr val="white"/>
              </a:solidFill>
              <a:latin typeface="Calibri"/>
              <a:ea typeface="+mn-ea"/>
              <a:cs typeface="+mn-cs"/>
            </a:endParaRPr>
          </a:p>
        </p:txBody>
      </p:sp>
      <p:sp>
        <p:nvSpPr>
          <p:cNvPr id="63" name="OTLSHAPE_M_7b0996464ffd4cd3a3b383ab1ba22438_Title"/>
          <p:cNvSpPr txBox="1"/>
          <p:nvPr>
            <p:custDataLst>
              <p:tags r:id="rId10"/>
            </p:custDataLst>
          </p:nvPr>
        </p:nvSpPr>
        <p:spPr>
          <a:xfrm>
            <a:off x="7240078" y="2715447"/>
            <a:ext cx="1070374" cy="154247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Middle School Math</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Proficiency tied to predictor of high school success</a:t>
            </a:r>
          </a:p>
          <a:p>
            <a:pP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64" name="OTLSHAPE_M_7b0996464ffd4cd3a3b383ab1ba22438_Title"/>
          <p:cNvSpPr txBox="1"/>
          <p:nvPr>
            <p:custDataLst>
              <p:tags r:id="rId11"/>
            </p:custDataLst>
          </p:nvPr>
        </p:nvSpPr>
        <p:spPr>
          <a:xfrm>
            <a:off x="7830632" y="6118313"/>
            <a:ext cx="1330736" cy="2083968"/>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8</a:t>
            </a:r>
            <a:r>
              <a:rPr lang="en-US" sz="1493" b="1" spc="-9" baseline="30000" dirty="0">
                <a:solidFill>
                  <a:srgbClr val="FFFF00"/>
                </a:solidFill>
                <a:latin typeface="Calisto MT" panose="02040603050505030304" pitchFamily="18" charset="0"/>
                <a:ea typeface="+mn-ea"/>
                <a:cs typeface="+mn-cs"/>
              </a:rPr>
              <a:t>th</a:t>
            </a:r>
            <a:r>
              <a:rPr lang="en-US" sz="1493" b="1" spc="-9" dirty="0">
                <a:solidFill>
                  <a:srgbClr val="FFFF00"/>
                </a:solidFill>
                <a:latin typeface="Calisto MT" panose="02040603050505030304" pitchFamily="18" charset="0"/>
                <a:ea typeface="+mn-ea"/>
                <a:cs typeface="+mn-cs"/>
              </a:rPr>
              <a:t> to 9</a:t>
            </a:r>
            <a:r>
              <a:rPr lang="en-US" sz="1493" b="1" spc="-9" baseline="30000" dirty="0">
                <a:solidFill>
                  <a:srgbClr val="FFFF00"/>
                </a:solidFill>
                <a:latin typeface="Calisto MT" panose="02040603050505030304" pitchFamily="18" charset="0"/>
                <a:ea typeface="+mn-ea"/>
                <a:cs typeface="+mn-cs"/>
              </a:rPr>
              <a:t>th</a:t>
            </a:r>
            <a:r>
              <a:rPr lang="en-US" sz="1493" b="1" spc="-9" dirty="0">
                <a:solidFill>
                  <a:srgbClr val="FFFF00"/>
                </a:solidFill>
                <a:latin typeface="Calisto MT" panose="02040603050505030304" pitchFamily="18" charset="0"/>
                <a:ea typeface="+mn-ea"/>
                <a:cs typeface="+mn-cs"/>
              </a:rPr>
              <a:t> Transition</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Academic proficiency, attendance, social/emotional health, family support, issues of mobility</a:t>
            </a:r>
          </a:p>
          <a:p>
            <a:pP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65" name="OTLSHAPE_M_7b0996464ffd4cd3a3b383ab1ba22438_Title"/>
          <p:cNvSpPr txBox="1"/>
          <p:nvPr>
            <p:custDataLst>
              <p:tags r:id="rId12"/>
            </p:custDataLst>
          </p:nvPr>
        </p:nvSpPr>
        <p:spPr>
          <a:xfrm>
            <a:off x="8938233" y="2694432"/>
            <a:ext cx="1566702" cy="154247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Course Failure in 9</a:t>
            </a:r>
            <a:r>
              <a:rPr lang="en-US" sz="1493" b="1" spc="-9" baseline="30000" dirty="0">
                <a:solidFill>
                  <a:srgbClr val="FFFF00"/>
                </a:solidFill>
                <a:latin typeface="Calisto MT" panose="02040603050505030304" pitchFamily="18" charset="0"/>
                <a:ea typeface="+mn-ea"/>
                <a:cs typeface="+mn-cs"/>
              </a:rPr>
              <a:t>th</a:t>
            </a:r>
            <a:r>
              <a:rPr lang="en-US" sz="1493" b="1" spc="-9" dirty="0">
                <a:solidFill>
                  <a:srgbClr val="FFFF00"/>
                </a:solidFill>
                <a:latin typeface="Calisto MT" panose="02040603050505030304" pitchFamily="18" charset="0"/>
                <a:ea typeface="+mn-ea"/>
                <a:cs typeface="+mn-cs"/>
              </a:rPr>
              <a:t> Grade</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Predictor of dropout and high school credential attainment.</a:t>
            </a:r>
          </a:p>
          <a:p>
            <a:pPr defTabSz="1300293" fontAlgn="auto" hangingPunct="1">
              <a:spcBef>
                <a:spcPts val="0"/>
              </a:spcBef>
              <a:spcAft>
                <a:spcPts val="0"/>
              </a:spcAft>
            </a:pPr>
            <a:endParaRPr lang="en-US" sz="1173" b="1" spc="-4" dirty="0">
              <a:solidFill>
                <a:prstClr val="white"/>
              </a:solidFill>
              <a:latin typeface="Calisto MT" panose="02040603050505030304" pitchFamily="18" charset="0"/>
              <a:ea typeface="+mn-ea"/>
              <a:cs typeface="+mn-cs"/>
            </a:endParaRPr>
          </a:p>
          <a:p>
            <a:pP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p:txBody>
      </p:sp>
      <p:sp>
        <p:nvSpPr>
          <p:cNvPr id="66" name="OTLSHAPE_M_7b0996464ffd4cd3a3b383ab1ba22438_Title"/>
          <p:cNvSpPr txBox="1"/>
          <p:nvPr>
            <p:custDataLst>
              <p:tags r:id="rId13"/>
            </p:custDataLst>
          </p:nvPr>
        </p:nvSpPr>
        <p:spPr>
          <a:xfrm>
            <a:off x="9951175" y="6204109"/>
            <a:ext cx="1107519" cy="1411220"/>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Lack of Credit Accrual</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9" dirty="0">
                <a:solidFill>
                  <a:prstClr val="white"/>
                </a:solidFill>
                <a:latin typeface="Calisto MT" panose="02040603050505030304" pitchFamily="18" charset="0"/>
                <a:ea typeface="+mn-ea"/>
                <a:cs typeface="+mn-cs"/>
              </a:rPr>
              <a:t>Significant predictor for dropout</a:t>
            </a:r>
          </a:p>
        </p:txBody>
      </p:sp>
      <p:cxnSp>
        <p:nvCxnSpPr>
          <p:cNvPr id="32" name="Straight Arrow Connector 31"/>
          <p:cNvCxnSpPr/>
          <p:nvPr/>
        </p:nvCxnSpPr>
        <p:spPr>
          <a:xfrm flipV="1">
            <a:off x="957993" y="4105358"/>
            <a:ext cx="0" cy="74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764659" y="5428053"/>
            <a:ext cx="0" cy="6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281582" y="5377466"/>
            <a:ext cx="0" cy="6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502400" y="5492626"/>
            <a:ext cx="0" cy="512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501017" y="5499019"/>
            <a:ext cx="0" cy="6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460594" y="5386480"/>
            <a:ext cx="0" cy="6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911834" y="4028442"/>
            <a:ext cx="0" cy="74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504621" y="4250867"/>
            <a:ext cx="0" cy="74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775265" y="4153030"/>
            <a:ext cx="0" cy="62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9721583" y="4012636"/>
            <a:ext cx="0" cy="74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OTLSHAPE_T_7c518fb37f2142bb8e0445920d0403b5_JoinedDate"/>
          <p:cNvSpPr txBox="1"/>
          <p:nvPr>
            <p:custDataLst>
              <p:tags r:id="rId14"/>
            </p:custDataLst>
          </p:nvPr>
        </p:nvSpPr>
        <p:spPr>
          <a:xfrm>
            <a:off x="4934733" y="7011630"/>
            <a:ext cx="998511" cy="328423"/>
          </a:xfrm>
          <a:prstGeom prst="rect">
            <a:avLst/>
          </a:prstGeom>
          <a:noFill/>
        </p:spPr>
        <p:txBody>
          <a:bodyPr vert="horz" wrap="square" lIns="0" tIns="0" rIns="0" bIns="0" rtlCol="0" anchor="ctr" anchorCtr="0">
            <a:spAutoFit/>
          </a:bodyPr>
          <a:lstStyle/>
          <a:p>
            <a:pPr defTabSz="1300293" fontAlgn="auto" hangingPunct="1">
              <a:spcBef>
                <a:spcPts val="0"/>
              </a:spcBef>
              <a:spcAft>
                <a:spcPts val="0"/>
              </a:spcAft>
            </a:pPr>
            <a:endParaRPr lang="en-US" sz="1067" b="1" spc="-4" dirty="0">
              <a:solidFill>
                <a:srgbClr val="548235"/>
              </a:solidFill>
              <a:latin typeface="Calibri"/>
              <a:ea typeface="+mn-ea"/>
              <a:cs typeface="+mn-cs"/>
            </a:endParaRPr>
          </a:p>
          <a:p>
            <a:pPr defTabSz="1300293" fontAlgn="auto" hangingPunct="1">
              <a:spcBef>
                <a:spcPts val="0"/>
              </a:spcBef>
              <a:spcAft>
                <a:spcPts val="0"/>
              </a:spcAft>
            </a:pPr>
            <a:endParaRPr lang="en-US" sz="1067" b="1" spc="-4" dirty="0">
              <a:solidFill>
                <a:srgbClr val="548235"/>
              </a:solidFill>
              <a:latin typeface="Calibri"/>
              <a:ea typeface="+mn-ea"/>
              <a:cs typeface="+mn-cs"/>
            </a:endParaRPr>
          </a:p>
        </p:txBody>
      </p:sp>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947763" y="8073551"/>
            <a:ext cx="1057038" cy="460849"/>
          </a:xfrm>
          <a:prstGeom prst="rect">
            <a:avLst/>
          </a:prstGeom>
        </p:spPr>
      </p:pic>
    </p:spTree>
    <p:extLst>
      <p:ext uri="{BB962C8B-B14F-4D97-AF65-F5344CB8AC3E}">
        <p14:creationId xmlns:p14="http://schemas.microsoft.com/office/powerpoint/2010/main" val="141225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Foster Care Program Unique Considerations in Colorado and Beyond</a:t>
            </a:r>
            <a:endParaRPr lang="en-US" dirty="0"/>
          </a:p>
        </p:txBody>
      </p:sp>
    </p:spTree>
    <p:extLst>
      <p:ext uri="{BB962C8B-B14F-4D97-AF65-F5344CB8AC3E}">
        <p14:creationId xmlns:p14="http://schemas.microsoft.com/office/powerpoint/2010/main" val="889603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we know about school stability and students in foster care?</a:t>
            </a:r>
            <a:endParaRPr lang="en-US" dirty="0"/>
          </a:p>
        </p:txBody>
      </p:sp>
    </p:spTree>
    <p:extLst>
      <p:ext uri="{BB962C8B-B14F-4D97-AF65-F5344CB8AC3E}">
        <p14:creationId xmlns:p14="http://schemas.microsoft.com/office/powerpoint/2010/main" val="284776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US" dirty="0">
                <a:hlinkClick r:id="rId3"/>
              </a:rPr>
              <a:t>https://www.youtube.com/watch?v=oZc2UEPqQiA</a:t>
            </a:r>
            <a:endParaRPr lang="en-US" dirty="0"/>
          </a:p>
        </p:txBody>
      </p:sp>
      <p:sp>
        <p:nvSpPr>
          <p:cNvPr id="10" name="Text Placeholder 9"/>
          <p:cNvSpPr>
            <a:spLocks noGrp="1"/>
          </p:cNvSpPr>
          <p:nvPr>
            <p:ph type="body" sz="quarter" idx="10"/>
          </p:nvPr>
        </p:nvSpPr>
        <p:spPr/>
        <p:txBody>
          <a:bodyPr/>
          <a:lstStyle/>
          <a:p>
            <a:r>
              <a:rPr lang="en-US" dirty="0" smtClean="0"/>
              <a:t>A few words from</a:t>
            </a:r>
            <a:endParaRPr lang="en-US" dirty="0"/>
          </a:p>
        </p:txBody>
      </p:sp>
      <p:sp>
        <p:nvSpPr>
          <p:cNvPr id="11" name="Title 10"/>
          <p:cNvSpPr>
            <a:spLocks noGrp="1"/>
          </p:cNvSpPr>
          <p:nvPr>
            <p:ph type="ctrTitle"/>
          </p:nvPr>
        </p:nvSpPr>
        <p:spPr/>
        <p:txBody>
          <a:bodyPr/>
          <a:lstStyle/>
          <a:p>
            <a:r>
              <a:rPr lang="en-US" dirty="0"/>
              <a:t>f</a:t>
            </a:r>
            <a:r>
              <a:rPr lang="en-US" dirty="0" smtClean="0"/>
              <a:t>ormer foster youth who beat the odds</a:t>
            </a:r>
            <a:endParaRPr lang="en-US" dirty="0"/>
          </a:p>
        </p:txBody>
      </p:sp>
    </p:spTree>
    <p:extLst>
      <p:ext uri="{BB962C8B-B14F-4D97-AF65-F5344CB8AC3E}">
        <p14:creationId xmlns:p14="http://schemas.microsoft.com/office/powerpoint/2010/main" val="4754670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p:cNvSpPr>
          <p:nvPr/>
        </p:nvSpPr>
        <p:spPr bwMode="auto">
          <a:xfrm>
            <a:off x="2692400" y="7937895"/>
            <a:ext cx="9521825" cy="1282306"/>
          </a:xfrm>
          <a:custGeom>
            <a:avLst/>
            <a:gdLst>
              <a:gd name="T0" fmla="*/ 4608513 w 21600"/>
              <a:gd name="T1" fmla="*/ 311150 h 21600"/>
              <a:gd name="T2" fmla="*/ 4608513 w 21600"/>
              <a:gd name="T3" fmla="*/ 311150 h 21600"/>
              <a:gd name="T4" fmla="*/ 4608513 w 21600"/>
              <a:gd name="T5" fmla="*/ 311150 h 21600"/>
              <a:gd name="T6" fmla="*/ 4608513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3175">
            <a:noFill/>
            <a:miter lim="0"/>
            <a:headEnd/>
            <a:tailEnd/>
          </a:ln>
        </p:spPr>
        <p:txBody>
          <a:bodyPr lIns="50800" tIns="50800" rIns="50800" bIns="50800" anchor="ctr">
            <a:prstTxWarp prst="textNoShape">
              <a:avLst/>
            </a:prstTxWarp>
          </a:bodyPr>
          <a:lstStyle/>
          <a:p>
            <a:pPr>
              <a:spcBef>
                <a:spcPts val="4200"/>
              </a:spcBef>
            </a:pPr>
            <a:r>
              <a:rPr lang="en-US" sz="2800" dirty="0" smtClean="0">
                <a:solidFill>
                  <a:srgbClr val="FFFFFF"/>
                </a:solidFill>
                <a:latin typeface="Trebuchet MS" pitchFamily="-106" charset="0"/>
                <a:sym typeface="Trebuchet MS" pitchFamily="-106" charset="0"/>
              </a:rPr>
              <a:t>Based on 5 years of Colorado Data</a:t>
            </a:r>
            <a:endParaRPr lang="en-US" sz="2800" dirty="0">
              <a:solidFill>
                <a:srgbClr val="FFFFFF"/>
              </a:solidFill>
              <a:latin typeface="Trebuchet MS" pitchFamily="-106" charset="0"/>
              <a:sym typeface="Trebuchet MS" pitchFamily="-106" charset="0"/>
            </a:endParaRPr>
          </a:p>
        </p:txBody>
      </p:sp>
      <p:sp>
        <p:nvSpPr>
          <p:cNvPr id="27651" name="AutoShape 2"/>
          <p:cNvSpPr>
            <a:spLocks/>
          </p:cNvSpPr>
          <p:nvPr/>
        </p:nvSpPr>
        <p:spPr bwMode="auto">
          <a:xfrm>
            <a:off x="1308046" y="853681"/>
            <a:ext cx="10464800" cy="973137"/>
          </a:xfrm>
          <a:custGeom>
            <a:avLst/>
            <a:gdLst>
              <a:gd name="T0" fmla="*/ 5232400 w 21600"/>
              <a:gd name="T1" fmla="*/ 486568 h 21600"/>
              <a:gd name="T2" fmla="*/ 5232400 w 21600"/>
              <a:gd name="T3" fmla="*/ 486568 h 21600"/>
              <a:gd name="T4" fmla="*/ 5232400 w 21600"/>
              <a:gd name="T5" fmla="*/ 486568 h 21600"/>
              <a:gd name="T6" fmla="*/ 5232400 w 21600"/>
              <a:gd name="T7" fmla="*/ 486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3175">
            <a:noFill/>
            <a:miter lim="0"/>
            <a:headEnd/>
            <a:tailEnd/>
          </a:ln>
        </p:spPr>
        <p:txBody>
          <a:bodyPr lIns="0" tIns="0" rIns="0" bIns="0">
            <a:prstTxWarp prst="textNoShape">
              <a:avLst/>
            </a:prstTxWarp>
          </a:bodyPr>
          <a:lstStyle/>
          <a:p>
            <a:pPr algn="ctr">
              <a:defRPr/>
            </a:pPr>
            <a:r>
              <a:rPr lang="en-US" sz="4000" b="1" i="1" dirty="0" smtClean="0">
                <a:solidFill>
                  <a:srgbClr val="53585F"/>
                </a:solidFill>
              </a:rPr>
              <a:t>Students change </a:t>
            </a:r>
            <a:r>
              <a:rPr lang="en-US" sz="4000" b="1" i="1" dirty="0">
                <a:solidFill>
                  <a:srgbClr val="53585F"/>
                </a:solidFill>
              </a:rPr>
              <a:t>s</a:t>
            </a:r>
            <a:r>
              <a:rPr lang="en-US" sz="4000" b="1" i="1" dirty="0" smtClean="0">
                <a:solidFill>
                  <a:srgbClr val="53585F"/>
                </a:solidFill>
              </a:rPr>
              <a:t>chools </a:t>
            </a:r>
            <a:r>
              <a:rPr lang="en-US" sz="4000" b="1" i="1" dirty="0">
                <a:solidFill>
                  <a:srgbClr val="53585F"/>
                </a:solidFill>
              </a:rPr>
              <a:t>e</a:t>
            </a:r>
            <a:r>
              <a:rPr lang="en-US" sz="4000" b="1" i="1" dirty="0" smtClean="0">
                <a:solidFill>
                  <a:srgbClr val="53585F"/>
                </a:solidFill>
              </a:rPr>
              <a:t>ven </a:t>
            </a:r>
          </a:p>
          <a:p>
            <a:pPr algn="ctr">
              <a:defRPr/>
            </a:pPr>
            <a:r>
              <a:rPr lang="en-US" sz="4000" b="1" i="1" dirty="0" smtClean="0">
                <a:solidFill>
                  <a:srgbClr val="53585F"/>
                </a:solidFill>
              </a:rPr>
              <a:t>more </a:t>
            </a:r>
            <a:r>
              <a:rPr lang="en-US" sz="4000" b="1" i="1" dirty="0">
                <a:solidFill>
                  <a:srgbClr val="53585F"/>
                </a:solidFill>
              </a:rPr>
              <a:t>t</a:t>
            </a:r>
            <a:r>
              <a:rPr lang="en-US" sz="4000" b="1" i="1" dirty="0" smtClean="0">
                <a:solidFill>
                  <a:srgbClr val="53585F"/>
                </a:solidFill>
              </a:rPr>
              <a:t>han </a:t>
            </a:r>
            <a:r>
              <a:rPr lang="en-US" sz="4000" b="1" i="1" dirty="0">
                <a:solidFill>
                  <a:srgbClr val="53585F"/>
                </a:solidFill>
              </a:rPr>
              <a:t>p</a:t>
            </a:r>
            <a:r>
              <a:rPr lang="en-US" sz="4000" b="1" i="1" dirty="0" smtClean="0">
                <a:solidFill>
                  <a:srgbClr val="53585F"/>
                </a:solidFill>
              </a:rPr>
              <a:t>lacements </a:t>
            </a:r>
            <a:endParaRPr lang="en-US" sz="4000" dirty="0"/>
          </a:p>
        </p:txBody>
      </p:sp>
      <p:sp>
        <p:nvSpPr>
          <p:cNvPr id="11" name="Text Box 2"/>
          <p:cNvSpPr txBox="1"/>
          <p:nvPr/>
        </p:nvSpPr>
        <p:spPr>
          <a:xfrm>
            <a:off x="1116569" y="9263966"/>
            <a:ext cx="10656277" cy="642034"/>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53585F"/>
                </a:solidFill>
                <a:latin typeface="Calibri"/>
                <a:ea typeface="ヒラギノ丸ゴ Pro W4"/>
                <a:cs typeface="Calibri"/>
              </a:rPr>
              <a:t>The research reported here was supported by the Institute of Education Sciences, U.S. Department of Education, through Grant R305H150007 to the University of Northern Colorado. The opinions expressed are those of the authors and do not represent the views of the Institute or the U.S. Department of Education. </a:t>
            </a:r>
          </a:p>
        </p:txBody>
      </p:sp>
      <p:pic>
        <p:nvPicPr>
          <p:cNvPr id="13"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2526323"/>
            <a:ext cx="11045658" cy="4026877"/>
          </a:xfrm>
          <a:prstGeom prst="rect">
            <a:avLst/>
          </a:prstGeom>
        </p:spPr>
      </p:pic>
    </p:spTree>
    <p:extLst>
      <p:ext uri="{BB962C8B-B14F-4D97-AF65-F5344CB8AC3E}">
        <p14:creationId xmlns:p14="http://schemas.microsoft.com/office/powerpoint/2010/main" val="212185690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p:cNvSpPr>
          <p:nvPr/>
        </p:nvSpPr>
        <p:spPr bwMode="auto">
          <a:xfrm>
            <a:off x="2692400" y="7937895"/>
            <a:ext cx="9521825" cy="1282306"/>
          </a:xfrm>
          <a:custGeom>
            <a:avLst/>
            <a:gdLst>
              <a:gd name="T0" fmla="*/ 4608513 w 21600"/>
              <a:gd name="T1" fmla="*/ 311150 h 21600"/>
              <a:gd name="T2" fmla="*/ 4608513 w 21600"/>
              <a:gd name="T3" fmla="*/ 311150 h 21600"/>
              <a:gd name="T4" fmla="*/ 4608513 w 21600"/>
              <a:gd name="T5" fmla="*/ 311150 h 21600"/>
              <a:gd name="T6" fmla="*/ 4608513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3175">
            <a:noFill/>
            <a:miter lim="0"/>
            <a:headEnd/>
            <a:tailEnd/>
          </a:ln>
        </p:spPr>
        <p:txBody>
          <a:bodyPr lIns="50800" tIns="50800" rIns="50800" bIns="50800" anchor="ctr">
            <a:prstTxWarp prst="textNoShape">
              <a:avLst/>
            </a:prstTxWarp>
          </a:bodyPr>
          <a:lstStyle/>
          <a:p>
            <a:pPr>
              <a:spcBef>
                <a:spcPts val="4200"/>
              </a:spcBef>
            </a:pPr>
            <a:r>
              <a:rPr lang="en-US" sz="2800" dirty="0">
                <a:solidFill>
                  <a:srgbClr val="FFFFFF"/>
                </a:solidFill>
              </a:rPr>
              <a:t>With an Average of 3 School Moves, the Odds of Graduating are Smaller than Exiting Without a </a:t>
            </a:r>
            <a:r>
              <a:rPr lang="en-US" sz="2800" dirty="0" smtClean="0">
                <a:solidFill>
                  <a:srgbClr val="FFFFFF"/>
                </a:solidFill>
              </a:rPr>
              <a:t>Credential</a:t>
            </a:r>
            <a:endParaRPr lang="en-US" sz="2800" dirty="0">
              <a:solidFill>
                <a:srgbClr val="FFFFFF"/>
              </a:solidFill>
              <a:latin typeface="Trebuchet MS" pitchFamily="-106" charset="0"/>
              <a:sym typeface="Trebuchet MS" pitchFamily="-106" charset="0"/>
            </a:endParaRPr>
          </a:p>
        </p:txBody>
      </p:sp>
      <p:sp>
        <p:nvSpPr>
          <p:cNvPr id="27651" name="AutoShape 2"/>
          <p:cNvSpPr>
            <a:spLocks/>
          </p:cNvSpPr>
          <p:nvPr/>
        </p:nvSpPr>
        <p:spPr bwMode="auto">
          <a:xfrm>
            <a:off x="1308046" y="853681"/>
            <a:ext cx="10464800" cy="973137"/>
          </a:xfrm>
          <a:custGeom>
            <a:avLst/>
            <a:gdLst>
              <a:gd name="T0" fmla="*/ 5232400 w 21600"/>
              <a:gd name="T1" fmla="*/ 486568 h 21600"/>
              <a:gd name="T2" fmla="*/ 5232400 w 21600"/>
              <a:gd name="T3" fmla="*/ 486568 h 21600"/>
              <a:gd name="T4" fmla="*/ 5232400 w 21600"/>
              <a:gd name="T5" fmla="*/ 486568 h 21600"/>
              <a:gd name="T6" fmla="*/ 5232400 w 21600"/>
              <a:gd name="T7" fmla="*/ 486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3175">
            <a:noFill/>
            <a:miter lim="0"/>
            <a:headEnd/>
            <a:tailEnd/>
          </a:ln>
        </p:spPr>
        <p:txBody>
          <a:bodyPr lIns="0" tIns="0" rIns="0" bIns="0">
            <a:prstTxWarp prst="textNoShape">
              <a:avLst/>
            </a:prstTxWarp>
          </a:bodyPr>
          <a:lstStyle/>
          <a:p>
            <a:pPr algn="ctr">
              <a:defRPr/>
            </a:pPr>
            <a:r>
              <a:rPr lang="en-US" sz="4000" b="1" i="1" dirty="0">
                <a:solidFill>
                  <a:srgbClr val="53585F"/>
                </a:solidFill>
              </a:rPr>
              <a:t>Educational Stability is Important Before, During, and After Foster Care</a:t>
            </a:r>
            <a:endParaRPr lang="en-US" sz="4000" dirty="0"/>
          </a:p>
        </p:txBody>
      </p:sp>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a:off x="1276350" y="1524000"/>
            <a:ext cx="10496496" cy="6413895"/>
          </a:xfrm>
          <a:prstGeom prst="rect">
            <a:avLst/>
          </a:prstGeom>
        </p:spPr>
      </p:pic>
      <p:sp>
        <p:nvSpPr>
          <p:cNvPr id="9" name="TextBox 8"/>
          <p:cNvSpPr txBox="1"/>
          <p:nvPr/>
        </p:nvSpPr>
        <p:spPr>
          <a:xfrm>
            <a:off x="3302000" y="7391400"/>
            <a:ext cx="5917406" cy="243785"/>
          </a:xfrm>
          <a:prstGeom prst="rect">
            <a:avLst/>
          </a:prstGeom>
          <a:noFill/>
        </p:spPr>
        <p:txBody>
          <a:bodyPr wrap="square" rtlCol="0">
            <a:spAutoFit/>
          </a:bodyPr>
          <a:lstStyle/>
          <a:p>
            <a:r>
              <a:rPr lang="en-US" sz="984" dirty="0"/>
              <a:t>Data Source: Colorado Department of Education, Data Services and Colorado Department of Human Services</a:t>
            </a:r>
          </a:p>
        </p:txBody>
      </p:sp>
      <p:sp>
        <p:nvSpPr>
          <p:cNvPr id="11" name="Text Box 2"/>
          <p:cNvSpPr txBox="1"/>
          <p:nvPr/>
        </p:nvSpPr>
        <p:spPr>
          <a:xfrm>
            <a:off x="1116569" y="9263966"/>
            <a:ext cx="10656277" cy="642034"/>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53585F"/>
                </a:solidFill>
                <a:latin typeface="Calibri"/>
                <a:ea typeface="ヒラギノ丸ゴ Pro W4"/>
                <a:cs typeface="Calibri"/>
              </a:rPr>
              <a:t>The research reported here was supported by the Institute of Education Sciences, U.S. Department of Education, through Grant R305H150007 to the University of Northern Colorado. The opinions expressed are those of the authors and do not represent the views of the Institute or the U.S. Department of Education. </a:t>
            </a:r>
          </a:p>
        </p:txBody>
      </p:sp>
    </p:spTree>
    <p:extLst>
      <p:ext uri="{BB962C8B-B14F-4D97-AF65-F5344CB8AC3E}">
        <p14:creationId xmlns:p14="http://schemas.microsoft.com/office/powerpoint/2010/main" val="4537731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this Pre-Conference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Provide an overview of Colorado’s history in building capacity and intentional partnerships</a:t>
            </a:r>
          </a:p>
          <a:p>
            <a:pPr marL="1188743" lvl="1" indent="-457200"/>
            <a:r>
              <a:rPr lang="en-US" dirty="0" smtClean="0"/>
              <a:t>Students experiencing homelessness</a:t>
            </a:r>
          </a:p>
          <a:p>
            <a:pPr marL="1188743" lvl="1" indent="-457200"/>
            <a:r>
              <a:rPr lang="en-US" dirty="0" smtClean="0"/>
              <a:t>Students in the foster care system </a:t>
            </a:r>
          </a:p>
          <a:p>
            <a:pPr marL="457200" indent="-457200">
              <a:buFont typeface="Arial" panose="020B0604020202020204" pitchFamily="34" charset="0"/>
              <a:buChar char="•"/>
            </a:pPr>
            <a:r>
              <a:rPr lang="en-US" dirty="0" smtClean="0"/>
              <a:t>Identify how ESSA provisions for both populations are similar and different</a:t>
            </a:r>
          </a:p>
          <a:p>
            <a:pPr marL="457200" indent="-457200">
              <a:buFont typeface="Arial" panose="020B0604020202020204" pitchFamily="34" charset="0"/>
              <a:buChar char="•"/>
            </a:pPr>
            <a:r>
              <a:rPr lang="en-US" dirty="0" smtClean="0"/>
              <a:t>Lessons learned and examples of creating statewide capacity in schools and child welfare agencies</a:t>
            </a:r>
          </a:p>
          <a:p>
            <a:pPr marL="1188743" lvl="1" indent="-457200"/>
            <a:r>
              <a:rPr lang="en-US" dirty="0" smtClean="0"/>
              <a:t>Highly mobile students</a:t>
            </a:r>
          </a:p>
          <a:p>
            <a:pPr marL="1188743" lvl="1" indent="-457200"/>
            <a:r>
              <a:rPr lang="en-US" dirty="0" smtClean="0"/>
              <a:t>How to be “critical partners” across programs </a:t>
            </a:r>
          </a:p>
          <a:p>
            <a:pPr marL="1676438" lvl="2" indent="-457200"/>
            <a:r>
              <a:rPr lang="en-US" dirty="0" smtClean="0"/>
              <a:t>At the federal level </a:t>
            </a:r>
          </a:p>
          <a:p>
            <a:pPr marL="1676438" lvl="2" indent="-457200"/>
            <a:r>
              <a:rPr lang="en-US" dirty="0" smtClean="0"/>
              <a:t>At the state level </a:t>
            </a:r>
          </a:p>
          <a:p>
            <a:pPr marL="1676438" lvl="2" indent="-457200"/>
            <a:r>
              <a:rPr lang="en-US" dirty="0" smtClean="0"/>
              <a:t>At the local level </a:t>
            </a:r>
            <a:endParaRPr lang="en-US" dirty="0"/>
          </a:p>
        </p:txBody>
      </p:sp>
    </p:spTree>
    <p:extLst>
      <p:ext uri="{BB962C8B-B14F-4D97-AF65-F5344CB8AC3E}">
        <p14:creationId xmlns:p14="http://schemas.microsoft.com/office/powerpoint/2010/main" val="3458631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1170136"/>
            <a:ext cx="8166255" cy="616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
          <p:cNvSpPr>
            <a:spLocks/>
          </p:cNvSpPr>
          <p:nvPr/>
        </p:nvSpPr>
        <p:spPr bwMode="auto">
          <a:xfrm>
            <a:off x="2692400" y="7937895"/>
            <a:ext cx="9521825" cy="1282306"/>
          </a:xfrm>
          <a:custGeom>
            <a:avLst/>
            <a:gdLst>
              <a:gd name="T0" fmla="*/ 4608513 w 21600"/>
              <a:gd name="T1" fmla="*/ 311150 h 21600"/>
              <a:gd name="T2" fmla="*/ 4608513 w 21600"/>
              <a:gd name="T3" fmla="*/ 311150 h 21600"/>
              <a:gd name="T4" fmla="*/ 4608513 w 21600"/>
              <a:gd name="T5" fmla="*/ 311150 h 21600"/>
              <a:gd name="T6" fmla="*/ 4608513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3175">
            <a:noFill/>
            <a:miter lim="0"/>
            <a:headEnd/>
            <a:tailEnd/>
          </a:ln>
        </p:spPr>
        <p:txBody>
          <a:bodyPr lIns="50800" tIns="50800" rIns="50800" bIns="50800" anchor="ctr">
            <a:prstTxWarp prst="textNoShape">
              <a:avLst/>
            </a:prstTxWarp>
          </a:bodyPr>
          <a:lstStyle/>
          <a:p>
            <a:pPr>
              <a:spcBef>
                <a:spcPts val="4200"/>
              </a:spcBef>
            </a:pPr>
            <a:r>
              <a:rPr lang="en-US" sz="3600" dirty="0" smtClean="0">
                <a:solidFill>
                  <a:srgbClr val="FFFFFF"/>
                </a:solidFill>
              </a:rPr>
              <a:t>Every Transition Counts</a:t>
            </a:r>
            <a:endParaRPr lang="en-US" sz="3600" dirty="0">
              <a:solidFill>
                <a:srgbClr val="FFFFFF"/>
              </a:solidFill>
              <a:latin typeface="Trebuchet MS" pitchFamily="-106" charset="0"/>
              <a:sym typeface="Trebuchet MS" pitchFamily="-106" charset="0"/>
            </a:endParaRPr>
          </a:p>
        </p:txBody>
      </p:sp>
    </p:spTree>
    <p:extLst>
      <p:ext uri="{BB962C8B-B14F-4D97-AF65-F5344CB8AC3E}">
        <p14:creationId xmlns:p14="http://schemas.microsoft.com/office/powerpoint/2010/main" val="3161781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7999307"/>
            <a:ext cx="3576320" cy="292947"/>
          </a:xfrm>
          <a:prstGeom prst="rect">
            <a:avLst/>
          </a:prstGeom>
        </p:spPr>
        <p:txBody>
          <a:bodyPr/>
          <a:lstStyle/>
          <a:p>
            <a:fld id="{757A2F4E-5D54-B04B-91BD-7E78EE1FE9FD}" type="slidenum">
              <a:rPr lang="en-US" smtClean="0">
                <a:solidFill>
                  <a:prstClr val="black">
                    <a:tint val="75000"/>
                  </a:prstClr>
                </a:solidFill>
              </a:rPr>
              <a:pPr/>
              <a:t>21</a:t>
            </a:fld>
            <a:endParaRPr lang="en-US" dirty="0" smtClean="0">
              <a:solidFill>
                <a:prstClr val="black">
                  <a:tint val="75000"/>
                </a:prstClr>
              </a:solidFill>
            </a:endParaRPr>
          </a:p>
        </p:txBody>
      </p:sp>
      <p:sp>
        <p:nvSpPr>
          <p:cNvPr id="5" name="Rectangle 4"/>
          <p:cNvSpPr/>
          <p:nvPr/>
        </p:nvSpPr>
        <p:spPr>
          <a:xfrm>
            <a:off x="2519680" y="2194560"/>
            <a:ext cx="7802880" cy="5120640"/>
          </a:xfrm>
          <a:prstGeom prst="rect">
            <a:avLst/>
          </a:prstGeom>
          <a:ln>
            <a:noFill/>
          </a:ln>
        </p:spPr>
      </p:sp>
      <p:sp>
        <p:nvSpPr>
          <p:cNvPr id="21" name="Title 1"/>
          <p:cNvSpPr txBox="1">
            <a:spLocks/>
          </p:cNvSpPr>
          <p:nvPr/>
        </p:nvSpPr>
        <p:spPr>
          <a:xfrm>
            <a:off x="1928608" y="1653967"/>
            <a:ext cx="8778240" cy="65024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defTabSz="975390"/>
            <a:endParaRPr lang="en-US" sz="2987" dirty="0">
              <a:solidFill>
                <a:prstClr val="white"/>
              </a:solidFill>
              <a:latin typeface="Museo Slab 500" panose="02000000000000000000" pitchFamily="50" charset="0"/>
              <a:cs typeface="+mj-cs"/>
            </a:endParaRPr>
          </a:p>
        </p:txBody>
      </p:sp>
      <p:sp>
        <p:nvSpPr>
          <p:cNvPr id="22" name="Rectangle 21"/>
          <p:cNvSpPr/>
          <p:nvPr/>
        </p:nvSpPr>
        <p:spPr>
          <a:xfrm>
            <a:off x="2519680" y="2194560"/>
            <a:ext cx="7802880" cy="5120640"/>
          </a:xfrm>
          <a:prstGeom prst="rect">
            <a:avLst/>
          </a:prstGeom>
          <a:ln>
            <a:noFill/>
          </a:ln>
        </p:spPr>
      </p:sp>
      <p:pic>
        <p:nvPicPr>
          <p:cNvPr id="7" name="Picture 6"/>
          <p:cNvPicPr>
            <a:picLocks noChangeAspect="1"/>
          </p:cNvPicPr>
          <p:nvPr/>
        </p:nvPicPr>
        <p:blipFill>
          <a:blip r:embed="rId3"/>
          <a:stretch>
            <a:fillRect/>
          </a:stretch>
        </p:blipFill>
        <p:spPr>
          <a:xfrm>
            <a:off x="373301" y="1661653"/>
            <a:ext cx="12252192" cy="5734827"/>
          </a:xfrm>
          <a:prstGeom prst="rect">
            <a:avLst/>
          </a:prstGeom>
        </p:spPr>
      </p:pic>
    </p:spTree>
    <p:extLst>
      <p:ext uri="{BB962C8B-B14F-4D97-AF65-F5344CB8AC3E}">
        <p14:creationId xmlns:p14="http://schemas.microsoft.com/office/powerpoint/2010/main" val="3420098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219200"/>
            <a:ext cx="13004800" cy="7315200"/>
          </a:xfrm>
          <a:prstGeom prst="rect">
            <a:avLst/>
          </a:prstGeom>
        </p:spPr>
      </p:pic>
    </p:spTree>
    <p:extLst>
      <p:ext uri="{BB962C8B-B14F-4D97-AF65-F5344CB8AC3E}">
        <p14:creationId xmlns:p14="http://schemas.microsoft.com/office/powerpoint/2010/main" val="3307951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94338"/>
            <a:ext cx="13004800" cy="6733735"/>
          </a:xfrm>
          <a:prstGeom prst="rect">
            <a:avLst/>
          </a:prstGeom>
        </p:spPr>
      </p:pic>
    </p:spTree>
    <p:extLst>
      <p:ext uri="{BB962C8B-B14F-4D97-AF65-F5344CB8AC3E}">
        <p14:creationId xmlns:p14="http://schemas.microsoft.com/office/powerpoint/2010/main" val="3855306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Child Welfare Education Liaison (CWEL)?</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a:t>CWELs required at each Local Education Agency</a:t>
            </a:r>
          </a:p>
          <a:p>
            <a:pPr marL="457200" indent="-457200">
              <a:buFont typeface="Arial" panose="020B0604020202020204" pitchFamily="34" charset="0"/>
              <a:buChar char="•"/>
            </a:pPr>
            <a:r>
              <a:rPr lang="en-US" sz="3200" dirty="0"/>
              <a:t>Reporting of CWEL contact information by August 15 of each year (now met through Consolidated Applications)</a:t>
            </a:r>
          </a:p>
          <a:p>
            <a:pPr marL="457200" indent="-457200">
              <a:buFont typeface="Arial" panose="020B0604020202020204" pitchFamily="34" charset="0"/>
              <a:buChar char="•"/>
            </a:pPr>
            <a:r>
              <a:rPr lang="en-US" sz="3200" dirty="0"/>
              <a:t>Participation in Best Interest Determination meetings upon request</a:t>
            </a:r>
          </a:p>
          <a:p>
            <a:pPr marL="457200" indent="-457200">
              <a:buFont typeface="Arial" panose="020B0604020202020204" pitchFamily="34" charset="0"/>
              <a:buChar char="•"/>
            </a:pPr>
            <a:r>
              <a:rPr lang="en-US" sz="3200" dirty="0"/>
              <a:t>Collaborating with county departments of human services to provide, arrange, and fund transportation to the school of origin</a:t>
            </a:r>
          </a:p>
          <a:p>
            <a:pPr marL="457200" indent="-457200">
              <a:buFont typeface="Arial" panose="020B0604020202020204" pitchFamily="34" charset="0"/>
              <a:buChar char="•"/>
            </a:pPr>
            <a:r>
              <a:rPr lang="en-US" sz="3200" dirty="0"/>
              <a:t>Participation in threat assessment teams upon request</a:t>
            </a:r>
          </a:p>
          <a:p>
            <a:pPr marL="457200" indent="-457200">
              <a:buFont typeface="Arial" panose="020B0604020202020204" pitchFamily="34" charset="0"/>
              <a:buChar char="•"/>
            </a:pPr>
            <a:r>
              <a:rPr lang="en-US" sz="3200" dirty="0"/>
              <a:t>Immediate enrollment</a:t>
            </a:r>
          </a:p>
          <a:p>
            <a:pPr marL="457200" indent="-457200">
              <a:buFont typeface="Arial" panose="020B0604020202020204" pitchFamily="34" charset="0"/>
              <a:buChar char="•"/>
            </a:pPr>
            <a:r>
              <a:rPr lang="en-US" sz="3200" dirty="0"/>
              <a:t>Immediate transfer of records</a:t>
            </a:r>
          </a:p>
          <a:p>
            <a:pPr marL="457200" indent="-457200">
              <a:buFont typeface="Arial" panose="020B0604020202020204" pitchFamily="34" charset="0"/>
              <a:buChar char="•"/>
            </a:pPr>
            <a:r>
              <a:rPr lang="en-US" sz="3200" dirty="0"/>
              <a:t>Honoring certified coursework and accepting partial credits</a:t>
            </a:r>
          </a:p>
          <a:p>
            <a:pPr marL="457200" indent="-457200">
              <a:buFont typeface="Arial" panose="020B0604020202020204" pitchFamily="34" charset="0"/>
              <a:buChar char="•"/>
            </a:pPr>
            <a:r>
              <a:rPr lang="en-US" sz="3200" dirty="0"/>
              <a:t>Waiving fees that would otherwise be assessed </a:t>
            </a:r>
          </a:p>
          <a:p>
            <a:endParaRPr lang="en-US" dirty="0"/>
          </a:p>
        </p:txBody>
      </p:sp>
    </p:spTree>
    <p:extLst>
      <p:ext uri="{BB962C8B-B14F-4D97-AF65-F5344CB8AC3E}">
        <p14:creationId xmlns:p14="http://schemas.microsoft.com/office/powerpoint/2010/main" val="3616239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CWEL Contacts</a:t>
            </a:r>
            <a:endParaRPr lang="en-US" dirty="0"/>
          </a:p>
        </p:txBody>
      </p:sp>
      <p:sp>
        <p:nvSpPr>
          <p:cNvPr id="3" name="Content Placeholder 2"/>
          <p:cNvSpPr>
            <a:spLocks noGrp="1"/>
          </p:cNvSpPr>
          <p:nvPr>
            <p:ph idx="1"/>
          </p:nvPr>
        </p:nvSpPr>
        <p:spPr/>
        <p:txBody>
          <a:bodyPr/>
          <a:lstStyle/>
          <a:p>
            <a:r>
              <a:rPr lang="en-US" b="1" dirty="0"/>
              <a:t>“</a:t>
            </a:r>
            <a:r>
              <a:rPr lang="en-US" b="1" i="1" u="sng" dirty="0">
                <a:solidFill>
                  <a:srgbClr val="FF0000"/>
                </a:solidFill>
              </a:rPr>
              <a:t>The LEA/BOCES has adopted policies and practices </a:t>
            </a:r>
            <a:r>
              <a:rPr lang="en-US" b="1" i="1" dirty="0"/>
              <a:t>to ensure that children in foster care will remain, if possible, in the school in which the child is enrolled at the time placement. When remaining in such school is not in the best interest of the child, the LEA will provide immediate and appropriate enrollment in a new school, with all of the educational records of the child provided to the new school. The LEA has, or will adopt, policies and practices to ensure that the enrolling school will immediately contact the school last attended by the child in foster care to obtain relevant academic and other records. § </a:t>
            </a:r>
          </a:p>
          <a:p>
            <a:endParaRPr lang="en-US" dirty="0"/>
          </a:p>
        </p:txBody>
      </p:sp>
    </p:spTree>
    <p:extLst>
      <p:ext uri="{BB962C8B-B14F-4D97-AF65-F5344CB8AC3E}">
        <p14:creationId xmlns:p14="http://schemas.microsoft.com/office/powerpoint/2010/main" val="1323240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0" y="3505200"/>
            <a:ext cx="11775440" cy="3315546"/>
          </a:xfrm>
        </p:spPr>
        <p:txBody>
          <a:bodyPr/>
          <a:lstStyle/>
          <a:p>
            <a:r>
              <a:rPr lang="en-US" dirty="0"/>
              <a:t>Key Terms and </a:t>
            </a:r>
            <a:r>
              <a:rPr lang="en-US" dirty="0" smtClean="0"/>
              <a:t>Definitions as Defined in Colorado HB 18-1306</a:t>
            </a:r>
            <a:endParaRPr lang="en-US" dirty="0"/>
          </a:p>
        </p:txBody>
      </p:sp>
    </p:spTree>
    <p:extLst>
      <p:ext uri="{BB962C8B-B14F-4D97-AF65-F5344CB8AC3E}">
        <p14:creationId xmlns:p14="http://schemas.microsoft.com/office/powerpoint/2010/main" val="2784650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School of Origin </a:t>
            </a:r>
            <a:endParaRPr lang="en-US" dirty="0">
              <a:solidFill>
                <a:schemeClr val="bg1"/>
              </a:solidFill>
            </a:endParaRPr>
          </a:p>
        </p:txBody>
      </p:sp>
      <p:sp>
        <p:nvSpPr>
          <p:cNvPr id="3" name="Content Placeholder 2"/>
          <p:cNvSpPr>
            <a:spLocks noGrp="1"/>
          </p:cNvSpPr>
          <p:nvPr>
            <p:ph idx="1"/>
          </p:nvPr>
        </p:nvSpPr>
        <p:spPr/>
        <p:txBody>
          <a:bodyPr/>
          <a:lstStyle/>
          <a:p>
            <a:r>
              <a:rPr lang="en-US" i="1" dirty="0"/>
              <a:t>“School of Origin”</a:t>
            </a:r>
            <a:r>
              <a:rPr lang="en-US" dirty="0"/>
              <a:t> is defined flexibly to ensure children and youth who might not otherwise have a school of origin can attend the school where they have meaningful connections and to ensure children and youth input is considered when selecting a school. Designating a school as the “school of origin” allows the child or youth to attend there and receive transportation if necessary, even if they live outside the catchment area or transportation would not otherwise be provided.</a:t>
            </a:r>
          </a:p>
          <a:p>
            <a:r>
              <a:rPr lang="en-US" i="1" dirty="0"/>
              <a:t>Id</a:t>
            </a:r>
            <a:r>
              <a:rPr lang="en-US" dirty="0"/>
              <a:t>. at § 138(1)(g).</a:t>
            </a:r>
          </a:p>
          <a:p>
            <a:endParaRPr lang="en-US" dirty="0"/>
          </a:p>
        </p:txBody>
      </p:sp>
    </p:spTree>
    <p:extLst>
      <p:ext uri="{BB962C8B-B14F-4D97-AF65-F5344CB8AC3E}">
        <p14:creationId xmlns:p14="http://schemas.microsoft.com/office/powerpoint/2010/main" val="12495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Education Provider </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“Education Provider” means a school, school district, the State Charter School Institute, or a Board of Cooperative Services that operates a school.</a:t>
            </a:r>
          </a:p>
          <a:p>
            <a:pPr marL="487695" indent="-487695">
              <a:buFont typeface="Arial" panose="020B0604020202020204" pitchFamily="34" charset="0"/>
              <a:buChar char="•"/>
            </a:pPr>
            <a:r>
              <a:rPr lang="en-US" dirty="0" smtClean="0"/>
              <a:t>“School” means a public school of a school district, a school operated by a Board of Cooperative Services pursuant to Article 5 of this Title 22, an Institute Charter School authorized pursuant to part 5 of Article 30.5 of this Title 22, a State-Licensed Day Treatment Facility, or an approved Facility School as defined in section 22-2-402(1). </a:t>
            </a:r>
            <a:endParaRPr lang="en-US" dirty="0"/>
          </a:p>
        </p:txBody>
      </p:sp>
    </p:spTree>
    <p:extLst>
      <p:ext uri="{BB962C8B-B14F-4D97-AF65-F5344CB8AC3E}">
        <p14:creationId xmlns:p14="http://schemas.microsoft.com/office/powerpoint/2010/main" val="3430431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Student in Out-of-Home Placement </a:t>
            </a:r>
            <a:endParaRPr lang="en-US" dirty="0">
              <a:solidFill>
                <a:schemeClr val="bg1"/>
              </a:solidFill>
            </a:endParaRPr>
          </a:p>
        </p:txBody>
      </p:sp>
      <p:sp>
        <p:nvSpPr>
          <p:cNvPr id="3" name="Content Placeholder 2"/>
          <p:cNvSpPr>
            <a:spLocks noGrp="1"/>
          </p:cNvSpPr>
          <p:nvPr>
            <p:ph idx="1"/>
          </p:nvPr>
        </p:nvSpPr>
        <p:spPr/>
        <p:txBody>
          <a:bodyPr/>
          <a:lstStyle/>
          <a:p>
            <a:r>
              <a:rPr lang="en-US" i="1" dirty="0"/>
              <a:t>“Student in Out-of-Home Placement”</a:t>
            </a:r>
            <a:r>
              <a:rPr lang="en-US" dirty="0"/>
              <a:t> is defined to include children and youth who, at any time during an academic semester or term, are in placement out of the home as defined by 19-1-103(85), C.R.S. By extending the “out-of-home” status for educational purposes until the end of the semester or term when the child or youth is exits out-of-home placement, transportation services continue until a natural academic break. </a:t>
            </a:r>
            <a:r>
              <a:rPr lang="en-US" dirty="0" smtClean="0"/>
              <a:t>HB </a:t>
            </a:r>
            <a:r>
              <a:rPr lang="en-US" dirty="0"/>
              <a:t>18-1306 codified at § 22-32-138(1)(h), C.R.S. (2018, eff. August 8, 2018).</a:t>
            </a:r>
          </a:p>
          <a:p>
            <a:endParaRPr lang="en-US" dirty="0"/>
          </a:p>
        </p:txBody>
      </p:sp>
    </p:spTree>
    <p:extLst>
      <p:ext uri="{BB962C8B-B14F-4D97-AF65-F5344CB8AC3E}">
        <p14:creationId xmlns:p14="http://schemas.microsoft.com/office/powerpoint/2010/main" val="3601995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Unique Needs of Students</a:t>
            </a:r>
            <a:endParaRPr lang="en-US" dirty="0"/>
          </a:p>
        </p:txBody>
      </p:sp>
    </p:spTree>
    <p:extLst>
      <p:ext uri="{BB962C8B-B14F-4D97-AF65-F5344CB8AC3E}">
        <p14:creationId xmlns:p14="http://schemas.microsoft.com/office/powerpoint/2010/main" val="4022113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Immediate Enrollment and Immediate Transfer of Records</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Records: “Student is enrolled in a new school immediately with transition planning, and that the student’s complete education information and records are requested immediately by the student’s new school upon enrollment. </a:t>
            </a:r>
          </a:p>
          <a:p>
            <a:pPr marL="487695" indent="-487695">
              <a:buFont typeface="Arial" panose="020B0604020202020204" pitchFamily="34" charset="0"/>
              <a:buChar char="•"/>
            </a:pPr>
            <a:r>
              <a:rPr lang="en-US" dirty="0" smtClean="0"/>
              <a:t>… “Education provider shall transfer the student’s education information and records to the receiving school as soon as possible but not to exceed five school days after receiving the transfer request.”</a:t>
            </a:r>
          </a:p>
          <a:p>
            <a:pPr marL="487695" indent="-487695">
              <a:buFont typeface="Arial" panose="020B0604020202020204" pitchFamily="34" charset="0"/>
              <a:buChar char="•"/>
            </a:pPr>
            <a:r>
              <a:rPr lang="en-US" dirty="0" smtClean="0"/>
              <a:t>Key language in “immediate” is, “as soon as possible but not to exceed five school days”</a:t>
            </a:r>
            <a:endParaRPr lang="en-US" dirty="0"/>
          </a:p>
        </p:txBody>
      </p:sp>
    </p:spTree>
    <p:extLst>
      <p:ext uri="{BB962C8B-B14F-4D97-AF65-F5344CB8AC3E}">
        <p14:creationId xmlns:p14="http://schemas.microsoft.com/office/powerpoint/2010/main" val="3588086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Best Interest Determinations</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a:t>According to 12 CCR 2509-4, 7.301.241(D), “The county shall make a best interest determination prior to any school move resulting from a change in placements unless remaining in the school of origin poses a specific, documented threat to the child/youth’s safety</a:t>
            </a:r>
            <a:r>
              <a:rPr lang="en-US" dirty="0" smtClean="0"/>
              <a:t>.”</a:t>
            </a:r>
          </a:p>
          <a:p>
            <a:pPr marL="487695" indent="-487695">
              <a:buFont typeface="Arial" panose="020B0604020202020204" pitchFamily="34" charset="0"/>
              <a:buChar char="•"/>
            </a:pPr>
            <a:r>
              <a:rPr lang="en-US" dirty="0"/>
              <a:t>The presumption under the Fostering Connections Act and the Every Student Succeeds Act, as well as HB 18-1306, is that children and youth in foster care will remain in their schools of origin. Because of this presumption, there is no formal decision-making process required until there is a consideration of changing schools. </a:t>
            </a:r>
            <a:endParaRPr lang="en-US" dirty="0" smtClean="0"/>
          </a:p>
          <a:p>
            <a:pPr marL="487695" indent="-487695">
              <a:buFont typeface="Arial" panose="020B0604020202020204" pitchFamily="34" charset="0"/>
              <a:buChar char="•"/>
            </a:pPr>
            <a:r>
              <a:rPr lang="en-US" dirty="0"/>
              <a:t>The only timing requirement for best interest determinations is that they occur </a:t>
            </a:r>
            <a:r>
              <a:rPr lang="en-US" b="1" i="1" u="sng" dirty="0">
                <a:solidFill>
                  <a:srgbClr val="FF0000"/>
                </a:solidFill>
              </a:rPr>
              <a:t>prior to a school move</a:t>
            </a:r>
            <a:r>
              <a:rPr lang="en-US" dirty="0"/>
              <a:t>. </a:t>
            </a:r>
          </a:p>
          <a:p>
            <a:pPr marL="487695" indent="-487695">
              <a:buFont typeface="Arial" panose="020B0604020202020204" pitchFamily="34" charset="0"/>
              <a:buChar char="•"/>
            </a:pPr>
            <a:endParaRPr lang="en-US" dirty="0" smtClean="0"/>
          </a:p>
          <a:p>
            <a:r>
              <a:rPr lang="en-US" dirty="0"/>
              <a:t> </a:t>
            </a:r>
          </a:p>
          <a:p>
            <a:endParaRPr lang="en-US" dirty="0"/>
          </a:p>
        </p:txBody>
      </p:sp>
    </p:spTree>
    <p:extLst>
      <p:ext uri="{BB962C8B-B14F-4D97-AF65-F5344CB8AC3E}">
        <p14:creationId xmlns:p14="http://schemas.microsoft.com/office/powerpoint/2010/main" val="3022533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Interest Determinations (BID) and Communication with County Child Welfare</a:t>
            </a:r>
          </a:p>
        </p:txBody>
      </p:sp>
    </p:spTree>
    <p:extLst>
      <p:ext uri="{BB962C8B-B14F-4D97-AF65-F5344CB8AC3E}">
        <p14:creationId xmlns:p14="http://schemas.microsoft.com/office/powerpoint/2010/main" val="1909382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stretch>
            <a:fillRect/>
          </a:stretch>
        </p:blipFill>
        <p:spPr>
          <a:xfrm>
            <a:off x="4018953" y="1219200"/>
            <a:ext cx="4383244" cy="2012060"/>
          </a:xfrm>
          <a:prstGeom prst="rect">
            <a:avLst/>
          </a:prstGeom>
        </p:spPr>
      </p:pic>
      <p:pic>
        <p:nvPicPr>
          <p:cNvPr id="6" name="Picture 5"/>
          <p:cNvPicPr>
            <a:picLocks noChangeAspect="1"/>
          </p:cNvPicPr>
          <p:nvPr/>
        </p:nvPicPr>
        <p:blipFill>
          <a:blip r:embed="rId3"/>
          <a:stretch>
            <a:fillRect/>
          </a:stretch>
        </p:blipFill>
        <p:spPr>
          <a:xfrm>
            <a:off x="329036" y="3325850"/>
            <a:ext cx="12558250" cy="5409489"/>
          </a:xfrm>
          <a:prstGeom prst="rect">
            <a:avLst/>
          </a:prstGeom>
        </p:spPr>
      </p:pic>
    </p:spTree>
    <p:extLst>
      <p:ext uri="{BB962C8B-B14F-4D97-AF65-F5344CB8AC3E}">
        <p14:creationId xmlns:p14="http://schemas.microsoft.com/office/powerpoint/2010/main" val="1191097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7345754" cy="760781"/>
          </a:xfrm>
        </p:spPr>
        <p:txBody>
          <a:bodyPr/>
          <a:lstStyle/>
          <a:p>
            <a:r>
              <a:rPr lang="en-US" dirty="0" smtClean="0">
                <a:solidFill>
                  <a:schemeClr val="bg1"/>
                </a:solidFill>
              </a:rPr>
              <a:t>Who is required to attend a BID meeting? </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Child/youth (in a developmentally appropriate way)</a:t>
            </a:r>
          </a:p>
          <a:p>
            <a:pPr marL="487695" indent="-487695">
              <a:buFont typeface="Arial" panose="020B0604020202020204" pitchFamily="34" charset="0"/>
              <a:buChar char="•"/>
            </a:pPr>
            <a:r>
              <a:rPr lang="en-US" dirty="0" smtClean="0"/>
              <a:t>Parents</a:t>
            </a:r>
          </a:p>
          <a:p>
            <a:pPr marL="487695" indent="-487695">
              <a:buFont typeface="Arial" panose="020B0604020202020204" pitchFamily="34" charset="0"/>
              <a:buChar char="•"/>
            </a:pPr>
            <a:r>
              <a:rPr lang="en-US" dirty="0" smtClean="0"/>
              <a:t>Caseworker or appropriate designee</a:t>
            </a:r>
          </a:p>
          <a:p>
            <a:pPr marL="487695" indent="-487695">
              <a:buFont typeface="Arial" panose="020B0604020202020204" pitchFamily="34" charset="0"/>
              <a:buChar char="•"/>
            </a:pPr>
            <a:r>
              <a:rPr lang="en-US" dirty="0" smtClean="0"/>
              <a:t>Guardian ad litem (if one is appointed)</a:t>
            </a:r>
          </a:p>
          <a:p>
            <a:pPr marL="487695" indent="-487695">
              <a:buFont typeface="Arial" panose="020B0604020202020204" pitchFamily="34" charset="0"/>
              <a:buChar char="•"/>
            </a:pPr>
            <a:r>
              <a:rPr lang="en-US" dirty="0" smtClean="0"/>
              <a:t>Representative from the school of origin who knows the child/youth as determined by the LEA</a:t>
            </a:r>
          </a:p>
          <a:p>
            <a:pPr marL="487695" indent="-487695">
              <a:buFont typeface="Arial" panose="020B0604020202020204" pitchFamily="34" charset="0"/>
              <a:buChar char="•"/>
            </a:pPr>
            <a:r>
              <a:rPr lang="en-US" dirty="0" smtClean="0"/>
              <a:t>Educational surrogate parent </a:t>
            </a:r>
          </a:p>
          <a:p>
            <a:pPr marL="487695" indent="-487695">
              <a:buFont typeface="Arial" panose="020B0604020202020204" pitchFamily="34" charset="0"/>
              <a:buChar char="•"/>
            </a:pPr>
            <a:r>
              <a:rPr lang="en-US" dirty="0" smtClean="0"/>
              <a:t>Others as relevant and appropriate as determined by the county (e.g. future caregiver, Court Appointed Special Advocate, representatives from potential new school, support person for the child/youth). </a:t>
            </a:r>
            <a:endParaRPr lang="en-US" dirty="0"/>
          </a:p>
        </p:txBody>
      </p:sp>
    </p:spTree>
    <p:extLst>
      <p:ext uri="{BB962C8B-B14F-4D97-AF65-F5344CB8AC3E}">
        <p14:creationId xmlns:p14="http://schemas.microsoft.com/office/powerpoint/2010/main" val="2685026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57200"/>
            <a:ext cx="8321114" cy="760781"/>
          </a:xfrm>
        </p:spPr>
        <p:txBody>
          <a:bodyPr/>
          <a:lstStyle/>
          <a:p>
            <a:r>
              <a:rPr lang="en-US" dirty="0" smtClean="0">
                <a:solidFill>
                  <a:schemeClr val="bg1"/>
                </a:solidFill>
              </a:rPr>
              <a:t>What should a school do if a foster parent comes to enroll a student and a BID has not occurred. </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If the school is not aware of whether or not the county child welfare department held a BID, the Child Welfare Education Liaison (CWEL) at the school district should:</a:t>
            </a:r>
          </a:p>
          <a:p>
            <a:pPr marL="1219238" lvl="1" indent="-487695"/>
            <a:r>
              <a:rPr lang="en-US" dirty="0" smtClean="0"/>
              <a:t>Call the county department of human/social services to inquire about the best interest meeting</a:t>
            </a:r>
          </a:p>
          <a:p>
            <a:pPr marL="1219238" lvl="1" indent="-487695"/>
            <a:r>
              <a:rPr lang="en-US" dirty="0" smtClean="0"/>
              <a:t>If the CWEL does not get an acceptable answer within one business day, call CDE or CDHS for help contacting the county </a:t>
            </a:r>
          </a:p>
          <a:p>
            <a:pPr marL="1219238" lvl="1" indent="-487695"/>
            <a:endParaRPr lang="en-US" dirty="0"/>
          </a:p>
          <a:p>
            <a:pPr marL="487695" indent="-487695">
              <a:buFont typeface="Arial" panose="020B0604020202020204" pitchFamily="34" charset="0"/>
              <a:buChar char="•"/>
            </a:pPr>
            <a:r>
              <a:rPr lang="en-US" dirty="0" smtClean="0"/>
              <a:t>Schools and counties should work together to develop common communication practices about BIDs and transportation planning. </a:t>
            </a:r>
            <a:endParaRPr lang="en-US" dirty="0"/>
          </a:p>
        </p:txBody>
      </p:sp>
    </p:spTree>
    <p:extLst>
      <p:ext uri="{BB962C8B-B14F-4D97-AF65-F5344CB8AC3E}">
        <p14:creationId xmlns:p14="http://schemas.microsoft.com/office/powerpoint/2010/main" val="3226157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6922706" cy="760781"/>
          </a:xfrm>
        </p:spPr>
        <p:txBody>
          <a:bodyPr/>
          <a:lstStyle/>
          <a:p>
            <a:r>
              <a:rPr lang="en-US" sz="2987" dirty="0">
                <a:solidFill>
                  <a:schemeClr val="bg1"/>
                </a:solidFill>
              </a:rPr>
              <a:t>Enrollment considerations</a:t>
            </a: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In the event a school move is warranted through the BID process, a student is enrolled in a new </a:t>
            </a:r>
            <a:r>
              <a:rPr lang="en-US" dirty="0" smtClean="0">
                <a:solidFill>
                  <a:srgbClr val="FD5E33"/>
                </a:solidFill>
              </a:rPr>
              <a:t>school district NOT in a school</a:t>
            </a:r>
            <a:r>
              <a:rPr lang="en-US" dirty="0" smtClean="0"/>
              <a:t>.</a:t>
            </a:r>
          </a:p>
          <a:p>
            <a:pPr marL="1219238" lvl="1" indent="-487695"/>
            <a:r>
              <a:rPr lang="en-US" dirty="0" smtClean="0"/>
              <a:t>Child welfare and ultimately the juvenile courts have ultimate decision-making responsibilities in a BID; however, this only applies to the </a:t>
            </a:r>
            <a:r>
              <a:rPr lang="en-US" dirty="0" smtClean="0">
                <a:solidFill>
                  <a:srgbClr val="FD5E33"/>
                </a:solidFill>
              </a:rPr>
              <a:t>district </a:t>
            </a:r>
            <a:r>
              <a:rPr lang="en-US" dirty="0" smtClean="0"/>
              <a:t>where the child is enrolled. </a:t>
            </a:r>
          </a:p>
          <a:p>
            <a:pPr lvl="1" indent="0">
              <a:buNone/>
            </a:pPr>
            <a:endParaRPr lang="en-US" dirty="0" smtClean="0"/>
          </a:p>
          <a:p>
            <a:pPr marL="1219238" lvl="1" indent="-487695"/>
            <a:r>
              <a:rPr lang="en-US" dirty="0" smtClean="0"/>
              <a:t>Example: A child is receiving special education services and the school where the foster home is located does not have the capacity to meet the needs on the IEP—the district will be responsible for placing the student in the appropriate school that will meet their educational needs. </a:t>
            </a:r>
          </a:p>
        </p:txBody>
      </p:sp>
    </p:spTree>
    <p:extLst>
      <p:ext uri="{BB962C8B-B14F-4D97-AF65-F5344CB8AC3E}">
        <p14:creationId xmlns:p14="http://schemas.microsoft.com/office/powerpoint/2010/main" val="4118964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Transportation </a:t>
            </a:r>
            <a:endParaRPr lang="en-US" dirty="0"/>
          </a:p>
        </p:txBody>
      </p:sp>
    </p:spTree>
    <p:extLst>
      <p:ext uri="{BB962C8B-B14F-4D97-AF65-F5344CB8AC3E}">
        <p14:creationId xmlns:p14="http://schemas.microsoft.com/office/powerpoint/2010/main" val="472478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Transportation Plan with Counties and School Districts </a:t>
            </a:r>
            <a:endParaRPr lang="en-US" dirty="0">
              <a:solidFill>
                <a:schemeClr val="bg1"/>
              </a:solidFill>
            </a:endParaRPr>
          </a:p>
        </p:txBody>
      </p:sp>
      <p:sp>
        <p:nvSpPr>
          <p:cNvPr id="3" name="Content Placeholder 2"/>
          <p:cNvSpPr>
            <a:spLocks noGrp="1"/>
          </p:cNvSpPr>
          <p:nvPr>
            <p:ph idx="1"/>
          </p:nvPr>
        </p:nvSpPr>
        <p:spPr/>
        <p:txBody>
          <a:bodyPr/>
          <a:lstStyle/>
          <a:p>
            <a:r>
              <a:rPr lang="en-US" dirty="0"/>
              <a:t>Collaboration between counties and school districts is essential to providing children and youth school stability. Consistent with the Every Student Succeeds Act, HB 18-1306 requires county departments and school districts to “coordinate…to establish systems-level plans for how necessary transportation to the school of origin is provided, arranged, and funded for the duration of a child’s or youth’s time as a student in out-of-home placement, including the equitable allocation of costs.”</a:t>
            </a:r>
          </a:p>
          <a:p>
            <a:endParaRPr lang="en-US" dirty="0"/>
          </a:p>
        </p:txBody>
      </p:sp>
    </p:spTree>
    <p:extLst>
      <p:ext uri="{BB962C8B-B14F-4D97-AF65-F5344CB8AC3E}">
        <p14:creationId xmlns:p14="http://schemas.microsoft.com/office/powerpoint/2010/main" val="1299654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533400"/>
            <a:ext cx="12143232" cy="760781"/>
          </a:xfrm>
        </p:spPr>
        <p:txBody>
          <a:bodyPr/>
          <a:lstStyle/>
          <a:p>
            <a:r>
              <a:rPr lang="en-US" b="1" dirty="0">
                <a:solidFill>
                  <a:schemeClr val="bg1"/>
                </a:solidFill>
              </a:rPr>
              <a:t>When district does not have prior cost: total cost x .2 x.5 = amount split by county and district</a:t>
            </a:r>
            <a:endParaRPr lang="en-US" dirty="0">
              <a:solidFill>
                <a:schemeClr val="bg1"/>
              </a:solidFill>
            </a:endParaRPr>
          </a:p>
        </p:txBody>
      </p:sp>
      <p:sp>
        <p:nvSpPr>
          <p:cNvPr id="3" name="Content Placeholder 2"/>
          <p:cNvSpPr>
            <a:spLocks noGrp="1"/>
          </p:cNvSpPr>
          <p:nvPr>
            <p:ph idx="1"/>
          </p:nvPr>
        </p:nvSpPr>
        <p:spPr>
          <a:xfrm>
            <a:off x="292608" y="2779776"/>
            <a:ext cx="12387072" cy="5510784"/>
          </a:xfrm>
        </p:spPr>
        <p:txBody>
          <a:bodyPr/>
          <a:lstStyle/>
          <a:p>
            <a:r>
              <a:rPr lang="en-US" sz="2133" i="1" dirty="0"/>
              <a:t>Example:</a:t>
            </a:r>
            <a:r>
              <a:rPr lang="en-US" sz="2133" dirty="0"/>
              <a:t> Student changes foster care placements and needs transportation to her school of origin. She did not previously have any special transportation, and there are no pre-existing bus routes she can access, so she will need a new transportation option. Her transportation is $25/day.</a:t>
            </a:r>
          </a:p>
          <a:p>
            <a:r>
              <a:rPr lang="en-US" sz="2133" dirty="0"/>
              <a:t> </a:t>
            </a:r>
          </a:p>
          <a:p>
            <a:r>
              <a:rPr lang="en-US" sz="2133" dirty="0"/>
              <a:t>Because the district had no prior transportation expense relevant to this student, the entire $25 is subject to the district and county’s transportation plan. Under this plan, the county pays for the transportation out of the child welfare block, coding the expense as school transportation. This expense is reimbursed to the county at the usual 80/20 state/county split, resulting in a cost of $5/day to the county, with the remaining $20/day reimbursed by CDHS. The amount to split between the county and district is $5. The county and district have agreed to split costs 50/50, so each pays $2.50/day.</a:t>
            </a:r>
          </a:p>
          <a:p>
            <a:r>
              <a:rPr lang="en-US" sz="2133" dirty="0"/>
              <a:t> </a:t>
            </a:r>
          </a:p>
          <a:p>
            <a:pPr algn="ctr"/>
            <a:r>
              <a:rPr lang="en-US" sz="2133" dirty="0"/>
              <a:t>CDHS: $20/day</a:t>
            </a:r>
          </a:p>
          <a:p>
            <a:pPr algn="ctr"/>
            <a:r>
              <a:rPr lang="en-US" sz="2133" dirty="0"/>
              <a:t>County: $2.50/day</a:t>
            </a:r>
          </a:p>
          <a:p>
            <a:pPr algn="ctr"/>
            <a:r>
              <a:rPr lang="en-US" sz="2133" dirty="0"/>
              <a:t>District: $2.50/day</a:t>
            </a:r>
          </a:p>
          <a:p>
            <a:endParaRPr lang="en-US" dirty="0"/>
          </a:p>
        </p:txBody>
      </p:sp>
    </p:spTree>
    <p:extLst>
      <p:ext uri="{BB962C8B-B14F-4D97-AF65-F5344CB8AC3E}">
        <p14:creationId xmlns:p14="http://schemas.microsoft.com/office/powerpoint/2010/main" val="2957324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97158"/>
            <a:ext cx="12950546" cy="6555325"/>
          </a:xfrm>
          <a:prstGeom prst="rect">
            <a:avLst/>
          </a:prstGeom>
        </p:spPr>
      </p:pic>
    </p:spTree>
    <p:extLst>
      <p:ext uri="{BB962C8B-B14F-4D97-AF65-F5344CB8AC3E}">
        <p14:creationId xmlns:p14="http://schemas.microsoft.com/office/powerpoint/2010/main" val="2784865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457200"/>
            <a:ext cx="12285472" cy="760781"/>
          </a:xfrm>
        </p:spPr>
        <p:txBody>
          <a:bodyPr/>
          <a:lstStyle/>
          <a:p>
            <a:r>
              <a:rPr lang="en-US" b="1" dirty="0">
                <a:solidFill>
                  <a:schemeClr val="bg1"/>
                </a:solidFill>
              </a:rPr>
              <a:t>When district has prior cost: (total cost – district’s prior obligation) x .2 = amount split by county and district</a:t>
            </a:r>
            <a:r>
              <a:rPr lang="en-US" dirty="0"/>
              <a:t/>
            </a:r>
            <a:br>
              <a:rPr lang="en-US" dirty="0"/>
            </a:br>
            <a:endParaRPr lang="en-US" dirty="0"/>
          </a:p>
        </p:txBody>
      </p:sp>
      <p:sp>
        <p:nvSpPr>
          <p:cNvPr id="3" name="Content Placeholder 2"/>
          <p:cNvSpPr>
            <a:spLocks noGrp="1"/>
          </p:cNvSpPr>
          <p:nvPr>
            <p:ph idx="1"/>
          </p:nvPr>
        </p:nvSpPr>
        <p:spPr>
          <a:xfrm>
            <a:off x="292608" y="2779776"/>
            <a:ext cx="12285472" cy="5409184"/>
          </a:xfrm>
        </p:spPr>
        <p:txBody>
          <a:bodyPr/>
          <a:lstStyle/>
          <a:p>
            <a:r>
              <a:rPr lang="en-US" sz="2133" i="1" dirty="0"/>
              <a:t>Example: </a:t>
            </a:r>
            <a:r>
              <a:rPr lang="en-US" sz="2133" dirty="0"/>
              <a:t>Student receives special education and has transportation as part of her IEP. Prior the change in foster care placements, the school district was paying $15/day for the student’s transportation. After the change in foster care placements, transportation to the school of origin is $25/day. </a:t>
            </a:r>
          </a:p>
          <a:p>
            <a:r>
              <a:rPr lang="en-US" sz="2133" dirty="0"/>
              <a:t> </a:t>
            </a:r>
          </a:p>
          <a:p>
            <a:r>
              <a:rPr lang="en-US" sz="2133" dirty="0"/>
              <a:t>The “additional cost” under ESSA is $10/day, so this is the amount subject to the district and county’s transportation plan. Under this plan, the county pays for the transportation out of the child welfare block, coding the expense as school transportation. This expense is reimbursed to the county at the usual 80/20 state/county split, resulting in a cost of $2/day to the county, with the remaining $8/day reimbursed by CDHS. The amount to split between the county and district is $2. The county and district have agreed to split costs 50/50, so each pays $1/day/</a:t>
            </a:r>
          </a:p>
          <a:p>
            <a:r>
              <a:rPr lang="en-US" sz="2133" dirty="0"/>
              <a:t> </a:t>
            </a:r>
          </a:p>
          <a:p>
            <a:pPr algn="ctr"/>
            <a:r>
              <a:rPr lang="en-US" sz="2133" dirty="0"/>
              <a:t>CDHS: $8/day</a:t>
            </a:r>
          </a:p>
          <a:p>
            <a:pPr algn="ctr"/>
            <a:r>
              <a:rPr lang="en-US" sz="2133" dirty="0"/>
              <a:t>County: $1/day</a:t>
            </a:r>
          </a:p>
          <a:p>
            <a:pPr algn="ctr"/>
            <a:r>
              <a:rPr lang="en-US" sz="2133" dirty="0"/>
              <a:t>District: $16/day ($15 prior cost + $1 cost share)</a:t>
            </a:r>
          </a:p>
          <a:p>
            <a:endParaRPr lang="en-US" sz="2133" dirty="0"/>
          </a:p>
        </p:txBody>
      </p:sp>
    </p:spTree>
    <p:extLst>
      <p:ext uri="{BB962C8B-B14F-4D97-AF65-F5344CB8AC3E}">
        <p14:creationId xmlns:p14="http://schemas.microsoft.com/office/powerpoint/2010/main" val="2402576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Collaboration with Child Welfare Agencies</a:t>
            </a:r>
          </a:p>
        </p:txBody>
      </p:sp>
    </p:spTree>
    <p:extLst>
      <p:ext uri="{BB962C8B-B14F-4D97-AF65-F5344CB8AC3E}">
        <p14:creationId xmlns:p14="http://schemas.microsoft.com/office/powerpoint/2010/main" val="4084998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28600"/>
            <a:ext cx="8778240" cy="894080"/>
          </a:xfrm>
        </p:spPr>
        <p:txBody>
          <a:bodyPr>
            <a:normAutofit fontScale="90000"/>
          </a:bodyPr>
          <a:lstStyle/>
          <a:p>
            <a:r>
              <a:rPr lang="en-US" dirty="0" smtClean="0"/>
              <a:t>Lessons Learned in Working with Child Welfare</a:t>
            </a:r>
            <a:endParaRPr lang="en-US" dirty="0"/>
          </a:p>
        </p:txBody>
      </p:sp>
      <p:sp>
        <p:nvSpPr>
          <p:cNvPr id="3" name="Content Placeholder 2"/>
          <p:cNvSpPr>
            <a:spLocks noGrp="1"/>
          </p:cNvSpPr>
          <p:nvPr>
            <p:ph idx="1"/>
          </p:nvPr>
        </p:nvSpPr>
        <p:spPr>
          <a:xfrm>
            <a:off x="558800" y="2057400"/>
            <a:ext cx="10728960" cy="5411484"/>
          </a:xfrm>
        </p:spPr>
        <p:txBody>
          <a:bodyPr>
            <a:normAutofit/>
          </a:bodyPr>
          <a:lstStyle/>
          <a:p>
            <a:r>
              <a:rPr lang="en-US" dirty="0">
                <a:solidFill>
                  <a:srgbClr val="4D4D4D"/>
                </a:solidFill>
              </a:rPr>
              <a:t>Collaboration between state agencies</a:t>
            </a:r>
          </a:p>
          <a:p>
            <a:r>
              <a:rPr lang="en-US" dirty="0">
                <a:solidFill>
                  <a:srgbClr val="4D4D4D"/>
                </a:solidFill>
              </a:rPr>
              <a:t>Collaboration with LEAs and County Child Welfare </a:t>
            </a:r>
          </a:p>
          <a:p>
            <a:pPr lvl="1"/>
            <a:r>
              <a:rPr lang="en-US" dirty="0" smtClean="0"/>
              <a:t>Always </a:t>
            </a:r>
            <a:r>
              <a:rPr lang="en-US" dirty="0"/>
              <a:t>stay child </a:t>
            </a:r>
            <a:r>
              <a:rPr lang="en-US" dirty="0" smtClean="0"/>
              <a:t>focused…always!</a:t>
            </a:r>
          </a:p>
          <a:p>
            <a:pPr lvl="1"/>
            <a:r>
              <a:rPr lang="en-US" dirty="0" smtClean="0"/>
              <a:t>Remember </a:t>
            </a:r>
            <a:r>
              <a:rPr lang="en-US" dirty="0"/>
              <a:t>school stability laws are relatively </a:t>
            </a:r>
            <a:r>
              <a:rPr lang="en-US" dirty="0" smtClean="0"/>
              <a:t>new</a:t>
            </a:r>
            <a:endParaRPr lang="en-US" dirty="0">
              <a:solidFill>
                <a:srgbClr val="4D4D4D"/>
              </a:solidFill>
            </a:endParaRPr>
          </a:p>
          <a:p>
            <a:r>
              <a:rPr lang="en-US" dirty="0">
                <a:solidFill>
                  <a:srgbClr val="4D4D4D"/>
                </a:solidFill>
              </a:rPr>
              <a:t>Navigating “Local control”</a:t>
            </a:r>
          </a:p>
          <a:p>
            <a:r>
              <a:rPr lang="en-US" dirty="0" smtClean="0">
                <a:solidFill>
                  <a:srgbClr val="4D4D4D"/>
                </a:solidFill>
              </a:rPr>
              <a:t>Templates</a:t>
            </a:r>
            <a:r>
              <a:rPr lang="en-US" dirty="0">
                <a:solidFill>
                  <a:srgbClr val="4D4D4D"/>
                </a:solidFill>
              </a:rPr>
              <a:t>, templates, templates! </a:t>
            </a:r>
          </a:p>
          <a:p>
            <a:r>
              <a:rPr lang="en-US" dirty="0">
                <a:solidFill>
                  <a:srgbClr val="4D4D4D"/>
                </a:solidFill>
              </a:rPr>
              <a:t>Understanding different systems (child welfare, schools, GALs, foster parents, etc</a:t>
            </a:r>
            <a:r>
              <a:rPr lang="en-US" dirty="0" smtClean="0">
                <a:solidFill>
                  <a:srgbClr val="4D4D4D"/>
                </a:solidFill>
              </a:rPr>
              <a:t>.)</a:t>
            </a:r>
          </a:p>
          <a:p>
            <a:r>
              <a:rPr lang="en-US" dirty="0" smtClean="0">
                <a:solidFill>
                  <a:srgbClr val="4D4D4D"/>
                </a:solidFill>
              </a:rPr>
              <a:t>Not all foster care stakeholders will understand the education system</a:t>
            </a:r>
            <a:endParaRPr lang="en-US" dirty="0">
              <a:solidFill>
                <a:srgbClr val="4D4D4D"/>
              </a:solidFill>
            </a:endParaRPr>
          </a:p>
          <a:p>
            <a:r>
              <a:rPr lang="en-US" dirty="0" smtClean="0">
                <a:solidFill>
                  <a:srgbClr val="4D4D4D"/>
                </a:solidFill>
              </a:rPr>
              <a:t>ESSA </a:t>
            </a:r>
            <a:r>
              <a:rPr lang="en-US" dirty="0">
                <a:solidFill>
                  <a:srgbClr val="4D4D4D"/>
                </a:solidFill>
              </a:rPr>
              <a:t>and IDEA </a:t>
            </a:r>
          </a:p>
          <a:p>
            <a:r>
              <a:rPr lang="en-US" dirty="0" smtClean="0">
                <a:solidFill>
                  <a:srgbClr val="4D4D4D"/>
                </a:solidFill>
              </a:rPr>
              <a:t>Dispute resolution </a:t>
            </a:r>
            <a:endParaRPr lang="en-US" dirty="0">
              <a:solidFill>
                <a:srgbClr val="4D4D4D"/>
              </a:solidFill>
            </a:endParaRPr>
          </a:p>
        </p:txBody>
      </p:sp>
    </p:spTree>
    <p:extLst>
      <p:ext uri="{BB962C8B-B14F-4D97-AF65-F5344CB8AC3E}">
        <p14:creationId xmlns:p14="http://schemas.microsoft.com/office/powerpoint/2010/main" val="1800555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Going Above and Beyond for Foster Care</a:t>
            </a:r>
            <a:endParaRPr lang="en-US" dirty="0"/>
          </a:p>
        </p:txBody>
      </p:sp>
      <p:sp>
        <p:nvSpPr>
          <p:cNvPr id="3" name="Content Placeholder 2"/>
          <p:cNvSpPr>
            <a:spLocks noGrp="1"/>
          </p:cNvSpPr>
          <p:nvPr>
            <p:ph idx="1"/>
          </p:nvPr>
        </p:nvSpPr>
        <p:spPr>
          <a:xfrm>
            <a:off x="552313" y="2600961"/>
            <a:ext cx="11657313" cy="5539770"/>
          </a:xfrm>
        </p:spPr>
        <p:txBody>
          <a:bodyPr>
            <a:normAutofit fontScale="92500" lnSpcReduction="20000"/>
          </a:bodyPr>
          <a:lstStyle/>
          <a:p>
            <a:r>
              <a:rPr lang="en-US" dirty="0" smtClean="0">
                <a:solidFill>
                  <a:srgbClr val="4D4D4D"/>
                </a:solidFill>
              </a:rPr>
              <a:t>Consider rights afforded to McKinney-Vento Eligible Youth that are not in ESSA or HB 18-1306 for Foster Care: </a:t>
            </a:r>
            <a:endParaRPr lang="en-US" dirty="0">
              <a:solidFill>
                <a:srgbClr val="4D4D4D"/>
              </a:solidFill>
            </a:endParaRPr>
          </a:p>
          <a:p>
            <a:r>
              <a:rPr lang="en-US" dirty="0" smtClean="0">
                <a:solidFill>
                  <a:srgbClr val="4D4D4D"/>
                </a:solidFill>
              </a:rPr>
              <a:t>Eligible for services for the entire school year</a:t>
            </a:r>
          </a:p>
          <a:p>
            <a:r>
              <a:rPr lang="en-US" dirty="0" smtClean="0">
                <a:solidFill>
                  <a:srgbClr val="4D4D4D"/>
                </a:solidFill>
              </a:rPr>
              <a:t>Have a clearly outlined dispute resolution process with the county</a:t>
            </a:r>
          </a:p>
          <a:p>
            <a:r>
              <a:rPr lang="en-US" dirty="0" smtClean="0">
                <a:solidFill>
                  <a:srgbClr val="4D4D4D"/>
                </a:solidFill>
              </a:rPr>
              <a:t>Collaborate with neighboring school districts and counties to share costs/resources</a:t>
            </a:r>
          </a:p>
          <a:p>
            <a:r>
              <a:rPr lang="en-US" dirty="0" smtClean="0">
                <a:solidFill>
                  <a:srgbClr val="4D4D4D"/>
                </a:solidFill>
              </a:rPr>
              <a:t>Develop a working relationship with facility schools and youth services facilities</a:t>
            </a:r>
          </a:p>
          <a:p>
            <a:pPr lvl="1"/>
            <a:r>
              <a:rPr lang="en-US" dirty="0" smtClean="0">
                <a:solidFill>
                  <a:srgbClr val="4D4D4D"/>
                </a:solidFill>
              </a:rPr>
              <a:t>Ensure coursework and credits transfer</a:t>
            </a:r>
          </a:p>
          <a:p>
            <a:pPr lvl="1"/>
            <a:r>
              <a:rPr lang="en-US" dirty="0" smtClean="0">
                <a:solidFill>
                  <a:srgbClr val="4D4D4D"/>
                </a:solidFill>
              </a:rPr>
              <a:t>Ask if a school change is really necessary</a:t>
            </a:r>
            <a:endParaRPr lang="en-US" dirty="0">
              <a:solidFill>
                <a:srgbClr val="4D4D4D"/>
              </a:solidFill>
            </a:endParaRPr>
          </a:p>
          <a:p>
            <a:r>
              <a:rPr lang="en-US" dirty="0" smtClean="0">
                <a:solidFill>
                  <a:srgbClr val="4D4D4D"/>
                </a:solidFill>
              </a:rPr>
              <a:t>Provide postsecondary guidance including FAFSA and independent student classification (documentation, processes, additional scholarships, etc.)</a:t>
            </a:r>
          </a:p>
          <a:p>
            <a:r>
              <a:rPr lang="en-US" dirty="0" smtClean="0">
                <a:solidFill>
                  <a:srgbClr val="4D4D4D"/>
                </a:solidFill>
              </a:rPr>
              <a:t>How can you use Title II and Title IV?</a:t>
            </a:r>
          </a:p>
          <a:p>
            <a:r>
              <a:rPr lang="en-US" dirty="0" smtClean="0">
                <a:solidFill>
                  <a:srgbClr val="4D4D4D"/>
                </a:solidFill>
              </a:rPr>
              <a:t>Building level foster care advocate </a:t>
            </a:r>
          </a:p>
          <a:p>
            <a:pPr lvl="1"/>
            <a:r>
              <a:rPr lang="en-US" dirty="0" smtClean="0">
                <a:solidFill>
                  <a:srgbClr val="4D4D4D"/>
                </a:solidFill>
              </a:rPr>
              <a:t>Assisting with BIDs</a:t>
            </a:r>
          </a:p>
          <a:p>
            <a:pPr lvl="1"/>
            <a:r>
              <a:rPr lang="en-US" dirty="0" smtClean="0">
                <a:solidFill>
                  <a:srgbClr val="4D4D4D"/>
                </a:solidFill>
              </a:rPr>
              <a:t>Help students get connected to peers, teachers, and extracurricular opportunities</a:t>
            </a:r>
          </a:p>
          <a:p>
            <a:pPr lvl="1"/>
            <a:r>
              <a:rPr lang="en-US" dirty="0" smtClean="0">
                <a:solidFill>
                  <a:srgbClr val="4D4D4D"/>
                </a:solidFill>
              </a:rPr>
              <a:t>Work intentionally with foster families, case workers and GALs to provide pertinent education information </a:t>
            </a:r>
          </a:p>
          <a:p>
            <a:pPr lvl="1"/>
            <a:endParaRPr lang="en-US" dirty="0" smtClean="0">
              <a:solidFill>
                <a:srgbClr val="4D4D4D"/>
              </a:solidFill>
            </a:endParaRPr>
          </a:p>
          <a:p>
            <a:pPr lvl="1"/>
            <a:endParaRPr lang="en-US" dirty="0" smtClean="0">
              <a:solidFill>
                <a:srgbClr val="4D4D4D"/>
              </a:solidFill>
            </a:endParaRPr>
          </a:p>
          <a:p>
            <a:pPr lvl="1"/>
            <a:endParaRPr lang="en-US" dirty="0" smtClean="0"/>
          </a:p>
          <a:p>
            <a:pPr lvl="1"/>
            <a:endParaRPr lang="en-US" dirty="0"/>
          </a:p>
        </p:txBody>
      </p:sp>
    </p:spTree>
    <p:extLst>
      <p:ext uri="{BB962C8B-B14F-4D97-AF65-F5344CB8AC3E}">
        <p14:creationId xmlns:p14="http://schemas.microsoft.com/office/powerpoint/2010/main" val="2936746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3581400"/>
            <a:ext cx="11054080" cy="3395698"/>
          </a:xfrm>
        </p:spPr>
        <p:txBody>
          <a:bodyPr/>
          <a:lstStyle/>
          <a:p>
            <a:r>
              <a:rPr lang="en-US" dirty="0"/>
              <a:t>Lessons learned and examples of creating statewide capacity in schools and child welfare agencies</a:t>
            </a:r>
            <a:br>
              <a:rPr lang="en-US" dirty="0"/>
            </a:br>
            <a:endParaRPr lang="en-US" dirty="0"/>
          </a:p>
        </p:txBody>
      </p:sp>
    </p:spTree>
    <p:extLst>
      <p:ext uri="{BB962C8B-B14F-4D97-AF65-F5344CB8AC3E}">
        <p14:creationId xmlns:p14="http://schemas.microsoft.com/office/powerpoint/2010/main" val="4005113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Supporting Credit Transfers and Credit Accrual for Highly Mobile Students </a:t>
            </a:r>
          </a:p>
        </p:txBody>
      </p:sp>
    </p:spTree>
    <p:extLst>
      <p:ext uri="{BB962C8B-B14F-4D97-AF65-F5344CB8AC3E}">
        <p14:creationId xmlns:p14="http://schemas.microsoft.com/office/powerpoint/2010/main" val="3107726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1000"/>
            <a:ext cx="10499319" cy="947628"/>
          </a:xfrm>
        </p:spPr>
        <p:txBody>
          <a:bodyPr/>
          <a:lstStyle/>
          <a:p>
            <a:r>
              <a:rPr lang="en-US" b="1" dirty="0" smtClean="0">
                <a:solidFill>
                  <a:schemeClr val="bg1"/>
                </a:solidFill>
              </a:rPr>
              <a:t>HB 18-1306</a:t>
            </a:r>
            <a:br>
              <a:rPr lang="en-US" b="1" dirty="0" smtClean="0">
                <a:solidFill>
                  <a:schemeClr val="bg1"/>
                </a:solidFill>
              </a:rPr>
            </a:br>
            <a:r>
              <a:rPr lang="en-US" b="1" dirty="0" smtClean="0">
                <a:solidFill>
                  <a:schemeClr val="bg1"/>
                </a:solidFill>
              </a:rPr>
              <a:t>Credit </a:t>
            </a:r>
            <a:r>
              <a:rPr lang="en-US" b="1" dirty="0">
                <a:solidFill>
                  <a:schemeClr val="bg1"/>
                </a:solidFill>
              </a:rPr>
              <a:t>attainment, progress toward graduation, and competency-based </a:t>
            </a:r>
            <a:r>
              <a:rPr lang="en-US" b="1" dirty="0" smtClean="0">
                <a:solidFill>
                  <a:schemeClr val="bg1"/>
                </a:solidFill>
              </a:rPr>
              <a:t>options</a:t>
            </a:r>
            <a:r>
              <a:rPr lang="en-US" dirty="0"/>
              <a:t/>
            </a:r>
            <a:br>
              <a:rPr lang="en-US" dirty="0"/>
            </a:br>
            <a:endParaRPr lang="en-US" dirty="0"/>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“(b)When a student experiences out-of-home placement </a:t>
            </a:r>
            <a:r>
              <a:rPr lang="en-US" b="1" dirty="0" smtClean="0">
                <a:solidFill>
                  <a:srgbClr val="FF0000"/>
                </a:solidFill>
              </a:rPr>
              <a:t>at any point during high school</a:t>
            </a:r>
            <a:r>
              <a:rPr lang="en-US" dirty="0" smtClean="0"/>
              <a:t>, an education provider </a:t>
            </a:r>
            <a:r>
              <a:rPr lang="en-US" b="1" dirty="0" smtClean="0">
                <a:solidFill>
                  <a:srgbClr val="FF0000"/>
                </a:solidFill>
              </a:rPr>
              <a:t>may waive</a:t>
            </a:r>
            <a:r>
              <a:rPr lang="en-US" b="1" dirty="0" smtClean="0"/>
              <a:t> course or program prerequisites or other preconditions for placement in courses </a:t>
            </a:r>
            <a:r>
              <a:rPr lang="en-US" dirty="0" smtClean="0"/>
              <a:t>or programs under the jurisdiction of the education provider.”</a:t>
            </a:r>
          </a:p>
        </p:txBody>
      </p:sp>
    </p:spTree>
    <p:extLst>
      <p:ext uri="{BB962C8B-B14F-4D97-AF65-F5344CB8AC3E}">
        <p14:creationId xmlns:p14="http://schemas.microsoft.com/office/powerpoint/2010/main" val="2377275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09600"/>
            <a:ext cx="10476992" cy="760781"/>
          </a:xfrm>
        </p:spPr>
        <p:txBody>
          <a:bodyPr/>
          <a:lstStyle/>
          <a:p>
            <a:r>
              <a:rPr lang="en-US" dirty="0">
                <a:solidFill>
                  <a:schemeClr val="bg1"/>
                </a:solidFill>
              </a:rPr>
              <a:t>Credit attainment, progress toward graduation, and competency-based </a:t>
            </a:r>
            <a:r>
              <a:rPr lang="en-US" dirty="0" smtClean="0">
                <a:solidFill>
                  <a:schemeClr val="bg1"/>
                </a:solidFill>
              </a:rPr>
              <a:t>options</a:t>
            </a:r>
            <a:endParaRPr lang="en-US" dirty="0">
              <a:solidFill>
                <a:schemeClr val="bg1"/>
              </a:solidFill>
            </a:endParaRPr>
          </a:p>
        </p:txBody>
      </p:sp>
      <p:sp>
        <p:nvSpPr>
          <p:cNvPr id="3" name="Content Placeholder 2"/>
          <p:cNvSpPr>
            <a:spLocks noGrp="1"/>
          </p:cNvSpPr>
          <p:nvPr>
            <p:ph idx="1"/>
          </p:nvPr>
        </p:nvSpPr>
        <p:spPr>
          <a:xfrm>
            <a:off x="609600" y="2739136"/>
            <a:ext cx="12009120" cy="4641427"/>
          </a:xfrm>
        </p:spPr>
        <p:txBody>
          <a:bodyPr/>
          <a:lstStyle/>
          <a:p>
            <a:r>
              <a:rPr lang="en-US" dirty="0" smtClean="0"/>
              <a:t>“(c) An education provider </a:t>
            </a:r>
            <a:r>
              <a:rPr lang="en-US" b="1" dirty="0" smtClean="0">
                <a:solidFill>
                  <a:srgbClr val="FF0000"/>
                </a:solidFill>
              </a:rPr>
              <a:t>may waive specific courses required for graduation</a:t>
            </a:r>
            <a:r>
              <a:rPr lang="en-US" dirty="0" smtClean="0"/>
              <a:t> if similar course work has been satisfactorily completed in another jurisdiction or the student has </a:t>
            </a:r>
            <a:r>
              <a:rPr lang="en-US" b="1" dirty="0" smtClean="0">
                <a:solidFill>
                  <a:srgbClr val="FF0000"/>
                </a:solidFill>
              </a:rPr>
              <a:t>demonstrated competency </a:t>
            </a:r>
            <a:r>
              <a:rPr lang="en-US" dirty="0" smtClean="0"/>
              <a:t>in the content area. If the school does not grant a waiver to a child who would qualify to graduate from the sending school, the education provider is </a:t>
            </a:r>
            <a:r>
              <a:rPr lang="en-US" b="1" dirty="0" smtClean="0">
                <a:solidFill>
                  <a:srgbClr val="FF0000"/>
                </a:solidFill>
              </a:rPr>
              <a:t>encouraged to provide an alternative means of acquiring </a:t>
            </a:r>
            <a:r>
              <a:rPr lang="en-US" dirty="0" smtClean="0"/>
              <a:t>the required course work or competency requirements so a timely graduation may occur. The receiving education provider awarding the diploma </a:t>
            </a:r>
            <a:r>
              <a:rPr lang="en-US" b="1" dirty="0" smtClean="0">
                <a:solidFill>
                  <a:srgbClr val="FF0000"/>
                </a:solidFill>
              </a:rPr>
              <a:t>may award elective credit </a:t>
            </a:r>
            <a:r>
              <a:rPr lang="en-US" dirty="0" smtClean="0"/>
              <a:t>for any portion of the student’s certified course work that is not aligned with the curriculum of the receiving education provider or for demonstrated competencies that are not aligned with the receiving education provider.”</a:t>
            </a:r>
            <a:endParaRPr lang="en-US" dirty="0"/>
          </a:p>
        </p:txBody>
      </p:sp>
    </p:spTree>
    <p:extLst>
      <p:ext uri="{BB962C8B-B14F-4D97-AF65-F5344CB8AC3E}">
        <p14:creationId xmlns:p14="http://schemas.microsoft.com/office/powerpoint/2010/main" val="1665408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11045952" cy="760781"/>
          </a:xfrm>
        </p:spPr>
        <p:txBody>
          <a:bodyPr/>
          <a:lstStyle/>
          <a:p>
            <a:r>
              <a:rPr lang="en-US" dirty="0">
                <a:solidFill>
                  <a:schemeClr val="bg1"/>
                </a:solidFill>
              </a:rPr>
              <a:t>Credit attainment, progress toward graduation, and competency-based </a:t>
            </a:r>
            <a:r>
              <a:rPr lang="en-US" dirty="0" smtClean="0">
                <a:solidFill>
                  <a:schemeClr val="bg1"/>
                </a:solidFill>
              </a:rPr>
              <a:t>options</a:t>
            </a:r>
            <a:endParaRPr lang="en-US" dirty="0">
              <a:solidFill>
                <a:schemeClr val="bg1"/>
              </a:solidFill>
            </a:endParaRPr>
          </a:p>
        </p:txBody>
      </p:sp>
      <p:sp>
        <p:nvSpPr>
          <p:cNvPr id="3" name="Content Placeholder 2"/>
          <p:cNvSpPr>
            <a:spLocks noGrp="1"/>
          </p:cNvSpPr>
          <p:nvPr>
            <p:ph idx="1"/>
          </p:nvPr>
        </p:nvSpPr>
        <p:spPr>
          <a:xfrm>
            <a:off x="812800" y="2881376"/>
            <a:ext cx="11216640" cy="4641427"/>
          </a:xfrm>
        </p:spPr>
        <p:txBody>
          <a:bodyPr/>
          <a:lstStyle/>
          <a:p>
            <a:r>
              <a:rPr lang="en-US" dirty="0" smtClean="0"/>
              <a:t>“(d) If a student in out-of-home placement who is transferring at the beginning of or during twelfth grade is </a:t>
            </a:r>
            <a:r>
              <a:rPr lang="en-US" b="1" dirty="0" smtClean="0">
                <a:solidFill>
                  <a:schemeClr val="accent2"/>
                </a:solidFill>
              </a:rPr>
              <a:t>ineligible to graduate from the receiving education provider</a:t>
            </a:r>
            <a:r>
              <a:rPr lang="en-US" dirty="0" smtClean="0"/>
              <a:t>, </a:t>
            </a:r>
            <a:r>
              <a:rPr lang="en-US" b="1" dirty="0" smtClean="0">
                <a:solidFill>
                  <a:schemeClr val="accent2"/>
                </a:solidFill>
              </a:rPr>
              <a:t>the education provider may request a diploma from a previously attended education provider,</a:t>
            </a:r>
            <a:r>
              <a:rPr lang="en-US" dirty="0" smtClean="0"/>
              <a:t> and the previously attended education provider may issue a diploma if the student meets the education provider’s graduation requirement.”</a:t>
            </a:r>
            <a:endParaRPr lang="en-US" dirty="0"/>
          </a:p>
        </p:txBody>
      </p:sp>
    </p:spTree>
    <p:extLst>
      <p:ext uri="{BB962C8B-B14F-4D97-AF65-F5344CB8AC3E}">
        <p14:creationId xmlns:p14="http://schemas.microsoft.com/office/powerpoint/2010/main" val="694971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Utilizing Title Funding to Support Highly Mobile Students</a:t>
            </a:r>
          </a:p>
        </p:txBody>
      </p:sp>
    </p:spTree>
    <p:extLst>
      <p:ext uri="{BB962C8B-B14F-4D97-AF65-F5344CB8AC3E}">
        <p14:creationId xmlns:p14="http://schemas.microsoft.com/office/powerpoint/2010/main" val="3592925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Unique Needs of Points of Contacts</a:t>
            </a:r>
            <a:endParaRPr lang="en-US" dirty="0"/>
          </a:p>
        </p:txBody>
      </p:sp>
    </p:spTree>
    <p:extLst>
      <p:ext uri="{BB962C8B-B14F-4D97-AF65-F5344CB8AC3E}">
        <p14:creationId xmlns:p14="http://schemas.microsoft.com/office/powerpoint/2010/main" val="4150951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11200" y="0"/>
            <a:ext cx="8778240" cy="1056640"/>
          </a:xfrm>
        </p:spPr>
        <p:txBody>
          <a:bodyPr>
            <a:noAutofit/>
          </a:bodyPr>
          <a:lstStyle/>
          <a:p>
            <a:pPr eaLnBrk="1" hangingPunct="1">
              <a:defRPr/>
            </a:pPr>
            <a:r>
              <a:rPr dirty="0" smtClean="0">
                <a:ea typeface="+mj-ea"/>
                <a:cs typeface="+mj-cs"/>
              </a:rPr>
              <a:t>Title I</a:t>
            </a:r>
            <a:r>
              <a:rPr lang="en-US" dirty="0" smtClean="0">
                <a:ea typeface="+mj-ea"/>
                <a:cs typeface="+mj-cs"/>
              </a:rPr>
              <a:t>A: Reservation of Funds</a:t>
            </a:r>
            <a:endParaRPr dirty="0">
              <a:ea typeface="+mj-ea"/>
              <a:cs typeface="+mj-cs"/>
            </a:endParaRPr>
          </a:p>
        </p:txBody>
      </p:sp>
      <p:sp>
        <p:nvSpPr>
          <p:cNvPr id="76803" name="Rectangle 3"/>
          <p:cNvSpPr>
            <a:spLocks noGrp="1" noChangeArrowheads="1"/>
          </p:cNvSpPr>
          <p:nvPr>
            <p:ph type="body" idx="1"/>
          </p:nvPr>
        </p:nvSpPr>
        <p:spPr>
          <a:xfrm>
            <a:off x="1720427" y="2379980"/>
            <a:ext cx="8778240" cy="5364480"/>
          </a:xfrm>
        </p:spPr>
        <p:txBody>
          <a:bodyPr/>
          <a:lstStyle/>
          <a:p>
            <a:pPr lvl="1" eaLnBrk="1" hangingPunct="1"/>
            <a:r>
              <a:rPr lang="en-US" dirty="0" smtClean="0"/>
              <a:t>Title IA dollars can be reserved for transportation costs for students in foster care</a:t>
            </a:r>
          </a:p>
          <a:p>
            <a:pPr lvl="1" eaLnBrk="1" hangingPunct="1"/>
            <a:r>
              <a:rPr lang="en-US" dirty="0" smtClean="0"/>
              <a:t>LEA </a:t>
            </a:r>
            <a:r>
              <a:rPr lang="en-US" dirty="0"/>
              <a:t>set-aside amounts</a:t>
            </a:r>
            <a:r>
              <a:rPr lang="en-US" dirty="0">
                <a:ea typeface="Calibri" charset="0"/>
                <a:cs typeface="Calibri" charset="0"/>
              </a:rPr>
              <a:t> may be determined based on a needs assessment that reviews </a:t>
            </a:r>
            <a:r>
              <a:rPr lang="en-US" dirty="0" smtClean="0">
                <a:ea typeface="Calibri" charset="0"/>
                <a:cs typeface="Calibri" charset="0"/>
              </a:rPr>
              <a:t>foster </a:t>
            </a:r>
            <a:r>
              <a:rPr lang="en-US" dirty="0">
                <a:ea typeface="Calibri" charset="0"/>
                <a:cs typeface="Calibri" charset="0"/>
              </a:rPr>
              <a:t>student enrollment averages and trends over 2-3 years and multiplies by the average per-pupil cost of </a:t>
            </a:r>
            <a:r>
              <a:rPr lang="en-US" dirty="0" smtClean="0">
                <a:ea typeface="Calibri" charset="0"/>
                <a:cs typeface="Calibri" charset="0"/>
              </a:rPr>
              <a:t>providing </a:t>
            </a:r>
            <a:r>
              <a:rPr lang="en-US" dirty="0">
                <a:ea typeface="Calibri" charset="0"/>
                <a:cs typeface="Calibri" charset="0"/>
              </a:rPr>
              <a:t>Title I services</a:t>
            </a:r>
            <a:r>
              <a:rPr lang="en-US" dirty="0" smtClean="0">
                <a:ea typeface="Calibri" charset="0"/>
                <a:cs typeface="Calibri" charset="0"/>
              </a:rPr>
              <a:t>.</a:t>
            </a:r>
          </a:p>
          <a:p>
            <a:pPr lvl="1" eaLnBrk="1" hangingPunct="1"/>
            <a:r>
              <a:rPr lang="en-US" dirty="0" smtClean="0">
                <a:ea typeface="Calibri" charset="0"/>
                <a:cs typeface="Calibri" charset="0"/>
              </a:rPr>
              <a:t>Work with county human services to verify numbers</a:t>
            </a:r>
          </a:p>
          <a:p>
            <a:pPr lvl="1" eaLnBrk="1" hangingPunct="1"/>
            <a:r>
              <a:rPr lang="en-US" dirty="0" smtClean="0">
                <a:ea typeface="Calibri" charset="0"/>
                <a:cs typeface="Calibri" charset="0"/>
              </a:rPr>
              <a:t>Contact State Coordinator at CDE for a 3-year average of students in foster care </a:t>
            </a:r>
            <a:endParaRPr lang="en-US" dirty="0">
              <a:ea typeface="Calibri" charset="0"/>
              <a:cs typeface="Calibri" charset="0"/>
            </a:endParaRPr>
          </a:p>
        </p:txBody>
      </p:sp>
      <p:sp>
        <p:nvSpPr>
          <p:cNvPr id="76804" name="Slide Number Placeholder 4"/>
          <p:cNvSpPr>
            <a:spLocks noGrp="1"/>
          </p:cNvSpPr>
          <p:nvPr>
            <p:ph type="sldNum" sz="quarter" idx="4294967295"/>
          </p:nvPr>
        </p:nvSpPr>
        <p:spPr bwMode="auto">
          <a:xfrm>
            <a:off x="8615680" y="7848602"/>
            <a:ext cx="227584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60">
                <a:solidFill>
                  <a:schemeClr val="tx1"/>
                </a:solidFill>
                <a:latin typeface="Arial" charset="0"/>
                <a:ea typeface="ＭＳ Ｐゴシック" charset="0"/>
                <a:cs typeface="ＭＳ Ｐゴシック" charset="0"/>
              </a:defRPr>
            </a:lvl1pPr>
            <a:lvl2pPr marL="40461771" indent="-39974076" eaLnBrk="0" hangingPunct="0">
              <a:defRPr sz="2560">
                <a:solidFill>
                  <a:schemeClr val="tx1"/>
                </a:solidFill>
                <a:latin typeface="Arial" charset="0"/>
                <a:ea typeface="ＭＳ Ｐゴシック" charset="0"/>
              </a:defRPr>
            </a:lvl2pPr>
            <a:lvl3pPr eaLnBrk="0" hangingPunct="0">
              <a:defRPr sz="2560">
                <a:solidFill>
                  <a:schemeClr val="tx1"/>
                </a:solidFill>
                <a:latin typeface="Arial" charset="0"/>
                <a:ea typeface="ＭＳ Ｐゴシック" charset="0"/>
              </a:defRPr>
            </a:lvl3pPr>
            <a:lvl4pPr eaLnBrk="0" hangingPunct="0">
              <a:defRPr sz="2560">
                <a:solidFill>
                  <a:schemeClr val="tx1"/>
                </a:solidFill>
                <a:latin typeface="Arial" charset="0"/>
                <a:ea typeface="ＭＳ Ｐゴシック" charset="0"/>
              </a:defRPr>
            </a:lvl4pPr>
            <a:lvl5pPr eaLnBrk="0" hangingPunct="0">
              <a:defRPr sz="2560">
                <a:solidFill>
                  <a:schemeClr val="tx1"/>
                </a:solidFill>
                <a:latin typeface="Arial" charset="0"/>
                <a:ea typeface="ＭＳ Ｐゴシック" charset="0"/>
              </a:defRPr>
            </a:lvl5pPr>
            <a:lvl6pPr marL="487695" eaLnBrk="0" fontAlgn="base" hangingPunct="0">
              <a:spcBef>
                <a:spcPct val="0"/>
              </a:spcBef>
              <a:spcAft>
                <a:spcPct val="0"/>
              </a:spcAft>
              <a:defRPr sz="2560">
                <a:solidFill>
                  <a:schemeClr val="tx1"/>
                </a:solidFill>
                <a:latin typeface="Arial" charset="0"/>
                <a:ea typeface="ＭＳ Ｐゴシック" charset="0"/>
              </a:defRPr>
            </a:lvl6pPr>
            <a:lvl7pPr marL="975390" eaLnBrk="0" fontAlgn="base" hangingPunct="0">
              <a:spcBef>
                <a:spcPct val="0"/>
              </a:spcBef>
              <a:spcAft>
                <a:spcPct val="0"/>
              </a:spcAft>
              <a:defRPr sz="2560">
                <a:solidFill>
                  <a:schemeClr val="tx1"/>
                </a:solidFill>
                <a:latin typeface="Arial" charset="0"/>
                <a:ea typeface="ＭＳ Ｐゴシック" charset="0"/>
              </a:defRPr>
            </a:lvl7pPr>
            <a:lvl8pPr marL="1463086" eaLnBrk="0" fontAlgn="base" hangingPunct="0">
              <a:spcBef>
                <a:spcPct val="0"/>
              </a:spcBef>
              <a:spcAft>
                <a:spcPct val="0"/>
              </a:spcAft>
              <a:defRPr sz="2560">
                <a:solidFill>
                  <a:schemeClr val="tx1"/>
                </a:solidFill>
                <a:latin typeface="Arial" charset="0"/>
                <a:ea typeface="ＭＳ Ｐゴシック" charset="0"/>
              </a:defRPr>
            </a:lvl8pPr>
            <a:lvl9pPr marL="1950781" eaLnBrk="0" fontAlgn="base" hangingPunct="0">
              <a:spcBef>
                <a:spcPct val="0"/>
              </a:spcBef>
              <a:spcAft>
                <a:spcPct val="0"/>
              </a:spcAft>
              <a:defRPr sz="2560">
                <a:solidFill>
                  <a:schemeClr val="tx1"/>
                </a:solidFill>
                <a:latin typeface="Arial" charset="0"/>
                <a:ea typeface="ＭＳ Ｐゴシック" charset="0"/>
              </a:defRPr>
            </a:lvl9pPr>
          </a:lstStyle>
          <a:p>
            <a:fld id="{CFEE4C00-C9DC-0A4D-8C37-2509156B35EA}" type="slidenum">
              <a:rPr lang="en-US" sz="1493">
                <a:solidFill>
                  <a:srgbClr val="8889A7"/>
                </a:solidFill>
                <a:latin typeface="Calibri" charset="0"/>
              </a:rPr>
              <a:pPr/>
              <a:t>50</a:t>
            </a:fld>
            <a:endParaRPr lang="en-US" sz="1493">
              <a:solidFill>
                <a:srgbClr val="8889A7"/>
              </a:solidFill>
              <a:latin typeface="Calibri" charset="0"/>
            </a:endParaRPr>
          </a:p>
        </p:txBody>
      </p:sp>
    </p:spTree>
    <p:extLst>
      <p:ext uri="{BB962C8B-B14F-4D97-AF65-F5344CB8AC3E}">
        <p14:creationId xmlns:p14="http://schemas.microsoft.com/office/powerpoint/2010/main" val="1662587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Title I, Part A funds may be used to specifically train and engage foster care parents</a:t>
            </a:r>
          </a:p>
          <a:p>
            <a:r>
              <a:rPr lang="en-US" dirty="0" smtClean="0"/>
              <a:t>Title II, Part A funds may be used to focus professional development for district and building staff, teachers, and leaders regarding the needs of foster care students.</a:t>
            </a:r>
            <a:endParaRPr lang="en-US" dirty="0"/>
          </a:p>
        </p:txBody>
      </p:sp>
      <p:sp>
        <p:nvSpPr>
          <p:cNvPr id="3" name="Title 2"/>
          <p:cNvSpPr>
            <a:spLocks noGrp="1"/>
          </p:cNvSpPr>
          <p:nvPr>
            <p:ph type="title"/>
          </p:nvPr>
        </p:nvSpPr>
        <p:spPr/>
        <p:txBody>
          <a:bodyPr>
            <a:normAutofit/>
          </a:bodyPr>
          <a:lstStyle/>
          <a:p>
            <a:r>
              <a:rPr lang="en-US" dirty="0" smtClean="0"/>
              <a:t>Other uses of ESEA Funds</a:t>
            </a:r>
            <a:endParaRPr lang="en-US" dirty="0"/>
          </a:p>
        </p:txBody>
      </p:sp>
    </p:spTree>
    <p:extLst>
      <p:ext uri="{BB962C8B-B14F-4D97-AF65-F5344CB8AC3E}">
        <p14:creationId xmlns:p14="http://schemas.microsoft.com/office/powerpoint/2010/main" val="34958712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Activities to support well-rounded educational opportunities for students may include, but are not limited to:</a:t>
            </a:r>
          </a:p>
          <a:p>
            <a:pPr lvl="1"/>
            <a:r>
              <a:rPr lang="en-US" dirty="0"/>
              <a:t>STEM programs</a:t>
            </a:r>
          </a:p>
          <a:p>
            <a:pPr lvl="1"/>
            <a:r>
              <a:rPr lang="en-US" dirty="0"/>
              <a:t>Music and art programs</a:t>
            </a:r>
          </a:p>
          <a:p>
            <a:pPr lvl="1"/>
            <a:r>
              <a:rPr lang="en-US" dirty="0"/>
              <a:t>Foreign language offerings</a:t>
            </a:r>
          </a:p>
          <a:p>
            <a:pPr lvl="1"/>
            <a:r>
              <a:rPr lang="en-US" dirty="0"/>
              <a:t>The opportunity to earn credits from institutions of higher learning</a:t>
            </a:r>
          </a:p>
          <a:p>
            <a:pPr lvl="1"/>
            <a:r>
              <a:rPr lang="en-US" dirty="0"/>
              <a:t>Reimbursing low-income students to cover the costs of accelerated learning examination fees</a:t>
            </a:r>
          </a:p>
          <a:p>
            <a:pPr lvl="1"/>
            <a:r>
              <a:rPr lang="en-US" dirty="0"/>
              <a:t>Environmental education</a:t>
            </a:r>
          </a:p>
          <a:p>
            <a:pPr lvl="1"/>
            <a:r>
              <a:rPr lang="en-US" dirty="0"/>
              <a:t>Programs and activities that promote volunteerism and community </a:t>
            </a:r>
            <a:r>
              <a:rPr lang="en-US" dirty="0" smtClean="0"/>
              <a:t>involvement</a:t>
            </a:r>
            <a:endParaRPr lang="en-US" dirty="0"/>
          </a:p>
        </p:txBody>
      </p:sp>
      <p:sp>
        <p:nvSpPr>
          <p:cNvPr id="3" name="Title 2"/>
          <p:cNvSpPr>
            <a:spLocks noGrp="1"/>
          </p:cNvSpPr>
          <p:nvPr>
            <p:ph type="title"/>
          </p:nvPr>
        </p:nvSpPr>
        <p:spPr/>
        <p:txBody>
          <a:bodyPr>
            <a:normAutofit/>
          </a:bodyPr>
          <a:lstStyle/>
          <a:p>
            <a:r>
              <a:rPr lang="en-US" dirty="0" smtClean="0"/>
              <a:t>Use of Title IV, Part A Funds</a:t>
            </a:r>
            <a:endParaRPr lang="en-US" dirty="0"/>
          </a:p>
        </p:txBody>
      </p:sp>
    </p:spTree>
    <p:extLst>
      <p:ext uri="{BB962C8B-B14F-4D97-AF65-F5344CB8AC3E}">
        <p14:creationId xmlns:p14="http://schemas.microsoft.com/office/powerpoint/2010/main" val="2434681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Activities to improve the use of educational technology in order to improve the academic achievement and digital literacy of all students may include, but are not limited to:</a:t>
            </a:r>
          </a:p>
          <a:p>
            <a:pPr lvl="1"/>
            <a:r>
              <a:rPr lang="en-US" dirty="0"/>
              <a:t>Building technological capacity and infrastructure</a:t>
            </a:r>
          </a:p>
          <a:p>
            <a:pPr lvl="1"/>
            <a:r>
              <a:rPr lang="en-US" dirty="0"/>
              <a:t>Developing or using effective or innovative strategies for the delivery of specialized or rigorous academic courses through the use of technology</a:t>
            </a:r>
          </a:p>
          <a:p>
            <a:pPr lvl="1"/>
            <a:r>
              <a:rPr lang="en-US" dirty="0"/>
              <a:t>Carrying out blended learning activities (must include ongoing professional development for teachers)</a:t>
            </a:r>
          </a:p>
          <a:p>
            <a:pPr lvl="1"/>
            <a:r>
              <a:rPr lang="en-US" dirty="0"/>
              <a:t>Providing professional development on the use of technology to enable teachers to increase student achievement in STEM areas</a:t>
            </a:r>
          </a:p>
          <a:p>
            <a:pPr lvl="1"/>
            <a:r>
              <a:rPr lang="en-US" dirty="0"/>
              <a:t>Providing students in rural, remote, and underserved areas with the resources to take advantage of high-quality digital learning experiences</a:t>
            </a:r>
          </a:p>
          <a:p>
            <a:pPr lvl="1"/>
            <a:r>
              <a:rPr lang="en-US" dirty="0"/>
              <a:t>Providing educators, school leaders, and administrators with the professional learning tools, devices, content and resources to:</a:t>
            </a:r>
          </a:p>
          <a:p>
            <a:pPr lvl="1"/>
            <a:r>
              <a:rPr lang="en-US" dirty="0"/>
              <a:t>Personalize learning</a:t>
            </a:r>
          </a:p>
          <a:p>
            <a:pPr lvl="1"/>
            <a:r>
              <a:rPr lang="en-US" dirty="0"/>
              <a:t>Discover, adapt, and share relevant high-quality educational resources</a:t>
            </a:r>
          </a:p>
          <a:p>
            <a:pPr lvl="1"/>
            <a:r>
              <a:rPr lang="en-US" dirty="0"/>
              <a:t>Use technology effectively in the classroom</a:t>
            </a:r>
          </a:p>
          <a:p>
            <a:pPr lvl="1"/>
            <a:r>
              <a:rPr lang="en-US" dirty="0"/>
              <a:t>Implement and support school and districtwide approaches for using technology to inform instruction, support teacher collaboration, and personalize learning</a:t>
            </a:r>
          </a:p>
          <a:p>
            <a:endParaRPr lang="en-US" dirty="0"/>
          </a:p>
        </p:txBody>
      </p:sp>
      <p:sp>
        <p:nvSpPr>
          <p:cNvPr id="3" name="Title 2"/>
          <p:cNvSpPr>
            <a:spLocks noGrp="1"/>
          </p:cNvSpPr>
          <p:nvPr>
            <p:ph type="title"/>
          </p:nvPr>
        </p:nvSpPr>
        <p:spPr/>
        <p:txBody>
          <a:bodyPr>
            <a:normAutofit/>
          </a:bodyPr>
          <a:lstStyle/>
          <a:p>
            <a:r>
              <a:rPr lang="en-US" dirty="0"/>
              <a:t>Use of Title IV, Part A Funds</a:t>
            </a:r>
          </a:p>
        </p:txBody>
      </p:sp>
    </p:spTree>
    <p:extLst>
      <p:ext uri="{BB962C8B-B14F-4D97-AF65-F5344CB8AC3E}">
        <p14:creationId xmlns:p14="http://schemas.microsoft.com/office/powerpoint/2010/main" val="3351440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Activities to support safe and healthy students may include, but are not limited to:</a:t>
            </a:r>
          </a:p>
          <a:p>
            <a:pPr lvl="1"/>
            <a:r>
              <a:rPr lang="en-US" dirty="0"/>
              <a:t>School-based mental health services</a:t>
            </a:r>
          </a:p>
          <a:p>
            <a:pPr lvl="1"/>
            <a:r>
              <a:rPr lang="en-US" dirty="0"/>
              <a:t>Drug and violence prevention activities that are evidence-based</a:t>
            </a:r>
          </a:p>
          <a:p>
            <a:pPr lvl="1"/>
            <a:r>
              <a:rPr lang="en-US" dirty="0"/>
              <a:t>Integrating health and safety practices into school or athletic programs</a:t>
            </a:r>
          </a:p>
          <a:p>
            <a:pPr lvl="1"/>
            <a:r>
              <a:rPr lang="en-US" dirty="0"/>
              <a:t>Nutritional education and physical education activities</a:t>
            </a:r>
          </a:p>
          <a:p>
            <a:pPr lvl="1"/>
            <a:r>
              <a:rPr lang="en-US" dirty="0"/>
              <a:t>Bullying and harassment prevention</a:t>
            </a:r>
          </a:p>
          <a:p>
            <a:pPr lvl="1"/>
            <a:r>
              <a:rPr lang="en-US" dirty="0"/>
              <a:t>Activities that improve instructional practices for developing relationship-building skills</a:t>
            </a:r>
          </a:p>
          <a:p>
            <a:pPr lvl="1"/>
            <a:r>
              <a:rPr lang="en-US" dirty="0"/>
              <a:t>Prevention of teen and dating violence, stalking, domestic abuse, and sexual violence and harassment</a:t>
            </a:r>
          </a:p>
          <a:p>
            <a:pPr lvl="1"/>
            <a:r>
              <a:rPr lang="en-US" dirty="0"/>
              <a:t>Establishing or improving school dropout and reentry programs</a:t>
            </a:r>
          </a:p>
          <a:p>
            <a:pPr lvl="1"/>
            <a:r>
              <a:rPr lang="en-US" dirty="0"/>
              <a:t>Training school personnel in effective practices related to the above</a:t>
            </a:r>
          </a:p>
          <a:p>
            <a:endParaRPr lang="en-US" dirty="0"/>
          </a:p>
        </p:txBody>
      </p:sp>
      <p:sp>
        <p:nvSpPr>
          <p:cNvPr id="3" name="Title 2"/>
          <p:cNvSpPr>
            <a:spLocks noGrp="1"/>
          </p:cNvSpPr>
          <p:nvPr>
            <p:ph type="title"/>
          </p:nvPr>
        </p:nvSpPr>
        <p:spPr/>
        <p:txBody>
          <a:bodyPr>
            <a:normAutofit/>
          </a:bodyPr>
          <a:lstStyle/>
          <a:p>
            <a:r>
              <a:rPr lang="en-US" dirty="0"/>
              <a:t>Use of Title IV, Part A Funds</a:t>
            </a:r>
          </a:p>
        </p:txBody>
      </p:sp>
    </p:spTree>
    <p:extLst>
      <p:ext uri="{BB962C8B-B14F-4D97-AF65-F5344CB8AC3E}">
        <p14:creationId xmlns:p14="http://schemas.microsoft.com/office/powerpoint/2010/main" val="37287511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Partnering with 21</a:t>
            </a:r>
            <a:r>
              <a:rPr lang="en-US" baseline="30000" dirty="0" smtClean="0"/>
              <a:t>st</a:t>
            </a:r>
            <a:r>
              <a:rPr lang="en-US" dirty="0" smtClean="0"/>
              <a:t> Century Community Learning Centers (CCLC)</a:t>
            </a:r>
            <a:endParaRPr lang="en-US" dirty="0"/>
          </a:p>
        </p:txBody>
      </p:sp>
    </p:spTree>
    <p:extLst>
      <p:ext uri="{BB962C8B-B14F-4D97-AF65-F5344CB8AC3E}">
        <p14:creationId xmlns:p14="http://schemas.microsoft.com/office/powerpoint/2010/main" val="3193139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21</a:t>
            </a:r>
            <a:r>
              <a:rPr lang="en-US" baseline="30000" dirty="0" smtClean="0"/>
              <a:t>st</a:t>
            </a:r>
            <a:r>
              <a:rPr lang="en-US" dirty="0" smtClean="0"/>
              <a:t> Century Learning Center Grant?</a:t>
            </a:r>
            <a:endParaRPr lang="en-US" dirty="0"/>
          </a:p>
        </p:txBody>
      </p:sp>
      <p:sp>
        <p:nvSpPr>
          <p:cNvPr id="3" name="Content Placeholder 2"/>
          <p:cNvSpPr>
            <a:spLocks noGrp="1"/>
          </p:cNvSpPr>
          <p:nvPr>
            <p:ph idx="1"/>
          </p:nvPr>
        </p:nvSpPr>
        <p:spPr/>
        <p:txBody>
          <a:bodyPr/>
          <a:lstStyle/>
          <a:p>
            <a:r>
              <a:rPr lang="en-US" dirty="0"/>
              <a:t>The 21st Century Community Learning Centers (21st CCLC) grant program supports the creation of local out-of-school time (OST) programs to provide students and their families with high-quality academic enrichment opportunities and services. Centers serve students—in particular, those who attend high-poverty and low-performing schools—and provide academic and enrichment services during non-school hours. </a:t>
            </a:r>
          </a:p>
        </p:txBody>
      </p:sp>
    </p:spTree>
    <p:extLst>
      <p:ext uri="{BB962C8B-B14F-4D97-AF65-F5344CB8AC3E}">
        <p14:creationId xmlns:p14="http://schemas.microsoft.com/office/powerpoint/2010/main" val="3230398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focus on helping children succeed academically by: </a:t>
            </a:r>
            <a:endParaRPr lang="en-US" dirty="0"/>
          </a:p>
        </p:txBody>
      </p:sp>
      <p:sp>
        <p:nvSpPr>
          <p:cNvPr id="3" name="Content Placeholder 2"/>
          <p:cNvSpPr>
            <a:spLocks noGrp="1"/>
          </p:cNvSpPr>
          <p:nvPr>
            <p:ph idx="1"/>
          </p:nvPr>
        </p:nvSpPr>
        <p:spPr>
          <a:xfrm>
            <a:off x="558800" y="2080768"/>
            <a:ext cx="11963400" cy="6188570"/>
          </a:xfrm>
        </p:spPr>
        <p:txBody>
          <a:bodyPr/>
          <a:lstStyle/>
          <a:p>
            <a:pPr marL="457200" lvl="0" indent="-457200">
              <a:buFont typeface="Arial" panose="020B0604020202020204" pitchFamily="34" charset="0"/>
              <a:buChar char="•"/>
            </a:pPr>
            <a:r>
              <a:rPr lang="en-US" b="1" dirty="0"/>
              <a:t>Providing opportunities for academic enrichment</a:t>
            </a:r>
            <a:r>
              <a:rPr lang="en-US" dirty="0"/>
              <a:t>, including tutoring services and homework help, to help students meet state and local academic standards.</a:t>
            </a:r>
          </a:p>
          <a:p>
            <a:pPr marL="457200" lvl="0" indent="-457200">
              <a:buFont typeface="Arial" panose="020B0604020202020204" pitchFamily="34" charset="0"/>
              <a:buChar char="•"/>
            </a:pPr>
            <a:r>
              <a:rPr lang="en-US" b="1" dirty="0"/>
              <a:t>Offering students a broad array of additional services, programs, and </a:t>
            </a:r>
            <a:r>
              <a:rPr lang="en-US" b="1" dirty="0" smtClean="0"/>
              <a:t>activities </a:t>
            </a:r>
            <a:r>
              <a:rPr lang="en-US" dirty="0" smtClean="0"/>
              <a:t>that </a:t>
            </a:r>
            <a:r>
              <a:rPr lang="en-US" dirty="0"/>
              <a:t>are designed to reinforce and complement the regular academic program of participating students.</a:t>
            </a:r>
          </a:p>
          <a:p>
            <a:pPr marL="457200" lvl="0" indent="-457200">
              <a:buFont typeface="Arial" panose="020B0604020202020204" pitchFamily="34" charset="0"/>
              <a:buChar char="•"/>
            </a:pPr>
            <a:r>
              <a:rPr lang="en-US" dirty="0"/>
              <a:t>Offering families of students served by </a:t>
            </a:r>
            <a:r>
              <a:rPr lang="en-US" dirty="0" smtClean="0"/>
              <a:t>CCLC’s opportunities </a:t>
            </a:r>
            <a:r>
              <a:rPr lang="en-US" dirty="0"/>
              <a:t>for active and meaningful engagement in their children’s </a:t>
            </a:r>
            <a:r>
              <a:rPr lang="en-US" dirty="0" smtClean="0"/>
              <a:t>education.</a:t>
            </a:r>
            <a:r>
              <a:rPr lang="en-US" dirty="0"/>
              <a:t>  </a:t>
            </a:r>
          </a:p>
          <a:p>
            <a:endParaRPr lang="en-US" dirty="0"/>
          </a:p>
        </p:txBody>
      </p:sp>
    </p:spTree>
    <p:extLst>
      <p:ext uri="{BB962C8B-B14F-4D97-AF65-F5344CB8AC3E}">
        <p14:creationId xmlns:p14="http://schemas.microsoft.com/office/powerpoint/2010/main" val="481553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Partnering with 21</a:t>
            </a:r>
            <a:r>
              <a:rPr lang="en-US" baseline="30000" dirty="0" smtClean="0"/>
              <a:t>st</a:t>
            </a:r>
            <a:r>
              <a:rPr lang="en-US" dirty="0" smtClean="0"/>
              <a:t> Century CCLC in supporting Highly Mobile Students</a:t>
            </a:r>
            <a:endParaRPr lang="en-US" dirty="0"/>
          </a:p>
        </p:txBody>
      </p:sp>
    </p:spTree>
    <p:extLst>
      <p:ext uri="{BB962C8B-B14F-4D97-AF65-F5344CB8AC3E}">
        <p14:creationId xmlns:p14="http://schemas.microsoft.com/office/powerpoint/2010/main" val="1661751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Higher Education Information for Highly Mobile Students</a:t>
            </a:r>
            <a:endParaRPr lang="en-US" dirty="0"/>
          </a:p>
        </p:txBody>
      </p:sp>
    </p:spTree>
    <p:extLst>
      <p:ext uri="{BB962C8B-B14F-4D97-AF65-F5344CB8AC3E}">
        <p14:creationId xmlns:p14="http://schemas.microsoft.com/office/powerpoint/2010/main" val="1931642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ESSA: Creating capacity and intentional relationships </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History of Homeless Education Program at the Colorado Department of Education</a:t>
            </a:r>
          </a:p>
          <a:p>
            <a:pPr marL="457200" indent="-457200">
              <a:buFont typeface="Arial" panose="020B0604020202020204" pitchFamily="34" charset="0"/>
              <a:buChar char="•"/>
            </a:pPr>
            <a:r>
              <a:rPr lang="en-US" dirty="0" smtClean="0"/>
              <a:t>Creating a foundations and breaking down silos </a:t>
            </a:r>
          </a:p>
          <a:p>
            <a:pPr marL="1188743" lvl="1" indent="-457200"/>
            <a:r>
              <a:rPr lang="en-US" dirty="0" smtClean="0"/>
              <a:t>Internal partnerships</a:t>
            </a:r>
          </a:p>
          <a:p>
            <a:pPr marL="1188743" lvl="1" indent="-457200"/>
            <a:r>
              <a:rPr lang="en-US" dirty="0" smtClean="0"/>
              <a:t>External partnerships </a:t>
            </a:r>
          </a:p>
          <a:p>
            <a:pPr marL="457200" indent="-457200">
              <a:buFont typeface="Arial" panose="020B0604020202020204" pitchFamily="34" charset="0"/>
              <a:buChar char="•"/>
            </a:pPr>
            <a:r>
              <a:rPr lang="en-US" dirty="0" smtClean="0"/>
              <a:t>Points of contacts at LEAs</a:t>
            </a:r>
          </a:p>
          <a:p>
            <a:pPr marL="457200" indent="-457200">
              <a:buFont typeface="Arial" panose="020B0604020202020204" pitchFamily="34" charset="0"/>
              <a:buChar char="•"/>
            </a:pPr>
            <a:r>
              <a:rPr lang="en-US" dirty="0" smtClean="0"/>
              <a:t>Creating the foundation for single points of contact (SPOCs)</a:t>
            </a:r>
          </a:p>
          <a:p>
            <a:pPr marL="457200" indent="-457200">
              <a:buFont typeface="Arial" panose="020B0604020202020204" pitchFamily="34" charset="0"/>
              <a:buChar char="•"/>
            </a:pPr>
            <a:r>
              <a:rPr lang="en-US" dirty="0" smtClean="0"/>
              <a:t>Promoting two strong programs to support unique student needs</a:t>
            </a:r>
          </a:p>
          <a:p>
            <a:pPr marL="1188743" lvl="1" indent="-457200"/>
            <a:r>
              <a:rPr lang="en-US" dirty="0" smtClean="0"/>
              <a:t>Students experiencing homelessness</a:t>
            </a:r>
          </a:p>
          <a:p>
            <a:pPr marL="1188743" lvl="1" indent="-457200"/>
            <a:r>
              <a:rPr lang="en-US" dirty="0" smtClean="0"/>
              <a:t>Students in foster care </a:t>
            </a:r>
          </a:p>
          <a:p>
            <a:pPr marL="1188743" lvl="1" indent="-457200"/>
            <a:r>
              <a:rPr lang="en-US" dirty="0" smtClean="0"/>
              <a:t>Migrant student </a:t>
            </a:r>
            <a:endParaRPr lang="en-US" dirty="0"/>
          </a:p>
        </p:txBody>
      </p:sp>
    </p:spTree>
    <p:extLst>
      <p:ext uri="{BB962C8B-B14F-4D97-AF65-F5344CB8AC3E}">
        <p14:creationId xmlns:p14="http://schemas.microsoft.com/office/powerpoint/2010/main" val="12460461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Aid Independent Determination</a:t>
            </a:r>
          </a:p>
        </p:txBody>
      </p:sp>
    </p:spTree>
    <p:extLst>
      <p:ext uri="{BB962C8B-B14F-4D97-AF65-F5344CB8AC3E}">
        <p14:creationId xmlns:p14="http://schemas.microsoft.com/office/powerpoint/2010/main" val="31628889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982" b="1" dirty="0"/>
              <a:t>Foster Youth: 2019-20 FAFSA Question</a:t>
            </a:r>
          </a:p>
        </p:txBody>
      </p:sp>
      <p:sp>
        <p:nvSpPr>
          <p:cNvPr id="3" name="Content Placeholder 2"/>
          <p:cNvSpPr>
            <a:spLocks noGrp="1"/>
          </p:cNvSpPr>
          <p:nvPr>
            <p:ph idx="1"/>
          </p:nvPr>
        </p:nvSpPr>
        <p:spPr>
          <a:xfrm>
            <a:off x="894080" y="2080767"/>
            <a:ext cx="11216640" cy="6987126"/>
          </a:xfrm>
        </p:spPr>
        <p:txBody>
          <a:bodyPr>
            <a:normAutofit fontScale="47500" lnSpcReduction="20000"/>
          </a:bodyPr>
          <a:lstStyle/>
          <a:p>
            <a:r>
              <a:rPr lang="en-US" sz="5973" b="1" dirty="0">
                <a:latin typeface="+mn-lt"/>
              </a:rPr>
              <a:t>#</a:t>
            </a:r>
            <a:r>
              <a:rPr lang="en-US" sz="5973" b="1" dirty="0">
                <a:solidFill>
                  <a:schemeClr val="tx1"/>
                </a:solidFill>
                <a:latin typeface="+mn-lt"/>
              </a:rPr>
              <a:t>53:  At any time since you turned age 13, were both your parents deceased, were you in foster care or were you a dependent or ward of the court? </a:t>
            </a:r>
          </a:p>
          <a:p>
            <a:r>
              <a:rPr lang="en-US" sz="5973" b="1" dirty="0">
                <a:solidFill>
                  <a:schemeClr val="tx1"/>
                </a:solidFill>
                <a:latin typeface="+mn-lt"/>
                <a:sym typeface="Wingdings"/>
              </a:rPr>
              <a:t> </a:t>
            </a:r>
            <a:endParaRPr lang="en-US" sz="5973" b="1" dirty="0">
              <a:solidFill>
                <a:schemeClr val="tx1"/>
              </a:solidFill>
              <a:latin typeface="+mn-lt"/>
            </a:endParaRPr>
          </a:p>
          <a:p>
            <a:r>
              <a:rPr lang="en-US" sz="5973" dirty="0">
                <a:solidFill>
                  <a:schemeClr val="tx1"/>
                </a:solidFill>
                <a:latin typeface="+mn-lt"/>
              </a:rPr>
              <a:t>“</a:t>
            </a:r>
            <a:r>
              <a:rPr lang="en-US" sz="5973" b="1" dirty="0">
                <a:solidFill>
                  <a:schemeClr val="tx1"/>
                </a:solidFill>
                <a:latin typeface="+mn-lt"/>
              </a:rPr>
              <a:t>Yes</a:t>
            </a:r>
            <a:r>
              <a:rPr lang="en-US" sz="5973" dirty="0">
                <a:solidFill>
                  <a:schemeClr val="tx1"/>
                </a:solidFill>
                <a:latin typeface="+mn-lt"/>
              </a:rPr>
              <a:t>” if at any time since you turned age 13: </a:t>
            </a:r>
          </a:p>
          <a:p>
            <a:pPr lvl="1" indent="0">
              <a:buNone/>
            </a:pPr>
            <a:r>
              <a:rPr lang="en-US" sz="5404" dirty="0">
                <a:latin typeface="Calibri"/>
              </a:rPr>
              <a:t>◊ </a:t>
            </a:r>
            <a:r>
              <a:rPr lang="en-US" sz="5404" dirty="0"/>
              <a:t>had no living parent, </a:t>
            </a:r>
            <a:r>
              <a:rPr lang="en-US" sz="5404" u="sng" dirty="0"/>
              <a:t>even if you are now adopted</a:t>
            </a:r>
            <a:r>
              <a:rPr lang="en-US" sz="5404" dirty="0"/>
              <a:t>; or </a:t>
            </a:r>
          </a:p>
          <a:p>
            <a:pPr lvl="1" indent="0">
              <a:buNone/>
            </a:pPr>
            <a:r>
              <a:rPr lang="en-US" sz="5404" dirty="0"/>
              <a:t>◊ were in foster care, </a:t>
            </a:r>
            <a:r>
              <a:rPr lang="en-US" sz="5404" u="sng" dirty="0"/>
              <a:t>even if no longer in foster care today</a:t>
            </a:r>
            <a:r>
              <a:rPr lang="en-US" sz="5404" dirty="0"/>
              <a:t>; or </a:t>
            </a:r>
          </a:p>
          <a:p>
            <a:pPr lvl="1" indent="0">
              <a:buNone/>
            </a:pPr>
            <a:r>
              <a:rPr lang="en-US" sz="5404" dirty="0"/>
              <a:t>◊ were a dependent/ward of the court, </a:t>
            </a:r>
            <a:r>
              <a:rPr lang="en-US" sz="5404" u="sng" dirty="0"/>
              <a:t>even if no longer</a:t>
            </a:r>
          </a:p>
          <a:p>
            <a:r>
              <a:rPr lang="en-US" sz="5973" dirty="0">
                <a:solidFill>
                  <a:schemeClr val="tx1"/>
                </a:solidFill>
                <a:latin typeface="+mn-lt"/>
              </a:rPr>
              <a:t> </a:t>
            </a:r>
          </a:p>
          <a:p>
            <a:r>
              <a:rPr lang="en-US" sz="5973" dirty="0">
                <a:solidFill>
                  <a:schemeClr val="tx1"/>
                </a:solidFill>
                <a:latin typeface="+mn-lt"/>
                <a:sym typeface="Wingdings"/>
              </a:rPr>
              <a:t> </a:t>
            </a:r>
            <a:r>
              <a:rPr lang="en-US" sz="5973" dirty="0">
                <a:solidFill>
                  <a:schemeClr val="tx1"/>
                </a:solidFill>
                <a:latin typeface="+mn-lt"/>
              </a:rPr>
              <a:t>If you are not sure if you were in foster care, check with your state child welfare agency. You can find that agency’s contact information at </a:t>
            </a:r>
            <a:r>
              <a:rPr lang="en-US" sz="5973" b="1" dirty="0">
                <a:solidFill>
                  <a:schemeClr val="tx1"/>
                </a:solidFill>
                <a:latin typeface="+mn-lt"/>
              </a:rPr>
              <a:t>childwelfare.gov/nfcad</a:t>
            </a:r>
            <a:r>
              <a:rPr lang="en-US" sz="5973" dirty="0">
                <a:solidFill>
                  <a:schemeClr val="tx1"/>
                </a:solidFill>
                <a:latin typeface="+mn-lt"/>
              </a:rPr>
              <a:t>. </a:t>
            </a:r>
          </a:p>
          <a:p>
            <a:r>
              <a:rPr lang="en-US" sz="5973" dirty="0">
                <a:solidFill>
                  <a:schemeClr val="tx1"/>
                </a:solidFill>
                <a:latin typeface="+mn-lt"/>
                <a:sym typeface="Wingdings"/>
              </a:rPr>
              <a:t>  </a:t>
            </a:r>
            <a:r>
              <a:rPr lang="en-US" sz="5973" dirty="0">
                <a:solidFill>
                  <a:schemeClr val="tx1"/>
                </a:solidFill>
                <a:latin typeface="+mn-lt"/>
              </a:rPr>
              <a:t>The financial aid administrator at your school may require you to provide proof that you were in foster care or a dependent or ward of the court. </a:t>
            </a:r>
          </a:p>
          <a:p>
            <a:pPr lvl="0"/>
            <a:r>
              <a:rPr lang="en-US" sz="5973" dirty="0">
                <a:solidFill>
                  <a:schemeClr val="tx1"/>
                </a:solidFill>
                <a:latin typeface="+mn-lt"/>
                <a:sym typeface="Wingdings"/>
              </a:rPr>
              <a:t>  S</a:t>
            </a:r>
            <a:r>
              <a:rPr lang="en-US" sz="5973" dirty="0">
                <a:solidFill>
                  <a:schemeClr val="tx1"/>
                </a:solidFill>
                <a:latin typeface="+mn-lt"/>
              </a:rPr>
              <a:t>omeone who is incarcerated is not considered a ward of the court for federal student aid purposes </a:t>
            </a:r>
          </a:p>
          <a:p>
            <a:endParaRPr lang="en-US" dirty="0">
              <a:latin typeface="+mn-lt"/>
            </a:endParaRPr>
          </a:p>
        </p:txBody>
      </p:sp>
    </p:spTree>
    <p:extLst>
      <p:ext uri="{BB962C8B-B14F-4D97-AF65-F5344CB8AC3E}">
        <p14:creationId xmlns:p14="http://schemas.microsoft.com/office/powerpoint/2010/main" val="22914043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120" b="1" dirty="0"/>
              <a:t>UHY: 2019-20 FAFSA Question</a:t>
            </a:r>
            <a:r>
              <a:rPr lang="en-US" sz="5120" dirty="0"/>
              <a:t> </a:t>
            </a:r>
          </a:p>
        </p:txBody>
      </p:sp>
      <p:sp>
        <p:nvSpPr>
          <p:cNvPr id="3" name="Content Placeholder 2"/>
          <p:cNvSpPr>
            <a:spLocks noGrp="1"/>
          </p:cNvSpPr>
          <p:nvPr>
            <p:ph idx="1"/>
          </p:nvPr>
        </p:nvSpPr>
        <p:spPr>
          <a:xfrm>
            <a:off x="894080" y="2080768"/>
            <a:ext cx="11216640" cy="6703383"/>
          </a:xfrm>
        </p:spPr>
        <p:txBody>
          <a:bodyPr>
            <a:normAutofit lnSpcReduction="10000"/>
          </a:bodyPr>
          <a:lstStyle/>
          <a:p>
            <a:r>
              <a:rPr lang="en-US" sz="2844" b="1" dirty="0">
                <a:solidFill>
                  <a:schemeClr val="tx1"/>
                </a:solidFill>
                <a:latin typeface="+mn-lt"/>
              </a:rPr>
              <a:t>#56</a:t>
            </a:r>
            <a:r>
              <a:rPr lang="en-US" sz="2844" dirty="0">
                <a:solidFill>
                  <a:schemeClr val="tx1"/>
                </a:solidFill>
                <a:latin typeface="+mn-lt"/>
              </a:rPr>
              <a:t>: At any time on or after July 1, 2018, did your high school or school district homeless liaison determine that you were an unaccompanied youth who was homeless or were self-supporting and at risk of being homeless?</a:t>
            </a:r>
          </a:p>
          <a:p>
            <a:endParaRPr lang="en-US" sz="2844" dirty="0">
              <a:solidFill>
                <a:schemeClr val="tx1"/>
              </a:solidFill>
              <a:latin typeface="+mn-lt"/>
            </a:endParaRPr>
          </a:p>
          <a:p>
            <a:r>
              <a:rPr lang="en-US" sz="2844" b="1" dirty="0">
                <a:solidFill>
                  <a:schemeClr val="tx1"/>
                </a:solidFill>
                <a:latin typeface="+mn-lt"/>
              </a:rPr>
              <a:t>#57</a:t>
            </a:r>
            <a:r>
              <a:rPr lang="en-US" sz="2844" dirty="0">
                <a:solidFill>
                  <a:schemeClr val="tx1"/>
                </a:solidFill>
                <a:latin typeface="+mn-lt"/>
              </a:rPr>
              <a:t>: At any time on or after July 1, 2018, did the director of an emergency shelter or transitional housing program funded by the U.S. Department of Housing and Urban Development determine that you were an unaccompanied youth who was homeless or were self-supporting and at risk of being homeless?</a:t>
            </a:r>
          </a:p>
          <a:p>
            <a:endParaRPr lang="en-US" sz="2844" dirty="0">
              <a:solidFill>
                <a:schemeClr val="tx1"/>
              </a:solidFill>
              <a:latin typeface="+mn-lt"/>
            </a:endParaRPr>
          </a:p>
          <a:p>
            <a:r>
              <a:rPr lang="en-US" sz="2844" b="1" dirty="0">
                <a:solidFill>
                  <a:schemeClr val="tx1"/>
                </a:solidFill>
                <a:latin typeface="+mn-lt"/>
              </a:rPr>
              <a:t>#58: </a:t>
            </a:r>
            <a:r>
              <a:rPr lang="en-US" sz="2844" dirty="0">
                <a:solidFill>
                  <a:schemeClr val="tx1"/>
                </a:solidFill>
                <a:latin typeface="+mn-lt"/>
              </a:rPr>
              <a:t>At any time on or after July 1, 2018, did the director of a runaway or homeless youth basic center or transitional living program determine that you were an unaccompanied youth who was homeless or were self-supporting and at risk of being homeless?</a:t>
            </a:r>
          </a:p>
        </p:txBody>
      </p:sp>
    </p:spTree>
    <p:extLst>
      <p:ext uri="{BB962C8B-B14F-4D97-AF65-F5344CB8AC3E}">
        <p14:creationId xmlns:p14="http://schemas.microsoft.com/office/powerpoint/2010/main" val="2929297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5805" y="401966"/>
            <a:ext cx="11216640" cy="1009978"/>
          </a:xfrm>
        </p:spPr>
        <p:txBody>
          <a:bodyPr>
            <a:normAutofit fontScale="90000"/>
          </a:bodyPr>
          <a:lstStyle/>
          <a:p>
            <a:pPr algn="ctr"/>
            <a:r>
              <a:rPr lang="en-US" sz="5120" b="1" dirty="0"/>
              <a:t>Authorized to determine UHY status</a:t>
            </a:r>
          </a:p>
        </p:txBody>
      </p:sp>
      <p:sp>
        <p:nvSpPr>
          <p:cNvPr id="2" name="Content Placeholder 1"/>
          <p:cNvSpPr>
            <a:spLocks noGrp="1"/>
          </p:cNvSpPr>
          <p:nvPr>
            <p:ph idx="1"/>
          </p:nvPr>
        </p:nvSpPr>
        <p:spPr>
          <a:xfrm>
            <a:off x="894080" y="2080768"/>
            <a:ext cx="11216640" cy="6751659"/>
          </a:xfrm>
        </p:spPr>
        <p:txBody>
          <a:bodyPr>
            <a:normAutofit/>
          </a:bodyPr>
          <a:lstStyle/>
          <a:p>
            <a:pPr marL="1300460" lvl="1" indent="-650230">
              <a:buFont typeface="+mj-lt"/>
              <a:buAutoNum type="arabicPeriod"/>
            </a:pPr>
            <a:r>
              <a:rPr lang="en-US" sz="3413" dirty="0"/>
              <a:t>K-12 District McKinney-Vento Homeless Education Liaison</a:t>
            </a:r>
            <a:r>
              <a:rPr lang="en-US" sz="3413" dirty="0">
                <a:solidFill>
                  <a:srgbClr val="00B0F0"/>
                </a:solidFill>
              </a:rPr>
              <a:t>*</a:t>
            </a:r>
            <a:endParaRPr lang="en-US" sz="3413" dirty="0"/>
          </a:p>
          <a:p>
            <a:pPr marL="1300460" lvl="1" indent="-650230">
              <a:buFont typeface="+mj-lt"/>
              <a:buAutoNum type="arabicPeriod"/>
            </a:pPr>
            <a:r>
              <a:rPr lang="en-US" sz="3413" dirty="0"/>
              <a:t>Runaway/Homeless Youth Basic Center/Transitional Living Program (Director/designee)</a:t>
            </a:r>
            <a:endParaRPr lang="en-US" sz="3413" dirty="0">
              <a:solidFill>
                <a:schemeClr val="accent1">
                  <a:lumMod val="75000"/>
                </a:schemeClr>
              </a:solidFill>
            </a:endParaRPr>
          </a:p>
          <a:p>
            <a:pPr marL="1300460" lvl="1" indent="-650230">
              <a:buFont typeface="+mj-lt"/>
              <a:buAutoNum type="arabicPeriod"/>
            </a:pPr>
            <a:r>
              <a:rPr lang="en-US" sz="3413" dirty="0"/>
              <a:t>Emergency Shelter/Transitional Housing Program funded by HUD (Director or Designee)</a:t>
            </a:r>
            <a:endParaRPr lang="en-US" sz="3413" dirty="0">
              <a:solidFill>
                <a:schemeClr val="accent1">
                  <a:lumMod val="75000"/>
                </a:schemeClr>
              </a:solidFill>
            </a:endParaRPr>
          </a:p>
          <a:p>
            <a:pPr marL="1300460" lvl="1" indent="-650230">
              <a:buFont typeface="+mj-lt"/>
              <a:buAutoNum type="arabicPeriod"/>
            </a:pPr>
            <a:r>
              <a:rPr lang="en-US" sz="3413" dirty="0"/>
              <a:t>College/University Financial Aid Administrator</a:t>
            </a:r>
          </a:p>
          <a:p>
            <a:pPr marL="65023"/>
            <a:endParaRPr lang="en-US" dirty="0"/>
          </a:p>
          <a:p>
            <a:pPr marL="65023"/>
            <a:r>
              <a:rPr lang="en-US" sz="3129" i="1" dirty="0">
                <a:solidFill>
                  <a:schemeClr val="accent1">
                    <a:lumMod val="75000"/>
                  </a:schemeClr>
                </a:solidFill>
              </a:rPr>
              <a:t>*  may write subsequent year letters of verification through age 23 for whom they have necessary information for UHY determination</a:t>
            </a:r>
            <a:endParaRPr lang="en-US" dirty="0"/>
          </a:p>
        </p:txBody>
      </p:sp>
    </p:spTree>
    <p:extLst>
      <p:ext uri="{BB962C8B-B14F-4D97-AF65-F5344CB8AC3E}">
        <p14:creationId xmlns:p14="http://schemas.microsoft.com/office/powerpoint/2010/main" val="37463032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014" y="1185335"/>
            <a:ext cx="10674773" cy="738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9251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731" y="142734"/>
            <a:ext cx="11054080" cy="732134"/>
          </a:xfrm>
        </p:spPr>
        <p:txBody>
          <a:bodyPr>
            <a:normAutofit/>
          </a:bodyPr>
          <a:lstStyle/>
          <a:p>
            <a:r>
              <a:rPr lang="en-US" sz="3413" dirty="0"/>
              <a:t>Colorado UHY Verification Form:  2019-20</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787" y="945805"/>
            <a:ext cx="8658849" cy="884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1072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UHY In-State Tuition Determination for UHY</a:t>
            </a:r>
            <a:br>
              <a:rPr lang="en-US" b="1" dirty="0" smtClean="0"/>
            </a:br>
            <a:r>
              <a:rPr lang="en-US" b="1" dirty="0" smtClean="0"/>
              <a:t>HB16-1100</a:t>
            </a:r>
            <a:endParaRPr lang="en-US" b="1" dirty="0"/>
          </a:p>
        </p:txBody>
      </p:sp>
      <p:sp>
        <p:nvSpPr>
          <p:cNvPr id="3" name="Content Placeholder 2"/>
          <p:cNvSpPr>
            <a:spLocks noGrp="1"/>
          </p:cNvSpPr>
          <p:nvPr>
            <p:ph idx="1"/>
          </p:nvPr>
        </p:nvSpPr>
        <p:spPr/>
        <p:txBody>
          <a:bodyPr>
            <a:normAutofit/>
          </a:bodyPr>
          <a:lstStyle/>
          <a:p>
            <a:endParaRPr lang="en-US" dirty="0" smtClean="0">
              <a:latin typeface="+mn-lt"/>
            </a:endParaRPr>
          </a:p>
          <a:p>
            <a:r>
              <a:rPr lang="en-US" dirty="0" smtClean="0">
                <a:latin typeface="+mn-lt"/>
              </a:rPr>
              <a:t>Adds </a:t>
            </a:r>
            <a:r>
              <a:rPr lang="en-US" dirty="0">
                <a:latin typeface="+mn-lt"/>
              </a:rPr>
              <a:t>unaccompanied homeless youth to the list of </a:t>
            </a:r>
            <a:r>
              <a:rPr lang="en-US" b="1" dirty="0">
                <a:latin typeface="+mn-lt"/>
              </a:rPr>
              <a:t>persons who are qualified to determine their own domicile</a:t>
            </a:r>
            <a:r>
              <a:rPr lang="en-US" dirty="0">
                <a:latin typeface="+mn-lt"/>
              </a:rPr>
              <a:t> for the purpose of </a:t>
            </a:r>
            <a:r>
              <a:rPr lang="en-US" b="1" dirty="0">
                <a:latin typeface="+mn-lt"/>
              </a:rPr>
              <a:t>establishing in-state tuition at state institutions of higher education</a:t>
            </a:r>
            <a:r>
              <a:rPr lang="en-US" dirty="0"/>
              <a:t> </a:t>
            </a:r>
          </a:p>
        </p:txBody>
      </p:sp>
    </p:spTree>
    <p:extLst>
      <p:ext uri="{BB962C8B-B14F-4D97-AF65-F5344CB8AC3E}">
        <p14:creationId xmlns:p14="http://schemas.microsoft.com/office/powerpoint/2010/main" val="16764032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717" y="325121"/>
            <a:ext cx="7592143" cy="1055225"/>
          </a:xfrm>
          <a:prstGeom prst="rect">
            <a:avLst/>
          </a:prstGeom>
          <a:noFill/>
        </p:spPr>
        <p:txBody>
          <a:bodyPr wrap="none" rtlCol="0">
            <a:spAutoFit/>
          </a:bodyPr>
          <a:lstStyle/>
          <a:p>
            <a:pPr defTabSz="1300460" fontAlgn="auto" hangingPunct="1">
              <a:spcBef>
                <a:spcPts val="0"/>
              </a:spcBef>
              <a:spcAft>
                <a:spcPts val="0"/>
              </a:spcAft>
            </a:pPr>
            <a:r>
              <a:rPr lang="en-US" sz="3413" dirty="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What happens after I submit my FAFSA?</a:t>
            </a:r>
            <a:endParaRPr lang="en-US" sz="3413" dirty="0">
              <a:solidFill>
                <a:srgbClr val="E7E6E6">
                  <a:lumMod val="50000"/>
                </a:srgbClr>
              </a:solidFill>
              <a:effectLst>
                <a:outerShdw blurRad="38100" dist="38100" dir="2700000" algn="tl">
                  <a:srgbClr val="000000">
                    <a:alpha val="43137"/>
                  </a:srgbClr>
                </a:outerShdw>
              </a:effectLst>
              <a:latin typeface="Berlin Sans FB" panose="020E0602020502020306" pitchFamily="34" charset="0"/>
              <a:ea typeface="+mn-ea"/>
              <a:cs typeface="+mn-cs"/>
            </a:endParaRPr>
          </a:p>
          <a:p>
            <a:pPr defTabSz="1300460" fontAlgn="auto" hangingPunct="1">
              <a:spcBef>
                <a:spcPts val="0"/>
              </a:spcBef>
              <a:spcAft>
                <a:spcPts val="0"/>
              </a:spcAft>
            </a:pPr>
            <a:r>
              <a:rPr lang="en-US" sz="2844" dirty="0">
                <a:solidFill>
                  <a:srgbClr val="A5A5A5"/>
                </a:solidFill>
                <a:latin typeface="Berlin Sans FB" panose="020E0602020502020306" pitchFamily="34" charset="0"/>
                <a:ea typeface="+mn-ea"/>
                <a:cs typeface="+mn-cs"/>
              </a:rPr>
              <a:t> </a:t>
            </a:r>
            <a:endParaRPr lang="en-US" sz="3982" dirty="0">
              <a:solidFill>
                <a:prstClr val="black">
                  <a:lumMod val="65000"/>
                  <a:lumOff val="35000"/>
                </a:prstClr>
              </a:solidFill>
              <a:latin typeface="Berlin Sans FB" panose="020E0602020502020306" pitchFamily="34" charset="0"/>
              <a:ea typeface="+mn-ea"/>
              <a:cs typeface="+mn-cs"/>
            </a:endParaRPr>
          </a:p>
        </p:txBody>
      </p:sp>
      <p:sp>
        <p:nvSpPr>
          <p:cNvPr id="4" name="TextBox 3"/>
          <p:cNvSpPr txBox="1"/>
          <p:nvPr/>
        </p:nvSpPr>
        <p:spPr>
          <a:xfrm>
            <a:off x="979947" y="1950720"/>
            <a:ext cx="5029903" cy="3970318"/>
          </a:xfrm>
          <a:prstGeom prst="rect">
            <a:avLst/>
          </a:prstGeom>
          <a:noFill/>
        </p:spPr>
        <p:txBody>
          <a:bodyPr wrap="none" rtlCol="0">
            <a:spAutoFit/>
          </a:bodyPr>
          <a:lstStyle/>
          <a:p>
            <a:pPr defTabSz="1300460" fontAlgn="auto" hangingPunct="1">
              <a:spcBef>
                <a:spcPts val="0"/>
              </a:spcBef>
              <a:spcAft>
                <a:spcPts val="0"/>
              </a:spcAft>
            </a:pPr>
            <a:endParaRPr lang="en-US" dirty="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marL="406394" indent="-406394" defTabSz="1300460" fontAlgn="auto" hangingPunct="1">
              <a:spcBef>
                <a:spcPts val="0"/>
              </a:spcBef>
              <a:spcAft>
                <a:spcPts val="0"/>
              </a:spcAft>
              <a:buFontTx/>
              <a:buChar char="-"/>
            </a:pPr>
            <a:r>
              <a:rPr lang="en-US" dirty="0" smtClean="0">
                <a:solidFill>
                  <a:prstClr val="black"/>
                </a:solidFill>
                <a:latin typeface="Berlin Sans FB" panose="020E0602020502020306" pitchFamily="34" charset="0"/>
                <a:ea typeface="+mn-ea"/>
                <a:cs typeface="+mn-cs"/>
              </a:rPr>
              <a:t>University/college receives FAFSA	</a:t>
            </a:r>
          </a:p>
          <a:p>
            <a:pPr marL="650230" lvl="1" indent="0"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(students can include up to 10 schools)</a:t>
            </a:r>
            <a:endParaRPr lang="en-US" dirty="0">
              <a:solidFill>
                <a:prstClr val="black"/>
              </a:solidFill>
              <a:latin typeface="Berlin Sans FB" panose="020E0602020502020306" pitchFamily="34" charset="0"/>
              <a:ea typeface="+mn-ea"/>
              <a:cs typeface="+mn-cs"/>
            </a:endParaRPr>
          </a:p>
          <a:p>
            <a:pPr marL="650230" lvl="1" indent="0"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marL="1056623" lvl="1" indent="-406394" defTabSz="1300460" fontAlgn="auto" hangingPunct="1">
              <a:spcBef>
                <a:spcPts val="0"/>
              </a:spcBef>
              <a:spcAft>
                <a:spcPts val="0"/>
              </a:spcAft>
              <a:buFontTx/>
              <a:buChar char="-"/>
            </a:pPr>
            <a:r>
              <a:rPr lang="en-US" dirty="0" smtClean="0">
                <a:solidFill>
                  <a:prstClr val="black"/>
                </a:solidFill>
                <a:latin typeface="Berlin Sans FB" panose="020E0602020502020306" pitchFamily="34" charset="0"/>
                <a:ea typeface="+mn-ea"/>
                <a:cs typeface="+mn-cs"/>
              </a:rPr>
              <a:t>Documents may be requested by school</a:t>
            </a:r>
          </a:p>
          <a:p>
            <a:pPr marL="650230" lvl="1" indent="0" defTabSz="1300460" fontAlgn="auto" hangingPunct="1">
              <a:spcBef>
                <a:spcPts val="0"/>
              </a:spcBef>
              <a:spcAft>
                <a:spcPts val="0"/>
              </a:spcAft>
            </a:pP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           *Award letter</a:t>
            </a:r>
            <a:r>
              <a:rPr lang="en-US" dirty="0" smtClean="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 </a:t>
            </a: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notification</a:t>
            </a:r>
            <a:r>
              <a:rPr lang="en-US" dirty="0" smtClean="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 </a:t>
            </a:r>
          </a:p>
          <a:p>
            <a:pPr marL="1056623" lvl="1" indent="-406394" defTabSz="1300460" fontAlgn="auto" hangingPunct="1">
              <a:spcBef>
                <a:spcPts val="0"/>
              </a:spcBef>
              <a:spcAft>
                <a:spcPts val="0"/>
              </a:spcAft>
              <a:buFontTx/>
              <a:buChar char="-"/>
            </a:pPr>
            <a:endParaRPr lang="en-US" dirty="0" smtClean="0">
              <a:solidFill>
                <a:prstClr val="black"/>
              </a:solidFill>
              <a:latin typeface="Berlin Sans FB" panose="020E0602020502020306" pitchFamily="34" charset="0"/>
              <a:ea typeface="+mn-ea"/>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46" y="1186301"/>
            <a:ext cx="6958892" cy="3397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46071" y="1733974"/>
            <a:ext cx="3490058" cy="2702919"/>
          </a:xfrm>
          <a:prstGeom prst="rect">
            <a:avLst/>
          </a:prstGeom>
          <a:noFill/>
        </p:spPr>
        <p:txBody>
          <a:bodyPr wrap="none" rtlCol="0">
            <a:spAutoFit/>
          </a:bodyPr>
          <a:lstStyle/>
          <a:p>
            <a:pPr algn="ctr" defTabSz="1300460" fontAlgn="auto" hangingPunct="1">
              <a:spcBef>
                <a:spcPts val="0"/>
              </a:spcBef>
              <a:spcAft>
                <a:spcPts val="0"/>
              </a:spcAft>
            </a:pPr>
            <a:r>
              <a:rPr lang="en-US" sz="2844" dirty="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Expected Family</a:t>
            </a:r>
          </a:p>
          <a:p>
            <a:pPr algn="ctr" defTabSz="1300460" fontAlgn="auto" hangingPunct="1">
              <a:spcBef>
                <a:spcPts val="0"/>
              </a:spcBef>
              <a:spcAft>
                <a:spcPts val="0"/>
              </a:spcAft>
            </a:pPr>
            <a:r>
              <a:rPr lang="en-US" sz="2844" dirty="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 Contribution (EFC)</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is a number that </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determines a students eligibility</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for federal student aid. EFC </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formulas use financial information </a:t>
            </a:r>
          </a:p>
          <a:p>
            <a:pPr algn="ctr" defTabSz="1300460" fontAlgn="auto" hangingPunct="1">
              <a:spcBef>
                <a:spcPts val="0"/>
              </a:spcBef>
              <a:spcAft>
                <a:spcPts val="0"/>
              </a:spcAft>
            </a:pPr>
            <a:r>
              <a:rPr lang="en-US" dirty="0">
                <a:solidFill>
                  <a:prstClr val="black"/>
                </a:solidFill>
                <a:latin typeface="Berlin Sans FB" panose="020E0602020502020306" pitchFamily="34" charset="0"/>
                <a:ea typeface="+mn-ea"/>
                <a:cs typeface="+mn-cs"/>
              </a:rPr>
              <a:t>f</a:t>
            </a:r>
            <a:r>
              <a:rPr lang="en-US" dirty="0" smtClean="0">
                <a:solidFill>
                  <a:prstClr val="black"/>
                </a:solidFill>
                <a:latin typeface="Berlin Sans FB" panose="020E0602020502020306" pitchFamily="34" charset="0"/>
                <a:ea typeface="+mn-ea"/>
                <a:cs typeface="+mn-cs"/>
              </a:rPr>
              <a:t>rom FAFSA.</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 </a:t>
            </a:r>
            <a:endParaRPr lang="en-US" sz="2276" dirty="0">
              <a:solidFill>
                <a:prstClr val="black"/>
              </a:solidFill>
              <a:latin typeface="Berlin Sans FB" panose="020E0602020502020306" pitchFamily="34" charset="0"/>
              <a:ea typeface="+mn-ea"/>
              <a:cs typeface="+mn-cs"/>
            </a:endParaRPr>
          </a:p>
        </p:txBody>
      </p:sp>
    </p:spTree>
    <p:extLst>
      <p:ext uri="{BB962C8B-B14F-4D97-AF65-F5344CB8AC3E}">
        <p14:creationId xmlns:p14="http://schemas.microsoft.com/office/powerpoint/2010/main" val="1974594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422" y="541868"/>
            <a:ext cx="7592143" cy="1055225"/>
          </a:xfrm>
          <a:prstGeom prst="rect">
            <a:avLst/>
          </a:prstGeom>
          <a:noFill/>
        </p:spPr>
        <p:txBody>
          <a:bodyPr wrap="none" rtlCol="0">
            <a:spAutoFit/>
          </a:bodyPr>
          <a:lstStyle/>
          <a:p>
            <a:pPr defTabSz="1300460" fontAlgn="auto" hangingPunct="1">
              <a:spcBef>
                <a:spcPts val="0"/>
              </a:spcBef>
              <a:spcAft>
                <a:spcPts val="0"/>
              </a:spcAft>
            </a:pPr>
            <a:r>
              <a:rPr lang="en-US" sz="3413" dirty="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What happens after I submit my FAFSA?</a:t>
            </a:r>
            <a:endParaRPr lang="en-US" sz="3413" dirty="0">
              <a:solidFill>
                <a:srgbClr val="E7E6E6">
                  <a:lumMod val="50000"/>
                </a:srgbClr>
              </a:solidFill>
              <a:effectLst>
                <a:outerShdw blurRad="38100" dist="38100" dir="2700000" algn="tl">
                  <a:srgbClr val="000000">
                    <a:alpha val="43137"/>
                  </a:srgbClr>
                </a:outerShdw>
              </a:effectLst>
              <a:latin typeface="Berlin Sans FB" panose="020E0602020502020306" pitchFamily="34" charset="0"/>
              <a:ea typeface="+mn-ea"/>
              <a:cs typeface="+mn-cs"/>
            </a:endParaRPr>
          </a:p>
          <a:p>
            <a:pPr defTabSz="1300460" fontAlgn="auto" hangingPunct="1">
              <a:spcBef>
                <a:spcPts val="0"/>
              </a:spcBef>
              <a:spcAft>
                <a:spcPts val="0"/>
              </a:spcAft>
            </a:pPr>
            <a:r>
              <a:rPr lang="en-US" sz="2844" dirty="0">
                <a:solidFill>
                  <a:srgbClr val="A5A5A5"/>
                </a:solidFill>
                <a:latin typeface="Berlin Sans FB" panose="020E0602020502020306" pitchFamily="34" charset="0"/>
                <a:ea typeface="+mn-ea"/>
                <a:cs typeface="+mn-cs"/>
              </a:rPr>
              <a:t> </a:t>
            </a:r>
            <a:endParaRPr lang="en-US" sz="3982" dirty="0">
              <a:solidFill>
                <a:prstClr val="black">
                  <a:lumMod val="65000"/>
                  <a:lumOff val="35000"/>
                </a:prstClr>
              </a:solidFill>
              <a:latin typeface="Berlin Sans FB" panose="020E0602020502020306" pitchFamily="34" charset="0"/>
              <a:ea typeface="+mn-ea"/>
              <a:cs typeface="+mn-cs"/>
            </a:endParaRPr>
          </a:p>
        </p:txBody>
      </p:sp>
      <p:sp>
        <p:nvSpPr>
          <p:cNvPr id="4" name="TextBox 3"/>
          <p:cNvSpPr txBox="1"/>
          <p:nvPr/>
        </p:nvSpPr>
        <p:spPr>
          <a:xfrm>
            <a:off x="979948" y="1950720"/>
            <a:ext cx="7796045" cy="3416320"/>
          </a:xfrm>
          <a:prstGeom prst="rect">
            <a:avLst/>
          </a:prstGeom>
          <a:noFill/>
        </p:spPr>
        <p:txBody>
          <a:bodyPr wrap="none" rtlCol="0">
            <a:spAutoFit/>
          </a:bodyPr>
          <a:lstStyle/>
          <a:p>
            <a:pP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  Expected Family Contribution (</a:t>
            </a: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EFC</a:t>
            </a:r>
            <a:r>
              <a:rPr lang="en-US" dirty="0" smtClean="0">
                <a:solidFill>
                  <a:prstClr val="black"/>
                </a:solidFill>
                <a:latin typeface="Berlin Sans FB" panose="020E0602020502020306" pitchFamily="34" charset="0"/>
                <a:ea typeface="+mn-ea"/>
                <a:cs typeface="+mn-cs"/>
              </a:rPr>
              <a:t>) is calculated</a:t>
            </a:r>
          </a:p>
          <a:p>
            <a:pPr defTabSz="1300460" fontAlgn="auto" hangingPunct="1">
              <a:spcBef>
                <a:spcPts val="0"/>
              </a:spcBef>
              <a:spcAft>
                <a:spcPts val="0"/>
              </a:spcAft>
            </a:pPr>
            <a:r>
              <a:rPr lang="en-US" dirty="0">
                <a:solidFill>
                  <a:prstClr val="black"/>
                </a:solidFill>
                <a:latin typeface="Berlin Sans FB" panose="020E0602020502020306" pitchFamily="34" charset="0"/>
                <a:ea typeface="+mn-ea"/>
                <a:cs typeface="+mn-cs"/>
              </a:rPr>
              <a:t>	</a:t>
            </a:r>
            <a:r>
              <a:rPr lang="en-US" dirty="0" smtClean="0">
                <a:solidFill>
                  <a:prstClr val="black"/>
                </a:solidFill>
                <a:latin typeface="Berlin Sans FB" panose="020E0602020502020306" pitchFamily="34" charset="0"/>
                <a:ea typeface="+mn-ea"/>
                <a:cs typeface="+mn-cs"/>
              </a:rPr>
              <a:t>EFC </a:t>
            </a:r>
            <a:r>
              <a:rPr lang="en-US" dirty="0">
                <a:solidFill>
                  <a:prstClr val="black"/>
                </a:solidFill>
                <a:latin typeface="Berlin Sans FB" panose="020E0602020502020306" pitchFamily="34" charset="0"/>
                <a:ea typeface="+mn-ea"/>
                <a:cs typeface="+mn-cs"/>
              </a:rPr>
              <a:t>= is an index number that is used to </a:t>
            </a:r>
            <a:r>
              <a:rPr lang="en-US" dirty="0" smtClean="0">
                <a:solidFill>
                  <a:prstClr val="black"/>
                </a:solidFill>
                <a:latin typeface="Berlin Sans FB" panose="020E0602020502020306" pitchFamily="34" charset="0"/>
                <a:ea typeface="+mn-ea"/>
                <a:cs typeface="+mn-cs"/>
              </a:rPr>
              <a:t>determine </a:t>
            </a:r>
            <a:r>
              <a:rPr lang="en-US" dirty="0">
                <a:solidFill>
                  <a:prstClr val="black"/>
                </a:solidFill>
                <a:latin typeface="Berlin Sans FB" panose="020E0602020502020306" pitchFamily="34" charset="0"/>
                <a:ea typeface="+mn-ea"/>
                <a:cs typeface="+mn-cs"/>
              </a:rPr>
              <a:t>your eligibility </a:t>
            </a: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 	          for </a:t>
            </a:r>
            <a:r>
              <a:rPr lang="en-US" dirty="0">
                <a:solidFill>
                  <a:prstClr val="black"/>
                </a:solidFill>
                <a:latin typeface="Berlin Sans FB" panose="020E0602020502020306" pitchFamily="34" charset="0"/>
                <a:ea typeface="+mn-ea"/>
                <a:cs typeface="+mn-cs"/>
              </a:rPr>
              <a:t>federal student financial </a:t>
            </a:r>
            <a:r>
              <a:rPr lang="en-US" dirty="0" smtClean="0">
                <a:solidFill>
                  <a:prstClr val="black"/>
                </a:solidFill>
                <a:latin typeface="Berlin Sans FB" panose="020E0602020502020306" pitchFamily="34" charset="0"/>
                <a:ea typeface="+mn-ea"/>
                <a:cs typeface="+mn-cs"/>
              </a:rPr>
              <a:t>aid</a:t>
            </a:r>
          </a:p>
          <a:p>
            <a:pP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	          - Ranges </a:t>
            </a:r>
            <a:r>
              <a:rPr lang="en-US" dirty="0">
                <a:solidFill>
                  <a:prstClr val="black"/>
                </a:solidFill>
                <a:latin typeface="Berlin Sans FB" panose="020E0602020502020306" pitchFamily="34" charset="0"/>
                <a:ea typeface="+mn-ea"/>
                <a:cs typeface="+mn-cs"/>
              </a:rPr>
              <a:t>from 0-99,999</a:t>
            </a:r>
          </a:p>
          <a:p>
            <a:pPr defTabSz="1300460" fontAlgn="auto" hangingPunct="1">
              <a:spcBef>
                <a:spcPts val="0"/>
              </a:spcBef>
              <a:spcAft>
                <a:spcPts val="0"/>
              </a:spcAft>
            </a:pPr>
            <a:endParaRPr lang="en-US" dirty="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marL="406394" indent="-406394" defTabSz="1300460" fontAlgn="auto" hangingPunct="1">
              <a:spcBef>
                <a:spcPts val="0"/>
              </a:spcBef>
              <a:spcAft>
                <a:spcPts val="0"/>
              </a:spcAft>
              <a:buFontTx/>
              <a:buChar char="-"/>
            </a:pPr>
            <a:r>
              <a:rPr lang="en-US" dirty="0" smtClean="0">
                <a:solidFill>
                  <a:prstClr val="black"/>
                </a:solidFill>
                <a:latin typeface="Berlin Sans FB" panose="020E0602020502020306" pitchFamily="34" charset="0"/>
                <a:ea typeface="+mn-ea"/>
                <a:cs typeface="+mn-cs"/>
              </a:rPr>
              <a:t>University/college receives FAFSA	</a:t>
            </a:r>
          </a:p>
          <a:p>
            <a:pPr marL="650230" lvl="1" indent="0"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(students can include up to 10 schools)</a:t>
            </a:r>
            <a:endParaRPr lang="en-US" dirty="0">
              <a:solidFill>
                <a:prstClr val="black"/>
              </a:solidFill>
              <a:latin typeface="Berlin Sans FB" panose="020E0602020502020306" pitchFamily="34" charset="0"/>
              <a:ea typeface="+mn-ea"/>
              <a:cs typeface="+mn-cs"/>
            </a:endParaRPr>
          </a:p>
          <a:p>
            <a:pPr marL="650230" lvl="1" indent="0"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marL="1056623" lvl="1" indent="-406394" defTabSz="1300460" fontAlgn="auto" hangingPunct="1">
              <a:spcBef>
                <a:spcPts val="0"/>
              </a:spcBef>
              <a:spcAft>
                <a:spcPts val="0"/>
              </a:spcAft>
              <a:buFontTx/>
              <a:buChar char="-"/>
            </a:pPr>
            <a:r>
              <a:rPr lang="en-US" dirty="0" smtClean="0">
                <a:solidFill>
                  <a:prstClr val="black"/>
                </a:solidFill>
                <a:latin typeface="Berlin Sans FB" panose="020E0602020502020306" pitchFamily="34" charset="0"/>
                <a:ea typeface="+mn-ea"/>
                <a:cs typeface="+mn-cs"/>
              </a:rPr>
              <a:t>Documents may be requested by school</a:t>
            </a:r>
          </a:p>
          <a:p>
            <a:pPr marL="650230" lvl="1" indent="0" defTabSz="1300460" fontAlgn="auto" hangingPunct="1">
              <a:spcBef>
                <a:spcPts val="0"/>
              </a:spcBef>
              <a:spcAft>
                <a:spcPts val="0"/>
              </a:spcAft>
            </a:pP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           *Award letter</a:t>
            </a:r>
            <a:r>
              <a:rPr lang="en-US" dirty="0" smtClean="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 </a:t>
            </a: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notification</a:t>
            </a:r>
            <a:r>
              <a:rPr lang="en-US" dirty="0" smtClean="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 </a:t>
            </a:r>
          </a:p>
          <a:p>
            <a:pPr marL="1056623" lvl="1" indent="-406394" defTabSz="1300460" fontAlgn="auto" hangingPunct="1">
              <a:spcBef>
                <a:spcPts val="0"/>
              </a:spcBef>
              <a:spcAft>
                <a:spcPts val="0"/>
              </a:spcAft>
              <a:buFontTx/>
              <a:buChar char="-"/>
            </a:pPr>
            <a:endParaRPr lang="en-US" dirty="0" smtClean="0">
              <a:solidFill>
                <a:prstClr val="black"/>
              </a:solidFill>
              <a:latin typeface="Berlin Sans FB" panose="020E0602020502020306" pitchFamily="34"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640" y="6484257"/>
            <a:ext cx="5201920" cy="2069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70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757A2F4E-5D54-B04B-91BD-7E78EE1FE9FD}" type="slidenum">
              <a:rPr lang="en-US" smtClean="0">
                <a:solidFill>
                  <a:prstClr val="black">
                    <a:tint val="75000"/>
                  </a:prstClr>
                </a:solidFill>
              </a:rPr>
              <a:pPr/>
              <a:t>69</a:t>
            </a:fld>
            <a:endParaRPr lang="en-US" dirty="0" smtClean="0">
              <a:solidFill>
                <a:prstClr val="black">
                  <a:tint val="75000"/>
                </a:prstClr>
              </a:solidFill>
            </a:endParaRPr>
          </a:p>
        </p:txBody>
      </p:sp>
      <p:pic>
        <p:nvPicPr>
          <p:cNvPr id="3" name="Picture 2"/>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30453" y="1281070"/>
            <a:ext cx="9098507" cy="6779197"/>
          </a:xfrm>
          <a:prstGeom prst="rect">
            <a:avLst/>
          </a:prstGeom>
          <a:noFill/>
          <a:ln>
            <a:noFill/>
          </a:ln>
        </p:spPr>
      </p:pic>
    </p:spTree>
    <p:extLst>
      <p:ext uri="{BB962C8B-B14F-4D97-AF65-F5344CB8AC3E}">
        <p14:creationId xmlns:p14="http://schemas.microsoft.com/office/powerpoint/2010/main" val="2425833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is school stability so important?</a:t>
            </a:r>
            <a:endParaRPr lang="en-US" dirty="0"/>
          </a:p>
        </p:txBody>
      </p:sp>
    </p:spTree>
    <p:extLst>
      <p:ext uri="{BB962C8B-B14F-4D97-AF65-F5344CB8AC3E}">
        <p14:creationId xmlns:p14="http://schemas.microsoft.com/office/powerpoint/2010/main" val="15606415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894080" y="2067361"/>
            <a:ext cx="11216640" cy="6188570"/>
          </a:xfrm>
        </p:spPr>
        <p:txBody>
          <a:bodyPr/>
          <a:lstStyle/>
          <a:p>
            <a:r>
              <a:rPr lang="en-US" dirty="0">
                <a:solidFill>
                  <a:schemeClr val="tx1">
                    <a:lumMod val="65000"/>
                    <a:lumOff val="35000"/>
                  </a:schemeClr>
                </a:solidFill>
              </a:rPr>
              <a:t>National Center for Homeless Education</a:t>
            </a:r>
            <a:endParaRPr lang="en-US" dirty="0">
              <a:solidFill>
                <a:schemeClr val="tx1">
                  <a:lumMod val="65000"/>
                  <a:lumOff val="35000"/>
                </a:schemeClr>
              </a:solidFill>
              <a:hlinkClick r:id="rId2"/>
            </a:endParaRPr>
          </a:p>
          <a:p>
            <a:r>
              <a:rPr lang="en-US" dirty="0" smtClean="0">
                <a:hlinkClick r:id="rId3"/>
              </a:rPr>
              <a:t>https</a:t>
            </a:r>
            <a:r>
              <a:rPr lang="en-US" dirty="0">
                <a:hlinkClick r:id="rId3"/>
              </a:rPr>
              <a:t>://</a:t>
            </a:r>
            <a:r>
              <a:rPr lang="en-US" dirty="0" smtClean="0">
                <a:hlinkClick r:id="rId3"/>
              </a:rPr>
              <a:t>nche.ed.gov/ibt/higher_ed.php</a:t>
            </a:r>
            <a:endParaRPr lang="en-US" dirty="0" smtClean="0"/>
          </a:p>
          <a:p>
            <a:r>
              <a:rPr lang="en-US" dirty="0" smtClean="0"/>
              <a:t>National Association for the Education of Homeless Children and Youth (NAEHCY)</a:t>
            </a:r>
          </a:p>
          <a:p>
            <a:r>
              <a:rPr lang="en-US" dirty="0" smtClean="0">
                <a:hlinkClick r:id="rId4"/>
              </a:rPr>
              <a:t>www.naehcy.org</a:t>
            </a:r>
            <a:endParaRPr lang="en-US" dirty="0" smtClean="0"/>
          </a:p>
          <a:p>
            <a:endParaRPr lang="en-US" dirty="0"/>
          </a:p>
        </p:txBody>
      </p:sp>
    </p:spTree>
    <p:extLst>
      <p:ext uri="{BB962C8B-B14F-4D97-AF65-F5344CB8AC3E}">
        <p14:creationId xmlns:p14="http://schemas.microsoft.com/office/powerpoint/2010/main" val="19542397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Crosswalk Unaccompanied/Foster Youth</a:t>
            </a:r>
          </a:p>
        </p:txBody>
      </p:sp>
      <p:sp>
        <p:nvSpPr>
          <p:cNvPr id="5" name="Content Placeholder 4"/>
          <p:cNvSpPr>
            <a:spLocks noGrp="1"/>
          </p:cNvSpPr>
          <p:nvPr>
            <p:ph idx="1"/>
          </p:nvPr>
        </p:nvSpPr>
        <p:spPr/>
        <p:txBody>
          <a:bodyPr/>
          <a:lstStyle/>
          <a:p>
            <a:endParaRPr lang="en-US" dirty="0"/>
          </a:p>
        </p:txBody>
      </p:sp>
      <p:graphicFrame>
        <p:nvGraphicFramePr>
          <p:cNvPr id="2" name="Table 1"/>
          <p:cNvGraphicFramePr>
            <a:graphicFrameLocks noGrp="1"/>
          </p:cNvGraphicFramePr>
          <p:nvPr>
            <p:extLst/>
          </p:nvPr>
        </p:nvGraphicFramePr>
        <p:xfrm>
          <a:off x="390144" y="1894726"/>
          <a:ext cx="12406578" cy="8743353"/>
        </p:xfrm>
        <a:graphic>
          <a:graphicData uri="http://schemas.openxmlformats.org/drawingml/2006/table">
            <a:tbl>
              <a:tblPr firstRow="1" bandRow="1">
                <a:tableStyleId>{5C22544A-7EE6-4342-B048-85BDC9FD1C3A}</a:tableStyleId>
              </a:tblPr>
              <a:tblGrid>
                <a:gridCol w="4135526"/>
                <a:gridCol w="4135526"/>
                <a:gridCol w="4135526"/>
              </a:tblGrid>
              <a:tr h="1239791">
                <a:tc>
                  <a:txBody>
                    <a:bodyPr/>
                    <a:lstStyle/>
                    <a:p>
                      <a:pPr algn="ctr"/>
                      <a:r>
                        <a:rPr lang="en-US" sz="3600" dirty="0" smtClean="0"/>
                        <a:t>High School Counselor</a:t>
                      </a:r>
                      <a:endParaRPr lang="en-US" sz="3600" dirty="0"/>
                    </a:p>
                  </a:txBody>
                  <a:tcPr marL="130048" marR="130048" marT="65024" marB="65024"/>
                </a:tc>
                <a:tc>
                  <a:txBody>
                    <a:bodyPr/>
                    <a:lstStyle/>
                    <a:p>
                      <a:pPr algn="ctr"/>
                      <a:r>
                        <a:rPr lang="en-US" sz="3600" dirty="0" smtClean="0"/>
                        <a:t>College Admissions</a:t>
                      </a:r>
                      <a:endParaRPr lang="en-US" sz="3600" dirty="0"/>
                    </a:p>
                  </a:txBody>
                  <a:tcPr marL="130048" marR="130048" marT="65024" marB="65024"/>
                </a:tc>
                <a:tc>
                  <a:txBody>
                    <a:bodyPr/>
                    <a:lstStyle/>
                    <a:p>
                      <a:pPr algn="ctr"/>
                      <a:r>
                        <a:rPr lang="en-US" sz="3600" dirty="0" smtClean="0"/>
                        <a:t>SPOC</a:t>
                      </a:r>
                      <a:endParaRPr lang="en-US" sz="3600" dirty="0"/>
                    </a:p>
                  </a:txBody>
                  <a:tcPr marL="130048" marR="130048" marT="65024" marB="65024"/>
                </a:tc>
              </a:tr>
              <a:tr h="22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Identify students</a:t>
                      </a:r>
                      <a:r>
                        <a:rPr lang="en-US" sz="2300" baseline="0" dirty="0" smtClean="0"/>
                        <a:t> who qualify under McKinney-Vento and refer to your district Homeless Liaison</a:t>
                      </a:r>
                      <a:endParaRPr lang="en-US" sz="2300" dirty="0" smtClean="0"/>
                    </a:p>
                    <a:p>
                      <a:endParaRPr lang="en-US" sz="23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Be</a:t>
                      </a:r>
                      <a:r>
                        <a:rPr lang="en-US" sz="2300" baseline="0" dirty="0" smtClean="0"/>
                        <a:t> aware of the McKinney-Vento Act, and what qualifies students. </a:t>
                      </a:r>
                      <a:endParaRPr lang="en-US" sz="2300" dirty="0"/>
                    </a:p>
                  </a:txBody>
                  <a:tcPr marL="130048" marR="130048" marT="65024" marB="65024"/>
                </a:tc>
                <a:tc>
                  <a:txBody>
                    <a:bodyPr/>
                    <a:lstStyle/>
                    <a:p>
                      <a:r>
                        <a:rPr lang="en-US" sz="2300" dirty="0" smtClean="0"/>
                        <a:t>UHY</a:t>
                      </a:r>
                      <a:r>
                        <a:rPr lang="en-US" sz="2300" baseline="0" dirty="0" smtClean="0"/>
                        <a:t> (Unaccompanied Homeless Youth) determination-FAFSA completion/financial aid access-campus/community housing-academic advising-connections on and off campus</a:t>
                      </a:r>
                      <a:endParaRPr lang="en-US" sz="2300" dirty="0"/>
                    </a:p>
                  </a:txBody>
                  <a:tcPr marL="130048" marR="130048" marT="65024" marB="65024"/>
                </a:tc>
              </a:tr>
              <a:tr h="1291738">
                <a:tc>
                  <a:txBody>
                    <a:bodyPr/>
                    <a:lstStyle/>
                    <a:p>
                      <a:r>
                        <a:rPr lang="en-US" sz="2300" dirty="0" smtClean="0"/>
                        <a:t>Assists unaccompanied youth/students in foster care with FAFSA</a:t>
                      </a:r>
                      <a:endParaRPr lang="en-US" sz="2300" dirty="0"/>
                    </a:p>
                  </a:txBody>
                  <a:tcPr marL="130048" marR="130048" marT="65024" marB="65024"/>
                </a:tc>
                <a:tc>
                  <a:txBody>
                    <a:bodyPr/>
                    <a:lstStyle/>
                    <a:p>
                      <a:r>
                        <a:rPr lang="en-US" sz="2300" dirty="0" smtClean="0"/>
                        <a:t>Able to educate potential applicants</a:t>
                      </a:r>
                      <a:r>
                        <a:rPr lang="en-US" sz="2300" baseline="0" dirty="0" smtClean="0"/>
                        <a:t> on McKinney-Vento</a:t>
                      </a:r>
                      <a:endParaRPr lang="en-US" sz="2300" dirty="0"/>
                    </a:p>
                  </a:txBody>
                  <a:tcPr marL="130048" marR="130048" marT="65024" marB="65024"/>
                </a:tc>
                <a:tc>
                  <a:txBody>
                    <a:bodyPr/>
                    <a:lstStyle/>
                    <a:p>
                      <a:r>
                        <a:rPr lang="en-US" sz="2300" dirty="0" smtClean="0"/>
                        <a:t>Determines UHY status officially</a:t>
                      </a:r>
                      <a:r>
                        <a:rPr lang="en-US" sz="2300" baseline="0" dirty="0" smtClean="0"/>
                        <a:t> at the college level </a:t>
                      </a:r>
                      <a:endParaRPr lang="en-US" sz="2300" dirty="0"/>
                    </a:p>
                  </a:txBody>
                  <a:tcPr marL="130048" marR="130048" marT="65024" marB="65024"/>
                </a:tc>
              </a:tr>
              <a:tr h="1300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List of SPOC’s available at: http://www.cde.state.co.us/dropoutprevention/homeless_index</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smtClean="0"/>
                        <a:t>Know who the SPOC is at your University </a:t>
                      </a:r>
                      <a:endParaRPr lang="en-US" sz="2300" dirty="0" smtClean="0"/>
                    </a:p>
                    <a:p>
                      <a:endParaRPr lang="en-US" sz="23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Connects</a:t>
                      </a:r>
                      <a:r>
                        <a:rPr lang="en-US" sz="2300" baseline="0" dirty="0" smtClean="0"/>
                        <a:t> with admissions and high school counselors to coordinate transitions to college</a:t>
                      </a:r>
                      <a:endParaRPr lang="en-US" sz="2300" dirty="0" smtClean="0"/>
                    </a:p>
                  </a:txBody>
                  <a:tcPr marL="130048" marR="130048" marT="65024" marB="65024"/>
                </a:tc>
              </a:tr>
              <a:tr h="2427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Assist students in foster care with higher ed resources</a:t>
                      </a:r>
                      <a:r>
                        <a:rPr lang="en-US" sz="2300" baseline="0" dirty="0" smtClean="0"/>
                        <a:t> (</a:t>
                      </a:r>
                      <a:r>
                        <a:rPr lang="en-US" sz="2300" baseline="0" dirty="0" smtClean="0">
                          <a:solidFill>
                            <a:srgbClr val="FF0000"/>
                          </a:solidFill>
                        </a:rPr>
                        <a:t>Education Training Vouchers </a:t>
                      </a:r>
                      <a:r>
                        <a:rPr lang="en-US" sz="2300" baseline="0" dirty="0" smtClean="0"/>
                        <a:t>- ETV’s, Chafee Program): </a:t>
                      </a:r>
                      <a:r>
                        <a:rPr lang="en-US" sz="2000" baseline="0" dirty="0" smtClean="0">
                          <a:hlinkClick r:id="rId3"/>
                        </a:rPr>
                        <a:t>http://www.cde.state.co.us/dropoutprevention/fostercare_resourcesandlinks</a:t>
                      </a:r>
                      <a:endParaRPr lang="en-US" sz="2000" dirty="0"/>
                    </a:p>
                  </a:txBody>
                  <a:tcPr marL="130048" marR="130048" marT="65024" marB="65024"/>
                </a:tc>
                <a:tc>
                  <a:txBody>
                    <a:bodyPr/>
                    <a:lstStyle/>
                    <a:p>
                      <a:r>
                        <a:rPr lang="en-US" sz="2300" dirty="0" smtClean="0"/>
                        <a:t>Able to educate youth in</a:t>
                      </a:r>
                      <a:r>
                        <a:rPr lang="en-US" sz="2300" baseline="0" dirty="0" smtClean="0"/>
                        <a:t> foster care about higher education resources </a:t>
                      </a:r>
                      <a:endParaRPr lang="en-US" sz="23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solidFill>
                            <a:schemeClr val="tx1"/>
                          </a:solidFill>
                        </a:rPr>
                        <a:t>Aware</a:t>
                      </a:r>
                      <a:r>
                        <a:rPr lang="en-US" sz="2300" baseline="0" dirty="0" smtClean="0">
                          <a:solidFill>
                            <a:schemeClr val="tx1"/>
                          </a:solidFill>
                        </a:rPr>
                        <a:t> of resources for unaccompanied youth (campus/community housing, academic advising on and off campus). Knows about ETV’s and Chafee for qualified youth</a:t>
                      </a:r>
                      <a:endParaRPr lang="en-US" sz="2300" dirty="0">
                        <a:solidFill>
                          <a:schemeClr val="tx1"/>
                        </a:solidFill>
                      </a:endParaRPr>
                    </a:p>
                  </a:txBody>
                  <a:tcPr marL="130048" marR="130048" marT="65024" marB="65024"/>
                </a:tc>
              </a:tr>
            </a:tbl>
          </a:graphicData>
        </a:graphic>
      </p:graphicFrame>
    </p:spTree>
    <p:extLst>
      <p:ext uri="{BB962C8B-B14F-4D97-AF65-F5344CB8AC3E}">
        <p14:creationId xmlns:p14="http://schemas.microsoft.com/office/powerpoint/2010/main" val="29636021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Higher Education and SPOCs</a:t>
            </a:r>
            <a:endParaRPr lang="en-US" dirty="0"/>
          </a:p>
        </p:txBody>
      </p:sp>
    </p:spTree>
    <p:extLst>
      <p:ext uri="{BB962C8B-B14F-4D97-AF65-F5344CB8AC3E}">
        <p14:creationId xmlns:p14="http://schemas.microsoft.com/office/powerpoint/2010/main" val="2887537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Assistance from Single Points of Contact</a:t>
            </a:r>
          </a:p>
        </p:txBody>
      </p:sp>
      <p:sp>
        <p:nvSpPr>
          <p:cNvPr id="2" name="Content Placeholder 1"/>
          <p:cNvSpPr>
            <a:spLocks noGrp="1"/>
          </p:cNvSpPr>
          <p:nvPr>
            <p:ph idx="1"/>
          </p:nvPr>
        </p:nvSpPr>
        <p:spPr/>
        <p:txBody>
          <a:bodyPr>
            <a:normAutofit lnSpcReduction="10000"/>
          </a:bodyPr>
          <a:lstStyle/>
          <a:p>
            <a:pPr marL="487672" lvl="1" indent="-487672"/>
            <a:r>
              <a:rPr lang="en-US" altLang="ja-JP" sz="3413" dirty="0"/>
              <a:t>What is a SPOC?</a:t>
            </a:r>
          </a:p>
          <a:p>
            <a:pPr marL="1300460" lvl="3" indent="0">
              <a:buNone/>
            </a:pPr>
            <a:r>
              <a:rPr lang="en-US" altLang="ja-JP" sz="3413" dirty="0"/>
              <a:t>A supportive college administrator on each campus who is committed to helping homeless youth (and often foster youth) successfully navigate the college-going process on campuses</a:t>
            </a:r>
          </a:p>
          <a:p>
            <a:pPr marL="650230" lvl="2" indent="0">
              <a:buNone/>
            </a:pPr>
            <a:endParaRPr lang="en-US" altLang="ja-JP" sz="3413" dirty="0"/>
          </a:p>
          <a:p>
            <a:pPr marL="650230" lvl="2" indent="0">
              <a:buNone/>
            </a:pPr>
            <a:endParaRPr lang="en-US" altLang="ja-JP" sz="3413" dirty="0"/>
          </a:p>
          <a:p>
            <a:pPr marL="487672" lvl="1" indent="-487672"/>
            <a:r>
              <a:rPr lang="en-US" altLang="ja-JP" sz="3413" dirty="0"/>
              <a:t>What do SPOC’s assist students with?</a:t>
            </a:r>
          </a:p>
          <a:p>
            <a:pPr marL="1300460" lvl="3" indent="0">
              <a:buNone/>
            </a:pPr>
            <a:r>
              <a:rPr lang="en-US" altLang="ja-JP" sz="3413" dirty="0"/>
              <a:t>UHY determination - FAFSA completion/financial aid access – admissions – campus/community housing - academic advising – connections to on and off campus supports</a:t>
            </a:r>
            <a:r>
              <a:rPr lang="en-US" altLang="ja-JP" sz="2418" dirty="0"/>
              <a:t>  </a:t>
            </a:r>
          </a:p>
          <a:p>
            <a:endParaRPr lang="en-US" dirty="0"/>
          </a:p>
        </p:txBody>
      </p:sp>
    </p:spTree>
    <p:extLst>
      <p:ext uri="{BB962C8B-B14F-4D97-AF65-F5344CB8AC3E}">
        <p14:creationId xmlns:p14="http://schemas.microsoft.com/office/powerpoint/2010/main" val="13703132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Q &amp; A</a:t>
            </a:r>
            <a:endParaRPr lang="en-US" dirty="0"/>
          </a:p>
        </p:txBody>
      </p:sp>
      <p:pic>
        <p:nvPicPr>
          <p:cNvPr id="1026" name="Picture 2" descr="C:\Users\brooks_c\AppData\Local\Microsoft\Windows\Temporary Internet Files\Content.IE5\AEKSGJZV\imagen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1798654"/>
            <a:ext cx="10879698" cy="704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630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Unique Resources for Foster Care </a:t>
            </a:r>
            <a:endParaRPr lang="en-US" dirty="0">
              <a:solidFill>
                <a:schemeClr val="bg1"/>
              </a:solidFill>
            </a:endParaRPr>
          </a:p>
        </p:txBody>
      </p:sp>
      <p:sp>
        <p:nvSpPr>
          <p:cNvPr id="4" name="Content Placeholder 3"/>
          <p:cNvSpPr>
            <a:spLocks noGrp="1"/>
          </p:cNvSpPr>
          <p:nvPr>
            <p:ph idx="1"/>
          </p:nvPr>
        </p:nvSpPr>
        <p:spPr/>
        <p:txBody>
          <a:bodyPr/>
          <a:lstStyle/>
          <a:p>
            <a:pPr marL="365771" indent="-365771">
              <a:buFont typeface="Arial" panose="020B0604020202020204" pitchFamily="34" charset="0"/>
              <a:buChar char="•"/>
            </a:pPr>
            <a:r>
              <a:rPr lang="en-US" dirty="0" smtClean="0">
                <a:hlinkClick r:id="rId2"/>
              </a:rPr>
              <a:t>Foster Care Transition Toolkit</a:t>
            </a:r>
            <a:endParaRPr lang="en-US" dirty="0" smtClean="0"/>
          </a:p>
          <a:p>
            <a:pPr marL="365771" indent="-365771">
              <a:buFont typeface="Arial" panose="020B0604020202020204" pitchFamily="34" charset="0"/>
              <a:buChar char="•"/>
            </a:pPr>
            <a:r>
              <a:rPr lang="en-US" dirty="0" smtClean="0">
                <a:hlinkClick r:id="rId3"/>
              </a:rPr>
              <a:t>Supporting Successful Transitions</a:t>
            </a:r>
            <a:endParaRPr lang="en-US" dirty="0"/>
          </a:p>
          <a:p>
            <a:pPr marL="365771" indent="-365771">
              <a:buFont typeface="Arial" panose="020B0604020202020204" pitchFamily="34" charset="0"/>
              <a:buChar char="•"/>
            </a:pPr>
            <a:r>
              <a:rPr lang="en-US" dirty="0" smtClean="0">
                <a:hlinkClick r:id="rId4"/>
              </a:rPr>
              <a:t>Educational Training Vouchers</a:t>
            </a:r>
            <a:endParaRPr lang="en-US" dirty="0" smtClean="0"/>
          </a:p>
          <a:p>
            <a:pPr marL="365771" indent="-365771">
              <a:buFont typeface="Arial" panose="020B0604020202020204" pitchFamily="34" charset="0"/>
              <a:buChar char="•"/>
            </a:pPr>
            <a:r>
              <a:rPr lang="en-US" dirty="0" smtClean="0">
                <a:hlinkClick r:id="rId5"/>
              </a:rPr>
              <a:t>Foster Care Dependency Form</a:t>
            </a:r>
            <a:endParaRPr lang="en-US" dirty="0" smtClean="0"/>
          </a:p>
          <a:p>
            <a:pPr marL="365771" indent="-365771">
              <a:buFont typeface="Arial" panose="020B0604020202020204" pitchFamily="34" charset="0"/>
              <a:buChar char="•"/>
            </a:pPr>
            <a:r>
              <a:rPr lang="en-US" dirty="0" smtClean="0">
                <a:hlinkClick r:id="rId6"/>
              </a:rPr>
              <a:t>Bridging the Gap Program</a:t>
            </a:r>
            <a:endParaRPr lang="en-US" dirty="0">
              <a:hlinkClick r:id="rId6"/>
            </a:endParaRPr>
          </a:p>
          <a:p>
            <a:pPr marL="365771" indent="-365771">
              <a:buFont typeface="Arial" panose="020B0604020202020204" pitchFamily="34" charset="0"/>
              <a:buChar char="•"/>
            </a:pPr>
            <a:r>
              <a:rPr lang="en-US" dirty="0" smtClean="0">
                <a:hlinkClick r:id="rId7"/>
              </a:rPr>
              <a:t>Denver Foundation Scholarships</a:t>
            </a:r>
            <a:endParaRPr lang="en-US" dirty="0">
              <a:hlinkClick r:id="rId7"/>
            </a:endParaRPr>
          </a:p>
          <a:p>
            <a:pPr marL="365771" indent="-365771">
              <a:buFont typeface="Arial" panose="020B0604020202020204" pitchFamily="34" charset="0"/>
              <a:buChar char="•"/>
            </a:pPr>
            <a:r>
              <a:rPr lang="en-US" dirty="0" smtClean="0">
                <a:hlinkClick r:id="rId8"/>
              </a:rPr>
              <a:t>Forward Steps Scholarship</a:t>
            </a:r>
            <a:endParaRPr lang="en-US" dirty="0" smtClean="0"/>
          </a:p>
          <a:p>
            <a:pPr marL="365771" indent="-365771">
              <a:buFont typeface="Arial" panose="020B0604020202020204" pitchFamily="34" charset="0"/>
              <a:buChar char="•"/>
            </a:pPr>
            <a:r>
              <a:rPr lang="en-US" dirty="0">
                <a:hlinkClick r:id="rId9"/>
              </a:rPr>
              <a:t>projectfosterpower@childlawcenter.org</a:t>
            </a:r>
            <a:endParaRPr lang="en-US" dirty="0"/>
          </a:p>
        </p:txBody>
      </p:sp>
    </p:spTree>
    <p:extLst>
      <p:ext uri="{BB962C8B-B14F-4D97-AF65-F5344CB8AC3E}">
        <p14:creationId xmlns:p14="http://schemas.microsoft.com/office/powerpoint/2010/main" val="24706352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640"/>
              </a:spcAft>
            </a:pPr>
            <a:r>
              <a:rPr lang="en-US" sz="3413" dirty="0"/>
              <a:t/>
            </a:r>
            <a:br>
              <a:rPr lang="en-US" sz="3413" dirty="0"/>
            </a:br>
            <a:r>
              <a:rPr lang="en-US" sz="3413" dirty="0"/>
              <a:t/>
            </a:r>
            <a:br>
              <a:rPr lang="en-US" sz="3413" dirty="0"/>
            </a:br>
            <a:r>
              <a:rPr lang="en-US" sz="3413" dirty="0">
                <a:solidFill>
                  <a:schemeClr val="bg1"/>
                </a:solidFill>
              </a:rPr>
              <a:t/>
            </a:r>
            <a:br>
              <a:rPr lang="en-US" sz="3413" dirty="0">
                <a:solidFill>
                  <a:schemeClr val="bg1"/>
                </a:solidFill>
              </a:rPr>
            </a:br>
            <a:r>
              <a:rPr lang="en-US" sz="3413" dirty="0" smtClean="0">
                <a:solidFill>
                  <a:schemeClr val="bg1"/>
                </a:solidFill>
              </a:rPr>
              <a:t/>
            </a:r>
            <a:br>
              <a:rPr lang="en-US" sz="3413" dirty="0" smtClean="0">
                <a:solidFill>
                  <a:schemeClr val="bg1"/>
                </a:solidFill>
              </a:rPr>
            </a:br>
            <a:r>
              <a:rPr lang="en-US" sz="3413" dirty="0" smtClean="0">
                <a:solidFill>
                  <a:schemeClr val="bg1"/>
                </a:solidFill>
              </a:rPr>
              <a:t>For </a:t>
            </a:r>
            <a:r>
              <a:rPr lang="en-US" sz="3413" dirty="0">
                <a:solidFill>
                  <a:schemeClr val="bg1"/>
                </a:solidFill>
              </a:rPr>
              <a:t>more information, contact:</a:t>
            </a:r>
            <a:br>
              <a:rPr lang="en-US" sz="3413" dirty="0">
                <a:solidFill>
                  <a:schemeClr val="bg1"/>
                </a:solidFill>
              </a:rPr>
            </a:br>
            <a:r>
              <a:rPr lang="en-US" sz="3413" dirty="0" smtClean="0">
                <a:solidFill>
                  <a:schemeClr val="bg1"/>
                </a:solidFill>
              </a:rPr>
              <a:t/>
            </a:r>
            <a:br>
              <a:rPr lang="en-US" sz="3413" dirty="0" smtClean="0">
                <a:solidFill>
                  <a:schemeClr val="bg1"/>
                </a:solidFill>
              </a:rPr>
            </a:br>
            <a:r>
              <a:rPr lang="en-US" sz="3413" dirty="0">
                <a:solidFill>
                  <a:schemeClr val="bg1"/>
                </a:solidFill>
              </a:rPr>
              <a:t/>
            </a:r>
            <a:br>
              <a:rPr lang="en-US" sz="3413" dirty="0">
                <a:solidFill>
                  <a:schemeClr val="bg1"/>
                </a:solidFill>
              </a:rPr>
            </a:br>
            <a:r>
              <a:rPr lang="en-US" sz="3413" dirty="0">
                <a:solidFill>
                  <a:schemeClr val="bg1"/>
                </a:solidFill>
              </a:rPr>
              <a:t>Kristin Myers </a:t>
            </a:r>
            <a:br>
              <a:rPr lang="en-US" sz="3413" dirty="0">
                <a:solidFill>
                  <a:schemeClr val="bg1"/>
                </a:solidFill>
              </a:rPr>
            </a:br>
            <a:r>
              <a:rPr lang="en-US" sz="3413" dirty="0">
                <a:solidFill>
                  <a:schemeClr val="bg1"/>
                </a:solidFill>
              </a:rPr>
              <a:t>State Coordinator for Foster Care Education</a:t>
            </a:r>
            <a:br>
              <a:rPr lang="en-US" sz="3413" dirty="0">
                <a:solidFill>
                  <a:schemeClr val="bg1"/>
                </a:solidFill>
              </a:rPr>
            </a:br>
            <a:r>
              <a:rPr lang="en-US" sz="3413" dirty="0">
                <a:solidFill>
                  <a:schemeClr val="bg1"/>
                </a:solidFill>
              </a:rPr>
              <a:t>(303)866-6007 </a:t>
            </a:r>
            <a:br>
              <a:rPr lang="en-US" sz="3413" dirty="0">
                <a:solidFill>
                  <a:schemeClr val="bg1"/>
                </a:solidFill>
              </a:rPr>
            </a:br>
            <a:r>
              <a:rPr lang="en-US" sz="3413" dirty="0">
                <a:solidFill>
                  <a:schemeClr val="bg1"/>
                </a:solidFill>
              </a:rPr>
              <a:t>Colorado Department of Education</a:t>
            </a:r>
            <a:br>
              <a:rPr lang="en-US" sz="3413" dirty="0">
                <a:solidFill>
                  <a:schemeClr val="bg1"/>
                </a:solidFill>
              </a:rPr>
            </a:br>
            <a:r>
              <a:rPr lang="en-US" sz="3413" dirty="0" smtClean="0">
                <a:solidFill>
                  <a:schemeClr val="bg1"/>
                </a:solidFill>
                <a:hlinkClick r:id="rId2"/>
              </a:rPr>
              <a:t>Myers_K@cde.state.co.us</a:t>
            </a:r>
            <a:r>
              <a:rPr lang="en-US" sz="3413" dirty="0" smtClean="0">
                <a:solidFill>
                  <a:schemeClr val="bg1"/>
                </a:solidFill>
              </a:rPr>
              <a:t/>
            </a:r>
            <a:br>
              <a:rPr lang="en-US" sz="3413" dirty="0" smtClean="0">
                <a:solidFill>
                  <a:schemeClr val="bg1"/>
                </a:solidFill>
              </a:rPr>
            </a:br>
            <a:r>
              <a:rPr lang="en-US" sz="3413" dirty="0" smtClean="0">
                <a:solidFill>
                  <a:schemeClr val="bg1"/>
                </a:solidFill>
              </a:rPr>
              <a:t/>
            </a:r>
            <a:br>
              <a:rPr lang="en-US" sz="3413" dirty="0" smtClean="0">
                <a:solidFill>
                  <a:schemeClr val="bg1"/>
                </a:solidFill>
              </a:rPr>
            </a:br>
            <a:r>
              <a:rPr lang="en-US" sz="3413" dirty="0">
                <a:solidFill>
                  <a:schemeClr val="bg1"/>
                </a:solidFill>
              </a:rPr>
              <a:t/>
            </a:r>
            <a:br>
              <a:rPr lang="en-US" sz="3413" dirty="0">
                <a:solidFill>
                  <a:schemeClr val="bg1"/>
                </a:solidFill>
              </a:rPr>
            </a:br>
            <a:r>
              <a:rPr lang="en-US" sz="3413" dirty="0" smtClean="0">
                <a:solidFill>
                  <a:schemeClr val="bg1"/>
                </a:solidFill>
              </a:rPr>
              <a:t>Dana Scott</a:t>
            </a:r>
            <a:br>
              <a:rPr lang="en-US" sz="3413" dirty="0" smtClean="0">
                <a:solidFill>
                  <a:schemeClr val="bg1"/>
                </a:solidFill>
              </a:rPr>
            </a:br>
            <a:r>
              <a:rPr lang="en-US" sz="3413" dirty="0" smtClean="0">
                <a:solidFill>
                  <a:schemeClr val="bg1"/>
                </a:solidFill>
              </a:rPr>
              <a:t>21</a:t>
            </a:r>
            <a:r>
              <a:rPr lang="en-US" sz="3413" baseline="30000" dirty="0" smtClean="0">
                <a:solidFill>
                  <a:schemeClr val="bg1"/>
                </a:solidFill>
              </a:rPr>
              <a:t>st</a:t>
            </a:r>
            <a:r>
              <a:rPr lang="en-US" sz="3413" dirty="0" smtClean="0">
                <a:solidFill>
                  <a:schemeClr val="bg1"/>
                </a:solidFill>
              </a:rPr>
              <a:t> Century CCLC State Coordinator and Program Supervisor</a:t>
            </a:r>
            <a:br>
              <a:rPr lang="en-US" sz="3413" dirty="0" smtClean="0">
                <a:solidFill>
                  <a:schemeClr val="bg1"/>
                </a:solidFill>
              </a:rPr>
            </a:br>
            <a:r>
              <a:rPr lang="en-US" sz="3413" dirty="0" smtClean="0">
                <a:solidFill>
                  <a:schemeClr val="bg1"/>
                </a:solidFill>
              </a:rPr>
              <a:t>(303) 866-6791</a:t>
            </a:r>
            <a:br>
              <a:rPr lang="en-US" sz="3413" dirty="0" smtClean="0">
                <a:solidFill>
                  <a:schemeClr val="bg1"/>
                </a:solidFill>
              </a:rPr>
            </a:br>
            <a:r>
              <a:rPr lang="en-US" sz="3413" dirty="0" smtClean="0">
                <a:solidFill>
                  <a:schemeClr val="bg1"/>
                </a:solidFill>
                <a:hlinkClick r:id="rId3"/>
              </a:rPr>
              <a:t>scott_d@cde.state.co.us</a:t>
            </a:r>
            <a:r>
              <a:rPr lang="en-US" sz="3413" dirty="0" smtClean="0">
                <a:solidFill>
                  <a:schemeClr val="bg1"/>
                </a:solidFill>
              </a:rPr>
              <a:t/>
            </a:r>
            <a:br>
              <a:rPr lang="en-US" sz="3413" dirty="0" smtClean="0">
                <a:solidFill>
                  <a:schemeClr val="bg1"/>
                </a:solidFill>
              </a:rPr>
            </a:br>
            <a:r>
              <a:rPr lang="en-US" dirty="0"/>
              <a:t/>
            </a:r>
            <a:br>
              <a:rPr lang="en-US" dirty="0"/>
            </a:br>
            <a:endParaRPr lang="en-US" dirty="0"/>
          </a:p>
        </p:txBody>
      </p:sp>
    </p:spTree>
    <p:extLst>
      <p:ext uri="{BB962C8B-B14F-4D97-AF65-F5344CB8AC3E}">
        <p14:creationId xmlns:p14="http://schemas.microsoft.com/office/powerpoint/2010/main" val="38802173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a:t>42 U.S.C  §  675 (1)(G); 20 U.S.C. §  6311 (g)(1)(E) and  § 6312(c)(5)(B).</a:t>
            </a:r>
          </a:p>
          <a:p>
            <a:pPr marL="487695" indent="-487695">
              <a:buFont typeface="Arial" panose="020B0604020202020204" pitchFamily="34" charset="0"/>
              <a:buChar char="•"/>
            </a:pPr>
            <a:r>
              <a:rPr lang="en-US" dirty="0"/>
              <a:t>20 U.S.C. § 6312(c)(5)(B).</a:t>
            </a:r>
          </a:p>
          <a:p>
            <a:pPr marL="487695" indent="-487695">
              <a:buFont typeface="Arial" panose="020B0604020202020204" pitchFamily="34" charset="0"/>
              <a:buChar char="•"/>
            </a:pPr>
            <a:r>
              <a:rPr lang="en-US" dirty="0"/>
              <a:t>Clemens, E. V. (2014). Graduation and Dropout Rates for Colorado Students in Foster Care: 5-Year Trend Analysis (2007-08 to 2011-12). Greeley, CO: University of Northern Colorado.</a:t>
            </a:r>
          </a:p>
          <a:p>
            <a:pPr marL="487695" indent="-487695">
              <a:buFont typeface="Arial" panose="020B0604020202020204" pitchFamily="34" charset="0"/>
              <a:buChar char="•"/>
            </a:pPr>
            <a:r>
              <a:rPr lang="en-US" dirty="0"/>
              <a:t>Colorado Department of Education (March 15, 2018). 2017 State Policy Report, Dropout Prevention and Student Engagement at 16.</a:t>
            </a:r>
          </a:p>
          <a:p>
            <a:pPr marL="487695" indent="-487695">
              <a:buFont typeface="Arial" panose="020B0604020202020204" pitchFamily="34" charset="0"/>
              <a:buChar char="•"/>
            </a:pPr>
            <a:r>
              <a:rPr lang="en-US" dirty="0"/>
              <a:t>HB 18-1306 codified at § 22-32-138(1)(h), C.R.S. (2018, eff. August 8, 2018).</a:t>
            </a:r>
          </a:p>
          <a:p>
            <a:pPr marL="487695" indent="-487695">
              <a:buFont typeface="Arial" panose="020B0604020202020204" pitchFamily="34" charset="0"/>
              <a:buChar char="•"/>
            </a:pPr>
            <a:r>
              <a:rPr lang="en-US" i="1" dirty="0"/>
              <a:t>Id</a:t>
            </a:r>
            <a:r>
              <a:rPr lang="en-US" dirty="0"/>
              <a:t>. at § 138(1)(g).</a:t>
            </a:r>
          </a:p>
          <a:p>
            <a:pPr marL="487695" indent="-487695">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43218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1706880"/>
            <a:ext cx="12612691" cy="6002214"/>
          </a:xfrm>
          <a:prstGeom prst="rect">
            <a:avLst/>
          </a:prstGeom>
        </p:spPr>
      </p:pic>
    </p:spTree>
    <p:extLst>
      <p:ext uri="{BB962C8B-B14F-4D97-AF65-F5344CB8AC3E}">
        <p14:creationId xmlns:p14="http://schemas.microsoft.com/office/powerpoint/2010/main" val="263135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1798"/>
            <a:ext cx="13004800" cy="6246054"/>
          </a:xfrm>
          <a:prstGeom prst="rect">
            <a:avLst/>
          </a:prstGeom>
        </p:spPr>
      </p:pic>
    </p:spTree>
    <p:extLst>
      <p:ext uri="{BB962C8B-B14F-4D97-AF65-F5344CB8AC3E}">
        <p14:creationId xmlns:p14="http://schemas.microsoft.com/office/powerpoint/2010/main" val="24756020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8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2.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3.xml><?xml version="1.0" encoding="utf-8"?>
<a:theme xmlns:a="http://schemas.openxmlformats.org/drawingml/2006/main" name="2_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6.xml><?xml version="1.0" encoding="utf-8"?>
<a:theme xmlns:a="http://schemas.openxmlformats.org/drawingml/2006/main" name="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7.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1158</TotalTime>
  <Words>4787</Words>
  <Application>Microsoft Office PowerPoint</Application>
  <PresentationFormat>Custom</PresentationFormat>
  <Paragraphs>441</Paragraphs>
  <Slides>77</Slides>
  <Notes>20</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77</vt:i4>
      </vt:variant>
    </vt:vector>
  </HeadingPairs>
  <TitlesOfParts>
    <vt:vector size="96" baseType="lpstr">
      <vt:lpstr>ＭＳ Ｐゴシック</vt:lpstr>
      <vt:lpstr>Agency FB</vt:lpstr>
      <vt:lpstr>Arial</vt:lpstr>
      <vt:lpstr>Avenir</vt:lpstr>
      <vt:lpstr>Berlin Sans FB</vt:lpstr>
      <vt:lpstr>Calibri</vt:lpstr>
      <vt:lpstr>Calibri Light</vt:lpstr>
      <vt:lpstr>Calisto MT</vt:lpstr>
      <vt:lpstr>Museo Slab 500</vt:lpstr>
      <vt:lpstr>Trebuchet MS</vt:lpstr>
      <vt:lpstr>Wingdings</vt:lpstr>
      <vt:lpstr>ヒラギノ丸ゴ Pro W4</vt:lpstr>
      <vt:lpstr>8_Office Theme</vt:lpstr>
      <vt:lpstr>7_Office Theme</vt:lpstr>
      <vt:lpstr>2_CDE_Blue_green_wide</vt:lpstr>
      <vt:lpstr>Office Theme</vt:lpstr>
      <vt:lpstr>11_Office Theme</vt:lpstr>
      <vt:lpstr>1_Office Theme</vt:lpstr>
      <vt:lpstr>Light Blue to Green Theme</vt:lpstr>
      <vt:lpstr>You Gotta Keep ‘Em Separated: Navigating Foster Care and ESSA Provisions    Presented by: Kristin Myers and Dana Scott NAEHCY 2018</vt:lpstr>
      <vt:lpstr>Goals of this Pre-Conference</vt:lpstr>
      <vt:lpstr>Unique Needs of Students</vt:lpstr>
      <vt:lpstr>PowerPoint Presentation</vt:lpstr>
      <vt:lpstr>Unique Needs of Points of Contacts</vt:lpstr>
      <vt:lpstr>Before ESSA: Creating capacity and intentional relationships </vt:lpstr>
      <vt:lpstr>Why is school stability so important?</vt:lpstr>
      <vt:lpstr>PowerPoint Presentation</vt:lpstr>
      <vt:lpstr>PowerPoint Presentation</vt:lpstr>
      <vt:lpstr>Highly Mobile Students</vt:lpstr>
      <vt:lpstr>What is a Highly Mobile Student?</vt:lpstr>
      <vt:lpstr>Highly Mobile Student Populations</vt:lpstr>
      <vt:lpstr>PowerPoint Presentation</vt:lpstr>
      <vt:lpstr>PowerPoint Presentation</vt:lpstr>
      <vt:lpstr>Foster Care Program Unique Considerations in Colorado and Beyond</vt:lpstr>
      <vt:lpstr>What do we know about school stability and students in foster care?</vt:lpstr>
      <vt:lpstr>former foster youth who beat the odds</vt:lpstr>
      <vt:lpstr>PowerPoint Presentation</vt:lpstr>
      <vt:lpstr>PowerPoint Presentation</vt:lpstr>
      <vt:lpstr>PowerPoint Presentation</vt:lpstr>
      <vt:lpstr>PowerPoint Presentation</vt:lpstr>
      <vt:lpstr>PowerPoint Presentation</vt:lpstr>
      <vt:lpstr>PowerPoint Presentation</vt:lpstr>
      <vt:lpstr>What’s a Child Welfare Education Liaison (CWEL)?</vt:lpstr>
      <vt:lpstr>Monitoring and CWEL Contacts</vt:lpstr>
      <vt:lpstr>Key Terms and Definitions as Defined in Colorado HB 18-1306</vt:lpstr>
      <vt:lpstr>School of Origin </vt:lpstr>
      <vt:lpstr>Education Provider </vt:lpstr>
      <vt:lpstr>Student in Out-of-Home Placement </vt:lpstr>
      <vt:lpstr>Immediate Enrollment and Immediate Transfer of Records</vt:lpstr>
      <vt:lpstr>Best Interest Determinations</vt:lpstr>
      <vt:lpstr>Best Interest Determinations (BID) and Communication with County Child Welfare</vt:lpstr>
      <vt:lpstr>PowerPoint Presentation</vt:lpstr>
      <vt:lpstr>Who is required to attend a BID meeting? </vt:lpstr>
      <vt:lpstr>What should a school do if a foster parent comes to enroll a student and a BID has not occurred. </vt:lpstr>
      <vt:lpstr>Enrollment considerations</vt:lpstr>
      <vt:lpstr>Transportation </vt:lpstr>
      <vt:lpstr>Transportation Plan with Counties and School Districts </vt:lpstr>
      <vt:lpstr>When district does not have prior cost: total cost x .2 x.5 = amount split by county and district</vt:lpstr>
      <vt:lpstr>When district has prior cost: (total cost – district’s prior obligation) x .2 = amount split by county and district </vt:lpstr>
      <vt:lpstr>School Collaboration with Child Welfare Agencies</vt:lpstr>
      <vt:lpstr>Lessons Learned in Working with Child Welfare</vt:lpstr>
      <vt:lpstr>Going Above and Beyond for Foster Care</vt:lpstr>
      <vt:lpstr>Lessons learned and examples of creating statewide capacity in schools and child welfare agencies </vt:lpstr>
      <vt:lpstr>Supporting Credit Transfers and Credit Accrual for Highly Mobile Students </vt:lpstr>
      <vt:lpstr>HB 18-1306 Credit attainment, progress toward graduation, and competency-based options </vt:lpstr>
      <vt:lpstr>Credit attainment, progress toward graduation, and competency-based options</vt:lpstr>
      <vt:lpstr>Credit attainment, progress toward graduation, and competency-based options</vt:lpstr>
      <vt:lpstr>Utilizing Title Funding to Support Highly Mobile Students</vt:lpstr>
      <vt:lpstr>Title IA: Reservation of Funds</vt:lpstr>
      <vt:lpstr>Other uses of ESEA Funds</vt:lpstr>
      <vt:lpstr>Use of Title IV, Part A Funds</vt:lpstr>
      <vt:lpstr>Use of Title IV, Part A Funds</vt:lpstr>
      <vt:lpstr>Use of Title IV, Part A Funds</vt:lpstr>
      <vt:lpstr>Partnering with 21st Century Community Learning Centers (CCLC)</vt:lpstr>
      <vt:lpstr>What is the 21st Century Learning Center Grant?</vt:lpstr>
      <vt:lpstr>Services focus on helping children succeed academically by: </vt:lpstr>
      <vt:lpstr>Partnering with 21st Century CCLC in supporting Highly Mobile Students</vt:lpstr>
      <vt:lpstr>Higher Education Information for Highly Mobile Students</vt:lpstr>
      <vt:lpstr>Financial Aid Independent Determination</vt:lpstr>
      <vt:lpstr>Foster Youth: 2019-20 FAFSA Question</vt:lpstr>
      <vt:lpstr>UHY: 2019-20 FAFSA Question </vt:lpstr>
      <vt:lpstr>Authorized to determine UHY status</vt:lpstr>
      <vt:lpstr>PowerPoint Presentation</vt:lpstr>
      <vt:lpstr>Colorado UHY Verification Form:  2019-20</vt:lpstr>
      <vt:lpstr>UHY In-State Tuition Determination for UHY HB16-1100</vt:lpstr>
      <vt:lpstr>PowerPoint Presentation</vt:lpstr>
      <vt:lpstr>PowerPoint Presentation</vt:lpstr>
      <vt:lpstr>PowerPoint Presentation</vt:lpstr>
      <vt:lpstr>Resources</vt:lpstr>
      <vt:lpstr>Crosswalk Unaccompanied/Foster Youth</vt:lpstr>
      <vt:lpstr>Higher Education and SPOCs</vt:lpstr>
      <vt:lpstr>Assistance from Single Points of Contact</vt:lpstr>
      <vt:lpstr>Q &amp; A</vt:lpstr>
      <vt:lpstr>Unique Resources for Foster Care </vt:lpstr>
      <vt:lpstr>    For more information, contact:   Kristin Myers  State Coordinator for Foster Care Education (303)866-6007  Colorado Department of Education Myers_K@cde.state.co.us   Dana Scott 21st Century CCLC State Coordinator and Program Supervisor (303) 866-6791 scott_d@cde.state.co.us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 Euismod Risus Scelerisque Aliquet</dc:title>
  <dc:creator>Rachel M. Moore</dc:creator>
  <cp:lastModifiedBy>Walz, Tricia</cp:lastModifiedBy>
  <cp:revision>109</cp:revision>
  <dcterms:created xsi:type="dcterms:W3CDTF">2014-01-16T23:28:42Z</dcterms:created>
  <dcterms:modified xsi:type="dcterms:W3CDTF">2018-11-05T20:20:35Z</dcterms:modified>
</cp:coreProperties>
</file>