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handoutMasterIdLst>
    <p:handoutMasterId r:id="rId35"/>
  </p:handoutMasterIdLst>
  <p:sldIdLst>
    <p:sldId id="256" r:id="rId2"/>
    <p:sldId id="278" r:id="rId3"/>
    <p:sldId id="263" r:id="rId4"/>
    <p:sldId id="264" r:id="rId5"/>
    <p:sldId id="261" r:id="rId6"/>
    <p:sldId id="265" r:id="rId7"/>
    <p:sldId id="279" r:id="rId8"/>
    <p:sldId id="280" r:id="rId9"/>
    <p:sldId id="281" r:id="rId10"/>
    <p:sldId id="282" r:id="rId11"/>
    <p:sldId id="347" r:id="rId12"/>
    <p:sldId id="359" r:id="rId13"/>
    <p:sldId id="312" r:id="rId14"/>
    <p:sldId id="336" r:id="rId15"/>
    <p:sldId id="337" r:id="rId16"/>
    <p:sldId id="286" r:id="rId17"/>
    <p:sldId id="316" r:id="rId18"/>
    <p:sldId id="287" r:id="rId19"/>
    <p:sldId id="352" r:id="rId20"/>
    <p:sldId id="351" r:id="rId21"/>
    <p:sldId id="288" r:id="rId22"/>
    <p:sldId id="346" r:id="rId23"/>
    <p:sldId id="289" r:id="rId24"/>
    <p:sldId id="353" r:id="rId25"/>
    <p:sldId id="348" r:id="rId26"/>
    <p:sldId id="358" r:id="rId27"/>
    <p:sldId id="355" r:id="rId28"/>
    <p:sldId id="356" r:id="rId29"/>
    <p:sldId id="357" r:id="rId30"/>
    <p:sldId id="360" r:id="rId31"/>
    <p:sldId id="354" r:id="rId32"/>
    <p:sldId id="339" r:id="rId3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arson, Alyssa" initials="AP" lastIdx="17" clrIdx="0"/>
  <p:cmAuthor id="2" name="Hollingshead, Jessica" initials="HJ" lastIdx="14" clrIdx="1"/>
  <p:cmAuthor id="3" name="Young, Anna" initials="Y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1" autoAdjust="0"/>
    <p:restoredTop sz="81841" autoAdjust="0"/>
  </p:normalViewPr>
  <p:slideViewPr>
    <p:cSldViewPr snapToGrid="0" snapToObjects="1">
      <p:cViewPr varScale="1">
        <p:scale>
          <a:sx n="103" d="100"/>
          <a:sy n="103" d="100"/>
        </p:scale>
        <p:origin x="-2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bg1"/>
                </a:solidFill>
              </a:defRPr>
            </a:pPr>
            <a:r>
              <a:rPr lang="en-US" sz="3200" dirty="0" smtClean="0">
                <a:solidFill>
                  <a:schemeClr val="bg1"/>
                </a:solidFill>
              </a:rPr>
              <a:t>ESSA Title I Funds ~ $150M Annually (Estimates only</a:t>
            </a:r>
            <a:r>
              <a:rPr lang="en-US" dirty="0" smtClean="0">
                <a:solidFill>
                  <a:schemeClr val="bg1"/>
                </a:solidFill>
              </a:rPr>
              <a:t>)</a:t>
            </a:r>
            <a:endParaRPr lang="en-US" dirty="0">
              <a:solidFill>
                <a:schemeClr val="bg1"/>
              </a:solidFill>
            </a:endParaRPr>
          </a:p>
        </c:rich>
      </c:tx>
      <c:layout>
        <c:manualLayout>
          <c:xMode val="edge"/>
          <c:yMode val="edge"/>
          <c:x val="0.15841666666666668"/>
          <c:y val="3.888888888888889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3.3796259842519688E-2"/>
          <c:y val="0.16957611548556431"/>
          <c:w val="0.96604938271604934"/>
          <c:h val="0.74053512493901397"/>
        </c:manualLayout>
      </c:layout>
      <c:pie3DChart>
        <c:varyColors val="1"/>
        <c:ser>
          <c:idx val="0"/>
          <c:order val="0"/>
          <c:tx>
            <c:strRef>
              <c:f>Sheet1!$B$1</c:f>
              <c:strCache>
                <c:ptCount val="1"/>
                <c:pt idx="0">
                  <c:v>Sales</c:v>
                </c:pt>
              </c:strCache>
            </c:strRef>
          </c:tx>
          <c:spPr>
            <a:ln>
              <a:solidFill>
                <a:schemeClr val="accent1"/>
              </a:solidFill>
            </a:ln>
            <a:effectLst>
              <a:outerShdw blurRad="50800" dist="38100" dir="18900000" algn="bl" rotWithShape="0">
                <a:prstClr val="black">
                  <a:alpha val="40000"/>
                </a:prstClr>
              </a:outerShdw>
            </a:effectLst>
          </c:spPr>
          <c:explosion val="25"/>
          <c:dPt>
            <c:idx val="0"/>
            <c:bubble3D val="0"/>
            <c:explosion val="28"/>
          </c:dPt>
          <c:cat>
            <c:strRef>
              <c:f>Sheet1!$A$2:$A$6</c:f>
              <c:strCache>
                <c:ptCount val="5"/>
                <c:pt idx="0">
                  <c:v>Distibution to districts 132M</c:v>
                </c:pt>
                <c:pt idx="1">
                  <c:v>7% SI Funds (Required)10.5M</c:v>
                </c:pt>
                <c:pt idx="2">
                  <c:v>3% Dir Serv (Optional) 4.5M</c:v>
                </c:pt>
                <c:pt idx="3">
                  <c:v>State Admin 1.5M</c:v>
                </c:pt>
                <c:pt idx="4">
                  <c:v>Delinquent Alloc. 1.5M</c:v>
                </c:pt>
              </c:strCache>
            </c:strRef>
          </c:cat>
          <c:val>
            <c:numRef>
              <c:f>Sheet1!$B$2:$B$6</c:f>
              <c:numCache>
                <c:formatCode>General</c:formatCode>
                <c:ptCount val="5"/>
                <c:pt idx="0">
                  <c:v>88</c:v>
                </c:pt>
                <c:pt idx="1">
                  <c:v>7</c:v>
                </c:pt>
                <c:pt idx="2">
                  <c:v>3</c:v>
                </c:pt>
                <c:pt idx="3">
                  <c:v>1</c:v>
                </c:pt>
                <c:pt idx="4">
                  <c:v>1</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2.6492296101876162E-2"/>
          <c:y val="0.86734371157093371"/>
          <c:w val="0.94392898804316117"/>
          <c:h val="0.1193929571711020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7.3900746575128213E-4"/>
          <c:y val="1.3407623355039097E-3"/>
          <c:w val="0.96338022440606619"/>
          <c:h val="0.99199268188086098"/>
        </c:manualLayout>
      </c:layout>
      <c:pie3DChart>
        <c:varyColors val="1"/>
        <c:ser>
          <c:idx val="0"/>
          <c:order val="0"/>
          <c:tx>
            <c:strRef>
              <c:f>Sheet1!$B$1</c:f>
              <c:strCache>
                <c:ptCount val="1"/>
                <c:pt idx="0">
                  <c:v>Sales</c:v>
                </c:pt>
              </c:strCache>
            </c:strRef>
          </c:tx>
          <c:spPr>
            <a:ln>
              <a:solidFill>
                <a:schemeClr val="accent1"/>
              </a:solidFill>
            </a:ln>
            <a:effectLst>
              <a:outerShdw blurRad="50800" dist="38100" dir="18900000" algn="bl" rotWithShape="0">
                <a:prstClr val="black">
                  <a:alpha val="40000"/>
                </a:prstClr>
              </a:outerShdw>
            </a:effectLst>
          </c:spPr>
          <c:explosion val="25"/>
          <c:dPt>
            <c:idx val="1"/>
            <c:bubble3D val="0"/>
            <c:explosion val="124"/>
          </c:dPt>
          <c:dPt>
            <c:idx val="2"/>
            <c:bubble3D val="0"/>
            <c:explosion val="0"/>
          </c:dPt>
          <c:dPt>
            <c:idx val="3"/>
            <c:bubble3D val="0"/>
            <c:explosion val="0"/>
          </c:dPt>
          <c:dPt>
            <c:idx val="4"/>
            <c:bubble3D val="0"/>
            <c:explosion val="0"/>
          </c:dPt>
          <c:cat>
            <c:strRef>
              <c:f>Sheet1!$A$2:$A$6</c:f>
              <c:strCache>
                <c:ptCount val="5"/>
                <c:pt idx="0">
                  <c:v>Distibution to schools 132M</c:v>
                </c:pt>
                <c:pt idx="1">
                  <c:v>7% SI Funds (Required)10.5M</c:v>
                </c:pt>
                <c:pt idx="2">
                  <c:v>3% Dir Serv (Optional) 4.5M</c:v>
                </c:pt>
                <c:pt idx="3">
                  <c:v>State Admin 1.5M</c:v>
                </c:pt>
                <c:pt idx="4">
                  <c:v>Delinquent Alloc. 1.5M</c:v>
                </c:pt>
              </c:strCache>
            </c:strRef>
          </c:cat>
          <c:val>
            <c:numRef>
              <c:f>Sheet1!$B$2:$B$6</c:f>
              <c:numCache>
                <c:formatCode>General</c:formatCode>
                <c:ptCount val="5"/>
                <c:pt idx="0">
                  <c:v>88</c:v>
                </c:pt>
                <c:pt idx="1">
                  <c:v>7</c:v>
                </c:pt>
                <c:pt idx="2">
                  <c:v>3</c:v>
                </c:pt>
                <c:pt idx="3">
                  <c:v>1</c:v>
                </c:pt>
                <c:pt idx="4">
                  <c:v>1</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2.1028621422322248E-4"/>
          <c:y val="2.2149314668999712E-3"/>
          <c:w val="0.97201185079137831"/>
          <c:h val="0.97185900590551177"/>
        </c:manualLayout>
      </c:layout>
      <c:pie3DChart>
        <c:varyColors val="1"/>
        <c:ser>
          <c:idx val="0"/>
          <c:order val="0"/>
          <c:tx>
            <c:strRef>
              <c:f>Sheet1!$B$1</c:f>
              <c:strCache>
                <c:ptCount val="1"/>
                <c:pt idx="0">
                  <c:v>Sales</c:v>
                </c:pt>
              </c:strCache>
            </c:strRef>
          </c:tx>
          <c:spPr>
            <a:ln>
              <a:solidFill>
                <a:schemeClr val="accent1"/>
              </a:solidFill>
            </a:ln>
            <a:effectLst>
              <a:outerShdw blurRad="50800" dist="38100" dir="18900000" algn="bl" rotWithShape="0">
                <a:prstClr val="black">
                  <a:alpha val="40000"/>
                </a:prstClr>
              </a:outerShdw>
            </a:effectLst>
          </c:spPr>
          <c:explosion val="25"/>
          <c:dPt>
            <c:idx val="2"/>
            <c:bubble3D val="0"/>
            <c:explosion val="132"/>
          </c:dPt>
          <c:cat>
            <c:strRef>
              <c:f>Sheet1!$A$2:$A$6</c:f>
              <c:strCache>
                <c:ptCount val="5"/>
                <c:pt idx="0">
                  <c:v>Distibution to schools 132M</c:v>
                </c:pt>
                <c:pt idx="1">
                  <c:v>7% SI Funds (Required)10.5M</c:v>
                </c:pt>
                <c:pt idx="2">
                  <c:v>3% Dir Serv (Optional) 4.5M</c:v>
                </c:pt>
                <c:pt idx="3">
                  <c:v>State Admin 1.5M</c:v>
                </c:pt>
                <c:pt idx="4">
                  <c:v>Delinquent Alloc. 1.5M</c:v>
                </c:pt>
              </c:strCache>
            </c:strRef>
          </c:cat>
          <c:val>
            <c:numRef>
              <c:f>Sheet1!$B$2:$B$6</c:f>
              <c:numCache>
                <c:formatCode>General</c:formatCode>
                <c:ptCount val="5"/>
                <c:pt idx="0">
                  <c:v>88</c:v>
                </c:pt>
                <c:pt idx="1">
                  <c:v>7</c:v>
                </c:pt>
                <c:pt idx="2">
                  <c:v>3</c:v>
                </c:pt>
                <c:pt idx="3">
                  <c:v>1</c:v>
                </c:pt>
                <c:pt idx="4">
                  <c:v>1</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EEC664B4-81F1-E24F-90AF-27DC019489E9}" type="datetime1">
              <a:rPr lang="en-US" smtClean="0"/>
              <a:t>10/5/2016</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F7F1863-8423-8E48-8D02-88636C918AC7}" type="datetime1">
              <a:rPr lang="en-US" smtClean="0"/>
              <a:t>10/5/2016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CFF83-A478-4075-9902-82B2D45CC5D9}" type="slidenum">
              <a:rPr lang="en-US" smtClean="0"/>
              <a:t>1</a:t>
            </a:fld>
            <a:endParaRPr lang="en-US"/>
          </a:p>
        </p:txBody>
      </p:sp>
    </p:spTree>
    <p:extLst>
      <p:ext uri="{BB962C8B-B14F-4D97-AF65-F5344CB8AC3E}">
        <p14:creationId xmlns:p14="http://schemas.microsoft.com/office/powerpoint/2010/main" val="3629570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defTabSz="462175"/>
            <a:r>
              <a:rPr lang="en-US" dirty="0">
                <a:latin typeface="+mj-lt"/>
              </a:rPr>
              <a:t>Each state is required to develop a school accountability system that includes: </a:t>
            </a:r>
          </a:p>
          <a:p>
            <a:pPr marL="566165" lvl="1" indent="-288858" defTabSz="462175">
              <a:buFont typeface="Wingdings" panose="05000000000000000000" pitchFamily="2" charset="2"/>
              <a:buChar char="§"/>
            </a:pPr>
            <a:r>
              <a:rPr lang="en-US" dirty="0">
                <a:latin typeface="+mj-lt"/>
              </a:rPr>
              <a:t>School ratings </a:t>
            </a:r>
          </a:p>
          <a:p>
            <a:pPr marL="566165" lvl="1" indent="-288858" defTabSz="462175">
              <a:buFont typeface="Wingdings" panose="05000000000000000000" pitchFamily="2" charset="2"/>
              <a:buChar char="§"/>
            </a:pPr>
            <a:r>
              <a:rPr lang="en-US" dirty="0">
                <a:latin typeface="+mj-lt"/>
              </a:rPr>
              <a:t>Supports and interventions</a:t>
            </a:r>
          </a:p>
          <a:p>
            <a:endParaRPr lang="en-US" dirty="0">
              <a:latin typeface="+mj-lt"/>
            </a:endParaRPr>
          </a:p>
          <a:p>
            <a:endParaRPr lang="en-US" dirty="0">
              <a:latin typeface="+mj-lt"/>
            </a:endParaRPr>
          </a:p>
          <a:p>
            <a:r>
              <a:rPr lang="en-US" dirty="0">
                <a:latin typeface="+mj-lt"/>
              </a:rPr>
              <a:t>What indicators/data are we required to use/do use in annually assessing the performance and progress of schools?</a:t>
            </a:r>
          </a:p>
          <a:p>
            <a:endParaRPr lang="en-US" dirty="0">
              <a:latin typeface="+mj-lt"/>
            </a:endParaRPr>
          </a:p>
          <a:p>
            <a:r>
              <a:rPr lang="en-US" dirty="0">
                <a:latin typeface="+mj-lt"/>
              </a:rPr>
              <a:t>Making progress in achieving English language proficiency. </a:t>
            </a:r>
          </a:p>
          <a:p>
            <a:endParaRPr lang="en-US" dirty="0">
              <a:latin typeface="+mj-lt"/>
            </a:endParaRPr>
          </a:p>
          <a:p>
            <a:pPr marL="670141" lvl="1" indent="-346631"/>
            <a:r>
              <a:rPr lang="en-US" dirty="0">
                <a:latin typeface="+mj-lt"/>
              </a:rPr>
              <a:t>Other System Quality Indicator (overall &amp; disaggregated)</a:t>
            </a:r>
          </a:p>
          <a:p>
            <a:pPr lvl="2"/>
            <a:r>
              <a:rPr lang="en-US" dirty="0">
                <a:latin typeface="+mj-lt"/>
              </a:rPr>
              <a:t>Elementary and Middle- Student engagement, educator engagement, access to and completion of advanced coursework, post-secondary readiness, school climate/safety, or other. </a:t>
            </a:r>
          </a:p>
          <a:p>
            <a:pPr lvl="2"/>
            <a:r>
              <a:rPr lang="en-US" dirty="0">
                <a:latin typeface="+mj-lt"/>
              </a:rPr>
              <a:t>High schools- measure of opportunity to learn</a:t>
            </a:r>
          </a:p>
          <a:p>
            <a:endParaRPr lang="en-US" dirty="0">
              <a:latin typeface="+mj-lt"/>
            </a:endParaRPr>
          </a:p>
          <a:p>
            <a:endParaRPr lang="en-US" dirty="0">
              <a:latin typeface="+mj-lt"/>
            </a:endParaRPr>
          </a:p>
          <a:p>
            <a:r>
              <a:rPr lang="en-US" dirty="0">
                <a:latin typeface="+mj-lt"/>
              </a:rPr>
              <a:t>Combined “academic indicators” have to count “much more”</a:t>
            </a:r>
          </a:p>
          <a:p>
            <a:endParaRPr lang="en-US" dirty="0">
              <a:latin typeface="+mj-lt"/>
            </a:endParaRPr>
          </a:p>
          <a:p>
            <a:r>
              <a:rPr lang="en-US" u="sng" dirty="0">
                <a:latin typeface="+mj-lt"/>
              </a:rPr>
              <a:t>‘‘(2) SUBGROUP OF STUDENTS.—</a:t>
            </a:r>
            <a:endParaRPr lang="en-US" dirty="0">
              <a:latin typeface="+mj-lt"/>
            </a:endParaRPr>
          </a:p>
          <a:p>
            <a:r>
              <a:rPr lang="en-US" dirty="0">
                <a:latin typeface="+mj-lt"/>
              </a:rPr>
              <a:t>In this subsection and subsection (d), the term ‘subgroup of students’ means—</a:t>
            </a:r>
          </a:p>
          <a:p>
            <a:r>
              <a:rPr lang="en-US" dirty="0">
                <a:latin typeface="+mj-lt"/>
              </a:rPr>
              <a:t>‘‘(A) economically disadvantaged students;</a:t>
            </a:r>
          </a:p>
          <a:p>
            <a:r>
              <a:rPr lang="en-US" dirty="0">
                <a:latin typeface="+mj-lt"/>
              </a:rPr>
              <a:t>‘‘(B) students from major racial and ethnic groups;</a:t>
            </a:r>
          </a:p>
          <a:p>
            <a:r>
              <a:rPr lang="en-US" dirty="0">
                <a:latin typeface="+mj-lt"/>
              </a:rPr>
              <a:t>‘‘(C) children with disabilities; and</a:t>
            </a:r>
          </a:p>
          <a:p>
            <a:r>
              <a:rPr lang="en-US" dirty="0">
                <a:latin typeface="+mj-lt"/>
              </a:rPr>
              <a:t>‘‘(D) English learners.</a:t>
            </a:r>
          </a:p>
          <a:p>
            <a:endParaRPr lang="en-US" dirty="0">
              <a:latin typeface="+mj-lt"/>
            </a:endParaRPr>
          </a:p>
          <a:p>
            <a:r>
              <a:rPr lang="en-US" dirty="0">
                <a:latin typeface="+mj-lt"/>
              </a:rPr>
              <a:t>How is ESSA different than NLCB, the waiver? No AYP, no requirement to assess district performance.  From priority and focus schools to comprehensive and targeted schools.</a:t>
            </a:r>
          </a:p>
          <a:p>
            <a:endParaRPr lang="en-US" dirty="0">
              <a:latin typeface="+mj-lt"/>
            </a:endParaRPr>
          </a:p>
          <a:p>
            <a:r>
              <a:rPr lang="en-US" dirty="0">
                <a:latin typeface="+mj-lt"/>
              </a:rPr>
              <a:t>Colorado’s system of school and district frameworks</a:t>
            </a:r>
          </a:p>
          <a:p>
            <a:r>
              <a:rPr lang="en-US" dirty="0">
                <a:latin typeface="+mj-lt"/>
              </a:rPr>
              <a:t>UIP plan type assignments</a:t>
            </a:r>
          </a:p>
          <a:p>
            <a:r>
              <a:rPr lang="en-US" dirty="0">
                <a:latin typeface="+mj-lt"/>
              </a:rPr>
              <a:t>Colorado’s accountability clock</a:t>
            </a:r>
          </a:p>
          <a:p>
            <a:endParaRPr lang="en-US" dirty="0">
              <a:latin typeface="+mj-lt"/>
            </a:endParaRPr>
          </a:p>
        </p:txBody>
      </p:sp>
      <p:sp>
        <p:nvSpPr>
          <p:cNvPr id="5" name="Date Placeholder 4"/>
          <p:cNvSpPr>
            <a:spLocks noGrp="1"/>
          </p:cNvSpPr>
          <p:nvPr>
            <p:ph type="dt" idx="11"/>
          </p:nvPr>
        </p:nvSpPr>
        <p:spPr/>
        <p:txBody>
          <a:bodyPr/>
          <a:lstStyle/>
          <a:p>
            <a:fld id="{927BD547-443C-4514-BF1E-691833914C9E}" type="datetime1">
              <a:rPr lang="en-US" smtClean="0"/>
              <a:t>10/5/2016</a:t>
            </a:fld>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15</a:t>
            </a:fld>
            <a:endParaRPr lang="en-US"/>
          </a:p>
        </p:txBody>
      </p:sp>
      <p:sp>
        <p:nvSpPr>
          <p:cNvPr id="8" name="Footer Placeholder 7"/>
          <p:cNvSpPr>
            <a:spLocks noGrp="1"/>
          </p:cNvSpPr>
          <p:nvPr>
            <p:ph type="ftr" sz="quarter" idx="14"/>
          </p:nvPr>
        </p:nvSpPr>
        <p:spPr/>
        <p:txBody>
          <a:bodyPr/>
          <a:lstStyle/>
          <a:p>
            <a:endParaRPr lang="en-US" dirty="0"/>
          </a:p>
        </p:txBody>
      </p:sp>
      <p:sp>
        <p:nvSpPr>
          <p:cNvPr id="9" name="Header Placeholder 8"/>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3717626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kern="0" dirty="0"/>
              <a:t>Please note that some responses suggested changes to assessments, such as relying solely on local tests, that are unallowable in ESSA. </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10/5/2016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17</a:t>
            </a:fld>
            <a:endParaRPr lang="en-US"/>
          </a:p>
        </p:txBody>
      </p:sp>
    </p:spTree>
    <p:extLst>
      <p:ext uri="{BB962C8B-B14F-4D97-AF65-F5344CB8AC3E}">
        <p14:creationId xmlns:p14="http://schemas.microsoft.com/office/powerpoint/2010/main" val="4203887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Header Placeholder 3"/>
          <p:cNvSpPr>
            <a:spLocks noGrp="1"/>
          </p:cNvSpPr>
          <p:nvPr>
            <p:ph type="hdr" sz="quarter" idx="10"/>
          </p:nvPr>
        </p:nvSpPr>
        <p:spPr/>
        <p:txBody>
          <a:bodyPr/>
          <a:lstStyle/>
          <a:p>
            <a:r>
              <a:rPr lang="en-US"/>
              <a:t>DRAFT</a:t>
            </a:r>
            <a:endParaRPr lang="en-US" dirty="0"/>
          </a:p>
        </p:txBody>
      </p:sp>
      <p:sp>
        <p:nvSpPr>
          <p:cNvPr id="5" name="Date Placeholder 4"/>
          <p:cNvSpPr>
            <a:spLocks noGrp="1"/>
          </p:cNvSpPr>
          <p:nvPr>
            <p:ph type="dt" idx="11"/>
          </p:nvPr>
        </p:nvSpPr>
        <p:spPr/>
        <p:txBody>
          <a:bodyPr/>
          <a:lstStyle/>
          <a:p>
            <a:fld id="{DF7F1863-8423-8E48-8D02-88636C918AC7}" type="datetime1">
              <a:rPr lang="en-US" smtClean="0"/>
              <a:t>10/5/2016</a:t>
            </a:fld>
            <a:endParaRPr lang="en-US" dirty="0"/>
          </a:p>
        </p:txBody>
      </p:sp>
      <p:sp>
        <p:nvSpPr>
          <p:cNvPr id="6" name="Footer Placeholder 5"/>
          <p:cNvSpPr>
            <a:spLocks noGrp="1"/>
          </p:cNvSpPr>
          <p:nvPr>
            <p:ph type="ftr" sz="quarter" idx="12"/>
          </p:nvPr>
        </p:nvSpPr>
        <p:spPr/>
        <p:txBody>
          <a:bodyPr/>
          <a:lstStyle/>
          <a:p>
            <a:r>
              <a:rPr lang="en-US"/>
              <a:t>DRAFT</a:t>
            </a:r>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32</a:t>
            </a:fld>
            <a:endParaRPr lang="en-US" dirty="0"/>
          </a:p>
        </p:txBody>
      </p:sp>
    </p:spTree>
    <p:extLst>
      <p:ext uri="{BB962C8B-B14F-4D97-AF65-F5344CB8AC3E}">
        <p14:creationId xmlns:p14="http://schemas.microsoft.com/office/powerpoint/2010/main" val="2738492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CFF83-A478-4075-9902-82B2D45CC5D9}" type="slidenum">
              <a:rPr lang="en-US" smtClean="0"/>
              <a:t>2</a:t>
            </a:fld>
            <a:endParaRPr lang="en-US"/>
          </a:p>
        </p:txBody>
      </p:sp>
    </p:spTree>
    <p:extLst>
      <p:ext uri="{BB962C8B-B14F-4D97-AF65-F5344CB8AC3E}">
        <p14:creationId xmlns:p14="http://schemas.microsoft.com/office/powerpoint/2010/main" val="3066421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CFF83-A478-4075-9902-82B2D45CC5D9}" type="slidenum">
              <a:rPr lang="en-US" smtClean="0"/>
              <a:t>3</a:t>
            </a:fld>
            <a:endParaRPr lang="en-US"/>
          </a:p>
        </p:txBody>
      </p:sp>
    </p:spTree>
    <p:extLst>
      <p:ext uri="{BB962C8B-B14F-4D97-AF65-F5344CB8AC3E}">
        <p14:creationId xmlns:p14="http://schemas.microsoft.com/office/powerpoint/2010/main" val="2386648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6271" indent="-233309">
              <a:buClr>
                <a:srgbClr val="478AC8"/>
              </a:buClr>
              <a:buSzPct val="108333"/>
              <a:buFont typeface="Wingdings"/>
              <a:buChar char=""/>
              <a:tabLst>
                <a:tab pos="246271" algn="l"/>
              </a:tabLst>
            </a:pPr>
            <a:r>
              <a:rPr lang="en-US" sz="2000" b="1" dirty="0">
                <a:solidFill>
                  <a:schemeClr val="tx1">
                    <a:lumMod val="65000"/>
                    <a:lumOff val="35000"/>
                  </a:schemeClr>
                </a:solidFill>
              </a:rPr>
              <a:t>Under the guidance of the State Board of Education, the Colorado Department of Education (CDE) will utilize a Hub/Spoke Committee structure for ESSA state plan development</a:t>
            </a:r>
            <a:r>
              <a:rPr lang="en-US" dirty="0">
                <a:solidFill>
                  <a:schemeClr val="tx1">
                    <a:lumMod val="65000"/>
                    <a:lumOff val="35000"/>
                  </a:schemeClr>
                </a:solidFill>
              </a:rPr>
              <a:t>. </a:t>
            </a:r>
          </a:p>
          <a:p>
            <a:pPr marL="1179507" lvl="2" indent="-233309">
              <a:buClr>
                <a:srgbClr val="478AC8"/>
              </a:buClr>
              <a:buSzPct val="108333"/>
              <a:buFont typeface="Wingdings"/>
              <a:buChar char=""/>
              <a:tabLst>
                <a:tab pos="246271" algn="l"/>
              </a:tabLst>
            </a:pPr>
            <a:r>
              <a:rPr lang="en-US" dirty="0">
                <a:solidFill>
                  <a:schemeClr val="tx1">
                    <a:lumMod val="65000"/>
                    <a:lumOff val="35000"/>
                  </a:schemeClr>
                </a:solidFill>
              </a:rPr>
              <a:t>A formal, central Hub Committee that will have an oversight role in the development of a draft of our state plan to be submitted to the State Board in early 2017.</a:t>
            </a:r>
          </a:p>
          <a:p>
            <a:pPr marL="1179507" lvl="2" indent="-233309">
              <a:buClr>
                <a:srgbClr val="478AC8"/>
              </a:buClr>
              <a:buSzPct val="108333"/>
              <a:buFont typeface="Wingdings"/>
              <a:buChar char=""/>
              <a:tabLst>
                <a:tab pos="246271" algn="l"/>
              </a:tabLst>
            </a:pPr>
            <a:r>
              <a:rPr lang="en-US" dirty="0">
                <a:solidFill>
                  <a:schemeClr val="tx1">
                    <a:lumMod val="65000"/>
                    <a:lumOff val="35000"/>
                  </a:schemeClr>
                </a:solidFill>
              </a:rPr>
              <a:t>ESSA topical spoke committees will be responsible for developing and appropriately vetting sections of the state plan. </a:t>
            </a:r>
          </a:p>
          <a:p>
            <a:pPr marL="246271" indent="-233309">
              <a:buClr>
                <a:srgbClr val="478AC8"/>
              </a:buClr>
              <a:buSzPct val="108333"/>
              <a:buFont typeface="Wingdings"/>
              <a:buChar char=""/>
              <a:tabLst>
                <a:tab pos="246271" algn="l"/>
              </a:tabLst>
            </a:pPr>
            <a:r>
              <a:rPr lang="en-US" sz="2000" b="1" dirty="0">
                <a:solidFill>
                  <a:schemeClr val="tx1">
                    <a:lumMod val="65000"/>
                    <a:lumOff val="35000"/>
                  </a:schemeClr>
                </a:solidFill>
                <a:cs typeface="Calibri"/>
              </a:rPr>
              <a:t>Spoke committees</a:t>
            </a:r>
          </a:p>
          <a:p>
            <a:pPr marL="712889" lvl="1" indent="-233309">
              <a:buClr>
                <a:srgbClr val="478AC8"/>
              </a:buClr>
              <a:buSzPct val="108333"/>
              <a:buFont typeface="Wingdings"/>
              <a:buChar char=""/>
              <a:tabLst>
                <a:tab pos="246271" algn="l"/>
              </a:tabLst>
            </a:pPr>
            <a:r>
              <a:rPr lang="en-US" dirty="0">
                <a:solidFill>
                  <a:schemeClr val="tx1">
                    <a:lumMod val="65000"/>
                    <a:lumOff val="35000"/>
                  </a:schemeClr>
                </a:solidFill>
                <a:cs typeface="Calibri"/>
              </a:rPr>
              <a:t>Standards Committee</a:t>
            </a:r>
          </a:p>
          <a:p>
            <a:pPr marL="712889" lvl="1" indent="-233309">
              <a:buClr>
                <a:srgbClr val="478AC8"/>
              </a:buClr>
              <a:buSzPct val="108333"/>
              <a:buFont typeface="Wingdings"/>
              <a:buChar char=""/>
              <a:tabLst>
                <a:tab pos="246271" algn="l"/>
              </a:tabLst>
            </a:pPr>
            <a:r>
              <a:rPr lang="en-US" dirty="0">
                <a:solidFill>
                  <a:schemeClr val="tx1">
                    <a:lumMod val="65000"/>
                    <a:lumOff val="35000"/>
                  </a:schemeClr>
                </a:solidFill>
                <a:cs typeface="Calibri"/>
              </a:rPr>
              <a:t>Assessment Committee</a:t>
            </a:r>
          </a:p>
          <a:p>
            <a:pPr marL="712889" lvl="1" indent="-233309">
              <a:buClr>
                <a:srgbClr val="478AC8"/>
              </a:buClr>
              <a:buSzPct val="108333"/>
              <a:buFont typeface="Wingdings"/>
              <a:buChar char=""/>
              <a:tabLst>
                <a:tab pos="246271" algn="l"/>
              </a:tabLst>
            </a:pPr>
            <a:r>
              <a:rPr lang="en-US" dirty="0">
                <a:solidFill>
                  <a:schemeClr val="tx1">
                    <a:lumMod val="65000"/>
                    <a:lumOff val="35000"/>
                  </a:schemeClr>
                </a:solidFill>
                <a:cs typeface="Calibri"/>
              </a:rPr>
              <a:t>Accountability Committee</a:t>
            </a:r>
          </a:p>
          <a:p>
            <a:pPr marL="712889" lvl="1" indent="-233309">
              <a:buClr>
                <a:srgbClr val="478AC8"/>
              </a:buClr>
              <a:buSzPct val="108333"/>
              <a:buFont typeface="Wingdings"/>
              <a:buChar char=""/>
              <a:tabLst>
                <a:tab pos="246271" algn="l"/>
              </a:tabLst>
            </a:pPr>
            <a:r>
              <a:rPr lang="en-US" dirty="0">
                <a:solidFill>
                  <a:schemeClr val="tx1">
                    <a:lumMod val="65000"/>
                    <a:lumOff val="35000"/>
                  </a:schemeClr>
                </a:solidFill>
                <a:cs typeface="Calibri"/>
              </a:rPr>
              <a:t>Effective Instruction and Leadership Committee</a:t>
            </a:r>
          </a:p>
          <a:p>
            <a:pPr marL="712889" lvl="1" indent="-233309">
              <a:buClr>
                <a:srgbClr val="478AC8"/>
              </a:buClr>
              <a:buSzPct val="108333"/>
              <a:buFont typeface="Wingdings"/>
              <a:buChar char=""/>
              <a:tabLst>
                <a:tab pos="246271" algn="l"/>
              </a:tabLst>
            </a:pPr>
            <a:r>
              <a:rPr lang="en-US" dirty="0">
                <a:solidFill>
                  <a:schemeClr val="tx1">
                    <a:lumMod val="65000"/>
                    <a:lumOff val="35000"/>
                  </a:schemeClr>
                </a:solidFill>
                <a:cs typeface="Calibri"/>
              </a:rPr>
              <a:t>School Improvement Committee</a:t>
            </a:r>
          </a:p>
          <a:p>
            <a:pPr marL="712889" lvl="1" indent="-233309">
              <a:buClr>
                <a:srgbClr val="478AC8"/>
              </a:buClr>
              <a:buSzPct val="108333"/>
              <a:buFont typeface="Wingdings"/>
              <a:buChar char=""/>
              <a:tabLst>
                <a:tab pos="246271" algn="l"/>
              </a:tabLst>
            </a:pPr>
            <a:r>
              <a:rPr lang="en-US" dirty="0">
                <a:solidFill>
                  <a:schemeClr val="tx1">
                    <a:lumMod val="65000"/>
                    <a:lumOff val="35000"/>
                  </a:schemeClr>
                </a:solidFill>
                <a:cs typeface="Calibri"/>
              </a:rPr>
              <a:t>Title Program Plans/Assurances Committee</a:t>
            </a:r>
          </a:p>
          <a:p>
            <a:pPr marL="712889" lvl="1" indent="-233309">
              <a:buClr>
                <a:srgbClr val="478AC8"/>
              </a:buClr>
              <a:buSzPct val="108333"/>
              <a:buFont typeface="Wingdings"/>
              <a:buChar char=""/>
              <a:tabLst>
                <a:tab pos="246271" algn="l"/>
              </a:tabLst>
            </a:pPr>
            <a:r>
              <a:rPr lang="en-US" dirty="0">
                <a:solidFill>
                  <a:schemeClr val="tx1">
                    <a:lumMod val="65000"/>
                    <a:lumOff val="35000"/>
                  </a:schemeClr>
                </a:solidFill>
                <a:cs typeface="Calibri"/>
              </a:rPr>
              <a:t>Stakeholder Consultation/Program Coordination Committee</a:t>
            </a:r>
          </a:p>
          <a:p>
            <a:pPr marL="712889" lvl="1" indent="-233309">
              <a:buClr>
                <a:srgbClr val="478AC8"/>
              </a:buClr>
              <a:buSzPct val="108333"/>
              <a:buFont typeface="Wingdings"/>
              <a:buChar char=""/>
              <a:tabLst>
                <a:tab pos="246271" algn="l"/>
              </a:tabLst>
            </a:pPr>
            <a:endParaRPr lang="en-US" dirty="0">
              <a:solidFill>
                <a:schemeClr val="tx1">
                  <a:lumMod val="65000"/>
                  <a:lumOff val="35000"/>
                </a:schemeClr>
              </a:solidFill>
            </a:endParaRPr>
          </a:p>
          <a:p>
            <a:pPr marL="712889" lvl="1" indent="-233309">
              <a:buClr>
                <a:srgbClr val="478AC8"/>
              </a:buClr>
              <a:buSzPct val="108333"/>
              <a:buFont typeface="Wingdings"/>
              <a:buChar char=""/>
              <a:tabLst>
                <a:tab pos="246271" algn="l"/>
              </a:tabLst>
            </a:pPr>
            <a:endParaRPr lang="en-US" b="1" dirty="0">
              <a:solidFill>
                <a:schemeClr val="tx1">
                  <a:lumMod val="65000"/>
                  <a:lumOff val="35000"/>
                </a:schemeClr>
              </a:solidFill>
            </a:endParaRPr>
          </a:p>
          <a:p>
            <a:pPr marL="479580" lvl="1">
              <a:buClr>
                <a:srgbClr val="478AC8"/>
              </a:buClr>
              <a:buSzPct val="108333"/>
              <a:tabLst>
                <a:tab pos="246271" algn="l"/>
              </a:tabLst>
            </a:pPr>
            <a:r>
              <a:rPr lang="en-US" b="1" dirty="0">
                <a:solidFill>
                  <a:srgbClr val="FF0000"/>
                </a:solidFill>
              </a:rPr>
              <a:t>Spoke committee membership and meeting process </a:t>
            </a:r>
          </a:p>
          <a:p>
            <a:pPr marL="816582" lvl="1" indent="-349964">
              <a:buFont typeface="Wingdings" panose="05000000000000000000" pitchFamily="2" charset="2"/>
              <a:buChar char="§"/>
            </a:pPr>
            <a:r>
              <a:rPr lang="en-US" dirty="0">
                <a:solidFill>
                  <a:srgbClr val="FF0000"/>
                </a:solidFill>
              </a:rPr>
              <a:t>2-3 CDE Leads identified in mid-July.</a:t>
            </a:r>
            <a:r>
              <a:rPr lang="en-US" baseline="0" dirty="0">
                <a:solidFill>
                  <a:srgbClr val="FF0000"/>
                </a:solidFill>
              </a:rPr>
              <a:t> Leads are responsible for keeping the work on track, acting as subject area experts, maintaining records and assignments, organizing spoke work and meetings, and submitting final drafts and decisions points to the Hub.</a:t>
            </a:r>
          </a:p>
          <a:p>
            <a:pPr marL="816582" lvl="1" indent="-349964">
              <a:buFont typeface="Wingdings" panose="05000000000000000000" pitchFamily="2" charset="2"/>
              <a:buChar char="§"/>
            </a:pPr>
            <a:r>
              <a:rPr lang="en-US" baseline="0" dirty="0">
                <a:solidFill>
                  <a:srgbClr val="FF0000"/>
                </a:solidFill>
              </a:rPr>
              <a:t>CDE has a number of existing stakeholder and committee groups that will be called upon as part of this process. For example, the ESEA Committee of Practitioners will be the foundation of the Title Programs group, but we will supplement membership wherever possible and feasible.</a:t>
            </a:r>
            <a:endParaRPr lang="en-US" dirty="0">
              <a:solidFill>
                <a:srgbClr val="FF0000"/>
              </a:solidFill>
            </a:endParaRPr>
          </a:p>
          <a:p>
            <a:pPr marL="816582" lvl="1" indent="-349964">
              <a:buFont typeface="Wingdings" panose="05000000000000000000" pitchFamily="2" charset="2"/>
              <a:buChar char="§"/>
            </a:pPr>
            <a:r>
              <a:rPr lang="en-US" baseline="0" dirty="0">
                <a:solidFill>
                  <a:srgbClr val="FF0000"/>
                </a:solidFill>
              </a:rPr>
              <a:t>Spoke leads are still developing materials; organizing the committee work and schedule; and crafting a work plan timeline. As a result, some committees are closer to finalizing membership than others and it may take some time to completely finalize spoke committee membership. We will make every effort to include all interested applicants and we ask for your patience as we take the time to be as inclusive as possible.</a:t>
            </a:r>
            <a:endParaRPr lang="en-US" dirty="0"/>
          </a:p>
        </p:txBody>
      </p:sp>
      <p:sp>
        <p:nvSpPr>
          <p:cNvPr id="4" name="Slide Number Placeholder 3"/>
          <p:cNvSpPr>
            <a:spLocks noGrp="1"/>
          </p:cNvSpPr>
          <p:nvPr>
            <p:ph type="sldNum" sz="quarter" idx="10"/>
          </p:nvPr>
        </p:nvSpPr>
        <p:spPr/>
        <p:txBody>
          <a:bodyPr/>
          <a:lstStyle/>
          <a:p>
            <a:fld id="{4A1CFF83-A478-4075-9902-82B2D45CC5D9}" type="slidenum">
              <a:rPr lang="en-US" smtClean="0"/>
              <a:t>4</a:t>
            </a:fld>
            <a:endParaRPr lang="en-US"/>
          </a:p>
        </p:txBody>
      </p:sp>
    </p:spTree>
    <p:extLst>
      <p:ext uri="{BB962C8B-B14F-4D97-AF65-F5344CB8AC3E}">
        <p14:creationId xmlns:p14="http://schemas.microsoft.com/office/powerpoint/2010/main" val="2751946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CFF83-A478-4075-9902-82B2D45CC5D9}" type="slidenum">
              <a:rPr lang="en-US" smtClean="0"/>
              <a:t>5</a:t>
            </a:fld>
            <a:endParaRPr lang="en-US"/>
          </a:p>
        </p:txBody>
      </p:sp>
    </p:spTree>
    <p:extLst>
      <p:ext uri="{BB962C8B-B14F-4D97-AF65-F5344CB8AC3E}">
        <p14:creationId xmlns:p14="http://schemas.microsoft.com/office/powerpoint/2010/main" val="2229726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6618" lvl="1"/>
            <a:endParaRPr lang="en-US" dirty="0">
              <a:solidFill>
                <a:srgbClr val="FF0000"/>
              </a:solidFill>
            </a:endParaRPr>
          </a:p>
          <a:p>
            <a:r>
              <a:rPr lang="en-US" dirty="0"/>
              <a:t>Two to three spokes</a:t>
            </a:r>
            <a:r>
              <a:rPr lang="en-US" baseline="0" dirty="0"/>
              <a:t> will present at each hub committee meeting to cover decision points, update on draft progress, and summarize stakeholder feedback.  The Hub will be asked to weigh in on decisions points and provide input and feedback on process and direction of work.</a:t>
            </a:r>
          </a:p>
          <a:p>
            <a:endParaRPr lang="en-US" baseline="0" dirty="0"/>
          </a:p>
        </p:txBody>
      </p:sp>
      <p:sp>
        <p:nvSpPr>
          <p:cNvPr id="4" name="Slide Number Placeholder 3"/>
          <p:cNvSpPr>
            <a:spLocks noGrp="1"/>
          </p:cNvSpPr>
          <p:nvPr>
            <p:ph type="sldNum" sz="quarter" idx="10"/>
          </p:nvPr>
        </p:nvSpPr>
        <p:spPr/>
        <p:txBody>
          <a:bodyPr/>
          <a:lstStyle/>
          <a:p>
            <a:fld id="{4A1CFF83-A478-4075-9902-82B2D45CC5D9}" type="slidenum">
              <a:rPr lang="en-US" smtClean="0"/>
              <a:t>6</a:t>
            </a:fld>
            <a:endParaRPr lang="en-US"/>
          </a:p>
        </p:txBody>
      </p:sp>
    </p:spTree>
    <p:extLst>
      <p:ext uri="{BB962C8B-B14F-4D97-AF65-F5344CB8AC3E}">
        <p14:creationId xmlns:p14="http://schemas.microsoft.com/office/powerpoint/2010/main" val="3956382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alignment with the spoke committees</a:t>
            </a:r>
            <a:r>
              <a:rPr lang="en-US" baseline="0" dirty="0"/>
              <a:t> (AP)</a:t>
            </a:r>
            <a:endParaRPr lang="en-US" dirty="0"/>
          </a:p>
        </p:txBody>
      </p:sp>
      <p:sp>
        <p:nvSpPr>
          <p:cNvPr id="4" name="Slide Number Placeholder 3"/>
          <p:cNvSpPr>
            <a:spLocks noGrp="1"/>
          </p:cNvSpPr>
          <p:nvPr>
            <p:ph type="sldNum" sz="quarter" idx="10"/>
          </p:nvPr>
        </p:nvSpPr>
        <p:spPr/>
        <p:txBody>
          <a:bodyPr/>
          <a:lstStyle/>
          <a:p>
            <a:fld id="{4A1CFF83-A478-4075-9902-82B2D45CC5D9}" type="slidenum">
              <a:rPr lang="en-US" smtClean="0"/>
              <a:t>9</a:t>
            </a:fld>
            <a:endParaRPr lang="en-US"/>
          </a:p>
        </p:txBody>
      </p:sp>
    </p:spTree>
    <p:extLst>
      <p:ext uri="{BB962C8B-B14F-4D97-AF65-F5344CB8AC3E}">
        <p14:creationId xmlns:p14="http://schemas.microsoft.com/office/powerpoint/2010/main" val="3437689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The Secretary cannot:</a:t>
            </a:r>
          </a:p>
          <a:p>
            <a:pPr lvl="1">
              <a:buFont typeface="Wingdings" panose="05000000000000000000" pitchFamily="2" charset="2"/>
              <a:buChar char="§"/>
            </a:pPr>
            <a:r>
              <a:rPr lang="en-US" dirty="0"/>
              <a:t>Require a state to submit its standards for review.</a:t>
            </a:r>
          </a:p>
          <a:p>
            <a:pPr lvl="1">
              <a:buFont typeface="Wingdings" panose="05000000000000000000" pitchFamily="2" charset="2"/>
              <a:buChar char="§"/>
            </a:pPr>
            <a:r>
              <a:rPr lang="en-US" dirty="0"/>
              <a:t>In any way mandate, direct or coerce, or exercise any control or supervision over state standards.</a:t>
            </a:r>
          </a:p>
          <a:p>
            <a:endParaRPr lang="en-US" dirty="0"/>
          </a:p>
          <a:p>
            <a:r>
              <a:rPr lang="en-US" dirty="0"/>
              <a:t>ESSA Requirements:</a:t>
            </a:r>
          </a:p>
          <a:p>
            <a:pPr lvl="1"/>
            <a:r>
              <a:rPr lang="en-US" dirty="0"/>
              <a:t>Challenging statewide standards in math, reading or language arts, and science.</a:t>
            </a:r>
          </a:p>
          <a:p>
            <a:pPr lvl="2">
              <a:buFont typeface="Wingdings" panose="05000000000000000000" pitchFamily="2" charset="2"/>
              <a:buChar char="§"/>
            </a:pPr>
            <a:r>
              <a:rPr lang="en-US" b="1" dirty="0"/>
              <a:t>Aligned with higher education and career and technical education standards.</a:t>
            </a:r>
          </a:p>
          <a:p>
            <a:pPr lvl="1"/>
            <a:r>
              <a:rPr lang="en-US" dirty="0"/>
              <a:t>Alternate</a:t>
            </a:r>
            <a:r>
              <a:rPr lang="en-US" i="1" dirty="0"/>
              <a:t> </a:t>
            </a:r>
            <a:r>
              <a:rPr lang="en-US" dirty="0"/>
              <a:t>achievement standards for students with the most significant cognitive disabilities.</a:t>
            </a:r>
          </a:p>
          <a:p>
            <a:pPr lvl="1"/>
            <a:r>
              <a:rPr lang="en-US" dirty="0"/>
              <a:t>Standards for English-language proficiency </a:t>
            </a:r>
            <a:r>
              <a:rPr lang="en-US" b="1" dirty="0"/>
              <a:t>that address speaking, listening, reading, and writing - aligned with the state’s academic standards.</a:t>
            </a:r>
          </a:p>
          <a:p>
            <a:r>
              <a:rPr lang="en-US" dirty="0">
                <a:solidFill>
                  <a:schemeClr val="accent1"/>
                </a:solidFill>
              </a:rPr>
              <a:t>Colorado Requirements:</a:t>
            </a:r>
          </a:p>
          <a:p>
            <a:pPr lvl="1"/>
            <a:r>
              <a:rPr lang="en-US" dirty="0">
                <a:solidFill>
                  <a:schemeClr val="accent1"/>
                </a:solidFill>
              </a:rPr>
              <a:t>In addition to the standards required by ESSA, Colorado has standards for dance, drama, music, visuals arts, theater arts, social studies, physical education, and world languages.</a:t>
            </a:r>
          </a:p>
          <a:p>
            <a:pPr lvl="1"/>
            <a:r>
              <a:rPr lang="en-US" b="1" dirty="0">
                <a:solidFill>
                  <a:schemeClr val="accent1"/>
                </a:solidFill>
              </a:rPr>
              <a:t>SB 08-212 provides for the regular review of the Colorado Academic Standards. The first review and revision cycle is set to conclude by July, 2018.</a:t>
            </a:r>
          </a:p>
          <a:p>
            <a:pPr lvl="1"/>
            <a:r>
              <a:rPr lang="en-US" b="1" dirty="0">
                <a:solidFill>
                  <a:schemeClr val="accent1"/>
                </a:solidFill>
              </a:rPr>
              <a:t>CDE will disseminate an outline of the timeline and review process in fall, 2016.</a:t>
            </a:r>
          </a:p>
          <a:p>
            <a:pPr lvl="1"/>
            <a:endParaRPr lang="en-US" b="1" dirty="0">
              <a:solidFill>
                <a:schemeClr val="accent1"/>
              </a:solidFill>
            </a:endParaRPr>
          </a:p>
          <a:p>
            <a:pPr lvl="1"/>
            <a:r>
              <a:rPr lang="en-US" b="1" dirty="0">
                <a:solidFill>
                  <a:schemeClr val="accent1"/>
                </a:solidFill>
              </a:rPr>
              <a:t>1% state cap for alternate assessments.  No cap for districts but if they exceed 1% they have to justify it.</a:t>
            </a:r>
          </a:p>
          <a:p>
            <a:endParaRPr lang="en-US" dirty="0" smtClean="0"/>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10/5/2016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13</a:t>
            </a:fld>
            <a:endParaRPr lang="en-US"/>
          </a:p>
        </p:txBody>
      </p:sp>
    </p:spTree>
    <p:extLst>
      <p:ext uri="{BB962C8B-B14F-4D97-AF65-F5344CB8AC3E}">
        <p14:creationId xmlns:p14="http://schemas.microsoft.com/office/powerpoint/2010/main" val="2728981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Science in grades 3-5, 6-9 and 10-12</a:t>
            </a:r>
          </a:p>
          <a:p>
            <a:pPr defTabSz="462175">
              <a:defRPr/>
            </a:pPr>
            <a:r>
              <a:rPr lang="en-US" dirty="0"/>
              <a:t>Nationally recognized assessment at HS- check in </a:t>
            </a:r>
            <a:r>
              <a:rPr lang="en-US" dirty="0" err="1"/>
              <a:t>regs</a:t>
            </a:r>
            <a:endParaRPr lang="en-US" dirty="0"/>
          </a:p>
          <a:p>
            <a:endParaRPr lang="en-US" dirty="0"/>
          </a:p>
          <a:p>
            <a:endParaRPr lang="en-US" dirty="0"/>
          </a:p>
          <a:p>
            <a:r>
              <a:rPr lang="en-US" dirty="0"/>
              <a:t>Assessments aligned to the standards</a:t>
            </a:r>
          </a:p>
          <a:p>
            <a:pPr lvl="1">
              <a:buFont typeface="Wingdings" panose="05000000000000000000" pitchFamily="2" charset="2"/>
              <a:buChar char="§"/>
            </a:pPr>
            <a:r>
              <a:rPr lang="en-US" dirty="0"/>
              <a:t>Mathematics and Reading or English language arts in </a:t>
            </a:r>
            <a:r>
              <a:rPr lang="en-US" b="1" dirty="0"/>
              <a:t>grades 3-8 and once in high school (9-12);</a:t>
            </a:r>
          </a:p>
          <a:p>
            <a:pPr lvl="1">
              <a:buFont typeface="Wingdings" panose="05000000000000000000" pitchFamily="2" charset="2"/>
              <a:buChar char="§"/>
            </a:pPr>
            <a:r>
              <a:rPr lang="en-US" dirty="0"/>
              <a:t>Science once each in elementary, middle and high school grades</a:t>
            </a:r>
          </a:p>
          <a:p>
            <a:pPr lvl="1">
              <a:buFont typeface="Wingdings" panose="05000000000000000000" pitchFamily="2" charset="2"/>
              <a:buChar char="§"/>
            </a:pPr>
            <a:r>
              <a:rPr lang="en-US" dirty="0"/>
              <a:t>Alternate assessments</a:t>
            </a:r>
          </a:p>
          <a:p>
            <a:pPr lvl="1">
              <a:buFont typeface="Wingdings" panose="05000000000000000000" pitchFamily="2" charset="2"/>
              <a:buChar char="§"/>
            </a:pPr>
            <a:r>
              <a:rPr lang="en-US" dirty="0"/>
              <a:t>English language proficiency assessments</a:t>
            </a:r>
          </a:p>
          <a:p>
            <a:pPr>
              <a:buFont typeface="Wingdings" panose="05000000000000000000" pitchFamily="2" charset="2"/>
              <a:buChar char="§"/>
            </a:pPr>
            <a:r>
              <a:rPr lang="en-US" dirty="0"/>
              <a:t>Permits states to administer assessments as a single test or as a set of interim tests that can be rolled up into a single annual result for each student.</a:t>
            </a:r>
          </a:p>
          <a:p>
            <a:pPr>
              <a:buFont typeface="Wingdings" panose="05000000000000000000" pitchFamily="2" charset="2"/>
              <a:buChar char="§"/>
            </a:pPr>
            <a:r>
              <a:rPr lang="en-US" b="1" dirty="0"/>
              <a:t>Includes assessment pilot opportunity – 7 states or 4 consortia – explore other assessments that can be used to in state’s accountability system</a:t>
            </a:r>
          </a:p>
          <a:p>
            <a:pPr lvl="1">
              <a:buFont typeface="Wingdings" panose="05000000000000000000" pitchFamily="2" charset="2"/>
              <a:buChar char="§"/>
            </a:pPr>
            <a:r>
              <a:rPr lang="en-US" dirty="0"/>
              <a:t>Up to 7 states or 4 state consortia may participate in the pilot.</a:t>
            </a:r>
          </a:p>
          <a:p>
            <a:pPr lvl="1">
              <a:buFont typeface="Wingdings" panose="05000000000000000000" pitchFamily="2" charset="2"/>
              <a:buChar char="§"/>
            </a:pPr>
            <a:r>
              <a:rPr lang="en-US" dirty="0"/>
              <a:t>States must submit an application that -</a:t>
            </a:r>
          </a:p>
          <a:p>
            <a:pPr lvl="2">
              <a:buFont typeface="Wingdings" panose="05000000000000000000" pitchFamily="2" charset="2"/>
              <a:buChar char="§"/>
            </a:pPr>
            <a:r>
              <a:rPr lang="en-US" dirty="0"/>
              <a:t>Demonstrates the proposed system is reliable, valid, and meets requirements.</a:t>
            </a:r>
          </a:p>
          <a:p>
            <a:pPr lvl="2">
              <a:buFont typeface="Wingdings" panose="05000000000000000000" pitchFamily="2" charset="2"/>
              <a:buChar char="§"/>
            </a:pPr>
            <a:r>
              <a:rPr lang="en-US" dirty="0"/>
              <a:t>Includes a description of how the state will phase-in the new system.</a:t>
            </a:r>
          </a:p>
          <a:p>
            <a:pPr lvl="2">
              <a:buFont typeface="Wingdings" panose="05000000000000000000" pitchFamily="2" charset="2"/>
              <a:buChar char="§"/>
            </a:pPr>
            <a:r>
              <a:rPr lang="en-US" dirty="0"/>
              <a:t>Includes a description of how students will receive the instructional support needed to meet the state’s aligned standards </a:t>
            </a:r>
          </a:p>
          <a:p>
            <a:pPr lvl="2">
              <a:buFont typeface="Wingdings" panose="05000000000000000000" pitchFamily="2" charset="2"/>
              <a:buChar char="§"/>
            </a:pPr>
            <a:r>
              <a:rPr lang="en-US" dirty="0"/>
              <a:t>Includes the criteria used for LEA participation and a description of the participating LEAs.</a:t>
            </a:r>
          </a:p>
          <a:p>
            <a:pPr>
              <a:buFont typeface="Wingdings" panose="05000000000000000000" pitchFamily="2" charset="2"/>
              <a:buChar char="§"/>
            </a:pPr>
            <a:endParaRPr lang="en-US" b="1" dirty="0"/>
          </a:p>
          <a:p>
            <a:pPr>
              <a:buFont typeface="Wingdings" panose="05000000000000000000" pitchFamily="2" charset="2"/>
              <a:buChar char="§"/>
            </a:pPr>
            <a:r>
              <a:rPr lang="en-US" dirty="0">
                <a:solidFill>
                  <a:schemeClr val="accent1"/>
                </a:solidFill>
              </a:rPr>
              <a:t>State statute requires the same assessments, and in addition includes other HS and social studies assessments.</a:t>
            </a:r>
          </a:p>
          <a:p>
            <a:pPr>
              <a:buFont typeface="Wingdings" panose="05000000000000000000" pitchFamily="2" charset="2"/>
              <a:buChar char="§"/>
            </a:pPr>
            <a:endParaRPr lang="en-US" dirty="0">
              <a:solidFill>
                <a:schemeClr val="accent1"/>
              </a:solidFill>
            </a:endParaRPr>
          </a:p>
          <a:p>
            <a:pPr>
              <a:buFont typeface="Wingdings" panose="05000000000000000000" pitchFamily="2" charset="2"/>
              <a:buChar char="§"/>
            </a:pPr>
            <a:r>
              <a:rPr lang="en-US" dirty="0">
                <a:solidFill>
                  <a:schemeClr val="accent1"/>
                </a:solidFill>
              </a:rPr>
              <a:t>ACCESS for </a:t>
            </a:r>
            <a:r>
              <a:rPr lang="en-US" dirty="0" err="1">
                <a:solidFill>
                  <a:schemeClr val="accent1"/>
                </a:solidFill>
              </a:rPr>
              <a:t>Els</a:t>
            </a:r>
            <a:endParaRPr lang="en-US" dirty="0">
              <a:solidFill>
                <a:schemeClr val="accent1"/>
              </a:solidFill>
            </a:endParaRPr>
          </a:p>
          <a:p>
            <a:pPr>
              <a:buFont typeface="Wingdings" panose="05000000000000000000" pitchFamily="2" charset="2"/>
              <a:buChar char="§"/>
            </a:pPr>
            <a:r>
              <a:rPr lang="en-US" dirty="0">
                <a:solidFill>
                  <a:schemeClr val="accent1"/>
                </a:solidFill>
              </a:rPr>
              <a:t>Colorado Spanish Language Assessments (CSLA)  - 3</a:t>
            </a:r>
            <a:r>
              <a:rPr lang="en-US" baseline="30000" dirty="0">
                <a:solidFill>
                  <a:schemeClr val="accent1"/>
                </a:solidFill>
              </a:rPr>
              <a:t>rd</a:t>
            </a:r>
            <a:r>
              <a:rPr lang="en-US" dirty="0">
                <a:solidFill>
                  <a:schemeClr val="accent1"/>
                </a:solidFill>
              </a:rPr>
              <a:t> and 4</a:t>
            </a:r>
            <a:r>
              <a:rPr lang="en-US" baseline="30000" dirty="0">
                <a:solidFill>
                  <a:schemeClr val="accent1"/>
                </a:solidFill>
              </a:rPr>
              <a:t>th</a:t>
            </a:r>
            <a:r>
              <a:rPr lang="en-US" dirty="0">
                <a:solidFill>
                  <a:schemeClr val="accent1"/>
                </a:solidFill>
              </a:rPr>
              <a:t> grade, bilingual programs, in US less than 3 years, reading and writing</a:t>
            </a:r>
          </a:p>
          <a:p>
            <a:pPr>
              <a:buFont typeface="Wingdings" panose="05000000000000000000" pitchFamily="2" charset="2"/>
              <a:buChar char="§"/>
            </a:pPr>
            <a:endParaRPr lang="en-US" dirty="0">
              <a:solidFill>
                <a:schemeClr val="accent1"/>
              </a:solidFill>
            </a:endParaRPr>
          </a:p>
          <a:p>
            <a:pPr>
              <a:buFont typeface="Wingdings" panose="05000000000000000000" pitchFamily="2" charset="2"/>
              <a:buNone/>
            </a:pPr>
            <a:r>
              <a:rPr lang="en-US" dirty="0" err="1">
                <a:solidFill>
                  <a:schemeClr val="accent1"/>
                </a:solidFill>
              </a:rPr>
              <a:t>COAlt</a:t>
            </a:r>
            <a:r>
              <a:rPr lang="en-US" dirty="0">
                <a:solidFill>
                  <a:schemeClr val="accent1"/>
                </a:solidFill>
              </a:rPr>
              <a:t> DLM and </a:t>
            </a:r>
            <a:r>
              <a:rPr lang="en-US" dirty="0" err="1">
                <a:solidFill>
                  <a:schemeClr val="accent1"/>
                </a:solidFill>
              </a:rPr>
              <a:t>COAlt</a:t>
            </a:r>
            <a:r>
              <a:rPr lang="en-US" dirty="0">
                <a:solidFill>
                  <a:schemeClr val="accent1"/>
                </a:solidFill>
              </a:rPr>
              <a:t> science (Pearson)</a:t>
            </a:r>
          </a:p>
        </p:txBody>
      </p:sp>
      <p:sp>
        <p:nvSpPr>
          <p:cNvPr id="5" name="Date Placeholder 4"/>
          <p:cNvSpPr>
            <a:spLocks noGrp="1"/>
          </p:cNvSpPr>
          <p:nvPr>
            <p:ph type="dt" idx="11"/>
          </p:nvPr>
        </p:nvSpPr>
        <p:spPr/>
        <p:txBody>
          <a:bodyPr/>
          <a:lstStyle/>
          <a:p>
            <a:fld id="{FEE0AFC8-7F34-429F-B4C4-CB2093FF4FB1}" type="datetime1">
              <a:rPr lang="en-US" smtClean="0"/>
              <a:t>10/5/2016</a:t>
            </a:fld>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14</a:t>
            </a:fld>
            <a:endParaRPr lang="en-US" dirty="0"/>
          </a:p>
        </p:txBody>
      </p:sp>
      <p:sp>
        <p:nvSpPr>
          <p:cNvPr id="8" name="Footer Placeholder 7"/>
          <p:cNvSpPr>
            <a:spLocks noGrp="1"/>
          </p:cNvSpPr>
          <p:nvPr>
            <p:ph type="ftr" sz="quarter" idx="14"/>
          </p:nvPr>
        </p:nvSpPr>
        <p:spPr/>
        <p:txBody>
          <a:bodyPr/>
          <a:lstStyle/>
          <a:p>
            <a:endParaRPr lang="en-US" dirty="0"/>
          </a:p>
        </p:txBody>
      </p:sp>
      <p:sp>
        <p:nvSpPr>
          <p:cNvPr id="9" name="Header Placeholder 8"/>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8369289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a:t>Click to edit Master title style</a:t>
            </a:r>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a:t>Month Day Year</a:t>
            </a:r>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a:t>Click to edit Master title style</a:t>
            </a:r>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a:t>Click to edit Master title style</a:t>
            </a:r>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a:t>Click to edit Master title style</a:t>
            </a:r>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a:t>Click to edit Master title style</a:t>
            </a:r>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7800412" y="6165453"/>
            <a:ext cx="589915" cy="515620"/>
          </a:xfrm>
          <a:custGeom>
            <a:avLst/>
            <a:gdLst/>
            <a:ahLst/>
            <a:cxnLst/>
            <a:rect l="l" t="t" r="r" b="b"/>
            <a:pathLst>
              <a:path w="589915" h="515620">
                <a:moveTo>
                  <a:pt x="294931" y="0"/>
                </a:moveTo>
                <a:lnTo>
                  <a:pt x="284874" y="3367"/>
                </a:lnTo>
                <a:lnTo>
                  <a:pt x="276139" y="13470"/>
                </a:lnTo>
                <a:lnTo>
                  <a:pt x="4440" y="482952"/>
                </a:lnTo>
                <a:lnTo>
                  <a:pt x="0" y="495597"/>
                </a:lnTo>
                <a:lnTo>
                  <a:pt x="2092" y="505898"/>
                </a:lnTo>
                <a:lnTo>
                  <a:pt x="10057" y="512831"/>
                </a:lnTo>
                <a:lnTo>
                  <a:pt x="23234" y="515370"/>
                </a:lnTo>
                <a:lnTo>
                  <a:pt x="566648" y="515370"/>
                </a:lnTo>
                <a:lnTo>
                  <a:pt x="579808" y="512831"/>
                </a:lnTo>
                <a:lnTo>
                  <a:pt x="587766" y="505898"/>
                </a:lnTo>
                <a:lnTo>
                  <a:pt x="589863" y="495597"/>
                </a:lnTo>
                <a:lnTo>
                  <a:pt x="585437" y="482952"/>
                </a:lnTo>
                <a:lnTo>
                  <a:pt x="313723" y="13470"/>
                </a:lnTo>
                <a:lnTo>
                  <a:pt x="304988" y="3367"/>
                </a:lnTo>
                <a:lnTo>
                  <a:pt x="294931" y="0"/>
                </a:lnTo>
                <a:close/>
              </a:path>
            </a:pathLst>
          </a:custGeom>
          <a:solidFill>
            <a:srgbClr val="2A9741"/>
          </a:solidFill>
        </p:spPr>
        <p:txBody>
          <a:bodyPr wrap="square" lIns="0" tIns="0" rIns="0" bIns="0" rtlCol="0"/>
          <a:lstStyle/>
          <a:p>
            <a:endParaRPr/>
          </a:p>
        </p:txBody>
      </p:sp>
      <p:sp>
        <p:nvSpPr>
          <p:cNvPr id="18" name="bk object 18"/>
          <p:cNvSpPr/>
          <p:nvPr/>
        </p:nvSpPr>
        <p:spPr>
          <a:xfrm>
            <a:off x="8004123" y="6206671"/>
            <a:ext cx="196850" cy="194310"/>
          </a:xfrm>
          <a:custGeom>
            <a:avLst/>
            <a:gdLst/>
            <a:ahLst/>
            <a:cxnLst/>
            <a:rect l="l" t="t" r="r" b="b"/>
            <a:pathLst>
              <a:path w="196850" h="194310">
                <a:moveTo>
                  <a:pt x="113758" y="135904"/>
                </a:moveTo>
                <a:lnTo>
                  <a:pt x="42672" y="135904"/>
                </a:lnTo>
                <a:lnTo>
                  <a:pt x="48544" y="137856"/>
                </a:lnTo>
                <a:lnTo>
                  <a:pt x="50501" y="142541"/>
                </a:lnTo>
                <a:lnTo>
                  <a:pt x="72036" y="188630"/>
                </a:lnTo>
                <a:lnTo>
                  <a:pt x="73993" y="193712"/>
                </a:lnTo>
                <a:lnTo>
                  <a:pt x="78299" y="193712"/>
                </a:lnTo>
                <a:lnTo>
                  <a:pt x="81039" y="189411"/>
                </a:lnTo>
                <a:lnTo>
                  <a:pt x="113758" y="135904"/>
                </a:lnTo>
                <a:close/>
              </a:path>
              <a:path w="196850" h="194310">
                <a:moveTo>
                  <a:pt x="163484" y="122232"/>
                </a:moveTo>
                <a:lnTo>
                  <a:pt x="127235" y="122232"/>
                </a:lnTo>
                <a:lnTo>
                  <a:pt x="131154" y="125747"/>
                </a:lnTo>
                <a:lnTo>
                  <a:pt x="191442" y="176917"/>
                </a:lnTo>
                <a:lnTo>
                  <a:pt x="195356" y="180431"/>
                </a:lnTo>
                <a:lnTo>
                  <a:pt x="196531" y="179260"/>
                </a:lnTo>
                <a:lnTo>
                  <a:pt x="193790" y="174959"/>
                </a:lnTo>
                <a:lnTo>
                  <a:pt x="163484" y="122232"/>
                </a:lnTo>
                <a:close/>
              </a:path>
              <a:path w="196850" h="194310">
                <a:moveTo>
                  <a:pt x="93570" y="0"/>
                </a:moveTo>
                <a:lnTo>
                  <a:pt x="89259" y="0"/>
                </a:lnTo>
                <a:lnTo>
                  <a:pt x="86519" y="4685"/>
                </a:lnTo>
                <a:lnTo>
                  <a:pt x="2740" y="150746"/>
                </a:lnTo>
                <a:lnTo>
                  <a:pt x="0" y="155041"/>
                </a:lnTo>
                <a:lnTo>
                  <a:pt x="1957" y="156993"/>
                </a:lnTo>
                <a:lnTo>
                  <a:pt x="6263" y="154651"/>
                </a:lnTo>
                <a:lnTo>
                  <a:pt x="38366" y="138246"/>
                </a:lnTo>
                <a:lnTo>
                  <a:pt x="42672" y="135904"/>
                </a:lnTo>
                <a:lnTo>
                  <a:pt x="113758" y="135904"/>
                </a:lnTo>
                <a:lnTo>
                  <a:pt x="119014" y="127308"/>
                </a:lnTo>
                <a:lnTo>
                  <a:pt x="121754" y="123013"/>
                </a:lnTo>
                <a:lnTo>
                  <a:pt x="127235" y="122232"/>
                </a:lnTo>
                <a:lnTo>
                  <a:pt x="163484" y="122232"/>
                </a:lnTo>
                <a:lnTo>
                  <a:pt x="95919" y="4685"/>
                </a:lnTo>
                <a:lnTo>
                  <a:pt x="93570" y="0"/>
                </a:lnTo>
                <a:close/>
              </a:path>
            </a:pathLst>
          </a:custGeom>
          <a:solidFill>
            <a:srgbClr val="FDFDFD"/>
          </a:solidFill>
        </p:spPr>
        <p:txBody>
          <a:bodyPr wrap="square" lIns="0" tIns="0" rIns="0" bIns="0" rtlCol="0"/>
          <a:lstStyle/>
          <a:p>
            <a:endParaRPr/>
          </a:p>
        </p:txBody>
      </p:sp>
      <p:sp>
        <p:nvSpPr>
          <p:cNvPr id="19" name="bk object 19"/>
          <p:cNvSpPr/>
          <p:nvPr/>
        </p:nvSpPr>
        <p:spPr>
          <a:xfrm>
            <a:off x="7938741" y="6460925"/>
            <a:ext cx="146050" cy="161925"/>
          </a:xfrm>
          <a:custGeom>
            <a:avLst/>
            <a:gdLst/>
            <a:ahLst/>
            <a:cxnLst/>
            <a:rect l="l" t="t" r="r" b="b"/>
            <a:pathLst>
              <a:path w="146050" h="161925">
                <a:moveTo>
                  <a:pt x="80653" y="0"/>
                </a:moveTo>
                <a:lnTo>
                  <a:pt x="49220" y="6316"/>
                </a:lnTo>
                <a:lnTo>
                  <a:pt x="23588" y="23580"/>
                </a:lnTo>
                <a:lnTo>
                  <a:pt x="6325" y="49267"/>
                </a:lnTo>
                <a:lnTo>
                  <a:pt x="0" y="80850"/>
                </a:lnTo>
                <a:lnTo>
                  <a:pt x="6325" y="112042"/>
                </a:lnTo>
                <a:lnTo>
                  <a:pt x="23588" y="137631"/>
                </a:lnTo>
                <a:lnTo>
                  <a:pt x="49220" y="154944"/>
                </a:lnTo>
                <a:lnTo>
                  <a:pt x="80653" y="161309"/>
                </a:lnTo>
                <a:lnTo>
                  <a:pt x="98568" y="159332"/>
                </a:lnTo>
                <a:lnTo>
                  <a:pt x="142115" y="133191"/>
                </a:lnTo>
                <a:lnTo>
                  <a:pt x="144463" y="130062"/>
                </a:lnTo>
                <a:lnTo>
                  <a:pt x="142115" y="128501"/>
                </a:lnTo>
                <a:lnTo>
                  <a:pt x="129101" y="121082"/>
                </a:lnTo>
                <a:lnTo>
                  <a:pt x="80653" y="121082"/>
                </a:lnTo>
                <a:lnTo>
                  <a:pt x="64937" y="117927"/>
                </a:lnTo>
                <a:lnTo>
                  <a:pt x="52122" y="109316"/>
                </a:lnTo>
                <a:lnTo>
                  <a:pt x="43491" y="96529"/>
                </a:lnTo>
                <a:lnTo>
                  <a:pt x="40329" y="80850"/>
                </a:lnTo>
                <a:lnTo>
                  <a:pt x="43491" y="64946"/>
                </a:lnTo>
                <a:lnTo>
                  <a:pt x="52122" y="52044"/>
                </a:lnTo>
                <a:lnTo>
                  <a:pt x="64937" y="43389"/>
                </a:lnTo>
                <a:lnTo>
                  <a:pt x="80653" y="40227"/>
                </a:lnTo>
                <a:lnTo>
                  <a:pt x="133804" y="40227"/>
                </a:lnTo>
                <a:lnTo>
                  <a:pt x="144463" y="33979"/>
                </a:lnTo>
                <a:lnTo>
                  <a:pt x="145246" y="33589"/>
                </a:lnTo>
                <a:lnTo>
                  <a:pt x="145246" y="32808"/>
                </a:lnTo>
                <a:lnTo>
                  <a:pt x="145638" y="32418"/>
                </a:lnTo>
                <a:lnTo>
                  <a:pt x="144855" y="31637"/>
                </a:lnTo>
                <a:lnTo>
                  <a:pt x="144855" y="31246"/>
                </a:lnTo>
                <a:lnTo>
                  <a:pt x="132236" y="18288"/>
                </a:lnTo>
                <a:lnTo>
                  <a:pt x="117011" y="8444"/>
                </a:lnTo>
                <a:lnTo>
                  <a:pt x="99657" y="2190"/>
                </a:lnTo>
                <a:lnTo>
                  <a:pt x="80653" y="0"/>
                </a:lnTo>
                <a:close/>
              </a:path>
              <a:path w="146050" h="161925">
                <a:moveTo>
                  <a:pt x="109228" y="109363"/>
                </a:moveTo>
                <a:lnTo>
                  <a:pt x="80653" y="121082"/>
                </a:lnTo>
                <a:lnTo>
                  <a:pt x="129101" y="121082"/>
                </a:lnTo>
                <a:lnTo>
                  <a:pt x="111968" y="111315"/>
                </a:lnTo>
                <a:lnTo>
                  <a:pt x="109228" y="109363"/>
                </a:lnTo>
                <a:close/>
              </a:path>
              <a:path w="146050" h="161925">
                <a:moveTo>
                  <a:pt x="133804" y="40227"/>
                </a:moveTo>
                <a:lnTo>
                  <a:pt x="80653" y="40227"/>
                </a:lnTo>
                <a:lnTo>
                  <a:pt x="88861" y="41008"/>
                </a:lnTo>
                <a:lnTo>
                  <a:pt x="96408" y="43255"/>
                </a:lnTo>
                <a:lnTo>
                  <a:pt x="103222" y="46820"/>
                </a:lnTo>
                <a:lnTo>
                  <a:pt x="109228" y="51555"/>
                </a:lnTo>
                <a:lnTo>
                  <a:pt x="111185" y="53507"/>
                </a:lnTo>
                <a:lnTo>
                  <a:pt x="113143" y="52336"/>
                </a:lnTo>
                <a:lnTo>
                  <a:pt x="133804" y="40227"/>
                </a:lnTo>
                <a:close/>
              </a:path>
            </a:pathLst>
          </a:custGeom>
          <a:solidFill>
            <a:srgbClr val="FDFDFD"/>
          </a:solidFill>
        </p:spPr>
        <p:txBody>
          <a:bodyPr wrap="square" lIns="0" tIns="0" rIns="0" bIns="0" rtlCol="0"/>
          <a:lstStyle/>
          <a:p>
            <a:endParaRPr/>
          </a:p>
        </p:txBody>
      </p:sp>
      <p:sp>
        <p:nvSpPr>
          <p:cNvPr id="20" name="bk object 20"/>
          <p:cNvSpPr/>
          <p:nvPr/>
        </p:nvSpPr>
        <p:spPr>
          <a:xfrm>
            <a:off x="8094557" y="6460925"/>
            <a:ext cx="161925" cy="161925"/>
          </a:xfrm>
          <a:custGeom>
            <a:avLst/>
            <a:gdLst/>
            <a:ahLst/>
            <a:cxnLst/>
            <a:rect l="l" t="t" r="r" b="b"/>
            <a:pathLst>
              <a:path w="161925" h="161925">
                <a:moveTo>
                  <a:pt x="81044" y="0"/>
                </a:moveTo>
                <a:lnTo>
                  <a:pt x="49550" y="6316"/>
                </a:lnTo>
                <a:lnTo>
                  <a:pt x="23784" y="23580"/>
                </a:lnTo>
                <a:lnTo>
                  <a:pt x="6386" y="49267"/>
                </a:lnTo>
                <a:lnTo>
                  <a:pt x="0" y="80850"/>
                </a:lnTo>
                <a:lnTo>
                  <a:pt x="6386" y="112042"/>
                </a:lnTo>
                <a:lnTo>
                  <a:pt x="23784" y="137631"/>
                </a:lnTo>
                <a:lnTo>
                  <a:pt x="49550" y="154944"/>
                </a:lnTo>
                <a:lnTo>
                  <a:pt x="81044" y="161309"/>
                </a:lnTo>
                <a:lnTo>
                  <a:pt x="112474" y="154944"/>
                </a:lnTo>
                <a:lnTo>
                  <a:pt x="138107" y="137631"/>
                </a:lnTo>
                <a:lnTo>
                  <a:pt x="149272" y="121082"/>
                </a:lnTo>
                <a:lnTo>
                  <a:pt x="81044" y="121082"/>
                </a:lnTo>
                <a:lnTo>
                  <a:pt x="65102" y="117927"/>
                </a:lnTo>
                <a:lnTo>
                  <a:pt x="52171" y="109316"/>
                </a:lnTo>
                <a:lnTo>
                  <a:pt x="43497" y="96529"/>
                </a:lnTo>
                <a:lnTo>
                  <a:pt x="40329" y="80850"/>
                </a:lnTo>
                <a:lnTo>
                  <a:pt x="43497" y="64946"/>
                </a:lnTo>
                <a:lnTo>
                  <a:pt x="52171" y="52044"/>
                </a:lnTo>
                <a:lnTo>
                  <a:pt x="65102" y="43389"/>
                </a:lnTo>
                <a:lnTo>
                  <a:pt x="81044" y="40227"/>
                </a:lnTo>
                <a:lnTo>
                  <a:pt x="149295" y="40227"/>
                </a:lnTo>
                <a:lnTo>
                  <a:pt x="138107" y="23580"/>
                </a:lnTo>
                <a:lnTo>
                  <a:pt x="112474" y="6316"/>
                </a:lnTo>
                <a:lnTo>
                  <a:pt x="81044" y="0"/>
                </a:lnTo>
                <a:close/>
              </a:path>
              <a:path w="161925" h="161925">
                <a:moveTo>
                  <a:pt x="149295" y="40227"/>
                </a:moveTo>
                <a:lnTo>
                  <a:pt x="81044" y="40227"/>
                </a:lnTo>
                <a:lnTo>
                  <a:pt x="96758" y="43389"/>
                </a:lnTo>
                <a:lnTo>
                  <a:pt x="109573" y="52044"/>
                </a:lnTo>
                <a:lnTo>
                  <a:pt x="118205" y="64946"/>
                </a:lnTo>
                <a:lnTo>
                  <a:pt x="121368" y="80850"/>
                </a:lnTo>
                <a:lnTo>
                  <a:pt x="118205" y="96529"/>
                </a:lnTo>
                <a:lnTo>
                  <a:pt x="109573" y="109316"/>
                </a:lnTo>
                <a:lnTo>
                  <a:pt x="96758" y="117927"/>
                </a:lnTo>
                <a:lnTo>
                  <a:pt x="81044" y="121082"/>
                </a:lnTo>
                <a:lnTo>
                  <a:pt x="149272" y="121082"/>
                </a:lnTo>
                <a:lnTo>
                  <a:pt x="155371" y="112042"/>
                </a:lnTo>
                <a:lnTo>
                  <a:pt x="161697" y="80850"/>
                </a:lnTo>
                <a:lnTo>
                  <a:pt x="155371" y="49267"/>
                </a:lnTo>
                <a:lnTo>
                  <a:pt x="149295" y="40227"/>
                </a:lnTo>
                <a:close/>
              </a:path>
            </a:pathLst>
          </a:custGeom>
          <a:solidFill>
            <a:srgbClr val="FDFDFD"/>
          </a:solidFill>
        </p:spPr>
        <p:txBody>
          <a:bodyPr wrap="square" lIns="0" tIns="0" rIns="0" bIns="0" rtlCol="0"/>
          <a:lstStyle/>
          <a:p>
            <a:endParaRPr/>
          </a:p>
        </p:txBody>
      </p:sp>
      <p:sp>
        <p:nvSpPr>
          <p:cNvPr id="21" name="bk object 21"/>
          <p:cNvSpPr/>
          <p:nvPr/>
        </p:nvSpPr>
        <p:spPr>
          <a:xfrm>
            <a:off x="8408553" y="6655438"/>
            <a:ext cx="17780" cy="25400"/>
          </a:xfrm>
          <a:custGeom>
            <a:avLst/>
            <a:gdLst/>
            <a:ahLst/>
            <a:cxnLst/>
            <a:rect l="l" t="t" r="r" b="b"/>
            <a:pathLst>
              <a:path w="17779" h="25400">
                <a:moveTo>
                  <a:pt x="10960" y="4294"/>
                </a:moveTo>
                <a:lnTo>
                  <a:pt x="6263" y="4294"/>
                </a:lnTo>
                <a:lnTo>
                  <a:pt x="6263" y="24994"/>
                </a:lnTo>
                <a:lnTo>
                  <a:pt x="10960" y="24994"/>
                </a:lnTo>
                <a:lnTo>
                  <a:pt x="10960" y="4294"/>
                </a:lnTo>
                <a:close/>
              </a:path>
              <a:path w="17779" h="25400">
                <a:moveTo>
                  <a:pt x="17223" y="0"/>
                </a:moveTo>
                <a:lnTo>
                  <a:pt x="0" y="0"/>
                </a:lnTo>
                <a:lnTo>
                  <a:pt x="0" y="3904"/>
                </a:lnTo>
                <a:lnTo>
                  <a:pt x="365" y="4294"/>
                </a:lnTo>
                <a:lnTo>
                  <a:pt x="17223" y="4294"/>
                </a:lnTo>
                <a:lnTo>
                  <a:pt x="17223" y="0"/>
                </a:lnTo>
                <a:close/>
              </a:path>
            </a:pathLst>
          </a:custGeom>
          <a:solidFill>
            <a:srgbClr val="2A9741"/>
          </a:solidFill>
        </p:spPr>
        <p:txBody>
          <a:bodyPr wrap="square" lIns="0" tIns="0" rIns="0" bIns="0" rtlCol="0"/>
          <a:lstStyle/>
          <a:p>
            <a:endParaRPr/>
          </a:p>
        </p:txBody>
      </p:sp>
      <p:sp>
        <p:nvSpPr>
          <p:cNvPr id="22" name="bk object 22"/>
          <p:cNvSpPr/>
          <p:nvPr/>
        </p:nvSpPr>
        <p:spPr>
          <a:xfrm>
            <a:off x="8431256" y="6655048"/>
            <a:ext cx="28575" cy="26034"/>
          </a:xfrm>
          <a:custGeom>
            <a:avLst/>
            <a:gdLst/>
            <a:ahLst/>
            <a:cxnLst/>
            <a:rect l="l" t="t" r="r" b="b"/>
            <a:pathLst>
              <a:path w="28575" h="26034">
                <a:moveTo>
                  <a:pt x="11359" y="11323"/>
                </a:moveTo>
                <a:lnTo>
                  <a:pt x="6628" y="11323"/>
                </a:lnTo>
                <a:lnTo>
                  <a:pt x="13309" y="25384"/>
                </a:lnTo>
                <a:lnTo>
                  <a:pt x="13309" y="25775"/>
                </a:lnTo>
                <a:lnTo>
                  <a:pt x="14874" y="25775"/>
                </a:lnTo>
                <a:lnTo>
                  <a:pt x="15240" y="25384"/>
                </a:lnTo>
                <a:lnTo>
                  <a:pt x="18892" y="17185"/>
                </a:lnTo>
                <a:lnTo>
                  <a:pt x="14091" y="17185"/>
                </a:lnTo>
                <a:lnTo>
                  <a:pt x="11359" y="11323"/>
                </a:lnTo>
                <a:close/>
              </a:path>
              <a:path w="28575" h="26034">
                <a:moveTo>
                  <a:pt x="5845" y="0"/>
                </a:moveTo>
                <a:lnTo>
                  <a:pt x="4279" y="0"/>
                </a:lnTo>
                <a:lnTo>
                  <a:pt x="4279" y="390"/>
                </a:lnTo>
                <a:lnTo>
                  <a:pt x="0" y="24603"/>
                </a:lnTo>
                <a:lnTo>
                  <a:pt x="0" y="25384"/>
                </a:lnTo>
                <a:lnTo>
                  <a:pt x="4697" y="25384"/>
                </a:lnTo>
                <a:lnTo>
                  <a:pt x="4697" y="24994"/>
                </a:lnTo>
                <a:lnTo>
                  <a:pt x="6628" y="11323"/>
                </a:lnTo>
                <a:lnTo>
                  <a:pt x="11359" y="11323"/>
                </a:lnTo>
                <a:lnTo>
                  <a:pt x="6263" y="390"/>
                </a:lnTo>
                <a:lnTo>
                  <a:pt x="5845" y="0"/>
                </a:lnTo>
                <a:close/>
              </a:path>
              <a:path w="28575" h="26034">
                <a:moveTo>
                  <a:pt x="25807" y="11323"/>
                </a:moveTo>
                <a:lnTo>
                  <a:pt x="21503" y="11323"/>
                </a:lnTo>
                <a:lnTo>
                  <a:pt x="23486" y="24994"/>
                </a:lnTo>
                <a:lnTo>
                  <a:pt x="23851" y="25384"/>
                </a:lnTo>
                <a:lnTo>
                  <a:pt x="28549" y="25384"/>
                </a:lnTo>
                <a:lnTo>
                  <a:pt x="28183" y="24603"/>
                </a:lnTo>
                <a:lnTo>
                  <a:pt x="25807" y="11323"/>
                </a:lnTo>
                <a:close/>
              </a:path>
              <a:path w="28575" h="26034">
                <a:moveTo>
                  <a:pt x="23851" y="0"/>
                </a:moveTo>
                <a:lnTo>
                  <a:pt x="22286" y="0"/>
                </a:lnTo>
                <a:lnTo>
                  <a:pt x="22286" y="390"/>
                </a:lnTo>
                <a:lnTo>
                  <a:pt x="14091" y="17185"/>
                </a:lnTo>
                <a:lnTo>
                  <a:pt x="18892" y="17185"/>
                </a:lnTo>
                <a:lnTo>
                  <a:pt x="21503" y="11323"/>
                </a:lnTo>
                <a:lnTo>
                  <a:pt x="25807" y="11323"/>
                </a:lnTo>
                <a:lnTo>
                  <a:pt x="23851" y="390"/>
                </a:lnTo>
                <a:lnTo>
                  <a:pt x="23851" y="0"/>
                </a:lnTo>
                <a:close/>
              </a:path>
            </a:pathLst>
          </a:custGeom>
          <a:solidFill>
            <a:srgbClr val="2A9741"/>
          </a:solidFill>
        </p:spPr>
        <p:txBody>
          <a:bodyPr wrap="square" lIns="0" tIns="0" rIns="0" bIns="0" rtlCol="0"/>
          <a:lstStyle/>
          <a:p>
            <a:endParaRPr/>
          </a:p>
        </p:txBody>
      </p:sp>
      <p:sp>
        <p:nvSpPr>
          <p:cNvPr id="23" name="bk object 23"/>
          <p:cNvSpPr/>
          <p:nvPr/>
        </p:nvSpPr>
        <p:spPr>
          <a:xfrm>
            <a:off x="8215789" y="6164867"/>
            <a:ext cx="586740" cy="513080"/>
          </a:xfrm>
          <a:custGeom>
            <a:avLst/>
            <a:gdLst/>
            <a:ahLst/>
            <a:cxnLst/>
            <a:rect l="l" t="t" r="r" b="b"/>
            <a:pathLst>
              <a:path w="586740" h="513079">
                <a:moveTo>
                  <a:pt x="563487" y="0"/>
                </a:moveTo>
                <a:lnTo>
                  <a:pt x="23231" y="0"/>
                </a:lnTo>
                <a:lnTo>
                  <a:pt x="10056" y="2534"/>
                </a:lnTo>
                <a:lnTo>
                  <a:pt x="2092" y="9462"/>
                </a:lnTo>
                <a:lnTo>
                  <a:pt x="0" y="19766"/>
                </a:lnTo>
                <a:lnTo>
                  <a:pt x="4442" y="32433"/>
                </a:lnTo>
                <a:lnTo>
                  <a:pt x="274549" y="499161"/>
                </a:lnTo>
                <a:lnTo>
                  <a:pt x="283291" y="509267"/>
                </a:lnTo>
                <a:lnTo>
                  <a:pt x="293364" y="512636"/>
                </a:lnTo>
                <a:lnTo>
                  <a:pt x="303438" y="509267"/>
                </a:lnTo>
                <a:lnTo>
                  <a:pt x="312180" y="499161"/>
                </a:lnTo>
                <a:lnTo>
                  <a:pt x="582276" y="32433"/>
                </a:lnTo>
                <a:lnTo>
                  <a:pt x="586732" y="19766"/>
                </a:lnTo>
                <a:lnTo>
                  <a:pt x="584645" y="9462"/>
                </a:lnTo>
                <a:lnTo>
                  <a:pt x="576676" y="2534"/>
                </a:lnTo>
                <a:lnTo>
                  <a:pt x="563487" y="0"/>
                </a:lnTo>
                <a:close/>
              </a:path>
            </a:pathLst>
          </a:custGeom>
          <a:solidFill>
            <a:srgbClr val="465153"/>
          </a:solidFill>
        </p:spPr>
        <p:txBody>
          <a:bodyPr wrap="square" lIns="0" tIns="0" rIns="0" bIns="0" rtlCol="0"/>
          <a:lstStyle/>
          <a:p>
            <a:endParaRPr/>
          </a:p>
        </p:txBody>
      </p:sp>
      <p:sp>
        <p:nvSpPr>
          <p:cNvPr id="24" name="bk object 24"/>
          <p:cNvSpPr/>
          <p:nvPr/>
        </p:nvSpPr>
        <p:spPr>
          <a:xfrm>
            <a:off x="8444565" y="6479672"/>
            <a:ext cx="163830" cy="85090"/>
          </a:xfrm>
          <a:custGeom>
            <a:avLst/>
            <a:gdLst/>
            <a:ahLst/>
            <a:cxnLst/>
            <a:rect l="l" t="t" r="r" b="b"/>
            <a:pathLst>
              <a:path w="163829" h="85090">
                <a:moveTo>
                  <a:pt x="163258" y="0"/>
                </a:moveTo>
                <a:lnTo>
                  <a:pt x="0" y="58588"/>
                </a:lnTo>
                <a:lnTo>
                  <a:pt x="15240" y="84759"/>
                </a:lnTo>
                <a:lnTo>
                  <a:pt x="140137" y="40232"/>
                </a:lnTo>
                <a:lnTo>
                  <a:pt x="163258" y="0"/>
                </a:lnTo>
                <a:close/>
              </a:path>
            </a:pathLst>
          </a:custGeom>
          <a:solidFill>
            <a:srgbClr val="FDFDFD"/>
          </a:solidFill>
        </p:spPr>
        <p:txBody>
          <a:bodyPr wrap="square" lIns="0" tIns="0" rIns="0" bIns="0" rtlCol="0"/>
          <a:lstStyle/>
          <a:p>
            <a:endParaRPr/>
          </a:p>
        </p:txBody>
      </p:sp>
      <p:sp>
        <p:nvSpPr>
          <p:cNvPr id="25" name="bk object 25"/>
          <p:cNvSpPr/>
          <p:nvPr/>
        </p:nvSpPr>
        <p:spPr>
          <a:xfrm>
            <a:off x="8466069" y="6536308"/>
            <a:ext cx="109220" cy="65405"/>
          </a:xfrm>
          <a:custGeom>
            <a:avLst/>
            <a:gdLst/>
            <a:ahLst/>
            <a:cxnLst/>
            <a:rect l="l" t="t" r="r" b="b"/>
            <a:pathLst>
              <a:path w="109220" h="65404">
                <a:moveTo>
                  <a:pt x="108873" y="0"/>
                </a:moveTo>
                <a:lnTo>
                  <a:pt x="0" y="39055"/>
                </a:lnTo>
                <a:lnTo>
                  <a:pt x="14874" y="64836"/>
                </a:lnTo>
                <a:lnTo>
                  <a:pt x="86535" y="39055"/>
                </a:lnTo>
                <a:lnTo>
                  <a:pt x="108873" y="0"/>
                </a:lnTo>
                <a:close/>
              </a:path>
            </a:pathLst>
          </a:custGeom>
          <a:solidFill>
            <a:srgbClr val="FDFDFD"/>
          </a:solidFill>
        </p:spPr>
        <p:txBody>
          <a:bodyPr wrap="square" lIns="0" tIns="0" rIns="0" bIns="0" rtlCol="0"/>
          <a:lstStyle/>
          <a:p>
            <a:endParaRPr/>
          </a:p>
        </p:txBody>
      </p:sp>
      <p:sp>
        <p:nvSpPr>
          <p:cNvPr id="26" name="bk object 26"/>
          <p:cNvSpPr/>
          <p:nvPr/>
        </p:nvSpPr>
        <p:spPr>
          <a:xfrm>
            <a:off x="8487207" y="6592159"/>
            <a:ext cx="55880" cy="45720"/>
          </a:xfrm>
          <a:custGeom>
            <a:avLst/>
            <a:gdLst/>
            <a:ahLst/>
            <a:cxnLst/>
            <a:rect l="l" t="t" r="r" b="b"/>
            <a:pathLst>
              <a:path w="55879" h="45720">
                <a:moveTo>
                  <a:pt x="55637" y="0"/>
                </a:moveTo>
                <a:lnTo>
                  <a:pt x="0" y="19923"/>
                </a:lnTo>
                <a:lnTo>
                  <a:pt x="9394" y="36327"/>
                </a:lnTo>
                <a:lnTo>
                  <a:pt x="15372" y="42919"/>
                </a:lnTo>
                <a:lnTo>
                  <a:pt x="22103" y="45116"/>
                </a:lnTo>
                <a:lnTo>
                  <a:pt x="28756" y="42919"/>
                </a:lnTo>
                <a:lnTo>
                  <a:pt x="34499" y="36327"/>
                </a:lnTo>
                <a:lnTo>
                  <a:pt x="55637" y="0"/>
                </a:lnTo>
                <a:close/>
              </a:path>
            </a:pathLst>
          </a:custGeom>
          <a:solidFill>
            <a:srgbClr val="FDFDFD"/>
          </a:solidFill>
        </p:spPr>
        <p:txBody>
          <a:bodyPr wrap="square" lIns="0" tIns="0" rIns="0" bIns="0" rtlCol="0"/>
          <a:lstStyle/>
          <a:p>
            <a:endParaRPr/>
          </a:p>
        </p:txBody>
      </p:sp>
      <p:sp>
        <p:nvSpPr>
          <p:cNvPr id="27" name="bk object 27"/>
          <p:cNvSpPr/>
          <p:nvPr/>
        </p:nvSpPr>
        <p:spPr>
          <a:xfrm>
            <a:off x="8407352" y="6474205"/>
            <a:ext cx="90170" cy="53340"/>
          </a:xfrm>
          <a:custGeom>
            <a:avLst/>
            <a:gdLst/>
            <a:ahLst/>
            <a:cxnLst/>
            <a:rect l="l" t="t" r="r" b="b"/>
            <a:pathLst>
              <a:path w="90170" h="53340">
                <a:moveTo>
                  <a:pt x="0" y="0"/>
                </a:moveTo>
                <a:lnTo>
                  <a:pt x="30950" y="53117"/>
                </a:lnTo>
                <a:lnTo>
                  <a:pt x="90032" y="31637"/>
                </a:lnTo>
                <a:lnTo>
                  <a:pt x="0" y="0"/>
                </a:lnTo>
                <a:close/>
              </a:path>
            </a:pathLst>
          </a:custGeom>
          <a:solidFill>
            <a:srgbClr val="F9C32C"/>
          </a:solidFill>
        </p:spPr>
        <p:txBody>
          <a:bodyPr wrap="square" lIns="0" tIns="0" rIns="0" bIns="0" rtlCol="0"/>
          <a:lstStyle/>
          <a:p>
            <a:endParaRPr/>
          </a:p>
        </p:txBody>
      </p:sp>
      <p:sp>
        <p:nvSpPr>
          <p:cNvPr id="28" name="bk object 28"/>
          <p:cNvSpPr/>
          <p:nvPr/>
        </p:nvSpPr>
        <p:spPr>
          <a:xfrm>
            <a:off x="8395609" y="6193344"/>
            <a:ext cx="66040" cy="77470"/>
          </a:xfrm>
          <a:custGeom>
            <a:avLst/>
            <a:gdLst/>
            <a:ahLst/>
            <a:cxnLst/>
            <a:rect l="l" t="t" r="r" b="b"/>
            <a:pathLst>
              <a:path w="66040" h="77470">
                <a:moveTo>
                  <a:pt x="38779" y="0"/>
                </a:moveTo>
                <a:lnTo>
                  <a:pt x="23626" y="3027"/>
                </a:lnTo>
                <a:lnTo>
                  <a:pt x="11306" y="11297"/>
                </a:lnTo>
                <a:lnTo>
                  <a:pt x="3027" y="23588"/>
                </a:lnTo>
                <a:lnTo>
                  <a:pt x="0" y="38680"/>
                </a:lnTo>
                <a:lnTo>
                  <a:pt x="3027" y="53793"/>
                </a:lnTo>
                <a:lnTo>
                  <a:pt x="11306" y="66082"/>
                </a:lnTo>
                <a:lnTo>
                  <a:pt x="23626" y="74340"/>
                </a:lnTo>
                <a:lnTo>
                  <a:pt x="38779" y="77361"/>
                </a:lnTo>
                <a:lnTo>
                  <a:pt x="45948" y="76702"/>
                </a:lnTo>
                <a:lnTo>
                  <a:pt x="65762" y="64862"/>
                </a:lnTo>
                <a:lnTo>
                  <a:pt x="64979" y="64081"/>
                </a:lnTo>
                <a:lnTo>
                  <a:pt x="61417" y="60176"/>
                </a:lnTo>
                <a:lnTo>
                  <a:pt x="39561" y="60176"/>
                </a:lnTo>
                <a:lnTo>
                  <a:pt x="31128" y="58406"/>
                </a:lnTo>
                <a:lnTo>
                  <a:pt x="24432" y="53635"/>
                </a:lnTo>
                <a:lnTo>
                  <a:pt x="20016" y="46669"/>
                </a:lnTo>
                <a:lnTo>
                  <a:pt x="18423" y="38316"/>
                </a:lnTo>
                <a:lnTo>
                  <a:pt x="20016" y="29717"/>
                </a:lnTo>
                <a:lnTo>
                  <a:pt x="24432" y="22626"/>
                </a:lnTo>
                <a:lnTo>
                  <a:pt x="31128" y="17810"/>
                </a:lnTo>
                <a:lnTo>
                  <a:pt x="39561" y="16034"/>
                </a:lnTo>
                <a:lnTo>
                  <a:pt x="62000" y="16034"/>
                </a:lnTo>
                <a:lnTo>
                  <a:pt x="64979" y="12911"/>
                </a:lnTo>
                <a:lnTo>
                  <a:pt x="65762" y="12130"/>
                </a:lnTo>
                <a:lnTo>
                  <a:pt x="65762" y="10568"/>
                </a:lnTo>
                <a:lnTo>
                  <a:pt x="64979" y="9787"/>
                </a:lnTo>
                <a:lnTo>
                  <a:pt x="59300" y="5468"/>
                </a:lnTo>
                <a:lnTo>
                  <a:pt x="53210" y="2414"/>
                </a:lnTo>
                <a:lnTo>
                  <a:pt x="46454" y="599"/>
                </a:lnTo>
                <a:lnTo>
                  <a:pt x="38779" y="0"/>
                </a:lnTo>
                <a:close/>
              </a:path>
              <a:path w="66040" h="77470">
                <a:moveTo>
                  <a:pt x="56002" y="54319"/>
                </a:moveTo>
                <a:lnTo>
                  <a:pt x="54802" y="54319"/>
                </a:lnTo>
                <a:lnTo>
                  <a:pt x="54019" y="55100"/>
                </a:lnTo>
                <a:lnTo>
                  <a:pt x="50104" y="58224"/>
                </a:lnTo>
                <a:lnTo>
                  <a:pt x="44624" y="60176"/>
                </a:lnTo>
                <a:lnTo>
                  <a:pt x="61417" y="60176"/>
                </a:lnTo>
                <a:lnTo>
                  <a:pt x="56785" y="55100"/>
                </a:lnTo>
                <a:lnTo>
                  <a:pt x="56002" y="54319"/>
                </a:lnTo>
                <a:close/>
              </a:path>
              <a:path w="66040" h="77470">
                <a:moveTo>
                  <a:pt x="62000" y="16034"/>
                </a:moveTo>
                <a:lnTo>
                  <a:pt x="44624" y="16034"/>
                </a:lnTo>
                <a:lnTo>
                  <a:pt x="50104" y="18012"/>
                </a:lnTo>
                <a:lnTo>
                  <a:pt x="54019" y="21501"/>
                </a:lnTo>
                <a:lnTo>
                  <a:pt x="54802" y="22281"/>
                </a:lnTo>
                <a:lnTo>
                  <a:pt x="56002" y="22281"/>
                </a:lnTo>
                <a:lnTo>
                  <a:pt x="56785" y="21501"/>
                </a:lnTo>
                <a:lnTo>
                  <a:pt x="62000" y="16034"/>
                </a:lnTo>
                <a:close/>
              </a:path>
            </a:pathLst>
          </a:custGeom>
          <a:solidFill>
            <a:srgbClr val="FDFDFD"/>
          </a:solidFill>
        </p:spPr>
        <p:txBody>
          <a:bodyPr wrap="square" lIns="0" tIns="0" rIns="0" bIns="0" rtlCol="0"/>
          <a:lstStyle/>
          <a:p>
            <a:endParaRPr/>
          </a:p>
        </p:txBody>
      </p:sp>
      <p:sp>
        <p:nvSpPr>
          <p:cNvPr id="29" name="bk object 29"/>
          <p:cNvSpPr/>
          <p:nvPr/>
        </p:nvSpPr>
        <p:spPr>
          <a:xfrm>
            <a:off x="8487624" y="6194177"/>
            <a:ext cx="66040" cy="75565"/>
          </a:xfrm>
          <a:custGeom>
            <a:avLst/>
            <a:gdLst/>
            <a:ahLst/>
            <a:cxnLst/>
            <a:rect l="l" t="t" r="r" b="b"/>
            <a:pathLst>
              <a:path w="66040" h="75564">
                <a:moveTo>
                  <a:pt x="28183" y="0"/>
                </a:moveTo>
                <a:lnTo>
                  <a:pt x="782" y="0"/>
                </a:lnTo>
                <a:lnTo>
                  <a:pt x="0" y="1145"/>
                </a:lnTo>
                <a:lnTo>
                  <a:pt x="0" y="74576"/>
                </a:lnTo>
                <a:lnTo>
                  <a:pt x="782" y="75357"/>
                </a:lnTo>
                <a:lnTo>
                  <a:pt x="28183" y="75357"/>
                </a:lnTo>
                <a:lnTo>
                  <a:pt x="42819" y="72404"/>
                </a:lnTo>
                <a:lnTo>
                  <a:pt x="54763" y="64325"/>
                </a:lnTo>
                <a:lnTo>
                  <a:pt x="58095" y="59343"/>
                </a:lnTo>
                <a:lnTo>
                  <a:pt x="16858" y="59343"/>
                </a:lnTo>
                <a:lnTo>
                  <a:pt x="16858" y="15982"/>
                </a:lnTo>
                <a:lnTo>
                  <a:pt x="58037" y="15982"/>
                </a:lnTo>
                <a:lnTo>
                  <a:pt x="54763" y="11127"/>
                </a:lnTo>
                <a:lnTo>
                  <a:pt x="42819" y="3001"/>
                </a:lnTo>
                <a:lnTo>
                  <a:pt x="28183" y="0"/>
                </a:lnTo>
                <a:close/>
              </a:path>
              <a:path w="66040" h="75564">
                <a:moveTo>
                  <a:pt x="58037" y="15982"/>
                </a:moveTo>
                <a:lnTo>
                  <a:pt x="27035" y="15982"/>
                </a:lnTo>
                <a:lnTo>
                  <a:pt x="35446" y="17636"/>
                </a:lnTo>
                <a:lnTo>
                  <a:pt x="42145" y="22184"/>
                </a:lnTo>
                <a:lnTo>
                  <a:pt x="46573" y="29006"/>
                </a:lnTo>
                <a:lnTo>
                  <a:pt x="48173" y="37483"/>
                </a:lnTo>
                <a:lnTo>
                  <a:pt x="46573" y="46165"/>
                </a:lnTo>
                <a:lnTo>
                  <a:pt x="42145" y="53095"/>
                </a:lnTo>
                <a:lnTo>
                  <a:pt x="35446" y="57683"/>
                </a:lnTo>
                <a:lnTo>
                  <a:pt x="27035" y="59343"/>
                </a:lnTo>
                <a:lnTo>
                  <a:pt x="58095" y="59343"/>
                </a:lnTo>
                <a:lnTo>
                  <a:pt x="62812" y="52294"/>
                </a:lnTo>
                <a:lnTo>
                  <a:pt x="65762" y="37483"/>
                </a:lnTo>
                <a:lnTo>
                  <a:pt x="62812" y="23061"/>
                </a:lnTo>
                <a:lnTo>
                  <a:pt x="58037" y="15982"/>
                </a:lnTo>
                <a:close/>
              </a:path>
            </a:pathLst>
          </a:custGeom>
          <a:solidFill>
            <a:srgbClr val="FDFDFD"/>
          </a:solidFill>
        </p:spPr>
        <p:txBody>
          <a:bodyPr wrap="square" lIns="0" tIns="0" rIns="0" bIns="0" rtlCol="0"/>
          <a:lstStyle/>
          <a:p>
            <a:endParaRPr/>
          </a:p>
        </p:txBody>
      </p:sp>
      <p:sp>
        <p:nvSpPr>
          <p:cNvPr id="30" name="bk object 30"/>
          <p:cNvSpPr/>
          <p:nvPr/>
        </p:nvSpPr>
        <p:spPr>
          <a:xfrm>
            <a:off x="8580788" y="6194177"/>
            <a:ext cx="48895" cy="75565"/>
          </a:xfrm>
          <a:custGeom>
            <a:avLst/>
            <a:gdLst/>
            <a:ahLst/>
            <a:cxnLst/>
            <a:rect l="l" t="t" r="r" b="b"/>
            <a:pathLst>
              <a:path w="48895" h="75564">
                <a:moveTo>
                  <a:pt x="47756" y="0"/>
                </a:moveTo>
                <a:lnTo>
                  <a:pt x="782" y="0"/>
                </a:lnTo>
                <a:lnTo>
                  <a:pt x="0" y="1145"/>
                </a:lnTo>
                <a:lnTo>
                  <a:pt x="0" y="74576"/>
                </a:lnTo>
                <a:lnTo>
                  <a:pt x="782" y="75357"/>
                </a:lnTo>
                <a:lnTo>
                  <a:pt x="47756" y="75357"/>
                </a:lnTo>
                <a:lnTo>
                  <a:pt x="48539" y="74576"/>
                </a:lnTo>
                <a:lnTo>
                  <a:pt x="48539" y="60515"/>
                </a:lnTo>
                <a:lnTo>
                  <a:pt x="47756" y="59734"/>
                </a:lnTo>
                <a:lnTo>
                  <a:pt x="16858" y="59734"/>
                </a:lnTo>
                <a:lnTo>
                  <a:pt x="16858" y="44876"/>
                </a:lnTo>
                <a:lnTo>
                  <a:pt x="42275" y="44876"/>
                </a:lnTo>
                <a:lnTo>
                  <a:pt x="43476" y="44095"/>
                </a:lnTo>
                <a:lnTo>
                  <a:pt x="43476" y="30038"/>
                </a:lnTo>
                <a:lnTo>
                  <a:pt x="42275" y="29258"/>
                </a:lnTo>
                <a:lnTo>
                  <a:pt x="16858" y="29258"/>
                </a:lnTo>
                <a:lnTo>
                  <a:pt x="16858" y="15982"/>
                </a:lnTo>
                <a:lnTo>
                  <a:pt x="47756" y="15982"/>
                </a:lnTo>
                <a:lnTo>
                  <a:pt x="48539" y="14837"/>
                </a:lnTo>
                <a:lnTo>
                  <a:pt x="48539" y="1145"/>
                </a:lnTo>
                <a:lnTo>
                  <a:pt x="47756" y="0"/>
                </a:lnTo>
                <a:close/>
              </a:path>
            </a:pathLst>
          </a:custGeom>
          <a:solidFill>
            <a:srgbClr val="FDFDFD"/>
          </a:solidFill>
        </p:spPr>
        <p:txBody>
          <a:bodyPr wrap="square" lIns="0" tIns="0" rIns="0" bIns="0" rtlCol="0"/>
          <a:lstStyle/>
          <a:p>
            <a:endParaRPr/>
          </a:p>
        </p:txBody>
      </p:sp>
      <p:sp>
        <p:nvSpPr>
          <p:cNvPr id="31" name="bk object 31"/>
          <p:cNvSpPr/>
          <p:nvPr/>
        </p:nvSpPr>
        <p:spPr>
          <a:xfrm>
            <a:off x="8311974" y="6295706"/>
            <a:ext cx="394335" cy="206375"/>
          </a:xfrm>
          <a:custGeom>
            <a:avLst/>
            <a:gdLst/>
            <a:ahLst/>
            <a:cxnLst/>
            <a:rect l="l" t="t" r="r" b="b"/>
            <a:pathLst>
              <a:path w="394334" h="206375">
                <a:moveTo>
                  <a:pt x="381967" y="0"/>
                </a:moveTo>
                <a:lnTo>
                  <a:pt x="15523" y="0"/>
                </a:lnTo>
                <a:lnTo>
                  <a:pt x="6630" y="1714"/>
                </a:lnTo>
                <a:lnTo>
                  <a:pt x="1333" y="6394"/>
                </a:lnTo>
                <a:lnTo>
                  <a:pt x="0" y="13344"/>
                </a:lnTo>
                <a:lnTo>
                  <a:pt x="2996" y="21870"/>
                </a:lnTo>
                <a:lnTo>
                  <a:pt x="84834" y="163267"/>
                </a:lnTo>
                <a:lnTo>
                  <a:pt x="203833" y="205836"/>
                </a:lnTo>
                <a:lnTo>
                  <a:pt x="275901" y="179671"/>
                </a:lnTo>
                <a:lnTo>
                  <a:pt x="172100" y="179671"/>
                </a:lnTo>
                <a:lnTo>
                  <a:pt x="172100" y="178890"/>
                </a:lnTo>
                <a:lnTo>
                  <a:pt x="383532" y="390"/>
                </a:lnTo>
                <a:lnTo>
                  <a:pt x="381967" y="0"/>
                </a:lnTo>
                <a:close/>
              </a:path>
              <a:path w="394334" h="206375">
                <a:moveTo>
                  <a:pt x="394128" y="14452"/>
                </a:moveTo>
                <a:lnTo>
                  <a:pt x="172518" y="179280"/>
                </a:lnTo>
                <a:lnTo>
                  <a:pt x="172518" y="179671"/>
                </a:lnTo>
                <a:lnTo>
                  <a:pt x="275901" y="179671"/>
                </a:lnTo>
                <a:lnTo>
                  <a:pt x="306026" y="168733"/>
                </a:lnTo>
                <a:lnTo>
                  <a:pt x="391361" y="21870"/>
                </a:lnTo>
                <a:lnTo>
                  <a:pt x="392927" y="19137"/>
                </a:lnTo>
                <a:lnTo>
                  <a:pt x="393710" y="16794"/>
                </a:lnTo>
                <a:lnTo>
                  <a:pt x="394128" y="14452"/>
                </a:lnTo>
                <a:close/>
              </a:path>
            </a:pathLst>
          </a:custGeom>
          <a:solidFill>
            <a:srgbClr val="5287CE"/>
          </a:solidFill>
        </p:spPr>
        <p:txBody>
          <a:bodyPr wrap="square" lIns="0" tIns="0" rIns="0" bIns="0" rtlCol="0"/>
          <a:lstStyle/>
          <a:p>
            <a:endParaRPr/>
          </a:p>
        </p:txBody>
      </p:sp>
      <p:sp>
        <p:nvSpPr>
          <p:cNvPr id="32" name="bk object 32"/>
          <p:cNvSpPr/>
          <p:nvPr/>
        </p:nvSpPr>
        <p:spPr>
          <a:xfrm>
            <a:off x="8484075" y="6296096"/>
            <a:ext cx="223520" cy="179705"/>
          </a:xfrm>
          <a:custGeom>
            <a:avLst/>
            <a:gdLst/>
            <a:ahLst/>
            <a:cxnLst/>
            <a:rect l="l" t="t" r="r" b="b"/>
            <a:pathLst>
              <a:path w="223520" h="179704">
                <a:moveTo>
                  <a:pt x="211432" y="0"/>
                </a:moveTo>
                <a:lnTo>
                  <a:pt x="0" y="178499"/>
                </a:lnTo>
                <a:lnTo>
                  <a:pt x="0" y="179280"/>
                </a:lnTo>
                <a:lnTo>
                  <a:pt x="417" y="179280"/>
                </a:lnTo>
                <a:lnTo>
                  <a:pt x="417" y="178890"/>
                </a:lnTo>
                <a:lnTo>
                  <a:pt x="222027" y="14061"/>
                </a:lnTo>
                <a:lnTo>
                  <a:pt x="223175" y="7028"/>
                </a:lnTo>
                <a:lnTo>
                  <a:pt x="219260" y="1561"/>
                </a:lnTo>
                <a:lnTo>
                  <a:pt x="211432" y="0"/>
                </a:lnTo>
                <a:close/>
              </a:path>
            </a:pathLst>
          </a:custGeom>
          <a:solidFill>
            <a:srgbClr val="FDFDFD"/>
          </a:solidFill>
        </p:spPr>
        <p:txBody>
          <a:bodyPr wrap="square" lIns="0" tIns="0" rIns="0" bIns="0" rtlCol="0"/>
          <a:lstStyle/>
          <a:p>
            <a:endParaRPr/>
          </a:p>
        </p:txBody>
      </p:sp>
      <p:sp>
        <p:nvSpPr>
          <p:cNvPr id="33" name="bk object 33"/>
          <p:cNvSpPr/>
          <p:nvPr/>
        </p:nvSpPr>
        <p:spPr>
          <a:xfrm>
            <a:off x="8505631" y="6378508"/>
            <a:ext cx="162560" cy="104775"/>
          </a:xfrm>
          <a:custGeom>
            <a:avLst/>
            <a:gdLst/>
            <a:ahLst/>
            <a:cxnLst/>
            <a:rect l="l" t="t" r="r" b="b"/>
            <a:pathLst>
              <a:path w="162559" h="104775">
                <a:moveTo>
                  <a:pt x="162475" y="0"/>
                </a:moveTo>
                <a:lnTo>
                  <a:pt x="0" y="103897"/>
                </a:lnTo>
                <a:lnTo>
                  <a:pt x="0" y="104287"/>
                </a:lnTo>
                <a:lnTo>
                  <a:pt x="417" y="104287"/>
                </a:lnTo>
                <a:lnTo>
                  <a:pt x="148748" y="23437"/>
                </a:lnTo>
                <a:lnTo>
                  <a:pt x="162475" y="0"/>
                </a:lnTo>
                <a:close/>
              </a:path>
            </a:pathLst>
          </a:custGeom>
          <a:solidFill>
            <a:srgbClr val="FDFDFD"/>
          </a:solidFill>
        </p:spPr>
        <p:txBody>
          <a:bodyPr wrap="square" lIns="0" tIns="0" rIns="0" bIns="0" rtlCol="0"/>
          <a:lstStyle/>
          <a:p>
            <a:endParaRPr/>
          </a:p>
        </p:txBody>
      </p:sp>
      <p:sp>
        <p:nvSpPr>
          <p:cNvPr id="34" name="bk object 34"/>
          <p:cNvSpPr/>
          <p:nvPr/>
        </p:nvSpPr>
        <p:spPr>
          <a:xfrm>
            <a:off x="8462572" y="6295706"/>
            <a:ext cx="181610" cy="172085"/>
          </a:xfrm>
          <a:custGeom>
            <a:avLst/>
            <a:gdLst/>
            <a:ahLst/>
            <a:cxnLst/>
            <a:rect l="l" t="t" r="r" b="b"/>
            <a:pathLst>
              <a:path w="181609" h="172085">
                <a:moveTo>
                  <a:pt x="181264" y="0"/>
                </a:moveTo>
                <a:lnTo>
                  <a:pt x="158560" y="0"/>
                </a:lnTo>
                <a:lnTo>
                  <a:pt x="0" y="171466"/>
                </a:lnTo>
                <a:lnTo>
                  <a:pt x="0" y="171857"/>
                </a:lnTo>
                <a:lnTo>
                  <a:pt x="181264" y="0"/>
                </a:lnTo>
                <a:close/>
              </a:path>
            </a:pathLst>
          </a:custGeom>
          <a:solidFill>
            <a:srgbClr val="FDFDFD"/>
          </a:solidFill>
        </p:spPr>
        <p:txBody>
          <a:bodyPr wrap="square" lIns="0" tIns="0" rIns="0" bIns="0" rtlCol="0"/>
          <a:lstStyle/>
          <a:p>
            <a:endParaRPr/>
          </a:p>
        </p:txBody>
      </p:sp>
      <p:sp>
        <p:nvSpPr>
          <p:cNvPr id="35" name="bk object 35"/>
          <p:cNvSpPr/>
          <p:nvPr/>
        </p:nvSpPr>
        <p:spPr>
          <a:xfrm>
            <a:off x="8378020" y="6305467"/>
            <a:ext cx="172085" cy="156845"/>
          </a:xfrm>
          <a:custGeom>
            <a:avLst/>
            <a:gdLst/>
            <a:ahLst/>
            <a:cxnLst/>
            <a:rect l="l" t="t" r="r" b="b"/>
            <a:pathLst>
              <a:path w="172084" h="156845">
                <a:moveTo>
                  <a:pt x="102923" y="0"/>
                </a:moveTo>
                <a:lnTo>
                  <a:pt x="96660" y="0"/>
                </a:lnTo>
                <a:lnTo>
                  <a:pt x="93529" y="6252"/>
                </a:lnTo>
                <a:lnTo>
                  <a:pt x="91963" y="8204"/>
                </a:lnTo>
                <a:lnTo>
                  <a:pt x="67328" y="53513"/>
                </a:lnTo>
                <a:lnTo>
                  <a:pt x="3131" y="53513"/>
                </a:lnTo>
                <a:lnTo>
                  <a:pt x="0" y="57027"/>
                </a:lnTo>
                <a:lnTo>
                  <a:pt x="5845" y="63670"/>
                </a:lnTo>
                <a:lnTo>
                  <a:pt x="50887" y="115616"/>
                </a:lnTo>
                <a:lnTo>
                  <a:pt x="36378" y="150376"/>
                </a:lnTo>
                <a:lnTo>
                  <a:pt x="34447" y="156238"/>
                </a:lnTo>
                <a:lnTo>
                  <a:pt x="48539" y="147643"/>
                </a:lnTo>
                <a:lnTo>
                  <a:pt x="64562" y="112492"/>
                </a:lnTo>
                <a:lnTo>
                  <a:pt x="28549" y="69526"/>
                </a:lnTo>
                <a:lnTo>
                  <a:pt x="73591" y="69526"/>
                </a:lnTo>
                <a:lnTo>
                  <a:pt x="99792" y="28904"/>
                </a:lnTo>
                <a:lnTo>
                  <a:pt x="119661" y="28904"/>
                </a:lnTo>
                <a:lnTo>
                  <a:pt x="107255" y="7423"/>
                </a:lnTo>
                <a:lnTo>
                  <a:pt x="105272" y="5081"/>
                </a:lnTo>
                <a:lnTo>
                  <a:pt x="102923" y="0"/>
                </a:lnTo>
                <a:close/>
              </a:path>
              <a:path w="172084" h="156845">
                <a:moveTo>
                  <a:pt x="119661" y="28904"/>
                </a:moveTo>
                <a:lnTo>
                  <a:pt x="99792" y="28904"/>
                </a:lnTo>
                <a:lnTo>
                  <a:pt x="107720" y="39920"/>
                </a:lnTo>
                <a:lnTo>
                  <a:pt x="116793" y="53170"/>
                </a:lnTo>
                <a:lnTo>
                  <a:pt x="124321" y="64443"/>
                </a:lnTo>
                <a:lnTo>
                  <a:pt x="127610" y="69526"/>
                </a:lnTo>
                <a:lnTo>
                  <a:pt x="156995" y="69526"/>
                </a:lnTo>
                <a:lnTo>
                  <a:pt x="171870" y="53513"/>
                </a:lnTo>
                <a:lnTo>
                  <a:pt x="133873" y="53513"/>
                </a:lnTo>
                <a:lnTo>
                  <a:pt x="119661" y="28904"/>
                </a:lnTo>
                <a:close/>
              </a:path>
            </a:pathLst>
          </a:custGeom>
          <a:solidFill>
            <a:srgbClr val="FDFDFD"/>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0" i="0">
                <a:solidFill>
                  <a:schemeClr val="bg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a:t>DRAFT</a:t>
            </a:r>
            <a:endParaRPr/>
          </a:p>
        </p:txBody>
      </p:sp>
      <p:sp>
        <p:nvSpPr>
          <p:cNvPr id="6" name="Holder 6"/>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endParaRPr lang="en-US"/>
          </a:p>
        </p:txBody>
      </p:sp>
      <p:sp>
        <p:nvSpPr>
          <p:cNvPr id="7" name="Holder 7"/>
          <p:cNvSpPr>
            <a:spLocks noGrp="1"/>
          </p:cNvSpPr>
          <p:nvPr>
            <p:ph type="sldNum" sz="quarter" idx="7"/>
          </p:nvPr>
        </p:nvSpPr>
        <p:spPr>
          <a:xfrm>
            <a:off x="447040" y="6384671"/>
            <a:ext cx="181609" cy="205740"/>
          </a:xfrm>
          <a:prstGeom prst="rect">
            <a:avLst/>
          </a:prstGeom>
        </p:spPr>
        <p:txBody>
          <a:bodyPr lIns="0" tIns="0" rIns="0" bIns="0"/>
          <a:lstStyle>
            <a:lvl1pPr>
              <a:defRPr sz="1100" b="1" i="0">
                <a:solidFill>
                  <a:srgbClr val="45454B"/>
                </a:solidFill>
                <a:latin typeface="Calibri"/>
                <a:cs typeface="Calibri"/>
              </a:defRPr>
            </a:lvl1pPr>
          </a:lstStyle>
          <a:p>
            <a:pPr marL="25400">
              <a:lnSpc>
                <a:spcPts val="1045"/>
              </a:lnSpc>
            </a:pPr>
            <a:fld id="{81D60167-4931-47E6-BA6A-407CBD079E47}" type="slidenum">
              <a:rPr sz="1000" spc="-5" dirty="0"/>
              <a:t>‹#›</a:t>
            </a:fld>
            <a:endParaRPr sz="1000"/>
          </a:p>
        </p:txBody>
      </p:sp>
    </p:spTree>
    <p:extLst>
      <p:ext uri="{BB962C8B-B14F-4D97-AF65-F5344CB8AC3E}">
        <p14:creationId xmlns:p14="http://schemas.microsoft.com/office/powerpoint/2010/main" val="318552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28600" indent="-228600">
              <a:buFont typeface="Wingdings" charset="2"/>
              <a:buChar char="§"/>
              <a:defRPr spc="0"/>
            </a:lvl1pPr>
            <a:lvl2pPr marL="457200" indent="-228600">
              <a:buFont typeface="Wingdings" charset="2"/>
              <a:buChar char="§"/>
              <a:defRPr spc="0"/>
            </a:lvl2pPr>
            <a:lvl3pPr marL="685800" indent="-228600">
              <a:buFont typeface="Wingdings" charset="2"/>
              <a:buChar char="§"/>
              <a:defRPr spc="0"/>
            </a:lvl3pPr>
            <a:lvl4pPr marL="862013" indent="-176213">
              <a:buFont typeface="Wingdings" charset="2"/>
              <a:buChar char="§"/>
              <a:defRPr spc="0"/>
            </a:lvl4pPr>
            <a:lvl5pPr marL="1028700" indent="-166688">
              <a:buFont typeface="Wingdings" charset="2"/>
              <a:buChar char="§"/>
              <a:defRPr spc="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a:t>Click to edit Master title style</a:t>
            </a:r>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a:t>Click to edit Master title style</a:t>
            </a:r>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p:cNvSpPr>
            <a:spLocks noGrp="1"/>
          </p:cNvSpPr>
          <p:nvPr>
            <p:ph type="title" hasCustomPrompt="1"/>
          </p:nvPr>
        </p:nvSpPr>
        <p:spPr/>
        <p:txBody>
          <a:bodyPr/>
          <a:lstStyle/>
          <a:p>
            <a:r>
              <a:rPr lang="en-US" dirty="0"/>
              <a:t>Click To Edit Master Title Style</a:t>
            </a:r>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a:t>Click to edit Master title style</a:t>
            </a:r>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a:p>
        </p:txBody>
      </p:sp>
      <p:pic>
        <p:nvPicPr>
          <p:cNvPr id="6" name="Picture 5" descr="co_cde_shield_rgb.eps"/>
          <p:cNvPicPr>
            <a:picLocks noChangeAspect="1"/>
          </p:cNvPicPr>
          <p:nvPr userDrawn="1"/>
        </p:nvPicPr>
        <p:blipFill>
          <a:blip r:embed="rId17"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 id="2147483680" r:id="rId14"/>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cde.state.co.us/fedprograms/ESSABlo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cde.state.co.us/fedprograms/essa_stateplandevelopment" TargetMode="External"/><Relationship Id="rId5" Type="http://schemas.openxmlformats.org/officeDocument/2006/relationships/hyperlink" Target="http://www.cde.state.co.us/fedprograms/essa" TargetMode="External"/><Relationship Id="rId4" Type="http://schemas.openxmlformats.org/officeDocument/2006/relationships/hyperlink" Target="mailto:essaquestions@cde.state.co.u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0437" y="-129656"/>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736088" y="1145670"/>
            <a:ext cx="1108710" cy="971550"/>
          </a:xfrm>
          <a:custGeom>
            <a:avLst/>
            <a:gdLst/>
            <a:ahLst/>
            <a:cxnLst/>
            <a:rect l="l" t="t" r="r" b="b"/>
            <a:pathLst>
              <a:path w="1108710" h="971550">
                <a:moveTo>
                  <a:pt x="554344" y="0"/>
                </a:moveTo>
                <a:lnTo>
                  <a:pt x="535441" y="6346"/>
                </a:lnTo>
                <a:lnTo>
                  <a:pt x="519019" y="25384"/>
                </a:lnTo>
                <a:lnTo>
                  <a:pt x="8346" y="910061"/>
                </a:lnTo>
                <a:lnTo>
                  <a:pt x="0" y="933887"/>
                </a:lnTo>
                <a:lnTo>
                  <a:pt x="3932" y="953296"/>
                </a:lnTo>
                <a:lnTo>
                  <a:pt x="18901" y="966357"/>
                </a:lnTo>
                <a:lnTo>
                  <a:pt x="43667" y="971140"/>
                </a:lnTo>
                <a:lnTo>
                  <a:pt x="1065070" y="971140"/>
                </a:lnTo>
                <a:lnTo>
                  <a:pt x="1089804" y="966357"/>
                </a:lnTo>
                <a:lnTo>
                  <a:pt x="1104762" y="953296"/>
                </a:lnTo>
                <a:lnTo>
                  <a:pt x="1108702" y="933887"/>
                </a:lnTo>
                <a:lnTo>
                  <a:pt x="1100384" y="910061"/>
                </a:lnTo>
                <a:lnTo>
                  <a:pt x="589668" y="25384"/>
                </a:lnTo>
                <a:lnTo>
                  <a:pt x="573247" y="6346"/>
                </a:lnTo>
                <a:lnTo>
                  <a:pt x="554344" y="0"/>
                </a:lnTo>
                <a:close/>
              </a:path>
            </a:pathLst>
          </a:custGeom>
          <a:solidFill>
            <a:srgbClr val="2A9741"/>
          </a:solidFill>
        </p:spPr>
        <p:txBody>
          <a:bodyPr wrap="square" lIns="0" tIns="0" rIns="0" bIns="0" rtlCol="0"/>
          <a:lstStyle/>
          <a:p>
            <a:endParaRPr/>
          </a:p>
        </p:txBody>
      </p:sp>
      <p:sp>
        <p:nvSpPr>
          <p:cNvPr id="4" name="object 4"/>
          <p:cNvSpPr/>
          <p:nvPr/>
        </p:nvSpPr>
        <p:spPr>
          <a:xfrm>
            <a:off x="2118980" y="1224030"/>
            <a:ext cx="369570" cy="364490"/>
          </a:xfrm>
          <a:custGeom>
            <a:avLst/>
            <a:gdLst/>
            <a:ahLst/>
            <a:cxnLst/>
            <a:rect l="l" t="t" r="r" b="b"/>
            <a:pathLst>
              <a:path w="369569" h="364490">
                <a:moveTo>
                  <a:pt x="212632" y="257987"/>
                </a:moveTo>
                <a:lnTo>
                  <a:pt x="78572" y="257987"/>
                </a:lnTo>
                <a:lnTo>
                  <a:pt x="85174" y="258907"/>
                </a:lnTo>
                <a:lnTo>
                  <a:pt x="90948" y="262310"/>
                </a:lnTo>
                <a:lnTo>
                  <a:pt x="94927" y="267920"/>
                </a:lnTo>
                <a:lnTo>
                  <a:pt x="135391" y="355507"/>
                </a:lnTo>
                <a:lnTo>
                  <a:pt x="139070" y="364336"/>
                </a:lnTo>
                <a:lnTo>
                  <a:pt x="147173" y="364336"/>
                </a:lnTo>
                <a:lnTo>
                  <a:pt x="152323" y="356243"/>
                </a:lnTo>
                <a:lnTo>
                  <a:pt x="212632" y="257987"/>
                </a:lnTo>
                <a:close/>
              </a:path>
              <a:path w="369569" h="364490">
                <a:moveTo>
                  <a:pt x="308805" y="232319"/>
                </a:moveTo>
                <a:lnTo>
                  <a:pt x="234273" y="232319"/>
                </a:lnTo>
                <a:lnTo>
                  <a:pt x="240561" y="232816"/>
                </a:lnTo>
                <a:lnTo>
                  <a:pt x="246504" y="236282"/>
                </a:lnTo>
                <a:lnTo>
                  <a:pt x="359825" y="332688"/>
                </a:lnTo>
                <a:lnTo>
                  <a:pt x="367192" y="339320"/>
                </a:lnTo>
                <a:lnTo>
                  <a:pt x="369399" y="337848"/>
                </a:lnTo>
                <a:lnTo>
                  <a:pt x="364239" y="329009"/>
                </a:lnTo>
                <a:lnTo>
                  <a:pt x="308805" y="232319"/>
                </a:lnTo>
                <a:close/>
              </a:path>
              <a:path w="369569" h="364490">
                <a:moveTo>
                  <a:pt x="175866" y="0"/>
                </a:moveTo>
                <a:lnTo>
                  <a:pt x="167773" y="0"/>
                </a:lnTo>
                <a:lnTo>
                  <a:pt x="162623" y="8142"/>
                </a:lnTo>
                <a:lnTo>
                  <a:pt x="5150" y="283381"/>
                </a:lnTo>
                <a:lnTo>
                  <a:pt x="0" y="291475"/>
                </a:lnTo>
                <a:lnTo>
                  <a:pt x="3678" y="295154"/>
                </a:lnTo>
                <a:lnTo>
                  <a:pt x="11771" y="290739"/>
                </a:lnTo>
                <a:lnTo>
                  <a:pt x="72110" y="259826"/>
                </a:lnTo>
                <a:lnTo>
                  <a:pt x="78572" y="257987"/>
                </a:lnTo>
                <a:lnTo>
                  <a:pt x="212632" y="257987"/>
                </a:lnTo>
                <a:lnTo>
                  <a:pt x="223697" y="239961"/>
                </a:lnTo>
                <a:lnTo>
                  <a:pt x="228399" y="234724"/>
                </a:lnTo>
                <a:lnTo>
                  <a:pt x="234273" y="232319"/>
                </a:lnTo>
                <a:lnTo>
                  <a:pt x="308805" y="232319"/>
                </a:lnTo>
                <a:lnTo>
                  <a:pt x="180280" y="8142"/>
                </a:lnTo>
                <a:lnTo>
                  <a:pt x="175866" y="0"/>
                </a:lnTo>
                <a:close/>
              </a:path>
            </a:pathLst>
          </a:custGeom>
          <a:solidFill>
            <a:srgbClr val="FDFDFD"/>
          </a:solidFill>
        </p:spPr>
        <p:txBody>
          <a:bodyPr wrap="square" lIns="0" tIns="0" rIns="0" bIns="0" rtlCol="0"/>
          <a:lstStyle/>
          <a:p>
            <a:endParaRPr/>
          </a:p>
        </p:txBody>
      </p:sp>
      <p:sp>
        <p:nvSpPr>
          <p:cNvPr id="5" name="object 5"/>
          <p:cNvSpPr/>
          <p:nvPr/>
        </p:nvSpPr>
        <p:spPr>
          <a:xfrm>
            <a:off x="1996095" y="1702451"/>
            <a:ext cx="274320" cy="304165"/>
          </a:xfrm>
          <a:custGeom>
            <a:avLst/>
            <a:gdLst/>
            <a:ahLst/>
            <a:cxnLst/>
            <a:rect l="l" t="t" r="r" b="b"/>
            <a:pathLst>
              <a:path w="274319" h="304164">
                <a:moveTo>
                  <a:pt x="151587" y="0"/>
                </a:moveTo>
                <a:lnTo>
                  <a:pt x="103608" y="7789"/>
                </a:lnTo>
                <a:lnTo>
                  <a:pt x="61987" y="29462"/>
                </a:lnTo>
                <a:lnTo>
                  <a:pt x="29198" y="62475"/>
                </a:lnTo>
                <a:lnTo>
                  <a:pt x="7711" y="104284"/>
                </a:lnTo>
                <a:lnTo>
                  <a:pt x="0" y="152344"/>
                </a:lnTo>
                <a:lnTo>
                  <a:pt x="7711" y="200333"/>
                </a:lnTo>
                <a:lnTo>
                  <a:pt x="29198" y="241962"/>
                </a:lnTo>
                <a:lnTo>
                  <a:pt x="61987" y="274759"/>
                </a:lnTo>
                <a:lnTo>
                  <a:pt x="103608" y="296250"/>
                </a:lnTo>
                <a:lnTo>
                  <a:pt x="151587" y="303963"/>
                </a:lnTo>
                <a:lnTo>
                  <a:pt x="185259" y="300237"/>
                </a:lnTo>
                <a:lnTo>
                  <a:pt x="216244" y="289609"/>
                </a:lnTo>
                <a:lnTo>
                  <a:pt x="243783" y="272910"/>
                </a:lnTo>
                <a:lnTo>
                  <a:pt x="267114" y="250968"/>
                </a:lnTo>
                <a:lnTo>
                  <a:pt x="267850" y="250968"/>
                </a:lnTo>
                <a:lnTo>
                  <a:pt x="267850" y="250232"/>
                </a:lnTo>
                <a:lnTo>
                  <a:pt x="271529" y="245082"/>
                </a:lnTo>
                <a:lnTo>
                  <a:pt x="242237" y="228159"/>
                </a:lnTo>
                <a:lnTo>
                  <a:pt x="151587" y="228159"/>
                </a:lnTo>
                <a:lnTo>
                  <a:pt x="122048" y="222213"/>
                </a:lnTo>
                <a:lnTo>
                  <a:pt x="97958" y="205986"/>
                </a:lnTo>
                <a:lnTo>
                  <a:pt x="81733" y="181892"/>
                </a:lnTo>
                <a:lnTo>
                  <a:pt x="75788" y="152344"/>
                </a:lnTo>
                <a:lnTo>
                  <a:pt x="81733" y="122377"/>
                </a:lnTo>
                <a:lnTo>
                  <a:pt x="97958" y="98067"/>
                </a:lnTo>
                <a:lnTo>
                  <a:pt x="122048" y="81761"/>
                </a:lnTo>
                <a:lnTo>
                  <a:pt x="151587" y="75804"/>
                </a:lnTo>
                <a:lnTo>
                  <a:pt x="252338" y="75804"/>
                </a:lnTo>
                <a:lnTo>
                  <a:pt x="271529" y="64767"/>
                </a:lnTo>
                <a:lnTo>
                  <a:pt x="273000" y="63296"/>
                </a:lnTo>
                <a:lnTo>
                  <a:pt x="273043" y="62475"/>
                </a:lnTo>
                <a:lnTo>
                  <a:pt x="273736" y="61089"/>
                </a:lnTo>
                <a:lnTo>
                  <a:pt x="272264" y="59617"/>
                </a:lnTo>
                <a:lnTo>
                  <a:pt x="272264" y="58881"/>
                </a:lnTo>
                <a:lnTo>
                  <a:pt x="248542" y="34467"/>
                </a:lnTo>
                <a:lnTo>
                  <a:pt x="219923" y="15917"/>
                </a:lnTo>
                <a:lnTo>
                  <a:pt x="187305" y="4128"/>
                </a:lnTo>
                <a:lnTo>
                  <a:pt x="151587" y="0"/>
                </a:lnTo>
                <a:close/>
              </a:path>
              <a:path w="274319" h="304164">
                <a:moveTo>
                  <a:pt x="205294" y="206811"/>
                </a:moveTo>
                <a:lnTo>
                  <a:pt x="200880" y="210490"/>
                </a:lnTo>
                <a:lnTo>
                  <a:pt x="200144" y="211226"/>
                </a:lnTo>
                <a:lnTo>
                  <a:pt x="189557" y="218532"/>
                </a:lnTo>
                <a:lnTo>
                  <a:pt x="177797" y="223835"/>
                </a:lnTo>
                <a:lnTo>
                  <a:pt x="165071" y="227066"/>
                </a:lnTo>
                <a:lnTo>
                  <a:pt x="151587" y="228159"/>
                </a:lnTo>
                <a:lnTo>
                  <a:pt x="242237" y="228159"/>
                </a:lnTo>
                <a:lnTo>
                  <a:pt x="205294" y="206811"/>
                </a:lnTo>
                <a:close/>
              </a:path>
              <a:path w="274319" h="304164">
                <a:moveTo>
                  <a:pt x="252338" y="75804"/>
                </a:moveTo>
                <a:lnTo>
                  <a:pt x="151587" y="75804"/>
                </a:lnTo>
                <a:lnTo>
                  <a:pt x="166704" y="77276"/>
                </a:lnTo>
                <a:lnTo>
                  <a:pt x="180924" y="81508"/>
                </a:lnTo>
                <a:lnTo>
                  <a:pt x="193902" y="88224"/>
                </a:lnTo>
                <a:lnTo>
                  <a:pt x="205294" y="97151"/>
                </a:lnTo>
                <a:lnTo>
                  <a:pt x="205294" y="97887"/>
                </a:lnTo>
                <a:lnTo>
                  <a:pt x="208983" y="100830"/>
                </a:lnTo>
                <a:lnTo>
                  <a:pt x="212661" y="98623"/>
                </a:lnTo>
                <a:lnTo>
                  <a:pt x="252338" y="75804"/>
                </a:lnTo>
                <a:close/>
              </a:path>
            </a:pathLst>
          </a:custGeom>
          <a:solidFill>
            <a:srgbClr val="FDFDFD"/>
          </a:solidFill>
        </p:spPr>
        <p:txBody>
          <a:bodyPr wrap="square" lIns="0" tIns="0" rIns="0" bIns="0" rtlCol="0"/>
          <a:lstStyle/>
          <a:p>
            <a:endParaRPr/>
          </a:p>
        </p:txBody>
      </p:sp>
      <p:sp>
        <p:nvSpPr>
          <p:cNvPr id="6" name="object 6"/>
          <p:cNvSpPr/>
          <p:nvPr/>
        </p:nvSpPr>
        <p:spPr>
          <a:xfrm>
            <a:off x="2288961" y="1702451"/>
            <a:ext cx="304165" cy="304165"/>
          </a:xfrm>
          <a:custGeom>
            <a:avLst/>
            <a:gdLst/>
            <a:ahLst/>
            <a:cxnLst/>
            <a:rect l="l" t="t" r="r" b="b"/>
            <a:pathLst>
              <a:path w="304164" h="304164">
                <a:moveTo>
                  <a:pt x="151587" y="0"/>
                </a:moveTo>
                <a:lnTo>
                  <a:pt x="103608" y="7789"/>
                </a:lnTo>
                <a:lnTo>
                  <a:pt x="61987" y="29462"/>
                </a:lnTo>
                <a:lnTo>
                  <a:pt x="29198" y="62475"/>
                </a:lnTo>
                <a:lnTo>
                  <a:pt x="7711" y="104284"/>
                </a:lnTo>
                <a:lnTo>
                  <a:pt x="0" y="152344"/>
                </a:lnTo>
                <a:lnTo>
                  <a:pt x="7711" y="200333"/>
                </a:lnTo>
                <a:lnTo>
                  <a:pt x="29198" y="241962"/>
                </a:lnTo>
                <a:lnTo>
                  <a:pt x="61987" y="274759"/>
                </a:lnTo>
                <a:lnTo>
                  <a:pt x="103608" y="296250"/>
                </a:lnTo>
                <a:lnTo>
                  <a:pt x="151587" y="303963"/>
                </a:lnTo>
                <a:lnTo>
                  <a:pt x="199921" y="296250"/>
                </a:lnTo>
                <a:lnTo>
                  <a:pt x="241756" y="274759"/>
                </a:lnTo>
                <a:lnTo>
                  <a:pt x="274656" y="241962"/>
                </a:lnTo>
                <a:lnTo>
                  <a:pt x="281794" y="228159"/>
                </a:lnTo>
                <a:lnTo>
                  <a:pt x="151587" y="228159"/>
                </a:lnTo>
                <a:lnTo>
                  <a:pt x="122048" y="222213"/>
                </a:lnTo>
                <a:lnTo>
                  <a:pt x="97958" y="205986"/>
                </a:lnTo>
                <a:lnTo>
                  <a:pt x="81733" y="181892"/>
                </a:lnTo>
                <a:lnTo>
                  <a:pt x="75788" y="152344"/>
                </a:lnTo>
                <a:lnTo>
                  <a:pt x="81733" y="122377"/>
                </a:lnTo>
                <a:lnTo>
                  <a:pt x="97958" y="98067"/>
                </a:lnTo>
                <a:lnTo>
                  <a:pt x="122048" y="81761"/>
                </a:lnTo>
                <a:lnTo>
                  <a:pt x="151587" y="75804"/>
                </a:lnTo>
                <a:lnTo>
                  <a:pt x="281519" y="75804"/>
                </a:lnTo>
                <a:lnTo>
                  <a:pt x="274656" y="62475"/>
                </a:lnTo>
                <a:lnTo>
                  <a:pt x="241756" y="29462"/>
                </a:lnTo>
                <a:lnTo>
                  <a:pt x="199921" y="7789"/>
                </a:lnTo>
                <a:lnTo>
                  <a:pt x="151587" y="0"/>
                </a:lnTo>
                <a:close/>
              </a:path>
              <a:path w="304164" h="304164">
                <a:moveTo>
                  <a:pt x="281519" y="75804"/>
                </a:moveTo>
                <a:lnTo>
                  <a:pt x="151587" y="75804"/>
                </a:lnTo>
                <a:lnTo>
                  <a:pt x="181546" y="81761"/>
                </a:lnTo>
                <a:lnTo>
                  <a:pt x="205851" y="98067"/>
                </a:lnTo>
                <a:lnTo>
                  <a:pt x="222155" y="122377"/>
                </a:lnTo>
                <a:lnTo>
                  <a:pt x="228111" y="152344"/>
                </a:lnTo>
                <a:lnTo>
                  <a:pt x="222155" y="181892"/>
                </a:lnTo>
                <a:lnTo>
                  <a:pt x="205851" y="205986"/>
                </a:lnTo>
                <a:lnTo>
                  <a:pt x="181546" y="222213"/>
                </a:lnTo>
                <a:lnTo>
                  <a:pt x="151587" y="228159"/>
                </a:lnTo>
                <a:lnTo>
                  <a:pt x="281794" y="228159"/>
                </a:lnTo>
                <a:lnTo>
                  <a:pt x="296183" y="200333"/>
                </a:lnTo>
                <a:lnTo>
                  <a:pt x="303900" y="152344"/>
                </a:lnTo>
                <a:lnTo>
                  <a:pt x="296183" y="104284"/>
                </a:lnTo>
                <a:lnTo>
                  <a:pt x="281519" y="75804"/>
                </a:lnTo>
                <a:close/>
              </a:path>
            </a:pathLst>
          </a:custGeom>
          <a:solidFill>
            <a:srgbClr val="FDFDFD"/>
          </a:solidFill>
        </p:spPr>
        <p:txBody>
          <a:bodyPr wrap="square" lIns="0" tIns="0" rIns="0" bIns="0" rtlCol="0"/>
          <a:lstStyle/>
          <a:p>
            <a:endParaRPr/>
          </a:p>
        </p:txBody>
      </p:sp>
      <p:sp>
        <p:nvSpPr>
          <p:cNvPr id="7" name="object 7"/>
          <p:cNvSpPr/>
          <p:nvPr/>
        </p:nvSpPr>
        <p:spPr>
          <a:xfrm>
            <a:off x="2879144" y="2068975"/>
            <a:ext cx="32384" cy="48260"/>
          </a:xfrm>
          <a:custGeom>
            <a:avLst/>
            <a:gdLst/>
            <a:ahLst/>
            <a:cxnLst/>
            <a:rect l="l" t="t" r="r" b="b"/>
            <a:pathLst>
              <a:path w="32385" h="48260">
                <a:moveTo>
                  <a:pt x="20600" y="8093"/>
                </a:moveTo>
                <a:lnTo>
                  <a:pt x="11771" y="8093"/>
                </a:lnTo>
                <a:lnTo>
                  <a:pt x="11771" y="47099"/>
                </a:lnTo>
                <a:lnTo>
                  <a:pt x="12458" y="47835"/>
                </a:lnTo>
                <a:lnTo>
                  <a:pt x="20600" y="47835"/>
                </a:lnTo>
                <a:lnTo>
                  <a:pt x="20600" y="8093"/>
                </a:lnTo>
                <a:close/>
              </a:path>
              <a:path w="32385" h="48260">
                <a:moveTo>
                  <a:pt x="32371" y="0"/>
                </a:moveTo>
                <a:lnTo>
                  <a:pt x="686" y="0"/>
                </a:lnTo>
                <a:lnTo>
                  <a:pt x="0" y="735"/>
                </a:lnTo>
                <a:lnTo>
                  <a:pt x="0" y="7357"/>
                </a:lnTo>
                <a:lnTo>
                  <a:pt x="686" y="8093"/>
                </a:lnTo>
                <a:lnTo>
                  <a:pt x="32371" y="8093"/>
                </a:lnTo>
                <a:lnTo>
                  <a:pt x="32371" y="0"/>
                </a:lnTo>
                <a:close/>
              </a:path>
            </a:pathLst>
          </a:custGeom>
          <a:solidFill>
            <a:srgbClr val="2A9741"/>
          </a:solidFill>
        </p:spPr>
        <p:txBody>
          <a:bodyPr wrap="square" lIns="0" tIns="0" rIns="0" bIns="0" rtlCol="0"/>
          <a:lstStyle/>
          <a:p>
            <a:endParaRPr/>
          </a:p>
        </p:txBody>
      </p:sp>
      <p:sp>
        <p:nvSpPr>
          <p:cNvPr id="8" name="object 8"/>
          <p:cNvSpPr/>
          <p:nvPr/>
        </p:nvSpPr>
        <p:spPr>
          <a:xfrm>
            <a:off x="2921816" y="2068240"/>
            <a:ext cx="53975" cy="48895"/>
          </a:xfrm>
          <a:custGeom>
            <a:avLst/>
            <a:gdLst/>
            <a:ahLst/>
            <a:cxnLst/>
            <a:rect l="l" t="t" r="r" b="b"/>
            <a:pathLst>
              <a:path w="53975" h="48894">
                <a:moveTo>
                  <a:pt x="10986" y="0"/>
                </a:moveTo>
                <a:lnTo>
                  <a:pt x="8043" y="0"/>
                </a:lnTo>
                <a:lnTo>
                  <a:pt x="8043" y="735"/>
                </a:lnTo>
                <a:lnTo>
                  <a:pt x="0" y="46363"/>
                </a:lnTo>
                <a:lnTo>
                  <a:pt x="0" y="48571"/>
                </a:lnTo>
                <a:lnTo>
                  <a:pt x="8043" y="48571"/>
                </a:lnTo>
                <a:lnTo>
                  <a:pt x="8828" y="47835"/>
                </a:lnTo>
                <a:lnTo>
                  <a:pt x="8828" y="47099"/>
                </a:lnTo>
                <a:lnTo>
                  <a:pt x="12458" y="21347"/>
                </a:lnTo>
                <a:lnTo>
                  <a:pt x="21354" y="21347"/>
                </a:lnTo>
                <a:lnTo>
                  <a:pt x="11771" y="735"/>
                </a:lnTo>
                <a:lnTo>
                  <a:pt x="10986" y="0"/>
                </a:lnTo>
                <a:close/>
              </a:path>
              <a:path w="53975" h="48894">
                <a:moveTo>
                  <a:pt x="21354" y="21347"/>
                </a:moveTo>
                <a:lnTo>
                  <a:pt x="12458" y="21347"/>
                </a:lnTo>
                <a:lnTo>
                  <a:pt x="25014" y="47835"/>
                </a:lnTo>
                <a:lnTo>
                  <a:pt x="25014" y="48571"/>
                </a:lnTo>
                <a:lnTo>
                  <a:pt x="27957" y="48571"/>
                </a:lnTo>
                <a:lnTo>
                  <a:pt x="28643" y="47835"/>
                </a:lnTo>
                <a:lnTo>
                  <a:pt x="35510" y="32383"/>
                </a:lnTo>
                <a:lnTo>
                  <a:pt x="26485" y="32383"/>
                </a:lnTo>
                <a:lnTo>
                  <a:pt x="21354" y="21347"/>
                </a:lnTo>
                <a:close/>
              </a:path>
              <a:path w="53975" h="48894">
                <a:moveTo>
                  <a:pt x="48507" y="21347"/>
                </a:moveTo>
                <a:lnTo>
                  <a:pt x="40415" y="21347"/>
                </a:lnTo>
                <a:lnTo>
                  <a:pt x="44143" y="47099"/>
                </a:lnTo>
                <a:lnTo>
                  <a:pt x="44829" y="47835"/>
                </a:lnTo>
                <a:lnTo>
                  <a:pt x="44829" y="48571"/>
                </a:lnTo>
                <a:lnTo>
                  <a:pt x="52971" y="48571"/>
                </a:lnTo>
                <a:lnTo>
                  <a:pt x="53658" y="47835"/>
                </a:lnTo>
                <a:lnTo>
                  <a:pt x="52971" y="46363"/>
                </a:lnTo>
                <a:lnTo>
                  <a:pt x="48507" y="21347"/>
                </a:lnTo>
                <a:close/>
              </a:path>
              <a:path w="53975" h="48894">
                <a:moveTo>
                  <a:pt x="44829" y="0"/>
                </a:moveTo>
                <a:lnTo>
                  <a:pt x="41886" y="0"/>
                </a:lnTo>
                <a:lnTo>
                  <a:pt x="41886" y="735"/>
                </a:lnTo>
                <a:lnTo>
                  <a:pt x="26485" y="32383"/>
                </a:lnTo>
                <a:lnTo>
                  <a:pt x="35510" y="32383"/>
                </a:lnTo>
                <a:lnTo>
                  <a:pt x="40415" y="21347"/>
                </a:lnTo>
                <a:lnTo>
                  <a:pt x="48507" y="21347"/>
                </a:lnTo>
                <a:lnTo>
                  <a:pt x="44829" y="735"/>
                </a:lnTo>
                <a:lnTo>
                  <a:pt x="44829" y="0"/>
                </a:lnTo>
                <a:close/>
              </a:path>
            </a:pathLst>
          </a:custGeom>
          <a:solidFill>
            <a:srgbClr val="2A9741"/>
          </a:solidFill>
        </p:spPr>
        <p:txBody>
          <a:bodyPr wrap="square" lIns="0" tIns="0" rIns="0" bIns="0" rtlCol="0"/>
          <a:lstStyle/>
          <a:p>
            <a:endParaRPr/>
          </a:p>
        </p:txBody>
      </p:sp>
      <p:sp>
        <p:nvSpPr>
          <p:cNvPr id="9" name="object 9"/>
          <p:cNvSpPr/>
          <p:nvPr/>
        </p:nvSpPr>
        <p:spPr>
          <a:xfrm>
            <a:off x="3948290" y="1287307"/>
            <a:ext cx="238760" cy="280670"/>
          </a:xfrm>
          <a:custGeom>
            <a:avLst/>
            <a:gdLst/>
            <a:ahLst/>
            <a:cxnLst/>
            <a:rect l="l" t="t" r="r" b="b"/>
            <a:pathLst>
              <a:path w="238760" h="280669">
                <a:moveTo>
                  <a:pt x="140571" y="0"/>
                </a:moveTo>
                <a:lnTo>
                  <a:pt x="96005" y="7134"/>
                </a:lnTo>
                <a:lnTo>
                  <a:pt x="57400" y="27028"/>
                </a:lnTo>
                <a:lnTo>
                  <a:pt x="27021" y="57417"/>
                </a:lnTo>
                <a:lnTo>
                  <a:pt x="7132" y="96036"/>
                </a:lnTo>
                <a:lnTo>
                  <a:pt x="0" y="140621"/>
                </a:lnTo>
                <a:lnTo>
                  <a:pt x="7132" y="185121"/>
                </a:lnTo>
                <a:lnTo>
                  <a:pt x="27021" y="223545"/>
                </a:lnTo>
                <a:lnTo>
                  <a:pt x="57400" y="253703"/>
                </a:lnTo>
                <a:lnTo>
                  <a:pt x="96005" y="273404"/>
                </a:lnTo>
                <a:lnTo>
                  <a:pt x="140571" y="280458"/>
                </a:lnTo>
                <a:lnTo>
                  <a:pt x="166235" y="278214"/>
                </a:lnTo>
                <a:lnTo>
                  <a:pt x="191017" y="271347"/>
                </a:lnTo>
                <a:lnTo>
                  <a:pt x="214290" y="259652"/>
                </a:lnTo>
                <a:lnTo>
                  <a:pt x="235429" y="242923"/>
                </a:lnTo>
                <a:lnTo>
                  <a:pt x="238372" y="239980"/>
                </a:lnTo>
                <a:lnTo>
                  <a:pt x="238372" y="234820"/>
                </a:lnTo>
                <a:lnTo>
                  <a:pt x="235429" y="231877"/>
                </a:lnTo>
                <a:lnTo>
                  <a:pt x="222429" y="217897"/>
                </a:lnTo>
                <a:lnTo>
                  <a:pt x="142729" y="217897"/>
                </a:lnTo>
                <a:lnTo>
                  <a:pt x="112151" y="211699"/>
                </a:lnTo>
                <a:lnTo>
                  <a:pt x="87918" y="194806"/>
                </a:lnTo>
                <a:lnTo>
                  <a:pt x="71962" y="169772"/>
                </a:lnTo>
                <a:lnTo>
                  <a:pt x="66214" y="139149"/>
                </a:lnTo>
                <a:lnTo>
                  <a:pt x="71962" y="107981"/>
                </a:lnTo>
                <a:lnTo>
                  <a:pt x="87918" y="82473"/>
                </a:lnTo>
                <a:lnTo>
                  <a:pt x="112151" y="65245"/>
                </a:lnTo>
                <a:lnTo>
                  <a:pt x="142729" y="58920"/>
                </a:lnTo>
                <a:lnTo>
                  <a:pt x="223934" y="58920"/>
                </a:lnTo>
                <a:lnTo>
                  <a:pt x="235429" y="47148"/>
                </a:lnTo>
                <a:lnTo>
                  <a:pt x="238372" y="43469"/>
                </a:lnTo>
                <a:lnTo>
                  <a:pt x="238372" y="39045"/>
                </a:lnTo>
                <a:lnTo>
                  <a:pt x="234743" y="36102"/>
                </a:lnTo>
                <a:lnTo>
                  <a:pt x="214331" y="20217"/>
                </a:lnTo>
                <a:lnTo>
                  <a:pt x="192329" y="8945"/>
                </a:lnTo>
                <a:lnTo>
                  <a:pt x="167990" y="2226"/>
                </a:lnTo>
                <a:lnTo>
                  <a:pt x="140571" y="0"/>
                </a:lnTo>
                <a:close/>
              </a:path>
              <a:path w="238760" h="280669">
                <a:moveTo>
                  <a:pt x="203058" y="197286"/>
                </a:moveTo>
                <a:lnTo>
                  <a:pt x="197957" y="197286"/>
                </a:lnTo>
                <a:lnTo>
                  <a:pt x="195014" y="199493"/>
                </a:lnTo>
                <a:lnTo>
                  <a:pt x="183520" y="207339"/>
                </a:lnTo>
                <a:lnTo>
                  <a:pt x="170527" y="213113"/>
                </a:lnTo>
                <a:lnTo>
                  <a:pt x="156706" y="216678"/>
                </a:lnTo>
                <a:lnTo>
                  <a:pt x="142729" y="217897"/>
                </a:lnTo>
                <a:lnTo>
                  <a:pt x="222429" y="217897"/>
                </a:lnTo>
                <a:lnTo>
                  <a:pt x="205314" y="199493"/>
                </a:lnTo>
                <a:lnTo>
                  <a:pt x="203058" y="197286"/>
                </a:lnTo>
                <a:close/>
              </a:path>
              <a:path w="238760" h="280669">
                <a:moveTo>
                  <a:pt x="223934" y="58920"/>
                </a:moveTo>
                <a:lnTo>
                  <a:pt x="142729" y="58920"/>
                </a:lnTo>
                <a:lnTo>
                  <a:pt x="156996" y="60162"/>
                </a:lnTo>
                <a:lnTo>
                  <a:pt x="170784" y="63888"/>
                </a:lnTo>
                <a:lnTo>
                  <a:pt x="183616" y="70099"/>
                </a:lnTo>
                <a:lnTo>
                  <a:pt x="195014" y="78796"/>
                </a:lnTo>
                <a:lnTo>
                  <a:pt x="197957" y="81004"/>
                </a:lnTo>
                <a:lnTo>
                  <a:pt x="202371" y="81004"/>
                </a:lnTo>
                <a:lnTo>
                  <a:pt x="223934" y="58920"/>
                </a:lnTo>
                <a:close/>
              </a:path>
            </a:pathLst>
          </a:custGeom>
          <a:solidFill>
            <a:srgbClr val="535F6D"/>
          </a:solidFill>
        </p:spPr>
        <p:txBody>
          <a:bodyPr wrap="square" lIns="0" tIns="0" rIns="0" bIns="0" rtlCol="0"/>
          <a:lstStyle/>
          <a:p>
            <a:endParaRPr/>
          </a:p>
        </p:txBody>
      </p:sp>
      <p:sp>
        <p:nvSpPr>
          <p:cNvPr id="10" name="object 10"/>
          <p:cNvSpPr/>
          <p:nvPr/>
        </p:nvSpPr>
        <p:spPr>
          <a:xfrm>
            <a:off x="4295647" y="1286620"/>
            <a:ext cx="281305" cy="281305"/>
          </a:xfrm>
          <a:custGeom>
            <a:avLst/>
            <a:gdLst/>
            <a:ahLst/>
            <a:cxnLst/>
            <a:rect l="l" t="t" r="r" b="b"/>
            <a:pathLst>
              <a:path w="281304" h="281305">
                <a:moveTo>
                  <a:pt x="140473" y="0"/>
                </a:moveTo>
                <a:lnTo>
                  <a:pt x="95917" y="7205"/>
                </a:lnTo>
                <a:lnTo>
                  <a:pt x="57336" y="27270"/>
                </a:lnTo>
                <a:lnTo>
                  <a:pt x="26986" y="57862"/>
                </a:lnTo>
                <a:lnTo>
                  <a:pt x="7122" y="96651"/>
                </a:lnTo>
                <a:lnTo>
                  <a:pt x="0" y="141308"/>
                </a:lnTo>
                <a:lnTo>
                  <a:pt x="7122" y="185807"/>
                </a:lnTo>
                <a:lnTo>
                  <a:pt x="26986" y="224231"/>
                </a:lnTo>
                <a:lnTo>
                  <a:pt x="57336" y="254389"/>
                </a:lnTo>
                <a:lnTo>
                  <a:pt x="95917" y="274090"/>
                </a:lnTo>
                <a:lnTo>
                  <a:pt x="140473" y="281144"/>
                </a:lnTo>
                <a:lnTo>
                  <a:pt x="185076" y="274090"/>
                </a:lnTo>
                <a:lnTo>
                  <a:pt x="223686" y="254389"/>
                </a:lnTo>
                <a:lnTo>
                  <a:pt x="254051" y="224231"/>
                </a:lnTo>
                <a:lnTo>
                  <a:pt x="256972" y="218584"/>
                </a:lnTo>
                <a:lnTo>
                  <a:pt x="140473" y="218584"/>
                </a:lnTo>
                <a:lnTo>
                  <a:pt x="110285" y="212512"/>
                </a:lnTo>
                <a:lnTo>
                  <a:pt x="85478" y="195953"/>
                </a:lnTo>
                <a:lnTo>
                  <a:pt x="68671" y="171390"/>
                </a:lnTo>
                <a:lnTo>
                  <a:pt x="62487" y="141308"/>
                </a:lnTo>
                <a:lnTo>
                  <a:pt x="68671" y="110990"/>
                </a:lnTo>
                <a:lnTo>
                  <a:pt x="85478" y="85918"/>
                </a:lnTo>
                <a:lnTo>
                  <a:pt x="110285" y="68852"/>
                </a:lnTo>
                <a:lnTo>
                  <a:pt x="140473" y="62550"/>
                </a:lnTo>
                <a:lnTo>
                  <a:pt x="256453" y="62550"/>
                </a:lnTo>
                <a:lnTo>
                  <a:pt x="254051" y="57862"/>
                </a:lnTo>
                <a:lnTo>
                  <a:pt x="223686" y="27270"/>
                </a:lnTo>
                <a:lnTo>
                  <a:pt x="185076" y="7205"/>
                </a:lnTo>
                <a:lnTo>
                  <a:pt x="140473" y="0"/>
                </a:lnTo>
                <a:close/>
              </a:path>
              <a:path w="281304" h="281305">
                <a:moveTo>
                  <a:pt x="256453" y="62550"/>
                </a:moveTo>
                <a:lnTo>
                  <a:pt x="140473" y="62550"/>
                </a:lnTo>
                <a:lnTo>
                  <a:pt x="170675" y="68852"/>
                </a:lnTo>
                <a:lnTo>
                  <a:pt x="195517" y="85918"/>
                </a:lnTo>
                <a:lnTo>
                  <a:pt x="212357" y="110990"/>
                </a:lnTo>
                <a:lnTo>
                  <a:pt x="218557" y="141308"/>
                </a:lnTo>
                <a:lnTo>
                  <a:pt x="212357" y="171390"/>
                </a:lnTo>
                <a:lnTo>
                  <a:pt x="195517" y="195953"/>
                </a:lnTo>
                <a:lnTo>
                  <a:pt x="170675" y="212512"/>
                </a:lnTo>
                <a:lnTo>
                  <a:pt x="140473" y="218584"/>
                </a:lnTo>
                <a:lnTo>
                  <a:pt x="256972" y="218584"/>
                </a:lnTo>
                <a:lnTo>
                  <a:pt x="273921" y="185807"/>
                </a:lnTo>
                <a:lnTo>
                  <a:pt x="281044" y="141308"/>
                </a:lnTo>
                <a:lnTo>
                  <a:pt x="273921" y="96651"/>
                </a:lnTo>
                <a:lnTo>
                  <a:pt x="256453" y="62550"/>
                </a:lnTo>
                <a:close/>
              </a:path>
            </a:pathLst>
          </a:custGeom>
          <a:solidFill>
            <a:srgbClr val="535F6D"/>
          </a:solidFill>
        </p:spPr>
        <p:txBody>
          <a:bodyPr wrap="square" lIns="0" tIns="0" rIns="0" bIns="0" rtlCol="0"/>
          <a:lstStyle/>
          <a:p>
            <a:endParaRPr/>
          </a:p>
        </p:txBody>
      </p:sp>
      <p:sp>
        <p:nvSpPr>
          <p:cNvPr id="11" name="object 11"/>
          <p:cNvSpPr/>
          <p:nvPr/>
        </p:nvSpPr>
        <p:spPr>
          <a:xfrm>
            <a:off x="4706179" y="1291025"/>
            <a:ext cx="163830" cy="273050"/>
          </a:xfrm>
          <a:custGeom>
            <a:avLst/>
            <a:gdLst/>
            <a:ahLst/>
            <a:cxnLst/>
            <a:rect l="l" t="t" r="r" b="b"/>
            <a:pathLst>
              <a:path w="163829" h="273050">
                <a:moveTo>
                  <a:pt x="58170" y="0"/>
                </a:moveTo>
                <a:lnTo>
                  <a:pt x="3727" y="0"/>
                </a:lnTo>
                <a:lnTo>
                  <a:pt x="0" y="3688"/>
                </a:lnTo>
                <a:lnTo>
                  <a:pt x="0" y="269382"/>
                </a:lnTo>
                <a:lnTo>
                  <a:pt x="3727" y="273061"/>
                </a:lnTo>
                <a:lnTo>
                  <a:pt x="159699" y="273061"/>
                </a:lnTo>
                <a:lnTo>
                  <a:pt x="163427" y="269382"/>
                </a:lnTo>
                <a:lnTo>
                  <a:pt x="163427" y="219329"/>
                </a:lnTo>
                <a:lnTo>
                  <a:pt x="159699" y="215650"/>
                </a:lnTo>
                <a:lnTo>
                  <a:pt x="61800" y="215650"/>
                </a:lnTo>
                <a:lnTo>
                  <a:pt x="61800" y="3688"/>
                </a:lnTo>
                <a:lnTo>
                  <a:pt x="58170" y="0"/>
                </a:lnTo>
                <a:close/>
              </a:path>
            </a:pathLst>
          </a:custGeom>
          <a:solidFill>
            <a:srgbClr val="535F6D"/>
          </a:solidFill>
        </p:spPr>
        <p:txBody>
          <a:bodyPr wrap="square" lIns="0" tIns="0" rIns="0" bIns="0" rtlCol="0"/>
          <a:lstStyle/>
          <a:p>
            <a:endParaRPr/>
          </a:p>
        </p:txBody>
      </p:sp>
      <p:sp>
        <p:nvSpPr>
          <p:cNvPr id="12" name="object 12"/>
          <p:cNvSpPr/>
          <p:nvPr/>
        </p:nvSpPr>
        <p:spPr>
          <a:xfrm>
            <a:off x="4977021" y="1286620"/>
            <a:ext cx="280670" cy="281305"/>
          </a:xfrm>
          <a:custGeom>
            <a:avLst/>
            <a:gdLst/>
            <a:ahLst/>
            <a:cxnLst/>
            <a:rect l="l" t="t" r="r" b="b"/>
            <a:pathLst>
              <a:path w="280670" h="281305">
                <a:moveTo>
                  <a:pt x="139786" y="0"/>
                </a:moveTo>
                <a:lnTo>
                  <a:pt x="95302" y="7205"/>
                </a:lnTo>
                <a:lnTo>
                  <a:pt x="56891" y="27270"/>
                </a:lnTo>
                <a:lnTo>
                  <a:pt x="26744" y="57862"/>
                </a:lnTo>
                <a:lnTo>
                  <a:pt x="7051" y="96651"/>
                </a:lnTo>
                <a:lnTo>
                  <a:pt x="0" y="141308"/>
                </a:lnTo>
                <a:lnTo>
                  <a:pt x="7051" y="185807"/>
                </a:lnTo>
                <a:lnTo>
                  <a:pt x="26744" y="224231"/>
                </a:lnTo>
                <a:lnTo>
                  <a:pt x="56891" y="254389"/>
                </a:lnTo>
                <a:lnTo>
                  <a:pt x="95302" y="274090"/>
                </a:lnTo>
                <a:lnTo>
                  <a:pt x="139786" y="281144"/>
                </a:lnTo>
                <a:lnTo>
                  <a:pt x="184352" y="274090"/>
                </a:lnTo>
                <a:lnTo>
                  <a:pt x="222957" y="254389"/>
                </a:lnTo>
                <a:lnTo>
                  <a:pt x="253336" y="224231"/>
                </a:lnTo>
                <a:lnTo>
                  <a:pt x="256259" y="218584"/>
                </a:lnTo>
                <a:lnTo>
                  <a:pt x="139786" y="218584"/>
                </a:lnTo>
                <a:lnTo>
                  <a:pt x="109599" y="212512"/>
                </a:lnTo>
                <a:lnTo>
                  <a:pt x="84791" y="195953"/>
                </a:lnTo>
                <a:lnTo>
                  <a:pt x="67984" y="171390"/>
                </a:lnTo>
                <a:lnTo>
                  <a:pt x="61800" y="141308"/>
                </a:lnTo>
                <a:lnTo>
                  <a:pt x="67984" y="110990"/>
                </a:lnTo>
                <a:lnTo>
                  <a:pt x="84791" y="85918"/>
                </a:lnTo>
                <a:lnTo>
                  <a:pt x="109599" y="68852"/>
                </a:lnTo>
                <a:lnTo>
                  <a:pt x="139786" y="62550"/>
                </a:lnTo>
                <a:lnTo>
                  <a:pt x="255740" y="62550"/>
                </a:lnTo>
                <a:lnTo>
                  <a:pt x="253336" y="57862"/>
                </a:lnTo>
                <a:lnTo>
                  <a:pt x="222957" y="27270"/>
                </a:lnTo>
                <a:lnTo>
                  <a:pt x="184352" y="7205"/>
                </a:lnTo>
                <a:lnTo>
                  <a:pt x="139786" y="0"/>
                </a:lnTo>
                <a:close/>
              </a:path>
              <a:path w="280670" h="281305">
                <a:moveTo>
                  <a:pt x="255740" y="62550"/>
                </a:moveTo>
                <a:lnTo>
                  <a:pt x="139786" y="62550"/>
                </a:lnTo>
                <a:lnTo>
                  <a:pt x="169973" y="68852"/>
                </a:lnTo>
                <a:lnTo>
                  <a:pt x="194781" y="85918"/>
                </a:lnTo>
                <a:lnTo>
                  <a:pt x="211588" y="110990"/>
                </a:lnTo>
                <a:lnTo>
                  <a:pt x="217772" y="141308"/>
                </a:lnTo>
                <a:lnTo>
                  <a:pt x="211588" y="171390"/>
                </a:lnTo>
                <a:lnTo>
                  <a:pt x="194781" y="195953"/>
                </a:lnTo>
                <a:lnTo>
                  <a:pt x="169973" y="212512"/>
                </a:lnTo>
                <a:lnTo>
                  <a:pt x="139786" y="218584"/>
                </a:lnTo>
                <a:lnTo>
                  <a:pt x="256259" y="218584"/>
                </a:lnTo>
                <a:lnTo>
                  <a:pt x="273225" y="185807"/>
                </a:lnTo>
                <a:lnTo>
                  <a:pt x="280357" y="141308"/>
                </a:lnTo>
                <a:lnTo>
                  <a:pt x="273225" y="96651"/>
                </a:lnTo>
                <a:lnTo>
                  <a:pt x="255740" y="62550"/>
                </a:lnTo>
                <a:close/>
              </a:path>
            </a:pathLst>
          </a:custGeom>
          <a:solidFill>
            <a:srgbClr val="535F6D"/>
          </a:solidFill>
        </p:spPr>
        <p:txBody>
          <a:bodyPr wrap="square" lIns="0" tIns="0" rIns="0" bIns="0" rtlCol="0"/>
          <a:lstStyle/>
          <a:p>
            <a:endParaRPr/>
          </a:p>
        </p:txBody>
      </p:sp>
      <p:sp>
        <p:nvSpPr>
          <p:cNvPr id="13" name="object 13"/>
          <p:cNvSpPr/>
          <p:nvPr/>
        </p:nvSpPr>
        <p:spPr>
          <a:xfrm>
            <a:off x="5395694" y="1291025"/>
            <a:ext cx="211454" cy="273050"/>
          </a:xfrm>
          <a:custGeom>
            <a:avLst/>
            <a:gdLst/>
            <a:ahLst/>
            <a:cxnLst/>
            <a:rect l="l" t="t" r="r" b="b"/>
            <a:pathLst>
              <a:path w="211454" h="273050">
                <a:moveTo>
                  <a:pt x="123600" y="0"/>
                </a:moveTo>
                <a:lnTo>
                  <a:pt x="2942" y="0"/>
                </a:lnTo>
                <a:lnTo>
                  <a:pt x="0" y="3688"/>
                </a:lnTo>
                <a:lnTo>
                  <a:pt x="0" y="269382"/>
                </a:lnTo>
                <a:lnTo>
                  <a:pt x="2942" y="273061"/>
                </a:lnTo>
                <a:lnTo>
                  <a:pt x="57386" y="273061"/>
                </a:lnTo>
                <a:lnTo>
                  <a:pt x="61113" y="269382"/>
                </a:lnTo>
                <a:lnTo>
                  <a:pt x="61113" y="166334"/>
                </a:lnTo>
                <a:lnTo>
                  <a:pt x="152996" y="166334"/>
                </a:lnTo>
                <a:lnTo>
                  <a:pt x="150871" y="162655"/>
                </a:lnTo>
                <a:lnTo>
                  <a:pt x="174222" y="149524"/>
                </a:lnTo>
                <a:lnTo>
                  <a:pt x="192598" y="131562"/>
                </a:lnTo>
                <a:lnTo>
                  <a:pt x="200910" y="116291"/>
                </a:lnTo>
                <a:lnTo>
                  <a:pt x="61113" y="116291"/>
                </a:lnTo>
                <a:lnTo>
                  <a:pt x="61113" y="55938"/>
                </a:lnTo>
                <a:lnTo>
                  <a:pt x="203196" y="55938"/>
                </a:lnTo>
                <a:lnTo>
                  <a:pt x="202230" y="51237"/>
                </a:lnTo>
                <a:lnTo>
                  <a:pt x="183929" y="24567"/>
                </a:lnTo>
                <a:lnTo>
                  <a:pt x="156800" y="6590"/>
                </a:lnTo>
                <a:lnTo>
                  <a:pt x="123600" y="0"/>
                </a:lnTo>
                <a:close/>
              </a:path>
              <a:path w="211454" h="273050">
                <a:moveTo>
                  <a:pt x="152996" y="166334"/>
                </a:moveTo>
                <a:lnTo>
                  <a:pt x="87599" y="166334"/>
                </a:lnTo>
                <a:lnTo>
                  <a:pt x="143514" y="269382"/>
                </a:lnTo>
                <a:lnTo>
                  <a:pt x="144200" y="270853"/>
                </a:lnTo>
                <a:lnTo>
                  <a:pt x="146457" y="273061"/>
                </a:lnTo>
                <a:lnTo>
                  <a:pt x="208257" y="273061"/>
                </a:lnTo>
                <a:lnTo>
                  <a:pt x="211200" y="267165"/>
                </a:lnTo>
                <a:lnTo>
                  <a:pt x="208257" y="262014"/>
                </a:lnTo>
                <a:lnTo>
                  <a:pt x="152996" y="166334"/>
                </a:lnTo>
                <a:close/>
              </a:path>
              <a:path w="211454" h="273050">
                <a:moveTo>
                  <a:pt x="203196" y="55938"/>
                </a:moveTo>
                <a:lnTo>
                  <a:pt x="118499" y="55938"/>
                </a:lnTo>
                <a:lnTo>
                  <a:pt x="130033" y="58261"/>
                </a:lnTo>
                <a:lnTo>
                  <a:pt x="139627" y="64585"/>
                </a:lnTo>
                <a:lnTo>
                  <a:pt x="146185" y="73946"/>
                </a:lnTo>
                <a:lnTo>
                  <a:pt x="148615" y="85379"/>
                </a:lnTo>
                <a:lnTo>
                  <a:pt x="146185" y="97038"/>
                </a:lnTo>
                <a:lnTo>
                  <a:pt x="139627" y="106905"/>
                </a:lnTo>
                <a:lnTo>
                  <a:pt x="130033" y="113738"/>
                </a:lnTo>
                <a:lnTo>
                  <a:pt x="118499" y="116291"/>
                </a:lnTo>
                <a:lnTo>
                  <a:pt x="200910" y="116291"/>
                </a:lnTo>
                <a:lnTo>
                  <a:pt x="204629" y="109460"/>
                </a:lnTo>
                <a:lnTo>
                  <a:pt x="208944" y="83907"/>
                </a:lnTo>
                <a:lnTo>
                  <a:pt x="203196" y="55938"/>
                </a:lnTo>
                <a:close/>
              </a:path>
            </a:pathLst>
          </a:custGeom>
          <a:solidFill>
            <a:srgbClr val="535F6D"/>
          </a:solidFill>
        </p:spPr>
        <p:txBody>
          <a:bodyPr wrap="square" lIns="0" tIns="0" rIns="0" bIns="0" rtlCol="0"/>
          <a:lstStyle/>
          <a:p>
            <a:endParaRPr/>
          </a:p>
        </p:txBody>
      </p:sp>
      <p:sp>
        <p:nvSpPr>
          <p:cNvPr id="14" name="object 14"/>
          <p:cNvSpPr/>
          <p:nvPr/>
        </p:nvSpPr>
        <p:spPr>
          <a:xfrm>
            <a:off x="6131511" y="1291025"/>
            <a:ext cx="239395" cy="273050"/>
          </a:xfrm>
          <a:custGeom>
            <a:avLst/>
            <a:gdLst/>
            <a:ahLst/>
            <a:cxnLst/>
            <a:rect l="l" t="t" r="r" b="b"/>
            <a:pathLst>
              <a:path w="239395" h="273050">
                <a:moveTo>
                  <a:pt x="102313" y="0"/>
                </a:moveTo>
                <a:lnTo>
                  <a:pt x="3727" y="0"/>
                </a:lnTo>
                <a:lnTo>
                  <a:pt x="0" y="3688"/>
                </a:lnTo>
                <a:lnTo>
                  <a:pt x="0" y="269382"/>
                </a:lnTo>
                <a:lnTo>
                  <a:pt x="3727" y="273061"/>
                </a:lnTo>
                <a:lnTo>
                  <a:pt x="102313" y="273061"/>
                </a:lnTo>
                <a:lnTo>
                  <a:pt x="145663" y="266101"/>
                </a:lnTo>
                <a:lnTo>
                  <a:pt x="183240" y="246706"/>
                </a:lnTo>
                <a:lnTo>
                  <a:pt x="212827" y="217101"/>
                </a:lnTo>
                <a:lnTo>
                  <a:pt x="213954" y="214915"/>
                </a:lnTo>
                <a:lnTo>
                  <a:pt x="61113" y="214915"/>
                </a:lnTo>
                <a:lnTo>
                  <a:pt x="61113" y="57410"/>
                </a:lnTo>
                <a:lnTo>
                  <a:pt x="213660" y="57410"/>
                </a:lnTo>
                <a:lnTo>
                  <a:pt x="212827" y="55802"/>
                </a:lnTo>
                <a:lnTo>
                  <a:pt x="183240" y="26308"/>
                </a:lnTo>
                <a:lnTo>
                  <a:pt x="145663" y="6953"/>
                </a:lnTo>
                <a:lnTo>
                  <a:pt x="102313" y="0"/>
                </a:lnTo>
                <a:close/>
              </a:path>
              <a:path w="239395" h="273050">
                <a:moveTo>
                  <a:pt x="213660" y="57410"/>
                </a:moveTo>
                <a:lnTo>
                  <a:pt x="98684" y="57410"/>
                </a:lnTo>
                <a:lnTo>
                  <a:pt x="129140" y="63505"/>
                </a:lnTo>
                <a:lnTo>
                  <a:pt x="153103" y="80226"/>
                </a:lnTo>
                <a:lnTo>
                  <a:pt x="168789" y="105229"/>
                </a:lnTo>
                <a:lnTo>
                  <a:pt x="174414" y="136167"/>
                </a:lnTo>
                <a:lnTo>
                  <a:pt x="168789" y="167100"/>
                </a:lnTo>
                <a:lnTo>
                  <a:pt x="153103" y="192100"/>
                </a:lnTo>
                <a:lnTo>
                  <a:pt x="129140" y="208820"/>
                </a:lnTo>
                <a:lnTo>
                  <a:pt x="98684" y="214915"/>
                </a:lnTo>
                <a:lnTo>
                  <a:pt x="213954" y="214915"/>
                </a:lnTo>
                <a:lnTo>
                  <a:pt x="232205" y="179513"/>
                </a:lnTo>
                <a:lnTo>
                  <a:pt x="239157" y="136167"/>
                </a:lnTo>
                <a:lnTo>
                  <a:pt x="232205" y="93175"/>
                </a:lnTo>
                <a:lnTo>
                  <a:pt x="213660" y="57410"/>
                </a:lnTo>
                <a:close/>
              </a:path>
            </a:pathLst>
          </a:custGeom>
          <a:solidFill>
            <a:srgbClr val="535F6D"/>
          </a:solidFill>
        </p:spPr>
        <p:txBody>
          <a:bodyPr wrap="square" lIns="0" tIns="0" rIns="0" bIns="0" rtlCol="0"/>
          <a:lstStyle/>
          <a:p>
            <a:endParaRPr/>
          </a:p>
        </p:txBody>
      </p:sp>
      <p:sp>
        <p:nvSpPr>
          <p:cNvPr id="15" name="object 15"/>
          <p:cNvSpPr/>
          <p:nvPr/>
        </p:nvSpPr>
        <p:spPr>
          <a:xfrm>
            <a:off x="6492895" y="1286620"/>
            <a:ext cx="281305" cy="281305"/>
          </a:xfrm>
          <a:custGeom>
            <a:avLst/>
            <a:gdLst/>
            <a:ahLst/>
            <a:cxnLst/>
            <a:rect l="l" t="t" r="r" b="b"/>
            <a:pathLst>
              <a:path w="281304" h="281305">
                <a:moveTo>
                  <a:pt x="140473" y="0"/>
                </a:moveTo>
                <a:lnTo>
                  <a:pt x="95917" y="7205"/>
                </a:lnTo>
                <a:lnTo>
                  <a:pt x="57336" y="27270"/>
                </a:lnTo>
                <a:lnTo>
                  <a:pt x="26986" y="57862"/>
                </a:lnTo>
                <a:lnTo>
                  <a:pt x="7122" y="96651"/>
                </a:lnTo>
                <a:lnTo>
                  <a:pt x="0" y="141308"/>
                </a:lnTo>
                <a:lnTo>
                  <a:pt x="7122" y="185807"/>
                </a:lnTo>
                <a:lnTo>
                  <a:pt x="26986" y="224231"/>
                </a:lnTo>
                <a:lnTo>
                  <a:pt x="57336" y="254389"/>
                </a:lnTo>
                <a:lnTo>
                  <a:pt x="95917" y="274090"/>
                </a:lnTo>
                <a:lnTo>
                  <a:pt x="140473" y="281144"/>
                </a:lnTo>
                <a:lnTo>
                  <a:pt x="185039" y="274090"/>
                </a:lnTo>
                <a:lnTo>
                  <a:pt x="223644" y="254389"/>
                </a:lnTo>
                <a:lnTo>
                  <a:pt x="254023" y="224231"/>
                </a:lnTo>
                <a:lnTo>
                  <a:pt x="256946" y="218584"/>
                </a:lnTo>
                <a:lnTo>
                  <a:pt x="140473" y="218584"/>
                </a:lnTo>
                <a:lnTo>
                  <a:pt x="110285" y="212512"/>
                </a:lnTo>
                <a:lnTo>
                  <a:pt x="85478" y="195953"/>
                </a:lnTo>
                <a:lnTo>
                  <a:pt x="68671" y="171390"/>
                </a:lnTo>
                <a:lnTo>
                  <a:pt x="62487" y="141308"/>
                </a:lnTo>
                <a:lnTo>
                  <a:pt x="68671" y="110990"/>
                </a:lnTo>
                <a:lnTo>
                  <a:pt x="85478" y="85918"/>
                </a:lnTo>
                <a:lnTo>
                  <a:pt x="110285" y="68852"/>
                </a:lnTo>
                <a:lnTo>
                  <a:pt x="140473" y="62550"/>
                </a:lnTo>
                <a:lnTo>
                  <a:pt x="256427" y="62550"/>
                </a:lnTo>
                <a:lnTo>
                  <a:pt x="254023" y="57862"/>
                </a:lnTo>
                <a:lnTo>
                  <a:pt x="223644" y="27270"/>
                </a:lnTo>
                <a:lnTo>
                  <a:pt x="185039" y="7205"/>
                </a:lnTo>
                <a:lnTo>
                  <a:pt x="140473" y="0"/>
                </a:lnTo>
                <a:close/>
              </a:path>
              <a:path w="281304" h="281305">
                <a:moveTo>
                  <a:pt x="256427" y="62550"/>
                </a:moveTo>
                <a:lnTo>
                  <a:pt x="140473" y="62550"/>
                </a:lnTo>
                <a:lnTo>
                  <a:pt x="170660" y="68852"/>
                </a:lnTo>
                <a:lnTo>
                  <a:pt x="195468" y="85918"/>
                </a:lnTo>
                <a:lnTo>
                  <a:pt x="212274" y="110990"/>
                </a:lnTo>
                <a:lnTo>
                  <a:pt x="218459" y="141308"/>
                </a:lnTo>
                <a:lnTo>
                  <a:pt x="212274" y="171390"/>
                </a:lnTo>
                <a:lnTo>
                  <a:pt x="195468" y="195953"/>
                </a:lnTo>
                <a:lnTo>
                  <a:pt x="170660" y="212512"/>
                </a:lnTo>
                <a:lnTo>
                  <a:pt x="140473" y="218584"/>
                </a:lnTo>
                <a:lnTo>
                  <a:pt x="256946" y="218584"/>
                </a:lnTo>
                <a:lnTo>
                  <a:pt x="273911" y="185807"/>
                </a:lnTo>
                <a:lnTo>
                  <a:pt x="281044" y="141308"/>
                </a:lnTo>
                <a:lnTo>
                  <a:pt x="273911" y="96651"/>
                </a:lnTo>
                <a:lnTo>
                  <a:pt x="256427" y="62550"/>
                </a:lnTo>
                <a:close/>
              </a:path>
            </a:pathLst>
          </a:custGeom>
          <a:solidFill>
            <a:srgbClr val="535F6D"/>
          </a:solidFill>
        </p:spPr>
        <p:txBody>
          <a:bodyPr wrap="square" lIns="0" tIns="0" rIns="0" bIns="0" rtlCol="0"/>
          <a:lstStyle/>
          <a:p>
            <a:endParaRPr/>
          </a:p>
        </p:txBody>
      </p:sp>
      <p:sp>
        <p:nvSpPr>
          <p:cNvPr id="16" name="object 16"/>
          <p:cNvSpPr/>
          <p:nvPr/>
        </p:nvSpPr>
        <p:spPr>
          <a:xfrm>
            <a:off x="5731966" y="1286620"/>
            <a:ext cx="266700" cy="277495"/>
          </a:xfrm>
          <a:custGeom>
            <a:avLst/>
            <a:gdLst/>
            <a:ahLst/>
            <a:cxnLst/>
            <a:rect l="l" t="t" r="r" b="b"/>
            <a:pathLst>
              <a:path w="266700" h="277494">
                <a:moveTo>
                  <a:pt x="138315" y="0"/>
                </a:moveTo>
                <a:lnTo>
                  <a:pt x="128799" y="0"/>
                </a:lnTo>
                <a:lnTo>
                  <a:pt x="125856" y="2197"/>
                </a:lnTo>
                <a:lnTo>
                  <a:pt x="125072" y="4404"/>
                </a:lnTo>
                <a:lnTo>
                  <a:pt x="2942" y="267155"/>
                </a:lnTo>
                <a:lnTo>
                  <a:pt x="0" y="272315"/>
                </a:lnTo>
                <a:lnTo>
                  <a:pt x="3727" y="277465"/>
                </a:lnTo>
                <a:lnTo>
                  <a:pt x="60328" y="277465"/>
                </a:lnTo>
                <a:lnTo>
                  <a:pt x="63271" y="275258"/>
                </a:lnTo>
                <a:lnTo>
                  <a:pt x="66214" y="267891"/>
                </a:lnTo>
                <a:lnTo>
                  <a:pt x="80242" y="236978"/>
                </a:lnTo>
                <a:lnTo>
                  <a:pt x="250145" y="236978"/>
                </a:lnTo>
                <a:lnTo>
                  <a:pt x="228595" y="190614"/>
                </a:lnTo>
                <a:lnTo>
                  <a:pt x="97899" y="190614"/>
                </a:lnTo>
                <a:lnTo>
                  <a:pt x="133214" y="108924"/>
                </a:lnTo>
                <a:lnTo>
                  <a:pt x="190624" y="108924"/>
                </a:lnTo>
                <a:lnTo>
                  <a:pt x="142042" y="4404"/>
                </a:lnTo>
                <a:lnTo>
                  <a:pt x="140571" y="2197"/>
                </a:lnTo>
                <a:lnTo>
                  <a:pt x="138315" y="0"/>
                </a:lnTo>
                <a:close/>
              </a:path>
              <a:path w="266700" h="277494">
                <a:moveTo>
                  <a:pt x="250145" y="236978"/>
                </a:moveTo>
                <a:lnTo>
                  <a:pt x="186970" y="236978"/>
                </a:lnTo>
                <a:lnTo>
                  <a:pt x="200900" y="267891"/>
                </a:lnTo>
                <a:lnTo>
                  <a:pt x="204627" y="275994"/>
                </a:lnTo>
                <a:lnTo>
                  <a:pt x="206099" y="277465"/>
                </a:lnTo>
                <a:lnTo>
                  <a:pt x="263485" y="277465"/>
                </a:lnTo>
                <a:lnTo>
                  <a:pt x="266428" y="272315"/>
                </a:lnTo>
                <a:lnTo>
                  <a:pt x="264171" y="267155"/>
                </a:lnTo>
                <a:lnTo>
                  <a:pt x="250145" y="236978"/>
                </a:lnTo>
                <a:close/>
              </a:path>
              <a:path w="266700" h="277494">
                <a:moveTo>
                  <a:pt x="190624" y="108924"/>
                </a:moveTo>
                <a:lnTo>
                  <a:pt x="133214" y="108924"/>
                </a:lnTo>
                <a:lnTo>
                  <a:pt x="169215" y="190614"/>
                </a:lnTo>
                <a:lnTo>
                  <a:pt x="228595" y="190614"/>
                </a:lnTo>
                <a:lnTo>
                  <a:pt x="190624" y="108924"/>
                </a:lnTo>
                <a:close/>
              </a:path>
            </a:pathLst>
          </a:custGeom>
          <a:solidFill>
            <a:srgbClr val="535F6D"/>
          </a:solidFill>
        </p:spPr>
        <p:txBody>
          <a:bodyPr wrap="square" lIns="0" tIns="0" rIns="0" bIns="0" rtlCol="0"/>
          <a:lstStyle/>
          <a:p>
            <a:endParaRPr/>
          </a:p>
        </p:txBody>
      </p:sp>
      <p:sp>
        <p:nvSpPr>
          <p:cNvPr id="17" name="object 17"/>
          <p:cNvSpPr/>
          <p:nvPr/>
        </p:nvSpPr>
        <p:spPr>
          <a:xfrm>
            <a:off x="3948290" y="1790038"/>
            <a:ext cx="180975" cy="187960"/>
          </a:xfrm>
          <a:custGeom>
            <a:avLst/>
            <a:gdLst/>
            <a:ahLst/>
            <a:cxnLst/>
            <a:rect l="l" t="t" r="r" b="b"/>
            <a:pathLst>
              <a:path w="180975" h="187960">
                <a:moveTo>
                  <a:pt x="80929" y="0"/>
                </a:moveTo>
                <a:lnTo>
                  <a:pt x="0" y="0"/>
                </a:lnTo>
                <a:lnTo>
                  <a:pt x="0" y="25752"/>
                </a:lnTo>
                <a:lnTo>
                  <a:pt x="22071" y="25752"/>
                </a:lnTo>
                <a:lnTo>
                  <a:pt x="22071" y="161909"/>
                </a:lnTo>
                <a:lnTo>
                  <a:pt x="0" y="161909"/>
                </a:lnTo>
                <a:lnTo>
                  <a:pt x="0" y="187671"/>
                </a:lnTo>
                <a:lnTo>
                  <a:pt x="80929" y="187671"/>
                </a:lnTo>
                <a:lnTo>
                  <a:pt x="92551" y="187487"/>
                </a:lnTo>
                <a:lnTo>
                  <a:pt x="147175" y="169643"/>
                </a:lnTo>
                <a:lnTo>
                  <a:pt x="156490" y="159702"/>
                </a:lnTo>
                <a:lnTo>
                  <a:pt x="56699" y="159702"/>
                </a:lnTo>
                <a:lnTo>
                  <a:pt x="56699" y="27223"/>
                </a:lnTo>
                <a:lnTo>
                  <a:pt x="155795" y="27223"/>
                </a:lnTo>
                <a:lnTo>
                  <a:pt x="145023" y="16464"/>
                </a:lnTo>
                <a:lnTo>
                  <a:pt x="119971" y="4414"/>
                </a:lnTo>
                <a:lnTo>
                  <a:pt x="111084" y="2172"/>
                </a:lnTo>
                <a:lnTo>
                  <a:pt x="101847" y="827"/>
                </a:lnTo>
                <a:lnTo>
                  <a:pt x="91912" y="172"/>
                </a:lnTo>
                <a:lnTo>
                  <a:pt x="80929" y="0"/>
                </a:lnTo>
                <a:close/>
              </a:path>
              <a:path w="180975" h="187960">
                <a:moveTo>
                  <a:pt x="155795" y="27223"/>
                </a:moveTo>
                <a:lnTo>
                  <a:pt x="79457" y="27223"/>
                </a:lnTo>
                <a:lnTo>
                  <a:pt x="87394" y="27396"/>
                </a:lnTo>
                <a:lnTo>
                  <a:pt x="94760" y="28051"/>
                </a:lnTo>
                <a:lnTo>
                  <a:pt x="135556" y="53997"/>
                </a:lnTo>
                <a:lnTo>
                  <a:pt x="145672" y="93463"/>
                </a:lnTo>
                <a:lnTo>
                  <a:pt x="143161" y="114922"/>
                </a:lnTo>
                <a:lnTo>
                  <a:pt x="110357" y="155287"/>
                </a:lnTo>
                <a:lnTo>
                  <a:pt x="79457" y="159702"/>
                </a:lnTo>
                <a:lnTo>
                  <a:pt x="156490" y="159702"/>
                </a:lnTo>
                <a:lnTo>
                  <a:pt x="165450" y="150139"/>
                </a:lnTo>
                <a:lnTo>
                  <a:pt x="176975" y="124562"/>
                </a:lnTo>
                <a:lnTo>
                  <a:pt x="180986" y="93463"/>
                </a:lnTo>
                <a:lnTo>
                  <a:pt x="176626" y="61541"/>
                </a:lnTo>
                <a:lnTo>
                  <a:pt x="164273" y="35691"/>
                </a:lnTo>
                <a:lnTo>
                  <a:pt x="155795" y="27223"/>
                </a:lnTo>
                <a:close/>
              </a:path>
            </a:pathLst>
          </a:custGeom>
          <a:solidFill>
            <a:srgbClr val="535F6D"/>
          </a:solidFill>
        </p:spPr>
        <p:txBody>
          <a:bodyPr wrap="square" lIns="0" tIns="0" rIns="0" bIns="0" rtlCol="0"/>
          <a:lstStyle/>
          <a:p>
            <a:endParaRPr/>
          </a:p>
        </p:txBody>
      </p:sp>
      <p:sp>
        <p:nvSpPr>
          <p:cNvPr id="18" name="object 18"/>
          <p:cNvSpPr/>
          <p:nvPr/>
        </p:nvSpPr>
        <p:spPr>
          <a:xfrm>
            <a:off x="4148406" y="1839345"/>
            <a:ext cx="128905" cy="142240"/>
          </a:xfrm>
          <a:custGeom>
            <a:avLst/>
            <a:gdLst/>
            <a:ahLst/>
            <a:cxnLst/>
            <a:rect l="l" t="t" r="r" b="b"/>
            <a:pathLst>
              <a:path w="128904" h="142239">
                <a:moveTo>
                  <a:pt x="68470" y="0"/>
                </a:moveTo>
                <a:lnTo>
                  <a:pt x="40680" y="5244"/>
                </a:lnTo>
                <a:lnTo>
                  <a:pt x="19042" y="19872"/>
                </a:lnTo>
                <a:lnTo>
                  <a:pt x="5001" y="42227"/>
                </a:lnTo>
                <a:lnTo>
                  <a:pt x="0" y="70654"/>
                </a:lnTo>
                <a:lnTo>
                  <a:pt x="5059" y="98264"/>
                </a:lnTo>
                <a:lnTo>
                  <a:pt x="19508" y="120976"/>
                </a:lnTo>
                <a:lnTo>
                  <a:pt x="42253" y="136374"/>
                </a:lnTo>
                <a:lnTo>
                  <a:pt x="72198" y="142043"/>
                </a:lnTo>
                <a:lnTo>
                  <a:pt x="92096" y="141745"/>
                </a:lnTo>
                <a:lnTo>
                  <a:pt x="104472" y="139652"/>
                </a:lnTo>
                <a:lnTo>
                  <a:pt x="114493" y="133973"/>
                </a:lnTo>
                <a:lnTo>
                  <a:pt x="127328" y="122913"/>
                </a:lnTo>
                <a:lnTo>
                  <a:pt x="121945" y="113338"/>
                </a:lnTo>
                <a:lnTo>
                  <a:pt x="75141" y="113338"/>
                </a:lnTo>
                <a:lnTo>
                  <a:pt x="60286" y="110993"/>
                </a:lnTo>
                <a:lnTo>
                  <a:pt x="47674" y="103956"/>
                </a:lnTo>
                <a:lnTo>
                  <a:pt x="38668" y="92227"/>
                </a:lnTo>
                <a:lnTo>
                  <a:pt x="34627" y="75804"/>
                </a:lnTo>
                <a:lnTo>
                  <a:pt x="128113" y="75804"/>
                </a:lnTo>
                <a:lnTo>
                  <a:pt x="128799" y="68446"/>
                </a:lnTo>
                <a:lnTo>
                  <a:pt x="128799" y="64032"/>
                </a:lnTo>
                <a:lnTo>
                  <a:pt x="127520" y="55938"/>
                </a:lnTo>
                <a:lnTo>
                  <a:pt x="35314" y="55938"/>
                </a:lnTo>
                <a:lnTo>
                  <a:pt x="39242" y="43884"/>
                </a:lnTo>
                <a:lnTo>
                  <a:pt x="46288" y="34592"/>
                </a:lnTo>
                <a:lnTo>
                  <a:pt x="55965" y="28613"/>
                </a:lnTo>
                <a:lnTo>
                  <a:pt x="67784" y="26497"/>
                </a:lnTo>
                <a:lnTo>
                  <a:pt x="117676" y="26497"/>
                </a:lnTo>
                <a:lnTo>
                  <a:pt x="113276" y="18768"/>
                </a:lnTo>
                <a:lnTo>
                  <a:pt x="94368" y="5037"/>
                </a:lnTo>
                <a:lnTo>
                  <a:pt x="68470" y="0"/>
                </a:lnTo>
                <a:close/>
              </a:path>
              <a:path w="128904" h="142239">
                <a:moveTo>
                  <a:pt x="114085" y="99359"/>
                </a:moveTo>
                <a:lnTo>
                  <a:pt x="111104" y="101543"/>
                </a:lnTo>
                <a:lnTo>
                  <a:pt x="102890" y="106349"/>
                </a:lnTo>
                <a:lnTo>
                  <a:pt x="90537" y="111154"/>
                </a:lnTo>
                <a:lnTo>
                  <a:pt x="75141" y="113338"/>
                </a:lnTo>
                <a:lnTo>
                  <a:pt x="121945" y="113338"/>
                </a:lnTo>
                <a:lnTo>
                  <a:pt x="114085" y="99359"/>
                </a:lnTo>
                <a:close/>
              </a:path>
              <a:path w="128904" h="142239">
                <a:moveTo>
                  <a:pt x="117676" y="26497"/>
                </a:moveTo>
                <a:lnTo>
                  <a:pt x="67784" y="26497"/>
                </a:lnTo>
                <a:lnTo>
                  <a:pt x="77688" y="28509"/>
                </a:lnTo>
                <a:lnTo>
                  <a:pt x="85956" y="34316"/>
                </a:lnTo>
                <a:lnTo>
                  <a:pt x="91759" y="43574"/>
                </a:lnTo>
                <a:lnTo>
                  <a:pt x="94270" y="55938"/>
                </a:lnTo>
                <a:lnTo>
                  <a:pt x="127520" y="55938"/>
                </a:lnTo>
                <a:lnTo>
                  <a:pt x="124863" y="39123"/>
                </a:lnTo>
                <a:lnTo>
                  <a:pt x="117676" y="26497"/>
                </a:lnTo>
                <a:close/>
              </a:path>
            </a:pathLst>
          </a:custGeom>
          <a:solidFill>
            <a:srgbClr val="535F6D"/>
          </a:solidFill>
        </p:spPr>
        <p:txBody>
          <a:bodyPr wrap="square" lIns="0" tIns="0" rIns="0" bIns="0" rtlCol="0"/>
          <a:lstStyle/>
          <a:p>
            <a:endParaRPr/>
          </a:p>
        </p:txBody>
      </p:sp>
      <p:sp>
        <p:nvSpPr>
          <p:cNvPr id="19" name="object 19"/>
          <p:cNvSpPr/>
          <p:nvPr/>
        </p:nvSpPr>
        <p:spPr>
          <a:xfrm>
            <a:off x="4291920" y="1839345"/>
            <a:ext cx="154940" cy="191770"/>
          </a:xfrm>
          <a:custGeom>
            <a:avLst/>
            <a:gdLst/>
            <a:ahLst/>
            <a:cxnLst/>
            <a:rect l="l" t="t" r="r" b="b"/>
            <a:pathLst>
              <a:path w="154939" h="191769">
                <a:moveTo>
                  <a:pt x="74356" y="166334"/>
                </a:moveTo>
                <a:lnTo>
                  <a:pt x="1471" y="166334"/>
                </a:lnTo>
                <a:lnTo>
                  <a:pt x="1471" y="191360"/>
                </a:lnTo>
                <a:lnTo>
                  <a:pt x="74356" y="191360"/>
                </a:lnTo>
                <a:lnTo>
                  <a:pt x="74356" y="166334"/>
                </a:lnTo>
                <a:close/>
              </a:path>
              <a:path w="154939" h="191769">
                <a:moveTo>
                  <a:pt x="47085" y="3678"/>
                </a:moveTo>
                <a:lnTo>
                  <a:pt x="0" y="3678"/>
                </a:lnTo>
                <a:lnTo>
                  <a:pt x="0" y="28705"/>
                </a:lnTo>
                <a:lnTo>
                  <a:pt x="18442" y="28705"/>
                </a:lnTo>
                <a:lnTo>
                  <a:pt x="20600" y="30912"/>
                </a:lnTo>
                <a:lnTo>
                  <a:pt x="20600" y="166334"/>
                </a:lnTo>
                <a:lnTo>
                  <a:pt x="54443" y="166334"/>
                </a:lnTo>
                <a:lnTo>
                  <a:pt x="54443" y="127328"/>
                </a:lnTo>
                <a:lnTo>
                  <a:pt x="53756" y="122913"/>
                </a:lnTo>
                <a:lnTo>
                  <a:pt x="136856" y="122913"/>
                </a:lnTo>
                <a:lnTo>
                  <a:pt x="137236" y="122631"/>
                </a:lnTo>
                <a:lnTo>
                  <a:pt x="142479" y="113338"/>
                </a:lnTo>
                <a:lnTo>
                  <a:pt x="86814" y="113338"/>
                </a:lnTo>
                <a:lnTo>
                  <a:pt x="72337" y="109786"/>
                </a:lnTo>
                <a:lnTo>
                  <a:pt x="62008" y="100369"/>
                </a:lnTo>
                <a:lnTo>
                  <a:pt x="55818" y="86950"/>
                </a:lnTo>
                <a:lnTo>
                  <a:pt x="53756" y="71389"/>
                </a:lnTo>
                <a:lnTo>
                  <a:pt x="56561" y="52414"/>
                </a:lnTo>
                <a:lnTo>
                  <a:pt x="64056" y="39375"/>
                </a:lnTo>
                <a:lnTo>
                  <a:pt x="74862" y="31855"/>
                </a:lnTo>
                <a:lnTo>
                  <a:pt x="87599" y="29440"/>
                </a:lnTo>
                <a:lnTo>
                  <a:pt x="143594" y="29440"/>
                </a:lnTo>
                <a:lnTo>
                  <a:pt x="140085" y="22818"/>
                </a:lnTo>
                <a:lnTo>
                  <a:pt x="50813" y="22818"/>
                </a:lnTo>
                <a:lnTo>
                  <a:pt x="51500" y="19875"/>
                </a:lnTo>
                <a:lnTo>
                  <a:pt x="51500" y="9565"/>
                </a:lnTo>
                <a:lnTo>
                  <a:pt x="47085" y="3678"/>
                </a:lnTo>
                <a:close/>
              </a:path>
              <a:path w="154939" h="191769">
                <a:moveTo>
                  <a:pt x="136856" y="122913"/>
                </a:moveTo>
                <a:lnTo>
                  <a:pt x="54443" y="122913"/>
                </a:lnTo>
                <a:lnTo>
                  <a:pt x="56708" y="125902"/>
                </a:lnTo>
                <a:lnTo>
                  <a:pt x="63737" y="132478"/>
                </a:lnTo>
                <a:lnTo>
                  <a:pt x="75880" y="139054"/>
                </a:lnTo>
                <a:lnTo>
                  <a:pt x="93485" y="142043"/>
                </a:lnTo>
                <a:lnTo>
                  <a:pt x="117917" y="136995"/>
                </a:lnTo>
                <a:lnTo>
                  <a:pt x="136856" y="122913"/>
                </a:lnTo>
                <a:close/>
              </a:path>
              <a:path w="154939" h="191769">
                <a:moveTo>
                  <a:pt x="143594" y="29440"/>
                </a:moveTo>
                <a:lnTo>
                  <a:pt x="87599" y="29440"/>
                </a:lnTo>
                <a:lnTo>
                  <a:pt x="101124" y="32372"/>
                </a:lnTo>
                <a:lnTo>
                  <a:pt x="111559" y="40754"/>
                </a:lnTo>
                <a:lnTo>
                  <a:pt x="118279" y="53967"/>
                </a:lnTo>
                <a:lnTo>
                  <a:pt x="120657" y="71389"/>
                </a:lnTo>
                <a:lnTo>
                  <a:pt x="117963" y="89123"/>
                </a:lnTo>
                <a:lnTo>
                  <a:pt x="110652" y="102301"/>
                </a:lnTo>
                <a:lnTo>
                  <a:pt x="99882" y="110510"/>
                </a:lnTo>
                <a:lnTo>
                  <a:pt x="86814" y="113338"/>
                </a:lnTo>
                <a:lnTo>
                  <a:pt x="142479" y="113338"/>
                </a:lnTo>
                <a:lnTo>
                  <a:pt x="149933" y="100126"/>
                </a:lnTo>
                <a:lnTo>
                  <a:pt x="154500" y="70654"/>
                </a:lnTo>
                <a:lnTo>
                  <a:pt x="150370" y="42227"/>
                </a:lnTo>
                <a:lnTo>
                  <a:pt x="143594" y="29440"/>
                </a:lnTo>
                <a:close/>
              </a:path>
              <a:path w="154939" h="191769">
                <a:moveTo>
                  <a:pt x="94956" y="0"/>
                </a:moveTo>
                <a:lnTo>
                  <a:pt x="76454" y="356"/>
                </a:lnTo>
                <a:lnTo>
                  <a:pt x="65760" y="2852"/>
                </a:lnTo>
                <a:lnTo>
                  <a:pt x="58800" y="9626"/>
                </a:lnTo>
                <a:lnTo>
                  <a:pt x="51500" y="22818"/>
                </a:lnTo>
                <a:lnTo>
                  <a:pt x="140085" y="22818"/>
                </a:lnTo>
                <a:lnTo>
                  <a:pt x="138523" y="19872"/>
                </a:lnTo>
                <a:lnTo>
                  <a:pt x="119779" y="5244"/>
                </a:lnTo>
                <a:lnTo>
                  <a:pt x="94956" y="0"/>
                </a:lnTo>
                <a:close/>
              </a:path>
            </a:pathLst>
          </a:custGeom>
          <a:solidFill>
            <a:srgbClr val="535F6D"/>
          </a:solidFill>
        </p:spPr>
        <p:txBody>
          <a:bodyPr wrap="square" lIns="0" tIns="0" rIns="0" bIns="0" rtlCol="0"/>
          <a:lstStyle/>
          <a:p>
            <a:endParaRPr/>
          </a:p>
        </p:txBody>
      </p:sp>
      <p:sp>
        <p:nvSpPr>
          <p:cNvPr id="20" name="object 20"/>
          <p:cNvSpPr/>
          <p:nvPr/>
        </p:nvSpPr>
        <p:spPr>
          <a:xfrm>
            <a:off x="4461135" y="1839345"/>
            <a:ext cx="136525" cy="142240"/>
          </a:xfrm>
          <a:custGeom>
            <a:avLst/>
            <a:gdLst/>
            <a:ahLst/>
            <a:cxnLst/>
            <a:rect l="l" t="t" r="r" b="b"/>
            <a:pathLst>
              <a:path w="136525" h="142239">
                <a:moveTo>
                  <a:pt x="112068" y="27233"/>
                </a:moveTo>
                <a:lnTo>
                  <a:pt x="59642" y="27233"/>
                </a:lnTo>
                <a:lnTo>
                  <a:pt x="69468" y="28429"/>
                </a:lnTo>
                <a:lnTo>
                  <a:pt x="77409" y="32385"/>
                </a:lnTo>
                <a:lnTo>
                  <a:pt x="82720" y="39653"/>
                </a:lnTo>
                <a:lnTo>
                  <a:pt x="84656" y="50788"/>
                </a:lnTo>
                <a:lnTo>
                  <a:pt x="84656" y="55202"/>
                </a:lnTo>
                <a:lnTo>
                  <a:pt x="75828" y="55202"/>
                </a:lnTo>
                <a:lnTo>
                  <a:pt x="54999" y="56536"/>
                </a:lnTo>
                <a:lnTo>
                  <a:pt x="29931" y="62561"/>
                </a:lnTo>
                <a:lnTo>
                  <a:pt x="8854" y="76314"/>
                </a:lnTo>
                <a:lnTo>
                  <a:pt x="0" y="100830"/>
                </a:lnTo>
                <a:lnTo>
                  <a:pt x="3709" y="118759"/>
                </a:lnTo>
                <a:lnTo>
                  <a:pt x="13635" y="131649"/>
                </a:lnTo>
                <a:lnTo>
                  <a:pt x="27975" y="139434"/>
                </a:lnTo>
                <a:lnTo>
                  <a:pt x="44927" y="142043"/>
                </a:lnTo>
                <a:lnTo>
                  <a:pt x="62975" y="141630"/>
                </a:lnTo>
                <a:lnTo>
                  <a:pt x="73436" y="138732"/>
                </a:lnTo>
                <a:lnTo>
                  <a:pt x="80311" y="130869"/>
                </a:lnTo>
                <a:lnTo>
                  <a:pt x="87249" y="116291"/>
                </a:lnTo>
                <a:lnTo>
                  <a:pt x="53756" y="116291"/>
                </a:lnTo>
                <a:lnTo>
                  <a:pt x="45404" y="114864"/>
                </a:lnTo>
                <a:lnTo>
                  <a:pt x="39177" y="110952"/>
                </a:lnTo>
                <a:lnTo>
                  <a:pt x="35285" y="105108"/>
                </a:lnTo>
                <a:lnTo>
                  <a:pt x="33941" y="97887"/>
                </a:lnTo>
                <a:lnTo>
                  <a:pt x="39206" y="85741"/>
                </a:lnTo>
                <a:lnTo>
                  <a:pt x="51782" y="79116"/>
                </a:lnTo>
                <a:lnTo>
                  <a:pt x="66841" y="76356"/>
                </a:lnTo>
                <a:lnTo>
                  <a:pt x="79555" y="75804"/>
                </a:lnTo>
                <a:lnTo>
                  <a:pt x="117813" y="75804"/>
                </a:lnTo>
                <a:lnTo>
                  <a:pt x="117813" y="53731"/>
                </a:lnTo>
                <a:lnTo>
                  <a:pt x="114260" y="30742"/>
                </a:lnTo>
                <a:lnTo>
                  <a:pt x="112068" y="27233"/>
                </a:lnTo>
                <a:close/>
              </a:path>
              <a:path w="136525" h="142239">
                <a:moveTo>
                  <a:pt x="136156" y="115556"/>
                </a:moveTo>
                <a:lnTo>
                  <a:pt x="87599" y="115556"/>
                </a:lnTo>
                <a:lnTo>
                  <a:pt x="86912" y="118499"/>
                </a:lnTo>
                <a:lnTo>
                  <a:pt x="86912" y="131743"/>
                </a:lnTo>
                <a:lnTo>
                  <a:pt x="92013" y="138365"/>
                </a:lnTo>
                <a:lnTo>
                  <a:pt x="136156" y="138365"/>
                </a:lnTo>
                <a:lnTo>
                  <a:pt x="136156" y="115556"/>
                </a:lnTo>
                <a:close/>
              </a:path>
              <a:path w="136525" h="142239">
                <a:moveTo>
                  <a:pt x="117813" y="75804"/>
                </a:moveTo>
                <a:lnTo>
                  <a:pt x="84656" y="75804"/>
                </a:lnTo>
                <a:lnTo>
                  <a:pt x="84656" y="80219"/>
                </a:lnTo>
                <a:lnTo>
                  <a:pt x="82311" y="92998"/>
                </a:lnTo>
                <a:lnTo>
                  <a:pt x="75828" y="104605"/>
                </a:lnTo>
                <a:lnTo>
                  <a:pt x="66033" y="113036"/>
                </a:lnTo>
                <a:lnTo>
                  <a:pt x="53756" y="116291"/>
                </a:lnTo>
                <a:lnTo>
                  <a:pt x="87249" y="116291"/>
                </a:lnTo>
                <a:lnTo>
                  <a:pt x="87599" y="115556"/>
                </a:lnTo>
                <a:lnTo>
                  <a:pt x="136156" y="115556"/>
                </a:lnTo>
                <a:lnTo>
                  <a:pt x="136156" y="113338"/>
                </a:lnTo>
                <a:lnTo>
                  <a:pt x="119971" y="113338"/>
                </a:lnTo>
                <a:lnTo>
                  <a:pt x="117813" y="111131"/>
                </a:lnTo>
                <a:lnTo>
                  <a:pt x="117813" y="75804"/>
                </a:lnTo>
                <a:close/>
              </a:path>
              <a:path w="136525" h="142239">
                <a:moveTo>
                  <a:pt x="62585" y="0"/>
                </a:moveTo>
                <a:lnTo>
                  <a:pt x="43536" y="264"/>
                </a:lnTo>
                <a:lnTo>
                  <a:pt x="31586" y="2116"/>
                </a:lnTo>
                <a:lnTo>
                  <a:pt x="21697" y="7143"/>
                </a:lnTo>
                <a:lnTo>
                  <a:pt x="8828" y="16932"/>
                </a:lnTo>
                <a:lnTo>
                  <a:pt x="21384" y="40477"/>
                </a:lnTo>
                <a:lnTo>
                  <a:pt x="24576" y="38408"/>
                </a:lnTo>
                <a:lnTo>
                  <a:pt x="33082" y="33855"/>
                </a:lnTo>
                <a:lnTo>
                  <a:pt x="45304" y="29302"/>
                </a:lnTo>
                <a:lnTo>
                  <a:pt x="59642" y="27233"/>
                </a:lnTo>
                <a:lnTo>
                  <a:pt x="112068" y="27233"/>
                </a:lnTo>
                <a:lnTo>
                  <a:pt x="103736" y="13893"/>
                </a:lnTo>
                <a:lnTo>
                  <a:pt x="86443" y="3531"/>
                </a:lnTo>
                <a:lnTo>
                  <a:pt x="62585" y="0"/>
                </a:lnTo>
                <a:close/>
              </a:path>
            </a:pathLst>
          </a:custGeom>
          <a:solidFill>
            <a:srgbClr val="535F6D"/>
          </a:solidFill>
        </p:spPr>
        <p:txBody>
          <a:bodyPr wrap="square" lIns="0" tIns="0" rIns="0" bIns="0" rtlCol="0"/>
          <a:lstStyle/>
          <a:p>
            <a:endParaRPr/>
          </a:p>
        </p:txBody>
      </p:sp>
      <p:sp>
        <p:nvSpPr>
          <p:cNvPr id="21" name="object 21"/>
          <p:cNvSpPr/>
          <p:nvPr/>
        </p:nvSpPr>
        <p:spPr>
          <a:xfrm>
            <a:off x="4611320" y="1840816"/>
            <a:ext cx="102235" cy="137160"/>
          </a:xfrm>
          <a:custGeom>
            <a:avLst/>
            <a:gdLst/>
            <a:ahLst/>
            <a:cxnLst/>
            <a:rect l="l" t="t" r="r" b="b"/>
            <a:pathLst>
              <a:path w="102235" h="137160">
                <a:moveTo>
                  <a:pt x="74258" y="111867"/>
                </a:moveTo>
                <a:lnTo>
                  <a:pt x="1471" y="111867"/>
                </a:lnTo>
                <a:lnTo>
                  <a:pt x="1471" y="136893"/>
                </a:lnTo>
                <a:lnTo>
                  <a:pt x="74258" y="136893"/>
                </a:lnTo>
                <a:lnTo>
                  <a:pt x="74258" y="111867"/>
                </a:lnTo>
                <a:close/>
              </a:path>
              <a:path w="102235" h="137160">
                <a:moveTo>
                  <a:pt x="47085" y="2207"/>
                </a:moveTo>
                <a:lnTo>
                  <a:pt x="0" y="2207"/>
                </a:lnTo>
                <a:lnTo>
                  <a:pt x="0" y="27233"/>
                </a:lnTo>
                <a:lnTo>
                  <a:pt x="19128" y="27233"/>
                </a:lnTo>
                <a:lnTo>
                  <a:pt x="21286" y="29440"/>
                </a:lnTo>
                <a:lnTo>
                  <a:pt x="21286" y="111867"/>
                </a:lnTo>
                <a:lnTo>
                  <a:pt x="55129" y="111867"/>
                </a:lnTo>
                <a:lnTo>
                  <a:pt x="55129" y="82436"/>
                </a:lnTo>
                <a:lnTo>
                  <a:pt x="57395" y="64172"/>
                </a:lnTo>
                <a:lnTo>
                  <a:pt x="64424" y="48393"/>
                </a:lnTo>
                <a:lnTo>
                  <a:pt x="76566" y="37306"/>
                </a:lnTo>
                <a:lnTo>
                  <a:pt x="87983" y="34591"/>
                </a:lnTo>
                <a:lnTo>
                  <a:pt x="52971" y="34591"/>
                </a:lnTo>
                <a:lnTo>
                  <a:pt x="53658" y="31648"/>
                </a:lnTo>
                <a:lnTo>
                  <a:pt x="53658" y="6621"/>
                </a:lnTo>
                <a:lnTo>
                  <a:pt x="47085" y="2207"/>
                </a:lnTo>
                <a:close/>
              </a:path>
              <a:path w="102235" h="137160">
                <a:moveTo>
                  <a:pt x="99272" y="0"/>
                </a:moveTo>
                <a:lnTo>
                  <a:pt x="96330" y="0"/>
                </a:lnTo>
                <a:lnTo>
                  <a:pt x="81799" y="2714"/>
                </a:lnTo>
                <a:lnTo>
                  <a:pt x="69476" y="10121"/>
                </a:lnTo>
                <a:lnTo>
                  <a:pt x="59912" y="21115"/>
                </a:lnTo>
                <a:lnTo>
                  <a:pt x="53658" y="34591"/>
                </a:lnTo>
                <a:lnTo>
                  <a:pt x="87983" y="34591"/>
                </a:lnTo>
                <a:lnTo>
                  <a:pt x="94171" y="33119"/>
                </a:lnTo>
                <a:lnTo>
                  <a:pt x="102215" y="33119"/>
                </a:lnTo>
                <a:lnTo>
                  <a:pt x="102215" y="735"/>
                </a:lnTo>
                <a:lnTo>
                  <a:pt x="99272" y="0"/>
                </a:lnTo>
                <a:close/>
              </a:path>
              <a:path w="102235" h="137160">
                <a:moveTo>
                  <a:pt x="102215" y="33119"/>
                </a:moveTo>
                <a:lnTo>
                  <a:pt x="99272" y="33119"/>
                </a:lnTo>
                <a:lnTo>
                  <a:pt x="102215" y="33855"/>
                </a:lnTo>
                <a:lnTo>
                  <a:pt x="102215" y="33119"/>
                </a:lnTo>
                <a:close/>
              </a:path>
            </a:pathLst>
          </a:custGeom>
          <a:solidFill>
            <a:srgbClr val="535F6D"/>
          </a:solidFill>
        </p:spPr>
        <p:txBody>
          <a:bodyPr wrap="square" lIns="0" tIns="0" rIns="0" bIns="0" rtlCol="0"/>
          <a:lstStyle/>
          <a:p>
            <a:endParaRPr/>
          </a:p>
        </p:txBody>
      </p:sp>
      <p:sp>
        <p:nvSpPr>
          <p:cNvPr id="22" name="object 22"/>
          <p:cNvSpPr/>
          <p:nvPr/>
        </p:nvSpPr>
        <p:spPr>
          <a:xfrm>
            <a:off x="4720893" y="1806225"/>
            <a:ext cx="87630" cy="173355"/>
          </a:xfrm>
          <a:custGeom>
            <a:avLst/>
            <a:gdLst/>
            <a:ahLst/>
            <a:cxnLst/>
            <a:rect l="l" t="t" r="r" b="b"/>
            <a:pathLst>
              <a:path w="87629" h="173355">
                <a:moveTo>
                  <a:pt x="54443" y="61824"/>
                </a:moveTo>
                <a:lnTo>
                  <a:pt x="21384" y="61824"/>
                </a:lnTo>
                <a:lnTo>
                  <a:pt x="21384" y="122178"/>
                </a:lnTo>
                <a:lnTo>
                  <a:pt x="27431" y="149051"/>
                </a:lnTo>
                <a:lnTo>
                  <a:pt x="42168" y="164401"/>
                </a:lnTo>
                <a:lnTo>
                  <a:pt x="60492" y="171335"/>
                </a:lnTo>
                <a:lnTo>
                  <a:pt x="77299" y="172956"/>
                </a:lnTo>
                <a:lnTo>
                  <a:pt x="83185" y="172956"/>
                </a:lnTo>
                <a:lnTo>
                  <a:pt x="87599" y="172220"/>
                </a:lnTo>
                <a:lnTo>
                  <a:pt x="87599" y="144987"/>
                </a:lnTo>
                <a:lnTo>
                  <a:pt x="81713" y="144987"/>
                </a:lnTo>
                <a:lnTo>
                  <a:pt x="73438" y="144159"/>
                </a:lnTo>
                <a:lnTo>
                  <a:pt x="64510" y="140572"/>
                </a:lnTo>
                <a:lnTo>
                  <a:pt x="57366" y="132570"/>
                </a:lnTo>
                <a:lnTo>
                  <a:pt x="54443" y="118499"/>
                </a:lnTo>
                <a:lnTo>
                  <a:pt x="54443" y="61824"/>
                </a:lnTo>
                <a:close/>
              </a:path>
              <a:path w="87629" h="173355">
                <a:moveTo>
                  <a:pt x="87599" y="144251"/>
                </a:moveTo>
                <a:lnTo>
                  <a:pt x="85441" y="144987"/>
                </a:lnTo>
                <a:lnTo>
                  <a:pt x="87599" y="144987"/>
                </a:lnTo>
                <a:lnTo>
                  <a:pt x="87599" y="144251"/>
                </a:lnTo>
                <a:close/>
              </a:path>
              <a:path w="87629" h="173355">
                <a:moveTo>
                  <a:pt x="85441" y="36798"/>
                </a:moveTo>
                <a:lnTo>
                  <a:pt x="0" y="36798"/>
                </a:lnTo>
                <a:lnTo>
                  <a:pt x="0" y="61824"/>
                </a:lnTo>
                <a:lnTo>
                  <a:pt x="85441" y="61824"/>
                </a:lnTo>
                <a:lnTo>
                  <a:pt x="85441" y="36798"/>
                </a:lnTo>
                <a:close/>
              </a:path>
              <a:path w="87629" h="173355">
                <a:moveTo>
                  <a:pt x="54443" y="0"/>
                </a:moveTo>
                <a:lnTo>
                  <a:pt x="22071" y="0"/>
                </a:lnTo>
                <a:lnTo>
                  <a:pt x="22071" y="36798"/>
                </a:lnTo>
                <a:lnTo>
                  <a:pt x="54443" y="36798"/>
                </a:lnTo>
                <a:lnTo>
                  <a:pt x="54443" y="0"/>
                </a:lnTo>
                <a:close/>
              </a:path>
            </a:pathLst>
          </a:custGeom>
          <a:solidFill>
            <a:srgbClr val="535F6D"/>
          </a:solidFill>
        </p:spPr>
        <p:txBody>
          <a:bodyPr wrap="square" lIns="0" tIns="0" rIns="0" bIns="0" rtlCol="0"/>
          <a:lstStyle/>
          <a:p>
            <a:endParaRPr/>
          </a:p>
        </p:txBody>
      </p:sp>
      <p:sp>
        <p:nvSpPr>
          <p:cNvPr id="23" name="object 23"/>
          <p:cNvSpPr/>
          <p:nvPr/>
        </p:nvSpPr>
        <p:spPr>
          <a:xfrm>
            <a:off x="4825463" y="1839345"/>
            <a:ext cx="247015" cy="138430"/>
          </a:xfrm>
          <a:custGeom>
            <a:avLst/>
            <a:gdLst/>
            <a:ahLst/>
            <a:cxnLst/>
            <a:rect l="l" t="t" r="r" b="b"/>
            <a:pathLst>
              <a:path w="247014" h="138430">
                <a:moveTo>
                  <a:pt x="73571" y="113338"/>
                </a:moveTo>
                <a:lnTo>
                  <a:pt x="686" y="113338"/>
                </a:lnTo>
                <a:lnTo>
                  <a:pt x="686" y="138365"/>
                </a:lnTo>
                <a:lnTo>
                  <a:pt x="73571" y="138365"/>
                </a:lnTo>
                <a:lnTo>
                  <a:pt x="73571" y="113338"/>
                </a:lnTo>
                <a:close/>
              </a:path>
              <a:path w="247014" h="138430">
                <a:moveTo>
                  <a:pt x="175101" y="30912"/>
                </a:moveTo>
                <a:lnTo>
                  <a:pt x="88972" y="30912"/>
                </a:lnTo>
                <a:lnTo>
                  <a:pt x="98393" y="33096"/>
                </a:lnTo>
                <a:lnTo>
                  <a:pt x="104006" y="39007"/>
                </a:lnTo>
                <a:lnTo>
                  <a:pt x="106712" y="47678"/>
                </a:lnTo>
                <a:lnTo>
                  <a:pt x="107414" y="58145"/>
                </a:lnTo>
                <a:lnTo>
                  <a:pt x="107414" y="138365"/>
                </a:lnTo>
                <a:lnTo>
                  <a:pt x="160386" y="138365"/>
                </a:lnTo>
                <a:lnTo>
                  <a:pt x="160386" y="113338"/>
                </a:lnTo>
                <a:lnTo>
                  <a:pt x="140473" y="113338"/>
                </a:lnTo>
                <a:lnTo>
                  <a:pt x="140473" y="78747"/>
                </a:lnTo>
                <a:lnTo>
                  <a:pt x="142669" y="60719"/>
                </a:lnTo>
                <a:lnTo>
                  <a:pt x="149215" y="45448"/>
                </a:lnTo>
                <a:lnTo>
                  <a:pt x="160047" y="34868"/>
                </a:lnTo>
                <a:lnTo>
                  <a:pt x="175101" y="30912"/>
                </a:lnTo>
                <a:close/>
              </a:path>
              <a:path w="247014" h="138430">
                <a:moveTo>
                  <a:pt x="224635" y="30912"/>
                </a:moveTo>
                <a:lnTo>
                  <a:pt x="175101" y="30912"/>
                </a:lnTo>
                <a:lnTo>
                  <a:pt x="184464" y="32993"/>
                </a:lnTo>
                <a:lnTo>
                  <a:pt x="190048" y="38731"/>
                </a:lnTo>
                <a:lnTo>
                  <a:pt x="192744" y="47368"/>
                </a:lnTo>
                <a:lnTo>
                  <a:pt x="193444" y="58145"/>
                </a:lnTo>
                <a:lnTo>
                  <a:pt x="193444" y="138365"/>
                </a:lnTo>
                <a:lnTo>
                  <a:pt x="246514" y="138365"/>
                </a:lnTo>
                <a:lnTo>
                  <a:pt x="246514" y="113338"/>
                </a:lnTo>
                <a:lnTo>
                  <a:pt x="227287" y="113338"/>
                </a:lnTo>
                <a:lnTo>
                  <a:pt x="227287" y="51523"/>
                </a:lnTo>
                <a:lnTo>
                  <a:pt x="224635" y="30912"/>
                </a:lnTo>
                <a:close/>
              </a:path>
              <a:path w="247014" h="138430">
                <a:moveTo>
                  <a:pt x="47085" y="3678"/>
                </a:moveTo>
                <a:lnTo>
                  <a:pt x="0" y="3678"/>
                </a:lnTo>
                <a:lnTo>
                  <a:pt x="0" y="28705"/>
                </a:lnTo>
                <a:lnTo>
                  <a:pt x="18343" y="28705"/>
                </a:lnTo>
                <a:lnTo>
                  <a:pt x="20600" y="30176"/>
                </a:lnTo>
                <a:lnTo>
                  <a:pt x="20600" y="113338"/>
                </a:lnTo>
                <a:lnTo>
                  <a:pt x="54443" y="113338"/>
                </a:lnTo>
                <a:lnTo>
                  <a:pt x="54443" y="80219"/>
                </a:lnTo>
                <a:lnTo>
                  <a:pt x="56431" y="62271"/>
                </a:lnTo>
                <a:lnTo>
                  <a:pt x="62621" y="46460"/>
                </a:lnTo>
                <a:lnTo>
                  <a:pt x="73355" y="35202"/>
                </a:lnTo>
                <a:lnTo>
                  <a:pt x="88972" y="30912"/>
                </a:lnTo>
                <a:lnTo>
                  <a:pt x="224635" y="30912"/>
                </a:lnTo>
                <a:lnTo>
                  <a:pt x="224541" y="30176"/>
                </a:lnTo>
                <a:lnTo>
                  <a:pt x="52186" y="30176"/>
                </a:lnTo>
                <a:lnTo>
                  <a:pt x="52971" y="27233"/>
                </a:lnTo>
                <a:lnTo>
                  <a:pt x="52971" y="8829"/>
                </a:lnTo>
                <a:lnTo>
                  <a:pt x="47085" y="3678"/>
                </a:lnTo>
                <a:close/>
              </a:path>
              <a:path w="247014" h="138430">
                <a:moveTo>
                  <a:pt x="98586" y="0"/>
                </a:moveTo>
                <a:lnTo>
                  <a:pt x="83071" y="2852"/>
                </a:lnTo>
                <a:lnTo>
                  <a:pt x="69966" y="10121"/>
                </a:lnTo>
                <a:lnTo>
                  <a:pt x="59767" y="19874"/>
                </a:lnTo>
                <a:lnTo>
                  <a:pt x="52971" y="30176"/>
                </a:lnTo>
                <a:lnTo>
                  <a:pt x="224541" y="30176"/>
                </a:lnTo>
                <a:lnTo>
                  <a:pt x="224446" y="29440"/>
                </a:lnTo>
                <a:lnTo>
                  <a:pt x="136058" y="29440"/>
                </a:lnTo>
                <a:lnTo>
                  <a:pt x="130741" y="16145"/>
                </a:lnTo>
                <a:lnTo>
                  <a:pt x="122582" y="6991"/>
                </a:lnTo>
                <a:lnTo>
                  <a:pt x="111793" y="1701"/>
                </a:lnTo>
                <a:lnTo>
                  <a:pt x="98586" y="0"/>
                </a:lnTo>
                <a:close/>
              </a:path>
              <a:path w="247014" h="138430">
                <a:moveTo>
                  <a:pt x="183929" y="0"/>
                </a:moveTo>
                <a:lnTo>
                  <a:pt x="168585" y="2425"/>
                </a:lnTo>
                <a:lnTo>
                  <a:pt x="155126" y="8922"/>
                </a:lnTo>
                <a:lnTo>
                  <a:pt x="144297" y="18318"/>
                </a:lnTo>
                <a:lnTo>
                  <a:pt x="136843" y="29440"/>
                </a:lnTo>
                <a:lnTo>
                  <a:pt x="224446" y="29440"/>
                </a:lnTo>
                <a:lnTo>
                  <a:pt x="224334" y="28569"/>
                </a:lnTo>
                <a:lnTo>
                  <a:pt x="215798" y="12514"/>
                </a:lnTo>
                <a:lnTo>
                  <a:pt x="202167" y="3082"/>
                </a:lnTo>
                <a:lnTo>
                  <a:pt x="183929" y="0"/>
                </a:lnTo>
                <a:close/>
              </a:path>
            </a:pathLst>
          </a:custGeom>
          <a:solidFill>
            <a:srgbClr val="535F6D"/>
          </a:solidFill>
        </p:spPr>
        <p:txBody>
          <a:bodyPr wrap="square" lIns="0" tIns="0" rIns="0" bIns="0" rtlCol="0"/>
          <a:lstStyle/>
          <a:p>
            <a:endParaRPr/>
          </a:p>
        </p:txBody>
      </p:sp>
      <p:sp>
        <p:nvSpPr>
          <p:cNvPr id="24" name="object 24"/>
          <p:cNvSpPr/>
          <p:nvPr/>
        </p:nvSpPr>
        <p:spPr>
          <a:xfrm>
            <a:off x="5085220" y="1839345"/>
            <a:ext cx="128905" cy="142240"/>
          </a:xfrm>
          <a:custGeom>
            <a:avLst/>
            <a:gdLst/>
            <a:ahLst/>
            <a:cxnLst/>
            <a:rect l="l" t="t" r="r" b="b"/>
            <a:pathLst>
              <a:path w="128904" h="142239">
                <a:moveTo>
                  <a:pt x="68372" y="0"/>
                </a:moveTo>
                <a:lnTo>
                  <a:pt x="40639" y="5244"/>
                </a:lnTo>
                <a:lnTo>
                  <a:pt x="19030" y="19872"/>
                </a:lnTo>
                <a:lnTo>
                  <a:pt x="4999" y="42227"/>
                </a:lnTo>
                <a:lnTo>
                  <a:pt x="0" y="70654"/>
                </a:lnTo>
                <a:lnTo>
                  <a:pt x="5058" y="98264"/>
                </a:lnTo>
                <a:lnTo>
                  <a:pt x="19496" y="120976"/>
                </a:lnTo>
                <a:lnTo>
                  <a:pt x="42211" y="136374"/>
                </a:lnTo>
                <a:lnTo>
                  <a:pt x="72100" y="142043"/>
                </a:lnTo>
                <a:lnTo>
                  <a:pt x="91987" y="141745"/>
                </a:lnTo>
                <a:lnTo>
                  <a:pt x="104288" y="139652"/>
                </a:lnTo>
                <a:lnTo>
                  <a:pt x="114105" y="133973"/>
                </a:lnTo>
                <a:lnTo>
                  <a:pt x="126543" y="122913"/>
                </a:lnTo>
                <a:lnTo>
                  <a:pt x="121439" y="113338"/>
                </a:lnTo>
                <a:lnTo>
                  <a:pt x="75043" y="113338"/>
                </a:lnTo>
                <a:lnTo>
                  <a:pt x="60229" y="110993"/>
                </a:lnTo>
                <a:lnTo>
                  <a:pt x="47613" y="103956"/>
                </a:lnTo>
                <a:lnTo>
                  <a:pt x="38583" y="92227"/>
                </a:lnTo>
                <a:lnTo>
                  <a:pt x="34529" y="75804"/>
                </a:lnTo>
                <a:lnTo>
                  <a:pt x="128015" y="75804"/>
                </a:lnTo>
                <a:lnTo>
                  <a:pt x="128701" y="68446"/>
                </a:lnTo>
                <a:lnTo>
                  <a:pt x="128701" y="64032"/>
                </a:lnTo>
                <a:lnTo>
                  <a:pt x="127422" y="55938"/>
                </a:lnTo>
                <a:lnTo>
                  <a:pt x="35314" y="55938"/>
                </a:lnTo>
                <a:lnTo>
                  <a:pt x="39131" y="43884"/>
                </a:lnTo>
                <a:lnTo>
                  <a:pt x="45982" y="34592"/>
                </a:lnTo>
                <a:lnTo>
                  <a:pt x="55592" y="28613"/>
                </a:lnTo>
                <a:lnTo>
                  <a:pt x="67686" y="26497"/>
                </a:lnTo>
                <a:lnTo>
                  <a:pt x="117578" y="26497"/>
                </a:lnTo>
                <a:lnTo>
                  <a:pt x="113178" y="18768"/>
                </a:lnTo>
                <a:lnTo>
                  <a:pt x="94270" y="5037"/>
                </a:lnTo>
                <a:lnTo>
                  <a:pt x="68372" y="0"/>
                </a:lnTo>
                <a:close/>
              </a:path>
              <a:path w="128904" h="142239">
                <a:moveTo>
                  <a:pt x="113987" y="99359"/>
                </a:moveTo>
                <a:lnTo>
                  <a:pt x="110895" y="101543"/>
                </a:lnTo>
                <a:lnTo>
                  <a:pt x="102497" y="106349"/>
                </a:lnTo>
                <a:lnTo>
                  <a:pt x="90108" y="111154"/>
                </a:lnTo>
                <a:lnTo>
                  <a:pt x="75043" y="113338"/>
                </a:lnTo>
                <a:lnTo>
                  <a:pt x="121439" y="113338"/>
                </a:lnTo>
                <a:lnTo>
                  <a:pt x="113987" y="99359"/>
                </a:lnTo>
                <a:close/>
              </a:path>
              <a:path w="128904" h="142239">
                <a:moveTo>
                  <a:pt x="117578" y="26497"/>
                </a:moveTo>
                <a:lnTo>
                  <a:pt x="67686" y="26497"/>
                </a:lnTo>
                <a:lnTo>
                  <a:pt x="77590" y="28509"/>
                </a:lnTo>
                <a:lnTo>
                  <a:pt x="85858" y="34316"/>
                </a:lnTo>
                <a:lnTo>
                  <a:pt x="91661" y="43574"/>
                </a:lnTo>
                <a:lnTo>
                  <a:pt x="94171" y="55938"/>
                </a:lnTo>
                <a:lnTo>
                  <a:pt x="127422" y="55938"/>
                </a:lnTo>
                <a:lnTo>
                  <a:pt x="124765" y="39123"/>
                </a:lnTo>
                <a:lnTo>
                  <a:pt x="117578" y="26497"/>
                </a:lnTo>
                <a:close/>
              </a:path>
            </a:pathLst>
          </a:custGeom>
          <a:solidFill>
            <a:srgbClr val="535F6D"/>
          </a:solidFill>
        </p:spPr>
        <p:txBody>
          <a:bodyPr wrap="square" lIns="0" tIns="0" rIns="0" bIns="0" rtlCol="0"/>
          <a:lstStyle/>
          <a:p>
            <a:endParaRPr/>
          </a:p>
        </p:txBody>
      </p:sp>
      <p:sp>
        <p:nvSpPr>
          <p:cNvPr id="25" name="object 25"/>
          <p:cNvSpPr/>
          <p:nvPr/>
        </p:nvSpPr>
        <p:spPr>
          <a:xfrm>
            <a:off x="5231579" y="1839345"/>
            <a:ext cx="168275" cy="138430"/>
          </a:xfrm>
          <a:custGeom>
            <a:avLst/>
            <a:gdLst/>
            <a:ahLst/>
            <a:cxnLst/>
            <a:rect l="l" t="t" r="r" b="b"/>
            <a:pathLst>
              <a:path w="168275" h="138430">
                <a:moveTo>
                  <a:pt x="74356" y="113338"/>
                </a:moveTo>
                <a:lnTo>
                  <a:pt x="1471" y="113338"/>
                </a:lnTo>
                <a:lnTo>
                  <a:pt x="1471" y="138365"/>
                </a:lnTo>
                <a:lnTo>
                  <a:pt x="74356" y="138365"/>
                </a:lnTo>
                <a:lnTo>
                  <a:pt x="74356" y="113338"/>
                </a:lnTo>
                <a:close/>
              </a:path>
              <a:path w="168275" h="138430">
                <a:moveTo>
                  <a:pt x="145254" y="30912"/>
                </a:moveTo>
                <a:lnTo>
                  <a:pt x="93485" y="30912"/>
                </a:lnTo>
                <a:lnTo>
                  <a:pt x="103986" y="32901"/>
                </a:lnTo>
                <a:lnTo>
                  <a:pt x="110541" y="38547"/>
                </a:lnTo>
                <a:lnTo>
                  <a:pt x="113915" y="47368"/>
                </a:lnTo>
                <a:lnTo>
                  <a:pt x="114870" y="58881"/>
                </a:lnTo>
                <a:lnTo>
                  <a:pt x="114870" y="138365"/>
                </a:lnTo>
                <a:lnTo>
                  <a:pt x="167841" y="138365"/>
                </a:lnTo>
                <a:lnTo>
                  <a:pt x="167841" y="113338"/>
                </a:lnTo>
                <a:lnTo>
                  <a:pt x="147928" y="113338"/>
                </a:lnTo>
                <a:lnTo>
                  <a:pt x="147928" y="51523"/>
                </a:lnTo>
                <a:lnTo>
                  <a:pt x="145254" y="30912"/>
                </a:lnTo>
                <a:close/>
              </a:path>
              <a:path w="168275" h="138430">
                <a:moveTo>
                  <a:pt x="47870" y="3678"/>
                </a:moveTo>
                <a:lnTo>
                  <a:pt x="0" y="3678"/>
                </a:lnTo>
                <a:lnTo>
                  <a:pt x="0" y="28705"/>
                </a:lnTo>
                <a:lnTo>
                  <a:pt x="19128" y="28705"/>
                </a:lnTo>
                <a:lnTo>
                  <a:pt x="21384" y="30912"/>
                </a:lnTo>
                <a:lnTo>
                  <a:pt x="21384" y="113338"/>
                </a:lnTo>
                <a:lnTo>
                  <a:pt x="54443" y="113338"/>
                </a:lnTo>
                <a:lnTo>
                  <a:pt x="54443" y="78011"/>
                </a:lnTo>
                <a:lnTo>
                  <a:pt x="57122" y="60719"/>
                </a:lnTo>
                <a:lnTo>
                  <a:pt x="64841" y="45632"/>
                </a:lnTo>
                <a:lnTo>
                  <a:pt x="77121" y="34960"/>
                </a:lnTo>
                <a:lnTo>
                  <a:pt x="93485" y="30912"/>
                </a:lnTo>
                <a:lnTo>
                  <a:pt x="145254" y="30912"/>
                </a:lnTo>
                <a:lnTo>
                  <a:pt x="145158" y="30176"/>
                </a:lnTo>
                <a:lnTo>
                  <a:pt x="52285" y="30176"/>
                </a:lnTo>
                <a:lnTo>
                  <a:pt x="52971" y="27233"/>
                </a:lnTo>
                <a:lnTo>
                  <a:pt x="52971" y="8829"/>
                </a:lnTo>
                <a:lnTo>
                  <a:pt x="47870" y="3678"/>
                </a:lnTo>
                <a:close/>
              </a:path>
              <a:path w="168275" h="138430">
                <a:moveTo>
                  <a:pt x="103000" y="0"/>
                </a:moveTo>
                <a:lnTo>
                  <a:pt x="81112" y="4197"/>
                </a:lnTo>
                <a:lnTo>
                  <a:pt x="65846" y="13708"/>
                </a:lnTo>
                <a:lnTo>
                  <a:pt x="56650" y="23909"/>
                </a:lnTo>
                <a:lnTo>
                  <a:pt x="52971" y="30176"/>
                </a:lnTo>
                <a:lnTo>
                  <a:pt x="145158" y="30176"/>
                </a:lnTo>
                <a:lnTo>
                  <a:pt x="144950" y="28569"/>
                </a:lnTo>
                <a:lnTo>
                  <a:pt x="136242" y="12514"/>
                </a:lnTo>
                <a:lnTo>
                  <a:pt x="122146" y="3082"/>
                </a:lnTo>
                <a:lnTo>
                  <a:pt x="103000" y="0"/>
                </a:lnTo>
                <a:close/>
              </a:path>
            </a:pathLst>
          </a:custGeom>
          <a:solidFill>
            <a:srgbClr val="535F6D"/>
          </a:solidFill>
        </p:spPr>
        <p:txBody>
          <a:bodyPr wrap="square" lIns="0" tIns="0" rIns="0" bIns="0" rtlCol="0"/>
          <a:lstStyle/>
          <a:p>
            <a:endParaRPr/>
          </a:p>
        </p:txBody>
      </p:sp>
      <p:sp>
        <p:nvSpPr>
          <p:cNvPr id="26" name="object 26"/>
          <p:cNvSpPr/>
          <p:nvPr/>
        </p:nvSpPr>
        <p:spPr>
          <a:xfrm>
            <a:off x="5408250" y="1806225"/>
            <a:ext cx="87630" cy="173355"/>
          </a:xfrm>
          <a:custGeom>
            <a:avLst/>
            <a:gdLst/>
            <a:ahLst/>
            <a:cxnLst/>
            <a:rect l="l" t="t" r="r" b="b"/>
            <a:pathLst>
              <a:path w="87629" h="173355">
                <a:moveTo>
                  <a:pt x="54443" y="61824"/>
                </a:moveTo>
                <a:lnTo>
                  <a:pt x="20600" y="61824"/>
                </a:lnTo>
                <a:lnTo>
                  <a:pt x="20600" y="122178"/>
                </a:lnTo>
                <a:lnTo>
                  <a:pt x="26754" y="149051"/>
                </a:lnTo>
                <a:lnTo>
                  <a:pt x="41727" y="164401"/>
                </a:lnTo>
                <a:lnTo>
                  <a:pt x="60287" y="171335"/>
                </a:lnTo>
                <a:lnTo>
                  <a:pt x="77201" y="172956"/>
                </a:lnTo>
                <a:lnTo>
                  <a:pt x="83087" y="172956"/>
                </a:lnTo>
                <a:lnTo>
                  <a:pt x="87501" y="172220"/>
                </a:lnTo>
                <a:lnTo>
                  <a:pt x="87501" y="144987"/>
                </a:lnTo>
                <a:lnTo>
                  <a:pt x="80929" y="144987"/>
                </a:lnTo>
                <a:lnTo>
                  <a:pt x="72734" y="144159"/>
                </a:lnTo>
                <a:lnTo>
                  <a:pt x="64081" y="140572"/>
                </a:lnTo>
                <a:lnTo>
                  <a:pt x="57229" y="132570"/>
                </a:lnTo>
                <a:lnTo>
                  <a:pt x="54443" y="118499"/>
                </a:lnTo>
                <a:lnTo>
                  <a:pt x="54443" y="61824"/>
                </a:lnTo>
                <a:close/>
              </a:path>
              <a:path w="87629" h="173355">
                <a:moveTo>
                  <a:pt x="87501" y="144251"/>
                </a:moveTo>
                <a:lnTo>
                  <a:pt x="84558" y="144987"/>
                </a:lnTo>
                <a:lnTo>
                  <a:pt x="87501" y="144987"/>
                </a:lnTo>
                <a:lnTo>
                  <a:pt x="87501" y="144251"/>
                </a:lnTo>
                <a:close/>
              </a:path>
              <a:path w="87629" h="173355">
                <a:moveTo>
                  <a:pt x="84558" y="36798"/>
                </a:moveTo>
                <a:lnTo>
                  <a:pt x="0" y="36798"/>
                </a:lnTo>
                <a:lnTo>
                  <a:pt x="0" y="61824"/>
                </a:lnTo>
                <a:lnTo>
                  <a:pt x="84558" y="61824"/>
                </a:lnTo>
                <a:lnTo>
                  <a:pt x="84558" y="36798"/>
                </a:lnTo>
                <a:close/>
              </a:path>
              <a:path w="87629" h="173355">
                <a:moveTo>
                  <a:pt x="54443" y="0"/>
                </a:moveTo>
                <a:lnTo>
                  <a:pt x="21286" y="0"/>
                </a:lnTo>
                <a:lnTo>
                  <a:pt x="21286" y="36798"/>
                </a:lnTo>
                <a:lnTo>
                  <a:pt x="54443" y="36798"/>
                </a:lnTo>
                <a:lnTo>
                  <a:pt x="54443" y="0"/>
                </a:lnTo>
                <a:close/>
              </a:path>
            </a:pathLst>
          </a:custGeom>
          <a:solidFill>
            <a:srgbClr val="535F6D"/>
          </a:solidFill>
        </p:spPr>
        <p:txBody>
          <a:bodyPr wrap="square" lIns="0" tIns="0" rIns="0" bIns="0" rtlCol="0"/>
          <a:lstStyle/>
          <a:p>
            <a:endParaRPr/>
          </a:p>
        </p:txBody>
      </p:sp>
      <p:sp>
        <p:nvSpPr>
          <p:cNvPr id="27" name="object 27"/>
          <p:cNvSpPr/>
          <p:nvPr/>
        </p:nvSpPr>
        <p:spPr>
          <a:xfrm>
            <a:off x="5573738" y="1839345"/>
            <a:ext cx="149225" cy="142240"/>
          </a:xfrm>
          <a:custGeom>
            <a:avLst/>
            <a:gdLst/>
            <a:ahLst/>
            <a:cxnLst/>
            <a:rect l="l" t="t" r="r" b="b"/>
            <a:pathLst>
              <a:path w="149225" h="142239">
                <a:moveTo>
                  <a:pt x="74356" y="0"/>
                </a:moveTo>
                <a:lnTo>
                  <a:pt x="45357" y="5244"/>
                </a:lnTo>
                <a:lnTo>
                  <a:pt x="21728" y="19872"/>
                </a:lnTo>
                <a:lnTo>
                  <a:pt x="5824" y="42227"/>
                </a:lnTo>
                <a:lnTo>
                  <a:pt x="0" y="70654"/>
                </a:lnTo>
                <a:lnTo>
                  <a:pt x="5824" y="99506"/>
                </a:lnTo>
                <a:lnTo>
                  <a:pt x="21728" y="122079"/>
                </a:lnTo>
                <a:lnTo>
                  <a:pt x="45357" y="136788"/>
                </a:lnTo>
                <a:lnTo>
                  <a:pt x="74356" y="142043"/>
                </a:lnTo>
                <a:lnTo>
                  <a:pt x="103356" y="136788"/>
                </a:lnTo>
                <a:lnTo>
                  <a:pt x="126985" y="122079"/>
                </a:lnTo>
                <a:lnTo>
                  <a:pt x="133143" y="113338"/>
                </a:lnTo>
                <a:lnTo>
                  <a:pt x="74356" y="113338"/>
                </a:lnTo>
                <a:lnTo>
                  <a:pt x="58714" y="110292"/>
                </a:lnTo>
                <a:lnTo>
                  <a:pt x="45823" y="101657"/>
                </a:lnTo>
                <a:lnTo>
                  <a:pt x="37069" y="88191"/>
                </a:lnTo>
                <a:lnTo>
                  <a:pt x="33843" y="70654"/>
                </a:lnTo>
                <a:lnTo>
                  <a:pt x="37069" y="53852"/>
                </a:lnTo>
                <a:lnTo>
                  <a:pt x="45823" y="40570"/>
                </a:lnTo>
                <a:lnTo>
                  <a:pt x="58714" y="31843"/>
                </a:lnTo>
                <a:lnTo>
                  <a:pt x="74356" y="28705"/>
                </a:lnTo>
                <a:lnTo>
                  <a:pt x="133268" y="28705"/>
                </a:lnTo>
                <a:lnTo>
                  <a:pt x="126985" y="19872"/>
                </a:lnTo>
                <a:lnTo>
                  <a:pt x="103356" y="5244"/>
                </a:lnTo>
                <a:lnTo>
                  <a:pt x="74356" y="0"/>
                </a:lnTo>
                <a:close/>
              </a:path>
              <a:path w="149225" h="142239">
                <a:moveTo>
                  <a:pt x="133268" y="28705"/>
                </a:moveTo>
                <a:lnTo>
                  <a:pt x="74356" y="28705"/>
                </a:lnTo>
                <a:lnTo>
                  <a:pt x="89875" y="31843"/>
                </a:lnTo>
                <a:lnTo>
                  <a:pt x="102497" y="40570"/>
                </a:lnTo>
                <a:lnTo>
                  <a:pt x="110981" y="53852"/>
                </a:lnTo>
                <a:lnTo>
                  <a:pt x="114085" y="70654"/>
                </a:lnTo>
                <a:lnTo>
                  <a:pt x="110981" y="88191"/>
                </a:lnTo>
                <a:lnTo>
                  <a:pt x="102497" y="101657"/>
                </a:lnTo>
                <a:lnTo>
                  <a:pt x="89875" y="110292"/>
                </a:lnTo>
                <a:lnTo>
                  <a:pt x="74356" y="113338"/>
                </a:lnTo>
                <a:lnTo>
                  <a:pt x="133143" y="113338"/>
                </a:lnTo>
                <a:lnTo>
                  <a:pt x="142888" y="99506"/>
                </a:lnTo>
                <a:lnTo>
                  <a:pt x="148713" y="70654"/>
                </a:lnTo>
                <a:lnTo>
                  <a:pt x="142888" y="42227"/>
                </a:lnTo>
                <a:lnTo>
                  <a:pt x="133268" y="28705"/>
                </a:lnTo>
                <a:close/>
              </a:path>
            </a:pathLst>
          </a:custGeom>
          <a:solidFill>
            <a:srgbClr val="535F6D"/>
          </a:solidFill>
        </p:spPr>
        <p:txBody>
          <a:bodyPr wrap="square" lIns="0" tIns="0" rIns="0" bIns="0" rtlCol="0"/>
          <a:lstStyle/>
          <a:p>
            <a:endParaRPr/>
          </a:p>
        </p:txBody>
      </p:sp>
      <p:sp>
        <p:nvSpPr>
          <p:cNvPr id="28" name="object 28"/>
          <p:cNvSpPr/>
          <p:nvPr/>
        </p:nvSpPr>
        <p:spPr>
          <a:xfrm>
            <a:off x="5739323" y="1787085"/>
            <a:ext cx="87630" cy="191135"/>
          </a:xfrm>
          <a:custGeom>
            <a:avLst/>
            <a:gdLst/>
            <a:ahLst/>
            <a:cxnLst/>
            <a:rect l="l" t="t" r="r" b="b"/>
            <a:pathLst>
              <a:path w="87629" h="191135">
                <a:moveTo>
                  <a:pt x="77299" y="165598"/>
                </a:moveTo>
                <a:lnTo>
                  <a:pt x="1471" y="165598"/>
                </a:lnTo>
                <a:lnTo>
                  <a:pt x="1471" y="190624"/>
                </a:lnTo>
                <a:lnTo>
                  <a:pt x="77299" y="190624"/>
                </a:lnTo>
                <a:lnTo>
                  <a:pt x="77299" y="165598"/>
                </a:lnTo>
                <a:close/>
              </a:path>
              <a:path w="87629" h="191135">
                <a:moveTo>
                  <a:pt x="54443" y="80964"/>
                </a:moveTo>
                <a:lnTo>
                  <a:pt x="21384" y="80964"/>
                </a:lnTo>
                <a:lnTo>
                  <a:pt x="21384" y="165598"/>
                </a:lnTo>
                <a:lnTo>
                  <a:pt x="54443" y="165598"/>
                </a:lnTo>
                <a:lnTo>
                  <a:pt x="54443" y="80964"/>
                </a:lnTo>
                <a:close/>
              </a:path>
              <a:path w="87629" h="191135">
                <a:moveTo>
                  <a:pt x="85343" y="55938"/>
                </a:moveTo>
                <a:lnTo>
                  <a:pt x="0" y="55938"/>
                </a:lnTo>
                <a:lnTo>
                  <a:pt x="0" y="80964"/>
                </a:lnTo>
                <a:lnTo>
                  <a:pt x="85343" y="80964"/>
                </a:lnTo>
                <a:lnTo>
                  <a:pt x="85343" y="55938"/>
                </a:lnTo>
                <a:close/>
              </a:path>
              <a:path w="87629" h="191135">
                <a:moveTo>
                  <a:pt x="81713" y="0"/>
                </a:moveTo>
                <a:lnTo>
                  <a:pt x="74356" y="0"/>
                </a:lnTo>
                <a:lnTo>
                  <a:pt x="58299" y="1599"/>
                </a:lnTo>
                <a:lnTo>
                  <a:pt x="40954" y="8375"/>
                </a:lnTo>
                <a:lnTo>
                  <a:pt x="27068" y="23292"/>
                </a:lnTo>
                <a:lnTo>
                  <a:pt x="21384" y="49316"/>
                </a:lnTo>
                <a:lnTo>
                  <a:pt x="21384" y="55938"/>
                </a:lnTo>
                <a:lnTo>
                  <a:pt x="54443" y="55938"/>
                </a:lnTo>
                <a:lnTo>
                  <a:pt x="54443" y="48580"/>
                </a:lnTo>
                <a:lnTo>
                  <a:pt x="56979" y="37170"/>
                </a:lnTo>
                <a:lnTo>
                  <a:pt x="63112" y="30729"/>
                </a:lnTo>
                <a:lnTo>
                  <a:pt x="70624" y="27877"/>
                </a:lnTo>
                <a:lnTo>
                  <a:pt x="77299" y="27233"/>
                </a:lnTo>
                <a:lnTo>
                  <a:pt x="87599" y="27233"/>
                </a:lnTo>
                <a:lnTo>
                  <a:pt x="87599" y="1471"/>
                </a:lnTo>
                <a:lnTo>
                  <a:pt x="81713" y="0"/>
                </a:lnTo>
                <a:close/>
              </a:path>
              <a:path w="87629" h="191135">
                <a:moveTo>
                  <a:pt x="87599" y="27233"/>
                </a:moveTo>
                <a:lnTo>
                  <a:pt x="84656" y="27233"/>
                </a:lnTo>
                <a:lnTo>
                  <a:pt x="87599" y="28705"/>
                </a:lnTo>
                <a:lnTo>
                  <a:pt x="87599" y="27233"/>
                </a:lnTo>
                <a:close/>
              </a:path>
            </a:pathLst>
          </a:custGeom>
          <a:solidFill>
            <a:srgbClr val="535F6D"/>
          </a:solidFill>
        </p:spPr>
        <p:txBody>
          <a:bodyPr wrap="square" lIns="0" tIns="0" rIns="0" bIns="0" rtlCol="0"/>
          <a:lstStyle/>
          <a:p>
            <a:endParaRPr/>
          </a:p>
        </p:txBody>
      </p:sp>
      <p:sp>
        <p:nvSpPr>
          <p:cNvPr id="29" name="object 29"/>
          <p:cNvSpPr/>
          <p:nvPr/>
        </p:nvSpPr>
        <p:spPr>
          <a:xfrm>
            <a:off x="5906380" y="1964805"/>
            <a:ext cx="143510" cy="0"/>
          </a:xfrm>
          <a:custGeom>
            <a:avLst/>
            <a:gdLst/>
            <a:ahLst/>
            <a:cxnLst/>
            <a:rect l="l" t="t" r="r" b="b"/>
            <a:pathLst>
              <a:path w="143510">
                <a:moveTo>
                  <a:pt x="0" y="0"/>
                </a:moveTo>
                <a:lnTo>
                  <a:pt x="143514" y="0"/>
                </a:lnTo>
              </a:path>
            </a:pathLst>
          </a:custGeom>
          <a:ln w="25400">
            <a:solidFill>
              <a:srgbClr val="535F6D"/>
            </a:solidFill>
          </a:ln>
        </p:spPr>
        <p:txBody>
          <a:bodyPr wrap="square" lIns="0" tIns="0" rIns="0" bIns="0" rtlCol="0"/>
          <a:lstStyle/>
          <a:p>
            <a:endParaRPr/>
          </a:p>
        </p:txBody>
      </p:sp>
      <p:sp>
        <p:nvSpPr>
          <p:cNvPr id="30" name="object 30"/>
          <p:cNvSpPr/>
          <p:nvPr/>
        </p:nvSpPr>
        <p:spPr>
          <a:xfrm>
            <a:off x="5929237" y="1950834"/>
            <a:ext cx="120650" cy="0"/>
          </a:xfrm>
          <a:custGeom>
            <a:avLst/>
            <a:gdLst/>
            <a:ahLst/>
            <a:cxnLst/>
            <a:rect l="l" t="t" r="r" b="b"/>
            <a:pathLst>
              <a:path w="120650">
                <a:moveTo>
                  <a:pt x="0" y="0"/>
                </a:moveTo>
                <a:lnTo>
                  <a:pt x="120657" y="0"/>
                </a:lnTo>
              </a:path>
            </a:pathLst>
          </a:custGeom>
          <a:ln w="3175">
            <a:solidFill>
              <a:srgbClr val="535F6D"/>
            </a:solidFill>
          </a:ln>
        </p:spPr>
        <p:txBody>
          <a:bodyPr wrap="square" lIns="0" tIns="0" rIns="0" bIns="0" rtlCol="0"/>
          <a:lstStyle/>
          <a:p>
            <a:endParaRPr/>
          </a:p>
        </p:txBody>
      </p:sp>
      <p:sp>
        <p:nvSpPr>
          <p:cNvPr id="31" name="object 31"/>
          <p:cNvSpPr/>
          <p:nvPr/>
        </p:nvSpPr>
        <p:spPr>
          <a:xfrm>
            <a:off x="5946502" y="1896222"/>
            <a:ext cx="0" cy="53340"/>
          </a:xfrm>
          <a:custGeom>
            <a:avLst/>
            <a:gdLst/>
            <a:ahLst/>
            <a:cxnLst/>
            <a:rect l="l" t="t" r="r" b="b"/>
            <a:pathLst>
              <a:path h="53339">
                <a:moveTo>
                  <a:pt x="0" y="0"/>
                </a:moveTo>
                <a:lnTo>
                  <a:pt x="0" y="53342"/>
                </a:lnTo>
              </a:path>
            </a:pathLst>
          </a:custGeom>
          <a:ln w="34529">
            <a:solidFill>
              <a:srgbClr val="535F6D"/>
            </a:solidFill>
          </a:ln>
        </p:spPr>
        <p:txBody>
          <a:bodyPr wrap="square" lIns="0" tIns="0" rIns="0" bIns="0" rtlCol="0"/>
          <a:lstStyle/>
          <a:p>
            <a:endParaRPr/>
          </a:p>
        </p:txBody>
      </p:sp>
      <p:sp>
        <p:nvSpPr>
          <p:cNvPr id="32" name="object 32"/>
          <p:cNvSpPr/>
          <p:nvPr/>
        </p:nvSpPr>
        <p:spPr>
          <a:xfrm>
            <a:off x="5929237" y="1882887"/>
            <a:ext cx="96520" cy="0"/>
          </a:xfrm>
          <a:custGeom>
            <a:avLst/>
            <a:gdLst/>
            <a:ahLst/>
            <a:cxnLst/>
            <a:rect l="l" t="t" r="r" b="b"/>
            <a:pathLst>
              <a:path w="96520">
                <a:moveTo>
                  <a:pt x="0" y="0"/>
                </a:moveTo>
                <a:lnTo>
                  <a:pt x="96330" y="0"/>
                </a:lnTo>
              </a:path>
            </a:pathLst>
          </a:custGeom>
          <a:ln w="26671">
            <a:solidFill>
              <a:srgbClr val="535F6D"/>
            </a:solidFill>
          </a:ln>
        </p:spPr>
        <p:txBody>
          <a:bodyPr wrap="square" lIns="0" tIns="0" rIns="0" bIns="0" rtlCol="0"/>
          <a:lstStyle/>
          <a:p>
            <a:endParaRPr/>
          </a:p>
        </p:txBody>
      </p:sp>
      <p:sp>
        <p:nvSpPr>
          <p:cNvPr id="33" name="object 33"/>
          <p:cNvSpPr/>
          <p:nvPr/>
        </p:nvSpPr>
        <p:spPr>
          <a:xfrm>
            <a:off x="5946502" y="1817479"/>
            <a:ext cx="0" cy="52069"/>
          </a:xfrm>
          <a:custGeom>
            <a:avLst/>
            <a:gdLst/>
            <a:ahLst/>
            <a:cxnLst/>
            <a:rect l="l" t="t" r="r" b="b"/>
            <a:pathLst>
              <a:path h="52069">
                <a:moveTo>
                  <a:pt x="0" y="0"/>
                </a:moveTo>
                <a:lnTo>
                  <a:pt x="0" y="52072"/>
                </a:lnTo>
              </a:path>
            </a:pathLst>
          </a:custGeom>
          <a:ln w="34529">
            <a:solidFill>
              <a:srgbClr val="535F6D"/>
            </a:solidFill>
          </a:ln>
        </p:spPr>
        <p:txBody>
          <a:bodyPr wrap="square" lIns="0" tIns="0" rIns="0" bIns="0" rtlCol="0"/>
          <a:lstStyle/>
          <a:p>
            <a:endParaRPr/>
          </a:p>
        </p:txBody>
      </p:sp>
      <p:sp>
        <p:nvSpPr>
          <p:cNvPr id="34" name="object 34"/>
          <p:cNvSpPr/>
          <p:nvPr/>
        </p:nvSpPr>
        <p:spPr>
          <a:xfrm>
            <a:off x="5929237" y="1816844"/>
            <a:ext cx="117475" cy="0"/>
          </a:xfrm>
          <a:custGeom>
            <a:avLst/>
            <a:gdLst/>
            <a:ahLst/>
            <a:cxnLst/>
            <a:rect l="l" t="t" r="r" b="b"/>
            <a:pathLst>
              <a:path w="117475">
                <a:moveTo>
                  <a:pt x="0" y="0"/>
                </a:moveTo>
                <a:lnTo>
                  <a:pt x="116930" y="0"/>
                </a:lnTo>
              </a:path>
            </a:pathLst>
          </a:custGeom>
          <a:ln w="3175">
            <a:solidFill>
              <a:srgbClr val="535F6D"/>
            </a:solidFill>
          </a:ln>
        </p:spPr>
        <p:txBody>
          <a:bodyPr wrap="square" lIns="0" tIns="0" rIns="0" bIns="0" rtlCol="0"/>
          <a:lstStyle/>
          <a:p>
            <a:endParaRPr/>
          </a:p>
        </p:txBody>
      </p:sp>
      <p:sp>
        <p:nvSpPr>
          <p:cNvPr id="35" name="object 35"/>
          <p:cNvSpPr/>
          <p:nvPr/>
        </p:nvSpPr>
        <p:spPr>
          <a:xfrm>
            <a:off x="5906380" y="1802873"/>
            <a:ext cx="140335" cy="0"/>
          </a:xfrm>
          <a:custGeom>
            <a:avLst/>
            <a:gdLst/>
            <a:ahLst/>
            <a:cxnLst/>
            <a:rect l="l" t="t" r="r" b="b"/>
            <a:pathLst>
              <a:path w="140335">
                <a:moveTo>
                  <a:pt x="0" y="0"/>
                </a:moveTo>
                <a:lnTo>
                  <a:pt x="139786" y="0"/>
                </a:lnTo>
              </a:path>
            </a:pathLst>
          </a:custGeom>
          <a:ln w="26671">
            <a:solidFill>
              <a:srgbClr val="535F6D"/>
            </a:solidFill>
          </a:ln>
        </p:spPr>
        <p:txBody>
          <a:bodyPr wrap="square" lIns="0" tIns="0" rIns="0" bIns="0" rtlCol="0"/>
          <a:lstStyle/>
          <a:p>
            <a:endParaRPr/>
          </a:p>
        </p:txBody>
      </p:sp>
      <p:sp>
        <p:nvSpPr>
          <p:cNvPr id="36" name="object 36"/>
          <p:cNvSpPr/>
          <p:nvPr/>
        </p:nvSpPr>
        <p:spPr>
          <a:xfrm>
            <a:off x="6020466" y="1939440"/>
            <a:ext cx="29845" cy="0"/>
          </a:xfrm>
          <a:custGeom>
            <a:avLst/>
            <a:gdLst/>
            <a:ahLst/>
            <a:cxnLst/>
            <a:rect l="l" t="t" r="r" b="b"/>
            <a:pathLst>
              <a:path w="29845">
                <a:moveTo>
                  <a:pt x="0" y="0"/>
                </a:moveTo>
                <a:lnTo>
                  <a:pt x="29428" y="0"/>
                </a:lnTo>
              </a:path>
            </a:pathLst>
          </a:custGeom>
          <a:ln w="20601">
            <a:solidFill>
              <a:srgbClr val="535F6D"/>
            </a:solidFill>
          </a:ln>
        </p:spPr>
        <p:txBody>
          <a:bodyPr wrap="square" lIns="0" tIns="0" rIns="0" bIns="0" rtlCol="0"/>
          <a:lstStyle/>
          <a:p>
            <a:endParaRPr/>
          </a:p>
        </p:txBody>
      </p:sp>
      <p:sp>
        <p:nvSpPr>
          <p:cNvPr id="37" name="object 37"/>
          <p:cNvSpPr/>
          <p:nvPr/>
        </p:nvSpPr>
        <p:spPr>
          <a:xfrm>
            <a:off x="6016052" y="1827935"/>
            <a:ext cx="30480" cy="0"/>
          </a:xfrm>
          <a:custGeom>
            <a:avLst/>
            <a:gdLst/>
            <a:ahLst/>
            <a:cxnLst/>
            <a:rect l="l" t="t" r="r" b="b"/>
            <a:pathLst>
              <a:path w="30479">
                <a:moveTo>
                  <a:pt x="0" y="0"/>
                </a:moveTo>
                <a:lnTo>
                  <a:pt x="30115" y="0"/>
                </a:lnTo>
              </a:path>
            </a:pathLst>
          </a:custGeom>
          <a:ln w="21347">
            <a:solidFill>
              <a:srgbClr val="535F6D"/>
            </a:solidFill>
          </a:ln>
        </p:spPr>
        <p:txBody>
          <a:bodyPr wrap="square" lIns="0" tIns="0" rIns="0" bIns="0" rtlCol="0"/>
          <a:lstStyle/>
          <a:p>
            <a:endParaRPr/>
          </a:p>
        </p:txBody>
      </p:sp>
      <p:sp>
        <p:nvSpPr>
          <p:cNvPr id="38" name="object 38"/>
          <p:cNvSpPr/>
          <p:nvPr/>
        </p:nvSpPr>
        <p:spPr>
          <a:xfrm>
            <a:off x="6069710" y="1790038"/>
            <a:ext cx="151765" cy="191770"/>
          </a:xfrm>
          <a:custGeom>
            <a:avLst/>
            <a:gdLst/>
            <a:ahLst/>
            <a:cxnLst/>
            <a:rect l="l" t="t" r="r" b="b"/>
            <a:pathLst>
              <a:path w="151764" h="191769">
                <a:moveTo>
                  <a:pt x="61800" y="49306"/>
                </a:moveTo>
                <a:lnTo>
                  <a:pt x="36624" y="54343"/>
                </a:lnTo>
                <a:lnTo>
                  <a:pt x="17105" y="68627"/>
                </a:lnTo>
                <a:lnTo>
                  <a:pt x="4483" y="90913"/>
                </a:lnTo>
                <a:lnTo>
                  <a:pt x="0" y="119960"/>
                </a:lnTo>
                <a:lnTo>
                  <a:pt x="4133" y="148812"/>
                </a:lnTo>
                <a:lnTo>
                  <a:pt x="15928" y="171386"/>
                </a:lnTo>
                <a:lnTo>
                  <a:pt x="34473" y="186095"/>
                </a:lnTo>
                <a:lnTo>
                  <a:pt x="58857" y="191350"/>
                </a:lnTo>
                <a:lnTo>
                  <a:pt x="78583" y="190948"/>
                </a:lnTo>
                <a:lnTo>
                  <a:pt x="89757" y="188131"/>
                </a:lnTo>
                <a:lnTo>
                  <a:pt x="96517" y="180486"/>
                </a:lnTo>
                <a:lnTo>
                  <a:pt x="103000" y="165598"/>
                </a:lnTo>
                <a:lnTo>
                  <a:pt x="151656" y="165598"/>
                </a:lnTo>
                <a:lnTo>
                  <a:pt x="151656" y="162645"/>
                </a:lnTo>
                <a:lnTo>
                  <a:pt x="66999" y="162645"/>
                </a:lnTo>
                <a:lnTo>
                  <a:pt x="53748" y="159598"/>
                </a:lnTo>
                <a:lnTo>
                  <a:pt x="43247" y="150964"/>
                </a:lnTo>
                <a:lnTo>
                  <a:pt x="36333" y="137498"/>
                </a:lnTo>
                <a:lnTo>
                  <a:pt x="33843" y="119960"/>
                </a:lnTo>
                <a:lnTo>
                  <a:pt x="36563" y="102342"/>
                </a:lnTo>
                <a:lnTo>
                  <a:pt x="43983" y="89417"/>
                </a:lnTo>
                <a:lnTo>
                  <a:pt x="54990" y="81460"/>
                </a:lnTo>
                <a:lnTo>
                  <a:pt x="68470" y="78747"/>
                </a:lnTo>
                <a:lnTo>
                  <a:pt x="133998" y="78747"/>
                </a:lnTo>
                <a:lnTo>
                  <a:pt x="133998" y="68446"/>
                </a:lnTo>
                <a:lnTo>
                  <a:pt x="100842" y="68446"/>
                </a:lnTo>
                <a:lnTo>
                  <a:pt x="98784" y="65456"/>
                </a:lnTo>
                <a:lnTo>
                  <a:pt x="92099" y="58876"/>
                </a:lnTo>
                <a:lnTo>
                  <a:pt x="80026" y="52297"/>
                </a:lnTo>
                <a:lnTo>
                  <a:pt x="61800" y="49306"/>
                </a:lnTo>
                <a:close/>
              </a:path>
              <a:path w="151764" h="191769">
                <a:moveTo>
                  <a:pt x="151656" y="165598"/>
                </a:moveTo>
                <a:lnTo>
                  <a:pt x="103785" y="165598"/>
                </a:lnTo>
                <a:lnTo>
                  <a:pt x="103000" y="168541"/>
                </a:lnTo>
                <a:lnTo>
                  <a:pt x="103000" y="181049"/>
                </a:lnTo>
                <a:lnTo>
                  <a:pt x="108199" y="187671"/>
                </a:lnTo>
                <a:lnTo>
                  <a:pt x="151656" y="187671"/>
                </a:lnTo>
                <a:lnTo>
                  <a:pt x="151656" y="165598"/>
                </a:lnTo>
                <a:close/>
              </a:path>
              <a:path w="151764" h="191769">
                <a:moveTo>
                  <a:pt x="133998" y="78747"/>
                </a:moveTo>
                <a:lnTo>
                  <a:pt x="68470" y="78747"/>
                </a:lnTo>
                <a:lnTo>
                  <a:pt x="82947" y="82301"/>
                </a:lnTo>
                <a:lnTo>
                  <a:pt x="93276" y="91720"/>
                </a:lnTo>
                <a:lnTo>
                  <a:pt x="99467" y="105140"/>
                </a:lnTo>
                <a:lnTo>
                  <a:pt x="101529" y="120696"/>
                </a:lnTo>
                <a:lnTo>
                  <a:pt x="98616" y="139671"/>
                </a:lnTo>
                <a:lnTo>
                  <a:pt x="90885" y="152711"/>
                </a:lnTo>
                <a:lnTo>
                  <a:pt x="79843" y="160231"/>
                </a:lnTo>
                <a:lnTo>
                  <a:pt x="66999" y="162645"/>
                </a:lnTo>
                <a:lnTo>
                  <a:pt x="136156" y="162645"/>
                </a:lnTo>
                <a:lnTo>
                  <a:pt x="133998" y="160438"/>
                </a:lnTo>
                <a:lnTo>
                  <a:pt x="133998" y="78747"/>
                </a:lnTo>
                <a:close/>
              </a:path>
              <a:path w="151764" h="191769">
                <a:moveTo>
                  <a:pt x="133998" y="0"/>
                </a:moveTo>
                <a:lnTo>
                  <a:pt x="79457" y="0"/>
                </a:lnTo>
                <a:lnTo>
                  <a:pt x="79457" y="25016"/>
                </a:lnTo>
                <a:lnTo>
                  <a:pt x="100842" y="25016"/>
                </a:lnTo>
                <a:lnTo>
                  <a:pt x="100842" y="68446"/>
                </a:lnTo>
                <a:lnTo>
                  <a:pt x="133998" y="68446"/>
                </a:lnTo>
                <a:lnTo>
                  <a:pt x="133998" y="0"/>
                </a:lnTo>
                <a:close/>
              </a:path>
            </a:pathLst>
          </a:custGeom>
          <a:solidFill>
            <a:srgbClr val="535F6D"/>
          </a:solidFill>
        </p:spPr>
        <p:txBody>
          <a:bodyPr wrap="square" lIns="0" tIns="0" rIns="0" bIns="0" rtlCol="0"/>
          <a:lstStyle/>
          <a:p>
            <a:endParaRPr/>
          </a:p>
        </p:txBody>
      </p:sp>
      <p:sp>
        <p:nvSpPr>
          <p:cNvPr id="39" name="object 39"/>
          <p:cNvSpPr/>
          <p:nvPr/>
        </p:nvSpPr>
        <p:spPr>
          <a:xfrm>
            <a:off x="6233138" y="1843023"/>
            <a:ext cx="165735" cy="138430"/>
          </a:xfrm>
          <a:custGeom>
            <a:avLst/>
            <a:gdLst/>
            <a:ahLst/>
            <a:cxnLst/>
            <a:rect l="l" t="t" r="r" b="b"/>
            <a:pathLst>
              <a:path w="165735" h="138430">
                <a:moveTo>
                  <a:pt x="54443" y="0"/>
                </a:moveTo>
                <a:lnTo>
                  <a:pt x="0" y="0"/>
                </a:lnTo>
                <a:lnTo>
                  <a:pt x="0" y="25026"/>
                </a:lnTo>
                <a:lnTo>
                  <a:pt x="20600" y="25026"/>
                </a:lnTo>
                <a:lnTo>
                  <a:pt x="20600" y="86850"/>
                </a:lnTo>
                <a:lnTo>
                  <a:pt x="23772" y="110424"/>
                </a:lnTo>
                <a:lnTo>
                  <a:pt x="32739" y="126407"/>
                </a:lnTo>
                <a:lnTo>
                  <a:pt x="46672" y="135490"/>
                </a:lnTo>
                <a:lnTo>
                  <a:pt x="64743" y="138365"/>
                </a:lnTo>
                <a:lnTo>
                  <a:pt x="86797" y="134272"/>
                </a:lnTo>
                <a:lnTo>
                  <a:pt x="101762" y="124935"/>
                </a:lnTo>
                <a:lnTo>
                  <a:pt x="110527" y="114770"/>
                </a:lnTo>
                <a:lnTo>
                  <a:pt x="113987" y="108188"/>
                </a:lnTo>
                <a:lnTo>
                  <a:pt x="75729" y="108188"/>
                </a:lnTo>
                <a:lnTo>
                  <a:pt x="65285" y="106211"/>
                </a:lnTo>
                <a:lnTo>
                  <a:pt x="58759" y="100646"/>
                </a:lnTo>
                <a:lnTo>
                  <a:pt x="55396" y="92047"/>
                </a:lnTo>
                <a:lnTo>
                  <a:pt x="54443" y="80964"/>
                </a:lnTo>
                <a:lnTo>
                  <a:pt x="54443" y="0"/>
                </a:lnTo>
                <a:close/>
              </a:path>
              <a:path w="165735" h="138430">
                <a:moveTo>
                  <a:pt x="146358" y="0"/>
                </a:moveTo>
                <a:lnTo>
                  <a:pt x="92700" y="0"/>
                </a:lnTo>
                <a:lnTo>
                  <a:pt x="92700" y="25026"/>
                </a:lnTo>
                <a:lnTo>
                  <a:pt x="113300" y="25026"/>
                </a:lnTo>
                <a:lnTo>
                  <a:pt x="113300" y="59617"/>
                </a:lnTo>
                <a:lnTo>
                  <a:pt x="110740" y="77454"/>
                </a:lnTo>
                <a:lnTo>
                  <a:pt x="103343" y="93011"/>
                </a:lnTo>
                <a:lnTo>
                  <a:pt x="91532" y="104015"/>
                </a:lnTo>
                <a:lnTo>
                  <a:pt x="75729" y="108188"/>
                </a:lnTo>
                <a:lnTo>
                  <a:pt x="114772" y="108188"/>
                </a:lnTo>
                <a:lnTo>
                  <a:pt x="114772" y="129535"/>
                </a:lnTo>
                <a:lnTo>
                  <a:pt x="119873" y="134686"/>
                </a:lnTo>
                <a:lnTo>
                  <a:pt x="165487" y="134686"/>
                </a:lnTo>
                <a:lnTo>
                  <a:pt x="165487" y="109660"/>
                </a:lnTo>
                <a:lnTo>
                  <a:pt x="148615" y="109660"/>
                </a:lnTo>
                <a:lnTo>
                  <a:pt x="146358" y="107452"/>
                </a:lnTo>
                <a:lnTo>
                  <a:pt x="146358" y="0"/>
                </a:lnTo>
                <a:close/>
              </a:path>
            </a:pathLst>
          </a:custGeom>
          <a:solidFill>
            <a:srgbClr val="535F6D"/>
          </a:solidFill>
        </p:spPr>
        <p:txBody>
          <a:bodyPr wrap="square" lIns="0" tIns="0" rIns="0" bIns="0" rtlCol="0"/>
          <a:lstStyle/>
          <a:p>
            <a:endParaRPr/>
          </a:p>
        </p:txBody>
      </p:sp>
      <p:sp>
        <p:nvSpPr>
          <p:cNvPr id="40" name="object 40"/>
          <p:cNvSpPr/>
          <p:nvPr/>
        </p:nvSpPr>
        <p:spPr>
          <a:xfrm>
            <a:off x="6412653" y="1839345"/>
            <a:ext cx="130810" cy="142240"/>
          </a:xfrm>
          <a:custGeom>
            <a:avLst/>
            <a:gdLst/>
            <a:ahLst/>
            <a:cxnLst/>
            <a:rect l="l" t="t" r="r" b="b"/>
            <a:pathLst>
              <a:path w="130809" h="142239">
                <a:moveTo>
                  <a:pt x="72885" y="0"/>
                </a:moveTo>
                <a:lnTo>
                  <a:pt x="44074" y="5462"/>
                </a:lnTo>
                <a:lnTo>
                  <a:pt x="20955" y="20515"/>
                </a:lnTo>
                <a:lnTo>
                  <a:pt x="5580" y="43158"/>
                </a:lnTo>
                <a:lnTo>
                  <a:pt x="0" y="71389"/>
                </a:lnTo>
                <a:lnTo>
                  <a:pt x="6138" y="100751"/>
                </a:lnTo>
                <a:lnTo>
                  <a:pt x="22623" y="123003"/>
                </a:lnTo>
                <a:lnTo>
                  <a:pt x="46557" y="137111"/>
                </a:lnTo>
                <a:lnTo>
                  <a:pt x="75043" y="142043"/>
                </a:lnTo>
                <a:lnTo>
                  <a:pt x="92984" y="139951"/>
                </a:lnTo>
                <a:lnTo>
                  <a:pt x="108726" y="134686"/>
                </a:lnTo>
                <a:lnTo>
                  <a:pt x="121434" y="127765"/>
                </a:lnTo>
                <a:lnTo>
                  <a:pt x="130271" y="120706"/>
                </a:lnTo>
                <a:lnTo>
                  <a:pt x="126589" y="113338"/>
                </a:lnTo>
                <a:lnTo>
                  <a:pt x="76514" y="113338"/>
                </a:lnTo>
                <a:lnTo>
                  <a:pt x="60204" y="110499"/>
                </a:lnTo>
                <a:lnTo>
                  <a:pt x="46607" y="102209"/>
                </a:lnTo>
                <a:lnTo>
                  <a:pt x="37296" y="88812"/>
                </a:lnTo>
                <a:lnTo>
                  <a:pt x="33843" y="70654"/>
                </a:lnTo>
                <a:lnTo>
                  <a:pt x="36629" y="53541"/>
                </a:lnTo>
                <a:lnTo>
                  <a:pt x="44584" y="40294"/>
                </a:lnTo>
                <a:lnTo>
                  <a:pt x="57100" y="31740"/>
                </a:lnTo>
                <a:lnTo>
                  <a:pt x="73571" y="28705"/>
                </a:lnTo>
                <a:lnTo>
                  <a:pt x="126687" y="28705"/>
                </a:lnTo>
                <a:lnTo>
                  <a:pt x="122601" y="17386"/>
                </a:lnTo>
                <a:lnTo>
                  <a:pt x="108984" y="7358"/>
                </a:lnTo>
                <a:lnTo>
                  <a:pt x="91100" y="1747"/>
                </a:lnTo>
                <a:lnTo>
                  <a:pt x="72885" y="0"/>
                </a:lnTo>
                <a:close/>
              </a:path>
              <a:path w="130809" h="142239">
                <a:moveTo>
                  <a:pt x="118499" y="97151"/>
                </a:moveTo>
                <a:lnTo>
                  <a:pt x="111525" y="102164"/>
                </a:lnTo>
                <a:lnTo>
                  <a:pt x="101921" y="107452"/>
                </a:lnTo>
                <a:lnTo>
                  <a:pt x="90110" y="111637"/>
                </a:lnTo>
                <a:lnTo>
                  <a:pt x="76514" y="113338"/>
                </a:lnTo>
                <a:lnTo>
                  <a:pt x="126589" y="113338"/>
                </a:lnTo>
                <a:lnTo>
                  <a:pt x="118499" y="97151"/>
                </a:lnTo>
                <a:close/>
              </a:path>
              <a:path w="130809" h="142239">
                <a:moveTo>
                  <a:pt x="126687" y="28705"/>
                </a:moveTo>
                <a:lnTo>
                  <a:pt x="73571" y="28705"/>
                </a:lnTo>
                <a:lnTo>
                  <a:pt x="82569" y="29532"/>
                </a:lnTo>
                <a:lnTo>
                  <a:pt x="90885" y="32016"/>
                </a:lnTo>
                <a:lnTo>
                  <a:pt x="96995" y="36154"/>
                </a:lnTo>
                <a:lnTo>
                  <a:pt x="99371" y="41949"/>
                </a:lnTo>
                <a:lnTo>
                  <a:pt x="99371" y="50788"/>
                </a:lnTo>
                <a:lnTo>
                  <a:pt x="128015" y="50788"/>
                </a:lnTo>
                <a:lnTo>
                  <a:pt x="128015" y="32383"/>
                </a:lnTo>
                <a:lnTo>
                  <a:pt x="126687" y="28705"/>
                </a:lnTo>
                <a:close/>
              </a:path>
            </a:pathLst>
          </a:custGeom>
          <a:solidFill>
            <a:srgbClr val="535F6D"/>
          </a:solidFill>
        </p:spPr>
        <p:txBody>
          <a:bodyPr wrap="square" lIns="0" tIns="0" rIns="0" bIns="0" rtlCol="0"/>
          <a:lstStyle/>
          <a:p>
            <a:endParaRPr/>
          </a:p>
        </p:txBody>
      </p:sp>
      <p:sp>
        <p:nvSpPr>
          <p:cNvPr id="41" name="object 41"/>
          <p:cNvSpPr/>
          <p:nvPr/>
        </p:nvSpPr>
        <p:spPr>
          <a:xfrm>
            <a:off x="6556854" y="1839345"/>
            <a:ext cx="136525" cy="142240"/>
          </a:xfrm>
          <a:custGeom>
            <a:avLst/>
            <a:gdLst/>
            <a:ahLst/>
            <a:cxnLst/>
            <a:rect l="l" t="t" r="r" b="b"/>
            <a:pathLst>
              <a:path w="136525" h="142239">
                <a:moveTo>
                  <a:pt x="111943" y="27233"/>
                </a:moveTo>
                <a:lnTo>
                  <a:pt x="58857" y="27233"/>
                </a:lnTo>
                <a:lnTo>
                  <a:pt x="68973" y="28429"/>
                </a:lnTo>
                <a:lnTo>
                  <a:pt x="76882" y="32385"/>
                </a:lnTo>
                <a:lnTo>
                  <a:pt x="82032" y="39653"/>
                </a:lnTo>
                <a:lnTo>
                  <a:pt x="83871" y="50788"/>
                </a:lnTo>
                <a:lnTo>
                  <a:pt x="83871" y="55202"/>
                </a:lnTo>
                <a:lnTo>
                  <a:pt x="75828" y="55202"/>
                </a:lnTo>
                <a:lnTo>
                  <a:pt x="54668" y="56536"/>
                </a:lnTo>
                <a:lnTo>
                  <a:pt x="29637" y="62561"/>
                </a:lnTo>
                <a:lnTo>
                  <a:pt x="8744" y="76314"/>
                </a:lnTo>
                <a:lnTo>
                  <a:pt x="0" y="100830"/>
                </a:lnTo>
                <a:lnTo>
                  <a:pt x="3696" y="118759"/>
                </a:lnTo>
                <a:lnTo>
                  <a:pt x="13537" y="131649"/>
                </a:lnTo>
                <a:lnTo>
                  <a:pt x="27644" y="139434"/>
                </a:lnTo>
                <a:lnTo>
                  <a:pt x="44143" y="142043"/>
                </a:lnTo>
                <a:lnTo>
                  <a:pt x="62632" y="141630"/>
                </a:lnTo>
                <a:lnTo>
                  <a:pt x="73240" y="138732"/>
                </a:lnTo>
                <a:lnTo>
                  <a:pt x="79968" y="130869"/>
                </a:lnTo>
                <a:lnTo>
                  <a:pt x="86485" y="116291"/>
                </a:lnTo>
                <a:lnTo>
                  <a:pt x="52971" y="116291"/>
                </a:lnTo>
                <a:lnTo>
                  <a:pt x="44727" y="114864"/>
                </a:lnTo>
                <a:lnTo>
                  <a:pt x="38735" y="110952"/>
                </a:lnTo>
                <a:lnTo>
                  <a:pt x="35079" y="105108"/>
                </a:lnTo>
                <a:lnTo>
                  <a:pt x="33843" y="97887"/>
                </a:lnTo>
                <a:lnTo>
                  <a:pt x="39000" y="85741"/>
                </a:lnTo>
                <a:lnTo>
                  <a:pt x="51340" y="79116"/>
                </a:lnTo>
                <a:lnTo>
                  <a:pt x="66164" y="76356"/>
                </a:lnTo>
                <a:lnTo>
                  <a:pt x="78770" y="75804"/>
                </a:lnTo>
                <a:lnTo>
                  <a:pt x="117714" y="75804"/>
                </a:lnTo>
                <a:lnTo>
                  <a:pt x="117714" y="53731"/>
                </a:lnTo>
                <a:lnTo>
                  <a:pt x="114151" y="30742"/>
                </a:lnTo>
                <a:lnTo>
                  <a:pt x="111943" y="27233"/>
                </a:lnTo>
                <a:close/>
              </a:path>
              <a:path w="136525" h="142239">
                <a:moveTo>
                  <a:pt x="136156" y="115556"/>
                </a:moveTo>
                <a:lnTo>
                  <a:pt x="87599" y="115556"/>
                </a:lnTo>
                <a:lnTo>
                  <a:pt x="86814" y="118499"/>
                </a:lnTo>
                <a:lnTo>
                  <a:pt x="86814" y="131743"/>
                </a:lnTo>
                <a:lnTo>
                  <a:pt x="91229" y="138365"/>
                </a:lnTo>
                <a:lnTo>
                  <a:pt x="136156" y="138365"/>
                </a:lnTo>
                <a:lnTo>
                  <a:pt x="136156" y="115556"/>
                </a:lnTo>
                <a:close/>
              </a:path>
              <a:path w="136525" h="142239">
                <a:moveTo>
                  <a:pt x="117714" y="75804"/>
                </a:moveTo>
                <a:lnTo>
                  <a:pt x="84656" y="75804"/>
                </a:lnTo>
                <a:lnTo>
                  <a:pt x="84656" y="80219"/>
                </a:lnTo>
                <a:lnTo>
                  <a:pt x="82299" y="92998"/>
                </a:lnTo>
                <a:lnTo>
                  <a:pt x="75729" y="104605"/>
                </a:lnTo>
                <a:lnTo>
                  <a:pt x="65702" y="113036"/>
                </a:lnTo>
                <a:lnTo>
                  <a:pt x="52971" y="116291"/>
                </a:lnTo>
                <a:lnTo>
                  <a:pt x="86485" y="116291"/>
                </a:lnTo>
                <a:lnTo>
                  <a:pt x="86814" y="115556"/>
                </a:lnTo>
                <a:lnTo>
                  <a:pt x="136156" y="115556"/>
                </a:lnTo>
                <a:lnTo>
                  <a:pt x="136156" y="113338"/>
                </a:lnTo>
                <a:lnTo>
                  <a:pt x="119971" y="113338"/>
                </a:lnTo>
                <a:lnTo>
                  <a:pt x="117714" y="111131"/>
                </a:lnTo>
                <a:lnTo>
                  <a:pt x="117714" y="75804"/>
                </a:lnTo>
                <a:close/>
              </a:path>
              <a:path w="136525" h="142239">
                <a:moveTo>
                  <a:pt x="61800" y="0"/>
                </a:moveTo>
                <a:lnTo>
                  <a:pt x="42763" y="264"/>
                </a:lnTo>
                <a:lnTo>
                  <a:pt x="30900" y="2116"/>
                </a:lnTo>
                <a:lnTo>
                  <a:pt x="21243" y="7143"/>
                </a:lnTo>
                <a:lnTo>
                  <a:pt x="8828" y="16932"/>
                </a:lnTo>
                <a:lnTo>
                  <a:pt x="21384" y="40477"/>
                </a:lnTo>
                <a:lnTo>
                  <a:pt x="24453" y="38408"/>
                </a:lnTo>
                <a:lnTo>
                  <a:pt x="32690" y="33855"/>
                </a:lnTo>
                <a:lnTo>
                  <a:pt x="44642" y="29302"/>
                </a:lnTo>
                <a:lnTo>
                  <a:pt x="58857" y="27233"/>
                </a:lnTo>
                <a:lnTo>
                  <a:pt x="111943" y="27233"/>
                </a:lnTo>
                <a:lnTo>
                  <a:pt x="103552" y="13893"/>
                </a:lnTo>
                <a:lnTo>
                  <a:pt x="86056" y="3531"/>
                </a:lnTo>
                <a:lnTo>
                  <a:pt x="61800" y="0"/>
                </a:lnTo>
                <a:close/>
              </a:path>
            </a:pathLst>
          </a:custGeom>
          <a:solidFill>
            <a:srgbClr val="535F6D"/>
          </a:solidFill>
        </p:spPr>
        <p:txBody>
          <a:bodyPr wrap="square" lIns="0" tIns="0" rIns="0" bIns="0" rtlCol="0"/>
          <a:lstStyle/>
          <a:p>
            <a:endParaRPr/>
          </a:p>
        </p:txBody>
      </p:sp>
      <p:sp>
        <p:nvSpPr>
          <p:cNvPr id="42" name="object 42"/>
          <p:cNvSpPr/>
          <p:nvPr/>
        </p:nvSpPr>
        <p:spPr>
          <a:xfrm>
            <a:off x="6701055" y="1806225"/>
            <a:ext cx="87630" cy="173355"/>
          </a:xfrm>
          <a:custGeom>
            <a:avLst/>
            <a:gdLst/>
            <a:ahLst/>
            <a:cxnLst/>
            <a:rect l="l" t="t" r="r" b="b"/>
            <a:pathLst>
              <a:path w="87629" h="173355">
                <a:moveTo>
                  <a:pt x="54541" y="61824"/>
                </a:moveTo>
                <a:lnTo>
                  <a:pt x="21384" y="61824"/>
                </a:lnTo>
                <a:lnTo>
                  <a:pt x="21384" y="122178"/>
                </a:lnTo>
                <a:lnTo>
                  <a:pt x="27431" y="149051"/>
                </a:lnTo>
                <a:lnTo>
                  <a:pt x="42168" y="164401"/>
                </a:lnTo>
                <a:lnTo>
                  <a:pt x="60492" y="171335"/>
                </a:lnTo>
                <a:lnTo>
                  <a:pt x="77299" y="172956"/>
                </a:lnTo>
                <a:lnTo>
                  <a:pt x="83185" y="172956"/>
                </a:lnTo>
                <a:lnTo>
                  <a:pt x="87599" y="172220"/>
                </a:lnTo>
                <a:lnTo>
                  <a:pt x="87599" y="144987"/>
                </a:lnTo>
                <a:lnTo>
                  <a:pt x="81713" y="144987"/>
                </a:lnTo>
                <a:lnTo>
                  <a:pt x="73453" y="144159"/>
                </a:lnTo>
                <a:lnTo>
                  <a:pt x="64559" y="140572"/>
                </a:lnTo>
                <a:lnTo>
                  <a:pt x="57448" y="132570"/>
                </a:lnTo>
                <a:lnTo>
                  <a:pt x="54541" y="118499"/>
                </a:lnTo>
                <a:lnTo>
                  <a:pt x="54541" y="61824"/>
                </a:lnTo>
                <a:close/>
              </a:path>
              <a:path w="87629" h="173355">
                <a:moveTo>
                  <a:pt x="87599" y="144251"/>
                </a:moveTo>
                <a:lnTo>
                  <a:pt x="85441" y="144987"/>
                </a:lnTo>
                <a:lnTo>
                  <a:pt x="87599" y="144987"/>
                </a:lnTo>
                <a:lnTo>
                  <a:pt x="87599" y="144251"/>
                </a:lnTo>
                <a:close/>
              </a:path>
              <a:path w="87629" h="173355">
                <a:moveTo>
                  <a:pt x="85441" y="36798"/>
                </a:moveTo>
                <a:lnTo>
                  <a:pt x="0" y="36798"/>
                </a:lnTo>
                <a:lnTo>
                  <a:pt x="0" y="61824"/>
                </a:lnTo>
                <a:lnTo>
                  <a:pt x="85441" y="61824"/>
                </a:lnTo>
                <a:lnTo>
                  <a:pt x="85441" y="36798"/>
                </a:lnTo>
                <a:close/>
              </a:path>
              <a:path w="87629" h="173355">
                <a:moveTo>
                  <a:pt x="54541" y="0"/>
                </a:moveTo>
                <a:lnTo>
                  <a:pt x="22071" y="0"/>
                </a:lnTo>
                <a:lnTo>
                  <a:pt x="22071" y="36798"/>
                </a:lnTo>
                <a:lnTo>
                  <a:pt x="54541" y="36798"/>
                </a:lnTo>
                <a:lnTo>
                  <a:pt x="54541" y="0"/>
                </a:lnTo>
                <a:close/>
              </a:path>
            </a:pathLst>
          </a:custGeom>
          <a:solidFill>
            <a:srgbClr val="535F6D"/>
          </a:solidFill>
        </p:spPr>
        <p:txBody>
          <a:bodyPr wrap="square" lIns="0" tIns="0" rIns="0" bIns="0" rtlCol="0"/>
          <a:lstStyle/>
          <a:p>
            <a:endParaRPr/>
          </a:p>
        </p:txBody>
      </p:sp>
      <p:sp>
        <p:nvSpPr>
          <p:cNvPr id="43" name="object 43"/>
          <p:cNvSpPr/>
          <p:nvPr/>
        </p:nvSpPr>
        <p:spPr>
          <a:xfrm>
            <a:off x="6826225" y="1804753"/>
            <a:ext cx="34290" cy="0"/>
          </a:xfrm>
          <a:custGeom>
            <a:avLst/>
            <a:gdLst/>
            <a:ahLst/>
            <a:cxnLst/>
            <a:rect l="l" t="t" r="r" b="b"/>
            <a:pathLst>
              <a:path w="34290">
                <a:moveTo>
                  <a:pt x="0" y="0"/>
                </a:moveTo>
                <a:lnTo>
                  <a:pt x="33843" y="0"/>
                </a:lnTo>
              </a:path>
            </a:pathLst>
          </a:custGeom>
          <a:ln w="29431">
            <a:solidFill>
              <a:srgbClr val="535F6D"/>
            </a:solidFill>
          </a:ln>
        </p:spPr>
        <p:txBody>
          <a:bodyPr wrap="square" lIns="0" tIns="0" rIns="0" bIns="0" rtlCol="0"/>
          <a:lstStyle/>
          <a:p>
            <a:endParaRPr/>
          </a:p>
        </p:txBody>
      </p:sp>
      <p:sp>
        <p:nvSpPr>
          <p:cNvPr id="44" name="object 44"/>
          <p:cNvSpPr/>
          <p:nvPr/>
        </p:nvSpPr>
        <p:spPr>
          <a:xfrm>
            <a:off x="6806311" y="1965197"/>
            <a:ext cx="73025" cy="0"/>
          </a:xfrm>
          <a:custGeom>
            <a:avLst/>
            <a:gdLst/>
            <a:ahLst/>
            <a:cxnLst/>
            <a:rect l="l" t="t" r="r" b="b"/>
            <a:pathLst>
              <a:path w="73025">
                <a:moveTo>
                  <a:pt x="0" y="0"/>
                </a:moveTo>
                <a:lnTo>
                  <a:pt x="72885" y="0"/>
                </a:lnTo>
              </a:path>
            </a:pathLst>
          </a:custGeom>
          <a:ln w="25026">
            <a:solidFill>
              <a:srgbClr val="535F6D"/>
            </a:solidFill>
          </a:ln>
        </p:spPr>
        <p:txBody>
          <a:bodyPr wrap="square" lIns="0" tIns="0" rIns="0" bIns="0" rtlCol="0"/>
          <a:lstStyle/>
          <a:p>
            <a:endParaRPr/>
          </a:p>
        </p:txBody>
      </p:sp>
      <p:sp>
        <p:nvSpPr>
          <p:cNvPr id="45" name="object 45"/>
          <p:cNvSpPr/>
          <p:nvPr/>
        </p:nvSpPr>
        <p:spPr>
          <a:xfrm>
            <a:off x="6843146" y="1868281"/>
            <a:ext cx="0" cy="83820"/>
          </a:xfrm>
          <a:custGeom>
            <a:avLst/>
            <a:gdLst/>
            <a:ahLst/>
            <a:cxnLst/>
            <a:rect l="l" t="t" r="r" b="b"/>
            <a:pathLst>
              <a:path h="83819">
                <a:moveTo>
                  <a:pt x="0" y="0"/>
                </a:moveTo>
                <a:lnTo>
                  <a:pt x="0" y="83823"/>
                </a:lnTo>
              </a:path>
            </a:pathLst>
          </a:custGeom>
          <a:ln w="33843">
            <a:solidFill>
              <a:srgbClr val="535F6D"/>
            </a:solidFill>
          </a:ln>
        </p:spPr>
        <p:txBody>
          <a:bodyPr wrap="square" lIns="0" tIns="0" rIns="0" bIns="0" rtlCol="0"/>
          <a:lstStyle/>
          <a:p>
            <a:endParaRPr/>
          </a:p>
        </p:txBody>
      </p:sp>
      <p:sp>
        <p:nvSpPr>
          <p:cNvPr id="46" name="object 46"/>
          <p:cNvSpPr/>
          <p:nvPr/>
        </p:nvSpPr>
        <p:spPr>
          <a:xfrm>
            <a:off x="6805624" y="1855580"/>
            <a:ext cx="54610" cy="0"/>
          </a:xfrm>
          <a:custGeom>
            <a:avLst/>
            <a:gdLst/>
            <a:ahLst/>
            <a:cxnLst/>
            <a:rect l="l" t="t" r="r" b="b"/>
            <a:pathLst>
              <a:path w="54609">
                <a:moveTo>
                  <a:pt x="0" y="0"/>
                </a:moveTo>
                <a:lnTo>
                  <a:pt x="54443" y="0"/>
                </a:lnTo>
              </a:path>
            </a:pathLst>
          </a:custGeom>
          <a:ln w="25400">
            <a:solidFill>
              <a:srgbClr val="535F6D"/>
            </a:solidFill>
          </a:ln>
        </p:spPr>
        <p:txBody>
          <a:bodyPr wrap="square" lIns="0" tIns="0" rIns="0" bIns="0" rtlCol="0"/>
          <a:lstStyle/>
          <a:p>
            <a:endParaRPr/>
          </a:p>
        </p:txBody>
      </p:sp>
      <p:sp>
        <p:nvSpPr>
          <p:cNvPr id="47" name="object 47"/>
          <p:cNvSpPr/>
          <p:nvPr/>
        </p:nvSpPr>
        <p:spPr>
          <a:xfrm>
            <a:off x="6893126" y="1839345"/>
            <a:ext cx="149225" cy="142240"/>
          </a:xfrm>
          <a:custGeom>
            <a:avLst/>
            <a:gdLst/>
            <a:ahLst/>
            <a:cxnLst/>
            <a:rect l="l" t="t" r="r" b="b"/>
            <a:pathLst>
              <a:path w="149225" h="142239">
                <a:moveTo>
                  <a:pt x="74356" y="0"/>
                </a:moveTo>
                <a:lnTo>
                  <a:pt x="45357" y="5244"/>
                </a:lnTo>
                <a:lnTo>
                  <a:pt x="21728" y="19872"/>
                </a:lnTo>
                <a:lnTo>
                  <a:pt x="5824" y="42227"/>
                </a:lnTo>
                <a:lnTo>
                  <a:pt x="0" y="70654"/>
                </a:lnTo>
                <a:lnTo>
                  <a:pt x="5835" y="99506"/>
                </a:lnTo>
                <a:lnTo>
                  <a:pt x="21814" y="122079"/>
                </a:lnTo>
                <a:lnTo>
                  <a:pt x="45646" y="136788"/>
                </a:lnTo>
                <a:lnTo>
                  <a:pt x="75043" y="142043"/>
                </a:lnTo>
                <a:lnTo>
                  <a:pt x="103645" y="136788"/>
                </a:lnTo>
                <a:lnTo>
                  <a:pt x="127070" y="122079"/>
                </a:lnTo>
                <a:lnTo>
                  <a:pt x="133199" y="113338"/>
                </a:lnTo>
                <a:lnTo>
                  <a:pt x="75043" y="113338"/>
                </a:lnTo>
                <a:lnTo>
                  <a:pt x="59416" y="110292"/>
                </a:lnTo>
                <a:lnTo>
                  <a:pt x="46558" y="101657"/>
                </a:lnTo>
                <a:lnTo>
                  <a:pt x="37838" y="88191"/>
                </a:lnTo>
                <a:lnTo>
                  <a:pt x="34627" y="70654"/>
                </a:lnTo>
                <a:lnTo>
                  <a:pt x="37838" y="53852"/>
                </a:lnTo>
                <a:lnTo>
                  <a:pt x="46558" y="40570"/>
                </a:lnTo>
                <a:lnTo>
                  <a:pt x="59416" y="31843"/>
                </a:lnTo>
                <a:lnTo>
                  <a:pt x="75043" y="28705"/>
                </a:lnTo>
                <a:lnTo>
                  <a:pt x="133268" y="28705"/>
                </a:lnTo>
                <a:lnTo>
                  <a:pt x="126985" y="19872"/>
                </a:lnTo>
                <a:lnTo>
                  <a:pt x="103356" y="5244"/>
                </a:lnTo>
                <a:lnTo>
                  <a:pt x="74356" y="0"/>
                </a:lnTo>
                <a:close/>
              </a:path>
              <a:path w="149225" h="142239">
                <a:moveTo>
                  <a:pt x="133268" y="28705"/>
                </a:moveTo>
                <a:lnTo>
                  <a:pt x="75043" y="28705"/>
                </a:lnTo>
                <a:lnTo>
                  <a:pt x="90272" y="31843"/>
                </a:lnTo>
                <a:lnTo>
                  <a:pt x="102927" y="40570"/>
                </a:lnTo>
                <a:lnTo>
                  <a:pt x="111571" y="53852"/>
                </a:lnTo>
                <a:lnTo>
                  <a:pt x="114772" y="70654"/>
                </a:lnTo>
                <a:lnTo>
                  <a:pt x="111571" y="88191"/>
                </a:lnTo>
                <a:lnTo>
                  <a:pt x="102927" y="101657"/>
                </a:lnTo>
                <a:lnTo>
                  <a:pt x="90272" y="110292"/>
                </a:lnTo>
                <a:lnTo>
                  <a:pt x="75043" y="113338"/>
                </a:lnTo>
                <a:lnTo>
                  <a:pt x="133199" y="113338"/>
                </a:lnTo>
                <a:lnTo>
                  <a:pt x="142899" y="99506"/>
                </a:lnTo>
                <a:lnTo>
                  <a:pt x="148713" y="70654"/>
                </a:lnTo>
                <a:lnTo>
                  <a:pt x="142888" y="42227"/>
                </a:lnTo>
                <a:lnTo>
                  <a:pt x="133268" y="28705"/>
                </a:lnTo>
                <a:close/>
              </a:path>
            </a:pathLst>
          </a:custGeom>
          <a:solidFill>
            <a:srgbClr val="535F6D"/>
          </a:solidFill>
        </p:spPr>
        <p:txBody>
          <a:bodyPr wrap="square" lIns="0" tIns="0" rIns="0" bIns="0" rtlCol="0"/>
          <a:lstStyle/>
          <a:p>
            <a:endParaRPr/>
          </a:p>
        </p:txBody>
      </p:sp>
      <p:sp>
        <p:nvSpPr>
          <p:cNvPr id="48" name="object 48"/>
          <p:cNvSpPr/>
          <p:nvPr/>
        </p:nvSpPr>
        <p:spPr>
          <a:xfrm>
            <a:off x="7059497" y="1839345"/>
            <a:ext cx="168275" cy="138430"/>
          </a:xfrm>
          <a:custGeom>
            <a:avLst/>
            <a:gdLst/>
            <a:ahLst/>
            <a:cxnLst/>
            <a:rect l="l" t="t" r="r" b="b"/>
            <a:pathLst>
              <a:path w="168275" h="138430">
                <a:moveTo>
                  <a:pt x="73571" y="113338"/>
                </a:moveTo>
                <a:lnTo>
                  <a:pt x="1471" y="113338"/>
                </a:lnTo>
                <a:lnTo>
                  <a:pt x="1471" y="138365"/>
                </a:lnTo>
                <a:lnTo>
                  <a:pt x="73571" y="138365"/>
                </a:lnTo>
                <a:lnTo>
                  <a:pt x="73571" y="113338"/>
                </a:lnTo>
                <a:close/>
              </a:path>
              <a:path w="168275" h="138430">
                <a:moveTo>
                  <a:pt x="145146" y="30912"/>
                </a:moveTo>
                <a:lnTo>
                  <a:pt x="92700" y="30912"/>
                </a:lnTo>
                <a:lnTo>
                  <a:pt x="103598" y="32901"/>
                </a:lnTo>
                <a:lnTo>
                  <a:pt x="110357" y="38547"/>
                </a:lnTo>
                <a:lnTo>
                  <a:pt x="113806" y="47368"/>
                </a:lnTo>
                <a:lnTo>
                  <a:pt x="114772" y="58881"/>
                </a:lnTo>
                <a:lnTo>
                  <a:pt x="114772" y="138365"/>
                </a:lnTo>
                <a:lnTo>
                  <a:pt x="167743" y="138365"/>
                </a:lnTo>
                <a:lnTo>
                  <a:pt x="167743" y="113338"/>
                </a:lnTo>
                <a:lnTo>
                  <a:pt x="147830" y="113338"/>
                </a:lnTo>
                <a:lnTo>
                  <a:pt x="147830" y="51523"/>
                </a:lnTo>
                <a:lnTo>
                  <a:pt x="145146" y="30912"/>
                </a:lnTo>
                <a:close/>
              </a:path>
              <a:path w="168275" h="138430">
                <a:moveTo>
                  <a:pt x="47085" y="3678"/>
                </a:moveTo>
                <a:lnTo>
                  <a:pt x="0" y="3678"/>
                </a:lnTo>
                <a:lnTo>
                  <a:pt x="0" y="28705"/>
                </a:lnTo>
                <a:lnTo>
                  <a:pt x="18343" y="28705"/>
                </a:lnTo>
                <a:lnTo>
                  <a:pt x="20600" y="30912"/>
                </a:lnTo>
                <a:lnTo>
                  <a:pt x="20600" y="113338"/>
                </a:lnTo>
                <a:lnTo>
                  <a:pt x="54443" y="113338"/>
                </a:lnTo>
                <a:lnTo>
                  <a:pt x="54443" y="78011"/>
                </a:lnTo>
                <a:lnTo>
                  <a:pt x="56999" y="60719"/>
                </a:lnTo>
                <a:lnTo>
                  <a:pt x="64448" y="45632"/>
                </a:lnTo>
                <a:lnTo>
                  <a:pt x="76459" y="34960"/>
                </a:lnTo>
                <a:lnTo>
                  <a:pt x="92700" y="30912"/>
                </a:lnTo>
                <a:lnTo>
                  <a:pt x="145146" y="30912"/>
                </a:lnTo>
                <a:lnTo>
                  <a:pt x="145050" y="30176"/>
                </a:lnTo>
                <a:lnTo>
                  <a:pt x="52186" y="30176"/>
                </a:lnTo>
                <a:lnTo>
                  <a:pt x="52971" y="27233"/>
                </a:lnTo>
                <a:lnTo>
                  <a:pt x="52971" y="8829"/>
                </a:lnTo>
                <a:lnTo>
                  <a:pt x="47085" y="3678"/>
                </a:lnTo>
                <a:close/>
              </a:path>
              <a:path w="168275" h="138430">
                <a:moveTo>
                  <a:pt x="102215" y="0"/>
                </a:moveTo>
                <a:lnTo>
                  <a:pt x="80450" y="4197"/>
                </a:lnTo>
                <a:lnTo>
                  <a:pt x="65454" y="13708"/>
                </a:lnTo>
                <a:lnTo>
                  <a:pt x="56527" y="23909"/>
                </a:lnTo>
                <a:lnTo>
                  <a:pt x="52971" y="30176"/>
                </a:lnTo>
                <a:lnTo>
                  <a:pt x="145050" y="30176"/>
                </a:lnTo>
                <a:lnTo>
                  <a:pt x="144841" y="28569"/>
                </a:lnTo>
                <a:lnTo>
                  <a:pt x="136058" y="12514"/>
                </a:lnTo>
                <a:lnTo>
                  <a:pt x="121758" y="3082"/>
                </a:lnTo>
                <a:lnTo>
                  <a:pt x="102215" y="0"/>
                </a:lnTo>
                <a:close/>
              </a:path>
            </a:pathLst>
          </a:custGeom>
          <a:solidFill>
            <a:srgbClr val="535F6D"/>
          </a:solidFill>
        </p:spPr>
        <p:txBody>
          <a:bodyPr wrap="square" lIns="0" tIns="0" rIns="0" bIns="0" rtlCol="0"/>
          <a:lstStyle/>
          <a:p>
            <a:endParaRPr/>
          </a:p>
        </p:txBody>
      </p:sp>
      <p:sp>
        <p:nvSpPr>
          <p:cNvPr id="49" name="object 49"/>
          <p:cNvSpPr/>
          <p:nvPr/>
        </p:nvSpPr>
        <p:spPr>
          <a:xfrm>
            <a:off x="3786040" y="1145253"/>
            <a:ext cx="0" cy="971550"/>
          </a:xfrm>
          <a:custGeom>
            <a:avLst/>
            <a:gdLst/>
            <a:ahLst/>
            <a:cxnLst/>
            <a:rect l="l" t="t" r="r" b="b"/>
            <a:pathLst>
              <a:path h="971550">
                <a:moveTo>
                  <a:pt x="0" y="0"/>
                </a:moveTo>
                <a:lnTo>
                  <a:pt x="0" y="971557"/>
                </a:lnTo>
              </a:path>
            </a:pathLst>
          </a:custGeom>
          <a:ln w="12556">
            <a:solidFill>
              <a:srgbClr val="535F6D"/>
            </a:solidFill>
          </a:ln>
        </p:spPr>
        <p:txBody>
          <a:bodyPr wrap="square" lIns="0" tIns="0" rIns="0" bIns="0" rtlCol="0"/>
          <a:lstStyle/>
          <a:p>
            <a:endParaRPr/>
          </a:p>
        </p:txBody>
      </p:sp>
      <p:sp>
        <p:nvSpPr>
          <p:cNvPr id="50" name="object 50"/>
          <p:cNvSpPr/>
          <p:nvPr/>
        </p:nvSpPr>
        <p:spPr>
          <a:xfrm>
            <a:off x="2516820" y="1146038"/>
            <a:ext cx="1102995" cy="966469"/>
          </a:xfrm>
          <a:custGeom>
            <a:avLst/>
            <a:gdLst/>
            <a:ahLst/>
            <a:cxnLst/>
            <a:rect l="l" t="t" r="r" b="b"/>
            <a:pathLst>
              <a:path w="1102995" h="966469">
                <a:moveTo>
                  <a:pt x="1059098" y="0"/>
                </a:moveTo>
                <a:lnTo>
                  <a:pt x="43669" y="0"/>
                </a:lnTo>
                <a:lnTo>
                  <a:pt x="18902" y="4790"/>
                </a:lnTo>
                <a:lnTo>
                  <a:pt x="3932" y="17867"/>
                </a:lnTo>
                <a:lnTo>
                  <a:pt x="0" y="37290"/>
                </a:lnTo>
                <a:lnTo>
                  <a:pt x="8345" y="61118"/>
                </a:lnTo>
                <a:lnTo>
                  <a:pt x="516040" y="940605"/>
                </a:lnTo>
                <a:lnTo>
                  <a:pt x="532471" y="959649"/>
                </a:lnTo>
                <a:lnTo>
                  <a:pt x="551404" y="965997"/>
                </a:lnTo>
                <a:lnTo>
                  <a:pt x="570336" y="959649"/>
                </a:lnTo>
                <a:lnTo>
                  <a:pt x="586767" y="940605"/>
                </a:lnTo>
                <a:lnTo>
                  <a:pt x="1094413" y="61118"/>
                </a:lnTo>
                <a:lnTo>
                  <a:pt x="1102786" y="37290"/>
                </a:lnTo>
                <a:lnTo>
                  <a:pt x="1098864" y="17867"/>
                </a:lnTo>
                <a:lnTo>
                  <a:pt x="1083887" y="4790"/>
                </a:lnTo>
                <a:lnTo>
                  <a:pt x="1059098" y="0"/>
                </a:lnTo>
                <a:close/>
              </a:path>
            </a:pathLst>
          </a:custGeom>
          <a:solidFill>
            <a:srgbClr val="465153"/>
          </a:solidFill>
        </p:spPr>
        <p:txBody>
          <a:bodyPr wrap="square" lIns="0" tIns="0" rIns="0" bIns="0" rtlCol="0"/>
          <a:lstStyle/>
          <a:p>
            <a:endParaRPr/>
          </a:p>
        </p:txBody>
      </p:sp>
      <p:sp>
        <p:nvSpPr>
          <p:cNvPr id="51" name="object 51"/>
          <p:cNvSpPr/>
          <p:nvPr/>
        </p:nvSpPr>
        <p:spPr>
          <a:xfrm>
            <a:off x="2946830" y="1738514"/>
            <a:ext cx="307340" cy="160655"/>
          </a:xfrm>
          <a:custGeom>
            <a:avLst/>
            <a:gdLst/>
            <a:ahLst/>
            <a:cxnLst/>
            <a:rect l="l" t="t" r="r" b="b"/>
            <a:pathLst>
              <a:path w="307339" h="160655">
                <a:moveTo>
                  <a:pt x="306843" y="0"/>
                </a:moveTo>
                <a:lnTo>
                  <a:pt x="0" y="111131"/>
                </a:lnTo>
                <a:lnTo>
                  <a:pt x="28643" y="160448"/>
                </a:lnTo>
                <a:lnTo>
                  <a:pt x="263387" y="75804"/>
                </a:lnTo>
                <a:lnTo>
                  <a:pt x="306843" y="0"/>
                </a:lnTo>
                <a:close/>
              </a:path>
            </a:pathLst>
          </a:custGeom>
          <a:solidFill>
            <a:srgbClr val="FDFDFD"/>
          </a:solidFill>
        </p:spPr>
        <p:txBody>
          <a:bodyPr wrap="square" lIns="0" tIns="0" rIns="0" bIns="0" rtlCol="0"/>
          <a:lstStyle/>
          <a:p>
            <a:endParaRPr/>
          </a:p>
        </p:txBody>
      </p:sp>
      <p:sp>
        <p:nvSpPr>
          <p:cNvPr id="52" name="object 52"/>
          <p:cNvSpPr/>
          <p:nvPr/>
        </p:nvSpPr>
        <p:spPr>
          <a:xfrm>
            <a:off x="2987246" y="1845967"/>
            <a:ext cx="205104" cy="122555"/>
          </a:xfrm>
          <a:custGeom>
            <a:avLst/>
            <a:gdLst/>
            <a:ahLst/>
            <a:cxnLst/>
            <a:rect l="l" t="t" r="r" b="b"/>
            <a:pathLst>
              <a:path w="205105" h="122555">
                <a:moveTo>
                  <a:pt x="204627" y="0"/>
                </a:moveTo>
                <a:lnTo>
                  <a:pt x="0" y="73597"/>
                </a:lnTo>
                <a:lnTo>
                  <a:pt x="27957" y="122178"/>
                </a:lnTo>
                <a:lnTo>
                  <a:pt x="162642" y="73597"/>
                </a:lnTo>
                <a:lnTo>
                  <a:pt x="204627" y="0"/>
                </a:lnTo>
                <a:close/>
              </a:path>
            </a:pathLst>
          </a:custGeom>
          <a:solidFill>
            <a:srgbClr val="FDFDFD"/>
          </a:solidFill>
        </p:spPr>
        <p:txBody>
          <a:bodyPr wrap="square" lIns="0" tIns="0" rIns="0" bIns="0" rtlCol="0"/>
          <a:lstStyle/>
          <a:p>
            <a:endParaRPr/>
          </a:p>
        </p:txBody>
      </p:sp>
      <p:sp>
        <p:nvSpPr>
          <p:cNvPr id="53" name="object 53"/>
          <p:cNvSpPr/>
          <p:nvPr/>
        </p:nvSpPr>
        <p:spPr>
          <a:xfrm>
            <a:off x="3026974" y="1951212"/>
            <a:ext cx="104775" cy="85090"/>
          </a:xfrm>
          <a:custGeom>
            <a:avLst/>
            <a:gdLst/>
            <a:ahLst/>
            <a:cxnLst/>
            <a:rect l="l" t="t" r="r" b="b"/>
            <a:pathLst>
              <a:path w="104775" h="85089">
                <a:moveTo>
                  <a:pt x="104570" y="0"/>
                </a:moveTo>
                <a:lnTo>
                  <a:pt x="0" y="37544"/>
                </a:lnTo>
                <a:lnTo>
                  <a:pt x="17657" y="67710"/>
                </a:lnTo>
                <a:lnTo>
                  <a:pt x="28850" y="80546"/>
                </a:lnTo>
                <a:lnTo>
                  <a:pt x="41506" y="84825"/>
                </a:lnTo>
                <a:lnTo>
                  <a:pt x="54033" y="80546"/>
                </a:lnTo>
                <a:lnTo>
                  <a:pt x="64841" y="67710"/>
                </a:lnTo>
                <a:lnTo>
                  <a:pt x="104570" y="0"/>
                </a:lnTo>
                <a:close/>
              </a:path>
            </a:pathLst>
          </a:custGeom>
          <a:solidFill>
            <a:srgbClr val="FDFDFD"/>
          </a:solidFill>
        </p:spPr>
        <p:txBody>
          <a:bodyPr wrap="square" lIns="0" tIns="0" rIns="0" bIns="0" rtlCol="0"/>
          <a:lstStyle/>
          <a:p>
            <a:endParaRPr/>
          </a:p>
        </p:txBody>
      </p:sp>
      <p:sp>
        <p:nvSpPr>
          <p:cNvPr id="54" name="object 54"/>
          <p:cNvSpPr/>
          <p:nvPr/>
        </p:nvSpPr>
        <p:spPr>
          <a:xfrm>
            <a:off x="2876888" y="1728213"/>
            <a:ext cx="169545" cy="100965"/>
          </a:xfrm>
          <a:custGeom>
            <a:avLst/>
            <a:gdLst/>
            <a:ahLst/>
            <a:cxnLst/>
            <a:rect l="l" t="t" r="r" b="b"/>
            <a:pathLst>
              <a:path w="169544" h="100964">
                <a:moveTo>
                  <a:pt x="0" y="0"/>
                </a:moveTo>
                <a:lnTo>
                  <a:pt x="58170" y="100830"/>
                </a:lnTo>
                <a:lnTo>
                  <a:pt x="169215" y="60343"/>
                </a:lnTo>
                <a:lnTo>
                  <a:pt x="0" y="0"/>
                </a:lnTo>
                <a:close/>
              </a:path>
            </a:pathLst>
          </a:custGeom>
          <a:solidFill>
            <a:srgbClr val="F9C32C"/>
          </a:solidFill>
        </p:spPr>
        <p:txBody>
          <a:bodyPr wrap="square" lIns="0" tIns="0" rIns="0" bIns="0" rtlCol="0"/>
          <a:lstStyle/>
          <a:p>
            <a:endParaRPr/>
          </a:p>
        </p:txBody>
      </p:sp>
      <p:sp>
        <p:nvSpPr>
          <p:cNvPr id="55" name="object 55"/>
          <p:cNvSpPr/>
          <p:nvPr/>
        </p:nvSpPr>
        <p:spPr>
          <a:xfrm>
            <a:off x="2854816" y="1199014"/>
            <a:ext cx="123825" cy="146685"/>
          </a:xfrm>
          <a:custGeom>
            <a:avLst/>
            <a:gdLst/>
            <a:ahLst/>
            <a:cxnLst/>
            <a:rect l="l" t="t" r="r" b="b"/>
            <a:pathLst>
              <a:path w="123825" h="146684">
                <a:moveTo>
                  <a:pt x="72885" y="0"/>
                </a:moveTo>
                <a:lnTo>
                  <a:pt x="44405" y="5812"/>
                </a:lnTo>
                <a:lnTo>
                  <a:pt x="21250" y="21631"/>
                </a:lnTo>
                <a:lnTo>
                  <a:pt x="5691" y="45029"/>
                </a:lnTo>
                <a:lnTo>
                  <a:pt x="0" y="73577"/>
                </a:lnTo>
                <a:lnTo>
                  <a:pt x="5691" y="102061"/>
                </a:lnTo>
                <a:lnTo>
                  <a:pt x="21250" y="125221"/>
                </a:lnTo>
                <a:lnTo>
                  <a:pt x="44405" y="140785"/>
                </a:lnTo>
                <a:lnTo>
                  <a:pt x="72885" y="146478"/>
                </a:lnTo>
                <a:lnTo>
                  <a:pt x="86359" y="145236"/>
                </a:lnTo>
                <a:lnTo>
                  <a:pt x="122129" y="126602"/>
                </a:lnTo>
                <a:lnTo>
                  <a:pt x="123600" y="122187"/>
                </a:lnTo>
                <a:lnTo>
                  <a:pt x="122129" y="120716"/>
                </a:lnTo>
                <a:lnTo>
                  <a:pt x="115828" y="114094"/>
                </a:lnTo>
                <a:lnTo>
                  <a:pt x="74356" y="114094"/>
                </a:lnTo>
                <a:lnTo>
                  <a:pt x="58506" y="110758"/>
                </a:lnTo>
                <a:lnTo>
                  <a:pt x="45921" y="101766"/>
                </a:lnTo>
                <a:lnTo>
                  <a:pt x="37621" y="88636"/>
                </a:lnTo>
                <a:lnTo>
                  <a:pt x="34627" y="72890"/>
                </a:lnTo>
                <a:lnTo>
                  <a:pt x="37621" y="56686"/>
                </a:lnTo>
                <a:lnTo>
                  <a:pt x="45921" y="43324"/>
                </a:lnTo>
                <a:lnTo>
                  <a:pt x="58506" y="34248"/>
                </a:lnTo>
                <a:lnTo>
                  <a:pt x="74356" y="30902"/>
                </a:lnTo>
                <a:lnTo>
                  <a:pt x="116528" y="30902"/>
                </a:lnTo>
                <a:lnTo>
                  <a:pt x="122129" y="25016"/>
                </a:lnTo>
                <a:lnTo>
                  <a:pt x="123600" y="23544"/>
                </a:lnTo>
                <a:lnTo>
                  <a:pt x="123600" y="20601"/>
                </a:lnTo>
                <a:lnTo>
                  <a:pt x="122129" y="19130"/>
                </a:lnTo>
                <a:lnTo>
                  <a:pt x="111455" y="10884"/>
                </a:lnTo>
                <a:lnTo>
                  <a:pt x="100008" y="4892"/>
                </a:lnTo>
                <a:lnTo>
                  <a:pt x="87311" y="1237"/>
                </a:lnTo>
                <a:lnTo>
                  <a:pt x="72885" y="0"/>
                </a:lnTo>
                <a:close/>
              </a:path>
              <a:path w="123825" h="146684">
                <a:moveTo>
                  <a:pt x="105256" y="103057"/>
                </a:moveTo>
                <a:lnTo>
                  <a:pt x="103000" y="103057"/>
                </a:lnTo>
                <a:lnTo>
                  <a:pt x="101529" y="103793"/>
                </a:lnTo>
                <a:lnTo>
                  <a:pt x="95517" y="108196"/>
                </a:lnTo>
                <a:lnTo>
                  <a:pt x="88752" y="111427"/>
                </a:lnTo>
                <a:lnTo>
                  <a:pt x="81581" y="113416"/>
                </a:lnTo>
                <a:lnTo>
                  <a:pt x="74356" y="114094"/>
                </a:lnTo>
                <a:lnTo>
                  <a:pt x="115828" y="114094"/>
                </a:lnTo>
                <a:lnTo>
                  <a:pt x="106728" y="104529"/>
                </a:lnTo>
                <a:lnTo>
                  <a:pt x="105256" y="103057"/>
                </a:lnTo>
                <a:close/>
              </a:path>
              <a:path w="123825" h="146684">
                <a:moveTo>
                  <a:pt x="116528" y="30902"/>
                </a:moveTo>
                <a:lnTo>
                  <a:pt x="74356" y="30902"/>
                </a:lnTo>
                <a:lnTo>
                  <a:pt x="81581" y="31587"/>
                </a:lnTo>
                <a:lnTo>
                  <a:pt x="88752" y="33588"/>
                </a:lnTo>
                <a:lnTo>
                  <a:pt x="95517" y="36820"/>
                </a:lnTo>
                <a:lnTo>
                  <a:pt x="101529" y="41203"/>
                </a:lnTo>
                <a:lnTo>
                  <a:pt x="103000" y="42674"/>
                </a:lnTo>
                <a:lnTo>
                  <a:pt x="105256" y="42674"/>
                </a:lnTo>
                <a:lnTo>
                  <a:pt x="106728" y="41203"/>
                </a:lnTo>
                <a:lnTo>
                  <a:pt x="116528" y="30902"/>
                </a:lnTo>
                <a:close/>
              </a:path>
            </a:pathLst>
          </a:custGeom>
          <a:solidFill>
            <a:srgbClr val="FDFDFD"/>
          </a:solidFill>
        </p:spPr>
        <p:txBody>
          <a:bodyPr wrap="square" lIns="0" tIns="0" rIns="0" bIns="0" rtlCol="0"/>
          <a:lstStyle/>
          <a:p>
            <a:endParaRPr/>
          </a:p>
        </p:txBody>
      </p:sp>
      <p:sp>
        <p:nvSpPr>
          <p:cNvPr id="56" name="object 56"/>
          <p:cNvSpPr/>
          <p:nvPr/>
        </p:nvSpPr>
        <p:spPr>
          <a:xfrm>
            <a:off x="3027759" y="1201270"/>
            <a:ext cx="123825" cy="142240"/>
          </a:xfrm>
          <a:custGeom>
            <a:avLst/>
            <a:gdLst/>
            <a:ahLst/>
            <a:cxnLst/>
            <a:rect l="l" t="t" r="r" b="b"/>
            <a:pathLst>
              <a:path w="123825" h="142240">
                <a:moveTo>
                  <a:pt x="52971" y="0"/>
                </a:moveTo>
                <a:lnTo>
                  <a:pt x="1471" y="0"/>
                </a:lnTo>
                <a:lnTo>
                  <a:pt x="0" y="2158"/>
                </a:lnTo>
                <a:lnTo>
                  <a:pt x="0" y="139807"/>
                </a:lnTo>
                <a:lnTo>
                  <a:pt x="1471" y="142014"/>
                </a:lnTo>
                <a:lnTo>
                  <a:pt x="52971" y="142014"/>
                </a:lnTo>
                <a:lnTo>
                  <a:pt x="80478" y="136448"/>
                </a:lnTo>
                <a:lnTo>
                  <a:pt x="102927" y="121223"/>
                </a:lnTo>
                <a:lnTo>
                  <a:pt x="109189" y="111837"/>
                </a:lnTo>
                <a:lnTo>
                  <a:pt x="31586" y="111837"/>
                </a:lnTo>
                <a:lnTo>
                  <a:pt x="31586" y="30117"/>
                </a:lnTo>
                <a:lnTo>
                  <a:pt x="109289" y="30117"/>
                </a:lnTo>
                <a:lnTo>
                  <a:pt x="102927" y="20675"/>
                </a:lnTo>
                <a:lnTo>
                  <a:pt x="80478" y="5545"/>
                </a:lnTo>
                <a:lnTo>
                  <a:pt x="52971" y="0"/>
                </a:lnTo>
                <a:close/>
              </a:path>
              <a:path w="123825" h="142240">
                <a:moveTo>
                  <a:pt x="109289" y="30117"/>
                </a:moveTo>
                <a:lnTo>
                  <a:pt x="50813" y="30117"/>
                </a:lnTo>
                <a:lnTo>
                  <a:pt x="66622" y="33234"/>
                </a:lnTo>
                <a:lnTo>
                  <a:pt x="79212" y="41804"/>
                </a:lnTo>
                <a:lnTo>
                  <a:pt x="87535" y="54660"/>
                </a:lnTo>
                <a:lnTo>
                  <a:pt x="90542" y="70634"/>
                </a:lnTo>
                <a:lnTo>
                  <a:pt x="87535" y="87005"/>
                </a:lnTo>
                <a:lnTo>
                  <a:pt x="79212" y="100065"/>
                </a:lnTo>
                <a:lnTo>
                  <a:pt x="66622" y="108710"/>
                </a:lnTo>
                <a:lnTo>
                  <a:pt x="50813" y="111837"/>
                </a:lnTo>
                <a:lnTo>
                  <a:pt x="109189" y="111837"/>
                </a:lnTo>
                <a:lnTo>
                  <a:pt x="118055" y="98549"/>
                </a:lnTo>
                <a:lnTo>
                  <a:pt x="123600" y="70634"/>
                </a:lnTo>
                <a:lnTo>
                  <a:pt x="118055" y="43125"/>
                </a:lnTo>
                <a:lnTo>
                  <a:pt x="109289" y="30117"/>
                </a:lnTo>
                <a:close/>
              </a:path>
            </a:pathLst>
          </a:custGeom>
          <a:solidFill>
            <a:srgbClr val="FDFDFD"/>
          </a:solidFill>
        </p:spPr>
        <p:txBody>
          <a:bodyPr wrap="square" lIns="0" tIns="0" rIns="0" bIns="0" rtlCol="0"/>
          <a:lstStyle/>
          <a:p>
            <a:endParaRPr/>
          </a:p>
        </p:txBody>
      </p:sp>
      <p:sp>
        <p:nvSpPr>
          <p:cNvPr id="57" name="object 57"/>
          <p:cNvSpPr/>
          <p:nvPr/>
        </p:nvSpPr>
        <p:spPr>
          <a:xfrm>
            <a:off x="3202860" y="1201270"/>
            <a:ext cx="91440" cy="142240"/>
          </a:xfrm>
          <a:custGeom>
            <a:avLst/>
            <a:gdLst/>
            <a:ahLst/>
            <a:cxnLst/>
            <a:rect l="l" t="t" r="r" b="b"/>
            <a:pathLst>
              <a:path w="91439" h="142240">
                <a:moveTo>
                  <a:pt x="89757" y="0"/>
                </a:moveTo>
                <a:lnTo>
                  <a:pt x="1471" y="0"/>
                </a:lnTo>
                <a:lnTo>
                  <a:pt x="0" y="2158"/>
                </a:lnTo>
                <a:lnTo>
                  <a:pt x="0" y="139807"/>
                </a:lnTo>
                <a:lnTo>
                  <a:pt x="1471" y="142014"/>
                </a:lnTo>
                <a:lnTo>
                  <a:pt x="89757" y="142014"/>
                </a:lnTo>
                <a:lnTo>
                  <a:pt x="91229" y="139807"/>
                </a:lnTo>
                <a:lnTo>
                  <a:pt x="91229" y="114045"/>
                </a:lnTo>
                <a:lnTo>
                  <a:pt x="89757" y="111837"/>
                </a:lnTo>
                <a:lnTo>
                  <a:pt x="31684" y="111837"/>
                </a:lnTo>
                <a:lnTo>
                  <a:pt x="31684" y="84565"/>
                </a:lnTo>
                <a:lnTo>
                  <a:pt x="79457" y="84565"/>
                </a:lnTo>
                <a:lnTo>
                  <a:pt x="81713" y="83093"/>
                </a:lnTo>
                <a:lnTo>
                  <a:pt x="81713" y="56605"/>
                </a:lnTo>
                <a:lnTo>
                  <a:pt x="79457" y="55134"/>
                </a:lnTo>
                <a:lnTo>
                  <a:pt x="31684" y="55134"/>
                </a:lnTo>
                <a:lnTo>
                  <a:pt x="31684" y="30117"/>
                </a:lnTo>
                <a:lnTo>
                  <a:pt x="89757" y="30117"/>
                </a:lnTo>
                <a:lnTo>
                  <a:pt x="91229" y="27959"/>
                </a:lnTo>
                <a:lnTo>
                  <a:pt x="91229" y="2158"/>
                </a:lnTo>
                <a:lnTo>
                  <a:pt x="89757" y="0"/>
                </a:lnTo>
                <a:close/>
              </a:path>
            </a:pathLst>
          </a:custGeom>
          <a:solidFill>
            <a:srgbClr val="FDFDFD"/>
          </a:solidFill>
        </p:spPr>
        <p:txBody>
          <a:bodyPr wrap="square" lIns="0" tIns="0" rIns="0" bIns="0" rtlCol="0"/>
          <a:lstStyle/>
          <a:p>
            <a:endParaRPr/>
          </a:p>
        </p:txBody>
      </p:sp>
      <p:sp>
        <p:nvSpPr>
          <p:cNvPr id="58" name="object 58"/>
          <p:cNvSpPr/>
          <p:nvPr/>
        </p:nvSpPr>
        <p:spPr>
          <a:xfrm>
            <a:off x="2697626" y="1392591"/>
            <a:ext cx="741045" cy="387350"/>
          </a:xfrm>
          <a:custGeom>
            <a:avLst/>
            <a:gdLst/>
            <a:ahLst/>
            <a:cxnLst/>
            <a:rect l="l" t="t" r="r" b="b"/>
            <a:pathLst>
              <a:path w="741045" h="387350">
                <a:moveTo>
                  <a:pt x="717906" y="0"/>
                </a:moveTo>
                <a:lnTo>
                  <a:pt x="29175" y="0"/>
                </a:lnTo>
                <a:lnTo>
                  <a:pt x="12461" y="3220"/>
                </a:lnTo>
                <a:lnTo>
                  <a:pt x="2506" y="11962"/>
                </a:lnTo>
                <a:lnTo>
                  <a:pt x="0" y="24844"/>
                </a:lnTo>
                <a:lnTo>
                  <a:pt x="5632" y="40487"/>
                </a:lnTo>
                <a:lnTo>
                  <a:pt x="159447" y="307652"/>
                </a:lnTo>
                <a:lnTo>
                  <a:pt x="383105" y="387135"/>
                </a:lnTo>
                <a:lnTo>
                  <a:pt x="519995" y="337829"/>
                </a:lnTo>
                <a:lnTo>
                  <a:pt x="323463" y="337829"/>
                </a:lnTo>
                <a:lnTo>
                  <a:pt x="323463" y="337093"/>
                </a:lnTo>
                <a:lnTo>
                  <a:pt x="720849" y="735"/>
                </a:lnTo>
                <a:lnTo>
                  <a:pt x="717906" y="0"/>
                </a:lnTo>
                <a:close/>
              </a:path>
              <a:path w="741045" h="387350">
                <a:moveTo>
                  <a:pt x="740762" y="26497"/>
                </a:moveTo>
                <a:lnTo>
                  <a:pt x="324248" y="337829"/>
                </a:lnTo>
                <a:lnTo>
                  <a:pt x="519995" y="337829"/>
                </a:lnTo>
                <a:lnTo>
                  <a:pt x="575177" y="317953"/>
                </a:lnTo>
                <a:lnTo>
                  <a:pt x="735563" y="40487"/>
                </a:lnTo>
                <a:lnTo>
                  <a:pt x="738506" y="36072"/>
                </a:lnTo>
                <a:lnTo>
                  <a:pt x="739978" y="30912"/>
                </a:lnTo>
                <a:lnTo>
                  <a:pt x="740762" y="26497"/>
                </a:lnTo>
                <a:close/>
              </a:path>
            </a:pathLst>
          </a:custGeom>
          <a:solidFill>
            <a:srgbClr val="5287CE"/>
          </a:solidFill>
        </p:spPr>
        <p:txBody>
          <a:bodyPr wrap="square" lIns="0" tIns="0" rIns="0" bIns="0" rtlCol="0"/>
          <a:lstStyle/>
          <a:p>
            <a:endParaRPr/>
          </a:p>
        </p:txBody>
      </p:sp>
      <p:sp>
        <p:nvSpPr>
          <p:cNvPr id="59" name="object 59"/>
          <p:cNvSpPr/>
          <p:nvPr/>
        </p:nvSpPr>
        <p:spPr>
          <a:xfrm>
            <a:off x="3021089" y="1393327"/>
            <a:ext cx="417830" cy="337185"/>
          </a:xfrm>
          <a:custGeom>
            <a:avLst/>
            <a:gdLst/>
            <a:ahLst/>
            <a:cxnLst/>
            <a:rect l="l" t="t" r="r" b="b"/>
            <a:pathLst>
              <a:path w="417829" h="337185">
                <a:moveTo>
                  <a:pt x="397386" y="0"/>
                </a:moveTo>
                <a:lnTo>
                  <a:pt x="0" y="336357"/>
                </a:lnTo>
                <a:lnTo>
                  <a:pt x="0" y="337093"/>
                </a:lnTo>
                <a:lnTo>
                  <a:pt x="784" y="337093"/>
                </a:lnTo>
                <a:lnTo>
                  <a:pt x="417299" y="25761"/>
                </a:lnTo>
                <a:lnTo>
                  <a:pt x="417167" y="16564"/>
                </a:lnTo>
                <a:lnTo>
                  <a:pt x="413669" y="9021"/>
                </a:lnTo>
                <a:lnTo>
                  <a:pt x="407008" y="3408"/>
                </a:lnTo>
                <a:lnTo>
                  <a:pt x="397386" y="0"/>
                </a:lnTo>
                <a:close/>
              </a:path>
            </a:pathLst>
          </a:custGeom>
          <a:solidFill>
            <a:srgbClr val="FDFDFD"/>
          </a:solidFill>
        </p:spPr>
        <p:txBody>
          <a:bodyPr wrap="square" lIns="0" tIns="0" rIns="0" bIns="0" rtlCol="0"/>
          <a:lstStyle/>
          <a:p>
            <a:endParaRPr/>
          </a:p>
        </p:txBody>
      </p:sp>
      <p:sp>
        <p:nvSpPr>
          <p:cNvPr id="60" name="object 60"/>
          <p:cNvSpPr/>
          <p:nvPr/>
        </p:nvSpPr>
        <p:spPr>
          <a:xfrm>
            <a:off x="3061602" y="1548625"/>
            <a:ext cx="305435" cy="196850"/>
          </a:xfrm>
          <a:custGeom>
            <a:avLst/>
            <a:gdLst/>
            <a:ahLst/>
            <a:cxnLst/>
            <a:rect l="l" t="t" r="r" b="b"/>
            <a:pathLst>
              <a:path w="305435" h="196850">
                <a:moveTo>
                  <a:pt x="305372" y="0"/>
                </a:moveTo>
                <a:lnTo>
                  <a:pt x="0" y="195775"/>
                </a:lnTo>
                <a:lnTo>
                  <a:pt x="0" y="196511"/>
                </a:lnTo>
                <a:lnTo>
                  <a:pt x="686" y="196511"/>
                </a:lnTo>
                <a:lnTo>
                  <a:pt x="279573" y="44166"/>
                </a:lnTo>
                <a:lnTo>
                  <a:pt x="305372" y="0"/>
                </a:lnTo>
                <a:close/>
              </a:path>
            </a:pathLst>
          </a:custGeom>
          <a:solidFill>
            <a:srgbClr val="FDFDFD"/>
          </a:solidFill>
        </p:spPr>
        <p:txBody>
          <a:bodyPr wrap="square" lIns="0" tIns="0" rIns="0" bIns="0" rtlCol="0"/>
          <a:lstStyle/>
          <a:p>
            <a:endParaRPr/>
          </a:p>
        </p:txBody>
      </p:sp>
      <p:sp>
        <p:nvSpPr>
          <p:cNvPr id="61" name="object 61"/>
          <p:cNvSpPr/>
          <p:nvPr/>
        </p:nvSpPr>
        <p:spPr>
          <a:xfrm>
            <a:off x="2980673" y="1392591"/>
            <a:ext cx="340995" cy="323850"/>
          </a:xfrm>
          <a:custGeom>
            <a:avLst/>
            <a:gdLst/>
            <a:ahLst/>
            <a:cxnLst/>
            <a:rect l="l" t="t" r="r" b="b"/>
            <a:pathLst>
              <a:path w="340995" h="323850">
                <a:moveTo>
                  <a:pt x="340686" y="0"/>
                </a:moveTo>
                <a:lnTo>
                  <a:pt x="298015" y="0"/>
                </a:lnTo>
                <a:lnTo>
                  <a:pt x="0" y="323103"/>
                </a:lnTo>
                <a:lnTo>
                  <a:pt x="0" y="323839"/>
                </a:lnTo>
                <a:lnTo>
                  <a:pt x="340686" y="0"/>
                </a:lnTo>
                <a:close/>
              </a:path>
            </a:pathLst>
          </a:custGeom>
          <a:solidFill>
            <a:srgbClr val="FDFDFD"/>
          </a:solidFill>
        </p:spPr>
        <p:txBody>
          <a:bodyPr wrap="square" lIns="0" tIns="0" rIns="0" bIns="0" rtlCol="0"/>
          <a:lstStyle/>
          <a:p>
            <a:endParaRPr/>
          </a:p>
        </p:txBody>
      </p:sp>
      <p:sp>
        <p:nvSpPr>
          <p:cNvPr id="62" name="object 62"/>
          <p:cNvSpPr/>
          <p:nvPr/>
        </p:nvSpPr>
        <p:spPr>
          <a:xfrm>
            <a:off x="2827520" y="1410260"/>
            <a:ext cx="317500" cy="288290"/>
          </a:xfrm>
          <a:custGeom>
            <a:avLst/>
            <a:gdLst/>
            <a:ahLst/>
            <a:cxnLst/>
            <a:rect l="l" t="t" r="r" b="b"/>
            <a:pathLst>
              <a:path w="317500" h="288289">
                <a:moveTo>
                  <a:pt x="187683" y="0"/>
                </a:moveTo>
                <a:lnTo>
                  <a:pt x="175911" y="0"/>
                </a:lnTo>
                <a:lnTo>
                  <a:pt x="170026" y="11772"/>
                </a:lnTo>
                <a:lnTo>
                  <a:pt x="167083" y="16196"/>
                </a:lnTo>
                <a:lnTo>
                  <a:pt x="120781" y="101566"/>
                </a:lnTo>
                <a:lnTo>
                  <a:pt x="13367" y="101566"/>
                </a:lnTo>
                <a:lnTo>
                  <a:pt x="4963" y="102796"/>
                </a:lnTo>
                <a:lnTo>
                  <a:pt x="209" y="106442"/>
                </a:lnTo>
                <a:lnTo>
                  <a:pt x="0" y="112434"/>
                </a:lnTo>
                <a:lnTo>
                  <a:pt x="5225" y="120706"/>
                </a:lnTo>
                <a:lnTo>
                  <a:pt x="89881" y="218594"/>
                </a:lnTo>
                <a:lnTo>
                  <a:pt x="62611" y="284097"/>
                </a:lnTo>
                <a:lnTo>
                  <a:pt x="64651" y="287947"/>
                </a:lnTo>
                <a:lnTo>
                  <a:pt x="72678" y="285656"/>
                </a:lnTo>
                <a:lnTo>
                  <a:pt x="81385" y="281295"/>
                </a:lnTo>
                <a:lnTo>
                  <a:pt x="85467" y="278937"/>
                </a:lnTo>
                <a:lnTo>
                  <a:pt x="115582" y="212698"/>
                </a:lnTo>
                <a:lnTo>
                  <a:pt x="47896" y="131743"/>
                </a:lnTo>
                <a:lnTo>
                  <a:pt x="132553" y="131743"/>
                </a:lnTo>
                <a:lnTo>
                  <a:pt x="181797" y="55202"/>
                </a:lnTo>
                <a:lnTo>
                  <a:pt x="219147" y="55202"/>
                </a:lnTo>
                <a:lnTo>
                  <a:pt x="195825" y="14715"/>
                </a:lnTo>
                <a:lnTo>
                  <a:pt x="192097" y="10300"/>
                </a:lnTo>
                <a:lnTo>
                  <a:pt x="187683" y="0"/>
                </a:lnTo>
                <a:close/>
              </a:path>
              <a:path w="317500" h="288289">
                <a:moveTo>
                  <a:pt x="219147" y="55202"/>
                </a:moveTo>
                <a:lnTo>
                  <a:pt x="181797" y="55202"/>
                </a:lnTo>
                <a:lnTo>
                  <a:pt x="197416" y="77716"/>
                </a:lnTo>
                <a:lnTo>
                  <a:pt x="214561" y="102854"/>
                </a:lnTo>
                <a:lnTo>
                  <a:pt x="234082" y="131743"/>
                </a:lnTo>
                <a:lnTo>
                  <a:pt x="289310" y="131743"/>
                </a:lnTo>
                <a:lnTo>
                  <a:pt x="317267" y="101566"/>
                </a:lnTo>
                <a:lnTo>
                  <a:pt x="245854" y="101566"/>
                </a:lnTo>
                <a:lnTo>
                  <a:pt x="219147" y="55202"/>
                </a:lnTo>
                <a:close/>
              </a:path>
            </a:pathLst>
          </a:custGeom>
          <a:solidFill>
            <a:srgbClr val="FDFDFD"/>
          </a:solidFill>
        </p:spPr>
        <p:txBody>
          <a:bodyPr wrap="square" lIns="0" tIns="0" rIns="0" bIns="0" rtlCol="0"/>
          <a:lstStyle/>
          <a:p>
            <a:endParaRPr/>
          </a:p>
        </p:txBody>
      </p:sp>
      <p:sp>
        <p:nvSpPr>
          <p:cNvPr id="63" name="object 63"/>
          <p:cNvSpPr txBox="1"/>
          <p:nvPr/>
        </p:nvSpPr>
        <p:spPr>
          <a:xfrm>
            <a:off x="1996095" y="5432128"/>
            <a:ext cx="5282207" cy="1231106"/>
          </a:xfrm>
          <a:prstGeom prst="rect">
            <a:avLst/>
          </a:prstGeom>
        </p:spPr>
        <p:txBody>
          <a:bodyPr vert="horz" wrap="square" lIns="0" tIns="0" rIns="0" bIns="0" rtlCol="0">
            <a:spAutoFit/>
          </a:bodyPr>
          <a:lstStyle/>
          <a:p>
            <a:pPr marL="12700" algn="ctr">
              <a:lnSpc>
                <a:spcPct val="100000"/>
              </a:lnSpc>
            </a:pPr>
            <a:r>
              <a:rPr lang="en-US" sz="2000" b="1" dirty="0" smtClean="0"/>
              <a:t>McKinney-Vento </a:t>
            </a:r>
            <a:r>
              <a:rPr lang="en-US" sz="2000" b="1" dirty="0"/>
              <a:t>Education of Homeless Children and Youth Program</a:t>
            </a:r>
            <a:br>
              <a:rPr lang="en-US" sz="2000" b="1" dirty="0"/>
            </a:br>
            <a:r>
              <a:rPr lang="en-US" sz="2000" b="1" dirty="0"/>
              <a:t>District Training &amp; Sub-grantee Meeting</a:t>
            </a:r>
            <a:br>
              <a:rPr lang="en-US" sz="2000" b="1" dirty="0"/>
            </a:br>
            <a:r>
              <a:rPr lang="en-US" sz="2000" b="1" dirty="0"/>
              <a:t>Tuesday, October 4</a:t>
            </a:r>
            <a:r>
              <a:rPr lang="en-US" sz="2000" b="1"/>
              <a:t>, </a:t>
            </a:r>
            <a:r>
              <a:rPr lang="en-US" sz="2000" b="1" smtClean="0"/>
              <a:t>2016</a:t>
            </a:r>
            <a:endParaRPr sz="2000" dirty="0">
              <a:latin typeface="Calibri"/>
              <a:cs typeface="Calibri"/>
            </a:endParaRPr>
          </a:p>
        </p:txBody>
      </p:sp>
      <p:sp>
        <p:nvSpPr>
          <p:cNvPr id="64" name="object 64"/>
          <p:cNvSpPr txBox="1">
            <a:spLocks noGrp="1"/>
          </p:cNvSpPr>
          <p:nvPr>
            <p:ph type="title"/>
          </p:nvPr>
        </p:nvSpPr>
        <p:spPr>
          <a:xfrm>
            <a:off x="475488" y="2823837"/>
            <a:ext cx="8193024" cy="1477328"/>
          </a:xfrm>
          <a:prstGeom prst="rect">
            <a:avLst/>
          </a:prstGeom>
        </p:spPr>
        <p:txBody>
          <a:bodyPr vert="horz" wrap="square" lIns="0" tIns="0" rIns="0" bIns="0" rtlCol="0">
            <a:spAutoFit/>
          </a:bodyPr>
          <a:lstStyle/>
          <a:p>
            <a:pPr marL="12700" algn="ctr">
              <a:lnSpc>
                <a:spcPct val="100000"/>
              </a:lnSpc>
            </a:pPr>
            <a:r>
              <a:rPr lang="en-US" sz="3200" spc="135" dirty="0" smtClean="0">
                <a:solidFill>
                  <a:srgbClr val="1F4669"/>
                </a:solidFill>
              </a:rPr>
              <a:t>Overview: </a:t>
            </a:r>
            <a:br>
              <a:rPr lang="en-US" sz="3200" spc="135" dirty="0" smtClean="0">
                <a:solidFill>
                  <a:srgbClr val="1F4669"/>
                </a:solidFill>
              </a:rPr>
            </a:br>
            <a:r>
              <a:rPr lang="en-US" sz="3200" spc="135" dirty="0" smtClean="0">
                <a:solidFill>
                  <a:srgbClr val="1F4669"/>
                </a:solidFill>
              </a:rPr>
              <a:t>Every </a:t>
            </a:r>
            <a:r>
              <a:rPr lang="en-US" sz="3200" spc="135" dirty="0">
                <a:solidFill>
                  <a:srgbClr val="1F4669"/>
                </a:solidFill>
              </a:rPr>
              <a:t>Student </a:t>
            </a:r>
            <a:r>
              <a:rPr lang="en-US" sz="3200" spc="135" dirty="0" smtClean="0">
                <a:solidFill>
                  <a:srgbClr val="1F4669"/>
                </a:solidFill>
              </a:rPr>
              <a:t>Succeeds Act (ESSA) </a:t>
            </a:r>
            <a:br>
              <a:rPr lang="en-US" sz="3200" spc="135" dirty="0" smtClean="0">
                <a:solidFill>
                  <a:srgbClr val="1F4669"/>
                </a:solidFill>
              </a:rPr>
            </a:br>
            <a:r>
              <a:rPr lang="en-US" sz="3200" spc="135" dirty="0" smtClean="0">
                <a:solidFill>
                  <a:srgbClr val="1F4669"/>
                </a:solidFill>
              </a:rPr>
              <a:t>in Colorado</a:t>
            </a:r>
            <a:endParaRPr sz="3200" dirty="0"/>
          </a:p>
        </p:txBody>
      </p:sp>
      <p:sp>
        <p:nvSpPr>
          <p:cNvPr id="67" name="Slide Number Placeholder 66"/>
          <p:cNvSpPr>
            <a:spLocks noGrp="1"/>
          </p:cNvSpPr>
          <p:nvPr>
            <p:ph type="sldNum" sz="quarter" idx="4294967295"/>
          </p:nvPr>
        </p:nvSpPr>
        <p:spPr>
          <a:xfrm>
            <a:off x="136476" y="6441741"/>
            <a:ext cx="450377" cy="286603"/>
          </a:xfrm>
          <a:prstGeom prst="rect">
            <a:avLst/>
          </a:prstGeom>
        </p:spPr>
        <p:txBody>
          <a:bodyPr/>
          <a:lstStyle/>
          <a:p>
            <a:pPr marL="25400">
              <a:lnSpc>
                <a:spcPts val="1045"/>
              </a:lnSpc>
            </a:pPr>
            <a:fld id="{81D60167-4931-47E6-BA6A-407CBD079E47}" type="slidenum">
              <a:rPr lang="en-US" sz="1000" spc="-5" smtClean="0"/>
              <a:t>1</a:t>
            </a:fld>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0999" y="1959228"/>
            <a:ext cx="8407893" cy="4407408"/>
          </a:xfrm>
        </p:spPr>
        <p:txBody>
          <a:bodyPr/>
          <a:lstStyle/>
          <a:p>
            <a:pPr marL="231775" lvl="2" indent="-231775">
              <a:buFont typeface="Wingdings" panose="05000000000000000000" pitchFamily="2" charset="2"/>
              <a:buChar char="§"/>
            </a:pPr>
            <a:r>
              <a:rPr lang="en-US" sz="1800" kern="400" dirty="0">
                <a:latin typeface="Calibri" panose="020F0502020204030204" pitchFamily="34" charset="0"/>
              </a:rPr>
              <a:t>Title I, Part A:  Improving Basic Programs Operated by State and Local Educational Agencies</a:t>
            </a:r>
          </a:p>
          <a:p>
            <a:pPr marL="231775" lvl="2" indent="-231775">
              <a:buFont typeface="Wingdings" panose="05000000000000000000" pitchFamily="2" charset="2"/>
              <a:buChar char="§"/>
            </a:pPr>
            <a:r>
              <a:rPr lang="en-US" sz="1800" kern="400" dirty="0">
                <a:latin typeface="Calibri" panose="020F0502020204030204" pitchFamily="34" charset="0"/>
              </a:rPr>
              <a:t>Title I, Part B, Section 1201: Grants for State Assessments and Related Activities</a:t>
            </a:r>
          </a:p>
          <a:p>
            <a:pPr marL="231775" lvl="2" indent="-231775">
              <a:buFont typeface="Wingdings" panose="05000000000000000000" pitchFamily="2" charset="2"/>
              <a:buChar char="§"/>
            </a:pPr>
            <a:r>
              <a:rPr lang="en-US" sz="1800" kern="400" dirty="0">
                <a:latin typeface="Calibri" panose="020F0502020204030204" pitchFamily="34" charset="0"/>
              </a:rPr>
              <a:t>Title I, Part C:  Education of Migratory Children</a:t>
            </a:r>
          </a:p>
          <a:p>
            <a:pPr marL="231775" lvl="2" indent="-231775">
              <a:buFont typeface="Wingdings" panose="05000000000000000000" pitchFamily="2" charset="2"/>
              <a:buChar char="§"/>
            </a:pPr>
            <a:r>
              <a:rPr lang="en-US" sz="1800" kern="400" dirty="0">
                <a:latin typeface="Calibri" panose="020F0502020204030204" pitchFamily="34" charset="0"/>
              </a:rPr>
              <a:t>Title I, Part D:  Prevention and Intervention Programs for Children and Youth Who Are Neglected, Delinquent, or At-Risk</a:t>
            </a:r>
          </a:p>
          <a:p>
            <a:pPr marL="231775" lvl="2" indent="-231775">
              <a:buFont typeface="Wingdings" panose="05000000000000000000" pitchFamily="2" charset="2"/>
              <a:buChar char="§"/>
            </a:pPr>
            <a:r>
              <a:rPr lang="en-US" sz="1800" kern="400" dirty="0">
                <a:latin typeface="Calibri" panose="020F0502020204030204" pitchFamily="34" charset="0"/>
              </a:rPr>
              <a:t>Title II, Part A:  Supporting Effective Instruction</a:t>
            </a:r>
          </a:p>
          <a:p>
            <a:pPr marL="231775" lvl="2" indent="-231775">
              <a:buFont typeface="Wingdings" panose="05000000000000000000" pitchFamily="2" charset="2"/>
              <a:buChar char="§"/>
            </a:pPr>
            <a:r>
              <a:rPr lang="en-US" sz="1800" kern="400" dirty="0">
                <a:latin typeface="Calibri" panose="020F0502020204030204" pitchFamily="34" charset="0"/>
              </a:rPr>
              <a:t>Title III, Part A:  Language Instruction for English Learners and Migrant Students</a:t>
            </a:r>
          </a:p>
          <a:p>
            <a:pPr marL="231775" lvl="2" indent="-231775">
              <a:buFont typeface="Wingdings" panose="05000000000000000000" pitchFamily="2" charset="2"/>
              <a:buChar char="§"/>
            </a:pPr>
            <a:r>
              <a:rPr lang="en-US" sz="1800" kern="400" dirty="0">
                <a:latin typeface="Calibri" panose="020F0502020204030204" pitchFamily="34" charset="0"/>
              </a:rPr>
              <a:t>Title IV, Part A:  Student Support and Academic Enrichment Grants</a:t>
            </a:r>
          </a:p>
          <a:p>
            <a:pPr marL="231775" lvl="2" indent="-231775">
              <a:buFont typeface="Wingdings" panose="05000000000000000000" pitchFamily="2" charset="2"/>
              <a:buChar char="§"/>
            </a:pPr>
            <a:r>
              <a:rPr lang="en-US" sz="1800" kern="400" dirty="0">
                <a:latin typeface="Calibri" panose="020F0502020204030204" pitchFamily="34" charset="0"/>
              </a:rPr>
              <a:t>Title IV, Part B:  21st Century Community Learning Centers</a:t>
            </a:r>
          </a:p>
          <a:p>
            <a:pPr marL="231775" lvl="2" indent="-231775">
              <a:buFont typeface="Wingdings" panose="05000000000000000000" pitchFamily="2" charset="2"/>
              <a:buChar char="§"/>
            </a:pPr>
            <a:r>
              <a:rPr lang="en-US" sz="1800" kern="400" dirty="0">
                <a:latin typeface="Calibri" panose="020F0502020204030204" pitchFamily="34" charset="0"/>
              </a:rPr>
              <a:t>Title V, Part B, Subpart 2:  Rural and Low-Income School Program</a:t>
            </a:r>
          </a:p>
          <a:p>
            <a:pPr marL="231775" lvl="2" indent="-231775">
              <a:buFont typeface="Wingdings" panose="05000000000000000000" pitchFamily="2" charset="2"/>
              <a:buChar char="§"/>
            </a:pPr>
            <a:r>
              <a:rPr lang="en-US" sz="1800" kern="400" dirty="0">
                <a:latin typeface="Calibri" panose="020F0502020204030204" pitchFamily="34" charset="0"/>
              </a:rPr>
              <a:t>Title VII, Subpart B of the McKinney Vento-Homeless Assistance Act: Education for Homeless Children and Youths</a:t>
            </a:r>
          </a:p>
        </p:txBody>
      </p:sp>
      <p:sp>
        <p:nvSpPr>
          <p:cNvPr id="2" name="Title 1"/>
          <p:cNvSpPr>
            <a:spLocks noGrp="1"/>
          </p:cNvSpPr>
          <p:nvPr>
            <p:ph type="title"/>
          </p:nvPr>
        </p:nvSpPr>
        <p:spPr/>
        <p:txBody>
          <a:bodyPr/>
          <a:lstStyle/>
          <a:p>
            <a:r>
              <a:rPr lang="en-US" dirty="0" smtClean="0"/>
              <a:t>Programs to be included </a:t>
            </a:r>
            <a:r>
              <a:rPr lang="en-US" dirty="0"/>
              <a:t>in the </a:t>
            </a:r>
            <a:r>
              <a:rPr lang="en-US" dirty="0" smtClean="0"/>
              <a:t>Colorado’s ESSA </a:t>
            </a:r>
            <a:r>
              <a:rPr lang="en-US" dirty="0"/>
              <a:t>State Plan</a:t>
            </a:r>
          </a:p>
        </p:txBody>
      </p:sp>
      <p:sp>
        <p:nvSpPr>
          <p:cNvPr id="5" name="Slide Number Placeholder 4"/>
          <p:cNvSpPr>
            <a:spLocks noGrp="1"/>
          </p:cNvSpPr>
          <p:nvPr>
            <p:ph type="sldNum" sz="quarter" idx="4294967295"/>
          </p:nvPr>
        </p:nvSpPr>
        <p:spPr>
          <a:xfrm>
            <a:off x="0" y="6384925"/>
            <a:ext cx="381000" cy="204788"/>
          </a:xfrm>
          <a:prstGeom prst="rect">
            <a:avLst/>
          </a:prstGeom>
        </p:spPr>
        <p:txBody>
          <a:bodyPr/>
          <a:lstStyle/>
          <a:p>
            <a:pPr marL="25400">
              <a:lnSpc>
                <a:spcPts val="1045"/>
              </a:lnSpc>
            </a:pPr>
            <a:fld id="{81D60167-4931-47E6-BA6A-407CBD079E47}" type="slidenum">
              <a:rPr lang="en-US" sz="1000" spc="-5" smtClean="0"/>
              <a:t>10</a:t>
            </a:fld>
            <a:endParaRPr lang="en-US" sz="1000" dirty="0"/>
          </a:p>
        </p:txBody>
      </p:sp>
    </p:spTree>
    <p:extLst>
      <p:ext uri="{BB962C8B-B14F-4D97-AF65-F5344CB8AC3E}">
        <p14:creationId xmlns:p14="http://schemas.microsoft.com/office/powerpoint/2010/main" val="3390898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a:t>Plan must be developed by the SEA with meaningful consultation with the Governor, members of the State legislature, the State board of education, LEAs, representatives of Indian tribes (in CO), teachers, principals, other school leaders, charter school leaders, specialized instructional support personnel, paraprofessionals, administrators, other staff, and parents.</a:t>
            </a:r>
          </a:p>
          <a:p>
            <a:pPr marL="0" indent="0">
              <a:buNone/>
            </a:pPr>
            <a:endParaRPr lang="en-US" dirty="0"/>
          </a:p>
        </p:txBody>
      </p:sp>
      <p:sp>
        <p:nvSpPr>
          <p:cNvPr id="3" name="Title 2"/>
          <p:cNvSpPr>
            <a:spLocks noGrp="1"/>
          </p:cNvSpPr>
          <p:nvPr>
            <p:ph type="title"/>
          </p:nvPr>
        </p:nvSpPr>
        <p:spPr/>
        <p:txBody>
          <a:bodyPr/>
          <a:lstStyle/>
          <a:p>
            <a:r>
              <a:rPr lang="en-US" dirty="0" smtClean="0"/>
              <a:t>Stakeholder Consultation Requirements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a:p>
        </p:txBody>
      </p:sp>
    </p:spTree>
    <p:extLst>
      <p:ext uri="{BB962C8B-B14F-4D97-AF65-F5344CB8AC3E}">
        <p14:creationId xmlns:p14="http://schemas.microsoft.com/office/powerpoint/2010/main" val="3792536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Plan must be coordinated with:</a:t>
            </a:r>
          </a:p>
          <a:p>
            <a:r>
              <a:rPr lang="en-US" sz="1800" dirty="0" smtClean="0"/>
              <a:t>other </a:t>
            </a:r>
            <a:r>
              <a:rPr lang="en-US" sz="1800" dirty="0"/>
              <a:t>programs under this Act,</a:t>
            </a:r>
          </a:p>
          <a:p>
            <a:r>
              <a:rPr lang="en-US" sz="1800" dirty="0" smtClean="0"/>
              <a:t>the </a:t>
            </a:r>
            <a:r>
              <a:rPr lang="en-US" sz="1800" dirty="0"/>
              <a:t>IDEA,</a:t>
            </a:r>
          </a:p>
          <a:p>
            <a:r>
              <a:rPr lang="en-US" sz="1800" dirty="0" smtClean="0"/>
              <a:t>the </a:t>
            </a:r>
            <a:r>
              <a:rPr lang="en-US" sz="1800" dirty="0"/>
              <a:t>Rehabilitation Act of 1973,</a:t>
            </a:r>
          </a:p>
          <a:p>
            <a:r>
              <a:rPr lang="en-US" sz="1800" dirty="0" smtClean="0"/>
              <a:t>the </a:t>
            </a:r>
            <a:r>
              <a:rPr lang="en-US" sz="1800" dirty="0"/>
              <a:t>Carl D. Perkins CTE Act of 2006,</a:t>
            </a:r>
          </a:p>
          <a:p>
            <a:r>
              <a:rPr lang="en-US" sz="1800" dirty="0" smtClean="0"/>
              <a:t>the </a:t>
            </a:r>
            <a:r>
              <a:rPr lang="en-US" sz="1800" dirty="0"/>
              <a:t>Workforce Innovation and Opportunity Act,</a:t>
            </a:r>
          </a:p>
          <a:p>
            <a:r>
              <a:rPr lang="en-US" sz="1800" dirty="0" smtClean="0"/>
              <a:t>the </a:t>
            </a:r>
            <a:r>
              <a:rPr lang="en-US" sz="1800" dirty="0"/>
              <a:t>Head Start Act,</a:t>
            </a:r>
          </a:p>
          <a:p>
            <a:r>
              <a:rPr lang="en-US" sz="1800" dirty="0" smtClean="0"/>
              <a:t>the </a:t>
            </a:r>
            <a:r>
              <a:rPr lang="en-US" sz="1800" dirty="0"/>
              <a:t>Child Care and Development Block Grant of 1990,</a:t>
            </a:r>
          </a:p>
          <a:p>
            <a:r>
              <a:rPr lang="en-US" sz="1800" dirty="0" smtClean="0"/>
              <a:t>the </a:t>
            </a:r>
            <a:r>
              <a:rPr lang="en-US" sz="1800" dirty="0"/>
              <a:t>Education Sciences Reform Act of 2002,</a:t>
            </a:r>
          </a:p>
          <a:p>
            <a:r>
              <a:rPr lang="en-US" sz="1800" dirty="0" smtClean="0"/>
              <a:t>the </a:t>
            </a:r>
            <a:r>
              <a:rPr lang="en-US" sz="1800" dirty="0"/>
              <a:t>Education Technical Assistance Act of 2002,</a:t>
            </a:r>
          </a:p>
          <a:p>
            <a:r>
              <a:rPr lang="en-US" sz="1800" dirty="0" smtClean="0"/>
              <a:t>the </a:t>
            </a:r>
            <a:r>
              <a:rPr lang="en-US" sz="1800" dirty="0"/>
              <a:t>National Assessment of Educational Progress Authorization Act,</a:t>
            </a:r>
          </a:p>
          <a:p>
            <a:r>
              <a:rPr lang="en-US" sz="1800" dirty="0" smtClean="0"/>
              <a:t>the </a:t>
            </a:r>
            <a:r>
              <a:rPr lang="en-US" sz="1800" dirty="0"/>
              <a:t>McKinney-Vento Homeless Assistance Act, and</a:t>
            </a:r>
          </a:p>
          <a:p>
            <a:r>
              <a:rPr lang="en-US" sz="1800" dirty="0" smtClean="0"/>
              <a:t>the </a:t>
            </a:r>
            <a:r>
              <a:rPr lang="en-US" sz="1800" dirty="0"/>
              <a:t>Adult Education and Family Literacy Act.</a:t>
            </a:r>
          </a:p>
        </p:txBody>
      </p:sp>
      <p:sp>
        <p:nvSpPr>
          <p:cNvPr id="3" name="Title 2"/>
          <p:cNvSpPr>
            <a:spLocks noGrp="1"/>
          </p:cNvSpPr>
          <p:nvPr>
            <p:ph type="title"/>
          </p:nvPr>
        </p:nvSpPr>
        <p:spPr/>
        <p:txBody>
          <a:bodyPr/>
          <a:lstStyle/>
          <a:p>
            <a:r>
              <a:rPr lang="en-US" dirty="0" smtClean="0"/>
              <a:t>SEA Plan Coordination</a:t>
            </a:r>
            <a:endParaRPr lang="en-US" dirty="0"/>
          </a:p>
        </p:txBody>
      </p:sp>
      <p:sp>
        <p:nvSpPr>
          <p:cNvPr id="4" name="Footer Placeholder 3"/>
          <p:cNvSpPr>
            <a:spLocks noGrp="1"/>
          </p:cNvSpPr>
          <p:nvPr>
            <p:ph type="ftr" sz="quarter" idx="3"/>
          </p:nvPr>
        </p:nvSpPr>
        <p:spPr/>
        <p:txBody>
          <a:bodyPr/>
          <a:lstStyle/>
          <a:p>
            <a:endParaRPr lang="en-US" dirty="0"/>
          </a:p>
        </p:txBody>
      </p:sp>
    </p:spTree>
    <p:extLst>
      <p:ext uri="{BB962C8B-B14F-4D97-AF65-F5344CB8AC3E}">
        <p14:creationId xmlns:p14="http://schemas.microsoft.com/office/powerpoint/2010/main" val="104397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a:t>ESSA Requirements:</a:t>
            </a:r>
          </a:p>
          <a:p>
            <a:pPr lvl="1"/>
            <a:r>
              <a:rPr lang="en-US" sz="2000" dirty="0">
                <a:solidFill>
                  <a:schemeClr val="tx1"/>
                </a:solidFill>
                <a:latin typeface="Calibri" panose="020F0502020204030204" pitchFamily="34" charset="0"/>
              </a:rPr>
              <a:t>Challenging statewide standards in math, reading or language arts, and science</a:t>
            </a:r>
          </a:p>
          <a:p>
            <a:pPr lvl="2"/>
            <a:r>
              <a:rPr lang="en-US" sz="1800" dirty="0">
                <a:solidFill>
                  <a:schemeClr val="tx1"/>
                </a:solidFill>
                <a:latin typeface="Calibri" panose="020F0502020204030204" pitchFamily="34" charset="0"/>
              </a:rPr>
              <a:t>Aligned with higher education and CTE expectations</a:t>
            </a:r>
          </a:p>
          <a:p>
            <a:pPr lvl="1"/>
            <a:r>
              <a:rPr lang="en-US" sz="2000" dirty="0">
                <a:solidFill>
                  <a:schemeClr val="tx1"/>
                </a:solidFill>
                <a:latin typeface="Calibri" panose="020F0502020204030204" pitchFamily="34" charset="0"/>
              </a:rPr>
              <a:t>Alternate</a:t>
            </a:r>
            <a:r>
              <a:rPr lang="en-US" sz="2000" i="1" dirty="0">
                <a:solidFill>
                  <a:schemeClr val="tx1"/>
                </a:solidFill>
                <a:latin typeface="Calibri" panose="020F0502020204030204" pitchFamily="34" charset="0"/>
              </a:rPr>
              <a:t> </a:t>
            </a:r>
            <a:r>
              <a:rPr lang="en-US" sz="2000" dirty="0">
                <a:solidFill>
                  <a:schemeClr val="tx1"/>
                </a:solidFill>
                <a:latin typeface="Calibri" panose="020F0502020204030204" pitchFamily="34" charset="0"/>
              </a:rPr>
              <a:t>achievement standards for students with the most significant cognitive disabilities</a:t>
            </a:r>
          </a:p>
          <a:p>
            <a:pPr lvl="1"/>
            <a:r>
              <a:rPr lang="en-US" sz="2000" dirty="0">
                <a:latin typeface="Calibri" panose="020F0502020204030204" pitchFamily="34" charset="0"/>
              </a:rPr>
              <a:t>Standards for English-language </a:t>
            </a:r>
            <a:r>
              <a:rPr lang="en-US" sz="2000" dirty="0" smtClean="0">
                <a:latin typeface="Calibri" panose="020F0502020204030204" pitchFamily="34" charset="0"/>
              </a:rPr>
              <a:t>proficiency</a:t>
            </a:r>
          </a:p>
          <a:p>
            <a:r>
              <a:rPr lang="en-US" sz="2000" dirty="0">
                <a:solidFill>
                  <a:schemeClr val="tx1"/>
                </a:solidFill>
              </a:rPr>
              <a:t>Colorado Requirements:</a:t>
            </a:r>
          </a:p>
          <a:p>
            <a:pPr lvl="1"/>
            <a:r>
              <a:rPr lang="en-US" sz="2000" dirty="0">
                <a:solidFill>
                  <a:schemeClr val="tx1"/>
                </a:solidFill>
              </a:rPr>
              <a:t>Colorado Academic Standards include 10 content areas:</a:t>
            </a:r>
          </a:p>
          <a:p>
            <a:pPr lvl="2"/>
            <a:r>
              <a:rPr lang="en-US" dirty="0">
                <a:solidFill>
                  <a:schemeClr val="tx1"/>
                </a:solidFill>
              </a:rPr>
              <a:t>Dance, drama, music, visuals arts, theater arts, social studies, physical education, and world languages</a:t>
            </a:r>
          </a:p>
          <a:p>
            <a:pPr lvl="1"/>
            <a:r>
              <a:rPr lang="en-US" sz="2000" dirty="0">
                <a:solidFill>
                  <a:schemeClr val="tx1"/>
                </a:solidFill>
              </a:rPr>
              <a:t>Colorado Academic Standards must be reviewed by July 2018</a:t>
            </a:r>
          </a:p>
          <a:p>
            <a:pPr marL="228600" lvl="1" indent="0">
              <a:buNone/>
            </a:pPr>
            <a:endParaRPr lang="en-US" sz="2000" dirty="0" smtClean="0">
              <a:latin typeface="Calibri" panose="020F0502020204030204" pitchFamily="34" charset="0"/>
            </a:endParaRPr>
          </a:p>
        </p:txBody>
      </p:sp>
      <p:sp>
        <p:nvSpPr>
          <p:cNvPr id="4" name="Title 3"/>
          <p:cNvSpPr>
            <a:spLocks noGrp="1"/>
          </p:cNvSpPr>
          <p:nvPr>
            <p:ph type="title"/>
          </p:nvPr>
        </p:nvSpPr>
        <p:spPr/>
        <p:txBody>
          <a:bodyPr/>
          <a:lstStyle/>
          <a:p>
            <a:r>
              <a:rPr lang="en-US" dirty="0"/>
              <a:t>Standards Requirements</a:t>
            </a:r>
          </a:p>
        </p:txBody>
      </p:sp>
      <p:sp>
        <p:nvSpPr>
          <p:cNvPr id="5" name="Slide Number Placeholder 6"/>
          <p:cNvSpPr txBox="1">
            <a:spLocks/>
          </p:cNvSpPr>
          <p:nvPr/>
        </p:nvSpPr>
        <p:spPr>
          <a:xfrm>
            <a:off x="0" y="6346825"/>
            <a:ext cx="381000" cy="20637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nSpc>
                <a:spcPts val="1045"/>
              </a:lnSpc>
            </a:pPr>
            <a:r>
              <a:rPr lang="en-US" sz="1000" spc="-5" dirty="0" smtClean="0"/>
              <a:t>11</a:t>
            </a:r>
            <a:endParaRPr lang="en-US" sz="1000" dirty="0"/>
          </a:p>
        </p:txBody>
      </p:sp>
    </p:spTree>
    <p:extLst>
      <p:ext uri="{BB962C8B-B14F-4D97-AF65-F5344CB8AC3E}">
        <p14:creationId xmlns:p14="http://schemas.microsoft.com/office/powerpoint/2010/main" val="1911844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4367" y="1919165"/>
            <a:ext cx="8407893" cy="4359716"/>
          </a:xfrm>
        </p:spPr>
        <p:txBody>
          <a:bodyPr/>
          <a:lstStyle/>
          <a:p>
            <a:r>
              <a:rPr lang="en-US" dirty="0">
                <a:solidFill>
                  <a:schemeClr val="tx1"/>
                </a:solidFill>
              </a:rPr>
              <a:t>ESSA Requirements:</a:t>
            </a:r>
          </a:p>
          <a:p>
            <a:pPr lvl="1">
              <a:spcBef>
                <a:spcPts val="0"/>
              </a:spcBef>
              <a:buFont typeface="Wingdings" panose="05000000000000000000" pitchFamily="2" charset="2"/>
              <a:buChar char="§"/>
            </a:pPr>
            <a:r>
              <a:rPr lang="en-US" dirty="0" smtClean="0">
                <a:solidFill>
                  <a:schemeClr val="tx1"/>
                </a:solidFill>
                <a:latin typeface="Calibri" panose="020F0502020204030204" pitchFamily="34" charset="0"/>
              </a:rPr>
              <a:t>Math </a:t>
            </a:r>
            <a:r>
              <a:rPr lang="en-US" dirty="0">
                <a:solidFill>
                  <a:schemeClr val="tx1"/>
                </a:solidFill>
                <a:latin typeface="Calibri" panose="020F0502020204030204" pitchFamily="34" charset="0"/>
              </a:rPr>
              <a:t>and English language arts in grades 3-8 and once in high school </a:t>
            </a:r>
          </a:p>
          <a:p>
            <a:pPr lvl="1">
              <a:spcBef>
                <a:spcPts val="0"/>
              </a:spcBef>
              <a:buFont typeface="Wingdings" panose="05000000000000000000" pitchFamily="2" charset="2"/>
              <a:buChar char="§"/>
            </a:pPr>
            <a:r>
              <a:rPr lang="en-US" dirty="0">
                <a:solidFill>
                  <a:schemeClr val="tx1"/>
                </a:solidFill>
                <a:latin typeface="Calibri" panose="020F0502020204030204" pitchFamily="34" charset="0"/>
              </a:rPr>
              <a:t>Science once each in elementary, middle and high school</a:t>
            </a:r>
          </a:p>
          <a:p>
            <a:pPr lvl="1">
              <a:spcBef>
                <a:spcPts val="0"/>
              </a:spcBef>
              <a:buFont typeface="Wingdings" panose="05000000000000000000" pitchFamily="2" charset="2"/>
              <a:buChar char="§"/>
            </a:pPr>
            <a:r>
              <a:rPr lang="en-US" dirty="0">
                <a:solidFill>
                  <a:schemeClr val="tx1"/>
                </a:solidFill>
                <a:latin typeface="Calibri" panose="020F0502020204030204" pitchFamily="34" charset="0"/>
              </a:rPr>
              <a:t>Alternate assessments</a:t>
            </a:r>
          </a:p>
          <a:p>
            <a:pPr lvl="1">
              <a:spcBef>
                <a:spcPts val="0"/>
              </a:spcBef>
              <a:buFont typeface="Wingdings" panose="05000000000000000000" pitchFamily="2" charset="2"/>
              <a:buChar char="§"/>
            </a:pPr>
            <a:r>
              <a:rPr lang="en-US" dirty="0">
                <a:solidFill>
                  <a:schemeClr val="tx1"/>
                </a:solidFill>
                <a:latin typeface="Calibri" panose="020F0502020204030204" pitchFamily="34" charset="0"/>
              </a:rPr>
              <a:t>English language proficiency assessments</a:t>
            </a:r>
          </a:p>
          <a:p>
            <a:r>
              <a:rPr lang="en-US" dirty="0">
                <a:solidFill>
                  <a:schemeClr val="tx1"/>
                </a:solidFill>
              </a:rPr>
              <a:t>Differing Colorado Requirements:</a:t>
            </a:r>
          </a:p>
          <a:p>
            <a:pPr lvl="1"/>
            <a:r>
              <a:rPr lang="en-US" dirty="0">
                <a:solidFill>
                  <a:schemeClr val="tx1"/>
                </a:solidFill>
              </a:rPr>
              <a:t>Three high school assessments: (9</a:t>
            </a:r>
            <a:r>
              <a:rPr lang="en-US" baseline="30000" dirty="0">
                <a:solidFill>
                  <a:schemeClr val="tx1"/>
                </a:solidFill>
              </a:rPr>
              <a:t>th</a:t>
            </a:r>
            <a:r>
              <a:rPr lang="en-US" dirty="0">
                <a:solidFill>
                  <a:schemeClr val="tx1"/>
                </a:solidFill>
              </a:rPr>
              <a:t> grade ELA/math, PSAT and SAT)</a:t>
            </a:r>
          </a:p>
          <a:p>
            <a:pPr lvl="1"/>
            <a:r>
              <a:rPr lang="en-US" dirty="0">
                <a:solidFill>
                  <a:schemeClr val="tx1"/>
                </a:solidFill>
              </a:rPr>
              <a:t>Social studies assessments once each in elementary, </a:t>
            </a:r>
            <a:br>
              <a:rPr lang="en-US" dirty="0">
                <a:solidFill>
                  <a:schemeClr val="tx1"/>
                </a:solidFill>
              </a:rPr>
            </a:br>
            <a:r>
              <a:rPr lang="en-US" dirty="0">
                <a:solidFill>
                  <a:schemeClr val="tx1"/>
                </a:solidFill>
              </a:rPr>
              <a:t>middle and high school on a sampling </a:t>
            </a:r>
            <a:r>
              <a:rPr lang="en-US" dirty="0" smtClean="0">
                <a:solidFill>
                  <a:schemeClr val="tx1"/>
                </a:solidFill>
              </a:rPr>
              <a:t>basis</a:t>
            </a:r>
          </a:p>
          <a:p>
            <a:pPr>
              <a:buFont typeface="Wingdings" panose="05000000000000000000" pitchFamily="2" charset="2"/>
              <a:buChar char="§"/>
            </a:pPr>
            <a:r>
              <a:rPr lang="en-US" dirty="0" smtClean="0">
                <a:solidFill>
                  <a:schemeClr val="tx1"/>
                </a:solidFill>
              </a:rPr>
              <a:t>Assessment Flexibility </a:t>
            </a:r>
            <a:r>
              <a:rPr lang="en-US" dirty="0">
                <a:solidFill>
                  <a:schemeClr val="tx1"/>
                </a:solidFill>
              </a:rPr>
              <a:t>U</a:t>
            </a:r>
            <a:r>
              <a:rPr lang="en-US" dirty="0" smtClean="0">
                <a:solidFill>
                  <a:schemeClr val="tx1"/>
                </a:solidFill>
              </a:rPr>
              <a:t>nder ESSA</a:t>
            </a:r>
            <a:endParaRPr lang="en-US" dirty="0">
              <a:solidFill>
                <a:schemeClr val="tx1"/>
              </a:solidFill>
            </a:endParaRPr>
          </a:p>
        </p:txBody>
      </p:sp>
      <p:sp>
        <p:nvSpPr>
          <p:cNvPr id="4" name="Title 3"/>
          <p:cNvSpPr>
            <a:spLocks noGrp="1"/>
          </p:cNvSpPr>
          <p:nvPr>
            <p:ph type="title"/>
          </p:nvPr>
        </p:nvSpPr>
        <p:spPr/>
        <p:txBody>
          <a:bodyPr/>
          <a:lstStyle/>
          <a:p>
            <a:r>
              <a:rPr lang="en-US" dirty="0" smtClean="0"/>
              <a:t> Assessment Requirements</a:t>
            </a:r>
            <a:endParaRPr lang="en-US" dirty="0"/>
          </a:p>
        </p:txBody>
      </p:sp>
      <p:sp>
        <p:nvSpPr>
          <p:cNvPr id="7" name="TextBox 6"/>
          <p:cNvSpPr txBox="1"/>
          <p:nvPr/>
        </p:nvSpPr>
        <p:spPr>
          <a:xfrm>
            <a:off x="234176" y="6367347"/>
            <a:ext cx="1628078" cy="230832"/>
          </a:xfrm>
          <a:prstGeom prst="rect">
            <a:avLst/>
          </a:prstGeom>
          <a:noFill/>
        </p:spPr>
        <p:txBody>
          <a:bodyPr wrap="square" rtlCol="0">
            <a:spAutoFit/>
          </a:bodyPr>
          <a:lstStyle/>
          <a:p>
            <a:r>
              <a:rPr lang="en-US" sz="900" dirty="0" smtClean="0"/>
              <a:t>12</a:t>
            </a:r>
            <a:endParaRPr lang="en-US" sz="900" dirty="0"/>
          </a:p>
        </p:txBody>
      </p:sp>
    </p:spTree>
    <p:extLst>
      <p:ext uri="{BB962C8B-B14F-4D97-AF65-F5344CB8AC3E}">
        <p14:creationId xmlns:p14="http://schemas.microsoft.com/office/powerpoint/2010/main" val="34146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3267457"/>
          </a:xfrm>
        </p:spPr>
        <p:txBody>
          <a:bodyPr/>
          <a:lstStyle/>
          <a:p>
            <a:pPr marL="502908" indent="-457200"/>
            <a:r>
              <a:rPr lang="en-US" sz="2200" dirty="0">
                <a:solidFill>
                  <a:schemeClr val="tx1"/>
                </a:solidFill>
              </a:rPr>
              <a:t>ESSA Requirements</a:t>
            </a:r>
          </a:p>
          <a:p>
            <a:pPr marL="776288" lvl="1" indent="-263525"/>
            <a:r>
              <a:rPr lang="en-US" sz="2000" dirty="0">
                <a:solidFill>
                  <a:schemeClr val="tx1"/>
                </a:solidFill>
              </a:rPr>
              <a:t>Indicators</a:t>
            </a:r>
          </a:p>
          <a:p>
            <a:pPr marL="1204913" lvl="1" indent="-290513"/>
            <a:r>
              <a:rPr lang="en-US" sz="2000" b="0" dirty="0">
                <a:solidFill>
                  <a:schemeClr val="accent1"/>
                </a:solidFill>
              </a:rPr>
              <a:t>Achievement on state tests (overall &amp; disaggregated)*</a:t>
            </a:r>
          </a:p>
          <a:p>
            <a:pPr marL="1204913" lvl="1" indent="-290513"/>
            <a:r>
              <a:rPr lang="en-US" sz="2000" b="0" dirty="0">
                <a:solidFill>
                  <a:schemeClr val="accent1"/>
                </a:solidFill>
              </a:rPr>
              <a:t>Growth on state tests (overall &amp; disaggregated)*</a:t>
            </a:r>
          </a:p>
          <a:p>
            <a:pPr marL="1204913" lvl="1" indent="-290513"/>
            <a:r>
              <a:rPr lang="en-US" sz="2000" b="0" dirty="0">
                <a:solidFill>
                  <a:schemeClr val="accent1"/>
                </a:solidFill>
              </a:rPr>
              <a:t>Graduation rates (overall &amp; disaggregated)*</a:t>
            </a:r>
          </a:p>
          <a:p>
            <a:pPr marL="1204913" lvl="1" indent="-290513"/>
            <a:r>
              <a:rPr lang="en-US" sz="2000" b="0" dirty="0">
                <a:solidFill>
                  <a:schemeClr val="accent1"/>
                </a:solidFill>
              </a:rPr>
              <a:t>English language proficiency of English learners*</a:t>
            </a:r>
          </a:p>
          <a:p>
            <a:pPr marL="1204913" lvl="1" indent="-290513"/>
            <a:r>
              <a:rPr lang="en-US" sz="2000" b="0" dirty="0">
                <a:solidFill>
                  <a:schemeClr val="tx1"/>
                </a:solidFill>
              </a:rPr>
              <a:t>Other School Quality and Student Success (overall &amp; disaggregated)</a:t>
            </a:r>
          </a:p>
          <a:p>
            <a:pPr marL="1479233" lvl="2" indent="-290513"/>
            <a:r>
              <a:rPr lang="en-US" sz="1800" dirty="0">
                <a:solidFill>
                  <a:schemeClr val="tx1"/>
                </a:solidFill>
              </a:rPr>
              <a:t>Valid, reliable, same state-wide and differentiates performance</a:t>
            </a:r>
            <a:endParaRPr lang="en-US" sz="1800" b="0" dirty="0">
              <a:solidFill>
                <a:schemeClr val="tx1"/>
              </a:solidFill>
            </a:endParaRPr>
          </a:p>
          <a:p>
            <a:pPr marL="803275" lvl="1" indent="-290513"/>
            <a:r>
              <a:rPr lang="en-US" sz="2000" b="0" dirty="0" smtClean="0">
                <a:solidFill>
                  <a:schemeClr val="tx1"/>
                </a:solidFill>
                <a:latin typeface="Calibri" panose="020F0502020204030204" pitchFamily="34" charset="0"/>
              </a:rPr>
              <a:t>95 percent </a:t>
            </a:r>
            <a:r>
              <a:rPr lang="en-US" sz="2000" b="0" dirty="0">
                <a:solidFill>
                  <a:schemeClr val="tx1"/>
                </a:solidFill>
                <a:latin typeface="Calibri" panose="020F0502020204030204" pitchFamily="34" charset="0"/>
              </a:rPr>
              <a:t>participation requirement</a:t>
            </a:r>
          </a:p>
          <a:p>
            <a:pPr marL="45720" indent="0">
              <a:buNone/>
            </a:pPr>
            <a:endParaRPr lang="en-US" sz="2200" b="0" dirty="0">
              <a:latin typeface="Calibri" panose="020F0502020204030204" pitchFamily="34" charset="0"/>
            </a:endParaRPr>
          </a:p>
          <a:p>
            <a:pPr marL="45720" indent="0">
              <a:buNone/>
            </a:pPr>
            <a:endParaRPr lang="en-US" dirty="0"/>
          </a:p>
        </p:txBody>
      </p:sp>
      <p:sp>
        <p:nvSpPr>
          <p:cNvPr id="3" name="Title 2"/>
          <p:cNvSpPr>
            <a:spLocks noGrp="1"/>
          </p:cNvSpPr>
          <p:nvPr>
            <p:ph type="title"/>
          </p:nvPr>
        </p:nvSpPr>
        <p:spPr/>
        <p:txBody>
          <a:bodyPr/>
          <a:lstStyle/>
          <a:p>
            <a:r>
              <a:rPr lang="en-US" dirty="0"/>
              <a:t>Accountability Requirements</a:t>
            </a:r>
          </a:p>
        </p:txBody>
      </p:sp>
      <p:sp>
        <p:nvSpPr>
          <p:cNvPr id="5" name="Content Placeholder 1"/>
          <p:cNvSpPr txBox="1">
            <a:spLocks/>
          </p:cNvSpPr>
          <p:nvPr/>
        </p:nvSpPr>
        <p:spPr>
          <a:xfrm>
            <a:off x="354367" y="5090380"/>
            <a:ext cx="8407893" cy="877986"/>
          </a:xfrm>
          <a:prstGeom prst="rect">
            <a:avLst/>
          </a:prstGeom>
        </p:spPr>
        <p:txBody>
          <a:bodyPr vert="horz" lIns="91440" tIns="45720" rIns="91440" bIns="45720" rtlCol="0">
            <a:noAutofit/>
          </a:bodyPr>
          <a:lstStyle>
            <a:lvl1pPr marL="274320" indent="-228600" algn="l" defTabSz="914400" rtl="0" eaLnBrk="1" latinLnBrk="0" hangingPunct="1">
              <a:spcBef>
                <a:spcPct val="20000"/>
              </a:spcBef>
              <a:buClr>
                <a:schemeClr val="accent1"/>
              </a:buClr>
              <a:buSzPct val="110000"/>
              <a:buFont typeface="Wingdings" charset="2"/>
              <a:buChar char="§"/>
              <a:defRPr sz="2400" b="1" kern="1200" spc="0" baseline="0">
                <a:solidFill>
                  <a:srgbClr val="5C6670"/>
                </a:solidFill>
                <a:latin typeface="+mn-lt"/>
                <a:ea typeface="+mn-ea"/>
                <a:cs typeface="+mn-cs"/>
              </a:defRPr>
            </a:lvl1pPr>
            <a:lvl2pPr marL="548640" indent="-182880" algn="l" defTabSz="914400" rtl="0" eaLnBrk="1" latinLnBrk="0" hangingPunct="1">
              <a:spcBef>
                <a:spcPct val="20000"/>
              </a:spcBef>
              <a:buClr>
                <a:schemeClr val="accent2"/>
              </a:buClr>
              <a:buSzPct val="110000"/>
              <a:buFont typeface="Wingdings" charset="2"/>
              <a:buChar char="§"/>
              <a:defRPr sz="2200" kern="1200" spc="0" baseline="0">
                <a:solidFill>
                  <a:srgbClr val="5C6670"/>
                </a:solidFill>
                <a:latin typeface="+mn-lt"/>
                <a:ea typeface="+mn-ea"/>
                <a:cs typeface="+mn-cs"/>
              </a:defRPr>
            </a:lvl2pPr>
            <a:lvl3pPr marL="822960" indent="-182880" algn="l" defTabSz="914400" rtl="0" eaLnBrk="1" latinLnBrk="0" hangingPunct="1">
              <a:spcBef>
                <a:spcPct val="20000"/>
              </a:spcBef>
              <a:buClr>
                <a:schemeClr val="accent3"/>
              </a:buClr>
              <a:buSzPct val="110000"/>
              <a:buFont typeface="Wingdings" charset="2"/>
              <a:buChar char="§"/>
              <a:defRPr sz="2000" kern="1200" spc="0" baseline="0">
                <a:solidFill>
                  <a:srgbClr val="5C6670"/>
                </a:solidFill>
                <a:latin typeface="+mn-lt"/>
                <a:ea typeface="+mn-ea"/>
                <a:cs typeface="+mn-cs"/>
              </a:defRPr>
            </a:lvl3pPr>
            <a:lvl4pPr marL="1097280" indent="-182880" algn="l" defTabSz="914400" rtl="0" eaLnBrk="1" latinLnBrk="0" hangingPunct="1">
              <a:spcBef>
                <a:spcPct val="20000"/>
              </a:spcBef>
              <a:buClr>
                <a:schemeClr val="accent4"/>
              </a:buClr>
              <a:buSzPct val="110000"/>
              <a:buFont typeface="Wingdings" charset="2"/>
              <a:buChar char="§"/>
              <a:defRPr sz="1800" kern="1200" spc="0">
                <a:solidFill>
                  <a:srgbClr val="5C6670"/>
                </a:solidFill>
                <a:latin typeface="+mn-lt"/>
                <a:ea typeface="+mn-ea"/>
                <a:cs typeface="+mn-cs"/>
              </a:defRPr>
            </a:lvl4pPr>
            <a:lvl5pPr marL="1280160" indent="-182880" algn="l" defTabSz="914400" rtl="0" eaLnBrk="1" latinLnBrk="0" hangingPunct="1">
              <a:spcBef>
                <a:spcPct val="20000"/>
              </a:spcBef>
              <a:buClr>
                <a:schemeClr val="accent6"/>
              </a:buClr>
              <a:buSzPct val="110000"/>
              <a:buFont typeface="Wingdings" charset="2"/>
              <a:buChar char="§"/>
              <a:defRPr sz="1600" kern="1200" spc="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502908" indent="-457200"/>
            <a:endParaRPr lang="en-US" sz="2000" dirty="0">
              <a:solidFill>
                <a:schemeClr val="accent1"/>
              </a:solidFill>
            </a:endParaRPr>
          </a:p>
          <a:p>
            <a:pPr marL="45708" indent="0">
              <a:buNone/>
            </a:pPr>
            <a:r>
              <a:rPr lang="en-US" sz="2000" b="0" dirty="0">
                <a:solidFill>
                  <a:schemeClr val="accent1"/>
                </a:solidFill>
              </a:rPr>
              <a:t>* Colorado Requirements</a:t>
            </a:r>
          </a:p>
          <a:p>
            <a:pPr marL="45720" indent="0">
              <a:buFont typeface="Wingdings" charset="2"/>
              <a:buNone/>
            </a:pPr>
            <a:endParaRPr lang="en-US" sz="2200" b="0" dirty="0">
              <a:latin typeface="Calibri" panose="020F0502020204030204" pitchFamily="34" charset="0"/>
            </a:endParaRPr>
          </a:p>
          <a:p>
            <a:pPr marL="45720" indent="0">
              <a:buFont typeface="Wingdings" charset="2"/>
              <a:buNone/>
            </a:pPr>
            <a:endParaRPr lang="en-US" dirty="0"/>
          </a:p>
        </p:txBody>
      </p:sp>
      <p:sp>
        <p:nvSpPr>
          <p:cNvPr id="6" name="TextBox 5"/>
          <p:cNvSpPr txBox="1"/>
          <p:nvPr/>
        </p:nvSpPr>
        <p:spPr>
          <a:xfrm>
            <a:off x="234176" y="6367347"/>
            <a:ext cx="1628078" cy="261610"/>
          </a:xfrm>
          <a:prstGeom prst="rect">
            <a:avLst/>
          </a:prstGeom>
          <a:noFill/>
        </p:spPr>
        <p:txBody>
          <a:bodyPr wrap="square" rtlCol="0">
            <a:spAutoFit/>
          </a:bodyPr>
          <a:lstStyle/>
          <a:p>
            <a:r>
              <a:rPr lang="en-US" sz="1100" dirty="0" smtClean="0"/>
              <a:t>13</a:t>
            </a:r>
            <a:endParaRPr lang="en-US" sz="1100" dirty="0"/>
          </a:p>
        </p:txBody>
      </p:sp>
    </p:spTree>
    <p:extLst>
      <p:ext uri="{BB962C8B-B14F-4D97-AF65-F5344CB8AC3E}">
        <p14:creationId xmlns:p14="http://schemas.microsoft.com/office/powerpoint/2010/main" val="3815193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English learner progress measure(s)</a:t>
            </a:r>
          </a:p>
          <a:p>
            <a:r>
              <a:rPr lang="en-US" dirty="0"/>
              <a:t>“Other indicator” of school quality or student success</a:t>
            </a:r>
          </a:p>
          <a:p>
            <a:r>
              <a:rPr lang="en-US" dirty="0"/>
              <a:t>Participation requirements</a:t>
            </a:r>
          </a:p>
          <a:p>
            <a:r>
              <a:rPr lang="en-US" dirty="0"/>
              <a:t>Long-term goals and interim measures</a:t>
            </a:r>
          </a:p>
          <a:p>
            <a:r>
              <a:rPr lang="en-US" dirty="0"/>
              <a:t>N size and reporting rules</a:t>
            </a:r>
          </a:p>
          <a:p>
            <a:r>
              <a:rPr lang="en-US" dirty="0"/>
              <a:t>Method for identifying comprehensive and targeted support schools</a:t>
            </a:r>
          </a:p>
          <a:p>
            <a:r>
              <a:rPr lang="en-US" dirty="0"/>
              <a:t>English learner assessment policy (1st year in US) (shared with assessment spoke)</a:t>
            </a:r>
          </a:p>
          <a:p>
            <a:endParaRPr lang="en-US" dirty="0"/>
          </a:p>
        </p:txBody>
      </p:sp>
      <p:sp>
        <p:nvSpPr>
          <p:cNvPr id="2" name="Title 1"/>
          <p:cNvSpPr>
            <a:spLocks noGrp="1"/>
          </p:cNvSpPr>
          <p:nvPr>
            <p:ph type="title"/>
          </p:nvPr>
        </p:nvSpPr>
        <p:spPr/>
        <p:txBody>
          <a:bodyPr/>
          <a:lstStyle/>
          <a:p>
            <a:r>
              <a:rPr lang="en-US" dirty="0" smtClean="0"/>
              <a:t>Accountability Decision Points</a:t>
            </a:r>
            <a:endParaRPr lang="en-US" dirty="0"/>
          </a:p>
        </p:txBody>
      </p:sp>
      <p:sp>
        <p:nvSpPr>
          <p:cNvPr id="4" name="Slide Number Placeholder 3"/>
          <p:cNvSpPr>
            <a:spLocks noGrp="1"/>
          </p:cNvSpPr>
          <p:nvPr>
            <p:ph type="sldNum" sz="quarter" idx="4294967295"/>
          </p:nvPr>
        </p:nvSpPr>
        <p:spPr>
          <a:xfrm>
            <a:off x="0" y="6384925"/>
            <a:ext cx="381000" cy="204788"/>
          </a:xfrm>
          <a:prstGeom prst="rect">
            <a:avLst/>
          </a:prstGeom>
        </p:spPr>
        <p:txBody>
          <a:bodyPr/>
          <a:lstStyle/>
          <a:p>
            <a:pPr marL="25400">
              <a:lnSpc>
                <a:spcPts val="1045"/>
              </a:lnSpc>
            </a:pPr>
            <a:fld id="{81D60167-4931-47E6-BA6A-407CBD079E47}" type="slidenum">
              <a:rPr lang="en-US" sz="1000" spc="-5" smtClean="0"/>
              <a:t>16</a:t>
            </a:fld>
            <a:endParaRPr lang="en-US" sz="1000"/>
          </a:p>
        </p:txBody>
      </p:sp>
    </p:spTree>
    <p:extLst>
      <p:ext uri="{BB962C8B-B14F-4D97-AF65-F5344CB8AC3E}">
        <p14:creationId xmlns:p14="http://schemas.microsoft.com/office/powerpoint/2010/main" val="164354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Participation Requirements</a:t>
            </a:r>
          </a:p>
        </p:txBody>
      </p:sp>
      <p:sp>
        <p:nvSpPr>
          <p:cNvPr id="5" name="Text Placeholder 4"/>
          <p:cNvSpPr>
            <a:spLocks noGrp="1"/>
          </p:cNvSpPr>
          <p:nvPr>
            <p:ph type="body" idx="1"/>
          </p:nvPr>
        </p:nvSpPr>
        <p:spPr/>
        <p:txBody>
          <a:bodyPr/>
          <a:lstStyle/>
          <a:p>
            <a:r>
              <a:rPr lang="en-US" sz="2200" spc="0" dirty="0"/>
              <a:t>Colorado’s ESSA state plan must provide a clear and understandable explanation of how the state will factor in 95% participation into our statewide accountability system. </a:t>
            </a:r>
          </a:p>
          <a:p>
            <a:pPr lvl="1"/>
            <a:r>
              <a:rPr lang="en-US" sz="2000" dirty="0"/>
              <a:t>ESSA requires 95% of students to be assessed</a:t>
            </a:r>
          </a:p>
          <a:p>
            <a:pPr lvl="1"/>
            <a:r>
              <a:rPr lang="en-US" sz="2000" spc="0" dirty="0"/>
              <a:t>Impact on accountability and achievement calculations</a:t>
            </a:r>
          </a:p>
          <a:p>
            <a:r>
              <a:rPr lang="en-US" sz="2200" spc="0" dirty="0"/>
              <a:t>State law requires districts to have policies in place for notifying parents of the option to excuse their students from testing and procedures for parents to do so. </a:t>
            </a:r>
          </a:p>
          <a:p>
            <a:r>
              <a:rPr lang="en-US" sz="2200" dirty="0"/>
              <a:t>The State Board of Education passed a resolution prohibiting schools and districts from being held liable for parents choosing to excuse their students from testing.</a:t>
            </a:r>
          </a:p>
          <a:p>
            <a:pPr lvl="1"/>
            <a:r>
              <a:rPr lang="en-US" sz="2000" spc="0" dirty="0" smtClean="0"/>
              <a:t>Funding </a:t>
            </a:r>
            <a:r>
              <a:rPr lang="en-US" sz="2000" spc="0" dirty="0"/>
              <a:t>is not </a:t>
            </a:r>
            <a:r>
              <a:rPr lang="en-US" sz="2000" spc="0" dirty="0" smtClean="0"/>
              <a:t>withheld, no lowering of school or district rating</a:t>
            </a:r>
            <a:endParaRPr lang="en-US" sz="2000" spc="0" dirty="0"/>
          </a:p>
          <a:p>
            <a:pPr marL="0" indent="0">
              <a:buNone/>
            </a:pPr>
            <a:endParaRPr lang="en-US" spc="0" dirty="0"/>
          </a:p>
          <a:p>
            <a:endParaRPr lang="en-US" dirty="0"/>
          </a:p>
        </p:txBody>
      </p:sp>
      <p:sp>
        <p:nvSpPr>
          <p:cNvPr id="6" name="Slide Number Placeholder 6"/>
          <p:cNvSpPr txBox="1">
            <a:spLocks/>
          </p:cNvSpPr>
          <p:nvPr/>
        </p:nvSpPr>
        <p:spPr>
          <a:xfrm>
            <a:off x="0" y="6346825"/>
            <a:ext cx="381000" cy="20637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nSpc>
                <a:spcPts val="1045"/>
              </a:lnSpc>
            </a:pPr>
            <a:r>
              <a:rPr lang="en-US" sz="1000" dirty="0" smtClean="0"/>
              <a:t>15</a:t>
            </a:r>
            <a:endParaRPr lang="en-US" sz="1000" dirty="0"/>
          </a:p>
        </p:txBody>
      </p:sp>
    </p:spTree>
    <p:extLst>
      <p:ext uri="{BB962C8B-B14F-4D97-AF65-F5344CB8AC3E}">
        <p14:creationId xmlns:p14="http://schemas.microsoft.com/office/powerpoint/2010/main" val="19849639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sz="2200" dirty="0"/>
              <a:t>SEA supports for identified schools</a:t>
            </a:r>
          </a:p>
          <a:p>
            <a:pPr lvl="1"/>
            <a:r>
              <a:rPr lang="en-US" sz="2000" dirty="0" smtClean="0"/>
              <a:t>Definitions, timelines, interventions, and supports </a:t>
            </a:r>
          </a:p>
          <a:p>
            <a:pPr lvl="2">
              <a:buFont typeface="Wingdings" panose="05000000000000000000" pitchFamily="2" charset="2"/>
              <a:buChar char="§"/>
            </a:pPr>
            <a:r>
              <a:rPr lang="en-US" sz="1800" dirty="0" smtClean="0"/>
              <a:t>Comprehensive </a:t>
            </a:r>
            <a:r>
              <a:rPr lang="en-US" sz="1800" dirty="0"/>
              <a:t>Support Schools</a:t>
            </a:r>
          </a:p>
          <a:p>
            <a:pPr lvl="2">
              <a:buFont typeface="Wingdings" panose="05000000000000000000" pitchFamily="2" charset="2"/>
              <a:buChar char="§"/>
            </a:pPr>
            <a:r>
              <a:rPr lang="en-US" sz="1800" dirty="0" smtClean="0"/>
              <a:t>Targeted </a:t>
            </a:r>
            <a:r>
              <a:rPr lang="en-US" sz="1800" dirty="0"/>
              <a:t>Support Schools</a:t>
            </a:r>
          </a:p>
          <a:p>
            <a:r>
              <a:rPr lang="en-US" sz="2200" dirty="0"/>
              <a:t>Allocation of School Improvement resources</a:t>
            </a:r>
          </a:p>
          <a:p>
            <a:pPr lvl="1"/>
            <a:r>
              <a:rPr lang="en-US" sz="2000" dirty="0"/>
              <a:t>CDE must reserve 7% of the state Title I allocation to support identified schools</a:t>
            </a:r>
          </a:p>
          <a:p>
            <a:pPr lvl="2"/>
            <a:r>
              <a:rPr lang="en-US" sz="1800" dirty="0"/>
              <a:t>Formula v. Competitive</a:t>
            </a:r>
          </a:p>
          <a:p>
            <a:pPr lvl="2"/>
            <a:r>
              <a:rPr lang="en-US" sz="1800" dirty="0"/>
              <a:t>Direct services to districts with identified schools</a:t>
            </a:r>
          </a:p>
          <a:p>
            <a:r>
              <a:rPr lang="en-US" sz="2200" dirty="0"/>
              <a:t>Identify and define “evidence-based” interventions</a:t>
            </a:r>
          </a:p>
          <a:p>
            <a:pPr lvl="1"/>
            <a:r>
              <a:rPr lang="en-US" sz="1800" dirty="0"/>
              <a:t>Definition</a:t>
            </a:r>
          </a:p>
          <a:p>
            <a:pPr lvl="1"/>
            <a:r>
              <a:rPr lang="en-US" sz="1800" dirty="0"/>
              <a:t>List of approved interventions?</a:t>
            </a:r>
          </a:p>
          <a:p>
            <a:endParaRPr lang="en-US" dirty="0"/>
          </a:p>
          <a:p>
            <a:endParaRPr lang="en-US" dirty="0"/>
          </a:p>
          <a:p>
            <a:endParaRPr lang="en-US" dirty="0"/>
          </a:p>
          <a:p>
            <a:endParaRPr lang="en-US" dirty="0"/>
          </a:p>
          <a:p>
            <a:endParaRPr lang="en-US" dirty="0"/>
          </a:p>
        </p:txBody>
      </p:sp>
      <p:sp>
        <p:nvSpPr>
          <p:cNvPr id="2" name="Title 1"/>
          <p:cNvSpPr>
            <a:spLocks noGrp="1"/>
          </p:cNvSpPr>
          <p:nvPr>
            <p:ph type="title"/>
          </p:nvPr>
        </p:nvSpPr>
        <p:spPr/>
        <p:txBody>
          <a:bodyPr/>
          <a:lstStyle/>
          <a:p>
            <a:r>
              <a:rPr lang="en-US" dirty="0" smtClean="0"/>
              <a:t>School </a:t>
            </a:r>
            <a:r>
              <a:rPr lang="en-US" dirty="0"/>
              <a:t>Improvement Spoke Decision Points </a:t>
            </a:r>
          </a:p>
        </p:txBody>
      </p:sp>
      <p:sp>
        <p:nvSpPr>
          <p:cNvPr id="4" name="Slide Number Placeholder 3"/>
          <p:cNvSpPr>
            <a:spLocks noGrp="1"/>
          </p:cNvSpPr>
          <p:nvPr>
            <p:ph type="sldNum" sz="quarter" idx="4294967295"/>
          </p:nvPr>
        </p:nvSpPr>
        <p:spPr>
          <a:xfrm>
            <a:off x="0" y="6384925"/>
            <a:ext cx="380999" cy="204788"/>
          </a:xfrm>
          <a:prstGeom prst="rect">
            <a:avLst/>
          </a:prstGeom>
        </p:spPr>
        <p:txBody>
          <a:bodyPr/>
          <a:lstStyle/>
          <a:p>
            <a:pPr marL="25400">
              <a:lnSpc>
                <a:spcPts val="1045"/>
              </a:lnSpc>
            </a:pPr>
            <a:fld id="{81D60167-4931-47E6-BA6A-407CBD079E47}" type="slidenum">
              <a:rPr lang="en-US" sz="1000" spc="-5" smtClean="0"/>
              <a:t>18</a:t>
            </a:fld>
            <a:endParaRPr lang="en-US" sz="1000" dirty="0"/>
          </a:p>
        </p:txBody>
      </p:sp>
    </p:spTree>
    <p:extLst>
      <p:ext uri="{BB962C8B-B14F-4D97-AF65-F5344CB8AC3E}">
        <p14:creationId xmlns:p14="http://schemas.microsoft.com/office/powerpoint/2010/main" val="4275295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240421967"/>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7364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spcBef>
                <a:spcPts val="0"/>
              </a:spcBef>
            </a:pPr>
            <a:r>
              <a:rPr lang="en-US" sz="2000" dirty="0"/>
              <a:t>Reauthorization of ESEA – Every Student Succeeds Act (ESSA)</a:t>
            </a:r>
          </a:p>
          <a:p>
            <a:pPr>
              <a:spcBef>
                <a:spcPts val="0"/>
              </a:spcBef>
            </a:pPr>
            <a:r>
              <a:rPr lang="en-US" sz="2000" dirty="0"/>
              <a:t>Signed into Federal law on December 10, </a:t>
            </a:r>
            <a:r>
              <a:rPr lang="en-US" sz="2000" dirty="0" smtClean="0"/>
              <a:t>2015</a:t>
            </a:r>
          </a:p>
          <a:p>
            <a:pPr>
              <a:spcBef>
                <a:spcPts val="0"/>
              </a:spcBef>
            </a:pPr>
            <a:r>
              <a:rPr lang="en-US" sz="2000" dirty="0" smtClean="0"/>
              <a:t>Defines the civil rights of children within the context of education</a:t>
            </a:r>
            <a:endParaRPr lang="en-US" sz="2000" dirty="0"/>
          </a:p>
          <a:p>
            <a:pPr>
              <a:spcBef>
                <a:spcPts val="0"/>
              </a:spcBef>
            </a:pPr>
            <a:r>
              <a:rPr lang="en-US" sz="2000" dirty="0" smtClean="0"/>
              <a:t>Replaces </a:t>
            </a:r>
            <a:r>
              <a:rPr lang="en-US" sz="2000" dirty="0"/>
              <a:t>the No Child Left Behind </a:t>
            </a:r>
            <a:r>
              <a:rPr lang="en-US" sz="2000" dirty="0" smtClean="0"/>
              <a:t>Act</a:t>
            </a:r>
          </a:p>
          <a:p>
            <a:pPr>
              <a:spcBef>
                <a:spcPts val="0"/>
              </a:spcBef>
            </a:pPr>
            <a:r>
              <a:rPr lang="en-US" sz="2000" dirty="0" smtClean="0"/>
              <a:t>Replaces ESEA Flex Waiver expired August 1</a:t>
            </a:r>
            <a:r>
              <a:rPr lang="en-US" sz="2000" baseline="30000" dirty="0" smtClean="0"/>
              <a:t>st</a:t>
            </a:r>
            <a:r>
              <a:rPr lang="en-US" sz="2000" dirty="0" smtClean="0"/>
              <a:t> – largely used state laws to meet federal requirements</a:t>
            </a:r>
            <a:endParaRPr lang="en-US" sz="2000" dirty="0"/>
          </a:p>
          <a:p>
            <a:pPr>
              <a:spcBef>
                <a:spcPts val="0"/>
              </a:spcBef>
            </a:pPr>
            <a:r>
              <a:rPr lang="en-US" sz="2000" dirty="0"/>
              <a:t>ESSA establishes broad policy requirements for states and school districts: </a:t>
            </a:r>
          </a:p>
          <a:p>
            <a:pPr lvl="2">
              <a:spcBef>
                <a:spcPts val="0"/>
              </a:spcBef>
            </a:pPr>
            <a:r>
              <a:rPr lang="en-US" sz="1800" dirty="0"/>
              <a:t>Academic Standards</a:t>
            </a:r>
          </a:p>
          <a:p>
            <a:pPr lvl="2">
              <a:spcBef>
                <a:spcPts val="0"/>
              </a:spcBef>
            </a:pPr>
            <a:r>
              <a:rPr lang="en-US" sz="1800" dirty="0"/>
              <a:t>Aligned Assessments</a:t>
            </a:r>
          </a:p>
          <a:p>
            <a:pPr lvl="2">
              <a:spcBef>
                <a:spcPts val="0"/>
              </a:spcBef>
            </a:pPr>
            <a:r>
              <a:rPr lang="en-US" sz="1800" dirty="0"/>
              <a:t>School Accountability</a:t>
            </a:r>
          </a:p>
          <a:p>
            <a:pPr lvl="2">
              <a:spcBef>
                <a:spcPts val="0"/>
              </a:spcBef>
            </a:pPr>
            <a:r>
              <a:rPr lang="en-US" sz="1800" dirty="0"/>
              <a:t>School Improvement</a:t>
            </a:r>
          </a:p>
          <a:p>
            <a:pPr lvl="2">
              <a:spcBef>
                <a:spcPts val="0"/>
              </a:spcBef>
            </a:pPr>
            <a:r>
              <a:rPr lang="en-US" sz="1800" dirty="0"/>
              <a:t>Teacher Quality</a:t>
            </a:r>
          </a:p>
          <a:p>
            <a:pPr>
              <a:spcBef>
                <a:spcPts val="0"/>
              </a:spcBef>
            </a:pPr>
            <a:r>
              <a:rPr lang="en-US" sz="2000" dirty="0"/>
              <a:t>Creates programs and provides funding to support state and local implementation of the requirements</a:t>
            </a:r>
          </a:p>
          <a:p>
            <a:endParaRPr lang="en-US" dirty="0"/>
          </a:p>
        </p:txBody>
      </p:sp>
      <p:sp>
        <p:nvSpPr>
          <p:cNvPr id="3" name="object 3"/>
          <p:cNvSpPr txBox="1">
            <a:spLocks noGrp="1"/>
          </p:cNvSpPr>
          <p:nvPr>
            <p:ph type="title"/>
          </p:nvPr>
        </p:nvSpPr>
        <p:spPr/>
        <p:txBody>
          <a:bodyPr/>
          <a:lstStyle/>
          <a:p>
            <a:r>
              <a:rPr lang="en-US" dirty="0" smtClean="0"/>
              <a:t>Context</a:t>
            </a:r>
            <a:endParaRPr lang="en-US" dirty="0"/>
          </a:p>
        </p:txBody>
      </p:sp>
      <p:sp>
        <p:nvSpPr>
          <p:cNvPr id="4" name="object 4"/>
          <p:cNvSpPr txBox="1">
            <a:spLocks noGrp="1"/>
          </p:cNvSpPr>
          <p:nvPr>
            <p:ph type="sldNum" sz="quarter" idx="4294967295"/>
          </p:nvPr>
        </p:nvSpPr>
        <p:spPr>
          <a:xfrm>
            <a:off x="148856" y="6384925"/>
            <a:ext cx="615419" cy="130036"/>
          </a:xfrm>
          <a:prstGeom prst="rect">
            <a:avLst/>
          </a:prstGeom>
        </p:spPr>
        <p:txBody>
          <a:bodyPr vert="horz" wrap="square" lIns="0" tIns="0" rIns="0" bIns="0" rtlCol="0">
            <a:spAutoFit/>
          </a:bodyPr>
          <a:lstStyle/>
          <a:p>
            <a:pPr marL="25400">
              <a:lnSpc>
                <a:spcPts val="1045"/>
              </a:lnSpc>
            </a:pPr>
            <a:r>
              <a:rPr lang="en-US" sz="1000" spc="-10" dirty="0" smtClean="0"/>
              <a:t>2</a:t>
            </a:r>
            <a:endParaRPr sz="1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Title I School Improvement </a:t>
            </a:r>
            <a:br>
              <a:rPr lang="en-US" dirty="0" smtClean="0"/>
            </a:br>
            <a:r>
              <a:rPr lang="en-US" dirty="0" smtClean="0"/>
              <a:t>Set-Aside</a:t>
            </a:r>
            <a:endParaRPr lang="en-US" dirty="0"/>
          </a:p>
        </p:txBody>
      </p:sp>
      <p:sp>
        <p:nvSpPr>
          <p:cNvPr id="3" name="Content Placeholder 2"/>
          <p:cNvSpPr>
            <a:spLocks noGrp="1"/>
          </p:cNvSpPr>
          <p:nvPr>
            <p:ph idx="1"/>
          </p:nvPr>
        </p:nvSpPr>
        <p:spPr>
          <a:xfrm>
            <a:off x="381000" y="1719071"/>
            <a:ext cx="8381260" cy="4407408"/>
          </a:xfrm>
        </p:spPr>
        <p:txBody>
          <a:bodyPr>
            <a:normAutofit fontScale="92500" lnSpcReduction="20000"/>
          </a:bodyPr>
          <a:lstStyle/>
          <a:p>
            <a:pPr marL="0" indent="0">
              <a:buNone/>
            </a:pPr>
            <a:r>
              <a:rPr lang="en-US" sz="2000" dirty="0" smtClean="0"/>
              <a:t>7 % Must be set aside to support schools identified for ESEA School Improvement.</a:t>
            </a:r>
          </a:p>
          <a:p>
            <a:pPr marL="0" indent="0">
              <a:buNone/>
            </a:pPr>
            <a:endParaRPr lang="en-US" sz="2000" dirty="0"/>
          </a:p>
          <a:p>
            <a:r>
              <a:rPr lang="en-US" sz="2000" dirty="0" smtClean="0"/>
              <a:t>Eligibility for access to set aside  </a:t>
            </a:r>
          </a:p>
          <a:p>
            <a:pPr lvl="1">
              <a:buFont typeface="Arial" panose="020B0604020202020204" pitchFamily="34" charset="0"/>
              <a:buChar char="•"/>
            </a:pPr>
            <a:r>
              <a:rPr lang="en-US" sz="1600" dirty="0" smtClean="0"/>
              <a:t>Lowest 5% of Title I schools in the state</a:t>
            </a:r>
          </a:p>
          <a:p>
            <a:pPr lvl="1">
              <a:buFont typeface="Arial" panose="020B0604020202020204" pitchFamily="34" charset="0"/>
              <a:buChar char="•"/>
            </a:pPr>
            <a:r>
              <a:rPr lang="en-US" sz="1600" dirty="0" smtClean="0"/>
              <a:t>High Schools with grad rate less than 67%</a:t>
            </a:r>
          </a:p>
          <a:p>
            <a:pPr lvl="1">
              <a:buFont typeface="Arial" panose="020B0604020202020204" pitchFamily="34" charset="0"/>
              <a:buChar char="•"/>
            </a:pPr>
            <a:r>
              <a:rPr lang="en-US" sz="1600" dirty="0" smtClean="0"/>
              <a:t>Schools with underperforming Subgroups</a:t>
            </a:r>
            <a:endParaRPr lang="en-US" sz="2000" dirty="0" smtClean="0"/>
          </a:p>
          <a:p>
            <a:r>
              <a:rPr lang="en-US" sz="2000" dirty="0" smtClean="0"/>
              <a:t>Estimated ~ $10,500,000</a:t>
            </a:r>
          </a:p>
          <a:p>
            <a:r>
              <a:rPr lang="en-US" sz="2000" dirty="0" smtClean="0"/>
              <a:t>95% of set-aside must go to LEAs with identified schools</a:t>
            </a:r>
          </a:p>
          <a:p>
            <a:r>
              <a:rPr lang="en-US" sz="2000" dirty="0"/>
              <a:t>SEA must</a:t>
            </a:r>
          </a:p>
          <a:p>
            <a:pPr lvl="1">
              <a:buFont typeface="Arial" panose="020B0604020202020204" pitchFamily="34" charset="0"/>
              <a:buChar char="•"/>
            </a:pPr>
            <a:r>
              <a:rPr lang="en-US" sz="1600" dirty="0"/>
              <a:t>Prioritize LEAs with large numbers of identified schools</a:t>
            </a:r>
          </a:p>
          <a:p>
            <a:pPr lvl="1">
              <a:buFont typeface="Arial" panose="020B0604020202020204" pitchFamily="34" charset="0"/>
              <a:buChar char="•"/>
            </a:pPr>
            <a:r>
              <a:rPr lang="en-US" sz="1600" dirty="0"/>
              <a:t>Take into account the geographic diversity of the LEAs in the </a:t>
            </a:r>
            <a:r>
              <a:rPr lang="en-US" sz="1600" dirty="0" smtClean="0"/>
              <a:t>state</a:t>
            </a:r>
            <a:endParaRPr lang="en-US" sz="2000" dirty="0" smtClean="0"/>
          </a:p>
          <a:p>
            <a:r>
              <a:rPr lang="en-US" sz="2000" dirty="0" smtClean="0"/>
              <a:t>Decision Points</a:t>
            </a:r>
          </a:p>
          <a:p>
            <a:pPr lvl="1">
              <a:buFont typeface="Arial" panose="020B0604020202020204" pitchFamily="34" charset="0"/>
              <a:buChar char="•"/>
            </a:pPr>
            <a:r>
              <a:rPr lang="en-US" sz="1600" dirty="0" smtClean="0"/>
              <a:t>Award funds by formula? </a:t>
            </a:r>
          </a:p>
          <a:p>
            <a:pPr lvl="1">
              <a:buFont typeface="Arial" panose="020B0604020202020204" pitchFamily="34" charset="0"/>
              <a:buChar char="•"/>
            </a:pPr>
            <a:r>
              <a:rPr lang="en-US" sz="1600" dirty="0" smtClean="0"/>
              <a:t>Award funds competitively (as under NCLB)?</a:t>
            </a:r>
          </a:p>
          <a:p>
            <a:pPr lvl="1">
              <a:buFont typeface="Arial" panose="020B0604020202020204" pitchFamily="34" charset="0"/>
              <a:buChar char="•"/>
            </a:pPr>
            <a:r>
              <a:rPr lang="en-US" sz="1600" dirty="0" smtClean="0"/>
              <a:t>Hybrid (formula and competitive)?</a:t>
            </a:r>
          </a:p>
          <a:p>
            <a:pPr lvl="1">
              <a:buFont typeface="Arial" panose="020B0604020202020204" pitchFamily="34" charset="0"/>
              <a:buChar char="•"/>
            </a:pPr>
            <a:r>
              <a:rPr lang="en-US" sz="1600" dirty="0" smtClean="0"/>
              <a:t>Should SEA retain funds a portion of the 7% to provide direct services to districts with identified schools?</a:t>
            </a:r>
          </a:p>
          <a:p>
            <a:pPr marL="0" indent="0">
              <a:buNone/>
            </a:pPr>
            <a:endParaRPr lang="en-US" sz="2000" dirty="0" smtClean="0"/>
          </a:p>
          <a:p>
            <a:pPr lvl="1">
              <a:buFontTx/>
              <a:buChar char="-"/>
            </a:pPr>
            <a:endParaRPr lang="en-US" sz="1600" dirty="0" smtClean="0"/>
          </a:p>
          <a:p>
            <a:pPr lvl="1">
              <a:buFontTx/>
              <a:buChar char="-"/>
            </a:pPr>
            <a:endParaRPr lang="en-US" sz="1600" dirty="0"/>
          </a:p>
        </p:txBody>
      </p:sp>
      <p:graphicFrame>
        <p:nvGraphicFramePr>
          <p:cNvPr id="4" name="Content Placeholder 5"/>
          <p:cNvGraphicFramePr>
            <a:graphicFrameLocks/>
          </p:cNvGraphicFramePr>
          <p:nvPr>
            <p:extLst>
              <p:ext uri="{D42A27DB-BD31-4B8C-83A1-F6EECF244321}">
                <p14:modId xmlns:p14="http://schemas.microsoft.com/office/powerpoint/2010/main" val="1784138081"/>
              </p:ext>
            </p:extLst>
          </p:nvPr>
        </p:nvGraphicFramePr>
        <p:xfrm>
          <a:off x="5080000" y="2456179"/>
          <a:ext cx="4955295" cy="3670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2918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ESSA eliminates “highly qualified teacher” requirement from No Child Left Behind</a:t>
            </a:r>
          </a:p>
          <a:p>
            <a:pPr lvl="1"/>
            <a:r>
              <a:rPr lang="en-US" dirty="0"/>
              <a:t>Teachers must meet state licensure requirements</a:t>
            </a:r>
          </a:p>
          <a:p>
            <a:pPr lvl="1"/>
            <a:r>
              <a:rPr lang="en-US" dirty="0"/>
              <a:t>Report data on the professional qualifications of teachers</a:t>
            </a:r>
          </a:p>
          <a:p>
            <a:pPr lvl="2"/>
            <a:r>
              <a:rPr lang="en-US" dirty="0"/>
              <a:t>Whether low-income and minority students are being served at disproportionate rates by “ineffective, out-of-field, or inexperienced teacher”</a:t>
            </a:r>
          </a:p>
          <a:p>
            <a:r>
              <a:rPr lang="en-US" dirty="0"/>
              <a:t>ESSA gives states discretion to </a:t>
            </a:r>
            <a:r>
              <a:rPr lang="en-US" dirty="0" smtClean="0"/>
              <a:t>define </a:t>
            </a:r>
            <a:r>
              <a:rPr lang="en-US" dirty="0"/>
              <a:t>the following terms:</a:t>
            </a:r>
          </a:p>
          <a:p>
            <a:pPr lvl="1"/>
            <a:r>
              <a:rPr lang="en-US" dirty="0"/>
              <a:t>Effective/ineffective teacher (defined in Colorado </a:t>
            </a:r>
            <a:r>
              <a:rPr lang="en-US" dirty="0" smtClean="0"/>
              <a:t>statute – SB191)</a:t>
            </a:r>
            <a:endParaRPr lang="en-US" dirty="0"/>
          </a:p>
          <a:p>
            <a:pPr lvl="1"/>
            <a:r>
              <a:rPr lang="en-US" dirty="0"/>
              <a:t>Qualified/unqualified teacher (defined in Colorado </a:t>
            </a:r>
            <a:r>
              <a:rPr lang="en-US" dirty="0" smtClean="0"/>
              <a:t>statute - licensure)</a:t>
            </a:r>
            <a:endParaRPr lang="en-US" dirty="0"/>
          </a:p>
          <a:p>
            <a:pPr lvl="1"/>
            <a:r>
              <a:rPr lang="en-US" dirty="0"/>
              <a:t>In/Out-of-field teacher (this may be defined in Colorado statute)</a:t>
            </a:r>
          </a:p>
          <a:p>
            <a:endParaRPr lang="en-US" dirty="0"/>
          </a:p>
          <a:p>
            <a:endParaRPr lang="en-US" dirty="0"/>
          </a:p>
        </p:txBody>
      </p:sp>
      <p:sp>
        <p:nvSpPr>
          <p:cNvPr id="2" name="Title 1"/>
          <p:cNvSpPr>
            <a:spLocks noGrp="1"/>
          </p:cNvSpPr>
          <p:nvPr>
            <p:ph type="title"/>
          </p:nvPr>
        </p:nvSpPr>
        <p:spPr/>
        <p:txBody>
          <a:bodyPr/>
          <a:lstStyle/>
          <a:p>
            <a:r>
              <a:rPr lang="en-US" sz="3200" dirty="0" smtClean="0"/>
              <a:t>Effective Instruction </a:t>
            </a:r>
            <a:r>
              <a:rPr lang="en-US" sz="3200" dirty="0"/>
              <a:t>and </a:t>
            </a:r>
            <a:r>
              <a:rPr lang="en-US" sz="3200" dirty="0" smtClean="0"/>
              <a:t>Leadership Decision Points</a:t>
            </a:r>
            <a:endParaRPr lang="en-US" sz="3200" dirty="0"/>
          </a:p>
        </p:txBody>
      </p:sp>
      <p:sp>
        <p:nvSpPr>
          <p:cNvPr id="4" name="Slide Number Placeholder 3"/>
          <p:cNvSpPr>
            <a:spLocks noGrp="1"/>
          </p:cNvSpPr>
          <p:nvPr>
            <p:ph type="sldNum" sz="quarter" idx="4294967295"/>
          </p:nvPr>
        </p:nvSpPr>
        <p:spPr>
          <a:xfrm>
            <a:off x="0" y="6384925"/>
            <a:ext cx="380999" cy="204788"/>
          </a:xfrm>
          <a:prstGeom prst="rect">
            <a:avLst/>
          </a:prstGeom>
        </p:spPr>
        <p:txBody>
          <a:bodyPr/>
          <a:lstStyle/>
          <a:p>
            <a:pPr marL="25400">
              <a:lnSpc>
                <a:spcPts val="1045"/>
              </a:lnSpc>
            </a:pPr>
            <a:fld id="{81D60167-4931-47E6-BA6A-407CBD079E47}" type="slidenum">
              <a:rPr lang="en-US" sz="1000" spc="-5" smtClean="0"/>
              <a:t>21</a:t>
            </a:fld>
            <a:endParaRPr lang="en-US" sz="1000" dirty="0"/>
          </a:p>
        </p:txBody>
      </p:sp>
    </p:spTree>
    <p:extLst>
      <p:ext uri="{BB962C8B-B14F-4D97-AF65-F5344CB8AC3E}">
        <p14:creationId xmlns:p14="http://schemas.microsoft.com/office/powerpoint/2010/main" val="28075693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States must adopt </a:t>
            </a:r>
            <a:r>
              <a:rPr lang="en-US" dirty="0" smtClean="0"/>
              <a:t>uniform </a:t>
            </a:r>
            <a:r>
              <a:rPr lang="en-US" dirty="0"/>
              <a:t>statewide </a:t>
            </a:r>
            <a:r>
              <a:rPr lang="en-US" dirty="0" smtClean="0"/>
              <a:t>definitions </a:t>
            </a:r>
            <a:r>
              <a:rPr lang="en-US" dirty="0"/>
              <a:t>of the </a:t>
            </a:r>
            <a:r>
              <a:rPr lang="en-US" dirty="0" smtClean="0"/>
              <a:t>terms:</a:t>
            </a:r>
          </a:p>
          <a:p>
            <a:pPr lvl="1"/>
            <a:r>
              <a:rPr lang="en-US" dirty="0" smtClean="0"/>
              <a:t> </a:t>
            </a:r>
            <a:r>
              <a:rPr lang="en-US" dirty="0"/>
              <a:t>“inexperienced” </a:t>
            </a:r>
            <a:endParaRPr lang="en-US" dirty="0" smtClean="0"/>
          </a:p>
          <a:p>
            <a:pPr lvl="1"/>
            <a:r>
              <a:rPr lang="en-US" dirty="0" smtClean="0"/>
              <a:t>“</a:t>
            </a:r>
            <a:r>
              <a:rPr lang="en-US" dirty="0"/>
              <a:t>not teaching in the subject or field for which the teacher is certified or </a:t>
            </a:r>
            <a:r>
              <a:rPr lang="en-US" dirty="0" smtClean="0"/>
              <a:t>licensed.”</a:t>
            </a:r>
          </a:p>
          <a:p>
            <a:r>
              <a:rPr lang="en-US" dirty="0" smtClean="0"/>
              <a:t>What </a:t>
            </a:r>
            <a:r>
              <a:rPr lang="en-US" dirty="0"/>
              <a:t>supports should CDE provide to improve the skills of teachers, principals, or other school leaders in order to enable them to identify students with specific learning needs?</a:t>
            </a:r>
            <a:endParaRPr lang="en-US" dirty="0" smtClean="0"/>
          </a:p>
          <a:p>
            <a:r>
              <a:rPr lang="en-US" dirty="0"/>
              <a:t>What should CDE do to improve preparation programs and strengthen support for </a:t>
            </a:r>
            <a:r>
              <a:rPr lang="en-US" dirty="0" smtClean="0"/>
              <a:t>teachers?</a:t>
            </a:r>
          </a:p>
          <a:p>
            <a:r>
              <a:rPr lang="en-US" dirty="0" smtClean="0"/>
              <a:t>How should CDE support or promote equitable access to experienced, qualified, and effective teachers?</a:t>
            </a:r>
          </a:p>
          <a:p>
            <a:endParaRPr lang="en-US" dirty="0"/>
          </a:p>
        </p:txBody>
      </p:sp>
      <p:sp>
        <p:nvSpPr>
          <p:cNvPr id="3" name="Title 2"/>
          <p:cNvSpPr>
            <a:spLocks noGrp="1"/>
          </p:cNvSpPr>
          <p:nvPr>
            <p:ph type="title"/>
          </p:nvPr>
        </p:nvSpPr>
        <p:spPr/>
        <p:txBody>
          <a:bodyPr/>
          <a:lstStyle/>
          <a:p>
            <a:r>
              <a:rPr lang="en-US" dirty="0" smtClean="0"/>
              <a:t>Effective Instruction and Leadership – Decision Points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b="0" smtClean="0"/>
              <a:pPr/>
              <a:t>22</a:t>
            </a:fld>
            <a:endParaRPr lang="en-US" b="0" dirty="0"/>
          </a:p>
        </p:txBody>
      </p:sp>
    </p:spTree>
    <p:extLst>
      <p:ext uri="{BB962C8B-B14F-4D97-AF65-F5344CB8AC3E}">
        <p14:creationId xmlns:p14="http://schemas.microsoft.com/office/powerpoint/2010/main" val="7968274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spcBef>
                <a:spcPts val="0"/>
              </a:spcBef>
            </a:pPr>
            <a:r>
              <a:rPr lang="en-US" dirty="0"/>
              <a:t>Process to </a:t>
            </a:r>
            <a:r>
              <a:rPr lang="en-US" dirty="0" smtClean="0"/>
              <a:t>collect Local Educational Agency (LEA) plan requirements as described in ESSA</a:t>
            </a:r>
            <a:endParaRPr lang="en-US" dirty="0"/>
          </a:p>
          <a:p>
            <a:pPr lvl="1">
              <a:spcBef>
                <a:spcPts val="0"/>
              </a:spcBef>
            </a:pPr>
            <a:r>
              <a:rPr lang="en-US" sz="2000" dirty="0"/>
              <a:t>CDE must have </a:t>
            </a:r>
            <a:r>
              <a:rPr lang="en-US" sz="2000" dirty="0" smtClean="0"/>
              <a:t>an LEA </a:t>
            </a:r>
            <a:r>
              <a:rPr lang="en-US" sz="2000" dirty="0"/>
              <a:t>plan on </a:t>
            </a:r>
            <a:r>
              <a:rPr lang="en-US" sz="2000" dirty="0" smtClean="0"/>
              <a:t>file, content </a:t>
            </a:r>
            <a:r>
              <a:rPr lang="en-US" sz="2000" dirty="0"/>
              <a:t>defined in statute</a:t>
            </a:r>
          </a:p>
          <a:p>
            <a:pPr lvl="2">
              <a:spcBef>
                <a:spcPts val="0"/>
              </a:spcBef>
            </a:pPr>
            <a:r>
              <a:rPr lang="en-US" sz="1800" dirty="0" smtClean="0"/>
              <a:t>Multi year </a:t>
            </a:r>
            <a:r>
              <a:rPr lang="en-US" sz="1800" dirty="0"/>
              <a:t>plan</a:t>
            </a:r>
            <a:r>
              <a:rPr lang="en-US" sz="1800" dirty="0" smtClean="0"/>
              <a:t>?</a:t>
            </a:r>
          </a:p>
          <a:p>
            <a:pPr lvl="2">
              <a:spcBef>
                <a:spcPts val="0"/>
              </a:spcBef>
            </a:pPr>
            <a:r>
              <a:rPr lang="en-US" sz="1800" dirty="0" smtClean="0"/>
              <a:t>How best to incorporate new grants and newly allowable activities?</a:t>
            </a:r>
            <a:endParaRPr lang="en-US" sz="1800" dirty="0"/>
          </a:p>
          <a:p>
            <a:pPr lvl="2">
              <a:spcBef>
                <a:spcPts val="0"/>
              </a:spcBef>
            </a:pPr>
            <a:r>
              <a:rPr lang="en-US" sz="1800" dirty="0" smtClean="0"/>
              <a:t>How best to collect plans as part of the </a:t>
            </a:r>
            <a:r>
              <a:rPr lang="en-US" sz="1800" dirty="0"/>
              <a:t>Consolidated </a:t>
            </a:r>
            <a:r>
              <a:rPr lang="en-US" sz="1800" dirty="0" smtClean="0"/>
              <a:t>Application?</a:t>
            </a:r>
            <a:endParaRPr lang="en-US" sz="1800" dirty="0"/>
          </a:p>
          <a:p>
            <a:pPr lvl="2">
              <a:spcBef>
                <a:spcPts val="0"/>
              </a:spcBef>
            </a:pPr>
            <a:r>
              <a:rPr lang="en-US" sz="1800" dirty="0"/>
              <a:t>Relationship to </a:t>
            </a:r>
            <a:r>
              <a:rPr lang="en-US" sz="1800" dirty="0" smtClean="0"/>
              <a:t>UIP</a:t>
            </a:r>
          </a:p>
          <a:p>
            <a:pPr>
              <a:spcBef>
                <a:spcPts val="0"/>
              </a:spcBef>
              <a:buFont typeface="Wingdings" panose="05000000000000000000" pitchFamily="2" charset="2"/>
              <a:buChar char="§"/>
            </a:pPr>
            <a:r>
              <a:rPr lang="en-US" dirty="0" smtClean="0"/>
              <a:t>States </a:t>
            </a:r>
            <a:r>
              <a:rPr lang="en-US" dirty="0"/>
              <a:t>may reserve up to 3% of their Title I, Part A allocation for grants in support of direct student services - </a:t>
            </a:r>
            <a:r>
              <a:rPr lang="en-US" dirty="0" smtClean="0"/>
              <a:t>should </a:t>
            </a:r>
            <a:r>
              <a:rPr lang="en-US" dirty="0"/>
              <a:t>CDE reserve an additional </a:t>
            </a:r>
            <a:r>
              <a:rPr lang="en-US" dirty="0" smtClean="0"/>
              <a:t> 3%?</a:t>
            </a:r>
            <a:endParaRPr lang="en-US" dirty="0"/>
          </a:p>
          <a:p>
            <a:pPr>
              <a:spcBef>
                <a:spcPts val="0"/>
              </a:spcBef>
              <a:buFont typeface="Wingdings" panose="05000000000000000000" pitchFamily="2" charset="2"/>
              <a:buChar char="§"/>
            </a:pPr>
            <a:r>
              <a:rPr lang="en-US" dirty="0" smtClean="0"/>
              <a:t>Requires </a:t>
            </a:r>
            <a:r>
              <a:rPr lang="en-US" dirty="0"/>
              <a:t>the State to establish and implement standardized statewide criteria for entrance and exiting of English language development programs*</a:t>
            </a:r>
          </a:p>
          <a:p>
            <a:pPr lvl="1">
              <a:spcBef>
                <a:spcPts val="0"/>
              </a:spcBef>
            </a:pPr>
            <a:r>
              <a:rPr lang="en-US" sz="2000" dirty="0" smtClean="0"/>
              <a:t>*Colorado </a:t>
            </a:r>
            <a:r>
              <a:rPr lang="en-US" sz="2000" dirty="0"/>
              <a:t>issues entrance and exit criteria through </a:t>
            </a:r>
            <a:r>
              <a:rPr lang="en-US" sz="2000" dirty="0" smtClean="0"/>
              <a:t>guidance</a:t>
            </a:r>
            <a:endParaRPr lang="en-US" sz="2000" dirty="0"/>
          </a:p>
        </p:txBody>
      </p:sp>
      <p:sp>
        <p:nvSpPr>
          <p:cNvPr id="2" name="Title 1"/>
          <p:cNvSpPr>
            <a:spLocks noGrp="1"/>
          </p:cNvSpPr>
          <p:nvPr>
            <p:ph type="title"/>
          </p:nvPr>
        </p:nvSpPr>
        <p:spPr/>
        <p:txBody>
          <a:bodyPr/>
          <a:lstStyle/>
          <a:p>
            <a:r>
              <a:rPr lang="en-US" dirty="0"/>
              <a:t>Title Programs Decision points </a:t>
            </a:r>
          </a:p>
        </p:txBody>
      </p:sp>
      <p:sp>
        <p:nvSpPr>
          <p:cNvPr id="4" name="Slide Number Placeholder 3"/>
          <p:cNvSpPr>
            <a:spLocks noGrp="1"/>
          </p:cNvSpPr>
          <p:nvPr>
            <p:ph type="sldNum" sz="quarter" idx="4294967295"/>
          </p:nvPr>
        </p:nvSpPr>
        <p:spPr>
          <a:xfrm>
            <a:off x="0" y="6384925"/>
            <a:ext cx="380999" cy="204788"/>
          </a:xfrm>
          <a:prstGeom prst="rect">
            <a:avLst/>
          </a:prstGeom>
        </p:spPr>
        <p:txBody>
          <a:bodyPr/>
          <a:lstStyle/>
          <a:p>
            <a:pPr marL="25400">
              <a:lnSpc>
                <a:spcPts val="1045"/>
              </a:lnSpc>
            </a:pPr>
            <a:fld id="{81D60167-4931-47E6-BA6A-407CBD079E47}" type="slidenum">
              <a:rPr lang="en-US" sz="1000" spc="-5" smtClean="0"/>
              <a:t>23</a:t>
            </a:fld>
            <a:endParaRPr lang="en-US" sz="1000" dirty="0"/>
          </a:p>
        </p:txBody>
      </p:sp>
    </p:spTree>
    <p:extLst>
      <p:ext uri="{BB962C8B-B14F-4D97-AF65-F5344CB8AC3E}">
        <p14:creationId xmlns:p14="http://schemas.microsoft.com/office/powerpoint/2010/main" val="29699855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3% Set-Aside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mj-lt"/>
              </a:rPr>
              <a:t>SEAs may, after consultation with stakeholders, withhold an additional 3% for Direct Services to students.</a:t>
            </a:r>
          </a:p>
          <a:p>
            <a:endParaRPr lang="en-US" dirty="0" smtClean="0">
              <a:latin typeface="+mj-lt"/>
            </a:endParaRPr>
          </a:p>
          <a:p>
            <a:r>
              <a:rPr lang="en-US" dirty="0" smtClean="0">
                <a:latin typeface="+mj-lt"/>
              </a:rPr>
              <a:t>Estimated ~ $4,500,000</a:t>
            </a:r>
          </a:p>
          <a:p>
            <a:r>
              <a:rPr lang="en-US" dirty="0" smtClean="0">
                <a:latin typeface="+mj-lt"/>
              </a:rPr>
              <a:t>99% of set-aside must go to LEAs with low performing </a:t>
            </a:r>
            <a:br>
              <a:rPr lang="en-US" dirty="0" smtClean="0">
                <a:latin typeface="+mj-lt"/>
              </a:rPr>
            </a:br>
            <a:r>
              <a:rPr lang="en-US" dirty="0" smtClean="0">
                <a:latin typeface="+mj-lt"/>
              </a:rPr>
              <a:t>schools</a:t>
            </a:r>
          </a:p>
          <a:p>
            <a:pPr lvl="1">
              <a:buFont typeface="Arial" panose="020B0604020202020204" pitchFamily="34" charset="0"/>
              <a:buChar char="•"/>
            </a:pPr>
            <a:r>
              <a:rPr lang="en-US" dirty="0" smtClean="0">
                <a:latin typeface="+mj-lt"/>
              </a:rPr>
              <a:t>HS student supports, such as:</a:t>
            </a:r>
          </a:p>
          <a:p>
            <a:pPr lvl="2"/>
            <a:r>
              <a:rPr lang="en-US" dirty="0" smtClean="0">
                <a:latin typeface="+mj-lt"/>
              </a:rPr>
              <a:t>GED </a:t>
            </a:r>
          </a:p>
          <a:p>
            <a:pPr lvl="2"/>
            <a:r>
              <a:rPr lang="en-US" dirty="0" smtClean="0">
                <a:latin typeface="+mj-lt"/>
              </a:rPr>
              <a:t>Concurrent enrollment</a:t>
            </a:r>
          </a:p>
          <a:p>
            <a:pPr lvl="2"/>
            <a:r>
              <a:rPr lang="en-US" dirty="0" smtClean="0">
                <a:latin typeface="+mj-lt"/>
              </a:rPr>
              <a:t>Credit recovery</a:t>
            </a:r>
          </a:p>
          <a:p>
            <a:pPr lvl="1">
              <a:buFont typeface="Arial" panose="020B0604020202020204" pitchFamily="34" charset="0"/>
              <a:buChar char="•"/>
            </a:pPr>
            <a:r>
              <a:rPr lang="en-US" dirty="0" smtClean="0">
                <a:latin typeface="+mj-lt"/>
              </a:rPr>
              <a:t>After school tutoring</a:t>
            </a:r>
          </a:p>
          <a:p>
            <a:pPr lvl="1">
              <a:buFont typeface="Arial" panose="020B0604020202020204" pitchFamily="34" charset="0"/>
              <a:buChar char="•"/>
            </a:pPr>
            <a:r>
              <a:rPr lang="en-US" dirty="0" smtClean="0">
                <a:latin typeface="+mj-lt"/>
              </a:rPr>
              <a:t>Title I School Choice options</a:t>
            </a:r>
          </a:p>
          <a:p>
            <a:pPr lvl="1">
              <a:buFont typeface="Arial" panose="020B0604020202020204" pitchFamily="34" charset="0"/>
              <a:buChar char="•"/>
            </a:pPr>
            <a:endParaRPr lang="en-US" dirty="0" smtClean="0">
              <a:latin typeface="+mj-lt"/>
            </a:endParaRPr>
          </a:p>
          <a:p>
            <a:r>
              <a:rPr lang="en-US" dirty="0" smtClean="0">
                <a:latin typeface="+mj-lt"/>
              </a:rPr>
              <a:t>Decision Point</a:t>
            </a:r>
          </a:p>
          <a:p>
            <a:pPr lvl="1">
              <a:buFont typeface="Arial" panose="020B0604020202020204" pitchFamily="34" charset="0"/>
              <a:buChar char="•"/>
            </a:pPr>
            <a:r>
              <a:rPr lang="en-US" dirty="0" smtClean="0">
                <a:latin typeface="+mj-lt"/>
              </a:rPr>
              <a:t>Should CDE retain an additional 3% of Title I funds to LEAs to provide direct services to students in low performing schools?</a:t>
            </a:r>
          </a:p>
        </p:txBody>
      </p:sp>
      <p:graphicFrame>
        <p:nvGraphicFramePr>
          <p:cNvPr id="4" name="Content Placeholder 5"/>
          <p:cNvGraphicFramePr>
            <a:graphicFrameLocks/>
          </p:cNvGraphicFramePr>
          <p:nvPr>
            <p:extLst>
              <p:ext uri="{D42A27DB-BD31-4B8C-83A1-F6EECF244321}">
                <p14:modId xmlns:p14="http://schemas.microsoft.com/office/powerpoint/2010/main" val="1084999965"/>
              </p:ext>
            </p:extLst>
          </p:nvPr>
        </p:nvGraphicFramePr>
        <p:xfrm>
          <a:off x="4889500" y="2123942"/>
          <a:ext cx="4991100" cy="40721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1179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Each SEA must describe:</a:t>
            </a:r>
            <a:endParaRPr lang="en-US" sz="1200" dirty="0"/>
          </a:p>
          <a:p>
            <a:pPr lvl="1"/>
            <a:r>
              <a:rPr lang="en-US" sz="2400" dirty="0"/>
              <a:t>Its system of performance management for implementation of State and LEA plans regarding supporting all students, including homeless, migrant, economically disadvantaged, racial and ethnic groups, English learners, students with disabilities, etc. </a:t>
            </a:r>
            <a:endParaRPr lang="en-US" sz="1400" dirty="0"/>
          </a:p>
          <a:p>
            <a:pPr lvl="2"/>
            <a:r>
              <a:rPr lang="en-US" dirty="0"/>
              <a:t>The description of an SEA’s performance management system must include information on the </a:t>
            </a:r>
            <a:r>
              <a:rPr lang="en-US" b="1" dirty="0"/>
              <a:t>SEA’s review and approval of LEA plans, collection and use of data, monitoring, continuous improvement, and technical assistance</a:t>
            </a:r>
            <a:r>
              <a:rPr lang="en-US" dirty="0"/>
              <a:t>.  The description must include strategies, </a:t>
            </a:r>
            <a:r>
              <a:rPr lang="en-US" dirty="0" smtClean="0"/>
              <a:t>rationale, </a:t>
            </a:r>
            <a:r>
              <a:rPr lang="en-US" dirty="0"/>
              <a:t>and timelines.</a:t>
            </a:r>
            <a:endParaRPr lang="en-US" sz="1400" dirty="0"/>
          </a:p>
          <a:p>
            <a:endParaRPr lang="en-US" dirty="0"/>
          </a:p>
        </p:txBody>
      </p:sp>
      <p:sp>
        <p:nvSpPr>
          <p:cNvPr id="3" name="Title 2"/>
          <p:cNvSpPr>
            <a:spLocks noGrp="1"/>
          </p:cNvSpPr>
          <p:nvPr>
            <p:ph type="title"/>
          </p:nvPr>
        </p:nvSpPr>
        <p:spPr/>
        <p:txBody>
          <a:bodyPr/>
          <a:lstStyle/>
          <a:p>
            <a:r>
              <a:rPr lang="en-US" dirty="0" smtClean="0"/>
              <a:t>As Part of the ESSA State Plan…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25</a:t>
            </a:fld>
            <a:endParaRPr lang="en-US" dirty="0" smtClean="0"/>
          </a:p>
        </p:txBody>
      </p:sp>
    </p:spTree>
    <p:extLst>
      <p:ext uri="{BB962C8B-B14F-4D97-AF65-F5344CB8AC3E}">
        <p14:creationId xmlns:p14="http://schemas.microsoft.com/office/powerpoint/2010/main" val="1740439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 Plan </a:t>
            </a:r>
            <a:r>
              <a:rPr lang="en-US" dirty="0"/>
              <a:t>Requirements and</a:t>
            </a:r>
            <a:br>
              <a:rPr lang="en-US" dirty="0"/>
            </a:br>
            <a:r>
              <a:rPr lang="en-US" dirty="0" smtClean="0"/>
              <a:t>Homeless Children and Children in Foster Care</a:t>
            </a:r>
            <a:endParaRPr lang="en-US" dirty="0"/>
          </a:p>
        </p:txBody>
      </p:sp>
      <p:sp>
        <p:nvSpPr>
          <p:cNvPr id="4" name="Slide Number Placeholder 3"/>
          <p:cNvSpPr>
            <a:spLocks noGrp="1"/>
          </p:cNvSpPr>
          <p:nvPr>
            <p:ph type="sldNum" sz="quarter" idx="4294967295"/>
          </p:nvPr>
        </p:nvSpPr>
        <p:spPr>
          <a:xfrm>
            <a:off x="0" y="6384925"/>
            <a:ext cx="457200" cy="204788"/>
          </a:xfrm>
          <a:prstGeom prst="rect">
            <a:avLst/>
          </a:prstGeom>
        </p:spPr>
        <p:txBody>
          <a:bodyPr/>
          <a:lstStyle/>
          <a:p>
            <a:pPr marL="25400">
              <a:lnSpc>
                <a:spcPts val="1045"/>
              </a:lnSpc>
            </a:pPr>
            <a:fld id="{81D60167-4931-47E6-BA6A-407CBD079E47}" type="slidenum">
              <a:rPr lang="en-US" sz="1000" spc="-5" smtClean="0"/>
              <a:t>26</a:t>
            </a:fld>
            <a:endParaRPr lang="en-US" sz="1000" dirty="0"/>
          </a:p>
        </p:txBody>
      </p:sp>
    </p:spTree>
    <p:extLst>
      <p:ext uri="{BB962C8B-B14F-4D97-AF65-F5344CB8AC3E}">
        <p14:creationId xmlns:p14="http://schemas.microsoft.com/office/powerpoint/2010/main" val="35808018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CDE is currently seeking input regarding the LEA plan requirements for all Title programs.</a:t>
            </a:r>
          </a:p>
          <a:p>
            <a:pPr marL="0" indent="0">
              <a:buNone/>
            </a:pPr>
            <a:endParaRPr lang="en-US" dirty="0"/>
          </a:p>
          <a:p>
            <a:pPr marL="0" indent="0">
              <a:buNone/>
            </a:pPr>
            <a:r>
              <a:rPr lang="en-US" dirty="0" smtClean="0"/>
              <a:t>Title IA:</a:t>
            </a:r>
          </a:p>
          <a:p>
            <a:r>
              <a:rPr lang="en-US" dirty="0" smtClean="0"/>
              <a:t>Draft: Question for services to homeless children</a:t>
            </a:r>
          </a:p>
          <a:p>
            <a:pPr lvl="1"/>
            <a:r>
              <a:rPr lang="en-US" dirty="0"/>
              <a:t>How will the LEA provide services to homeless children and youths, including with funds reserved under section 1113(c)(3)(A), to support the enrollment, attendance, and success of homeless children and youths, in coordination with the services the local educational agency is providing under the McKinney-Vento Homeless Assistance Act (42 U.S.C. 11301 et seq.)?</a:t>
            </a:r>
            <a:endParaRPr lang="en-US" dirty="0" smtClean="0"/>
          </a:p>
        </p:txBody>
      </p:sp>
      <p:sp>
        <p:nvSpPr>
          <p:cNvPr id="3" name="Title 2"/>
          <p:cNvSpPr>
            <a:spLocks noGrp="1"/>
          </p:cNvSpPr>
          <p:nvPr>
            <p:ph type="title"/>
          </p:nvPr>
        </p:nvSpPr>
        <p:spPr/>
        <p:txBody>
          <a:bodyPr/>
          <a:lstStyle/>
          <a:p>
            <a:r>
              <a:rPr lang="en-US" dirty="0" smtClean="0"/>
              <a:t>Local Educational Agency (LEA) Plan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27</a:t>
            </a:fld>
            <a:endParaRPr lang="en-US" dirty="0"/>
          </a:p>
        </p:txBody>
      </p:sp>
    </p:spTree>
    <p:extLst>
      <p:ext uri="{BB962C8B-B14F-4D97-AF65-F5344CB8AC3E}">
        <p14:creationId xmlns:p14="http://schemas.microsoft.com/office/powerpoint/2010/main" val="3313614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1113(c</a:t>
            </a:r>
            <a:r>
              <a:rPr lang="en-US" dirty="0"/>
              <a:t>)(3)(A) states that an LEA shall reserve such funds as are necessary to provide services comparable to those provided to children in Title I schools to </a:t>
            </a:r>
            <a:r>
              <a:rPr lang="en-US" dirty="0" smtClean="0"/>
              <a:t>serve:</a:t>
            </a:r>
          </a:p>
          <a:p>
            <a:pPr lvl="1"/>
            <a:r>
              <a:rPr lang="en-US" dirty="0" smtClean="0"/>
              <a:t>Homeless </a:t>
            </a:r>
            <a:r>
              <a:rPr lang="en-US" dirty="0"/>
              <a:t>children and youths, including providing educationally related support services to children in shelters and other locations where children may live</a:t>
            </a:r>
            <a:r>
              <a:rPr lang="en-US" dirty="0" smtClean="0"/>
              <a:t>;</a:t>
            </a:r>
            <a:endParaRPr lang="en-US" dirty="0"/>
          </a:p>
          <a:p>
            <a:pPr marL="0" indent="0">
              <a:buNone/>
            </a:pPr>
            <a:r>
              <a:rPr lang="en-US" dirty="0"/>
              <a:t>Local plans should </a:t>
            </a:r>
            <a:r>
              <a:rPr lang="en-US" dirty="0" smtClean="0"/>
              <a:t>describe:</a:t>
            </a:r>
          </a:p>
          <a:p>
            <a:pPr lvl="1"/>
            <a:r>
              <a:rPr lang="en-US" dirty="0" smtClean="0"/>
              <a:t>The </a:t>
            </a:r>
            <a:r>
              <a:rPr lang="en-US" dirty="0"/>
              <a:t>method used for determined the amount of funds reserved for students experiencing </a:t>
            </a:r>
            <a:r>
              <a:rPr lang="en-US" dirty="0" smtClean="0"/>
              <a:t>homelessness;</a:t>
            </a:r>
          </a:p>
          <a:p>
            <a:pPr lvl="1"/>
            <a:r>
              <a:rPr lang="en-US" dirty="0" smtClean="0"/>
              <a:t>How </a:t>
            </a:r>
            <a:r>
              <a:rPr lang="en-US" dirty="0"/>
              <a:t>the amount was determined; </a:t>
            </a:r>
            <a:r>
              <a:rPr lang="en-US" dirty="0" smtClean="0"/>
              <a:t>and</a:t>
            </a:r>
          </a:p>
          <a:p>
            <a:pPr lvl="1"/>
            <a:r>
              <a:rPr lang="en-US" dirty="0" smtClean="0"/>
              <a:t>How </a:t>
            </a:r>
            <a:r>
              <a:rPr lang="en-US" dirty="0"/>
              <a:t>the liaison was involved in determining the amount.</a:t>
            </a:r>
          </a:p>
          <a:p>
            <a:endParaRPr lang="en-US" dirty="0"/>
          </a:p>
        </p:txBody>
      </p:sp>
      <p:sp>
        <p:nvSpPr>
          <p:cNvPr id="3" name="Title 2"/>
          <p:cNvSpPr>
            <a:spLocks noGrp="1"/>
          </p:cNvSpPr>
          <p:nvPr>
            <p:ph type="title"/>
          </p:nvPr>
        </p:nvSpPr>
        <p:spPr/>
        <p:txBody>
          <a:bodyPr/>
          <a:lstStyle/>
          <a:p>
            <a:r>
              <a:rPr lang="en-US" dirty="0" smtClean="0"/>
              <a:t>LEA plan Considerations (Draft)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28</a:t>
            </a:fld>
            <a:endParaRPr lang="en-US" dirty="0"/>
          </a:p>
        </p:txBody>
      </p:sp>
    </p:spTree>
    <p:extLst>
      <p:ext uri="{BB962C8B-B14F-4D97-AF65-F5344CB8AC3E}">
        <p14:creationId xmlns:p14="http://schemas.microsoft.com/office/powerpoint/2010/main" val="835369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State plans must include assurances that foster youth be enrolled or remain enrolled in their school of origin, unless there is a determination that it is not in their best interest to do so.</a:t>
            </a:r>
          </a:p>
          <a:p>
            <a:endParaRPr lang="en-US" dirty="0"/>
          </a:p>
          <a:p>
            <a:r>
              <a:rPr lang="en-US" dirty="0" smtClean="0"/>
              <a:t>Annual state report cards must contain information on student achievement and graduation rates for foster youth</a:t>
            </a:r>
            <a:endParaRPr lang="en-US" dirty="0"/>
          </a:p>
        </p:txBody>
      </p:sp>
      <p:sp>
        <p:nvSpPr>
          <p:cNvPr id="3" name="Title 2"/>
          <p:cNvSpPr>
            <a:spLocks noGrp="1"/>
          </p:cNvSpPr>
          <p:nvPr>
            <p:ph type="title"/>
          </p:nvPr>
        </p:nvSpPr>
        <p:spPr/>
        <p:txBody>
          <a:bodyPr/>
          <a:lstStyle/>
          <a:p>
            <a:r>
              <a:rPr lang="en-US" dirty="0" smtClean="0"/>
              <a:t>Students in Foster Care and ESSA</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29</a:t>
            </a:fld>
            <a:endParaRPr lang="en-US" dirty="0"/>
          </a:p>
        </p:txBody>
      </p:sp>
    </p:spTree>
    <p:extLst>
      <p:ext uri="{BB962C8B-B14F-4D97-AF65-F5344CB8AC3E}">
        <p14:creationId xmlns:p14="http://schemas.microsoft.com/office/powerpoint/2010/main" val="894857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a:lstStyle/>
          <a:p>
            <a:r>
              <a:rPr lang="en-US" dirty="0"/>
              <a:t>Timeline Overview</a:t>
            </a:r>
          </a:p>
        </p:txBody>
      </p:sp>
      <p:sp>
        <p:nvSpPr>
          <p:cNvPr id="5" name="Slide Number Placeholder 4"/>
          <p:cNvSpPr>
            <a:spLocks noGrp="1"/>
          </p:cNvSpPr>
          <p:nvPr>
            <p:ph type="sldNum" sz="quarter" idx="4294967295"/>
          </p:nvPr>
        </p:nvSpPr>
        <p:spPr>
          <a:xfrm>
            <a:off x="0" y="6384925"/>
            <a:ext cx="180975" cy="204788"/>
          </a:xfrm>
          <a:prstGeom prst="rect">
            <a:avLst/>
          </a:prstGeom>
        </p:spPr>
        <p:txBody>
          <a:bodyPr/>
          <a:lstStyle/>
          <a:p>
            <a:pPr marL="25400">
              <a:lnSpc>
                <a:spcPts val="1045"/>
              </a:lnSpc>
            </a:pPr>
            <a:fld id="{81D60167-4931-47E6-BA6A-407CBD079E47}" type="slidenum">
              <a:rPr lang="en-US" sz="1000" spc="-5" smtClean="0"/>
              <a:t>3</a:t>
            </a:fld>
            <a:endParaRPr lang="en-US" sz="1000"/>
          </a:p>
        </p:txBody>
      </p:sp>
      <p:sp>
        <p:nvSpPr>
          <p:cNvPr id="7" name="Rectangle 6"/>
          <p:cNvSpPr/>
          <p:nvPr/>
        </p:nvSpPr>
        <p:spPr>
          <a:xfrm>
            <a:off x="341486" y="4724400"/>
            <a:ext cx="8461025" cy="1077218"/>
          </a:xfrm>
          <a:prstGeom prst="rect">
            <a:avLst/>
          </a:prstGeom>
        </p:spPr>
        <p:txBody>
          <a:bodyPr wrap="square">
            <a:spAutoFit/>
          </a:bodyPr>
          <a:lstStyle/>
          <a:p>
            <a:pPr marL="45720" marR="0" lvl="0" algn="ctr" defTabSz="914400" eaLnBrk="1" fontAlgn="auto" latinLnBrk="0" hangingPunct="1">
              <a:lnSpc>
                <a:spcPct val="100000"/>
              </a:lnSpc>
              <a:spcBef>
                <a:spcPct val="20000"/>
              </a:spcBef>
              <a:spcAft>
                <a:spcPts val="0"/>
              </a:spcAft>
              <a:buClr>
                <a:srgbClr val="488BC9"/>
              </a:buClr>
              <a:buSzPct val="110000"/>
              <a:tabLst/>
              <a:defRPr/>
            </a:pPr>
            <a:r>
              <a:rPr kumimoji="0" lang="en-US" sz="2000" b="1" i="0" u="none" strike="noStrike" kern="0" cap="none" spc="0" normalizeH="0" baseline="0" noProof="0" dirty="0" smtClean="0">
                <a:ln>
                  <a:noFill/>
                </a:ln>
                <a:solidFill>
                  <a:srgbClr val="000000"/>
                </a:solidFill>
                <a:effectLst/>
                <a:uLnTx/>
                <a:uFillTx/>
              </a:rPr>
              <a:t>To receive ESSA funds, Colorado </a:t>
            </a:r>
            <a:r>
              <a:rPr kumimoji="0" lang="en-US" sz="2000" b="1" i="0" u="none" strike="noStrike" kern="0" cap="none" spc="0" normalizeH="0" baseline="0" noProof="0" dirty="0">
                <a:ln>
                  <a:noFill/>
                </a:ln>
                <a:solidFill>
                  <a:srgbClr val="000000"/>
                </a:solidFill>
                <a:effectLst/>
                <a:uLnTx/>
                <a:uFillTx/>
              </a:rPr>
              <a:t>must submit </a:t>
            </a:r>
            <a:r>
              <a:rPr kumimoji="0" lang="en-US" sz="2000" b="1" i="0" u="none" strike="noStrike" kern="0" cap="none" spc="0" normalizeH="0" baseline="0" noProof="0" dirty="0" smtClean="0">
                <a:ln>
                  <a:noFill/>
                </a:ln>
                <a:solidFill>
                  <a:srgbClr val="000000"/>
                </a:solidFill>
                <a:effectLst/>
                <a:uLnTx/>
                <a:uFillTx/>
              </a:rPr>
              <a:t>– and receive</a:t>
            </a:r>
            <a:r>
              <a:rPr kumimoji="0" lang="en-US" sz="2000" b="1" i="0" u="none" strike="noStrike" kern="0" cap="none" spc="0" normalizeH="0" noProof="0" dirty="0" smtClean="0">
                <a:ln>
                  <a:noFill/>
                </a:ln>
                <a:solidFill>
                  <a:srgbClr val="000000"/>
                </a:solidFill>
                <a:effectLst/>
                <a:uLnTx/>
                <a:uFillTx/>
              </a:rPr>
              <a:t> approval of - </a:t>
            </a:r>
            <a:r>
              <a:rPr kumimoji="0" lang="en-US" sz="2000" b="1" i="0" u="none" strike="noStrike" kern="0" cap="none" spc="0" normalizeH="0" baseline="0" noProof="0" dirty="0" smtClean="0">
                <a:ln>
                  <a:noFill/>
                </a:ln>
                <a:solidFill>
                  <a:srgbClr val="000000"/>
                </a:solidFill>
                <a:effectLst/>
                <a:uLnTx/>
                <a:uFillTx/>
              </a:rPr>
              <a:t>an </a:t>
            </a:r>
            <a:r>
              <a:rPr kumimoji="0" lang="en-US" sz="2000" b="1" i="0" u="none" strike="noStrike" kern="0" cap="none" spc="0" normalizeH="0" baseline="0" noProof="0" dirty="0">
                <a:ln>
                  <a:noFill/>
                </a:ln>
                <a:solidFill>
                  <a:srgbClr val="000000"/>
                </a:solidFill>
                <a:effectLst/>
                <a:uLnTx/>
                <a:uFillTx/>
              </a:rPr>
              <a:t>ESSA state plan by March </a:t>
            </a:r>
            <a:r>
              <a:rPr kumimoji="0" lang="en-US" sz="2000" b="1" i="0" u="none" strike="noStrike" kern="0" cap="none" spc="0" normalizeH="0" baseline="0" noProof="0" dirty="0" smtClean="0">
                <a:ln>
                  <a:noFill/>
                </a:ln>
                <a:solidFill>
                  <a:srgbClr val="000000"/>
                </a:solidFill>
                <a:effectLst/>
                <a:uLnTx/>
                <a:uFillTx/>
              </a:rPr>
              <a:t>6,  2017.   </a:t>
            </a:r>
            <a:endParaRPr kumimoji="0" lang="en-US" sz="2000" b="1" i="0" u="none" strike="noStrike" kern="0" cap="none" spc="0" normalizeH="0" baseline="0" noProof="0" dirty="0">
              <a:ln>
                <a:noFill/>
              </a:ln>
              <a:solidFill>
                <a:srgbClr val="000000"/>
              </a:solidFill>
              <a:effectLst/>
              <a:uLnTx/>
              <a:uFillTx/>
            </a:endParaRPr>
          </a:p>
          <a:p>
            <a:pPr marL="274320" marR="0" lvl="0" indent="-228600" defTabSz="914400" eaLnBrk="1" fontAlgn="auto" latinLnBrk="0" hangingPunct="1">
              <a:lnSpc>
                <a:spcPct val="100000"/>
              </a:lnSpc>
              <a:spcBef>
                <a:spcPct val="20000"/>
              </a:spcBef>
              <a:spcAft>
                <a:spcPts val="0"/>
              </a:spcAft>
              <a:buClr>
                <a:srgbClr val="488BC9"/>
              </a:buClr>
              <a:buSzPct val="110000"/>
              <a:buFont typeface="Wingdings" charset="2"/>
              <a:buChar char="§"/>
              <a:tabLst/>
              <a:defRPr/>
            </a:pPr>
            <a:endParaRPr kumimoji="0" lang="en-US" sz="2000" b="1" i="0" u="none" strike="noStrike" kern="0" cap="none" spc="0" normalizeH="0" baseline="0" noProof="0" dirty="0">
              <a:ln>
                <a:noFill/>
              </a:ln>
              <a:solidFill>
                <a:srgbClr val="5C6670"/>
              </a:solidFill>
              <a:effectLst/>
              <a:uLnTx/>
              <a:uFillTx/>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2518711"/>
            <a:ext cx="9144000" cy="1820577"/>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CDE will submit our LEA level plan requirements as part of ESSA state plan.  </a:t>
            </a:r>
          </a:p>
          <a:p>
            <a:pPr lvl="1"/>
            <a:r>
              <a:rPr lang="en-US" dirty="0" smtClean="0"/>
              <a:t>LEA Plan requirements</a:t>
            </a:r>
          </a:p>
          <a:p>
            <a:pPr lvl="1"/>
            <a:r>
              <a:rPr lang="en-US" dirty="0" smtClean="0"/>
              <a:t>Program Review process (monitoring)</a:t>
            </a:r>
          </a:p>
          <a:p>
            <a:pPr lvl="1"/>
            <a:r>
              <a:rPr lang="en-US" dirty="0" smtClean="0"/>
              <a:t>Capacity building</a:t>
            </a:r>
          </a:p>
          <a:p>
            <a:endParaRPr lang="en-US" dirty="0" smtClean="0"/>
          </a:p>
          <a:p>
            <a:r>
              <a:rPr lang="en-US" dirty="0" smtClean="0"/>
              <a:t>October: Continue to work with internal and external stakeholders on plan requirements</a:t>
            </a:r>
          </a:p>
          <a:p>
            <a:pPr marL="0" indent="0">
              <a:buNone/>
            </a:pPr>
            <a:endParaRPr lang="en-US" dirty="0" smtClean="0"/>
          </a:p>
          <a:p>
            <a:r>
              <a:rPr lang="en-US" dirty="0" smtClean="0"/>
              <a:t>Draft by Nov. 2016 to present to HUB and the State Board of Education</a:t>
            </a:r>
          </a:p>
          <a:p>
            <a:endParaRPr lang="en-US" dirty="0"/>
          </a:p>
        </p:txBody>
      </p:sp>
      <p:sp>
        <p:nvSpPr>
          <p:cNvPr id="3" name="Title 2"/>
          <p:cNvSpPr>
            <a:spLocks noGrp="1"/>
          </p:cNvSpPr>
          <p:nvPr>
            <p:ph type="title"/>
          </p:nvPr>
        </p:nvSpPr>
        <p:spPr/>
        <p:txBody>
          <a:bodyPr/>
          <a:lstStyle/>
          <a:p>
            <a:r>
              <a:rPr lang="en-US" dirty="0" smtClean="0"/>
              <a:t>Next steps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30</a:t>
            </a:fld>
            <a:endParaRPr lang="en-US" dirty="0"/>
          </a:p>
        </p:txBody>
      </p:sp>
    </p:spTree>
    <p:extLst>
      <p:ext uri="{BB962C8B-B14F-4D97-AF65-F5344CB8AC3E}">
        <p14:creationId xmlns:p14="http://schemas.microsoft.com/office/powerpoint/2010/main" val="37670994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31</a:t>
            </a:fld>
            <a:endParaRPr lang="en-US" dirty="0"/>
          </a:p>
        </p:txBody>
      </p:sp>
    </p:spTree>
    <p:extLst>
      <p:ext uri="{BB962C8B-B14F-4D97-AF65-F5344CB8AC3E}">
        <p14:creationId xmlns:p14="http://schemas.microsoft.com/office/powerpoint/2010/main" val="39482622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2139" y="1687765"/>
            <a:ext cx="8580121" cy="4760342"/>
          </a:xfrm>
        </p:spPr>
        <p:txBody>
          <a:bodyPr>
            <a:normAutofit fontScale="85000" lnSpcReduction="20000"/>
          </a:bodyPr>
          <a:lstStyle/>
          <a:p>
            <a:pPr marL="0" indent="0">
              <a:buNone/>
            </a:pPr>
            <a:r>
              <a:rPr lang="en-US" sz="3000" dirty="0" smtClean="0">
                <a:latin typeface="Calibri" panose="020F0502020204030204" pitchFamily="34" charset="0"/>
              </a:rPr>
              <a:t>Additional Resources</a:t>
            </a:r>
          </a:p>
          <a:p>
            <a:pPr marL="0" indent="0">
              <a:buNone/>
            </a:pPr>
            <a:endParaRPr lang="en-US" sz="3000" dirty="0" smtClean="0">
              <a:latin typeface="Calibri" panose="020F0502020204030204" pitchFamily="34" charset="0"/>
            </a:endParaRPr>
          </a:p>
          <a:p>
            <a:r>
              <a:rPr lang="en-US" sz="2200" dirty="0" smtClean="0">
                <a:latin typeface="Calibri" panose="020F0502020204030204" pitchFamily="34" charset="0"/>
              </a:rPr>
              <a:t>ESSA </a:t>
            </a:r>
            <a:r>
              <a:rPr lang="en-US" sz="2200" dirty="0">
                <a:latin typeface="Calibri" panose="020F0502020204030204" pitchFamily="34" charset="0"/>
              </a:rPr>
              <a:t>in Colorado </a:t>
            </a:r>
            <a:r>
              <a:rPr lang="en-US" sz="2200" dirty="0" smtClean="0">
                <a:latin typeface="Calibri" panose="020F0502020204030204" pitchFamily="34" charset="0"/>
              </a:rPr>
              <a:t>blog</a:t>
            </a:r>
          </a:p>
          <a:p>
            <a:pPr marL="320040" lvl="1" indent="0">
              <a:buNone/>
            </a:pPr>
            <a:r>
              <a:rPr lang="en-US" b="0" dirty="0" smtClean="0">
                <a:latin typeface="Calibri" panose="020F0502020204030204" pitchFamily="34" charset="0"/>
                <a:hlinkClick r:id="rId3"/>
              </a:rPr>
              <a:t>http</a:t>
            </a:r>
            <a:r>
              <a:rPr lang="en-US" b="0" dirty="0">
                <a:latin typeface="Calibri" panose="020F0502020204030204" pitchFamily="34" charset="0"/>
                <a:hlinkClick r:id="rId3"/>
              </a:rPr>
              <a:t>://www.cde.state.co.us/fedprograms/ESSABlog</a:t>
            </a:r>
            <a:endParaRPr lang="en-US" b="0" dirty="0">
              <a:latin typeface="Calibri" panose="020F0502020204030204" pitchFamily="34" charset="0"/>
            </a:endParaRPr>
          </a:p>
          <a:p>
            <a:pPr marL="45720" indent="0">
              <a:buNone/>
            </a:pPr>
            <a:endParaRPr lang="en-US" sz="2200" dirty="0">
              <a:latin typeface="Calibri" panose="020F0502020204030204" pitchFamily="34" charset="0"/>
            </a:endParaRPr>
          </a:p>
          <a:p>
            <a:r>
              <a:rPr lang="en-US" sz="2200" dirty="0">
                <a:latin typeface="Calibri" panose="020F0502020204030204" pitchFamily="34" charset="0"/>
              </a:rPr>
              <a:t>ESSA </a:t>
            </a:r>
            <a:r>
              <a:rPr lang="en-US" sz="2200" dirty="0" smtClean="0">
                <a:latin typeface="Calibri" panose="020F0502020204030204" pitchFamily="34" charset="0"/>
              </a:rPr>
              <a:t>Mailbox</a:t>
            </a:r>
          </a:p>
          <a:p>
            <a:pPr marL="365760" lvl="1" indent="0">
              <a:spcAft>
                <a:spcPts val="600"/>
              </a:spcAft>
              <a:buNone/>
            </a:pPr>
            <a:r>
              <a:rPr lang="en-US" b="0" dirty="0" smtClean="0">
                <a:latin typeface="Calibri" panose="020F0502020204030204" pitchFamily="34" charset="0"/>
                <a:hlinkClick r:id="rId4"/>
              </a:rPr>
              <a:t>essaquestions@cde.state.co.us</a:t>
            </a:r>
            <a:r>
              <a:rPr lang="en-US" b="0" dirty="0" smtClean="0">
                <a:latin typeface="Calibri" panose="020F0502020204030204" pitchFamily="34" charset="0"/>
              </a:rPr>
              <a:t/>
            </a:r>
            <a:br>
              <a:rPr lang="en-US" b="0" dirty="0" smtClean="0">
                <a:latin typeface="Calibri" panose="020F0502020204030204" pitchFamily="34" charset="0"/>
              </a:rPr>
            </a:br>
            <a:endParaRPr lang="en-US" b="0" dirty="0">
              <a:latin typeface="Calibri" panose="020F0502020204030204" pitchFamily="34" charset="0"/>
            </a:endParaRPr>
          </a:p>
          <a:p>
            <a:pPr>
              <a:buFont typeface="Wingdings" panose="05000000000000000000" pitchFamily="2" charset="2"/>
              <a:buChar char="§"/>
            </a:pPr>
            <a:r>
              <a:rPr lang="en-US" sz="2200" dirty="0">
                <a:latin typeface="Calibri" panose="020F0502020204030204" pitchFamily="34" charset="0"/>
              </a:rPr>
              <a:t>ESSA </a:t>
            </a:r>
            <a:r>
              <a:rPr lang="en-US" sz="2200" dirty="0" smtClean="0">
                <a:latin typeface="Calibri" panose="020F0502020204030204" pitchFamily="34" charset="0"/>
              </a:rPr>
              <a:t>Webpage</a:t>
            </a:r>
          </a:p>
          <a:p>
            <a:pPr marL="365760" lvl="1" indent="0">
              <a:buNone/>
            </a:pPr>
            <a:r>
              <a:rPr lang="en-US" dirty="0" smtClean="0">
                <a:latin typeface="Calibri" panose="020F0502020204030204" pitchFamily="34" charset="0"/>
              </a:rPr>
              <a:t> </a:t>
            </a:r>
            <a:r>
              <a:rPr lang="en-US" b="0" dirty="0">
                <a:latin typeface="Calibri" panose="020F0502020204030204" pitchFamily="34" charset="0"/>
                <a:hlinkClick r:id="rId5"/>
              </a:rPr>
              <a:t>http://www.cde.state.co.us/fedprograms/essa</a:t>
            </a:r>
            <a:endParaRPr lang="en-US" b="0" dirty="0">
              <a:latin typeface="Calibri" panose="020F0502020204030204" pitchFamily="34" charset="0"/>
            </a:endParaRPr>
          </a:p>
          <a:p>
            <a:pPr marL="45720" indent="0">
              <a:buNone/>
            </a:pPr>
            <a:endParaRPr lang="en-US" sz="2200" dirty="0">
              <a:latin typeface="Calibri" panose="020F0502020204030204" pitchFamily="34" charset="0"/>
            </a:endParaRPr>
          </a:p>
          <a:p>
            <a:r>
              <a:rPr lang="en-US" sz="2200" dirty="0" smtClean="0">
                <a:solidFill>
                  <a:schemeClr val="tx1"/>
                </a:solidFill>
                <a:latin typeface="Calibri" panose="020F0502020204030204" pitchFamily="34" charset="0"/>
              </a:rPr>
              <a:t>ESSA in Colorado e-newsletter</a:t>
            </a:r>
            <a:endParaRPr lang="en-US" sz="2200" dirty="0">
              <a:solidFill>
                <a:schemeClr val="tx1"/>
              </a:solidFill>
              <a:latin typeface="Calibri" panose="020F0502020204030204" pitchFamily="34" charset="0"/>
            </a:endParaRPr>
          </a:p>
          <a:p>
            <a:pPr marL="640080" lvl="2" indent="0">
              <a:spcAft>
                <a:spcPts val="600"/>
              </a:spcAft>
              <a:buNone/>
            </a:pPr>
            <a:endParaRPr lang="en-US" sz="2200" b="0" dirty="0">
              <a:solidFill>
                <a:schemeClr val="tx1"/>
              </a:solidFill>
              <a:latin typeface="Calibri" panose="020F0502020204030204" pitchFamily="34" charset="0"/>
            </a:endParaRPr>
          </a:p>
          <a:p>
            <a:r>
              <a:rPr lang="en-US" sz="2200" dirty="0">
                <a:solidFill>
                  <a:schemeClr val="tx1"/>
                </a:solidFill>
                <a:latin typeface="Calibri" panose="020F0502020204030204" pitchFamily="34" charset="0"/>
              </a:rPr>
              <a:t>ESSA </a:t>
            </a:r>
            <a:r>
              <a:rPr lang="en-US" sz="2200" dirty="0" smtClean="0">
                <a:solidFill>
                  <a:schemeClr val="tx1"/>
                </a:solidFill>
                <a:latin typeface="Calibri" panose="020F0502020204030204" pitchFamily="34" charset="0"/>
              </a:rPr>
              <a:t>Hub and Spoke Committees</a:t>
            </a:r>
          </a:p>
          <a:p>
            <a:pPr marL="0" indent="0">
              <a:buNone/>
            </a:pPr>
            <a:r>
              <a:rPr lang="en-US" sz="2200" dirty="0">
                <a:solidFill>
                  <a:schemeClr val="tx1"/>
                </a:solidFill>
                <a:latin typeface="Calibri" panose="020F0502020204030204" pitchFamily="34" charset="0"/>
              </a:rPr>
              <a:t>     </a:t>
            </a:r>
            <a:r>
              <a:rPr lang="en-US" sz="2200" b="0" dirty="0">
                <a:solidFill>
                  <a:schemeClr val="tx1"/>
                </a:solidFill>
                <a:latin typeface="Calibri" panose="020F0502020204030204" pitchFamily="34" charset="0"/>
                <a:hlinkClick r:id="rId6"/>
              </a:rPr>
              <a:t>http://</a:t>
            </a:r>
            <a:r>
              <a:rPr lang="en-US" sz="2200" b="0" dirty="0" err="1" smtClean="0">
                <a:solidFill>
                  <a:schemeClr val="tx1"/>
                </a:solidFill>
                <a:latin typeface="Calibri" panose="020F0502020204030204" pitchFamily="34" charset="0"/>
                <a:hlinkClick r:id="rId6"/>
              </a:rPr>
              <a:t>www.cde.state.co.us</a:t>
            </a:r>
            <a:r>
              <a:rPr lang="en-US" sz="2200" b="0" dirty="0" smtClean="0">
                <a:solidFill>
                  <a:schemeClr val="tx1"/>
                </a:solidFill>
                <a:latin typeface="Calibri" panose="020F0502020204030204" pitchFamily="34" charset="0"/>
                <a:hlinkClick r:id="rId6"/>
              </a:rPr>
              <a:t>/</a:t>
            </a:r>
            <a:r>
              <a:rPr lang="en-US" sz="2200" b="0" dirty="0" err="1" smtClean="0">
                <a:solidFill>
                  <a:schemeClr val="tx1"/>
                </a:solidFill>
                <a:latin typeface="Calibri" panose="020F0502020204030204" pitchFamily="34" charset="0"/>
                <a:hlinkClick r:id="rId6"/>
              </a:rPr>
              <a:t>fedprograms</a:t>
            </a:r>
            <a:r>
              <a:rPr lang="en-US" sz="2200" b="0" dirty="0" smtClean="0">
                <a:solidFill>
                  <a:schemeClr val="tx1"/>
                </a:solidFill>
                <a:latin typeface="Calibri" panose="020F0502020204030204" pitchFamily="34" charset="0"/>
                <a:hlinkClick r:id="rId6"/>
              </a:rPr>
              <a:t>/</a:t>
            </a:r>
            <a:r>
              <a:rPr lang="en-US" sz="2200" b="0" dirty="0" err="1" smtClean="0">
                <a:solidFill>
                  <a:schemeClr val="tx1"/>
                </a:solidFill>
                <a:latin typeface="Calibri" panose="020F0502020204030204" pitchFamily="34" charset="0"/>
                <a:hlinkClick r:id="rId6"/>
              </a:rPr>
              <a:t>essa_stateplandevelopment</a:t>
            </a:r>
            <a:endParaRPr lang="en-US" sz="2200" b="0" dirty="0" smtClean="0">
              <a:solidFill>
                <a:schemeClr val="tx1"/>
              </a:solidFill>
              <a:latin typeface="Calibri" panose="020F0502020204030204" pitchFamily="34" charset="0"/>
            </a:endParaRPr>
          </a:p>
          <a:p>
            <a:pPr marL="0" indent="0">
              <a:buNone/>
            </a:pPr>
            <a:endParaRPr lang="en-US" sz="2200" dirty="0">
              <a:solidFill>
                <a:schemeClr val="tx1"/>
              </a:solidFill>
              <a:latin typeface="Calibri" panose="020F0502020204030204" pitchFamily="34" charset="0"/>
            </a:endParaRPr>
          </a:p>
          <a:p>
            <a:pPr marL="45720" indent="0">
              <a:buNone/>
            </a:pPr>
            <a:endParaRPr lang="en-US" dirty="0"/>
          </a:p>
        </p:txBody>
      </p:sp>
      <p:sp>
        <p:nvSpPr>
          <p:cNvPr id="6" name="Title 5"/>
          <p:cNvSpPr>
            <a:spLocks noGrp="1"/>
          </p:cNvSpPr>
          <p:nvPr>
            <p:ph type="title"/>
          </p:nvPr>
        </p:nvSpPr>
        <p:spPr/>
        <p:txBody>
          <a:bodyPr/>
          <a:lstStyle/>
          <a:p>
            <a:r>
              <a:rPr lang="en-US" dirty="0"/>
              <a:t>ESSA… Continuing the Conversation</a:t>
            </a:r>
          </a:p>
        </p:txBody>
      </p:sp>
    </p:spTree>
    <p:extLst>
      <p:ext uri="{BB962C8B-B14F-4D97-AF65-F5344CB8AC3E}">
        <p14:creationId xmlns:p14="http://schemas.microsoft.com/office/powerpoint/2010/main" val="92159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ESSA State Plan Development</a:t>
            </a:r>
            <a:endParaRPr lang="en-US" dirty="0"/>
          </a:p>
        </p:txBody>
      </p:sp>
      <p:sp>
        <p:nvSpPr>
          <p:cNvPr id="4" name="Slide Number Placeholder 3"/>
          <p:cNvSpPr>
            <a:spLocks noGrp="1"/>
          </p:cNvSpPr>
          <p:nvPr>
            <p:ph type="sldNum" sz="quarter" idx="4294967295"/>
          </p:nvPr>
        </p:nvSpPr>
        <p:spPr>
          <a:xfrm>
            <a:off x="0" y="6384925"/>
            <a:ext cx="180975" cy="204788"/>
          </a:xfrm>
          <a:prstGeom prst="rect">
            <a:avLst/>
          </a:prstGeom>
        </p:spPr>
        <p:txBody>
          <a:bodyPr/>
          <a:lstStyle/>
          <a:p>
            <a:pPr marL="25400">
              <a:lnSpc>
                <a:spcPts val="1045"/>
              </a:lnSpc>
            </a:pPr>
            <a:fld id="{81D60167-4931-47E6-BA6A-407CBD079E47}" type="slidenum">
              <a:rPr lang="en-US" sz="1000" spc="-5" smtClean="0"/>
              <a:t>4</a:t>
            </a:fld>
            <a:endParaRPr lang="en-US" sz="1000"/>
          </a:p>
        </p:txBody>
      </p:sp>
      <p:sp>
        <p:nvSpPr>
          <p:cNvPr id="5" name="Rectangle 4"/>
          <p:cNvSpPr/>
          <p:nvPr/>
        </p:nvSpPr>
        <p:spPr>
          <a:xfrm>
            <a:off x="304800" y="1676400"/>
            <a:ext cx="8763000" cy="677108"/>
          </a:xfrm>
          <a:prstGeom prst="rect">
            <a:avLst/>
          </a:prstGeom>
        </p:spPr>
        <p:txBody>
          <a:bodyPr wrap="square">
            <a:spAutoFit/>
          </a:bodyPr>
          <a:lstStyle/>
          <a:p>
            <a:pPr marL="241300" indent="-228600">
              <a:buClr>
                <a:srgbClr val="478AC8"/>
              </a:buClr>
              <a:buSzPct val="108333"/>
              <a:buFont typeface="Wingdings"/>
              <a:buChar char=""/>
              <a:tabLst>
                <a:tab pos="241300" algn="l"/>
              </a:tabLst>
            </a:pPr>
            <a:endParaRPr lang="en-US" sz="2000" b="1" dirty="0">
              <a:solidFill>
                <a:schemeClr val="tx1">
                  <a:lumMod val="65000"/>
                  <a:lumOff val="35000"/>
                </a:schemeClr>
              </a:solidFill>
              <a:cs typeface="Calibri"/>
            </a:endParaRPr>
          </a:p>
          <a:p>
            <a:pPr marL="698500" lvl="1" indent="-228600">
              <a:buClr>
                <a:srgbClr val="478AC8"/>
              </a:buClr>
              <a:buSzPct val="108333"/>
              <a:buFont typeface="Wingdings"/>
              <a:buChar char=""/>
              <a:tabLst>
                <a:tab pos="241300" algn="l"/>
              </a:tabLst>
            </a:pPr>
            <a:endParaRPr lang="en-US" dirty="0">
              <a:solidFill>
                <a:srgbClr val="FF0000"/>
              </a:solidFill>
              <a:cs typeface="Calibri"/>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131" y="533400"/>
            <a:ext cx="8741221" cy="6629400"/>
          </a:xfrm>
          <a:prstGeom prst="rect">
            <a:avLst/>
          </a:prstGeom>
        </p:spPr>
      </p:pic>
    </p:spTree>
    <p:extLst>
      <p:ext uri="{BB962C8B-B14F-4D97-AF65-F5344CB8AC3E}">
        <p14:creationId xmlns:p14="http://schemas.microsoft.com/office/powerpoint/2010/main" val="1567268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Acting in an advisory capacity to the Department, oversee Colorado’s process of ESSA state plan development.</a:t>
            </a:r>
          </a:p>
          <a:p>
            <a:endParaRPr lang="en-US" dirty="0"/>
          </a:p>
          <a:p>
            <a:r>
              <a:rPr lang="en-US" dirty="0"/>
              <a:t>The purpose of this committee is to deliver to the State Board of Education a draft of Colorado’s ESSA </a:t>
            </a:r>
            <a:r>
              <a:rPr lang="en-US" dirty="0" smtClean="0"/>
              <a:t>plan that </a:t>
            </a:r>
            <a:r>
              <a:rPr lang="en-US" dirty="0"/>
              <a:t>reflects the final consensus of the committee, the constituencies the members represent, and is in alignment with the vision of the State Board.</a:t>
            </a:r>
          </a:p>
        </p:txBody>
      </p:sp>
      <p:sp>
        <p:nvSpPr>
          <p:cNvPr id="3" name="object 3"/>
          <p:cNvSpPr txBox="1">
            <a:spLocks noGrp="1"/>
          </p:cNvSpPr>
          <p:nvPr>
            <p:ph type="title"/>
          </p:nvPr>
        </p:nvSpPr>
        <p:spPr/>
        <p:txBody>
          <a:bodyPr/>
          <a:lstStyle/>
          <a:p>
            <a:r>
              <a:rPr lang="en-US"/>
              <a:t>Charge for the Hub</a:t>
            </a:r>
            <a:endParaRPr lang="en-US" dirty="0"/>
          </a:p>
        </p:txBody>
      </p:sp>
      <p:sp>
        <p:nvSpPr>
          <p:cNvPr id="4" name="object 4"/>
          <p:cNvSpPr txBox="1">
            <a:spLocks noGrp="1"/>
          </p:cNvSpPr>
          <p:nvPr>
            <p:ph type="sldNum" sz="quarter" idx="4294967295"/>
          </p:nvPr>
        </p:nvSpPr>
        <p:spPr>
          <a:xfrm>
            <a:off x="200025" y="6384925"/>
            <a:ext cx="180975" cy="204788"/>
          </a:xfrm>
          <a:prstGeom prst="rect">
            <a:avLst/>
          </a:prstGeom>
        </p:spPr>
        <p:txBody>
          <a:bodyPr vert="horz" wrap="square" lIns="0" tIns="0" rIns="0" bIns="0" rtlCol="0">
            <a:spAutoFit/>
          </a:bodyPr>
          <a:lstStyle/>
          <a:p>
            <a:pPr marL="25400">
              <a:lnSpc>
                <a:spcPts val="1045"/>
              </a:lnSpc>
            </a:pPr>
            <a:fld id="{81D60167-4931-47E6-BA6A-407CBD079E47}" type="slidenum">
              <a:rPr sz="1000" spc="-5" dirty="0"/>
              <a:t>5</a:t>
            </a:fld>
            <a:endParaRPr sz="1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Spoke Committees</a:t>
            </a:r>
            <a:endParaRPr lang="en-US" dirty="0"/>
          </a:p>
        </p:txBody>
      </p:sp>
      <p:sp>
        <p:nvSpPr>
          <p:cNvPr id="3" name="Text Placeholder 2"/>
          <p:cNvSpPr>
            <a:spLocks noGrp="1"/>
          </p:cNvSpPr>
          <p:nvPr>
            <p:ph type="body" idx="1"/>
          </p:nvPr>
        </p:nvSpPr>
        <p:spPr>
          <a:xfrm>
            <a:off x="505459" y="1790954"/>
            <a:ext cx="8170545" cy="5539978"/>
          </a:xfrm>
        </p:spPr>
        <p:txBody>
          <a:bodyPr/>
          <a:lstStyle/>
          <a:p>
            <a:r>
              <a:rPr lang="en-US" dirty="0">
                <a:solidFill>
                  <a:schemeClr val="tx1">
                    <a:lumMod val="75000"/>
                  </a:schemeClr>
                </a:solidFill>
              </a:rPr>
              <a:t>Charge of spoke committees:</a:t>
            </a:r>
          </a:p>
          <a:p>
            <a:pPr marL="800100" lvl="1" indent="-342900">
              <a:buFont typeface="Wingdings" panose="05000000000000000000" pitchFamily="2" charset="2"/>
              <a:buChar char="§"/>
            </a:pPr>
            <a:r>
              <a:rPr lang="en-US" dirty="0">
                <a:solidFill>
                  <a:schemeClr val="tx1">
                    <a:lumMod val="75000"/>
                  </a:schemeClr>
                </a:solidFill>
              </a:rPr>
              <a:t>Review ESSA requirements and regulations, existing Colorado state law and rules, and ESSA Listening Tour and other stakeholder feedback to:</a:t>
            </a:r>
          </a:p>
          <a:p>
            <a:pPr marL="1257300" lvl="2" indent="-342900">
              <a:buFont typeface="Wingdings" panose="05000000000000000000" pitchFamily="2" charset="2"/>
              <a:buChar char="§"/>
            </a:pPr>
            <a:r>
              <a:rPr lang="en-US" dirty="0">
                <a:solidFill>
                  <a:schemeClr val="tx1">
                    <a:lumMod val="75000"/>
                  </a:schemeClr>
                </a:solidFill>
              </a:rPr>
              <a:t>Draft, review, and revise sections of Colorado’s ESSA State Plan;</a:t>
            </a:r>
          </a:p>
          <a:p>
            <a:pPr marL="1257300" lvl="2" indent="-342900">
              <a:buFont typeface="Wingdings" panose="05000000000000000000" pitchFamily="2" charset="2"/>
              <a:buChar char="§"/>
            </a:pPr>
            <a:r>
              <a:rPr lang="en-US" dirty="0">
                <a:solidFill>
                  <a:schemeClr val="tx1">
                    <a:lumMod val="75000"/>
                  </a:schemeClr>
                </a:solidFill>
              </a:rPr>
              <a:t>Provide recommendations on content specific </a:t>
            </a:r>
            <a:r>
              <a:rPr lang="en-US" dirty="0" smtClean="0">
                <a:solidFill>
                  <a:schemeClr val="tx1">
                    <a:lumMod val="75000"/>
                  </a:schemeClr>
                </a:solidFill>
              </a:rPr>
              <a:t>decision </a:t>
            </a:r>
            <a:r>
              <a:rPr lang="en-US" dirty="0">
                <a:solidFill>
                  <a:schemeClr val="tx1">
                    <a:lumMod val="75000"/>
                  </a:schemeClr>
                </a:solidFill>
              </a:rPr>
              <a:t>points</a:t>
            </a:r>
          </a:p>
          <a:p>
            <a:pPr marL="1257300" lvl="2" indent="-342900">
              <a:buFont typeface="Wingdings" panose="05000000000000000000" pitchFamily="2" charset="2"/>
              <a:buChar char="§"/>
            </a:pPr>
            <a:r>
              <a:rPr lang="en-US" dirty="0" smtClean="0">
                <a:solidFill>
                  <a:schemeClr val="tx1">
                    <a:lumMod val="75000"/>
                  </a:schemeClr>
                </a:solidFill>
              </a:rPr>
              <a:t>Identify </a:t>
            </a:r>
            <a:r>
              <a:rPr lang="en-US" dirty="0">
                <a:solidFill>
                  <a:schemeClr val="tx1">
                    <a:lumMod val="75000"/>
                  </a:schemeClr>
                </a:solidFill>
              </a:rPr>
              <a:t>possible areas for additional flexibility in state legislation</a:t>
            </a:r>
          </a:p>
          <a:p>
            <a:pPr marL="1257300" lvl="2" indent="-342900">
              <a:buFont typeface="Wingdings" panose="05000000000000000000" pitchFamily="2" charset="2"/>
              <a:buChar char="§"/>
            </a:pPr>
            <a:r>
              <a:rPr lang="en-US" dirty="0">
                <a:solidFill>
                  <a:schemeClr val="tx1">
                    <a:lumMod val="75000"/>
                  </a:schemeClr>
                </a:solidFill>
              </a:rPr>
              <a:t>Propose responses to and provide justifications for decisions made concerning stakeholder feedback; and,</a:t>
            </a:r>
          </a:p>
          <a:p>
            <a:pPr marL="1257300" lvl="2" indent="-342900">
              <a:buFont typeface="Wingdings" panose="05000000000000000000" pitchFamily="2" charset="2"/>
              <a:buChar char="§"/>
            </a:pPr>
            <a:r>
              <a:rPr lang="en-US" dirty="0">
                <a:solidFill>
                  <a:schemeClr val="tx1">
                    <a:lumMod val="75000"/>
                  </a:schemeClr>
                </a:solidFill>
              </a:rPr>
              <a:t>Present and submit draft sections, </a:t>
            </a:r>
            <a:r>
              <a:rPr lang="en-US" dirty="0" smtClean="0">
                <a:solidFill>
                  <a:schemeClr val="tx1">
                    <a:lumMod val="75000"/>
                  </a:schemeClr>
                </a:solidFill>
              </a:rPr>
              <a:t>recommendations, </a:t>
            </a:r>
            <a:r>
              <a:rPr lang="en-US" dirty="0">
                <a:solidFill>
                  <a:schemeClr val="tx1">
                    <a:lumMod val="75000"/>
                  </a:schemeClr>
                </a:solidFill>
              </a:rPr>
              <a:t>and summaries of the ESSA state plan work to the Hub committee.</a:t>
            </a:r>
          </a:p>
          <a:p>
            <a:pPr marL="342900" indent="-342900">
              <a:buFont typeface="Wingdings" panose="05000000000000000000" pitchFamily="2" charset="2"/>
              <a:buChar char="§"/>
            </a:pPr>
            <a:endParaRPr lang="en-US" dirty="0">
              <a:solidFill>
                <a:srgbClr val="FF0000"/>
              </a:solidFill>
            </a:endParaRPr>
          </a:p>
          <a:p>
            <a:pPr marL="1257300" lvl="2" indent="-342900">
              <a:buFont typeface="Wingdings" panose="05000000000000000000" pitchFamily="2" charset="2"/>
              <a:buChar char="§"/>
            </a:pPr>
            <a:endParaRPr lang="en-US" dirty="0">
              <a:solidFill>
                <a:srgbClr val="FF0000"/>
              </a:solidFill>
            </a:endParaRPr>
          </a:p>
        </p:txBody>
      </p:sp>
      <p:sp>
        <p:nvSpPr>
          <p:cNvPr id="4" name="Slide Number Placeholder 3"/>
          <p:cNvSpPr>
            <a:spLocks noGrp="1"/>
          </p:cNvSpPr>
          <p:nvPr>
            <p:ph type="sldNum" sz="quarter" idx="4294967295"/>
          </p:nvPr>
        </p:nvSpPr>
        <p:spPr>
          <a:xfrm>
            <a:off x="199391" y="6384671"/>
            <a:ext cx="428406" cy="205740"/>
          </a:xfrm>
          <a:prstGeom prst="rect">
            <a:avLst/>
          </a:prstGeom>
        </p:spPr>
        <p:txBody>
          <a:bodyPr/>
          <a:lstStyle/>
          <a:p>
            <a:pPr marL="25400">
              <a:lnSpc>
                <a:spcPts val="1045"/>
              </a:lnSpc>
            </a:pPr>
            <a:fld id="{81D60167-4931-47E6-BA6A-407CBD079E47}" type="slidenum">
              <a:rPr lang="en-US" sz="1000" spc="-5" smtClean="0"/>
              <a:t>6</a:t>
            </a:fld>
            <a:endParaRPr lang="en-US" sz="1000" dirty="0"/>
          </a:p>
        </p:txBody>
      </p:sp>
    </p:spTree>
    <p:extLst>
      <p:ext uri="{BB962C8B-B14F-4D97-AF65-F5344CB8AC3E}">
        <p14:creationId xmlns:p14="http://schemas.microsoft.com/office/powerpoint/2010/main" val="3477148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marL="0" indent="0">
              <a:buNone/>
            </a:pPr>
            <a:endParaRPr lang="en-US" dirty="0"/>
          </a:p>
          <a:p>
            <a:endParaRPr lang="en-US" dirty="0"/>
          </a:p>
        </p:txBody>
      </p:sp>
      <p:sp>
        <p:nvSpPr>
          <p:cNvPr id="2" name="Title 1"/>
          <p:cNvSpPr>
            <a:spLocks noGrp="1"/>
          </p:cNvSpPr>
          <p:nvPr>
            <p:ph type="title"/>
          </p:nvPr>
        </p:nvSpPr>
        <p:spPr/>
        <p:txBody>
          <a:bodyPr/>
          <a:lstStyle/>
          <a:p>
            <a:r>
              <a:rPr lang="en-US" dirty="0" smtClean="0"/>
              <a:t>Interaction of State and Federal Education Laws</a:t>
            </a:r>
            <a:endParaRPr lang="en-US" dirty="0"/>
          </a:p>
        </p:txBody>
      </p:sp>
      <p:sp>
        <p:nvSpPr>
          <p:cNvPr id="6" name="Slide Number Placeholder 5"/>
          <p:cNvSpPr>
            <a:spLocks noGrp="1"/>
          </p:cNvSpPr>
          <p:nvPr>
            <p:ph type="sldNum" sz="quarter" idx="4294967295"/>
          </p:nvPr>
        </p:nvSpPr>
        <p:spPr>
          <a:xfrm>
            <a:off x="0" y="6384925"/>
            <a:ext cx="380999" cy="204788"/>
          </a:xfrm>
          <a:prstGeom prst="rect">
            <a:avLst/>
          </a:prstGeom>
        </p:spPr>
        <p:txBody>
          <a:bodyPr/>
          <a:lstStyle/>
          <a:p>
            <a:pPr marL="25400">
              <a:lnSpc>
                <a:spcPts val="1045"/>
              </a:lnSpc>
            </a:pPr>
            <a:fld id="{81D60167-4931-47E6-BA6A-407CBD079E47}" type="slidenum">
              <a:rPr lang="en-US" sz="1000" spc="-5" smtClean="0"/>
              <a:t>7</a:t>
            </a:fld>
            <a:endParaRPr lang="en-US" sz="1000" dirty="0"/>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val="0"/>
              </a:ext>
            </a:extLst>
          </a:blip>
          <a:srcRect t="16536" b="5299"/>
          <a:stretch/>
        </p:blipFill>
        <p:spPr>
          <a:xfrm>
            <a:off x="92962" y="1719071"/>
            <a:ext cx="8819389" cy="4979606"/>
          </a:xfrm>
          <a:prstGeom prst="rect">
            <a:avLst/>
          </a:prstGeom>
        </p:spPr>
      </p:pic>
    </p:spTree>
    <p:extLst>
      <p:ext uri="{BB962C8B-B14F-4D97-AF65-F5344CB8AC3E}">
        <p14:creationId xmlns:p14="http://schemas.microsoft.com/office/powerpoint/2010/main" val="1101523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ESSA State Plan Requirements and</a:t>
            </a:r>
            <a:br>
              <a:rPr lang="en-US" dirty="0"/>
            </a:br>
            <a:r>
              <a:rPr lang="en-US" dirty="0"/>
              <a:t>Decision Points</a:t>
            </a:r>
          </a:p>
        </p:txBody>
      </p:sp>
      <p:sp>
        <p:nvSpPr>
          <p:cNvPr id="4" name="Slide Number Placeholder 3"/>
          <p:cNvSpPr>
            <a:spLocks noGrp="1"/>
          </p:cNvSpPr>
          <p:nvPr>
            <p:ph type="sldNum" sz="quarter" idx="4294967295"/>
          </p:nvPr>
        </p:nvSpPr>
        <p:spPr>
          <a:xfrm>
            <a:off x="0" y="6384925"/>
            <a:ext cx="457200" cy="204788"/>
          </a:xfrm>
          <a:prstGeom prst="rect">
            <a:avLst/>
          </a:prstGeom>
        </p:spPr>
        <p:txBody>
          <a:bodyPr/>
          <a:lstStyle/>
          <a:p>
            <a:pPr marL="25400">
              <a:lnSpc>
                <a:spcPts val="1045"/>
              </a:lnSpc>
            </a:pPr>
            <a:fld id="{81D60167-4931-47E6-BA6A-407CBD079E47}" type="slidenum">
              <a:rPr lang="en-US" sz="1000" spc="-5" smtClean="0"/>
              <a:t>8</a:t>
            </a:fld>
            <a:endParaRPr lang="en-US" sz="1000" dirty="0"/>
          </a:p>
        </p:txBody>
      </p:sp>
    </p:spTree>
    <p:extLst>
      <p:ext uri="{BB962C8B-B14F-4D97-AF65-F5344CB8AC3E}">
        <p14:creationId xmlns:p14="http://schemas.microsoft.com/office/powerpoint/2010/main" val="4147798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54367" y="1989708"/>
            <a:ext cx="8407893" cy="4407408"/>
          </a:xfrm>
        </p:spPr>
        <p:txBody>
          <a:bodyPr/>
          <a:lstStyle/>
          <a:p>
            <a:pPr>
              <a:buFont typeface="Wingdings" panose="05000000000000000000" pitchFamily="2" charset="2"/>
              <a:buChar char="§"/>
            </a:pPr>
            <a:r>
              <a:rPr lang="en-US" sz="2600" dirty="0" smtClean="0"/>
              <a:t>Pursuant to proposed USDE regulations, the ESSA state plan components will be: </a:t>
            </a:r>
            <a:endParaRPr lang="en-US" sz="2600" dirty="0"/>
          </a:p>
          <a:p>
            <a:pPr lvl="1">
              <a:buFont typeface="Wingdings" panose="05000000000000000000" pitchFamily="2" charset="2"/>
              <a:buChar char="§"/>
            </a:pPr>
            <a:r>
              <a:rPr lang="en-US" dirty="0"/>
              <a:t>Consultation and Coordination </a:t>
            </a:r>
          </a:p>
          <a:p>
            <a:pPr lvl="1">
              <a:buFont typeface="Wingdings" panose="05000000000000000000" pitchFamily="2" charset="2"/>
              <a:buChar char="§"/>
            </a:pPr>
            <a:r>
              <a:rPr lang="en-US" dirty="0"/>
              <a:t>Challenging Academic </a:t>
            </a:r>
            <a:r>
              <a:rPr lang="en-US" dirty="0" smtClean="0"/>
              <a:t>Standards</a:t>
            </a:r>
          </a:p>
          <a:p>
            <a:pPr lvl="1">
              <a:buFont typeface="Wingdings" panose="05000000000000000000" pitchFamily="2" charset="2"/>
              <a:buChar char="§"/>
            </a:pPr>
            <a:r>
              <a:rPr lang="en-US" dirty="0" smtClean="0"/>
              <a:t>Assessments </a:t>
            </a:r>
            <a:endParaRPr lang="en-US" dirty="0"/>
          </a:p>
          <a:p>
            <a:pPr lvl="1">
              <a:buFont typeface="Wingdings" panose="05000000000000000000" pitchFamily="2" charset="2"/>
              <a:buChar char="§"/>
            </a:pPr>
            <a:r>
              <a:rPr lang="en-US" dirty="0"/>
              <a:t>Accountability, </a:t>
            </a:r>
            <a:r>
              <a:rPr lang="en-US" dirty="0" smtClean="0"/>
              <a:t>Support</a:t>
            </a:r>
          </a:p>
          <a:p>
            <a:pPr lvl="1">
              <a:buFont typeface="Wingdings" panose="05000000000000000000" pitchFamily="2" charset="2"/>
              <a:buChar char="§"/>
            </a:pPr>
            <a:r>
              <a:rPr lang="en-US" dirty="0" smtClean="0"/>
              <a:t>Improvement </a:t>
            </a:r>
            <a:r>
              <a:rPr lang="en-US" dirty="0"/>
              <a:t>for Schools</a:t>
            </a:r>
          </a:p>
          <a:p>
            <a:pPr lvl="1">
              <a:buFont typeface="Wingdings" panose="05000000000000000000" pitchFamily="2" charset="2"/>
              <a:buChar char="§"/>
            </a:pPr>
            <a:r>
              <a:rPr lang="en-US" dirty="0"/>
              <a:t>Supporting Excellent </a:t>
            </a:r>
            <a:r>
              <a:rPr lang="en-US" dirty="0" smtClean="0"/>
              <a:t>Educators </a:t>
            </a:r>
            <a:endParaRPr lang="en-US" dirty="0"/>
          </a:p>
          <a:p>
            <a:pPr lvl="1">
              <a:buFont typeface="Wingdings" panose="05000000000000000000" pitchFamily="2" charset="2"/>
              <a:buChar char="§"/>
            </a:pPr>
            <a:r>
              <a:rPr lang="en-US" dirty="0"/>
              <a:t>Supporting All Students</a:t>
            </a:r>
          </a:p>
          <a:p>
            <a:endParaRPr lang="en-US" dirty="0"/>
          </a:p>
          <a:p>
            <a:endParaRPr lang="en-US" dirty="0"/>
          </a:p>
        </p:txBody>
      </p:sp>
      <p:sp>
        <p:nvSpPr>
          <p:cNvPr id="2" name="Title 1"/>
          <p:cNvSpPr>
            <a:spLocks noGrp="1"/>
          </p:cNvSpPr>
          <p:nvPr>
            <p:ph type="title"/>
          </p:nvPr>
        </p:nvSpPr>
        <p:spPr/>
        <p:txBody>
          <a:bodyPr/>
          <a:lstStyle/>
          <a:p>
            <a:r>
              <a:rPr lang="en-US"/>
              <a:t>State Plan Requirements</a:t>
            </a:r>
            <a:endParaRPr lang="en-US" dirty="0"/>
          </a:p>
        </p:txBody>
      </p:sp>
      <p:sp>
        <p:nvSpPr>
          <p:cNvPr id="5" name="Slide Number Placeholder 4"/>
          <p:cNvSpPr>
            <a:spLocks noGrp="1"/>
          </p:cNvSpPr>
          <p:nvPr>
            <p:ph type="sldNum" sz="quarter" idx="4294967295"/>
          </p:nvPr>
        </p:nvSpPr>
        <p:spPr>
          <a:xfrm>
            <a:off x="1" y="6384925"/>
            <a:ext cx="380999" cy="204788"/>
          </a:xfrm>
          <a:prstGeom prst="rect">
            <a:avLst/>
          </a:prstGeom>
        </p:spPr>
        <p:txBody>
          <a:bodyPr/>
          <a:lstStyle/>
          <a:p>
            <a:pPr marL="25400">
              <a:lnSpc>
                <a:spcPts val="1045"/>
              </a:lnSpc>
            </a:pPr>
            <a:fld id="{81D60167-4931-47E6-BA6A-407CBD079E47}" type="slidenum">
              <a:rPr lang="en-US" sz="1000" spc="-5" smtClean="0"/>
              <a:t>9</a:t>
            </a:fld>
            <a:endParaRPr lang="en-US" sz="1000" dirty="0"/>
          </a:p>
        </p:txBody>
      </p:sp>
    </p:spTree>
    <p:extLst>
      <p:ext uri="{BB962C8B-B14F-4D97-AF65-F5344CB8AC3E}">
        <p14:creationId xmlns:p14="http://schemas.microsoft.com/office/powerpoint/2010/main" val="41543963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Custom 11">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0070C0"/>
      </a:hlink>
      <a:folHlink>
        <a:srgbClr val="007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8886</TotalTime>
  <Words>2791</Words>
  <Application>Microsoft Office PowerPoint</Application>
  <PresentationFormat>On-screen Show (4:3)</PresentationFormat>
  <Paragraphs>371</Paragraphs>
  <Slides>32</Slides>
  <Notes>12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CDE THEME</vt:lpstr>
      <vt:lpstr>Overview:  Every Student Succeeds Act (ESSA)  in Colorado</vt:lpstr>
      <vt:lpstr>Context</vt:lpstr>
      <vt:lpstr>Timeline Overview</vt:lpstr>
      <vt:lpstr>ESSA State Plan Development</vt:lpstr>
      <vt:lpstr>Charge for the Hub</vt:lpstr>
      <vt:lpstr>Spoke Committees</vt:lpstr>
      <vt:lpstr>Interaction of State and Federal Education Laws</vt:lpstr>
      <vt:lpstr>ESSA State Plan Requirements and Decision Points</vt:lpstr>
      <vt:lpstr>State Plan Requirements</vt:lpstr>
      <vt:lpstr>Programs to be included in the Colorado’s ESSA State Plan</vt:lpstr>
      <vt:lpstr>Stakeholder Consultation Requirements</vt:lpstr>
      <vt:lpstr>SEA Plan Coordination</vt:lpstr>
      <vt:lpstr>Standards Requirements</vt:lpstr>
      <vt:lpstr> Assessment Requirements</vt:lpstr>
      <vt:lpstr>Accountability Requirements</vt:lpstr>
      <vt:lpstr>Accountability Decision Points</vt:lpstr>
      <vt:lpstr>Participation Requirements</vt:lpstr>
      <vt:lpstr>School Improvement Spoke Decision Points </vt:lpstr>
      <vt:lpstr>PowerPoint Presentation</vt:lpstr>
      <vt:lpstr>Title I School Improvement  Set-Aside</vt:lpstr>
      <vt:lpstr>Effective Instruction and Leadership Decision Points</vt:lpstr>
      <vt:lpstr>Effective Instruction and Leadership – Decision Points</vt:lpstr>
      <vt:lpstr>Title Programs Decision points </vt:lpstr>
      <vt:lpstr>Optional 3% Set-Aside</vt:lpstr>
      <vt:lpstr>As Part of the ESSA State Plan…</vt:lpstr>
      <vt:lpstr>LEA Plan Requirements and Homeless Children and Children in Foster Care</vt:lpstr>
      <vt:lpstr>Local Educational Agency (LEA) Plan</vt:lpstr>
      <vt:lpstr>LEA plan Considerations (Draft)</vt:lpstr>
      <vt:lpstr>Students in Foster Care and ESSA</vt:lpstr>
      <vt:lpstr>Next steps</vt:lpstr>
      <vt:lpstr>Questions?</vt:lpstr>
      <vt:lpstr>ESSA… Continuing the Conversation</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Bylsma, Brad</cp:lastModifiedBy>
  <cp:revision>211</cp:revision>
  <cp:lastPrinted>2016-10-03T14:05:33Z</cp:lastPrinted>
  <dcterms:created xsi:type="dcterms:W3CDTF">2012-07-16T02:29:43Z</dcterms:created>
  <dcterms:modified xsi:type="dcterms:W3CDTF">2016-10-05T19:54:54Z</dcterms:modified>
</cp:coreProperties>
</file>