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handoutMasterIdLst>
    <p:handoutMasterId r:id="rId34"/>
  </p:handoutMasterIdLst>
  <p:sldIdLst>
    <p:sldId id="259" r:id="rId2"/>
    <p:sldId id="260" r:id="rId3"/>
    <p:sldId id="302" r:id="rId4"/>
    <p:sldId id="288" r:id="rId5"/>
    <p:sldId id="287" r:id="rId6"/>
    <p:sldId id="275" r:id="rId7"/>
    <p:sldId id="289" r:id="rId8"/>
    <p:sldId id="266" r:id="rId9"/>
    <p:sldId id="296" r:id="rId10"/>
    <p:sldId id="297" r:id="rId11"/>
    <p:sldId id="300" r:id="rId12"/>
    <p:sldId id="303" r:id="rId13"/>
    <p:sldId id="290" r:id="rId14"/>
    <p:sldId id="291" r:id="rId15"/>
    <p:sldId id="292" r:id="rId16"/>
    <p:sldId id="293" r:id="rId17"/>
    <p:sldId id="294" r:id="rId18"/>
    <p:sldId id="295" r:id="rId19"/>
    <p:sldId id="304" r:id="rId20"/>
    <p:sldId id="298" r:id="rId21"/>
    <p:sldId id="301" r:id="rId22"/>
    <p:sldId id="305" r:id="rId23"/>
    <p:sldId id="279" r:id="rId24"/>
    <p:sldId id="280" r:id="rId25"/>
    <p:sldId id="281" r:id="rId26"/>
    <p:sldId id="282" r:id="rId27"/>
    <p:sldId id="283" r:id="rId28"/>
    <p:sldId id="285" r:id="rId29"/>
    <p:sldId id="307" r:id="rId30"/>
    <p:sldId id="308" r:id="rId31"/>
    <p:sldId id="306"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4" autoAdjust="0"/>
    <p:restoredTop sz="77371" autoAdjust="0"/>
  </p:normalViewPr>
  <p:slideViewPr>
    <p:cSldViewPr snapToGrid="0" snapToObjects="1">
      <p:cViewPr>
        <p:scale>
          <a:sx n="60" d="100"/>
          <a:sy n="60" d="100"/>
        </p:scale>
        <p:origin x="-3084"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439FE6-F3F9-8947-83F2-687F758D05E4}" type="doc">
      <dgm:prSet loTypeId="urn:microsoft.com/office/officeart/2005/8/layout/hProcess7#1" loCatId="process" qsTypeId="urn:microsoft.com/office/officeart/2005/8/quickstyle/3D1" qsCatId="3D" csTypeId="urn:microsoft.com/office/officeart/2005/8/colors/accent1_2" csCatId="accent1" phldr="1"/>
      <dgm:spPr/>
      <dgm:t>
        <a:bodyPr/>
        <a:lstStyle/>
        <a:p>
          <a:endParaRPr lang="en-US"/>
        </a:p>
      </dgm:t>
    </dgm:pt>
    <dgm:pt modelId="{42E514B3-60FA-0849-950B-E4916A51226E}">
      <dgm:prSet/>
      <dgm:spPr/>
      <dgm:t>
        <a:bodyPr/>
        <a:lstStyle/>
        <a:p>
          <a:pPr rtl="0"/>
          <a:endParaRPr dirty="0"/>
        </a:p>
      </dgm:t>
    </dgm:pt>
    <dgm:pt modelId="{0CAD3A45-043F-7445-8A67-B431918CBD6A}" type="parTrans" cxnId="{C01E84EF-156B-F24B-BBD8-C03289164ADF}">
      <dgm:prSet/>
      <dgm:spPr/>
      <dgm:t>
        <a:bodyPr/>
        <a:lstStyle/>
        <a:p>
          <a:endParaRPr lang="en-US"/>
        </a:p>
      </dgm:t>
    </dgm:pt>
    <dgm:pt modelId="{A7C4EA28-ED55-F94C-B98F-CC0417AA14E9}" type="sibTrans" cxnId="{C01E84EF-156B-F24B-BBD8-C03289164ADF}">
      <dgm:prSet/>
      <dgm:spPr/>
      <dgm:t>
        <a:bodyPr/>
        <a:lstStyle/>
        <a:p>
          <a:endParaRPr lang="en-US"/>
        </a:p>
      </dgm:t>
    </dgm:pt>
    <dgm:pt modelId="{3003CE40-196C-3647-AF7C-0052FCDF43DF}">
      <dgm:prSet/>
      <dgm:spPr/>
      <dgm:t>
        <a:bodyPr/>
        <a:lstStyle/>
        <a:p>
          <a:pPr rtl="0"/>
          <a:endParaRPr lang="en-US" dirty="0"/>
        </a:p>
      </dgm:t>
    </dgm:pt>
    <dgm:pt modelId="{3FB74F6D-AB9D-DB42-A24C-32466B81CBA2}" type="parTrans" cxnId="{9D4A43B0-676D-3F45-8965-B91220D2C240}">
      <dgm:prSet/>
      <dgm:spPr/>
      <dgm:t>
        <a:bodyPr/>
        <a:lstStyle/>
        <a:p>
          <a:endParaRPr lang="en-US"/>
        </a:p>
      </dgm:t>
    </dgm:pt>
    <dgm:pt modelId="{E41A5426-42FB-704E-907B-0E256A5E7E7C}" type="sibTrans" cxnId="{9D4A43B0-676D-3F45-8965-B91220D2C240}">
      <dgm:prSet/>
      <dgm:spPr/>
      <dgm:t>
        <a:bodyPr/>
        <a:lstStyle/>
        <a:p>
          <a:endParaRPr lang="en-US"/>
        </a:p>
      </dgm:t>
    </dgm:pt>
    <dgm:pt modelId="{35987EF6-72EA-0747-9A34-8015F6161BA8}">
      <dgm:prSet custT="1"/>
      <dgm:spPr/>
      <dgm:t>
        <a:bodyPr/>
        <a:lstStyle/>
        <a:p>
          <a:pPr rtl="0"/>
          <a:r>
            <a:rPr lang="en-US" sz="3200" dirty="0" smtClean="0"/>
            <a:t>Support for Academic Success</a:t>
          </a:r>
          <a:endParaRPr sz="3200" dirty="0"/>
        </a:p>
      </dgm:t>
    </dgm:pt>
    <dgm:pt modelId="{D3904721-B829-2C47-83BE-3CDC16D6D036}" type="parTrans" cxnId="{91627F8E-D2BF-1247-A9B9-AFF6D2ABF2DE}">
      <dgm:prSet/>
      <dgm:spPr/>
      <dgm:t>
        <a:bodyPr/>
        <a:lstStyle/>
        <a:p>
          <a:endParaRPr lang="en-US"/>
        </a:p>
      </dgm:t>
    </dgm:pt>
    <dgm:pt modelId="{F9DD3F54-943C-F049-ADF7-6343D65DE307}" type="sibTrans" cxnId="{91627F8E-D2BF-1247-A9B9-AFF6D2ABF2DE}">
      <dgm:prSet/>
      <dgm:spPr/>
      <dgm:t>
        <a:bodyPr/>
        <a:lstStyle/>
        <a:p>
          <a:endParaRPr lang="en-US"/>
        </a:p>
      </dgm:t>
    </dgm:pt>
    <dgm:pt modelId="{ED54CABB-0C17-BA43-96AD-B428DA9123AC}">
      <dgm:prSet custT="1"/>
      <dgm:spPr/>
      <dgm:t>
        <a:bodyPr/>
        <a:lstStyle/>
        <a:p>
          <a:pPr rtl="0"/>
          <a:r>
            <a:rPr lang="en-US" sz="3200" dirty="0" smtClean="0"/>
            <a:t>School Stability</a:t>
          </a:r>
          <a:endParaRPr sz="3200" dirty="0"/>
        </a:p>
      </dgm:t>
    </dgm:pt>
    <dgm:pt modelId="{5D55FC3B-38F5-FE48-97C7-7A004D46954B}" type="sibTrans" cxnId="{36B631AC-A41A-F649-94DF-8D6B195416C9}">
      <dgm:prSet/>
      <dgm:spPr/>
      <dgm:t>
        <a:bodyPr/>
        <a:lstStyle/>
        <a:p>
          <a:endParaRPr lang="en-US"/>
        </a:p>
      </dgm:t>
    </dgm:pt>
    <dgm:pt modelId="{8D419E8E-59A0-8C44-A59C-B2E6768943E1}" type="parTrans" cxnId="{36B631AC-A41A-F649-94DF-8D6B195416C9}">
      <dgm:prSet/>
      <dgm:spPr/>
      <dgm:t>
        <a:bodyPr/>
        <a:lstStyle/>
        <a:p>
          <a:endParaRPr lang="en-US"/>
        </a:p>
      </dgm:t>
    </dgm:pt>
    <dgm:pt modelId="{A6A26AD5-A787-C340-B882-7E2BDE7ACC27}">
      <dgm:prSet custT="1"/>
      <dgm:spPr/>
      <dgm:t>
        <a:bodyPr/>
        <a:lstStyle/>
        <a:p>
          <a:pPr rtl="0"/>
          <a:r>
            <a:rPr lang="en-US" sz="3200" dirty="0" smtClean="0"/>
            <a:t>Educational Access</a:t>
          </a:r>
          <a:endParaRPr sz="3200" dirty="0"/>
        </a:p>
      </dgm:t>
    </dgm:pt>
    <dgm:pt modelId="{5C8BEAD7-FDAA-164C-8BC4-35CCD1DF95CE}" type="sibTrans" cxnId="{1C02C535-8D69-8444-ABF8-DDFAB907EF7B}">
      <dgm:prSet/>
      <dgm:spPr/>
      <dgm:t>
        <a:bodyPr/>
        <a:lstStyle/>
        <a:p>
          <a:endParaRPr lang="en-US"/>
        </a:p>
      </dgm:t>
    </dgm:pt>
    <dgm:pt modelId="{B1A9F800-B067-F647-B1B4-60DE1D920377}" type="parTrans" cxnId="{1C02C535-8D69-8444-ABF8-DDFAB907EF7B}">
      <dgm:prSet/>
      <dgm:spPr/>
      <dgm:t>
        <a:bodyPr/>
        <a:lstStyle/>
        <a:p>
          <a:endParaRPr lang="en-US"/>
        </a:p>
      </dgm:t>
    </dgm:pt>
    <dgm:pt modelId="{59BFC8A4-1B3C-5F49-BF97-22BFD18B07D1}">
      <dgm:prSet/>
      <dgm:spPr/>
      <dgm:t>
        <a:bodyPr/>
        <a:lstStyle/>
        <a:p>
          <a:pPr rtl="0"/>
          <a:endParaRPr lang="en-US" dirty="0"/>
        </a:p>
      </dgm:t>
    </dgm:pt>
    <dgm:pt modelId="{C43FAD31-B422-B741-B0EC-AC40F9BC947D}" type="sibTrans" cxnId="{2C91D679-C43C-6F49-B180-1454EEF622EF}">
      <dgm:prSet/>
      <dgm:spPr/>
      <dgm:t>
        <a:bodyPr/>
        <a:lstStyle/>
        <a:p>
          <a:endParaRPr lang="en-US"/>
        </a:p>
      </dgm:t>
    </dgm:pt>
    <dgm:pt modelId="{B981E5F7-655C-3042-B418-4FB3C2C10D9C}" type="parTrans" cxnId="{2C91D679-C43C-6F49-B180-1454EEF622EF}">
      <dgm:prSet/>
      <dgm:spPr/>
      <dgm:t>
        <a:bodyPr/>
        <a:lstStyle/>
        <a:p>
          <a:endParaRPr lang="en-US"/>
        </a:p>
      </dgm:t>
    </dgm:pt>
    <dgm:pt modelId="{C9C20603-5AFC-AA4E-9EDE-52AB2C24E37F}" type="pres">
      <dgm:prSet presAssocID="{89439FE6-F3F9-8947-83F2-687F758D05E4}" presName="Name0" presStyleCnt="0">
        <dgm:presLayoutVars>
          <dgm:dir/>
          <dgm:animLvl val="lvl"/>
          <dgm:resizeHandles val="exact"/>
        </dgm:presLayoutVars>
      </dgm:prSet>
      <dgm:spPr/>
      <dgm:t>
        <a:bodyPr/>
        <a:lstStyle/>
        <a:p>
          <a:endParaRPr lang="en-US"/>
        </a:p>
      </dgm:t>
    </dgm:pt>
    <dgm:pt modelId="{C3B117AF-34BB-054A-8755-845D608185CF}" type="pres">
      <dgm:prSet presAssocID="{42E514B3-60FA-0849-950B-E4916A51226E}" presName="compositeNode" presStyleCnt="0">
        <dgm:presLayoutVars>
          <dgm:bulletEnabled val="1"/>
        </dgm:presLayoutVars>
      </dgm:prSet>
      <dgm:spPr/>
    </dgm:pt>
    <dgm:pt modelId="{07411830-9F95-624D-8873-117662347740}" type="pres">
      <dgm:prSet presAssocID="{42E514B3-60FA-0849-950B-E4916A51226E}" presName="bgRect" presStyleLbl="node1" presStyleIdx="0" presStyleCnt="3" custScaleX="108148" custScaleY="74832"/>
      <dgm:spPr/>
      <dgm:t>
        <a:bodyPr/>
        <a:lstStyle/>
        <a:p>
          <a:endParaRPr lang="en-US"/>
        </a:p>
      </dgm:t>
    </dgm:pt>
    <dgm:pt modelId="{3D795439-DC3E-B94C-9938-D794B7E76DE2}" type="pres">
      <dgm:prSet presAssocID="{42E514B3-60FA-0849-950B-E4916A51226E}" presName="parentNode" presStyleLbl="node1" presStyleIdx="0" presStyleCnt="3">
        <dgm:presLayoutVars>
          <dgm:chMax val="0"/>
          <dgm:bulletEnabled val="1"/>
        </dgm:presLayoutVars>
      </dgm:prSet>
      <dgm:spPr/>
      <dgm:t>
        <a:bodyPr/>
        <a:lstStyle/>
        <a:p>
          <a:endParaRPr lang="en-US"/>
        </a:p>
      </dgm:t>
    </dgm:pt>
    <dgm:pt modelId="{E0E84675-58E7-5C4E-B34E-B27885BA20E2}" type="pres">
      <dgm:prSet presAssocID="{42E514B3-60FA-0849-950B-E4916A51226E}" presName="childNode" presStyleLbl="node1" presStyleIdx="0" presStyleCnt="3">
        <dgm:presLayoutVars>
          <dgm:bulletEnabled val="1"/>
        </dgm:presLayoutVars>
      </dgm:prSet>
      <dgm:spPr/>
      <dgm:t>
        <a:bodyPr/>
        <a:lstStyle/>
        <a:p>
          <a:endParaRPr lang="en-US"/>
        </a:p>
      </dgm:t>
    </dgm:pt>
    <dgm:pt modelId="{1A0DB97E-31C3-8C40-BF0E-67A70B266853}" type="pres">
      <dgm:prSet presAssocID="{A7C4EA28-ED55-F94C-B98F-CC0417AA14E9}" presName="hSp" presStyleCnt="0"/>
      <dgm:spPr/>
    </dgm:pt>
    <dgm:pt modelId="{6367F267-0811-D946-AE1D-B096B4A8C4EB}" type="pres">
      <dgm:prSet presAssocID="{A7C4EA28-ED55-F94C-B98F-CC0417AA14E9}" presName="vProcSp" presStyleCnt="0"/>
      <dgm:spPr/>
    </dgm:pt>
    <dgm:pt modelId="{3E0683F9-9B3A-F44A-933C-7F22C73147D5}" type="pres">
      <dgm:prSet presAssocID="{A7C4EA28-ED55-F94C-B98F-CC0417AA14E9}" presName="vSp1" presStyleCnt="0"/>
      <dgm:spPr/>
    </dgm:pt>
    <dgm:pt modelId="{72230DE5-EBC8-C644-AD97-8F40EB0746EB}" type="pres">
      <dgm:prSet presAssocID="{A7C4EA28-ED55-F94C-B98F-CC0417AA14E9}" presName="simulatedConn" presStyleLbl="solidFgAcc1" presStyleIdx="0" presStyleCnt="2" custLinFactY="-200000" custLinFactNeighborX="-6222" custLinFactNeighborY="-232092"/>
      <dgm:spPr/>
    </dgm:pt>
    <dgm:pt modelId="{101A8B6C-FD06-5440-A115-88CD34CD911B}" type="pres">
      <dgm:prSet presAssocID="{A7C4EA28-ED55-F94C-B98F-CC0417AA14E9}" presName="vSp2" presStyleCnt="0"/>
      <dgm:spPr/>
    </dgm:pt>
    <dgm:pt modelId="{08717BED-E64B-EE45-B8EB-659516F67939}" type="pres">
      <dgm:prSet presAssocID="{A7C4EA28-ED55-F94C-B98F-CC0417AA14E9}" presName="sibTrans" presStyleCnt="0"/>
      <dgm:spPr/>
    </dgm:pt>
    <dgm:pt modelId="{D3DE89E5-9BBC-8048-8644-15EBB9A03779}" type="pres">
      <dgm:prSet presAssocID="{59BFC8A4-1B3C-5F49-BF97-22BFD18B07D1}" presName="compositeNode" presStyleCnt="0">
        <dgm:presLayoutVars>
          <dgm:bulletEnabled val="1"/>
        </dgm:presLayoutVars>
      </dgm:prSet>
      <dgm:spPr/>
    </dgm:pt>
    <dgm:pt modelId="{8AD3329D-D0B5-8E46-A4F9-4889B8055BBA}" type="pres">
      <dgm:prSet presAssocID="{59BFC8A4-1B3C-5F49-BF97-22BFD18B07D1}" presName="bgRect" presStyleLbl="node1" presStyleIdx="1" presStyleCnt="3" custScaleY="75257"/>
      <dgm:spPr/>
      <dgm:t>
        <a:bodyPr/>
        <a:lstStyle/>
        <a:p>
          <a:endParaRPr lang="en-US"/>
        </a:p>
      </dgm:t>
    </dgm:pt>
    <dgm:pt modelId="{98ADE15E-DD6D-A44A-962F-E981D587754B}" type="pres">
      <dgm:prSet presAssocID="{59BFC8A4-1B3C-5F49-BF97-22BFD18B07D1}" presName="parentNode" presStyleLbl="node1" presStyleIdx="1" presStyleCnt="3">
        <dgm:presLayoutVars>
          <dgm:chMax val="0"/>
          <dgm:bulletEnabled val="1"/>
        </dgm:presLayoutVars>
      </dgm:prSet>
      <dgm:spPr/>
      <dgm:t>
        <a:bodyPr/>
        <a:lstStyle/>
        <a:p>
          <a:endParaRPr lang="en-US"/>
        </a:p>
      </dgm:t>
    </dgm:pt>
    <dgm:pt modelId="{608BC991-7F9C-DB4F-89EE-74D19E302F44}" type="pres">
      <dgm:prSet presAssocID="{59BFC8A4-1B3C-5F49-BF97-22BFD18B07D1}" presName="childNode" presStyleLbl="node1" presStyleIdx="1" presStyleCnt="3">
        <dgm:presLayoutVars>
          <dgm:bulletEnabled val="1"/>
        </dgm:presLayoutVars>
      </dgm:prSet>
      <dgm:spPr/>
      <dgm:t>
        <a:bodyPr/>
        <a:lstStyle/>
        <a:p>
          <a:endParaRPr lang="en-US"/>
        </a:p>
      </dgm:t>
    </dgm:pt>
    <dgm:pt modelId="{2BB1DE73-13FE-274C-8627-22D1DA186D9D}" type="pres">
      <dgm:prSet presAssocID="{C43FAD31-B422-B741-B0EC-AC40F9BC947D}" presName="hSp" presStyleCnt="0"/>
      <dgm:spPr/>
    </dgm:pt>
    <dgm:pt modelId="{BEF15714-826D-424D-A16B-1342F7A6F94A}" type="pres">
      <dgm:prSet presAssocID="{C43FAD31-B422-B741-B0EC-AC40F9BC947D}" presName="vProcSp" presStyleCnt="0"/>
      <dgm:spPr/>
    </dgm:pt>
    <dgm:pt modelId="{C648955B-10D2-AA44-8552-2C11A9E63FB8}" type="pres">
      <dgm:prSet presAssocID="{C43FAD31-B422-B741-B0EC-AC40F9BC947D}" presName="vSp1" presStyleCnt="0"/>
      <dgm:spPr/>
    </dgm:pt>
    <dgm:pt modelId="{FF73377C-A0CD-9A4B-8022-447BE1EA0E44}" type="pres">
      <dgm:prSet presAssocID="{C43FAD31-B422-B741-B0EC-AC40F9BC947D}" presName="simulatedConn" presStyleLbl="solidFgAcc1" presStyleIdx="1" presStyleCnt="2" custLinFactY="-200000" custLinFactNeighborX="-1022" custLinFactNeighborY="-232092"/>
      <dgm:spPr/>
    </dgm:pt>
    <dgm:pt modelId="{784CD88D-815F-3C48-8954-39E15967B559}" type="pres">
      <dgm:prSet presAssocID="{C43FAD31-B422-B741-B0EC-AC40F9BC947D}" presName="vSp2" presStyleCnt="0"/>
      <dgm:spPr/>
    </dgm:pt>
    <dgm:pt modelId="{84BC9E4C-180F-2F4D-A68C-5FBD4CE195B1}" type="pres">
      <dgm:prSet presAssocID="{C43FAD31-B422-B741-B0EC-AC40F9BC947D}" presName="sibTrans" presStyleCnt="0"/>
      <dgm:spPr/>
    </dgm:pt>
    <dgm:pt modelId="{63177C88-BF33-8E42-A381-C38EFA4AB9F0}" type="pres">
      <dgm:prSet presAssocID="{3003CE40-196C-3647-AF7C-0052FCDF43DF}" presName="compositeNode" presStyleCnt="0">
        <dgm:presLayoutVars>
          <dgm:bulletEnabled val="1"/>
        </dgm:presLayoutVars>
      </dgm:prSet>
      <dgm:spPr/>
    </dgm:pt>
    <dgm:pt modelId="{2317258E-79AD-7D4E-AFF1-B00DC64E17AF}" type="pres">
      <dgm:prSet presAssocID="{3003CE40-196C-3647-AF7C-0052FCDF43DF}" presName="bgRect" presStyleLbl="node1" presStyleIdx="2" presStyleCnt="3" custScaleY="74914"/>
      <dgm:spPr/>
      <dgm:t>
        <a:bodyPr/>
        <a:lstStyle/>
        <a:p>
          <a:endParaRPr lang="en-US"/>
        </a:p>
      </dgm:t>
    </dgm:pt>
    <dgm:pt modelId="{F323D9F8-49C4-C642-BB7B-3ACA623B4FA8}" type="pres">
      <dgm:prSet presAssocID="{3003CE40-196C-3647-AF7C-0052FCDF43DF}" presName="parentNode" presStyleLbl="node1" presStyleIdx="2" presStyleCnt="3">
        <dgm:presLayoutVars>
          <dgm:chMax val="0"/>
          <dgm:bulletEnabled val="1"/>
        </dgm:presLayoutVars>
      </dgm:prSet>
      <dgm:spPr/>
      <dgm:t>
        <a:bodyPr/>
        <a:lstStyle/>
        <a:p>
          <a:endParaRPr lang="en-US"/>
        </a:p>
      </dgm:t>
    </dgm:pt>
    <dgm:pt modelId="{C79CF0D2-EF07-444C-8DE0-67553A989AE4}" type="pres">
      <dgm:prSet presAssocID="{3003CE40-196C-3647-AF7C-0052FCDF43DF}" presName="childNode" presStyleLbl="node1" presStyleIdx="2" presStyleCnt="3">
        <dgm:presLayoutVars>
          <dgm:bulletEnabled val="1"/>
        </dgm:presLayoutVars>
      </dgm:prSet>
      <dgm:spPr/>
      <dgm:t>
        <a:bodyPr/>
        <a:lstStyle/>
        <a:p>
          <a:endParaRPr lang="en-US"/>
        </a:p>
      </dgm:t>
    </dgm:pt>
  </dgm:ptLst>
  <dgm:cxnLst>
    <dgm:cxn modelId="{36B631AC-A41A-F649-94DF-8D6B195416C9}" srcId="{59BFC8A4-1B3C-5F49-BF97-22BFD18B07D1}" destId="{ED54CABB-0C17-BA43-96AD-B428DA9123AC}" srcOrd="0" destOrd="0" parTransId="{8D419E8E-59A0-8C44-A59C-B2E6768943E1}" sibTransId="{5D55FC3B-38F5-FE48-97C7-7A004D46954B}"/>
    <dgm:cxn modelId="{F3037F4C-5C83-4457-9EF4-B00861FE910E}" type="presOf" srcId="{59BFC8A4-1B3C-5F49-BF97-22BFD18B07D1}" destId="{98ADE15E-DD6D-A44A-962F-E981D587754B}" srcOrd="1" destOrd="0" presId="urn:microsoft.com/office/officeart/2005/8/layout/hProcess7#1"/>
    <dgm:cxn modelId="{0C0DA1AA-D2E6-4E82-A253-08DDD5166609}" type="presOf" srcId="{89439FE6-F3F9-8947-83F2-687F758D05E4}" destId="{C9C20603-5AFC-AA4E-9EDE-52AB2C24E37F}" srcOrd="0" destOrd="0" presId="urn:microsoft.com/office/officeart/2005/8/layout/hProcess7#1"/>
    <dgm:cxn modelId="{1C02C535-8D69-8444-ABF8-DDFAB907EF7B}" srcId="{42E514B3-60FA-0849-950B-E4916A51226E}" destId="{A6A26AD5-A787-C340-B882-7E2BDE7ACC27}" srcOrd="0" destOrd="0" parTransId="{B1A9F800-B067-F647-B1B4-60DE1D920377}" sibTransId="{5C8BEAD7-FDAA-164C-8BC4-35CCD1DF95CE}"/>
    <dgm:cxn modelId="{86884A44-FDC1-4135-8FFD-207DECC7BE5A}" type="presOf" srcId="{35987EF6-72EA-0747-9A34-8015F6161BA8}" destId="{C79CF0D2-EF07-444C-8DE0-67553A989AE4}" srcOrd="0" destOrd="0" presId="urn:microsoft.com/office/officeart/2005/8/layout/hProcess7#1"/>
    <dgm:cxn modelId="{91627F8E-D2BF-1247-A9B9-AFF6D2ABF2DE}" srcId="{3003CE40-196C-3647-AF7C-0052FCDF43DF}" destId="{35987EF6-72EA-0747-9A34-8015F6161BA8}" srcOrd="0" destOrd="0" parTransId="{D3904721-B829-2C47-83BE-3CDC16D6D036}" sibTransId="{F9DD3F54-943C-F049-ADF7-6343D65DE307}"/>
    <dgm:cxn modelId="{9AE12270-04D6-4AB1-9D72-FBD41510DFE1}" type="presOf" srcId="{ED54CABB-0C17-BA43-96AD-B428DA9123AC}" destId="{608BC991-7F9C-DB4F-89EE-74D19E302F44}" srcOrd="0" destOrd="0" presId="urn:microsoft.com/office/officeart/2005/8/layout/hProcess7#1"/>
    <dgm:cxn modelId="{579D6338-2A87-4B2D-A71A-BAF7D637C356}" type="presOf" srcId="{42E514B3-60FA-0849-950B-E4916A51226E}" destId="{3D795439-DC3E-B94C-9938-D794B7E76DE2}" srcOrd="1" destOrd="0" presId="urn:microsoft.com/office/officeart/2005/8/layout/hProcess7#1"/>
    <dgm:cxn modelId="{1116772A-1F69-43DF-84CA-A42A2D8D286F}" type="presOf" srcId="{3003CE40-196C-3647-AF7C-0052FCDF43DF}" destId="{2317258E-79AD-7D4E-AFF1-B00DC64E17AF}" srcOrd="0" destOrd="0" presId="urn:microsoft.com/office/officeart/2005/8/layout/hProcess7#1"/>
    <dgm:cxn modelId="{9D4A43B0-676D-3F45-8965-B91220D2C240}" srcId="{89439FE6-F3F9-8947-83F2-687F758D05E4}" destId="{3003CE40-196C-3647-AF7C-0052FCDF43DF}" srcOrd="2" destOrd="0" parTransId="{3FB74F6D-AB9D-DB42-A24C-32466B81CBA2}" sibTransId="{E41A5426-42FB-704E-907B-0E256A5E7E7C}"/>
    <dgm:cxn modelId="{2C91D679-C43C-6F49-B180-1454EEF622EF}" srcId="{89439FE6-F3F9-8947-83F2-687F758D05E4}" destId="{59BFC8A4-1B3C-5F49-BF97-22BFD18B07D1}" srcOrd="1" destOrd="0" parTransId="{B981E5F7-655C-3042-B418-4FB3C2C10D9C}" sibTransId="{C43FAD31-B422-B741-B0EC-AC40F9BC947D}"/>
    <dgm:cxn modelId="{CFECB176-8FFD-4549-B255-310C4E92D5B2}" type="presOf" srcId="{A6A26AD5-A787-C340-B882-7E2BDE7ACC27}" destId="{E0E84675-58E7-5C4E-B34E-B27885BA20E2}" srcOrd="0" destOrd="0" presId="urn:microsoft.com/office/officeart/2005/8/layout/hProcess7#1"/>
    <dgm:cxn modelId="{22A10B76-EC93-4019-8DA5-4A3326A06BB2}" type="presOf" srcId="{3003CE40-196C-3647-AF7C-0052FCDF43DF}" destId="{F323D9F8-49C4-C642-BB7B-3ACA623B4FA8}" srcOrd="1" destOrd="0" presId="urn:microsoft.com/office/officeart/2005/8/layout/hProcess7#1"/>
    <dgm:cxn modelId="{C01E84EF-156B-F24B-BBD8-C03289164ADF}" srcId="{89439FE6-F3F9-8947-83F2-687F758D05E4}" destId="{42E514B3-60FA-0849-950B-E4916A51226E}" srcOrd="0" destOrd="0" parTransId="{0CAD3A45-043F-7445-8A67-B431918CBD6A}" sibTransId="{A7C4EA28-ED55-F94C-B98F-CC0417AA14E9}"/>
    <dgm:cxn modelId="{B181B8CD-03F3-4092-8E91-239A5F539035}" type="presOf" srcId="{42E514B3-60FA-0849-950B-E4916A51226E}" destId="{07411830-9F95-624D-8873-117662347740}" srcOrd="0" destOrd="0" presId="urn:microsoft.com/office/officeart/2005/8/layout/hProcess7#1"/>
    <dgm:cxn modelId="{BD3E8AEA-C2DA-41B1-AAF0-4169095C0F60}" type="presOf" srcId="{59BFC8A4-1B3C-5F49-BF97-22BFD18B07D1}" destId="{8AD3329D-D0B5-8E46-A4F9-4889B8055BBA}" srcOrd="0" destOrd="0" presId="urn:microsoft.com/office/officeart/2005/8/layout/hProcess7#1"/>
    <dgm:cxn modelId="{5F8C4D8C-AEFE-41B0-89F5-120C2EEE289B}" type="presParOf" srcId="{C9C20603-5AFC-AA4E-9EDE-52AB2C24E37F}" destId="{C3B117AF-34BB-054A-8755-845D608185CF}" srcOrd="0" destOrd="0" presId="urn:microsoft.com/office/officeart/2005/8/layout/hProcess7#1"/>
    <dgm:cxn modelId="{75032EFA-008F-454F-BE9E-42D3C22DE78C}" type="presParOf" srcId="{C3B117AF-34BB-054A-8755-845D608185CF}" destId="{07411830-9F95-624D-8873-117662347740}" srcOrd="0" destOrd="0" presId="urn:microsoft.com/office/officeart/2005/8/layout/hProcess7#1"/>
    <dgm:cxn modelId="{41530838-72FC-42F0-BD04-238DECC51A9B}" type="presParOf" srcId="{C3B117AF-34BB-054A-8755-845D608185CF}" destId="{3D795439-DC3E-B94C-9938-D794B7E76DE2}" srcOrd="1" destOrd="0" presId="urn:microsoft.com/office/officeart/2005/8/layout/hProcess7#1"/>
    <dgm:cxn modelId="{894DC9B0-B0A1-40DC-A224-CA1177087BCC}" type="presParOf" srcId="{C3B117AF-34BB-054A-8755-845D608185CF}" destId="{E0E84675-58E7-5C4E-B34E-B27885BA20E2}" srcOrd="2" destOrd="0" presId="urn:microsoft.com/office/officeart/2005/8/layout/hProcess7#1"/>
    <dgm:cxn modelId="{64388989-2D31-4F35-95CC-125FFBAC60C6}" type="presParOf" srcId="{C9C20603-5AFC-AA4E-9EDE-52AB2C24E37F}" destId="{1A0DB97E-31C3-8C40-BF0E-67A70B266853}" srcOrd="1" destOrd="0" presId="urn:microsoft.com/office/officeart/2005/8/layout/hProcess7#1"/>
    <dgm:cxn modelId="{0E53440C-6060-4E22-BA6C-D9D405252B56}" type="presParOf" srcId="{C9C20603-5AFC-AA4E-9EDE-52AB2C24E37F}" destId="{6367F267-0811-D946-AE1D-B096B4A8C4EB}" srcOrd="2" destOrd="0" presId="urn:microsoft.com/office/officeart/2005/8/layout/hProcess7#1"/>
    <dgm:cxn modelId="{692E02C9-D519-48DD-B1D3-C61D7FD6BA95}" type="presParOf" srcId="{6367F267-0811-D946-AE1D-B096B4A8C4EB}" destId="{3E0683F9-9B3A-F44A-933C-7F22C73147D5}" srcOrd="0" destOrd="0" presId="urn:microsoft.com/office/officeart/2005/8/layout/hProcess7#1"/>
    <dgm:cxn modelId="{E1A825E3-74D5-4EE6-A141-BE62F7AA0442}" type="presParOf" srcId="{6367F267-0811-D946-AE1D-B096B4A8C4EB}" destId="{72230DE5-EBC8-C644-AD97-8F40EB0746EB}" srcOrd="1" destOrd="0" presId="urn:microsoft.com/office/officeart/2005/8/layout/hProcess7#1"/>
    <dgm:cxn modelId="{5897DFB7-0562-4BC2-8D16-C062226EC998}" type="presParOf" srcId="{6367F267-0811-D946-AE1D-B096B4A8C4EB}" destId="{101A8B6C-FD06-5440-A115-88CD34CD911B}" srcOrd="2" destOrd="0" presId="urn:microsoft.com/office/officeart/2005/8/layout/hProcess7#1"/>
    <dgm:cxn modelId="{115243A8-0675-4D43-9F00-92166E3C4E3A}" type="presParOf" srcId="{C9C20603-5AFC-AA4E-9EDE-52AB2C24E37F}" destId="{08717BED-E64B-EE45-B8EB-659516F67939}" srcOrd="3" destOrd="0" presId="urn:microsoft.com/office/officeart/2005/8/layout/hProcess7#1"/>
    <dgm:cxn modelId="{95F769DC-583F-4476-8D28-3EF4BB461F14}" type="presParOf" srcId="{C9C20603-5AFC-AA4E-9EDE-52AB2C24E37F}" destId="{D3DE89E5-9BBC-8048-8644-15EBB9A03779}" srcOrd="4" destOrd="0" presId="urn:microsoft.com/office/officeart/2005/8/layout/hProcess7#1"/>
    <dgm:cxn modelId="{D932FD71-9D9D-4003-82B0-6DEC9551DF97}" type="presParOf" srcId="{D3DE89E5-9BBC-8048-8644-15EBB9A03779}" destId="{8AD3329D-D0B5-8E46-A4F9-4889B8055BBA}" srcOrd="0" destOrd="0" presId="urn:microsoft.com/office/officeart/2005/8/layout/hProcess7#1"/>
    <dgm:cxn modelId="{1D94D439-0606-4FE2-8AD7-B4DAC98A9212}" type="presParOf" srcId="{D3DE89E5-9BBC-8048-8644-15EBB9A03779}" destId="{98ADE15E-DD6D-A44A-962F-E981D587754B}" srcOrd="1" destOrd="0" presId="urn:microsoft.com/office/officeart/2005/8/layout/hProcess7#1"/>
    <dgm:cxn modelId="{755850B6-6282-4956-9BB5-40A906589FF6}" type="presParOf" srcId="{D3DE89E5-9BBC-8048-8644-15EBB9A03779}" destId="{608BC991-7F9C-DB4F-89EE-74D19E302F44}" srcOrd="2" destOrd="0" presId="urn:microsoft.com/office/officeart/2005/8/layout/hProcess7#1"/>
    <dgm:cxn modelId="{31452BF8-9D4F-44FC-A724-D4A79C6B0F7E}" type="presParOf" srcId="{C9C20603-5AFC-AA4E-9EDE-52AB2C24E37F}" destId="{2BB1DE73-13FE-274C-8627-22D1DA186D9D}" srcOrd="5" destOrd="0" presId="urn:microsoft.com/office/officeart/2005/8/layout/hProcess7#1"/>
    <dgm:cxn modelId="{F5F1259D-303D-4EDE-B5D0-8C9833827BCD}" type="presParOf" srcId="{C9C20603-5AFC-AA4E-9EDE-52AB2C24E37F}" destId="{BEF15714-826D-424D-A16B-1342F7A6F94A}" srcOrd="6" destOrd="0" presId="urn:microsoft.com/office/officeart/2005/8/layout/hProcess7#1"/>
    <dgm:cxn modelId="{7E1FC885-B427-4AC0-82C5-80D7922C1F6F}" type="presParOf" srcId="{BEF15714-826D-424D-A16B-1342F7A6F94A}" destId="{C648955B-10D2-AA44-8552-2C11A9E63FB8}" srcOrd="0" destOrd="0" presId="urn:microsoft.com/office/officeart/2005/8/layout/hProcess7#1"/>
    <dgm:cxn modelId="{6AB11E03-B8E1-4EBD-9EB8-B84115A300B9}" type="presParOf" srcId="{BEF15714-826D-424D-A16B-1342F7A6F94A}" destId="{FF73377C-A0CD-9A4B-8022-447BE1EA0E44}" srcOrd="1" destOrd="0" presId="urn:microsoft.com/office/officeart/2005/8/layout/hProcess7#1"/>
    <dgm:cxn modelId="{B077504E-F907-4FB7-9621-665715825770}" type="presParOf" srcId="{BEF15714-826D-424D-A16B-1342F7A6F94A}" destId="{784CD88D-815F-3C48-8954-39E15967B559}" srcOrd="2" destOrd="0" presId="urn:microsoft.com/office/officeart/2005/8/layout/hProcess7#1"/>
    <dgm:cxn modelId="{D2ADB177-EAD7-4ECB-BDD4-8FC217C4837E}" type="presParOf" srcId="{C9C20603-5AFC-AA4E-9EDE-52AB2C24E37F}" destId="{84BC9E4C-180F-2F4D-A68C-5FBD4CE195B1}" srcOrd="7" destOrd="0" presId="urn:microsoft.com/office/officeart/2005/8/layout/hProcess7#1"/>
    <dgm:cxn modelId="{840B46EE-0773-4DF9-B8DA-4BC44473EA14}" type="presParOf" srcId="{C9C20603-5AFC-AA4E-9EDE-52AB2C24E37F}" destId="{63177C88-BF33-8E42-A381-C38EFA4AB9F0}" srcOrd="8" destOrd="0" presId="urn:microsoft.com/office/officeart/2005/8/layout/hProcess7#1"/>
    <dgm:cxn modelId="{61CB0AC5-5413-4A4C-99BB-DD089D936B88}" type="presParOf" srcId="{63177C88-BF33-8E42-A381-C38EFA4AB9F0}" destId="{2317258E-79AD-7D4E-AFF1-B00DC64E17AF}" srcOrd="0" destOrd="0" presId="urn:microsoft.com/office/officeart/2005/8/layout/hProcess7#1"/>
    <dgm:cxn modelId="{924F0EE8-D73F-4437-954A-C06309F5866A}" type="presParOf" srcId="{63177C88-BF33-8E42-A381-C38EFA4AB9F0}" destId="{F323D9F8-49C4-C642-BB7B-3ACA623B4FA8}" srcOrd="1" destOrd="0" presId="urn:microsoft.com/office/officeart/2005/8/layout/hProcess7#1"/>
    <dgm:cxn modelId="{BAFA12B5-420A-4419-A331-6865ECEF9EA7}" type="presParOf" srcId="{63177C88-BF33-8E42-A381-C38EFA4AB9F0}" destId="{C79CF0D2-EF07-444C-8DE0-67553A989AE4}"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11830-9F95-624D-8873-117662347740}">
      <dsp:nvSpPr>
        <dsp:cNvPr id="0" name=""/>
        <dsp:cNvSpPr/>
      </dsp:nvSpPr>
      <dsp:spPr>
        <a:xfrm>
          <a:off x="5303" y="141610"/>
          <a:ext cx="2768178" cy="2298498"/>
        </a:xfrm>
        <a:prstGeom prst="roundRect">
          <a:avLst>
            <a:gd name="adj" fmla="val 5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106299" rIns="137795" bIns="0" numCol="1" spcCol="1270" anchor="t" anchorCtr="0">
          <a:noAutofit/>
        </a:bodyPr>
        <a:lstStyle/>
        <a:p>
          <a:pPr lvl="0" algn="r" defTabSz="1377950" rtl="0">
            <a:lnSpc>
              <a:spcPct val="90000"/>
            </a:lnSpc>
            <a:spcBef>
              <a:spcPct val="0"/>
            </a:spcBef>
            <a:spcAft>
              <a:spcPct val="35000"/>
            </a:spcAft>
          </a:pPr>
          <a:endParaRPr sz="3100" kern="1200" dirty="0"/>
        </a:p>
      </dsp:txBody>
      <dsp:txXfrm rot="16200000">
        <a:off x="-660262" y="807176"/>
        <a:ext cx="1884768" cy="553635"/>
      </dsp:txXfrm>
    </dsp:sp>
    <dsp:sp modelId="{E0E84675-58E7-5C4E-B34E-B27885BA20E2}">
      <dsp:nvSpPr>
        <dsp:cNvPr id="0" name=""/>
        <dsp:cNvSpPr/>
      </dsp:nvSpPr>
      <dsp:spPr>
        <a:xfrm>
          <a:off x="543818" y="141610"/>
          <a:ext cx="2062292" cy="2298498"/>
        </a:xfrm>
        <a:prstGeom prst="rect">
          <a:avLst/>
        </a:prstGeom>
        <a:noFill/>
        <a:ln>
          <a:noFill/>
        </a:ln>
        <a:effectLst>
          <a:outerShdw blurRad="31750" dist="25400" dir="5400000" rotWithShape="0">
            <a:srgbClr val="000000">
              <a:alpha val="5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0" bIns="0" numCol="1" spcCol="1270" anchor="t" anchorCtr="0">
          <a:noAutofit/>
        </a:bodyPr>
        <a:lstStyle/>
        <a:p>
          <a:pPr lvl="0" algn="l" defTabSz="1422400" rtl="0">
            <a:lnSpc>
              <a:spcPct val="90000"/>
            </a:lnSpc>
            <a:spcBef>
              <a:spcPct val="0"/>
            </a:spcBef>
            <a:spcAft>
              <a:spcPct val="35000"/>
            </a:spcAft>
          </a:pPr>
          <a:r>
            <a:rPr lang="en-US" sz="3200" kern="1200" dirty="0" smtClean="0"/>
            <a:t>Educational Access</a:t>
          </a:r>
          <a:endParaRPr sz="3200" kern="1200" dirty="0"/>
        </a:p>
      </dsp:txBody>
      <dsp:txXfrm>
        <a:off x="543818" y="141610"/>
        <a:ext cx="2062292" cy="2298498"/>
      </dsp:txXfrm>
    </dsp:sp>
    <dsp:sp modelId="{8AD3329D-D0B5-8E46-A4F9-4889B8055BBA}">
      <dsp:nvSpPr>
        <dsp:cNvPr id="0" name=""/>
        <dsp:cNvSpPr/>
      </dsp:nvSpPr>
      <dsp:spPr>
        <a:xfrm>
          <a:off x="2863068" y="141610"/>
          <a:ext cx="2559620" cy="2311552"/>
        </a:xfrm>
        <a:prstGeom prst="roundRect">
          <a:avLst>
            <a:gd name="adj" fmla="val 5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rtl="0">
            <a:lnSpc>
              <a:spcPct val="90000"/>
            </a:lnSpc>
            <a:spcBef>
              <a:spcPct val="0"/>
            </a:spcBef>
            <a:spcAft>
              <a:spcPct val="35000"/>
            </a:spcAft>
          </a:pPr>
          <a:endParaRPr lang="en-US" sz="2900" kern="1200" dirty="0"/>
        </a:p>
      </dsp:txBody>
      <dsp:txXfrm rot="16200000">
        <a:off x="2171294" y="833384"/>
        <a:ext cx="1895472" cy="511924"/>
      </dsp:txXfrm>
    </dsp:sp>
    <dsp:sp modelId="{72230DE5-EBC8-C644-AD97-8F40EB0746EB}">
      <dsp:nvSpPr>
        <dsp:cNvPr id="0" name=""/>
        <dsp:cNvSpPr/>
      </dsp:nvSpPr>
      <dsp:spPr>
        <a:xfrm rot="5400000">
          <a:off x="2626273" y="1191119"/>
          <a:ext cx="451408" cy="383943"/>
        </a:xfrm>
        <a:prstGeom prst="flowChartExtract">
          <a:avLst/>
        </a:prstGeom>
        <a:solidFill>
          <a:schemeClr val="lt1">
            <a:hueOff val="0"/>
            <a:satOff val="0"/>
            <a:lumOff val="0"/>
            <a:alphaOff val="0"/>
          </a:schemeClr>
        </a:solidFill>
        <a:ln w="10000" cap="flat" cmpd="sng" algn="ctr">
          <a:solidFill>
            <a:schemeClr val="accent1">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08BC991-7F9C-DB4F-89EE-74D19E302F44}">
      <dsp:nvSpPr>
        <dsp:cNvPr id="0" name=""/>
        <dsp:cNvSpPr/>
      </dsp:nvSpPr>
      <dsp:spPr>
        <a:xfrm>
          <a:off x="3374992" y="141610"/>
          <a:ext cx="1906917" cy="2311552"/>
        </a:xfrm>
        <a:prstGeom prst="rect">
          <a:avLst/>
        </a:prstGeom>
        <a:noFill/>
        <a:ln>
          <a:noFill/>
        </a:ln>
        <a:effectLst>
          <a:outerShdw blurRad="31750" dist="25400" dir="5400000" rotWithShape="0">
            <a:srgbClr val="000000">
              <a:alpha val="5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0" bIns="0" numCol="1" spcCol="1270" anchor="t" anchorCtr="0">
          <a:noAutofit/>
        </a:bodyPr>
        <a:lstStyle/>
        <a:p>
          <a:pPr lvl="0" algn="l" defTabSz="1422400" rtl="0">
            <a:lnSpc>
              <a:spcPct val="90000"/>
            </a:lnSpc>
            <a:spcBef>
              <a:spcPct val="0"/>
            </a:spcBef>
            <a:spcAft>
              <a:spcPct val="35000"/>
            </a:spcAft>
          </a:pPr>
          <a:r>
            <a:rPr lang="en-US" sz="3200" kern="1200" dirty="0" smtClean="0"/>
            <a:t>School Stability</a:t>
          </a:r>
          <a:endParaRPr sz="3200" kern="1200" dirty="0"/>
        </a:p>
      </dsp:txBody>
      <dsp:txXfrm>
        <a:off x="3374992" y="141610"/>
        <a:ext cx="1906917" cy="2311552"/>
      </dsp:txXfrm>
    </dsp:sp>
    <dsp:sp modelId="{2317258E-79AD-7D4E-AFF1-B00DC64E17AF}">
      <dsp:nvSpPr>
        <dsp:cNvPr id="0" name=""/>
        <dsp:cNvSpPr/>
      </dsp:nvSpPr>
      <dsp:spPr>
        <a:xfrm>
          <a:off x="5512275" y="141610"/>
          <a:ext cx="2559620" cy="2301016"/>
        </a:xfrm>
        <a:prstGeom prst="roundRect">
          <a:avLst>
            <a:gd name="adj" fmla="val 5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99441" rIns="128905" bIns="0" numCol="1" spcCol="1270" anchor="t" anchorCtr="0">
          <a:noAutofit/>
        </a:bodyPr>
        <a:lstStyle/>
        <a:p>
          <a:pPr lvl="0" algn="r" defTabSz="1289050" rtl="0">
            <a:lnSpc>
              <a:spcPct val="90000"/>
            </a:lnSpc>
            <a:spcBef>
              <a:spcPct val="0"/>
            </a:spcBef>
            <a:spcAft>
              <a:spcPct val="35000"/>
            </a:spcAft>
          </a:pPr>
          <a:endParaRPr lang="en-US" sz="2900" kern="1200" dirty="0"/>
        </a:p>
      </dsp:txBody>
      <dsp:txXfrm rot="16200000">
        <a:off x="4824821" y="829064"/>
        <a:ext cx="1886833" cy="511924"/>
      </dsp:txXfrm>
    </dsp:sp>
    <dsp:sp modelId="{FF73377C-A0CD-9A4B-8022-447BE1EA0E44}">
      <dsp:nvSpPr>
        <dsp:cNvPr id="0" name=""/>
        <dsp:cNvSpPr/>
      </dsp:nvSpPr>
      <dsp:spPr>
        <a:xfrm rot="5400000">
          <a:off x="5295445" y="1191119"/>
          <a:ext cx="451408" cy="383943"/>
        </a:xfrm>
        <a:prstGeom prst="flowChartExtract">
          <a:avLst/>
        </a:prstGeom>
        <a:solidFill>
          <a:schemeClr val="lt1">
            <a:hueOff val="0"/>
            <a:satOff val="0"/>
            <a:lumOff val="0"/>
            <a:alphaOff val="0"/>
          </a:schemeClr>
        </a:solidFill>
        <a:ln w="10000" cap="flat" cmpd="sng" algn="ctr">
          <a:solidFill>
            <a:schemeClr val="accent1">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79CF0D2-EF07-444C-8DE0-67553A989AE4}">
      <dsp:nvSpPr>
        <dsp:cNvPr id="0" name=""/>
        <dsp:cNvSpPr/>
      </dsp:nvSpPr>
      <dsp:spPr>
        <a:xfrm>
          <a:off x="6024200" y="141610"/>
          <a:ext cx="1906917" cy="2301016"/>
        </a:xfrm>
        <a:prstGeom prst="rect">
          <a:avLst/>
        </a:prstGeom>
        <a:noFill/>
        <a:ln>
          <a:noFill/>
        </a:ln>
        <a:effectLst>
          <a:outerShdw blurRad="31750" dist="25400" dir="5400000" rotWithShape="0">
            <a:srgbClr val="000000">
              <a:alpha val="50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09728" rIns="0" bIns="0" numCol="1" spcCol="1270" anchor="t" anchorCtr="0">
          <a:noAutofit/>
        </a:bodyPr>
        <a:lstStyle/>
        <a:p>
          <a:pPr lvl="0" algn="l" defTabSz="1422400" rtl="0">
            <a:lnSpc>
              <a:spcPct val="90000"/>
            </a:lnSpc>
            <a:spcBef>
              <a:spcPct val="0"/>
            </a:spcBef>
            <a:spcAft>
              <a:spcPct val="35000"/>
            </a:spcAft>
          </a:pPr>
          <a:r>
            <a:rPr lang="en-US" sz="3200" kern="1200" dirty="0" smtClean="0"/>
            <a:t>Support for Academic Success</a:t>
          </a:r>
          <a:endParaRPr sz="3200" kern="1200" dirty="0"/>
        </a:p>
      </dsp:txBody>
      <dsp:txXfrm>
        <a:off x="6024200" y="141610"/>
        <a:ext cx="1906917" cy="23010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3/26/2015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3/26/2015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offer some national perspective, just over 1.2 million children and youth were identified as McKinney eligible in US Public schools.  Visually, that is equivalent to filling Mile High Stadium almost 17 times.  </a:t>
            </a:r>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DF7F1863-8423-8E48-8D02-88636C918AC7}" type="datetime1">
              <a:rPr lang="en-US" smtClean="0">
                <a:solidFill>
                  <a:prstClr val="black"/>
                </a:solidFill>
              </a:rPr>
              <a:pPr/>
              <a:t>3/26/2015</a:t>
            </a:fld>
            <a:endParaRPr lang="en-US" dirty="0">
              <a:solidFill>
                <a:prstClr val="black"/>
              </a:solidFill>
            </a:endParaRPr>
          </a:p>
        </p:txBody>
      </p:sp>
      <p:sp>
        <p:nvSpPr>
          <p:cNvPr id="6" name="Footer Placeholder 5"/>
          <p:cNvSpPr>
            <a:spLocks noGrp="1"/>
          </p:cNvSpPr>
          <p:nvPr>
            <p:ph type="ftr" sz="quarter" idx="12"/>
          </p:nvPr>
        </p:nvSpPr>
        <p:spPr/>
        <p:txBody>
          <a:bodyPr/>
          <a:lstStyle/>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3F7242FB-F25E-544B-B72F-E0B5A499AB4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490094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dirty="0"/>
          </a:p>
        </p:txBody>
      </p:sp>
    </p:spTree>
    <p:extLst>
      <p:ext uri="{BB962C8B-B14F-4D97-AF65-F5344CB8AC3E}">
        <p14:creationId xmlns:p14="http://schemas.microsoft.com/office/powerpoint/2010/main" val="72616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Sample </a:t>
            </a:r>
            <a:r>
              <a:rPr lang="en-US" baseline="0" dirty="0" smtClean="0"/>
              <a:t>questions you can ask: </a:t>
            </a:r>
            <a:r>
              <a:rPr lang="en-US" baseline="0" dirty="0" smtClean="0"/>
              <a:t> SPOC Tip </a:t>
            </a:r>
            <a:r>
              <a:rPr lang="en-US" baseline="0" dirty="0" smtClean="0"/>
              <a:t>Sheet Page Four.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dirty="0"/>
          </a:p>
        </p:txBody>
      </p:sp>
    </p:spTree>
    <p:extLst>
      <p:ext uri="{BB962C8B-B14F-4D97-AF65-F5344CB8AC3E}">
        <p14:creationId xmlns:p14="http://schemas.microsoft.com/office/powerpoint/2010/main" val="2778472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California</a:t>
            </a:r>
            <a:r>
              <a:rPr lang="en-US" baseline="0" dirty="0" smtClean="0"/>
              <a:t> survey tells us that over ½ of unaccompanied homeless youth reported they felt more safe being homeless than living at home.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dirty="0"/>
          </a:p>
        </p:txBody>
      </p:sp>
    </p:spTree>
    <p:extLst>
      <p:ext uri="{BB962C8B-B14F-4D97-AF65-F5344CB8AC3E}">
        <p14:creationId xmlns:p14="http://schemas.microsoft.com/office/powerpoint/2010/main" val="2112075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18</a:t>
            </a:fld>
            <a:endParaRPr lang="en-US" dirty="0"/>
          </a:p>
        </p:txBody>
      </p:sp>
    </p:spTree>
    <p:extLst>
      <p:ext uri="{BB962C8B-B14F-4D97-AF65-F5344CB8AC3E}">
        <p14:creationId xmlns:p14="http://schemas.microsoft.com/office/powerpoint/2010/main" val="2145595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61">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20</a:t>
            </a:fld>
            <a:endParaRPr lang="en-US" dirty="0"/>
          </a:p>
        </p:txBody>
      </p:sp>
    </p:spTree>
    <p:extLst>
      <p:ext uri="{BB962C8B-B14F-4D97-AF65-F5344CB8AC3E}">
        <p14:creationId xmlns:p14="http://schemas.microsoft.com/office/powerpoint/2010/main" val="3079404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22</a:t>
            </a:fld>
            <a:endParaRPr lang="en-US" dirty="0"/>
          </a:p>
        </p:txBody>
      </p:sp>
    </p:spTree>
    <p:extLst>
      <p:ext uri="{BB962C8B-B14F-4D97-AF65-F5344CB8AC3E}">
        <p14:creationId xmlns:p14="http://schemas.microsoft.com/office/powerpoint/2010/main" val="3985681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23</a:t>
            </a:fld>
            <a:endParaRPr lang="en-US" dirty="0"/>
          </a:p>
        </p:txBody>
      </p:sp>
    </p:spTree>
    <p:extLst>
      <p:ext uri="{BB962C8B-B14F-4D97-AF65-F5344CB8AC3E}">
        <p14:creationId xmlns:p14="http://schemas.microsoft.com/office/powerpoint/2010/main" val="368425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5</a:t>
            </a:fld>
            <a:endParaRPr lang="en-US" dirty="0"/>
          </a:p>
        </p:txBody>
      </p:sp>
    </p:spTree>
    <p:extLst>
      <p:ext uri="{BB962C8B-B14F-4D97-AF65-F5344CB8AC3E}">
        <p14:creationId xmlns:p14="http://schemas.microsoft.com/office/powerpoint/2010/main" val="92841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dirty="0"/>
          </a:p>
        </p:txBody>
      </p:sp>
    </p:spTree>
    <p:extLst>
      <p:ext uri="{BB962C8B-B14F-4D97-AF65-F5344CB8AC3E}">
        <p14:creationId xmlns:p14="http://schemas.microsoft.com/office/powerpoint/2010/main" val="319259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overall theme</a:t>
            </a:r>
            <a:r>
              <a:rPr lang="en-US" baseline="0" dirty="0" smtClean="0"/>
              <a:t> of MV is to protect basic educational rights in order to access, attend and succeed in K-12 education.  We mark success in a number of ways throughout the educational journey of a student however success for students in crisis means breaking that cycle of </a:t>
            </a:r>
            <a:r>
              <a:rPr lang="en-US" baseline="0" dirty="0" smtClean="0"/>
              <a:t>poverty.</a:t>
            </a:r>
            <a:endParaRPr lang="en-US" baseline="0"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dirty="0"/>
          </a:p>
        </p:txBody>
      </p:sp>
    </p:spTree>
    <p:extLst>
      <p:ext uri="{BB962C8B-B14F-4D97-AF65-F5344CB8AC3E}">
        <p14:creationId xmlns:p14="http://schemas.microsoft.com/office/powerpoint/2010/main" val="11610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student’s level of education increases so does the prospect of financial stability.  A college degree represents an opportunity to a homeless youth to break the cycle of poverty.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8</a:t>
            </a:fld>
            <a:endParaRPr lang="en-US" dirty="0"/>
          </a:p>
        </p:txBody>
      </p:sp>
    </p:spTree>
    <p:extLst>
      <p:ext uri="{BB962C8B-B14F-4D97-AF65-F5344CB8AC3E}">
        <p14:creationId xmlns:p14="http://schemas.microsoft.com/office/powerpoint/2010/main" val="3523399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if student cannot produce required documents</a:t>
            </a:r>
          </a:p>
          <a:p>
            <a:r>
              <a:rPr lang="en-US" dirty="0" smtClean="0"/>
              <a:t>Includes</a:t>
            </a:r>
            <a:r>
              <a:rPr lang="en-US" baseline="0" dirty="0" smtClean="0"/>
              <a:t> extra curricular activities</a:t>
            </a:r>
          </a:p>
          <a:p>
            <a:r>
              <a:rPr lang="en-US" baseline="0" dirty="0" smtClean="0"/>
              <a:t>School of origin = best interest of the student</a:t>
            </a:r>
          </a:p>
          <a:p>
            <a:r>
              <a:rPr lang="en-US" baseline="0" dirty="0" smtClean="0"/>
              <a:t>Automatically enrolled in FRL</a:t>
            </a:r>
            <a:endParaRPr lang="en-US"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334525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Liaisons,</a:t>
            </a:r>
            <a:r>
              <a:rPr lang="en-US" baseline="0" dirty="0" smtClean="0"/>
              <a:t> will offer their daily roles and </a:t>
            </a:r>
            <a:r>
              <a:rPr lang="en-US" baseline="0" dirty="0" err="1" smtClean="0"/>
              <a:t>responsbilities</a:t>
            </a:r>
            <a:r>
              <a:rPr lang="en-US" baseline="0" dirty="0" smtClean="0"/>
              <a:t>.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10</a:t>
            </a:fld>
            <a:endParaRPr lang="en-US" dirty="0"/>
          </a:p>
        </p:txBody>
      </p:sp>
    </p:spTree>
    <p:extLst>
      <p:ext uri="{BB962C8B-B14F-4D97-AF65-F5344CB8AC3E}">
        <p14:creationId xmlns:p14="http://schemas.microsoft.com/office/powerpoint/2010/main" val="2080157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400" dirty="0">
                <a:effectLst>
                  <a:outerShdw blurRad="38100" dist="38100" dir="2700000" algn="tl">
                    <a:srgbClr val="C0C0C0"/>
                  </a:outerShdw>
                </a:effectLst>
              </a:rPr>
              <a:t>In September of 2007, President Bush signed into law the College Cost Reduction and Access Act of 2007  </a:t>
            </a:r>
          </a:p>
          <a:p>
            <a:pPr eaLnBrk="1" hangingPunct="1"/>
            <a:r>
              <a:rPr lang="en-US" sz="1400" dirty="0">
                <a:effectLst>
                  <a:outerShdw blurRad="38100" dist="38100" dir="2700000" algn="tl">
                    <a:srgbClr val="C0C0C0"/>
                  </a:outerShdw>
                </a:effectLst>
              </a:rPr>
              <a:t>Included within this legislation are amendments to expand the definition of independent student in FAFSA to include: </a:t>
            </a:r>
          </a:p>
          <a:p>
            <a:pPr eaLnBrk="1" hangingPunct="1">
              <a:buFont typeface="Wingdings" charset="2"/>
              <a:buNone/>
            </a:pPr>
            <a:r>
              <a:rPr lang="en-US" dirty="0">
                <a:effectLst>
                  <a:outerShdw blurRad="38100" dist="38100" dir="2700000" algn="tl">
                    <a:srgbClr val="C0C0C0"/>
                  </a:outerShdw>
                </a:effectLst>
              </a:rPr>
              <a:t>		</a:t>
            </a:r>
            <a:r>
              <a:rPr lang="en-US" dirty="0">
                <a:solidFill>
                  <a:srgbClr val="2E5EED"/>
                </a:solidFill>
                <a:effectLst>
                  <a:outerShdw blurRad="38100" dist="38100" dir="2700000" algn="tl">
                    <a:srgbClr val="C0C0C0"/>
                  </a:outerShdw>
                </a:effectLst>
              </a:rPr>
              <a:t>(1) unaccompanied homeless youth</a:t>
            </a:r>
            <a:r>
              <a:rPr lang="en-US" dirty="0">
                <a:effectLst>
                  <a:outerShdw blurRad="38100" dist="38100" dir="2700000" algn="tl">
                    <a:srgbClr val="C0C0C0"/>
                  </a:outerShdw>
                </a:effectLst>
              </a:rPr>
              <a:t>; </a:t>
            </a:r>
          </a:p>
          <a:p>
            <a:pPr eaLnBrk="1" hangingPunct="1">
              <a:buFont typeface="Wingdings" charset="2"/>
              <a:buNone/>
            </a:pPr>
            <a:r>
              <a:rPr lang="en-US" dirty="0">
                <a:effectLst>
                  <a:outerShdw blurRad="38100" dist="38100" dir="2700000" algn="tl">
                    <a:srgbClr val="C0C0C0"/>
                  </a:outerShdw>
                </a:effectLst>
              </a:rPr>
              <a:t>		(2) youth who are in foster care at any time after the age 	of  13 or older, and; </a:t>
            </a:r>
          </a:p>
          <a:p>
            <a:pPr eaLnBrk="1" hangingPunct="1">
              <a:buFont typeface="Wingdings" charset="2"/>
              <a:buNone/>
            </a:pPr>
            <a:r>
              <a:rPr lang="en-US" dirty="0">
                <a:effectLst>
                  <a:outerShdw blurRad="38100" dist="38100" dir="2700000" algn="tl">
                    <a:srgbClr val="C0C0C0"/>
                  </a:outerShdw>
                </a:effectLst>
              </a:rPr>
              <a:t>		(3) youth who are emancipated minors or are in legal 	guardianships as determined by an appropriate court in 	the individual's state of residence. </a:t>
            </a:r>
          </a:p>
          <a:p>
            <a:endParaRPr lang="en-US" dirty="0" smtClean="0"/>
          </a:p>
          <a:p>
            <a:pPr defTabSz="465887">
              <a:defRPr/>
            </a:pPr>
            <a:r>
              <a:rPr lang="en-US" dirty="0"/>
              <a:t>Sample verification template at </a:t>
            </a:r>
            <a:r>
              <a:rPr lang="en-US" u="sng" dirty="0">
                <a:solidFill>
                  <a:srgbClr val="2E5EED"/>
                </a:solidFill>
              </a:rPr>
              <a:t>www.naehcy.org</a:t>
            </a:r>
            <a:endParaRPr lang="en-US" dirty="0"/>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11</a:t>
            </a:fld>
            <a:endParaRPr lang="en-US" dirty="0"/>
          </a:p>
        </p:txBody>
      </p:sp>
    </p:spTree>
    <p:extLst>
      <p:ext uri="{BB962C8B-B14F-4D97-AF65-F5344CB8AC3E}">
        <p14:creationId xmlns:p14="http://schemas.microsoft.com/office/powerpoint/2010/main" val="2425090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3/26/2015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dirty="0"/>
          </a:p>
        </p:txBody>
      </p:sp>
    </p:spTree>
    <p:extLst>
      <p:ext uri="{BB962C8B-B14F-4D97-AF65-F5344CB8AC3E}">
        <p14:creationId xmlns:p14="http://schemas.microsoft.com/office/powerpoint/2010/main" val="40633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0.jp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1.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naehcy.org/sites/default/files/dl/toolki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hefamilytree.org/spoc"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cott_d@cde.state.co.us" TargetMode="External"/><Relationship Id="rId2" Type="http://schemas.openxmlformats.org/officeDocument/2006/relationships/hyperlink" Target="mailto:Gumina_p@cde.state.co.u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aehcy.org/" TargetMode="External"/><Relationship Id="rId2" Type="http://schemas.openxmlformats.org/officeDocument/2006/relationships/hyperlink" Target="mailto:clee@naehcy.org" TargetMode="External"/><Relationship Id="rId1" Type="http://schemas.openxmlformats.org/officeDocument/2006/relationships/slideLayout" Target="../slideLayouts/slideLayout2.xml"/><Relationship Id="rId4" Type="http://schemas.openxmlformats.org/officeDocument/2006/relationships/hyperlink" Target="mailto:highered@naehcy.org"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center.serve.org/nche/" TargetMode="External"/><Relationship Id="rId2" Type="http://schemas.openxmlformats.org/officeDocument/2006/relationships/hyperlink" Target="http://www.cde.state.co.us/dropoutprevention/homeless_highered" TargetMode="External"/><Relationship Id="rId1" Type="http://schemas.openxmlformats.org/officeDocument/2006/relationships/slideLayout" Target="../slideLayouts/slideLayout2.xml"/><Relationship Id="rId5" Type="http://schemas.openxmlformats.org/officeDocument/2006/relationships/hyperlink" Target="http://www.nlchp.org/" TargetMode="External"/><Relationship Id="rId4" Type="http://schemas.openxmlformats.org/officeDocument/2006/relationships/hyperlink" Target="http://www.naehcy.or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www.denverpost.com/specialreports/ci_26373110/coming-friday-trying-live-trying-learn?source=infinite" TargetMode="External"/><Relationship Id="rId3" Type="http://schemas.openxmlformats.org/officeDocument/2006/relationships/hyperlink" Target="http://www.fcer.com/locations/san-antonio/northeast-san-antonio" TargetMode="External"/><Relationship Id="rId7" Type="http://schemas.openxmlformats.org/officeDocument/2006/relationships/hyperlink" Target="http://host-46.242.54.159.gannett.com/news/article/267249/8/Mobile-home-park-residents-left-in-lurch" TargetMode="External"/><Relationship Id="rId2" Type="http://schemas.openxmlformats.org/officeDocument/2006/relationships/hyperlink" Target="http://www.sjsu.edu/faculty/wooda/motel/colorado/" TargetMode="External"/><Relationship Id="rId1" Type="http://schemas.openxmlformats.org/officeDocument/2006/relationships/slideLayout" Target="../slideLayouts/slideLayout2.xml"/><Relationship Id="rId6" Type="http://schemas.openxmlformats.org/officeDocument/2006/relationships/hyperlink" Target="http://www.tellercountycolorado.com/index.php?page=tent-camping" TargetMode="External"/><Relationship Id="rId5" Type="http://schemas.openxmlformats.org/officeDocument/2006/relationships/hyperlink" Target="http://www.hikingintherockies.com/hiking/hike%20reports/williams_canyon/williams_canyon.htm" TargetMode="External"/><Relationship Id="rId4" Type="http://schemas.openxmlformats.org/officeDocument/2006/relationships/hyperlink" Target="http://goodmenproject.com/good-feed-blog/colorado-proves-housing-the-homeless-is-cheaper-than-leaving-them-on-the-stree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naehcy.org/" TargetMode="External"/><Relationship Id="rId4" Type="http://schemas.openxmlformats.org/officeDocument/2006/relationships/hyperlink" Target="http://center.serve.org/nch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4191023"/>
            <a:ext cx="8341851" cy="1234008"/>
          </a:xfrm>
        </p:spPr>
        <p:txBody>
          <a:bodyPr/>
          <a:lstStyle/>
          <a:p>
            <a:r>
              <a:rPr lang="en-US" dirty="0"/>
              <a:t>Dana Scott, State Coordinator </a:t>
            </a:r>
            <a:r>
              <a:rPr lang="en-US" dirty="0" smtClean="0"/>
              <a:t/>
            </a:r>
            <a:br>
              <a:rPr lang="en-US" dirty="0" smtClean="0"/>
            </a:br>
            <a:r>
              <a:rPr lang="en-US" dirty="0" smtClean="0"/>
              <a:t>Education </a:t>
            </a:r>
            <a:r>
              <a:rPr lang="en-US" dirty="0"/>
              <a:t>of Homeless Children and </a:t>
            </a:r>
            <a:r>
              <a:rPr lang="en-US" dirty="0" smtClean="0"/>
              <a:t>Youth</a:t>
            </a:r>
          </a:p>
          <a:p>
            <a:endParaRPr lang="en-US" dirty="0" smtClean="0"/>
          </a:p>
          <a:p>
            <a:r>
              <a:rPr lang="en-US" dirty="0" smtClean="0"/>
              <a:t>Paula Gumina, Program Specialist</a:t>
            </a:r>
            <a:br>
              <a:rPr lang="en-US" dirty="0" smtClean="0"/>
            </a:br>
            <a:endParaRPr lang="en-US" dirty="0" smtClean="0"/>
          </a:p>
        </p:txBody>
      </p:sp>
      <p:sp>
        <p:nvSpPr>
          <p:cNvPr id="5" name="Title 4"/>
          <p:cNvSpPr>
            <a:spLocks noGrp="1"/>
          </p:cNvSpPr>
          <p:nvPr>
            <p:ph type="title"/>
          </p:nvPr>
        </p:nvSpPr>
        <p:spPr/>
        <p:txBody>
          <a:bodyPr/>
          <a:lstStyle/>
          <a:p>
            <a:r>
              <a:rPr lang="en-US" sz="3200" dirty="0" smtClean="0"/>
              <a:t>Unaccompanied Homeless Youth &amp; </a:t>
            </a:r>
            <a:br>
              <a:rPr lang="en-US" sz="3200" dirty="0" smtClean="0"/>
            </a:br>
            <a:r>
              <a:rPr lang="en-US" sz="3200" dirty="0" smtClean="0"/>
              <a:t>Transitions into Higher Education</a:t>
            </a:r>
            <a:endParaRPr lang="en-US" sz="3200" dirty="0"/>
          </a:p>
        </p:txBody>
      </p:sp>
      <p:sp>
        <p:nvSpPr>
          <p:cNvPr id="7" name="Text Placeholder 6"/>
          <p:cNvSpPr>
            <a:spLocks noGrp="1"/>
          </p:cNvSpPr>
          <p:nvPr>
            <p:ph type="body" sz="quarter" idx="10"/>
          </p:nvPr>
        </p:nvSpPr>
        <p:spPr/>
        <p:txBody>
          <a:bodyPr/>
          <a:lstStyle/>
          <a:p>
            <a:r>
              <a:rPr lang="en-US" dirty="0" smtClean="0"/>
              <a:t>March 13, 2015</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Identification;</a:t>
            </a:r>
            <a:endParaRPr lang="en-US" dirty="0"/>
          </a:p>
          <a:p>
            <a:r>
              <a:rPr lang="en-US" dirty="0" smtClean="0"/>
              <a:t>Enrollment;</a:t>
            </a:r>
            <a:endParaRPr lang="en-US" dirty="0"/>
          </a:p>
          <a:p>
            <a:r>
              <a:rPr lang="en-US" dirty="0" smtClean="0"/>
              <a:t>Community connections and referrals for eligible services;</a:t>
            </a:r>
            <a:endParaRPr lang="en-US" dirty="0"/>
          </a:p>
          <a:p>
            <a:r>
              <a:rPr lang="en-US" dirty="0" smtClean="0"/>
              <a:t>Parent and Family Engagement and involvement;</a:t>
            </a:r>
            <a:endParaRPr lang="en-US" dirty="0"/>
          </a:p>
          <a:p>
            <a:r>
              <a:rPr lang="en-US" dirty="0" smtClean="0"/>
              <a:t>Education and advertisement of the educational rights of Homeless children and youth;</a:t>
            </a:r>
            <a:endParaRPr lang="en-US" dirty="0"/>
          </a:p>
          <a:p>
            <a:r>
              <a:rPr lang="en-US" dirty="0" smtClean="0"/>
              <a:t>Dispute management;</a:t>
            </a:r>
            <a:endParaRPr lang="en-US" dirty="0"/>
          </a:p>
          <a:p>
            <a:r>
              <a:rPr lang="en-US" dirty="0"/>
              <a:t>T</a:t>
            </a:r>
            <a:r>
              <a:rPr lang="en-US" dirty="0" smtClean="0"/>
              <a:t>ransportation </a:t>
            </a:r>
            <a:r>
              <a:rPr lang="en-US" dirty="0"/>
              <a:t>services, including transportation to the school of origin.</a:t>
            </a:r>
          </a:p>
        </p:txBody>
      </p:sp>
      <p:sp>
        <p:nvSpPr>
          <p:cNvPr id="3" name="Title 2"/>
          <p:cNvSpPr>
            <a:spLocks noGrp="1"/>
          </p:cNvSpPr>
          <p:nvPr>
            <p:ph type="title"/>
          </p:nvPr>
        </p:nvSpPr>
        <p:spPr/>
        <p:txBody>
          <a:bodyPr/>
          <a:lstStyle/>
          <a:p>
            <a:r>
              <a:rPr lang="en-US" dirty="0" smtClean="0"/>
              <a:t>Responsibilities of Local Liaisons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2620255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College Cost Reduction and Access Act of 2007</a:t>
            </a:r>
          </a:p>
          <a:p>
            <a:pPr lvl="1"/>
            <a:r>
              <a:rPr lang="en-US" dirty="0" smtClean="0"/>
              <a:t>Verification is not required for Unaccompanied Homeless Youth</a:t>
            </a:r>
          </a:p>
          <a:p>
            <a:pPr lvl="1"/>
            <a:r>
              <a:rPr lang="en-US" dirty="0" smtClean="0"/>
              <a:t>Financial Aid Administrators and Homeless Education Liaisons can verify</a:t>
            </a:r>
          </a:p>
          <a:p>
            <a:r>
              <a:rPr lang="en-US" dirty="0" smtClean="0"/>
              <a:t>Colorado Taskforce on Higher Education for Unaccompanied Homeless Youth</a:t>
            </a:r>
          </a:p>
          <a:p>
            <a:pPr lvl="1"/>
            <a:r>
              <a:rPr lang="en-US" dirty="0" smtClean="0"/>
              <a:t>Single Point Of Contact (SPOC)  Model</a:t>
            </a:r>
          </a:p>
          <a:p>
            <a:pPr lvl="1"/>
            <a:r>
              <a:rPr lang="en-US" dirty="0" smtClean="0"/>
              <a:t>Streamlined Processes/Services</a:t>
            </a:r>
          </a:p>
          <a:p>
            <a:pPr lvl="1"/>
            <a:r>
              <a:rPr lang="en-US" dirty="0" smtClean="0"/>
              <a:t>Storage of Important Documents for Students</a:t>
            </a:r>
          </a:p>
          <a:p>
            <a:pPr lvl="1"/>
            <a:r>
              <a:rPr lang="en-US" dirty="0" smtClean="0"/>
              <a:t>UHY Verification One-pager</a:t>
            </a:r>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sz="2800" dirty="0" smtClean="0"/>
              <a:t>Unaccompanied Homeless Youth(UHY)</a:t>
            </a:r>
            <a:br>
              <a:rPr lang="en-US" sz="2800" dirty="0" smtClean="0"/>
            </a:br>
            <a:r>
              <a:rPr lang="en-US" sz="2800" dirty="0" smtClean="0"/>
              <a:t> Transition into Higher Education</a:t>
            </a:r>
            <a:endParaRPr lang="en-US" sz="2800"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1268777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sz="quarter" idx="10"/>
          </p:nvPr>
        </p:nvSpPr>
        <p:spPr/>
        <p:txBody>
          <a:bodyPr/>
          <a:lstStyle/>
          <a:p>
            <a:r>
              <a:rPr lang="en-US" dirty="0" smtClean="0"/>
              <a:t>March 13, 2015</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964849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Homeless = Lacking a primary nighttime residence that is: </a:t>
            </a:r>
          </a:p>
          <a:p>
            <a:pPr lvl="1"/>
            <a:r>
              <a:rPr lang="en-US" dirty="0" smtClean="0"/>
              <a:t>Fixed: Stationary, permanent, no subject to change</a:t>
            </a:r>
          </a:p>
          <a:p>
            <a:pPr lvl="1"/>
            <a:r>
              <a:rPr lang="en-US" dirty="0" smtClean="0"/>
              <a:t>Regular:  Used on a predictable, routine or consistent basis</a:t>
            </a:r>
          </a:p>
          <a:p>
            <a:pPr marL="365760" lvl="1" indent="0">
              <a:buNone/>
            </a:pPr>
            <a:r>
              <a:rPr lang="en-US" dirty="0" smtClean="0"/>
              <a:t>AND </a:t>
            </a:r>
          </a:p>
          <a:p>
            <a:pPr lvl="1"/>
            <a:r>
              <a:rPr lang="en-US" dirty="0" smtClean="0"/>
              <a:t>Adequate: Sufficient for meeting both physical and psychological needs</a:t>
            </a:r>
          </a:p>
          <a:p>
            <a:pPr marL="365760" lvl="1" indent="0">
              <a:buNone/>
            </a:pPr>
            <a:endParaRPr lang="en-US" dirty="0"/>
          </a:p>
        </p:txBody>
      </p:sp>
      <p:sp>
        <p:nvSpPr>
          <p:cNvPr id="3" name="Title 2"/>
          <p:cNvSpPr>
            <a:spLocks noGrp="1"/>
          </p:cNvSpPr>
          <p:nvPr>
            <p:ph type="title"/>
          </p:nvPr>
        </p:nvSpPr>
        <p:spPr/>
        <p:txBody>
          <a:bodyPr/>
          <a:lstStyle/>
          <a:p>
            <a:r>
              <a:rPr lang="en-US" dirty="0" smtClean="0"/>
              <a:t>Homeless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
        <p:nvSpPr>
          <p:cNvPr id="5" name="TextBox 4"/>
          <p:cNvSpPr txBox="1"/>
          <p:nvPr/>
        </p:nvSpPr>
        <p:spPr>
          <a:xfrm>
            <a:off x="1656966" y="4565863"/>
            <a:ext cx="4989311" cy="369332"/>
          </a:xfrm>
          <a:prstGeom prst="rect">
            <a:avLst/>
          </a:prstGeom>
          <a:noFill/>
          <a:ln w="19050">
            <a:solidFill>
              <a:schemeClr val="tx1"/>
            </a:solidFill>
          </a:ln>
        </p:spPr>
        <p:txBody>
          <a:bodyPr wrap="square" rtlCol="0">
            <a:spAutoFit/>
          </a:bodyPr>
          <a:lstStyle/>
          <a:p>
            <a:pPr algn="ctr"/>
            <a:r>
              <a:rPr lang="en-US" b="1" dirty="0" smtClean="0"/>
              <a:t>Chapter 5: Special Cases AVG-127</a:t>
            </a:r>
            <a:endParaRPr lang="en-US" b="1" dirty="0"/>
          </a:p>
        </p:txBody>
      </p:sp>
    </p:spTree>
    <p:extLst>
      <p:ext uri="{BB962C8B-B14F-4D97-AF65-F5344CB8AC3E}">
        <p14:creationId xmlns:p14="http://schemas.microsoft.com/office/powerpoint/2010/main" val="272852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3" end="3"/>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999" y="418926"/>
            <a:ext cx="2151852" cy="1819777"/>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184634" y="221132"/>
            <a:ext cx="4524704" cy="2141694"/>
          </a:xfrm>
          <a:prstGeom prst="rect">
            <a:avLst/>
          </a:prstGeom>
        </p:spPr>
      </p:pic>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325140" y="116354"/>
            <a:ext cx="2818860" cy="1876890"/>
          </a:xfrm>
          <a:prstGeom prst="rect">
            <a:avLst/>
          </a:prstGeom>
        </p:spPr>
      </p:pic>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380999" y="3467561"/>
            <a:ext cx="3733799" cy="2486769"/>
          </a:xfrm>
          <a:prstGeom prst="rect">
            <a:avLst/>
          </a:prstGeom>
        </p:spPr>
      </p:pic>
      <p:pic>
        <p:nvPicPr>
          <p:cNvPr id="8" name="Picture 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865882" y="1993244"/>
            <a:ext cx="2112579" cy="3168869"/>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70444" y="4369895"/>
            <a:ext cx="3190875" cy="1584435"/>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49449" y="1993244"/>
            <a:ext cx="3810000" cy="2146300"/>
          </a:xfrm>
          <a:prstGeom prst="rect">
            <a:avLst/>
          </a:prstGeom>
        </p:spPr>
      </p:pic>
    </p:spTree>
    <p:extLst>
      <p:ext uri="{BB962C8B-B14F-4D97-AF65-F5344CB8AC3E}">
        <p14:creationId xmlns:p14="http://schemas.microsoft.com/office/powerpoint/2010/main" val="336172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Homeless when not living in student housing</a:t>
            </a:r>
          </a:p>
          <a:p>
            <a:r>
              <a:rPr lang="en-US" dirty="0" smtClean="0"/>
              <a:t>Fleeing an abusive parent and living in a homeless situation, even if their parents would provide a place to live</a:t>
            </a:r>
            <a:endParaRPr lang="en-US" dirty="0"/>
          </a:p>
          <a:p>
            <a:r>
              <a:rPr lang="en-US" dirty="0" smtClean="0"/>
              <a:t>At risk of being homeless</a:t>
            </a:r>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Homeless Youth 	</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4096511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in the physical custody of a parent or guardian</a:t>
            </a:r>
          </a:p>
          <a:p>
            <a:pPr lvl="1"/>
            <a:r>
              <a:rPr lang="en-US" dirty="0" smtClean="0"/>
              <a:t>Whether asked or chose to leave</a:t>
            </a:r>
          </a:p>
          <a:p>
            <a:pPr lvl="1"/>
            <a:r>
              <a:rPr lang="en-US" dirty="0" smtClean="0"/>
              <a:t>Can be in legal custody of a parent/guardian, but must be living apart</a:t>
            </a:r>
          </a:p>
          <a:p>
            <a:pPr lvl="1"/>
            <a:r>
              <a:rPr lang="en-US" dirty="0" smtClean="0"/>
              <a:t>May have periodic contact with parents/guardians but not supported</a:t>
            </a:r>
          </a:p>
          <a:p>
            <a:pPr lvl="1"/>
            <a:r>
              <a:rPr lang="en-US" dirty="0" smtClean="0"/>
              <a:t>No lower age limit</a:t>
            </a:r>
          </a:p>
          <a:p>
            <a:pPr lvl="1"/>
            <a:r>
              <a:rPr lang="en-US" dirty="0" smtClean="0"/>
              <a:t>Upper age limit = 21 years old</a:t>
            </a:r>
            <a:endParaRPr lang="en-US" dirty="0"/>
          </a:p>
        </p:txBody>
      </p:sp>
      <p:sp>
        <p:nvSpPr>
          <p:cNvPr id="3" name="Title 2"/>
          <p:cNvSpPr>
            <a:spLocks noGrp="1"/>
          </p:cNvSpPr>
          <p:nvPr>
            <p:ph type="title"/>
          </p:nvPr>
        </p:nvSpPr>
        <p:spPr/>
        <p:txBody>
          <a:bodyPr/>
          <a:lstStyle/>
          <a:p>
            <a:r>
              <a:rPr lang="en-US" dirty="0" smtClean="0"/>
              <a:t>Unaccompanied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3212652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Family dysfunction</a:t>
            </a:r>
          </a:p>
          <a:p>
            <a:pPr lvl="1"/>
            <a:r>
              <a:rPr lang="en-US" dirty="0" smtClean="0"/>
              <a:t>Parental drug use/alcoholism</a:t>
            </a:r>
          </a:p>
          <a:p>
            <a:pPr lvl="1"/>
            <a:r>
              <a:rPr lang="en-US" dirty="0" smtClean="0"/>
              <a:t>Conflicts with stepparents/partners</a:t>
            </a:r>
          </a:p>
          <a:p>
            <a:pPr lvl="1"/>
            <a:r>
              <a:rPr lang="en-US" dirty="0" smtClean="0"/>
              <a:t>Disapproval of pregnancy or sexual orientation</a:t>
            </a:r>
          </a:p>
          <a:p>
            <a:r>
              <a:rPr lang="en-US" dirty="0" smtClean="0"/>
              <a:t>Safety/well-being at risk</a:t>
            </a:r>
          </a:p>
          <a:p>
            <a:pPr lvl="1"/>
            <a:r>
              <a:rPr lang="en-US" dirty="0" smtClean="0"/>
              <a:t>20-50% were sexually abused in their homes</a:t>
            </a:r>
          </a:p>
          <a:p>
            <a:pPr lvl="1"/>
            <a:r>
              <a:rPr lang="en-US" dirty="0" smtClean="0"/>
              <a:t>40-60% were physically abused</a:t>
            </a:r>
          </a:p>
          <a:p>
            <a:pPr lvl="1"/>
            <a:endParaRPr lang="en-US" dirty="0" smtClean="0"/>
          </a:p>
        </p:txBody>
      </p:sp>
      <p:sp>
        <p:nvSpPr>
          <p:cNvPr id="3" name="Title 2"/>
          <p:cNvSpPr>
            <a:spLocks noGrp="1"/>
          </p:cNvSpPr>
          <p:nvPr>
            <p:ph type="title"/>
          </p:nvPr>
        </p:nvSpPr>
        <p:spPr/>
        <p:txBody>
          <a:bodyPr/>
          <a:lstStyle/>
          <a:p>
            <a:r>
              <a:rPr lang="en-US" dirty="0" smtClean="0"/>
              <a:t>How do youth become unaccompanied?</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Tree>
    <p:extLst>
      <p:ext uri="{BB962C8B-B14F-4D97-AF65-F5344CB8AC3E}">
        <p14:creationId xmlns:p14="http://schemas.microsoft.com/office/powerpoint/2010/main" val="4013083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21 or younger, or </a:t>
            </a:r>
          </a:p>
          <a:p>
            <a:r>
              <a:rPr lang="en-US" dirty="0" smtClean="0"/>
              <a:t>Still enrolled in high school as of the date he/she signs the Free Application for Federal Student Aid (FAFSA)</a:t>
            </a:r>
          </a:p>
          <a:p>
            <a:r>
              <a:rPr lang="en-US" dirty="0" smtClean="0"/>
              <a:t>For FAFSA: Older than 21 and not yet 24 and who are unaccompanied and homeless or self-supporting and at risk of being homeless qualify for a dependency override. </a:t>
            </a:r>
            <a:endParaRPr lang="en-US" dirty="0"/>
          </a:p>
        </p:txBody>
      </p:sp>
      <p:sp>
        <p:nvSpPr>
          <p:cNvPr id="3" name="Title 2"/>
          <p:cNvSpPr>
            <a:spLocks noGrp="1"/>
          </p:cNvSpPr>
          <p:nvPr>
            <p:ph type="title"/>
          </p:nvPr>
        </p:nvSpPr>
        <p:spPr/>
        <p:txBody>
          <a:bodyPr/>
          <a:lstStyle/>
          <a:p>
            <a:r>
              <a:rPr lang="en-US" dirty="0" smtClean="0"/>
              <a:t>Youth</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18</a:t>
            </a:fld>
            <a:endParaRPr lang="en-US" dirty="0" smtClean="0"/>
          </a:p>
        </p:txBody>
      </p:sp>
      <p:sp>
        <p:nvSpPr>
          <p:cNvPr id="5" name="TextBox 4"/>
          <p:cNvSpPr txBox="1"/>
          <p:nvPr/>
        </p:nvSpPr>
        <p:spPr>
          <a:xfrm>
            <a:off x="2135646" y="4553589"/>
            <a:ext cx="4436988" cy="369332"/>
          </a:xfrm>
          <a:prstGeom prst="rect">
            <a:avLst/>
          </a:prstGeom>
          <a:noFill/>
          <a:ln w="12700">
            <a:solidFill>
              <a:schemeClr val="tx1"/>
            </a:solidFill>
          </a:ln>
        </p:spPr>
        <p:txBody>
          <a:bodyPr wrap="square" rtlCol="0">
            <a:spAutoFit/>
          </a:bodyPr>
          <a:lstStyle/>
          <a:p>
            <a:pPr algn="ctr"/>
            <a:r>
              <a:rPr lang="en-US" b="1" dirty="0" smtClean="0"/>
              <a:t>Chapter 5: Special Cases AVG-124</a:t>
            </a:r>
            <a:endParaRPr lang="en-US" b="1" dirty="0"/>
          </a:p>
        </p:txBody>
      </p:sp>
    </p:spTree>
    <p:extLst>
      <p:ext uri="{BB962C8B-B14F-4D97-AF65-F5344CB8AC3E}">
        <p14:creationId xmlns:p14="http://schemas.microsoft.com/office/powerpoint/2010/main" val="421267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Lack of continuity in education</a:t>
            </a:r>
          </a:p>
          <a:p>
            <a:r>
              <a:rPr lang="en-US" dirty="0" smtClean="0"/>
              <a:t>Difficulties in school</a:t>
            </a:r>
          </a:p>
          <a:p>
            <a:r>
              <a:rPr lang="en-US" dirty="0" smtClean="0"/>
              <a:t>Paperwork and documentation </a:t>
            </a:r>
            <a:r>
              <a:rPr lang="en-US" dirty="0"/>
              <a:t>c</a:t>
            </a:r>
            <a:r>
              <a:rPr lang="en-US" dirty="0" smtClean="0"/>
              <a:t>hallenges</a:t>
            </a:r>
          </a:p>
          <a:p>
            <a:r>
              <a:rPr lang="en-US" dirty="0" smtClean="0"/>
              <a:t>Social and behavioral </a:t>
            </a:r>
            <a:r>
              <a:rPr lang="en-US" dirty="0"/>
              <a:t>c</a:t>
            </a:r>
            <a:r>
              <a:rPr lang="en-US" dirty="0" smtClean="0"/>
              <a:t>oncerns</a:t>
            </a:r>
          </a:p>
          <a:p>
            <a:r>
              <a:rPr lang="en-US" dirty="0" smtClean="0"/>
              <a:t>Poor health/nutrition</a:t>
            </a:r>
          </a:p>
          <a:p>
            <a:r>
              <a:rPr lang="en-US" dirty="0" smtClean="0"/>
              <a:t>Lack of support </a:t>
            </a:r>
            <a:r>
              <a:rPr lang="en-US" dirty="0"/>
              <a:t>s</a:t>
            </a:r>
            <a:r>
              <a:rPr lang="en-US" dirty="0" smtClean="0"/>
              <a:t>ystem</a:t>
            </a:r>
          </a:p>
          <a:p>
            <a:r>
              <a:rPr lang="en-US" dirty="0" smtClean="0"/>
              <a:t>Statements by the </a:t>
            </a:r>
            <a:r>
              <a:rPr lang="en-US" dirty="0"/>
              <a:t>s</a:t>
            </a:r>
            <a:r>
              <a:rPr lang="en-US" dirty="0" smtClean="0"/>
              <a:t>tudent</a:t>
            </a:r>
          </a:p>
          <a:p>
            <a:pPr marL="45720" indent="0">
              <a:buNone/>
            </a:pPr>
            <a:endParaRPr lang="en-US" dirty="0" smtClean="0"/>
          </a:p>
          <a:p>
            <a:pPr marL="45720" indent="0" algn="ctr">
              <a:buNone/>
            </a:pPr>
            <a:r>
              <a:rPr lang="en-US" dirty="0">
                <a:hlinkClick r:id="rId2"/>
              </a:rPr>
              <a:t>http://www.naehcy.org/sites/default/files/dl/toolkit.pdf</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Signs of Homelessness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19</a:t>
            </a:fld>
            <a:endParaRPr lang="en-US" dirty="0" smtClean="0"/>
          </a:p>
        </p:txBody>
      </p:sp>
    </p:spTree>
    <p:extLst>
      <p:ext uri="{BB962C8B-B14F-4D97-AF65-F5344CB8AC3E}">
        <p14:creationId xmlns:p14="http://schemas.microsoft.com/office/powerpoint/2010/main" val="389316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 calcmode="lin" valueType="num">
                                      <p:cBhvr additive="base">
                                        <p:cTn id="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Northeast Colorado and Homelessness</a:t>
            </a:r>
          </a:p>
          <a:p>
            <a:r>
              <a:rPr lang="en-US" dirty="0" smtClean="0"/>
              <a:t>Definitions and the Law</a:t>
            </a:r>
          </a:p>
          <a:p>
            <a:r>
              <a:rPr lang="en-US" dirty="0" smtClean="0"/>
              <a:t>Watching for the Signs</a:t>
            </a:r>
          </a:p>
          <a:p>
            <a:r>
              <a:rPr lang="en-US" dirty="0" smtClean="0"/>
              <a:t>Overcoming </a:t>
            </a:r>
            <a:r>
              <a:rPr lang="en-US" dirty="0"/>
              <a:t>B</a:t>
            </a:r>
            <a:r>
              <a:rPr lang="en-US" dirty="0" smtClean="0"/>
              <a:t>arriers</a:t>
            </a:r>
          </a:p>
          <a:p>
            <a:r>
              <a:rPr lang="en-US" dirty="0" smtClean="0"/>
              <a:t>Partners in K-12</a:t>
            </a:r>
          </a:p>
          <a:p>
            <a:r>
              <a:rPr lang="en-US" dirty="0" smtClean="0"/>
              <a:t>Questions and Answers</a:t>
            </a:r>
          </a:p>
        </p:txBody>
      </p:sp>
      <p:sp>
        <p:nvSpPr>
          <p:cNvPr id="10" name="Title 9"/>
          <p:cNvSpPr>
            <a:spLocks noGrp="1"/>
          </p:cNvSpPr>
          <p:nvPr>
            <p:ph type="title"/>
          </p:nvPr>
        </p:nvSpPr>
        <p:spPr/>
        <p:txBody>
          <a:bodyPr/>
          <a:lstStyle/>
          <a:p>
            <a:r>
              <a:rPr lang="en-US" dirty="0" smtClean="0">
                <a:latin typeface="Museo Slab 500"/>
                <a:cs typeface="Museo Slab 500"/>
              </a:rPr>
              <a:t>Today’s Agenda</a:t>
            </a:r>
            <a:endParaRPr lang="en-US" dirty="0">
              <a:latin typeface="Museo Slab 500"/>
              <a:cs typeface="Museo Slab 500"/>
            </a:endParaRPr>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spTree>
    <p:extLst>
      <p:ext uri="{BB962C8B-B14F-4D97-AF65-F5344CB8AC3E}">
        <p14:creationId xmlns:p14="http://schemas.microsoft.com/office/powerpoint/2010/main" val="2945129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idx="1"/>
          </p:nvPr>
        </p:nvSpPr>
        <p:spPr/>
        <p:txBody>
          <a:bodyPr>
            <a:normAutofit/>
          </a:bodyPr>
          <a:lstStyle/>
          <a:p>
            <a:pPr lvl="1" eaLnBrk="1" hangingPunct="1">
              <a:defRPr/>
            </a:pPr>
            <a:r>
              <a:rPr lang="en-US" sz="2400" dirty="0" smtClean="0">
                <a:effectLst>
                  <a:outerShdw blurRad="38100" dist="38100" dir="2700000" algn="tl">
                    <a:srgbClr val="C0C0C0"/>
                  </a:outerShdw>
                </a:effectLst>
              </a:rPr>
              <a:t>Lack of support from an adult</a:t>
            </a:r>
          </a:p>
          <a:p>
            <a:pPr lvl="1" eaLnBrk="1" hangingPunct="1">
              <a:defRPr/>
            </a:pPr>
            <a:r>
              <a:rPr lang="en-US" sz="2400" dirty="0" smtClean="0">
                <a:effectLst>
                  <a:outerShdw blurRad="38100" dist="38100" dir="2700000" algn="tl">
                    <a:srgbClr val="C0C0C0"/>
                  </a:outerShdw>
                </a:effectLst>
              </a:rPr>
              <a:t>Difficulty paying fees</a:t>
            </a:r>
          </a:p>
          <a:p>
            <a:pPr lvl="1" eaLnBrk="1" hangingPunct="1">
              <a:defRPr/>
            </a:pPr>
            <a:r>
              <a:rPr lang="en-US" sz="2400" dirty="0" smtClean="0">
                <a:effectLst>
                  <a:outerShdw blurRad="38100" dist="38100" dir="2700000" algn="tl">
                    <a:srgbClr val="C0C0C0"/>
                  </a:outerShdw>
                </a:effectLst>
              </a:rPr>
              <a:t>FAFSA completion</a:t>
            </a:r>
          </a:p>
          <a:p>
            <a:pPr lvl="1" eaLnBrk="1" hangingPunct="1">
              <a:defRPr/>
            </a:pPr>
            <a:r>
              <a:rPr lang="en-US" sz="2400" dirty="0" smtClean="0">
                <a:effectLst>
                  <a:outerShdw blurRad="38100" dist="38100" dir="2700000" algn="tl">
                    <a:srgbClr val="C0C0C0"/>
                  </a:outerShdw>
                </a:effectLst>
              </a:rPr>
              <a:t>Lack of full tuition financial aid package</a:t>
            </a:r>
          </a:p>
          <a:p>
            <a:pPr lvl="1" eaLnBrk="1" hangingPunct="1">
              <a:defRPr/>
            </a:pPr>
            <a:r>
              <a:rPr lang="en-US" sz="2400" dirty="0" smtClean="0">
                <a:effectLst>
                  <a:outerShdw blurRad="38100" dist="38100" dir="2700000" algn="tl">
                    <a:srgbClr val="C0C0C0"/>
                  </a:outerShdw>
                </a:effectLst>
              </a:rPr>
              <a:t>Payment of expenses without the </a:t>
            </a:r>
          </a:p>
          <a:p>
            <a:pPr marL="365760" lvl="1" indent="0" eaLnBrk="1" hangingPunct="1">
              <a:buNone/>
              <a:defRPr/>
            </a:pPr>
            <a:r>
              <a:rPr lang="en-US" sz="2400" dirty="0">
                <a:effectLst>
                  <a:outerShdw blurRad="38100" dist="38100" dir="2700000" algn="tl">
                    <a:srgbClr val="C0C0C0"/>
                  </a:outerShdw>
                </a:effectLst>
              </a:rPr>
              <a:t>	</a:t>
            </a:r>
            <a:r>
              <a:rPr lang="en-US" sz="2400" dirty="0" smtClean="0">
                <a:effectLst>
                  <a:outerShdw blurRad="38100" dist="38100" dir="2700000" algn="tl">
                    <a:srgbClr val="C0C0C0"/>
                  </a:outerShdw>
                </a:effectLst>
              </a:rPr>
              <a:t>assistance of financial aid</a:t>
            </a:r>
          </a:p>
          <a:p>
            <a:pPr lvl="1">
              <a:defRPr/>
            </a:pPr>
            <a:r>
              <a:rPr lang="en-US" sz="2400" dirty="0" smtClean="0">
                <a:effectLst>
                  <a:outerShdw blurRad="38100" dist="38100" dir="2700000" algn="tl">
                    <a:srgbClr val="C0C0C0"/>
                  </a:outerShdw>
                </a:effectLst>
              </a:rPr>
              <a:t>Lack of information regarding supports</a:t>
            </a:r>
            <a:endParaRPr lang="en-US" dirty="0">
              <a:effectLst>
                <a:outerShdw blurRad="38100" dist="38100" dir="2700000" algn="tl">
                  <a:srgbClr val="C0C0C0"/>
                </a:outerShdw>
              </a:effectLst>
            </a:endParaRPr>
          </a:p>
          <a:p>
            <a:pPr marL="365760" lvl="1" indent="0">
              <a:buNone/>
              <a:defRPr/>
            </a:pPr>
            <a:r>
              <a:rPr lang="en-US" sz="2400" dirty="0" smtClean="0">
                <a:effectLst>
                  <a:outerShdw blurRad="38100" dist="38100" dir="2700000" algn="tl">
                    <a:srgbClr val="C0C0C0"/>
                  </a:outerShdw>
                </a:effectLst>
              </a:rPr>
              <a:t>	and services available to them</a:t>
            </a:r>
          </a:p>
        </p:txBody>
      </p:sp>
      <p:sp>
        <p:nvSpPr>
          <p:cNvPr id="164866" name="Rectangle 2"/>
          <p:cNvSpPr>
            <a:spLocks noGrp="1" noChangeArrowheads="1"/>
          </p:cNvSpPr>
          <p:nvPr>
            <p:ph type="title"/>
          </p:nvPr>
        </p:nvSpPr>
        <p:spPr/>
        <p:txBody>
          <a:bodyPr>
            <a:normAutofit/>
            <a:scene3d>
              <a:camera prst="orthographicFront"/>
              <a:lightRig rig="soft" dir="t"/>
            </a:scene3d>
            <a:sp3d prstMaterial="softEdge">
              <a:bevelT w="25400" h="25400"/>
            </a:sp3d>
          </a:bodyPr>
          <a:lstStyle/>
          <a:p>
            <a:pPr eaLnBrk="1" fontAlgn="auto" hangingPunct="1">
              <a:spcAft>
                <a:spcPts val="0"/>
              </a:spcAft>
              <a:defRPr/>
            </a:pPr>
            <a:r>
              <a:rPr lang="en-US" sz="4000" dirty="0" smtClean="0">
                <a:ea typeface="+mj-ea"/>
                <a:cs typeface="+mj-cs"/>
              </a:rPr>
              <a:t>Barriers to College Access</a:t>
            </a:r>
            <a:endParaRPr lang="en-US" sz="4000" dirty="0">
              <a:ea typeface="+mj-ea"/>
              <a:cs typeface="+mj-cs"/>
            </a:endParaRPr>
          </a:p>
        </p:txBody>
      </p:sp>
      <p:pic>
        <p:nvPicPr>
          <p:cNvPr id="1026" name="Picture 2" descr="C:\Users\gumina_p\AppData\Local\Microsoft\Windows\Temporary Internet Files\Content.IE5\U922HUA1\MP900341543[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85312" y="2986087"/>
            <a:ext cx="2130075" cy="2986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999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48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48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48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48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4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Continued lack of support from an adult</a:t>
            </a:r>
          </a:p>
          <a:p>
            <a:r>
              <a:rPr lang="en-US" dirty="0" smtClean="0"/>
              <a:t>Mental health issues</a:t>
            </a:r>
          </a:p>
          <a:p>
            <a:r>
              <a:rPr lang="en-US" dirty="0" smtClean="0"/>
              <a:t>Insufficient academic supports</a:t>
            </a:r>
          </a:p>
          <a:p>
            <a:r>
              <a:rPr lang="en-US" dirty="0" smtClean="0"/>
              <a:t>Insufficient services for housing, transportation etc.</a:t>
            </a:r>
          </a:p>
          <a:p>
            <a:r>
              <a:rPr lang="en-US" dirty="0" smtClean="0"/>
              <a:t>Difficulty balancing school with other life demands</a:t>
            </a:r>
            <a:endParaRPr lang="en-US" dirty="0"/>
          </a:p>
        </p:txBody>
      </p:sp>
      <p:sp>
        <p:nvSpPr>
          <p:cNvPr id="3" name="Title 2"/>
          <p:cNvSpPr>
            <a:spLocks noGrp="1"/>
          </p:cNvSpPr>
          <p:nvPr>
            <p:ph type="title"/>
          </p:nvPr>
        </p:nvSpPr>
        <p:spPr/>
        <p:txBody>
          <a:bodyPr/>
          <a:lstStyle/>
          <a:p>
            <a:r>
              <a:rPr lang="en-US" dirty="0" smtClean="0"/>
              <a:t>Barriers to College Success</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21</a:t>
            </a:fld>
            <a:endParaRPr lang="en-US" dirty="0" smtClean="0"/>
          </a:p>
        </p:txBody>
      </p:sp>
    </p:spTree>
    <p:extLst>
      <p:ext uri="{BB962C8B-B14F-4D97-AF65-F5344CB8AC3E}">
        <p14:creationId xmlns:p14="http://schemas.microsoft.com/office/powerpoint/2010/main" val="2241264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Recommended Practices: Working with Unaccompanied Homeless Youth</a:t>
            </a:r>
          </a:p>
          <a:p>
            <a:r>
              <a:rPr lang="en-US" dirty="0" smtClean="0"/>
              <a:t>Local resources</a:t>
            </a:r>
          </a:p>
          <a:p>
            <a:r>
              <a:rPr lang="en-US" dirty="0" smtClean="0"/>
              <a:t>How Homeless Education Liaisons can help you</a:t>
            </a:r>
          </a:p>
          <a:p>
            <a:pPr marL="45720" indent="0">
              <a:buNone/>
            </a:pPr>
            <a:endParaRPr lang="en-US" dirty="0"/>
          </a:p>
        </p:txBody>
      </p:sp>
      <p:sp>
        <p:nvSpPr>
          <p:cNvPr id="3" name="Title 2"/>
          <p:cNvSpPr>
            <a:spLocks noGrp="1"/>
          </p:cNvSpPr>
          <p:nvPr>
            <p:ph type="title"/>
          </p:nvPr>
        </p:nvSpPr>
        <p:spPr/>
        <p:txBody>
          <a:bodyPr/>
          <a:lstStyle/>
          <a:p>
            <a:r>
              <a:rPr lang="en-US" dirty="0" smtClean="0"/>
              <a:t>Partners in K-12</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22</a:t>
            </a:fld>
            <a:endParaRPr lang="en-US" dirty="0" smtClean="0"/>
          </a:p>
        </p:txBody>
      </p:sp>
    </p:spTree>
    <p:extLst>
      <p:ext uri="{BB962C8B-B14F-4D97-AF65-F5344CB8AC3E}">
        <p14:creationId xmlns:p14="http://schemas.microsoft.com/office/powerpoint/2010/main" val="20105573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numCol="1"/>
          <a:lstStyle/>
          <a:p>
            <a:r>
              <a:rPr lang="en-US" dirty="0" smtClean="0"/>
              <a:t>One-time fund </a:t>
            </a:r>
          </a:p>
          <a:p>
            <a:pPr lvl="1"/>
            <a:r>
              <a:rPr lang="en-US" dirty="0" smtClean="0"/>
              <a:t>Help purchase necessary school items</a:t>
            </a:r>
          </a:p>
          <a:p>
            <a:r>
              <a:rPr lang="en-US" dirty="0" smtClean="0"/>
              <a:t>Maximum $100/ Western Union Gift Card</a:t>
            </a:r>
          </a:p>
          <a:p>
            <a:r>
              <a:rPr lang="en-US" dirty="0" smtClean="0"/>
              <a:t>SPOCs complete and submit the application </a:t>
            </a:r>
            <a:r>
              <a:rPr lang="en-US" sz="2200" b="0" u="sng" dirty="0" smtClean="0">
                <a:hlinkClick r:id="rId3"/>
              </a:rPr>
              <a:t>www.thefamilytree.org/spoc</a:t>
            </a:r>
            <a:endParaRPr lang="en-US" sz="2200" b="0" u="sng" dirty="0" smtClean="0"/>
          </a:p>
          <a:p>
            <a:pPr marL="45720" indent="0">
              <a:buNone/>
            </a:pPr>
            <a:endParaRPr lang="en-US" b="0" u="sng" dirty="0" smtClean="0"/>
          </a:p>
          <a:p>
            <a:pPr marL="45720" indent="0">
              <a:buNone/>
            </a:pPr>
            <a:endParaRPr lang="en-US" b="0" u="sng" dirty="0"/>
          </a:p>
        </p:txBody>
      </p:sp>
      <p:sp>
        <p:nvSpPr>
          <p:cNvPr id="5" name="Content Placeholder 4"/>
          <p:cNvSpPr>
            <a:spLocks noGrp="1"/>
          </p:cNvSpPr>
          <p:nvPr>
            <p:ph sz="half" idx="2"/>
          </p:nvPr>
        </p:nvSpPr>
        <p:spPr/>
        <p:txBody>
          <a:bodyPr/>
          <a:lstStyle/>
          <a:p>
            <a:r>
              <a:rPr lang="en-US" b="0" dirty="0"/>
              <a:t>Allowable items: </a:t>
            </a:r>
          </a:p>
          <a:p>
            <a:pPr lvl="1"/>
            <a:r>
              <a:rPr lang="en-US" dirty="0"/>
              <a:t>School Supplies</a:t>
            </a:r>
          </a:p>
          <a:p>
            <a:pPr lvl="1"/>
            <a:r>
              <a:rPr lang="en-US" dirty="0"/>
              <a:t>Student ID’s</a:t>
            </a:r>
          </a:p>
          <a:p>
            <a:pPr lvl="1"/>
            <a:r>
              <a:rPr lang="en-US" dirty="0"/>
              <a:t>Vital Documents</a:t>
            </a:r>
          </a:p>
          <a:p>
            <a:pPr lvl="1"/>
            <a:r>
              <a:rPr lang="en-US" dirty="0"/>
              <a:t>Sheet Sets</a:t>
            </a:r>
          </a:p>
          <a:p>
            <a:pPr lvl="1"/>
            <a:r>
              <a:rPr lang="en-US" dirty="0"/>
              <a:t>Hygiene Items</a:t>
            </a:r>
          </a:p>
          <a:p>
            <a:pPr lvl="1"/>
            <a:r>
              <a:rPr lang="en-US" dirty="0"/>
              <a:t>Basic Need </a:t>
            </a:r>
            <a:r>
              <a:rPr lang="en-US" dirty="0" smtClean="0"/>
              <a:t>Items </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Family Tree’s Higher Education Fund for Homeless Youth</a:t>
            </a:r>
            <a:endParaRPr lang="en-US" dirty="0"/>
          </a:p>
        </p:txBody>
      </p:sp>
      <p:sp>
        <p:nvSpPr>
          <p:cNvPr id="2" name="Footer Placeholder 1"/>
          <p:cNvSpPr>
            <a:spLocks noGrp="1"/>
          </p:cNvSpPr>
          <p:nvPr>
            <p:ph type="ftr" sz="quarter" idx="3"/>
          </p:nvPr>
        </p:nvSpPr>
        <p:spPr/>
        <p:txBody>
          <a:bodyPr/>
          <a:lstStyle/>
          <a:p>
            <a:fld id="{757A2F4E-5D54-B04B-91BD-7E78EE1FE9FD}" type="slidenum">
              <a:rPr lang="en-US" smtClean="0"/>
              <a:pPr/>
              <a:t>23</a:t>
            </a:fld>
            <a:endParaRPr lang="en-US" dirty="0" smtClean="0"/>
          </a:p>
        </p:txBody>
      </p:sp>
    </p:spTree>
    <p:extLst>
      <p:ext uri="{BB962C8B-B14F-4D97-AF65-F5344CB8AC3E}">
        <p14:creationId xmlns:p14="http://schemas.microsoft.com/office/powerpoint/2010/main" val="892040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2200" u="sng" dirty="0" smtClean="0">
                <a:solidFill>
                  <a:srgbClr val="000000"/>
                </a:solidFill>
              </a:rPr>
              <a:t>LeTendre </a:t>
            </a:r>
            <a:r>
              <a:rPr lang="en-US" sz="2200" u="sng" dirty="0">
                <a:solidFill>
                  <a:srgbClr val="000000"/>
                </a:solidFill>
              </a:rPr>
              <a:t>Scholarship</a:t>
            </a:r>
            <a:r>
              <a:rPr lang="en-US" sz="2200" b="0" dirty="0">
                <a:solidFill>
                  <a:srgbClr val="000000"/>
                </a:solidFill>
              </a:rPr>
              <a:t>  - $2,000 - students who are/have been homeless during K-12 – average/higher academic achievement</a:t>
            </a:r>
          </a:p>
          <a:p>
            <a:endParaRPr lang="en-US" sz="2200" b="0" dirty="0">
              <a:solidFill>
                <a:srgbClr val="000000"/>
              </a:solidFill>
            </a:endParaRPr>
          </a:p>
          <a:p>
            <a:r>
              <a:rPr lang="en-US" sz="2200" u="sng" dirty="0">
                <a:solidFill>
                  <a:srgbClr val="000000"/>
                </a:solidFill>
              </a:rPr>
              <a:t>Horatio Alger Colorado Scholarship Program</a:t>
            </a:r>
            <a:r>
              <a:rPr lang="en-US" sz="2200" b="0" dirty="0">
                <a:solidFill>
                  <a:srgbClr val="000000"/>
                </a:solidFill>
              </a:rPr>
              <a:t> – Colorado residents -exhibited integrity/perseverance in overcoming personal adversity</a:t>
            </a:r>
          </a:p>
          <a:p>
            <a:endParaRPr lang="en-US" sz="2200" b="0" dirty="0">
              <a:solidFill>
                <a:srgbClr val="000000"/>
              </a:solidFill>
            </a:endParaRPr>
          </a:p>
          <a:p>
            <a:r>
              <a:rPr lang="en-US" sz="2200" dirty="0">
                <a:solidFill>
                  <a:srgbClr val="000000"/>
                </a:solidFill>
              </a:rPr>
              <a:t>College Access Scholarship</a:t>
            </a:r>
          </a:p>
          <a:p>
            <a:endParaRPr lang="en-US" sz="2200" b="0" dirty="0">
              <a:solidFill>
                <a:srgbClr val="000000"/>
              </a:solidFill>
            </a:endParaRPr>
          </a:p>
          <a:p>
            <a:r>
              <a:rPr lang="en-US" sz="2200" dirty="0">
                <a:solidFill>
                  <a:srgbClr val="000000"/>
                </a:solidFill>
              </a:rPr>
              <a:t>Fastweb</a:t>
            </a:r>
            <a:r>
              <a:rPr lang="en-US" sz="2200" b="0" dirty="0">
                <a:solidFill>
                  <a:srgbClr val="000000"/>
                </a:solidFill>
              </a:rPr>
              <a:t> </a:t>
            </a:r>
          </a:p>
          <a:p>
            <a:pPr marL="45720" indent="0">
              <a:buNone/>
            </a:pPr>
            <a:endParaRPr lang="en-US" sz="2200" b="0" dirty="0">
              <a:solidFill>
                <a:srgbClr val="000000"/>
              </a:solidFill>
            </a:endParaRPr>
          </a:p>
          <a:p>
            <a:r>
              <a:rPr lang="en-US" sz="2200" dirty="0">
                <a:solidFill>
                  <a:srgbClr val="000000"/>
                </a:solidFill>
              </a:rPr>
              <a:t>College Board</a:t>
            </a:r>
          </a:p>
          <a:p>
            <a:pPr marL="45720" indent="0">
              <a:buNone/>
            </a:pPr>
            <a:endParaRPr lang="en-US" dirty="0"/>
          </a:p>
        </p:txBody>
      </p:sp>
      <p:sp>
        <p:nvSpPr>
          <p:cNvPr id="6" name="Title 5"/>
          <p:cNvSpPr>
            <a:spLocks noGrp="1"/>
          </p:cNvSpPr>
          <p:nvPr>
            <p:ph type="title"/>
          </p:nvPr>
        </p:nvSpPr>
        <p:spPr/>
        <p:txBody>
          <a:bodyPr/>
          <a:lstStyle/>
          <a:p>
            <a:r>
              <a:rPr lang="en-US" dirty="0" smtClean="0"/>
              <a:t>Scholarships for UHY</a:t>
            </a:r>
            <a:endParaRPr lang="en-US" dirty="0"/>
          </a:p>
        </p:txBody>
      </p:sp>
      <p:sp>
        <p:nvSpPr>
          <p:cNvPr id="5" name="Footer Placeholder 4"/>
          <p:cNvSpPr>
            <a:spLocks noGrp="1"/>
          </p:cNvSpPr>
          <p:nvPr>
            <p:ph type="ftr" sz="quarter" idx="3"/>
          </p:nvPr>
        </p:nvSpPr>
        <p:spPr/>
        <p:txBody>
          <a:bodyPr/>
          <a:lstStyle/>
          <a:p>
            <a:fld id="{757A2F4E-5D54-B04B-91BD-7E78EE1FE9FD}" type="slidenum">
              <a:rPr lang="en-US" smtClean="0"/>
              <a:pPr/>
              <a:t>24</a:t>
            </a:fld>
            <a:endParaRPr lang="en-US" dirty="0" smtClean="0"/>
          </a:p>
        </p:txBody>
      </p:sp>
    </p:spTree>
    <p:extLst>
      <p:ext uri="{BB962C8B-B14F-4D97-AF65-F5344CB8AC3E}">
        <p14:creationId xmlns:p14="http://schemas.microsoft.com/office/powerpoint/2010/main" val="947805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Your Handouts: </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25</a:t>
            </a:fld>
            <a:endParaRPr lang="en-US" dirty="0" smtClean="0"/>
          </a:p>
        </p:txBody>
      </p:sp>
      <p:sp>
        <p:nvSpPr>
          <p:cNvPr id="5" name="Content Placeholder 4"/>
          <p:cNvSpPr>
            <a:spLocks noGrp="1"/>
          </p:cNvSpPr>
          <p:nvPr>
            <p:ph idx="1"/>
          </p:nvPr>
        </p:nvSpPr>
        <p:spPr/>
        <p:txBody>
          <a:bodyPr/>
          <a:lstStyle/>
          <a:p>
            <a:r>
              <a:rPr lang="en-US" dirty="0" smtClean="0"/>
              <a:t>Tip Sheet</a:t>
            </a:r>
          </a:p>
          <a:p>
            <a:r>
              <a:rPr lang="en-US" dirty="0" smtClean="0"/>
              <a:t>Memo on Homeless Definition</a:t>
            </a:r>
          </a:p>
          <a:p>
            <a:r>
              <a:rPr lang="en-US" dirty="0" smtClean="0"/>
              <a:t>Updated AVG</a:t>
            </a:r>
          </a:p>
          <a:p>
            <a:r>
              <a:rPr lang="en-US" dirty="0" smtClean="0"/>
              <a:t>SPOC list for Colorado </a:t>
            </a:r>
          </a:p>
          <a:p>
            <a:r>
              <a:rPr lang="en-US" dirty="0" smtClean="0"/>
              <a:t>PowerPoint </a:t>
            </a:r>
          </a:p>
          <a:p>
            <a:pPr marL="45720" indent="0">
              <a:buNone/>
            </a:pPr>
            <a:endParaRPr lang="en-US" dirty="0"/>
          </a:p>
        </p:txBody>
      </p:sp>
    </p:spTree>
    <p:extLst>
      <p:ext uri="{BB962C8B-B14F-4D97-AF65-F5344CB8AC3E}">
        <p14:creationId xmlns:p14="http://schemas.microsoft.com/office/powerpoint/2010/main" val="2979152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200" dirty="0" smtClean="0"/>
              <a:t>Paula Gumina, Program Specialist</a:t>
            </a:r>
          </a:p>
          <a:p>
            <a:pPr marL="45720" indent="0">
              <a:buNone/>
            </a:pPr>
            <a:r>
              <a:rPr lang="en-US" sz="2200" dirty="0" smtClean="0"/>
              <a:t>P 303.908.3148</a:t>
            </a:r>
          </a:p>
          <a:p>
            <a:pPr marL="45720" indent="0">
              <a:buNone/>
            </a:pPr>
            <a:r>
              <a:rPr lang="en-US" sz="2200" dirty="0" smtClean="0">
                <a:hlinkClick r:id="rId2"/>
              </a:rPr>
              <a:t>Gumina_p@cde.state.co.us</a:t>
            </a:r>
            <a:endParaRPr lang="en-US" sz="2200" dirty="0" smtClean="0"/>
          </a:p>
          <a:p>
            <a:pPr marL="45720" indent="0">
              <a:buNone/>
            </a:pPr>
            <a:endParaRPr lang="en-US" sz="2200" dirty="0"/>
          </a:p>
          <a:p>
            <a:pPr marL="45720" indent="0">
              <a:buNone/>
            </a:pPr>
            <a:r>
              <a:rPr lang="en-US" sz="2200" dirty="0" smtClean="0"/>
              <a:t>Dana Scott</a:t>
            </a:r>
            <a:br>
              <a:rPr lang="en-US" sz="2200" dirty="0" smtClean="0"/>
            </a:br>
            <a:r>
              <a:rPr lang="en-US" sz="2200" dirty="0" smtClean="0"/>
              <a:t>State Coordinator for the Education of Homeless Children and Youth</a:t>
            </a:r>
          </a:p>
          <a:p>
            <a:pPr marL="45720" indent="0">
              <a:buNone/>
            </a:pPr>
            <a:r>
              <a:rPr lang="en-US" sz="2200" dirty="0" smtClean="0"/>
              <a:t>P 303.866.6930</a:t>
            </a:r>
            <a:br>
              <a:rPr lang="en-US" sz="2200" dirty="0" smtClean="0"/>
            </a:br>
            <a:r>
              <a:rPr lang="en-US" sz="2200" dirty="0" smtClean="0">
                <a:hlinkClick r:id="rId3"/>
              </a:rPr>
              <a:t>scott_d@cde.state.co.us</a:t>
            </a:r>
            <a:endParaRPr lang="en-US" sz="2200" dirty="0" smtClean="0"/>
          </a:p>
          <a:p>
            <a:pPr marL="45720" indent="0">
              <a:buNone/>
            </a:pPr>
            <a:endParaRPr lang="en-US" sz="2200" dirty="0" smtClean="0"/>
          </a:p>
          <a:p>
            <a:pPr marL="45720" indent="0">
              <a:buNone/>
            </a:pPr>
            <a:endParaRPr lang="en-US" sz="2200" dirty="0" smtClean="0"/>
          </a:p>
          <a:p>
            <a:pPr marL="45720" indent="0">
              <a:buNone/>
            </a:pPr>
            <a:endParaRPr lang="en-US" sz="2200" dirty="0"/>
          </a:p>
        </p:txBody>
      </p:sp>
      <p:sp>
        <p:nvSpPr>
          <p:cNvPr id="3" name="Title 2"/>
          <p:cNvSpPr>
            <a:spLocks noGrp="1"/>
          </p:cNvSpPr>
          <p:nvPr>
            <p:ph type="title"/>
          </p:nvPr>
        </p:nvSpPr>
        <p:spPr/>
        <p:txBody>
          <a:bodyPr/>
          <a:lstStyle/>
          <a:p>
            <a:r>
              <a:rPr lang="en-US" dirty="0" smtClean="0"/>
              <a:t>Contacts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863746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Cyekeia </a:t>
            </a:r>
            <a:r>
              <a:rPr lang="en-US" dirty="0" smtClean="0"/>
              <a:t>Lee, Director </a:t>
            </a:r>
            <a:r>
              <a:rPr lang="en-US" dirty="0"/>
              <a:t>of Higher Education Initiatives </a:t>
            </a:r>
          </a:p>
          <a:p>
            <a:pPr marL="45720" indent="0">
              <a:buNone/>
            </a:pPr>
            <a:r>
              <a:rPr lang="en-US" sz="2000" dirty="0"/>
              <a:t>National Association for the Education of Homeless Children and Youth</a:t>
            </a:r>
          </a:p>
          <a:p>
            <a:pPr marL="45720" indent="0">
              <a:buNone/>
            </a:pPr>
            <a:r>
              <a:rPr lang="en-US" dirty="0" smtClean="0"/>
              <a:t>Email</a:t>
            </a:r>
            <a:r>
              <a:rPr lang="en-US" dirty="0"/>
              <a:t>: </a:t>
            </a:r>
            <a:r>
              <a:rPr lang="en-US" u="sng" dirty="0">
                <a:hlinkClick r:id="rId2"/>
              </a:rPr>
              <a:t>clee@naehcy.org</a:t>
            </a:r>
            <a:r>
              <a:rPr lang="en-US" dirty="0"/>
              <a:t/>
            </a:r>
            <a:br>
              <a:rPr lang="en-US" dirty="0"/>
            </a:br>
            <a:r>
              <a:rPr lang="en-US" u="sng" dirty="0">
                <a:hlinkClick r:id="rId3"/>
              </a:rPr>
              <a:t>www.naehcy.org</a:t>
            </a:r>
            <a:endParaRPr lang="en-US" dirty="0"/>
          </a:p>
          <a:p>
            <a:pPr marL="45720" indent="0">
              <a:buNone/>
            </a:pPr>
            <a:r>
              <a:rPr lang="en-US" dirty="0"/>
              <a:t> </a:t>
            </a:r>
            <a:endParaRPr lang="en-US" dirty="0" smtClean="0"/>
          </a:p>
          <a:p>
            <a:pPr marL="45720" indent="0">
              <a:buNone/>
            </a:pPr>
            <a:r>
              <a:rPr lang="en-US" dirty="0"/>
              <a:t>Toll-free helpline: (855)-446-2673</a:t>
            </a:r>
            <a:br>
              <a:rPr lang="en-US" dirty="0"/>
            </a:br>
            <a:r>
              <a:rPr lang="en-US" dirty="0" smtClean="0">
                <a:hlinkClick r:id="rId4"/>
              </a:rPr>
              <a:t>highered@naehcy.org</a:t>
            </a:r>
            <a:r>
              <a:rPr lang="en-US" dirty="0" smtClean="0"/>
              <a:t> </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National Contacts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27</a:t>
            </a:fld>
            <a:endParaRPr lang="en-US" dirty="0" smtClean="0"/>
          </a:p>
        </p:txBody>
      </p:sp>
    </p:spTree>
    <p:extLst>
      <p:ext uri="{BB962C8B-B14F-4D97-AF65-F5344CB8AC3E}">
        <p14:creationId xmlns:p14="http://schemas.microsoft.com/office/powerpoint/2010/main" val="3051167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2">
                                            <p:txEl>
                                              <p:pRg st="4" end="4"/>
                                            </p:txEl>
                                          </p:spTgt>
                                        </p:tgtEl>
                                        <p:attrNameLst>
                                          <p:attrName>style.color</p:attrName>
                                        </p:attrNameLst>
                                      </p:cBhvr>
                                      <p:to>
                                        <p:clrVal>
                                          <a:srgbClr val="FF0000"/>
                                        </p:clrVal>
                                      </p:to>
                                    </p:set>
                                    <p:set>
                                      <p:cBhvr>
                                        <p:cTn id="7" dur="500" fill="hold"/>
                                        <p:tgtEl>
                                          <p:spTgt spid="2">
                                            <p:txEl>
                                              <p:pRg st="4" end="4"/>
                                            </p:txEl>
                                          </p:spTgt>
                                        </p:tgtEl>
                                        <p:attrNameLst>
                                          <p:attrName>fillcolor</p:attrName>
                                        </p:attrNameLst>
                                      </p:cBhvr>
                                      <p:to>
                                        <p:clrVal>
                                          <a:srgbClr val="FF0000"/>
                                        </p:clrVal>
                                      </p:to>
                                    </p:set>
                                    <p:set>
                                      <p:cBhvr>
                                        <p:cTn id="8" dur="500" fill="hold"/>
                                        <p:tgtEl>
                                          <p:spTgt spid="2">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Colorado Department of Education</a:t>
            </a:r>
          </a:p>
          <a:p>
            <a:pPr lvl="1"/>
            <a:r>
              <a:rPr lang="en-US" sz="2000" dirty="0">
                <a:hlinkClick r:id="rId2"/>
              </a:rPr>
              <a:t>http://</a:t>
            </a:r>
            <a:r>
              <a:rPr lang="en-US" sz="2000" dirty="0" smtClean="0">
                <a:hlinkClick r:id="rId2"/>
              </a:rPr>
              <a:t>www.cde.state.co.us/dropoutprevention/homeless_highered</a:t>
            </a:r>
            <a:endParaRPr lang="en-US" sz="2000" dirty="0" smtClean="0"/>
          </a:p>
          <a:p>
            <a:r>
              <a:rPr lang="en-US" dirty="0" smtClean="0"/>
              <a:t>National Center on Homeless Education</a:t>
            </a:r>
          </a:p>
          <a:p>
            <a:pPr lvl="1"/>
            <a:r>
              <a:rPr lang="en-US" dirty="0">
                <a:hlinkClick r:id="rId3"/>
              </a:rPr>
              <a:t>http://center.serve.org/nche</a:t>
            </a:r>
            <a:r>
              <a:rPr lang="en-US" dirty="0" smtClean="0">
                <a:hlinkClick r:id="rId3"/>
              </a:rPr>
              <a:t>/</a:t>
            </a:r>
            <a:endParaRPr lang="en-US" dirty="0" smtClean="0"/>
          </a:p>
          <a:p>
            <a:r>
              <a:rPr lang="en-US" dirty="0" smtClean="0"/>
              <a:t>National Association for the Education of Homeless Children </a:t>
            </a:r>
            <a:r>
              <a:rPr lang="en-US" dirty="0"/>
              <a:t>and </a:t>
            </a:r>
            <a:r>
              <a:rPr lang="en-US" dirty="0" smtClean="0"/>
              <a:t>Youth </a:t>
            </a:r>
          </a:p>
          <a:p>
            <a:pPr lvl="1"/>
            <a:r>
              <a:rPr lang="en-US" dirty="0" smtClean="0">
                <a:hlinkClick r:id="rId4"/>
              </a:rPr>
              <a:t>http</a:t>
            </a:r>
            <a:r>
              <a:rPr lang="en-US" dirty="0">
                <a:hlinkClick r:id="rId4"/>
              </a:rPr>
              <a:t>://www.naehcy.org</a:t>
            </a:r>
            <a:r>
              <a:rPr lang="en-US" dirty="0" smtClean="0">
                <a:hlinkClick r:id="rId4"/>
              </a:rPr>
              <a:t>/</a:t>
            </a:r>
            <a:endParaRPr lang="en-US" dirty="0" smtClean="0"/>
          </a:p>
          <a:p>
            <a:r>
              <a:rPr lang="en-US" dirty="0" smtClean="0"/>
              <a:t>National Law Center on Homelessness and Poverty</a:t>
            </a:r>
          </a:p>
          <a:p>
            <a:pPr lvl="1"/>
            <a:r>
              <a:rPr lang="en-US" dirty="0">
                <a:hlinkClick r:id="rId5"/>
              </a:rPr>
              <a:t>http://www.nlchp.org</a:t>
            </a:r>
            <a:r>
              <a:rPr lang="en-US" dirty="0" smtClean="0">
                <a:hlinkClick r:id="rId5"/>
              </a:rPr>
              <a:t>/</a:t>
            </a: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Web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28</a:t>
            </a:fld>
            <a:endParaRPr lang="en-US" dirty="0" smtClean="0"/>
          </a:p>
        </p:txBody>
      </p:sp>
    </p:spTree>
    <p:extLst>
      <p:ext uri="{BB962C8B-B14F-4D97-AF65-F5344CB8AC3E}">
        <p14:creationId xmlns:p14="http://schemas.microsoft.com/office/powerpoint/2010/main" val="3648558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7" name="Text Placeholder 6"/>
          <p:cNvSpPr>
            <a:spLocks noGrp="1"/>
          </p:cNvSpPr>
          <p:nvPr>
            <p:ph type="body" sz="quarter" idx="10"/>
          </p:nvPr>
        </p:nvSpPr>
        <p:spPr/>
        <p:txBody>
          <a:bodyPr/>
          <a:lstStyle/>
          <a:p>
            <a:r>
              <a:rPr lang="en-US" dirty="0" smtClean="0"/>
              <a:t>March 13, 2015</a:t>
            </a:r>
          </a:p>
          <a:p>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29</a:t>
            </a:fld>
            <a:endParaRPr lang="en-US" dirty="0" smtClean="0"/>
          </a:p>
        </p:txBody>
      </p:sp>
    </p:spTree>
    <p:extLst>
      <p:ext uri="{BB962C8B-B14F-4D97-AF65-F5344CB8AC3E}">
        <p14:creationId xmlns:p14="http://schemas.microsoft.com/office/powerpoint/2010/main" val="287736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Homelessness at a Glance</a:t>
            </a:r>
            <a:endParaRPr lang="en-US" dirty="0"/>
          </a:p>
        </p:txBody>
      </p:sp>
      <p:sp>
        <p:nvSpPr>
          <p:cNvPr id="3" name="Text Placeholder 2"/>
          <p:cNvSpPr>
            <a:spLocks noGrp="1"/>
          </p:cNvSpPr>
          <p:nvPr>
            <p:ph type="body" sz="quarter" idx="10"/>
          </p:nvPr>
        </p:nvSpPr>
        <p:spPr/>
        <p:txBody>
          <a:bodyPr/>
          <a:lstStyle/>
          <a:p>
            <a:r>
              <a:rPr lang="en-US" dirty="0" smtClean="0"/>
              <a:t>March 13, 2015</a:t>
            </a:r>
            <a:endParaRPr lang="en-US" dirty="0"/>
          </a:p>
        </p:txBody>
      </p:sp>
      <p:sp>
        <p:nvSpPr>
          <p:cNvPr id="4" name="Footer Placeholder 3"/>
          <p:cNvSpPr>
            <a:spLocks noGrp="1"/>
          </p:cNvSpPr>
          <p:nvPr>
            <p:ph type="ftr" sz="quarter" idx="4294967295"/>
          </p:nvPr>
        </p:nvSpPr>
        <p:spPr>
          <a:xfrm>
            <a:off x="0" y="6356350"/>
            <a:ext cx="3352800" cy="274638"/>
          </a:xfrm>
        </p:spPr>
        <p:txBody>
          <a:bodyPr/>
          <a:lstStyle/>
          <a:p>
            <a:fld id="{757A2F4E-5D54-B04B-91BD-7E78EE1FE9FD}" type="slidenum">
              <a:rPr lang="en-US" smtClean="0"/>
              <a:pPr/>
              <a:t>3</a:t>
            </a:fld>
            <a:endParaRPr lang="en-US" dirty="0" smtClean="0"/>
          </a:p>
        </p:txBody>
      </p:sp>
    </p:spTree>
    <p:extLst>
      <p:ext uri="{BB962C8B-B14F-4D97-AF65-F5344CB8AC3E}">
        <p14:creationId xmlns:p14="http://schemas.microsoft.com/office/powerpoint/2010/main" val="15973892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Thank you!</a:t>
            </a:r>
            <a:endParaRPr lang="en-US" dirty="0"/>
          </a:p>
        </p:txBody>
      </p:sp>
      <p:sp>
        <p:nvSpPr>
          <p:cNvPr id="7" name="Text Placeholder 6"/>
          <p:cNvSpPr>
            <a:spLocks noGrp="1"/>
          </p:cNvSpPr>
          <p:nvPr>
            <p:ph type="body" sz="quarter" idx="10"/>
          </p:nvPr>
        </p:nvSpPr>
        <p:spPr/>
        <p:txBody>
          <a:bodyPr/>
          <a:lstStyle/>
          <a:p>
            <a:r>
              <a:rPr lang="en-US" dirty="0" smtClean="0"/>
              <a:t>March 13, 2015</a:t>
            </a:r>
          </a:p>
          <a:p>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30</a:t>
            </a:fld>
            <a:endParaRPr lang="en-US" dirty="0" smtClean="0"/>
          </a:p>
        </p:txBody>
      </p:sp>
    </p:spTree>
    <p:extLst>
      <p:ext uri="{BB962C8B-B14F-4D97-AF65-F5344CB8AC3E}">
        <p14:creationId xmlns:p14="http://schemas.microsoft.com/office/powerpoint/2010/main" val="1183122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Citations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31</a:t>
            </a:fld>
            <a:endParaRPr lang="en-US" dirty="0" smtClean="0"/>
          </a:p>
        </p:txBody>
      </p:sp>
      <p:sp>
        <p:nvSpPr>
          <p:cNvPr id="5" name="Content Placeholder 4"/>
          <p:cNvSpPr txBox="1">
            <a:spLocks noGrp="1"/>
          </p:cNvSpPr>
          <p:nvPr>
            <p:ph idx="1"/>
          </p:nvPr>
        </p:nvSpPr>
        <p:spPr>
          <a:xfrm>
            <a:off x="380999" y="1719071"/>
            <a:ext cx="8407893" cy="4789003"/>
          </a:xfrm>
          <a:prstGeom prst="rect">
            <a:avLst/>
          </a:prstGeom>
          <a:noFill/>
        </p:spPr>
        <p:txBody>
          <a:bodyPr wrap="square" rtlCol="0">
            <a:spAutoFit/>
          </a:bodyPr>
          <a:lstStyle/>
          <a:p>
            <a:r>
              <a:rPr lang="en-US" dirty="0" smtClean="0"/>
              <a:t>Images accessed through a Google Image search</a:t>
            </a:r>
          </a:p>
          <a:p>
            <a:pPr lvl="1"/>
            <a:r>
              <a:rPr lang="en-US" sz="1800" dirty="0">
                <a:hlinkClick r:id="rId2"/>
              </a:rPr>
              <a:t>http://www.sjsu.edu/faculty/wooda/motel/colorado</a:t>
            </a:r>
            <a:r>
              <a:rPr lang="en-US" sz="1800" dirty="0" smtClean="0">
                <a:hlinkClick r:id="rId2"/>
              </a:rPr>
              <a:t>/</a:t>
            </a:r>
            <a:endParaRPr lang="en-US" sz="1800" dirty="0" smtClean="0"/>
          </a:p>
          <a:p>
            <a:pPr lvl="1"/>
            <a:r>
              <a:rPr lang="en-US" sz="1800" dirty="0">
                <a:hlinkClick r:id="rId3"/>
              </a:rPr>
              <a:t>http://</a:t>
            </a:r>
            <a:r>
              <a:rPr lang="en-US" sz="1800" dirty="0" smtClean="0">
                <a:hlinkClick r:id="rId3"/>
              </a:rPr>
              <a:t>www.fcer.com/locations/san-antonio/northeast-san-antonio</a:t>
            </a:r>
            <a:endParaRPr lang="en-US" sz="1800" dirty="0" smtClean="0"/>
          </a:p>
          <a:p>
            <a:pPr lvl="1"/>
            <a:r>
              <a:rPr lang="en-US" sz="1800" dirty="0" smtClean="0">
                <a:hlinkClick r:id="rId4"/>
              </a:rPr>
              <a:t>http</a:t>
            </a:r>
            <a:r>
              <a:rPr lang="en-US" sz="1800" dirty="0">
                <a:hlinkClick r:id="rId4"/>
              </a:rPr>
              <a:t>://goodmenproject.com/good-feed-blog/colorado-proves-housing-the-homeless-is-cheaper-than-leaving-them-on-the-streets</a:t>
            </a:r>
            <a:r>
              <a:rPr lang="en-US" sz="1800" dirty="0" smtClean="0">
                <a:hlinkClick r:id="rId4"/>
              </a:rPr>
              <a:t>/</a:t>
            </a:r>
            <a:endParaRPr lang="en-US" sz="1800" dirty="0" smtClean="0"/>
          </a:p>
          <a:p>
            <a:pPr lvl="1"/>
            <a:r>
              <a:rPr lang="en-US" sz="1800" dirty="0">
                <a:hlinkClick r:id="rId5"/>
              </a:rPr>
              <a:t>http://</a:t>
            </a:r>
            <a:r>
              <a:rPr lang="en-US" sz="1800" dirty="0" smtClean="0">
                <a:hlinkClick r:id="rId5"/>
              </a:rPr>
              <a:t>www.hikingintherockies.com/hiking/hike%20reports/williams_canyon/williams_canyon.htm</a:t>
            </a:r>
            <a:endParaRPr lang="en-US" sz="1800" dirty="0" smtClean="0"/>
          </a:p>
          <a:p>
            <a:pPr lvl="1"/>
            <a:r>
              <a:rPr lang="en-US" sz="1800" dirty="0">
                <a:hlinkClick r:id="rId6"/>
              </a:rPr>
              <a:t>http://</a:t>
            </a:r>
            <a:r>
              <a:rPr lang="en-US" sz="1800" dirty="0" smtClean="0">
                <a:hlinkClick r:id="rId6"/>
              </a:rPr>
              <a:t>www.tellercountycolorado.com/index.php?page=tent-camping</a:t>
            </a:r>
            <a:endParaRPr lang="en-US" sz="1800" dirty="0" smtClean="0"/>
          </a:p>
          <a:p>
            <a:pPr lvl="1"/>
            <a:r>
              <a:rPr lang="en-US" sz="1800" dirty="0">
                <a:hlinkClick r:id="rId7"/>
              </a:rPr>
              <a:t>http://</a:t>
            </a:r>
            <a:r>
              <a:rPr lang="en-US" sz="1800" dirty="0" smtClean="0">
                <a:hlinkClick r:id="rId7"/>
              </a:rPr>
              <a:t>host-46.242.54.159.gannett.com/news/article/267249/8/Mobile-home-park-residents-left-in-lurch</a:t>
            </a:r>
            <a:endParaRPr lang="en-US" sz="1800" dirty="0" smtClean="0"/>
          </a:p>
          <a:p>
            <a:pPr lvl="1"/>
            <a:r>
              <a:rPr lang="en-US" sz="1800" dirty="0"/>
              <a:t>Amon, Joe </a:t>
            </a:r>
            <a:r>
              <a:rPr lang="en-US" sz="1800" i="1" dirty="0"/>
              <a:t>Trying to Live, Trying to Learn </a:t>
            </a:r>
            <a:r>
              <a:rPr lang="en-US" sz="1800" dirty="0"/>
              <a:t>The Denver Post August 20, </a:t>
            </a:r>
            <a:r>
              <a:rPr lang="en-US" sz="1800" dirty="0" smtClean="0"/>
              <a:t>2014</a:t>
            </a:r>
          </a:p>
          <a:p>
            <a:pPr lvl="2"/>
            <a:r>
              <a:rPr lang="en-US" sz="1600" dirty="0">
                <a:hlinkClick r:id="rId8"/>
              </a:rPr>
              <a:t>http://</a:t>
            </a:r>
            <a:r>
              <a:rPr lang="en-US" sz="1600" dirty="0" smtClean="0">
                <a:hlinkClick r:id="rId8"/>
              </a:rPr>
              <a:t>www.denverpost.com/specialreports/ci_26373110/coming-friday-trying-live-trying-learn?source=infinite</a:t>
            </a:r>
            <a:endParaRPr lang="en-US" sz="1600" dirty="0" smtClean="0"/>
          </a:p>
          <a:p>
            <a:pPr lvl="2"/>
            <a:endParaRPr lang="en-US" sz="1600" dirty="0"/>
          </a:p>
          <a:p>
            <a:pPr marL="365760" lvl="1" indent="0">
              <a:buNone/>
            </a:pPr>
            <a:endParaRPr lang="en-US" sz="1800" dirty="0" smtClean="0"/>
          </a:p>
        </p:txBody>
      </p:sp>
    </p:spTree>
    <p:extLst>
      <p:ext uri="{BB962C8B-B14F-4D97-AF65-F5344CB8AC3E}">
        <p14:creationId xmlns:p14="http://schemas.microsoft.com/office/powerpoint/2010/main" val="214406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US" dirty="0" smtClean="0"/>
              <a:t>In the 2012-2013 school year, 1,258,182 homeless children and youth were reported as enrolled in U.S. Public Schools</a:t>
            </a:r>
          </a:p>
          <a:p>
            <a:r>
              <a:rPr lang="en-US" dirty="0" smtClean="0"/>
              <a:t>2/3 of homeless adults do not have a high school diploma or GED</a:t>
            </a:r>
          </a:p>
          <a:p>
            <a:r>
              <a:rPr lang="en-US" dirty="0" smtClean="0"/>
              <a:t>10% of all children living in poverty are homeless</a:t>
            </a:r>
          </a:p>
          <a:p>
            <a:endParaRPr lang="en-US" dirty="0" smtClean="0"/>
          </a:p>
          <a:p>
            <a:endParaRPr lang="en-US" dirty="0"/>
          </a:p>
          <a:p>
            <a:endParaRPr lang="en-US" dirty="0" smtClean="0"/>
          </a:p>
          <a:p>
            <a:pPr marL="45720" indent="0">
              <a:buNone/>
            </a:pPr>
            <a:endParaRPr lang="en-US" dirty="0"/>
          </a:p>
        </p:txBody>
      </p:sp>
      <p:sp>
        <p:nvSpPr>
          <p:cNvPr id="10" name="Title 9"/>
          <p:cNvSpPr>
            <a:spLocks noGrp="1"/>
          </p:cNvSpPr>
          <p:nvPr>
            <p:ph type="title"/>
          </p:nvPr>
        </p:nvSpPr>
        <p:spPr/>
        <p:txBody>
          <a:bodyPr/>
          <a:lstStyle/>
          <a:p>
            <a:r>
              <a:rPr lang="en-US" dirty="0" smtClean="0">
                <a:latin typeface="Museo Slab 500"/>
                <a:cs typeface="Museo Slab 500"/>
              </a:rPr>
              <a:t>A National Perspective</a:t>
            </a:r>
            <a:endParaRPr lang="en-US" dirty="0">
              <a:latin typeface="Museo Slab 500"/>
              <a:cs typeface="Museo Slab 50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57233" y="3859972"/>
            <a:ext cx="6329682" cy="2136268"/>
          </a:xfrm>
          <a:prstGeom prst="rect">
            <a:avLst/>
          </a:prstGeom>
        </p:spPr>
      </p:pic>
      <p:sp>
        <p:nvSpPr>
          <p:cNvPr id="3" name="TextBox 2"/>
          <p:cNvSpPr txBox="1"/>
          <p:nvPr/>
        </p:nvSpPr>
        <p:spPr>
          <a:xfrm>
            <a:off x="380999" y="6126479"/>
            <a:ext cx="7233746" cy="646331"/>
          </a:xfrm>
          <a:prstGeom prst="rect">
            <a:avLst/>
          </a:prstGeom>
          <a:noFill/>
        </p:spPr>
        <p:txBody>
          <a:bodyPr wrap="square" rtlCol="0">
            <a:spAutoFit/>
          </a:bodyPr>
          <a:lstStyle/>
          <a:p>
            <a:r>
              <a:rPr lang="en-US" sz="1200" dirty="0"/>
              <a:t>Source: National Center for Homeless Education </a:t>
            </a:r>
            <a:r>
              <a:rPr lang="en-US" sz="1200" dirty="0">
                <a:hlinkClick r:id="rId4"/>
              </a:rPr>
              <a:t>http://center.serve.org/nche</a:t>
            </a:r>
            <a:r>
              <a:rPr lang="en-US" sz="1200" dirty="0" smtClean="0">
                <a:hlinkClick r:id="rId4"/>
              </a:rPr>
              <a:t>/</a:t>
            </a:r>
            <a:r>
              <a:rPr lang="en-US" sz="1200" dirty="0" smtClean="0"/>
              <a:t> and National Association for the  Education for Homeless Children and Youth </a:t>
            </a:r>
            <a:r>
              <a:rPr lang="en-US" sz="1200" dirty="0" smtClean="0">
                <a:hlinkClick r:id="rId5"/>
              </a:rPr>
              <a:t>www.naehcy.org</a:t>
            </a:r>
            <a:endParaRPr lang="en-US" sz="1200" dirty="0" smtClean="0"/>
          </a:p>
          <a:p>
            <a:r>
              <a:rPr lang="en-US" sz="1200" dirty="0" smtClean="0"/>
              <a:t> </a:t>
            </a:r>
            <a:endParaRPr lang="en-US" sz="1200" dirty="0"/>
          </a:p>
        </p:txBody>
      </p:sp>
    </p:spTree>
    <p:extLst>
      <p:ext uri="{BB962C8B-B14F-4D97-AF65-F5344CB8AC3E}">
        <p14:creationId xmlns:p14="http://schemas.microsoft.com/office/powerpoint/2010/main" val="358184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24, 062 Homeless Children and Youth were enrolled in Colorado Schools in the 2013-14 school year</a:t>
            </a:r>
          </a:p>
          <a:p>
            <a:pPr lvl="1"/>
            <a:r>
              <a:rPr lang="en-US" dirty="0" smtClean="0"/>
              <a:t>Just over 8% represents Unaccompanied Homeless Youth</a:t>
            </a:r>
            <a:endParaRPr lang="en-US" dirty="0"/>
          </a:p>
          <a:p>
            <a:r>
              <a:rPr lang="en-US" dirty="0" smtClean="0"/>
              <a:t>1,828 Homeless Children and Youth were enrolled in C-BOCES and Greeley schools in the 2013-14 school year</a:t>
            </a:r>
          </a:p>
          <a:p>
            <a:pPr lvl="1"/>
            <a:r>
              <a:rPr lang="en-US" dirty="0" smtClean="0"/>
              <a:t>Nearly 10% were reported as Unaccompanied Homeless Youth</a:t>
            </a:r>
          </a:p>
        </p:txBody>
      </p:sp>
      <p:sp>
        <p:nvSpPr>
          <p:cNvPr id="3" name="Title 2"/>
          <p:cNvSpPr>
            <a:spLocks noGrp="1"/>
          </p:cNvSpPr>
          <p:nvPr>
            <p:ph type="title"/>
          </p:nvPr>
        </p:nvSpPr>
        <p:spPr/>
        <p:txBody>
          <a:bodyPr/>
          <a:lstStyle/>
          <a:p>
            <a:r>
              <a:rPr lang="en-US" dirty="0" smtClean="0"/>
              <a:t>Homelessness in Colorado</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1482180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Jobs requiring additional training beyond high school are growing three time as fast as jobs requiring only a high school diploma</a:t>
            </a:r>
          </a:p>
          <a:p>
            <a:r>
              <a:rPr lang="en-US" dirty="0" smtClean="0"/>
              <a:t>In 2020, 74% of all jobs in Colorado will require education beyond high school </a:t>
            </a:r>
          </a:p>
          <a:p>
            <a:r>
              <a:rPr lang="en-US" dirty="0" smtClean="0"/>
              <a:t>Raising the bar for all students</a:t>
            </a:r>
          </a:p>
          <a:p>
            <a:pPr marL="45720" indent="0">
              <a:buNone/>
            </a:pPr>
            <a:endParaRPr lang="en-US" dirty="0" smtClean="0"/>
          </a:p>
        </p:txBody>
      </p:sp>
      <p:sp>
        <p:nvSpPr>
          <p:cNvPr id="3" name="Title 2"/>
          <p:cNvSpPr>
            <a:spLocks noGrp="1"/>
          </p:cNvSpPr>
          <p:nvPr>
            <p:ph type="title"/>
          </p:nvPr>
        </p:nvSpPr>
        <p:spPr/>
        <p:txBody>
          <a:bodyPr/>
          <a:lstStyle/>
          <a:p>
            <a:r>
              <a:rPr lang="en-US" dirty="0" smtClean="0"/>
              <a:t>Postsecondary Workforce Readiness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1167581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33400" y="2057400"/>
          <a:ext cx="80772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59" name="Slide Number Placeholder 5"/>
          <p:cNvSpPr>
            <a:spLocks noGrp="1"/>
          </p:cNvSpPr>
          <p:nvPr>
            <p:ph type="sldNum" sz="quarter" idx="4294967295"/>
          </p:nvPr>
        </p:nvSpPr>
        <p:spPr bwMode="auto">
          <a:xfrm>
            <a:off x="0" y="6149975"/>
            <a:ext cx="533400" cy="365125"/>
          </a:xfrm>
          <a:prstGeom prst="rect">
            <a:avLst/>
          </a:prstGeom>
          <a:noFill/>
          <a:ln>
            <a:miter lim="800000"/>
            <a:headEnd/>
            <a:tailEnd/>
          </a:ln>
        </p:spPr>
        <p:txBody>
          <a:bodyPr/>
          <a:lstStyle/>
          <a:p>
            <a:fld id="{B22CE75B-AA4B-4142-944F-698B7C88A417}" type="slidenum">
              <a:rPr lang="en-US"/>
              <a:pPr/>
              <a:t>7</a:t>
            </a:fld>
            <a:endParaRPr lang="en-US" dirty="0"/>
          </a:p>
        </p:txBody>
      </p:sp>
      <p:sp>
        <p:nvSpPr>
          <p:cNvPr id="161794" name="Rectangle 2"/>
          <p:cNvSpPr>
            <a:spLocks noGrp="1" noChangeArrowheads="1"/>
          </p:cNvSpPr>
          <p:nvPr>
            <p:ph type="title"/>
          </p:nvPr>
        </p:nvSpPr>
        <p:spPr>
          <a:xfrm>
            <a:off x="228600" y="228600"/>
            <a:ext cx="8458200" cy="1371600"/>
          </a:xfrm>
        </p:spPr>
        <p:txBody>
          <a:bodyPr>
            <a:scene3d>
              <a:camera prst="orthographicFront"/>
              <a:lightRig rig="soft" dir="t"/>
            </a:scene3d>
            <a:sp3d prstMaterial="softEdge">
              <a:bevelT w="25400" h="25400"/>
            </a:sp3d>
          </a:bodyPr>
          <a:lstStyle/>
          <a:p>
            <a:pPr eaLnBrk="1" fontAlgn="auto" hangingPunct="1">
              <a:spcAft>
                <a:spcPts val="0"/>
              </a:spcAft>
              <a:defRPr/>
            </a:pPr>
            <a:r>
              <a:rPr lang="en-US" sz="3800" dirty="0">
                <a:ea typeface="+mj-ea"/>
                <a:cs typeface="+mj-cs"/>
              </a:rPr>
              <a:t>McKinney Vento </a:t>
            </a:r>
            <a:r>
              <a:rPr lang="en-US" sz="3800" dirty="0" smtClean="0">
                <a:ea typeface="+mj-ea"/>
                <a:cs typeface="+mj-cs"/>
              </a:rPr>
              <a:t>Overview</a:t>
            </a:r>
            <a:br>
              <a:rPr lang="en-US" sz="3800" dirty="0" smtClean="0">
                <a:ea typeface="+mj-ea"/>
                <a:cs typeface="+mj-cs"/>
              </a:rPr>
            </a:br>
            <a:r>
              <a:rPr lang="en-US" sz="3800" dirty="0" smtClean="0">
                <a:ea typeface="+mj-ea"/>
                <a:cs typeface="+mj-cs"/>
              </a:rPr>
              <a:t>Main Themes</a:t>
            </a:r>
            <a:endParaRPr lang="en-US" sz="3800" dirty="0">
              <a:ea typeface="+mj-ea"/>
              <a:cs typeface="+mj-cs"/>
            </a:endParaRPr>
          </a:p>
        </p:txBody>
      </p:sp>
    </p:spTree>
    <p:extLst>
      <p:ext uri="{BB962C8B-B14F-4D97-AF65-F5344CB8AC3E}">
        <p14:creationId xmlns:p14="http://schemas.microsoft.com/office/powerpoint/2010/main" val="321369090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
        <p:nvSpPr>
          <p:cNvPr id="2" name="Content Placeholder 1"/>
          <p:cNvSpPr>
            <a:spLocks noGrp="1"/>
          </p:cNvSpPr>
          <p:nvPr>
            <p:ph idx="4294967295"/>
          </p:nvPr>
        </p:nvSpPr>
        <p:spPr>
          <a:xfrm>
            <a:off x="380999" y="994050"/>
            <a:ext cx="8407400" cy="4406900"/>
          </a:xfrm>
        </p:spPr>
        <p:txBody>
          <a:bodyPr/>
          <a:lstStyle/>
          <a:p>
            <a:pPr>
              <a:buNone/>
            </a:pPr>
            <a:r>
              <a:rPr lang="en-US" altLang="en-US" dirty="0"/>
              <a:t>“I knew that I didn’t want to be homeless for the rest of my life, and I saw education as the sure path to a more secure future. Hard work does not intimidate; a vacuous future does. To succeed in college is to succeed in life, and never again have to live the way I am living now.”</a:t>
            </a:r>
          </a:p>
          <a:p>
            <a:pPr>
              <a:buNone/>
            </a:pPr>
            <a:endParaRPr lang="en-US" altLang="en-US" sz="1800" dirty="0"/>
          </a:p>
          <a:p>
            <a:pPr>
              <a:buNone/>
            </a:pPr>
            <a:r>
              <a:rPr lang="en-US" altLang="en-US" sz="1800" dirty="0"/>
              <a:t>	- Ashleigh, 2005 LeTendre Scholar and Formerly Homeless </a:t>
            </a:r>
            <a:r>
              <a:rPr lang="en-US" altLang="en-US" sz="1800" dirty="0" smtClean="0"/>
              <a:t>Student</a:t>
            </a:r>
          </a:p>
          <a:p>
            <a:pPr marL="45720" indent="0">
              <a:buNone/>
            </a:pPr>
            <a:endParaRPr lang="en-US" sz="1800" dirty="0"/>
          </a:p>
        </p:txBody>
      </p:sp>
    </p:spTree>
    <p:extLst>
      <p:ext uri="{BB962C8B-B14F-4D97-AF65-F5344CB8AC3E}">
        <p14:creationId xmlns:p14="http://schemas.microsoft.com/office/powerpoint/2010/main" val="3293050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Ensures the Educational Rights to Children and Youth Living in Transition:</a:t>
            </a:r>
          </a:p>
          <a:p>
            <a:r>
              <a:rPr lang="en-US" dirty="0" smtClean="0"/>
              <a:t>A Homeless Education Liaison in every school district</a:t>
            </a:r>
          </a:p>
          <a:p>
            <a:r>
              <a:rPr lang="en-US" dirty="0" smtClean="0"/>
              <a:t>Right to immediate enrollment</a:t>
            </a:r>
          </a:p>
          <a:p>
            <a:r>
              <a:rPr lang="en-US" dirty="0" smtClean="0"/>
              <a:t>Choose between the neighborhood school, the school last enrolled or attended (school of origin)</a:t>
            </a:r>
          </a:p>
          <a:p>
            <a:r>
              <a:rPr lang="en-US" dirty="0" smtClean="0"/>
              <a:t>Transportation to the school of origin</a:t>
            </a:r>
          </a:p>
          <a:p>
            <a:r>
              <a:rPr lang="en-US" dirty="0" smtClean="0"/>
              <a:t>Immediately receive free school meals and access to other school resources</a:t>
            </a:r>
          </a:p>
          <a:p>
            <a:r>
              <a:rPr lang="en-US" dirty="0" smtClean="0"/>
              <a:t>Automatic eligibility for Title IA of the Elementary and Secondary Education Act</a:t>
            </a:r>
          </a:p>
          <a:p>
            <a:pPr marL="45720" indent="0">
              <a:buNone/>
            </a:pPr>
            <a:endParaRPr lang="en-US" dirty="0"/>
          </a:p>
        </p:txBody>
      </p:sp>
      <p:sp>
        <p:nvSpPr>
          <p:cNvPr id="3" name="Title 2"/>
          <p:cNvSpPr>
            <a:spLocks noGrp="1"/>
          </p:cNvSpPr>
          <p:nvPr>
            <p:ph type="title"/>
          </p:nvPr>
        </p:nvSpPr>
        <p:spPr/>
        <p:txBody>
          <a:bodyPr/>
          <a:lstStyle/>
          <a:p>
            <a:r>
              <a:rPr lang="en-US" dirty="0" smtClean="0"/>
              <a:t>McKinney-Vento Homeless Education Act</a:t>
            </a:r>
            <a:br>
              <a:rPr lang="en-US" dirty="0" smtClean="0"/>
            </a:br>
            <a:r>
              <a:rPr lang="en-US" sz="2000" dirty="0" smtClean="0"/>
              <a:t>Title X, Part C ESEA</a:t>
            </a:r>
            <a:endParaRPr lang="en-US" sz="2000"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1805446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9728</TotalTime>
  <Words>1347</Words>
  <Application>Microsoft Office PowerPoint</Application>
  <PresentationFormat>On-screen Show (4:3)</PresentationFormat>
  <Paragraphs>268</Paragraphs>
  <Slides>31</Slides>
  <Notes>16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CDE THEME</vt:lpstr>
      <vt:lpstr>Unaccompanied Homeless Youth &amp;  Transitions into Higher Education</vt:lpstr>
      <vt:lpstr>Today’s Agenda</vt:lpstr>
      <vt:lpstr>Homelessness at a Glance</vt:lpstr>
      <vt:lpstr>A National Perspective</vt:lpstr>
      <vt:lpstr>Homelessness in Colorado</vt:lpstr>
      <vt:lpstr>Postsecondary Workforce Readiness</vt:lpstr>
      <vt:lpstr>McKinney Vento Overview Main Themes</vt:lpstr>
      <vt:lpstr>PowerPoint Presentation</vt:lpstr>
      <vt:lpstr>McKinney-Vento Homeless Education Act Title X, Part C ESEA</vt:lpstr>
      <vt:lpstr>Responsibilities of Local Liaisons</vt:lpstr>
      <vt:lpstr>Unaccompanied Homeless Youth(UHY)  Transition into Higher Education</vt:lpstr>
      <vt:lpstr>Definitions</vt:lpstr>
      <vt:lpstr>Homeless</vt:lpstr>
      <vt:lpstr>PowerPoint Presentation</vt:lpstr>
      <vt:lpstr>Homeless Youth  </vt:lpstr>
      <vt:lpstr>Unaccompanied  </vt:lpstr>
      <vt:lpstr>How do youth become unaccompanied?</vt:lpstr>
      <vt:lpstr>Youth</vt:lpstr>
      <vt:lpstr>Signs of Homelessness</vt:lpstr>
      <vt:lpstr>Barriers to College Access</vt:lpstr>
      <vt:lpstr>Barriers to College Success</vt:lpstr>
      <vt:lpstr>Partners in K-12</vt:lpstr>
      <vt:lpstr>Family Tree’s Higher Education Fund for Homeless Youth</vt:lpstr>
      <vt:lpstr>Scholarships for UHY</vt:lpstr>
      <vt:lpstr>Your Handouts: </vt:lpstr>
      <vt:lpstr>Contacts</vt:lpstr>
      <vt:lpstr>National Contacts</vt:lpstr>
      <vt:lpstr>Web Resources</vt:lpstr>
      <vt:lpstr>Questions</vt:lpstr>
      <vt:lpstr>Thank you!</vt:lpstr>
      <vt:lpstr>Citations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Gumina, Paula</cp:lastModifiedBy>
  <cp:revision>190</cp:revision>
  <cp:lastPrinted>2015-03-26T16:30:15Z</cp:lastPrinted>
  <dcterms:created xsi:type="dcterms:W3CDTF">2012-07-16T02:29:43Z</dcterms:created>
  <dcterms:modified xsi:type="dcterms:W3CDTF">2015-03-26T17:08:24Z</dcterms:modified>
</cp:coreProperties>
</file>