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7"/>
  </p:notesMasterIdLst>
  <p:sldIdLst>
    <p:sldId id="256" r:id="rId5"/>
    <p:sldId id="320" r:id="rId6"/>
    <p:sldId id="272" r:id="rId7"/>
    <p:sldId id="304" r:id="rId8"/>
    <p:sldId id="3161" r:id="rId9"/>
    <p:sldId id="3157" r:id="rId10"/>
    <p:sldId id="3160" r:id="rId11"/>
    <p:sldId id="3158" r:id="rId12"/>
    <p:sldId id="277" r:id="rId13"/>
    <p:sldId id="317" r:id="rId14"/>
    <p:sldId id="308" r:id="rId15"/>
    <p:sldId id="31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CBD97-1370-4DEF-BA59-562370945B75}" v="2" dt="2024-05-14T20:00:12.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47" autoAdjust="0"/>
  </p:normalViewPr>
  <p:slideViewPr>
    <p:cSldViewPr snapToGrid="0">
      <p:cViewPr varScale="1">
        <p:scale>
          <a:sx n="104" d="100"/>
          <a:sy n="104" d="100"/>
        </p:scale>
        <p:origin x="834" y="10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13402909-2A5D-4A2B-A9CC-BC00E022B1F6}"/>
    <pc:docChg chg="addSld delSld modSld">
      <pc:chgData name="Wenzel, Brooke" userId="672bf8d3-b15b-4e02-a6d1-39319a0df09b" providerId="ADAL" clId="{13402909-2A5D-4A2B-A9CC-BC00E022B1F6}" dt="2023-04-21T19:37:06.301" v="7"/>
      <pc:docMkLst>
        <pc:docMk/>
      </pc:docMkLst>
      <pc:sldChg chg="modSp mod">
        <pc:chgData name="Wenzel, Brooke" userId="672bf8d3-b15b-4e02-a6d1-39319a0df09b" providerId="ADAL" clId="{13402909-2A5D-4A2B-A9CC-BC00E022B1F6}" dt="2023-04-21T19:35:32.254" v="3" actId="20577"/>
        <pc:sldMkLst>
          <pc:docMk/>
          <pc:sldMk cId="3044915438" sldId="256"/>
        </pc:sldMkLst>
        <pc:spChg chg="mod">
          <ac:chgData name="Wenzel, Brooke" userId="672bf8d3-b15b-4e02-a6d1-39319a0df09b" providerId="ADAL" clId="{13402909-2A5D-4A2B-A9CC-BC00E022B1F6}" dt="2023-04-21T19:35:32.254" v="3" actId="20577"/>
          <ac:spMkLst>
            <pc:docMk/>
            <pc:sldMk cId="3044915438" sldId="256"/>
            <ac:spMk id="7" creationId="{2A0C161A-8513-BB84-0601-D50578FDAD11}"/>
          </ac:spMkLst>
        </pc:spChg>
      </pc:sldChg>
      <pc:sldChg chg="del">
        <pc:chgData name="Wenzel, Brooke" userId="672bf8d3-b15b-4e02-a6d1-39319a0df09b" providerId="ADAL" clId="{13402909-2A5D-4A2B-A9CC-BC00E022B1F6}" dt="2023-04-21T19:35:37.335" v="4" actId="47"/>
        <pc:sldMkLst>
          <pc:docMk/>
          <pc:sldMk cId="3401448192" sldId="264"/>
        </pc:sldMkLst>
      </pc:sldChg>
      <pc:sldChg chg="del">
        <pc:chgData name="Wenzel, Brooke" userId="672bf8d3-b15b-4e02-a6d1-39319a0df09b" providerId="ADAL" clId="{13402909-2A5D-4A2B-A9CC-BC00E022B1F6}" dt="2023-04-21T19:35:37.335" v="4" actId="47"/>
        <pc:sldMkLst>
          <pc:docMk/>
          <pc:sldMk cId="812090992" sldId="270"/>
        </pc:sldMkLst>
      </pc:sldChg>
      <pc:sldChg chg="del">
        <pc:chgData name="Wenzel, Brooke" userId="672bf8d3-b15b-4e02-a6d1-39319a0df09b" providerId="ADAL" clId="{13402909-2A5D-4A2B-A9CC-BC00E022B1F6}" dt="2023-04-21T19:35:37.335" v="4" actId="47"/>
        <pc:sldMkLst>
          <pc:docMk/>
          <pc:sldMk cId="3613651240" sldId="271"/>
        </pc:sldMkLst>
      </pc:sldChg>
      <pc:sldChg chg="add">
        <pc:chgData name="Wenzel, Brooke" userId="672bf8d3-b15b-4e02-a6d1-39319a0df09b" providerId="ADAL" clId="{13402909-2A5D-4A2B-A9CC-BC00E022B1F6}" dt="2023-04-21T19:36:28.066" v="6"/>
        <pc:sldMkLst>
          <pc:docMk/>
          <pc:sldMk cId="1153159124" sldId="272"/>
        </pc:sldMkLst>
      </pc:sldChg>
      <pc:sldChg chg="del">
        <pc:chgData name="Wenzel, Brooke" userId="672bf8d3-b15b-4e02-a6d1-39319a0df09b" providerId="ADAL" clId="{13402909-2A5D-4A2B-A9CC-BC00E022B1F6}" dt="2023-04-21T19:35:37.335" v="4" actId="47"/>
        <pc:sldMkLst>
          <pc:docMk/>
          <pc:sldMk cId="2748458431" sldId="274"/>
        </pc:sldMkLst>
      </pc:sldChg>
      <pc:sldChg chg="modSp mod">
        <pc:chgData name="Wenzel, Brooke" userId="672bf8d3-b15b-4e02-a6d1-39319a0df09b" providerId="ADAL" clId="{13402909-2A5D-4A2B-A9CC-BC00E022B1F6}" dt="2023-04-21T19:35:56.954" v="5"/>
        <pc:sldMkLst>
          <pc:docMk/>
          <pc:sldMk cId="675032686" sldId="275"/>
        </pc:sldMkLst>
        <pc:spChg chg="mod">
          <ac:chgData name="Wenzel, Brooke" userId="672bf8d3-b15b-4e02-a6d1-39319a0df09b" providerId="ADAL" clId="{13402909-2A5D-4A2B-A9CC-BC00E022B1F6}" dt="2023-04-21T19:35:56.954" v="5"/>
          <ac:spMkLst>
            <pc:docMk/>
            <pc:sldMk cId="675032686" sldId="275"/>
            <ac:spMk id="4" creationId="{069C16D8-71E6-6E0A-9E9A-40580CD77B33}"/>
          </ac:spMkLst>
        </pc:spChg>
      </pc:sldChg>
      <pc:sldChg chg="del">
        <pc:chgData name="Wenzel, Brooke" userId="672bf8d3-b15b-4e02-a6d1-39319a0df09b" providerId="ADAL" clId="{13402909-2A5D-4A2B-A9CC-BC00E022B1F6}" dt="2023-04-21T19:35:37.335" v="4" actId="47"/>
        <pc:sldMkLst>
          <pc:docMk/>
          <pc:sldMk cId="2894931076" sldId="276"/>
        </pc:sldMkLst>
      </pc:sldChg>
      <pc:sldChg chg="add">
        <pc:chgData name="Wenzel, Brooke" userId="672bf8d3-b15b-4e02-a6d1-39319a0df09b" providerId="ADAL" clId="{13402909-2A5D-4A2B-A9CC-BC00E022B1F6}" dt="2023-04-21T19:36:28.066" v="6"/>
        <pc:sldMkLst>
          <pc:docMk/>
          <pc:sldMk cId="706556095" sldId="277"/>
        </pc:sldMkLst>
      </pc:sldChg>
      <pc:sldChg chg="add">
        <pc:chgData name="Wenzel, Brooke" userId="672bf8d3-b15b-4e02-a6d1-39319a0df09b" providerId="ADAL" clId="{13402909-2A5D-4A2B-A9CC-BC00E022B1F6}" dt="2023-04-21T19:36:28.066" v="6"/>
        <pc:sldMkLst>
          <pc:docMk/>
          <pc:sldMk cId="2129299179" sldId="298"/>
        </pc:sldMkLst>
      </pc:sldChg>
      <pc:sldChg chg="add">
        <pc:chgData name="Wenzel, Brooke" userId="672bf8d3-b15b-4e02-a6d1-39319a0df09b" providerId="ADAL" clId="{13402909-2A5D-4A2B-A9CC-BC00E022B1F6}" dt="2023-04-21T19:36:28.066" v="6"/>
        <pc:sldMkLst>
          <pc:docMk/>
          <pc:sldMk cId="458955733" sldId="299"/>
        </pc:sldMkLst>
      </pc:sldChg>
      <pc:sldChg chg="add">
        <pc:chgData name="Wenzel, Brooke" userId="672bf8d3-b15b-4e02-a6d1-39319a0df09b" providerId="ADAL" clId="{13402909-2A5D-4A2B-A9CC-BC00E022B1F6}" dt="2023-04-21T19:37:06.301" v="7"/>
        <pc:sldMkLst>
          <pc:docMk/>
          <pc:sldMk cId="3188673233" sldId="304"/>
        </pc:sldMkLst>
      </pc:sldChg>
      <pc:sldChg chg="add">
        <pc:chgData name="Wenzel, Brooke" userId="672bf8d3-b15b-4e02-a6d1-39319a0df09b" providerId="ADAL" clId="{13402909-2A5D-4A2B-A9CC-BC00E022B1F6}" dt="2023-04-21T19:37:06.301" v="7"/>
        <pc:sldMkLst>
          <pc:docMk/>
          <pc:sldMk cId="4007543793" sldId="308"/>
        </pc:sldMkLst>
      </pc:sldChg>
      <pc:sldChg chg="add">
        <pc:chgData name="Wenzel, Brooke" userId="672bf8d3-b15b-4e02-a6d1-39319a0df09b" providerId="ADAL" clId="{13402909-2A5D-4A2B-A9CC-BC00E022B1F6}" dt="2023-04-21T19:36:28.066" v="6"/>
        <pc:sldMkLst>
          <pc:docMk/>
          <pc:sldMk cId="2358107041" sldId="311"/>
        </pc:sldMkLst>
      </pc:sldChg>
      <pc:sldChg chg="add">
        <pc:chgData name="Wenzel, Brooke" userId="672bf8d3-b15b-4e02-a6d1-39319a0df09b" providerId="ADAL" clId="{13402909-2A5D-4A2B-A9CC-BC00E022B1F6}" dt="2023-04-21T19:37:06.301" v="7"/>
        <pc:sldMkLst>
          <pc:docMk/>
          <pc:sldMk cId="1564899865" sldId="317"/>
        </pc:sldMkLst>
      </pc:sldChg>
      <pc:sldChg chg="add">
        <pc:chgData name="Wenzel, Brooke" userId="672bf8d3-b15b-4e02-a6d1-39319a0df09b" providerId="ADAL" clId="{13402909-2A5D-4A2B-A9CC-BC00E022B1F6}" dt="2023-04-21T19:36:28.066" v="6"/>
        <pc:sldMkLst>
          <pc:docMk/>
          <pc:sldMk cId="1046101019" sldId="319"/>
        </pc:sldMkLst>
      </pc:sldChg>
      <pc:sldMasterChg chg="delSldLayout">
        <pc:chgData name="Wenzel, Brooke" userId="672bf8d3-b15b-4e02-a6d1-39319a0df09b" providerId="ADAL" clId="{13402909-2A5D-4A2B-A9CC-BC00E022B1F6}" dt="2023-04-21T19:35:37.335" v="4" actId="47"/>
        <pc:sldMasterMkLst>
          <pc:docMk/>
          <pc:sldMasterMk cId="2150711039" sldId="2147483676"/>
        </pc:sldMasterMkLst>
        <pc:sldLayoutChg chg="del">
          <pc:chgData name="Wenzel, Brooke" userId="672bf8d3-b15b-4e02-a6d1-39319a0df09b" providerId="ADAL" clId="{13402909-2A5D-4A2B-A9CC-BC00E022B1F6}" dt="2023-04-21T19:35:37.335" v="4" actId="47"/>
          <pc:sldLayoutMkLst>
            <pc:docMk/>
            <pc:sldMasterMk cId="2150711039" sldId="2147483676"/>
            <pc:sldLayoutMk cId="1375654668" sldId="2147483688"/>
          </pc:sldLayoutMkLst>
        </pc:sldLayoutChg>
        <pc:sldLayoutChg chg="del">
          <pc:chgData name="Wenzel, Brooke" userId="672bf8d3-b15b-4e02-a6d1-39319a0df09b" providerId="ADAL" clId="{13402909-2A5D-4A2B-A9CC-BC00E022B1F6}" dt="2023-04-21T19:35:37.335" v="4" actId="47"/>
          <pc:sldLayoutMkLst>
            <pc:docMk/>
            <pc:sldMasterMk cId="2150711039" sldId="2147483676"/>
            <pc:sldLayoutMk cId="438918846" sldId="2147483689"/>
          </pc:sldLayoutMkLst>
        </pc:sldLayoutChg>
      </pc:sldMasterChg>
    </pc:docChg>
  </pc:docChgLst>
  <pc:docChgLst>
    <pc:chgData name="Ryan, Erica" userId="S::ryan_e@cde.state.co.us::2cbcda9b-16dc-40f4-b0ba-82e204f6e4ca" providerId="AD" clId="Web-{CC73EB21-091F-2C3D-D426-7C2622B315BE}"/>
    <pc:docChg chg="modSld">
      <pc:chgData name="Ryan, Erica" userId="S::ryan_e@cde.state.co.us::2cbcda9b-16dc-40f4-b0ba-82e204f6e4ca" providerId="AD" clId="Web-{CC73EB21-091F-2C3D-D426-7C2622B315BE}" dt="2023-07-11T20:26:29.094" v="181" actId="20577"/>
      <pc:docMkLst>
        <pc:docMk/>
      </pc:docMkLst>
      <pc:sldChg chg="modSp">
        <pc:chgData name="Ryan, Erica" userId="S::ryan_e@cde.state.co.us::2cbcda9b-16dc-40f4-b0ba-82e204f6e4ca" providerId="AD" clId="Web-{CC73EB21-091F-2C3D-D426-7C2622B315BE}" dt="2023-07-11T20:26:29.094" v="181" actId="20577"/>
        <pc:sldMkLst>
          <pc:docMk/>
          <pc:sldMk cId="3752689102" sldId="3161"/>
        </pc:sldMkLst>
        <pc:spChg chg="mod">
          <ac:chgData name="Ryan, Erica" userId="S::ryan_e@cde.state.co.us::2cbcda9b-16dc-40f4-b0ba-82e204f6e4ca" providerId="AD" clId="Web-{CC73EB21-091F-2C3D-D426-7C2622B315BE}" dt="2023-07-11T20:26:29.094" v="181" actId="20577"/>
          <ac:spMkLst>
            <pc:docMk/>
            <pc:sldMk cId="3752689102" sldId="3161"/>
            <ac:spMk id="5" creationId="{EB2720F3-59EB-9B59-8469-8D5C24376B86}"/>
          </ac:spMkLst>
        </pc:spChg>
        <pc:spChg chg="mod">
          <ac:chgData name="Ryan, Erica" userId="S::ryan_e@cde.state.co.us::2cbcda9b-16dc-40f4-b0ba-82e204f6e4ca" providerId="AD" clId="Web-{CC73EB21-091F-2C3D-D426-7C2622B315BE}" dt="2023-07-11T19:21:01.614" v="140" actId="20577"/>
          <ac:spMkLst>
            <pc:docMk/>
            <pc:sldMk cId="3752689102" sldId="3161"/>
            <ac:spMk id="11" creationId="{D1869A48-BFEC-E4C9-768A-0AA0D457D6F3}"/>
          </ac:spMkLst>
        </pc:spChg>
      </pc:sldChg>
    </pc:docChg>
  </pc:docChgLst>
  <pc:docChgLst>
    <pc:chgData name="Ryan, Erica" userId="S::ryan_e@cde.state.co.us::2cbcda9b-16dc-40f4-b0ba-82e204f6e4ca" providerId="AD" clId="Web-{286B1667-2A82-A30B-6C7B-13D0989A05B9}"/>
    <pc:docChg chg="modSld">
      <pc:chgData name="Ryan, Erica" userId="S::ryan_e@cde.state.co.us::2cbcda9b-16dc-40f4-b0ba-82e204f6e4ca" providerId="AD" clId="Web-{286B1667-2A82-A30B-6C7B-13D0989A05B9}" dt="2023-07-11T15:23:39.777" v="2" actId="20577"/>
      <pc:docMkLst>
        <pc:docMk/>
      </pc:docMkLst>
      <pc:sldChg chg="modSp">
        <pc:chgData name="Ryan, Erica" userId="S::ryan_e@cde.state.co.us::2cbcda9b-16dc-40f4-b0ba-82e204f6e4ca" providerId="AD" clId="Web-{286B1667-2A82-A30B-6C7B-13D0989A05B9}" dt="2023-07-11T15:23:39.777" v="2" actId="20577"/>
        <pc:sldMkLst>
          <pc:docMk/>
          <pc:sldMk cId="3188673233" sldId="304"/>
        </pc:sldMkLst>
        <pc:spChg chg="mod">
          <ac:chgData name="Ryan, Erica" userId="S::ryan_e@cde.state.co.us::2cbcda9b-16dc-40f4-b0ba-82e204f6e4ca" providerId="AD" clId="Web-{286B1667-2A82-A30B-6C7B-13D0989A05B9}" dt="2023-07-11T15:23:39.777" v="2" actId="20577"/>
          <ac:spMkLst>
            <pc:docMk/>
            <pc:sldMk cId="3188673233" sldId="304"/>
            <ac:spMk id="5" creationId="{EB2720F3-59EB-9B59-8469-8D5C24376B86}"/>
          </ac:spMkLst>
        </pc:spChg>
      </pc:sldChg>
    </pc:docChg>
  </pc:docChgLst>
  <pc:docChgLst>
    <pc:chgData name="Wenzel, Brooke" userId="672bf8d3-b15b-4e02-a6d1-39319a0df09b" providerId="ADAL" clId="{576AD768-3749-4426-ABE9-BA146325E8D4}"/>
    <pc:docChg chg="modSld">
      <pc:chgData name="Wenzel, Brooke" userId="672bf8d3-b15b-4e02-a6d1-39319a0df09b" providerId="ADAL" clId="{576AD768-3749-4426-ABE9-BA146325E8D4}" dt="2024-02-27T16:17:42.440" v="0" actId="207"/>
      <pc:docMkLst>
        <pc:docMk/>
      </pc:docMkLst>
      <pc:sldChg chg="modSp mod">
        <pc:chgData name="Wenzel, Brooke" userId="672bf8d3-b15b-4e02-a6d1-39319a0df09b" providerId="ADAL" clId="{576AD768-3749-4426-ABE9-BA146325E8D4}" dt="2024-02-27T16:17:42.440" v="0" actId="207"/>
        <pc:sldMkLst>
          <pc:docMk/>
          <pc:sldMk cId="2092028885" sldId="3158"/>
        </pc:sldMkLst>
        <pc:spChg chg="mod">
          <ac:chgData name="Wenzel, Brooke" userId="672bf8d3-b15b-4e02-a6d1-39319a0df09b" providerId="ADAL" clId="{576AD768-3749-4426-ABE9-BA146325E8D4}" dt="2024-02-27T16:17:42.440" v="0" actId="207"/>
          <ac:spMkLst>
            <pc:docMk/>
            <pc:sldMk cId="2092028885" sldId="3158"/>
            <ac:spMk id="8" creationId="{1B5CCE0F-B45B-10DF-9D12-A7C136A7B565}"/>
          </ac:spMkLst>
        </pc:spChg>
      </pc:sldChg>
    </pc:docChg>
  </pc:docChgLst>
  <pc:docChgLst>
    <pc:chgData name="Ward, Reagan" userId="27291eb4-8241-4961-9e69-8c66e34cc5b0" providerId="ADAL" clId="{12276C81-CD89-492E-999B-3E954E24B233}"/>
    <pc:docChg chg="undo custSel addSld delSld modSld sldOrd">
      <pc:chgData name="Ward, Reagan" userId="27291eb4-8241-4961-9e69-8c66e34cc5b0" providerId="ADAL" clId="{12276C81-CD89-492E-999B-3E954E24B233}" dt="2023-07-20T17:54:58.987" v="287" actId="20577"/>
      <pc:docMkLst>
        <pc:docMk/>
      </pc:docMkLst>
      <pc:sldChg chg="ord">
        <pc:chgData name="Ward, Reagan" userId="27291eb4-8241-4961-9e69-8c66e34cc5b0" providerId="ADAL" clId="{12276C81-CD89-492E-999B-3E954E24B233}" dt="2023-07-11T15:55:50.847" v="166"/>
        <pc:sldMkLst>
          <pc:docMk/>
          <pc:sldMk cId="1153159124" sldId="272"/>
        </pc:sldMkLst>
      </pc:sldChg>
      <pc:sldChg chg="del">
        <pc:chgData name="Ward, Reagan" userId="27291eb4-8241-4961-9e69-8c66e34cc5b0" providerId="ADAL" clId="{12276C81-CD89-492E-999B-3E954E24B233}" dt="2023-06-28T14:39:40.395" v="7" actId="47"/>
        <pc:sldMkLst>
          <pc:docMk/>
          <pc:sldMk cId="675032686" sldId="275"/>
        </pc:sldMkLst>
      </pc:sldChg>
      <pc:sldChg chg="ord">
        <pc:chgData name="Ward, Reagan" userId="27291eb4-8241-4961-9e69-8c66e34cc5b0" providerId="ADAL" clId="{12276C81-CD89-492E-999B-3E954E24B233}" dt="2023-07-11T15:56:52.141" v="170"/>
        <pc:sldMkLst>
          <pc:docMk/>
          <pc:sldMk cId="706556095" sldId="277"/>
        </pc:sldMkLst>
      </pc:sldChg>
      <pc:sldChg chg="mod modShow">
        <pc:chgData name="Ward, Reagan" userId="27291eb4-8241-4961-9e69-8c66e34cc5b0" providerId="ADAL" clId="{12276C81-CD89-492E-999B-3E954E24B233}" dt="2023-07-11T15:52:43.023" v="10" actId="729"/>
        <pc:sldMkLst>
          <pc:docMk/>
          <pc:sldMk cId="458955733" sldId="299"/>
        </pc:sldMkLst>
      </pc:sldChg>
      <pc:sldChg chg="modSp mod">
        <pc:chgData name="Ward, Reagan" userId="27291eb4-8241-4961-9e69-8c66e34cc5b0" providerId="ADAL" clId="{12276C81-CD89-492E-999B-3E954E24B233}" dt="2023-07-11T16:12:08.535" v="232" actId="27636"/>
        <pc:sldMkLst>
          <pc:docMk/>
          <pc:sldMk cId="3188673233" sldId="304"/>
        </pc:sldMkLst>
        <pc:spChg chg="mod">
          <ac:chgData name="Ward, Reagan" userId="27291eb4-8241-4961-9e69-8c66e34cc5b0" providerId="ADAL" clId="{12276C81-CD89-492E-999B-3E954E24B233}" dt="2023-07-11T16:12:08.535" v="232" actId="27636"/>
          <ac:spMkLst>
            <pc:docMk/>
            <pc:sldMk cId="3188673233" sldId="304"/>
            <ac:spMk id="5" creationId="{EB2720F3-59EB-9B59-8469-8D5C24376B86}"/>
          </ac:spMkLst>
        </pc:spChg>
      </pc:sldChg>
      <pc:sldChg chg="modSp mod">
        <pc:chgData name="Ward, Reagan" userId="27291eb4-8241-4961-9e69-8c66e34cc5b0" providerId="ADAL" clId="{12276C81-CD89-492E-999B-3E954E24B233}" dt="2023-07-20T17:54:58.987" v="287" actId="20577"/>
        <pc:sldMkLst>
          <pc:docMk/>
          <pc:sldMk cId="4007543793" sldId="308"/>
        </pc:sldMkLst>
        <pc:spChg chg="mod">
          <ac:chgData name="Ward, Reagan" userId="27291eb4-8241-4961-9e69-8c66e34cc5b0" providerId="ADAL" clId="{12276C81-CD89-492E-999B-3E954E24B233}" dt="2023-07-20T17:54:58.987" v="287" actId="20577"/>
          <ac:spMkLst>
            <pc:docMk/>
            <pc:sldMk cId="4007543793" sldId="308"/>
            <ac:spMk id="8" creationId="{DB4DDE05-AD51-3A69-9D28-A440581B6D17}"/>
          </ac:spMkLst>
        </pc:spChg>
      </pc:sldChg>
      <pc:sldChg chg="ord">
        <pc:chgData name="Ward, Reagan" userId="27291eb4-8241-4961-9e69-8c66e34cc5b0" providerId="ADAL" clId="{12276C81-CD89-492E-999B-3E954E24B233}" dt="2023-07-11T15:52:44.112" v="12"/>
        <pc:sldMkLst>
          <pc:docMk/>
          <pc:sldMk cId="1564899865" sldId="317"/>
        </pc:sldMkLst>
      </pc:sldChg>
      <pc:sldChg chg="modSp mod">
        <pc:chgData name="Ward, Reagan" userId="27291eb4-8241-4961-9e69-8c66e34cc5b0" providerId="ADAL" clId="{12276C81-CD89-492E-999B-3E954E24B233}" dt="2023-07-11T15:55:28.164" v="162" actId="20577"/>
        <pc:sldMkLst>
          <pc:docMk/>
          <pc:sldMk cId="1046101019" sldId="319"/>
        </pc:sldMkLst>
        <pc:spChg chg="mod">
          <ac:chgData name="Ward, Reagan" userId="27291eb4-8241-4961-9e69-8c66e34cc5b0" providerId="ADAL" clId="{12276C81-CD89-492E-999B-3E954E24B233}" dt="2023-07-11T15:55:28.164" v="162" actId="20577"/>
          <ac:spMkLst>
            <pc:docMk/>
            <pc:sldMk cId="1046101019" sldId="319"/>
            <ac:spMk id="3" creationId="{B847A50C-DC5A-1FF9-7CC5-112A9FA24774}"/>
          </ac:spMkLst>
        </pc:spChg>
      </pc:sldChg>
      <pc:sldChg chg="del">
        <pc:chgData name="Ward, Reagan" userId="27291eb4-8241-4961-9e69-8c66e34cc5b0" providerId="ADAL" clId="{12276C81-CD89-492E-999B-3E954E24B233}" dt="2023-06-28T14:38:24.197" v="1" actId="47"/>
        <pc:sldMkLst>
          <pc:docMk/>
          <pc:sldMk cId="1361709896" sldId="3156"/>
        </pc:sldMkLst>
      </pc:sldChg>
      <pc:sldChg chg="modSp add mod">
        <pc:chgData name="Ward, Reagan" userId="27291eb4-8241-4961-9e69-8c66e34cc5b0" providerId="ADAL" clId="{12276C81-CD89-492E-999B-3E954E24B233}" dt="2023-06-28T16:07:19.769" v="9" actId="20577"/>
        <pc:sldMkLst>
          <pc:docMk/>
          <pc:sldMk cId="2092028885" sldId="3158"/>
        </pc:sldMkLst>
        <pc:spChg chg="mod">
          <ac:chgData name="Ward, Reagan" userId="27291eb4-8241-4961-9e69-8c66e34cc5b0" providerId="ADAL" clId="{12276C81-CD89-492E-999B-3E954E24B233}" dt="2023-06-28T16:07:19.769" v="9" actId="20577"/>
          <ac:spMkLst>
            <pc:docMk/>
            <pc:sldMk cId="2092028885" sldId="3158"/>
            <ac:spMk id="19" creationId="{50E0DFC9-CEA8-1918-69B8-39A250B87818}"/>
          </ac:spMkLst>
        </pc:spChg>
        <pc:graphicFrameChg chg="mod">
          <ac:chgData name="Ward, Reagan" userId="27291eb4-8241-4961-9e69-8c66e34cc5b0" providerId="ADAL" clId="{12276C81-CD89-492E-999B-3E954E24B233}" dt="2023-06-28T16:07:17.150" v="8" actId="20577"/>
          <ac:graphicFrameMkLst>
            <pc:docMk/>
            <pc:sldMk cId="2092028885" sldId="3158"/>
            <ac:graphicFrameMk id="5" creationId="{E49266DD-A318-F41F-53ED-C28CD0EB119C}"/>
          </ac:graphicFrameMkLst>
        </pc:graphicFrameChg>
      </pc:sldChg>
      <pc:sldChg chg="add">
        <pc:chgData name="Ward, Reagan" userId="27291eb4-8241-4961-9e69-8c66e34cc5b0" providerId="ADAL" clId="{12276C81-CD89-492E-999B-3E954E24B233}" dt="2023-06-28T14:39:38.511" v="6"/>
        <pc:sldMkLst>
          <pc:docMk/>
          <pc:sldMk cId="1966075000" sldId="3159"/>
        </pc:sldMkLst>
      </pc:sldChg>
      <pc:sldChg chg="addSp delSp modSp mod modClrScheme chgLayout">
        <pc:chgData name="Ward, Reagan" userId="27291eb4-8241-4961-9e69-8c66e34cc5b0" providerId="ADAL" clId="{12276C81-CD89-492E-999B-3E954E24B233}" dt="2023-07-11T16:14:10.215" v="273" actId="20577"/>
        <pc:sldMkLst>
          <pc:docMk/>
          <pc:sldMk cId="3752689102" sldId="3161"/>
        </pc:sldMkLst>
        <pc:spChg chg="add del mod ord">
          <ac:chgData name="Ward, Reagan" userId="27291eb4-8241-4961-9e69-8c66e34cc5b0" providerId="ADAL" clId="{12276C81-CD89-492E-999B-3E954E24B233}" dt="2023-07-11T16:13:49.155" v="236" actId="6264"/>
          <ac:spMkLst>
            <pc:docMk/>
            <pc:sldMk cId="3752689102" sldId="3161"/>
            <ac:spMk id="2" creationId="{324D2570-30AE-7E6F-FA8D-273274F00D01}"/>
          </ac:spMkLst>
        </pc:spChg>
        <pc:spChg chg="mod ord">
          <ac:chgData name="Ward, Reagan" userId="27291eb4-8241-4961-9e69-8c66e34cc5b0" providerId="ADAL" clId="{12276C81-CD89-492E-999B-3E954E24B233}" dt="2023-07-11T16:13:49.155" v="236" actId="6264"/>
          <ac:spMkLst>
            <pc:docMk/>
            <pc:sldMk cId="3752689102" sldId="3161"/>
            <ac:spMk id="3" creationId="{63CE438F-268D-9BB9-D621-1DFAE04EF493}"/>
          </ac:spMkLst>
        </pc:spChg>
        <pc:spChg chg="mod ord">
          <ac:chgData name="Ward, Reagan" userId="27291eb4-8241-4961-9e69-8c66e34cc5b0" providerId="ADAL" clId="{12276C81-CD89-492E-999B-3E954E24B233}" dt="2023-07-11T16:13:49.155" v="236" actId="6264"/>
          <ac:spMkLst>
            <pc:docMk/>
            <pc:sldMk cId="3752689102" sldId="3161"/>
            <ac:spMk id="4" creationId="{BC5B3570-B08F-F790-D03B-B108B628D0BF}"/>
          </ac:spMkLst>
        </pc:spChg>
        <pc:spChg chg="mod ord">
          <ac:chgData name="Ward, Reagan" userId="27291eb4-8241-4961-9e69-8c66e34cc5b0" providerId="ADAL" clId="{12276C81-CD89-492E-999B-3E954E24B233}" dt="2023-07-11T16:13:55.357" v="241" actId="20577"/>
          <ac:spMkLst>
            <pc:docMk/>
            <pc:sldMk cId="3752689102" sldId="3161"/>
            <ac:spMk id="5" creationId="{EB2720F3-59EB-9B59-8469-8D5C24376B86}"/>
          </ac:spMkLst>
        </pc:spChg>
        <pc:spChg chg="add del mod ord">
          <ac:chgData name="Ward, Reagan" userId="27291eb4-8241-4961-9e69-8c66e34cc5b0" providerId="ADAL" clId="{12276C81-CD89-492E-999B-3E954E24B233}" dt="2023-07-11T16:13:49.155" v="236" actId="6264"/>
          <ac:spMkLst>
            <pc:docMk/>
            <pc:sldMk cId="3752689102" sldId="3161"/>
            <ac:spMk id="6" creationId="{E6CF947E-E09D-3BFD-B6DA-8F8240AF4C94}"/>
          </ac:spMkLst>
        </pc:spChg>
        <pc:spChg chg="add del mod ord">
          <ac:chgData name="Ward, Reagan" userId="27291eb4-8241-4961-9e69-8c66e34cc5b0" providerId="ADAL" clId="{12276C81-CD89-492E-999B-3E954E24B233}" dt="2023-07-11T16:13:49.155" v="236" actId="6264"/>
          <ac:spMkLst>
            <pc:docMk/>
            <pc:sldMk cId="3752689102" sldId="3161"/>
            <ac:spMk id="7" creationId="{842D0CAD-E912-8C6F-5811-DB8A27A3B5F6}"/>
          </ac:spMkLst>
        </pc:spChg>
        <pc:spChg chg="add del mod">
          <ac:chgData name="Ward, Reagan" userId="27291eb4-8241-4961-9e69-8c66e34cc5b0" providerId="ADAL" clId="{12276C81-CD89-492E-999B-3E954E24B233}" dt="2023-07-11T16:13:49.155" v="236" actId="6264"/>
          <ac:spMkLst>
            <pc:docMk/>
            <pc:sldMk cId="3752689102" sldId="3161"/>
            <ac:spMk id="8" creationId="{C0CDFB27-CB03-12DA-32CB-1B24BF6B1B37}"/>
          </ac:spMkLst>
        </pc:spChg>
        <pc:spChg chg="add del mod">
          <ac:chgData name="Ward, Reagan" userId="27291eb4-8241-4961-9e69-8c66e34cc5b0" providerId="ADAL" clId="{12276C81-CD89-492E-999B-3E954E24B233}" dt="2023-07-11T16:13:49.155" v="236" actId="6264"/>
          <ac:spMkLst>
            <pc:docMk/>
            <pc:sldMk cId="3752689102" sldId="3161"/>
            <ac:spMk id="9" creationId="{57E429CF-71B2-656C-578B-C1774924065D}"/>
          </ac:spMkLst>
        </pc:spChg>
        <pc:spChg chg="add del mod">
          <ac:chgData name="Ward, Reagan" userId="27291eb4-8241-4961-9e69-8c66e34cc5b0" providerId="ADAL" clId="{12276C81-CD89-492E-999B-3E954E24B233}" dt="2023-07-11T16:13:49.155" v="236" actId="6264"/>
          <ac:spMkLst>
            <pc:docMk/>
            <pc:sldMk cId="3752689102" sldId="3161"/>
            <ac:spMk id="10" creationId="{B64CD069-D1DE-D968-F754-6583A27B0850}"/>
          </ac:spMkLst>
        </pc:spChg>
        <pc:spChg chg="add mod ord">
          <ac:chgData name="Ward, Reagan" userId="27291eb4-8241-4961-9e69-8c66e34cc5b0" providerId="ADAL" clId="{12276C81-CD89-492E-999B-3E954E24B233}" dt="2023-07-11T16:14:10.215" v="273" actId="20577"/>
          <ac:spMkLst>
            <pc:docMk/>
            <pc:sldMk cId="3752689102" sldId="3161"/>
            <ac:spMk id="11" creationId="{D1869A48-BFEC-E4C9-768A-0AA0D457D6F3}"/>
          </ac:spMkLst>
        </pc:spChg>
        <pc:spChg chg="add mod ord">
          <ac:chgData name="Ward, Reagan" userId="27291eb4-8241-4961-9e69-8c66e34cc5b0" providerId="ADAL" clId="{12276C81-CD89-492E-999B-3E954E24B233}" dt="2023-07-11T16:13:58.717" v="253" actId="20577"/>
          <ac:spMkLst>
            <pc:docMk/>
            <pc:sldMk cId="3752689102" sldId="3161"/>
            <ac:spMk id="12" creationId="{5DDCD6A6-6FB9-4E11-5B7A-E92BE45F0F0A}"/>
          </ac:spMkLst>
        </pc:spChg>
        <pc:spChg chg="add mod ord">
          <ac:chgData name="Ward, Reagan" userId="27291eb4-8241-4961-9e69-8c66e34cc5b0" providerId="ADAL" clId="{12276C81-CD89-492E-999B-3E954E24B233}" dt="2023-07-11T16:14:02.994" v="268" actId="20577"/>
          <ac:spMkLst>
            <pc:docMk/>
            <pc:sldMk cId="3752689102" sldId="3161"/>
            <ac:spMk id="13" creationId="{62FDE0A2-5ECB-E33A-A5B2-98A042717471}"/>
          </ac:spMkLst>
        </pc:spChg>
      </pc:sldChg>
    </pc:docChg>
  </pc:docChgLst>
  <pc:docChgLst>
    <pc:chgData name="Wenzel, Brooke" userId="672bf8d3-b15b-4e02-a6d1-39319a0df09b" providerId="ADAL" clId="{B1D1BD43-AFF1-4A1B-9775-16F7140928E8}"/>
    <pc:docChg chg="undo redo custSel addSld delSld modSld sldOrd">
      <pc:chgData name="Wenzel, Brooke" userId="672bf8d3-b15b-4e02-a6d1-39319a0df09b" providerId="ADAL" clId="{B1D1BD43-AFF1-4A1B-9775-16F7140928E8}" dt="2023-07-13T18:15:26.203" v="15764" actId="962"/>
      <pc:docMkLst>
        <pc:docMk/>
      </pc:docMkLst>
      <pc:sldChg chg="modSp mod modNotesTx">
        <pc:chgData name="Wenzel, Brooke" userId="672bf8d3-b15b-4e02-a6d1-39319a0df09b" providerId="ADAL" clId="{B1D1BD43-AFF1-4A1B-9775-16F7140928E8}" dt="2023-07-11T16:04:46.447" v="14801" actId="20577"/>
        <pc:sldMkLst>
          <pc:docMk/>
          <pc:sldMk cId="1153159124" sldId="272"/>
        </pc:sldMkLst>
        <pc:spChg chg="mod">
          <ac:chgData name="Wenzel, Brooke" userId="672bf8d3-b15b-4e02-a6d1-39319a0df09b" providerId="ADAL" clId="{B1D1BD43-AFF1-4A1B-9775-16F7140928E8}" dt="2023-07-11T16:04:46.447" v="14801" actId="20577"/>
          <ac:spMkLst>
            <pc:docMk/>
            <pc:sldMk cId="1153159124" sldId="272"/>
            <ac:spMk id="2" creationId="{B93A5315-B7A8-727D-3022-A404571EFE09}"/>
          </ac:spMkLst>
        </pc:spChg>
      </pc:sldChg>
      <pc:sldChg chg="addSp delSp modSp mod ord modNotesTx">
        <pc:chgData name="Wenzel, Brooke" userId="672bf8d3-b15b-4e02-a6d1-39319a0df09b" providerId="ADAL" clId="{B1D1BD43-AFF1-4A1B-9775-16F7140928E8}" dt="2023-07-11T16:50:04.979" v="15531" actId="20577"/>
        <pc:sldMkLst>
          <pc:docMk/>
          <pc:sldMk cId="706556095" sldId="277"/>
        </pc:sldMkLst>
        <pc:spChg chg="add del">
          <ac:chgData name="Wenzel, Brooke" userId="672bf8d3-b15b-4e02-a6d1-39319a0df09b" providerId="ADAL" clId="{B1D1BD43-AFF1-4A1B-9775-16F7140928E8}" dt="2023-07-06T15:44:54.452" v="2328" actId="21"/>
          <ac:spMkLst>
            <pc:docMk/>
            <pc:sldMk cId="706556095" sldId="277"/>
            <ac:spMk id="5" creationId="{191F253F-1771-0730-751F-B00B3E4C44BD}"/>
          </ac:spMkLst>
        </pc:spChg>
        <pc:spChg chg="add del mod">
          <ac:chgData name="Wenzel, Brooke" userId="672bf8d3-b15b-4e02-a6d1-39319a0df09b" providerId="ADAL" clId="{B1D1BD43-AFF1-4A1B-9775-16F7140928E8}" dt="2023-07-06T15:44:54.452" v="2328" actId="21"/>
          <ac:spMkLst>
            <pc:docMk/>
            <pc:sldMk cId="706556095" sldId="277"/>
            <ac:spMk id="9" creationId="{B2FC526D-BE22-81BB-563B-4A5619ED585D}"/>
          </ac:spMkLst>
        </pc:spChg>
      </pc:sldChg>
      <pc:sldChg chg="modSp add del mod ord">
        <pc:chgData name="Wenzel, Brooke" userId="672bf8d3-b15b-4e02-a6d1-39319a0df09b" providerId="ADAL" clId="{B1D1BD43-AFF1-4A1B-9775-16F7140928E8}" dt="2023-07-06T16:36:27.457" v="5574" actId="2696"/>
        <pc:sldMkLst>
          <pc:docMk/>
          <pc:sldMk cId="0" sldId="290"/>
        </pc:sldMkLst>
        <pc:spChg chg="mod">
          <ac:chgData name="Wenzel, Brooke" userId="672bf8d3-b15b-4e02-a6d1-39319a0df09b" providerId="ADAL" clId="{B1D1BD43-AFF1-4A1B-9775-16F7140928E8}" dt="2023-07-06T16:25:40.875" v="5452" actId="1076"/>
          <ac:spMkLst>
            <pc:docMk/>
            <pc:sldMk cId="0" sldId="290"/>
            <ac:spMk id="381" creationId="{00000000-0000-0000-0000-000000000000}"/>
          </ac:spMkLst>
        </pc:spChg>
        <pc:graphicFrameChg chg="mod modGraphic">
          <ac:chgData name="Wenzel, Brooke" userId="672bf8d3-b15b-4e02-a6d1-39319a0df09b" providerId="ADAL" clId="{B1D1BD43-AFF1-4A1B-9775-16F7140928E8}" dt="2023-07-06T16:36:04.553" v="5573" actId="2165"/>
          <ac:graphicFrameMkLst>
            <pc:docMk/>
            <pc:sldMk cId="0" sldId="290"/>
            <ac:graphicFrameMk id="382" creationId="{00000000-0000-0000-0000-000000000000}"/>
          </ac:graphicFrameMkLst>
        </pc:graphicFrameChg>
      </pc:sldChg>
      <pc:sldChg chg="del modNotesTx">
        <pc:chgData name="Wenzel, Brooke" userId="672bf8d3-b15b-4e02-a6d1-39319a0df09b" providerId="ADAL" clId="{B1D1BD43-AFF1-4A1B-9775-16F7140928E8}" dt="2023-07-11T15:56:20.282" v="14262" actId="47"/>
        <pc:sldMkLst>
          <pc:docMk/>
          <pc:sldMk cId="458955733" sldId="299"/>
        </pc:sldMkLst>
      </pc:sldChg>
      <pc:sldChg chg="modNotesTx">
        <pc:chgData name="Wenzel, Brooke" userId="672bf8d3-b15b-4e02-a6d1-39319a0df09b" providerId="ADAL" clId="{B1D1BD43-AFF1-4A1B-9775-16F7140928E8}" dt="2023-07-06T15:49:58.748" v="3080" actId="20577"/>
        <pc:sldMkLst>
          <pc:docMk/>
          <pc:sldMk cId="3188673233" sldId="304"/>
        </pc:sldMkLst>
      </pc:sldChg>
      <pc:sldChg chg="modSp mod modNotesTx">
        <pc:chgData name="Wenzel, Brooke" userId="672bf8d3-b15b-4e02-a6d1-39319a0df09b" providerId="ADAL" clId="{B1D1BD43-AFF1-4A1B-9775-16F7140928E8}" dt="2023-07-11T16:09:37.320" v="14805" actId="20577"/>
        <pc:sldMkLst>
          <pc:docMk/>
          <pc:sldMk cId="4007543793" sldId="308"/>
        </pc:sldMkLst>
        <pc:spChg chg="mod">
          <ac:chgData name="Wenzel, Brooke" userId="672bf8d3-b15b-4e02-a6d1-39319a0df09b" providerId="ADAL" clId="{B1D1BD43-AFF1-4A1B-9775-16F7140928E8}" dt="2023-07-11T16:09:32.469" v="14804" actId="27636"/>
          <ac:spMkLst>
            <pc:docMk/>
            <pc:sldMk cId="4007543793" sldId="308"/>
            <ac:spMk id="8" creationId="{DB4DDE05-AD51-3A69-9D28-A440581B6D17}"/>
          </ac:spMkLst>
        </pc:spChg>
      </pc:sldChg>
      <pc:sldChg chg="modSp mod modNotesTx">
        <pc:chgData name="Wenzel, Brooke" userId="672bf8d3-b15b-4e02-a6d1-39319a0df09b" providerId="ADAL" clId="{B1D1BD43-AFF1-4A1B-9775-16F7140928E8}" dt="2023-07-11T16:44:26.035" v="14856" actId="20577"/>
        <pc:sldMkLst>
          <pc:docMk/>
          <pc:sldMk cId="1564899865" sldId="317"/>
        </pc:sldMkLst>
        <pc:spChg chg="mod">
          <ac:chgData name="Wenzel, Brooke" userId="672bf8d3-b15b-4e02-a6d1-39319a0df09b" providerId="ADAL" clId="{B1D1BD43-AFF1-4A1B-9775-16F7140928E8}" dt="2023-07-06T17:57:58.462" v="6378" actId="20577"/>
          <ac:spMkLst>
            <pc:docMk/>
            <pc:sldMk cId="1564899865" sldId="317"/>
            <ac:spMk id="12" creationId="{B2FC194F-7E6A-4D0E-D761-757395ABB169}"/>
          </ac:spMkLst>
        </pc:spChg>
        <pc:graphicFrameChg chg="mod modGraphic">
          <ac:chgData name="Wenzel, Brooke" userId="672bf8d3-b15b-4e02-a6d1-39319a0df09b" providerId="ADAL" clId="{B1D1BD43-AFF1-4A1B-9775-16F7140928E8}" dt="2023-07-06T17:58:17.512" v="6386" actId="20577"/>
          <ac:graphicFrameMkLst>
            <pc:docMk/>
            <pc:sldMk cId="1564899865" sldId="317"/>
            <ac:graphicFrameMk id="10" creationId="{BAC582D3-8E50-3FD8-20B8-E1CE61E26FC5}"/>
          </ac:graphicFrameMkLst>
        </pc:graphicFrameChg>
        <pc:graphicFrameChg chg="modGraphic">
          <ac:chgData name="Wenzel, Brooke" userId="672bf8d3-b15b-4e02-a6d1-39319a0df09b" providerId="ADAL" clId="{B1D1BD43-AFF1-4A1B-9775-16F7140928E8}" dt="2023-07-06T17:58:20.905" v="6392" actId="20577"/>
          <ac:graphicFrameMkLst>
            <pc:docMk/>
            <pc:sldMk cId="1564899865" sldId="317"/>
            <ac:graphicFrameMk id="11" creationId="{B7C6AFB3-BC1C-A6E9-6FD2-BEAD1BFE05EA}"/>
          </ac:graphicFrameMkLst>
        </pc:graphicFrameChg>
      </pc:sldChg>
      <pc:sldChg chg="del modNotesTx">
        <pc:chgData name="Wenzel, Brooke" userId="672bf8d3-b15b-4e02-a6d1-39319a0df09b" providerId="ADAL" clId="{B1D1BD43-AFF1-4A1B-9775-16F7140928E8}" dt="2023-07-11T16:01:31.032" v="14280" actId="47"/>
        <pc:sldMkLst>
          <pc:docMk/>
          <pc:sldMk cId="1046101019" sldId="319"/>
        </pc:sldMkLst>
      </pc:sldChg>
      <pc:sldChg chg="modSp mod modNotesTx">
        <pc:chgData name="Wenzel, Brooke" userId="672bf8d3-b15b-4e02-a6d1-39319a0df09b" providerId="ADAL" clId="{B1D1BD43-AFF1-4A1B-9775-16F7140928E8}" dt="2023-07-13T18:15:26.203" v="15764" actId="962"/>
        <pc:sldMkLst>
          <pc:docMk/>
          <pc:sldMk cId="3045348021" sldId="320"/>
        </pc:sldMkLst>
        <pc:picChg chg="mod">
          <ac:chgData name="Wenzel, Brooke" userId="672bf8d3-b15b-4e02-a6d1-39319a0df09b" providerId="ADAL" clId="{B1D1BD43-AFF1-4A1B-9775-16F7140928E8}" dt="2023-07-13T18:15:26.203" v="15764" actId="962"/>
          <ac:picMkLst>
            <pc:docMk/>
            <pc:sldMk cId="3045348021" sldId="320"/>
            <ac:picMk id="20" creationId="{0E0FAA2A-5367-B2E1-0B90-AA9CE6D64EE1}"/>
          </ac:picMkLst>
        </pc:picChg>
      </pc:sldChg>
      <pc:sldChg chg="addSp delSp modSp mod modNotesTx">
        <pc:chgData name="Wenzel, Brooke" userId="672bf8d3-b15b-4e02-a6d1-39319a0df09b" providerId="ADAL" clId="{B1D1BD43-AFF1-4A1B-9775-16F7140928E8}" dt="2023-07-13T18:14:10.273" v="15566" actId="12385"/>
        <pc:sldMkLst>
          <pc:docMk/>
          <pc:sldMk cId="2336352094" sldId="3157"/>
        </pc:sldMkLst>
        <pc:spChg chg="add del mod">
          <ac:chgData name="Wenzel, Brooke" userId="672bf8d3-b15b-4e02-a6d1-39319a0df09b" providerId="ADAL" clId="{B1D1BD43-AFF1-4A1B-9775-16F7140928E8}" dt="2023-07-06T15:32:17.234" v="1557" actId="478"/>
          <ac:spMkLst>
            <pc:docMk/>
            <pc:sldMk cId="2336352094" sldId="3157"/>
            <ac:spMk id="5" creationId="{647CB69D-A018-CC60-4B56-37337BEE49A7}"/>
          </ac:spMkLst>
        </pc:spChg>
        <pc:spChg chg="add del mod">
          <ac:chgData name="Wenzel, Brooke" userId="672bf8d3-b15b-4e02-a6d1-39319a0df09b" providerId="ADAL" clId="{B1D1BD43-AFF1-4A1B-9775-16F7140928E8}" dt="2023-07-06T15:32:14.825" v="1556" actId="22"/>
          <ac:spMkLst>
            <pc:docMk/>
            <pc:sldMk cId="2336352094" sldId="3157"/>
            <ac:spMk id="7" creationId="{064436C2-EAE6-9F89-1DC2-82433947C6E6}"/>
          </ac:spMkLst>
        </pc:spChg>
        <pc:spChg chg="mod">
          <ac:chgData name="Wenzel, Brooke" userId="672bf8d3-b15b-4e02-a6d1-39319a0df09b" providerId="ADAL" clId="{B1D1BD43-AFF1-4A1B-9775-16F7140928E8}" dt="2023-07-06T16:15:24.645" v="4359" actId="113"/>
          <ac:spMkLst>
            <pc:docMk/>
            <pc:sldMk cId="2336352094" sldId="3157"/>
            <ac:spMk id="8" creationId="{99E88D44-DF03-B5F1-B5EF-7958F06B509A}"/>
          </ac:spMkLst>
        </pc:spChg>
        <pc:graphicFrameChg chg="add mod modGraphic">
          <ac:chgData name="Wenzel, Brooke" userId="672bf8d3-b15b-4e02-a6d1-39319a0df09b" providerId="ADAL" clId="{B1D1BD43-AFF1-4A1B-9775-16F7140928E8}" dt="2023-07-13T18:14:10.273" v="15566" actId="12385"/>
          <ac:graphicFrameMkLst>
            <pc:docMk/>
            <pc:sldMk cId="2336352094" sldId="3157"/>
            <ac:graphicFrameMk id="9" creationId="{E4B4D882-6753-6564-C087-F1F5403E2E45}"/>
          </ac:graphicFrameMkLst>
        </pc:graphicFrameChg>
        <pc:graphicFrameChg chg="del modGraphic">
          <ac:chgData name="Wenzel, Brooke" userId="672bf8d3-b15b-4e02-a6d1-39319a0df09b" providerId="ADAL" clId="{B1D1BD43-AFF1-4A1B-9775-16F7140928E8}" dt="2023-07-06T15:31:44.093" v="1534" actId="478"/>
          <ac:graphicFrameMkLst>
            <pc:docMk/>
            <pc:sldMk cId="2336352094" sldId="3157"/>
            <ac:graphicFrameMk id="11" creationId="{BD3C2F4D-A1A4-D410-920D-CE3129A1D3F5}"/>
          </ac:graphicFrameMkLst>
        </pc:graphicFrameChg>
      </pc:sldChg>
      <pc:sldChg chg="modSp mod ord modNotesTx">
        <pc:chgData name="Wenzel, Brooke" userId="672bf8d3-b15b-4e02-a6d1-39319a0df09b" providerId="ADAL" clId="{B1D1BD43-AFF1-4A1B-9775-16F7140928E8}" dt="2023-07-13T18:14:29.324" v="15568" actId="14100"/>
        <pc:sldMkLst>
          <pc:docMk/>
          <pc:sldMk cId="2092028885" sldId="3158"/>
        </pc:sldMkLst>
        <pc:spChg chg="mod">
          <ac:chgData name="Wenzel, Brooke" userId="672bf8d3-b15b-4e02-a6d1-39319a0df09b" providerId="ADAL" clId="{B1D1BD43-AFF1-4A1B-9775-16F7140928E8}" dt="2023-07-13T18:14:29.324" v="15568" actId="14100"/>
          <ac:spMkLst>
            <pc:docMk/>
            <pc:sldMk cId="2092028885" sldId="3158"/>
            <ac:spMk id="8" creationId="{1B5CCE0F-B45B-10DF-9D12-A7C136A7B565}"/>
          </ac:spMkLst>
        </pc:spChg>
        <pc:graphicFrameChg chg="mod">
          <ac:chgData name="Wenzel, Brooke" userId="672bf8d3-b15b-4e02-a6d1-39319a0df09b" providerId="ADAL" clId="{B1D1BD43-AFF1-4A1B-9775-16F7140928E8}" dt="2023-07-06T18:09:38.450" v="9309" actId="20577"/>
          <ac:graphicFrameMkLst>
            <pc:docMk/>
            <pc:sldMk cId="2092028885" sldId="3158"/>
            <ac:graphicFrameMk id="5" creationId="{E49266DD-A318-F41F-53ED-C28CD0EB119C}"/>
          </ac:graphicFrameMkLst>
        </pc:graphicFrameChg>
      </pc:sldChg>
      <pc:sldChg chg="modNotesTx">
        <pc:chgData name="Wenzel, Brooke" userId="672bf8d3-b15b-4e02-a6d1-39319a0df09b" providerId="ADAL" clId="{B1D1BD43-AFF1-4A1B-9775-16F7140928E8}" dt="2023-07-06T15:14:39.468" v="278" actId="20577"/>
        <pc:sldMkLst>
          <pc:docMk/>
          <pc:sldMk cId="1966075000" sldId="3159"/>
        </pc:sldMkLst>
      </pc:sldChg>
      <pc:sldChg chg="addSp delSp modSp add mod setBg modNotesTx">
        <pc:chgData name="Wenzel, Brooke" userId="672bf8d3-b15b-4e02-a6d1-39319a0df09b" providerId="ADAL" clId="{B1D1BD43-AFF1-4A1B-9775-16F7140928E8}" dt="2023-07-13T18:14:56.997" v="15572" actId="13244"/>
        <pc:sldMkLst>
          <pc:docMk/>
          <pc:sldMk cId="8608666" sldId="3160"/>
        </pc:sldMkLst>
        <pc:spChg chg="mod">
          <ac:chgData name="Wenzel, Brooke" userId="672bf8d3-b15b-4e02-a6d1-39319a0df09b" providerId="ADAL" clId="{B1D1BD43-AFF1-4A1B-9775-16F7140928E8}" dt="2023-07-06T15:42:59.757" v="2311" actId="26606"/>
          <ac:spMkLst>
            <pc:docMk/>
            <pc:sldMk cId="8608666" sldId="3160"/>
            <ac:spMk id="2" creationId="{2B41C46B-5AE1-59D6-4D25-9998F4EEBBE5}"/>
          </ac:spMkLst>
        </pc:spChg>
        <pc:spChg chg="mod ord">
          <ac:chgData name="Wenzel, Brooke" userId="672bf8d3-b15b-4e02-a6d1-39319a0df09b" providerId="ADAL" clId="{B1D1BD43-AFF1-4A1B-9775-16F7140928E8}" dt="2023-07-13T18:14:56.997" v="15572" actId="13244"/>
          <ac:spMkLst>
            <pc:docMk/>
            <pc:sldMk cId="8608666" sldId="3160"/>
            <ac:spMk id="4" creationId="{808F7532-3458-BFFC-BD03-519FCEEDB053}"/>
          </ac:spMkLst>
        </pc:spChg>
        <pc:spChg chg="del">
          <ac:chgData name="Wenzel, Brooke" userId="672bf8d3-b15b-4e02-a6d1-39319a0df09b" providerId="ADAL" clId="{B1D1BD43-AFF1-4A1B-9775-16F7140928E8}" dt="2023-07-06T15:41:56.622" v="2296" actId="478"/>
          <ac:spMkLst>
            <pc:docMk/>
            <pc:sldMk cId="8608666" sldId="3160"/>
            <ac:spMk id="5" creationId="{191F253F-1771-0730-751F-B00B3E4C44BD}"/>
          </ac:spMkLst>
        </pc:spChg>
        <pc:spChg chg="del">
          <ac:chgData name="Wenzel, Brooke" userId="672bf8d3-b15b-4e02-a6d1-39319a0df09b" providerId="ADAL" clId="{B1D1BD43-AFF1-4A1B-9775-16F7140928E8}" dt="2023-07-06T15:41:57.950" v="2297" actId="478"/>
          <ac:spMkLst>
            <pc:docMk/>
            <pc:sldMk cId="8608666" sldId="3160"/>
            <ac:spMk id="6" creationId="{0D41ACFA-A2E8-EBFD-5359-12E9A685CDAB}"/>
          </ac:spMkLst>
        </pc:spChg>
        <pc:spChg chg="del">
          <ac:chgData name="Wenzel, Brooke" userId="672bf8d3-b15b-4e02-a6d1-39319a0df09b" providerId="ADAL" clId="{B1D1BD43-AFF1-4A1B-9775-16F7140928E8}" dt="2023-07-06T15:41:54.447" v="2294" actId="478"/>
          <ac:spMkLst>
            <pc:docMk/>
            <pc:sldMk cId="8608666" sldId="3160"/>
            <ac:spMk id="7" creationId="{B265B125-DC5E-9823-7F75-178657B48884}"/>
          </ac:spMkLst>
        </pc:spChg>
        <pc:spChg chg="del">
          <ac:chgData name="Wenzel, Brooke" userId="672bf8d3-b15b-4e02-a6d1-39319a0df09b" providerId="ADAL" clId="{B1D1BD43-AFF1-4A1B-9775-16F7140928E8}" dt="2023-07-06T15:41:55.574" v="2295" actId="478"/>
          <ac:spMkLst>
            <pc:docMk/>
            <pc:sldMk cId="8608666" sldId="3160"/>
            <ac:spMk id="8" creationId="{C360862D-633E-8924-C5B9-5B128166FDD5}"/>
          </ac:spMkLst>
        </pc:spChg>
        <pc:spChg chg="add del mod">
          <ac:chgData name="Wenzel, Brooke" userId="672bf8d3-b15b-4e02-a6d1-39319a0df09b" providerId="ADAL" clId="{B1D1BD43-AFF1-4A1B-9775-16F7140928E8}" dt="2023-07-06T15:42:00.968" v="2298" actId="478"/>
          <ac:spMkLst>
            <pc:docMk/>
            <pc:sldMk cId="8608666" sldId="3160"/>
            <ac:spMk id="9" creationId="{35EF547A-989C-19DB-13FC-CF7637FEFCBD}"/>
          </ac:spMkLst>
        </pc:spChg>
        <pc:spChg chg="add del mod">
          <ac:chgData name="Wenzel, Brooke" userId="672bf8d3-b15b-4e02-a6d1-39319a0df09b" providerId="ADAL" clId="{B1D1BD43-AFF1-4A1B-9775-16F7140928E8}" dt="2023-07-06T15:42:02.222" v="2299" actId="478"/>
          <ac:spMkLst>
            <pc:docMk/>
            <pc:sldMk cId="8608666" sldId="3160"/>
            <ac:spMk id="11" creationId="{D9861A8D-FB9B-D684-9BEA-A88637C18A41}"/>
          </ac:spMkLst>
        </pc:spChg>
        <pc:spChg chg="add del mod">
          <ac:chgData name="Wenzel, Brooke" userId="672bf8d3-b15b-4e02-a6d1-39319a0df09b" providerId="ADAL" clId="{B1D1BD43-AFF1-4A1B-9775-16F7140928E8}" dt="2023-07-06T15:42:00.968" v="2298" actId="478"/>
          <ac:spMkLst>
            <pc:docMk/>
            <pc:sldMk cId="8608666" sldId="3160"/>
            <ac:spMk id="13" creationId="{69561EB0-0977-FFB5-CCB8-4006DCAFFE11}"/>
          </ac:spMkLst>
        </pc:spChg>
        <pc:spChg chg="add del mod">
          <ac:chgData name="Wenzel, Brooke" userId="672bf8d3-b15b-4e02-a6d1-39319a0df09b" providerId="ADAL" clId="{B1D1BD43-AFF1-4A1B-9775-16F7140928E8}" dt="2023-07-06T15:42:02.222" v="2299" actId="478"/>
          <ac:spMkLst>
            <pc:docMk/>
            <pc:sldMk cId="8608666" sldId="3160"/>
            <ac:spMk id="15" creationId="{D2C3716A-9350-3692-DCAD-2F284DDBB4B7}"/>
          </ac:spMkLst>
        </pc:spChg>
        <pc:spChg chg="add del mod">
          <ac:chgData name="Wenzel, Brooke" userId="672bf8d3-b15b-4e02-a6d1-39319a0df09b" providerId="ADAL" clId="{B1D1BD43-AFF1-4A1B-9775-16F7140928E8}" dt="2023-07-06T15:46:05.050" v="2489" actId="478"/>
          <ac:spMkLst>
            <pc:docMk/>
            <pc:sldMk cId="8608666" sldId="3160"/>
            <ac:spMk id="17" creationId="{FE8B9C68-809F-BF37-3D61-956A5088C99E}"/>
          </ac:spMkLst>
        </pc:spChg>
        <pc:spChg chg="add">
          <ac:chgData name="Wenzel, Brooke" userId="672bf8d3-b15b-4e02-a6d1-39319a0df09b" providerId="ADAL" clId="{B1D1BD43-AFF1-4A1B-9775-16F7140928E8}" dt="2023-07-06T15:42:59.757" v="2311" actId="26606"/>
          <ac:spMkLst>
            <pc:docMk/>
            <pc:sldMk cId="8608666" sldId="3160"/>
            <ac:spMk id="18" creationId="{BCED4D40-4B67-4331-AC48-79B82B4A47D8}"/>
          </ac:spMkLst>
        </pc:spChg>
        <pc:spChg chg="add del mod">
          <ac:chgData name="Wenzel, Brooke" userId="672bf8d3-b15b-4e02-a6d1-39319a0df09b" providerId="ADAL" clId="{B1D1BD43-AFF1-4A1B-9775-16F7140928E8}" dt="2023-07-06T15:46:07.213" v="2490" actId="478"/>
          <ac:spMkLst>
            <pc:docMk/>
            <pc:sldMk cId="8608666" sldId="3160"/>
            <ac:spMk id="20" creationId="{F92BF24E-D30B-92F9-3F77-C40D791ED539}"/>
          </ac:spMkLst>
        </pc:spChg>
        <pc:spChg chg="add del">
          <ac:chgData name="Wenzel, Brooke" userId="672bf8d3-b15b-4e02-a6d1-39319a0df09b" providerId="ADAL" clId="{B1D1BD43-AFF1-4A1B-9775-16F7140928E8}" dt="2023-07-06T15:42:50.343" v="2310" actId="26606"/>
          <ac:spMkLst>
            <pc:docMk/>
            <pc:sldMk cId="8608666" sldId="3160"/>
            <ac:spMk id="21" creationId="{A4AC5506-6312-4701-8D3C-40187889A947}"/>
          </ac:spMkLst>
        </pc:spChg>
        <pc:spChg chg="add mod">
          <ac:chgData name="Wenzel, Brooke" userId="672bf8d3-b15b-4e02-a6d1-39319a0df09b" providerId="ADAL" clId="{B1D1BD43-AFF1-4A1B-9775-16F7140928E8}" dt="2023-07-06T16:20:24.402" v="4890" actId="20577"/>
          <ac:spMkLst>
            <pc:docMk/>
            <pc:sldMk cId="8608666" sldId="3160"/>
            <ac:spMk id="22" creationId="{0F474541-6FFC-35E8-DC01-D3591CB2FBA4}"/>
          </ac:spMkLst>
        </pc:spChg>
        <pc:spChg chg="add">
          <ac:chgData name="Wenzel, Brooke" userId="672bf8d3-b15b-4e02-a6d1-39319a0df09b" providerId="ADAL" clId="{B1D1BD43-AFF1-4A1B-9775-16F7140928E8}" dt="2023-07-06T15:42:59.757" v="2311" actId="26606"/>
          <ac:spMkLst>
            <pc:docMk/>
            <pc:sldMk cId="8608666" sldId="3160"/>
            <ac:spMk id="23" creationId="{670CEDEF-4F34-412E-84EE-329C1E936AF5}"/>
          </ac:spMkLst>
        </pc:spChg>
        <pc:graphicFrameChg chg="add mod modGraphic">
          <ac:chgData name="Wenzel, Brooke" userId="672bf8d3-b15b-4e02-a6d1-39319a0df09b" providerId="ADAL" clId="{B1D1BD43-AFF1-4A1B-9775-16F7140928E8}" dt="2023-07-13T18:14:03.747" v="15565" actId="6549"/>
          <ac:graphicFrameMkLst>
            <pc:docMk/>
            <pc:sldMk cId="8608666" sldId="3160"/>
            <ac:graphicFrameMk id="16" creationId="{BC2F2B69-6FB4-676E-48CE-89569074D734}"/>
          </ac:graphicFrameMkLst>
        </pc:graphicFrameChg>
      </pc:sldChg>
      <pc:sldChg chg="addSp delSp add del setBg delDesignElem">
        <pc:chgData name="Wenzel, Brooke" userId="672bf8d3-b15b-4e02-a6d1-39319a0df09b" providerId="ADAL" clId="{B1D1BD43-AFF1-4A1B-9775-16F7140928E8}" dt="2023-07-06T15:25:52.894" v="1016"/>
        <pc:sldMkLst>
          <pc:docMk/>
          <pc:sldMk cId="164625560" sldId="3160"/>
        </pc:sldMkLst>
        <pc:spChg chg="add del">
          <ac:chgData name="Wenzel, Brooke" userId="672bf8d3-b15b-4e02-a6d1-39319a0df09b" providerId="ADAL" clId="{B1D1BD43-AFF1-4A1B-9775-16F7140928E8}" dt="2023-07-06T15:25:52.894" v="1016"/>
          <ac:spMkLst>
            <pc:docMk/>
            <pc:sldMk cId="164625560" sldId="3160"/>
            <ac:spMk id="16" creationId="{2B97F24A-32CE-4C1C-A50D-3016B394DCFB}"/>
          </ac:spMkLst>
        </pc:spChg>
        <pc:spChg chg="add del">
          <ac:chgData name="Wenzel, Brooke" userId="672bf8d3-b15b-4e02-a6d1-39319a0df09b" providerId="ADAL" clId="{B1D1BD43-AFF1-4A1B-9775-16F7140928E8}" dt="2023-07-06T15:25:52.894" v="1016"/>
          <ac:spMkLst>
            <pc:docMk/>
            <pc:sldMk cId="164625560" sldId="3160"/>
            <ac:spMk id="18" creationId="{CD8B4F24-440B-49E9-B85D-733523DC064B}"/>
          </ac:spMkLst>
        </pc:spChg>
      </pc:sldChg>
      <pc:sldChg chg="modSp add mod modNotesTx">
        <pc:chgData name="Wenzel, Brooke" userId="672bf8d3-b15b-4e02-a6d1-39319a0df09b" providerId="ADAL" clId="{B1D1BD43-AFF1-4A1B-9775-16F7140928E8}" dt="2023-07-13T18:14:46.992" v="15571" actId="13244"/>
        <pc:sldMkLst>
          <pc:docMk/>
          <pc:sldMk cId="3752689102" sldId="3161"/>
        </pc:sldMkLst>
        <pc:spChg chg="ord">
          <ac:chgData name="Wenzel, Brooke" userId="672bf8d3-b15b-4e02-a6d1-39319a0df09b" providerId="ADAL" clId="{B1D1BD43-AFF1-4A1B-9775-16F7140928E8}" dt="2023-07-13T18:14:37.109" v="15569" actId="13244"/>
          <ac:spMkLst>
            <pc:docMk/>
            <pc:sldMk cId="3752689102" sldId="3161"/>
            <ac:spMk id="3" creationId="{63CE438F-268D-9BB9-D621-1DFAE04EF493}"/>
          </ac:spMkLst>
        </pc:spChg>
        <pc:spChg chg="mod">
          <ac:chgData name="Wenzel, Brooke" userId="672bf8d3-b15b-4e02-a6d1-39319a0df09b" providerId="ADAL" clId="{B1D1BD43-AFF1-4A1B-9775-16F7140928E8}" dt="2023-07-06T15:50:09.288" v="3114" actId="20577"/>
          <ac:spMkLst>
            <pc:docMk/>
            <pc:sldMk cId="3752689102" sldId="3161"/>
            <ac:spMk id="4" creationId="{BC5B3570-B08F-F790-D03B-B108B628D0BF}"/>
          </ac:spMkLst>
        </pc:spChg>
        <pc:spChg chg="mod">
          <ac:chgData name="Wenzel, Brooke" userId="672bf8d3-b15b-4e02-a6d1-39319a0df09b" providerId="ADAL" clId="{B1D1BD43-AFF1-4A1B-9775-16F7140928E8}" dt="2023-07-06T15:50:11.669" v="3115" actId="20577"/>
          <ac:spMkLst>
            <pc:docMk/>
            <pc:sldMk cId="3752689102" sldId="3161"/>
            <ac:spMk id="5" creationId="{EB2720F3-59EB-9B59-8469-8D5C24376B86}"/>
          </ac:spMkLst>
        </pc:spChg>
        <pc:spChg chg="ord">
          <ac:chgData name="Wenzel, Brooke" userId="672bf8d3-b15b-4e02-a6d1-39319a0df09b" providerId="ADAL" clId="{B1D1BD43-AFF1-4A1B-9775-16F7140928E8}" dt="2023-07-13T18:14:43.959" v="15570" actId="13244"/>
          <ac:spMkLst>
            <pc:docMk/>
            <pc:sldMk cId="3752689102" sldId="3161"/>
            <ac:spMk id="12" creationId="{5DDCD6A6-6FB9-4E11-5B7A-E92BE45F0F0A}"/>
          </ac:spMkLst>
        </pc:spChg>
        <pc:spChg chg="ord">
          <ac:chgData name="Wenzel, Brooke" userId="672bf8d3-b15b-4e02-a6d1-39319a0df09b" providerId="ADAL" clId="{B1D1BD43-AFF1-4A1B-9775-16F7140928E8}" dt="2023-07-13T18:14:46.992" v="15571" actId="13244"/>
          <ac:spMkLst>
            <pc:docMk/>
            <pc:sldMk cId="3752689102" sldId="3161"/>
            <ac:spMk id="13" creationId="{62FDE0A2-5ECB-E33A-A5B2-98A04271747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D6F096-A2AE-49DB-92F3-B1769563985D}" type="doc">
      <dgm:prSet loTypeId="urn:microsoft.com/office/officeart/2005/8/layout/cycle8" loCatId="cycle" qsTypeId="urn:microsoft.com/office/officeart/2005/8/quickstyle/simple1" qsCatId="simple" csTypeId="urn:microsoft.com/office/officeart/2005/8/colors/accent1_1" csCatId="accent1" phldr="1"/>
      <dgm:spPr/>
    </dgm:pt>
    <dgm:pt modelId="{C7CAAA21-A0B3-41C7-8AA7-678826A8A297}">
      <dgm:prSet phldrT="[Text]" custT="1"/>
      <dgm:spPr>
        <a:solidFill>
          <a:schemeClr val="accent2">
            <a:lumMod val="20000"/>
            <a:lumOff val="80000"/>
          </a:schemeClr>
        </a:solidFill>
      </dgm:spPr>
      <dgm:t>
        <a:bodyPr/>
        <a:lstStyle/>
        <a:p>
          <a:r>
            <a:rPr lang="en-US" sz="1600" b="1"/>
            <a:t>End of Year</a:t>
          </a:r>
        </a:p>
      </dgm:t>
    </dgm:pt>
    <dgm:pt modelId="{85A51858-06E8-41EC-8FF1-23C23F5F3D25}" type="parTrans" cxnId="{37D1E9C9-5E56-4338-88B0-A84B75CD70F7}">
      <dgm:prSet/>
      <dgm:spPr/>
      <dgm:t>
        <a:bodyPr/>
        <a:lstStyle/>
        <a:p>
          <a:endParaRPr lang="en-US" sz="2400"/>
        </a:p>
      </dgm:t>
    </dgm:pt>
    <dgm:pt modelId="{39525CF6-3E12-489E-A22D-B9391710752F}" type="sibTrans" cxnId="{37D1E9C9-5E56-4338-88B0-A84B75CD70F7}">
      <dgm:prSet/>
      <dgm:spPr/>
      <dgm:t>
        <a:bodyPr/>
        <a:lstStyle/>
        <a:p>
          <a:endParaRPr lang="en-US" sz="2400"/>
        </a:p>
      </dgm:t>
    </dgm:pt>
    <dgm:pt modelId="{54A0D45F-7BB2-4BBA-B35E-564167AE2870}">
      <dgm:prSet phldrT="[Text]" custT="1"/>
      <dgm:spPr>
        <a:solidFill>
          <a:srgbClr val="077682">
            <a:alpha val="60000"/>
          </a:srgbClr>
        </a:solidFill>
      </dgm:spPr>
      <dgm:t>
        <a:bodyPr/>
        <a:lstStyle/>
        <a:p>
          <a:r>
            <a:rPr lang="en-US" sz="1800" b="1"/>
            <a:t> October</a:t>
          </a:r>
        </a:p>
      </dgm:t>
    </dgm:pt>
    <dgm:pt modelId="{1F2E71E7-38CB-4D15-AF8F-9A3765D875B0}" type="parTrans" cxnId="{BF7F6DD3-DA01-4907-A7BA-F1EC644B12C7}">
      <dgm:prSet/>
      <dgm:spPr/>
      <dgm:t>
        <a:bodyPr/>
        <a:lstStyle/>
        <a:p>
          <a:endParaRPr lang="en-US" sz="2400"/>
        </a:p>
      </dgm:t>
    </dgm:pt>
    <dgm:pt modelId="{C93EBC09-0082-4194-BDAD-6367851F40A2}" type="sibTrans" cxnId="{BF7F6DD3-DA01-4907-A7BA-F1EC644B12C7}">
      <dgm:prSet/>
      <dgm:spPr/>
      <dgm:t>
        <a:bodyPr/>
        <a:lstStyle/>
        <a:p>
          <a:endParaRPr lang="en-US" sz="2400"/>
        </a:p>
      </dgm:t>
    </dgm:pt>
    <dgm:pt modelId="{E5E811F0-FCF2-48EE-877B-FBB13A89B9A3}">
      <dgm:prSet phldrT="[Text]" custT="1"/>
      <dgm:spPr/>
      <dgm:t>
        <a:bodyPr/>
        <a:lstStyle/>
        <a:p>
          <a:r>
            <a:rPr lang="en-US" sz="1800" b="1"/>
            <a:t>Monitor for Status Changes</a:t>
          </a:r>
        </a:p>
      </dgm:t>
    </dgm:pt>
    <dgm:pt modelId="{164DC998-7FFF-486B-A810-3E74180F1CF2}" type="parTrans" cxnId="{BBABD4B5-A912-404F-B3BC-569692A44853}">
      <dgm:prSet/>
      <dgm:spPr/>
      <dgm:t>
        <a:bodyPr/>
        <a:lstStyle/>
        <a:p>
          <a:endParaRPr lang="en-US" sz="2400"/>
        </a:p>
      </dgm:t>
    </dgm:pt>
    <dgm:pt modelId="{A86286CA-D6EA-4886-B532-2846B4F9A561}" type="sibTrans" cxnId="{BBABD4B5-A912-404F-B3BC-569692A44853}">
      <dgm:prSet/>
      <dgm:spPr/>
      <dgm:t>
        <a:bodyPr/>
        <a:lstStyle/>
        <a:p>
          <a:endParaRPr lang="en-US" sz="2400"/>
        </a:p>
      </dgm:t>
    </dgm:pt>
    <dgm:pt modelId="{681509BE-3F1A-4E81-A05E-7E08EE28AFB5}">
      <dgm:prSet phldrT="[Text]" custT="1"/>
      <dgm:spPr/>
      <dgm:t>
        <a:bodyPr/>
        <a:lstStyle/>
        <a:p>
          <a:r>
            <a:rPr lang="en-US" sz="1200" b="0"/>
            <a:t>Monitor postsecondary program enrollment changes for students from OCT to SEY</a:t>
          </a:r>
        </a:p>
      </dgm:t>
    </dgm:pt>
    <dgm:pt modelId="{B656EFE4-A8E0-4456-8C43-F76E7A8CF633}" type="parTrans" cxnId="{8D8DE822-9731-4982-AEB3-665B294354DA}">
      <dgm:prSet/>
      <dgm:spPr/>
      <dgm:t>
        <a:bodyPr/>
        <a:lstStyle/>
        <a:p>
          <a:endParaRPr lang="en-US" sz="2400"/>
        </a:p>
      </dgm:t>
    </dgm:pt>
    <dgm:pt modelId="{31B83E7D-343E-439A-B8FB-CE12F8907802}" type="sibTrans" cxnId="{8D8DE822-9731-4982-AEB3-665B294354DA}">
      <dgm:prSet/>
      <dgm:spPr/>
      <dgm:t>
        <a:bodyPr/>
        <a:lstStyle/>
        <a:p>
          <a:endParaRPr lang="en-US" sz="2400"/>
        </a:p>
      </dgm:t>
    </dgm:pt>
    <dgm:pt modelId="{5D283849-7CA1-46B9-BFE3-0FB9C64233F9}">
      <dgm:prSet phldrT="[Text]" custT="1"/>
      <dgm:spPr>
        <a:solidFill>
          <a:srgbClr val="077682">
            <a:alpha val="60000"/>
          </a:srgbClr>
        </a:solidFill>
      </dgm:spPr>
      <dgm:t>
        <a:bodyPr/>
        <a:lstStyle/>
        <a:p>
          <a:r>
            <a:rPr lang="en-US" sz="1400"/>
            <a:t>Is the student actively participating in the postsecondary program?</a:t>
          </a:r>
          <a:endParaRPr lang="en-US" sz="1400" b="1"/>
        </a:p>
      </dgm:t>
    </dgm:pt>
    <dgm:pt modelId="{438B6AFE-32E4-413B-A005-E47E2BAFF3A9}" type="parTrans" cxnId="{5D3C63DA-1252-4595-9A1B-1C6A93FC9883}">
      <dgm:prSet/>
      <dgm:spPr/>
      <dgm:t>
        <a:bodyPr/>
        <a:lstStyle/>
        <a:p>
          <a:endParaRPr lang="en-US" sz="2400"/>
        </a:p>
      </dgm:t>
    </dgm:pt>
    <dgm:pt modelId="{BEB733EF-6FDD-49F9-8EF9-A24A164B462F}" type="sibTrans" cxnId="{5D3C63DA-1252-4595-9A1B-1C6A93FC9883}">
      <dgm:prSet/>
      <dgm:spPr/>
      <dgm:t>
        <a:bodyPr/>
        <a:lstStyle/>
        <a:p>
          <a:endParaRPr lang="en-US" sz="2400"/>
        </a:p>
      </dgm:t>
    </dgm:pt>
    <dgm:pt modelId="{ACCC1DD6-433D-40AC-B48C-955A0AD088DE}">
      <dgm:prSet phldrT="[Text]" custT="1"/>
      <dgm:spPr>
        <a:solidFill>
          <a:schemeClr val="accent2">
            <a:lumMod val="20000"/>
            <a:lumOff val="80000"/>
          </a:schemeClr>
        </a:solidFill>
      </dgm:spPr>
      <dgm:t>
        <a:bodyPr/>
        <a:lstStyle/>
        <a:p>
          <a:r>
            <a:rPr lang="en-US" sz="1000"/>
            <a:t>Did the student participate in the postsecondary program at any point in the school year?</a:t>
          </a:r>
        </a:p>
      </dgm:t>
    </dgm:pt>
    <dgm:pt modelId="{0F6B0F12-784F-48C9-A8B8-C0B7D8CDFC54}" type="parTrans" cxnId="{B813541C-B40F-4E44-A8DD-C8D60F59E5E9}">
      <dgm:prSet/>
      <dgm:spPr/>
      <dgm:t>
        <a:bodyPr/>
        <a:lstStyle/>
        <a:p>
          <a:endParaRPr lang="en-US"/>
        </a:p>
      </dgm:t>
    </dgm:pt>
    <dgm:pt modelId="{99FFFA24-10B6-4F37-9EA5-3DF6BB7F230D}" type="sibTrans" cxnId="{B813541C-B40F-4E44-A8DD-C8D60F59E5E9}">
      <dgm:prSet/>
      <dgm:spPr/>
      <dgm:t>
        <a:bodyPr/>
        <a:lstStyle/>
        <a:p>
          <a:endParaRPr lang="en-US"/>
        </a:p>
      </dgm:t>
    </dgm:pt>
    <dgm:pt modelId="{2A21C2DE-38F4-404B-AD13-B4816091D719}">
      <dgm:prSet phldrT="[Text]" custT="1"/>
      <dgm:spPr>
        <a:solidFill>
          <a:schemeClr val="accent2">
            <a:lumMod val="20000"/>
            <a:lumOff val="80000"/>
          </a:schemeClr>
        </a:solidFill>
      </dgm:spPr>
      <dgm:t>
        <a:bodyPr/>
        <a:lstStyle/>
        <a:p>
          <a:r>
            <a:rPr lang="en-US" sz="1000"/>
            <a:t>Coding remains the same as October unless an enrollment change occurred</a:t>
          </a:r>
        </a:p>
      </dgm:t>
    </dgm:pt>
    <dgm:pt modelId="{E57FB603-8312-4E87-AD6E-9CAB417ABB57}" type="sibTrans" cxnId="{0C6DF1C0-E9BD-417F-A84A-7FA7D06054BE}">
      <dgm:prSet/>
      <dgm:spPr/>
      <dgm:t>
        <a:bodyPr/>
        <a:lstStyle/>
        <a:p>
          <a:endParaRPr lang="en-US" sz="2400"/>
        </a:p>
      </dgm:t>
    </dgm:pt>
    <dgm:pt modelId="{7D8C4BE6-5315-44EE-8FCC-57B0358B57BB}" type="parTrans" cxnId="{0C6DF1C0-E9BD-417F-A84A-7FA7D06054BE}">
      <dgm:prSet/>
      <dgm:spPr/>
      <dgm:t>
        <a:bodyPr/>
        <a:lstStyle/>
        <a:p>
          <a:endParaRPr lang="en-US" sz="2400"/>
        </a:p>
      </dgm:t>
    </dgm:pt>
    <dgm:pt modelId="{B2489F5F-84BC-4635-962D-4F6F54BDC0D1}">
      <dgm:prSet phldrT="[Text]" custScaleX="99077" custScaleY="104490" custT="1"/>
      <dgm:spPr/>
      <dgm:t>
        <a:bodyPr/>
        <a:lstStyle/>
        <a:p>
          <a:r>
            <a:rPr lang="en-US" sz="1000"/>
            <a:t>Identify students that will be participating in TREP years 5-6 during Fall semester (retention code 2)</a:t>
          </a:r>
        </a:p>
      </dgm:t>
    </dgm:pt>
    <dgm:pt modelId="{68D7D2FC-9CCB-4BAC-8B67-BF466F8C8D50}" type="parTrans" cxnId="{8FA15FA6-73FA-468A-BA69-3FFA0166F648}">
      <dgm:prSet/>
      <dgm:spPr/>
      <dgm:t>
        <a:bodyPr/>
        <a:lstStyle/>
        <a:p>
          <a:endParaRPr lang="en-US"/>
        </a:p>
      </dgm:t>
    </dgm:pt>
    <dgm:pt modelId="{BE3B3EE7-E9A5-4D8F-94C3-AAEC916C2C28}" type="sibTrans" cxnId="{8FA15FA6-73FA-468A-BA69-3FFA0166F648}">
      <dgm:prSet/>
      <dgm:spPr/>
      <dgm:t>
        <a:bodyPr/>
        <a:lstStyle/>
        <a:p>
          <a:endParaRPr lang="en-US"/>
        </a:p>
      </dgm:t>
    </dgm:pt>
    <dgm:pt modelId="{9DEFA8A7-C640-4D61-ACDD-E6C5E6763EEE}" type="pres">
      <dgm:prSet presAssocID="{C5D6F096-A2AE-49DB-92F3-B1769563985D}" presName="compositeShape" presStyleCnt="0">
        <dgm:presLayoutVars>
          <dgm:chMax val="7"/>
          <dgm:dir/>
          <dgm:resizeHandles val="exact"/>
        </dgm:presLayoutVars>
      </dgm:prSet>
      <dgm:spPr/>
    </dgm:pt>
    <dgm:pt modelId="{BD7219FA-EFD6-426B-AA3C-994C67EF4A31}" type="pres">
      <dgm:prSet presAssocID="{C5D6F096-A2AE-49DB-92F3-B1769563985D}" presName="wedge1" presStyleLbl="node1" presStyleIdx="0" presStyleCnt="3"/>
      <dgm:spPr/>
    </dgm:pt>
    <dgm:pt modelId="{24367E3F-849C-44D9-B327-C2A6C1A30636}" type="pres">
      <dgm:prSet presAssocID="{C5D6F096-A2AE-49DB-92F3-B1769563985D}" presName="dummy1a" presStyleCnt="0"/>
      <dgm:spPr/>
    </dgm:pt>
    <dgm:pt modelId="{BEB7D94B-AC3F-49DC-B16C-B19FE167F970}" type="pres">
      <dgm:prSet presAssocID="{C5D6F096-A2AE-49DB-92F3-B1769563985D}" presName="dummy1b" presStyleCnt="0"/>
      <dgm:spPr/>
    </dgm:pt>
    <dgm:pt modelId="{E0C0FE10-7B85-4F2B-852F-2E8E3DEAB2FA}" type="pres">
      <dgm:prSet presAssocID="{C5D6F096-A2AE-49DB-92F3-B1769563985D}" presName="wedge1Tx" presStyleLbl="node1" presStyleIdx="0" presStyleCnt="3">
        <dgm:presLayoutVars>
          <dgm:chMax val="0"/>
          <dgm:chPref val="0"/>
          <dgm:bulletEnabled val="1"/>
        </dgm:presLayoutVars>
      </dgm:prSet>
      <dgm:spPr/>
    </dgm:pt>
    <dgm:pt modelId="{E5976A23-6135-49AC-8923-CB70690D1BFC}" type="pres">
      <dgm:prSet presAssocID="{C5D6F096-A2AE-49DB-92F3-B1769563985D}" presName="wedge2" presStyleLbl="node1" presStyleIdx="1" presStyleCnt="3"/>
      <dgm:spPr/>
    </dgm:pt>
    <dgm:pt modelId="{BBC8FB07-17A0-49A1-877F-F55B8B7EC142}" type="pres">
      <dgm:prSet presAssocID="{C5D6F096-A2AE-49DB-92F3-B1769563985D}" presName="dummy2a" presStyleCnt="0"/>
      <dgm:spPr/>
    </dgm:pt>
    <dgm:pt modelId="{1F00DAAD-4B10-4266-9DAD-7557FA4B7978}" type="pres">
      <dgm:prSet presAssocID="{C5D6F096-A2AE-49DB-92F3-B1769563985D}" presName="dummy2b" presStyleCnt="0"/>
      <dgm:spPr/>
    </dgm:pt>
    <dgm:pt modelId="{A29DD11C-4B6C-4917-935A-949605758B7D}" type="pres">
      <dgm:prSet presAssocID="{C5D6F096-A2AE-49DB-92F3-B1769563985D}" presName="wedge2Tx" presStyleLbl="node1" presStyleIdx="1" presStyleCnt="3">
        <dgm:presLayoutVars>
          <dgm:chMax val="0"/>
          <dgm:chPref val="0"/>
          <dgm:bulletEnabled val="1"/>
        </dgm:presLayoutVars>
      </dgm:prSet>
      <dgm:spPr/>
    </dgm:pt>
    <dgm:pt modelId="{12624394-11FB-4EC6-82A2-CA64F0461DE7}" type="pres">
      <dgm:prSet presAssocID="{C5D6F096-A2AE-49DB-92F3-B1769563985D}" presName="wedge3" presStyleLbl="node1" presStyleIdx="2" presStyleCnt="3" custScaleX="99077" custScaleY="104490"/>
      <dgm:spPr/>
    </dgm:pt>
    <dgm:pt modelId="{EBC83F80-2A93-4350-A80D-94E31D15C02F}" type="pres">
      <dgm:prSet presAssocID="{C5D6F096-A2AE-49DB-92F3-B1769563985D}" presName="dummy3a" presStyleCnt="0"/>
      <dgm:spPr/>
    </dgm:pt>
    <dgm:pt modelId="{2AB03582-B7E0-4AF5-9C86-D68CC3C3B22A}" type="pres">
      <dgm:prSet presAssocID="{C5D6F096-A2AE-49DB-92F3-B1769563985D}" presName="dummy3b" presStyleCnt="0"/>
      <dgm:spPr/>
    </dgm:pt>
    <dgm:pt modelId="{9F5A3CC1-3814-420C-BF6D-0DD13262FDBF}" type="pres">
      <dgm:prSet presAssocID="{C5D6F096-A2AE-49DB-92F3-B1769563985D}" presName="wedge3Tx" presStyleLbl="node1" presStyleIdx="2" presStyleCnt="3">
        <dgm:presLayoutVars>
          <dgm:chMax val="0"/>
          <dgm:chPref val="0"/>
          <dgm:bulletEnabled val="1"/>
        </dgm:presLayoutVars>
      </dgm:prSet>
      <dgm:spPr/>
    </dgm:pt>
    <dgm:pt modelId="{D735C537-5857-4076-A6ED-F21AADA6A255}" type="pres">
      <dgm:prSet presAssocID="{A86286CA-D6EA-4886-B532-2846B4F9A561}" presName="arrowWedge1" presStyleLbl="fgSibTrans2D1" presStyleIdx="0" presStyleCnt="3"/>
      <dgm:spPr/>
    </dgm:pt>
    <dgm:pt modelId="{78052EBC-C7B1-4287-9240-5B84FC90A33A}" type="pres">
      <dgm:prSet presAssocID="{39525CF6-3E12-489E-A22D-B9391710752F}" presName="arrowWedge2" presStyleLbl="fgSibTrans2D1" presStyleIdx="1" presStyleCnt="3" custScaleX="103021" custScaleY="98880"/>
      <dgm:spPr>
        <a:solidFill>
          <a:schemeClr val="accent1"/>
        </a:solidFill>
      </dgm:spPr>
    </dgm:pt>
    <dgm:pt modelId="{93A28224-889C-46BB-B0C8-40C286FC1D65}" type="pres">
      <dgm:prSet presAssocID="{C93EBC09-0082-4194-BDAD-6367851F40A2}" presName="arrowWedge3" presStyleLbl="fgSibTrans2D1" presStyleIdx="2" presStyleCnt="3"/>
      <dgm:spPr/>
    </dgm:pt>
  </dgm:ptLst>
  <dgm:cxnLst>
    <dgm:cxn modelId="{6E03F70D-49F8-4F2F-96E0-8D0B616F6E5F}" type="presOf" srcId="{E5E811F0-FCF2-48EE-877B-FBB13A89B9A3}" destId="{E0C0FE10-7B85-4F2B-852F-2E8E3DEAB2FA}" srcOrd="1" destOrd="0" presId="urn:microsoft.com/office/officeart/2005/8/layout/cycle8"/>
    <dgm:cxn modelId="{B813541C-B40F-4E44-A8DD-C8D60F59E5E9}" srcId="{C7CAAA21-A0B3-41C7-8AA7-678826A8A297}" destId="{ACCC1DD6-433D-40AC-B48C-955A0AD088DE}" srcOrd="1" destOrd="0" parTransId="{0F6B0F12-784F-48C9-A8B8-C0B7D8CDFC54}" sibTransId="{99FFFA24-10B6-4F37-9EA5-3DF6BB7F230D}"/>
    <dgm:cxn modelId="{57678C1C-408E-4B79-9C1D-CCFF738F57F2}" type="presOf" srcId="{54A0D45F-7BB2-4BBA-B35E-564167AE2870}" destId="{9F5A3CC1-3814-420C-BF6D-0DD13262FDBF}" srcOrd="1" destOrd="0" presId="urn:microsoft.com/office/officeart/2005/8/layout/cycle8"/>
    <dgm:cxn modelId="{A0DD2520-E022-4B24-BAFB-FE6AA2603C80}" type="presOf" srcId="{54A0D45F-7BB2-4BBA-B35E-564167AE2870}" destId="{12624394-11FB-4EC6-82A2-CA64F0461DE7}" srcOrd="0" destOrd="0" presId="urn:microsoft.com/office/officeart/2005/8/layout/cycle8"/>
    <dgm:cxn modelId="{8D8DE822-9731-4982-AEB3-665B294354DA}" srcId="{E5E811F0-FCF2-48EE-877B-FBB13A89B9A3}" destId="{681509BE-3F1A-4E81-A05E-7E08EE28AFB5}" srcOrd="0" destOrd="0" parTransId="{B656EFE4-A8E0-4456-8C43-F76E7A8CF633}" sibTransId="{31B83E7D-343E-439A-B8FB-CE12F8907802}"/>
    <dgm:cxn modelId="{9AC2975E-4E5A-41CE-A2AB-83DE65326598}" type="presOf" srcId="{5D283849-7CA1-46B9-BFE3-0FB9C64233F9}" destId="{12624394-11FB-4EC6-82A2-CA64F0461DE7}" srcOrd="0" destOrd="1" presId="urn:microsoft.com/office/officeart/2005/8/layout/cycle8"/>
    <dgm:cxn modelId="{42C9726D-B10E-4C58-B5F8-BB9396F0C86F}" type="presOf" srcId="{2A21C2DE-38F4-404B-AD13-B4816091D719}" destId="{A29DD11C-4B6C-4917-935A-949605758B7D}" srcOrd="1" destOrd="1" presId="urn:microsoft.com/office/officeart/2005/8/layout/cycle8"/>
    <dgm:cxn modelId="{A11AA06E-BA54-4E2D-9E84-10ED0A3AF8D8}" type="presOf" srcId="{5D283849-7CA1-46B9-BFE3-0FB9C64233F9}" destId="{9F5A3CC1-3814-420C-BF6D-0DD13262FDBF}" srcOrd="1" destOrd="1" presId="urn:microsoft.com/office/officeart/2005/8/layout/cycle8"/>
    <dgm:cxn modelId="{92E44E4F-8FB9-447D-8047-C0D89BA59047}" type="presOf" srcId="{2A21C2DE-38F4-404B-AD13-B4816091D719}" destId="{E5976A23-6135-49AC-8923-CB70690D1BFC}" srcOrd="0" destOrd="1" presId="urn:microsoft.com/office/officeart/2005/8/layout/cycle8"/>
    <dgm:cxn modelId="{AAEFD875-5B7E-4513-8FE5-D3F043A5B8BD}" type="presOf" srcId="{ACCC1DD6-433D-40AC-B48C-955A0AD088DE}" destId="{A29DD11C-4B6C-4917-935A-949605758B7D}" srcOrd="1" destOrd="2" presId="urn:microsoft.com/office/officeart/2005/8/layout/cycle8"/>
    <dgm:cxn modelId="{3D24ED83-556A-4FA5-90B2-051BA8DFEE77}" type="presOf" srcId="{C5D6F096-A2AE-49DB-92F3-B1769563985D}" destId="{9DEFA8A7-C640-4D61-ACDD-E6C5E6763EEE}" srcOrd="0" destOrd="0" presId="urn:microsoft.com/office/officeart/2005/8/layout/cycle8"/>
    <dgm:cxn modelId="{8B7CFF89-6F1F-479D-8FB0-9541909FA2A0}" type="presOf" srcId="{B2489F5F-84BC-4635-962D-4F6F54BDC0D1}" destId="{A29DD11C-4B6C-4917-935A-949605758B7D}" srcOrd="1" destOrd="3" presId="urn:microsoft.com/office/officeart/2005/8/layout/cycle8"/>
    <dgm:cxn modelId="{D875CF95-2F76-4E13-B9DE-A60870772EE0}" type="presOf" srcId="{681509BE-3F1A-4E81-A05E-7E08EE28AFB5}" destId="{BD7219FA-EFD6-426B-AA3C-994C67EF4A31}" srcOrd="0" destOrd="1" presId="urn:microsoft.com/office/officeart/2005/8/layout/cycle8"/>
    <dgm:cxn modelId="{8FA15FA6-73FA-468A-BA69-3FFA0166F648}" srcId="{C7CAAA21-A0B3-41C7-8AA7-678826A8A297}" destId="{B2489F5F-84BC-4635-962D-4F6F54BDC0D1}" srcOrd="2" destOrd="0" parTransId="{68D7D2FC-9CCB-4BAC-8B67-BF466F8C8D50}" sibTransId="{BE3B3EE7-E9A5-4D8F-94C3-AAEC916C2C28}"/>
    <dgm:cxn modelId="{CF1C72AA-9263-4E8E-9AF5-DDA2A76D553F}" type="presOf" srcId="{ACCC1DD6-433D-40AC-B48C-955A0AD088DE}" destId="{E5976A23-6135-49AC-8923-CB70690D1BFC}" srcOrd="0" destOrd="2" presId="urn:microsoft.com/office/officeart/2005/8/layout/cycle8"/>
    <dgm:cxn modelId="{244F36AE-50A8-47A4-B68D-2F12547F3E82}" type="presOf" srcId="{B2489F5F-84BC-4635-962D-4F6F54BDC0D1}" destId="{E5976A23-6135-49AC-8923-CB70690D1BFC}" srcOrd="0" destOrd="3" presId="urn:microsoft.com/office/officeart/2005/8/layout/cycle8"/>
    <dgm:cxn modelId="{BBABD4B5-A912-404F-B3BC-569692A44853}" srcId="{C5D6F096-A2AE-49DB-92F3-B1769563985D}" destId="{E5E811F0-FCF2-48EE-877B-FBB13A89B9A3}" srcOrd="0" destOrd="0" parTransId="{164DC998-7FFF-486B-A810-3E74180F1CF2}" sibTransId="{A86286CA-D6EA-4886-B532-2846B4F9A561}"/>
    <dgm:cxn modelId="{713E8EB6-0102-4221-98F8-453F190B86B8}" type="presOf" srcId="{E5E811F0-FCF2-48EE-877B-FBB13A89B9A3}" destId="{BD7219FA-EFD6-426B-AA3C-994C67EF4A31}" srcOrd="0" destOrd="0" presId="urn:microsoft.com/office/officeart/2005/8/layout/cycle8"/>
    <dgm:cxn modelId="{7E4562BA-1A85-4744-BD4D-C36CCB074C6C}" type="presOf" srcId="{C7CAAA21-A0B3-41C7-8AA7-678826A8A297}" destId="{E5976A23-6135-49AC-8923-CB70690D1BFC}" srcOrd="0" destOrd="0" presId="urn:microsoft.com/office/officeart/2005/8/layout/cycle8"/>
    <dgm:cxn modelId="{0C6DF1C0-E9BD-417F-A84A-7FA7D06054BE}" srcId="{C7CAAA21-A0B3-41C7-8AA7-678826A8A297}" destId="{2A21C2DE-38F4-404B-AD13-B4816091D719}" srcOrd="0" destOrd="0" parTransId="{7D8C4BE6-5315-44EE-8FCC-57B0358B57BB}" sibTransId="{E57FB603-8312-4E87-AD6E-9CAB417ABB57}"/>
    <dgm:cxn modelId="{37D1E9C9-5E56-4338-88B0-A84B75CD70F7}" srcId="{C5D6F096-A2AE-49DB-92F3-B1769563985D}" destId="{C7CAAA21-A0B3-41C7-8AA7-678826A8A297}" srcOrd="1" destOrd="0" parTransId="{85A51858-06E8-41EC-8FF1-23C23F5F3D25}" sibTransId="{39525CF6-3E12-489E-A22D-B9391710752F}"/>
    <dgm:cxn modelId="{2A7BB6D0-6661-46F2-A55F-C8EEE620608F}" type="presOf" srcId="{681509BE-3F1A-4E81-A05E-7E08EE28AFB5}" destId="{E0C0FE10-7B85-4F2B-852F-2E8E3DEAB2FA}" srcOrd="1" destOrd="1" presId="urn:microsoft.com/office/officeart/2005/8/layout/cycle8"/>
    <dgm:cxn modelId="{BF7F6DD3-DA01-4907-A7BA-F1EC644B12C7}" srcId="{C5D6F096-A2AE-49DB-92F3-B1769563985D}" destId="{54A0D45F-7BB2-4BBA-B35E-564167AE2870}" srcOrd="2" destOrd="0" parTransId="{1F2E71E7-38CB-4D15-AF8F-9A3765D875B0}" sibTransId="{C93EBC09-0082-4194-BDAD-6367851F40A2}"/>
    <dgm:cxn modelId="{5D3C63DA-1252-4595-9A1B-1C6A93FC9883}" srcId="{54A0D45F-7BB2-4BBA-B35E-564167AE2870}" destId="{5D283849-7CA1-46B9-BFE3-0FB9C64233F9}" srcOrd="0" destOrd="0" parTransId="{438B6AFE-32E4-413B-A005-E47E2BAFF3A9}" sibTransId="{BEB733EF-6FDD-49F9-8EF9-A24A164B462F}"/>
    <dgm:cxn modelId="{C6552AF4-7F9F-4197-8E58-3E0C383D0691}" type="presOf" srcId="{C7CAAA21-A0B3-41C7-8AA7-678826A8A297}" destId="{A29DD11C-4B6C-4917-935A-949605758B7D}" srcOrd="1" destOrd="0" presId="urn:microsoft.com/office/officeart/2005/8/layout/cycle8"/>
    <dgm:cxn modelId="{46BD03EB-C91E-42A4-AA15-2085D8EF6E1A}" type="presParOf" srcId="{9DEFA8A7-C640-4D61-ACDD-E6C5E6763EEE}" destId="{BD7219FA-EFD6-426B-AA3C-994C67EF4A31}" srcOrd="0" destOrd="0" presId="urn:microsoft.com/office/officeart/2005/8/layout/cycle8"/>
    <dgm:cxn modelId="{03C46C6C-AA10-4AA3-910F-4CE4A05BB071}" type="presParOf" srcId="{9DEFA8A7-C640-4D61-ACDD-E6C5E6763EEE}" destId="{24367E3F-849C-44D9-B327-C2A6C1A30636}" srcOrd="1" destOrd="0" presId="urn:microsoft.com/office/officeart/2005/8/layout/cycle8"/>
    <dgm:cxn modelId="{047D290C-8155-468D-8ECA-0E4E022A8B78}" type="presParOf" srcId="{9DEFA8A7-C640-4D61-ACDD-E6C5E6763EEE}" destId="{BEB7D94B-AC3F-49DC-B16C-B19FE167F970}" srcOrd="2" destOrd="0" presId="urn:microsoft.com/office/officeart/2005/8/layout/cycle8"/>
    <dgm:cxn modelId="{5BCB4791-621B-4033-AB9D-3EB98537EB7D}" type="presParOf" srcId="{9DEFA8A7-C640-4D61-ACDD-E6C5E6763EEE}" destId="{E0C0FE10-7B85-4F2B-852F-2E8E3DEAB2FA}" srcOrd="3" destOrd="0" presId="urn:microsoft.com/office/officeart/2005/8/layout/cycle8"/>
    <dgm:cxn modelId="{CA49B56F-4670-4DFA-9808-553F4855DE3D}" type="presParOf" srcId="{9DEFA8A7-C640-4D61-ACDD-E6C5E6763EEE}" destId="{E5976A23-6135-49AC-8923-CB70690D1BFC}" srcOrd="4" destOrd="0" presId="urn:microsoft.com/office/officeart/2005/8/layout/cycle8"/>
    <dgm:cxn modelId="{43DD08CC-0074-4F32-BE67-EEFDFB3062A4}" type="presParOf" srcId="{9DEFA8A7-C640-4D61-ACDD-E6C5E6763EEE}" destId="{BBC8FB07-17A0-49A1-877F-F55B8B7EC142}" srcOrd="5" destOrd="0" presId="urn:microsoft.com/office/officeart/2005/8/layout/cycle8"/>
    <dgm:cxn modelId="{9E3A9979-8BB4-4326-9177-9D329CBF0B54}" type="presParOf" srcId="{9DEFA8A7-C640-4D61-ACDD-E6C5E6763EEE}" destId="{1F00DAAD-4B10-4266-9DAD-7557FA4B7978}" srcOrd="6" destOrd="0" presId="urn:microsoft.com/office/officeart/2005/8/layout/cycle8"/>
    <dgm:cxn modelId="{0659EC4A-0B10-44CC-A1C9-6E409CFFE905}" type="presParOf" srcId="{9DEFA8A7-C640-4D61-ACDD-E6C5E6763EEE}" destId="{A29DD11C-4B6C-4917-935A-949605758B7D}" srcOrd="7" destOrd="0" presId="urn:microsoft.com/office/officeart/2005/8/layout/cycle8"/>
    <dgm:cxn modelId="{B14C8009-12C6-4C30-8C37-BFE7D6F45937}" type="presParOf" srcId="{9DEFA8A7-C640-4D61-ACDD-E6C5E6763EEE}" destId="{12624394-11FB-4EC6-82A2-CA64F0461DE7}" srcOrd="8" destOrd="0" presId="urn:microsoft.com/office/officeart/2005/8/layout/cycle8"/>
    <dgm:cxn modelId="{3A960CC8-A5FC-45A8-AA7B-8E86800A132F}" type="presParOf" srcId="{9DEFA8A7-C640-4D61-ACDD-E6C5E6763EEE}" destId="{EBC83F80-2A93-4350-A80D-94E31D15C02F}" srcOrd="9" destOrd="0" presId="urn:microsoft.com/office/officeart/2005/8/layout/cycle8"/>
    <dgm:cxn modelId="{FBF442A2-B8B0-4BAE-B25E-BA0519CCEAE5}" type="presParOf" srcId="{9DEFA8A7-C640-4D61-ACDD-E6C5E6763EEE}" destId="{2AB03582-B7E0-4AF5-9C86-D68CC3C3B22A}" srcOrd="10" destOrd="0" presId="urn:microsoft.com/office/officeart/2005/8/layout/cycle8"/>
    <dgm:cxn modelId="{0F7A5D05-B7B3-4D5D-9E84-FDB56B7D0415}" type="presParOf" srcId="{9DEFA8A7-C640-4D61-ACDD-E6C5E6763EEE}" destId="{9F5A3CC1-3814-420C-BF6D-0DD13262FDBF}" srcOrd="11" destOrd="0" presId="urn:microsoft.com/office/officeart/2005/8/layout/cycle8"/>
    <dgm:cxn modelId="{7186F287-9041-42ED-B7CD-23993F1DEF7C}" type="presParOf" srcId="{9DEFA8A7-C640-4D61-ACDD-E6C5E6763EEE}" destId="{D735C537-5857-4076-A6ED-F21AADA6A255}" srcOrd="12" destOrd="0" presId="urn:microsoft.com/office/officeart/2005/8/layout/cycle8"/>
    <dgm:cxn modelId="{7D29276F-08EC-438A-8B21-13447D8A4839}" type="presParOf" srcId="{9DEFA8A7-C640-4D61-ACDD-E6C5E6763EEE}" destId="{78052EBC-C7B1-4287-9240-5B84FC90A33A}" srcOrd="13" destOrd="0" presId="urn:microsoft.com/office/officeart/2005/8/layout/cycle8"/>
    <dgm:cxn modelId="{F4B1D201-56F9-4321-8797-A34F05980FD8}" type="presParOf" srcId="{9DEFA8A7-C640-4D61-ACDD-E6C5E6763EEE}" destId="{93A28224-889C-46BB-B0C8-40C286FC1D65}"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219FA-EFD6-426B-AA3C-994C67EF4A31}">
      <dsp:nvSpPr>
        <dsp:cNvPr id="0" name=""/>
        <dsp:cNvSpPr/>
      </dsp:nvSpPr>
      <dsp:spPr>
        <a:xfrm>
          <a:off x="3482996" y="468370"/>
          <a:ext cx="5285994" cy="5285994"/>
        </a:xfrm>
        <a:prstGeom prst="pie">
          <a:avLst>
            <a:gd name="adj1" fmla="val 16200000"/>
            <a:gd name="adj2" fmla="val 18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Monitor for Status Changes</a:t>
          </a:r>
        </a:p>
        <a:p>
          <a:pPr marL="114300" lvl="1" indent="-114300" algn="l" defTabSz="533400">
            <a:lnSpc>
              <a:spcPct val="90000"/>
            </a:lnSpc>
            <a:spcBef>
              <a:spcPct val="0"/>
            </a:spcBef>
            <a:spcAft>
              <a:spcPct val="15000"/>
            </a:spcAft>
            <a:buChar char="•"/>
          </a:pPr>
          <a:r>
            <a:rPr lang="en-US" sz="1200" b="0" kern="1200"/>
            <a:t>Monitor postsecondary program enrollment changes for students from OCT to SEY</a:t>
          </a:r>
        </a:p>
      </dsp:txBody>
      <dsp:txXfrm>
        <a:off x="6268841" y="1588497"/>
        <a:ext cx="1887855" cy="1573212"/>
      </dsp:txXfrm>
    </dsp:sp>
    <dsp:sp modelId="{E5976A23-6135-49AC-8923-CB70690D1BFC}">
      <dsp:nvSpPr>
        <dsp:cNvPr id="0" name=""/>
        <dsp:cNvSpPr/>
      </dsp:nvSpPr>
      <dsp:spPr>
        <a:xfrm>
          <a:off x="3374130" y="657156"/>
          <a:ext cx="5285994" cy="5285994"/>
        </a:xfrm>
        <a:prstGeom prst="pie">
          <a:avLst>
            <a:gd name="adj1" fmla="val 1800000"/>
            <a:gd name="adj2" fmla="val 9000000"/>
          </a:avLst>
        </a:prstGeom>
        <a:solidFill>
          <a:schemeClr val="accent2">
            <a:lumMod val="20000"/>
            <a:lumOff val="8000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t" anchorCtr="0">
          <a:noAutofit/>
        </a:bodyPr>
        <a:lstStyle/>
        <a:p>
          <a:pPr marL="0" lvl="0" indent="0" algn="l" defTabSz="711200">
            <a:lnSpc>
              <a:spcPct val="90000"/>
            </a:lnSpc>
            <a:spcBef>
              <a:spcPct val="0"/>
            </a:spcBef>
            <a:spcAft>
              <a:spcPct val="35000"/>
            </a:spcAft>
            <a:buNone/>
          </a:pPr>
          <a:r>
            <a:rPr lang="en-US" sz="1600" b="1" kern="1200"/>
            <a:t>End of Year</a:t>
          </a:r>
        </a:p>
        <a:p>
          <a:pPr marL="57150" lvl="1" indent="-57150" algn="l" defTabSz="444500">
            <a:lnSpc>
              <a:spcPct val="90000"/>
            </a:lnSpc>
            <a:spcBef>
              <a:spcPct val="0"/>
            </a:spcBef>
            <a:spcAft>
              <a:spcPct val="15000"/>
            </a:spcAft>
            <a:buChar char="•"/>
          </a:pPr>
          <a:r>
            <a:rPr lang="en-US" sz="1000" kern="1200"/>
            <a:t>Coding remains the same as October unless an enrollment change occurred</a:t>
          </a:r>
        </a:p>
        <a:p>
          <a:pPr marL="57150" lvl="1" indent="-57150" algn="l" defTabSz="444500">
            <a:lnSpc>
              <a:spcPct val="90000"/>
            </a:lnSpc>
            <a:spcBef>
              <a:spcPct val="0"/>
            </a:spcBef>
            <a:spcAft>
              <a:spcPct val="15000"/>
            </a:spcAft>
            <a:buChar char="•"/>
          </a:pPr>
          <a:r>
            <a:rPr lang="en-US" sz="1000" kern="1200"/>
            <a:t>Did the student participate in the postsecondary program at any point in the school year?</a:t>
          </a:r>
        </a:p>
        <a:p>
          <a:pPr marL="57150" lvl="1" indent="-57150" algn="l" defTabSz="444500">
            <a:lnSpc>
              <a:spcPct val="90000"/>
            </a:lnSpc>
            <a:spcBef>
              <a:spcPct val="0"/>
            </a:spcBef>
            <a:spcAft>
              <a:spcPct val="15000"/>
            </a:spcAft>
            <a:buChar char="•"/>
          </a:pPr>
          <a:r>
            <a:rPr lang="en-US" sz="1000" kern="1200"/>
            <a:t>Identify students that will be participating in TREP years 5-6 during Fall semester (retention code 2)</a:t>
          </a:r>
        </a:p>
      </dsp:txBody>
      <dsp:txXfrm>
        <a:off x="4632700" y="4086759"/>
        <a:ext cx="2831782" cy="1384427"/>
      </dsp:txXfrm>
    </dsp:sp>
    <dsp:sp modelId="{12624394-11FB-4EC6-82A2-CA64F0461DE7}">
      <dsp:nvSpPr>
        <dsp:cNvPr id="0" name=""/>
        <dsp:cNvSpPr/>
      </dsp:nvSpPr>
      <dsp:spPr>
        <a:xfrm>
          <a:off x="3289659" y="349699"/>
          <a:ext cx="5237204" cy="5523335"/>
        </a:xfrm>
        <a:prstGeom prst="pie">
          <a:avLst>
            <a:gd name="adj1" fmla="val 9000000"/>
            <a:gd name="adj2" fmla="val 16200000"/>
          </a:avLst>
        </a:prstGeom>
        <a:solidFill>
          <a:srgbClr val="077682">
            <a:alpha val="60000"/>
          </a:srgb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marL="0" lvl="0" indent="0" algn="l" defTabSz="800100">
            <a:lnSpc>
              <a:spcPct val="90000"/>
            </a:lnSpc>
            <a:spcBef>
              <a:spcPct val="0"/>
            </a:spcBef>
            <a:spcAft>
              <a:spcPct val="35000"/>
            </a:spcAft>
            <a:buNone/>
          </a:pPr>
          <a:r>
            <a:rPr lang="en-US" sz="1800" b="1" kern="1200"/>
            <a:t> October</a:t>
          </a:r>
        </a:p>
        <a:p>
          <a:pPr marL="114300" lvl="1" indent="-114300" algn="l" defTabSz="622300">
            <a:lnSpc>
              <a:spcPct val="90000"/>
            </a:lnSpc>
            <a:spcBef>
              <a:spcPct val="0"/>
            </a:spcBef>
            <a:spcAft>
              <a:spcPct val="15000"/>
            </a:spcAft>
            <a:buChar char="•"/>
          </a:pPr>
          <a:r>
            <a:rPr lang="en-US" sz="1400" kern="1200"/>
            <a:t>Is the student actively participating in the postsecondary program?</a:t>
          </a:r>
          <a:endParaRPr lang="en-US" sz="1400" b="1" kern="1200"/>
        </a:p>
      </dsp:txBody>
      <dsp:txXfrm>
        <a:off x="3896301" y="1520120"/>
        <a:ext cx="1870430" cy="1643849"/>
      </dsp:txXfrm>
    </dsp:sp>
    <dsp:sp modelId="{D735C537-5857-4076-A6ED-F21AADA6A255}">
      <dsp:nvSpPr>
        <dsp:cNvPr id="0" name=""/>
        <dsp:cNvSpPr/>
      </dsp:nvSpPr>
      <dsp:spPr>
        <a:xfrm>
          <a:off x="3156204" y="141142"/>
          <a:ext cx="5940450" cy="5940450"/>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052EBC-C7B1-4287-9240-5B84FC90A33A}">
      <dsp:nvSpPr>
        <dsp:cNvPr id="0" name=""/>
        <dsp:cNvSpPr/>
      </dsp:nvSpPr>
      <dsp:spPr>
        <a:xfrm>
          <a:off x="2957171" y="362860"/>
          <a:ext cx="6119911" cy="5873917"/>
        </a:xfrm>
        <a:prstGeom prst="circularArrow">
          <a:avLst>
            <a:gd name="adj1" fmla="val 5085"/>
            <a:gd name="adj2" fmla="val 327528"/>
            <a:gd name="adj3" fmla="val 8671970"/>
            <a:gd name="adj4" fmla="val 1800502"/>
            <a:gd name="adj5" fmla="val 5932"/>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sp>
    <dsp:sp modelId="{93A28224-889C-46BB-B0C8-40C286FC1D65}">
      <dsp:nvSpPr>
        <dsp:cNvPr id="0" name=""/>
        <dsp:cNvSpPr/>
      </dsp:nvSpPr>
      <dsp:spPr>
        <a:xfrm>
          <a:off x="2937765" y="140334"/>
          <a:ext cx="5940450" cy="5940450"/>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307898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have a couple of business rule checks for TREP (not all are listed but let’s review a few). Students should be 00, 96, 23, or 24. TREP students included in the subsequent October Count who do not have retention code 2 in the current year Student End of Year Collection will flag an error. For example, if 2023-2024 OCT postsecondary code indicates TREP Years 5 or 6 then 2022-2023 Student End of Year record must have retention code 2 for that student. Students in TREP should have Non-School Program code 04 (Third Party Program) because they are taking their courses through the IHE. Students cannot be in TREP year 6 if they were not in TREP year 5 in the prior year. District Code in the current year for TREP students must match their last district of attendance in the prior year. Students in TREP year 5 programs must be in the 5</a:t>
            </a:r>
            <a:r>
              <a:rPr lang="en-US" baseline="30000"/>
              <a:t>th</a:t>
            </a:r>
            <a:r>
              <a:rPr lang="en-US"/>
              <a:t> year of HS per AYG. The same thing goes for our 6</a:t>
            </a:r>
            <a:r>
              <a:rPr lang="en-US" baseline="30000"/>
              <a:t>th</a:t>
            </a:r>
            <a:r>
              <a:rPr lang="en-US"/>
              <a:t> year TREP students. Also please, </a:t>
            </a:r>
            <a:r>
              <a:rPr lang="en-US" b="1"/>
              <a:t>Note: </a:t>
            </a:r>
            <a:r>
              <a:rPr lang="en-US"/>
              <a:t>Student October (OCT) collection also includes checks to ensure TREP students utilize correct funding codes per OCT collection guidelines and checks TREP slot allocation</a:t>
            </a:r>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3892821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Thank you for listening on this short byte regarding TREP students. For more information, please reach out to the Student Interchange Leads or Postsecondary Unit.</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2320480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529447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a:p>
            <a:endParaRPr lang="en-US"/>
          </a:p>
          <a:p>
            <a:r>
              <a:rPr lang="en-US"/>
              <a:t>*Talk about allocation and how that works</a:t>
            </a:r>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454970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4104776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track students that enroll in Postsecondary Programs, we have corresponding codes for each one of our programs. This information is provided to CDE through our Student School Association file to tie the postsecondary program to each student’s enrollment record. This is different in comparison to prior years in which the Postsecondary program enrollment field used to be reported through our Student Demographic File. For our TREP students, we have codes 17, 18, 19 and 20, depending on the TREP allocation slot utilized. Our Year 5 TREP students can be coded with 17, 18 or 19 depending if the student will use a Current Year or Carryforward allocation slot and further, if the student is using a carryforward slot, is the student full-time or part-time. Our code 20 is specifically for our TREP Year 6 students. This students can only use current year slots. Our codes 17 and 20 contribute to each LEAs Current Year Allocation summation and codes 18 and 19 will contribute to your district’s carryforward allocations. Anticipated Year of Graduation (AYG) helps CDE determine if students are in their 5</a:t>
            </a:r>
            <a:r>
              <a:rPr lang="en-US" baseline="30000"/>
              <a:t>th</a:t>
            </a:r>
            <a:r>
              <a:rPr lang="en-US"/>
              <a:t> or 6</a:t>
            </a:r>
            <a:r>
              <a:rPr lang="en-US" baseline="30000"/>
              <a:t>th</a:t>
            </a:r>
            <a:r>
              <a:rPr lang="en-US"/>
              <a:t> years of high school to verify only grade appropriate students are enrolled in the program. Please also note that carryforward slots must be used before current year as these funds have already been allocated to your district.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C3E97E-4890-4915-A7C2-F3D207C521C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8756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is a quick chart to show the different TREP Postsecondary Codes in conjunction with their funding codes and how many slots the student would make up with that coding combination. The TREP Postsecondary Codes are listed on the left hand side of the chart while the funding codes are across the top. With a specific coding combination, you will see the allocation slot numbers indicated in red. For example, TREP Year 5 Current Year students (first row) can use funding codes 80, 82, 85, 91, 92, 94 or 95. The blacked out funding codes should not be used with Postsecondary Code 17. Here is a quick allocation example: District A was allocated 2.0 Carryforward slots (since they did not use those allocations in the prior year) and 0.5 Current Year slots. District A coded one student with TREP Year 5 Current Year (code 17) with an 82 funding code. This equates to 0.5 current year slots. They also have 2 students coded as TREP Year 5 Carryforward Full-time (code 18) with 87 funding codes,. This equates to 2.0 carryforward (1.0+1.0). District A has appropriately allocated all TREP slots.</a:t>
            </a:r>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3742208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school year, we have a typical cycle in order to monitor a student’s postsecondary status throughout the school year. Starting at the top left of our cycle with the Student October Collection. Each LEA should verify that every actively participating postsecondary (or TREP) student is coded as such. These students should be actively participating in this program as of October 1</a:t>
            </a:r>
            <a:r>
              <a:rPr lang="en-US" sz="1800" baseline="30000" dirty="0">
                <a:effectLst/>
                <a:latin typeface="Calibri" panose="020F0502020204030204" pitchFamily="34" charset="0"/>
                <a:ea typeface="Times New Roman" panose="02020603050405020304" pitchFamily="18" charset="0"/>
                <a:cs typeface="Times New Roman" panose="02020603050405020304" pitchFamily="18" charset="0"/>
              </a:rPr>
              <a:t>st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of that school year. After the closing of the Student October collection, moving to the next section, please monitor these students throughout the school year for status changes. We expect that postsecondary statuses do not change from the beginning to the end of the year, but that doesn’t necessarily mean that it can’t happen. Moving on to Student End of Year. During our Student End of Year Collection, LEAs will not only need to monitor TREP students in the current school year, but also gather a list of those students that plan to participate in the following school year. Coding should remain the same as October unless an enrollment change occurred during the same school year. The Postsecondary code of the student is the summation of the current school year. A helpful question you can ask yourself is “Did the student participate in the postsecondary program at any point in the school year?” Moving on to our second group of students: Students that plan to participate in the following school year. During this collection, LEAs need to identify students that will participate in TREP years 5-6 in the following school year. Using a retention code 2 let’s us know that the student plans to return the following year for TREP.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Please visit the links on this slide if you have questions about postsecondary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cs typeface="Calibri"/>
            </a:endParaRP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193922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notes on counting TREP students for graduation rates vs. when the student receives their diploma. Students who return to participate in ASCENT, TREP, or P-TECH years 5-6 may be </a:t>
            </a:r>
            <a:r>
              <a:rPr lang="en-US" i="1" u="sng" dirty="0"/>
              <a:t>counted</a:t>
            </a:r>
            <a:r>
              <a:rPr lang="en-US" i="1" dirty="0"/>
              <a:t> </a:t>
            </a:r>
            <a:r>
              <a:rPr lang="en-US" dirty="0"/>
              <a:t>as a graduate for graduation rate purposes at the end of their 4</a:t>
            </a:r>
            <a:r>
              <a:rPr lang="en-US" baseline="30000" dirty="0"/>
              <a:t>th</a:t>
            </a:r>
            <a:r>
              <a:rPr lang="en-US" dirty="0"/>
              <a:t> year </a:t>
            </a:r>
            <a:r>
              <a:rPr lang="en-US" i="1" u="sng" dirty="0"/>
              <a:t>if</a:t>
            </a:r>
            <a:r>
              <a:rPr lang="en-US" dirty="0"/>
              <a:t> they have met local and state graduation requirements. This prevents students participating in these programs from negatively effecting district’s 4-year on time graduation rate. When we talk about the issuance of the diploma for students that participate in our years 5 and 6 programs, they should be provided at the end of their corresponding program. For TREP students, this would more than likely be at the end of their 6</a:t>
            </a:r>
            <a:r>
              <a:rPr lang="en-US" baseline="30000" dirty="0"/>
              <a:t>th</a:t>
            </a:r>
            <a:r>
              <a:rPr lang="en-US" dirty="0"/>
              <a:t> year due to the program. Both the diploma and the transcript will reflect the student’s final exit from K-12 education as the graduation date.</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3995434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review two different coding patterns we have for TREP students: students that were counted as a graduate in the 4</a:t>
            </a:r>
            <a:r>
              <a:rPr lang="en-US" baseline="30000" dirty="0"/>
              <a:t>th</a:t>
            </a:r>
            <a:r>
              <a:rPr lang="en-US" dirty="0"/>
              <a:t> year and students that were counted as a graduate in the 6</a:t>
            </a:r>
            <a:r>
              <a:rPr lang="en-US" baseline="30000" dirty="0"/>
              <a:t>th</a:t>
            </a:r>
            <a:r>
              <a:rPr lang="en-US" dirty="0"/>
              <a:t> year. For this presentation’s purpose, we will just review the 4</a:t>
            </a:r>
            <a:r>
              <a:rPr lang="en-US" baseline="30000" dirty="0"/>
              <a:t>th</a:t>
            </a:r>
            <a:r>
              <a:rPr lang="en-US" dirty="0"/>
              <a:t> year graduate to show how to read these charts. Just a reminder, students participating in TREP years 5-6 programs receive their high school diplomas at the end of their corresponding program (year 6).</a:t>
            </a:r>
          </a:p>
          <a:p>
            <a:endParaRPr lang="en-US" dirty="0"/>
          </a:p>
          <a:p>
            <a:endParaRPr lang="en-US" dirty="0"/>
          </a:p>
          <a:p>
            <a:r>
              <a:rPr lang="en-US" dirty="0"/>
              <a:t>Students that were counted as a graduate in the 4</a:t>
            </a:r>
            <a:r>
              <a:rPr lang="en-US" baseline="30000" dirty="0"/>
              <a:t>th</a:t>
            </a:r>
            <a:r>
              <a:rPr lang="en-US" dirty="0"/>
              <a:t> year will have the following coding pattern if they anticipate returning as a TREP student in their 5</a:t>
            </a:r>
            <a:r>
              <a:rPr lang="en-US" baseline="30000" dirty="0"/>
              <a:t>th</a:t>
            </a:r>
            <a:r>
              <a:rPr lang="en-US" dirty="0"/>
              <a:t> year (and more than likely their 6</a:t>
            </a:r>
            <a:r>
              <a:rPr lang="en-US" baseline="30000" dirty="0"/>
              <a:t>th</a:t>
            </a:r>
            <a:r>
              <a:rPr lang="en-US" dirty="0"/>
              <a:t> year). These students will be indicated in 12</a:t>
            </a:r>
            <a:r>
              <a:rPr lang="en-US" baseline="30000" dirty="0"/>
              <a:t>th</a:t>
            </a:r>
            <a:r>
              <a:rPr lang="en-US" dirty="0"/>
              <a:t> grade (120). Their postsecondary program in that year will reflect either not in a postsecondary program 00 or 02 which means concurrent enrollment. The school entry type for these students will be any applicable code for that year and the student’s funding status is also any applicable code for that school year (in this case, we have a full-time student – 80). For this example, we are using 02 which means the student continued on as normal from the prior year. The student’s School exit type will need to reflect the student meeting graduation requirements – 90 and marked as retention code 2 meaning that the student plans on returning as a postsecondary student. Moving on to the 5</a:t>
            </a:r>
            <a:r>
              <a:rPr lang="en-US" baseline="30000" dirty="0"/>
              <a:t>th</a:t>
            </a:r>
            <a:r>
              <a:rPr lang="en-US" dirty="0"/>
              <a:t> year column in the orange chart. This is where LEAs will indicate that the student is participating in TREP. The grade level will say consistent with 120 for our 12</a:t>
            </a:r>
            <a:r>
              <a:rPr lang="en-US" baseline="30000" dirty="0"/>
              <a:t>th</a:t>
            </a:r>
            <a:r>
              <a:rPr lang="en-US" dirty="0"/>
              <a:t> grade students. The Postsecondary program for this 5</a:t>
            </a:r>
            <a:r>
              <a:rPr lang="en-US" baseline="30000" dirty="0"/>
              <a:t>th</a:t>
            </a:r>
            <a:r>
              <a:rPr lang="en-US" dirty="0"/>
              <a:t> year student will be 17, 18 or 19 depending on if the student is utilizing a current year or carryforward slot. The School Entry Type will be 90 since the student is returning after being counted as a graduate. Their exit type will be a 23: </a:t>
            </a:r>
            <a:r>
              <a:rPr lang="en-US" sz="1200" dirty="0"/>
              <a:t>Previous graduate who completed their TREP 5</a:t>
            </a:r>
            <a:r>
              <a:rPr lang="en-US" sz="1200" baseline="30000" dirty="0"/>
              <a:t>th</a:t>
            </a:r>
            <a:r>
              <a:rPr lang="en-US" sz="1200" dirty="0"/>
              <a:t> year and </a:t>
            </a:r>
            <a:r>
              <a:rPr lang="en-US" sz="1200" u="sng" dirty="0"/>
              <a:t>will return</a:t>
            </a:r>
            <a:r>
              <a:rPr lang="en-US" sz="1200" dirty="0"/>
              <a:t> for a 6</a:t>
            </a:r>
            <a:r>
              <a:rPr lang="en-US" sz="1200" baseline="30000" dirty="0"/>
              <a:t>th</a:t>
            </a:r>
            <a:r>
              <a:rPr lang="en-US" sz="1200" dirty="0"/>
              <a:t> year </a:t>
            </a:r>
            <a:r>
              <a:rPr lang="en-US" sz="1200" i="1" dirty="0"/>
              <a:t>or </a:t>
            </a:r>
            <a:r>
              <a:rPr lang="en-US" sz="1200" dirty="0"/>
              <a:t>left TREP. In this case, this student returned for the 6</a:t>
            </a:r>
            <a:r>
              <a:rPr lang="en-US" sz="1200" baseline="30000" dirty="0"/>
              <a:t>th</a:t>
            </a:r>
            <a:r>
              <a:rPr lang="en-US" sz="1200" dirty="0"/>
              <a:t> year. The retention code should stay as a 2 because the student is returning again for their 6</a:t>
            </a:r>
            <a:r>
              <a:rPr lang="en-US" sz="1200" baseline="30000" dirty="0"/>
              <a:t>th</a:t>
            </a:r>
            <a:r>
              <a:rPr lang="en-US" sz="1200" dirty="0"/>
              <a:t> year for our TREP program. The funding code of the student will be dependent on the allocation slot the student is utilizing. Finally moving to our 6</a:t>
            </a:r>
            <a:r>
              <a:rPr lang="en-US" sz="1200" baseline="30000" dirty="0"/>
              <a:t>th</a:t>
            </a:r>
            <a:r>
              <a:rPr lang="en-US" sz="1200" dirty="0"/>
              <a:t> year for this student. The student will move to our Postsecondary code 20 indicating they are a current year TREP year 6 student. Entry will be 90 again because the student graduated in a prior year and is returning. The School Exit Type is depending on if the student completed the TREP program or not. If the student completed the program, you will use code 24. If the student did not complete the program, a code 23 will be used. The Retention code will change from 2 to 0 because the student will not return the next school year and again the funding status will be related to the allocation slot. </a:t>
            </a:r>
          </a:p>
          <a:p>
            <a:endParaRPr lang="en-US" sz="1200" dirty="0"/>
          </a:p>
          <a:p>
            <a:r>
              <a:rPr lang="en-US" sz="1200" dirty="0"/>
              <a:t>For our students that graduate in their 6</a:t>
            </a:r>
            <a:r>
              <a:rPr lang="en-US" sz="1200" baseline="30000" dirty="0"/>
              <a:t>th</a:t>
            </a:r>
            <a:r>
              <a:rPr lang="en-US" sz="1200" dirty="0"/>
              <a:t> year, please use the coding pattern shown in the blue chart as it differs slightly to our other kiddos.</a:t>
            </a: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14895075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mart Ar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3" name="Rectangle 2">
            <a:extLst>
              <a:ext uri="{FF2B5EF4-FFF2-40B4-BE49-F238E27FC236}">
                <a16:creationId xmlns:a16="http://schemas.microsoft.com/office/drawing/2014/main" id="{9DC6845F-9850-8381-3A98-2CE45E4AD8AC}"/>
              </a:ext>
            </a:extLst>
          </p:cNvPr>
          <p:cNvSpPr/>
          <p:nvPr userDrawn="1"/>
        </p:nvSpPr>
        <p:spPr>
          <a:xfrm rot="16200000">
            <a:off x="7091086" y="1757083"/>
            <a:ext cx="6858000" cy="3343834"/>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3898916" y="5893622"/>
            <a:ext cx="6616681" cy="898524"/>
          </a:xfrm>
        </p:spPr>
        <p:txBody>
          <a:bodyPr lIns="0" tIns="0" rIns="0" bIns="0" anchor="b" anchorCtr="0">
            <a:normAutofit/>
          </a:bodyPr>
          <a:lstStyle>
            <a:lvl1pPr algn="r">
              <a:defRPr sz="2800">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600"/>
            <a:ext cx="11736168" cy="5522976"/>
          </a:xfrm>
        </p:spPr>
        <p:txBody>
          <a:bodyPr lIns="0" tIns="0" rIns="0" bIns="0"/>
          <a:lstStyle>
            <a:lvl1pPr marL="0" indent="0">
              <a:buNone/>
              <a:defRPr sz="2400"/>
            </a:lvl1pPr>
            <a:lvl2pPr>
              <a:defRPr sz="2000"/>
            </a:lvl2pPr>
            <a:lvl3pPr>
              <a:defRPr sz="1800"/>
            </a:lvl3pPr>
          </a:lstStyle>
          <a:p>
            <a:pPr lvl="0"/>
            <a:r>
              <a:rPr lang="en-US"/>
              <a:t>Insert Image or Smart Art</a:t>
            </a:r>
          </a:p>
        </p:txBody>
      </p:sp>
      <p:pic>
        <p:nvPicPr>
          <p:cNvPr id="6" name="Picture 5">
            <a:extLst>
              <a:ext uri="{FF2B5EF4-FFF2-40B4-BE49-F238E27FC236}">
                <a16:creationId xmlns:a16="http://schemas.microsoft.com/office/drawing/2014/main" id="{7C2C3F48-008E-F77B-912F-6301136FBD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3792708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 id="214748369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www.cde.state.co.us/postsecondar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drive.google.com/file/d/1LbA9sXPOwBxzQwJaQ4aK_6t5dof9WIno/vie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hyperlink" Target="https://www.cde.state.co.us/postsecondary"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hyperlink" Target="https://www.cde.state.co.us/datapipeline/inter_student" TargetMode="External"/><Relationship Id="rId4" Type="http://schemas.openxmlformats.org/officeDocument/2006/relationships/diagramLayout" Target="../diagrams/layout1.xml"/><Relationship Id="rId9" Type="http://schemas.openxmlformats.org/officeDocument/2006/relationships/hyperlink" Target="https://www.cde.state.co.us/cdefinance/auditunit_pupilcount"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Short Bytes</a:t>
            </a:r>
            <a:br>
              <a:rPr lang="en-US"/>
            </a:br>
            <a:endParaRPr lang="en-US"/>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a:t>TREP</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CE94840-4456-42CD-A40A-60EE0DF0481B}"/>
              </a:ext>
            </a:extLst>
          </p:cNvPr>
          <p:cNvSpPr>
            <a:spLocks noGrp="1"/>
          </p:cNvSpPr>
          <p:nvPr>
            <p:ph type="title"/>
          </p:nvPr>
        </p:nvSpPr>
        <p:spPr/>
        <p:txBody>
          <a:bodyPr/>
          <a:lstStyle/>
          <a:p>
            <a:r>
              <a:rPr lang="en-US"/>
              <a:t>TREP: Coding Pattern</a:t>
            </a:r>
          </a:p>
        </p:txBody>
      </p:sp>
      <p:sp>
        <p:nvSpPr>
          <p:cNvPr id="8" name="Text Placeholder 7">
            <a:extLst>
              <a:ext uri="{FF2B5EF4-FFF2-40B4-BE49-F238E27FC236}">
                <a16:creationId xmlns:a16="http://schemas.microsoft.com/office/drawing/2014/main" id="{20481A85-AB18-E8BB-48E1-2292BB46FEDB}"/>
              </a:ext>
            </a:extLst>
          </p:cNvPr>
          <p:cNvSpPr>
            <a:spLocks noGrp="1"/>
          </p:cNvSpPr>
          <p:nvPr>
            <p:ph type="body" sz="quarter" idx="13"/>
          </p:nvPr>
        </p:nvSpPr>
        <p:spPr/>
        <p:txBody>
          <a:bodyPr/>
          <a:lstStyle/>
          <a:p>
            <a:r>
              <a:rPr lang="en-US"/>
              <a:t>Counted as Graduate in 4</a:t>
            </a:r>
            <a:r>
              <a:rPr lang="en-US" baseline="30000"/>
              <a:t>th</a:t>
            </a:r>
            <a:r>
              <a:rPr lang="en-US"/>
              <a:t> year</a:t>
            </a:r>
          </a:p>
        </p:txBody>
      </p:sp>
      <p:graphicFrame>
        <p:nvGraphicFramePr>
          <p:cNvPr id="10" name="Table 10">
            <a:extLst>
              <a:ext uri="{FF2B5EF4-FFF2-40B4-BE49-F238E27FC236}">
                <a16:creationId xmlns:a16="http://schemas.microsoft.com/office/drawing/2014/main" id="{BAC582D3-8E50-3FD8-20B8-E1CE61E26FC5}"/>
              </a:ext>
            </a:extLst>
          </p:cNvPr>
          <p:cNvGraphicFramePr>
            <a:graphicFrameLocks noGrp="1"/>
          </p:cNvGraphicFramePr>
          <p:nvPr>
            <p:ph sz="half" idx="1"/>
            <p:extLst>
              <p:ext uri="{D42A27DB-BD31-4B8C-83A1-F6EECF244321}">
                <p14:modId xmlns:p14="http://schemas.microsoft.com/office/powerpoint/2010/main" val="1462888173"/>
              </p:ext>
            </p:extLst>
          </p:nvPr>
        </p:nvGraphicFramePr>
        <p:xfrm>
          <a:off x="838200" y="2286000"/>
          <a:ext cx="5181600" cy="2834640"/>
        </p:xfrm>
        <a:graphic>
          <a:graphicData uri="http://schemas.openxmlformats.org/drawingml/2006/table">
            <a:tbl>
              <a:tblPr firstRow="1" bandRow="1">
                <a:tableStyleId>{E8B1032C-EA38-4F05-BA0D-38AFFFC7BED3}</a:tableStyleId>
              </a:tblPr>
              <a:tblGrid>
                <a:gridCol w="2340429">
                  <a:extLst>
                    <a:ext uri="{9D8B030D-6E8A-4147-A177-3AD203B41FA5}">
                      <a16:colId xmlns:a16="http://schemas.microsoft.com/office/drawing/2014/main" val="620444168"/>
                    </a:ext>
                  </a:extLst>
                </a:gridCol>
                <a:gridCol w="947057">
                  <a:extLst>
                    <a:ext uri="{9D8B030D-6E8A-4147-A177-3AD203B41FA5}">
                      <a16:colId xmlns:a16="http://schemas.microsoft.com/office/drawing/2014/main" val="3771523789"/>
                    </a:ext>
                  </a:extLst>
                </a:gridCol>
                <a:gridCol w="947057">
                  <a:extLst>
                    <a:ext uri="{9D8B030D-6E8A-4147-A177-3AD203B41FA5}">
                      <a16:colId xmlns:a16="http://schemas.microsoft.com/office/drawing/2014/main" val="765798158"/>
                    </a:ext>
                  </a:extLst>
                </a:gridCol>
                <a:gridCol w="947057">
                  <a:extLst>
                    <a:ext uri="{9D8B030D-6E8A-4147-A177-3AD203B41FA5}">
                      <a16:colId xmlns:a16="http://schemas.microsoft.com/office/drawing/2014/main" val="2833178680"/>
                    </a:ext>
                  </a:extLst>
                </a:gridCol>
              </a:tblGrid>
              <a:tr h="323670">
                <a:tc>
                  <a:txBody>
                    <a:bodyPr/>
                    <a:lstStyle/>
                    <a:p>
                      <a:r>
                        <a:rPr lang="en-US" sz="1600"/>
                        <a:t>Years in HS (per AYG)</a:t>
                      </a:r>
                    </a:p>
                  </a:txBody>
                  <a:tcPr/>
                </a:tc>
                <a:tc>
                  <a:txBody>
                    <a:bodyPr/>
                    <a:lstStyle/>
                    <a:p>
                      <a:r>
                        <a:rPr lang="en-US" sz="1600"/>
                        <a:t>4</a:t>
                      </a:r>
                      <a:r>
                        <a:rPr lang="en-US" sz="1600" baseline="30000"/>
                        <a:t>th</a:t>
                      </a:r>
                      <a:endParaRPr lang="en-US" sz="1600"/>
                    </a:p>
                  </a:txBody>
                  <a:tcPr/>
                </a:tc>
                <a:tc>
                  <a:txBody>
                    <a:bodyPr/>
                    <a:lstStyle/>
                    <a:p>
                      <a:r>
                        <a:rPr lang="en-US" sz="1600"/>
                        <a:t>5</a:t>
                      </a:r>
                      <a:r>
                        <a:rPr lang="en-US" sz="1600" baseline="30000"/>
                        <a:t>th</a:t>
                      </a:r>
                      <a:endParaRPr lang="en-US" sz="1600"/>
                    </a:p>
                  </a:txBody>
                  <a:tcPr/>
                </a:tc>
                <a:tc>
                  <a:txBody>
                    <a:bodyPr/>
                    <a:lstStyle/>
                    <a:p>
                      <a:r>
                        <a:rPr lang="en-US" sz="1600"/>
                        <a:t>6</a:t>
                      </a:r>
                      <a:r>
                        <a:rPr lang="en-US" sz="1600" baseline="30000"/>
                        <a:t>th</a:t>
                      </a:r>
                      <a:r>
                        <a:rPr lang="en-US" sz="1600"/>
                        <a:t> </a:t>
                      </a:r>
                    </a:p>
                  </a:txBody>
                  <a:tcPr/>
                </a:tc>
                <a:extLst>
                  <a:ext uri="{0D108BD9-81ED-4DB2-BD59-A6C34878D82A}">
                    <a16:rowId xmlns:a16="http://schemas.microsoft.com/office/drawing/2014/main" val="1298594068"/>
                  </a:ext>
                </a:extLst>
              </a:tr>
              <a:tr h="323670">
                <a:tc>
                  <a:txBody>
                    <a:bodyPr/>
                    <a:lstStyle/>
                    <a:p>
                      <a:r>
                        <a:rPr lang="en-US" sz="1600"/>
                        <a:t>Grade Level</a:t>
                      </a:r>
                    </a:p>
                  </a:txBody>
                  <a:tcPr/>
                </a:tc>
                <a:tc>
                  <a:txBody>
                    <a:bodyPr/>
                    <a:lstStyle/>
                    <a:p>
                      <a:r>
                        <a:rPr lang="en-US" sz="1600"/>
                        <a:t>120</a:t>
                      </a:r>
                    </a:p>
                  </a:txBody>
                  <a:tcPr/>
                </a:tc>
                <a:tc>
                  <a:txBody>
                    <a:bodyPr/>
                    <a:lstStyle/>
                    <a:p>
                      <a:r>
                        <a:rPr lang="en-US" sz="1600"/>
                        <a:t>120</a:t>
                      </a:r>
                    </a:p>
                  </a:txBody>
                  <a:tcPr/>
                </a:tc>
                <a:tc>
                  <a:txBody>
                    <a:bodyPr/>
                    <a:lstStyle/>
                    <a:p>
                      <a:r>
                        <a:rPr lang="en-US" sz="1600"/>
                        <a:t>120</a:t>
                      </a:r>
                    </a:p>
                  </a:txBody>
                  <a:tcPr/>
                </a:tc>
                <a:extLst>
                  <a:ext uri="{0D108BD9-81ED-4DB2-BD59-A6C34878D82A}">
                    <a16:rowId xmlns:a16="http://schemas.microsoft.com/office/drawing/2014/main" val="2447301433"/>
                  </a:ext>
                </a:extLst>
              </a:tr>
              <a:tr h="505457">
                <a:tc>
                  <a:txBody>
                    <a:bodyPr/>
                    <a:lstStyle/>
                    <a:p>
                      <a:r>
                        <a:rPr lang="en-US" sz="1600"/>
                        <a:t>Postsecondary Program</a:t>
                      </a:r>
                    </a:p>
                  </a:txBody>
                  <a:tcPr/>
                </a:tc>
                <a:tc>
                  <a:txBody>
                    <a:bodyPr/>
                    <a:lstStyle/>
                    <a:p>
                      <a:r>
                        <a:rPr lang="en-US" sz="1600"/>
                        <a:t>00 or 02</a:t>
                      </a:r>
                    </a:p>
                  </a:txBody>
                  <a:tcPr/>
                </a:tc>
                <a:tc>
                  <a:txBody>
                    <a:bodyPr/>
                    <a:lstStyle/>
                    <a:p>
                      <a:r>
                        <a:rPr lang="en-US" sz="1600" b="0"/>
                        <a:t>17, </a:t>
                      </a:r>
                      <a:r>
                        <a:rPr lang="en-US" sz="1600"/>
                        <a:t>18, 19</a:t>
                      </a:r>
                    </a:p>
                  </a:txBody>
                  <a:tcPr/>
                </a:tc>
                <a:tc>
                  <a:txBody>
                    <a:bodyPr/>
                    <a:lstStyle/>
                    <a:p>
                      <a:r>
                        <a:rPr lang="en-US" sz="1600"/>
                        <a:t>20</a:t>
                      </a:r>
                    </a:p>
                  </a:txBody>
                  <a:tcPr/>
                </a:tc>
                <a:extLst>
                  <a:ext uri="{0D108BD9-81ED-4DB2-BD59-A6C34878D82A}">
                    <a16:rowId xmlns:a16="http://schemas.microsoft.com/office/drawing/2014/main" val="2972641203"/>
                  </a:ext>
                </a:extLst>
              </a:tr>
              <a:tr h="323670">
                <a:tc>
                  <a:txBody>
                    <a:bodyPr/>
                    <a:lstStyle/>
                    <a:p>
                      <a:r>
                        <a:rPr lang="en-US" sz="1600"/>
                        <a:t>School Entry Type</a:t>
                      </a:r>
                    </a:p>
                  </a:txBody>
                  <a:tcPr/>
                </a:tc>
                <a:tc>
                  <a:txBody>
                    <a:bodyPr/>
                    <a:lstStyle/>
                    <a:p>
                      <a:r>
                        <a:rPr lang="en-US" sz="1600"/>
                        <a:t>02*</a:t>
                      </a:r>
                    </a:p>
                  </a:txBody>
                  <a:tcPr/>
                </a:tc>
                <a:tc>
                  <a:txBody>
                    <a:bodyPr/>
                    <a:lstStyle/>
                    <a:p>
                      <a:r>
                        <a:rPr lang="en-US" sz="1600"/>
                        <a:t>90</a:t>
                      </a:r>
                    </a:p>
                  </a:txBody>
                  <a:tcPr/>
                </a:tc>
                <a:tc>
                  <a:txBody>
                    <a:bodyPr/>
                    <a:lstStyle/>
                    <a:p>
                      <a:r>
                        <a:rPr lang="en-US" sz="1600"/>
                        <a:t>90</a:t>
                      </a:r>
                    </a:p>
                  </a:txBody>
                  <a:tcPr/>
                </a:tc>
                <a:extLst>
                  <a:ext uri="{0D108BD9-81ED-4DB2-BD59-A6C34878D82A}">
                    <a16:rowId xmlns:a16="http://schemas.microsoft.com/office/drawing/2014/main" val="204641176"/>
                  </a:ext>
                </a:extLst>
              </a:tr>
              <a:tr h="292633">
                <a:tc>
                  <a:txBody>
                    <a:bodyPr/>
                    <a:lstStyle/>
                    <a:p>
                      <a:r>
                        <a:rPr lang="en-US" sz="1600"/>
                        <a:t>School Exit Type</a:t>
                      </a:r>
                    </a:p>
                  </a:txBody>
                  <a:tcPr/>
                </a:tc>
                <a:tc>
                  <a:txBody>
                    <a:bodyPr/>
                    <a:lstStyle/>
                    <a:p>
                      <a:r>
                        <a:rPr lang="en-US" sz="1600"/>
                        <a:t>90</a:t>
                      </a:r>
                    </a:p>
                  </a:txBody>
                  <a:tcPr/>
                </a:tc>
                <a:tc>
                  <a:txBody>
                    <a:bodyPr/>
                    <a:lstStyle/>
                    <a:p>
                      <a:r>
                        <a:rPr lang="en-US" sz="1600"/>
                        <a:t>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24 or 23</a:t>
                      </a:r>
                    </a:p>
                  </a:txBody>
                  <a:tcPr/>
                </a:tc>
                <a:extLst>
                  <a:ext uri="{0D108BD9-81ED-4DB2-BD59-A6C34878D82A}">
                    <a16:rowId xmlns:a16="http://schemas.microsoft.com/office/drawing/2014/main" val="3256462681"/>
                  </a:ext>
                </a:extLst>
              </a:tr>
              <a:tr h="292633">
                <a:tc>
                  <a:txBody>
                    <a:bodyPr/>
                    <a:lstStyle/>
                    <a:p>
                      <a:r>
                        <a:rPr lang="en-US" sz="1600"/>
                        <a:t>Retention Code</a:t>
                      </a:r>
                    </a:p>
                  </a:txBody>
                  <a:tcPr/>
                </a:tc>
                <a:tc>
                  <a:txBody>
                    <a:bodyPr/>
                    <a:lstStyle/>
                    <a:p>
                      <a:r>
                        <a:rPr lang="en-US" sz="1600"/>
                        <a:t>2</a:t>
                      </a:r>
                    </a:p>
                  </a:txBody>
                  <a:tcPr/>
                </a:tc>
                <a:tc>
                  <a:txBody>
                    <a:bodyPr/>
                    <a:lstStyle/>
                    <a:p>
                      <a:r>
                        <a:rPr lang="en-US" sz="1600"/>
                        <a:t>2</a:t>
                      </a:r>
                    </a:p>
                  </a:txBody>
                  <a:tcPr/>
                </a:tc>
                <a:tc>
                  <a:txBody>
                    <a:bodyPr/>
                    <a:lstStyle/>
                    <a:p>
                      <a:r>
                        <a:rPr lang="en-US" sz="1600"/>
                        <a:t>0</a:t>
                      </a:r>
                    </a:p>
                  </a:txBody>
                  <a:tcPr/>
                </a:tc>
                <a:extLst>
                  <a:ext uri="{0D108BD9-81ED-4DB2-BD59-A6C34878D82A}">
                    <a16:rowId xmlns:a16="http://schemas.microsoft.com/office/drawing/2014/main" val="3956068561"/>
                  </a:ext>
                </a:extLst>
              </a:tr>
              <a:tr h="292633">
                <a:tc>
                  <a:txBody>
                    <a:bodyPr/>
                    <a:lstStyle/>
                    <a:p>
                      <a:r>
                        <a:rPr lang="en-US" sz="1600"/>
                        <a:t>Funding Status (OCT)</a:t>
                      </a:r>
                    </a:p>
                  </a:txBody>
                  <a:tcPr/>
                </a:tc>
                <a:tc>
                  <a:txBody>
                    <a:bodyPr/>
                    <a:lstStyle/>
                    <a:p>
                      <a:r>
                        <a:rPr lang="en-US" sz="1600"/>
                        <a:t>80*</a:t>
                      </a:r>
                    </a:p>
                  </a:txBody>
                  <a:tcPr/>
                </a:tc>
                <a:tc>
                  <a:txBody>
                    <a:bodyPr/>
                    <a:lstStyle/>
                    <a:p>
                      <a:r>
                        <a:rPr lang="en-US" sz="1600"/>
                        <a:t>Check Chart</a:t>
                      </a:r>
                    </a:p>
                  </a:txBody>
                  <a:tcPr/>
                </a:tc>
                <a:tc>
                  <a:txBody>
                    <a:bodyPr/>
                    <a:lstStyle/>
                    <a:p>
                      <a:r>
                        <a:rPr lang="en-US" sz="1600"/>
                        <a:t>Check Chart</a:t>
                      </a:r>
                    </a:p>
                  </a:txBody>
                  <a:tcPr/>
                </a:tc>
                <a:extLst>
                  <a:ext uri="{0D108BD9-81ED-4DB2-BD59-A6C34878D82A}">
                    <a16:rowId xmlns:a16="http://schemas.microsoft.com/office/drawing/2014/main" val="3298209883"/>
                  </a:ext>
                </a:extLst>
              </a:tr>
            </a:tbl>
          </a:graphicData>
        </a:graphic>
      </p:graphicFrame>
      <p:sp>
        <p:nvSpPr>
          <p:cNvPr id="9" name="Text Placeholder 8">
            <a:extLst>
              <a:ext uri="{FF2B5EF4-FFF2-40B4-BE49-F238E27FC236}">
                <a16:creationId xmlns:a16="http://schemas.microsoft.com/office/drawing/2014/main" id="{D8BAB607-243D-C8D0-CEB0-28668B187F92}"/>
              </a:ext>
            </a:extLst>
          </p:cNvPr>
          <p:cNvSpPr>
            <a:spLocks noGrp="1"/>
          </p:cNvSpPr>
          <p:nvPr>
            <p:ph type="body" sz="quarter" idx="14"/>
          </p:nvPr>
        </p:nvSpPr>
        <p:spPr/>
        <p:txBody>
          <a:bodyPr/>
          <a:lstStyle/>
          <a:p>
            <a:r>
              <a:rPr lang="en-US"/>
              <a:t>Counted as Graduate in 6</a:t>
            </a:r>
            <a:r>
              <a:rPr lang="en-US" baseline="30000"/>
              <a:t>th</a:t>
            </a:r>
            <a:r>
              <a:rPr lang="en-US"/>
              <a:t> year</a:t>
            </a:r>
          </a:p>
        </p:txBody>
      </p:sp>
      <p:graphicFrame>
        <p:nvGraphicFramePr>
          <p:cNvPr id="11" name="Content Placeholder 10">
            <a:extLst>
              <a:ext uri="{FF2B5EF4-FFF2-40B4-BE49-F238E27FC236}">
                <a16:creationId xmlns:a16="http://schemas.microsoft.com/office/drawing/2014/main" id="{B7C6AFB3-BC1C-A6E9-6FD2-BEAD1BFE05EA}"/>
              </a:ext>
            </a:extLst>
          </p:cNvPr>
          <p:cNvGraphicFramePr>
            <a:graphicFrameLocks noGrp="1"/>
          </p:cNvGraphicFramePr>
          <p:nvPr>
            <p:ph sz="half" idx="2"/>
            <p:extLst>
              <p:ext uri="{D42A27DB-BD31-4B8C-83A1-F6EECF244321}">
                <p14:modId xmlns:p14="http://schemas.microsoft.com/office/powerpoint/2010/main" val="113749883"/>
              </p:ext>
            </p:extLst>
          </p:nvPr>
        </p:nvGraphicFramePr>
        <p:xfrm>
          <a:off x="6172200" y="2286000"/>
          <a:ext cx="5181600" cy="2834640"/>
        </p:xfrm>
        <a:graphic>
          <a:graphicData uri="http://schemas.openxmlformats.org/drawingml/2006/table">
            <a:tbl>
              <a:tblPr firstRow="1" bandRow="1">
                <a:tableStyleId>{5DA37D80-6434-44D0-A028-1B22A696006F}</a:tableStyleId>
              </a:tblPr>
              <a:tblGrid>
                <a:gridCol w="2340429">
                  <a:extLst>
                    <a:ext uri="{9D8B030D-6E8A-4147-A177-3AD203B41FA5}">
                      <a16:colId xmlns:a16="http://schemas.microsoft.com/office/drawing/2014/main" val="620444168"/>
                    </a:ext>
                  </a:extLst>
                </a:gridCol>
                <a:gridCol w="947057">
                  <a:extLst>
                    <a:ext uri="{9D8B030D-6E8A-4147-A177-3AD203B41FA5}">
                      <a16:colId xmlns:a16="http://schemas.microsoft.com/office/drawing/2014/main" val="3771523789"/>
                    </a:ext>
                  </a:extLst>
                </a:gridCol>
                <a:gridCol w="947057">
                  <a:extLst>
                    <a:ext uri="{9D8B030D-6E8A-4147-A177-3AD203B41FA5}">
                      <a16:colId xmlns:a16="http://schemas.microsoft.com/office/drawing/2014/main" val="765798158"/>
                    </a:ext>
                  </a:extLst>
                </a:gridCol>
                <a:gridCol w="947057">
                  <a:extLst>
                    <a:ext uri="{9D8B030D-6E8A-4147-A177-3AD203B41FA5}">
                      <a16:colId xmlns:a16="http://schemas.microsoft.com/office/drawing/2014/main" val="2833178680"/>
                    </a:ext>
                  </a:extLst>
                </a:gridCol>
              </a:tblGrid>
              <a:tr h="310081">
                <a:tc>
                  <a:txBody>
                    <a:bodyPr/>
                    <a:lstStyle/>
                    <a:p>
                      <a:r>
                        <a:rPr lang="en-US" sz="1600"/>
                        <a:t>Years in HS (per AYG)</a:t>
                      </a:r>
                    </a:p>
                  </a:txBody>
                  <a:tcPr/>
                </a:tc>
                <a:tc>
                  <a:txBody>
                    <a:bodyPr/>
                    <a:lstStyle/>
                    <a:p>
                      <a:r>
                        <a:rPr lang="en-US" sz="1600"/>
                        <a:t>4</a:t>
                      </a:r>
                      <a:r>
                        <a:rPr lang="en-US" sz="1600" baseline="30000"/>
                        <a:t>th</a:t>
                      </a:r>
                      <a:endParaRPr lang="en-US" sz="1600"/>
                    </a:p>
                  </a:txBody>
                  <a:tcPr/>
                </a:tc>
                <a:tc>
                  <a:txBody>
                    <a:bodyPr/>
                    <a:lstStyle/>
                    <a:p>
                      <a:r>
                        <a:rPr lang="en-US" sz="1600"/>
                        <a:t>5</a:t>
                      </a:r>
                      <a:r>
                        <a:rPr lang="en-US" sz="1600" baseline="30000"/>
                        <a:t>th</a:t>
                      </a:r>
                      <a:endParaRPr lang="en-US" sz="1600"/>
                    </a:p>
                  </a:txBody>
                  <a:tcPr/>
                </a:tc>
                <a:tc>
                  <a:txBody>
                    <a:bodyPr/>
                    <a:lstStyle/>
                    <a:p>
                      <a:r>
                        <a:rPr lang="en-US" sz="1600"/>
                        <a:t>6</a:t>
                      </a:r>
                      <a:r>
                        <a:rPr lang="en-US" sz="1600" baseline="30000"/>
                        <a:t>th</a:t>
                      </a:r>
                      <a:r>
                        <a:rPr lang="en-US" sz="1600"/>
                        <a:t> </a:t>
                      </a:r>
                    </a:p>
                  </a:txBody>
                  <a:tcPr/>
                </a:tc>
                <a:extLst>
                  <a:ext uri="{0D108BD9-81ED-4DB2-BD59-A6C34878D82A}">
                    <a16:rowId xmlns:a16="http://schemas.microsoft.com/office/drawing/2014/main" val="1298594068"/>
                  </a:ext>
                </a:extLst>
              </a:tr>
              <a:tr h="310081">
                <a:tc>
                  <a:txBody>
                    <a:bodyPr/>
                    <a:lstStyle/>
                    <a:p>
                      <a:r>
                        <a:rPr lang="en-US" sz="1600"/>
                        <a:t>Grade Level</a:t>
                      </a:r>
                    </a:p>
                  </a:txBody>
                  <a:tcPr/>
                </a:tc>
                <a:tc>
                  <a:txBody>
                    <a:bodyPr/>
                    <a:lstStyle/>
                    <a:p>
                      <a:r>
                        <a:rPr lang="en-US" sz="1600"/>
                        <a:t>120</a:t>
                      </a:r>
                    </a:p>
                  </a:txBody>
                  <a:tcPr/>
                </a:tc>
                <a:tc>
                  <a:txBody>
                    <a:bodyPr/>
                    <a:lstStyle/>
                    <a:p>
                      <a:r>
                        <a:rPr lang="en-US" sz="1600"/>
                        <a:t>120</a:t>
                      </a:r>
                    </a:p>
                  </a:txBody>
                  <a:tcPr/>
                </a:tc>
                <a:tc>
                  <a:txBody>
                    <a:bodyPr/>
                    <a:lstStyle/>
                    <a:p>
                      <a:r>
                        <a:rPr lang="en-US" sz="1600"/>
                        <a:t>120</a:t>
                      </a:r>
                    </a:p>
                  </a:txBody>
                  <a:tcPr/>
                </a:tc>
                <a:extLst>
                  <a:ext uri="{0D108BD9-81ED-4DB2-BD59-A6C34878D82A}">
                    <a16:rowId xmlns:a16="http://schemas.microsoft.com/office/drawing/2014/main" val="2447301433"/>
                  </a:ext>
                </a:extLst>
              </a:tr>
              <a:tr h="524348">
                <a:tc>
                  <a:txBody>
                    <a:bodyPr/>
                    <a:lstStyle/>
                    <a:p>
                      <a:r>
                        <a:rPr lang="en-US" sz="1600"/>
                        <a:t>Postsecondary Program</a:t>
                      </a:r>
                    </a:p>
                  </a:txBody>
                  <a:tcPr/>
                </a:tc>
                <a:tc>
                  <a:txBody>
                    <a:bodyPr/>
                    <a:lstStyle/>
                    <a:p>
                      <a:r>
                        <a:rPr lang="en-US" sz="1600"/>
                        <a:t>00 or 02</a:t>
                      </a:r>
                    </a:p>
                  </a:txBody>
                  <a:tcPr/>
                </a:tc>
                <a:tc>
                  <a:txBody>
                    <a:bodyPr/>
                    <a:lstStyle/>
                    <a:p>
                      <a:r>
                        <a:rPr lang="en-US" sz="1600" b="0"/>
                        <a:t>17, </a:t>
                      </a:r>
                      <a:r>
                        <a:rPr lang="en-US" sz="1600"/>
                        <a:t>18, 19</a:t>
                      </a:r>
                    </a:p>
                  </a:txBody>
                  <a:tcPr/>
                </a:tc>
                <a:tc>
                  <a:txBody>
                    <a:bodyPr/>
                    <a:lstStyle/>
                    <a:p>
                      <a:r>
                        <a:rPr lang="en-US" sz="1600"/>
                        <a:t>20</a:t>
                      </a:r>
                    </a:p>
                  </a:txBody>
                  <a:tcPr/>
                </a:tc>
                <a:extLst>
                  <a:ext uri="{0D108BD9-81ED-4DB2-BD59-A6C34878D82A}">
                    <a16:rowId xmlns:a16="http://schemas.microsoft.com/office/drawing/2014/main" val="2972641203"/>
                  </a:ext>
                </a:extLst>
              </a:tr>
              <a:tr h="310081">
                <a:tc>
                  <a:txBody>
                    <a:bodyPr/>
                    <a:lstStyle/>
                    <a:p>
                      <a:r>
                        <a:rPr lang="en-US" sz="1600"/>
                        <a:t>School Entry Type</a:t>
                      </a:r>
                    </a:p>
                  </a:txBody>
                  <a:tcPr/>
                </a:tc>
                <a:tc>
                  <a:txBody>
                    <a:bodyPr/>
                    <a:lstStyle/>
                    <a:p>
                      <a:r>
                        <a:rPr lang="en-US" sz="1600"/>
                        <a:t>02*</a:t>
                      </a:r>
                    </a:p>
                  </a:txBody>
                  <a:tcPr/>
                </a:tc>
                <a:tc>
                  <a:txBody>
                    <a:bodyPr/>
                    <a:lstStyle/>
                    <a:p>
                      <a:r>
                        <a:rPr lang="en-US" sz="1600"/>
                        <a:t>02</a:t>
                      </a:r>
                    </a:p>
                  </a:txBody>
                  <a:tcPr/>
                </a:tc>
                <a:tc>
                  <a:txBody>
                    <a:bodyPr/>
                    <a:lstStyle/>
                    <a:p>
                      <a:r>
                        <a:rPr lang="en-US" sz="1600"/>
                        <a:t>02</a:t>
                      </a:r>
                    </a:p>
                  </a:txBody>
                  <a:tcPr/>
                </a:tc>
                <a:extLst>
                  <a:ext uri="{0D108BD9-81ED-4DB2-BD59-A6C34878D82A}">
                    <a16:rowId xmlns:a16="http://schemas.microsoft.com/office/drawing/2014/main" val="204641176"/>
                  </a:ext>
                </a:extLst>
              </a:tr>
              <a:tr h="303570">
                <a:tc>
                  <a:txBody>
                    <a:bodyPr/>
                    <a:lstStyle/>
                    <a:p>
                      <a:r>
                        <a:rPr lang="en-US" sz="1600"/>
                        <a:t>School Exit Type</a:t>
                      </a:r>
                    </a:p>
                  </a:txBody>
                  <a:tcPr/>
                </a:tc>
                <a:tc>
                  <a:txBody>
                    <a:bodyPr/>
                    <a:lstStyle/>
                    <a:p>
                      <a:r>
                        <a:rPr lang="en-US" sz="1600"/>
                        <a:t>00</a:t>
                      </a:r>
                    </a:p>
                  </a:txBody>
                  <a:tcPr/>
                </a:tc>
                <a:tc>
                  <a:txBody>
                    <a:bodyPr/>
                    <a:lstStyle/>
                    <a:p>
                      <a:r>
                        <a:rPr lang="en-US" sz="1600"/>
                        <a:t>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96</a:t>
                      </a:r>
                    </a:p>
                  </a:txBody>
                  <a:tcPr/>
                </a:tc>
                <a:extLst>
                  <a:ext uri="{0D108BD9-81ED-4DB2-BD59-A6C34878D82A}">
                    <a16:rowId xmlns:a16="http://schemas.microsoft.com/office/drawing/2014/main" val="3256462681"/>
                  </a:ext>
                </a:extLst>
              </a:tr>
              <a:tr h="303570">
                <a:tc>
                  <a:txBody>
                    <a:bodyPr/>
                    <a:lstStyle/>
                    <a:p>
                      <a:r>
                        <a:rPr lang="en-US" sz="1600"/>
                        <a:t>Retention Code</a:t>
                      </a:r>
                    </a:p>
                  </a:txBody>
                  <a:tcPr/>
                </a:tc>
                <a:tc>
                  <a:txBody>
                    <a:bodyPr/>
                    <a:lstStyle/>
                    <a:p>
                      <a:r>
                        <a:rPr lang="en-US" sz="1600"/>
                        <a:t>2</a:t>
                      </a:r>
                    </a:p>
                  </a:txBody>
                  <a:tcPr/>
                </a:tc>
                <a:tc>
                  <a:txBody>
                    <a:bodyPr/>
                    <a:lstStyle/>
                    <a:p>
                      <a:r>
                        <a:rPr lang="en-US" sz="1600"/>
                        <a:t>2</a:t>
                      </a:r>
                    </a:p>
                  </a:txBody>
                  <a:tcPr/>
                </a:tc>
                <a:tc>
                  <a:txBody>
                    <a:bodyPr/>
                    <a:lstStyle/>
                    <a:p>
                      <a:r>
                        <a:rPr lang="en-US" sz="1600"/>
                        <a:t>0</a:t>
                      </a:r>
                    </a:p>
                  </a:txBody>
                  <a:tcPr/>
                </a:tc>
                <a:extLst>
                  <a:ext uri="{0D108BD9-81ED-4DB2-BD59-A6C34878D82A}">
                    <a16:rowId xmlns:a16="http://schemas.microsoft.com/office/drawing/2014/main" val="3956068561"/>
                  </a:ext>
                </a:extLst>
              </a:tr>
              <a:tr h="303570">
                <a:tc>
                  <a:txBody>
                    <a:bodyPr/>
                    <a:lstStyle/>
                    <a:p>
                      <a:r>
                        <a:rPr lang="en-US" sz="1600"/>
                        <a:t>Funding Status (OCT)</a:t>
                      </a:r>
                    </a:p>
                  </a:txBody>
                  <a:tcPr/>
                </a:tc>
                <a:tc>
                  <a:txBody>
                    <a:bodyPr/>
                    <a:lstStyle/>
                    <a:p>
                      <a:r>
                        <a:rPr lang="en-US" sz="1600"/>
                        <a:t>80*</a:t>
                      </a:r>
                    </a:p>
                  </a:txBody>
                  <a:tcPr/>
                </a:tc>
                <a:tc>
                  <a:txBody>
                    <a:bodyPr/>
                    <a:lstStyle/>
                    <a:p>
                      <a:r>
                        <a:rPr lang="en-US" sz="1600"/>
                        <a:t>Check Chart</a:t>
                      </a:r>
                    </a:p>
                  </a:txBody>
                  <a:tcPr/>
                </a:tc>
                <a:tc>
                  <a:txBody>
                    <a:bodyPr/>
                    <a:lstStyle/>
                    <a:p>
                      <a:r>
                        <a:rPr lang="en-US" sz="1600"/>
                        <a:t>Check Chart</a:t>
                      </a:r>
                    </a:p>
                  </a:txBody>
                  <a:tcPr/>
                </a:tc>
                <a:extLst>
                  <a:ext uri="{0D108BD9-81ED-4DB2-BD59-A6C34878D82A}">
                    <a16:rowId xmlns:a16="http://schemas.microsoft.com/office/drawing/2014/main" val="1426207864"/>
                  </a:ext>
                </a:extLst>
              </a:tr>
            </a:tbl>
          </a:graphicData>
        </a:graphic>
      </p:graphicFrame>
      <p:sp>
        <p:nvSpPr>
          <p:cNvPr id="12" name="TextBox 11">
            <a:extLst>
              <a:ext uri="{FF2B5EF4-FFF2-40B4-BE49-F238E27FC236}">
                <a16:creationId xmlns:a16="http://schemas.microsoft.com/office/drawing/2014/main" id="{B2FC194F-7E6A-4D0E-D761-757395ABB169}"/>
              </a:ext>
            </a:extLst>
          </p:cNvPr>
          <p:cNvSpPr txBox="1"/>
          <p:nvPr/>
        </p:nvSpPr>
        <p:spPr>
          <a:xfrm>
            <a:off x="695960" y="5042118"/>
            <a:ext cx="9626600" cy="1569660"/>
          </a:xfrm>
          <a:prstGeom prst="rect">
            <a:avLst/>
          </a:prstGeom>
          <a:noFill/>
        </p:spPr>
        <p:txBody>
          <a:bodyPr wrap="square" rtlCol="0">
            <a:spAutoFit/>
          </a:bodyPr>
          <a:lstStyle/>
          <a:p>
            <a:r>
              <a:rPr lang="en-US" sz="1600"/>
              <a:t>Notes:</a:t>
            </a:r>
          </a:p>
          <a:p>
            <a:pPr marL="285750" indent="-285750">
              <a:buFont typeface="Arial" panose="020B0604020202020204" pitchFamily="34" charset="0"/>
              <a:buChar char="•"/>
            </a:pPr>
            <a:r>
              <a:rPr lang="en-US" sz="1600"/>
              <a:t>*Entry type and Funding Status in 4</a:t>
            </a:r>
            <a:r>
              <a:rPr lang="en-US" sz="1600" baseline="30000"/>
              <a:t>th</a:t>
            </a:r>
            <a:r>
              <a:rPr lang="en-US" sz="1600"/>
              <a:t> year will be any applicable code</a:t>
            </a:r>
          </a:p>
          <a:p>
            <a:pPr marL="285750" indent="-285750">
              <a:buFont typeface="Arial" panose="020B0604020202020204" pitchFamily="34" charset="0"/>
              <a:buChar char="•"/>
            </a:pPr>
            <a:r>
              <a:rPr lang="en-US" sz="1600"/>
              <a:t>Exit 24 – Previous graduate who completed their TREP 6</a:t>
            </a:r>
            <a:r>
              <a:rPr lang="en-US" sz="1600" baseline="30000"/>
              <a:t>th</a:t>
            </a:r>
            <a:r>
              <a:rPr lang="en-US" sz="1600"/>
              <a:t> year.</a:t>
            </a:r>
          </a:p>
          <a:p>
            <a:pPr marL="285750" indent="-285750">
              <a:buFont typeface="Arial" panose="020B0604020202020204" pitchFamily="34" charset="0"/>
              <a:buChar char="•"/>
            </a:pPr>
            <a:r>
              <a:rPr lang="en-US" sz="1600"/>
              <a:t>Exit 23 – Previous graduate who completed their TREP 5</a:t>
            </a:r>
            <a:r>
              <a:rPr lang="en-US" sz="1600" baseline="30000"/>
              <a:t>th</a:t>
            </a:r>
            <a:r>
              <a:rPr lang="en-US" sz="1600"/>
              <a:t> year and </a:t>
            </a:r>
            <a:r>
              <a:rPr lang="en-US" sz="1600" u="sng"/>
              <a:t>will return</a:t>
            </a:r>
            <a:r>
              <a:rPr lang="en-US" sz="1600"/>
              <a:t> for a 6</a:t>
            </a:r>
            <a:r>
              <a:rPr lang="en-US" sz="1600" baseline="30000"/>
              <a:t>th</a:t>
            </a:r>
            <a:r>
              <a:rPr lang="en-US" sz="1600"/>
              <a:t> year </a:t>
            </a:r>
            <a:r>
              <a:rPr lang="en-US" sz="1600" i="1"/>
              <a:t>or </a:t>
            </a:r>
            <a:r>
              <a:rPr lang="en-US" sz="1600"/>
              <a:t>left TREP program in the middle of their 5</a:t>
            </a:r>
            <a:r>
              <a:rPr lang="en-US" sz="1600" baseline="30000"/>
              <a:t>th</a:t>
            </a:r>
            <a:r>
              <a:rPr lang="en-US" sz="1600"/>
              <a:t>/6</a:t>
            </a:r>
            <a:r>
              <a:rPr lang="en-US" sz="1600" baseline="30000"/>
              <a:t>th</a:t>
            </a:r>
            <a:r>
              <a:rPr lang="en-US" sz="1600"/>
              <a:t> year.</a:t>
            </a:r>
          </a:p>
          <a:p>
            <a:pPr marL="285750" indent="-285750">
              <a:buFont typeface="Arial" panose="020B0604020202020204" pitchFamily="34" charset="0"/>
              <a:buChar char="•"/>
            </a:pPr>
            <a:r>
              <a:rPr lang="en-US" sz="1600"/>
              <a:t>Funding Status is in direct relationship with Year 5/Year 6 and Current Year/Carryforward</a:t>
            </a:r>
          </a:p>
        </p:txBody>
      </p:sp>
      <p:sp>
        <p:nvSpPr>
          <p:cNvPr id="4" name="Slide Number Placeholder 3">
            <a:extLst>
              <a:ext uri="{FF2B5EF4-FFF2-40B4-BE49-F238E27FC236}">
                <a16:creationId xmlns:a16="http://schemas.microsoft.com/office/drawing/2014/main" id="{C70717CB-DD7B-2362-15EF-CCDBA2C750D5}"/>
              </a:ext>
            </a:extLst>
          </p:cNvPr>
          <p:cNvSpPr>
            <a:spLocks noGrp="1"/>
          </p:cNvSpPr>
          <p:nvPr>
            <p:ph type="sldNum" sz="quarter" idx="12"/>
          </p:nvPr>
        </p:nvSpPr>
        <p:spPr/>
        <p:txBody>
          <a:bodyPr/>
          <a:lstStyle/>
          <a:p>
            <a:fld id="{C479D5F6-EDCB-402A-AC08-4943A1820E8F}" type="slidenum">
              <a:rPr lang="en-US" smtClean="0"/>
              <a:pPr/>
              <a:t>10</a:t>
            </a:fld>
            <a:endParaRPr lang="en-US"/>
          </a:p>
        </p:txBody>
      </p:sp>
    </p:spTree>
    <p:extLst>
      <p:ext uri="{BB962C8B-B14F-4D97-AF65-F5344CB8AC3E}">
        <p14:creationId xmlns:p14="http://schemas.microsoft.com/office/powerpoint/2010/main" val="1564899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16C70FE-513B-ED71-F75F-DDE04DBD10F6}"/>
              </a:ext>
            </a:extLst>
          </p:cNvPr>
          <p:cNvSpPr>
            <a:spLocks noGrp="1"/>
          </p:cNvSpPr>
          <p:nvPr>
            <p:ph type="title"/>
          </p:nvPr>
        </p:nvSpPr>
        <p:spPr/>
        <p:txBody>
          <a:bodyPr/>
          <a:lstStyle/>
          <a:p>
            <a:r>
              <a:rPr lang="en-US"/>
              <a:t>TREP: Types of Business Rule Checks</a:t>
            </a:r>
          </a:p>
        </p:txBody>
      </p:sp>
      <p:sp>
        <p:nvSpPr>
          <p:cNvPr id="8" name="Content Placeholder 7">
            <a:extLst>
              <a:ext uri="{FF2B5EF4-FFF2-40B4-BE49-F238E27FC236}">
                <a16:creationId xmlns:a16="http://schemas.microsoft.com/office/drawing/2014/main" id="{DB4DDE05-AD51-3A69-9D28-A440581B6D17}"/>
              </a:ext>
            </a:extLst>
          </p:cNvPr>
          <p:cNvSpPr>
            <a:spLocks noGrp="1"/>
          </p:cNvSpPr>
          <p:nvPr>
            <p:ph idx="1"/>
          </p:nvPr>
        </p:nvSpPr>
        <p:spPr>
          <a:xfrm>
            <a:off x="838200" y="1381760"/>
            <a:ext cx="10515600" cy="5090160"/>
          </a:xfrm>
        </p:spPr>
        <p:txBody>
          <a:bodyPr>
            <a:normAutofit fontScale="85000" lnSpcReduction="20000"/>
          </a:bodyPr>
          <a:lstStyle/>
          <a:p>
            <a:r>
              <a:rPr lang="en-US" dirty="0"/>
              <a:t>Students </a:t>
            </a:r>
            <a:r>
              <a:rPr lang="en-US"/>
              <a:t>should have exit type </a:t>
            </a:r>
            <a:r>
              <a:rPr lang="en-US" dirty="0"/>
              <a:t>00, 96, 23, or 24</a:t>
            </a:r>
          </a:p>
          <a:p>
            <a:pPr lvl="1"/>
            <a:r>
              <a:rPr lang="en-US" dirty="0"/>
              <a:t>Exit Type 96 or 00 cannot be used if Exit Type 90 was used in a prior year</a:t>
            </a:r>
          </a:p>
          <a:p>
            <a:pPr lvl="1"/>
            <a:r>
              <a:rPr lang="en-US" dirty="0"/>
              <a:t>Exit Type 23 or 24 cannot be used unless the student had Exit Type 90 in a prior year</a:t>
            </a:r>
          </a:p>
          <a:p>
            <a:r>
              <a:rPr lang="en-US" dirty="0"/>
              <a:t>TREP students included in the subsequent OCT who do not have retention code 2 in the current year SEY</a:t>
            </a:r>
          </a:p>
          <a:p>
            <a:pPr lvl="1"/>
            <a:r>
              <a:rPr lang="en-US" dirty="0"/>
              <a:t>Example: </a:t>
            </a:r>
          </a:p>
          <a:p>
            <a:pPr lvl="2"/>
            <a:r>
              <a:rPr lang="en-US" dirty="0"/>
              <a:t>If 2023-2024 OCT postsecondary code indicating TREP year 5 or 6</a:t>
            </a:r>
          </a:p>
          <a:p>
            <a:pPr lvl="2"/>
            <a:r>
              <a:rPr lang="en-US" dirty="0"/>
              <a:t>Then 2022-2023 SEY must have Retention Code 2</a:t>
            </a:r>
            <a:endParaRPr lang="en-US" b="1" dirty="0"/>
          </a:p>
          <a:p>
            <a:r>
              <a:rPr lang="en-US" dirty="0"/>
              <a:t>Students in TREP should have Non-School Program code 04 (Third Party Program) because they are taking their courses through the IHE</a:t>
            </a:r>
          </a:p>
          <a:p>
            <a:r>
              <a:rPr lang="en-US" dirty="0"/>
              <a:t>Students cannot be in TREP year 6 if they were not in TREP year 5 in the prior year</a:t>
            </a:r>
          </a:p>
          <a:p>
            <a:r>
              <a:rPr lang="en-US" dirty="0"/>
              <a:t>District Code in the current year for TREP students must match their last district of attendance in the prior year</a:t>
            </a:r>
          </a:p>
          <a:p>
            <a:r>
              <a:rPr lang="en-US" dirty="0"/>
              <a:t>Students in TREP year 5 programs must be in the 5</a:t>
            </a:r>
            <a:r>
              <a:rPr lang="en-US" baseline="30000" dirty="0"/>
              <a:t>th</a:t>
            </a:r>
            <a:r>
              <a:rPr lang="en-US" dirty="0"/>
              <a:t> year of HS per AYG</a:t>
            </a:r>
          </a:p>
          <a:p>
            <a:r>
              <a:rPr lang="en-US" dirty="0"/>
              <a:t>Students in TREP year 6 programs must be in the 6</a:t>
            </a:r>
            <a:r>
              <a:rPr lang="en-US" baseline="30000" dirty="0"/>
              <a:t>th</a:t>
            </a:r>
            <a:r>
              <a:rPr lang="en-US" dirty="0"/>
              <a:t> year of HS per AYG</a:t>
            </a:r>
          </a:p>
          <a:p>
            <a:r>
              <a:rPr lang="en-US" dirty="0"/>
              <a:t>Students in TREP should not have retention 2 at the end of their 6</a:t>
            </a:r>
            <a:r>
              <a:rPr lang="en-US" baseline="30000" dirty="0"/>
              <a:t>th</a:t>
            </a:r>
            <a:r>
              <a:rPr lang="en-US" dirty="0"/>
              <a:t> year</a:t>
            </a:r>
          </a:p>
          <a:p>
            <a:r>
              <a:rPr lang="en-US" dirty="0"/>
              <a:t>Student October (OCT) collection also includes checks to ensure TREP students utilize correct funding codes per OCT collection guidelines and checks TREP slot allocation</a:t>
            </a:r>
          </a:p>
          <a:p>
            <a:endParaRPr lang="en-US" dirty="0"/>
          </a:p>
        </p:txBody>
      </p:sp>
      <p:sp>
        <p:nvSpPr>
          <p:cNvPr id="5" name="Slide Number Placeholder 4">
            <a:extLst>
              <a:ext uri="{FF2B5EF4-FFF2-40B4-BE49-F238E27FC236}">
                <a16:creationId xmlns:a16="http://schemas.microsoft.com/office/drawing/2014/main" id="{C317F26D-9CCB-630F-5632-E49175B5340D}"/>
              </a:ext>
            </a:extLst>
          </p:cNvPr>
          <p:cNvSpPr>
            <a:spLocks noGrp="1"/>
          </p:cNvSpPr>
          <p:nvPr>
            <p:ph type="sldNum" sz="quarter" idx="12"/>
          </p:nvPr>
        </p:nvSpPr>
        <p:spPr/>
        <p:txBody>
          <a:bodyPr/>
          <a:lstStyle/>
          <a:p>
            <a:fld id="{C479D5F6-EDCB-402A-AC08-4943A1820E8F}" type="slidenum">
              <a:rPr lang="en-US" smtClean="0"/>
              <a:pPr/>
              <a:t>11</a:t>
            </a:fld>
            <a:endParaRPr lang="en-US"/>
          </a:p>
        </p:txBody>
      </p:sp>
    </p:spTree>
    <p:extLst>
      <p:ext uri="{BB962C8B-B14F-4D97-AF65-F5344CB8AC3E}">
        <p14:creationId xmlns:p14="http://schemas.microsoft.com/office/powerpoint/2010/main" val="4007543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a:latin typeface="Museo Slab 500"/>
              </a:rPr>
              <a:t>For more information, please reach out to the </a:t>
            </a:r>
            <a:r>
              <a:rPr lang="en-US">
                <a:latin typeface="Museo Slab 500"/>
                <a:hlinkClick r:id="rId3"/>
              </a:rPr>
              <a:t>Student Interchange Leads</a:t>
            </a:r>
            <a:r>
              <a:rPr lang="en-US">
                <a:latin typeface="Museo Slab 500"/>
              </a:rPr>
              <a:t> or </a:t>
            </a:r>
            <a:r>
              <a:rPr lang="en-US">
                <a:latin typeface="Museo Slab 500"/>
                <a:hlinkClick r:id="rId4"/>
              </a:rPr>
              <a:t>Postsecondary Unit</a:t>
            </a:r>
            <a:r>
              <a:rPr lang="en-US">
                <a:latin typeface="Museo Slab 500"/>
              </a:rPr>
              <a:t>.</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12</a:t>
            </a:fld>
            <a:endParaRPr lang="en-US"/>
          </a:p>
        </p:txBody>
      </p:sp>
    </p:spTree>
    <p:extLst>
      <p:ext uri="{BB962C8B-B14F-4D97-AF65-F5344CB8AC3E}">
        <p14:creationId xmlns:p14="http://schemas.microsoft.com/office/powerpoint/2010/main" val="1966075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348FFDC-4076-F2E4-E3CE-CF3E1450C8F4}"/>
              </a:ext>
            </a:extLst>
          </p:cNvPr>
          <p:cNvSpPr>
            <a:spLocks noGrp="1"/>
          </p:cNvSpPr>
          <p:nvPr>
            <p:ph type="title"/>
          </p:nvPr>
        </p:nvSpPr>
        <p:spPr>
          <a:xfrm>
            <a:off x="589560" y="856180"/>
            <a:ext cx="4560584" cy="1128068"/>
          </a:xfrm>
        </p:spPr>
        <p:txBody>
          <a:bodyPr anchor="ctr">
            <a:normAutofit/>
          </a:bodyPr>
          <a:lstStyle/>
          <a:p>
            <a:r>
              <a:rPr lang="en-US" sz="3400">
                <a:solidFill>
                  <a:schemeClr val="tx1"/>
                </a:solidFill>
              </a:rPr>
              <a:t>What are Postsecondary Programs?</a:t>
            </a:r>
          </a:p>
        </p:txBody>
      </p:sp>
      <p:grpSp>
        <p:nvGrpSpPr>
          <p:cNvPr id="27" name="Group 26">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8" name="Rectangle 2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1" name="Rectangle 30">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4">
            <a:extLst>
              <a:ext uri="{FF2B5EF4-FFF2-40B4-BE49-F238E27FC236}">
                <a16:creationId xmlns:a16="http://schemas.microsoft.com/office/drawing/2014/main" id="{330D2D1D-173B-DBCB-FFB3-FA80DC272E11}"/>
              </a:ext>
            </a:extLst>
          </p:cNvPr>
          <p:cNvSpPr>
            <a:spLocks noGrp="1"/>
          </p:cNvSpPr>
          <p:nvPr>
            <p:ph idx="1"/>
          </p:nvPr>
        </p:nvSpPr>
        <p:spPr>
          <a:xfrm>
            <a:off x="590719" y="2330505"/>
            <a:ext cx="4559425" cy="3979585"/>
          </a:xfrm>
        </p:spPr>
        <p:txBody>
          <a:bodyPr vert="horz" lIns="0" tIns="0" rIns="0" bIns="0" rtlCol="0" anchor="ctr">
            <a:normAutofit/>
          </a:bodyPr>
          <a:lstStyle/>
          <a:p>
            <a:r>
              <a:rPr lang="en-US" sz="2000">
                <a:ea typeface="+mn-lt"/>
                <a:cs typeface="+mn-lt"/>
              </a:rPr>
              <a:t>Provide opportunities for high school students to demonstrate the knowledge and skills (competencies) needed to succeed in postsecondary settings and to advance in career pathways as lifelong learners and contributing citizens.</a:t>
            </a:r>
            <a:endParaRPr lang="en-US" sz="2000">
              <a:cs typeface="Calibri" panose="020F0502020204030204"/>
            </a:endParaRPr>
          </a:p>
          <a:p>
            <a:r>
              <a:rPr lang="en-US" sz="2000">
                <a:ea typeface="+mn-lt"/>
                <a:cs typeface="+mn-lt"/>
              </a:rPr>
              <a:t>Support all the ways students can enter into postsecondary education – including certificate programs, apprenticeships and other work-based learning experiences, 2- and 4-year degrees, military, and career training.  </a:t>
            </a:r>
          </a:p>
          <a:p>
            <a:endParaRPr lang="en-US" sz="2000">
              <a:cs typeface="Calibri"/>
            </a:endParaRPr>
          </a:p>
          <a:p>
            <a:endParaRPr lang="en-US" sz="2000">
              <a:cs typeface="Calibri"/>
            </a:endParaRPr>
          </a:p>
        </p:txBody>
      </p:sp>
      <p:sp>
        <p:nvSpPr>
          <p:cNvPr id="33" name="Rectangle 3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rgbClr val="4F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descr="Screenshot of the Postsecondary Program website with all programs listed on the side.">
            <a:extLst>
              <a:ext uri="{FF2B5EF4-FFF2-40B4-BE49-F238E27FC236}">
                <a16:creationId xmlns:a16="http://schemas.microsoft.com/office/drawing/2014/main" id="{0E0FAA2A-5367-B2E1-0B90-AA9CE6D64EE1}"/>
              </a:ext>
            </a:extLst>
          </p:cNvPr>
          <p:cNvPicPr>
            <a:picLocks noChangeAspect="1"/>
          </p:cNvPicPr>
          <p:nvPr/>
        </p:nvPicPr>
        <p:blipFill rotWithShape="1">
          <a:blip r:embed="rId3"/>
          <a:srcRect t="9402" b="1415"/>
          <a:stretch/>
        </p:blipFill>
        <p:spPr>
          <a:xfrm>
            <a:off x="5977788" y="799352"/>
            <a:ext cx="5425410" cy="5259296"/>
          </a:xfrm>
          <a:prstGeom prst="rect">
            <a:avLst/>
          </a:prstGeom>
        </p:spPr>
      </p:pic>
      <p:sp>
        <p:nvSpPr>
          <p:cNvPr id="3" name="Slide Number Placeholder 2">
            <a:extLst>
              <a:ext uri="{FF2B5EF4-FFF2-40B4-BE49-F238E27FC236}">
                <a16:creationId xmlns:a16="http://schemas.microsoft.com/office/drawing/2014/main" id="{B172E240-7C2E-1FF7-BBDE-CFA3EBEC40CC}"/>
              </a:ext>
            </a:extLst>
          </p:cNvPr>
          <p:cNvSpPr>
            <a:spLocks noGrp="1"/>
          </p:cNvSpPr>
          <p:nvPr>
            <p:ph type="sldNum" sz="quarter" idx="12"/>
          </p:nvPr>
        </p:nvSpPr>
        <p:spPr>
          <a:xfrm>
            <a:off x="9385070" y="6492240"/>
            <a:ext cx="1055716"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C479D5F6-EDCB-402A-AC08-4943A1820E8F}" type="slidenum">
              <a:rPr kumimoji="0" lang="en-US" sz="1600" b="0" i="0" u="none" strike="noStrike" kern="1200" cap="none" spc="0" normalizeH="0" baseline="0" noProof="0" smtClean="0">
                <a:ln>
                  <a:noFill/>
                </a:ln>
                <a:solidFill>
                  <a:prstClr val="white">
                    <a:lumMod val="50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a:t>
            </a:fld>
            <a:endParaRPr kumimoji="0" lang="en-US" sz="1600" b="0" i="0" u="none" strike="noStrike" kern="1200" cap="none" spc="0" normalizeH="0" baseline="0" noProof="0">
              <a:ln>
                <a:noFill/>
              </a:ln>
              <a:solidFill>
                <a:prstClr val="white">
                  <a:lumMod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534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0720F6-8929-B1C6-5817-0236AB5C7406}"/>
              </a:ext>
            </a:extLst>
          </p:cNvPr>
          <p:cNvSpPr>
            <a:spLocks noGrp="1"/>
          </p:cNvSpPr>
          <p:nvPr>
            <p:ph type="title"/>
          </p:nvPr>
        </p:nvSpPr>
        <p:spPr/>
        <p:txBody>
          <a:bodyPr/>
          <a:lstStyle/>
          <a:p>
            <a:r>
              <a:rPr lang="en-US"/>
              <a:t>General Information: </a:t>
            </a:r>
            <a:br>
              <a:rPr lang="en-US"/>
            </a:br>
            <a:r>
              <a:rPr lang="en-US"/>
              <a:t>Types of Postsecondary Programs</a:t>
            </a:r>
          </a:p>
        </p:txBody>
      </p:sp>
      <p:sp>
        <p:nvSpPr>
          <p:cNvPr id="6" name="Text Placeholder 5">
            <a:extLst>
              <a:ext uri="{FF2B5EF4-FFF2-40B4-BE49-F238E27FC236}">
                <a16:creationId xmlns:a16="http://schemas.microsoft.com/office/drawing/2014/main" id="{A649FA7F-A655-6866-7823-518EC3BA5264}"/>
              </a:ext>
            </a:extLst>
          </p:cNvPr>
          <p:cNvSpPr>
            <a:spLocks noGrp="1"/>
          </p:cNvSpPr>
          <p:nvPr>
            <p:ph type="body" sz="quarter" idx="13"/>
          </p:nvPr>
        </p:nvSpPr>
        <p:spPr/>
        <p:txBody>
          <a:bodyPr/>
          <a:lstStyle/>
          <a:p>
            <a:r>
              <a:rPr lang="en-US"/>
              <a:t>Years 1-4</a:t>
            </a:r>
          </a:p>
        </p:txBody>
      </p:sp>
      <p:sp>
        <p:nvSpPr>
          <p:cNvPr id="5" name="Content Placeholder 4">
            <a:extLst>
              <a:ext uri="{FF2B5EF4-FFF2-40B4-BE49-F238E27FC236}">
                <a16:creationId xmlns:a16="http://schemas.microsoft.com/office/drawing/2014/main" id="{B70D8325-6D59-B9A5-EB74-86BAF6D2C3E6}"/>
              </a:ext>
            </a:extLst>
          </p:cNvPr>
          <p:cNvSpPr>
            <a:spLocks noGrp="1"/>
          </p:cNvSpPr>
          <p:nvPr>
            <p:ph sz="half" idx="1"/>
          </p:nvPr>
        </p:nvSpPr>
        <p:spPr/>
        <p:txBody>
          <a:bodyPr/>
          <a:lstStyle/>
          <a:p>
            <a:r>
              <a:rPr lang="en-US"/>
              <a:t>Concurrent Enrollment</a:t>
            </a:r>
          </a:p>
          <a:p>
            <a:r>
              <a:rPr lang="en-US"/>
              <a:t>Early College</a:t>
            </a:r>
          </a:p>
          <a:p>
            <a:pPr lvl="1"/>
            <a:r>
              <a:rPr lang="en-US"/>
              <a:t>Participating schools only</a:t>
            </a:r>
          </a:p>
          <a:p>
            <a:r>
              <a:rPr lang="en-US"/>
              <a:t>Dropout Recovery at a Community College</a:t>
            </a:r>
          </a:p>
          <a:p>
            <a:pPr lvl="1"/>
            <a:r>
              <a:rPr lang="en-US"/>
              <a:t>Students Age 16 to 21</a:t>
            </a:r>
          </a:p>
          <a:p>
            <a:r>
              <a:rPr lang="en-US"/>
              <a:t>P-TECH Years 1-4</a:t>
            </a:r>
          </a:p>
          <a:p>
            <a:pPr lvl="1"/>
            <a:r>
              <a:rPr lang="en-US"/>
              <a:t>Participating schools only</a:t>
            </a:r>
          </a:p>
          <a:p>
            <a:pPr lvl="1"/>
            <a:endParaRPr lang="en-US"/>
          </a:p>
          <a:p>
            <a:endParaRPr lang="en-US"/>
          </a:p>
        </p:txBody>
      </p:sp>
      <p:sp>
        <p:nvSpPr>
          <p:cNvPr id="7" name="Text Placeholder 6">
            <a:extLst>
              <a:ext uri="{FF2B5EF4-FFF2-40B4-BE49-F238E27FC236}">
                <a16:creationId xmlns:a16="http://schemas.microsoft.com/office/drawing/2014/main" id="{37D1020A-05CE-E707-F934-8EC9FC6EC42B}"/>
              </a:ext>
            </a:extLst>
          </p:cNvPr>
          <p:cNvSpPr>
            <a:spLocks noGrp="1"/>
          </p:cNvSpPr>
          <p:nvPr>
            <p:ph type="body" sz="quarter" idx="14"/>
          </p:nvPr>
        </p:nvSpPr>
        <p:spPr/>
        <p:txBody>
          <a:bodyPr/>
          <a:lstStyle/>
          <a:p>
            <a:r>
              <a:rPr lang="en-US"/>
              <a:t>Years 5-6</a:t>
            </a:r>
          </a:p>
        </p:txBody>
      </p:sp>
      <p:sp>
        <p:nvSpPr>
          <p:cNvPr id="2" name="Content Placeholder 1">
            <a:extLst>
              <a:ext uri="{FF2B5EF4-FFF2-40B4-BE49-F238E27FC236}">
                <a16:creationId xmlns:a16="http://schemas.microsoft.com/office/drawing/2014/main" id="{B93A5315-B7A8-727D-3022-A404571EFE09}"/>
              </a:ext>
            </a:extLst>
          </p:cNvPr>
          <p:cNvSpPr>
            <a:spLocks noGrp="1"/>
          </p:cNvSpPr>
          <p:nvPr>
            <p:ph sz="half" idx="2"/>
          </p:nvPr>
        </p:nvSpPr>
        <p:spPr/>
        <p:txBody>
          <a:bodyPr/>
          <a:lstStyle/>
          <a:p>
            <a:r>
              <a:rPr lang="en-US"/>
              <a:t>ASCENT (year 5 only)</a:t>
            </a:r>
          </a:p>
          <a:p>
            <a:r>
              <a:rPr lang="en-US"/>
              <a:t>P-TECH (years 5 &amp; 6)</a:t>
            </a:r>
          </a:p>
          <a:p>
            <a:pPr lvl="1"/>
            <a:r>
              <a:rPr lang="en-US"/>
              <a:t>Student must have been coded as PTECH in year 4</a:t>
            </a:r>
          </a:p>
          <a:p>
            <a:pPr lvl="1"/>
            <a:r>
              <a:rPr lang="en-US"/>
              <a:t>Participating schools only</a:t>
            </a:r>
          </a:p>
          <a:p>
            <a:pPr>
              <a:buClr>
                <a:srgbClr val="FF0000"/>
              </a:buClr>
              <a:buFont typeface="Wingdings" panose="05000000000000000000" pitchFamily="2" charset="2"/>
              <a:buChar char="ü"/>
            </a:pPr>
            <a:r>
              <a:rPr lang="en-US"/>
              <a:t>TREP (years 5 &amp; 6)</a:t>
            </a:r>
          </a:p>
          <a:p>
            <a:pPr lvl="1"/>
            <a:r>
              <a:rPr lang="en-US"/>
              <a:t>Slot allocation</a:t>
            </a:r>
          </a:p>
          <a:p>
            <a:endParaRPr lang="en-US"/>
          </a:p>
        </p:txBody>
      </p:sp>
      <p:sp>
        <p:nvSpPr>
          <p:cNvPr id="8" name="TextBox 7">
            <a:extLst>
              <a:ext uri="{FF2B5EF4-FFF2-40B4-BE49-F238E27FC236}">
                <a16:creationId xmlns:a16="http://schemas.microsoft.com/office/drawing/2014/main" id="{97FCB017-8BB6-01DF-EA58-9B38FCFF3767}"/>
              </a:ext>
            </a:extLst>
          </p:cNvPr>
          <p:cNvSpPr txBox="1"/>
          <p:nvPr/>
        </p:nvSpPr>
        <p:spPr>
          <a:xfrm>
            <a:off x="838200" y="5712259"/>
            <a:ext cx="9594669" cy="738664"/>
          </a:xfrm>
          <a:prstGeom prst="rect">
            <a:avLst/>
          </a:prstGeom>
          <a:noFill/>
        </p:spPr>
        <p:txBody>
          <a:bodyPr wrap="square" rtlCol="0">
            <a:spAutoFit/>
          </a:bodyPr>
          <a:lstStyle/>
          <a:p>
            <a:r>
              <a:rPr lang="en-US" sz="1400"/>
              <a:t>Note: Number of years in High School is determined by the student’s Anticipated Year of Graduation (AYG). Only students with an AYG indicating they are in their 5</a:t>
            </a:r>
            <a:r>
              <a:rPr lang="en-US" sz="1400" baseline="30000"/>
              <a:t>th</a:t>
            </a:r>
            <a:r>
              <a:rPr lang="en-US" sz="1400"/>
              <a:t> year are eligible for ASCENT. Only students in their 5</a:t>
            </a:r>
            <a:r>
              <a:rPr lang="en-US" sz="1400" baseline="30000"/>
              <a:t>th</a:t>
            </a:r>
            <a:r>
              <a:rPr lang="en-US" sz="1400"/>
              <a:t> or 6</a:t>
            </a:r>
            <a:r>
              <a:rPr lang="en-US" sz="1400" baseline="30000"/>
              <a:t>th</a:t>
            </a:r>
            <a:r>
              <a:rPr lang="en-US" sz="1400"/>
              <a:t> year per AYG are eligible for the applicable years of P-TECH or TREP.</a:t>
            </a:r>
            <a:endParaRPr lang="en-US" sz="2000"/>
          </a:p>
        </p:txBody>
      </p:sp>
      <p:sp>
        <p:nvSpPr>
          <p:cNvPr id="3" name="Slide Number Placeholder 2"/>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115315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5B3570-B08F-F790-D03B-B108B628D0BF}"/>
              </a:ext>
            </a:extLst>
          </p:cNvPr>
          <p:cNvSpPr>
            <a:spLocks noGrp="1"/>
          </p:cNvSpPr>
          <p:nvPr>
            <p:ph type="title"/>
          </p:nvPr>
        </p:nvSpPr>
        <p:spPr/>
        <p:txBody>
          <a:bodyPr/>
          <a:lstStyle/>
          <a:p>
            <a:r>
              <a:rPr lang="en-US"/>
              <a:t>TREP Program Overview</a:t>
            </a:r>
          </a:p>
        </p:txBody>
      </p:sp>
      <p:sp>
        <p:nvSpPr>
          <p:cNvPr id="5" name="Content Placeholder 4">
            <a:extLst>
              <a:ext uri="{FF2B5EF4-FFF2-40B4-BE49-F238E27FC236}">
                <a16:creationId xmlns:a16="http://schemas.microsoft.com/office/drawing/2014/main" id="{EB2720F3-59EB-9B59-8469-8D5C24376B86}"/>
              </a:ext>
            </a:extLst>
          </p:cNvPr>
          <p:cNvSpPr>
            <a:spLocks noGrp="1"/>
          </p:cNvSpPr>
          <p:nvPr>
            <p:ph idx="1"/>
          </p:nvPr>
        </p:nvSpPr>
        <p:spPr/>
        <p:txBody>
          <a:bodyPr vert="horz" lIns="0" tIns="0" rIns="0" bIns="0" rtlCol="0" anchor="t">
            <a:normAutofit/>
          </a:bodyPr>
          <a:lstStyle/>
          <a:p>
            <a:r>
              <a:rPr lang="en-US" b="1">
                <a:ea typeface="+mn-lt"/>
                <a:cs typeface="+mn-lt"/>
              </a:rPr>
              <a:t>T</a:t>
            </a:r>
            <a:r>
              <a:rPr lang="en-US">
                <a:ea typeface="+mn-lt"/>
                <a:cs typeface="+mn-lt"/>
              </a:rPr>
              <a:t>eacher </a:t>
            </a:r>
            <a:r>
              <a:rPr lang="en-US" b="1">
                <a:ea typeface="+mn-lt"/>
                <a:cs typeface="+mn-lt"/>
              </a:rPr>
              <a:t>R</a:t>
            </a:r>
            <a:r>
              <a:rPr lang="en-US">
                <a:ea typeface="+mn-lt"/>
                <a:cs typeface="+mn-lt"/>
              </a:rPr>
              <a:t>ecruitment </a:t>
            </a:r>
            <a:r>
              <a:rPr lang="en-US" b="1">
                <a:ea typeface="+mn-lt"/>
                <a:cs typeface="+mn-lt"/>
              </a:rPr>
              <a:t>E</a:t>
            </a:r>
            <a:r>
              <a:rPr lang="en-US">
                <a:ea typeface="+mn-lt"/>
                <a:cs typeface="+mn-lt"/>
              </a:rPr>
              <a:t>ducation and </a:t>
            </a:r>
            <a:r>
              <a:rPr lang="en-US" b="1">
                <a:ea typeface="+mn-lt"/>
                <a:cs typeface="+mn-lt"/>
              </a:rPr>
              <a:t>P</a:t>
            </a:r>
            <a:r>
              <a:rPr lang="en-US">
                <a:ea typeface="+mn-lt"/>
                <a:cs typeface="+mn-lt"/>
              </a:rPr>
              <a:t>reparation</a:t>
            </a:r>
          </a:p>
          <a:p>
            <a:r>
              <a:rPr lang="en-US">
                <a:ea typeface="+mn-lt"/>
                <a:cs typeface="+mn-lt"/>
              </a:rPr>
              <a:t>Creates the opportunity for qualified students in an </a:t>
            </a:r>
            <a:r>
              <a:rPr lang="en-US">
                <a:ea typeface="+mn-lt"/>
                <a:cs typeface="+mn-lt"/>
                <a:hlinkClick r:id="rId3"/>
              </a:rPr>
              <a:t>educator career pathway</a:t>
            </a:r>
            <a:r>
              <a:rPr lang="en-US">
                <a:ea typeface="+mn-lt"/>
                <a:cs typeface="+mn-lt"/>
              </a:rPr>
              <a:t> to concurrently enroll in postsecondary courses and earn college credit at no tuition costs to them or their families, for up to two years after the 12th grade year.</a:t>
            </a:r>
            <a:endParaRPr lang="en-US">
              <a:cs typeface="Calibri"/>
            </a:endParaRPr>
          </a:p>
          <a:p>
            <a:r>
              <a:rPr lang="en-US">
                <a:cs typeface="Calibri"/>
              </a:rPr>
              <a:t>Additional costs, such as textbooks, fees, and transportation, are not required by the district to cover.</a:t>
            </a:r>
          </a:p>
          <a:p>
            <a:r>
              <a:rPr lang="en-US">
                <a:cs typeface="Calibri"/>
              </a:rPr>
              <a:t>Students need to take one class on the </a:t>
            </a:r>
            <a:r>
              <a:rPr lang="en-US">
                <a:cs typeface="Calibri"/>
                <a:hlinkClick r:id="rId3"/>
              </a:rPr>
              <a:t>pathway</a:t>
            </a:r>
            <a:r>
              <a:rPr lang="en-US">
                <a:cs typeface="Calibri"/>
              </a:rPr>
              <a:t> in their 12th grade year to be eligible</a:t>
            </a:r>
          </a:p>
          <a:p>
            <a:r>
              <a:rPr lang="en-US">
                <a:cs typeface="Calibri"/>
              </a:rPr>
              <a:t>Limited number of slots available</a:t>
            </a:r>
          </a:p>
          <a:p>
            <a:r>
              <a:rPr lang="en-US">
                <a:cs typeface="Calibri"/>
              </a:rPr>
              <a:t>Districts must submit an Intent to Participate and spreadsheet with student level data to request slots </a:t>
            </a:r>
          </a:p>
          <a:p>
            <a:endParaRPr lang="en-US">
              <a:cs typeface="Calibri"/>
            </a:endParaRPr>
          </a:p>
          <a:p>
            <a:endParaRPr lang="en-US">
              <a:cs typeface="Calibri"/>
            </a:endParaRPr>
          </a:p>
        </p:txBody>
      </p:sp>
      <p:sp>
        <p:nvSpPr>
          <p:cNvPr id="3" name="Slide Number Placeholder 2">
            <a:extLst>
              <a:ext uri="{FF2B5EF4-FFF2-40B4-BE49-F238E27FC236}">
                <a16:creationId xmlns:a16="http://schemas.microsoft.com/office/drawing/2014/main" id="{63CE438F-268D-9BB9-D621-1DFAE04EF493}"/>
              </a:ext>
            </a:extLst>
          </p:cNvPr>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318867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5B3570-B08F-F790-D03B-B108B628D0BF}"/>
              </a:ext>
            </a:extLst>
          </p:cNvPr>
          <p:cNvSpPr>
            <a:spLocks noGrp="1"/>
          </p:cNvSpPr>
          <p:nvPr>
            <p:ph type="title"/>
          </p:nvPr>
        </p:nvSpPr>
        <p:spPr>
          <a:xfrm>
            <a:off x="443565" y="205176"/>
            <a:ext cx="8065168" cy="898524"/>
          </a:xfrm>
        </p:spPr>
        <p:txBody>
          <a:bodyPr/>
          <a:lstStyle/>
          <a:p>
            <a:r>
              <a:rPr lang="en-US"/>
              <a:t>Current Year vs. Carryforward</a:t>
            </a:r>
          </a:p>
        </p:txBody>
      </p:sp>
      <p:sp>
        <p:nvSpPr>
          <p:cNvPr id="12" name="Text Placeholder 11">
            <a:extLst>
              <a:ext uri="{FF2B5EF4-FFF2-40B4-BE49-F238E27FC236}">
                <a16:creationId xmlns:a16="http://schemas.microsoft.com/office/drawing/2014/main" id="{5DDCD6A6-6FB9-4E11-5B7A-E92BE45F0F0A}"/>
              </a:ext>
            </a:extLst>
          </p:cNvPr>
          <p:cNvSpPr>
            <a:spLocks noGrp="1"/>
          </p:cNvSpPr>
          <p:nvPr>
            <p:ph type="body" sz="quarter" idx="13"/>
          </p:nvPr>
        </p:nvSpPr>
        <p:spPr/>
        <p:txBody>
          <a:bodyPr/>
          <a:lstStyle/>
          <a:p>
            <a:r>
              <a:rPr lang="en-US"/>
              <a:t>Current Year</a:t>
            </a:r>
          </a:p>
        </p:txBody>
      </p:sp>
      <p:sp>
        <p:nvSpPr>
          <p:cNvPr id="5" name="Content Placeholder 4">
            <a:extLst>
              <a:ext uri="{FF2B5EF4-FFF2-40B4-BE49-F238E27FC236}">
                <a16:creationId xmlns:a16="http://schemas.microsoft.com/office/drawing/2014/main" id="{EB2720F3-59EB-9B59-8469-8D5C24376B86}"/>
              </a:ext>
            </a:extLst>
          </p:cNvPr>
          <p:cNvSpPr>
            <a:spLocks noGrp="1"/>
          </p:cNvSpPr>
          <p:nvPr>
            <p:ph sz="half" idx="1"/>
          </p:nvPr>
        </p:nvSpPr>
        <p:spPr>
          <a:xfrm>
            <a:off x="838200" y="2286000"/>
            <a:ext cx="5181600" cy="3619818"/>
          </a:xfrm>
        </p:spPr>
        <p:txBody>
          <a:bodyPr vert="horz" lIns="0" tIns="0" rIns="0" bIns="0" rtlCol="0" anchor="t">
            <a:normAutofit/>
          </a:bodyPr>
          <a:lstStyle/>
          <a:p>
            <a:r>
              <a:rPr lang="en-US" dirty="0">
                <a:cs typeface="Calibri"/>
              </a:rPr>
              <a:t>Slots allocated and used in the same year</a:t>
            </a:r>
          </a:p>
          <a:p>
            <a:r>
              <a:rPr lang="en-US" dirty="0">
                <a:cs typeface="Calibri"/>
              </a:rPr>
              <a:t>Funding received by district in same year as the slot was allocated</a:t>
            </a:r>
          </a:p>
          <a:p>
            <a:r>
              <a:rPr lang="en-US">
                <a:cs typeface="Calibri"/>
              </a:rPr>
              <a:t>Can be either year 5 or year 6 slots</a:t>
            </a:r>
            <a:endParaRPr lang="en-US" dirty="0">
              <a:cs typeface="Calibri"/>
            </a:endParaRPr>
          </a:p>
          <a:p>
            <a:endParaRPr lang="en-US">
              <a:cs typeface="Calibri"/>
            </a:endParaRPr>
          </a:p>
          <a:p>
            <a:endParaRPr lang="en-US">
              <a:cs typeface="Calibri"/>
            </a:endParaRPr>
          </a:p>
        </p:txBody>
      </p:sp>
      <p:sp>
        <p:nvSpPr>
          <p:cNvPr id="13" name="Text Placeholder 12">
            <a:extLst>
              <a:ext uri="{FF2B5EF4-FFF2-40B4-BE49-F238E27FC236}">
                <a16:creationId xmlns:a16="http://schemas.microsoft.com/office/drawing/2014/main" id="{62FDE0A2-5ECB-E33A-A5B2-98A042717471}"/>
              </a:ext>
            </a:extLst>
          </p:cNvPr>
          <p:cNvSpPr>
            <a:spLocks noGrp="1"/>
          </p:cNvSpPr>
          <p:nvPr>
            <p:ph type="body" sz="quarter" idx="14"/>
          </p:nvPr>
        </p:nvSpPr>
        <p:spPr/>
        <p:txBody>
          <a:bodyPr/>
          <a:lstStyle/>
          <a:p>
            <a:r>
              <a:rPr lang="en-US"/>
              <a:t>Carry Forward</a:t>
            </a:r>
          </a:p>
        </p:txBody>
      </p:sp>
      <p:sp>
        <p:nvSpPr>
          <p:cNvPr id="11" name="Content Placeholder 10">
            <a:extLst>
              <a:ext uri="{FF2B5EF4-FFF2-40B4-BE49-F238E27FC236}">
                <a16:creationId xmlns:a16="http://schemas.microsoft.com/office/drawing/2014/main" id="{D1869A48-BFEC-E4C9-768A-0AA0D457D6F3}"/>
              </a:ext>
            </a:extLst>
          </p:cNvPr>
          <p:cNvSpPr>
            <a:spLocks noGrp="1"/>
          </p:cNvSpPr>
          <p:nvPr>
            <p:ph sz="half" idx="2"/>
          </p:nvPr>
        </p:nvSpPr>
        <p:spPr/>
        <p:txBody>
          <a:bodyPr vert="horz" lIns="91440" tIns="45720" rIns="91440" bIns="45720" rtlCol="0" anchor="t">
            <a:normAutofit/>
          </a:bodyPr>
          <a:lstStyle/>
          <a:p>
            <a:r>
              <a:rPr lang="en-US">
                <a:cs typeface="Calibri"/>
              </a:rPr>
              <a:t>Slots that were allocated in the previous year, but not used</a:t>
            </a:r>
          </a:p>
          <a:p>
            <a:r>
              <a:rPr lang="en-US" dirty="0">
                <a:cs typeface="Calibri"/>
              </a:rPr>
              <a:t>Funding was already received by the district in the previous year</a:t>
            </a:r>
          </a:p>
          <a:p>
            <a:r>
              <a:rPr lang="en-US">
                <a:cs typeface="Calibri"/>
              </a:rPr>
              <a:t>Can only be year 5 slots</a:t>
            </a:r>
          </a:p>
        </p:txBody>
      </p:sp>
      <p:sp>
        <p:nvSpPr>
          <p:cNvPr id="3" name="Slide Number Placeholder 2">
            <a:extLst>
              <a:ext uri="{FF2B5EF4-FFF2-40B4-BE49-F238E27FC236}">
                <a16:creationId xmlns:a16="http://schemas.microsoft.com/office/drawing/2014/main" id="{63CE438F-268D-9BB9-D621-1DFAE04EF493}"/>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3752689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791DED4-E377-1FEF-DDB1-26753C99D7D2}"/>
              </a:ext>
            </a:extLst>
          </p:cNvPr>
          <p:cNvSpPr>
            <a:spLocks noGrp="1"/>
          </p:cNvSpPr>
          <p:nvPr>
            <p:ph type="title"/>
          </p:nvPr>
        </p:nvSpPr>
        <p:spPr>
          <a:xfrm>
            <a:off x="630936" y="639520"/>
            <a:ext cx="3429000" cy="1719072"/>
          </a:xfrm>
        </p:spPr>
        <p:txBody>
          <a:bodyPr vert="horz" lIns="91440" tIns="45720" rIns="91440" bIns="45720" rtlCol="0" anchor="b">
            <a:normAutofit/>
          </a:bodyPr>
          <a:lstStyle/>
          <a:p>
            <a:r>
              <a:rPr lang="en-US" sz="3800" kern="1200">
                <a:solidFill>
                  <a:schemeClr val="tx1"/>
                </a:solidFill>
                <a:latin typeface="+mj-lt"/>
                <a:ea typeface="+mj-ea"/>
                <a:cs typeface="+mj-cs"/>
              </a:rPr>
              <a:t>Postsecondary Program Enrollment</a:t>
            </a:r>
          </a:p>
        </p:txBody>
      </p:sp>
      <p:sp>
        <p:nvSpPr>
          <p:cNvPr id="18"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rgbClr val="5097D0"/>
          </a:solidFill>
          <a:ln w="38100" cap="rnd">
            <a:solidFill>
              <a:srgbClr val="488BC9"/>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99E88D44-DF03-B5F1-B5EF-7958F06B509A}"/>
              </a:ext>
            </a:extLst>
          </p:cNvPr>
          <p:cNvSpPr>
            <a:spLocks noGrp="1"/>
          </p:cNvSpPr>
          <p:nvPr>
            <p:ph sz="half" idx="1"/>
          </p:nvPr>
        </p:nvSpPr>
        <p:spPr>
          <a:xfrm>
            <a:off x="630936" y="2807208"/>
            <a:ext cx="3429000" cy="3410712"/>
          </a:xfrm>
        </p:spPr>
        <p:txBody>
          <a:bodyPr vert="horz" lIns="91440" tIns="45720" rIns="91440" bIns="45720" rtlCol="0" anchor="t">
            <a:normAutofit fontScale="92500"/>
          </a:bodyPr>
          <a:lstStyle/>
          <a:p>
            <a:r>
              <a:rPr lang="en-US" sz="1700"/>
              <a:t>Student Interchange Source File: </a:t>
            </a:r>
          </a:p>
          <a:p>
            <a:pPr lvl="1"/>
            <a:r>
              <a:rPr lang="en-US" sz="1700"/>
              <a:t>2022-2023 Student Demographic</a:t>
            </a:r>
          </a:p>
          <a:p>
            <a:pPr lvl="1"/>
            <a:r>
              <a:rPr lang="en-US" sz="1700"/>
              <a:t>2023-2024 Student School Association</a:t>
            </a:r>
          </a:p>
          <a:p>
            <a:r>
              <a:rPr lang="en-US" sz="1700" i="1"/>
              <a:t>Notes: </a:t>
            </a:r>
          </a:p>
          <a:p>
            <a:pPr lvl="1"/>
            <a:r>
              <a:rPr lang="en-US" sz="1700" i="1"/>
              <a:t>Current: Student will utilize current year allocation slots</a:t>
            </a:r>
          </a:p>
          <a:p>
            <a:pPr lvl="1"/>
            <a:r>
              <a:rPr lang="en-US" sz="1700" i="1"/>
              <a:t>Carryforward: Student will utilize a carry forward slot that was not used in the prior year</a:t>
            </a:r>
          </a:p>
          <a:p>
            <a:pPr lvl="1"/>
            <a:r>
              <a:rPr lang="en-US" sz="1700" b="1" i="1"/>
              <a:t>Carryforward slots must be used before current year</a:t>
            </a:r>
          </a:p>
          <a:p>
            <a:endParaRPr lang="en-US" sz="1700"/>
          </a:p>
        </p:txBody>
      </p:sp>
      <p:sp>
        <p:nvSpPr>
          <p:cNvPr id="3" name="Slide Number Placeholder 2">
            <a:extLst>
              <a:ext uri="{FF2B5EF4-FFF2-40B4-BE49-F238E27FC236}">
                <a16:creationId xmlns:a16="http://schemas.microsoft.com/office/drawing/2014/main" id="{1726524A-96D9-DACE-BF30-3A1992D5CB6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479D5F6-EDCB-402A-AC08-4943A1820E8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9" name="Table 9">
            <a:extLst>
              <a:ext uri="{FF2B5EF4-FFF2-40B4-BE49-F238E27FC236}">
                <a16:creationId xmlns:a16="http://schemas.microsoft.com/office/drawing/2014/main" id="{E4B4D882-6753-6564-C087-F1F5403E2E45}"/>
              </a:ext>
            </a:extLst>
          </p:cNvPr>
          <p:cNvGraphicFramePr>
            <a:graphicFrameLocks noGrp="1"/>
          </p:cNvGraphicFramePr>
          <p:nvPr>
            <p:extLst>
              <p:ext uri="{D42A27DB-BD31-4B8C-83A1-F6EECF244321}">
                <p14:modId xmlns:p14="http://schemas.microsoft.com/office/powerpoint/2010/main" val="354653364"/>
              </p:ext>
            </p:extLst>
          </p:nvPr>
        </p:nvGraphicFramePr>
        <p:xfrm>
          <a:off x="5024238" y="975868"/>
          <a:ext cx="6536826" cy="5085097"/>
        </p:xfrm>
        <a:graphic>
          <a:graphicData uri="http://schemas.openxmlformats.org/drawingml/2006/table">
            <a:tbl>
              <a:tblPr firstRow="1" bandRow="1">
                <a:tableStyleId>{3B4B98B0-60AC-42C2-AFA5-B58CD77FA1E5}</a:tableStyleId>
              </a:tblPr>
              <a:tblGrid>
                <a:gridCol w="809321">
                  <a:extLst>
                    <a:ext uri="{9D8B030D-6E8A-4147-A177-3AD203B41FA5}">
                      <a16:colId xmlns:a16="http://schemas.microsoft.com/office/drawing/2014/main" val="3393298664"/>
                    </a:ext>
                  </a:extLst>
                </a:gridCol>
                <a:gridCol w="3548563">
                  <a:extLst>
                    <a:ext uri="{9D8B030D-6E8A-4147-A177-3AD203B41FA5}">
                      <a16:colId xmlns:a16="http://schemas.microsoft.com/office/drawing/2014/main" val="44755593"/>
                    </a:ext>
                  </a:extLst>
                </a:gridCol>
                <a:gridCol w="2178942">
                  <a:extLst>
                    <a:ext uri="{9D8B030D-6E8A-4147-A177-3AD203B41FA5}">
                      <a16:colId xmlns:a16="http://schemas.microsoft.com/office/drawing/2014/main" val="3255656386"/>
                    </a:ext>
                  </a:extLst>
                </a:gridCol>
              </a:tblGrid>
              <a:tr h="514857">
                <a:tc>
                  <a:txBody>
                    <a:bodyPr/>
                    <a:lstStyle/>
                    <a:p>
                      <a:r>
                        <a:rPr lang="en-US"/>
                        <a:t>Code</a:t>
                      </a:r>
                    </a:p>
                  </a:txBody>
                  <a:tcPr/>
                </a:tc>
                <a:tc>
                  <a:txBody>
                    <a:bodyPr/>
                    <a:lstStyle/>
                    <a:p>
                      <a:r>
                        <a:rPr lang="en-US"/>
                        <a:t>Postsecondary Program</a:t>
                      </a:r>
                    </a:p>
                  </a:txBody>
                  <a:tcPr/>
                </a:tc>
                <a:tc>
                  <a:txBody>
                    <a:bodyPr/>
                    <a:lstStyle/>
                    <a:p>
                      <a:r>
                        <a:rPr lang="en-US"/>
                        <a:t>Grade (Restrictions)</a:t>
                      </a:r>
                    </a:p>
                  </a:txBody>
                  <a:tcPr/>
                </a:tc>
                <a:extLst>
                  <a:ext uri="{0D108BD9-81ED-4DB2-BD59-A6C34878D82A}">
                    <a16:rowId xmlns:a16="http://schemas.microsoft.com/office/drawing/2014/main" val="3435958062"/>
                  </a:ext>
                </a:extLst>
              </a:tr>
              <a:tr h="1142560">
                <a:tc>
                  <a:txBody>
                    <a:bodyPr/>
                    <a:lstStyle/>
                    <a:p>
                      <a:r>
                        <a:rPr lang="en-US" sz="1600"/>
                        <a:t>17</a:t>
                      </a:r>
                    </a:p>
                  </a:txBody>
                  <a:tcPr/>
                </a:tc>
                <a:tc>
                  <a:txBody>
                    <a:bodyPr/>
                    <a:lstStyle/>
                    <a:p>
                      <a:r>
                        <a:rPr lang="en-US" sz="1600"/>
                        <a:t>TREP Year 5 (Current Year)</a:t>
                      </a:r>
                    </a:p>
                  </a:txBody>
                  <a:tcPr/>
                </a:tc>
                <a:tc>
                  <a:txBody>
                    <a:bodyPr/>
                    <a:lstStyle/>
                    <a:p>
                      <a:r>
                        <a:rPr lang="en-US" sz="1600"/>
                        <a:t>Retained 12</a:t>
                      </a:r>
                      <a:r>
                        <a:rPr lang="en-US" sz="1600" baseline="30000"/>
                        <a:t>th</a:t>
                      </a:r>
                      <a:r>
                        <a:rPr lang="en-US" sz="1600"/>
                        <a:t> Only (12</a:t>
                      </a:r>
                      <a:r>
                        <a:rPr lang="en-US" sz="1600" baseline="30000"/>
                        <a:t>th</a:t>
                      </a:r>
                      <a:r>
                        <a:rPr lang="en-US" sz="1600"/>
                        <a:t> grade in 5</a:t>
                      </a:r>
                      <a:r>
                        <a:rPr lang="en-US" sz="1600" baseline="30000"/>
                        <a:t>th</a:t>
                      </a:r>
                      <a:r>
                        <a:rPr lang="en-US" sz="1600"/>
                        <a:t> year of high school per AYG)</a:t>
                      </a:r>
                    </a:p>
                  </a:txBody>
                  <a:tcPr/>
                </a:tc>
                <a:extLst>
                  <a:ext uri="{0D108BD9-81ED-4DB2-BD59-A6C34878D82A}">
                    <a16:rowId xmlns:a16="http://schemas.microsoft.com/office/drawing/2014/main" val="518480329"/>
                  </a:ext>
                </a:extLst>
              </a:tr>
              <a:tr h="1142560">
                <a:tc>
                  <a:txBody>
                    <a:bodyPr/>
                    <a:lstStyle/>
                    <a:p>
                      <a:r>
                        <a:rPr lang="en-US" sz="1600"/>
                        <a:t>18</a:t>
                      </a:r>
                    </a:p>
                  </a:txBody>
                  <a:tcPr/>
                </a:tc>
                <a:tc>
                  <a:txBody>
                    <a:bodyPr/>
                    <a:lstStyle/>
                    <a:p>
                      <a:r>
                        <a:rPr lang="en-US" sz="1600"/>
                        <a:t>TREP Year 5 Carryforward – Full Time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Retained 12</a:t>
                      </a:r>
                      <a:r>
                        <a:rPr lang="en-US" sz="1600" baseline="30000"/>
                        <a:t>th</a:t>
                      </a:r>
                      <a:r>
                        <a:rPr lang="en-US" sz="1600"/>
                        <a:t> Only (12</a:t>
                      </a:r>
                      <a:r>
                        <a:rPr lang="en-US" sz="1600" baseline="30000"/>
                        <a:t>th</a:t>
                      </a:r>
                      <a:r>
                        <a:rPr lang="en-US" sz="1600"/>
                        <a:t> grade in 5</a:t>
                      </a:r>
                      <a:r>
                        <a:rPr lang="en-US" sz="1600" baseline="30000"/>
                        <a:t>th</a:t>
                      </a:r>
                      <a:r>
                        <a:rPr lang="en-US" sz="1600"/>
                        <a:t> year of high school per AYG)</a:t>
                      </a:r>
                    </a:p>
                  </a:txBody>
                  <a:tcPr/>
                </a:tc>
                <a:extLst>
                  <a:ext uri="{0D108BD9-81ED-4DB2-BD59-A6C34878D82A}">
                    <a16:rowId xmlns:a16="http://schemas.microsoft.com/office/drawing/2014/main" val="2545559976"/>
                  </a:ext>
                </a:extLst>
              </a:tr>
              <a:tr h="1142560">
                <a:tc>
                  <a:txBody>
                    <a:bodyPr/>
                    <a:lstStyle/>
                    <a:p>
                      <a:r>
                        <a:rPr lang="en-US" sz="1600"/>
                        <a:t>19</a:t>
                      </a:r>
                    </a:p>
                  </a:txBody>
                  <a:tcPr/>
                </a:tc>
                <a:tc>
                  <a:txBody>
                    <a:bodyPr/>
                    <a:lstStyle/>
                    <a:p>
                      <a:r>
                        <a:rPr lang="en-US" sz="1600"/>
                        <a:t>TREP Year 5 Carryforward – Part Time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Retained 12</a:t>
                      </a:r>
                      <a:r>
                        <a:rPr lang="en-US" sz="1600" baseline="30000"/>
                        <a:t>th</a:t>
                      </a:r>
                      <a:r>
                        <a:rPr lang="en-US" sz="1600"/>
                        <a:t> Only (12</a:t>
                      </a:r>
                      <a:r>
                        <a:rPr lang="en-US" sz="1600" baseline="30000"/>
                        <a:t>th</a:t>
                      </a:r>
                      <a:r>
                        <a:rPr lang="en-US" sz="1600"/>
                        <a:t> grade in 5</a:t>
                      </a:r>
                      <a:r>
                        <a:rPr lang="en-US" sz="1600" baseline="30000"/>
                        <a:t>th</a:t>
                      </a:r>
                      <a:r>
                        <a:rPr lang="en-US" sz="1600"/>
                        <a:t> year of high school per AYG)</a:t>
                      </a:r>
                    </a:p>
                  </a:txBody>
                  <a:tcPr/>
                </a:tc>
                <a:extLst>
                  <a:ext uri="{0D108BD9-81ED-4DB2-BD59-A6C34878D82A}">
                    <a16:rowId xmlns:a16="http://schemas.microsoft.com/office/drawing/2014/main" val="2568969595"/>
                  </a:ext>
                </a:extLst>
              </a:tr>
              <a:tr h="1142560">
                <a:tc>
                  <a:txBody>
                    <a:bodyPr/>
                    <a:lstStyle/>
                    <a:p>
                      <a:r>
                        <a:rPr lang="en-US" sz="1600"/>
                        <a:t>20</a:t>
                      </a:r>
                    </a:p>
                  </a:txBody>
                  <a:tcPr/>
                </a:tc>
                <a:tc>
                  <a:txBody>
                    <a:bodyPr/>
                    <a:lstStyle/>
                    <a:p>
                      <a:r>
                        <a:rPr lang="en-US" sz="1600"/>
                        <a:t>TREP Year 6 (Current Year)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Retained 12</a:t>
                      </a:r>
                      <a:r>
                        <a:rPr lang="en-US" sz="1600" baseline="30000"/>
                        <a:t>th</a:t>
                      </a:r>
                      <a:r>
                        <a:rPr lang="en-US" sz="1600"/>
                        <a:t> Only (12</a:t>
                      </a:r>
                      <a:r>
                        <a:rPr lang="en-US" sz="1600" baseline="30000"/>
                        <a:t>th</a:t>
                      </a:r>
                      <a:r>
                        <a:rPr lang="en-US" sz="1600"/>
                        <a:t> grade in 6</a:t>
                      </a:r>
                      <a:r>
                        <a:rPr lang="en-US" sz="1600" baseline="30000"/>
                        <a:t>th</a:t>
                      </a:r>
                      <a:r>
                        <a:rPr lang="en-US" sz="1600"/>
                        <a:t> year of high school per AYG)</a:t>
                      </a:r>
                    </a:p>
                  </a:txBody>
                  <a:tcPr/>
                </a:tc>
                <a:extLst>
                  <a:ext uri="{0D108BD9-81ED-4DB2-BD59-A6C34878D82A}">
                    <a16:rowId xmlns:a16="http://schemas.microsoft.com/office/drawing/2014/main" val="852108187"/>
                  </a:ext>
                </a:extLst>
              </a:tr>
            </a:tbl>
          </a:graphicData>
        </a:graphic>
      </p:graphicFrame>
    </p:spTree>
    <p:extLst>
      <p:ext uri="{BB962C8B-B14F-4D97-AF65-F5344CB8AC3E}">
        <p14:creationId xmlns:p14="http://schemas.microsoft.com/office/powerpoint/2010/main" val="233635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20">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41C46B-5AE1-59D6-4D25-9998F4EEBBE5}"/>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Allocation/Slot Utilization</a:t>
            </a:r>
          </a:p>
        </p:txBody>
      </p:sp>
      <p:sp>
        <p:nvSpPr>
          <p:cNvPr id="23"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a:extLst>
              <a:ext uri="{FF2B5EF4-FFF2-40B4-BE49-F238E27FC236}">
                <a16:creationId xmlns:a16="http://schemas.microsoft.com/office/drawing/2014/main" id="{BC2F2B69-6FB4-676E-48CE-89569074D734}"/>
              </a:ext>
            </a:extLst>
          </p:cNvPr>
          <p:cNvGraphicFramePr>
            <a:graphicFrameLocks noGrp="1"/>
          </p:cNvGraphicFramePr>
          <p:nvPr>
            <p:extLst>
              <p:ext uri="{D42A27DB-BD31-4B8C-83A1-F6EECF244321}">
                <p14:modId xmlns:p14="http://schemas.microsoft.com/office/powerpoint/2010/main" val="2855467373"/>
              </p:ext>
            </p:extLst>
          </p:nvPr>
        </p:nvGraphicFramePr>
        <p:xfrm>
          <a:off x="319264" y="2084546"/>
          <a:ext cx="11548874" cy="3714419"/>
        </p:xfrm>
        <a:graphic>
          <a:graphicData uri="http://schemas.openxmlformats.org/drawingml/2006/table">
            <a:tbl>
              <a:tblPr firstRow="1" bandRow="1">
                <a:solidFill>
                  <a:schemeClr val="bg1">
                    <a:lumMod val="95000"/>
                  </a:schemeClr>
                </a:solidFill>
                <a:tableStyleId>{5C22544A-7EE6-4342-B048-85BDC9FD1C3A}</a:tableStyleId>
              </a:tblPr>
              <a:tblGrid>
                <a:gridCol w="1185628">
                  <a:extLst>
                    <a:ext uri="{9D8B030D-6E8A-4147-A177-3AD203B41FA5}">
                      <a16:colId xmlns:a16="http://schemas.microsoft.com/office/drawing/2014/main" val="2045849466"/>
                    </a:ext>
                  </a:extLst>
                </a:gridCol>
                <a:gridCol w="463564">
                  <a:extLst>
                    <a:ext uri="{9D8B030D-6E8A-4147-A177-3AD203B41FA5}">
                      <a16:colId xmlns:a16="http://schemas.microsoft.com/office/drawing/2014/main" val="1282123648"/>
                    </a:ext>
                  </a:extLst>
                </a:gridCol>
                <a:gridCol w="1891608">
                  <a:extLst>
                    <a:ext uri="{9D8B030D-6E8A-4147-A177-3AD203B41FA5}">
                      <a16:colId xmlns:a16="http://schemas.microsoft.com/office/drawing/2014/main" val="3115984092"/>
                    </a:ext>
                  </a:extLst>
                </a:gridCol>
                <a:gridCol w="1891608">
                  <a:extLst>
                    <a:ext uri="{9D8B030D-6E8A-4147-A177-3AD203B41FA5}">
                      <a16:colId xmlns:a16="http://schemas.microsoft.com/office/drawing/2014/main" val="2434649154"/>
                    </a:ext>
                  </a:extLst>
                </a:gridCol>
                <a:gridCol w="463564">
                  <a:extLst>
                    <a:ext uri="{9D8B030D-6E8A-4147-A177-3AD203B41FA5}">
                      <a16:colId xmlns:a16="http://schemas.microsoft.com/office/drawing/2014/main" val="2141133145"/>
                    </a:ext>
                  </a:extLst>
                </a:gridCol>
                <a:gridCol w="463564">
                  <a:extLst>
                    <a:ext uri="{9D8B030D-6E8A-4147-A177-3AD203B41FA5}">
                      <a16:colId xmlns:a16="http://schemas.microsoft.com/office/drawing/2014/main" val="1536261492"/>
                    </a:ext>
                  </a:extLst>
                </a:gridCol>
                <a:gridCol w="703061">
                  <a:extLst>
                    <a:ext uri="{9D8B030D-6E8A-4147-A177-3AD203B41FA5}">
                      <a16:colId xmlns:a16="http://schemas.microsoft.com/office/drawing/2014/main" val="590423894"/>
                    </a:ext>
                  </a:extLst>
                </a:gridCol>
                <a:gridCol w="1891608">
                  <a:extLst>
                    <a:ext uri="{9D8B030D-6E8A-4147-A177-3AD203B41FA5}">
                      <a16:colId xmlns:a16="http://schemas.microsoft.com/office/drawing/2014/main" val="557539874"/>
                    </a:ext>
                  </a:extLst>
                </a:gridCol>
                <a:gridCol w="1891608">
                  <a:extLst>
                    <a:ext uri="{9D8B030D-6E8A-4147-A177-3AD203B41FA5}">
                      <a16:colId xmlns:a16="http://schemas.microsoft.com/office/drawing/2014/main" val="3501847764"/>
                    </a:ext>
                  </a:extLst>
                </a:gridCol>
                <a:gridCol w="703061">
                  <a:extLst>
                    <a:ext uri="{9D8B030D-6E8A-4147-A177-3AD203B41FA5}">
                      <a16:colId xmlns:a16="http://schemas.microsoft.com/office/drawing/2014/main" val="415565563"/>
                    </a:ext>
                  </a:extLst>
                </a:gridCol>
              </a:tblGrid>
              <a:tr h="809483">
                <a:tc>
                  <a:txBody>
                    <a:bodyPr/>
                    <a:lstStyle/>
                    <a:p>
                      <a:pPr algn="ctr" fontAlgn="b"/>
                      <a:r>
                        <a:rPr lang="en-US" sz="1800" b="1" u="none" strike="noStrike" cap="none" spc="0">
                          <a:solidFill>
                            <a:schemeClr val="tx1"/>
                          </a:solidFill>
                          <a:effectLst/>
                        </a:rPr>
                        <a:t>Funding Codes -&gt;</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80</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82</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85</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87</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91</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92</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94</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95</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cap="none" spc="0">
                          <a:solidFill>
                            <a:schemeClr val="tx1"/>
                          </a:solidFill>
                          <a:effectLst/>
                        </a:rPr>
                        <a:t>96</a:t>
                      </a:r>
                      <a:endParaRPr lang="en-US" sz="18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08232566"/>
                  </a:ext>
                </a:extLst>
              </a:tr>
              <a:tr h="627983">
                <a:tc>
                  <a:txBody>
                    <a:bodyPr/>
                    <a:lstStyle/>
                    <a:p>
                      <a:pPr algn="ctr" fontAlgn="b"/>
                      <a:r>
                        <a:rPr lang="en-US" sz="1400" b="1" u="none" strike="noStrike" cap="none" spc="0">
                          <a:solidFill>
                            <a:schemeClr val="tx1"/>
                          </a:solidFill>
                          <a:effectLst/>
                        </a:rPr>
                        <a:t>TREP Year 5-17 Current Year</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1.0</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1.0</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1.0</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997146313"/>
                  </a:ext>
                </a:extLst>
              </a:tr>
              <a:tr h="627983">
                <a:tc>
                  <a:txBody>
                    <a:bodyPr/>
                    <a:lstStyle/>
                    <a:p>
                      <a:pPr algn="ctr" fontAlgn="b"/>
                      <a:r>
                        <a:rPr lang="en-US" sz="1400" b="1" u="none" strike="noStrike" cap="none" spc="0">
                          <a:solidFill>
                            <a:schemeClr val="tx1"/>
                          </a:solidFill>
                          <a:effectLst/>
                        </a:rPr>
                        <a:t>TREP Year 5-18 Carryforward</a:t>
                      </a:r>
                    </a:p>
                    <a:p>
                      <a:pPr algn="ctr" fontAlgn="b"/>
                      <a:r>
                        <a:rPr lang="en-US" sz="1400" b="1" i="0" u="none" strike="noStrike" cap="none" spc="0">
                          <a:solidFill>
                            <a:schemeClr val="tx1"/>
                          </a:solidFill>
                          <a:effectLst/>
                          <a:latin typeface="Calibri" panose="020F0502020204030204" pitchFamily="34" charset="0"/>
                        </a:rPr>
                        <a:t>(Full Time)</a:t>
                      </a: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1.0</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1.0</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21725964"/>
                  </a:ext>
                </a:extLst>
              </a:tr>
              <a:tr h="833878">
                <a:tc>
                  <a:txBody>
                    <a:bodyPr/>
                    <a:lstStyle/>
                    <a:p>
                      <a:pPr algn="ctr" fontAlgn="b"/>
                      <a:r>
                        <a:rPr lang="en-US" sz="1400" b="1" u="none" strike="noStrike" cap="none" spc="0">
                          <a:solidFill>
                            <a:schemeClr val="tx1"/>
                          </a:solidFill>
                          <a:effectLst/>
                        </a:rPr>
                        <a:t>TREP Year 5-19 Carryforward</a:t>
                      </a:r>
                    </a:p>
                    <a:p>
                      <a:pPr algn="ctr" fontAlgn="b"/>
                      <a:r>
                        <a:rPr lang="en-US" sz="1400" b="1" i="0" u="none" strike="noStrike" cap="none" spc="0">
                          <a:solidFill>
                            <a:schemeClr val="tx1"/>
                          </a:solidFill>
                          <a:effectLst/>
                          <a:latin typeface="Calibri" panose="020F0502020204030204" pitchFamily="34" charset="0"/>
                        </a:rPr>
                        <a:t>(Part</a:t>
                      </a:r>
                      <a:r>
                        <a:rPr lang="en-US" sz="1400" b="1" i="0" u="none" strike="noStrike" cap="none" spc="0" baseline="0">
                          <a:solidFill>
                            <a:schemeClr val="tx1"/>
                          </a:solidFill>
                          <a:effectLst/>
                          <a:latin typeface="Calibri" panose="020F0502020204030204" pitchFamily="34" charset="0"/>
                        </a:rPr>
                        <a:t> Time)</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1"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0.5</a:t>
                      </a:r>
                      <a:r>
                        <a:rPr lang="en-US" sz="1400" b="1" u="none" strike="noStrike" cap="none" spc="0">
                          <a:solidFill>
                            <a:schemeClr val="tx1"/>
                          </a:solidFill>
                          <a:effectLst/>
                        </a:rPr>
                        <a:t> toward Current Year, </a:t>
                      </a:r>
                      <a:r>
                        <a:rPr lang="en-US" sz="1400" b="1" u="none" strike="noStrike" cap="none" spc="0">
                          <a:solidFill>
                            <a:srgbClr val="FF0000"/>
                          </a:solidFill>
                          <a:effectLst/>
                        </a:rPr>
                        <a:t>0.5</a:t>
                      </a:r>
                      <a:r>
                        <a:rPr lang="en-US" sz="1400" b="1" u="none" strike="noStrike" cap="none" spc="0">
                          <a:solidFill>
                            <a:schemeClr val="tx1"/>
                          </a:solidFill>
                          <a:effectLst/>
                        </a:rPr>
                        <a:t> toward Carryforward</a:t>
                      </a:r>
                      <a:endParaRPr lang="en-US" sz="1400" b="1"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r>
                        <a:rPr lang="en-US" sz="1400" b="1" u="none" strike="noStrike" cap="none" spc="0">
                          <a:solidFill>
                            <a:schemeClr val="tx1"/>
                          </a:solidFill>
                          <a:effectLst/>
                        </a:rPr>
                        <a:t> toward Current Year, </a:t>
                      </a:r>
                      <a:r>
                        <a:rPr lang="en-US" sz="1400" b="1" u="none" strike="noStrike" cap="none" spc="0">
                          <a:solidFill>
                            <a:srgbClr val="FF0000"/>
                          </a:solidFill>
                          <a:effectLst/>
                        </a:rPr>
                        <a:t>0.5</a:t>
                      </a:r>
                      <a:r>
                        <a:rPr lang="en-US" sz="1400" b="1" u="none" strike="noStrike" cap="none" spc="0">
                          <a:solidFill>
                            <a:schemeClr val="tx1"/>
                          </a:solidFill>
                          <a:effectLst/>
                        </a:rPr>
                        <a:t> toward Carryforward</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0.5 </a:t>
                      </a:r>
                      <a:r>
                        <a:rPr lang="en-US" sz="1400" b="1" u="none" strike="noStrike" cap="none" spc="0">
                          <a:solidFill>
                            <a:schemeClr val="tx1"/>
                          </a:solidFill>
                          <a:effectLst/>
                        </a:rPr>
                        <a:t>toward Current Year, </a:t>
                      </a:r>
                      <a:r>
                        <a:rPr lang="en-US" sz="1400" b="1" u="none" strike="noStrike" cap="none" spc="0">
                          <a:solidFill>
                            <a:srgbClr val="FF0000"/>
                          </a:solidFill>
                          <a:effectLst/>
                        </a:rPr>
                        <a:t>0.5 </a:t>
                      </a:r>
                      <a:r>
                        <a:rPr lang="en-US" sz="1400" b="1" u="none" strike="noStrike" cap="none" spc="0">
                          <a:solidFill>
                            <a:schemeClr val="tx1"/>
                          </a:solidFill>
                          <a:effectLst/>
                        </a:rPr>
                        <a:t>toward Carryforward</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r>
                        <a:rPr lang="en-US" sz="1400" b="1" u="none" strike="noStrike" cap="none" spc="0">
                          <a:solidFill>
                            <a:schemeClr val="tx1"/>
                          </a:solidFill>
                          <a:effectLst/>
                        </a:rPr>
                        <a:t> toward Current Year, </a:t>
                      </a:r>
                      <a:r>
                        <a:rPr lang="en-US" sz="1400" b="1" u="none" strike="noStrike" cap="none" spc="0">
                          <a:solidFill>
                            <a:srgbClr val="FF0000"/>
                          </a:solidFill>
                          <a:effectLst/>
                        </a:rPr>
                        <a:t>0.5</a:t>
                      </a:r>
                      <a:r>
                        <a:rPr lang="en-US" sz="1400" b="1" u="none" strike="noStrike" cap="none" spc="0">
                          <a:solidFill>
                            <a:schemeClr val="tx1"/>
                          </a:solidFill>
                          <a:effectLst/>
                        </a:rPr>
                        <a:t> toward Carryforward</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0423719"/>
                  </a:ext>
                </a:extLst>
              </a:tr>
              <a:tr h="627983">
                <a:tc>
                  <a:txBody>
                    <a:bodyPr/>
                    <a:lstStyle/>
                    <a:p>
                      <a:pPr algn="ctr" fontAlgn="b"/>
                      <a:r>
                        <a:rPr lang="en-US" sz="1400" b="1" u="none" strike="noStrike" cap="none" spc="0">
                          <a:solidFill>
                            <a:schemeClr val="tx1"/>
                          </a:solidFill>
                          <a:effectLst/>
                        </a:rPr>
                        <a:t>TREP Year 6-20 Current Year</a:t>
                      </a:r>
                      <a:endParaRPr lang="en-US" sz="1400" b="1" i="0" u="none" strike="noStrike" cap="none" spc="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1.0</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l" fontAlgn="b"/>
                      <a:r>
                        <a:rPr lang="en-US" sz="1400" b="1" u="none" strike="noStrike" cap="none" spc="0">
                          <a:solidFill>
                            <a:srgbClr val="FF0000"/>
                          </a:solidFill>
                          <a:effectLst/>
                        </a:rPr>
                        <a:t>1.0</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1.0</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400" b="1" u="none" strike="noStrike" cap="none" spc="0">
                          <a:solidFill>
                            <a:srgbClr val="FF0000"/>
                          </a:solidFill>
                          <a:effectLst/>
                        </a:rPr>
                        <a:t>0.5</a:t>
                      </a:r>
                      <a:endParaRPr lang="en-US" sz="1400" b="1" i="0" u="none" strike="noStrike" cap="none" spc="0" dirty="0">
                        <a:solidFill>
                          <a:srgbClr val="FF0000"/>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endParaRPr lang="en-US" sz="1400" b="0" i="0" u="none" strike="noStrike" cap="none" spc="0" dirty="0">
                        <a:solidFill>
                          <a:schemeClr val="tx1"/>
                        </a:solidFill>
                        <a:effectLst/>
                        <a:latin typeface="Calibri" panose="020F0502020204030204" pitchFamily="34" charset="0"/>
                      </a:endParaRPr>
                    </a:p>
                  </a:txBody>
                  <a:tcPr marL="72064" marR="8662" marT="20590" marB="154422"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786132866"/>
                  </a:ext>
                </a:extLst>
              </a:tr>
            </a:tbl>
          </a:graphicData>
        </a:graphic>
      </p:graphicFrame>
      <p:sp>
        <p:nvSpPr>
          <p:cNvPr id="22" name="Content Placeholder 7">
            <a:extLst>
              <a:ext uri="{FF2B5EF4-FFF2-40B4-BE49-F238E27FC236}">
                <a16:creationId xmlns:a16="http://schemas.microsoft.com/office/drawing/2014/main" id="{0F474541-6FFC-35E8-DC01-D3591CB2FBA4}"/>
              </a:ext>
            </a:extLst>
          </p:cNvPr>
          <p:cNvSpPr>
            <a:spLocks noGrp="1"/>
          </p:cNvSpPr>
          <p:nvPr>
            <p:ph sz="half" idx="1"/>
          </p:nvPr>
        </p:nvSpPr>
        <p:spPr>
          <a:xfrm>
            <a:off x="497120" y="5980176"/>
            <a:ext cx="9048323" cy="944308"/>
          </a:xfrm>
        </p:spPr>
        <p:txBody>
          <a:bodyPr vert="horz" lIns="91440" tIns="45720" rIns="91440" bIns="45720" rtlCol="0" anchor="t">
            <a:normAutofit/>
          </a:bodyPr>
          <a:lstStyle/>
          <a:p>
            <a:r>
              <a:rPr lang="en-US" sz="1700"/>
              <a:t>District A has 2.0 Carryforward and 0.5 Current Year Slots</a:t>
            </a:r>
          </a:p>
          <a:p>
            <a:pPr lvl="1">
              <a:buClr>
                <a:srgbClr val="FF0000"/>
              </a:buClr>
              <a:buFont typeface="Wingdings" panose="05000000000000000000" pitchFamily="2" charset="2"/>
              <a:buChar char="ü"/>
            </a:pPr>
            <a:r>
              <a:rPr lang="en-US" sz="1300"/>
              <a:t>1 Student Coded as TREP Year 5 (17) with 82 funding = 0.5 Current Year </a:t>
            </a:r>
          </a:p>
          <a:p>
            <a:pPr lvl="1">
              <a:buClr>
                <a:srgbClr val="FF0000"/>
              </a:buClr>
              <a:buFont typeface="Wingdings" panose="05000000000000000000" pitchFamily="2" charset="2"/>
              <a:buChar char="ü"/>
            </a:pPr>
            <a:r>
              <a:rPr lang="en-US" sz="1300"/>
              <a:t>2 Students Coded as TREP Year 5 (18) with 87 funding = 2.0 Carryforward (1.0+1.0)</a:t>
            </a:r>
          </a:p>
          <a:p>
            <a:endParaRPr lang="en-US" sz="1700"/>
          </a:p>
        </p:txBody>
      </p:sp>
      <p:sp>
        <p:nvSpPr>
          <p:cNvPr id="4" name="Slide Number Placeholder 3">
            <a:extLst>
              <a:ext uri="{FF2B5EF4-FFF2-40B4-BE49-F238E27FC236}">
                <a16:creationId xmlns:a16="http://schemas.microsoft.com/office/drawing/2014/main" id="{808F7532-3458-BFFC-BD03-519FCEEDB05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lgn="r">
              <a:spcAft>
                <a:spcPts val="600"/>
              </a:spcAft>
            </a:pPr>
            <a:fld id="{C479D5F6-EDCB-402A-AC08-4943A1820E8F}" type="slidenum">
              <a:rPr lang="en-US" sz="1200" smtClean="0">
                <a:solidFill>
                  <a:schemeClr val="tx1">
                    <a:tint val="75000"/>
                  </a:schemeClr>
                </a:solidFill>
              </a:rPr>
              <a:pPr algn="r">
                <a:spcAft>
                  <a:spcPts val="600"/>
                </a:spcAft>
              </a:pPr>
              <a:t>7</a:t>
            </a:fld>
            <a:endParaRPr lang="en-US" sz="1200">
              <a:solidFill>
                <a:schemeClr val="tx1">
                  <a:tint val="75000"/>
                </a:schemeClr>
              </a:solidFill>
            </a:endParaRPr>
          </a:p>
        </p:txBody>
      </p:sp>
    </p:spTree>
    <p:extLst>
      <p:ext uri="{BB962C8B-B14F-4D97-AF65-F5344CB8AC3E}">
        <p14:creationId xmlns:p14="http://schemas.microsoft.com/office/powerpoint/2010/main" val="8608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B02F-D2E0-2D43-E4FD-A4572F6B02D6}"/>
              </a:ext>
            </a:extLst>
          </p:cNvPr>
          <p:cNvSpPr>
            <a:spLocks noGrp="1"/>
          </p:cNvSpPr>
          <p:nvPr>
            <p:ph type="title"/>
          </p:nvPr>
        </p:nvSpPr>
        <p:spPr>
          <a:xfrm>
            <a:off x="6099057" y="5893622"/>
            <a:ext cx="4416540" cy="898524"/>
          </a:xfrm>
        </p:spPr>
        <p:txBody>
          <a:bodyPr>
            <a:normAutofit/>
          </a:bodyPr>
          <a:lstStyle/>
          <a:p>
            <a:r>
              <a:rPr lang="en-US">
                <a:latin typeface="Museo Slab 500"/>
              </a:rPr>
              <a:t>Postsecondary</a:t>
            </a:r>
            <a:br>
              <a:rPr lang="en-US"/>
            </a:br>
            <a:r>
              <a:rPr lang="en-US">
                <a:latin typeface="Museo Slab 500"/>
              </a:rPr>
              <a:t>Annual Coding Cycle</a:t>
            </a:r>
            <a:endParaRPr lang="en-US"/>
          </a:p>
        </p:txBody>
      </p:sp>
      <p:graphicFrame>
        <p:nvGraphicFramePr>
          <p:cNvPr id="5" name="Content Placeholder 4" descr="EL Cycle&#10;October - students move along progression&#10;WIDA ACCESS administered - NEP/LEP students including parent opt-out&#10;End of Year - Coding remains same as October&#10;Summer - Review WIDA ACCESS Scores and BOE to plan for next year">
            <a:extLst>
              <a:ext uri="{FF2B5EF4-FFF2-40B4-BE49-F238E27FC236}">
                <a16:creationId xmlns:a16="http://schemas.microsoft.com/office/drawing/2014/main" id="{E49266DD-A318-F41F-53ED-C28CD0EB119C}"/>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621060361"/>
              </p:ext>
            </p:extLst>
          </p:nvPr>
        </p:nvGraphicFramePr>
        <p:xfrm>
          <a:off x="0" y="136525"/>
          <a:ext cx="12058650" cy="629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lowchart: Off-page Connector 7">
            <a:extLst>
              <a:ext uri="{FF2B5EF4-FFF2-40B4-BE49-F238E27FC236}">
                <a16:creationId xmlns:a16="http://schemas.microsoft.com/office/drawing/2014/main" id="{1B5CCE0F-B45B-10DF-9D12-A7C136A7B565}"/>
              </a:ext>
            </a:extLst>
          </p:cNvPr>
          <p:cNvSpPr/>
          <p:nvPr/>
        </p:nvSpPr>
        <p:spPr>
          <a:xfrm>
            <a:off x="228600" y="301528"/>
            <a:ext cx="2816189" cy="4660962"/>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US" sz="1600" dirty="0"/>
              <a:t>Reminder: Districts should verify student meets postsecondary requirements</a:t>
            </a:r>
          </a:p>
          <a:p>
            <a:pPr algn="ctr"/>
            <a:endParaRPr lang="en-US" sz="1600" dirty="0">
              <a:solidFill>
                <a:srgbClr val="002060"/>
              </a:solidFill>
              <a:highlight>
                <a:srgbClr val="FFFF00"/>
              </a:highlight>
            </a:endParaRPr>
          </a:p>
          <a:p>
            <a:pPr algn="ctr"/>
            <a:r>
              <a:rPr lang="en-US" sz="1600" dirty="0">
                <a:solidFill>
                  <a:srgbClr val="002060"/>
                </a:solidFill>
                <a:hlinkClick r:id="rId8">
                  <a:extLst>
                    <a:ext uri="{A12FA001-AC4F-418D-AE19-62706E023703}">
                      <ahyp:hlinkClr xmlns:ahyp="http://schemas.microsoft.com/office/drawing/2018/hyperlinkcolor" val="tx"/>
                    </a:ext>
                  </a:extLst>
                </a:hlinkClick>
              </a:rPr>
              <a:t>Site: CDE Postsecondary and Workforce Readiness</a:t>
            </a:r>
            <a:endParaRPr lang="en-US" sz="1600" dirty="0">
              <a:solidFill>
                <a:srgbClr val="002060"/>
              </a:solidFill>
            </a:endParaRPr>
          </a:p>
          <a:p>
            <a:pPr algn="ctr"/>
            <a:endParaRPr lang="en-US" sz="1600" dirty="0">
              <a:solidFill>
                <a:srgbClr val="002060"/>
              </a:solidFill>
              <a:highlight>
                <a:srgbClr val="FFFF00"/>
              </a:highlight>
            </a:endParaRPr>
          </a:p>
          <a:p>
            <a:pPr algn="ctr"/>
            <a:r>
              <a:rPr lang="en-US" sz="1600" dirty="0">
                <a:solidFill>
                  <a:srgbClr val="002060"/>
                </a:solidFill>
                <a:hlinkClick r:id="rId9">
                  <a:extLst>
                    <a:ext uri="{A12FA001-AC4F-418D-AE19-62706E023703}">
                      <ahyp:hlinkClr xmlns:ahyp="http://schemas.microsoft.com/office/drawing/2018/hyperlinkcolor" val="tx"/>
                    </a:ext>
                  </a:extLst>
                </a:hlinkClick>
              </a:rPr>
              <a:t>Site: CDE Audit Resource Guide</a:t>
            </a:r>
            <a:endParaRPr lang="en-US" sz="1600" dirty="0">
              <a:solidFill>
                <a:srgbClr val="002060"/>
              </a:solidFill>
            </a:endParaRPr>
          </a:p>
          <a:p>
            <a:pPr algn="ctr"/>
            <a:endParaRPr lang="en-US" sz="1600" dirty="0">
              <a:solidFill>
                <a:srgbClr val="002060"/>
              </a:solidFill>
              <a:highlight>
                <a:srgbClr val="FFFF00"/>
              </a:highlight>
              <a:cs typeface="Calibri"/>
            </a:endParaRPr>
          </a:p>
          <a:p>
            <a:pPr algn="ctr"/>
            <a:r>
              <a:rPr lang="en-US" sz="1600" dirty="0">
                <a:solidFill>
                  <a:srgbClr val="002060"/>
                </a:solidFill>
                <a:cs typeface="Calibri" panose="020F0502020204030204"/>
                <a:hlinkClick r:id="rId10">
                  <a:extLst>
                    <a:ext uri="{A12FA001-AC4F-418D-AE19-62706E023703}">
                      <ahyp:hlinkClr xmlns:ahyp="http://schemas.microsoft.com/office/drawing/2018/hyperlinkcolor" val="tx"/>
                    </a:ext>
                  </a:extLst>
                </a:hlinkClick>
              </a:rPr>
              <a:t>Site: Student Interchange File Layout and Definitions-Student School Association</a:t>
            </a:r>
            <a:endParaRPr lang="en-US" sz="1600" dirty="0">
              <a:solidFill>
                <a:srgbClr val="002060"/>
              </a:solidFill>
              <a:cs typeface="Calibri"/>
            </a:endParaRPr>
          </a:p>
          <a:p>
            <a:pPr algn="ctr"/>
            <a:endParaRPr lang="en-US" sz="1600" dirty="0">
              <a:cs typeface="Calibri"/>
            </a:endParaRPr>
          </a:p>
        </p:txBody>
      </p:sp>
      <p:sp>
        <p:nvSpPr>
          <p:cNvPr id="19" name="Rectangle: Rounded Corners 18">
            <a:extLst>
              <a:ext uri="{FF2B5EF4-FFF2-40B4-BE49-F238E27FC236}">
                <a16:creationId xmlns:a16="http://schemas.microsoft.com/office/drawing/2014/main" id="{50E0DFC9-CEA8-1918-69B8-39A250B87818}"/>
              </a:ext>
            </a:extLst>
          </p:cNvPr>
          <p:cNvSpPr/>
          <p:nvPr/>
        </p:nvSpPr>
        <p:spPr>
          <a:xfrm>
            <a:off x="9089919" y="2952750"/>
            <a:ext cx="2851355" cy="2940872"/>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End of Year </a:t>
            </a:r>
          </a:p>
          <a:p>
            <a:pPr marL="285750" indent="-285750">
              <a:buFont typeface="Arial" panose="020B0604020202020204" pitchFamily="34" charset="0"/>
              <a:buChar char="•"/>
            </a:pPr>
            <a:r>
              <a:rPr lang="en-US"/>
              <a:t>PS code is the summation of the current school year</a:t>
            </a:r>
          </a:p>
          <a:p>
            <a:pPr marL="285750" indent="-285750">
              <a:buFont typeface="Arial" panose="020B0604020202020204" pitchFamily="34" charset="0"/>
              <a:buChar char="•"/>
            </a:pPr>
            <a:r>
              <a:rPr lang="en-US"/>
              <a:t>PS code </a:t>
            </a:r>
            <a:r>
              <a:rPr lang="en-US" b="1" u="sng"/>
              <a:t>is not</a:t>
            </a:r>
            <a:r>
              <a:rPr lang="en-US"/>
              <a:t> the status of the student for next year </a:t>
            </a:r>
          </a:p>
          <a:p>
            <a:pPr marL="285750" indent="-285750">
              <a:buFont typeface="Arial" panose="020B0604020202020204" pitchFamily="34" charset="0"/>
              <a:buChar char="•"/>
            </a:pPr>
            <a:r>
              <a:rPr lang="en-US"/>
              <a:t>Retention code 2 </a:t>
            </a:r>
            <a:r>
              <a:rPr lang="en-US" b="1" u="sng"/>
              <a:t>is</a:t>
            </a:r>
            <a:r>
              <a:rPr lang="en-US"/>
              <a:t> the anticipated status for next year</a:t>
            </a:r>
          </a:p>
        </p:txBody>
      </p:sp>
      <p:sp>
        <p:nvSpPr>
          <p:cNvPr id="4" name="Slide Number Placeholder 3">
            <a:extLst>
              <a:ext uri="{FF2B5EF4-FFF2-40B4-BE49-F238E27FC236}">
                <a16:creationId xmlns:a16="http://schemas.microsoft.com/office/drawing/2014/main" id="{DC8F70A4-056B-9406-5306-343E829051E4}"/>
              </a:ext>
            </a:extLst>
          </p:cNvPr>
          <p:cNvSpPr>
            <a:spLocks noGrp="1"/>
          </p:cNvSpPr>
          <p:nvPr>
            <p:ph type="sldNum" sz="quarter" idx="12"/>
          </p:nvPr>
        </p:nvSpPr>
        <p:spPr/>
        <p:txBody>
          <a:bodyPr/>
          <a:lstStyle/>
          <a:p>
            <a:fld id="{C479D5F6-EDCB-402A-AC08-4943A1820E8F}" type="slidenum">
              <a:rPr lang="en-US" smtClean="0"/>
              <a:pPr/>
              <a:t>8</a:t>
            </a:fld>
            <a:endParaRPr lang="en-US"/>
          </a:p>
        </p:txBody>
      </p:sp>
      <p:sp>
        <p:nvSpPr>
          <p:cNvPr id="3" name="Rectangle: Rounded Corners 2">
            <a:extLst>
              <a:ext uri="{FF2B5EF4-FFF2-40B4-BE49-F238E27FC236}">
                <a16:creationId xmlns:a16="http://schemas.microsoft.com/office/drawing/2014/main" id="{3B446ED6-CA59-D872-2D9C-8EEAADE34DF3}"/>
              </a:ext>
            </a:extLst>
          </p:cNvPr>
          <p:cNvSpPr/>
          <p:nvPr/>
        </p:nvSpPr>
        <p:spPr>
          <a:xfrm>
            <a:off x="9089918" y="636407"/>
            <a:ext cx="2851355" cy="1641834"/>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lang="en-US" b="1" u="sng"/>
              <a:t>Student October</a:t>
            </a:r>
          </a:p>
          <a:p>
            <a:pPr marL="285750" indent="-285750">
              <a:buFont typeface="Arial" panose="020B0604020202020204" pitchFamily="34" charset="0"/>
              <a:buChar char="•"/>
            </a:pPr>
            <a:r>
              <a:rPr lang="en-US"/>
              <a:t>Is the postsecondary status of the student as of October 1</a:t>
            </a:r>
            <a:r>
              <a:rPr lang="en-US" baseline="30000"/>
              <a:t>st</a:t>
            </a:r>
            <a:r>
              <a:rPr lang="en-US"/>
              <a:t> (Count Date)</a:t>
            </a:r>
          </a:p>
        </p:txBody>
      </p:sp>
    </p:spTree>
    <p:extLst>
      <p:ext uri="{BB962C8B-B14F-4D97-AF65-F5344CB8AC3E}">
        <p14:creationId xmlns:p14="http://schemas.microsoft.com/office/powerpoint/2010/main" val="2092028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C46B-5AE1-59D6-4D25-9998F4EEBBE5}"/>
              </a:ext>
            </a:extLst>
          </p:cNvPr>
          <p:cNvSpPr>
            <a:spLocks noGrp="1"/>
          </p:cNvSpPr>
          <p:nvPr>
            <p:ph type="title"/>
          </p:nvPr>
        </p:nvSpPr>
        <p:spPr/>
        <p:txBody>
          <a:bodyPr/>
          <a:lstStyle/>
          <a:p>
            <a:r>
              <a:rPr lang="en-US"/>
              <a:t>Counting for Graduation Rates vs Received Diploma</a:t>
            </a:r>
          </a:p>
        </p:txBody>
      </p:sp>
      <p:sp>
        <p:nvSpPr>
          <p:cNvPr id="7" name="Text Placeholder 6">
            <a:extLst>
              <a:ext uri="{FF2B5EF4-FFF2-40B4-BE49-F238E27FC236}">
                <a16:creationId xmlns:a16="http://schemas.microsoft.com/office/drawing/2014/main" id="{B265B125-DC5E-9823-7F75-178657B48884}"/>
              </a:ext>
            </a:extLst>
          </p:cNvPr>
          <p:cNvSpPr>
            <a:spLocks noGrp="1"/>
          </p:cNvSpPr>
          <p:nvPr>
            <p:ph type="body" sz="quarter" idx="13"/>
          </p:nvPr>
        </p:nvSpPr>
        <p:spPr/>
        <p:txBody>
          <a:bodyPr/>
          <a:lstStyle/>
          <a:p>
            <a:r>
              <a:rPr lang="en-US"/>
              <a:t>Colorado Graduation Rates	</a:t>
            </a:r>
          </a:p>
        </p:txBody>
      </p:sp>
      <p:sp>
        <p:nvSpPr>
          <p:cNvPr id="5" name="Content Placeholder 4">
            <a:extLst>
              <a:ext uri="{FF2B5EF4-FFF2-40B4-BE49-F238E27FC236}">
                <a16:creationId xmlns:a16="http://schemas.microsoft.com/office/drawing/2014/main" id="{191F253F-1771-0730-751F-B00B3E4C44BD}"/>
              </a:ext>
            </a:extLst>
          </p:cNvPr>
          <p:cNvSpPr>
            <a:spLocks noGrp="1"/>
          </p:cNvSpPr>
          <p:nvPr>
            <p:ph sz="half" idx="1"/>
          </p:nvPr>
        </p:nvSpPr>
        <p:spPr/>
        <p:txBody>
          <a:bodyPr/>
          <a:lstStyle/>
          <a:p>
            <a:r>
              <a:rPr lang="en-US"/>
              <a:t>Students who return to participate in ASCENT, TREP, or P-TECH years 5-6 may be </a:t>
            </a:r>
            <a:r>
              <a:rPr lang="en-US" i="1" u="sng"/>
              <a:t>counted</a:t>
            </a:r>
            <a:r>
              <a:rPr lang="en-US" i="1"/>
              <a:t> </a:t>
            </a:r>
            <a:r>
              <a:rPr lang="en-US"/>
              <a:t>as a graduate for graduation rate purposes at the end of their 4</a:t>
            </a:r>
            <a:r>
              <a:rPr lang="en-US" baseline="30000"/>
              <a:t>th</a:t>
            </a:r>
            <a:r>
              <a:rPr lang="en-US"/>
              <a:t> year </a:t>
            </a:r>
            <a:r>
              <a:rPr lang="en-US" i="1" u="sng"/>
              <a:t>if</a:t>
            </a:r>
            <a:r>
              <a:rPr lang="en-US"/>
              <a:t> they have met local and state graduation requirements. </a:t>
            </a:r>
          </a:p>
          <a:p>
            <a:r>
              <a:rPr lang="en-US"/>
              <a:t>Prevents students participating in these programs from negatively effecting the 4-year on time graduation rate for the district/school.</a:t>
            </a:r>
          </a:p>
        </p:txBody>
      </p:sp>
      <p:sp>
        <p:nvSpPr>
          <p:cNvPr id="8" name="Text Placeholder 7">
            <a:extLst>
              <a:ext uri="{FF2B5EF4-FFF2-40B4-BE49-F238E27FC236}">
                <a16:creationId xmlns:a16="http://schemas.microsoft.com/office/drawing/2014/main" id="{C360862D-633E-8924-C5B9-5B128166FDD5}"/>
              </a:ext>
            </a:extLst>
          </p:cNvPr>
          <p:cNvSpPr>
            <a:spLocks noGrp="1"/>
          </p:cNvSpPr>
          <p:nvPr>
            <p:ph type="body" sz="quarter" idx="14"/>
          </p:nvPr>
        </p:nvSpPr>
        <p:spPr/>
        <p:txBody>
          <a:bodyPr/>
          <a:lstStyle/>
          <a:p>
            <a:r>
              <a:rPr lang="en-US"/>
              <a:t>Diploma Issued</a:t>
            </a:r>
          </a:p>
        </p:txBody>
      </p:sp>
      <p:sp>
        <p:nvSpPr>
          <p:cNvPr id="6" name="Content Placeholder 5">
            <a:extLst>
              <a:ext uri="{FF2B5EF4-FFF2-40B4-BE49-F238E27FC236}">
                <a16:creationId xmlns:a16="http://schemas.microsoft.com/office/drawing/2014/main" id="{0D41ACFA-A2E8-EBFD-5359-12E9A685CDAB}"/>
              </a:ext>
            </a:extLst>
          </p:cNvPr>
          <p:cNvSpPr>
            <a:spLocks noGrp="1"/>
          </p:cNvSpPr>
          <p:nvPr>
            <p:ph sz="half" idx="2"/>
          </p:nvPr>
        </p:nvSpPr>
        <p:spPr/>
        <p:txBody>
          <a:bodyPr/>
          <a:lstStyle/>
          <a:p>
            <a:r>
              <a:rPr lang="en-US"/>
              <a:t>Students participating in ASCENT, TREP, and P-TECH years 5-6 programs receive their high school diplomas at the end of their corresponding program.</a:t>
            </a:r>
          </a:p>
          <a:p>
            <a:r>
              <a:rPr lang="en-US"/>
              <a:t>Diplomas &amp; Transcripts reflect a student’s final exit from K-12 education as the graduation date.</a:t>
            </a:r>
          </a:p>
        </p:txBody>
      </p:sp>
      <p:sp>
        <p:nvSpPr>
          <p:cNvPr id="4" name="Slide Number Placeholder 3">
            <a:extLst>
              <a:ext uri="{FF2B5EF4-FFF2-40B4-BE49-F238E27FC236}">
                <a16:creationId xmlns:a16="http://schemas.microsoft.com/office/drawing/2014/main" id="{808F7532-3458-BFFC-BD03-519FCEEDB053}"/>
              </a:ext>
            </a:extLst>
          </p:cNvPr>
          <p:cNvSpPr>
            <a:spLocks noGrp="1"/>
          </p:cNvSpPr>
          <p:nvPr>
            <p:ph type="sldNum" sz="quarter" idx="12"/>
          </p:nvPr>
        </p:nvSpPr>
        <p:spPr/>
        <p:txBody>
          <a:bodyPr/>
          <a:lstStyle/>
          <a:p>
            <a:fld id="{C479D5F6-EDCB-402A-AC08-4943A1820E8F}" type="slidenum">
              <a:rPr lang="en-US" smtClean="0"/>
              <a:pPr/>
              <a:t>9</a:t>
            </a:fld>
            <a:endParaRPr lang="en-US"/>
          </a:p>
        </p:txBody>
      </p:sp>
    </p:spTree>
    <p:extLst>
      <p:ext uri="{BB962C8B-B14F-4D97-AF65-F5344CB8AC3E}">
        <p14:creationId xmlns:p14="http://schemas.microsoft.com/office/powerpoint/2010/main" val="706556095"/>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41645ACF207C40A9AC68552812CF56" ma:contentTypeVersion="14" ma:contentTypeDescription="Create a new document." ma:contentTypeScope="" ma:versionID="7e72b5a85d115962c61ea9e4c6ab9ae3">
  <xsd:schema xmlns:xsd="http://www.w3.org/2001/XMLSchema" xmlns:xs="http://www.w3.org/2001/XMLSchema" xmlns:p="http://schemas.microsoft.com/office/2006/metadata/properties" xmlns:ns2="00f509a9-c32d-4da3-8aae-24aafb2d4278" xmlns:ns3="8afd8c4a-fe3c-41c6-823e-e35e5abfca68" targetNamespace="http://schemas.microsoft.com/office/2006/metadata/properties" ma:root="true" ma:fieldsID="518b856bd4b20e44147b3c57f55c8f18" ns2:_="" ns3:_="">
    <xsd:import namespace="00f509a9-c32d-4da3-8aae-24aafb2d4278"/>
    <xsd:import namespace="8afd8c4a-fe3c-41c6-823e-e35e5abfca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f509a9-c32d-4da3-8aae-24aafb2d42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fd8c4a-fe3c-41c6-823e-e35e5abfca6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1b4f4b-b228-424d-ae78-553ee85ee5ea}" ma:internalName="TaxCatchAll" ma:showField="CatchAllData" ma:web="8afd8c4a-fe3c-41c6-823e-e35e5abfca68">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afd8c4a-fe3c-41c6-823e-e35e5abfca68" xsi:nil="true"/>
    <lcf76f155ced4ddcb4097134ff3c332f xmlns="00f509a9-c32d-4da3-8aae-24aafb2d427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1E0C074-7513-4444-9B1A-79C681C51A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f509a9-c32d-4da3-8aae-24aafb2d4278"/>
    <ds:schemaRef ds:uri="8afd8c4a-fe3c-41c6-823e-e35e5abfc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90429C-338F-473A-BDCB-41FCD3D02A50}">
  <ds:schemaRefs>
    <ds:schemaRef ds:uri="http://schemas.microsoft.com/sharepoint/v3/contenttype/forms"/>
  </ds:schemaRefs>
</ds:datastoreItem>
</file>

<file path=customXml/itemProps3.xml><?xml version="1.0" encoding="utf-8"?>
<ds:datastoreItem xmlns:ds="http://schemas.openxmlformats.org/officeDocument/2006/customXml" ds:itemID="{9D877A14-F104-45C9-969C-0CAE6AFE6E2C}">
  <ds:schemaRefs>
    <ds:schemaRef ds:uri="http://purl.org/dc/elements/1.1/"/>
    <ds:schemaRef ds:uri="http://purl.org/dc/terms/"/>
    <ds:schemaRef ds:uri="http://www.w3.org/XML/1998/namespace"/>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8afd8c4a-fe3c-41c6-823e-e35e5abfca68"/>
    <ds:schemaRef ds:uri="00f509a9-c32d-4da3-8aae-24aafb2d427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2</TotalTime>
  <Words>3179</Words>
  <Application>Microsoft Office PowerPoint</Application>
  <PresentationFormat>Widescreen</PresentationFormat>
  <Paragraphs>260</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Museo Slab 500</vt:lpstr>
      <vt:lpstr>Wingdings</vt:lpstr>
      <vt:lpstr>Office Theme</vt:lpstr>
      <vt:lpstr>Short Bytes </vt:lpstr>
      <vt:lpstr>What are Postsecondary Programs?</vt:lpstr>
      <vt:lpstr>General Information:  Types of Postsecondary Programs</vt:lpstr>
      <vt:lpstr>TREP Program Overview</vt:lpstr>
      <vt:lpstr>Current Year vs. Carryforward</vt:lpstr>
      <vt:lpstr>Postsecondary Program Enrollment</vt:lpstr>
      <vt:lpstr>Allocation/Slot Utilization</vt:lpstr>
      <vt:lpstr>Postsecondary Annual Coding Cycle</vt:lpstr>
      <vt:lpstr>Counting for Graduation Rates vs Received Diploma</vt:lpstr>
      <vt:lpstr>TREP: Coding Pattern</vt:lpstr>
      <vt:lpstr>TREP: Types of Business Rule Checks</vt:lpstr>
      <vt:lpstr>For more information, please reach out to the Student Interchange Leads or Postsecondary Unit.</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TREP Short Byte</dc:title>
  <dc:creator>Madorin, Acacia</dc:creator>
  <cp:lastModifiedBy>Wenzel, Brooke</cp:lastModifiedBy>
  <cp:revision>1</cp:revision>
  <dcterms:created xsi:type="dcterms:W3CDTF">2019-06-25T17:30:52Z</dcterms:created>
  <dcterms:modified xsi:type="dcterms:W3CDTF">2024-05-14T20:00:16Z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0x0101004441645ACF207C40A9AC68552812CF56</vt:lpwstr>
  </property>
  <property fmtid="{D5CDD505-2E9C-101B-9397-08002B2CF9AE}" pid="3" name="MediaServiceImageTags">
    <vt:lpwstr/>
  </property>
</Properties>
</file>