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</p:sldMasterIdLst>
  <p:notesMasterIdLst>
    <p:notesMasterId r:id="rId67"/>
  </p:notesMasterIdLst>
  <p:sldIdLst>
    <p:sldId id="287" r:id="rId5"/>
    <p:sldId id="4825" r:id="rId6"/>
    <p:sldId id="4821" r:id="rId7"/>
    <p:sldId id="4806" r:id="rId8"/>
    <p:sldId id="4807" r:id="rId9"/>
    <p:sldId id="4822" r:id="rId10"/>
    <p:sldId id="404" r:id="rId11"/>
    <p:sldId id="4813" r:id="rId12"/>
    <p:sldId id="4823" r:id="rId13"/>
    <p:sldId id="265" r:id="rId14"/>
    <p:sldId id="266" r:id="rId15"/>
    <p:sldId id="268" r:id="rId16"/>
    <p:sldId id="278" r:id="rId17"/>
    <p:sldId id="4841" r:id="rId18"/>
    <p:sldId id="312" r:id="rId19"/>
    <p:sldId id="4826" r:id="rId20"/>
    <p:sldId id="4832" r:id="rId21"/>
    <p:sldId id="4833" r:id="rId22"/>
    <p:sldId id="4834" r:id="rId23"/>
    <p:sldId id="3115" r:id="rId24"/>
    <p:sldId id="1682" r:id="rId25"/>
    <p:sldId id="4827" r:id="rId26"/>
    <p:sldId id="275" r:id="rId27"/>
    <p:sldId id="276" r:id="rId28"/>
    <p:sldId id="277" r:id="rId29"/>
    <p:sldId id="313" r:id="rId30"/>
    <p:sldId id="4828" r:id="rId31"/>
    <p:sldId id="270" r:id="rId32"/>
    <p:sldId id="271" r:id="rId33"/>
    <p:sldId id="269" r:id="rId34"/>
    <p:sldId id="4830" r:id="rId35"/>
    <p:sldId id="290" r:id="rId36"/>
    <p:sldId id="292" r:id="rId37"/>
    <p:sldId id="315" r:id="rId38"/>
    <p:sldId id="289" r:id="rId39"/>
    <p:sldId id="310" r:id="rId40"/>
    <p:sldId id="4837" r:id="rId41"/>
    <p:sldId id="321" r:id="rId42"/>
    <p:sldId id="273" r:id="rId43"/>
    <p:sldId id="274" r:id="rId44"/>
    <p:sldId id="4831" r:id="rId45"/>
    <p:sldId id="316" r:id="rId46"/>
    <p:sldId id="293" r:id="rId47"/>
    <p:sldId id="299" r:id="rId48"/>
    <p:sldId id="279" r:id="rId49"/>
    <p:sldId id="280" r:id="rId50"/>
    <p:sldId id="282" r:id="rId51"/>
    <p:sldId id="301" r:id="rId52"/>
    <p:sldId id="4838" r:id="rId53"/>
    <p:sldId id="286" r:id="rId54"/>
    <p:sldId id="300" r:id="rId55"/>
    <p:sldId id="285" r:id="rId56"/>
    <p:sldId id="296" r:id="rId57"/>
    <p:sldId id="314" r:id="rId58"/>
    <p:sldId id="281" r:id="rId59"/>
    <p:sldId id="4839" r:id="rId60"/>
    <p:sldId id="4840" r:id="rId61"/>
    <p:sldId id="302" r:id="rId62"/>
    <p:sldId id="284" r:id="rId63"/>
    <p:sldId id="306" r:id="rId64"/>
    <p:sldId id="317" r:id="rId65"/>
    <p:sldId id="2681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33A911-258E-B0BA-DBB3-374DB4D6D908}" name="McRee, Rebecca" initials="RM" userId="S::McRee_R@cde.state.co.us::3a10fa13-9d60-4c0b-b361-471945732c34" providerId="AD"/>
  <p188:author id="{4ED05CE2-8041-C9ED-BF84-1970ADEB6D3B}" name="Oxton, Jessica" initials="OJ" userId="Oxton, Jessic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D997"/>
    <a:srgbClr val="C1D284"/>
    <a:srgbClr val="FDE973"/>
    <a:srgbClr val="95BEEF"/>
    <a:srgbClr val="96EEEC"/>
    <a:srgbClr val="94E890"/>
    <a:srgbClr val="86F289"/>
    <a:srgbClr val="AEF62C"/>
    <a:srgbClr val="C9FC26"/>
    <a:srgbClr val="FCD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D0D3F0-E232-435E-B4E7-89852D91B244}" v="27" dt="2025-10-26T22:42:01.558"/>
  </p1510:revLst>
</p1510:revInfo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microsoft.com/office/2018/10/relationships/authors" Target="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xton, Jessica" userId="19475c0e-9d28-421b-bd5f-8d08ae63a4cd" providerId="ADAL" clId="{E8352C43-EF88-4CC4-9815-4C36B8D036EC}"/>
    <pc:docChg chg="undo custSel modSld">
      <pc:chgData name="Oxton, Jessica" userId="19475c0e-9d28-421b-bd5f-8d08ae63a4cd" providerId="ADAL" clId="{E8352C43-EF88-4CC4-9815-4C36B8D036EC}" dt="2025-10-26T22:46:55.417" v="2172" actId="13244"/>
      <pc:docMkLst>
        <pc:docMk/>
      </pc:docMkLst>
      <pc:sldChg chg="modSp mod">
        <pc:chgData name="Oxton, Jessica" userId="19475c0e-9d28-421b-bd5f-8d08ae63a4cd" providerId="ADAL" clId="{E8352C43-EF88-4CC4-9815-4C36B8D036EC}" dt="2025-10-26T22:39:21.823" v="2128" actId="962"/>
        <pc:sldMkLst>
          <pc:docMk/>
          <pc:sldMk cId="1613519759" sldId="271"/>
        </pc:sldMkLst>
        <pc:picChg chg="mod">
          <ac:chgData name="Oxton, Jessica" userId="19475c0e-9d28-421b-bd5f-8d08ae63a4cd" providerId="ADAL" clId="{E8352C43-EF88-4CC4-9815-4C36B8D036EC}" dt="2025-10-26T22:39:21.823" v="2128" actId="962"/>
          <ac:picMkLst>
            <pc:docMk/>
            <pc:sldMk cId="1613519759" sldId="271"/>
            <ac:picMk id="3" creationId="{669DD591-EA11-D4C5-3C72-EC42D5532137}"/>
          </ac:picMkLst>
        </pc:picChg>
      </pc:sldChg>
      <pc:sldChg chg="modSp mod">
        <pc:chgData name="Oxton, Jessica" userId="19475c0e-9d28-421b-bd5f-8d08ae63a4cd" providerId="ADAL" clId="{E8352C43-EF88-4CC4-9815-4C36B8D036EC}" dt="2025-10-26T22:42:53.410" v="2148" actId="13244"/>
        <pc:sldMkLst>
          <pc:docMk/>
          <pc:sldMk cId="1240596601" sldId="279"/>
        </pc:sldMkLst>
        <pc:spChg chg="ord">
          <ac:chgData name="Oxton, Jessica" userId="19475c0e-9d28-421b-bd5f-8d08ae63a4cd" providerId="ADAL" clId="{E8352C43-EF88-4CC4-9815-4C36B8D036EC}" dt="2025-10-26T22:42:53.410" v="2148" actId="13244"/>
          <ac:spMkLst>
            <pc:docMk/>
            <pc:sldMk cId="1240596601" sldId="279"/>
            <ac:spMk id="4" creationId="{00000000-0000-0000-0000-000000000000}"/>
          </ac:spMkLst>
        </pc:spChg>
        <pc:picChg chg="mod">
          <ac:chgData name="Oxton, Jessica" userId="19475c0e-9d28-421b-bd5f-8d08ae63a4cd" providerId="ADAL" clId="{E8352C43-EF88-4CC4-9815-4C36B8D036EC}" dt="2025-10-26T22:40:34.801" v="2131" actId="962"/>
          <ac:picMkLst>
            <pc:docMk/>
            <pc:sldMk cId="1240596601" sldId="279"/>
            <ac:picMk id="8" creationId="{EDCC0BEF-A576-41A6-AF82-D442F74578B0}"/>
          </ac:picMkLst>
        </pc:picChg>
      </pc:sldChg>
      <pc:sldChg chg="modSp mod">
        <pc:chgData name="Oxton, Jessica" userId="19475c0e-9d28-421b-bd5f-8d08ae63a4cd" providerId="ADAL" clId="{E8352C43-EF88-4CC4-9815-4C36B8D036EC}" dt="2025-10-26T22:40:37.864" v="2132" actId="962"/>
        <pc:sldMkLst>
          <pc:docMk/>
          <pc:sldMk cId="869527156" sldId="280"/>
        </pc:sldMkLst>
        <pc:picChg chg="mod">
          <ac:chgData name="Oxton, Jessica" userId="19475c0e-9d28-421b-bd5f-8d08ae63a4cd" providerId="ADAL" clId="{E8352C43-EF88-4CC4-9815-4C36B8D036EC}" dt="2025-10-26T22:40:37.864" v="2132" actId="962"/>
          <ac:picMkLst>
            <pc:docMk/>
            <pc:sldMk cId="869527156" sldId="280"/>
            <ac:picMk id="6" creationId="{B9757024-44A7-458A-BFE1-B52D621C3A5E}"/>
          </ac:picMkLst>
        </pc:picChg>
      </pc:sldChg>
      <pc:sldChg chg="addSp delSp modSp mod">
        <pc:chgData name="Oxton, Jessica" userId="19475c0e-9d28-421b-bd5f-8d08ae63a4cd" providerId="ADAL" clId="{E8352C43-EF88-4CC4-9815-4C36B8D036EC}" dt="2025-10-26T22:45:10.128" v="2161" actId="13244"/>
        <pc:sldMkLst>
          <pc:docMk/>
          <pc:sldMk cId="110722940" sldId="281"/>
        </pc:sldMkLst>
        <pc:spChg chg="ord">
          <ac:chgData name="Oxton, Jessica" userId="19475c0e-9d28-421b-bd5f-8d08ae63a4cd" providerId="ADAL" clId="{E8352C43-EF88-4CC4-9815-4C36B8D036EC}" dt="2025-10-26T22:45:05.745" v="2160" actId="13244"/>
          <ac:spMkLst>
            <pc:docMk/>
            <pc:sldMk cId="110722940" sldId="281"/>
            <ac:spMk id="4" creationId="{00000000-0000-0000-0000-000000000000}"/>
          </ac:spMkLst>
        </pc:spChg>
        <pc:spChg chg="ord">
          <ac:chgData name="Oxton, Jessica" userId="19475c0e-9d28-421b-bd5f-8d08ae63a4cd" providerId="ADAL" clId="{E8352C43-EF88-4CC4-9815-4C36B8D036EC}" dt="2025-10-26T22:45:10.128" v="2161" actId="13244"/>
          <ac:spMkLst>
            <pc:docMk/>
            <pc:sldMk cId="110722940" sldId="281"/>
            <ac:spMk id="6" creationId="{85E1F229-D27A-4308-84DC-BBC16097D00A}"/>
          </ac:spMkLst>
        </pc:spChg>
        <pc:picChg chg="del mod">
          <ac:chgData name="Oxton, Jessica" userId="19475c0e-9d28-421b-bd5f-8d08ae63a4cd" providerId="ADAL" clId="{E8352C43-EF88-4CC4-9815-4C36B8D036EC}" dt="2025-10-26T22:41:33.835" v="2139" actId="478"/>
          <ac:picMkLst>
            <pc:docMk/>
            <pc:sldMk cId="110722940" sldId="281"/>
            <ac:picMk id="7" creationId="{F25F8E05-FF74-48F7-BF36-1228EC6E9D42}"/>
          </ac:picMkLst>
        </pc:picChg>
        <pc:picChg chg="add mod">
          <ac:chgData name="Oxton, Jessica" userId="19475c0e-9d28-421b-bd5f-8d08ae63a4cd" providerId="ADAL" clId="{E8352C43-EF88-4CC4-9815-4C36B8D036EC}" dt="2025-10-26T22:41:34.508" v="2140"/>
          <ac:picMkLst>
            <pc:docMk/>
            <pc:sldMk cId="110722940" sldId="281"/>
            <ac:picMk id="8" creationId="{11713408-C782-AF21-1DCE-B34A2EAF3547}"/>
          </ac:picMkLst>
        </pc:picChg>
      </pc:sldChg>
      <pc:sldChg chg="modSp mod">
        <pc:chgData name="Oxton, Jessica" userId="19475c0e-9d28-421b-bd5f-8d08ae63a4cd" providerId="ADAL" clId="{E8352C43-EF88-4CC4-9815-4C36B8D036EC}" dt="2025-10-26T22:40:41.384" v="2133" actId="962"/>
        <pc:sldMkLst>
          <pc:docMk/>
          <pc:sldMk cId="1974116956" sldId="282"/>
        </pc:sldMkLst>
        <pc:picChg chg="mod">
          <ac:chgData name="Oxton, Jessica" userId="19475c0e-9d28-421b-bd5f-8d08ae63a4cd" providerId="ADAL" clId="{E8352C43-EF88-4CC4-9815-4C36B8D036EC}" dt="2025-10-26T22:40:41.384" v="2133" actId="962"/>
          <ac:picMkLst>
            <pc:docMk/>
            <pc:sldMk cId="1974116956" sldId="282"/>
            <ac:picMk id="7" creationId="{3674CE3F-D85A-4FB4-94DE-794C54C89291}"/>
          </ac:picMkLst>
        </pc:picChg>
      </pc:sldChg>
      <pc:sldChg chg="modSp mod">
        <pc:chgData name="Oxton, Jessica" userId="19475c0e-9d28-421b-bd5f-8d08ae63a4cd" providerId="ADAL" clId="{E8352C43-EF88-4CC4-9815-4C36B8D036EC}" dt="2025-10-26T22:46:55.417" v="2172" actId="13244"/>
        <pc:sldMkLst>
          <pc:docMk/>
          <pc:sldMk cId="1448237421" sldId="284"/>
        </pc:sldMkLst>
        <pc:spChg chg="mod">
          <ac:chgData name="Oxton, Jessica" userId="19475c0e-9d28-421b-bd5f-8d08ae63a4cd" providerId="ADAL" clId="{E8352C43-EF88-4CC4-9815-4C36B8D036EC}" dt="2025-10-26T22:46:49.941" v="2171" actId="14100"/>
          <ac:spMkLst>
            <pc:docMk/>
            <pc:sldMk cId="1448237421" sldId="284"/>
            <ac:spMk id="3" creationId="{00000000-0000-0000-0000-000000000000}"/>
          </ac:spMkLst>
        </pc:spChg>
        <pc:spChg chg="ord">
          <ac:chgData name="Oxton, Jessica" userId="19475c0e-9d28-421b-bd5f-8d08ae63a4cd" providerId="ADAL" clId="{E8352C43-EF88-4CC4-9815-4C36B8D036EC}" dt="2025-10-26T22:46:44.496" v="2170" actId="13244"/>
          <ac:spMkLst>
            <pc:docMk/>
            <pc:sldMk cId="1448237421" sldId="284"/>
            <ac:spMk id="4" creationId="{00000000-0000-0000-0000-000000000000}"/>
          </ac:spMkLst>
        </pc:spChg>
        <pc:spChg chg="ord">
          <ac:chgData name="Oxton, Jessica" userId="19475c0e-9d28-421b-bd5f-8d08ae63a4cd" providerId="ADAL" clId="{E8352C43-EF88-4CC4-9815-4C36B8D036EC}" dt="2025-10-26T22:46:55.417" v="2172" actId="13244"/>
          <ac:spMkLst>
            <pc:docMk/>
            <pc:sldMk cId="1448237421" sldId="284"/>
            <ac:spMk id="8" creationId="{B180C336-8C61-4C0F-A9CC-643C807490DE}"/>
          </ac:spMkLst>
        </pc:spChg>
      </pc:sldChg>
      <pc:sldChg chg="modSp mod">
        <pc:chgData name="Oxton, Jessica" userId="19475c0e-9d28-421b-bd5f-8d08ae63a4cd" providerId="ADAL" clId="{E8352C43-EF88-4CC4-9815-4C36B8D036EC}" dt="2025-10-26T22:43:10.602" v="2150" actId="14100"/>
        <pc:sldMkLst>
          <pc:docMk/>
          <pc:sldMk cId="3893931334" sldId="285"/>
        </pc:sldMkLst>
        <pc:spChg chg="ord">
          <ac:chgData name="Oxton, Jessica" userId="19475c0e-9d28-421b-bd5f-8d08ae63a4cd" providerId="ADAL" clId="{E8352C43-EF88-4CC4-9815-4C36B8D036EC}" dt="2025-10-26T22:43:00.892" v="2149" actId="13244"/>
          <ac:spMkLst>
            <pc:docMk/>
            <pc:sldMk cId="3893931334" sldId="285"/>
            <ac:spMk id="4" creationId="{00000000-0000-0000-0000-000000000000}"/>
          </ac:spMkLst>
        </pc:spChg>
        <pc:spChg chg="mod">
          <ac:chgData name="Oxton, Jessica" userId="19475c0e-9d28-421b-bd5f-8d08ae63a4cd" providerId="ADAL" clId="{E8352C43-EF88-4CC4-9815-4C36B8D036EC}" dt="2025-10-26T22:43:10.602" v="2150" actId="14100"/>
          <ac:spMkLst>
            <pc:docMk/>
            <pc:sldMk cId="3893931334" sldId="285"/>
            <ac:spMk id="7" creationId="{21BFA568-C40F-E960-AF32-F787DC205344}"/>
          </ac:spMkLst>
        </pc:spChg>
        <pc:picChg chg="mod">
          <ac:chgData name="Oxton, Jessica" userId="19475c0e-9d28-421b-bd5f-8d08ae63a4cd" providerId="ADAL" clId="{E8352C43-EF88-4CC4-9815-4C36B8D036EC}" dt="2025-10-26T22:40:59.792" v="2136" actId="962"/>
          <ac:picMkLst>
            <pc:docMk/>
            <pc:sldMk cId="3893931334" sldId="285"/>
            <ac:picMk id="6" creationId="{90CF0F88-33FB-4514-954F-81714ADC320C}"/>
          </ac:picMkLst>
        </pc:picChg>
      </pc:sldChg>
      <pc:sldChg chg="modSp mod">
        <pc:chgData name="Oxton, Jessica" userId="19475c0e-9d28-421b-bd5f-8d08ae63a4cd" providerId="ADAL" clId="{E8352C43-EF88-4CC4-9815-4C36B8D036EC}" dt="2025-10-26T22:37:56.296" v="2021" actId="13244"/>
        <pc:sldMkLst>
          <pc:docMk/>
          <pc:sldMk cId="828348456" sldId="286"/>
        </pc:sldMkLst>
        <pc:spChg chg="ord">
          <ac:chgData name="Oxton, Jessica" userId="19475c0e-9d28-421b-bd5f-8d08ae63a4cd" providerId="ADAL" clId="{E8352C43-EF88-4CC4-9815-4C36B8D036EC}" dt="2025-10-26T22:37:34.902" v="2019" actId="13244"/>
          <ac:spMkLst>
            <pc:docMk/>
            <pc:sldMk cId="828348456" sldId="286"/>
            <ac:spMk id="4" creationId="{00000000-0000-0000-0000-000000000000}"/>
          </ac:spMkLst>
        </pc:spChg>
        <pc:spChg chg="ord">
          <ac:chgData name="Oxton, Jessica" userId="19475c0e-9d28-421b-bd5f-8d08ae63a4cd" providerId="ADAL" clId="{E8352C43-EF88-4CC4-9815-4C36B8D036EC}" dt="2025-10-26T22:37:56.296" v="2021" actId="13244"/>
          <ac:spMkLst>
            <pc:docMk/>
            <pc:sldMk cId="828348456" sldId="286"/>
            <ac:spMk id="11" creationId="{E50A731C-9144-2D7A-B244-9B498EB39359}"/>
          </ac:spMkLst>
        </pc:spChg>
        <pc:picChg chg="mod">
          <ac:chgData name="Oxton, Jessica" userId="19475c0e-9d28-421b-bd5f-8d08ae63a4cd" providerId="ADAL" clId="{E8352C43-EF88-4CC4-9815-4C36B8D036EC}" dt="2025-10-26T22:37:45.762" v="2020" actId="962"/>
          <ac:picMkLst>
            <pc:docMk/>
            <pc:sldMk cId="828348456" sldId="286"/>
            <ac:picMk id="5" creationId="{0E421D88-ABB3-44BC-8C71-EB6E855ED4E8}"/>
          </ac:picMkLst>
        </pc:picChg>
      </pc:sldChg>
      <pc:sldChg chg="modSp mod">
        <pc:chgData name="Oxton, Jessica" userId="19475c0e-9d28-421b-bd5f-8d08ae63a4cd" providerId="ADAL" clId="{E8352C43-EF88-4CC4-9815-4C36B8D036EC}" dt="2025-10-26T22:43:20.344" v="2151" actId="13244"/>
        <pc:sldMkLst>
          <pc:docMk/>
          <pc:sldMk cId="2306349817" sldId="296"/>
        </pc:sldMkLst>
        <pc:spChg chg="ord">
          <ac:chgData name="Oxton, Jessica" userId="19475c0e-9d28-421b-bd5f-8d08ae63a4cd" providerId="ADAL" clId="{E8352C43-EF88-4CC4-9815-4C36B8D036EC}" dt="2025-10-26T22:43:20.344" v="2151" actId="13244"/>
          <ac:spMkLst>
            <pc:docMk/>
            <pc:sldMk cId="2306349817" sldId="296"/>
            <ac:spMk id="4" creationId="{00000000-0000-0000-0000-000000000000}"/>
          </ac:spMkLst>
        </pc:spChg>
        <pc:picChg chg="mod">
          <ac:chgData name="Oxton, Jessica" userId="19475c0e-9d28-421b-bd5f-8d08ae63a4cd" providerId="ADAL" clId="{E8352C43-EF88-4CC4-9815-4C36B8D036EC}" dt="2025-10-26T22:41:05.463" v="2137" actId="962"/>
          <ac:picMkLst>
            <pc:docMk/>
            <pc:sldMk cId="2306349817" sldId="296"/>
            <ac:picMk id="6" creationId="{0EB10E19-83A3-4C8B-A07E-4707577877BA}"/>
          </ac:picMkLst>
        </pc:picChg>
      </pc:sldChg>
      <pc:sldChg chg="modSp mod">
        <pc:chgData name="Oxton, Jessica" userId="19475c0e-9d28-421b-bd5f-8d08ae63a4cd" providerId="ADAL" clId="{E8352C43-EF88-4CC4-9815-4C36B8D036EC}" dt="2025-10-26T22:40:30.903" v="2130" actId="962"/>
        <pc:sldMkLst>
          <pc:docMk/>
          <pc:sldMk cId="1736885357" sldId="299"/>
        </pc:sldMkLst>
        <pc:picChg chg="mod">
          <ac:chgData name="Oxton, Jessica" userId="19475c0e-9d28-421b-bd5f-8d08ae63a4cd" providerId="ADAL" clId="{E8352C43-EF88-4CC4-9815-4C36B8D036EC}" dt="2025-10-26T22:40:30.903" v="2130" actId="962"/>
          <ac:picMkLst>
            <pc:docMk/>
            <pc:sldMk cId="1736885357" sldId="299"/>
            <ac:picMk id="5" creationId="{339DB038-AD87-4218-857B-0E32D15DECDD}"/>
          </ac:picMkLst>
        </pc:picChg>
      </pc:sldChg>
      <pc:sldChg chg="modSp mod">
        <pc:chgData name="Oxton, Jessica" userId="19475c0e-9d28-421b-bd5f-8d08ae63a4cd" providerId="ADAL" clId="{E8352C43-EF88-4CC4-9815-4C36B8D036EC}" dt="2025-10-26T22:40:56.250" v="2135" actId="962"/>
        <pc:sldMkLst>
          <pc:docMk/>
          <pc:sldMk cId="3786089234" sldId="300"/>
        </pc:sldMkLst>
        <pc:picChg chg="mod">
          <ac:chgData name="Oxton, Jessica" userId="19475c0e-9d28-421b-bd5f-8d08ae63a4cd" providerId="ADAL" clId="{E8352C43-EF88-4CC4-9815-4C36B8D036EC}" dt="2025-10-26T22:40:56.250" v="2135" actId="962"/>
          <ac:picMkLst>
            <pc:docMk/>
            <pc:sldMk cId="3786089234" sldId="300"/>
            <ac:picMk id="7" creationId="{2D9AAE74-8C03-4AED-B8F2-909A78F271F8}"/>
          </ac:picMkLst>
        </pc:picChg>
      </pc:sldChg>
      <pc:sldChg chg="modSp mod">
        <pc:chgData name="Oxton, Jessica" userId="19475c0e-9d28-421b-bd5f-8d08ae63a4cd" providerId="ADAL" clId="{E8352C43-EF88-4CC4-9815-4C36B8D036EC}" dt="2025-10-26T22:40:46.577" v="2134" actId="962"/>
        <pc:sldMkLst>
          <pc:docMk/>
          <pc:sldMk cId="1462462995" sldId="301"/>
        </pc:sldMkLst>
        <pc:picChg chg="mod">
          <ac:chgData name="Oxton, Jessica" userId="19475c0e-9d28-421b-bd5f-8d08ae63a4cd" providerId="ADAL" clId="{E8352C43-EF88-4CC4-9815-4C36B8D036EC}" dt="2025-10-26T22:40:46.577" v="2134" actId="962"/>
          <ac:picMkLst>
            <pc:docMk/>
            <pc:sldMk cId="1462462995" sldId="301"/>
            <ac:picMk id="6" creationId="{8436809A-570F-3C92-E7C2-C9E40DC5607B}"/>
          </ac:picMkLst>
        </pc:picChg>
      </pc:sldChg>
      <pc:sldChg chg="modSp mod">
        <pc:chgData name="Oxton, Jessica" userId="19475c0e-9d28-421b-bd5f-8d08ae63a4cd" providerId="ADAL" clId="{E8352C43-EF88-4CC4-9815-4C36B8D036EC}" dt="2025-10-26T22:42:05.468" v="2146" actId="962"/>
        <pc:sldMkLst>
          <pc:docMk/>
          <pc:sldMk cId="3933382170" sldId="302"/>
        </pc:sldMkLst>
        <pc:grpChg chg="mod">
          <ac:chgData name="Oxton, Jessica" userId="19475c0e-9d28-421b-bd5f-8d08ae63a4cd" providerId="ADAL" clId="{E8352C43-EF88-4CC4-9815-4C36B8D036EC}" dt="2025-10-26T22:42:05.468" v="2146" actId="962"/>
          <ac:grpSpMkLst>
            <pc:docMk/>
            <pc:sldMk cId="3933382170" sldId="302"/>
            <ac:grpSpMk id="4" creationId="{2985BCA6-5698-64B9-C531-A35F60605A5C}"/>
          </ac:grpSpMkLst>
        </pc:grpChg>
      </pc:sldChg>
      <pc:sldChg chg="modSp mod">
        <pc:chgData name="Oxton, Jessica" userId="19475c0e-9d28-421b-bd5f-8d08ae63a4cd" providerId="ADAL" clId="{E8352C43-EF88-4CC4-9815-4C36B8D036EC}" dt="2025-10-26T22:44:38.606" v="2159" actId="20577"/>
        <pc:sldMkLst>
          <pc:docMk/>
          <pc:sldMk cId="1762581985" sldId="314"/>
        </pc:sldMkLst>
        <pc:spChg chg="mod">
          <ac:chgData name="Oxton, Jessica" userId="19475c0e-9d28-421b-bd5f-8d08ae63a4cd" providerId="ADAL" clId="{E8352C43-EF88-4CC4-9815-4C36B8D036EC}" dt="2025-10-26T22:44:26.730" v="2155" actId="20577"/>
          <ac:spMkLst>
            <pc:docMk/>
            <pc:sldMk cId="1762581985" sldId="314"/>
            <ac:spMk id="3" creationId="{00000000-0000-0000-0000-000000000000}"/>
          </ac:spMkLst>
        </pc:spChg>
        <pc:spChg chg="ord">
          <ac:chgData name="Oxton, Jessica" userId="19475c0e-9d28-421b-bd5f-8d08ae63a4cd" providerId="ADAL" clId="{E8352C43-EF88-4CC4-9815-4C36B8D036EC}" dt="2025-10-26T22:43:43.466" v="2152" actId="13244"/>
          <ac:spMkLst>
            <pc:docMk/>
            <pc:sldMk cId="1762581985" sldId="314"/>
            <ac:spMk id="4" creationId="{00000000-0000-0000-0000-000000000000}"/>
          </ac:spMkLst>
        </pc:spChg>
        <pc:spChg chg="mod">
          <ac:chgData name="Oxton, Jessica" userId="19475c0e-9d28-421b-bd5f-8d08ae63a4cd" providerId="ADAL" clId="{E8352C43-EF88-4CC4-9815-4C36B8D036EC}" dt="2025-10-26T22:44:38.606" v="2159" actId="20577"/>
          <ac:spMkLst>
            <pc:docMk/>
            <pc:sldMk cId="1762581985" sldId="314"/>
            <ac:spMk id="12" creationId="{FF967D04-FA0A-ACD1-8A22-287279402604}"/>
          </ac:spMkLst>
        </pc:spChg>
        <pc:graphicFrameChg chg="ord">
          <ac:chgData name="Oxton, Jessica" userId="19475c0e-9d28-421b-bd5f-8d08ae63a4cd" providerId="ADAL" clId="{E8352C43-EF88-4CC4-9815-4C36B8D036EC}" dt="2025-10-26T22:43:49.482" v="2153" actId="13244"/>
          <ac:graphicFrameMkLst>
            <pc:docMk/>
            <pc:sldMk cId="1762581985" sldId="314"/>
            <ac:graphicFrameMk id="8" creationId="{73F237AF-9EC3-F753-2B78-B0A823B16AA0}"/>
          </ac:graphicFrameMkLst>
        </pc:graphicFrameChg>
        <pc:picChg chg="mod">
          <ac:chgData name="Oxton, Jessica" userId="19475c0e-9d28-421b-bd5f-8d08ae63a4cd" providerId="ADAL" clId="{E8352C43-EF88-4CC4-9815-4C36B8D036EC}" dt="2025-10-26T22:38:09.918" v="2023" actId="962"/>
          <ac:picMkLst>
            <pc:docMk/>
            <pc:sldMk cId="1762581985" sldId="314"/>
            <ac:picMk id="6" creationId="{90CF0F88-33FB-4514-954F-81714ADC320C}"/>
          </ac:picMkLst>
        </pc:picChg>
      </pc:sldChg>
      <pc:sldChg chg="modSp mod">
        <pc:chgData name="Oxton, Jessica" userId="19475c0e-9d28-421b-bd5f-8d08ae63a4cd" providerId="ADAL" clId="{E8352C43-EF88-4CC4-9815-4C36B8D036EC}" dt="2025-10-26T22:42:16.013" v="2147" actId="962"/>
        <pc:sldMkLst>
          <pc:docMk/>
          <pc:sldMk cId="2345596745" sldId="317"/>
        </pc:sldMkLst>
        <pc:picChg chg="mod">
          <ac:chgData name="Oxton, Jessica" userId="19475c0e-9d28-421b-bd5f-8d08ae63a4cd" providerId="ADAL" clId="{E8352C43-EF88-4CC4-9815-4C36B8D036EC}" dt="2025-10-26T22:42:16.013" v="2147" actId="962"/>
          <ac:picMkLst>
            <pc:docMk/>
            <pc:sldMk cId="2345596745" sldId="317"/>
            <ac:picMk id="5" creationId="{F1D655A6-2649-40F9-A5F8-D67FA755B0CA}"/>
          </ac:picMkLst>
        </pc:picChg>
      </pc:sldChg>
      <pc:sldChg chg="modSp mod">
        <pc:chgData name="Oxton, Jessica" userId="19475c0e-9d28-421b-bd5f-8d08ae63a4cd" providerId="ADAL" clId="{E8352C43-EF88-4CC4-9815-4C36B8D036EC}" dt="2025-10-26T22:37:12.266" v="2017" actId="962"/>
        <pc:sldMkLst>
          <pc:docMk/>
          <pc:sldMk cId="2802806401" sldId="4827"/>
        </pc:sldMkLst>
        <pc:picChg chg="mod">
          <ac:chgData name="Oxton, Jessica" userId="19475c0e-9d28-421b-bd5f-8d08ae63a4cd" providerId="ADAL" clId="{E8352C43-EF88-4CC4-9815-4C36B8D036EC}" dt="2025-10-26T22:37:12.266" v="2017" actId="962"/>
          <ac:picMkLst>
            <pc:docMk/>
            <pc:sldMk cId="2802806401" sldId="4827"/>
            <ac:picMk id="4" creationId="{FD9DD9EF-7891-3742-C9A7-7C39A2714FC4}"/>
          </ac:picMkLst>
        </pc:picChg>
      </pc:sldChg>
      <pc:sldChg chg="modSp mod">
        <pc:chgData name="Oxton, Jessica" userId="19475c0e-9d28-421b-bd5f-8d08ae63a4cd" providerId="ADAL" clId="{E8352C43-EF88-4CC4-9815-4C36B8D036EC}" dt="2025-10-26T22:38:52.777" v="2024" actId="962"/>
        <pc:sldMkLst>
          <pc:docMk/>
          <pc:sldMk cId="3385058061" sldId="4828"/>
        </pc:sldMkLst>
        <pc:picChg chg="mod">
          <ac:chgData name="Oxton, Jessica" userId="19475c0e-9d28-421b-bd5f-8d08ae63a4cd" providerId="ADAL" clId="{E8352C43-EF88-4CC4-9815-4C36B8D036EC}" dt="2025-10-26T22:38:52.777" v="2024" actId="962"/>
          <ac:picMkLst>
            <pc:docMk/>
            <pc:sldMk cId="3385058061" sldId="4828"/>
            <ac:picMk id="4" creationId="{FA7577E1-8E89-3355-6F16-942B3EA7546D}"/>
          </ac:picMkLst>
        </pc:picChg>
      </pc:sldChg>
      <pc:sldChg chg="modSp mod">
        <pc:chgData name="Oxton, Jessica" userId="19475c0e-9d28-421b-bd5f-8d08ae63a4cd" providerId="ADAL" clId="{E8352C43-EF88-4CC4-9815-4C36B8D036EC}" dt="2025-10-26T22:38:06.996" v="2022" actId="962"/>
        <pc:sldMkLst>
          <pc:docMk/>
          <pc:sldMk cId="3460581556" sldId="4830"/>
        </pc:sldMkLst>
        <pc:picChg chg="mod">
          <ac:chgData name="Oxton, Jessica" userId="19475c0e-9d28-421b-bd5f-8d08ae63a4cd" providerId="ADAL" clId="{E8352C43-EF88-4CC4-9815-4C36B8D036EC}" dt="2025-10-26T22:38:06.996" v="2022" actId="962"/>
          <ac:picMkLst>
            <pc:docMk/>
            <pc:sldMk cId="3460581556" sldId="4830"/>
            <ac:picMk id="4" creationId="{649092FA-1AA9-7D71-B014-B761141D8FAF}"/>
          </ac:picMkLst>
        </pc:picChg>
      </pc:sldChg>
      <pc:sldChg chg="modSp mod">
        <pc:chgData name="Oxton, Jessica" userId="19475c0e-9d28-421b-bd5f-8d08ae63a4cd" providerId="ADAL" clId="{E8352C43-EF88-4CC4-9815-4C36B8D036EC}" dt="2025-10-26T22:40:13.762" v="2129" actId="962"/>
        <pc:sldMkLst>
          <pc:docMk/>
          <pc:sldMk cId="1625693305" sldId="4831"/>
        </pc:sldMkLst>
        <pc:picChg chg="mod">
          <ac:chgData name="Oxton, Jessica" userId="19475c0e-9d28-421b-bd5f-8d08ae63a4cd" providerId="ADAL" clId="{E8352C43-EF88-4CC4-9815-4C36B8D036EC}" dt="2025-10-26T22:40:13.762" v="2129" actId="962"/>
          <ac:picMkLst>
            <pc:docMk/>
            <pc:sldMk cId="1625693305" sldId="4831"/>
            <ac:picMk id="4" creationId="{F9FFF7A8-B230-B3DF-9B4B-90F0F02A545A}"/>
          </ac:picMkLst>
        </pc:picChg>
      </pc:sldChg>
      <pc:sldChg chg="modSp mod">
        <pc:chgData name="Oxton, Jessica" userId="19475c0e-9d28-421b-bd5f-8d08ae63a4cd" providerId="ADAL" clId="{E8352C43-EF88-4CC4-9815-4C36B8D036EC}" dt="2025-10-26T22:37:26.154" v="2018" actId="13244"/>
        <pc:sldMkLst>
          <pc:docMk/>
          <pc:sldMk cId="574416306" sldId="4838"/>
        </pc:sldMkLst>
        <pc:spChg chg="ord">
          <ac:chgData name="Oxton, Jessica" userId="19475c0e-9d28-421b-bd5f-8d08ae63a4cd" providerId="ADAL" clId="{E8352C43-EF88-4CC4-9815-4C36B8D036EC}" dt="2025-10-26T22:37:26.154" v="2018" actId="13244"/>
          <ac:spMkLst>
            <pc:docMk/>
            <pc:sldMk cId="574416306" sldId="4838"/>
            <ac:spMk id="4" creationId="{D153C2EF-61B7-91C7-E91B-30B2B2E8F92C}"/>
          </ac:spMkLst>
        </pc:spChg>
      </pc:sldChg>
      <pc:sldChg chg="addSp delSp modSp mod">
        <pc:chgData name="Oxton, Jessica" userId="19475c0e-9d28-421b-bd5f-8d08ae63a4cd" providerId="ADAL" clId="{E8352C43-EF88-4CC4-9815-4C36B8D036EC}" dt="2025-10-26T22:45:39.283" v="2163" actId="13244"/>
        <pc:sldMkLst>
          <pc:docMk/>
          <pc:sldMk cId="4241725416" sldId="4839"/>
        </pc:sldMkLst>
        <pc:spChg chg="mod">
          <ac:chgData name="Oxton, Jessica" userId="19475c0e-9d28-421b-bd5f-8d08ae63a4cd" providerId="ADAL" clId="{E8352C43-EF88-4CC4-9815-4C36B8D036EC}" dt="2025-10-26T22:41:50.258" v="2144" actId="20577"/>
          <ac:spMkLst>
            <pc:docMk/>
            <pc:sldMk cId="4241725416" sldId="4839"/>
            <ac:spMk id="3" creationId="{A956FE1C-D16A-C905-B338-3918D8A42F13}"/>
          </ac:spMkLst>
        </pc:spChg>
        <pc:spChg chg="ord">
          <ac:chgData name="Oxton, Jessica" userId="19475c0e-9d28-421b-bd5f-8d08ae63a4cd" providerId="ADAL" clId="{E8352C43-EF88-4CC4-9815-4C36B8D036EC}" dt="2025-10-26T22:45:35.717" v="2162" actId="13244"/>
          <ac:spMkLst>
            <pc:docMk/>
            <pc:sldMk cId="4241725416" sldId="4839"/>
            <ac:spMk id="4" creationId="{4BAD5054-8C8B-58FF-6945-068F8DCCBB42}"/>
          </ac:spMkLst>
        </pc:spChg>
        <pc:spChg chg="ord">
          <ac:chgData name="Oxton, Jessica" userId="19475c0e-9d28-421b-bd5f-8d08ae63a4cd" providerId="ADAL" clId="{E8352C43-EF88-4CC4-9815-4C36B8D036EC}" dt="2025-10-26T22:45:39.283" v="2163" actId="13244"/>
          <ac:spMkLst>
            <pc:docMk/>
            <pc:sldMk cId="4241725416" sldId="4839"/>
            <ac:spMk id="6" creationId="{A27E0613-F258-110E-04B8-296C72AF188E}"/>
          </ac:spMkLst>
        </pc:spChg>
        <pc:picChg chg="del">
          <ac:chgData name="Oxton, Jessica" userId="19475c0e-9d28-421b-bd5f-8d08ae63a4cd" providerId="ADAL" clId="{E8352C43-EF88-4CC4-9815-4C36B8D036EC}" dt="2025-10-26T22:41:38.629" v="2141" actId="478"/>
          <ac:picMkLst>
            <pc:docMk/>
            <pc:sldMk cId="4241725416" sldId="4839"/>
            <ac:picMk id="7" creationId="{66C2DC7F-E677-04C6-3234-9FB3FF7BCCB4}"/>
          </ac:picMkLst>
        </pc:picChg>
        <pc:picChg chg="add mod">
          <ac:chgData name="Oxton, Jessica" userId="19475c0e-9d28-421b-bd5f-8d08ae63a4cd" providerId="ADAL" clId="{E8352C43-EF88-4CC4-9815-4C36B8D036EC}" dt="2025-10-26T22:41:39.146" v="2142"/>
          <ac:picMkLst>
            <pc:docMk/>
            <pc:sldMk cId="4241725416" sldId="4839"/>
            <ac:picMk id="9" creationId="{44B4F1DD-2BA9-EDFF-D20F-50B811C86D85}"/>
          </ac:picMkLst>
        </pc:picChg>
      </pc:sldChg>
      <pc:sldChg chg="addSp delSp modSp mod delAnim">
        <pc:chgData name="Oxton, Jessica" userId="19475c0e-9d28-421b-bd5f-8d08ae63a4cd" providerId="ADAL" clId="{E8352C43-EF88-4CC4-9815-4C36B8D036EC}" dt="2025-10-26T22:46:29.819" v="2169" actId="13244"/>
        <pc:sldMkLst>
          <pc:docMk/>
          <pc:sldMk cId="328856753" sldId="4840"/>
        </pc:sldMkLst>
        <pc:spChg chg="ord">
          <ac:chgData name="Oxton, Jessica" userId="19475c0e-9d28-421b-bd5f-8d08ae63a4cd" providerId="ADAL" clId="{E8352C43-EF88-4CC4-9815-4C36B8D036EC}" dt="2025-10-26T22:45:55.831" v="2164" actId="13244"/>
          <ac:spMkLst>
            <pc:docMk/>
            <pc:sldMk cId="328856753" sldId="4840"/>
            <ac:spMk id="4" creationId="{DD0AF269-B82F-2D1F-509F-9010A2BFCD59}"/>
          </ac:spMkLst>
        </pc:spChg>
        <pc:spChg chg="mod">
          <ac:chgData name="Oxton, Jessica" userId="19475c0e-9d28-421b-bd5f-8d08ae63a4cd" providerId="ADAL" clId="{E8352C43-EF88-4CC4-9815-4C36B8D036EC}" dt="2025-10-26T22:46:01.865" v="2165" actId="14100"/>
          <ac:spMkLst>
            <pc:docMk/>
            <pc:sldMk cId="328856753" sldId="4840"/>
            <ac:spMk id="7" creationId="{5EF646B6-9723-74C0-5F70-98ADFC86ABBB}"/>
          </ac:spMkLst>
        </pc:spChg>
        <pc:spChg chg="add mod ord">
          <ac:chgData name="Oxton, Jessica" userId="19475c0e-9d28-421b-bd5f-8d08ae63a4cd" providerId="ADAL" clId="{E8352C43-EF88-4CC4-9815-4C36B8D036EC}" dt="2025-10-26T22:46:24.416" v="2168" actId="13244"/>
          <ac:spMkLst>
            <pc:docMk/>
            <pc:sldMk cId="328856753" sldId="4840"/>
            <ac:spMk id="31" creationId="{384490F1-D4AC-D835-0C6F-C5B58B7AD7C1}"/>
          </ac:spMkLst>
        </pc:spChg>
        <pc:spChg chg="add mod ord">
          <ac:chgData name="Oxton, Jessica" userId="19475c0e-9d28-421b-bd5f-8d08ae63a4cd" providerId="ADAL" clId="{E8352C43-EF88-4CC4-9815-4C36B8D036EC}" dt="2025-10-26T22:46:13.904" v="2167" actId="13244"/>
          <ac:spMkLst>
            <pc:docMk/>
            <pc:sldMk cId="328856753" sldId="4840"/>
            <ac:spMk id="32" creationId="{F4F27AC5-6F84-632B-3676-F8AE188854D3}"/>
          </ac:spMkLst>
        </pc:spChg>
        <pc:spChg chg="add mod ord">
          <ac:chgData name="Oxton, Jessica" userId="19475c0e-9d28-421b-bd5f-8d08ae63a4cd" providerId="ADAL" clId="{E8352C43-EF88-4CC4-9815-4C36B8D036EC}" dt="2025-10-26T22:46:10.713" v="2166" actId="13244"/>
          <ac:spMkLst>
            <pc:docMk/>
            <pc:sldMk cId="328856753" sldId="4840"/>
            <ac:spMk id="33" creationId="{A7A543C6-595A-CF2B-6A91-028D048D773F}"/>
          </ac:spMkLst>
        </pc:spChg>
        <pc:spChg chg="add mod ord">
          <ac:chgData name="Oxton, Jessica" userId="19475c0e-9d28-421b-bd5f-8d08ae63a4cd" providerId="ADAL" clId="{E8352C43-EF88-4CC4-9815-4C36B8D036EC}" dt="2025-10-26T22:46:29.819" v="2169" actId="13244"/>
          <ac:spMkLst>
            <pc:docMk/>
            <pc:sldMk cId="328856753" sldId="4840"/>
            <ac:spMk id="34" creationId="{3C7D6CAA-004C-BB08-B3C8-3D894F114410}"/>
          </ac:spMkLst>
        </pc:spChg>
        <pc:graphicFrameChg chg="del mod">
          <ac:chgData name="Oxton, Jessica" userId="19475c0e-9d28-421b-bd5f-8d08ae63a4cd" providerId="ADAL" clId="{E8352C43-EF88-4CC4-9815-4C36B8D036EC}" dt="2025-10-26T22:33:18.956" v="1982" actId="478"/>
          <ac:graphicFrameMkLst>
            <pc:docMk/>
            <pc:sldMk cId="328856753" sldId="4840"/>
            <ac:graphicFrameMk id="9" creationId="{77497C3A-06AC-C47D-E21B-12F52CEAD498}"/>
          </ac:graphicFrameMkLst>
        </pc:graphicFrameChg>
        <pc:graphicFrameChg chg="del mod">
          <ac:chgData name="Oxton, Jessica" userId="19475c0e-9d28-421b-bd5f-8d08ae63a4cd" providerId="ADAL" clId="{E8352C43-EF88-4CC4-9815-4C36B8D036EC}" dt="2025-10-26T22:33:51.871" v="1989" actId="478"/>
          <ac:graphicFrameMkLst>
            <pc:docMk/>
            <pc:sldMk cId="328856753" sldId="4840"/>
            <ac:graphicFrameMk id="11" creationId="{273BC435-0A7A-536D-8EEA-45AB2858F8B6}"/>
          </ac:graphicFrameMkLst>
        </pc:graphicFrameChg>
        <pc:graphicFrameChg chg="add del mod">
          <ac:chgData name="Oxton, Jessica" userId="19475c0e-9d28-421b-bd5f-8d08ae63a4cd" providerId="ADAL" clId="{E8352C43-EF88-4CC4-9815-4C36B8D036EC}" dt="2025-10-26T22:35:30.809" v="2006" actId="478"/>
          <ac:graphicFrameMkLst>
            <pc:docMk/>
            <pc:sldMk cId="328856753" sldId="4840"/>
            <ac:graphicFrameMk id="13" creationId="{E0352D45-5A0B-A8DE-4621-D096AC9E181B}"/>
          </ac:graphicFrameMkLst>
        </pc:graphicFrameChg>
        <pc:graphicFrameChg chg="del">
          <ac:chgData name="Oxton, Jessica" userId="19475c0e-9d28-421b-bd5f-8d08ae63a4cd" providerId="ADAL" clId="{E8352C43-EF88-4CC4-9815-4C36B8D036EC}" dt="2025-10-26T22:36:09.322" v="2014" actId="478"/>
          <ac:graphicFrameMkLst>
            <pc:docMk/>
            <pc:sldMk cId="328856753" sldId="4840"/>
            <ac:graphicFrameMk id="14" creationId="{A2EFDD72-B603-C882-ADE6-DB84FF4D6CEB}"/>
          </ac:graphicFrameMkLst>
        </pc:graphicFrameChg>
        <pc:picChg chg="mod">
          <ac:chgData name="Oxton, Jessica" userId="19475c0e-9d28-421b-bd5f-8d08ae63a4cd" providerId="ADAL" clId="{E8352C43-EF88-4CC4-9815-4C36B8D036EC}" dt="2025-10-25T22:50:59.249" v="221" actId="962"/>
          <ac:picMkLst>
            <pc:docMk/>
            <pc:sldMk cId="328856753" sldId="4840"/>
            <ac:picMk id="20" creationId="{4DE8FCA0-8D99-1082-B4D6-C72DC2A684F0}"/>
          </ac:picMkLst>
        </pc:picChg>
        <pc:picChg chg="mod">
          <ac:chgData name="Oxton, Jessica" userId="19475c0e-9d28-421b-bd5f-8d08ae63a4cd" providerId="ADAL" clId="{E8352C43-EF88-4CC4-9815-4C36B8D036EC}" dt="2025-10-25T22:51:22.263" v="295" actId="962"/>
          <ac:picMkLst>
            <pc:docMk/>
            <pc:sldMk cId="328856753" sldId="4840"/>
            <ac:picMk id="24" creationId="{A1E5B7D2-984F-B16F-57E4-717F14C6A676}"/>
          </ac:picMkLst>
        </pc:picChg>
        <pc:picChg chg="mod">
          <ac:chgData name="Oxton, Jessica" userId="19475c0e-9d28-421b-bd5f-8d08ae63a4cd" providerId="ADAL" clId="{E8352C43-EF88-4CC4-9815-4C36B8D036EC}" dt="2025-10-25T22:51:45.901" v="359" actId="962"/>
          <ac:picMkLst>
            <pc:docMk/>
            <pc:sldMk cId="328856753" sldId="4840"/>
            <ac:picMk id="28" creationId="{AB2E6D96-CA2F-9319-2BD8-CE50310C0CDE}"/>
          </ac:picMkLst>
        </pc:picChg>
        <pc:picChg chg="mod">
          <ac:chgData name="Oxton, Jessica" userId="19475c0e-9d28-421b-bd5f-8d08ae63a4cd" providerId="ADAL" clId="{E8352C43-EF88-4CC4-9815-4C36B8D036EC}" dt="2025-10-26T22:36:27.832" v="2016" actId="1076"/>
          <ac:picMkLst>
            <pc:docMk/>
            <pc:sldMk cId="328856753" sldId="4840"/>
            <ac:picMk id="30" creationId="{2F5D9F93-D81F-886A-84CE-6BD53BF48595}"/>
          </ac:picMkLst>
        </pc:picChg>
        <pc:picChg chg="add mod">
          <ac:chgData name="Oxton, Jessica" userId="19475c0e-9d28-421b-bd5f-8d08ae63a4cd" providerId="ADAL" clId="{E8352C43-EF88-4CC4-9815-4C36B8D036EC}" dt="2025-10-26T22:42:01.558" v="2145"/>
          <ac:picMkLst>
            <pc:docMk/>
            <pc:sldMk cId="328856753" sldId="4840"/>
            <ac:picMk id="35" creationId="{5DB0E89F-F8E8-5495-62D5-00B28414F1A8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9ABC4-72FE-41EB-BB25-18814B45009F}" type="doc">
      <dgm:prSet loTypeId="urn:microsoft.com/office/officeart/2008/layout/PictureLineup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455DEE-683E-4EEF-AC7D-AAB84AD62B27}">
      <dgm:prSet phldrT="[Text]"/>
      <dgm:spPr/>
      <dgm:t>
        <a:bodyPr/>
        <a:lstStyle/>
        <a:p>
          <a:r>
            <a:rPr lang="en-US" dirty="0"/>
            <a:t>Complete the basics of the collection early (Get files error free and create snapshots by the middle of October)</a:t>
          </a:r>
        </a:p>
      </dgm:t>
    </dgm:pt>
    <dgm:pt modelId="{5F8B99B2-3964-4B62-A3BA-20A39BEF1156}" type="parTrans" cxnId="{DC608CBA-232A-4134-8CD9-BD59CFA400D2}">
      <dgm:prSet/>
      <dgm:spPr/>
      <dgm:t>
        <a:bodyPr/>
        <a:lstStyle/>
        <a:p>
          <a:endParaRPr lang="en-US"/>
        </a:p>
      </dgm:t>
    </dgm:pt>
    <dgm:pt modelId="{7C2384E5-AA5F-4954-AC2D-5A02D637EC7F}" type="sibTrans" cxnId="{DC608CBA-232A-4134-8CD9-BD59CFA400D2}">
      <dgm:prSet/>
      <dgm:spPr/>
      <dgm:t>
        <a:bodyPr/>
        <a:lstStyle/>
        <a:p>
          <a:endParaRPr lang="en-US"/>
        </a:p>
      </dgm:t>
    </dgm:pt>
    <dgm:pt modelId="{545760B8-AC98-494A-8B31-74B8CDF17EAF}">
      <dgm:prSet phldrT="[Text]"/>
      <dgm:spPr/>
      <dgm:t>
        <a:bodyPr/>
        <a:lstStyle/>
        <a:p>
          <a:r>
            <a:rPr lang="en-US"/>
            <a:t>An error free snapshot does not guarantee accurately reported data</a:t>
          </a:r>
        </a:p>
      </dgm:t>
    </dgm:pt>
    <dgm:pt modelId="{1CF71D74-D1E6-49A1-A006-07D670093294}" type="parTrans" cxnId="{DF9F62D8-97FC-421E-90D9-91EE3BA5F131}">
      <dgm:prSet/>
      <dgm:spPr/>
      <dgm:t>
        <a:bodyPr/>
        <a:lstStyle/>
        <a:p>
          <a:endParaRPr lang="en-US"/>
        </a:p>
      </dgm:t>
    </dgm:pt>
    <dgm:pt modelId="{6F27796C-963A-418B-A393-FE8AAEE98EB5}" type="sibTrans" cxnId="{DF9F62D8-97FC-421E-90D9-91EE3BA5F131}">
      <dgm:prSet/>
      <dgm:spPr/>
      <dgm:t>
        <a:bodyPr/>
        <a:lstStyle/>
        <a:p>
          <a:endParaRPr lang="en-US"/>
        </a:p>
      </dgm:t>
    </dgm:pt>
    <dgm:pt modelId="{8AF24611-150E-4D1E-8EBC-2672ED242E2C}">
      <dgm:prSet phldrT="[Text]"/>
      <dgm:spPr/>
      <dgm:t>
        <a:bodyPr/>
        <a:lstStyle/>
        <a:p>
          <a:r>
            <a:rPr lang="en-US"/>
            <a:t>Review, Review, Review!</a:t>
          </a:r>
        </a:p>
      </dgm:t>
    </dgm:pt>
    <dgm:pt modelId="{565C2A1F-FDCF-4AD0-B273-FCED58051207}" type="parTrans" cxnId="{5F337274-05F9-4A9E-AAFF-E4DADA81C268}">
      <dgm:prSet/>
      <dgm:spPr/>
      <dgm:t>
        <a:bodyPr/>
        <a:lstStyle/>
        <a:p>
          <a:endParaRPr lang="en-US"/>
        </a:p>
      </dgm:t>
    </dgm:pt>
    <dgm:pt modelId="{C58950BA-08DB-4B5F-9ADC-35A0ABD7A133}" type="sibTrans" cxnId="{5F337274-05F9-4A9E-AAFF-E4DADA81C268}">
      <dgm:prSet/>
      <dgm:spPr/>
      <dgm:t>
        <a:bodyPr/>
        <a:lstStyle/>
        <a:p>
          <a:endParaRPr lang="en-US"/>
        </a:p>
      </dgm:t>
    </dgm:pt>
    <dgm:pt modelId="{97274605-A44A-4D68-91BA-E3938ACF5598}">
      <dgm:prSet phldrT="[Text]"/>
      <dgm:spPr/>
      <dgm:t>
        <a:bodyPr/>
        <a:lstStyle/>
        <a:p>
          <a:r>
            <a:rPr lang="en-US"/>
            <a:t>Pull in Subject Matter Experts to assist with verifying data (Finance Department, English Learner Department, Special Education, Registrar)</a:t>
          </a:r>
        </a:p>
      </dgm:t>
    </dgm:pt>
    <dgm:pt modelId="{4ED7F114-3E7F-41E9-809B-75C413387505}" type="parTrans" cxnId="{ADA1385F-81D3-42D0-8B2B-534AB35B4F46}">
      <dgm:prSet/>
      <dgm:spPr/>
      <dgm:t>
        <a:bodyPr/>
        <a:lstStyle/>
        <a:p>
          <a:endParaRPr lang="en-US"/>
        </a:p>
      </dgm:t>
    </dgm:pt>
    <dgm:pt modelId="{6258DAEF-CC2D-4279-848B-9CCFA061E582}" type="sibTrans" cxnId="{ADA1385F-81D3-42D0-8B2B-534AB35B4F46}">
      <dgm:prSet/>
      <dgm:spPr/>
      <dgm:t>
        <a:bodyPr/>
        <a:lstStyle/>
        <a:p>
          <a:endParaRPr lang="en-US"/>
        </a:p>
      </dgm:t>
    </dgm:pt>
    <dgm:pt modelId="{4D968FD4-6EB6-4F08-9545-0E886C16D5EB}">
      <dgm:prSet phldrT="[Text]"/>
      <dgm:spPr/>
      <dgm:t>
        <a:bodyPr/>
        <a:lstStyle/>
        <a:p>
          <a:r>
            <a:rPr lang="en-US"/>
            <a:t>COGNOS Reports for verification</a:t>
          </a:r>
        </a:p>
      </dgm:t>
    </dgm:pt>
    <dgm:pt modelId="{C45089AC-9AA1-48CC-A04F-D4371A6F986C}" type="parTrans" cxnId="{0FFA989A-5FFC-4D91-8302-47DD0B2C084B}">
      <dgm:prSet/>
      <dgm:spPr/>
      <dgm:t>
        <a:bodyPr/>
        <a:lstStyle/>
        <a:p>
          <a:endParaRPr lang="en-US"/>
        </a:p>
      </dgm:t>
    </dgm:pt>
    <dgm:pt modelId="{F867B2F7-A289-4187-A114-92847A759A86}" type="sibTrans" cxnId="{0FFA989A-5FFC-4D91-8302-47DD0B2C084B}">
      <dgm:prSet/>
      <dgm:spPr/>
      <dgm:t>
        <a:bodyPr/>
        <a:lstStyle/>
        <a:p>
          <a:endParaRPr lang="en-US"/>
        </a:p>
      </dgm:t>
    </dgm:pt>
    <dgm:pt modelId="{7A55DB93-B02F-45EB-88E7-56CD41960A6D}" type="pres">
      <dgm:prSet presAssocID="{9799ABC4-72FE-41EB-BB25-18814B45009F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E4F45C79-C035-43DF-90FC-889416E40EE8}" type="pres">
      <dgm:prSet presAssocID="{6F455DEE-683E-4EEF-AC7D-AAB84AD62B27}" presName="composite" presStyleCnt="0"/>
      <dgm:spPr/>
    </dgm:pt>
    <dgm:pt modelId="{5849CFBB-365C-42D1-A18D-66CD5D947402}" type="pres">
      <dgm:prSet presAssocID="{6F455DEE-683E-4EEF-AC7D-AAB84AD62B27}" presName="Image" presStyleLbl="align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 outline"/>
        </a:ext>
      </dgm:extLst>
    </dgm:pt>
    <dgm:pt modelId="{FF944167-AC0F-4A79-B432-11DDC953FF2D}" type="pres">
      <dgm:prSet presAssocID="{6F455DEE-683E-4EEF-AC7D-AAB84AD62B27}" presName="Accent" presStyleLbl="parChTrans1D1" presStyleIdx="0" presStyleCnt="5"/>
      <dgm:spPr/>
    </dgm:pt>
    <dgm:pt modelId="{D9E7BB08-2A2C-4CDE-8BE9-F562F347AC2B}" type="pres">
      <dgm:prSet presAssocID="{6F455DEE-683E-4EEF-AC7D-AAB84AD62B27}" presName="Paren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0FE5C7AB-2813-440E-AC2E-3CF076E25914}" type="pres">
      <dgm:prSet presAssocID="{7C2384E5-AA5F-4954-AC2D-5A02D637EC7F}" presName="sibTrans" presStyleCnt="0"/>
      <dgm:spPr/>
    </dgm:pt>
    <dgm:pt modelId="{FD7F037F-C8A5-4DAB-8013-6C9684C369F9}" type="pres">
      <dgm:prSet presAssocID="{545760B8-AC98-494A-8B31-74B8CDF17EAF}" presName="composite" presStyleCnt="0"/>
      <dgm:spPr/>
    </dgm:pt>
    <dgm:pt modelId="{BD48A808-B7CC-4E3D-9736-F81F1C778ACD}" type="pres">
      <dgm:prSet presAssocID="{545760B8-AC98-494A-8B31-74B8CDF17EAF}" presName="Image" presStyleLbl="align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pie chart outline"/>
        </a:ext>
      </dgm:extLst>
    </dgm:pt>
    <dgm:pt modelId="{6A33F7AE-32CD-411A-AB79-AC1962525EF5}" type="pres">
      <dgm:prSet presAssocID="{545760B8-AC98-494A-8B31-74B8CDF17EAF}" presName="Accent" presStyleLbl="parChTrans1D1" presStyleIdx="1" presStyleCnt="5"/>
      <dgm:spPr/>
    </dgm:pt>
    <dgm:pt modelId="{8564C7DB-F6C3-4CC4-99D0-0869F98F6632}" type="pres">
      <dgm:prSet presAssocID="{545760B8-AC98-494A-8B31-74B8CDF17EAF}" presName="Paren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FC4A295F-DF64-4700-B38C-191D3A9CCE50}" type="pres">
      <dgm:prSet presAssocID="{6F27796C-963A-418B-A393-FE8AAEE98EB5}" presName="sibTrans" presStyleCnt="0"/>
      <dgm:spPr/>
    </dgm:pt>
    <dgm:pt modelId="{5F15BB9B-EF5F-4418-9EDE-040D698112DA}" type="pres">
      <dgm:prSet presAssocID="{8AF24611-150E-4D1E-8EBC-2672ED242E2C}" presName="composite" presStyleCnt="0"/>
      <dgm:spPr/>
    </dgm:pt>
    <dgm:pt modelId="{22F61767-5AE5-44FF-B2F9-1BD5342E91F4}" type="pres">
      <dgm:prSet presAssocID="{8AF24611-150E-4D1E-8EBC-2672ED242E2C}" presName="Image" presStyleLbl="align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solidFill>
            <a:schemeClr val="accent4"/>
          </a:solidFill>
        </a:ln>
      </dgm:spPr>
      <dgm:extLst>
        <a:ext uri="{E40237B7-FDA0-4F09-8148-C483321AD2D9}">
          <dgm14:cNvPr xmlns:dgm14="http://schemas.microsoft.com/office/drawing/2010/diagram" id="0" name="" descr="Eyes outline"/>
        </a:ext>
      </dgm:extLst>
    </dgm:pt>
    <dgm:pt modelId="{80861198-6DFB-4754-A81F-0AB475078F3E}" type="pres">
      <dgm:prSet presAssocID="{8AF24611-150E-4D1E-8EBC-2672ED242E2C}" presName="Accent" presStyleLbl="parChTrans1D1" presStyleIdx="2" presStyleCnt="5"/>
      <dgm:spPr/>
    </dgm:pt>
    <dgm:pt modelId="{95C492C0-4598-45B5-862C-65EC852812E4}" type="pres">
      <dgm:prSet presAssocID="{8AF24611-150E-4D1E-8EBC-2672ED242E2C}" presName="Paren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3617EED4-F9AB-43A3-9C5A-2758BD9488B4}" type="pres">
      <dgm:prSet presAssocID="{C58950BA-08DB-4B5F-9ADC-35A0ABD7A133}" presName="sibTrans" presStyleCnt="0"/>
      <dgm:spPr/>
    </dgm:pt>
    <dgm:pt modelId="{2EC5E881-C150-4997-9C2E-95715A326B57}" type="pres">
      <dgm:prSet presAssocID="{97274605-A44A-4D68-91BA-E3938ACF5598}" presName="composite" presStyleCnt="0"/>
      <dgm:spPr/>
    </dgm:pt>
    <dgm:pt modelId="{E31A8082-C7FF-4316-9732-907D1BA44962}" type="pres">
      <dgm:prSet presAssocID="{97274605-A44A-4D68-91BA-E3938ACF5598}" presName="Image" presStyleLbl="align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solidFill>
            <a:srgbClr val="00B0F0"/>
          </a:solidFill>
        </a:ln>
      </dgm:spPr>
      <dgm:extLst>
        <a:ext uri="{E40237B7-FDA0-4F09-8148-C483321AD2D9}">
          <dgm14:cNvPr xmlns:dgm14="http://schemas.microsoft.com/office/drawing/2010/diagram" id="0" name="" descr="Customer review outline"/>
        </a:ext>
      </dgm:extLst>
    </dgm:pt>
    <dgm:pt modelId="{ADAEDF24-C48B-4825-993E-50FD7019197B}" type="pres">
      <dgm:prSet presAssocID="{97274605-A44A-4D68-91BA-E3938ACF5598}" presName="Accent" presStyleLbl="parChTrans1D1" presStyleIdx="3" presStyleCnt="5"/>
      <dgm:spPr/>
    </dgm:pt>
    <dgm:pt modelId="{AE99632B-3DD5-4672-8D50-9B6147C0E9B8}" type="pres">
      <dgm:prSet presAssocID="{97274605-A44A-4D68-91BA-E3938ACF5598}" presName="Paren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0751768A-CA96-404F-94EB-11D48252D194}" type="pres">
      <dgm:prSet presAssocID="{6258DAEF-CC2D-4279-848B-9CCFA061E582}" presName="sibTrans" presStyleCnt="0"/>
      <dgm:spPr/>
    </dgm:pt>
    <dgm:pt modelId="{AB8244DA-70EC-4745-ABAC-6A992CD350B0}" type="pres">
      <dgm:prSet presAssocID="{4D968FD4-6EB6-4F08-9545-0E886C16D5EB}" presName="composite" presStyleCnt="0"/>
      <dgm:spPr/>
    </dgm:pt>
    <dgm:pt modelId="{4432B3B3-4977-4F8A-AEF7-2EE58E06D7A9}" type="pres">
      <dgm:prSet presAssocID="{4D968FD4-6EB6-4F08-9545-0E886C16D5EB}" presName="Image" presStyleLbl="align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outline"/>
        </a:ext>
      </dgm:extLst>
    </dgm:pt>
    <dgm:pt modelId="{488A0007-D7CA-4C3B-90DF-5229C90FBF16}" type="pres">
      <dgm:prSet presAssocID="{4D968FD4-6EB6-4F08-9545-0E886C16D5EB}" presName="Accent" presStyleLbl="parChTrans1D1" presStyleIdx="4" presStyleCnt="5"/>
      <dgm:spPr/>
    </dgm:pt>
    <dgm:pt modelId="{DC1ACAA8-8BAA-4E47-8DEC-25AA75D797B8}" type="pres">
      <dgm:prSet presAssocID="{4D968FD4-6EB6-4F08-9545-0E886C16D5EB}" presName="Paren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D3040715-FBE4-498A-8555-E7D91D866C27}" type="presOf" srcId="{6F455DEE-683E-4EEF-AC7D-AAB84AD62B27}" destId="{D9E7BB08-2A2C-4CDE-8BE9-F562F347AC2B}" srcOrd="0" destOrd="0" presId="urn:microsoft.com/office/officeart/2008/layout/PictureLineup"/>
    <dgm:cxn modelId="{E7EA162C-8FFE-4906-A78D-D6DF8E532E4A}" type="presOf" srcId="{4D968FD4-6EB6-4F08-9545-0E886C16D5EB}" destId="{DC1ACAA8-8BAA-4E47-8DEC-25AA75D797B8}" srcOrd="0" destOrd="0" presId="urn:microsoft.com/office/officeart/2008/layout/PictureLineup"/>
    <dgm:cxn modelId="{ADA1385F-81D3-42D0-8B2B-534AB35B4F46}" srcId="{9799ABC4-72FE-41EB-BB25-18814B45009F}" destId="{97274605-A44A-4D68-91BA-E3938ACF5598}" srcOrd="3" destOrd="0" parTransId="{4ED7F114-3E7F-41E9-809B-75C413387505}" sibTransId="{6258DAEF-CC2D-4279-848B-9CCFA061E582}"/>
    <dgm:cxn modelId="{49424B6E-CCCB-40C6-9822-17AA1C76AC1B}" type="presOf" srcId="{8AF24611-150E-4D1E-8EBC-2672ED242E2C}" destId="{95C492C0-4598-45B5-862C-65EC852812E4}" srcOrd="0" destOrd="0" presId="urn:microsoft.com/office/officeart/2008/layout/PictureLineup"/>
    <dgm:cxn modelId="{5F337274-05F9-4A9E-AAFF-E4DADA81C268}" srcId="{9799ABC4-72FE-41EB-BB25-18814B45009F}" destId="{8AF24611-150E-4D1E-8EBC-2672ED242E2C}" srcOrd="2" destOrd="0" parTransId="{565C2A1F-FDCF-4AD0-B273-FCED58051207}" sibTransId="{C58950BA-08DB-4B5F-9ADC-35A0ABD7A133}"/>
    <dgm:cxn modelId="{0FFA989A-5FFC-4D91-8302-47DD0B2C084B}" srcId="{9799ABC4-72FE-41EB-BB25-18814B45009F}" destId="{4D968FD4-6EB6-4F08-9545-0E886C16D5EB}" srcOrd="4" destOrd="0" parTransId="{C45089AC-9AA1-48CC-A04F-D4371A6F986C}" sibTransId="{F867B2F7-A289-4187-A114-92847A759A86}"/>
    <dgm:cxn modelId="{7CF3BBAA-1946-4910-942D-3367B6E93669}" type="presOf" srcId="{545760B8-AC98-494A-8B31-74B8CDF17EAF}" destId="{8564C7DB-F6C3-4CC4-99D0-0869F98F6632}" srcOrd="0" destOrd="0" presId="urn:microsoft.com/office/officeart/2008/layout/PictureLineup"/>
    <dgm:cxn modelId="{DC608CBA-232A-4134-8CD9-BD59CFA400D2}" srcId="{9799ABC4-72FE-41EB-BB25-18814B45009F}" destId="{6F455DEE-683E-4EEF-AC7D-AAB84AD62B27}" srcOrd="0" destOrd="0" parTransId="{5F8B99B2-3964-4B62-A3BA-20A39BEF1156}" sibTransId="{7C2384E5-AA5F-4954-AC2D-5A02D637EC7F}"/>
    <dgm:cxn modelId="{DF9F62D8-97FC-421E-90D9-91EE3BA5F131}" srcId="{9799ABC4-72FE-41EB-BB25-18814B45009F}" destId="{545760B8-AC98-494A-8B31-74B8CDF17EAF}" srcOrd="1" destOrd="0" parTransId="{1CF71D74-D1E6-49A1-A006-07D670093294}" sibTransId="{6F27796C-963A-418B-A393-FE8AAEE98EB5}"/>
    <dgm:cxn modelId="{2DCBB4F3-FF30-4725-8423-6021EA800B17}" type="presOf" srcId="{9799ABC4-72FE-41EB-BB25-18814B45009F}" destId="{7A55DB93-B02F-45EB-88E7-56CD41960A6D}" srcOrd="0" destOrd="0" presId="urn:microsoft.com/office/officeart/2008/layout/PictureLineup"/>
    <dgm:cxn modelId="{0D75CBF3-029B-43E9-9962-0AC0EEB0C6A6}" type="presOf" srcId="{97274605-A44A-4D68-91BA-E3938ACF5598}" destId="{AE99632B-3DD5-4672-8D50-9B6147C0E9B8}" srcOrd="0" destOrd="0" presId="urn:microsoft.com/office/officeart/2008/layout/PictureLineup"/>
    <dgm:cxn modelId="{1411352A-0B5D-4A58-8BFD-F7DB28295894}" type="presParOf" srcId="{7A55DB93-B02F-45EB-88E7-56CD41960A6D}" destId="{E4F45C79-C035-43DF-90FC-889416E40EE8}" srcOrd="0" destOrd="0" presId="urn:microsoft.com/office/officeart/2008/layout/PictureLineup"/>
    <dgm:cxn modelId="{26D963FB-3F10-4DAD-A6BD-967D2B42903E}" type="presParOf" srcId="{E4F45C79-C035-43DF-90FC-889416E40EE8}" destId="{5849CFBB-365C-42D1-A18D-66CD5D947402}" srcOrd="0" destOrd="0" presId="urn:microsoft.com/office/officeart/2008/layout/PictureLineup"/>
    <dgm:cxn modelId="{49425402-4345-4CDA-9B42-0A7EEA1E7A9B}" type="presParOf" srcId="{E4F45C79-C035-43DF-90FC-889416E40EE8}" destId="{FF944167-AC0F-4A79-B432-11DDC953FF2D}" srcOrd="1" destOrd="0" presId="urn:microsoft.com/office/officeart/2008/layout/PictureLineup"/>
    <dgm:cxn modelId="{57014A53-2C6E-4142-8B4D-64FD8C96843F}" type="presParOf" srcId="{E4F45C79-C035-43DF-90FC-889416E40EE8}" destId="{D9E7BB08-2A2C-4CDE-8BE9-F562F347AC2B}" srcOrd="2" destOrd="0" presId="urn:microsoft.com/office/officeart/2008/layout/PictureLineup"/>
    <dgm:cxn modelId="{7F2F62B5-E161-4822-AAF9-3E0B64908357}" type="presParOf" srcId="{7A55DB93-B02F-45EB-88E7-56CD41960A6D}" destId="{0FE5C7AB-2813-440E-AC2E-3CF076E25914}" srcOrd="1" destOrd="0" presId="urn:microsoft.com/office/officeart/2008/layout/PictureLineup"/>
    <dgm:cxn modelId="{86ADC0B6-4E16-44F7-B3E9-2DBA9012E1BD}" type="presParOf" srcId="{7A55DB93-B02F-45EB-88E7-56CD41960A6D}" destId="{FD7F037F-C8A5-4DAB-8013-6C9684C369F9}" srcOrd="2" destOrd="0" presId="urn:microsoft.com/office/officeart/2008/layout/PictureLineup"/>
    <dgm:cxn modelId="{86F92F51-D6A1-4796-8A70-97E0DD12FD4F}" type="presParOf" srcId="{FD7F037F-C8A5-4DAB-8013-6C9684C369F9}" destId="{BD48A808-B7CC-4E3D-9736-F81F1C778ACD}" srcOrd="0" destOrd="0" presId="urn:microsoft.com/office/officeart/2008/layout/PictureLineup"/>
    <dgm:cxn modelId="{C054F1A8-A01F-437A-A6CC-C8C1AC55FA12}" type="presParOf" srcId="{FD7F037F-C8A5-4DAB-8013-6C9684C369F9}" destId="{6A33F7AE-32CD-411A-AB79-AC1962525EF5}" srcOrd="1" destOrd="0" presId="urn:microsoft.com/office/officeart/2008/layout/PictureLineup"/>
    <dgm:cxn modelId="{55B70D87-068D-411C-86C4-F2D2DAF486D5}" type="presParOf" srcId="{FD7F037F-C8A5-4DAB-8013-6C9684C369F9}" destId="{8564C7DB-F6C3-4CC4-99D0-0869F98F6632}" srcOrd="2" destOrd="0" presId="urn:microsoft.com/office/officeart/2008/layout/PictureLineup"/>
    <dgm:cxn modelId="{403CB644-833E-41CA-A20B-14B188990353}" type="presParOf" srcId="{7A55DB93-B02F-45EB-88E7-56CD41960A6D}" destId="{FC4A295F-DF64-4700-B38C-191D3A9CCE50}" srcOrd="3" destOrd="0" presId="urn:microsoft.com/office/officeart/2008/layout/PictureLineup"/>
    <dgm:cxn modelId="{5AD4C18D-C3C4-4F7F-AB95-219D88F72557}" type="presParOf" srcId="{7A55DB93-B02F-45EB-88E7-56CD41960A6D}" destId="{5F15BB9B-EF5F-4418-9EDE-040D698112DA}" srcOrd="4" destOrd="0" presId="urn:microsoft.com/office/officeart/2008/layout/PictureLineup"/>
    <dgm:cxn modelId="{65F766EF-C836-42BF-91EE-6DF29F32151A}" type="presParOf" srcId="{5F15BB9B-EF5F-4418-9EDE-040D698112DA}" destId="{22F61767-5AE5-44FF-B2F9-1BD5342E91F4}" srcOrd="0" destOrd="0" presId="urn:microsoft.com/office/officeart/2008/layout/PictureLineup"/>
    <dgm:cxn modelId="{2118BF98-3890-4FF3-946E-C001B706DC15}" type="presParOf" srcId="{5F15BB9B-EF5F-4418-9EDE-040D698112DA}" destId="{80861198-6DFB-4754-A81F-0AB475078F3E}" srcOrd="1" destOrd="0" presId="urn:microsoft.com/office/officeart/2008/layout/PictureLineup"/>
    <dgm:cxn modelId="{47474F44-750C-4CCB-AB6A-2B274C17E4B3}" type="presParOf" srcId="{5F15BB9B-EF5F-4418-9EDE-040D698112DA}" destId="{95C492C0-4598-45B5-862C-65EC852812E4}" srcOrd="2" destOrd="0" presId="urn:microsoft.com/office/officeart/2008/layout/PictureLineup"/>
    <dgm:cxn modelId="{CBC97240-AFA3-416B-98DB-5916C00399D4}" type="presParOf" srcId="{7A55DB93-B02F-45EB-88E7-56CD41960A6D}" destId="{3617EED4-F9AB-43A3-9C5A-2758BD9488B4}" srcOrd="5" destOrd="0" presId="urn:microsoft.com/office/officeart/2008/layout/PictureLineup"/>
    <dgm:cxn modelId="{57693A4A-1012-4F56-9BF8-5BE1FC1E4E57}" type="presParOf" srcId="{7A55DB93-B02F-45EB-88E7-56CD41960A6D}" destId="{2EC5E881-C150-4997-9C2E-95715A326B57}" srcOrd="6" destOrd="0" presId="urn:microsoft.com/office/officeart/2008/layout/PictureLineup"/>
    <dgm:cxn modelId="{3862964B-AD95-427E-A361-DCA82EC1ED6A}" type="presParOf" srcId="{2EC5E881-C150-4997-9C2E-95715A326B57}" destId="{E31A8082-C7FF-4316-9732-907D1BA44962}" srcOrd="0" destOrd="0" presId="urn:microsoft.com/office/officeart/2008/layout/PictureLineup"/>
    <dgm:cxn modelId="{B97B3396-2561-4132-8478-7D1E1FE1593B}" type="presParOf" srcId="{2EC5E881-C150-4997-9C2E-95715A326B57}" destId="{ADAEDF24-C48B-4825-993E-50FD7019197B}" srcOrd="1" destOrd="0" presId="urn:microsoft.com/office/officeart/2008/layout/PictureLineup"/>
    <dgm:cxn modelId="{E66D76B1-98B0-49E5-9BCE-E19B323518D3}" type="presParOf" srcId="{2EC5E881-C150-4997-9C2E-95715A326B57}" destId="{AE99632B-3DD5-4672-8D50-9B6147C0E9B8}" srcOrd="2" destOrd="0" presId="urn:microsoft.com/office/officeart/2008/layout/PictureLineup"/>
    <dgm:cxn modelId="{AF6D7483-AD40-4A2F-9727-E4ED2EF790BE}" type="presParOf" srcId="{7A55DB93-B02F-45EB-88E7-56CD41960A6D}" destId="{0751768A-CA96-404F-94EB-11D48252D194}" srcOrd="7" destOrd="0" presId="urn:microsoft.com/office/officeart/2008/layout/PictureLineup"/>
    <dgm:cxn modelId="{95C8B51A-FFFB-4858-81AF-F20A0CA63267}" type="presParOf" srcId="{7A55DB93-B02F-45EB-88E7-56CD41960A6D}" destId="{AB8244DA-70EC-4745-ABAC-6A992CD350B0}" srcOrd="8" destOrd="0" presId="urn:microsoft.com/office/officeart/2008/layout/PictureLineup"/>
    <dgm:cxn modelId="{E3E520F9-D522-4573-BEC2-E9E9D102E6C3}" type="presParOf" srcId="{AB8244DA-70EC-4745-ABAC-6A992CD350B0}" destId="{4432B3B3-4977-4F8A-AEF7-2EE58E06D7A9}" srcOrd="0" destOrd="0" presId="urn:microsoft.com/office/officeart/2008/layout/PictureLineup"/>
    <dgm:cxn modelId="{C5B47586-306F-4331-9DD9-0836F6905A17}" type="presParOf" srcId="{AB8244DA-70EC-4745-ABAC-6A992CD350B0}" destId="{488A0007-D7CA-4C3B-90DF-5229C90FBF16}" srcOrd="1" destOrd="0" presId="urn:microsoft.com/office/officeart/2008/layout/PictureLineup"/>
    <dgm:cxn modelId="{E1341464-EDDA-4B5B-9B96-4569D6EBEC27}" type="presParOf" srcId="{AB8244DA-70EC-4745-ABAC-6A992CD350B0}" destId="{DC1ACAA8-8BAA-4E47-8DEC-25AA75D797B8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A29BED-9B60-40A0-8E69-9B67AAC3C9F3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7557ED-2047-4E85-B3BD-DFFC8AA74E99}">
      <dgm:prSet custT="1"/>
      <dgm:spPr/>
      <dgm:t>
        <a:bodyPr/>
        <a:lstStyle/>
        <a:p>
          <a:r>
            <a:rPr lang="en-US" sz="1800">
              <a:solidFill>
                <a:schemeClr val="tx1"/>
              </a:solidFill>
            </a:rPr>
            <a:t>The School Auditing Office will review all documents for each student to determine who should submit the student for funding, and at what level.</a:t>
          </a:r>
        </a:p>
      </dgm:t>
      <dgm:extLst>
        <a:ext uri="{E40237B7-FDA0-4F09-8148-C483321AD2D9}">
          <dgm14:cNvPr xmlns:dgm14="http://schemas.microsoft.com/office/drawing/2010/diagram" id="0" name="" descr="The School Auditing Office will review all documents for each student to determine who should submit the student for funding, and at what level.&#10; The School Auditing Office will notify each district of its duplicate count findings. &#10; Decisions will be uploaded to the district’s Syncplicity “Duplicate Count” subfolder.&#10;Data Services will unlock the Snapshot for any district needing to change their data per the duplicate count findings.&#10;Districts will then need to:&#10; Make the appropriate adjustments to their interchange files AND&#10; Regenerate their Student October Count Snapshot AND&#10; Re-submit their Snapshot&#10;"/>
        </a:ext>
      </dgm:extLst>
    </dgm:pt>
    <dgm:pt modelId="{B2A41BFD-E163-474A-B67A-2D535686B3BA}" type="parTrans" cxnId="{9C93CEAD-564A-45CA-9F38-99671A615A7E}">
      <dgm:prSet/>
      <dgm:spPr/>
      <dgm:t>
        <a:bodyPr/>
        <a:lstStyle/>
        <a:p>
          <a:endParaRPr lang="en-US"/>
        </a:p>
      </dgm:t>
    </dgm:pt>
    <dgm:pt modelId="{85845275-8F62-456D-B559-F653B67BF60D}" type="sibTrans" cxnId="{9C93CEAD-564A-45CA-9F38-99671A615A7E}">
      <dgm:prSet/>
      <dgm:spPr/>
      <dgm:t>
        <a:bodyPr/>
        <a:lstStyle/>
        <a:p>
          <a:endParaRPr lang="en-US"/>
        </a:p>
      </dgm:t>
    </dgm:pt>
    <dgm:pt modelId="{C0AC8A30-51D4-4B55-98BF-0E2AF98B2BD4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1600"/>
            <a:t>The School Auditing Office will notify each district of its duplicate count findings. </a:t>
          </a:r>
        </a:p>
      </dgm:t>
      <dgm:extLst>
        <a:ext uri="{E40237B7-FDA0-4F09-8148-C483321AD2D9}">
          <dgm14:cNvPr xmlns:dgm14="http://schemas.microsoft.com/office/drawing/2010/diagram" id="0" name="" descr="The School Auditing Office will review all documents for each student to determine who should submit the student for funding, and at what level.&#10; The School Auditing Office will notify each district of its duplicate count findings. &#10; Decisions will be uploaded to the district’s Syncplicity “Duplicate Count” subfolder.&#10;Data Services will unlock the Snapshot for any district needing to change their data per the duplicate count findings.&#10;Districts will then need to:&#10; Make the appropriate adjustments to their interchange files AND&#10; Regenerate their Student October Count Snapshot AND&#10; Re-submit their Snapshot&#10;"/>
        </a:ext>
      </dgm:extLst>
    </dgm:pt>
    <dgm:pt modelId="{FE276B2B-8C73-4717-BFA2-DB2B40D52681}" type="parTrans" cxnId="{20C7CA18-50AC-4D80-BFF3-45EED899A802}">
      <dgm:prSet/>
      <dgm:spPr/>
      <dgm:t>
        <a:bodyPr/>
        <a:lstStyle/>
        <a:p>
          <a:endParaRPr lang="en-US"/>
        </a:p>
      </dgm:t>
    </dgm:pt>
    <dgm:pt modelId="{D6870D36-F424-48C8-BE10-E1A28803AB35}" type="sibTrans" cxnId="{20C7CA18-50AC-4D80-BFF3-45EED899A802}">
      <dgm:prSet/>
      <dgm:spPr/>
      <dgm:t>
        <a:bodyPr/>
        <a:lstStyle/>
        <a:p>
          <a:endParaRPr lang="en-US"/>
        </a:p>
      </dgm:t>
    </dgm:pt>
    <dgm:pt modelId="{EB626817-C6A6-4251-9EDF-8B5C0DE6ED74}">
      <dgm:prSet custT="1"/>
      <dgm:spPr/>
      <dgm:t>
        <a:bodyPr/>
        <a:lstStyle/>
        <a:p>
          <a:r>
            <a:rPr lang="en-US" sz="1600"/>
            <a:t>Decisions will be uploaded to the district’s Syncplicity “Duplicate Count” subfolder.</a:t>
          </a:r>
        </a:p>
      </dgm:t>
      <dgm:extLst>
        <a:ext uri="{E40237B7-FDA0-4F09-8148-C483321AD2D9}">
          <dgm14:cNvPr xmlns:dgm14="http://schemas.microsoft.com/office/drawing/2010/diagram" id="0" name="" descr="The School Auditing Office will review all documents for each student to determine who should submit the student for funding, and at what level.&#10; The School Auditing Office will notify each district of its duplicate count findings. &#10; Decisions will be uploaded to the district’s Syncplicity “Duplicate Count” subfolder.&#10;Data Services will unlock the Snapshot for any district needing to change their data per the duplicate count findings.&#10;Districts will then need to:&#10; Make the appropriate adjustments to their interchange files AND&#10; Regenerate their Student October Count Snapshot AND&#10; Re-submit their Snapshot&#10;"/>
        </a:ext>
      </dgm:extLst>
    </dgm:pt>
    <dgm:pt modelId="{DFF81FE9-0A07-46AD-8323-FB978791A3DE}" type="parTrans" cxnId="{0B215BC2-16FB-4566-9256-0CDB44532746}">
      <dgm:prSet/>
      <dgm:spPr/>
      <dgm:t>
        <a:bodyPr/>
        <a:lstStyle/>
        <a:p>
          <a:endParaRPr lang="en-US"/>
        </a:p>
      </dgm:t>
    </dgm:pt>
    <dgm:pt modelId="{28DE5117-D28D-4C2A-99A9-B65243A9837C}" type="sibTrans" cxnId="{0B215BC2-16FB-4566-9256-0CDB44532746}">
      <dgm:prSet/>
      <dgm:spPr/>
      <dgm:t>
        <a:bodyPr/>
        <a:lstStyle/>
        <a:p>
          <a:endParaRPr lang="en-US"/>
        </a:p>
      </dgm:t>
    </dgm:pt>
    <dgm:pt modelId="{B273EC62-1B0C-4A38-95E1-8D1ECB31FAEC}">
      <dgm:prSet custT="1"/>
      <dgm:spPr/>
      <dgm:t>
        <a:bodyPr/>
        <a:lstStyle/>
        <a:p>
          <a:r>
            <a:rPr lang="en-US" sz="1800">
              <a:solidFill>
                <a:schemeClr val="tx1"/>
              </a:solidFill>
            </a:rPr>
            <a:t>Data Services will unlock the Snapshot for any district needing to change their data per the duplicate count findings.</a:t>
          </a:r>
        </a:p>
      </dgm:t>
      <dgm:extLst>
        <a:ext uri="{E40237B7-FDA0-4F09-8148-C483321AD2D9}">
          <dgm14:cNvPr xmlns:dgm14="http://schemas.microsoft.com/office/drawing/2010/diagram" id="0" name="" descr="The School Auditing Office will review all documents for each student to determine who should submit the student for funding, and at what level.&#10; The School Auditing Office will notify each district of its duplicate count findings. &#10; Decisions will be uploaded to the district’s Syncplicity “Duplicate Count” subfolder.&#10;Data Services will unlock the Snapshot for any district needing to change their data per the duplicate count findings.&#10;Districts will then need to:&#10; Make the appropriate adjustments to their interchange files AND&#10; Regenerate their Student October Count Snapshot AND&#10; Re-submit their Snapshot&#10;"/>
        </a:ext>
      </dgm:extLst>
    </dgm:pt>
    <dgm:pt modelId="{C9861C35-098F-47F1-AA5A-5869C4252E9F}" type="parTrans" cxnId="{81394E62-F270-4FEC-9F85-8C16FC290676}">
      <dgm:prSet/>
      <dgm:spPr/>
      <dgm:t>
        <a:bodyPr/>
        <a:lstStyle/>
        <a:p>
          <a:endParaRPr lang="en-US"/>
        </a:p>
      </dgm:t>
    </dgm:pt>
    <dgm:pt modelId="{DB1883C5-F0E1-4641-B8F5-8DAF739370AA}" type="sibTrans" cxnId="{81394E62-F270-4FEC-9F85-8C16FC290676}">
      <dgm:prSet/>
      <dgm:spPr/>
      <dgm:t>
        <a:bodyPr/>
        <a:lstStyle/>
        <a:p>
          <a:endParaRPr lang="en-US"/>
        </a:p>
      </dgm:t>
    </dgm:pt>
    <dgm:pt modelId="{DDDD95EC-E34F-4005-9A12-46AF18932DBE}">
      <dgm:prSet custT="1"/>
      <dgm:spPr/>
      <dgm:t>
        <a:bodyPr/>
        <a:lstStyle/>
        <a:p>
          <a:r>
            <a:rPr lang="en-US" sz="1800"/>
            <a:t>Districts will then need to:</a:t>
          </a:r>
        </a:p>
      </dgm:t>
      <dgm:extLst>
        <a:ext uri="{E40237B7-FDA0-4F09-8148-C483321AD2D9}">
          <dgm14:cNvPr xmlns:dgm14="http://schemas.microsoft.com/office/drawing/2010/diagram" id="0" name="" descr="The School Auditing Office will review all documents for each student to determine who should submit the student for funding, and at what level.&#10; The School Auditing Office will notify each district of its duplicate count findings. &#10; Decisions will be uploaded to the district’s Syncplicity “Duplicate Count” subfolder.&#10;Data Services will unlock the Snapshot for any district needing to change their data per the duplicate count findings.&#10;Districts will then need to:&#10; Make the appropriate adjustments to their interchange files AND&#10; Regenerate their Student October Count Snapshot AND&#10; Re-submit their Snapshot&#10;"/>
        </a:ext>
      </dgm:extLst>
    </dgm:pt>
    <dgm:pt modelId="{3DBF9767-021A-42C3-9BAD-4F130F1D451F}" type="parTrans" cxnId="{B76B9C1E-9E85-46E4-9AB7-9F4DA2CDDC62}">
      <dgm:prSet/>
      <dgm:spPr/>
      <dgm:t>
        <a:bodyPr/>
        <a:lstStyle/>
        <a:p>
          <a:endParaRPr lang="en-US"/>
        </a:p>
      </dgm:t>
    </dgm:pt>
    <dgm:pt modelId="{2BEB491A-F02F-4904-9502-1AFEA681D535}" type="sibTrans" cxnId="{B76B9C1E-9E85-46E4-9AB7-9F4DA2CDDC62}">
      <dgm:prSet/>
      <dgm:spPr/>
      <dgm:t>
        <a:bodyPr/>
        <a:lstStyle/>
        <a:p>
          <a:endParaRPr lang="en-US"/>
        </a:p>
      </dgm:t>
    </dgm:pt>
    <dgm:pt modelId="{83939ED4-DE36-4B7D-84B6-02E479A313C1}">
      <dgm:prSet/>
      <dgm:spPr/>
      <dgm:t>
        <a:bodyPr/>
        <a:lstStyle/>
        <a:p>
          <a:r>
            <a:rPr lang="en-US"/>
            <a:t>Make the appropriate adjustments to their interchange files </a:t>
          </a:r>
          <a:r>
            <a:rPr lang="en-US" b="1" u="sng"/>
            <a:t>AND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 descr="The School Auditing Office will review all documents for each student to determine who should submit the student for funding, and at what level.&#10; The School Auditing Office will notify each district of its duplicate count findings. &#10; Decisions will be uploaded to the district’s Syncplicity “Duplicate Count” subfolder.&#10;Data Services will unlock the Snapshot for any district needing to change their data per the duplicate count findings.&#10;Districts will then need to:&#10; Make the appropriate adjustments to their interchange files AND&#10; Regenerate their Student October Count Snapshot AND&#10; Re-submit their Snapshot&#10;"/>
        </a:ext>
      </dgm:extLst>
    </dgm:pt>
    <dgm:pt modelId="{45DAED49-064F-413D-9DD6-51641BA656E4}" type="parTrans" cxnId="{2B8DF6AA-1E46-4198-88C1-910B5F713EF5}">
      <dgm:prSet/>
      <dgm:spPr/>
      <dgm:t>
        <a:bodyPr/>
        <a:lstStyle/>
        <a:p>
          <a:endParaRPr lang="en-US"/>
        </a:p>
      </dgm:t>
    </dgm:pt>
    <dgm:pt modelId="{E07F262B-5E4A-492A-BC61-A22BD979ED93}" type="sibTrans" cxnId="{2B8DF6AA-1E46-4198-88C1-910B5F713EF5}">
      <dgm:prSet/>
      <dgm:spPr/>
      <dgm:t>
        <a:bodyPr/>
        <a:lstStyle/>
        <a:p>
          <a:endParaRPr lang="en-US"/>
        </a:p>
      </dgm:t>
    </dgm:pt>
    <dgm:pt modelId="{2B3A0D14-952D-4EA8-9F0C-E7CB2224830B}">
      <dgm:prSet/>
      <dgm:spPr/>
      <dgm:t>
        <a:bodyPr/>
        <a:lstStyle/>
        <a:p>
          <a:r>
            <a:rPr lang="en-US"/>
            <a:t>Regenerate their Student October Count Snapshot </a:t>
          </a:r>
          <a:r>
            <a:rPr lang="en-US" b="1" u="sng"/>
            <a:t>AND</a:t>
          </a:r>
          <a:endParaRPr lang="en-US"/>
        </a:p>
      </dgm:t>
      <dgm:extLst>
        <a:ext uri="{E40237B7-FDA0-4F09-8148-C483321AD2D9}">
          <dgm14:cNvPr xmlns:dgm14="http://schemas.microsoft.com/office/drawing/2010/diagram" id="0" name="" descr="The School Auditing Office will review all documents for each student to determine who should submit the student for funding, and at what level.&#10; The School Auditing Office will notify each district of its duplicate count findings. &#10; Decisions will be uploaded to the district’s Syncplicity “Duplicate Count” subfolder.&#10;Data Services will unlock the Snapshot for any district needing to change their data per the duplicate count findings.&#10;Districts will then need to:&#10; Make the appropriate adjustments to their interchange files AND&#10; Regenerate their Student October Count Snapshot AND&#10; Re-submit their Snapshot&#10;"/>
        </a:ext>
      </dgm:extLst>
    </dgm:pt>
    <dgm:pt modelId="{B6288C05-FEC2-499F-B5D2-E3D635F18E21}" type="parTrans" cxnId="{57287FEF-BB9B-4A7C-BF6B-559BF13DE3B3}">
      <dgm:prSet/>
      <dgm:spPr/>
      <dgm:t>
        <a:bodyPr/>
        <a:lstStyle/>
        <a:p>
          <a:endParaRPr lang="en-US"/>
        </a:p>
      </dgm:t>
    </dgm:pt>
    <dgm:pt modelId="{59A036BD-08CB-4963-9C63-FBE8B67887D2}" type="sibTrans" cxnId="{57287FEF-BB9B-4A7C-BF6B-559BF13DE3B3}">
      <dgm:prSet/>
      <dgm:spPr/>
      <dgm:t>
        <a:bodyPr/>
        <a:lstStyle/>
        <a:p>
          <a:endParaRPr lang="en-US"/>
        </a:p>
      </dgm:t>
    </dgm:pt>
    <dgm:pt modelId="{7F4A14D6-68E2-4B6F-AC9E-B1269012EA5F}">
      <dgm:prSet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/>
            <a:t>Re-submit their Snapshot</a:t>
          </a:r>
        </a:p>
      </dgm:t>
      <dgm:extLst>
        <a:ext uri="{E40237B7-FDA0-4F09-8148-C483321AD2D9}">
          <dgm14:cNvPr xmlns:dgm14="http://schemas.microsoft.com/office/drawing/2010/diagram" id="0" name="" descr="The School Auditing Office will review all documents for each student to determine who should submit the student for funding, and at what level.&#10; The School Auditing Office will notify each district of its duplicate count findings. &#10; Decisions will be uploaded to the district’s Syncplicity “Duplicate Count” subfolder.&#10;Data Services will unlock the Snapshot for any district needing to change their data per the duplicate count findings.&#10;Districts will then need to:&#10; Make the appropriate adjustments to their interchange files AND&#10; Regenerate their Student October Count Snapshot AND&#10; Re-submit their Snapshot&#10;"/>
        </a:ext>
      </dgm:extLst>
    </dgm:pt>
    <dgm:pt modelId="{4A77B9E7-C09A-4E7F-B2A0-9D129E29CFDD}" type="parTrans" cxnId="{596DFFBC-6B5C-409B-B853-5D80145B2CFC}">
      <dgm:prSet/>
      <dgm:spPr/>
      <dgm:t>
        <a:bodyPr/>
        <a:lstStyle/>
        <a:p>
          <a:endParaRPr lang="en-US"/>
        </a:p>
      </dgm:t>
    </dgm:pt>
    <dgm:pt modelId="{DDFFD98A-1335-470C-ABFB-685A86335D66}" type="sibTrans" cxnId="{596DFFBC-6B5C-409B-B853-5D80145B2CFC}">
      <dgm:prSet/>
      <dgm:spPr/>
      <dgm:t>
        <a:bodyPr/>
        <a:lstStyle/>
        <a:p>
          <a:endParaRPr lang="en-US"/>
        </a:p>
      </dgm:t>
    </dgm:pt>
    <dgm:pt modelId="{AFEF1704-2B0E-4B5B-B6BC-8958E89B17C0}" type="pres">
      <dgm:prSet presAssocID="{CCA29BED-9B60-40A0-8E69-9B67AAC3C9F3}" presName="Name0" presStyleCnt="0">
        <dgm:presLayoutVars>
          <dgm:dir/>
          <dgm:animLvl val="lvl"/>
          <dgm:resizeHandles val="exact"/>
        </dgm:presLayoutVars>
      </dgm:prSet>
      <dgm:spPr/>
    </dgm:pt>
    <dgm:pt modelId="{6A7C466A-572F-4F87-B006-079F5124CC91}" type="pres">
      <dgm:prSet presAssocID="{DDDD95EC-E34F-4005-9A12-46AF18932DBE}" presName="boxAndChildren" presStyleCnt="0"/>
      <dgm:spPr/>
    </dgm:pt>
    <dgm:pt modelId="{24AEFF6F-C98D-4843-98AF-B32E4B4CF5C8}" type="pres">
      <dgm:prSet presAssocID="{DDDD95EC-E34F-4005-9A12-46AF18932DBE}" presName="parentTextBox" presStyleLbl="node1" presStyleIdx="0" presStyleCnt="3"/>
      <dgm:spPr/>
    </dgm:pt>
    <dgm:pt modelId="{480C7D39-100D-42E4-AE28-90B701B08CA2}" type="pres">
      <dgm:prSet presAssocID="{DDDD95EC-E34F-4005-9A12-46AF18932DBE}" presName="entireBox" presStyleLbl="node1" presStyleIdx="0" presStyleCnt="3" custScaleY="148476" custLinFactNeighborX="-773" custLinFactNeighborY="11295"/>
      <dgm:spPr/>
    </dgm:pt>
    <dgm:pt modelId="{AC7A2312-239B-4FC0-AA39-76CB413991DC}" type="pres">
      <dgm:prSet presAssocID="{DDDD95EC-E34F-4005-9A12-46AF18932DBE}" presName="descendantBox" presStyleCnt="0"/>
      <dgm:spPr/>
    </dgm:pt>
    <dgm:pt modelId="{ECAF00C3-0638-4D2F-82D8-F7C026659B49}" type="pres">
      <dgm:prSet presAssocID="{83939ED4-DE36-4B7D-84B6-02E479A313C1}" presName="childTextBox" presStyleLbl="fgAccFollowNode1" presStyleIdx="0" presStyleCnt="5" custScaleY="192109" custLinFactNeighborY="9015">
        <dgm:presLayoutVars>
          <dgm:bulletEnabled val="1"/>
        </dgm:presLayoutVars>
      </dgm:prSet>
      <dgm:spPr/>
    </dgm:pt>
    <dgm:pt modelId="{56B53722-0A6C-4A8F-A64E-DCC81ABB27DD}" type="pres">
      <dgm:prSet presAssocID="{2B3A0D14-952D-4EA8-9F0C-E7CB2224830B}" presName="childTextBox" presStyleLbl="fgAccFollowNode1" presStyleIdx="1" presStyleCnt="5" custScaleY="192109" custLinFactNeighborY="9015">
        <dgm:presLayoutVars>
          <dgm:bulletEnabled val="1"/>
        </dgm:presLayoutVars>
      </dgm:prSet>
      <dgm:spPr/>
    </dgm:pt>
    <dgm:pt modelId="{6CA7FEBE-5D5D-421E-85D2-96290A3ECF69}" type="pres">
      <dgm:prSet presAssocID="{7F4A14D6-68E2-4B6F-AC9E-B1269012EA5F}" presName="childTextBox" presStyleLbl="fgAccFollowNode1" presStyleIdx="2" presStyleCnt="5" custScaleY="192109" custLinFactNeighborY="9015">
        <dgm:presLayoutVars>
          <dgm:bulletEnabled val="1"/>
        </dgm:presLayoutVars>
      </dgm:prSet>
      <dgm:spPr/>
    </dgm:pt>
    <dgm:pt modelId="{CAA61899-E671-4078-81AD-B3F3153E0613}" type="pres">
      <dgm:prSet presAssocID="{DB1883C5-F0E1-4641-B8F5-8DAF739370AA}" presName="sp" presStyleCnt="0"/>
      <dgm:spPr/>
    </dgm:pt>
    <dgm:pt modelId="{06D311E7-9ADE-4715-AA7A-8EBC50D26354}" type="pres">
      <dgm:prSet presAssocID="{B273EC62-1B0C-4A38-95E1-8D1ECB31FAEC}" presName="arrowAndChildren" presStyleCnt="0"/>
      <dgm:spPr/>
    </dgm:pt>
    <dgm:pt modelId="{81152E5A-7F8A-4B48-89E0-99966A456A6D}" type="pres">
      <dgm:prSet presAssocID="{B273EC62-1B0C-4A38-95E1-8D1ECB31FAEC}" presName="parentTextArrow" presStyleLbl="node1" presStyleIdx="1" presStyleCnt="3" custScaleY="106113" custLinFactNeighborY="6153"/>
      <dgm:spPr/>
    </dgm:pt>
    <dgm:pt modelId="{8A7C8518-5026-48AE-840A-CB14DC9AF9D3}" type="pres">
      <dgm:prSet presAssocID="{85845275-8F62-456D-B559-F653B67BF60D}" presName="sp" presStyleCnt="0"/>
      <dgm:spPr/>
    </dgm:pt>
    <dgm:pt modelId="{6A703759-5C15-488C-A7E5-9F59DD3049F6}" type="pres">
      <dgm:prSet presAssocID="{6B7557ED-2047-4E85-B3BD-DFFC8AA74E99}" presName="arrowAndChildren" presStyleCnt="0"/>
      <dgm:spPr/>
    </dgm:pt>
    <dgm:pt modelId="{1C2826AD-FE1F-487F-BE7F-15F04DF05CEA}" type="pres">
      <dgm:prSet presAssocID="{6B7557ED-2047-4E85-B3BD-DFFC8AA74E99}" presName="parentTextArrow" presStyleLbl="node1" presStyleIdx="1" presStyleCnt="3"/>
      <dgm:spPr/>
    </dgm:pt>
    <dgm:pt modelId="{93E69109-D8C8-44D8-8845-141D8321DD73}" type="pres">
      <dgm:prSet presAssocID="{6B7557ED-2047-4E85-B3BD-DFFC8AA74E99}" presName="arrow" presStyleLbl="node1" presStyleIdx="2" presStyleCnt="3" custScaleY="142351" custLinFactNeighborY="8863"/>
      <dgm:spPr/>
    </dgm:pt>
    <dgm:pt modelId="{0E38B79C-D7EA-46AE-B3B0-080CF7737AB8}" type="pres">
      <dgm:prSet presAssocID="{6B7557ED-2047-4E85-B3BD-DFFC8AA74E99}" presName="descendantArrow" presStyleCnt="0"/>
      <dgm:spPr/>
    </dgm:pt>
    <dgm:pt modelId="{8A35F939-562B-4CC0-959E-0DE9CCE980D0}" type="pres">
      <dgm:prSet presAssocID="{C0AC8A30-51D4-4B55-98BF-0E2AF98B2BD4}" presName="childTextArrow" presStyleLbl="fgAccFollowNode1" presStyleIdx="3" presStyleCnt="5" custScaleY="129978" custLinFactNeighborY="32964">
        <dgm:presLayoutVars>
          <dgm:bulletEnabled val="1"/>
        </dgm:presLayoutVars>
      </dgm:prSet>
      <dgm:spPr/>
    </dgm:pt>
    <dgm:pt modelId="{EABFA5D1-FC94-4E26-B7DE-D4E1183996ED}" type="pres">
      <dgm:prSet presAssocID="{EB626817-C6A6-4251-9EDF-8B5C0DE6ED74}" presName="childTextArrow" presStyleLbl="fgAccFollowNode1" presStyleIdx="4" presStyleCnt="5" custScaleY="129978" custLinFactNeighborY="32964">
        <dgm:presLayoutVars>
          <dgm:bulletEnabled val="1"/>
        </dgm:presLayoutVars>
      </dgm:prSet>
      <dgm:spPr/>
    </dgm:pt>
  </dgm:ptLst>
  <dgm:cxnLst>
    <dgm:cxn modelId="{1E7DEE07-9CE0-4256-A5E8-3829BF0C737C}" type="presOf" srcId="{2B3A0D14-952D-4EA8-9F0C-E7CB2224830B}" destId="{56B53722-0A6C-4A8F-A64E-DCC81ABB27DD}" srcOrd="0" destOrd="0" presId="urn:microsoft.com/office/officeart/2005/8/layout/process4"/>
    <dgm:cxn modelId="{54298C0F-44DC-4DBE-B912-A816C319F770}" type="presOf" srcId="{EB626817-C6A6-4251-9EDF-8B5C0DE6ED74}" destId="{EABFA5D1-FC94-4E26-B7DE-D4E1183996ED}" srcOrd="0" destOrd="0" presId="urn:microsoft.com/office/officeart/2005/8/layout/process4"/>
    <dgm:cxn modelId="{4CAB7D13-0C33-4ED9-97D6-A95FAF7981B7}" type="presOf" srcId="{6B7557ED-2047-4E85-B3BD-DFFC8AA74E99}" destId="{1C2826AD-FE1F-487F-BE7F-15F04DF05CEA}" srcOrd="0" destOrd="0" presId="urn:microsoft.com/office/officeart/2005/8/layout/process4"/>
    <dgm:cxn modelId="{6CA02D14-22C0-4E47-889E-3BACC7955BBA}" type="presOf" srcId="{7F4A14D6-68E2-4B6F-AC9E-B1269012EA5F}" destId="{6CA7FEBE-5D5D-421E-85D2-96290A3ECF69}" srcOrd="0" destOrd="0" presId="urn:microsoft.com/office/officeart/2005/8/layout/process4"/>
    <dgm:cxn modelId="{20C7CA18-50AC-4D80-BFF3-45EED899A802}" srcId="{6B7557ED-2047-4E85-B3BD-DFFC8AA74E99}" destId="{C0AC8A30-51D4-4B55-98BF-0E2AF98B2BD4}" srcOrd="0" destOrd="0" parTransId="{FE276B2B-8C73-4717-BFA2-DB2B40D52681}" sibTransId="{D6870D36-F424-48C8-BE10-E1A28803AB35}"/>
    <dgm:cxn modelId="{B76B9C1E-9E85-46E4-9AB7-9F4DA2CDDC62}" srcId="{CCA29BED-9B60-40A0-8E69-9B67AAC3C9F3}" destId="{DDDD95EC-E34F-4005-9A12-46AF18932DBE}" srcOrd="2" destOrd="0" parTransId="{3DBF9767-021A-42C3-9BAD-4F130F1D451F}" sibTransId="{2BEB491A-F02F-4904-9502-1AFEA681D535}"/>
    <dgm:cxn modelId="{D65B0133-B35D-43DF-BA5C-9A6ED684E980}" type="presOf" srcId="{6B7557ED-2047-4E85-B3BD-DFFC8AA74E99}" destId="{93E69109-D8C8-44D8-8845-141D8321DD73}" srcOrd="1" destOrd="0" presId="urn:microsoft.com/office/officeart/2005/8/layout/process4"/>
    <dgm:cxn modelId="{81394E62-F270-4FEC-9F85-8C16FC290676}" srcId="{CCA29BED-9B60-40A0-8E69-9B67AAC3C9F3}" destId="{B273EC62-1B0C-4A38-95E1-8D1ECB31FAEC}" srcOrd="1" destOrd="0" parTransId="{C9861C35-098F-47F1-AA5A-5869C4252E9F}" sibTransId="{DB1883C5-F0E1-4641-B8F5-8DAF739370AA}"/>
    <dgm:cxn modelId="{8684856F-7D3A-47FE-8793-675BF1A40962}" type="presOf" srcId="{83939ED4-DE36-4B7D-84B6-02E479A313C1}" destId="{ECAF00C3-0638-4D2F-82D8-F7C026659B49}" srcOrd="0" destOrd="0" presId="urn:microsoft.com/office/officeart/2005/8/layout/process4"/>
    <dgm:cxn modelId="{AAEB5054-AC14-4416-8D0B-E8CB97AB3B7A}" type="presOf" srcId="{B273EC62-1B0C-4A38-95E1-8D1ECB31FAEC}" destId="{81152E5A-7F8A-4B48-89E0-99966A456A6D}" srcOrd="0" destOrd="0" presId="urn:microsoft.com/office/officeart/2005/8/layout/process4"/>
    <dgm:cxn modelId="{CADDCC8E-0F09-4925-86E5-97E94DF673CB}" type="presOf" srcId="{DDDD95EC-E34F-4005-9A12-46AF18932DBE}" destId="{24AEFF6F-C98D-4843-98AF-B32E4B4CF5C8}" srcOrd="0" destOrd="0" presId="urn:microsoft.com/office/officeart/2005/8/layout/process4"/>
    <dgm:cxn modelId="{7630408F-61AC-461F-8673-C6C68495257E}" type="presOf" srcId="{CCA29BED-9B60-40A0-8E69-9B67AAC3C9F3}" destId="{AFEF1704-2B0E-4B5B-B6BC-8958E89B17C0}" srcOrd="0" destOrd="0" presId="urn:microsoft.com/office/officeart/2005/8/layout/process4"/>
    <dgm:cxn modelId="{2B8DF6AA-1E46-4198-88C1-910B5F713EF5}" srcId="{DDDD95EC-E34F-4005-9A12-46AF18932DBE}" destId="{83939ED4-DE36-4B7D-84B6-02E479A313C1}" srcOrd="0" destOrd="0" parTransId="{45DAED49-064F-413D-9DD6-51641BA656E4}" sibTransId="{E07F262B-5E4A-492A-BC61-A22BD979ED93}"/>
    <dgm:cxn modelId="{9C93CEAD-564A-45CA-9F38-99671A615A7E}" srcId="{CCA29BED-9B60-40A0-8E69-9B67AAC3C9F3}" destId="{6B7557ED-2047-4E85-B3BD-DFFC8AA74E99}" srcOrd="0" destOrd="0" parTransId="{B2A41BFD-E163-474A-B67A-2D535686B3BA}" sibTransId="{85845275-8F62-456D-B559-F653B67BF60D}"/>
    <dgm:cxn modelId="{484D3FB2-ED60-4A86-B081-FBFEF6816BBB}" type="presOf" srcId="{DDDD95EC-E34F-4005-9A12-46AF18932DBE}" destId="{480C7D39-100D-42E4-AE28-90B701B08CA2}" srcOrd="1" destOrd="0" presId="urn:microsoft.com/office/officeart/2005/8/layout/process4"/>
    <dgm:cxn modelId="{596DFFBC-6B5C-409B-B853-5D80145B2CFC}" srcId="{DDDD95EC-E34F-4005-9A12-46AF18932DBE}" destId="{7F4A14D6-68E2-4B6F-AC9E-B1269012EA5F}" srcOrd="2" destOrd="0" parTransId="{4A77B9E7-C09A-4E7F-B2A0-9D129E29CFDD}" sibTransId="{DDFFD98A-1335-470C-ABFB-685A86335D66}"/>
    <dgm:cxn modelId="{305532BD-02B6-4588-A1C1-FB2958668682}" type="presOf" srcId="{C0AC8A30-51D4-4B55-98BF-0E2AF98B2BD4}" destId="{8A35F939-562B-4CC0-959E-0DE9CCE980D0}" srcOrd="0" destOrd="0" presId="urn:microsoft.com/office/officeart/2005/8/layout/process4"/>
    <dgm:cxn modelId="{0B215BC2-16FB-4566-9256-0CDB44532746}" srcId="{6B7557ED-2047-4E85-B3BD-DFFC8AA74E99}" destId="{EB626817-C6A6-4251-9EDF-8B5C0DE6ED74}" srcOrd="1" destOrd="0" parTransId="{DFF81FE9-0A07-46AD-8323-FB978791A3DE}" sibTransId="{28DE5117-D28D-4C2A-99A9-B65243A9837C}"/>
    <dgm:cxn modelId="{57287FEF-BB9B-4A7C-BF6B-559BF13DE3B3}" srcId="{DDDD95EC-E34F-4005-9A12-46AF18932DBE}" destId="{2B3A0D14-952D-4EA8-9F0C-E7CB2224830B}" srcOrd="1" destOrd="0" parTransId="{B6288C05-FEC2-499F-B5D2-E3D635F18E21}" sibTransId="{59A036BD-08CB-4963-9C63-FBE8B67887D2}"/>
    <dgm:cxn modelId="{27D33753-673E-417E-A5C7-2392A2523CAA}" type="presParOf" srcId="{AFEF1704-2B0E-4B5B-B6BC-8958E89B17C0}" destId="{6A7C466A-572F-4F87-B006-079F5124CC91}" srcOrd="0" destOrd="0" presId="urn:microsoft.com/office/officeart/2005/8/layout/process4"/>
    <dgm:cxn modelId="{99B5A9D3-0CB7-434F-8B55-A2C46331BA4F}" type="presParOf" srcId="{6A7C466A-572F-4F87-B006-079F5124CC91}" destId="{24AEFF6F-C98D-4843-98AF-B32E4B4CF5C8}" srcOrd="0" destOrd="0" presId="urn:microsoft.com/office/officeart/2005/8/layout/process4"/>
    <dgm:cxn modelId="{166E33BF-DF8E-4096-BAD5-B3C570DBD971}" type="presParOf" srcId="{6A7C466A-572F-4F87-B006-079F5124CC91}" destId="{480C7D39-100D-42E4-AE28-90B701B08CA2}" srcOrd="1" destOrd="0" presId="urn:microsoft.com/office/officeart/2005/8/layout/process4"/>
    <dgm:cxn modelId="{D38859F9-2E09-47B9-B578-6A44DBB1DA43}" type="presParOf" srcId="{6A7C466A-572F-4F87-B006-079F5124CC91}" destId="{AC7A2312-239B-4FC0-AA39-76CB413991DC}" srcOrd="2" destOrd="0" presId="urn:microsoft.com/office/officeart/2005/8/layout/process4"/>
    <dgm:cxn modelId="{0CFECB19-49AE-44EE-B83C-0B86B8FC03E8}" type="presParOf" srcId="{AC7A2312-239B-4FC0-AA39-76CB413991DC}" destId="{ECAF00C3-0638-4D2F-82D8-F7C026659B49}" srcOrd="0" destOrd="0" presId="urn:microsoft.com/office/officeart/2005/8/layout/process4"/>
    <dgm:cxn modelId="{D67E441F-4C17-44A7-8B76-CA03DE362851}" type="presParOf" srcId="{AC7A2312-239B-4FC0-AA39-76CB413991DC}" destId="{56B53722-0A6C-4A8F-A64E-DCC81ABB27DD}" srcOrd="1" destOrd="0" presId="urn:microsoft.com/office/officeart/2005/8/layout/process4"/>
    <dgm:cxn modelId="{C153A63E-BCC5-469E-8170-63EB344F0014}" type="presParOf" srcId="{AC7A2312-239B-4FC0-AA39-76CB413991DC}" destId="{6CA7FEBE-5D5D-421E-85D2-96290A3ECF69}" srcOrd="2" destOrd="0" presId="urn:microsoft.com/office/officeart/2005/8/layout/process4"/>
    <dgm:cxn modelId="{BB93CB62-ED68-4E73-A315-69DA32495C99}" type="presParOf" srcId="{AFEF1704-2B0E-4B5B-B6BC-8958E89B17C0}" destId="{CAA61899-E671-4078-81AD-B3F3153E0613}" srcOrd="1" destOrd="0" presId="urn:microsoft.com/office/officeart/2005/8/layout/process4"/>
    <dgm:cxn modelId="{9F06333F-6A24-48B6-9BF3-1BE6C375652D}" type="presParOf" srcId="{AFEF1704-2B0E-4B5B-B6BC-8958E89B17C0}" destId="{06D311E7-9ADE-4715-AA7A-8EBC50D26354}" srcOrd="2" destOrd="0" presId="urn:microsoft.com/office/officeart/2005/8/layout/process4"/>
    <dgm:cxn modelId="{F66AF8C1-A1A5-489B-AD8D-03CE721C7505}" type="presParOf" srcId="{06D311E7-9ADE-4715-AA7A-8EBC50D26354}" destId="{81152E5A-7F8A-4B48-89E0-99966A456A6D}" srcOrd="0" destOrd="0" presId="urn:microsoft.com/office/officeart/2005/8/layout/process4"/>
    <dgm:cxn modelId="{A408DEB5-AC31-4012-8466-C4876A6C2ED1}" type="presParOf" srcId="{AFEF1704-2B0E-4B5B-B6BC-8958E89B17C0}" destId="{8A7C8518-5026-48AE-840A-CB14DC9AF9D3}" srcOrd="3" destOrd="0" presId="urn:microsoft.com/office/officeart/2005/8/layout/process4"/>
    <dgm:cxn modelId="{7E44207D-CF5B-48B7-81BA-B375D5BA43E4}" type="presParOf" srcId="{AFEF1704-2B0E-4B5B-B6BC-8958E89B17C0}" destId="{6A703759-5C15-488C-A7E5-9F59DD3049F6}" srcOrd="4" destOrd="0" presId="urn:microsoft.com/office/officeart/2005/8/layout/process4"/>
    <dgm:cxn modelId="{069096A8-3391-4EC9-BA77-76F14FE59314}" type="presParOf" srcId="{6A703759-5C15-488C-A7E5-9F59DD3049F6}" destId="{1C2826AD-FE1F-487F-BE7F-15F04DF05CEA}" srcOrd="0" destOrd="0" presId="urn:microsoft.com/office/officeart/2005/8/layout/process4"/>
    <dgm:cxn modelId="{F0D682C3-F6AF-4609-86A7-7E4991CA48B5}" type="presParOf" srcId="{6A703759-5C15-488C-A7E5-9F59DD3049F6}" destId="{93E69109-D8C8-44D8-8845-141D8321DD73}" srcOrd="1" destOrd="0" presId="urn:microsoft.com/office/officeart/2005/8/layout/process4"/>
    <dgm:cxn modelId="{3E66A003-6085-47E4-83D1-AA6A7153F5D3}" type="presParOf" srcId="{6A703759-5C15-488C-A7E5-9F59DD3049F6}" destId="{0E38B79C-D7EA-46AE-B3B0-080CF7737AB8}" srcOrd="2" destOrd="0" presId="urn:microsoft.com/office/officeart/2005/8/layout/process4"/>
    <dgm:cxn modelId="{6C05B40A-B799-4D23-95B2-D7787D560C95}" type="presParOf" srcId="{0E38B79C-D7EA-46AE-B3B0-080CF7737AB8}" destId="{8A35F939-562B-4CC0-959E-0DE9CCE980D0}" srcOrd="0" destOrd="0" presId="urn:microsoft.com/office/officeart/2005/8/layout/process4"/>
    <dgm:cxn modelId="{86D15205-2740-4613-BA51-C8995A51EE05}" type="presParOf" srcId="{0E38B79C-D7EA-46AE-B3B0-080CF7737AB8}" destId="{EABFA5D1-FC94-4E26-B7DE-D4E1183996E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0EA638-6179-4E76-BF94-BF4B5D2FCA88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B79A7CB5-F5AB-4B88-8E9B-28C7ABE2452A}">
      <dgm:prSet phldrT="[Text]"/>
      <dgm:spPr/>
      <dgm:t>
        <a:bodyPr/>
        <a:lstStyle/>
        <a:p>
          <a:pPr>
            <a:buNone/>
          </a:pPr>
          <a:r>
            <a:rPr lang="en-US" dirty="0">
              <a:solidFill>
                <a:schemeClr val="tx1"/>
              </a:solidFill>
            </a:rPr>
            <a:t>This includes both:</a:t>
          </a:r>
        </a:p>
      </dgm:t>
      <dgm:extLst>
        <a:ext uri="{E40237B7-FDA0-4F09-8148-C483321AD2D9}">
          <dgm14:cNvPr xmlns:dgm14="http://schemas.microsoft.com/office/drawing/2010/diagram" id="0" name="" descr="This includes both: School- or district-level documentation and Student-level documentation&#10;"/>
        </a:ext>
      </dgm:extLst>
    </dgm:pt>
    <dgm:pt modelId="{DABF32FC-7CF9-437A-BED9-A4B850CF634D}" type="parTrans" cxnId="{54B10AE1-530E-4395-BE22-8C273C0FDE1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8750F4-7A14-40CB-A334-F939A57188F8}" type="sibTrans" cxnId="{54B10AE1-530E-4395-BE22-8C273C0FDE1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D9D3CC-3E79-4561-BC04-F75ECA2CDE6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School- or district-level documentation</a:t>
          </a:r>
        </a:p>
        <a:p>
          <a:endParaRPr lang="en-US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This includes both: School- or district-level documentation and Student-level documentation&#10;"/>
        </a:ext>
      </dgm:extLst>
    </dgm:pt>
    <dgm:pt modelId="{804F699B-5B6D-44E8-AE02-15975C4F8080}" type="parTrans" cxnId="{8C2F911F-F14A-4A80-81F0-E2B129BC382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ED99C4-189B-4143-988F-B79856274BF8}" type="sibTrans" cxnId="{8C2F911F-F14A-4A80-81F0-E2B129BC382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A6B57D-C714-4A47-9B47-300A1AE6C217}">
      <dgm:prSet custT="1"/>
      <dgm:spPr/>
      <dgm:t>
        <a:bodyPr anchor="t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Student-level documentation</a:t>
          </a:r>
        </a:p>
      </dgm:t>
      <dgm:extLst>
        <a:ext uri="{E40237B7-FDA0-4F09-8148-C483321AD2D9}">
          <dgm14:cNvPr xmlns:dgm14="http://schemas.microsoft.com/office/drawing/2010/diagram" id="0" name="" descr="This includes both: School- or district-level documentation and Student-level documentation&#10;"/>
        </a:ext>
      </dgm:extLst>
    </dgm:pt>
    <dgm:pt modelId="{5278F848-31FE-40AA-9C27-80D57C93605D}" type="parTrans" cxnId="{C9FEC03F-B4E2-466A-9C29-D832EBC765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CAB878-D5DF-43EB-83CE-5474E08EF078}" type="sibTrans" cxnId="{C9FEC03F-B4E2-466A-9C29-D832EBC765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4312FE-D200-4D3D-99A3-9B879144D71B}" type="pres">
      <dgm:prSet presAssocID="{4E0EA638-6179-4E76-BF94-BF4B5D2FCA8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7D7EB5B-B466-4C69-9EF2-D6F8CC865194}" type="pres">
      <dgm:prSet presAssocID="{B79A7CB5-F5AB-4B88-8E9B-28C7ABE2452A}" presName="vertOne" presStyleCnt="0"/>
      <dgm:spPr/>
    </dgm:pt>
    <dgm:pt modelId="{ACA55324-67E4-4D3C-B5BF-5D84BAB46757}" type="pres">
      <dgm:prSet presAssocID="{B79A7CB5-F5AB-4B88-8E9B-28C7ABE2452A}" presName="txOne" presStyleLbl="node0" presStyleIdx="0" presStyleCnt="1" custScaleY="49614" custLinFactNeighborY="-9987">
        <dgm:presLayoutVars>
          <dgm:chPref val="3"/>
        </dgm:presLayoutVars>
      </dgm:prSet>
      <dgm:spPr/>
    </dgm:pt>
    <dgm:pt modelId="{1E62B54C-F1C2-4217-824B-E76921960241}" type="pres">
      <dgm:prSet presAssocID="{B79A7CB5-F5AB-4B88-8E9B-28C7ABE2452A}" presName="parTransOne" presStyleCnt="0"/>
      <dgm:spPr/>
    </dgm:pt>
    <dgm:pt modelId="{1C222B8A-2ECB-416F-88A5-EEEA779AA4CB}" type="pres">
      <dgm:prSet presAssocID="{B79A7CB5-F5AB-4B88-8E9B-28C7ABE2452A}" presName="horzOne" presStyleCnt="0"/>
      <dgm:spPr/>
    </dgm:pt>
    <dgm:pt modelId="{753E0ECE-0046-4DBF-AA26-0A0C67878E35}" type="pres">
      <dgm:prSet presAssocID="{82D9D3CC-3E79-4561-BC04-F75ECA2CDE6E}" presName="vertTwo" presStyleCnt="0"/>
      <dgm:spPr/>
    </dgm:pt>
    <dgm:pt modelId="{0EE41C5E-0607-495E-876D-3E7981C053EC}" type="pres">
      <dgm:prSet presAssocID="{82D9D3CC-3E79-4561-BC04-F75ECA2CDE6E}" presName="txTwo" presStyleLbl="node2" presStyleIdx="0" presStyleCnt="2">
        <dgm:presLayoutVars>
          <dgm:chPref val="3"/>
        </dgm:presLayoutVars>
      </dgm:prSet>
      <dgm:spPr/>
    </dgm:pt>
    <dgm:pt modelId="{38C17C74-5411-4900-A7EF-D02D51BE52E4}" type="pres">
      <dgm:prSet presAssocID="{82D9D3CC-3E79-4561-BC04-F75ECA2CDE6E}" presName="horzTwo" presStyleCnt="0"/>
      <dgm:spPr/>
    </dgm:pt>
    <dgm:pt modelId="{4980CA2B-C661-4D81-B2D6-C9C9023BD0E1}" type="pres">
      <dgm:prSet presAssocID="{C1ED99C4-189B-4143-988F-B79856274BF8}" presName="sibSpaceTwo" presStyleCnt="0"/>
      <dgm:spPr/>
    </dgm:pt>
    <dgm:pt modelId="{005A603D-0926-443F-A9B1-122986BF62B4}" type="pres">
      <dgm:prSet presAssocID="{52A6B57D-C714-4A47-9B47-300A1AE6C217}" presName="vertTwo" presStyleCnt="0"/>
      <dgm:spPr/>
    </dgm:pt>
    <dgm:pt modelId="{1C797C25-BCA7-4350-962F-788684860BD2}" type="pres">
      <dgm:prSet presAssocID="{52A6B57D-C714-4A47-9B47-300A1AE6C217}" presName="txTwo" presStyleLbl="node2" presStyleIdx="1" presStyleCnt="2" custLinFactNeighborX="-1468" custLinFactNeighborY="-1740">
        <dgm:presLayoutVars>
          <dgm:chPref val="3"/>
        </dgm:presLayoutVars>
      </dgm:prSet>
      <dgm:spPr/>
    </dgm:pt>
    <dgm:pt modelId="{42F04BDD-048C-467F-B411-E0684A70D2DD}" type="pres">
      <dgm:prSet presAssocID="{52A6B57D-C714-4A47-9B47-300A1AE6C217}" presName="horzTwo" presStyleCnt="0"/>
      <dgm:spPr/>
    </dgm:pt>
  </dgm:ptLst>
  <dgm:cxnLst>
    <dgm:cxn modelId="{6B043708-CC66-45B1-A9FC-C0B5C5AEAD42}" type="presOf" srcId="{4E0EA638-6179-4E76-BF94-BF4B5D2FCA88}" destId="{A54312FE-D200-4D3D-99A3-9B879144D71B}" srcOrd="0" destOrd="0" presId="urn:microsoft.com/office/officeart/2005/8/layout/hierarchy4"/>
    <dgm:cxn modelId="{8C2F911F-F14A-4A80-81F0-E2B129BC3823}" srcId="{B79A7CB5-F5AB-4B88-8E9B-28C7ABE2452A}" destId="{82D9D3CC-3E79-4561-BC04-F75ECA2CDE6E}" srcOrd="0" destOrd="0" parTransId="{804F699B-5B6D-44E8-AE02-15975C4F8080}" sibTransId="{C1ED99C4-189B-4143-988F-B79856274BF8}"/>
    <dgm:cxn modelId="{59D7E527-8A51-4A91-8436-B09031E3F236}" type="presOf" srcId="{B79A7CB5-F5AB-4B88-8E9B-28C7ABE2452A}" destId="{ACA55324-67E4-4D3C-B5BF-5D84BAB46757}" srcOrd="0" destOrd="0" presId="urn:microsoft.com/office/officeart/2005/8/layout/hierarchy4"/>
    <dgm:cxn modelId="{C9FEC03F-B4E2-466A-9C29-D832EBC765BB}" srcId="{B79A7CB5-F5AB-4B88-8E9B-28C7ABE2452A}" destId="{52A6B57D-C714-4A47-9B47-300A1AE6C217}" srcOrd="1" destOrd="0" parTransId="{5278F848-31FE-40AA-9C27-80D57C93605D}" sibTransId="{29CAB878-D5DF-43EB-83CE-5474E08EF078}"/>
    <dgm:cxn modelId="{162E8454-5574-4A30-B97B-B2E5CE8DCB4D}" type="presOf" srcId="{52A6B57D-C714-4A47-9B47-300A1AE6C217}" destId="{1C797C25-BCA7-4350-962F-788684860BD2}" srcOrd="0" destOrd="0" presId="urn:microsoft.com/office/officeart/2005/8/layout/hierarchy4"/>
    <dgm:cxn modelId="{26C6959A-05FA-4CEC-BA8C-38DA908A1E71}" type="presOf" srcId="{82D9D3CC-3E79-4561-BC04-F75ECA2CDE6E}" destId="{0EE41C5E-0607-495E-876D-3E7981C053EC}" srcOrd="0" destOrd="0" presId="urn:microsoft.com/office/officeart/2005/8/layout/hierarchy4"/>
    <dgm:cxn modelId="{54B10AE1-530E-4395-BE22-8C273C0FDE16}" srcId="{4E0EA638-6179-4E76-BF94-BF4B5D2FCA88}" destId="{B79A7CB5-F5AB-4B88-8E9B-28C7ABE2452A}" srcOrd="0" destOrd="0" parTransId="{DABF32FC-7CF9-437A-BED9-A4B850CF634D}" sibTransId="{978750F4-7A14-40CB-A334-F939A57188F8}"/>
    <dgm:cxn modelId="{A58CB794-3CD9-4E6D-B21B-81DA1A268833}" type="presParOf" srcId="{A54312FE-D200-4D3D-99A3-9B879144D71B}" destId="{A7D7EB5B-B466-4C69-9EF2-D6F8CC865194}" srcOrd="0" destOrd="0" presId="urn:microsoft.com/office/officeart/2005/8/layout/hierarchy4"/>
    <dgm:cxn modelId="{609C69DD-7B32-455A-9551-2F8FA7C21B69}" type="presParOf" srcId="{A7D7EB5B-B466-4C69-9EF2-D6F8CC865194}" destId="{ACA55324-67E4-4D3C-B5BF-5D84BAB46757}" srcOrd="0" destOrd="0" presId="urn:microsoft.com/office/officeart/2005/8/layout/hierarchy4"/>
    <dgm:cxn modelId="{93A853FA-A91E-436F-8DC0-3142C5E8D0AF}" type="presParOf" srcId="{A7D7EB5B-B466-4C69-9EF2-D6F8CC865194}" destId="{1E62B54C-F1C2-4217-824B-E76921960241}" srcOrd="1" destOrd="0" presId="urn:microsoft.com/office/officeart/2005/8/layout/hierarchy4"/>
    <dgm:cxn modelId="{2FBEC313-CE4E-4B82-A984-0DCC491F7947}" type="presParOf" srcId="{A7D7EB5B-B466-4C69-9EF2-D6F8CC865194}" destId="{1C222B8A-2ECB-416F-88A5-EEEA779AA4CB}" srcOrd="2" destOrd="0" presId="urn:microsoft.com/office/officeart/2005/8/layout/hierarchy4"/>
    <dgm:cxn modelId="{A2757810-3ABF-49B9-87A0-6162424A9D63}" type="presParOf" srcId="{1C222B8A-2ECB-416F-88A5-EEEA779AA4CB}" destId="{753E0ECE-0046-4DBF-AA26-0A0C67878E35}" srcOrd="0" destOrd="0" presId="urn:microsoft.com/office/officeart/2005/8/layout/hierarchy4"/>
    <dgm:cxn modelId="{5AE862FA-223C-455D-AAED-3203E68D9803}" type="presParOf" srcId="{753E0ECE-0046-4DBF-AA26-0A0C67878E35}" destId="{0EE41C5E-0607-495E-876D-3E7981C053EC}" srcOrd="0" destOrd="0" presId="urn:microsoft.com/office/officeart/2005/8/layout/hierarchy4"/>
    <dgm:cxn modelId="{CA87D577-75CC-4200-A12D-FDDB4E12F373}" type="presParOf" srcId="{753E0ECE-0046-4DBF-AA26-0A0C67878E35}" destId="{38C17C74-5411-4900-A7EF-D02D51BE52E4}" srcOrd="1" destOrd="0" presId="urn:microsoft.com/office/officeart/2005/8/layout/hierarchy4"/>
    <dgm:cxn modelId="{9C01FEDF-A151-43A4-8EAA-E60625B5ECCB}" type="presParOf" srcId="{1C222B8A-2ECB-416F-88A5-EEEA779AA4CB}" destId="{4980CA2B-C661-4D81-B2D6-C9C9023BD0E1}" srcOrd="1" destOrd="0" presId="urn:microsoft.com/office/officeart/2005/8/layout/hierarchy4"/>
    <dgm:cxn modelId="{E46B62EE-C446-44B0-8B6C-31A11AA10B68}" type="presParOf" srcId="{1C222B8A-2ECB-416F-88A5-EEEA779AA4CB}" destId="{005A603D-0926-443F-A9B1-122986BF62B4}" srcOrd="2" destOrd="0" presId="urn:microsoft.com/office/officeart/2005/8/layout/hierarchy4"/>
    <dgm:cxn modelId="{8A2F1DAE-EA6E-478D-9EB9-7273B045FC83}" type="presParOf" srcId="{005A603D-0926-443F-A9B1-122986BF62B4}" destId="{1C797C25-BCA7-4350-962F-788684860BD2}" srcOrd="0" destOrd="0" presId="urn:microsoft.com/office/officeart/2005/8/layout/hierarchy4"/>
    <dgm:cxn modelId="{DC0B4B12-F6EB-4557-B72F-68BCB2F26F82}" type="presParOf" srcId="{005A603D-0926-443F-A9B1-122986BF62B4}" destId="{42F04BDD-048C-467F-B411-E0684A70D2D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10E755-3201-4FFB-91B2-B5B9FCF7B9B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2F99DEA-1290-40EC-BD2E-81964095BFE6}">
      <dgm:prSet custT="1"/>
      <dgm:spPr/>
      <dgm:t>
        <a:bodyPr/>
        <a:lstStyle/>
        <a:p>
          <a:r>
            <a:rPr lang="en-US" sz="1800" b="0" i="0" dirty="0"/>
            <a:t>Upload documentation to the “Duplicate Count” subfolder for all students included on the “Audit Exception Report.”  ​</a:t>
          </a:r>
          <a:endParaRPr lang="en-US" sz="1800" dirty="0"/>
        </a:p>
      </dgm:t>
      <dgm:extLst>
        <a:ext uri="{E40237B7-FDA0-4F09-8148-C483321AD2D9}">
          <dgm14:cNvPr xmlns:dgm14="http://schemas.microsoft.com/office/drawing/2010/diagram" id="0" name="" descr="Upload documentation to the “Duplicate Count” subfolder for all students included on the “Audit Exception Report.” &#10;"/>
        </a:ext>
      </dgm:extLst>
    </dgm:pt>
    <dgm:pt modelId="{B57B5DEF-EB1A-42A0-A099-CA0135867A5D}" type="parTrans" cxnId="{EBA39F30-2906-4411-8FF0-B110090ABA41}">
      <dgm:prSet/>
      <dgm:spPr/>
      <dgm:t>
        <a:bodyPr/>
        <a:lstStyle/>
        <a:p>
          <a:endParaRPr lang="en-US" sz="3200"/>
        </a:p>
      </dgm:t>
    </dgm:pt>
    <dgm:pt modelId="{CB62912E-4B2A-489D-BACB-9839D7818357}" type="sibTrans" cxnId="{EBA39F30-2906-4411-8FF0-B110090ABA41}">
      <dgm:prSet/>
      <dgm:spPr/>
      <dgm:t>
        <a:bodyPr/>
        <a:lstStyle/>
        <a:p>
          <a:endParaRPr lang="en-US" sz="3200"/>
        </a:p>
      </dgm:t>
    </dgm:pt>
    <dgm:pt modelId="{A4B7BA40-E6F7-4DA2-8F7B-7D4C80224DBC}">
      <dgm:prSet custT="1"/>
      <dgm:spPr/>
      <dgm:t>
        <a:bodyPr/>
        <a:lstStyle/>
        <a:p>
          <a:r>
            <a:rPr lang="en-US" sz="1800" b="0" i="0" dirty="0"/>
            <a:t>The level of detail required for student-level documentation during Duplicate Count may</a:t>
          </a:r>
          <a:r>
            <a:rPr lang="en-US" sz="1800" b="0" i="0" u="none" dirty="0"/>
            <a:t> </a:t>
          </a:r>
          <a:r>
            <a:rPr lang="en-US" sz="1800" b="1" i="0" u="sng" dirty="0"/>
            <a:t>exceed</a:t>
          </a:r>
          <a:r>
            <a:rPr lang="en-US" sz="1800" b="0" i="0" u="none" dirty="0"/>
            <a:t> </a:t>
          </a:r>
          <a:r>
            <a:rPr lang="en-US" sz="1800" b="0" i="0" dirty="0"/>
            <a:t>what is required for normal auditing purposes.  ​</a:t>
          </a:r>
          <a:endParaRPr lang="en-US" sz="1800" dirty="0"/>
        </a:p>
      </dgm:t>
      <dgm:extLst>
        <a:ext uri="{E40237B7-FDA0-4F09-8148-C483321AD2D9}">
          <dgm14:cNvPr xmlns:dgm14="http://schemas.microsoft.com/office/drawing/2010/diagram" id="0" name="" descr="The level of detail required for student-level documentation during Duplicate Count may exceed what is required for normal auditing purposes.  ​&#10;"/>
        </a:ext>
      </dgm:extLst>
    </dgm:pt>
    <dgm:pt modelId="{D8AA926E-2EBB-489F-9513-1698129C7687}" type="parTrans" cxnId="{95743A8E-4C4D-4286-A741-ADAD38494A6E}">
      <dgm:prSet/>
      <dgm:spPr/>
      <dgm:t>
        <a:bodyPr/>
        <a:lstStyle/>
        <a:p>
          <a:endParaRPr lang="en-US" sz="3200"/>
        </a:p>
      </dgm:t>
    </dgm:pt>
    <dgm:pt modelId="{2AD435A5-B7CB-4FF9-B014-1063D169FC6C}" type="sibTrans" cxnId="{95743A8E-4C4D-4286-A741-ADAD38494A6E}">
      <dgm:prSet/>
      <dgm:spPr/>
      <dgm:t>
        <a:bodyPr/>
        <a:lstStyle/>
        <a:p>
          <a:endParaRPr lang="en-US" sz="3200"/>
        </a:p>
      </dgm:t>
    </dgm:pt>
    <dgm:pt modelId="{DE7370F3-B0A5-4ADC-8CA3-32F557BD4126}">
      <dgm:prSet custT="1"/>
      <dgm:spPr/>
      <dgm:t>
        <a:bodyPr/>
        <a:lstStyle/>
        <a:p>
          <a:r>
            <a:rPr lang="en-US" sz="1800" b="0" i="0" dirty="0"/>
            <a:t>The School Auditing Office must sometimes make funding determinations between districts with very similar documentation and grounds for funding, so upload an </a:t>
          </a:r>
          <a:r>
            <a:rPr lang="en-US" sz="1800" b="1" i="0" u="sng" dirty="0"/>
            <a:t>expanded body of documents</a:t>
          </a:r>
          <a:r>
            <a:rPr lang="en-US" sz="1800" b="0" i="0" u="sng" dirty="0"/>
            <a:t> </a:t>
          </a:r>
          <a:r>
            <a:rPr lang="en-US" sz="1800" b="0" i="0" dirty="0"/>
            <a:t>for contested students.  ​</a:t>
          </a:r>
          <a:endParaRPr lang="en-US" sz="1800" dirty="0"/>
        </a:p>
      </dgm:t>
      <dgm:extLst>
        <a:ext uri="{E40237B7-FDA0-4F09-8148-C483321AD2D9}">
          <dgm14:cNvPr xmlns:dgm14="http://schemas.microsoft.com/office/drawing/2010/diagram" id="0" name="" descr="The School Auditing Office must sometimes make funding determinations between districts with very similar documentation and grounds for funding, so upload an expanded body of documents for contested students.  ​&#10;"/>
        </a:ext>
      </dgm:extLst>
    </dgm:pt>
    <dgm:pt modelId="{B0527AAE-71F3-44BE-AED2-2B8691FEADCF}" type="parTrans" cxnId="{D77212EF-9D55-4443-82FE-A19382E748A3}">
      <dgm:prSet/>
      <dgm:spPr/>
      <dgm:t>
        <a:bodyPr/>
        <a:lstStyle/>
        <a:p>
          <a:endParaRPr lang="en-US" sz="3200"/>
        </a:p>
      </dgm:t>
    </dgm:pt>
    <dgm:pt modelId="{D39957BF-BF9A-47CE-B1A2-25F3852D0B69}" type="sibTrans" cxnId="{D77212EF-9D55-4443-82FE-A19382E748A3}">
      <dgm:prSet/>
      <dgm:spPr/>
      <dgm:t>
        <a:bodyPr/>
        <a:lstStyle/>
        <a:p>
          <a:endParaRPr lang="en-US" sz="3200"/>
        </a:p>
      </dgm:t>
    </dgm:pt>
    <dgm:pt modelId="{B3590E01-D243-417E-9CB9-9A67F2C6BE61}">
      <dgm:prSet custT="1"/>
      <dgm:spPr/>
      <dgm:t>
        <a:bodyPr/>
        <a:lstStyle/>
        <a:p>
          <a:r>
            <a:rPr lang="en-US" sz="1800" b="0" i="0" dirty="0"/>
            <a:t>Whenever possible, </a:t>
          </a:r>
          <a:r>
            <a:rPr lang="en-US" sz="1800" b="1" i="0" dirty="0"/>
            <a:t>include additional proof of attendance and participation in courses</a:t>
          </a:r>
          <a:r>
            <a:rPr lang="en-US" sz="1800" b="0" i="0" dirty="0"/>
            <a:t>, especially for students receiving instruction off-site through digital means and/or students with sparse attendance</a:t>
          </a:r>
          <a:endParaRPr lang="en-US" sz="1800" dirty="0"/>
        </a:p>
      </dgm:t>
      <dgm:extLst>
        <a:ext uri="{E40237B7-FDA0-4F09-8148-C483321AD2D9}">
          <dgm14:cNvPr xmlns:dgm14="http://schemas.microsoft.com/office/drawing/2010/diagram" id="0" name="" descr="Whenever possible, include additional proof of attendance and participation in courses, especially for students receiving instruction off-site through digital means and/or students with sparse attendance"/>
        </a:ext>
      </dgm:extLst>
    </dgm:pt>
    <dgm:pt modelId="{EFDC0B10-9078-46EB-A148-46E7CB2330FE}" type="parTrans" cxnId="{F6772996-ABF3-4360-A2B1-807CE812C43D}">
      <dgm:prSet/>
      <dgm:spPr/>
      <dgm:t>
        <a:bodyPr/>
        <a:lstStyle/>
        <a:p>
          <a:endParaRPr lang="en-US" sz="3200"/>
        </a:p>
      </dgm:t>
    </dgm:pt>
    <dgm:pt modelId="{1EEC620A-8F24-48FF-9A62-CB3C8FEFCD11}" type="sibTrans" cxnId="{F6772996-ABF3-4360-A2B1-807CE812C43D}">
      <dgm:prSet/>
      <dgm:spPr/>
      <dgm:t>
        <a:bodyPr/>
        <a:lstStyle/>
        <a:p>
          <a:endParaRPr lang="en-US" sz="3200"/>
        </a:p>
      </dgm:t>
    </dgm:pt>
    <dgm:pt modelId="{FB9A7CA5-8E1B-4914-AE82-14896F403051}" type="pres">
      <dgm:prSet presAssocID="{2710E755-3201-4FFB-91B2-B5B9FCF7B9B5}" presName="root" presStyleCnt="0">
        <dgm:presLayoutVars>
          <dgm:dir/>
          <dgm:resizeHandles val="exact"/>
        </dgm:presLayoutVars>
      </dgm:prSet>
      <dgm:spPr/>
    </dgm:pt>
    <dgm:pt modelId="{5681CFB2-78E3-489E-98FB-461C2D250FBA}" type="pres">
      <dgm:prSet presAssocID="{2710E755-3201-4FFB-91B2-B5B9FCF7B9B5}" presName="container" presStyleCnt="0">
        <dgm:presLayoutVars>
          <dgm:dir/>
          <dgm:resizeHandles val="exact"/>
        </dgm:presLayoutVars>
      </dgm:prSet>
      <dgm:spPr/>
    </dgm:pt>
    <dgm:pt modelId="{73947EE8-D5E8-4C0F-9056-D88D198683CE}" type="pres">
      <dgm:prSet presAssocID="{D2F99DEA-1290-40EC-BD2E-81964095BFE6}" presName="compNode" presStyleCnt="0"/>
      <dgm:spPr/>
    </dgm:pt>
    <dgm:pt modelId="{8659583E-79FC-4676-B530-DF18913890B2}" type="pres">
      <dgm:prSet presAssocID="{D2F99DEA-1290-40EC-BD2E-81964095BFE6}" presName="iconBgRect" presStyleLbl="bgShp" presStyleIdx="0" presStyleCnt="4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9F605E97-269E-44A7-BAA1-DB93CE2A9161}" type="pres">
      <dgm:prSet presAssocID="{D2F99DEA-1290-40EC-BD2E-81964095BFE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bstract file structure"/>
        </a:ext>
      </dgm:extLst>
    </dgm:pt>
    <dgm:pt modelId="{7847F618-3982-4283-9D72-2A0C848E8DB5}" type="pres">
      <dgm:prSet presAssocID="{D2F99DEA-1290-40EC-BD2E-81964095BFE6}" presName="spaceRect" presStyleCnt="0"/>
      <dgm:spPr/>
    </dgm:pt>
    <dgm:pt modelId="{61108758-E68B-4AC9-A14F-6AB230130EFC}" type="pres">
      <dgm:prSet presAssocID="{D2F99DEA-1290-40EC-BD2E-81964095BFE6}" presName="textRect" presStyleLbl="revTx" presStyleIdx="0" presStyleCnt="4">
        <dgm:presLayoutVars>
          <dgm:chMax val="1"/>
          <dgm:chPref val="1"/>
        </dgm:presLayoutVars>
      </dgm:prSet>
      <dgm:spPr/>
    </dgm:pt>
    <dgm:pt modelId="{87287564-44CE-451C-974D-81A958F093C4}" type="pres">
      <dgm:prSet presAssocID="{CB62912E-4B2A-489D-BACB-9839D7818357}" presName="sibTrans" presStyleLbl="sibTrans2D1" presStyleIdx="0" presStyleCnt="0"/>
      <dgm:spPr/>
    </dgm:pt>
    <dgm:pt modelId="{361D7492-450F-4A22-9599-15EEE4E94929}" type="pres">
      <dgm:prSet presAssocID="{A4B7BA40-E6F7-4DA2-8F7B-7D4C80224DBC}" presName="compNode" presStyleCnt="0"/>
      <dgm:spPr/>
    </dgm:pt>
    <dgm:pt modelId="{51233F2E-867C-46AC-BFDA-1E8DEB01CC7C}" type="pres">
      <dgm:prSet presAssocID="{A4B7BA40-E6F7-4DA2-8F7B-7D4C80224DBC}" presName="iconBgRect" presStyleLbl="bgShp" presStyleIdx="1" presStyleCnt="4"/>
      <dgm:spPr>
        <a:solidFill>
          <a:schemeClr val="accent3">
            <a:lumMod val="50000"/>
          </a:schemeClr>
        </a:solidFill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B418F2EB-3463-47D4-9E6C-2AEFB792F1B1}" type="pres">
      <dgm:prSet presAssocID="{A4B7BA40-E6F7-4DA2-8F7B-7D4C80224DB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3D82EF4-3F8A-4D73-B2E1-BF051B08D03D}" type="pres">
      <dgm:prSet presAssocID="{A4B7BA40-E6F7-4DA2-8F7B-7D4C80224DBC}" presName="spaceRect" presStyleCnt="0"/>
      <dgm:spPr/>
    </dgm:pt>
    <dgm:pt modelId="{88D20B5F-0C49-43D6-9065-B5363AE8BEAF}" type="pres">
      <dgm:prSet presAssocID="{A4B7BA40-E6F7-4DA2-8F7B-7D4C80224DBC}" presName="textRect" presStyleLbl="revTx" presStyleIdx="1" presStyleCnt="4">
        <dgm:presLayoutVars>
          <dgm:chMax val="1"/>
          <dgm:chPref val="1"/>
        </dgm:presLayoutVars>
      </dgm:prSet>
      <dgm:spPr/>
    </dgm:pt>
    <dgm:pt modelId="{3409B8E9-C7A1-4D7B-B80C-0A72DC3C2B33}" type="pres">
      <dgm:prSet presAssocID="{2AD435A5-B7CB-4FF9-B014-1063D169FC6C}" presName="sibTrans" presStyleLbl="sibTrans2D1" presStyleIdx="0" presStyleCnt="0"/>
      <dgm:spPr/>
    </dgm:pt>
    <dgm:pt modelId="{4F640678-323F-4176-8805-DD4CD311D331}" type="pres">
      <dgm:prSet presAssocID="{DE7370F3-B0A5-4ADC-8CA3-32F557BD4126}" presName="compNode" presStyleCnt="0"/>
      <dgm:spPr/>
    </dgm:pt>
    <dgm:pt modelId="{1696AD14-52AF-4D0C-A16C-CB3A6A802D5E}" type="pres">
      <dgm:prSet presAssocID="{DE7370F3-B0A5-4ADC-8CA3-32F557BD4126}" presName="iconBgRect" presStyleLbl="bgShp" presStyleIdx="2" presStyleCnt="4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93FB45A0-F50F-4E8A-B843-7B07EFDFE6AD}" type="pres">
      <dgm:prSet presAssocID="{DE7370F3-B0A5-4ADC-8CA3-32F557BD412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6FCB8F00-BA80-4708-84FE-C7120B0B8844}" type="pres">
      <dgm:prSet presAssocID="{DE7370F3-B0A5-4ADC-8CA3-32F557BD4126}" presName="spaceRect" presStyleCnt="0"/>
      <dgm:spPr/>
    </dgm:pt>
    <dgm:pt modelId="{BCC638AB-CAAC-4465-A70C-9664430B09CD}" type="pres">
      <dgm:prSet presAssocID="{DE7370F3-B0A5-4ADC-8CA3-32F557BD4126}" presName="textRect" presStyleLbl="revTx" presStyleIdx="2" presStyleCnt="4">
        <dgm:presLayoutVars>
          <dgm:chMax val="1"/>
          <dgm:chPref val="1"/>
        </dgm:presLayoutVars>
      </dgm:prSet>
      <dgm:spPr/>
    </dgm:pt>
    <dgm:pt modelId="{6ADEFD11-E281-4227-A808-6AEACE80D975}" type="pres">
      <dgm:prSet presAssocID="{D39957BF-BF9A-47CE-B1A2-25F3852D0B69}" presName="sibTrans" presStyleLbl="sibTrans2D1" presStyleIdx="0" presStyleCnt="0"/>
      <dgm:spPr/>
    </dgm:pt>
    <dgm:pt modelId="{F6E18CAE-24A5-47CE-8113-C448C49BF67A}" type="pres">
      <dgm:prSet presAssocID="{B3590E01-D243-417E-9CB9-9A67F2C6BE61}" presName="compNode" presStyleCnt="0"/>
      <dgm:spPr/>
    </dgm:pt>
    <dgm:pt modelId="{F48739A3-6F9F-482C-A35A-3F2861EC4032}" type="pres">
      <dgm:prSet presAssocID="{B3590E01-D243-417E-9CB9-9A67F2C6BE61}" presName="iconBgRect" presStyleLbl="bgShp" presStyleIdx="3" presStyleCnt="4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94BA12D2-DADC-48BA-B402-FF2BD64F60D5}" type="pres">
      <dgm:prSet presAssocID="{B3590E01-D243-417E-9CB9-9A67F2C6BE61}" presName="iconRect" presStyleLbl="node1" presStyleIdx="3" presStyleCnt="4"/>
      <dgm:spPr>
        <a:blipFill>
          <a:blip xmlns:r="http://schemas.openxmlformats.org/officeDocument/2006/relationships" r:embed="rId7"/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-person classroom with teacher and students"/>
        </a:ext>
      </dgm:extLst>
    </dgm:pt>
    <dgm:pt modelId="{8A0A51EE-7CDE-46C4-AAAB-D8ED0F703BC1}" type="pres">
      <dgm:prSet presAssocID="{B3590E01-D243-417E-9CB9-9A67F2C6BE61}" presName="spaceRect" presStyleCnt="0"/>
      <dgm:spPr/>
    </dgm:pt>
    <dgm:pt modelId="{62749434-479A-4C56-BE4E-BADCFA23F438}" type="pres">
      <dgm:prSet presAssocID="{B3590E01-D243-417E-9CB9-9A67F2C6BE6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129F610-A33F-4D4B-AFC6-0BC18E50A2A4}" type="presOf" srcId="{2710E755-3201-4FFB-91B2-B5B9FCF7B9B5}" destId="{FB9A7CA5-8E1B-4914-AE82-14896F403051}" srcOrd="0" destOrd="0" presId="urn:microsoft.com/office/officeart/2018/2/layout/IconCircleList"/>
    <dgm:cxn modelId="{46CB9427-9034-4BFC-9F8F-2A102C5EC5D5}" type="presOf" srcId="{B3590E01-D243-417E-9CB9-9A67F2C6BE61}" destId="{62749434-479A-4C56-BE4E-BADCFA23F438}" srcOrd="0" destOrd="0" presId="urn:microsoft.com/office/officeart/2018/2/layout/IconCircleList"/>
    <dgm:cxn modelId="{427CCA2F-F381-423F-B9C0-735D844CD80F}" type="presOf" srcId="{2AD435A5-B7CB-4FF9-B014-1063D169FC6C}" destId="{3409B8E9-C7A1-4D7B-B80C-0A72DC3C2B33}" srcOrd="0" destOrd="0" presId="urn:microsoft.com/office/officeart/2018/2/layout/IconCircleList"/>
    <dgm:cxn modelId="{EBA39F30-2906-4411-8FF0-B110090ABA41}" srcId="{2710E755-3201-4FFB-91B2-B5B9FCF7B9B5}" destId="{D2F99DEA-1290-40EC-BD2E-81964095BFE6}" srcOrd="0" destOrd="0" parTransId="{B57B5DEF-EB1A-42A0-A099-CA0135867A5D}" sibTransId="{CB62912E-4B2A-489D-BACB-9839D7818357}"/>
    <dgm:cxn modelId="{9228C87A-D2AB-4004-9510-5BF83C6559B6}" type="presOf" srcId="{DE7370F3-B0A5-4ADC-8CA3-32F557BD4126}" destId="{BCC638AB-CAAC-4465-A70C-9664430B09CD}" srcOrd="0" destOrd="0" presId="urn:microsoft.com/office/officeart/2018/2/layout/IconCircleList"/>
    <dgm:cxn modelId="{3256138C-C26A-41B8-A238-C18A4C44E2CC}" type="presOf" srcId="{D2F99DEA-1290-40EC-BD2E-81964095BFE6}" destId="{61108758-E68B-4AC9-A14F-6AB230130EFC}" srcOrd="0" destOrd="0" presId="urn:microsoft.com/office/officeart/2018/2/layout/IconCircleList"/>
    <dgm:cxn modelId="{95743A8E-4C4D-4286-A741-ADAD38494A6E}" srcId="{2710E755-3201-4FFB-91B2-B5B9FCF7B9B5}" destId="{A4B7BA40-E6F7-4DA2-8F7B-7D4C80224DBC}" srcOrd="1" destOrd="0" parTransId="{D8AA926E-2EBB-489F-9513-1698129C7687}" sibTransId="{2AD435A5-B7CB-4FF9-B014-1063D169FC6C}"/>
    <dgm:cxn modelId="{F6772996-ABF3-4360-A2B1-807CE812C43D}" srcId="{2710E755-3201-4FFB-91B2-B5B9FCF7B9B5}" destId="{B3590E01-D243-417E-9CB9-9A67F2C6BE61}" srcOrd="3" destOrd="0" parTransId="{EFDC0B10-9078-46EB-A148-46E7CB2330FE}" sibTransId="{1EEC620A-8F24-48FF-9A62-CB3C8FEFCD11}"/>
    <dgm:cxn modelId="{D1DCABB7-15C6-4BC5-B54E-2299129EBA54}" type="presOf" srcId="{A4B7BA40-E6F7-4DA2-8F7B-7D4C80224DBC}" destId="{88D20B5F-0C49-43D6-9065-B5363AE8BEAF}" srcOrd="0" destOrd="0" presId="urn:microsoft.com/office/officeart/2018/2/layout/IconCircleList"/>
    <dgm:cxn modelId="{D77212EF-9D55-4443-82FE-A19382E748A3}" srcId="{2710E755-3201-4FFB-91B2-B5B9FCF7B9B5}" destId="{DE7370F3-B0A5-4ADC-8CA3-32F557BD4126}" srcOrd="2" destOrd="0" parTransId="{B0527AAE-71F3-44BE-AED2-2B8691FEADCF}" sibTransId="{D39957BF-BF9A-47CE-B1A2-25F3852D0B69}"/>
    <dgm:cxn modelId="{F74537F5-6938-4DCA-9D02-4257FC6600E4}" type="presOf" srcId="{CB62912E-4B2A-489D-BACB-9839D7818357}" destId="{87287564-44CE-451C-974D-81A958F093C4}" srcOrd="0" destOrd="0" presId="urn:microsoft.com/office/officeart/2018/2/layout/IconCircleList"/>
    <dgm:cxn modelId="{43BC23FF-36CC-4B09-A4C3-C80576591080}" type="presOf" srcId="{D39957BF-BF9A-47CE-B1A2-25F3852D0B69}" destId="{6ADEFD11-E281-4227-A808-6AEACE80D975}" srcOrd="0" destOrd="0" presId="urn:microsoft.com/office/officeart/2018/2/layout/IconCircleList"/>
    <dgm:cxn modelId="{050C1360-C847-49B5-8EEA-AEE2A9C4DD30}" type="presParOf" srcId="{FB9A7CA5-8E1B-4914-AE82-14896F403051}" destId="{5681CFB2-78E3-489E-98FB-461C2D250FBA}" srcOrd="0" destOrd="0" presId="urn:microsoft.com/office/officeart/2018/2/layout/IconCircleList"/>
    <dgm:cxn modelId="{0B636B17-D05D-4DF1-BD75-58DBFEFE87FC}" type="presParOf" srcId="{5681CFB2-78E3-489E-98FB-461C2D250FBA}" destId="{73947EE8-D5E8-4C0F-9056-D88D198683CE}" srcOrd="0" destOrd="0" presId="urn:microsoft.com/office/officeart/2018/2/layout/IconCircleList"/>
    <dgm:cxn modelId="{77E69153-9A65-4C13-A0B4-E927871B2F5A}" type="presParOf" srcId="{73947EE8-D5E8-4C0F-9056-D88D198683CE}" destId="{8659583E-79FC-4676-B530-DF18913890B2}" srcOrd="0" destOrd="0" presId="urn:microsoft.com/office/officeart/2018/2/layout/IconCircleList"/>
    <dgm:cxn modelId="{E2781043-3396-4B34-A386-39C20645C06E}" type="presParOf" srcId="{73947EE8-D5E8-4C0F-9056-D88D198683CE}" destId="{9F605E97-269E-44A7-BAA1-DB93CE2A9161}" srcOrd="1" destOrd="0" presId="urn:microsoft.com/office/officeart/2018/2/layout/IconCircleList"/>
    <dgm:cxn modelId="{A3C50184-C970-4D17-9F0E-8F028BC16AA3}" type="presParOf" srcId="{73947EE8-D5E8-4C0F-9056-D88D198683CE}" destId="{7847F618-3982-4283-9D72-2A0C848E8DB5}" srcOrd="2" destOrd="0" presId="urn:microsoft.com/office/officeart/2018/2/layout/IconCircleList"/>
    <dgm:cxn modelId="{53CBC54A-1EB4-4A3C-BBDB-71379E7FD8B2}" type="presParOf" srcId="{73947EE8-D5E8-4C0F-9056-D88D198683CE}" destId="{61108758-E68B-4AC9-A14F-6AB230130EFC}" srcOrd="3" destOrd="0" presId="urn:microsoft.com/office/officeart/2018/2/layout/IconCircleList"/>
    <dgm:cxn modelId="{FE064FA8-A72D-426A-B3CD-D365BFED207B}" type="presParOf" srcId="{5681CFB2-78E3-489E-98FB-461C2D250FBA}" destId="{87287564-44CE-451C-974D-81A958F093C4}" srcOrd="1" destOrd="0" presId="urn:microsoft.com/office/officeart/2018/2/layout/IconCircleList"/>
    <dgm:cxn modelId="{E965C2E9-AFD7-4266-8EB7-4F403F6D7B46}" type="presParOf" srcId="{5681CFB2-78E3-489E-98FB-461C2D250FBA}" destId="{361D7492-450F-4A22-9599-15EEE4E94929}" srcOrd="2" destOrd="0" presId="urn:microsoft.com/office/officeart/2018/2/layout/IconCircleList"/>
    <dgm:cxn modelId="{E2AA0F5E-70AD-42AD-9316-278E8C93E1F6}" type="presParOf" srcId="{361D7492-450F-4A22-9599-15EEE4E94929}" destId="{51233F2E-867C-46AC-BFDA-1E8DEB01CC7C}" srcOrd="0" destOrd="0" presId="urn:microsoft.com/office/officeart/2018/2/layout/IconCircleList"/>
    <dgm:cxn modelId="{6E6589E7-440C-4715-8F71-DCAAC30B25C6}" type="presParOf" srcId="{361D7492-450F-4A22-9599-15EEE4E94929}" destId="{B418F2EB-3463-47D4-9E6C-2AEFB792F1B1}" srcOrd="1" destOrd="0" presId="urn:microsoft.com/office/officeart/2018/2/layout/IconCircleList"/>
    <dgm:cxn modelId="{D0574E94-596C-4C62-9007-10EC9426EDE7}" type="presParOf" srcId="{361D7492-450F-4A22-9599-15EEE4E94929}" destId="{93D82EF4-3F8A-4D73-B2E1-BF051B08D03D}" srcOrd="2" destOrd="0" presId="urn:microsoft.com/office/officeart/2018/2/layout/IconCircleList"/>
    <dgm:cxn modelId="{D84C2A88-56B8-4CD5-BBBE-E08736EDBA3C}" type="presParOf" srcId="{361D7492-450F-4A22-9599-15EEE4E94929}" destId="{88D20B5F-0C49-43D6-9065-B5363AE8BEAF}" srcOrd="3" destOrd="0" presId="urn:microsoft.com/office/officeart/2018/2/layout/IconCircleList"/>
    <dgm:cxn modelId="{734315D5-152F-4933-9BF3-7FB7F0A3709C}" type="presParOf" srcId="{5681CFB2-78E3-489E-98FB-461C2D250FBA}" destId="{3409B8E9-C7A1-4D7B-B80C-0A72DC3C2B33}" srcOrd="3" destOrd="0" presId="urn:microsoft.com/office/officeart/2018/2/layout/IconCircleList"/>
    <dgm:cxn modelId="{CFDE9767-F345-4DB0-8D5B-EF41C3AA74D8}" type="presParOf" srcId="{5681CFB2-78E3-489E-98FB-461C2D250FBA}" destId="{4F640678-323F-4176-8805-DD4CD311D331}" srcOrd="4" destOrd="0" presId="urn:microsoft.com/office/officeart/2018/2/layout/IconCircleList"/>
    <dgm:cxn modelId="{4A0D6CBC-6912-4574-AD83-70AEB7780B50}" type="presParOf" srcId="{4F640678-323F-4176-8805-DD4CD311D331}" destId="{1696AD14-52AF-4D0C-A16C-CB3A6A802D5E}" srcOrd="0" destOrd="0" presId="urn:microsoft.com/office/officeart/2018/2/layout/IconCircleList"/>
    <dgm:cxn modelId="{5B451995-55DF-42A6-8957-31FF0FB0722C}" type="presParOf" srcId="{4F640678-323F-4176-8805-DD4CD311D331}" destId="{93FB45A0-F50F-4E8A-B843-7B07EFDFE6AD}" srcOrd="1" destOrd="0" presId="urn:microsoft.com/office/officeart/2018/2/layout/IconCircleList"/>
    <dgm:cxn modelId="{86FD4206-D109-4A59-B945-3B640A261C91}" type="presParOf" srcId="{4F640678-323F-4176-8805-DD4CD311D331}" destId="{6FCB8F00-BA80-4708-84FE-C7120B0B8844}" srcOrd="2" destOrd="0" presId="urn:microsoft.com/office/officeart/2018/2/layout/IconCircleList"/>
    <dgm:cxn modelId="{C0177C6B-47BE-40E4-A078-C28A54E039EF}" type="presParOf" srcId="{4F640678-323F-4176-8805-DD4CD311D331}" destId="{BCC638AB-CAAC-4465-A70C-9664430B09CD}" srcOrd="3" destOrd="0" presId="urn:microsoft.com/office/officeart/2018/2/layout/IconCircleList"/>
    <dgm:cxn modelId="{5CE2258F-C0C6-4186-874B-6451E76E277E}" type="presParOf" srcId="{5681CFB2-78E3-489E-98FB-461C2D250FBA}" destId="{6ADEFD11-E281-4227-A808-6AEACE80D975}" srcOrd="5" destOrd="0" presId="urn:microsoft.com/office/officeart/2018/2/layout/IconCircleList"/>
    <dgm:cxn modelId="{917C02CB-56AB-4CA2-8D52-79BEBD64667D}" type="presParOf" srcId="{5681CFB2-78E3-489E-98FB-461C2D250FBA}" destId="{F6E18CAE-24A5-47CE-8113-C448C49BF67A}" srcOrd="6" destOrd="0" presId="urn:microsoft.com/office/officeart/2018/2/layout/IconCircleList"/>
    <dgm:cxn modelId="{54D797A7-5D5F-456D-B558-98AFC36B8760}" type="presParOf" srcId="{F6E18CAE-24A5-47CE-8113-C448C49BF67A}" destId="{F48739A3-6F9F-482C-A35A-3F2861EC4032}" srcOrd="0" destOrd="0" presId="urn:microsoft.com/office/officeart/2018/2/layout/IconCircleList"/>
    <dgm:cxn modelId="{A9A8A574-53FE-40C8-B52E-DE5322778586}" type="presParOf" srcId="{F6E18CAE-24A5-47CE-8113-C448C49BF67A}" destId="{94BA12D2-DADC-48BA-B402-FF2BD64F60D5}" srcOrd="1" destOrd="0" presId="urn:microsoft.com/office/officeart/2018/2/layout/IconCircleList"/>
    <dgm:cxn modelId="{61FFF840-63E8-48F8-AE1A-5E1E30A4C57C}" type="presParOf" srcId="{F6E18CAE-24A5-47CE-8113-C448C49BF67A}" destId="{8A0A51EE-7CDE-46C4-AAAB-D8ED0F703BC1}" srcOrd="2" destOrd="0" presId="urn:microsoft.com/office/officeart/2018/2/layout/IconCircleList"/>
    <dgm:cxn modelId="{1A6CCA37-58A8-4AA0-9050-B13999403036}" type="presParOf" srcId="{F6E18CAE-24A5-47CE-8113-C448C49BF67A}" destId="{62749434-479A-4C56-BE4E-BADCFA23F43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647743-A592-4D8B-83D1-C09903022452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0EEFBE-8DD6-4D2B-BF52-0D598FBA345E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000" dirty="0">
              <a:solidFill>
                <a:sysClr val="windowText" lastClr="000000"/>
              </a:solidFill>
            </a:rPr>
            <a:t>If policy or Authorizer Assurances allow, examples of attendance documentation may include, but are not limited to: </a:t>
          </a:r>
        </a:p>
      </dgm:t>
      <dgm:extLst>
        <a:ext uri="{E40237B7-FDA0-4F09-8148-C483321AD2D9}">
          <dgm14:cNvPr xmlns:dgm14="http://schemas.microsoft.com/office/drawing/2010/diagram" id="0" name="" descr="If policy or Authorizer Assurances allow, examples of attendance documentation may include, but are not limited to: course log-ins, gradebooks showing dates assignments/ tests were submitted, dated progress reports, scanned assignments with name and date, etc.&#10;"/>
        </a:ext>
      </dgm:extLst>
    </dgm:pt>
    <dgm:pt modelId="{F224B51D-7FB0-4A7B-B375-C9AE8B8A2994}" type="parTrans" cxnId="{B38E683D-6D18-4FBC-98BA-30420F01CC4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041A1A-00AB-4AF7-9203-A55A43D7FC39}" type="sibTrans" cxnId="{B38E683D-6D18-4FBC-98BA-30420F01CC4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5602FC-4DE3-4FB1-A2A4-B18C2FCAE3DD}">
      <dgm:prSet custT="1"/>
      <dgm:spPr/>
      <dgm:t>
        <a:bodyPr/>
        <a:lstStyle/>
        <a:p>
          <a:r>
            <a:rPr lang="en-US" sz="1600"/>
            <a:t>course log-ins </a:t>
          </a:r>
        </a:p>
      </dgm:t>
      <dgm:extLst>
        <a:ext uri="{E40237B7-FDA0-4F09-8148-C483321AD2D9}">
          <dgm14:cNvPr xmlns:dgm14="http://schemas.microsoft.com/office/drawing/2010/diagram" id="0" name="" descr="If policy or Authorizer Assurances allow, examples of attendance documentation may include, but are not limited to: course log-ins, gradebooks showing dates assignments/ tests were submitted, dated progress reports, scanned assignments with name and date, etc.&#10;"/>
        </a:ext>
      </dgm:extLst>
    </dgm:pt>
    <dgm:pt modelId="{B12DB264-7576-4635-82F2-CF8EF121EDC8}" type="parTrans" cxnId="{40416300-7754-4D75-AA7C-4DC4952260F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E8D59D-3CC8-427C-BDFA-AF004EF798A7}" type="sibTrans" cxnId="{40416300-7754-4D75-AA7C-4DC4952260F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087973D-C6BD-423A-9846-EF46EFA26D58}">
      <dgm:prSet custT="1"/>
      <dgm:spPr/>
      <dgm:t>
        <a:bodyPr/>
        <a:lstStyle/>
        <a:p>
          <a:r>
            <a:rPr lang="en-US" sz="1600" dirty="0"/>
            <a:t>gradebooks showing dates assignments/ tests were submitted </a:t>
          </a:r>
        </a:p>
      </dgm:t>
      <dgm:extLst>
        <a:ext uri="{E40237B7-FDA0-4F09-8148-C483321AD2D9}">
          <dgm14:cNvPr xmlns:dgm14="http://schemas.microsoft.com/office/drawing/2010/diagram" id="0" name="" descr="If policy or Authorizer Assurances allow, examples of attendance documentation may include, but are not limited to: course log-ins, gradebooks showing dates assignments/ tests were submitted, dated progress reports, scanned assignments with name and date, etc.&#10;"/>
        </a:ext>
      </dgm:extLst>
    </dgm:pt>
    <dgm:pt modelId="{34D5B33C-9581-4D8C-9FDE-E8D1DD0E7D9F}" type="parTrans" cxnId="{DA7F5639-83F6-47A6-AEB3-E497339A192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32A27C-4461-44A5-A1C3-4ECCDA44DAE9}" type="sibTrans" cxnId="{DA7F5639-83F6-47A6-AEB3-E497339A192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57FF6F-03CD-4949-8F90-35F533255C9C}">
      <dgm:prSet custT="1"/>
      <dgm:spPr/>
      <dgm:t>
        <a:bodyPr/>
        <a:lstStyle/>
        <a:p>
          <a:r>
            <a:rPr lang="en-US" sz="1600" dirty="0"/>
            <a:t>dated progress reports </a:t>
          </a:r>
        </a:p>
      </dgm:t>
      <dgm:extLst>
        <a:ext uri="{E40237B7-FDA0-4F09-8148-C483321AD2D9}">
          <dgm14:cNvPr xmlns:dgm14="http://schemas.microsoft.com/office/drawing/2010/diagram" id="0" name="" descr="If policy or Authorizer Assurances allow, examples of attendance documentation may include, but are not limited to: course log-ins, gradebooks showing dates assignments/ tests were submitted, dated progress reports, scanned assignments with name and date, etc.&#10;"/>
        </a:ext>
      </dgm:extLst>
    </dgm:pt>
    <dgm:pt modelId="{0DC6ECB7-4C42-4C94-B0A5-0446887A6308}" type="parTrans" cxnId="{4ECF9ED4-EC2B-4093-8E32-9BF286E4CEF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F09754F-724D-4B59-8BDB-A60B382339BB}" type="sibTrans" cxnId="{4ECF9ED4-EC2B-4093-8E32-9BF286E4CEF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408565-0008-44F4-A52F-E88720A1EF4B}">
      <dgm:prSet custT="1"/>
      <dgm:spPr/>
      <dgm:t>
        <a:bodyPr/>
        <a:lstStyle/>
        <a:p>
          <a:r>
            <a:rPr lang="en-US" sz="1600"/>
            <a:t>scanned assignments with name and date</a:t>
          </a:r>
        </a:p>
      </dgm:t>
      <dgm:extLst>
        <a:ext uri="{E40237B7-FDA0-4F09-8148-C483321AD2D9}">
          <dgm14:cNvPr xmlns:dgm14="http://schemas.microsoft.com/office/drawing/2010/diagram" id="0" name="" descr="If policy or Authorizer Assurances allow, examples of attendance documentation may include, but are not limited to: course log-ins, gradebooks showing dates assignments/ tests were submitted, dated progress reports, scanned assignments with name and date, etc.&#10;"/>
        </a:ext>
      </dgm:extLst>
    </dgm:pt>
    <dgm:pt modelId="{74E23334-DEB1-463A-8A41-9CDD78DE7076}" type="parTrans" cxnId="{2860DD5C-5F67-415D-A788-9820211888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FF78401-6A8D-4291-B45F-E7BD743C586D}" type="sibTrans" cxnId="{2860DD5C-5F67-415D-A788-9820211888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F6930A8-2828-4A91-B307-C4078A4B7422}">
      <dgm:prSet custT="1"/>
      <dgm:spPr/>
      <dgm:t>
        <a:bodyPr/>
        <a:lstStyle/>
        <a:p>
          <a:r>
            <a:rPr lang="en-US" sz="1600" dirty="0"/>
            <a:t>etc.</a:t>
          </a:r>
        </a:p>
      </dgm:t>
      <dgm:extLst>
        <a:ext uri="{E40237B7-FDA0-4F09-8148-C483321AD2D9}">
          <dgm14:cNvPr xmlns:dgm14="http://schemas.microsoft.com/office/drawing/2010/diagram" id="0" name="" descr="If policy or Authorizer Assurances allow, examples of attendance documentation may include, but are not limited to: course log-ins, gradebooks showing dates assignments/ tests were submitted, dated progress reports, scanned assignments with name and date, etc.&#10;"/>
        </a:ext>
      </dgm:extLst>
    </dgm:pt>
    <dgm:pt modelId="{342163F2-F7C4-4316-BC8E-F1DBEF39FC7F}" type="parTrans" cxnId="{6CBD6628-CF6D-4615-90C2-FD6EE1E7F5C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EF1A7D5-7A9D-409D-926A-544CBA757B6D}" type="sibTrans" cxnId="{6CBD6628-CF6D-4615-90C2-FD6EE1E7F5C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2D97FE7-C94A-4174-AEA4-871748870B73}" type="pres">
      <dgm:prSet presAssocID="{BE647743-A592-4D8B-83D1-C0990302245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3B0576-8993-42C3-BBC7-C066BDE79D97}" type="pres">
      <dgm:prSet presAssocID="{870EEFBE-8DD6-4D2B-BF52-0D598FBA345E}" presName="vertOne" presStyleCnt="0"/>
      <dgm:spPr/>
    </dgm:pt>
    <dgm:pt modelId="{94CE21A4-69E4-4B4D-8871-B31082D2FB80}" type="pres">
      <dgm:prSet presAssocID="{870EEFBE-8DD6-4D2B-BF52-0D598FBA345E}" presName="txOne" presStyleLbl="node0" presStyleIdx="0" presStyleCnt="1" custScaleY="60995" custLinFactY="9506" custLinFactNeighborX="0" custLinFactNeighborY="100000">
        <dgm:presLayoutVars>
          <dgm:chPref val="3"/>
        </dgm:presLayoutVars>
      </dgm:prSet>
      <dgm:spPr/>
    </dgm:pt>
    <dgm:pt modelId="{567CA0AA-0482-4838-9AD6-3EFD494BB638}" type="pres">
      <dgm:prSet presAssocID="{870EEFBE-8DD6-4D2B-BF52-0D598FBA345E}" presName="parTransOne" presStyleCnt="0"/>
      <dgm:spPr/>
    </dgm:pt>
    <dgm:pt modelId="{B350053A-8599-490F-B0D8-3CD6FFFC878C}" type="pres">
      <dgm:prSet presAssocID="{870EEFBE-8DD6-4D2B-BF52-0D598FBA345E}" presName="horzOne" presStyleCnt="0"/>
      <dgm:spPr/>
    </dgm:pt>
    <dgm:pt modelId="{8257A6F5-AE11-40F3-909C-C749ACF76DFE}" type="pres">
      <dgm:prSet presAssocID="{BA5602FC-4DE3-4FB1-A2A4-B18C2FCAE3DD}" presName="vertTwo" presStyleCnt="0"/>
      <dgm:spPr/>
    </dgm:pt>
    <dgm:pt modelId="{C4E10791-F603-411B-B000-52FAEE98F1AA}" type="pres">
      <dgm:prSet presAssocID="{BA5602FC-4DE3-4FB1-A2A4-B18C2FCAE3DD}" presName="txTwo" presStyleLbl="node2" presStyleIdx="0" presStyleCnt="5">
        <dgm:presLayoutVars>
          <dgm:chPref val="3"/>
        </dgm:presLayoutVars>
      </dgm:prSet>
      <dgm:spPr/>
    </dgm:pt>
    <dgm:pt modelId="{8C72512E-EB3A-42D0-A7D8-5B4A223D84DD}" type="pres">
      <dgm:prSet presAssocID="{BA5602FC-4DE3-4FB1-A2A4-B18C2FCAE3DD}" presName="horzTwo" presStyleCnt="0"/>
      <dgm:spPr/>
    </dgm:pt>
    <dgm:pt modelId="{D618BBE9-6FB4-42C2-B8FD-889D6C8B7473}" type="pres">
      <dgm:prSet presAssocID="{3EE8D59D-3CC8-427C-BDFA-AF004EF798A7}" presName="sibSpaceTwo" presStyleCnt="0"/>
      <dgm:spPr/>
    </dgm:pt>
    <dgm:pt modelId="{F808C1A0-73DD-4C19-9516-ECE66A714B30}" type="pres">
      <dgm:prSet presAssocID="{E087973D-C6BD-423A-9846-EF46EFA26D58}" presName="vertTwo" presStyleCnt="0"/>
      <dgm:spPr/>
    </dgm:pt>
    <dgm:pt modelId="{56BEF86D-B205-4F8F-BFFB-A3AE580B4FD2}" type="pres">
      <dgm:prSet presAssocID="{E087973D-C6BD-423A-9846-EF46EFA26D58}" presName="txTwo" presStyleLbl="node2" presStyleIdx="1" presStyleCnt="5">
        <dgm:presLayoutVars>
          <dgm:chPref val="3"/>
        </dgm:presLayoutVars>
      </dgm:prSet>
      <dgm:spPr/>
    </dgm:pt>
    <dgm:pt modelId="{37958026-CAEB-4052-8266-9C664D174314}" type="pres">
      <dgm:prSet presAssocID="{E087973D-C6BD-423A-9846-EF46EFA26D58}" presName="horzTwo" presStyleCnt="0"/>
      <dgm:spPr/>
    </dgm:pt>
    <dgm:pt modelId="{14597F58-8C39-4934-B989-D0C0A56D2ECD}" type="pres">
      <dgm:prSet presAssocID="{A332A27C-4461-44A5-A1C3-4ECCDA44DAE9}" presName="sibSpaceTwo" presStyleCnt="0"/>
      <dgm:spPr/>
    </dgm:pt>
    <dgm:pt modelId="{E967F5D0-D8AC-4B3A-9C10-E5E284719FA8}" type="pres">
      <dgm:prSet presAssocID="{9657FF6F-03CD-4949-8F90-35F533255C9C}" presName="vertTwo" presStyleCnt="0"/>
      <dgm:spPr/>
    </dgm:pt>
    <dgm:pt modelId="{6DBCF25F-E962-4989-B9FC-05A2BC041C7D}" type="pres">
      <dgm:prSet presAssocID="{9657FF6F-03CD-4949-8F90-35F533255C9C}" presName="txTwo" presStyleLbl="node2" presStyleIdx="2" presStyleCnt="5">
        <dgm:presLayoutVars>
          <dgm:chPref val="3"/>
        </dgm:presLayoutVars>
      </dgm:prSet>
      <dgm:spPr/>
    </dgm:pt>
    <dgm:pt modelId="{E44E1AC8-4F7A-4FDF-8151-03F4A1EDBC5F}" type="pres">
      <dgm:prSet presAssocID="{9657FF6F-03CD-4949-8F90-35F533255C9C}" presName="horzTwo" presStyleCnt="0"/>
      <dgm:spPr/>
    </dgm:pt>
    <dgm:pt modelId="{E28EF57A-EB91-4F7D-954B-E34F191B1277}" type="pres">
      <dgm:prSet presAssocID="{CF09754F-724D-4B59-8BDB-A60B382339BB}" presName="sibSpaceTwo" presStyleCnt="0"/>
      <dgm:spPr/>
    </dgm:pt>
    <dgm:pt modelId="{7D606EB7-CE0E-4A4B-8821-268F37A54C6C}" type="pres">
      <dgm:prSet presAssocID="{7E408565-0008-44F4-A52F-E88720A1EF4B}" presName="vertTwo" presStyleCnt="0"/>
      <dgm:spPr/>
    </dgm:pt>
    <dgm:pt modelId="{F71315BF-44FF-42D3-9D44-28F914969A6C}" type="pres">
      <dgm:prSet presAssocID="{7E408565-0008-44F4-A52F-E88720A1EF4B}" presName="txTwo" presStyleLbl="node2" presStyleIdx="3" presStyleCnt="5">
        <dgm:presLayoutVars>
          <dgm:chPref val="3"/>
        </dgm:presLayoutVars>
      </dgm:prSet>
      <dgm:spPr/>
    </dgm:pt>
    <dgm:pt modelId="{52AF5EE2-FFAF-4E62-B545-50D96EFE6273}" type="pres">
      <dgm:prSet presAssocID="{7E408565-0008-44F4-A52F-E88720A1EF4B}" presName="horzTwo" presStyleCnt="0"/>
      <dgm:spPr/>
    </dgm:pt>
    <dgm:pt modelId="{C408FC89-6B2E-4CA1-B65D-C18585D94BB1}" type="pres">
      <dgm:prSet presAssocID="{BFF78401-6A8D-4291-B45F-E7BD743C586D}" presName="sibSpaceTwo" presStyleCnt="0"/>
      <dgm:spPr/>
    </dgm:pt>
    <dgm:pt modelId="{6CD3AB40-5525-43A7-8A95-9E9ECB0AB86E}" type="pres">
      <dgm:prSet presAssocID="{DF6930A8-2828-4A91-B307-C4078A4B7422}" presName="vertTwo" presStyleCnt="0"/>
      <dgm:spPr/>
    </dgm:pt>
    <dgm:pt modelId="{98D5FA4B-59F3-4322-9BE5-4F285671EE9A}" type="pres">
      <dgm:prSet presAssocID="{DF6930A8-2828-4A91-B307-C4078A4B7422}" presName="txTwo" presStyleLbl="node2" presStyleIdx="4" presStyleCnt="5" custLinFactNeighborX="214" custLinFactNeighborY="17433">
        <dgm:presLayoutVars>
          <dgm:chPref val="3"/>
        </dgm:presLayoutVars>
      </dgm:prSet>
      <dgm:spPr/>
    </dgm:pt>
    <dgm:pt modelId="{F8C7E452-67E0-4280-A98D-4C3D3EB78398}" type="pres">
      <dgm:prSet presAssocID="{DF6930A8-2828-4A91-B307-C4078A4B7422}" presName="horzTwo" presStyleCnt="0"/>
      <dgm:spPr/>
    </dgm:pt>
  </dgm:ptLst>
  <dgm:cxnLst>
    <dgm:cxn modelId="{40416300-7754-4D75-AA7C-4DC4952260F3}" srcId="{870EEFBE-8DD6-4D2B-BF52-0D598FBA345E}" destId="{BA5602FC-4DE3-4FB1-A2A4-B18C2FCAE3DD}" srcOrd="0" destOrd="0" parTransId="{B12DB264-7576-4635-82F2-CF8EF121EDC8}" sibTransId="{3EE8D59D-3CC8-427C-BDFA-AF004EF798A7}"/>
    <dgm:cxn modelId="{44F6C701-8A43-4503-BB50-2423886CC334}" type="presOf" srcId="{BA5602FC-4DE3-4FB1-A2A4-B18C2FCAE3DD}" destId="{C4E10791-F603-411B-B000-52FAEE98F1AA}" srcOrd="0" destOrd="0" presId="urn:microsoft.com/office/officeart/2005/8/layout/hierarchy4"/>
    <dgm:cxn modelId="{ACD11317-1DB6-4D2F-A6A2-F2840FEEFE76}" type="presOf" srcId="{BE647743-A592-4D8B-83D1-C09903022452}" destId="{42D97FE7-C94A-4174-AEA4-871748870B73}" srcOrd="0" destOrd="0" presId="urn:microsoft.com/office/officeart/2005/8/layout/hierarchy4"/>
    <dgm:cxn modelId="{6CBD6628-CF6D-4615-90C2-FD6EE1E7F5C5}" srcId="{870EEFBE-8DD6-4D2B-BF52-0D598FBA345E}" destId="{DF6930A8-2828-4A91-B307-C4078A4B7422}" srcOrd="4" destOrd="0" parTransId="{342163F2-F7C4-4316-BC8E-F1DBEF39FC7F}" sibTransId="{6EF1A7D5-7A9D-409D-926A-544CBA757B6D}"/>
    <dgm:cxn modelId="{D139AB2B-A670-4BBB-B341-959935A2A500}" type="presOf" srcId="{870EEFBE-8DD6-4D2B-BF52-0D598FBA345E}" destId="{94CE21A4-69E4-4B4D-8871-B31082D2FB80}" srcOrd="0" destOrd="0" presId="urn:microsoft.com/office/officeart/2005/8/layout/hierarchy4"/>
    <dgm:cxn modelId="{68057539-A778-4789-89B4-175BEB7958E8}" type="presOf" srcId="{E087973D-C6BD-423A-9846-EF46EFA26D58}" destId="{56BEF86D-B205-4F8F-BFFB-A3AE580B4FD2}" srcOrd="0" destOrd="0" presId="urn:microsoft.com/office/officeart/2005/8/layout/hierarchy4"/>
    <dgm:cxn modelId="{DA7F5639-83F6-47A6-AEB3-E497339A1929}" srcId="{870EEFBE-8DD6-4D2B-BF52-0D598FBA345E}" destId="{E087973D-C6BD-423A-9846-EF46EFA26D58}" srcOrd="1" destOrd="0" parTransId="{34D5B33C-9581-4D8C-9FDE-E8D1DD0E7D9F}" sibTransId="{A332A27C-4461-44A5-A1C3-4ECCDA44DAE9}"/>
    <dgm:cxn modelId="{B38E683D-6D18-4FBC-98BA-30420F01CC45}" srcId="{BE647743-A592-4D8B-83D1-C09903022452}" destId="{870EEFBE-8DD6-4D2B-BF52-0D598FBA345E}" srcOrd="0" destOrd="0" parTransId="{F224B51D-7FB0-4A7B-B375-C9AE8B8A2994}" sibTransId="{E7041A1A-00AB-4AF7-9203-A55A43D7FC39}"/>
    <dgm:cxn modelId="{2860DD5C-5F67-415D-A788-98202118888F}" srcId="{870EEFBE-8DD6-4D2B-BF52-0D598FBA345E}" destId="{7E408565-0008-44F4-A52F-E88720A1EF4B}" srcOrd="3" destOrd="0" parTransId="{74E23334-DEB1-463A-8A41-9CDD78DE7076}" sibTransId="{BFF78401-6A8D-4291-B45F-E7BD743C586D}"/>
    <dgm:cxn modelId="{01C69A46-1E71-478E-9C1C-39D97C5569EC}" type="presOf" srcId="{9657FF6F-03CD-4949-8F90-35F533255C9C}" destId="{6DBCF25F-E962-4989-B9FC-05A2BC041C7D}" srcOrd="0" destOrd="0" presId="urn:microsoft.com/office/officeart/2005/8/layout/hierarchy4"/>
    <dgm:cxn modelId="{063E0C4B-9A6E-42BD-A34E-794F04AB803C}" type="presOf" srcId="{DF6930A8-2828-4A91-B307-C4078A4B7422}" destId="{98D5FA4B-59F3-4322-9BE5-4F285671EE9A}" srcOrd="0" destOrd="0" presId="urn:microsoft.com/office/officeart/2005/8/layout/hierarchy4"/>
    <dgm:cxn modelId="{238A2AAF-A6B0-4578-96B2-7D11B0EB902E}" type="presOf" srcId="{7E408565-0008-44F4-A52F-E88720A1EF4B}" destId="{F71315BF-44FF-42D3-9D44-28F914969A6C}" srcOrd="0" destOrd="0" presId="urn:microsoft.com/office/officeart/2005/8/layout/hierarchy4"/>
    <dgm:cxn modelId="{4ECF9ED4-EC2B-4093-8E32-9BF286E4CEF3}" srcId="{870EEFBE-8DD6-4D2B-BF52-0D598FBA345E}" destId="{9657FF6F-03CD-4949-8F90-35F533255C9C}" srcOrd="2" destOrd="0" parTransId="{0DC6ECB7-4C42-4C94-B0A5-0446887A6308}" sibTransId="{CF09754F-724D-4B59-8BDB-A60B382339BB}"/>
    <dgm:cxn modelId="{A53F70DB-E80B-46DD-917C-AA1F32431E1A}" type="presParOf" srcId="{42D97FE7-C94A-4174-AEA4-871748870B73}" destId="{EB3B0576-8993-42C3-BBC7-C066BDE79D97}" srcOrd="0" destOrd="0" presId="urn:microsoft.com/office/officeart/2005/8/layout/hierarchy4"/>
    <dgm:cxn modelId="{B50E600B-82B6-4A68-A71F-A9D16E74B6F6}" type="presParOf" srcId="{EB3B0576-8993-42C3-BBC7-C066BDE79D97}" destId="{94CE21A4-69E4-4B4D-8871-B31082D2FB80}" srcOrd="0" destOrd="0" presId="urn:microsoft.com/office/officeart/2005/8/layout/hierarchy4"/>
    <dgm:cxn modelId="{123A4C59-7FB0-48BD-B8EA-5A336499D9C2}" type="presParOf" srcId="{EB3B0576-8993-42C3-BBC7-C066BDE79D97}" destId="{567CA0AA-0482-4838-9AD6-3EFD494BB638}" srcOrd="1" destOrd="0" presId="urn:microsoft.com/office/officeart/2005/8/layout/hierarchy4"/>
    <dgm:cxn modelId="{9777C4F4-45DC-4FC4-B1B8-C1B0A2C6E380}" type="presParOf" srcId="{EB3B0576-8993-42C3-BBC7-C066BDE79D97}" destId="{B350053A-8599-490F-B0D8-3CD6FFFC878C}" srcOrd="2" destOrd="0" presId="urn:microsoft.com/office/officeart/2005/8/layout/hierarchy4"/>
    <dgm:cxn modelId="{EAEAFD9D-9AB3-4FA0-9405-C4F5833AA589}" type="presParOf" srcId="{B350053A-8599-490F-B0D8-3CD6FFFC878C}" destId="{8257A6F5-AE11-40F3-909C-C749ACF76DFE}" srcOrd="0" destOrd="0" presId="urn:microsoft.com/office/officeart/2005/8/layout/hierarchy4"/>
    <dgm:cxn modelId="{452DA683-9AE9-4B43-ADC8-4F49EC4D5962}" type="presParOf" srcId="{8257A6F5-AE11-40F3-909C-C749ACF76DFE}" destId="{C4E10791-F603-411B-B000-52FAEE98F1AA}" srcOrd="0" destOrd="0" presId="urn:microsoft.com/office/officeart/2005/8/layout/hierarchy4"/>
    <dgm:cxn modelId="{1C316619-214E-434E-8226-B21FF860F614}" type="presParOf" srcId="{8257A6F5-AE11-40F3-909C-C749ACF76DFE}" destId="{8C72512E-EB3A-42D0-A7D8-5B4A223D84DD}" srcOrd="1" destOrd="0" presId="urn:microsoft.com/office/officeart/2005/8/layout/hierarchy4"/>
    <dgm:cxn modelId="{698144D8-FB34-4F24-8B1A-9CE1038D53C4}" type="presParOf" srcId="{B350053A-8599-490F-B0D8-3CD6FFFC878C}" destId="{D618BBE9-6FB4-42C2-B8FD-889D6C8B7473}" srcOrd="1" destOrd="0" presId="urn:microsoft.com/office/officeart/2005/8/layout/hierarchy4"/>
    <dgm:cxn modelId="{6787394D-1B28-4485-A2F8-39B2784ADC88}" type="presParOf" srcId="{B350053A-8599-490F-B0D8-3CD6FFFC878C}" destId="{F808C1A0-73DD-4C19-9516-ECE66A714B30}" srcOrd="2" destOrd="0" presId="urn:microsoft.com/office/officeart/2005/8/layout/hierarchy4"/>
    <dgm:cxn modelId="{E0E10F56-A565-4B93-815F-769707DB9F5C}" type="presParOf" srcId="{F808C1A0-73DD-4C19-9516-ECE66A714B30}" destId="{56BEF86D-B205-4F8F-BFFB-A3AE580B4FD2}" srcOrd="0" destOrd="0" presId="urn:microsoft.com/office/officeart/2005/8/layout/hierarchy4"/>
    <dgm:cxn modelId="{2E448B05-F8C7-4F9D-B9B9-4DA7B1932386}" type="presParOf" srcId="{F808C1A0-73DD-4C19-9516-ECE66A714B30}" destId="{37958026-CAEB-4052-8266-9C664D174314}" srcOrd="1" destOrd="0" presId="urn:microsoft.com/office/officeart/2005/8/layout/hierarchy4"/>
    <dgm:cxn modelId="{24FFFF2D-4F63-4131-A202-F7E154FDF9DC}" type="presParOf" srcId="{B350053A-8599-490F-B0D8-3CD6FFFC878C}" destId="{14597F58-8C39-4934-B989-D0C0A56D2ECD}" srcOrd="3" destOrd="0" presId="urn:microsoft.com/office/officeart/2005/8/layout/hierarchy4"/>
    <dgm:cxn modelId="{DAB71647-10B7-475C-B337-BA2BB82C35B4}" type="presParOf" srcId="{B350053A-8599-490F-B0D8-3CD6FFFC878C}" destId="{E967F5D0-D8AC-4B3A-9C10-E5E284719FA8}" srcOrd="4" destOrd="0" presId="urn:microsoft.com/office/officeart/2005/8/layout/hierarchy4"/>
    <dgm:cxn modelId="{074AF07B-36E4-4FA0-AD89-F801BA92CED0}" type="presParOf" srcId="{E967F5D0-D8AC-4B3A-9C10-E5E284719FA8}" destId="{6DBCF25F-E962-4989-B9FC-05A2BC041C7D}" srcOrd="0" destOrd="0" presId="urn:microsoft.com/office/officeart/2005/8/layout/hierarchy4"/>
    <dgm:cxn modelId="{C2E05AF1-D8E9-4D57-8592-0E5A4BF95B1A}" type="presParOf" srcId="{E967F5D0-D8AC-4B3A-9C10-E5E284719FA8}" destId="{E44E1AC8-4F7A-4FDF-8151-03F4A1EDBC5F}" srcOrd="1" destOrd="0" presId="urn:microsoft.com/office/officeart/2005/8/layout/hierarchy4"/>
    <dgm:cxn modelId="{65A4A7AC-49E3-4CF4-8A89-41B5C992A3B8}" type="presParOf" srcId="{B350053A-8599-490F-B0D8-3CD6FFFC878C}" destId="{E28EF57A-EB91-4F7D-954B-E34F191B1277}" srcOrd="5" destOrd="0" presId="urn:microsoft.com/office/officeart/2005/8/layout/hierarchy4"/>
    <dgm:cxn modelId="{E0374B98-1AB5-4001-BACF-FCAA87670DEF}" type="presParOf" srcId="{B350053A-8599-490F-B0D8-3CD6FFFC878C}" destId="{7D606EB7-CE0E-4A4B-8821-268F37A54C6C}" srcOrd="6" destOrd="0" presId="urn:microsoft.com/office/officeart/2005/8/layout/hierarchy4"/>
    <dgm:cxn modelId="{2B78C846-777E-419D-ACEC-A8D225CB6864}" type="presParOf" srcId="{7D606EB7-CE0E-4A4B-8821-268F37A54C6C}" destId="{F71315BF-44FF-42D3-9D44-28F914969A6C}" srcOrd="0" destOrd="0" presId="urn:microsoft.com/office/officeart/2005/8/layout/hierarchy4"/>
    <dgm:cxn modelId="{FE0AE7D2-1027-425D-AC33-476E8A872440}" type="presParOf" srcId="{7D606EB7-CE0E-4A4B-8821-268F37A54C6C}" destId="{52AF5EE2-FFAF-4E62-B545-50D96EFE6273}" srcOrd="1" destOrd="0" presId="urn:microsoft.com/office/officeart/2005/8/layout/hierarchy4"/>
    <dgm:cxn modelId="{68A6282F-5E14-4DF1-A088-2687DE3BF9D3}" type="presParOf" srcId="{B350053A-8599-490F-B0D8-3CD6FFFC878C}" destId="{C408FC89-6B2E-4CA1-B65D-C18585D94BB1}" srcOrd="7" destOrd="0" presId="urn:microsoft.com/office/officeart/2005/8/layout/hierarchy4"/>
    <dgm:cxn modelId="{3FA406FB-4946-4324-BEF7-71105225FE1D}" type="presParOf" srcId="{B350053A-8599-490F-B0D8-3CD6FFFC878C}" destId="{6CD3AB40-5525-43A7-8A95-9E9ECB0AB86E}" srcOrd="8" destOrd="0" presId="urn:microsoft.com/office/officeart/2005/8/layout/hierarchy4"/>
    <dgm:cxn modelId="{500F762E-3E6B-4D49-A1C5-B2DC0ACCF086}" type="presParOf" srcId="{6CD3AB40-5525-43A7-8A95-9E9ECB0AB86E}" destId="{98D5FA4B-59F3-4322-9BE5-4F285671EE9A}" srcOrd="0" destOrd="0" presId="urn:microsoft.com/office/officeart/2005/8/layout/hierarchy4"/>
    <dgm:cxn modelId="{836ACCE0-41A0-4ADD-A470-13EB2403A1A1}" type="presParOf" srcId="{6CD3AB40-5525-43A7-8A95-9E9ECB0AB86E}" destId="{F8C7E452-67E0-4280-A98D-4C3D3EB7839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9CFBB-365C-42D1-A18D-66CD5D947402}">
      <dsp:nvSpPr>
        <dsp:cNvPr id="0" name=""/>
        <dsp:cNvSpPr/>
      </dsp:nvSpPr>
      <dsp:spPr>
        <a:xfrm>
          <a:off x="1107" y="458475"/>
          <a:ext cx="1961518" cy="19615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44167-AC0F-4A79-B432-11DDC953FF2D}">
      <dsp:nvSpPr>
        <dsp:cNvPr id="0" name=""/>
        <dsp:cNvSpPr/>
      </dsp:nvSpPr>
      <dsp:spPr>
        <a:xfrm>
          <a:off x="1107" y="458475"/>
          <a:ext cx="196" cy="392303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7BB08-2A2C-4CDE-8BE9-F562F347AC2B}">
      <dsp:nvSpPr>
        <dsp:cNvPr id="0" name=""/>
        <dsp:cNvSpPr/>
      </dsp:nvSpPr>
      <dsp:spPr>
        <a:xfrm>
          <a:off x="1107" y="2419994"/>
          <a:ext cx="1961518" cy="1961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Complete the basics of the collection early (Get files error free and create snapshots by the middle of October)</a:t>
          </a:r>
        </a:p>
      </dsp:txBody>
      <dsp:txXfrm>
        <a:off x="1107" y="2419994"/>
        <a:ext cx="1961518" cy="1961518"/>
      </dsp:txXfrm>
    </dsp:sp>
    <dsp:sp modelId="{BD48A808-B7CC-4E3D-9736-F81F1C778ACD}">
      <dsp:nvSpPr>
        <dsp:cNvPr id="0" name=""/>
        <dsp:cNvSpPr/>
      </dsp:nvSpPr>
      <dsp:spPr>
        <a:xfrm>
          <a:off x="1963422" y="458475"/>
          <a:ext cx="1961518" cy="19615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3F7AE-32CD-411A-AB79-AC1962525EF5}">
      <dsp:nvSpPr>
        <dsp:cNvPr id="0" name=""/>
        <dsp:cNvSpPr/>
      </dsp:nvSpPr>
      <dsp:spPr>
        <a:xfrm>
          <a:off x="1963422" y="458475"/>
          <a:ext cx="196" cy="392303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4C7DB-F6C3-4CC4-99D0-0869F98F6632}">
      <dsp:nvSpPr>
        <dsp:cNvPr id="0" name=""/>
        <dsp:cNvSpPr/>
      </dsp:nvSpPr>
      <dsp:spPr>
        <a:xfrm>
          <a:off x="1963422" y="2419994"/>
          <a:ext cx="1961518" cy="1961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An error free snapshot does not guarantee accurately reported data</a:t>
          </a:r>
        </a:p>
      </dsp:txBody>
      <dsp:txXfrm>
        <a:off x="1963422" y="2419994"/>
        <a:ext cx="1961518" cy="1961518"/>
      </dsp:txXfrm>
    </dsp:sp>
    <dsp:sp modelId="{22F61767-5AE5-44FF-B2F9-1BD5342E91F4}">
      <dsp:nvSpPr>
        <dsp:cNvPr id="0" name=""/>
        <dsp:cNvSpPr/>
      </dsp:nvSpPr>
      <dsp:spPr>
        <a:xfrm>
          <a:off x="3925736" y="458475"/>
          <a:ext cx="1961518" cy="19615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61198-6DFB-4754-A81F-0AB475078F3E}">
      <dsp:nvSpPr>
        <dsp:cNvPr id="0" name=""/>
        <dsp:cNvSpPr/>
      </dsp:nvSpPr>
      <dsp:spPr>
        <a:xfrm>
          <a:off x="3925736" y="458475"/>
          <a:ext cx="196" cy="392303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C492C0-4598-45B5-862C-65EC852812E4}">
      <dsp:nvSpPr>
        <dsp:cNvPr id="0" name=""/>
        <dsp:cNvSpPr/>
      </dsp:nvSpPr>
      <dsp:spPr>
        <a:xfrm>
          <a:off x="3925736" y="2419994"/>
          <a:ext cx="1961518" cy="1961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Review, Review, Review!</a:t>
          </a:r>
        </a:p>
      </dsp:txBody>
      <dsp:txXfrm>
        <a:off x="3925736" y="2419994"/>
        <a:ext cx="1961518" cy="1961518"/>
      </dsp:txXfrm>
    </dsp:sp>
    <dsp:sp modelId="{E31A8082-C7FF-4316-9732-907D1BA44962}">
      <dsp:nvSpPr>
        <dsp:cNvPr id="0" name=""/>
        <dsp:cNvSpPr/>
      </dsp:nvSpPr>
      <dsp:spPr>
        <a:xfrm>
          <a:off x="5888050" y="458475"/>
          <a:ext cx="1961518" cy="19615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EDF24-C48B-4825-993E-50FD7019197B}">
      <dsp:nvSpPr>
        <dsp:cNvPr id="0" name=""/>
        <dsp:cNvSpPr/>
      </dsp:nvSpPr>
      <dsp:spPr>
        <a:xfrm>
          <a:off x="5888050" y="458475"/>
          <a:ext cx="196" cy="392303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9632B-3DD5-4672-8D50-9B6147C0E9B8}">
      <dsp:nvSpPr>
        <dsp:cNvPr id="0" name=""/>
        <dsp:cNvSpPr/>
      </dsp:nvSpPr>
      <dsp:spPr>
        <a:xfrm>
          <a:off x="5888050" y="2419994"/>
          <a:ext cx="1961518" cy="1961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Pull in Subject Matter Experts to assist with verifying data (Finance Department, English Learner Department, Special Education, Registrar)</a:t>
          </a:r>
        </a:p>
      </dsp:txBody>
      <dsp:txXfrm>
        <a:off x="5888050" y="2419994"/>
        <a:ext cx="1961518" cy="1961518"/>
      </dsp:txXfrm>
    </dsp:sp>
    <dsp:sp modelId="{4432B3B3-4977-4F8A-AEF7-2EE58E06D7A9}">
      <dsp:nvSpPr>
        <dsp:cNvPr id="0" name=""/>
        <dsp:cNvSpPr/>
      </dsp:nvSpPr>
      <dsp:spPr>
        <a:xfrm>
          <a:off x="7850365" y="458475"/>
          <a:ext cx="1961518" cy="196151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A0007-D7CA-4C3B-90DF-5229C90FBF16}">
      <dsp:nvSpPr>
        <dsp:cNvPr id="0" name=""/>
        <dsp:cNvSpPr/>
      </dsp:nvSpPr>
      <dsp:spPr>
        <a:xfrm>
          <a:off x="7850365" y="458475"/>
          <a:ext cx="196" cy="3923037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1ACAA8-8BAA-4E47-8DEC-25AA75D797B8}">
      <dsp:nvSpPr>
        <dsp:cNvPr id="0" name=""/>
        <dsp:cNvSpPr/>
      </dsp:nvSpPr>
      <dsp:spPr>
        <a:xfrm>
          <a:off x="7850365" y="2419994"/>
          <a:ext cx="1961518" cy="1961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COGNOS Reports for verification</a:t>
          </a:r>
        </a:p>
      </dsp:txBody>
      <dsp:txXfrm>
        <a:off x="7850365" y="2419994"/>
        <a:ext cx="1961518" cy="1961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C7D39-100D-42E4-AE28-90B701B08CA2}">
      <dsp:nvSpPr>
        <dsp:cNvPr id="0" name=""/>
        <dsp:cNvSpPr/>
      </dsp:nvSpPr>
      <dsp:spPr>
        <a:xfrm>
          <a:off x="0" y="3534976"/>
          <a:ext cx="7527291" cy="13835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Districts will then need to:</a:t>
          </a:r>
        </a:p>
      </dsp:txBody>
      <dsp:txXfrm>
        <a:off x="0" y="3534976"/>
        <a:ext cx="7527291" cy="747112"/>
      </dsp:txXfrm>
    </dsp:sp>
    <dsp:sp modelId="{ECAF00C3-0638-4D2F-82D8-F7C026659B49}">
      <dsp:nvSpPr>
        <dsp:cNvPr id="0" name=""/>
        <dsp:cNvSpPr/>
      </dsp:nvSpPr>
      <dsp:spPr>
        <a:xfrm>
          <a:off x="3675" y="4085586"/>
          <a:ext cx="2506646" cy="82345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Make the appropriate adjustments to their interchange files </a:t>
          </a:r>
          <a:r>
            <a:rPr lang="en-US" sz="1700" b="1" u="sng" kern="1200"/>
            <a:t>AND</a:t>
          </a:r>
          <a:endParaRPr lang="en-US" sz="1700" kern="1200"/>
        </a:p>
      </dsp:txBody>
      <dsp:txXfrm>
        <a:off x="3675" y="4085586"/>
        <a:ext cx="2506646" cy="823458"/>
      </dsp:txXfrm>
    </dsp:sp>
    <dsp:sp modelId="{56B53722-0A6C-4A8F-A64E-DCC81ABB27DD}">
      <dsp:nvSpPr>
        <dsp:cNvPr id="0" name=""/>
        <dsp:cNvSpPr/>
      </dsp:nvSpPr>
      <dsp:spPr>
        <a:xfrm>
          <a:off x="2510322" y="4085586"/>
          <a:ext cx="2506646" cy="823458"/>
        </a:xfrm>
        <a:prstGeom prst="rect">
          <a:avLst/>
        </a:prstGeom>
        <a:solidFill>
          <a:schemeClr val="accent5">
            <a:tint val="40000"/>
            <a:alpha val="90000"/>
            <a:hueOff val="-2625948"/>
            <a:satOff val="20290"/>
            <a:lumOff val="146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Regenerate their Student October Count Snapshot </a:t>
          </a:r>
          <a:r>
            <a:rPr lang="en-US" sz="1600" b="1" u="sng" kern="1200"/>
            <a:t>AND</a:t>
          </a:r>
          <a:endParaRPr lang="en-US" sz="1600" kern="1200"/>
        </a:p>
      </dsp:txBody>
      <dsp:txXfrm>
        <a:off x="2510322" y="4085586"/>
        <a:ext cx="2506646" cy="823458"/>
      </dsp:txXfrm>
    </dsp:sp>
    <dsp:sp modelId="{6CA7FEBE-5D5D-421E-85D2-96290A3ECF69}">
      <dsp:nvSpPr>
        <dsp:cNvPr id="0" name=""/>
        <dsp:cNvSpPr/>
      </dsp:nvSpPr>
      <dsp:spPr>
        <a:xfrm>
          <a:off x="5016968" y="4085586"/>
          <a:ext cx="2506646" cy="823458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Re-submit their Snapshot</a:t>
          </a:r>
        </a:p>
      </dsp:txBody>
      <dsp:txXfrm>
        <a:off x="5016968" y="4085586"/>
        <a:ext cx="2506646" cy="823458"/>
      </dsp:txXfrm>
    </dsp:sp>
    <dsp:sp modelId="{81152E5A-7F8A-4B48-89E0-99966A456A6D}">
      <dsp:nvSpPr>
        <dsp:cNvPr id="0" name=""/>
        <dsp:cNvSpPr/>
      </dsp:nvSpPr>
      <dsp:spPr>
        <a:xfrm rot="10800000">
          <a:off x="0" y="2115343"/>
          <a:ext cx="7527291" cy="1520761"/>
        </a:xfrm>
        <a:prstGeom prst="upArrowCallout">
          <a:avLst/>
        </a:prstGeom>
        <a:solidFill>
          <a:schemeClr val="accent5">
            <a:hueOff val="-5049166"/>
            <a:satOff val="37972"/>
            <a:lumOff val="8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</a:rPr>
            <a:t>Data Services will unlock the Snapshot for any district needing to change their data per the duplicate count findings.</a:t>
          </a:r>
        </a:p>
      </dsp:txBody>
      <dsp:txXfrm rot="10800000">
        <a:off x="0" y="2115343"/>
        <a:ext cx="7527291" cy="988145"/>
      </dsp:txXfrm>
    </dsp:sp>
    <dsp:sp modelId="{93E69109-D8C8-44D8-8845-141D8321DD73}">
      <dsp:nvSpPr>
        <dsp:cNvPr id="0" name=""/>
        <dsp:cNvSpPr/>
      </dsp:nvSpPr>
      <dsp:spPr>
        <a:xfrm rot="10800000">
          <a:off x="0" y="128051"/>
          <a:ext cx="7527291" cy="2040107"/>
        </a:xfrm>
        <a:prstGeom prst="upArrowCallout">
          <a:avLst/>
        </a:prstGeom>
        <a:solidFill>
          <a:schemeClr val="accent5">
            <a:hueOff val="-10098333"/>
            <a:satOff val="75945"/>
            <a:lumOff val="1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</a:rPr>
            <a:t>The School Auditing Office will review all documents for each student to determine who should submit the student for funding, and at what level.</a:t>
          </a:r>
        </a:p>
      </dsp:txBody>
      <dsp:txXfrm rot="-10800000">
        <a:off x="0" y="128051"/>
        <a:ext cx="7527291" cy="716077"/>
      </dsp:txXfrm>
    </dsp:sp>
    <dsp:sp modelId="{8A35F939-562B-4CC0-959E-0DE9CCE980D0}">
      <dsp:nvSpPr>
        <dsp:cNvPr id="0" name=""/>
        <dsp:cNvSpPr/>
      </dsp:nvSpPr>
      <dsp:spPr>
        <a:xfrm>
          <a:off x="0" y="884570"/>
          <a:ext cx="3763645" cy="556972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School Auditing Office will notify each district of its duplicate count findings. </a:t>
          </a:r>
        </a:p>
      </dsp:txBody>
      <dsp:txXfrm>
        <a:off x="0" y="884570"/>
        <a:ext cx="3763645" cy="556972"/>
      </dsp:txXfrm>
    </dsp:sp>
    <dsp:sp modelId="{EABFA5D1-FC94-4E26-B7DE-D4E1183996ED}">
      <dsp:nvSpPr>
        <dsp:cNvPr id="0" name=""/>
        <dsp:cNvSpPr/>
      </dsp:nvSpPr>
      <dsp:spPr>
        <a:xfrm>
          <a:off x="3763645" y="884570"/>
          <a:ext cx="3763645" cy="556972"/>
        </a:xfrm>
        <a:prstGeom prst="rect">
          <a:avLst/>
        </a:prstGeom>
        <a:solidFill>
          <a:schemeClr val="accent5">
            <a:tint val="40000"/>
            <a:alpha val="90000"/>
            <a:hueOff val="-10503790"/>
            <a:satOff val="81162"/>
            <a:lumOff val="585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Decisions will be uploaded to the district’s Syncplicity “Duplicate Count” subfolder.</a:t>
          </a:r>
        </a:p>
      </dsp:txBody>
      <dsp:txXfrm>
        <a:off x="3763645" y="884570"/>
        <a:ext cx="3763645" cy="5569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55324-67E4-4D3C-B5BF-5D84BAB46757}">
      <dsp:nvSpPr>
        <dsp:cNvPr id="0" name=""/>
        <dsp:cNvSpPr/>
      </dsp:nvSpPr>
      <dsp:spPr>
        <a:xfrm>
          <a:off x="2250" y="0"/>
          <a:ext cx="6091499" cy="719498"/>
        </a:xfrm>
        <a:prstGeom prst="roundRect">
          <a:avLst>
            <a:gd name="adj" fmla="val 10000"/>
          </a:avLst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This includes both:</a:t>
          </a:r>
        </a:p>
      </dsp:txBody>
      <dsp:txXfrm>
        <a:off x="23323" y="21073"/>
        <a:ext cx="6049353" cy="677352"/>
      </dsp:txXfrm>
    </dsp:sp>
    <dsp:sp modelId="{0EE41C5E-0607-495E-876D-3E7981C053EC}">
      <dsp:nvSpPr>
        <dsp:cNvPr id="0" name=""/>
        <dsp:cNvSpPr/>
      </dsp:nvSpPr>
      <dsp:spPr>
        <a:xfrm>
          <a:off x="2250" y="928567"/>
          <a:ext cx="2922984" cy="1450191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School- or district-level documentation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44725" y="971042"/>
        <a:ext cx="2838034" cy="1365241"/>
      </dsp:txXfrm>
    </dsp:sp>
    <dsp:sp modelId="{1C797C25-BCA7-4350-962F-788684860BD2}">
      <dsp:nvSpPr>
        <dsp:cNvPr id="0" name=""/>
        <dsp:cNvSpPr/>
      </dsp:nvSpPr>
      <dsp:spPr>
        <a:xfrm>
          <a:off x="3127855" y="903333"/>
          <a:ext cx="2922984" cy="1450191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Student-level documentation</a:t>
          </a:r>
        </a:p>
      </dsp:txBody>
      <dsp:txXfrm>
        <a:off x="3170330" y="945808"/>
        <a:ext cx="2838034" cy="13652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9583E-79FC-4676-B530-DF18913890B2}">
      <dsp:nvSpPr>
        <dsp:cNvPr id="0" name=""/>
        <dsp:cNvSpPr/>
      </dsp:nvSpPr>
      <dsp:spPr>
        <a:xfrm>
          <a:off x="151316" y="756175"/>
          <a:ext cx="1304421" cy="13044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05E97-269E-44A7-BAA1-DB93CE2A9161}">
      <dsp:nvSpPr>
        <dsp:cNvPr id="0" name=""/>
        <dsp:cNvSpPr/>
      </dsp:nvSpPr>
      <dsp:spPr>
        <a:xfrm>
          <a:off x="425245" y="1030104"/>
          <a:ext cx="756564" cy="7565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08758-E68B-4AC9-A14F-6AB230130EFC}">
      <dsp:nvSpPr>
        <dsp:cNvPr id="0" name=""/>
        <dsp:cNvSpPr/>
      </dsp:nvSpPr>
      <dsp:spPr>
        <a:xfrm>
          <a:off x="1735257" y="756175"/>
          <a:ext cx="3074708" cy="1304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Upload documentation to the “Duplicate Count” subfolder for all students included on the “Audit Exception Report.”  ​</a:t>
          </a:r>
          <a:endParaRPr lang="en-US" sz="1800" kern="1200" dirty="0"/>
        </a:p>
      </dsp:txBody>
      <dsp:txXfrm>
        <a:off x="1735257" y="756175"/>
        <a:ext cx="3074708" cy="1304421"/>
      </dsp:txXfrm>
    </dsp:sp>
    <dsp:sp modelId="{51233F2E-867C-46AC-BFDA-1E8DEB01CC7C}">
      <dsp:nvSpPr>
        <dsp:cNvPr id="0" name=""/>
        <dsp:cNvSpPr/>
      </dsp:nvSpPr>
      <dsp:spPr>
        <a:xfrm>
          <a:off x="5345710" y="756175"/>
          <a:ext cx="1304421" cy="1304421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8F2EB-3463-47D4-9E6C-2AEFB792F1B1}">
      <dsp:nvSpPr>
        <dsp:cNvPr id="0" name=""/>
        <dsp:cNvSpPr/>
      </dsp:nvSpPr>
      <dsp:spPr>
        <a:xfrm>
          <a:off x="5619638" y="1030104"/>
          <a:ext cx="756564" cy="7565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20B5F-0C49-43D6-9065-B5363AE8BEAF}">
      <dsp:nvSpPr>
        <dsp:cNvPr id="0" name=""/>
        <dsp:cNvSpPr/>
      </dsp:nvSpPr>
      <dsp:spPr>
        <a:xfrm>
          <a:off x="6929650" y="756175"/>
          <a:ext cx="3074708" cy="1304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The level of detail required for student-level documentation during Duplicate Count may</a:t>
          </a:r>
          <a:r>
            <a:rPr lang="en-US" sz="1800" b="0" i="0" u="none" kern="1200" dirty="0"/>
            <a:t> </a:t>
          </a:r>
          <a:r>
            <a:rPr lang="en-US" sz="1800" b="1" i="0" u="sng" kern="1200" dirty="0"/>
            <a:t>exceed</a:t>
          </a:r>
          <a:r>
            <a:rPr lang="en-US" sz="1800" b="0" i="0" u="none" kern="1200" dirty="0"/>
            <a:t> </a:t>
          </a:r>
          <a:r>
            <a:rPr lang="en-US" sz="1800" b="0" i="0" kern="1200" dirty="0"/>
            <a:t>what is required for normal auditing purposes.  ​</a:t>
          </a:r>
          <a:endParaRPr lang="en-US" sz="1800" kern="1200" dirty="0"/>
        </a:p>
      </dsp:txBody>
      <dsp:txXfrm>
        <a:off x="6929650" y="756175"/>
        <a:ext cx="3074708" cy="1304421"/>
      </dsp:txXfrm>
    </dsp:sp>
    <dsp:sp modelId="{1696AD14-52AF-4D0C-A16C-CB3A6A802D5E}">
      <dsp:nvSpPr>
        <dsp:cNvPr id="0" name=""/>
        <dsp:cNvSpPr/>
      </dsp:nvSpPr>
      <dsp:spPr>
        <a:xfrm>
          <a:off x="151316" y="2904697"/>
          <a:ext cx="1304421" cy="13044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B45A0-F50F-4E8A-B843-7B07EFDFE6AD}">
      <dsp:nvSpPr>
        <dsp:cNvPr id="0" name=""/>
        <dsp:cNvSpPr/>
      </dsp:nvSpPr>
      <dsp:spPr>
        <a:xfrm>
          <a:off x="425245" y="3178626"/>
          <a:ext cx="756564" cy="7565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638AB-CAAC-4465-A70C-9664430B09CD}">
      <dsp:nvSpPr>
        <dsp:cNvPr id="0" name=""/>
        <dsp:cNvSpPr/>
      </dsp:nvSpPr>
      <dsp:spPr>
        <a:xfrm>
          <a:off x="1735257" y="2904697"/>
          <a:ext cx="3074708" cy="1304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The School Auditing Office must sometimes make funding determinations between districts with very similar documentation and grounds for funding, so upload an </a:t>
          </a:r>
          <a:r>
            <a:rPr lang="en-US" sz="1800" b="1" i="0" u="sng" kern="1200" dirty="0"/>
            <a:t>expanded body of documents</a:t>
          </a:r>
          <a:r>
            <a:rPr lang="en-US" sz="1800" b="0" i="0" u="sng" kern="1200" dirty="0"/>
            <a:t> </a:t>
          </a:r>
          <a:r>
            <a:rPr lang="en-US" sz="1800" b="0" i="0" kern="1200" dirty="0"/>
            <a:t>for contested students.  ​</a:t>
          </a:r>
          <a:endParaRPr lang="en-US" sz="1800" kern="1200" dirty="0"/>
        </a:p>
      </dsp:txBody>
      <dsp:txXfrm>
        <a:off x="1735257" y="2904697"/>
        <a:ext cx="3074708" cy="1304421"/>
      </dsp:txXfrm>
    </dsp:sp>
    <dsp:sp modelId="{F48739A3-6F9F-482C-A35A-3F2861EC4032}">
      <dsp:nvSpPr>
        <dsp:cNvPr id="0" name=""/>
        <dsp:cNvSpPr/>
      </dsp:nvSpPr>
      <dsp:spPr>
        <a:xfrm>
          <a:off x="5345710" y="2904697"/>
          <a:ext cx="1304421" cy="13044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A12D2-DADC-48BA-B402-FF2BD64F60D5}">
      <dsp:nvSpPr>
        <dsp:cNvPr id="0" name=""/>
        <dsp:cNvSpPr/>
      </dsp:nvSpPr>
      <dsp:spPr>
        <a:xfrm>
          <a:off x="5619638" y="3178626"/>
          <a:ext cx="756564" cy="756564"/>
        </a:xfrm>
        <a:prstGeom prst="rect">
          <a:avLst/>
        </a:prstGeom>
        <a:blipFill>
          <a:blip xmlns:r="http://schemas.openxmlformats.org/officeDocument/2006/relationships" r:embed="rId7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49434-479A-4C56-BE4E-BADCFA23F438}">
      <dsp:nvSpPr>
        <dsp:cNvPr id="0" name=""/>
        <dsp:cNvSpPr/>
      </dsp:nvSpPr>
      <dsp:spPr>
        <a:xfrm>
          <a:off x="6929650" y="2904697"/>
          <a:ext cx="3074708" cy="1304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Whenever possible, </a:t>
          </a:r>
          <a:r>
            <a:rPr lang="en-US" sz="1800" b="1" i="0" kern="1200" dirty="0"/>
            <a:t>include additional proof of attendance and participation in courses</a:t>
          </a:r>
          <a:r>
            <a:rPr lang="en-US" sz="1800" b="0" i="0" kern="1200" dirty="0"/>
            <a:t>, especially for students receiving instruction off-site through digital means and/or students with sparse attendance</a:t>
          </a:r>
          <a:endParaRPr lang="en-US" sz="1800" kern="1200" dirty="0"/>
        </a:p>
      </dsp:txBody>
      <dsp:txXfrm>
        <a:off x="6929650" y="2904697"/>
        <a:ext cx="3074708" cy="13044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E21A4-69E4-4B4D-8871-B31082D2FB80}">
      <dsp:nvSpPr>
        <dsp:cNvPr id="0" name=""/>
        <dsp:cNvSpPr/>
      </dsp:nvSpPr>
      <dsp:spPr>
        <a:xfrm>
          <a:off x="3396" y="392762"/>
          <a:ext cx="8456270" cy="8323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/>
              </a:solidFill>
            </a:rPr>
            <a:t>If policy or Authorizer Assurances allow, examples of attendance documentation may include, but are not limited to: </a:t>
          </a:r>
        </a:p>
      </dsp:txBody>
      <dsp:txXfrm>
        <a:off x="27775" y="417141"/>
        <a:ext cx="8407512" cy="783606"/>
      </dsp:txXfrm>
    </dsp:sp>
    <dsp:sp modelId="{C4E10791-F603-411B-B000-52FAEE98F1AA}">
      <dsp:nvSpPr>
        <dsp:cNvPr id="0" name=""/>
        <dsp:cNvSpPr/>
      </dsp:nvSpPr>
      <dsp:spPr>
        <a:xfrm>
          <a:off x="3396" y="1095403"/>
          <a:ext cx="1584758" cy="13646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course log-ins </a:t>
          </a:r>
        </a:p>
      </dsp:txBody>
      <dsp:txXfrm>
        <a:off x="43365" y="1135372"/>
        <a:ext cx="1504820" cy="1284705"/>
      </dsp:txXfrm>
    </dsp:sp>
    <dsp:sp modelId="{56BEF86D-B205-4F8F-BFFB-A3AE580B4FD2}">
      <dsp:nvSpPr>
        <dsp:cNvPr id="0" name=""/>
        <dsp:cNvSpPr/>
      </dsp:nvSpPr>
      <dsp:spPr>
        <a:xfrm>
          <a:off x="1721274" y="1095403"/>
          <a:ext cx="1584758" cy="13646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gradebooks showing dates assignments/ tests were submitted </a:t>
          </a:r>
        </a:p>
      </dsp:txBody>
      <dsp:txXfrm>
        <a:off x="1761243" y="1135372"/>
        <a:ext cx="1504820" cy="1284705"/>
      </dsp:txXfrm>
    </dsp:sp>
    <dsp:sp modelId="{6DBCF25F-E962-4989-B9FC-05A2BC041C7D}">
      <dsp:nvSpPr>
        <dsp:cNvPr id="0" name=""/>
        <dsp:cNvSpPr/>
      </dsp:nvSpPr>
      <dsp:spPr>
        <a:xfrm>
          <a:off x="3439152" y="1095403"/>
          <a:ext cx="1584758" cy="13646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dated progress reports </a:t>
          </a:r>
        </a:p>
      </dsp:txBody>
      <dsp:txXfrm>
        <a:off x="3479121" y="1135372"/>
        <a:ext cx="1504820" cy="1284705"/>
      </dsp:txXfrm>
    </dsp:sp>
    <dsp:sp modelId="{F71315BF-44FF-42D3-9D44-28F914969A6C}">
      <dsp:nvSpPr>
        <dsp:cNvPr id="0" name=""/>
        <dsp:cNvSpPr/>
      </dsp:nvSpPr>
      <dsp:spPr>
        <a:xfrm>
          <a:off x="5157030" y="1095403"/>
          <a:ext cx="1584758" cy="13646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scanned assignments with name and date</a:t>
          </a:r>
        </a:p>
      </dsp:txBody>
      <dsp:txXfrm>
        <a:off x="5196999" y="1135372"/>
        <a:ext cx="1504820" cy="1284705"/>
      </dsp:txXfrm>
    </dsp:sp>
    <dsp:sp modelId="{98D5FA4B-59F3-4322-9BE5-4F285671EE9A}">
      <dsp:nvSpPr>
        <dsp:cNvPr id="0" name=""/>
        <dsp:cNvSpPr/>
      </dsp:nvSpPr>
      <dsp:spPr>
        <a:xfrm>
          <a:off x="6878300" y="1095559"/>
          <a:ext cx="1584758" cy="13646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etc.</a:t>
          </a:r>
        </a:p>
      </dsp:txBody>
      <dsp:txXfrm>
        <a:off x="6918269" y="1135528"/>
        <a:ext cx="1504820" cy="1284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675241"/>
            <a:ext cx="12192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324170"/>
            <a:ext cx="10402529" cy="973464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48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675240"/>
            <a:ext cx="10402529" cy="58255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94" y="632707"/>
            <a:ext cx="2822307" cy="176238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914402" y="2772696"/>
            <a:ext cx="10402529" cy="0"/>
          </a:xfrm>
          <a:prstGeom prst="line">
            <a:avLst/>
          </a:prstGeom>
          <a:ln w="19050">
            <a:solidFill>
              <a:srgbClr val="48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28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l Means 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8" cy="11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0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ality Sch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8" cy="11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4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re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46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ducators Ma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90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6" cy="110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400" y="2595716"/>
            <a:ext cx="103632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7596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32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400" y="2595716"/>
            <a:ext cx="103632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66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C6845F-9850-8381-3A98-2CE45E4AD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091086" y="1757083"/>
            <a:ext cx="6858000" cy="334383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BCA13A-BFBD-CE21-F101-EF33928F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916" y="5893622"/>
            <a:ext cx="6616681" cy="898524"/>
          </a:xfrm>
        </p:spPr>
        <p:txBody>
          <a:bodyPr lIns="0" tIns="0" rIns="0" bIns="0" anchor="b" anchorCtr="0">
            <a:normAutofit/>
          </a:bodyPr>
          <a:lstStyle>
            <a:lvl1pPr algn="r">
              <a:defRPr sz="28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6F3A1B-177F-10D9-C017-09B3705C2D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7916" y="228600"/>
            <a:ext cx="11736168" cy="5522976"/>
          </a:xfrm>
        </p:spPr>
        <p:txBody>
          <a:bodyPr lIns="0" tIns="0" rIns="0" bIns="0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Insert Image or Smart Art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916D9F-51D7-A833-A716-2FAD3EF1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C3F48-008E-F77B-912F-6301136FB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9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6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64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C3D8EA-D957-3B9A-F41F-8636A5184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6000"/>
            <a:ext cx="5181600" cy="361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C067E4F-601B-BBDE-C137-F40B39189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0"/>
            <a:ext cx="5181600" cy="361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ABCCBFA-C414-9C3D-FBCB-E7D52F525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81408"/>
            <a:ext cx="5181600" cy="561839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3F63C22-697A-4052-588F-4FE7FB02AB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618295"/>
            <a:ext cx="5181600" cy="55188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32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196EB3-5174-49F1-5220-DF7BFF3ED17C}"/>
              </a:ext>
            </a:extLst>
          </p:cNvPr>
          <p:cNvSpPr/>
          <p:nvPr userDrawn="1"/>
        </p:nvSpPr>
        <p:spPr>
          <a:xfrm rot="16200000">
            <a:off x="5715002" y="380996"/>
            <a:ext cx="6858000" cy="609600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E0DAE1-72F2-85FA-36A5-4F076D2992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ED633-71DA-7A28-29F6-99EA784F71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4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916D9F-51D7-A833-A716-2FAD3EF1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5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627" cy="68583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808D28-DD34-AD62-EC9D-C14DBCA4E7AA}"/>
              </a:ext>
            </a:extLst>
          </p:cNvPr>
          <p:cNvSpPr/>
          <p:nvPr userDrawn="1"/>
        </p:nvSpPr>
        <p:spPr>
          <a:xfrm>
            <a:off x="0" y="1587260"/>
            <a:ext cx="12192000" cy="36576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-1" y="1837765"/>
            <a:ext cx="12192627" cy="318247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3420" y="642702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799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2595716"/>
            <a:ext cx="121920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7916" y="642702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rong Found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9" cy="11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3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DCBF6-49E3-4515-B284-83B33249404E}" type="datetime1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1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  <p:sldLayoutId id="2147483697" r:id="rId4"/>
    <p:sldLayoutId id="2147483682" r:id="rId5"/>
    <p:sldLayoutId id="2147483698" r:id="rId6"/>
    <p:sldLayoutId id="2147483696" r:id="rId7"/>
    <p:sldLayoutId id="2147483668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9" r:id="rId15"/>
    <p:sldLayoutId id="2147483700" r:id="rId16"/>
    <p:sldLayoutId id="214748370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tudentOctober@cde.state.co.u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5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mailto:audit@cde.state.co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42.png"/><Relationship Id="rId12" Type="http://schemas.openxmlformats.org/officeDocument/2006/relationships/image" Target="../media/image41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40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45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5.svg"/><Relationship Id="rId7" Type="http://schemas.openxmlformats.org/officeDocument/2006/relationships/diagramColors" Target="../diagrams/colors4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cde.state.co.us/cdefinance/2025_student_october_pupil_count_audit_resource_gui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5.svg"/><Relationship Id="rId7" Type="http://schemas.openxmlformats.org/officeDocument/2006/relationships/diagramColors" Target="../diagrams/colors5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5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5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.state.co.us/idm" TargetMode="External"/><Relationship Id="rId3" Type="http://schemas.openxmlformats.org/officeDocument/2006/relationships/hyperlink" Target="mailto:mcree_r@cde.state.co.us" TargetMode="External"/><Relationship Id="rId7" Type="http://schemas.openxmlformats.org/officeDocument/2006/relationships/hyperlink" Target="https://www.cde.state.co.us/datapipeline/datapipelinetownhallpresentations" TargetMode="External"/><Relationship Id="rId2" Type="http://schemas.openxmlformats.org/officeDocument/2006/relationships/hyperlink" Target="mailto:audit@cde.state.co.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e.state.co.us/cdefinance/auditunit_pupilcount" TargetMode="External"/><Relationship Id="rId11" Type="http://schemas.openxmlformats.org/officeDocument/2006/relationships/hyperlink" Target="https://my.syncplicity.com/" TargetMode="External"/><Relationship Id="rId5" Type="http://schemas.openxmlformats.org/officeDocument/2006/relationships/hyperlink" Target="http://www.cde.state.co.us/cdefinance/auditunit_trainings" TargetMode="External"/><Relationship Id="rId10" Type="http://schemas.openxmlformats.org/officeDocument/2006/relationships/hyperlink" Target="https://www.cde.state.co.us/datapipeline/snap_studentoctober" TargetMode="External"/><Relationship Id="rId4" Type="http://schemas.openxmlformats.org/officeDocument/2006/relationships/hyperlink" Target="mailto:StudentOctober@cde.state.co.us" TargetMode="External"/><Relationship Id="rId9" Type="http://schemas.openxmlformats.org/officeDocument/2006/relationships/hyperlink" Target="https://www.cde.state.co.us/datapipeline/inter_studen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Museo Slab 500"/>
              </a:rPr>
              <a:t>Student October Duplicate Process Training 2025-2026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62D87-A49E-B0F3-7C2B-EC12CA53317E}"/>
              </a:ext>
            </a:extLst>
          </p:cNvPr>
          <p:cNvSpPr txBox="1">
            <a:spLocks/>
          </p:cNvSpPr>
          <p:nvPr/>
        </p:nvSpPr>
        <p:spPr>
          <a:xfrm>
            <a:off x="914400" y="4921045"/>
            <a:ext cx="10363200" cy="12183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Collin Slutzky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  <a:hlinkClick r:id="rId2"/>
              </a:rPr>
              <a:t>StudentOctober@cde.state.co.us</a:t>
            </a:r>
            <a:r>
              <a:rPr lang="en-US" dirty="0">
                <a:ea typeface="+mn-lt"/>
                <a:cs typeface="+mn-lt"/>
              </a:rPr>
              <a:t> 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87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Each year Colorado public school districts and CSI participate in the Student October Count data collection. </a:t>
            </a:r>
          </a:p>
          <a:p>
            <a:r>
              <a:rPr lang="en-US"/>
              <a:t>Information submitted by districts during this data collection is used to determine each district’s Total Program funding</a:t>
            </a:r>
          </a:p>
          <a:p>
            <a:pPr lvl="1"/>
            <a:r>
              <a:rPr lang="en-US"/>
              <a:t>Funded pupil, at-risk and ELL counts</a:t>
            </a:r>
          </a:p>
          <a:p>
            <a:r>
              <a:rPr lang="en-US"/>
              <a:t>Each student has a maximum state-allowable funding level (usually 1.0 FTE)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5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Duplicate Count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In order to ensure no student exceeds the maximum funding level, </a:t>
            </a:r>
            <a:r>
              <a:rPr lang="en-US" b="1"/>
              <a:t>the duplicate count process is run after all districts and CSI have submitted their Student October Snapshots</a:t>
            </a:r>
            <a:endParaRPr lang="en-US"/>
          </a:p>
          <a:p>
            <a:r>
              <a:rPr lang="en-US"/>
              <a:t>Districts will receive an email instructing them to access their Audit Exception report from Cognos if they have students appearing on their report</a:t>
            </a:r>
          </a:p>
          <a:p>
            <a:r>
              <a:rPr lang="en-US"/>
              <a:t>Districts must provide all required audit documentation to the School Auditing Office by uploading it to the district’s audit Syncplicity folder by the deadline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1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Cognos Audit Exception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The Cognos </a:t>
            </a:r>
            <a:r>
              <a:rPr lang="en-US" b="1" u="sng"/>
              <a:t>Audit Exception Report </a:t>
            </a:r>
            <a:r>
              <a:rPr lang="en-US"/>
              <a:t>for each district lists students:</a:t>
            </a:r>
          </a:p>
          <a:p>
            <a:r>
              <a:rPr lang="en-US"/>
              <a:t>Who are being submitted for funding by </a:t>
            </a:r>
          </a:p>
          <a:p>
            <a:pPr lvl="1"/>
            <a:r>
              <a:rPr lang="en-US"/>
              <a:t>At least one other district </a:t>
            </a:r>
          </a:p>
          <a:p>
            <a:pPr lvl="1"/>
            <a:r>
              <a:rPr lang="en-US"/>
              <a:t>Another district and BOCES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The </a:t>
            </a:r>
            <a:r>
              <a:rPr lang="en-US" b="1" u="sng"/>
              <a:t>Audit Exception Report </a:t>
            </a:r>
            <a:r>
              <a:rPr lang="en-US"/>
              <a:t>consists of two sections:</a:t>
            </a:r>
          </a:p>
          <a:p>
            <a:r>
              <a:rPr lang="en-US"/>
              <a:t>Summary of Pupils Being Reported by Another District: Funding Duplicates</a:t>
            </a:r>
          </a:p>
          <a:p>
            <a:pPr lvl="1"/>
            <a:r>
              <a:rPr lang="en-US" b="1" u="sng"/>
              <a:t>Do</a:t>
            </a:r>
            <a:r>
              <a:rPr lang="en-US"/>
              <a:t> submit documentation to the School Auditing Office for these students.</a:t>
            </a:r>
          </a:p>
          <a:p>
            <a:pPr lvl="1"/>
            <a:r>
              <a:rPr lang="en-US"/>
              <a:t>If you do not submit documentation, your district will automatically lose funding.</a:t>
            </a:r>
          </a:p>
          <a:p>
            <a:r>
              <a:rPr lang="en-US"/>
              <a:t>Summary of Pupils Being Reported by Another District: PAI Duplicates</a:t>
            </a:r>
          </a:p>
          <a:p>
            <a:pPr lvl="1"/>
            <a:r>
              <a:rPr lang="en-US" b="1" u="sng"/>
              <a:t>Do not </a:t>
            </a:r>
            <a:r>
              <a:rPr lang="en-US"/>
              <a:t>submit documentation to the School Auditing Office for these students.</a:t>
            </a:r>
          </a:p>
          <a:p>
            <a:pPr lvl="1"/>
            <a:r>
              <a:rPr lang="en-US"/>
              <a:t>A student listed in this section has been reported by a district/BOCES with an 01-08 Pupil Attendance Information (PAI) code and by a district/BOCES with an 01-08 code.  You may want to change the student’s PAI code to 31 or 33.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95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The turnaround time for providing duplicate count documentation is very short!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Districts and CSI are encouraged to monitor the “Summary of Pupils Being Reported by Another District” Cognos report </a:t>
            </a:r>
            <a:r>
              <a:rPr lang="en-US" b="1"/>
              <a:t>as soon as they submit a snapshot</a:t>
            </a:r>
            <a:r>
              <a:rPr lang="en-US"/>
              <a:t>. 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This may include contacting the other district (if appropriate) and beginning to gather electronic documentation evidencing funding eligibility.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Graphic 4" descr="Hourglass 30% outline">
            <a:extLst>
              <a:ext uri="{FF2B5EF4-FFF2-40B4-BE49-F238E27FC236}">
                <a16:creationId xmlns:a16="http://schemas.microsoft.com/office/drawing/2014/main" id="{97AFCC25-D9E3-4CAA-8E79-C524655E3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2381" y="1212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06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5C7BE-1A89-C275-F8B3-E6A8B679A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819B8A3-FEC6-E2CF-571E-3D251754C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6" y="263728"/>
            <a:ext cx="7294660" cy="757238"/>
          </a:xfrm>
        </p:spPr>
        <p:txBody>
          <a:bodyPr/>
          <a:lstStyle/>
          <a:p>
            <a:r>
              <a:rPr lang="en-US" dirty="0"/>
              <a:t>Duplicate Count Phase Timeline (Again)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E62DC4-FF6E-5584-3D40-5661C1CB020A}"/>
              </a:ext>
            </a:extLst>
          </p:cNvPr>
          <p:cNvGraphicFramePr>
            <a:graphicFrameLocks noGrp="1"/>
          </p:cNvGraphicFramePr>
          <p:nvPr/>
        </p:nvGraphicFramePr>
        <p:xfrm>
          <a:off x="646546" y="1342649"/>
          <a:ext cx="10538689" cy="2222558"/>
        </p:xfrm>
        <a:graphic>
          <a:graphicData uri="http://schemas.openxmlformats.org/drawingml/2006/table">
            <a:tbl>
              <a:tblPr firstRow="1" bandRow="1"/>
              <a:tblGrid>
                <a:gridCol w="1929000">
                  <a:extLst>
                    <a:ext uri="{9D8B030D-6E8A-4147-A177-3AD203B41FA5}">
                      <a16:colId xmlns:a16="http://schemas.microsoft.com/office/drawing/2014/main" val="358447438"/>
                    </a:ext>
                  </a:extLst>
                </a:gridCol>
                <a:gridCol w="1845980">
                  <a:extLst>
                    <a:ext uri="{9D8B030D-6E8A-4147-A177-3AD203B41FA5}">
                      <a16:colId xmlns:a16="http://schemas.microsoft.com/office/drawing/2014/main" val="58825809"/>
                    </a:ext>
                  </a:extLst>
                </a:gridCol>
                <a:gridCol w="6763709">
                  <a:extLst>
                    <a:ext uri="{9D8B030D-6E8A-4147-A177-3AD203B41FA5}">
                      <a16:colId xmlns:a16="http://schemas.microsoft.com/office/drawing/2014/main" val="1900944899"/>
                    </a:ext>
                  </a:extLst>
                </a:gridCol>
              </a:tblGrid>
              <a:tr h="2095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1400">
                        <a:effectLst/>
                        <a:highlight>
                          <a:srgbClr val="000000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</a:t>
                      </a:r>
                      <a:endParaRPr lang="en-US" sz="1400">
                        <a:effectLst/>
                        <a:highlight>
                          <a:srgbClr val="000000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 Description</a:t>
                      </a:r>
                      <a:endParaRPr lang="en-US" sz="1400">
                        <a:effectLst/>
                        <a:highlight>
                          <a:srgbClr val="000000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252663"/>
                  </a:ext>
                </a:extLst>
              </a:tr>
              <a:tr h="435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11/13/2025</a:t>
                      </a:r>
                      <a:endParaRPr lang="en-US" sz="1400" dirty="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12:00 p.m.</a:t>
                      </a:r>
                      <a:endParaRPr lang="en-US" sz="1400" dirty="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Deadline</a:t>
                      </a:r>
                      <a:endParaRPr lang="en-US" sz="140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Duplicate funding documentation due to School Auditing Office</a:t>
                      </a:r>
                      <a:endParaRPr lang="en-US" sz="140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806648"/>
                  </a:ext>
                </a:extLst>
              </a:tr>
              <a:tr h="2095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11/19/2025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Date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Auditing Office makes decisions on funding duplicates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776206"/>
                  </a:ext>
                </a:extLst>
              </a:tr>
              <a:tr h="435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11/26/2025</a:t>
                      </a:r>
                      <a:endParaRPr lang="en-US" sz="1400" dirty="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Deadline</a:t>
                      </a:r>
                      <a:endParaRPr lang="en-US" sz="140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Resubmit Student October Snapshot data to CDE based on decisions from School Auditing Office</a:t>
                      </a:r>
                      <a:endParaRPr lang="en-US" sz="1400" dirty="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268928"/>
                  </a:ext>
                </a:extLst>
              </a:tr>
              <a:tr h="7055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12/05/2025</a:t>
                      </a:r>
                      <a:endParaRPr lang="en-US" sz="1400" dirty="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Deadline</a:t>
                      </a:r>
                      <a:endParaRPr lang="en-US" sz="140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Collection closes </a:t>
                      </a:r>
                      <a:endParaRPr lang="en-US" sz="140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Secretary of the Board of Education Verification (sign-off) form due. </a:t>
                      </a:r>
                      <a:endParaRPr lang="en-US" sz="140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remains embargoed until the official release in January.</a:t>
                      </a:r>
                      <a:endParaRPr lang="en-US" sz="140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474205"/>
                  </a:ext>
                </a:extLst>
              </a:tr>
              <a:tr h="2095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CEF4DA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01/21/2026</a:t>
                      </a:r>
                      <a:endParaRPr lang="en-US" sz="1400" dirty="0">
                        <a:effectLst/>
                        <a:highlight>
                          <a:srgbClr val="CEF4DA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CEF4DA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Release</a:t>
                      </a:r>
                      <a:endParaRPr lang="en-US" sz="1400">
                        <a:effectLst/>
                        <a:highlight>
                          <a:srgbClr val="CEF4DA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CEF4DA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Official data release</a:t>
                      </a:r>
                      <a:endParaRPr lang="en-US" sz="1400" dirty="0">
                        <a:effectLst/>
                        <a:highlight>
                          <a:srgbClr val="CEF4DA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4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089939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207FA5-1A32-7DE4-0E59-7868E52D6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215" y="3865766"/>
            <a:ext cx="8515350" cy="25612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General Duplicate Count Process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Begins once all districts have submitted their Student October Snapshot to CDE, </a:t>
            </a:r>
            <a:r>
              <a:rPr lang="en-US" b="1" dirty="0">
                <a:solidFill>
                  <a:srgbClr val="7030A0"/>
                </a:solidFill>
              </a:rPr>
              <a:t>Monday, November 10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~3 business days after running the duplicate process Duplicate Documentation is due to The CDE School Auditing Office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~4 business days after documentation received decisions will be sent to districts</a:t>
            </a:r>
          </a:p>
          <a:p>
            <a:pPr marL="0" indent="0">
              <a:buNone/>
            </a:pPr>
            <a:r>
              <a:rPr lang="en-US" b="1" dirty="0"/>
              <a:t>Signature Page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Due </a:t>
            </a:r>
            <a:r>
              <a:rPr lang="en-US" b="1" dirty="0">
                <a:solidFill>
                  <a:srgbClr val="7030A0"/>
                </a:solidFill>
              </a:rPr>
              <a:t>Friday, December 5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dirty="0"/>
              <a:t>: Signed by Secretary of Board of Education </a:t>
            </a:r>
            <a:r>
              <a:rPr lang="en-US" b="1" u="sng" dirty="0"/>
              <a:t>AND the Chief Financial Officer </a:t>
            </a:r>
            <a:endParaRPr lang="en-US" dirty="0"/>
          </a:p>
          <a:p>
            <a:pPr lvl="2"/>
            <a:r>
              <a:rPr lang="en-US" dirty="0"/>
              <a:t>If your district needs an extension, please send Student October Collection lead an email with the day when your School Board Secretary will be able to sign the form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2F7AD-1880-7878-F1AB-0B9527E6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32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Duplicate Count Process High-level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Graphic 4" descr="Hourglass 30% outline">
            <a:extLst>
              <a:ext uri="{FF2B5EF4-FFF2-40B4-BE49-F238E27FC236}">
                <a16:creationId xmlns:a16="http://schemas.microsoft.com/office/drawing/2014/main" id="{89FD76D1-7470-411C-B59F-CF10672C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2654" y="96532"/>
            <a:ext cx="914400" cy="914400"/>
          </a:xfrm>
          <a:prstGeom prst="rect">
            <a:avLst/>
          </a:prstGeom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D8B3001-BB54-4F63-ACAB-17044AF9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756623"/>
              </p:ext>
            </p:extLst>
          </p:nvPr>
        </p:nvGraphicFramePr>
        <p:xfrm>
          <a:off x="2438317" y="1191337"/>
          <a:ext cx="7527291" cy="4918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87468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A19E-B9AD-CC31-3A7F-B273076EA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60190"/>
            <a:ext cx="12192000" cy="2337620"/>
          </a:xfrm>
          <a:solidFill>
            <a:schemeClr val="bg1"/>
          </a:solidFill>
        </p:spPr>
        <p:txBody>
          <a:bodyPr/>
          <a:lstStyle/>
          <a:p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Data Pipeline Duplicate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A0058D-9FA1-A6B7-4FB6-ACB5834F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29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73" y="301225"/>
            <a:ext cx="7688074" cy="756418"/>
          </a:xfrm>
        </p:spPr>
        <p:txBody>
          <a:bodyPr/>
          <a:lstStyle/>
          <a:p>
            <a:r>
              <a:rPr lang="en-US"/>
              <a:t>Waiting for all Districts to Submit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682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All districts must have Overall Status = ‘S’ and Data Locked = ‘N’</a:t>
            </a:r>
          </a:p>
          <a:p>
            <a:pPr lvl="1"/>
            <a:r>
              <a:rPr lang="en-US"/>
              <a:t>Submitting your data will change these flags in the system</a:t>
            </a:r>
          </a:p>
        </p:txBody>
      </p:sp>
      <p:pic>
        <p:nvPicPr>
          <p:cNvPr id="10" name="Picture 9" descr="Screenshot of Status Dashboard screen for CDE Admin and what Data Collection Lead is looking for on November 10th.">
            <a:extLst>
              <a:ext uri="{FF2B5EF4-FFF2-40B4-BE49-F238E27FC236}">
                <a16:creationId xmlns:a16="http://schemas.microsoft.com/office/drawing/2014/main" id="{397CFBF6-E890-1543-B753-96D035C85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53" y="2384281"/>
            <a:ext cx="10625847" cy="397206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73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Run Cross LEA – Email is sent upon completion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- You will receive an “URGENT” Email if one or more students are pulled into the Duplicate Phase.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- Instructions are within the email (last year’s email shown on the right)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- Don’t receive the email? Double check Audit Exception Report CEDAR Report (next slide)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creenshot of URGENT email that is sent from Data Pipeline after Duplicate is run.">
            <a:extLst>
              <a:ext uri="{FF2B5EF4-FFF2-40B4-BE49-F238E27FC236}">
                <a16:creationId xmlns:a16="http://schemas.microsoft.com/office/drawing/2014/main" id="{C162C979-75C4-C6EF-CC69-71F339B02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36"/>
          <a:stretch/>
        </p:blipFill>
        <p:spPr>
          <a:xfrm>
            <a:off x="5227981" y="319087"/>
            <a:ext cx="6765238" cy="62198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79D5F6-EDCB-402A-AC08-4943A1820E8F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03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72" y="301225"/>
            <a:ext cx="8081553" cy="756418"/>
          </a:xfrm>
        </p:spPr>
        <p:txBody>
          <a:bodyPr>
            <a:normAutofit fontScale="90000"/>
          </a:bodyPr>
          <a:lstStyle/>
          <a:p>
            <a:r>
              <a:rPr lang="en-US"/>
              <a:t>Audit Exception Report (under Student October Reports)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4051"/>
            <a:ext cx="10515600" cy="2172609"/>
          </a:xfrm>
        </p:spPr>
        <p:txBody>
          <a:bodyPr>
            <a:normAutofit fontScale="92500" lnSpcReduction="10000"/>
          </a:bodyPr>
          <a:lstStyle/>
          <a:p>
            <a:pPr marL="513715" marR="515620" indent="-285750">
              <a:lnSpc>
                <a:spcPct val="107000"/>
              </a:lnSpc>
              <a:spcBef>
                <a:spcPts val="100"/>
              </a:spcBef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Summary of pupils being reported by another district: Funding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uplicates*</a:t>
            </a:r>
          </a:p>
          <a:p>
            <a:pPr marL="513715" marR="515620" indent="-285750">
              <a:lnSpc>
                <a:spcPct val="107000"/>
              </a:lnSpc>
              <a:spcBef>
                <a:spcPts val="100"/>
              </a:spcBef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ummary of pupils being reported by another district: PAI Duplicates</a:t>
            </a:r>
          </a:p>
          <a:p>
            <a:pPr marL="513715" marR="515620" indent="-285750">
              <a:lnSpc>
                <a:spcPct val="107000"/>
              </a:lnSpc>
              <a:spcBef>
                <a:spcPts val="100"/>
              </a:spcBef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Will not populate until after Cross LEA has been run</a:t>
            </a:r>
          </a:p>
          <a:p>
            <a:pPr marL="513715" marR="515620" indent="-285750">
              <a:lnSpc>
                <a:spcPct val="107000"/>
              </a:lnSpc>
              <a:spcBef>
                <a:spcPts val="100"/>
              </a:spcBef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information that your district is reporting is always Organization A (red) and will display students that are being submitted by at least one other district and whose total funding exceeds the state’s maximum allowable level.</a:t>
            </a:r>
          </a:p>
        </p:txBody>
      </p:sp>
      <p:pic>
        <p:nvPicPr>
          <p:cNvPr id="5" name="Picture 4" descr="Summary of Pupils Being Reported by Another District: Funding Duplicates screenshot of report in Cognos.">
            <a:extLst>
              <a:ext uri="{FF2B5EF4-FFF2-40B4-BE49-F238E27FC236}">
                <a16:creationId xmlns:a16="http://schemas.microsoft.com/office/drawing/2014/main" id="{4607F092-53E6-0C9E-4C2D-FEFFB0E85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98" y="3552050"/>
            <a:ext cx="10699574" cy="270891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14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2CB49A5-DB2F-45E6-8AAA-08C282AE4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73" y="254000"/>
            <a:ext cx="7294660" cy="757238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52A25-6BF6-436F-4D7E-257BD6B91157}"/>
              </a:ext>
            </a:extLst>
          </p:cNvPr>
          <p:cNvSpPr txBox="1"/>
          <p:nvPr/>
        </p:nvSpPr>
        <p:spPr>
          <a:xfrm>
            <a:off x="857624" y="1663429"/>
            <a:ext cx="62451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Timeline</a:t>
            </a:r>
          </a:p>
          <a:p>
            <a:r>
              <a:rPr lang="en-US" sz="2800" dirty="0"/>
              <a:t>- Data Accuracy</a:t>
            </a:r>
          </a:p>
          <a:p>
            <a:r>
              <a:rPr lang="en-US" sz="2800" dirty="0"/>
              <a:t>- Overview</a:t>
            </a:r>
          </a:p>
          <a:p>
            <a:r>
              <a:rPr lang="en-US" sz="2800" dirty="0"/>
              <a:t>- Data Pipeline Duplicate Process</a:t>
            </a:r>
          </a:p>
          <a:p>
            <a:r>
              <a:rPr lang="en-US" sz="2800" dirty="0"/>
              <a:t>- Student October Submission</a:t>
            </a:r>
          </a:p>
          <a:p>
            <a:r>
              <a:rPr lang="en-US" sz="2800" dirty="0"/>
              <a:t>- Funding Allotments</a:t>
            </a:r>
          </a:p>
          <a:p>
            <a:r>
              <a:rPr lang="en-US" sz="2800" dirty="0"/>
              <a:t>- Using Syncplicity for Duplicate Count</a:t>
            </a:r>
          </a:p>
          <a:p>
            <a:r>
              <a:rPr lang="en-US" sz="2800" dirty="0"/>
              <a:t>- Required Documentation</a:t>
            </a:r>
          </a:p>
          <a:p>
            <a:r>
              <a:rPr lang="en-US" sz="2800" dirty="0"/>
              <a:t>- Considerations and Scenarios</a:t>
            </a:r>
          </a:p>
          <a:p>
            <a:r>
              <a:rPr lang="en-US" sz="2800" dirty="0"/>
              <a:t>-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355121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A19E-B9AD-CC31-3A7F-B273076EA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60190"/>
            <a:ext cx="12192000" cy="2337620"/>
          </a:xfrm>
          <a:solidFill>
            <a:schemeClr val="bg1"/>
          </a:solidFill>
        </p:spPr>
        <p:txBody>
          <a:bodyPr/>
          <a:lstStyle/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Student October Submission to CDE (for the second time)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A0058D-9FA1-A6B7-4FB6-ACB5834F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38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73" y="301225"/>
            <a:ext cx="7688074" cy="756418"/>
          </a:xfrm>
        </p:spPr>
        <p:txBody>
          <a:bodyPr/>
          <a:lstStyle/>
          <a:p>
            <a:r>
              <a:rPr lang="en-US"/>
              <a:t>Update Data/Ready to Submit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Make changes to Student Interchange Files, Take a New Snapshot, Verify Data</a:t>
            </a:r>
          </a:p>
          <a:p>
            <a:pPr marL="0" indent="0">
              <a:buNone/>
            </a:pPr>
            <a:r>
              <a:rPr lang="en-US" b="1"/>
              <a:t>Submit the snapshot to CDE</a:t>
            </a:r>
          </a:p>
          <a:p>
            <a:pPr marL="457200" lvl="1" indent="0">
              <a:buNone/>
            </a:pPr>
            <a:r>
              <a:rPr lang="en-US" sz="1800"/>
              <a:t>Student Profile -&gt; Status Dashboard and click ‘Submit to CDE’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/>
              <a:t>Must have </a:t>
            </a:r>
            <a:r>
              <a:rPr lang="en-US" b="1"/>
              <a:t>OCT~LEAAPPROVER </a:t>
            </a:r>
            <a:r>
              <a:rPr lang="en-US"/>
              <a:t>role in IDM to complete this step</a:t>
            </a:r>
          </a:p>
          <a:p>
            <a:pPr marL="0" indent="0">
              <a:buNone/>
            </a:pPr>
            <a:endParaRPr lang="en-US"/>
          </a:p>
        </p:txBody>
      </p:sp>
      <p:grpSp>
        <p:nvGrpSpPr>
          <p:cNvPr id="5" name="Group 4" descr="Status Dashboard screen in Data Pipeline -Where you will submit OCT data to CDE"/>
          <p:cNvGrpSpPr/>
          <p:nvPr/>
        </p:nvGrpSpPr>
        <p:grpSpPr>
          <a:xfrm>
            <a:off x="1094232" y="3090672"/>
            <a:ext cx="10003536" cy="3630803"/>
            <a:chOff x="374444" y="3891682"/>
            <a:chExt cx="8769556" cy="286558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44" y="3891682"/>
              <a:ext cx="8769556" cy="2865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68332" y="4554186"/>
              <a:ext cx="932955" cy="249381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32711" y="6293252"/>
              <a:ext cx="932955" cy="249381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0913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A19E-B9AD-CC31-3A7F-B273076EA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60190"/>
            <a:ext cx="12192000" cy="2337620"/>
          </a:xfrm>
          <a:solidFill>
            <a:schemeClr val="bg1"/>
          </a:solidFill>
        </p:spPr>
        <p:txBody>
          <a:bodyPr/>
          <a:lstStyle/>
          <a:p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Funding Allotments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D9DD9EF-7891-3742-C9A7-7C39A2714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3216" y="4597810"/>
            <a:ext cx="2276272" cy="22762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A0058D-9FA1-A6B7-4FB6-ACB5834F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06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/>
          <a:lstStyle/>
          <a:p>
            <a:r>
              <a:rPr lang="en-US" dirty="0"/>
              <a:t>Total Funding Allotment Acceptable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Edit checks are in place to ensure that a given district does not submit an individual student for a funding level that is not allowed, per statute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266CCF5-83CC-4CC9-9F93-EEC45C480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370776"/>
              </p:ext>
            </p:extLst>
          </p:nvPr>
        </p:nvGraphicFramePr>
        <p:xfrm>
          <a:off x="2698376" y="3065224"/>
          <a:ext cx="6157613" cy="22817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09613">
                  <a:extLst>
                    <a:ext uri="{9D8B030D-6E8A-4147-A177-3AD203B41FA5}">
                      <a16:colId xmlns:a16="http://schemas.microsoft.com/office/drawing/2014/main" val="228930004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47994599"/>
                    </a:ext>
                  </a:extLst>
                </a:gridCol>
              </a:tblGrid>
              <a:tr h="570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Funding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Funding Codes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32398"/>
                  </a:ext>
                </a:extLst>
              </a:tr>
              <a:tr h="570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Full-time funding (1.0 FTE)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80, 91 and 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2741651"/>
                  </a:ext>
                </a:extLst>
              </a:tr>
              <a:tr h="570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Part-time funding (0.5 FTE)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82, 85, 94 and 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611964"/>
                  </a:ext>
                </a:extLst>
              </a:tr>
              <a:tr h="570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funding (0.0 FTE)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86, 87, and 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230043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50E7F26-C23B-D14A-2969-38C9C9242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6600" y="2051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87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/>
          <a:lstStyle/>
          <a:p>
            <a:r>
              <a:rPr lang="en-US"/>
              <a:t>Total Funding Allotment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54163"/>
            <a:ext cx="6534150" cy="4351337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In general, the following rules apply:</a:t>
            </a:r>
          </a:p>
          <a:p>
            <a:r>
              <a:rPr lang="en-US" dirty="0"/>
              <a:t>Students in grades K-12 cannot exceed a total of 1.0 FTE</a:t>
            </a:r>
          </a:p>
          <a:p>
            <a:r>
              <a:rPr lang="en-US" dirty="0"/>
              <a:t>Home-school and private school students cannot exceed a total of 0.5 FTE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395782-2409-8773-2591-22ECA010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9" r="36489"/>
          <a:stretch>
            <a:fillRect/>
          </a:stretch>
        </p:blipFill>
        <p:spPr>
          <a:xfrm>
            <a:off x="8189751" y="0"/>
            <a:ext cx="400224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13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Edit Checks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 algn="l" rtl="0" fontAlgn="base">
              <a:buNone/>
            </a:pP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following criteria/edit checks will result in a student being included in the Duplicate Count process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Students in any grade level who are submitted for more than a total of 1.0 FTE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Home-school and private school students who are submitted for more than a total of 0.5 FTE 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Home-Based Education Flag value of “1”, and/or Funding code of “85”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a district submits a student with a funding code of "86" and home-based education flag of "1“:</a:t>
            </a:r>
          </a:p>
          <a:p>
            <a:pPr lvl="2" fontAlgn="base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district using funding code “86”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does not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have to upload documentation.  </a:t>
            </a:r>
          </a:p>
          <a:p>
            <a:pPr lvl="2" fontAlgn="base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However, the district submitting the student for funding 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does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have to upload documentation.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US" sz="2200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AC45591-C8BC-0A2E-3A99-EBEF4FF17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6600" y="205176"/>
            <a:ext cx="914400" cy="91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37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Checks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7223449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Students who are submitted for 0.5 FTE in more than one district​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will also be included in the Duplicate Count process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/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will allow the School Auditing Office to verify the students aren’t home-school or private school students.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/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may or may not result in funding changes.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8FA50B-BAE1-87C7-107D-06C89B4B3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8" t="16094" r="23333" b="18640"/>
          <a:stretch>
            <a:fillRect/>
          </a:stretch>
        </p:blipFill>
        <p:spPr>
          <a:xfrm>
            <a:off x="8131913" y="0"/>
            <a:ext cx="4060087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49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A19E-B9AD-CC31-3A7F-B273076EA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60190"/>
            <a:ext cx="12192000" cy="2337620"/>
          </a:xfrm>
          <a:solidFill>
            <a:schemeClr val="bg1"/>
          </a:solidFill>
        </p:spPr>
        <p:txBody>
          <a:bodyPr/>
          <a:lstStyle/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Using Syncplicity for Duplicate Count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A7577E1-8E89-3355-6F16-942B3EA75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5047" y="4849576"/>
            <a:ext cx="1721796" cy="172179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A0058D-9FA1-A6B7-4FB6-ACB5834F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58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Audit Syncplicity Folder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An audit Syncplicity folder has been created for each district and CSI</a:t>
            </a:r>
          </a:p>
          <a:p>
            <a:r>
              <a:rPr lang="en-US" sz="2200" dirty="0"/>
              <a:t>The naming convention for these Syncplicity folders is as follows:</a:t>
            </a:r>
          </a:p>
          <a:p>
            <a:pPr lvl="1"/>
            <a:r>
              <a:rPr lang="en-US" dirty="0"/>
              <a:t>District </a:t>
            </a:r>
            <a:r>
              <a:rPr lang="en-US" dirty="0" err="1"/>
              <a:t>Number_District</a:t>
            </a:r>
            <a:r>
              <a:rPr lang="en-US" dirty="0"/>
              <a:t> </a:t>
            </a:r>
            <a:r>
              <a:rPr lang="en-US" dirty="0" err="1"/>
              <a:t>Name_Audit_FAST</a:t>
            </a:r>
            <a:endParaRPr lang="en-US" dirty="0"/>
          </a:p>
          <a:p>
            <a:pPr lvl="1"/>
            <a:r>
              <a:rPr lang="en-US" dirty="0"/>
              <a:t>For example:  </a:t>
            </a:r>
            <a:r>
              <a:rPr lang="en-US" b="1" dirty="0"/>
              <a:t>0010_Mapleton 1_Audit_FAST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2BE6226-3640-4B4D-AD9B-E63822B51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6600" y="37782"/>
            <a:ext cx="914400" cy="914400"/>
          </a:xfrm>
          <a:prstGeom prst="rect">
            <a:avLst/>
          </a:prstGeom>
        </p:spPr>
      </p:pic>
      <p:pic>
        <p:nvPicPr>
          <p:cNvPr id="7" name="Picture 4" descr="Screenshot of Audit Fast Folder in Syncplicity">
            <a:extLst>
              <a:ext uri="{FF2B5EF4-FFF2-40B4-BE49-F238E27FC236}">
                <a16:creationId xmlns:a16="http://schemas.microsoft.com/office/drawing/2014/main" id="{B9D2CF7A-2D14-9D6A-A289-05D6EF438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700" y="3730149"/>
            <a:ext cx="3994599" cy="5635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79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/>
          <a:lstStyle/>
          <a:p>
            <a:r>
              <a:rPr lang="en-US" dirty="0"/>
              <a:t>Audit Syncplicity Folder Structure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8D71BC-BC7F-42F2-8C33-D23952C74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164"/>
            <a:ext cx="10515600" cy="135040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Do not change or delete these folders!</a:t>
            </a:r>
          </a:p>
        </p:txBody>
      </p:sp>
      <p:pic>
        <p:nvPicPr>
          <p:cNvPr id="3" name="Picture 2" descr="Screenshot of the Audit Syncplicity folder file structure, highlighting the Duplicate Count sub-folder directly inside the district's Audit_FAST folder.">
            <a:extLst>
              <a:ext uri="{FF2B5EF4-FFF2-40B4-BE49-F238E27FC236}">
                <a16:creationId xmlns:a16="http://schemas.microsoft.com/office/drawing/2014/main" id="{669DD591-EA11-D4C5-3C72-EC42D5532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345" y="2516393"/>
            <a:ext cx="5909310" cy="3322320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BAC1EF8-4264-48F7-8FA5-142BA7A34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147827"/>
            <a:ext cx="914400" cy="9144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7A3441B-F0DB-4CB6-AE0B-3334C0079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68555" y="4177553"/>
            <a:ext cx="2669333" cy="49019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A19E-B9AD-CC31-3A7F-B273076EA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60190"/>
            <a:ext cx="12192000" cy="2337620"/>
          </a:xfrm>
          <a:solidFill>
            <a:schemeClr val="bg1"/>
          </a:solidFill>
        </p:spPr>
        <p:txBody>
          <a:bodyPr/>
          <a:lstStyle/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Timeline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A0058D-9FA1-A6B7-4FB6-ACB5834F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68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Syncplicity Folder – Uploading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sz="2200" dirty="0"/>
              <a:t>All duplicate count audit documentation </a:t>
            </a:r>
            <a:r>
              <a:rPr lang="en-US" sz="2200" u="sng" dirty="0"/>
              <a:t>must</a:t>
            </a:r>
            <a:r>
              <a:rPr lang="en-US" sz="2200" dirty="0"/>
              <a:t> be uploaded to the “Duplicate Count” subfolder found within the district’s audit Syncplicity folder.</a:t>
            </a:r>
          </a:p>
          <a:p>
            <a:pPr lvl="1"/>
            <a:r>
              <a:rPr lang="en-US" dirty="0"/>
              <a:t>Document Upload Deadline: </a:t>
            </a:r>
            <a:r>
              <a:rPr lang="en-US" b="1" u="sng" dirty="0">
                <a:solidFill>
                  <a:srgbClr val="C00000"/>
                </a:solidFill>
              </a:rPr>
              <a:t>Thursday, November 13, 2025 </a:t>
            </a:r>
            <a:r>
              <a:rPr lang="en-US" dirty="0"/>
              <a:t>at noon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Uploading sooner benefits everyone!!!!!!!!!!!!!!!!!!</a:t>
            </a:r>
          </a:p>
          <a:p>
            <a:pPr lvl="1"/>
            <a:r>
              <a:rPr lang="en-US" dirty="0"/>
              <a:t>Data Services will send out an email if this deadline is adjusted for any reason.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</a:rPr>
              <a:t>Check whether you have access to your district’s audit Syncplicity folder!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If not, email the School Auditing Office at </a:t>
            </a:r>
            <a:r>
              <a:rPr lang="en-US" b="0" i="0" u="sng" strike="noStrike" dirty="0">
                <a:solidFill>
                  <a:srgbClr val="0563C1"/>
                </a:solidFill>
                <a:effectLst/>
                <a:hlinkClick r:id="rId2"/>
              </a:rPr>
              <a:t>audit@cde.state.co.us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In the subject line of the email, please include your district number, district name and “Duplicate Count Contact”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lvl="2" fontAlgn="base"/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For example: “0010_Mapleton 1_Duplicate Count Contact”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lvl="2"/>
            <a:endParaRPr lang="en-US" sz="22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2E53B72-8964-4B9F-AC61-2E1DD2CB3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189300"/>
            <a:ext cx="914400" cy="91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05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A19E-B9AD-CC31-3A7F-B273076EA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60190"/>
            <a:ext cx="12192000" cy="2337620"/>
          </a:xfrm>
          <a:solidFill>
            <a:schemeClr val="bg1"/>
          </a:solidFill>
        </p:spPr>
        <p:txBody>
          <a:bodyPr/>
          <a:lstStyle/>
          <a:p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Required Documentation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49092FA-1AA9-7D71-B014-B761141D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165" y="4714644"/>
            <a:ext cx="2077500" cy="2077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A0058D-9FA1-A6B7-4FB6-ACB5834F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81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73" y="254514"/>
            <a:ext cx="8270157" cy="756418"/>
          </a:xfrm>
        </p:spPr>
        <p:txBody>
          <a:bodyPr/>
          <a:lstStyle/>
          <a:p>
            <a:r>
              <a:rPr lang="en-US"/>
              <a:t>Duplicate Count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Districts must upload all required audit documentation to the “Duplicate Count” subfolder for </a:t>
            </a:r>
            <a:r>
              <a:rPr lang="en-US" b="1" dirty="0"/>
              <a:t>all students </a:t>
            </a:r>
            <a:r>
              <a:rPr lang="en-US" dirty="0"/>
              <a:t>included on the “Audit Exception Report” (except students with an “86” funding code).  </a:t>
            </a:r>
          </a:p>
        </p:txBody>
      </p:sp>
      <p:graphicFrame>
        <p:nvGraphicFramePr>
          <p:cNvPr id="7" name="Diagram 6" descr="This includes both school or district-level documentation and student-level documentation.">
            <a:extLst>
              <a:ext uri="{FF2B5EF4-FFF2-40B4-BE49-F238E27FC236}">
                <a16:creationId xmlns:a16="http://schemas.microsoft.com/office/drawing/2014/main" id="{0C8B5C02-C0D9-4CE7-A981-42D6AF81AF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035354"/>
              </p:ext>
            </p:extLst>
          </p:nvPr>
        </p:nvGraphicFramePr>
        <p:xfrm>
          <a:off x="2856271" y="3116679"/>
          <a:ext cx="6096000" cy="2379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phic 9">
            <a:extLst>
              <a:ext uri="{FF2B5EF4-FFF2-40B4-BE49-F238E27FC236}">
                <a16:creationId xmlns:a16="http://schemas.microsoft.com/office/drawing/2014/main" id="{49395D8C-1BA4-4E38-8B09-70A69989A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79005" y="4657342"/>
            <a:ext cx="914400" cy="914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FEBE1FA-625D-4818-BA22-D36FA3524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09202" y="4657342"/>
            <a:ext cx="914400" cy="9144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90F0BD-4BA8-4D71-9173-8B6165F3C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96600" y="96532"/>
            <a:ext cx="914400" cy="91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96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A732-4EB6-4474-A308-170BCFA09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73" y="194587"/>
            <a:ext cx="7269110" cy="756418"/>
          </a:xfrm>
        </p:spPr>
        <p:txBody>
          <a:bodyPr/>
          <a:lstStyle/>
          <a:p>
            <a:r>
              <a:rPr lang="en-US" dirty="0"/>
              <a:t>Documentation: School- or District-level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E3711-F811-412F-AD9D-EFE652D0E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These documents describe programs and services, provide context for interpreting student schedules and attendance, and allow for bell schedule calculations</a:t>
            </a:r>
          </a:p>
          <a:p>
            <a:r>
              <a:rPr lang="en-US" sz="2200" dirty="0"/>
              <a:t>District/school/program calendar</a:t>
            </a:r>
            <a:endParaRPr lang="en-US" sz="2200" dirty="0">
              <a:ea typeface="Calibri"/>
              <a:cs typeface="Calibri"/>
            </a:endParaRPr>
          </a:p>
          <a:p>
            <a:r>
              <a:rPr lang="en-US" sz="2200" dirty="0"/>
              <a:t>District/school/program bell schedule </a:t>
            </a:r>
          </a:p>
          <a:p>
            <a:r>
              <a:rPr lang="en-US" sz="2200" dirty="0"/>
              <a:t>District/school/program handbook &amp; course catalog </a:t>
            </a:r>
          </a:p>
          <a:p>
            <a:pPr lvl="1"/>
            <a:r>
              <a:rPr lang="en-US" dirty="0"/>
              <a:t>For secondary and district-run programs, including home school enrichment programs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Link to Catalog of Courses using Alternative Instruction, if applicable</a:t>
            </a:r>
          </a:p>
          <a:p>
            <a:r>
              <a:rPr lang="en-US" sz="2200" dirty="0"/>
              <a:t>Online Schools and Programs</a:t>
            </a:r>
          </a:p>
          <a:p>
            <a:pPr lvl="1"/>
            <a:r>
              <a:rPr lang="en-US" dirty="0"/>
              <a:t>Authorizer Assurances</a:t>
            </a:r>
          </a:p>
          <a:p>
            <a:pPr lvl="1"/>
            <a:r>
              <a:rPr lang="en-US" dirty="0"/>
              <a:t>Instructional time equivalency statement</a:t>
            </a:r>
            <a:endParaRPr lang="en-US" dirty="0">
              <a:ea typeface="Calibri"/>
              <a:cs typeface="Calibri"/>
            </a:endParaRPr>
          </a:p>
          <a:p>
            <a:endParaRPr lang="en-US" sz="20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200" dirty="0">
              <a:highlight>
                <a:srgbClr val="FFFF00"/>
              </a:highlight>
              <a:cs typeface="Calibri"/>
            </a:endParaRP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>
              <a:cs typeface="Calibri" panose="020F0502020204030204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403377C-E858-4EB7-905C-B8328F2B6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6600" y="37782"/>
            <a:ext cx="914400" cy="914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58EC6-8340-457D-838D-338C4F55A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23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61" y="254514"/>
            <a:ext cx="8270157" cy="756418"/>
          </a:xfrm>
        </p:spPr>
        <p:txBody>
          <a:bodyPr/>
          <a:lstStyle/>
          <a:p>
            <a:r>
              <a:rPr lang="en-US"/>
              <a:t>Documentation: Student-level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FE0C4FF-DAE4-4964-8AFA-25B10CD86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1641" y="96532"/>
            <a:ext cx="914400" cy="914400"/>
          </a:xfrm>
          <a:prstGeom prst="rect">
            <a:avLst/>
          </a:prstGeom>
        </p:spPr>
      </p:pic>
      <p:graphicFrame>
        <p:nvGraphicFramePr>
          <p:cNvPr id="19" name="TextBox 17">
            <a:extLst>
              <a:ext uri="{FF2B5EF4-FFF2-40B4-BE49-F238E27FC236}">
                <a16:creationId xmlns:a16="http://schemas.microsoft.com/office/drawing/2014/main" id="{06DE3EE0-4821-4FC9-BF5F-C633FFDE7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7354659"/>
              </p:ext>
            </p:extLst>
          </p:nvPr>
        </p:nvGraphicFramePr>
        <p:xfrm>
          <a:off x="933856" y="1391054"/>
          <a:ext cx="10155676" cy="4965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19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Documentation: Student-level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sz="2200" dirty="0"/>
              <a:t>Household demographic printout (from SIS)</a:t>
            </a:r>
          </a:p>
          <a:p>
            <a:r>
              <a:rPr lang="en-US" sz="2200" dirty="0"/>
              <a:t>Full enrollment history (with the district)</a:t>
            </a:r>
            <a:endParaRPr lang="en-US" sz="2200" dirty="0">
              <a:ea typeface="Calibri"/>
              <a:cs typeface="Calibri"/>
            </a:endParaRPr>
          </a:p>
          <a:p>
            <a:r>
              <a:rPr lang="en-US" sz="2200" dirty="0"/>
              <a:t>Student schedule (regardless of grade level) for all of Fall semester</a:t>
            </a:r>
            <a:endParaRPr lang="en-US" sz="2200" dirty="0">
              <a:ea typeface="Calibri"/>
              <a:cs typeface="Calibri"/>
            </a:endParaRPr>
          </a:p>
          <a:p>
            <a:pPr lvl="1"/>
            <a:r>
              <a:rPr lang="en-US" dirty="0"/>
              <a:t>Semester 1, Quarters 1 &amp; 2, </a:t>
            </a:r>
            <a:r>
              <a:rPr lang="en-US" dirty="0" err="1"/>
              <a:t>Hexters</a:t>
            </a:r>
            <a:r>
              <a:rPr lang="en-US" dirty="0"/>
              <a:t> 1, 2 &amp; 3, etc.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Identify which courses are alternative instruction courses, if applicable</a:t>
            </a:r>
            <a:endParaRPr lang="en-US" dirty="0">
              <a:ea typeface="Calibri"/>
              <a:cs typeface="Calibri"/>
            </a:endParaRPr>
          </a:p>
          <a:p>
            <a:r>
              <a:rPr lang="en-US" sz="2200" dirty="0"/>
              <a:t>Additional documentation as applicable </a:t>
            </a:r>
            <a:endParaRPr lang="en-US" sz="2200" dirty="0">
              <a:ea typeface="Calibri"/>
              <a:cs typeface="Calibri"/>
            </a:endParaRPr>
          </a:p>
          <a:p>
            <a:pPr lvl="1"/>
            <a:r>
              <a:rPr lang="en-US" dirty="0"/>
              <a:t>i.e., corresponding unique student/course/school/program type documentation outlined in the </a:t>
            </a:r>
            <a:r>
              <a:rPr lang="en-US" dirty="0">
                <a:hlinkClick r:id="rId2"/>
              </a:rPr>
              <a:t>2025 Student October Count Audit Resource Guide</a:t>
            </a:r>
            <a:endParaRPr lang="en-US" dirty="0">
              <a:ea typeface="Calibri"/>
              <a:cs typeface="Calibri"/>
            </a:endParaRPr>
          </a:p>
          <a:p>
            <a:r>
              <a:rPr lang="en-US" sz="2200" dirty="0"/>
              <a:t>A short narrative may be useful to provide context regarding unique student circumstances not made clear by other documentation (optional)</a:t>
            </a:r>
            <a:endParaRPr lang="en-US" sz="2200" dirty="0">
              <a:ea typeface="Calibri"/>
              <a:cs typeface="Calibri"/>
            </a:endParaRPr>
          </a:p>
          <a:p>
            <a:r>
              <a:rPr lang="en-US" sz="2200" dirty="0"/>
              <a:t>Attendance verification (additional considerations on next slides)</a:t>
            </a:r>
            <a:endParaRPr lang="en-US" sz="22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5BF3AE7-2DCC-42AE-8600-85D45CFAA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189300"/>
            <a:ext cx="914400" cy="91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27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/>
          <a:lstStyle/>
          <a:p>
            <a:r>
              <a:rPr lang="en-US" dirty="0"/>
              <a:t>Documentation: Student-Level Attendance 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2200" b="1" dirty="0"/>
              <a:t>Expanded Attendance verification </a:t>
            </a:r>
            <a:r>
              <a:rPr lang="en-US" sz="2200" dirty="0"/>
              <a:t>​</a:t>
            </a:r>
          </a:p>
          <a:p>
            <a:r>
              <a:rPr lang="en-US" sz="2200" dirty="0"/>
              <a:t>Include attendance for the entire months of September AND October.</a:t>
            </a:r>
          </a:p>
          <a:p>
            <a:r>
              <a:rPr lang="en-US" sz="2200" dirty="0"/>
              <a:t>Attendance reports generated out of student information systems (SIS) can be used to verify scheduled direct in-person or synchronous learning.​</a:t>
            </a:r>
          </a:p>
          <a:p>
            <a:r>
              <a:rPr lang="en-US" sz="2200" dirty="0"/>
              <a:t>SIS reports alone will not be sufficient to evidence attendance for off-site/alternative instruction courses</a:t>
            </a:r>
          </a:p>
          <a:p>
            <a:pPr lvl="1"/>
            <a:r>
              <a:rPr lang="en-US" dirty="0"/>
              <a:t>Documentation must include course-level attendance.</a:t>
            </a:r>
          </a:p>
          <a:p>
            <a:pPr lvl="1"/>
            <a:r>
              <a:rPr lang="en-US" dirty="0"/>
              <a:t>Documentation must evidence actual off-site participation/attendance.</a:t>
            </a:r>
          </a:p>
          <a:p>
            <a:pPr lvl="1"/>
            <a:r>
              <a:rPr lang="en-US" dirty="0"/>
              <a:t>Online attendance must be documented per district, school, or program policies and/or Authorizer Assurances.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5BF3AE7-2DCC-42AE-8600-85D45CFAA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4035" y="189300"/>
            <a:ext cx="914400" cy="91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52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0B92-F065-E737-A773-EF2CDE1B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/>
          <a:lstStyle/>
          <a:p>
            <a:r>
              <a:rPr lang="en-US" dirty="0"/>
              <a:t>Documentation: Alternative Instruction Course 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289A2-6AD6-5779-26EB-2161B8C5E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2200" dirty="0"/>
              <a:t>The only acceptable forms of documentation evidencing attendance for alternative instruction courses are:</a:t>
            </a:r>
          </a:p>
          <a:p>
            <a:pPr lvl="1"/>
            <a:r>
              <a:rPr lang="en-US" sz="2200" dirty="0"/>
              <a:t>Evidence of attendance in direct instruction content</a:t>
            </a:r>
          </a:p>
          <a:p>
            <a:pPr lvl="1"/>
            <a:r>
              <a:rPr lang="en-US" sz="2200" dirty="0"/>
              <a:t>Logins into course content for digitally-delivered instruction</a:t>
            </a:r>
          </a:p>
          <a:p>
            <a:pPr lvl="1"/>
            <a:r>
              <a:rPr lang="en-US" sz="2200" dirty="0"/>
              <a:t>For work-based learning courses, documentation from an employer (e.g., timesheets, paystubs, etc.) that lists a student’s name and dates worked</a:t>
            </a:r>
          </a:p>
          <a:p>
            <a:r>
              <a:rPr lang="en-US" sz="2200" dirty="0"/>
              <a:t>For Independent Study courses, districts would have had to submit a request for alternative attendance documentation by September 15 (only 1 district made this request)</a:t>
            </a:r>
          </a:p>
          <a:p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Note: </a:t>
            </a:r>
            <a:r>
              <a:rPr lang="en-US" sz="2200" dirty="0"/>
              <a:t>Review the student's schedule before deciding what attendance documentation to provide. 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A4270-A8D6-6E91-C2C4-5C3ED4CF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18BDD16-67ED-282E-66A3-801EBB5E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4035" y="1893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12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/>
          <a:lstStyle/>
          <a:p>
            <a:r>
              <a:rPr lang="en-US"/>
              <a:t>Documentation: Online School and Program 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000" dirty="0"/>
              <a:t>For online school and program attendance, school or program policies and/or Authorizer Assurances determine appropriate documentation</a:t>
            </a:r>
          </a:p>
          <a:p>
            <a:r>
              <a:rPr lang="en-US" sz="2000" dirty="0"/>
              <a:t>Provide documentation evidencing actual off-site participation/attendance, generally at the course level</a:t>
            </a:r>
          </a:p>
          <a:p>
            <a:pPr lvl="1"/>
            <a:r>
              <a:rPr lang="en-US" dirty="0"/>
              <a:t>For duplicate count purposes, evidence of participation in multiple courses is encouraged</a:t>
            </a:r>
          </a:p>
          <a:p>
            <a:r>
              <a:rPr lang="en-US" sz="2000" dirty="0"/>
              <a:t>Provide multiple types of documents, if available, to show the best possible evidence of student engagement during the semester</a:t>
            </a:r>
          </a:p>
          <a:p>
            <a:r>
              <a:rPr lang="en-US" sz="2000" dirty="0"/>
              <a:t>Include September AND October, but be especially thorough for the weeks before and after the count date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5BF3AE7-2DCC-42AE-8600-85D45CFAA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4567" y="189300"/>
            <a:ext cx="914400" cy="91440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01D61F5-A8A5-4A13-AA17-D1293D7A8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162119"/>
              </p:ext>
            </p:extLst>
          </p:nvPr>
        </p:nvGraphicFramePr>
        <p:xfrm>
          <a:off x="1864468" y="4193009"/>
          <a:ext cx="8463064" cy="2460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00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17"/>
    </mc:Choice>
    <mc:Fallback xmlns="">
      <p:transition spd="slow" advTm="40917"/>
    </mc:Fallback>
  </mc:AlternateContent>
  <p:extLst>
    <p:ext uri="{E180D4A7-C9FB-4DFB-919C-405C955672EB}">
      <p14:showEvtLst xmlns:p14="http://schemas.microsoft.com/office/powerpoint/2010/main">
        <p14:playEvt time="0" objId="7"/>
        <p14:stopEvt time="40614" objId="7"/>
      </p14:showEvtLst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Documentation:  Labeling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2532981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2200" dirty="0"/>
              <a:t>For each student, please upload </a:t>
            </a:r>
            <a:r>
              <a:rPr lang="en-US" sz="2200" u="sng" dirty="0"/>
              <a:t>one</a:t>
            </a:r>
            <a:r>
              <a:rPr lang="en-US" sz="2200" dirty="0"/>
              <a:t> assembled document. </a:t>
            </a:r>
          </a:p>
          <a:p>
            <a:r>
              <a:rPr lang="en-US" sz="2200" dirty="0"/>
              <a:t>Each assembled document should contain all required audit documents necessary to support funding.</a:t>
            </a:r>
          </a:p>
          <a:p>
            <a:r>
              <a:rPr lang="en-US" sz="2200" dirty="0"/>
              <a:t>Use the following naming convention:</a:t>
            </a:r>
          </a:p>
          <a:p>
            <a:pPr lvl="1"/>
            <a:r>
              <a:rPr lang="en-US" sz="2200" dirty="0"/>
              <a:t>District </a:t>
            </a:r>
            <a:r>
              <a:rPr lang="en-US" sz="2200" dirty="0" err="1"/>
              <a:t>Number_SASID_Student</a:t>
            </a:r>
            <a:r>
              <a:rPr lang="en-US" sz="2200" dirty="0"/>
              <a:t> Last </a:t>
            </a:r>
            <a:r>
              <a:rPr lang="en-US" sz="2200" dirty="0" err="1"/>
              <a:t>Name_Student</a:t>
            </a:r>
            <a:r>
              <a:rPr lang="en-US" sz="2200" dirty="0"/>
              <a:t> First Name</a:t>
            </a:r>
          </a:p>
          <a:p>
            <a:pPr lvl="2"/>
            <a:r>
              <a:rPr lang="en-US" sz="2200" dirty="0"/>
              <a:t>For example: 0010_9999999991_Smith_John.pdf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 descr="PDF example for labeling: 0010_99999999991_Smith_John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62" y="4087461"/>
            <a:ext cx="4714875" cy="5810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99C6B93-3B91-4DFB-BD0A-7765C1A66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115987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A26A96-1177-706C-0569-B883CED90624}"/>
              </a:ext>
            </a:extLst>
          </p:cNvPr>
          <p:cNvSpPr txBox="1"/>
          <p:nvPr/>
        </p:nvSpPr>
        <p:spPr>
          <a:xfrm>
            <a:off x="838200" y="5143086"/>
            <a:ext cx="10228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If necessary, a single folder or zip file for each student may be used.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8223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2CB49A5-DB2F-45E6-8AAA-08C282AE4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and Cleanup Phase Timeline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8D5DE23-6CD0-5E25-9DD0-740766A6A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418372"/>
              </p:ext>
            </p:extLst>
          </p:nvPr>
        </p:nvGraphicFramePr>
        <p:xfrm>
          <a:off x="851695" y="136525"/>
          <a:ext cx="10488609" cy="6111453"/>
        </p:xfrm>
        <a:graphic>
          <a:graphicData uri="http://schemas.openxmlformats.org/drawingml/2006/table">
            <a:tbl>
              <a:tblPr firstRow="1" bandRow="1"/>
              <a:tblGrid>
                <a:gridCol w="1761045">
                  <a:extLst>
                    <a:ext uri="{9D8B030D-6E8A-4147-A177-3AD203B41FA5}">
                      <a16:colId xmlns:a16="http://schemas.microsoft.com/office/drawing/2014/main" val="302580970"/>
                    </a:ext>
                  </a:extLst>
                </a:gridCol>
                <a:gridCol w="1685253">
                  <a:extLst>
                    <a:ext uri="{9D8B030D-6E8A-4147-A177-3AD203B41FA5}">
                      <a16:colId xmlns:a16="http://schemas.microsoft.com/office/drawing/2014/main" val="3489252625"/>
                    </a:ext>
                  </a:extLst>
                </a:gridCol>
                <a:gridCol w="7042311">
                  <a:extLst>
                    <a:ext uri="{9D8B030D-6E8A-4147-A177-3AD203B41FA5}">
                      <a16:colId xmlns:a16="http://schemas.microsoft.com/office/drawing/2014/main" val="890935855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1400">
                        <a:effectLst/>
                        <a:highlight>
                          <a:srgbClr val="000000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12" marR="5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</a:t>
                      </a:r>
                      <a:endParaRPr lang="en-US" sz="1400">
                        <a:effectLst/>
                        <a:highlight>
                          <a:srgbClr val="000000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12" marR="582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 Description</a:t>
                      </a:r>
                      <a:endParaRPr lang="en-US" sz="1400">
                        <a:effectLst/>
                        <a:highlight>
                          <a:srgbClr val="000000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12" marR="582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231219"/>
                  </a:ext>
                </a:extLst>
              </a:tr>
              <a:tr h="3991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2E9F5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07/14/2025</a:t>
                      </a:r>
                      <a:endParaRPr lang="en-US" sz="1400" dirty="0">
                        <a:effectLst/>
                        <a:highlight>
                          <a:srgbClr val="D2E9F5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12" marR="5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9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D2E9F5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</a:t>
                      </a:r>
                      <a:endParaRPr lang="en-US" sz="1400">
                        <a:effectLst/>
                        <a:highlight>
                          <a:srgbClr val="D2E9F5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12" marR="582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9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D2E9F5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Districts may begin uploading Student Interchange Files (Student Demographic and Student School Association).</a:t>
                      </a:r>
                      <a:endParaRPr lang="en-US" sz="1400">
                        <a:effectLst/>
                        <a:highlight>
                          <a:srgbClr val="D2E9F5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12" marR="582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9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91522"/>
                  </a:ext>
                </a:extLst>
              </a:tr>
              <a:tr h="6060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2E9F5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08/29/2025</a:t>
                      </a:r>
                      <a:endParaRPr lang="en-US" sz="1400" dirty="0">
                        <a:effectLst/>
                        <a:highlight>
                          <a:srgbClr val="D2E9F5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12" marR="5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9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2E9F5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</a:t>
                      </a:r>
                      <a:endParaRPr lang="en-US" sz="1400" dirty="0">
                        <a:effectLst/>
                        <a:highlight>
                          <a:srgbClr val="D2E9F5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12" marR="582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9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D2E9F5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Districts may begin creating snapshots. Student October Snapshot dependencies are the Student Demographic File, Student School Association File, Title I File (if applicable) and At-Risk File.</a:t>
                      </a:r>
                      <a:endParaRPr lang="en-US" sz="1400">
                        <a:effectLst/>
                        <a:highlight>
                          <a:srgbClr val="D2E9F5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12" marR="582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9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4161"/>
                  </a:ext>
                </a:extLst>
              </a:tr>
              <a:tr h="1922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09/02/2025</a:t>
                      </a:r>
                    </a:p>
                  </a:txBody>
                  <a:tcPr marL="58212" marR="5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 Event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Pipeline Training 10-11 a.m.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068282"/>
                  </a:ext>
                </a:extLst>
              </a:tr>
              <a:tr h="1922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09/04/2025</a:t>
                      </a:r>
                    </a:p>
                  </a:txBody>
                  <a:tcPr marL="58212" marR="5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 Event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Respondent Training 1-2 p.m.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15662"/>
                  </a:ext>
                </a:extLst>
              </a:tr>
              <a:tr h="1922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09/10/2025</a:t>
                      </a:r>
                    </a:p>
                  </a:txBody>
                  <a:tcPr marL="58212" marR="5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 Event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Multilingual Learner (English Learner) Training 11-12 p.m.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247275"/>
                  </a:ext>
                </a:extLst>
              </a:tr>
              <a:tr h="1922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09/16/2025</a:t>
                      </a:r>
                    </a:p>
                  </a:txBody>
                  <a:tcPr marL="58212" marR="5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 Event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Veteran Respondent Training 11:30-12:30 p.m.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713512"/>
                  </a:ext>
                </a:extLst>
              </a:tr>
              <a:tr h="1922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09/17/2025</a:t>
                      </a:r>
                    </a:p>
                  </a:txBody>
                  <a:tcPr marL="58212" marR="5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 Event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Postsecondary Program Coding Training 11-12 p.m.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495799"/>
                  </a:ext>
                </a:extLst>
              </a:tr>
              <a:tr h="3479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09/24/2024</a:t>
                      </a:r>
                    </a:p>
                  </a:txBody>
                  <a:tcPr marL="58212" marR="5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Date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day of Student October Count Window for districts with 5-day school week.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116509"/>
                  </a:ext>
                </a:extLst>
              </a:tr>
              <a:tr h="1922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10/01/2025</a:t>
                      </a:r>
                    </a:p>
                  </a:txBody>
                  <a:tcPr marL="58212" marR="5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Date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Official Count Day 2025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817088"/>
                  </a:ext>
                </a:extLst>
              </a:tr>
              <a:tr h="5283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10/02/2025</a:t>
                      </a:r>
                    </a:p>
                  </a:txBody>
                  <a:tcPr marL="58212" marR="5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Interim Deadline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Upload Student Demographic and Student School Association Files.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Upload Title I Interchange File (if applicable).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Upload At-Risk Interchange File.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103341"/>
                  </a:ext>
                </a:extLst>
              </a:tr>
              <a:tr h="1922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10/09/2025</a:t>
                      </a:r>
                    </a:p>
                  </a:txBody>
                  <a:tcPr marL="58212" marR="5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Interim Deadline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Error free Student Interchange File uploads (DEM and SSA)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691684"/>
                  </a:ext>
                </a:extLst>
              </a:tr>
              <a:tr h="1922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10/14/2025</a:t>
                      </a:r>
                    </a:p>
                  </a:txBody>
                  <a:tcPr marL="58212" marR="5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 Event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Mid-Collection Office Hours 1-2 p.m.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689905"/>
                  </a:ext>
                </a:extLst>
              </a:tr>
              <a:tr h="1922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10/14/2025</a:t>
                      </a:r>
                    </a:p>
                  </a:txBody>
                  <a:tcPr marL="58212" marR="5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Interim Deadline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an initial Student October Snapshot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476707"/>
                  </a:ext>
                </a:extLst>
              </a:tr>
              <a:tr h="1922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10/27/2025</a:t>
                      </a:r>
                    </a:p>
                  </a:txBody>
                  <a:tcPr marL="58212" marR="5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Interim Deadline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Submit any necessary reporting exceptions for review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44562"/>
                  </a:ext>
                </a:extLst>
              </a:tr>
              <a:tr h="1922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10/27/2025</a:t>
                      </a:r>
                    </a:p>
                  </a:txBody>
                  <a:tcPr marL="58212" marR="5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Interim Deadline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Error free Student October Snapshot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130073"/>
                  </a:ext>
                </a:extLst>
              </a:tr>
              <a:tr h="3479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10/24/2025</a:t>
                      </a:r>
                    </a:p>
                  </a:txBody>
                  <a:tcPr marL="58212" marR="5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 Event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Validation and Cognos Reports Training 1-2 p.m.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439046"/>
                  </a:ext>
                </a:extLst>
              </a:tr>
              <a:tr h="1922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10/28/2025</a:t>
                      </a:r>
                    </a:p>
                  </a:txBody>
                  <a:tcPr marL="58212" marR="5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 Event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Pipeline Duplicate Process and Submission Training 9-10 a.m.</a:t>
                      </a:r>
                    </a:p>
                  </a:txBody>
                  <a:tcPr marL="58212" marR="582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411737"/>
                  </a:ext>
                </a:extLst>
              </a:tr>
              <a:tr h="3991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CC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11/03/2025</a:t>
                      </a:r>
                      <a:endParaRPr lang="en-US" sz="1400" dirty="0">
                        <a:effectLst/>
                        <a:highlight>
                          <a:srgbClr val="FFFFCC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12" marR="5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FFCC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 Review</a:t>
                      </a:r>
                      <a:endParaRPr lang="en-US" sz="1400">
                        <a:effectLst/>
                        <a:highlight>
                          <a:srgbClr val="FFFFCC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12" marR="582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FFCC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Student October Cognos Reports for data validation. Submit Student October Snapshot data as soon as review is complete.</a:t>
                      </a:r>
                      <a:endParaRPr lang="en-US" sz="1400">
                        <a:effectLst/>
                        <a:highlight>
                          <a:srgbClr val="FFFFCC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12" marR="582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166278"/>
                  </a:ext>
                </a:extLst>
              </a:tr>
              <a:tr h="3991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11/10/2025</a:t>
                      </a:r>
                      <a:endParaRPr lang="en-US" sz="1400" dirty="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12:00 p.m.</a:t>
                      </a:r>
                      <a:endParaRPr lang="en-US" sz="1400" dirty="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12" marR="582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Deadline</a:t>
                      </a:r>
                      <a:endParaRPr lang="en-US" sz="1400" dirty="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12" marR="582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Submit Student October Snapshot data</a:t>
                      </a:r>
                      <a:endParaRPr lang="en-US" sz="1400" dirty="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12" marR="582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8444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6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Documentation for Conceded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If your district is conceding funding for a student (i.e., your district submitted the student for funding in error), you must still upload a document for the student</a:t>
            </a:r>
          </a:p>
          <a:p>
            <a:r>
              <a:rPr lang="en-US" sz="2200" dirty="0"/>
              <a:t>This document can be blank.</a:t>
            </a:r>
          </a:p>
          <a:p>
            <a:r>
              <a:rPr lang="en-US" sz="2200" dirty="0"/>
              <a:t>Use the following naming convention:</a:t>
            </a:r>
          </a:p>
          <a:p>
            <a:pPr lvl="1"/>
            <a:r>
              <a:rPr lang="en-US" sz="2200" dirty="0"/>
              <a:t>District </a:t>
            </a:r>
            <a:r>
              <a:rPr lang="en-US" sz="2200" dirty="0" err="1"/>
              <a:t>Number_SASID_Student</a:t>
            </a:r>
            <a:r>
              <a:rPr lang="en-US" sz="2200" dirty="0"/>
              <a:t> Last </a:t>
            </a:r>
            <a:r>
              <a:rPr lang="en-US" sz="2200" dirty="0" err="1"/>
              <a:t>Name_Student</a:t>
            </a:r>
            <a:r>
              <a:rPr lang="en-US" sz="2200" dirty="0"/>
              <a:t> First </a:t>
            </a:r>
            <a:r>
              <a:rPr lang="en-US" sz="2200" dirty="0" err="1"/>
              <a:t>Name_</a:t>
            </a:r>
            <a:r>
              <a:rPr lang="en-US" sz="2200" b="1" dirty="0" err="1"/>
              <a:t>Concede</a:t>
            </a:r>
            <a:endParaRPr lang="en-US" sz="2200" b="1" dirty="0"/>
          </a:p>
          <a:p>
            <a:pPr lvl="2"/>
            <a:r>
              <a:rPr lang="en-US" sz="2200" dirty="0"/>
              <a:t>For example:  0010_9999999991_Smith_Jane_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Concede</a:t>
            </a:r>
            <a:r>
              <a:rPr lang="en-US" sz="2200" dirty="0"/>
              <a:t>.pdf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 descr="PDF example labeling: 0010_9999999992_Smith_Jane_Conced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762" y="4348115"/>
            <a:ext cx="3800475" cy="6000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969D168-AADB-49A1-8328-DEB5AF623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96600" y="106260"/>
            <a:ext cx="914400" cy="91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393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A19E-B9AD-CC31-3A7F-B273076EA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60190"/>
            <a:ext cx="12192000" cy="2337620"/>
          </a:xfrm>
          <a:solidFill>
            <a:schemeClr val="bg1"/>
          </a:solidFill>
        </p:spPr>
        <p:txBody>
          <a:bodyPr/>
          <a:lstStyle/>
          <a:p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Considerations and Scenarios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9FFF7A8-B230-B3DF-9B4B-90F0F02A5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3412" y="4950177"/>
            <a:ext cx="1624519" cy="162451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A0058D-9FA1-A6B7-4FB6-ACB5834F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93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/>
          <a:lstStyle/>
          <a:p>
            <a:r>
              <a:rPr lang="en-US"/>
              <a:t>General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Under most circumstances, the following general principles are considered in combination with the total picture provided by the supporting documentation:</a:t>
            </a:r>
          </a:p>
          <a:p>
            <a:r>
              <a:rPr lang="en-US" sz="2000" dirty="0"/>
              <a:t>A district using the official count date takes precedence over a district using an alternative count date </a:t>
            </a:r>
          </a:p>
          <a:p>
            <a:r>
              <a:rPr lang="en-US" sz="2000" dirty="0"/>
              <a:t>A district providing a full-time program of services to a student takes precedence over a district providing a part-time program of services </a:t>
            </a:r>
          </a:p>
          <a:p>
            <a:r>
              <a:rPr lang="en-US" sz="2000" dirty="0"/>
              <a:t>If a student meets the attendance criteria on the count date at multiple districts (which use the same count date), the receiving district generally takes precedence</a:t>
            </a:r>
          </a:p>
          <a:p>
            <a:r>
              <a:rPr lang="en-US" sz="2000" dirty="0"/>
              <a:t>Home-school and private school students can only be funded in a single district (funding cannot be split)</a:t>
            </a:r>
          </a:p>
          <a:p>
            <a:pPr lvl="1"/>
            <a:r>
              <a:rPr lang="en-US" dirty="0"/>
              <a:t>For these students, the district of residence generally takes precedence over other districts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590CC49-6280-4674-88F3-114D6FF2F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527" y="1544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31"/>
    </mc:Choice>
    <mc:Fallback xmlns="">
      <p:transition spd="slow" advTm="57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  <p:extLst>
    <p:ext uri="{E180D4A7-C9FB-4DFB-919C-405C955672EB}">
      <p14:showEvtLst xmlns:p14="http://schemas.microsoft.com/office/powerpoint/2010/main">
        <p14:playEvt time="0" objId="5"/>
        <p14:stopEvt time="56919" objId="5"/>
      </p14:showEvtLst>
    </p:ext>
  </p:extLs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E2A6E-35B6-4391-9C12-3137701A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/>
          <a:lstStyle/>
          <a:p>
            <a:r>
              <a:rPr lang="en-US"/>
              <a:t>Scenarios and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2C43D-3CA0-426A-975C-E18310315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6372225" cy="4351338"/>
          </a:xfrm>
        </p:spPr>
        <p:txBody>
          <a:bodyPr>
            <a:normAutofit/>
          </a:bodyPr>
          <a:lstStyle/>
          <a:p>
            <a:r>
              <a:rPr lang="en-US" sz="2200" dirty="0"/>
              <a:t>The following slides cover some common scenarios that frequently arise during the duplicate count.</a:t>
            </a:r>
          </a:p>
          <a:p>
            <a:r>
              <a:rPr lang="en-US" sz="2200" dirty="0"/>
              <a:t>The specific circumstances surrounding a given student will determine funding decisions.</a:t>
            </a:r>
          </a:p>
          <a:p>
            <a:r>
              <a:rPr lang="en-US" sz="2200" dirty="0"/>
              <a:t>Whenever possible, districts should try to resolve duplicate count issues related to count date/enrollment prior to the duplicate count process.</a:t>
            </a:r>
          </a:p>
          <a:p>
            <a:r>
              <a:rPr lang="en-US" sz="2200" dirty="0"/>
              <a:t>Districts are encouraged to upload an expanded body of documents for contested students.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5B123-1C32-4A97-8CE5-35EE28BE7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D3BDE8-1D94-9C77-6142-2F4AE5FAF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1" t="19305" r="7283"/>
          <a:stretch>
            <a:fillRect/>
          </a:stretch>
        </p:blipFill>
        <p:spPr>
          <a:xfrm>
            <a:off x="7715249" y="1"/>
            <a:ext cx="4482181" cy="687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10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0A642-9D00-45FE-8E2C-C28CEC9304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Alternate Count Date </a:t>
            </a:r>
            <a:br>
              <a:rPr lang="en-US"/>
            </a:br>
            <a:r>
              <a:rPr lang="en-US"/>
              <a:t>Scenarios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60DC9-C5E5-4683-8872-47FD42EA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39DB038-AD87-4218-857B-0E32D15DE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7446" y="5358935"/>
            <a:ext cx="1433209" cy="143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853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/>
          <a:lstStyle/>
          <a:p>
            <a:r>
              <a:rPr lang="en-US"/>
              <a:t>Alternate Count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the event a student meets the funding criteria at multiple districts, and each district is using a different count date, the following is the general count date “hierarchy” that is used to determine which district is eligible to submit the student for funding.</a:t>
            </a:r>
          </a:p>
          <a:p>
            <a:pPr marL="0" indent="0">
              <a:buNone/>
            </a:pPr>
            <a:r>
              <a:rPr lang="en-US" sz="2000" dirty="0"/>
              <a:t>Scenarios higher on the list take precedence:</a:t>
            </a:r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dirty="0"/>
          </a:p>
          <a:p>
            <a:endParaRPr lang="en-US" sz="20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CC0BEF-A576-41A6-AF82-D442F7457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1571" y="125779"/>
            <a:ext cx="914400" cy="9144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EDC854B-D3EA-B00F-CDA8-8A07ACD37E29}"/>
              </a:ext>
            </a:extLst>
          </p:cNvPr>
          <p:cNvSpPr/>
          <p:nvPr/>
        </p:nvSpPr>
        <p:spPr>
          <a:xfrm>
            <a:off x="1629382" y="3280150"/>
            <a:ext cx="8933236" cy="19005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/>
            <a:r>
              <a:rPr lang="en-US" sz="2000" dirty="0">
                <a:solidFill>
                  <a:sysClr val="windowText" lastClr="000000"/>
                </a:solidFill>
              </a:rPr>
              <a:t>Student who meets the funding requirements </a:t>
            </a:r>
            <a:r>
              <a:rPr lang="en-US" sz="2000" i="1" dirty="0">
                <a:solidFill>
                  <a:sysClr val="windowText" lastClr="000000"/>
                </a:solidFill>
              </a:rPr>
              <a:t>on </a:t>
            </a:r>
            <a:r>
              <a:rPr lang="en-US" sz="2000" dirty="0">
                <a:solidFill>
                  <a:sysClr val="windowText" lastClr="000000"/>
                </a:solidFill>
              </a:rPr>
              <a:t>count day:</a:t>
            </a:r>
            <a:endParaRPr lang="en-US" sz="2000" dirty="0">
              <a:solidFill>
                <a:sysClr val="windowText" lastClr="000000"/>
              </a:solidFill>
              <a:cs typeface="Calibri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>
                <a:solidFill>
                  <a:sysClr val="windowText" lastClr="000000"/>
                </a:solidFill>
              </a:rPr>
              <a:t>At a district using the official pupil enrollment count date (10/1)</a:t>
            </a:r>
            <a:endParaRPr lang="en-US" sz="2000" dirty="0">
              <a:solidFill>
                <a:sysClr val="windowText" lastClr="000000"/>
              </a:solidFill>
              <a:ea typeface="Calibri"/>
              <a:cs typeface="Calibri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>
                <a:solidFill>
                  <a:sysClr val="windowText" lastClr="000000"/>
                </a:solidFill>
              </a:rPr>
              <a:t>At a district using an approved alternative count date (either before or after the official pupil enrollment count date)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>
                <a:solidFill>
                  <a:sysClr val="windowText" lastClr="000000"/>
                </a:solidFill>
              </a:rPr>
              <a:t>At a district using the latest approved alternate count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966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/>
          <a:lstStyle/>
          <a:p>
            <a:r>
              <a:rPr lang="en-US"/>
              <a:t>Official Count Date Takes Precedence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163"/>
            <a:ext cx="10515600" cy="3818239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Districts using the pupil enrollment count date (10/1) will always have precedence over those that are using an alternative count date.</a:t>
            </a:r>
          </a:p>
          <a:p>
            <a:pPr marL="0" indent="0">
              <a:buNone/>
            </a:pPr>
            <a:r>
              <a:rPr lang="en-US" sz="2000" dirty="0"/>
              <a:t>This is true whether the alternative count date comes before or after the pupil enrollment count date.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Example:  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District A </a:t>
            </a:r>
            <a:r>
              <a:rPr lang="en-US" sz="2000" dirty="0"/>
              <a:t>used the pupil enrollment count date of 10/1 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District B </a:t>
            </a:r>
            <a:r>
              <a:rPr lang="en-US" sz="2000" dirty="0"/>
              <a:t>used an alternative count date of 10/6</a:t>
            </a:r>
          </a:p>
          <a:p>
            <a:r>
              <a:rPr lang="en-US" sz="2000" dirty="0"/>
              <a:t>The student met the funding requirement at </a:t>
            </a:r>
            <a:r>
              <a:rPr lang="en-US" sz="2000" b="1" dirty="0">
                <a:solidFill>
                  <a:schemeClr val="tx2"/>
                </a:solidFill>
              </a:rPr>
              <a:t>District A</a:t>
            </a:r>
            <a:r>
              <a:rPr lang="en-US" sz="2000" dirty="0"/>
              <a:t> before transferring to </a:t>
            </a:r>
            <a:r>
              <a:rPr lang="en-US" sz="2000" b="1" dirty="0">
                <a:solidFill>
                  <a:schemeClr val="accent2"/>
                </a:solidFill>
              </a:rPr>
              <a:t>District B</a:t>
            </a:r>
            <a:r>
              <a:rPr lang="en-US" sz="2000" dirty="0"/>
              <a:t> on 10/3 and meeting requirements there.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48B750-99B3-4139-955C-72221BF0711B}"/>
              </a:ext>
            </a:extLst>
          </p:cNvPr>
          <p:cNvSpPr/>
          <p:nvPr/>
        </p:nvSpPr>
        <p:spPr>
          <a:xfrm>
            <a:off x="2775870" y="5372402"/>
            <a:ext cx="6640260" cy="6188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45720" indent="0" algn="ctr">
              <a:buNone/>
            </a:pPr>
            <a:r>
              <a:rPr lang="en-US" sz="2000" b="1" dirty="0">
                <a:solidFill>
                  <a:schemeClr val="tx2"/>
                </a:solidFill>
              </a:rPr>
              <a:t>District A</a:t>
            </a:r>
            <a:r>
              <a:rPr lang="en-US" dirty="0"/>
              <a:t> </a:t>
            </a:r>
            <a:r>
              <a:rPr lang="en-US" sz="2000" dirty="0">
                <a:solidFill>
                  <a:schemeClr val="tx1"/>
                </a:solidFill>
              </a:rPr>
              <a:t>can submit the student for funding.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9757024-44A7-458A-BFE1-B52D621C3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5111" y="1159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27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>
            <a:normAutofit/>
          </a:bodyPr>
          <a:lstStyle/>
          <a:p>
            <a:r>
              <a:rPr lang="en-US"/>
              <a:t>Two Districts with Approved Alternative Count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164"/>
            <a:ext cx="10515600" cy="76734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If a student meets all funding requirements at two different districts and both had an approved alternative count date: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674CE3F-D85A-4FB4-94DE-794C54C8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0482" y="96532"/>
            <a:ext cx="914400" cy="9144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141557-2A5E-492E-A84A-894582BD9C3B}"/>
              </a:ext>
            </a:extLst>
          </p:cNvPr>
          <p:cNvSpPr/>
          <p:nvPr/>
        </p:nvSpPr>
        <p:spPr>
          <a:xfrm>
            <a:off x="2152650" y="2321512"/>
            <a:ext cx="7886700" cy="6504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en-US" sz="2000" dirty="0"/>
              <a:t>The </a:t>
            </a:r>
            <a:r>
              <a:rPr lang="en-US" sz="2000" u="sng" dirty="0"/>
              <a:t>receiving</a:t>
            </a:r>
            <a:r>
              <a:rPr lang="en-US" sz="2000" dirty="0"/>
              <a:t> district can submit the student for funding.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1EEEF53-9C25-4EB8-B77A-5FE175DE012C}"/>
              </a:ext>
            </a:extLst>
          </p:cNvPr>
          <p:cNvSpPr/>
          <p:nvPr/>
        </p:nvSpPr>
        <p:spPr>
          <a:xfrm>
            <a:off x="1864388" y="5226450"/>
            <a:ext cx="8463224" cy="955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45720" indent="0" algn="ctr">
              <a:buNone/>
            </a:pPr>
            <a:r>
              <a:rPr lang="en-US" sz="2000" b="1" dirty="0">
                <a:solidFill>
                  <a:schemeClr val="accent2"/>
                </a:solidFill>
              </a:rPr>
              <a:t>District B</a:t>
            </a:r>
            <a:r>
              <a:rPr lang="en-US" sz="2000" dirty="0"/>
              <a:t> (the receiving district) can submit the student for funding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3371A7B-4F7B-CAD4-7BB3-E2F34BD2AF5A}"/>
              </a:ext>
            </a:extLst>
          </p:cNvPr>
          <p:cNvSpPr txBox="1">
            <a:spLocks/>
          </p:cNvSpPr>
          <p:nvPr/>
        </p:nvSpPr>
        <p:spPr>
          <a:xfrm>
            <a:off x="838200" y="3146612"/>
            <a:ext cx="10515600" cy="433289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Example</a:t>
            </a:r>
            <a:r>
              <a:rPr lang="en-US" sz="2000" dirty="0"/>
              <a:t>: 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District A </a:t>
            </a:r>
            <a:r>
              <a:rPr lang="en-US" sz="2000" dirty="0"/>
              <a:t>had an approved alternative count date of 9/22.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District B</a:t>
            </a:r>
            <a:r>
              <a:rPr lang="en-US" sz="2000" dirty="0"/>
              <a:t> had an approved alternative count date of 10/6.  </a:t>
            </a:r>
          </a:p>
          <a:p>
            <a:r>
              <a:rPr lang="en-US" sz="2000" dirty="0"/>
              <a:t>Student was enrolled at </a:t>
            </a:r>
            <a:r>
              <a:rPr lang="en-US" sz="2000" b="1" dirty="0">
                <a:solidFill>
                  <a:schemeClr val="tx2"/>
                </a:solidFill>
              </a:rPr>
              <a:t>District A</a:t>
            </a:r>
            <a:r>
              <a:rPr lang="en-US" sz="2000" dirty="0"/>
              <a:t> until 9/26, then the student transferred to </a:t>
            </a:r>
            <a:r>
              <a:rPr lang="en-US" sz="2000" b="1" dirty="0">
                <a:solidFill>
                  <a:schemeClr val="accent2"/>
                </a:solidFill>
              </a:rPr>
              <a:t>District B</a:t>
            </a:r>
            <a:r>
              <a:rPr lang="en-US" sz="2000" dirty="0"/>
              <a:t> and began attending on 10/2. The student met funding criteria at both districts.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41169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C457-0FFB-411C-9B98-F8AE5A3DB5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Transfer Scenarios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181B42-1D97-45A1-9B78-DF3D4AF79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436809A-570F-3C92-E7C2-C9E40DC56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7251" y="5098668"/>
            <a:ext cx="1569395" cy="156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629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9F97-999B-189F-776E-9136FCA1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5" y="205176"/>
            <a:ext cx="7266786" cy="898524"/>
          </a:xfrm>
        </p:spPr>
        <p:txBody>
          <a:bodyPr/>
          <a:lstStyle/>
          <a:p>
            <a:r>
              <a:rPr lang="en-US" dirty="0"/>
              <a:t>Transfer Enrollment Exceptions Eliminated!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96E3D-C0DD-BB00-984A-92438C884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666791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Reminder: Starting with the 2025 Student October Count, the “transfer enrollment exception” is no longer available for </a:t>
            </a:r>
            <a:r>
              <a:rPr lang="en-US" b="1" dirty="0"/>
              <a:t>out-of-state</a:t>
            </a:r>
            <a:r>
              <a:rPr lang="en-US" dirty="0"/>
              <a:t> and </a:t>
            </a:r>
            <a:r>
              <a:rPr lang="en-US" b="1" dirty="0"/>
              <a:t>within-state</a:t>
            </a:r>
            <a:r>
              <a:rPr lang="en-US" dirty="0"/>
              <a:t> transfers</a:t>
            </a:r>
          </a:p>
          <a:p>
            <a:r>
              <a:rPr lang="en-US" sz="2200" dirty="0"/>
              <a:t>(In-district transfers are still permitted)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B9DB70-F8C1-909C-F24C-E38018996746}"/>
              </a:ext>
            </a:extLst>
          </p:cNvPr>
          <p:cNvSpPr/>
          <p:nvPr/>
        </p:nvSpPr>
        <p:spPr>
          <a:xfrm>
            <a:off x="838200" y="3942926"/>
            <a:ext cx="5994680" cy="9523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/>
              <a:t>ONLY students who are enrolled in the district as of the count date can be submitted for funding.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3C2EF-61B7-91C7-E91B-30B2B2E8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719939-12EF-21F3-5432-65310D25E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 t="22666" r="28021" b="12087"/>
          <a:stretch>
            <a:fillRect/>
          </a:stretch>
        </p:blipFill>
        <p:spPr>
          <a:xfrm>
            <a:off x="7710351" y="0"/>
            <a:ext cx="4481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1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2CB49A5-DB2F-45E6-8AAA-08C282AE4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6" y="263728"/>
            <a:ext cx="7294660" cy="757238"/>
          </a:xfrm>
        </p:spPr>
        <p:txBody>
          <a:bodyPr/>
          <a:lstStyle/>
          <a:p>
            <a:r>
              <a:rPr lang="en-US" dirty="0"/>
              <a:t>Duplicate Count Phase Timeline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53EBB0-2CE1-F9DC-A8FE-B7270AC5B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575755"/>
              </p:ext>
            </p:extLst>
          </p:nvPr>
        </p:nvGraphicFramePr>
        <p:xfrm>
          <a:off x="646546" y="1342649"/>
          <a:ext cx="10538689" cy="2222558"/>
        </p:xfrm>
        <a:graphic>
          <a:graphicData uri="http://schemas.openxmlformats.org/drawingml/2006/table">
            <a:tbl>
              <a:tblPr firstRow="1" bandRow="1"/>
              <a:tblGrid>
                <a:gridCol w="1929000">
                  <a:extLst>
                    <a:ext uri="{9D8B030D-6E8A-4147-A177-3AD203B41FA5}">
                      <a16:colId xmlns:a16="http://schemas.microsoft.com/office/drawing/2014/main" val="358447438"/>
                    </a:ext>
                  </a:extLst>
                </a:gridCol>
                <a:gridCol w="1845980">
                  <a:extLst>
                    <a:ext uri="{9D8B030D-6E8A-4147-A177-3AD203B41FA5}">
                      <a16:colId xmlns:a16="http://schemas.microsoft.com/office/drawing/2014/main" val="58825809"/>
                    </a:ext>
                  </a:extLst>
                </a:gridCol>
                <a:gridCol w="6763709">
                  <a:extLst>
                    <a:ext uri="{9D8B030D-6E8A-4147-A177-3AD203B41FA5}">
                      <a16:colId xmlns:a16="http://schemas.microsoft.com/office/drawing/2014/main" val="1900944899"/>
                    </a:ext>
                  </a:extLst>
                </a:gridCol>
              </a:tblGrid>
              <a:tr h="2095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1400">
                        <a:effectLst/>
                        <a:highlight>
                          <a:srgbClr val="000000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</a:t>
                      </a:r>
                      <a:endParaRPr lang="en-US" sz="1400">
                        <a:effectLst/>
                        <a:highlight>
                          <a:srgbClr val="000000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 Description</a:t>
                      </a:r>
                      <a:endParaRPr lang="en-US" sz="1400">
                        <a:effectLst/>
                        <a:highlight>
                          <a:srgbClr val="000000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252663"/>
                  </a:ext>
                </a:extLst>
              </a:tr>
              <a:tr h="435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11/13/2025</a:t>
                      </a:r>
                      <a:endParaRPr lang="en-US" sz="1400" dirty="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12:00 p.m.</a:t>
                      </a:r>
                      <a:endParaRPr lang="en-US" sz="1400" dirty="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Deadline</a:t>
                      </a:r>
                      <a:endParaRPr lang="en-US" sz="140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Duplicate funding documentation due to School Auditing Office</a:t>
                      </a:r>
                      <a:endParaRPr lang="en-US" sz="140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806648"/>
                  </a:ext>
                </a:extLst>
              </a:tr>
              <a:tr h="2095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11/19/2025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Date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Auditing Office makes decisions on funding duplicates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776206"/>
                  </a:ext>
                </a:extLst>
              </a:tr>
              <a:tr h="435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11/26/2025</a:t>
                      </a:r>
                      <a:endParaRPr lang="en-US" sz="1400" dirty="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Deadline</a:t>
                      </a:r>
                      <a:endParaRPr lang="en-US" sz="140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Resubmit Student October Snapshot data to CDE based on decisions from School Auditing Office</a:t>
                      </a:r>
                      <a:endParaRPr lang="en-US" sz="1400" dirty="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268928"/>
                  </a:ext>
                </a:extLst>
              </a:tr>
              <a:tr h="7055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12/05/2025</a:t>
                      </a:r>
                      <a:endParaRPr lang="en-US" sz="1400" dirty="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Deadline</a:t>
                      </a:r>
                      <a:endParaRPr lang="en-US" sz="140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Collection closes </a:t>
                      </a:r>
                      <a:endParaRPr lang="en-US" sz="140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Secretary of the Board of Education Verification (sign-off) form due. </a:t>
                      </a:r>
                      <a:endParaRPr lang="en-US" sz="140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FF9999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remains embargoed until the official release in January.</a:t>
                      </a:r>
                      <a:endParaRPr lang="en-US" sz="1400">
                        <a:effectLst/>
                        <a:highlight>
                          <a:srgbClr val="FF9999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474205"/>
                  </a:ext>
                </a:extLst>
              </a:tr>
              <a:tr h="2095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CEF4DA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01/21/2026</a:t>
                      </a:r>
                      <a:endParaRPr lang="en-US" sz="1400" dirty="0">
                        <a:effectLst/>
                        <a:highlight>
                          <a:srgbClr val="CEF4DA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highlight>
                            <a:srgbClr val="CEF4DA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Release</a:t>
                      </a:r>
                      <a:endParaRPr lang="en-US" sz="1400">
                        <a:effectLst/>
                        <a:highlight>
                          <a:srgbClr val="CEF4DA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CEF4DA"/>
                          </a:highlight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Official data release</a:t>
                      </a:r>
                      <a:endParaRPr lang="en-US" sz="1400" dirty="0">
                        <a:effectLst/>
                        <a:highlight>
                          <a:srgbClr val="CEF4DA"/>
                        </a:highlight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4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089939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7764C8-453F-CEAA-A4BD-A1604AFB0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215" y="3865766"/>
            <a:ext cx="8515350" cy="25612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General Duplicate Count Process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Begins once all districts have submitted their Student October Snapshot to CDE, </a:t>
            </a:r>
            <a:r>
              <a:rPr lang="en-US" b="1" dirty="0">
                <a:solidFill>
                  <a:srgbClr val="7030A0"/>
                </a:solidFill>
              </a:rPr>
              <a:t>Monday, November 10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~3 business days after running the duplicate process Duplicate Documentation is due to The CDE School Auditing Office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~4 business days after documentation received decisions will be sent to districts</a:t>
            </a:r>
          </a:p>
          <a:p>
            <a:pPr marL="0" indent="0">
              <a:buNone/>
            </a:pPr>
            <a:r>
              <a:rPr lang="en-US" b="1" dirty="0"/>
              <a:t>Signature Page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Due </a:t>
            </a:r>
            <a:r>
              <a:rPr lang="en-US" b="1" dirty="0">
                <a:solidFill>
                  <a:srgbClr val="7030A0"/>
                </a:solidFill>
              </a:rPr>
              <a:t>Friday, December 5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dirty="0"/>
              <a:t>: Signed by Secretary of Board of Education </a:t>
            </a:r>
            <a:r>
              <a:rPr lang="en-US" b="1" u="sng" dirty="0"/>
              <a:t>AND the Chief Financial Officer </a:t>
            </a:r>
            <a:endParaRPr lang="en-US" dirty="0"/>
          </a:p>
          <a:p>
            <a:pPr lvl="2"/>
            <a:r>
              <a:rPr lang="en-US" dirty="0"/>
              <a:t>If your district needs an extension, please send Student October Collection lead an email with the day when your School Board Secretary will be able to sign the form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938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>
            <a:normAutofit/>
          </a:bodyPr>
          <a:lstStyle/>
          <a:p>
            <a:r>
              <a:rPr lang="en-US" dirty="0"/>
              <a:t>Students Transferring Within-State into a District After the Pupil Enrollment Count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164"/>
            <a:ext cx="10515600" cy="1219924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If a student transfers from one Colorado public school district to another after the pupil enrollment count date:</a:t>
            </a:r>
          </a:p>
          <a:p>
            <a:r>
              <a:rPr lang="en-US" dirty="0"/>
              <a:t>If the student met the funding criteria at the sending district: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E421D88-ABB3-44BC-8C71-EB6E855ED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108617" y="96532"/>
            <a:ext cx="914400" cy="9144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4099A7-045B-4A74-B528-1CB3766F24FB}"/>
              </a:ext>
            </a:extLst>
          </p:cNvPr>
          <p:cNvSpPr/>
          <p:nvPr/>
        </p:nvSpPr>
        <p:spPr>
          <a:xfrm>
            <a:off x="1810131" y="2897490"/>
            <a:ext cx="8571737" cy="6548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000" dirty="0"/>
              <a:t>The </a:t>
            </a:r>
            <a:r>
              <a:rPr lang="en-US" sz="2000" u="sng" dirty="0"/>
              <a:t>sending</a:t>
            </a:r>
            <a:r>
              <a:rPr lang="en-US" sz="2000" dirty="0"/>
              <a:t> school district can submit the student for funding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0A731C-9144-2D7A-B244-9B498EB39359}"/>
              </a:ext>
            </a:extLst>
          </p:cNvPr>
          <p:cNvSpPr txBox="1">
            <a:spLocks/>
          </p:cNvSpPr>
          <p:nvPr/>
        </p:nvSpPr>
        <p:spPr>
          <a:xfrm>
            <a:off x="838200" y="3840717"/>
            <a:ext cx="10515600" cy="65489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Otherwise: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A74B40-5836-40CB-8961-7E4B5CE079BF}"/>
              </a:ext>
            </a:extLst>
          </p:cNvPr>
          <p:cNvSpPr/>
          <p:nvPr/>
        </p:nvSpPr>
        <p:spPr>
          <a:xfrm>
            <a:off x="1810131" y="4513519"/>
            <a:ext cx="8571737" cy="5408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u="sng" dirty="0"/>
              <a:t>No district</a:t>
            </a:r>
            <a:r>
              <a:rPr lang="en-US" sz="2000" dirty="0"/>
              <a:t> receives funding for this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484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0A642-9D00-45FE-8E2C-C28CEC9304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Simultaneous Enrollment Scenarios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60DC9-C5E5-4683-8872-47FD42EA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D9AAE74-8C03-4AED-B8F2-909A78F27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2077" y="5298948"/>
            <a:ext cx="1493196" cy="149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89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73" y="254514"/>
            <a:ext cx="8270157" cy="756418"/>
          </a:xfrm>
        </p:spPr>
        <p:txBody>
          <a:bodyPr>
            <a:normAutofit fontScale="90000"/>
          </a:bodyPr>
          <a:lstStyle/>
          <a:p>
            <a:r>
              <a:rPr lang="en-US"/>
              <a:t>Students Enrolled in both a Full-Time and a Part-Time School/Program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1376979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If a student is enrolled in both a </a:t>
            </a:r>
            <a:r>
              <a:rPr lang="en-US" sz="2000" u="sng" dirty="0"/>
              <a:t>full-time</a:t>
            </a:r>
            <a:r>
              <a:rPr lang="en-US" sz="2000" dirty="0"/>
              <a:t> Colorado public school or program </a:t>
            </a:r>
            <a:r>
              <a:rPr lang="en-US" sz="2000" i="1" dirty="0"/>
              <a:t>and</a:t>
            </a:r>
            <a:r>
              <a:rPr lang="en-US" sz="2000" dirty="0"/>
              <a:t> a </a:t>
            </a:r>
            <a:r>
              <a:rPr lang="en-US" sz="2000" u="sng" dirty="0"/>
              <a:t>part-time</a:t>
            </a:r>
            <a:r>
              <a:rPr lang="en-US" sz="2000" dirty="0"/>
              <a:t> school or program in another Colorado district</a:t>
            </a:r>
          </a:p>
          <a:p>
            <a:r>
              <a:rPr lang="en-US" sz="2000" dirty="0"/>
              <a:t>AND the student meets schedule and attendance requirements in both districts</a:t>
            </a:r>
            <a:endParaRPr lang="en-US" sz="20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i="1" dirty="0"/>
          </a:p>
          <a:p>
            <a:pPr lvl="1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E5098C-5A18-49CA-BA83-FC1C1644E37D}"/>
              </a:ext>
            </a:extLst>
          </p:cNvPr>
          <p:cNvSpPr/>
          <p:nvPr/>
        </p:nvSpPr>
        <p:spPr>
          <a:xfrm>
            <a:off x="1794686" y="3045767"/>
            <a:ext cx="8306793" cy="11250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The </a:t>
            </a:r>
            <a:r>
              <a:rPr lang="en-US" u="sng" dirty="0"/>
              <a:t>full-time</a:t>
            </a:r>
            <a:r>
              <a:rPr lang="en-US" dirty="0"/>
              <a:t> school or program can submit the student for full-time funding.</a:t>
            </a:r>
          </a:p>
          <a:p>
            <a:pPr marL="0" indent="0" algn="ctr">
              <a:buNone/>
            </a:pPr>
            <a:r>
              <a:rPr lang="en-US" dirty="0"/>
              <a:t>The </a:t>
            </a:r>
            <a:r>
              <a:rPr lang="en-US" u="sng" dirty="0"/>
              <a:t>part-time</a:t>
            </a:r>
            <a:r>
              <a:rPr lang="en-US" dirty="0"/>
              <a:t> enrollment will not receive any funding.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0CF0F88-33FB-4514-954F-81714ADC3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6600" y="96532"/>
            <a:ext cx="914400" cy="9144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1BFA568-C40F-E960-AF32-F787DC205344}"/>
              </a:ext>
            </a:extLst>
          </p:cNvPr>
          <p:cNvSpPr txBox="1">
            <a:spLocks/>
          </p:cNvSpPr>
          <p:nvPr/>
        </p:nvSpPr>
        <p:spPr>
          <a:xfrm>
            <a:off x="838200" y="4687749"/>
            <a:ext cx="10515600" cy="82722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When in doubt, both districts are encouraged to submit audit documentation during the duplicate count.</a:t>
            </a:r>
            <a:endParaRPr lang="en-US" sz="2000" dirty="0">
              <a:ea typeface="Calibri"/>
              <a:cs typeface="Calibri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313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204788"/>
            <a:ext cx="9983040" cy="898525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Students Enrolled Full-Time at a Colorado public Online School or Program and Part-Time at a Brick-and-Mortar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163"/>
            <a:ext cx="10515600" cy="68753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If an online school or program is providing a full-time educational program and a brick-and-mortar school is providing a part-time program: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EB10E19-83A3-4C8B-A07E-470757787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6600" y="96532"/>
            <a:ext cx="914400" cy="9144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A1E483-30A4-4F2F-9C49-7FC91D8F5923}"/>
              </a:ext>
            </a:extLst>
          </p:cNvPr>
          <p:cNvSpPr/>
          <p:nvPr/>
        </p:nvSpPr>
        <p:spPr>
          <a:xfrm>
            <a:off x="1172695" y="2241696"/>
            <a:ext cx="9985562" cy="9990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indent="0" algn="ctr">
              <a:buNone/>
            </a:pPr>
            <a:r>
              <a:rPr lang="en-US" sz="2000" dirty="0"/>
              <a:t>The </a:t>
            </a:r>
            <a:r>
              <a:rPr lang="en-US" sz="2000" u="sng" dirty="0"/>
              <a:t>full-time</a:t>
            </a:r>
            <a:r>
              <a:rPr lang="en-US" sz="2000" dirty="0"/>
              <a:t> (online) school or program is eligible to submit the student for full-time funding.</a:t>
            </a:r>
          </a:p>
          <a:p>
            <a:pPr marL="0" indent="0" algn="ctr">
              <a:buNone/>
            </a:pPr>
            <a:r>
              <a:rPr lang="en-US" sz="2000" dirty="0"/>
              <a:t>The </a:t>
            </a:r>
            <a:r>
              <a:rPr lang="en-US" sz="2000" u="sng" dirty="0"/>
              <a:t>part-time</a:t>
            </a:r>
            <a:r>
              <a:rPr lang="en-US" sz="2000" dirty="0"/>
              <a:t> (brick-and-mortar) enrollment will not receive any funding.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AF74C2-F6B0-523B-9C12-9236E160F40C}"/>
              </a:ext>
            </a:extLst>
          </p:cNvPr>
          <p:cNvSpPr txBox="1">
            <a:spLocks/>
          </p:cNvSpPr>
          <p:nvPr/>
        </p:nvSpPr>
        <p:spPr>
          <a:xfrm>
            <a:off x="838200" y="3617259"/>
            <a:ext cx="10654553" cy="278630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Note: The district of residence is </a:t>
            </a:r>
            <a:r>
              <a:rPr lang="en-US" sz="2000" b="1" dirty="0"/>
              <a:t>not</a:t>
            </a:r>
            <a:r>
              <a:rPr lang="en-US" sz="2000" dirty="0"/>
              <a:t> obligated to provide supplemental educational opportunities to a student enrolled full-time in a Colorado public online school or program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 dirty="0"/>
              <a:t>Brick-and-mortar schools may consider requiring the online school or program to pay tuition for these students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 dirty="0"/>
              <a:t>These decisions are left up to each individual district</a:t>
            </a:r>
            <a:endParaRPr lang="en-US" sz="2000" dirty="0"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When in doubt, both districts are encouraged to submit audit documentation during the duplicate count.</a:t>
            </a:r>
            <a:endParaRPr lang="en-US" sz="2000" dirty="0">
              <a:ea typeface="Calibri"/>
              <a:cs typeface="Calibri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498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204788"/>
            <a:ext cx="9238969" cy="898525"/>
          </a:xfrm>
        </p:spPr>
        <p:txBody>
          <a:bodyPr>
            <a:normAutofit/>
          </a:bodyPr>
          <a:lstStyle/>
          <a:p>
            <a:r>
              <a:rPr lang="en-US" dirty="0"/>
              <a:t>Student Reported as Part-time at Two Different Districts but Not Reported as Home-school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163"/>
            <a:ext cx="10515600" cy="718109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2000" dirty="0"/>
              <a:t>If two districts are reporting a student for part-time funding and neither district has indicated the student is a home-based education student, the documents will be reviewed to determine whether the student is a home-school (or private school) student: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0CF0F88-33FB-4514-954F-81714ADC3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6739" y="96532"/>
            <a:ext cx="914400" cy="9144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3F237AF-9EC3-F753-2B78-B0A823B16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729483"/>
              </p:ext>
            </p:extLst>
          </p:nvPr>
        </p:nvGraphicFramePr>
        <p:xfrm>
          <a:off x="1683870" y="2524560"/>
          <a:ext cx="8824260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12130">
                  <a:extLst>
                    <a:ext uri="{9D8B030D-6E8A-4147-A177-3AD203B41FA5}">
                      <a16:colId xmlns:a16="http://schemas.microsoft.com/office/drawing/2014/main" val="1561065214"/>
                    </a:ext>
                  </a:extLst>
                </a:gridCol>
                <a:gridCol w="4412130">
                  <a:extLst>
                    <a:ext uri="{9D8B030D-6E8A-4147-A177-3AD203B41FA5}">
                      <a16:colId xmlns:a16="http://schemas.microsoft.com/office/drawing/2014/main" val="2464573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If the duplicate count document review shows the student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a home-based education (or private school) student: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If the duplicate count document review shows the student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IS NOT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 home-based education (or private school) student: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972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The student will be treated as a home-based education student enrolled in two districts (as discussed later in the presentation)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Neither district will be asked to change the reported funding code.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770565"/>
                  </a:ext>
                </a:extLst>
              </a:tr>
            </a:tbl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F967D04-FA0A-ACD1-8A22-287279402604}"/>
              </a:ext>
            </a:extLst>
          </p:cNvPr>
          <p:cNvSpPr txBox="1">
            <a:spLocks/>
          </p:cNvSpPr>
          <p:nvPr/>
        </p:nvSpPr>
        <p:spPr>
          <a:xfrm>
            <a:off x="838200" y="4576134"/>
            <a:ext cx="10515600" cy="166043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Generally, if a student is receiving educational services by multiple districts, one district has taken on the primary responsibility for the student’s education (i.e., the district from which the student will graduate)</a:t>
            </a:r>
          </a:p>
          <a:p>
            <a:r>
              <a:rPr lang="en-US" sz="2000" dirty="0"/>
              <a:t>The district primarily responsible for the student’s education usually has a contractual agreement with the secondary district to provide services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819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>
            <a:normAutofit/>
          </a:bodyPr>
          <a:lstStyle/>
          <a:p>
            <a:r>
              <a:rPr lang="en-US" dirty="0"/>
              <a:t>Ending Attendance On the Pupil Enrollment Count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163"/>
            <a:ext cx="10515600" cy="2036739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If a student meets the attendance criteria ON the count date: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At multiple districts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Who are all using the same count date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And the student’s last date of attendance at the sending district is ON the count date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And student attends at the receiving district at least 1 additional day in October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4F915E3-70FF-4684-8231-613300755058}"/>
              </a:ext>
            </a:extLst>
          </p:cNvPr>
          <p:cNvSpPr/>
          <p:nvPr/>
        </p:nvSpPr>
        <p:spPr>
          <a:xfrm>
            <a:off x="1806740" y="3411493"/>
            <a:ext cx="8578514" cy="6298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45720" indent="0" algn="ctr">
              <a:buNone/>
            </a:pPr>
            <a:r>
              <a:rPr lang="en-US" sz="1800" dirty="0"/>
              <a:t>The </a:t>
            </a:r>
            <a:r>
              <a:rPr lang="en-US" sz="1800" u="sng" dirty="0"/>
              <a:t>receiving</a:t>
            </a:r>
            <a:r>
              <a:rPr lang="en-US" sz="1800" dirty="0"/>
              <a:t> district </a:t>
            </a:r>
            <a:r>
              <a:rPr lang="en-US" dirty="0"/>
              <a:t>can generally </a:t>
            </a:r>
            <a:r>
              <a:rPr lang="en-US" sz="1800" dirty="0"/>
              <a:t>submit the student for funding.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7F5CD2-61B3-3B5A-08BA-2EC57A78A635}"/>
              </a:ext>
            </a:extLst>
          </p:cNvPr>
          <p:cNvSpPr txBox="1">
            <a:spLocks/>
          </p:cNvSpPr>
          <p:nvPr/>
        </p:nvSpPr>
        <p:spPr>
          <a:xfrm>
            <a:off x="838200" y="4154017"/>
            <a:ext cx="10515600" cy="183552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b="1" dirty="0"/>
              <a:t>Example:  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Student was enrolled at </a:t>
            </a:r>
            <a:r>
              <a:rPr lang="en-US" sz="1800" b="1" dirty="0">
                <a:solidFill>
                  <a:schemeClr val="tx2"/>
                </a:solidFill>
              </a:rPr>
              <a:t>District A</a:t>
            </a:r>
            <a:r>
              <a:rPr lang="en-US" sz="1800" dirty="0"/>
              <a:t> and attended for the last time in the morning of the pupil enrollment count date (10/1)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/>
              <a:t>The student then attended </a:t>
            </a:r>
            <a:r>
              <a:rPr lang="en-US" sz="1800" b="1" dirty="0">
                <a:solidFill>
                  <a:schemeClr val="accent2"/>
                </a:solidFill>
              </a:rPr>
              <a:t>District B</a:t>
            </a:r>
            <a:r>
              <a:rPr lang="en-US" sz="1800" dirty="0"/>
              <a:t> in the afternoon on the pupil enrollment count date (10/1) and continues to attend there during the month of October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E1F229-D27A-4308-84DC-BBC16097D00A}"/>
              </a:ext>
            </a:extLst>
          </p:cNvPr>
          <p:cNvSpPr/>
          <p:nvPr/>
        </p:nvSpPr>
        <p:spPr>
          <a:xfrm>
            <a:off x="1806739" y="5773270"/>
            <a:ext cx="8578515" cy="7420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45720" indent="0" algn="ctr">
              <a:buNone/>
            </a:pPr>
            <a:r>
              <a:rPr lang="en-US" dirty="0"/>
              <a:t>Even though the student met all funding criteria at both districts on the pupil enrollment count date, </a:t>
            </a:r>
            <a:r>
              <a:rPr lang="en-US" b="1" dirty="0">
                <a:solidFill>
                  <a:schemeClr val="accent2"/>
                </a:solidFill>
              </a:rPr>
              <a:t>District B</a:t>
            </a:r>
            <a:r>
              <a:rPr lang="en-US" dirty="0"/>
              <a:t> can submit the student for funding.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1713408-C782-AF21-1DCE-B34A2EAF3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6739" y="96532"/>
            <a:ext cx="914400" cy="91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29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7C34D-2F79-EE0C-D07D-0A45EC88A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5D59A-54FF-B8C1-640C-86A71F5C7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>
            <a:normAutofit/>
          </a:bodyPr>
          <a:lstStyle/>
          <a:p>
            <a:r>
              <a:rPr lang="en-US" dirty="0"/>
              <a:t>Double Attendance Beyond the Pupil Enrollment Count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6FE1C-D16A-C905-B338-3918D8A42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164"/>
            <a:ext cx="10515600" cy="1730912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If a student meets the attendance criteria ON the count date: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At multiple districts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Who are using the same count date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With a full-time schedule at both districts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And the </a:t>
            </a:r>
            <a:r>
              <a:rPr lang="en-US" sz="2000" b="1" dirty="0"/>
              <a:t>student attends at both districts at least 1 additional day in October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438C172-267A-3AE0-C168-21638C64727B}"/>
              </a:ext>
            </a:extLst>
          </p:cNvPr>
          <p:cNvSpPr/>
          <p:nvPr/>
        </p:nvSpPr>
        <p:spPr>
          <a:xfrm>
            <a:off x="2152644" y="3429001"/>
            <a:ext cx="7886699" cy="578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45720" indent="0" algn="ctr">
              <a:buNone/>
            </a:pPr>
            <a:r>
              <a:rPr lang="en-US" sz="1800" dirty="0"/>
              <a:t>Upload all documents for consideration!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9666E4-9924-CE95-E565-5EFBC94403E6}"/>
              </a:ext>
            </a:extLst>
          </p:cNvPr>
          <p:cNvSpPr txBox="1">
            <a:spLocks/>
          </p:cNvSpPr>
          <p:nvPr/>
        </p:nvSpPr>
        <p:spPr>
          <a:xfrm>
            <a:off x="838200" y="4139242"/>
            <a:ext cx="10515600" cy="1621586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sz="2000" dirty="0"/>
              <a:t>Example:  </a:t>
            </a:r>
            <a:endParaRPr lang="en-US" sz="2000" dirty="0">
              <a:ea typeface="Calibri"/>
              <a:cs typeface="Calibri"/>
            </a:endParaRPr>
          </a:p>
          <a:p>
            <a:pPr marL="388620" indent="-342900"/>
            <a:r>
              <a:rPr lang="en-US" sz="2000" dirty="0"/>
              <a:t>Student was enrolled at </a:t>
            </a:r>
            <a:r>
              <a:rPr lang="en-US" sz="2000" b="1" dirty="0">
                <a:solidFill>
                  <a:schemeClr val="tx2"/>
                </a:solidFill>
              </a:rPr>
              <a:t>District A</a:t>
            </a:r>
            <a:r>
              <a:rPr lang="en-US" sz="2000" dirty="0"/>
              <a:t> from the beginning of the year and attends </a:t>
            </a:r>
            <a:r>
              <a:rPr lang="en-US" sz="2000" b="1" dirty="0"/>
              <a:t>for the last time </a:t>
            </a:r>
            <a:r>
              <a:rPr lang="en-US" sz="2000" dirty="0"/>
              <a:t>on 10/15, after the pupil enrollment count date (10/1)</a:t>
            </a:r>
            <a:endParaRPr lang="en-US" sz="2000" dirty="0">
              <a:ea typeface="Calibri"/>
              <a:cs typeface="Calibri"/>
            </a:endParaRPr>
          </a:p>
          <a:p>
            <a:pPr marL="388620" indent="-342900"/>
            <a:r>
              <a:rPr lang="en-US" sz="2000" dirty="0"/>
              <a:t>The attended </a:t>
            </a:r>
            <a:r>
              <a:rPr lang="en-US" sz="2000" b="1" dirty="0"/>
              <a:t>in the afternoon </a:t>
            </a:r>
            <a:r>
              <a:rPr lang="en-US" sz="2000" b="1" dirty="0">
                <a:solidFill>
                  <a:schemeClr val="accent2"/>
                </a:solidFill>
              </a:rPr>
              <a:t>District B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on the pupil enrollment count date (10/1) and continues attending there through October and into November</a:t>
            </a:r>
            <a:endParaRPr lang="en-US" sz="2000" dirty="0">
              <a:ea typeface="Calibri"/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7E0613-F258-110E-04B8-296C72AF188E}"/>
              </a:ext>
            </a:extLst>
          </p:cNvPr>
          <p:cNvSpPr/>
          <p:nvPr/>
        </p:nvSpPr>
        <p:spPr>
          <a:xfrm>
            <a:off x="1806737" y="5780369"/>
            <a:ext cx="8578515" cy="6383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45720" indent="0" algn="ctr">
              <a:buNone/>
            </a:pPr>
            <a:r>
              <a:rPr lang="en-US" dirty="0"/>
              <a:t>The specifics of the situation will be evaluated on a case-by-case basis.</a:t>
            </a:r>
            <a:endParaRPr lang="en-US" b="1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B4F1DD-2BA9-EDFF-D20F-50B811C86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6739" y="96532"/>
            <a:ext cx="914400" cy="914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D5054-8C8B-58FF-6945-068F8DCCB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254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7C4AB-8259-6802-01C2-88AB449E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5" y="205176"/>
            <a:ext cx="8530106" cy="898524"/>
          </a:xfrm>
        </p:spPr>
        <p:txBody>
          <a:bodyPr/>
          <a:lstStyle/>
          <a:p>
            <a:r>
              <a:rPr lang="en-US" dirty="0"/>
              <a:t>Simplified Timeline Diagrams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F646B6-9723-74C0-5F70-98ADFC86A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7908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a student is submitted for full-time funding at two districts, consider the attendance timeline: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A543C6-595A-CF2B-6A91-028D048D773F}"/>
              </a:ext>
            </a:extLst>
          </p:cNvPr>
          <p:cNvSpPr txBox="1"/>
          <p:nvPr/>
        </p:nvSpPr>
        <p:spPr>
          <a:xfrm>
            <a:off x="874273" y="2304731"/>
            <a:ext cx="487680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If last date of attendance at A is before count, and student did not begin attending B until after count, the student is not eligible for funding at either district.</a:t>
            </a:r>
          </a:p>
        </p:txBody>
      </p:sp>
      <p:pic>
        <p:nvPicPr>
          <p:cNvPr id="20" name="Picture 19" descr="Diagram showing the student attends District A one day before count and attends District B one day after count.">
            <a:extLst>
              <a:ext uri="{FF2B5EF4-FFF2-40B4-BE49-F238E27FC236}">
                <a16:creationId xmlns:a16="http://schemas.microsoft.com/office/drawing/2014/main" id="{4DE8FCA0-8D99-1082-B4D6-C72DC2A68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004249"/>
            <a:ext cx="4876800" cy="69355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4F27AC5-6F84-632B-3676-F8AE188854D3}"/>
              </a:ext>
            </a:extLst>
          </p:cNvPr>
          <p:cNvSpPr txBox="1"/>
          <p:nvPr/>
        </p:nvSpPr>
        <p:spPr>
          <a:xfrm>
            <a:off x="838198" y="3814605"/>
            <a:ext cx="487680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If last date of attendance at A is on count, and student continues at B at least 1 day after count, funding goes to B.</a:t>
            </a:r>
          </a:p>
        </p:txBody>
      </p:sp>
      <p:pic>
        <p:nvPicPr>
          <p:cNvPr id="24" name="Picture 23" descr="Diagram showing the student attends District A one day before count and on count day, then attends District B on count day and one day after count.">
            <a:extLst>
              <a:ext uri="{FF2B5EF4-FFF2-40B4-BE49-F238E27FC236}">
                <a16:creationId xmlns:a16="http://schemas.microsoft.com/office/drawing/2014/main" id="{A1E5B7D2-984F-B16F-57E4-717F14C6A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4319001"/>
            <a:ext cx="4876800" cy="67774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84490F1-D4AC-D835-0C6F-C5B58B7AD7C1}"/>
              </a:ext>
            </a:extLst>
          </p:cNvPr>
          <p:cNvSpPr txBox="1"/>
          <p:nvPr/>
        </p:nvSpPr>
        <p:spPr>
          <a:xfrm>
            <a:off x="838198" y="5071698"/>
            <a:ext cx="4876800" cy="8002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If last date of attendance at both districts is on count, funding is likely split.</a:t>
            </a:r>
          </a:p>
          <a:p>
            <a:endParaRPr lang="en-US" dirty="0"/>
          </a:p>
        </p:txBody>
      </p:sp>
      <p:pic>
        <p:nvPicPr>
          <p:cNvPr id="28" name="Picture 27" descr="Diagram showing the student attends both District A and District B on one day before count and on count day.">
            <a:extLst>
              <a:ext uri="{FF2B5EF4-FFF2-40B4-BE49-F238E27FC236}">
                <a16:creationId xmlns:a16="http://schemas.microsoft.com/office/drawing/2014/main" id="{AB2E6D96-CA2F-9319-2BD8-CE50310C0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5544561"/>
            <a:ext cx="4876801" cy="68201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C7D6CAA-004C-BB08-B3C8-3D894F114410}"/>
              </a:ext>
            </a:extLst>
          </p:cNvPr>
          <p:cNvSpPr txBox="1"/>
          <p:nvPr/>
        </p:nvSpPr>
        <p:spPr>
          <a:xfrm>
            <a:off x="6440927" y="2304731"/>
            <a:ext cx="487680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If student continued attending both districts after count, both districts should submit documents for consideration! </a:t>
            </a:r>
          </a:p>
          <a:p>
            <a:r>
              <a:rPr lang="en-US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These will be evaluated on a case-by-case basis.</a:t>
            </a:r>
          </a:p>
        </p:txBody>
      </p:sp>
      <p:pic>
        <p:nvPicPr>
          <p:cNvPr id="30" name="Picture 29" descr="Three potential scenarios in which a student continues attending both districts after the count date. First, a student attends District A from the beginning of the year, on count, and one day after, while starting attendance at District B on count and continuing to attend at District B after they stop at District A. &#10;Second scenario: The student attends once early in the year at District A, then one day before count at District B; is absent on the count date; then attends at District B one day after followed by District A one day after that. &#10;The last scenario: the student attends both districts from the beginning of the year, on count, and continuing after the count date.">
            <a:extLst>
              <a:ext uri="{FF2B5EF4-FFF2-40B4-BE49-F238E27FC236}">
                <a16:creationId xmlns:a16="http://schemas.microsoft.com/office/drawing/2014/main" id="{2F5D9F93-D81F-886A-84CE-6BD53BF48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3" y="3137722"/>
            <a:ext cx="4910178" cy="24002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AF269-B82F-2D1F-509F-9010A2BF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5DB0E89F-F8E8-5495-62D5-00B28414F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96739" y="965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8235-C717-4F57-AF27-E662C061B3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Museo Slab 500"/>
              </a:rPr>
              <a:t>Home-school &amp; Private School</a:t>
            </a:r>
            <a:br>
              <a:rPr lang="en-US">
                <a:latin typeface="Museo Slab 500"/>
              </a:rPr>
            </a:br>
            <a:r>
              <a:rPr lang="en-US">
                <a:latin typeface="Museo Slab 500"/>
              </a:rPr>
              <a:t>Scenarios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1157F5-F634-4F66-9BAC-53768C97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58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85BCA6-5698-64B9-C531-A35F60605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12914" y="5110060"/>
            <a:ext cx="1625639" cy="1499521"/>
            <a:chOff x="5397731" y="3714505"/>
            <a:chExt cx="1155469" cy="1078332"/>
          </a:xfrm>
        </p:grpSpPr>
        <p:pic>
          <p:nvPicPr>
            <p:cNvPr id="5" name="Graphic 4" descr="Paint brush outline">
              <a:extLst>
                <a:ext uri="{FF2B5EF4-FFF2-40B4-BE49-F238E27FC236}">
                  <a16:creationId xmlns:a16="http://schemas.microsoft.com/office/drawing/2014/main" id="{54A5EAAC-367E-495F-892A-A8A4EFCDE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38800" y="3878437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Pencil outline">
              <a:extLst>
                <a:ext uri="{FF2B5EF4-FFF2-40B4-BE49-F238E27FC236}">
                  <a16:creationId xmlns:a16="http://schemas.microsoft.com/office/drawing/2014/main" id="{54932A44-E9CD-4085-BA4A-4FB4D3789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7731" y="371450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33821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>
            <a:normAutofit/>
          </a:bodyPr>
          <a:lstStyle/>
          <a:p>
            <a:r>
              <a:rPr lang="en-US"/>
              <a:t>Home-school (and Private School) Students Enrolled Simultaneously in Multiple Districts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1390054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Home-school (and private school) students are eligible for a maximum of 0.5 FTE, meaning funding cannot be split for these students.</a:t>
            </a:r>
          </a:p>
          <a:p>
            <a:r>
              <a:rPr lang="en-US" sz="2200" dirty="0"/>
              <a:t>If a home-school student is participating in two part-time programs simultaneously at two different districts, and both districts are using the same count date: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A07B3A8-18E2-4147-85EB-82734BC515BC}"/>
              </a:ext>
            </a:extLst>
          </p:cNvPr>
          <p:cNvSpPr/>
          <p:nvPr/>
        </p:nvSpPr>
        <p:spPr>
          <a:xfrm>
            <a:off x="1536835" y="3166633"/>
            <a:ext cx="9392835" cy="564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dirty="0"/>
              <a:t>The district of primary residence can submit the student for (part-time) funding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7E47FB-19EF-A9A8-80C7-6CC92BDFF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52694" y="79390"/>
            <a:ext cx="1061493" cy="954438"/>
            <a:chOff x="10952694" y="79390"/>
            <a:chExt cx="1061493" cy="954438"/>
          </a:xfrm>
        </p:grpSpPr>
        <p:pic>
          <p:nvPicPr>
            <p:cNvPr id="11" name="Graphic 10" descr="Paint brush outline">
              <a:extLst>
                <a:ext uri="{FF2B5EF4-FFF2-40B4-BE49-F238E27FC236}">
                  <a16:creationId xmlns:a16="http://schemas.microsoft.com/office/drawing/2014/main" id="{E9E1E418-BD05-2ED8-B48F-6FAA8FB60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11976" y="231617"/>
              <a:ext cx="802211" cy="802211"/>
            </a:xfrm>
            <a:prstGeom prst="rect">
              <a:avLst/>
            </a:prstGeom>
          </p:spPr>
        </p:pic>
        <p:pic>
          <p:nvPicPr>
            <p:cNvPr id="12" name="Graphic 11" descr="Pencil outline">
              <a:extLst>
                <a:ext uri="{FF2B5EF4-FFF2-40B4-BE49-F238E27FC236}">
                  <a16:creationId xmlns:a16="http://schemas.microsoft.com/office/drawing/2014/main" id="{EE46B8E0-4075-575D-BC52-DF0D68283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52694" y="79390"/>
              <a:ext cx="802211" cy="802211"/>
            </a:xfrm>
            <a:prstGeom prst="rect">
              <a:avLst/>
            </a:prstGeom>
          </p:spPr>
        </p:pic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4EF83A-60F9-8752-AF9F-7E0DC55989A0}"/>
              </a:ext>
            </a:extLst>
          </p:cNvPr>
          <p:cNvSpPr txBox="1">
            <a:spLocks/>
          </p:cNvSpPr>
          <p:nvPr/>
        </p:nvSpPr>
        <p:spPr>
          <a:xfrm>
            <a:off x="838200" y="4168588"/>
            <a:ext cx="10916705" cy="18896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If neither district is the district of residence, or if it is not clear which district is the district of residence: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80C336-8C61-4C0F-A9CC-643C807490DE}"/>
              </a:ext>
            </a:extLst>
          </p:cNvPr>
          <p:cNvSpPr/>
          <p:nvPr/>
        </p:nvSpPr>
        <p:spPr>
          <a:xfrm>
            <a:off x="1536835" y="4937717"/>
            <a:ext cx="9392835" cy="1004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indent="0" algn="ctr">
              <a:buNone/>
            </a:pPr>
            <a:r>
              <a:rPr lang="en-US" u="sng" dirty="0"/>
              <a:t>Both</a:t>
            </a:r>
            <a:r>
              <a:rPr lang="en-US" dirty="0"/>
              <a:t> districts should upload  documentation for consideration during the duplicate count process, as additional information (such as history of enrollment with each district) will be considered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3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A19E-B9AD-CC31-3A7F-B273076EA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60190"/>
            <a:ext cx="12192000" cy="2337620"/>
          </a:xfrm>
          <a:solidFill>
            <a:schemeClr val="bg1"/>
          </a:solidFill>
        </p:spPr>
        <p:txBody>
          <a:bodyPr/>
          <a:lstStyle/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Data Accuracy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A0058D-9FA1-A6B7-4FB6-ACB5834F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008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95" y="194587"/>
            <a:ext cx="8270157" cy="756418"/>
          </a:xfrm>
        </p:spPr>
        <p:txBody>
          <a:bodyPr>
            <a:normAutofit fontScale="90000"/>
          </a:bodyPr>
          <a:lstStyle/>
          <a:p>
            <a:r>
              <a:rPr lang="en-US" dirty="0"/>
              <a:t>Non-Funded Home-school Students Enrolled Full-Time at Another District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If a student is participating in a full-time program at one district, and another district has reported them as a </a:t>
            </a:r>
            <a:r>
              <a:rPr lang="en-US" b="1" u="sng" dirty="0"/>
              <a:t>non-funded</a:t>
            </a:r>
            <a:r>
              <a:rPr lang="en-US" dirty="0"/>
              <a:t> (i.e., funding code '86') home-school student:</a:t>
            </a:r>
          </a:p>
          <a:p>
            <a:r>
              <a:rPr lang="en-US" dirty="0"/>
              <a:t>The district claiming the student for funding must upload documentation showing the student is eligible for full-time funding</a:t>
            </a:r>
            <a:endParaRPr lang="en-US" dirty="0">
              <a:cs typeface="Calibri"/>
            </a:endParaRPr>
          </a:p>
          <a:p>
            <a:r>
              <a:rPr lang="en-US" dirty="0"/>
              <a:t>The district who flagged the student as home-school (funding code '86') is </a:t>
            </a:r>
            <a:r>
              <a:rPr lang="en-US" u="sng" dirty="0"/>
              <a:t>not</a:t>
            </a:r>
            <a:r>
              <a:rPr lang="en-US" dirty="0"/>
              <a:t> required to upload anything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Depending on the results of the full-time district’s documentation, may be required to remove the home-based education flag from their snapshot</a:t>
            </a:r>
            <a:endParaRPr lang="en-US" dirty="0">
              <a:cs typeface="Calibri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60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353588-2BEB-DB32-B6BF-03179B87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52694" y="79390"/>
            <a:ext cx="1061493" cy="954438"/>
            <a:chOff x="10952694" y="79390"/>
            <a:chExt cx="1061493" cy="954438"/>
          </a:xfrm>
        </p:grpSpPr>
        <p:pic>
          <p:nvPicPr>
            <p:cNvPr id="8" name="Graphic 7" descr="Paint brush outline">
              <a:extLst>
                <a:ext uri="{FF2B5EF4-FFF2-40B4-BE49-F238E27FC236}">
                  <a16:creationId xmlns:a16="http://schemas.microsoft.com/office/drawing/2014/main" id="{28230E4B-ACC7-29FB-D7D2-571861319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11976" y="231617"/>
              <a:ext cx="802211" cy="802211"/>
            </a:xfrm>
            <a:prstGeom prst="rect">
              <a:avLst/>
            </a:prstGeom>
          </p:spPr>
        </p:pic>
        <p:pic>
          <p:nvPicPr>
            <p:cNvPr id="9" name="Graphic 8" descr="Pencil outline">
              <a:extLst>
                <a:ext uri="{FF2B5EF4-FFF2-40B4-BE49-F238E27FC236}">
                  <a16:creationId xmlns:a16="http://schemas.microsoft.com/office/drawing/2014/main" id="{6DD413D7-D791-912D-1A48-87E2D2DAE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52694" y="79390"/>
              <a:ext cx="802211" cy="802211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7DD623-3A55-7B2A-981D-D549B9AB5D6D}"/>
              </a:ext>
            </a:extLst>
          </p:cNvPr>
          <p:cNvSpPr/>
          <p:nvPr/>
        </p:nvSpPr>
        <p:spPr>
          <a:xfrm>
            <a:off x="1806742" y="4731499"/>
            <a:ext cx="8578515" cy="8873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45720" indent="0" algn="ctr">
              <a:buNone/>
            </a:pPr>
            <a:r>
              <a:rPr lang="en-US" dirty="0"/>
              <a:t>The specifics of the situation will be evaluated on a case-by-case basis.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16226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21785"/>
            <a:ext cx="10363200" cy="2337620"/>
          </a:xfrm>
        </p:spPr>
        <p:txBody>
          <a:bodyPr>
            <a:normAutofit fontScale="90000"/>
          </a:bodyPr>
          <a:lstStyle/>
          <a:p>
            <a:pPr algn="l"/>
            <a:br>
              <a:rPr lang="en-US" sz="2400" dirty="0"/>
            </a:br>
            <a:r>
              <a:rPr lang="en-US" sz="2400" dirty="0"/>
              <a:t>Districts are strongly encouraged to work collaboratively to determine which district should submit each student for funding before the deadline for submitting duplicate count documents.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If districts cannot come to a resolution regarding who is eligible to submit the student for funding, then both districts should submit their expanded body of documentation.</a:t>
            </a:r>
            <a:br>
              <a:rPr lang="en-US" sz="2400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1D655A6-2649-40F9-A5F8-D67FA755B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6826" y="3021057"/>
            <a:ext cx="1338348" cy="133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49"/>
    </mc:Choice>
    <mc:Fallback xmlns="">
      <p:transition spd="slow" advTm="22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22448" objId="4"/>
      </p14:showEvtLst>
    </p:ext>
  </p:extLs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3860-C709-47B4-4C62-586622218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vert="horz" lIns="0" tIns="0" rIns="0" bIns="0" rtlCol="0" anchor="b" anchorCtr="0">
            <a:normAutofit/>
          </a:bodyPr>
          <a:lstStyle/>
          <a:p>
            <a:br>
              <a:rPr lang="en-US" dirty="0"/>
            </a:br>
            <a:r>
              <a:rPr lang="en-US" dirty="0"/>
              <a:t>Contact Information &amp; 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47CD2-F13A-35F4-2C5A-72862E078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79"/>
            <a:ext cx="10515600" cy="4801871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School Auditing Office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hlinkClick r:id="rId2"/>
              </a:rPr>
              <a:t>audit@cde.state.co.us</a:t>
            </a:r>
            <a:r>
              <a:rPr lang="en-US" dirty="0"/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/>
              <a:t>Rebecca McRee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>
                <a:hlinkClick r:id="rId3"/>
              </a:rPr>
              <a:t>mcree_r@cde.state.co.us</a:t>
            </a:r>
            <a:r>
              <a:rPr lang="en-US" dirty="0"/>
              <a:t>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303-482-6286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Data Services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/>
              <a:t>Collin Slutzky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>
                <a:hlinkClick r:id="rId4"/>
              </a:rPr>
              <a:t>StudentOctober@cde.state.co.us</a:t>
            </a:r>
            <a:r>
              <a:rPr lang="en-US" dirty="0"/>
              <a:t>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720-760-3569</a:t>
            </a: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ea typeface="+mn-lt"/>
                <a:cs typeface="+mn-lt"/>
              </a:rPr>
              <a:t>Resources</a:t>
            </a:r>
          </a:p>
          <a:p>
            <a:pPr marL="285750" indent="-285750">
              <a:lnSpc>
                <a:spcPct val="120000"/>
              </a:lnSpc>
              <a:spcBef>
                <a:spcPts val="200"/>
              </a:spcBef>
            </a:pPr>
            <a:r>
              <a:rPr lang="en-US" dirty="0">
                <a:ea typeface="+mn-lt"/>
                <a:cs typeface="+mn-lt"/>
                <a:hlinkClick r:id="rId5"/>
              </a:rPr>
              <a:t>Auditing Office Training Schedule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120000"/>
              </a:lnSpc>
              <a:spcBef>
                <a:spcPts val="200"/>
              </a:spcBef>
            </a:pPr>
            <a:r>
              <a:rPr lang="en-US" dirty="0">
                <a:ea typeface="+mn-lt"/>
                <a:cs typeface="+mn-lt"/>
                <a:hlinkClick r:id="rId6"/>
              </a:rPr>
              <a:t>Auditing Office’s Pupil Count Website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120000"/>
              </a:lnSpc>
              <a:spcBef>
                <a:spcPts val="200"/>
              </a:spcBef>
            </a:pPr>
            <a:r>
              <a:rPr lang="en-US" dirty="0">
                <a:ea typeface="+mn-lt"/>
                <a:cs typeface="+mn-lt"/>
                <a:hlinkClick r:id="rId7"/>
              </a:rPr>
              <a:t>Data Pipeline Town Halls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120000"/>
              </a:lnSpc>
              <a:spcBef>
                <a:spcPts val="200"/>
              </a:spcBef>
            </a:pPr>
            <a:r>
              <a:rPr lang="en-US" dirty="0">
                <a:ea typeface="+mn-lt"/>
                <a:cs typeface="+mn-lt"/>
                <a:hlinkClick r:id="rId8"/>
              </a:rPr>
              <a:t>Identity Management/Data Pipeline</a:t>
            </a:r>
            <a:br>
              <a:rPr lang="en-US" dirty="0"/>
            </a:br>
            <a:r>
              <a:rPr lang="en-US" dirty="0">
                <a:hlinkClick r:id="rId9"/>
              </a:rPr>
              <a:t>Student Interchange Website</a:t>
            </a:r>
            <a:endParaRPr lang="en-US" dirty="0"/>
          </a:p>
          <a:p>
            <a:pPr marL="285750" indent="-285750">
              <a:lnSpc>
                <a:spcPct val="120000"/>
              </a:lnSpc>
              <a:spcBef>
                <a:spcPts val="200"/>
              </a:spcBef>
            </a:pPr>
            <a:r>
              <a:rPr lang="en-US" dirty="0">
                <a:cs typeface="Calibri"/>
                <a:hlinkClick r:id="rId10"/>
              </a:rPr>
              <a:t>Student October Data Collection Website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120000"/>
              </a:lnSpc>
              <a:spcBef>
                <a:spcPts val="200"/>
              </a:spcBef>
            </a:pPr>
            <a:r>
              <a:rPr lang="en-US" dirty="0">
                <a:hlinkClick r:id="rId11"/>
              </a:rPr>
              <a:t>Syncplicity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000" dirty="0">
              <a:latin typeface="Museo Slab 50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000" dirty="0">
              <a:latin typeface="Museo Slab 50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>
            <a:normAutofit/>
          </a:bodyPr>
          <a:lstStyle/>
          <a:p>
            <a:fld id="{C479D5F6-EDCB-402A-AC08-4943A1820E8F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5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73" y="298153"/>
            <a:ext cx="7903725" cy="756418"/>
          </a:xfrm>
        </p:spPr>
        <p:txBody>
          <a:bodyPr/>
          <a:lstStyle/>
          <a:p>
            <a:r>
              <a:rPr lang="en-US"/>
              <a:t>Ensure Accurate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504" y="5676577"/>
            <a:ext cx="6558370" cy="1359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How to ensure your data is accurate?</a:t>
            </a:r>
          </a:p>
          <a:p>
            <a:pPr marL="0" indent="0">
              <a:buNone/>
            </a:pP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Diagram 4" descr="Chart to ensure accurate data">
            <a:extLst>
              <a:ext uri="{FF2B5EF4-FFF2-40B4-BE49-F238E27FC236}">
                <a16:creationId xmlns:a16="http://schemas.microsoft.com/office/drawing/2014/main" id="{EFCCFBAE-0E76-3C67-A47A-D45426FDDD3A}"/>
              </a:ext>
            </a:extLst>
          </p:cNvPr>
          <p:cNvGraphicFramePr/>
          <p:nvPr/>
        </p:nvGraphicFramePr>
        <p:xfrm>
          <a:off x="1189504" y="907257"/>
          <a:ext cx="9812992" cy="483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9614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73" y="205424"/>
            <a:ext cx="8065168" cy="898524"/>
          </a:xfrm>
        </p:spPr>
        <p:txBody>
          <a:bodyPr/>
          <a:lstStyle/>
          <a:p>
            <a:r>
              <a:rPr lang="en-US"/>
              <a:t>Some More Tips for Accurate Data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/>
              <a:t>Data respondents should be coordinating with their district/LEA business officials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dirty="0"/>
              <a:t>Prior to finalizing Student October Count data, districts should review, at a minimum, the counts that will be used to determine Total Program funding.  This includes:</a:t>
            </a:r>
          </a:p>
          <a:p>
            <a:pPr lvl="1"/>
            <a:r>
              <a:rPr lang="en-US" dirty="0"/>
              <a:t>FTE counts by grade</a:t>
            </a:r>
          </a:p>
          <a:p>
            <a:pPr lvl="1"/>
            <a:r>
              <a:rPr lang="en-US" dirty="0"/>
              <a:t>Free and Reduced-Price lunch counts for all funded students</a:t>
            </a:r>
          </a:p>
          <a:p>
            <a:pPr lvl="1"/>
            <a:r>
              <a:rPr lang="en-US" dirty="0"/>
              <a:t>English language learner counts (language proficiency of NEP or LEP)</a:t>
            </a: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95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A19E-B9AD-CC31-3A7F-B273076EA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60190"/>
            <a:ext cx="12192000" cy="2337620"/>
          </a:xfrm>
          <a:solidFill>
            <a:schemeClr val="bg1"/>
          </a:solidFill>
        </p:spPr>
        <p:txBody>
          <a:bodyPr/>
          <a:lstStyle/>
          <a:p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A0058D-9FA1-A6B7-4FB6-ACB5834F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6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DE-Blues">
      <a:dk1>
        <a:sysClr val="windowText" lastClr="000000"/>
      </a:dk1>
      <a:lt1>
        <a:sysClr val="window" lastClr="FFFFFF"/>
      </a:lt1>
      <a:dk2>
        <a:srgbClr val="232C67"/>
      </a:dk2>
      <a:lt2>
        <a:srgbClr val="D0D2D3"/>
      </a:lt2>
      <a:accent1>
        <a:srgbClr val="48C3E3"/>
      </a:accent1>
      <a:accent2>
        <a:srgbClr val="077682"/>
      </a:accent2>
      <a:accent3>
        <a:srgbClr val="6EC4E8"/>
      </a:accent3>
      <a:accent4>
        <a:srgbClr val="A3D283"/>
      </a:accent4>
      <a:accent5>
        <a:srgbClr val="7C98AC"/>
      </a:accent5>
      <a:accent6>
        <a:srgbClr val="FECF85"/>
      </a:accent6>
      <a:hlink>
        <a:srgbClr val="488BC9"/>
      </a:hlink>
      <a:folHlink>
        <a:srgbClr val="EC675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DE-Blues">
    <a:dk1>
      <a:sysClr val="windowText" lastClr="000000"/>
    </a:dk1>
    <a:lt1>
      <a:sysClr val="window" lastClr="FFFFFF"/>
    </a:lt1>
    <a:dk2>
      <a:srgbClr val="232C67"/>
    </a:dk2>
    <a:lt2>
      <a:srgbClr val="D0D2D3"/>
    </a:lt2>
    <a:accent1>
      <a:srgbClr val="48C3E3"/>
    </a:accent1>
    <a:accent2>
      <a:srgbClr val="077682"/>
    </a:accent2>
    <a:accent3>
      <a:srgbClr val="6EC4E8"/>
    </a:accent3>
    <a:accent4>
      <a:srgbClr val="A3D283"/>
    </a:accent4>
    <a:accent5>
      <a:srgbClr val="7C98AC"/>
    </a:accent5>
    <a:accent6>
      <a:srgbClr val="FECF85"/>
    </a:accent6>
    <a:hlink>
      <a:srgbClr val="488BC9"/>
    </a:hlink>
    <a:folHlink>
      <a:srgbClr val="EC675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639f00-c663-4db8-9f2d-5e59e4353b4b">
      <Terms xmlns="http://schemas.microsoft.com/office/infopath/2007/PartnerControls"/>
    </lcf76f155ced4ddcb4097134ff3c332f>
    <TaxCatchAll xmlns="ca9d521c-8764-4bcd-84f1-6f7ce6ca6a96" xsi:nil="true"/>
    <SharedWithUsers xmlns="ca9d521c-8764-4bcd-84f1-6f7ce6ca6a96">
      <UserInfo>
        <DisplayName>McRee, Rebecca</DisplayName>
        <AccountId>56</AccountId>
        <AccountType/>
      </UserInfo>
      <UserInfo>
        <DisplayName>Oxton, Jessica</DisplayName>
        <AccountId>59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AA584270DE6043A37CBFDFBD606C7E" ma:contentTypeVersion="14" ma:contentTypeDescription="Create a new document." ma:contentTypeScope="" ma:versionID="a4ba8f7de7efb671ebc7e34d99db2fc9">
  <xsd:schema xmlns:xsd="http://www.w3.org/2001/XMLSchema" xmlns:xs="http://www.w3.org/2001/XMLSchema" xmlns:p="http://schemas.microsoft.com/office/2006/metadata/properties" xmlns:ns2="9b639f00-c663-4db8-9f2d-5e59e4353b4b" xmlns:ns3="ca9d521c-8764-4bcd-84f1-6f7ce6ca6a96" targetNamespace="http://schemas.microsoft.com/office/2006/metadata/properties" ma:root="true" ma:fieldsID="f9d7d079ec0a11a57d7ddf5b613ed6db" ns2:_="" ns3:_="">
    <xsd:import namespace="9b639f00-c663-4db8-9f2d-5e59e4353b4b"/>
    <xsd:import namespace="ca9d521c-8764-4bcd-84f1-6f7ce6ca6a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39f00-c663-4db8-9f2d-5e59e4353b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3d99294-4495-451a-babc-f01b43cdf9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9d521c-8764-4bcd-84f1-6f7ce6ca6a9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56d5c4a-69f5-4293-84ba-d3df6e850d51}" ma:internalName="TaxCatchAll" ma:showField="CatchAllData" ma:web="ca9d521c-8764-4bcd-84f1-6f7ce6ca6a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B8D346-98B4-4A38-AC1D-9DECB7E942AC}">
  <ds:schemaRefs>
    <ds:schemaRef ds:uri="00f509a9-c32d-4da3-8aae-24aafb2d4278"/>
    <ds:schemaRef ds:uri="4c96849b-d583-4314-bdb6-16a0c6e34719"/>
    <ds:schemaRef ds:uri="658e932f-8c42-4f93-8fc3-67d3de176e61"/>
    <ds:schemaRef ds:uri="6a597bc7-c86c-4892-ad3e-43cc0a7c8044"/>
    <ds:schemaRef ds:uri="8afd8c4a-fe3c-41c6-823e-e35e5abfca68"/>
    <ds:schemaRef ds:uri="bf4c7ac3-0834-42cc-a40e-499caae2d50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080972E-D571-4992-96C3-E5252958F7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8B377-DB3C-45C0-AD0A-95F5BEEDEBD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</TotalTime>
  <Words>4796</Words>
  <Application>Microsoft Office PowerPoint</Application>
  <PresentationFormat>Widescreen</PresentationFormat>
  <Paragraphs>541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Calibri</vt:lpstr>
      <vt:lpstr>Calibri Light</vt:lpstr>
      <vt:lpstr>Museo Slab 500</vt:lpstr>
      <vt:lpstr>Segoe UI</vt:lpstr>
      <vt:lpstr>Symbol</vt:lpstr>
      <vt:lpstr>Trebuchet MS</vt:lpstr>
      <vt:lpstr>Wingdings</vt:lpstr>
      <vt:lpstr>Office Theme</vt:lpstr>
      <vt:lpstr>Student October Duplicate Process Training 2025-2026</vt:lpstr>
      <vt:lpstr>Agenda</vt:lpstr>
      <vt:lpstr> Timeline</vt:lpstr>
      <vt:lpstr>Data Collection and Cleanup Phase Timeline</vt:lpstr>
      <vt:lpstr>Duplicate Count Phase Timeline</vt:lpstr>
      <vt:lpstr> Data Accuracy</vt:lpstr>
      <vt:lpstr>Ensure Accurate Data</vt:lpstr>
      <vt:lpstr>Some More Tips for Accurate Data Reporting</vt:lpstr>
      <vt:lpstr> Overview</vt:lpstr>
      <vt:lpstr>Overview</vt:lpstr>
      <vt:lpstr>Duplicate Count Process</vt:lpstr>
      <vt:lpstr>Cognos Audit Exception Report</vt:lpstr>
      <vt:lpstr>Preparation</vt:lpstr>
      <vt:lpstr>Duplicate Count Phase Timeline (Again)</vt:lpstr>
      <vt:lpstr>Duplicate Count Process High-level</vt:lpstr>
      <vt:lpstr> Data Pipeline Duplicate Process</vt:lpstr>
      <vt:lpstr>Waiting for all Districts to Submit</vt:lpstr>
      <vt:lpstr>Run Cross LEA – Email is sent upon completion</vt:lpstr>
      <vt:lpstr>Audit Exception Report (under Student October Reports)</vt:lpstr>
      <vt:lpstr> Student October Submission to CDE (for the second time)</vt:lpstr>
      <vt:lpstr>Update Data/Ready to Submit</vt:lpstr>
      <vt:lpstr> Funding Allotments</vt:lpstr>
      <vt:lpstr>Total Funding Allotment Acceptable Codes</vt:lpstr>
      <vt:lpstr>Total Funding Allotment</vt:lpstr>
      <vt:lpstr>Edit Checks</vt:lpstr>
      <vt:lpstr>Edit Checks Continued</vt:lpstr>
      <vt:lpstr> Using Syncplicity for Duplicate Count</vt:lpstr>
      <vt:lpstr>Audit Syncplicity Folder</vt:lpstr>
      <vt:lpstr>Audit Syncplicity Folder Structure</vt:lpstr>
      <vt:lpstr>Audit Syncplicity Folder – Uploading Documents</vt:lpstr>
      <vt:lpstr> Required Documentation</vt:lpstr>
      <vt:lpstr>Duplicate Count Documentation</vt:lpstr>
      <vt:lpstr>Documentation: School- or District-level</vt:lpstr>
      <vt:lpstr>Documentation: Student-level</vt:lpstr>
      <vt:lpstr>Documentation: Student-level Continued</vt:lpstr>
      <vt:lpstr>Documentation: Student-Level Attendance Verification</vt:lpstr>
      <vt:lpstr>Documentation: Alternative Instruction Course Attendance</vt:lpstr>
      <vt:lpstr>Documentation: Online School and Program Attendance</vt:lpstr>
      <vt:lpstr>Documentation:  Labeling</vt:lpstr>
      <vt:lpstr>Documentation for Conceded Students</vt:lpstr>
      <vt:lpstr> Considerations and Scenarios</vt:lpstr>
      <vt:lpstr>General Principles</vt:lpstr>
      <vt:lpstr>Scenarios and Considerations</vt:lpstr>
      <vt:lpstr>Alternate Count Date  Scenarios</vt:lpstr>
      <vt:lpstr>Alternate Count Dates</vt:lpstr>
      <vt:lpstr>Official Count Date Takes Precedence</vt:lpstr>
      <vt:lpstr>Two Districts with Approved Alternative Count Dates</vt:lpstr>
      <vt:lpstr>Transfer Scenarios</vt:lpstr>
      <vt:lpstr>Transfer Enrollment Exceptions Eliminated!</vt:lpstr>
      <vt:lpstr>Students Transferring Within-State into a District After the Pupil Enrollment Count Date</vt:lpstr>
      <vt:lpstr>Simultaneous Enrollment Scenarios</vt:lpstr>
      <vt:lpstr>Students Enrolled in both a Full-Time and a Part-Time School/Program</vt:lpstr>
      <vt:lpstr>Students Enrolled Full-Time at a Colorado public Online School or Program and Part-Time at a Brick-and-Mortar School</vt:lpstr>
      <vt:lpstr>Student Reported as Part-time at Two Different Districts but Not Reported as Home-school</vt:lpstr>
      <vt:lpstr>Ending Attendance On the Pupil Enrollment Count Date</vt:lpstr>
      <vt:lpstr>Double Attendance Beyond the Pupil Enrollment Count Date</vt:lpstr>
      <vt:lpstr>Simplified Timeline Diagrams</vt:lpstr>
      <vt:lpstr>Home-school &amp; Private School Scenarios</vt:lpstr>
      <vt:lpstr>Home-school (and Private School) Students Enrolled Simultaneously in Multiple Districts</vt:lpstr>
      <vt:lpstr>Non-Funded Home-school Students Enrolled Full-Time at Another District</vt:lpstr>
      <vt:lpstr> Districts are strongly encouraged to work collaboratively to determine which district should submit each student for funding before the deadline for submitting duplicate count documents.    If districts cannot come to a resolution regarding who is eligible to submit the student for funding, then both districts should submit their expanded body of documentation. </vt:lpstr>
      <vt:lpstr> Contact Information &amp; Resources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Oxton, Jessica</cp:lastModifiedBy>
  <cp:revision>18</cp:revision>
  <dcterms:created xsi:type="dcterms:W3CDTF">2019-06-25T17:30:52Z</dcterms:created>
  <dcterms:modified xsi:type="dcterms:W3CDTF">2025-10-26T22:47:02Z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0x01010062AA584270DE6043A37CBFDFBD606C7E</vt:lpwstr>
  </property>
  <property fmtid="{D5CDD505-2E9C-101B-9397-08002B2CF9AE}" pid="3" name="MediaServiceImageTags">
    <vt:lpwstr/>
  </property>
</Properties>
</file>