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8"/>
  </p:notesMasterIdLst>
  <p:sldIdLst>
    <p:sldId id="256" r:id="rId5"/>
    <p:sldId id="303" r:id="rId6"/>
    <p:sldId id="272" r:id="rId7"/>
    <p:sldId id="273" r:id="rId8"/>
    <p:sldId id="673" r:id="rId9"/>
    <p:sldId id="4833" r:id="rId10"/>
    <p:sldId id="3184" r:id="rId11"/>
    <p:sldId id="278" r:id="rId12"/>
    <p:sldId id="277" r:id="rId13"/>
    <p:sldId id="5414" r:id="rId14"/>
    <p:sldId id="3174" r:id="rId15"/>
    <p:sldId id="283" r:id="rId16"/>
    <p:sldId id="5386" r:id="rId17"/>
    <p:sldId id="757" r:id="rId18"/>
    <p:sldId id="284" r:id="rId19"/>
    <p:sldId id="2697" r:id="rId20"/>
    <p:sldId id="783" r:id="rId21"/>
    <p:sldId id="784" r:id="rId22"/>
    <p:sldId id="3494" r:id="rId23"/>
    <p:sldId id="5413" r:id="rId24"/>
    <p:sldId id="291" r:id="rId25"/>
    <p:sldId id="292" r:id="rId26"/>
    <p:sldId id="2695" r:id="rId27"/>
    <p:sldId id="299" r:id="rId28"/>
    <p:sldId id="301" r:id="rId29"/>
    <p:sldId id="302" r:id="rId30"/>
    <p:sldId id="5392" r:id="rId31"/>
    <p:sldId id="3177" r:id="rId32"/>
    <p:sldId id="5411" r:id="rId33"/>
    <p:sldId id="5412" r:id="rId34"/>
    <p:sldId id="393" r:id="rId35"/>
    <p:sldId id="5397" r:id="rId36"/>
    <p:sldId id="38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E571"/>
    <a:srgbClr val="488BC9"/>
    <a:srgbClr val="2C3384"/>
    <a:srgbClr val="498FCC"/>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75AD97-799A-409A-AB14-5489CBE23E2B}" v="8" dt="2025-05-23T22:00:52.065"/>
  </p1510:revLst>
</p1510:revInfo>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4648" autoAdjust="0"/>
  </p:normalViewPr>
  <p:slideViewPr>
    <p:cSldViewPr snapToGrid="0">
      <p:cViewPr varScale="1">
        <p:scale>
          <a:sx n="87" d="100"/>
          <a:sy n="87" d="100"/>
        </p:scale>
        <p:origin x="547"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4075AD97-799A-409A-AB14-5489CBE23E2B}"/>
    <pc:docChg chg="custSel modSld">
      <pc:chgData name="Ward, Reagan" userId="27291eb4-8241-4961-9e69-8c66e34cc5b0" providerId="ADAL" clId="{4075AD97-799A-409A-AB14-5489CBE23E2B}" dt="2025-05-23T22:14:59.500" v="121" actId="13244"/>
      <pc:docMkLst>
        <pc:docMk/>
      </pc:docMkLst>
      <pc:sldChg chg="modSp mod">
        <pc:chgData name="Ward, Reagan" userId="27291eb4-8241-4961-9e69-8c66e34cc5b0" providerId="ADAL" clId="{4075AD97-799A-409A-AB14-5489CBE23E2B}" dt="2025-05-23T22:13:08.391" v="104" actId="27636"/>
        <pc:sldMkLst>
          <pc:docMk/>
          <pc:sldMk cId="3722824934" sldId="278"/>
        </pc:sldMkLst>
        <pc:spChg chg="ord">
          <ac:chgData name="Ward, Reagan" userId="27291eb4-8241-4961-9e69-8c66e34cc5b0" providerId="ADAL" clId="{4075AD97-799A-409A-AB14-5489CBE23E2B}" dt="2025-05-23T22:11:34.114" v="98" actId="13244"/>
          <ac:spMkLst>
            <pc:docMk/>
            <pc:sldMk cId="3722824934" sldId="278"/>
            <ac:spMk id="3" creationId="{00000000-0000-0000-0000-000000000000}"/>
          </ac:spMkLst>
        </pc:spChg>
        <pc:spChg chg="mod">
          <ac:chgData name="Ward, Reagan" userId="27291eb4-8241-4961-9e69-8c66e34cc5b0" providerId="ADAL" clId="{4075AD97-799A-409A-AB14-5489CBE23E2B}" dt="2025-05-23T22:13:08.391" v="104" actId="27636"/>
          <ac:spMkLst>
            <pc:docMk/>
            <pc:sldMk cId="3722824934" sldId="278"/>
            <ac:spMk id="4" creationId="{00000000-0000-0000-0000-000000000000}"/>
          </ac:spMkLst>
        </pc:spChg>
        <pc:spChg chg="ord">
          <ac:chgData name="Ward, Reagan" userId="27291eb4-8241-4961-9e69-8c66e34cc5b0" providerId="ADAL" clId="{4075AD97-799A-409A-AB14-5489CBE23E2B}" dt="2025-05-23T22:11:39.089" v="99" actId="13244"/>
          <ac:spMkLst>
            <pc:docMk/>
            <pc:sldMk cId="3722824934" sldId="278"/>
            <ac:spMk id="5" creationId="{00000000-0000-0000-0000-000000000000}"/>
          </ac:spMkLst>
        </pc:spChg>
        <pc:graphicFrameChg chg="ord">
          <ac:chgData name="Ward, Reagan" userId="27291eb4-8241-4961-9e69-8c66e34cc5b0" providerId="ADAL" clId="{4075AD97-799A-409A-AB14-5489CBE23E2B}" dt="2025-05-23T22:11:42.503" v="100" actId="13244"/>
          <ac:graphicFrameMkLst>
            <pc:docMk/>
            <pc:sldMk cId="3722824934" sldId="278"/>
            <ac:graphicFrameMk id="6" creationId="{D6D99988-14F1-4E29-54E0-201DB9413C2F}"/>
          </ac:graphicFrameMkLst>
        </pc:graphicFrameChg>
        <pc:graphicFrameChg chg="ord">
          <ac:chgData name="Ward, Reagan" userId="27291eb4-8241-4961-9e69-8c66e34cc5b0" providerId="ADAL" clId="{4075AD97-799A-409A-AB14-5489CBE23E2B}" dt="2025-05-23T22:11:46.529" v="101" actId="13244"/>
          <ac:graphicFrameMkLst>
            <pc:docMk/>
            <pc:sldMk cId="3722824934" sldId="278"/>
            <ac:graphicFrameMk id="8" creationId="{00000000-0000-0000-0000-000000000000}"/>
          </ac:graphicFrameMkLst>
        </pc:graphicFrameChg>
      </pc:sldChg>
      <pc:sldChg chg="delSp modSp mod">
        <pc:chgData name="Ward, Reagan" userId="27291eb4-8241-4961-9e69-8c66e34cc5b0" providerId="ADAL" clId="{4075AD97-799A-409A-AB14-5489CBE23E2B}" dt="2025-05-23T22:13:21.897" v="107" actId="13244"/>
        <pc:sldMkLst>
          <pc:docMk/>
          <pc:sldMk cId="3394421720" sldId="284"/>
        </pc:sldMkLst>
        <pc:spChg chg="ord">
          <ac:chgData name="Ward, Reagan" userId="27291eb4-8241-4961-9e69-8c66e34cc5b0" providerId="ADAL" clId="{4075AD97-799A-409A-AB14-5489CBE23E2B}" dt="2025-05-23T22:13:15.575" v="105" actId="13244"/>
          <ac:spMkLst>
            <pc:docMk/>
            <pc:sldMk cId="3394421720" sldId="284"/>
            <ac:spMk id="2" creationId="{00000000-0000-0000-0000-000000000000}"/>
          </ac:spMkLst>
        </pc:spChg>
        <pc:spChg chg="ord">
          <ac:chgData name="Ward, Reagan" userId="27291eb4-8241-4961-9e69-8c66e34cc5b0" providerId="ADAL" clId="{4075AD97-799A-409A-AB14-5489CBE23E2B}" dt="2025-05-23T22:13:18.906" v="106" actId="13244"/>
          <ac:spMkLst>
            <pc:docMk/>
            <pc:sldMk cId="3394421720" sldId="284"/>
            <ac:spMk id="3" creationId="{014599E6-8BF6-E891-C97E-5C89A90063FF}"/>
          </ac:spMkLst>
        </pc:spChg>
        <pc:spChg chg="ord">
          <ac:chgData name="Ward, Reagan" userId="27291eb4-8241-4961-9e69-8c66e34cc5b0" providerId="ADAL" clId="{4075AD97-799A-409A-AB14-5489CBE23E2B}" dt="2025-05-23T22:13:21.897" v="107" actId="13244"/>
          <ac:spMkLst>
            <pc:docMk/>
            <pc:sldMk cId="3394421720" sldId="284"/>
            <ac:spMk id="8" creationId="{70524CD7-118B-E1DC-E04D-4CD8D50576F8}"/>
          </ac:spMkLst>
        </pc:spChg>
        <pc:spChg chg="del">
          <ac:chgData name="Ward, Reagan" userId="27291eb4-8241-4961-9e69-8c66e34cc5b0" providerId="ADAL" clId="{4075AD97-799A-409A-AB14-5489CBE23E2B}" dt="2025-05-23T21:59:15.188" v="2" actId="478"/>
          <ac:spMkLst>
            <pc:docMk/>
            <pc:sldMk cId="3394421720" sldId="284"/>
            <ac:spMk id="9" creationId="{2CAE8A87-7B58-8B5C-D880-CE925FF3F2DF}"/>
          </ac:spMkLst>
        </pc:spChg>
      </pc:sldChg>
      <pc:sldChg chg="modSp mod">
        <pc:chgData name="Ward, Reagan" userId="27291eb4-8241-4961-9e69-8c66e34cc5b0" providerId="ADAL" clId="{4075AD97-799A-409A-AB14-5489CBE23E2B}" dt="2025-05-23T22:14:36.738" v="116" actId="962"/>
        <pc:sldMkLst>
          <pc:docMk/>
          <pc:sldMk cId="2810193126" sldId="292"/>
        </pc:sldMkLst>
        <pc:spChg chg="ord">
          <ac:chgData name="Ward, Reagan" userId="27291eb4-8241-4961-9e69-8c66e34cc5b0" providerId="ADAL" clId="{4075AD97-799A-409A-AB14-5489CBE23E2B}" dt="2025-05-23T22:14:24.017" v="115" actId="13244"/>
          <ac:spMkLst>
            <pc:docMk/>
            <pc:sldMk cId="2810193126" sldId="292"/>
            <ac:spMk id="4" creationId="{00000000-0000-0000-0000-000000000000}"/>
          </ac:spMkLst>
        </pc:spChg>
        <pc:picChg chg="mod">
          <ac:chgData name="Ward, Reagan" userId="27291eb4-8241-4961-9e69-8c66e34cc5b0" providerId="ADAL" clId="{4075AD97-799A-409A-AB14-5489CBE23E2B}" dt="2025-05-23T22:14:36.738" v="116" actId="962"/>
          <ac:picMkLst>
            <pc:docMk/>
            <pc:sldMk cId="2810193126" sldId="292"/>
            <ac:picMk id="6" creationId="{65194504-7FD4-4F4C-DCD1-285BB7CF5435}"/>
          </ac:picMkLst>
        </pc:picChg>
      </pc:sldChg>
      <pc:sldChg chg="modSp mod">
        <pc:chgData name="Ward, Reagan" userId="27291eb4-8241-4961-9e69-8c66e34cc5b0" providerId="ADAL" clId="{4075AD97-799A-409A-AB14-5489CBE23E2B}" dt="2025-05-23T22:11:05.825" v="96" actId="13244"/>
        <pc:sldMkLst>
          <pc:docMk/>
          <pc:sldMk cId="527539020" sldId="303"/>
        </pc:sldMkLst>
        <pc:spChg chg="ord">
          <ac:chgData name="Ward, Reagan" userId="27291eb4-8241-4961-9e69-8c66e34cc5b0" providerId="ADAL" clId="{4075AD97-799A-409A-AB14-5489CBE23E2B}" dt="2025-05-23T22:11:05.825" v="96" actId="13244"/>
          <ac:spMkLst>
            <pc:docMk/>
            <pc:sldMk cId="527539020" sldId="303"/>
            <ac:spMk id="4" creationId="{00646558-F26C-CA56-789B-E67219887BB5}"/>
          </ac:spMkLst>
        </pc:spChg>
      </pc:sldChg>
      <pc:sldChg chg="delSp modSp mod">
        <pc:chgData name="Ward, Reagan" userId="27291eb4-8241-4961-9e69-8c66e34cc5b0" providerId="ADAL" clId="{4075AD97-799A-409A-AB14-5489CBE23E2B}" dt="2025-05-23T22:09:39.885" v="86" actId="33553"/>
        <pc:sldMkLst>
          <pc:docMk/>
          <pc:sldMk cId="2686938701" sldId="381"/>
        </pc:sldMkLst>
        <pc:spChg chg="del">
          <ac:chgData name="Ward, Reagan" userId="27291eb4-8241-4961-9e69-8c66e34cc5b0" providerId="ADAL" clId="{4075AD97-799A-409A-AB14-5489CBE23E2B}" dt="2025-05-23T22:00:49.015" v="16" actId="478"/>
          <ac:spMkLst>
            <pc:docMk/>
            <pc:sldMk cId="2686938701" sldId="381"/>
            <ac:spMk id="3" creationId="{00000000-0000-0000-0000-000000000000}"/>
          </ac:spMkLst>
        </pc:spChg>
        <pc:spChg chg="mod">
          <ac:chgData name="Ward, Reagan" userId="27291eb4-8241-4961-9e69-8c66e34cc5b0" providerId="ADAL" clId="{4075AD97-799A-409A-AB14-5489CBE23E2B}" dt="2025-05-23T22:09:39.885" v="86" actId="33553"/>
          <ac:spMkLst>
            <pc:docMk/>
            <pc:sldMk cId="2686938701" sldId="381"/>
            <ac:spMk id="4" creationId="{00000000-0000-0000-0000-000000000000}"/>
          </ac:spMkLst>
        </pc:spChg>
        <pc:picChg chg="mod">
          <ac:chgData name="Ward, Reagan" userId="27291eb4-8241-4961-9e69-8c66e34cc5b0" providerId="ADAL" clId="{4075AD97-799A-409A-AB14-5489CBE23E2B}" dt="2025-05-23T22:00:52.064" v="17" actId="1076"/>
          <ac:picMkLst>
            <pc:docMk/>
            <pc:sldMk cId="2686938701" sldId="381"/>
            <ac:picMk id="4098" creationId="{0D942B9F-FCC4-CD86-3866-4C662B08A061}"/>
          </ac:picMkLst>
        </pc:picChg>
      </pc:sldChg>
      <pc:sldChg chg="modSp">
        <pc:chgData name="Ward, Reagan" userId="27291eb4-8241-4961-9e69-8c66e34cc5b0" providerId="ADAL" clId="{4075AD97-799A-409A-AB14-5489CBE23E2B}" dt="2025-05-23T21:59:09.887" v="1" actId="27636"/>
        <pc:sldMkLst>
          <pc:docMk/>
          <pc:sldMk cId="2348213375" sldId="757"/>
        </pc:sldMkLst>
        <pc:graphicFrameChg chg="mod">
          <ac:chgData name="Ward, Reagan" userId="27291eb4-8241-4961-9e69-8c66e34cc5b0" providerId="ADAL" clId="{4075AD97-799A-409A-AB14-5489CBE23E2B}" dt="2025-05-23T21:59:09.887" v="1" actId="27636"/>
          <ac:graphicFrameMkLst>
            <pc:docMk/>
            <pc:sldMk cId="2348213375" sldId="757"/>
            <ac:graphicFrameMk id="5" creationId="{55D94623-40E2-D778-9E7B-7F04BD548102}"/>
          </ac:graphicFrameMkLst>
        </pc:graphicFrameChg>
      </pc:sldChg>
      <pc:sldChg chg="modSp mod">
        <pc:chgData name="Ward, Reagan" userId="27291eb4-8241-4961-9e69-8c66e34cc5b0" providerId="ADAL" clId="{4075AD97-799A-409A-AB14-5489CBE23E2B}" dt="2025-05-23T21:59:29.889" v="4" actId="962"/>
        <pc:sldMkLst>
          <pc:docMk/>
          <pc:sldMk cId="3875713259" sldId="783"/>
        </pc:sldMkLst>
        <pc:picChg chg="mod">
          <ac:chgData name="Ward, Reagan" userId="27291eb4-8241-4961-9e69-8c66e34cc5b0" providerId="ADAL" clId="{4075AD97-799A-409A-AB14-5489CBE23E2B}" dt="2025-05-23T21:59:29.889" v="4" actId="962"/>
          <ac:picMkLst>
            <pc:docMk/>
            <pc:sldMk cId="3875713259" sldId="783"/>
            <ac:picMk id="5" creationId="{D234F224-E996-F935-3F70-4C2B059EBD2F}"/>
          </ac:picMkLst>
        </pc:picChg>
      </pc:sldChg>
      <pc:sldChg chg="modSp mod">
        <pc:chgData name="Ward, Reagan" userId="27291eb4-8241-4961-9e69-8c66e34cc5b0" providerId="ADAL" clId="{4075AD97-799A-409A-AB14-5489CBE23E2B}" dt="2025-05-23T22:14:11.865" v="113" actId="962"/>
        <pc:sldMkLst>
          <pc:docMk/>
          <pc:sldMk cId="164536576" sldId="784"/>
        </pc:sldMkLst>
        <pc:spChg chg="ord">
          <ac:chgData name="Ward, Reagan" userId="27291eb4-8241-4961-9e69-8c66e34cc5b0" providerId="ADAL" clId="{4075AD97-799A-409A-AB14-5489CBE23E2B}" dt="2025-05-23T22:13:40.985" v="110" actId="13244"/>
          <ac:spMkLst>
            <pc:docMk/>
            <pc:sldMk cId="164536576" sldId="784"/>
            <ac:spMk id="4" creationId="{596F0973-C879-4014-BE8A-F43345915237}"/>
          </ac:spMkLst>
        </pc:spChg>
        <pc:spChg chg="mod ord">
          <ac:chgData name="Ward, Reagan" userId="27291eb4-8241-4961-9e69-8c66e34cc5b0" providerId="ADAL" clId="{4075AD97-799A-409A-AB14-5489CBE23E2B}" dt="2025-05-23T22:14:04.558" v="112" actId="1076"/>
          <ac:spMkLst>
            <pc:docMk/>
            <pc:sldMk cId="164536576" sldId="784"/>
            <ac:spMk id="8" creationId="{6D794432-4F50-EABB-07CD-8E07565B909B}"/>
          </ac:spMkLst>
        </pc:spChg>
        <pc:picChg chg="mod">
          <ac:chgData name="Ward, Reagan" userId="27291eb4-8241-4961-9e69-8c66e34cc5b0" providerId="ADAL" clId="{4075AD97-799A-409A-AB14-5489CBE23E2B}" dt="2025-05-23T22:14:11.865" v="113" actId="962"/>
          <ac:picMkLst>
            <pc:docMk/>
            <pc:sldMk cId="164536576" sldId="784"/>
            <ac:picMk id="6" creationId="{C38C7C31-1C62-4460-1284-7222E1F21542}"/>
          </ac:picMkLst>
        </pc:picChg>
      </pc:sldChg>
      <pc:sldChg chg="modSp">
        <pc:chgData name="Ward, Reagan" userId="27291eb4-8241-4961-9e69-8c66e34cc5b0" providerId="ADAL" clId="{4075AD97-799A-409A-AB14-5489CBE23E2B}" dt="2025-05-23T22:00:09.619" v="10" actId="962"/>
        <pc:sldMkLst>
          <pc:docMk/>
          <pc:sldMk cId="1587254084" sldId="2695"/>
        </pc:sldMkLst>
        <pc:picChg chg="mod">
          <ac:chgData name="Ward, Reagan" userId="27291eb4-8241-4961-9e69-8c66e34cc5b0" providerId="ADAL" clId="{4075AD97-799A-409A-AB14-5489CBE23E2B}" dt="2025-05-23T22:00:09.619" v="10" actId="962"/>
          <ac:picMkLst>
            <pc:docMk/>
            <pc:sldMk cId="1587254084" sldId="2695"/>
            <ac:picMk id="1032" creationId="{644B2B09-3E52-7AED-BED2-01275618A0B4}"/>
          </ac:picMkLst>
        </pc:picChg>
      </pc:sldChg>
      <pc:sldChg chg="modSp mod">
        <pc:chgData name="Ward, Reagan" userId="27291eb4-8241-4961-9e69-8c66e34cc5b0" providerId="ADAL" clId="{4075AD97-799A-409A-AB14-5489CBE23E2B}" dt="2025-05-23T22:13:29.628" v="108" actId="13244"/>
        <pc:sldMkLst>
          <pc:docMk/>
          <pc:sldMk cId="2073475473" sldId="2697"/>
        </pc:sldMkLst>
        <pc:spChg chg="ord">
          <ac:chgData name="Ward, Reagan" userId="27291eb4-8241-4961-9e69-8c66e34cc5b0" providerId="ADAL" clId="{4075AD97-799A-409A-AB14-5489CBE23E2B}" dt="2025-05-23T22:13:29.628" v="108" actId="13244"/>
          <ac:spMkLst>
            <pc:docMk/>
            <pc:sldMk cId="2073475473" sldId="2697"/>
            <ac:spMk id="2" creationId="{7A0ED603-9B8C-4B69-B94E-C91FB7EA9376}"/>
          </ac:spMkLst>
        </pc:spChg>
      </pc:sldChg>
      <pc:sldChg chg="modSp mod">
        <pc:chgData name="Ward, Reagan" userId="27291eb4-8241-4961-9e69-8c66e34cc5b0" providerId="ADAL" clId="{4075AD97-799A-409A-AB14-5489CBE23E2B}" dt="2025-05-23T22:14:20.138" v="114" actId="13244"/>
        <pc:sldMkLst>
          <pc:docMk/>
          <pc:sldMk cId="3032261909" sldId="3494"/>
        </pc:sldMkLst>
        <pc:spChg chg="ord">
          <ac:chgData name="Ward, Reagan" userId="27291eb4-8241-4961-9e69-8c66e34cc5b0" providerId="ADAL" clId="{4075AD97-799A-409A-AB14-5489CBE23E2B}" dt="2025-05-23T22:14:20.138" v="114" actId="13244"/>
          <ac:spMkLst>
            <pc:docMk/>
            <pc:sldMk cId="3032261909" sldId="3494"/>
            <ac:spMk id="4" creationId="{00000000-0000-0000-0000-000000000000}"/>
          </ac:spMkLst>
        </pc:spChg>
      </pc:sldChg>
      <pc:sldChg chg="modSp mod">
        <pc:chgData name="Ward, Reagan" userId="27291eb4-8241-4961-9e69-8c66e34cc5b0" providerId="ADAL" clId="{4075AD97-799A-409A-AB14-5489CBE23E2B}" dt="2025-05-23T22:11:23.371" v="97" actId="13244"/>
        <pc:sldMkLst>
          <pc:docMk/>
          <pc:sldMk cId="2943861539" sldId="4833"/>
        </pc:sldMkLst>
        <pc:spChg chg="ord">
          <ac:chgData name="Ward, Reagan" userId="27291eb4-8241-4961-9e69-8c66e34cc5b0" providerId="ADAL" clId="{4075AD97-799A-409A-AB14-5489CBE23E2B}" dt="2025-05-23T22:11:23.371" v="97" actId="13244"/>
          <ac:spMkLst>
            <pc:docMk/>
            <pc:sldMk cId="2943861539" sldId="4833"/>
            <ac:spMk id="44" creationId="{00000000-0000-0000-0000-000000000000}"/>
          </ac:spMkLst>
        </pc:spChg>
      </pc:sldChg>
      <pc:sldChg chg="modSp mod">
        <pc:chgData name="Ward, Reagan" userId="27291eb4-8241-4961-9e69-8c66e34cc5b0" providerId="ADAL" clId="{4075AD97-799A-409A-AB14-5489CBE23E2B}" dt="2025-05-23T22:12:50.180" v="102" actId="13244"/>
        <pc:sldMkLst>
          <pc:docMk/>
          <pc:sldMk cId="2695403974" sldId="5386"/>
        </pc:sldMkLst>
        <pc:spChg chg="ord">
          <ac:chgData name="Ward, Reagan" userId="27291eb4-8241-4961-9e69-8c66e34cc5b0" providerId="ADAL" clId="{4075AD97-799A-409A-AB14-5489CBE23E2B}" dt="2025-05-23T22:12:50.180" v="102" actId="13244"/>
          <ac:spMkLst>
            <pc:docMk/>
            <pc:sldMk cId="2695403974" sldId="5386"/>
            <ac:spMk id="4" creationId="{6F1C037F-24AE-2EC8-8DF0-0D7E1C6DC2A5}"/>
          </ac:spMkLst>
        </pc:spChg>
      </pc:sldChg>
      <pc:sldChg chg="modSp mod">
        <pc:chgData name="Ward, Reagan" userId="27291eb4-8241-4961-9e69-8c66e34cc5b0" providerId="ADAL" clId="{4075AD97-799A-409A-AB14-5489CBE23E2B}" dt="2025-05-23T22:14:59.500" v="121" actId="13244"/>
        <pc:sldMkLst>
          <pc:docMk/>
          <pc:sldMk cId="77429560" sldId="5397"/>
        </pc:sldMkLst>
        <pc:spChg chg="ord">
          <ac:chgData name="Ward, Reagan" userId="27291eb4-8241-4961-9e69-8c66e34cc5b0" providerId="ADAL" clId="{4075AD97-799A-409A-AB14-5489CBE23E2B}" dt="2025-05-23T22:14:58.076" v="120" actId="13244"/>
          <ac:spMkLst>
            <pc:docMk/>
            <pc:sldMk cId="77429560" sldId="5397"/>
            <ac:spMk id="4" creationId="{59994866-DF86-F760-B38C-3227DF8B490B}"/>
          </ac:spMkLst>
        </pc:spChg>
        <pc:spChg chg="ord">
          <ac:chgData name="Ward, Reagan" userId="27291eb4-8241-4961-9e69-8c66e34cc5b0" providerId="ADAL" clId="{4075AD97-799A-409A-AB14-5489CBE23E2B}" dt="2025-05-23T22:14:59.500" v="121" actId="13244"/>
          <ac:spMkLst>
            <pc:docMk/>
            <pc:sldMk cId="77429560" sldId="5397"/>
            <ac:spMk id="7" creationId="{6928E692-355A-CCF0-8607-1CC9391D9011}"/>
          </ac:spMkLst>
        </pc:spChg>
      </pc:sldChg>
      <pc:sldChg chg="addSp modSp mod">
        <pc:chgData name="Ward, Reagan" userId="27291eb4-8241-4961-9e69-8c66e34cc5b0" providerId="ADAL" clId="{4075AD97-799A-409A-AB14-5489CBE23E2B}" dt="2025-05-23T22:14:43.450" v="117" actId="13244"/>
        <pc:sldMkLst>
          <pc:docMk/>
          <pc:sldMk cId="3963368310" sldId="5411"/>
        </pc:sldMkLst>
        <pc:spChg chg="add mod ord">
          <ac:chgData name="Ward, Reagan" userId="27291eb4-8241-4961-9e69-8c66e34cc5b0" providerId="ADAL" clId="{4075AD97-799A-409A-AB14-5489CBE23E2B}" dt="2025-05-23T22:14:43.450" v="117" actId="13244"/>
          <ac:spMkLst>
            <pc:docMk/>
            <pc:sldMk cId="3963368310" sldId="5411"/>
            <ac:spMk id="3" creationId="{76DC3C9F-6371-9A0C-7386-5281F328CDC7}"/>
          </ac:spMkLst>
        </pc:spChg>
        <pc:picChg chg="mod">
          <ac:chgData name="Ward, Reagan" userId="27291eb4-8241-4961-9e69-8c66e34cc5b0" providerId="ADAL" clId="{4075AD97-799A-409A-AB14-5489CBE23E2B}" dt="2025-05-23T22:00:20.297" v="12" actId="962"/>
          <ac:picMkLst>
            <pc:docMk/>
            <pc:sldMk cId="3963368310" sldId="5411"/>
            <ac:picMk id="2050" creationId="{079A08B9-FB19-39E4-CC9B-BF68E05F3190}"/>
          </ac:picMkLst>
        </pc:picChg>
      </pc:sldChg>
      <pc:sldChg chg="addSp modSp mod">
        <pc:chgData name="Ward, Reagan" userId="27291eb4-8241-4961-9e69-8c66e34cc5b0" providerId="ADAL" clId="{4075AD97-799A-409A-AB14-5489CBE23E2B}" dt="2025-05-23T22:14:50.212" v="119" actId="13244"/>
        <pc:sldMkLst>
          <pc:docMk/>
          <pc:sldMk cId="2840142820" sldId="5412"/>
        </pc:sldMkLst>
        <pc:spChg chg="ord">
          <ac:chgData name="Ward, Reagan" userId="27291eb4-8241-4961-9e69-8c66e34cc5b0" providerId="ADAL" clId="{4075AD97-799A-409A-AB14-5489CBE23E2B}" dt="2025-05-23T22:14:50.212" v="119" actId="13244"/>
          <ac:spMkLst>
            <pc:docMk/>
            <pc:sldMk cId="2840142820" sldId="5412"/>
            <ac:spMk id="2" creationId="{F7E6C616-EE82-10C4-8B2C-CEA980B80DDB}"/>
          </ac:spMkLst>
        </pc:spChg>
        <pc:spChg chg="add mod ord">
          <ac:chgData name="Ward, Reagan" userId="27291eb4-8241-4961-9e69-8c66e34cc5b0" providerId="ADAL" clId="{4075AD97-799A-409A-AB14-5489CBE23E2B}" dt="2025-05-23T22:14:47.968" v="118" actId="13244"/>
          <ac:spMkLst>
            <pc:docMk/>
            <pc:sldMk cId="2840142820" sldId="5412"/>
            <ac:spMk id="3" creationId="{D85E988D-3F21-6C7F-7CB0-3A49CC30704C}"/>
          </ac:spMkLst>
        </pc:spChg>
        <pc:picChg chg="mod">
          <ac:chgData name="Ward, Reagan" userId="27291eb4-8241-4961-9e69-8c66e34cc5b0" providerId="ADAL" clId="{4075AD97-799A-409A-AB14-5489CBE23E2B}" dt="2025-05-23T22:00:31.581" v="14" actId="962"/>
          <ac:picMkLst>
            <pc:docMk/>
            <pc:sldMk cId="2840142820" sldId="5412"/>
            <ac:picMk id="4" creationId="{3218A41D-DB9E-9909-7388-46FB3551308E}"/>
          </ac:picMkLst>
        </pc:picChg>
      </pc:sldChg>
      <pc:sldChg chg="modSp mod">
        <pc:chgData name="Ward, Reagan" userId="27291eb4-8241-4961-9e69-8c66e34cc5b0" providerId="ADAL" clId="{4075AD97-799A-409A-AB14-5489CBE23E2B}" dt="2025-05-23T22:10:15.606" v="95" actId="20577"/>
        <pc:sldMkLst>
          <pc:docMk/>
          <pc:sldMk cId="884289965" sldId="5413"/>
        </pc:sldMkLst>
        <pc:spChg chg="mod">
          <ac:chgData name="Ward, Reagan" userId="27291eb4-8241-4961-9e69-8c66e34cc5b0" providerId="ADAL" clId="{4075AD97-799A-409A-AB14-5489CBE23E2B}" dt="2025-05-23T22:10:15.606" v="95" actId="20577"/>
          <ac:spMkLst>
            <pc:docMk/>
            <pc:sldMk cId="884289965" sldId="5413"/>
            <ac:spMk id="3" creationId="{C5379FC6-7FA8-A309-8551-6942FECE661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hyperlink" Target="https://www.cde.state.co.us/datapipeline/inter_sped-iep"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hyperlink" Target="https://www.cde.state.co.us/datapipeline/inter_sped-iep"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4E798-4B4A-488E-AF81-83D6D57AB297}" type="doc">
      <dgm:prSet loTypeId="urn:microsoft.com/office/officeart/2005/8/layout/hProcess10#1" loCatId="process" qsTypeId="urn:microsoft.com/office/officeart/2005/8/quickstyle/simple3" qsCatId="simple" csTypeId="urn:microsoft.com/office/officeart/2005/8/colors/colorful2" csCatId="colorful" phldr="1"/>
      <dgm:spPr/>
      <dgm:t>
        <a:bodyPr/>
        <a:lstStyle/>
        <a:p>
          <a:endParaRPr lang="en-US"/>
        </a:p>
      </dgm:t>
    </dgm:pt>
    <dgm:pt modelId="{70E94E56-C970-4207-8E8D-15E45C77F965}">
      <dgm:prSet phldrT="[Text]" custT="1"/>
      <dgm:spPr>
        <a:solidFill>
          <a:srgbClr val="00B0F0"/>
        </a:solidFill>
      </dgm:spPr>
      <dgm:t>
        <a:bodyPr/>
        <a:lstStyle/>
        <a:p>
          <a:pPr algn="ctr"/>
          <a:r>
            <a:rPr lang="en-US" sz="1600" b="1" dirty="0">
              <a:latin typeface="+mn-lt"/>
            </a:rPr>
            <a:t>Schools</a:t>
          </a:r>
        </a:p>
      </dgm:t>
    </dgm:pt>
    <dgm:pt modelId="{BF8A3EB5-FD08-4C3D-8790-4B0887F583EB}" type="parTrans" cxnId="{CA7ECB92-BFE6-4C03-A971-594F9BF26DAF}">
      <dgm:prSet/>
      <dgm:spPr/>
      <dgm:t>
        <a:bodyPr/>
        <a:lstStyle/>
        <a:p>
          <a:endParaRPr lang="en-US">
            <a:solidFill>
              <a:srgbClr val="990033"/>
            </a:solidFill>
          </a:endParaRPr>
        </a:p>
      </dgm:t>
    </dgm:pt>
    <dgm:pt modelId="{AC59ADC2-2257-438B-AAF8-FEF0F1024115}" type="sibTrans" cxnId="{CA7ECB92-BFE6-4C03-A971-594F9BF26DAF}">
      <dgm:prSet/>
      <dgm:spPr/>
      <dgm:t>
        <a:bodyPr/>
        <a:lstStyle/>
        <a:p>
          <a:endParaRPr lang="en-US" dirty="0">
            <a:solidFill>
              <a:srgbClr val="990033"/>
            </a:solidFill>
          </a:endParaRPr>
        </a:p>
      </dgm:t>
    </dgm:pt>
    <dgm:pt modelId="{8897250D-6E29-4F99-ADEF-0D33B0562A1E}">
      <dgm:prSet phldrT="[Text]" custT="1"/>
      <dgm:spPr>
        <a:solidFill>
          <a:srgbClr val="00B0F0"/>
        </a:solidFill>
      </dgm:spPr>
      <dgm:t>
        <a:bodyPr/>
        <a:lstStyle/>
        <a:p>
          <a:pPr algn="l"/>
          <a:r>
            <a:rPr lang="en-US" sz="1600" dirty="0">
              <a:latin typeface="+mn-lt"/>
            </a:rPr>
            <a:t>Track data throughout school year</a:t>
          </a:r>
        </a:p>
      </dgm:t>
    </dgm:pt>
    <dgm:pt modelId="{1E4697CC-0D25-41F8-8EC5-914FA4E1A0D1}" type="parTrans" cxnId="{54FC6667-0BAA-4DB2-B383-BA0DE76BE861}">
      <dgm:prSet/>
      <dgm:spPr/>
      <dgm:t>
        <a:bodyPr/>
        <a:lstStyle/>
        <a:p>
          <a:endParaRPr lang="en-US">
            <a:solidFill>
              <a:srgbClr val="990033"/>
            </a:solidFill>
          </a:endParaRPr>
        </a:p>
      </dgm:t>
    </dgm:pt>
    <dgm:pt modelId="{B0D0360D-9DD4-43AD-A141-5C0502C4B4DE}" type="sibTrans" cxnId="{54FC6667-0BAA-4DB2-B383-BA0DE76BE861}">
      <dgm:prSet/>
      <dgm:spPr/>
      <dgm:t>
        <a:bodyPr/>
        <a:lstStyle/>
        <a:p>
          <a:endParaRPr lang="en-US">
            <a:solidFill>
              <a:srgbClr val="990033"/>
            </a:solidFill>
          </a:endParaRPr>
        </a:p>
      </dgm:t>
    </dgm:pt>
    <dgm:pt modelId="{327DAF64-F1AB-4A95-8F61-6B742402153D}">
      <dgm:prSet phldrT="[Text]" custT="1"/>
      <dgm:spPr>
        <a:solidFill>
          <a:srgbClr val="FF0000">
            <a:alpha val="51000"/>
          </a:srgbClr>
        </a:solidFill>
      </dgm:spPr>
      <dgm:t>
        <a:bodyPr/>
        <a:lstStyle/>
        <a:p>
          <a:pPr algn="ctr"/>
          <a:r>
            <a:rPr lang="en-US" sz="1600" b="1" dirty="0">
              <a:latin typeface="+mn-lt"/>
            </a:rPr>
            <a:t>Admin Unit/SOP</a:t>
          </a:r>
        </a:p>
      </dgm:t>
    </dgm:pt>
    <dgm:pt modelId="{855D9CEC-9509-4FB6-8EA2-73A0E1EFBE2F}" type="parTrans" cxnId="{6027714B-ABD3-4AFD-AC9E-859AACD6CF94}">
      <dgm:prSet/>
      <dgm:spPr/>
      <dgm:t>
        <a:bodyPr/>
        <a:lstStyle/>
        <a:p>
          <a:endParaRPr lang="en-US">
            <a:solidFill>
              <a:srgbClr val="990033"/>
            </a:solidFill>
          </a:endParaRPr>
        </a:p>
      </dgm:t>
    </dgm:pt>
    <dgm:pt modelId="{C3CAF434-51EB-4F67-81C0-B8384F5A2C4C}" type="sibTrans" cxnId="{6027714B-ABD3-4AFD-AC9E-859AACD6CF94}">
      <dgm:prSet/>
      <dgm:spPr/>
      <dgm:t>
        <a:bodyPr/>
        <a:lstStyle/>
        <a:p>
          <a:endParaRPr lang="en-US" dirty="0">
            <a:solidFill>
              <a:srgbClr val="990033"/>
            </a:solidFill>
          </a:endParaRPr>
        </a:p>
      </dgm:t>
    </dgm:pt>
    <dgm:pt modelId="{94D140E9-C9F1-409A-8E9B-2752C2C09B9F}">
      <dgm:prSet phldrT="[Text]" custT="1"/>
      <dgm:spPr>
        <a:solidFill>
          <a:srgbClr val="FF0000">
            <a:alpha val="51000"/>
          </a:srgbClr>
        </a:solidFill>
      </dgm:spPr>
      <dgm:t>
        <a:bodyPr/>
        <a:lstStyle/>
        <a:p>
          <a:pPr algn="l"/>
          <a:r>
            <a:rPr lang="en-US" sz="1600" dirty="0">
              <a:latin typeface="+mn-lt"/>
            </a:rPr>
            <a:t>Combines data from schools.  Determines the appropriate coding for each record.</a:t>
          </a:r>
        </a:p>
      </dgm:t>
    </dgm:pt>
    <dgm:pt modelId="{870CD28B-32C9-4895-B190-57266ADD3D62}" type="parTrans" cxnId="{0EF94753-2D87-43BB-81AD-98F6334A0A78}">
      <dgm:prSet/>
      <dgm:spPr/>
      <dgm:t>
        <a:bodyPr/>
        <a:lstStyle/>
        <a:p>
          <a:endParaRPr lang="en-US">
            <a:solidFill>
              <a:srgbClr val="990033"/>
            </a:solidFill>
          </a:endParaRPr>
        </a:p>
      </dgm:t>
    </dgm:pt>
    <dgm:pt modelId="{6767315D-1632-4104-B2C2-8AE57539D44E}" type="sibTrans" cxnId="{0EF94753-2D87-43BB-81AD-98F6334A0A78}">
      <dgm:prSet/>
      <dgm:spPr/>
      <dgm:t>
        <a:bodyPr/>
        <a:lstStyle/>
        <a:p>
          <a:endParaRPr lang="en-US">
            <a:solidFill>
              <a:srgbClr val="990033"/>
            </a:solidFill>
          </a:endParaRPr>
        </a:p>
      </dgm:t>
    </dgm:pt>
    <dgm:pt modelId="{5F4A0439-A01A-4C24-A826-F2969A21B81E}">
      <dgm:prSet phldrT="[Text]" custT="1"/>
      <dgm:spPr>
        <a:solidFill>
          <a:srgbClr val="FF0000">
            <a:alpha val="51000"/>
          </a:srgbClr>
        </a:solidFill>
      </dgm:spPr>
      <dgm:t>
        <a:bodyPr/>
        <a:lstStyle/>
        <a:p>
          <a:pPr algn="l"/>
          <a:r>
            <a:rPr lang="en-US" sz="1600" dirty="0">
              <a:latin typeface="+mn-lt"/>
            </a:rPr>
            <a:t>Reports data to CDE</a:t>
          </a:r>
        </a:p>
      </dgm:t>
    </dgm:pt>
    <dgm:pt modelId="{FA8D2572-7FB3-473D-B1C4-916A0DF06878}" type="parTrans" cxnId="{72DBB127-B186-4932-9DB1-F46469E2C969}">
      <dgm:prSet/>
      <dgm:spPr/>
      <dgm:t>
        <a:bodyPr/>
        <a:lstStyle/>
        <a:p>
          <a:endParaRPr lang="en-US">
            <a:solidFill>
              <a:srgbClr val="990033"/>
            </a:solidFill>
          </a:endParaRPr>
        </a:p>
      </dgm:t>
    </dgm:pt>
    <dgm:pt modelId="{A8A1A96C-8FD4-4A3E-A70A-F79CDD9FB900}" type="sibTrans" cxnId="{72DBB127-B186-4932-9DB1-F46469E2C969}">
      <dgm:prSet/>
      <dgm:spPr/>
      <dgm:t>
        <a:bodyPr/>
        <a:lstStyle/>
        <a:p>
          <a:endParaRPr lang="en-US">
            <a:solidFill>
              <a:srgbClr val="990033"/>
            </a:solidFill>
          </a:endParaRPr>
        </a:p>
      </dgm:t>
    </dgm:pt>
    <dgm:pt modelId="{8CBE5A4C-CDD5-4799-8BA3-526D4AA6FA60}">
      <dgm:prSet phldrT="[Text]" custT="1"/>
      <dgm:spPr>
        <a:solidFill>
          <a:srgbClr val="7030A0">
            <a:alpha val="50000"/>
          </a:srgbClr>
        </a:solidFill>
      </dgm:spPr>
      <dgm:t>
        <a:bodyPr/>
        <a:lstStyle/>
        <a:p>
          <a:pPr algn="ctr"/>
          <a:r>
            <a:rPr lang="en-US" sz="1600" b="1" dirty="0">
              <a:latin typeface="+mn-lt"/>
              <a:ea typeface="Verdana" panose="020B0604030504040204" pitchFamily="34" charset="0"/>
              <a:cs typeface="Verdana" panose="020B0604030504040204" pitchFamily="34" charset="0"/>
            </a:rPr>
            <a:t>CDE via Data Pipeline</a:t>
          </a:r>
        </a:p>
      </dgm:t>
    </dgm:pt>
    <dgm:pt modelId="{B1BF4AA8-364D-4974-BF0A-FE8D03BBD303}" type="parTrans" cxnId="{FE4C7F25-0D5A-41D0-8C26-74D22B50113E}">
      <dgm:prSet/>
      <dgm:spPr/>
      <dgm:t>
        <a:bodyPr/>
        <a:lstStyle/>
        <a:p>
          <a:endParaRPr lang="en-US">
            <a:solidFill>
              <a:srgbClr val="990033"/>
            </a:solidFill>
          </a:endParaRPr>
        </a:p>
      </dgm:t>
    </dgm:pt>
    <dgm:pt modelId="{01E034E0-7567-4CE6-999D-3490A1DFB0ED}" type="sibTrans" cxnId="{FE4C7F25-0D5A-41D0-8C26-74D22B50113E}">
      <dgm:prSet/>
      <dgm:spPr/>
      <dgm:t>
        <a:bodyPr/>
        <a:lstStyle/>
        <a:p>
          <a:endParaRPr lang="en-US" dirty="0">
            <a:solidFill>
              <a:srgbClr val="990033"/>
            </a:solidFill>
          </a:endParaRPr>
        </a:p>
      </dgm:t>
    </dgm:pt>
    <dgm:pt modelId="{C48FD786-3ADC-410A-B8DA-9754D70D25FB}">
      <dgm:prSet phldrT="[Text]" custT="1"/>
      <dgm:spPr>
        <a:solidFill>
          <a:srgbClr val="00B0F0"/>
        </a:solidFill>
      </dgm:spPr>
      <dgm:t>
        <a:bodyPr/>
        <a:lstStyle/>
        <a:p>
          <a:pPr algn="l"/>
          <a:r>
            <a:rPr lang="en-US" sz="1600" dirty="0">
              <a:latin typeface="+mn-lt"/>
            </a:rPr>
            <a:t>Provide data to Admin Unit/SOP</a:t>
          </a:r>
        </a:p>
      </dgm:t>
    </dgm:pt>
    <dgm:pt modelId="{D7463A18-0A61-4909-92E6-1D63475E57A5}" type="parTrans" cxnId="{9F8DA00B-8A55-4D96-8455-67B2FFBDABB7}">
      <dgm:prSet/>
      <dgm:spPr/>
      <dgm:t>
        <a:bodyPr/>
        <a:lstStyle/>
        <a:p>
          <a:endParaRPr lang="en-US">
            <a:solidFill>
              <a:srgbClr val="990033"/>
            </a:solidFill>
          </a:endParaRPr>
        </a:p>
      </dgm:t>
    </dgm:pt>
    <dgm:pt modelId="{AE019C0E-A89F-4475-90D6-7A57FF00C771}" type="sibTrans" cxnId="{9F8DA00B-8A55-4D96-8455-67B2FFBDABB7}">
      <dgm:prSet/>
      <dgm:spPr/>
      <dgm:t>
        <a:bodyPr/>
        <a:lstStyle/>
        <a:p>
          <a:endParaRPr lang="en-US">
            <a:solidFill>
              <a:srgbClr val="990033"/>
            </a:solidFill>
          </a:endParaRPr>
        </a:p>
      </dgm:t>
    </dgm:pt>
    <dgm:pt modelId="{2E0EC4F1-A63F-411D-88DC-8B2E870B6B66}">
      <dgm:prSet phldrT="[Text]" custT="1"/>
      <dgm:spPr>
        <a:solidFill>
          <a:srgbClr val="FF0000">
            <a:alpha val="51000"/>
          </a:srgbClr>
        </a:solidFill>
      </dgm:spPr>
      <dgm:t>
        <a:bodyPr/>
        <a:lstStyle/>
        <a:p>
          <a:pPr algn="l"/>
          <a:r>
            <a:rPr lang="en-US" sz="1600" dirty="0">
              <a:latin typeface="+mn-lt"/>
            </a:rPr>
            <a:t>Verifies accuracy, corrects and approves data</a:t>
          </a:r>
          <a:r>
            <a:rPr lang="en-US" sz="1600" dirty="0"/>
            <a:t>.</a:t>
          </a:r>
        </a:p>
      </dgm:t>
    </dgm:pt>
    <dgm:pt modelId="{71C1812B-4FE0-4D34-AE0E-ECC0E91CAA13}" type="parTrans" cxnId="{201B907A-009A-4DCD-A9BE-8A49A6F666EA}">
      <dgm:prSet/>
      <dgm:spPr/>
      <dgm:t>
        <a:bodyPr/>
        <a:lstStyle/>
        <a:p>
          <a:endParaRPr lang="en-US">
            <a:solidFill>
              <a:srgbClr val="990033"/>
            </a:solidFill>
          </a:endParaRPr>
        </a:p>
      </dgm:t>
    </dgm:pt>
    <dgm:pt modelId="{84AE3585-793A-448E-8EBE-B7267EB3A7C4}" type="sibTrans" cxnId="{201B907A-009A-4DCD-A9BE-8A49A6F666EA}">
      <dgm:prSet/>
      <dgm:spPr/>
      <dgm:t>
        <a:bodyPr/>
        <a:lstStyle/>
        <a:p>
          <a:endParaRPr lang="en-US">
            <a:solidFill>
              <a:srgbClr val="990033"/>
            </a:solidFill>
          </a:endParaRPr>
        </a:p>
      </dgm:t>
    </dgm:pt>
    <dgm:pt modelId="{A0CBDB90-D2DF-46C1-8D1E-2409B7D091F5}">
      <dgm:prSet phldrT="[Text]" custT="1"/>
      <dgm:spPr>
        <a:solidFill>
          <a:srgbClr val="7030A0">
            <a:alpha val="50000"/>
          </a:srgbClr>
        </a:solidFill>
      </dgm:spPr>
      <dgm:t>
        <a:bodyPr/>
        <a:lstStyle/>
        <a:p>
          <a:pPr algn="l"/>
          <a:r>
            <a:rPr lang="en-US" sz="1600" dirty="0">
              <a:latin typeface="+mn-lt"/>
            </a:rPr>
            <a:t>Checks data for accuracy</a:t>
          </a:r>
        </a:p>
      </dgm:t>
    </dgm:pt>
    <dgm:pt modelId="{514696F7-EF6C-453A-B7AE-472E5F0806D8}" type="parTrans" cxnId="{9D62FD4D-A87C-42B8-92F9-2A84ED5325A9}">
      <dgm:prSet/>
      <dgm:spPr/>
      <dgm:t>
        <a:bodyPr/>
        <a:lstStyle/>
        <a:p>
          <a:endParaRPr lang="en-US">
            <a:solidFill>
              <a:srgbClr val="990033"/>
            </a:solidFill>
          </a:endParaRPr>
        </a:p>
      </dgm:t>
    </dgm:pt>
    <dgm:pt modelId="{DEACC3D8-66CA-43DA-B1C4-D0A19CD9A723}" type="sibTrans" cxnId="{9D62FD4D-A87C-42B8-92F9-2A84ED5325A9}">
      <dgm:prSet/>
      <dgm:spPr/>
      <dgm:t>
        <a:bodyPr/>
        <a:lstStyle/>
        <a:p>
          <a:endParaRPr lang="en-US">
            <a:solidFill>
              <a:srgbClr val="990033"/>
            </a:solidFill>
          </a:endParaRPr>
        </a:p>
      </dgm:t>
    </dgm:pt>
    <dgm:pt modelId="{185CE68B-9871-4056-AD0B-8C95FB78539A}">
      <dgm:prSet phldrT="[Text]" custT="1"/>
      <dgm:spPr>
        <a:solidFill>
          <a:srgbClr val="7030A0">
            <a:alpha val="50000"/>
          </a:srgbClr>
        </a:solidFill>
      </dgm:spPr>
      <dgm:t>
        <a:bodyPr/>
        <a:lstStyle/>
        <a:p>
          <a:pPr algn="l"/>
          <a:r>
            <a:rPr lang="en-US" sz="1600" dirty="0">
              <a:latin typeface="+mn-lt"/>
            </a:rPr>
            <a:t>Collects data from Admin Unit/SOP</a:t>
          </a:r>
        </a:p>
      </dgm:t>
    </dgm:pt>
    <dgm:pt modelId="{792D74A8-4DAD-4DDF-B63E-2DC72D5431EB}" type="sibTrans" cxnId="{5FB6A72D-C9BF-4A89-AF36-7D0880BE393E}">
      <dgm:prSet/>
      <dgm:spPr/>
      <dgm:t>
        <a:bodyPr/>
        <a:lstStyle/>
        <a:p>
          <a:endParaRPr lang="en-US">
            <a:solidFill>
              <a:srgbClr val="990033"/>
            </a:solidFill>
          </a:endParaRPr>
        </a:p>
      </dgm:t>
    </dgm:pt>
    <dgm:pt modelId="{21C057D3-30FB-43F8-94F8-D1877EB809F9}" type="parTrans" cxnId="{5FB6A72D-C9BF-4A89-AF36-7D0880BE393E}">
      <dgm:prSet/>
      <dgm:spPr/>
      <dgm:t>
        <a:bodyPr/>
        <a:lstStyle/>
        <a:p>
          <a:endParaRPr lang="en-US">
            <a:solidFill>
              <a:srgbClr val="990033"/>
            </a:solidFill>
          </a:endParaRPr>
        </a:p>
      </dgm:t>
    </dgm:pt>
    <dgm:pt modelId="{7A13D6A1-6930-44D5-AB5E-3DD65655B9C7}">
      <dgm:prSet phldrT="[Text]" custT="1"/>
      <dgm:spPr>
        <a:solidFill>
          <a:srgbClr val="7030A0">
            <a:alpha val="50000"/>
          </a:srgbClr>
        </a:solidFill>
      </dgm:spPr>
      <dgm:t>
        <a:bodyPr/>
        <a:lstStyle/>
        <a:p>
          <a:pPr algn="l"/>
          <a:r>
            <a:rPr lang="en-US" sz="1600" dirty="0">
              <a:latin typeface="+mn-lt"/>
            </a:rPr>
            <a:t>Edits data, all errors must be corrected</a:t>
          </a:r>
        </a:p>
      </dgm:t>
    </dgm:pt>
    <dgm:pt modelId="{D2AB4DB9-D1F9-4C5A-81DD-D8EC17D2970E}" type="parTrans" cxnId="{3AF306E0-4B95-4531-8743-7B095AD8C63C}">
      <dgm:prSet/>
      <dgm:spPr/>
      <dgm:t>
        <a:bodyPr/>
        <a:lstStyle/>
        <a:p>
          <a:endParaRPr lang="en-US">
            <a:solidFill>
              <a:srgbClr val="990033"/>
            </a:solidFill>
          </a:endParaRPr>
        </a:p>
      </dgm:t>
    </dgm:pt>
    <dgm:pt modelId="{91096B37-41AA-49E8-9A08-5B56AB12E011}" type="sibTrans" cxnId="{3AF306E0-4B95-4531-8743-7B095AD8C63C}">
      <dgm:prSet/>
      <dgm:spPr/>
      <dgm:t>
        <a:bodyPr/>
        <a:lstStyle/>
        <a:p>
          <a:endParaRPr lang="en-US">
            <a:solidFill>
              <a:srgbClr val="990033"/>
            </a:solidFill>
          </a:endParaRPr>
        </a:p>
      </dgm:t>
    </dgm:pt>
    <dgm:pt modelId="{A32E51CE-FE4A-46D6-8E38-769B6929759D}">
      <dgm:prSet phldrT="[Text]" custT="1"/>
      <dgm:spPr>
        <a:solidFill>
          <a:schemeClr val="tx2">
            <a:lumMod val="60000"/>
            <a:lumOff val="40000"/>
          </a:schemeClr>
        </a:solidFill>
        <a:ln>
          <a:solidFill>
            <a:schemeClr val="tx2">
              <a:lumMod val="60000"/>
              <a:lumOff val="40000"/>
            </a:schemeClr>
          </a:solidFill>
        </a:ln>
      </dgm:spPr>
      <dgm:t>
        <a:bodyPr/>
        <a:lstStyle/>
        <a:p>
          <a:pPr algn="ctr"/>
          <a:r>
            <a:rPr lang="en-US" sz="1600" b="1" dirty="0">
              <a:latin typeface="+mn-lt"/>
            </a:rPr>
            <a:t>Federal Government</a:t>
          </a:r>
        </a:p>
      </dgm:t>
    </dgm:pt>
    <dgm:pt modelId="{95BD9133-08D8-4460-BD5C-81FBDC95765C}" type="parTrans" cxnId="{EE79F0B8-51FD-46A5-A16C-BE4B8776D2B9}">
      <dgm:prSet/>
      <dgm:spPr/>
      <dgm:t>
        <a:bodyPr/>
        <a:lstStyle/>
        <a:p>
          <a:endParaRPr lang="en-US">
            <a:solidFill>
              <a:srgbClr val="990033"/>
            </a:solidFill>
          </a:endParaRPr>
        </a:p>
      </dgm:t>
    </dgm:pt>
    <dgm:pt modelId="{B40CAE74-A9B0-4D64-85DD-33E150228EEF}" type="sibTrans" cxnId="{EE79F0B8-51FD-46A5-A16C-BE4B8776D2B9}">
      <dgm:prSet custScaleX="140942" custScaleY="127438" custLinFactY="-2285" custLinFactNeighborX="-9946" custLinFactNeighborY="-100000"/>
      <dgm:spPr/>
      <dgm:t>
        <a:bodyPr/>
        <a:lstStyle/>
        <a:p>
          <a:endParaRPr lang="en-US">
            <a:solidFill>
              <a:srgbClr val="990033"/>
            </a:solidFill>
          </a:endParaRPr>
        </a:p>
      </dgm:t>
    </dgm:pt>
    <dgm:pt modelId="{F844F96A-6FED-4F96-B2C2-05F0BBDC5785}">
      <dgm:prSet phldrT="[Text]" custT="1"/>
      <dgm:spPr>
        <a:solidFill>
          <a:schemeClr val="tx2">
            <a:lumMod val="60000"/>
            <a:lumOff val="40000"/>
          </a:schemeClr>
        </a:solidFill>
        <a:ln>
          <a:solidFill>
            <a:schemeClr val="tx2">
              <a:lumMod val="60000"/>
              <a:lumOff val="40000"/>
            </a:schemeClr>
          </a:solidFill>
        </a:ln>
      </dgm:spPr>
      <dgm:t>
        <a:bodyPr/>
        <a:lstStyle/>
        <a:p>
          <a:pPr algn="l"/>
          <a:r>
            <a:rPr lang="en-US" sz="1600" dirty="0">
              <a:latin typeface="+mn-lt"/>
            </a:rPr>
            <a:t>CDE Reviews and validates data and submits to U.S. Department of Education </a:t>
          </a:r>
        </a:p>
      </dgm:t>
    </dgm:pt>
    <dgm:pt modelId="{B6B0BB9E-9E48-4472-BB2B-943AA586A2E8}" type="sibTrans" cxnId="{8CA95BEE-613F-46B6-A9D1-D442774463BE}">
      <dgm:prSet/>
      <dgm:spPr/>
      <dgm:t>
        <a:bodyPr/>
        <a:lstStyle/>
        <a:p>
          <a:endParaRPr lang="en-US">
            <a:solidFill>
              <a:srgbClr val="990033"/>
            </a:solidFill>
          </a:endParaRPr>
        </a:p>
      </dgm:t>
    </dgm:pt>
    <dgm:pt modelId="{A1388769-17E6-443D-A1DA-EC5547444666}" type="parTrans" cxnId="{8CA95BEE-613F-46B6-A9D1-D442774463BE}">
      <dgm:prSet/>
      <dgm:spPr/>
      <dgm:t>
        <a:bodyPr/>
        <a:lstStyle/>
        <a:p>
          <a:endParaRPr lang="en-US">
            <a:solidFill>
              <a:srgbClr val="990033"/>
            </a:solidFill>
          </a:endParaRPr>
        </a:p>
      </dgm:t>
    </dgm:pt>
    <dgm:pt modelId="{AE514E63-BD9C-4DAD-96AF-1373378F648F}">
      <dgm:prSet phldrT="[Text]" custT="1"/>
      <dgm:spPr>
        <a:solidFill>
          <a:srgbClr val="7030A0">
            <a:alpha val="50000"/>
          </a:srgbClr>
        </a:solidFill>
      </dgm:spPr>
      <dgm:t>
        <a:bodyPr/>
        <a:lstStyle/>
        <a:p>
          <a:pPr algn="l"/>
          <a:r>
            <a:rPr lang="en-US" sz="1600" dirty="0">
              <a:latin typeface="+mn-lt"/>
            </a:rPr>
            <a:t>Allows approval once passed all edit validations</a:t>
          </a:r>
        </a:p>
      </dgm:t>
    </dgm:pt>
    <dgm:pt modelId="{7C1D02F6-10E3-48BA-8569-37350FCE6904}" type="parTrans" cxnId="{93E52CD4-4823-4EB9-8761-53E211EC5B04}">
      <dgm:prSet/>
      <dgm:spPr/>
      <dgm:t>
        <a:bodyPr/>
        <a:lstStyle/>
        <a:p>
          <a:endParaRPr lang="en-US"/>
        </a:p>
      </dgm:t>
    </dgm:pt>
    <dgm:pt modelId="{81F58FF7-7A8B-469E-8EB0-A6DE336539AE}" type="sibTrans" cxnId="{93E52CD4-4823-4EB9-8761-53E211EC5B04}">
      <dgm:prSet/>
      <dgm:spPr/>
      <dgm:t>
        <a:bodyPr/>
        <a:lstStyle/>
        <a:p>
          <a:endParaRPr lang="en-US"/>
        </a:p>
      </dgm:t>
    </dgm:pt>
    <dgm:pt modelId="{A6E198C7-30E9-44D5-AAEA-10054337754B}" type="pres">
      <dgm:prSet presAssocID="{5454E798-4B4A-488E-AF81-83D6D57AB297}" presName="Name0" presStyleCnt="0">
        <dgm:presLayoutVars>
          <dgm:dir/>
          <dgm:resizeHandles val="exact"/>
        </dgm:presLayoutVars>
      </dgm:prSet>
      <dgm:spPr/>
    </dgm:pt>
    <dgm:pt modelId="{B0D13CC1-FE05-48B1-BD8F-63B22FF0D041}" type="pres">
      <dgm:prSet presAssocID="{70E94E56-C970-4207-8E8D-15E45C77F965}" presName="composite" presStyleCnt="0"/>
      <dgm:spPr/>
    </dgm:pt>
    <dgm:pt modelId="{2B92CA1D-BE52-4027-B762-BDF064BCAC00}" type="pres">
      <dgm:prSet presAssocID="{70E94E56-C970-4207-8E8D-15E45C77F965}" presName="imagSh" presStyleLbl="bgImgPlace1" presStyleIdx="0" presStyleCnt="4"/>
      <dgm:spPr/>
    </dgm:pt>
    <dgm:pt modelId="{D82D00EB-4F84-417D-B8DF-D30837EAF6F8}" type="pres">
      <dgm:prSet presAssocID="{70E94E56-C970-4207-8E8D-15E45C77F965}" presName="txNode" presStyleLbl="node1" presStyleIdx="0" presStyleCnt="4" custScaleX="188566" custScaleY="304322" custLinFactNeighborX="-15258" custLinFactNeighborY="13368">
        <dgm:presLayoutVars>
          <dgm:bulletEnabled val="1"/>
        </dgm:presLayoutVars>
      </dgm:prSet>
      <dgm:spPr/>
    </dgm:pt>
    <dgm:pt modelId="{65AB778E-218B-49E6-95C8-CB61469BD6D7}" type="pres">
      <dgm:prSet presAssocID="{AC59ADC2-2257-438B-AAF8-FEF0F1024115}" presName="sibTrans" presStyleLbl="sibTrans2D1" presStyleIdx="0" presStyleCnt="3" custAng="2889270" custScaleX="229813" custScaleY="98661" custLinFactY="-200000" custLinFactNeighborX="-61634" custLinFactNeighborY="-258965"/>
      <dgm:spPr/>
    </dgm:pt>
    <dgm:pt modelId="{486A0FF0-9ED0-43CD-9A06-F19E793E69A6}" type="pres">
      <dgm:prSet presAssocID="{AC59ADC2-2257-438B-AAF8-FEF0F1024115}" presName="connTx" presStyleLbl="sibTrans2D1" presStyleIdx="0" presStyleCnt="3"/>
      <dgm:spPr/>
    </dgm:pt>
    <dgm:pt modelId="{285D4B95-9227-4026-80B4-97CDBC9DF66B}" type="pres">
      <dgm:prSet presAssocID="{327DAF64-F1AB-4A95-8F61-6B742402153D}" presName="composite" presStyleCnt="0"/>
      <dgm:spPr/>
    </dgm:pt>
    <dgm:pt modelId="{153BFA0E-3ED9-47B0-B6C1-1D7A20DFF3D8}" type="pres">
      <dgm:prSet presAssocID="{327DAF64-F1AB-4A95-8F61-6B742402153D}" presName="imagSh" presStyleLbl="bgImgPlace1" presStyleIdx="1" presStyleCnt="4" custScaleX="124919" custScaleY="94264" custLinFactY="-27897" custLinFactNeighborX="-7805" custLinFactNeighborY="-100000"/>
      <dgm:spPr>
        <a:blipFill rotWithShape="0">
          <a:blip xmlns:r="http://schemas.openxmlformats.org/officeDocument/2006/relationships" r:embed="rId1"/>
          <a:stretch>
            <a:fillRect/>
          </a:stretch>
        </a:blipFill>
      </dgm:spPr>
    </dgm:pt>
    <dgm:pt modelId="{E88F0B02-AAC4-406B-8CBC-11550AEB2268}" type="pres">
      <dgm:prSet presAssocID="{327DAF64-F1AB-4A95-8F61-6B742402153D}" presName="txNode" presStyleLbl="node1" presStyleIdx="1" presStyleCnt="4" custScaleX="219333" custScaleY="348802" custLinFactNeighborX="-23883" custLinFactNeighborY="64721">
        <dgm:presLayoutVars>
          <dgm:bulletEnabled val="1"/>
        </dgm:presLayoutVars>
      </dgm:prSet>
      <dgm:spPr/>
    </dgm:pt>
    <dgm:pt modelId="{B76CE360-138C-400D-8139-B8FBA1D7D18F}" type="pres">
      <dgm:prSet presAssocID="{C3CAF434-51EB-4F67-81C0-B8384F5A2C4C}" presName="sibTrans" presStyleLbl="sibTrans2D1" presStyleIdx="1" presStyleCnt="3" custScaleX="163843" custScaleY="101199" custLinFactNeighborX="-31981" custLinFactNeighborY="4414"/>
      <dgm:spPr/>
    </dgm:pt>
    <dgm:pt modelId="{29ACFF4D-07EC-4F76-9CEA-6BF99108D6F3}" type="pres">
      <dgm:prSet presAssocID="{C3CAF434-51EB-4F67-81C0-B8384F5A2C4C}" presName="connTx" presStyleLbl="sibTrans2D1" presStyleIdx="1" presStyleCnt="3"/>
      <dgm:spPr/>
    </dgm:pt>
    <dgm:pt modelId="{C441D7F9-855D-40C9-B76D-6A63DC5BE482}" type="pres">
      <dgm:prSet presAssocID="{8CBE5A4C-CDD5-4799-8BA3-526D4AA6FA60}" presName="composite" presStyleCnt="0"/>
      <dgm:spPr/>
    </dgm:pt>
    <dgm:pt modelId="{8DBB3D77-812E-47F8-97BB-4D3ED3940B46}" type="pres">
      <dgm:prSet presAssocID="{8CBE5A4C-CDD5-4799-8BA3-526D4AA6FA60}" presName="imagSh" presStyleLbl="bgImgPlace1" presStyleIdx="2" presStyleCnt="4" custLinFactY="-72035" custLinFactNeighborX="-25988" custLinFactNeighborY="-100000"/>
      <dgm:spPr>
        <a:blipFill rotWithShape="0">
          <a:blip xmlns:r="http://schemas.openxmlformats.org/officeDocument/2006/relationships" r:embed="rId2"/>
          <a:stretch>
            <a:fillRect/>
          </a:stretch>
        </a:blipFill>
      </dgm:spPr>
    </dgm:pt>
    <dgm:pt modelId="{F197EFE6-AB22-4D20-A95E-960259060193}" type="pres">
      <dgm:prSet presAssocID="{8CBE5A4C-CDD5-4799-8BA3-526D4AA6FA60}" presName="txNode" presStyleLbl="node1" presStyleIdx="2" presStyleCnt="4" custScaleX="200330" custScaleY="358897" custLinFactNeighborX="-15605" custLinFactNeighborY="32078">
        <dgm:presLayoutVars>
          <dgm:bulletEnabled val="1"/>
        </dgm:presLayoutVars>
      </dgm:prSet>
      <dgm:spPr/>
    </dgm:pt>
    <dgm:pt modelId="{1EBE0CB9-AA34-4B18-B758-5F9FBC5E3C9C}" type="pres">
      <dgm:prSet presAssocID="{01E034E0-7567-4CE6-999D-3490A1DFB0ED}" presName="sibTrans" presStyleLbl="sibTrans2D1" presStyleIdx="2" presStyleCnt="3" custScaleX="180827" custScaleY="125347" custLinFactNeighborX="1899" custLinFactNeighborY="-30088"/>
      <dgm:spPr/>
    </dgm:pt>
    <dgm:pt modelId="{DE196C87-A156-4E67-84D4-6C1EE50FAAC0}" type="pres">
      <dgm:prSet presAssocID="{01E034E0-7567-4CE6-999D-3490A1DFB0ED}" presName="connTx" presStyleLbl="sibTrans2D1" presStyleIdx="2" presStyleCnt="3"/>
      <dgm:spPr/>
    </dgm:pt>
    <dgm:pt modelId="{79840527-393B-4169-9F98-3152ACA602BF}" type="pres">
      <dgm:prSet presAssocID="{A32E51CE-FE4A-46D6-8E38-769B6929759D}" presName="composite" presStyleCnt="0"/>
      <dgm:spPr/>
    </dgm:pt>
    <dgm:pt modelId="{0519CEBE-8553-4F37-8BC9-B83D31B4D1CE}" type="pres">
      <dgm:prSet presAssocID="{A32E51CE-FE4A-46D6-8E38-769B6929759D}" presName="imagSh" presStyleLbl="bgImgPlace1" presStyleIdx="3" presStyleCnt="4" custLinFactNeighborX="-22027" custLinFactNeighborY="-99152"/>
      <dgm:spPr>
        <a:blipFill rotWithShape="0">
          <a:blip xmlns:r="http://schemas.openxmlformats.org/officeDocument/2006/relationships" r:embed="rId3"/>
          <a:stretch>
            <a:fillRect/>
          </a:stretch>
        </a:blipFill>
      </dgm:spPr>
    </dgm:pt>
    <dgm:pt modelId="{B11EB97F-7D71-406A-AB8C-1A459FB9BE56}" type="pres">
      <dgm:prSet presAssocID="{A32E51CE-FE4A-46D6-8E38-769B6929759D}" presName="txNode" presStyleLbl="node1" presStyleIdx="3" presStyleCnt="4" custScaleX="160274" custScaleY="276999" custLinFactNeighborX="-19662" custLinFactNeighborY="91494">
        <dgm:presLayoutVars>
          <dgm:bulletEnabled val="1"/>
        </dgm:presLayoutVars>
      </dgm:prSet>
      <dgm:spPr/>
    </dgm:pt>
  </dgm:ptLst>
  <dgm:cxnLst>
    <dgm:cxn modelId="{9F8DA00B-8A55-4D96-8455-67B2FFBDABB7}" srcId="{70E94E56-C970-4207-8E8D-15E45C77F965}" destId="{C48FD786-3ADC-410A-B8DA-9754D70D25FB}" srcOrd="1" destOrd="0" parTransId="{D7463A18-0A61-4909-92E6-1D63475E57A5}" sibTransId="{AE019C0E-A89F-4475-90D6-7A57FF00C771}"/>
    <dgm:cxn modelId="{0553CC12-CFAB-4030-BE91-BF2DC9A997EC}" type="presOf" srcId="{94D140E9-C9F1-409A-8E9B-2752C2C09B9F}" destId="{E88F0B02-AAC4-406B-8CBC-11550AEB2268}" srcOrd="0" destOrd="1" presId="urn:microsoft.com/office/officeart/2005/8/layout/hProcess10#1"/>
    <dgm:cxn modelId="{EC3A7114-B2C3-4DA6-BAC7-9530FE404322}" type="presOf" srcId="{C3CAF434-51EB-4F67-81C0-B8384F5A2C4C}" destId="{29ACFF4D-07EC-4F76-9CEA-6BF99108D6F3}" srcOrd="1" destOrd="0" presId="urn:microsoft.com/office/officeart/2005/8/layout/hProcess10#1"/>
    <dgm:cxn modelId="{16663722-AB06-4BA9-8B55-CB73BF74D2C3}" type="presOf" srcId="{01E034E0-7567-4CE6-999D-3490A1DFB0ED}" destId="{1EBE0CB9-AA34-4B18-B758-5F9FBC5E3C9C}" srcOrd="0" destOrd="0" presId="urn:microsoft.com/office/officeart/2005/8/layout/hProcess10#1"/>
    <dgm:cxn modelId="{FE4C7F25-0D5A-41D0-8C26-74D22B50113E}" srcId="{5454E798-4B4A-488E-AF81-83D6D57AB297}" destId="{8CBE5A4C-CDD5-4799-8BA3-526D4AA6FA60}" srcOrd="2" destOrd="0" parTransId="{B1BF4AA8-364D-4974-BF0A-FE8D03BBD303}" sibTransId="{01E034E0-7567-4CE6-999D-3490A1DFB0ED}"/>
    <dgm:cxn modelId="{72DBB127-B186-4932-9DB1-F46469E2C969}" srcId="{327DAF64-F1AB-4A95-8F61-6B742402153D}" destId="{5F4A0439-A01A-4C24-A826-F2969A21B81E}" srcOrd="1" destOrd="0" parTransId="{FA8D2572-7FB3-473D-B1C4-916A0DF06878}" sibTransId="{A8A1A96C-8FD4-4A3E-A70A-F79CDD9FB900}"/>
    <dgm:cxn modelId="{5FB6A72D-C9BF-4A89-AF36-7D0880BE393E}" srcId="{8CBE5A4C-CDD5-4799-8BA3-526D4AA6FA60}" destId="{185CE68B-9871-4056-AD0B-8C95FB78539A}" srcOrd="0" destOrd="0" parTransId="{21C057D3-30FB-43F8-94F8-D1877EB809F9}" sibTransId="{792D74A8-4DAD-4DDF-B63E-2DC72D5431EB}"/>
    <dgm:cxn modelId="{34616F31-2B09-465D-95C4-E616EB948A11}" type="presOf" srcId="{A0CBDB90-D2DF-46C1-8D1E-2409B7D091F5}" destId="{F197EFE6-AB22-4D20-A95E-960259060193}" srcOrd="0" destOrd="2" presId="urn:microsoft.com/office/officeart/2005/8/layout/hProcess10#1"/>
    <dgm:cxn modelId="{5EC0EF5D-82D8-4AD6-B830-094919FD3AC0}" type="presOf" srcId="{7A13D6A1-6930-44D5-AB5E-3DD65655B9C7}" destId="{F197EFE6-AB22-4D20-A95E-960259060193}" srcOrd="0" destOrd="3" presId="urn:microsoft.com/office/officeart/2005/8/layout/hProcess10#1"/>
    <dgm:cxn modelId="{54FC6667-0BAA-4DB2-B383-BA0DE76BE861}" srcId="{70E94E56-C970-4207-8E8D-15E45C77F965}" destId="{8897250D-6E29-4F99-ADEF-0D33B0562A1E}" srcOrd="0" destOrd="0" parTransId="{1E4697CC-0D25-41F8-8EC5-914FA4E1A0D1}" sibTransId="{B0D0360D-9DD4-43AD-A141-5C0502C4B4DE}"/>
    <dgm:cxn modelId="{6027714B-ABD3-4AFD-AC9E-859AACD6CF94}" srcId="{5454E798-4B4A-488E-AF81-83D6D57AB297}" destId="{327DAF64-F1AB-4A95-8F61-6B742402153D}" srcOrd="1" destOrd="0" parTransId="{855D9CEC-9509-4FB6-8EA2-73A0E1EFBE2F}" sibTransId="{C3CAF434-51EB-4F67-81C0-B8384F5A2C4C}"/>
    <dgm:cxn modelId="{544A554D-1ABB-45FF-A560-207D3E5A607E}" type="presOf" srcId="{185CE68B-9871-4056-AD0B-8C95FB78539A}" destId="{F197EFE6-AB22-4D20-A95E-960259060193}" srcOrd="0" destOrd="1" presId="urn:microsoft.com/office/officeart/2005/8/layout/hProcess10#1"/>
    <dgm:cxn modelId="{9D62FD4D-A87C-42B8-92F9-2A84ED5325A9}" srcId="{8CBE5A4C-CDD5-4799-8BA3-526D4AA6FA60}" destId="{A0CBDB90-D2DF-46C1-8D1E-2409B7D091F5}" srcOrd="1" destOrd="0" parTransId="{514696F7-EF6C-453A-B7AE-472E5F0806D8}" sibTransId="{DEACC3D8-66CA-43DA-B1C4-D0A19CD9A723}"/>
    <dgm:cxn modelId="{D4BA9071-CC82-4F08-80D9-C1AAE93BC932}" type="presOf" srcId="{70E94E56-C970-4207-8E8D-15E45C77F965}" destId="{D82D00EB-4F84-417D-B8DF-D30837EAF6F8}" srcOrd="0" destOrd="0" presId="urn:microsoft.com/office/officeart/2005/8/layout/hProcess10#1"/>
    <dgm:cxn modelId="{B2718772-A57C-47F5-9433-D42870306D3A}" type="presOf" srcId="{A32E51CE-FE4A-46D6-8E38-769B6929759D}" destId="{B11EB97F-7D71-406A-AB8C-1A459FB9BE56}" srcOrd="0" destOrd="0" presId="urn:microsoft.com/office/officeart/2005/8/layout/hProcess10#1"/>
    <dgm:cxn modelId="{0EF94753-2D87-43BB-81AD-98F6334A0A78}" srcId="{327DAF64-F1AB-4A95-8F61-6B742402153D}" destId="{94D140E9-C9F1-409A-8E9B-2752C2C09B9F}" srcOrd="0" destOrd="0" parTransId="{870CD28B-32C9-4895-B190-57266ADD3D62}" sibTransId="{6767315D-1632-4104-B2C2-8AE57539D44E}"/>
    <dgm:cxn modelId="{CAC59875-2EA9-4127-AD58-C69F2E3EA452}" type="presOf" srcId="{AC59ADC2-2257-438B-AAF8-FEF0F1024115}" destId="{65AB778E-218B-49E6-95C8-CB61469BD6D7}" srcOrd="0" destOrd="0" presId="urn:microsoft.com/office/officeart/2005/8/layout/hProcess10#1"/>
    <dgm:cxn modelId="{201B907A-009A-4DCD-A9BE-8A49A6F666EA}" srcId="{327DAF64-F1AB-4A95-8F61-6B742402153D}" destId="{2E0EC4F1-A63F-411D-88DC-8B2E870B6B66}" srcOrd="2" destOrd="0" parTransId="{71C1812B-4FE0-4D34-AE0E-ECC0E91CAA13}" sibTransId="{84AE3585-793A-448E-8EBE-B7267EB3A7C4}"/>
    <dgm:cxn modelId="{22988E85-B1F1-473B-A9F5-2597E0BF53F0}" type="presOf" srcId="{AE514E63-BD9C-4DAD-96AF-1373378F648F}" destId="{F197EFE6-AB22-4D20-A95E-960259060193}" srcOrd="0" destOrd="4" presId="urn:microsoft.com/office/officeart/2005/8/layout/hProcess10#1"/>
    <dgm:cxn modelId="{1EF4AB88-93C1-4338-BEAD-AAD77D6A9458}" type="presOf" srcId="{C48FD786-3ADC-410A-B8DA-9754D70D25FB}" destId="{D82D00EB-4F84-417D-B8DF-D30837EAF6F8}" srcOrd="0" destOrd="2" presId="urn:microsoft.com/office/officeart/2005/8/layout/hProcess10#1"/>
    <dgm:cxn modelId="{D1C8F18D-5549-4928-A70E-584F37421A18}" type="presOf" srcId="{8CBE5A4C-CDD5-4799-8BA3-526D4AA6FA60}" destId="{F197EFE6-AB22-4D20-A95E-960259060193}" srcOrd="0" destOrd="0" presId="urn:microsoft.com/office/officeart/2005/8/layout/hProcess10#1"/>
    <dgm:cxn modelId="{CA7ECB92-BFE6-4C03-A971-594F9BF26DAF}" srcId="{5454E798-4B4A-488E-AF81-83D6D57AB297}" destId="{70E94E56-C970-4207-8E8D-15E45C77F965}" srcOrd="0" destOrd="0" parTransId="{BF8A3EB5-FD08-4C3D-8790-4B0887F583EB}" sibTransId="{AC59ADC2-2257-438B-AAF8-FEF0F1024115}"/>
    <dgm:cxn modelId="{1AECBDA9-FD63-4063-BA6E-7974F6379B5D}" type="presOf" srcId="{327DAF64-F1AB-4A95-8F61-6B742402153D}" destId="{E88F0B02-AAC4-406B-8CBC-11550AEB2268}" srcOrd="0" destOrd="0" presId="urn:microsoft.com/office/officeart/2005/8/layout/hProcess10#1"/>
    <dgm:cxn modelId="{EE79F0B8-51FD-46A5-A16C-BE4B8776D2B9}" srcId="{5454E798-4B4A-488E-AF81-83D6D57AB297}" destId="{A32E51CE-FE4A-46D6-8E38-769B6929759D}" srcOrd="3" destOrd="0" parTransId="{95BD9133-08D8-4460-BD5C-81FBDC95765C}" sibTransId="{B40CAE74-A9B0-4D64-85DD-33E150228EEF}"/>
    <dgm:cxn modelId="{5F073FBD-9B3F-40EE-BB14-7D93E263604B}" type="presOf" srcId="{C3CAF434-51EB-4F67-81C0-B8384F5A2C4C}" destId="{B76CE360-138C-400D-8139-B8FBA1D7D18F}" srcOrd="0" destOrd="0" presId="urn:microsoft.com/office/officeart/2005/8/layout/hProcess10#1"/>
    <dgm:cxn modelId="{69CE0CCD-835B-4B6C-ABEE-7C4E8B39184E}" type="presOf" srcId="{01E034E0-7567-4CE6-999D-3490A1DFB0ED}" destId="{DE196C87-A156-4E67-84D4-6C1EE50FAAC0}" srcOrd="1" destOrd="0" presId="urn:microsoft.com/office/officeart/2005/8/layout/hProcess10#1"/>
    <dgm:cxn modelId="{186388D0-5749-41E3-8AC5-4369F9EEFE09}" type="presOf" srcId="{5454E798-4B4A-488E-AF81-83D6D57AB297}" destId="{A6E198C7-30E9-44D5-AAEA-10054337754B}" srcOrd="0" destOrd="0" presId="urn:microsoft.com/office/officeart/2005/8/layout/hProcess10#1"/>
    <dgm:cxn modelId="{93E52CD4-4823-4EB9-8761-53E211EC5B04}" srcId="{8CBE5A4C-CDD5-4799-8BA3-526D4AA6FA60}" destId="{AE514E63-BD9C-4DAD-96AF-1373378F648F}" srcOrd="3" destOrd="0" parTransId="{7C1D02F6-10E3-48BA-8569-37350FCE6904}" sibTransId="{81F58FF7-7A8B-469E-8EB0-A6DE336539AE}"/>
    <dgm:cxn modelId="{99086AD8-8DC5-45C5-8333-B75339F214D8}" type="presOf" srcId="{8897250D-6E29-4F99-ADEF-0D33B0562A1E}" destId="{D82D00EB-4F84-417D-B8DF-D30837EAF6F8}" srcOrd="0" destOrd="1" presId="urn:microsoft.com/office/officeart/2005/8/layout/hProcess10#1"/>
    <dgm:cxn modelId="{3AF306E0-4B95-4531-8743-7B095AD8C63C}" srcId="{8CBE5A4C-CDD5-4799-8BA3-526D4AA6FA60}" destId="{7A13D6A1-6930-44D5-AB5E-3DD65655B9C7}" srcOrd="2" destOrd="0" parTransId="{D2AB4DB9-D1F9-4C5A-81DD-D8EC17D2970E}" sibTransId="{91096B37-41AA-49E8-9A08-5B56AB12E011}"/>
    <dgm:cxn modelId="{0563EAE4-8BCD-4132-8586-07355235DF1D}" type="presOf" srcId="{F844F96A-6FED-4F96-B2C2-05F0BBDC5785}" destId="{B11EB97F-7D71-406A-AB8C-1A459FB9BE56}" srcOrd="0" destOrd="1" presId="urn:microsoft.com/office/officeart/2005/8/layout/hProcess10#1"/>
    <dgm:cxn modelId="{8CA95BEE-613F-46B6-A9D1-D442774463BE}" srcId="{A32E51CE-FE4A-46D6-8E38-769B6929759D}" destId="{F844F96A-6FED-4F96-B2C2-05F0BBDC5785}" srcOrd="0" destOrd="0" parTransId="{A1388769-17E6-443D-A1DA-EC5547444666}" sibTransId="{B6B0BB9E-9E48-4472-BB2B-943AA586A2E8}"/>
    <dgm:cxn modelId="{C7AC06EF-CAD2-41E9-8AF8-1A5CEF1E0AD7}" type="presOf" srcId="{AC59ADC2-2257-438B-AAF8-FEF0F1024115}" destId="{486A0FF0-9ED0-43CD-9A06-F19E793E69A6}" srcOrd="1" destOrd="0" presId="urn:microsoft.com/office/officeart/2005/8/layout/hProcess10#1"/>
    <dgm:cxn modelId="{B86B75F0-9FEA-461B-AD17-4AADF5900EAA}" type="presOf" srcId="{2E0EC4F1-A63F-411D-88DC-8B2E870B6B66}" destId="{E88F0B02-AAC4-406B-8CBC-11550AEB2268}" srcOrd="0" destOrd="3" presId="urn:microsoft.com/office/officeart/2005/8/layout/hProcess10#1"/>
    <dgm:cxn modelId="{9A6844FA-35F6-4259-BDEE-47F7B80D1B74}" type="presOf" srcId="{5F4A0439-A01A-4C24-A826-F2969A21B81E}" destId="{E88F0B02-AAC4-406B-8CBC-11550AEB2268}" srcOrd="0" destOrd="2" presId="urn:microsoft.com/office/officeart/2005/8/layout/hProcess10#1"/>
    <dgm:cxn modelId="{7CA923E0-0E7A-4375-BEEE-4CEFC66281C5}" type="presParOf" srcId="{A6E198C7-30E9-44D5-AAEA-10054337754B}" destId="{B0D13CC1-FE05-48B1-BD8F-63B22FF0D041}" srcOrd="0" destOrd="0" presId="urn:microsoft.com/office/officeart/2005/8/layout/hProcess10#1"/>
    <dgm:cxn modelId="{6B236B2E-FC6A-448C-8511-A9722D2C11F8}" type="presParOf" srcId="{B0D13CC1-FE05-48B1-BD8F-63B22FF0D041}" destId="{2B92CA1D-BE52-4027-B762-BDF064BCAC00}" srcOrd="0" destOrd="0" presId="urn:microsoft.com/office/officeart/2005/8/layout/hProcess10#1"/>
    <dgm:cxn modelId="{B4B32C4A-1FD6-4FAF-A10B-7156536EE17C}" type="presParOf" srcId="{B0D13CC1-FE05-48B1-BD8F-63B22FF0D041}" destId="{D82D00EB-4F84-417D-B8DF-D30837EAF6F8}" srcOrd="1" destOrd="0" presId="urn:microsoft.com/office/officeart/2005/8/layout/hProcess10#1"/>
    <dgm:cxn modelId="{65DAB260-7633-44C3-9DB7-1A71731C79AF}" type="presParOf" srcId="{A6E198C7-30E9-44D5-AAEA-10054337754B}" destId="{65AB778E-218B-49E6-95C8-CB61469BD6D7}" srcOrd="1" destOrd="0" presId="urn:microsoft.com/office/officeart/2005/8/layout/hProcess10#1"/>
    <dgm:cxn modelId="{A451391B-1863-4FB2-BB61-70A4BBC68140}" type="presParOf" srcId="{65AB778E-218B-49E6-95C8-CB61469BD6D7}" destId="{486A0FF0-9ED0-43CD-9A06-F19E793E69A6}" srcOrd="0" destOrd="0" presId="urn:microsoft.com/office/officeart/2005/8/layout/hProcess10#1"/>
    <dgm:cxn modelId="{E1CE3C47-FA98-4574-BE3F-704F5992B88F}" type="presParOf" srcId="{A6E198C7-30E9-44D5-AAEA-10054337754B}" destId="{285D4B95-9227-4026-80B4-97CDBC9DF66B}" srcOrd="2" destOrd="0" presId="urn:microsoft.com/office/officeart/2005/8/layout/hProcess10#1"/>
    <dgm:cxn modelId="{D4C76A76-3237-48D1-89A6-4ED0AF7CD765}" type="presParOf" srcId="{285D4B95-9227-4026-80B4-97CDBC9DF66B}" destId="{153BFA0E-3ED9-47B0-B6C1-1D7A20DFF3D8}" srcOrd="0" destOrd="0" presId="urn:microsoft.com/office/officeart/2005/8/layout/hProcess10#1"/>
    <dgm:cxn modelId="{D40C5995-829F-4CD2-B593-41415A4B744A}" type="presParOf" srcId="{285D4B95-9227-4026-80B4-97CDBC9DF66B}" destId="{E88F0B02-AAC4-406B-8CBC-11550AEB2268}" srcOrd="1" destOrd="0" presId="urn:microsoft.com/office/officeart/2005/8/layout/hProcess10#1"/>
    <dgm:cxn modelId="{F94B5936-75A8-4445-9228-B835F832F4B6}" type="presParOf" srcId="{A6E198C7-30E9-44D5-AAEA-10054337754B}" destId="{B76CE360-138C-400D-8139-B8FBA1D7D18F}" srcOrd="3" destOrd="0" presId="urn:microsoft.com/office/officeart/2005/8/layout/hProcess10#1"/>
    <dgm:cxn modelId="{4596B647-E367-4968-8100-EE3B30F10903}" type="presParOf" srcId="{B76CE360-138C-400D-8139-B8FBA1D7D18F}" destId="{29ACFF4D-07EC-4F76-9CEA-6BF99108D6F3}" srcOrd="0" destOrd="0" presId="urn:microsoft.com/office/officeart/2005/8/layout/hProcess10#1"/>
    <dgm:cxn modelId="{1E35DD87-A28C-456D-89B2-1D50155AB10D}" type="presParOf" srcId="{A6E198C7-30E9-44D5-AAEA-10054337754B}" destId="{C441D7F9-855D-40C9-B76D-6A63DC5BE482}" srcOrd="4" destOrd="0" presId="urn:microsoft.com/office/officeart/2005/8/layout/hProcess10#1"/>
    <dgm:cxn modelId="{EEB29862-FA85-48BD-8E8E-CA46EA5D4260}" type="presParOf" srcId="{C441D7F9-855D-40C9-B76D-6A63DC5BE482}" destId="{8DBB3D77-812E-47F8-97BB-4D3ED3940B46}" srcOrd="0" destOrd="0" presId="urn:microsoft.com/office/officeart/2005/8/layout/hProcess10#1"/>
    <dgm:cxn modelId="{D7ED9266-C3A3-465F-979C-CB6D67D12B3C}" type="presParOf" srcId="{C441D7F9-855D-40C9-B76D-6A63DC5BE482}" destId="{F197EFE6-AB22-4D20-A95E-960259060193}" srcOrd="1" destOrd="0" presId="urn:microsoft.com/office/officeart/2005/8/layout/hProcess10#1"/>
    <dgm:cxn modelId="{C1D41939-23A2-4DDC-B781-061B2C6D1BD6}" type="presParOf" srcId="{A6E198C7-30E9-44D5-AAEA-10054337754B}" destId="{1EBE0CB9-AA34-4B18-B758-5F9FBC5E3C9C}" srcOrd="5" destOrd="0" presId="urn:microsoft.com/office/officeart/2005/8/layout/hProcess10#1"/>
    <dgm:cxn modelId="{C6A9D932-48F1-4E99-9637-579AA5CB0846}" type="presParOf" srcId="{1EBE0CB9-AA34-4B18-B758-5F9FBC5E3C9C}" destId="{DE196C87-A156-4E67-84D4-6C1EE50FAAC0}" srcOrd="0" destOrd="0" presId="urn:microsoft.com/office/officeart/2005/8/layout/hProcess10#1"/>
    <dgm:cxn modelId="{2B9D43C3-B0E8-4970-9CD6-B3A14CC165CB}" type="presParOf" srcId="{A6E198C7-30E9-44D5-AAEA-10054337754B}" destId="{79840527-393B-4169-9F98-3152ACA602BF}" srcOrd="6" destOrd="0" presId="urn:microsoft.com/office/officeart/2005/8/layout/hProcess10#1"/>
    <dgm:cxn modelId="{9E642898-3DDC-4CDA-A078-3A5B58D1EF7C}" type="presParOf" srcId="{79840527-393B-4169-9F98-3152ACA602BF}" destId="{0519CEBE-8553-4F37-8BC9-B83D31B4D1CE}" srcOrd="0" destOrd="0" presId="urn:microsoft.com/office/officeart/2005/8/layout/hProcess10#1"/>
    <dgm:cxn modelId="{1F22D12F-12BD-4FA3-9679-EA68592C1D75}" type="presParOf" srcId="{79840527-393B-4169-9F98-3152ACA602BF}" destId="{B11EB97F-7D71-406A-AB8C-1A459FB9BE56}" srcOrd="1" destOrd="0" presId="urn:microsoft.com/office/officeart/2005/8/layout/hProcess10#1"/>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A484C7-35C7-4743-9B8B-D57D9296EED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DC448F7-6320-4087-96A8-0F73AD8566A1}">
      <dgm:prSet phldrT="[Text]"/>
      <dgm:spPr>
        <a:solidFill>
          <a:schemeClr val="bg2"/>
        </a:solidFill>
      </dgm:spPr>
      <dgm:t>
        <a:bodyPr/>
        <a:lstStyle/>
        <a:p>
          <a:r>
            <a:rPr lang="en-US" b="1" dirty="0">
              <a:solidFill>
                <a:schemeClr val="tx1"/>
              </a:solidFill>
            </a:rPr>
            <a:t>Special Education EOY Snapshot</a:t>
          </a:r>
        </a:p>
      </dgm:t>
    </dgm:pt>
    <dgm:pt modelId="{F5F7E970-D9B9-44B2-BB9C-3067D652826E}" type="parTrans" cxnId="{195982C1-CA12-4032-A03F-7F4E17F263D9}">
      <dgm:prSet/>
      <dgm:spPr/>
      <dgm:t>
        <a:bodyPr/>
        <a:lstStyle/>
        <a:p>
          <a:endParaRPr lang="en-US"/>
        </a:p>
      </dgm:t>
    </dgm:pt>
    <dgm:pt modelId="{5200D917-4663-4B4C-AA79-8E346BD4C607}" type="sibTrans" cxnId="{195982C1-CA12-4032-A03F-7F4E17F263D9}">
      <dgm:prSet/>
      <dgm:spPr/>
      <dgm:t>
        <a:bodyPr/>
        <a:lstStyle/>
        <a:p>
          <a:endParaRPr lang="en-US"/>
        </a:p>
      </dgm:t>
    </dgm:pt>
    <dgm:pt modelId="{632C01F7-66B8-4530-8668-A8D606D1C915}">
      <dgm:prSet phldrT="[Text]" custT="1"/>
      <dgm:spPr>
        <a:solidFill>
          <a:srgbClr val="AAE571"/>
        </a:solidFill>
      </dgm:spPr>
      <dgm:t>
        <a:bodyPr/>
        <a:lstStyle/>
        <a:p>
          <a:pPr>
            <a:buNone/>
          </a:pPr>
          <a:r>
            <a:rPr lang="en-US" sz="1600" b="1" u="none" dirty="0">
              <a:solidFill>
                <a:schemeClr val="tx1"/>
              </a:solidFill>
            </a:rPr>
            <a:t>Student Interchange:</a:t>
          </a:r>
        </a:p>
        <a:p>
          <a:pPr>
            <a:buFont typeface="Courier New" panose="02070309020205020404" pitchFamily="49" charset="0"/>
            <a:buChar char="o"/>
          </a:pPr>
          <a:r>
            <a:rPr lang="en-US" sz="1600" b="1" dirty="0">
              <a:solidFill>
                <a:schemeClr val="tx1"/>
              </a:solidFill>
            </a:rPr>
            <a:t>Student Demographic File</a:t>
          </a:r>
        </a:p>
        <a:p>
          <a:pPr>
            <a:buNone/>
          </a:pPr>
          <a:r>
            <a:rPr lang="en-US" sz="1600" b="1" dirty="0">
              <a:solidFill>
                <a:schemeClr val="tx1"/>
              </a:solidFill>
            </a:rPr>
            <a:t>Student School Association File</a:t>
          </a:r>
        </a:p>
      </dgm:t>
    </dgm:pt>
    <dgm:pt modelId="{2166A9B0-0023-4054-BAD4-B6B1D9BA78E9}" type="parTrans" cxnId="{69042925-8948-4DD3-82D4-E019563D4309}">
      <dgm:prSet/>
      <dgm:spPr/>
      <dgm:t>
        <a:bodyPr/>
        <a:lstStyle/>
        <a:p>
          <a:endParaRPr lang="en-US"/>
        </a:p>
      </dgm:t>
    </dgm:pt>
    <dgm:pt modelId="{AE203625-EAA9-456F-88AE-873E9DE52F24}" type="sibTrans" cxnId="{69042925-8948-4DD3-82D4-E019563D4309}">
      <dgm:prSet/>
      <dgm:spPr/>
      <dgm:t>
        <a:bodyPr/>
        <a:lstStyle/>
        <a:p>
          <a:endParaRPr lang="en-US"/>
        </a:p>
      </dgm:t>
    </dgm:pt>
    <dgm:pt modelId="{AAE94C35-F4F4-4E94-A4B6-7E9331E8ED71}">
      <dgm:prSet phldrT="[Text]" custT="1"/>
      <dgm:spPr>
        <a:solidFill>
          <a:schemeClr val="bg2"/>
        </a:solidFill>
      </dgm:spPr>
      <dgm:t>
        <a:bodyPr/>
        <a:lstStyle/>
        <a:p>
          <a:r>
            <a:rPr lang="en-US" sz="1800" b="1" u="none" dirty="0">
              <a:solidFill>
                <a:schemeClr val="tx1"/>
              </a:solidFill>
            </a:rPr>
            <a:t>Special Education IEP Interchange:</a:t>
          </a:r>
        </a:p>
        <a:p>
          <a:r>
            <a:rPr lang="en-US" sz="1800" b="1" dirty="0">
              <a:solidFill>
                <a:schemeClr val="tx1"/>
              </a:solidFill>
            </a:rPr>
            <a:t>Child File</a:t>
          </a:r>
        </a:p>
        <a:p>
          <a:r>
            <a:rPr lang="en-US" sz="1800" b="1" dirty="0">
              <a:solidFill>
                <a:schemeClr val="tx1"/>
              </a:solidFill>
            </a:rPr>
            <a:t>Participation File</a:t>
          </a:r>
        </a:p>
      </dgm:t>
    </dgm:pt>
    <dgm:pt modelId="{2BD08756-1689-4720-BB48-3AD6D2C2C126}" type="parTrans" cxnId="{375D8428-2243-4371-B3B6-5BDC66EA682D}">
      <dgm:prSet/>
      <dgm:spPr/>
      <dgm:t>
        <a:bodyPr/>
        <a:lstStyle/>
        <a:p>
          <a:endParaRPr lang="en-US"/>
        </a:p>
      </dgm:t>
    </dgm:pt>
    <dgm:pt modelId="{FDA1DE27-692A-4DF0-8FB0-B759D0CF85EA}" type="sibTrans" cxnId="{375D8428-2243-4371-B3B6-5BDC66EA682D}">
      <dgm:prSet/>
      <dgm:spPr/>
      <dgm:t>
        <a:bodyPr/>
        <a:lstStyle/>
        <a:p>
          <a:endParaRPr lang="en-US"/>
        </a:p>
      </dgm:t>
    </dgm:pt>
    <dgm:pt modelId="{6DCBFFC5-DAB6-45F9-9E23-D45EB4CB15AA}" type="pres">
      <dgm:prSet presAssocID="{76A484C7-35C7-4743-9B8B-D57D9296EED2}" presName="cycle" presStyleCnt="0">
        <dgm:presLayoutVars>
          <dgm:chMax val="1"/>
          <dgm:dir/>
          <dgm:animLvl val="ctr"/>
          <dgm:resizeHandles val="exact"/>
        </dgm:presLayoutVars>
      </dgm:prSet>
      <dgm:spPr/>
    </dgm:pt>
    <dgm:pt modelId="{2408099D-DB32-433B-BEBF-68648D3976AC}" type="pres">
      <dgm:prSet presAssocID="{BDC448F7-6320-4087-96A8-0F73AD8566A1}" presName="centerShape" presStyleLbl="node0" presStyleIdx="0" presStyleCnt="1"/>
      <dgm:spPr/>
    </dgm:pt>
    <dgm:pt modelId="{F63BCFFB-DD7D-4E03-BC23-A5D0794CA2C0}" type="pres">
      <dgm:prSet presAssocID="{2166A9B0-0023-4054-BAD4-B6B1D9BA78E9}" presName="parTrans" presStyleLbl="bgSibTrans2D1" presStyleIdx="0" presStyleCnt="2"/>
      <dgm:spPr/>
    </dgm:pt>
    <dgm:pt modelId="{6711D1BE-0D1C-4A01-898E-8C10B2622FFF}" type="pres">
      <dgm:prSet presAssocID="{632C01F7-66B8-4530-8668-A8D606D1C915}" presName="node" presStyleLbl="node1" presStyleIdx="0" presStyleCnt="2" custScaleX="125747" custScaleY="126916" custRadScaleRad="109957" custRadScaleInc="12252">
        <dgm:presLayoutVars>
          <dgm:bulletEnabled val="1"/>
        </dgm:presLayoutVars>
      </dgm:prSet>
      <dgm:spPr/>
    </dgm:pt>
    <dgm:pt modelId="{C6B9A6C5-5551-49B7-AE0D-151E78F99DDF}" type="pres">
      <dgm:prSet presAssocID="{2BD08756-1689-4720-BB48-3AD6D2C2C126}" presName="parTrans" presStyleLbl="bgSibTrans2D1" presStyleIdx="1" presStyleCnt="2" custLinFactNeighborX="-2900" custLinFactNeighborY="-10122"/>
      <dgm:spPr/>
    </dgm:pt>
    <dgm:pt modelId="{28691256-388E-473A-AA94-4C2391B81744}" type="pres">
      <dgm:prSet presAssocID="{AAE94C35-F4F4-4E94-A4B6-7E9331E8ED71}" presName="node" presStyleLbl="node1" presStyleIdx="1" presStyleCnt="2" custScaleX="128454" custScaleY="117147" custRadScaleRad="116719" custRadScaleInc="-8570">
        <dgm:presLayoutVars>
          <dgm:bulletEnabled val="1"/>
        </dgm:presLayoutVars>
      </dgm:prSet>
      <dgm:spPr/>
    </dgm:pt>
  </dgm:ptLst>
  <dgm:cxnLst>
    <dgm:cxn modelId="{69042925-8948-4DD3-82D4-E019563D4309}" srcId="{BDC448F7-6320-4087-96A8-0F73AD8566A1}" destId="{632C01F7-66B8-4530-8668-A8D606D1C915}" srcOrd="0" destOrd="0" parTransId="{2166A9B0-0023-4054-BAD4-B6B1D9BA78E9}" sibTransId="{AE203625-EAA9-456F-88AE-873E9DE52F24}"/>
    <dgm:cxn modelId="{375D8428-2243-4371-B3B6-5BDC66EA682D}" srcId="{BDC448F7-6320-4087-96A8-0F73AD8566A1}" destId="{AAE94C35-F4F4-4E94-A4B6-7E9331E8ED71}" srcOrd="1" destOrd="0" parTransId="{2BD08756-1689-4720-BB48-3AD6D2C2C126}" sibTransId="{FDA1DE27-692A-4DF0-8FB0-B759D0CF85EA}"/>
    <dgm:cxn modelId="{71505B2A-F189-40BD-A23E-21012C31EF38}" type="presOf" srcId="{632C01F7-66B8-4530-8668-A8D606D1C915}" destId="{6711D1BE-0D1C-4A01-898E-8C10B2622FFF}" srcOrd="0" destOrd="0" presId="urn:microsoft.com/office/officeart/2005/8/layout/radial4"/>
    <dgm:cxn modelId="{D59E9231-7FCB-4A73-A752-65DB29DDBF7E}" type="presOf" srcId="{BDC448F7-6320-4087-96A8-0F73AD8566A1}" destId="{2408099D-DB32-433B-BEBF-68648D3976AC}" srcOrd="0" destOrd="0" presId="urn:microsoft.com/office/officeart/2005/8/layout/radial4"/>
    <dgm:cxn modelId="{B8D36B41-AB98-4BA3-B65E-DA6074F5F77A}" type="presOf" srcId="{AAE94C35-F4F4-4E94-A4B6-7E9331E8ED71}" destId="{28691256-388E-473A-AA94-4C2391B81744}" srcOrd="0" destOrd="0" presId="urn:microsoft.com/office/officeart/2005/8/layout/radial4"/>
    <dgm:cxn modelId="{90D8CE62-97C5-4E78-84DE-CCA546D74B0A}" type="presOf" srcId="{2BD08756-1689-4720-BB48-3AD6D2C2C126}" destId="{C6B9A6C5-5551-49B7-AE0D-151E78F99DDF}" srcOrd="0" destOrd="0" presId="urn:microsoft.com/office/officeart/2005/8/layout/radial4"/>
    <dgm:cxn modelId="{1FC23978-020F-4B68-8C2B-F23056F5CA3C}" type="presOf" srcId="{2166A9B0-0023-4054-BAD4-B6B1D9BA78E9}" destId="{F63BCFFB-DD7D-4E03-BC23-A5D0794CA2C0}" srcOrd="0" destOrd="0" presId="urn:microsoft.com/office/officeart/2005/8/layout/radial4"/>
    <dgm:cxn modelId="{69DC2C8D-B08D-4CB8-87AD-FE4A5552FEF1}" type="presOf" srcId="{76A484C7-35C7-4743-9B8B-D57D9296EED2}" destId="{6DCBFFC5-DAB6-45F9-9E23-D45EB4CB15AA}" srcOrd="0" destOrd="0" presId="urn:microsoft.com/office/officeart/2005/8/layout/radial4"/>
    <dgm:cxn modelId="{195982C1-CA12-4032-A03F-7F4E17F263D9}" srcId="{76A484C7-35C7-4743-9B8B-D57D9296EED2}" destId="{BDC448F7-6320-4087-96A8-0F73AD8566A1}" srcOrd="0" destOrd="0" parTransId="{F5F7E970-D9B9-44B2-BB9C-3067D652826E}" sibTransId="{5200D917-4663-4B4C-AA79-8E346BD4C607}"/>
    <dgm:cxn modelId="{7EE27C76-1DBB-4C33-B5DF-07614233DA1D}" type="presParOf" srcId="{6DCBFFC5-DAB6-45F9-9E23-D45EB4CB15AA}" destId="{2408099D-DB32-433B-BEBF-68648D3976AC}" srcOrd="0" destOrd="0" presId="urn:microsoft.com/office/officeart/2005/8/layout/radial4"/>
    <dgm:cxn modelId="{D67EB9C0-74C8-4EDE-9A37-8DB77A1B5518}" type="presParOf" srcId="{6DCBFFC5-DAB6-45F9-9E23-D45EB4CB15AA}" destId="{F63BCFFB-DD7D-4E03-BC23-A5D0794CA2C0}" srcOrd="1" destOrd="0" presId="urn:microsoft.com/office/officeart/2005/8/layout/radial4"/>
    <dgm:cxn modelId="{07E19CE1-933C-46D9-A0C9-FF05A031DB5B}" type="presParOf" srcId="{6DCBFFC5-DAB6-45F9-9E23-D45EB4CB15AA}" destId="{6711D1BE-0D1C-4A01-898E-8C10B2622FFF}" srcOrd="2" destOrd="0" presId="urn:microsoft.com/office/officeart/2005/8/layout/radial4"/>
    <dgm:cxn modelId="{39AC74F8-E2B7-47E8-B58C-43B3B9F4DC8C}" type="presParOf" srcId="{6DCBFFC5-DAB6-45F9-9E23-D45EB4CB15AA}" destId="{C6B9A6C5-5551-49B7-AE0D-151E78F99DDF}" srcOrd="3" destOrd="0" presId="urn:microsoft.com/office/officeart/2005/8/layout/radial4"/>
    <dgm:cxn modelId="{B5E6CB2F-4B19-49DF-9B86-BE4FFACB816B}" type="presParOf" srcId="{6DCBFFC5-DAB6-45F9-9E23-D45EB4CB15AA}" destId="{28691256-388E-473A-AA94-4C2391B81744}" srcOrd="4"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BAD165-0056-4525-B10B-1C6D46EF258F}"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US"/>
        </a:p>
      </dgm:t>
    </dgm:pt>
    <dgm:pt modelId="{28DD18D9-C41D-4BF6-AF51-4876E29AC2EE}">
      <dgm:prSet phldrT="[Text]"/>
      <dgm:spPr/>
      <dgm:t>
        <a:bodyPr/>
        <a:lstStyle/>
        <a:p>
          <a:r>
            <a:rPr lang="en-US" dirty="0">
              <a:solidFill>
                <a:schemeClr val="tx1"/>
              </a:solidFill>
            </a:rPr>
            <a:t>Participation File</a:t>
          </a:r>
        </a:p>
      </dgm:t>
    </dgm:pt>
    <dgm:pt modelId="{72386359-A6C0-4501-B783-D5043D58ED60}" type="parTrans" cxnId="{47713EDC-E107-47CC-8F1A-DA107CD4F258}">
      <dgm:prSet/>
      <dgm:spPr/>
      <dgm:t>
        <a:bodyPr/>
        <a:lstStyle/>
        <a:p>
          <a:endParaRPr lang="en-US">
            <a:solidFill>
              <a:schemeClr val="tx1"/>
            </a:solidFill>
          </a:endParaRPr>
        </a:p>
      </dgm:t>
    </dgm:pt>
    <dgm:pt modelId="{E8D94187-0A8B-48E5-81EC-5DF0B63E6C6B}" type="sibTrans" cxnId="{47713EDC-E107-47CC-8F1A-DA107CD4F258}">
      <dgm:prSet/>
      <dgm:spPr/>
      <dgm:t>
        <a:bodyPr/>
        <a:lstStyle/>
        <a:p>
          <a:endParaRPr lang="en-US">
            <a:solidFill>
              <a:schemeClr val="tx1"/>
            </a:solidFill>
          </a:endParaRPr>
        </a:p>
      </dgm:t>
    </dgm:pt>
    <dgm:pt modelId="{12862E98-C575-48E9-AD97-41CAF1FA305B}">
      <dgm:prSet phldrT="[Text]"/>
      <dgm:spPr/>
      <dgm:t>
        <a:bodyPr/>
        <a:lstStyle/>
        <a:p>
          <a:r>
            <a:rPr lang="en-US" dirty="0">
              <a:solidFill>
                <a:schemeClr val="tx1"/>
              </a:solidFill>
            </a:rPr>
            <a:t>Medically Necessary Services Input Screen</a:t>
          </a:r>
        </a:p>
      </dgm:t>
    </dgm:pt>
    <dgm:pt modelId="{4777539E-FFB0-4608-868B-3B0AAD9F4DDE}" type="parTrans" cxnId="{00168DE6-9387-4330-82A9-BA7A5960247B}">
      <dgm:prSet/>
      <dgm:spPr/>
      <dgm:t>
        <a:bodyPr/>
        <a:lstStyle/>
        <a:p>
          <a:endParaRPr lang="en-US">
            <a:solidFill>
              <a:schemeClr val="tx1"/>
            </a:solidFill>
          </a:endParaRPr>
        </a:p>
      </dgm:t>
    </dgm:pt>
    <dgm:pt modelId="{9A516E1B-EE95-4769-AB31-BAE3BDF19811}" type="sibTrans" cxnId="{00168DE6-9387-4330-82A9-BA7A5960247B}">
      <dgm:prSet/>
      <dgm:spPr/>
      <dgm:t>
        <a:bodyPr/>
        <a:lstStyle/>
        <a:p>
          <a:endParaRPr lang="en-US">
            <a:solidFill>
              <a:schemeClr val="tx1"/>
            </a:solidFill>
          </a:endParaRPr>
        </a:p>
      </dgm:t>
    </dgm:pt>
    <dgm:pt modelId="{755114B4-4594-4F36-8CE9-14F1382C550C}">
      <dgm:prSet phldrT="[Text]"/>
      <dgm:spPr/>
      <dgm:t>
        <a:bodyPr/>
        <a:lstStyle/>
        <a:p>
          <a:r>
            <a:rPr lang="en-US" dirty="0">
              <a:solidFill>
                <a:schemeClr val="tx1"/>
              </a:solidFill>
            </a:rPr>
            <a:t>Data Collected in the </a:t>
          </a:r>
          <a:r>
            <a:rPr lang="en-US" dirty="0">
              <a:solidFill>
                <a:schemeClr val="tx1"/>
              </a:solidFill>
              <a:hlinkClick xmlns:r="http://schemas.openxmlformats.org/officeDocument/2006/relationships" r:id="rId1"/>
            </a:rPr>
            <a:t>Special Education IEP Interchange</a:t>
          </a:r>
          <a:endParaRPr lang="en-US" dirty="0">
            <a:solidFill>
              <a:schemeClr val="tx1"/>
            </a:solidFill>
          </a:endParaRPr>
        </a:p>
      </dgm:t>
    </dgm:pt>
    <dgm:pt modelId="{9FAF2D3E-BF69-4C55-997B-ACF78177B7F3}" type="parTrans" cxnId="{4F401281-E1D9-4949-A97E-26E95FAFF95A}">
      <dgm:prSet/>
      <dgm:spPr/>
      <dgm:t>
        <a:bodyPr/>
        <a:lstStyle/>
        <a:p>
          <a:endParaRPr lang="en-US">
            <a:solidFill>
              <a:schemeClr val="tx1"/>
            </a:solidFill>
          </a:endParaRPr>
        </a:p>
      </dgm:t>
    </dgm:pt>
    <dgm:pt modelId="{CB9E5D76-8EF6-4B07-9B6F-BDDCA56326B1}" type="sibTrans" cxnId="{4F401281-E1D9-4949-A97E-26E95FAFF95A}">
      <dgm:prSet/>
      <dgm:spPr/>
      <dgm:t>
        <a:bodyPr/>
        <a:lstStyle/>
        <a:p>
          <a:endParaRPr lang="en-US">
            <a:solidFill>
              <a:schemeClr val="tx1"/>
            </a:solidFill>
          </a:endParaRPr>
        </a:p>
      </dgm:t>
    </dgm:pt>
    <dgm:pt modelId="{610DE73F-6F4C-4A0F-B946-DF2E0EA92A71}">
      <dgm:prSet phldrT="[Text]" phldr="1" custLinFactNeighborX="1667" custLinFactNeighborY="-1487"/>
      <dgm:spPr/>
      <dgm:t>
        <a:bodyPr/>
        <a:lstStyle/>
        <a:p>
          <a:endParaRPr lang="en-US">
            <a:solidFill>
              <a:schemeClr val="tx1"/>
            </a:solidFill>
          </a:endParaRPr>
        </a:p>
      </dgm:t>
    </dgm:pt>
    <dgm:pt modelId="{8C80DE3F-8D2F-405B-90FA-89E790B482E9}" type="parTrans" cxnId="{262940F6-CD5C-4124-9D36-32E112E764EE}">
      <dgm:prSet/>
      <dgm:spPr/>
      <dgm:t>
        <a:bodyPr/>
        <a:lstStyle/>
        <a:p>
          <a:endParaRPr lang="en-US">
            <a:solidFill>
              <a:schemeClr val="tx1"/>
            </a:solidFill>
          </a:endParaRPr>
        </a:p>
      </dgm:t>
    </dgm:pt>
    <dgm:pt modelId="{78FF0BFA-2119-499E-ABFE-120A28D86173}" type="sibTrans" cxnId="{262940F6-CD5C-4124-9D36-32E112E764EE}">
      <dgm:prSet/>
      <dgm:spPr/>
      <dgm:t>
        <a:bodyPr/>
        <a:lstStyle/>
        <a:p>
          <a:endParaRPr lang="en-US">
            <a:solidFill>
              <a:schemeClr val="tx1"/>
            </a:solidFill>
          </a:endParaRPr>
        </a:p>
      </dgm:t>
    </dgm:pt>
    <dgm:pt modelId="{8CA9B1D6-0FDC-4B7D-9579-15AC83CE5776}">
      <dgm:prSet phldrT="[Text]" phldr="1"/>
      <dgm:spPr/>
      <dgm:t>
        <a:bodyPr/>
        <a:lstStyle/>
        <a:p>
          <a:endParaRPr lang="en-US" dirty="0">
            <a:solidFill>
              <a:schemeClr val="tx1"/>
            </a:solidFill>
          </a:endParaRPr>
        </a:p>
      </dgm:t>
    </dgm:pt>
    <dgm:pt modelId="{BFCE1820-2B5E-4510-AB38-614172D260FA}" type="parTrans" cxnId="{CC9A2B79-114A-4C2B-9E79-8059A9864161}">
      <dgm:prSet/>
      <dgm:spPr/>
      <dgm:t>
        <a:bodyPr/>
        <a:lstStyle/>
        <a:p>
          <a:endParaRPr lang="en-US">
            <a:solidFill>
              <a:schemeClr val="tx1"/>
            </a:solidFill>
          </a:endParaRPr>
        </a:p>
      </dgm:t>
    </dgm:pt>
    <dgm:pt modelId="{A3B14BAD-A4E6-49F1-B5E7-846CF4EDAE47}" type="sibTrans" cxnId="{CC9A2B79-114A-4C2B-9E79-8059A9864161}">
      <dgm:prSet/>
      <dgm:spPr/>
      <dgm:t>
        <a:bodyPr/>
        <a:lstStyle/>
        <a:p>
          <a:endParaRPr lang="en-US">
            <a:solidFill>
              <a:schemeClr val="tx1"/>
            </a:solidFill>
          </a:endParaRPr>
        </a:p>
      </dgm:t>
    </dgm:pt>
    <dgm:pt modelId="{5D36CAC7-CE04-49DF-9669-57744802318B}">
      <dgm:prSet phldrT="[Text]"/>
      <dgm:spPr/>
      <dgm:t>
        <a:bodyPr/>
        <a:lstStyle/>
        <a:p>
          <a:endParaRPr lang="en-US"/>
        </a:p>
      </dgm:t>
    </dgm:pt>
    <dgm:pt modelId="{F9EDB451-0C05-446B-B2BF-1796BE9BFA8C}" type="parTrans" cxnId="{7E69B504-FFD3-48F2-92C3-97AC5F0A07C1}">
      <dgm:prSet/>
      <dgm:spPr/>
      <dgm:t>
        <a:bodyPr/>
        <a:lstStyle/>
        <a:p>
          <a:endParaRPr lang="en-US">
            <a:solidFill>
              <a:schemeClr val="tx1"/>
            </a:solidFill>
          </a:endParaRPr>
        </a:p>
      </dgm:t>
    </dgm:pt>
    <dgm:pt modelId="{29D2A227-2ACB-4694-BBEA-54C506FD4886}" type="sibTrans" cxnId="{7E69B504-FFD3-48F2-92C3-97AC5F0A07C1}">
      <dgm:prSet/>
      <dgm:spPr/>
      <dgm:t>
        <a:bodyPr/>
        <a:lstStyle/>
        <a:p>
          <a:endParaRPr lang="en-US">
            <a:solidFill>
              <a:schemeClr val="tx1"/>
            </a:solidFill>
          </a:endParaRPr>
        </a:p>
      </dgm:t>
    </dgm:pt>
    <dgm:pt modelId="{05AC87B1-640B-4CD7-9D9C-2CB6D1201562}">
      <dgm:prSet phldrT="[Text]"/>
      <dgm:spPr/>
      <dgm:t>
        <a:bodyPr/>
        <a:lstStyle/>
        <a:p>
          <a:endParaRPr lang="en-US"/>
        </a:p>
      </dgm:t>
    </dgm:pt>
    <dgm:pt modelId="{C24295A9-05B3-4FB1-AB56-B996A5CA5051}" type="parTrans" cxnId="{52519ABE-687F-44F8-8ECB-A5685C173DCE}">
      <dgm:prSet/>
      <dgm:spPr/>
      <dgm:t>
        <a:bodyPr/>
        <a:lstStyle/>
        <a:p>
          <a:endParaRPr lang="en-US">
            <a:solidFill>
              <a:schemeClr val="tx1"/>
            </a:solidFill>
          </a:endParaRPr>
        </a:p>
      </dgm:t>
    </dgm:pt>
    <dgm:pt modelId="{24306072-C7E4-4EB0-B7AF-E2C19FD04EBC}" type="sibTrans" cxnId="{52519ABE-687F-44F8-8ECB-A5685C173DCE}">
      <dgm:prSet/>
      <dgm:spPr/>
      <dgm:t>
        <a:bodyPr/>
        <a:lstStyle/>
        <a:p>
          <a:endParaRPr lang="en-US">
            <a:solidFill>
              <a:schemeClr val="tx1"/>
            </a:solidFill>
          </a:endParaRPr>
        </a:p>
      </dgm:t>
    </dgm:pt>
    <dgm:pt modelId="{2EBC2E1E-05FC-4C23-BEE5-956961CE062D}">
      <dgm:prSet phldrT="[Text]"/>
      <dgm:spPr/>
      <dgm:t>
        <a:bodyPr/>
        <a:lstStyle/>
        <a:p>
          <a:endParaRPr lang="en-US"/>
        </a:p>
      </dgm:t>
    </dgm:pt>
    <dgm:pt modelId="{FDDB6CD8-5CE7-4855-9493-142AA7610840}" type="parTrans" cxnId="{9C868263-4B36-4BEE-BD1E-A997FB3D099F}">
      <dgm:prSet/>
      <dgm:spPr/>
      <dgm:t>
        <a:bodyPr/>
        <a:lstStyle/>
        <a:p>
          <a:endParaRPr lang="en-US">
            <a:solidFill>
              <a:schemeClr val="tx1"/>
            </a:solidFill>
          </a:endParaRPr>
        </a:p>
      </dgm:t>
    </dgm:pt>
    <dgm:pt modelId="{5F9692B3-CDC7-44C9-B83A-EBDDECF90046}" type="sibTrans" cxnId="{9C868263-4B36-4BEE-BD1E-A997FB3D099F}">
      <dgm:prSet/>
      <dgm:spPr/>
      <dgm:t>
        <a:bodyPr/>
        <a:lstStyle/>
        <a:p>
          <a:endParaRPr lang="en-US">
            <a:solidFill>
              <a:schemeClr val="tx1"/>
            </a:solidFill>
          </a:endParaRPr>
        </a:p>
      </dgm:t>
    </dgm:pt>
    <dgm:pt modelId="{8E028BCC-027A-45A4-B64A-E8E17B1CD4F5}">
      <dgm:prSet phldrT="[Text]"/>
      <dgm:spPr>
        <a:blipFill rotWithShape="0">
          <a:blip xmlns:r="http://schemas.openxmlformats.org/officeDocument/2006/relationships" r:embed="rId2"/>
          <a:srcRect/>
          <a:stretch>
            <a:fillRect/>
          </a:stretch>
        </a:blipFill>
      </dgm:spPr>
      <dgm:t>
        <a:bodyPr/>
        <a:lstStyle/>
        <a:p>
          <a:endParaRPr lang="en-US" b="0" baseline="0" dirty="0">
            <a:solidFill>
              <a:schemeClr val="tx1"/>
            </a:solidFill>
          </a:endParaRPr>
        </a:p>
      </dgm:t>
    </dgm:pt>
    <dgm:pt modelId="{68DCA79F-5FBB-4D5D-B277-CA23CAA8ACEB}" type="sibTrans" cxnId="{6B8BDCAC-D2A2-47FB-A5CD-0AA42001C7C7}">
      <dgm:prSet/>
      <dgm:spPr/>
      <dgm:t>
        <a:bodyPr/>
        <a:lstStyle/>
        <a:p>
          <a:endParaRPr lang="en-US">
            <a:solidFill>
              <a:schemeClr val="tx1"/>
            </a:solidFill>
          </a:endParaRPr>
        </a:p>
      </dgm:t>
    </dgm:pt>
    <dgm:pt modelId="{0C8AD270-603F-408F-8D72-EC25C5A45CBA}" type="parTrans" cxnId="{6B8BDCAC-D2A2-47FB-A5CD-0AA42001C7C7}">
      <dgm:prSet/>
      <dgm:spPr/>
      <dgm:t>
        <a:bodyPr/>
        <a:lstStyle/>
        <a:p>
          <a:endParaRPr lang="en-US">
            <a:solidFill>
              <a:schemeClr val="tx1"/>
            </a:solidFill>
          </a:endParaRPr>
        </a:p>
      </dgm:t>
    </dgm:pt>
    <dgm:pt modelId="{8695E5EC-307C-44B2-BB67-65D7170B4B31}" type="pres">
      <dgm:prSet presAssocID="{B6BAD165-0056-4525-B10B-1C6D46EF258F}" presName="Name0" presStyleCnt="0">
        <dgm:presLayoutVars>
          <dgm:chMax val="4"/>
          <dgm:resizeHandles val="exact"/>
        </dgm:presLayoutVars>
      </dgm:prSet>
      <dgm:spPr/>
    </dgm:pt>
    <dgm:pt modelId="{FAECA98E-C795-446C-8A79-44AB35F8BBC0}" type="pres">
      <dgm:prSet presAssocID="{B6BAD165-0056-4525-B10B-1C6D46EF258F}" presName="ellipse" presStyleLbl="trBgShp" presStyleIdx="0" presStyleCnt="1" custScaleX="27705" custScaleY="79358" custLinFactNeighborX="47432" custLinFactNeighborY="34837"/>
      <dgm:spPr>
        <a:solidFill>
          <a:schemeClr val="bg1">
            <a:lumMod val="50000"/>
            <a:alpha val="40000"/>
          </a:schemeClr>
        </a:solidFill>
      </dgm:spPr>
    </dgm:pt>
    <dgm:pt modelId="{859F57E6-6C9F-4175-AA3C-C0B39E955FF4}" type="pres">
      <dgm:prSet presAssocID="{B6BAD165-0056-4525-B10B-1C6D46EF258F}" presName="arrow1" presStyleLbl="fgShp" presStyleIdx="0" presStyleCnt="1"/>
      <dgm:spPr/>
    </dgm:pt>
    <dgm:pt modelId="{52D66227-AA7C-4D69-8779-D1F17FA28863}" type="pres">
      <dgm:prSet presAssocID="{B6BAD165-0056-4525-B10B-1C6D46EF258F}" presName="rectangle" presStyleLbl="revTx" presStyleIdx="0" presStyleCnt="1">
        <dgm:presLayoutVars>
          <dgm:bulletEnabled val="1"/>
        </dgm:presLayoutVars>
      </dgm:prSet>
      <dgm:spPr/>
    </dgm:pt>
    <dgm:pt modelId="{A95605F0-3E77-468B-AE27-4BA3CD29C953}" type="pres">
      <dgm:prSet presAssocID="{28DD18D9-C41D-4BF6-AF51-4876E29AC2EE}" presName="item1" presStyleLbl="node1" presStyleIdx="0" presStyleCnt="3">
        <dgm:presLayoutVars>
          <dgm:bulletEnabled val="1"/>
        </dgm:presLayoutVars>
      </dgm:prSet>
      <dgm:spPr/>
    </dgm:pt>
    <dgm:pt modelId="{632EED5B-C589-4C29-8833-900B4AD1D78B}" type="pres">
      <dgm:prSet presAssocID="{12862E98-C575-48E9-AD97-41CAF1FA305B}" presName="item2" presStyleLbl="node1" presStyleIdx="1" presStyleCnt="3">
        <dgm:presLayoutVars>
          <dgm:bulletEnabled val="1"/>
        </dgm:presLayoutVars>
      </dgm:prSet>
      <dgm:spPr/>
    </dgm:pt>
    <dgm:pt modelId="{3859659A-B4A4-47FC-AD40-6DEC2139BC95}" type="pres">
      <dgm:prSet presAssocID="{755114B4-4594-4F36-8CE9-14F1382C550C}" presName="item3" presStyleLbl="node1" presStyleIdx="2" presStyleCnt="3">
        <dgm:presLayoutVars>
          <dgm:bulletEnabled val="1"/>
        </dgm:presLayoutVars>
      </dgm:prSet>
      <dgm:spPr/>
    </dgm:pt>
    <dgm:pt modelId="{76E45E75-1E8A-4AD9-A225-D65B686A9EAD}" type="pres">
      <dgm:prSet presAssocID="{B6BAD165-0056-4525-B10B-1C6D46EF258F}" presName="funnel" presStyleLbl="trAlignAcc1" presStyleIdx="0" presStyleCnt="1" custScaleX="143215" custScaleY="93199" custLinFactNeighborX="1727" custLinFactNeighborY="4252"/>
      <dgm:spPr/>
    </dgm:pt>
  </dgm:ptLst>
  <dgm:cxnLst>
    <dgm:cxn modelId="{7E69B504-FFD3-48F2-92C3-97AC5F0A07C1}" srcId="{B6BAD165-0056-4525-B10B-1C6D46EF258F}" destId="{5D36CAC7-CE04-49DF-9669-57744802318B}" srcOrd="6" destOrd="0" parTransId="{F9EDB451-0C05-446B-B2BF-1796BE9BFA8C}" sibTransId="{29D2A227-2ACB-4694-BBEA-54C506FD4886}"/>
    <dgm:cxn modelId="{28762533-24B9-4902-93E8-0A1BD784AED9}" type="presOf" srcId="{755114B4-4594-4F36-8CE9-14F1382C550C}" destId="{52D66227-AA7C-4D69-8779-D1F17FA28863}" srcOrd="0" destOrd="0" presId="urn:microsoft.com/office/officeart/2005/8/layout/funnel1"/>
    <dgm:cxn modelId="{9C868263-4B36-4BEE-BD1E-A997FB3D099F}" srcId="{B6BAD165-0056-4525-B10B-1C6D46EF258F}" destId="{2EBC2E1E-05FC-4C23-BEE5-956961CE062D}" srcOrd="8" destOrd="0" parTransId="{FDDB6CD8-5CE7-4855-9493-142AA7610840}" sibTransId="{5F9692B3-CDC7-44C9-B83A-EBDDECF90046}"/>
    <dgm:cxn modelId="{EF81B158-FCC6-493F-ACB0-E03270433B67}" type="presOf" srcId="{8E028BCC-027A-45A4-B64A-E8E17B1CD4F5}" destId="{3859659A-B4A4-47FC-AD40-6DEC2139BC95}" srcOrd="0" destOrd="0" presId="urn:microsoft.com/office/officeart/2005/8/layout/funnel1"/>
    <dgm:cxn modelId="{CC9A2B79-114A-4C2B-9E79-8059A9864161}" srcId="{B6BAD165-0056-4525-B10B-1C6D46EF258F}" destId="{8CA9B1D6-0FDC-4B7D-9579-15AC83CE5776}" srcOrd="5" destOrd="0" parTransId="{BFCE1820-2B5E-4510-AB38-614172D260FA}" sibTransId="{A3B14BAD-A4E6-49F1-B5E7-846CF4EDAE47}"/>
    <dgm:cxn modelId="{4F401281-E1D9-4949-A97E-26E95FAFF95A}" srcId="{B6BAD165-0056-4525-B10B-1C6D46EF258F}" destId="{755114B4-4594-4F36-8CE9-14F1382C550C}" srcOrd="3" destOrd="0" parTransId="{9FAF2D3E-BF69-4C55-997B-ACF78177B7F3}" sibTransId="{CB9E5D76-8EF6-4B07-9B6F-BDDCA56326B1}"/>
    <dgm:cxn modelId="{933BB999-4061-4268-BADD-241906243E59}" type="presOf" srcId="{B6BAD165-0056-4525-B10B-1C6D46EF258F}" destId="{8695E5EC-307C-44B2-BB67-65D7170B4B31}" srcOrd="0" destOrd="0" presId="urn:microsoft.com/office/officeart/2005/8/layout/funnel1"/>
    <dgm:cxn modelId="{6B8BDCAC-D2A2-47FB-A5CD-0AA42001C7C7}" srcId="{B6BAD165-0056-4525-B10B-1C6D46EF258F}" destId="{8E028BCC-027A-45A4-B64A-E8E17B1CD4F5}" srcOrd="0" destOrd="0" parTransId="{0C8AD270-603F-408F-8D72-EC25C5A45CBA}" sibTransId="{68DCA79F-5FBB-4D5D-B277-CA23CAA8ACEB}"/>
    <dgm:cxn modelId="{52519ABE-687F-44F8-8ECB-A5685C173DCE}" srcId="{B6BAD165-0056-4525-B10B-1C6D46EF258F}" destId="{05AC87B1-640B-4CD7-9D9C-2CB6D1201562}" srcOrd="7" destOrd="0" parTransId="{C24295A9-05B3-4FB1-AB56-B996A5CA5051}" sibTransId="{24306072-C7E4-4EB0-B7AF-E2C19FD04EBC}"/>
    <dgm:cxn modelId="{35AA91D0-995C-437A-AE6B-89207A02C622}" type="presOf" srcId="{28DD18D9-C41D-4BF6-AF51-4876E29AC2EE}" destId="{632EED5B-C589-4C29-8833-900B4AD1D78B}" srcOrd="0" destOrd="0" presId="urn:microsoft.com/office/officeart/2005/8/layout/funnel1"/>
    <dgm:cxn modelId="{47713EDC-E107-47CC-8F1A-DA107CD4F258}" srcId="{B6BAD165-0056-4525-B10B-1C6D46EF258F}" destId="{28DD18D9-C41D-4BF6-AF51-4876E29AC2EE}" srcOrd="1" destOrd="0" parTransId="{72386359-A6C0-4501-B783-D5043D58ED60}" sibTransId="{E8D94187-0A8B-48E5-81EC-5DF0B63E6C6B}"/>
    <dgm:cxn modelId="{A83341E6-3D43-48E8-AE8F-32BB3E77A69E}" type="presOf" srcId="{12862E98-C575-48E9-AD97-41CAF1FA305B}" destId="{A95605F0-3E77-468B-AE27-4BA3CD29C953}" srcOrd="0" destOrd="0" presId="urn:microsoft.com/office/officeart/2005/8/layout/funnel1"/>
    <dgm:cxn modelId="{00168DE6-9387-4330-82A9-BA7A5960247B}" srcId="{B6BAD165-0056-4525-B10B-1C6D46EF258F}" destId="{12862E98-C575-48E9-AD97-41CAF1FA305B}" srcOrd="2" destOrd="0" parTransId="{4777539E-FFB0-4608-868B-3B0AAD9F4DDE}" sibTransId="{9A516E1B-EE95-4769-AB31-BAE3BDF19811}"/>
    <dgm:cxn modelId="{262940F6-CD5C-4124-9D36-32E112E764EE}" srcId="{B6BAD165-0056-4525-B10B-1C6D46EF258F}" destId="{610DE73F-6F4C-4A0F-B946-DF2E0EA92A71}" srcOrd="4" destOrd="0" parTransId="{8C80DE3F-8D2F-405B-90FA-89E790B482E9}" sibTransId="{78FF0BFA-2119-499E-ABFE-120A28D86173}"/>
    <dgm:cxn modelId="{7A4B69DF-6C3C-44B7-BD6E-FE264FFD8D77}" type="presParOf" srcId="{8695E5EC-307C-44B2-BB67-65D7170B4B31}" destId="{FAECA98E-C795-446C-8A79-44AB35F8BBC0}" srcOrd="0" destOrd="0" presId="urn:microsoft.com/office/officeart/2005/8/layout/funnel1"/>
    <dgm:cxn modelId="{9418C4D8-397D-4E98-98FD-DE53354DC84C}" type="presParOf" srcId="{8695E5EC-307C-44B2-BB67-65D7170B4B31}" destId="{859F57E6-6C9F-4175-AA3C-C0B39E955FF4}" srcOrd="1" destOrd="0" presId="urn:microsoft.com/office/officeart/2005/8/layout/funnel1"/>
    <dgm:cxn modelId="{722F7843-0AF0-443A-B6AA-8E431D266DBF}" type="presParOf" srcId="{8695E5EC-307C-44B2-BB67-65D7170B4B31}" destId="{52D66227-AA7C-4D69-8779-D1F17FA28863}" srcOrd="2" destOrd="0" presId="urn:microsoft.com/office/officeart/2005/8/layout/funnel1"/>
    <dgm:cxn modelId="{C5AA700A-DFCC-4D80-947A-20FC8E2B47A9}" type="presParOf" srcId="{8695E5EC-307C-44B2-BB67-65D7170B4B31}" destId="{A95605F0-3E77-468B-AE27-4BA3CD29C953}" srcOrd="3" destOrd="0" presId="urn:microsoft.com/office/officeart/2005/8/layout/funnel1"/>
    <dgm:cxn modelId="{AB01E782-82D5-4449-9E64-784578F77EE7}" type="presParOf" srcId="{8695E5EC-307C-44B2-BB67-65D7170B4B31}" destId="{632EED5B-C589-4C29-8833-900B4AD1D78B}" srcOrd="4" destOrd="0" presId="urn:microsoft.com/office/officeart/2005/8/layout/funnel1"/>
    <dgm:cxn modelId="{2D82D16F-7727-4CFE-A6F2-455FF258CE0A}" type="presParOf" srcId="{8695E5EC-307C-44B2-BB67-65D7170B4B31}" destId="{3859659A-B4A4-47FC-AD40-6DEC2139BC95}" srcOrd="5" destOrd="0" presId="urn:microsoft.com/office/officeart/2005/8/layout/funnel1"/>
    <dgm:cxn modelId="{7C3779FB-88C8-4429-A610-0BE7E50A5D8B}" type="presParOf" srcId="{8695E5EC-307C-44B2-BB67-65D7170B4B31}" destId="{76E45E75-1E8A-4AD9-A225-D65B686A9EA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2CA1D-BE52-4027-B762-BDF064BCAC00}">
      <dsp:nvSpPr>
        <dsp:cNvPr id="0" name=""/>
        <dsp:cNvSpPr/>
      </dsp:nvSpPr>
      <dsp:spPr>
        <a:xfrm>
          <a:off x="274842" y="1597090"/>
          <a:ext cx="972644" cy="972644"/>
        </a:xfrm>
        <a:prstGeom prst="roundRect">
          <a:avLst>
            <a:gd name="adj" fmla="val 10000"/>
          </a:avLst>
        </a:prstGeom>
        <a:solidFill>
          <a:schemeClr val="accent2">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82D00EB-4F84-417D-B8DF-D30837EAF6F8}">
      <dsp:nvSpPr>
        <dsp:cNvPr id="0" name=""/>
        <dsp:cNvSpPr/>
      </dsp:nvSpPr>
      <dsp:spPr>
        <a:xfrm>
          <a:off x="0" y="1317037"/>
          <a:ext cx="1834077" cy="2959971"/>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mn-lt"/>
            </a:rPr>
            <a:t>Schools</a:t>
          </a:r>
        </a:p>
        <a:p>
          <a:pPr marL="171450" lvl="1" indent="-171450" algn="l" defTabSz="711200">
            <a:lnSpc>
              <a:spcPct val="90000"/>
            </a:lnSpc>
            <a:spcBef>
              <a:spcPct val="0"/>
            </a:spcBef>
            <a:spcAft>
              <a:spcPct val="15000"/>
            </a:spcAft>
            <a:buChar char="•"/>
          </a:pPr>
          <a:r>
            <a:rPr lang="en-US" sz="1600" kern="1200" dirty="0">
              <a:latin typeface="+mn-lt"/>
            </a:rPr>
            <a:t>Track data throughout school year</a:t>
          </a:r>
        </a:p>
        <a:p>
          <a:pPr marL="171450" lvl="1" indent="-171450" algn="l" defTabSz="711200">
            <a:lnSpc>
              <a:spcPct val="90000"/>
            </a:lnSpc>
            <a:spcBef>
              <a:spcPct val="0"/>
            </a:spcBef>
            <a:spcAft>
              <a:spcPct val="15000"/>
            </a:spcAft>
            <a:buChar char="•"/>
          </a:pPr>
          <a:r>
            <a:rPr lang="en-US" sz="1600" kern="1200" dirty="0">
              <a:latin typeface="+mn-lt"/>
            </a:rPr>
            <a:t>Provide data to Admin Unit/SOP</a:t>
          </a:r>
        </a:p>
      </dsp:txBody>
      <dsp:txXfrm>
        <a:off x="53718" y="1370755"/>
        <a:ext cx="1726641" cy="2852535"/>
      </dsp:txXfrm>
    </dsp:sp>
    <dsp:sp modelId="{65AB778E-218B-49E6-95C8-CB61469BD6D7}">
      <dsp:nvSpPr>
        <dsp:cNvPr id="0" name=""/>
        <dsp:cNvSpPr/>
      </dsp:nvSpPr>
      <dsp:spPr>
        <a:xfrm rot="1175243">
          <a:off x="1034858" y="290250"/>
          <a:ext cx="1090689" cy="230583"/>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rgbClr val="990033"/>
            </a:solidFill>
          </a:endParaRPr>
        </a:p>
      </dsp:txBody>
      <dsp:txXfrm>
        <a:off x="1036860" y="324772"/>
        <a:ext cx="1021514" cy="138349"/>
      </dsp:txXfrm>
    </dsp:sp>
    <dsp:sp modelId="{153BFA0E-3ED9-47B0-B6C1-1D7A20DFF3D8}">
      <dsp:nvSpPr>
        <dsp:cNvPr id="0" name=""/>
        <dsp:cNvSpPr/>
      </dsp:nvSpPr>
      <dsp:spPr>
        <a:xfrm>
          <a:off x="2438401" y="381003"/>
          <a:ext cx="1215017" cy="916853"/>
        </a:xfrm>
        <a:prstGeom prst="roundRect">
          <a:avLst>
            <a:gd name="adj" fmla="val 10000"/>
          </a:avLst>
        </a:prstGeom>
        <a:blipFill rotWithShape="0">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88F0B02-AAC4-406B-8CBC-11550AEB2268}">
      <dsp:nvSpPr>
        <dsp:cNvPr id="0" name=""/>
        <dsp:cNvSpPr/>
      </dsp:nvSpPr>
      <dsp:spPr>
        <a:xfrm>
          <a:off x="1981200" y="1600203"/>
          <a:ext cx="2133330" cy="3392603"/>
        </a:xfrm>
        <a:prstGeom prst="roundRect">
          <a:avLst>
            <a:gd name="adj" fmla="val 10000"/>
          </a:avLst>
        </a:prstGeom>
        <a:solidFill>
          <a:srgbClr val="FF0000">
            <a:alpha val="51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mn-lt"/>
            </a:rPr>
            <a:t>Admin Unit/SOP</a:t>
          </a:r>
        </a:p>
        <a:p>
          <a:pPr marL="171450" lvl="1" indent="-171450" algn="l" defTabSz="711200">
            <a:lnSpc>
              <a:spcPct val="90000"/>
            </a:lnSpc>
            <a:spcBef>
              <a:spcPct val="0"/>
            </a:spcBef>
            <a:spcAft>
              <a:spcPct val="15000"/>
            </a:spcAft>
            <a:buChar char="•"/>
          </a:pPr>
          <a:r>
            <a:rPr lang="en-US" sz="1600" kern="1200" dirty="0">
              <a:latin typeface="+mn-lt"/>
            </a:rPr>
            <a:t>Combines data from schools.  Determines the appropriate coding for each record.</a:t>
          </a:r>
        </a:p>
        <a:p>
          <a:pPr marL="171450" lvl="1" indent="-171450" algn="l" defTabSz="711200">
            <a:lnSpc>
              <a:spcPct val="90000"/>
            </a:lnSpc>
            <a:spcBef>
              <a:spcPct val="0"/>
            </a:spcBef>
            <a:spcAft>
              <a:spcPct val="15000"/>
            </a:spcAft>
            <a:buChar char="•"/>
          </a:pPr>
          <a:r>
            <a:rPr lang="en-US" sz="1600" kern="1200" dirty="0">
              <a:latin typeface="+mn-lt"/>
            </a:rPr>
            <a:t>Reports data to CDE</a:t>
          </a:r>
        </a:p>
        <a:p>
          <a:pPr marL="171450" lvl="1" indent="-171450" algn="l" defTabSz="711200">
            <a:lnSpc>
              <a:spcPct val="90000"/>
            </a:lnSpc>
            <a:spcBef>
              <a:spcPct val="0"/>
            </a:spcBef>
            <a:spcAft>
              <a:spcPct val="15000"/>
            </a:spcAft>
            <a:buChar char="•"/>
          </a:pPr>
          <a:r>
            <a:rPr lang="en-US" sz="1600" kern="1200" dirty="0">
              <a:latin typeface="+mn-lt"/>
            </a:rPr>
            <a:t>Verifies accuracy, corrects and approves data</a:t>
          </a:r>
          <a:r>
            <a:rPr lang="en-US" sz="1600" kern="1200" dirty="0"/>
            <a:t>.</a:t>
          </a:r>
        </a:p>
      </dsp:txBody>
      <dsp:txXfrm>
        <a:off x="2043683" y="1662686"/>
        <a:ext cx="2008364" cy="3267637"/>
      </dsp:txXfrm>
    </dsp:sp>
    <dsp:sp modelId="{B76CE360-138C-400D-8139-B8FBA1D7D18F}">
      <dsp:nvSpPr>
        <dsp:cNvPr id="0" name=""/>
        <dsp:cNvSpPr/>
      </dsp:nvSpPr>
      <dsp:spPr>
        <a:xfrm rot="21062745">
          <a:off x="3792713" y="540868"/>
          <a:ext cx="665969" cy="236515"/>
        </a:xfrm>
        <a:prstGeom prst="rightArrow">
          <a:avLst>
            <a:gd name="adj1" fmla="val 60000"/>
            <a:gd name="adj2" fmla="val 50000"/>
          </a:avLst>
        </a:prstGeom>
        <a:gradFill rotWithShape="0">
          <a:gsLst>
            <a:gs pos="0">
              <a:schemeClr val="accent2">
                <a:hueOff val="12393"/>
                <a:satOff val="22581"/>
                <a:lumOff val="6667"/>
                <a:alphaOff val="0"/>
                <a:lumMod val="110000"/>
                <a:satMod val="105000"/>
                <a:tint val="67000"/>
              </a:schemeClr>
            </a:gs>
            <a:gs pos="50000">
              <a:schemeClr val="accent2">
                <a:hueOff val="12393"/>
                <a:satOff val="22581"/>
                <a:lumOff val="6667"/>
                <a:alphaOff val="0"/>
                <a:lumMod val="105000"/>
                <a:satMod val="103000"/>
                <a:tint val="73000"/>
              </a:schemeClr>
            </a:gs>
            <a:gs pos="100000">
              <a:schemeClr val="accent2">
                <a:hueOff val="12393"/>
                <a:satOff val="22581"/>
                <a:lumOff val="666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rgbClr val="990033"/>
            </a:solidFill>
          </a:endParaRPr>
        </a:p>
      </dsp:txBody>
      <dsp:txXfrm>
        <a:off x="3793145" y="593693"/>
        <a:ext cx="595015" cy="141909"/>
      </dsp:txXfrm>
    </dsp:sp>
    <dsp:sp modelId="{8DBB3D77-812E-47F8-97BB-4D3ED3940B46}">
      <dsp:nvSpPr>
        <dsp:cNvPr id="0" name=""/>
        <dsp:cNvSpPr/>
      </dsp:nvSpPr>
      <dsp:spPr>
        <a:xfrm>
          <a:off x="4800603" y="0"/>
          <a:ext cx="972644" cy="972644"/>
        </a:xfrm>
        <a:prstGeom prst="roundRect">
          <a:avLst>
            <a:gd name="adj" fmla="val 10000"/>
          </a:avLst>
        </a:prstGeom>
        <a:blipFill rotWithShape="0">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197EFE6-AB22-4D20-A95E-960259060193}">
      <dsp:nvSpPr>
        <dsp:cNvPr id="0" name=""/>
        <dsp:cNvSpPr/>
      </dsp:nvSpPr>
      <dsp:spPr>
        <a:xfrm>
          <a:off x="4572003" y="1233608"/>
          <a:ext cx="1948498" cy="3490792"/>
        </a:xfrm>
        <a:prstGeom prst="roundRect">
          <a:avLst>
            <a:gd name="adj" fmla="val 10000"/>
          </a:avLst>
        </a:prstGeom>
        <a:solidFill>
          <a:srgbClr val="7030A0">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mn-lt"/>
              <a:ea typeface="Verdana" panose="020B0604030504040204" pitchFamily="34" charset="0"/>
              <a:cs typeface="Verdana" panose="020B0604030504040204" pitchFamily="34" charset="0"/>
            </a:rPr>
            <a:t>CDE via Data Pipeline</a:t>
          </a:r>
        </a:p>
        <a:p>
          <a:pPr marL="171450" lvl="1" indent="-171450" algn="l" defTabSz="711200">
            <a:lnSpc>
              <a:spcPct val="90000"/>
            </a:lnSpc>
            <a:spcBef>
              <a:spcPct val="0"/>
            </a:spcBef>
            <a:spcAft>
              <a:spcPct val="15000"/>
            </a:spcAft>
            <a:buChar char="•"/>
          </a:pPr>
          <a:r>
            <a:rPr lang="en-US" sz="1600" kern="1200" dirty="0">
              <a:latin typeface="+mn-lt"/>
            </a:rPr>
            <a:t>Collects data from Admin Unit/SOP</a:t>
          </a:r>
        </a:p>
        <a:p>
          <a:pPr marL="171450" lvl="1" indent="-171450" algn="l" defTabSz="711200">
            <a:lnSpc>
              <a:spcPct val="90000"/>
            </a:lnSpc>
            <a:spcBef>
              <a:spcPct val="0"/>
            </a:spcBef>
            <a:spcAft>
              <a:spcPct val="15000"/>
            </a:spcAft>
            <a:buChar char="•"/>
          </a:pPr>
          <a:r>
            <a:rPr lang="en-US" sz="1600" kern="1200" dirty="0">
              <a:latin typeface="+mn-lt"/>
            </a:rPr>
            <a:t>Checks data for accuracy</a:t>
          </a:r>
        </a:p>
        <a:p>
          <a:pPr marL="171450" lvl="1" indent="-171450" algn="l" defTabSz="711200">
            <a:lnSpc>
              <a:spcPct val="90000"/>
            </a:lnSpc>
            <a:spcBef>
              <a:spcPct val="0"/>
            </a:spcBef>
            <a:spcAft>
              <a:spcPct val="15000"/>
            </a:spcAft>
            <a:buChar char="•"/>
          </a:pPr>
          <a:r>
            <a:rPr lang="en-US" sz="1600" kern="1200" dirty="0">
              <a:latin typeface="+mn-lt"/>
            </a:rPr>
            <a:t>Edits data, all errors must be corrected</a:t>
          </a:r>
        </a:p>
        <a:p>
          <a:pPr marL="171450" lvl="1" indent="-171450" algn="l" defTabSz="711200">
            <a:lnSpc>
              <a:spcPct val="90000"/>
            </a:lnSpc>
            <a:spcBef>
              <a:spcPct val="0"/>
            </a:spcBef>
            <a:spcAft>
              <a:spcPct val="15000"/>
            </a:spcAft>
            <a:buChar char="•"/>
          </a:pPr>
          <a:r>
            <a:rPr lang="en-US" sz="1600" kern="1200" dirty="0">
              <a:latin typeface="+mn-lt"/>
            </a:rPr>
            <a:t>Allows approval once passed all edit validations</a:t>
          </a:r>
        </a:p>
      </dsp:txBody>
      <dsp:txXfrm>
        <a:off x="4629073" y="1290678"/>
        <a:ext cx="1834358" cy="3376652"/>
      </dsp:txXfrm>
    </dsp:sp>
    <dsp:sp modelId="{1EBE0CB9-AA34-4B18-B758-5F9FBC5E3C9C}">
      <dsp:nvSpPr>
        <dsp:cNvPr id="0" name=""/>
        <dsp:cNvSpPr/>
      </dsp:nvSpPr>
      <dsp:spPr>
        <a:xfrm rot="975637">
          <a:off x="6015295" y="594598"/>
          <a:ext cx="788835" cy="292952"/>
        </a:xfrm>
        <a:prstGeom prst="rightArrow">
          <a:avLst>
            <a:gd name="adj1" fmla="val 60000"/>
            <a:gd name="adj2" fmla="val 50000"/>
          </a:avLst>
        </a:prstGeom>
        <a:gradFill rotWithShape="0">
          <a:gsLst>
            <a:gs pos="0">
              <a:schemeClr val="accent2">
                <a:hueOff val="24785"/>
                <a:satOff val="45162"/>
                <a:lumOff val="13333"/>
                <a:alphaOff val="0"/>
                <a:lumMod val="110000"/>
                <a:satMod val="105000"/>
                <a:tint val="67000"/>
              </a:schemeClr>
            </a:gs>
            <a:gs pos="50000">
              <a:schemeClr val="accent2">
                <a:hueOff val="24785"/>
                <a:satOff val="45162"/>
                <a:lumOff val="13333"/>
                <a:alphaOff val="0"/>
                <a:lumMod val="105000"/>
                <a:satMod val="103000"/>
                <a:tint val="73000"/>
              </a:schemeClr>
            </a:gs>
            <a:gs pos="100000">
              <a:schemeClr val="accent2">
                <a:hueOff val="24785"/>
                <a:satOff val="45162"/>
                <a:lumOff val="1333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solidFill>
              <a:srgbClr val="990033"/>
            </a:solidFill>
          </a:endParaRPr>
        </a:p>
      </dsp:txBody>
      <dsp:txXfrm>
        <a:off x="6017053" y="640884"/>
        <a:ext cx="700949" cy="175772"/>
      </dsp:txXfrm>
    </dsp:sp>
    <dsp:sp modelId="{0519CEBE-8553-4F37-8BC9-B83D31B4D1CE}">
      <dsp:nvSpPr>
        <dsp:cNvPr id="0" name=""/>
        <dsp:cNvSpPr/>
      </dsp:nvSpPr>
      <dsp:spPr>
        <a:xfrm>
          <a:off x="6969783" y="632694"/>
          <a:ext cx="972644" cy="972644"/>
        </a:xfrm>
        <a:prstGeom prst="roundRect">
          <a:avLst>
            <a:gd name="adj" fmla="val 10000"/>
          </a:avLst>
        </a:prstGeom>
        <a:blipFill rotWithShape="0">
          <a:blip xmlns:r="http://schemas.openxmlformats.org/officeDocument/2006/relationships" r:embed="rId3"/>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11EB97F-7D71-406A-AB8C-1A459FB9BE56}">
      <dsp:nvSpPr>
        <dsp:cNvPr id="0" name=""/>
        <dsp:cNvSpPr/>
      </dsp:nvSpPr>
      <dsp:spPr>
        <a:xfrm>
          <a:off x="6857998" y="2209803"/>
          <a:ext cx="1558896" cy="2694215"/>
        </a:xfrm>
        <a:prstGeom prst="roundRect">
          <a:avLst>
            <a:gd name="adj" fmla="val 10000"/>
          </a:avLst>
        </a:prstGeom>
        <a:solidFill>
          <a:schemeClr val="tx2">
            <a:lumMod val="60000"/>
            <a:lumOff val="40000"/>
          </a:schemeClr>
        </a:solidFill>
        <a:ln>
          <a:solidFill>
            <a:schemeClr val="tx2">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mn-lt"/>
            </a:rPr>
            <a:t>Federal Government</a:t>
          </a:r>
        </a:p>
        <a:p>
          <a:pPr marL="171450" lvl="1" indent="-171450" algn="l" defTabSz="711200">
            <a:lnSpc>
              <a:spcPct val="90000"/>
            </a:lnSpc>
            <a:spcBef>
              <a:spcPct val="0"/>
            </a:spcBef>
            <a:spcAft>
              <a:spcPct val="15000"/>
            </a:spcAft>
            <a:buChar char="•"/>
          </a:pPr>
          <a:r>
            <a:rPr lang="en-US" sz="1600" kern="1200" dirty="0">
              <a:latin typeface="+mn-lt"/>
            </a:rPr>
            <a:t>CDE Reviews and validates data and submits to U.S. Department of Education </a:t>
          </a:r>
        </a:p>
      </dsp:txBody>
      <dsp:txXfrm>
        <a:off x="6903657" y="2255462"/>
        <a:ext cx="1467578" cy="2602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8099D-DB32-433B-BEBF-68648D3976AC}">
      <dsp:nvSpPr>
        <dsp:cNvPr id="0" name=""/>
        <dsp:cNvSpPr/>
      </dsp:nvSpPr>
      <dsp:spPr>
        <a:xfrm>
          <a:off x="1808038" y="1905992"/>
          <a:ext cx="1677636" cy="1677636"/>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Special Education EOY Snapshot</a:t>
          </a:r>
        </a:p>
      </dsp:txBody>
      <dsp:txXfrm>
        <a:off x="2053722" y="2151676"/>
        <a:ext cx="1186268" cy="1186268"/>
      </dsp:txXfrm>
    </dsp:sp>
    <dsp:sp modelId="{F63BCFFB-DD7D-4E03-BC23-A5D0794CA2C0}">
      <dsp:nvSpPr>
        <dsp:cNvPr id="0" name=""/>
        <dsp:cNvSpPr/>
      </dsp:nvSpPr>
      <dsp:spPr>
        <a:xfrm rot="13561608">
          <a:off x="680842" y="1275856"/>
          <a:ext cx="1558864" cy="4781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11D1BE-0D1C-4A01-898E-8C10B2622FFF}">
      <dsp:nvSpPr>
        <dsp:cNvPr id="0" name=""/>
        <dsp:cNvSpPr/>
      </dsp:nvSpPr>
      <dsp:spPr>
        <a:xfrm>
          <a:off x="-82951" y="144897"/>
          <a:ext cx="2004098" cy="1618183"/>
        </a:xfrm>
        <a:prstGeom prst="roundRect">
          <a:avLst>
            <a:gd name="adj" fmla="val 10000"/>
          </a:avLst>
        </a:prstGeom>
        <a:solidFill>
          <a:srgbClr val="AAE5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u="none" kern="1200" dirty="0">
              <a:solidFill>
                <a:schemeClr val="tx1"/>
              </a:solidFill>
            </a:rPr>
            <a:t>Student Interchange:</a:t>
          </a:r>
        </a:p>
        <a:p>
          <a:pPr marL="0" lvl="0" indent="0" algn="ctr" defTabSz="711200">
            <a:lnSpc>
              <a:spcPct val="90000"/>
            </a:lnSpc>
            <a:spcBef>
              <a:spcPct val="0"/>
            </a:spcBef>
            <a:spcAft>
              <a:spcPct val="35000"/>
            </a:spcAft>
            <a:buFont typeface="Courier New" panose="02070309020205020404" pitchFamily="49" charset="0"/>
            <a:buNone/>
          </a:pPr>
          <a:r>
            <a:rPr lang="en-US" sz="1600" b="1" kern="1200" dirty="0">
              <a:solidFill>
                <a:schemeClr val="tx1"/>
              </a:solidFill>
            </a:rPr>
            <a:t>Student Demographic File</a:t>
          </a:r>
        </a:p>
        <a:p>
          <a:pPr marL="0" lvl="0" indent="0" algn="ctr" defTabSz="711200">
            <a:lnSpc>
              <a:spcPct val="90000"/>
            </a:lnSpc>
            <a:spcBef>
              <a:spcPct val="0"/>
            </a:spcBef>
            <a:spcAft>
              <a:spcPct val="35000"/>
            </a:spcAft>
            <a:buNone/>
          </a:pPr>
          <a:r>
            <a:rPr lang="en-US" sz="1600" b="1" kern="1200" dirty="0">
              <a:solidFill>
                <a:schemeClr val="tx1"/>
              </a:solidFill>
            </a:rPr>
            <a:t>Student School Association File</a:t>
          </a:r>
        </a:p>
      </dsp:txBody>
      <dsp:txXfrm>
        <a:off x="-35556" y="192292"/>
        <a:ext cx="1909308" cy="1523393"/>
      </dsp:txXfrm>
    </dsp:sp>
    <dsp:sp modelId="{C6B9A6C5-5551-49B7-AE0D-151E78F99DDF}">
      <dsp:nvSpPr>
        <dsp:cNvPr id="0" name=""/>
        <dsp:cNvSpPr/>
      </dsp:nvSpPr>
      <dsp:spPr>
        <a:xfrm rot="18958503">
          <a:off x="3040208" y="1236752"/>
          <a:ext cx="1643692" cy="4781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691256-388E-473A-AA94-4C2391B81744}">
      <dsp:nvSpPr>
        <dsp:cNvPr id="0" name=""/>
        <dsp:cNvSpPr/>
      </dsp:nvSpPr>
      <dsp:spPr>
        <a:xfrm>
          <a:off x="3477039" y="206238"/>
          <a:ext cx="2047241" cy="1493628"/>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u="none" kern="1200" dirty="0">
              <a:solidFill>
                <a:schemeClr val="tx1"/>
              </a:solidFill>
            </a:rPr>
            <a:t>Special Education IEP Interchange:</a:t>
          </a:r>
        </a:p>
        <a:p>
          <a:pPr marL="0" lvl="0" indent="0" algn="ctr" defTabSz="800100">
            <a:lnSpc>
              <a:spcPct val="90000"/>
            </a:lnSpc>
            <a:spcBef>
              <a:spcPct val="0"/>
            </a:spcBef>
            <a:spcAft>
              <a:spcPct val="35000"/>
            </a:spcAft>
            <a:buNone/>
          </a:pPr>
          <a:r>
            <a:rPr lang="en-US" sz="1800" b="1" kern="1200" dirty="0">
              <a:solidFill>
                <a:schemeClr val="tx1"/>
              </a:solidFill>
            </a:rPr>
            <a:t>Child File</a:t>
          </a:r>
        </a:p>
        <a:p>
          <a:pPr marL="0" lvl="0" indent="0" algn="ctr" defTabSz="800100">
            <a:lnSpc>
              <a:spcPct val="90000"/>
            </a:lnSpc>
            <a:spcBef>
              <a:spcPct val="0"/>
            </a:spcBef>
            <a:spcAft>
              <a:spcPct val="35000"/>
            </a:spcAft>
            <a:buNone/>
          </a:pPr>
          <a:r>
            <a:rPr lang="en-US" sz="1800" b="1" kern="1200" dirty="0">
              <a:solidFill>
                <a:schemeClr val="tx1"/>
              </a:solidFill>
            </a:rPr>
            <a:t>Participation File</a:t>
          </a:r>
        </a:p>
      </dsp:txBody>
      <dsp:txXfrm>
        <a:off x="3520786" y="249985"/>
        <a:ext cx="1959747" cy="1406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CA98E-C795-446C-8A79-44AB35F8BBC0}">
      <dsp:nvSpPr>
        <dsp:cNvPr id="0" name=""/>
        <dsp:cNvSpPr/>
      </dsp:nvSpPr>
      <dsp:spPr>
        <a:xfrm>
          <a:off x="4689886" y="807208"/>
          <a:ext cx="1162031" cy="1155949"/>
        </a:xfrm>
        <a:prstGeom prst="ellipse">
          <a:avLst/>
        </a:prstGeom>
        <a:solidFill>
          <a:schemeClr val="bg1">
            <a:lumMod val="50000"/>
            <a:alpha val="40000"/>
          </a:schemeClr>
        </a:solidFill>
        <a:ln>
          <a:noFill/>
        </a:ln>
        <a:effectLst/>
      </dsp:spPr>
      <dsp:style>
        <a:lnRef idx="0">
          <a:scrgbClr r="0" g="0" b="0"/>
        </a:lnRef>
        <a:fillRef idx="1">
          <a:scrgbClr r="0" g="0" b="0"/>
        </a:fillRef>
        <a:effectRef idx="0">
          <a:scrgbClr r="0" g="0" b="0"/>
        </a:effectRef>
        <a:fontRef idx="minor"/>
      </dsp:style>
    </dsp:sp>
    <dsp:sp modelId="{859F57E6-6C9F-4175-AA3C-C0B39E955FF4}">
      <dsp:nvSpPr>
        <dsp:cNvPr id="0" name=""/>
        <dsp:cNvSpPr/>
      </dsp:nvSpPr>
      <dsp:spPr>
        <a:xfrm>
          <a:off x="2881538" y="3716208"/>
          <a:ext cx="812849" cy="520223"/>
        </a:xfrm>
        <a:prstGeom prst="down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D66227-AA7C-4D69-8779-D1F17FA28863}">
      <dsp:nvSpPr>
        <dsp:cNvPr id="0" name=""/>
        <dsp:cNvSpPr/>
      </dsp:nvSpPr>
      <dsp:spPr>
        <a:xfrm>
          <a:off x="1337124" y="4132387"/>
          <a:ext cx="3901677" cy="97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Data Collected in the </a:t>
          </a:r>
          <a:r>
            <a:rPr lang="en-US" sz="2100" kern="1200" dirty="0">
              <a:solidFill>
                <a:schemeClr val="tx1"/>
              </a:solidFill>
              <a:hlinkClick xmlns:r="http://schemas.openxmlformats.org/officeDocument/2006/relationships" r:id="rId1"/>
            </a:rPr>
            <a:t>Special Education IEP Interchange</a:t>
          </a:r>
          <a:endParaRPr lang="en-US" sz="2100" kern="1200" dirty="0">
            <a:solidFill>
              <a:schemeClr val="tx1"/>
            </a:solidFill>
          </a:endParaRPr>
        </a:p>
      </dsp:txBody>
      <dsp:txXfrm>
        <a:off x="1337124" y="4132387"/>
        <a:ext cx="3901677" cy="975419"/>
      </dsp:txXfrm>
    </dsp:sp>
    <dsp:sp modelId="{A95605F0-3E77-468B-AE27-4BA3CD29C953}">
      <dsp:nvSpPr>
        <dsp:cNvPr id="0" name=""/>
        <dsp:cNvSpPr/>
      </dsp:nvSpPr>
      <dsp:spPr>
        <a:xfrm>
          <a:off x="2709214" y="1718549"/>
          <a:ext cx="1463129" cy="146312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Medically Necessary Services Input Screen</a:t>
          </a:r>
        </a:p>
      </dsp:txBody>
      <dsp:txXfrm>
        <a:off x="2923484" y="1932819"/>
        <a:ext cx="1034589" cy="1034589"/>
      </dsp:txXfrm>
    </dsp:sp>
    <dsp:sp modelId="{632EED5B-C589-4C29-8833-900B4AD1D78B}">
      <dsp:nvSpPr>
        <dsp:cNvPr id="0" name=""/>
        <dsp:cNvSpPr/>
      </dsp:nvSpPr>
      <dsp:spPr>
        <a:xfrm>
          <a:off x="1662263" y="620877"/>
          <a:ext cx="1463129" cy="1463129"/>
        </a:xfrm>
        <a:prstGeom prst="ellipse">
          <a:avLst/>
        </a:prstGeom>
        <a:solidFill>
          <a:schemeClr val="accent3">
            <a:hueOff val="-727616"/>
            <a:satOff val="2053"/>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Participation File</a:t>
          </a:r>
        </a:p>
      </dsp:txBody>
      <dsp:txXfrm>
        <a:off x="1876533" y="835147"/>
        <a:ext cx="1034589" cy="1034589"/>
      </dsp:txXfrm>
    </dsp:sp>
    <dsp:sp modelId="{3859659A-B4A4-47FC-AD40-6DEC2139BC95}">
      <dsp:nvSpPr>
        <dsp:cNvPr id="0" name=""/>
        <dsp:cNvSpPr/>
      </dsp:nvSpPr>
      <dsp:spPr>
        <a:xfrm>
          <a:off x="3157907" y="267125"/>
          <a:ext cx="1463129" cy="1463129"/>
        </a:xfrm>
        <a:prstGeom prst="ellipse">
          <a:avLst/>
        </a:prstGeom>
        <a:blipFill rotWithShape="0">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b="0" kern="1200" baseline="0" dirty="0">
            <a:solidFill>
              <a:schemeClr val="tx1"/>
            </a:solidFill>
          </a:endParaRPr>
        </a:p>
      </dsp:txBody>
      <dsp:txXfrm>
        <a:off x="3372177" y="481395"/>
        <a:ext cx="1034589" cy="1034589"/>
      </dsp:txXfrm>
    </dsp:sp>
    <dsp:sp modelId="{76E45E75-1E8A-4AD9-A225-D65B686A9EAD}">
      <dsp:nvSpPr>
        <dsp:cNvPr id="0" name=""/>
        <dsp:cNvSpPr/>
      </dsp:nvSpPr>
      <dsp:spPr>
        <a:xfrm>
          <a:off x="56840" y="249269"/>
          <a:ext cx="6519085" cy="3393903"/>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77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381000" y="685800"/>
            <a:ext cx="6096000" cy="3429000"/>
          </a:xfrm>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Admin Unit/SOPs collect data from schools and/or member districts.  Data is compiled at the AU level and submitted to the CDE via the Data</a:t>
            </a:r>
            <a:r>
              <a:rPr lang="en-US" altLang="en-US" baseline="0" dirty="0"/>
              <a:t> Pipeline.</a:t>
            </a:r>
            <a:r>
              <a:rPr lang="en-US" altLang="en-US" dirty="0"/>
              <a:t> </a:t>
            </a:r>
          </a:p>
        </p:txBody>
      </p:sp>
    </p:spTree>
    <p:extLst>
      <p:ext uri="{BB962C8B-B14F-4D97-AF65-F5344CB8AC3E}">
        <p14:creationId xmlns:p14="http://schemas.microsoft.com/office/powerpoint/2010/main" val="397605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5/23/2025</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64771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381000" y="685800"/>
            <a:ext cx="6096000" cy="3429000"/>
          </a:xfrm>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2406035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191800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415711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1816080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381000" y="685800"/>
            <a:ext cx="6096000" cy="3429000"/>
          </a:xfrm>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2253530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5/23/2025</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023277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8395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2792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06026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2187089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373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0825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65731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2575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876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85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note</a:t>
            </a:r>
          </a:p>
        </p:txBody>
      </p:sp>
    </p:spTree>
    <p:extLst>
      <p:ext uri="{BB962C8B-B14F-4D97-AF65-F5344CB8AC3E}">
        <p14:creationId xmlns:p14="http://schemas.microsoft.com/office/powerpoint/2010/main" val="120638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5/23/2025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0" r:id="rId3"/>
    <p:sldLayoutId id="2147483680" r:id="rId4"/>
    <p:sldLayoutId id="2147483699" r:id="rId5"/>
    <p:sldLayoutId id="2147483697" r:id="rId6"/>
    <p:sldLayoutId id="2147483702" r:id="rId7"/>
    <p:sldLayoutId id="2147483682" r:id="rId8"/>
    <p:sldLayoutId id="2147483701" r:id="rId9"/>
    <p:sldLayoutId id="2147483698" r:id="rId10"/>
    <p:sldLayoutId id="2147483696" r:id="rId11"/>
    <p:sldLayoutId id="2147483668" r:id="rId12"/>
    <p:sldLayoutId id="2147483690" r:id="rId13"/>
    <p:sldLayoutId id="2147483691" r:id="rId14"/>
    <p:sldLayoutId id="2147483692" r:id="rId15"/>
    <p:sldLayoutId id="2147483693" r:id="rId16"/>
    <p:sldLayoutId id="2147483694" r:id="rId17"/>
    <p:sldLayoutId id="2147483695" r:id="rId18"/>
    <p:sldLayoutId id="2147483703" r:id="rId19"/>
    <p:sldLayoutId id="2147483704" r:id="rId20"/>
    <p:sldLayoutId id="2147483707" r:id="rId21"/>
    <p:sldLayoutId id="2147483708" r:id="rId22"/>
    <p:sldLayoutId id="2147483711"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de.state.co.us/datapipeline/snap_sped-eo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atapipeline/resources" TargetMode="External"/><Relationship Id="rId2" Type="http://schemas.openxmlformats.org/officeDocument/2006/relationships/hyperlink" Target="http://www.cde.state.co.us/datapipeline/inter_interchange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mailto:fails_J@cde.state.co.us" TargetMode="External"/><Relationship Id="rId4" Type="http://schemas.openxmlformats.org/officeDocument/2006/relationships/hyperlink" Target="mailto:bolger_o@cde.state.co.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de.state.co.us/datapipeline/snap_sped-eo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datapipeline/snap_sped-eoy"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leg.colorado.gov/sites/default/files/2022a_1260_signed.pdf" TargetMode="Externa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hyperlink" Target="http://www.cde.state.co.us/datapipeline/org_orgcod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9.png"/><Relationship Id="rId4" Type="http://schemas.openxmlformats.org/officeDocument/2006/relationships/diagramData" Target="../diagrams/data1.xml"/><Relationship Id="rId9" Type="http://schemas.openxmlformats.org/officeDocument/2006/relationships/image" Target="../media/image18.wmf"/></Relationships>
</file>

<file path=ppt/slides/_rels/slide7.xml.rels><?xml version="1.0" encoding="UTF-8" standalone="yes"?>
<Relationships xmlns="http://schemas.openxmlformats.org/package/2006/relationships"><Relationship Id="rId3" Type="http://schemas.openxmlformats.org/officeDocument/2006/relationships/hyperlink" Target="https://www.cde.state.co.us/cdesped/rda" TargetMode="External"/><Relationship Id="rId2" Type="http://schemas.openxmlformats.org/officeDocument/2006/relationships/hyperlink" Target="https://www.cde.state.co.us/cdesped" TargetMode="External"/><Relationship Id="rId1" Type="http://schemas.openxmlformats.org/officeDocument/2006/relationships/slideLayout" Target="../slideLayouts/slideLayout2.xml"/><Relationship Id="rId5" Type="http://schemas.openxmlformats.org/officeDocument/2006/relationships/hyperlink" Target="https://www.cde.state.co.us/cdesped/spp-apr" TargetMode="External"/><Relationship Id="rId4" Type="http://schemas.openxmlformats.org/officeDocument/2006/relationships/hyperlink" Target="https://www.cde.state.co.us/cdesped/sped_dat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a:t>Special Education End-of-Year </a:t>
            </a:r>
            <a:br>
              <a:rPr lang="en-US" sz="3600" b="1" dirty="0"/>
            </a:br>
            <a:r>
              <a:rPr lang="en-US" sz="3600" b="1" dirty="0"/>
              <a:t>Collection Training 1 2024-2025</a:t>
            </a:r>
            <a:endParaRPr lang="en-US" sz="3600" dirty="0"/>
          </a:p>
        </p:txBody>
      </p:sp>
      <p:sp>
        <p:nvSpPr>
          <p:cNvPr id="3" name="Subtitle 2"/>
          <p:cNvSpPr>
            <a:spLocks noGrp="1"/>
          </p:cNvSpPr>
          <p:nvPr>
            <p:ph type="subTitle" idx="1"/>
          </p:nvPr>
        </p:nvSpPr>
        <p:spPr/>
        <p:txBody>
          <a:bodyPr>
            <a:normAutofit fontScale="25000" lnSpcReduction="20000"/>
          </a:bodyPr>
          <a:lstStyle/>
          <a:p>
            <a:r>
              <a:rPr lang="en-US" sz="7200" dirty="0"/>
              <a:t>May 13, 2025</a:t>
            </a:r>
          </a:p>
          <a:p>
            <a:r>
              <a:rPr lang="en-US" sz="7200" dirty="0"/>
              <a:t>Lindsey Heitman</a:t>
            </a:r>
          </a:p>
          <a:p>
            <a:r>
              <a:rPr lang="en-US" sz="7200" dirty="0">
                <a:hlinkClick r:id="rId2"/>
              </a:rPr>
              <a:t>SpedEndofYear@cde.state.co.us</a:t>
            </a:r>
            <a:r>
              <a:rPr lang="en-US" sz="7200" dirty="0"/>
              <a:t>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8542-2CA0-D53A-91F4-2D39776F884E}"/>
              </a:ext>
            </a:extLst>
          </p:cNvPr>
          <p:cNvSpPr>
            <a:spLocks noGrp="1"/>
          </p:cNvSpPr>
          <p:nvPr>
            <p:ph type="title"/>
          </p:nvPr>
        </p:nvSpPr>
        <p:spPr/>
        <p:txBody>
          <a:bodyPr/>
          <a:lstStyle/>
          <a:p>
            <a:r>
              <a:rPr lang="en-US" dirty="0"/>
              <a:t>Errors and Warnings</a:t>
            </a:r>
          </a:p>
        </p:txBody>
      </p:sp>
      <p:sp>
        <p:nvSpPr>
          <p:cNvPr id="3" name="Content Placeholder 2">
            <a:extLst>
              <a:ext uri="{FF2B5EF4-FFF2-40B4-BE49-F238E27FC236}">
                <a16:creationId xmlns:a16="http://schemas.microsoft.com/office/drawing/2014/main" id="{269E3026-1A9F-DC37-66CE-D15B329F1810}"/>
              </a:ext>
            </a:extLst>
          </p:cNvPr>
          <p:cNvSpPr>
            <a:spLocks noGrp="1"/>
          </p:cNvSpPr>
          <p:nvPr>
            <p:ph idx="1"/>
          </p:nvPr>
        </p:nvSpPr>
        <p:spPr>
          <a:xfrm>
            <a:off x="838200" y="1554480"/>
            <a:ext cx="10990634" cy="4351338"/>
          </a:xfrm>
        </p:spPr>
        <p:txBody>
          <a:bodyPr/>
          <a:lstStyle/>
          <a:p>
            <a:r>
              <a:rPr lang="en-US" dirty="0"/>
              <a:t>Business Rules, Errors, Warnings, Checks, Edits, Validations</a:t>
            </a:r>
          </a:p>
          <a:p>
            <a:pPr lvl="1"/>
            <a:r>
              <a:rPr lang="en-US" dirty="0"/>
              <a:t>These terms can be used interchangeably and mean the same thing!</a:t>
            </a:r>
          </a:p>
          <a:p>
            <a:pPr lvl="1"/>
            <a:r>
              <a:rPr lang="en-US" dirty="0"/>
              <a:t>A set of rules (logic) that your data is checked against in the Data Pipeline System</a:t>
            </a:r>
          </a:p>
          <a:p>
            <a:pPr lvl="1"/>
            <a:r>
              <a:rPr lang="en-US" dirty="0"/>
              <a:t>Checks that help to ensure you are reporting accurate, valid, and reliable data</a:t>
            </a:r>
          </a:p>
          <a:p>
            <a:pPr lvl="1"/>
            <a:r>
              <a:rPr lang="en-US" dirty="0"/>
              <a:t>This is accomplished by the Interchange (level 1) checks and the snapshot (level 2) checks</a:t>
            </a:r>
          </a:p>
          <a:p>
            <a:pPr lvl="1"/>
            <a:r>
              <a:rPr lang="en-US" dirty="0"/>
              <a:t>You cannot finalize and submit the final snapshot to CDE without clearing all of the error checks at the interchange and snapshot levels</a:t>
            </a:r>
          </a:p>
          <a:p>
            <a:pPr lvl="1"/>
            <a:endParaRPr lang="en-US" dirty="0"/>
          </a:p>
          <a:p>
            <a:pPr lvl="1">
              <a:buFont typeface="Wingdings" panose="05000000000000000000" pitchFamily="2" charset="2"/>
              <a:buChar char="Ø"/>
            </a:pPr>
            <a:r>
              <a:rPr lang="en-US" dirty="0"/>
              <a:t>Errors – must be fixed</a:t>
            </a:r>
          </a:p>
          <a:p>
            <a:pPr lvl="1">
              <a:buFont typeface="Wingdings" panose="05000000000000000000" pitchFamily="2" charset="2"/>
              <a:buChar char="Ø"/>
            </a:pPr>
            <a:r>
              <a:rPr lang="en-US" dirty="0"/>
              <a:t>Warnings – need to be reviewed, but the data may be valid as is OR it may need adjusting</a:t>
            </a:r>
          </a:p>
        </p:txBody>
      </p:sp>
      <p:sp>
        <p:nvSpPr>
          <p:cNvPr id="4" name="Slide Number Placeholder 3">
            <a:extLst>
              <a:ext uri="{FF2B5EF4-FFF2-40B4-BE49-F238E27FC236}">
                <a16:creationId xmlns:a16="http://schemas.microsoft.com/office/drawing/2014/main" id="{37ADA513-8608-278D-871B-85F08509B3C3}"/>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119824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6019800" cy="1104900"/>
          </a:xfrm>
        </p:spPr>
        <p:txBody>
          <a:bodyPr>
            <a:normAutofit fontScale="90000"/>
          </a:bodyPr>
          <a:lstStyle/>
          <a:p>
            <a:br>
              <a:rPr lang="en-US" dirty="0">
                <a:solidFill>
                  <a:schemeClr val="tx1"/>
                </a:solidFill>
              </a:rPr>
            </a:br>
            <a:r>
              <a:rPr lang="en-US" dirty="0">
                <a:solidFill>
                  <a:schemeClr val="tx1"/>
                </a:solidFill>
              </a:rPr>
              <a:t>  </a:t>
            </a:r>
            <a:r>
              <a:rPr lang="en-US" dirty="0"/>
              <a:t>Special Education EOY 24-25 Timeline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
        <p:nvSpPr>
          <p:cNvPr id="3" name="Rectangle 2"/>
          <p:cNvSpPr/>
          <p:nvPr/>
        </p:nvSpPr>
        <p:spPr>
          <a:xfrm>
            <a:off x="1231050" y="5892581"/>
            <a:ext cx="9767149" cy="646331"/>
          </a:xfrm>
          <a:prstGeom prst="rect">
            <a:avLst/>
          </a:prstGeom>
        </p:spPr>
        <p:txBody>
          <a:bodyPr wrap="square">
            <a:spAutoFit/>
          </a:bodyPr>
          <a:lstStyle/>
          <a:p>
            <a:r>
              <a:rPr lang="en-US" dirty="0"/>
              <a:t>Please download full Timeline from the </a:t>
            </a:r>
            <a:r>
              <a:rPr lang="en-US" dirty="0">
                <a:hlinkClick r:id="rId2"/>
              </a:rPr>
              <a:t>Special Education End of Year Snapshot webpage  </a:t>
            </a:r>
            <a:endParaRPr lang="en-US" dirty="0"/>
          </a:p>
          <a:p>
            <a:r>
              <a:rPr lang="en-US" dirty="0"/>
              <a:t> </a:t>
            </a:r>
            <a:endParaRPr lang="en-US" sz="2000" dirty="0"/>
          </a:p>
        </p:txBody>
      </p:sp>
      <p:sp>
        <p:nvSpPr>
          <p:cNvPr id="12" name="Content Placeholder 11">
            <a:extLst>
              <a:ext uri="{FF2B5EF4-FFF2-40B4-BE49-F238E27FC236}">
                <a16:creationId xmlns:a16="http://schemas.microsoft.com/office/drawing/2014/main" id="{4F0F8AEC-DE52-5E4F-3582-5DB5D486A7E7}"/>
              </a:ext>
            </a:extLst>
          </p:cNvPr>
          <p:cNvSpPr>
            <a:spLocks noGrp="1"/>
          </p:cNvSpPr>
          <p:nvPr>
            <p:ph idx="1"/>
          </p:nvPr>
        </p:nvSpPr>
        <p:spPr/>
        <p:txBody>
          <a:bodyPr/>
          <a:lstStyle/>
          <a:p>
            <a:pPr marL="285750" indent="-285750">
              <a:buFont typeface="Arial" panose="020B0604020202020204" pitchFamily="34" charset="0"/>
              <a:buChar char="•"/>
            </a:pPr>
            <a:r>
              <a:rPr lang="en-US" sz="1800" b="1" dirty="0"/>
              <a:t>May 1, 2025  </a:t>
            </a:r>
            <a:r>
              <a:rPr lang="en-US" sz="1800" dirty="0"/>
              <a:t>-  </a:t>
            </a:r>
            <a:r>
              <a:rPr lang="en-US" sz="1800" b="0" dirty="0"/>
              <a:t>SPED </a:t>
            </a:r>
            <a:r>
              <a:rPr lang="en-US" sz="1800" dirty="0"/>
              <a:t>EOY</a:t>
            </a:r>
            <a:r>
              <a:rPr lang="en-US" sz="1800" b="0" dirty="0"/>
              <a:t> </a:t>
            </a:r>
            <a:r>
              <a:rPr lang="en-US" sz="1800" b="0" baseline="0" dirty="0"/>
              <a:t>Snapshot official open</a:t>
            </a:r>
          </a:p>
          <a:p>
            <a:pPr marL="285750" indent="-285750">
              <a:buFont typeface="Arial" panose="020B0604020202020204" pitchFamily="34" charset="0"/>
              <a:buChar char="•"/>
            </a:pPr>
            <a:r>
              <a:rPr lang="en-US" sz="1800" b="1" dirty="0"/>
              <a:t>June 26, 2025 </a:t>
            </a:r>
            <a:r>
              <a:rPr lang="en-US" sz="1800" dirty="0"/>
              <a:t>– IEP Interchange files error-free</a:t>
            </a:r>
            <a:endParaRPr lang="en-US" sz="1800" b="0" dirty="0"/>
          </a:p>
          <a:p>
            <a:pPr marL="285750" indent="-285750">
              <a:buFont typeface="Arial" panose="020B0604020202020204" pitchFamily="34" charset="0"/>
              <a:buChar char="•"/>
            </a:pPr>
            <a:r>
              <a:rPr lang="en-US" sz="1800" b="1" dirty="0"/>
              <a:t>September 4, 2025 </a:t>
            </a:r>
            <a:r>
              <a:rPr lang="en-US" sz="1800" dirty="0"/>
              <a:t>- </a:t>
            </a:r>
            <a:r>
              <a:rPr lang="en-US" sz="1800" b="0" baseline="0" dirty="0"/>
              <a:t>All Exception requests submitted to CDE</a:t>
            </a:r>
            <a:endParaRPr lang="en-US" sz="1800" b="0" dirty="0"/>
          </a:p>
          <a:p>
            <a:pPr marL="285750" indent="-285750">
              <a:buFont typeface="Arial" panose="020B0604020202020204" pitchFamily="34" charset="0"/>
              <a:buChar char="•"/>
            </a:pPr>
            <a:r>
              <a:rPr lang="en-US" sz="1800" b="1" dirty="0"/>
              <a:t>September 11, 2025 </a:t>
            </a:r>
            <a:r>
              <a:rPr lang="en-US" sz="1800" dirty="0"/>
              <a:t>– All errors resolved at snapshot/interchange </a:t>
            </a:r>
            <a:endParaRPr lang="en-US" sz="1800" b="0" baseline="0" dirty="0"/>
          </a:p>
          <a:p>
            <a:pPr marL="285750" indent="-285750">
              <a:buFont typeface="Arial" panose="020B0604020202020204" pitchFamily="34" charset="0"/>
              <a:buChar char="•"/>
            </a:pPr>
            <a:r>
              <a:rPr lang="en-US" sz="1800" b="1" dirty="0"/>
              <a:t>September 11 -19, 2025 </a:t>
            </a:r>
            <a:r>
              <a:rPr lang="en-US" sz="1800" dirty="0"/>
              <a:t>- </a:t>
            </a:r>
            <a:r>
              <a:rPr lang="en-US" sz="1800" b="0" baseline="0" dirty="0"/>
              <a:t>Initial Report Review </a:t>
            </a:r>
          </a:p>
          <a:p>
            <a:pPr marL="285750" indent="-285750">
              <a:buFont typeface="Arial" panose="020B0604020202020204" pitchFamily="34" charset="0"/>
              <a:buChar char="•"/>
            </a:pPr>
            <a:r>
              <a:rPr lang="en-US" sz="1800" b="1" dirty="0"/>
              <a:t>September 22 - 26, 2025 </a:t>
            </a:r>
            <a:r>
              <a:rPr lang="en-US" sz="1800" b="0" baseline="0" dirty="0"/>
              <a:t>– </a:t>
            </a:r>
            <a:r>
              <a:rPr lang="en-US" sz="1800" b="0" dirty="0"/>
              <a:t>Resolving duplicates</a:t>
            </a:r>
          </a:p>
          <a:p>
            <a:pPr marL="285750" indent="-285750">
              <a:buFont typeface="Arial" panose="020B0604020202020204" pitchFamily="34" charset="0"/>
              <a:buChar char="•"/>
            </a:pPr>
            <a:r>
              <a:rPr lang="en-US" sz="1800" b="1" dirty="0"/>
              <a:t>September 20 - 27, 2025 </a:t>
            </a:r>
            <a:r>
              <a:rPr lang="en-US" sz="1800" b="0" baseline="0" dirty="0"/>
              <a:t>– </a:t>
            </a:r>
            <a:r>
              <a:rPr lang="en-US" sz="1800" b="0" dirty="0"/>
              <a:t>Final Report Review</a:t>
            </a:r>
          </a:p>
          <a:p>
            <a:pPr marL="285750" indent="-285750">
              <a:buFont typeface="Arial" panose="020B0604020202020204" pitchFamily="34" charset="0"/>
              <a:buChar char="•"/>
            </a:pPr>
            <a:r>
              <a:rPr lang="en-US" sz="1800" b="1" dirty="0"/>
              <a:t>September 26, 2025 </a:t>
            </a:r>
            <a:r>
              <a:rPr lang="en-US" sz="1800" dirty="0"/>
              <a:t>– All error resolved and snapshot complete</a:t>
            </a:r>
            <a:endParaRPr lang="en-US" sz="1800" b="0" dirty="0"/>
          </a:p>
          <a:p>
            <a:pPr marL="285750" indent="-285750">
              <a:buFont typeface="Arial" panose="020B0604020202020204" pitchFamily="34" charset="0"/>
              <a:buChar char="•"/>
            </a:pPr>
            <a:r>
              <a:rPr lang="en-US" sz="1800" b="1" dirty="0"/>
              <a:t>September 29 – Oct. 1, 2025 </a:t>
            </a:r>
            <a:r>
              <a:rPr lang="en-US" sz="1800" dirty="0"/>
              <a:t>- </a:t>
            </a:r>
            <a:r>
              <a:rPr lang="en-US" sz="1800" b="0" dirty="0"/>
              <a:t>Final</a:t>
            </a:r>
            <a:r>
              <a:rPr lang="en-US" sz="1800" b="0" baseline="0" dirty="0"/>
              <a:t> approval in Data Pipeline and reports uploaded to DMS </a:t>
            </a:r>
            <a:endParaRPr lang="en-US" sz="1800" b="0" dirty="0"/>
          </a:p>
          <a:p>
            <a:endParaRPr lang="en-US" dirty="0"/>
          </a:p>
        </p:txBody>
      </p:sp>
    </p:spTree>
    <p:extLst>
      <p:ext uri="{BB962C8B-B14F-4D97-AF65-F5344CB8AC3E}">
        <p14:creationId xmlns:p14="http://schemas.microsoft.com/office/powerpoint/2010/main" val="1544970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Special Education IEP Interchange</a:t>
            </a:r>
          </a:p>
        </p:txBody>
      </p:sp>
      <p:sp>
        <p:nvSpPr>
          <p:cNvPr id="2" name="Slide Number Placeholder 1"/>
          <p:cNvSpPr>
            <a:spLocks noGrp="1"/>
          </p:cNvSpPr>
          <p:nvPr>
            <p:ph type="sldNum" sz="quarter" idx="12"/>
          </p:nvPr>
        </p:nvSpPr>
        <p:spPr/>
        <p:txBody>
          <a:bodyPr/>
          <a:lstStyle/>
          <a:p>
            <a:fld id="{67726FA2-3EC9-4717-AD62-D8C823692DD3}" type="slidenum">
              <a:rPr lang="en-US" smtClean="0"/>
              <a:pPr/>
              <a:t>12</a:t>
            </a:fld>
            <a:endParaRPr lang="en-US" dirty="0"/>
          </a:p>
        </p:txBody>
      </p:sp>
    </p:spTree>
    <p:extLst>
      <p:ext uri="{BB962C8B-B14F-4D97-AF65-F5344CB8AC3E}">
        <p14:creationId xmlns:p14="http://schemas.microsoft.com/office/powerpoint/2010/main" val="5496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B9BA-03C5-2698-9F86-FFAF17C0CF6B}"/>
              </a:ext>
              <a:ext uri="{C183D7F6-B498-43B3-948B-1728B52AA6E4}">
                <adec:decorative xmlns:adec="http://schemas.microsoft.com/office/drawing/2017/decorative" val="0"/>
              </a:ext>
            </a:extLst>
          </p:cNvPr>
          <p:cNvSpPr>
            <a:spLocks noGrp="1"/>
          </p:cNvSpPr>
          <p:nvPr>
            <p:ph type="title"/>
          </p:nvPr>
        </p:nvSpPr>
        <p:spPr/>
        <p:txBody>
          <a:bodyPr/>
          <a:lstStyle/>
          <a:p>
            <a:r>
              <a:rPr lang="en-US" dirty="0"/>
              <a:t>Special Education End of Year Snapshot</a:t>
            </a:r>
          </a:p>
        </p:txBody>
      </p:sp>
      <p:sp>
        <p:nvSpPr>
          <p:cNvPr id="9" name="TextBox 8">
            <a:extLst>
              <a:ext uri="{FF2B5EF4-FFF2-40B4-BE49-F238E27FC236}">
                <a16:creationId xmlns:a16="http://schemas.microsoft.com/office/drawing/2014/main" id="{A3911B73-137B-17A4-252C-B4BFC41E3A9B}"/>
              </a:ext>
            </a:extLst>
          </p:cNvPr>
          <p:cNvSpPr txBox="1"/>
          <p:nvPr/>
        </p:nvSpPr>
        <p:spPr>
          <a:xfrm>
            <a:off x="2703986" y="1280851"/>
            <a:ext cx="9079832" cy="369332"/>
          </a:xfrm>
          <a:prstGeom prst="rect">
            <a:avLst/>
          </a:prstGeom>
          <a:noFill/>
        </p:spPr>
        <p:txBody>
          <a:bodyPr wrap="square" rtlCol="0">
            <a:spAutoFit/>
          </a:bodyPr>
          <a:lstStyle/>
          <a:p>
            <a:r>
              <a:rPr lang="en-US" b="1" dirty="0"/>
              <a:t>Data pulls from these interchanges to make up the snapshot:</a:t>
            </a:r>
          </a:p>
        </p:txBody>
      </p:sp>
      <p:sp>
        <p:nvSpPr>
          <p:cNvPr id="14" name="TextBox 13">
            <a:extLst>
              <a:ext uri="{FF2B5EF4-FFF2-40B4-BE49-F238E27FC236}">
                <a16:creationId xmlns:a16="http://schemas.microsoft.com/office/drawing/2014/main" id="{2253642E-DB1A-241A-7529-3CE0ED83D161}"/>
              </a:ext>
            </a:extLst>
          </p:cNvPr>
          <p:cNvSpPr txBox="1"/>
          <p:nvPr/>
        </p:nvSpPr>
        <p:spPr>
          <a:xfrm>
            <a:off x="443565" y="2066487"/>
            <a:ext cx="2354445"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An interchange is the data holding place where your data files may be uploaded and validated throughout the school year</a:t>
            </a:r>
          </a:p>
        </p:txBody>
      </p:sp>
      <p:graphicFrame>
        <p:nvGraphicFramePr>
          <p:cNvPr id="6" name="Diagram 5" descr="diagram of the three Interchanges - Student, Discipline, and Sped IEP &#10;that house data that is pulled into the Sped Discipline Snapshot">
            <a:extLst>
              <a:ext uri="{FF2B5EF4-FFF2-40B4-BE49-F238E27FC236}">
                <a16:creationId xmlns:a16="http://schemas.microsoft.com/office/drawing/2014/main" id="{73D3F5DC-096A-8D10-AED8-70F89FBDA7E8}"/>
              </a:ext>
            </a:extLst>
          </p:cNvPr>
          <p:cNvGraphicFramePr/>
          <p:nvPr>
            <p:extLst>
              <p:ext uri="{D42A27DB-BD31-4B8C-83A1-F6EECF244321}">
                <p14:modId xmlns:p14="http://schemas.microsoft.com/office/powerpoint/2010/main" val="1640526253"/>
              </p:ext>
            </p:extLst>
          </p:nvPr>
        </p:nvGraphicFramePr>
        <p:xfrm>
          <a:off x="2927684" y="1619374"/>
          <a:ext cx="5315284" cy="4221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DB5D3597-BBFF-7788-D05B-87EDA0E5A699}"/>
              </a:ext>
            </a:extLst>
          </p:cNvPr>
          <p:cNvSpPr txBox="1"/>
          <p:nvPr/>
        </p:nvSpPr>
        <p:spPr>
          <a:xfrm>
            <a:off x="2564512" y="5124867"/>
            <a:ext cx="2807369"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 snapshot is a point in time “picture” of your data extracted from the interchange files. It has specific logic that pulls the correct data from the interchange files.</a:t>
            </a:r>
          </a:p>
        </p:txBody>
      </p:sp>
      <p:pic>
        <p:nvPicPr>
          <p:cNvPr id="10" name="Picture 3">
            <a:extLst>
              <a:ext uri="{FF2B5EF4-FFF2-40B4-BE49-F238E27FC236}">
                <a16:creationId xmlns:a16="http://schemas.microsoft.com/office/drawing/2014/main" id="{23429985-C217-CF58-3EFF-0C1DD4C4589C}"/>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6111" y="4593480"/>
            <a:ext cx="792208" cy="54794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6A0AF81-CC31-FFA6-03FE-B7FB072DCDA0}"/>
              </a:ext>
              <a:ext uri="{C183D7F6-B498-43B3-948B-1728B52AA6E4}">
                <adec:decorative xmlns:adec="http://schemas.microsoft.com/office/drawing/2017/decorative" val="1"/>
              </a:ext>
            </a:extLst>
          </p:cNvPr>
          <p:cNvSpPr/>
          <p:nvPr/>
        </p:nvSpPr>
        <p:spPr>
          <a:xfrm>
            <a:off x="9796655" y="1619374"/>
            <a:ext cx="284471" cy="278566"/>
          </a:xfrm>
          <a:prstGeom prst="rect">
            <a:avLst/>
          </a:prstGeom>
          <a:solidFill>
            <a:schemeClr val="bg2"/>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0B8E10B-5FB6-7F73-7058-707DB892A130}"/>
              </a:ext>
              <a:ext uri="{C183D7F6-B498-43B3-948B-1728B52AA6E4}">
                <adec:decorative xmlns:adec="http://schemas.microsoft.com/office/drawing/2017/decorative" val="1"/>
              </a:ext>
            </a:extLst>
          </p:cNvPr>
          <p:cNvSpPr txBox="1"/>
          <p:nvPr/>
        </p:nvSpPr>
        <p:spPr>
          <a:xfrm>
            <a:off x="10210800" y="1559431"/>
            <a:ext cx="1280065" cy="1169551"/>
          </a:xfrm>
          <a:prstGeom prst="rect">
            <a:avLst/>
          </a:prstGeom>
          <a:noFill/>
        </p:spPr>
        <p:txBody>
          <a:bodyPr wrap="square" rtlCol="0">
            <a:spAutoFit/>
          </a:bodyPr>
          <a:lstStyle/>
          <a:p>
            <a:r>
              <a:rPr lang="en-US" sz="1400" dirty="0"/>
              <a:t>AU Responsibility</a:t>
            </a:r>
          </a:p>
          <a:p>
            <a:endParaRPr lang="en-US" sz="1400" dirty="0"/>
          </a:p>
          <a:p>
            <a:r>
              <a:rPr lang="en-US" sz="1400" dirty="0"/>
              <a:t>District(s) Responsibility </a:t>
            </a:r>
          </a:p>
        </p:txBody>
      </p:sp>
      <p:sp>
        <p:nvSpPr>
          <p:cNvPr id="21" name="Rectangle 20">
            <a:extLst>
              <a:ext uri="{FF2B5EF4-FFF2-40B4-BE49-F238E27FC236}">
                <a16:creationId xmlns:a16="http://schemas.microsoft.com/office/drawing/2014/main" id="{2AB5556E-E3A9-A3B0-7F6A-327CB47BA1DB}"/>
              </a:ext>
              <a:ext uri="{C183D7F6-B498-43B3-948B-1728B52AA6E4}">
                <adec:decorative xmlns:adec="http://schemas.microsoft.com/office/drawing/2017/decorative" val="1"/>
              </a:ext>
            </a:extLst>
          </p:cNvPr>
          <p:cNvSpPr/>
          <p:nvPr/>
        </p:nvSpPr>
        <p:spPr>
          <a:xfrm>
            <a:off x="9796655" y="2354567"/>
            <a:ext cx="284471" cy="278566"/>
          </a:xfrm>
          <a:prstGeom prst="rect">
            <a:avLst/>
          </a:prstGeom>
          <a:solidFill>
            <a:srgbClr val="AAE57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CB69274-289C-5FA3-E9C3-5940D317BE38}"/>
              </a:ext>
            </a:extLst>
          </p:cNvPr>
          <p:cNvSpPr txBox="1"/>
          <p:nvPr/>
        </p:nvSpPr>
        <p:spPr>
          <a:xfrm>
            <a:off x="6887414" y="4593480"/>
            <a:ext cx="4223111" cy="1569660"/>
          </a:xfrm>
          <a:prstGeom prst="rect">
            <a:avLst/>
          </a:prstGeom>
          <a:noFill/>
        </p:spPr>
        <p:txBody>
          <a:bodyPr wrap="square">
            <a:spAutoFit/>
          </a:bodyPr>
          <a:lstStyle/>
          <a:p>
            <a:pPr marL="285750" indent="-285750">
              <a:buFont typeface="Arial" panose="020B0604020202020204" pitchFamily="34" charset="0"/>
              <a:buChar char="•"/>
            </a:pPr>
            <a:r>
              <a:rPr lang="en-US" sz="1600" dirty="0"/>
              <a:t>Records run through level 1 (interchange) checks and level 2 (snapshot) checks. </a:t>
            </a:r>
          </a:p>
          <a:p>
            <a:pPr marL="285750" indent="-285750">
              <a:buFont typeface="Arial" panose="020B0604020202020204" pitchFamily="34" charset="0"/>
              <a:buChar char="•"/>
            </a:pPr>
            <a:r>
              <a:rPr lang="en-US" sz="1600" dirty="0">
                <a:highlight>
                  <a:srgbClr val="FFFF00"/>
                </a:highlight>
              </a:rPr>
              <a:t>REMEMBER: records with errors at the level 1 interchange level will </a:t>
            </a:r>
            <a:r>
              <a:rPr lang="en-US" sz="1600" u="sng" dirty="0">
                <a:highlight>
                  <a:srgbClr val="FFFF00"/>
                </a:highlight>
              </a:rPr>
              <a:t>not</a:t>
            </a:r>
            <a:r>
              <a:rPr lang="en-US" sz="1600" dirty="0">
                <a:highlight>
                  <a:srgbClr val="FFFF00"/>
                </a:highlight>
              </a:rPr>
              <a:t> pull into your level 2 snapshot checks</a:t>
            </a:r>
          </a:p>
        </p:txBody>
      </p:sp>
      <p:sp>
        <p:nvSpPr>
          <p:cNvPr id="4" name="Slide Number Placeholder 3">
            <a:extLst>
              <a:ext uri="{FF2B5EF4-FFF2-40B4-BE49-F238E27FC236}">
                <a16:creationId xmlns:a16="http://schemas.microsoft.com/office/drawing/2014/main" id="{6F1C037F-24AE-2EC8-8DF0-0D7E1C6DC2A5}"/>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2695403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 of all Data Submitted in the </a:t>
            </a:r>
            <a:br>
              <a:rPr lang="en-US" dirty="0"/>
            </a:br>
            <a:r>
              <a:rPr lang="en-US" dirty="0"/>
              <a:t>Special Education IEP Interchange</a:t>
            </a:r>
          </a:p>
        </p:txBody>
      </p:sp>
      <p:sp>
        <p:nvSpPr>
          <p:cNvPr id="2" name="Content Placeholder 1"/>
          <p:cNvSpPr>
            <a:spLocks noGrp="1"/>
          </p:cNvSpPr>
          <p:nvPr>
            <p:ph idx="1"/>
          </p:nvPr>
        </p:nvSpPr>
        <p:spPr>
          <a:xfrm>
            <a:off x="270933" y="1523999"/>
            <a:ext cx="5245284" cy="4479235"/>
          </a:xfrm>
        </p:spPr>
        <p:txBody>
          <a:bodyPr>
            <a:normAutofit lnSpcReduction="10000"/>
          </a:bodyPr>
          <a:lstStyle/>
          <a:p>
            <a:pPr marL="0" indent="0">
              <a:buNone/>
            </a:pPr>
            <a:r>
              <a:rPr lang="en-US" sz="1600" b="1" u="sng" dirty="0">
                <a:solidFill>
                  <a:schemeClr val="accent1">
                    <a:lumMod val="75000"/>
                  </a:schemeClr>
                </a:solidFill>
              </a:rPr>
              <a:t>Special Education Child File</a:t>
            </a:r>
          </a:p>
          <a:p>
            <a:pPr lvl="1"/>
            <a:r>
              <a:rPr lang="en-US" sz="1600" dirty="0">
                <a:solidFill>
                  <a:schemeClr val="accent1">
                    <a:lumMod val="75000"/>
                  </a:schemeClr>
                </a:solidFill>
              </a:rPr>
              <a:t>student demographic information</a:t>
            </a:r>
          </a:p>
          <a:p>
            <a:pPr lvl="1"/>
            <a:r>
              <a:rPr lang="en-US" sz="1600" dirty="0">
                <a:solidFill>
                  <a:schemeClr val="accent1">
                    <a:lumMod val="75000"/>
                  </a:schemeClr>
                </a:solidFill>
              </a:rPr>
              <a:t>file required by every AU</a:t>
            </a:r>
          </a:p>
          <a:p>
            <a:pPr marL="0" indent="0">
              <a:buNone/>
            </a:pPr>
            <a:r>
              <a:rPr lang="en-US" sz="1600" b="1" u="sng" dirty="0">
                <a:solidFill>
                  <a:schemeClr val="accent4">
                    <a:lumMod val="75000"/>
                  </a:schemeClr>
                </a:solidFill>
              </a:rPr>
              <a:t>Special Education Participation File</a:t>
            </a:r>
          </a:p>
          <a:p>
            <a:pPr lvl="1"/>
            <a:r>
              <a:rPr lang="en-US" sz="1600" dirty="0">
                <a:solidFill>
                  <a:schemeClr val="accent4">
                    <a:lumMod val="75000"/>
                  </a:schemeClr>
                </a:solidFill>
              </a:rPr>
              <a:t>special education services and referral information</a:t>
            </a:r>
          </a:p>
          <a:p>
            <a:pPr lvl="1"/>
            <a:r>
              <a:rPr lang="en-US" sz="1600" dirty="0">
                <a:solidFill>
                  <a:schemeClr val="accent4">
                    <a:lumMod val="75000"/>
                  </a:schemeClr>
                </a:solidFill>
              </a:rPr>
              <a:t>file required by every AU</a:t>
            </a:r>
          </a:p>
          <a:p>
            <a:pPr marL="0" indent="0">
              <a:buNone/>
            </a:pPr>
            <a:r>
              <a:rPr lang="en-US" sz="1600" b="1" u="sng" dirty="0">
                <a:solidFill>
                  <a:schemeClr val="bg2">
                    <a:lumMod val="75000"/>
                  </a:schemeClr>
                </a:solidFill>
              </a:rPr>
              <a:t>Medically Necessary Services Screen </a:t>
            </a:r>
          </a:p>
          <a:p>
            <a:pPr lvl="1"/>
            <a:r>
              <a:rPr lang="en-US" sz="1600" dirty="0">
                <a:solidFill>
                  <a:schemeClr val="bg2">
                    <a:lumMod val="75000"/>
                  </a:schemeClr>
                </a:solidFill>
              </a:rPr>
              <a:t>Input screen to manually add counts related to medically necessary services</a:t>
            </a:r>
          </a:p>
          <a:p>
            <a:pPr lvl="1"/>
            <a:r>
              <a:rPr lang="en-US" sz="1600" dirty="0">
                <a:solidFill>
                  <a:schemeClr val="bg2">
                    <a:lumMod val="75000"/>
                  </a:schemeClr>
                </a:solidFill>
              </a:rPr>
              <a:t>required by every AU</a:t>
            </a:r>
          </a:p>
          <a:p>
            <a:pPr marL="0" indent="0">
              <a:buNone/>
            </a:pPr>
            <a:endParaRPr lang="en-US" sz="1600" b="1" u="sng" dirty="0"/>
          </a:p>
          <a:p>
            <a:pPr marL="0" indent="0">
              <a:buNone/>
            </a:pPr>
            <a:r>
              <a:rPr lang="en-US" sz="1600" b="1" u="sng" dirty="0">
                <a:solidFill>
                  <a:schemeClr val="bg1">
                    <a:lumMod val="50000"/>
                  </a:schemeClr>
                </a:solidFill>
              </a:rPr>
              <a:t>Coordinated Early Intervening Services File </a:t>
            </a:r>
          </a:p>
          <a:p>
            <a:pPr marL="457200" lvl="1" indent="0">
              <a:buNone/>
            </a:pPr>
            <a:r>
              <a:rPr lang="en-US" sz="1600" dirty="0">
                <a:solidFill>
                  <a:schemeClr val="bg1">
                    <a:lumMod val="50000"/>
                  </a:schemeClr>
                </a:solidFill>
              </a:rPr>
              <a:t>* Only required if your AU funded CEIS or CCEIS using federal dollars (generally only 5-6 AUs)</a:t>
            </a:r>
          </a:p>
          <a:p>
            <a:pPr lvl="1"/>
            <a:r>
              <a:rPr lang="en-US" sz="1600" dirty="0">
                <a:solidFill>
                  <a:schemeClr val="bg1">
                    <a:lumMod val="50000"/>
                  </a:schemeClr>
                </a:solidFill>
              </a:rPr>
              <a:t>You will be contacted by CDE if you need to upload this file </a:t>
            </a:r>
          </a:p>
        </p:txBody>
      </p:sp>
      <p:sp>
        <p:nvSpPr>
          <p:cNvPr id="4" name="Slide Number Placeholder 3">
            <a:extLst>
              <a:ext uri="{FF2B5EF4-FFF2-40B4-BE49-F238E27FC236}">
                <a16:creationId xmlns:a16="http://schemas.microsoft.com/office/drawing/2014/main" id="{8CFAC4F3-33AC-4F79-86B4-BEF93619C6A5}"/>
              </a:ext>
            </a:extLst>
          </p:cNvPr>
          <p:cNvSpPr>
            <a:spLocks noGrp="1"/>
          </p:cNvSpPr>
          <p:nvPr>
            <p:ph type="sldNum" sz="quarter" idx="12"/>
          </p:nvPr>
        </p:nvSpPr>
        <p:spPr/>
        <p:txBody>
          <a:bodyPr/>
          <a:lstStyle/>
          <a:p>
            <a:fld id="{C479D5F6-EDCB-402A-AC08-4943A1820E8F}" type="slidenum">
              <a:rPr lang="en-US" smtClean="0"/>
              <a:pPr/>
              <a:t>14</a:t>
            </a:fld>
            <a:endParaRPr lang="en-US" dirty="0"/>
          </a:p>
        </p:txBody>
      </p:sp>
      <p:graphicFrame>
        <p:nvGraphicFramePr>
          <p:cNvPr id="5" name="Diagram 4">
            <a:extLst>
              <a:ext uri="{FF2B5EF4-FFF2-40B4-BE49-F238E27FC236}">
                <a16:creationId xmlns:a16="http://schemas.microsoft.com/office/drawing/2014/main" id="{55D94623-40E2-D778-9E7B-7F04BD54810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0794272"/>
              </p:ext>
            </p:extLst>
          </p:nvPr>
        </p:nvGraphicFramePr>
        <p:xfrm>
          <a:off x="5283200" y="1346199"/>
          <a:ext cx="6575926" cy="520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E316CA71-FE89-FABD-75FA-0950007C9D58}"/>
              </a:ext>
            </a:extLst>
          </p:cNvPr>
          <p:cNvSpPr txBox="1"/>
          <p:nvPr/>
        </p:nvSpPr>
        <p:spPr>
          <a:xfrm>
            <a:off x="10202983" y="2239347"/>
            <a:ext cx="793102" cy="523220"/>
          </a:xfrm>
          <a:prstGeom prst="rect">
            <a:avLst/>
          </a:prstGeom>
          <a:noFill/>
        </p:spPr>
        <p:txBody>
          <a:bodyPr wrap="square" rtlCol="0">
            <a:spAutoFit/>
          </a:bodyPr>
          <a:lstStyle/>
          <a:p>
            <a:r>
              <a:rPr lang="en-US" sz="1400" dirty="0"/>
              <a:t>CEIS</a:t>
            </a:r>
            <a:r>
              <a:rPr lang="en-US" sz="1400" dirty="0">
                <a:solidFill>
                  <a:schemeClr val="bg1"/>
                </a:solidFill>
              </a:rPr>
              <a:t> </a:t>
            </a:r>
            <a:r>
              <a:rPr lang="en-US" sz="1400" dirty="0"/>
              <a:t>File*</a:t>
            </a:r>
          </a:p>
        </p:txBody>
      </p:sp>
    </p:spTree>
    <p:extLst>
      <p:ext uri="{BB962C8B-B14F-4D97-AF65-F5344CB8AC3E}">
        <p14:creationId xmlns:p14="http://schemas.microsoft.com/office/powerpoint/2010/main" val="2348213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Special Education IEP Interchange </a:t>
            </a:r>
            <a:br>
              <a:rPr lang="en-US" dirty="0"/>
            </a:br>
            <a:r>
              <a:rPr lang="en-US" dirty="0"/>
              <a:t>Files Record Expectation</a:t>
            </a:r>
          </a:p>
        </p:txBody>
      </p:sp>
      <p:sp>
        <p:nvSpPr>
          <p:cNvPr id="3" name="Text Placeholder 2">
            <a:extLst>
              <a:ext uri="{FF2B5EF4-FFF2-40B4-BE49-F238E27FC236}">
                <a16:creationId xmlns:a16="http://schemas.microsoft.com/office/drawing/2014/main" id="{014599E6-8BF6-E891-C97E-5C89A90063FF}"/>
              </a:ext>
            </a:extLst>
          </p:cNvPr>
          <p:cNvSpPr>
            <a:spLocks noGrp="1"/>
          </p:cNvSpPr>
          <p:nvPr>
            <p:ph type="body" sz="quarter" idx="13"/>
          </p:nvPr>
        </p:nvSpPr>
        <p:spPr/>
        <p:txBody>
          <a:bodyPr/>
          <a:lstStyle/>
          <a:p>
            <a:r>
              <a:rPr lang="en-US" sz="2400" b="1" dirty="0">
                <a:latin typeface="+mn-lt"/>
              </a:rPr>
              <a:t>Child File</a:t>
            </a:r>
          </a:p>
          <a:p>
            <a:endParaRPr lang="en-US" dirty="0"/>
          </a:p>
        </p:txBody>
      </p:sp>
      <p:sp>
        <p:nvSpPr>
          <p:cNvPr id="6" name="Content Placeholder 5"/>
          <p:cNvSpPr>
            <a:spLocks noGrp="1"/>
          </p:cNvSpPr>
          <p:nvPr>
            <p:ph sz="half" idx="1"/>
          </p:nvPr>
        </p:nvSpPr>
        <p:spPr>
          <a:xfrm>
            <a:off x="838200" y="2286000"/>
            <a:ext cx="5088467" cy="2887133"/>
          </a:xfrm>
          <a:solidFill>
            <a:schemeClr val="accent1">
              <a:lumMod val="40000"/>
              <a:lumOff val="60000"/>
            </a:schemeClr>
          </a:solidFill>
          <a:ln>
            <a:solidFill>
              <a:schemeClr val="tx1"/>
            </a:solidFill>
          </a:ln>
        </p:spPr>
        <p:txBody>
          <a:bodyPr>
            <a:normAutofit lnSpcReduction="10000"/>
          </a:bodyPr>
          <a:lstStyle/>
          <a:p>
            <a:endParaRPr lang="en-US" sz="1600" dirty="0">
              <a:latin typeface="+mn-lt"/>
            </a:endParaRPr>
          </a:p>
          <a:p>
            <a:r>
              <a:rPr lang="en-US" sz="1600" dirty="0">
                <a:latin typeface="+mn-lt"/>
              </a:rPr>
              <a:t>Demographic information</a:t>
            </a:r>
          </a:p>
          <a:p>
            <a:r>
              <a:rPr lang="en-US" sz="1600" dirty="0">
                <a:latin typeface="+mn-lt"/>
              </a:rPr>
              <a:t>1 record per student</a:t>
            </a:r>
          </a:p>
          <a:p>
            <a:r>
              <a:rPr lang="en-US" sz="1600" dirty="0">
                <a:latin typeface="+mn-lt"/>
              </a:rPr>
              <a:t>The primary source of this information is the Student Interchange </a:t>
            </a:r>
            <a:r>
              <a:rPr lang="en-US" sz="1600" b="1" dirty="0">
                <a:latin typeface="+mn-lt"/>
              </a:rPr>
              <a:t>Student Demographic File -Untagged File </a:t>
            </a:r>
            <a:r>
              <a:rPr lang="en-US" sz="1600" dirty="0">
                <a:latin typeface="+mn-lt"/>
              </a:rPr>
              <a:t>IF LASIDS match between district and AU</a:t>
            </a:r>
          </a:p>
          <a:p>
            <a:r>
              <a:rPr lang="en-US" sz="1600" dirty="0">
                <a:latin typeface="+mn-lt"/>
              </a:rPr>
              <a:t>If student is not required to be submitted in the Student Interchange (private school or facility students) the demographic data is pulled from this file into the snapshot</a:t>
            </a:r>
          </a:p>
          <a:p>
            <a:pPr marL="0" indent="0">
              <a:buNone/>
            </a:pPr>
            <a:endParaRPr lang="en-US" sz="1400" b="1"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dirty="0"/>
          </a:p>
        </p:txBody>
      </p:sp>
      <p:sp>
        <p:nvSpPr>
          <p:cNvPr id="8" name="Text Placeholder 7">
            <a:extLst>
              <a:ext uri="{FF2B5EF4-FFF2-40B4-BE49-F238E27FC236}">
                <a16:creationId xmlns:a16="http://schemas.microsoft.com/office/drawing/2014/main" id="{70524CD7-118B-E1DC-E04D-4CD8D50576F8}"/>
              </a:ext>
            </a:extLst>
          </p:cNvPr>
          <p:cNvSpPr>
            <a:spLocks noGrp="1"/>
          </p:cNvSpPr>
          <p:nvPr>
            <p:ph type="body" sz="quarter" idx="14"/>
          </p:nvPr>
        </p:nvSpPr>
        <p:spPr/>
        <p:txBody>
          <a:bodyPr/>
          <a:lstStyle/>
          <a:p>
            <a:r>
              <a:rPr lang="en-US" sz="2400" b="1" dirty="0">
                <a:latin typeface="+mn-lt"/>
              </a:rPr>
              <a:t>Participation File </a:t>
            </a:r>
          </a:p>
          <a:p>
            <a:endParaRPr lang="en-US" dirty="0"/>
          </a:p>
        </p:txBody>
      </p:sp>
      <p:sp>
        <p:nvSpPr>
          <p:cNvPr id="7" name="Content Placeholder 6"/>
          <p:cNvSpPr>
            <a:spLocks noGrp="1"/>
          </p:cNvSpPr>
          <p:nvPr>
            <p:ph sz="half" idx="2"/>
          </p:nvPr>
        </p:nvSpPr>
        <p:spPr>
          <a:xfrm>
            <a:off x="6172200" y="2286000"/>
            <a:ext cx="5181600" cy="2887133"/>
          </a:xfrm>
          <a:prstGeom prst="rect">
            <a:avLst/>
          </a:prstGeom>
          <a:solidFill>
            <a:schemeClr val="bg2"/>
          </a:solidFill>
          <a:ln>
            <a:solidFill>
              <a:schemeClr val="tx1"/>
            </a:solidFill>
          </a:ln>
        </p:spPr>
        <p:txBody>
          <a:bodyPr>
            <a:normAutofit fontScale="25000" lnSpcReduction="20000"/>
          </a:bodyPr>
          <a:lstStyle/>
          <a:p>
            <a:endParaRPr lang="en-US" sz="6400" dirty="0">
              <a:latin typeface="+mn-lt"/>
            </a:endParaRPr>
          </a:p>
          <a:p>
            <a:r>
              <a:rPr lang="en-US" sz="6400" dirty="0">
                <a:latin typeface="+mn-lt"/>
              </a:rPr>
              <a:t>Special Education services and referral information</a:t>
            </a:r>
          </a:p>
          <a:p>
            <a:r>
              <a:rPr lang="en-US" sz="6400" dirty="0">
                <a:latin typeface="+mn-lt"/>
              </a:rPr>
              <a:t>1 record per student</a:t>
            </a:r>
          </a:p>
          <a:p>
            <a:r>
              <a:rPr lang="en-US" sz="6400" dirty="0">
                <a:latin typeface="+mn-lt"/>
              </a:rPr>
              <a:t>Record should reflect a student’s </a:t>
            </a:r>
            <a:r>
              <a:rPr lang="en-US" sz="6400" u="sng" dirty="0">
                <a:latin typeface="+mn-lt"/>
              </a:rPr>
              <a:t>latest Sped status </a:t>
            </a:r>
            <a:r>
              <a:rPr lang="en-US" sz="6400" dirty="0">
                <a:latin typeface="+mn-lt"/>
              </a:rPr>
              <a:t>within the reporting period</a:t>
            </a:r>
          </a:p>
          <a:p>
            <a:r>
              <a:rPr lang="en-US" sz="6400" dirty="0">
                <a:latin typeface="+mn-lt"/>
              </a:rPr>
              <a:t>The primary source of the </a:t>
            </a:r>
            <a:r>
              <a:rPr lang="en-US" sz="6400" b="1" dirty="0">
                <a:latin typeface="+mn-lt"/>
              </a:rPr>
              <a:t>Entry Grade Level </a:t>
            </a:r>
            <a:r>
              <a:rPr lang="en-US" sz="6400" dirty="0">
                <a:latin typeface="+mn-lt"/>
              </a:rPr>
              <a:t>field is the Student Interchange </a:t>
            </a:r>
            <a:r>
              <a:rPr lang="en-US" sz="6400" b="1" dirty="0">
                <a:latin typeface="+mn-lt"/>
              </a:rPr>
              <a:t>Student School Association File- Untagged File</a:t>
            </a:r>
            <a:r>
              <a:rPr lang="en-US" sz="6400" dirty="0">
                <a:latin typeface="+mn-lt"/>
              </a:rPr>
              <a:t> </a:t>
            </a:r>
          </a:p>
          <a:p>
            <a:r>
              <a:rPr lang="en-US" sz="6400" dirty="0">
                <a:latin typeface="+mn-lt"/>
              </a:rPr>
              <a:t>If student is not required to be submitted in the Student Interchange (private school or facility students) the Grade Level is pulled from this file</a:t>
            </a:r>
          </a:p>
          <a:p>
            <a:pPr marL="0" indent="0">
              <a:buNone/>
            </a:pPr>
            <a:endParaRPr lang="en-US" sz="5600" b="1" dirty="0"/>
          </a:p>
          <a:p>
            <a:endParaRPr lang="en-US" sz="1600" dirty="0"/>
          </a:p>
          <a:p>
            <a:pPr marL="0" indent="0">
              <a:buNone/>
            </a:pPr>
            <a:endParaRPr lang="en-US" sz="1600" dirty="0"/>
          </a:p>
          <a:p>
            <a:pPr marL="0" indent="0">
              <a:buNone/>
            </a:pPr>
            <a:r>
              <a:rPr lang="en-US" sz="1600" dirty="0"/>
              <a:t> </a:t>
            </a:r>
          </a:p>
        </p:txBody>
      </p:sp>
      <p:sp>
        <p:nvSpPr>
          <p:cNvPr id="4" name="TextBox 3"/>
          <p:cNvSpPr txBox="1"/>
          <p:nvPr/>
        </p:nvSpPr>
        <p:spPr>
          <a:xfrm>
            <a:off x="1060316" y="5290817"/>
            <a:ext cx="9836284" cy="1077218"/>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t>Each record must have a valid SASID and/or a LASID combination on each file before it will pull into the snapshot</a:t>
            </a:r>
          </a:p>
          <a:p>
            <a:pPr marL="285750" indent="-285750">
              <a:buFont typeface="Wingdings" panose="05000000000000000000" pitchFamily="2" charset="2"/>
              <a:buChar char="ü"/>
            </a:pPr>
            <a:r>
              <a:rPr lang="en-US" sz="1600" dirty="0"/>
              <a:t>LASIDs must match district uploaded Student Interchange files for the demographic data (i.e. race) to pull from the district files</a:t>
            </a:r>
          </a:p>
        </p:txBody>
      </p:sp>
      <p:sp>
        <p:nvSpPr>
          <p:cNvPr id="2" name="Slide Number Placeholder 1"/>
          <p:cNvSpPr>
            <a:spLocks noGrp="1"/>
          </p:cNvSpPr>
          <p:nvPr>
            <p:ph type="sldNum" sz="quarter" idx="12"/>
          </p:nvPr>
        </p:nvSpPr>
        <p:spPr>
          <a:prstGeom prst="rect">
            <a:avLst/>
          </a:prstGeom>
        </p:spPr>
        <p:txBody>
          <a:bodyPr/>
          <a:lstStyle/>
          <a:p>
            <a:fld id="{67726FA2-3EC9-4717-AD62-D8C823692DD3}" type="slidenum">
              <a:rPr lang="en-US" smtClean="0"/>
              <a:pPr/>
              <a:t>15</a:t>
            </a:fld>
            <a:endParaRPr lang="en-US" dirty="0"/>
          </a:p>
        </p:txBody>
      </p:sp>
    </p:spTree>
    <p:extLst>
      <p:ext uri="{BB962C8B-B14F-4D97-AF65-F5344CB8AC3E}">
        <p14:creationId xmlns:p14="http://schemas.microsoft.com/office/powerpoint/2010/main" val="3394421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D603-9B8C-4B69-B94E-C91FB7EA9376}"/>
              </a:ext>
            </a:extLst>
          </p:cNvPr>
          <p:cNvSpPr>
            <a:spLocks noGrp="1"/>
          </p:cNvSpPr>
          <p:nvPr>
            <p:ph type="title"/>
          </p:nvPr>
        </p:nvSpPr>
        <p:spPr/>
        <p:txBody>
          <a:bodyPr>
            <a:normAutofit/>
          </a:bodyPr>
          <a:lstStyle/>
          <a:p>
            <a:r>
              <a:rPr lang="en-US" dirty="0"/>
              <a:t>Snapshot Fields in which the data should pull from the Student Interchange district files </a:t>
            </a:r>
          </a:p>
        </p:txBody>
      </p:sp>
      <p:sp>
        <p:nvSpPr>
          <p:cNvPr id="3" name="Content Placeholder 2">
            <a:extLst>
              <a:ext uri="{FF2B5EF4-FFF2-40B4-BE49-F238E27FC236}">
                <a16:creationId xmlns:a16="http://schemas.microsoft.com/office/drawing/2014/main" id="{3235A9F2-E9CD-445D-B646-E5BCD13604CE}"/>
              </a:ext>
            </a:extLst>
          </p:cNvPr>
          <p:cNvSpPr>
            <a:spLocks noGrp="1"/>
          </p:cNvSpPr>
          <p:nvPr>
            <p:ph sz="half" idx="1"/>
          </p:nvPr>
        </p:nvSpPr>
        <p:spPr>
          <a:xfrm>
            <a:off x="2152651" y="1729102"/>
            <a:ext cx="3800475" cy="2246971"/>
          </a:xfrm>
          <a:ln>
            <a:solidFill>
              <a:schemeClr val="tx1"/>
            </a:solidFill>
          </a:ln>
        </p:spPr>
        <p:txBody>
          <a:bodyPr>
            <a:normAutofit fontScale="85000" lnSpcReduction="10000"/>
          </a:bodyPr>
          <a:lstStyle/>
          <a:p>
            <a:pPr marL="45720" indent="0">
              <a:lnSpc>
                <a:spcPct val="100000"/>
              </a:lnSpc>
              <a:spcBef>
                <a:spcPct val="20000"/>
              </a:spcBef>
              <a:buClr>
                <a:srgbClr val="5B9BD5"/>
              </a:buClr>
              <a:buSzPct val="110000"/>
              <a:buNone/>
              <a:defRPr/>
            </a:pPr>
            <a:r>
              <a:rPr lang="en-US" sz="1800" spc="150" dirty="0">
                <a:latin typeface="Calibri" panose="020F0502020204030204"/>
                <a:cs typeface="Arial" panose="020B0604020202020204" pitchFamily="34" charset="0"/>
              </a:rPr>
              <a:t>Student Demographic File- Untagged</a:t>
            </a:r>
          </a:p>
          <a:p>
            <a:pPr marL="331470" indent="-285750">
              <a:lnSpc>
                <a:spcPct val="100000"/>
              </a:lnSpc>
              <a:spcBef>
                <a:spcPct val="20000"/>
              </a:spcBef>
              <a:buClr>
                <a:srgbClr val="5B9BD5"/>
              </a:buClr>
              <a:buSzPct val="110000"/>
              <a:defRPr/>
            </a:pPr>
            <a:r>
              <a:rPr lang="en-US" sz="1500" spc="150" dirty="0">
                <a:solidFill>
                  <a:srgbClr val="FF0000"/>
                </a:solidFill>
                <a:latin typeface="Calibri" panose="020F0502020204030204"/>
                <a:cs typeface="Arial" panose="020B0604020202020204" pitchFamily="34" charset="0"/>
              </a:rPr>
              <a:t> </a:t>
            </a:r>
            <a:r>
              <a:rPr lang="en-US" sz="1400" spc="150" dirty="0">
                <a:solidFill>
                  <a:srgbClr val="C00000"/>
                </a:solidFill>
                <a:latin typeface="Calibri" panose="020F0502020204030204"/>
                <a:cs typeface="Arial" panose="020B0604020202020204" pitchFamily="34" charset="0"/>
              </a:rPr>
              <a:t>SASID </a:t>
            </a:r>
          </a:p>
          <a:p>
            <a:pPr marL="388620" indent="-342900">
              <a:lnSpc>
                <a:spcPct val="100000"/>
              </a:lnSpc>
              <a:spcBef>
                <a:spcPct val="20000"/>
              </a:spcBef>
              <a:buClr>
                <a:srgbClr val="5B9BD5"/>
              </a:buClr>
              <a:buSzPct val="110000"/>
              <a:defRPr/>
            </a:pPr>
            <a:r>
              <a:rPr lang="en-US" sz="1400" spc="150" dirty="0">
                <a:solidFill>
                  <a:srgbClr val="C00000"/>
                </a:solidFill>
                <a:latin typeface="Calibri" panose="020F0502020204030204"/>
                <a:cs typeface="Arial" panose="020B0604020202020204" pitchFamily="34" charset="0"/>
              </a:rPr>
              <a:t>LASID </a:t>
            </a:r>
          </a:p>
          <a:p>
            <a:pPr marL="388620" indent="-342900">
              <a:lnSpc>
                <a:spcPct val="100000"/>
              </a:lnSpc>
              <a:spcBef>
                <a:spcPct val="20000"/>
              </a:spcBef>
              <a:buClr>
                <a:srgbClr val="5B9BD5"/>
              </a:buClr>
              <a:buSzPct val="110000"/>
              <a:defRPr/>
            </a:pPr>
            <a:r>
              <a:rPr lang="en-US" sz="1400" spc="150" dirty="0">
                <a:solidFill>
                  <a:srgbClr val="C00000"/>
                </a:solidFill>
                <a:latin typeface="Calibri" panose="020F0502020204030204"/>
                <a:cs typeface="Arial" panose="020B0604020202020204" pitchFamily="34" charset="0"/>
              </a:rPr>
              <a:t>Student First Name</a:t>
            </a:r>
          </a:p>
          <a:p>
            <a:pPr marL="388620" indent="-342900">
              <a:lnSpc>
                <a:spcPct val="100000"/>
              </a:lnSpc>
              <a:spcBef>
                <a:spcPct val="20000"/>
              </a:spcBef>
              <a:buClr>
                <a:srgbClr val="5B9BD5"/>
              </a:buClr>
              <a:buSzPct val="110000"/>
              <a:defRPr/>
            </a:pPr>
            <a:r>
              <a:rPr lang="en-US" sz="1400" spc="150" dirty="0">
                <a:solidFill>
                  <a:srgbClr val="C00000"/>
                </a:solidFill>
                <a:latin typeface="Calibri" panose="020F0502020204030204"/>
                <a:cs typeface="Arial" panose="020B0604020202020204" pitchFamily="34" charset="0"/>
              </a:rPr>
              <a:t>Student Middle Name </a:t>
            </a:r>
          </a:p>
          <a:p>
            <a:pPr marL="388620" indent="-342900">
              <a:lnSpc>
                <a:spcPct val="100000"/>
              </a:lnSpc>
              <a:spcBef>
                <a:spcPct val="20000"/>
              </a:spcBef>
              <a:buClr>
                <a:srgbClr val="5B9BD5"/>
              </a:buClr>
              <a:buSzPct val="110000"/>
              <a:defRPr/>
            </a:pPr>
            <a:r>
              <a:rPr lang="en-US" sz="1400" spc="150" dirty="0">
                <a:solidFill>
                  <a:srgbClr val="C00000"/>
                </a:solidFill>
                <a:latin typeface="Calibri" panose="020F0502020204030204"/>
                <a:cs typeface="Arial" panose="020B0604020202020204" pitchFamily="34" charset="0"/>
              </a:rPr>
              <a:t>Student Last Name</a:t>
            </a:r>
          </a:p>
          <a:p>
            <a:pPr marL="388620" indent="-342900">
              <a:lnSpc>
                <a:spcPct val="100000"/>
              </a:lnSpc>
              <a:spcBef>
                <a:spcPct val="20000"/>
              </a:spcBef>
              <a:buClr>
                <a:srgbClr val="5B9BD5"/>
              </a:buClr>
              <a:buSzPct val="110000"/>
              <a:defRPr/>
            </a:pPr>
            <a:r>
              <a:rPr lang="en-US" sz="1400" spc="150" dirty="0">
                <a:solidFill>
                  <a:srgbClr val="C00000"/>
                </a:solidFill>
                <a:latin typeface="Calibri" panose="020F0502020204030204"/>
                <a:cs typeface="Arial" panose="020B0604020202020204" pitchFamily="34" charset="0"/>
              </a:rPr>
              <a:t>Student Gender</a:t>
            </a:r>
          </a:p>
          <a:p>
            <a:pPr marL="388620" indent="-342900">
              <a:lnSpc>
                <a:spcPct val="100000"/>
              </a:lnSpc>
              <a:spcBef>
                <a:spcPct val="20000"/>
              </a:spcBef>
              <a:buClr>
                <a:srgbClr val="5B9BD5"/>
              </a:buClr>
              <a:buSzPct val="110000"/>
              <a:defRPr/>
            </a:pPr>
            <a:r>
              <a:rPr lang="en-US" sz="1400" spc="150" dirty="0">
                <a:solidFill>
                  <a:srgbClr val="C00000"/>
                </a:solidFill>
                <a:latin typeface="Calibri" panose="020F0502020204030204"/>
                <a:cs typeface="Arial" panose="020B0604020202020204" pitchFamily="34" charset="0"/>
              </a:rPr>
              <a:t>Student Date of birth</a:t>
            </a:r>
          </a:p>
          <a:p>
            <a:pPr marL="388620" indent="-342900">
              <a:lnSpc>
                <a:spcPct val="100000"/>
              </a:lnSpc>
              <a:spcBef>
                <a:spcPct val="20000"/>
              </a:spcBef>
              <a:buClr>
                <a:srgbClr val="5B9BD5"/>
              </a:buClr>
              <a:buSzPct val="110000"/>
              <a:defRPr/>
            </a:pPr>
            <a:r>
              <a:rPr lang="en-US" sz="1400" spc="150" dirty="0">
                <a:solidFill>
                  <a:srgbClr val="C00000"/>
                </a:solidFill>
                <a:latin typeface="Calibri" panose="020F0502020204030204"/>
                <a:cs typeface="Arial" panose="020B0604020202020204" pitchFamily="34" charset="0"/>
              </a:rPr>
              <a:t>Student Ethnicity</a:t>
            </a:r>
          </a:p>
          <a:p>
            <a:pPr marL="388620" indent="-342900">
              <a:lnSpc>
                <a:spcPct val="100000"/>
              </a:lnSpc>
              <a:spcBef>
                <a:spcPct val="20000"/>
              </a:spcBef>
              <a:buClr>
                <a:srgbClr val="5B9BD5"/>
              </a:buClr>
              <a:buSzPct val="110000"/>
              <a:defRPr/>
            </a:pPr>
            <a:r>
              <a:rPr lang="en-US" sz="1400" spc="150" dirty="0">
                <a:solidFill>
                  <a:srgbClr val="C00000"/>
                </a:solidFill>
                <a:latin typeface="Calibri" panose="020F0502020204030204"/>
                <a:cs typeface="Arial" panose="020B0604020202020204" pitchFamily="34" charset="0"/>
              </a:rPr>
              <a:t>Student Race</a:t>
            </a:r>
          </a:p>
        </p:txBody>
      </p:sp>
      <p:sp>
        <p:nvSpPr>
          <p:cNvPr id="5" name="Content Placeholder 4">
            <a:extLst>
              <a:ext uri="{FF2B5EF4-FFF2-40B4-BE49-F238E27FC236}">
                <a16:creationId xmlns:a16="http://schemas.microsoft.com/office/drawing/2014/main" id="{88BABD4E-0C6A-42B8-ADB9-5C0EB4405156}"/>
              </a:ext>
            </a:extLst>
          </p:cNvPr>
          <p:cNvSpPr>
            <a:spLocks noGrp="1"/>
          </p:cNvSpPr>
          <p:nvPr>
            <p:ph sz="half" idx="2"/>
          </p:nvPr>
        </p:nvSpPr>
        <p:spPr>
          <a:xfrm>
            <a:off x="6096000" y="1729102"/>
            <a:ext cx="3879542" cy="2246971"/>
          </a:xfrm>
          <a:ln>
            <a:solidFill>
              <a:schemeClr val="tx1"/>
            </a:solidFill>
          </a:ln>
        </p:spPr>
        <p:txBody>
          <a:bodyPr>
            <a:normAutofit/>
          </a:bodyPr>
          <a:lstStyle/>
          <a:p>
            <a:pPr marL="45720" indent="0">
              <a:lnSpc>
                <a:spcPct val="100000"/>
              </a:lnSpc>
              <a:spcBef>
                <a:spcPct val="20000"/>
              </a:spcBef>
              <a:buClr>
                <a:srgbClr val="5B9BD5"/>
              </a:buClr>
              <a:buSzPct val="110000"/>
              <a:buNone/>
              <a:defRPr/>
            </a:pPr>
            <a:r>
              <a:rPr lang="en-US" sz="1600" spc="150" dirty="0">
                <a:latin typeface="Calibri" panose="020F0502020204030204"/>
                <a:cs typeface="Arial" panose="020B0604020202020204" pitchFamily="34" charset="0"/>
              </a:rPr>
              <a:t>Student School Association File-Untagged</a:t>
            </a:r>
          </a:p>
          <a:p>
            <a:pPr marL="331470" indent="-285750">
              <a:lnSpc>
                <a:spcPct val="100000"/>
              </a:lnSpc>
              <a:spcBef>
                <a:spcPct val="20000"/>
              </a:spcBef>
              <a:buClr>
                <a:srgbClr val="5B9BD5"/>
              </a:buClr>
              <a:buSzPct val="110000"/>
              <a:defRPr/>
            </a:pPr>
            <a:r>
              <a:rPr lang="en-US" sz="1600" spc="150" dirty="0">
                <a:solidFill>
                  <a:srgbClr val="C00000"/>
                </a:solidFill>
                <a:latin typeface="Calibri" panose="020F0502020204030204"/>
                <a:cs typeface="Arial" panose="020B0604020202020204" pitchFamily="34" charset="0"/>
              </a:rPr>
              <a:t>Grade Level</a:t>
            </a:r>
          </a:p>
          <a:p>
            <a:pPr marL="45720" indent="0">
              <a:lnSpc>
                <a:spcPct val="100000"/>
              </a:lnSpc>
              <a:spcBef>
                <a:spcPct val="20000"/>
              </a:spcBef>
              <a:buClr>
                <a:srgbClr val="5B9BD5"/>
              </a:buClr>
              <a:buSzPct val="110000"/>
              <a:buNone/>
              <a:defRPr/>
            </a:pPr>
            <a:r>
              <a:rPr lang="en-US" sz="1800" spc="150" dirty="0">
                <a:latin typeface="Calibri" panose="020F0502020204030204"/>
                <a:cs typeface="Arial" panose="020B0604020202020204" pitchFamily="34" charset="0"/>
              </a:rPr>
              <a:t> </a:t>
            </a:r>
          </a:p>
          <a:p>
            <a:pPr marL="0" indent="0">
              <a:buNone/>
            </a:pPr>
            <a:endParaRPr lang="en-US" dirty="0"/>
          </a:p>
        </p:txBody>
      </p:sp>
      <p:sp>
        <p:nvSpPr>
          <p:cNvPr id="4" name="Slide Number Placeholder 3">
            <a:extLst>
              <a:ext uri="{FF2B5EF4-FFF2-40B4-BE49-F238E27FC236}">
                <a16:creationId xmlns:a16="http://schemas.microsoft.com/office/drawing/2014/main" id="{526C8644-10C5-4E8C-A261-139CB6A7EF32}"/>
              </a:ext>
            </a:extLst>
          </p:cNvPr>
          <p:cNvSpPr>
            <a:spLocks noGrp="1"/>
          </p:cNvSpPr>
          <p:nvPr>
            <p:ph type="sldNum" sz="quarter" idx="12"/>
          </p:nvPr>
        </p:nvSpPr>
        <p:spPr/>
        <p:txBody>
          <a:bodyPr/>
          <a:lstStyle/>
          <a:p>
            <a:fld id="{67726FA2-3EC9-4717-AD62-D8C823692DD3}" type="slidenum">
              <a:rPr lang="en-US" smtClean="0"/>
              <a:t>16</a:t>
            </a:fld>
            <a:endParaRPr lang="en-US" dirty="0"/>
          </a:p>
        </p:txBody>
      </p:sp>
      <p:sp>
        <p:nvSpPr>
          <p:cNvPr id="7" name="TextBox 6">
            <a:extLst>
              <a:ext uri="{FF2B5EF4-FFF2-40B4-BE49-F238E27FC236}">
                <a16:creationId xmlns:a16="http://schemas.microsoft.com/office/drawing/2014/main" id="{D14679AD-414F-456C-9757-1E13EBF4A3F8}"/>
              </a:ext>
            </a:extLst>
          </p:cNvPr>
          <p:cNvSpPr txBox="1"/>
          <p:nvPr/>
        </p:nvSpPr>
        <p:spPr>
          <a:xfrm>
            <a:off x="2152650" y="1342014"/>
            <a:ext cx="7822892" cy="369332"/>
          </a:xfrm>
          <a:prstGeom prst="rect">
            <a:avLst/>
          </a:prstGeom>
          <a:noFill/>
        </p:spPr>
        <p:txBody>
          <a:bodyPr wrap="square" rtlCol="0">
            <a:spAutoFit/>
          </a:bodyPr>
          <a:lstStyle/>
          <a:p>
            <a:pPr algn="ctr"/>
            <a:r>
              <a:rPr lang="en-US" dirty="0"/>
              <a:t>Student Interchange- Authoritative Source Fields</a:t>
            </a:r>
          </a:p>
        </p:txBody>
      </p:sp>
      <p:sp>
        <p:nvSpPr>
          <p:cNvPr id="8" name="TextBox 7">
            <a:extLst>
              <a:ext uri="{FF2B5EF4-FFF2-40B4-BE49-F238E27FC236}">
                <a16:creationId xmlns:a16="http://schemas.microsoft.com/office/drawing/2014/main" id="{C90E4BDA-94DC-401C-9A16-5829C2D62306}"/>
              </a:ext>
            </a:extLst>
          </p:cNvPr>
          <p:cNvSpPr txBox="1"/>
          <p:nvPr/>
        </p:nvSpPr>
        <p:spPr>
          <a:xfrm>
            <a:off x="2152651" y="4076413"/>
            <a:ext cx="8606140" cy="2197525"/>
          </a:xfrm>
          <a:prstGeom prst="rect">
            <a:avLst/>
          </a:prstGeom>
          <a:noFill/>
        </p:spPr>
        <p:txBody>
          <a:bodyPr wrap="square" rtlCol="0">
            <a:spAutoFit/>
          </a:bodyPr>
          <a:lstStyle/>
          <a:p>
            <a:pPr marL="331470" indent="-285750">
              <a:spcBef>
                <a:spcPct val="20000"/>
              </a:spcBef>
              <a:buClr>
                <a:srgbClr val="5B9BD5"/>
              </a:buClr>
              <a:buSzPct val="110000"/>
              <a:buFont typeface="Wingdings" panose="05000000000000000000" pitchFamily="2" charset="2"/>
              <a:buChar char="Ø"/>
              <a:defRPr/>
            </a:pPr>
            <a:r>
              <a:rPr lang="en-US" dirty="0"/>
              <a:t>Please be aware the fields above pull into your Sped EOY Snapshot from these files in </a:t>
            </a:r>
            <a:r>
              <a:rPr lang="en-US" i="1" dirty="0"/>
              <a:t>most</a:t>
            </a:r>
            <a:r>
              <a:rPr lang="en-US" dirty="0"/>
              <a:t> cases.  </a:t>
            </a:r>
          </a:p>
          <a:p>
            <a:pPr marL="788670" lvl="1" indent="-285750">
              <a:spcBef>
                <a:spcPct val="20000"/>
              </a:spcBef>
              <a:buClr>
                <a:srgbClr val="5B9BD5"/>
              </a:buClr>
              <a:buSzPct val="110000"/>
              <a:buFont typeface="Wingdings" panose="05000000000000000000" pitchFamily="2" charset="2"/>
              <a:buChar char="Ø"/>
              <a:defRPr/>
            </a:pPr>
            <a:r>
              <a:rPr lang="en-US" dirty="0"/>
              <a:t>If the student is not submitted by a district (Facility School and Private School records) the data will be pulled from the IEP Interchange files instead</a:t>
            </a:r>
          </a:p>
          <a:p>
            <a:pPr marL="502920" lvl="1">
              <a:spcBef>
                <a:spcPct val="20000"/>
              </a:spcBef>
              <a:buClr>
                <a:srgbClr val="5B9BD5"/>
              </a:buClr>
              <a:buSzPct val="110000"/>
              <a:defRPr/>
            </a:pPr>
            <a:r>
              <a:rPr lang="en-US" dirty="0">
                <a:solidFill>
                  <a:srgbClr val="C00000"/>
                </a:solidFill>
              </a:rPr>
              <a:t>*remember this when troubleshooting your errors around these fields! </a:t>
            </a:r>
          </a:p>
          <a:p>
            <a:pPr marL="502920" lvl="1">
              <a:spcBef>
                <a:spcPct val="20000"/>
              </a:spcBef>
              <a:buClr>
                <a:srgbClr val="5B9BD5"/>
              </a:buClr>
              <a:buSzPct val="110000"/>
              <a:defRPr/>
            </a:pPr>
            <a:endParaRPr lang="en-US" spc="150" dirty="0">
              <a:solidFill>
                <a:srgbClr val="FF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347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68FB-41A8-4082-8BCC-0FEEB8B2261C}"/>
              </a:ext>
            </a:extLst>
          </p:cNvPr>
          <p:cNvSpPr>
            <a:spLocks noGrp="1"/>
          </p:cNvSpPr>
          <p:nvPr>
            <p:ph type="title"/>
          </p:nvPr>
        </p:nvSpPr>
        <p:spPr/>
        <p:txBody>
          <a:bodyPr/>
          <a:lstStyle/>
          <a:p>
            <a:r>
              <a:rPr lang="en-US" dirty="0"/>
              <a:t>File Layout and Definitions Document:</a:t>
            </a:r>
            <a:br>
              <a:rPr lang="en-US" dirty="0"/>
            </a:br>
            <a:r>
              <a:rPr lang="en-US" dirty="0"/>
              <a:t>Helpful to refer to for reporting questions</a:t>
            </a:r>
          </a:p>
        </p:txBody>
      </p:sp>
      <p:sp>
        <p:nvSpPr>
          <p:cNvPr id="6" name="TextBox 5">
            <a:extLst>
              <a:ext uri="{FF2B5EF4-FFF2-40B4-BE49-F238E27FC236}">
                <a16:creationId xmlns:a16="http://schemas.microsoft.com/office/drawing/2014/main" id="{4D12E79E-C584-4F23-A5AC-8DEA808E91B7}"/>
              </a:ext>
            </a:extLst>
          </p:cNvPr>
          <p:cNvSpPr txBox="1"/>
          <p:nvPr/>
        </p:nvSpPr>
        <p:spPr>
          <a:xfrm>
            <a:off x="182685" y="1595535"/>
            <a:ext cx="4486591" cy="3970318"/>
          </a:xfrm>
          <a:prstGeom prst="rect">
            <a:avLst/>
          </a:prstGeom>
          <a:solidFill>
            <a:schemeClr val="bg1">
              <a:lumMod val="85000"/>
            </a:schemeClr>
          </a:solidFill>
          <a:ln>
            <a:solidFill>
              <a:schemeClr val="tx1"/>
            </a:solidFill>
          </a:ln>
        </p:spPr>
        <p:txBody>
          <a:bodyPr wrap="square" rtlCol="0">
            <a:spAutoFit/>
          </a:bodyPr>
          <a:lstStyle/>
          <a:p>
            <a:r>
              <a:rPr lang="en-US" dirty="0"/>
              <a:t>What’s included in the file layout? </a:t>
            </a:r>
          </a:p>
          <a:p>
            <a:pPr marL="342900" indent="-342900">
              <a:buFont typeface="Arial" panose="020B0604020202020204" pitchFamily="34" charset="0"/>
              <a:buChar char="•"/>
            </a:pPr>
            <a:r>
              <a:rPr lang="en-US" dirty="0"/>
              <a:t>Dependencies and record expectation</a:t>
            </a:r>
          </a:p>
          <a:p>
            <a:pPr marL="342900" indent="-342900">
              <a:buFont typeface="Arial" panose="020B0604020202020204" pitchFamily="34" charset="0"/>
              <a:buChar char="•"/>
            </a:pPr>
            <a:r>
              <a:rPr lang="en-US" dirty="0"/>
              <a:t>Name and Order (format) of the fields   </a:t>
            </a:r>
          </a:p>
          <a:p>
            <a:pPr marL="342900" indent="-342900">
              <a:buFont typeface="Arial" panose="020B0604020202020204" pitchFamily="34" charset="0"/>
              <a:buChar char="•"/>
            </a:pPr>
            <a:r>
              <a:rPr lang="en-US" dirty="0"/>
              <a:t>Number of characters in each field</a:t>
            </a:r>
          </a:p>
          <a:p>
            <a:pPr marL="342900" indent="-342900">
              <a:buFont typeface="Arial" panose="020B0604020202020204" pitchFamily="34" charset="0"/>
              <a:buChar char="•"/>
            </a:pPr>
            <a:r>
              <a:rPr lang="en-US" dirty="0"/>
              <a:t>Examples and remarks that help clarify</a:t>
            </a:r>
          </a:p>
          <a:p>
            <a:pPr marL="342900" indent="-342900">
              <a:buFont typeface="Arial" panose="020B0604020202020204" pitchFamily="34" charset="0"/>
              <a:buChar char="•"/>
            </a:pPr>
            <a:r>
              <a:rPr lang="en-US" b="1" dirty="0"/>
              <a:t>Data field name, definition, and applicable codes for each field provided below the ordered format</a:t>
            </a:r>
          </a:p>
          <a:p>
            <a:pPr marL="342900" indent="-342900">
              <a:buFont typeface="Arial" panose="020B0604020202020204" pitchFamily="34" charset="0"/>
              <a:buChar char="•"/>
            </a:pPr>
            <a:r>
              <a:rPr lang="en-US" dirty="0"/>
              <a:t>Changes listed at bottom of layout and highlighted in yellow, items removed listed in red font and strikethrough. </a:t>
            </a:r>
          </a:p>
          <a:p>
            <a:endParaRPr lang="en-US" dirty="0"/>
          </a:p>
        </p:txBody>
      </p:sp>
      <p:sp>
        <p:nvSpPr>
          <p:cNvPr id="3" name="Slide Number Placeholder 2">
            <a:extLst>
              <a:ext uri="{FF2B5EF4-FFF2-40B4-BE49-F238E27FC236}">
                <a16:creationId xmlns:a16="http://schemas.microsoft.com/office/drawing/2014/main" id="{C1BD981D-4801-4A4E-8D70-32761AA187E0}"/>
              </a:ext>
            </a:extLst>
          </p:cNvPr>
          <p:cNvSpPr>
            <a:spLocks noGrp="1"/>
          </p:cNvSpPr>
          <p:nvPr>
            <p:ph type="sldNum" sz="quarter" idx="12"/>
          </p:nvPr>
        </p:nvSpPr>
        <p:spPr/>
        <p:txBody>
          <a:bodyPr/>
          <a:lstStyle/>
          <a:p>
            <a:fld id="{C479D5F6-EDCB-402A-AC08-4943A1820E8F}" type="slidenum">
              <a:rPr lang="en-US" smtClean="0"/>
              <a:pPr/>
              <a:t>17</a:t>
            </a:fld>
            <a:endParaRPr lang="en-US" dirty="0"/>
          </a:p>
        </p:txBody>
      </p:sp>
      <p:pic>
        <p:nvPicPr>
          <p:cNvPr id="5" name="Picture 4" descr="same file layout data field list">
            <a:extLst>
              <a:ext uri="{FF2B5EF4-FFF2-40B4-BE49-F238E27FC236}">
                <a16:creationId xmlns:a16="http://schemas.microsoft.com/office/drawing/2014/main" id="{D234F224-E996-F935-3F70-4C2B059EBD2F}"/>
              </a:ext>
            </a:extLst>
          </p:cNvPr>
          <p:cNvPicPr>
            <a:picLocks noChangeAspect="1"/>
          </p:cNvPicPr>
          <p:nvPr/>
        </p:nvPicPr>
        <p:blipFill>
          <a:blip r:embed="rId2"/>
          <a:stretch>
            <a:fillRect/>
          </a:stretch>
        </p:blipFill>
        <p:spPr>
          <a:xfrm>
            <a:off x="4733813" y="1595535"/>
            <a:ext cx="7458187" cy="3848010"/>
          </a:xfrm>
          <a:prstGeom prst="rect">
            <a:avLst/>
          </a:prstGeom>
        </p:spPr>
      </p:pic>
    </p:spTree>
    <p:extLst>
      <p:ext uri="{BB962C8B-B14F-4D97-AF65-F5344CB8AC3E}">
        <p14:creationId xmlns:p14="http://schemas.microsoft.com/office/powerpoint/2010/main" val="3875713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0E9E-B3E5-4B90-ACC5-1B00C9B288B8}"/>
              </a:ext>
            </a:extLst>
          </p:cNvPr>
          <p:cNvSpPr>
            <a:spLocks noGrp="1"/>
          </p:cNvSpPr>
          <p:nvPr>
            <p:ph type="title"/>
          </p:nvPr>
        </p:nvSpPr>
        <p:spPr/>
        <p:txBody>
          <a:bodyPr/>
          <a:lstStyle/>
          <a:p>
            <a:r>
              <a:rPr lang="en-US" dirty="0"/>
              <a:t>Special Education Participation File Layout</a:t>
            </a:r>
          </a:p>
        </p:txBody>
      </p:sp>
      <p:sp>
        <p:nvSpPr>
          <p:cNvPr id="8" name="TextBox 7">
            <a:extLst>
              <a:ext uri="{FF2B5EF4-FFF2-40B4-BE49-F238E27FC236}">
                <a16:creationId xmlns:a16="http://schemas.microsoft.com/office/drawing/2014/main" id="{6D794432-4F50-EABB-07CD-8E07565B909B}"/>
              </a:ext>
            </a:extLst>
          </p:cNvPr>
          <p:cNvSpPr txBox="1"/>
          <p:nvPr/>
        </p:nvSpPr>
        <p:spPr>
          <a:xfrm>
            <a:off x="1306110" y="1258124"/>
            <a:ext cx="1867124" cy="738664"/>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r>
              <a:rPr lang="en-US" sz="1400" b="1" dirty="0"/>
              <a:t>Field name and definition of what is being collected</a:t>
            </a:r>
          </a:p>
        </p:txBody>
      </p:sp>
      <p:sp>
        <p:nvSpPr>
          <p:cNvPr id="7" name="TextBox 6">
            <a:extLst>
              <a:ext uri="{FF2B5EF4-FFF2-40B4-BE49-F238E27FC236}">
                <a16:creationId xmlns:a16="http://schemas.microsoft.com/office/drawing/2014/main" id="{ADE4B605-EBE1-38FE-83B0-4310FD42DAFC}"/>
              </a:ext>
            </a:extLst>
          </p:cNvPr>
          <p:cNvSpPr txBox="1"/>
          <p:nvPr/>
        </p:nvSpPr>
        <p:spPr>
          <a:xfrm>
            <a:off x="180286" y="3308402"/>
            <a:ext cx="1422400" cy="738664"/>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r>
              <a:rPr lang="en-US" sz="1400" b="1" dirty="0"/>
              <a:t>All code options and definitions</a:t>
            </a:r>
          </a:p>
        </p:txBody>
      </p:sp>
      <p:sp>
        <p:nvSpPr>
          <p:cNvPr id="9" name="Left Brace 8">
            <a:extLst>
              <a:ext uri="{FF2B5EF4-FFF2-40B4-BE49-F238E27FC236}">
                <a16:creationId xmlns:a16="http://schemas.microsoft.com/office/drawing/2014/main" id="{603B8382-A230-739A-D783-7449001F624E}"/>
              </a:ext>
              <a:ext uri="{C183D7F6-B498-43B3-948B-1728B52AA6E4}">
                <adec:decorative xmlns:adec="http://schemas.microsoft.com/office/drawing/2017/decorative" val="1"/>
              </a:ext>
            </a:extLst>
          </p:cNvPr>
          <p:cNvSpPr/>
          <p:nvPr/>
        </p:nvSpPr>
        <p:spPr>
          <a:xfrm>
            <a:off x="1704473" y="2151212"/>
            <a:ext cx="1265186" cy="4205138"/>
          </a:xfrm>
          <a:prstGeom prst="leftBrace">
            <a:avLst>
              <a:gd name="adj1" fmla="val 8333"/>
              <a:gd name="adj2" fmla="val 50216"/>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38C7C31-1C62-4460-1284-7222E1F21542}"/>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173234" y="1342497"/>
            <a:ext cx="7012166" cy="5219763"/>
          </a:xfrm>
        </p:spPr>
      </p:pic>
      <p:sp>
        <p:nvSpPr>
          <p:cNvPr id="4" name="Slide Number Placeholder 3">
            <a:extLst>
              <a:ext uri="{FF2B5EF4-FFF2-40B4-BE49-F238E27FC236}">
                <a16:creationId xmlns:a16="http://schemas.microsoft.com/office/drawing/2014/main" id="{596F0973-C879-4014-BE8A-F43345915237}"/>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164536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File Tips </a:t>
            </a:r>
          </a:p>
        </p:txBody>
      </p:sp>
      <p:sp>
        <p:nvSpPr>
          <p:cNvPr id="5" name="Content Placeholder 4"/>
          <p:cNvSpPr>
            <a:spLocks noGrp="1"/>
          </p:cNvSpPr>
          <p:nvPr>
            <p:ph sz="half" idx="1"/>
          </p:nvPr>
        </p:nvSpPr>
        <p:spPr/>
        <p:txBody>
          <a:bodyPr>
            <a:normAutofit fontScale="25000" lnSpcReduction="20000"/>
          </a:bodyPr>
          <a:lstStyle/>
          <a:p>
            <a:pPr>
              <a:buFont typeface="Wingdings" panose="05000000000000000000" pitchFamily="2" charset="2"/>
              <a:buChar char="ü"/>
            </a:pPr>
            <a:r>
              <a:rPr lang="en-US" sz="6400" dirty="0">
                <a:latin typeface="+mn-lt"/>
              </a:rPr>
              <a:t>Excel, CSV, or Text formats are accepted</a:t>
            </a:r>
          </a:p>
          <a:p>
            <a:pPr>
              <a:buFont typeface="Wingdings" panose="05000000000000000000" pitchFamily="2" charset="2"/>
              <a:buChar char="ü"/>
            </a:pPr>
            <a:r>
              <a:rPr lang="en-US" sz="6400" dirty="0">
                <a:latin typeface="+mn-lt"/>
              </a:rPr>
              <a:t>Excel templates for Child and Participation Files posted on the </a:t>
            </a:r>
            <a:r>
              <a:rPr lang="en-US" sz="6400" dirty="0">
                <a:latin typeface="+mn-lt"/>
                <a:hlinkClick r:id="rId2"/>
              </a:rPr>
              <a:t>IEP Interchange </a:t>
            </a:r>
            <a:r>
              <a:rPr lang="en-US" sz="6400" dirty="0">
                <a:latin typeface="+mn-lt"/>
              </a:rPr>
              <a:t>page under Templates (if needed)</a:t>
            </a:r>
          </a:p>
          <a:p>
            <a:pPr>
              <a:buFont typeface="Wingdings" panose="05000000000000000000" pitchFamily="2" charset="2"/>
              <a:buChar char="ü"/>
            </a:pPr>
            <a:r>
              <a:rPr lang="en-US" sz="6400" dirty="0">
                <a:latin typeface="+mn-lt"/>
              </a:rPr>
              <a:t>No blank fields (it likely won’t upload if there are blanks)</a:t>
            </a:r>
          </a:p>
          <a:p>
            <a:pPr>
              <a:buFont typeface="Wingdings" panose="05000000000000000000" pitchFamily="2" charset="2"/>
              <a:buChar char="ü"/>
            </a:pPr>
            <a:r>
              <a:rPr lang="en-US" sz="6400" dirty="0">
                <a:latin typeface="+mn-lt"/>
              </a:rPr>
              <a:t>Be sure the file is not open when uploading it</a:t>
            </a:r>
          </a:p>
          <a:p>
            <a:pPr>
              <a:buFont typeface="Wingdings" panose="05000000000000000000" pitchFamily="2" charset="2"/>
              <a:buChar char="ü"/>
            </a:pPr>
            <a:r>
              <a:rPr lang="en-US" sz="6400" dirty="0">
                <a:latin typeface="+mn-lt"/>
              </a:rPr>
              <a:t>Be sure each field has the correct number of bytes  </a:t>
            </a:r>
          </a:p>
          <a:p>
            <a:pPr marL="0" indent="0">
              <a:buNone/>
            </a:pPr>
            <a:endParaRPr lang="en-US" sz="6400" dirty="0">
              <a:latin typeface="+mn-lt"/>
            </a:endParaRPr>
          </a:p>
          <a:p>
            <a:pPr marL="0" indent="0">
              <a:buNone/>
            </a:pPr>
            <a:endParaRPr lang="en-US" sz="6400" dirty="0">
              <a:latin typeface="+mn-lt"/>
            </a:endParaRPr>
          </a:p>
          <a:p>
            <a:pPr marL="0" indent="0">
              <a:buNone/>
            </a:pPr>
            <a:r>
              <a:rPr lang="en-US" sz="6400" b="1" dirty="0">
                <a:latin typeface="+mn-lt"/>
              </a:rPr>
              <a:t>PLEASE BE AWARE OF THIS ISSUE WITH CSV Files</a:t>
            </a:r>
          </a:p>
          <a:p>
            <a:pPr lvl="1"/>
            <a:r>
              <a:rPr lang="en-US" sz="6400" dirty="0">
                <a:latin typeface="+mn-lt"/>
              </a:rPr>
              <a:t>CSV files lose leading zeros within a data field </a:t>
            </a:r>
            <a:r>
              <a:rPr lang="en-US" sz="6400" i="1" dirty="0">
                <a:latin typeface="+mn-lt"/>
              </a:rPr>
              <a:t>after opening</a:t>
            </a:r>
            <a:r>
              <a:rPr lang="en-US" sz="6400" dirty="0">
                <a:latin typeface="+mn-lt"/>
              </a:rPr>
              <a:t>. </a:t>
            </a:r>
          </a:p>
          <a:p>
            <a:pPr lvl="1"/>
            <a:r>
              <a:rPr lang="en-US" sz="6400" dirty="0">
                <a:latin typeface="+mn-lt"/>
              </a:rPr>
              <a:t>A file will not process successfully unless the field has the correct # of bytes. </a:t>
            </a:r>
          </a:p>
          <a:p>
            <a:pPr lvl="1"/>
            <a:r>
              <a:rPr lang="en-US" sz="6400" dirty="0">
                <a:latin typeface="+mn-lt"/>
              </a:rPr>
              <a:t>Any field that could start with a zero will not have the correct number of bytes unless you format it to retain those leading zeros (custom or text)</a:t>
            </a:r>
          </a:p>
          <a:p>
            <a:pPr lvl="1"/>
            <a:r>
              <a:rPr lang="en-US" sz="6400" dirty="0">
                <a:latin typeface="+mn-lt"/>
              </a:rPr>
              <a:t>Find steps for converting it to text posted </a:t>
            </a:r>
            <a:r>
              <a:rPr lang="en-US" sz="6400" dirty="0">
                <a:latin typeface="+mn-lt"/>
                <a:hlinkClick r:id="rId3"/>
              </a:rPr>
              <a:t>here.</a:t>
            </a:r>
            <a:endParaRPr lang="en-US" sz="6400" dirty="0">
              <a:latin typeface="+mn-lt"/>
            </a:endParaRPr>
          </a:p>
          <a:p>
            <a:pPr marL="457200" lvl="1" indent="0">
              <a:buNone/>
            </a:pPr>
            <a:endParaRPr lang="en-US" sz="5600" dirty="0">
              <a:latin typeface="+mn-lt"/>
            </a:endParaRPr>
          </a:p>
          <a:p>
            <a:pPr marL="0" indent="0">
              <a:buNone/>
            </a:pPr>
            <a:endParaRPr lang="en-US" sz="5600" dirty="0">
              <a:latin typeface="+mn-lt"/>
            </a:endParaRPr>
          </a:p>
          <a:p>
            <a:pPr marL="0" indent="0">
              <a:buNone/>
            </a:pPr>
            <a:endParaRPr lang="en-US" sz="5600" dirty="0"/>
          </a:p>
          <a:p>
            <a:pPr marL="0" indent="0">
              <a:buNone/>
            </a:pPr>
            <a:endParaRPr lang="en-US" sz="1600" dirty="0"/>
          </a:p>
        </p:txBody>
      </p:sp>
      <p:sp>
        <p:nvSpPr>
          <p:cNvPr id="3" name="Content Placeholder 2">
            <a:extLst>
              <a:ext uri="{FF2B5EF4-FFF2-40B4-BE49-F238E27FC236}">
                <a16:creationId xmlns:a16="http://schemas.microsoft.com/office/drawing/2014/main" id="{C0A0203C-8205-4B54-E771-47C30DC03A4A}"/>
              </a:ext>
            </a:extLst>
          </p:cNvPr>
          <p:cNvSpPr>
            <a:spLocks noGrp="1"/>
          </p:cNvSpPr>
          <p:nvPr>
            <p:ph sz="half" idx="2"/>
          </p:nvPr>
        </p:nvSpPr>
        <p:spPr/>
        <p:txBody>
          <a:bodyPr>
            <a:normAutofit/>
          </a:bodyPr>
          <a:lstStyle/>
          <a:p>
            <a:pPr marL="0" indent="0">
              <a:buNone/>
            </a:pPr>
            <a:r>
              <a:rPr lang="en-US" sz="1600" dirty="0">
                <a:latin typeface="+mn-lt"/>
              </a:rPr>
              <a:t>If your file won’t upload, add the filter to each column and scan the column filter box for those that have incorrect characters (i.e. letters instead of numbers or incorrect number of characters)</a:t>
            </a:r>
          </a:p>
          <a:p>
            <a:pPr marL="457200" lvl="1" indent="0">
              <a:buNone/>
            </a:pPr>
            <a:endParaRPr lang="en-US" sz="1600" dirty="0">
              <a:latin typeface="+mn-lt"/>
            </a:endParaRPr>
          </a:p>
          <a:p>
            <a:pPr marL="742950" lvl="1" indent="-285750">
              <a:buFont typeface="Wingdings" panose="05000000000000000000" pitchFamily="2" charset="2"/>
              <a:buChar char="q"/>
            </a:pPr>
            <a:endParaRPr lang="en-US" sz="1600" dirty="0">
              <a:latin typeface="+mn-lt"/>
            </a:endParaRPr>
          </a:p>
          <a:p>
            <a:pPr marL="742950" lvl="1" indent="-285750">
              <a:buFont typeface="Wingdings" panose="05000000000000000000" pitchFamily="2" charset="2"/>
              <a:buChar char="q"/>
            </a:pPr>
            <a:r>
              <a:rPr lang="en-US" sz="1600" dirty="0">
                <a:latin typeface="+mn-lt"/>
              </a:rPr>
              <a:t>Use a version process that makes sense to you to keep track of files uploaded.</a:t>
            </a:r>
          </a:p>
          <a:p>
            <a:pPr marL="742950" lvl="1" indent="-285750">
              <a:buFont typeface="Wingdings" panose="05000000000000000000" pitchFamily="2" charset="2"/>
              <a:buChar char="q"/>
            </a:pPr>
            <a:r>
              <a:rPr lang="en-US" sz="1600" dirty="0">
                <a:latin typeface="+mn-lt"/>
              </a:rPr>
              <a:t>Create a folder to save your files in as you work on each snapshot.</a:t>
            </a:r>
          </a:p>
          <a:p>
            <a:pPr marL="742950" lvl="1" indent="-285750">
              <a:buFont typeface="Wingdings" panose="05000000000000000000" pitchFamily="2" charset="2"/>
              <a:buChar char="q"/>
            </a:pPr>
            <a:r>
              <a:rPr lang="en-US" sz="1600" dirty="0">
                <a:latin typeface="+mn-lt"/>
              </a:rPr>
              <a:t>Create an email folder for handling the Data Pipeline System Generated Emails as you will need to refer to them throughout the Data Pipeline Process.</a:t>
            </a:r>
          </a:p>
          <a:p>
            <a:pPr marL="742950" lvl="1" indent="-285750">
              <a:buFont typeface="Wingdings" panose="05000000000000000000" pitchFamily="2" charset="2"/>
              <a:buChar char="q"/>
            </a:pPr>
            <a:r>
              <a:rPr lang="en-US" sz="1600" dirty="0">
                <a:latin typeface="+mn-lt"/>
              </a:rPr>
              <a:t>Be sure to save your final set of files for each snapshot. </a:t>
            </a:r>
          </a:p>
          <a:p>
            <a:pPr marL="0" indent="0">
              <a:buNone/>
            </a:pPr>
            <a:endParaRPr lang="en-US" sz="1600" dirty="0">
              <a:highlight>
                <a:srgbClr val="FFFF00"/>
              </a:highlight>
              <a:latin typeface="+mn-lt"/>
            </a:endParaRPr>
          </a:p>
          <a:p>
            <a:pPr marL="0" indent="0">
              <a:buNone/>
            </a:pPr>
            <a:endParaRPr lang="en-US" dirty="0"/>
          </a:p>
        </p:txBody>
      </p:sp>
      <p:sp>
        <p:nvSpPr>
          <p:cNvPr id="2" name="Slide Number Placeholder 1"/>
          <p:cNvSpPr>
            <a:spLocks noGrp="1"/>
          </p:cNvSpPr>
          <p:nvPr>
            <p:ph type="sldNum" sz="quarter" idx="12"/>
          </p:nvPr>
        </p:nvSpPr>
        <p:spPr>
          <a:prstGeom prst="rect">
            <a:avLst/>
          </a:prstGeom>
        </p:spPr>
        <p:txBody>
          <a:bodyPr/>
          <a:lstStyle/>
          <a:p>
            <a:fld id="{67726FA2-3EC9-4717-AD62-D8C823692DD3}" type="slidenum">
              <a:rPr lang="en-US" smtClean="0"/>
              <a:pPr/>
              <a:t>19</a:t>
            </a:fld>
            <a:endParaRPr lang="en-US" dirty="0"/>
          </a:p>
        </p:txBody>
      </p:sp>
    </p:spTree>
    <p:extLst>
      <p:ext uri="{BB962C8B-B14F-4D97-AF65-F5344CB8AC3E}">
        <p14:creationId xmlns:p14="http://schemas.microsoft.com/office/powerpoint/2010/main" val="303226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AF13-4125-84B0-D88E-7AF498F423E0}"/>
              </a:ext>
            </a:extLst>
          </p:cNvPr>
          <p:cNvSpPr>
            <a:spLocks noGrp="1"/>
          </p:cNvSpPr>
          <p:nvPr>
            <p:ph type="title"/>
          </p:nvPr>
        </p:nvSpPr>
        <p:spPr/>
        <p:txBody>
          <a:bodyPr/>
          <a:lstStyle/>
          <a:p>
            <a:r>
              <a:rPr lang="en-US" dirty="0"/>
              <a:t>Welcome and Contact Information</a:t>
            </a:r>
          </a:p>
        </p:txBody>
      </p:sp>
      <p:sp>
        <p:nvSpPr>
          <p:cNvPr id="5" name="Content Placeholder 1">
            <a:extLst>
              <a:ext uri="{FF2B5EF4-FFF2-40B4-BE49-F238E27FC236}">
                <a16:creationId xmlns:a16="http://schemas.microsoft.com/office/drawing/2014/main" id="{9ACCB362-D787-9B69-84C9-52DDD8D94D40}"/>
              </a:ext>
            </a:extLst>
          </p:cNvPr>
          <p:cNvSpPr>
            <a:spLocks noGrp="1"/>
          </p:cNvSpPr>
          <p:nvPr>
            <p:ph idx="1"/>
          </p:nvPr>
        </p:nvSpPr>
        <p:spPr bwMode="auto">
          <a:xfrm>
            <a:off x="535022" y="1435769"/>
            <a:ext cx="5700408" cy="4469732"/>
          </a:xfrm>
        </p:spPr>
        <p:txBody>
          <a:bodyPr wrap="square" numCol="1" anchor="t" anchorCtr="0" compatLnSpc="1">
            <a:prstTxWarp prst="textNoShape">
              <a:avLst/>
            </a:prstTxWarp>
            <a:normAutofit fontScale="25000" lnSpcReduction="20000"/>
          </a:bodyPr>
          <a:lstStyle/>
          <a:p>
            <a:pPr marL="547688" lvl="1" indent="-257175" eaLnBrk="1" hangingPunct="1">
              <a:spcBef>
                <a:spcPts val="0"/>
              </a:spcBef>
              <a:buNone/>
              <a:defRPr/>
            </a:pPr>
            <a:r>
              <a:rPr lang="en-US" sz="6600" i="1" dirty="0">
                <a:latin typeface="+mn-lt"/>
              </a:rPr>
              <a:t>Welcome and thank you for joining the training!</a:t>
            </a:r>
          </a:p>
          <a:p>
            <a:pPr marL="44450" indent="0">
              <a:buNone/>
            </a:pPr>
            <a:endParaRPr lang="en-US" altLang="en-US" sz="6400" i="1" dirty="0">
              <a:latin typeface="+mn-lt"/>
            </a:endParaRPr>
          </a:p>
          <a:p>
            <a:pPr marL="44450" indent="0">
              <a:buNone/>
            </a:pPr>
            <a:r>
              <a:rPr lang="en-US" altLang="en-US" sz="6400" dirty="0">
                <a:solidFill>
                  <a:schemeClr val="tx1"/>
                </a:solidFill>
                <a:latin typeface="+mn-lt"/>
              </a:rPr>
              <a:t>Data Services Contact:</a:t>
            </a:r>
          </a:p>
          <a:p>
            <a:pPr marL="330200" indent="-285750"/>
            <a:r>
              <a:rPr lang="en-US" altLang="en-US" sz="6400" dirty="0">
                <a:solidFill>
                  <a:schemeClr val="tx1"/>
                </a:solidFill>
                <a:latin typeface="+mn-lt"/>
              </a:rPr>
              <a:t>Lindsey Heitman </a:t>
            </a:r>
            <a:r>
              <a:rPr lang="en-US" altLang="en-US" sz="6400" dirty="0">
                <a:latin typeface="+mn-lt"/>
              </a:rPr>
              <a:t>– </a:t>
            </a:r>
            <a:r>
              <a:rPr lang="en-US" altLang="en-US" sz="6400" dirty="0">
                <a:latin typeface="+mn-lt"/>
                <a:hlinkClick r:id="rId2"/>
              </a:rPr>
              <a:t>SpedEndofYear@cde.state.co.us</a:t>
            </a:r>
            <a:r>
              <a:rPr lang="en-US" altLang="en-US" sz="6400" dirty="0">
                <a:latin typeface="+mn-lt"/>
              </a:rPr>
              <a:t> </a:t>
            </a:r>
          </a:p>
          <a:p>
            <a:pPr marL="787400" lvl="1" indent="-285750"/>
            <a:r>
              <a:rPr lang="en-US" altLang="en-US" sz="6000" u="sng" dirty="0">
                <a:latin typeface="+mn-lt"/>
                <a:hlinkClick r:id="rId3"/>
              </a:rPr>
              <a:t>heitman_l@cde.state.co.us</a:t>
            </a:r>
            <a:r>
              <a:rPr lang="en-US" altLang="en-US" sz="6000" dirty="0">
                <a:latin typeface="+mn-lt"/>
              </a:rPr>
              <a:t>  720-456-2033 </a:t>
            </a:r>
            <a:endParaRPr lang="en-US" altLang="en-US" sz="6000" b="1" dirty="0">
              <a:latin typeface="+mn-lt"/>
            </a:endParaRPr>
          </a:p>
          <a:p>
            <a:pPr marL="787400" lvl="1" indent="-285750"/>
            <a:r>
              <a:rPr lang="en-US" altLang="en-US" sz="6000" dirty="0">
                <a:latin typeface="+mn-lt"/>
              </a:rPr>
              <a:t>Collection manager</a:t>
            </a:r>
          </a:p>
          <a:p>
            <a:pPr marL="787400" lvl="1" indent="-285750"/>
            <a:r>
              <a:rPr lang="en-US" altLang="en-US" sz="6000" dirty="0">
                <a:latin typeface="+mn-lt"/>
              </a:rPr>
              <a:t>Data Pipeline submission </a:t>
            </a:r>
          </a:p>
          <a:p>
            <a:pPr marL="44450" indent="0">
              <a:buNone/>
            </a:pPr>
            <a:endParaRPr lang="en-US" altLang="en-US" sz="6400" dirty="0">
              <a:latin typeface="+mn-lt"/>
            </a:endParaRPr>
          </a:p>
          <a:p>
            <a:pPr marL="44450" indent="0">
              <a:buNone/>
            </a:pPr>
            <a:r>
              <a:rPr lang="en-US" altLang="en-US" sz="6400" dirty="0">
                <a:solidFill>
                  <a:schemeClr val="tx1"/>
                </a:solidFill>
                <a:latin typeface="+mn-lt"/>
              </a:rPr>
              <a:t>Business Unit – Exceptional Student Services Unit Contacts:</a:t>
            </a:r>
          </a:p>
          <a:p>
            <a:pPr marL="330200" indent="-285750"/>
            <a:r>
              <a:rPr lang="en-US" altLang="en-US" sz="6400" dirty="0">
                <a:solidFill>
                  <a:schemeClr val="tx1"/>
                </a:solidFill>
                <a:latin typeface="+mn-lt"/>
              </a:rPr>
              <a:t>Orla Bolger </a:t>
            </a:r>
            <a:r>
              <a:rPr lang="en-US" altLang="en-US" sz="6400" dirty="0">
                <a:latin typeface="+mn-lt"/>
              </a:rPr>
              <a:t>– </a:t>
            </a:r>
            <a:r>
              <a:rPr lang="en-US" altLang="en-US" sz="6400" dirty="0">
                <a:latin typeface="+mn-lt"/>
                <a:hlinkClick r:id="rId4"/>
              </a:rPr>
              <a:t>bolger_o@cde.state.co.us</a:t>
            </a:r>
            <a:r>
              <a:rPr lang="en-US" altLang="en-US" sz="6400" dirty="0">
                <a:latin typeface="+mn-lt"/>
              </a:rPr>
              <a:t> ESSU Contact – data content clarification/data requests</a:t>
            </a:r>
          </a:p>
          <a:p>
            <a:pPr marL="330200" indent="-285750"/>
            <a:r>
              <a:rPr lang="en-US" altLang="en-US" sz="6400" dirty="0">
                <a:latin typeface="+mn-lt"/>
              </a:rPr>
              <a:t>Josh Fails – </a:t>
            </a:r>
            <a:r>
              <a:rPr lang="en-US" altLang="en-US" sz="6400" dirty="0">
                <a:latin typeface="+mn-lt"/>
                <a:hlinkClick r:id="rId5"/>
              </a:rPr>
              <a:t>fails_J@cde.state.co.us</a:t>
            </a:r>
            <a:r>
              <a:rPr lang="en-US" altLang="en-US" sz="6400" dirty="0">
                <a:latin typeface="+mn-lt"/>
              </a:rPr>
              <a:t> ESSU Contact –  Data Management System/questions on uploading final reports to the DMS</a:t>
            </a:r>
          </a:p>
          <a:p>
            <a:pPr marL="44450" indent="0">
              <a:buNone/>
            </a:pPr>
            <a:r>
              <a:rPr lang="en-US" sz="6600" dirty="0">
                <a:solidFill>
                  <a:schemeClr val="dk1"/>
                </a:solidFill>
                <a:effectLst/>
                <a:latin typeface="+mn-lt"/>
                <a:ea typeface="+mn-ea"/>
                <a:cs typeface="+mn-cs"/>
              </a:rPr>
              <a:t>        </a:t>
            </a:r>
          </a:p>
          <a:p>
            <a:pPr marL="44450" indent="0">
              <a:buNone/>
            </a:pPr>
            <a:endParaRPr lang="en-US" altLang="en-US" sz="6400" dirty="0"/>
          </a:p>
          <a:p>
            <a:pPr marL="0" indent="0">
              <a:buNone/>
            </a:pPr>
            <a:endParaRPr lang="en-US" sz="2200" dirty="0"/>
          </a:p>
          <a:p>
            <a:pPr marL="44450" indent="0">
              <a:buNone/>
            </a:pPr>
            <a:endParaRPr lang="en-US" altLang="en-US" sz="1400" dirty="0"/>
          </a:p>
          <a:p>
            <a:pPr marL="44450" indent="0">
              <a:buNone/>
            </a:pPr>
            <a:r>
              <a:rPr lang="en-US" altLang="en-US" sz="1800" dirty="0">
                <a:solidFill>
                  <a:schemeClr val="tx1"/>
                </a:solidFill>
              </a:rPr>
              <a:t> </a:t>
            </a:r>
          </a:p>
        </p:txBody>
      </p:sp>
      <p:sp>
        <p:nvSpPr>
          <p:cNvPr id="7" name="TextBox 6">
            <a:extLst>
              <a:ext uri="{FF2B5EF4-FFF2-40B4-BE49-F238E27FC236}">
                <a16:creationId xmlns:a16="http://schemas.microsoft.com/office/drawing/2014/main" id="{A7EA0E9D-3A8A-9FC4-7D20-C5C03BC2AF50}"/>
              </a:ext>
            </a:extLst>
          </p:cNvPr>
          <p:cNvSpPr txBox="1"/>
          <p:nvPr/>
        </p:nvSpPr>
        <p:spPr>
          <a:xfrm>
            <a:off x="7244094" y="1688979"/>
            <a:ext cx="6096000" cy="1477328"/>
          </a:xfrm>
          <a:prstGeom prst="rect">
            <a:avLst/>
          </a:prstGeom>
          <a:noFill/>
        </p:spPr>
        <p:txBody>
          <a:bodyPr wrap="square">
            <a:spAutoFit/>
          </a:bodyPr>
          <a:lstStyle/>
          <a:p>
            <a:pPr marL="0" indent="0">
              <a:buNone/>
            </a:pPr>
            <a:r>
              <a:rPr lang="en-US" altLang="en-US" b="1" dirty="0"/>
              <a:t>Please include in e</a:t>
            </a:r>
            <a:r>
              <a:rPr lang="en-US" altLang="en-US" sz="1800" b="1" dirty="0">
                <a:solidFill>
                  <a:schemeClr val="tx1"/>
                </a:solidFill>
              </a:rPr>
              <a:t>mails:</a:t>
            </a:r>
          </a:p>
          <a:p>
            <a:pPr marL="742950" lvl="1" indent="-285750">
              <a:buFont typeface="Arial" panose="020B0604020202020204" pitchFamily="34" charset="0"/>
              <a:buChar char="•"/>
            </a:pPr>
            <a:r>
              <a:rPr lang="en-US" altLang="en-US" b="1" dirty="0">
                <a:solidFill>
                  <a:schemeClr val="tx1"/>
                </a:solidFill>
              </a:rPr>
              <a:t>AU #</a:t>
            </a:r>
          </a:p>
          <a:p>
            <a:pPr marL="742950" lvl="1" indent="-285750">
              <a:buFont typeface="Arial" panose="020B0604020202020204" pitchFamily="34" charset="0"/>
              <a:buChar char="•"/>
            </a:pPr>
            <a:r>
              <a:rPr lang="en-US" altLang="en-US" b="1" dirty="0"/>
              <a:t>e</a:t>
            </a:r>
            <a:r>
              <a:rPr lang="en-US" altLang="en-US" b="1" dirty="0">
                <a:solidFill>
                  <a:schemeClr val="tx1"/>
                </a:solidFill>
              </a:rPr>
              <a:t>rror code # (if applicable)</a:t>
            </a:r>
          </a:p>
          <a:p>
            <a:pPr marL="742950" lvl="1" indent="-285750">
              <a:buFont typeface="Arial" panose="020B0604020202020204" pitchFamily="34" charset="0"/>
              <a:buChar char="•"/>
            </a:pPr>
            <a:r>
              <a:rPr lang="en-US" b="1" dirty="0"/>
              <a:t>any school code #’s referenced</a:t>
            </a:r>
          </a:p>
          <a:p>
            <a:r>
              <a:rPr lang="en-US" b="1" dirty="0"/>
              <a:t>    </a:t>
            </a:r>
            <a:endParaRPr lang="en-US" sz="1800" b="1" dirty="0"/>
          </a:p>
        </p:txBody>
      </p:sp>
      <p:pic>
        <p:nvPicPr>
          <p:cNvPr id="3074" name="Picture 2" descr="16,600+ Data Funny Stock Illustrations, Royalty-Free Vector Graphics &amp; Clip  Art - iStock | Numbers funny, Marketing">
            <a:extLst>
              <a:ext uri="{FF2B5EF4-FFF2-40B4-BE49-F238E27FC236}">
                <a16:creationId xmlns:a16="http://schemas.microsoft.com/office/drawing/2014/main" id="{92C8BB22-A46A-5645-4735-11A3A4D134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4707" y="3342091"/>
            <a:ext cx="4178365" cy="29357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0646558-F26C-CA56-789B-E67219887BB5}"/>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52753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4D383-6C3F-97D7-3B44-F3702C390E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379FC6-7FA8-A309-8551-6942FECE6615}"/>
              </a:ext>
            </a:extLst>
          </p:cNvPr>
          <p:cNvSpPr>
            <a:spLocks noGrp="1"/>
          </p:cNvSpPr>
          <p:nvPr>
            <p:ph type="ctrTitle"/>
          </p:nvPr>
        </p:nvSpPr>
        <p:spPr/>
        <p:txBody>
          <a:bodyPr/>
          <a:lstStyle/>
          <a:p>
            <a:r>
              <a:rPr lang="en-US" dirty="0"/>
              <a:t>Special Education End of Year Snapshot Overview</a:t>
            </a:r>
          </a:p>
        </p:txBody>
      </p:sp>
      <p:sp>
        <p:nvSpPr>
          <p:cNvPr id="2" name="Slide Number Placeholder 1">
            <a:extLst>
              <a:ext uri="{FF2B5EF4-FFF2-40B4-BE49-F238E27FC236}">
                <a16:creationId xmlns:a16="http://schemas.microsoft.com/office/drawing/2014/main" id="{56B8E0EA-00A2-D219-731D-75347D875B56}"/>
              </a:ext>
            </a:extLst>
          </p:cNvPr>
          <p:cNvSpPr>
            <a:spLocks noGrp="1"/>
          </p:cNvSpPr>
          <p:nvPr>
            <p:ph type="sldNum" sz="quarter" idx="12"/>
          </p:nvPr>
        </p:nvSpPr>
        <p:spPr/>
        <p:txBody>
          <a:bodyPr/>
          <a:lstStyle/>
          <a:p>
            <a:fld id="{67726FA2-3EC9-4717-AD62-D8C823692DD3}" type="slidenum">
              <a:rPr lang="en-US" smtClean="0"/>
              <a:pPr/>
              <a:t>20</a:t>
            </a:fld>
            <a:endParaRPr lang="en-US" dirty="0"/>
          </a:p>
        </p:txBody>
      </p:sp>
    </p:spTree>
    <p:extLst>
      <p:ext uri="{BB962C8B-B14F-4D97-AF65-F5344CB8AC3E}">
        <p14:creationId xmlns:p14="http://schemas.microsoft.com/office/powerpoint/2010/main" val="884289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a:t>SPED EOY Snapshot Criteria</a:t>
            </a:r>
          </a:p>
        </p:txBody>
      </p:sp>
      <p:sp>
        <p:nvSpPr>
          <p:cNvPr id="2" name="Content Placeholder 1"/>
          <p:cNvSpPr>
            <a:spLocks noGrp="1"/>
          </p:cNvSpPr>
          <p:nvPr>
            <p:ph idx="1"/>
          </p:nvPr>
        </p:nvSpPr>
        <p:spPr>
          <a:xfrm>
            <a:off x="443565" y="1520613"/>
            <a:ext cx="10515600" cy="4351338"/>
          </a:xfrm>
          <a:ln>
            <a:solidFill>
              <a:schemeClr val="tx1"/>
            </a:solidFill>
            <a:prstDash val="sysDot"/>
          </a:ln>
        </p:spPr>
        <p:txBody>
          <a:bodyPr>
            <a:normAutofit fontScale="92500" lnSpcReduction="10000"/>
          </a:bodyPr>
          <a:lstStyle/>
          <a:p>
            <a:pPr marL="0" marR="0" indent="0">
              <a:spcBef>
                <a:spcPts val="0"/>
              </a:spcBef>
              <a:spcAft>
                <a:spcPts val="0"/>
              </a:spcAft>
              <a:buNone/>
            </a:pPr>
            <a:r>
              <a:rPr lang="en-US" sz="2100" b="1" dirty="0">
                <a:effectLst/>
                <a:latin typeface="+mn-lt"/>
                <a:ea typeface="Calibri" panose="020F0502020204030204" pitchFamily="34" charset="0"/>
              </a:rPr>
              <a:t>For a record to be added to the Special Education EOY Snapshot it must:</a:t>
            </a:r>
            <a:endParaRPr lang="en-US" sz="2100" b="1" dirty="0">
              <a:latin typeface="+mn-lt"/>
              <a:ea typeface="Calibri" panose="020F0502020204030204" pitchFamily="34" charset="0"/>
            </a:endParaRPr>
          </a:p>
          <a:p>
            <a:pPr lvl="1">
              <a:spcBef>
                <a:spcPts val="0"/>
              </a:spcBef>
            </a:pPr>
            <a:r>
              <a:rPr lang="en-US" sz="2100" dirty="0">
                <a:solidFill>
                  <a:srgbClr val="000000"/>
                </a:solidFill>
                <a:effectLst/>
                <a:latin typeface="+mn-lt"/>
                <a:ea typeface="Calibri" panose="020F0502020204030204" pitchFamily="34" charset="0"/>
                <a:cs typeface="Verdana" panose="020B0604030504040204" pitchFamily="34" charset="0"/>
              </a:rPr>
              <a:t>be included in both the Child and Participation Files</a:t>
            </a:r>
          </a:p>
          <a:p>
            <a:pPr lvl="1">
              <a:spcBef>
                <a:spcPts val="0"/>
              </a:spcBef>
            </a:pPr>
            <a:r>
              <a:rPr lang="en-US" sz="2100" dirty="0">
                <a:solidFill>
                  <a:srgbClr val="000000"/>
                </a:solidFill>
                <a:effectLst/>
                <a:latin typeface="+mn-lt"/>
                <a:ea typeface="Calibri" panose="020F0502020204030204" pitchFamily="34" charset="0"/>
                <a:cs typeface="Verdana" panose="020B0604030504040204" pitchFamily="34" charset="0"/>
              </a:rPr>
              <a:t>contain a matching SASID and/or LASID in both the Child and Participation Files  </a:t>
            </a:r>
          </a:p>
          <a:p>
            <a:pPr lvl="1">
              <a:spcBef>
                <a:spcPts val="0"/>
              </a:spcBef>
            </a:pPr>
            <a:r>
              <a:rPr lang="en-US" sz="2100" dirty="0">
                <a:solidFill>
                  <a:srgbClr val="000000"/>
                </a:solidFill>
                <a:effectLst/>
                <a:latin typeface="+mn-lt"/>
                <a:ea typeface="Calibri" panose="020F0502020204030204" pitchFamily="34" charset="0"/>
                <a:cs typeface="Verdana" panose="020B0604030504040204" pitchFamily="34" charset="0"/>
              </a:rPr>
              <a:t>be error free in both the Child and Participation Files</a:t>
            </a:r>
            <a:endParaRPr lang="en-US" sz="2100" dirty="0">
              <a:latin typeface="+mn-lt"/>
              <a:ea typeface="Calibri" panose="020F0502020204030204" pitchFamily="34" charset="0"/>
            </a:endParaRPr>
          </a:p>
          <a:p>
            <a:pPr lvl="1">
              <a:spcBef>
                <a:spcPts val="0"/>
              </a:spcBef>
            </a:pPr>
            <a:r>
              <a:rPr lang="en-US" sz="2100" dirty="0">
                <a:solidFill>
                  <a:srgbClr val="000000"/>
                </a:solidFill>
                <a:effectLst/>
                <a:latin typeface="+mn-lt"/>
                <a:ea typeface="Calibri" panose="020F0502020204030204" pitchFamily="34" charset="0"/>
                <a:cs typeface="Verdana" panose="020B0604030504040204" pitchFamily="34" charset="0"/>
              </a:rPr>
              <a:t>All records that meet the above criteria will be pulled into the snapshot </a:t>
            </a:r>
            <a:r>
              <a:rPr lang="en-US" sz="2100" b="1" dirty="0">
                <a:solidFill>
                  <a:srgbClr val="000000"/>
                </a:solidFill>
                <a:effectLst/>
                <a:latin typeface="+mn-lt"/>
                <a:ea typeface="Calibri" panose="020F0502020204030204" pitchFamily="34" charset="0"/>
                <a:cs typeface="Verdana" panose="020B0604030504040204" pitchFamily="34" charset="0"/>
              </a:rPr>
              <a:t>EXCEPT </a:t>
            </a:r>
            <a:r>
              <a:rPr lang="en-US" sz="2100" dirty="0">
                <a:solidFill>
                  <a:srgbClr val="000000"/>
                </a:solidFill>
                <a:effectLst/>
                <a:latin typeface="+mn-lt"/>
                <a:ea typeface="Calibri" panose="020F0502020204030204" pitchFamily="34" charset="0"/>
                <a:cs typeface="Verdana" panose="020B0604030504040204" pitchFamily="34" charset="0"/>
              </a:rPr>
              <a:t>those with a PAI code of 23, 24, 31, or 32 or a Special Education Part C Referral code of 00.</a:t>
            </a:r>
            <a:endParaRPr lang="en-US" sz="1800" dirty="0">
              <a:highlight>
                <a:srgbClr val="FFFF00"/>
              </a:highlight>
              <a:latin typeface="+mn-lt"/>
            </a:endParaRPr>
          </a:p>
          <a:p>
            <a:pPr>
              <a:defRPr/>
            </a:pPr>
            <a:endParaRPr lang="en-US" sz="1800" dirty="0">
              <a:highlight>
                <a:srgbClr val="FFFF00"/>
              </a:highlight>
              <a:latin typeface="+mn-lt"/>
            </a:endParaRPr>
          </a:p>
          <a:p>
            <a:pPr lvl="1">
              <a:defRPr/>
            </a:pPr>
            <a:r>
              <a:rPr lang="en-US" sz="1900" dirty="0">
                <a:highlight>
                  <a:srgbClr val="FFFF00"/>
                </a:highlight>
                <a:latin typeface="+mn-lt"/>
              </a:rPr>
              <a:t>Data pulled from the Student Profile Interchange will be the </a:t>
            </a:r>
            <a:r>
              <a:rPr lang="en-US" sz="1900" i="1" dirty="0">
                <a:highlight>
                  <a:srgbClr val="FFFF00"/>
                </a:highlight>
                <a:latin typeface="+mn-lt"/>
              </a:rPr>
              <a:t>untagged </a:t>
            </a:r>
            <a:r>
              <a:rPr lang="en-US" sz="1900" dirty="0">
                <a:highlight>
                  <a:srgbClr val="FFFF00"/>
                </a:highlight>
                <a:latin typeface="+mn-lt"/>
              </a:rPr>
              <a:t>data</a:t>
            </a:r>
          </a:p>
          <a:p>
            <a:pPr>
              <a:defRPr/>
            </a:pPr>
            <a:endParaRPr lang="en-US" sz="1800" dirty="0">
              <a:latin typeface="+mn-lt"/>
            </a:endParaRPr>
          </a:p>
          <a:p>
            <a:pPr>
              <a:defRPr/>
            </a:pPr>
            <a:endParaRPr lang="en-US" sz="1800" dirty="0">
              <a:latin typeface="+mn-lt"/>
            </a:endParaRPr>
          </a:p>
          <a:p>
            <a:pPr marL="45720" indent="0">
              <a:buNone/>
              <a:defRPr/>
            </a:pPr>
            <a:r>
              <a:rPr lang="en-US" sz="1800" dirty="0">
                <a:latin typeface="+mn-lt"/>
              </a:rPr>
              <a:t>Note: if records are missing from your snapshot, it is likely they have one of the following:</a:t>
            </a:r>
          </a:p>
          <a:p>
            <a:pPr marL="788670" lvl="1" indent="-285750">
              <a:defRPr/>
            </a:pPr>
            <a:r>
              <a:rPr lang="en-US" sz="1800" dirty="0">
                <a:latin typeface="+mn-lt"/>
              </a:rPr>
              <a:t>errors at the Interchange level</a:t>
            </a:r>
          </a:p>
          <a:p>
            <a:pPr marL="788670" lvl="1" indent="-285750">
              <a:defRPr/>
            </a:pPr>
            <a:r>
              <a:rPr lang="en-US" sz="1800" dirty="0">
                <a:latin typeface="+mn-lt"/>
              </a:rPr>
              <a:t>contain one of the excluded PAI codes above (which may be correct if student has already been exited) </a:t>
            </a:r>
          </a:p>
          <a:p>
            <a:pPr marL="788670" lvl="1" indent="-285750">
              <a:defRPr/>
            </a:pPr>
            <a:r>
              <a:rPr lang="en-US" sz="1800" dirty="0">
                <a:latin typeface="+mn-lt"/>
              </a:rPr>
              <a:t>an incorrect SASID or LASID on one file</a:t>
            </a:r>
          </a:p>
          <a:p>
            <a:pPr marL="788670" lvl="1" indent="-285750">
              <a:defRPr/>
            </a:pPr>
            <a:r>
              <a:rPr lang="en-US" sz="1800" dirty="0">
                <a:latin typeface="+mn-lt"/>
              </a:rPr>
              <a:t>missing a record altogether from one file</a:t>
            </a:r>
          </a:p>
          <a:p>
            <a:pPr marL="331470" indent="-285750">
              <a:defRPr/>
            </a:pPr>
            <a:endParaRPr lang="en-US" sz="1800" dirty="0"/>
          </a:p>
          <a:p>
            <a:pPr marL="0" indent="0">
              <a:buNone/>
              <a:defRPr/>
            </a:pPr>
            <a:endParaRPr lang="en-US" dirty="0"/>
          </a:p>
        </p:txBody>
      </p:sp>
    </p:spTree>
    <p:extLst>
      <p:ext uri="{BB962C8B-B14F-4D97-AF65-F5344CB8AC3E}">
        <p14:creationId xmlns:p14="http://schemas.microsoft.com/office/powerpoint/2010/main" val="33161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60" y="194193"/>
            <a:ext cx="6470401" cy="756418"/>
          </a:xfrm>
        </p:spPr>
        <p:txBody>
          <a:bodyPr>
            <a:normAutofit fontScale="90000"/>
          </a:bodyPr>
          <a:lstStyle/>
          <a:p>
            <a:r>
              <a:rPr lang="en-US" dirty="0"/>
              <a:t>Special Education End of Year</a:t>
            </a:r>
            <a:br>
              <a:rPr lang="en-US" dirty="0"/>
            </a:br>
            <a:r>
              <a:rPr lang="en-US" dirty="0"/>
              <a:t>Snapshot File Layout</a:t>
            </a:r>
            <a:br>
              <a:rPr lang="en-US" dirty="0"/>
            </a:br>
            <a:endParaRPr lang="en-US" dirty="0"/>
          </a:p>
        </p:txBody>
      </p:sp>
      <p:sp>
        <p:nvSpPr>
          <p:cNvPr id="5" name="TextBox 4"/>
          <p:cNvSpPr txBox="1"/>
          <p:nvPr/>
        </p:nvSpPr>
        <p:spPr>
          <a:xfrm>
            <a:off x="160867" y="1537484"/>
            <a:ext cx="9830357" cy="369332"/>
          </a:xfrm>
          <a:prstGeom prst="rect">
            <a:avLst/>
          </a:prstGeom>
          <a:noFill/>
        </p:spPr>
        <p:txBody>
          <a:bodyPr wrap="square" rtlCol="0">
            <a:spAutoFit/>
          </a:bodyPr>
          <a:lstStyle/>
          <a:p>
            <a:r>
              <a:rPr lang="en-US" dirty="0"/>
              <a:t>Snapshot File Layout found on the </a:t>
            </a:r>
            <a:r>
              <a:rPr lang="en-US" dirty="0">
                <a:hlinkClick r:id="rId2"/>
              </a:rPr>
              <a:t>Special Education EOY Snapshot Webpage</a:t>
            </a:r>
            <a:endParaRPr lang="en-US" dirty="0"/>
          </a:p>
        </p:txBody>
      </p:sp>
      <p:sp>
        <p:nvSpPr>
          <p:cNvPr id="13" name="TextBox 12">
            <a:extLst>
              <a:ext uri="{FF2B5EF4-FFF2-40B4-BE49-F238E27FC236}">
                <a16:creationId xmlns:a16="http://schemas.microsoft.com/office/drawing/2014/main" id="{1B12455F-31EF-FFB8-A69D-D5ADD59B4108}"/>
              </a:ext>
            </a:extLst>
          </p:cNvPr>
          <p:cNvSpPr txBox="1"/>
          <p:nvPr/>
        </p:nvSpPr>
        <p:spPr>
          <a:xfrm>
            <a:off x="321394" y="3232353"/>
            <a:ext cx="2438400" cy="2308324"/>
          </a:xfrm>
          <a:prstGeom prst="rect">
            <a:avLst/>
          </a:prstGeom>
          <a:solidFill>
            <a:schemeClr val="bg1">
              <a:lumMod val="85000"/>
            </a:schemeClr>
          </a:solidFill>
          <a:ln>
            <a:solidFill>
              <a:schemeClr val="tx1"/>
            </a:solidFill>
          </a:ln>
        </p:spPr>
        <p:txBody>
          <a:bodyPr wrap="square">
            <a:spAutoFit/>
          </a:bodyPr>
          <a:lstStyle/>
          <a:p>
            <a:pPr marL="285750" indent="-285750">
              <a:buFont typeface="Wingdings" panose="05000000000000000000" pitchFamily="2" charset="2"/>
              <a:buChar char="Ø"/>
            </a:pPr>
            <a:r>
              <a:rPr lang="en-US" b="1" dirty="0"/>
              <a:t>Find which data fields are pulled into this snapshot</a:t>
            </a:r>
          </a:p>
          <a:p>
            <a:endParaRPr lang="en-US" b="1" dirty="0"/>
          </a:p>
          <a:p>
            <a:pPr marL="285750" indent="-285750">
              <a:buFont typeface="Wingdings" panose="05000000000000000000" pitchFamily="2" charset="2"/>
              <a:buChar char="Ø"/>
            </a:pPr>
            <a:r>
              <a:rPr lang="en-US" b="1" dirty="0"/>
              <a:t>Find which Interchange file each field is pulled from</a:t>
            </a:r>
          </a:p>
        </p:txBody>
      </p:sp>
      <p:pic>
        <p:nvPicPr>
          <p:cNvPr id="6" name="Picture 5">
            <a:extLst>
              <a:ext uri="{FF2B5EF4-FFF2-40B4-BE49-F238E27FC236}">
                <a16:creationId xmlns:a16="http://schemas.microsoft.com/office/drawing/2014/main" id="{65194504-7FD4-4F4C-DCD1-285BB7CF54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04067" y="1977053"/>
            <a:ext cx="6886360" cy="4778291"/>
          </a:xfrm>
          <a:prstGeom prst="rect">
            <a:avLst/>
          </a:prstGeom>
        </p:spPr>
      </p:pic>
      <p:sp>
        <p:nvSpPr>
          <p:cNvPr id="4" name="Slide Number Placeholder 3"/>
          <p:cNvSpPr>
            <a:spLocks noGrp="1"/>
          </p:cNvSpPr>
          <p:nvPr>
            <p:ph type="sldNum" sz="quarter" idx="4294967295"/>
          </p:nvPr>
        </p:nvSpPr>
        <p:spPr>
          <a:xfrm>
            <a:off x="87502" y="6390219"/>
            <a:ext cx="467783" cy="365125"/>
          </a:xfrm>
          <a:prstGeom prst="rect">
            <a:avLst/>
          </a:prstGeom>
        </p:spPr>
        <p:txBody>
          <a:bodyPr/>
          <a:lstStyle/>
          <a:p>
            <a:fld id="{67726FA2-3EC9-4717-AD62-D8C823692DD3}" type="slidenum">
              <a:rPr lang="en-US" smtClean="0"/>
              <a:pPr/>
              <a:t>22</a:t>
            </a:fld>
            <a:endParaRPr lang="en-US" dirty="0"/>
          </a:p>
        </p:txBody>
      </p:sp>
    </p:spTree>
    <p:extLst>
      <p:ext uri="{BB962C8B-B14F-4D97-AF65-F5344CB8AC3E}">
        <p14:creationId xmlns:p14="http://schemas.microsoft.com/office/powerpoint/2010/main" val="2810193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3E9D-7077-4E8E-9E9D-688450843C95}"/>
              </a:ext>
            </a:extLst>
          </p:cNvPr>
          <p:cNvSpPr>
            <a:spLocks noGrp="1"/>
          </p:cNvSpPr>
          <p:nvPr>
            <p:ph type="title"/>
          </p:nvPr>
        </p:nvSpPr>
        <p:spPr/>
        <p:txBody>
          <a:bodyPr/>
          <a:lstStyle/>
          <a:p>
            <a:r>
              <a:rPr lang="en-US">
                <a:hlinkClick r:id="rId3"/>
              </a:rPr>
              <a:t>Special Education EOY Snapshot Webpage Resources</a:t>
            </a:r>
            <a:endParaRPr lang="en-US"/>
          </a:p>
        </p:txBody>
      </p:sp>
      <p:sp>
        <p:nvSpPr>
          <p:cNvPr id="4" name="Slide Number Placeholder 3">
            <a:extLst>
              <a:ext uri="{FF2B5EF4-FFF2-40B4-BE49-F238E27FC236}">
                <a16:creationId xmlns:a16="http://schemas.microsoft.com/office/drawing/2014/main" id="{B7595BDD-1D96-4015-9EDB-720EC6C84192}"/>
              </a:ext>
            </a:extLst>
          </p:cNvPr>
          <p:cNvSpPr>
            <a:spLocks noGrp="1"/>
          </p:cNvSpPr>
          <p:nvPr>
            <p:ph type="sldNum" sz="quarter" idx="12"/>
          </p:nvPr>
        </p:nvSpPr>
        <p:spPr/>
        <p:txBody>
          <a:bodyPr/>
          <a:lstStyle/>
          <a:p>
            <a:r>
              <a:rPr lang="en-US" sz="1200" dirty="0"/>
              <a:t>36</a:t>
            </a:r>
            <a:endParaRPr lang="en-US" sz="1200"/>
          </a:p>
        </p:txBody>
      </p:sp>
      <p:pic>
        <p:nvPicPr>
          <p:cNvPr id="1032" name="Picture 8" descr="SPED EOY website sections">
            <a:extLst>
              <a:ext uri="{FF2B5EF4-FFF2-40B4-BE49-F238E27FC236}">
                <a16:creationId xmlns:a16="http://schemas.microsoft.com/office/drawing/2014/main" id="{644B2B09-3E52-7AED-BED2-01275618A0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34" y="654438"/>
            <a:ext cx="9726613" cy="610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254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Who to Report</a:t>
            </a:r>
          </a:p>
        </p:txBody>
      </p:sp>
      <p:sp>
        <p:nvSpPr>
          <p:cNvPr id="3" name="Slide Number Placeholder 2"/>
          <p:cNvSpPr>
            <a:spLocks noGrp="1"/>
          </p:cNvSpPr>
          <p:nvPr>
            <p:ph type="sldNum" sz="quarter" idx="12"/>
          </p:nvPr>
        </p:nvSpPr>
        <p:spPr/>
        <p:txBody>
          <a:bodyPr/>
          <a:lstStyle/>
          <a:p>
            <a:fld id="{67726FA2-3EC9-4717-AD62-D8C823692DD3}" type="slidenum">
              <a:rPr lang="en-US" smtClean="0"/>
              <a:pPr/>
              <a:t>24</a:t>
            </a:fld>
            <a:endParaRPr lang="en-US" dirty="0"/>
          </a:p>
        </p:txBody>
      </p:sp>
    </p:spTree>
    <p:extLst>
      <p:ext uri="{BB962C8B-B14F-4D97-AF65-F5344CB8AC3E}">
        <p14:creationId xmlns:p14="http://schemas.microsoft.com/office/powerpoint/2010/main" val="4235703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rtlCol="0" anchor="t" anchorCtr="0" compatLnSpc="1">
            <a:prstTxWarp prst="textNoShape">
              <a:avLst/>
            </a:prstTxWarp>
            <a:normAutofit/>
          </a:bodyPr>
          <a:lstStyle/>
          <a:p>
            <a:pPr algn="l"/>
            <a:r>
              <a:rPr lang="en-US" altLang="en-US" sz="3400" dirty="0">
                <a:latin typeface="Museo Slab 500" panose="02000000000000000000"/>
              </a:rPr>
              <a:t>Please Report All Students Who:</a:t>
            </a:r>
          </a:p>
        </p:txBody>
      </p:sp>
      <p:sp>
        <p:nvSpPr>
          <p:cNvPr id="17411" name="Rectangle 3"/>
          <p:cNvSpPr>
            <a:spLocks noGrp="1" noChangeArrowheads="1"/>
          </p:cNvSpPr>
          <p:nvPr>
            <p:ph idx="1"/>
          </p:nvPr>
        </p:nvSpPr>
        <p:spPr bwMode="auto">
          <a:xfrm>
            <a:off x="584201" y="1554480"/>
            <a:ext cx="10964332"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rtlCol="0" anchor="t" anchorCtr="0" compatLnSpc="1">
            <a:prstTxWarp prst="textNoShape">
              <a:avLst/>
            </a:prstTxWarp>
            <a:normAutofit/>
          </a:bodyPr>
          <a:lstStyle/>
          <a:p>
            <a:r>
              <a:rPr lang="en-US" altLang="en-US" sz="1600" dirty="0">
                <a:latin typeface="+mn-lt"/>
                <a:ea typeface="Verdana" pitchFamily="34" charset="0"/>
                <a:cs typeface="Verdana" pitchFamily="34" charset="0"/>
              </a:rPr>
              <a:t>Had an </a:t>
            </a:r>
            <a:r>
              <a:rPr lang="en-US" altLang="en-US" sz="1600" b="1" dirty="0">
                <a:latin typeface="+mn-lt"/>
                <a:ea typeface="Verdana" pitchFamily="34" charset="0"/>
                <a:cs typeface="Verdana" pitchFamily="34" charset="0"/>
              </a:rPr>
              <a:t>initial evaluation </a:t>
            </a:r>
            <a:r>
              <a:rPr lang="en-US" altLang="en-US" sz="1600" dirty="0">
                <a:latin typeface="+mn-lt"/>
                <a:ea typeface="Verdana" pitchFamily="34" charset="0"/>
                <a:cs typeface="Verdana" pitchFamily="34" charset="0"/>
              </a:rPr>
              <a:t>for Part B services:</a:t>
            </a:r>
          </a:p>
          <a:p>
            <a:pPr lvl="1"/>
            <a:r>
              <a:rPr lang="en-US" altLang="en-US" sz="1600" dirty="0">
                <a:latin typeface="+mn-lt"/>
                <a:ea typeface="Verdana" pitchFamily="34" charset="0"/>
                <a:cs typeface="Verdana" pitchFamily="34" charset="0"/>
              </a:rPr>
              <a:t>Were 2.5 but not 4 years old when they were </a:t>
            </a:r>
            <a:r>
              <a:rPr lang="en-US" altLang="en-US" sz="1600" b="1" dirty="0">
                <a:latin typeface="+mn-lt"/>
                <a:ea typeface="Verdana" pitchFamily="34" charset="0"/>
                <a:cs typeface="Verdana" pitchFamily="34" charset="0"/>
              </a:rPr>
              <a:t>referred</a:t>
            </a:r>
            <a:r>
              <a:rPr lang="en-US" altLang="en-US" sz="1600" dirty="0">
                <a:latin typeface="+mn-lt"/>
                <a:ea typeface="Verdana" pitchFamily="34" charset="0"/>
                <a:cs typeface="Verdana" pitchFamily="34" charset="0"/>
              </a:rPr>
              <a:t> from Part C to Part B (path 2 - C to B)</a:t>
            </a:r>
          </a:p>
          <a:p>
            <a:pPr lvl="1"/>
            <a:r>
              <a:rPr lang="en-US" altLang="en-US" sz="1600" dirty="0">
                <a:latin typeface="+mn-lt"/>
              </a:rPr>
              <a:t>Were 2.5 – 21 and </a:t>
            </a:r>
            <a:r>
              <a:rPr lang="en-US" altLang="en-US" sz="1600" b="1" dirty="0">
                <a:latin typeface="+mn-lt"/>
              </a:rPr>
              <a:t>referred</a:t>
            </a:r>
            <a:r>
              <a:rPr lang="en-US" altLang="en-US" sz="1600" dirty="0">
                <a:latin typeface="+mn-lt"/>
              </a:rPr>
              <a:t> for a Part B special education Initial Evaluation (path 3)</a:t>
            </a:r>
          </a:p>
          <a:p>
            <a:pPr lvl="2"/>
            <a:r>
              <a:rPr lang="en-US" altLang="en-US" sz="1600" dirty="0">
                <a:latin typeface="+mn-lt"/>
                <a:ea typeface="Verdana" pitchFamily="34" charset="0"/>
                <a:cs typeface="Verdana" pitchFamily="34" charset="0"/>
              </a:rPr>
              <a:t>Were evaluated, even if they were found not eligible. Check your data extracts to make sure students found not eligible are being reported too!   Eligibility and Services = 04</a:t>
            </a:r>
            <a:endParaRPr lang="en-US" altLang="en-US" sz="1600" dirty="0">
              <a:latin typeface="+mn-lt"/>
            </a:endParaRPr>
          </a:p>
          <a:p>
            <a:pPr marL="457200" lvl="1" indent="0">
              <a:buNone/>
            </a:pPr>
            <a:endParaRPr lang="en-US" altLang="en-US" sz="1600" dirty="0">
              <a:latin typeface="+mn-lt"/>
            </a:endParaRPr>
          </a:p>
          <a:p>
            <a:r>
              <a:rPr lang="en-US" altLang="en-US" sz="1600" dirty="0">
                <a:latin typeface="+mn-lt"/>
                <a:ea typeface="Verdana" pitchFamily="34" charset="0"/>
                <a:cs typeface="Verdana" pitchFamily="34" charset="0"/>
              </a:rPr>
              <a:t>Received services in your Administrative Unit at any point during this reporting period (July 1-June 30)</a:t>
            </a:r>
            <a:endParaRPr lang="en-US" altLang="en-US" sz="1700" i="1" dirty="0">
              <a:latin typeface="+mn-lt"/>
            </a:endParaRPr>
          </a:p>
          <a:p>
            <a:pPr lvl="1"/>
            <a:r>
              <a:rPr lang="en-US" altLang="en-US" sz="1600" dirty="0">
                <a:latin typeface="+mn-lt"/>
                <a:ea typeface="Verdana" pitchFamily="34" charset="0"/>
                <a:cs typeface="Verdana" pitchFamily="34" charset="0"/>
              </a:rPr>
              <a:t>Were placed in a CDE Approved Facility School and you are the Administrative Unit of residence</a:t>
            </a:r>
          </a:p>
          <a:p>
            <a:pPr lvl="1"/>
            <a:r>
              <a:rPr lang="en-US" altLang="en-US" sz="1600" dirty="0">
                <a:latin typeface="+mn-lt"/>
                <a:ea typeface="Verdana" pitchFamily="34" charset="0"/>
                <a:cs typeface="Verdana" pitchFamily="34" charset="0"/>
              </a:rPr>
              <a:t>Were detained at a Detention Center located within your AU boundaries and your AU is providing services</a:t>
            </a:r>
          </a:p>
          <a:p>
            <a:pPr lvl="1"/>
            <a:r>
              <a:rPr lang="en-US" altLang="en-US" sz="1600" dirty="0">
                <a:latin typeface="+mn-lt"/>
                <a:ea typeface="Verdana" pitchFamily="34" charset="0"/>
                <a:cs typeface="Verdana" pitchFamily="34" charset="0"/>
              </a:rPr>
              <a:t>Were in a county jail within your AU boundaries and your AU is providing services</a:t>
            </a:r>
          </a:p>
          <a:p>
            <a:pPr lvl="1"/>
            <a:r>
              <a:rPr lang="en-US" altLang="en-US" sz="1600" dirty="0">
                <a:latin typeface="+mn-lt"/>
                <a:ea typeface="Verdana" pitchFamily="34" charset="0"/>
                <a:cs typeface="Verdana" pitchFamily="34" charset="0"/>
              </a:rPr>
              <a:t>Were on an IEP and received services at a private school on a tuition basis or parentally placed in a private school, have an ISP and receive Sped services from the AU</a:t>
            </a:r>
          </a:p>
          <a:p>
            <a:pPr lvl="1"/>
            <a:r>
              <a:rPr lang="en-US" altLang="en-US" sz="1600" dirty="0">
                <a:solidFill>
                  <a:srgbClr val="000000"/>
                </a:solidFill>
                <a:latin typeface="+mn-lt"/>
                <a:ea typeface="Verdana" pitchFamily="34" charset="0"/>
                <a:cs typeface="Verdana" pitchFamily="34" charset="0"/>
              </a:rPr>
              <a:t>Were in a Special Education Transition Program in your AU</a:t>
            </a:r>
          </a:p>
          <a:p>
            <a:pPr lvl="1"/>
            <a:r>
              <a:rPr lang="en-US" altLang="en-US" sz="1600" dirty="0">
                <a:solidFill>
                  <a:srgbClr val="000000"/>
                </a:solidFill>
                <a:latin typeface="+mn-lt"/>
                <a:ea typeface="Verdana" pitchFamily="34" charset="0"/>
                <a:cs typeface="Verdana" pitchFamily="34" charset="0"/>
              </a:rPr>
              <a:t>Received services outside of the State of Colorado and are the responsibility of your Administrative Unit (these students are placed out of state per their IEP and should be reported by the AU of Residence).</a:t>
            </a:r>
            <a:r>
              <a:rPr lang="en-US" altLang="en-US" sz="2400" dirty="0">
                <a:solidFill>
                  <a:srgbClr val="000000"/>
                </a:solidFill>
                <a:ea typeface="Verdana" pitchFamily="34" charset="0"/>
                <a:cs typeface="Verdana" pitchFamily="34" charset="0"/>
              </a:rPr>
              <a:t> </a:t>
            </a:r>
          </a:p>
          <a:p>
            <a:pPr marL="0" indent="0">
              <a:buNone/>
            </a:pPr>
            <a:endParaRPr lang="en-US" altLang="en-US" sz="1900" dirty="0">
              <a:latin typeface="+mn-lt"/>
              <a:ea typeface="Verdana" pitchFamily="34" charset="0"/>
              <a:cs typeface="Verdana" pitchFamily="34" charset="0"/>
            </a:endParaRPr>
          </a:p>
          <a:p>
            <a:pPr marL="0" indent="0">
              <a:buNone/>
            </a:pPr>
            <a:endParaRPr lang="en-US" altLang="en-US" sz="1900" dirty="0">
              <a:ea typeface="Verdana" pitchFamily="34" charset="0"/>
              <a:cs typeface="Verdana" pitchFamily="34" charset="0"/>
            </a:endParaRPr>
          </a:p>
          <a:p>
            <a:pPr marL="0" indent="0">
              <a:buNone/>
            </a:pPr>
            <a:endParaRPr lang="en-US" altLang="en-US" sz="1900" dirty="0">
              <a:latin typeface="Verdana" pitchFamily="34" charset="0"/>
              <a:ea typeface="Verdana" pitchFamily="34" charset="0"/>
              <a:cs typeface="Verdana" pitchFamily="34" charset="0"/>
            </a:endParaRPr>
          </a:p>
          <a:p>
            <a:pPr marL="457200" lvl="1" indent="0" eaLnBrk="1" hangingPunct="1">
              <a:buNone/>
            </a:pPr>
            <a:endParaRPr lang="en-US" altLang="en-US" sz="1800" dirty="0">
              <a:latin typeface="Verdana" pitchFamily="34" charset="0"/>
              <a:ea typeface="Verdana" pitchFamily="34" charset="0"/>
              <a:cs typeface="Verdana" pitchFamily="34" charset="0"/>
            </a:endParaRPr>
          </a:p>
          <a:p>
            <a:pPr>
              <a:buFontTx/>
              <a:buNone/>
            </a:pPr>
            <a:endParaRPr lang="en-US" altLang="en-US" sz="1800" dirty="0">
              <a:latin typeface="Verdana" pitchFamily="34" charset="0"/>
              <a:ea typeface="Verdana" pitchFamily="34" charset="0"/>
              <a:cs typeface="Verdana" pitchFamily="34" charset="0"/>
            </a:endParaRPr>
          </a:p>
        </p:txBody>
      </p:sp>
      <p:sp>
        <p:nvSpPr>
          <p:cNvPr id="2" name="Slide Number Placeholder 1"/>
          <p:cNvSpPr>
            <a:spLocks noGrp="1"/>
          </p:cNvSpPr>
          <p:nvPr>
            <p:ph type="sldNum" sz="quarter" idx="4294967295"/>
          </p:nvPr>
        </p:nvSpPr>
        <p:spPr>
          <a:xfrm>
            <a:off x="209673" y="6390218"/>
            <a:ext cx="467783" cy="365125"/>
          </a:xfrm>
          <a:prstGeom prst="rect">
            <a:avLst/>
          </a:prstGeom>
        </p:spPr>
        <p:txBody>
          <a:bodyPr/>
          <a:lstStyle/>
          <a:p>
            <a:fld id="{67726FA2-3EC9-4717-AD62-D8C823692DD3}" type="slidenum">
              <a:rPr lang="en-US" smtClean="0"/>
              <a:pPr/>
              <a:t>25</a:t>
            </a:fld>
            <a:endParaRPr lang="en-US" dirty="0"/>
          </a:p>
        </p:txBody>
      </p:sp>
    </p:spTree>
    <p:extLst>
      <p:ext uri="{BB962C8B-B14F-4D97-AF65-F5344CB8AC3E}">
        <p14:creationId xmlns:p14="http://schemas.microsoft.com/office/powerpoint/2010/main" val="3366969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rtlCol="0" anchor="t" anchorCtr="0" compatLnSpc="1">
            <a:prstTxWarp prst="textNoShape">
              <a:avLst/>
            </a:prstTxWarp>
            <a:normAutofit fontScale="90000"/>
          </a:bodyPr>
          <a:lstStyle/>
          <a:p>
            <a:pPr algn="l"/>
            <a:r>
              <a:rPr lang="en-US" altLang="en-US" sz="3400" dirty="0">
                <a:latin typeface="Museo Slab 500" panose="02000000000000000000"/>
              </a:rPr>
              <a:t>Definition of Initial Evaluation </a:t>
            </a:r>
            <a:br>
              <a:rPr lang="en-US" altLang="en-US" sz="3400" dirty="0">
                <a:latin typeface="Museo Slab 500" panose="02000000000000000000"/>
              </a:rPr>
            </a:br>
            <a:r>
              <a:rPr lang="en-US" altLang="en-US" sz="3400" dirty="0">
                <a:latin typeface="Museo Slab 500" panose="02000000000000000000"/>
              </a:rPr>
              <a:t>for State Reporting:</a:t>
            </a:r>
          </a:p>
        </p:txBody>
      </p:sp>
      <p:sp>
        <p:nvSpPr>
          <p:cNvPr id="11267" name="Rectangle 3"/>
          <p:cNvSpPr>
            <a:spLocks noGrp="1" noChangeArrowheads="1"/>
          </p:cNvSpPr>
          <p:nvPr>
            <p:ph idx="1"/>
          </p:nvPr>
        </p:nvSpPr>
        <p:spPr bwMode="auto">
          <a:xfrm>
            <a:off x="443565" y="1554480"/>
            <a:ext cx="11088035"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rtlCol="0" anchor="t" anchorCtr="0" compatLnSpc="1">
            <a:prstTxWarp prst="textNoShape">
              <a:avLst/>
            </a:prstTxWarp>
            <a:normAutofit fontScale="92500" lnSpcReduction="10000"/>
          </a:bodyPr>
          <a:lstStyle/>
          <a:p>
            <a:pPr lvl="1"/>
            <a:r>
              <a:rPr lang="en-US" altLang="en-US" sz="1700" dirty="0">
                <a:highlight>
                  <a:srgbClr val="FFFF00"/>
                </a:highlight>
                <a:latin typeface="+mn-lt"/>
                <a:ea typeface="Verdana" pitchFamily="34" charset="0"/>
                <a:cs typeface="Verdana" pitchFamily="34" charset="0"/>
              </a:rPr>
              <a:t>who were not eligible at the time of evaluation* </a:t>
            </a:r>
            <a:r>
              <a:rPr lang="en-US" altLang="en-US" sz="1700" dirty="0">
                <a:latin typeface="+mn-lt"/>
                <a:ea typeface="Verdana" pitchFamily="34" charset="0"/>
                <a:cs typeface="Verdana" pitchFamily="34" charset="0"/>
              </a:rPr>
              <a:t>– student may have received Special Education Services in the past but had returned to regular education prior to this evaluation </a:t>
            </a:r>
          </a:p>
          <a:p>
            <a:pPr marL="914400" lvl="2" indent="0">
              <a:buNone/>
            </a:pPr>
            <a:r>
              <a:rPr lang="en-US" altLang="en-US" sz="1700" dirty="0">
                <a:latin typeface="+mn-lt"/>
                <a:ea typeface="Verdana" pitchFamily="34" charset="0"/>
                <a:cs typeface="Verdana" pitchFamily="34" charset="0"/>
              </a:rPr>
              <a:t>	*exception to this are transfer students in which your AU decides to do their own initial evaluation </a:t>
            </a:r>
          </a:p>
          <a:p>
            <a:pPr lvl="2"/>
            <a:r>
              <a:rPr lang="en-US" altLang="en-US" sz="1700" dirty="0">
                <a:latin typeface="+mn-lt"/>
                <a:ea typeface="Verdana" pitchFamily="34" charset="0"/>
                <a:cs typeface="Verdana" pitchFamily="34" charset="0"/>
              </a:rPr>
              <a:t>for whom parents revoked consent for services – student received Special Education Services for a period of time prior to parent deciding to cease services.  When child is again referred/re-evaluated, please report them as an initial evaluation. </a:t>
            </a:r>
          </a:p>
          <a:p>
            <a:pPr lvl="2"/>
            <a:r>
              <a:rPr lang="en-US" altLang="en-US" sz="1700" dirty="0">
                <a:latin typeface="+mn-lt"/>
                <a:ea typeface="Verdana" pitchFamily="34" charset="0"/>
                <a:cs typeface="Verdana" pitchFamily="34" charset="0"/>
              </a:rPr>
              <a:t>who have never been evaluated for Part B Services - these students have </a:t>
            </a:r>
            <a:r>
              <a:rPr lang="en-US" altLang="en-US" sz="1700" u="sng" dirty="0">
                <a:latin typeface="+mn-lt"/>
                <a:ea typeface="Verdana" pitchFamily="34" charset="0"/>
                <a:cs typeface="Verdana" pitchFamily="34" charset="0"/>
              </a:rPr>
              <a:t>never</a:t>
            </a:r>
            <a:r>
              <a:rPr lang="en-US" altLang="en-US" sz="1700" dirty="0">
                <a:latin typeface="+mn-lt"/>
                <a:ea typeface="Verdana" pitchFamily="34" charset="0"/>
                <a:cs typeface="Verdana" pitchFamily="34" charset="0"/>
              </a:rPr>
              <a:t> had an evaluation in your Administrative Unit/State Operated Program , another Administrative Unit/State Operated Program, or an Eligible Facility in Colorado.</a:t>
            </a:r>
          </a:p>
          <a:p>
            <a:pPr lvl="2"/>
            <a:r>
              <a:rPr lang="en-US" altLang="en-US" sz="1700" dirty="0">
                <a:latin typeface="+mn-lt"/>
                <a:ea typeface="Verdana" pitchFamily="34" charset="0"/>
                <a:cs typeface="Verdana" pitchFamily="34" charset="0"/>
              </a:rPr>
              <a:t>who received Special Education Services in another state, for whom it was determined that an initial evaluation was needed.</a:t>
            </a:r>
          </a:p>
          <a:p>
            <a:pPr lvl="2"/>
            <a:r>
              <a:rPr lang="en-US" altLang="en-US" sz="1700" dirty="0">
                <a:latin typeface="+mn-lt"/>
                <a:ea typeface="Verdana" pitchFamily="34" charset="0"/>
                <a:cs typeface="Verdana" pitchFamily="34" charset="0"/>
              </a:rPr>
              <a:t>who are parentally placed in a private school and had a Part B Initial Evaluation during the current reporting period (these students are reported by the Administrative Unit in which the private school is located).</a:t>
            </a:r>
          </a:p>
          <a:p>
            <a:pPr lvl="2"/>
            <a:r>
              <a:rPr lang="en-US" altLang="en-US" sz="1700" dirty="0">
                <a:latin typeface="+mn-lt"/>
                <a:ea typeface="Verdana" pitchFamily="34" charset="0"/>
                <a:cs typeface="Verdana" pitchFamily="34" charset="0"/>
              </a:rPr>
              <a:t>who were educated in a non-public home-based educational program (i.e., homeschooled) and had a Part B initial evaluation during the reporting period.</a:t>
            </a:r>
          </a:p>
          <a:p>
            <a:pPr lvl="2"/>
            <a:endParaRPr lang="en-US" altLang="en-US" dirty="0">
              <a:latin typeface="+mn-lt"/>
              <a:ea typeface="Verdana" pitchFamily="34" charset="0"/>
              <a:cs typeface="Verdana" pitchFamily="34" charset="0"/>
            </a:endParaRPr>
          </a:p>
          <a:p>
            <a:pPr marL="914400" lvl="2" indent="0">
              <a:buNone/>
            </a:pPr>
            <a:r>
              <a:rPr lang="en-US" sz="1800" i="1" dirty="0">
                <a:effectLst/>
                <a:latin typeface="Aptos" panose="020B0004020202020204" pitchFamily="34" charset="0"/>
                <a:ea typeface="Aptos" panose="020B0004020202020204" pitchFamily="34" charset="0"/>
                <a:cs typeface="Aptos" panose="020B0004020202020204" pitchFamily="34" charset="0"/>
              </a:rPr>
              <a:t>Everything else is considered a re-evaluation and those dates/events do not need to be reported to CDE!</a:t>
            </a:r>
            <a:endParaRPr lang="en-US" altLang="en-US" i="1" dirty="0">
              <a:latin typeface="+mn-lt"/>
              <a:ea typeface="Verdana" pitchFamily="34" charset="0"/>
              <a:cs typeface="Verdana" pitchFamily="34" charset="0"/>
            </a:endParaRPr>
          </a:p>
          <a:p>
            <a:pPr>
              <a:buFontTx/>
              <a:buNone/>
            </a:pPr>
            <a:endParaRPr lang="en-US" altLang="en-US" sz="1500" dirty="0">
              <a:latin typeface="Verdana" pitchFamily="34" charset="0"/>
              <a:ea typeface="Verdana" pitchFamily="34" charset="0"/>
              <a:cs typeface="Verdana" pitchFamily="34" charset="0"/>
            </a:endParaRPr>
          </a:p>
        </p:txBody>
      </p:sp>
      <p:sp>
        <p:nvSpPr>
          <p:cNvPr id="2" name="Slide Number Placeholder 1"/>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26</a:t>
            </a:fld>
            <a:endParaRPr lang="en-US" dirty="0"/>
          </a:p>
        </p:txBody>
      </p:sp>
    </p:spTree>
    <p:extLst>
      <p:ext uri="{BB962C8B-B14F-4D97-AF65-F5344CB8AC3E}">
        <p14:creationId xmlns:p14="http://schemas.microsoft.com/office/powerpoint/2010/main" val="947500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5AA2-7D9A-FD9A-FE9F-CD4C92B2D847}"/>
              </a:ext>
            </a:extLst>
          </p:cNvPr>
          <p:cNvSpPr>
            <a:spLocks noGrp="1"/>
          </p:cNvSpPr>
          <p:nvPr>
            <p:ph type="title"/>
          </p:nvPr>
        </p:nvSpPr>
        <p:spPr/>
        <p:txBody>
          <a:bodyPr>
            <a:normAutofit fontScale="90000"/>
          </a:bodyPr>
          <a:lstStyle/>
          <a:p>
            <a:r>
              <a:rPr lang="en-US" dirty="0"/>
              <a:t>Access to Students for Medically Necessary Services:</a:t>
            </a:r>
            <a:br>
              <a:rPr lang="en-US" dirty="0"/>
            </a:br>
            <a:r>
              <a:rPr lang="en-US" dirty="0"/>
              <a:t>Additional Reporting Requirement</a:t>
            </a:r>
            <a:br>
              <a:rPr lang="en-US" dirty="0"/>
            </a:br>
            <a:endParaRPr lang="en-US" dirty="0"/>
          </a:p>
        </p:txBody>
      </p:sp>
      <p:sp>
        <p:nvSpPr>
          <p:cNvPr id="3" name="Content Placeholder 2">
            <a:extLst>
              <a:ext uri="{FF2B5EF4-FFF2-40B4-BE49-F238E27FC236}">
                <a16:creationId xmlns:a16="http://schemas.microsoft.com/office/drawing/2014/main" id="{AB8A87EC-9715-0311-2012-F14640DB1F0F}"/>
              </a:ext>
            </a:extLst>
          </p:cNvPr>
          <p:cNvSpPr>
            <a:spLocks noGrp="1"/>
          </p:cNvSpPr>
          <p:nvPr>
            <p:ph idx="1"/>
          </p:nvPr>
        </p:nvSpPr>
        <p:spPr/>
        <p:txBody>
          <a:bodyPr/>
          <a:lstStyle/>
          <a:p>
            <a:pPr marL="0" marR="0" lvl="0" indent="0">
              <a:spcBef>
                <a:spcPts val="0"/>
              </a:spcBef>
              <a:spcAft>
                <a:spcPts val="0"/>
              </a:spcAft>
              <a:buNone/>
            </a:pPr>
            <a:r>
              <a:rPr lang="en-US" sz="1600" b="1" dirty="0">
                <a:effectLst/>
                <a:latin typeface="+mn-lt"/>
                <a:ea typeface="Calibri" panose="020F0502020204030204" pitchFamily="34" charset="0"/>
              </a:rPr>
              <a:t>Access to Students for Medically Necessary Services</a:t>
            </a:r>
          </a:p>
          <a:p>
            <a:pPr marL="342900" marR="0" lvl="0" indent="-342900">
              <a:spcBef>
                <a:spcPts val="0"/>
              </a:spcBef>
              <a:spcAft>
                <a:spcPts val="0"/>
              </a:spcAft>
              <a:buFont typeface="Symbol" panose="05050102010706020507" pitchFamily="18" charset="2"/>
              <a:buChar char=""/>
            </a:pPr>
            <a:r>
              <a:rPr lang="en-US" sz="1600" dirty="0">
                <a:effectLst/>
                <a:latin typeface="+mn-lt"/>
                <a:ea typeface="Calibri" panose="020F0502020204030204" pitchFamily="34" charset="0"/>
              </a:rPr>
              <a:t>NEW reporting requirement started in 2023-2024 school year – </a:t>
            </a:r>
            <a:r>
              <a:rPr lang="en-US" sz="1600" dirty="0">
                <a:effectLst/>
                <a:latin typeface="+mn-lt"/>
                <a:ea typeface="Calibri" panose="020F0502020204030204" pitchFamily="34" charset="0"/>
                <a:hlinkClick r:id="rId2"/>
              </a:rPr>
              <a:t>House Bill 22-1260 </a:t>
            </a:r>
            <a:endParaRPr lang="en-US" sz="1600" dirty="0">
              <a:effectLs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mn-lt"/>
                <a:ea typeface="Calibri" panose="020F0502020204030204" pitchFamily="34" charset="0"/>
              </a:rPr>
              <a:t>AUs must report # of requests for access to students for medically necessary services </a:t>
            </a:r>
          </a:p>
          <a:p>
            <a:pPr marL="742950" marR="0" lvl="1" indent="-285750">
              <a:spcBef>
                <a:spcPts val="0"/>
              </a:spcBef>
              <a:spcAft>
                <a:spcPts val="0"/>
              </a:spcAft>
              <a:buFont typeface="Courier New" panose="02070309020205020404" pitchFamily="49" charset="0"/>
              <a:buChar char="o"/>
            </a:pPr>
            <a:r>
              <a:rPr lang="en-US" sz="1600" dirty="0">
                <a:effectLst/>
                <a:latin typeface="+mn-lt"/>
                <a:ea typeface="Calibri" panose="020F0502020204030204" pitchFamily="34" charset="0"/>
              </a:rPr>
              <a:t>AU must report to CDE the number of requests during the 23-24 school year for access to a student by a private healthcare specialist and whether the access was authorized or denied. </a:t>
            </a:r>
          </a:p>
          <a:p>
            <a:pPr marL="742950" marR="0" lvl="1" indent="-285750">
              <a:spcBef>
                <a:spcPts val="0"/>
              </a:spcBef>
              <a:spcAft>
                <a:spcPts val="0"/>
              </a:spcAft>
              <a:buFont typeface="Courier New" panose="02070309020205020404" pitchFamily="49" charset="0"/>
              <a:buChar char="o"/>
            </a:pPr>
            <a:r>
              <a:rPr lang="en-US" sz="1600" dirty="0">
                <a:effectLst/>
                <a:latin typeface="+mn-lt"/>
                <a:ea typeface="Calibri" panose="020F0502020204030204" pitchFamily="34" charset="0"/>
              </a:rPr>
              <a:t>Each AU must report to CDE the total </a:t>
            </a:r>
            <a:r>
              <a:rPr lang="en-US" sz="1600" u="sng" dirty="0">
                <a:effectLst/>
                <a:latin typeface="+mn-lt"/>
                <a:ea typeface="Calibri" panose="020F0502020204030204" pitchFamily="34" charset="0"/>
              </a:rPr>
              <a:t>counts</a:t>
            </a:r>
            <a:r>
              <a:rPr lang="en-US" sz="1600" dirty="0">
                <a:effectLst/>
                <a:latin typeface="+mn-lt"/>
                <a:ea typeface="Calibri" panose="020F0502020204030204" pitchFamily="34" charset="0"/>
              </a:rPr>
              <a:t> for the following (no student level information is needed):</a:t>
            </a:r>
          </a:p>
          <a:p>
            <a:pPr marL="1143000" marR="0" lvl="2" indent="-228600">
              <a:spcBef>
                <a:spcPts val="0"/>
              </a:spcBef>
              <a:spcAft>
                <a:spcPts val="0"/>
              </a:spcAft>
              <a:buFont typeface="Wingdings" panose="05000000000000000000" pitchFamily="2" charset="2"/>
              <a:buChar char=""/>
            </a:pPr>
            <a:r>
              <a:rPr lang="en-US" sz="1600" b="1" dirty="0">
                <a:effectLst/>
                <a:latin typeface="+mn-lt"/>
                <a:ea typeface="Calibri" panose="020F0502020204030204" pitchFamily="34" charset="0"/>
              </a:rPr>
              <a:t># of requests for access to a student for medically necessary services</a:t>
            </a:r>
            <a:endParaRPr lang="en-US" sz="1600" dirty="0">
              <a:effectLst/>
              <a:latin typeface="+mn-lt"/>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b="1" dirty="0">
                <a:effectLst/>
                <a:latin typeface="+mn-lt"/>
                <a:ea typeface="Calibri" panose="020F0502020204030204" pitchFamily="34" charset="0"/>
              </a:rPr>
              <a:t># of those requests authorized </a:t>
            </a:r>
            <a:endParaRPr lang="en-US" sz="1600" dirty="0">
              <a:effectLst/>
              <a:latin typeface="+mn-lt"/>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b="1" dirty="0">
                <a:effectLst/>
                <a:latin typeface="+mn-lt"/>
                <a:ea typeface="Calibri" panose="020F0502020204030204" pitchFamily="34" charset="0"/>
              </a:rPr>
              <a:t># of those requests denied</a:t>
            </a:r>
            <a:endParaRPr lang="en-US" sz="1600" dirty="0">
              <a:effectLst/>
              <a:latin typeface="+mn-l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dirty="0">
                <a:effectLst/>
                <a:latin typeface="+mn-lt"/>
                <a:ea typeface="Calibri" panose="020F0502020204030204" pitchFamily="34" charset="0"/>
              </a:rPr>
              <a:t>The counts </a:t>
            </a:r>
            <a:r>
              <a:rPr lang="en-US" sz="1600" dirty="0">
                <a:latin typeface="+mn-lt"/>
                <a:ea typeface="Calibri" panose="020F0502020204030204" pitchFamily="34" charset="0"/>
              </a:rPr>
              <a:t>are</a:t>
            </a:r>
            <a:r>
              <a:rPr lang="en-US" sz="1600" dirty="0">
                <a:effectLst/>
                <a:latin typeface="+mn-lt"/>
                <a:ea typeface="Calibri" panose="020F0502020204030204" pitchFamily="34" charset="0"/>
              </a:rPr>
              <a:t> collected in an input screen</a:t>
            </a:r>
            <a:r>
              <a:rPr lang="en-US" sz="1600" dirty="0">
                <a:latin typeface="+mn-lt"/>
                <a:ea typeface="Calibri" panose="020F0502020204030204" pitchFamily="34" charset="0"/>
              </a:rPr>
              <a:t> </a:t>
            </a:r>
            <a:r>
              <a:rPr lang="en-US" sz="1600" dirty="0">
                <a:effectLst/>
                <a:latin typeface="+mn-lt"/>
                <a:ea typeface="Calibri" panose="020F0502020204030204" pitchFamily="34" charset="0"/>
              </a:rPr>
              <a:t>within the Data Pipeline under the IEP Interchange. ‘SPE User Role’ access.  (see Pipeline Process section slide (?) for steps)</a:t>
            </a:r>
          </a:p>
          <a:p>
            <a:pPr marL="742950" marR="0" lvl="1" indent="-285750">
              <a:spcBef>
                <a:spcPts val="0"/>
              </a:spcBef>
              <a:spcAft>
                <a:spcPts val="0"/>
              </a:spcAft>
              <a:buFont typeface="Courier New" panose="02070309020205020404" pitchFamily="49" charset="0"/>
              <a:buChar char="o"/>
            </a:pPr>
            <a:r>
              <a:rPr lang="en-US" sz="1600" dirty="0">
                <a:latin typeface="+mn-lt"/>
                <a:ea typeface="Calibri" panose="020F0502020204030204" pitchFamily="34" charset="0"/>
              </a:rPr>
              <a:t>AU will</a:t>
            </a:r>
            <a:r>
              <a:rPr lang="en-US" sz="1600" dirty="0">
                <a:effectLst/>
                <a:latin typeface="+mn-lt"/>
                <a:ea typeface="Calibri" panose="020F0502020204030204" pitchFamily="34" charset="0"/>
              </a:rPr>
              <a:t> not be </a:t>
            </a:r>
            <a:r>
              <a:rPr lang="en-US" sz="1600" dirty="0">
                <a:latin typeface="+mn-lt"/>
                <a:ea typeface="Calibri" panose="020F0502020204030204" pitchFamily="34" charset="0"/>
              </a:rPr>
              <a:t>able to approve final </a:t>
            </a:r>
            <a:r>
              <a:rPr lang="en-US" sz="1600" dirty="0">
                <a:effectLst/>
                <a:latin typeface="+mn-lt"/>
                <a:ea typeface="Calibri" panose="020F0502020204030204" pitchFamily="34" charset="0"/>
              </a:rPr>
              <a:t>SPED EOY Snapshot until counts have been entered and saved in the Data Pipeline</a:t>
            </a:r>
          </a:p>
          <a:p>
            <a:pPr marL="1200150" lvl="2" indent="-285750">
              <a:spcBef>
                <a:spcPts val="0"/>
              </a:spcBef>
              <a:buFont typeface="Courier New" panose="02070309020205020404" pitchFamily="49" charset="0"/>
              <a:buChar char="o"/>
            </a:pPr>
            <a:r>
              <a:rPr lang="en-US" sz="1600" dirty="0">
                <a:effectLst/>
                <a:latin typeface="+mn-lt"/>
                <a:ea typeface="Calibri" panose="020F0502020204030204" pitchFamily="34" charset="0"/>
              </a:rPr>
              <a:t>Counts will </a:t>
            </a:r>
            <a:r>
              <a:rPr lang="en-US" sz="1600" u="sng" dirty="0">
                <a:effectLst/>
                <a:latin typeface="+mn-lt"/>
                <a:ea typeface="Calibri" panose="020F0502020204030204" pitchFamily="34" charset="0"/>
              </a:rPr>
              <a:t>not</a:t>
            </a:r>
            <a:r>
              <a:rPr lang="en-US" sz="1600" dirty="0">
                <a:effectLst/>
                <a:latin typeface="+mn-lt"/>
                <a:ea typeface="Calibri" panose="020F0502020204030204" pitchFamily="34" charset="0"/>
              </a:rPr>
              <a:t> be included in your SPED EOY Snapshot though</a:t>
            </a:r>
          </a:p>
          <a:p>
            <a:pPr marL="742950" lvl="1" indent="-285750">
              <a:spcBef>
                <a:spcPts val="0"/>
              </a:spcBef>
              <a:buFont typeface="Courier New" panose="02070309020205020404" pitchFamily="49" charset="0"/>
              <a:buChar char="o"/>
            </a:pPr>
            <a:r>
              <a:rPr lang="en-US" sz="1600" dirty="0">
                <a:latin typeface="+mn-lt"/>
                <a:ea typeface="Calibri" panose="020F0502020204030204" pitchFamily="34" charset="0"/>
              </a:rPr>
              <a:t>Each </a:t>
            </a:r>
            <a:r>
              <a:rPr lang="en-US" sz="1600" dirty="0">
                <a:effectLst/>
                <a:latin typeface="+mn-lt"/>
                <a:ea typeface="Calibri" panose="020F0502020204030204" pitchFamily="34" charset="0"/>
              </a:rPr>
              <a:t>January, CDE must make this information available online.</a:t>
            </a:r>
          </a:p>
          <a:p>
            <a:pPr marL="0" indent="0">
              <a:buNone/>
            </a:pPr>
            <a:endParaRPr lang="en-US" dirty="0"/>
          </a:p>
        </p:txBody>
      </p:sp>
      <p:sp>
        <p:nvSpPr>
          <p:cNvPr id="4" name="Slide Number Placeholder 3">
            <a:extLst>
              <a:ext uri="{FF2B5EF4-FFF2-40B4-BE49-F238E27FC236}">
                <a16:creationId xmlns:a16="http://schemas.microsoft.com/office/drawing/2014/main" id="{09E83BFE-11D7-A323-F56E-7A3416FC3D42}"/>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2787581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0726" y="136523"/>
            <a:ext cx="6865821" cy="756418"/>
          </a:xfrm>
        </p:spPr>
        <p:txBody>
          <a:bodyPr>
            <a:normAutofit fontScale="90000"/>
          </a:bodyPr>
          <a:lstStyle/>
          <a:p>
            <a:r>
              <a:rPr lang="en-US" dirty="0"/>
              <a:t>Special Education EOY: Facility Schools, Detention Centers, SOPs, and SPED Programs</a:t>
            </a:r>
          </a:p>
        </p:txBody>
      </p:sp>
      <p:sp>
        <p:nvSpPr>
          <p:cNvPr id="2" name="Content Placeholder 1"/>
          <p:cNvSpPr>
            <a:spLocks noGrp="1"/>
          </p:cNvSpPr>
          <p:nvPr>
            <p:ph idx="1"/>
          </p:nvPr>
        </p:nvSpPr>
        <p:spPr/>
        <p:txBody>
          <a:bodyPr>
            <a:noAutofit/>
          </a:bodyPr>
          <a:lstStyle/>
          <a:p>
            <a:pPr marL="0" indent="0">
              <a:buNone/>
            </a:pPr>
            <a:r>
              <a:rPr lang="en-US" sz="1600" dirty="0"/>
              <a:t>The term “Facility” is used throughout the state for different types of schools/entities. In Colorado we have:</a:t>
            </a:r>
          </a:p>
          <a:p>
            <a:pPr marL="457200" lvl="1" indent="0">
              <a:buNone/>
            </a:pPr>
            <a:r>
              <a:rPr lang="en-US" sz="1600" dirty="0"/>
              <a:t>1. CDE Approved Facility Schools </a:t>
            </a:r>
            <a:r>
              <a:rPr lang="en-US" sz="1400" dirty="0"/>
              <a:t>(“facility” students for state reporting purposes means this one)</a:t>
            </a:r>
          </a:p>
          <a:p>
            <a:pPr marL="457200" lvl="1" indent="0">
              <a:buNone/>
            </a:pPr>
            <a:r>
              <a:rPr lang="en-US" sz="1600" dirty="0"/>
              <a:t>2. Special Education Programs  - programs run by a district or AU – usually located in a different building than the school</a:t>
            </a:r>
          </a:p>
          <a:p>
            <a:pPr marL="457200" lvl="1" indent="0">
              <a:buNone/>
            </a:pPr>
            <a:r>
              <a:rPr lang="en-US" sz="1600" dirty="0"/>
              <a:t>3. Detention Centers – student is detained – there are 8 detention centers currently in Colorado</a:t>
            </a:r>
          </a:p>
          <a:p>
            <a:pPr marL="457200" lvl="1" indent="0">
              <a:buNone/>
            </a:pPr>
            <a:r>
              <a:rPr lang="en-US" sz="1600" dirty="0"/>
              <a:t>4. State Operated Programs – there are 4 in Colorado DYS-66080, DOC-66070, CMHI-66060, CSDB-66050 - student is “committed” if reported by DYS or DOC</a:t>
            </a:r>
          </a:p>
          <a:p>
            <a:pPr marL="0" indent="0">
              <a:buNone/>
            </a:pPr>
            <a:endParaRPr lang="en-US" sz="1600" b="1" dirty="0"/>
          </a:p>
          <a:p>
            <a:pPr marL="0" indent="0">
              <a:buNone/>
            </a:pPr>
            <a:r>
              <a:rPr lang="en-US" sz="1600" b="1" dirty="0"/>
              <a:t>How to Code</a:t>
            </a:r>
            <a:r>
              <a:rPr lang="en-US" sz="1600" b="1" i="1" dirty="0"/>
              <a:t> </a:t>
            </a:r>
            <a:r>
              <a:rPr lang="en-US" sz="1600" b="1" dirty="0"/>
              <a:t>for Sped EOY</a:t>
            </a:r>
            <a:r>
              <a:rPr lang="en-US" sz="1600" b="1" i="1" dirty="0"/>
              <a:t>: </a:t>
            </a:r>
            <a:endParaRPr lang="en-US" sz="1600" dirty="0"/>
          </a:p>
          <a:p>
            <a:pPr lvl="1"/>
            <a:r>
              <a:rPr lang="en-US" sz="1600" dirty="0"/>
              <a:t>Report the student’s </a:t>
            </a:r>
            <a:r>
              <a:rPr lang="en-US" sz="1600" b="1" dirty="0"/>
              <a:t>latest/last attendance during the school year</a:t>
            </a:r>
            <a:endParaRPr lang="en-US" sz="1600" dirty="0"/>
          </a:p>
          <a:p>
            <a:pPr lvl="1"/>
            <a:r>
              <a:rPr lang="en-US" sz="1600" dirty="0"/>
              <a:t>Report an exit if student transfers out of your AU at any point (even if you report them for December Count). </a:t>
            </a:r>
          </a:p>
          <a:p>
            <a:pPr lvl="1"/>
            <a:r>
              <a:rPr lang="en-US" sz="1600" dirty="0"/>
              <a:t>Reporting for Sped EOY is different than December Count for these types of records! There are different reporting requirements for each snapshot. Sped EOY should include all students that your AU physically serves, along with resident students in a CDE Facility School. </a:t>
            </a:r>
          </a:p>
          <a:p>
            <a:pPr marL="0" indent="0">
              <a:buNone/>
            </a:pPr>
            <a:r>
              <a:rPr lang="en-US" sz="1600" dirty="0"/>
              <a:t>Helpful codes document with a tab for each type found under Frequently Requested Codes </a:t>
            </a:r>
            <a:r>
              <a:rPr lang="en-US" sz="1600" dirty="0">
                <a:hlinkClick r:id="rId2"/>
              </a:rPr>
              <a:t>http://www.cde.state.co.us/datapipeline/org_orgcodes</a:t>
            </a:r>
            <a:r>
              <a:rPr lang="en-US" sz="1600" dirty="0"/>
              <a:t>. </a:t>
            </a:r>
            <a:r>
              <a:rPr lang="en-US" sz="1600" b="1" i="1" dirty="0"/>
              <a:t>Allowable Approved Facility Schools and Other Agency Codes</a:t>
            </a:r>
          </a:p>
          <a:p>
            <a:pPr marL="457200" lvl="1" indent="0">
              <a:buNone/>
            </a:pPr>
            <a:endParaRPr lang="en-US" sz="1600" dirty="0"/>
          </a:p>
          <a:p>
            <a:pPr marL="457200" lvl="1" indent="0">
              <a:buNone/>
            </a:pPr>
            <a:endParaRPr lang="en-US" sz="1200" dirty="0"/>
          </a:p>
          <a:p>
            <a:pPr marL="457200" lvl="1" indent="0">
              <a:buNone/>
            </a:pPr>
            <a:endParaRPr lang="en-US" sz="1400" dirty="0"/>
          </a:p>
        </p:txBody>
      </p:sp>
      <p:sp>
        <p:nvSpPr>
          <p:cNvPr id="4" name="Slide Number Placeholder 3"/>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28</a:t>
            </a:fld>
            <a:endParaRPr lang="en-US" dirty="0"/>
          </a:p>
        </p:txBody>
      </p:sp>
    </p:spTree>
    <p:extLst>
      <p:ext uri="{BB962C8B-B14F-4D97-AF65-F5344CB8AC3E}">
        <p14:creationId xmlns:p14="http://schemas.microsoft.com/office/powerpoint/2010/main" val="1558061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DC3C9F-6371-9A0C-7386-5281F328CDC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Special Education Program Codes List</a:t>
            </a:r>
          </a:p>
        </p:txBody>
      </p:sp>
      <p:sp>
        <p:nvSpPr>
          <p:cNvPr id="2" name="Slide Number Placeholder 1">
            <a:extLst>
              <a:ext uri="{FF2B5EF4-FFF2-40B4-BE49-F238E27FC236}">
                <a16:creationId xmlns:a16="http://schemas.microsoft.com/office/drawing/2014/main" id="{C3A45B60-F223-16D8-0CBE-D9D397F9C09A}"/>
              </a:ext>
            </a:extLst>
          </p:cNvPr>
          <p:cNvSpPr>
            <a:spLocks noGrp="1"/>
          </p:cNvSpPr>
          <p:nvPr>
            <p:ph type="sldNum" sz="quarter" idx="12"/>
          </p:nvPr>
        </p:nvSpPr>
        <p:spPr/>
        <p:txBody>
          <a:bodyPr/>
          <a:lstStyle/>
          <a:p>
            <a:fld id="{C479D5F6-EDCB-402A-AC08-4943A1820E8F}" type="slidenum">
              <a:rPr lang="en-US" smtClean="0"/>
              <a:pPr/>
              <a:t>29</a:t>
            </a:fld>
            <a:endParaRPr lang="en-US" dirty="0"/>
          </a:p>
        </p:txBody>
      </p:sp>
      <p:pic>
        <p:nvPicPr>
          <p:cNvPr id="2050" name="Picture 2" descr="sample SPED Program Codes">
            <a:extLst>
              <a:ext uri="{FF2B5EF4-FFF2-40B4-BE49-F238E27FC236}">
                <a16:creationId xmlns:a16="http://schemas.microsoft.com/office/drawing/2014/main" id="{079A08B9-FB19-39E4-CC9B-BF68E05F3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94695"/>
            <a:ext cx="9950450" cy="613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368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612" y="136523"/>
            <a:ext cx="2430378" cy="756418"/>
          </a:xfrm>
        </p:spPr>
        <p:txBody>
          <a:bodyPr>
            <a:normAutofit/>
          </a:bodyPr>
          <a:lstStyle/>
          <a:p>
            <a:pPr algn="ctr"/>
            <a:r>
              <a:rPr lang="en-US" sz="3600" dirty="0">
                <a:latin typeface="+mn-lt"/>
              </a:rPr>
              <a:t>Agenda</a:t>
            </a:r>
          </a:p>
        </p:txBody>
      </p:sp>
      <p:sp>
        <p:nvSpPr>
          <p:cNvPr id="2" name="Content Placeholder 1"/>
          <p:cNvSpPr>
            <a:spLocks noGrp="1"/>
          </p:cNvSpPr>
          <p:nvPr>
            <p:ph idx="1"/>
          </p:nvPr>
        </p:nvSpPr>
        <p:spPr/>
        <p:txBody>
          <a:bodyPr>
            <a:normAutofit/>
          </a:bodyPr>
          <a:lstStyle/>
          <a:p>
            <a:pPr lvl="0"/>
            <a:r>
              <a:rPr lang="en-US" sz="1800" dirty="0"/>
              <a:t>Purpose/Content/Timeline – slides 4-11  </a:t>
            </a:r>
          </a:p>
          <a:p>
            <a:pPr lvl="0"/>
            <a:r>
              <a:rPr lang="en-US" sz="1800" dirty="0"/>
              <a:t>Special Ed IEP Interchange – slides 12-19</a:t>
            </a:r>
          </a:p>
          <a:p>
            <a:r>
              <a:rPr lang="en-US" sz="1800" dirty="0"/>
              <a:t>Special Ed EOY Snapshot/Resources– slides 20-23</a:t>
            </a:r>
          </a:p>
          <a:p>
            <a:pPr lvl="0"/>
            <a:r>
              <a:rPr lang="en-US" sz="1800" dirty="0"/>
              <a:t>Who to Report- Content Details slides 24-32</a:t>
            </a:r>
          </a:p>
          <a:p>
            <a:pPr marL="0" indent="0">
              <a:buNone/>
            </a:pPr>
            <a:endParaRPr lang="en-US" dirty="0"/>
          </a:p>
          <a:p>
            <a:pPr marL="0" indent="0">
              <a:buNone/>
            </a:pPr>
            <a:endParaRPr lang="en-US" dirty="0"/>
          </a:p>
        </p:txBody>
      </p:sp>
      <p:sp>
        <p:nvSpPr>
          <p:cNvPr id="5" name="Slide Number Placeholder 4"/>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3</a:t>
            </a:fld>
            <a:endParaRPr lang="en-US" dirty="0"/>
          </a:p>
        </p:txBody>
      </p:sp>
    </p:spTree>
    <p:extLst>
      <p:ext uri="{BB962C8B-B14F-4D97-AF65-F5344CB8AC3E}">
        <p14:creationId xmlns:p14="http://schemas.microsoft.com/office/powerpoint/2010/main" val="2918176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5E988D-3F21-6C7F-7CB0-3A49CC30704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Approved Facility Schools List</a:t>
            </a:r>
          </a:p>
        </p:txBody>
      </p:sp>
      <p:pic>
        <p:nvPicPr>
          <p:cNvPr id="4" name="Picture 3" descr="Sample approved facility school list">
            <a:extLst>
              <a:ext uri="{FF2B5EF4-FFF2-40B4-BE49-F238E27FC236}">
                <a16:creationId xmlns:a16="http://schemas.microsoft.com/office/drawing/2014/main" id="{3218A41D-DB9E-9909-7388-46FB3551308E}"/>
              </a:ext>
            </a:extLst>
          </p:cNvPr>
          <p:cNvPicPr>
            <a:picLocks noChangeAspect="1"/>
          </p:cNvPicPr>
          <p:nvPr/>
        </p:nvPicPr>
        <p:blipFill>
          <a:blip r:embed="rId2"/>
          <a:stretch>
            <a:fillRect/>
          </a:stretch>
        </p:blipFill>
        <p:spPr>
          <a:xfrm>
            <a:off x="1249260" y="319770"/>
            <a:ext cx="9693480" cy="6218459"/>
          </a:xfrm>
          <a:prstGeom prst="rect">
            <a:avLst/>
          </a:prstGeom>
        </p:spPr>
      </p:pic>
      <p:sp>
        <p:nvSpPr>
          <p:cNvPr id="2" name="Slide Number Placeholder 1">
            <a:extLst>
              <a:ext uri="{FF2B5EF4-FFF2-40B4-BE49-F238E27FC236}">
                <a16:creationId xmlns:a16="http://schemas.microsoft.com/office/drawing/2014/main" id="{F7E6C616-EE82-10C4-8B2C-CEA980B80DDB}"/>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2840142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 Detention Centers </a:t>
            </a:r>
          </a:p>
        </p:txBody>
      </p:sp>
      <p:sp>
        <p:nvSpPr>
          <p:cNvPr id="6" name="Rectangle 3"/>
          <p:cNvSpPr>
            <a:spLocks noChangeArrowheads="1"/>
          </p:cNvSpPr>
          <p:nvPr/>
        </p:nvSpPr>
        <p:spPr bwMode="auto">
          <a:xfrm>
            <a:off x="1069849" y="1509364"/>
            <a:ext cx="89647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dirty="0">
              <a:ea typeface="Calibri" pitchFamily="34" charset="0"/>
              <a:cs typeface="Times New Roman" pitchFamily="18" charset="0"/>
            </a:endParaRPr>
          </a:p>
          <a:p>
            <a:pPr marL="285750" indent="-285750" eaLnBrk="0" fontAlgn="base" hangingPunct="0">
              <a:spcBef>
                <a:spcPct val="0"/>
              </a:spcBef>
              <a:spcAft>
                <a:spcPct val="0"/>
              </a:spcAft>
              <a:buFont typeface="Arial" panose="020B0604020202020204" pitchFamily="34" charset="0"/>
              <a:buChar char="•"/>
            </a:pPr>
            <a:r>
              <a:rPr lang="en-US" altLang="en-US" dirty="0">
                <a:ea typeface="Calibri" pitchFamily="34" charset="0"/>
                <a:cs typeface="Times New Roman" pitchFamily="18" charset="0"/>
              </a:rPr>
              <a:t>The AUs where these detention centers are located should report any </a:t>
            </a:r>
            <a:r>
              <a:rPr lang="en-US" altLang="en-US" b="1" dirty="0">
                <a:ea typeface="Calibri" pitchFamily="34" charset="0"/>
                <a:cs typeface="Times New Roman" pitchFamily="18" charset="0"/>
              </a:rPr>
              <a:t>detained</a:t>
            </a:r>
            <a:r>
              <a:rPr lang="en-US" altLang="en-US" dirty="0">
                <a:ea typeface="Calibri" pitchFamily="34" charset="0"/>
                <a:cs typeface="Times New Roman" pitchFamily="18" charset="0"/>
              </a:rPr>
              <a:t> students if this was the latest status in your AU in the school year. </a:t>
            </a:r>
          </a:p>
          <a:p>
            <a:pPr eaLnBrk="0" fontAlgn="base" hangingPunct="0">
              <a:spcBef>
                <a:spcPct val="0"/>
              </a:spcBef>
              <a:spcAft>
                <a:spcPct val="0"/>
              </a:spcAft>
            </a:pPr>
            <a:endParaRPr lang="en-US" altLang="en-US" dirty="0">
              <a:latin typeface="Arial" pitchFamily="34" charset="0"/>
              <a:cs typeface="Arial" pitchFamily="34" charset="0"/>
            </a:endParaRPr>
          </a:p>
        </p:txBody>
      </p:sp>
      <p:sp>
        <p:nvSpPr>
          <p:cNvPr id="2" name="Slide Number Placeholder 1"/>
          <p:cNvSpPr>
            <a:spLocks noGrp="1"/>
          </p:cNvSpPr>
          <p:nvPr>
            <p:ph type="sldNum" sz="quarter" idx="4294967295"/>
          </p:nvPr>
        </p:nvSpPr>
        <p:spPr>
          <a:xfrm>
            <a:off x="118873" y="6345936"/>
            <a:ext cx="473880" cy="384685"/>
          </a:xfrm>
          <a:prstGeom prst="rect">
            <a:avLst/>
          </a:prstGeom>
        </p:spPr>
        <p:txBody>
          <a:bodyPr/>
          <a:lstStyle/>
          <a:p>
            <a:fld id="{67726FA2-3EC9-4717-AD62-D8C823692DD3}" type="slidenum">
              <a:rPr lang="en-US" smtClean="0"/>
              <a:pPr/>
              <a:t>31</a:t>
            </a:fld>
            <a:endParaRPr lang="en-US" dirty="0"/>
          </a:p>
        </p:txBody>
      </p:sp>
      <p:graphicFrame>
        <p:nvGraphicFramePr>
          <p:cNvPr id="5" name="Table 4">
            <a:extLst>
              <a:ext uri="{FF2B5EF4-FFF2-40B4-BE49-F238E27FC236}">
                <a16:creationId xmlns:a16="http://schemas.microsoft.com/office/drawing/2014/main" id="{02B4BD4E-4EF6-CE16-BC4A-6735F9A12966}"/>
              </a:ext>
            </a:extLst>
          </p:cNvPr>
          <p:cNvGraphicFramePr>
            <a:graphicFrameLocks noGrp="1"/>
          </p:cNvGraphicFramePr>
          <p:nvPr>
            <p:extLst>
              <p:ext uri="{D42A27DB-BD31-4B8C-83A1-F6EECF244321}">
                <p14:modId xmlns:p14="http://schemas.microsoft.com/office/powerpoint/2010/main" val="4015020740"/>
              </p:ext>
            </p:extLst>
          </p:nvPr>
        </p:nvGraphicFramePr>
        <p:xfrm>
          <a:off x="2269956" y="2877598"/>
          <a:ext cx="7264400" cy="3596640"/>
        </p:xfrm>
        <a:graphic>
          <a:graphicData uri="http://schemas.openxmlformats.org/drawingml/2006/table">
            <a:tbl>
              <a:tblPr firstRow="1"/>
              <a:tblGrid>
                <a:gridCol w="1270000">
                  <a:extLst>
                    <a:ext uri="{9D8B030D-6E8A-4147-A177-3AD203B41FA5}">
                      <a16:colId xmlns:a16="http://schemas.microsoft.com/office/drawing/2014/main" val="2083217480"/>
                    </a:ext>
                  </a:extLst>
                </a:gridCol>
                <a:gridCol w="1231900">
                  <a:extLst>
                    <a:ext uri="{9D8B030D-6E8A-4147-A177-3AD203B41FA5}">
                      <a16:colId xmlns:a16="http://schemas.microsoft.com/office/drawing/2014/main" val="3558302740"/>
                    </a:ext>
                  </a:extLst>
                </a:gridCol>
                <a:gridCol w="3556000">
                  <a:extLst>
                    <a:ext uri="{9D8B030D-6E8A-4147-A177-3AD203B41FA5}">
                      <a16:colId xmlns:a16="http://schemas.microsoft.com/office/drawing/2014/main" val="3159710246"/>
                    </a:ext>
                  </a:extLst>
                </a:gridCol>
                <a:gridCol w="1206500">
                  <a:extLst>
                    <a:ext uri="{9D8B030D-6E8A-4147-A177-3AD203B41FA5}">
                      <a16:colId xmlns:a16="http://schemas.microsoft.com/office/drawing/2014/main" val="4178151480"/>
                    </a:ext>
                  </a:extLst>
                </a:gridCol>
              </a:tblGrid>
              <a:tr h="548640">
                <a:tc>
                  <a:txBody>
                    <a:bodyPr/>
                    <a:lstStyle/>
                    <a:p>
                      <a:pPr algn="ctr" fontAlgn="ctr"/>
                      <a:r>
                        <a:rPr lang="en-US" sz="1100" b="1" i="0" u="none" strike="noStrike">
                          <a:effectLst/>
                          <a:highlight>
                            <a:srgbClr val="D9D9D9"/>
                          </a:highlight>
                          <a:latin typeface="Calibri" panose="020F0502020204030204" pitchFamily="34" charset="0"/>
                        </a:rPr>
                        <a:t>Detention Centers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effectLst/>
                          <a:highlight>
                            <a:srgbClr val="D9D9D9"/>
                          </a:highlight>
                          <a:latin typeface="Calibri" panose="020F0502020204030204" pitchFamily="34" charset="0"/>
                        </a:rPr>
                        <a:t>District Code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1" i="0" u="none" strike="noStrike">
                          <a:effectLst/>
                          <a:highlight>
                            <a:srgbClr val="D9D9D9"/>
                          </a:highlight>
                          <a:latin typeface="Calibri" panose="020F0502020204030204" pitchFamily="34" charset="0"/>
                        </a:rPr>
                        <a:t>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effectLst/>
                          <a:highlight>
                            <a:srgbClr val="D9D9D9"/>
                          </a:highlight>
                          <a:latin typeface="Calibri" panose="020F0502020204030204" pitchFamily="34" charset="0"/>
                        </a:rPr>
                        <a:t>Allowable Setting </a:t>
                      </a:r>
                      <a:br>
                        <a:rPr lang="en-US" sz="1100" b="1" i="0" u="none" strike="noStrike">
                          <a:effectLst/>
                          <a:highlight>
                            <a:srgbClr val="D9D9D9"/>
                          </a:highlight>
                          <a:latin typeface="Calibri" panose="020F0502020204030204" pitchFamily="34" charset="0"/>
                        </a:rPr>
                      </a:br>
                      <a:r>
                        <a:rPr lang="en-US" sz="1100" b="1" i="0" u="none" strike="noStrike">
                          <a:effectLst/>
                          <a:highlight>
                            <a:srgbClr val="D9D9D9"/>
                          </a:highlight>
                          <a:latin typeface="Calibri" panose="020F0502020204030204" pitchFamily="34" charset="0"/>
                        </a:rPr>
                        <a:t>Codes</a:t>
                      </a:r>
                      <a:br>
                        <a:rPr lang="en-US" sz="1100" b="1" i="0" u="none" strike="noStrike">
                          <a:effectLst/>
                          <a:highlight>
                            <a:srgbClr val="D9D9D9"/>
                          </a:highlight>
                          <a:latin typeface="Calibri" panose="020F0502020204030204" pitchFamily="34" charset="0"/>
                        </a:rPr>
                      </a:br>
                      <a:r>
                        <a:rPr lang="en-US" sz="1100" b="1" i="0" u="none" strike="noStrike">
                          <a:effectLst/>
                          <a:highlight>
                            <a:srgbClr val="D9D9D9"/>
                          </a:highlight>
                          <a:latin typeface="Calibri" panose="020F0502020204030204" pitchFamily="34" charset="0"/>
                        </a:rPr>
                        <a:t>6-21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65304724"/>
                  </a:ext>
                </a:extLst>
              </a:tr>
              <a:tr h="381000">
                <a:tc>
                  <a:txBody>
                    <a:bodyPr/>
                    <a:lstStyle/>
                    <a:p>
                      <a:pPr algn="ctr" fontAlgn="ctr"/>
                      <a:r>
                        <a:rPr lang="en-US" sz="1100" b="0" i="0" u="none" strike="noStrike">
                          <a:effectLst/>
                          <a:highlight>
                            <a:srgbClr val="FFFFFF"/>
                          </a:highlight>
                          <a:latin typeface="Calibri" panose="020F0502020204030204" pitchFamily="34" charset="0"/>
                        </a:rPr>
                        <a:t>9801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effectLst/>
                          <a:highlight>
                            <a:srgbClr val="FFFFFF"/>
                          </a:highlight>
                          <a:latin typeface="Calibri" panose="020F0502020204030204" pitchFamily="34" charset="0"/>
                        </a:rPr>
                        <a:t>0040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effectLst/>
                          <a:latin typeface="Calibri" panose="020F0502020204030204" pitchFamily="34" charset="0"/>
                        </a:rPr>
                        <a:t>Prairie Vista Youth Services Center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effectLst/>
                          <a:highlight>
                            <a:srgbClr val="FFFFFF"/>
                          </a:highligh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0927589"/>
                  </a:ext>
                </a:extLst>
              </a:tr>
              <a:tr h="381000">
                <a:tc>
                  <a:txBody>
                    <a:bodyPr/>
                    <a:lstStyle/>
                    <a:p>
                      <a:pPr algn="ctr" fontAlgn="ctr"/>
                      <a:r>
                        <a:rPr lang="en-US" sz="1100" b="0" i="0" u="none" strike="noStrike">
                          <a:effectLst/>
                          <a:highlight>
                            <a:srgbClr val="FFFFFF"/>
                          </a:highlight>
                          <a:latin typeface="Calibri" panose="020F0502020204030204" pitchFamily="34" charset="0"/>
                        </a:rPr>
                        <a:t>9802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effectLst/>
                          <a:highlight>
                            <a:srgbClr val="FFFFFF"/>
                          </a:highlight>
                          <a:latin typeface="Calibri" panose="020F0502020204030204" pitchFamily="34" charset="0"/>
                        </a:rPr>
                        <a:t>0130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effectLst/>
                          <a:highlight>
                            <a:srgbClr val="FFFFFF"/>
                          </a:highlight>
                          <a:latin typeface="Calibri" panose="020F0502020204030204" pitchFamily="34" charset="0"/>
                        </a:rPr>
                        <a:t>Marvin W Foote Youth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616642"/>
                  </a:ext>
                </a:extLst>
              </a:tr>
              <a:tr h="381000">
                <a:tc>
                  <a:txBody>
                    <a:bodyPr/>
                    <a:lstStyle/>
                    <a:p>
                      <a:pPr algn="ctr" fontAlgn="ctr"/>
                      <a:r>
                        <a:rPr lang="en-US" sz="1100" b="0" i="0" u="none" strike="noStrike">
                          <a:effectLst/>
                          <a:highlight>
                            <a:srgbClr val="FFFFFF"/>
                          </a:highlight>
                          <a:latin typeface="Calibri" panose="020F0502020204030204" pitchFamily="34" charset="0"/>
                        </a:rPr>
                        <a:t>9803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0880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effectLst/>
                          <a:highlight>
                            <a:srgbClr val="FFFFFF"/>
                          </a:highlight>
                          <a:latin typeface="Calibri" panose="020F0502020204030204" pitchFamily="34" charset="0"/>
                        </a:rPr>
                        <a:t>Gilliam Youth Services Center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9852180"/>
                  </a:ext>
                </a:extLst>
              </a:tr>
              <a:tr h="381000">
                <a:tc>
                  <a:txBody>
                    <a:bodyPr/>
                    <a:lstStyle/>
                    <a:p>
                      <a:pPr algn="ctr" fontAlgn="ctr"/>
                      <a:r>
                        <a:rPr lang="en-US" sz="1100" b="0" i="0" u="none" strike="noStrike">
                          <a:effectLst/>
                          <a:highlight>
                            <a:srgbClr val="FFFFFF"/>
                          </a:highlight>
                          <a:latin typeface="Calibri" panose="020F0502020204030204" pitchFamily="34" charset="0"/>
                        </a:rPr>
                        <a:t>9804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 1020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effectLst/>
                          <a:highlight>
                            <a:srgbClr val="FFFFFF"/>
                          </a:highlight>
                          <a:latin typeface="Calibri" panose="020F0502020204030204" pitchFamily="34" charset="0"/>
                        </a:rPr>
                        <a:t> Zebulon Pike Youth Services Center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1259105"/>
                  </a:ext>
                </a:extLst>
              </a:tr>
              <a:tr h="381000">
                <a:tc>
                  <a:txBody>
                    <a:bodyPr/>
                    <a:lstStyle/>
                    <a:p>
                      <a:pPr algn="ctr" fontAlgn="ctr"/>
                      <a:r>
                        <a:rPr lang="en-US" sz="1100" b="0" i="0" u="none" strike="noStrike">
                          <a:effectLst/>
                          <a:highlight>
                            <a:srgbClr val="FFFFFF"/>
                          </a:highlight>
                          <a:latin typeface="Calibri" panose="020F0502020204030204" pitchFamily="34" charset="0"/>
                        </a:rPr>
                        <a:t>9805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1420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effectLst/>
                          <a:highlight>
                            <a:srgbClr val="FFFFFF"/>
                          </a:highlight>
                          <a:latin typeface="Calibri" panose="020F0502020204030204" pitchFamily="34" charset="0"/>
                        </a:rPr>
                        <a:t>Mountview Youth Service Center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1846660"/>
                  </a:ext>
                </a:extLst>
              </a:tr>
              <a:tr h="381000">
                <a:tc>
                  <a:txBody>
                    <a:bodyPr/>
                    <a:lstStyle/>
                    <a:p>
                      <a:pPr algn="ctr" fontAlgn="ctr"/>
                      <a:r>
                        <a:rPr lang="en-US" sz="1100" b="0" i="0" u="none" strike="noStrike">
                          <a:effectLst/>
                          <a:highlight>
                            <a:srgbClr val="FFFFFF"/>
                          </a:highlight>
                          <a:latin typeface="Calibri" panose="020F0502020204030204" pitchFamily="34" charset="0"/>
                        </a:rPr>
                        <a:t>9807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effectLst/>
                          <a:highlight>
                            <a:srgbClr val="FFFFFF"/>
                          </a:highlight>
                          <a:latin typeface="Calibri" panose="020F0502020204030204" pitchFamily="34" charset="0"/>
                        </a:rPr>
                        <a:t>Grand Mesa Youth Services Center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4495308"/>
                  </a:ext>
                </a:extLst>
              </a:tr>
              <a:tr h="381000">
                <a:tc>
                  <a:txBody>
                    <a:bodyPr/>
                    <a:lstStyle/>
                    <a:p>
                      <a:pPr algn="ctr" fontAlgn="ctr"/>
                      <a:r>
                        <a:rPr lang="en-US" sz="1100" b="0" i="0" u="none" strike="noStrike">
                          <a:effectLst/>
                          <a:highlight>
                            <a:srgbClr val="FFFFFF"/>
                          </a:highlight>
                          <a:latin typeface="Calibri" panose="020F0502020204030204" pitchFamily="34" charset="0"/>
                        </a:rPr>
                        <a:t>9808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2690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effectLst/>
                          <a:highlight>
                            <a:srgbClr val="FFFFFF"/>
                          </a:highlight>
                          <a:latin typeface="Calibri" panose="020F0502020204030204" pitchFamily="34" charset="0"/>
                        </a:rPr>
                        <a:t>Pueblo Youth Service Center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6024713"/>
                  </a:ext>
                </a:extLst>
              </a:tr>
              <a:tr h="381000">
                <a:tc>
                  <a:txBody>
                    <a:bodyPr/>
                    <a:lstStyle/>
                    <a:p>
                      <a:pPr algn="ctr" fontAlgn="ctr"/>
                      <a:r>
                        <a:rPr lang="en-US" sz="1100" b="0" i="0" u="none" strike="noStrike">
                          <a:effectLst/>
                          <a:highlight>
                            <a:srgbClr val="FFFFFF"/>
                          </a:highlight>
                          <a:latin typeface="Calibri" panose="020F0502020204030204" pitchFamily="34" charset="0"/>
                        </a:rPr>
                        <a:t>9809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3120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effectLst/>
                          <a:highlight>
                            <a:srgbClr val="FFFFFF"/>
                          </a:highlight>
                          <a:latin typeface="Calibri" panose="020F0502020204030204" pitchFamily="34" charset="0"/>
                        </a:rPr>
                        <a:t>Platte Valley Youth Services Center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effectLst/>
                          <a:highlight>
                            <a:srgbClr val="FFFFFF"/>
                          </a:highligh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506286"/>
                  </a:ext>
                </a:extLst>
              </a:tr>
            </a:tbl>
          </a:graphicData>
        </a:graphic>
      </p:graphicFrame>
    </p:spTree>
    <p:extLst>
      <p:ext uri="{BB962C8B-B14F-4D97-AF65-F5344CB8AC3E}">
        <p14:creationId xmlns:p14="http://schemas.microsoft.com/office/powerpoint/2010/main" val="4238662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3ECA-E38D-C7EC-C855-998A2DCD6A18}"/>
              </a:ext>
            </a:extLst>
          </p:cNvPr>
          <p:cNvSpPr>
            <a:spLocks noGrp="1"/>
          </p:cNvSpPr>
          <p:nvPr>
            <p:ph type="title"/>
          </p:nvPr>
        </p:nvSpPr>
        <p:spPr/>
        <p:txBody>
          <a:bodyPr/>
          <a:lstStyle/>
          <a:p>
            <a:r>
              <a:rPr lang="en-US" dirty="0"/>
              <a:t>State Operated Programs</a:t>
            </a:r>
          </a:p>
        </p:txBody>
      </p:sp>
      <p:sp>
        <p:nvSpPr>
          <p:cNvPr id="7" name="TextBox 6">
            <a:extLst>
              <a:ext uri="{FF2B5EF4-FFF2-40B4-BE49-F238E27FC236}">
                <a16:creationId xmlns:a16="http://schemas.microsoft.com/office/drawing/2014/main" id="{6928E692-355A-CCF0-8607-1CC9391D9011}"/>
              </a:ext>
            </a:extLst>
          </p:cNvPr>
          <p:cNvSpPr txBox="1"/>
          <p:nvPr/>
        </p:nvSpPr>
        <p:spPr>
          <a:xfrm>
            <a:off x="1704473" y="1255713"/>
            <a:ext cx="9378394" cy="646331"/>
          </a:xfrm>
          <a:prstGeom prst="rect">
            <a:avLst/>
          </a:prstGeom>
          <a:noFill/>
        </p:spPr>
        <p:txBody>
          <a:bodyPr wrap="square">
            <a:spAutoFit/>
          </a:bodyPr>
          <a:lstStyle/>
          <a:p>
            <a:pPr marL="285750" indent="-285750" fontAlgn="base">
              <a:spcBef>
                <a:spcPct val="0"/>
              </a:spcBef>
              <a:spcAft>
                <a:spcPct val="0"/>
              </a:spcAft>
              <a:buFont typeface="Arial" panose="020B0604020202020204" pitchFamily="34" charset="0"/>
              <a:buChar char="•"/>
            </a:pPr>
            <a:r>
              <a:rPr lang="en-US" altLang="en-US" dirty="0">
                <a:ea typeface="Calibri" pitchFamily="34" charset="0"/>
                <a:cs typeface="Times New Roman" pitchFamily="18" charset="0"/>
              </a:rPr>
              <a:t>Division of Youth Services and Department Of Corrections report </a:t>
            </a:r>
            <a:r>
              <a:rPr lang="en-US" altLang="en-US" b="1" dirty="0">
                <a:ea typeface="Calibri" pitchFamily="34" charset="0"/>
                <a:cs typeface="Times New Roman" pitchFamily="18" charset="0"/>
              </a:rPr>
              <a:t>committed</a:t>
            </a:r>
            <a:r>
              <a:rPr lang="en-US" altLang="en-US" dirty="0">
                <a:ea typeface="Calibri" pitchFamily="34" charset="0"/>
                <a:cs typeface="Times New Roman" pitchFamily="18" charset="0"/>
              </a:rPr>
              <a:t> students.  </a:t>
            </a:r>
          </a:p>
          <a:p>
            <a:pPr marL="742950" lvl="1" indent="-285750" fontAlgn="base">
              <a:spcBef>
                <a:spcPct val="0"/>
              </a:spcBef>
              <a:spcAft>
                <a:spcPct val="0"/>
              </a:spcAft>
              <a:buFont typeface="Arial" panose="020B0604020202020204" pitchFamily="34" charset="0"/>
              <a:buChar char="•"/>
            </a:pPr>
            <a:r>
              <a:rPr lang="en-US" altLang="en-US" dirty="0">
                <a:cs typeface="Times New Roman" pitchFamily="18" charset="0"/>
              </a:rPr>
              <a:t>AU 66070 or AU 66080 would report these students</a:t>
            </a:r>
          </a:p>
        </p:txBody>
      </p:sp>
      <p:graphicFrame>
        <p:nvGraphicFramePr>
          <p:cNvPr id="5" name="Content Placeholder 4">
            <a:extLst>
              <a:ext uri="{FF2B5EF4-FFF2-40B4-BE49-F238E27FC236}">
                <a16:creationId xmlns:a16="http://schemas.microsoft.com/office/drawing/2014/main" id="{DBEC8094-AC3E-C5D2-7331-BE57E66863FD}"/>
              </a:ext>
            </a:extLst>
          </p:cNvPr>
          <p:cNvGraphicFramePr>
            <a:graphicFrameLocks noGrp="1"/>
          </p:cNvGraphicFramePr>
          <p:nvPr>
            <p:ph idx="1"/>
            <p:extLst>
              <p:ext uri="{D42A27DB-BD31-4B8C-83A1-F6EECF244321}">
                <p14:modId xmlns:p14="http://schemas.microsoft.com/office/powerpoint/2010/main" val="2655376324"/>
              </p:ext>
            </p:extLst>
          </p:nvPr>
        </p:nvGraphicFramePr>
        <p:xfrm>
          <a:off x="1303867" y="2054057"/>
          <a:ext cx="9093200" cy="4330065"/>
        </p:xfrm>
        <a:graphic>
          <a:graphicData uri="http://schemas.openxmlformats.org/drawingml/2006/table">
            <a:tbl>
              <a:tblPr firstRow="1"/>
              <a:tblGrid>
                <a:gridCol w="927100">
                  <a:extLst>
                    <a:ext uri="{9D8B030D-6E8A-4147-A177-3AD203B41FA5}">
                      <a16:colId xmlns:a16="http://schemas.microsoft.com/office/drawing/2014/main" val="352071899"/>
                    </a:ext>
                  </a:extLst>
                </a:gridCol>
                <a:gridCol w="812800">
                  <a:extLst>
                    <a:ext uri="{9D8B030D-6E8A-4147-A177-3AD203B41FA5}">
                      <a16:colId xmlns:a16="http://schemas.microsoft.com/office/drawing/2014/main" val="3462785290"/>
                    </a:ext>
                  </a:extLst>
                </a:gridCol>
                <a:gridCol w="850900">
                  <a:extLst>
                    <a:ext uri="{9D8B030D-6E8A-4147-A177-3AD203B41FA5}">
                      <a16:colId xmlns:a16="http://schemas.microsoft.com/office/drawing/2014/main" val="326657036"/>
                    </a:ext>
                  </a:extLst>
                </a:gridCol>
                <a:gridCol w="4191000">
                  <a:extLst>
                    <a:ext uri="{9D8B030D-6E8A-4147-A177-3AD203B41FA5}">
                      <a16:colId xmlns:a16="http://schemas.microsoft.com/office/drawing/2014/main" val="967692661"/>
                    </a:ext>
                  </a:extLst>
                </a:gridCol>
                <a:gridCol w="1155700">
                  <a:extLst>
                    <a:ext uri="{9D8B030D-6E8A-4147-A177-3AD203B41FA5}">
                      <a16:colId xmlns:a16="http://schemas.microsoft.com/office/drawing/2014/main" val="1572391277"/>
                    </a:ext>
                  </a:extLst>
                </a:gridCol>
                <a:gridCol w="1155700">
                  <a:extLst>
                    <a:ext uri="{9D8B030D-6E8A-4147-A177-3AD203B41FA5}">
                      <a16:colId xmlns:a16="http://schemas.microsoft.com/office/drawing/2014/main" val="4153926032"/>
                    </a:ext>
                  </a:extLst>
                </a:gridCol>
              </a:tblGrid>
              <a:tr h="548640">
                <a:tc>
                  <a:txBody>
                    <a:bodyPr/>
                    <a:lstStyle/>
                    <a:p>
                      <a:pPr algn="ctr" fontAlgn="ctr"/>
                      <a:r>
                        <a:rPr lang="en-US" sz="1100" b="1" i="0" u="none" strike="noStrike">
                          <a:effectLst/>
                          <a:highlight>
                            <a:srgbClr val="D9D9D9"/>
                          </a:highlight>
                          <a:latin typeface="Calibri" panose="020F0502020204030204" pitchFamily="34" charset="0"/>
                        </a:rPr>
                        <a:t>SOP </a:t>
                      </a:r>
                      <a:br>
                        <a:rPr lang="en-US" sz="1100" b="1" i="0" u="none" strike="noStrike">
                          <a:effectLst/>
                          <a:highlight>
                            <a:srgbClr val="D9D9D9"/>
                          </a:highlight>
                          <a:latin typeface="Calibri" panose="020F0502020204030204" pitchFamily="34" charset="0"/>
                        </a:rPr>
                      </a:br>
                      <a:r>
                        <a:rPr lang="en-US" sz="1100" b="1" i="0" u="none" strike="noStrike">
                          <a:effectLst/>
                          <a:highlight>
                            <a:srgbClr val="D9D9D9"/>
                          </a:highlight>
                          <a:latin typeface="Calibri" panose="020F0502020204030204" pitchFamily="34" charset="0"/>
                        </a:rPr>
                        <a:t>Code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effectLst/>
                          <a:highlight>
                            <a:srgbClr val="D9D9D9"/>
                          </a:highlight>
                          <a:latin typeface="Calibri" panose="020F0502020204030204" pitchFamily="34" charset="0"/>
                        </a:rPr>
                        <a:t>School Code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effectLst/>
                          <a:highlight>
                            <a:srgbClr val="D9D9D9"/>
                          </a:highlight>
                          <a:latin typeface="Calibri" panose="020F0502020204030204" pitchFamily="34" charset="0"/>
                        </a:rPr>
                        <a:t>District Code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effectLst/>
                          <a:highlight>
                            <a:srgbClr val="D9D9D9"/>
                          </a:highlight>
                          <a:latin typeface="Calibri" panose="020F0502020204030204" pitchFamily="34" charset="0"/>
                        </a:rPr>
                        <a:t>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effectLst/>
                          <a:highlight>
                            <a:srgbClr val="D9D9D9"/>
                          </a:highlight>
                          <a:latin typeface="Calibri" panose="020F0502020204030204" pitchFamily="34" charset="0"/>
                        </a:rPr>
                        <a:t>Allowable Setting </a:t>
                      </a:r>
                      <a:br>
                        <a:rPr lang="en-US" sz="1100" b="1" i="0" u="none" strike="noStrike">
                          <a:effectLst/>
                          <a:highlight>
                            <a:srgbClr val="D9D9D9"/>
                          </a:highlight>
                          <a:latin typeface="Calibri" panose="020F0502020204030204" pitchFamily="34" charset="0"/>
                        </a:rPr>
                      </a:br>
                      <a:r>
                        <a:rPr lang="en-US" sz="1100" b="1" i="0" u="none" strike="noStrike">
                          <a:effectLst/>
                          <a:highlight>
                            <a:srgbClr val="D9D9D9"/>
                          </a:highlight>
                          <a:latin typeface="Calibri" panose="020F0502020204030204" pitchFamily="34" charset="0"/>
                        </a:rPr>
                        <a:t>Codes</a:t>
                      </a:r>
                      <a:br>
                        <a:rPr lang="en-US" sz="1100" b="1" i="0" u="none" strike="noStrike">
                          <a:effectLst/>
                          <a:highlight>
                            <a:srgbClr val="D9D9D9"/>
                          </a:highlight>
                          <a:latin typeface="Calibri" panose="020F0502020204030204" pitchFamily="34" charset="0"/>
                        </a:rPr>
                      </a:br>
                      <a:r>
                        <a:rPr lang="en-US" sz="1100" b="1" i="0" u="none" strike="noStrike">
                          <a:effectLst/>
                          <a:highlight>
                            <a:srgbClr val="D9D9D9"/>
                          </a:highligh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effectLst/>
                          <a:highlight>
                            <a:srgbClr val="D9D9D9"/>
                          </a:highlight>
                          <a:latin typeface="Calibri" panose="020F0502020204030204" pitchFamily="34" charset="0"/>
                        </a:rPr>
                        <a:t>Allowable Setting </a:t>
                      </a:r>
                      <a:br>
                        <a:rPr lang="en-US" sz="1100" b="1" i="0" u="none" strike="noStrike">
                          <a:effectLst/>
                          <a:highlight>
                            <a:srgbClr val="D9D9D9"/>
                          </a:highlight>
                          <a:latin typeface="Calibri" panose="020F0502020204030204" pitchFamily="34" charset="0"/>
                        </a:rPr>
                      </a:br>
                      <a:r>
                        <a:rPr lang="en-US" sz="1100" b="1" i="0" u="none" strike="noStrike">
                          <a:effectLst/>
                          <a:highlight>
                            <a:srgbClr val="D9D9D9"/>
                          </a:highlight>
                          <a:latin typeface="Calibri" panose="020F0502020204030204" pitchFamily="34" charset="0"/>
                        </a:rPr>
                        <a:t>Codes</a:t>
                      </a:r>
                      <a:br>
                        <a:rPr lang="en-US" sz="1100" b="1" i="0" u="none" strike="noStrike">
                          <a:effectLst/>
                          <a:highlight>
                            <a:srgbClr val="D9D9D9"/>
                          </a:highlight>
                          <a:latin typeface="Calibri" panose="020F0502020204030204" pitchFamily="34" charset="0"/>
                        </a:rPr>
                      </a:br>
                      <a:r>
                        <a:rPr lang="en-US" sz="1100" b="1" i="0" u="none" strike="noStrike">
                          <a:effectLst/>
                          <a:highlight>
                            <a:srgbClr val="D9D9D9"/>
                          </a:highlight>
                          <a:latin typeface="Calibri" panose="020F0502020204030204" pitchFamily="34" charset="0"/>
                        </a:rPr>
                        <a:t>6-21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71443567"/>
                  </a:ext>
                </a:extLst>
              </a:tr>
              <a:tr h="381000">
                <a:tc>
                  <a:txBody>
                    <a:bodyPr/>
                    <a:lstStyle/>
                    <a:p>
                      <a:pPr algn="ctr" fontAlgn="ctr"/>
                      <a:r>
                        <a:rPr lang="en-US" sz="1100" b="0" i="0" u="none" strike="noStrike">
                          <a:effectLst/>
                          <a:latin typeface="Calibri" panose="020F0502020204030204" pitchFamily="34" charset="0"/>
                        </a:rPr>
                        <a:t>66060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effectLst/>
                          <a:highlight>
                            <a:srgbClr val="FFFFFF"/>
                          </a:highlight>
                          <a:latin typeface="Calibri" panose="020F0502020204030204" pitchFamily="34" charset="0"/>
                        </a:rPr>
                        <a:t>6178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8102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effectLst/>
                          <a:highlight>
                            <a:srgbClr val="FFFFFF"/>
                          </a:highlight>
                          <a:latin typeface="Calibri" panose="020F0502020204030204" pitchFamily="34" charset="0"/>
                        </a:rPr>
                        <a:t>Colorado Mental Health Institute at Pueblo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2409663"/>
                  </a:ext>
                </a:extLst>
              </a:tr>
              <a:tr h="381000">
                <a:tc>
                  <a:txBody>
                    <a:bodyPr/>
                    <a:lstStyle/>
                    <a:p>
                      <a:pPr algn="ctr" fontAlgn="ctr"/>
                      <a:r>
                        <a:rPr lang="en-US" sz="1100" b="0" i="0" u="none" strike="noStrike">
                          <a:effectLst/>
                          <a:latin typeface="Calibri" panose="020F0502020204030204" pitchFamily="34" charset="0"/>
                        </a:rPr>
                        <a:t>66050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effectLst/>
                          <a:latin typeface="Calibri" panose="020F0502020204030204" pitchFamily="34" charset="0"/>
                        </a:rPr>
                        <a:t>1924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effectLst/>
                          <a:latin typeface="Calibri" panose="020F0502020204030204" pitchFamily="34" charset="0"/>
                        </a:rPr>
                        <a:t>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100" b="0" i="0" u="none" strike="noStrike">
                          <a:effectLst/>
                          <a:highlight>
                            <a:srgbClr val="FFFFFF"/>
                          </a:highlight>
                          <a:latin typeface="Calibri" panose="020F0502020204030204" pitchFamily="34" charset="0"/>
                        </a:rPr>
                        <a:t>Colorado School for the Deaf and Blind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205 or 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304 or 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0673732"/>
                  </a:ext>
                </a:extLst>
              </a:tr>
              <a:tr h="381000">
                <a:tc>
                  <a:txBody>
                    <a:bodyPr/>
                    <a:lstStyle/>
                    <a:p>
                      <a:pPr algn="ctr" fontAlgn="ctr"/>
                      <a:r>
                        <a:rPr lang="en-US" sz="1100" b="0" i="0" u="none" strike="noStrike">
                          <a:effectLst/>
                          <a:latin typeface="Calibri" panose="020F0502020204030204" pitchFamily="34" charset="0"/>
                        </a:rPr>
                        <a:t>66070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effectLst/>
                          <a:highlight>
                            <a:srgbClr val="FFFFFF"/>
                          </a:highlight>
                          <a:latin typeface="Calibri" panose="020F0502020204030204" pitchFamily="34" charset="0"/>
                        </a:rPr>
                        <a:t>2759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8103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effectLst/>
                          <a:highlight>
                            <a:srgbClr val="FFFFFF"/>
                          </a:highlight>
                          <a:latin typeface="Calibri" panose="020F0502020204030204" pitchFamily="34" charset="0"/>
                        </a:rPr>
                        <a:t>Department of Corrections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7496576"/>
                  </a:ext>
                </a:extLst>
              </a:tr>
              <a:tr h="381000">
                <a:tc>
                  <a:txBody>
                    <a:bodyPr/>
                    <a:lstStyle/>
                    <a:p>
                      <a:pPr algn="ctr" fontAlgn="ctr"/>
                      <a:r>
                        <a:rPr lang="en-US" sz="1100" b="0" i="0" u="none" strike="noStrike">
                          <a:effectLst/>
                          <a:highlight>
                            <a:srgbClr val="FFFFFF"/>
                          </a:highlight>
                          <a:latin typeface="Calibri" panose="020F0502020204030204" pitchFamily="34" charset="0"/>
                        </a:rPr>
                        <a:t>66080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8104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effectLst/>
                          <a:highlight>
                            <a:srgbClr val="FFFFFF"/>
                          </a:highlight>
                          <a:latin typeface="Calibri" panose="020F0502020204030204" pitchFamily="34" charset="0"/>
                        </a:rPr>
                        <a:t>Division of Youth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effectLst/>
                          <a:highlight>
                            <a:srgbClr val="FFFFFF"/>
                          </a:highligh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7995978"/>
                  </a:ext>
                </a:extLst>
              </a:tr>
              <a:tr h="352425">
                <a:tc>
                  <a:txBody>
                    <a:bodyPr/>
                    <a:lstStyle/>
                    <a:p>
                      <a:pPr algn="ctr" fontAlgn="b"/>
                      <a:r>
                        <a:rPr lang="en-US" sz="1100" b="0" i="0" u="none" strike="noStrike">
                          <a:effectLst/>
                          <a:latin typeface="Calibri" panose="020F0502020204030204" pitchFamily="34" charset="0"/>
                        </a:rPr>
                        <a:t>66080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2688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effectLst/>
                          <a:highlight>
                            <a:srgbClr val="FFFFFF"/>
                          </a:highlight>
                          <a:latin typeface="Calibri" panose="020F0502020204030204" pitchFamily="34" charset="0"/>
                        </a:rPr>
                        <a:t>8104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effectLst/>
                          <a:latin typeface="Calibri" panose="020F0502020204030204" pitchFamily="34" charset="0"/>
                        </a:rPr>
                        <a:t>Lookout Mountain (Division of Yourth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effectLst/>
                          <a:highlight>
                            <a:srgbClr val="FFFFFF"/>
                          </a:highligh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7532229"/>
                  </a:ext>
                </a:extLst>
              </a:tr>
              <a:tr h="381000">
                <a:tc>
                  <a:txBody>
                    <a:bodyPr/>
                    <a:lstStyle/>
                    <a:p>
                      <a:pPr algn="ctr" fontAlgn="ctr"/>
                      <a:r>
                        <a:rPr lang="en-US" sz="1100" b="0" i="0" u="none" strike="noStrike">
                          <a:effectLst/>
                          <a:latin typeface="Calibri" panose="020F0502020204030204" pitchFamily="34" charset="0"/>
                        </a:rPr>
                        <a:t>66080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effectLst/>
                          <a:latin typeface="Calibri" panose="020F0502020204030204" pitchFamily="34" charset="0"/>
                        </a:rPr>
                        <a:t>2689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effectLst/>
                          <a:highlight>
                            <a:srgbClr val="FFFFFF"/>
                          </a:highlight>
                          <a:latin typeface="Calibri" panose="020F0502020204030204" pitchFamily="34" charset="0"/>
                        </a:rPr>
                        <a:t>8104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100" b="0" i="0" u="none" strike="noStrike">
                          <a:effectLst/>
                          <a:latin typeface="Calibri" panose="020F0502020204030204" pitchFamily="34" charset="0"/>
                        </a:rPr>
                        <a:t>Spring Creek (Division of Youth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effectLst/>
                          <a:highlight>
                            <a:srgbClr val="FFFFFF"/>
                          </a:highligh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3144692"/>
                  </a:ext>
                </a:extLst>
              </a:tr>
              <a:tr h="381000">
                <a:tc>
                  <a:txBody>
                    <a:bodyPr/>
                    <a:lstStyle/>
                    <a:p>
                      <a:pPr algn="ctr" fontAlgn="b"/>
                      <a:r>
                        <a:rPr lang="en-US" sz="1100" b="0" i="0" u="none" strike="noStrike">
                          <a:effectLst/>
                          <a:latin typeface="Calibri" panose="020F0502020204030204" pitchFamily="34" charset="0"/>
                        </a:rPr>
                        <a:t>66080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2690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effectLst/>
                          <a:highlight>
                            <a:srgbClr val="FFFFFF"/>
                          </a:highlight>
                          <a:latin typeface="Calibri" panose="020F0502020204030204" pitchFamily="34" charset="0"/>
                        </a:rPr>
                        <a:t>8104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effectLst/>
                          <a:latin typeface="Calibri" panose="020F0502020204030204" pitchFamily="34" charset="0"/>
                        </a:rPr>
                        <a:t>Grand Mesa Youth Services Center (Division of Youth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effectLst/>
                          <a:highlight>
                            <a:srgbClr val="FFFFFF"/>
                          </a:highligh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2274773"/>
                  </a:ext>
                </a:extLst>
              </a:tr>
              <a:tr h="381000">
                <a:tc>
                  <a:txBody>
                    <a:bodyPr/>
                    <a:lstStyle/>
                    <a:p>
                      <a:pPr algn="ctr" fontAlgn="b"/>
                      <a:r>
                        <a:rPr lang="en-US" sz="1100" b="0" i="0" u="none" strike="noStrike">
                          <a:effectLst/>
                          <a:latin typeface="Calibri" panose="020F0502020204030204" pitchFamily="34" charset="0"/>
                        </a:rPr>
                        <a:t>66080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2691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effectLst/>
                          <a:highlight>
                            <a:srgbClr val="FFFFFF"/>
                          </a:highlight>
                          <a:latin typeface="Calibri" panose="020F0502020204030204" pitchFamily="34" charset="0"/>
                        </a:rPr>
                        <a:t>8104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effectLst/>
                          <a:latin typeface="Calibri" panose="020F0502020204030204" pitchFamily="34" charset="0"/>
                        </a:rPr>
                        <a:t>Mount View Youth Services Center (Division of Youth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effectLst/>
                          <a:highlight>
                            <a:srgbClr val="FFFFFF"/>
                          </a:highligh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1743140"/>
                  </a:ext>
                </a:extLst>
              </a:tr>
              <a:tr h="381000">
                <a:tc>
                  <a:txBody>
                    <a:bodyPr/>
                    <a:lstStyle/>
                    <a:p>
                      <a:pPr algn="ctr" fontAlgn="b"/>
                      <a:r>
                        <a:rPr lang="en-US" sz="1100" b="0" i="0" u="none" strike="noStrike">
                          <a:effectLst/>
                          <a:latin typeface="Calibri" panose="020F0502020204030204" pitchFamily="34" charset="0"/>
                        </a:rPr>
                        <a:t>66080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2692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effectLst/>
                          <a:highlight>
                            <a:srgbClr val="FFFFFF"/>
                          </a:highlight>
                          <a:latin typeface="Calibri" panose="020F0502020204030204" pitchFamily="34" charset="0"/>
                        </a:rPr>
                        <a:t>8104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effectLst/>
                          <a:latin typeface="Calibri" panose="020F0502020204030204" pitchFamily="34" charset="0"/>
                        </a:rPr>
                        <a:t>Platte Valley Youth Services Center (Division of Youth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effectLst/>
                          <a:highlight>
                            <a:srgbClr val="FFFFFF"/>
                          </a:highligh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8289130"/>
                  </a:ext>
                </a:extLst>
              </a:tr>
              <a:tr h="381000">
                <a:tc>
                  <a:txBody>
                    <a:bodyPr/>
                    <a:lstStyle/>
                    <a:p>
                      <a:pPr algn="ctr" fontAlgn="b"/>
                      <a:r>
                        <a:rPr lang="en-US" sz="1100" b="0" i="0" u="none" strike="noStrike">
                          <a:effectLst/>
                          <a:latin typeface="Calibri" panose="020F0502020204030204" pitchFamily="34" charset="0"/>
                        </a:rPr>
                        <a:t>66080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effectLst/>
                          <a:latin typeface="Calibri" panose="020F0502020204030204" pitchFamily="34" charset="0"/>
                        </a:rPr>
                        <a:t>2694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effectLst/>
                          <a:highlight>
                            <a:srgbClr val="FFFFFF"/>
                          </a:highlight>
                          <a:latin typeface="Calibri" panose="020F0502020204030204" pitchFamily="34" charset="0"/>
                        </a:rPr>
                        <a:t>8104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effectLst/>
                          <a:latin typeface="Calibri" panose="020F0502020204030204" pitchFamily="34" charset="0"/>
                        </a:rPr>
                        <a:t>Betty K. Marler Youth Services Center (Division of Youth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effectLst/>
                          <a:highlight>
                            <a:srgbClr val="FFFFFF"/>
                          </a:highlight>
                          <a:latin typeface="Calibri" panose="020F0502020204030204" pitchFamily="34" charset="0"/>
                        </a:rPr>
                        <a:t>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1684913"/>
                  </a:ext>
                </a:extLst>
              </a:tr>
            </a:tbl>
          </a:graphicData>
        </a:graphic>
      </p:graphicFrame>
      <p:sp>
        <p:nvSpPr>
          <p:cNvPr id="4" name="Slide Number Placeholder 3">
            <a:extLst>
              <a:ext uri="{FF2B5EF4-FFF2-40B4-BE49-F238E27FC236}">
                <a16:creationId xmlns:a16="http://schemas.microsoft.com/office/drawing/2014/main" id="{59994866-DF86-F760-B38C-3227DF8B490B}"/>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77429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2374606" y="5390708"/>
            <a:ext cx="7410893"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lumMod val="50000"/>
                  </a:schemeClr>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lumMod val="50000"/>
                  </a:schemeClr>
                </a:solidFill>
                <a:effectLst/>
                <a:uLnTx/>
                <a:uFillTx/>
                <a:latin typeface="+mn-lt"/>
                <a:ea typeface="+mn-ea"/>
                <a:cs typeface="+mn-cs"/>
              </a:rPr>
              <a:t>Your participation is appreciated!</a:t>
            </a:r>
            <a:endParaRPr kumimoji="0" lang="en-US" sz="3600" b="1" i="0" u="none" strike="noStrike" kern="1200" cap="none" spc="0" normalizeH="0" baseline="0" noProof="0" dirty="0">
              <a:ln>
                <a:noFill/>
              </a:ln>
              <a:solidFill>
                <a:schemeClr val="bg1"/>
              </a:solidFill>
              <a:effectLst/>
              <a:uLnTx/>
              <a:uFillTx/>
              <a:latin typeface="Gill Sans MT" panose="020B0502020104020203" pitchFamily="34" charset="0"/>
              <a:ea typeface="+mn-ea"/>
              <a:cs typeface="+mn-cs"/>
            </a:endParaRPr>
          </a:p>
        </p:txBody>
      </p:sp>
      <p:pic>
        <p:nvPicPr>
          <p:cNvPr id="4098" name="Picture 2" descr="Different ways to say &quot;thank you&quot; in Norwegian - Norwegian Academy">
            <a:extLst>
              <a:ext uri="{FF2B5EF4-FFF2-40B4-BE49-F238E27FC236}">
                <a16:creationId xmlns:a16="http://schemas.microsoft.com/office/drawing/2014/main" id="{0D942B9F-FCC4-CD86-3866-4C662B08A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35" y="1392917"/>
            <a:ext cx="10304834" cy="322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93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Collection Overview and Purpose</a:t>
            </a:r>
          </a:p>
        </p:txBody>
      </p:sp>
      <p:sp>
        <p:nvSpPr>
          <p:cNvPr id="3" name="Slide Number Placeholder 2"/>
          <p:cNvSpPr>
            <a:spLocks noGrp="1"/>
          </p:cNvSpPr>
          <p:nvPr>
            <p:ph type="sldNum" sz="quarter" idx="12"/>
          </p:nvPr>
        </p:nvSpPr>
        <p:spPr/>
        <p:txBody>
          <a:bodyPr/>
          <a:lstStyle/>
          <a:p>
            <a:fld id="{67726FA2-3EC9-4717-AD62-D8C823692DD3}" type="slidenum">
              <a:rPr lang="en-US" smtClean="0"/>
              <a:pPr/>
              <a:t>4</a:t>
            </a:fld>
            <a:endParaRPr lang="en-US" dirty="0"/>
          </a:p>
        </p:txBody>
      </p:sp>
    </p:spTree>
    <p:extLst>
      <p:ext uri="{BB962C8B-B14F-4D97-AF65-F5344CB8AC3E}">
        <p14:creationId xmlns:p14="http://schemas.microsoft.com/office/powerpoint/2010/main" val="158490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7724" y="184806"/>
            <a:ext cx="9041627" cy="785013"/>
          </a:xfrm>
        </p:spPr>
        <p:txBody>
          <a:bodyPr vert="horz" lIns="91440" tIns="45720" rIns="91440" bIns="45720" rtlCol="0" anchor="ctr" anchorCtr="0">
            <a:normAutofit fontScale="90000"/>
          </a:bodyPr>
          <a:lstStyle/>
          <a:p>
            <a:pPr>
              <a:defRPr/>
            </a:pPr>
            <a:r>
              <a:rPr lang="en-US" sz="4500" dirty="0">
                <a:latin typeface="+mj-lt"/>
              </a:rPr>
              <a:t>Frequently Used Terms and Acronyms</a:t>
            </a:r>
          </a:p>
        </p:txBody>
      </p:sp>
      <p:graphicFrame>
        <p:nvGraphicFramePr>
          <p:cNvPr id="16" name="Content Placeholder 4"/>
          <p:cNvGraphicFramePr>
            <a:graphicFrameLocks noGrp="1"/>
          </p:cNvGraphicFramePr>
          <p:nvPr>
            <p:ph idx="1"/>
            <p:extLst>
              <p:ext uri="{D42A27DB-BD31-4B8C-83A1-F6EECF244321}">
                <p14:modId xmlns:p14="http://schemas.microsoft.com/office/powerpoint/2010/main" val="2798855522"/>
              </p:ext>
            </p:extLst>
          </p:nvPr>
        </p:nvGraphicFramePr>
        <p:xfrm>
          <a:off x="997724" y="1237514"/>
          <a:ext cx="9799978" cy="5332076"/>
        </p:xfrm>
        <a:graphic>
          <a:graphicData uri="http://schemas.openxmlformats.org/drawingml/2006/table">
            <a:tbl>
              <a:tblPr firstRow="1" bandRow="1">
                <a:tableStyleId>{5C22544A-7EE6-4342-B048-85BDC9FD1C3A}</a:tableStyleId>
              </a:tblPr>
              <a:tblGrid>
                <a:gridCol w="2299468">
                  <a:extLst>
                    <a:ext uri="{9D8B030D-6E8A-4147-A177-3AD203B41FA5}">
                      <a16:colId xmlns:a16="http://schemas.microsoft.com/office/drawing/2014/main" val="20000"/>
                    </a:ext>
                  </a:extLst>
                </a:gridCol>
                <a:gridCol w="7500510">
                  <a:extLst>
                    <a:ext uri="{9D8B030D-6E8A-4147-A177-3AD203B41FA5}">
                      <a16:colId xmlns:a16="http://schemas.microsoft.com/office/drawing/2014/main" val="20001"/>
                    </a:ext>
                  </a:extLst>
                </a:gridCol>
              </a:tblGrid>
              <a:tr h="519869">
                <a:tc>
                  <a:txBody>
                    <a:bodyPr/>
                    <a:lstStyle/>
                    <a:p>
                      <a:r>
                        <a:rPr lang="en-US" sz="2400" b="0" dirty="0">
                          <a:solidFill>
                            <a:schemeClr val="tx1"/>
                          </a:solidFill>
                        </a:rPr>
                        <a:t>Term</a:t>
                      </a:r>
                    </a:p>
                  </a:txBody>
                  <a:tcPr marL="85693" marR="85693" marT="42846" marB="42846">
                    <a:solidFill>
                      <a:schemeClr val="accent2">
                        <a:lumMod val="60000"/>
                        <a:lumOff val="40000"/>
                      </a:schemeClr>
                    </a:solidFill>
                  </a:tcPr>
                </a:tc>
                <a:tc>
                  <a:txBody>
                    <a:bodyPr/>
                    <a:lstStyle/>
                    <a:p>
                      <a:r>
                        <a:rPr lang="en-US" sz="2400" b="0" dirty="0">
                          <a:solidFill>
                            <a:schemeClr val="tx1"/>
                          </a:solidFill>
                        </a:rPr>
                        <a:t>Definition</a:t>
                      </a:r>
                    </a:p>
                  </a:txBody>
                  <a:tcPr marL="85693" marR="85693" marT="42846" marB="42846">
                    <a:solidFill>
                      <a:schemeClr val="accent2">
                        <a:lumMod val="60000"/>
                        <a:lumOff val="40000"/>
                      </a:schemeClr>
                    </a:solidFill>
                  </a:tcPr>
                </a:tc>
                <a:extLst>
                  <a:ext uri="{0D108BD9-81ED-4DB2-BD59-A6C34878D82A}">
                    <a16:rowId xmlns:a16="http://schemas.microsoft.com/office/drawing/2014/main" val="10000"/>
                  </a:ext>
                </a:extLst>
              </a:tr>
              <a:tr h="358782">
                <a:tc>
                  <a:txBody>
                    <a:bodyPr/>
                    <a:lstStyle/>
                    <a:p>
                      <a:r>
                        <a:rPr lang="en-US" sz="1600" dirty="0"/>
                        <a:t>LEA</a:t>
                      </a:r>
                    </a:p>
                  </a:txBody>
                  <a:tcPr marL="85693" marR="85693" marT="42846" marB="42846">
                    <a:solidFill>
                      <a:schemeClr val="bg1">
                        <a:lumMod val="85000"/>
                      </a:schemeClr>
                    </a:solidFill>
                  </a:tcPr>
                </a:tc>
                <a:tc>
                  <a:txBody>
                    <a:bodyPr/>
                    <a:lstStyle/>
                    <a:p>
                      <a:r>
                        <a:rPr lang="en-US" sz="1400" dirty="0"/>
                        <a:t>Local Education Agency</a:t>
                      </a:r>
                    </a:p>
                  </a:txBody>
                  <a:tcPr marL="85693" marR="85693" marT="42846" marB="42846">
                    <a:solidFill>
                      <a:schemeClr val="bg1">
                        <a:lumMod val="85000"/>
                      </a:schemeClr>
                    </a:solidFill>
                  </a:tcPr>
                </a:tc>
                <a:extLst>
                  <a:ext uri="{0D108BD9-81ED-4DB2-BD59-A6C34878D82A}">
                    <a16:rowId xmlns:a16="http://schemas.microsoft.com/office/drawing/2014/main" val="365689240"/>
                  </a:ext>
                </a:extLst>
              </a:tr>
              <a:tr h="491305">
                <a:tc>
                  <a:txBody>
                    <a:bodyPr/>
                    <a:lstStyle/>
                    <a:p>
                      <a:r>
                        <a:rPr lang="en-US" sz="1800" b="0" dirty="0">
                          <a:solidFill>
                            <a:schemeClr val="tx1"/>
                          </a:solidFill>
                        </a:rPr>
                        <a:t>AU</a:t>
                      </a:r>
                      <a:r>
                        <a:rPr lang="en-US" sz="1200" b="0" dirty="0">
                          <a:solidFill>
                            <a:schemeClr val="tx1"/>
                          </a:solidFill>
                        </a:rPr>
                        <a:t> </a:t>
                      </a:r>
                    </a:p>
                  </a:txBody>
                  <a:tcPr marL="85693" marR="85693" marT="42846" marB="42846">
                    <a:solidFill>
                      <a:schemeClr val="bg1">
                        <a:lumMod val="85000"/>
                      </a:schemeClr>
                    </a:solidFill>
                  </a:tcPr>
                </a:tc>
                <a:tc>
                  <a:txBody>
                    <a:bodyPr/>
                    <a:lstStyle/>
                    <a:p>
                      <a:r>
                        <a:rPr lang="en-US" sz="1400" b="0" dirty="0">
                          <a:solidFill>
                            <a:schemeClr val="tx1"/>
                          </a:solidFill>
                        </a:rPr>
                        <a:t>AU stands for Administrative Unit and </a:t>
                      </a:r>
                      <a:r>
                        <a:rPr lang="en-US" sz="1400" dirty="0"/>
                        <a:t>means a school district, board of cooperative services, multi-district administrative unit, a charter school network, a charter school collaborative, or the State Charter School Institute, that is providing educational services to exceptional children and that is responsible for the local administration of services. </a:t>
                      </a:r>
                      <a:endParaRPr lang="en-US" sz="1400" b="0" dirty="0">
                        <a:solidFill>
                          <a:schemeClr val="tx1"/>
                        </a:solidFill>
                      </a:endParaRPr>
                    </a:p>
                  </a:txBody>
                  <a:tcPr marL="85693" marR="85693" marT="42846" marB="42846">
                    <a:solidFill>
                      <a:schemeClr val="bg1">
                        <a:lumMod val="85000"/>
                      </a:schemeClr>
                    </a:solidFill>
                  </a:tcPr>
                </a:tc>
                <a:extLst>
                  <a:ext uri="{0D108BD9-81ED-4DB2-BD59-A6C34878D82A}">
                    <a16:rowId xmlns:a16="http://schemas.microsoft.com/office/drawing/2014/main" val="3670739957"/>
                  </a:ext>
                </a:extLst>
              </a:tr>
              <a:tr h="491305">
                <a:tc>
                  <a:txBody>
                    <a:bodyPr/>
                    <a:lstStyle/>
                    <a:p>
                      <a:r>
                        <a:rPr lang="en-US" sz="1600" dirty="0" err="1"/>
                        <a:t>IdM</a:t>
                      </a:r>
                      <a:endParaRPr lang="en-US" sz="1600" dirty="0"/>
                    </a:p>
                  </a:txBody>
                  <a:tcPr marL="85693" marR="85693" marT="42846" marB="42846">
                    <a:solidFill>
                      <a:schemeClr val="bg1">
                        <a:lumMod val="85000"/>
                      </a:schemeClr>
                    </a:solidFill>
                  </a:tcPr>
                </a:tc>
                <a:tc>
                  <a:txBody>
                    <a:bodyPr/>
                    <a:lstStyle/>
                    <a:p>
                      <a:r>
                        <a:rPr lang="en-US" sz="1400" dirty="0"/>
                        <a:t>Identity</a:t>
                      </a:r>
                      <a:r>
                        <a:rPr lang="en-US" sz="1400" baseline="0" dirty="0"/>
                        <a:t> Management.  A single sign on system, allowing users to navigate between most CDE applications with the same login. </a:t>
                      </a:r>
                      <a:endParaRPr lang="en-US" sz="1400" dirty="0"/>
                    </a:p>
                  </a:txBody>
                  <a:tcPr marL="85693" marR="85693" marT="42846" marB="42846">
                    <a:solidFill>
                      <a:schemeClr val="bg1">
                        <a:lumMod val="85000"/>
                      </a:schemeClr>
                    </a:solidFill>
                  </a:tcPr>
                </a:tc>
                <a:extLst>
                  <a:ext uri="{0D108BD9-81ED-4DB2-BD59-A6C34878D82A}">
                    <a16:rowId xmlns:a16="http://schemas.microsoft.com/office/drawing/2014/main" val="10007"/>
                  </a:ext>
                </a:extLst>
              </a:tr>
              <a:tr h="491305">
                <a:tc>
                  <a:txBody>
                    <a:bodyPr/>
                    <a:lstStyle/>
                    <a:p>
                      <a:r>
                        <a:rPr lang="en-US" sz="1600" dirty="0"/>
                        <a:t>LAM</a:t>
                      </a:r>
                    </a:p>
                  </a:txBody>
                  <a:tcPr marL="85693" marR="85693" marT="42846" marB="42846">
                    <a:solidFill>
                      <a:schemeClr val="bg1">
                        <a:lumMod val="85000"/>
                      </a:schemeClr>
                    </a:solidFill>
                  </a:tcPr>
                </a:tc>
                <a:tc>
                  <a:txBody>
                    <a:bodyPr/>
                    <a:lstStyle/>
                    <a:p>
                      <a:r>
                        <a:rPr lang="en-US" sz="1400" dirty="0"/>
                        <a:t>Local Access</a:t>
                      </a:r>
                      <a:r>
                        <a:rPr lang="en-US" sz="1400" baseline="0" dirty="0"/>
                        <a:t> Manager. The individual with your LEA that is responsible for assigning the appropriate access to CDE applications.</a:t>
                      </a:r>
                      <a:endParaRPr lang="en-US" sz="1400" dirty="0"/>
                    </a:p>
                  </a:txBody>
                  <a:tcPr marL="85693" marR="85693" marT="42846" marB="42846">
                    <a:solidFill>
                      <a:schemeClr val="bg1">
                        <a:lumMod val="85000"/>
                      </a:schemeClr>
                    </a:solidFill>
                  </a:tcPr>
                </a:tc>
                <a:extLst>
                  <a:ext uri="{0D108BD9-81ED-4DB2-BD59-A6C34878D82A}">
                    <a16:rowId xmlns:a16="http://schemas.microsoft.com/office/drawing/2014/main" val="522279974"/>
                  </a:ext>
                </a:extLst>
              </a:tr>
              <a:tr h="502220">
                <a:tc>
                  <a:txBody>
                    <a:bodyPr/>
                    <a:lstStyle/>
                    <a:p>
                      <a:r>
                        <a:rPr lang="en-US" sz="1600" dirty="0"/>
                        <a:t>Interchange</a:t>
                      </a:r>
                    </a:p>
                  </a:txBody>
                  <a:tcPr marL="85693" marR="85693" marT="42846" marB="42846">
                    <a:solidFill>
                      <a:schemeClr val="bg1">
                        <a:lumMod val="85000"/>
                      </a:schemeClr>
                    </a:solidFill>
                  </a:tcPr>
                </a:tc>
                <a:tc>
                  <a:txBody>
                    <a:bodyPr/>
                    <a:lstStyle/>
                    <a:p>
                      <a:r>
                        <a:rPr lang="en-US" sz="1400" dirty="0"/>
                        <a:t>The data holding place within the Data Pipeline. A method</a:t>
                      </a:r>
                      <a:r>
                        <a:rPr lang="en-US" sz="1400" baseline="0" dirty="0"/>
                        <a:t> of providing data to CDE in which  LEA’s may choose from multiple file formats to submit data throughout the year.  </a:t>
                      </a:r>
                      <a:endParaRPr lang="en-US" sz="1400" dirty="0"/>
                    </a:p>
                  </a:txBody>
                  <a:tcPr marL="85693" marR="85693" marT="42846" marB="42846">
                    <a:solidFill>
                      <a:schemeClr val="bg1">
                        <a:lumMod val="85000"/>
                      </a:schemeClr>
                    </a:solidFill>
                  </a:tcPr>
                </a:tc>
                <a:extLst>
                  <a:ext uri="{0D108BD9-81ED-4DB2-BD59-A6C34878D82A}">
                    <a16:rowId xmlns:a16="http://schemas.microsoft.com/office/drawing/2014/main" val="1088273489"/>
                  </a:ext>
                </a:extLst>
              </a:tr>
              <a:tr h="676972">
                <a:tc>
                  <a:txBody>
                    <a:bodyPr/>
                    <a:lstStyle/>
                    <a:p>
                      <a:r>
                        <a:rPr lang="en-US" sz="1600" dirty="0"/>
                        <a:t>Snapshot</a:t>
                      </a:r>
                    </a:p>
                  </a:txBody>
                  <a:tcPr marL="85693" marR="85693" marT="42846" marB="42846">
                    <a:solidFill>
                      <a:schemeClr val="bg1">
                        <a:lumMod val="85000"/>
                      </a:schemeClr>
                    </a:solidFill>
                  </a:tcPr>
                </a:tc>
                <a:tc>
                  <a:txBody>
                    <a:bodyPr/>
                    <a:lstStyle/>
                    <a:p>
                      <a:r>
                        <a:rPr lang="en-US" sz="1400" dirty="0"/>
                        <a:t>A date in time when data is pulled from the appropriate interchanges, validated by additional business rules, and approval given that signifies</a:t>
                      </a:r>
                      <a:r>
                        <a:rPr lang="en-US" sz="1400" baseline="0" dirty="0"/>
                        <a:t> it was accurately reported for a specific point in time by an LEA.</a:t>
                      </a:r>
                      <a:endParaRPr lang="en-US" sz="1400" dirty="0"/>
                    </a:p>
                  </a:txBody>
                  <a:tcPr marL="85693" marR="85693" marT="42846" marB="42846">
                    <a:solidFill>
                      <a:schemeClr val="bg1">
                        <a:lumMod val="85000"/>
                      </a:schemeClr>
                    </a:solidFill>
                  </a:tcPr>
                </a:tc>
                <a:extLst>
                  <a:ext uri="{0D108BD9-81ED-4DB2-BD59-A6C34878D82A}">
                    <a16:rowId xmlns:a16="http://schemas.microsoft.com/office/drawing/2014/main" val="10008"/>
                  </a:ext>
                </a:extLst>
              </a:tr>
              <a:tr h="574313">
                <a:tc>
                  <a:txBody>
                    <a:bodyPr/>
                    <a:lstStyle/>
                    <a:p>
                      <a:r>
                        <a:rPr lang="en-US" sz="1600" b="0" dirty="0">
                          <a:solidFill>
                            <a:schemeClr val="tx1"/>
                          </a:solidFill>
                        </a:rPr>
                        <a:t>Cognos Reports/Cedar</a:t>
                      </a:r>
                      <a:r>
                        <a:rPr lang="en-US" sz="1200" b="0" dirty="0">
                          <a:solidFill>
                            <a:schemeClr val="tx1"/>
                          </a:solidFill>
                        </a:rPr>
                        <a:t> </a:t>
                      </a:r>
                    </a:p>
                  </a:txBody>
                  <a:tcPr marL="85693" marR="85693" marT="42846" marB="42846">
                    <a:solidFill>
                      <a:schemeClr val="bg1">
                        <a:lumMod val="85000"/>
                      </a:schemeClr>
                    </a:solidFill>
                  </a:tcPr>
                </a:tc>
                <a:tc>
                  <a:txBody>
                    <a:bodyPr/>
                    <a:lstStyle/>
                    <a:p>
                      <a:r>
                        <a:rPr lang="en-US" sz="1400" b="0" i="0" kern="1200" dirty="0">
                          <a:solidFill>
                            <a:schemeClr val="dk1"/>
                          </a:solidFill>
                          <a:effectLst/>
                          <a:latin typeface="+mn-lt"/>
                          <a:ea typeface="+mn-ea"/>
                          <a:cs typeface="+mn-cs"/>
                        </a:rPr>
                        <a:t>Colorado Education Data Analysis and Reporting System (CEDAR). </a:t>
                      </a:r>
                      <a:r>
                        <a:rPr lang="en-US" sz="1400" b="0" dirty="0">
                          <a:solidFill>
                            <a:schemeClr val="tx1"/>
                          </a:solidFill>
                        </a:rPr>
                        <a:t>A type of report in which the user can view</a:t>
                      </a:r>
                      <a:r>
                        <a:rPr lang="en-US" sz="1400" b="0" baseline="0" dirty="0">
                          <a:solidFill>
                            <a:schemeClr val="tx1"/>
                          </a:solidFill>
                        </a:rPr>
                        <a:t> applicable reports that are formatted in a user-friendly environment. </a:t>
                      </a:r>
                      <a:endParaRPr lang="en-US" sz="1400" b="0" dirty="0">
                        <a:solidFill>
                          <a:schemeClr val="tx1"/>
                        </a:solidFill>
                      </a:endParaRPr>
                    </a:p>
                  </a:txBody>
                  <a:tcPr marL="85693" marR="85693" marT="42846" marB="42846">
                    <a:solidFill>
                      <a:schemeClr val="bg1">
                        <a:lumMod val="85000"/>
                      </a:schemeClr>
                    </a:solidFill>
                  </a:tcPr>
                </a:tc>
                <a:extLst>
                  <a:ext uri="{0D108BD9-81ED-4DB2-BD59-A6C34878D82A}">
                    <a16:rowId xmlns:a16="http://schemas.microsoft.com/office/drawing/2014/main" val="1232143278"/>
                  </a:ext>
                </a:extLst>
              </a:tr>
              <a:tr h="676972">
                <a:tc>
                  <a:txBody>
                    <a:bodyPr/>
                    <a:lstStyle/>
                    <a:p>
                      <a:r>
                        <a:rPr lang="en-US" sz="1600" dirty="0"/>
                        <a:t>DMS</a:t>
                      </a:r>
                    </a:p>
                  </a:txBody>
                  <a:tcPr marL="85693" marR="85693" marT="42846" marB="42846">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ESSU Data Management System (DMS) is a single sign on system that assists AUs in meeting accountability requirements for Special Education and Gifted Education.</a:t>
                      </a:r>
                    </a:p>
                  </a:txBody>
                  <a:tcPr marL="85693" marR="85693" marT="42846" marB="42846">
                    <a:solidFill>
                      <a:schemeClr val="bg1">
                        <a:lumMod val="85000"/>
                      </a:schemeClr>
                    </a:solidFill>
                  </a:tcPr>
                </a:tc>
                <a:extLst>
                  <a:ext uri="{0D108BD9-81ED-4DB2-BD59-A6C34878D82A}">
                    <a16:rowId xmlns:a16="http://schemas.microsoft.com/office/drawing/2014/main" val="3620805063"/>
                  </a:ext>
                </a:extLst>
              </a:tr>
            </a:tbl>
          </a:graphicData>
        </a:graphic>
      </p:graphicFrame>
      <p:sp>
        <p:nvSpPr>
          <p:cNvPr id="2" name="Slide Number Placeholder 1">
            <a:extLst>
              <a:ext uri="{FF2B5EF4-FFF2-40B4-BE49-F238E27FC236}">
                <a16:creationId xmlns:a16="http://schemas.microsoft.com/office/drawing/2014/main" id="{F316C7F6-948C-469F-A124-562E24E12643}"/>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303180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8">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2299" y="991197"/>
            <a:ext cx="1067405" cy="106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itle 43"/>
          <p:cNvSpPr>
            <a:spLocks noGrp="1"/>
          </p:cNvSpPr>
          <p:nvPr>
            <p:ph type="title"/>
          </p:nvPr>
        </p:nvSpPr>
        <p:spPr>
          <a:xfrm>
            <a:off x="1959429" y="257474"/>
            <a:ext cx="7837714" cy="599777"/>
          </a:xfrm>
        </p:spPr>
        <p:txBody>
          <a:bodyPr vert="horz" lIns="91432" tIns="45716" rIns="91432" bIns="45716" rtlCol="0" anchor="ctr">
            <a:normAutofit/>
          </a:bodyPr>
          <a:lstStyle/>
          <a:p>
            <a:pPr eaLnBrk="1" hangingPunct="1">
              <a:defRPr/>
            </a:pPr>
            <a:r>
              <a:rPr lang="en-US" sz="3400" dirty="0">
                <a:latin typeface="Verdana" pitchFamily="34" charset="0"/>
              </a:rPr>
              <a:t>Collection Process Overview</a:t>
            </a:r>
          </a:p>
        </p:txBody>
      </p:sp>
      <p:graphicFrame>
        <p:nvGraphicFramePr>
          <p:cNvPr id="4" name="Diagram 3" descr="the collection process overview"/>
          <p:cNvGraphicFramePr/>
          <p:nvPr>
            <p:extLst>
              <p:ext uri="{D42A27DB-BD31-4B8C-83A1-F6EECF244321}">
                <p14:modId xmlns:p14="http://schemas.microsoft.com/office/powerpoint/2010/main" val="2189663723"/>
              </p:ext>
            </p:extLst>
          </p:nvPr>
        </p:nvGraphicFramePr>
        <p:xfrm>
          <a:off x="1752600" y="990600"/>
          <a:ext cx="86106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460" name="Picture 32">
            <a:extLst>
              <a:ext uri="{C183D7F6-B498-43B3-948B-1728B52AA6E4}">
                <adec:decorative xmlns:adec="http://schemas.microsoft.com/office/drawing/2017/decorative" val="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00595" y="2134196"/>
            <a:ext cx="610810" cy="68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3">
            <a:extLst>
              <a:ext uri="{C183D7F6-B498-43B3-948B-1728B52AA6E4}">
                <adec:decorative xmlns:adec="http://schemas.microsoft.com/office/drawing/2017/decorative" val="1"/>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705299" y="1218903"/>
            <a:ext cx="686405" cy="57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86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B3DD-4181-DC5F-06DC-41D6F49DCAF2}"/>
              </a:ext>
            </a:extLst>
          </p:cNvPr>
          <p:cNvSpPr>
            <a:spLocks noGrp="1"/>
          </p:cNvSpPr>
          <p:nvPr>
            <p:ph type="title"/>
          </p:nvPr>
        </p:nvSpPr>
        <p:spPr/>
        <p:txBody>
          <a:bodyPr>
            <a:normAutofit/>
          </a:bodyPr>
          <a:lstStyle/>
          <a:p>
            <a:r>
              <a:rPr lang="en-US" sz="3200" dirty="0"/>
              <a:t>Purpose and Content</a:t>
            </a:r>
          </a:p>
        </p:txBody>
      </p:sp>
      <p:sp>
        <p:nvSpPr>
          <p:cNvPr id="3" name="Content Placeholder 2">
            <a:extLst>
              <a:ext uri="{FF2B5EF4-FFF2-40B4-BE49-F238E27FC236}">
                <a16:creationId xmlns:a16="http://schemas.microsoft.com/office/drawing/2014/main" id="{18861232-0734-DCE5-E33D-9E3B05CB2441}"/>
              </a:ext>
            </a:extLst>
          </p:cNvPr>
          <p:cNvSpPr>
            <a:spLocks noGrp="1"/>
          </p:cNvSpPr>
          <p:nvPr>
            <p:ph idx="1"/>
          </p:nvPr>
        </p:nvSpPr>
        <p:spPr>
          <a:xfrm>
            <a:off x="994610" y="1463040"/>
            <a:ext cx="10232189" cy="5013960"/>
          </a:xfrm>
        </p:spPr>
        <p:txBody>
          <a:bodyPr>
            <a:normAutofit fontScale="70000" lnSpcReduction="20000"/>
          </a:bodyPr>
          <a:lstStyle/>
          <a:p>
            <a:pPr marR="0">
              <a:spcBef>
                <a:spcPts val="0"/>
              </a:spcBef>
              <a:spcAft>
                <a:spcPts val="0"/>
              </a:spcAft>
              <a:buFont typeface="Wingdings" panose="05000000000000000000" pitchFamily="2" charset="2"/>
              <a:buChar char="Ø"/>
            </a:pPr>
            <a:r>
              <a:rPr lang="en-US" sz="2300" b="1" dirty="0">
                <a:latin typeface="+mn-lt"/>
              </a:rPr>
              <a:t>FS009 File</a:t>
            </a:r>
            <a:r>
              <a:rPr lang="en-US" sz="2300" dirty="0">
                <a:latin typeface="+mn-lt"/>
              </a:rPr>
              <a:t>: Children with Disabilities Exiting Special Education</a:t>
            </a:r>
          </a:p>
          <a:p>
            <a:pPr lvl="1"/>
            <a:r>
              <a:rPr lang="en-US" sz="2300" dirty="0">
                <a:effectLst/>
                <a:latin typeface="+mn-lt"/>
                <a:ea typeface="Times New Roman" panose="02020603050405020304" pitchFamily="18" charset="0"/>
              </a:rPr>
              <a:t>The unduplicated number of students with disabilities (IDEA) who are ages 14 through 21, were in special education at the start of the reporting period and were not in special education at the end of the reporting period.</a:t>
            </a:r>
          </a:p>
          <a:p>
            <a:pPr lvl="2"/>
            <a:r>
              <a:rPr lang="en-US" sz="2300" dirty="0">
                <a:effectLst/>
                <a:latin typeface="+mn-lt"/>
                <a:ea typeface="Times New Roman" panose="02020603050405020304" pitchFamily="18" charset="0"/>
              </a:rPr>
              <a:t>The data collected using this file specification are collected under the authority of the Individuals with Disabilities Education Act (IDEA), Section 618.  </a:t>
            </a:r>
            <a:endParaRPr lang="en-US" sz="2300" dirty="0">
              <a:latin typeface="+mn-lt"/>
              <a:ea typeface="Times New Roman" panose="02020603050405020304" pitchFamily="18" charset="0"/>
            </a:endParaRPr>
          </a:p>
          <a:p>
            <a:pPr lvl="2"/>
            <a:r>
              <a:rPr lang="en-US" sz="2300" dirty="0">
                <a:effectLst/>
                <a:latin typeface="+mn-lt"/>
                <a:ea typeface="Times New Roman" panose="02020603050405020304" pitchFamily="18" charset="0"/>
              </a:rPr>
              <a:t>OSERS/OSEP – Office of Special Education and Rehabilitative Services/Office of Special Education Programs</a:t>
            </a:r>
            <a:endParaRPr lang="en-US" sz="2300" dirty="0">
              <a:latin typeface="+mn-lt"/>
            </a:endParaRPr>
          </a:p>
          <a:p>
            <a:pPr lvl="0">
              <a:buFont typeface="Wingdings" panose="05000000000000000000" pitchFamily="2" charset="2"/>
              <a:buChar char="Ø"/>
            </a:pPr>
            <a:r>
              <a:rPr lang="en-US" sz="2300" b="1" dirty="0">
                <a:latin typeface="+mn-lt"/>
              </a:rPr>
              <a:t>State Performance Plan Indicators</a:t>
            </a:r>
          </a:p>
          <a:p>
            <a:pPr lvl="1"/>
            <a:r>
              <a:rPr lang="en-US" sz="2300" dirty="0">
                <a:latin typeface="+mn-lt"/>
              </a:rPr>
              <a:t>Indicator 1: Graduation - percent of youth with IEPs graduating w/ regular diploma</a:t>
            </a:r>
          </a:p>
          <a:p>
            <a:pPr lvl="1"/>
            <a:r>
              <a:rPr lang="en-US" sz="2300" dirty="0">
                <a:latin typeface="+mn-lt"/>
              </a:rPr>
              <a:t>Indicator 2: Dropout – percent of youth w/ IEPs dropping out</a:t>
            </a:r>
          </a:p>
          <a:p>
            <a:pPr lvl="1"/>
            <a:r>
              <a:rPr lang="en-US" sz="2300" dirty="0">
                <a:latin typeface="+mn-lt"/>
              </a:rPr>
              <a:t>Indicator 11: Timely Initial Evaluation -  percent of children evaluated for Part B Services within 60 days</a:t>
            </a:r>
          </a:p>
          <a:p>
            <a:pPr lvl="1"/>
            <a:r>
              <a:rPr lang="en-US" sz="2300" dirty="0">
                <a:latin typeface="+mn-lt"/>
              </a:rPr>
              <a:t>Indicator 12: Part C to B Transition -percent of children with IEP by 3rd birthday</a:t>
            </a:r>
          </a:p>
          <a:p>
            <a:pPr marL="0" indent="0">
              <a:buNone/>
            </a:pPr>
            <a:endParaRPr lang="en-US" sz="2300" dirty="0">
              <a:latin typeface="+mn-lt"/>
            </a:endParaRPr>
          </a:p>
          <a:p>
            <a:pPr>
              <a:buFont typeface="Wingdings" panose="05000000000000000000" pitchFamily="2" charset="2"/>
              <a:buChar char="Ø"/>
            </a:pPr>
            <a:r>
              <a:rPr lang="en-US" sz="2300" b="1" dirty="0">
                <a:solidFill>
                  <a:schemeClr val="dk1"/>
                </a:solidFill>
                <a:effectLst/>
                <a:latin typeface="+mn-lt"/>
                <a:ea typeface="+mn-ea"/>
                <a:cs typeface="+mn-cs"/>
              </a:rPr>
              <a:t>Exceptional Student Services Unit – CDE </a:t>
            </a:r>
            <a:r>
              <a:rPr lang="en-US" sz="2300" b="1" dirty="0">
                <a:solidFill>
                  <a:schemeClr val="dk1"/>
                </a:solidFill>
                <a:effectLst/>
                <a:latin typeface="+mn-lt"/>
                <a:ea typeface="+mn-ea"/>
                <a:cs typeface="+mn-cs"/>
                <a:hlinkClick r:id="rId2"/>
              </a:rPr>
              <a:t>Office of Special Education home page</a:t>
            </a:r>
            <a:endParaRPr lang="en-US" sz="2300" b="1" dirty="0">
              <a:solidFill>
                <a:schemeClr val="dk1"/>
              </a:solidFill>
              <a:effectLst/>
              <a:latin typeface="+mn-lt"/>
              <a:ea typeface="+mn-ea"/>
              <a:cs typeface="+mn-cs"/>
            </a:endParaRPr>
          </a:p>
          <a:p>
            <a:pPr lvl="1"/>
            <a:r>
              <a:rPr lang="en-US" sz="2300" dirty="0">
                <a:solidFill>
                  <a:schemeClr val="dk1"/>
                </a:solidFill>
                <a:latin typeface="+mn-lt"/>
              </a:rPr>
              <a:t>Click General Supervision and Monitoring, then </a:t>
            </a:r>
            <a:r>
              <a:rPr lang="en-US" sz="2300" dirty="0">
                <a:solidFill>
                  <a:schemeClr val="dk1"/>
                </a:solidFill>
                <a:effectLst/>
                <a:latin typeface="+mn-lt"/>
                <a:ea typeface="+mn-ea"/>
                <a:cs typeface="+mn-cs"/>
                <a:hlinkClick r:id="rId3"/>
              </a:rPr>
              <a:t>Results Driven Accountability </a:t>
            </a:r>
            <a:endParaRPr lang="en-US" sz="2300" dirty="0">
              <a:solidFill>
                <a:schemeClr val="dk1"/>
              </a:solidFill>
              <a:latin typeface="+mn-lt"/>
            </a:endParaRPr>
          </a:p>
          <a:p>
            <a:pPr lvl="2"/>
            <a:r>
              <a:rPr lang="en-US" sz="2300" dirty="0">
                <a:solidFill>
                  <a:schemeClr val="dk1"/>
                </a:solidFill>
                <a:effectLst/>
                <a:latin typeface="+mn-lt"/>
                <a:ea typeface="+mn-ea"/>
                <a:cs typeface="+mn-cs"/>
              </a:rPr>
              <a:t>Find published </a:t>
            </a:r>
            <a:r>
              <a:rPr lang="en-US" sz="2300" dirty="0">
                <a:solidFill>
                  <a:schemeClr val="dk1"/>
                </a:solidFill>
                <a:effectLst/>
                <a:latin typeface="+mn-lt"/>
                <a:ea typeface="+mn-ea"/>
                <a:cs typeface="+mn-cs"/>
                <a:hlinkClick r:id="rId4"/>
              </a:rPr>
              <a:t>Special Education data </a:t>
            </a:r>
            <a:r>
              <a:rPr lang="en-US" sz="2300" dirty="0">
                <a:solidFill>
                  <a:schemeClr val="dk1"/>
                </a:solidFill>
                <a:effectLst/>
                <a:latin typeface="+mn-lt"/>
                <a:ea typeface="+mn-ea"/>
                <a:cs typeface="+mn-cs"/>
              </a:rPr>
              <a:t>reports for Colorado </a:t>
            </a:r>
          </a:p>
          <a:p>
            <a:pPr lvl="2"/>
            <a:r>
              <a:rPr lang="en-US" sz="2300" dirty="0">
                <a:solidFill>
                  <a:schemeClr val="dk1"/>
                </a:solidFill>
                <a:latin typeface="+mn-lt"/>
              </a:rPr>
              <a:t>Find descriptions of each of the </a:t>
            </a:r>
            <a:r>
              <a:rPr lang="en-US" sz="2300" dirty="0">
                <a:solidFill>
                  <a:schemeClr val="dk1"/>
                </a:solidFill>
                <a:latin typeface="+mn-lt"/>
                <a:hlinkClick r:id="rId5"/>
              </a:rPr>
              <a:t>State Performance Plan Indicators</a:t>
            </a:r>
            <a:r>
              <a:rPr lang="en-US" sz="2300" dirty="0">
                <a:solidFill>
                  <a:schemeClr val="dk1"/>
                </a:solidFill>
                <a:latin typeface="+mn-lt"/>
              </a:rPr>
              <a:t> as well as the Annual Performance Reports for Colorado </a:t>
            </a:r>
          </a:p>
          <a:p>
            <a:pPr lvl="2"/>
            <a:endParaRPr lang="en-US" sz="2300" dirty="0">
              <a:solidFill>
                <a:schemeClr val="dk1"/>
              </a:solidFill>
              <a:effectLst/>
              <a:latin typeface="+mn-lt"/>
              <a:ea typeface="+mn-ea"/>
              <a:cs typeface="+mn-cs"/>
            </a:endParaRPr>
          </a:p>
          <a:p>
            <a:pPr marL="0" indent="0">
              <a:buNone/>
            </a:pPr>
            <a:r>
              <a:rPr lang="en-US" sz="2300" dirty="0"/>
              <a:t>Note: there is no funding associated with your Special Education EOY Snapshot! </a:t>
            </a:r>
          </a:p>
        </p:txBody>
      </p:sp>
      <p:sp>
        <p:nvSpPr>
          <p:cNvPr id="4" name="Slide Number Placeholder 3">
            <a:extLst>
              <a:ext uri="{FF2B5EF4-FFF2-40B4-BE49-F238E27FC236}">
                <a16:creationId xmlns:a16="http://schemas.microsoft.com/office/drawing/2014/main" id="{98866B93-F7E3-08E9-CA7D-2240BF143FCC}"/>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72541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168" y="-77962"/>
            <a:ext cx="8356748" cy="1077218"/>
          </a:xfrm>
        </p:spPr>
        <p:txBody>
          <a:bodyPr>
            <a:noAutofit/>
          </a:bodyPr>
          <a:lstStyle/>
          <a:p>
            <a:br>
              <a:rPr lang="en-US" sz="2400" dirty="0"/>
            </a:br>
            <a:r>
              <a:rPr lang="en-US" sz="3200" dirty="0"/>
              <a:t>Identity Management:</a:t>
            </a:r>
            <a:br>
              <a:rPr lang="en-US" sz="3200" dirty="0"/>
            </a:br>
            <a:r>
              <a:rPr lang="en-US" sz="3200" dirty="0"/>
              <a:t>Access to the Data Pipeline</a:t>
            </a:r>
          </a:p>
        </p:txBody>
      </p:sp>
      <p:graphicFrame>
        <p:nvGraphicFramePr>
          <p:cNvPr id="6" name="Table 5">
            <a:extLst>
              <a:ext uri="{FF2B5EF4-FFF2-40B4-BE49-F238E27FC236}">
                <a16:creationId xmlns:a16="http://schemas.microsoft.com/office/drawing/2014/main" id="{D6D99988-14F1-4E29-54E0-201DB9413C2F}"/>
              </a:ext>
            </a:extLst>
          </p:cNvPr>
          <p:cNvGraphicFramePr>
            <a:graphicFrameLocks noGrp="1"/>
          </p:cNvGraphicFramePr>
          <p:nvPr>
            <p:extLst>
              <p:ext uri="{D42A27DB-BD31-4B8C-83A1-F6EECF244321}">
                <p14:modId xmlns:p14="http://schemas.microsoft.com/office/powerpoint/2010/main" val="3378095028"/>
              </p:ext>
            </p:extLst>
          </p:nvPr>
        </p:nvGraphicFramePr>
        <p:xfrm>
          <a:off x="1647787" y="1283934"/>
          <a:ext cx="3523593" cy="2651760"/>
        </p:xfrm>
        <a:graphic>
          <a:graphicData uri="http://schemas.openxmlformats.org/drawingml/2006/table">
            <a:tbl>
              <a:tblPr firstRow="1" bandRow="1">
                <a:tableStyleId>{F5AB1C69-6EDB-4FF4-983F-18BD219EF322}</a:tableStyleId>
              </a:tblPr>
              <a:tblGrid>
                <a:gridCol w="1806613">
                  <a:extLst>
                    <a:ext uri="{9D8B030D-6E8A-4147-A177-3AD203B41FA5}">
                      <a16:colId xmlns:a16="http://schemas.microsoft.com/office/drawing/2014/main" val="20000"/>
                    </a:ext>
                  </a:extLst>
                </a:gridCol>
                <a:gridCol w="1716980">
                  <a:extLst>
                    <a:ext uri="{9D8B030D-6E8A-4147-A177-3AD203B41FA5}">
                      <a16:colId xmlns:a16="http://schemas.microsoft.com/office/drawing/2014/main" val="20001"/>
                    </a:ext>
                  </a:extLst>
                </a:gridCol>
              </a:tblGrid>
              <a:tr h="807052">
                <a:tc>
                  <a:txBody>
                    <a:bodyPr/>
                    <a:lstStyle/>
                    <a:p>
                      <a:r>
                        <a:rPr lang="en-US" dirty="0">
                          <a:solidFill>
                            <a:schemeClr val="tx1"/>
                          </a:solidFill>
                        </a:rPr>
                        <a:t>INTERCHANGE  ROLES </a:t>
                      </a:r>
                    </a:p>
                    <a:p>
                      <a:r>
                        <a:rPr lang="en-US" sz="1200" dirty="0">
                          <a:solidFill>
                            <a:schemeClr val="tx1"/>
                          </a:solidFill>
                        </a:rPr>
                        <a:t>*1 per</a:t>
                      </a:r>
                      <a:r>
                        <a:rPr lang="en-US" sz="1200" baseline="0" dirty="0">
                          <a:solidFill>
                            <a:schemeClr val="tx1"/>
                          </a:solidFill>
                        </a:rPr>
                        <a:t> account</a:t>
                      </a:r>
                      <a:endParaRPr lang="en-US" sz="1200" dirty="0">
                        <a:solidFill>
                          <a:schemeClr val="tx1"/>
                        </a:solidFill>
                      </a:endParaRPr>
                    </a:p>
                  </a:txBody>
                  <a:tcPr/>
                </a:tc>
                <a:tc>
                  <a:txBody>
                    <a:bodyPr/>
                    <a:lstStyle/>
                    <a:p>
                      <a:r>
                        <a:rPr lang="en-US" dirty="0">
                          <a:solidFill>
                            <a:schemeClr val="tx1"/>
                          </a:solidFill>
                        </a:rPr>
                        <a:t>ENABLES</a:t>
                      </a:r>
                      <a:r>
                        <a:rPr lang="en-US" baseline="0" dirty="0">
                          <a:solidFill>
                            <a:schemeClr val="tx1"/>
                          </a:solidFill>
                        </a:rPr>
                        <a:t> USER TO:</a:t>
                      </a:r>
                      <a:endParaRPr lang="en-US" dirty="0">
                        <a:solidFill>
                          <a:schemeClr val="tx1"/>
                        </a:solidFill>
                      </a:endParaRPr>
                    </a:p>
                  </a:txBody>
                  <a:tcPr/>
                </a:tc>
                <a:extLst>
                  <a:ext uri="{0D108BD9-81ED-4DB2-BD59-A6C34878D82A}">
                    <a16:rowId xmlns:a16="http://schemas.microsoft.com/office/drawing/2014/main" val="10000"/>
                  </a:ext>
                </a:extLst>
              </a:tr>
              <a:tr h="364681">
                <a:tc>
                  <a:txBody>
                    <a:bodyPr/>
                    <a:lstStyle/>
                    <a:p>
                      <a:r>
                        <a:rPr lang="en-US" strike="noStrike" dirty="0"/>
                        <a:t>SPE~LEAVIEWER</a:t>
                      </a:r>
                    </a:p>
                  </a:txBody>
                  <a:tcPr/>
                </a:tc>
                <a:tc>
                  <a:txBody>
                    <a:bodyPr/>
                    <a:lstStyle/>
                    <a:p>
                      <a:r>
                        <a:rPr lang="en-US" strike="noStrike" dirty="0"/>
                        <a:t>read-only access</a:t>
                      </a:r>
                    </a:p>
                  </a:txBody>
                  <a:tcPr/>
                </a:tc>
                <a:extLst>
                  <a:ext uri="{0D108BD9-81ED-4DB2-BD59-A6C34878D82A}">
                    <a16:rowId xmlns:a16="http://schemas.microsoft.com/office/drawing/2014/main" val="10001"/>
                  </a:ext>
                </a:extLst>
              </a:tr>
              <a:tr h="1185213">
                <a:tc>
                  <a:txBody>
                    <a:bodyPr/>
                    <a:lstStyle/>
                    <a:p>
                      <a:r>
                        <a:rPr lang="en-US" dirty="0"/>
                        <a:t>SPE~LEAUSER</a:t>
                      </a:r>
                    </a:p>
                  </a:txBody>
                  <a:tcPr/>
                </a:tc>
                <a:tc>
                  <a:txBody>
                    <a:bodyPr/>
                    <a:lstStyle/>
                    <a:p>
                      <a:r>
                        <a:rPr lang="en-US" dirty="0"/>
                        <a:t>upload files, view interchange level</a:t>
                      </a:r>
                      <a:r>
                        <a:rPr lang="en-US" baseline="0" dirty="0"/>
                        <a:t> errors</a:t>
                      </a:r>
                      <a:endParaRPr lang="en-US" dirty="0"/>
                    </a:p>
                  </a:txBody>
                  <a:tcPr/>
                </a:tc>
                <a:extLst>
                  <a:ext uri="{0D108BD9-81ED-4DB2-BD59-A6C34878D82A}">
                    <a16:rowId xmlns:a16="http://schemas.microsoft.com/office/drawing/2014/main" val="10002"/>
                  </a:ext>
                </a:extLst>
              </a:tr>
            </a:tbl>
          </a:graphicData>
        </a:graphic>
      </p:graphicFrame>
      <p:sp>
        <p:nvSpPr>
          <p:cNvPr id="2" name="Content Placeholder 1"/>
          <p:cNvSpPr>
            <a:spLocks noGrp="1"/>
          </p:cNvSpPr>
          <p:nvPr>
            <p:ph idx="1"/>
          </p:nvPr>
        </p:nvSpPr>
        <p:spPr>
          <a:xfrm>
            <a:off x="1402983" y="2839051"/>
            <a:ext cx="4013199" cy="1537517"/>
          </a:xfrm>
        </p:spPr>
        <p:txBody>
          <a:bodyPr>
            <a:normAutofit fontScale="25000" lnSpcReduction="20000"/>
          </a:bodyPr>
          <a:lstStyle/>
          <a:p>
            <a:pPr marL="45720" indent="0">
              <a:buNone/>
            </a:pPr>
            <a:endParaRPr lang="en-US" sz="1800" dirty="0">
              <a:solidFill>
                <a:srgbClr val="00B050"/>
              </a:solidFill>
            </a:endParaRPr>
          </a:p>
          <a:p>
            <a:pPr marL="45720" indent="0">
              <a:buNone/>
            </a:pPr>
            <a:endParaRPr lang="en-US" sz="1800" dirty="0">
              <a:solidFill>
                <a:srgbClr val="00B050"/>
              </a:solidFill>
            </a:endParaRPr>
          </a:p>
          <a:p>
            <a:pPr marL="45720" indent="0">
              <a:buNone/>
            </a:pPr>
            <a:endParaRPr lang="en-US" sz="1800" dirty="0">
              <a:solidFill>
                <a:srgbClr val="00B050"/>
              </a:solidFill>
            </a:endParaRPr>
          </a:p>
          <a:p>
            <a:pPr marL="45720" indent="0">
              <a:buNone/>
            </a:pPr>
            <a:endParaRPr lang="en-US" sz="1800" dirty="0">
              <a:solidFill>
                <a:srgbClr val="00B050"/>
              </a:solidFill>
            </a:endParaRPr>
          </a:p>
          <a:p>
            <a:pPr marL="45720" indent="0">
              <a:buNone/>
            </a:pPr>
            <a:endParaRPr lang="en-US" sz="1800" dirty="0"/>
          </a:p>
          <a:p>
            <a:pPr marL="45720" indent="0">
              <a:buNone/>
            </a:pPr>
            <a:r>
              <a:rPr lang="en-US" sz="1800" dirty="0">
                <a:solidFill>
                  <a:srgbClr val="0070C0"/>
                </a:solidFill>
              </a:rPr>
              <a:t> </a:t>
            </a:r>
          </a:p>
          <a:p>
            <a:pPr marL="45720" indent="0">
              <a:buNone/>
            </a:pPr>
            <a:endParaRPr lang="en-US" sz="1600" b="1" dirty="0">
              <a:solidFill>
                <a:srgbClr val="0070C0"/>
              </a:solidFill>
            </a:endParaRPr>
          </a:p>
          <a:p>
            <a:pPr marL="45720" indent="0">
              <a:buNone/>
            </a:pPr>
            <a:r>
              <a:rPr lang="en-US" sz="7200" b="1" dirty="0">
                <a:solidFill>
                  <a:srgbClr val="0070C0"/>
                </a:solidFill>
              </a:rPr>
              <a:t>Special Education IEP group is: SPE</a:t>
            </a:r>
          </a:p>
          <a:p>
            <a:pPr marL="45720" indent="0">
              <a:buNone/>
            </a:pPr>
            <a:endParaRPr lang="en-US" sz="1800" b="1" dirty="0">
              <a:solidFill>
                <a:srgbClr val="0070C0"/>
              </a:solidFill>
            </a:endParaRPr>
          </a:p>
          <a:p>
            <a:pPr marL="45720" indent="0">
              <a:buNone/>
            </a:pPr>
            <a:endParaRPr lang="en-US" sz="1800" dirty="0"/>
          </a:p>
          <a:p>
            <a:pPr marL="45720" indent="0">
              <a:buNone/>
            </a:pPr>
            <a:endParaRPr lang="en-US" sz="5600" dirty="0"/>
          </a:p>
          <a:p>
            <a:pPr marL="45720" indent="0">
              <a:buNone/>
            </a:pPr>
            <a:endParaRPr lang="en-US" sz="3000" dirty="0">
              <a:solidFill>
                <a:srgbClr val="FF0000"/>
              </a:solidFill>
            </a:endParaRPr>
          </a:p>
          <a:p>
            <a:pPr marL="45720" indent="0">
              <a:buNone/>
            </a:pPr>
            <a:endParaRPr lang="en-US" b="0" dirty="0"/>
          </a:p>
        </p:txBody>
      </p:sp>
      <p:graphicFrame>
        <p:nvGraphicFramePr>
          <p:cNvPr id="8" name="Table 7"/>
          <p:cNvGraphicFramePr>
            <a:graphicFrameLocks noGrp="1"/>
          </p:cNvGraphicFramePr>
          <p:nvPr>
            <p:extLst>
              <p:ext uri="{D42A27DB-BD31-4B8C-83A1-F6EECF244321}">
                <p14:modId xmlns:p14="http://schemas.microsoft.com/office/powerpoint/2010/main" val="3589074637"/>
              </p:ext>
            </p:extLst>
          </p:nvPr>
        </p:nvGraphicFramePr>
        <p:xfrm>
          <a:off x="5906814" y="1245478"/>
          <a:ext cx="4892250" cy="3346561"/>
        </p:xfrm>
        <a:graphic>
          <a:graphicData uri="http://schemas.openxmlformats.org/drawingml/2006/table">
            <a:tbl>
              <a:tblPr firstRow="1" bandRow="1">
                <a:tableStyleId>{5C22544A-7EE6-4342-B048-85BDC9FD1C3A}</a:tableStyleId>
              </a:tblPr>
              <a:tblGrid>
                <a:gridCol w="2421992">
                  <a:extLst>
                    <a:ext uri="{9D8B030D-6E8A-4147-A177-3AD203B41FA5}">
                      <a16:colId xmlns:a16="http://schemas.microsoft.com/office/drawing/2014/main" val="20000"/>
                    </a:ext>
                  </a:extLst>
                </a:gridCol>
                <a:gridCol w="2470258">
                  <a:extLst>
                    <a:ext uri="{9D8B030D-6E8A-4147-A177-3AD203B41FA5}">
                      <a16:colId xmlns:a16="http://schemas.microsoft.com/office/drawing/2014/main" val="20001"/>
                    </a:ext>
                  </a:extLst>
                </a:gridCol>
              </a:tblGrid>
              <a:tr h="603361">
                <a:tc>
                  <a:txBody>
                    <a:bodyPr/>
                    <a:lstStyle/>
                    <a:p>
                      <a:r>
                        <a:rPr lang="en-US" dirty="0">
                          <a:solidFill>
                            <a:schemeClr val="tx1"/>
                          </a:solidFill>
                        </a:rPr>
                        <a:t>SNAPSHOT</a:t>
                      </a:r>
                      <a:r>
                        <a:rPr lang="en-US" baseline="0" dirty="0">
                          <a:solidFill>
                            <a:schemeClr val="tx1"/>
                          </a:solidFill>
                        </a:rPr>
                        <a:t> </a:t>
                      </a:r>
                      <a:r>
                        <a:rPr lang="en-US" dirty="0">
                          <a:solidFill>
                            <a:schemeClr val="tx1"/>
                          </a:solidFill>
                        </a:rPr>
                        <a:t>ROLES </a:t>
                      </a:r>
                    </a:p>
                    <a:p>
                      <a:r>
                        <a:rPr lang="en-US" sz="1200" dirty="0">
                          <a:solidFill>
                            <a:schemeClr val="tx1"/>
                          </a:solidFill>
                        </a:rPr>
                        <a:t>*1 per account</a:t>
                      </a:r>
                    </a:p>
                  </a:txBody>
                  <a:tcPr/>
                </a:tc>
                <a:tc>
                  <a:txBody>
                    <a:bodyPr/>
                    <a:lstStyle/>
                    <a:p>
                      <a:r>
                        <a:rPr lang="en-US" dirty="0">
                          <a:solidFill>
                            <a:schemeClr val="tx1"/>
                          </a:solidFill>
                        </a:rPr>
                        <a:t>ENABLES USER TO:</a:t>
                      </a:r>
                    </a:p>
                  </a:txBody>
                  <a:tcPr/>
                </a:tc>
                <a:extLst>
                  <a:ext uri="{0D108BD9-81ED-4DB2-BD59-A6C34878D82A}">
                    <a16:rowId xmlns:a16="http://schemas.microsoft.com/office/drawing/2014/main" val="10000"/>
                  </a:ext>
                </a:extLst>
              </a:tr>
              <a:tr h="344778">
                <a:tc>
                  <a:txBody>
                    <a:bodyPr/>
                    <a:lstStyle/>
                    <a:p>
                      <a:r>
                        <a:rPr lang="en-US" sz="1800" b="0" dirty="0"/>
                        <a:t>EOY~LEAVIEWER</a:t>
                      </a:r>
                    </a:p>
                  </a:txBody>
                  <a:tcPr/>
                </a:tc>
                <a:tc>
                  <a:txBody>
                    <a:bodyPr/>
                    <a:lstStyle/>
                    <a:p>
                      <a:r>
                        <a:rPr lang="en-US" sz="1800" b="0" dirty="0"/>
                        <a:t>read-only access</a:t>
                      </a:r>
                    </a:p>
                  </a:txBody>
                  <a:tcPr/>
                </a:tc>
                <a:extLst>
                  <a:ext uri="{0D108BD9-81ED-4DB2-BD59-A6C34878D82A}">
                    <a16:rowId xmlns:a16="http://schemas.microsoft.com/office/drawing/2014/main" val="10001"/>
                  </a:ext>
                </a:extLst>
              </a:tr>
              <a:tr h="719690">
                <a:tc>
                  <a:txBody>
                    <a:bodyPr/>
                    <a:lstStyle/>
                    <a:p>
                      <a:r>
                        <a:rPr lang="en-US" sz="1800" b="0" dirty="0"/>
                        <a:t>EOY~LEAUSER</a:t>
                      </a:r>
                    </a:p>
                  </a:txBody>
                  <a:tcPr/>
                </a:tc>
                <a:tc>
                  <a:txBody>
                    <a:bodyPr/>
                    <a:lstStyle/>
                    <a:p>
                      <a:r>
                        <a:rPr lang="en-US" sz="1800" b="0" dirty="0"/>
                        <a:t>create snapshots and view snapshot level errors</a:t>
                      </a:r>
                    </a:p>
                  </a:txBody>
                  <a:tcPr/>
                </a:tc>
                <a:extLst>
                  <a:ext uri="{0D108BD9-81ED-4DB2-BD59-A6C34878D82A}">
                    <a16:rowId xmlns:a16="http://schemas.microsoft.com/office/drawing/2014/main" val="10002"/>
                  </a:ext>
                </a:extLst>
              </a:tr>
              <a:tr h="1367411">
                <a:tc>
                  <a:txBody>
                    <a:bodyPr/>
                    <a:lstStyle/>
                    <a:p>
                      <a:r>
                        <a:rPr lang="en-US" sz="1800" b="0" dirty="0"/>
                        <a:t>EOY~LEAAPPROVER</a:t>
                      </a:r>
                    </a:p>
                    <a:p>
                      <a:r>
                        <a:rPr lang="en-US" sz="1800" b="0" dirty="0"/>
                        <a:t>*Need at least 1</a:t>
                      </a:r>
                    </a:p>
                  </a:txBody>
                  <a:tcPr/>
                </a:tc>
                <a:tc>
                  <a:txBody>
                    <a:bodyPr/>
                    <a:lstStyle/>
                    <a:p>
                      <a:r>
                        <a:rPr lang="en-US" sz="1800" b="0" dirty="0"/>
                        <a:t>create</a:t>
                      </a:r>
                      <a:r>
                        <a:rPr lang="en-US" sz="1800" b="0" baseline="0" dirty="0"/>
                        <a:t> snapshots, view snapshot level errors, AND can approve data (Submit final snapshot to CDE) </a:t>
                      </a:r>
                      <a:endParaRPr lang="en-US" sz="1800" b="0" dirty="0"/>
                    </a:p>
                  </a:txBody>
                  <a:tcPr/>
                </a:tc>
                <a:extLst>
                  <a:ext uri="{0D108BD9-81ED-4DB2-BD59-A6C34878D82A}">
                    <a16:rowId xmlns:a16="http://schemas.microsoft.com/office/drawing/2014/main" val="10003"/>
                  </a:ext>
                </a:extLst>
              </a:tr>
            </a:tbl>
          </a:graphicData>
        </a:graphic>
      </p:graphicFrame>
      <p:sp>
        <p:nvSpPr>
          <p:cNvPr id="4" name="Content Placeholder 3"/>
          <p:cNvSpPr>
            <a:spLocks noGrp="1"/>
          </p:cNvSpPr>
          <p:nvPr>
            <p:ph idx="4294967295"/>
          </p:nvPr>
        </p:nvSpPr>
        <p:spPr>
          <a:xfrm>
            <a:off x="5797594" y="4697330"/>
            <a:ext cx="5110690" cy="335584"/>
          </a:xfrm>
          <a:prstGeom prst="rect">
            <a:avLst/>
          </a:prstGeom>
        </p:spPr>
        <p:txBody>
          <a:bodyPr>
            <a:normAutofit lnSpcReduction="10000"/>
          </a:bodyPr>
          <a:lstStyle/>
          <a:p>
            <a:pPr marL="0" indent="0">
              <a:buNone/>
            </a:pPr>
            <a:r>
              <a:rPr lang="en-US" sz="1800" b="1" dirty="0">
                <a:solidFill>
                  <a:schemeClr val="accent1"/>
                </a:solidFill>
              </a:rPr>
              <a:t>Special Education EOY Snapshot group is: EOY</a:t>
            </a:r>
          </a:p>
        </p:txBody>
      </p:sp>
      <p:sp>
        <p:nvSpPr>
          <p:cNvPr id="9" name="TextBox 8">
            <a:extLst>
              <a:ext uri="{FF2B5EF4-FFF2-40B4-BE49-F238E27FC236}">
                <a16:creationId xmlns:a16="http://schemas.microsoft.com/office/drawing/2014/main" id="{1FACB8E1-93B5-5D3E-0DF2-AE171395AD8E}"/>
              </a:ext>
            </a:extLst>
          </p:cNvPr>
          <p:cNvSpPr txBox="1"/>
          <p:nvPr/>
        </p:nvSpPr>
        <p:spPr>
          <a:xfrm>
            <a:off x="703781" y="5032913"/>
            <a:ext cx="6044152" cy="1077218"/>
          </a:xfrm>
          <a:prstGeom prst="rect">
            <a:avLst/>
          </a:prstGeom>
          <a:noFill/>
        </p:spPr>
        <p:txBody>
          <a:bodyPr wrap="square">
            <a:spAutoFit/>
          </a:bodyPr>
          <a:lstStyle/>
          <a:p>
            <a:pPr marL="331470" indent="-285750">
              <a:buFont typeface="Arial" panose="020B0604020202020204" pitchFamily="34" charset="0"/>
              <a:buChar char="•"/>
            </a:pPr>
            <a:r>
              <a:rPr lang="en-US" sz="1600" dirty="0"/>
              <a:t>Assigned by LAM (Local Access Manager)</a:t>
            </a:r>
          </a:p>
          <a:p>
            <a:pPr marL="331470" indent="-285750">
              <a:buFont typeface="Arial" panose="020B0604020202020204" pitchFamily="34" charset="0"/>
              <a:buChar char="•"/>
            </a:pPr>
            <a:r>
              <a:rPr lang="en-US" sz="1600" dirty="0"/>
              <a:t>LAMs click </a:t>
            </a:r>
            <a:r>
              <a:rPr lang="en-US" sz="1600" dirty="0">
                <a:hlinkClick r:id="rId3"/>
              </a:rPr>
              <a:t>here</a:t>
            </a:r>
            <a:r>
              <a:rPr lang="en-US" sz="1600" dirty="0"/>
              <a:t> to get to the </a:t>
            </a:r>
            <a:r>
              <a:rPr lang="en-US" sz="1600" dirty="0" err="1"/>
              <a:t>IdM</a:t>
            </a:r>
            <a:r>
              <a:rPr lang="en-US" sz="1600" dirty="0"/>
              <a:t> Home page</a:t>
            </a:r>
          </a:p>
          <a:p>
            <a:pPr marL="331470" indent="-285750">
              <a:buFont typeface="Arial" panose="020B0604020202020204" pitchFamily="34" charset="0"/>
              <a:buChar char="•"/>
            </a:pPr>
            <a:r>
              <a:rPr lang="en-US" sz="1600" dirty="0"/>
              <a:t>Only 1 role per group/account</a:t>
            </a:r>
          </a:p>
          <a:p>
            <a:pPr marL="331470" indent="-285750">
              <a:buFont typeface="Arial" panose="020B0604020202020204" pitchFamily="34" charset="0"/>
              <a:buChar char="•"/>
            </a:pPr>
            <a:r>
              <a:rPr lang="en-US" sz="1600" dirty="0"/>
              <a:t>LEAs may have as many Viewers, Users, and Approvers as needed  </a:t>
            </a:r>
          </a:p>
        </p:txBody>
      </p:sp>
      <p:sp>
        <p:nvSpPr>
          <p:cNvPr id="5" name="Slide Number Placeholder 4"/>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8</a:t>
            </a:fld>
            <a:endParaRPr lang="en-US" dirty="0"/>
          </a:p>
        </p:txBody>
      </p:sp>
    </p:spTree>
    <p:extLst>
      <p:ext uri="{BB962C8B-B14F-4D97-AF65-F5344CB8AC3E}">
        <p14:creationId xmlns:p14="http://schemas.microsoft.com/office/powerpoint/2010/main" val="372282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rtlCol="0" anchor="t" anchorCtr="0" compatLnSpc="1">
            <a:prstTxWarp prst="textNoShape">
              <a:avLst/>
            </a:prstTxWarp>
            <a:normAutofit/>
          </a:bodyPr>
          <a:lstStyle/>
          <a:p>
            <a:r>
              <a:rPr lang="en-US" altLang="en-US" sz="3200" dirty="0"/>
              <a:t>Reporting Period</a:t>
            </a:r>
          </a:p>
        </p:txBody>
      </p:sp>
      <p:sp>
        <p:nvSpPr>
          <p:cNvPr id="6147" name="Rectangle 3"/>
          <p:cNvSpPr>
            <a:spLocks noGrp="1" noChangeArrowheads="1"/>
          </p:cNvSpPr>
          <p:nvPr>
            <p:ph idx="1"/>
          </p:nvPr>
        </p:nvSpPr>
        <p:spPr bwMode="auto">
          <a:xfrm>
            <a:off x="3031958" y="1829775"/>
            <a:ext cx="6081865" cy="2413363"/>
          </a:xfrm>
          <a:solidFill>
            <a:schemeClr val="bg1">
              <a:lumMod val="75000"/>
            </a:schemeClr>
          </a:solidFill>
          <a:ln w="28575">
            <a:solidFill>
              <a:srgbClr val="000000"/>
            </a:solidFill>
            <a:miter lim="800000"/>
            <a:headEnd/>
            <a:tailEnd/>
          </a:ln>
        </p:spPr>
        <p:txBody>
          <a:bodyPr vert="horz" wrap="square" lIns="91432" tIns="45716" rIns="91432" bIns="45716" numCol="1" rtlCol="0" anchor="t" anchorCtr="0" compatLnSpc="1">
            <a:prstTxWarp prst="textNoShape">
              <a:avLst/>
            </a:prstTxWarp>
            <a:normAutofit lnSpcReduction="10000"/>
          </a:bodyPr>
          <a:lstStyle/>
          <a:p>
            <a:endParaRPr lang="en-US" altLang="en-US" sz="1900" dirty="0">
              <a:latin typeface="+mn-lt"/>
              <a:ea typeface="Verdana" pitchFamily="34" charset="0"/>
              <a:cs typeface="Verdana" pitchFamily="34" charset="0"/>
            </a:endParaRPr>
          </a:p>
          <a:p>
            <a:pPr marL="45720" indent="0">
              <a:buNone/>
            </a:pPr>
            <a:r>
              <a:rPr lang="en-US" altLang="en-US" sz="2000" b="1" dirty="0">
                <a:latin typeface="+mn-lt"/>
                <a:ea typeface="Verdana" pitchFamily="34" charset="0"/>
                <a:cs typeface="Verdana" pitchFamily="34" charset="0"/>
              </a:rPr>
              <a:t>The Special Education End of Year reporting period is July 1, 2024 through June 30, 2025.</a:t>
            </a:r>
          </a:p>
          <a:p>
            <a:pPr marL="457200" lvl="1" indent="0">
              <a:buNone/>
            </a:pPr>
            <a:r>
              <a:rPr lang="en-US" dirty="0">
                <a:latin typeface="+mn-lt"/>
              </a:rPr>
              <a:t>The purpose of this snapshot is to obtain data on students who were referred, evaluated, and/or received special education services in your AU </a:t>
            </a:r>
            <a:r>
              <a:rPr lang="en-US" i="1" dirty="0">
                <a:latin typeface="+mn-lt"/>
              </a:rPr>
              <a:t>at any point </a:t>
            </a:r>
            <a:r>
              <a:rPr lang="en-US" dirty="0">
                <a:latin typeface="+mn-lt"/>
              </a:rPr>
              <a:t>during the reporting period.  </a:t>
            </a:r>
          </a:p>
          <a:p>
            <a:pPr marL="457200" lvl="1" indent="0">
              <a:buNone/>
            </a:pPr>
            <a:endParaRPr lang="en-US" altLang="en-US" b="1" dirty="0">
              <a:solidFill>
                <a:schemeClr val="bg2">
                  <a:lumMod val="50000"/>
                </a:schemeClr>
              </a:solidFill>
              <a:latin typeface="Verdana" pitchFamily="34" charset="0"/>
              <a:ea typeface="Verdana" pitchFamily="34" charset="0"/>
              <a:cs typeface="Verdana" pitchFamily="34" charset="0"/>
            </a:endParaRPr>
          </a:p>
          <a:p>
            <a:pPr>
              <a:buFontTx/>
              <a:buNone/>
            </a:pPr>
            <a:endParaRPr lang="en-US" altLang="en-US" sz="3200" dirty="0">
              <a:latin typeface="Verdana" pitchFamily="34" charset="0"/>
              <a:ea typeface="Verdana" pitchFamily="34" charset="0"/>
              <a:cs typeface="Verdana" pitchFamily="34" charset="0"/>
            </a:endParaRPr>
          </a:p>
        </p:txBody>
      </p:sp>
      <p:sp>
        <p:nvSpPr>
          <p:cNvPr id="2" name="Slide Number Placeholder 1"/>
          <p:cNvSpPr>
            <a:spLocks noGrp="1"/>
          </p:cNvSpPr>
          <p:nvPr>
            <p:ph type="sldNum" sz="quarter" idx="4294967295"/>
          </p:nvPr>
        </p:nvSpPr>
        <p:spPr>
          <a:xfrm>
            <a:off x="88054" y="6470261"/>
            <a:ext cx="467783" cy="365125"/>
          </a:xfrm>
          <a:prstGeom prst="rect">
            <a:avLst/>
          </a:prstGeom>
        </p:spPr>
        <p:txBody>
          <a:bodyPr/>
          <a:lstStyle/>
          <a:p>
            <a:fld id="{67726FA2-3EC9-4717-AD62-D8C823692DD3}" type="slidenum">
              <a:rPr lang="en-US" smtClean="0"/>
              <a:pPr/>
              <a:t>9</a:t>
            </a:fld>
            <a:endParaRPr lang="en-US" dirty="0"/>
          </a:p>
        </p:txBody>
      </p:sp>
      <p:sp>
        <p:nvSpPr>
          <p:cNvPr id="3" name="TextBox 2">
            <a:extLst>
              <a:ext uri="{FF2B5EF4-FFF2-40B4-BE49-F238E27FC236}">
                <a16:creationId xmlns:a16="http://schemas.microsoft.com/office/drawing/2014/main" id="{E5E3A48A-ECD8-6BC5-35C6-1460F9B4DA57}"/>
              </a:ext>
            </a:extLst>
          </p:cNvPr>
          <p:cNvSpPr txBox="1"/>
          <p:nvPr/>
        </p:nvSpPr>
        <p:spPr>
          <a:xfrm>
            <a:off x="1667933" y="4512615"/>
            <a:ext cx="9217704" cy="2031325"/>
          </a:xfrm>
          <a:prstGeom prst="rect">
            <a:avLst/>
          </a:prstGeom>
          <a:noFill/>
        </p:spPr>
        <p:txBody>
          <a:bodyPr wrap="square" rtlCol="0">
            <a:spAutoFit/>
          </a:bodyPr>
          <a:lstStyle/>
          <a:p>
            <a:r>
              <a:rPr lang="en-US" b="1" dirty="0"/>
              <a:t>All Users: </a:t>
            </a:r>
          </a:p>
          <a:p>
            <a:r>
              <a:rPr lang="en-US" dirty="0"/>
              <a:t>Please</a:t>
            </a:r>
            <a:r>
              <a:rPr lang="en-US" b="1" dirty="0"/>
              <a:t> </a:t>
            </a:r>
            <a:r>
              <a:rPr lang="en-US" dirty="0"/>
              <a:t>update your Child and Participation files with a SPED EOY reporting focus now </a:t>
            </a:r>
          </a:p>
          <a:p>
            <a:endParaRPr lang="en-US" b="1" dirty="0"/>
          </a:p>
          <a:p>
            <a:r>
              <a:rPr lang="en-US" b="1" dirty="0"/>
              <a:t>Enrich Users: </a:t>
            </a:r>
          </a:p>
          <a:p>
            <a:pPr marL="285750" indent="-285750">
              <a:buFont typeface="Arial" panose="020B0604020202020204" pitchFamily="34" charset="0"/>
              <a:buChar char="•"/>
            </a:pPr>
            <a:r>
              <a:rPr lang="en-US" dirty="0"/>
              <a:t>Be sure you are selecting the EOY 24-25 option for your Child and Participation files. </a:t>
            </a:r>
          </a:p>
          <a:p>
            <a:pPr marL="285750" indent="-285750">
              <a:buFont typeface="Arial" panose="020B0604020202020204" pitchFamily="34" charset="0"/>
              <a:buChar char="•"/>
            </a:pPr>
            <a:r>
              <a:rPr lang="en-US" dirty="0"/>
              <a:t>Check collection parameters under collection settings to be sure it shows the full collection period of 07/01/24 – 06/30/2025.</a:t>
            </a:r>
          </a:p>
        </p:txBody>
      </p:sp>
    </p:spTree>
    <p:extLst>
      <p:ext uri="{BB962C8B-B14F-4D97-AF65-F5344CB8AC3E}">
        <p14:creationId xmlns:p14="http://schemas.microsoft.com/office/powerpoint/2010/main" val="1194284413"/>
      </p:ext>
    </p:extLst>
  </p:cSld>
  <p:clrMapOvr>
    <a:masterClrMapping/>
  </p:clrMapOvr>
</p:sld>
</file>

<file path=ppt/theme/theme1.xml><?xml version="1.0" encoding="utf-8"?>
<a:theme xmlns:a="http://schemas.openxmlformats.org/drawingml/2006/main" name="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b639f00-c663-4db8-9f2d-5e59e4353b4b">
      <Terms xmlns="http://schemas.microsoft.com/office/infopath/2007/PartnerControls"/>
    </lcf76f155ced4ddcb4097134ff3c332f>
    <TaxCatchAll xmlns="ca9d521c-8764-4bcd-84f1-6f7ce6ca6a96" xsi:nil="true"/>
  </documentManagement>
</p:properties>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579DA5BF-AE8D-4C98-941A-5EBF7230F9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B8D346-98B4-4A38-AC1D-9DECB7E942AC}">
  <ds:schemaRefs>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http://schemas.microsoft.com/office/infopath/2007/PartnerControls"/>
    <ds:schemaRef ds:uri="http://purl.org/dc/dcmitype/"/>
    <ds:schemaRef ds:uri="http://schemas.openxmlformats.org/package/2006/metadata/core-properties"/>
    <ds:schemaRef ds:uri="4c96849b-d583-4314-bdb6-16a0c6e34719"/>
    <ds:schemaRef ds:uri="658e932f-8c42-4f93-8fc3-67d3de176e61"/>
    <ds:schemaRef ds:uri="9b639f00-c663-4db8-9f2d-5e59e4353b4b"/>
    <ds:schemaRef ds:uri="ca9d521c-8764-4bcd-84f1-6f7ce6ca6a96"/>
  </ds:schemaRefs>
</ds:datastoreItem>
</file>

<file path=docProps/app.xml><?xml version="1.0" encoding="utf-8"?>
<Properties xmlns="http://schemas.openxmlformats.org/officeDocument/2006/extended-properties" xmlns:vt="http://schemas.openxmlformats.org/officeDocument/2006/docPropsVTypes">
  <Template>Office Theme</Template>
  <TotalTime>10180</TotalTime>
  <Words>3679</Words>
  <Application>Microsoft Office PowerPoint</Application>
  <PresentationFormat>Widescreen</PresentationFormat>
  <Paragraphs>480</Paragraphs>
  <Slides>33</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Aptos</vt:lpstr>
      <vt:lpstr>Arial</vt:lpstr>
      <vt:lpstr>Calibri</vt:lpstr>
      <vt:lpstr>Courier New</vt:lpstr>
      <vt:lpstr>Gill Sans MT</vt:lpstr>
      <vt:lpstr>Museo Slab 500</vt:lpstr>
      <vt:lpstr>Symbol</vt:lpstr>
      <vt:lpstr>Times New Roman</vt:lpstr>
      <vt:lpstr>Trebuchet MS</vt:lpstr>
      <vt:lpstr>Verdana</vt:lpstr>
      <vt:lpstr>Wingdings</vt:lpstr>
      <vt:lpstr>Office Theme</vt:lpstr>
      <vt:lpstr>Special Education End-of-Year  Collection Training 1 2024-2025</vt:lpstr>
      <vt:lpstr>Welcome and Contact Information</vt:lpstr>
      <vt:lpstr>Agenda</vt:lpstr>
      <vt:lpstr>Collection Overview and Purpose</vt:lpstr>
      <vt:lpstr>Frequently Used Terms and Acronyms</vt:lpstr>
      <vt:lpstr>Collection Process Overview</vt:lpstr>
      <vt:lpstr>Purpose and Content</vt:lpstr>
      <vt:lpstr> Identity Management: Access to the Data Pipeline</vt:lpstr>
      <vt:lpstr>Reporting Period</vt:lpstr>
      <vt:lpstr>Errors and Warnings</vt:lpstr>
      <vt:lpstr>   Special Education EOY 24-25 Timeline</vt:lpstr>
      <vt:lpstr>Special Education IEP Interchange</vt:lpstr>
      <vt:lpstr>Special Education End of Year Snapshot</vt:lpstr>
      <vt:lpstr>Overview of all Data Submitted in the  Special Education IEP Interchange</vt:lpstr>
      <vt:lpstr>Special Education IEP Interchange  Files Record Expectation</vt:lpstr>
      <vt:lpstr>Snapshot Fields in which the data should pull from the Student Interchange district files </vt:lpstr>
      <vt:lpstr>File Layout and Definitions Document: Helpful to refer to for reporting questions</vt:lpstr>
      <vt:lpstr>Special Education Participation File Layout</vt:lpstr>
      <vt:lpstr>File Tips </vt:lpstr>
      <vt:lpstr>Special Education End of Year Snapshot Overview</vt:lpstr>
      <vt:lpstr>SPED EOY Snapshot Criteria</vt:lpstr>
      <vt:lpstr>Special Education End of Year Snapshot File Layout </vt:lpstr>
      <vt:lpstr>Special Education EOY Snapshot Webpage Resources</vt:lpstr>
      <vt:lpstr>Who to Report</vt:lpstr>
      <vt:lpstr>Please Report All Students Who:</vt:lpstr>
      <vt:lpstr>Definition of Initial Evaluation  for State Reporting:</vt:lpstr>
      <vt:lpstr>Access to Students for Medically Necessary Services: Additional Reporting Requirement </vt:lpstr>
      <vt:lpstr>Special Education EOY: Facility Schools, Detention Centers, SOPs, and SPED Programs</vt:lpstr>
      <vt:lpstr>Special Education Program Codes List</vt:lpstr>
      <vt:lpstr>Approved Facility Schools List</vt:lpstr>
      <vt:lpstr> Detention Centers </vt:lpstr>
      <vt:lpstr>State Operated Programs</vt:lpstr>
      <vt:lpstr>       Your participation is appreciated!</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75</cp:revision>
  <dcterms:created xsi:type="dcterms:W3CDTF">2019-06-25T17:30:52Z</dcterms:created>
  <dcterms:modified xsi:type="dcterms:W3CDTF">2025-05-23T22:15:04Z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