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20" r:id="rId5"/>
  </p:sldMasterIdLst>
  <p:notesMasterIdLst>
    <p:notesMasterId r:id="rId46"/>
  </p:notesMasterIdLst>
  <p:sldIdLst>
    <p:sldId id="5399" r:id="rId6"/>
    <p:sldId id="5400" r:id="rId7"/>
    <p:sldId id="2173" r:id="rId8"/>
    <p:sldId id="5407" r:id="rId9"/>
    <p:sldId id="5408" r:id="rId10"/>
    <p:sldId id="2957" r:id="rId11"/>
    <p:sldId id="5402" r:id="rId12"/>
    <p:sldId id="5422" r:id="rId13"/>
    <p:sldId id="5421" r:id="rId14"/>
    <p:sldId id="292" r:id="rId15"/>
    <p:sldId id="293" r:id="rId16"/>
    <p:sldId id="5403" r:id="rId17"/>
    <p:sldId id="4624" r:id="rId18"/>
    <p:sldId id="5425" r:id="rId19"/>
    <p:sldId id="6227" r:id="rId20"/>
    <p:sldId id="5432" r:id="rId21"/>
    <p:sldId id="5410" r:id="rId22"/>
    <p:sldId id="6226" r:id="rId23"/>
    <p:sldId id="5414" r:id="rId24"/>
    <p:sldId id="5433" r:id="rId25"/>
    <p:sldId id="5413" r:id="rId26"/>
    <p:sldId id="5417" r:id="rId27"/>
    <p:sldId id="5418" r:id="rId28"/>
    <p:sldId id="311" r:id="rId29"/>
    <p:sldId id="297" r:id="rId30"/>
    <p:sldId id="6230" r:id="rId31"/>
    <p:sldId id="6229" r:id="rId32"/>
    <p:sldId id="332" r:id="rId33"/>
    <p:sldId id="5426" r:id="rId34"/>
    <p:sldId id="5427" r:id="rId35"/>
    <p:sldId id="5435" r:id="rId36"/>
    <p:sldId id="335" r:id="rId37"/>
    <p:sldId id="5430" r:id="rId38"/>
    <p:sldId id="6232" r:id="rId39"/>
    <p:sldId id="5401" r:id="rId40"/>
    <p:sldId id="5434" r:id="rId41"/>
    <p:sldId id="5224" r:id="rId42"/>
    <p:sldId id="6228" r:id="rId43"/>
    <p:sldId id="5404" r:id="rId44"/>
    <p:sldId id="61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a:srgbClr val="A66500"/>
    <a:srgbClr val="009EDE"/>
    <a:srgbClr val="CC99FF"/>
    <a:srgbClr val="004E9A"/>
    <a:srgbClr val="0D964C"/>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86441" autoAdjust="0"/>
  </p:normalViewPr>
  <p:slideViewPr>
    <p:cSldViewPr snapToGrid="0">
      <p:cViewPr varScale="1">
        <p:scale>
          <a:sx n="82" d="100"/>
          <a:sy n="82" d="100"/>
        </p:scale>
        <p:origin x="792" y="72"/>
      </p:cViewPr>
      <p:guideLst/>
    </p:cSldViewPr>
  </p:slideViewPr>
  <p:outlineViewPr>
    <p:cViewPr>
      <p:scale>
        <a:sx n="33" d="100"/>
        <a:sy n="33" d="100"/>
      </p:scale>
      <p:origin x="0" y="-4493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7BB4E-9B66-4AA7-AF5B-2928B3F9D50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D2AF549-ED08-4D4F-962E-4B48597D9185}">
      <dgm:prSet/>
      <dgm:spPr/>
      <dgm:t>
        <a:bodyPr/>
        <a:lstStyle/>
        <a:p>
          <a:r>
            <a:rPr lang="en-US" b="1" dirty="0"/>
            <a:t>The Staff Approval Matrix (SAM):</a:t>
          </a:r>
          <a:endParaRPr lang="en-US" dirty="0"/>
        </a:p>
      </dgm:t>
    </dgm:pt>
    <dgm:pt modelId="{8D0F500A-1BB9-4526-9196-07917646BFA2}" type="parTrans" cxnId="{16358C01-510D-417A-82AF-70E86E884EF4}">
      <dgm:prSet/>
      <dgm:spPr/>
      <dgm:t>
        <a:bodyPr/>
        <a:lstStyle/>
        <a:p>
          <a:endParaRPr lang="en-US"/>
        </a:p>
      </dgm:t>
    </dgm:pt>
    <dgm:pt modelId="{718AFD48-EDB9-4A46-9989-E8F30B2990AA}" type="sibTrans" cxnId="{16358C01-510D-417A-82AF-70E86E884EF4}">
      <dgm:prSet/>
      <dgm:spPr/>
      <dgm:t>
        <a:bodyPr/>
        <a:lstStyle/>
        <a:p>
          <a:endParaRPr lang="en-US"/>
        </a:p>
      </dgm:t>
    </dgm:pt>
    <dgm:pt modelId="{5DEE1BB4-FD64-491A-AEB1-DBB95D0A20DB}">
      <dgm:prSet/>
      <dgm:spPr/>
      <dgm:t>
        <a:bodyPr/>
        <a:lstStyle/>
        <a:p>
          <a:r>
            <a:rPr lang="en-US" dirty="0"/>
            <a:t>is an automated process in the December Count</a:t>
          </a:r>
        </a:p>
      </dgm:t>
    </dgm:pt>
    <dgm:pt modelId="{1304F6F6-56EF-44E6-BE22-C9F7E9D17FEC}" type="parTrans" cxnId="{0CA60986-902E-45E1-AC46-059332C6F48C}">
      <dgm:prSet/>
      <dgm:spPr/>
      <dgm:t>
        <a:bodyPr/>
        <a:lstStyle/>
        <a:p>
          <a:endParaRPr lang="en-US"/>
        </a:p>
      </dgm:t>
    </dgm:pt>
    <dgm:pt modelId="{12DBA7EE-5CF1-4E55-AE86-1BDBBB59F3F0}" type="sibTrans" cxnId="{0CA60986-902E-45E1-AC46-059332C6F48C}">
      <dgm:prSet/>
      <dgm:spPr/>
      <dgm:t>
        <a:bodyPr/>
        <a:lstStyle/>
        <a:p>
          <a:endParaRPr lang="en-US"/>
        </a:p>
      </dgm:t>
    </dgm:pt>
    <dgm:pt modelId="{A9F567AA-59B7-4B1B-ACBF-4B20034833C9}">
      <dgm:prSet/>
      <dgm:spPr/>
      <dgm:t>
        <a:bodyPr/>
        <a:lstStyle/>
        <a:p>
          <a:r>
            <a:rPr lang="en-US"/>
            <a:t>warnings that trigger when a Sp Ed Dec Count Snapshot is created</a:t>
          </a:r>
        </a:p>
      </dgm:t>
    </dgm:pt>
    <dgm:pt modelId="{8DD0C340-9ECF-4B07-9D73-4ED8970AE3E9}" type="parTrans" cxnId="{5F941C4D-3B13-43A6-B22D-32DF17615E31}">
      <dgm:prSet/>
      <dgm:spPr/>
      <dgm:t>
        <a:bodyPr/>
        <a:lstStyle/>
        <a:p>
          <a:endParaRPr lang="en-US"/>
        </a:p>
      </dgm:t>
    </dgm:pt>
    <dgm:pt modelId="{636DEDBC-9B70-44EE-B7B5-89766CC890AD}" type="sibTrans" cxnId="{5F941C4D-3B13-43A6-B22D-32DF17615E31}">
      <dgm:prSet/>
      <dgm:spPr/>
      <dgm:t>
        <a:bodyPr/>
        <a:lstStyle/>
        <a:p>
          <a:endParaRPr lang="en-US"/>
        </a:p>
      </dgm:t>
    </dgm:pt>
    <dgm:pt modelId="{DCAB1E35-54CC-4FC6-8059-A98E4C2775A3}">
      <dgm:prSet/>
      <dgm:spPr/>
      <dgm:t>
        <a:bodyPr/>
        <a:lstStyle/>
        <a:p>
          <a:r>
            <a:rPr lang="en-US" dirty="0"/>
            <a:t>found under your </a:t>
          </a:r>
          <a:r>
            <a:rPr lang="en-US" dirty="0" err="1"/>
            <a:t>Sp</a:t>
          </a:r>
          <a:r>
            <a:rPr lang="en-US" dirty="0"/>
            <a:t> Ed Dec Count Staff Snapshot </a:t>
          </a:r>
          <a:r>
            <a:rPr lang="en-US" i="1" dirty="0"/>
            <a:t>warnings</a:t>
          </a:r>
          <a:r>
            <a:rPr lang="en-US" dirty="0"/>
            <a:t> report</a:t>
          </a:r>
        </a:p>
      </dgm:t>
    </dgm:pt>
    <dgm:pt modelId="{745BCB9D-C16D-4709-AFEB-0ACD83952EB8}" type="parTrans" cxnId="{1E28EC83-2B6E-4D9C-857B-13AB1856745E}">
      <dgm:prSet/>
      <dgm:spPr/>
      <dgm:t>
        <a:bodyPr/>
        <a:lstStyle/>
        <a:p>
          <a:endParaRPr lang="en-US"/>
        </a:p>
      </dgm:t>
    </dgm:pt>
    <dgm:pt modelId="{E7557558-12FD-4B15-9413-40013F3AFD30}" type="sibTrans" cxnId="{1E28EC83-2B6E-4D9C-857B-13AB1856745E}">
      <dgm:prSet/>
      <dgm:spPr/>
      <dgm:t>
        <a:bodyPr/>
        <a:lstStyle/>
        <a:p>
          <a:endParaRPr lang="en-US"/>
        </a:p>
      </dgm:t>
    </dgm:pt>
    <dgm:pt modelId="{40712AA7-A1EF-4368-84BC-69480D1D8B53}">
      <dgm:prSet/>
      <dgm:spPr/>
      <dgm:t>
        <a:bodyPr/>
        <a:lstStyle/>
        <a:p>
          <a:r>
            <a:rPr lang="en-US" dirty="0"/>
            <a:t>pulls in data from the Staff Assignment and IEP Interchange files</a:t>
          </a:r>
        </a:p>
      </dgm:t>
    </dgm:pt>
    <dgm:pt modelId="{7F0F40F0-821A-4EEE-9990-AF7B8CFE11A1}" type="parTrans" cxnId="{1E80BC55-3016-444C-8E7E-331E4BCEEEDA}">
      <dgm:prSet/>
      <dgm:spPr/>
      <dgm:t>
        <a:bodyPr/>
        <a:lstStyle/>
        <a:p>
          <a:endParaRPr lang="en-US"/>
        </a:p>
      </dgm:t>
    </dgm:pt>
    <dgm:pt modelId="{E3BE6999-0951-4A67-9F83-141960EDADD4}" type="sibTrans" cxnId="{1E80BC55-3016-444C-8E7E-331E4BCEEEDA}">
      <dgm:prSet/>
      <dgm:spPr/>
      <dgm:t>
        <a:bodyPr/>
        <a:lstStyle/>
        <a:p>
          <a:endParaRPr lang="en-US"/>
        </a:p>
      </dgm:t>
    </dgm:pt>
    <dgm:pt modelId="{5F153CD3-9C85-4029-BA9F-5036CF704722}">
      <dgm:prSet/>
      <dgm:spPr/>
      <dgm:t>
        <a:bodyPr/>
        <a:lstStyle/>
        <a:p>
          <a:r>
            <a:rPr lang="en-US" dirty="0"/>
            <a:t>connects staff data with Educator Licensing and EDIS records via the reported SSN </a:t>
          </a:r>
        </a:p>
      </dgm:t>
    </dgm:pt>
    <dgm:pt modelId="{1C646C0E-0CDE-4073-85BB-A46697F16347}" type="parTrans" cxnId="{7D57FFAE-FAD9-4406-AE71-56E043014EDF}">
      <dgm:prSet/>
      <dgm:spPr/>
      <dgm:t>
        <a:bodyPr/>
        <a:lstStyle/>
        <a:p>
          <a:endParaRPr lang="en-US"/>
        </a:p>
      </dgm:t>
    </dgm:pt>
    <dgm:pt modelId="{6FBF9BEC-ECD3-4D19-B607-CA7AF04CE887}" type="sibTrans" cxnId="{7D57FFAE-FAD9-4406-AE71-56E043014EDF}">
      <dgm:prSet/>
      <dgm:spPr/>
      <dgm:t>
        <a:bodyPr/>
        <a:lstStyle/>
        <a:p>
          <a:endParaRPr lang="en-US"/>
        </a:p>
      </dgm:t>
    </dgm:pt>
    <dgm:pt modelId="{99311774-0E80-4E37-B2A2-D583BD287547}">
      <dgm:prSet/>
      <dgm:spPr/>
      <dgm:t>
        <a:bodyPr/>
        <a:lstStyle/>
        <a:p>
          <a:r>
            <a:rPr lang="en-US"/>
            <a:t>determines </a:t>
          </a:r>
          <a:r>
            <a:rPr lang="en-US" i="1"/>
            <a:t>qualified/non-qualified</a:t>
          </a:r>
          <a:r>
            <a:rPr lang="en-US"/>
            <a:t> status for positions requiring a CDE license</a:t>
          </a:r>
        </a:p>
      </dgm:t>
    </dgm:pt>
    <dgm:pt modelId="{73F050CC-24B2-4490-A08A-3DBB8091762C}" type="parTrans" cxnId="{7FEFBFFC-5080-4D86-A442-BE894FF43132}">
      <dgm:prSet/>
      <dgm:spPr/>
      <dgm:t>
        <a:bodyPr/>
        <a:lstStyle/>
        <a:p>
          <a:endParaRPr lang="en-US"/>
        </a:p>
      </dgm:t>
    </dgm:pt>
    <dgm:pt modelId="{0FD0F491-B303-4D12-BB8D-C1594552FF82}" type="sibTrans" cxnId="{7FEFBFFC-5080-4D86-A442-BE894FF43132}">
      <dgm:prSet/>
      <dgm:spPr/>
      <dgm:t>
        <a:bodyPr/>
        <a:lstStyle/>
        <a:p>
          <a:endParaRPr lang="en-US"/>
        </a:p>
      </dgm:t>
    </dgm:pt>
    <dgm:pt modelId="{61A5A748-81D9-4628-A9C5-3010FCE2F2AE}">
      <dgm:prSet/>
      <dgm:spPr/>
      <dgm:t>
        <a:bodyPr/>
        <a:lstStyle/>
        <a:p>
          <a:r>
            <a:rPr lang="en-US" dirty="0"/>
            <a:t>Triggers DEC Staff snapshot </a:t>
          </a:r>
          <a:r>
            <a:rPr lang="en-US" i="1" dirty="0"/>
            <a:t>warnings</a:t>
          </a:r>
          <a:r>
            <a:rPr lang="en-US" dirty="0"/>
            <a:t> DC208, DC209, DC210, and DC211</a:t>
          </a:r>
        </a:p>
      </dgm:t>
    </dgm:pt>
    <dgm:pt modelId="{C9D3E927-5D6D-4A90-B711-8F673C16979A}" type="parTrans" cxnId="{E6E5C7F8-4038-4195-BC24-65811ABF2760}">
      <dgm:prSet/>
      <dgm:spPr/>
      <dgm:t>
        <a:bodyPr/>
        <a:lstStyle/>
        <a:p>
          <a:endParaRPr lang="en-US"/>
        </a:p>
      </dgm:t>
    </dgm:pt>
    <dgm:pt modelId="{2636E71C-45A4-4AB2-9FE2-29E3E9D33A3B}" type="sibTrans" cxnId="{E6E5C7F8-4038-4195-BC24-65811ABF2760}">
      <dgm:prSet/>
      <dgm:spPr/>
      <dgm:t>
        <a:bodyPr/>
        <a:lstStyle/>
        <a:p>
          <a:endParaRPr lang="en-US"/>
        </a:p>
      </dgm:t>
    </dgm:pt>
    <dgm:pt modelId="{72A3D874-C4EF-4CBE-9095-B078C18AE96C}" type="pres">
      <dgm:prSet presAssocID="{7FC7BB4E-9B66-4AA7-AF5B-2928B3F9D509}" presName="vert0" presStyleCnt="0">
        <dgm:presLayoutVars>
          <dgm:dir/>
          <dgm:animOne val="branch"/>
          <dgm:animLvl val="lvl"/>
        </dgm:presLayoutVars>
      </dgm:prSet>
      <dgm:spPr/>
    </dgm:pt>
    <dgm:pt modelId="{CCEE7CB1-4335-4E95-BF0E-87EE64D07BC6}" type="pres">
      <dgm:prSet presAssocID="{ED2AF549-ED08-4D4F-962E-4B48597D9185}" presName="thickLine" presStyleLbl="alignNode1" presStyleIdx="0" presStyleCnt="8"/>
      <dgm:spPr/>
    </dgm:pt>
    <dgm:pt modelId="{9EAAA4E4-CFFC-4FFF-977D-BB82C247BC2E}" type="pres">
      <dgm:prSet presAssocID="{ED2AF549-ED08-4D4F-962E-4B48597D9185}" presName="horz1" presStyleCnt="0"/>
      <dgm:spPr/>
    </dgm:pt>
    <dgm:pt modelId="{DBF7EFB5-D26B-4989-B834-4CED2AAF435A}" type="pres">
      <dgm:prSet presAssocID="{ED2AF549-ED08-4D4F-962E-4B48597D9185}" presName="tx1" presStyleLbl="revTx" presStyleIdx="0" presStyleCnt="8"/>
      <dgm:spPr/>
    </dgm:pt>
    <dgm:pt modelId="{B36F70F1-23C0-49D7-90E4-86D430570AD6}" type="pres">
      <dgm:prSet presAssocID="{ED2AF549-ED08-4D4F-962E-4B48597D9185}" presName="vert1" presStyleCnt="0"/>
      <dgm:spPr/>
    </dgm:pt>
    <dgm:pt modelId="{CA7A78EC-8C28-46A0-9A75-31C05A944204}" type="pres">
      <dgm:prSet presAssocID="{5DEE1BB4-FD64-491A-AEB1-DBB95D0A20DB}" presName="thickLine" presStyleLbl="alignNode1" presStyleIdx="1" presStyleCnt="8"/>
      <dgm:spPr/>
    </dgm:pt>
    <dgm:pt modelId="{5BB96870-7041-45E9-9BDA-23DD2D170B1A}" type="pres">
      <dgm:prSet presAssocID="{5DEE1BB4-FD64-491A-AEB1-DBB95D0A20DB}" presName="horz1" presStyleCnt="0"/>
      <dgm:spPr/>
    </dgm:pt>
    <dgm:pt modelId="{961D6578-DCC6-49A7-9FFA-16C2F32012DA}" type="pres">
      <dgm:prSet presAssocID="{5DEE1BB4-FD64-491A-AEB1-DBB95D0A20DB}" presName="tx1" presStyleLbl="revTx" presStyleIdx="1" presStyleCnt="8"/>
      <dgm:spPr/>
    </dgm:pt>
    <dgm:pt modelId="{837526C6-4B31-4EAD-9A11-95EFE3BC28F0}" type="pres">
      <dgm:prSet presAssocID="{5DEE1BB4-FD64-491A-AEB1-DBB95D0A20DB}" presName="vert1" presStyleCnt="0"/>
      <dgm:spPr/>
    </dgm:pt>
    <dgm:pt modelId="{55EB7D93-C44E-4835-94EA-7753C6B1C1FB}" type="pres">
      <dgm:prSet presAssocID="{A9F567AA-59B7-4B1B-ACBF-4B20034833C9}" presName="thickLine" presStyleLbl="alignNode1" presStyleIdx="2" presStyleCnt="8"/>
      <dgm:spPr/>
    </dgm:pt>
    <dgm:pt modelId="{1AB7F341-1F67-48E9-802E-58F8F8BAD7AD}" type="pres">
      <dgm:prSet presAssocID="{A9F567AA-59B7-4B1B-ACBF-4B20034833C9}" presName="horz1" presStyleCnt="0"/>
      <dgm:spPr/>
    </dgm:pt>
    <dgm:pt modelId="{4B59DCC3-2845-4AB4-B34F-2267FAC32A2A}" type="pres">
      <dgm:prSet presAssocID="{A9F567AA-59B7-4B1B-ACBF-4B20034833C9}" presName="tx1" presStyleLbl="revTx" presStyleIdx="2" presStyleCnt="8"/>
      <dgm:spPr/>
    </dgm:pt>
    <dgm:pt modelId="{0479CD8A-16A3-4709-96E2-E2E2A5925A16}" type="pres">
      <dgm:prSet presAssocID="{A9F567AA-59B7-4B1B-ACBF-4B20034833C9}" presName="vert1" presStyleCnt="0"/>
      <dgm:spPr/>
    </dgm:pt>
    <dgm:pt modelId="{60D3AC5F-C141-484D-BFB8-C2C0B5A94BAB}" type="pres">
      <dgm:prSet presAssocID="{DCAB1E35-54CC-4FC6-8059-A98E4C2775A3}" presName="thickLine" presStyleLbl="alignNode1" presStyleIdx="3" presStyleCnt="8"/>
      <dgm:spPr/>
    </dgm:pt>
    <dgm:pt modelId="{BEEF2E62-0E9C-4E77-8A10-A1615D535609}" type="pres">
      <dgm:prSet presAssocID="{DCAB1E35-54CC-4FC6-8059-A98E4C2775A3}" presName="horz1" presStyleCnt="0"/>
      <dgm:spPr/>
    </dgm:pt>
    <dgm:pt modelId="{74F18D08-1DAC-44BD-AF1C-7C334A1ED912}" type="pres">
      <dgm:prSet presAssocID="{DCAB1E35-54CC-4FC6-8059-A98E4C2775A3}" presName="tx1" presStyleLbl="revTx" presStyleIdx="3" presStyleCnt="8"/>
      <dgm:spPr/>
    </dgm:pt>
    <dgm:pt modelId="{A63C069B-03F6-4631-ABB3-9D8D31C5AFA8}" type="pres">
      <dgm:prSet presAssocID="{DCAB1E35-54CC-4FC6-8059-A98E4C2775A3}" presName="vert1" presStyleCnt="0"/>
      <dgm:spPr/>
    </dgm:pt>
    <dgm:pt modelId="{7DE30E62-C1F7-4F8E-A54A-157C789EEB28}" type="pres">
      <dgm:prSet presAssocID="{40712AA7-A1EF-4368-84BC-69480D1D8B53}" presName="thickLine" presStyleLbl="alignNode1" presStyleIdx="4" presStyleCnt="8"/>
      <dgm:spPr/>
    </dgm:pt>
    <dgm:pt modelId="{E2469A78-1D6B-41B8-AF3E-3C0DC2DAA023}" type="pres">
      <dgm:prSet presAssocID="{40712AA7-A1EF-4368-84BC-69480D1D8B53}" presName="horz1" presStyleCnt="0"/>
      <dgm:spPr/>
    </dgm:pt>
    <dgm:pt modelId="{E76045B7-BE83-4DFB-AFDB-A18AA8E07950}" type="pres">
      <dgm:prSet presAssocID="{40712AA7-A1EF-4368-84BC-69480D1D8B53}" presName="tx1" presStyleLbl="revTx" presStyleIdx="4" presStyleCnt="8"/>
      <dgm:spPr/>
    </dgm:pt>
    <dgm:pt modelId="{CD4D26A8-5D49-4189-8FFB-B63F3D0961AF}" type="pres">
      <dgm:prSet presAssocID="{40712AA7-A1EF-4368-84BC-69480D1D8B53}" presName="vert1" presStyleCnt="0"/>
      <dgm:spPr/>
    </dgm:pt>
    <dgm:pt modelId="{836B7BB2-DDC3-4BF6-BB96-757A01121273}" type="pres">
      <dgm:prSet presAssocID="{5F153CD3-9C85-4029-BA9F-5036CF704722}" presName="thickLine" presStyleLbl="alignNode1" presStyleIdx="5" presStyleCnt="8"/>
      <dgm:spPr/>
    </dgm:pt>
    <dgm:pt modelId="{946FE1E5-61AA-4B27-A358-AC7424ED4125}" type="pres">
      <dgm:prSet presAssocID="{5F153CD3-9C85-4029-BA9F-5036CF704722}" presName="horz1" presStyleCnt="0"/>
      <dgm:spPr/>
    </dgm:pt>
    <dgm:pt modelId="{C15C2BF4-4C00-4FA9-A0EE-473BD59838BD}" type="pres">
      <dgm:prSet presAssocID="{5F153CD3-9C85-4029-BA9F-5036CF704722}" presName="tx1" presStyleLbl="revTx" presStyleIdx="5" presStyleCnt="8"/>
      <dgm:spPr/>
    </dgm:pt>
    <dgm:pt modelId="{9DE9F52E-AD48-456C-B3EB-A524A46B953B}" type="pres">
      <dgm:prSet presAssocID="{5F153CD3-9C85-4029-BA9F-5036CF704722}" presName="vert1" presStyleCnt="0"/>
      <dgm:spPr/>
    </dgm:pt>
    <dgm:pt modelId="{89D4DAC9-553B-4A17-9B6A-0E9D2B634680}" type="pres">
      <dgm:prSet presAssocID="{99311774-0E80-4E37-B2A2-D583BD287547}" presName="thickLine" presStyleLbl="alignNode1" presStyleIdx="6" presStyleCnt="8"/>
      <dgm:spPr/>
    </dgm:pt>
    <dgm:pt modelId="{28074A54-31AA-4DB0-ACAE-6B361951D551}" type="pres">
      <dgm:prSet presAssocID="{99311774-0E80-4E37-B2A2-D583BD287547}" presName="horz1" presStyleCnt="0"/>
      <dgm:spPr/>
    </dgm:pt>
    <dgm:pt modelId="{21640B8C-E1B7-49E4-ACA0-3D2EC41239F0}" type="pres">
      <dgm:prSet presAssocID="{99311774-0E80-4E37-B2A2-D583BD287547}" presName="tx1" presStyleLbl="revTx" presStyleIdx="6" presStyleCnt="8"/>
      <dgm:spPr/>
    </dgm:pt>
    <dgm:pt modelId="{A03ECE57-0206-470D-A0AD-1AD1182469D7}" type="pres">
      <dgm:prSet presAssocID="{99311774-0E80-4E37-B2A2-D583BD287547}" presName="vert1" presStyleCnt="0"/>
      <dgm:spPr/>
    </dgm:pt>
    <dgm:pt modelId="{63F12524-03AD-41E6-95C0-E6BB4D2836F1}" type="pres">
      <dgm:prSet presAssocID="{61A5A748-81D9-4628-A9C5-3010FCE2F2AE}" presName="thickLine" presStyleLbl="alignNode1" presStyleIdx="7" presStyleCnt="8"/>
      <dgm:spPr/>
    </dgm:pt>
    <dgm:pt modelId="{56A04EAA-E306-4E8B-9479-AA03C4BBCA07}" type="pres">
      <dgm:prSet presAssocID="{61A5A748-81D9-4628-A9C5-3010FCE2F2AE}" presName="horz1" presStyleCnt="0"/>
      <dgm:spPr/>
    </dgm:pt>
    <dgm:pt modelId="{17BF382B-E6F6-41E4-BFD9-140437D334D5}" type="pres">
      <dgm:prSet presAssocID="{61A5A748-81D9-4628-A9C5-3010FCE2F2AE}" presName="tx1" presStyleLbl="revTx" presStyleIdx="7" presStyleCnt="8"/>
      <dgm:spPr/>
    </dgm:pt>
    <dgm:pt modelId="{E1FE9542-25A9-41CB-B796-CE5C29C3C473}" type="pres">
      <dgm:prSet presAssocID="{61A5A748-81D9-4628-A9C5-3010FCE2F2AE}" presName="vert1" presStyleCnt="0"/>
      <dgm:spPr/>
    </dgm:pt>
  </dgm:ptLst>
  <dgm:cxnLst>
    <dgm:cxn modelId="{4BCC4700-63A4-446B-AFF3-196908A3C30E}" type="presOf" srcId="{5F153CD3-9C85-4029-BA9F-5036CF704722}" destId="{C15C2BF4-4C00-4FA9-A0EE-473BD59838BD}" srcOrd="0" destOrd="0" presId="urn:microsoft.com/office/officeart/2008/layout/LinedList"/>
    <dgm:cxn modelId="{16358C01-510D-417A-82AF-70E86E884EF4}" srcId="{7FC7BB4E-9B66-4AA7-AF5B-2928B3F9D509}" destId="{ED2AF549-ED08-4D4F-962E-4B48597D9185}" srcOrd="0" destOrd="0" parTransId="{8D0F500A-1BB9-4526-9196-07917646BFA2}" sibTransId="{718AFD48-EDB9-4A46-9989-E8F30B2990AA}"/>
    <dgm:cxn modelId="{815C3C07-C414-4F54-BBAF-8334CA4BBC35}" type="presOf" srcId="{A9F567AA-59B7-4B1B-ACBF-4B20034833C9}" destId="{4B59DCC3-2845-4AB4-B34F-2267FAC32A2A}" srcOrd="0" destOrd="0" presId="urn:microsoft.com/office/officeart/2008/layout/LinedList"/>
    <dgm:cxn modelId="{5F941C4D-3B13-43A6-B22D-32DF17615E31}" srcId="{7FC7BB4E-9B66-4AA7-AF5B-2928B3F9D509}" destId="{A9F567AA-59B7-4B1B-ACBF-4B20034833C9}" srcOrd="2" destOrd="0" parTransId="{8DD0C340-9ECF-4B07-9D73-4ED8970AE3E9}" sibTransId="{636DEDBC-9B70-44EE-B7B5-89766CC890AD}"/>
    <dgm:cxn modelId="{1E80BC55-3016-444C-8E7E-331E4BCEEEDA}" srcId="{7FC7BB4E-9B66-4AA7-AF5B-2928B3F9D509}" destId="{40712AA7-A1EF-4368-84BC-69480D1D8B53}" srcOrd="4" destOrd="0" parTransId="{7F0F40F0-821A-4EEE-9990-AF7B8CFE11A1}" sibTransId="{E3BE6999-0951-4A67-9F83-141960EDADD4}"/>
    <dgm:cxn modelId="{E89B9F7F-2B13-4B9B-A432-65BE310FCA58}" type="presOf" srcId="{40712AA7-A1EF-4368-84BC-69480D1D8B53}" destId="{E76045B7-BE83-4DFB-AFDB-A18AA8E07950}" srcOrd="0" destOrd="0" presId="urn:microsoft.com/office/officeart/2008/layout/LinedList"/>
    <dgm:cxn modelId="{1E28EC83-2B6E-4D9C-857B-13AB1856745E}" srcId="{7FC7BB4E-9B66-4AA7-AF5B-2928B3F9D509}" destId="{DCAB1E35-54CC-4FC6-8059-A98E4C2775A3}" srcOrd="3" destOrd="0" parTransId="{745BCB9D-C16D-4709-AFEB-0ACD83952EB8}" sibTransId="{E7557558-12FD-4B15-9413-40013F3AFD30}"/>
    <dgm:cxn modelId="{0CA60986-902E-45E1-AC46-059332C6F48C}" srcId="{7FC7BB4E-9B66-4AA7-AF5B-2928B3F9D509}" destId="{5DEE1BB4-FD64-491A-AEB1-DBB95D0A20DB}" srcOrd="1" destOrd="0" parTransId="{1304F6F6-56EF-44E6-BE22-C9F7E9D17FEC}" sibTransId="{12DBA7EE-5CF1-4E55-AE86-1BDBBB59F3F0}"/>
    <dgm:cxn modelId="{2041248F-BD81-4FA3-B60A-2E89719326BF}" type="presOf" srcId="{7FC7BB4E-9B66-4AA7-AF5B-2928B3F9D509}" destId="{72A3D874-C4EF-4CBE-9095-B078C18AE96C}" srcOrd="0" destOrd="0" presId="urn:microsoft.com/office/officeart/2008/layout/LinedList"/>
    <dgm:cxn modelId="{7D57FFAE-FAD9-4406-AE71-56E043014EDF}" srcId="{7FC7BB4E-9B66-4AA7-AF5B-2928B3F9D509}" destId="{5F153CD3-9C85-4029-BA9F-5036CF704722}" srcOrd="5" destOrd="0" parTransId="{1C646C0E-0CDE-4073-85BB-A46697F16347}" sibTransId="{6FBF9BEC-ECD3-4D19-B607-CA7AF04CE887}"/>
    <dgm:cxn modelId="{560C82B0-5F60-4B9F-9FD6-FCE3034AB44A}" type="presOf" srcId="{ED2AF549-ED08-4D4F-962E-4B48597D9185}" destId="{DBF7EFB5-D26B-4989-B834-4CED2AAF435A}" srcOrd="0" destOrd="0" presId="urn:microsoft.com/office/officeart/2008/layout/LinedList"/>
    <dgm:cxn modelId="{0DEB3BD6-E67B-4A55-AD68-C20E0CD9A2A2}" type="presOf" srcId="{5DEE1BB4-FD64-491A-AEB1-DBB95D0A20DB}" destId="{961D6578-DCC6-49A7-9FFA-16C2F32012DA}" srcOrd="0" destOrd="0" presId="urn:microsoft.com/office/officeart/2008/layout/LinedList"/>
    <dgm:cxn modelId="{B1FD40DF-6263-421B-B309-9BE73E26BB4E}" type="presOf" srcId="{61A5A748-81D9-4628-A9C5-3010FCE2F2AE}" destId="{17BF382B-E6F6-41E4-BFD9-140437D334D5}" srcOrd="0" destOrd="0" presId="urn:microsoft.com/office/officeart/2008/layout/LinedList"/>
    <dgm:cxn modelId="{3763ACE9-C241-46C8-B36D-5CC629839248}" type="presOf" srcId="{99311774-0E80-4E37-B2A2-D583BD287547}" destId="{21640B8C-E1B7-49E4-ACA0-3D2EC41239F0}" srcOrd="0" destOrd="0" presId="urn:microsoft.com/office/officeart/2008/layout/LinedList"/>
    <dgm:cxn modelId="{8BEFF0F7-7F18-4E79-B293-BC89606AD6A9}" type="presOf" srcId="{DCAB1E35-54CC-4FC6-8059-A98E4C2775A3}" destId="{74F18D08-1DAC-44BD-AF1C-7C334A1ED912}" srcOrd="0" destOrd="0" presId="urn:microsoft.com/office/officeart/2008/layout/LinedList"/>
    <dgm:cxn modelId="{E6E5C7F8-4038-4195-BC24-65811ABF2760}" srcId="{7FC7BB4E-9B66-4AA7-AF5B-2928B3F9D509}" destId="{61A5A748-81D9-4628-A9C5-3010FCE2F2AE}" srcOrd="7" destOrd="0" parTransId="{C9D3E927-5D6D-4A90-B711-8F673C16979A}" sibTransId="{2636E71C-45A4-4AB2-9FE2-29E3E9D33A3B}"/>
    <dgm:cxn modelId="{7FEFBFFC-5080-4D86-A442-BE894FF43132}" srcId="{7FC7BB4E-9B66-4AA7-AF5B-2928B3F9D509}" destId="{99311774-0E80-4E37-B2A2-D583BD287547}" srcOrd="6" destOrd="0" parTransId="{73F050CC-24B2-4490-A08A-3DBB8091762C}" sibTransId="{0FD0F491-B303-4D12-BB8D-C1594552FF82}"/>
    <dgm:cxn modelId="{1E70AC41-75F8-4CDE-8D56-990ECB88576B}" type="presParOf" srcId="{72A3D874-C4EF-4CBE-9095-B078C18AE96C}" destId="{CCEE7CB1-4335-4E95-BF0E-87EE64D07BC6}" srcOrd="0" destOrd="0" presId="urn:microsoft.com/office/officeart/2008/layout/LinedList"/>
    <dgm:cxn modelId="{B9789450-9390-40CD-9978-DC63AAFC7F4A}" type="presParOf" srcId="{72A3D874-C4EF-4CBE-9095-B078C18AE96C}" destId="{9EAAA4E4-CFFC-4FFF-977D-BB82C247BC2E}" srcOrd="1" destOrd="0" presId="urn:microsoft.com/office/officeart/2008/layout/LinedList"/>
    <dgm:cxn modelId="{80513597-B8C0-4CEF-B032-7377C2218F7D}" type="presParOf" srcId="{9EAAA4E4-CFFC-4FFF-977D-BB82C247BC2E}" destId="{DBF7EFB5-D26B-4989-B834-4CED2AAF435A}" srcOrd="0" destOrd="0" presId="urn:microsoft.com/office/officeart/2008/layout/LinedList"/>
    <dgm:cxn modelId="{E83B0F96-C5AE-4B38-932D-6E00205B9F21}" type="presParOf" srcId="{9EAAA4E4-CFFC-4FFF-977D-BB82C247BC2E}" destId="{B36F70F1-23C0-49D7-90E4-86D430570AD6}" srcOrd="1" destOrd="0" presId="urn:microsoft.com/office/officeart/2008/layout/LinedList"/>
    <dgm:cxn modelId="{5B918B8D-22B7-4EEB-9B71-4C67F455548A}" type="presParOf" srcId="{72A3D874-C4EF-4CBE-9095-B078C18AE96C}" destId="{CA7A78EC-8C28-46A0-9A75-31C05A944204}" srcOrd="2" destOrd="0" presId="urn:microsoft.com/office/officeart/2008/layout/LinedList"/>
    <dgm:cxn modelId="{E371F42A-BE78-4584-9E20-5F24A703FB3E}" type="presParOf" srcId="{72A3D874-C4EF-4CBE-9095-B078C18AE96C}" destId="{5BB96870-7041-45E9-9BDA-23DD2D170B1A}" srcOrd="3" destOrd="0" presId="urn:microsoft.com/office/officeart/2008/layout/LinedList"/>
    <dgm:cxn modelId="{539DFF04-9046-4A7D-AAED-E5D8C118AC56}" type="presParOf" srcId="{5BB96870-7041-45E9-9BDA-23DD2D170B1A}" destId="{961D6578-DCC6-49A7-9FFA-16C2F32012DA}" srcOrd="0" destOrd="0" presId="urn:microsoft.com/office/officeart/2008/layout/LinedList"/>
    <dgm:cxn modelId="{42636C6E-4D07-45B7-A6F2-950C6E010B90}" type="presParOf" srcId="{5BB96870-7041-45E9-9BDA-23DD2D170B1A}" destId="{837526C6-4B31-4EAD-9A11-95EFE3BC28F0}" srcOrd="1" destOrd="0" presId="urn:microsoft.com/office/officeart/2008/layout/LinedList"/>
    <dgm:cxn modelId="{AE8ED2E4-EB3D-4511-A0EE-7F544A0C64D2}" type="presParOf" srcId="{72A3D874-C4EF-4CBE-9095-B078C18AE96C}" destId="{55EB7D93-C44E-4835-94EA-7753C6B1C1FB}" srcOrd="4" destOrd="0" presId="urn:microsoft.com/office/officeart/2008/layout/LinedList"/>
    <dgm:cxn modelId="{80369AC9-0462-4EF9-8E3D-DD7F2E95D66A}" type="presParOf" srcId="{72A3D874-C4EF-4CBE-9095-B078C18AE96C}" destId="{1AB7F341-1F67-48E9-802E-58F8F8BAD7AD}" srcOrd="5" destOrd="0" presId="urn:microsoft.com/office/officeart/2008/layout/LinedList"/>
    <dgm:cxn modelId="{7DEFEEB1-77FF-4CA8-B2D4-62610B6D809C}" type="presParOf" srcId="{1AB7F341-1F67-48E9-802E-58F8F8BAD7AD}" destId="{4B59DCC3-2845-4AB4-B34F-2267FAC32A2A}" srcOrd="0" destOrd="0" presId="urn:microsoft.com/office/officeart/2008/layout/LinedList"/>
    <dgm:cxn modelId="{F133DEC9-F4C8-43AD-AAE2-7EF08E0464EA}" type="presParOf" srcId="{1AB7F341-1F67-48E9-802E-58F8F8BAD7AD}" destId="{0479CD8A-16A3-4709-96E2-E2E2A5925A16}" srcOrd="1" destOrd="0" presId="urn:microsoft.com/office/officeart/2008/layout/LinedList"/>
    <dgm:cxn modelId="{985BA2AD-C5F9-460C-814E-59895D5D4889}" type="presParOf" srcId="{72A3D874-C4EF-4CBE-9095-B078C18AE96C}" destId="{60D3AC5F-C141-484D-BFB8-C2C0B5A94BAB}" srcOrd="6" destOrd="0" presId="urn:microsoft.com/office/officeart/2008/layout/LinedList"/>
    <dgm:cxn modelId="{073BE875-26DC-4AC4-A11D-C95629200859}" type="presParOf" srcId="{72A3D874-C4EF-4CBE-9095-B078C18AE96C}" destId="{BEEF2E62-0E9C-4E77-8A10-A1615D535609}" srcOrd="7" destOrd="0" presId="urn:microsoft.com/office/officeart/2008/layout/LinedList"/>
    <dgm:cxn modelId="{A07A2D6D-F93C-4E77-ABEE-B1A67F145905}" type="presParOf" srcId="{BEEF2E62-0E9C-4E77-8A10-A1615D535609}" destId="{74F18D08-1DAC-44BD-AF1C-7C334A1ED912}" srcOrd="0" destOrd="0" presId="urn:microsoft.com/office/officeart/2008/layout/LinedList"/>
    <dgm:cxn modelId="{A9C7B6F8-3B40-4FE9-B20E-B5C917BBE6F2}" type="presParOf" srcId="{BEEF2E62-0E9C-4E77-8A10-A1615D535609}" destId="{A63C069B-03F6-4631-ABB3-9D8D31C5AFA8}" srcOrd="1" destOrd="0" presId="urn:microsoft.com/office/officeart/2008/layout/LinedList"/>
    <dgm:cxn modelId="{9304BCE9-FC2A-41AB-AFA3-C24A0573F8D4}" type="presParOf" srcId="{72A3D874-C4EF-4CBE-9095-B078C18AE96C}" destId="{7DE30E62-C1F7-4F8E-A54A-157C789EEB28}" srcOrd="8" destOrd="0" presId="urn:microsoft.com/office/officeart/2008/layout/LinedList"/>
    <dgm:cxn modelId="{A3C4AA91-7E09-4DCA-90B9-644FB164E9D7}" type="presParOf" srcId="{72A3D874-C4EF-4CBE-9095-B078C18AE96C}" destId="{E2469A78-1D6B-41B8-AF3E-3C0DC2DAA023}" srcOrd="9" destOrd="0" presId="urn:microsoft.com/office/officeart/2008/layout/LinedList"/>
    <dgm:cxn modelId="{9C24A538-1CAB-4583-9DD3-3DA059659852}" type="presParOf" srcId="{E2469A78-1D6B-41B8-AF3E-3C0DC2DAA023}" destId="{E76045B7-BE83-4DFB-AFDB-A18AA8E07950}" srcOrd="0" destOrd="0" presId="urn:microsoft.com/office/officeart/2008/layout/LinedList"/>
    <dgm:cxn modelId="{59E48FB9-4434-4ABB-99EB-38F3BEBB92CF}" type="presParOf" srcId="{E2469A78-1D6B-41B8-AF3E-3C0DC2DAA023}" destId="{CD4D26A8-5D49-4189-8FFB-B63F3D0961AF}" srcOrd="1" destOrd="0" presId="urn:microsoft.com/office/officeart/2008/layout/LinedList"/>
    <dgm:cxn modelId="{C3014FBB-D377-4D73-99FB-E72C8C1A4861}" type="presParOf" srcId="{72A3D874-C4EF-4CBE-9095-B078C18AE96C}" destId="{836B7BB2-DDC3-4BF6-BB96-757A01121273}" srcOrd="10" destOrd="0" presId="urn:microsoft.com/office/officeart/2008/layout/LinedList"/>
    <dgm:cxn modelId="{178E9622-504A-4858-B1C8-05EAB4E56B18}" type="presParOf" srcId="{72A3D874-C4EF-4CBE-9095-B078C18AE96C}" destId="{946FE1E5-61AA-4B27-A358-AC7424ED4125}" srcOrd="11" destOrd="0" presId="urn:microsoft.com/office/officeart/2008/layout/LinedList"/>
    <dgm:cxn modelId="{6A64D4AC-F38F-466C-B7DF-F72673BE7E46}" type="presParOf" srcId="{946FE1E5-61AA-4B27-A358-AC7424ED4125}" destId="{C15C2BF4-4C00-4FA9-A0EE-473BD59838BD}" srcOrd="0" destOrd="0" presId="urn:microsoft.com/office/officeart/2008/layout/LinedList"/>
    <dgm:cxn modelId="{55D4FB75-C56B-4CD1-B49F-6691FB494A9E}" type="presParOf" srcId="{946FE1E5-61AA-4B27-A358-AC7424ED4125}" destId="{9DE9F52E-AD48-456C-B3EB-A524A46B953B}" srcOrd="1" destOrd="0" presId="urn:microsoft.com/office/officeart/2008/layout/LinedList"/>
    <dgm:cxn modelId="{A05F2091-CE7E-4C68-BFF4-9024E2DDDCA1}" type="presParOf" srcId="{72A3D874-C4EF-4CBE-9095-B078C18AE96C}" destId="{89D4DAC9-553B-4A17-9B6A-0E9D2B634680}" srcOrd="12" destOrd="0" presId="urn:microsoft.com/office/officeart/2008/layout/LinedList"/>
    <dgm:cxn modelId="{39519A62-322F-4429-90BD-4162D20076B6}" type="presParOf" srcId="{72A3D874-C4EF-4CBE-9095-B078C18AE96C}" destId="{28074A54-31AA-4DB0-ACAE-6B361951D551}" srcOrd="13" destOrd="0" presId="urn:microsoft.com/office/officeart/2008/layout/LinedList"/>
    <dgm:cxn modelId="{D0A59BBE-8027-45B1-9DA6-6C8178B8EBE2}" type="presParOf" srcId="{28074A54-31AA-4DB0-ACAE-6B361951D551}" destId="{21640B8C-E1B7-49E4-ACA0-3D2EC41239F0}" srcOrd="0" destOrd="0" presId="urn:microsoft.com/office/officeart/2008/layout/LinedList"/>
    <dgm:cxn modelId="{B1D45928-49FE-4A7B-941A-E117A605C2DB}" type="presParOf" srcId="{28074A54-31AA-4DB0-ACAE-6B361951D551}" destId="{A03ECE57-0206-470D-A0AD-1AD1182469D7}" srcOrd="1" destOrd="0" presId="urn:microsoft.com/office/officeart/2008/layout/LinedList"/>
    <dgm:cxn modelId="{8B9073FE-C70E-49BC-8F68-C741AFAD00CA}" type="presParOf" srcId="{72A3D874-C4EF-4CBE-9095-B078C18AE96C}" destId="{63F12524-03AD-41E6-95C0-E6BB4D2836F1}" srcOrd="14" destOrd="0" presId="urn:microsoft.com/office/officeart/2008/layout/LinedList"/>
    <dgm:cxn modelId="{8952AC33-CA7B-489D-B06F-EBC8FBFADF46}" type="presParOf" srcId="{72A3D874-C4EF-4CBE-9095-B078C18AE96C}" destId="{56A04EAA-E306-4E8B-9479-AA03C4BBCA07}" srcOrd="15" destOrd="0" presId="urn:microsoft.com/office/officeart/2008/layout/LinedList"/>
    <dgm:cxn modelId="{2A24EC0E-910B-498A-AF9B-BB256BFD422B}" type="presParOf" srcId="{56A04EAA-E306-4E8B-9479-AA03C4BBCA07}" destId="{17BF382B-E6F6-41E4-BFD9-140437D334D5}" srcOrd="0" destOrd="0" presId="urn:microsoft.com/office/officeart/2008/layout/LinedList"/>
    <dgm:cxn modelId="{CE81272F-D433-4D4D-8BE8-6C855C63B74B}" type="presParOf" srcId="{56A04EAA-E306-4E8B-9479-AA03C4BBCA07}" destId="{E1FE9542-25A9-41CB-B796-CE5C29C3C4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BA1C7-D192-4D60-8901-D685D097E5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5B8288-92EC-42D9-9EB4-859F4B3372CC}">
      <dgm:prSet/>
      <dgm:spPr/>
      <dgm:t>
        <a:bodyPr/>
        <a:lstStyle/>
        <a:p>
          <a:r>
            <a:rPr lang="en-US" b="1"/>
            <a:t>SAM Warning DC208 </a:t>
          </a:r>
          <a:r>
            <a:rPr lang="en-US"/>
            <a:t>– Staff did not hold a valid license on 12/01</a:t>
          </a:r>
        </a:p>
      </dgm:t>
    </dgm:pt>
    <dgm:pt modelId="{B6C56639-A98A-4118-ACFB-D4DB1A9C92D3}" type="parTrans" cxnId="{4EAC9BB2-A05A-45EA-8B93-576DEA8A94D5}">
      <dgm:prSet/>
      <dgm:spPr/>
      <dgm:t>
        <a:bodyPr/>
        <a:lstStyle/>
        <a:p>
          <a:endParaRPr lang="en-US"/>
        </a:p>
      </dgm:t>
    </dgm:pt>
    <dgm:pt modelId="{1ACD9B38-B6E5-416B-8E48-2949C345AE9B}" type="sibTrans" cxnId="{4EAC9BB2-A05A-45EA-8B93-576DEA8A94D5}">
      <dgm:prSet/>
      <dgm:spPr/>
      <dgm:t>
        <a:bodyPr/>
        <a:lstStyle/>
        <a:p>
          <a:endParaRPr lang="en-US"/>
        </a:p>
      </dgm:t>
    </dgm:pt>
    <dgm:pt modelId="{BB054A83-80B4-4BDB-A6D3-BF89F5A0D02B}">
      <dgm:prSet/>
      <dgm:spPr/>
      <dgm:t>
        <a:bodyPr/>
        <a:lstStyle/>
        <a:p>
          <a:r>
            <a:rPr lang="en-US" i="1"/>
            <a:t>Remind staff to renew their license </a:t>
          </a:r>
          <a:endParaRPr lang="en-US"/>
        </a:p>
      </dgm:t>
    </dgm:pt>
    <dgm:pt modelId="{B60845B8-0931-464D-9ED8-C45D52CED047}" type="parTrans" cxnId="{A5A45A23-1842-4143-9286-0ECE7D09B760}">
      <dgm:prSet/>
      <dgm:spPr/>
      <dgm:t>
        <a:bodyPr/>
        <a:lstStyle/>
        <a:p>
          <a:endParaRPr lang="en-US"/>
        </a:p>
      </dgm:t>
    </dgm:pt>
    <dgm:pt modelId="{5478F3D3-9759-4155-8837-458576D74D06}" type="sibTrans" cxnId="{A5A45A23-1842-4143-9286-0ECE7D09B760}">
      <dgm:prSet/>
      <dgm:spPr/>
      <dgm:t>
        <a:bodyPr/>
        <a:lstStyle/>
        <a:p>
          <a:endParaRPr lang="en-US"/>
        </a:p>
      </dgm:t>
    </dgm:pt>
    <dgm:pt modelId="{65D560DD-6833-4BD5-AF14-0F08FC123B9D}">
      <dgm:prSet/>
      <dgm:spPr/>
      <dgm:t>
        <a:bodyPr/>
        <a:lstStyle/>
        <a:p>
          <a:r>
            <a:rPr lang="en-US" b="1"/>
            <a:t>SAM Warning DC209 </a:t>
          </a:r>
          <a:r>
            <a:rPr lang="en-US"/>
            <a:t>– Staff does not hold an appropriate endorsement for the assignment</a:t>
          </a:r>
        </a:p>
      </dgm:t>
    </dgm:pt>
    <dgm:pt modelId="{D92F8A82-DFD3-4495-8D40-85963229B5D4}" type="parTrans" cxnId="{B93A9B2B-6229-41CB-8F13-5BE11EDB1050}">
      <dgm:prSet/>
      <dgm:spPr/>
      <dgm:t>
        <a:bodyPr/>
        <a:lstStyle/>
        <a:p>
          <a:endParaRPr lang="en-US"/>
        </a:p>
      </dgm:t>
    </dgm:pt>
    <dgm:pt modelId="{099104D6-A6DF-4F8A-A431-1049FB130771}" type="sibTrans" cxnId="{B93A9B2B-6229-41CB-8F13-5BE11EDB1050}">
      <dgm:prSet/>
      <dgm:spPr/>
      <dgm:t>
        <a:bodyPr/>
        <a:lstStyle/>
        <a:p>
          <a:endParaRPr lang="en-US"/>
        </a:p>
      </dgm:t>
    </dgm:pt>
    <dgm:pt modelId="{C53C18F9-E197-4DD5-AFD9-4B91E3559A18}">
      <dgm:prSet/>
      <dgm:spPr/>
      <dgm:t>
        <a:bodyPr/>
        <a:lstStyle/>
        <a:p>
          <a:r>
            <a:rPr lang="en-US" i="1" dirty="0"/>
            <a:t>Check to be sure you are reporting the correct job code</a:t>
          </a:r>
        </a:p>
        <a:p>
          <a:r>
            <a:rPr lang="en-US" i="1" dirty="0"/>
            <a:t>Remind staff to apply for the correct license for their job role</a:t>
          </a:r>
        </a:p>
      </dgm:t>
    </dgm:pt>
    <dgm:pt modelId="{6FD60D72-C87A-4A1F-8EF3-DF60EAD1FE22}" type="parTrans" cxnId="{59690A57-0FD4-47F4-A7B4-DF7BCF4CAB92}">
      <dgm:prSet/>
      <dgm:spPr/>
      <dgm:t>
        <a:bodyPr/>
        <a:lstStyle/>
        <a:p>
          <a:endParaRPr lang="en-US"/>
        </a:p>
      </dgm:t>
    </dgm:pt>
    <dgm:pt modelId="{5D3BD567-B046-4655-B229-576E284B57D7}" type="sibTrans" cxnId="{59690A57-0FD4-47F4-A7B4-DF7BCF4CAB92}">
      <dgm:prSet/>
      <dgm:spPr/>
      <dgm:t>
        <a:bodyPr/>
        <a:lstStyle/>
        <a:p>
          <a:endParaRPr lang="en-US"/>
        </a:p>
      </dgm:t>
    </dgm:pt>
    <dgm:pt modelId="{E122E9A5-7FE6-476D-A115-3A4E76D29ABE}">
      <dgm:prSet/>
      <dgm:spPr/>
      <dgm:t>
        <a:bodyPr/>
        <a:lstStyle/>
        <a:p>
          <a:r>
            <a:rPr lang="en-US" b="1"/>
            <a:t>SAM Warning DC210 </a:t>
          </a:r>
          <a:r>
            <a:rPr lang="en-US"/>
            <a:t>– Staff does not hold an appropriate endorsement for the caseload</a:t>
          </a:r>
        </a:p>
      </dgm:t>
    </dgm:pt>
    <dgm:pt modelId="{2730852A-D9B2-40E3-B0EC-B72EBD0C19E3}" type="parTrans" cxnId="{5909D8CB-A4C9-4ACE-84DB-8267D24CFE65}">
      <dgm:prSet/>
      <dgm:spPr/>
      <dgm:t>
        <a:bodyPr/>
        <a:lstStyle/>
        <a:p>
          <a:endParaRPr lang="en-US"/>
        </a:p>
      </dgm:t>
    </dgm:pt>
    <dgm:pt modelId="{603B8328-8DC0-4CFD-BAAD-CC863C2CB07F}" type="sibTrans" cxnId="{5909D8CB-A4C9-4ACE-84DB-8267D24CFE65}">
      <dgm:prSet/>
      <dgm:spPr/>
      <dgm:t>
        <a:bodyPr/>
        <a:lstStyle/>
        <a:p>
          <a:endParaRPr lang="en-US"/>
        </a:p>
      </dgm:t>
    </dgm:pt>
    <dgm:pt modelId="{0843D7AD-0B0D-489B-AE20-A7ABB3F0752C}">
      <dgm:prSet/>
      <dgm:spPr/>
      <dgm:t>
        <a:bodyPr/>
        <a:lstStyle/>
        <a:p>
          <a:r>
            <a:rPr lang="en-US" i="1"/>
            <a:t>Check to be sure the primary providers/job codes are correct  (i.e. students with disability type 08 or 11 must have a primary provider with a 238 job code)</a:t>
          </a:r>
          <a:endParaRPr lang="en-US"/>
        </a:p>
      </dgm:t>
    </dgm:pt>
    <dgm:pt modelId="{B5997B46-8DD9-4BD1-B363-AE8491DE603A}" type="parTrans" cxnId="{58638139-A4F9-4A78-9280-147A291E7A17}">
      <dgm:prSet/>
      <dgm:spPr/>
      <dgm:t>
        <a:bodyPr/>
        <a:lstStyle/>
        <a:p>
          <a:endParaRPr lang="en-US"/>
        </a:p>
      </dgm:t>
    </dgm:pt>
    <dgm:pt modelId="{D47B569B-A648-4861-BAC9-C2F5A772DB73}" type="sibTrans" cxnId="{58638139-A4F9-4A78-9280-147A291E7A17}">
      <dgm:prSet/>
      <dgm:spPr/>
      <dgm:t>
        <a:bodyPr/>
        <a:lstStyle/>
        <a:p>
          <a:endParaRPr lang="en-US"/>
        </a:p>
      </dgm:t>
    </dgm:pt>
    <dgm:pt modelId="{C6F886D5-4BD0-4408-888D-1B7FAA1BC937}">
      <dgm:prSet/>
      <dgm:spPr/>
      <dgm:t>
        <a:bodyPr/>
        <a:lstStyle/>
        <a:p>
          <a:r>
            <a:rPr lang="en-US" b="1"/>
            <a:t>SAM Warning DC211 </a:t>
          </a:r>
          <a:r>
            <a:rPr lang="en-US"/>
            <a:t>– Staff does not hold a valid license</a:t>
          </a:r>
        </a:p>
      </dgm:t>
    </dgm:pt>
    <dgm:pt modelId="{E3EB9E2D-7600-4A83-9849-FBCDDF09BD71}" type="parTrans" cxnId="{24D6BC2B-0436-44C8-B29F-7492CEDF824D}">
      <dgm:prSet/>
      <dgm:spPr/>
      <dgm:t>
        <a:bodyPr/>
        <a:lstStyle/>
        <a:p>
          <a:endParaRPr lang="en-US"/>
        </a:p>
      </dgm:t>
    </dgm:pt>
    <dgm:pt modelId="{EBFB01AC-277E-4E9C-9E0F-08FF91E9C123}" type="sibTrans" cxnId="{24D6BC2B-0436-44C8-B29F-7492CEDF824D}">
      <dgm:prSet/>
      <dgm:spPr/>
      <dgm:t>
        <a:bodyPr/>
        <a:lstStyle/>
        <a:p>
          <a:endParaRPr lang="en-US"/>
        </a:p>
      </dgm:t>
    </dgm:pt>
    <dgm:pt modelId="{ADB61C5A-5DC9-485F-8FC1-177A0F045078}">
      <dgm:prSet/>
      <dgm:spPr/>
      <dgm:t>
        <a:bodyPr/>
        <a:lstStyle/>
        <a:p>
          <a:r>
            <a:rPr lang="en-US" i="1"/>
            <a:t>Check to be sure SSN is correct in COOL system and on your Staff Assignment file and in EDIS system</a:t>
          </a:r>
          <a:endParaRPr lang="en-US"/>
        </a:p>
      </dgm:t>
    </dgm:pt>
    <dgm:pt modelId="{B8A7ED81-B263-42D7-BD7C-872937265680}" type="parTrans" cxnId="{04C041D5-ADBD-4233-BD33-1BCE4D643661}">
      <dgm:prSet/>
      <dgm:spPr/>
      <dgm:t>
        <a:bodyPr/>
        <a:lstStyle/>
        <a:p>
          <a:endParaRPr lang="en-US"/>
        </a:p>
      </dgm:t>
    </dgm:pt>
    <dgm:pt modelId="{1953A90A-2131-4EB0-8AAB-1E69A407F0C0}" type="sibTrans" cxnId="{04C041D5-ADBD-4233-BD33-1BCE4D643661}">
      <dgm:prSet/>
      <dgm:spPr/>
      <dgm:t>
        <a:bodyPr/>
        <a:lstStyle/>
        <a:p>
          <a:endParaRPr lang="en-US"/>
        </a:p>
      </dgm:t>
    </dgm:pt>
    <dgm:pt modelId="{A392BFB9-C0EE-4EB3-AE73-01395BAED14E}" type="pres">
      <dgm:prSet presAssocID="{345BA1C7-D192-4D60-8901-D685D097E57B}" presName="root" presStyleCnt="0">
        <dgm:presLayoutVars>
          <dgm:dir/>
          <dgm:resizeHandles val="exact"/>
        </dgm:presLayoutVars>
      </dgm:prSet>
      <dgm:spPr/>
    </dgm:pt>
    <dgm:pt modelId="{78530D4A-32EC-42EF-A059-E706C547EA1B}" type="pres">
      <dgm:prSet presAssocID="{D85B8288-92EC-42D9-9EB4-859F4B3372CC}" presName="compNode" presStyleCnt="0"/>
      <dgm:spPr/>
    </dgm:pt>
    <dgm:pt modelId="{59E2EC58-567C-462D-8336-B68E28C05C57}" type="pres">
      <dgm:prSet presAssocID="{D85B8288-92EC-42D9-9EB4-859F4B3372CC}" presName="bgRect" presStyleLbl="bgShp" presStyleIdx="0" presStyleCnt="4"/>
      <dgm:spPr/>
    </dgm:pt>
    <dgm:pt modelId="{2B49E1EA-5E27-4B2C-B085-4DF15A2BC662}" type="pres">
      <dgm:prSet presAssocID="{D85B8288-92EC-42D9-9EB4-859F4B3372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7830337B-56F9-41A4-81DF-7583558DFC1E}" type="pres">
      <dgm:prSet presAssocID="{D85B8288-92EC-42D9-9EB4-859F4B3372CC}" presName="spaceRect" presStyleCnt="0"/>
      <dgm:spPr/>
    </dgm:pt>
    <dgm:pt modelId="{C73E7A5D-79CA-40E4-9AB4-77A9E0A48F66}" type="pres">
      <dgm:prSet presAssocID="{D85B8288-92EC-42D9-9EB4-859F4B3372CC}" presName="parTx" presStyleLbl="revTx" presStyleIdx="0" presStyleCnt="8">
        <dgm:presLayoutVars>
          <dgm:chMax val="0"/>
          <dgm:chPref val="0"/>
        </dgm:presLayoutVars>
      </dgm:prSet>
      <dgm:spPr/>
    </dgm:pt>
    <dgm:pt modelId="{75D0ADD2-F4D7-48DB-940D-E2C59C976477}" type="pres">
      <dgm:prSet presAssocID="{D85B8288-92EC-42D9-9EB4-859F4B3372CC}" presName="desTx" presStyleLbl="revTx" presStyleIdx="1" presStyleCnt="8">
        <dgm:presLayoutVars/>
      </dgm:prSet>
      <dgm:spPr/>
    </dgm:pt>
    <dgm:pt modelId="{37DA291B-F146-41E8-9D6A-9D477599EF59}" type="pres">
      <dgm:prSet presAssocID="{1ACD9B38-B6E5-416B-8E48-2949C345AE9B}" presName="sibTrans" presStyleCnt="0"/>
      <dgm:spPr/>
    </dgm:pt>
    <dgm:pt modelId="{4D8F60CB-CF81-4611-B40E-3AE28D745C1C}" type="pres">
      <dgm:prSet presAssocID="{65D560DD-6833-4BD5-AF14-0F08FC123B9D}" presName="compNode" presStyleCnt="0"/>
      <dgm:spPr/>
    </dgm:pt>
    <dgm:pt modelId="{92BD9573-7CD2-4122-8DD7-25CE85413469}" type="pres">
      <dgm:prSet presAssocID="{65D560DD-6833-4BD5-AF14-0F08FC123B9D}" presName="bgRect" presStyleLbl="bgShp" presStyleIdx="1" presStyleCnt="4"/>
      <dgm:spPr/>
    </dgm:pt>
    <dgm:pt modelId="{7CE3ED6B-B9F8-4BC8-A1A6-C371076BCC5B}" type="pres">
      <dgm:prSet presAssocID="{65D560DD-6833-4BD5-AF14-0F08FC123B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40C252C-E595-46C8-A468-F65BDE3F31A0}" type="pres">
      <dgm:prSet presAssocID="{65D560DD-6833-4BD5-AF14-0F08FC123B9D}" presName="spaceRect" presStyleCnt="0"/>
      <dgm:spPr/>
    </dgm:pt>
    <dgm:pt modelId="{02687B23-3E03-4D2C-B67F-132D9B8ED8FB}" type="pres">
      <dgm:prSet presAssocID="{65D560DD-6833-4BD5-AF14-0F08FC123B9D}" presName="parTx" presStyleLbl="revTx" presStyleIdx="2" presStyleCnt="8">
        <dgm:presLayoutVars>
          <dgm:chMax val="0"/>
          <dgm:chPref val="0"/>
        </dgm:presLayoutVars>
      </dgm:prSet>
      <dgm:spPr/>
    </dgm:pt>
    <dgm:pt modelId="{FCD14A72-EA4F-4D03-A310-EA3300B41F6E}" type="pres">
      <dgm:prSet presAssocID="{65D560DD-6833-4BD5-AF14-0F08FC123B9D}" presName="desTx" presStyleLbl="revTx" presStyleIdx="3" presStyleCnt="8">
        <dgm:presLayoutVars/>
      </dgm:prSet>
      <dgm:spPr/>
    </dgm:pt>
    <dgm:pt modelId="{83D6BB96-3843-46AF-A676-B4AF7BCAB551}" type="pres">
      <dgm:prSet presAssocID="{099104D6-A6DF-4F8A-A431-1049FB130771}" presName="sibTrans" presStyleCnt="0"/>
      <dgm:spPr/>
    </dgm:pt>
    <dgm:pt modelId="{FA260462-4273-4515-BC3D-3F725C7D4981}" type="pres">
      <dgm:prSet presAssocID="{E122E9A5-7FE6-476D-A115-3A4E76D29ABE}" presName="compNode" presStyleCnt="0"/>
      <dgm:spPr/>
    </dgm:pt>
    <dgm:pt modelId="{FE77F757-4736-45B5-930B-8CB11D21CE36}" type="pres">
      <dgm:prSet presAssocID="{E122E9A5-7FE6-476D-A115-3A4E76D29ABE}" presName="bgRect" presStyleLbl="bgShp" presStyleIdx="2" presStyleCnt="4"/>
      <dgm:spPr/>
    </dgm:pt>
    <dgm:pt modelId="{FBE8D596-D03D-47D5-8B0C-D3CFC2ACEF72}" type="pres">
      <dgm:prSet presAssocID="{E122E9A5-7FE6-476D-A115-3A4E76D29A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87CE6FA-F734-4B26-ABF6-590D918F11F2}" type="pres">
      <dgm:prSet presAssocID="{E122E9A5-7FE6-476D-A115-3A4E76D29ABE}" presName="spaceRect" presStyleCnt="0"/>
      <dgm:spPr/>
    </dgm:pt>
    <dgm:pt modelId="{8D56C996-86FD-479F-BB47-0F50AA3E40B0}" type="pres">
      <dgm:prSet presAssocID="{E122E9A5-7FE6-476D-A115-3A4E76D29ABE}" presName="parTx" presStyleLbl="revTx" presStyleIdx="4" presStyleCnt="8">
        <dgm:presLayoutVars>
          <dgm:chMax val="0"/>
          <dgm:chPref val="0"/>
        </dgm:presLayoutVars>
      </dgm:prSet>
      <dgm:spPr/>
    </dgm:pt>
    <dgm:pt modelId="{922185C6-222E-4930-9F62-38C738FC6E29}" type="pres">
      <dgm:prSet presAssocID="{E122E9A5-7FE6-476D-A115-3A4E76D29ABE}" presName="desTx" presStyleLbl="revTx" presStyleIdx="5" presStyleCnt="8">
        <dgm:presLayoutVars/>
      </dgm:prSet>
      <dgm:spPr/>
    </dgm:pt>
    <dgm:pt modelId="{11F602D9-977A-41EA-90CC-4A8D7C0E15D2}" type="pres">
      <dgm:prSet presAssocID="{603B8328-8DC0-4CFD-BAAD-CC863C2CB07F}" presName="sibTrans" presStyleCnt="0"/>
      <dgm:spPr/>
    </dgm:pt>
    <dgm:pt modelId="{8ED9BF7E-0F5B-4EC6-A466-F123C2207F16}" type="pres">
      <dgm:prSet presAssocID="{C6F886D5-4BD0-4408-888D-1B7FAA1BC937}" presName="compNode" presStyleCnt="0"/>
      <dgm:spPr/>
    </dgm:pt>
    <dgm:pt modelId="{60249650-658B-4421-9B3F-6D5EC685D177}" type="pres">
      <dgm:prSet presAssocID="{C6F886D5-4BD0-4408-888D-1B7FAA1BC937}" presName="bgRect" presStyleLbl="bgShp" presStyleIdx="3" presStyleCnt="4"/>
      <dgm:spPr/>
    </dgm:pt>
    <dgm:pt modelId="{29422F09-835B-4B23-8E70-21AD0B447BD7}" type="pres">
      <dgm:prSet presAssocID="{C6F886D5-4BD0-4408-888D-1B7FAA1BC9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65D1DEAE-AF2F-440C-A378-546610B1095A}" type="pres">
      <dgm:prSet presAssocID="{C6F886D5-4BD0-4408-888D-1B7FAA1BC937}" presName="spaceRect" presStyleCnt="0"/>
      <dgm:spPr/>
    </dgm:pt>
    <dgm:pt modelId="{3E35F87F-DEBA-4643-AD72-AD88E375708F}" type="pres">
      <dgm:prSet presAssocID="{C6F886D5-4BD0-4408-888D-1B7FAA1BC937}" presName="parTx" presStyleLbl="revTx" presStyleIdx="6" presStyleCnt="8">
        <dgm:presLayoutVars>
          <dgm:chMax val="0"/>
          <dgm:chPref val="0"/>
        </dgm:presLayoutVars>
      </dgm:prSet>
      <dgm:spPr/>
    </dgm:pt>
    <dgm:pt modelId="{B9C134DE-7E6F-4F2A-9148-15573578413E}" type="pres">
      <dgm:prSet presAssocID="{C6F886D5-4BD0-4408-888D-1B7FAA1BC937}" presName="desTx" presStyleLbl="revTx" presStyleIdx="7" presStyleCnt="8">
        <dgm:presLayoutVars/>
      </dgm:prSet>
      <dgm:spPr/>
    </dgm:pt>
  </dgm:ptLst>
  <dgm:cxnLst>
    <dgm:cxn modelId="{9476500F-AEE1-45E3-8B58-DA4B0F7B21C2}" type="presOf" srcId="{345BA1C7-D192-4D60-8901-D685D097E57B}" destId="{A392BFB9-C0EE-4EB3-AE73-01395BAED14E}" srcOrd="0" destOrd="0" presId="urn:microsoft.com/office/officeart/2018/2/layout/IconVerticalSolidList"/>
    <dgm:cxn modelId="{58F64C10-9ED6-4BC1-BC9F-A0608A7C6062}" type="presOf" srcId="{E122E9A5-7FE6-476D-A115-3A4E76D29ABE}" destId="{8D56C996-86FD-479F-BB47-0F50AA3E40B0}" srcOrd="0" destOrd="0" presId="urn:microsoft.com/office/officeart/2018/2/layout/IconVerticalSolidList"/>
    <dgm:cxn modelId="{A5A45A23-1842-4143-9286-0ECE7D09B760}" srcId="{D85B8288-92EC-42D9-9EB4-859F4B3372CC}" destId="{BB054A83-80B4-4BDB-A6D3-BF89F5A0D02B}" srcOrd="0" destOrd="0" parTransId="{B60845B8-0931-464D-9ED8-C45D52CED047}" sibTransId="{5478F3D3-9759-4155-8837-458576D74D06}"/>
    <dgm:cxn modelId="{B93A9B2B-6229-41CB-8F13-5BE11EDB1050}" srcId="{345BA1C7-D192-4D60-8901-D685D097E57B}" destId="{65D560DD-6833-4BD5-AF14-0F08FC123B9D}" srcOrd="1" destOrd="0" parTransId="{D92F8A82-DFD3-4495-8D40-85963229B5D4}" sibTransId="{099104D6-A6DF-4F8A-A431-1049FB130771}"/>
    <dgm:cxn modelId="{24D6BC2B-0436-44C8-B29F-7492CEDF824D}" srcId="{345BA1C7-D192-4D60-8901-D685D097E57B}" destId="{C6F886D5-4BD0-4408-888D-1B7FAA1BC937}" srcOrd="3" destOrd="0" parTransId="{E3EB9E2D-7600-4A83-9849-FBCDDF09BD71}" sibTransId="{EBFB01AC-277E-4E9C-9E0F-08FF91E9C123}"/>
    <dgm:cxn modelId="{58638139-A4F9-4A78-9280-147A291E7A17}" srcId="{E122E9A5-7FE6-476D-A115-3A4E76D29ABE}" destId="{0843D7AD-0B0D-489B-AE20-A7ABB3F0752C}" srcOrd="0" destOrd="0" parTransId="{B5997B46-8DD9-4BD1-B363-AE8491DE603A}" sibTransId="{D47B569B-A648-4861-BAC9-C2F5A772DB73}"/>
    <dgm:cxn modelId="{9B410F44-1BA8-4B35-9451-1897434B4B92}" type="presOf" srcId="{D85B8288-92EC-42D9-9EB4-859F4B3372CC}" destId="{C73E7A5D-79CA-40E4-9AB4-77A9E0A48F66}" srcOrd="0" destOrd="0" presId="urn:microsoft.com/office/officeart/2018/2/layout/IconVerticalSolidList"/>
    <dgm:cxn modelId="{F7814C4B-8375-4332-903A-3CD13167FB9D}" type="presOf" srcId="{65D560DD-6833-4BD5-AF14-0F08FC123B9D}" destId="{02687B23-3E03-4D2C-B67F-132D9B8ED8FB}" srcOrd="0" destOrd="0" presId="urn:microsoft.com/office/officeart/2018/2/layout/IconVerticalSolidList"/>
    <dgm:cxn modelId="{03252F56-8038-4055-B7EA-560768AE67F8}" type="presOf" srcId="{0843D7AD-0B0D-489B-AE20-A7ABB3F0752C}" destId="{922185C6-222E-4930-9F62-38C738FC6E29}" srcOrd="0" destOrd="0" presId="urn:microsoft.com/office/officeart/2018/2/layout/IconVerticalSolidList"/>
    <dgm:cxn modelId="{59690A57-0FD4-47F4-A7B4-DF7BCF4CAB92}" srcId="{65D560DD-6833-4BD5-AF14-0F08FC123B9D}" destId="{C53C18F9-E197-4DD5-AFD9-4B91E3559A18}" srcOrd="0" destOrd="0" parTransId="{6FD60D72-C87A-4A1F-8EF3-DF60EAD1FE22}" sibTransId="{5D3BD567-B046-4655-B229-576E284B57D7}"/>
    <dgm:cxn modelId="{0BB2A87B-2C60-48EC-89F6-77B3779417A5}" type="presOf" srcId="{C6F886D5-4BD0-4408-888D-1B7FAA1BC937}" destId="{3E35F87F-DEBA-4643-AD72-AD88E375708F}" srcOrd="0" destOrd="0" presId="urn:microsoft.com/office/officeart/2018/2/layout/IconVerticalSolidList"/>
    <dgm:cxn modelId="{88286AA2-A43A-4CC3-9AB7-E7EB3BEDF66A}" type="presOf" srcId="{BB054A83-80B4-4BDB-A6D3-BF89F5A0D02B}" destId="{75D0ADD2-F4D7-48DB-940D-E2C59C976477}" srcOrd="0" destOrd="0" presId="urn:microsoft.com/office/officeart/2018/2/layout/IconVerticalSolidList"/>
    <dgm:cxn modelId="{4EAC9BB2-A05A-45EA-8B93-576DEA8A94D5}" srcId="{345BA1C7-D192-4D60-8901-D685D097E57B}" destId="{D85B8288-92EC-42D9-9EB4-859F4B3372CC}" srcOrd="0" destOrd="0" parTransId="{B6C56639-A98A-4118-ACFB-D4DB1A9C92D3}" sibTransId="{1ACD9B38-B6E5-416B-8E48-2949C345AE9B}"/>
    <dgm:cxn modelId="{42253BB5-32B0-473B-B863-B496BC35CE24}" type="presOf" srcId="{ADB61C5A-5DC9-485F-8FC1-177A0F045078}" destId="{B9C134DE-7E6F-4F2A-9148-15573578413E}" srcOrd="0" destOrd="0" presId="urn:microsoft.com/office/officeart/2018/2/layout/IconVerticalSolidList"/>
    <dgm:cxn modelId="{0E5808BE-85F9-4307-BC29-779B4FB8FB8E}" type="presOf" srcId="{C53C18F9-E197-4DD5-AFD9-4B91E3559A18}" destId="{FCD14A72-EA4F-4D03-A310-EA3300B41F6E}" srcOrd="0" destOrd="0" presId="urn:microsoft.com/office/officeart/2018/2/layout/IconVerticalSolidList"/>
    <dgm:cxn modelId="{5909D8CB-A4C9-4ACE-84DB-8267D24CFE65}" srcId="{345BA1C7-D192-4D60-8901-D685D097E57B}" destId="{E122E9A5-7FE6-476D-A115-3A4E76D29ABE}" srcOrd="2" destOrd="0" parTransId="{2730852A-D9B2-40E3-B0EC-B72EBD0C19E3}" sibTransId="{603B8328-8DC0-4CFD-BAAD-CC863C2CB07F}"/>
    <dgm:cxn modelId="{04C041D5-ADBD-4233-BD33-1BCE4D643661}" srcId="{C6F886D5-4BD0-4408-888D-1B7FAA1BC937}" destId="{ADB61C5A-5DC9-485F-8FC1-177A0F045078}" srcOrd="0" destOrd="0" parTransId="{B8A7ED81-B263-42D7-BD7C-872937265680}" sibTransId="{1953A90A-2131-4EB0-8AAB-1E69A407F0C0}"/>
    <dgm:cxn modelId="{6FDDC8F6-93D4-4547-88E6-7E024A4C0F14}" type="presParOf" srcId="{A392BFB9-C0EE-4EB3-AE73-01395BAED14E}" destId="{78530D4A-32EC-42EF-A059-E706C547EA1B}" srcOrd="0" destOrd="0" presId="urn:microsoft.com/office/officeart/2018/2/layout/IconVerticalSolidList"/>
    <dgm:cxn modelId="{0A307347-9388-4F6B-9BEE-9914E3DB7529}" type="presParOf" srcId="{78530D4A-32EC-42EF-A059-E706C547EA1B}" destId="{59E2EC58-567C-462D-8336-B68E28C05C57}" srcOrd="0" destOrd="0" presId="urn:microsoft.com/office/officeart/2018/2/layout/IconVerticalSolidList"/>
    <dgm:cxn modelId="{DA20AED1-F620-49CF-AC6A-3D7464F7916B}" type="presParOf" srcId="{78530D4A-32EC-42EF-A059-E706C547EA1B}" destId="{2B49E1EA-5E27-4B2C-B085-4DF15A2BC662}" srcOrd="1" destOrd="0" presId="urn:microsoft.com/office/officeart/2018/2/layout/IconVerticalSolidList"/>
    <dgm:cxn modelId="{D9E68620-BF20-43B1-AE02-E3B200AFB332}" type="presParOf" srcId="{78530D4A-32EC-42EF-A059-E706C547EA1B}" destId="{7830337B-56F9-41A4-81DF-7583558DFC1E}" srcOrd="2" destOrd="0" presId="urn:microsoft.com/office/officeart/2018/2/layout/IconVerticalSolidList"/>
    <dgm:cxn modelId="{56C071A5-5D2A-4200-92B0-460B09132E5E}" type="presParOf" srcId="{78530D4A-32EC-42EF-A059-E706C547EA1B}" destId="{C73E7A5D-79CA-40E4-9AB4-77A9E0A48F66}" srcOrd="3" destOrd="0" presId="urn:microsoft.com/office/officeart/2018/2/layout/IconVerticalSolidList"/>
    <dgm:cxn modelId="{1BFA9F84-7E8F-4659-BB66-58E1970A40FD}" type="presParOf" srcId="{78530D4A-32EC-42EF-A059-E706C547EA1B}" destId="{75D0ADD2-F4D7-48DB-940D-E2C59C976477}" srcOrd="4" destOrd="0" presId="urn:microsoft.com/office/officeart/2018/2/layout/IconVerticalSolidList"/>
    <dgm:cxn modelId="{3F9FDF98-BF6F-4B0C-AC8B-88F2AFCC3C0A}" type="presParOf" srcId="{A392BFB9-C0EE-4EB3-AE73-01395BAED14E}" destId="{37DA291B-F146-41E8-9D6A-9D477599EF59}" srcOrd="1" destOrd="0" presId="urn:microsoft.com/office/officeart/2018/2/layout/IconVerticalSolidList"/>
    <dgm:cxn modelId="{CDD9D0B4-3026-4B29-8295-1883C686F3A9}" type="presParOf" srcId="{A392BFB9-C0EE-4EB3-AE73-01395BAED14E}" destId="{4D8F60CB-CF81-4611-B40E-3AE28D745C1C}" srcOrd="2" destOrd="0" presId="urn:microsoft.com/office/officeart/2018/2/layout/IconVerticalSolidList"/>
    <dgm:cxn modelId="{43BD2D17-4C1E-44D2-939A-D212A92C6076}" type="presParOf" srcId="{4D8F60CB-CF81-4611-B40E-3AE28D745C1C}" destId="{92BD9573-7CD2-4122-8DD7-25CE85413469}" srcOrd="0" destOrd="0" presId="urn:microsoft.com/office/officeart/2018/2/layout/IconVerticalSolidList"/>
    <dgm:cxn modelId="{72C454D6-8378-47F0-8460-C8C76473B8FE}" type="presParOf" srcId="{4D8F60CB-CF81-4611-B40E-3AE28D745C1C}" destId="{7CE3ED6B-B9F8-4BC8-A1A6-C371076BCC5B}" srcOrd="1" destOrd="0" presId="urn:microsoft.com/office/officeart/2018/2/layout/IconVerticalSolidList"/>
    <dgm:cxn modelId="{69216FE4-3021-4239-93A7-F57C3FF8DD16}" type="presParOf" srcId="{4D8F60CB-CF81-4611-B40E-3AE28D745C1C}" destId="{440C252C-E595-46C8-A468-F65BDE3F31A0}" srcOrd="2" destOrd="0" presId="urn:microsoft.com/office/officeart/2018/2/layout/IconVerticalSolidList"/>
    <dgm:cxn modelId="{0E72AADD-B349-4C0B-A29A-E1E2905C8656}" type="presParOf" srcId="{4D8F60CB-CF81-4611-B40E-3AE28D745C1C}" destId="{02687B23-3E03-4D2C-B67F-132D9B8ED8FB}" srcOrd="3" destOrd="0" presId="urn:microsoft.com/office/officeart/2018/2/layout/IconVerticalSolidList"/>
    <dgm:cxn modelId="{33E1B224-6343-416D-AECE-2B40A6E91D41}" type="presParOf" srcId="{4D8F60CB-CF81-4611-B40E-3AE28D745C1C}" destId="{FCD14A72-EA4F-4D03-A310-EA3300B41F6E}" srcOrd="4" destOrd="0" presId="urn:microsoft.com/office/officeart/2018/2/layout/IconVerticalSolidList"/>
    <dgm:cxn modelId="{BC9A7497-E621-4862-AF11-C7C0CDDAEDBF}" type="presParOf" srcId="{A392BFB9-C0EE-4EB3-AE73-01395BAED14E}" destId="{83D6BB96-3843-46AF-A676-B4AF7BCAB551}" srcOrd="3" destOrd="0" presId="urn:microsoft.com/office/officeart/2018/2/layout/IconVerticalSolidList"/>
    <dgm:cxn modelId="{F7AF0FB1-190A-4954-A0BC-636699D81175}" type="presParOf" srcId="{A392BFB9-C0EE-4EB3-AE73-01395BAED14E}" destId="{FA260462-4273-4515-BC3D-3F725C7D4981}" srcOrd="4" destOrd="0" presId="urn:microsoft.com/office/officeart/2018/2/layout/IconVerticalSolidList"/>
    <dgm:cxn modelId="{C9783D28-C3B2-4435-95DE-0400E7647C94}" type="presParOf" srcId="{FA260462-4273-4515-BC3D-3F725C7D4981}" destId="{FE77F757-4736-45B5-930B-8CB11D21CE36}" srcOrd="0" destOrd="0" presId="urn:microsoft.com/office/officeart/2018/2/layout/IconVerticalSolidList"/>
    <dgm:cxn modelId="{C6D000E8-D36B-4911-9C77-6CEC5B62CA40}" type="presParOf" srcId="{FA260462-4273-4515-BC3D-3F725C7D4981}" destId="{FBE8D596-D03D-47D5-8B0C-D3CFC2ACEF72}" srcOrd="1" destOrd="0" presId="urn:microsoft.com/office/officeart/2018/2/layout/IconVerticalSolidList"/>
    <dgm:cxn modelId="{F55CB1E4-63C9-460F-8129-6D9EECC03E3D}" type="presParOf" srcId="{FA260462-4273-4515-BC3D-3F725C7D4981}" destId="{F87CE6FA-F734-4B26-ABF6-590D918F11F2}" srcOrd="2" destOrd="0" presId="urn:microsoft.com/office/officeart/2018/2/layout/IconVerticalSolidList"/>
    <dgm:cxn modelId="{3A6F6F77-838D-4832-A3FA-AC29C57AED3A}" type="presParOf" srcId="{FA260462-4273-4515-BC3D-3F725C7D4981}" destId="{8D56C996-86FD-479F-BB47-0F50AA3E40B0}" srcOrd="3" destOrd="0" presId="urn:microsoft.com/office/officeart/2018/2/layout/IconVerticalSolidList"/>
    <dgm:cxn modelId="{C7537F9E-E167-457D-8A4A-7A495E82976A}" type="presParOf" srcId="{FA260462-4273-4515-BC3D-3F725C7D4981}" destId="{922185C6-222E-4930-9F62-38C738FC6E29}" srcOrd="4" destOrd="0" presId="urn:microsoft.com/office/officeart/2018/2/layout/IconVerticalSolidList"/>
    <dgm:cxn modelId="{E5A9B788-F56E-43CD-BCAF-D54C338118CC}" type="presParOf" srcId="{A392BFB9-C0EE-4EB3-AE73-01395BAED14E}" destId="{11F602D9-977A-41EA-90CC-4A8D7C0E15D2}" srcOrd="5" destOrd="0" presId="urn:microsoft.com/office/officeart/2018/2/layout/IconVerticalSolidList"/>
    <dgm:cxn modelId="{9F820069-351C-42E7-90F1-6FB52F0CB33F}" type="presParOf" srcId="{A392BFB9-C0EE-4EB3-AE73-01395BAED14E}" destId="{8ED9BF7E-0F5B-4EC6-A466-F123C2207F16}" srcOrd="6" destOrd="0" presId="urn:microsoft.com/office/officeart/2018/2/layout/IconVerticalSolidList"/>
    <dgm:cxn modelId="{D9E5B8CB-F4CB-4D65-B198-6FED0EA4CC36}" type="presParOf" srcId="{8ED9BF7E-0F5B-4EC6-A466-F123C2207F16}" destId="{60249650-658B-4421-9B3F-6D5EC685D177}" srcOrd="0" destOrd="0" presId="urn:microsoft.com/office/officeart/2018/2/layout/IconVerticalSolidList"/>
    <dgm:cxn modelId="{1E2DCBA3-6424-4DB7-A6F6-52860BEE52A0}" type="presParOf" srcId="{8ED9BF7E-0F5B-4EC6-A466-F123C2207F16}" destId="{29422F09-835B-4B23-8E70-21AD0B447BD7}" srcOrd="1" destOrd="0" presId="urn:microsoft.com/office/officeart/2018/2/layout/IconVerticalSolidList"/>
    <dgm:cxn modelId="{5446A495-00E4-47A4-916E-5498DAC97EBE}" type="presParOf" srcId="{8ED9BF7E-0F5B-4EC6-A466-F123C2207F16}" destId="{65D1DEAE-AF2F-440C-A378-546610B1095A}" srcOrd="2" destOrd="0" presId="urn:microsoft.com/office/officeart/2018/2/layout/IconVerticalSolidList"/>
    <dgm:cxn modelId="{5D0ED757-D901-45CD-97F2-FE4EDB62AFE6}" type="presParOf" srcId="{8ED9BF7E-0F5B-4EC6-A466-F123C2207F16}" destId="{3E35F87F-DEBA-4643-AD72-AD88E375708F}" srcOrd="3" destOrd="0" presId="urn:microsoft.com/office/officeart/2018/2/layout/IconVerticalSolidList"/>
    <dgm:cxn modelId="{D010B041-C994-4728-A48A-F5818DF9E5D5}" type="presParOf" srcId="{8ED9BF7E-0F5B-4EC6-A466-F123C2207F16}" destId="{B9C134DE-7E6F-4F2A-9148-1557357841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8D524-751F-400B-8F38-88DC5FFAE69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B9A0B1-B34E-43F7-BFE6-2533876330E8}">
      <dgm:prSet/>
      <dgm:spPr>
        <a:solidFill>
          <a:schemeClr val="accent4">
            <a:lumMod val="60000"/>
            <a:lumOff val="40000"/>
          </a:schemeClr>
        </a:solidFill>
        <a:scene3d>
          <a:camera prst="orthographicFront"/>
          <a:lightRig rig="threePt" dir="t"/>
        </a:scene3d>
        <a:sp3d>
          <a:bevelT w="114300" prst="artDeco"/>
        </a:sp3d>
      </dgm:spPr>
      <dgm:t>
        <a:bodyPr/>
        <a:lstStyle/>
        <a:p>
          <a:r>
            <a:rPr lang="en-US" dirty="0">
              <a:solidFill>
                <a:schemeClr val="tx1"/>
              </a:solidFill>
            </a:rPr>
            <a:t>SAM Warnings will NOT prevent you from finalizing your December Count staff data.</a:t>
          </a:r>
        </a:p>
      </dgm:t>
      <dgm:extLst>
        <a:ext uri="{E40237B7-FDA0-4F09-8148-C483321AD2D9}">
          <dgm14:cNvPr xmlns:dgm14="http://schemas.microsoft.com/office/drawing/2010/diagram" id="0" name="" descr="SAM Warnings will NOT prevent you from finalizing your December Count staff data.&#10;"/>
        </a:ext>
      </dgm:extLst>
    </dgm:pt>
    <dgm:pt modelId="{615805F2-A1A7-433B-9CFA-E0B7CD12E7E0}" type="parTrans" cxnId="{937DD2F8-3247-45EF-8BB2-C2B7A75F74DF}">
      <dgm:prSet/>
      <dgm:spPr/>
      <dgm:t>
        <a:bodyPr/>
        <a:lstStyle/>
        <a:p>
          <a:endParaRPr lang="en-US"/>
        </a:p>
      </dgm:t>
    </dgm:pt>
    <dgm:pt modelId="{72DDAB5F-CCCA-48BE-964E-F874BB1CEAB4}" type="sibTrans" cxnId="{937DD2F8-3247-45EF-8BB2-C2B7A75F74DF}">
      <dgm:prSet/>
      <dgm:spPr/>
      <dgm:t>
        <a:bodyPr/>
        <a:lstStyle/>
        <a:p>
          <a:endParaRPr lang="en-US"/>
        </a:p>
      </dgm:t>
    </dgm:pt>
    <dgm:pt modelId="{D976371D-23EE-4581-BDE8-60756CA67FC0}">
      <dgm:prSet/>
      <dgm:spPr>
        <a:solidFill>
          <a:schemeClr val="accent6">
            <a:lumMod val="60000"/>
            <a:lumOff val="40000"/>
          </a:schemeClr>
        </a:solidFill>
        <a:scene3d>
          <a:camera prst="orthographicFront"/>
          <a:lightRig rig="threePt" dir="t"/>
        </a:scene3d>
        <a:sp3d>
          <a:bevelT w="114300" prst="artDeco"/>
        </a:sp3d>
      </dgm:spPr>
      <dgm:t>
        <a:bodyPr/>
        <a:lstStyle/>
        <a:p>
          <a:r>
            <a:rPr lang="en-US" dirty="0">
              <a:solidFill>
                <a:schemeClr val="tx1"/>
              </a:solidFill>
            </a:rPr>
            <a:t>If SAM Warnings remain unresolved at collection close, staff will display in the final SAM: 1.5 Non-Qualified Personnel Status report.</a:t>
          </a:r>
        </a:p>
      </dgm:t>
      <dgm:extLst>
        <a:ext uri="{E40237B7-FDA0-4F09-8148-C483321AD2D9}">
          <dgm14:cNvPr xmlns:dgm14="http://schemas.microsoft.com/office/drawing/2010/diagram" id="0" name="" descr="SAM Warnings will NOT prevent you from finalizing your December Count staff data.&#10;down arrow to&#10;All non-qualified staff are included in the post December Count Correction Tracker accountability process.&#10;down arrow to&#10;All non-qualified staff are included in the post December Count Correction Tracker accountability process.&#10;">
            <a:extLst>
              <a:ext uri="{C183D7F6-B498-43B3-948B-1728B52AA6E4}">
                <adec:decorative xmlns:adec="http://schemas.microsoft.com/office/drawing/2017/decorative" val="1"/>
              </a:ext>
            </a:extLst>
          </dgm14:cNvPr>
        </a:ext>
      </dgm:extLst>
    </dgm:pt>
    <dgm:pt modelId="{E9BA1B02-69E4-4B00-B5AF-E3C4B1CAC33D}" type="parTrans" cxnId="{DE74A4F0-84EB-4B85-9668-992E0784BDC4}">
      <dgm:prSet/>
      <dgm:spPr/>
      <dgm:t>
        <a:bodyPr/>
        <a:lstStyle/>
        <a:p>
          <a:endParaRPr lang="en-US"/>
        </a:p>
      </dgm:t>
    </dgm:pt>
    <dgm:pt modelId="{21FFBB8C-B3BA-459D-B636-759031A9FAA6}" type="sibTrans" cxnId="{DE74A4F0-84EB-4B85-9668-992E0784BDC4}">
      <dgm:prSet/>
      <dgm:spPr/>
      <dgm:t>
        <a:bodyPr/>
        <a:lstStyle/>
        <a:p>
          <a:endParaRPr lang="en-US"/>
        </a:p>
      </dgm:t>
    </dgm:pt>
    <dgm:pt modelId="{3C5A1DEA-D4E7-4E6D-96A7-135A96C8A4C8}">
      <dgm:prSet/>
      <dgm:spPr>
        <a:solidFill>
          <a:schemeClr val="accent3">
            <a:lumMod val="60000"/>
            <a:lumOff val="40000"/>
          </a:schemeClr>
        </a:solidFill>
        <a:scene3d>
          <a:camera prst="orthographicFront"/>
          <a:lightRig rig="threePt" dir="t"/>
        </a:scene3d>
        <a:sp3d>
          <a:bevelT w="114300" prst="artDeco"/>
        </a:sp3d>
      </dgm:spPr>
      <dgm:t>
        <a:bodyPr/>
        <a:lstStyle/>
        <a:p>
          <a:r>
            <a:rPr lang="en-US" dirty="0">
              <a:solidFill>
                <a:schemeClr val="tx1"/>
              </a:solidFill>
            </a:rPr>
            <a:t>All non-qualified staff are included in the post December Count Correction Tracker accountability process.</a:t>
          </a:r>
        </a:p>
      </dgm:t>
      <dgm:extLst>
        <a:ext uri="{E40237B7-FDA0-4F09-8148-C483321AD2D9}">
          <dgm14:cNvPr xmlns:dgm14="http://schemas.microsoft.com/office/drawing/2010/diagram" id="0" name="" descr="SAM Warnings will NOT prevent you from finalizing your December Count staff data.&#10;down arrow to&#10;All non-qualified staff are included in the post December Count Correction Tracker accountability process.&#10;"/>
        </a:ext>
      </dgm:extLst>
    </dgm:pt>
    <dgm:pt modelId="{3D4B8DE2-C68B-40F9-92C2-F46D52424AD6}" type="parTrans" cxnId="{F04D07E5-EA92-40AD-B944-AB94D07B580E}">
      <dgm:prSet/>
      <dgm:spPr/>
      <dgm:t>
        <a:bodyPr/>
        <a:lstStyle/>
        <a:p>
          <a:endParaRPr lang="en-US"/>
        </a:p>
      </dgm:t>
    </dgm:pt>
    <dgm:pt modelId="{E27FC635-22E3-48F4-8C5B-68E730C3D5E7}" type="sibTrans" cxnId="{F04D07E5-EA92-40AD-B944-AB94D07B580E}">
      <dgm:prSet/>
      <dgm:spPr/>
      <dgm:t>
        <a:bodyPr/>
        <a:lstStyle/>
        <a:p>
          <a:endParaRPr lang="en-US"/>
        </a:p>
      </dgm:t>
    </dgm:pt>
    <dgm:pt modelId="{65326238-50B8-487A-ADA9-1E12C0EC8FD7}" type="pres">
      <dgm:prSet presAssocID="{DA38D524-751F-400B-8F38-88DC5FFAE690}" presName="Name0" presStyleCnt="0">
        <dgm:presLayoutVars>
          <dgm:dir/>
          <dgm:animLvl val="lvl"/>
          <dgm:resizeHandles val="exact"/>
        </dgm:presLayoutVars>
      </dgm:prSet>
      <dgm:spPr/>
    </dgm:pt>
    <dgm:pt modelId="{B57EDCC7-D6B6-4617-A7C6-B1FF957E4259}" type="pres">
      <dgm:prSet presAssocID="{3C5A1DEA-D4E7-4E6D-96A7-135A96C8A4C8}" presName="boxAndChildren" presStyleCnt="0"/>
      <dgm:spPr>
        <a:scene3d>
          <a:camera prst="orthographicFront"/>
          <a:lightRig rig="threePt" dir="t"/>
        </a:scene3d>
        <a:sp3d>
          <a:bevelT w="114300" prst="artDeco"/>
        </a:sp3d>
      </dgm:spPr>
    </dgm:pt>
    <dgm:pt modelId="{6F9E92D6-1CF6-47ED-BE7D-D2AB9373DC54}" type="pres">
      <dgm:prSet presAssocID="{3C5A1DEA-D4E7-4E6D-96A7-135A96C8A4C8}" presName="parentTextBox" presStyleLbl="node1" presStyleIdx="0" presStyleCnt="3"/>
      <dgm:spPr/>
    </dgm:pt>
    <dgm:pt modelId="{7B655EB6-B1BD-4C0D-B41B-C717A0C51A3E}" type="pres">
      <dgm:prSet presAssocID="{21FFBB8C-B3BA-459D-B636-759031A9FAA6}" presName="sp" presStyleCnt="0"/>
      <dgm:spPr>
        <a:scene3d>
          <a:camera prst="orthographicFront"/>
          <a:lightRig rig="threePt" dir="t"/>
        </a:scene3d>
        <a:sp3d>
          <a:bevelT w="114300" prst="artDeco"/>
        </a:sp3d>
      </dgm:spPr>
    </dgm:pt>
    <dgm:pt modelId="{8DADC967-E300-4510-A81F-51FAA77E629E}" type="pres">
      <dgm:prSet presAssocID="{D976371D-23EE-4581-BDE8-60756CA67FC0}" presName="arrowAndChildren" presStyleCnt="0"/>
      <dgm:spPr>
        <a:scene3d>
          <a:camera prst="orthographicFront"/>
          <a:lightRig rig="threePt" dir="t"/>
        </a:scene3d>
        <a:sp3d>
          <a:bevelT w="114300" prst="artDeco"/>
        </a:sp3d>
      </dgm:spPr>
    </dgm:pt>
    <dgm:pt modelId="{E118C371-B968-40CA-B40F-B119F7D8DCBA}" type="pres">
      <dgm:prSet presAssocID="{D976371D-23EE-4581-BDE8-60756CA67FC0}" presName="parentTextArrow" presStyleLbl="node1" presStyleIdx="1" presStyleCnt="3"/>
      <dgm:spPr/>
    </dgm:pt>
    <dgm:pt modelId="{04F7DD7E-5559-4B79-9A5B-34C8AF151FCB}" type="pres">
      <dgm:prSet presAssocID="{72DDAB5F-CCCA-48BE-964E-F874BB1CEAB4}" presName="sp" presStyleCnt="0"/>
      <dgm:spPr>
        <a:scene3d>
          <a:camera prst="orthographicFront"/>
          <a:lightRig rig="threePt" dir="t"/>
        </a:scene3d>
        <a:sp3d>
          <a:bevelT w="114300" prst="artDeco"/>
        </a:sp3d>
      </dgm:spPr>
    </dgm:pt>
    <dgm:pt modelId="{F3969284-4302-4244-A5BD-001EFD176DD8}" type="pres">
      <dgm:prSet presAssocID="{2CB9A0B1-B34E-43F7-BFE6-2533876330E8}" presName="arrowAndChildren" presStyleCnt="0"/>
      <dgm:spPr>
        <a:scene3d>
          <a:camera prst="orthographicFront"/>
          <a:lightRig rig="threePt" dir="t"/>
        </a:scene3d>
        <a:sp3d>
          <a:bevelT w="114300" prst="artDeco"/>
        </a:sp3d>
      </dgm:spPr>
    </dgm:pt>
    <dgm:pt modelId="{111B2502-809D-46CB-BF47-542A7277DEFE}" type="pres">
      <dgm:prSet presAssocID="{2CB9A0B1-B34E-43F7-BFE6-2533876330E8}" presName="parentTextArrow" presStyleLbl="node1" presStyleIdx="2" presStyleCnt="3"/>
      <dgm:spPr/>
    </dgm:pt>
  </dgm:ptLst>
  <dgm:cxnLst>
    <dgm:cxn modelId="{4650280E-8823-4EE7-B8E8-00A8A64990A0}" type="presOf" srcId="{3C5A1DEA-D4E7-4E6D-96A7-135A96C8A4C8}" destId="{6F9E92D6-1CF6-47ED-BE7D-D2AB9373DC54}" srcOrd="0" destOrd="0" presId="urn:microsoft.com/office/officeart/2005/8/layout/process4"/>
    <dgm:cxn modelId="{AF38CE39-251E-495D-92B0-15FD7ED41B7B}" type="presOf" srcId="{D976371D-23EE-4581-BDE8-60756CA67FC0}" destId="{E118C371-B968-40CA-B40F-B119F7D8DCBA}" srcOrd="0" destOrd="0" presId="urn:microsoft.com/office/officeart/2005/8/layout/process4"/>
    <dgm:cxn modelId="{2BCDCB8F-42CE-45B3-B24D-1845D8E194BC}" type="presOf" srcId="{DA38D524-751F-400B-8F38-88DC5FFAE690}" destId="{65326238-50B8-487A-ADA9-1E12C0EC8FD7}" srcOrd="0" destOrd="0" presId="urn:microsoft.com/office/officeart/2005/8/layout/process4"/>
    <dgm:cxn modelId="{5A9634B0-009F-4F89-95E3-C15A09993F51}" type="presOf" srcId="{2CB9A0B1-B34E-43F7-BFE6-2533876330E8}" destId="{111B2502-809D-46CB-BF47-542A7277DEFE}" srcOrd="0" destOrd="0" presId="urn:microsoft.com/office/officeart/2005/8/layout/process4"/>
    <dgm:cxn modelId="{F04D07E5-EA92-40AD-B944-AB94D07B580E}" srcId="{DA38D524-751F-400B-8F38-88DC5FFAE690}" destId="{3C5A1DEA-D4E7-4E6D-96A7-135A96C8A4C8}" srcOrd="2" destOrd="0" parTransId="{3D4B8DE2-C68B-40F9-92C2-F46D52424AD6}" sibTransId="{E27FC635-22E3-48F4-8C5B-68E730C3D5E7}"/>
    <dgm:cxn modelId="{DE74A4F0-84EB-4B85-9668-992E0784BDC4}" srcId="{DA38D524-751F-400B-8F38-88DC5FFAE690}" destId="{D976371D-23EE-4581-BDE8-60756CA67FC0}" srcOrd="1" destOrd="0" parTransId="{E9BA1B02-69E4-4B00-B5AF-E3C4B1CAC33D}" sibTransId="{21FFBB8C-B3BA-459D-B636-759031A9FAA6}"/>
    <dgm:cxn modelId="{937DD2F8-3247-45EF-8BB2-C2B7A75F74DF}" srcId="{DA38D524-751F-400B-8F38-88DC5FFAE690}" destId="{2CB9A0B1-B34E-43F7-BFE6-2533876330E8}" srcOrd="0" destOrd="0" parTransId="{615805F2-A1A7-433B-9CFA-E0B7CD12E7E0}" sibTransId="{72DDAB5F-CCCA-48BE-964E-F874BB1CEAB4}"/>
    <dgm:cxn modelId="{6830361A-47D0-41D9-BBE4-440DF59B3EE6}" type="presParOf" srcId="{65326238-50B8-487A-ADA9-1E12C0EC8FD7}" destId="{B57EDCC7-D6B6-4617-A7C6-B1FF957E4259}" srcOrd="0" destOrd="0" presId="urn:microsoft.com/office/officeart/2005/8/layout/process4"/>
    <dgm:cxn modelId="{BA54FF86-6CC0-4BA9-962E-166EAFE63FB5}" type="presParOf" srcId="{B57EDCC7-D6B6-4617-A7C6-B1FF957E4259}" destId="{6F9E92D6-1CF6-47ED-BE7D-D2AB9373DC54}" srcOrd="0" destOrd="0" presId="urn:microsoft.com/office/officeart/2005/8/layout/process4"/>
    <dgm:cxn modelId="{FFB55DA2-653A-4335-B68B-DF197A01D8D3}" type="presParOf" srcId="{65326238-50B8-487A-ADA9-1E12C0EC8FD7}" destId="{7B655EB6-B1BD-4C0D-B41B-C717A0C51A3E}" srcOrd="1" destOrd="0" presId="urn:microsoft.com/office/officeart/2005/8/layout/process4"/>
    <dgm:cxn modelId="{4D3D09B3-192E-4C03-9517-4A5E14A158E8}" type="presParOf" srcId="{65326238-50B8-487A-ADA9-1E12C0EC8FD7}" destId="{8DADC967-E300-4510-A81F-51FAA77E629E}" srcOrd="2" destOrd="0" presId="urn:microsoft.com/office/officeart/2005/8/layout/process4"/>
    <dgm:cxn modelId="{37534572-7F7F-459D-8852-A77C46981E92}" type="presParOf" srcId="{8DADC967-E300-4510-A81F-51FAA77E629E}" destId="{E118C371-B968-40CA-B40F-B119F7D8DCBA}" srcOrd="0" destOrd="0" presId="urn:microsoft.com/office/officeart/2005/8/layout/process4"/>
    <dgm:cxn modelId="{6169AA8E-806D-4AAE-976B-D632FC9B92A6}" type="presParOf" srcId="{65326238-50B8-487A-ADA9-1E12C0EC8FD7}" destId="{04F7DD7E-5559-4B79-9A5B-34C8AF151FCB}" srcOrd="3" destOrd="0" presId="urn:microsoft.com/office/officeart/2005/8/layout/process4"/>
    <dgm:cxn modelId="{3008D2DE-8D75-4D80-A7A2-A4884CD20BAF}" type="presParOf" srcId="{65326238-50B8-487A-ADA9-1E12C0EC8FD7}" destId="{F3969284-4302-4244-A5BD-001EFD176DD8}" srcOrd="4" destOrd="0" presId="urn:microsoft.com/office/officeart/2005/8/layout/process4"/>
    <dgm:cxn modelId="{055A497A-F199-4A72-8CEC-508435D517FE}" type="presParOf" srcId="{F3969284-4302-4244-A5BD-001EFD176DD8}" destId="{111B2502-809D-46CB-BF47-542A7277DEF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E7CB1-4335-4E95-BF0E-87EE64D07BC6}">
      <dsp:nvSpPr>
        <dsp:cNvPr id="0" name=""/>
        <dsp:cNvSpPr/>
      </dsp:nvSpPr>
      <dsp:spPr>
        <a:xfrm>
          <a:off x="0" y="0"/>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7EFB5-D26B-4989-B834-4CED2AAF435A}">
      <dsp:nvSpPr>
        <dsp:cNvPr id="0" name=""/>
        <dsp:cNvSpPr/>
      </dsp:nvSpPr>
      <dsp:spPr>
        <a:xfrm>
          <a:off x="0" y="0"/>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The Staff Approval Matrix (SAM):</a:t>
          </a:r>
          <a:endParaRPr lang="en-US" sz="1600" kern="1200" dirty="0"/>
        </a:p>
      </dsp:txBody>
      <dsp:txXfrm>
        <a:off x="0" y="0"/>
        <a:ext cx="7066624" cy="543917"/>
      </dsp:txXfrm>
    </dsp:sp>
    <dsp:sp modelId="{CA7A78EC-8C28-46A0-9A75-31C05A944204}">
      <dsp:nvSpPr>
        <dsp:cNvPr id="0" name=""/>
        <dsp:cNvSpPr/>
      </dsp:nvSpPr>
      <dsp:spPr>
        <a:xfrm>
          <a:off x="0" y="543917"/>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D6578-DCC6-49A7-9FFA-16C2F32012DA}">
      <dsp:nvSpPr>
        <dsp:cNvPr id="0" name=""/>
        <dsp:cNvSpPr/>
      </dsp:nvSpPr>
      <dsp:spPr>
        <a:xfrm>
          <a:off x="0" y="543917"/>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is an automated process in the December Count</a:t>
          </a:r>
        </a:p>
      </dsp:txBody>
      <dsp:txXfrm>
        <a:off x="0" y="543917"/>
        <a:ext cx="7066624" cy="543917"/>
      </dsp:txXfrm>
    </dsp:sp>
    <dsp:sp modelId="{55EB7D93-C44E-4835-94EA-7753C6B1C1FB}">
      <dsp:nvSpPr>
        <dsp:cNvPr id="0" name=""/>
        <dsp:cNvSpPr/>
      </dsp:nvSpPr>
      <dsp:spPr>
        <a:xfrm>
          <a:off x="0" y="1087834"/>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9DCC3-2845-4AB4-B34F-2267FAC32A2A}">
      <dsp:nvSpPr>
        <dsp:cNvPr id="0" name=""/>
        <dsp:cNvSpPr/>
      </dsp:nvSpPr>
      <dsp:spPr>
        <a:xfrm>
          <a:off x="0" y="1087834"/>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warnings that trigger when a Sp Ed Dec Count Snapshot is created</a:t>
          </a:r>
        </a:p>
      </dsp:txBody>
      <dsp:txXfrm>
        <a:off x="0" y="1087834"/>
        <a:ext cx="7066624" cy="543917"/>
      </dsp:txXfrm>
    </dsp:sp>
    <dsp:sp modelId="{60D3AC5F-C141-484D-BFB8-C2C0B5A94BAB}">
      <dsp:nvSpPr>
        <dsp:cNvPr id="0" name=""/>
        <dsp:cNvSpPr/>
      </dsp:nvSpPr>
      <dsp:spPr>
        <a:xfrm>
          <a:off x="0" y="1631751"/>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18D08-1DAC-44BD-AF1C-7C334A1ED912}">
      <dsp:nvSpPr>
        <dsp:cNvPr id="0" name=""/>
        <dsp:cNvSpPr/>
      </dsp:nvSpPr>
      <dsp:spPr>
        <a:xfrm>
          <a:off x="0" y="1631751"/>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found under your </a:t>
          </a:r>
          <a:r>
            <a:rPr lang="en-US" sz="1600" kern="1200" dirty="0" err="1"/>
            <a:t>Sp</a:t>
          </a:r>
          <a:r>
            <a:rPr lang="en-US" sz="1600" kern="1200" dirty="0"/>
            <a:t> Ed Dec Count Staff Snapshot </a:t>
          </a:r>
          <a:r>
            <a:rPr lang="en-US" sz="1600" i="1" kern="1200" dirty="0"/>
            <a:t>warnings</a:t>
          </a:r>
          <a:r>
            <a:rPr lang="en-US" sz="1600" kern="1200" dirty="0"/>
            <a:t> report</a:t>
          </a:r>
        </a:p>
      </dsp:txBody>
      <dsp:txXfrm>
        <a:off x="0" y="1631751"/>
        <a:ext cx="7066624" cy="543917"/>
      </dsp:txXfrm>
    </dsp:sp>
    <dsp:sp modelId="{7DE30E62-C1F7-4F8E-A54A-157C789EEB28}">
      <dsp:nvSpPr>
        <dsp:cNvPr id="0" name=""/>
        <dsp:cNvSpPr/>
      </dsp:nvSpPr>
      <dsp:spPr>
        <a:xfrm>
          <a:off x="0" y="2175669"/>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045B7-BE83-4DFB-AFDB-A18AA8E07950}">
      <dsp:nvSpPr>
        <dsp:cNvPr id="0" name=""/>
        <dsp:cNvSpPr/>
      </dsp:nvSpPr>
      <dsp:spPr>
        <a:xfrm>
          <a:off x="0" y="2175669"/>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pulls in data from the Staff Assignment and IEP Interchange files</a:t>
          </a:r>
        </a:p>
      </dsp:txBody>
      <dsp:txXfrm>
        <a:off x="0" y="2175669"/>
        <a:ext cx="7066624" cy="543917"/>
      </dsp:txXfrm>
    </dsp:sp>
    <dsp:sp modelId="{836B7BB2-DDC3-4BF6-BB96-757A01121273}">
      <dsp:nvSpPr>
        <dsp:cNvPr id="0" name=""/>
        <dsp:cNvSpPr/>
      </dsp:nvSpPr>
      <dsp:spPr>
        <a:xfrm>
          <a:off x="0" y="2719586"/>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C2BF4-4C00-4FA9-A0EE-473BD59838BD}">
      <dsp:nvSpPr>
        <dsp:cNvPr id="0" name=""/>
        <dsp:cNvSpPr/>
      </dsp:nvSpPr>
      <dsp:spPr>
        <a:xfrm>
          <a:off x="0" y="2719586"/>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connects staff data with Educator Licensing and EDIS records via the reported SSN </a:t>
          </a:r>
        </a:p>
      </dsp:txBody>
      <dsp:txXfrm>
        <a:off x="0" y="2719586"/>
        <a:ext cx="7066624" cy="543917"/>
      </dsp:txXfrm>
    </dsp:sp>
    <dsp:sp modelId="{89D4DAC9-553B-4A17-9B6A-0E9D2B634680}">
      <dsp:nvSpPr>
        <dsp:cNvPr id="0" name=""/>
        <dsp:cNvSpPr/>
      </dsp:nvSpPr>
      <dsp:spPr>
        <a:xfrm>
          <a:off x="0" y="3263503"/>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40B8C-E1B7-49E4-ACA0-3D2EC41239F0}">
      <dsp:nvSpPr>
        <dsp:cNvPr id="0" name=""/>
        <dsp:cNvSpPr/>
      </dsp:nvSpPr>
      <dsp:spPr>
        <a:xfrm>
          <a:off x="0" y="3263503"/>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determines </a:t>
          </a:r>
          <a:r>
            <a:rPr lang="en-US" sz="1600" i="1" kern="1200"/>
            <a:t>qualified/non-qualified</a:t>
          </a:r>
          <a:r>
            <a:rPr lang="en-US" sz="1600" kern="1200"/>
            <a:t> status for positions requiring a CDE license</a:t>
          </a:r>
        </a:p>
      </dsp:txBody>
      <dsp:txXfrm>
        <a:off x="0" y="3263503"/>
        <a:ext cx="7066624" cy="543917"/>
      </dsp:txXfrm>
    </dsp:sp>
    <dsp:sp modelId="{63F12524-03AD-41E6-95C0-E6BB4D2836F1}">
      <dsp:nvSpPr>
        <dsp:cNvPr id="0" name=""/>
        <dsp:cNvSpPr/>
      </dsp:nvSpPr>
      <dsp:spPr>
        <a:xfrm>
          <a:off x="0" y="3807420"/>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F382B-E6F6-41E4-BFD9-140437D334D5}">
      <dsp:nvSpPr>
        <dsp:cNvPr id="0" name=""/>
        <dsp:cNvSpPr/>
      </dsp:nvSpPr>
      <dsp:spPr>
        <a:xfrm>
          <a:off x="0" y="3807420"/>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Triggers DEC Staff snapshot </a:t>
          </a:r>
          <a:r>
            <a:rPr lang="en-US" sz="1600" i="1" kern="1200" dirty="0"/>
            <a:t>warnings</a:t>
          </a:r>
          <a:r>
            <a:rPr lang="en-US" sz="1600" kern="1200" dirty="0"/>
            <a:t> DC208, DC209, DC210, and DC211</a:t>
          </a:r>
        </a:p>
      </dsp:txBody>
      <dsp:txXfrm>
        <a:off x="0" y="3807420"/>
        <a:ext cx="7066624"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EC58-567C-462D-8336-B68E28C05C57}">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9E1EA-5E27-4B2C-B085-4DF15A2BC66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7A5D-79CA-40E4-9AB4-77A9E0A48F66}">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DC208 </a:t>
          </a:r>
          <a:r>
            <a:rPr lang="en-US" sz="1900" kern="1200"/>
            <a:t>– Staff did not hold a valid license on 12/01</a:t>
          </a:r>
        </a:p>
      </dsp:txBody>
      <dsp:txXfrm>
        <a:off x="1057183" y="1805"/>
        <a:ext cx="4732020" cy="915310"/>
      </dsp:txXfrm>
    </dsp:sp>
    <dsp:sp modelId="{75D0ADD2-F4D7-48DB-940D-E2C59C976477}">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Remind staff to renew their license </a:t>
          </a:r>
          <a:endParaRPr lang="en-US" sz="1400" kern="1200"/>
        </a:p>
      </dsp:txBody>
      <dsp:txXfrm>
        <a:off x="5789203" y="1805"/>
        <a:ext cx="4726396" cy="915310"/>
      </dsp:txXfrm>
    </dsp:sp>
    <dsp:sp modelId="{92BD9573-7CD2-4122-8DD7-25CE85413469}">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3ED6B-B9F8-4BC8-A1A6-C371076BCC5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687B23-3E03-4D2C-B67F-132D9B8ED8FB}">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DC209 </a:t>
          </a:r>
          <a:r>
            <a:rPr lang="en-US" sz="1900" kern="1200"/>
            <a:t>– Staff does not hold an appropriate endorsement for the assignment</a:t>
          </a:r>
        </a:p>
      </dsp:txBody>
      <dsp:txXfrm>
        <a:off x="1057183" y="1145944"/>
        <a:ext cx="4732020" cy="915310"/>
      </dsp:txXfrm>
    </dsp:sp>
    <dsp:sp modelId="{FCD14A72-EA4F-4D03-A310-EA3300B41F6E}">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dirty="0"/>
            <a:t>Check to be sure you are reporting the correct job code</a:t>
          </a:r>
        </a:p>
        <a:p>
          <a:pPr marL="0" lvl="0" indent="0" algn="l" defTabSz="622300">
            <a:lnSpc>
              <a:spcPct val="90000"/>
            </a:lnSpc>
            <a:spcBef>
              <a:spcPct val="0"/>
            </a:spcBef>
            <a:spcAft>
              <a:spcPct val="35000"/>
            </a:spcAft>
            <a:buNone/>
          </a:pPr>
          <a:r>
            <a:rPr lang="en-US" sz="1400" i="1" kern="1200" dirty="0"/>
            <a:t>Remind staff to apply for the correct license for their job role</a:t>
          </a:r>
        </a:p>
      </dsp:txBody>
      <dsp:txXfrm>
        <a:off x="5789203" y="1145944"/>
        <a:ext cx="4726396" cy="915310"/>
      </dsp:txXfrm>
    </dsp:sp>
    <dsp:sp modelId="{FE77F757-4736-45B5-930B-8CB11D21CE36}">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8D596-D03D-47D5-8B0C-D3CFC2ACEF7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6C996-86FD-479F-BB47-0F50AA3E40B0}">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DC210 </a:t>
          </a:r>
          <a:r>
            <a:rPr lang="en-US" sz="1900" kern="1200"/>
            <a:t>– Staff does not hold an appropriate endorsement for the caseload</a:t>
          </a:r>
        </a:p>
      </dsp:txBody>
      <dsp:txXfrm>
        <a:off x="1057183" y="2290082"/>
        <a:ext cx="4732020" cy="915310"/>
      </dsp:txXfrm>
    </dsp:sp>
    <dsp:sp modelId="{922185C6-222E-4930-9F62-38C738FC6E29}">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the primary providers/job codes are correct  (i.e. students with disability type 08 or 11 must have a primary provider with a 238 job code)</a:t>
          </a:r>
          <a:endParaRPr lang="en-US" sz="1400" kern="1200"/>
        </a:p>
      </dsp:txBody>
      <dsp:txXfrm>
        <a:off x="5789203" y="2290082"/>
        <a:ext cx="4726396" cy="915310"/>
      </dsp:txXfrm>
    </dsp:sp>
    <dsp:sp modelId="{60249650-658B-4421-9B3F-6D5EC685D177}">
      <dsp:nvSpPr>
        <dsp:cNvPr id="0" name=""/>
        <dsp:cNvSpPr/>
      </dsp:nvSpPr>
      <dsp:spPr>
        <a:xfrm>
          <a:off x="0" y="3434220"/>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22F09-835B-4B23-8E70-21AD0B447BD7}">
      <dsp:nvSpPr>
        <dsp:cNvPr id="0" name=""/>
        <dsp:cNvSpPr/>
      </dsp:nvSpPr>
      <dsp:spPr>
        <a:xfrm>
          <a:off x="276881" y="3640165"/>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35F87F-DEBA-4643-AD72-AD88E375708F}">
      <dsp:nvSpPr>
        <dsp:cNvPr id="0" name=""/>
        <dsp:cNvSpPr/>
      </dsp:nvSpPr>
      <dsp:spPr>
        <a:xfrm>
          <a:off x="1057183" y="3434220"/>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DC211 </a:t>
          </a:r>
          <a:r>
            <a:rPr lang="en-US" sz="1900" kern="1200"/>
            <a:t>– Staff does not hold a valid license</a:t>
          </a:r>
        </a:p>
      </dsp:txBody>
      <dsp:txXfrm>
        <a:off x="1057183" y="3434220"/>
        <a:ext cx="4732020" cy="915310"/>
      </dsp:txXfrm>
    </dsp:sp>
    <dsp:sp modelId="{B9C134DE-7E6F-4F2A-9148-15573578413E}">
      <dsp:nvSpPr>
        <dsp:cNvPr id="0" name=""/>
        <dsp:cNvSpPr/>
      </dsp:nvSpPr>
      <dsp:spPr>
        <a:xfrm>
          <a:off x="5789203" y="3434220"/>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SSN is correct in COOL system and on your Staff Assignment file and in EDIS system</a:t>
          </a:r>
          <a:endParaRPr lang="en-US" sz="1400" kern="1200"/>
        </a:p>
      </dsp:txBody>
      <dsp:txXfrm>
        <a:off x="5789203" y="3434220"/>
        <a:ext cx="472639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E92D6-1CF6-47ED-BE7D-D2AB9373DC54}">
      <dsp:nvSpPr>
        <dsp:cNvPr id="0" name=""/>
        <dsp:cNvSpPr/>
      </dsp:nvSpPr>
      <dsp:spPr>
        <a:xfrm>
          <a:off x="0" y="2844526"/>
          <a:ext cx="7685921" cy="933637"/>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All non-qualified staff are included in the post December Count Correction Tracker accountability process.</a:t>
          </a:r>
        </a:p>
      </dsp:txBody>
      <dsp:txXfrm>
        <a:off x="0" y="2844526"/>
        <a:ext cx="7685921" cy="933637"/>
      </dsp:txXfrm>
    </dsp:sp>
    <dsp:sp modelId="{E118C371-B968-40CA-B40F-B119F7D8DCBA}">
      <dsp:nvSpPr>
        <dsp:cNvPr id="0" name=""/>
        <dsp:cNvSpPr/>
      </dsp:nvSpPr>
      <dsp:spPr>
        <a:xfrm rot="10800000">
          <a:off x="0" y="1422597"/>
          <a:ext cx="7685921" cy="1435934"/>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If SAM Warnings remain unresolved at collection close, staff will display in the final SAM: 1.5 Non-Qualified Personnel Status report.</a:t>
          </a:r>
        </a:p>
      </dsp:txBody>
      <dsp:txXfrm rot="10800000">
        <a:off x="0" y="1422597"/>
        <a:ext cx="7685921" cy="933027"/>
      </dsp:txXfrm>
    </dsp:sp>
    <dsp:sp modelId="{111B2502-809D-46CB-BF47-542A7277DEFE}">
      <dsp:nvSpPr>
        <dsp:cNvPr id="0" name=""/>
        <dsp:cNvSpPr/>
      </dsp:nvSpPr>
      <dsp:spPr>
        <a:xfrm rot="10800000">
          <a:off x="0" y="667"/>
          <a:ext cx="7685921" cy="1435934"/>
        </a:xfrm>
        <a:prstGeom prst="upArrowCallou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SAM Warnings will NOT prevent you from finalizing your December Count staff data.</a:t>
          </a:r>
        </a:p>
      </dsp:txBody>
      <dsp:txXfrm rot="10800000">
        <a:off x="0" y="667"/>
        <a:ext cx="7685921" cy="9330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12/3/2025</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913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dirty="0"/>
          </a:p>
        </p:txBody>
      </p:sp>
    </p:spTree>
    <p:extLst>
      <p:ext uri="{BB962C8B-B14F-4D97-AF65-F5344CB8AC3E}">
        <p14:creationId xmlns:p14="http://schemas.microsoft.com/office/powerpoint/2010/main" val="41747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46854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12/3/2025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dirty="0"/>
          </a:p>
        </p:txBody>
      </p:sp>
    </p:spTree>
    <p:extLst>
      <p:ext uri="{BB962C8B-B14F-4D97-AF65-F5344CB8AC3E}">
        <p14:creationId xmlns:p14="http://schemas.microsoft.com/office/powerpoint/2010/main" val="154117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30</a:t>
            </a:fld>
            <a:endParaRPr lang="en-US" dirty="0"/>
          </a:p>
        </p:txBody>
      </p:sp>
    </p:spTree>
    <p:extLst>
      <p:ext uri="{BB962C8B-B14F-4D97-AF65-F5344CB8AC3E}">
        <p14:creationId xmlns:p14="http://schemas.microsoft.com/office/powerpoint/2010/main" val="35018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33</a:t>
            </a:fld>
            <a:endParaRPr lang="en-US" dirty="0"/>
          </a:p>
        </p:txBody>
      </p:sp>
    </p:spTree>
    <p:extLst>
      <p:ext uri="{BB962C8B-B14F-4D97-AF65-F5344CB8AC3E}">
        <p14:creationId xmlns:p14="http://schemas.microsoft.com/office/powerpoint/2010/main" val="1278924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96385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2994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010361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832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15975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37903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48379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88007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7634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532146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7976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39537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942616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27410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34176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38886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idx="1" hasCustomPrompt="1"/>
          </p:nvPr>
        </p:nvSpPr>
        <p:spPr>
          <a:xfrm>
            <a:off x="838200" y="4305600"/>
            <a:ext cx="105156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916806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2" y="2669750"/>
            <a:ext cx="3600711" cy="3681991"/>
          </a:xfrm>
          <a:prstGeom prst="rect">
            <a:avLst/>
          </a:prstGeom>
        </p:spPr>
      </p:pic>
      <p:sp>
        <p:nvSpPr>
          <p:cNvPr id="9"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2" name="Rectangle 1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1"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3"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81319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415641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548021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9987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341851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22" name="Rectangle 2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7"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0" name="Content Placeholder 2"/>
          <p:cNvSpPr>
            <a:spLocks noGrp="1"/>
          </p:cNvSpPr>
          <p:nvPr>
            <p:ph idx="1"/>
          </p:nvPr>
        </p:nvSpPr>
        <p:spPr>
          <a:xfrm>
            <a:off x="838201"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93118"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89985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20908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8144272" cy="3965456"/>
          </a:xfrm>
          <a:prstGeom prst="rect">
            <a:avLst/>
          </a:prstGeom>
        </p:spPr>
      </p:pic>
      <p:sp>
        <p:nvSpPr>
          <p:cNvPr id="15"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7" name="Rectangle 16"/>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2"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2"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8184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754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45909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3" r:id="rId21"/>
    <p:sldLayoutId id="2147483716" r:id="rId22"/>
    <p:sldLayoutId id="2147483719"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18901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de.state.co.us/cdesped/dms" TargetMode="External"/><Relationship Id="rId3" Type="http://schemas.openxmlformats.org/officeDocument/2006/relationships/hyperlink" Target="mailto:SpedDecCount@cde.state.co.us" TargetMode="External"/><Relationship Id="rId7" Type="http://schemas.openxmlformats.org/officeDocument/2006/relationships/hyperlink" Target="https://www.cde.state.co.us/datapipeline/snap_sped-dece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inter_staff" TargetMode="External"/><Relationship Id="rId5" Type="http://schemas.openxmlformats.org/officeDocument/2006/relationships/hyperlink" Target="https://www.cde.state.co.us/datapipeline/inter_sped-iep" TargetMode="External"/><Relationship Id="rId4" Type="http://schemas.openxmlformats.org/officeDocument/2006/relationships/hyperlink" Target="mailto:Prokop_H@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d.cde.state.co.us/datapipeline/snap-snapshots/snap-sped-decemb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eams.microsoft.com/l/meetup-join/19%3ameeting_NTQ0YWUwYjktNWRiNC00YjI2LWI0MjMtYTM2ZGE2Y2NkMWZj%40thread.v2/0?context=%7b%22Tid%22%3a%22a751cfc8-1f9a-4edb-8370-9f1c6d4bea5a%22%2c%22Oid%22%3a%22a9773a47-99d2-4599-9377-6d37e9ec0bd3%22%7d"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ed.cde.state.co.us/datapipeline/snap-snapshots/snap-sped-decemb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ed.cde.state.co.us/datapipeline/inter-interchanges/inter-staf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spcBef>
                <a:spcPts val="1000"/>
              </a:spcBef>
            </a:pPr>
            <a:r>
              <a:rPr lang="en-US" dirty="0"/>
              <a:t> </a:t>
            </a:r>
            <a:r>
              <a:rPr lang="en-US" sz="3100" b="1" dirty="0">
                <a:solidFill>
                  <a:prstClr val="black"/>
                </a:solidFill>
              </a:rPr>
              <a:t>2025-2026</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December Staff Snapshot and</a:t>
            </a:r>
            <a:br>
              <a:rPr lang="en-US" sz="3100" b="1" dirty="0">
                <a:solidFill>
                  <a:prstClr val="black"/>
                </a:solidFill>
              </a:rPr>
            </a:br>
            <a:r>
              <a:rPr lang="en-US" sz="3100" b="1" dirty="0">
                <a:solidFill>
                  <a:prstClr val="black"/>
                </a:solidFill>
              </a:rPr>
              <a:t>Staff Approval Matrix (SAM)</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a:xfrm>
            <a:off x="894735" y="5258044"/>
            <a:ext cx="10402529" cy="582559"/>
          </a:xfrm>
        </p:spPr>
        <p:txBody>
          <a:bodyPr>
            <a:normAutofit fontScale="25000" lnSpcReduction="20000"/>
          </a:bodyPr>
          <a:lstStyle/>
          <a:p>
            <a:pPr lvl="0"/>
            <a:endParaRPr lang="en-US" b="1" baseline="30000" dirty="0">
              <a:solidFill>
                <a:prstClr val="black"/>
              </a:solidFill>
              <a:latin typeface="Museo Slab 500" panose="02000000000000000000" pitchFamily="50" charset="0"/>
            </a:endParaRPr>
          </a:p>
          <a:p>
            <a:pPr lvl="0"/>
            <a:r>
              <a:rPr lang="en-US" sz="12800" b="1" baseline="30000" dirty="0">
                <a:solidFill>
                  <a:prstClr val="black"/>
                </a:solidFill>
                <a:latin typeface="Museo Slab 500" panose="02000000000000000000" pitchFamily="50" charset="0"/>
              </a:rPr>
              <a:t>December 3, 2025</a:t>
            </a:r>
          </a:p>
          <a:p>
            <a:pPr lvl="0"/>
            <a:endParaRPr lang="en-US" sz="12800" b="1" baseline="30000" dirty="0">
              <a:solidFill>
                <a:prstClr val="black"/>
              </a:solidFill>
              <a:latin typeface="Museo Slab 500" panose="02000000000000000000" pitchFamily="50" charset="0"/>
            </a:endParaRPr>
          </a:p>
          <a:p>
            <a:pPr lvl="0"/>
            <a:r>
              <a:rPr lang="en-US" sz="12800" b="1" baseline="30000" dirty="0">
                <a:solidFill>
                  <a:prstClr val="black"/>
                </a:solidFill>
                <a:latin typeface="Museo Slab 500" panose="02000000000000000000" pitchFamily="50" charset="0"/>
              </a:rPr>
              <a:t>Lindsey Heitman</a:t>
            </a:r>
          </a:p>
          <a:p>
            <a:pPr lvl="0"/>
            <a:endParaRPr lang="en-US" b="1" baseline="30000" dirty="0">
              <a:solidFill>
                <a:prstClr val="black"/>
              </a:solidFill>
              <a:latin typeface="Museo Slab 500" panose="02000000000000000000" pitchFamily="50" charset="0"/>
            </a:endParaRPr>
          </a:p>
        </p:txBody>
      </p:sp>
      <p:sp>
        <p:nvSpPr>
          <p:cNvPr id="2" name="Slide Number Placeholder 1">
            <a:extLst>
              <a:ext uri="{FF2B5EF4-FFF2-40B4-BE49-F238E27FC236}">
                <a16:creationId xmlns:a16="http://schemas.microsoft.com/office/drawing/2014/main" id="{1D905474-46F8-EA09-14B4-6581A6299A09}"/>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5882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Required Staff</a:t>
            </a:r>
            <a:br>
              <a:rPr lang="en-US" sz="3200" dirty="0"/>
            </a:br>
            <a:r>
              <a:rPr lang="en-US" sz="3200" dirty="0"/>
              <a:t>Director of Special Education</a:t>
            </a:r>
          </a:p>
        </p:txBody>
      </p:sp>
      <p:sp>
        <p:nvSpPr>
          <p:cNvPr id="2" name="Content Placeholder 1">
            <a:extLst>
              <a:ext uri="{FF2B5EF4-FFF2-40B4-BE49-F238E27FC236}">
                <a16:creationId xmlns:a16="http://schemas.microsoft.com/office/drawing/2014/main" id="{15113F3C-4175-2BAB-0BA0-18C7713CDB41}"/>
              </a:ext>
            </a:extLst>
          </p:cNvPr>
          <p:cNvSpPr>
            <a:spLocks noGrp="1"/>
          </p:cNvSpPr>
          <p:nvPr>
            <p:ph idx="1"/>
          </p:nvPr>
        </p:nvSpPr>
        <p:spPr/>
        <p:txBody>
          <a:bodyPr>
            <a:normAutofit/>
          </a:bodyPr>
          <a:lstStyle/>
          <a:p>
            <a:pPr marL="0" indent="0">
              <a:buNone/>
              <a:defRPr/>
            </a:pPr>
            <a:r>
              <a:rPr lang="en-US" sz="1700" dirty="0"/>
              <a:t>Each administrative unit is required to employ and report an appropriately licensed and endorsed special education director.</a:t>
            </a:r>
            <a:r>
              <a:rPr lang="en-US" sz="1700" i="1" dirty="0"/>
              <a:t> </a:t>
            </a:r>
          </a:p>
          <a:p>
            <a:pPr indent="-351378">
              <a:defRPr/>
            </a:pPr>
            <a:endParaRPr lang="en-US" sz="1700" i="1" dirty="0"/>
          </a:p>
          <a:p>
            <a:pPr marL="274320" lvl="1">
              <a:defRPr/>
            </a:pPr>
            <a:r>
              <a:rPr lang="en-US" sz="1700" i="1" dirty="0"/>
              <a:t>ECEA Rules  3.01(1)(c) Employment of a properly licensed and endorsed professional who will function at least half time as director of special education and who has the authority and responsibility to assure that all the duties and responsibilities of the AU as specified in these Rules are carried out.</a:t>
            </a:r>
          </a:p>
          <a:p>
            <a:pPr marL="274320" lvl="1">
              <a:defRPr/>
            </a:pPr>
            <a:endParaRPr lang="en-US" sz="1700" i="1" dirty="0"/>
          </a:p>
          <a:p>
            <a:pPr lvl="1">
              <a:defRPr/>
            </a:pPr>
            <a:r>
              <a:rPr lang="en-US" sz="1600" dirty="0"/>
              <a:t>Appropriate license type = ADM (administrator)</a:t>
            </a:r>
          </a:p>
          <a:p>
            <a:pPr lvl="1">
              <a:defRPr/>
            </a:pPr>
            <a:endParaRPr lang="en-US" sz="1600" dirty="0"/>
          </a:p>
          <a:p>
            <a:pPr lvl="1">
              <a:defRPr/>
            </a:pPr>
            <a:r>
              <a:rPr lang="en-US" sz="1600" dirty="0"/>
              <a:t>Appropriate endorsement = Director of Special Education</a:t>
            </a:r>
          </a:p>
          <a:p>
            <a:pPr lvl="1">
              <a:defRPr/>
            </a:pPr>
            <a:endParaRPr lang="en-US" sz="1600" dirty="0"/>
          </a:p>
          <a:p>
            <a:pPr lvl="1">
              <a:defRPr/>
            </a:pPr>
            <a:r>
              <a:rPr lang="en-US" sz="1600" dirty="0"/>
              <a:t>Job Code = 102 Special Education Director</a:t>
            </a:r>
          </a:p>
          <a:p>
            <a:pPr marL="0" indent="0">
              <a:buNone/>
            </a:pPr>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10</a:t>
            </a:fld>
            <a:endParaRPr lang="en-US" dirty="0"/>
          </a:p>
        </p:txBody>
      </p:sp>
    </p:spTree>
    <p:extLst>
      <p:ext uri="{BB962C8B-B14F-4D97-AF65-F5344CB8AC3E}">
        <p14:creationId xmlns:p14="http://schemas.microsoft.com/office/powerpoint/2010/main" val="42087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Required Staff</a:t>
            </a:r>
            <a:br>
              <a:rPr lang="en-US" sz="3200" dirty="0"/>
            </a:br>
            <a:r>
              <a:rPr lang="en-US" sz="3200" dirty="0"/>
              <a:t>Child Find Coordinator</a:t>
            </a:r>
          </a:p>
        </p:txBody>
      </p:sp>
      <p:sp>
        <p:nvSpPr>
          <p:cNvPr id="2" name="Content Placeholder 1"/>
          <p:cNvSpPr>
            <a:spLocks noGrp="1"/>
          </p:cNvSpPr>
          <p:nvPr>
            <p:ph idx="1"/>
          </p:nvPr>
        </p:nvSpPr>
        <p:spPr>
          <a:xfrm>
            <a:off x="838199" y="1554480"/>
            <a:ext cx="10696575" cy="4351338"/>
          </a:xfrm>
        </p:spPr>
        <p:txBody>
          <a:bodyPr/>
          <a:lstStyle/>
          <a:p>
            <a:pPr marL="0" indent="-351378">
              <a:spcBef>
                <a:spcPts val="0"/>
              </a:spcBef>
              <a:buNone/>
              <a:defRPr/>
            </a:pPr>
            <a:r>
              <a:rPr lang="en-US" sz="1800" dirty="0"/>
              <a:t>Each administrative unit is required to employ and report an appropriately licensed and endorsed child find coordinator.</a:t>
            </a:r>
            <a:r>
              <a:rPr lang="en-US" sz="1800" i="1" dirty="0"/>
              <a:t> </a:t>
            </a:r>
          </a:p>
          <a:p>
            <a:pPr marL="0" indent="-351378">
              <a:spcBef>
                <a:spcPts val="0"/>
              </a:spcBef>
              <a:buNone/>
              <a:defRPr/>
            </a:pPr>
            <a:endParaRPr lang="en-US" sz="1800" i="1" dirty="0"/>
          </a:p>
          <a:p>
            <a:pPr marL="560070" lvl="1" indent="-285750">
              <a:spcBef>
                <a:spcPts val="0"/>
              </a:spcBef>
              <a:defRPr/>
            </a:pPr>
            <a:r>
              <a:rPr lang="en-US" sz="1800" i="1" dirty="0"/>
              <a:t>ECEA Rules  4.02(2)(b) Each administrative unit and state-operated program shall have one person designated as the child find coordinator who shall be responsible for an ongoing child identification process.</a:t>
            </a:r>
          </a:p>
          <a:p>
            <a:pPr marL="560070" lvl="1" indent="-285750">
              <a:spcBef>
                <a:spcPts val="0"/>
              </a:spcBef>
              <a:defRPr/>
            </a:pPr>
            <a:endParaRPr lang="en-US" sz="1800" i="1" dirty="0"/>
          </a:p>
          <a:p>
            <a:pPr marL="560070" lvl="1" indent="-285750">
              <a:spcBef>
                <a:spcPts val="0"/>
              </a:spcBef>
              <a:defRPr/>
            </a:pPr>
            <a:r>
              <a:rPr lang="en-US" sz="1800" dirty="0"/>
              <a:t>Appropriate license types = </a:t>
            </a:r>
          </a:p>
          <a:p>
            <a:pPr marL="1017270" lvl="2" indent="-285750">
              <a:spcBef>
                <a:spcPts val="0"/>
              </a:spcBef>
              <a:defRPr/>
            </a:pPr>
            <a:r>
              <a:rPr lang="en-US" dirty="0"/>
              <a:t>TCH (teacher)</a:t>
            </a:r>
          </a:p>
          <a:p>
            <a:pPr marL="1017270" lvl="2" indent="-285750">
              <a:spcBef>
                <a:spcPts val="0"/>
              </a:spcBef>
              <a:defRPr/>
            </a:pPr>
            <a:r>
              <a:rPr lang="en-US" dirty="0"/>
              <a:t>SSP (special service provider)</a:t>
            </a:r>
          </a:p>
          <a:p>
            <a:pPr marL="1017270" lvl="2" indent="-285750">
              <a:spcBef>
                <a:spcPts val="0"/>
              </a:spcBef>
              <a:defRPr/>
            </a:pPr>
            <a:r>
              <a:rPr lang="en-US" dirty="0"/>
              <a:t>ADM (administrator - Director of Special Education)</a:t>
            </a:r>
          </a:p>
          <a:p>
            <a:pPr marL="1017270" lvl="2" indent="-285750">
              <a:spcBef>
                <a:spcPts val="0"/>
              </a:spcBef>
              <a:defRPr/>
            </a:pPr>
            <a:endParaRPr lang="en-US" dirty="0"/>
          </a:p>
          <a:p>
            <a:pPr marL="560070" lvl="1" indent="-285750">
              <a:spcBef>
                <a:spcPts val="0"/>
              </a:spcBef>
              <a:defRPr/>
            </a:pPr>
            <a:r>
              <a:rPr lang="en-US" sz="1800" dirty="0"/>
              <a:t>Appropriate endorsement = </a:t>
            </a:r>
            <a:r>
              <a:rPr lang="en-US" sz="1800" i="1" u="sng" dirty="0"/>
              <a:t>any</a:t>
            </a:r>
            <a:r>
              <a:rPr lang="en-US" sz="1800" dirty="0"/>
              <a:t> special education endorsement </a:t>
            </a:r>
            <a:r>
              <a:rPr lang="en-US" sz="1800" i="1" dirty="0"/>
              <a:t>(teacher, special service provider or administrator)</a:t>
            </a:r>
          </a:p>
          <a:p>
            <a:pPr marL="560070" lvl="1" indent="-285750">
              <a:spcBef>
                <a:spcPts val="0"/>
              </a:spcBef>
              <a:defRPr/>
            </a:pPr>
            <a:endParaRPr lang="en-US" sz="1800" i="1" dirty="0"/>
          </a:p>
          <a:p>
            <a:pPr marL="560070" lvl="1" indent="-285750">
              <a:spcBef>
                <a:spcPts val="0"/>
              </a:spcBef>
              <a:defRPr/>
            </a:pPr>
            <a:r>
              <a:rPr lang="en-US" sz="1800" dirty="0"/>
              <a:t>Job Code = 330 Child Find Coordinator </a:t>
            </a:r>
          </a:p>
          <a:p>
            <a:pPr marL="560070" lvl="1" indent="-285750">
              <a:spcBef>
                <a:spcPts val="0"/>
              </a:spcBef>
              <a:defRPr/>
            </a:pPr>
            <a:endParaRPr lang="en-US" sz="1800" i="1" dirty="0"/>
          </a:p>
          <a:p>
            <a:pPr marL="0" indent="0">
              <a:spcBef>
                <a:spcPts val="0"/>
              </a:spcBef>
              <a:buNone/>
              <a:defRPr/>
            </a:pPr>
            <a:endParaRPr lang="en-US" sz="1800" i="1"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11</a:t>
            </a:fld>
            <a:endParaRPr lang="en-US" dirty="0"/>
          </a:p>
        </p:txBody>
      </p:sp>
    </p:spTree>
    <p:extLst>
      <p:ext uri="{BB962C8B-B14F-4D97-AF65-F5344CB8AC3E}">
        <p14:creationId xmlns:p14="http://schemas.microsoft.com/office/powerpoint/2010/main" val="167810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Staff Interchange Files</a:t>
            </a:r>
            <a:br>
              <a:rPr lang="en-US" dirty="0"/>
            </a:br>
            <a:r>
              <a:rPr lang="en-US" dirty="0"/>
              <a:t> Record Expectation</a:t>
            </a:r>
          </a:p>
        </p:txBody>
      </p:sp>
      <p:sp>
        <p:nvSpPr>
          <p:cNvPr id="2" name="Rectangle 1"/>
          <p:cNvSpPr/>
          <p:nvPr/>
        </p:nvSpPr>
        <p:spPr>
          <a:xfrm>
            <a:off x="1126028" y="1520687"/>
            <a:ext cx="8954634" cy="3693319"/>
          </a:xfrm>
          <a:prstGeom prst="rect">
            <a:avLst/>
          </a:prstGeom>
        </p:spPr>
        <p:txBody>
          <a:bodyPr wrap="square">
            <a:spAutoFit/>
          </a:bodyPr>
          <a:lstStyle/>
          <a:p>
            <a:pPr marL="55562" lvl="2">
              <a:defRPr/>
            </a:pPr>
            <a:r>
              <a:rPr lang="en-US" cap="all" dirty="0">
                <a:solidFill>
                  <a:prstClr val="black"/>
                </a:solidFill>
                <a:latin typeface="Calibri" panose="020F0502020204030204"/>
              </a:rPr>
              <a:t>Staff Profile </a:t>
            </a:r>
          </a:p>
          <a:p>
            <a:pPr marL="742950" lvl="1" indent="-285750">
              <a:buFont typeface="Arial" panose="020B0604020202020204" pitchFamily="34" charset="0"/>
              <a:buChar char="•"/>
              <a:defRPr/>
            </a:pPr>
            <a:r>
              <a:rPr lang="en-US" dirty="0">
                <a:solidFill>
                  <a:prstClr val="black"/>
                </a:solidFill>
                <a:latin typeface="Calibri" panose="020F0502020204030204"/>
              </a:rPr>
              <a:t>General information per staff</a:t>
            </a:r>
          </a:p>
          <a:p>
            <a:pPr marL="742950" lvl="1" indent="-285750">
              <a:buFont typeface="Arial" panose="020B0604020202020204" pitchFamily="34" charset="0"/>
              <a:buChar char="•"/>
              <a:defRPr/>
            </a:pPr>
            <a:r>
              <a:rPr lang="en-US" dirty="0">
                <a:solidFill>
                  <a:prstClr val="black"/>
                </a:solidFill>
                <a:latin typeface="Calibri" panose="020F0502020204030204"/>
              </a:rPr>
              <a:t>Only 1 record per staff</a:t>
            </a:r>
          </a:p>
          <a:p>
            <a:pPr marL="742950" lvl="1" indent="-285750">
              <a:buFont typeface="Arial" panose="020B0604020202020204" pitchFamily="34" charset="0"/>
              <a:buChar char="•"/>
              <a:defRPr/>
            </a:pPr>
            <a:r>
              <a:rPr lang="en-US" dirty="0">
                <a:solidFill>
                  <a:prstClr val="black"/>
                </a:solidFill>
                <a:latin typeface="Calibri" panose="020F0502020204030204"/>
              </a:rPr>
              <a:t>Must be uploaded first</a:t>
            </a:r>
          </a:p>
          <a:p>
            <a:pPr marL="742950" lvl="1" indent="-285750">
              <a:buFont typeface="Arial" panose="020B0604020202020204" pitchFamily="34" charset="0"/>
              <a:buChar char="•"/>
              <a:defRPr/>
            </a:pPr>
            <a:r>
              <a:rPr lang="en-US" dirty="0">
                <a:solidFill>
                  <a:prstClr val="black"/>
                </a:solidFill>
                <a:latin typeface="Calibri" panose="020F0502020204030204"/>
              </a:rPr>
              <a:t>District Code field - report district code or BOCES code that issue the paycheck</a:t>
            </a:r>
          </a:p>
          <a:p>
            <a:pPr lvl="2">
              <a:defRPr/>
            </a:pPr>
            <a:r>
              <a:rPr lang="en-US" dirty="0">
                <a:solidFill>
                  <a:prstClr val="black"/>
                </a:solidFill>
                <a:latin typeface="Calibri" panose="020F0502020204030204"/>
              </a:rPr>
              <a:t>*IMPORTANT for how data is pulled and displayed for the Staff Evaluation Snapshot</a:t>
            </a:r>
          </a:p>
          <a:p>
            <a:pPr lvl="2">
              <a:defRPr/>
            </a:pPr>
            <a:endParaRPr lang="en-US" dirty="0">
              <a:solidFill>
                <a:prstClr val="black"/>
              </a:solidFill>
              <a:latin typeface="Calibri" panose="020F0502020204030204"/>
            </a:endParaRPr>
          </a:p>
          <a:p>
            <a:pPr marL="55562" lvl="2">
              <a:defRPr/>
            </a:pPr>
            <a:r>
              <a:rPr lang="en-US" cap="all" dirty="0">
                <a:solidFill>
                  <a:prstClr val="black"/>
                </a:solidFill>
                <a:latin typeface="Calibri" panose="020F0502020204030204"/>
              </a:rPr>
              <a:t>Staff Assignment </a:t>
            </a:r>
          </a:p>
          <a:p>
            <a:pPr marL="742950" lvl="1" indent="-285750">
              <a:buFont typeface="Arial" panose="020B0604020202020204" pitchFamily="34" charset="0"/>
              <a:buChar char="•"/>
              <a:defRPr/>
            </a:pPr>
            <a:r>
              <a:rPr lang="en-US" dirty="0">
                <a:solidFill>
                  <a:prstClr val="black"/>
                </a:solidFill>
                <a:latin typeface="Calibri" panose="020F0502020204030204"/>
              </a:rPr>
              <a:t>Provides specifics to actual duties and locations</a:t>
            </a:r>
          </a:p>
          <a:p>
            <a:pPr marL="742950" lvl="1" indent="-285750">
              <a:buFont typeface="Arial" panose="020B0604020202020204" pitchFamily="34" charset="0"/>
              <a:buChar char="•"/>
              <a:defRPr/>
            </a:pPr>
            <a:r>
              <a:rPr lang="en-US" dirty="0">
                <a:solidFill>
                  <a:prstClr val="black"/>
                </a:solidFill>
                <a:latin typeface="Calibri" panose="020F0502020204030204"/>
              </a:rPr>
              <a:t>multiple records allowed per staff member</a:t>
            </a:r>
          </a:p>
          <a:p>
            <a:pPr marL="742950" lvl="1" indent="-285750">
              <a:buFont typeface="Arial" panose="020B0604020202020204" pitchFamily="34" charset="0"/>
              <a:buChar char="•"/>
              <a:defRPr/>
            </a:pPr>
            <a:r>
              <a:rPr lang="en-US" dirty="0">
                <a:solidFill>
                  <a:prstClr val="black"/>
                </a:solidFill>
                <a:latin typeface="Calibri" panose="020F0502020204030204"/>
              </a:rPr>
              <a:t>District Code field - report district code or BOCES code that issue the paycheck</a:t>
            </a:r>
          </a:p>
          <a:p>
            <a:pPr lvl="2">
              <a:defRPr/>
            </a:pPr>
            <a:r>
              <a:rPr lang="en-US" dirty="0">
                <a:solidFill>
                  <a:prstClr val="black"/>
                </a:solidFill>
                <a:latin typeface="Calibri" panose="020F0502020204030204"/>
              </a:rPr>
              <a:t>*IMPORTANT for how data is pulled and displayed for the Staff Evaluation Snapshot</a:t>
            </a:r>
          </a:p>
          <a:p>
            <a:pPr lvl="1">
              <a:defRPr/>
            </a:pPr>
            <a:endParaRPr lang="en-US" dirty="0">
              <a:solidFill>
                <a:prstClr val="black"/>
              </a:solidFill>
              <a:latin typeface="Calibri" panose="020F0502020204030204"/>
            </a:endParaRPr>
          </a:p>
        </p:txBody>
      </p:sp>
      <p:sp>
        <p:nvSpPr>
          <p:cNvPr id="4" name="Rectangle 3"/>
          <p:cNvSpPr/>
          <p:nvPr/>
        </p:nvSpPr>
        <p:spPr>
          <a:xfrm>
            <a:off x="1637881" y="5214006"/>
            <a:ext cx="8845635" cy="1077218"/>
          </a:xfrm>
          <a:prstGeom prst="rect">
            <a:avLst/>
          </a:prstGeom>
          <a:solidFill>
            <a:schemeClr val="accent4">
              <a:lumMod val="20000"/>
              <a:lumOff val="80000"/>
            </a:schemeClr>
          </a:solidFill>
        </p:spPr>
        <p:txBody>
          <a:bodyPr wrap="square">
            <a:spAutoFit/>
          </a:bodyPr>
          <a:lstStyle/>
          <a:p>
            <a:pPr>
              <a:defRPr/>
            </a:pPr>
            <a:r>
              <a:rPr lang="en-US" sz="1600" b="1" dirty="0">
                <a:solidFill>
                  <a:prstClr val="black"/>
                </a:solidFill>
                <a:latin typeface="Calibri" panose="020F0502020204030204"/>
              </a:rPr>
              <a:t>District status report found under Cognos Reports/Special Education December Count (DEC role) </a:t>
            </a:r>
          </a:p>
          <a:p>
            <a:pPr marL="285750" indent="-285750">
              <a:buFont typeface="Arial" panose="020B0604020202020204" pitchFamily="34" charset="0"/>
              <a:buChar char="•"/>
              <a:defRPr/>
            </a:pPr>
            <a:r>
              <a:rPr lang="en-US" sz="1600" dirty="0">
                <a:solidFill>
                  <a:prstClr val="black"/>
                </a:solidFill>
                <a:latin typeface="Calibri" panose="020F0502020204030204"/>
              </a:rPr>
              <a:t>Staff: District/AU Activity Report</a:t>
            </a:r>
          </a:p>
          <a:p>
            <a:pPr marL="285750" indent="-285750">
              <a:buFont typeface="Arial" panose="020B0604020202020204" pitchFamily="34" charset="0"/>
              <a:buChar char="•"/>
              <a:defRPr/>
            </a:pPr>
            <a:r>
              <a:rPr lang="en-US" sz="1600" dirty="0">
                <a:solidFill>
                  <a:prstClr val="black"/>
                </a:solidFill>
                <a:latin typeface="Calibri" panose="020F0502020204030204"/>
              </a:rPr>
              <a:t>Lists the status of all Staff Profile and Staff Assignment file uploads</a:t>
            </a:r>
          </a:p>
          <a:p>
            <a:pPr marL="285750" indent="-285750">
              <a:buFont typeface="Arial" panose="020B0604020202020204" pitchFamily="34" charset="0"/>
              <a:buChar char="•"/>
              <a:defRPr/>
            </a:pPr>
            <a:r>
              <a:rPr lang="en-US" sz="1600" dirty="0">
                <a:solidFill>
                  <a:prstClr val="black"/>
                </a:solidFill>
                <a:latin typeface="Calibri" panose="020F0502020204030204"/>
              </a:rPr>
              <a:t>Breaks it out by district and AU </a:t>
            </a:r>
          </a:p>
        </p:txBody>
      </p:sp>
      <p:sp>
        <p:nvSpPr>
          <p:cNvPr id="9" name="Slide Number Placeholder 8"/>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12</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73149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Assignment File Overview</a:t>
            </a:r>
          </a:p>
        </p:txBody>
      </p:sp>
      <p:sp>
        <p:nvSpPr>
          <p:cNvPr id="3" name="Content Placeholder 2"/>
          <p:cNvSpPr>
            <a:spLocks noGrp="1"/>
          </p:cNvSpPr>
          <p:nvPr>
            <p:ph idx="1"/>
          </p:nvPr>
        </p:nvSpPr>
        <p:spPr>
          <a:xfrm>
            <a:off x="838199" y="1554480"/>
            <a:ext cx="10752221" cy="4351338"/>
          </a:xfrm>
        </p:spPr>
        <p:txBody>
          <a:bodyPr>
            <a:normAutofit/>
          </a:bodyPr>
          <a:lstStyle/>
          <a:p>
            <a:pPr marL="0" indent="0">
              <a:buNone/>
            </a:pPr>
            <a:r>
              <a:rPr lang="en-US" sz="1600" dirty="0">
                <a:solidFill>
                  <a:schemeClr val="tx1"/>
                </a:solidFill>
              </a:rPr>
              <a:t>Multiple records are allowed per </a:t>
            </a:r>
            <a:r>
              <a:rPr lang="en-US" sz="1600" dirty="0"/>
              <a:t>person</a:t>
            </a:r>
            <a:r>
              <a:rPr lang="en-US" sz="1600" dirty="0">
                <a:solidFill>
                  <a:schemeClr val="tx1"/>
                </a:solidFill>
              </a:rPr>
              <a:t> based on </a:t>
            </a:r>
          </a:p>
          <a:p>
            <a:pPr lvl="1"/>
            <a:r>
              <a:rPr lang="en-US" sz="1600" dirty="0"/>
              <a:t>Special Education Status (if serving both SPED and non-SPED students)</a:t>
            </a:r>
          </a:p>
          <a:p>
            <a:pPr lvl="1"/>
            <a:r>
              <a:rPr lang="en-US" sz="1600" dirty="0"/>
              <a:t>Job Class Code (report a record for each job role staff are fulfilling) </a:t>
            </a:r>
          </a:p>
          <a:p>
            <a:pPr lvl="1"/>
            <a:r>
              <a:rPr lang="en-US" sz="1600" dirty="0"/>
              <a:t>School Code – teachers (202 job coded staff)</a:t>
            </a:r>
          </a:p>
          <a:p>
            <a:pPr lvl="2"/>
            <a:r>
              <a:rPr lang="en-US" sz="1600" dirty="0"/>
              <a:t>Break out separate Staff Assignment records for teachers (202s) serving 3 or less schools</a:t>
            </a:r>
          </a:p>
          <a:p>
            <a:pPr lvl="2"/>
            <a:r>
              <a:rPr lang="en-US" sz="1600" dirty="0"/>
              <a:t>SSPs may be reported with school code 9980- district wide (238, 236, 237) </a:t>
            </a:r>
          </a:p>
          <a:p>
            <a:pPr lvl="1"/>
            <a:r>
              <a:rPr lang="en-US" sz="1600" dirty="0"/>
              <a:t>Administrator Instructional Area (AIA Code)</a:t>
            </a:r>
          </a:p>
          <a:p>
            <a:pPr lvl="1"/>
            <a:r>
              <a:rPr lang="en-US" sz="1600" dirty="0"/>
              <a:t>Funding Source Code if more than one funding sources applies to a staff member</a:t>
            </a:r>
          </a:p>
          <a:p>
            <a:pPr marL="457200" lvl="1" indent="0">
              <a:buNone/>
            </a:pPr>
            <a:endParaRPr lang="en-US" sz="1600" dirty="0"/>
          </a:p>
          <a:p>
            <a:pPr marL="0" indent="0">
              <a:buNone/>
            </a:pPr>
            <a:r>
              <a:rPr lang="en-US" sz="1600" dirty="0">
                <a:solidFill>
                  <a:schemeClr val="tx1"/>
                </a:solidFill>
              </a:rPr>
              <a:t>When reporting 2 or more records for a </a:t>
            </a:r>
            <a:r>
              <a:rPr lang="en-US" sz="1600" dirty="0"/>
              <a:t>staff member</a:t>
            </a:r>
            <a:r>
              <a:rPr lang="en-US" sz="1600" dirty="0">
                <a:solidFill>
                  <a:schemeClr val="tx1"/>
                </a:solidFill>
              </a:rPr>
              <a:t>…</a:t>
            </a:r>
          </a:p>
          <a:p>
            <a:pPr lvl="1"/>
            <a:r>
              <a:rPr lang="en-US" sz="1600" dirty="0"/>
              <a:t>Base Salary would be split accordingly</a:t>
            </a:r>
          </a:p>
          <a:p>
            <a:pPr lvl="1"/>
            <a:r>
              <a:rPr lang="en-US" sz="1600" dirty="0"/>
              <a:t>Hours per day would be split accordingly</a:t>
            </a:r>
          </a:p>
          <a:p>
            <a:pPr lvl="1"/>
            <a:r>
              <a:rPr lang="en-US" sz="1600" dirty="0"/>
              <a:t>Contract days would not be split</a:t>
            </a:r>
          </a:p>
        </p:txBody>
      </p:sp>
      <p:sp>
        <p:nvSpPr>
          <p:cNvPr id="6" name="Slide Number Placeholder 5"/>
          <p:cNvSpPr>
            <a:spLocks noGrp="1"/>
          </p:cNvSpPr>
          <p:nvPr>
            <p:ph type="sldNum" sz="quarter" idx="12"/>
          </p:nvPr>
        </p:nvSpPr>
        <p:spPr>
          <a:prstGeom prst="rect">
            <a:avLst/>
          </a:prstGeom>
        </p:spPr>
        <p:txBody>
          <a:bodyPr/>
          <a:lstStyle/>
          <a:p>
            <a:pPr>
              <a:defRPr/>
            </a:pPr>
            <a:fld id="{600BAA8B-998A-4793-9AB8-94EE2C3B2243}" type="slidenum">
              <a:rPr lang="en-US">
                <a:solidFill>
                  <a:prstClr val="white">
                    <a:lumMod val="50000"/>
                  </a:prstClr>
                </a:solidFill>
                <a:latin typeface="Calibri" panose="020F0502020204030204"/>
              </a:rPr>
              <a:pPr>
                <a:defRPr/>
              </a:pPr>
              <a:t>13</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05652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5157-B0F7-A4AC-103A-31174B475620}"/>
              </a:ext>
            </a:extLst>
          </p:cNvPr>
          <p:cNvSpPr>
            <a:spLocks noGrp="1"/>
          </p:cNvSpPr>
          <p:nvPr>
            <p:ph type="title"/>
          </p:nvPr>
        </p:nvSpPr>
        <p:spPr>
          <a:xfrm>
            <a:off x="332873" y="-54394"/>
            <a:ext cx="6081865" cy="756418"/>
          </a:xfrm>
        </p:spPr>
        <p:txBody>
          <a:bodyPr>
            <a:normAutofit fontScale="90000"/>
          </a:bodyPr>
          <a:lstStyle/>
          <a:p>
            <a:br>
              <a:rPr lang="en-US" dirty="0"/>
            </a:br>
            <a:r>
              <a:rPr lang="en-US" dirty="0"/>
              <a:t>Staff Assignment File and </a:t>
            </a:r>
            <a:br>
              <a:rPr lang="en-US" dirty="0"/>
            </a:br>
            <a:r>
              <a:rPr lang="en-US" dirty="0"/>
              <a:t>Admin Instructional Area Codes</a:t>
            </a:r>
          </a:p>
        </p:txBody>
      </p:sp>
      <p:sp>
        <p:nvSpPr>
          <p:cNvPr id="3" name="Content Placeholder 2">
            <a:extLst>
              <a:ext uri="{FF2B5EF4-FFF2-40B4-BE49-F238E27FC236}">
                <a16:creationId xmlns:a16="http://schemas.microsoft.com/office/drawing/2014/main" id="{E0BC38B4-08D3-1D42-32DD-10880EE3AA51}"/>
              </a:ext>
            </a:extLst>
          </p:cNvPr>
          <p:cNvSpPr>
            <a:spLocks noGrp="1"/>
          </p:cNvSpPr>
          <p:nvPr>
            <p:ph idx="1"/>
          </p:nvPr>
        </p:nvSpPr>
        <p:spPr>
          <a:xfrm>
            <a:off x="838200" y="1554480"/>
            <a:ext cx="10888226" cy="4351338"/>
          </a:xfrm>
        </p:spPr>
        <p:txBody>
          <a:bodyPr/>
          <a:lstStyle/>
          <a:p>
            <a:pPr marL="34290" indent="0">
              <a:lnSpc>
                <a:spcPts val="1500"/>
              </a:lnSpc>
              <a:spcBef>
                <a:spcPts val="0"/>
              </a:spcBef>
              <a:buNone/>
            </a:pPr>
            <a:r>
              <a:rPr lang="en-US" sz="1600" dirty="0"/>
              <a:t>Separate assignment records are required in these cases:</a:t>
            </a:r>
          </a:p>
          <a:p>
            <a:pPr lvl="1">
              <a:lnSpc>
                <a:spcPts val="1500"/>
              </a:lnSpc>
              <a:spcBef>
                <a:spcPts val="0"/>
              </a:spcBef>
              <a:buFont typeface="Wingdings" panose="05000000000000000000" pitchFamily="2" charset="2"/>
              <a:buChar char="Ø"/>
            </a:pPr>
            <a:r>
              <a:rPr lang="en-US" sz="1600" dirty="0"/>
              <a:t>Pre-K grade  - AIA 0035 Early Childhood/Prekindergarten</a:t>
            </a:r>
          </a:p>
          <a:p>
            <a:pPr lvl="2">
              <a:lnSpc>
                <a:spcPts val="1500"/>
              </a:lnSpc>
              <a:spcBef>
                <a:spcPts val="0"/>
              </a:spcBef>
            </a:pPr>
            <a:r>
              <a:rPr lang="en-US" sz="1600" dirty="0"/>
              <a:t>Must break out a separate assignment record for staff serving Pre-k </a:t>
            </a:r>
          </a:p>
          <a:p>
            <a:pPr marL="914400" lvl="2" indent="0">
              <a:lnSpc>
                <a:spcPts val="1500"/>
              </a:lnSpc>
              <a:spcBef>
                <a:spcPts val="0"/>
              </a:spcBef>
              <a:buNone/>
            </a:pPr>
            <a:endParaRPr lang="en-US" sz="1600" dirty="0"/>
          </a:p>
          <a:p>
            <a:pPr lvl="1">
              <a:lnSpc>
                <a:spcPts val="1500"/>
              </a:lnSpc>
              <a:spcBef>
                <a:spcPts val="0"/>
              </a:spcBef>
              <a:buFont typeface="Wingdings" panose="05000000000000000000" pitchFamily="2" charset="2"/>
              <a:buChar char="Ø"/>
            </a:pPr>
            <a:r>
              <a:rPr lang="en-US" sz="1600" dirty="0"/>
              <a:t>Grade K only  - AIA 0036 Kindergarten  </a:t>
            </a:r>
          </a:p>
          <a:p>
            <a:pPr lvl="2">
              <a:lnSpc>
                <a:spcPts val="1500"/>
              </a:lnSpc>
              <a:spcBef>
                <a:spcPts val="0"/>
              </a:spcBef>
            </a:pPr>
            <a:r>
              <a:rPr lang="en-US" sz="1600" dirty="0"/>
              <a:t>AIA code 0036 should be reported for a staff that is </a:t>
            </a:r>
            <a:r>
              <a:rPr lang="en-US" sz="1600" i="1" dirty="0"/>
              <a:t>only</a:t>
            </a:r>
            <a:r>
              <a:rPr lang="en-US" sz="1600" dirty="0"/>
              <a:t> serving grade K</a:t>
            </a:r>
          </a:p>
          <a:p>
            <a:pPr marL="914400" lvl="2" indent="0">
              <a:lnSpc>
                <a:spcPts val="1500"/>
              </a:lnSpc>
              <a:spcBef>
                <a:spcPts val="0"/>
              </a:spcBef>
              <a:buNone/>
            </a:pPr>
            <a:r>
              <a:rPr lang="en-US" sz="1600" dirty="0"/>
              <a:t> </a:t>
            </a:r>
          </a:p>
          <a:p>
            <a:pPr lvl="1">
              <a:lnSpc>
                <a:spcPts val="1500"/>
              </a:lnSpc>
              <a:spcBef>
                <a:spcPts val="0"/>
              </a:spcBef>
              <a:buFont typeface="Wingdings" panose="05000000000000000000" pitchFamily="2" charset="2"/>
              <a:buChar char="Ø"/>
            </a:pPr>
            <a:r>
              <a:rPr lang="en-US" sz="1600" dirty="0"/>
              <a:t>Grades K, 1, 2 - AIA 0041 Early Childhood/Elementary) </a:t>
            </a:r>
            <a:r>
              <a:rPr lang="en-US" sz="1600" b="1" i="1" dirty="0"/>
              <a:t>(see below)</a:t>
            </a:r>
          </a:p>
          <a:p>
            <a:pPr lvl="2">
              <a:lnSpc>
                <a:spcPts val="1500"/>
              </a:lnSpc>
              <a:spcBef>
                <a:spcPts val="0"/>
              </a:spcBef>
            </a:pPr>
            <a:r>
              <a:rPr lang="en-US" sz="1600" dirty="0"/>
              <a:t>AIA code 0041 should only be reported for staff with early childhood Sped endorsement</a:t>
            </a:r>
          </a:p>
          <a:p>
            <a:pPr marL="914400" lvl="2" indent="0">
              <a:lnSpc>
                <a:spcPts val="1500"/>
              </a:lnSpc>
              <a:spcBef>
                <a:spcPts val="0"/>
              </a:spcBef>
              <a:buNone/>
            </a:pPr>
            <a:endParaRPr lang="en-US" sz="1600" dirty="0"/>
          </a:p>
          <a:p>
            <a:pPr lvl="1">
              <a:lnSpc>
                <a:spcPts val="1500"/>
              </a:lnSpc>
              <a:spcBef>
                <a:spcPts val="0"/>
              </a:spcBef>
              <a:buFont typeface="Wingdings" panose="05000000000000000000" pitchFamily="2" charset="2"/>
              <a:buChar char="Ø"/>
            </a:pPr>
            <a:r>
              <a:rPr lang="en-US" sz="1600" dirty="0"/>
              <a:t>Grades 3-12 or K-12 (depending on the staff’s endorsement type) - 0002 Special Education</a:t>
            </a:r>
          </a:p>
          <a:p>
            <a:pPr marL="34290" indent="0">
              <a:lnSpc>
                <a:spcPts val="1500"/>
              </a:lnSpc>
              <a:spcBef>
                <a:spcPts val="0"/>
              </a:spcBef>
              <a:buNone/>
            </a:pPr>
            <a:endParaRPr lang="en-US" sz="1600" dirty="0"/>
          </a:p>
          <a:p>
            <a:pPr marL="34290" indent="0">
              <a:spcBef>
                <a:spcPts val="0"/>
              </a:spcBef>
              <a:buNone/>
            </a:pPr>
            <a:endParaRPr lang="en-US" sz="1600" dirty="0"/>
          </a:p>
          <a:p>
            <a:pPr marL="459486" indent="-528066">
              <a:lnSpc>
                <a:spcPts val="1500"/>
              </a:lnSpc>
              <a:spcBef>
                <a:spcPts val="0"/>
              </a:spcBef>
              <a:buNone/>
            </a:pPr>
            <a:r>
              <a:rPr lang="en-US" sz="1600" b="1" dirty="0"/>
              <a:t>Note:</a:t>
            </a:r>
            <a:r>
              <a:rPr lang="en-US" sz="1600" i="1" dirty="0"/>
              <a:t>  </a:t>
            </a:r>
            <a:r>
              <a:rPr lang="en-US" sz="1600" dirty="0"/>
              <a:t>Early Childhood Special Education (age level 0-8) endorsement is appropriate for services to students in grades PreK through 2 only.  For SAM to determine qualified status, a separate assignment record for elementary grades K, 1, 2 </a:t>
            </a:r>
            <a:r>
              <a:rPr lang="en-US" sz="1600" i="1" dirty="0"/>
              <a:t>(any combination of these grades)</a:t>
            </a:r>
            <a:r>
              <a:rPr lang="en-US" sz="1600" dirty="0"/>
              <a:t> is reported with AIA 0041.</a:t>
            </a:r>
          </a:p>
          <a:p>
            <a:pPr marL="0" indent="0">
              <a:buNone/>
            </a:pPr>
            <a:endParaRPr lang="en-US" dirty="0"/>
          </a:p>
        </p:txBody>
      </p:sp>
      <p:sp>
        <p:nvSpPr>
          <p:cNvPr id="5" name="Slide Number Placeholder 4">
            <a:extLst>
              <a:ext uri="{FF2B5EF4-FFF2-40B4-BE49-F238E27FC236}">
                <a16:creationId xmlns:a16="http://schemas.microsoft.com/office/drawing/2014/main" id="{BA59F3A6-CE8B-7387-01C0-47775A7B9C91}"/>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19267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BC58-3924-6F4C-18BA-3D3C616134B3}"/>
              </a:ext>
            </a:extLst>
          </p:cNvPr>
          <p:cNvSpPr>
            <a:spLocks noGrp="1"/>
          </p:cNvSpPr>
          <p:nvPr>
            <p:ph type="ctrTitle"/>
          </p:nvPr>
        </p:nvSpPr>
        <p:spPr/>
        <p:txBody>
          <a:bodyPr/>
          <a:lstStyle/>
          <a:p>
            <a:r>
              <a:rPr lang="en-US" dirty="0"/>
              <a:t>SAM – Staff Approval Matrix</a:t>
            </a:r>
          </a:p>
        </p:txBody>
      </p:sp>
      <p:sp>
        <p:nvSpPr>
          <p:cNvPr id="3" name="Slide Number Placeholder 2">
            <a:extLst>
              <a:ext uri="{FF2B5EF4-FFF2-40B4-BE49-F238E27FC236}">
                <a16:creationId xmlns:a16="http://schemas.microsoft.com/office/drawing/2014/main" id="{447F6228-119E-ADD9-4604-90EC6F315051}"/>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7499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58A2F252-B6CF-E5B4-AA0A-81035B5AD191}"/>
              </a:ext>
            </a:extLst>
          </p:cNvPr>
          <p:cNvSpPr>
            <a:spLocks noGrp="1"/>
          </p:cNvSpPr>
          <p:nvPr>
            <p:ph type="sldNum" sz="quarter" idx="12"/>
          </p:nvPr>
        </p:nvSpPr>
        <p:spPr>
          <a:xfrm>
            <a:off x="332873" y="6356350"/>
            <a:ext cx="2743200" cy="365125"/>
          </a:xfrm>
        </p:spPr>
        <p:txBody>
          <a:bodyPr/>
          <a:lstStyle/>
          <a:p>
            <a:pPr>
              <a:spcAft>
                <a:spcPts val="600"/>
              </a:spcAft>
            </a:pPr>
            <a:fld id="{C479D5F6-EDCB-402A-AC08-4943A1820E8F}" type="slidenum">
              <a:rPr lang="en-US" smtClean="0"/>
              <a:pPr>
                <a:spcAft>
                  <a:spcPts val="600"/>
                </a:spcAft>
              </a:pPr>
              <a:t>16</a:t>
            </a:fld>
            <a:endParaRPr lang="en-US"/>
          </a:p>
        </p:txBody>
      </p:sp>
      <p:sp>
        <p:nvSpPr>
          <p:cNvPr id="3" name="Title 2"/>
          <p:cNvSpPr>
            <a:spLocks noGrp="1"/>
          </p:cNvSpPr>
          <p:nvPr>
            <p:ph type="title"/>
          </p:nvPr>
        </p:nvSpPr>
        <p:spPr>
          <a:xfrm>
            <a:off x="843379" y="0"/>
            <a:ext cx="3435658" cy="6858000"/>
          </a:xfrm>
        </p:spPr>
        <p:txBody>
          <a:bodyPr anchor="ctr">
            <a:normAutofit/>
          </a:bodyPr>
          <a:lstStyle/>
          <a:p>
            <a:r>
              <a:rPr lang="en-US" dirty="0"/>
              <a:t>Staff Approval Matrix</a:t>
            </a:r>
            <a:br>
              <a:rPr lang="en-US" dirty="0"/>
            </a:br>
            <a:r>
              <a:rPr lang="en-US" dirty="0"/>
              <a:t>(SAM)</a:t>
            </a:r>
          </a:p>
        </p:txBody>
      </p:sp>
      <p:graphicFrame>
        <p:nvGraphicFramePr>
          <p:cNvPr id="6" name="Content Placeholder 1" descr="SAM details">
            <a:extLst>
              <a:ext uri="{FF2B5EF4-FFF2-40B4-BE49-F238E27FC236}">
                <a16:creationId xmlns:a16="http://schemas.microsoft.com/office/drawing/2014/main" id="{13F63B12-9B48-9052-C056-14E2E7E6D5F6}"/>
              </a:ext>
            </a:extLst>
          </p:cNvPr>
          <p:cNvGraphicFramePr>
            <a:graphicFrameLocks noGrp="1"/>
          </p:cNvGraphicFramePr>
          <p:nvPr>
            <p:ph sz="half" idx="1"/>
          </p:nvPr>
        </p:nvGraphicFramePr>
        <p:xfrm>
          <a:off x="4500980" y="1520031"/>
          <a:ext cx="706662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52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Staff to Student</a:t>
            </a:r>
            <a:br>
              <a:rPr lang="en-US" dirty="0"/>
            </a:br>
            <a:r>
              <a:rPr lang="en-US" dirty="0"/>
              <a:t>Caseload Matches</a:t>
            </a:r>
          </a:p>
        </p:txBody>
      </p:sp>
      <p:sp>
        <p:nvSpPr>
          <p:cNvPr id="2" name="Content Placeholder 1"/>
          <p:cNvSpPr>
            <a:spLocks noGrp="1"/>
          </p:cNvSpPr>
          <p:nvPr>
            <p:ph idx="1"/>
          </p:nvPr>
        </p:nvSpPr>
        <p:spPr>
          <a:xfrm>
            <a:off x="838199" y="1554480"/>
            <a:ext cx="10860157" cy="4351338"/>
          </a:xfrm>
        </p:spPr>
        <p:txBody>
          <a:bodyPr>
            <a:normAutofit lnSpcReduction="10000"/>
          </a:bodyPr>
          <a:lstStyle/>
          <a:p>
            <a:pPr>
              <a:spcBef>
                <a:spcPts val="0"/>
              </a:spcBef>
              <a:buFont typeface="Wingdings" panose="05000000000000000000" pitchFamily="2" charset="2"/>
              <a:buChar char="q"/>
            </a:pPr>
            <a:r>
              <a:rPr lang="en-US" sz="1700" b="0" dirty="0">
                <a:solidFill>
                  <a:srgbClr val="C00000"/>
                </a:solidFill>
                <a:latin typeface="Trebuchet MS" panose="020B0603020202020204" pitchFamily="34" charset="0"/>
              </a:rPr>
              <a:t>Every IEP Student Participation File record must have a Primary Provider EDID of a 202 or a 238</a:t>
            </a:r>
          </a:p>
          <a:p>
            <a:pPr marL="0" indent="0">
              <a:spcBef>
                <a:spcPts val="0"/>
              </a:spcBef>
              <a:buNone/>
            </a:pPr>
            <a:endParaRPr lang="en-US" sz="1700" b="0" dirty="0">
              <a:solidFill>
                <a:srgbClr val="C00000"/>
              </a:solidFill>
              <a:latin typeface="Trebuchet MS" panose="020B0603020202020204" pitchFamily="34" charset="0"/>
            </a:endParaRPr>
          </a:p>
          <a:p>
            <a:pPr>
              <a:spcBef>
                <a:spcPts val="0"/>
              </a:spcBef>
              <a:buFont typeface="Wingdings" panose="05000000000000000000" pitchFamily="2" charset="2"/>
              <a:buChar char="q"/>
            </a:pPr>
            <a:r>
              <a:rPr lang="en-US" sz="1700" dirty="0">
                <a:solidFill>
                  <a:srgbClr val="C00000"/>
                </a:solidFill>
                <a:latin typeface="Trebuchet MS" panose="020B0603020202020204" pitchFamily="34" charset="0"/>
              </a:rPr>
              <a:t>All staff reported with Job Code 202 or 238 must be associated with at least one student record (either as a primary or secondary provider) in the Participation file or an error will trigger</a:t>
            </a:r>
            <a:endParaRPr lang="en-US" sz="1700" b="0" dirty="0">
              <a:solidFill>
                <a:srgbClr val="C00000"/>
              </a:solidFill>
              <a:latin typeface="Trebuchet MS" panose="020B0603020202020204" pitchFamily="34" charset="0"/>
            </a:endParaRPr>
          </a:p>
          <a:p>
            <a:pPr marL="0" indent="0">
              <a:spcBef>
                <a:spcPts val="0"/>
              </a:spcBef>
              <a:buNone/>
            </a:pPr>
            <a:r>
              <a:rPr lang="en-US" sz="1700" b="0" dirty="0">
                <a:latin typeface="Trebuchet MS" panose="020B0603020202020204" pitchFamily="34" charset="0"/>
              </a:rPr>
              <a:t> </a:t>
            </a:r>
          </a:p>
          <a:p>
            <a:pPr marL="0" indent="0">
              <a:spcBef>
                <a:spcPts val="0"/>
              </a:spcBef>
              <a:buNone/>
            </a:pPr>
            <a:r>
              <a:rPr lang="en-US" sz="1700" b="0" dirty="0">
                <a:latin typeface="Trebuchet MS" panose="020B0603020202020204" pitchFamily="34" charset="0"/>
              </a:rPr>
              <a:t>Two caseload match </a:t>
            </a:r>
            <a:r>
              <a:rPr lang="en-US" sz="1700" dirty="0">
                <a:latin typeface="Trebuchet MS" panose="020B0603020202020204" pitchFamily="34" charset="0"/>
              </a:rPr>
              <a:t>checks</a:t>
            </a:r>
            <a:r>
              <a:rPr lang="en-US" sz="1700" b="0" dirty="0">
                <a:latin typeface="Trebuchet MS" panose="020B0603020202020204" pitchFamily="34" charset="0"/>
              </a:rPr>
              <a:t> exist for Special Education Teachers (202) and Speech-Language Pathologists (238):</a:t>
            </a:r>
          </a:p>
          <a:p>
            <a:pPr marL="0" indent="0">
              <a:spcBef>
                <a:spcPts val="0"/>
              </a:spcBef>
              <a:buNone/>
            </a:pPr>
            <a:endParaRPr lang="en-US" sz="1700" b="0" dirty="0">
              <a:latin typeface="Trebuchet MS" panose="020B0603020202020204" pitchFamily="34" charset="0"/>
            </a:endParaRPr>
          </a:p>
          <a:p>
            <a:pPr marL="0" indent="0">
              <a:spcBef>
                <a:spcPts val="0"/>
              </a:spcBef>
              <a:buNone/>
            </a:pPr>
            <a:r>
              <a:rPr lang="en-US" sz="1700" dirty="0">
                <a:latin typeface="Trebuchet MS" panose="020B0603020202020204" pitchFamily="34" charset="0"/>
              </a:rPr>
              <a:t>1. Grade Caseload Match in the Data Pipeline (staff grades to student grades)</a:t>
            </a:r>
          </a:p>
          <a:p>
            <a:pPr lvl="1">
              <a:spcBef>
                <a:spcPts val="0"/>
              </a:spcBef>
            </a:pPr>
            <a:r>
              <a:rPr lang="en-US" sz="1700" dirty="0">
                <a:latin typeface="Trebuchet MS" panose="020B0603020202020204" pitchFamily="34" charset="0"/>
              </a:rPr>
              <a:t>grades marked “Yes” in the staff assignment </a:t>
            </a:r>
            <a:r>
              <a:rPr lang="en-US" sz="1700" b="0" dirty="0">
                <a:latin typeface="Trebuchet MS" panose="020B0603020202020204" pitchFamily="34" charset="0"/>
              </a:rPr>
              <a:t>record must match the grades of students in the IEP Participation file </a:t>
            </a:r>
          </a:p>
          <a:p>
            <a:pPr lvl="1">
              <a:spcBef>
                <a:spcPts val="0"/>
              </a:spcBef>
            </a:pPr>
            <a:r>
              <a:rPr lang="en-US" sz="1700" dirty="0"/>
              <a:t>validates this on all 5 provider fields in student records for job codes 202 and 238 only</a:t>
            </a:r>
            <a:endParaRPr lang="en-US" sz="1700" b="0" dirty="0">
              <a:latin typeface="Trebuchet MS" panose="020B0603020202020204" pitchFamily="34" charset="0"/>
            </a:endParaRPr>
          </a:p>
          <a:p>
            <a:pPr marL="457200" indent="-457200">
              <a:spcBef>
                <a:spcPts val="0"/>
              </a:spcBef>
              <a:buFont typeface="+mj-lt"/>
              <a:buAutoNum type="arabicParenR"/>
            </a:pPr>
            <a:endParaRPr lang="en-US" sz="1700" b="0" dirty="0">
              <a:latin typeface="Trebuchet MS" panose="020B0603020202020204" pitchFamily="34" charset="0"/>
            </a:endParaRPr>
          </a:p>
          <a:p>
            <a:pPr marL="0" indent="0">
              <a:spcBef>
                <a:spcPts val="0"/>
              </a:spcBef>
              <a:buNone/>
            </a:pPr>
            <a:r>
              <a:rPr lang="en-US" sz="1700" dirty="0">
                <a:latin typeface="Trebuchet MS" panose="020B0603020202020204" pitchFamily="34" charset="0"/>
              </a:rPr>
              <a:t>2. Disability/50% Caseload Match in SAM (staff endorsement to student disability)  </a:t>
            </a:r>
          </a:p>
          <a:p>
            <a:pPr lvl="1">
              <a:spcBef>
                <a:spcPts val="0"/>
              </a:spcBef>
            </a:pPr>
            <a:r>
              <a:rPr lang="en-US" sz="1700" dirty="0">
                <a:latin typeface="Trebuchet MS" panose="020B0603020202020204" pitchFamily="34" charset="0"/>
              </a:rPr>
              <a:t>Primary provider staff must hold an appropriate special education endorsement for the majority of student disabilities in the IEP Participation file</a:t>
            </a:r>
          </a:p>
          <a:p>
            <a:pPr marL="1188720" lvl="2" indent="-457200">
              <a:spcBef>
                <a:spcPts val="0"/>
              </a:spcBef>
            </a:pPr>
            <a:r>
              <a:rPr lang="en-US" sz="1700" b="0" dirty="0">
                <a:latin typeface="Trebuchet MS" panose="020B0603020202020204" pitchFamily="34" charset="0"/>
              </a:rPr>
              <a:t>based on the staff EDID reported in the </a:t>
            </a:r>
            <a:r>
              <a:rPr lang="en-US" sz="1700" i="1" dirty="0">
                <a:latin typeface="Trebuchet MS" panose="020B0603020202020204" pitchFamily="34" charset="0"/>
              </a:rPr>
              <a:t>Primary Provider</a:t>
            </a:r>
            <a:r>
              <a:rPr lang="en-US" sz="1700" b="0" dirty="0">
                <a:latin typeface="Trebuchet MS" panose="020B0603020202020204" pitchFamily="34" charset="0"/>
              </a:rPr>
              <a:t> field in the IEP Participation file</a:t>
            </a:r>
          </a:p>
          <a:p>
            <a:pPr marL="1188720" lvl="2" indent="-457200">
              <a:spcBef>
                <a:spcPts val="0"/>
              </a:spcBef>
            </a:pPr>
            <a:r>
              <a:rPr lang="en-US" sz="1700" b="0" dirty="0">
                <a:latin typeface="Trebuchet MS" panose="020B0603020202020204" pitchFamily="34" charset="0"/>
              </a:rPr>
              <a:t>Staff EDID reported in any one of the four Secondary Provider fields do not generate a student disability caseload</a:t>
            </a:r>
          </a:p>
          <a:p>
            <a:pPr marL="1188720" lvl="2" indent="-457200">
              <a:spcBef>
                <a:spcPts val="0"/>
              </a:spcBef>
            </a:pPr>
            <a:r>
              <a:rPr lang="en-US" sz="1700" dirty="0">
                <a:latin typeface="Trebuchet MS" panose="020B0603020202020204" pitchFamily="34" charset="0"/>
              </a:rPr>
              <a:t>SAM warnings DC209/DC210</a:t>
            </a:r>
            <a:endParaRPr lang="en-US" sz="1700" b="0" dirty="0">
              <a:latin typeface="Trebuchet MS" panose="020B0603020202020204" pitchFamily="34" charset="0"/>
            </a:endParaRPr>
          </a:p>
          <a:p>
            <a:pPr marL="731520" lvl="2" indent="0">
              <a:spcBef>
                <a:spcPts val="0"/>
              </a:spcBef>
              <a:buNone/>
            </a:pPr>
            <a:endParaRPr lang="en-US" sz="1400" b="0" dirty="0"/>
          </a:p>
          <a:p>
            <a:pPr marL="274320" lvl="1" indent="0">
              <a:spcBef>
                <a:spcPts val="0"/>
              </a:spcBef>
              <a:buNone/>
            </a:pPr>
            <a:endParaRPr lang="en-US" sz="1800" b="0" dirty="0"/>
          </a:p>
        </p:txBody>
      </p:sp>
      <p:sp>
        <p:nvSpPr>
          <p:cNvPr id="4" name="Footer Placeholder 3"/>
          <p:cNvSpPr>
            <a:spLocks noGrp="1"/>
          </p:cNvSpPr>
          <p:nvPr>
            <p:ph type="ftr" sz="quarter" idx="4294967295"/>
          </p:nvPr>
        </p:nvSpPr>
        <p:spPr>
          <a:xfrm>
            <a:off x="0" y="646271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7A2F4E-5D54-B04B-91BD-7E78EE1FE9FD}" type="slidenum">
              <a:rPr kumimoji="0" lang="en-US" sz="1200" b="1" i="0" u="none" strike="noStrike" kern="1200" cap="none" spc="0" normalizeH="0" baseline="0" noProof="0" smtClean="0">
                <a:ln>
                  <a:noFill/>
                </a:ln>
                <a:solidFill>
                  <a:srgbClr val="45454C"/>
                </a:solidFill>
                <a:effectLst/>
                <a:uLnTx/>
                <a:uFillTx/>
                <a:latin typeface="Trebuchet MS" panose="020B0603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45454C"/>
              </a:solidFill>
              <a:effectLst/>
              <a:uLnTx/>
              <a:uFillTx/>
              <a:latin typeface="Trebuchet MS" panose="020B0603020202020204" pitchFamily="34" charset="0"/>
            </a:endParaRPr>
          </a:p>
        </p:txBody>
      </p:sp>
    </p:spTree>
    <p:extLst>
      <p:ext uri="{BB962C8B-B14F-4D97-AF65-F5344CB8AC3E}">
        <p14:creationId xmlns:p14="http://schemas.microsoft.com/office/powerpoint/2010/main" val="250521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EDAC-6380-9D92-24BA-32B982931B9D}"/>
              </a:ext>
            </a:extLst>
          </p:cNvPr>
          <p:cNvSpPr>
            <a:spLocks noGrp="1"/>
          </p:cNvSpPr>
          <p:nvPr>
            <p:ph type="title"/>
          </p:nvPr>
        </p:nvSpPr>
        <p:spPr/>
        <p:txBody>
          <a:bodyPr>
            <a:normAutofit/>
          </a:bodyPr>
          <a:lstStyle/>
          <a:p>
            <a:r>
              <a:rPr lang="en-US" sz="3200" dirty="0"/>
              <a:t>Qualified vs. Nonqualified Status </a:t>
            </a:r>
            <a:br>
              <a:rPr lang="en-US" sz="3200" i="1" dirty="0"/>
            </a:br>
            <a:endParaRPr lang="en-US" sz="3200" dirty="0"/>
          </a:p>
        </p:txBody>
      </p:sp>
      <p:sp>
        <p:nvSpPr>
          <p:cNvPr id="9" name="TextBox 8">
            <a:extLst>
              <a:ext uri="{FF2B5EF4-FFF2-40B4-BE49-F238E27FC236}">
                <a16:creationId xmlns:a16="http://schemas.microsoft.com/office/drawing/2014/main" id="{89F2098B-BA15-33F7-6A13-3531AD37471A}"/>
              </a:ext>
            </a:extLst>
          </p:cNvPr>
          <p:cNvSpPr txBox="1"/>
          <p:nvPr/>
        </p:nvSpPr>
        <p:spPr>
          <a:xfrm>
            <a:off x="640314" y="1305215"/>
            <a:ext cx="11087099" cy="646331"/>
          </a:xfrm>
          <a:prstGeom prst="rect">
            <a:avLst/>
          </a:prstGeom>
          <a:noFill/>
        </p:spPr>
        <p:txBody>
          <a:bodyPr wrap="square">
            <a:spAutoFit/>
          </a:bodyPr>
          <a:lstStyle/>
          <a:p>
            <a:r>
              <a:rPr lang="en-US" dirty="0"/>
              <a:t>SAM warning validations check </a:t>
            </a:r>
            <a:r>
              <a:rPr lang="en-US" b="1" dirty="0"/>
              <a:t>job code, AIA code, license type, endorsement</a:t>
            </a:r>
            <a:r>
              <a:rPr lang="en-US" dirty="0"/>
              <a:t>, and </a:t>
            </a:r>
            <a:r>
              <a:rPr lang="en-US" b="1" dirty="0"/>
              <a:t>student</a:t>
            </a:r>
            <a:r>
              <a:rPr lang="en-US" dirty="0"/>
              <a:t> </a:t>
            </a:r>
            <a:r>
              <a:rPr lang="en-US" b="1" dirty="0"/>
              <a:t>caseload</a:t>
            </a:r>
            <a:r>
              <a:rPr lang="en-US" b="1" i="1" dirty="0"/>
              <a:t> </a:t>
            </a:r>
            <a:r>
              <a:rPr lang="en-US" dirty="0"/>
              <a:t>to determine</a:t>
            </a:r>
          </a:p>
          <a:p>
            <a:r>
              <a:rPr lang="en-US" dirty="0"/>
              <a:t> if staff are qualified for the job assignment</a:t>
            </a:r>
          </a:p>
        </p:txBody>
      </p:sp>
      <p:sp>
        <p:nvSpPr>
          <p:cNvPr id="6" name="Text Placeholder 5">
            <a:extLst>
              <a:ext uri="{FF2B5EF4-FFF2-40B4-BE49-F238E27FC236}">
                <a16:creationId xmlns:a16="http://schemas.microsoft.com/office/drawing/2014/main" id="{ABF40137-6F16-7C10-7E46-1EE56D69F140}"/>
              </a:ext>
            </a:extLst>
          </p:cNvPr>
          <p:cNvSpPr>
            <a:spLocks noGrp="1"/>
          </p:cNvSpPr>
          <p:nvPr>
            <p:ph type="body" sz="quarter" idx="13"/>
          </p:nvPr>
        </p:nvSpPr>
        <p:spPr>
          <a:xfrm>
            <a:off x="861528" y="2153061"/>
            <a:ext cx="5181600" cy="561839"/>
          </a:xfrm>
        </p:spPr>
        <p:txBody>
          <a:bodyPr/>
          <a:lstStyle/>
          <a:p>
            <a:r>
              <a:rPr lang="en-US" sz="2000" dirty="0">
                <a:latin typeface="Trebuchet MS" panose="020B0603020202020204" pitchFamily="34" charset="0"/>
              </a:rPr>
              <a:t>Qualified staff:</a:t>
            </a:r>
          </a:p>
        </p:txBody>
      </p:sp>
      <p:sp>
        <p:nvSpPr>
          <p:cNvPr id="3" name="Content Placeholder 2">
            <a:extLst>
              <a:ext uri="{FF2B5EF4-FFF2-40B4-BE49-F238E27FC236}">
                <a16:creationId xmlns:a16="http://schemas.microsoft.com/office/drawing/2014/main" id="{C62993A3-B44A-20D1-EFDF-6613979938E1}"/>
              </a:ext>
            </a:extLst>
          </p:cNvPr>
          <p:cNvSpPr>
            <a:spLocks noGrp="1"/>
          </p:cNvSpPr>
          <p:nvPr>
            <p:ph sz="half" idx="1"/>
          </p:nvPr>
        </p:nvSpPr>
        <p:spPr>
          <a:xfrm>
            <a:off x="838201" y="2517901"/>
            <a:ext cx="5181600" cy="3619818"/>
          </a:xfrm>
        </p:spPr>
        <p:txBody>
          <a:bodyPr>
            <a:normAutofit/>
          </a:bodyPr>
          <a:lstStyle/>
          <a:p>
            <a:pPr>
              <a:lnSpc>
                <a:spcPts val="2000"/>
              </a:lnSpc>
              <a:spcBef>
                <a:spcPts val="0"/>
              </a:spcBef>
            </a:pPr>
            <a:r>
              <a:rPr lang="en-US" sz="1600" dirty="0">
                <a:latin typeface="Trebuchet MS" panose="020B0603020202020204" pitchFamily="34" charset="0"/>
              </a:rPr>
              <a:t>Hold a valid and appropriate CDE license for the assignment</a:t>
            </a:r>
          </a:p>
          <a:p>
            <a:pPr marL="0" indent="0">
              <a:lnSpc>
                <a:spcPts val="2000"/>
              </a:lnSpc>
              <a:spcBef>
                <a:spcPts val="0"/>
              </a:spcBef>
              <a:buNone/>
            </a:pPr>
            <a:endParaRPr lang="en-US" sz="1600" dirty="0">
              <a:latin typeface="Trebuchet MS" panose="020B0603020202020204" pitchFamily="34" charset="0"/>
            </a:endParaRPr>
          </a:p>
          <a:p>
            <a:pPr>
              <a:lnSpc>
                <a:spcPts val="2000"/>
              </a:lnSpc>
              <a:spcBef>
                <a:spcPts val="0"/>
              </a:spcBef>
            </a:pPr>
            <a:r>
              <a:rPr lang="en-US" sz="1600" dirty="0">
                <a:latin typeface="Trebuchet MS" panose="020B0603020202020204" pitchFamily="34" charset="0"/>
              </a:rPr>
              <a:t>Hold an age level endorsement appropriate for the age range of students served</a:t>
            </a:r>
          </a:p>
          <a:p>
            <a:pPr marL="0" indent="0">
              <a:lnSpc>
                <a:spcPts val="2000"/>
              </a:lnSpc>
              <a:spcBef>
                <a:spcPts val="0"/>
              </a:spcBef>
              <a:buNone/>
            </a:pPr>
            <a:endParaRPr lang="en-US" sz="1600" dirty="0">
              <a:latin typeface="Trebuchet MS" panose="020B0603020202020204" pitchFamily="34" charset="0"/>
            </a:endParaRPr>
          </a:p>
          <a:p>
            <a:pPr>
              <a:lnSpc>
                <a:spcPts val="2000"/>
              </a:lnSpc>
              <a:spcBef>
                <a:spcPts val="0"/>
              </a:spcBef>
            </a:pPr>
            <a:r>
              <a:rPr lang="en-US" sz="1600" dirty="0">
                <a:latin typeface="Trebuchet MS" panose="020B0603020202020204" pitchFamily="34" charset="0"/>
              </a:rPr>
              <a:t>Job codes 202 and 238 serve a majority of special education students (50% disability caseload match-special education teachers and speech-language pathologists) with the same identified area of need (primary disability) as the staff’s special education endorsement.</a:t>
            </a:r>
          </a:p>
          <a:p>
            <a:pPr>
              <a:lnSpc>
                <a:spcPts val="2000"/>
              </a:lnSpc>
              <a:spcBef>
                <a:spcPts val="0"/>
              </a:spcBef>
            </a:pPr>
            <a:endParaRPr lang="en-US" sz="1800" dirty="0">
              <a:latin typeface="Trebuchet MS" panose="020B0603020202020204" pitchFamily="34" charset="0"/>
            </a:endParaRPr>
          </a:p>
          <a:p>
            <a:pPr marL="0" indent="0">
              <a:lnSpc>
                <a:spcPts val="2000"/>
              </a:lnSpc>
              <a:spcBef>
                <a:spcPts val="0"/>
              </a:spcBef>
              <a:buNone/>
            </a:pPr>
            <a:endParaRPr lang="en-US" sz="1800" dirty="0"/>
          </a:p>
          <a:p>
            <a:pPr>
              <a:lnSpc>
                <a:spcPts val="2000"/>
              </a:lnSpc>
              <a:spcBef>
                <a:spcPts val="0"/>
              </a:spcBef>
            </a:pPr>
            <a:endParaRPr lang="en-US" sz="1800" dirty="0"/>
          </a:p>
          <a:p>
            <a:pPr marL="0" indent="0">
              <a:buNone/>
            </a:pPr>
            <a:endParaRPr lang="en-US" sz="1800" dirty="0"/>
          </a:p>
        </p:txBody>
      </p:sp>
      <p:sp>
        <p:nvSpPr>
          <p:cNvPr id="7" name="Text Placeholder 6">
            <a:extLst>
              <a:ext uri="{FF2B5EF4-FFF2-40B4-BE49-F238E27FC236}">
                <a16:creationId xmlns:a16="http://schemas.microsoft.com/office/drawing/2014/main" id="{6D5CBD43-5A74-3106-592C-47D149A396A1}"/>
              </a:ext>
            </a:extLst>
          </p:cNvPr>
          <p:cNvSpPr>
            <a:spLocks noGrp="1"/>
          </p:cNvSpPr>
          <p:nvPr>
            <p:ph type="body" sz="quarter" idx="14"/>
          </p:nvPr>
        </p:nvSpPr>
        <p:spPr>
          <a:xfrm>
            <a:off x="6324600" y="2135848"/>
            <a:ext cx="5181600" cy="551880"/>
          </a:xfrm>
        </p:spPr>
        <p:txBody>
          <a:bodyPr/>
          <a:lstStyle/>
          <a:p>
            <a:r>
              <a:rPr lang="en-US" sz="2000" dirty="0">
                <a:latin typeface="Trebuchet MS" panose="020B0603020202020204" pitchFamily="34" charset="0"/>
              </a:rPr>
              <a:t>Non-qualified staff:</a:t>
            </a:r>
          </a:p>
          <a:p>
            <a:endParaRPr lang="en-US" dirty="0"/>
          </a:p>
        </p:txBody>
      </p:sp>
      <p:sp>
        <p:nvSpPr>
          <p:cNvPr id="4" name="Content Placeholder 3">
            <a:extLst>
              <a:ext uri="{FF2B5EF4-FFF2-40B4-BE49-F238E27FC236}">
                <a16:creationId xmlns:a16="http://schemas.microsoft.com/office/drawing/2014/main" id="{9625B6E9-4D08-C6EE-1C07-5359040FA888}"/>
              </a:ext>
            </a:extLst>
          </p:cNvPr>
          <p:cNvSpPr>
            <a:spLocks noGrp="1"/>
          </p:cNvSpPr>
          <p:nvPr>
            <p:ph sz="half" idx="2"/>
          </p:nvPr>
        </p:nvSpPr>
        <p:spPr>
          <a:xfrm>
            <a:off x="6183864" y="2486237"/>
            <a:ext cx="5463072" cy="3806890"/>
          </a:xfrm>
        </p:spPr>
        <p:txBody>
          <a:bodyPr>
            <a:normAutofit fontScale="40000" lnSpcReduction="20000"/>
          </a:bodyPr>
          <a:lstStyle/>
          <a:p>
            <a:pPr>
              <a:lnSpc>
                <a:spcPts val="2000"/>
              </a:lnSpc>
              <a:spcBef>
                <a:spcPts val="0"/>
              </a:spcBef>
            </a:pPr>
            <a:r>
              <a:rPr lang="en-US" sz="4000" dirty="0"/>
              <a:t>Do not hold a CDE license effective as of December 1</a:t>
            </a:r>
            <a:r>
              <a:rPr lang="en-US" sz="4000" baseline="30000" dirty="0"/>
              <a:t>st</a:t>
            </a:r>
            <a:endParaRPr lang="en-US" sz="4000" dirty="0"/>
          </a:p>
          <a:p>
            <a:pPr marL="0" indent="0">
              <a:lnSpc>
                <a:spcPts val="2000"/>
              </a:lnSpc>
              <a:spcBef>
                <a:spcPts val="0"/>
              </a:spcBef>
              <a:buNone/>
            </a:pPr>
            <a:endParaRPr lang="en-US" sz="4000" dirty="0"/>
          </a:p>
          <a:p>
            <a:pPr>
              <a:lnSpc>
                <a:spcPts val="2000"/>
              </a:lnSpc>
              <a:spcBef>
                <a:spcPts val="0"/>
              </a:spcBef>
            </a:pPr>
            <a:r>
              <a:rPr lang="en-US" sz="4000" dirty="0"/>
              <a:t>Do not hold a valid and appropriate CDE license for the assignment</a:t>
            </a:r>
          </a:p>
          <a:p>
            <a:pPr>
              <a:lnSpc>
                <a:spcPts val="2000"/>
              </a:lnSpc>
              <a:spcBef>
                <a:spcPts val="0"/>
              </a:spcBef>
            </a:pPr>
            <a:endParaRPr lang="en-US" sz="4000" dirty="0"/>
          </a:p>
          <a:p>
            <a:pPr>
              <a:lnSpc>
                <a:spcPts val="2000"/>
              </a:lnSpc>
              <a:spcBef>
                <a:spcPts val="0"/>
              </a:spcBef>
            </a:pPr>
            <a:r>
              <a:rPr lang="en-US" sz="4000" dirty="0"/>
              <a:t>Do not hold an age level endorsement appropriate for the age range of students served</a:t>
            </a:r>
          </a:p>
          <a:p>
            <a:pPr>
              <a:lnSpc>
                <a:spcPts val="2000"/>
              </a:lnSpc>
              <a:spcBef>
                <a:spcPts val="0"/>
              </a:spcBef>
            </a:pPr>
            <a:endParaRPr lang="en-US" sz="4000" dirty="0"/>
          </a:p>
          <a:p>
            <a:pPr>
              <a:lnSpc>
                <a:spcPts val="2000"/>
              </a:lnSpc>
              <a:spcBef>
                <a:spcPts val="0"/>
              </a:spcBef>
            </a:pPr>
            <a:r>
              <a:rPr lang="en-US" sz="4000" dirty="0"/>
              <a:t>Do not serve a majority of special education students </a:t>
            </a:r>
            <a:r>
              <a:rPr lang="en-US" sz="4000" i="1" dirty="0"/>
              <a:t>(50% caseload match-special education teachers and speech-language pathologists) </a:t>
            </a:r>
            <a:r>
              <a:rPr lang="en-US" sz="4000" dirty="0"/>
              <a:t>with the same identified area of need </a:t>
            </a:r>
            <a:r>
              <a:rPr lang="en-US" sz="4000" i="1" dirty="0"/>
              <a:t>(primary disability)</a:t>
            </a:r>
            <a:r>
              <a:rPr lang="en-US" sz="4000" dirty="0"/>
              <a:t> as the staff’s special education endorsement</a:t>
            </a:r>
          </a:p>
          <a:p>
            <a:endParaRPr lang="en-US" dirty="0"/>
          </a:p>
        </p:txBody>
      </p:sp>
      <p:sp>
        <p:nvSpPr>
          <p:cNvPr id="5" name="Slide Number Placeholder 4">
            <a:extLst>
              <a:ext uri="{FF2B5EF4-FFF2-40B4-BE49-F238E27FC236}">
                <a16:creationId xmlns:a16="http://schemas.microsoft.com/office/drawing/2014/main" id="{7FCAC61F-A471-B301-BAAE-03CB388085B7}"/>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46755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FB3B-8FF9-3E26-3A75-27BD3D726B82}"/>
              </a:ext>
            </a:extLst>
          </p:cNvPr>
          <p:cNvSpPr>
            <a:spLocks noGrp="1"/>
          </p:cNvSpPr>
          <p:nvPr>
            <p:ph type="title"/>
          </p:nvPr>
        </p:nvSpPr>
        <p:spPr/>
        <p:txBody>
          <a:bodyPr>
            <a:normAutofit/>
          </a:bodyPr>
          <a:lstStyle/>
          <a:p>
            <a:r>
              <a:rPr lang="en-US" sz="3200" dirty="0"/>
              <a:t>December 1</a:t>
            </a:r>
            <a:r>
              <a:rPr lang="en-US" sz="3200" baseline="30000" dirty="0"/>
              <a:t>st</a:t>
            </a:r>
            <a:r>
              <a:rPr lang="en-US" sz="3200" dirty="0"/>
              <a:t> License Requirement</a:t>
            </a:r>
          </a:p>
        </p:txBody>
      </p:sp>
      <p:sp>
        <p:nvSpPr>
          <p:cNvPr id="3" name="Content Placeholder 2">
            <a:extLst>
              <a:ext uri="{FF2B5EF4-FFF2-40B4-BE49-F238E27FC236}">
                <a16:creationId xmlns:a16="http://schemas.microsoft.com/office/drawing/2014/main" id="{FD273664-23AC-1B4B-38C3-3B42AE2CD9C4}"/>
              </a:ext>
            </a:extLst>
          </p:cNvPr>
          <p:cNvSpPr>
            <a:spLocks noGrp="1"/>
          </p:cNvSpPr>
          <p:nvPr>
            <p:ph idx="1"/>
          </p:nvPr>
        </p:nvSpPr>
        <p:spPr>
          <a:xfrm>
            <a:off x="622033" y="1619709"/>
            <a:ext cx="9091134" cy="4640674"/>
          </a:xfrm>
        </p:spPr>
        <p:txBody>
          <a:bodyPr>
            <a:normAutofit/>
          </a:bodyPr>
          <a:lstStyle/>
          <a:p>
            <a:pPr marL="0" indent="0">
              <a:lnSpc>
                <a:spcPts val="2000"/>
              </a:lnSpc>
              <a:spcBef>
                <a:spcPts val="0"/>
              </a:spcBef>
              <a:buSzPct val="150000"/>
              <a:buNone/>
              <a:defRPr/>
            </a:pPr>
            <a:r>
              <a:rPr lang="en-US" sz="1800" dirty="0">
                <a:solidFill>
                  <a:schemeClr val="tx1"/>
                </a:solidFill>
              </a:rPr>
              <a:t>Special Education staff </a:t>
            </a:r>
            <a:r>
              <a:rPr lang="en-US" sz="1800" dirty="0"/>
              <a:t>must hold a valid and appropriate CDE license on the offi</a:t>
            </a:r>
            <a:r>
              <a:rPr lang="en-US" sz="1800" dirty="0">
                <a:solidFill>
                  <a:schemeClr val="tx1"/>
                </a:solidFill>
              </a:rPr>
              <a:t>cial count date of December 1</a:t>
            </a:r>
            <a:r>
              <a:rPr lang="en-US" sz="1800" baseline="30000" dirty="0">
                <a:solidFill>
                  <a:schemeClr val="tx1"/>
                </a:solidFill>
              </a:rPr>
              <a:t>st.</a:t>
            </a:r>
          </a:p>
          <a:p>
            <a:pPr marL="0" indent="0">
              <a:lnSpc>
                <a:spcPts val="2000"/>
              </a:lnSpc>
              <a:spcBef>
                <a:spcPts val="0"/>
              </a:spcBef>
              <a:buSzPct val="150000"/>
              <a:buNone/>
              <a:defRPr/>
            </a:pPr>
            <a:endParaRPr lang="en-US" sz="1800" baseline="30000" dirty="0">
              <a:solidFill>
                <a:schemeClr val="tx1"/>
              </a:solidFill>
            </a:endParaRPr>
          </a:p>
          <a:p>
            <a:pPr marL="0" indent="0">
              <a:lnSpc>
                <a:spcPts val="2000"/>
              </a:lnSpc>
              <a:spcBef>
                <a:spcPts val="0"/>
              </a:spcBef>
              <a:buClr>
                <a:schemeClr val="tx1"/>
              </a:buClr>
              <a:buSzPct val="150000"/>
              <a:buNone/>
              <a:defRPr/>
            </a:pPr>
            <a:r>
              <a:rPr lang="en-US" sz="1800" b="0" dirty="0">
                <a:solidFill>
                  <a:schemeClr val="tx1"/>
                </a:solidFill>
              </a:rPr>
              <a:t>Licenses issued with an effective date of December 1</a:t>
            </a:r>
            <a:r>
              <a:rPr lang="en-US" sz="1800" b="0" baseline="30000" dirty="0">
                <a:solidFill>
                  <a:schemeClr val="tx1"/>
                </a:solidFill>
              </a:rPr>
              <a:t>st</a:t>
            </a:r>
            <a:r>
              <a:rPr lang="en-US" sz="1800" b="0" dirty="0">
                <a:solidFill>
                  <a:schemeClr val="tx1"/>
                </a:solidFill>
              </a:rPr>
              <a:t> or prior are </a:t>
            </a:r>
            <a:r>
              <a:rPr lang="en-US" sz="1800" dirty="0"/>
              <a:t>validated</a:t>
            </a:r>
            <a:r>
              <a:rPr lang="en-US" sz="1800" b="0" dirty="0">
                <a:solidFill>
                  <a:schemeClr val="tx1"/>
                </a:solidFill>
              </a:rPr>
              <a:t> when a snapshot is created in the Data Pipeline.  The snapshot generates the Staff Approval Matrix (SAM) process.</a:t>
            </a:r>
          </a:p>
          <a:p>
            <a:pPr marL="274320" lvl="1" indent="0">
              <a:lnSpc>
                <a:spcPts val="2000"/>
              </a:lnSpc>
              <a:spcBef>
                <a:spcPts val="0"/>
              </a:spcBef>
              <a:buClr>
                <a:schemeClr val="tx1"/>
              </a:buClr>
              <a:buSzPct val="150000"/>
              <a:buNone/>
              <a:defRPr/>
            </a:pPr>
            <a:endParaRPr lang="en-US" sz="1800" dirty="0">
              <a:solidFill>
                <a:schemeClr val="tx1"/>
              </a:solidFill>
            </a:endParaRPr>
          </a:p>
          <a:p>
            <a:pPr marL="0" indent="0">
              <a:lnSpc>
                <a:spcPts val="2000"/>
              </a:lnSpc>
              <a:spcBef>
                <a:spcPts val="0"/>
              </a:spcBef>
              <a:buNone/>
              <a:defRPr/>
            </a:pPr>
            <a:r>
              <a:rPr lang="en-US" sz="1800" b="0" dirty="0">
                <a:solidFill>
                  <a:schemeClr val="tx1"/>
                </a:solidFill>
              </a:rPr>
              <a:t>Staff who </a:t>
            </a:r>
            <a:r>
              <a:rPr lang="en-US" sz="1800" b="1" i="1" dirty="0">
                <a:solidFill>
                  <a:schemeClr val="tx1"/>
                </a:solidFill>
              </a:rPr>
              <a:t>do not </a:t>
            </a:r>
            <a:r>
              <a:rPr lang="en-US" sz="1800" b="0" dirty="0">
                <a:solidFill>
                  <a:schemeClr val="tx1"/>
                </a:solidFill>
              </a:rPr>
              <a:t>hold a valid or appropriate license on December 1</a:t>
            </a:r>
            <a:r>
              <a:rPr lang="en-US" sz="1800" b="0" baseline="30000" dirty="0">
                <a:solidFill>
                  <a:schemeClr val="tx1"/>
                </a:solidFill>
              </a:rPr>
              <a:t>st</a:t>
            </a:r>
            <a:r>
              <a:rPr lang="en-US" sz="1800" b="0" dirty="0">
                <a:solidFill>
                  <a:schemeClr val="tx1"/>
                </a:solidFill>
              </a:rPr>
              <a:t>:</a:t>
            </a:r>
          </a:p>
          <a:p>
            <a:pPr marL="422910" indent="-285750">
              <a:lnSpc>
                <a:spcPts val="2000"/>
              </a:lnSpc>
              <a:spcBef>
                <a:spcPts val="0"/>
              </a:spcBef>
              <a:defRPr/>
            </a:pPr>
            <a:r>
              <a:rPr lang="en-US" sz="1800" dirty="0"/>
              <a:t>will generate SAM Warning DC208, even if the license is renewed after 12/01, but before the collection closes</a:t>
            </a:r>
          </a:p>
          <a:p>
            <a:pPr marL="422910" indent="-285750">
              <a:lnSpc>
                <a:spcPts val="2000"/>
              </a:lnSpc>
              <a:spcBef>
                <a:spcPts val="0"/>
              </a:spcBef>
              <a:defRPr/>
            </a:pPr>
            <a:r>
              <a:rPr lang="en-US" sz="1800" dirty="0"/>
              <a:t>a</a:t>
            </a:r>
            <a:r>
              <a:rPr lang="en-US" sz="1800" b="0" dirty="0">
                <a:solidFill>
                  <a:schemeClr val="tx1"/>
                </a:solidFill>
              </a:rPr>
              <a:t>re determined to be non-qualified </a:t>
            </a:r>
          </a:p>
          <a:p>
            <a:pPr marL="422910" indent="-285750">
              <a:lnSpc>
                <a:spcPts val="2000"/>
              </a:lnSpc>
              <a:spcBef>
                <a:spcPts val="0"/>
              </a:spcBef>
              <a:defRPr/>
            </a:pPr>
            <a:r>
              <a:rPr lang="en-US" sz="1800" dirty="0"/>
              <a:t>display in the SAM: 1.5 Non-Qualified Personnel Status report</a:t>
            </a:r>
          </a:p>
          <a:p>
            <a:pPr marL="0" indent="0">
              <a:lnSpc>
                <a:spcPts val="2000"/>
              </a:lnSpc>
              <a:spcBef>
                <a:spcPts val="0"/>
              </a:spcBef>
              <a:buNone/>
              <a:defRPr/>
            </a:pPr>
            <a:endParaRPr lang="en-US" sz="1800" b="0" i="1" dirty="0">
              <a:solidFill>
                <a:schemeClr val="tx1"/>
              </a:solidFill>
            </a:endParaRPr>
          </a:p>
          <a:p>
            <a:pPr marL="0" indent="0">
              <a:buNone/>
            </a:pPr>
            <a:endParaRPr lang="en-US" sz="2000" dirty="0"/>
          </a:p>
        </p:txBody>
      </p:sp>
      <p:sp>
        <p:nvSpPr>
          <p:cNvPr id="5" name="Slide Number Placeholder 4">
            <a:extLst>
              <a:ext uri="{FF2B5EF4-FFF2-40B4-BE49-F238E27FC236}">
                <a16:creationId xmlns:a16="http://schemas.microsoft.com/office/drawing/2014/main" id="{A9AA8251-DE62-4249-146C-224F67AF2ADC}"/>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46427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460" y="136525"/>
            <a:ext cx="7809722" cy="920024"/>
          </a:xfrm>
        </p:spPr>
        <p:txBody>
          <a:bodyPr>
            <a:normAutofit/>
          </a:bodyPr>
          <a:lstStyle/>
          <a:p>
            <a:pPr>
              <a:defRPr/>
            </a:pPr>
            <a:r>
              <a:rPr lang="en-US" dirty="0">
                <a:latin typeface="Museo Slab 500"/>
              </a:rPr>
              <a:t>Special Education December Count</a:t>
            </a:r>
            <a:br>
              <a:rPr lang="en-US" dirty="0">
                <a:latin typeface="Museo Slab 500"/>
              </a:rPr>
            </a:br>
            <a:r>
              <a:rPr lang="en-US" dirty="0">
                <a:latin typeface="Museo Slab 500"/>
              </a:rPr>
              <a:t>Contact Information and Resource Links</a:t>
            </a:r>
          </a:p>
        </p:txBody>
      </p:sp>
      <p:sp>
        <p:nvSpPr>
          <p:cNvPr id="8" name="Content Placeholder 1"/>
          <p:cNvSpPr txBox="1">
            <a:spLocks/>
          </p:cNvSpPr>
          <p:nvPr/>
        </p:nvSpPr>
        <p:spPr bwMode="auto">
          <a:xfrm>
            <a:off x="844298" y="1563808"/>
            <a:ext cx="10147163" cy="3073505"/>
          </a:xfrm>
          <a:prstGeom prst="rect">
            <a:avLst/>
          </a:prstGeom>
          <a:solidFill>
            <a:schemeClr val="bg1">
              <a:lumMod val="85000"/>
            </a:schemeClr>
          </a:solidFill>
          <a:ln w="38100">
            <a:solidFill>
              <a:schemeClr val="tx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1800" dirty="0">
                <a:latin typeface="Trebuchet MS" panose="020B0603020202020204" pitchFamily="34" charset="0"/>
              </a:rPr>
              <a:t>Contact Information:</a:t>
            </a:r>
          </a:p>
          <a:p>
            <a:pPr marL="44450" indent="0">
              <a:buNone/>
            </a:pPr>
            <a:r>
              <a:rPr lang="en-US" altLang="en-US" sz="1800" b="1" dirty="0">
                <a:latin typeface="Trebuchet MS" panose="020B0603020202020204" pitchFamily="34" charset="0"/>
              </a:rPr>
              <a:t>Lindsey Heitman</a:t>
            </a:r>
            <a:r>
              <a:rPr lang="en-US" altLang="en-US" sz="1800" b="1" dirty="0">
                <a:solidFill>
                  <a:srgbClr val="6EC4E8"/>
                </a:solidFill>
                <a:latin typeface="Trebuchet MS" panose="020B0603020202020204" pitchFamily="34" charset="0"/>
              </a:rPr>
              <a:t> </a:t>
            </a:r>
            <a:r>
              <a:rPr lang="en-US" altLang="en-US" sz="1800" b="1" dirty="0">
                <a:latin typeface="Trebuchet MS" panose="020B0603020202020204" pitchFamily="34" charset="0"/>
              </a:rPr>
              <a:t>– </a:t>
            </a:r>
            <a:r>
              <a:rPr lang="en-US" altLang="en-US" sz="1800" dirty="0">
                <a:latin typeface="Trebuchet MS" panose="020B0603020202020204" pitchFamily="34" charset="0"/>
                <a:hlinkClick r:id="rId3"/>
              </a:rPr>
              <a:t>SpedDecCount@cde.state.co.us</a:t>
            </a:r>
            <a:r>
              <a:rPr lang="en-US" altLang="en-US" sz="1800" dirty="0">
                <a:latin typeface="Trebuchet MS" panose="020B0603020202020204" pitchFamily="34" charset="0"/>
              </a:rPr>
              <a:t>  </a:t>
            </a:r>
            <a:r>
              <a:rPr lang="en-US" altLang="en-US" sz="1800" b="1" dirty="0">
                <a:latin typeface="Trebuchet MS" panose="020B0603020202020204" pitchFamily="34" charset="0"/>
              </a:rPr>
              <a:t>720-456-2033 </a:t>
            </a:r>
          </a:p>
          <a:p>
            <a:pPr marL="787400" lvl="1" indent="-285750"/>
            <a:r>
              <a:rPr lang="en-US" altLang="en-US" sz="1800" dirty="0">
                <a:latin typeface="Trebuchet MS" panose="020B0603020202020204" pitchFamily="34" charset="0"/>
              </a:rPr>
              <a:t>Special Education December Count Snapshot submission  </a:t>
            </a:r>
          </a:p>
          <a:p>
            <a:pPr marL="787400" lvl="1" indent="-285750"/>
            <a:r>
              <a:rPr lang="en-US" altLang="en-US" sz="1800" dirty="0">
                <a:latin typeface="Trebuchet MS" panose="020B0603020202020204" pitchFamily="34" charset="0"/>
              </a:rPr>
              <a:t>Includes IEP Interchange and December Count SPED staff/SAM questions</a:t>
            </a:r>
          </a:p>
          <a:p>
            <a:pPr marL="44450" indent="0">
              <a:buNone/>
            </a:pPr>
            <a:r>
              <a:rPr lang="en-US" altLang="en-US" sz="1800" b="1" dirty="0">
                <a:latin typeface="Trebuchet MS" panose="020B0603020202020204" pitchFamily="34" charset="0"/>
              </a:rPr>
              <a:t>Hannah Prokop – </a:t>
            </a:r>
            <a:r>
              <a:rPr lang="en-US" altLang="en-US" sz="1800" dirty="0">
                <a:latin typeface="Trebuchet MS" panose="020B0603020202020204" pitchFamily="34" charset="0"/>
                <a:hlinkClick r:id="rId4"/>
              </a:rPr>
              <a:t>Prokop_H@cde.state.co.us</a:t>
            </a:r>
            <a:r>
              <a:rPr lang="en-US" altLang="en-US" sz="1800" dirty="0">
                <a:latin typeface="Trebuchet MS" panose="020B0603020202020204" pitchFamily="34" charset="0"/>
              </a:rPr>
              <a:t> </a:t>
            </a:r>
            <a:r>
              <a:rPr lang="en-US" altLang="en-US" sz="1800" b="1" dirty="0">
                <a:latin typeface="Trebuchet MS" panose="020B0603020202020204" pitchFamily="34" charset="0"/>
              </a:rPr>
              <a:t>720-284-8144</a:t>
            </a:r>
          </a:p>
          <a:p>
            <a:pPr marL="787400" lvl="1" indent="-285750"/>
            <a:r>
              <a:rPr lang="en-US" altLang="en-US" sz="1800" dirty="0">
                <a:latin typeface="Trebuchet MS" panose="020B0603020202020204" pitchFamily="34" charset="0"/>
              </a:rPr>
              <a:t>Special Education staff qualifications </a:t>
            </a:r>
          </a:p>
          <a:p>
            <a:pPr marL="787400" lvl="1" indent="-285750"/>
            <a:r>
              <a:rPr lang="en-US" altLang="en-US" sz="1800" dirty="0">
                <a:latin typeface="Trebuchet MS" panose="020B0603020202020204" pitchFamily="34" charset="0"/>
              </a:rPr>
              <a:t>Special Education monitoring and compliance </a:t>
            </a:r>
          </a:p>
          <a:p>
            <a:pPr marL="501650" lvl="1" indent="0">
              <a:buNone/>
            </a:pPr>
            <a:endParaRPr lang="en-US" altLang="en-US" sz="1800" dirty="0">
              <a:latin typeface="Trebuchet MS" panose="020B0603020202020204" pitchFamily="34" charset="0"/>
            </a:endParaRPr>
          </a:p>
          <a:p>
            <a:pPr marL="44450" indent="0">
              <a:buNone/>
            </a:pPr>
            <a:r>
              <a:rPr lang="en-US" altLang="en-US" sz="1600" b="1" dirty="0">
                <a:latin typeface="Trebuchet MS" panose="020B0603020202020204" pitchFamily="34" charset="0"/>
              </a:rPr>
              <a:t>Please include your AU #, District # and error code # or </a:t>
            </a:r>
            <a:r>
              <a:rPr lang="en-US" altLang="en-US" sz="1600" b="1" dirty="0" err="1">
                <a:latin typeface="Trebuchet MS" panose="020B0603020202020204" pitchFamily="34" charset="0"/>
              </a:rPr>
              <a:t>cognos</a:t>
            </a:r>
            <a:r>
              <a:rPr lang="en-US" altLang="en-US" sz="1600" b="1" dirty="0">
                <a:latin typeface="Trebuchet MS" panose="020B0603020202020204" pitchFamily="34" charset="0"/>
              </a:rPr>
              <a:t> report name (if applicable) in emails </a:t>
            </a:r>
          </a:p>
          <a:p>
            <a:pPr marL="44450" indent="0">
              <a:buNone/>
            </a:pPr>
            <a:endParaRPr lang="en-US" altLang="en-US" sz="1800" dirty="0">
              <a:latin typeface="Trebuchet MS" panose="020B0603020202020204" pitchFamily="34" charset="0"/>
            </a:endParaRPr>
          </a:p>
          <a:p>
            <a:pPr marL="44450" indent="0">
              <a:buNone/>
            </a:pPr>
            <a:endParaRPr lang="en-US" altLang="en-US" sz="1400" b="1" dirty="0">
              <a:latin typeface="Trebuchet MS" panose="020B0603020202020204" pitchFamily="34" charset="0"/>
            </a:endParaRPr>
          </a:p>
          <a:p>
            <a:pPr marL="44450" indent="0">
              <a:buNone/>
            </a:pPr>
            <a:endParaRPr lang="en-US" altLang="en-US" sz="1400" dirty="0"/>
          </a:p>
        </p:txBody>
      </p:sp>
      <p:sp>
        <p:nvSpPr>
          <p:cNvPr id="4" name="Rectangle 3"/>
          <p:cNvSpPr/>
          <p:nvPr/>
        </p:nvSpPr>
        <p:spPr>
          <a:xfrm>
            <a:off x="3324574" y="4954768"/>
            <a:ext cx="4485148" cy="1477328"/>
          </a:xfrm>
          <a:prstGeom prst="rect">
            <a:avLst/>
          </a:prstGeom>
          <a:solidFill>
            <a:schemeClr val="bg1">
              <a:lumMod val="75000"/>
            </a:schemeClr>
          </a:solidFill>
          <a:ln>
            <a:solidFill>
              <a:schemeClr val="accent2">
                <a:lumMod val="40000"/>
                <a:lumOff val="60000"/>
              </a:schemeClr>
            </a:solidFill>
          </a:ln>
        </p:spPr>
        <p:txBody>
          <a:bodyPr wrap="square">
            <a:spAutoFit/>
          </a:bodyPr>
          <a:lstStyle/>
          <a:p>
            <a:r>
              <a:rPr lang="en-US" dirty="0">
                <a:latin typeface="Trebuchet MS" panose="020B0603020202020204" pitchFamily="34" charset="0"/>
              </a:rPr>
              <a:t>Resource Webpages</a:t>
            </a:r>
          </a:p>
          <a:p>
            <a:pPr lvl="1"/>
            <a:r>
              <a:rPr lang="en-US" dirty="0">
                <a:latin typeface="Trebuchet MS" panose="020B0603020202020204" pitchFamily="34" charset="0"/>
                <a:hlinkClick r:id="rId5"/>
              </a:rPr>
              <a:t>Special Education IEP Interchange</a:t>
            </a:r>
            <a:endParaRPr lang="en-US" dirty="0">
              <a:latin typeface="Trebuchet MS" panose="020B0603020202020204" pitchFamily="34" charset="0"/>
            </a:endParaRPr>
          </a:p>
          <a:p>
            <a:pPr lvl="1"/>
            <a:r>
              <a:rPr lang="en-US" dirty="0">
                <a:latin typeface="Trebuchet MS" panose="020B0603020202020204" pitchFamily="34" charset="0"/>
                <a:hlinkClick r:id="rId6"/>
              </a:rPr>
              <a:t>Staff Interchange</a:t>
            </a:r>
            <a:endParaRPr lang="en-US" dirty="0">
              <a:latin typeface="Trebuchet MS" panose="020B0603020202020204" pitchFamily="34" charset="0"/>
            </a:endParaRPr>
          </a:p>
          <a:p>
            <a:pPr lvl="1"/>
            <a:r>
              <a:rPr lang="en-US" dirty="0">
                <a:latin typeface="Trebuchet MS" panose="020B0603020202020204" pitchFamily="34" charset="0"/>
                <a:hlinkClick r:id="rId7"/>
              </a:rPr>
              <a:t>Special Ed December Count Snapshot</a:t>
            </a:r>
            <a:endParaRPr lang="en-US" dirty="0">
              <a:latin typeface="Trebuchet MS" panose="020B0603020202020204" pitchFamily="34" charset="0"/>
            </a:endParaRPr>
          </a:p>
          <a:p>
            <a:pPr lvl="1"/>
            <a:r>
              <a:rPr lang="en-US" dirty="0">
                <a:latin typeface="Trebuchet MS" panose="020B0603020202020204" pitchFamily="34" charset="0"/>
                <a:hlinkClick r:id="rId8"/>
              </a:rPr>
              <a:t>ESSU Data Management System</a:t>
            </a:r>
            <a:endParaRPr lang="en-US" dirty="0">
              <a:latin typeface="Trebuchet MS" panose="020B0603020202020204" pitchFamily="34" charset="0"/>
            </a:endParaRPr>
          </a:p>
        </p:txBody>
      </p:sp>
      <p:sp>
        <p:nvSpPr>
          <p:cNvPr id="7" name="Slide Number Placeholder 1">
            <a:extLst>
              <a:ext uri="{FF2B5EF4-FFF2-40B4-BE49-F238E27FC236}">
                <a16:creationId xmlns:a16="http://schemas.microsoft.com/office/drawing/2014/main" id="{A55A5019-8DA9-7FED-CF1A-566D98B171A7}"/>
              </a:ext>
            </a:extLst>
          </p:cNvPr>
          <p:cNvSpPr>
            <a:spLocks noGrp="1"/>
          </p:cNvSpPr>
          <p:nvPr>
            <p:ph type="sldNum" sz="quarter" idx="12"/>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44355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979472-EDD9-EF00-ADDC-B1C021460EF4}"/>
              </a:ext>
            </a:extLst>
          </p:cNvPr>
          <p:cNvSpPr>
            <a:spLocks noGrp="1"/>
          </p:cNvSpPr>
          <p:nvPr>
            <p:ph type="title"/>
          </p:nvPr>
        </p:nvSpPr>
        <p:spPr/>
        <p:txBody>
          <a:bodyPr/>
          <a:lstStyle/>
          <a:p>
            <a:r>
              <a:rPr lang="en-US" dirty="0">
                <a:solidFill>
                  <a:schemeClr val="tx1"/>
                </a:solidFill>
              </a:rPr>
              <a:t>SAM Warnings</a:t>
            </a:r>
          </a:p>
        </p:txBody>
      </p:sp>
      <p:graphicFrame>
        <p:nvGraphicFramePr>
          <p:cNvPr id="6" name="Content Placeholder 2" descr="SAM warnings - what they mean and how to fix">
            <a:extLst>
              <a:ext uri="{FF2B5EF4-FFF2-40B4-BE49-F238E27FC236}">
                <a16:creationId xmlns:a16="http://schemas.microsoft.com/office/drawing/2014/main" id="{519D4D89-F1C6-FA18-1A12-49EBF9356CF3}"/>
              </a:ext>
            </a:extLst>
          </p:cNvPr>
          <p:cNvGraphicFramePr>
            <a:graphicFrameLocks noGrp="1"/>
          </p:cNvGraphicFramePr>
          <p:nvPr>
            <p:ph idx="1"/>
            <p:extLst>
              <p:ext uri="{D42A27DB-BD31-4B8C-83A1-F6EECF244321}">
                <p14:modId xmlns:p14="http://schemas.microsoft.com/office/powerpoint/2010/main" val="2548416187"/>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B6B914D-B705-25C4-D73F-1609334860E3}"/>
              </a:ext>
            </a:extLst>
          </p:cNvPr>
          <p:cNvSpPr>
            <a:spLocks noGrp="1"/>
          </p:cNvSpPr>
          <p:nvPr>
            <p:ph type="sldNum" sz="quarter" idx="12"/>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a:t>
            </a:fld>
            <a:endParaRPr kumimoji="0" lang="en-US" sz="16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50310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873" y="224369"/>
            <a:ext cx="5274701" cy="756418"/>
          </a:xfrm>
        </p:spPr>
        <p:txBody>
          <a:bodyPr>
            <a:noAutofit/>
          </a:bodyPr>
          <a:lstStyle/>
          <a:p>
            <a:r>
              <a:rPr lang="en-US" sz="3200" dirty="0">
                <a:latin typeface="Museo Slab 500" panose="02000000000000000000"/>
                <a:cs typeface="Calibri Light" panose="020F0302020204030204" pitchFamily="34" charset="0"/>
              </a:rPr>
              <a:t>SAM Warning Notes</a:t>
            </a:r>
            <a:br>
              <a:rPr lang="en-US" sz="3200" dirty="0">
                <a:latin typeface="Museo Slab 500" panose="02000000000000000000"/>
                <a:cs typeface="Calibri Light" panose="020F0302020204030204" pitchFamily="34" charset="0"/>
              </a:rPr>
            </a:br>
            <a:r>
              <a:rPr lang="en-US" sz="3200" dirty="0">
                <a:latin typeface="Museo Slab 500" panose="02000000000000000000"/>
                <a:cs typeface="Calibri Light" panose="020F0302020204030204" pitchFamily="34" charset="0"/>
              </a:rPr>
              <a:t>DC208, DC209, DC210, DC211</a:t>
            </a:r>
          </a:p>
        </p:txBody>
      </p:sp>
      <p:sp>
        <p:nvSpPr>
          <p:cNvPr id="2" name="Content Placeholder 1"/>
          <p:cNvSpPr>
            <a:spLocks noGrp="1"/>
          </p:cNvSpPr>
          <p:nvPr>
            <p:ph idx="1"/>
          </p:nvPr>
        </p:nvSpPr>
        <p:spPr>
          <a:xfrm>
            <a:off x="637785" y="1560874"/>
            <a:ext cx="10118199" cy="3943350"/>
          </a:xfrm>
        </p:spPr>
        <p:txBody>
          <a:bodyPr>
            <a:normAutofit/>
          </a:bodyPr>
          <a:lstStyle/>
          <a:p>
            <a:pPr>
              <a:lnSpc>
                <a:spcPts val="2000"/>
              </a:lnSpc>
              <a:spcBef>
                <a:spcPts val="0"/>
              </a:spcBef>
            </a:pPr>
            <a:r>
              <a:rPr lang="en-US" sz="1800" dirty="0">
                <a:latin typeface="Trebuchet MS" panose="020B0603020202020204" pitchFamily="34" charset="0"/>
              </a:rPr>
              <a:t>SAM Warnings are found in your Special Education December Staff Warning Reports (view in either Pipeline error reports or Cognos error reports)</a:t>
            </a:r>
          </a:p>
          <a:p>
            <a:pPr marL="0" indent="0">
              <a:lnSpc>
                <a:spcPts val="2000"/>
              </a:lnSpc>
              <a:spcBef>
                <a:spcPts val="0"/>
              </a:spcBef>
              <a:buNone/>
            </a:pPr>
            <a:endParaRPr lang="en-US" sz="1800" dirty="0">
              <a:latin typeface="Trebuchet MS" panose="020B0603020202020204" pitchFamily="34" charset="0"/>
            </a:endParaRPr>
          </a:p>
          <a:p>
            <a:pPr>
              <a:lnSpc>
                <a:spcPts val="2000"/>
              </a:lnSpc>
              <a:spcBef>
                <a:spcPts val="0"/>
              </a:spcBef>
            </a:pPr>
            <a:r>
              <a:rPr lang="en-US" sz="1800" dirty="0"/>
              <a:t>SAM Warnings should be investigated - some may be resolved by correction of data, i.e., incorrect SSN, job code miscoding, student disability caseload discrepancy</a:t>
            </a:r>
          </a:p>
          <a:p>
            <a:pPr marL="0" indent="0">
              <a:lnSpc>
                <a:spcPts val="2000"/>
              </a:lnSpc>
              <a:spcBef>
                <a:spcPts val="0"/>
              </a:spcBef>
              <a:buNone/>
            </a:pPr>
            <a:endParaRPr lang="en-US" sz="1800" dirty="0"/>
          </a:p>
          <a:p>
            <a:pPr>
              <a:lnSpc>
                <a:spcPts val="2000"/>
              </a:lnSpc>
              <a:spcBef>
                <a:spcPts val="0"/>
              </a:spcBef>
            </a:pPr>
            <a:r>
              <a:rPr lang="en-US" sz="1800" dirty="0"/>
              <a:t>Snapshot errors should be resolved </a:t>
            </a:r>
            <a:r>
              <a:rPr lang="en-US" sz="1800" i="1" dirty="0"/>
              <a:t>before</a:t>
            </a:r>
            <a:r>
              <a:rPr lang="en-US" sz="1800" dirty="0"/>
              <a:t> you review SAM Warnings DC209/DC210 </a:t>
            </a:r>
          </a:p>
          <a:p>
            <a:pPr>
              <a:lnSpc>
                <a:spcPts val="2000"/>
              </a:lnSpc>
              <a:spcBef>
                <a:spcPts val="0"/>
              </a:spcBef>
            </a:pPr>
            <a:endParaRPr lang="en-US" sz="1800" dirty="0">
              <a:latin typeface="Trebuchet MS" panose="020B0603020202020204" pitchFamily="34" charset="0"/>
            </a:endParaRPr>
          </a:p>
          <a:p>
            <a:pPr>
              <a:lnSpc>
                <a:spcPts val="2000"/>
              </a:lnSpc>
              <a:spcBef>
                <a:spcPts val="0"/>
              </a:spcBef>
            </a:pPr>
            <a:r>
              <a:rPr lang="en-US" sz="1800" dirty="0">
                <a:latin typeface="Trebuchet MS" panose="020B0603020202020204" pitchFamily="34" charset="0"/>
              </a:rPr>
              <a:t>Both DC209/DC210 generate for special education teachers (202) and speech-language pathologists (238) who do not satisfy SAM approval criteria</a:t>
            </a:r>
          </a:p>
          <a:p>
            <a:pPr marL="0" indent="0">
              <a:lnSpc>
                <a:spcPts val="2000"/>
              </a:lnSpc>
              <a:spcBef>
                <a:spcPts val="0"/>
              </a:spcBef>
              <a:buNone/>
            </a:pPr>
            <a:endParaRPr lang="en-US" sz="1800" dirty="0"/>
          </a:p>
          <a:p>
            <a:pPr marL="612648" indent="-704088">
              <a:lnSpc>
                <a:spcPts val="2000"/>
              </a:lnSpc>
              <a:spcBef>
                <a:spcPts val="0"/>
              </a:spcBef>
              <a:buNone/>
            </a:pPr>
            <a:endParaRPr lang="en-US" sz="1800" b="1" dirty="0"/>
          </a:p>
          <a:p>
            <a:pPr marL="0" indent="0">
              <a:lnSpc>
                <a:spcPts val="2200"/>
              </a:lnSpc>
              <a:spcBef>
                <a:spcPts val="0"/>
              </a:spcBef>
              <a:buNone/>
            </a:pPr>
            <a:endParaRPr lang="en-US" sz="3200" dirty="0"/>
          </a:p>
          <a:p>
            <a:pPr marL="0" indent="0">
              <a:lnSpc>
                <a:spcPts val="2000"/>
              </a:lnSpc>
              <a:spcBef>
                <a:spcPts val="0"/>
              </a:spcBef>
              <a:buNone/>
            </a:pPr>
            <a:endParaRPr lang="en-US" sz="2900" dirty="0"/>
          </a:p>
          <a:p>
            <a:pPr marL="0" indent="0">
              <a:spcBef>
                <a:spcPts val="0"/>
              </a:spcBef>
              <a:buNone/>
            </a:pPr>
            <a:endParaRPr lang="en-US" sz="2900" dirty="0"/>
          </a:p>
          <a:p>
            <a:pPr marL="0" indent="0">
              <a:spcBef>
                <a:spcPts val="0"/>
              </a:spcBef>
              <a:buNone/>
            </a:pPr>
            <a:endParaRPr lang="en-US" sz="2900" dirty="0"/>
          </a:p>
          <a:p>
            <a:pPr marL="45720" indent="0">
              <a:buNone/>
            </a:pPr>
            <a:endParaRPr lang="en-US" dirty="0"/>
          </a:p>
        </p:txBody>
      </p:sp>
      <p:sp>
        <p:nvSpPr>
          <p:cNvPr id="4" name="Slide Number Placeholder 3">
            <a:extLst>
              <a:ext uri="{FF2B5EF4-FFF2-40B4-BE49-F238E27FC236}">
                <a16:creationId xmlns:a16="http://schemas.microsoft.com/office/drawing/2014/main" id="{376F9B3E-21BF-B1D3-F8C8-0FFF83EEB9D4}"/>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1489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70C4-FEC5-F208-4724-BE5294C498FA}"/>
              </a:ext>
            </a:extLst>
          </p:cNvPr>
          <p:cNvSpPr>
            <a:spLocks noGrp="1"/>
          </p:cNvSpPr>
          <p:nvPr>
            <p:ph type="title"/>
          </p:nvPr>
        </p:nvSpPr>
        <p:spPr/>
        <p:txBody>
          <a:bodyPr>
            <a:noAutofit/>
          </a:bodyPr>
          <a:lstStyle/>
          <a:p>
            <a:r>
              <a:rPr lang="en-US" sz="3200" dirty="0"/>
              <a:t>Student Disability and </a:t>
            </a:r>
            <a:br>
              <a:rPr lang="en-US" sz="3200" dirty="0"/>
            </a:br>
            <a:r>
              <a:rPr lang="en-US" sz="3200" dirty="0"/>
              <a:t>Grade Caseload Match</a:t>
            </a:r>
          </a:p>
        </p:txBody>
      </p:sp>
      <p:sp>
        <p:nvSpPr>
          <p:cNvPr id="3" name="Content Placeholder 2">
            <a:extLst>
              <a:ext uri="{FF2B5EF4-FFF2-40B4-BE49-F238E27FC236}">
                <a16:creationId xmlns:a16="http://schemas.microsoft.com/office/drawing/2014/main" id="{4EAB4B5F-B96B-C237-A41F-0353EBC1075B}"/>
              </a:ext>
            </a:extLst>
          </p:cNvPr>
          <p:cNvSpPr>
            <a:spLocks noGrp="1"/>
          </p:cNvSpPr>
          <p:nvPr>
            <p:ph idx="1"/>
          </p:nvPr>
        </p:nvSpPr>
        <p:spPr/>
        <p:txBody>
          <a:bodyPr/>
          <a:lstStyle/>
          <a:p>
            <a:pPr marL="0" indent="0">
              <a:lnSpc>
                <a:spcPts val="2000"/>
              </a:lnSpc>
              <a:spcBef>
                <a:spcPts val="0"/>
              </a:spcBef>
              <a:buNone/>
            </a:pPr>
            <a:r>
              <a:rPr lang="en-US" sz="1800" dirty="0"/>
              <a:t>A special education teacher’s caseload match is satisfied if:</a:t>
            </a:r>
          </a:p>
          <a:p>
            <a:pPr marL="0" indent="0">
              <a:lnSpc>
                <a:spcPts val="2000"/>
              </a:lnSpc>
              <a:spcBef>
                <a:spcPts val="0"/>
              </a:spcBef>
              <a:buNone/>
            </a:pPr>
            <a:endParaRPr lang="en-US" sz="1800" dirty="0"/>
          </a:p>
          <a:p>
            <a:pPr marL="0" indent="0">
              <a:lnSpc>
                <a:spcPts val="2000"/>
              </a:lnSpc>
              <a:spcBef>
                <a:spcPts val="0"/>
              </a:spcBef>
              <a:buNone/>
            </a:pPr>
            <a:r>
              <a:rPr lang="en-US" sz="1800" dirty="0"/>
              <a:t>Staff is reported as the Primary Provider (</a:t>
            </a:r>
            <a:r>
              <a:rPr lang="en-US" sz="1800" i="1" dirty="0"/>
              <a:t>EDID reported in Primary Provider field</a:t>
            </a:r>
            <a:r>
              <a:rPr lang="en-US" sz="1800" dirty="0"/>
              <a:t>) on at least 50% of the students identified in the same area of need as the teacher’s special education endorsement. Staff’s endorsement is a 100% match for the grade range of students served.</a:t>
            </a:r>
          </a:p>
          <a:p>
            <a:pPr marL="0" indent="0">
              <a:lnSpc>
                <a:spcPts val="2000"/>
              </a:lnSpc>
              <a:spcBef>
                <a:spcPts val="0"/>
              </a:spcBef>
              <a:buNone/>
            </a:pPr>
            <a:endParaRPr lang="en-US" sz="1800" dirty="0"/>
          </a:p>
          <a:p>
            <a:pPr marL="612648" indent="-704088">
              <a:lnSpc>
                <a:spcPts val="2000"/>
              </a:lnSpc>
              <a:spcBef>
                <a:spcPts val="0"/>
              </a:spcBef>
              <a:buNone/>
            </a:pPr>
            <a:r>
              <a:rPr lang="en-US" sz="1800" b="1" dirty="0"/>
              <a:t>Notes:</a:t>
            </a:r>
            <a:r>
              <a:rPr lang="en-US" sz="1800" dirty="0"/>
              <a:t> </a:t>
            </a:r>
          </a:p>
          <a:p>
            <a:pPr>
              <a:lnSpc>
                <a:spcPts val="2000"/>
              </a:lnSpc>
              <a:spcBef>
                <a:spcPts val="0"/>
              </a:spcBef>
            </a:pPr>
            <a:r>
              <a:rPr lang="en-US" sz="1800" dirty="0"/>
              <a:t>The 50% student disability caseload match does NOT check the EDIDs placed in any of the four secondary provider fields.</a:t>
            </a:r>
          </a:p>
          <a:p>
            <a:pPr marL="0" indent="0">
              <a:lnSpc>
                <a:spcPts val="2000"/>
              </a:lnSpc>
              <a:spcBef>
                <a:spcPts val="0"/>
              </a:spcBef>
              <a:buNone/>
            </a:pPr>
            <a:endParaRPr lang="en-US" sz="1800" dirty="0"/>
          </a:p>
          <a:p>
            <a:pPr>
              <a:lnSpc>
                <a:spcPts val="2000"/>
              </a:lnSpc>
              <a:spcBef>
                <a:spcPts val="0"/>
              </a:spcBef>
            </a:pPr>
            <a:r>
              <a:rPr lang="en-US" sz="1800" dirty="0"/>
              <a:t>The 100% grade caseload match checks all five provider fields (both primary and secondary) for the 202 and 238 records. </a:t>
            </a:r>
          </a:p>
          <a:p>
            <a:pPr marL="0" indent="0">
              <a:buNone/>
            </a:pPr>
            <a:endParaRPr lang="en-US" dirty="0"/>
          </a:p>
        </p:txBody>
      </p:sp>
      <p:sp>
        <p:nvSpPr>
          <p:cNvPr id="5" name="Slide Number Placeholder 4">
            <a:extLst>
              <a:ext uri="{FF2B5EF4-FFF2-40B4-BE49-F238E27FC236}">
                <a16:creationId xmlns:a16="http://schemas.microsoft.com/office/drawing/2014/main" id="{0C6D8FB2-2760-9817-060F-57B4E803FA47}"/>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49386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70C4-FEC5-F208-4724-BE5294C498FA}"/>
              </a:ext>
            </a:extLst>
          </p:cNvPr>
          <p:cNvSpPr>
            <a:spLocks noGrp="1"/>
          </p:cNvSpPr>
          <p:nvPr>
            <p:ph type="title"/>
          </p:nvPr>
        </p:nvSpPr>
        <p:spPr/>
        <p:txBody>
          <a:bodyPr>
            <a:noAutofit/>
          </a:bodyPr>
          <a:lstStyle/>
          <a:p>
            <a:r>
              <a:rPr lang="en-US" sz="3200" dirty="0"/>
              <a:t>SAM Caseload Match</a:t>
            </a:r>
            <a:br>
              <a:rPr lang="en-US" sz="3200" dirty="0"/>
            </a:br>
            <a:r>
              <a:rPr lang="en-US" sz="3200" dirty="0"/>
              <a:t>Speech-Language Pathologist</a:t>
            </a:r>
          </a:p>
        </p:txBody>
      </p:sp>
      <p:sp>
        <p:nvSpPr>
          <p:cNvPr id="3" name="Content Placeholder 2">
            <a:extLst>
              <a:ext uri="{FF2B5EF4-FFF2-40B4-BE49-F238E27FC236}">
                <a16:creationId xmlns:a16="http://schemas.microsoft.com/office/drawing/2014/main" id="{4EAB4B5F-B96B-C237-A41F-0353EBC1075B}"/>
              </a:ext>
            </a:extLst>
          </p:cNvPr>
          <p:cNvSpPr>
            <a:spLocks noGrp="1"/>
          </p:cNvSpPr>
          <p:nvPr>
            <p:ph idx="1"/>
          </p:nvPr>
        </p:nvSpPr>
        <p:spPr>
          <a:xfrm>
            <a:off x="558282" y="1451843"/>
            <a:ext cx="10515600" cy="4351338"/>
          </a:xfrm>
        </p:spPr>
        <p:txBody>
          <a:bodyPr/>
          <a:lstStyle/>
          <a:p>
            <a:pPr marL="0" indent="0">
              <a:lnSpc>
                <a:spcPts val="2000"/>
              </a:lnSpc>
              <a:spcBef>
                <a:spcPts val="0"/>
              </a:spcBef>
              <a:buNone/>
            </a:pPr>
            <a:r>
              <a:rPr lang="en-US" sz="1800" dirty="0"/>
              <a:t>A speech-language pathologist’s caseload match is satisfied if:</a:t>
            </a:r>
          </a:p>
          <a:p>
            <a:pPr marL="0" indent="0">
              <a:lnSpc>
                <a:spcPts val="2000"/>
              </a:lnSpc>
              <a:spcBef>
                <a:spcPts val="0"/>
              </a:spcBef>
              <a:buNone/>
            </a:pPr>
            <a:endParaRPr lang="en-US" sz="1800" dirty="0"/>
          </a:p>
          <a:p>
            <a:pPr marL="0" indent="0">
              <a:lnSpc>
                <a:spcPts val="2000"/>
              </a:lnSpc>
              <a:spcBef>
                <a:spcPts val="0"/>
              </a:spcBef>
              <a:buNone/>
            </a:pPr>
            <a:r>
              <a:rPr lang="en-US" sz="1800" dirty="0"/>
              <a:t>Staff is reported as the </a:t>
            </a:r>
            <a:r>
              <a:rPr lang="en-US" sz="1800" b="1" dirty="0"/>
              <a:t>Primary Provider </a:t>
            </a:r>
            <a:r>
              <a:rPr lang="en-US" sz="1800" dirty="0"/>
              <a:t>(EDID reported in Primary Provider field) to a majority of students identified:</a:t>
            </a:r>
          </a:p>
          <a:p>
            <a:pPr marL="422910" indent="-285750">
              <a:lnSpc>
                <a:spcPts val="2000"/>
              </a:lnSpc>
              <a:spcBef>
                <a:spcPts val="0"/>
              </a:spcBef>
            </a:pPr>
            <a:r>
              <a:rPr lang="en-US" sz="1800" dirty="0"/>
              <a:t>disability 08-Speech or Language Impairment (SLI)</a:t>
            </a:r>
          </a:p>
          <a:p>
            <a:pPr marL="422910" indent="-285750">
              <a:lnSpc>
                <a:spcPts val="2000"/>
              </a:lnSpc>
              <a:spcBef>
                <a:spcPts val="0"/>
              </a:spcBef>
            </a:pPr>
            <a:r>
              <a:rPr lang="en-US" sz="1800" dirty="0"/>
              <a:t>disability 11-Developmental Delay (DD)</a:t>
            </a:r>
          </a:p>
          <a:p>
            <a:pPr>
              <a:lnSpc>
                <a:spcPts val="2000"/>
              </a:lnSpc>
              <a:spcBef>
                <a:spcPts val="0"/>
              </a:spcBef>
            </a:pPr>
            <a:endParaRPr lang="en-US" sz="1800" dirty="0"/>
          </a:p>
          <a:p>
            <a:pPr marL="0" indent="0">
              <a:lnSpc>
                <a:spcPts val="2000"/>
              </a:lnSpc>
              <a:spcBef>
                <a:spcPts val="0"/>
              </a:spcBef>
              <a:buNone/>
            </a:pPr>
            <a:r>
              <a:rPr lang="en-US" sz="1800" dirty="0"/>
              <a:t>Staff is reported as a </a:t>
            </a:r>
            <a:r>
              <a:rPr lang="en-US" sz="1800" b="1" dirty="0"/>
              <a:t>Secondary Service Provider </a:t>
            </a:r>
            <a:r>
              <a:rPr lang="en-US" sz="1800" dirty="0"/>
              <a:t>(EDID reported in one of the Secondary Provider fields) to students identified in other disabilities who receive supplemental speech-language services, but SLI (08) or DD (11) is not the primary disability.</a:t>
            </a:r>
          </a:p>
          <a:p>
            <a:pPr marL="0" indent="0">
              <a:lnSpc>
                <a:spcPts val="2000"/>
              </a:lnSpc>
              <a:spcBef>
                <a:spcPts val="0"/>
              </a:spcBef>
              <a:buNone/>
            </a:pPr>
            <a:endParaRPr lang="en-US" sz="1800" dirty="0"/>
          </a:p>
          <a:p>
            <a:pPr marL="0" indent="0">
              <a:buNone/>
            </a:pPr>
            <a:endParaRPr lang="en-US" dirty="0"/>
          </a:p>
        </p:txBody>
      </p:sp>
      <p:sp>
        <p:nvSpPr>
          <p:cNvPr id="5" name="Slide Number Placeholder 4">
            <a:extLst>
              <a:ext uri="{FF2B5EF4-FFF2-40B4-BE49-F238E27FC236}">
                <a16:creationId xmlns:a16="http://schemas.microsoft.com/office/drawing/2014/main" id="{C48CFC58-D298-F3D6-5606-6C0652BDDE69}"/>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60372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Special Service Provider Job Codes </a:t>
            </a:r>
            <a:br>
              <a:rPr lang="en-US" sz="3200" dirty="0"/>
            </a:br>
            <a:r>
              <a:rPr lang="en-US" sz="3200" dirty="0"/>
              <a:t>and SAM Warning DC209</a:t>
            </a:r>
          </a:p>
        </p:txBody>
      </p:sp>
      <p:sp>
        <p:nvSpPr>
          <p:cNvPr id="6" name="Rounded Rectangle 5"/>
          <p:cNvSpPr/>
          <p:nvPr/>
        </p:nvSpPr>
        <p:spPr bwMode="auto">
          <a:xfrm>
            <a:off x="2102850" y="1509468"/>
            <a:ext cx="3993149" cy="1569633"/>
          </a:xfrm>
          <a:prstGeom prst="round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a:solidFill>
                  <a:srgbClr val="000000"/>
                </a:solidFill>
              </a:rPr>
              <a:t>Occupational Therapist = JCC 234</a:t>
            </a:r>
            <a:endParaRPr lang="en-US" b="1" i="1" dirty="0">
              <a:solidFill>
                <a:srgbClr val="000000"/>
              </a:solidFill>
            </a:endParaRPr>
          </a:p>
          <a:p>
            <a:pPr algn="ctr" defTabSz="914485" eaLnBrk="0" fontAlgn="base" hangingPunct="0">
              <a:spcBef>
                <a:spcPct val="0"/>
              </a:spcBef>
              <a:spcAft>
                <a:spcPct val="0"/>
              </a:spcAft>
            </a:pPr>
            <a:r>
              <a:rPr lang="en-US" b="1" dirty="0">
                <a:solidFill>
                  <a:srgbClr val="000000"/>
                </a:solidFill>
              </a:rPr>
              <a:t>Physical Therapist = JCC 235</a:t>
            </a:r>
          </a:p>
          <a:p>
            <a:pPr algn="ctr" defTabSz="914485" eaLnBrk="0" fontAlgn="base" hangingPunct="0">
              <a:spcBef>
                <a:spcPct val="0"/>
              </a:spcBef>
              <a:spcAft>
                <a:spcPct val="0"/>
              </a:spcAft>
            </a:pPr>
            <a:r>
              <a:rPr lang="en-US" sz="1400" b="1" dirty="0">
                <a:solidFill>
                  <a:srgbClr val="000000"/>
                </a:solidFill>
              </a:rPr>
              <a:t>** these positions are often classified as “motor services” at the AU level with job codes interchanged during data reporting</a:t>
            </a:r>
          </a:p>
        </p:txBody>
      </p:sp>
      <p:sp>
        <p:nvSpPr>
          <p:cNvPr id="5" name="Rounded Rectangle 4"/>
          <p:cNvSpPr/>
          <p:nvPr/>
        </p:nvSpPr>
        <p:spPr bwMode="auto">
          <a:xfrm>
            <a:off x="6494107" y="1410846"/>
            <a:ext cx="3960532" cy="1668256"/>
          </a:xfrm>
          <a:prstGeom prst="round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a:solidFill>
                  <a:srgbClr val="000000"/>
                </a:solidFill>
              </a:rPr>
              <a:t>Counselor = JCC 211</a:t>
            </a:r>
            <a:endParaRPr lang="en-US" b="1" i="1" dirty="0">
              <a:solidFill>
                <a:srgbClr val="000000"/>
              </a:solidFill>
            </a:endParaRPr>
          </a:p>
          <a:p>
            <a:pPr algn="ctr" defTabSz="914485"/>
            <a:r>
              <a:rPr lang="en-US" b="1" dirty="0">
                <a:solidFill>
                  <a:srgbClr val="000000"/>
                </a:solidFill>
              </a:rPr>
              <a:t>Psychologist = JCC 236</a:t>
            </a:r>
            <a:endParaRPr lang="en-US" b="1" i="1" dirty="0">
              <a:solidFill>
                <a:srgbClr val="000000"/>
              </a:solidFill>
            </a:endParaRPr>
          </a:p>
          <a:p>
            <a:pPr algn="ctr" defTabSz="914485"/>
            <a:r>
              <a:rPr lang="en-US" b="1" dirty="0">
                <a:solidFill>
                  <a:srgbClr val="000000"/>
                </a:solidFill>
              </a:rPr>
              <a:t>Social Worker = JCC 237</a:t>
            </a:r>
          </a:p>
          <a:p>
            <a:pPr algn="ctr" defTabSz="914485"/>
            <a:r>
              <a:rPr lang="en-US" sz="1400" b="1" dirty="0">
                <a:solidFill>
                  <a:srgbClr val="000000"/>
                </a:solidFill>
              </a:rPr>
              <a:t>** these positions are often classified as “mental health services” at the AU level with job codes interchanged during data reporting</a:t>
            </a:r>
          </a:p>
          <a:p>
            <a:pPr defTabSz="914485"/>
            <a:endParaRPr lang="en-US" dirty="0"/>
          </a:p>
        </p:txBody>
      </p:sp>
      <p:sp>
        <p:nvSpPr>
          <p:cNvPr id="2" name="Content Placeholder 1"/>
          <p:cNvSpPr>
            <a:spLocks noGrp="1"/>
          </p:cNvSpPr>
          <p:nvPr>
            <p:ph idx="1"/>
          </p:nvPr>
        </p:nvSpPr>
        <p:spPr>
          <a:xfrm>
            <a:off x="1595535" y="3429000"/>
            <a:ext cx="9395926" cy="2346960"/>
          </a:xfrm>
        </p:spPr>
        <p:txBody>
          <a:bodyPr>
            <a:normAutofit/>
          </a:bodyPr>
          <a:lstStyle/>
          <a:p>
            <a:pPr marL="0" indent="-354381">
              <a:spcBef>
                <a:spcPct val="0"/>
              </a:spcBef>
              <a:defRPr/>
            </a:pPr>
            <a:r>
              <a:rPr lang="en-US" sz="1800" dirty="0"/>
              <a:t>Verify staff license type and endorsement prior to coding</a:t>
            </a:r>
          </a:p>
          <a:p>
            <a:pPr marL="0" indent="-354381">
              <a:spcBef>
                <a:spcPct val="0"/>
              </a:spcBef>
              <a:buNone/>
              <a:defRPr/>
            </a:pPr>
            <a:endParaRPr lang="en-US" sz="1800" dirty="0"/>
          </a:p>
          <a:p>
            <a:pPr marL="0" indent="-354622">
              <a:spcBef>
                <a:spcPct val="0"/>
              </a:spcBef>
              <a:defRPr/>
            </a:pPr>
            <a:r>
              <a:rPr lang="en-US" sz="1800" dirty="0"/>
              <a:t>Ensure that staff positions are coded correctly in your Human Resources systems and are in alignment with job codes posted in the CDE Staff Interchange – Staff Assignment document and CDE Chart of Accounts</a:t>
            </a:r>
          </a:p>
          <a:p>
            <a:pPr>
              <a:lnSpc>
                <a:spcPts val="1800"/>
              </a:lnSpc>
            </a:pPr>
            <a:r>
              <a:rPr lang="en-US" sz="1800" b="1" dirty="0"/>
              <a:t>Job code miscoding results in SAM Warning (DC209)</a:t>
            </a:r>
          </a:p>
          <a:p>
            <a:pPr marL="0" indent="0">
              <a:lnSpc>
                <a:spcPts val="1800"/>
              </a:lnSpc>
              <a:buNone/>
            </a:pPr>
            <a:endParaRPr lang="en-US" sz="1800" dirty="0"/>
          </a:p>
          <a:p>
            <a:pPr marL="0" indent="-354622">
              <a:spcBef>
                <a:spcPct val="0"/>
              </a:spcBef>
              <a:buNone/>
              <a:defRPr/>
            </a:pPr>
            <a:endParaRPr lang="en-US" sz="1800" dirty="0"/>
          </a:p>
          <a:p>
            <a:pPr marL="354622" indent="-354622">
              <a:spcBef>
                <a:spcPct val="0"/>
              </a:spcBef>
              <a:buNone/>
              <a:defRPr/>
            </a:pPr>
            <a:endParaRPr lang="en-US" sz="1800" dirty="0"/>
          </a:p>
          <a:p>
            <a:pPr marL="365760" lvl="1" indent="0">
              <a:buNone/>
            </a:pPr>
            <a:endParaRPr lang="en-US" sz="1800" dirty="0"/>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24</a:t>
            </a:fld>
            <a:endParaRPr lang="en-US" dirty="0"/>
          </a:p>
        </p:txBody>
      </p:sp>
    </p:spTree>
    <p:extLst>
      <p:ext uri="{BB962C8B-B14F-4D97-AF65-F5344CB8AC3E}">
        <p14:creationId xmlns:p14="http://schemas.microsoft.com/office/powerpoint/2010/main" val="181625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SAM/Staff Qualifications </a:t>
            </a:r>
            <a:br>
              <a:rPr lang="en-US" sz="3200" dirty="0"/>
            </a:br>
            <a:r>
              <a:rPr lang="en-US" sz="3200" dirty="0"/>
              <a:t>Online Reference Documents</a:t>
            </a:r>
          </a:p>
        </p:txBody>
      </p:sp>
      <p:sp>
        <p:nvSpPr>
          <p:cNvPr id="2" name="Content Placeholder 1"/>
          <p:cNvSpPr>
            <a:spLocks noGrp="1"/>
          </p:cNvSpPr>
          <p:nvPr>
            <p:ph idx="1"/>
          </p:nvPr>
        </p:nvSpPr>
        <p:spPr/>
        <p:txBody>
          <a:bodyPr>
            <a:normAutofit/>
          </a:bodyPr>
          <a:lstStyle/>
          <a:p>
            <a:pPr marL="45720" indent="0">
              <a:spcBef>
                <a:spcPts val="0"/>
              </a:spcBef>
              <a:buNone/>
            </a:pPr>
            <a:r>
              <a:rPr lang="en-US" sz="1800" dirty="0"/>
              <a:t>Refer to documents posted in the Additional Resources section of the </a:t>
            </a:r>
          </a:p>
          <a:p>
            <a:pPr marL="45720" indent="0">
              <a:spcBef>
                <a:spcPts val="0"/>
              </a:spcBef>
              <a:buNone/>
            </a:pPr>
            <a:r>
              <a:rPr lang="en-US" sz="1800" dirty="0">
                <a:hlinkClick r:id="rId2"/>
              </a:rPr>
              <a:t>Special Education December Count Snapshot webpage</a:t>
            </a:r>
            <a:r>
              <a:rPr lang="en-US" sz="1800" dirty="0"/>
              <a:t> </a:t>
            </a:r>
          </a:p>
          <a:p>
            <a:pPr marL="45720" indent="0">
              <a:spcBef>
                <a:spcPts val="0"/>
              </a:spcBef>
              <a:buNone/>
            </a:pPr>
            <a:endParaRPr lang="en-US" sz="1800" dirty="0"/>
          </a:p>
          <a:p>
            <a:pPr marL="45720" indent="0">
              <a:spcBef>
                <a:spcPts val="0"/>
              </a:spcBef>
              <a:buNone/>
            </a:pPr>
            <a:r>
              <a:rPr lang="en-US" sz="1800" dirty="0"/>
              <a:t>Use Staff Approval Matrix (SAM) and Licensing Reference documents to assist in proper job coding, allowable license types and appropriate special education endorsements</a:t>
            </a:r>
          </a:p>
          <a:p>
            <a:pPr marL="45720" indent="0">
              <a:spcBef>
                <a:spcPts val="0"/>
              </a:spcBef>
              <a:buNone/>
            </a:pPr>
            <a:endParaRPr lang="en-US" sz="1800" dirty="0"/>
          </a:p>
          <a:p>
            <a:pPr marL="788670" lvl="1" indent="-285750">
              <a:spcBef>
                <a:spcPts val="0"/>
              </a:spcBef>
            </a:pPr>
            <a:r>
              <a:rPr lang="en-US" sz="1800" dirty="0"/>
              <a:t>Special Education Licensing Requirements by Job Classification and Fully Qualified Status</a:t>
            </a:r>
          </a:p>
          <a:p>
            <a:pPr lvl="2">
              <a:spcBef>
                <a:spcPts val="0"/>
              </a:spcBef>
            </a:pPr>
            <a:r>
              <a:rPr lang="en-US" dirty="0"/>
              <a:t>displays allowable license/endorsement types for job codes requiring a CDE license </a:t>
            </a:r>
          </a:p>
          <a:p>
            <a:pPr lvl="2">
              <a:spcBef>
                <a:spcPts val="0"/>
              </a:spcBef>
            </a:pPr>
            <a:endParaRPr lang="en-US" dirty="0"/>
          </a:p>
          <a:p>
            <a:pPr lvl="1">
              <a:spcBef>
                <a:spcPts val="0"/>
              </a:spcBef>
            </a:pPr>
            <a:r>
              <a:rPr lang="en-US" sz="1800" dirty="0"/>
              <a:t>Special Education Endorsement Requirements per Student Disability</a:t>
            </a:r>
          </a:p>
          <a:p>
            <a:pPr lvl="2">
              <a:spcBef>
                <a:spcPts val="0"/>
              </a:spcBef>
            </a:pPr>
            <a:r>
              <a:rPr lang="en-US" dirty="0"/>
              <a:t>displays allowable endorsements for the placement of special education teachers (202) for the 50% student disability caseload match</a:t>
            </a:r>
          </a:p>
          <a:p>
            <a:pPr marL="45720" indent="0">
              <a:buNone/>
            </a:pPr>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25</a:t>
            </a:fld>
            <a:endParaRPr lang="en-US" dirty="0"/>
          </a:p>
        </p:txBody>
      </p:sp>
    </p:spTree>
    <p:extLst>
      <p:ext uri="{BB962C8B-B14F-4D97-AF65-F5344CB8AC3E}">
        <p14:creationId xmlns:p14="http://schemas.microsoft.com/office/powerpoint/2010/main" val="1639900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950204-658C-CC48-EE19-6B16B3D9DF8F}"/>
              </a:ext>
            </a:extLst>
          </p:cNvPr>
          <p:cNvSpPr>
            <a:spLocks noGrp="1"/>
          </p:cNvSpPr>
          <p:nvPr>
            <p:ph type="title"/>
          </p:nvPr>
        </p:nvSpPr>
        <p:spPr>
          <a:xfrm>
            <a:off x="332873" y="136525"/>
            <a:ext cx="8065168" cy="898524"/>
          </a:xfrm>
        </p:spPr>
        <p:txBody>
          <a:bodyPr>
            <a:normAutofit fontScale="90000"/>
          </a:bodyPr>
          <a:lstStyle/>
          <a:p>
            <a:r>
              <a:rPr lang="en-US" dirty="0"/>
              <a:t>Special Education Licensing Requirements </a:t>
            </a:r>
            <a:br>
              <a:rPr lang="en-US" dirty="0"/>
            </a:br>
            <a:r>
              <a:rPr lang="en-US" dirty="0"/>
              <a:t>Per Job Classification Spreadsheet – </a:t>
            </a:r>
            <a:br>
              <a:rPr lang="en-US" dirty="0"/>
            </a:br>
            <a:r>
              <a:rPr lang="en-US" dirty="0"/>
              <a:t>Instructional vs. Non-instructional 103 and 104</a:t>
            </a:r>
          </a:p>
        </p:txBody>
      </p:sp>
      <p:pic>
        <p:nvPicPr>
          <p:cNvPr id="10" name="Content Placeholder 9" descr="screenshot of Sped licensing Requirements spreadsheet job codes 103 and 104">
            <a:extLst>
              <a:ext uri="{FF2B5EF4-FFF2-40B4-BE49-F238E27FC236}">
                <a16:creationId xmlns:a16="http://schemas.microsoft.com/office/drawing/2014/main" id="{26612E3C-B1D7-8B30-D13D-2F44147BD7EF}"/>
              </a:ext>
            </a:extLst>
          </p:cNvPr>
          <p:cNvPicPr>
            <a:picLocks noGrp="1" noChangeAspect="1"/>
          </p:cNvPicPr>
          <p:nvPr>
            <p:ph idx="1"/>
          </p:nvPr>
        </p:nvPicPr>
        <p:blipFill>
          <a:blip r:embed="rId2"/>
          <a:stretch>
            <a:fillRect/>
          </a:stretch>
        </p:blipFill>
        <p:spPr>
          <a:xfrm>
            <a:off x="332873" y="1396186"/>
            <a:ext cx="10526755" cy="5142726"/>
          </a:xfrm>
          <a:prstGeom prst="rect">
            <a:avLst/>
          </a:prstGeom>
        </p:spPr>
      </p:pic>
      <p:sp>
        <p:nvSpPr>
          <p:cNvPr id="4" name="Slide Number Placeholder 3">
            <a:extLst>
              <a:ext uri="{FF2B5EF4-FFF2-40B4-BE49-F238E27FC236}">
                <a16:creationId xmlns:a16="http://schemas.microsoft.com/office/drawing/2014/main" id="{47A90C12-79A3-88FC-CFFC-5AAD2C2BFA58}"/>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01954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D42B-5CFE-C9F8-CFBC-0D5ED233C2DB}"/>
              </a:ext>
            </a:extLst>
          </p:cNvPr>
          <p:cNvSpPr>
            <a:spLocks noGrp="1"/>
          </p:cNvSpPr>
          <p:nvPr>
            <p:ph type="title"/>
          </p:nvPr>
        </p:nvSpPr>
        <p:spPr>
          <a:xfrm>
            <a:off x="332873" y="136525"/>
            <a:ext cx="8065168" cy="898524"/>
          </a:xfrm>
        </p:spPr>
        <p:txBody>
          <a:bodyPr>
            <a:normAutofit fontScale="90000"/>
          </a:bodyPr>
          <a:lstStyle/>
          <a:p>
            <a:r>
              <a:rPr lang="en-US" dirty="0"/>
              <a:t>Special Education Licensing Requirements </a:t>
            </a:r>
            <a:br>
              <a:rPr lang="en-US" dirty="0"/>
            </a:br>
            <a:r>
              <a:rPr lang="en-US" dirty="0"/>
              <a:t>Per Job Classification Spreadsheet – </a:t>
            </a:r>
            <a:br>
              <a:rPr lang="en-US" dirty="0"/>
            </a:br>
            <a:r>
              <a:rPr lang="en-US" dirty="0"/>
              <a:t>Instructional vs. Non-instructional 335 and 336</a:t>
            </a:r>
          </a:p>
        </p:txBody>
      </p:sp>
      <p:sp>
        <p:nvSpPr>
          <p:cNvPr id="4" name="Slide Number Placeholder 3">
            <a:extLst>
              <a:ext uri="{FF2B5EF4-FFF2-40B4-BE49-F238E27FC236}">
                <a16:creationId xmlns:a16="http://schemas.microsoft.com/office/drawing/2014/main" id="{A1E0698E-3572-FB78-B388-6D4054F014BC}"/>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10" name="Content Placeholder 9" descr="screenshot of Sped licensing requirements spreadsheet job codes 335 and 336">
            <a:extLst>
              <a:ext uri="{FF2B5EF4-FFF2-40B4-BE49-F238E27FC236}">
                <a16:creationId xmlns:a16="http://schemas.microsoft.com/office/drawing/2014/main" id="{88387BAD-2943-6DF3-A334-1F11F4591270}"/>
              </a:ext>
            </a:extLst>
          </p:cNvPr>
          <p:cNvPicPr>
            <a:picLocks noGrp="1" noChangeAspect="1"/>
          </p:cNvPicPr>
          <p:nvPr>
            <p:ph idx="1"/>
          </p:nvPr>
        </p:nvPicPr>
        <p:blipFill>
          <a:blip r:embed="rId2"/>
          <a:stretch>
            <a:fillRect/>
          </a:stretch>
        </p:blipFill>
        <p:spPr>
          <a:xfrm>
            <a:off x="1168924" y="1626529"/>
            <a:ext cx="8760268" cy="4806828"/>
          </a:xfrm>
          <a:prstGeom prst="rect">
            <a:avLst/>
          </a:prstGeom>
        </p:spPr>
      </p:pic>
    </p:spTree>
    <p:extLst>
      <p:ext uri="{BB962C8B-B14F-4D97-AF65-F5344CB8AC3E}">
        <p14:creationId xmlns:p14="http://schemas.microsoft.com/office/powerpoint/2010/main" val="1871639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Education December Cognos Report</a:t>
            </a:r>
            <a:br>
              <a:rPr lang="en-US" dirty="0"/>
            </a:br>
            <a:r>
              <a:rPr lang="en-US" dirty="0"/>
              <a:t>Staff: Detail Report: Staff with License Information</a:t>
            </a:r>
          </a:p>
        </p:txBody>
      </p:sp>
      <p:sp>
        <p:nvSpPr>
          <p:cNvPr id="3" name="Content Placeholder 2"/>
          <p:cNvSpPr>
            <a:spLocks noGrp="1"/>
          </p:cNvSpPr>
          <p:nvPr>
            <p:ph idx="1"/>
          </p:nvPr>
        </p:nvSpPr>
        <p:spPr>
          <a:xfrm>
            <a:off x="1249935" y="1491803"/>
            <a:ext cx="10627326" cy="1588770"/>
          </a:xfrm>
        </p:spPr>
        <p:txBody>
          <a:bodyPr>
            <a:noAutofit/>
          </a:bodyPr>
          <a:lstStyle/>
          <a:p>
            <a:r>
              <a:rPr lang="en-US" sz="1800" dirty="0"/>
              <a:t>Cognos Reports -&gt; Special Education December -&gt; Staff: Detail Report: Staff with License Information</a:t>
            </a:r>
          </a:p>
          <a:p>
            <a:r>
              <a:rPr lang="en-US" sz="1800" dirty="0"/>
              <a:t>Find license types, endorsements, date effective, date expired, in-field status </a:t>
            </a:r>
          </a:p>
          <a:p>
            <a:pPr marL="0" indent="0">
              <a:buNone/>
            </a:pPr>
            <a:endParaRPr lang="en-US" sz="1600" dirty="0"/>
          </a:p>
        </p:txBody>
      </p:sp>
      <p:pic>
        <p:nvPicPr>
          <p:cNvPr id="6" name="Picture 5" descr="screenshot of staff with license information report">
            <a:extLst>
              <a:ext uri="{FF2B5EF4-FFF2-40B4-BE49-F238E27FC236}">
                <a16:creationId xmlns:a16="http://schemas.microsoft.com/office/drawing/2014/main" id="{C9F01852-F8AB-8805-BE93-D3C036FFF75D}"/>
              </a:ext>
            </a:extLst>
          </p:cNvPr>
          <p:cNvPicPr>
            <a:picLocks noChangeAspect="1"/>
          </p:cNvPicPr>
          <p:nvPr/>
        </p:nvPicPr>
        <p:blipFill>
          <a:blip r:embed="rId2"/>
          <a:stretch>
            <a:fillRect/>
          </a:stretch>
        </p:blipFill>
        <p:spPr>
          <a:xfrm>
            <a:off x="0" y="2470929"/>
            <a:ext cx="12192000" cy="289526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63564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useo Slab 500" panose="02000000000000000000"/>
                <a:cs typeface="Calibri Light" panose="020F0302020204030204" pitchFamily="34" charset="0"/>
              </a:rPr>
              <a:t>SAM Cognos Reports</a:t>
            </a:r>
            <a:br>
              <a:rPr lang="en-US" sz="3200" dirty="0">
                <a:latin typeface="Calibri Light" panose="020F0302020204030204" pitchFamily="34" charset="0"/>
                <a:cs typeface="Calibri Light" panose="020F0302020204030204" pitchFamily="34" charset="0"/>
              </a:rPr>
            </a:br>
            <a:endParaRPr lang="en-US" sz="3200" dirty="0">
              <a:latin typeface="Calibri Light" panose="020F0302020204030204" pitchFamily="34" charset="0"/>
              <a:cs typeface="Calibri Light" panose="020F0302020204030204" pitchFamily="34" charset="0"/>
            </a:endParaRPr>
          </a:p>
        </p:txBody>
      </p:sp>
      <p:sp>
        <p:nvSpPr>
          <p:cNvPr id="2" name="Content Placeholder 1"/>
          <p:cNvSpPr>
            <a:spLocks noGrp="1"/>
          </p:cNvSpPr>
          <p:nvPr>
            <p:ph idx="1"/>
          </p:nvPr>
        </p:nvSpPr>
        <p:spPr>
          <a:xfrm>
            <a:off x="332872" y="1587640"/>
            <a:ext cx="11750271" cy="4390787"/>
          </a:xfrm>
        </p:spPr>
        <p:txBody>
          <a:bodyPr>
            <a:normAutofit/>
          </a:bodyPr>
          <a:lstStyle/>
          <a:p>
            <a:pPr marL="0" indent="0">
              <a:lnSpc>
                <a:spcPts val="2000"/>
              </a:lnSpc>
              <a:spcBef>
                <a:spcPts val="0"/>
              </a:spcBef>
              <a:buNone/>
            </a:pPr>
            <a:r>
              <a:rPr lang="en-US" sz="1800" dirty="0"/>
              <a:t>SAM </a:t>
            </a:r>
            <a:r>
              <a:rPr lang="en-US" sz="1800" dirty="0" err="1"/>
              <a:t>cognos</a:t>
            </a:r>
            <a:r>
              <a:rPr lang="en-US" sz="1800" dirty="0"/>
              <a:t> reports are available to help you validate your data/find coding issues</a:t>
            </a:r>
          </a:p>
          <a:p>
            <a:pPr marL="0" indent="0">
              <a:lnSpc>
                <a:spcPts val="2000"/>
              </a:lnSpc>
              <a:spcBef>
                <a:spcPts val="0"/>
              </a:spcBef>
              <a:buNone/>
            </a:pPr>
            <a:endParaRPr lang="en-US" sz="1800" dirty="0"/>
          </a:p>
          <a:p>
            <a:pPr lvl="1">
              <a:lnSpc>
                <a:spcPts val="2000"/>
              </a:lnSpc>
              <a:spcBef>
                <a:spcPts val="0"/>
              </a:spcBef>
            </a:pPr>
            <a:r>
              <a:rPr lang="en-US" sz="1800" b="1" dirty="0"/>
              <a:t>SAM: 1.5 Non-Qualified Personnel Status </a:t>
            </a:r>
          </a:p>
          <a:p>
            <a:pPr lvl="2">
              <a:lnSpc>
                <a:spcPts val="2000"/>
              </a:lnSpc>
              <a:spcBef>
                <a:spcPts val="0"/>
              </a:spcBef>
            </a:pPr>
            <a:r>
              <a:rPr lang="en-US" dirty="0"/>
              <a:t>displays staff by job code with each generated SAM Warning type</a:t>
            </a:r>
          </a:p>
          <a:p>
            <a:pPr marL="457200" lvl="1" indent="0">
              <a:lnSpc>
                <a:spcPts val="2000"/>
              </a:lnSpc>
              <a:spcBef>
                <a:spcPts val="0"/>
              </a:spcBef>
              <a:buNone/>
            </a:pPr>
            <a:endParaRPr lang="en-US" sz="1800" dirty="0"/>
          </a:p>
          <a:p>
            <a:pPr lvl="1">
              <a:lnSpc>
                <a:spcPts val="2000"/>
              </a:lnSpc>
              <a:spcBef>
                <a:spcPts val="0"/>
              </a:spcBef>
            </a:pPr>
            <a:r>
              <a:rPr lang="en-US" sz="1800" b="1" dirty="0"/>
              <a:t>SAM: ALL Certified Staff Report </a:t>
            </a:r>
            <a:endParaRPr lang="en-US" sz="1800" b="1" i="1" dirty="0"/>
          </a:p>
          <a:p>
            <a:pPr lvl="2">
              <a:lnSpc>
                <a:spcPts val="2000"/>
              </a:lnSpc>
              <a:spcBef>
                <a:spcPts val="0"/>
              </a:spcBef>
            </a:pPr>
            <a:r>
              <a:rPr lang="en-US" dirty="0"/>
              <a:t>displays staff in assignments that require a CDE license</a:t>
            </a:r>
          </a:p>
          <a:p>
            <a:pPr marL="457200" lvl="1" indent="0">
              <a:lnSpc>
                <a:spcPts val="2000"/>
              </a:lnSpc>
              <a:spcBef>
                <a:spcPts val="0"/>
              </a:spcBef>
              <a:buNone/>
            </a:pPr>
            <a:endParaRPr lang="en-US" sz="1800" dirty="0"/>
          </a:p>
          <a:p>
            <a:pPr lvl="1">
              <a:lnSpc>
                <a:spcPts val="2000"/>
              </a:lnSpc>
              <a:spcBef>
                <a:spcPts val="0"/>
              </a:spcBef>
            </a:pPr>
            <a:r>
              <a:rPr lang="en-US" sz="1800" b="1" dirty="0"/>
              <a:t>SAM: Caseload Student Detail (DC210 Detail)</a:t>
            </a:r>
            <a:r>
              <a:rPr lang="en-US" sz="1800" dirty="0"/>
              <a:t> </a:t>
            </a:r>
            <a:endParaRPr lang="en-US" sz="1800" i="1" dirty="0"/>
          </a:p>
          <a:p>
            <a:pPr lvl="2">
              <a:lnSpc>
                <a:spcPts val="2000"/>
              </a:lnSpc>
              <a:spcBef>
                <a:spcPts val="0"/>
              </a:spcBef>
            </a:pPr>
            <a:r>
              <a:rPr lang="en-US" dirty="0"/>
              <a:t>displays special education teachers and SLPs with individual primary and secondary students</a:t>
            </a:r>
          </a:p>
          <a:p>
            <a:pPr marL="457200" lvl="1" indent="0">
              <a:lnSpc>
                <a:spcPts val="2000"/>
              </a:lnSpc>
              <a:spcBef>
                <a:spcPts val="0"/>
              </a:spcBef>
              <a:buNone/>
            </a:pPr>
            <a:endParaRPr lang="en-US" sz="1800" dirty="0"/>
          </a:p>
          <a:p>
            <a:pPr lvl="1">
              <a:lnSpc>
                <a:spcPts val="2000"/>
              </a:lnSpc>
              <a:spcBef>
                <a:spcPts val="0"/>
              </a:spcBef>
            </a:pPr>
            <a:r>
              <a:rPr lang="en-US" sz="1800" b="1" dirty="0"/>
              <a:t>SAM: Caseload Summary (DC210 Summary) </a:t>
            </a:r>
            <a:endParaRPr lang="en-US" sz="1800" b="1" i="1" dirty="0"/>
          </a:p>
          <a:p>
            <a:pPr lvl="2">
              <a:lnSpc>
                <a:spcPts val="2000"/>
              </a:lnSpc>
              <a:spcBef>
                <a:spcPts val="0"/>
              </a:spcBef>
            </a:pPr>
            <a:r>
              <a:rPr lang="en-US" dirty="0"/>
              <a:t>displays special education teachers and SLPs with the number of primary students in each disability category</a:t>
            </a:r>
          </a:p>
          <a:p>
            <a:pPr marL="0" indent="0">
              <a:lnSpc>
                <a:spcPts val="2000"/>
              </a:lnSpc>
              <a:spcBef>
                <a:spcPts val="0"/>
              </a:spcBef>
              <a:buNone/>
            </a:pPr>
            <a:endParaRPr lang="en-US" sz="1800" dirty="0"/>
          </a:p>
          <a:p>
            <a:pPr marL="0" indent="0">
              <a:spcBef>
                <a:spcPts val="0"/>
              </a:spcBef>
              <a:buNone/>
            </a:pPr>
            <a:endParaRPr lang="en-US" dirty="0"/>
          </a:p>
          <a:p>
            <a:pPr marL="0" indent="0">
              <a:spcBef>
                <a:spcPts val="0"/>
              </a:spcBef>
              <a:buNone/>
            </a:pPr>
            <a:endParaRPr lang="en-US" dirty="0"/>
          </a:p>
        </p:txBody>
      </p:sp>
      <p:sp>
        <p:nvSpPr>
          <p:cNvPr id="4" name="Slide Number Placeholder 3">
            <a:extLst>
              <a:ext uri="{FF2B5EF4-FFF2-40B4-BE49-F238E27FC236}">
                <a16:creationId xmlns:a16="http://schemas.microsoft.com/office/drawing/2014/main" id="{40707EE3-6387-951A-FCDF-E5024728DCAD}"/>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37900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Agenda</a:t>
            </a:r>
          </a:p>
        </p:txBody>
      </p:sp>
      <p:sp>
        <p:nvSpPr>
          <p:cNvPr id="2" name="Slide Number Placeholder 1"/>
          <p:cNvSpPr>
            <a:spLocks noGrp="1"/>
          </p:cNvSpPr>
          <p:nvPr>
            <p:ph type="sldNum" sz="quarter" idx="12"/>
          </p:nvPr>
        </p:nvSpPr>
        <p:spPr/>
        <p:txBody>
          <a:bodyPr/>
          <a:lstStyle/>
          <a:p>
            <a:fld id="{67726FA2-3EC9-4717-AD62-D8C823692DD3}" type="slidenum">
              <a:rPr lang="en-US" smtClean="0"/>
              <a:pPr/>
              <a:t>3</a:t>
            </a:fld>
            <a:endParaRPr lang="en-US" dirty="0"/>
          </a:p>
        </p:txBody>
      </p:sp>
      <p:sp>
        <p:nvSpPr>
          <p:cNvPr id="6" name="Content Placeholder 5">
            <a:extLst>
              <a:ext uri="{FF2B5EF4-FFF2-40B4-BE49-F238E27FC236}">
                <a16:creationId xmlns:a16="http://schemas.microsoft.com/office/drawing/2014/main" id="{1F7B198B-F18E-5646-E2E1-BC9709D1DE67}"/>
              </a:ext>
            </a:extLst>
          </p:cNvPr>
          <p:cNvSpPr>
            <a:spLocks noGrp="1"/>
          </p:cNvSpPr>
          <p:nvPr>
            <p:ph idx="1"/>
          </p:nvPr>
        </p:nvSpPr>
        <p:spPr/>
        <p:txBody>
          <a:bodyPr/>
          <a:lstStyle/>
          <a:p>
            <a:r>
              <a:rPr lang="en-US" sz="2000" dirty="0"/>
              <a:t>Purpose and Resources – slides 4–6</a:t>
            </a:r>
          </a:p>
          <a:p>
            <a:r>
              <a:rPr lang="en-US" sz="2000" dirty="0"/>
              <a:t>Special Education December Staff Records – slides 7-12</a:t>
            </a:r>
          </a:p>
          <a:p>
            <a:r>
              <a:rPr lang="en-US" sz="2000" dirty="0"/>
              <a:t>Staff Assignment File breakdown – slides 13-14</a:t>
            </a:r>
          </a:p>
          <a:p>
            <a:r>
              <a:rPr lang="en-US" sz="2000" dirty="0"/>
              <a:t>Staff Approval Matrix (SAM) – slides 15–33</a:t>
            </a:r>
          </a:p>
          <a:p>
            <a:r>
              <a:rPr lang="en-US" sz="2000" dirty="0"/>
              <a:t>December Staff Data Pipeline Notes and Tips – slides 34-39 </a:t>
            </a:r>
          </a:p>
          <a:p>
            <a:pPr marL="0" indent="0">
              <a:buNone/>
            </a:pPr>
            <a:endParaRPr lang="en-US" dirty="0"/>
          </a:p>
        </p:txBody>
      </p:sp>
    </p:spTree>
    <p:extLst>
      <p:ext uri="{BB962C8B-B14F-4D97-AF65-F5344CB8AC3E}">
        <p14:creationId xmlns:p14="http://schemas.microsoft.com/office/powerpoint/2010/main" val="404535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873" y="136525"/>
            <a:ext cx="7489107" cy="756418"/>
          </a:xfrm>
        </p:spPr>
        <p:txBody>
          <a:bodyPr>
            <a:noAutofit/>
          </a:bodyPr>
          <a:lstStyle/>
          <a:p>
            <a:r>
              <a:rPr lang="en-US" sz="2800" dirty="0">
                <a:latin typeface="Museo Slab 500"/>
              </a:rPr>
              <a:t>Cognos Report</a:t>
            </a:r>
            <a:br>
              <a:rPr lang="en-US" sz="2800" dirty="0">
                <a:latin typeface="Museo Slab 500"/>
              </a:rPr>
            </a:br>
            <a:r>
              <a:rPr lang="en-US" sz="2800" dirty="0">
                <a:latin typeface="Museo Slab 500"/>
              </a:rPr>
              <a:t>SAM: Caseload Summary or Detail Report (DC210)</a:t>
            </a:r>
          </a:p>
        </p:txBody>
      </p:sp>
      <p:sp>
        <p:nvSpPr>
          <p:cNvPr id="2" name="Content Placeholder 1"/>
          <p:cNvSpPr>
            <a:spLocks noGrp="1"/>
          </p:cNvSpPr>
          <p:nvPr>
            <p:ph idx="1"/>
          </p:nvPr>
        </p:nvSpPr>
        <p:spPr>
          <a:xfrm>
            <a:off x="651342" y="1532572"/>
            <a:ext cx="10864069" cy="4717503"/>
          </a:xfrm>
        </p:spPr>
        <p:txBody>
          <a:bodyPr>
            <a:normAutofit fontScale="85000" lnSpcReduction="10000"/>
          </a:bodyPr>
          <a:lstStyle/>
          <a:p>
            <a:pPr marL="0" indent="0">
              <a:lnSpc>
                <a:spcPts val="2000"/>
              </a:lnSpc>
              <a:spcBef>
                <a:spcPts val="0"/>
              </a:spcBef>
              <a:buNone/>
            </a:pPr>
            <a:r>
              <a:rPr lang="en-US" sz="2100" dirty="0"/>
              <a:t>Displays the number of primary provider students in each disability category for special education teachers (202) and SLPs (238).</a:t>
            </a:r>
          </a:p>
          <a:p>
            <a:pPr marL="0" indent="0">
              <a:lnSpc>
                <a:spcPts val="2000"/>
              </a:lnSpc>
              <a:spcBef>
                <a:spcPts val="0"/>
              </a:spcBef>
              <a:buNone/>
            </a:pPr>
            <a:endParaRPr lang="en-US" sz="2100" dirty="0"/>
          </a:p>
          <a:p>
            <a:pPr>
              <a:lnSpc>
                <a:spcPts val="2000"/>
              </a:lnSpc>
              <a:spcBef>
                <a:spcPts val="0"/>
              </a:spcBef>
            </a:pPr>
            <a:r>
              <a:rPr lang="en-US" sz="2100" dirty="0"/>
              <a:t>Displays the total number of primary caseload students in approved and non-approved disability categories per the staff’s special education endorsement.</a:t>
            </a:r>
          </a:p>
          <a:p>
            <a:pPr>
              <a:lnSpc>
                <a:spcPts val="2000"/>
              </a:lnSpc>
              <a:spcBef>
                <a:spcPts val="0"/>
              </a:spcBef>
            </a:pPr>
            <a:r>
              <a:rPr lang="en-US" sz="2100" dirty="0"/>
              <a:t>Displays the caseload percentage of approved disability categories per the staff’s special education endorsement. </a:t>
            </a:r>
            <a:r>
              <a:rPr lang="en-US" sz="2100" i="1" dirty="0"/>
              <a:t>(percentage must = at least 50% to satisfy the caseload match requirement)</a:t>
            </a:r>
          </a:p>
          <a:p>
            <a:pPr marL="0" indent="0">
              <a:lnSpc>
                <a:spcPts val="2000"/>
              </a:lnSpc>
              <a:spcBef>
                <a:spcPts val="0"/>
              </a:spcBef>
              <a:buNone/>
            </a:pPr>
            <a:endParaRPr lang="en-US" sz="2100" i="1" dirty="0"/>
          </a:p>
          <a:p>
            <a:pPr marL="0" indent="0">
              <a:lnSpc>
                <a:spcPts val="2000"/>
              </a:lnSpc>
              <a:spcBef>
                <a:spcPts val="0"/>
              </a:spcBef>
              <a:buNone/>
            </a:pPr>
            <a:r>
              <a:rPr lang="en-US" sz="2100" dirty="0"/>
              <a:t>Displays students in the secondary caseload (students that have these staff listed as secondary providers)</a:t>
            </a:r>
          </a:p>
          <a:p>
            <a:pPr marL="0" indent="0">
              <a:lnSpc>
                <a:spcPts val="2000"/>
              </a:lnSpc>
              <a:spcBef>
                <a:spcPts val="0"/>
              </a:spcBef>
              <a:buNone/>
            </a:pPr>
            <a:endParaRPr lang="en-US" sz="2100" dirty="0"/>
          </a:p>
          <a:p>
            <a:pPr marL="0" indent="0">
              <a:lnSpc>
                <a:spcPts val="2000"/>
              </a:lnSpc>
              <a:spcBef>
                <a:spcPts val="0"/>
              </a:spcBef>
              <a:buNone/>
            </a:pPr>
            <a:endParaRPr lang="en-US" sz="2100" dirty="0"/>
          </a:p>
          <a:p>
            <a:pPr marL="0" indent="0">
              <a:lnSpc>
                <a:spcPts val="2000"/>
              </a:lnSpc>
              <a:spcBef>
                <a:spcPts val="0"/>
              </a:spcBef>
              <a:buNone/>
            </a:pPr>
            <a:r>
              <a:rPr lang="en-US" sz="2100" dirty="0"/>
              <a:t>NOTE: Select ‘Approved and Non-Approved Staff’ and ‘Caseload Approved and Non-Approved’ when running this report</a:t>
            </a:r>
          </a:p>
          <a:p>
            <a:pPr marL="0" indent="0">
              <a:lnSpc>
                <a:spcPts val="2000"/>
              </a:lnSpc>
              <a:spcBef>
                <a:spcPts val="0"/>
              </a:spcBef>
              <a:buNone/>
            </a:pPr>
            <a:endParaRPr lang="en-US" sz="2100" dirty="0"/>
          </a:p>
          <a:p>
            <a:pPr marL="0" indent="0">
              <a:lnSpc>
                <a:spcPts val="2000"/>
              </a:lnSpc>
              <a:spcBef>
                <a:spcPts val="0"/>
              </a:spcBef>
              <a:buNone/>
            </a:pPr>
            <a:r>
              <a:rPr lang="en-US" sz="2100" dirty="0"/>
              <a:t>If no license is found with a validity date of December 1</a:t>
            </a:r>
            <a:r>
              <a:rPr lang="en-US" sz="2100" baseline="30000" dirty="0"/>
              <a:t>st</a:t>
            </a:r>
            <a:r>
              <a:rPr lang="en-US" sz="2100" dirty="0"/>
              <a:t>, the staff approval matrix (SAM) cannot calculate caseload summary data.  These records display with zero number of approved/non-approved students and disability percentage totals.</a:t>
            </a:r>
          </a:p>
          <a:p>
            <a:pPr marL="0" indent="0">
              <a:lnSpc>
                <a:spcPts val="2000"/>
              </a:lnSpc>
              <a:spcBef>
                <a:spcPts val="0"/>
              </a:spcBef>
              <a:buNone/>
            </a:pPr>
            <a:endParaRPr lang="en-US" sz="2100" dirty="0"/>
          </a:p>
          <a:p>
            <a:pPr marL="0" indent="0">
              <a:lnSpc>
                <a:spcPts val="2000"/>
              </a:lnSpc>
              <a:spcBef>
                <a:spcPts val="0"/>
              </a:spcBef>
              <a:buNone/>
            </a:pPr>
            <a:endParaRPr lang="en-US" sz="1800" dirty="0"/>
          </a:p>
        </p:txBody>
      </p:sp>
      <p:sp>
        <p:nvSpPr>
          <p:cNvPr id="4" name="Slide Number Placeholder 3">
            <a:extLst>
              <a:ext uri="{FF2B5EF4-FFF2-40B4-BE49-F238E27FC236}">
                <a16:creationId xmlns:a16="http://schemas.microsoft.com/office/drawing/2014/main" id="{8686EBAC-D2B6-2FD8-A86C-DA5F8099A797}"/>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06906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FBAD-F2AA-C95B-E774-0ED069029EB4}"/>
              </a:ext>
            </a:extLst>
          </p:cNvPr>
          <p:cNvSpPr>
            <a:spLocks noGrp="1"/>
          </p:cNvSpPr>
          <p:nvPr>
            <p:ph type="title"/>
          </p:nvPr>
        </p:nvSpPr>
        <p:spPr/>
        <p:txBody>
          <a:bodyPr/>
          <a:lstStyle/>
          <a:p>
            <a:r>
              <a:rPr lang="en-US" dirty="0"/>
              <a:t>SAM: Caseload Student Detail (DC210</a:t>
            </a:r>
            <a:r>
              <a:rPr lang="en-US" baseline="0" dirty="0"/>
              <a:t> Detail) Report</a:t>
            </a:r>
            <a:endParaRPr lang="en-US" dirty="0"/>
          </a:p>
        </p:txBody>
      </p:sp>
      <p:pic>
        <p:nvPicPr>
          <p:cNvPr id="4" name="Picture 3" descr="screenshot of SAM: Caseload Student Detail report">
            <a:extLst>
              <a:ext uri="{FF2B5EF4-FFF2-40B4-BE49-F238E27FC236}">
                <a16:creationId xmlns:a16="http://schemas.microsoft.com/office/drawing/2014/main" id="{9CC43DE1-BAA0-A8BF-5768-AB6ACAB96B30}"/>
              </a:ext>
            </a:extLst>
          </p:cNvPr>
          <p:cNvPicPr>
            <a:picLocks noChangeAspect="1"/>
          </p:cNvPicPr>
          <p:nvPr/>
        </p:nvPicPr>
        <p:blipFill>
          <a:blip r:embed="rId2"/>
          <a:stretch>
            <a:fillRect/>
          </a:stretch>
        </p:blipFill>
        <p:spPr>
          <a:xfrm>
            <a:off x="0" y="86223"/>
            <a:ext cx="12192000" cy="5672106"/>
          </a:xfrm>
          <a:prstGeom prst="rect">
            <a:avLst/>
          </a:prstGeom>
        </p:spPr>
      </p:pic>
    </p:spTree>
    <p:extLst>
      <p:ext uri="{BB962C8B-B14F-4D97-AF65-F5344CB8AC3E}">
        <p14:creationId xmlns:p14="http://schemas.microsoft.com/office/powerpoint/2010/main" val="3280398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E24E-9A43-3025-2CEF-C18849490644}"/>
              </a:ext>
            </a:extLst>
          </p:cNvPr>
          <p:cNvSpPr>
            <a:spLocks noGrp="1"/>
          </p:cNvSpPr>
          <p:nvPr>
            <p:ph type="title"/>
          </p:nvPr>
        </p:nvSpPr>
        <p:spPr>
          <a:xfrm>
            <a:off x="217879" y="295450"/>
            <a:ext cx="4798752" cy="900050"/>
          </a:xfrm>
        </p:spPr>
        <p:txBody>
          <a:bodyPr>
            <a:normAutofit fontScale="90000"/>
          </a:bodyPr>
          <a:lstStyle/>
          <a:p>
            <a:r>
              <a:rPr lang="en-US" dirty="0"/>
              <a:t>Special Education December Count:</a:t>
            </a:r>
            <a:br>
              <a:rPr lang="en-US" dirty="0"/>
            </a:br>
            <a:r>
              <a:rPr lang="en-US" dirty="0"/>
              <a:t>Unresolved SAM Warnings </a:t>
            </a:r>
          </a:p>
        </p:txBody>
      </p:sp>
      <p:graphicFrame>
        <p:nvGraphicFramePr>
          <p:cNvPr id="6" name="Content Placeholder 2" descr="SAM summary">
            <a:extLst>
              <a:ext uri="{FF2B5EF4-FFF2-40B4-BE49-F238E27FC236}">
                <a16:creationId xmlns:a16="http://schemas.microsoft.com/office/drawing/2014/main" id="{789C6525-F934-376A-5762-1E668392B6B9}"/>
              </a:ext>
            </a:extLst>
          </p:cNvPr>
          <p:cNvGraphicFramePr>
            <a:graphicFrameLocks noGrp="1"/>
          </p:cNvGraphicFramePr>
          <p:nvPr>
            <p:ph idx="1"/>
            <p:extLst>
              <p:ext uri="{D42A27DB-BD31-4B8C-83A1-F6EECF244321}">
                <p14:modId xmlns:p14="http://schemas.microsoft.com/office/powerpoint/2010/main" val="231289123"/>
              </p:ext>
            </p:extLst>
          </p:nvPr>
        </p:nvGraphicFramePr>
        <p:xfrm>
          <a:off x="2253916" y="2269958"/>
          <a:ext cx="7685921" cy="377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564335-9B20-50CC-B119-2263DCC960D2}"/>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
        <p:nvSpPr>
          <p:cNvPr id="3" name="TextBox 2">
            <a:extLst>
              <a:ext uri="{FF2B5EF4-FFF2-40B4-BE49-F238E27FC236}">
                <a16:creationId xmlns:a16="http://schemas.microsoft.com/office/drawing/2014/main" id="{5E211588-AA12-EF95-5C99-73DF0386E7EB}"/>
              </a:ext>
            </a:extLst>
          </p:cNvPr>
          <p:cNvSpPr txBox="1"/>
          <p:nvPr/>
        </p:nvSpPr>
        <p:spPr>
          <a:xfrm>
            <a:off x="2149643" y="1548063"/>
            <a:ext cx="7411453" cy="369332"/>
          </a:xfrm>
          <a:prstGeom prst="rect">
            <a:avLst/>
          </a:prstGeom>
          <a:noFill/>
        </p:spPr>
        <p:txBody>
          <a:bodyPr wrap="square" rtlCol="0">
            <a:spAutoFit/>
          </a:bodyPr>
          <a:lstStyle/>
          <a:p>
            <a:r>
              <a:rPr lang="en-US" dirty="0"/>
              <a:t>December Staff Snapshot Warnings DC208, DC209, DC210, DC211</a:t>
            </a:r>
          </a:p>
        </p:txBody>
      </p:sp>
    </p:spTree>
    <p:extLst>
      <p:ext uri="{BB962C8B-B14F-4D97-AF65-F5344CB8AC3E}">
        <p14:creationId xmlns:p14="http://schemas.microsoft.com/office/powerpoint/2010/main" val="320500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useo Slab 500" panose="02000000000000000000"/>
              </a:rPr>
              <a:t>Post December Count Collection</a:t>
            </a:r>
            <a:br>
              <a:rPr lang="en-US" sz="3200" dirty="0">
                <a:latin typeface="Museo Slab 500" panose="02000000000000000000"/>
              </a:rPr>
            </a:br>
            <a:r>
              <a:rPr lang="en-US" sz="3200" dirty="0">
                <a:latin typeface="Museo Slab 500" panose="02000000000000000000"/>
              </a:rPr>
              <a:t> Staff Tracker Process</a:t>
            </a:r>
          </a:p>
        </p:txBody>
      </p:sp>
      <p:sp>
        <p:nvSpPr>
          <p:cNvPr id="2" name="Content Placeholder 1"/>
          <p:cNvSpPr>
            <a:spLocks noGrp="1"/>
          </p:cNvSpPr>
          <p:nvPr>
            <p:ph idx="1"/>
          </p:nvPr>
        </p:nvSpPr>
        <p:spPr>
          <a:xfrm>
            <a:off x="695325" y="1344929"/>
            <a:ext cx="10716014" cy="5102523"/>
          </a:xfrm>
        </p:spPr>
        <p:txBody>
          <a:bodyPr>
            <a:noAutofit/>
          </a:bodyPr>
          <a:lstStyle/>
          <a:p>
            <a:pPr marL="0" indent="0">
              <a:lnSpc>
                <a:spcPts val="2000"/>
              </a:lnSpc>
              <a:spcBef>
                <a:spcPts val="0"/>
              </a:spcBef>
              <a:buNone/>
            </a:pPr>
            <a:r>
              <a:rPr lang="en-US" sz="1600" dirty="0"/>
              <a:t>If SAM Warnings remain unresolved at collection close, staff will display in the final SAM:1.5 Non-Qualified Personnel Status report. These staff are considered non-qualified for one of the reasons we talked about today. </a:t>
            </a:r>
          </a:p>
          <a:p>
            <a:pPr marL="0" indent="0">
              <a:lnSpc>
                <a:spcPts val="2000"/>
              </a:lnSpc>
              <a:spcBef>
                <a:spcPts val="0"/>
              </a:spcBef>
              <a:buNone/>
            </a:pPr>
            <a:endParaRPr lang="en-US" sz="1600" dirty="0"/>
          </a:p>
          <a:p>
            <a:pPr marL="0" indent="0">
              <a:lnSpc>
                <a:spcPts val="2000"/>
              </a:lnSpc>
              <a:spcBef>
                <a:spcPts val="0"/>
              </a:spcBef>
              <a:buNone/>
            </a:pPr>
            <a:r>
              <a:rPr lang="en-US" sz="1600" dirty="0"/>
              <a:t>The Tracker is an accountability process between CDE and the AU documenting how the non-compliant issue is either resolved, or how it will be resolved.</a:t>
            </a:r>
          </a:p>
          <a:p>
            <a:pPr marL="0" indent="0">
              <a:lnSpc>
                <a:spcPts val="2000"/>
              </a:lnSpc>
              <a:spcBef>
                <a:spcPts val="0"/>
              </a:spcBef>
              <a:buNone/>
            </a:pPr>
            <a:endParaRPr lang="en-US" sz="1600" dirty="0"/>
          </a:p>
          <a:p>
            <a:pPr marL="0" indent="0">
              <a:lnSpc>
                <a:spcPts val="2000"/>
              </a:lnSpc>
              <a:spcBef>
                <a:spcPts val="0"/>
              </a:spcBef>
              <a:buNone/>
            </a:pPr>
            <a:r>
              <a:rPr lang="en-US" sz="1600" b="1" dirty="0"/>
              <a:t>AU Responsibility:</a:t>
            </a:r>
          </a:p>
          <a:p>
            <a:pPr marL="0" indent="0">
              <a:lnSpc>
                <a:spcPts val="2000"/>
              </a:lnSpc>
              <a:spcBef>
                <a:spcPts val="0"/>
              </a:spcBef>
              <a:buNone/>
            </a:pPr>
            <a:r>
              <a:rPr lang="en-US" sz="1600" dirty="0"/>
              <a:t>During December Count collection and post collection</a:t>
            </a:r>
          </a:p>
          <a:p>
            <a:pPr>
              <a:lnSpc>
                <a:spcPts val="2000"/>
              </a:lnSpc>
              <a:spcBef>
                <a:spcPts val="0"/>
              </a:spcBef>
            </a:pPr>
            <a:r>
              <a:rPr lang="en-US" sz="1600" dirty="0"/>
              <a:t>Upon review of the SAM: 1.5 Non-Qualified Personnel Status report, the AU Special Education Director signs the report verifying the contained data is valid and accurate. Report is uploaded to the DMS. </a:t>
            </a:r>
          </a:p>
          <a:p>
            <a:pPr marL="0" indent="0">
              <a:lnSpc>
                <a:spcPts val="2000"/>
              </a:lnSpc>
              <a:spcBef>
                <a:spcPts val="0"/>
              </a:spcBef>
              <a:buNone/>
            </a:pPr>
            <a:r>
              <a:rPr lang="en-US" sz="1600" b="1" dirty="0"/>
              <a:t>CDE Responsibility</a:t>
            </a:r>
            <a:r>
              <a:rPr lang="en-US" sz="1600" i="1" dirty="0"/>
              <a:t>:</a:t>
            </a:r>
          </a:p>
          <a:p>
            <a:pPr>
              <a:lnSpc>
                <a:spcPts val="2000"/>
              </a:lnSpc>
              <a:spcBef>
                <a:spcPts val="0"/>
              </a:spcBef>
            </a:pPr>
            <a:r>
              <a:rPr lang="en-US" sz="1600" dirty="0"/>
              <a:t>SAM: 1.5 report data for each administrative unit is reviewed to validate SAM results. </a:t>
            </a:r>
          </a:p>
          <a:p>
            <a:pPr>
              <a:lnSpc>
                <a:spcPts val="2000"/>
              </a:lnSpc>
              <a:spcBef>
                <a:spcPts val="0"/>
              </a:spcBef>
            </a:pPr>
            <a:r>
              <a:rPr lang="en-US" sz="1600" dirty="0"/>
              <a:t>If clarification is needed, Special Education Directors will be contacted by the ESSU’s General Supervision and Monitoring team.</a:t>
            </a:r>
          </a:p>
          <a:p>
            <a:pPr marL="0" indent="0">
              <a:lnSpc>
                <a:spcPts val="2000"/>
              </a:lnSpc>
              <a:spcBef>
                <a:spcPts val="0"/>
              </a:spcBef>
              <a:buNone/>
            </a:pPr>
            <a:r>
              <a:rPr lang="en-US" sz="1600" b="1" dirty="0"/>
              <a:t>Post collection Process: </a:t>
            </a:r>
            <a:endParaRPr lang="en-US" sz="1600" dirty="0"/>
          </a:p>
          <a:p>
            <a:pPr>
              <a:lnSpc>
                <a:spcPts val="2000"/>
              </a:lnSpc>
              <a:spcBef>
                <a:spcPts val="0"/>
              </a:spcBef>
            </a:pPr>
            <a:r>
              <a:rPr lang="en-US" sz="1600" dirty="0"/>
              <a:t>A Personnel Status Correction Tracker form is completed for each administrative unit listing all staff contained in the SAM: 1.5 report. Director documents how the non-compliant issue will be resolved. </a:t>
            </a:r>
          </a:p>
          <a:p>
            <a:pPr>
              <a:lnSpc>
                <a:spcPts val="2000"/>
              </a:lnSpc>
              <a:spcBef>
                <a:spcPts val="0"/>
              </a:spcBef>
            </a:pPr>
            <a:r>
              <a:rPr lang="en-US" sz="1600" dirty="0"/>
              <a:t>AU must work within CDE timelines to resolve the issue, and the AU remains in noncompliance status until the issue is fully resolved. If the issue is not timely resolved, the AU may be subject to corrective actions.</a:t>
            </a:r>
          </a:p>
          <a:p>
            <a:pPr marL="0" indent="0">
              <a:lnSpc>
                <a:spcPts val="2000"/>
              </a:lnSpc>
              <a:spcBef>
                <a:spcPts val="0"/>
              </a:spcBef>
              <a:buNone/>
            </a:pPr>
            <a:endParaRPr lang="en-US" sz="1600" b="1" dirty="0"/>
          </a:p>
          <a:p>
            <a:pPr marL="0" indent="0">
              <a:lnSpc>
                <a:spcPts val="2000"/>
              </a:lnSpc>
              <a:spcBef>
                <a:spcPts val="0"/>
              </a:spcBef>
              <a:buNone/>
            </a:pPr>
            <a:endParaRPr lang="en-US" sz="1800" dirty="0"/>
          </a:p>
        </p:txBody>
      </p:sp>
      <p:sp>
        <p:nvSpPr>
          <p:cNvPr id="4" name="Slide Number Placeholder 3">
            <a:extLst>
              <a:ext uri="{FF2B5EF4-FFF2-40B4-BE49-F238E27FC236}">
                <a16:creationId xmlns:a16="http://schemas.microsoft.com/office/drawing/2014/main" id="{D2E4EE84-D37D-EC2C-4704-6F4BC2C47825}"/>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884756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6028A-160A-FC33-B1EA-F092DBE5A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A76DF-7A6A-12F0-804D-051DEFDADF10}"/>
              </a:ext>
            </a:extLst>
          </p:cNvPr>
          <p:cNvSpPr>
            <a:spLocks noGrp="1"/>
          </p:cNvSpPr>
          <p:nvPr>
            <p:ph type="ctrTitle"/>
          </p:nvPr>
        </p:nvSpPr>
        <p:spPr/>
        <p:txBody>
          <a:bodyPr/>
          <a:lstStyle/>
          <a:p>
            <a:r>
              <a:rPr lang="en-US" dirty="0"/>
              <a:t>SPED December Staff </a:t>
            </a:r>
            <a:br>
              <a:rPr lang="en-US" dirty="0"/>
            </a:br>
            <a:r>
              <a:rPr lang="en-US" dirty="0"/>
              <a:t>Data Pipeline Notes and Tips</a:t>
            </a:r>
          </a:p>
        </p:txBody>
      </p:sp>
      <p:sp>
        <p:nvSpPr>
          <p:cNvPr id="3" name="Slide Number Placeholder 2">
            <a:extLst>
              <a:ext uri="{FF2B5EF4-FFF2-40B4-BE49-F238E27FC236}">
                <a16:creationId xmlns:a16="http://schemas.microsoft.com/office/drawing/2014/main" id="{A20255FB-26B0-3FB6-B501-B1D7DB36F772}"/>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220217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dirty="0"/>
              <a:t>Special Education December Count:</a:t>
            </a:r>
            <a:br>
              <a:rPr lang="en-US" dirty="0"/>
            </a:br>
            <a:r>
              <a:rPr lang="en-US" dirty="0"/>
              <a:t>Staff and Student Snapshot Timeline</a:t>
            </a:r>
          </a:p>
        </p:txBody>
      </p:sp>
      <p:graphicFrame>
        <p:nvGraphicFramePr>
          <p:cNvPr id="6" name="Table Placeholder 10">
            <a:extLst>
              <a:ext uri="{FF2B5EF4-FFF2-40B4-BE49-F238E27FC236}">
                <a16:creationId xmlns:a16="http://schemas.microsoft.com/office/drawing/2014/main" id="{CA446016-8466-D739-BFE9-62DDE58E8BE2}"/>
              </a:ext>
            </a:extLst>
          </p:cNvPr>
          <p:cNvGraphicFramePr>
            <a:graphicFrameLocks noGrp="1"/>
          </p:cNvGraphicFramePr>
          <p:nvPr>
            <p:ph idx="1"/>
            <p:extLst>
              <p:ext uri="{D42A27DB-BD31-4B8C-83A1-F6EECF244321}">
                <p14:modId xmlns:p14="http://schemas.microsoft.com/office/powerpoint/2010/main" val="1931772343"/>
              </p:ext>
            </p:extLst>
          </p:nvPr>
        </p:nvGraphicFramePr>
        <p:xfrm>
          <a:off x="443565" y="1274210"/>
          <a:ext cx="7074646" cy="5447265"/>
        </p:xfrm>
        <a:graphic>
          <a:graphicData uri="http://schemas.openxmlformats.org/drawingml/2006/table">
            <a:tbl>
              <a:tblPr firstRow="1">
                <a:tableStyleId>{793D81CF-94F2-401A-BA57-92F5A7B2D0C5}</a:tableStyleId>
              </a:tblPr>
              <a:tblGrid>
                <a:gridCol w="1158922">
                  <a:extLst>
                    <a:ext uri="{9D8B030D-6E8A-4147-A177-3AD203B41FA5}">
                      <a16:colId xmlns:a16="http://schemas.microsoft.com/office/drawing/2014/main" val="3018245949"/>
                    </a:ext>
                  </a:extLst>
                </a:gridCol>
                <a:gridCol w="1409587">
                  <a:extLst>
                    <a:ext uri="{9D8B030D-6E8A-4147-A177-3AD203B41FA5}">
                      <a16:colId xmlns:a16="http://schemas.microsoft.com/office/drawing/2014/main" val="2137241566"/>
                    </a:ext>
                  </a:extLst>
                </a:gridCol>
                <a:gridCol w="4506137">
                  <a:extLst>
                    <a:ext uri="{9D8B030D-6E8A-4147-A177-3AD203B41FA5}">
                      <a16:colId xmlns:a16="http://schemas.microsoft.com/office/drawing/2014/main" val="1583735620"/>
                    </a:ext>
                  </a:extLst>
                </a:gridCol>
              </a:tblGrid>
              <a:tr h="231891">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31891">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10/31/2025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rPr>
                        <a:t>Interim Deadline</a:t>
                      </a:r>
                      <a:endPar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IEP and Staff Files have been uploaded at least once by this date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341813"/>
                  </a:ext>
                </a:extLst>
              </a:tr>
              <a:tr h="294327">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11/03/2025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chemeClr val="tx1"/>
                          </a:solidFill>
                          <a:effectLst/>
                          <a:latin typeface="Trebuchet MS" panose="020B0603020202020204" pitchFamily="34" charset="0"/>
                        </a:rPr>
                        <a:t>Open</a:t>
                      </a:r>
                      <a:endParaRPr lang="en-US" sz="14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Special Education December Count Snapshot Open – AUs may begin creating snapshots in Data Pipeline.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12/01/2025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Official December Count Date</a:t>
                      </a:r>
                    </a:p>
                  </a:txBody>
                  <a:tcPr marL="68580" marR="68580" marT="0" marB="0">
                    <a:solidFill>
                      <a:schemeClr val="bg1"/>
                    </a:solidFill>
                  </a:tcPr>
                </a:tc>
                <a:extLst>
                  <a:ext uri="{0D108BD9-81ED-4DB2-BD59-A6C34878D82A}">
                    <a16:rowId xmlns:a16="http://schemas.microsoft.com/office/drawing/2014/main" val="593317777"/>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12/19/2025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Interim 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latin typeface="Trebuchet MS" panose="020B0603020202020204" pitchFamily="34" charset="0"/>
                        </a:rPr>
                        <a:t>IEP and Staff Interchange files error free and at least 1 December Count Snapshot created by this 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21818544"/>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01/30/2026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chemeClr val="bg1"/>
                    </a:solidFill>
                  </a:tcPr>
                </a:tc>
                <a:extLst>
                  <a:ext uri="{0D108BD9-81ED-4DB2-BD59-A6C34878D82A}">
                    <a16:rowId xmlns:a16="http://schemas.microsoft.com/office/drawing/2014/main" val="2321189841"/>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02/02/2026 to 02/06/2026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Report Review</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i="0" dirty="0">
                          <a:effectLst/>
                          <a:latin typeface="Trebuchet MS" panose="020B0603020202020204" pitchFamily="34" charset="0"/>
                          <a:ea typeface="Calibri" panose="020F0502020204030204" pitchFamily="34" charset="0"/>
                          <a:cs typeface="Times New Roman" panose="02020603050405020304" pitchFamily="18" charset="0"/>
                        </a:rPr>
                        <a:t>Report Review – Review Student, Staff, and SAM reports found in </a:t>
                      </a:r>
                      <a:r>
                        <a:rPr lang="en-US" sz="1400" i="0" dirty="0" err="1">
                          <a:effectLst/>
                          <a:latin typeface="Trebuchet MS" panose="020B0603020202020204" pitchFamily="34" charset="0"/>
                          <a:ea typeface="Calibri" panose="020F0502020204030204" pitchFamily="34" charset="0"/>
                          <a:cs typeface="Times New Roman" panose="02020603050405020304" pitchFamily="18" charset="0"/>
                        </a:rPr>
                        <a:t>cognos</a:t>
                      </a:r>
                      <a:endParaRPr lang="en-US" sz="140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45926698"/>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02/06/2026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rgbClr val="FF7474"/>
                    </a:solidFill>
                  </a:tcPr>
                </a:tc>
                <a:extLst>
                  <a:ext uri="{0D108BD9-81ED-4DB2-BD59-A6C34878D82A}">
                    <a16:rowId xmlns:a16="http://schemas.microsoft.com/office/drawing/2014/main" val="3528983161"/>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02/10/2026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02/17/2026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AUs work together to resolve duplicates</a:t>
                      </a:r>
                    </a:p>
                  </a:txBody>
                  <a:tcPr marL="68580" marR="68580" marT="0" marB="0">
                    <a:solidFill>
                      <a:schemeClr val="bg1"/>
                    </a:solidFill>
                  </a:tcPr>
                </a:tc>
                <a:extLst>
                  <a:ext uri="{0D108BD9-81ED-4DB2-BD59-A6C34878D82A}">
                    <a16:rowId xmlns:a16="http://schemas.microsoft.com/office/drawing/2014/main" val="3929558695"/>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02/18/2026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latin typeface="Trebuchet MS" panose="020B0603020202020204" pitchFamily="34" charset="0"/>
                        </a:rPr>
                        <a:t>All duplicates resolved and complete error-free snapshot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1431395672"/>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02/18/2026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02/20/2026</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Report Review</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effectLst/>
                          <a:latin typeface="Trebuchet MS" panose="020B0603020202020204" pitchFamily="34" charset="0"/>
                        </a:rPr>
                        <a:t>Final opportunity to review reports and make any last-minute changes needed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982761"/>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02/20/2026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0" dirty="0">
                          <a:latin typeface="Trebuchet MS" panose="020B0603020202020204" pitchFamily="34" charset="0"/>
                        </a:rPr>
                        <a:t>Final</a:t>
                      </a:r>
                      <a:r>
                        <a:rPr lang="en-US" sz="1400" b="0" baseline="0" dirty="0">
                          <a:latin typeface="Trebuchet MS" panose="020B0603020202020204" pitchFamily="34" charset="0"/>
                        </a:rPr>
                        <a:t> </a:t>
                      </a:r>
                      <a:r>
                        <a:rPr lang="en-US" sz="1400" dirty="0">
                          <a:latin typeface="Trebuchet MS" panose="020B0603020202020204" pitchFamily="34" charset="0"/>
                        </a:rPr>
                        <a:t>s</a:t>
                      </a:r>
                      <a:r>
                        <a:rPr lang="en-US" sz="1400" b="0" baseline="0" dirty="0">
                          <a:latin typeface="Trebuchet MS" panose="020B0603020202020204" pitchFamily="34" charset="0"/>
                        </a:rPr>
                        <a:t>ubmission due to CDE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3962224606"/>
                  </a:ext>
                </a:extLst>
              </a:tr>
            </a:tbl>
          </a:graphicData>
        </a:graphic>
      </p:graphicFrame>
      <p:cxnSp>
        <p:nvCxnSpPr>
          <p:cNvPr id="7" name="Straight Arrow Connector 6">
            <a:extLst>
              <a:ext uri="{FF2B5EF4-FFF2-40B4-BE49-F238E27FC236}">
                <a16:creationId xmlns:a16="http://schemas.microsoft.com/office/drawing/2014/main" id="{0BE5850F-1977-89BE-A25B-084A8F0F1BB3}"/>
              </a:ext>
              <a:ext uri="{C183D7F6-B498-43B3-948B-1728B52AA6E4}">
                <adec:decorative xmlns:adec="http://schemas.microsoft.com/office/drawing/2017/decorative" val="1"/>
              </a:ext>
            </a:extLst>
          </p:cNvPr>
          <p:cNvCxnSpPr>
            <a:cxnSpLocks/>
          </p:cNvCxnSpPr>
          <p:nvPr/>
        </p:nvCxnSpPr>
        <p:spPr>
          <a:xfrm flipH="1">
            <a:off x="7518211" y="2871269"/>
            <a:ext cx="111782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24096A-65E3-3004-52F1-3ADC401223CE}"/>
              </a:ext>
            </a:extLst>
          </p:cNvPr>
          <p:cNvSpPr txBox="1"/>
          <p:nvPr/>
        </p:nvSpPr>
        <p:spPr>
          <a:xfrm>
            <a:off x="8740050" y="1808217"/>
            <a:ext cx="2929813" cy="2585323"/>
          </a:xfrm>
          <a:prstGeom prst="rect">
            <a:avLst/>
          </a:prstGeom>
          <a:solidFill>
            <a:schemeClr val="bg1">
              <a:lumMod val="85000"/>
            </a:schemeClr>
          </a:solidFill>
        </p:spPr>
        <p:txBody>
          <a:bodyPr wrap="square" rtlCol="0">
            <a:spAutoFit/>
          </a:bodyPr>
          <a:lstStyle/>
          <a:p>
            <a:r>
              <a:rPr lang="en-US" dirty="0">
                <a:solidFill>
                  <a:srgbClr val="C00000"/>
                </a:solidFill>
              </a:rPr>
              <a:t>The interchange files must be uploaded AND records error-free </a:t>
            </a:r>
            <a:r>
              <a:rPr lang="en-US" i="1" dirty="0">
                <a:solidFill>
                  <a:srgbClr val="C00000"/>
                </a:solidFill>
              </a:rPr>
              <a:t>before</a:t>
            </a:r>
            <a:r>
              <a:rPr lang="en-US" dirty="0">
                <a:solidFill>
                  <a:srgbClr val="C00000"/>
                </a:solidFill>
              </a:rPr>
              <a:t> they will pull into your December Count Snapshot.</a:t>
            </a:r>
          </a:p>
          <a:p>
            <a:r>
              <a:rPr lang="en-US" dirty="0"/>
              <a:t>The “missing” staff records will triggers errors DC114-DC115, DC225 – DC229 until they are included.</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a:xfrm>
            <a:off x="1" y="6652824"/>
            <a:ext cx="612742" cy="68651"/>
          </a:xfrm>
        </p:spPr>
        <p:txBody>
          <a:bodyPr/>
          <a:lstStyle/>
          <a:p>
            <a:pPr>
              <a:defRPr/>
            </a:pPr>
            <a:fld id="{C479D5F6-EDCB-402A-AC08-4943A1820E8F}" type="slidenum">
              <a:rPr lang="en-US">
                <a:solidFill>
                  <a:prstClr val="white">
                    <a:lumMod val="50000"/>
                  </a:prstClr>
                </a:solidFill>
                <a:latin typeface="Calibri" panose="020F0502020204030204"/>
              </a:rPr>
              <a:pPr>
                <a:defRPr/>
              </a:pPr>
              <a:t>35</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965388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A7BB-717D-AB25-F491-EB063D4FBBCB}"/>
              </a:ext>
            </a:extLst>
          </p:cNvPr>
          <p:cNvSpPr>
            <a:spLocks noGrp="1"/>
          </p:cNvSpPr>
          <p:nvPr>
            <p:ph type="title"/>
          </p:nvPr>
        </p:nvSpPr>
        <p:spPr/>
        <p:txBody>
          <a:bodyPr/>
          <a:lstStyle/>
          <a:p>
            <a:r>
              <a:rPr lang="en-US" dirty="0"/>
              <a:t>AU Respondent – Confirm SPED Staff Data Status</a:t>
            </a:r>
          </a:p>
        </p:txBody>
      </p:sp>
      <p:sp>
        <p:nvSpPr>
          <p:cNvPr id="3" name="Content Placeholder 2">
            <a:extLst>
              <a:ext uri="{FF2B5EF4-FFF2-40B4-BE49-F238E27FC236}">
                <a16:creationId xmlns:a16="http://schemas.microsoft.com/office/drawing/2014/main" id="{85153FB8-DE99-6407-C681-34832F0349DC}"/>
              </a:ext>
            </a:extLst>
          </p:cNvPr>
          <p:cNvSpPr>
            <a:spLocks noGrp="1"/>
          </p:cNvSpPr>
          <p:nvPr>
            <p:ph idx="1"/>
          </p:nvPr>
        </p:nvSpPr>
        <p:spPr>
          <a:xfrm>
            <a:off x="838199" y="1554480"/>
            <a:ext cx="11018855" cy="4351338"/>
          </a:xfrm>
        </p:spPr>
        <p:txBody>
          <a:bodyPr>
            <a:normAutofit fontScale="92500" lnSpcReduction="20000"/>
          </a:bodyPr>
          <a:lstStyle/>
          <a:p>
            <a:pPr marL="0" indent="0">
              <a:buNone/>
            </a:pPr>
            <a:r>
              <a:rPr lang="en-US" sz="1800" dirty="0"/>
              <a:t>1. AU respondents please verify your district(s) staff files are uploaded</a:t>
            </a:r>
          </a:p>
          <a:p>
            <a:pPr marL="0" indent="0">
              <a:buNone/>
            </a:pPr>
            <a:r>
              <a:rPr lang="en-US" sz="1800" dirty="0"/>
              <a:t>2. Check error status –</a:t>
            </a:r>
          </a:p>
          <a:p>
            <a:pPr lvl="1"/>
            <a:r>
              <a:rPr lang="en-US" sz="1700" dirty="0"/>
              <a:t>Remember staff records must be error-free in both staff Profile and Staff Assignment files before they will pull into the snapshot</a:t>
            </a:r>
          </a:p>
          <a:p>
            <a:pPr lvl="1"/>
            <a:r>
              <a:rPr lang="en-US" sz="1800" dirty="0"/>
              <a:t>Use ‘District/AU Activity Report’ from Cognos to verify staff files’ status and error counts</a:t>
            </a:r>
          </a:p>
          <a:p>
            <a:pPr marL="0" indent="0">
              <a:buNone/>
            </a:pPr>
            <a:r>
              <a:rPr lang="en-US" sz="1800" dirty="0"/>
              <a:t>3. Check in with your district(s) staff data respondents on progress</a:t>
            </a:r>
          </a:p>
          <a:p>
            <a:pPr lvl="1"/>
            <a:r>
              <a:rPr lang="en-US" sz="1800" dirty="0"/>
              <a:t>NOTE: December 19</a:t>
            </a:r>
            <a:r>
              <a:rPr lang="en-US" sz="1800" baseline="30000" dirty="0"/>
              <a:t>th</a:t>
            </a:r>
            <a:r>
              <a:rPr lang="en-US" sz="1800" dirty="0"/>
              <a:t> is the Staff Profile and Staff Assignment files </a:t>
            </a:r>
            <a:r>
              <a:rPr lang="en-US" sz="2000" dirty="0"/>
              <a:t>all errors resolved date</a:t>
            </a:r>
          </a:p>
          <a:p>
            <a:pPr marL="0" indent="0">
              <a:buNone/>
            </a:pPr>
            <a:r>
              <a:rPr lang="en-US" sz="1800" dirty="0"/>
              <a:t>4. AUs begin creating Sped Dec Count Snapshots and checking December Staff Snapshot errors</a:t>
            </a:r>
          </a:p>
          <a:p>
            <a:pPr marL="0" indent="0">
              <a:buNone/>
            </a:pPr>
            <a:endParaRPr lang="en-US" sz="1800" dirty="0"/>
          </a:p>
          <a:p>
            <a:pPr marL="0" indent="0">
              <a:buNone/>
            </a:pPr>
            <a:endParaRPr lang="en-US" sz="1800" dirty="0"/>
          </a:p>
          <a:p>
            <a:pPr marL="0" indent="0">
              <a:buNone/>
            </a:pPr>
            <a:r>
              <a:rPr lang="en-US" sz="1800" dirty="0"/>
              <a:t>IMPORTANT NOTE: </a:t>
            </a:r>
          </a:p>
          <a:p>
            <a:pPr marL="0" indent="0">
              <a:buNone/>
            </a:pPr>
            <a:r>
              <a:rPr lang="en-US" sz="1800" dirty="0"/>
              <a:t>AU respondents cannot proceed with December Count Snapshot error validation until staff records are included in the snapshot </a:t>
            </a:r>
          </a:p>
          <a:p>
            <a:pPr lvl="1"/>
            <a:r>
              <a:rPr lang="en-US" sz="1800" dirty="0"/>
              <a:t>They must be error free in the Staff Interchange files before they will pull into either the December Count or the Human Resources snapshot </a:t>
            </a:r>
          </a:p>
          <a:p>
            <a:pPr marL="457200" lvl="1" indent="0">
              <a:buNone/>
            </a:pPr>
            <a:r>
              <a:rPr lang="en-US" sz="1800" dirty="0"/>
              <a:t>	</a:t>
            </a:r>
          </a:p>
        </p:txBody>
      </p:sp>
      <p:sp>
        <p:nvSpPr>
          <p:cNvPr id="4" name="Slide Number Placeholder 3">
            <a:extLst>
              <a:ext uri="{FF2B5EF4-FFF2-40B4-BE49-F238E27FC236}">
                <a16:creationId xmlns:a16="http://schemas.microsoft.com/office/drawing/2014/main" id="{D15EEE0A-5438-66F5-BA92-25688FBB6365}"/>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85390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8523153" cy="898524"/>
          </a:xfrm>
        </p:spPr>
        <p:txBody>
          <a:bodyPr>
            <a:normAutofit/>
          </a:bodyPr>
          <a:lstStyle/>
          <a:p>
            <a:r>
              <a:rPr lang="en-US" dirty="0"/>
              <a:t>Troubleshooting December Count Student Errors</a:t>
            </a:r>
          </a:p>
        </p:txBody>
      </p:sp>
      <p:sp>
        <p:nvSpPr>
          <p:cNvPr id="2" name="Content Placeholder 1"/>
          <p:cNvSpPr>
            <a:spLocks noGrp="1"/>
          </p:cNvSpPr>
          <p:nvPr>
            <p:ph idx="1"/>
          </p:nvPr>
        </p:nvSpPr>
        <p:spPr/>
        <p:txBody>
          <a:bodyPr>
            <a:normAutofit/>
          </a:bodyPr>
          <a:lstStyle/>
          <a:p>
            <a:pPr marL="45720" indent="0">
              <a:spcBef>
                <a:spcPts val="0"/>
              </a:spcBef>
              <a:buNone/>
            </a:pPr>
            <a:r>
              <a:rPr lang="en-US" sz="1800" dirty="0"/>
              <a:t>If you receive grade caseload match errors such as:</a:t>
            </a:r>
          </a:p>
          <a:p>
            <a:pPr>
              <a:spcBef>
                <a:spcPts val="0"/>
              </a:spcBef>
            </a:pPr>
            <a:r>
              <a:rPr lang="en-US" sz="1800" dirty="0"/>
              <a:t>Student errors: DC114, DC115, DC225, DC226, DC227, DC228, DC229</a:t>
            </a:r>
          </a:p>
          <a:p>
            <a:pPr>
              <a:spcBef>
                <a:spcPts val="0"/>
              </a:spcBef>
            </a:pPr>
            <a:r>
              <a:rPr lang="en-US" sz="1800" dirty="0"/>
              <a:t>Staff errors: DC019 and DC020</a:t>
            </a:r>
          </a:p>
          <a:p>
            <a:pPr lvl="1">
              <a:spcBef>
                <a:spcPts val="0"/>
              </a:spcBef>
            </a:pPr>
            <a:endParaRPr lang="en-US" sz="1800" dirty="0"/>
          </a:p>
          <a:p>
            <a:pPr lvl="1">
              <a:spcBef>
                <a:spcPts val="0"/>
              </a:spcBef>
              <a:buFont typeface="Wingdings" panose="05000000000000000000" pitchFamily="2" charset="2"/>
              <a:buChar char="Ø"/>
            </a:pPr>
            <a:r>
              <a:rPr lang="en-US" sz="1800" b="1" dirty="0"/>
              <a:t>Fixing DC225 first may result in resolving DC114 and DC115 errors</a:t>
            </a:r>
          </a:p>
          <a:p>
            <a:pPr lvl="1">
              <a:spcBef>
                <a:spcPts val="0"/>
              </a:spcBef>
              <a:buFont typeface="Wingdings" panose="05000000000000000000" pitchFamily="2" charset="2"/>
              <a:buChar char="Ø"/>
            </a:pPr>
            <a:r>
              <a:rPr lang="en-US" sz="1800" b="1" dirty="0"/>
              <a:t>Consider fixing them in this order: DC225, DC114, and then any remaining DC115</a:t>
            </a:r>
          </a:p>
          <a:p>
            <a:pPr marL="457200" lvl="1" indent="0">
              <a:spcBef>
                <a:spcPts val="0"/>
              </a:spcBef>
              <a:buNone/>
            </a:pPr>
            <a:endParaRPr lang="en-US" sz="1800" dirty="0">
              <a:solidFill>
                <a:srgbClr val="FF0000"/>
              </a:solidFill>
            </a:endParaRPr>
          </a:p>
          <a:p>
            <a:pPr marL="457200" lvl="1" indent="0">
              <a:spcBef>
                <a:spcPts val="0"/>
              </a:spcBef>
              <a:buNone/>
            </a:pPr>
            <a:r>
              <a:rPr lang="en-US" sz="1800" b="1" dirty="0"/>
              <a:t>DC225</a:t>
            </a:r>
            <a:r>
              <a:rPr lang="en-US" sz="1800" dirty="0"/>
              <a:t>– The following students have a Primary Service Provider EDID reported that is not included in the Staff Snapshot. Please verify if the staff has an error free record at the Interchange.</a:t>
            </a:r>
          </a:p>
          <a:p>
            <a:pPr marL="457200" lvl="1" indent="0">
              <a:spcBef>
                <a:spcPts val="0"/>
              </a:spcBef>
              <a:buNone/>
            </a:pPr>
            <a:endParaRPr lang="en-US" sz="1800" dirty="0">
              <a:solidFill>
                <a:srgbClr val="FF0000"/>
              </a:solidFill>
            </a:endParaRPr>
          </a:p>
          <a:p>
            <a:pPr marL="45720" indent="0">
              <a:spcBef>
                <a:spcPts val="0"/>
              </a:spcBef>
              <a:buNone/>
            </a:pPr>
            <a:endParaRPr lang="en-US" sz="1800" dirty="0"/>
          </a:p>
          <a:p>
            <a:pPr marL="45720" indent="0">
              <a:spcBef>
                <a:spcPts val="0"/>
              </a:spcBef>
              <a:buNone/>
            </a:pPr>
            <a:r>
              <a:rPr lang="en-US" sz="1800" dirty="0"/>
              <a:t>To determine why records are missing from the December Snapshot, check:</a:t>
            </a:r>
          </a:p>
          <a:p>
            <a:pPr marL="388620" indent="-342900">
              <a:spcBef>
                <a:spcPts val="0"/>
              </a:spcBef>
            </a:pPr>
            <a:r>
              <a:rPr lang="en-US" sz="1800" dirty="0"/>
              <a:t>Pipeline Reports/Records Not in Snapshot report</a:t>
            </a:r>
          </a:p>
          <a:p>
            <a:pPr marL="845820" lvl="1" indent="-342900">
              <a:spcBef>
                <a:spcPts val="0"/>
              </a:spcBef>
            </a:pPr>
            <a:r>
              <a:rPr lang="en-US" sz="1800" dirty="0"/>
              <a:t>filter on December Staff and either Staff Assignment or Staff Profile</a:t>
            </a:r>
          </a:p>
          <a:p>
            <a:pPr marL="845820" lvl="1" indent="-342900">
              <a:spcBef>
                <a:spcPts val="0"/>
              </a:spcBef>
            </a:pPr>
            <a:r>
              <a:rPr lang="en-US" sz="1800" dirty="0"/>
              <a:t>Often-times caseload errors are caused because not all records have made it to snapshot</a:t>
            </a:r>
          </a:p>
          <a:p>
            <a:pPr marL="45720" indent="0">
              <a:spcBef>
                <a:spcPts val="0"/>
              </a:spcBef>
              <a:buNone/>
            </a:pPr>
            <a:endParaRPr lang="en-US" sz="2000" dirty="0">
              <a:latin typeface="Gill Sans MT" panose="020B0502020104020203" pitchFamily="34" charset="0"/>
            </a:endParaRPr>
          </a:p>
          <a:p>
            <a:pPr>
              <a:spcBef>
                <a:spcPts val="0"/>
              </a:spcBef>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endParaRPr lang="en-US" sz="1800" dirty="0">
              <a:latin typeface="Gill Sans MT" panose="020B0502020104020203" pitchFamily="34" charset="0"/>
            </a:endParaRPr>
          </a:p>
        </p:txBody>
      </p:sp>
    </p:spTree>
    <p:extLst>
      <p:ext uri="{BB962C8B-B14F-4D97-AF65-F5344CB8AC3E}">
        <p14:creationId xmlns:p14="http://schemas.microsoft.com/office/powerpoint/2010/main" val="471371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B12B-C607-97B7-4219-3E6914C94C30}"/>
              </a:ext>
            </a:extLst>
          </p:cNvPr>
          <p:cNvSpPr>
            <a:spLocks noGrp="1"/>
          </p:cNvSpPr>
          <p:nvPr>
            <p:ph type="title"/>
          </p:nvPr>
        </p:nvSpPr>
        <p:spPr/>
        <p:txBody>
          <a:bodyPr>
            <a:normAutofit/>
          </a:bodyPr>
          <a:lstStyle/>
          <a:p>
            <a:r>
              <a:rPr lang="en-US" dirty="0"/>
              <a:t>Records Not in Snapshot Report</a:t>
            </a:r>
            <a:br>
              <a:rPr lang="en-US" dirty="0"/>
            </a:br>
            <a:r>
              <a:rPr lang="en-US" dirty="0"/>
              <a:t>Determine Why Staff Records are Missing</a:t>
            </a:r>
          </a:p>
        </p:txBody>
      </p:sp>
      <p:pic>
        <p:nvPicPr>
          <p:cNvPr id="10" name="Content Placeholder 9" descr="screenshot of where to find this report in the Data Pipeline. Find under Pipeline Reports/Records Not in Snapshot. ">
            <a:extLst>
              <a:ext uri="{FF2B5EF4-FFF2-40B4-BE49-F238E27FC236}">
                <a16:creationId xmlns:a16="http://schemas.microsoft.com/office/drawing/2014/main" id="{AA9AEA5A-A904-807D-51F8-BE05FE5F9CAC}"/>
              </a:ext>
            </a:extLst>
          </p:cNvPr>
          <p:cNvPicPr>
            <a:picLocks noGrp="1" noChangeAspect="1"/>
          </p:cNvPicPr>
          <p:nvPr>
            <p:ph idx="1"/>
          </p:nvPr>
        </p:nvPicPr>
        <p:blipFill>
          <a:blip r:embed="rId2"/>
          <a:stretch>
            <a:fillRect/>
          </a:stretch>
        </p:blipFill>
        <p:spPr>
          <a:xfrm>
            <a:off x="735563" y="1488214"/>
            <a:ext cx="10515600" cy="3699464"/>
          </a:xfrm>
          <a:prstGeom prst="rect">
            <a:avLst/>
          </a:prstGeom>
        </p:spPr>
      </p:pic>
      <p:sp>
        <p:nvSpPr>
          <p:cNvPr id="11" name="TextBox 10">
            <a:extLst>
              <a:ext uri="{FF2B5EF4-FFF2-40B4-BE49-F238E27FC236}">
                <a16:creationId xmlns:a16="http://schemas.microsoft.com/office/drawing/2014/main" id="{FBCAF549-F7D8-2E2F-506C-4CE5D429D797}"/>
              </a:ext>
            </a:extLst>
          </p:cNvPr>
          <p:cNvSpPr txBox="1"/>
          <p:nvPr/>
        </p:nvSpPr>
        <p:spPr>
          <a:xfrm>
            <a:off x="886408" y="5393094"/>
            <a:ext cx="10170368" cy="923330"/>
          </a:xfrm>
          <a:prstGeom prst="rect">
            <a:avLst/>
          </a:prstGeom>
          <a:noFill/>
        </p:spPr>
        <p:txBody>
          <a:bodyPr wrap="square" rtlCol="0">
            <a:spAutoFit/>
          </a:bodyPr>
          <a:lstStyle/>
          <a:p>
            <a:pPr marL="285750" indent="-285750">
              <a:buFont typeface="Arial" panose="020B0604020202020204" pitchFamily="34" charset="0"/>
              <a:buChar char="•"/>
            </a:pPr>
            <a:r>
              <a:rPr lang="en-US" dirty="0"/>
              <a:t>Helpful report for researching why SPED staff records are missing from your December Staff Snapshot</a:t>
            </a:r>
          </a:p>
          <a:p>
            <a:pPr marL="285750" indent="-285750">
              <a:buFont typeface="Arial" panose="020B0604020202020204" pitchFamily="34" charset="0"/>
              <a:buChar char="•"/>
            </a:pPr>
            <a:r>
              <a:rPr lang="en-US" dirty="0"/>
              <a:t>Keep in mind all staff records in the district staff files will display in this report if they are missing</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3235953-CF84-42AB-2D82-CEB15C3632B8}"/>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90076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Education December Count – report available for Staff Interchange user to see Dec snapshot errors</a:t>
            </a:r>
          </a:p>
        </p:txBody>
      </p:sp>
      <p:sp>
        <p:nvSpPr>
          <p:cNvPr id="4" name="TextBox 3"/>
          <p:cNvSpPr txBox="1"/>
          <p:nvPr/>
        </p:nvSpPr>
        <p:spPr>
          <a:xfrm>
            <a:off x="443565" y="1424067"/>
            <a:ext cx="10224435" cy="923330"/>
          </a:xfrm>
          <a:prstGeom prst="rect">
            <a:avLst/>
          </a:prstGeom>
          <a:noFill/>
        </p:spPr>
        <p:txBody>
          <a:bodyPr wrap="square" rtlCol="0">
            <a:spAutoFit/>
          </a:bodyPr>
          <a:lstStyle/>
          <a:p>
            <a:pPr>
              <a:defRPr/>
            </a:pPr>
            <a:r>
              <a:rPr lang="en-US" dirty="0">
                <a:solidFill>
                  <a:prstClr val="black"/>
                </a:solidFill>
                <a:latin typeface="Trebuchet MS" panose="020B0603020202020204" pitchFamily="34" charset="0"/>
              </a:rPr>
              <a:t>Staff Interchange Users and Viewers are able to see their district’s December Count snapshot errors by downloading this report under:</a:t>
            </a:r>
          </a:p>
          <a:p>
            <a:pPr marL="742950" lvl="1" indent="-285750">
              <a:buFont typeface="Wingdings" panose="05000000000000000000" pitchFamily="2" charset="2"/>
              <a:buChar char="§"/>
              <a:defRPr/>
            </a:pPr>
            <a:r>
              <a:rPr lang="en-US" dirty="0" err="1">
                <a:solidFill>
                  <a:prstClr val="black"/>
                </a:solidFill>
                <a:latin typeface="Trebuchet MS" panose="020B0603020202020204" pitchFamily="34" charset="0"/>
              </a:rPr>
              <a:t>Cognos</a:t>
            </a:r>
            <a:r>
              <a:rPr lang="en-US" dirty="0">
                <a:solidFill>
                  <a:prstClr val="black"/>
                </a:solidFill>
                <a:latin typeface="Trebuchet MS" panose="020B0603020202020204" pitchFamily="34" charset="0"/>
              </a:rPr>
              <a:t> Reports- Staff Profile- Special Education December Snapshot Error Detail Report</a:t>
            </a:r>
          </a:p>
        </p:txBody>
      </p:sp>
      <p:pic>
        <p:nvPicPr>
          <p:cNvPr id="7" name="Content Placeholder 6" descr="Staff Profile Cognos folder - find Sped December Snapshot error report">
            <a:extLst>
              <a:ext uri="{FF2B5EF4-FFF2-40B4-BE49-F238E27FC236}">
                <a16:creationId xmlns:a16="http://schemas.microsoft.com/office/drawing/2014/main" id="{4D640C88-C16A-4909-AB44-E0385A36B100}"/>
              </a:ext>
            </a:extLst>
          </p:cNvPr>
          <p:cNvPicPr>
            <a:picLocks noGrp="1" noChangeAspect="1"/>
          </p:cNvPicPr>
          <p:nvPr>
            <p:ph idx="1"/>
          </p:nvPr>
        </p:nvPicPr>
        <p:blipFill rotWithShape="1">
          <a:blip r:embed="rId2"/>
          <a:srcRect l="-2080" t="11663" r="49936" b="23153"/>
          <a:stretch/>
        </p:blipFill>
        <p:spPr>
          <a:xfrm>
            <a:off x="1696371" y="2370724"/>
            <a:ext cx="5508277" cy="3873219"/>
          </a:xfrm>
        </p:spPr>
      </p:pic>
      <p:sp>
        <p:nvSpPr>
          <p:cNvPr id="9" name="Right Arrow 4">
            <a:extLst>
              <a:ext uri="{FF2B5EF4-FFF2-40B4-BE49-F238E27FC236}">
                <a16:creationId xmlns:a16="http://schemas.microsoft.com/office/drawing/2014/main" id="{5BB0F948-7BE9-4A29-A283-6EC1DD9F9EA0}"/>
              </a:ext>
              <a:ext uri="{C183D7F6-B498-43B3-948B-1728B52AA6E4}">
                <adec:decorative xmlns:adec="http://schemas.microsoft.com/office/drawing/2017/decorative" val="1"/>
              </a:ext>
            </a:extLst>
          </p:cNvPr>
          <p:cNvSpPr/>
          <p:nvPr/>
        </p:nvSpPr>
        <p:spPr>
          <a:xfrm rot="10800000">
            <a:off x="6224619" y="3143519"/>
            <a:ext cx="489205" cy="2972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6556AAFA-5C0F-4A22-802D-12F4B6908169}"/>
              </a:ext>
            </a:extLst>
          </p:cNvPr>
          <p:cNvSpPr txBox="1"/>
          <p:nvPr/>
        </p:nvSpPr>
        <p:spPr>
          <a:xfrm>
            <a:off x="7395411" y="2983832"/>
            <a:ext cx="1612278" cy="1200329"/>
          </a:xfrm>
          <a:prstGeom prst="rect">
            <a:avLst/>
          </a:prstGeom>
          <a:noFill/>
          <a:ln w="12700">
            <a:solidFill>
              <a:schemeClr val="bg1">
                <a:lumMod val="85000"/>
              </a:schemeClr>
            </a:solidFill>
          </a:ln>
        </p:spPr>
        <p:txBody>
          <a:bodyPr wrap="square" rtlCol="0">
            <a:spAutoFit/>
          </a:bodyPr>
          <a:lstStyle/>
          <a:p>
            <a:pPr>
              <a:defRPr/>
            </a:pPr>
            <a:r>
              <a:rPr lang="en-US" dirty="0">
                <a:solidFill>
                  <a:srgbClr val="ED7D31"/>
                </a:solidFill>
                <a:latin typeface="Calibri" panose="020F0502020204030204"/>
              </a:rPr>
              <a:t>Those with the STF role have access to this error report</a:t>
            </a:r>
          </a:p>
        </p:txBody>
      </p:sp>
      <p:sp>
        <p:nvSpPr>
          <p:cNvPr id="5" name="Slide Number Placeholder 4">
            <a:extLst>
              <a:ext uri="{FF2B5EF4-FFF2-40B4-BE49-F238E27FC236}">
                <a16:creationId xmlns:a16="http://schemas.microsoft.com/office/drawing/2014/main" id="{00269900-5AA1-6D62-3E26-1E6C25EA0123}"/>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40480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2148-4ED8-1EA6-EEAD-4B94B1FEA880}"/>
              </a:ext>
            </a:extLst>
          </p:cNvPr>
          <p:cNvSpPr>
            <a:spLocks noGrp="1"/>
          </p:cNvSpPr>
          <p:nvPr>
            <p:ph type="title"/>
          </p:nvPr>
        </p:nvSpPr>
        <p:spPr/>
        <p:txBody>
          <a:bodyPr>
            <a:normAutofit/>
          </a:bodyPr>
          <a:lstStyle/>
          <a:p>
            <a:r>
              <a:rPr lang="en-US" sz="3200" dirty="0"/>
              <a:t>Regulations: IDEA/ECEA</a:t>
            </a:r>
          </a:p>
        </p:txBody>
      </p:sp>
      <p:sp>
        <p:nvSpPr>
          <p:cNvPr id="3" name="Content Placeholder 2">
            <a:extLst>
              <a:ext uri="{FF2B5EF4-FFF2-40B4-BE49-F238E27FC236}">
                <a16:creationId xmlns:a16="http://schemas.microsoft.com/office/drawing/2014/main" id="{EF94B686-EA39-320C-41FA-088A5DACCA6C}"/>
              </a:ext>
            </a:extLst>
          </p:cNvPr>
          <p:cNvSpPr>
            <a:spLocks noGrp="1"/>
          </p:cNvSpPr>
          <p:nvPr>
            <p:ph idx="1"/>
          </p:nvPr>
        </p:nvSpPr>
        <p:spPr/>
        <p:txBody>
          <a:bodyPr>
            <a:normAutofit/>
          </a:bodyPr>
          <a:lstStyle/>
          <a:p>
            <a:pPr marL="0" indent="0">
              <a:lnSpc>
                <a:spcPts val="2000"/>
              </a:lnSpc>
              <a:spcBef>
                <a:spcPts val="0"/>
              </a:spcBef>
              <a:buNone/>
            </a:pPr>
            <a:r>
              <a:rPr lang="en-US" sz="1800" b="1" dirty="0">
                <a:latin typeface="Trebuchet MS" panose="020B0603020202020204" pitchFamily="34" charset="0"/>
              </a:rPr>
              <a:t>Federal Law IDEA </a:t>
            </a:r>
            <a:r>
              <a:rPr lang="en-US" sz="1800" i="1" dirty="0">
                <a:latin typeface="Trebuchet MS" panose="020B0603020202020204" pitchFamily="34" charset="0"/>
              </a:rPr>
              <a:t>(The Individuals with Disabilities Education Act)</a:t>
            </a:r>
          </a:p>
          <a:p>
            <a:pPr marL="0" indent="0">
              <a:lnSpc>
                <a:spcPts val="2000"/>
              </a:lnSpc>
              <a:spcBef>
                <a:spcPts val="0"/>
              </a:spcBef>
              <a:buNone/>
            </a:pPr>
            <a:endParaRPr lang="en-US" sz="1800" i="1" dirty="0">
              <a:latin typeface="Trebuchet MS" panose="020B0603020202020204" pitchFamily="34" charset="0"/>
            </a:endParaRPr>
          </a:p>
          <a:p>
            <a:pPr marL="0" indent="0">
              <a:lnSpc>
                <a:spcPts val="2000"/>
              </a:lnSpc>
              <a:spcBef>
                <a:spcPts val="0"/>
              </a:spcBef>
              <a:buNone/>
            </a:pPr>
            <a:r>
              <a:rPr lang="en-US" sz="1800" dirty="0">
                <a:latin typeface="Trebuchet MS" panose="020B0603020202020204" pitchFamily="34" charset="0"/>
              </a:rPr>
              <a:t>Requires staff who serve students with disabilities to be appropriately licensed and endorsed.</a:t>
            </a:r>
          </a:p>
          <a:p>
            <a:pPr>
              <a:lnSpc>
                <a:spcPts val="2000"/>
              </a:lnSpc>
              <a:spcBef>
                <a:spcPts val="0"/>
              </a:spcBef>
            </a:pPr>
            <a:endParaRPr lang="en-US" sz="1800" dirty="0">
              <a:latin typeface="Trebuchet MS" panose="020B0603020202020204" pitchFamily="34" charset="0"/>
            </a:endParaRPr>
          </a:p>
          <a:p>
            <a:pPr marL="0" indent="0">
              <a:lnSpc>
                <a:spcPts val="2000"/>
              </a:lnSpc>
              <a:spcBef>
                <a:spcPts val="0"/>
              </a:spcBef>
              <a:buNone/>
            </a:pPr>
            <a:r>
              <a:rPr lang="en-US" sz="1800" b="1" dirty="0">
                <a:latin typeface="Trebuchet MS" panose="020B0603020202020204" pitchFamily="34" charset="0"/>
              </a:rPr>
              <a:t>State Rules ECEA </a:t>
            </a:r>
            <a:r>
              <a:rPr lang="en-US" sz="1800" i="1" dirty="0">
                <a:latin typeface="Trebuchet MS" panose="020B0603020202020204" pitchFamily="34" charset="0"/>
              </a:rPr>
              <a:t>(Exceptional Children’s Educational Act-section 3.04 Personnel Qualifications)</a:t>
            </a:r>
          </a:p>
          <a:p>
            <a:pPr marL="0" indent="0">
              <a:lnSpc>
                <a:spcPts val="2000"/>
              </a:lnSpc>
              <a:spcBef>
                <a:spcPts val="0"/>
              </a:spcBef>
              <a:buNone/>
            </a:pPr>
            <a:endParaRPr lang="en-US" sz="1800" dirty="0">
              <a:latin typeface="Trebuchet MS" panose="020B0603020202020204" pitchFamily="34" charset="0"/>
            </a:endParaRPr>
          </a:p>
          <a:p>
            <a:pPr marL="0" indent="0">
              <a:lnSpc>
                <a:spcPts val="2000"/>
              </a:lnSpc>
              <a:spcBef>
                <a:spcPts val="0"/>
              </a:spcBef>
              <a:buNone/>
            </a:pPr>
            <a:r>
              <a:rPr lang="en-US" sz="1800" dirty="0">
                <a:latin typeface="Trebuchet MS" panose="020B0603020202020204" pitchFamily="34" charset="0"/>
              </a:rPr>
              <a:t>All personnel providing special education services to children with disabilities shall be qualified.</a:t>
            </a:r>
            <a:endParaRPr lang="en-US" sz="1800" i="1" dirty="0">
              <a:latin typeface="Trebuchet MS" panose="020B0603020202020204" pitchFamily="34" charset="0"/>
            </a:endParaRPr>
          </a:p>
          <a:p>
            <a:pPr>
              <a:lnSpc>
                <a:spcPts val="2000"/>
              </a:lnSpc>
              <a:spcBef>
                <a:spcPts val="0"/>
              </a:spcBef>
            </a:pPr>
            <a:endParaRPr lang="en-US" sz="1800" i="1" dirty="0">
              <a:latin typeface="Trebuchet MS" panose="020B0603020202020204" pitchFamily="34" charset="0"/>
            </a:endParaRPr>
          </a:p>
          <a:p>
            <a:pPr marL="0" indent="0">
              <a:lnSpc>
                <a:spcPts val="2000"/>
              </a:lnSpc>
              <a:spcBef>
                <a:spcPts val="0"/>
              </a:spcBef>
              <a:buNone/>
            </a:pPr>
            <a:r>
              <a:rPr lang="en-US" sz="1800" dirty="0">
                <a:latin typeface="Trebuchet MS" panose="020B0603020202020204" pitchFamily="34" charset="0"/>
              </a:rPr>
              <a:t>Each special education teacher will serve, at a minimum, a majority of special education students with the same identified area of need as that teacher’s special education license endorsement. The endorsement level must be appropriate for the age being taught. </a:t>
            </a:r>
            <a:endParaRPr lang="en-US" sz="1800" i="1" dirty="0">
              <a:latin typeface="Trebuchet MS" panose="020B0603020202020204" pitchFamily="34" charset="0"/>
            </a:endParaRPr>
          </a:p>
          <a:p>
            <a:pPr>
              <a:lnSpc>
                <a:spcPts val="2000"/>
              </a:lnSpc>
              <a:spcBef>
                <a:spcPts val="0"/>
              </a:spcBef>
            </a:pPr>
            <a:endParaRPr lang="en-US" sz="1800" dirty="0"/>
          </a:p>
          <a:p>
            <a:pPr>
              <a:lnSpc>
                <a:spcPts val="2000"/>
              </a:lnSpc>
              <a:spcBef>
                <a:spcPts val="0"/>
              </a:spcBef>
            </a:pPr>
            <a:endParaRPr lang="en-US" sz="1800" i="1" dirty="0"/>
          </a:p>
          <a:p>
            <a:pPr marL="0" indent="0">
              <a:lnSpc>
                <a:spcPts val="2000"/>
              </a:lnSpc>
              <a:spcBef>
                <a:spcPts val="0"/>
              </a:spcBef>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686EA7D7-DDE4-E7B3-5C3A-D824ACBB10DC}"/>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54942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F57CF-E006-E80F-D3F9-260BA36FFE71}"/>
              </a:ext>
            </a:extLst>
          </p:cNvPr>
          <p:cNvSpPr>
            <a:spLocks noGrp="1"/>
          </p:cNvSpPr>
          <p:nvPr>
            <p:ph type="title" idx="4294967295"/>
          </p:nvPr>
        </p:nvSpPr>
        <p:spPr>
          <a:xfrm>
            <a:off x="1362269" y="858060"/>
            <a:ext cx="8815388" cy="12684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Thank you for </a:t>
            </a:r>
            <a:r>
              <a:rPr lang="en-US" sz="3100" i="1" dirty="0">
                <a:ea typeface="+mn-ea"/>
                <a:cs typeface="+mn-cs"/>
              </a:rPr>
              <a:t>listening </a:t>
            </a:r>
            <a:r>
              <a:rPr kumimoji="0" lang="en-US" sz="31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today! </a:t>
            </a:r>
          </a:p>
        </p:txBody>
      </p:sp>
      <p:sp>
        <p:nvSpPr>
          <p:cNvPr id="4" name="Slide Number Placeholder 3">
            <a:extLst>
              <a:ext uri="{FF2B5EF4-FFF2-40B4-BE49-F238E27FC236}">
                <a16:creationId xmlns:a16="http://schemas.microsoft.com/office/drawing/2014/main" id="{10350D98-D611-0401-CA33-47569B7F7A63}"/>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
        <p:nvSpPr>
          <p:cNvPr id="6" name="TextBox 5">
            <a:extLst>
              <a:ext uri="{FF2B5EF4-FFF2-40B4-BE49-F238E27FC236}">
                <a16:creationId xmlns:a16="http://schemas.microsoft.com/office/drawing/2014/main" id="{01404B3B-080C-F3D5-7313-2C9235D941DB}"/>
              </a:ext>
            </a:extLst>
          </p:cNvPr>
          <p:cNvSpPr txBox="1"/>
          <p:nvPr/>
        </p:nvSpPr>
        <p:spPr>
          <a:xfrm>
            <a:off x="2670141" y="2714284"/>
            <a:ext cx="7737050" cy="1508105"/>
          </a:xfrm>
          <a:prstGeom prst="rect">
            <a:avLst/>
          </a:prstGeom>
          <a:noFill/>
        </p:spPr>
        <p:txBody>
          <a:bodyPr wrap="square">
            <a:spAutoFit/>
          </a:bodyPr>
          <a:lstStyle/>
          <a:p>
            <a:pPr marL="0" marR="0" lvl="0" indent="0">
              <a:buNone/>
            </a:pPr>
            <a:r>
              <a:rPr lang="en-US" sz="2000" dirty="0">
                <a:solidFill>
                  <a:srgbClr val="252424"/>
                </a:solidFill>
                <a:effectLst/>
                <a:ea typeface="Times New Roman" panose="02020603050405020304" pitchFamily="18" charset="0"/>
              </a:rPr>
              <a:t>Upcoming Training: Special Education December Count Office Hours</a:t>
            </a:r>
          </a:p>
          <a:p>
            <a:pPr marL="742950" lvl="1" indent="-285750">
              <a:buFont typeface="Arial" panose="020B0604020202020204" pitchFamily="34" charset="0"/>
              <a:buChar char="•"/>
            </a:pPr>
            <a:r>
              <a:rPr lang="en-US" dirty="0"/>
              <a:t>Wednesdays - December 10, 17 and January 14, 21, and 28</a:t>
            </a:r>
          </a:p>
          <a:p>
            <a:pPr marL="742950" lvl="1" indent="-285750">
              <a:buFont typeface="Arial" panose="020B0604020202020204" pitchFamily="34" charset="0"/>
              <a:buChar char="•"/>
            </a:pPr>
            <a:r>
              <a:rPr lang="en-US" dirty="0"/>
              <a:t>From 10:00- 11:00</a:t>
            </a:r>
          </a:p>
          <a:p>
            <a:pPr marL="742950" lvl="1" indent="-285750">
              <a:buFont typeface="Arial" panose="020B0604020202020204" pitchFamily="34" charset="0"/>
              <a:buChar char="•"/>
            </a:pPr>
            <a:r>
              <a:rPr lang="en-US" dirty="0"/>
              <a:t>Common questions, reporting reminders, Q&amp;A </a:t>
            </a:r>
          </a:p>
          <a:p>
            <a:pPr marL="742950" lvl="1" indent="-285750">
              <a:buFont typeface="Arial" panose="020B0604020202020204" pitchFamily="34" charset="0"/>
              <a:buChar char="•"/>
            </a:pPr>
            <a:r>
              <a:rPr lang="en-US" dirty="0"/>
              <a:t>Microsoft Teams Meeting</a:t>
            </a:r>
            <a:r>
              <a:rPr lang="en-US" b="1" dirty="0"/>
              <a:t> </a:t>
            </a:r>
            <a:r>
              <a:rPr lang="en-US" b="1" u="sng" dirty="0">
                <a:hlinkClick r:id="rId2" tooltip="Meeting join link"/>
              </a:rPr>
              <a:t>Join the meeting now</a:t>
            </a:r>
            <a:endParaRPr lang="en-US" dirty="0"/>
          </a:p>
        </p:txBody>
      </p:sp>
    </p:spTree>
    <p:extLst>
      <p:ext uri="{BB962C8B-B14F-4D97-AF65-F5344CB8AC3E}">
        <p14:creationId xmlns:p14="http://schemas.microsoft.com/office/powerpoint/2010/main" val="408444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625790" cy="898524"/>
          </a:xfrm>
        </p:spPr>
        <p:txBody>
          <a:bodyPr>
            <a:normAutofit/>
          </a:bodyPr>
          <a:lstStyle/>
          <a:p>
            <a:r>
              <a:rPr lang="en-US" sz="3200" dirty="0">
                <a:latin typeface="Museo Slab 500" panose="02000000000000000000"/>
              </a:rPr>
              <a:t>Purpose of Special Education Staff Data</a:t>
            </a:r>
          </a:p>
        </p:txBody>
      </p:sp>
      <p:sp>
        <p:nvSpPr>
          <p:cNvPr id="2" name="Content Placeholder 1"/>
          <p:cNvSpPr>
            <a:spLocks noGrp="1"/>
          </p:cNvSpPr>
          <p:nvPr>
            <p:ph idx="1"/>
          </p:nvPr>
        </p:nvSpPr>
        <p:spPr>
          <a:xfrm>
            <a:off x="443564" y="1602587"/>
            <a:ext cx="10323963" cy="3893820"/>
          </a:xfrm>
        </p:spPr>
        <p:txBody>
          <a:bodyPr>
            <a:normAutofit/>
          </a:bodyPr>
          <a:lstStyle/>
          <a:p>
            <a:pPr marL="45720" indent="0">
              <a:lnSpc>
                <a:spcPts val="2000"/>
              </a:lnSpc>
              <a:spcBef>
                <a:spcPts val="0"/>
              </a:spcBef>
              <a:buNone/>
            </a:pPr>
            <a:r>
              <a:rPr lang="en-US" sz="1800" b="0" dirty="0">
                <a:latin typeface="Trebuchet MS" panose="020B0603020202020204" pitchFamily="34" charset="0"/>
              </a:rPr>
              <a:t>Staff data in the December Count:</a:t>
            </a:r>
          </a:p>
          <a:p>
            <a:pPr marL="45720" indent="0">
              <a:lnSpc>
                <a:spcPts val="2000"/>
              </a:lnSpc>
              <a:spcBef>
                <a:spcPts val="0"/>
              </a:spcBef>
              <a:buNone/>
            </a:pPr>
            <a:endParaRPr lang="en-US" sz="1800" b="0" dirty="0">
              <a:latin typeface="Trebuchet MS" panose="020B0603020202020204" pitchFamily="34" charset="0"/>
            </a:endParaRPr>
          </a:p>
          <a:p>
            <a:pPr marL="388620" indent="-342900">
              <a:lnSpc>
                <a:spcPts val="2000"/>
              </a:lnSpc>
              <a:spcBef>
                <a:spcPts val="0"/>
              </a:spcBef>
            </a:pPr>
            <a:r>
              <a:rPr lang="en-US" sz="1800" b="0" dirty="0">
                <a:latin typeface="Trebuchet MS" panose="020B0603020202020204" pitchFamily="34" charset="0"/>
              </a:rPr>
              <a:t>provides CDE the ability to verify licensing qualifications ensuring special education staff are qualified for the assignment and</a:t>
            </a:r>
            <a:r>
              <a:rPr lang="en-US" sz="1800" dirty="0">
                <a:latin typeface="Trebuchet MS" panose="020B0603020202020204" pitchFamily="34" charset="0"/>
              </a:rPr>
              <a:t> </a:t>
            </a:r>
            <a:r>
              <a:rPr lang="en-US" sz="1800" b="0" dirty="0">
                <a:latin typeface="Trebuchet MS" panose="020B0603020202020204" pitchFamily="34" charset="0"/>
              </a:rPr>
              <a:t>student caseload</a:t>
            </a:r>
          </a:p>
          <a:p>
            <a:pPr marL="845820" lvl="1" indent="-342900">
              <a:lnSpc>
                <a:spcPts val="2000"/>
              </a:lnSpc>
              <a:spcBef>
                <a:spcPts val="0"/>
              </a:spcBef>
            </a:pPr>
            <a:r>
              <a:rPr lang="en-US" sz="1800" dirty="0"/>
              <a:t>Identifies staff who are not appropriately licensed, which gives AUs the ability to rectify as soon as possible to mitigate potential harm to students with disabilities</a:t>
            </a:r>
            <a:endParaRPr lang="en-US" sz="1400" b="0" dirty="0">
              <a:latin typeface="Trebuchet MS" panose="020B0603020202020204" pitchFamily="34" charset="0"/>
            </a:endParaRPr>
          </a:p>
          <a:p>
            <a:pPr marL="45720" indent="0">
              <a:lnSpc>
                <a:spcPts val="2000"/>
              </a:lnSpc>
              <a:spcBef>
                <a:spcPts val="0"/>
              </a:spcBef>
              <a:buNone/>
            </a:pPr>
            <a:endParaRPr lang="en-US" sz="1800" b="0" dirty="0">
              <a:latin typeface="Trebuchet MS" panose="020B0603020202020204" pitchFamily="34" charset="0"/>
            </a:endParaRPr>
          </a:p>
          <a:p>
            <a:pPr marL="388620" indent="-342900">
              <a:lnSpc>
                <a:spcPts val="2000"/>
              </a:lnSpc>
              <a:spcBef>
                <a:spcPts val="0"/>
              </a:spcBef>
            </a:pPr>
            <a:r>
              <a:rPr lang="en-US" sz="1800" dirty="0">
                <a:latin typeface="Trebuchet MS" panose="020B0603020202020204" pitchFamily="34" charset="0"/>
              </a:rPr>
              <a:t>populates mandatory</a:t>
            </a:r>
            <a:r>
              <a:rPr lang="en-US" sz="1800" b="0" dirty="0">
                <a:latin typeface="Trebuchet MS" panose="020B0603020202020204" pitchFamily="34" charset="0"/>
              </a:rPr>
              <a:t> federal reporting to the US Department of Education, summarized by: </a:t>
            </a:r>
          </a:p>
          <a:p>
            <a:pPr marL="880110" lvl="2" indent="-285750">
              <a:lnSpc>
                <a:spcPts val="2000"/>
              </a:lnSpc>
              <a:spcBef>
                <a:spcPts val="0"/>
              </a:spcBef>
            </a:pPr>
            <a:r>
              <a:rPr lang="en-US" dirty="0">
                <a:latin typeface="Trebuchet MS" panose="020B0603020202020204" pitchFamily="34" charset="0"/>
              </a:rPr>
              <a:t>j</a:t>
            </a:r>
            <a:r>
              <a:rPr lang="en-US" b="0" dirty="0">
                <a:latin typeface="Trebuchet MS" panose="020B0603020202020204" pitchFamily="34" charset="0"/>
              </a:rPr>
              <a:t>ob </a:t>
            </a:r>
            <a:r>
              <a:rPr lang="en-US" dirty="0">
                <a:latin typeface="Trebuchet MS" panose="020B0603020202020204" pitchFamily="34" charset="0"/>
              </a:rPr>
              <a:t>c</a:t>
            </a:r>
            <a:r>
              <a:rPr lang="en-US" b="0" dirty="0">
                <a:latin typeface="Trebuchet MS" panose="020B0603020202020204" pitchFamily="34" charset="0"/>
              </a:rPr>
              <a:t>lassification </a:t>
            </a:r>
          </a:p>
          <a:p>
            <a:pPr marL="880110" lvl="2" indent="-285750">
              <a:lnSpc>
                <a:spcPts val="2000"/>
              </a:lnSpc>
              <a:spcBef>
                <a:spcPts val="0"/>
              </a:spcBef>
            </a:pPr>
            <a:r>
              <a:rPr lang="en-US" dirty="0">
                <a:latin typeface="Trebuchet MS" panose="020B0603020202020204" pitchFamily="34" charset="0"/>
              </a:rPr>
              <a:t>a</a:t>
            </a:r>
            <a:r>
              <a:rPr lang="en-US" b="0" dirty="0">
                <a:latin typeface="Trebuchet MS" panose="020B0603020202020204" pitchFamily="34" charset="0"/>
              </a:rPr>
              <a:t>ge level of assignment/students served (age groups 3-5 and 6-21)</a:t>
            </a:r>
          </a:p>
          <a:p>
            <a:pPr marL="880110" lvl="2" indent="-285750">
              <a:lnSpc>
                <a:spcPts val="2000"/>
              </a:lnSpc>
              <a:spcBef>
                <a:spcPts val="0"/>
              </a:spcBef>
            </a:pPr>
            <a:r>
              <a:rPr lang="en-US" dirty="0">
                <a:latin typeface="Trebuchet MS" panose="020B0603020202020204" pitchFamily="34" charset="0"/>
              </a:rPr>
              <a:t>q</a:t>
            </a:r>
            <a:r>
              <a:rPr lang="en-US" b="0" dirty="0">
                <a:latin typeface="Trebuchet MS" panose="020B0603020202020204" pitchFamily="34" charset="0"/>
              </a:rPr>
              <a:t>ualified and non-qualified status</a:t>
            </a:r>
            <a:endParaRPr lang="en-US" dirty="0">
              <a:latin typeface="Trebuchet MS" panose="020B0603020202020204" pitchFamily="34" charset="0"/>
            </a:endParaRPr>
          </a:p>
          <a:p>
            <a:pPr marL="45720" indent="0">
              <a:spcBef>
                <a:spcPts val="0"/>
              </a:spcBef>
              <a:buNone/>
            </a:pPr>
            <a:endParaRPr lang="en-US" sz="2200" dirty="0"/>
          </a:p>
          <a:p>
            <a:pPr marL="45720" indent="0">
              <a:spcBef>
                <a:spcPts val="0"/>
              </a:spcBef>
              <a:buNone/>
            </a:pPr>
            <a:endParaRPr lang="en-US" sz="2200" dirty="0"/>
          </a:p>
          <a:p>
            <a:pPr marL="45720" indent="0">
              <a:spcBef>
                <a:spcPts val="0"/>
              </a:spcBef>
              <a:buNone/>
            </a:pPr>
            <a:endParaRPr lang="en-US" sz="2200" dirty="0"/>
          </a:p>
        </p:txBody>
      </p:sp>
      <p:sp>
        <p:nvSpPr>
          <p:cNvPr id="4" name="Slide Number Placeholder 3">
            <a:extLst>
              <a:ext uri="{FF2B5EF4-FFF2-40B4-BE49-F238E27FC236}">
                <a16:creationId xmlns:a16="http://schemas.microsoft.com/office/drawing/2014/main" id="{A04AC27C-143E-4213-2F5D-A7974560D1E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17996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p:txBody>
          <a:bodyPr>
            <a:normAutofit/>
          </a:bodyPr>
          <a:lstStyle/>
          <a:p>
            <a:r>
              <a:rPr lang="en-US" dirty="0"/>
              <a:t>December Count</a:t>
            </a:r>
            <a:br>
              <a:rPr lang="en-US" dirty="0"/>
            </a:br>
            <a:r>
              <a:rPr lang="en-US" dirty="0"/>
              <a:t>Snapshot Resources Webpage</a:t>
            </a:r>
          </a:p>
        </p:txBody>
      </p:sp>
      <p:pic>
        <p:nvPicPr>
          <p:cNvPr id="15" name="Content Placeholder 14" descr="screenshot of December Count Snapshot webpage - SAM section found under Additional Resources">
            <a:extLst>
              <a:ext uri="{FF2B5EF4-FFF2-40B4-BE49-F238E27FC236}">
                <a16:creationId xmlns:a16="http://schemas.microsoft.com/office/drawing/2014/main" id="{64814D7B-22FF-09A2-E3DF-6BF5D87058D0}"/>
              </a:ext>
            </a:extLst>
          </p:cNvPr>
          <p:cNvPicPr>
            <a:picLocks noGrp="1" noChangeAspect="1"/>
          </p:cNvPicPr>
          <p:nvPr>
            <p:ph sz="half" idx="1"/>
          </p:nvPr>
        </p:nvPicPr>
        <p:blipFill>
          <a:blip r:embed="rId2"/>
          <a:stretch>
            <a:fillRect/>
          </a:stretch>
        </p:blipFill>
        <p:spPr>
          <a:xfrm>
            <a:off x="258296" y="2090057"/>
            <a:ext cx="5985439" cy="2858352"/>
          </a:xfrm>
          <a:prstGeom prst="rect">
            <a:avLst/>
          </a:prstGeom>
        </p:spPr>
      </p:pic>
      <p:pic>
        <p:nvPicPr>
          <p:cNvPr id="20" name="Content Placeholder 19" descr="Screenshot of SAM section of the webpage">
            <a:extLst>
              <a:ext uri="{FF2B5EF4-FFF2-40B4-BE49-F238E27FC236}">
                <a16:creationId xmlns:a16="http://schemas.microsoft.com/office/drawing/2014/main" id="{B85FBD04-BD16-B94D-8AD3-85D402EB8867}"/>
              </a:ext>
            </a:extLst>
          </p:cNvPr>
          <p:cNvPicPr>
            <a:picLocks noGrp="1" noChangeAspect="1"/>
          </p:cNvPicPr>
          <p:nvPr>
            <p:ph sz="half" idx="2"/>
          </p:nvPr>
        </p:nvPicPr>
        <p:blipFill>
          <a:blip r:embed="rId3"/>
          <a:stretch>
            <a:fillRect/>
          </a:stretch>
        </p:blipFill>
        <p:spPr>
          <a:xfrm>
            <a:off x="6172200" y="1599427"/>
            <a:ext cx="5181600" cy="4260808"/>
          </a:xfrm>
          <a:prstGeom prst="rect">
            <a:avLst/>
          </a:prstGeom>
        </p:spPr>
      </p:pic>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
        <p:nvSpPr>
          <p:cNvPr id="16" name="TextBox 15">
            <a:extLst>
              <a:ext uri="{FF2B5EF4-FFF2-40B4-BE49-F238E27FC236}">
                <a16:creationId xmlns:a16="http://schemas.microsoft.com/office/drawing/2014/main" id="{66B6A281-D7C0-1D73-89C8-A7B1F3943A65}"/>
              </a:ext>
            </a:extLst>
          </p:cNvPr>
          <p:cNvSpPr txBox="1"/>
          <p:nvPr/>
        </p:nvSpPr>
        <p:spPr>
          <a:xfrm>
            <a:off x="7708968" y="205176"/>
            <a:ext cx="2518611" cy="923330"/>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4"/>
              </a:rPr>
              <a:t>Special Education December Count Snapshot Webpage </a:t>
            </a:r>
            <a:endParaRPr lang="en-US" dirty="0">
              <a:latin typeface="Trebuchet MS" panose="020B0603020202020204" pitchFamily="34" charset="0"/>
            </a:endParaRPr>
          </a:p>
        </p:txBody>
      </p:sp>
      <p:cxnSp>
        <p:nvCxnSpPr>
          <p:cNvPr id="28" name="Connector: Curved 27">
            <a:extLst>
              <a:ext uri="{FF2B5EF4-FFF2-40B4-BE49-F238E27FC236}">
                <a16:creationId xmlns:a16="http://schemas.microsoft.com/office/drawing/2014/main" id="{2E4CC269-DE86-5746-520A-65575166F3CA}"/>
              </a:ext>
              <a:ext uri="{C183D7F6-B498-43B3-948B-1728B52AA6E4}">
                <adec:decorative xmlns:adec="http://schemas.microsoft.com/office/drawing/2017/decorative" val="1"/>
              </a:ext>
            </a:extLst>
          </p:cNvPr>
          <p:cNvCxnSpPr>
            <a:cxnSpLocks/>
          </p:cNvCxnSpPr>
          <p:nvPr/>
        </p:nvCxnSpPr>
        <p:spPr>
          <a:xfrm flipV="1">
            <a:off x="2052735" y="1670179"/>
            <a:ext cx="3881535" cy="3069772"/>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39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Staff Records to Include in </a:t>
            </a:r>
            <a:br>
              <a:rPr lang="en-US" dirty="0"/>
            </a:br>
            <a:r>
              <a:rPr lang="en-US" dirty="0"/>
              <a:t>Special Education December Staff Snapshot </a:t>
            </a:r>
          </a:p>
        </p:txBody>
      </p:sp>
      <p:sp>
        <p:nvSpPr>
          <p:cNvPr id="3" name="Content Placeholder 2">
            <a:extLst>
              <a:ext uri="{FF2B5EF4-FFF2-40B4-BE49-F238E27FC236}">
                <a16:creationId xmlns:a16="http://schemas.microsoft.com/office/drawing/2014/main" id="{5D8F4134-9856-5809-6EB3-A1DDAB50D8DE}"/>
              </a:ext>
            </a:extLst>
          </p:cNvPr>
          <p:cNvSpPr>
            <a:spLocks noGrp="1"/>
          </p:cNvSpPr>
          <p:nvPr>
            <p:ph sz="half" idx="2"/>
          </p:nvPr>
        </p:nvSpPr>
        <p:spPr>
          <a:xfrm>
            <a:off x="73763" y="1424862"/>
            <a:ext cx="8165842" cy="1963753"/>
          </a:xfrm>
        </p:spPr>
        <p:txBody>
          <a:bodyPr>
            <a:normAutofit/>
          </a:bodyPr>
          <a:lstStyle/>
          <a:p>
            <a:pPr marL="0" indent="0">
              <a:buNone/>
              <a:defRPr/>
            </a:pPr>
            <a:r>
              <a:rPr lang="en-US" sz="1800" b="1" dirty="0">
                <a:solidFill>
                  <a:prstClr val="black"/>
                </a:solidFill>
              </a:rPr>
              <a:t>Include:</a:t>
            </a:r>
          </a:p>
          <a:p>
            <a:pPr marL="800100" lvl="1" indent="-342900">
              <a:defRPr/>
            </a:pPr>
            <a:r>
              <a:rPr lang="en-US" sz="1800" dirty="0">
                <a:solidFill>
                  <a:prstClr val="black"/>
                </a:solidFill>
              </a:rPr>
              <a:t>all Special Education staff employed by the district(s) or BOCES</a:t>
            </a:r>
          </a:p>
          <a:p>
            <a:pPr marL="800100" lvl="1" indent="-342900">
              <a:defRPr/>
            </a:pPr>
            <a:r>
              <a:rPr lang="en-US" sz="1800" dirty="0">
                <a:solidFill>
                  <a:prstClr val="black"/>
                </a:solidFill>
              </a:rPr>
              <a:t>full or part-time including </a:t>
            </a:r>
            <a:r>
              <a:rPr lang="en-US" sz="1800" dirty="0">
                <a:ea typeface="Calibri" panose="020F0502020204030204" pitchFamily="34" charset="0"/>
                <a:cs typeface="Calibri" panose="020F0502020204030204" pitchFamily="34" charset="0"/>
              </a:rPr>
              <a:t>teachers, paraprofessionals, </a:t>
            </a:r>
            <a:r>
              <a:rPr lang="en-US" sz="1800" dirty="0">
                <a:solidFill>
                  <a:prstClr val="black"/>
                </a:solidFill>
                <a:ea typeface="Calibri" panose="020F0502020204030204" pitchFamily="34" charset="0"/>
                <a:cs typeface="Calibri" panose="020F0502020204030204" pitchFamily="34" charset="0"/>
              </a:rPr>
              <a:t>special service</a:t>
            </a:r>
            <a:r>
              <a:rPr lang="en-US" sz="1800" dirty="0">
                <a:ea typeface="Calibri" panose="020F0502020204030204" pitchFamily="34" charset="0"/>
                <a:cs typeface="Calibri" panose="020F0502020204030204" pitchFamily="34" charset="0"/>
              </a:rPr>
              <a:t> providers </a:t>
            </a:r>
          </a:p>
          <a:p>
            <a:pPr marL="800100" lvl="1" indent="-342900">
              <a:defRPr/>
            </a:pPr>
            <a:r>
              <a:rPr lang="en-US" sz="1800" dirty="0">
                <a:ea typeface="Calibri" panose="020F0502020204030204" pitchFamily="34" charset="0"/>
                <a:cs typeface="Calibri" panose="020F0502020204030204" pitchFamily="34" charset="0"/>
              </a:rPr>
              <a:t>Administrators, support staff, IT, </a:t>
            </a:r>
            <a:r>
              <a:rPr lang="en-US" sz="1800" dirty="0">
                <a:solidFill>
                  <a:prstClr val="black"/>
                </a:solidFill>
              </a:rPr>
              <a:t>office/clerical</a:t>
            </a:r>
          </a:p>
          <a:p>
            <a:pPr marL="800100" lvl="1" indent="-342900">
              <a:defRPr/>
            </a:pPr>
            <a:r>
              <a:rPr lang="en-US" sz="1800" dirty="0">
                <a:solidFill>
                  <a:prstClr val="black"/>
                </a:solidFill>
              </a:rPr>
              <a:t>Contracted staff</a:t>
            </a:r>
          </a:p>
          <a:p>
            <a:pPr marL="0" indent="0">
              <a:buNone/>
            </a:pPr>
            <a:endParaRPr lang="en-US" dirty="0"/>
          </a:p>
        </p:txBody>
      </p:sp>
      <p:sp>
        <p:nvSpPr>
          <p:cNvPr id="12" name="Rectangle: Rounded Corners 11">
            <a:extLst>
              <a:ext uri="{FF2B5EF4-FFF2-40B4-BE49-F238E27FC236}">
                <a16:creationId xmlns:a16="http://schemas.microsoft.com/office/drawing/2014/main" id="{1884E26F-B300-CBC8-5FAA-AD11D8175D4E}"/>
              </a:ext>
            </a:extLst>
          </p:cNvPr>
          <p:cNvSpPr/>
          <p:nvPr/>
        </p:nvSpPr>
        <p:spPr>
          <a:xfrm>
            <a:off x="8089640" y="1642513"/>
            <a:ext cx="3260231" cy="1638015"/>
          </a:xfrm>
          <a:prstGeom prst="roundRect">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Staff Assignment file records are included in the SPED Dec Staff Snapshot when ‘Special Education Assignment Flag’ = 1</a:t>
            </a:r>
          </a:p>
        </p:txBody>
      </p:sp>
      <p:sp>
        <p:nvSpPr>
          <p:cNvPr id="6" name="Content Placeholder 5"/>
          <p:cNvSpPr>
            <a:spLocks noGrp="1"/>
          </p:cNvSpPr>
          <p:nvPr>
            <p:ph sz="half" idx="1"/>
          </p:nvPr>
        </p:nvSpPr>
        <p:spPr>
          <a:xfrm>
            <a:off x="0" y="3752541"/>
            <a:ext cx="8165842" cy="2060798"/>
          </a:xfrm>
        </p:spPr>
        <p:txBody>
          <a:bodyPr>
            <a:normAutofit lnSpcReduction="10000"/>
          </a:bodyPr>
          <a:lstStyle/>
          <a:p>
            <a:pPr marL="0" indent="0">
              <a:buNone/>
            </a:pPr>
            <a:r>
              <a:rPr lang="en-US" sz="1800" b="1" dirty="0">
                <a:latin typeface="Trebuchet MS" panose="020B0603020202020204" pitchFamily="34" charset="0"/>
              </a:rPr>
              <a:t>Exclude:</a:t>
            </a:r>
          </a:p>
          <a:p>
            <a:pPr lvl="1">
              <a:lnSpc>
                <a:spcPct val="115000"/>
              </a:lnSpc>
              <a:spcBef>
                <a:spcPts val="0"/>
              </a:spcBef>
            </a:pPr>
            <a:r>
              <a:rPr lang="en-US" sz="1800" dirty="0">
                <a:latin typeface="Trebuchet MS" panose="020B0603020202020204" pitchFamily="34" charset="0"/>
                <a:ea typeface="Calibri" panose="020F0502020204030204" pitchFamily="34" charset="0"/>
                <a:cs typeface="Calibri" panose="020F0502020204030204" pitchFamily="34" charset="0"/>
              </a:rPr>
              <a:t>staff that do not support the education of students with disabilities, such as regular education teachers (they pull into</a:t>
            </a:r>
            <a:r>
              <a:rPr lang="en-US" sz="1800" dirty="0">
                <a:latin typeface="Trebuchet MS" panose="020B0603020202020204" pitchFamily="34" charset="0"/>
              </a:rPr>
              <a:t> the Human Resources snapshot)</a:t>
            </a: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pPr lvl="1">
              <a:lnSpc>
                <a:spcPct val="115000"/>
              </a:lnSpc>
              <a:spcBef>
                <a:spcPts val="0"/>
              </a:spcBef>
            </a:pPr>
            <a:r>
              <a:rPr lang="en-US" sz="1800" dirty="0">
                <a:latin typeface="Trebuchet MS" panose="020B0603020202020204" pitchFamily="34" charset="0"/>
                <a:ea typeface="Calibri" panose="020F0502020204030204" pitchFamily="34" charset="0"/>
                <a:cs typeface="Calibri" panose="020F0502020204030204" pitchFamily="34" charset="0"/>
              </a:rPr>
              <a:t>substitutes unless they are long term (90 days or more in the same classroom)</a:t>
            </a: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pPr lvl="1">
              <a:lnSpc>
                <a:spcPct val="115000"/>
              </a:lnSpc>
              <a:spcBef>
                <a:spcPts val="0"/>
              </a:spcBef>
            </a:pPr>
            <a:r>
              <a:rPr lang="en-US" sz="1800" dirty="0">
                <a:latin typeface="Trebuchet MS" panose="020B0603020202020204" pitchFamily="34" charset="0"/>
                <a:ea typeface="Calibri" panose="020F0502020204030204" pitchFamily="34" charset="0"/>
                <a:cs typeface="Calibri" panose="020F0502020204030204" pitchFamily="34" charset="0"/>
              </a:rPr>
              <a:t>temporary workers, such as after school coaches</a:t>
            </a: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pPr marL="457200" lvl="1" indent="0">
              <a:buNone/>
            </a:pPr>
            <a:endParaRPr lang="en-US" sz="1800" dirty="0"/>
          </a:p>
          <a:p>
            <a:pPr marL="55562" indent="0">
              <a:buNone/>
            </a:pPr>
            <a:endParaRPr lang="en-US" dirty="0">
              <a:latin typeface="Gill Sans MT" panose="020B0502020104020203" pitchFamily="34" charset="0"/>
            </a:endParaRPr>
          </a:p>
          <a:p>
            <a:pPr marL="0" indent="0">
              <a:buNone/>
            </a:pPr>
            <a:endParaRPr lang="en-US" dirty="0"/>
          </a:p>
        </p:txBody>
      </p:sp>
      <p:sp>
        <p:nvSpPr>
          <p:cNvPr id="13" name="Rectangle: Rounded Corners 12">
            <a:extLst>
              <a:ext uri="{FF2B5EF4-FFF2-40B4-BE49-F238E27FC236}">
                <a16:creationId xmlns:a16="http://schemas.microsoft.com/office/drawing/2014/main" id="{87BA4B4A-936E-6FBA-64C6-B7FA6A76065E}"/>
              </a:ext>
            </a:extLst>
          </p:cNvPr>
          <p:cNvSpPr/>
          <p:nvPr/>
        </p:nvSpPr>
        <p:spPr>
          <a:xfrm>
            <a:off x="8089641" y="4050779"/>
            <a:ext cx="3156536" cy="188698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Staff Assignment file records are NOT included in the SPED December Staff Snapshot when </a:t>
            </a:r>
            <a:r>
              <a:rPr lang="en-US" dirty="0"/>
              <a:t>‘Special Education Assignment Flag’ = 0</a:t>
            </a:r>
          </a:p>
        </p:txBody>
      </p:sp>
      <p:sp>
        <p:nvSpPr>
          <p:cNvPr id="4" name="Slide Number Placeholder 3"/>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7</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18192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1B7E-C303-E580-CF7D-70F923926FAB}"/>
              </a:ext>
            </a:extLst>
          </p:cNvPr>
          <p:cNvSpPr>
            <a:spLocks noGrp="1"/>
          </p:cNvSpPr>
          <p:nvPr>
            <p:ph type="title"/>
          </p:nvPr>
        </p:nvSpPr>
        <p:spPr>
          <a:xfrm>
            <a:off x="222501" y="263256"/>
            <a:ext cx="8065168" cy="898524"/>
          </a:xfrm>
        </p:spPr>
        <p:txBody>
          <a:bodyPr>
            <a:noAutofit/>
          </a:bodyPr>
          <a:lstStyle/>
          <a:p>
            <a:r>
              <a:rPr lang="en-US" sz="3200" dirty="0"/>
              <a:t>Contracted Staff (Purchased Service)</a:t>
            </a:r>
          </a:p>
        </p:txBody>
      </p:sp>
      <p:sp>
        <p:nvSpPr>
          <p:cNvPr id="3" name="Content Placeholder 2">
            <a:extLst>
              <a:ext uri="{FF2B5EF4-FFF2-40B4-BE49-F238E27FC236}">
                <a16:creationId xmlns:a16="http://schemas.microsoft.com/office/drawing/2014/main" id="{0AD499A6-1984-265D-24BE-5C1D81BFF09B}"/>
              </a:ext>
            </a:extLst>
          </p:cNvPr>
          <p:cNvSpPr>
            <a:spLocks noGrp="1"/>
          </p:cNvSpPr>
          <p:nvPr>
            <p:ph idx="1"/>
          </p:nvPr>
        </p:nvSpPr>
        <p:spPr>
          <a:xfrm>
            <a:off x="563336" y="1438728"/>
            <a:ext cx="8020050" cy="4640674"/>
          </a:xfrm>
        </p:spPr>
        <p:txBody>
          <a:bodyPr>
            <a:normAutofit/>
          </a:bodyPr>
          <a:lstStyle/>
          <a:p>
            <a:pPr marL="0" indent="0">
              <a:lnSpc>
                <a:spcPts val="2000"/>
              </a:lnSpc>
              <a:spcBef>
                <a:spcPts val="0"/>
              </a:spcBef>
              <a:buSzTx/>
              <a:buNone/>
              <a:defRPr/>
            </a:pPr>
            <a:r>
              <a:rPr lang="en-US" sz="1800" b="0" dirty="0">
                <a:solidFill>
                  <a:schemeClr val="tx1"/>
                </a:solidFill>
              </a:rPr>
              <a:t>Contracted staff are:</a:t>
            </a:r>
          </a:p>
          <a:p>
            <a:pPr marL="0" indent="0">
              <a:lnSpc>
                <a:spcPts val="2000"/>
              </a:lnSpc>
              <a:spcBef>
                <a:spcPts val="0"/>
              </a:spcBef>
              <a:buSzTx/>
              <a:buNone/>
              <a:defRPr/>
            </a:pPr>
            <a:endParaRPr lang="en-US" sz="1600" b="0" dirty="0">
              <a:solidFill>
                <a:schemeClr val="tx1"/>
              </a:solidFill>
            </a:endParaRPr>
          </a:p>
          <a:p>
            <a:pPr>
              <a:lnSpc>
                <a:spcPts val="2000"/>
              </a:lnSpc>
              <a:spcBef>
                <a:spcPts val="0"/>
              </a:spcBef>
              <a:defRPr/>
            </a:pPr>
            <a:r>
              <a:rPr lang="en-US" sz="1800" b="0" dirty="0">
                <a:solidFill>
                  <a:schemeClr val="tx1"/>
                </a:solidFill>
              </a:rPr>
              <a:t>employed on a contractual basis, typically an annual contract for services</a:t>
            </a:r>
          </a:p>
          <a:p>
            <a:pPr marL="0" indent="0">
              <a:lnSpc>
                <a:spcPts val="2000"/>
              </a:lnSpc>
              <a:spcBef>
                <a:spcPts val="0"/>
              </a:spcBef>
              <a:buNone/>
              <a:defRPr/>
            </a:pPr>
            <a:endParaRPr lang="en-US" sz="1800" b="0" dirty="0">
              <a:solidFill>
                <a:schemeClr val="tx1"/>
              </a:solidFill>
            </a:endParaRPr>
          </a:p>
          <a:p>
            <a:pPr>
              <a:lnSpc>
                <a:spcPts val="2000"/>
              </a:lnSpc>
              <a:spcBef>
                <a:spcPts val="0"/>
              </a:spcBef>
              <a:defRPr/>
            </a:pPr>
            <a:r>
              <a:rPr lang="en-US" sz="1800" dirty="0"/>
              <a:t>n</a:t>
            </a:r>
            <a:r>
              <a:rPr lang="en-US" sz="1800" b="0" dirty="0">
                <a:solidFill>
                  <a:schemeClr val="tx1"/>
                </a:solidFill>
              </a:rPr>
              <a:t>ot exempt from state licensing requirements</a:t>
            </a:r>
          </a:p>
          <a:p>
            <a:pPr>
              <a:lnSpc>
                <a:spcPts val="2000"/>
              </a:lnSpc>
              <a:spcBef>
                <a:spcPts val="0"/>
              </a:spcBef>
              <a:defRPr/>
            </a:pPr>
            <a:endParaRPr lang="en-US" sz="1800" dirty="0"/>
          </a:p>
          <a:p>
            <a:pPr>
              <a:lnSpc>
                <a:spcPts val="2000"/>
              </a:lnSpc>
              <a:spcBef>
                <a:spcPts val="0"/>
              </a:spcBef>
              <a:defRPr/>
            </a:pPr>
            <a:r>
              <a:rPr lang="en-US" sz="1800" b="0" dirty="0">
                <a:solidFill>
                  <a:schemeClr val="tx1"/>
                </a:solidFill>
              </a:rPr>
              <a:t>required to hold a valid and appropriate special education license and endorsement for the assignment and </a:t>
            </a:r>
            <a:r>
              <a:rPr lang="en-US" sz="1800" dirty="0"/>
              <a:t>grad</a:t>
            </a:r>
            <a:r>
              <a:rPr lang="en-US" sz="1800" b="0" dirty="0">
                <a:solidFill>
                  <a:schemeClr val="tx1"/>
                </a:solidFill>
              </a:rPr>
              <a:t>e range of students served</a:t>
            </a:r>
          </a:p>
          <a:p>
            <a:pPr marL="0" indent="0">
              <a:lnSpc>
                <a:spcPts val="2000"/>
              </a:lnSpc>
              <a:spcBef>
                <a:spcPts val="0"/>
              </a:spcBef>
              <a:buSzTx/>
              <a:buNone/>
              <a:defRPr/>
            </a:pPr>
            <a:endParaRPr lang="en-US" sz="1800" dirty="0"/>
          </a:p>
          <a:p>
            <a:pPr>
              <a:lnSpc>
                <a:spcPts val="2000"/>
              </a:lnSpc>
              <a:spcBef>
                <a:spcPts val="0"/>
              </a:spcBef>
              <a:defRPr/>
            </a:pPr>
            <a:r>
              <a:rPr lang="en-US" sz="1800" b="0" dirty="0">
                <a:solidFill>
                  <a:schemeClr val="tx1"/>
                </a:solidFill>
              </a:rPr>
              <a:t>reported</a:t>
            </a:r>
            <a:r>
              <a:rPr lang="en-US" sz="1800" b="0" i="1" dirty="0">
                <a:solidFill>
                  <a:schemeClr val="tx1"/>
                </a:solidFill>
              </a:rPr>
              <a:t> </a:t>
            </a:r>
            <a:r>
              <a:rPr lang="en-US" sz="1800" dirty="0"/>
              <a:t>with </a:t>
            </a:r>
            <a:r>
              <a:rPr lang="en-US" sz="1800" b="0" dirty="0">
                <a:solidFill>
                  <a:schemeClr val="tx1"/>
                </a:solidFill>
              </a:rPr>
              <a:t>Employment Status Code = 23 Purchased Services</a:t>
            </a:r>
          </a:p>
          <a:p>
            <a:pPr marL="0" indent="0">
              <a:lnSpc>
                <a:spcPts val="2000"/>
              </a:lnSpc>
              <a:spcBef>
                <a:spcPts val="0"/>
              </a:spcBef>
              <a:buSzTx/>
              <a:buNone/>
              <a:defRPr/>
            </a:pPr>
            <a:endParaRPr lang="en-US" sz="1600" b="0" dirty="0">
              <a:solidFill>
                <a:schemeClr val="tx1"/>
              </a:solidFill>
            </a:endParaRPr>
          </a:p>
          <a:p>
            <a:pPr marL="612648" indent="-704088">
              <a:lnSpc>
                <a:spcPts val="2000"/>
              </a:lnSpc>
              <a:spcBef>
                <a:spcPts val="0"/>
              </a:spcBef>
              <a:buSzTx/>
              <a:buNone/>
              <a:defRPr/>
            </a:pPr>
            <a:r>
              <a:rPr lang="en-US" sz="1600" b="1" dirty="0">
                <a:solidFill>
                  <a:schemeClr val="tx1"/>
                </a:solidFill>
              </a:rPr>
              <a:t>Note:</a:t>
            </a:r>
            <a:r>
              <a:rPr lang="en-US" sz="1600" b="0" dirty="0">
                <a:solidFill>
                  <a:schemeClr val="tx1"/>
                </a:solidFill>
              </a:rPr>
              <a:t>  If the contractual agreement is valid for the period including December 1</a:t>
            </a:r>
            <a:r>
              <a:rPr lang="en-US" sz="1600" b="0" baseline="30000" dirty="0">
                <a:solidFill>
                  <a:schemeClr val="tx1"/>
                </a:solidFill>
              </a:rPr>
              <a:t>st</a:t>
            </a:r>
            <a:r>
              <a:rPr lang="en-US" sz="1600" b="0" dirty="0">
                <a:solidFill>
                  <a:schemeClr val="tx1"/>
                </a:solidFill>
              </a:rPr>
              <a:t>, the position is reported regardless of whether the contracted staff </a:t>
            </a:r>
            <a:r>
              <a:rPr lang="en-US" sz="1600" dirty="0"/>
              <a:t>was</a:t>
            </a:r>
            <a:r>
              <a:rPr lang="en-US" sz="1600" b="0" dirty="0">
                <a:solidFill>
                  <a:schemeClr val="tx1"/>
                </a:solidFill>
              </a:rPr>
              <a:t> </a:t>
            </a:r>
            <a:r>
              <a:rPr lang="en-US" sz="1600" b="0" i="1" dirty="0">
                <a:solidFill>
                  <a:schemeClr val="tx1"/>
                </a:solidFill>
              </a:rPr>
              <a:t>“working” </a:t>
            </a:r>
            <a:r>
              <a:rPr lang="en-US" sz="1600" b="0" dirty="0">
                <a:solidFill>
                  <a:schemeClr val="tx1"/>
                </a:solidFill>
              </a:rPr>
              <a:t>on December 1st.</a:t>
            </a:r>
          </a:p>
          <a:p>
            <a:pPr marL="612648" indent="-704088">
              <a:lnSpc>
                <a:spcPts val="2000"/>
              </a:lnSpc>
              <a:spcBef>
                <a:spcPts val="0"/>
              </a:spcBef>
              <a:buSzTx/>
              <a:buNone/>
              <a:defRPr/>
            </a:pPr>
            <a:endParaRPr lang="en-US" sz="1800" b="0" dirty="0">
              <a:solidFill>
                <a:schemeClr val="tx1"/>
              </a:solidFill>
            </a:endParaRPr>
          </a:p>
          <a:p>
            <a:pPr marL="0" indent="0">
              <a:lnSpc>
                <a:spcPts val="2000"/>
              </a:lnSpc>
              <a:spcBef>
                <a:spcPts val="0"/>
              </a:spcBef>
              <a:buNone/>
              <a:defRPr/>
            </a:pPr>
            <a:endParaRPr lang="en-US" sz="1600"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F78FC38D-AD2C-5752-9564-2C770080472D}"/>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7" name="Rectangle: Rounded Corners 6">
            <a:extLst>
              <a:ext uri="{FF2B5EF4-FFF2-40B4-BE49-F238E27FC236}">
                <a16:creationId xmlns:a16="http://schemas.microsoft.com/office/drawing/2014/main" id="{7B0CFE52-8C05-E4EF-386D-FA32115FF786}"/>
              </a:ext>
            </a:extLst>
          </p:cNvPr>
          <p:cNvSpPr/>
          <p:nvPr/>
        </p:nvSpPr>
        <p:spPr>
          <a:xfrm>
            <a:off x="8583385" y="2294158"/>
            <a:ext cx="3397121" cy="1839303"/>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defRPr/>
            </a:pPr>
            <a:r>
              <a:rPr lang="en-US" dirty="0">
                <a:solidFill>
                  <a:schemeClr val="tx1"/>
                </a:solidFill>
                <a:latin typeface="Trebuchet MS" panose="020B0603020202020204" pitchFamily="34" charset="0"/>
              </a:rPr>
              <a:t>For more information, see ‘Purchase Service Staff Information Sheet’ on </a:t>
            </a:r>
            <a:r>
              <a:rPr lang="en-US" dirty="0">
                <a:solidFill>
                  <a:schemeClr val="tx1"/>
                </a:solidFill>
                <a:latin typeface="Trebuchet MS" panose="020B0603020202020204" pitchFamily="34" charset="0"/>
                <a:hlinkClick r:id="rId2"/>
              </a:rPr>
              <a:t>Staff Interchange page</a:t>
            </a:r>
            <a:r>
              <a:rPr lang="en-US" dirty="0">
                <a:solidFill>
                  <a:schemeClr val="tx1"/>
                </a:solidFill>
                <a:latin typeface="Trebuchet MS" panose="020B0603020202020204" pitchFamily="34" charset="0"/>
              </a:rPr>
              <a:t> under Additional Resources section</a:t>
            </a:r>
          </a:p>
        </p:txBody>
      </p:sp>
    </p:spTree>
    <p:extLst>
      <p:ext uri="{BB962C8B-B14F-4D97-AF65-F5344CB8AC3E}">
        <p14:creationId xmlns:p14="http://schemas.microsoft.com/office/powerpoint/2010/main" val="155825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E7C6-5005-4DB6-8D58-79C450CBADB4}"/>
              </a:ext>
            </a:extLst>
          </p:cNvPr>
          <p:cNvSpPr>
            <a:spLocks noGrp="1"/>
          </p:cNvSpPr>
          <p:nvPr>
            <p:ph type="title"/>
          </p:nvPr>
        </p:nvSpPr>
        <p:spPr/>
        <p:txBody>
          <a:bodyPr/>
          <a:lstStyle/>
          <a:p>
            <a:r>
              <a:rPr lang="en-US" dirty="0"/>
              <a:t>Long Term Substitute Teacher</a:t>
            </a:r>
          </a:p>
        </p:txBody>
      </p:sp>
      <p:sp>
        <p:nvSpPr>
          <p:cNvPr id="3" name="Content Placeholder 2">
            <a:extLst>
              <a:ext uri="{FF2B5EF4-FFF2-40B4-BE49-F238E27FC236}">
                <a16:creationId xmlns:a16="http://schemas.microsoft.com/office/drawing/2014/main" id="{E7E1DC36-6B91-4658-A55D-BBBDBC6A675C}"/>
              </a:ext>
            </a:extLst>
          </p:cNvPr>
          <p:cNvSpPr>
            <a:spLocks noGrp="1"/>
          </p:cNvSpPr>
          <p:nvPr>
            <p:ph idx="1"/>
          </p:nvPr>
        </p:nvSpPr>
        <p:spPr/>
        <p:txBody>
          <a:bodyPr>
            <a:normAutofit/>
          </a:bodyPr>
          <a:lstStyle/>
          <a:p>
            <a:pPr marL="0" indent="0">
              <a:buNone/>
            </a:pPr>
            <a:r>
              <a:rPr lang="en-US" sz="2000" dirty="0"/>
              <a:t>Long Term Sub Requirements (serving in job role for 90 days or more) in December Count: </a:t>
            </a:r>
          </a:p>
          <a:p>
            <a:r>
              <a:rPr lang="en-US" sz="1800" dirty="0">
                <a:ea typeface="Calibri" panose="020F0502020204030204" pitchFamily="34" charset="0"/>
              </a:rPr>
              <a:t>Job code 204 (substitute teacher) does </a:t>
            </a:r>
            <a:r>
              <a:rPr lang="en-US" sz="1800" i="1" dirty="0">
                <a:ea typeface="Calibri" panose="020F0502020204030204" pitchFamily="34" charset="0"/>
              </a:rPr>
              <a:t>not</a:t>
            </a:r>
            <a:r>
              <a:rPr lang="en-US" sz="1800" dirty="0">
                <a:ea typeface="Calibri" panose="020F0502020204030204" pitchFamily="34" charset="0"/>
              </a:rPr>
              <a:t> pull into the December Count snapshot</a:t>
            </a:r>
          </a:p>
          <a:p>
            <a:r>
              <a:rPr lang="en-US" sz="1800" dirty="0">
                <a:ea typeface="Calibri" panose="020F0502020204030204" pitchFamily="34" charset="0"/>
              </a:rPr>
              <a:t>If they are the primary provider for a SPED student, they should be reported with a job code of 202 or 238  </a:t>
            </a:r>
            <a:endParaRPr lang="en-US" sz="1800" dirty="0">
              <a:effectLst/>
              <a:ea typeface="Calibri" panose="020F0502020204030204" pitchFamily="34" charset="0"/>
            </a:endParaRPr>
          </a:p>
          <a:p>
            <a:r>
              <a:rPr lang="en-US" sz="1800" dirty="0">
                <a:ea typeface="Calibri" panose="020F0502020204030204" pitchFamily="34" charset="0"/>
              </a:rPr>
              <a:t>A</a:t>
            </a:r>
            <a:r>
              <a:rPr lang="en-US" sz="1800" dirty="0">
                <a:effectLst/>
                <a:ea typeface="Calibri" panose="020F0502020204030204" pitchFamily="34" charset="0"/>
              </a:rPr>
              <a:t> long-term sub for special education reporting purposes is held to the same licensing requirements as a regular </a:t>
            </a:r>
            <a:r>
              <a:rPr lang="en-US" sz="1800" dirty="0">
                <a:ea typeface="Calibri" panose="020F0502020204030204" pitchFamily="34" charset="0"/>
              </a:rPr>
              <a:t>SPED</a:t>
            </a:r>
            <a:r>
              <a:rPr lang="en-US" sz="1800" dirty="0">
                <a:effectLst/>
                <a:ea typeface="Calibri" panose="020F0502020204030204" pitchFamily="34" charset="0"/>
              </a:rPr>
              <a:t> teacher or SLP. If the Special Ed license has expired or is not renewed by 12/01 and they are reported with job code 202 or 238, they will trigger a SAM (Staff Approval Matrix) warning. </a:t>
            </a:r>
            <a:endParaRPr lang="en-US" sz="1800" dirty="0">
              <a:ea typeface="Calibri" panose="020F0502020204030204" pitchFamily="34" charset="0"/>
            </a:endParaRPr>
          </a:p>
          <a:p>
            <a:pPr marL="457200" lvl="1" indent="0">
              <a:buNone/>
            </a:pPr>
            <a:endParaRPr lang="en-US" sz="16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1C4A89A-EC8C-4554-8BA9-036AFE8F578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0787"/>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e53e0adef43072843691097471b807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08f60266601f17aec7bed61d3da8d848"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A8B05C-7079-470F-ACC4-87CE117886ED}"/>
</file>

<file path=customXml/itemProps2.xml><?xml version="1.0" encoding="utf-8"?>
<ds:datastoreItem xmlns:ds="http://schemas.openxmlformats.org/officeDocument/2006/customXml" ds:itemID="{55D05130-FB92-420F-BA0F-393D3974C056}">
  <ds:schemaRefs>
    <ds:schemaRef ds:uri="http://schemas.microsoft.com/sharepoint/v3/contenttype/forms"/>
  </ds:schemaRefs>
</ds:datastoreItem>
</file>

<file path=customXml/itemProps3.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docProps/app.xml><?xml version="1.0" encoding="utf-8"?>
<Properties xmlns="http://schemas.openxmlformats.org/officeDocument/2006/extended-properties" xmlns:vt="http://schemas.openxmlformats.org/officeDocument/2006/docPropsVTypes">
  <Template>Office Theme</Template>
  <TotalTime>22159</TotalTime>
  <Words>4067</Words>
  <Application>Microsoft Office PowerPoint</Application>
  <PresentationFormat>Widescreen</PresentationFormat>
  <Paragraphs>463</Paragraphs>
  <Slides>40</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Calibri Light</vt:lpstr>
      <vt:lpstr>Gill Sans MT</vt:lpstr>
      <vt:lpstr>Museo Slab 500</vt:lpstr>
      <vt:lpstr>Symbol</vt:lpstr>
      <vt:lpstr>Times New Roman</vt:lpstr>
      <vt:lpstr>Trebuchet MS</vt:lpstr>
      <vt:lpstr>Wingdings</vt:lpstr>
      <vt:lpstr>Office Theme</vt:lpstr>
      <vt:lpstr>1_Office Theme</vt:lpstr>
      <vt:lpstr> 2025-2026 Special Education December Count   December Staff Snapshot and Staff Approval Matrix (SAM)   </vt:lpstr>
      <vt:lpstr>Special Education December Count Contact Information and Resource Links</vt:lpstr>
      <vt:lpstr>Agenda</vt:lpstr>
      <vt:lpstr>Regulations: IDEA/ECEA</vt:lpstr>
      <vt:lpstr>Purpose of Special Education Staff Data</vt:lpstr>
      <vt:lpstr>December Count Snapshot Resources Webpage</vt:lpstr>
      <vt:lpstr>Staff Records to Include in  Special Education December Staff Snapshot </vt:lpstr>
      <vt:lpstr>Contracted Staff (Purchased Service)</vt:lpstr>
      <vt:lpstr>Long Term Substitute Teacher</vt:lpstr>
      <vt:lpstr>Required Staff Director of Special Education</vt:lpstr>
      <vt:lpstr>Required Staff Child Find Coordinator</vt:lpstr>
      <vt:lpstr>Staff Interchange Files  Record Expectation</vt:lpstr>
      <vt:lpstr>Staff Assignment File Overview</vt:lpstr>
      <vt:lpstr> Staff Assignment File and  Admin Instructional Area Codes</vt:lpstr>
      <vt:lpstr>SAM – Staff Approval Matrix</vt:lpstr>
      <vt:lpstr>Staff Approval Matrix (SAM)</vt:lpstr>
      <vt:lpstr>Staff to Student Caseload Matches</vt:lpstr>
      <vt:lpstr>Qualified vs. Nonqualified Status  </vt:lpstr>
      <vt:lpstr>December 1st License Requirement</vt:lpstr>
      <vt:lpstr>SAM Warnings</vt:lpstr>
      <vt:lpstr>SAM Warning Notes DC208, DC209, DC210, DC211</vt:lpstr>
      <vt:lpstr>Student Disability and  Grade Caseload Match</vt:lpstr>
      <vt:lpstr>SAM Caseload Match Speech-Language Pathologist</vt:lpstr>
      <vt:lpstr>Special Service Provider Job Codes  and SAM Warning DC209</vt:lpstr>
      <vt:lpstr>SAM/Staff Qualifications  Online Reference Documents</vt:lpstr>
      <vt:lpstr>Special Education Licensing Requirements  Per Job Classification Spreadsheet –  Instructional vs. Non-instructional 103 and 104</vt:lpstr>
      <vt:lpstr>Special Education Licensing Requirements  Per Job Classification Spreadsheet –  Instructional vs. Non-instructional 335 and 336</vt:lpstr>
      <vt:lpstr>Special Education December Cognos Report Staff: Detail Report: Staff with License Information</vt:lpstr>
      <vt:lpstr>SAM Cognos Reports </vt:lpstr>
      <vt:lpstr>Cognos Report SAM: Caseload Summary or Detail Report (DC210)</vt:lpstr>
      <vt:lpstr>SAM: Caseload Student Detail (DC210 Detail) Report</vt:lpstr>
      <vt:lpstr>Special Education December Count: Unresolved SAM Warnings </vt:lpstr>
      <vt:lpstr>Post December Count Collection  Staff Tracker Process</vt:lpstr>
      <vt:lpstr>SPED December Staff  Data Pipeline Notes and Tips</vt:lpstr>
      <vt:lpstr>Special Education December Count: Staff and Student Snapshot Timeline</vt:lpstr>
      <vt:lpstr>AU Respondent – Confirm SPED Staff Data Status</vt:lpstr>
      <vt:lpstr>Troubleshooting December Count Student Errors</vt:lpstr>
      <vt:lpstr>Records Not in Snapshot Report Determine Why Staff Records are Missing</vt:lpstr>
      <vt:lpstr>Special Education December Count – report available for Staff Interchange user to see Dec snapshot errors</vt:lpstr>
      <vt:lpstr> Thank you for listening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91</cp:revision>
  <dcterms:created xsi:type="dcterms:W3CDTF">2019-06-25T17:30:52Z</dcterms:created>
  <dcterms:modified xsi:type="dcterms:W3CDTF">2025-12-03T21:59:36Z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