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20" r:id="rId5"/>
  </p:sldMasterIdLst>
  <p:notesMasterIdLst>
    <p:notesMasterId r:id="rId23"/>
  </p:notesMasterIdLst>
  <p:sldIdLst>
    <p:sldId id="263" r:id="rId6"/>
    <p:sldId id="5400" r:id="rId7"/>
    <p:sldId id="5401" r:id="rId8"/>
    <p:sldId id="5760" r:id="rId9"/>
    <p:sldId id="5623" r:id="rId10"/>
    <p:sldId id="5767" r:id="rId11"/>
    <p:sldId id="280" r:id="rId12"/>
    <p:sldId id="6226" r:id="rId13"/>
    <p:sldId id="536" r:id="rId14"/>
    <p:sldId id="4638" r:id="rId15"/>
    <p:sldId id="6244" r:id="rId16"/>
    <p:sldId id="5397" r:id="rId17"/>
    <p:sldId id="2432" r:id="rId18"/>
    <p:sldId id="2435" r:id="rId19"/>
    <p:sldId id="5762" r:id="rId20"/>
    <p:sldId id="2957" r:id="rId21"/>
    <p:sldId id="61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353535"/>
    <a:srgbClr val="CCECFF"/>
    <a:srgbClr val="99CCFF"/>
    <a:srgbClr val="CCCCFF"/>
    <a:srgbClr val="6699FF"/>
    <a:srgbClr val="FF7474"/>
    <a:srgbClr val="009EDE"/>
    <a:srgbClr val="16648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6441" autoAdjust="0"/>
  </p:normalViewPr>
  <p:slideViewPr>
    <p:cSldViewPr snapToGrid="0">
      <p:cViewPr varScale="1">
        <p:scale>
          <a:sx n="81" d="100"/>
          <a:sy n="81" d="100"/>
        </p:scale>
        <p:origin x="67"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12/10/2025</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913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9569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96385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2994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336346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A226EE-8468-4D42-50AF-2DB3E70E9E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B81F5D0B-9DBA-027F-76F2-1F6B5E3413F8}"/>
              </a:ext>
            </a:extLst>
          </p:cNvPr>
          <p:cNvSpPr>
            <a:spLocks noGrp="1"/>
          </p:cNvSpPr>
          <p:nvPr>
            <p:ph type="title"/>
          </p:nvPr>
        </p:nvSpPr>
        <p:spPr>
          <a:xfrm>
            <a:off x="1995054" y="6094193"/>
            <a:ext cx="8520542"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9"/>
            <a:ext cx="11658600" cy="5248588"/>
          </a:xfrm>
        </p:spPr>
        <p:txBody>
          <a:bodyPr lIns="0" tIns="0" rIns="0" bIns="0">
            <a:normAutofit/>
          </a:bodyPr>
          <a:lstStyle>
            <a:lvl1pPr marL="0" indent="0">
              <a:buNone/>
              <a:defRPr sz="2000"/>
            </a:lvl1pPr>
            <a:lvl2pPr>
              <a:defRPr sz="2000"/>
            </a:lvl2pPr>
            <a:lvl3pPr>
              <a:defRPr sz="1800"/>
            </a:lvl3pPr>
          </a:lstStyle>
          <a:p>
            <a:pPr lvl="0"/>
            <a:r>
              <a:rPr lang="en-US"/>
              <a:t>Insert Image or Smart Art</a:t>
            </a:r>
          </a:p>
        </p:txBody>
      </p:sp>
      <p:pic>
        <p:nvPicPr>
          <p:cNvPr id="10" name="Picture 9">
            <a:extLst>
              <a:ext uri="{FF2B5EF4-FFF2-40B4-BE49-F238E27FC236}">
                <a16:creationId xmlns:a16="http://schemas.microsoft.com/office/drawing/2014/main" id="{25B02D8F-DED7-BC5C-0338-0AC7AFA95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11" name="Google Shape;190;p48">
            <a:extLst>
              <a:ext uri="{FF2B5EF4-FFF2-40B4-BE49-F238E27FC236}">
                <a16:creationId xmlns:a16="http://schemas.microsoft.com/office/drawing/2014/main" id="{B4582FC9-EE01-BEB3-3CA0-6FD723A6B34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0BFBC90A-EEA3-FBBE-CC34-180C2AD8A5F4}"/>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9EB18727-950A-720F-BC31-F8005E124804}"/>
              </a:ext>
            </a:extLst>
          </p:cNvPr>
          <p:cNvSpPr>
            <a:spLocks noGrp="1"/>
          </p:cNvSpPr>
          <p:nvPr>
            <p:ph sz="quarter" idx="13" hasCustomPrompt="1"/>
          </p:nvPr>
        </p:nvSpPr>
        <p:spPr>
          <a:xfrm>
            <a:off x="2279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4B9F6DB5-D8DD-348D-96C1-A70EC55E5602}"/>
              </a:ext>
            </a:extLst>
          </p:cNvPr>
          <p:cNvSpPr>
            <a:spLocks noGrp="1"/>
          </p:cNvSpPr>
          <p:nvPr>
            <p:ph sz="quarter" idx="14" hasCustomPrompt="1"/>
          </p:nvPr>
        </p:nvSpPr>
        <p:spPr>
          <a:xfrm>
            <a:off x="61715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448700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732075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8328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15975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3790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4837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88007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7634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532146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79764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39537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942616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27410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34176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38886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idx="1" hasCustomPrompt="1"/>
          </p:nvPr>
        </p:nvSpPr>
        <p:spPr>
          <a:xfrm>
            <a:off x="838200" y="4305600"/>
            <a:ext cx="105156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91680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2" y="2669750"/>
            <a:ext cx="3600711" cy="3681991"/>
          </a:xfrm>
          <a:prstGeom prst="rect">
            <a:avLst/>
          </a:prstGeom>
        </p:spPr>
      </p:pic>
      <p:sp>
        <p:nvSpPr>
          <p:cNvPr id="9"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2" name="Rectangle 1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1"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3"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8131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4156414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548021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99871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341851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22" name="Rectangle 2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7"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0" name="Content Placeholder 2"/>
          <p:cNvSpPr>
            <a:spLocks noGrp="1"/>
          </p:cNvSpPr>
          <p:nvPr>
            <p:ph idx="1"/>
          </p:nvPr>
        </p:nvSpPr>
        <p:spPr>
          <a:xfrm>
            <a:off x="838201"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93118"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89985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20908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8144272" cy="3965456"/>
          </a:xfrm>
          <a:prstGeom prst="rect">
            <a:avLst/>
          </a:prstGeom>
        </p:spPr>
      </p:pic>
      <p:sp>
        <p:nvSpPr>
          <p:cNvPr id="15"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7" name="Rectangle 16"/>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2"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2"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8184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754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45909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3" r:id="rId21"/>
    <p:sldLayoutId id="2147483716" r:id="rId22"/>
    <p:sldLayoutId id="2147483746" r:id="rId23"/>
    <p:sldLayoutId id="2147483748" r:id="rId24"/>
    <p:sldLayoutId id="2147483749"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18901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hyperlink" Target="https://ed.cde.state.co.us/datapipeline/snap-snapshots/snap-sped-decemb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hyperlink" Target="https://www.cde.state.co.us/cdesped/dms" TargetMode="External"/><Relationship Id="rId3" Type="http://schemas.openxmlformats.org/officeDocument/2006/relationships/hyperlink" Target="mailto:SpedDecCount@cde.state.co.us" TargetMode="External"/><Relationship Id="rId7" Type="http://schemas.openxmlformats.org/officeDocument/2006/relationships/hyperlink" Target="https://www.cde.state.co.us/datapipeline/snap_sped-dece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inter_staff" TargetMode="External"/><Relationship Id="rId5" Type="http://schemas.openxmlformats.org/officeDocument/2006/relationships/hyperlink" Target="https://www.cde.state.co.us/datapipeline/inter_sped-iep" TargetMode="External"/><Relationship Id="rId4" Type="http://schemas.openxmlformats.org/officeDocument/2006/relationships/hyperlink" Target="mailto:Prokop_H@cde.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cde.state.co.us/datapipeline/resourc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d.cde.state.co.us/datapipeline/snap-snapshots/snap-sped-decembe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spcBef>
                <a:spcPts val="1000"/>
              </a:spcBef>
            </a:pPr>
            <a:r>
              <a:rPr lang="en-US" dirty="0"/>
              <a:t> </a:t>
            </a:r>
            <a:r>
              <a:rPr lang="en-US" sz="3100" b="1" dirty="0">
                <a:solidFill>
                  <a:prstClr val="black"/>
                </a:solidFill>
              </a:rPr>
              <a:t>2025-2026</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Office Hours</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a:xfrm>
            <a:off x="914401" y="5036186"/>
            <a:ext cx="10531641" cy="1244297"/>
          </a:xfrm>
        </p:spPr>
        <p:txBody>
          <a:bodyPr>
            <a:normAutofit fontScale="47500" lnSpcReduction="20000"/>
          </a:bodyPr>
          <a:lstStyle/>
          <a:p>
            <a:pPr lvl="0"/>
            <a:endParaRPr lang="en-US"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December 10, 2025</a:t>
            </a:r>
          </a:p>
          <a:p>
            <a:pPr lvl="0"/>
            <a:endParaRPr lang="en-US" sz="5900"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Lindsey Heitman</a:t>
            </a:r>
          </a:p>
          <a:p>
            <a:pPr lvl="0"/>
            <a:endParaRPr lang="en-US" b="1" baseline="30000" dirty="0">
              <a:solidFill>
                <a:prstClr val="black"/>
              </a:solidFill>
              <a:latin typeface="Museo Slab 500" panose="02000000000000000000" pitchFamily="50" charset="0"/>
            </a:endParaRPr>
          </a:p>
        </p:txBody>
      </p:sp>
      <p:sp>
        <p:nvSpPr>
          <p:cNvPr id="2" name="Slide Number Placeholder 1">
            <a:extLst>
              <a:ext uri="{FF2B5EF4-FFF2-40B4-BE49-F238E27FC236}">
                <a16:creationId xmlns:a16="http://schemas.microsoft.com/office/drawing/2014/main" id="{1D905474-46F8-EA09-14B4-6581A6299A09}"/>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A810-3E61-EBF0-F3FB-29B8F03D5DE2}"/>
              </a:ext>
            </a:extLst>
          </p:cNvPr>
          <p:cNvSpPr>
            <a:spLocks noGrp="1"/>
          </p:cNvSpPr>
          <p:nvPr>
            <p:ph type="title"/>
          </p:nvPr>
        </p:nvSpPr>
        <p:spPr/>
        <p:txBody>
          <a:bodyPr/>
          <a:lstStyle/>
          <a:p>
            <a:r>
              <a:rPr lang="en-US" dirty="0"/>
              <a:t>PAI Code Snapshot Errors:</a:t>
            </a:r>
            <a:br>
              <a:rPr lang="en-US" dirty="0"/>
            </a:br>
            <a:r>
              <a:rPr lang="en-US" dirty="0"/>
              <a:t>Coding Student Records</a:t>
            </a:r>
          </a:p>
        </p:txBody>
      </p:sp>
      <p:sp>
        <p:nvSpPr>
          <p:cNvPr id="4" name="Slide Number Placeholder 3">
            <a:extLst>
              <a:ext uri="{FF2B5EF4-FFF2-40B4-BE49-F238E27FC236}">
                <a16:creationId xmlns:a16="http://schemas.microsoft.com/office/drawing/2014/main" id="{65188BA5-D32D-09DB-FAAB-7F431B17D4F4}"/>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9" name="TextBox 8">
            <a:extLst>
              <a:ext uri="{FF2B5EF4-FFF2-40B4-BE49-F238E27FC236}">
                <a16:creationId xmlns:a16="http://schemas.microsoft.com/office/drawing/2014/main" id="{E987D387-CBF4-4F8E-EF9E-FED59630A7E7}"/>
              </a:ext>
            </a:extLst>
          </p:cNvPr>
          <p:cNvSpPr txBox="1"/>
          <p:nvPr/>
        </p:nvSpPr>
        <p:spPr>
          <a:xfrm>
            <a:off x="793102" y="4503390"/>
            <a:ext cx="10408197" cy="2308324"/>
          </a:xfrm>
          <a:prstGeom prst="rect">
            <a:avLst/>
          </a:prstGeom>
          <a:noFill/>
        </p:spPr>
        <p:txBody>
          <a:bodyPr wrap="square" rtlCol="0">
            <a:spAutoFit/>
          </a:bodyPr>
          <a:lstStyle/>
          <a:p>
            <a:pPr marL="342900" indent="-342900">
              <a:buAutoNum type="arabicPeriod"/>
            </a:pPr>
            <a:r>
              <a:rPr lang="en-US" dirty="0">
                <a:latin typeface="Trebuchet MS" panose="020B0603020202020204" pitchFamily="34" charset="0"/>
              </a:rPr>
              <a:t>What type of school is it? Check for correct school code and school type</a:t>
            </a:r>
          </a:p>
          <a:p>
            <a:pPr marL="342900" indent="-342900">
              <a:buAutoNum type="arabicPeriod"/>
            </a:pPr>
            <a:r>
              <a:rPr lang="en-US" dirty="0">
                <a:latin typeface="Trebuchet MS" panose="020B0603020202020204" pitchFamily="34" charset="0"/>
              </a:rPr>
              <a:t>Is student attending a Special Education Program located in another AU on a tuition contract?</a:t>
            </a:r>
          </a:p>
          <a:p>
            <a:pPr marL="342900" indent="-342900">
              <a:buAutoNum type="arabicPeriod"/>
            </a:pPr>
            <a:r>
              <a:rPr lang="en-US" dirty="0">
                <a:latin typeface="Trebuchet MS" panose="020B0603020202020204" pitchFamily="34" charset="0"/>
              </a:rPr>
              <a:t>How did student come to attend that school? parentally placed, </a:t>
            </a:r>
            <a:r>
              <a:rPr lang="en-US" dirty="0" err="1">
                <a:latin typeface="Trebuchet MS" panose="020B0603020202020204" pitchFamily="34" charset="0"/>
              </a:rPr>
              <a:t>choiced</a:t>
            </a:r>
            <a:r>
              <a:rPr lang="en-US" dirty="0">
                <a:latin typeface="Trebuchet MS" panose="020B0603020202020204" pitchFamily="34" charset="0"/>
              </a:rPr>
              <a:t> in, etc.</a:t>
            </a:r>
          </a:p>
          <a:p>
            <a:pPr marL="342900" indent="-342900">
              <a:buAutoNum type="arabicPeriod"/>
            </a:pPr>
            <a:r>
              <a:rPr lang="en-US" dirty="0">
                <a:latin typeface="Trebuchet MS" panose="020B0603020202020204" pitchFamily="34" charset="0"/>
              </a:rPr>
              <a:t>Determine the student’s District of Attendance Code</a:t>
            </a:r>
          </a:p>
          <a:p>
            <a:pPr marL="342900" indent="-342900">
              <a:buAutoNum type="arabicPeriod"/>
            </a:pPr>
            <a:r>
              <a:rPr lang="en-US" dirty="0">
                <a:latin typeface="Trebuchet MS" panose="020B0603020202020204" pitchFamily="34" charset="0"/>
              </a:rPr>
              <a:t>Determine the student’s District of Residence Code</a:t>
            </a:r>
          </a:p>
          <a:p>
            <a:pPr marL="342900" indent="-342900">
              <a:buAutoNum type="arabicPeriod"/>
            </a:pPr>
            <a:r>
              <a:rPr lang="en-US" dirty="0">
                <a:latin typeface="Trebuchet MS" panose="020B0603020202020204" pitchFamily="34" charset="0"/>
              </a:rPr>
              <a:t>Use school, DOA, and DOR codes to determine applicable PAI Code</a:t>
            </a:r>
          </a:p>
          <a:p>
            <a:pPr marL="342900" indent="-342900">
              <a:buAutoNum type="arabicPeriod"/>
            </a:pPr>
            <a:r>
              <a:rPr lang="en-US" dirty="0">
                <a:latin typeface="Trebuchet MS" panose="020B0603020202020204" pitchFamily="34" charset="0"/>
              </a:rPr>
              <a:t>Use PAI Coding Chart to determine Funding Status Code</a:t>
            </a:r>
          </a:p>
          <a:p>
            <a:endParaRPr lang="en-US" dirty="0"/>
          </a:p>
        </p:txBody>
      </p:sp>
      <p:pic>
        <p:nvPicPr>
          <p:cNvPr id="22" name="Content Placeholder 21" descr="PAI code business rules">
            <a:extLst>
              <a:ext uri="{FF2B5EF4-FFF2-40B4-BE49-F238E27FC236}">
                <a16:creationId xmlns:a16="http://schemas.microsoft.com/office/drawing/2014/main" id="{B1E24510-3FFE-E99A-29A4-F3B1FE7482F6}"/>
              </a:ext>
            </a:extLst>
          </p:cNvPr>
          <p:cNvPicPr>
            <a:picLocks noGrp="1" noChangeAspect="1"/>
          </p:cNvPicPr>
          <p:nvPr>
            <p:ph idx="1"/>
          </p:nvPr>
        </p:nvPicPr>
        <p:blipFill>
          <a:blip r:embed="rId2"/>
          <a:srcRect l="3047" t="5121" b="6226"/>
          <a:stretch/>
        </p:blipFill>
        <p:spPr>
          <a:xfrm>
            <a:off x="1212901" y="1355558"/>
            <a:ext cx="9175274" cy="2961072"/>
          </a:xfrm>
        </p:spPr>
      </p:pic>
    </p:spTree>
    <p:extLst>
      <p:ext uri="{BB962C8B-B14F-4D97-AF65-F5344CB8AC3E}">
        <p14:creationId xmlns:p14="http://schemas.microsoft.com/office/powerpoint/2010/main" val="269575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4629-9B87-7576-3F7F-131DAF647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6FFE1-C8B0-0A98-A53D-9666264486C3}"/>
              </a:ext>
            </a:extLst>
          </p:cNvPr>
          <p:cNvSpPr>
            <a:spLocks noGrp="1"/>
          </p:cNvSpPr>
          <p:nvPr>
            <p:ph type="title"/>
          </p:nvPr>
        </p:nvSpPr>
        <p:spPr/>
        <p:txBody>
          <a:bodyPr/>
          <a:lstStyle/>
          <a:p>
            <a:r>
              <a:rPr lang="en-US" dirty="0"/>
              <a:t>Special Education December Count</a:t>
            </a:r>
            <a:br>
              <a:rPr lang="en-US" dirty="0"/>
            </a:br>
            <a:r>
              <a:rPr lang="en-US" dirty="0"/>
              <a:t>Error DC234</a:t>
            </a:r>
          </a:p>
        </p:txBody>
      </p:sp>
      <p:sp>
        <p:nvSpPr>
          <p:cNvPr id="3" name="Content Placeholder 2">
            <a:extLst>
              <a:ext uri="{FF2B5EF4-FFF2-40B4-BE49-F238E27FC236}">
                <a16:creationId xmlns:a16="http://schemas.microsoft.com/office/drawing/2014/main" id="{E4C78701-B179-D512-C754-C9126AAE00A2}"/>
              </a:ext>
            </a:extLst>
          </p:cNvPr>
          <p:cNvSpPr>
            <a:spLocks noGrp="1"/>
          </p:cNvSpPr>
          <p:nvPr>
            <p:ph idx="1"/>
          </p:nvPr>
        </p:nvSpPr>
        <p:spPr/>
        <p:txBody>
          <a:bodyPr>
            <a:normAutofit lnSpcReduction="10000"/>
          </a:bodyPr>
          <a:lstStyle/>
          <a:p>
            <a:pPr marL="0" marR="0" indent="0">
              <a:buNone/>
            </a:pPr>
            <a:r>
              <a:rPr lang="en-US" sz="1800" b="1" dirty="0">
                <a:solidFill>
                  <a:srgbClr val="000000"/>
                </a:solidFill>
                <a:effectLst/>
                <a:latin typeface="Calibri" panose="020F0502020204030204" pitchFamily="34" charset="0"/>
                <a:ea typeface="Aptos" panose="020B0004020202020204" pitchFamily="34" charset="0"/>
              </a:rPr>
              <a:t>DC234</a:t>
            </a:r>
            <a:r>
              <a:rPr lang="en-US" sz="1800" dirty="0">
                <a:solidFill>
                  <a:srgbClr val="000000"/>
                </a:solidFill>
                <a:effectLst/>
                <a:latin typeface="Calibri" panose="020F0502020204030204" pitchFamily="34" charset="0"/>
                <a:ea typeface="Aptos" panose="020B0004020202020204" pitchFamily="34" charset="0"/>
              </a:rPr>
              <a:t>: A matching endorsement for the teaching subject area code reported was not found for this teacher in the license database.  Please update the field 'Demonstrates In-Field Status 1' to another code (02= Degree; 03=36 Semester Hours; 04=Passed Exam; 05=Out of Field. </a:t>
            </a:r>
          </a:p>
          <a:p>
            <a:pPr marL="0" marR="0"/>
            <a:endParaRPr lang="en-US" sz="1800" dirty="0">
              <a:solidFill>
                <a:srgbClr val="000000"/>
              </a:solidFill>
              <a:latin typeface="Calibri" panose="020F0502020204030204" pitchFamily="34" charset="0"/>
              <a:ea typeface="Aptos" panose="020B0004020202020204" pitchFamily="34" charset="0"/>
            </a:endParaRPr>
          </a:p>
          <a:p>
            <a:pPr marL="457200" lvl="1"/>
            <a:r>
              <a:rPr lang="en-US" sz="1800" dirty="0">
                <a:solidFill>
                  <a:srgbClr val="000000"/>
                </a:solidFill>
                <a:effectLst/>
                <a:latin typeface="Calibri" panose="020F0502020204030204" pitchFamily="34" charset="0"/>
                <a:ea typeface="Aptos" panose="020B0004020202020204" pitchFamily="34" charset="0"/>
              </a:rPr>
              <a:t>A staff member with either a TEE or an interim authorization is technically not "in-field," as they have</a:t>
            </a:r>
            <a:r>
              <a:rPr lang="en-US" sz="1800" dirty="0">
                <a:effectLst/>
                <a:latin typeface="Calibri" panose="020F0502020204030204" pitchFamily="34" charset="0"/>
                <a:ea typeface="Aptos" panose="020B0004020202020204" pitchFamily="34" charset="0"/>
              </a:rPr>
              <a:t> not yet demonstrated content knowledge to obtain a full initial or professional license. </a:t>
            </a:r>
          </a:p>
          <a:p>
            <a:pPr marL="457200" lvl="1"/>
            <a:r>
              <a:rPr lang="en-US" sz="1800" dirty="0">
                <a:effectLst/>
                <a:latin typeface="Calibri" panose="020F0502020204030204" pitchFamily="34" charset="0"/>
                <a:ea typeface="Aptos" panose="020B0004020202020204" pitchFamily="34" charset="0"/>
              </a:rPr>
              <a:t>They do</a:t>
            </a:r>
            <a:r>
              <a:rPr lang="en-US" sz="1800" dirty="0">
                <a:solidFill>
                  <a:srgbClr val="000000"/>
                </a:solidFill>
                <a:effectLst/>
                <a:latin typeface="Calibri" panose="020F0502020204030204" pitchFamily="34" charset="0"/>
                <a:ea typeface="Aptos" panose="020B0004020202020204" pitchFamily="34" charset="0"/>
              </a:rPr>
              <a:t> not hold a license (key word) with the endorsement. </a:t>
            </a:r>
            <a:endParaRPr lang="en-US" sz="1800" dirty="0">
              <a:effectLst/>
              <a:latin typeface="Calibri" panose="020F0502020204030204" pitchFamily="34" charset="0"/>
              <a:ea typeface="Aptos" panose="020B0004020202020204" pitchFamily="34" charset="0"/>
            </a:endParaRPr>
          </a:p>
          <a:p>
            <a:pPr marL="914400" lvl="2"/>
            <a:r>
              <a:rPr lang="en-US" sz="1600" dirty="0">
                <a:effectLst/>
                <a:latin typeface="Calibri" panose="020F0502020204030204" pitchFamily="34" charset="0"/>
                <a:ea typeface="Aptos" panose="020B0004020202020204" pitchFamily="34" charset="0"/>
              </a:rPr>
              <a:t>Examples - staff with a Temporary Educator Eligibility or Alternative Interim Authorization: Special Education Generalist endorsements cannot be marked with code 01 for Demonstrates In-Field Status. </a:t>
            </a:r>
          </a:p>
          <a:p>
            <a:pPr marL="914400" lvl="2"/>
            <a:r>
              <a:rPr lang="en-US" sz="1600" dirty="0">
                <a:effectLst/>
                <a:latin typeface="Calibri" panose="020F0502020204030204" pitchFamily="34" charset="0"/>
                <a:ea typeface="Aptos" panose="020B0004020202020204" pitchFamily="34" charset="0"/>
              </a:rPr>
              <a:t>To clear error DC234, you will want to adjust it to a code other than 01 and it is common to have to report 05 – Out of Field.  </a:t>
            </a:r>
            <a:endParaRPr lang="en-US" sz="1800" dirty="0">
              <a:solidFill>
                <a:srgbClr val="000000"/>
              </a:solidFill>
              <a:effectLst/>
              <a:latin typeface="Calibri" panose="020F0502020204030204" pitchFamily="34" charset="0"/>
              <a:ea typeface="Aptos" panose="020B0004020202020204" pitchFamily="34" charset="0"/>
            </a:endParaRPr>
          </a:p>
          <a:p>
            <a:pPr marL="0" marR="0" indent="0">
              <a:buNone/>
            </a:pPr>
            <a:r>
              <a:rPr lang="en-US" sz="1800" b="1" dirty="0">
                <a:solidFill>
                  <a:srgbClr val="000000"/>
                </a:solidFill>
                <a:effectLst/>
                <a:latin typeface="Calibri" panose="020F0502020204030204" pitchFamily="34" charset="0"/>
                <a:ea typeface="Aptos" panose="020B0004020202020204" pitchFamily="34" charset="0"/>
              </a:rPr>
              <a:t>SAM Note:</a:t>
            </a:r>
          </a:p>
          <a:p>
            <a:r>
              <a:rPr lang="en-US" sz="1800" dirty="0">
                <a:solidFill>
                  <a:srgbClr val="000000"/>
                </a:solidFill>
                <a:effectLst/>
                <a:latin typeface="Calibri" panose="020F0502020204030204" pitchFamily="34" charset="0"/>
                <a:ea typeface="Aptos" panose="020B0004020202020204" pitchFamily="34" charset="0"/>
              </a:rPr>
              <a:t>staff is on the path toward meeting full requirements so he/she should pass the Staff Approval Matrix warnings</a:t>
            </a:r>
          </a:p>
          <a:p>
            <a:r>
              <a:rPr lang="en-US" sz="1800" dirty="0">
                <a:solidFill>
                  <a:srgbClr val="000000"/>
                </a:solidFill>
                <a:latin typeface="Calibri" panose="020F0502020204030204" pitchFamily="34" charset="0"/>
                <a:ea typeface="Aptos" panose="020B0004020202020204" pitchFamily="34" charset="0"/>
              </a:rPr>
              <a:t>SAM warnings are a separate validation from the Demonstrates In-Field Status check</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8934E0F7-7E1B-3D66-4844-DEE186DB665F}"/>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85421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BAF0-0991-CFDA-07F5-BCB05361D73E}"/>
              </a:ext>
            </a:extLst>
          </p:cNvPr>
          <p:cNvSpPr>
            <a:spLocks noGrp="1"/>
          </p:cNvSpPr>
          <p:nvPr>
            <p:ph type="title"/>
          </p:nvPr>
        </p:nvSpPr>
        <p:spPr>
          <a:xfrm>
            <a:off x="423901" y="205176"/>
            <a:ext cx="8592280" cy="898524"/>
          </a:xfrm>
        </p:spPr>
        <p:txBody>
          <a:bodyPr>
            <a:normAutofit/>
          </a:bodyPr>
          <a:lstStyle/>
          <a:p>
            <a:r>
              <a:rPr lang="en-US" dirty="0"/>
              <a:t>Sped December Count Student:</a:t>
            </a:r>
            <a:br>
              <a:rPr lang="en-US" dirty="0"/>
            </a:br>
            <a:r>
              <a:rPr lang="en-US" dirty="0"/>
              <a:t> Errors Related to Missing Staff Records </a:t>
            </a:r>
          </a:p>
        </p:txBody>
      </p:sp>
      <p:sp>
        <p:nvSpPr>
          <p:cNvPr id="4" name="Slide Number Placeholder 3">
            <a:extLst>
              <a:ext uri="{FF2B5EF4-FFF2-40B4-BE49-F238E27FC236}">
                <a16:creationId xmlns:a16="http://schemas.microsoft.com/office/drawing/2014/main" id="{6DB12C7F-9D0A-8C66-C422-894898E87F0B}"/>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3" name="Content Placeholder 2">
            <a:extLst>
              <a:ext uri="{FF2B5EF4-FFF2-40B4-BE49-F238E27FC236}">
                <a16:creationId xmlns:a16="http://schemas.microsoft.com/office/drawing/2014/main" id="{1165AB7F-6A37-8FA0-24F0-DB96C1F1EC57}"/>
              </a:ext>
            </a:extLst>
          </p:cNvPr>
          <p:cNvSpPr>
            <a:spLocks noGrp="1"/>
          </p:cNvSpPr>
          <p:nvPr>
            <p:ph idx="1"/>
          </p:nvPr>
        </p:nvSpPr>
        <p:spPr/>
        <p:txBody>
          <a:bodyPr/>
          <a:lstStyle/>
          <a:p>
            <a:endParaRPr lang="en-US"/>
          </a:p>
        </p:txBody>
      </p:sp>
      <p:pic>
        <p:nvPicPr>
          <p:cNvPr id="3074" name="Picture 2" descr="screenshot of Data Pipeline Dec Student errors that trigger when staff data is missing">
            <a:extLst>
              <a:ext uri="{FF2B5EF4-FFF2-40B4-BE49-F238E27FC236}">
                <a16:creationId xmlns:a16="http://schemas.microsoft.com/office/drawing/2014/main" id="{D0F1DB51-E69F-C7DE-A6E2-36C29EF9C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5" r="1936"/>
          <a:stretch/>
        </p:blipFill>
        <p:spPr bwMode="auto">
          <a:xfrm>
            <a:off x="117987" y="1487893"/>
            <a:ext cx="11956026" cy="475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49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A6AE-4E08-4006-976D-4827B57566A7}"/>
              </a:ext>
            </a:extLst>
          </p:cNvPr>
          <p:cNvSpPr>
            <a:spLocks noGrp="1"/>
          </p:cNvSpPr>
          <p:nvPr>
            <p:ph type="title"/>
          </p:nvPr>
        </p:nvSpPr>
        <p:spPr/>
        <p:txBody>
          <a:bodyPr/>
          <a:lstStyle/>
          <a:p>
            <a:r>
              <a:rPr lang="en-US" dirty="0"/>
              <a:t>Troubleshooting Grade Case Load Match- Dec Student Errors</a:t>
            </a:r>
          </a:p>
        </p:txBody>
      </p:sp>
      <p:sp>
        <p:nvSpPr>
          <p:cNvPr id="3" name="Content Placeholder 2">
            <a:extLst>
              <a:ext uri="{FF2B5EF4-FFF2-40B4-BE49-F238E27FC236}">
                <a16:creationId xmlns:a16="http://schemas.microsoft.com/office/drawing/2014/main" id="{C838CB1F-2049-4001-A13F-A8B0679D9EFE}"/>
              </a:ext>
            </a:extLst>
          </p:cNvPr>
          <p:cNvSpPr>
            <a:spLocks noGrp="1"/>
          </p:cNvSpPr>
          <p:nvPr>
            <p:ph sz="half" idx="1"/>
          </p:nvPr>
        </p:nvSpPr>
        <p:spPr>
          <a:ln w="9525">
            <a:solidFill>
              <a:schemeClr val="tx1"/>
            </a:solidFill>
          </a:ln>
        </p:spPr>
        <p:txBody>
          <a:bodyPr>
            <a:normAutofit lnSpcReduction="10000"/>
          </a:bodyPr>
          <a:lstStyle/>
          <a:p>
            <a:pPr marL="0" indent="0">
              <a:buNone/>
            </a:pPr>
            <a:r>
              <a:rPr lang="en-US" sz="1800" b="1" dirty="0"/>
              <a:t>DC114</a:t>
            </a:r>
            <a:r>
              <a:rPr lang="en-US" sz="1800" dirty="0"/>
              <a:t> </a:t>
            </a:r>
            <a:r>
              <a:rPr lang="en-US" sz="1600" dirty="0"/>
              <a:t>– The Primary Provider reported on a student record must have a JCC of 202 or 238.</a:t>
            </a:r>
          </a:p>
          <a:p>
            <a:pPr marL="0" indent="0">
              <a:buNone/>
            </a:pPr>
            <a:r>
              <a:rPr lang="en-US" sz="1600" dirty="0">
                <a:solidFill>
                  <a:srgbClr val="C00000"/>
                </a:solidFill>
                <a:latin typeface="+mn-lt"/>
              </a:rPr>
              <a:t>Every Special Education student record must contain the EDID of a staff member with a job class code of 202 or 238 in the Primary Provider field</a:t>
            </a:r>
            <a:r>
              <a:rPr lang="en-US" sz="1600" dirty="0">
                <a:solidFill>
                  <a:srgbClr val="FF0000"/>
                </a:solidFill>
                <a:latin typeface="+mn-lt"/>
              </a:rPr>
              <a:t>.</a:t>
            </a:r>
            <a:endParaRPr lang="en-US" sz="1600" dirty="0"/>
          </a:p>
          <a:p>
            <a:pPr marL="0" indent="0">
              <a:buNone/>
            </a:pPr>
            <a:r>
              <a:rPr lang="en-US" sz="1600" dirty="0"/>
              <a:t>What to check: </a:t>
            </a:r>
          </a:p>
          <a:p>
            <a:pPr marL="742950" lvl="1" indent="-285750"/>
            <a:r>
              <a:rPr lang="en-US" sz="1600" dirty="0"/>
              <a:t>Did the Primary Provider EDID appearing on this student’s record pull into the Dec Staff Snapshot? </a:t>
            </a:r>
          </a:p>
          <a:p>
            <a:pPr marL="1200150" lvl="2" indent="-285750"/>
            <a:r>
              <a:rPr lang="en-US" sz="1600" dirty="0"/>
              <a:t>First check for error DC225 for this record. </a:t>
            </a:r>
          </a:p>
          <a:p>
            <a:pPr marL="1200150" lvl="2" indent="-285750"/>
            <a:r>
              <a:rPr lang="en-US" sz="1600" dirty="0"/>
              <a:t>This error indicates this staff’s record did not pull into the snapshot. </a:t>
            </a:r>
          </a:p>
          <a:p>
            <a:pPr marL="742950" lvl="1" indent="-285750"/>
            <a:r>
              <a:rPr lang="en-US" sz="1600" dirty="0"/>
              <a:t>If you don’t also have a DC225 triggering, then check to see if the Primary EDID of the providers on this student’s record is a JCC 202 or 238. </a:t>
            </a:r>
          </a:p>
          <a:p>
            <a:pPr marL="0" indent="0">
              <a:buNone/>
            </a:pPr>
            <a:endParaRPr lang="en-US" dirty="0"/>
          </a:p>
        </p:txBody>
      </p:sp>
      <p:sp>
        <p:nvSpPr>
          <p:cNvPr id="5" name="Content Placeholder 4">
            <a:extLst>
              <a:ext uri="{FF2B5EF4-FFF2-40B4-BE49-F238E27FC236}">
                <a16:creationId xmlns:a16="http://schemas.microsoft.com/office/drawing/2014/main" id="{2A0F5D50-D905-4A25-A588-7E9754CC8E66}"/>
              </a:ext>
            </a:extLst>
          </p:cNvPr>
          <p:cNvSpPr>
            <a:spLocks noGrp="1"/>
          </p:cNvSpPr>
          <p:nvPr>
            <p:ph sz="half" idx="2"/>
          </p:nvPr>
        </p:nvSpPr>
        <p:spPr>
          <a:ln w="9525">
            <a:solidFill>
              <a:schemeClr val="tx1"/>
            </a:solidFill>
          </a:ln>
        </p:spPr>
        <p:txBody>
          <a:bodyPr>
            <a:normAutofit lnSpcReduction="10000"/>
          </a:bodyPr>
          <a:lstStyle/>
          <a:p>
            <a:pPr marL="0" indent="0">
              <a:buNone/>
            </a:pPr>
            <a:r>
              <a:rPr lang="en-US" sz="1900" b="1" dirty="0"/>
              <a:t>DC115</a:t>
            </a:r>
            <a:r>
              <a:rPr lang="en-US" sz="1900" dirty="0"/>
              <a:t> – </a:t>
            </a:r>
            <a:r>
              <a:rPr lang="en-US" sz="1700" dirty="0"/>
              <a:t>Student records must have an EDID with Job Class Code 202 or 238 reported and the grade levels reported on the Staff record must include the grade level of this student. Please verify that the associated Staff records made it to Snapshot and have the correct grades marked yes.</a:t>
            </a:r>
          </a:p>
          <a:p>
            <a:pPr marL="0" indent="0">
              <a:buNone/>
            </a:pPr>
            <a:r>
              <a:rPr lang="en-US" sz="1700" dirty="0"/>
              <a:t>What to check:</a:t>
            </a:r>
          </a:p>
          <a:p>
            <a:pPr marL="285750" indent="-285750"/>
            <a:r>
              <a:rPr lang="en-US" sz="1700" dirty="0"/>
              <a:t>Did all the EDIDs appearing on this student’s record pull into your Dec Staff Snapshot?</a:t>
            </a:r>
          </a:p>
          <a:p>
            <a:pPr marL="285750" indent="-285750"/>
            <a:r>
              <a:rPr lang="en-US" sz="1700" dirty="0"/>
              <a:t>Did all staff assignment records for these EDIDs pull into Snapshot? </a:t>
            </a:r>
          </a:p>
          <a:p>
            <a:pPr marL="742950" lvl="1" indent="-285750"/>
            <a:r>
              <a:rPr lang="en-US" sz="1600" dirty="0"/>
              <a:t>Verify in the </a:t>
            </a:r>
            <a:r>
              <a:rPr lang="en-US" sz="1600" dirty="0">
                <a:solidFill>
                  <a:srgbClr val="C00000"/>
                </a:solidFill>
              </a:rPr>
              <a:t>Included Snapshot Records: Staff Interchange report</a:t>
            </a:r>
            <a:r>
              <a:rPr lang="en-US" sz="1600" dirty="0"/>
              <a:t>. </a:t>
            </a:r>
          </a:p>
          <a:p>
            <a:pPr marL="285750" indent="-285750"/>
            <a:r>
              <a:rPr lang="en-US" sz="1700" dirty="0"/>
              <a:t>Ensure the grade level of this student is marked ‘1’ yes on the staff assignment record for the EDIDs associated with this student.</a:t>
            </a:r>
          </a:p>
          <a:p>
            <a:pPr marL="0" indent="0">
              <a:buNone/>
            </a:pPr>
            <a:endParaRPr lang="en-US" dirty="0"/>
          </a:p>
        </p:txBody>
      </p:sp>
      <p:sp>
        <p:nvSpPr>
          <p:cNvPr id="4" name="Slide Number Placeholder 3">
            <a:extLst>
              <a:ext uri="{FF2B5EF4-FFF2-40B4-BE49-F238E27FC236}">
                <a16:creationId xmlns:a16="http://schemas.microsoft.com/office/drawing/2014/main" id="{02C17F89-BF47-401C-8582-24623A84C811}"/>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13</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415627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A6AE-4E08-4006-976D-4827B57566A7}"/>
              </a:ext>
            </a:extLst>
          </p:cNvPr>
          <p:cNvSpPr>
            <a:spLocks noGrp="1"/>
          </p:cNvSpPr>
          <p:nvPr>
            <p:ph type="title"/>
          </p:nvPr>
        </p:nvSpPr>
        <p:spPr>
          <a:xfrm>
            <a:off x="297428" y="138325"/>
            <a:ext cx="6081865" cy="756418"/>
          </a:xfrm>
        </p:spPr>
        <p:txBody>
          <a:bodyPr/>
          <a:lstStyle/>
          <a:p>
            <a:r>
              <a:rPr lang="en-US" dirty="0"/>
              <a:t>Troubleshooting Grade Case Load Match- </a:t>
            </a:r>
            <a:br>
              <a:rPr lang="en-US" dirty="0"/>
            </a:br>
            <a:r>
              <a:rPr lang="en-US" dirty="0"/>
              <a:t>Dec Staff Errors</a:t>
            </a:r>
          </a:p>
        </p:txBody>
      </p:sp>
      <p:sp>
        <p:nvSpPr>
          <p:cNvPr id="3" name="Content Placeholder 2">
            <a:extLst>
              <a:ext uri="{FF2B5EF4-FFF2-40B4-BE49-F238E27FC236}">
                <a16:creationId xmlns:a16="http://schemas.microsoft.com/office/drawing/2014/main" id="{C838CB1F-2049-4001-A13F-A8B0679D9EFE}"/>
              </a:ext>
            </a:extLst>
          </p:cNvPr>
          <p:cNvSpPr>
            <a:spLocks noGrp="1"/>
          </p:cNvSpPr>
          <p:nvPr>
            <p:ph sz="half" idx="1"/>
          </p:nvPr>
        </p:nvSpPr>
        <p:spPr>
          <a:ln w="9525">
            <a:solidFill>
              <a:schemeClr val="tx1"/>
            </a:solidFill>
          </a:ln>
        </p:spPr>
        <p:txBody>
          <a:bodyPr>
            <a:normAutofit/>
          </a:bodyPr>
          <a:lstStyle/>
          <a:p>
            <a:pPr marL="0" indent="0">
              <a:buNone/>
            </a:pPr>
            <a:r>
              <a:rPr lang="en-US" sz="1600" b="1" dirty="0"/>
              <a:t>DC019</a:t>
            </a:r>
            <a:r>
              <a:rPr lang="en-US" sz="1600" dirty="0"/>
              <a:t> – JOBCLASS CODES 202 (Teachers) and 238 (Speech Language Pathologists) must have a student caseload.</a:t>
            </a:r>
          </a:p>
          <a:p>
            <a:pPr marL="0" indent="0">
              <a:buNone/>
            </a:pPr>
            <a:r>
              <a:rPr lang="en-US" sz="1600" dirty="0">
                <a:solidFill>
                  <a:srgbClr val="C00000"/>
                </a:solidFill>
              </a:rPr>
              <a:t>All Participation file student records must have an EDID of a Special Education Teacher (202) or a Speech-Language Pathologist (238) in the Primary Provider field.</a:t>
            </a:r>
          </a:p>
          <a:p>
            <a:pPr marL="0" indent="0">
              <a:buNone/>
            </a:pPr>
            <a:endParaRPr lang="en-US" sz="1600" dirty="0"/>
          </a:p>
          <a:p>
            <a:pPr marL="0" indent="0">
              <a:buNone/>
            </a:pPr>
            <a:r>
              <a:rPr lang="en-US" sz="1600" dirty="0"/>
              <a:t>What to check: </a:t>
            </a:r>
          </a:p>
          <a:p>
            <a:r>
              <a:rPr lang="en-US" sz="1600" dirty="0"/>
              <a:t>This error will trigger if you have reported a 202 or 238 staff member and their EDID does NOT appear on any IEP student records in the Snapshot. </a:t>
            </a:r>
          </a:p>
          <a:p>
            <a:pPr lvl="1"/>
            <a:r>
              <a:rPr lang="en-US" sz="1600" dirty="0"/>
              <a:t>First make sure that all student records have made it to Snapshot. </a:t>
            </a:r>
          </a:p>
          <a:p>
            <a:pPr lvl="1"/>
            <a:r>
              <a:rPr lang="en-US" sz="1600" dirty="0">
                <a:solidFill>
                  <a:srgbClr val="C00000"/>
                </a:solidFill>
              </a:rPr>
              <a:t>Check the December Count: Included Snapshot Records Report: IEP Interchange.</a:t>
            </a:r>
          </a:p>
          <a:p>
            <a:pPr marL="742950" lvl="1" indent="-285750"/>
            <a:endParaRPr lang="en-US" sz="1600" dirty="0"/>
          </a:p>
          <a:p>
            <a:pPr marL="0" indent="0">
              <a:buNone/>
            </a:pPr>
            <a:endParaRPr lang="en-US" dirty="0"/>
          </a:p>
        </p:txBody>
      </p:sp>
      <p:sp>
        <p:nvSpPr>
          <p:cNvPr id="5" name="Content Placeholder 4">
            <a:extLst>
              <a:ext uri="{FF2B5EF4-FFF2-40B4-BE49-F238E27FC236}">
                <a16:creationId xmlns:a16="http://schemas.microsoft.com/office/drawing/2014/main" id="{2A0F5D50-D905-4A25-A588-7E9754CC8E66}"/>
              </a:ext>
            </a:extLst>
          </p:cNvPr>
          <p:cNvSpPr>
            <a:spLocks noGrp="1"/>
          </p:cNvSpPr>
          <p:nvPr>
            <p:ph sz="half" idx="2"/>
          </p:nvPr>
        </p:nvSpPr>
        <p:spPr>
          <a:ln w="9525">
            <a:solidFill>
              <a:schemeClr val="tx1"/>
            </a:solidFill>
          </a:ln>
        </p:spPr>
        <p:txBody>
          <a:bodyPr>
            <a:noAutofit/>
          </a:bodyPr>
          <a:lstStyle/>
          <a:p>
            <a:pPr marL="0" indent="0">
              <a:buNone/>
            </a:pPr>
            <a:r>
              <a:rPr lang="en-US" sz="1600" b="1" dirty="0"/>
              <a:t>DC020</a:t>
            </a:r>
            <a:r>
              <a:rPr lang="en-US" sz="1600" dirty="0"/>
              <a:t> – Teaching grade level must be an exact match to the grades of the students reported on the caseload.</a:t>
            </a:r>
          </a:p>
          <a:p>
            <a:pPr marL="0" indent="0">
              <a:buNone/>
            </a:pPr>
            <a:r>
              <a:rPr lang="en-US" sz="1600" dirty="0">
                <a:solidFill>
                  <a:srgbClr val="C00000"/>
                </a:solidFill>
              </a:rPr>
              <a:t>Grade levels reported on the 202 or 238 provider record should match the grade levels of the students where the EDID is reported.</a:t>
            </a:r>
          </a:p>
          <a:p>
            <a:pPr marL="0" indent="0">
              <a:buNone/>
            </a:pPr>
            <a:r>
              <a:rPr lang="en-US" sz="1600" dirty="0"/>
              <a:t>What to check:</a:t>
            </a:r>
          </a:p>
          <a:p>
            <a:pPr marL="285750" indent="-285750"/>
            <a:r>
              <a:rPr lang="en-US" sz="1600" dirty="0"/>
              <a:t>Did this EDID pull into Snapshot? Did all staff assignment records for this EDID pull into Snapshot? </a:t>
            </a:r>
          </a:p>
          <a:p>
            <a:pPr marL="285750" indent="-285750"/>
            <a:r>
              <a:rPr lang="en-US" sz="1600" dirty="0"/>
              <a:t>Verify the grade levels of the students where this EDID is reported are accounted for on the staff assignment records for this EDID. Download the IEP included records report and filter the provider EDID columns to see all the students and grades where this EDID appears. Then compare the grades to the grades marked yes on the staff assignment file records. </a:t>
            </a:r>
          </a:p>
        </p:txBody>
      </p:sp>
      <p:sp>
        <p:nvSpPr>
          <p:cNvPr id="4" name="Slide Number Placeholder 3">
            <a:extLst>
              <a:ext uri="{FF2B5EF4-FFF2-40B4-BE49-F238E27FC236}">
                <a16:creationId xmlns:a16="http://schemas.microsoft.com/office/drawing/2014/main" id="{02C17F89-BF47-401C-8582-24623A84C811}"/>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14</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91447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45A1-AAF2-4054-A326-28004EB1B10F}"/>
              </a:ext>
            </a:extLst>
          </p:cNvPr>
          <p:cNvSpPr>
            <a:spLocks noGrp="1"/>
          </p:cNvSpPr>
          <p:nvPr>
            <p:ph type="title"/>
          </p:nvPr>
        </p:nvSpPr>
        <p:spPr>
          <a:xfrm>
            <a:off x="238291" y="136525"/>
            <a:ext cx="8065168" cy="898524"/>
          </a:xfrm>
        </p:spPr>
        <p:txBody>
          <a:bodyPr>
            <a:noAutofit/>
          </a:bodyPr>
          <a:lstStyle/>
          <a:p>
            <a:r>
              <a:rPr lang="en-US" sz="2400" dirty="0"/>
              <a:t>Special Education December Count: Troubleshooting Dec Staff Errors DC191 – DC205 (grades of staff and students served for 202 and 238 job codes must match)</a:t>
            </a:r>
          </a:p>
        </p:txBody>
      </p:sp>
      <p:sp>
        <p:nvSpPr>
          <p:cNvPr id="3" name="Content Placeholder 2">
            <a:extLst>
              <a:ext uri="{FF2B5EF4-FFF2-40B4-BE49-F238E27FC236}">
                <a16:creationId xmlns:a16="http://schemas.microsoft.com/office/drawing/2014/main" id="{0C523A86-6739-475D-AA26-95462B01E2AD}"/>
              </a:ext>
            </a:extLst>
          </p:cNvPr>
          <p:cNvSpPr>
            <a:spLocks noGrp="1"/>
          </p:cNvSpPr>
          <p:nvPr>
            <p:ph idx="1"/>
          </p:nvPr>
        </p:nvSpPr>
        <p:spPr/>
        <p:txBody>
          <a:bodyPr>
            <a:normAutofit fontScale="92500" lnSpcReduction="10000"/>
          </a:bodyPr>
          <a:lstStyle/>
          <a:p>
            <a:pPr marL="0" indent="0">
              <a:buNone/>
            </a:pPr>
            <a:r>
              <a:rPr lang="en-US" sz="1600" b="1" dirty="0"/>
              <a:t>DC191 thru DC205</a:t>
            </a:r>
            <a:r>
              <a:rPr lang="en-US" sz="1600" dirty="0"/>
              <a:t> – these errors compare the student’s grades that are reporting that EDID in one of the 5 provider positions to the grades marked on the staff assignment record for that staff.</a:t>
            </a:r>
          </a:p>
          <a:p>
            <a:pPr marL="0" indent="0">
              <a:buNone/>
            </a:pPr>
            <a:r>
              <a:rPr lang="en-US" sz="2000" dirty="0"/>
              <a:t>What to check:</a:t>
            </a:r>
          </a:p>
          <a:p>
            <a:r>
              <a:rPr lang="en-US" sz="1700" dirty="0"/>
              <a:t>Cognos Reports/Special Education December </a:t>
            </a:r>
            <a:r>
              <a:rPr lang="en-US" sz="1700" dirty="0">
                <a:sym typeface="Wingdings" panose="05000000000000000000" pitchFamily="2" charset="2"/>
              </a:rPr>
              <a:t> </a:t>
            </a:r>
            <a:r>
              <a:rPr lang="en-US" sz="1700" b="1" dirty="0">
                <a:highlight>
                  <a:srgbClr val="FFFF00"/>
                </a:highlight>
              </a:rPr>
              <a:t>Included Snapshot Records: Staff Interchange</a:t>
            </a:r>
          </a:p>
          <a:p>
            <a:pPr marL="0">
              <a:spcBef>
                <a:spcPts val="0"/>
              </a:spcBef>
            </a:pPr>
            <a:r>
              <a:rPr lang="en-US" sz="1700" dirty="0">
                <a:ea typeface="Calibri" panose="020F0502020204030204" pitchFamily="34" charset="0"/>
              </a:rPr>
              <a:t>Cognos Reports/Special Education December </a:t>
            </a:r>
            <a:r>
              <a:rPr lang="en-US" sz="1700" dirty="0">
                <a:ea typeface="Calibri" panose="020F0502020204030204" pitchFamily="34" charset="0"/>
                <a:sym typeface="Wingdings" panose="05000000000000000000" pitchFamily="2" charset="2"/>
              </a:rPr>
              <a:t> </a:t>
            </a:r>
            <a:r>
              <a:rPr lang="en-US" sz="1700" b="1" dirty="0">
                <a:highlight>
                  <a:srgbClr val="FFFF00"/>
                </a:highlight>
                <a:ea typeface="Calibri" panose="020F0502020204030204" pitchFamily="34" charset="0"/>
              </a:rPr>
              <a:t>Included Snapshot Records: IEP Interchange</a:t>
            </a:r>
            <a:r>
              <a:rPr lang="en-US" sz="1700" b="1" dirty="0">
                <a:ea typeface="Calibri" panose="020F0502020204030204" pitchFamily="34" charset="0"/>
              </a:rPr>
              <a:t> </a:t>
            </a:r>
          </a:p>
          <a:p>
            <a:pPr marL="457200" lvl="1">
              <a:spcBef>
                <a:spcPts val="0"/>
              </a:spcBef>
            </a:pPr>
            <a:r>
              <a:rPr lang="en-US" sz="1600" dirty="0"/>
              <a:t>Use reports to compare grades between the student and staff snapshot records</a:t>
            </a:r>
            <a:endParaRPr lang="en-US" sz="1600" b="1" dirty="0">
              <a:ea typeface="Calibri" panose="020F0502020204030204" pitchFamily="34" charset="0"/>
            </a:endParaRPr>
          </a:p>
          <a:p>
            <a:pPr marL="0" indent="0">
              <a:buNone/>
            </a:pPr>
            <a:endParaRPr lang="en-US" sz="1200" dirty="0"/>
          </a:p>
          <a:p>
            <a:pPr marL="1028700" lvl="2" indent="-342900">
              <a:buAutoNum type="arabicPeriod"/>
            </a:pPr>
            <a:r>
              <a:rPr lang="en-US" sz="1600" dirty="0"/>
              <a:t>Download snapshot records report and export to Excel</a:t>
            </a:r>
          </a:p>
          <a:p>
            <a:pPr marL="1028700" lvl="2" indent="-342900">
              <a:buAutoNum type="arabicPeriod"/>
            </a:pPr>
            <a:r>
              <a:rPr lang="en-US" sz="1600" dirty="0"/>
              <a:t>Highlight the Grade level field and the 5 Primary/Secondary Provider fields </a:t>
            </a:r>
          </a:p>
          <a:p>
            <a:pPr marL="1028700" lvl="2" indent="-342900">
              <a:buAutoNum type="arabicPeriod"/>
            </a:pPr>
            <a:r>
              <a:rPr lang="en-US" sz="1600" dirty="0"/>
              <a:t>Click Data/Filter and search all 5 primary/secondary provider fields for the EDIDs triggering errors DC191- DC205</a:t>
            </a:r>
          </a:p>
          <a:p>
            <a:pPr marL="1028700" lvl="2" indent="-342900">
              <a:buAutoNum type="arabicPeriod"/>
            </a:pPr>
            <a:r>
              <a:rPr lang="en-US" sz="1600" dirty="0"/>
              <a:t>For each EDID search results scroll to the left to find which grades levels the students are in </a:t>
            </a:r>
          </a:p>
          <a:p>
            <a:pPr marL="1485900" lvl="3" indent="-342900"/>
            <a:r>
              <a:rPr lang="en-US" sz="1600" dirty="0"/>
              <a:t>You should eventually locate the student(s) whose grade levels are missing from the Staff Assignment record. </a:t>
            </a:r>
          </a:p>
          <a:p>
            <a:pPr marL="1485900" lvl="3" indent="-342900"/>
            <a:r>
              <a:rPr lang="en-US" sz="1600" dirty="0"/>
              <a:t>If you have verified that provider EDID is correct for that student, the change will need to be in the Staff Assignment file – mark a ‘1’ by the missing grades</a:t>
            </a:r>
          </a:p>
          <a:p>
            <a:pPr marL="1485900" lvl="3" indent="-342900"/>
            <a:r>
              <a:rPr lang="en-US" sz="1600" dirty="0"/>
              <a:t>If you have verified that provider EDID is incorrect for that student’s record, the change will be in the IEP Participation file and that EDID should be removed from one of the provider fields.  </a:t>
            </a:r>
          </a:p>
          <a:p>
            <a:pPr marL="1028700" lvl="2" indent="-342900">
              <a:buAutoNum type="arabicPeriod"/>
            </a:pPr>
            <a:endParaRPr lang="en-US" sz="1600" dirty="0"/>
          </a:p>
          <a:p>
            <a:pPr marL="557213" lvl="1" indent="-214313"/>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956304F9-B392-4179-A295-357622401A19}"/>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15</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92280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p:txBody>
          <a:bodyPr>
            <a:normAutofit/>
          </a:bodyPr>
          <a:lstStyle/>
          <a:p>
            <a:r>
              <a:rPr lang="en-US" dirty="0"/>
              <a:t>December Count</a:t>
            </a:r>
            <a:br>
              <a:rPr lang="en-US" dirty="0"/>
            </a:br>
            <a:r>
              <a:rPr lang="en-US" dirty="0"/>
              <a:t>Snapshot Resources Webpage</a:t>
            </a:r>
          </a:p>
        </p:txBody>
      </p:sp>
      <p:pic>
        <p:nvPicPr>
          <p:cNvPr id="15" name="Content Placeholder 14" descr="screenshot of December Count Snapshot webpage - SAM section found under Additional Resources">
            <a:extLst>
              <a:ext uri="{FF2B5EF4-FFF2-40B4-BE49-F238E27FC236}">
                <a16:creationId xmlns:a16="http://schemas.microsoft.com/office/drawing/2014/main" id="{64814D7B-22FF-09A2-E3DF-6BF5D87058D0}"/>
              </a:ext>
            </a:extLst>
          </p:cNvPr>
          <p:cNvPicPr>
            <a:picLocks noGrp="1" noChangeAspect="1"/>
          </p:cNvPicPr>
          <p:nvPr>
            <p:ph sz="half" idx="1"/>
          </p:nvPr>
        </p:nvPicPr>
        <p:blipFill>
          <a:blip r:embed="rId2"/>
          <a:stretch>
            <a:fillRect/>
          </a:stretch>
        </p:blipFill>
        <p:spPr>
          <a:xfrm>
            <a:off x="258296" y="2090057"/>
            <a:ext cx="5985439" cy="2858352"/>
          </a:xfrm>
          <a:prstGeom prst="rect">
            <a:avLst/>
          </a:prstGeom>
        </p:spPr>
      </p:pic>
      <p:pic>
        <p:nvPicPr>
          <p:cNvPr id="20" name="Content Placeholder 19" descr="Screenshot of SAM section of the webpage">
            <a:extLst>
              <a:ext uri="{FF2B5EF4-FFF2-40B4-BE49-F238E27FC236}">
                <a16:creationId xmlns:a16="http://schemas.microsoft.com/office/drawing/2014/main" id="{B85FBD04-BD16-B94D-8AD3-85D402EB8867}"/>
              </a:ext>
            </a:extLst>
          </p:cNvPr>
          <p:cNvPicPr>
            <a:picLocks noGrp="1" noChangeAspect="1"/>
          </p:cNvPicPr>
          <p:nvPr>
            <p:ph sz="half" idx="2"/>
          </p:nvPr>
        </p:nvPicPr>
        <p:blipFill>
          <a:blip r:embed="rId3"/>
          <a:stretch>
            <a:fillRect/>
          </a:stretch>
        </p:blipFill>
        <p:spPr>
          <a:xfrm>
            <a:off x="6172200" y="1599427"/>
            <a:ext cx="5181600" cy="4260808"/>
          </a:xfrm>
          <a:prstGeom prst="rect">
            <a:avLst/>
          </a:prstGeom>
        </p:spPr>
      </p:pic>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16" name="TextBox 15">
            <a:extLst>
              <a:ext uri="{FF2B5EF4-FFF2-40B4-BE49-F238E27FC236}">
                <a16:creationId xmlns:a16="http://schemas.microsoft.com/office/drawing/2014/main" id="{66B6A281-D7C0-1D73-89C8-A7B1F3943A65}"/>
              </a:ext>
            </a:extLst>
          </p:cNvPr>
          <p:cNvSpPr txBox="1"/>
          <p:nvPr/>
        </p:nvSpPr>
        <p:spPr>
          <a:xfrm>
            <a:off x="7708968" y="205176"/>
            <a:ext cx="2518611" cy="923330"/>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4"/>
              </a:rPr>
              <a:t>Special Education December Count Snapshot Webpage </a:t>
            </a:r>
            <a:endParaRPr lang="en-US" dirty="0">
              <a:latin typeface="Trebuchet MS" panose="020B0603020202020204" pitchFamily="34" charset="0"/>
            </a:endParaRPr>
          </a:p>
        </p:txBody>
      </p:sp>
      <p:cxnSp>
        <p:nvCxnSpPr>
          <p:cNvPr id="28" name="Connector: Curved 27">
            <a:extLst>
              <a:ext uri="{FF2B5EF4-FFF2-40B4-BE49-F238E27FC236}">
                <a16:creationId xmlns:a16="http://schemas.microsoft.com/office/drawing/2014/main" id="{2E4CC269-DE86-5746-520A-65575166F3CA}"/>
              </a:ext>
              <a:ext uri="{C183D7F6-B498-43B3-948B-1728B52AA6E4}">
                <adec:decorative xmlns:adec="http://schemas.microsoft.com/office/drawing/2017/decorative" val="1"/>
              </a:ext>
            </a:extLst>
          </p:cNvPr>
          <p:cNvCxnSpPr>
            <a:cxnSpLocks/>
          </p:cNvCxnSpPr>
          <p:nvPr/>
        </p:nvCxnSpPr>
        <p:spPr>
          <a:xfrm flipV="1">
            <a:off x="2052735" y="1670179"/>
            <a:ext cx="3881535" cy="3069772"/>
          </a:xfrm>
          <a:prstGeom prst="curved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39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F57CF-E006-E80F-D3F9-260BA36FFE71}"/>
              </a:ext>
            </a:extLst>
          </p:cNvPr>
          <p:cNvSpPr>
            <a:spLocks noGrp="1"/>
          </p:cNvSpPr>
          <p:nvPr>
            <p:ph type="title" idx="4294967295"/>
          </p:nvPr>
        </p:nvSpPr>
        <p:spPr>
          <a:xfrm>
            <a:off x="1611669" y="2090057"/>
            <a:ext cx="8815338" cy="12679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00" b="0" i="1"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Thank you for listening today! </a:t>
            </a:r>
          </a:p>
        </p:txBody>
      </p:sp>
      <p:sp>
        <p:nvSpPr>
          <p:cNvPr id="4" name="Slide Number Placeholder 3">
            <a:extLst>
              <a:ext uri="{FF2B5EF4-FFF2-40B4-BE49-F238E27FC236}">
                <a16:creationId xmlns:a16="http://schemas.microsoft.com/office/drawing/2014/main" id="{10350D98-D611-0401-CA33-47569B7F7A63}"/>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408444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460" y="136525"/>
            <a:ext cx="7809722" cy="920024"/>
          </a:xfrm>
        </p:spPr>
        <p:txBody>
          <a:bodyPr>
            <a:normAutofit/>
          </a:bodyPr>
          <a:lstStyle/>
          <a:p>
            <a:pPr>
              <a:defRPr/>
            </a:pPr>
            <a:r>
              <a:rPr lang="en-US" dirty="0">
                <a:latin typeface="Museo Slab 500"/>
              </a:rPr>
              <a:t>Special Education December Count</a:t>
            </a:r>
            <a:br>
              <a:rPr lang="en-US" dirty="0">
                <a:latin typeface="Museo Slab 500"/>
              </a:rPr>
            </a:br>
            <a:r>
              <a:rPr lang="en-US" dirty="0">
                <a:latin typeface="Museo Slab 500"/>
              </a:rPr>
              <a:t>Contact Information and Resource Links</a:t>
            </a:r>
          </a:p>
        </p:txBody>
      </p:sp>
      <p:sp>
        <p:nvSpPr>
          <p:cNvPr id="8" name="Content Placeholder 1"/>
          <p:cNvSpPr txBox="1">
            <a:spLocks/>
          </p:cNvSpPr>
          <p:nvPr/>
        </p:nvSpPr>
        <p:spPr bwMode="auto">
          <a:xfrm>
            <a:off x="844298" y="1563808"/>
            <a:ext cx="10147163" cy="3073505"/>
          </a:xfrm>
          <a:prstGeom prst="rect">
            <a:avLst/>
          </a:prstGeom>
          <a:solidFill>
            <a:schemeClr val="bg1">
              <a:lumMod val="85000"/>
            </a:schemeClr>
          </a:solidFill>
          <a:ln w="38100">
            <a:solidFill>
              <a:schemeClr val="tx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1800" dirty="0">
                <a:latin typeface="Trebuchet MS" panose="020B0603020202020204" pitchFamily="34" charset="0"/>
              </a:rPr>
              <a:t>Contact Information:</a:t>
            </a:r>
          </a:p>
          <a:p>
            <a:pPr marL="44450" indent="0">
              <a:buNone/>
            </a:pPr>
            <a:r>
              <a:rPr lang="en-US" altLang="en-US" sz="1800" b="1" dirty="0">
                <a:latin typeface="Trebuchet MS" panose="020B0603020202020204" pitchFamily="34" charset="0"/>
              </a:rPr>
              <a:t>Lindsey Heitman</a:t>
            </a:r>
            <a:r>
              <a:rPr lang="en-US" altLang="en-US" sz="1800" b="1" dirty="0">
                <a:solidFill>
                  <a:srgbClr val="6EC4E8"/>
                </a:solidFill>
                <a:latin typeface="Trebuchet MS" panose="020B0603020202020204" pitchFamily="34" charset="0"/>
              </a:rPr>
              <a:t> </a:t>
            </a:r>
            <a:r>
              <a:rPr lang="en-US" altLang="en-US" sz="1800" b="1" dirty="0">
                <a:latin typeface="Trebuchet MS" panose="020B0603020202020204" pitchFamily="34" charset="0"/>
              </a:rPr>
              <a:t>– </a:t>
            </a:r>
            <a:r>
              <a:rPr lang="en-US" altLang="en-US" sz="1800" dirty="0">
                <a:latin typeface="Trebuchet MS" panose="020B0603020202020204" pitchFamily="34" charset="0"/>
                <a:hlinkClick r:id="rId3"/>
              </a:rPr>
              <a:t>SpedDecCount@cde.state.co.us</a:t>
            </a:r>
            <a:r>
              <a:rPr lang="en-US" altLang="en-US" sz="1800" dirty="0">
                <a:latin typeface="Trebuchet MS" panose="020B0603020202020204" pitchFamily="34" charset="0"/>
              </a:rPr>
              <a:t>  </a:t>
            </a:r>
            <a:r>
              <a:rPr lang="en-US" altLang="en-US" sz="1800" b="1" dirty="0">
                <a:latin typeface="Trebuchet MS" panose="020B0603020202020204" pitchFamily="34" charset="0"/>
              </a:rPr>
              <a:t>720-456-2033 </a:t>
            </a:r>
          </a:p>
          <a:p>
            <a:pPr marL="787400" lvl="1" indent="-285750"/>
            <a:r>
              <a:rPr lang="en-US" altLang="en-US" sz="1800" dirty="0">
                <a:latin typeface="Trebuchet MS" panose="020B0603020202020204" pitchFamily="34" charset="0"/>
              </a:rPr>
              <a:t>Special Education December Count Snapshot submission  </a:t>
            </a:r>
          </a:p>
          <a:p>
            <a:pPr marL="787400" lvl="1" indent="-285750"/>
            <a:r>
              <a:rPr lang="en-US" altLang="en-US" sz="1800" dirty="0">
                <a:latin typeface="Trebuchet MS" panose="020B0603020202020204" pitchFamily="34" charset="0"/>
              </a:rPr>
              <a:t>Includes IEP Interchange and December Count SPED staff/SAM questions</a:t>
            </a:r>
          </a:p>
          <a:p>
            <a:pPr marL="44450" indent="0">
              <a:buNone/>
            </a:pPr>
            <a:r>
              <a:rPr lang="en-US" altLang="en-US" sz="1800" b="1" dirty="0">
                <a:latin typeface="Trebuchet MS" panose="020B0603020202020204" pitchFamily="34" charset="0"/>
              </a:rPr>
              <a:t>Hannah Prokop – </a:t>
            </a:r>
            <a:r>
              <a:rPr lang="en-US" altLang="en-US" sz="1800" dirty="0">
                <a:latin typeface="Trebuchet MS" panose="020B0603020202020204" pitchFamily="34" charset="0"/>
                <a:hlinkClick r:id="rId4"/>
              </a:rPr>
              <a:t>Prokop_H@cde.state.co.us</a:t>
            </a:r>
            <a:r>
              <a:rPr lang="en-US" altLang="en-US" sz="1800" dirty="0">
                <a:latin typeface="Trebuchet MS" panose="020B0603020202020204" pitchFamily="34" charset="0"/>
              </a:rPr>
              <a:t> </a:t>
            </a:r>
            <a:r>
              <a:rPr lang="en-US" altLang="en-US" sz="1800" b="1" dirty="0">
                <a:latin typeface="Trebuchet MS" panose="020B0603020202020204" pitchFamily="34" charset="0"/>
              </a:rPr>
              <a:t>720-284-8144</a:t>
            </a:r>
          </a:p>
          <a:p>
            <a:pPr marL="787400" lvl="1" indent="-285750"/>
            <a:r>
              <a:rPr lang="en-US" altLang="en-US" sz="1800" dirty="0">
                <a:latin typeface="Trebuchet MS" panose="020B0603020202020204" pitchFamily="34" charset="0"/>
              </a:rPr>
              <a:t>Special Education staff qualifications </a:t>
            </a:r>
          </a:p>
          <a:p>
            <a:pPr marL="787400" lvl="1" indent="-285750"/>
            <a:r>
              <a:rPr lang="en-US" altLang="en-US" sz="1800" dirty="0">
                <a:latin typeface="Trebuchet MS" panose="020B0603020202020204" pitchFamily="34" charset="0"/>
              </a:rPr>
              <a:t>Special Education monitoring and compliance </a:t>
            </a:r>
          </a:p>
          <a:p>
            <a:pPr marL="501650" lvl="1" indent="0">
              <a:buNone/>
            </a:pPr>
            <a:endParaRPr lang="en-US" altLang="en-US" sz="1800" dirty="0">
              <a:latin typeface="Trebuchet MS" panose="020B0603020202020204" pitchFamily="34" charset="0"/>
            </a:endParaRPr>
          </a:p>
          <a:p>
            <a:pPr marL="44450" indent="0">
              <a:buNone/>
            </a:pPr>
            <a:r>
              <a:rPr lang="en-US" altLang="en-US" sz="1600" b="1" dirty="0">
                <a:latin typeface="Trebuchet MS" panose="020B0603020202020204" pitchFamily="34" charset="0"/>
              </a:rPr>
              <a:t>Please include your AU #, District # and error code # or </a:t>
            </a:r>
            <a:r>
              <a:rPr lang="en-US" altLang="en-US" sz="1600" b="1" dirty="0" err="1">
                <a:latin typeface="Trebuchet MS" panose="020B0603020202020204" pitchFamily="34" charset="0"/>
              </a:rPr>
              <a:t>cognos</a:t>
            </a:r>
            <a:r>
              <a:rPr lang="en-US" altLang="en-US" sz="1600" b="1" dirty="0">
                <a:latin typeface="Trebuchet MS" panose="020B0603020202020204" pitchFamily="34" charset="0"/>
              </a:rPr>
              <a:t> report name (if applicable) in emails </a:t>
            </a:r>
          </a:p>
          <a:p>
            <a:pPr marL="44450" indent="0">
              <a:buNone/>
            </a:pPr>
            <a:endParaRPr lang="en-US" altLang="en-US" sz="1800" dirty="0">
              <a:latin typeface="Trebuchet MS" panose="020B0603020202020204" pitchFamily="34" charset="0"/>
            </a:endParaRPr>
          </a:p>
          <a:p>
            <a:pPr marL="44450" indent="0">
              <a:buNone/>
            </a:pPr>
            <a:endParaRPr lang="en-US" altLang="en-US" sz="1400" b="1" dirty="0">
              <a:latin typeface="Trebuchet MS" panose="020B0603020202020204" pitchFamily="34" charset="0"/>
            </a:endParaRPr>
          </a:p>
          <a:p>
            <a:pPr marL="44450" indent="0">
              <a:buNone/>
            </a:pPr>
            <a:endParaRPr lang="en-US" altLang="en-US" sz="1400" dirty="0"/>
          </a:p>
        </p:txBody>
      </p:sp>
      <p:sp>
        <p:nvSpPr>
          <p:cNvPr id="4" name="Rectangle 3"/>
          <p:cNvSpPr/>
          <p:nvPr/>
        </p:nvSpPr>
        <p:spPr>
          <a:xfrm>
            <a:off x="3324574" y="4954768"/>
            <a:ext cx="4485148" cy="1477328"/>
          </a:xfrm>
          <a:prstGeom prst="rect">
            <a:avLst/>
          </a:prstGeom>
          <a:solidFill>
            <a:schemeClr val="bg1">
              <a:lumMod val="75000"/>
            </a:schemeClr>
          </a:solidFill>
          <a:ln>
            <a:solidFill>
              <a:schemeClr val="accent2">
                <a:lumMod val="40000"/>
                <a:lumOff val="60000"/>
              </a:schemeClr>
            </a:solidFill>
          </a:ln>
        </p:spPr>
        <p:txBody>
          <a:bodyPr wrap="square">
            <a:spAutoFit/>
          </a:bodyPr>
          <a:lstStyle/>
          <a:p>
            <a:r>
              <a:rPr lang="en-US" dirty="0">
                <a:latin typeface="Trebuchet MS" panose="020B0603020202020204" pitchFamily="34" charset="0"/>
              </a:rPr>
              <a:t>Resource Webpages</a:t>
            </a:r>
          </a:p>
          <a:p>
            <a:pPr lvl="1"/>
            <a:r>
              <a:rPr lang="en-US" dirty="0">
                <a:latin typeface="Trebuchet MS" panose="020B0603020202020204" pitchFamily="34" charset="0"/>
                <a:hlinkClick r:id="rId5"/>
              </a:rPr>
              <a:t>Special Education IEP Interchange</a:t>
            </a:r>
            <a:endParaRPr lang="en-US" dirty="0">
              <a:latin typeface="Trebuchet MS" panose="020B0603020202020204" pitchFamily="34" charset="0"/>
            </a:endParaRPr>
          </a:p>
          <a:p>
            <a:pPr lvl="1"/>
            <a:r>
              <a:rPr lang="en-US" dirty="0">
                <a:latin typeface="Trebuchet MS" panose="020B0603020202020204" pitchFamily="34" charset="0"/>
                <a:hlinkClick r:id="rId6"/>
              </a:rPr>
              <a:t>Staff Interchange</a:t>
            </a:r>
            <a:endParaRPr lang="en-US" dirty="0">
              <a:latin typeface="Trebuchet MS" panose="020B0603020202020204" pitchFamily="34" charset="0"/>
            </a:endParaRPr>
          </a:p>
          <a:p>
            <a:pPr lvl="1"/>
            <a:r>
              <a:rPr lang="en-US" dirty="0">
                <a:latin typeface="Trebuchet MS" panose="020B0603020202020204" pitchFamily="34" charset="0"/>
                <a:hlinkClick r:id="rId7"/>
              </a:rPr>
              <a:t>Special Ed December Count Snapshot</a:t>
            </a:r>
            <a:endParaRPr lang="en-US" dirty="0">
              <a:latin typeface="Trebuchet MS" panose="020B0603020202020204" pitchFamily="34" charset="0"/>
            </a:endParaRPr>
          </a:p>
          <a:p>
            <a:pPr lvl="1"/>
            <a:r>
              <a:rPr lang="en-US" dirty="0">
                <a:latin typeface="Trebuchet MS" panose="020B0603020202020204" pitchFamily="34" charset="0"/>
                <a:hlinkClick r:id="rId8"/>
              </a:rPr>
              <a:t>ESSU Data Management System</a:t>
            </a:r>
            <a:endParaRPr lang="en-US" dirty="0">
              <a:latin typeface="Trebuchet MS" panose="020B0603020202020204" pitchFamily="34" charset="0"/>
            </a:endParaRPr>
          </a:p>
        </p:txBody>
      </p:sp>
      <p:sp>
        <p:nvSpPr>
          <p:cNvPr id="7" name="Slide Number Placeholder 1">
            <a:extLst>
              <a:ext uri="{FF2B5EF4-FFF2-40B4-BE49-F238E27FC236}">
                <a16:creationId xmlns:a16="http://schemas.microsoft.com/office/drawing/2014/main" id="{A55A5019-8DA9-7FED-CF1A-566D98B171A7}"/>
              </a:ext>
            </a:extLst>
          </p:cNvPr>
          <p:cNvSpPr>
            <a:spLocks noGrp="1"/>
          </p:cNvSpPr>
          <p:nvPr>
            <p:ph type="sldNum" sz="quarter" idx="12"/>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44355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dirty="0"/>
              <a:t>Special Education December Count:</a:t>
            </a:r>
            <a:br>
              <a:rPr lang="en-US" dirty="0"/>
            </a:br>
            <a:r>
              <a:rPr lang="en-US" dirty="0"/>
              <a:t>Staff and Student Snapshot Timeline</a:t>
            </a:r>
          </a:p>
        </p:txBody>
      </p:sp>
      <p:graphicFrame>
        <p:nvGraphicFramePr>
          <p:cNvPr id="6" name="Table Placeholder 10">
            <a:extLst>
              <a:ext uri="{FF2B5EF4-FFF2-40B4-BE49-F238E27FC236}">
                <a16:creationId xmlns:a16="http://schemas.microsoft.com/office/drawing/2014/main" id="{CA446016-8466-D739-BFE9-62DDE58E8BE2}"/>
              </a:ext>
            </a:extLst>
          </p:cNvPr>
          <p:cNvGraphicFramePr>
            <a:graphicFrameLocks noGrp="1"/>
          </p:cNvGraphicFramePr>
          <p:nvPr>
            <p:ph idx="1"/>
          </p:nvPr>
        </p:nvGraphicFramePr>
        <p:xfrm>
          <a:off x="443565" y="1274210"/>
          <a:ext cx="7074646" cy="5447265"/>
        </p:xfrm>
        <a:graphic>
          <a:graphicData uri="http://schemas.openxmlformats.org/drawingml/2006/table">
            <a:tbl>
              <a:tblPr firstRow="1">
                <a:tableStyleId>{793D81CF-94F2-401A-BA57-92F5A7B2D0C5}</a:tableStyleId>
              </a:tblPr>
              <a:tblGrid>
                <a:gridCol w="1158922">
                  <a:extLst>
                    <a:ext uri="{9D8B030D-6E8A-4147-A177-3AD203B41FA5}">
                      <a16:colId xmlns:a16="http://schemas.microsoft.com/office/drawing/2014/main" val="3018245949"/>
                    </a:ext>
                  </a:extLst>
                </a:gridCol>
                <a:gridCol w="1409587">
                  <a:extLst>
                    <a:ext uri="{9D8B030D-6E8A-4147-A177-3AD203B41FA5}">
                      <a16:colId xmlns:a16="http://schemas.microsoft.com/office/drawing/2014/main" val="2137241566"/>
                    </a:ext>
                  </a:extLst>
                </a:gridCol>
                <a:gridCol w="4506137">
                  <a:extLst>
                    <a:ext uri="{9D8B030D-6E8A-4147-A177-3AD203B41FA5}">
                      <a16:colId xmlns:a16="http://schemas.microsoft.com/office/drawing/2014/main" val="1583735620"/>
                    </a:ext>
                  </a:extLst>
                </a:gridCol>
              </a:tblGrid>
              <a:tr h="231891">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31891">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10/31/2025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rPr>
                        <a:t>Interim Deadline</a:t>
                      </a:r>
                      <a:endPar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IEP and Staff Files have been uploaded at least once by this date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341813"/>
                  </a:ext>
                </a:extLst>
              </a:tr>
              <a:tr h="294327">
                <a:tc>
                  <a:txBody>
                    <a:bodyPr/>
                    <a:lstStyle/>
                    <a:p>
                      <a:pPr marL="0" marR="0">
                        <a:lnSpc>
                          <a:spcPct val="107000"/>
                        </a:lnSpc>
                        <a:spcBef>
                          <a:spcPts val="0"/>
                        </a:spcBef>
                        <a:spcAft>
                          <a:spcPts val="0"/>
                        </a:spcAft>
                        <a:tabLst>
                          <a:tab pos="2028825" algn="l"/>
                        </a:tabLst>
                      </a:pPr>
                      <a:r>
                        <a:rPr lang="en-US" sz="1400" b="0" dirty="0">
                          <a:solidFill>
                            <a:schemeClr val="tx1"/>
                          </a:solidFill>
                          <a:effectLst/>
                          <a:latin typeface="Trebuchet MS" panose="020B0603020202020204" pitchFamily="34" charset="0"/>
                        </a:rPr>
                        <a:t>11/03/2025</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chemeClr val="tx1"/>
                          </a:solidFill>
                          <a:effectLst/>
                          <a:latin typeface="Trebuchet MS" panose="020B0603020202020204" pitchFamily="34" charset="0"/>
                        </a:rPr>
                        <a:t>Open</a:t>
                      </a:r>
                      <a:endParaRPr lang="en-US" sz="14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dirty="0">
                          <a:latin typeface="Trebuchet MS" panose="020B0603020202020204" pitchFamily="34" charset="0"/>
                        </a:rPr>
                        <a:t>Special Education December Count Snapshot Open – AUs may begin creating snapshots in Data Pipeline.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12/01/2025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Official December Count Date</a:t>
                      </a:r>
                    </a:p>
                  </a:txBody>
                  <a:tcPr marL="68580" marR="68580" marT="0" marB="0">
                    <a:solidFill>
                      <a:schemeClr val="bg1"/>
                    </a:solidFill>
                  </a:tcPr>
                </a:tc>
                <a:extLst>
                  <a:ext uri="{0D108BD9-81ED-4DB2-BD59-A6C34878D82A}">
                    <a16:rowId xmlns:a16="http://schemas.microsoft.com/office/drawing/2014/main" val="593317777"/>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12/19/2025</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Interim 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latin typeface="Trebuchet MS" panose="020B0603020202020204" pitchFamily="34" charset="0"/>
                        </a:rPr>
                        <a:t>IEP and Staff Interchange files error free and at least 1 December Count Snapshot created by this 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21818544"/>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01/30/2026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chemeClr val="bg1"/>
                    </a:solidFill>
                  </a:tcPr>
                </a:tc>
                <a:extLst>
                  <a:ext uri="{0D108BD9-81ED-4DB2-BD59-A6C34878D82A}">
                    <a16:rowId xmlns:a16="http://schemas.microsoft.com/office/drawing/2014/main" val="2321189841"/>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02/02/2026 to 02/06/2026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Report Review</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400" i="0" dirty="0">
                          <a:effectLst/>
                          <a:latin typeface="Trebuchet MS" panose="020B0603020202020204" pitchFamily="34" charset="0"/>
                          <a:ea typeface="Calibri" panose="020F0502020204030204" pitchFamily="34" charset="0"/>
                          <a:cs typeface="Times New Roman" panose="02020603050405020304" pitchFamily="18" charset="0"/>
                        </a:rPr>
                        <a:t>Report Review – Review Student, Staff, and SAM reports found in </a:t>
                      </a:r>
                      <a:r>
                        <a:rPr lang="en-US" sz="1400" i="0" dirty="0" err="1">
                          <a:effectLst/>
                          <a:latin typeface="Trebuchet MS" panose="020B0603020202020204" pitchFamily="34" charset="0"/>
                          <a:ea typeface="Calibri" panose="020F0502020204030204" pitchFamily="34" charset="0"/>
                          <a:cs typeface="Times New Roman" panose="02020603050405020304" pitchFamily="18" charset="0"/>
                        </a:rPr>
                        <a:t>cognos</a:t>
                      </a:r>
                      <a:endParaRPr lang="en-US" sz="140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45926698"/>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02/06/2026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rPr>
                        <a:t>Deadline</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Date for AUs to have a complete and error-free December Count Snapshot</a:t>
                      </a:r>
                    </a:p>
                  </a:txBody>
                  <a:tcPr marL="68580" marR="68580" marT="0" marB="0">
                    <a:solidFill>
                      <a:srgbClr val="FF7474"/>
                    </a:solidFill>
                  </a:tcPr>
                </a:tc>
                <a:extLst>
                  <a:ext uri="{0D108BD9-81ED-4DB2-BD59-A6C34878D82A}">
                    <a16:rowId xmlns:a16="http://schemas.microsoft.com/office/drawing/2014/main" val="3528983161"/>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02/10/2026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02/17/2026</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AUs work together to resolve duplicates</a:t>
                      </a:r>
                    </a:p>
                  </a:txBody>
                  <a:tcPr marL="68580" marR="68580" marT="0" marB="0">
                    <a:solidFill>
                      <a:schemeClr val="bg1"/>
                    </a:solidFill>
                  </a:tcPr>
                </a:tc>
                <a:extLst>
                  <a:ext uri="{0D108BD9-81ED-4DB2-BD59-A6C34878D82A}">
                    <a16:rowId xmlns:a16="http://schemas.microsoft.com/office/drawing/2014/main" val="3929558695"/>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02/18/2026</a:t>
                      </a: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latin typeface="Trebuchet MS" panose="020B0603020202020204" pitchFamily="34" charset="0"/>
                        </a:rPr>
                        <a:t>All duplicates resolved and complete error-free snapshot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1431395672"/>
                  </a:ext>
                </a:extLst>
              </a:tr>
              <a:tr h="2943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02/18/2026 to</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02/20/2026</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Report Review</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effectLst/>
                          <a:latin typeface="Trebuchet MS" panose="020B0603020202020204" pitchFamily="34" charset="0"/>
                        </a:rPr>
                        <a:t>Final opportunity to review reports and make any last-minute changes needed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982761"/>
                  </a:ext>
                </a:extLst>
              </a:tr>
              <a:tr h="231891">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02/20/2026</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Final Deadline</a:t>
                      </a:r>
                    </a:p>
                  </a:txBody>
                  <a:tcPr marL="68580" marR="68580" marT="0" marB="0">
                    <a:solidFill>
                      <a:srgbClr val="FF7474"/>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0" dirty="0">
                          <a:latin typeface="Trebuchet MS" panose="020B0603020202020204" pitchFamily="34" charset="0"/>
                        </a:rPr>
                        <a:t>Final</a:t>
                      </a:r>
                      <a:r>
                        <a:rPr lang="en-US" sz="1400" b="0" baseline="0" dirty="0">
                          <a:latin typeface="Trebuchet MS" panose="020B0603020202020204" pitchFamily="34" charset="0"/>
                        </a:rPr>
                        <a:t> </a:t>
                      </a:r>
                      <a:r>
                        <a:rPr lang="en-US" sz="1400" dirty="0">
                          <a:latin typeface="Trebuchet MS" panose="020B0603020202020204" pitchFamily="34" charset="0"/>
                        </a:rPr>
                        <a:t>s</a:t>
                      </a:r>
                      <a:r>
                        <a:rPr lang="en-US" sz="1400" b="0" baseline="0" dirty="0">
                          <a:latin typeface="Trebuchet MS" panose="020B0603020202020204" pitchFamily="34" charset="0"/>
                        </a:rPr>
                        <a:t>ubmission due to CDE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7474"/>
                    </a:solidFill>
                  </a:tcPr>
                </a:tc>
                <a:extLst>
                  <a:ext uri="{0D108BD9-81ED-4DB2-BD59-A6C34878D82A}">
                    <a16:rowId xmlns:a16="http://schemas.microsoft.com/office/drawing/2014/main" val="3962224606"/>
                  </a:ext>
                </a:extLst>
              </a:tr>
            </a:tbl>
          </a:graphicData>
        </a:graphic>
      </p:graphicFrame>
      <p:cxnSp>
        <p:nvCxnSpPr>
          <p:cNvPr id="7" name="Straight Arrow Connector 6">
            <a:extLst>
              <a:ext uri="{FF2B5EF4-FFF2-40B4-BE49-F238E27FC236}">
                <a16:creationId xmlns:a16="http://schemas.microsoft.com/office/drawing/2014/main" id="{0BE5850F-1977-89BE-A25B-084A8F0F1BB3}"/>
              </a:ext>
              <a:ext uri="{C183D7F6-B498-43B3-948B-1728B52AA6E4}">
                <adec:decorative xmlns:adec="http://schemas.microsoft.com/office/drawing/2017/decorative" val="1"/>
              </a:ext>
            </a:extLst>
          </p:cNvPr>
          <p:cNvCxnSpPr>
            <a:cxnSpLocks/>
          </p:cNvCxnSpPr>
          <p:nvPr/>
        </p:nvCxnSpPr>
        <p:spPr>
          <a:xfrm flipH="1">
            <a:off x="7518211" y="2871269"/>
            <a:ext cx="111782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24096A-65E3-3004-52F1-3ADC401223CE}"/>
              </a:ext>
            </a:extLst>
          </p:cNvPr>
          <p:cNvSpPr txBox="1"/>
          <p:nvPr/>
        </p:nvSpPr>
        <p:spPr>
          <a:xfrm>
            <a:off x="8740050" y="1808217"/>
            <a:ext cx="2929813" cy="2585323"/>
          </a:xfrm>
          <a:prstGeom prst="rect">
            <a:avLst/>
          </a:prstGeom>
          <a:solidFill>
            <a:schemeClr val="bg1">
              <a:lumMod val="85000"/>
            </a:schemeClr>
          </a:solidFill>
        </p:spPr>
        <p:txBody>
          <a:bodyPr wrap="square" rtlCol="0">
            <a:spAutoFit/>
          </a:bodyPr>
          <a:lstStyle/>
          <a:p>
            <a:r>
              <a:rPr lang="en-US" dirty="0">
                <a:solidFill>
                  <a:srgbClr val="C00000"/>
                </a:solidFill>
              </a:rPr>
              <a:t>The interchange files must be uploaded AND records error-free </a:t>
            </a:r>
            <a:r>
              <a:rPr lang="en-US" i="1" dirty="0">
                <a:solidFill>
                  <a:srgbClr val="C00000"/>
                </a:solidFill>
              </a:rPr>
              <a:t>before</a:t>
            </a:r>
            <a:r>
              <a:rPr lang="en-US" dirty="0">
                <a:solidFill>
                  <a:srgbClr val="C00000"/>
                </a:solidFill>
              </a:rPr>
              <a:t> they will pull into your December Count Snapshot.</a:t>
            </a:r>
          </a:p>
          <a:p>
            <a:r>
              <a:rPr lang="en-US" dirty="0"/>
              <a:t>The “missing” staff records will triggers errors DC114-DC115, DC225 – DC229 until they are included.</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a:xfrm>
            <a:off x="1" y="6652824"/>
            <a:ext cx="612742" cy="68651"/>
          </a:xfrm>
        </p:spPr>
        <p:txBody>
          <a:bodyPr/>
          <a:lstStyle/>
          <a:p>
            <a:pPr>
              <a:defRPr/>
            </a:pPr>
            <a:fld id="{C479D5F6-EDCB-402A-AC08-4943A1820E8F}" type="slidenum">
              <a:rPr lang="en-US">
                <a:solidFill>
                  <a:prstClr val="white">
                    <a:lumMod val="50000"/>
                  </a:prstClr>
                </a:solidFill>
                <a:latin typeface="Calibri" panose="020F0502020204030204"/>
              </a:rPr>
              <a:pPr>
                <a:defRPr/>
              </a:pPr>
              <a:t>3</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96538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40EA-980A-49ED-BB84-66F9D11E61B1}"/>
              </a:ext>
            </a:extLst>
          </p:cNvPr>
          <p:cNvSpPr>
            <a:spLocks noGrp="1"/>
          </p:cNvSpPr>
          <p:nvPr>
            <p:ph type="title"/>
          </p:nvPr>
        </p:nvSpPr>
        <p:spPr/>
        <p:txBody>
          <a:bodyPr/>
          <a:lstStyle/>
          <a:p>
            <a:r>
              <a:rPr lang="en-US" sz="2800"/>
              <a:t>Special Education December Count</a:t>
            </a:r>
            <a:br>
              <a:rPr lang="en-US" sz="2800"/>
            </a:br>
            <a:r>
              <a:rPr lang="en-US" sz="2800"/>
              <a:t>Timing Issues</a:t>
            </a:r>
            <a:endParaRPr lang="en-US"/>
          </a:p>
        </p:txBody>
      </p:sp>
      <p:sp>
        <p:nvSpPr>
          <p:cNvPr id="3" name="Content Placeholder 2">
            <a:extLst>
              <a:ext uri="{FF2B5EF4-FFF2-40B4-BE49-F238E27FC236}">
                <a16:creationId xmlns:a16="http://schemas.microsoft.com/office/drawing/2014/main" id="{48FAE575-033E-A0C3-EB0A-EA42ACD81C49}"/>
              </a:ext>
            </a:extLst>
          </p:cNvPr>
          <p:cNvSpPr>
            <a:spLocks noGrp="1"/>
          </p:cNvSpPr>
          <p:nvPr>
            <p:ph idx="1"/>
          </p:nvPr>
        </p:nvSpPr>
        <p:spPr/>
        <p:txBody>
          <a:bodyPr/>
          <a:lstStyle/>
          <a:p>
            <a:pPr marL="0" indent="0">
              <a:buNone/>
            </a:pPr>
            <a:r>
              <a:rPr lang="en-US" sz="1800" u="sng"/>
              <a:t>Reminder</a:t>
            </a:r>
          </a:p>
          <a:p>
            <a:r>
              <a:rPr lang="en-US" sz="1800"/>
              <a:t>Timing is a key factor while working on this collection! </a:t>
            </a:r>
          </a:p>
          <a:p>
            <a:r>
              <a:rPr lang="en-US" sz="1800"/>
              <a:t>This snapshot pulls data from 3 Interchanges and 6 different files. </a:t>
            </a:r>
          </a:p>
          <a:p>
            <a:pPr lvl="1"/>
            <a:r>
              <a:rPr lang="en-US" sz="1600"/>
              <a:t>IEP Interchange – Child File and Participation File</a:t>
            </a:r>
          </a:p>
          <a:p>
            <a:pPr lvl="1"/>
            <a:r>
              <a:rPr lang="en-US" sz="1600"/>
              <a:t>Staff Interchange – Staff Profile File and Staff Assignment File</a:t>
            </a:r>
          </a:p>
          <a:p>
            <a:pPr lvl="1"/>
            <a:r>
              <a:rPr lang="en-US" sz="1600"/>
              <a:t>Student Interchange – Student Demographic File and Student School Association File</a:t>
            </a:r>
          </a:p>
          <a:p>
            <a:pPr marL="1371600" lvl="3" indent="0">
              <a:buNone/>
            </a:pPr>
            <a:endParaRPr lang="en-US"/>
          </a:p>
          <a:p>
            <a:pPr marL="914400" lvl="2" indent="0">
              <a:buNone/>
            </a:pPr>
            <a:r>
              <a:rPr lang="en-US"/>
              <a:t>Any changes in your snapshot may be the result of changes in the Staff files or the Student Interchange Files or your Participation File. Use District Activity Report to research district file status: </a:t>
            </a:r>
          </a:p>
          <a:p>
            <a:pPr marL="914400" lvl="2" indent="0">
              <a:buNone/>
            </a:pPr>
            <a:endParaRPr lang="en-US"/>
          </a:p>
          <a:p>
            <a:pPr marL="914400" lvl="2" indent="0">
              <a:buNone/>
            </a:pPr>
            <a:endParaRPr lang="en-US"/>
          </a:p>
          <a:p>
            <a:pPr marL="914400" lvl="2" indent="0">
              <a:buNone/>
            </a:pPr>
            <a:endParaRPr lang="en-US"/>
          </a:p>
          <a:p>
            <a:pPr lvl="3"/>
            <a:endParaRPr lang="en-US"/>
          </a:p>
          <a:p>
            <a:pPr lvl="3"/>
            <a:endParaRPr lang="en-US"/>
          </a:p>
          <a:p>
            <a:pPr marL="1371600" lvl="3" indent="0">
              <a:buNone/>
            </a:pPr>
            <a:endParaRPr lang="en-US"/>
          </a:p>
        </p:txBody>
      </p:sp>
      <p:sp>
        <p:nvSpPr>
          <p:cNvPr id="4" name="Slide Number Placeholder 3">
            <a:extLst>
              <a:ext uri="{FF2B5EF4-FFF2-40B4-BE49-F238E27FC236}">
                <a16:creationId xmlns:a16="http://schemas.microsoft.com/office/drawing/2014/main" id="{29807C52-4B93-9018-3BF0-DF3979230DFD}"/>
              </a:ext>
            </a:extLst>
          </p:cNvPr>
          <p:cNvSpPr>
            <a:spLocks noGrp="1"/>
          </p:cNvSpPr>
          <p:nvPr>
            <p:ph type="sldNum" sz="quarter" idx="12"/>
          </p:nvPr>
        </p:nvSpPr>
        <p:spPr/>
        <p:txBody>
          <a:bodyPr/>
          <a:lstStyle/>
          <a:p>
            <a:fld id="{C479D5F6-EDCB-402A-AC08-4943A1820E8F}" type="slidenum">
              <a:rPr lang="en-US" smtClean="0"/>
              <a:pPr/>
              <a:t>4</a:t>
            </a:fld>
            <a:endParaRPr lang="en-US"/>
          </a:p>
        </p:txBody>
      </p:sp>
      <p:sp>
        <p:nvSpPr>
          <p:cNvPr id="8" name="Rectangle 7">
            <a:extLst>
              <a:ext uri="{FF2B5EF4-FFF2-40B4-BE49-F238E27FC236}">
                <a16:creationId xmlns:a16="http://schemas.microsoft.com/office/drawing/2014/main" id="{6778CA93-47D6-8F62-CA2C-77AA48D3C5ED}"/>
              </a:ext>
            </a:extLst>
          </p:cNvPr>
          <p:cNvSpPr/>
          <p:nvPr/>
        </p:nvSpPr>
        <p:spPr>
          <a:xfrm>
            <a:off x="2617704" y="4734779"/>
            <a:ext cx="7828624" cy="1323439"/>
          </a:xfrm>
          <a:prstGeom prst="rect">
            <a:avLst/>
          </a:prstGeom>
          <a:solidFill>
            <a:schemeClr val="accent4">
              <a:lumMod val="20000"/>
              <a:lumOff val="80000"/>
            </a:schemeClr>
          </a:solidFill>
        </p:spPr>
        <p:txBody>
          <a:bodyPr wrap="square">
            <a:spAutoFit/>
          </a:bodyPr>
          <a:lstStyle/>
          <a:p>
            <a:pPr>
              <a:defRPr/>
            </a:pPr>
            <a:r>
              <a:rPr lang="en-US" sz="1600" b="1">
                <a:solidFill>
                  <a:prstClr val="black"/>
                </a:solidFill>
                <a:latin typeface="Calibri" panose="020F0502020204030204"/>
              </a:rPr>
              <a:t>AUs will find a District status report found under Cognos Reports/Special Education December folder (DEC role) </a:t>
            </a:r>
          </a:p>
          <a:p>
            <a:pPr marL="285750" indent="-285750">
              <a:buFont typeface="Arial" panose="020B0604020202020204" pitchFamily="34" charset="0"/>
              <a:buChar char="•"/>
              <a:defRPr/>
            </a:pPr>
            <a:r>
              <a:rPr lang="en-US" sz="1600">
                <a:solidFill>
                  <a:prstClr val="black"/>
                </a:solidFill>
                <a:latin typeface="Calibri" panose="020F0502020204030204"/>
              </a:rPr>
              <a:t>District/AU Activity Report</a:t>
            </a:r>
          </a:p>
          <a:p>
            <a:pPr marL="285750" indent="-285750">
              <a:buFont typeface="Arial" panose="020B0604020202020204" pitchFamily="34" charset="0"/>
              <a:buChar char="•"/>
              <a:defRPr/>
            </a:pPr>
            <a:r>
              <a:rPr lang="en-US" sz="1600">
                <a:solidFill>
                  <a:prstClr val="black"/>
                </a:solidFill>
                <a:latin typeface="Calibri" panose="020F0502020204030204"/>
              </a:rPr>
              <a:t>Lists the status of all Staff Profile and Staff Assignment file uploads and # of errors</a:t>
            </a:r>
          </a:p>
          <a:p>
            <a:pPr marL="285750" indent="-285750">
              <a:buFont typeface="Arial" panose="020B0604020202020204" pitchFamily="34" charset="0"/>
              <a:buChar char="•"/>
              <a:defRPr/>
            </a:pPr>
            <a:r>
              <a:rPr lang="en-US" sz="1600">
                <a:solidFill>
                  <a:prstClr val="black"/>
                </a:solidFill>
                <a:latin typeface="Calibri" panose="020F0502020204030204"/>
              </a:rPr>
              <a:t>Breaks it out by district and AU </a:t>
            </a:r>
          </a:p>
        </p:txBody>
      </p:sp>
    </p:spTree>
    <p:extLst>
      <p:ext uri="{BB962C8B-B14F-4D97-AF65-F5344CB8AC3E}">
        <p14:creationId xmlns:p14="http://schemas.microsoft.com/office/powerpoint/2010/main" val="261239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E3CA-C3CE-4F51-5E7B-CCAF15343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68E65-B841-F5DB-0795-6FC5B645CC19}"/>
              </a:ext>
            </a:extLst>
          </p:cNvPr>
          <p:cNvSpPr>
            <a:spLocks noGrp="1"/>
          </p:cNvSpPr>
          <p:nvPr>
            <p:ph type="title"/>
          </p:nvPr>
        </p:nvSpPr>
        <p:spPr/>
        <p:txBody>
          <a:bodyPr/>
          <a:lstStyle/>
          <a:p>
            <a:r>
              <a:rPr lang="en-US" sz="2800"/>
              <a:t>Special Education December Count</a:t>
            </a:r>
            <a:br>
              <a:rPr lang="en-US" sz="2800"/>
            </a:br>
            <a:r>
              <a:rPr lang="en-US" sz="2800"/>
              <a:t>Grade Level Pulls from Student Interchange</a:t>
            </a:r>
            <a:endParaRPr lang="en-US"/>
          </a:p>
        </p:txBody>
      </p:sp>
      <p:sp>
        <p:nvSpPr>
          <p:cNvPr id="3" name="Content Placeholder 2">
            <a:extLst>
              <a:ext uri="{FF2B5EF4-FFF2-40B4-BE49-F238E27FC236}">
                <a16:creationId xmlns:a16="http://schemas.microsoft.com/office/drawing/2014/main" id="{D2302EF8-A288-C58B-1B08-D8AAB92C0202}"/>
              </a:ext>
            </a:extLst>
          </p:cNvPr>
          <p:cNvSpPr>
            <a:spLocks noGrp="1"/>
          </p:cNvSpPr>
          <p:nvPr>
            <p:ph idx="1"/>
          </p:nvPr>
        </p:nvSpPr>
        <p:spPr/>
        <p:txBody>
          <a:bodyPr/>
          <a:lstStyle/>
          <a:p>
            <a:pPr marL="0" indent="0">
              <a:buNone/>
            </a:pPr>
            <a:r>
              <a:rPr lang="en-US" u="sng"/>
              <a:t>Reminder</a:t>
            </a:r>
          </a:p>
          <a:p>
            <a:pPr lvl="2"/>
            <a:r>
              <a:rPr lang="en-US">
                <a:highlight>
                  <a:srgbClr val="FFFF00"/>
                </a:highlight>
              </a:rPr>
              <a:t>Grade field pulls from the district’s Student Interchange SSA file for most records </a:t>
            </a:r>
          </a:p>
          <a:p>
            <a:pPr lvl="3"/>
            <a:r>
              <a:rPr lang="en-US"/>
              <a:t>This is regardless of what grade is reported in your Participation file</a:t>
            </a:r>
          </a:p>
          <a:p>
            <a:pPr marL="1828800" lvl="4" indent="0">
              <a:buNone/>
            </a:pPr>
            <a:r>
              <a:rPr lang="en-US"/>
              <a:t>- Unless it’s a private or facility school student (generally not included in Student Interchange Files)  </a:t>
            </a:r>
          </a:p>
          <a:p>
            <a:pPr lvl="2"/>
            <a:r>
              <a:rPr lang="en-US"/>
              <a:t>Dec Snapshot pulls grade from the district’s SSA record with latest ‘School Entry Date’ </a:t>
            </a:r>
          </a:p>
          <a:p>
            <a:pPr lvl="2"/>
            <a:r>
              <a:rPr lang="en-US"/>
              <a:t>AU respondent will need to work with their district respondent on the issue</a:t>
            </a:r>
          </a:p>
          <a:p>
            <a:pPr lvl="3"/>
            <a:r>
              <a:rPr lang="en-US"/>
              <a:t>Error DC132 </a:t>
            </a:r>
          </a:p>
          <a:p>
            <a:pPr marL="1371600" lvl="3" indent="0">
              <a:buNone/>
            </a:pPr>
            <a:endParaRPr lang="en-US"/>
          </a:p>
          <a:p>
            <a:pPr marL="914400" lvl="2" indent="0">
              <a:buNone/>
            </a:pPr>
            <a:r>
              <a:rPr lang="en-US"/>
              <a:t>**Any changes in your snapshot may be the result of changes in the files in the Student Interchange or Staff Interchange. Use District Activity Report to research issue: </a:t>
            </a:r>
          </a:p>
          <a:p>
            <a:pPr marL="914400" lvl="2" indent="0">
              <a:buNone/>
            </a:pPr>
            <a:endParaRPr lang="en-US"/>
          </a:p>
          <a:p>
            <a:pPr marL="914400" lvl="2" indent="0">
              <a:buNone/>
            </a:pPr>
            <a:endParaRPr lang="en-US"/>
          </a:p>
          <a:p>
            <a:pPr marL="914400" lvl="2" indent="0">
              <a:buNone/>
            </a:pPr>
            <a:endParaRPr lang="en-US"/>
          </a:p>
          <a:p>
            <a:pPr lvl="3"/>
            <a:endParaRPr lang="en-US"/>
          </a:p>
          <a:p>
            <a:pPr lvl="3"/>
            <a:endParaRPr lang="en-US"/>
          </a:p>
          <a:p>
            <a:pPr marL="1371600" lvl="3" indent="0">
              <a:buNone/>
            </a:pPr>
            <a:endParaRPr lang="en-US"/>
          </a:p>
        </p:txBody>
      </p:sp>
      <p:sp>
        <p:nvSpPr>
          <p:cNvPr id="4" name="Slide Number Placeholder 3">
            <a:extLst>
              <a:ext uri="{FF2B5EF4-FFF2-40B4-BE49-F238E27FC236}">
                <a16:creationId xmlns:a16="http://schemas.microsoft.com/office/drawing/2014/main" id="{6834CCC4-57F8-EB1C-6234-3AC21CD9CC0D}"/>
              </a:ext>
            </a:extLst>
          </p:cNvPr>
          <p:cNvSpPr>
            <a:spLocks noGrp="1"/>
          </p:cNvSpPr>
          <p:nvPr>
            <p:ph type="sldNum" sz="quarter" idx="12"/>
          </p:nvPr>
        </p:nvSpPr>
        <p:spPr/>
        <p:txBody>
          <a:bodyPr/>
          <a:lstStyle/>
          <a:p>
            <a:fld id="{C479D5F6-EDCB-402A-AC08-4943A1820E8F}" type="slidenum">
              <a:rPr lang="en-US" smtClean="0"/>
              <a:pPr/>
              <a:t>5</a:t>
            </a:fld>
            <a:endParaRPr lang="en-US"/>
          </a:p>
        </p:txBody>
      </p:sp>
      <p:sp>
        <p:nvSpPr>
          <p:cNvPr id="8" name="Rectangle 7">
            <a:extLst>
              <a:ext uri="{FF2B5EF4-FFF2-40B4-BE49-F238E27FC236}">
                <a16:creationId xmlns:a16="http://schemas.microsoft.com/office/drawing/2014/main" id="{576A30CB-88D6-570F-DCCD-75EB0F287017}"/>
              </a:ext>
            </a:extLst>
          </p:cNvPr>
          <p:cNvSpPr/>
          <p:nvPr/>
        </p:nvSpPr>
        <p:spPr>
          <a:xfrm>
            <a:off x="2257888" y="4959393"/>
            <a:ext cx="7828624" cy="1323439"/>
          </a:xfrm>
          <a:prstGeom prst="rect">
            <a:avLst/>
          </a:prstGeom>
          <a:solidFill>
            <a:schemeClr val="accent4">
              <a:lumMod val="20000"/>
              <a:lumOff val="80000"/>
            </a:schemeClr>
          </a:solidFill>
        </p:spPr>
        <p:txBody>
          <a:bodyPr wrap="square">
            <a:spAutoFit/>
          </a:bodyPr>
          <a:lstStyle/>
          <a:p>
            <a:pPr>
              <a:defRPr/>
            </a:pPr>
            <a:r>
              <a:rPr lang="en-US" sz="1600" b="1">
                <a:solidFill>
                  <a:prstClr val="black"/>
                </a:solidFill>
                <a:latin typeface="Calibri" panose="020F0502020204030204"/>
              </a:rPr>
              <a:t>AUs will find a District status report found under Cognos Reports/Special Education December folder (DEC role) </a:t>
            </a:r>
          </a:p>
          <a:p>
            <a:pPr marL="285750" indent="-285750">
              <a:buFont typeface="Arial" panose="020B0604020202020204" pitchFamily="34" charset="0"/>
              <a:buChar char="•"/>
              <a:defRPr/>
            </a:pPr>
            <a:r>
              <a:rPr lang="en-US" sz="1600">
                <a:solidFill>
                  <a:prstClr val="black"/>
                </a:solidFill>
                <a:latin typeface="Calibri" panose="020F0502020204030204"/>
              </a:rPr>
              <a:t>District/AU Activity Report</a:t>
            </a:r>
          </a:p>
          <a:p>
            <a:pPr marL="285750" indent="-285750">
              <a:buFont typeface="Arial" panose="020B0604020202020204" pitchFamily="34" charset="0"/>
              <a:buChar char="•"/>
              <a:defRPr/>
            </a:pPr>
            <a:r>
              <a:rPr lang="en-US" sz="1600">
                <a:solidFill>
                  <a:prstClr val="black"/>
                </a:solidFill>
                <a:latin typeface="Calibri" panose="020F0502020204030204"/>
              </a:rPr>
              <a:t>Lists the status of all Staff Profile and Staff Assignment file uploads and # of errors</a:t>
            </a:r>
          </a:p>
          <a:p>
            <a:pPr marL="285750" indent="-285750">
              <a:buFont typeface="Arial" panose="020B0604020202020204" pitchFamily="34" charset="0"/>
              <a:buChar char="•"/>
              <a:defRPr/>
            </a:pPr>
            <a:r>
              <a:rPr lang="en-US" sz="1600">
                <a:solidFill>
                  <a:prstClr val="black"/>
                </a:solidFill>
                <a:latin typeface="Calibri" panose="020F0502020204030204"/>
              </a:rPr>
              <a:t>Breaks it out by district and AU </a:t>
            </a:r>
          </a:p>
        </p:txBody>
      </p:sp>
    </p:spTree>
    <p:extLst>
      <p:ext uri="{BB962C8B-B14F-4D97-AF65-F5344CB8AC3E}">
        <p14:creationId xmlns:p14="http://schemas.microsoft.com/office/powerpoint/2010/main" val="188363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1D044-54D5-29CE-3A6F-2D69D0BB69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DC3981-0C49-2505-D59F-3564DF91CA1A}"/>
              </a:ext>
            </a:extLst>
          </p:cNvPr>
          <p:cNvSpPr>
            <a:spLocks noGrp="1"/>
          </p:cNvSpPr>
          <p:nvPr>
            <p:ph type="title"/>
          </p:nvPr>
        </p:nvSpPr>
        <p:spPr>
          <a:xfrm>
            <a:off x="181174" y="136525"/>
            <a:ext cx="8065168" cy="898524"/>
          </a:xfrm>
        </p:spPr>
        <p:txBody>
          <a:bodyPr>
            <a:normAutofit fontScale="90000"/>
          </a:bodyPr>
          <a:lstStyle/>
          <a:p>
            <a:r>
              <a:rPr lang="en-US" dirty="0"/>
              <a:t>Special Education December Count:</a:t>
            </a:r>
            <a:br>
              <a:rPr lang="en-US" dirty="0"/>
            </a:br>
            <a:r>
              <a:rPr lang="en-US" dirty="0"/>
              <a:t>Helpful Report to find why staff EDIDS are missing </a:t>
            </a:r>
            <a:br>
              <a:rPr lang="en-US" dirty="0"/>
            </a:br>
            <a:r>
              <a:rPr lang="en-US" dirty="0"/>
              <a:t>from your Dec Count Snapshot</a:t>
            </a:r>
          </a:p>
        </p:txBody>
      </p:sp>
      <p:sp>
        <p:nvSpPr>
          <p:cNvPr id="15" name="TextBox 14">
            <a:extLst>
              <a:ext uri="{FF2B5EF4-FFF2-40B4-BE49-F238E27FC236}">
                <a16:creationId xmlns:a16="http://schemas.microsoft.com/office/drawing/2014/main" id="{8042BC25-4B07-D63C-1F9C-EDD9279B34CA}"/>
              </a:ext>
            </a:extLst>
          </p:cNvPr>
          <p:cNvSpPr txBox="1"/>
          <p:nvPr/>
        </p:nvSpPr>
        <p:spPr>
          <a:xfrm>
            <a:off x="163372" y="1313529"/>
            <a:ext cx="11904133" cy="2523768"/>
          </a:xfrm>
          <a:prstGeom prst="rect">
            <a:avLst/>
          </a:prstGeom>
          <a:noFill/>
        </p:spPr>
        <p:txBody>
          <a:bodyPr wrap="square" rtlCol="0">
            <a:spAutoFit/>
          </a:bodyPr>
          <a:lstStyle/>
          <a:p>
            <a:r>
              <a:rPr lang="en-US" sz="1600" dirty="0"/>
              <a:t>Records potentially missing from your snapshot may be found in this report. </a:t>
            </a:r>
          </a:p>
          <a:p>
            <a:r>
              <a:rPr lang="en-US" sz="1600" dirty="0">
                <a:highlight>
                  <a:srgbClr val="FFFF00"/>
                </a:highlight>
              </a:rPr>
              <a:t>Pipeline Reports </a:t>
            </a:r>
            <a:r>
              <a:rPr lang="en-US" sz="1600" dirty="0">
                <a:highlight>
                  <a:srgbClr val="FFFF00"/>
                </a:highlight>
                <a:sym typeface="Wingdings" panose="05000000000000000000" pitchFamily="2" charset="2"/>
              </a:rPr>
              <a:t> </a:t>
            </a:r>
            <a:r>
              <a:rPr lang="en-US" sz="1600" dirty="0">
                <a:highlight>
                  <a:srgbClr val="FFFF00"/>
                </a:highlight>
              </a:rPr>
              <a:t>Records Not in Snapshot </a:t>
            </a:r>
          </a:p>
          <a:p>
            <a:pPr marL="285750" indent="-285750">
              <a:buFont typeface="Arial" panose="020B0604020202020204" pitchFamily="34" charset="0"/>
              <a:buChar char="•"/>
            </a:pPr>
            <a:r>
              <a:rPr lang="en-US" sz="1600" b="1" dirty="0"/>
              <a:t>Filter on Snapshot Type ‘December Staff’ and each file type</a:t>
            </a:r>
            <a:endParaRPr lang="en-US" sz="1600" b="1" dirty="0">
              <a:highlight>
                <a:srgbClr val="FFFF00"/>
              </a:highlight>
            </a:endParaRPr>
          </a:p>
          <a:p>
            <a:pPr marL="285750" indent="-285750">
              <a:buFont typeface="Arial" panose="020B0604020202020204" pitchFamily="34" charset="0"/>
              <a:buChar char="•"/>
            </a:pPr>
            <a:r>
              <a:rPr lang="en-US" sz="1600" dirty="0"/>
              <a:t>Records listed in this report do not meet the snapshot criteria  (see reasons below right) </a:t>
            </a:r>
            <a:r>
              <a:rPr lang="en-US" sz="1600" i="1" dirty="0"/>
              <a:t>but they are not errors</a:t>
            </a:r>
            <a:endParaRPr lang="en-US" sz="1600" dirty="0"/>
          </a:p>
          <a:p>
            <a:pPr marL="285750" indent="-285750">
              <a:buFont typeface="Arial" panose="020B0604020202020204" pitchFamily="34" charset="0"/>
              <a:buChar char="•"/>
            </a:pPr>
            <a:r>
              <a:rPr lang="en-US" sz="1600" dirty="0"/>
              <a:t>Use this report to find why a staff or student interchange record is missing from your snapshot</a:t>
            </a:r>
          </a:p>
          <a:p>
            <a:pPr marL="285750" indent="-285750">
              <a:buFont typeface="Arial" panose="020B0604020202020204" pitchFamily="34" charset="0"/>
              <a:buChar char="•"/>
            </a:pPr>
            <a:r>
              <a:rPr lang="en-US" sz="1600" dirty="0"/>
              <a:t>AUs please use this report to locate why a Staff record is missing (to help your staff respondent)</a:t>
            </a:r>
          </a:p>
          <a:p>
            <a:pPr marL="171450" indent="-171450">
              <a:buFont typeface="Arial" panose="020B0604020202020204" pitchFamily="34" charset="0"/>
              <a:buChar char="•"/>
            </a:pPr>
            <a:endParaRPr lang="en-US" sz="1600" dirty="0"/>
          </a:p>
          <a:p>
            <a:endParaRPr lang="en-US" sz="1600" dirty="0"/>
          </a:p>
          <a:p>
            <a:endParaRPr lang="en-US" sz="1200" dirty="0"/>
          </a:p>
          <a:p>
            <a:endParaRPr lang="en-US" dirty="0"/>
          </a:p>
        </p:txBody>
      </p:sp>
      <p:pic>
        <p:nvPicPr>
          <p:cNvPr id="2054" name="Picture 6" descr="screenshot of where to find the Pipeline Report/Records Not in Snasphot Report. Filter on December Staff or December Student and then each file type.">
            <a:extLst>
              <a:ext uri="{FF2B5EF4-FFF2-40B4-BE49-F238E27FC236}">
                <a16:creationId xmlns:a16="http://schemas.microsoft.com/office/drawing/2014/main" id="{3B4613CB-1BFC-09B6-DB6A-4B0171243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40" y="3044971"/>
            <a:ext cx="9084733" cy="3146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908CDF-81E1-F23A-C0D5-2EA13D412B4F}"/>
              </a:ext>
            </a:extLst>
          </p:cNvPr>
          <p:cNvSpPr txBox="1"/>
          <p:nvPr/>
        </p:nvSpPr>
        <p:spPr>
          <a:xfrm>
            <a:off x="9409841" y="3044971"/>
            <a:ext cx="2782160" cy="2646878"/>
          </a:xfrm>
          <a:prstGeom prst="rect">
            <a:avLst/>
          </a:prstGeom>
          <a:noFill/>
        </p:spPr>
        <p:txBody>
          <a:bodyPr wrap="square" rtlCol="0">
            <a:spAutoFit/>
          </a:bodyPr>
          <a:lstStyle/>
          <a:p>
            <a:pPr marL="171450" indent="-171450">
              <a:buFont typeface="Arial" panose="020B0604020202020204" pitchFamily="34" charset="0"/>
              <a:buChar char="•"/>
            </a:pPr>
            <a:r>
              <a:rPr lang="en-US" sz="1400" dirty="0"/>
              <a:t>Record may have error in the Staff Interchange files</a:t>
            </a:r>
          </a:p>
          <a:p>
            <a:endParaRPr lang="en-US" sz="1400" dirty="0"/>
          </a:p>
          <a:p>
            <a:pPr marL="171450" indent="-171450">
              <a:buFont typeface="Arial" panose="020B0604020202020204" pitchFamily="34" charset="0"/>
              <a:buChar char="•"/>
            </a:pPr>
            <a:r>
              <a:rPr lang="en-US" sz="1400" dirty="0"/>
              <a:t>Record may not be included in one of the Staff Interchange files</a:t>
            </a:r>
          </a:p>
          <a:p>
            <a:endParaRPr lang="en-US" sz="1400" dirty="0"/>
          </a:p>
          <a:p>
            <a:pPr marL="171450" indent="-171450">
              <a:buFont typeface="Arial" panose="020B0604020202020204" pitchFamily="34" charset="0"/>
              <a:buChar char="•"/>
            </a:pPr>
            <a:r>
              <a:rPr lang="en-US" sz="1400" dirty="0"/>
              <a:t>Record may not be marked with Sped Assignment Flag = 1</a:t>
            </a:r>
          </a:p>
          <a:p>
            <a:endParaRPr lang="en-US" sz="1400" dirty="0"/>
          </a:p>
          <a:p>
            <a:pPr marL="171450" indent="-171450">
              <a:buFont typeface="Arial" panose="020B0604020202020204" pitchFamily="34" charset="0"/>
              <a:buChar char="•"/>
            </a:pPr>
            <a:r>
              <a:rPr lang="en-US" sz="1400" dirty="0"/>
              <a:t>Record may have an End Date of Assignment prior to 12/01/24</a:t>
            </a:r>
          </a:p>
          <a:p>
            <a:pPr marL="457200" lvl="1" indent="0">
              <a:spcBef>
                <a:spcPts val="0"/>
              </a:spcBef>
              <a:buNone/>
            </a:pPr>
            <a:endParaRPr lang="en-US" sz="1200" dirty="0">
              <a:solidFill>
                <a:srgbClr val="FF0000"/>
              </a:solidFill>
            </a:endParaRPr>
          </a:p>
        </p:txBody>
      </p:sp>
      <p:sp>
        <p:nvSpPr>
          <p:cNvPr id="3" name="Slide Number Placeholder 2">
            <a:extLst>
              <a:ext uri="{FF2B5EF4-FFF2-40B4-BE49-F238E27FC236}">
                <a16:creationId xmlns:a16="http://schemas.microsoft.com/office/drawing/2014/main" id="{D7FF65AB-8305-9E59-019C-C6EDCDE2D2A2}"/>
              </a:ext>
            </a:extLst>
          </p:cNvPr>
          <p:cNvSpPr>
            <a:spLocks noGrp="1"/>
          </p:cNvSpPr>
          <p:nvPr>
            <p:ph type="sldNum" sz="quarter" idx="12"/>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50406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Frequently Requested Codes Webpage </a:t>
            </a:r>
            <a:br>
              <a:rPr lang="en-US" dirty="0">
                <a:solidFill>
                  <a:schemeClr val="tx1"/>
                </a:solidFill>
              </a:rPr>
            </a:br>
            <a:endParaRPr lang="en-US" dirty="0">
              <a:solidFill>
                <a:schemeClr val="tx1"/>
              </a:solidFill>
            </a:endParaRPr>
          </a:p>
        </p:txBody>
      </p:sp>
      <p:sp>
        <p:nvSpPr>
          <p:cNvPr id="6" name="TextBox 5">
            <a:extLst>
              <a:ext uri="{FF2B5EF4-FFF2-40B4-BE49-F238E27FC236}">
                <a16:creationId xmlns:a16="http://schemas.microsoft.com/office/drawing/2014/main" id="{01A77B15-683A-2D8D-AB56-2B44B4D46205}"/>
              </a:ext>
            </a:extLst>
          </p:cNvPr>
          <p:cNvSpPr txBox="1"/>
          <p:nvPr/>
        </p:nvSpPr>
        <p:spPr>
          <a:xfrm>
            <a:off x="7708968" y="205176"/>
            <a:ext cx="2518611" cy="646331"/>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3"/>
              </a:rPr>
              <a:t>Frequently Requested Codes and Resources</a:t>
            </a:r>
            <a:endParaRPr lang="en-US" dirty="0">
              <a:latin typeface="Trebuchet MS" panose="020B0603020202020204" pitchFamily="34" charset="0"/>
            </a:endParaRPr>
          </a:p>
        </p:txBody>
      </p:sp>
      <p:pic>
        <p:nvPicPr>
          <p:cNvPr id="1026" name="Picture 2" descr="Screenshot of Frequently Requested Codes and Resources webpage">
            <a:extLst>
              <a:ext uri="{FF2B5EF4-FFF2-40B4-BE49-F238E27FC236}">
                <a16:creationId xmlns:a16="http://schemas.microsoft.com/office/drawing/2014/main" id="{B20ECD16-FEB6-F1B4-8534-6BB553FC8719}"/>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632927" y="1573048"/>
            <a:ext cx="5614867" cy="37119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BAEB78B-A249-A9DB-F9D4-36BD813C1AC4}"/>
              </a:ext>
            </a:extLst>
          </p:cNvPr>
          <p:cNvSpPr>
            <a:spLocks noGrp="1"/>
          </p:cNvSpPr>
          <p:nvPr>
            <p:ph sz="half" idx="2"/>
          </p:nvPr>
        </p:nvSpPr>
        <p:spPr>
          <a:xfrm>
            <a:off x="6377473" y="1713100"/>
            <a:ext cx="5341776" cy="4351338"/>
          </a:xfrm>
        </p:spPr>
        <p:txBody>
          <a:bodyPr/>
          <a:lstStyle/>
          <a:p>
            <a:pPr marL="0" indent="0">
              <a:buNone/>
            </a:pPr>
            <a:r>
              <a:rPr lang="en-US" sz="2000" dirty="0"/>
              <a:t>This is where you will find:</a:t>
            </a:r>
          </a:p>
          <a:p>
            <a:r>
              <a:rPr lang="en-US" sz="2000" dirty="0"/>
              <a:t>AU codes and their member district codes</a:t>
            </a:r>
          </a:p>
          <a:p>
            <a:r>
              <a:rPr lang="en-US" sz="2000" dirty="0"/>
              <a:t>Special Education Program codes</a:t>
            </a:r>
          </a:p>
          <a:p>
            <a:r>
              <a:rPr lang="en-US" sz="2000" dirty="0"/>
              <a:t>Facility School codes</a:t>
            </a:r>
          </a:p>
          <a:p>
            <a:r>
              <a:rPr lang="en-US" sz="2000" dirty="0"/>
              <a:t>Detention Center codes</a:t>
            </a:r>
          </a:p>
          <a:p>
            <a:r>
              <a:rPr lang="en-US" sz="2000" dirty="0"/>
              <a:t>Head Start codes</a:t>
            </a:r>
          </a:p>
          <a:p>
            <a:r>
              <a:rPr lang="en-US" sz="2000" dirty="0"/>
              <a:t>Non-public school codes</a:t>
            </a:r>
          </a:p>
          <a:p>
            <a:r>
              <a:rPr lang="en-US" sz="2000" dirty="0"/>
              <a:t>All school codes list – includes facility schools, but not SPED Programs </a:t>
            </a:r>
          </a:p>
          <a:p>
            <a:pPr marL="0" indent="0">
              <a:buNone/>
            </a:pPr>
            <a:endParaRPr lang="en-US" dirty="0"/>
          </a:p>
        </p:txBody>
      </p:sp>
      <p:sp>
        <p:nvSpPr>
          <p:cNvPr id="5" name="Slide Number Placeholder 4">
            <a:extLst>
              <a:ext uri="{FF2B5EF4-FFF2-40B4-BE49-F238E27FC236}">
                <a16:creationId xmlns:a16="http://schemas.microsoft.com/office/drawing/2014/main" id="{8BCB5380-B0DD-4165-98B4-28274A325838}"/>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87302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95022E-8804-F197-005A-D35F292216C1}"/>
              </a:ext>
            </a:extLst>
          </p:cNvPr>
          <p:cNvSpPr>
            <a:spLocks noGrp="1"/>
          </p:cNvSpPr>
          <p:nvPr>
            <p:ph type="title" idx="4294967295"/>
          </p:nvPr>
        </p:nvSpPr>
        <p:spPr>
          <a:xfrm>
            <a:off x="1" y="130606"/>
            <a:ext cx="2139884" cy="1415390"/>
          </a:xfrm>
        </p:spPr>
        <p:txBody>
          <a:bodyPr>
            <a:normAutofit/>
          </a:bodyPr>
          <a:lstStyle/>
          <a:p>
            <a:r>
              <a:rPr lang="en-US" sz="2000" dirty="0"/>
              <a:t>PAI Codes: </a:t>
            </a:r>
            <a:br>
              <a:rPr lang="en-US" sz="2000" dirty="0"/>
            </a:br>
            <a:r>
              <a:rPr lang="en-US" sz="2000" dirty="0"/>
              <a:t>A-Side and B-Side Codes </a:t>
            </a:r>
          </a:p>
        </p:txBody>
      </p:sp>
      <p:graphicFrame>
        <p:nvGraphicFramePr>
          <p:cNvPr id="5" name="Content Placeholder 4">
            <a:extLst>
              <a:ext uri="{FF2B5EF4-FFF2-40B4-BE49-F238E27FC236}">
                <a16:creationId xmlns:a16="http://schemas.microsoft.com/office/drawing/2014/main" id="{3B72046E-4EE8-E4E6-531D-447EDACD0339}"/>
              </a:ext>
            </a:extLst>
          </p:cNvPr>
          <p:cNvGraphicFramePr>
            <a:graphicFrameLocks noGrp="1"/>
          </p:cNvGraphicFramePr>
          <p:nvPr>
            <p:ph idx="4294967295"/>
            <p:extLst>
              <p:ext uri="{D42A27DB-BD31-4B8C-83A1-F6EECF244321}">
                <p14:modId xmlns:p14="http://schemas.microsoft.com/office/powerpoint/2010/main" val="3440774054"/>
              </p:ext>
            </p:extLst>
          </p:nvPr>
        </p:nvGraphicFramePr>
        <p:xfrm>
          <a:off x="1994161" y="130606"/>
          <a:ext cx="9700183" cy="6279292"/>
        </p:xfrm>
        <a:graphic>
          <a:graphicData uri="http://schemas.openxmlformats.org/drawingml/2006/table">
            <a:tbl>
              <a:tblPr firstRow="1" bandRow="1">
                <a:tableStyleId>{5C22544A-7EE6-4342-B048-85BDC9FD1C3A}</a:tableStyleId>
              </a:tblPr>
              <a:tblGrid>
                <a:gridCol w="842662">
                  <a:extLst>
                    <a:ext uri="{9D8B030D-6E8A-4147-A177-3AD203B41FA5}">
                      <a16:colId xmlns:a16="http://schemas.microsoft.com/office/drawing/2014/main" val="3098807762"/>
                    </a:ext>
                  </a:extLst>
                </a:gridCol>
                <a:gridCol w="3660994">
                  <a:extLst>
                    <a:ext uri="{9D8B030D-6E8A-4147-A177-3AD203B41FA5}">
                      <a16:colId xmlns:a16="http://schemas.microsoft.com/office/drawing/2014/main" val="3207455067"/>
                    </a:ext>
                  </a:extLst>
                </a:gridCol>
                <a:gridCol w="869622">
                  <a:extLst>
                    <a:ext uri="{9D8B030D-6E8A-4147-A177-3AD203B41FA5}">
                      <a16:colId xmlns:a16="http://schemas.microsoft.com/office/drawing/2014/main" val="1582297450"/>
                    </a:ext>
                  </a:extLst>
                </a:gridCol>
                <a:gridCol w="4326905">
                  <a:extLst>
                    <a:ext uri="{9D8B030D-6E8A-4147-A177-3AD203B41FA5}">
                      <a16:colId xmlns:a16="http://schemas.microsoft.com/office/drawing/2014/main" val="185487382"/>
                    </a:ext>
                  </a:extLst>
                </a:gridCol>
              </a:tblGrid>
              <a:tr h="698953">
                <a:tc>
                  <a:txBody>
                    <a:bodyPr/>
                    <a:lstStyle/>
                    <a:p>
                      <a:r>
                        <a:rPr lang="en-US" sz="1400" dirty="0">
                          <a:solidFill>
                            <a:schemeClr val="tx1"/>
                          </a:solidFill>
                          <a:latin typeface="Trebuchet MS" panose="020B0603020202020204" pitchFamily="34" charset="0"/>
                        </a:rPr>
                        <a:t>PAI Codes A-Side</a:t>
                      </a:r>
                    </a:p>
                  </a:txBody>
                  <a:tcPr>
                    <a:solidFill>
                      <a:schemeClr val="bg1">
                        <a:lumMod val="75000"/>
                      </a:schemeClr>
                    </a:solidFill>
                  </a:tcPr>
                </a:tc>
                <a:tc>
                  <a:txBody>
                    <a:bodyPr/>
                    <a:lstStyle/>
                    <a:p>
                      <a:r>
                        <a:rPr lang="en-US" sz="1400" dirty="0">
                          <a:solidFill>
                            <a:schemeClr val="tx1"/>
                          </a:solidFill>
                          <a:latin typeface="Trebuchet MS" panose="020B0603020202020204" pitchFamily="34" charset="0"/>
                        </a:rPr>
                        <a:t>A – Side District of Attendance PAI Code Descriptions</a:t>
                      </a:r>
                    </a:p>
                  </a:txBody>
                  <a:tcPr>
                    <a:solidFill>
                      <a:schemeClr val="bg1">
                        <a:lumMod val="75000"/>
                      </a:schemeClr>
                    </a:solidFill>
                  </a:tcPr>
                </a:tc>
                <a:tc>
                  <a:txBody>
                    <a:bodyPr/>
                    <a:lstStyle/>
                    <a:p>
                      <a:r>
                        <a:rPr lang="en-US" sz="1400" dirty="0">
                          <a:solidFill>
                            <a:schemeClr val="tx1"/>
                          </a:solidFill>
                          <a:latin typeface="Trebuchet MS" panose="020B0603020202020204" pitchFamily="34" charset="0"/>
                        </a:rPr>
                        <a:t>PAI Codes</a:t>
                      </a:r>
                    </a:p>
                    <a:p>
                      <a:r>
                        <a:rPr lang="en-US" sz="1400" dirty="0">
                          <a:solidFill>
                            <a:schemeClr val="tx1"/>
                          </a:solidFill>
                          <a:latin typeface="Trebuchet MS" panose="020B0603020202020204" pitchFamily="34" charset="0"/>
                        </a:rPr>
                        <a:t>B –Side </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Trebuchet MS" panose="020B0603020202020204" pitchFamily="34" charset="0"/>
                        </a:rPr>
                        <a:t>B-Side District of Residence PAI Code Descriptions</a:t>
                      </a:r>
                    </a:p>
                    <a:p>
                      <a:endParaRPr lang="en-US" sz="1400" dirty="0">
                        <a:solidFill>
                          <a:schemeClr val="tx1"/>
                        </a:solidFill>
                        <a:latin typeface="Trebuchet MS" panose="020B0603020202020204" pitchFamily="34" charset="0"/>
                      </a:endParaRPr>
                    </a:p>
                  </a:txBody>
                  <a:tcPr>
                    <a:solidFill>
                      <a:schemeClr val="bg1">
                        <a:lumMod val="75000"/>
                      </a:schemeClr>
                    </a:solidFill>
                  </a:tcPr>
                </a:tc>
                <a:extLst>
                  <a:ext uri="{0D108BD9-81ED-4DB2-BD59-A6C34878D82A}">
                    <a16:rowId xmlns:a16="http://schemas.microsoft.com/office/drawing/2014/main" val="2908162398"/>
                  </a:ext>
                </a:extLst>
              </a:tr>
              <a:tr h="287687">
                <a:tc>
                  <a:txBody>
                    <a:bodyPr/>
                    <a:lstStyle/>
                    <a:p>
                      <a:r>
                        <a:rPr lang="en-US" sz="1200" dirty="0">
                          <a:latin typeface="Trebuchet MS" panose="020B0603020202020204" pitchFamily="34" charset="0"/>
                        </a:rPr>
                        <a:t>01</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Designated School</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2595506046"/>
                  </a:ext>
                </a:extLst>
              </a:tr>
              <a:tr h="287687">
                <a:tc>
                  <a:txBody>
                    <a:bodyPr/>
                    <a:lstStyle/>
                    <a:p>
                      <a:r>
                        <a:rPr lang="en-US" sz="1200" dirty="0">
                          <a:latin typeface="Trebuchet MS" panose="020B0603020202020204" pitchFamily="34" charset="0"/>
                        </a:rPr>
                        <a:t>02</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Open Enrollment </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2370871366"/>
                  </a:ext>
                </a:extLst>
              </a:tr>
              <a:tr h="287687">
                <a:tc>
                  <a:txBody>
                    <a:bodyPr/>
                    <a:lstStyle/>
                    <a:p>
                      <a:r>
                        <a:rPr lang="en-US" sz="1200" dirty="0">
                          <a:latin typeface="Trebuchet MS" panose="020B0603020202020204" pitchFamily="34" charset="0"/>
                        </a:rPr>
                        <a:t>03</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1545366601"/>
                  </a:ext>
                </a:extLst>
              </a:tr>
              <a:tr h="287687">
                <a:tc>
                  <a:txBody>
                    <a:bodyPr/>
                    <a:lstStyle/>
                    <a:p>
                      <a:r>
                        <a:rPr lang="en-US" sz="1200" dirty="0">
                          <a:latin typeface="Trebuchet MS" panose="020B0603020202020204" pitchFamily="34" charset="0"/>
                        </a:rPr>
                        <a:t>08</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Non-Choice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4149138337"/>
                  </a:ext>
                </a:extLst>
              </a:tr>
              <a:tr h="287687">
                <a:tc>
                  <a:txBody>
                    <a:bodyPr/>
                    <a:lstStyle/>
                    <a:p>
                      <a:r>
                        <a:rPr lang="en-US" sz="1200" dirty="0">
                          <a:latin typeface="Trebuchet MS" panose="020B0603020202020204" pitchFamily="34" charset="0"/>
                        </a:rPr>
                        <a:t>04</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Choice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extLst>
                  <a:ext uri="{0D108BD9-81ED-4DB2-BD59-A6C34878D82A}">
                    <a16:rowId xmlns:a16="http://schemas.microsoft.com/office/drawing/2014/main" val="1562281478"/>
                  </a:ext>
                </a:extLst>
              </a:tr>
              <a:tr h="459169">
                <a:tc>
                  <a:txBody>
                    <a:bodyPr/>
                    <a:lstStyle/>
                    <a:p>
                      <a:r>
                        <a:rPr lang="en-US" sz="1200" dirty="0">
                          <a:latin typeface="Trebuchet MS" panose="020B0603020202020204" pitchFamily="34" charset="0"/>
                        </a:rPr>
                        <a:t>n/a</a:t>
                      </a:r>
                    </a:p>
                  </a:txBody>
                  <a:tcPr>
                    <a:solidFill>
                      <a:srgbClr val="CCECFF"/>
                    </a:solidFill>
                  </a:tcPr>
                </a:tc>
                <a:tc>
                  <a:txBody>
                    <a:bodyPr/>
                    <a:lstStyle/>
                    <a:p>
                      <a:endParaRPr lang="en-US" sz="1200" dirty="0">
                        <a:latin typeface="Trebuchet MS" panose="020B0603020202020204" pitchFamily="34" charset="0"/>
                      </a:endParaRPr>
                    </a:p>
                  </a:txBody>
                  <a:tcPr>
                    <a:solidFill>
                      <a:srgbClr val="CCECFF"/>
                    </a:solidFill>
                  </a:tcPr>
                </a:tc>
                <a:tc>
                  <a:txBody>
                    <a:bodyPr/>
                    <a:lstStyle/>
                    <a:p>
                      <a:r>
                        <a:rPr lang="en-US" sz="1200" dirty="0">
                          <a:latin typeface="Trebuchet MS" panose="020B0603020202020204" pitchFamily="34" charset="0"/>
                        </a:rPr>
                        <a:t>22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Licensed Eligible Facility Attending On-Grounds School (Approved Facility School)</a:t>
                      </a:r>
                    </a:p>
                  </a:txBody>
                  <a:tcPr>
                    <a:solidFill>
                      <a:schemeClr val="accent6">
                        <a:lumMod val="20000"/>
                        <a:lumOff val="80000"/>
                      </a:schemeClr>
                    </a:solidFill>
                  </a:tcPr>
                </a:tc>
                <a:extLst>
                  <a:ext uri="{0D108BD9-81ED-4DB2-BD59-A6C34878D82A}">
                    <a16:rowId xmlns:a16="http://schemas.microsoft.com/office/drawing/2014/main" val="768469840"/>
                  </a:ext>
                </a:extLst>
              </a:tr>
              <a:tr h="287687">
                <a:tc>
                  <a:txBody>
                    <a:bodyPr/>
                    <a:lstStyle/>
                    <a:p>
                      <a:r>
                        <a:rPr lang="en-US" sz="1200" dirty="0">
                          <a:latin typeface="Trebuchet MS" panose="020B0603020202020204" pitchFamily="34" charset="0"/>
                        </a:rPr>
                        <a:t>05</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Non-Choice</a:t>
                      </a:r>
                    </a:p>
                  </a:txBody>
                  <a:tcPr>
                    <a:solidFill>
                      <a:srgbClr val="CCECFF"/>
                    </a:solidFill>
                  </a:tcPr>
                </a:tc>
                <a:tc>
                  <a:txBody>
                    <a:bodyPr/>
                    <a:lstStyle/>
                    <a:p>
                      <a:r>
                        <a:rPr lang="en-US" sz="1200" dirty="0">
                          <a:latin typeface="Trebuchet MS" panose="020B0603020202020204" pitchFamily="34" charset="0"/>
                        </a:rPr>
                        <a:t>23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Licensed Facility, Attending Public School</a:t>
                      </a:r>
                    </a:p>
                  </a:txBody>
                  <a:tcPr>
                    <a:solidFill>
                      <a:schemeClr val="accent6">
                        <a:lumMod val="20000"/>
                        <a:lumOff val="80000"/>
                      </a:schemeClr>
                    </a:solidFill>
                  </a:tcPr>
                </a:tc>
                <a:extLst>
                  <a:ext uri="{0D108BD9-81ED-4DB2-BD59-A6C34878D82A}">
                    <a16:rowId xmlns:a16="http://schemas.microsoft.com/office/drawing/2014/main" val="361272822"/>
                  </a:ext>
                </a:extLst>
              </a:tr>
              <a:tr h="287687">
                <a:tc>
                  <a:txBody>
                    <a:bodyPr/>
                    <a:lstStyle/>
                    <a:p>
                      <a:r>
                        <a:rPr lang="en-US" sz="1200" dirty="0">
                          <a:latin typeface="Trebuchet MS" panose="020B0603020202020204" pitchFamily="34" charset="0"/>
                        </a:rPr>
                        <a:t>11</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Detention Center</a:t>
                      </a:r>
                    </a:p>
                  </a:txBody>
                  <a:tcPr>
                    <a:solidFill>
                      <a:srgbClr val="CCECFF"/>
                    </a:solidFill>
                  </a:tcPr>
                </a:tc>
                <a:tc>
                  <a:txBody>
                    <a:bodyPr/>
                    <a:lstStyle/>
                    <a:p>
                      <a:r>
                        <a:rPr lang="en-US" sz="1200" dirty="0">
                          <a:latin typeface="Trebuchet MS" panose="020B0603020202020204" pitchFamily="34" charset="0"/>
                        </a:rPr>
                        <a:t>24</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Court-Mandated Juvenile Detention</a:t>
                      </a:r>
                    </a:p>
                  </a:txBody>
                  <a:tcPr>
                    <a:solidFill>
                      <a:schemeClr val="accent6">
                        <a:lumMod val="20000"/>
                        <a:lumOff val="80000"/>
                      </a:schemeClr>
                    </a:solidFill>
                  </a:tcPr>
                </a:tc>
                <a:extLst>
                  <a:ext uri="{0D108BD9-81ED-4DB2-BD59-A6C34878D82A}">
                    <a16:rowId xmlns:a16="http://schemas.microsoft.com/office/drawing/2014/main" val="2595846848"/>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Non-Public School (Contractual Agreement)</a:t>
                      </a:r>
                    </a:p>
                  </a:txBody>
                  <a:tcPr>
                    <a:solidFill>
                      <a:schemeClr val="accent6">
                        <a:lumMod val="20000"/>
                        <a:lumOff val="80000"/>
                      </a:schemeClr>
                    </a:solidFill>
                  </a:tcPr>
                </a:tc>
                <a:extLst>
                  <a:ext uri="{0D108BD9-81ED-4DB2-BD59-A6C34878D82A}">
                    <a16:rowId xmlns:a16="http://schemas.microsoft.com/office/drawing/2014/main" val="518747199"/>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28</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Outside of CO, Public Education Agency</a:t>
                      </a:r>
                    </a:p>
                  </a:txBody>
                  <a:tcPr>
                    <a:solidFill>
                      <a:schemeClr val="accent6">
                        <a:lumMod val="20000"/>
                        <a:lumOff val="80000"/>
                      </a:schemeClr>
                    </a:solidFill>
                  </a:tcPr>
                </a:tc>
                <a:extLst>
                  <a:ext uri="{0D108BD9-81ED-4DB2-BD59-A6C34878D82A}">
                    <a16:rowId xmlns:a16="http://schemas.microsoft.com/office/drawing/2014/main" val="3909006084"/>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29</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Outside of CO, Non-Public School</a:t>
                      </a:r>
                    </a:p>
                  </a:txBody>
                  <a:tcPr>
                    <a:solidFill>
                      <a:schemeClr val="accent6">
                        <a:lumMod val="20000"/>
                        <a:lumOff val="80000"/>
                      </a:schemeClr>
                    </a:solidFill>
                  </a:tcPr>
                </a:tc>
                <a:extLst>
                  <a:ext uri="{0D108BD9-81ED-4DB2-BD59-A6C34878D82A}">
                    <a16:rowId xmlns:a16="http://schemas.microsoft.com/office/drawing/2014/main" val="2763847094"/>
                  </a:ext>
                </a:extLst>
              </a:tr>
              <a:tr h="287687">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n/a</a:t>
                      </a:r>
                    </a:p>
                  </a:txBody>
                  <a:tcPr>
                    <a:solidFill>
                      <a:srgbClr val="CCECFF"/>
                    </a:solidFill>
                  </a:tcPr>
                </a:tc>
                <a:tc>
                  <a:txBody>
                    <a:bodyPr/>
                    <a:lstStyle/>
                    <a:p>
                      <a:r>
                        <a:rPr lang="en-US" sz="1200" dirty="0">
                          <a:latin typeface="Trebuchet MS" panose="020B0603020202020204" pitchFamily="34" charset="0"/>
                        </a:rPr>
                        <a:t>30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CO Public Agency (Contractual Agreement)</a:t>
                      </a:r>
                    </a:p>
                  </a:txBody>
                  <a:tcPr>
                    <a:solidFill>
                      <a:schemeClr val="accent6">
                        <a:lumMod val="20000"/>
                        <a:lumOff val="80000"/>
                      </a:schemeClr>
                    </a:solidFill>
                  </a:tcPr>
                </a:tc>
                <a:extLst>
                  <a:ext uri="{0D108BD9-81ED-4DB2-BD59-A6C34878D82A}">
                    <a16:rowId xmlns:a16="http://schemas.microsoft.com/office/drawing/2014/main" val="336176535"/>
                  </a:ext>
                </a:extLst>
              </a:tr>
              <a:tr h="287687">
                <a:tc>
                  <a:txBody>
                    <a:bodyPr/>
                    <a:lstStyle/>
                    <a:p>
                      <a:r>
                        <a:rPr lang="en-US" sz="1200" dirty="0">
                          <a:latin typeface="Trebuchet MS" panose="020B0603020202020204" pitchFamily="34" charset="0"/>
                        </a:rPr>
                        <a:t>12</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Administrative Unit Placement</a:t>
                      </a:r>
                    </a:p>
                  </a:txBody>
                  <a:tcPr>
                    <a:solidFill>
                      <a:srgbClr val="CCECFF"/>
                    </a:solidFill>
                  </a:tcPr>
                </a:tc>
                <a:tc>
                  <a:txBody>
                    <a:bodyPr/>
                    <a:lstStyle/>
                    <a:p>
                      <a:r>
                        <a:rPr lang="en-US" sz="1200" dirty="0">
                          <a:latin typeface="Trebuchet MS" panose="020B0603020202020204" pitchFamily="34" charset="0"/>
                        </a:rPr>
                        <a:t>31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Administrative Unit (Contractual Agreement)</a:t>
                      </a:r>
                    </a:p>
                  </a:txBody>
                  <a:tcPr>
                    <a:solidFill>
                      <a:schemeClr val="accent6">
                        <a:lumMod val="20000"/>
                        <a:lumOff val="80000"/>
                      </a:schemeClr>
                    </a:solidFill>
                  </a:tcPr>
                </a:tc>
                <a:extLst>
                  <a:ext uri="{0D108BD9-81ED-4DB2-BD59-A6C34878D82A}">
                    <a16:rowId xmlns:a16="http://schemas.microsoft.com/office/drawing/2014/main" val="412137119"/>
                  </a:ext>
                </a:extLst>
              </a:tr>
              <a:tr h="287687">
                <a:tc>
                  <a:txBody>
                    <a:bodyPr/>
                    <a:lstStyle/>
                    <a:p>
                      <a:r>
                        <a:rPr lang="en-US" sz="1200" dirty="0">
                          <a:latin typeface="Trebuchet MS" panose="020B0603020202020204" pitchFamily="34" charset="0"/>
                        </a:rPr>
                        <a:t>14</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Served at 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529828375"/>
                  </a:ext>
                </a:extLst>
              </a:tr>
              <a:tr h="287687">
                <a:tc>
                  <a:txBody>
                    <a:bodyPr/>
                    <a:lstStyle/>
                    <a:p>
                      <a:r>
                        <a:rPr lang="en-US" sz="1200" dirty="0">
                          <a:latin typeface="Trebuchet MS" panose="020B0603020202020204" pitchFamily="34" charset="0"/>
                        </a:rPr>
                        <a:t>15</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Served at 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658137409"/>
                  </a:ext>
                </a:extLst>
              </a:tr>
              <a:tr h="328284">
                <a:tc>
                  <a:txBody>
                    <a:bodyPr/>
                    <a:lstStyle/>
                    <a:p>
                      <a:r>
                        <a:rPr lang="en-US" sz="1200" dirty="0">
                          <a:latin typeface="Trebuchet MS" panose="020B0603020202020204" pitchFamily="34" charset="0"/>
                        </a:rPr>
                        <a:t>16</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2486123689"/>
                  </a:ext>
                </a:extLst>
              </a:tr>
              <a:tr h="275501">
                <a:tc>
                  <a:txBody>
                    <a:bodyPr/>
                    <a:lstStyle/>
                    <a:p>
                      <a:r>
                        <a:rPr lang="en-US" sz="1200" dirty="0">
                          <a:latin typeface="Trebuchet MS" panose="020B0603020202020204" pitchFamily="34" charset="0"/>
                        </a:rPr>
                        <a:t>17</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Non-Resident, Non-District Site</a:t>
                      </a:r>
                    </a:p>
                  </a:txBody>
                  <a:tcPr>
                    <a:solidFill>
                      <a:srgbClr val="CCECFF"/>
                    </a:solidFill>
                  </a:tcPr>
                </a:tc>
                <a:tc>
                  <a:txBody>
                    <a:bodyPr/>
                    <a:lstStyle/>
                    <a:p>
                      <a:r>
                        <a:rPr lang="en-US" sz="1200" dirty="0">
                          <a:latin typeface="Trebuchet MS" panose="020B0603020202020204" pitchFamily="34" charset="0"/>
                        </a:rPr>
                        <a:t>n/a</a:t>
                      </a:r>
                    </a:p>
                  </a:txBody>
                  <a:tcPr>
                    <a:solidFill>
                      <a:schemeClr val="accent6">
                        <a:lumMod val="20000"/>
                        <a:lumOff val="80000"/>
                      </a:schemeClr>
                    </a:solidFill>
                  </a:tcPr>
                </a:tc>
                <a:tc>
                  <a:txBody>
                    <a:bodyPr/>
                    <a:lstStyle/>
                    <a:p>
                      <a:endParaRPr lang="en-US" sz="1200" dirty="0">
                        <a:latin typeface="Trebuchet MS" panose="020B0603020202020204" pitchFamily="34" charset="0"/>
                      </a:endParaRPr>
                    </a:p>
                  </a:txBody>
                  <a:tcPr>
                    <a:solidFill>
                      <a:schemeClr val="accent6">
                        <a:lumMod val="20000"/>
                        <a:lumOff val="80000"/>
                      </a:schemeClr>
                    </a:solidFill>
                  </a:tcPr>
                </a:tc>
                <a:extLst>
                  <a:ext uri="{0D108BD9-81ED-4DB2-BD59-A6C34878D82A}">
                    <a16:rowId xmlns:a16="http://schemas.microsoft.com/office/drawing/2014/main" val="3894805471"/>
                  </a:ext>
                </a:extLst>
              </a:tr>
              <a:tr h="454022">
                <a:tc>
                  <a:txBody>
                    <a:bodyPr/>
                    <a:lstStyle/>
                    <a:p>
                      <a:r>
                        <a:rPr lang="en-US" sz="1200" dirty="0">
                          <a:latin typeface="Trebuchet MS" panose="020B0603020202020204" pitchFamily="34" charset="0"/>
                        </a:rPr>
                        <a:t>19</a:t>
                      </a:r>
                    </a:p>
                  </a:txBody>
                  <a:tcPr>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State Operated Program </a:t>
                      </a:r>
                    </a:p>
                  </a:txBody>
                  <a:tcPr>
                    <a:solidFill>
                      <a:srgbClr val="CCECFF"/>
                    </a:solidFill>
                  </a:tcPr>
                </a:tc>
                <a:tc>
                  <a:txBody>
                    <a:bodyPr/>
                    <a:lstStyle/>
                    <a:p>
                      <a:r>
                        <a:rPr lang="en-US" sz="1200" dirty="0">
                          <a:latin typeface="Trebuchet MS" panose="020B0603020202020204" pitchFamily="34" charset="0"/>
                        </a:rPr>
                        <a:t>32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rebuchet MS" panose="020B0603020202020204" pitchFamily="34" charset="0"/>
                        </a:rPr>
                        <a:t>State Operated Program (AU of residence reporting is optional)</a:t>
                      </a:r>
                    </a:p>
                  </a:txBody>
                  <a:tcPr>
                    <a:solidFill>
                      <a:schemeClr val="accent6">
                        <a:lumMod val="20000"/>
                        <a:lumOff val="80000"/>
                      </a:schemeClr>
                    </a:solidFill>
                  </a:tcPr>
                </a:tc>
                <a:extLst>
                  <a:ext uri="{0D108BD9-81ED-4DB2-BD59-A6C34878D82A}">
                    <a16:rowId xmlns:a16="http://schemas.microsoft.com/office/drawing/2014/main" val="891991762"/>
                  </a:ext>
                </a:extLst>
              </a:tr>
            </a:tbl>
          </a:graphicData>
        </a:graphic>
      </p:graphicFrame>
      <p:sp>
        <p:nvSpPr>
          <p:cNvPr id="4" name="Slide Number Placeholder 3">
            <a:extLst>
              <a:ext uri="{FF2B5EF4-FFF2-40B4-BE49-F238E27FC236}">
                <a16:creationId xmlns:a16="http://schemas.microsoft.com/office/drawing/2014/main" id="{6545C818-65E7-B55A-4DE5-D7DE36DC3FCE}"/>
              </a:ext>
            </a:extLst>
          </p:cNvPr>
          <p:cNvSpPr>
            <a:spLocks noGrp="1"/>
          </p:cNvSpPr>
          <p:nvPr>
            <p:ph type="sldNum" sz="quarter" idx="12"/>
          </p:nvPr>
        </p:nvSpPr>
        <p:spPr>
          <a:xfrm>
            <a:off x="332873" y="6288290"/>
            <a:ext cx="506113" cy="433185"/>
          </a:xfrm>
        </p:spPr>
        <p:txBody>
          <a:bodyPr/>
          <a:lstStyle/>
          <a:p>
            <a:fld id="{C479D5F6-EDCB-402A-AC08-4943A1820E8F}" type="slidenum">
              <a:rPr lang="en-US" smtClean="0"/>
              <a:pPr/>
              <a:t>8</a:t>
            </a:fld>
            <a:endParaRPr lang="en-US" dirty="0"/>
          </a:p>
        </p:txBody>
      </p:sp>
      <p:sp>
        <p:nvSpPr>
          <p:cNvPr id="6" name="TextBox 5">
            <a:extLst>
              <a:ext uri="{FF2B5EF4-FFF2-40B4-BE49-F238E27FC236}">
                <a16:creationId xmlns:a16="http://schemas.microsoft.com/office/drawing/2014/main" id="{9BCD6E18-7B74-1D80-9A86-85FA2190327B}"/>
              </a:ext>
            </a:extLst>
          </p:cNvPr>
          <p:cNvSpPr txBox="1"/>
          <p:nvPr/>
        </p:nvSpPr>
        <p:spPr>
          <a:xfrm>
            <a:off x="3731379" y="6390716"/>
            <a:ext cx="7651102" cy="369332"/>
          </a:xfrm>
          <a:prstGeom prst="rect">
            <a:avLst/>
          </a:prstGeom>
          <a:noFill/>
        </p:spPr>
        <p:txBody>
          <a:bodyPr wrap="square" rtlCol="0">
            <a:spAutoFit/>
          </a:bodyPr>
          <a:lstStyle/>
          <a:p>
            <a:r>
              <a:rPr lang="en-US" dirty="0"/>
              <a:t>These codes differ from the Student Interchange PAI Code options!</a:t>
            </a:r>
          </a:p>
        </p:txBody>
      </p:sp>
    </p:spTree>
    <p:extLst>
      <p:ext uri="{BB962C8B-B14F-4D97-AF65-F5344CB8AC3E}">
        <p14:creationId xmlns:p14="http://schemas.microsoft.com/office/powerpoint/2010/main" val="167652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43565" y="205176"/>
            <a:ext cx="806516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useo Slab 500" panose="02000000000000000000"/>
                <a:ea typeface="+mn-ea"/>
                <a:cs typeface="+mn-cs"/>
              </a:rPr>
              <a:t>SPED PAI Codes Document– Please Print for PAI Coding Help</a:t>
            </a:r>
          </a:p>
        </p:txBody>
      </p:sp>
      <p:sp>
        <p:nvSpPr>
          <p:cNvPr id="13" name="TextBox 12">
            <a:extLst>
              <a:ext uri="{FF2B5EF4-FFF2-40B4-BE49-F238E27FC236}">
                <a16:creationId xmlns:a16="http://schemas.microsoft.com/office/drawing/2014/main" id="{955C5389-261D-8A8B-7593-7E5E7A18963B}"/>
              </a:ext>
            </a:extLst>
          </p:cNvPr>
          <p:cNvSpPr txBox="1"/>
          <p:nvPr/>
        </p:nvSpPr>
        <p:spPr>
          <a:xfrm>
            <a:off x="8508733" y="109908"/>
            <a:ext cx="2939928" cy="646331"/>
          </a:xfrm>
          <a:prstGeom prst="rect">
            <a:avLst/>
          </a:prstGeom>
          <a:solidFill>
            <a:schemeClr val="bg1">
              <a:lumMod val="75000"/>
            </a:schemeClr>
          </a:solidFill>
          <a:ln>
            <a:solidFill>
              <a:schemeClr val="tx1"/>
            </a:solidFill>
          </a:ln>
        </p:spPr>
        <p:txBody>
          <a:bodyPr wrap="square" rtlCol="0">
            <a:spAutoFit/>
          </a:bodyPr>
          <a:lstStyle/>
          <a:p>
            <a:r>
              <a:rPr lang="en-US" dirty="0">
                <a:latin typeface="Trebuchet MS" panose="020B0603020202020204" pitchFamily="34" charset="0"/>
                <a:hlinkClick r:id="rId2"/>
              </a:rPr>
              <a:t>Special Education December Count Snapshot</a:t>
            </a:r>
            <a:endParaRPr lang="en-US" dirty="0">
              <a:latin typeface="Trebuchet MS" panose="020B0603020202020204" pitchFamily="34" charset="0"/>
            </a:endParaRPr>
          </a:p>
        </p:txBody>
      </p:sp>
      <p:pic>
        <p:nvPicPr>
          <p:cNvPr id="11" name="Content Placeholder 10" descr="screenshot of SPED PAI Coding Document">
            <a:extLst>
              <a:ext uri="{FF2B5EF4-FFF2-40B4-BE49-F238E27FC236}">
                <a16:creationId xmlns:a16="http://schemas.microsoft.com/office/drawing/2014/main" id="{FB42F44B-295E-543B-F7A8-DD254128C8A2}"/>
              </a:ext>
            </a:extLst>
          </p:cNvPr>
          <p:cNvPicPr>
            <a:picLocks noGrp="1" noChangeAspect="1"/>
          </p:cNvPicPr>
          <p:nvPr>
            <p:ph sz="half" idx="1"/>
          </p:nvPr>
        </p:nvPicPr>
        <p:blipFill>
          <a:blip r:embed="rId3"/>
          <a:stretch>
            <a:fillRect/>
          </a:stretch>
        </p:blipFill>
        <p:spPr>
          <a:xfrm>
            <a:off x="-6956" y="1554480"/>
            <a:ext cx="6026756" cy="3815622"/>
          </a:xfrm>
          <a:prstGeom prst="rect">
            <a:avLst/>
          </a:prstGeom>
        </p:spPr>
      </p:pic>
      <p:sp>
        <p:nvSpPr>
          <p:cNvPr id="12" name="Content Placeholder 11">
            <a:extLst>
              <a:ext uri="{FF2B5EF4-FFF2-40B4-BE49-F238E27FC236}">
                <a16:creationId xmlns:a16="http://schemas.microsoft.com/office/drawing/2014/main" id="{D394815E-1660-2875-8D5C-8ACDCEFF4B85}"/>
              </a:ext>
            </a:extLst>
          </p:cNvPr>
          <p:cNvSpPr>
            <a:spLocks noGrp="1"/>
          </p:cNvSpPr>
          <p:nvPr>
            <p:ph sz="half" idx="2"/>
          </p:nvPr>
        </p:nvSpPr>
        <p:spPr/>
        <p:txBody>
          <a:bodyPr/>
          <a:lstStyle/>
          <a:p>
            <a:pPr marL="0" indent="0">
              <a:buNone/>
            </a:pPr>
            <a:r>
              <a:rPr lang="en-US" sz="1800" dirty="0"/>
              <a:t>SPED PAI coding chart with notes about each code found under Additional Resources section</a:t>
            </a:r>
          </a:p>
          <a:p>
            <a:pPr marL="0" indent="0">
              <a:buNone/>
            </a:pPr>
            <a:r>
              <a:rPr lang="en-US" sz="1800" dirty="0"/>
              <a:t>Information on how to report these fields so they all align with the student’s placement:</a:t>
            </a:r>
          </a:p>
          <a:p>
            <a:pPr marL="628650" lvl="1" indent="-171450"/>
            <a:r>
              <a:rPr lang="en-US" sz="1800" dirty="0"/>
              <a:t>School Code</a:t>
            </a:r>
          </a:p>
          <a:p>
            <a:pPr marL="628650" lvl="1" indent="-171450"/>
            <a:r>
              <a:rPr lang="en-US" sz="1800" dirty="0"/>
              <a:t>PAI Code</a:t>
            </a:r>
          </a:p>
          <a:p>
            <a:pPr marL="628650" lvl="1" indent="-171450"/>
            <a:r>
              <a:rPr lang="en-US" sz="1800" dirty="0"/>
              <a:t>Funding Status</a:t>
            </a:r>
          </a:p>
          <a:p>
            <a:pPr marL="628650" lvl="1" indent="-171450"/>
            <a:r>
              <a:rPr lang="en-US" sz="1800" dirty="0"/>
              <a:t>District of Attendance</a:t>
            </a:r>
          </a:p>
          <a:p>
            <a:pPr marL="628650" lvl="1" indent="-171450"/>
            <a:r>
              <a:rPr lang="en-US" sz="1800" dirty="0"/>
              <a:t>District of Residence</a:t>
            </a:r>
          </a:p>
          <a:p>
            <a:pPr marL="0" indent="0">
              <a:buNone/>
            </a:pPr>
            <a:endParaRPr lang="en-US" dirty="0"/>
          </a:p>
        </p:txBody>
      </p:sp>
      <p:sp>
        <p:nvSpPr>
          <p:cNvPr id="2" name="Slide Number Placeholder 1">
            <a:extLst>
              <a:ext uri="{FF2B5EF4-FFF2-40B4-BE49-F238E27FC236}">
                <a16:creationId xmlns:a16="http://schemas.microsoft.com/office/drawing/2014/main" id="{68125B37-7ACA-B968-58FB-40ED0204210F}"/>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133366853"/>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e53e0adef43072843691097471b807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08f60266601f17aec7bed61d3da8d848"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customXml/itemProps2.xml><?xml version="1.0" encoding="utf-8"?>
<ds:datastoreItem xmlns:ds="http://schemas.openxmlformats.org/officeDocument/2006/customXml" ds:itemID="{55D05130-FB92-420F-BA0F-393D3974C056}">
  <ds:schemaRefs>
    <ds:schemaRef ds:uri="http://schemas.microsoft.com/sharepoint/v3/contenttype/forms"/>
  </ds:schemaRefs>
</ds:datastoreItem>
</file>

<file path=customXml/itemProps3.xml><?xml version="1.0" encoding="utf-8"?>
<ds:datastoreItem xmlns:ds="http://schemas.openxmlformats.org/officeDocument/2006/customXml" ds:itemID="{FFE9E88F-B4C9-4438-9539-D280C56291A3}"/>
</file>

<file path=docProps/app.xml><?xml version="1.0" encoding="utf-8"?>
<Properties xmlns="http://schemas.openxmlformats.org/officeDocument/2006/extended-properties" xmlns:vt="http://schemas.openxmlformats.org/officeDocument/2006/docPropsVTypes">
  <Template>Office Theme</Template>
  <TotalTime>16668</TotalTime>
  <Words>2258</Words>
  <Application>Microsoft Office PowerPoint</Application>
  <PresentationFormat>Widescreen</PresentationFormat>
  <Paragraphs>290</Paragraphs>
  <Slides>17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Museo Slab 500</vt:lpstr>
      <vt:lpstr>Symbol</vt:lpstr>
      <vt:lpstr>Trebuchet MS</vt:lpstr>
      <vt:lpstr>Wingdings</vt:lpstr>
      <vt:lpstr>Office Theme</vt:lpstr>
      <vt:lpstr>1_Office Theme</vt:lpstr>
      <vt:lpstr> 2025-2026 Special Education December Count  Office Hours   </vt:lpstr>
      <vt:lpstr>Special Education December Count Contact Information and Resource Links</vt:lpstr>
      <vt:lpstr>Special Education December Count: Staff and Student Snapshot Timeline</vt:lpstr>
      <vt:lpstr>Special Education December Count Timing Issues</vt:lpstr>
      <vt:lpstr>Special Education December Count Grade Level Pulls from Student Interchange</vt:lpstr>
      <vt:lpstr>Special Education December Count: Helpful Report to find why staff EDIDS are missing  from your Dec Count Snapshot</vt:lpstr>
      <vt:lpstr>Frequently Requested Codes Webpage  </vt:lpstr>
      <vt:lpstr>PAI Codes:  A-Side and B-Side Codes </vt:lpstr>
      <vt:lpstr>SPED PAI Codes Document– Please Print for PAI Coding Help</vt:lpstr>
      <vt:lpstr>PAI Code Snapshot Errors: Coding Student Records</vt:lpstr>
      <vt:lpstr>Special Education December Count Error DC234</vt:lpstr>
      <vt:lpstr>Sped December Count Student:  Errors Related to Missing Staff Records </vt:lpstr>
      <vt:lpstr>Troubleshooting Grade Case Load Match- Dec Student Errors</vt:lpstr>
      <vt:lpstr>Troubleshooting Grade Case Load Match-  Dec Staff Errors</vt:lpstr>
      <vt:lpstr>Special Education December Count: Troubleshooting Dec Staff Errors DC191 – DC205 (grades of staff and students served for 202 and 238 job codes must match)</vt:lpstr>
      <vt:lpstr>December Count Snapshot Resources Webpage</vt:lpstr>
      <vt:lpstr> Thank you for listening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88</cp:revision>
  <dcterms:created xsi:type="dcterms:W3CDTF">2019-06-25T17:30:52Z</dcterms:created>
  <dcterms:modified xsi:type="dcterms:W3CDTF">2025-12-10T19:39:57Z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