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20" r:id="rId5"/>
  </p:sldMasterIdLst>
  <p:notesMasterIdLst>
    <p:notesMasterId r:id="rId34"/>
  </p:notesMasterIdLst>
  <p:sldIdLst>
    <p:sldId id="263" r:id="rId6"/>
    <p:sldId id="5400" r:id="rId7"/>
    <p:sldId id="675" r:id="rId8"/>
    <p:sldId id="6199" r:id="rId9"/>
    <p:sldId id="5767" r:id="rId10"/>
    <p:sldId id="6268" r:id="rId11"/>
    <p:sldId id="6262" r:id="rId12"/>
    <p:sldId id="6226" r:id="rId13"/>
    <p:sldId id="536" r:id="rId14"/>
    <p:sldId id="5413" r:id="rId15"/>
    <p:sldId id="2957" r:id="rId16"/>
    <p:sldId id="297" r:id="rId17"/>
    <p:sldId id="5433" r:id="rId18"/>
    <p:sldId id="311" r:id="rId19"/>
    <p:sldId id="5426" r:id="rId20"/>
    <p:sldId id="5435" r:id="rId21"/>
    <p:sldId id="335" r:id="rId22"/>
    <p:sldId id="5430" r:id="rId23"/>
    <p:sldId id="5788" r:id="rId24"/>
    <p:sldId id="5790" r:id="rId25"/>
    <p:sldId id="6198" r:id="rId26"/>
    <p:sldId id="5791" r:id="rId27"/>
    <p:sldId id="5789" r:id="rId28"/>
    <p:sldId id="5793" r:id="rId29"/>
    <p:sldId id="5792" r:id="rId30"/>
    <p:sldId id="334" r:id="rId31"/>
    <p:sldId id="5401" r:id="rId32"/>
    <p:sldId id="61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FF7474"/>
    <a:srgbClr val="353535"/>
    <a:srgbClr val="CCECFF"/>
    <a:srgbClr val="99CCFF"/>
    <a:srgbClr val="CCCCFF"/>
    <a:srgbClr val="6699FF"/>
    <a:srgbClr val="009EDE"/>
    <a:srgbClr val="16648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6441" autoAdjust="0"/>
  </p:normalViewPr>
  <p:slideViewPr>
    <p:cSldViewPr snapToGrid="0">
      <p:cViewPr varScale="1">
        <p:scale>
          <a:sx n="82" d="100"/>
          <a:sy n="82" d="100"/>
        </p:scale>
        <p:origin x="883"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tman, Lindsey" userId="a9773a47-99d2-4599-9377-6d37e9ec0bd3" providerId="ADAL" clId="{4C6BE1C6-6BBF-4149-B2AA-FA76AF0FB80B}"/>
    <pc:docChg chg="modSld">
      <pc:chgData name="Heitman, Lindsey" userId="a9773a47-99d2-4599-9377-6d37e9ec0bd3" providerId="ADAL" clId="{4C6BE1C6-6BBF-4149-B2AA-FA76AF0FB80B}" dt="2026-02-09T15:27:35.940" v="9" actId="20577"/>
      <pc:docMkLst>
        <pc:docMk/>
      </pc:docMkLst>
      <pc:sldChg chg="modSp mod">
        <pc:chgData name="Heitman, Lindsey" userId="a9773a47-99d2-4599-9377-6d37e9ec0bd3" providerId="ADAL" clId="{4C6BE1C6-6BBF-4149-B2AA-FA76AF0FB80B}" dt="2026-02-09T15:27:35.940" v="9" actId="20577"/>
        <pc:sldMkLst>
          <pc:docMk/>
          <pc:sldMk cId="1196755195" sldId="263"/>
        </pc:sldMkLst>
        <pc:spChg chg="mod">
          <ac:chgData name="Heitman, Lindsey" userId="a9773a47-99d2-4599-9377-6d37e9ec0bd3" providerId="ADAL" clId="{4C6BE1C6-6BBF-4149-B2AA-FA76AF0FB80B}" dt="2026-02-09T15:27:35.940" v="9" actId="20577"/>
          <ac:spMkLst>
            <pc:docMk/>
            <pc:sldMk cId="1196755195" sldId="263"/>
            <ac:spMk id="4"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BA1C7-D192-4D60-8901-D685D097E5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5B8288-92EC-42D9-9EB4-859F4B3372CC}">
      <dgm:prSet/>
      <dgm:spPr/>
      <dgm:t>
        <a:bodyPr/>
        <a:lstStyle/>
        <a:p>
          <a:r>
            <a:rPr lang="en-US" b="1"/>
            <a:t>SAM Warning DC208 </a:t>
          </a:r>
          <a:r>
            <a:rPr lang="en-US"/>
            <a:t>– Staff did not hold a valid license on 12/01</a:t>
          </a:r>
        </a:p>
      </dgm:t>
    </dgm:pt>
    <dgm:pt modelId="{B6C56639-A98A-4118-ACFB-D4DB1A9C92D3}" type="parTrans" cxnId="{4EAC9BB2-A05A-45EA-8B93-576DEA8A94D5}">
      <dgm:prSet/>
      <dgm:spPr/>
      <dgm:t>
        <a:bodyPr/>
        <a:lstStyle/>
        <a:p>
          <a:endParaRPr lang="en-US"/>
        </a:p>
      </dgm:t>
    </dgm:pt>
    <dgm:pt modelId="{1ACD9B38-B6E5-416B-8E48-2949C345AE9B}" type="sibTrans" cxnId="{4EAC9BB2-A05A-45EA-8B93-576DEA8A94D5}">
      <dgm:prSet/>
      <dgm:spPr/>
      <dgm:t>
        <a:bodyPr/>
        <a:lstStyle/>
        <a:p>
          <a:endParaRPr lang="en-US"/>
        </a:p>
      </dgm:t>
    </dgm:pt>
    <dgm:pt modelId="{BB054A83-80B4-4BDB-A6D3-BF89F5A0D02B}">
      <dgm:prSet/>
      <dgm:spPr/>
      <dgm:t>
        <a:bodyPr/>
        <a:lstStyle/>
        <a:p>
          <a:r>
            <a:rPr lang="en-US" i="1"/>
            <a:t>Remind staff to renew their license </a:t>
          </a:r>
          <a:endParaRPr lang="en-US"/>
        </a:p>
      </dgm:t>
    </dgm:pt>
    <dgm:pt modelId="{B60845B8-0931-464D-9ED8-C45D52CED047}" type="parTrans" cxnId="{A5A45A23-1842-4143-9286-0ECE7D09B760}">
      <dgm:prSet/>
      <dgm:spPr/>
      <dgm:t>
        <a:bodyPr/>
        <a:lstStyle/>
        <a:p>
          <a:endParaRPr lang="en-US"/>
        </a:p>
      </dgm:t>
    </dgm:pt>
    <dgm:pt modelId="{5478F3D3-9759-4155-8837-458576D74D06}" type="sibTrans" cxnId="{A5A45A23-1842-4143-9286-0ECE7D09B760}">
      <dgm:prSet/>
      <dgm:spPr/>
      <dgm:t>
        <a:bodyPr/>
        <a:lstStyle/>
        <a:p>
          <a:endParaRPr lang="en-US"/>
        </a:p>
      </dgm:t>
    </dgm:pt>
    <dgm:pt modelId="{65D560DD-6833-4BD5-AF14-0F08FC123B9D}">
      <dgm:prSet/>
      <dgm:spPr/>
      <dgm:t>
        <a:bodyPr/>
        <a:lstStyle/>
        <a:p>
          <a:r>
            <a:rPr lang="en-US" b="1"/>
            <a:t>SAM Warning DC209 </a:t>
          </a:r>
          <a:r>
            <a:rPr lang="en-US"/>
            <a:t>– Staff does not hold an appropriate endorsement for the assignment</a:t>
          </a:r>
        </a:p>
      </dgm:t>
    </dgm:pt>
    <dgm:pt modelId="{D92F8A82-DFD3-4495-8D40-85963229B5D4}" type="parTrans" cxnId="{B93A9B2B-6229-41CB-8F13-5BE11EDB1050}">
      <dgm:prSet/>
      <dgm:spPr/>
      <dgm:t>
        <a:bodyPr/>
        <a:lstStyle/>
        <a:p>
          <a:endParaRPr lang="en-US"/>
        </a:p>
      </dgm:t>
    </dgm:pt>
    <dgm:pt modelId="{099104D6-A6DF-4F8A-A431-1049FB130771}" type="sibTrans" cxnId="{B93A9B2B-6229-41CB-8F13-5BE11EDB1050}">
      <dgm:prSet/>
      <dgm:spPr/>
      <dgm:t>
        <a:bodyPr/>
        <a:lstStyle/>
        <a:p>
          <a:endParaRPr lang="en-US"/>
        </a:p>
      </dgm:t>
    </dgm:pt>
    <dgm:pt modelId="{C53C18F9-E197-4DD5-AFD9-4B91E3559A18}">
      <dgm:prSet/>
      <dgm:spPr/>
      <dgm:t>
        <a:bodyPr/>
        <a:lstStyle/>
        <a:p>
          <a:r>
            <a:rPr lang="en-US" i="1" dirty="0"/>
            <a:t>Check to be sure you are reporting the correct job code</a:t>
          </a:r>
        </a:p>
        <a:p>
          <a:r>
            <a:rPr lang="en-US" i="1" dirty="0"/>
            <a:t>Remind staff to apply for the correct license for their job role</a:t>
          </a:r>
        </a:p>
      </dgm:t>
    </dgm:pt>
    <dgm:pt modelId="{6FD60D72-C87A-4A1F-8EF3-DF60EAD1FE22}" type="parTrans" cxnId="{59690A57-0FD4-47F4-A7B4-DF7BCF4CAB92}">
      <dgm:prSet/>
      <dgm:spPr/>
      <dgm:t>
        <a:bodyPr/>
        <a:lstStyle/>
        <a:p>
          <a:endParaRPr lang="en-US"/>
        </a:p>
      </dgm:t>
    </dgm:pt>
    <dgm:pt modelId="{5D3BD567-B046-4655-B229-576E284B57D7}" type="sibTrans" cxnId="{59690A57-0FD4-47F4-A7B4-DF7BCF4CAB92}">
      <dgm:prSet/>
      <dgm:spPr/>
      <dgm:t>
        <a:bodyPr/>
        <a:lstStyle/>
        <a:p>
          <a:endParaRPr lang="en-US"/>
        </a:p>
      </dgm:t>
    </dgm:pt>
    <dgm:pt modelId="{E122E9A5-7FE6-476D-A115-3A4E76D29ABE}">
      <dgm:prSet/>
      <dgm:spPr/>
      <dgm:t>
        <a:bodyPr/>
        <a:lstStyle/>
        <a:p>
          <a:r>
            <a:rPr lang="en-US" b="1"/>
            <a:t>SAM Warning DC210 </a:t>
          </a:r>
          <a:r>
            <a:rPr lang="en-US"/>
            <a:t>– Staff does not hold an appropriate endorsement for the caseload</a:t>
          </a:r>
        </a:p>
      </dgm:t>
    </dgm:pt>
    <dgm:pt modelId="{2730852A-D9B2-40E3-B0EC-B72EBD0C19E3}" type="parTrans" cxnId="{5909D8CB-A4C9-4ACE-84DB-8267D24CFE65}">
      <dgm:prSet/>
      <dgm:spPr/>
      <dgm:t>
        <a:bodyPr/>
        <a:lstStyle/>
        <a:p>
          <a:endParaRPr lang="en-US"/>
        </a:p>
      </dgm:t>
    </dgm:pt>
    <dgm:pt modelId="{603B8328-8DC0-4CFD-BAAD-CC863C2CB07F}" type="sibTrans" cxnId="{5909D8CB-A4C9-4ACE-84DB-8267D24CFE65}">
      <dgm:prSet/>
      <dgm:spPr/>
      <dgm:t>
        <a:bodyPr/>
        <a:lstStyle/>
        <a:p>
          <a:endParaRPr lang="en-US"/>
        </a:p>
      </dgm:t>
    </dgm:pt>
    <dgm:pt modelId="{0843D7AD-0B0D-489B-AE20-A7ABB3F0752C}">
      <dgm:prSet/>
      <dgm:spPr/>
      <dgm:t>
        <a:bodyPr/>
        <a:lstStyle/>
        <a:p>
          <a:r>
            <a:rPr lang="en-US" i="1"/>
            <a:t>Check to be sure the primary providers/job codes are correct  (i.e. students with disability type 08 or 11 must have a primary provider with a 238 job code)</a:t>
          </a:r>
          <a:endParaRPr lang="en-US"/>
        </a:p>
      </dgm:t>
    </dgm:pt>
    <dgm:pt modelId="{B5997B46-8DD9-4BD1-B363-AE8491DE603A}" type="parTrans" cxnId="{58638139-A4F9-4A78-9280-147A291E7A17}">
      <dgm:prSet/>
      <dgm:spPr/>
      <dgm:t>
        <a:bodyPr/>
        <a:lstStyle/>
        <a:p>
          <a:endParaRPr lang="en-US"/>
        </a:p>
      </dgm:t>
    </dgm:pt>
    <dgm:pt modelId="{D47B569B-A648-4861-BAC9-C2F5A772DB73}" type="sibTrans" cxnId="{58638139-A4F9-4A78-9280-147A291E7A17}">
      <dgm:prSet/>
      <dgm:spPr/>
      <dgm:t>
        <a:bodyPr/>
        <a:lstStyle/>
        <a:p>
          <a:endParaRPr lang="en-US"/>
        </a:p>
      </dgm:t>
    </dgm:pt>
    <dgm:pt modelId="{C6F886D5-4BD0-4408-888D-1B7FAA1BC937}">
      <dgm:prSet/>
      <dgm:spPr/>
      <dgm:t>
        <a:bodyPr/>
        <a:lstStyle/>
        <a:p>
          <a:r>
            <a:rPr lang="en-US" b="1"/>
            <a:t>SAM Warning DC211 </a:t>
          </a:r>
          <a:r>
            <a:rPr lang="en-US"/>
            <a:t>– Staff does not hold a valid license</a:t>
          </a:r>
        </a:p>
      </dgm:t>
    </dgm:pt>
    <dgm:pt modelId="{E3EB9E2D-7600-4A83-9849-FBCDDF09BD71}" type="parTrans" cxnId="{24D6BC2B-0436-44C8-B29F-7492CEDF824D}">
      <dgm:prSet/>
      <dgm:spPr/>
      <dgm:t>
        <a:bodyPr/>
        <a:lstStyle/>
        <a:p>
          <a:endParaRPr lang="en-US"/>
        </a:p>
      </dgm:t>
    </dgm:pt>
    <dgm:pt modelId="{EBFB01AC-277E-4E9C-9E0F-08FF91E9C123}" type="sibTrans" cxnId="{24D6BC2B-0436-44C8-B29F-7492CEDF824D}">
      <dgm:prSet/>
      <dgm:spPr/>
      <dgm:t>
        <a:bodyPr/>
        <a:lstStyle/>
        <a:p>
          <a:endParaRPr lang="en-US"/>
        </a:p>
      </dgm:t>
    </dgm:pt>
    <dgm:pt modelId="{ADB61C5A-5DC9-485F-8FC1-177A0F045078}">
      <dgm:prSet/>
      <dgm:spPr/>
      <dgm:t>
        <a:bodyPr/>
        <a:lstStyle/>
        <a:p>
          <a:r>
            <a:rPr lang="en-US" i="1"/>
            <a:t>Check to be sure SSN is correct in COOL system and on your Staff Assignment file and in EDIS system</a:t>
          </a:r>
          <a:endParaRPr lang="en-US"/>
        </a:p>
      </dgm:t>
    </dgm:pt>
    <dgm:pt modelId="{B8A7ED81-B263-42D7-BD7C-872937265680}" type="parTrans" cxnId="{04C041D5-ADBD-4233-BD33-1BCE4D643661}">
      <dgm:prSet/>
      <dgm:spPr/>
      <dgm:t>
        <a:bodyPr/>
        <a:lstStyle/>
        <a:p>
          <a:endParaRPr lang="en-US"/>
        </a:p>
      </dgm:t>
    </dgm:pt>
    <dgm:pt modelId="{1953A90A-2131-4EB0-8AAB-1E69A407F0C0}" type="sibTrans" cxnId="{04C041D5-ADBD-4233-BD33-1BCE4D643661}">
      <dgm:prSet/>
      <dgm:spPr/>
      <dgm:t>
        <a:bodyPr/>
        <a:lstStyle/>
        <a:p>
          <a:endParaRPr lang="en-US"/>
        </a:p>
      </dgm:t>
    </dgm:pt>
    <dgm:pt modelId="{A392BFB9-C0EE-4EB3-AE73-01395BAED14E}" type="pres">
      <dgm:prSet presAssocID="{345BA1C7-D192-4D60-8901-D685D097E57B}" presName="root" presStyleCnt="0">
        <dgm:presLayoutVars>
          <dgm:dir/>
          <dgm:resizeHandles val="exact"/>
        </dgm:presLayoutVars>
      </dgm:prSet>
      <dgm:spPr/>
    </dgm:pt>
    <dgm:pt modelId="{78530D4A-32EC-42EF-A059-E706C547EA1B}" type="pres">
      <dgm:prSet presAssocID="{D85B8288-92EC-42D9-9EB4-859F4B3372CC}" presName="compNode" presStyleCnt="0"/>
      <dgm:spPr/>
    </dgm:pt>
    <dgm:pt modelId="{59E2EC58-567C-462D-8336-B68E28C05C57}" type="pres">
      <dgm:prSet presAssocID="{D85B8288-92EC-42D9-9EB4-859F4B3372CC}" presName="bgRect" presStyleLbl="bgShp" presStyleIdx="0" presStyleCnt="4"/>
      <dgm:spPr/>
    </dgm:pt>
    <dgm:pt modelId="{2B49E1EA-5E27-4B2C-B085-4DF15A2BC662}" type="pres">
      <dgm:prSet presAssocID="{D85B8288-92EC-42D9-9EB4-859F4B3372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7830337B-56F9-41A4-81DF-7583558DFC1E}" type="pres">
      <dgm:prSet presAssocID="{D85B8288-92EC-42D9-9EB4-859F4B3372CC}" presName="spaceRect" presStyleCnt="0"/>
      <dgm:spPr/>
    </dgm:pt>
    <dgm:pt modelId="{C73E7A5D-79CA-40E4-9AB4-77A9E0A48F66}" type="pres">
      <dgm:prSet presAssocID="{D85B8288-92EC-42D9-9EB4-859F4B3372CC}" presName="parTx" presStyleLbl="revTx" presStyleIdx="0" presStyleCnt="8">
        <dgm:presLayoutVars>
          <dgm:chMax val="0"/>
          <dgm:chPref val="0"/>
        </dgm:presLayoutVars>
      </dgm:prSet>
      <dgm:spPr/>
    </dgm:pt>
    <dgm:pt modelId="{75D0ADD2-F4D7-48DB-940D-E2C59C976477}" type="pres">
      <dgm:prSet presAssocID="{D85B8288-92EC-42D9-9EB4-859F4B3372CC}" presName="desTx" presStyleLbl="revTx" presStyleIdx="1" presStyleCnt="8">
        <dgm:presLayoutVars/>
      </dgm:prSet>
      <dgm:spPr/>
    </dgm:pt>
    <dgm:pt modelId="{37DA291B-F146-41E8-9D6A-9D477599EF59}" type="pres">
      <dgm:prSet presAssocID="{1ACD9B38-B6E5-416B-8E48-2949C345AE9B}" presName="sibTrans" presStyleCnt="0"/>
      <dgm:spPr/>
    </dgm:pt>
    <dgm:pt modelId="{4D8F60CB-CF81-4611-B40E-3AE28D745C1C}" type="pres">
      <dgm:prSet presAssocID="{65D560DD-6833-4BD5-AF14-0F08FC123B9D}" presName="compNode" presStyleCnt="0"/>
      <dgm:spPr/>
    </dgm:pt>
    <dgm:pt modelId="{92BD9573-7CD2-4122-8DD7-25CE85413469}" type="pres">
      <dgm:prSet presAssocID="{65D560DD-6833-4BD5-AF14-0F08FC123B9D}" presName="bgRect" presStyleLbl="bgShp" presStyleIdx="1" presStyleCnt="4"/>
      <dgm:spPr/>
    </dgm:pt>
    <dgm:pt modelId="{7CE3ED6B-B9F8-4BC8-A1A6-C371076BCC5B}" type="pres">
      <dgm:prSet presAssocID="{65D560DD-6833-4BD5-AF14-0F08FC123B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40C252C-E595-46C8-A468-F65BDE3F31A0}" type="pres">
      <dgm:prSet presAssocID="{65D560DD-6833-4BD5-AF14-0F08FC123B9D}" presName="spaceRect" presStyleCnt="0"/>
      <dgm:spPr/>
    </dgm:pt>
    <dgm:pt modelId="{02687B23-3E03-4D2C-B67F-132D9B8ED8FB}" type="pres">
      <dgm:prSet presAssocID="{65D560DD-6833-4BD5-AF14-0F08FC123B9D}" presName="parTx" presStyleLbl="revTx" presStyleIdx="2" presStyleCnt="8">
        <dgm:presLayoutVars>
          <dgm:chMax val="0"/>
          <dgm:chPref val="0"/>
        </dgm:presLayoutVars>
      </dgm:prSet>
      <dgm:spPr/>
    </dgm:pt>
    <dgm:pt modelId="{FCD14A72-EA4F-4D03-A310-EA3300B41F6E}" type="pres">
      <dgm:prSet presAssocID="{65D560DD-6833-4BD5-AF14-0F08FC123B9D}" presName="desTx" presStyleLbl="revTx" presStyleIdx="3" presStyleCnt="8">
        <dgm:presLayoutVars/>
      </dgm:prSet>
      <dgm:spPr/>
    </dgm:pt>
    <dgm:pt modelId="{83D6BB96-3843-46AF-A676-B4AF7BCAB551}" type="pres">
      <dgm:prSet presAssocID="{099104D6-A6DF-4F8A-A431-1049FB130771}" presName="sibTrans" presStyleCnt="0"/>
      <dgm:spPr/>
    </dgm:pt>
    <dgm:pt modelId="{FA260462-4273-4515-BC3D-3F725C7D4981}" type="pres">
      <dgm:prSet presAssocID="{E122E9A5-7FE6-476D-A115-3A4E76D29ABE}" presName="compNode" presStyleCnt="0"/>
      <dgm:spPr/>
    </dgm:pt>
    <dgm:pt modelId="{FE77F757-4736-45B5-930B-8CB11D21CE36}" type="pres">
      <dgm:prSet presAssocID="{E122E9A5-7FE6-476D-A115-3A4E76D29ABE}" presName="bgRect" presStyleLbl="bgShp" presStyleIdx="2" presStyleCnt="4"/>
      <dgm:spPr/>
    </dgm:pt>
    <dgm:pt modelId="{FBE8D596-D03D-47D5-8B0C-D3CFC2ACEF72}" type="pres">
      <dgm:prSet presAssocID="{E122E9A5-7FE6-476D-A115-3A4E76D29A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87CE6FA-F734-4B26-ABF6-590D918F11F2}" type="pres">
      <dgm:prSet presAssocID="{E122E9A5-7FE6-476D-A115-3A4E76D29ABE}" presName="spaceRect" presStyleCnt="0"/>
      <dgm:spPr/>
    </dgm:pt>
    <dgm:pt modelId="{8D56C996-86FD-479F-BB47-0F50AA3E40B0}" type="pres">
      <dgm:prSet presAssocID="{E122E9A5-7FE6-476D-A115-3A4E76D29ABE}" presName="parTx" presStyleLbl="revTx" presStyleIdx="4" presStyleCnt="8">
        <dgm:presLayoutVars>
          <dgm:chMax val="0"/>
          <dgm:chPref val="0"/>
        </dgm:presLayoutVars>
      </dgm:prSet>
      <dgm:spPr/>
    </dgm:pt>
    <dgm:pt modelId="{922185C6-222E-4930-9F62-38C738FC6E29}" type="pres">
      <dgm:prSet presAssocID="{E122E9A5-7FE6-476D-A115-3A4E76D29ABE}" presName="desTx" presStyleLbl="revTx" presStyleIdx="5" presStyleCnt="8">
        <dgm:presLayoutVars/>
      </dgm:prSet>
      <dgm:spPr/>
    </dgm:pt>
    <dgm:pt modelId="{11F602D9-977A-41EA-90CC-4A8D7C0E15D2}" type="pres">
      <dgm:prSet presAssocID="{603B8328-8DC0-4CFD-BAAD-CC863C2CB07F}" presName="sibTrans" presStyleCnt="0"/>
      <dgm:spPr/>
    </dgm:pt>
    <dgm:pt modelId="{8ED9BF7E-0F5B-4EC6-A466-F123C2207F16}" type="pres">
      <dgm:prSet presAssocID="{C6F886D5-4BD0-4408-888D-1B7FAA1BC937}" presName="compNode" presStyleCnt="0"/>
      <dgm:spPr/>
    </dgm:pt>
    <dgm:pt modelId="{60249650-658B-4421-9B3F-6D5EC685D177}" type="pres">
      <dgm:prSet presAssocID="{C6F886D5-4BD0-4408-888D-1B7FAA1BC937}" presName="bgRect" presStyleLbl="bgShp" presStyleIdx="3" presStyleCnt="4"/>
      <dgm:spPr/>
    </dgm:pt>
    <dgm:pt modelId="{29422F09-835B-4B23-8E70-21AD0B447BD7}" type="pres">
      <dgm:prSet presAssocID="{C6F886D5-4BD0-4408-888D-1B7FAA1BC9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65D1DEAE-AF2F-440C-A378-546610B1095A}" type="pres">
      <dgm:prSet presAssocID="{C6F886D5-4BD0-4408-888D-1B7FAA1BC937}" presName="spaceRect" presStyleCnt="0"/>
      <dgm:spPr/>
    </dgm:pt>
    <dgm:pt modelId="{3E35F87F-DEBA-4643-AD72-AD88E375708F}" type="pres">
      <dgm:prSet presAssocID="{C6F886D5-4BD0-4408-888D-1B7FAA1BC937}" presName="parTx" presStyleLbl="revTx" presStyleIdx="6" presStyleCnt="8">
        <dgm:presLayoutVars>
          <dgm:chMax val="0"/>
          <dgm:chPref val="0"/>
        </dgm:presLayoutVars>
      </dgm:prSet>
      <dgm:spPr/>
    </dgm:pt>
    <dgm:pt modelId="{B9C134DE-7E6F-4F2A-9148-15573578413E}" type="pres">
      <dgm:prSet presAssocID="{C6F886D5-4BD0-4408-888D-1B7FAA1BC937}" presName="desTx" presStyleLbl="revTx" presStyleIdx="7" presStyleCnt="8">
        <dgm:presLayoutVars/>
      </dgm:prSet>
      <dgm:spPr/>
    </dgm:pt>
  </dgm:ptLst>
  <dgm:cxnLst>
    <dgm:cxn modelId="{9476500F-AEE1-45E3-8B58-DA4B0F7B21C2}" type="presOf" srcId="{345BA1C7-D192-4D60-8901-D685D097E57B}" destId="{A392BFB9-C0EE-4EB3-AE73-01395BAED14E}" srcOrd="0" destOrd="0" presId="urn:microsoft.com/office/officeart/2018/2/layout/IconVerticalSolidList"/>
    <dgm:cxn modelId="{58F64C10-9ED6-4BC1-BC9F-A0608A7C6062}" type="presOf" srcId="{E122E9A5-7FE6-476D-A115-3A4E76D29ABE}" destId="{8D56C996-86FD-479F-BB47-0F50AA3E40B0}" srcOrd="0" destOrd="0" presId="urn:microsoft.com/office/officeart/2018/2/layout/IconVerticalSolidList"/>
    <dgm:cxn modelId="{A5A45A23-1842-4143-9286-0ECE7D09B760}" srcId="{D85B8288-92EC-42D9-9EB4-859F4B3372CC}" destId="{BB054A83-80B4-4BDB-A6D3-BF89F5A0D02B}" srcOrd="0" destOrd="0" parTransId="{B60845B8-0931-464D-9ED8-C45D52CED047}" sibTransId="{5478F3D3-9759-4155-8837-458576D74D06}"/>
    <dgm:cxn modelId="{B93A9B2B-6229-41CB-8F13-5BE11EDB1050}" srcId="{345BA1C7-D192-4D60-8901-D685D097E57B}" destId="{65D560DD-6833-4BD5-AF14-0F08FC123B9D}" srcOrd="1" destOrd="0" parTransId="{D92F8A82-DFD3-4495-8D40-85963229B5D4}" sibTransId="{099104D6-A6DF-4F8A-A431-1049FB130771}"/>
    <dgm:cxn modelId="{24D6BC2B-0436-44C8-B29F-7492CEDF824D}" srcId="{345BA1C7-D192-4D60-8901-D685D097E57B}" destId="{C6F886D5-4BD0-4408-888D-1B7FAA1BC937}" srcOrd="3" destOrd="0" parTransId="{E3EB9E2D-7600-4A83-9849-FBCDDF09BD71}" sibTransId="{EBFB01AC-277E-4E9C-9E0F-08FF91E9C123}"/>
    <dgm:cxn modelId="{58638139-A4F9-4A78-9280-147A291E7A17}" srcId="{E122E9A5-7FE6-476D-A115-3A4E76D29ABE}" destId="{0843D7AD-0B0D-489B-AE20-A7ABB3F0752C}" srcOrd="0" destOrd="0" parTransId="{B5997B46-8DD9-4BD1-B363-AE8491DE603A}" sibTransId="{D47B569B-A648-4861-BAC9-C2F5A772DB73}"/>
    <dgm:cxn modelId="{9B410F44-1BA8-4B35-9451-1897434B4B92}" type="presOf" srcId="{D85B8288-92EC-42D9-9EB4-859F4B3372CC}" destId="{C73E7A5D-79CA-40E4-9AB4-77A9E0A48F66}" srcOrd="0" destOrd="0" presId="urn:microsoft.com/office/officeart/2018/2/layout/IconVerticalSolidList"/>
    <dgm:cxn modelId="{F7814C4B-8375-4332-903A-3CD13167FB9D}" type="presOf" srcId="{65D560DD-6833-4BD5-AF14-0F08FC123B9D}" destId="{02687B23-3E03-4D2C-B67F-132D9B8ED8FB}" srcOrd="0" destOrd="0" presId="urn:microsoft.com/office/officeart/2018/2/layout/IconVerticalSolidList"/>
    <dgm:cxn modelId="{03252F56-8038-4055-B7EA-560768AE67F8}" type="presOf" srcId="{0843D7AD-0B0D-489B-AE20-A7ABB3F0752C}" destId="{922185C6-222E-4930-9F62-38C738FC6E29}" srcOrd="0" destOrd="0" presId="urn:microsoft.com/office/officeart/2018/2/layout/IconVerticalSolidList"/>
    <dgm:cxn modelId="{59690A57-0FD4-47F4-A7B4-DF7BCF4CAB92}" srcId="{65D560DD-6833-4BD5-AF14-0F08FC123B9D}" destId="{C53C18F9-E197-4DD5-AFD9-4B91E3559A18}" srcOrd="0" destOrd="0" parTransId="{6FD60D72-C87A-4A1F-8EF3-DF60EAD1FE22}" sibTransId="{5D3BD567-B046-4655-B229-576E284B57D7}"/>
    <dgm:cxn modelId="{0BB2A87B-2C60-48EC-89F6-77B3779417A5}" type="presOf" srcId="{C6F886D5-4BD0-4408-888D-1B7FAA1BC937}" destId="{3E35F87F-DEBA-4643-AD72-AD88E375708F}" srcOrd="0" destOrd="0" presId="urn:microsoft.com/office/officeart/2018/2/layout/IconVerticalSolidList"/>
    <dgm:cxn modelId="{88286AA2-A43A-4CC3-9AB7-E7EB3BEDF66A}" type="presOf" srcId="{BB054A83-80B4-4BDB-A6D3-BF89F5A0D02B}" destId="{75D0ADD2-F4D7-48DB-940D-E2C59C976477}" srcOrd="0" destOrd="0" presId="urn:microsoft.com/office/officeart/2018/2/layout/IconVerticalSolidList"/>
    <dgm:cxn modelId="{4EAC9BB2-A05A-45EA-8B93-576DEA8A94D5}" srcId="{345BA1C7-D192-4D60-8901-D685D097E57B}" destId="{D85B8288-92EC-42D9-9EB4-859F4B3372CC}" srcOrd="0" destOrd="0" parTransId="{B6C56639-A98A-4118-ACFB-D4DB1A9C92D3}" sibTransId="{1ACD9B38-B6E5-416B-8E48-2949C345AE9B}"/>
    <dgm:cxn modelId="{42253BB5-32B0-473B-B863-B496BC35CE24}" type="presOf" srcId="{ADB61C5A-5DC9-485F-8FC1-177A0F045078}" destId="{B9C134DE-7E6F-4F2A-9148-15573578413E}" srcOrd="0" destOrd="0" presId="urn:microsoft.com/office/officeart/2018/2/layout/IconVerticalSolidList"/>
    <dgm:cxn modelId="{0E5808BE-85F9-4307-BC29-779B4FB8FB8E}" type="presOf" srcId="{C53C18F9-E197-4DD5-AFD9-4B91E3559A18}" destId="{FCD14A72-EA4F-4D03-A310-EA3300B41F6E}" srcOrd="0" destOrd="0" presId="urn:microsoft.com/office/officeart/2018/2/layout/IconVerticalSolidList"/>
    <dgm:cxn modelId="{5909D8CB-A4C9-4ACE-84DB-8267D24CFE65}" srcId="{345BA1C7-D192-4D60-8901-D685D097E57B}" destId="{E122E9A5-7FE6-476D-A115-3A4E76D29ABE}" srcOrd="2" destOrd="0" parTransId="{2730852A-D9B2-40E3-B0EC-B72EBD0C19E3}" sibTransId="{603B8328-8DC0-4CFD-BAAD-CC863C2CB07F}"/>
    <dgm:cxn modelId="{04C041D5-ADBD-4233-BD33-1BCE4D643661}" srcId="{C6F886D5-4BD0-4408-888D-1B7FAA1BC937}" destId="{ADB61C5A-5DC9-485F-8FC1-177A0F045078}" srcOrd="0" destOrd="0" parTransId="{B8A7ED81-B263-42D7-BD7C-872937265680}" sibTransId="{1953A90A-2131-4EB0-8AAB-1E69A407F0C0}"/>
    <dgm:cxn modelId="{6FDDC8F6-93D4-4547-88E6-7E024A4C0F14}" type="presParOf" srcId="{A392BFB9-C0EE-4EB3-AE73-01395BAED14E}" destId="{78530D4A-32EC-42EF-A059-E706C547EA1B}" srcOrd="0" destOrd="0" presId="urn:microsoft.com/office/officeart/2018/2/layout/IconVerticalSolidList"/>
    <dgm:cxn modelId="{0A307347-9388-4F6B-9BEE-9914E3DB7529}" type="presParOf" srcId="{78530D4A-32EC-42EF-A059-E706C547EA1B}" destId="{59E2EC58-567C-462D-8336-B68E28C05C57}" srcOrd="0" destOrd="0" presId="urn:microsoft.com/office/officeart/2018/2/layout/IconVerticalSolidList"/>
    <dgm:cxn modelId="{DA20AED1-F620-49CF-AC6A-3D7464F7916B}" type="presParOf" srcId="{78530D4A-32EC-42EF-A059-E706C547EA1B}" destId="{2B49E1EA-5E27-4B2C-B085-4DF15A2BC662}" srcOrd="1" destOrd="0" presId="urn:microsoft.com/office/officeart/2018/2/layout/IconVerticalSolidList"/>
    <dgm:cxn modelId="{D9E68620-BF20-43B1-AE02-E3B200AFB332}" type="presParOf" srcId="{78530D4A-32EC-42EF-A059-E706C547EA1B}" destId="{7830337B-56F9-41A4-81DF-7583558DFC1E}" srcOrd="2" destOrd="0" presId="urn:microsoft.com/office/officeart/2018/2/layout/IconVerticalSolidList"/>
    <dgm:cxn modelId="{56C071A5-5D2A-4200-92B0-460B09132E5E}" type="presParOf" srcId="{78530D4A-32EC-42EF-A059-E706C547EA1B}" destId="{C73E7A5D-79CA-40E4-9AB4-77A9E0A48F66}" srcOrd="3" destOrd="0" presId="urn:microsoft.com/office/officeart/2018/2/layout/IconVerticalSolidList"/>
    <dgm:cxn modelId="{1BFA9F84-7E8F-4659-BB66-58E1970A40FD}" type="presParOf" srcId="{78530D4A-32EC-42EF-A059-E706C547EA1B}" destId="{75D0ADD2-F4D7-48DB-940D-E2C59C976477}" srcOrd="4" destOrd="0" presId="urn:microsoft.com/office/officeart/2018/2/layout/IconVerticalSolidList"/>
    <dgm:cxn modelId="{3F9FDF98-BF6F-4B0C-AC8B-88F2AFCC3C0A}" type="presParOf" srcId="{A392BFB9-C0EE-4EB3-AE73-01395BAED14E}" destId="{37DA291B-F146-41E8-9D6A-9D477599EF59}" srcOrd="1" destOrd="0" presId="urn:microsoft.com/office/officeart/2018/2/layout/IconVerticalSolidList"/>
    <dgm:cxn modelId="{CDD9D0B4-3026-4B29-8295-1883C686F3A9}" type="presParOf" srcId="{A392BFB9-C0EE-4EB3-AE73-01395BAED14E}" destId="{4D8F60CB-CF81-4611-B40E-3AE28D745C1C}" srcOrd="2" destOrd="0" presId="urn:microsoft.com/office/officeart/2018/2/layout/IconVerticalSolidList"/>
    <dgm:cxn modelId="{43BD2D17-4C1E-44D2-939A-D212A92C6076}" type="presParOf" srcId="{4D8F60CB-CF81-4611-B40E-3AE28D745C1C}" destId="{92BD9573-7CD2-4122-8DD7-25CE85413469}" srcOrd="0" destOrd="0" presId="urn:microsoft.com/office/officeart/2018/2/layout/IconVerticalSolidList"/>
    <dgm:cxn modelId="{72C454D6-8378-47F0-8460-C8C76473B8FE}" type="presParOf" srcId="{4D8F60CB-CF81-4611-B40E-3AE28D745C1C}" destId="{7CE3ED6B-B9F8-4BC8-A1A6-C371076BCC5B}" srcOrd="1" destOrd="0" presId="urn:microsoft.com/office/officeart/2018/2/layout/IconVerticalSolidList"/>
    <dgm:cxn modelId="{69216FE4-3021-4239-93A7-F57C3FF8DD16}" type="presParOf" srcId="{4D8F60CB-CF81-4611-B40E-3AE28D745C1C}" destId="{440C252C-E595-46C8-A468-F65BDE3F31A0}" srcOrd="2" destOrd="0" presId="urn:microsoft.com/office/officeart/2018/2/layout/IconVerticalSolidList"/>
    <dgm:cxn modelId="{0E72AADD-B349-4C0B-A29A-E1E2905C8656}" type="presParOf" srcId="{4D8F60CB-CF81-4611-B40E-3AE28D745C1C}" destId="{02687B23-3E03-4D2C-B67F-132D9B8ED8FB}" srcOrd="3" destOrd="0" presId="urn:microsoft.com/office/officeart/2018/2/layout/IconVerticalSolidList"/>
    <dgm:cxn modelId="{33E1B224-6343-416D-AECE-2B40A6E91D41}" type="presParOf" srcId="{4D8F60CB-CF81-4611-B40E-3AE28D745C1C}" destId="{FCD14A72-EA4F-4D03-A310-EA3300B41F6E}" srcOrd="4" destOrd="0" presId="urn:microsoft.com/office/officeart/2018/2/layout/IconVerticalSolidList"/>
    <dgm:cxn modelId="{BC9A7497-E621-4862-AF11-C7C0CDDAEDBF}" type="presParOf" srcId="{A392BFB9-C0EE-4EB3-AE73-01395BAED14E}" destId="{83D6BB96-3843-46AF-A676-B4AF7BCAB551}" srcOrd="3" destOrd="0" presId="urn:microsoft.com/office/officeart/2018/2/layout/IconVerticalSolidList"/>
    <dgm:cxn modelId="{F7AF0FB1-190A-4954-A0BC-636699D81175}" type="presParOf" srcId="{A392BFB9-C0EE-4EB3-AE73-01395BAED14E}" destId="{FA260462-4273-4515-BC3D-3F725C7D4981}" srcOrd="4" destOrd="0" presId="urn:microsoft.com/office/officeart/2018/2/layout/IconVerticalSolidList"/>
    <dgm:cxn modelId="{C9783D28-C3B2-4435-95DE-0400E7647C94}" type="presParOf" srcId="{FA260462-4273-4515-BC3D-3F725C7D4981}" destId="{FE77F757-4736-45B5-930B-8CB11D21CE36}" srcOrd="0" destOrd="0" presId="urn:microsoft.com/office/officeart/2018/2/layout/IconVerticalSolidList"/>
    <dgm:cxn modelId="{C6D000E8-D36B-4911-9C77-6CEC5B62CA40}" type="presParOf" srcId="{FA260462-4273-4515-BC3D-3F725C7D4981}" destId="{FBE8D596-D03D-47D5-8B0C-D3CFC2ACEF72}" srcOrd="1" destOrd="0" presId="urn:microsoft.com/office/officeart/2018/2/layout/IconVerticalSolidList"/>
    <dgm:cxn modelId="{F55CB1E4-63C9-460F-8129-6D9EECC03E3D}" type="presParOf" srcId="{FA260462-4273-4515-BC3D-3F725C7D4981}" destId="{F87CE6FA-F734-4B26-ABF6-590D918F11F2}" srcOrd="2" destOrd="0" presId="urn:microsoft.com/office/officeart/2018/2/layout/IconVerticalSolidList"/>
    <dgm:cxn modelId="{3A6F6F77-838D-4832-A3FA-AC29C57AED3A}" type="presParOf" srcId="{FA260462-4273-4515-BC3D-3F725C7D4981}" destId="{8D56C996-86FD-479F-BB47-0F50AA3E40B0}" srcOrd="3" destOrd="0" presId="urn:microsoft.com/office/officeart/2018/2/layout/IconVerticalSolidList"/>
    <dgm:cxn modelId="{C7537F9E-E167-457D-8A4A-7A495E82976A}" type="presParOf" srcId="{FA260462-4273-4515-BC3D-3F725C7D4981}" destId="{922185C6-222E-4930-9F62-38C738FC6E29}" srcOrd="4" destOrd="0" presId="urn:microsoft.com/office/officeart/2018/2/layout/IconVerticalSolidList"/>
    <dgm:cxn modelId="{E5A9B788-F56E-43CD-BCAF-D54C338118CC}" type="presParOf" srcId="{A392BFB9-C0EE-4EB3-AE73-01395BAED14E}" destId="{11F602D9-977A-41EA-90CC-4A8D7C0E15D2}" srcOrd="5" destOrd="0" presId="urn:microsoft.com/office/officeart/2018/2/layout/IconVerticalSolidList"/>
    <dgm:cxn modelId="{9F820069-351C-42E7-90F1-6FB52F0CB33F}" type="presParOf" srcId="{A392BFB9-C0EE-4EB3-AE73-01395BAED14E}" destId="{8ED9BF7E-0F5B-4EC6-A466-F123C2207F16}" srcOrd="6" destOrd="0" presId="urn:microsoft.com/office/officeart/2018/2/layout/IconVerticalSolidList"/>
    <dgm:cxn modelId="{D9E5B8CB-F4CB-4D65-B198-6FED0EA4CC36}" type="presParOf" srcId="{8ED9BF7E-0F5B-4EC6-A466-F123C2207F16}" destId="{60249650-658B-4421-9B3F-6D5EC685D177}" srcOrd="0" destOrd="0" presId="urn:microsoft.com/office/officeart/2018/2/layout/IconVerticalSolidList"/>
    <dgm:cxn modelId="{1E2DCBA3-6424-4DB7-A6F6-52860BEE52A0}" type="presParOf" srcId="{8ED9BF7E-0F5B-4EC6-A466-F123C2207F16}" destId="{29422F09-835B-4B23-8E70-21AD0B447BD7}" srcOrd="1" destOrd="0" presId="urn:microsoft.com/office/officeart/2018/2/layout/IconVerticalSolidList"/>
    <dgm:cxn modelId="{5446A495-00E4-47A4-916E-5498DAC97EBE}" type="presParOf" srcId="{8ED9BF7E-0F5B-4EC6-A466-F123C2207F16}" destId="{65D1DEAE-AF2F-440C-A378-546610B1095A}" srcOrd="2" destOrd="0" presId="urn:microsoft.com/office/officeart/2018/2/layout/IconVerticalSolidList"/>
    <dgm:cxn modelId="{5D0ED757-D901-45CD-97F2-FE4EDB62AFE6}" type="presParOf" srcId="{8ED9BF7E-0F5B-4EC6-A466-F123C2207F16}" destId="{3E35F87F-DEBA-4643-AD72-AD88E375708F}" srcOrd="3" destOrd="0" presId="urn:microsoft.com/office/officeart/2018/2/layout/IconVerticalSolidList"/>
    <dgm:cxn modelId="{D010B041-C994-4728-A48A-F5818DF9E5D5}" type="presParOf" srcId="{8ED9BF7E-0F5B-4EC6-A466-F123C2207F16}" destId="{B9C134DE-7E6F-4F2A-9148-1557357841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8D524-751F-400B-8F38-88DC5FFAE69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B9A0B1-B34E-43F7-BFE6-2533876330E8}">
      <dgm:prSet/>
      <dgm:spPr>
        <a:solidFill>
          <a:schemeClr val="accent4">
            <a:lumMod val="60000"/>
            <a:lumOff val="40000"/>
          </a:schemeClr>
        </a:solidFill>
        <a:scene3d>
          <a:camera prst="orthographicFront"/>
          <a:lightRig rig="threePt" dir="t"/>
        </a:scene3d>
        <a:sp3d>
          <a:bevelT w="114300" prst="artDeco"/>
        </a:sp3d>
      </dgm:spPr>
      <dgm:t>
        <a:bodyPr/>
        <a:lstStyle/>
        <a:p>
          <a:r>
            <a:rPr lang="en-US" dirty="0">
              <a:solidFill>
                <a:schemeClr val="tx1"/>
              </a:solidFill>
            </a:rPr>
            <a:t>SAM Warnings will NOT prevent you from finalizing your December Count staff data.</a:t>
          </a:r>
        </a:p>
      </dgm:t>
      <dgm:extLst>
        <a:ext uri="{E40237B7-FDA0-4F09-8148-C483321AD2D9}">
          <dgm14:cNvPr xmlns:dgm14="http://schemas.microsoft.com/office/drawing/2010/diagram" id="0" name="" descr="SAM Warnings will NOT prevent you from finalizing your December Count staff data.&#10;"/>
        </a:ext>
      </dgm:extLst>
    </dgm:pt>
    <dgm:pt modelId="{615805F2-A1A7-433B-9CFA-E0B7CD12E7E0}" type="parTrans" cxnId="{937DD2F8-3247-45EF-8BB2-C2B7A75F74DF}">
      <dgm:prSet/>
      <dgm:spPr/>
      <dgm:t>
        <a:bodyPr/>
        <a:lstStyle/>
        <a:p>
          <a:endParaRPr lang="en-US"/>
        </a:p>
      </dgm:t>
    </dgm:pt>
    <dgm:pt modelId="{72DDAB5F-CCCA-48BE-964E-F874BB1CEAB4}" type="sibTrans" cxnId="{937DD2F8-3247-45EF-8BB2-C2B7A75F74DF}">
      <dgm:prSet/>
      <dgm:spPr/>
      <dgm:t>
        <a:bodyPr/>
        <a:lstStyle/>
        <a:p>
          <a:endParaRPr lang="en-US"/>
        </a:p>
      </dgm:t>
    </dgm:pt>
    <dgm:pt modelId="{D976371D-23EE-4581-BDE8-60756CA67FC0}">
      <dgm:prSet/>
      <dgm:spPr>
        <a:solidFill>
          <a:schemeClr val="accent6">
            <a:lumMod val="60000"/>
            <a:lumOff val="40000"/>
          </a:schemeClr>
        </a:solidFill>
        <a:scene3d>
          <a:camera prst="orthographicFront"/>
          <a:lightRig rig="threePt" dir="t"/>
        </a:scene3d>
        <a:sp3d>
          <a:bevelT w="114300" prst="artDeco"/>
        </a:sp3d>
      </dgm:spPr>
      <dgm:t>
        <a:bodyPr/>
        <a:lstStyle/>
        <a:p>
          <a:r>
            <a:rPr lang="en-US" dirty="0">
              <a:solidFill>
                <a:schemeClr val="tx1"/>
              </a:solidFill>
            </a:rPr>
            <a:t>If SAM Warnings remain unresolved at collection close, staff will display in the final SAM: 1.5 Non-Qualified Personnel Status report.</a:t>
          </a:r>
        </a:p>
      </dgm:t>
      <dgm:extLst>
        <a:ext uri="{E40237B7-FDA0-4F09-8148-C483321AD2D9}">
          <dgm14:cNvPr xmlns:dgm14="http://schemas.microsoft.com/office/drawing/2010/diagram" id="0" name="" descr="SAM Warnings will NOT prevent you from finalizing your December Count staff data.&#10;down arrow to&#10;All non-qualified staff are included in the post December Count Correction Tracker accountability process.&#10;down arrow to&#10;All non-qualified staff are included in the post December Count Correction Tracker accountability process.&#10;">
            <a:extLst>
              <a:ext uri="{C183D7F6-B498-43B3-948B-1728B52AA6E4}">
                <adec:decorative xmlns:adec="http://schemas.microsoft.com/office/drawing/2017/decorative" val="1"/>
              </a:ext>
            </a:extLst>
          </dgm14:cNvPr>
        </a:ext>
      </dgm:extLst>
    </dgm:pt>
    <dgm:pt modelId="{E9BA1B02-69E4-4B00-B5AF-E3C4B1CAC33D}" type="parTrans" cxnId="{DE74A4F0-84EB-4B85-9668-992E0784BDC4}">
      <dgm:prSet/>
      <dgm:spPr/>
      <dgm:t>
        <a:bodyPr/>
        <a:lstStyle/>
        <a:p>
          <a:endParaRPr lang="en-US"/>
        </a:p>
      </dgm:t>
    </dgm:pt>
    <dgm:pt modelId="{21FFBB8C-B3BA-459D-B636-759031A9FAA6}" type="sibTrans" cxnId="{DE74A4F0-84EB-4B85-9668-992E0784BDC4}">
      <dgm:prSet/>
      <dgm:spPr/>
      <dgm:t>
        <a:bodyPr/>
        <a:lstStyle/>
        <a:p>
          <a:endParaRPr lang="en-US"/>
        </a:p>
      </dgm:t>
    </dgm:pt>
    <dgm:pt modelId="{3C5A1DEA-D4E7-4E6D-96A7-135A96C8A4C8}">
      <dgm:prSet/>
      <dgm:spPr>
        <a:solidFill>
          <a:schemeClr val="accent3">
            <a:lumMod val="60000"/>
            <a:lumOff val="40000"/>
          </a:schemeClr>
        </a:solidFill>
        <a:scene3d>
          <a:camera prst="orthographicFront"/>
          <a:lightRig rig="threePt" dir="t"/>
        </a:scene3d>
        <a:sp3d>
          <a:bevelT w="114300" prst="artDeco"/>
        </a:sp3d>
      </dgm:spPr>
      <dgm:t>
        <a:bodyPr/>
        <a:lstStyle/>
        <a:p>
          <a:r>
            <a:rPr lang="en-US" dirty="0">
              <a:solidFill>
                <a:schemeClr val="tx1"/>
              </a:solidFill>
            </a:rPr>
            <a:t>All non-qualified staff are included in the post December Count Correction Tracker accountability process.</a:t>
          </a:r>
        </a:p>
      </dgm:t>
      <dgm:extLst>
        <a:ext uri="{E40237B7-FDA0-4F09-8148-C483321AD2D9}">
          <dgm14:cNvPr xmlns:dgm14="http://schemas.microsoft.com/office/drawing/2010/diagram" id="0" name="" descr="SAM Warnings will NOT prevent you from finalizing your December Count staff data.&#10;down arrow to&#10;All non-qualified staff are included in the post December Count Correction Tracker accountability process.&#10;"/>
        </a:ext>
      </dgm:extLst>
    </dgm:pt>
    <dgm:pt modelId="{3D4B8DE2-C68B-40F9-92C2-F46D52424AD6}" type="parTrans" cxnId="{F04D07E5-EA92-40AD-B944-AB94D07B580E}">
      <dgm:prSet/>
      <dgm:spPr/>
      <dgm:t>
        <a:bodyPr/>
        <a:lstStyle/>
        <a:p>
          <a:endParaRPr lang="en-US"/>
        </a:p>
      </dgm:t>
    </dgm:pt>
    <dgm:pt modelId="{E27FC635-22E3-48F4-8C5B-68E730C3D5E7}" type="sibTrans" cxnId="{F04D07E5-EA92-40AD-B944-AB94D07B580E}">
      <dgm:prSet/>
      <dgm:spPr/>
      <dgm:t>
        <a:bodyPr/>
        <a:lstStyle/>
        <a:p>
          <a:endParaRPr lang="en-US"/>
        </a:p>
      </dgm:t>
    </dgm:pt>
    <dgm:pt modelId="{65326238-50B8-487A-ADA9-1E12C0EC8FD7}" type="pres">
      <dgm:prSet presAssocID="{DA38D524-751F-400B-8F38-88DC5FFAE690}" presName="Name0" presStyleCnt="0">
        <dgm:presLayoutVars>
          <dgm:dir/>
          <dgm:animLvl val="lvl"/>
          <dgm:resizeHandles val="exact"/>
        </dgm:presLayoutVars>
      </dgm:prSet>
      <dgm:spPr/>
    </dgm:pt>
    <dgm:pt modelId="{B57EDCC7-D6B6-4617-A7C6-B1FF957E4259}" type="pres">
      <dgm:prSet presAssocID="{3C5A1DEA-D4E7-4E6D-96A7-135A96C8A4C8}" presName="boxAndChildren" presStyleCnt="0"/>
      <dgm:spPr>
        <a:scene3d>
          <a:camera prst="orthographicFront"/>
          <a:lightRig rig="threePt" dir="t"/>
        </a:scene3d>
        <a:sp3d>
          <a:bevelT w="114300" prst="artDeco"/>
        </a:sp3d>
      </dgm:spPr>
    </dgm:pt>
    <dgm:pt modelId="{6F9E92D6-1CF6-47ED-BE7D-D2AB9373DC54}" type="pres">
      <dgm:prSet presAssocID="{3C5A1DEA-D4E7-4E6D-96A7-135A96C8A4C8}" presName="parentTextBox" presStyleLbl="node1" presStyleIdx="0" presStyleCnt="3"/>
      <dgm:spPr/>
    </dgm:pt>
    <dgm:pt modelId="{7B655EB6-B1BD-4C0D-B41B-C717A0C51A3E}" type="pres">
      <dgm:prSet presAssocID="{21FFBB8C-B3BA-459D-B636-759031A9FAA6}" presName="sp" presStyleCnt="0"/>
      <dgm:spPr>
        <a:scene3d>
          <a:camera prst="orthographicFront"/>
          <a:lightRig rig="threePt" dir="t"/>
        </a:scene3d>
        <a:sp3d>
          <a:bevelT w="114300" prst="artDeco"/>
        </a:sp3d>
      </dgm:spPr>
    </dgm:pt>
    <dgm:pt modelId="{8DADC967-E300-4510-A81F-51FAA77E629E}" type="pres">
      <dgm:prSet presAssocID="{D976371D-23EE-4581-BDE8-60756CA67FC0}" presName="arrowAndChildren" presStyleCnt="0"/>
      <dgm:spPr>
        <a:scene3d>
          <a:camera prst="orthographicFront"/>
          <a:lightRig rig="threePt" dir="t"/>
        </a:scene3d>
        <a:sp3d>
          <a:bevelT w="114300" prst="artDeco"/>
        </a:sp3d>
      </dgm:spPr>
    </dgm:pt>
    <dgm:pt modelId="{E118C371-B968-40CA-B40F-B119F7D8DCBA}" type="pres">
      <dgm:prSet presAssocID="{D976371D-23EE-4581-BDE8-60756CA67FC0}" presName="parentTextArrow" presStyleLbl="node1" presStyleIdx="1" presStyleCnt="3"/>
      <dgm:spPr/>
    </dgm:pt>
    <dgm:pt modelId="{04F7DD7E-5559-4B79-9A5B-34C8AF151FCB}" type="pres">
      <dgm:prSet presAssocID="{72DDAB5F-CCCA-48BE-964E-F874BB1CEAB4}" presName="sp" presStyleCnt="0"/>
      <dgm:spPr>
        <a:scene3d>
          <a:camera prst="orthographicFront"/>
          <a:lightRig rig="threePt" dir="t"/>
        </a:scene3d>
        <a:sp3d>
          <a:bevelT w="114300" prst="artDeco"/>
        </a:sp3d>
      </dgm:spPr>
    </dgm:pt>
    <dgm:pt modelId="{F3969284-4302-4244-A5BD-001EFD176DD8}" type="pres">
      <dgm:prSet presAssocID="{2CB9A0B1-B34E-43F7-BFE6-2533876330E8}" presName="arrowAndChildren" presStyleCnt="0"/>
      <dgm:spPr>
        <a:scene3d>
          <a:camera prst="orthographicFront"/>
          <a:lightRig rig="threePt" dir="t"/>
        </a:scene3d>
        <a:sp3d>
          <a:bevelT w="114300" prst="artDeco"/>
        </a:sp3d>
      </dgm:spPr>
    </dgm:pt>
    <dgm:pt modelId="{111B2502-809D-46CB-BF47-542A7277DEFE}" type="pres">
      <dgm:prSet presAssocID="{2CB9A0B1-B34E-43F7-BFE6-2533876330E8}" presName="parentTextArrow" presStyleLbl="node1" presStyleIdx="2" presStyleCnt="3"/>
      <dgm:spPr/>
    </dgm:pt>
  </dgm:ptLst>
  <dgm:cxnLst>
    <dgm:cxn modelId="{4650280E-8823-4EE7-B8E8-00A8A64990A0}" type="presOf" srcId="{3C5A1DEA-D4E7-4E6D-96A7-135A96C8A4C8}" destId="{6F9E92D6-1CF6-47ED-BE7D-D2AB9373DC54}" srcOrd="0" destOrd="0" presId="urn:microsoft.com/office/officeart/2005/8/layout/process4"/>
    <dgm:cxn modelId="{AF38CE39-251E-495D-92B0-15FD7ED41B7B}" type="presOf" srcId="{D976371D-23EE-4581-BDE8-60756CA67FC0}" destId="{E118C371-B968-40CA-B40F-B119F7D8DCBA}" srcOrd="0" destOrd="0" presId="urn:microsoft.com/office/officeart/2005/8/layout/process4"/>
    <dgm:cxn modelId="{2BCDCB8F-42CE-45B3-B24D-1845D8E194BC}" type="presOf" srcId="{DA38D524-751F-400B-8F38-88DC5FFAE690}" destId="{65326238-50B8-487A-ADA9-1E12C0EC8FD7}" srcOrd="0" destOrd="0" presId="urn:microsoft.com/office/officeart/2005/8/layout/process4"/>
    <dgm:cxn modelId="{5A9634B0-009F-4F89-95E3-C15A09993F51}" type="presOf" srcId="{2CB9A0B1-B34E-43F7-BFE6-2533876330E8}" destId="{111B2502-809D-46CB-BF47-542A7277DEFE}" srcOrd="0" destOrd="0" presId="urn:microsoft.com/office/officeart/2005/8/layout/process4"/>
    <dgm:cxn modelId="{F04D07E5-EA92-40AD-B944-AB94D07B580E}" srcId="{DA38D524-751F-400B-8F38-88DC5FFAE690}" destId="{3C5A1DEA-D4E7-4E6D-96A7-135A96C8A4C8}" srcOrd="2" destOrd="0" parTransId="{3D4B8DE2-C68B-40F9-92C2-F46D52424AD6}" sibTransId="{E27FC635-22E3-48F4-8C5B-68E730C3D5E7}"/>
    <dgm:cxn modelId="{DE74A4F0-84EB-4B85-9668-992E0784BDC4}" srcId="{DA38D524-751F-400B-8F38-88DC5FFAE690}" destId="{D976371D-23EE-4581-BDE8-60756CA67FC0}" srcOrd="1" destOrd="0" parTransId="{E9BA1B02-69E4-4B00-B5AF-E3C4B1CAC33D}" sibTransId="{21FFBB8C-B3BA-459D-B636-759031A9FAA6}"/>
    <dgm:cxn modelId="{937DD2F8-3247-45EF-8BB2-C2B7A75F74DF}" srcId="{DA38D524-751F-400B-8F38-88DC5FFAE690}" destId="{2CB9A0B1-B34E-43F7-BFE6-2533876330E8}" srcOrd="0" destOrd="0" parTransId="{615805F2-A1A7-433B-9CFA-E0B7CD12E7E0}" sibTransId="{72DDAB5F-CCCA-48BE-964E-F874BB1CEAB4}"/>
    <dgm:cxn modelId="{6830361A-47D0-41D9-BBE4-440DF59B3EE6}" type="presParOf" srcId="{65326238-50B8-487A-ADA9-1E12C0EC8FD7}" destId="{B57EDCC7-D6B6-4617-A7C6-B1FF957E4259}" srcOrd="0" destOrd="0" presId="urn:microsoft.com/office/officeart/2005/8/layout/process4"/>
    <dgm:cxn modelId="{BA54FF86-6CC0-4BA9-962E-166EAFE63FB5}" type="presParOf" srcId="{B57EDCC7-D6B6-4617-A7C6-B1FF957E4259}" destId="{6F9E92D6-1CF6-47ED-BE7D-D2AB9373DC54}" srcOrd="0" destOrd="0" presId="urn:microsoft.com/office/officeart/2005/8/layout/process4"/>
    <dgm:cxn modelId="{FFB55DA2-653A-4335-B68B-DF197A01D8D3}" type="presParOf" srcId="{65326238-50B8-487A-ADA9-1E12C0EC8FD7}" destId="{7B655EB6-B1BD-4C0D-B41B-C717A0C51A3E}" srcOrd="1" destOrd="0" presId="urn:microsoft.com/office/officeart/2005/8/layout/process4"/>
    <dgm:cxn modelId="{4D3D09B3-192E-4C03-9517-4A5E14A158E8}" type="presParOf" srcId="{65326238-50B8-487A-ADA9-1E12C0EC8FD7}" destId="{8DADC967-E300-4510-A81F-51FAA77E629E}" srcOrd="2" destOrd="0" presId="urn:microsoft.com/office/officeart/2005/8/layout/process4"/>
    <dgm:cxn modelId="{37534572-7F7F-459D-8852-A77C46981E92}" type="presParOf" srcId="{8DADC967-E300-4510-A81F-51FAA77E629E}" destId="{E118C371-B968-40CA-B40F-B119F7D8DCBA}" srcOrd="0" destOrd="0" presId="urn:microsoft.com/office/officeart/2005/8/layout/process4"/>
    <dgm:cxn modelId="{6169AA8E-806D-4AAE-976B-D632FC9B92A6}" type="presParOf" srcId="{65326238-50B8-487A-ADA9-1E12C0EC8FD7}" destId="{04F7DD7E-5559-4B79-9A5B-34C8AF151FCB}" srcOrd="3" destOrd="0" presId="urn:microsoft.com/office/officeart/2005/8/layout/process4"/>
    <dgm:cxn modelId="{3008D2DE-8D75-4D80-A7A2-A4884CD20BAF}" type="presParOf" srcId="{65326238-50B8-487A-ADA9-1E12C0EC8FD7}" destId="{F3969284-4302-4244-A5BD-001EFD176DD8}" srcOrd="4" destOrd="0" presId="urn:microsoft.com/office/officeart/2005/8/layout/process4"/>
    <dgm:cxn modelId="{055A497A-F199-4A72-8CEC-508435D517FE}" type="presParOf" srcId="{F3969284-4302-4244-A5BD-001EFD176DD8}" destId="{111B2502-809D-46CB-BF47-542A7277DEF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EC58-567C-462D-8336-B68E28C05C57}">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9E1EA-5E27-4B2C-B085-4DF15A2BC66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7A5D-79CA-40E4-9AB4-77A9E0A48F66}">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DC208 </a:t>
          </a:r>
          <a:r>
            <a:rPr lang="en-US" sz="1900" kern="1200"/>
            <a:t>– Staff did not hold a valid license on 12/01</a:t>
          </a:r>
        </a:p>
      </dsp:txBody>
      <dsp:txXfrm>
        <a:off x="1057183" y="1805"/>
        <a:ext cx="4732020" cy="915310"/>
      </dsp:txXfrm>
    </dsp:sp>
    <dsp:sp modelId="{75D0ADD2-F4D7-48DB-940D-E2C59C976477}">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Remind staff to renew their license </a:t>
          </a:r>
          <a:endParaRPr lang="en-US" sz="1400" kern="1200"/>
        </a:p>
      </dsp:txBody>
      <dsp:txXfrm>
        <a:off x="5789203" y="1805"/>
        <a:ext cx="4726396" cy="915310"/>
      </dsp:txXfrm>
    </dsp:sp>
    <dsp:sp modelId="{92BD9573-7CD2-4122-8DD7-25CE85413469}">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3ED6B-B9F8-4BC8-A1A6-C371076BCC5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687B23-3E03-4D2C-B67F-132D9B8ED8FB}">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DC209 </a:t>
          </a:r>
          <a:r>
            <a:rPr lang="en-US" sz="1900" kern="1200"/>
            <a:t>– Staff does not hold an appropriate endorsement for the assignment</a:t>
          </a:r>
        </a:p>
      </dsp:txBody>
      <dsp:txXfrm>
        <a:off x="1057183" y="1145944"/>
        <a:ext cx="4732020" cy="915310"/>
      </dsp:txXfrm>
    </dsp:sp>
    <dsp:sp modelId="{FCD14A72-EA4F-4D03-A310-EA3300B41F6E}">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dirty="0"/>
            <a:t>Check to be sure you are reporting the correct job code</a:t>
          </a:r>
        </a:p>
        <a:p>
          <a:pPr marL="0" lvl="0" indent="0" algn="l" defTabSz="622300">
            <a:lnSpc>
              <a:spcPct val="90000"/>
            </a:lnSpc>
            <a:spcBef>
              <a:spcPct val="0"/>
            </a:spcBef>
            <a:spcAft>
              <a:spcPct val="35000"/>
            </a:spcAft>
            <a:buNone/>
          </a:pPr>
          <a:r>
            <a:rPr lang="en-US" sz="1400" i="1" kern="1200" dirty="0"/>
            <a:t>Remind staff to apply for the correct license for their job role</a:t>
          </a:r>
        </a:p>
      </dsp:txBody>
      <dsp:txXfrm>
        <a:off x="5789203" y="1145944"/>
        <a:ext cx="4726396" cy="915310"/>
      </dsp:txXfrm>
    </dsp:sp>
    <dsp:sp modelId="{FE77F757-4736-45B5-930B-8CB11D21CE36}">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8D596-D03D-47D5-8B0C-D3CFC2ACEF7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6C996-86FD-479F-BB47-0F50AA3E40B0}">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DC210 </a:t>
          </a:r>
          <a:r>
            <a:rPr lang="en-US" sz="1900" kern="1200"/>
            <a:t>– Staff does not hold an appropriate endorsement for the caseload</a:t>
          </a:r>
        </a:p>
      </dsp:txBody>
      <dsp:txXfrm>
        <a:off x="1057183" y="2290082"/>
        <a:ext cx="4732020" cy="915310"/>
      </dsp:txXfrm>
    </dsp:sp>
    <dsp:sp modelId="{922185C6-222E-4930-9F62-38C738FC6E29}">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the primary providers/job codes are correct  (i.e. students with disability type 08 or 11 must have a primary provider with a 238 job code)</a:t>
          </a:r>
          <a:endParaRPr lang="en-US" sz="1400" kern="1200"/>
        </a:p>
      </dsp:txBody>
      <dsp:txXfrm>
        <a:off x="5789203" y="2290082"/>
        <a:ext cx="4726396" cy="915310"/>
      </dsp:txXfrm>
    </dsp:sp>
    <dsp:sp modelId="{60249650-658B-4421-9B3F-6D5EC685D177}">
      <dsp:nvSpPr>
        <dsp:cNvPr id="0" name=""/>
        <dsp:cNvSpPr/>
      </dsp:nvSpPr>
      <dsp:spPr>
        <a:xfrm>
          <a:off x="0" y="3434220"/>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22F09-835B-4B23-8E70-21AD0B447BD7}">
      <dsp:nvSpPr>
        <dsp:cNvPr id="0" name=""/>
        <dsp:cNvSpPr/>
      </dsp:nvSpPr>
      <dsp:spPr>
        <a:xfrm>
          <a:off x="276881" y="3640165"/>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35F87F-DEBA-4643-AD72-AD88E375708F}">
      <dsp:nvSpPr>
        <dsp:cNvPr id="0" name=""/>
        <dsp:cNvSpPr/>
      </dsp:nvSpPr>
      <dsp:spPr>
        <a:xfrm>
          <a:off x="1057183" y="3434220"/>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DC211 </a:t>
          </a:r>
          <a:r>
            <a:rPr lang="en-US" sz="1900" kern="1200"/>
            <a:t>– Staff does not hold a valid license</a:t>
          </a:r>
        </a:p>
      </dsp:txBody>
      <dsp:txXfrm>
        <a:off x="1057183" y="3434220"/>
        <a:ext cx="4732020" cy="915310"/>
      </dsp:txXfrm>
    </dsp:sp>
    <dsp:sp modelId="{B9C134DE-7E6F-4F2A-9148-15573578413E}">
      <dsp:nvSpPr>
        <dsp:cNvPr id="0" name=""/>
        <dsp:cNvSpPr/>
      </dsp:nvSpPr>
      <dsp:spPr>
        <a:xfrm>
          <a:off x="5789203" y="3434220"/>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SSN is correct in COOL system and on your Staff Assignment file and in EDIS system</a:t>
          </a:r>
          <a:endParaRPr lang="en-US" sz="1400" kern="1200"/>
        </a:p>
      </dsp:txBody>
      <dsp:txXfrm>
        <a:off x="5789203" y="3434220"/>
        <a:ext cx="472639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E92D6-1CF6-47ED-BE7D-D2AB9373DC54}">
      <dsp:nvSpPr>
        <dsp:cNvPr id="0" name=""/>
        <dsp:cNvSpPr/>
      </dsp:nvSpPr>
      <dsp:spPr>
        <a:xfrm>
          <a:off x="0" y="2844526"/>
          <a:ext cx="7685921" cy="933637"/>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All non-qualified staff are included in the post December Count Correction Tracker accountability process.</a:t>
          </a:r>
        </a:p>
      </dsp:txBody>
      <dsp:txXfrm>
        <a:off x="0" y="2844526"/>
        <a:ext cx="7685921" cy="933637"/>
      </dsp:txXfrm>
    </dsp:sp>
    <dsp:sp modelId="{E118C371-B968-40CA-B40F-B119F7D8DCBA}">
      <dsp:nvSpPr>
        <dsp:cNvPr id="0" name=""/>
        <dsp:cNvSpPr/>
      </dsp:nvSpPr>
      <dsp:spPr>
        <a:xfrm rot="10800000">
          <a:off x="0" y="1422597"/>
          <a:ext cx="7685921" cy="1435934"/>
        </a:xfrm>
        <a:prstGeom prst="upArrowCallou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If SAM Warnings remain unresolved at collection close, staff will display in the final SAM: 1.5 Non-Qualified Personnel Status report.</a:t>
          </a:r>
        </a:p>
      </dsp:txBody>
      <dsp:txXfrm rot="10800000">
        <a:off x="0" y="1422597"/>
        <a:ext cx="7685921" cy="933027"/>
      </dsp:txXfrm>
    </dsp:sp>
    <dsp:sp modelId="{111B2502-809D-46CB-BF47-542A7277DEFE}">
      <dsp:nvSpPr>
        <dsp:cNvPr id="0" name=""/>
        <dsp:cNvSpPr/>
      </dsp:nvSpPr>
      <dsp:spPr>
        <a:xfrm rot="10800000">
          <a:off x="0" y="667"/>
          <a:ext cx="7685921" cy="1435934"/>
        </a:xfrm>
        <a:prstGeom prst="upArrowCallou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SAM Warnings will NOT prevent you from finalizing your December Count staff data.</a:t>
          </a:r>
        </a:p>
      </dsp:txBody>
      <dsp:txXfrm rot="10800000">
        <a:off x="0" y="667"/>
        <a:ext cx="7685921" cy="9330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147A0-B23C-4B33-87CA-20CAA95BF64F}" type="slidenum">
              <a:rPr lang="en-US" smtClean="0"/>
              <a:t>26</a:t>
            </a:fld>
            <a:endParaRPr lang="en-US"/>
          </a:p>
        </p:txBody>
      </p:sp>
    </p:spTree>
    <p:extLst>
      <p:ext uri="{BB962C8B-B14F-4D97-AF65-F5344CB8AC3E}">
        <p14:creationId xmlns:p14="http://schemas.microsoft.com/office/powerpoint/2010/main" val="178800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2/9/2026</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913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6AAFEEC7-E42F-4A19-B7D3-862362DA6721}" type="datetime1">
              <a:rPr lang="en-US" smtClean="0"/>
              <a:t>2/9/2026</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dirty="0"/>
          </a:p>
        </p:txBody>
      </p:sp>
    </p:spTree>
    <p:extLst>
      <p:ext uri="{BB962C8B-B14F-4D97-AF65-F5344CB8AC3E}">
        <p14:creationId xmlns:p14="http://schemas.microsoft.com/office/powerpoint/2010/main" val="293974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18</a:t>
            </a:fld>
            <a:endParaRPr lang="en-US" dirty="0"/>
          </a:p>
        </p:txBody>
      </p:sp>
    </p:spTree>
    <p:extLst>
      <p:ext uri="{BB962C8B-B14F-4D97-AF65-F5344CB8AC3E}">
        <p14:creationId xmlns:p14="http://schemas.microsoft.com/office/powerpoint/2010/main" val="127892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0C5C3942-2318-4BD8-8E19-F66F6DA325F3}" type="datetime1">
              <a:rPr lang="en-US" smtClean="0"/>
              <a:t>2/9/2026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45708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2/9/2026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22</a:t>
            </a:fld>
            <a:endParaRPr lang="en-US"/>
          </a:p>
        </p:txBody>
      </p:sp>
    </p:spTree>
    <p:extLst>
      <p:ext uri="{BB962C8B-B14F-4D97-AF65-F5344CB8AC3E}">
        <p14:creationId xmlns:p14="http://schemas.microsoft.com/office/powerpoint/2010/main" val="116468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19E5E5C-95F5-4773-A865-E0B9A523675A}" type="datetime1">
              <a:rPr lang="en-US" smtClean="0"/>
              <a:t>2/9/2026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224093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a:xfrm>
            <a:off x="714375" y="4209143"/>
            <a:ext cx="5485805" cy="4582584"/>
          </a:xfrm>
          <a:noFill/>
          <a:ln/>
        </p:spPr>
        <p:txBody>
          <a:bodyPr/>
          <a:lstStyle/>
          <a:p>
            <a:endParaRPr lang="en-US" sz="800">
              <a:latin typeface="Verdana" pitchFamily="34" charset="0"/>
            </a:endParaRPr>
          </a:p>
        </p:txBody>
      </p:sp>
    </p:spTree>
    <p:extLst>
      <p:ext uri="{BB962C8B-B14F-4D97-AF65-F5344CB8AC3E}">
        <p14:creationId xmlns:p14="http://schemas.microsoft.com/office/powerpoint/2010/main" val="12229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2/9/2026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25</a:t>
            </a:fld>
            <a:endParaRPr lang="en-US"/>
          </a:p>
        </p:txBody>
      </p:sp>
    </p:spTree>
    <p:extLst>
      <p:ext uri="{BB962C8B-B14F-4D97-AF65-F5344CB8AC3E}">
        <p14:creationId xmlns:p14="http://schemas.microsoft.com/office/powerpoint/2010/main" val="1445835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2994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33634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A226EE-8468-4D42-50AF-2DB3E70E9E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B81F5D0B-9DBA-027F-76F2-1F6B5E3413F8}"/>
              </a:ext>
            </a:extLst>
          </p:cNvPr>
          <p:cNvSpPr>
            <a:spLocks noGrp="1"/>
          </p:cNvSpPr>
          <p:nvPr>
            <p:ph type="title"/>
          </p:nvPr>
        </p:nvSpPr>
        <p:spPr>
          <a:xfrm>
            <a:off x="1995054" y="6094193"/>
            <a:ext cx="8520542"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9"/>
            <a:ext cx="11658600" cy="5248588"/>
          </a:xfrm>
        </p:spPr>
        <p:txBody>
          <a:bodyPr lIns="0" tIns="0" rIns="0" bIns="0">
            <a:normAutofit/>
          </a:bodyPr>
          <a:lstStyle>
            <a:lvl1pPr marL="0" indent="0">
              <a:buNone/>
              <a:defRPr sz="2000"/>
            </a:lvl1pPr>
            <a:lvl2pPr>
              <a:defRPr sz="2000"/>
            </a:lvl2pPr>
            <a:lvl3pPr>
              <a:defRPr sz="1800"/>
            </a:lvl3pPr>
          </a:lstStyle>
          <a:p>
            <a:pPr lvl="0"/>
            <a:r>
              <a:rPr lang="en-US"/>
              <a:t>Insert Image or Smart Art</a:t>
            </a:r>
          </a:p>
        </p:txBody>
      </p:sp>
      <p:pic>
        <p:nvPicPr>
          <p:cNvPr id="10" name="Picture 9">
            <a:extLst>
              <a:ext uri="{FF2B5EF4-FFF2-40B4-BE49-F238E27FC236}">
                <a16:creationId xmlns:a16="http://schemas.microsoft.com/office/drawing/2014/main" id="{25B02D8F-DED7-BC5C-0338-0AC7AFA95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11" name="Google Shape;190;p48">
            <a:extLst>
              <a:ext uri="{FF2B5EF4-FFF2-40B4-BE49-F238E27FC236}">
                <a16:creationId xmlns:a16="http://schemas.microsoft.com/office/drawing/2014/main" id="{B4582FC9-EE01-BEB3-3CA0-6FD723A6B34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0BFBC90A-EEA3-FBBE-CC34-180C2AD8A5F4}"/>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9EB18727-950A-720F-BC31-F8005E124804}"/>
              </a:ext>
            </a:extLst>
          </p:cNvPr>
          <p:cNvSpPr>
            <a:spLocks noGrp="1"/>
          </p:cNvSpPr>
          <p:nvPr>
            <p:ph sz="quarter" idx="13" hasCustomPrompt="1"/>
          </p:nvPr>
        </p:nvSpPr>
        <p:spPr>
          <a:xfrm>
            <a:off x="2279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4B9F6DB5-D8DD-348D-96C1-A70EC55E5602}"/>
              </a:ext>
            </a:extLst>
          </p:cNvPr>
          <p:cNvSpPr>
            <a:spLocks noGrp="1"/>
          </p:cNvSpPr>
          <p:nvPr>
            <p:ph sz="quarter" idx="14" hasCustomPrompt="1"/>
          </p:nvPr>
        </p:nvSpPr>
        <p:spPr>
          <a:xfrm>
            <a:off x="61715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448700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73207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Google Shape;123;p44">
            <a:extLst>
              <a:ext uri="{FF2B5EF4-FFF2-40B4-BE49-F238E27FC236}">
                <a16:creationId xmlns:a16="http://schemas.microsoft.com/office/drawing/2014/main" id="{753BECAA-7588-D446-F0B8-F9AE1F83D1A1}"/>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2" name="Title 1"/>
          <p:cNvSpPr>
            <a:spLocks noGrp="1"/>
          </p:cNvSpPr>
          <p:nvPr>
            <p:ph type="title"/>
          </p:nvPr>
        </p:nvSpPr>
        <p:spPr>
          <a:xfrm>
            <a:off x="443565" y="218142"/>
            <a:ext cx="10224435"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3" name="Content Placeholder 2"/>
          <p:cNvSpPr>
            <a:spLocks noGrp="1"/>
          </p:cNvSpPr>
          <p:nvPr>
            <p:ph idx="1"/>
          </p:nvPr>
        </p:nvSpPr>
        <p:spPr>
          <a:xfrm>
            <a:off x="443565" y="1260125"/>
            <a:ext cx="11217635" cy="4338453"/>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cxnSp>
        <p:nvCxnSpPr>
          <p:cNvPr id="5" name="Google Shape;190;p48">
            <a:extLst>
              <a:ext uri="{FF2B5EF4-FFF2-40B4-BE49-F238E27FC236}">
                <a16:creationId xmlns:a16="http://schemas.microsoft.com/office/drawing/2014/main" id="{625970BA-824C-B5D7-569F-9C5302105F5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188952" cy="2"/>
          </a:xfrm>
          <a:prstGeom prst="straightConnector1">
            <a:avLst/>
          </a:prstGeom>
          <a:noFill/>
          <a:ln w="19050" cap="flat" cmpd="sng">
            <a:solidFill>
              <a:srgbClr val="488BC9"/>
            </a:solidFill>
            <a:prstDash val="solid"/>
            <a:round/>
            <a:headEnd type="none" w="sm" len="sm"/>
            <a:tailEnd type="none" w="sm" len="sm"/>
          </a:ln>
        </p:spPr>
      </p:cxnSp>
      <p:sp>
        <p:nvSpPr>
          <p:cNvPr id="10" name="Content Placeholder 4">
            <a:extLst>
              <a:ext uri="{FF2B5EF4-FFF2-40B4-BE49-F238E27FC236}">
                <a16:creationId xmlns:a16="http://schemas.microsoft.com/office/drawing/2014/main" id="{78F44630-6AE1-CF0C-1FFF-34327DC9FDF2}"/>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BD838FED-FCDB-76FA-0166-98D48C7F57B7}"/>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091063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2765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r>
              <a:rPr lang="en-US"/>
              <a:t>‹#›</a:t>
            </a:r>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169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8" name="Google Shape;123;p44">
            <a:extLst>
              <a:ext uri="{FF2B5EF4-FFF2-40B4-BE49-F238E27FC236}">
                <a16:creationId xmlns:a16="http://schemas.microsoft.com/office/drawing/2014/main" id="{456EA663-E95E-2514-CB7F-32E66446709D}"/>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2" name="Title 1">
            <a:extLst>
              <a:ext uri="{FF2B5EF4-FFF2-40B4-BE49-F238E27FC236}">
                <a16:creationId xmlns:a16="http://schemas.microsoft.com/office/drawing/2014/main" id="{3CB0EDD7-2251-2869-9938-F8E70618A82C}"/>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3" name="Content Placeholder 2"/>
          <p:cNvSpPr>
            <a:spLocks noGrp="1"/>
          </p:cNvSpPr>
          <p:nvPr>
            <p:ph sz="half" idx="1"/>
          </p:nvPr>
        </p:nvSpPr>
        <p:spPr>
          <a:xfrm>
            <a:off x="443564" y="1260125"/>
            <a:ext cx="5486400" cy="4350881"/>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4800" y="1260125"/>
            <a:ext cx="5486400" cy="4350881"/>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7" name="Google Shape;190;p48">
            <a:extLst>
              <a:ext uri="{FF2B5EF4-FFF2-40B4-BE49-F238E27FC236}">
                <a16:creationId xmlns:a16="http://schemas.microsoft.com/office/drawing/2014/main" id="{6A39F52A-DC1A-FC42-A444-C88E1083A79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5427E4D8-A6F9-BEDF-92BF-55ED256DEB3D}"/>
              </a:ext>
            </a:extLst>
          </p:cNvPr>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5" name="Content Placeholder 4">
            <a:extLst>
              <a:ext uri="{FF2B5EF4-FFF2-40B4-BE49-F238E27FC236}">
                <a16:creationId xmlns:a16="http://schemas.microsoft.com/office/drawing/2014/main" id="{D17BC5EC-05DA-A335-7C5C-DFF0705C908B}"/>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F03ECD89-3F14-3EAF-38C6-663522C99D57}"/>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082859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76382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825">
                <a:solidFill>
                  <a:srgbClr val="45454C"/>
                </a:solidFill>
              </a:defRPr>
            </a:lvl1pPr>
          </a:lstStyle>
          <a:p>
            <a:r>
              <a:rPr lang="en-US"/>
              <a:t>‹#›</a:t>
            </a:r>
            <a:endParaRPr lang="en-US" dirty="0"/>
          </a:p>
        </p:txBody>
      </p:sp>
      <p:sp>
        <p:nvSpPr>
          <p:cNvPr id="5" name="Content Placeholder 4"/>
          <p:cNvSpPr>
            <a:spLocks noGrp="1"/>
          </p:cNvSpPr>
          <p:nvPr>
            <p:ph sz="quarter" idx="10"/>
          </p:nvPr>
        </p:nvSpPr>
        <p:spPr>
          <a:xfrm>
            <a:off x="508000" y="1127127"/>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486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000838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14724F-659F-6896-D3B8-6A1E41C4FFF5}"/>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7" name="Slide Number Placeholder 5"/>
          <p:cNvSpPr>
            <a:spLocks noGrp="1" noRot="1" noMove="1" noResize="1" noEditPoints="1" noAdjustHandles="1" noChangeArrowheads="1" noChangeShapeType="1"/>
          </p:cNvSpPr>
          <p:nvPr>
            <p:ph type="sldNum" sz="quarter" idx="12"/>
          </p:nvPr>
        </p:nvSpPr>
        <p:spPr>
          <a:xfrm>
            <a:off x="332873" y="6446557"/>
            <a:ext cx="581527" cy="274918"/>
          </a:xfrm>
        </p:spPr>
        <p:txBody>
          <a:bodyPr/>
          <a:lstStyle>
            <a:lvl1pPr algn="l">
              <a:defRPr sz="1600" b="1">
                <a:solidFill>
                  <a:schemeClr val="tx1"/>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5" name="Google Shape;190;p48">
            <a:extLst>
              <a:ext uri="{FF2B5EF4-FFF2-40B4-BE49-F238E27FC236}">
                <a16:creationId xmlns:a16="http://schemas.microsoft.com/office/drawing/2014/main" id="{E1AA45C2-5A63-8109-9B51-979DD0637BB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sp>
        <p:nvSpPr>
          <p:cNvPr id="2" name="Content Placeholder 4">
            <a:extLst>
              <a:ext uri="{FF2B5EF4-FFF2-40B4-BE49-F238E27FC236}">
                <a16:creationId xmlns:a16="http://schemas.microsoft.com/office/drawing/2014/main" id="{37CBD780-4089-794E-0EA8-6C76973D2A08}"/>
              </a:ext>
            </a:extLst>
          </p:cNvPr>
          <p:cNvSpPr>
            <a:spLocks noGrp="1"/>
          </p:cNvSpPr>
          <p:nvPr>
            <p:ph sz="quarter" idx="13" hasCustomPrompt="1"/>
          </p:nvPr>
        </p:nvSpPr>
        <p:spPr>
          <a:xfrm>
            <a:off x="1055473"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6CFAE609-4825-D31A-F4E6-78889739BD04}"/>
              </a:ext>
            </a:extLst>
          </p:cNvPr>
          <p:cNvSpPr>
            <a:spLocks noGrp="1"/>
          </p:cNvSpPr>
          <p:nvPr>
            <p:ph sz="quarter" idx="14" hasCustomPrompt="1"/>
          </p:nvPr>
        </p:nvSpPr>
        <p:spPr>
          <a:xfrm>
            <a:off x="5352535"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34356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8328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15975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37903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48379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88007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76345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53214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79764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39537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942616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27410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34176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38886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idx="1" hasCustomPrompt="1"/>
          </p:nvPr>
        </p:nvSpPr>
        <p:spPr>
          <a:xfrm>
            <a:off x="838200" y="4305600"/>
            <a:ext cx="105156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916806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2" y="2669750"/>
            <a:ext cx="3600711" cy="3681991"/>
          </a:xfrm>
          <a:prstGeom prst="rect">
            <a:avLst/>
          </a:prstGeom>
        </p:spPr>
      </p:pic>
      <p:sp>
        <p:nvSpPr>
          <p:cNvPr id="9"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2" name="Rectangle 1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1"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3"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81319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4156414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54802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9987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3418510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22" name="Rectangle 2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7"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0" name="Content Placeholder 2"/>
          <p:cNvSpPr>
            <a:spLocks noGrp="1"/>
          </p:cNvSpPr>
          <p:nvPr>
            <p:ph idx="1"/>
          </p:nvPr>
        </p:nvSpPr>
        <p:spPr>
          <a:xfrm>
            <a:off x="838201"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93118"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89985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20908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8144272" cy="3965456"/>
          </a:xfrm>
          <a:prstGeom prst="rect">
            <a:avLst/>
          </a:prstGeom>
        </p:spPr>
      </p:pic>
      <p:sp>
        <p:nvSpPr>
          <p:cNvPr id="15"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7" name="Rectangle 16"/>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2"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2"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81845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754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45909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6" r:id="rId21"/>
    <p:sldLayoutId id="2147483746" r:id="rId22"/>
    <p:sldLayoutId id="2147483748" r:id="rId23"/>
    <p:sldLayoutId id="2147483749" r:id="rId24"/>
    <p:sldLayoutId id="2147483750" r:id="rId25"/>
    <p:sldLayoutId id="2147483751" r:id="rId26"/>
    <p:sldLayoutId id="2147483752" r:id="rId27"/>
    <p:sldLayoutId id="2147483753" r:id="rId28"/>
    <p:sldLayoutId id="2147483755" r:id="rId29"/>
    <p:sldLayoutId id="2147483756" r:id="rId30"/>
    <p:sldLayoutId id="2147483757" r:id="rId31"/>
    <p:sldLayoutId id="2147483758"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18901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ed.cde.state.co.us/datapipeline/snap-snapshots/snap-sped-december"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ed.cde.state.co.us/datapipeline/snap-snapshots/snap-sped-decemb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de.state.co.us/cdesped/dms" TargetMode="External"/><Relationship Id="rId3" Type="http://schemas.openxmlformats.org/officeDocument/2006/relationships/hyperlink" Target="mailto:SpedDecCount@cde.state.co.us" TargetMode="External"/><Relationship Id="rId7" Type="http://schemas.openxmlformats.org/officeDocument/2006/relationships/hyperlink" Target="https://www.cde.state.co.us/datapipeline/snap_sped-dece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inter_staff" TargetMode="External"/><Relationship Id="rId5" Type="http://schemas.openxmlformats.org/officeDocument/2006/relationships/hyperlink" Target="https://www.cde.state.co.us/datapipeline/inter_sped-iep" TargetMode="External"/><Relationship Id="rId4" Type="http://schemas.openxmlformats.org/officeDocument/2006/relationships/hyperlink" Target="mailto:Prokop_H@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ed.cde.state.co.us/id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d.cde.state.co.us/datapipeline/snap-snapshots/snap-sped-decembe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spcBef>
                <a:spcPts val="1000"/>
              </a:spcBef>
            </a:pPr>
            <a:r>
              <a:rPr lang="en-US" dirty="0"/>
              <a:t> </a:t>
            </a:r>
            <a:r>
              <a:rPr lang="en-US" sz="3100" b="1" dirty="0">
                <a:solidFill>
                  <a:prstClr val="black"/>
                </a:solidFill>
              </a:rPr>
              <a:t>2025-2026</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Reports Training</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a:xfrm>
            <a:off x="914401" y="5036186"/>
            <a:ext cx="10531641" cy="1244297"/>
          </a:xfrm>
        </p:spPr>
        <p:txBody>
          <a:bodyPr>
            <a:normAutofit fontScale="47500" lnSpcReduction="20000"/>
          </a:bodyPr>
          <a:lstStyle/>
          <a:p>
            <a:pPr lvl="0"/>
            <a:endParaRPr lang="en-US"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January 28, 2026</a:t>
            </a:r>
          </a:p>
          <a:p>
            <a:pPr lvl="0"/>
            <a:endParaRPr lang="en-US" sz="5900"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Lindsey Heitman</a:t>
            </a:r>
          </a:p>
          <a:p>
            <a:pPr lvl="0"/>
            <a:endParaRPr lang="en-US" b="1" baseline="30000" dirty="0">
              <a:solidFill>
                <a:prstClr val="black"/>
              </a:solidFill>
              <a:latin typeface="Museo Slab 500" panose="02000000000000000000" pitchFamily="50" charset="0"/>
            </a:endParaRPr>
          </a:p>
        </p:txBody>
      </p:sp>
      <p:sp>
        <p:nvSpPr>
          <p:cNvPr id="2" name="Slide Number Placeholder 1">
            <a:extLst>
              <a:ext uri="{FF2B5EF4-FFF2-40B4-BE49-F238E27FC236}">
                <a16:creationId xmlns:a16="http://schemas.microsoft.com/office/drawing/2014/main" id="{1D905474-46F8-EA09-14B4-6581A6299A09}"/>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873" y="224369"/>
            <a:ext cx="5274701" cy="756418"/>
          </a:xfrm>
        </p:spPr>
        <p:txBody>
          <a:bodyPr>
            <a:noAutofit/>
          </a:bodyPr>
          <a:lstStyle/>
          <a:p>
            <a:r>
              <a:rPr lang="en-US" sz="3200" dirty="0">
                <a:latin typeface="Museo Slab 500" panose="02000000000000000000"/>
                <a:cs typeface="Calibri Light" panose="020F0302020204030204" pitchFamily="34" charset="0"/>
              </a:rPr>
              <a:t>SAM Warning Notes</a:t>
            </a:r>
            <a:br>
              <a:rPr lang="en-US" sz="3200" dirty="0">
                <a:latin typeface="Museo Slab 500" panose="02000000000000000000"/>
                <a:cs typeface="Calibri Light" panose="020F0302020204030204" pitchFamily="34" charset="0"/>
              </a:rPr>
            </a:br>
            <a:r>
              <a:rPr lang="en-US" sz="3200" dirty="0">
                <a:latin typeface="Museo Slab 500" panose="02000000000000000000"/>
                <a:cs typeface="Calibri Light" panose="020F0302020204030204" pitchFamily="34" charset="0"/>
              </a:rPr>
              <a:t>DC208, DC209, DC210, DC211</a:t>
            </a:r>
          </a:p>
        </p:txBody>
      </p:sp>
      <p:sp>
        <p:nvSpPr>
          <p:cNvPr id="2" name="Content Placeholder 1"/>
          <p:cNvSpPr>
            <a:spLocks noGrp="1"/>
          </p:cNvSpPr>
          <p:nvPr>
            <p:ph idx="1"/>
          </p:nvPr>
        </p:nvSpPr>
        <p:spPr>
          <a:xfrm>
            <a:off x="637785" y="1560874"/>
            <a:ext cx="10118199" cy="3943350"/>
          </a:xfrm>
        </p:spPr>
        <p:txBody>
          <a:bodyPr>
            <a:normAutofit/>
          </a:bodyPr>
          <a:lstStyle/>
          <a:p>
            <a:pPr>
              <a:lnSpc>
                <a:spcPts val="2000"/>
              </a:lnSpc>
              <a:spcBef>
                <a:spcPts val="0"/>
              </a:spcBef>
            </a:pPr>
            <a:r>
              <a:rPr lang="en-US" sz="1800" dirty="0">
                <a:latin typeface="Trebuchet MS" panose="020B0603020202020204" pitchFamily="34" charset="0"/>
              </a:rPr>
              <a:t>SAM Warnings are found in your Special Education December Staff Warning Reports (view in either Pipeline error reports or Cognos error reports)</a:t>
            </a:r>
          </a:p>
          <a:p>
            <a:pPr marL="0" indent="0">
              <a:lnSpc>
                <a:spcPts val="2000"/>
              </a:lnSpc>
              <a:spcBef>
                <a:spcPts val="0"/>
              </a:spcBef>
              <a:buNone/>
            </a:pPr>
            <a:endParaRPr lang="en-US" sz="1800" dirty="0">
              <a:latin typeface="Trebuchet MS" panose="020B0603020202020204" pitchFamily="34" charset="0"/>
            </a:endParaRPr>
          </a:p>
          <a:p>
            <a:pPr>
              <a:lnSpc>
                <a:spcPts val="2000"/>
              </a:lnSpc>
              <a:spcBef>
                <a:spcPts val="0"/>
              </a:spcBef>
            </a:pPr>
            <a:r>
              <a:rPr lang="en-US" sz="1800" dirty="0"/>
              <a:t>SAM Warnings should be investigated - some may be resolved by correction of data:</a:t>
            </a:r>
          </a:p>
          <a:p>
            <a:pPr lvl="1">
              <a:lnSpc>
                <a:spcPts val="2000"/>
              </a:lnSpc>
              <a:spcBef>
                <a:spcPts val="0"/>
              </a:spcBef>
            </a:pPr>
            <a:r>
              <a:rPr lang="en-US" sz="1800" dirty="0"/>
              <a:t>incorrect SSN</a:t>
            </a:r>
          </a:p>
          <a:p>
            <a:pPr lvl="1">
              <a:lnSpc>
                <a:spcPts val="2000"/>
              </a:lnSpc>
              <a:spcBef>
                <a:spcPts val="0"/>
              </a:spcBef>
            </a:pPr>
            <a:r>
              <a:rPr lang="en-US" sz="1800" dirty="0"/>
              <a:t>job code miscoding </a:t>
            </a:r>
          </a:p>
          <a:p>
            <a:pPr lvl="1">
              <a:lnSpc>
                <a:spcPts val="2000"/>
              </a:lnSpc>
              <a:spcBef>
                <a:spcPts val="0"/>
              </a:spcBef>
            </a:pPr>
            <a:r>
              <a:rPr lang="en-US" sz="1800" dirty="0"/>
              <a:t>student disability caseload discrepancy</a:t>
            </a:r>
          </a:p>
          <a:p>
            <a:pPr lvl="2">
              <a:lnSpc>
                <a:spcPts val="2000"/>
              </a:lnSpc>
              <a:spcBef>
                <a:spcPts val="0"/>
              </a:spcBef>
            </a:pPr>
            <a:r>
              <a:rPr lang="en-US" dirty="0"/>
              <a:t>Note about a system limitation: someone with an early childhood special education endorsement (only) will trigger SAM warnings 209/210 if they have a third grader on their student caseload</a:t>
            </a:r>
          </a:p>
          <a:p>
            <a:pPr marL="457200" lvl="1" indent="0">
              <a:lnSpc>
                <a:spcPts val="2000"/>
              </a:lnSpc>
              <a:spcBef>
                <a:spcPts val="0"/>
              </a:spcBef>
              <a:buNone/>
            </a:pPr>
            <a:endParaRPr lang="en-US" sz="1800" dirty="0"/>
          </a:p>
          <a:p>
            <a:pPr>
              <a:lnSpc>
                <a:spcPts val="2000"/>
              </a:lnSpc>
              <a:spcBef>
                <a:spcPts val="0"/>
              </a:spcBef>
            </a:pPr>
            <a:r>
              <a:rPr lang="en-US" sz="1800" dirty="0"/>
              <a:t>Snapshot errors should be resolved </a:t>
            </a:r>
            <a:r>
              <a:rPr lang="en-US" sz="1800" i="1" dirty="0"/>
              <a:t>before</a:t>
            </a:r>
            <a:r>
              <a:rPr lang="en-US" sz="1800" dirty="0"/>
              <a:t> you review SAM Warnings DC209/DC210 </a:t>
            </a:r>
          </a:p>
          <a:p>
            <a:pPr>
              <a:lnSpc>
                <a:spcPts val="2000"/>
              </a:lnSpc>
              <a:spcBef>
                <a:spcPts val="0"/>
              </a:spcBef>
            </a:pPr>
            <a:endParaRPr lang="en-US" sz="1800" dirty="0">
              <a:latin typeface="Trebuchet MS" panose="020B0603020202020204" pitchFamily="34" charset="0"/>
            </a:endParaRPr>
          </a:p>
          <a:p>
            <a:pPr>
              <a:lnSpc>
                <a:spcPts val="2000"/>
              </a:lnSpc>
              <a:spcBef>
                <a:spcPts val="0"/>
              </a:spcBef>
            </a:pPr>
            <a:r>
              <a:rPr lang="en-US" sz="1800" dirty="0">
                <a:latin typeface="Trebuchet MS" panose="020B0603020202020204" pitchFamily="34" charset="0"/>
              </a:rPr>
              <a:t>Both DC209/DC210 generate for special education teachers (202) and speech-language pathologists (238) who do not satisfy SAM approval criteria</a:t>
            </a:r>
          </a:p>
          <a:p>
            <a:pPr marL="0" indent="0">
              <a:lnSpc>
                <a:spcPts val="2000"/>
              </a:lnSpc>
              <a:spcBef>
                <a:spcPts val="0"/>
              </a:spcBef>
              <a:buNone/>
            </a:pPr>
            <a:endParaRPr lang="en-US" sz="1800" dirty="0"/>
          </a:p>
          <a:p>
            <a:pPr marL="612648" indent="-704088">
              <a:lnSpc>
                <a:spcPts val="2000"/>
              </a:lnSpc>
              <a:spcBef>
                <a:spcPts val="0"/>
              </a:spcBef>
              <a:buNone/>
            </a:pPr>
            <a:endParaRPr lang="en-US" sz="1800" b="1" dirty="0"/>
          </a:p>
          <a:p>
            <a:pPr marL="0" indent="0">
              <a:lnSpc>
                <a:spcPts val="2200"/>
              </a:lnSpc>
              <a:spcBef>
                <a:spcPts val="0"/>
              </a:spcBef>
              <a:buNone/>
            </a:pPr>
            <a:endParaRPr lang="en-US" sz="3200" dirty="0"/>
          </a:p>
          <a:p>
            <a:pPr marL="0" indent="0">
              <a:lnSpc>
                <a:spcPts val="2000"/>
              </a:lnSpc>
              <a:spcBef>
                <a:spcPts val="0"/>
              </a:spcBef>
              <a:buNone/>
            </a:pPr>
            <a:endParaRPr lang="en-US" sz="2900" dirty="0"/>
          </a:p>
          <a:p>
            <a:pPr marL="0" indent="0">
              <a:spcBef>
                <a:spcPts val="0"/>
              </a:spcBef>
              <a:buNone/>
            </a:pPr>
            <a:endParaRPr lang="en-US" sz="2900" dirty="0"/>
          </a:p>
          <a:p>
            <a:pPr marL="0" indent="0">
              <a:spcBef>
                <a:spcPts val="0"/>
              </a:spcBef>
              <a:buNone/>
            </a:pPr>
            <a:endParaRPr lang="en-US" sz="2900" dirty="0"/>
          </a:p>
          <a:p>
            <a:pPr marL="45720" indent="0">
              <a:buNone/>
            </a:pPr>
            <a:endParaRPr lang="en-US" dirty="0"/>
          </a:p>
        </p:txBody>
      </p:sp>
      <p:sp>
        <p:nvSpPr>
          <p:cNvPr id="4" name="Slide Number Placeholder 3">
            <a:extLst>
              <a:ext uri="{FF2B5EF4-FFF2-40B4-BE49-F238E27FC236}">
                <a16:creationId xmlns:a16="http://schemas.microsoft.com/office/drawing/2014/main" id="{376F9B3E-21BF-B1D3-F8C8-0FFF83EEB9D4}"/>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1489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p:txBody>
          <a:bodyPr>
            <a:normAutofit/>
          </a:bodyPr>
          <a:lstStyle/>
          <a:p>
            <a:r>
              <a:rPr lang="en-US" dirty="0"/>
              <a:t>December Count</a:t>
            </a:r>
            <a:br>
              <a:rPr lang="en-US" dirty="0"/>
            </a:br>
            <a:r>
              <a:rPr lang="en-US" dirty="0"/>
              <a:t>Snapshot Resources Webpage</a:t>
            </a:r>
          </a:p>
        </p:txBody>
      </p:sp>
      <p:pic>
        <p:nvPicPr>
          <p:cNvPr id="15" name="Content Placeholder 14" descr="screenshot of December Count Snapshot webpage - SAM section found under Additional Resources">
            <a:extLst>
              <a:ext uri="{FF2B5EF4-FFF2-40B4-BE49-F238E27FC236}">
                <a16:creationId xmlns:a16="http://schemas.microsoft.com/office/drawing/2014/main" id="{64814D7B-22FF-09A2-E3DF-6BF5D87058D0}"/>
              </a:ext>
            </a:extLst>
          </p:cNvPr>
          <p:cNvPicPr>
            <a:picLocks noGrp="1" noChangeAspect="1"/>
          </p:cNvPicPr>
          <p:nvPr>
            <p:ph sz="half" idx="1"/>
          </p:nvPr>
        </p:nvPicPr>
        <p:blipFill>
          <a:blip r:embed="rId2"/>
          <a:stretch>
            <a:fillRect/>
          </a:stretch>
        </p:blipFill>
        <p:spPr>
          <a:xfrm>
            <a:off x="258296" y="2090057"/>
            <a:ext cx="5985439" cy="2858352"/>
          </a:xfrm>
          <a:prstGeom prst="rect">
            <a:avLst/>
          </a:prstGeom>
        </p:spPr>
      </p:pic>
      <p:pic>
        <p:nvPicPr>
          <p:cNvPr id="20" name="Content Placeholder 19" descr="Screenshot of SAM section of the webpage">
            <a:extLst>
              <a:ext uri="{FF2B5EF4-FFF2-40B4-BE49-F238E27FC236}">
                <a16:creationId xmlns:a16="http://schemas.microsoft.com/office/drawing/2014/main" id="{B85FBD04-BD16-B94D-8AD3-85D402EB8867}"/>
              </a:ext>
            </a:extLst>
          </p:cNvPr>
          <p:cNvPicPr>
            <a:picLocks noGrp="1" noChangeAspect="1"/>
          </p:cNvPicPr>
          <p:nvPr>
            <p:ph sz="half" idx="2"/>
          </p:nvPr>
        </p:nvPicPr>
        <p:blipFill>
          <a:blip r:embed="rId3"/>
          <a:stretch>
            <a:fillRect/>
          </a:stretch>
        </p:blipFill>
        <p:spPr>
          <a:xfrm>
            <a:off x="6172200" y="1599427"/>
            <a:ext cx="5181600" cy="4260808"/>
          </a:xfrm>
          <a:prstGeom prst="rect">
            <a:avLst/>
          </a:prstGeom>
        </p:spPr>
      </p:pic>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6" name="TextBox 15">
            <a:extLst>
              <a:ext uri="{FF2B5EF4-FFF2-40B4-BE49-F238E27FC236}">
                <a16:creationId xmlns:a16="http://schemas.microsoft.com/office/drawing/2014/main" id="{66B6A281-D7C0-1D73-89C8-A7B1F3943A65}"/>
              </a:ext>
            </a:extLst>
          </p:cNvPr>
          <p:cNvSpPr txBox="1"/>
          <p:nvPr/>
        </p:nvSpPr>
        <p:spPr>
          <a:xfrm>
            <a:off x="7708968" y="205176"/>
            <a:ext cx="2518611" cy="923330"/>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4"/>
              </a:rPr>
              <a:t>Special Education December Count Snapshot Webpage </a:t>
            </a:r>
            <a:endParaRPr lang="en-US" dirty="0">
              <a:latin typeface="Trebuchet MS" panose="020B0603020202020204" pitchFamily="34" charset="0"/>
            </a:endParaRPr>
          </a:p>
        </p:txBody>
      </p:sp>
      <p:cxnSp>
        <p:nvCxnSpPr>
          <p:cNvPr id="28" name="Connector: Curved 27">
            <a:extLst>
              <a:ext uri="{FF2B5EF4-FFF2-40B4-BE49-F238E27FC236}">
                <a16:creationId xmlns:a16="http://schemas.microsoft.com/office/drawing/2014/main" id="{2E4CC269-DE86-5746-520A-65575166F3CA}"/>
              </a:ext>
              <a:ext uri="{C183D7F6-B498-43B3-948B-1728B52AA6E4}">
                <adec:decorative xmlns:adec="http://schemas.microsoft.com/office/drawing/2017/decorative" val="1"/>
              </a:ext>
            </a:extLst>
          </p:cNvPr>
          <p:cNvCxnSpPr>
            <a:cxnSpLocks/>
          </p:cNvCxnSpPr>
          <p:nvPr/>
        </p:nvCxnSpPr>
        <p:spPr>
          <a:xfrm flipV="1">
            <a:off x="2052735" y="1670179"/>
            <a:ext cx="3881535" cy="3069772"/>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63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SAM/Staff Qualifications </a:t>
            </a:r>
            <a:br>
              <a:rPr lang="en-US" sz="3200" dirty="0"/>
            </a:br>
            <a:r>
              <a:rPr lang="en-US" sz="3200" dirty="0"/>
              <a:t>Online Reference Documents</a:t>
            </a:r>
          </a:p>
        </p:txBody>
      </p:sp>
      <p:sp>
        <p:nvSpPr>
          <p:cNvPr id="2" name="Content Placeholder 1"/>
          <p:cNvSpPr>
            <a:spLocks noGrp="1"/>
          </p:cNvSpPr>
          <p:nvPr>
            <p:ph idx="1"/>
          </p:nvPr>
        </p:nvSpPr>
        <p:spPr/>
        <p:txBody>
          <a:bodyPr>
            <a:normAutofit/>
          </a:bodyPr>
          <a:lstStyle/>
          <a:p>
            <a:pPr marL="45720" indent="0">
              <a:spcBef>
                <a:spcPts val="0"/>
              </a:spcBef>
              <a:buNone/>
            </a:pPr>
            <a:r>
              <a:rPr lang="en-US" sz="1800" dirty="0"/>
              <a:t>Refer to documents posted in the Additional Resources section of the </a:t>
            </a:r>
          </a:p>
          <a:p>
            <a:pPr marL="45720" indent="0">
              <a:spcBef>
                <a:spcPts val="0"/>
              </a:spcBef>
              <a:buNone/>
            </a:pPr>
            <a:r>
              <a:rPr lang="en-US" sz="1800" dirty="0">
                <a:hlinkClick r:id="rId2"/>
              </a:rPr>
              <a:t>Special Education December Count Snapshot webpage</a:t>
            </a:r>
            <a:r>
              <a:rPr lang="en-US" sz="1800" dirty="0"/>
              <a:t> </a:t>
            </a:r>
          </a:p>
          <a:p>
            <a:pPr marL="45720" indent="0">
              <a:spcBef>
                <a:spcPts val="0"/>
              </a:spcBef>
              <a:buNone/>
            </a:pPr>
            <a:endParaRPr lang="en-US" sz="1800" dirty="0"/>
          </a:p>
          <a:p>
            <a:pPr marL="45720" indent="0">
              <a:spcBef>
                <a:spcPts val="0"/>
              </a:spcBef>
              <a:buNone/>
            </a:pPr>
            <a:r>
              <a:rPr lang="en-US" sz="1800" dirty="0"/>
              <a:t>Use Staff Approval Matrix (SAM) and Licensing Reference documents to assist in proper job coding, allowable license types and appropriate special education endorsements</a:t>
            </a:r>
          </a:p>
          <a:p>
            <a:pPr marL="45720" indent="0">
              <a:spcBef>
                <a:spcPts val="0"/>
              </a:spcBef>
              <a:buNone/>
            </a:pPr>
            <a:endParaRPr lang="en-US" sz="1800" dirty="0"/>
          </a:p>
          <a:p>
            <a:pPr marL="788670" lvl="1" indent="-285750">
              <a:spcBef>
                <a:spcPts val="0"/>
              </a:spcBef>
            </a:pPr>
            <a:r>
              <a:rPr lang="en-US" sz="1800" dirty="0"/>
              <a:t>Special Education Licensing Requirements by Job Classification and Fully Qualified Status</a:t>
            </a:r>
          </a:p>
          <a:p>
            <a:pPr lvl="2">
              <a:spcBef>
                <a:spcPts val="0"/>
              </a:spcBef>
            </a:pPr>
            <a:r>
              <a:rPr lang="en-US" dirty="0"/>
              <a:t>displays allowable license/endorsement types for job codes requiring a CDE license </a:t>
            </a:r>
          </a:p>
          <a:p>
            <a:pPr lvl="2">
              <a:spcBef>
                <a:spcPts val="0"/>
              </a:spcBef>
            </a:pPr>
            <a:endParaRPr lang="en-US" dirty="0"/>
          </a:p>
          <a:p>
            <a:pPr lvl="1">
              <a:spcBef>
                <a:spcPts val="0"/>
              </a:spcBef>
            </a:pPr>
            <a:r>
              <a:rPr lang="en-US" sz="1800" dirty="0"/>
              <a:t>Special Education Endorsement Requirements per Student Disability</a:t>
            </a:r>
          </a:p>
          <a:p>
            <a:pPr lvl="2">
              <a:spcBef>
                <a:spcPts val="0"/>
              </a:spcBef>
            </a:pPr>
            <a:r>
              <a:rPr lang="en-US" dirty="0"/>
              <a:t>displays allowable endorsements for the placement of special education teachers (202) for the 50% student disability caseload match</a:t>
            </a:r>
          </a:p>
          <a:p>
            <a:pPr marL="45720" indent="0">
              <a:buNone/>
            </a:pPr>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12</a:t>
            </a:fld>
            <a:endParaRPr lang="en-US" dirty="0"/>
          </a:p>
        </p:txBody>
      </p:sp>
    </p:spTree>
    <p:extLst>
      <p:ext uri="{BB962C8B-B14F-4D97-AF65-F5344CB8AC3E}">
        <p14:creationId xmlns:p14="http://schemas.microsoft.com/office/powerpoint/2010/main" val="187249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979472-EDD9-EF00-ADDC-B1C021460EF4}"/>
              </a:ext>
            </a:extLst>
          </p:cNvPr>
          <p:cNvSpPr>
            <a:spLocks noGrp="1"/>
          </p:cNvSpPr>
          <p:nvPr>
            <p:ph type="title"/>
          </p:nvPr>
        </p:nvSpPr>
        <p:spPr/>
        <p:txBody>
          <a:bodyPr/>
          <a:lstStyle/>
          <a:p>
            <a:r>
              <a:rPr lang="en-US" dirty="0"/>
              <a:t>SAM Warnings</a:t>
            </a:r>
          </a:p>
        </p:txBody>
      </p:sp>
      <p:graphicFrame>
        <p:nvGraphicFramePr>
          <p:cNvPr id="6" name="Content Placeholder 2" descr="SAM warnings - what they mean and how to fix">
            <a:extLst>
              <a:ext uri="{FF2B5EF4-FFF2-40B4-BE49-F238E27FC236}">
                <a16:creationId xmlns:a16="http://schemas.microsoft.com/office/drawing/2014/main" id="{519D4D89-F1C6-FA18-1A12-49EBF9356CF3}"/>
              </a:ext>
            </a:extLst>
          </p:cNvPr>
          <p:cNvGraphicFramePr>
            <a:graphicFrameLocks noGrp="1"/>
          </p:cNvGraphicFramePr>
          <p:nvPr>
            <p:ph idx="1"/>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B6B914D-B705-25C4-D73F-1609334860E3}"/>
              </a:ext>
            </a:extLst>
          </p:cNvPr>
          <p:cNvSpPr>
            <a:spLocks noGrp="1"/>
          </p:cNvSpPr>
          <p:nvPr>
            <p:ph type="sldNum" sz="quarter" idx="12"/>
          </p:nvPr>
        </p:nvSpPr>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en-US" sz="1600" b="0" i="0" u="none" strike="noStrike" kern="1200" cap="none" spc="0" normalizeH="0" baseline="0" noProof="0">
              <a:ln>
                <a:noFill/>
              </a:ln>
              <a:solidFill>
                <a:prstClr val="white">
                  <a:lumMod val="50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50310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Special Service Provider Job Codes </a:t>
            </a:r>
            <a:br>
              <a:rPr lang="en-US" sz="3200" dirty="0"/>
            </a:br>
            <a:r>
              <a:rPr lang="en-US" sz="3200" dirty="0"/>
              <a:t>and SAM Warning DC209</a:t>
            </a:r>
          </a:p>
        </p:txBody>
      </p:sp>
      <p:sp>
        <p:nvSpPr>
          <p:cNvPr id="6" name="Rounded Rectangle 5"/>
          <p:cNvSpPr/>
          <p:nvPr/>
        </p:nvSpPr>
        <p:spPr bwMode="auto">
          <a:xfrm>
            <a:off x="2102850" y="1509468"/>
            <a:ext cx="3993149" cy="1569633"/>
          </a:xfrm>
          <a:prstGeom prst="round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a:solidFill>
                  <a:srgbClr val="000000"/>
                </a:solidFill>
              </a:rPr>
              <a:t>Occupational Therapist = JCC 234</a:t>
            </a:r>
            <a:endParaRPr lang="en-US" b="1" i="1" dirty="0">
              <a:solidFill>
                <a:srgbClr val="000000"/>
              </a:solidFill>
            </a:endParaRPr>
          </a:p>
          <a:p>
            <a:pPr algn="ctr" defTabSz="914485" eaLnBrk="0" fontAlgn="base" hangingPunct="0">
              <a:spcBef>
                <a:spcPct val="0"/>
              </a:spcBef>
              <a:spcAft>
                <a:spcPct val="0"/>
              </a:spcAft>
            </a:pPr>
            <a:r>
              <a:rPr lang="en-US" b="1" dirty="0">
                <a:solidFill>
                  <a:srgbClr val="000000"/>
                </a:solidFill>
              </a:rPr>
              <a:t>Physical Therapist = JCC 235</a:t>
            </a:r>
          </a:p>
          <a:p>
            <a:pPr algn="ctr" defTabSz="914485" eaLnBrk="0" fontAlgn="base" hangingPunct="0">
              <a:spcBef>
                <a:spcPct val="0"/>
              </a:spcBef>
              <a:spcAft>
                <a:spcPct val="0"/>
              </a:spcAft>
            </a:pPr>
            <a:r>
              <a:rPr lang="en-US" sz="1400" b="1" dirty="0">
                <a:solidFill>
                  <a:srgbClr val="000000"/>
                </a:solidFill>
              </a:rPr>
              <a:t>** these positions are often classified as “motor services” at the AU level with job codes interchanged during data reporting</a:t>
            </a:r>
          </a:p>
        </p:txBody>
      </p:sp>
      <p:sp>
        <p:nvSpPr>
          <p:cNvPr id="5" name="Rounded Rectangle 4"/>
          <p:cNvSpPr/>
          <p:nvPr/>
        </p:nvSpPr>
        <p:spPr bwMode="auto">
          <a:xfrm>
            <a:off x="6494107" y="1410846"/>
            <a:ext cx="3960532" cy="1668256"/>
          </a:xfrm>
          <a:prstGeom prst="roundRect">
            <a:avLst/>
          </a:prstGeom>
          <a:solidFill>
            <a:schemeClr val="accent6">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a:solidFill>
                  <a:srgbClr val="000000"/>
                </a:solidFill>
              </a:rPr>
              <a:t>Counselor = JCC 211</a:t>
            </a:r>
            <a:endParaRPr lang="en-US" b="1" i="1" dirty="0">
              <a:solidFill>
                <a:srgbClr val="000000"/>
              </a:solidFill>
            </a:endParaRPr>
          </a:p>
          <a:p>
            <a:pPr algn="ctr" defTabSz="914485"/>
            <a:r>
              <a:rPr lang="en-US" b="1" dirty="0">
                <a:solidFill>
                  <a:srgbClr val="000000"/>
                </a:solidFill>
              </a:rPr>
              <a:t>Psychologist = JCC 236</a:t>
            </a:r>
            <a:endParaRPr lang="en-US" b="1" i="1" dirty="0">
              <a:solidFill>
                <a:srgbClr val="000000"/>
              </a:solidFill>
            </a:endParaRPr>
          </a:p>
          <a:p>
            <a:pPr algn="ctr" defTabSz="914485"/>
            <a:r>
              <a:rPr lang="en-US" b="1" dirty="0">
                <a:solidFill>
                  <a:srgbClr val="000000"/>
                </a:solidFill>
              </a:rPr>
              <a:t>Social Worker = JCC 237</a:t>
            </a:r>
          </a:p>
          <a:p>
            <a:pPr algn="ctr" defTabSz="914485"/>
            <a:r>
              <a:rPr lang="en-US" sz="1400" b="1" dirty="0">
                <a:solidFill>
                  <a:srgbClr val="000000"/>
                </a:solidFill>
              </a:rPr>
              <a:t>** these positions are often classified as “mental health services” at the AU level with job codes interchanged during data reporting</a:t>
            </a:r>
          </a:p>
          <a:p>
            <a:pPr defTabSz="914485"/>
            <a:endParaRPr lang="en-US" dirty="0"/>
          </a:p>
        </p:txBody>
      </p:sp>
      <p:sp>
        <p:nvSpPr>
          <p:cNvPr id="2" name="Content Placeholder 1"/>
          <p:cNvSpPr>
            <a:spLocks noGrp="1"/>
          </p:cNvSpPr>
          <p:nvPr>
            <p:ph idx="1"/>
          </p:nvPr>
        </p:nvSpPr>
        <p:spPr>
          <a:xfrm>
            <a:off x="1595535" y="3429000"/>
            <a:ext cx="9395926" cy="2346960"/>
          </a:xfrm>
        </p:spPr>
        <p:txBody>
          <a:bodyPr>
            <a:normAutofit fontScale="92500" lnSpcReduction="10000"/>
          </a:bodyPr>
          <a:lstStyle/>
          <a:p>
            <a:pPr marL="0" indent="-354381">
              <a:spcBef>
                <a:spcPct val="0"/>
              </a:spcBef>
              <a:defRPr/>
            </a:pPr>
            <a:r>
              <a:rPr lang="en-US" sz="1700" dirty="0"/>
              <a:t>Another job often miscoded:</a:t>
            </a:r>
          </a:p>
          <a:p>
            <a:pPr marL="457200" lvl="1" indent="-354381">
              <a:spcBef>
                <a:spcPct val="0"/>
              </a:spcBef>
              <a:defRPr/>
            </a:pPr>
            <a:r>
              <a:rPr lang="en-US" sz="1700" dirty="0"/>
              <a:t>Behavioral Specialist = 220 vs. Board Certified Behavioral Analyst (BCBA) = 224 </a:t>
            </a:r>
          </a:p>
          <a:p>
            <a:pPr marL="914400" lvl="2" indent="-354381">
              <a:spcBef>
                <a:spcPct val="0"/>
              </a:spcBef>
              <a:defRPr/>
            </a:pPr>
            <a:r>
              <a:rPr lang="en-US" sz="1700" dirty="0"/>
              <a:t> There is a specific BCBA endorsement type and code 224 is the correct job code for that role</a:t>
            </a:r>
          </a:p>
          <a:p>
            <a:pPr marL="0" indent="0">
              <a:spcBef>
                <a:spcPct val="0"/>
              </a:spcBef>
              <a:buNone/>
              <a:defRPr/>
            </a:pPr>
            <a:endParaRPr lang="en-US" sz="1700" dirty="0"/>
          </a:p>
          <a:p>
            <a:pPr marL="0" indent="-354381">
              <a:spcBef>
                <a:spcPct val="0"/>
              </a:spcBef>
              <a:defRPr/>
            </a:pPr>
            <a:r>
              <a:rPr lang="en-US" sz="1700" dirty="0"/>
              <a:t>Verify staff license type and endorsement prior to coding</a:t>
            </a:r>
          </a:p>
          <a:p>
            <a:pPr marL="0" indent="-354381">
              <a:spcBef>
                <a:spcPct val="0"/>
              </a:spcBef>
              <a:buNone/>
              <a:defRPr/>
            </a:pPr>
            <a:endParaRPr lang="en-US" sz="1700" dirty="0"/>
          </a:p>
          <a:p>
            <a:pPr marL="0" indent="-354622">
              <a:spcBef>
                <a:spcPct val="0"/>
              </a:spcBef>
              <a:defRPr/>
            </a:pPr>
            <a:r>
              <a:rPr lang="en-US" sz="1700" dirty="0"/>
              <a:t>Ensure that staff positions are coded correctly in your Human Resources systems and are in alignment with job codes posted in the CDE Staff Interchange – Staff Assignment document and CDE Chart of Accounts</a:t>
            </a:r>
          </a:p>
          <a:p>
            <a:pPr>
              <a:lnSpc>
                <a:spcPts val="1800"/>
              </a:lnSpc>
            </a:pPr>
            <a:r>
              <a:rPr lang="en-US" sz="1700" b="1" dirty="0"/>
              <a:t>Job code miscoding results in SAM Warning (DC209)</a:t>
            </a:r>
          </a:p>
          <a:p>
            <a:pPr marL="0" indent="0">
              <a:lnSpc>
                <a:spcPts val="1800"/>
              </a:lnSpc>
              <a:buNone/>
            </a:pPr>
            <a:endParaRPr lang="en-US" sz="1800" dirty="0"/>
          </a:p>
          <a:p>
            <a:pPr marL="0" indent="-354622">
              <a:spcBef>
                <a:spcPct val="0"/>
              </a:spcBef>
              <a:buNone/>
              <a:defRPr/>
            </a:pPr>
            <a:endParaRPr lang="en-US" sz="1800" dirty="0"/>
          </a:p>
          <a:p>
            <a:pPr marL="354622" indent="-354622">
              <a:spcBef>
                <a:spcPct val="0"/>
              </a:spcBef>
              <a:buNone/>
              <a:defRPr/>
            </a:pPr>
            <a:endParaRPr lang="en-US" sz="1800" dirty="0"/>
          </a:p>
          <a:p>
            <a:pPr marL="365760" lvl="1" indent="0">
              <a:buNone/>
            </a:pPr>
            <a:endParaRPr lang="en-US" sz="1800" dirty="0"/>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14</a:t>
            </a:fld>
            <a:endParaRPr lang="en-US" dirty="0"/>
          </a:p>
        </p:txBody>
      </p:sp>
    </p:spTree>
    <p:extLst>
      <p:ext uri="{BB962C8B-B14F-4D97-AF65-F5344CB8AC3E}">
        <p14:creationId xmlns:p14="http://schemas.microsoft.com/office/powerpoint/2010/main" val="18162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Museo Slab 500" panose="02000000000000000000"/>
                <a:cs typeface="Calibri Light" panose="020F0302020204030204" pitchFamily="34" charset="0"/>
              </a:rPr>
              <a:t>SAM Cognos Reports</a:t>
            </a:r>
            <a:br>
              <a:rPr lang="en-US" sz="3200" dirty="0">
                <a:latin typeface="Calibri Light" panose="020F0302020204030204" pitchFamily="34" charset="0"/>
                <a:cs typeface="Calibri Light" panose="020F0302020204030204" pitchFamily="34" charset="0"/>
              </a:rPr>
            </a:br>
            <a:endParaRPr lang="en-US" sz="3200" dirty="0">
              <a:latin typeface="Calibri Light" panose="020F0302020204030204" pitchFamily="34" charset="0"/>
              <a:cs typeface="Calibri Light" panose="020F0302020204030204" pitchFamily="34" charset="0"/>
            </a:endParaRPr>
          </a:p>
        </p:txBody>
      </p:sp>
      <p:sp>
        <p:nvSpPr>
          <p:cNvPr id="2" name="Content Placeholder 1"/>
          <p:cNvSpPr>
            <a:spLocks noGrp="1"/>
          </p:cNvSpPr>
          <p:nvPr>
            <p:ph idx="1"/>
          </p:nvPr>
        </p:nvSpPr>
        <p:spPr>
          <a:xfrm>
            <a:off x="332872" y="1587640"/>
            <a:ext cx="11750271" cy="4390787"/>
          </a:xfrm>
        </p:spPr>
        <p:txBody>
          <a:bodyPr>
            <a:normAutofit/>
          </a:bodyPr>
          <a:lstStyle/>
          <a:p>
            <a:pPr marL="0" indent="0">
              <a:lnSpc>
                <a:spcPts val="2000"/>
              </a:lnSpc>
              <a:spcBef>
                <a:spcPts val="0"/>
              </a:spcBef>
              <a:buNone/>
            </a:pPr>
            <a:r>
              <a:rPr lang="en-US" sz="1800" dirty="0"/>
              <a:t>SAM </a:t>
            </a:r>
            <a:r>
              <a:rPr lang="en-US" sz="1800" dirty="0" err="1"/>
              <a:t>cognos</a:t>
            </a:r>
            <a:r>
              <a:rPr lang="en-US" sz="1800" dirty="0"/>
              <a:t> reports are available to help you validate your data/find coding issues</a:t>
            </a:r>
          </a:p>
          <a:p>
            <a:pPr marL="0" indent="0">
              <a:lnSpc>
                <a:spcPts val="2000"/>
              </a:lnSpc>
              <a:spcBef>
                <a:spcPts val="0"/>
              </a:spcBef>
              <a:buNone/>
            </a:pPr>
            <a:endParaRPr lang="en-US" sz="1800" dirty="0"/>
          </a:p>
          <a:p>
            <a:pPr lvl="1">
              <a:lnSpc>
                <a:spcPts val="2000"/>
              </a:lnSpc>
              <a:spcBef>
                <a:spcPts val="0"/>
              </a:spcBef>
            </a:pPr>
            <a:r>
              <a:rPr lang="en-US" sz="1800" b="1" dirty="0"/>
              <a:t>SAM: 1.5 Non-Qualified Personnel Status </a:t>
            </a:r>
          </a:p>
          <a:p>
            <a:pPr lvl="2">
              <a:lnSpc>
                <a:spcPts val="2000"/>
              </a:lnSpc>
              <a:spcBef>
                <a:spcPts val="0"/>
              </a:spcBef>
            </a:pPr>
            <a:r>
              <a:rPr lang="en-US" dirty="0"/>
              <a:t>displays staff by job code with each generated SAM Warning type</a:t>
            </a:r>
          </a:p>
          <a:p>
            <a:pPr marL="457200" lvl="1" indent="0">
              <a:lnSpc>
                <a:spcPts val="2000"/>
              </a:lnSpc>
              <a:spcBef>
                <a:spcPts val="0"/>
              </a:spcBef>
              <a:buNone/>
            </a:pPr>
            <a:endParaRPr lang="en-US" sz="1800" dirty="0"/>
          </a:p>
          <a:p>
            <a:pPr lvl="1">
              <a:lnSpc>
                <a:spcPts val="2000"/>
              </a:lnSpc>
              <a:spcBef>
                <a:spcPts val="0"/>
              </a:spcBef>
            </a:pPr>
            <a:r>
              <a:rPr lang="en-US" sz="1800" b="1" dirty="0"/>
              <a:t>SAM: ALL Certified Staff Report </a:t>
            </a:r>
            <a:endParaRPr lang="en-US" sz="1800" b="1" i="1" dirty="0"/>
          </a:p>
          <a:p>
            <a:pPr lvl="2">
              <a:lnSpc>
                <a:spcPts val="2000"/>
              </a:lnSpc>
              <a:spcBef>
                <a:spcPts val="0"/>
              </a:spcBef>
            </a:pPr>
            <a:r>
              <a:rPr lang="en-US" dirty="0"/>
              <a:t>displays staff in assignments that require a CDE license</a:t>
            </a:r>
          </a:p>
          <a:p>
            <a:pPr marL="457200" lvl="1" indent="0">
              <a:lnSpc>
                <a:spcPts val="2000"/>
              </a:lnSpc>
              <a:spcBef>
                <a:spcPts val="0"/>
              </a:spcBef>
              <a:buNone/>
            </a:pPr>
            <a:endParaRPr lang="en-US" sz="1800" dirty="0"/>
          </a:p>
          <a:p>
            <a:pPr lvl="1">
              <a:lnSpc>
                <a:spcPts val="2000"/>
              </a:lnSpc>
              <a:spcBef>
                <a:spcPts val="0"/>
              </a:spcBef>
            </a:pPr>
            <a:r>
              <a:rPr lang="en-US" sz="1800" b="1" dirty="0"/>
              <a:t>SAM: Caseload Student Detail (DC210 Detail)</a:t>
            </a:r>
            <a:r>
              <a:rPr lang="en-US" sz="1800" dirty="0"/>
              <a:t> </a:t>
            </a:r>
            <a:endParaRPr lang="en-US" sz="1800" i="1" dirty="0"/>
          </a:p>
          <a:p>
            <a:pPr lvl="2">
              <a:lnSpc>
                <a:spcPts val="2000"/>
              </a:lnSpc>
              <a:spcBef>
                <a:spcPts val="0"/>
              </a:spcBef>
            </a:pPr>
            <a:r>
              <a:rPr lang="en-US" dirty="0"/>
              <a:t>displays special education teachers and SLPs with individual primary and secondary students</a:t>
            </a:r>
          </a:p>
          <a:p>
            <a:pPr marL="457200" lvl="1" indent="0">
              <a:lnSpc>
                <a:spcPts val="2000"/>
              </a:lnSpc>
              <a:spcBef>
                <a:spcPts val="0"/>
              </a:spcBef>
              <a:buNone/>
            </a:pPr>
            <a:endParaRPr lang="en-US" sz="1800" dirty="0"/>
          </a:p>
          <a:p>
            <a:pPr lvl="1">
              <a:lnSpc>
                <a:spcPts val="2000"/>
              </a:lnSpc>
              <a:spcBef>
                <a:spcPts val="0"/>
              </a:spcBef>
            </a:pPr>
            <a:r>
              <a:rPr lang="en-US" sz="1800" b="1" dirty="0"/>
              <a:t>SAM: Caseload Summary (DC210 Summary) </a:t>
            </a:r>
            <a:endParaRPr lang="en-US" sz="1800" b="1" i="1" dirty="0"/>
          </a:p>
          <a:p>
            <a:pPr lvl="2">
              <a:lnSpc>
                <a:spcPts val="2000"/>
              </a:lnSpc>
              <a:spcBef>
                <a:spcPts val="0"/>
              </a:spcBef>
            </a:pPr>
            <a:r>
              <a:rPr lang="en-US" dirty="0"/>
              <a:t>displays special education teachers and SLPs with the number of primary students in each disability category</a:t>
            </a:r>
          </a:p>
          <a:p>
            <a:pPr marL="0" indent="0">
              <a:lnSpc>
                <a:spcPts val="2000"/>
              </a:lnSpc>
              <a:spcBef>
                <a:spcPts val="0"/>
              </a:spcBef>
              <a:buNone/>
            </a:pPr>
            <a:endParaRPr lang="en-US" sz="1800" dirty="0"/>
          </a:p>
          <a:p>
            <a:pPr marL="0" indent="0">
              <a:spcBef>
                <a:spcPts val="0"/>
              </a:spcBef>
              <a:buNone/>
            </a:pPr>
            <a:endParaRPr lang="en-US" dirty="0"/>
          </a:p>
          <a:p>
            <a:pPr marL="0" indent="0">
              <a:spcBef>
                <a:spcPts val="0"/>
              </a:spcBef>
              <a:buNone/>
            </a:pPr>
            <a:endParaRPr lang="en-US" dirty="0"/>
          </a:p>
        </p:txBody>
      </p:sp>
      <p:sp>
        <p:nvSpPr>
          <p:cNvPr id="4" name="Slide Number Placeholder 3">
            <a:extLst>
              <a:ext uri="{FF2B5EF4-FFF2-40B4-BE49-F238E27FC236}">
                <a16:creationId xmlns:a16="http://schemas.microsoft.com/office/drawing/2014/main" id="{40707EE3-6387-951A-FCDF-E5024728DCAD}"/>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37900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FBAD-F2AA-C95B-E774-0ED069029EB4}"/>
              </a:ext>
            </a:extLst>
          </p:cNvPr>
          <p:cNvSpPr>
            <a:spLocks noGrp="1"/>
          </p:cNvSpPr>
          <p:nvPr>
            <p:ph type="title"/>
          </p:nvPr>
        </p:nvSpPr>
        <p:spPr/>
        <p:txBody>
          <a:bodyPr/>
          <a:lstStyle/>
          <a:p>
            <a:r>
              <a:rPr lang="en-US" dirty="0"/>
              <a:t>SAM: Caseload Student Detail (DC210</a:t>
            </a:r>
            <a:r>
              <a:rPr lang="en-US" baseline="0" dirty="0"/>
              <a:t> Detail) Report</a:t>
            </a:r>
            <a:endParaRPr lang="en-US" dirty="0"/>
          </a:p>
        </p:txBody>
      </p:sp>
      <p:pic>
        <p:nvPicPr>
          <p:cNvPr id="4" name="Picture 3" descr="screenshot of SAM: Caseload Student Detail report">
            <a:extLst>
              <a:ext uri="{FF2B5EF4-FFF2-40B4-BE49-F238E27FC236}">
                <a16:creationId xmlns:a16="http://schemas.microsoft.com/office/drawing/2014/main" id="{9CC43DE1-BAA0-A8BF-5768-AB6ACAB96B30}"/>
              </a:ext>
            </a:extLst>
          </p:cNvPr>
          <p:cNvPicPr>
            <a:picLocks noChangeAspect="1"/>
          </p:cNvPicPr>
          <p:nvPr/>
        </p:nvPicPr>
        <p:blipFill>
          <a:blip r:embed="rId2"/>
          <a:stretch>
            <a:fillRect/>
          </a:stretch>
        </p:blipFill>
        <p:spPr>
          <a:xfrm>
            <a:off x="0" y="86223"/>
            <a:ext cx="12192000" cy="5672106"/>
          </a:xfrm>
          <a:prstGeom prst="rect">
            <a:avLst/>
          </a:prstGeom>
        </p:spPr>
      </p:pic>
    </p:spTree>
    <p:extLst>
      <p:ext uri="{BB962C8B-B14F-4D97-AF65-F5344CB8AC3E}">
        <p14:creationId xmlns:p14="http://schemas.microsoft.com/office/powerpoint/2010/main" val="328039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E24E-9A43-3025-2CEF-C18849490644}"/>
              </a:ext>
            </a:extLst>
          </p:cNvPr>
          <p:cNvSpPr>
            <a:spLocks noGrp="1"/>
          </p:cNvSpPr>
          <p:nvPr>
            <p:ph type="title"/>
          </p:nvPr>
        </p:nvSpPr>
        <p:spPr>
          <a:xfrm>
            <a:off x="217879" y="295450"/>
            <a:ext cx="4798752" cy="900050"/>
          </a:xfrm>
        </p:spPr>
        <p:txBody>
          <a:bodyPr>
            <a:normAutofit fontScale="90000"/>
          </a:bodyPr>
          <a:lstStyle/>
          <a:p>
            <a:r>
              <a:rPr lang="en-US" dirty="0"/>
              <a:t>Special Education December Count:</a:t>
            </a:r>
            <a:br>
              <a:rPr lang="en-US" dirty="0"/>
            </a:br>
            <a:r>
              <a:rPr lang="en-US" dirty="0"/>
              <a:t>Unresolved SAM Warnings </a:t>
            </a:r>
          </a:p>
        </p:txBody>
      </p:sp>
      <p:graphicFrame>
        <p:nvGraphicFramePr>
          <p:cNvPr id="6" name="Content Placeholder 2" descr="SAM summary">
            <a:extLst>
              <a:ext uri="{FF2B5EF4-FFF2-40B4-BE49-F238E27FC236}">
                <a16:creationId xmlns:a16="http://schemas.microsoft.com/office/drawing/2014/main" id="{789C6525-F934-376A-5762-1E668392B6B9}"/>
              </a:ext>
            </a:extLst>
          </p:cNvPr>
          <p:cNvGraphicFramePr>
            <a:graphicFrameLocks noGrp="1"/>
          </p:cNvGraphicFramePr>
          <p:nvPr>
            <p:ph idx="1"/>
          </p:nvPr>
        </p:nvGraphicFramePr>
        <p:xfrm>
          <a:off x="2253916" y="2269958"/>
          <a:ext cx="7685921" cy="377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564335-9B20-50CC-B119-2263DCC960D2}"/>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3" name="TextBox 2">
            <a:extLst>
              <a:ext uri="{FF2B5EF4-FFF2-40B4-BE49-F238E27FC236}">
                <a16:creationId xmlns:a16="http://schemas.microsoft.com/office/drawing/2014/main" id="{5E211588-AA12-EF95-5C99-73DF0386E7EB}"/>
              </a:ext>
            </a:extLst>
          </p:cNvPr>
          <p:cNvSpPr txBox="1"/>
          <p:nvPr/>
        </p:nvSpPr>
        <p:spPr>
          <a:xfrm>
            <a:off x="2149643" y="1548063"/>
            <a:ext cx="7411453" cy="369332"/>
          </a:xfrm>
          <a:prstGeom prst="rect">
            <a:avLst/>
          </a:prstGeom>
          <a:noFill/>
        </p:spPr>
        <p:txBody>
          <a:bodyPr wrap="square" rtlCol="0">
            <a:spAutoFit/>
          </a:bodyPr>
          <a:lstStyle/>
          <a:p>
            <a:r>
              <a:rPr lang="en-US" dirty="0"/>
              <a:t>December Staff Snapshot Warnings DC208, DC209, DC210, DC211</a:t>
            </a:r>
          </a:p>
        </p:txBody>
      </p:sp>
    </p:spTree>
    <p:extLst>
      <p:ext uri="{BB962C8B-B14F-4D97-AF65-F5344CB8AC3E}">
        <p14:creationId xmlns:p14="http://schemas.microsoft.com/office/powerpoint/2010/main" val="320500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Museo Slab 500" panose="02000000000000000000"/>
              </a:rPr>
              <a:t>Post December Count Collection</a:t>
            </a:r>
            <a:br>
              <a:rPr lang="en-US" sz="3200" dirty="0">
                <a:latin typeface="Museo Slab 500" panose="02000000000000000000"/>
              </a:rPr>
            </a:br>
            <a:r>
              <a:rPr lang="en-US" sz="3200" dirty="0">
                <a:latin typeface="Museo Slab 500" panose="02000000000000000000"/>
              </a:rPr>
              <a:t> Staff Tracker Process</a:t>
            </a:r>
          </a:p>
        </p:txBody>
      </p:sp>
      <p:sp>
        <p:nvSpPr>
          <p:cNvPr id="2" name="Content Placeholder 1"/>
          <p:cNvSpPr>
            <a:spLocks noGrp="1"/>
          </p:cNvSpPr>
          <p:nvPr>
            <p:ph idx="1"/>
          </p:nvPr>
        </p:nvSpPr>
        <p:spPr>
          <a:xfrm>
            <a:off x="695325" y="1344929"/>
            <a:ext cx="10716014" cy="5102523"/>
          </a:xfrm>
        </p:spPr>
        <p:txBody>
          <a:bodyPr>
            <a:noAutofit/>
          </a:bodyPr>
          <a:lstStyle/>
          <a:p>
            <a:pPr marL="0" indent="0">
              <a:lnSpc>
                <a:spcPts val="2000"/>
              </a:lnSpc>
              <a:spcBef>
                <a:spcPts val="0"/>
              </a:spcBef>
              <a:buNone/>
            </a:pPr>
            <a:r>
              <a:rPr lang="en-US" sz="1600" dirty="0"/>
              <a:t>If SAM Warnings remain unresolved at collection close, staff will display in the final SAM:1.5 Non-Qualified Personnel Status report. These staff are considered non-qualified for one of the reasons we talked about today. </a:t>
            </a:r>
          </a:p>
          <a:p>
            <a:pPr marL="0" indent="0">
              <a:lnSpc>
                <a:spcPts val="2000"/>
              </a:lnSpc>
              <a:spcBef>
                <a:spcPts val="0"/>
              </a:spcBef>
              <a:buNone/>
            </a:pPr>
            <a:endParaRPr lang="en-US" sz="1600" dirty="0"/>
          </a:p>
          <a:p>
            <a:pPr marL="0" indent="0">
              <a:lnSpc>
                <a:spcPts val="2000"/>
              </a:lnSpc>
              <a:spcBef>
                <a:spcPts val="0"/>
              </a:spcBef>
              <a:buNone/>
            </a:pPr>
            <a:r>
              <a:rPr lang="en-US" sz="1600" dirty="0"/>
              <a:t>The Tracker is an accountability process between CDE and the AU documenting how the non-compliant issue is either resolved, or how it will be resolved.</a:t>
            </a:r>
          </a:p>
          <a:p>
            <a:pPr marL="0" indent="0">
              <a:lnSpc>
                <a:spcPts val="2000"/>
              </a:lnSpc>
              <a:spcBef>
                <a:spcPts val="0"/>
              </a:spcBef>
              <a:buNone/>
            </a:pPr>
            <a:endParaRPr lang="en-US" sz="1600" dirty="0"/>
          </a:p>
          <a:p>
            <a:pPr marL="0" indent="0">
              <a:lnSpc>
                <a:spcPts val="2000"/>
              </a:lnSpc>
              <a:spcBef>
                <a:spcPts val="0"/>
              </a:spcBef>
              <a:buNone/>
            </a:pPr>
            <a:r>
              <a:rPr lang="en-US" sz="1600" b="1" dirty="0"/>
              <a:t>AU Responsibility:</a:t>
            </a:r>
          </a:p>
          <a:p>
            <a:pPr marL="0" indent="0">
              <a:lnSpc>
                <a:spcPts val="2000"/>
              </a:lnSpc>
              <a:spcBef>
                <a:spcPts val="0"/>
              </a:spcBef>
              <a:buNone/>
            </a:pPr>
            <a:r>
              <a:rPr lang="en-US" sz="1600" dirty="0"/>
              <a:t>During December Count collection and post collection</a:t>
            </a:r>
          </a:p>
          <a:p>
            <a:pPr>
              <a:lnSpc>
                <a:spcPts val="2000"/>
              </a:lnSpc>
              <a:spcBef>
                <a:spcPts val="0"/>
              </a:spcBef>
            </a:pPr>
            <a:r>
              <a:rPr lang="en-US" sz="1600" dirty="0"/>
              <a:t>Upon review of the SAM: 1.5 Non-Qualified Personnel Status report, the AU Special Education Director signs the report verifying the contained data is valid and accurate. Report is uploaded to the DMS. </a:t>
            </a:r>
          </a:p>
          <a:p>
            <a:pPr marL="0" indent="0">
              <a:lnSpc>
                <a:spcPts val="2000"/>
              </a:lnSpc>
              <a:spcBef>
                <a:spcPts val="0"/>
              </a:spcBef>
              <a:buNone/>
            </a:pPr>
            <a:r>
              <a:rPr lang="en-US" sz="1600" b="1" dirty="0"/>
              <a:t>CDE Responsibility</a:t>
            </a:r>
            <a:r>
              <a:rPr lang="en-US" sz="1600" i="1" dirty="0"/>
              <a:t>:</a:t>
            </a:r>
          </a:p>
          <a:p>
            <a:pPr>
              <a:lnSpc>
                <a:spcPts val="2000"/>
              </a:lnSpc>
              <a:spcBef>
                <a:spcPts val="0"/>
              </a:spcBef>
            </a:pPr>
            <a:r>
              <a:rPr lang="en-US" sz="1600" dirty="0"/>
              <a:t>SAM: 1.5 report data for each administrative unit is reviewed to validate SAM results. </a:t>
            </a:r>
          </a:p>
          <a:p>
            <a:pPr>
              <a:lnSpc>
                <a:spcPts val="2000"/>
              </a:lnSpc>
              <a:spcBef>
                <a:spcPts val="0"/>
              </a:spcBef>
            </a:pPr>
            <a:r>
              <a:rPr lang="en-US" sz="1600" dirty="0"/>
              <a:t>If clarification is needed, Special Education Directors will be contacted by the ESSU’s General Supervision and Monitoring team.</a:t>
            </a:r>
          </a:p>
          <a:p>
            <a:pPr marL="0" indent="0">
              <a:lnSpc>
                <a:spcPts val="2000"/>
              </a:lnSpc>
              <a:spcBef>
                <a:spcPts val="0"/>
              </a:spcBef>
              <a:buNone/>
            </a:pPr>
            <a:r>
              <a:rPr lang="en-US" sz="1600" b="1" dirty="0"/>
              <a:t>Post collection Process: </a:t>
            </a:r>
            <a:endParaRPr lang="en-US" sz="1600" dirty="0"/>
          </a:p>
          <a:p>
            <a:pPr>
              <a:lnSpc>
                <a:spcPts val="2000"/>
              </a:lnSpc>
              <a:spcBef>
                <a:spcPts val="0"/>
              </a:spcBef>
            </a:pPr>
            <a:r>
              <a:rPr lang="en-US" sz="1600" dirty="0"/>
              <a:t>A Personnel Status Correction Tracker form is completed for each administrative unit listing all staff contained in the SAM: 1.5 report. Director documents how the non-compliant issue will be resolved. </a:t>
            </a:r>
          </a:p>
          <a:p>
            <a:pPr>
              <a:lnSpc>
                <a:spcPts val="2000"/>
              </a:lnSpc>
              <a:spcBef>
                <a:spcPts val="0"/>
              </a:spcBef>
            </a:pPr>
            <a:r>
              <a:rPr lang="en-US" sz="1600" dirty="0"/>
              <a:t>AU must work within CDE timelines to resolve the issue, and the AU remains in noncompliance status until the issue is fully resolved. If the issue is not timely resolved, the AU may be subject to corrective actions.</a:t>
            </a:r>
          </a:p>
          <a:p>
            <a:pPr marL="0" indent="0">
              <a:lnSpc>
                <a:spcPts val="2000"/>
              </a:lnSpc>
              <a:spcBef>
                <a:spcPts val="0"/>
              </a:spcBef>
              <a:buNone/>
            </a:pPr>
            <a:endParaRPr lang="en-US" sz="1600" b="1" dirty="0"/>
          </a:p>
          <a:p>
            <a:pPr marL="0" indent="0">
              <a:lnSpc>
                <a:spcPts val="2000"/>
              </a:lnSpc>
              <a:spcBef>
                <a:spcPts val="0"/>
              </a:spcBef>
              <a:buNone/>
            </a:pPr>
            <a:endParaRPr lang="en-US" sz="1800" dirty="0"/>
          </a:p>
        </p:txBody>
      </p:sp>
      <p:sp>
        <p:nvSpPr>
          <p:cNvPr id="4" name="Slide Number Placeholder 3">
            <a:extLst>
              <a:ext uri="{FF2B5EF4-FFF2-40B4-BE49-F238E27FC236}">
                <a16:creationId xmlns:a16="http://schemas.microsoft.com/office/drawing/2014/main" id="{D2E4EE84-D37D-EC2C-4704-6F4BC2C47825}"/>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88475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15C4-DC17-785A-A938-6BB0129D1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C661-DC66-B229-92BA-2E83F51C0868}"/>
              </a:ext>
            </a:extLst>
          </p:cNvPr>
          <p:cNvSpPr>
            <a:spLocks noGrp="1"/>
          </p:cNvSpPr>
          <p:nvPr>
            <p:ph type="title"/>
          </p:nvPr>
        </p:nvSpPr>
        <p:spPr/>
        <p:txBody>
          <a:bodyPr>
            <a:normAutofit/>
          </a:bodyPr>
          <a:lstStyle/>
          <a:p>
            <a:r>
              <a:rPr lang="en-US" dirty="0"/>
              <a:t>Special Education December Count - Student and Staff Signature Reports – Due by February 20</a:t>
            </a:r>
            <a:r>
              <a:rPr lang="en-US" baseline="30000" dirty="0"/>
              <a:t>th</a:t>
            </a:r>
            <a:r>
              <a:rPr lang="en-US" dirty="0"/>
              <a:t> </a:t>
            </a:r>
          </a:p>
        </p:txBody>
      </p:sp>
      <p:sp>
        <p:nvSpPr>
          <p:cNvPr id="24" name="TextBox 23">
            <a:extLst>
              <a:ext uri="{FF2B5EF4-FFF2-40B4-BE49-F238E27FC236}">
                <a16:creationId xmlns:a16="http://schemas.microsoft.com/office/drawing/2014/main" id="{8A67F11A-D569-BD1A-560D-23BE0B72F357}"/>
              </a:ext>
            </a:extLst>
          </p:cNvPr>
          <p:cNvSpPr txBox="1"/>
          <p:nvPr/>
        </p:nvSpPr>
        <p:spPr>
          <a:xfrm>
            <a:off x="615333" y="1208825"/>
            <a:ext cx="10525417" cy="369332"/>
          </a:xfrm>
          <a:prstGeom prst="rect">
            <a:avLst/>
          </a:prstGeom>
          <a:noFill/>
        </p:spPr>
        <p:txBody>
          <a:bodyPr wrap="square" rtlCol="0">
            <a:spAutoFit/>
          </a:bodyPr>
          <a:lstStyle/>
          <a:p>
            <a:r>
              <a:rPr lang="en-US" dirty="0"/>
              <a:t>Cognos Reports</a:t>
            </a:r>
            <a:r>
              <a:rPr lang="en-US" dirty="0">
                <a:sym typeface="Wingdings" panose="05000000000000000000" pitchFamily="2" charset="2"/>
              </a:rPr>
              <a:t> Special Education December Folder (reports are listed on the validity certification reports): </a:t>
            </a:r>
            <a:endParaRPr lang="en-US" dirty="0"/>
          </a:p>
        </p:txBody>
      </p:sp>
      <p:graphicFrame>
        <p:nvGraphicFramePr>
          <p:cNvPr id="33" name="Content Placeholder 32">
            <a:extLst>
              <a:ext uri="{FF2B5EF4-FFF2-40B4-BE49-F238E27FC236}">
                <a16:creationId xmlns:a16="http://schemas.microsoft.com/office/drawing/2014/main" id="{69E3062B-D157-3F5A-60F4-0ADDF6224A93}"/>
              </a:ext>
            </a:extLst>
          </p:cNvPr>
          <p:cNvGraphicFramePr>
            <a:graphicFrameLocks noGrp="1"/>
          </p:cNvGraphicFramePr>
          <p:nvPr>
            <p:ph idx="1"/>
            <p:extLst>
              <p:ext uri="{D42A27DB-BD31-4B8C-83A1-F6EECF244321}">
                <p14:modId xmlns:p14="http://schemas.microsoft.com/office/powerpoint/2010/main" val="2397776710"/>
              </p:ext>
            </p:extLst>
          </p:nvPr>
        </p:nvGraphicFramePr>
        <p:xfrm>
          <a:off x="838200" y="1575995"/>
          <a:ext cx="5257800" cy="4861856"/>
        </p:xfrm>
        <a:graphic>
          <a:graphicData uri="http://schemas.openxmlformats.org/drawingml/2006/table">
            <a:tbl>
              <a:tblPr firstRow="1" firstCol="1" bandRow="1"/>
              <a:tblGrid>
                <a:gridCol w="5257800">
                  <a:extLst>
                    <a:ext uri="{9D8B030D-6E8A-4147-A177-3AD203B41FA5}">
                      <a16:colId xmlns:a16="http://schemas.microsoft.com/office/drawing/2014/main" val="1897417829"/>
                    </a:ext>
                  </a:extLst>
                </a:gridCol>
              </a:tblGrid>
              <a:tr h="881111">
                <a:tc>
                  <a:txBody>
                    <a:bodyPr/>
                    <a:lstStyle/>
                    <a:p>
                      <a:pPr marL="0" marR="0" lvl="0" indent="0">
                        <a:lnSpc>
                          <a:spcPct val="107000"/>
                        </a:lnSpc>
                        <a:spcAft>
                          <a:spcPts val="800"/>
                        </a:spcAft>
                        <a:buFont typeface="Symbol" panose="05050102010706020507" pitchFamily="18" charset="2"/>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December Student Cognos Validation Reports:</a:t>
                      </a:r>
                    </a:p>
                    <a:p>
                      <a:pPr marL="342900" marR="0" lvl="0" indent="-342900">
                        <a:lnSpc>
                          <a:spcPct val="107000"/>
                        </a:lnSpc>
                        <a:spcAft>
                          <a:spcPts val="80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 Student Data Validity Certification</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2.1 Significant Year to Year Report by Age Group and Disability</a:t>
                      </a:r>
                    </a:p>
                  </a:txBody>
                  <a:tcPr marL="0" marR="0" marT="0" marB="0" anchor="ctr">
                    <a:lnL>
                      <a:noFill/>
                    </a:lnL>
                    <a:lnR>
                      <a:noFill/>
                    </a:lnR>
                    <a:lnT>
                      <a:noFill/>
                    </a:lnT>
                    <a:lnB>
                      <a:noFill/>
                    </a:lnB>
                    <a:noFill/>
                  </a:tcPr>
                </a:tc>
                <a:extLst>
                  <a:ext uri="{0D108BD9-81ED-4DB2-BD59-A6C34878D82A}">
                    <a16:rowId xmlns:a16="http://schemas.microsoft.com/office/drawing/2014/main" val="1396623989"/>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2.2 Significant Year to Year Report by Age Group and Race/Ethnicity</a:t>
                      </a:r>
                    </a:p>
                  </a:txBody>
                  <a:tcPr marL="0" marR="0" marT="0" marB="0" anchor="ctr">
                    <a:lnL>
                      <a:noFill/>
                    </a:lnL>
                    <a:lnR>
                      <a:noFill/>
                    </a:lnR>
                    <a:lnT>
                      <a:noFill/>
                    </a:lnT>
                    <a:lnB>
                      <a:noFill/>
                    </a:lnB>
                    <a:noFill/>
                  </a:tcPr>
                </a:tc>
                <a:extLst>
                  <a:ext uri="{0D108BD9-81ED-4DB2-BD59-A6C34878D82A}">
                    <a16:rowId xmlns:a16="http://schemas.microsoft.com/office/drawing/2014/main" val="2916487818"/>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2.3 Significant Year to Year Report by Age Group and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954648849"/>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2.4 Significant Year-to-Year Educational Orphan Report </a:t>
                      </a:r>
                    </a:p>
                  </a:txBody>
                  <a:tcPr marL="0" marR="0" marT="0" marB="0" anchor="ctr">
                    <a:lnL>
                      <a:noFill/>
                    </a:lnL>
                    <a:lnR>
                      <a:noFill/>
                    </a:lnR>
                    <a:lnT>
                      <a:noFill/>
                    </a:lnT>
                    <a:lnB>
                      <a:noFill/>
                    </a:lnB>
                    <a:noFill/>
                  </a:tcPr>
                </a:tc>
                <a:extLst>
                  <a:ext uri="{0D108BD9-81ED-4DB2-BD59-A6C34878D82A}">
                    <a16:rowId xmlns:a16="http://schemas.microsoft.com/office/drawing/2014/main" val="567783962"/>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2.5 Indicator 5: Number of Students Aged 6-21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560885319"/>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2.6 Indicator 6: Number of Students Aged 3-5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165236826"/>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2.7 Number of Reported Students by Special Education Funding Status by Administrative Unit and Disability</a:t>
                      </a:r>
                    </a:p>
                  </a:txBody>
                  <a:tcPr marL="0" marR="0" marT="0" marB="0" anchor="ctr">
                    <a:lnL>
                      <a:noFill/>
                    </a:lnL>
                    <a:lnR>
                      <a:noFill/>
                    </a:lnR>
                    <a:lnT>
                      <a:noFill/>
                    </a:lnT>
                    <a:lnB>
                      <a:noFill/>
                    </a:lnB>
                    <a:noFill/>
                  </a:tcPr>
                </a:tc>
                <a:extLst>
                  <a:ext uri="{0D108BD9-81ED-4DB2-BD59-A6C34878D82A}">
                    <a16:rowId xmlns:a16="http://schemas.microsoft.com/office/drawing/2014/main" val="3790895404"/>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2.8 Number of Reported Students Parentally Placed in a Private School by Disability and Type of Service</a:t>
                      </a:r>
                    </a:p>
                  </a:txBody>
                  <a:tcPr marL="0" marR="0" marT="0" marB="0" anchor="ctr">
                    <a:lnL>
                      <a:noFill/>
                    </a:lnL>
                    <a:lnR>
                      <a:noFill/>
                    </a:lnR>
                    <a:lnT>
                      <a:noFill/>
                    </a:lnT>
                    <a:lnB>
                      <a:noFill/>
                    </a:lnB>
                    <a:noFill/>
                  </a:tcPr>
                </a:tc>
                <a:extLst>
                  <a:ext uri="{0D108BD9-81ED-4DB2-BD59-A6C34878D82A}">
                    <a16:rowId xmlns:a16="http://schemas.microsoft.com/office/drawing/2014/main" val="2617090154"/>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2.9 Indicator 9: Disproportionate Representation of Racial and Ethnic Groups in Special Education Ages 3-21 </a:t>
                      </a:r>
                    </a:p>
                  </a:txBody>
                  <a:tcPr marL="0" marR="0" marT="0" marB="0" anchor="ctr">
                    <a:lnL>
                      <a:noFill/>
                    </a:lnL>
                    <a:lnR>
                      <a:noFill/>
                    </a:lnR>
                    <a:lnT>
                      <a:noFill/>
                    </a:lnT>
                    <a:lnB>
                      <a:noFill/>
                    </a:lnB>
                    <a:noFill/>
                  </a:tcPr>
                </a:tc>
                <a:extLst>
                  <a:ext uri="{0D108BD9-81ED-4DB2-BD59-A6C34878D82A}">
                    <a16:rowId xmlns:a16="http://schemas.microsoft.com/office/drawing/2014/main" val="2501509661"/>
                  </a:ext>
                </a:extLst>
              </a:tr>
              <a:tr h="285154">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2.10 Indicator 10: Disproportionate Representation of Racial and Ethnic Groups in Specific Disability Categories in Ages 3-21 </a:t>
                      </a:r>
                    </a:p>
                  </a:txBody>
                  <a:tcPr marL="0" marR="0" marT="0" marB="0" anchor="ctr">
                    <a:lnL>
                      <a:noFill/>
                    </a:lnL>
                    <a:lnR>
                      <a:noFill/>
                    </a:lnR>
                    <a:lnT>
                      <a:noFill/>
                    </a:lnT>
                    <a:lnB>
                      <a:noFill/>
                    </a:lnB>
                    <a:noFill/>
                  </a:tcPr>
                </a:tc>
                <a:extLst>
                  <a:ext uri="{0D108BD9-81ED-4DB2-BD59-A6C34878D82A}">
                    <a16:rowId xmlns:a16="http://schemas.microsoft.com/office/drawing/2014/main" val="1469926736"/>
                  </a:ext>
                </a:extLst>
              </a:tr>
              <a:tr h="285154">
                <a:tc>
                  <a:txBody>
                    <a:bodyPr/>
                    <a:lstStyle/>
                    <a:p>
                      <a:pPr marL="0" marR="0">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*Please review Student Warnings</a:t>
                      </a:r>
                    </a:p>
                  </a:txBody>
                  <a:tcPr marL="0" marR="0" marT="0" marB="0" anchor="ctr">
                    <a:lnL>
                      <a:noFill/>
                    </a:lnL>
                    <a:lnR>
                      <a:noFill/>
                    </a:lnR>
                    <a:lnT>
                      <a:noFill/>
                    </a:lnT>
                    <a:lnB>
                      <a:noFill/>
                    </a:lnB>
                    <a:noFill/>
                  </a:tcPr>
                </a:tc>
                <a:extLst>
                  <a:ext uri="{0D108BD9-81ED-4DB2-BD59-A6C34878D82A}">
                    <a16:rowId xmlns:a16="http://schemas.microsoft.com/office/drawing/2014/main" val="4000203045"/>
                  </a:ext>
                </a:extLst>
              </a:tr>
            </a:tbl>
          </a:graphicData>
        </a:graphic>
      </p:graphicFrame>
      <p:sp>
        <p:nvSpPr>
          <p:cNvPr id="26" name="Content Placeholder 25">
            <a:extLst>
              <a:ext uri="{FF2B5EF4-FFF2-40B4-BE49-F238E27FC236}">
                <a16:creationId xmlns:a16="http://schemas.microsoft.com/office/drawing/2014/main" id="{BD2C56A8-71D5-79F2-8C3E-A17375417C5D}"/>
              </a:ext>
            </a:extLst>
          </p:cNvPr>
          <p:cNvSpPr>
            <a:spLocks noGrp="1"/>
          </p:cNvSpPr>
          <p:nvPr>
            <p:ph sz="half" idx="4294967295"/>
          </p:nvPr>
        </p:nvSpPr>
        <p:spPr>
          <a:xfrm>
            <a:off x="6318866" y="1541665"/>
            <a:ext cx="5486400" cy="4349750"/>
          </a:xfrm>
        </p:spPr>
        <p:txBody>
          <a:bodyPr>
            <a:normAutofit/>
          </a:bodyPr>
          <a:lstStyle/>
          <a:p>
            <a:pPr marL="0" marR="0" lvl="0" indent="0">
              <a:lnSpc>
                <a:spcPct val="107000"/>
              </a:lnSpc>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December Staff Cognos Validation Reports: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1.0 Staff Data Validity Certification</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1.1 Summary of Special Education Staff by Administrative Unit, District &amp; Job Classification Category</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1.2 Summary of Job Classification by District Purchased Service Staff</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1.4 Special Education Directors &amp; Child Find Coordinators</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SAM 1.5 Non-Qualified Personnel Status</a:t>
            </a:r>
          </a:p>
          <a:p>
            <a:pPr marL="0" marR="0" lvl="0" indent="0">
              <a:lnSpc>
                <a:spcPct val="107000"/>
              </a:lnSpc>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*Please review Staff SAM Warnings DC208, DC209, DC210, DC211</a:t>
            </a:r>
          </a:p>
          <a:p>
            <a:pPr marL="0" indent="0">
              <a:buNone/>
            </a:pPr>
            <a:endParaRPr lang="en-US" dirty="0"/>
          </a:p>
        </p:txBody>
      </p:sp>
      <p:sp>
        <p:nvSpPr>
          <p:cNvPr id="4" name="Slide Number Placeholder 3">
            <a:extLst>
              <a:ext uri="{FF2B5EF4-FFF2-40B4-BE49-F238E27FC236}">
                <a16:creationId xmlns:a16="http://schemas.microsoft.com/office/drawing/2014/main" id="{B6111576-C4B7-24B5-3AA0-3FB6498CDB3F}"/>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386332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460" y="136525"/>
            <a:ext cx="7809722" cy="920024"/>
          </a:xfrm>
        </p:spPr>
        <p:txBody>
          <a:bodyPr>
            <a:normAutofit/>
          </a:bodyPr>
          <a:lstStyle/>
          <a:p>
            <a:pPr>
              <a:defRPr/>
            </a:pPr>
            <a:r>
              <a:rPr lang="en-US" dirty="0">
                <a:latin typeface="Museo Slab 500"/>
              </a:rPr>
              <a:t>Special Education December Count</a:t>
            </a:r>
            <a:br>
              <a:rPr lang="en-US" dirty="0">
                <a:latin typeface="Museo Slab 500"/>
              </a:rPr>
            </a:br>
            <a:r>
              <a:rPr lang="en-US" dirty="0">
                <a:latin typeface="Museo Slab 500"/>
              </a:rPr>
              <a:t>Contact Information and Resource Links</a:t>
            </a:r>
          </a:p>
        </p:txBody>
      </p:sp>
      <p:sp>
        <p:nvSpPr>
          <p:cNvPr id="8" name="Content Placeholder 1"/>
          <p:cNvSpPr txBox="1">
            <a:spLocks/>
          </p:cNvSpPr>
          <p:nvPr/>
        </p:nvSpPr>
        <p:spPr bwMode="auto">
          <a:xfrm>
            <a:off x="844298" y="1563808"/>
            <a:ext cx="10147163" cy="3073505"/>
          </a:xfrm>
          <a:prstGeom prst="rect">
            <a:avLst/>
          </a:prstGeom>
          <a:solidFill>
            <a:schemeClr val="bg1">
              <a:lumMod val="85000"/>
            </a:schemeClr>
          </a:solidFill>
          <a:ln w="38100">
            <a:solidFill>
              <a:schemeClr val="tx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1800" dirty="0">
                <a:latin typeface="Trebuchet MS" panose="020B0603020202020204" pitchFamily="34" charset="0"/>
              </a:rPr>
              <a:t>Contact Information:</a:t>
            </a:r>
          </a:p>
          <a:p>
            <a:pPr marL="44450" indent="0">
              <a:buNone/>
            </a:pPr>
            <a:r>
              <a:rPr lang="en-US" altLang="en-US" sz="1800" b="1" dirty="0">
                <a:latin typeface="Trebuchet MS" panose="020B0603020202020204" pitchFamily="34" charset="0"/>
              </a:rPr>
              <a:t>Lindsey Heitman</a:t>
            </a:r>
            <a:r>
              <a:rPr lang="en-US" altLang="en-US" sz="1800" b="1" dirty="0">
                <a:solidFill>
                  <a:srgbClr val="6EC4E8"/>
                </a:solidFill>
                <a:latin typeface="Trebuchet MS" panose="020B0603020202020204" pitchFamily="34" charset="0"/>
              </a:rPr>
              <a:t> </a:t>
            </a:r>
            <a:r>
              <a:rPr lang="en-US" altLang="en-US" sz="1800" b="1" dirty="0">
                <a:latin typeface="Trebuchet MS" panose="020B0603020202020204" pitchFamily="34" charset="0"/>
              </a:rPr>
              <a:t>– </a:t>
            </a:r>
            <a:r>
              <a:rPr lang="en-US" altLang="en-US" sz="1800" dirty="0">
                <a:latin typeface="Trebuchet MS" panose="020B0603020202020204" pitchFamily="34" charset="0"/>
                <a:hlinkClick r:id="rId3"/>
              </a:rPr>
              <a:t>SpedDecCount@cde.state.co.us</a:t>
            </a:r>
            <a:r>
              <a:rPr lang="en-US" altLang="en-US" sz="1800" dirty="0">
                <a:latin typeface="Trebuchet MS" panose="020B0603020202020204" pitchFamily="34" charset="0"/>
              </a:rPr>
              <a:t>  </a:t>
            </a:r>
            <a:r>
              <a:rPr lang="en-US" altLang="en-US" sz="1800" b="1" dirty="0">
                <a:latin typeface="Trebuchet MS" panose="020B0603020202020204" pitchFamily="34" charset="0"/>
              </a:rPr>
              <a:t>720-456-2033 </a:t>
            </a:r>
          </a:p>
          <a:p>
            <a:pPr marL="787400" lvl="1" indent="-285750"/>
            <a:r>
              <a:rPr lang="en-US" altLang="en-US" sz="1800" dirty="0">
                <a:latin typeface="Trebuchet MS" panose="020B0603020202020204" pitchFamily="34" charset="0"/>
              </a:rPr>
              <a:t>Special Education December Count Snapshot submission  </a:t>
            </a:r>
          </a:p>
          <a:p>
            <a:pPr marL="787400" lvl="1" indent="-285750"/>
            <a:r>
              <a:rPr lang="en-US" altLang="en-US" sz="1800" dirty="0">
                <a:latin typeface="Trebuchet MS" panose="020B0603020202020204" pitchFamily="34" charset="0"/>
              </a:rPr>
              <a:t>Includes IEP Interchange and December Count SPED staff/SAM questions</a:t>
            </a:r>
          </a:p>
          <a:p>
            <a:pPr marL="44450" indent="0">
              <a:buNone/>
            </a:pPr>
            <a:r>
              <a:rPr lang="en-US" altLang="en-US" sz="1800" b="1" dirty="0">
                <a:latin typeface="Trebuchet MS" panose="020B0603020202020204" pitchFamily="34" charset="0"/>
              </a:rPr>
              <a:t>Hannah Prokop – </a:t>
            </a:r>
            <a:r>
              <a:rPr lang="en-US" altLang="en-US" sz="1800" dirty="0">
                <a:latin typeface="Trebuchet MS" panose="020B0603020202020204" pitchFamily="34" charset="0"/>
                <a:hlinkClick r:id="rId4"/>
              </a:rPr>
              <a:t>Prokop_H@cde.state.co.us</a:t>
            </a:r>
            <a:r>
              <a:rPr lang="en-US" altLang="en-US" sz="1800" dirty="0">
                <a:latin typeface="Trebuchet MS" panose="020B0603020202020204" pitchFamily="34" charset="0"/>
              </a:rPr>
              <a:t> </a:t>
            </a:r>
            <a:r>
              <a:rPr lang="en-US" altLang="en-US" sz="1800" b="1" dirty="0">
                <a:latin typeface="Trebuchet MS" panose="020B0603020202020204" pitchFamily="34" charset="0"/>
              </a:rPr>
              <a:t>720-284-8144</a:t>
            </a:r>
          </a:p>
          <a:p>
            <a:pPr marL="787400" lvl="1" indent="-285750"/>
            <a:r>
              <a:rPr lang="en-US" altLang="en-US" sz="1800" dirty="0">
                <a:latin typeface="Trebuchet MS" panose="020B0603020202020204" pitchFamily="34" charset="0"/>
              </a:rPr>
              <a:t>Special Education staff qualifications </a:t>
            </a:r>
          </a:p>
          <a:p>
            <a:pPr marL="787400" lvl="1" indent="-285750"/>
            <a:r>
              <a:rPr lang="en-US" altLang="en-US" sz="1800" dirty="0">
                <a:latin typeface="Trebuchet MS" panose="020B0603020202020204" pitchFamily="34" charset="0"/>
              </a:rPr>
              <a:t>Special Education monitoring and compliance </a:t>
            </a:r>
          </a:p>
          <a:p>
            <a:pPr marL="501650" lvl="1" indent="0">
              <a:buNone/>
            </a:pPr>
            <a:endParaRPr lang="en-US" altLang="en-US" sz="1800" dirty="0">
              <a:latin typeface="Trebuchet MS" panose="020B0603020202020204" pitchFamily="34" charset="0"/>
            </a:endParaRPr>
          </a:p>
          <a:p>
            <a:pPr marL="44450" indent="0">
              <a:buNone/>
            </a:pPr>
            <a:r>
              <a:rPr lang="en-US" altLang="en-US" sz="1600" b="1" dirty="0">
                <a:latin typeface="Trebuchet MS" panose="020B0603020202020204" pitchFamily="34" charset="0"/>
              </a:rPr>
              <a:t>Please include your AU #, District # and error code # or </a:t>
            </a:r>
            <a:r>
              <a:rPr lang="en-US" altLang="en-US" sz="1600" b="1" dirty="0" err="1">
                <a:latin typeface="Trebuchet MS" panose="020B0603020202020204" pitchFamily="34" charset="0"/>
              </a:rPr>
              <a:t>cognos</a:t>
            </a:r>
            <a:r>
              <a:rPr lang="en-US" altLang="en-US" sz="1600" b="1" dirty="0">
                <a:latin typeface="Trebuchet MS" panose="020B0603020202020204" pitchFamily="34" charset="0"/>
              </a:rPr>
              <a:t> report name (if applicable) in emails </a:t>
            </a:r>
          </a:p>
          <a:p>
            <a:pPr marL="44450" indent="0">
              <a:buNone/>
            </a:pPr>
            <a:endParaRPr lang="en-US" altLang="en-US" sz="1800" dirty="0">
              <a:latin typeface="Trebuchet MS" panose="020B0603020202020204" pitchFamily="34" charset="0"/>
            </a:endParaRPr>
          </a:p>
          <a:p>
            <a:pPr marL="44450" indent="0">
              <a:buNone/>
            </a:pPr>
            <a:endParaRPr lang="en-US" altLang="en-US" sz="1400" b="1" dirty="0">
              <a:latin typeface="Trebuchet MS" panose="020B0603020202020204" pitchFamily="34" charset="0"/>
            </a:endParaRPr>
          </a:p>
          <a:p>
            <a:pPr marL="44450" indent="0">
              <a:buNone/>
            </a:pPr>
            <a:endParaRPr lang="en-US" altLang="en-US" sz="1400" dirty="0"/>
          </a:p>
        </p:txBody>
      </p:sp>
      <p:sp>
        <p:nvSpPr>
          <p:cNvPr id="4" name="Rectangle 3"/>
          <p:cNvSpPr/>
          <p:nvPr/>
        </p:nvSpPr>
        <p:spPr>
          <a:xfrm>
            <a:off x="3324574" y="4954768"/>
            <a:ext cx="4485148" cy="1477328"/>
          </a:xfrm>
          <a:prstGeom prst="rect">
            <a:avLst/>
          </a:prstGeom>
          <a:solidFill>
            <a:schemeClr val="bg1">
              <a:lumMod val="75000"/>
            </a:schemeClr>
          </a:solidFill>
          <a:ln>
            <a:solidFill>
              <a:schemeClr val="accent2">
                <a:lumMod val="40000"/>
                <a:lumOff val="60000"/>
              </a:schemeClr>
            </a:solidFill>
          </a:ln>
        </p:spPr>
        <p:txBody>
          <a:bodyPr wrap="square">
            <a:spAutoFit/>
          </a:bodyPr>
          <a:lstStyle/>
          <a:p>
            <a:r>
              <a:rPr lang="en-US" dirty="0">
                <a:latin typeface="Trebuchet MS" panose="020B0603020202020204" pitchFamily="34" charset="0"/>
              </a:rPr>
              <a:t>Resource Webpages</a:t>
            </a:r>
          </a:p>
          <a:p>
            <a:pPr lvl="1"/>
            <a:r>
              <a:rPr lang="en-US" dirty="0">
                <a:latin typeface="Trebuchet MS" panose="020B0603020202020204" pitchFamily="34" charset="0"/>
                <a:hlinkClick r:id="rId5"/>
              </a:rPr>
              <a:t>Special Education IEP Interchange</a:t>
            </a:r>
            <a:endParaRPr lang="en-US" dirty="0">
              <a:latin typeface="Trebuchet MS" panose="020B0603020202020204" pitchFamily="34" charset="0"/>
            </a:endParaRPr>
          </a:p>
          <a:p>
            <a:pPr lvl="1"/>
            <a:r>
              <a:rPr lang="en-US" dirty="0">
                <a:latin typeface="Trebuchet MS" panose="020B0603020202020204" pitchFamily="34" charset="0"/>
                <a:hlinkClick r:id="rId6"/>
              </a:rPr>
              <a:t>Staff Interchange</a:t>
            </a:r>
            <a:endParaRPr lang="en-US" dirty="0">
              <a:latin typeface="Trebuchet MS" panose="020B0603020202020204" pitchFamily="34" charset="0"/>
            </a:endParaRPr>
          </a:p>
          <a:p>
            <a:pPr lvl="1"/>
            <a:r>
              <a:rPr lang="en-US" dirty="0">
                <a:latin typeface="Trebuchet MS" panose="020B0603020202020204" pitchFamily="34" charset="0"/>
                <a:hlinkClick r:id="rId7"/>
              </a:rPr>
              <a:t>Special Ed December Count Snapshot</a:t>
            </a:r>
            <a:endParaRPr lang="en-US" dirty="0">
              <a:latin typeface="Trebuchet MS" panose="020B0603020202020204" pitchFamily="34" charset="0"/>
            </a:endParaRPr>
          </a:p>
          <a:p>
            <a:pPr lvl="1"/>
            <a:r>
              <a:rPr lang="en-US" dirty="0">
                <a:latin typeface="Trebuchet MS" panose="020B0603020202020204" pitchFamily="34" charset="0"/>
                <a:hlinkClick r:id="rId8"/>
              </a:rPr>
              <a:t>ESSU Data Management System</a:t>
            </a:r>
            <a:endParaRPr lang="en-US" dirty="0">
              <a:latin typeface="Trebuchet MS" panose="020B0603020202020204" pitchFamily="34" charset="0"/>
            </a:endParaRPr>
          </a:p>
        </p:txBody>
      </p:sp>
      <p:sp>
        <p:nvSpPr>
          <p:cNvPr id="7" name="Slide Number Placeholder 1">
            <a:extLst>
              <a:ext uri="{FF2B5EF4-FFF2-40B4-BE49-F238E27FC236}">
                <a16:creationId xmlns:a16="http://schemas.microsoft.com/office/drawing/2014/main" id="{A55A5019-8DA9-7FED-CF1A-566D98B171A7}"/>
              </a:ext>
            </a:extLst>
          </p:cNvPr>
          <p:cNvSpPr>
            <a:spLocks noGrp="1"/>
          </p:cNvSpPr>
          <p:nvPr>
            <p:ph type="sldNum" sz="quarter" idx="12"/>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44355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December Count Student Reports</a:t>
            </a:r>
          </a:p>
        </p:txBody>
      </p:sp>
      <p:sp>
        <p:nvSpPr>
          <p:cNvPr id="5" name="TextBox 4"/>
          <p:cNvSpPr txBox="1"/>
          <p:nvPr/>
        </p:nvSpPr>
        <p:spPr>
          <a:xfrm>
            <a:off x="1534049" y="1052360"/>
            <a:ext cx="9144000" cy="408623"/>
          </a:xfrm>
          <a:prstGeom prst="roundRect">
            <a:avLst/>
          </a:prstGeom>
          <a:solidFill>
            <a:schemeClr val="tx1">
              <a:lumMod val="60000"/>
              <a:lumOff val="40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a:solidFill>
                  <a:schemeClr val="bg1"/>
                </a:solidFill>
              </a:rPr>
              <a:t>11 +1 STUDENT Reports to be Uploaded to the Data Management System</a:t>
            </a:r>
          </a:p>
        </p:txBody>
      </p:sp>
      <p:sp>
        <p:nvSpPr>
          <p:cNvPr id="8" name="Rounded Rectangle 7"/>
          <p:cNvSpPr/>
          <p:nvPr/>
        </p:nvSpPr>
        <p:spPr>
          <a:xfrm>
            <a:off x="863534" y="1765672"/>
            <a:ext cx="504315" cy="3547120"/>
          </a:xfrm>
          <a:prstGeom prst="round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2400"/>
              <a:t>Year to Year </a:t>
            </a:r>
          </a:p>
        </p:txBody>
      </p:sp>
      <p:sp>
        <p:nvSpPr>
          <p:cNvPr id="3" name="Content Placeholder 2"/>
          <p:cNvSpPr>
            <a:spLocks noGrp="1"/>
          </p:cNvSpPr>
          <p:nvPr>
            <p:ph sz="half" idx="2"/>
          </p:nvPr>
        </p:nvSpPr>
        <p:spPr>
          <a:xfrm>
            <a:off x="1263517" y="2081718"/>
            <a:ext cx="4243961" cy="3931581"/>
          </a:xfrm>
        </p:spPr>
        <p:txBody>
          <a:bodyPr>
            <a:normAutofit/>
          </a:bodyPr>
          <a:lstStyle/>
          <a:p>
            <a:pPr marL="274320" lvl="1" indent="0">
              <a:buClr>
                <a:schemeClr val="accent5"/>
              </a:buClr>
              <a:buNone/>
            </a:pPr>
            <a:r>
              <a:rPr lang="en-US" dirty="0">
                <a:latin typeface="Trebuchet MS" panose="020B0603020202020204" pitchFamily="34" charset="0"/>
              </a:rPr>
              <a:t>Year-to-Year Reports:</a:t>
            </a:r>
          </a:p>
          <a:p>
            <a:pPr marL="605790" lvl="2">
              <a:buClr>
                <a:schemeClr val="accent5"/>
              </a:buClr>
            </a:pPr>
            <a:r>
              <a:rPr lang="en-US" dirty="0">
                <a:latin typeface="Trebuchet MS" panose="020B0603020202020204" pitchFamily="34" charset="0"/>
              </a:rPr>
              <a:t>2.0 Student Data Validity Certification</a:t>
            </a:r>
          </a:p>
          <a:p>
            <a:pPr marL="605790" lvl="2">
              <a:buClr>
                <a:schemeClr val="accent5"/>
              </a:buClr>
            </a:pPr>
            <a:r>
              <a:rPr lang="en-US" dirty="0">
                <a:latin typeface="Trebuchet MS" panose="020B0603020202020204" pitchFamily="34" charset="0"/>
              </a:rPr>
              <a:t>2.1 By Age Group and Disability</a:t>
            </a:r>
            <a:endParaRPr lang="en-US" sz="1600" dirty="0">
              <a:latin typeface="Trebuchet MS" panose="020B0603020202020204" pitchFamily="34" charset="0"/>
            </a:endParaRPr>
          </a:p>
          <a:p>
            <a:pPr marL="605790" lvl="2">
              <a:buClr>
                <a:schemeClr val="accent5"/>
              </a:buClr>
            </a:pPr>
            <a:r>
              <a:rPr lang="en-US" dirty="0">
                <a:latin typeface="Trebuchet MS" panose="020B0603020202020204" pitchFamily="34" charset="0"/>
              </a:rPr>
              <a:t>2.2 By Age Group and Race/Ethnicity</a:t>
            </a:r>
          </a:p>
          <a:p>
            <a:pPr marL="605790" lvl="2">
              <a:buClr>
                <a:schemeClr val="accent5"/>
              </a:buClr>
            </a:pPr>
            <a:r>
              <a:rPr lang="en-US" dirty="0">
                <a:latin typeface="Trebuchet MS" panose="020B0603020202020204" pitchFamily="34" charset="0"/>
              </a:rPr>
              <a:t>2.3 By Age Group and Ed. Environment</a:t>
            </a:r>
          </a:p>
          <a:p>
            <a:pPr marL="605790" lvl="2">
              <a:buClr>
                <a:schemeClr val="accent5"/>
              </a:buClr>
            </a:pPr>
            <a:r>
              <a:rPr lang="en-US" dirty="0">
                <a:latin typeface="Trebuchet MS" panose="020B0603020202020204" pitchFamily="34" charset="0"/>
              </a:rPr>
              <a:t>2.4 Educational Orphan</a:t>
            </a:r>
          </a:p>
          <a:p>
            <a:pPr marL="633413" lvl="1" indent="-182563">
              <a:buClr>
                <a:schemeClr val="accent5"/>
              </a:buClr>
            </a:pPr>
            <a:r>
              <a:rPr lang="en-US" sz="1600" dirty="0">
                <a:solidFill>
                  <a:schemeClr val="accent1"/>
                </a:solidFill>
                <a:latin typeface="Trebuchet MS" panose="020B0603020202020204" pitchFamily="34" charset="0"/>
              </a:rPr>
              <a:t>December Count Flag Explanations </a:t>
            </a:r>
            <a:r>
              <a:rPr lang="en-US" sz="1600" u="sng" dirty="0">
                <a:solidFill>
                  <a:schemeClr val="accent1"/>
                </a:solidFill>
                <a:latin typeface="Trebuchet MS" panose="020B0603020202020204" pitchFamily="34" charset="0"/>
              </a:rPr>
              <a:t>if</a:t>
            </a:r>
            <a:r>
              <a:rPr lang="en-US" sz="1600" dirty="0">
                <a:solidFill>
                  <a:schemeClr val="accent1"/>
                </a:solidFill>
                <a:latin typeface="Trebuchet MS" panose="020B0603020202020204" pitchFamily="34" charset="0"/>
              </a:rPr>
              <a:t> you have flags on any of the above Year-to-Year.</a:t>
            </a:r>
            <a:endParaRPr lang="en-US" dirty="0">
              <a:solidFill>
                <a:schemeClr val="accent1"/>
              </a:solidFill>
            </a:endParaRPr>
          </a:p>
          <a:p>
            <a:pPr marL="0" indent="0">
              <a:buNone/>
            </a:pPr>
            <a:endParaRPr lang="en-US" dirty="0"/>
          </a:p>
        </p:txBody>
      </p:sp>
      <p:sp>
        <p:nvSpPr>
          <p:cNvPr id="6" name="Rounded Rectangle 5"/>
          <p:cNvSpPr/>
          <p:nvPr/>
        </p:nvSpPr>
        <p:spPr>
          <a:xfrm>
            <a:off x="6316689" y="1770536"/>
            <a:ext cx="510354" cy="2801465"/>
          </a:xfrm>
          <a:prstGeom prst="roundRect">
            <a:avLst/>
          </a:prstGeom>
          <a:solidFill>
            <a:srgbClr val="60A500"/>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t>Data Summary Reports </a:t>
            </a:r>
          </a:p>
        </p:txBody>
      </p:sp>
      <p:sp>
        <p:nvSpPr>
          <p:cNvPr id="7" name="Rounded Rectangle 6"/>
          <p:cNvSpPr/>
          <p:nvPr/>
        </p:nvSpPr>
        <p:spPr>
          <a:xfrm>
            <a:off x="6351237" y="5035569"/>
            <a:ext cx="510354" cy="1481776"/>
          </a:xfrm>
          <a:prstGeom prst="roundRect">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US" sz="2000"/>
              <a:t>Indicators </a:t>
            </a:r>
          </a:p>
        </p:txBody>
      </p:sp>
      <p:sp>
        <p:nvSpPr>
          <p:cNvPr id="9" name="Slide Number Placeholder 8">
            <a:extLst>
              <a:ext uri="{FF2B5EF4-FFF2-40B4-BE49-F238E27FC236}">
                <a16:creationId xmlns:a16="http://schemas.microsoft.com/office/drawing/2014/main" id="{1DDAE827-F3DE-9D70-5006-5A24AB287D94}"/>
              </a:ext>
            </a:extLst>
          </p:cNvPr>
          <p:cNvSpPr>
            <a:spLocks noGrp="1"/>
          </p:cNvSpPr>
          <p:nvPr>
            <p:ph type="sldNum" sz="quarter" idx="12"/>
          </p:nvPr>
        </p:nvSpPr>
        <p:spPr/>
        <p:txBody>
          <a:bodyPr/>
          <a:lstStyle/>
          <a:p>
            <a:fld id="{67726FA2-3EC9-4717-AD62-D8C823692DD3}" type="slidenum">
              <a:rPr lang="en-US" smtClean="0"/>
              <a:t>20</a:t>
            </a:fld>
            <a:endParaRPr lang="en-US" dirty="0"/>
          </a:p>
        </p:txBody>
      </p:sp>
      <p:sp>
        <p:nvSpPr>
          <p:cNvPr id="4" name="Content Placeholder 3"/>
          <p:cNvSpPr>
            <a:spLocks noGrp="1"/>
          </p:cNvSpPr>
          <p:nvPr>
            <p:ph sz="half" idx="1"/>
          </p:nvPr>
        </p:nvSpPr>
        <p:spPr>
          <a:xfrm>
            <a:off x="6684523" y="1871839"/>
            <a:ext cx="5071904" cy="4849974"/>
          </a:xfrm>
          <a:noFill/>
        </p:spPr>
        <p:txBody>
          <a:bodyPr vert="horz" lIns="91440" tIns="45720" rIns="91440" bIns="45720" numCol="1" rtlCol="0" anchor="t">
            <a:normAutofit/>
          </a:bodyPr>
          <a:lstStyle/>
          <a:p>
            <a:pPr marL="605790" lvl="2">
              <a:lnSpc>
                <a:spcPct val="100000"/>
              </a:lnSpc>
              <a:buClr>
                <a:schemeClr val="accent4"/>
              </a:buClr>
            </a:pPr>
            <a:r>
              <a:rPr lang="en-US" dirty="0">
                <a:latin typeface="Trebuchet MS" panose="020B0603020202020204" pitchFamily="34" charset="0"/>
              </a:rPr>
              <a:t>2.7  Number of Reported Students by Special Education Funding Status by AU and Disability</a:t>
            </a:r>
          </a:p>
          <a:p>
            <a:pPr marL="605790" lvl="2">
              <a:lnSpc>
                <a:spcPct val="100000"/>
              </a:lnSpc>
              <a:buClr>
                <a:schemeClr val="accent4"/>
              </a:buClr>
            </a:pPr>
            <a:r>
              <a:rPr lang="en-US" dirty="0">
                <a:latin typeface="Trebuchet MS" panose="020B0603020202020204" pitchFamily="34" charset="0"/>
              </a:rPr>
              <a:t>2.8  Number of Reported Students Parentally Placed in a Private School By Disability and Type of Service</a:t>
            </a:r>
          </a:p>
          <a:p>
            <a:pPr marL="605790" lvl="2">
              <a:lnSpc>
                <a:spcPct val="100000"/>
              </a:lnSpc>
              <a:buClr>
                <a:schemeClr val="accent4"/>
              </a:buClr>
            </a:pPr>
            <a:endParaRPr lang="en-US" dirty="0">
              <a:latin typeface="Trebuchet MS" panose="020B0603020202020204" pitchFamily="34" charset="0"/>
            </a:endParaRPr>
          </a:p>
          <a:p>
            <a:pPr marL="377190" lvl="2" indent="0">
              <a:lnSpc>
                <a:spcPct val="100000"/>
              </a:lnSpc>
              <a:buClr>
                <a:schemeClr val="accent4"/>
              </a:buClr>
              <a:buNone/>
            </a:pPr>
            <a:endParaRPr lang="en-US" dirty="0">
              <a:latin typeface="Trebuchet MS" panose="020B0603020202020204" pitchFamily="34" charset="0"/>
            </a:endParaRPr>
          </a:p>
          <a:p>
            <a:pPr marL="377190" lvl="2" indent="0">
              <a:lnSpc>
                <a:spcPct val="100000"/>
              </a:lnSpc>
              <a:buClr>
                <a:schemeClr val="accent4"/>
              </a:buClr>
              <a:buNone/>
            </a:pPr>
            <a:endParaRPr lang="en-US" dirty="0">
              <a:latin typeface="Trebuchet MS" panose="020B0603020202020204" pitchFamily="34" charset="0"/>
            </a:endParaRPr>
          </a:p>
          <a:p>
            <a:pPr marL="605790" lvl="2">
              <a:lnSpc>
                <a:spcPct val="100000"/>
              </a:lnSpc>
              <a:buClr>
                <a:schemeClr val="accent4"/>
              </a:buClr>
            </a:pPr>
            <a:endParaRPr lang="en-US" dirty="0">
              <a:latin typeface="Trebuchet MS" panose="020B0603020202020204" pitchFamily="34" charset="0"/>
            </a:endParaRPr>
          </a:p>
          <a:p>
            <a:pPr marL="605790" lvl="2">
              <a:lnSpc>
                <a:spcPct val="100000"/>
              </a:lnSpc>
              <a:buClr>
                <a:schemeClr val="accent2"/>
              </a:buClr>
            </a:pPr>
            <a:r>
              <a:rPr lang="en-US" dirty="0">
                <a:latin typeface="Trebuchet MS" panose="020B0603020202020204" pitchFamily="34" charset="0"/>
              </a:rPr>
              <a:t>2.5 Indicator 5</a:t>
            </a:r>
          </a:p>
          <a:p>
            <a:pPr marL="605790" lvl="2">
              <a:lnSpc>
                <a:spcPct val="100000"/>
              </a:lnSpc>
              <a:buClr>
                <a:schemeClr val="accent2"/>
              </a:buClr>
            </a:pPr>
            <a:r>
              <a:rPr lang="en-US" dirty="0">
                <a:latin typeface="Trebuchet MS" panose="020B0603020202020204" pitchFamily="34" charset="0"/>
              </a:rPr>
              <a:t>2.6 Indicator 6</a:t>
            </a:r>
          </a:p>
          <a:p>
            <a:pPr marL="605790" lvl="2">
              <a:lnSpc>
                <a:spcPct val="100000"/>
              </a:lnSpc>
              <a:buClr>
                <a:srgbClr val="FFC846"/>
              </a:buClr>
            </a:pPr>
            <a:r>
              <a:rPr lang="en-US" dirty="0">
                <a:latin typeface="Trebuchet MS"/>
              </a:rPr>
              <a:t>2.9 Indicator 9</a:t>
            </a:r>
            <a:endParaRPr lang="en-US" dirty="0">
              <a:latin typeface="Trebuchet MS" panose="020B0603020202020204" pitchFamily="34" charset="0"/>
            </a:endParaRPr>
          </a:p>
          <a:p>
            <a:pPr marL="605790" lvl="2">
              <a:lnSpc>
                <a:spcPct val="100000"/>
              </a:lnSpc>
              <a:buClr>
                <a:srgbClr val="FFC846"/>
              </a:buClr>
            </a:pPr>
            <a:r>
              <a:rPr lang="en-US" dirty="0">
                <a:latin typeface="Trebuchet MS"/>
              </a:rPr>
              <a:t>2.10 Indicator 10</a:t>
            </a: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a:p>
            <a:pPr marL="605790" lvl="2">
              <a:buClr>
                <a:schemeClr val="accent1"/>
              </a:buClr>
            </a:pPr>
            <a:endParaRPr lang="en-US" dirty="0">
              <a:latin typeface="Trebuchet MS" panose="020B0603020202020204" pitchFamily="34" charset="0"/>
            </a:endParaRPr>
          </a:p>
        </p:txBody>
      </p:sp>
    </p:spTree>
    <p:extLst>
      <p:ext uri="{BB962C8B-B14F-4D97-AF65-F5344CB8AC3E}">
        <p14:creationId xmlns:p14="http://schemas.microsoft.com/office/powerpoint/2010/main" val="225853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E80CD-3ADC-D1C3-4DC4-B301047F9A88}"/>
              </a:ext>
            </a:extLst>
          </p:cNvPr>
          <p:cNvSpPr>
            <a:spLocks noGrp="1"/>
          </p:cNvSpPr>
          <p:nvPr>
            <p:ph type="title" idx="4294967295"/>
          </p:nvPr>
        </p:nvSpPr>
        <p:spPr>
          <a:xfrm>
            <a:off x="0" y="136525"/>
            <a:ext cx="3667648" cy="1417638"/>
          </a:xfrm>
        </p:spPr>
        <p:txBody>
          <a:bodyPr>
            <a:normAutofit fontScale="90000"/>
          </a:bodyPr>
          <a:lstStyle/>
          <a:p>
            <a:r>
              <a:rPr lang="en-US" sz="2800" dirty="0"/>
              <a:t>Student Detail Reports</a:t>
            </a:r>
            <a:br>
              <a:rPr lang="en-US" sz="2800" dirty="0"/>
            </a:br>
            <a:br>
              <a:rPr lang="en-US" sz="2800" dirty="0"/>
            </a:br>
            <a:br>
              <a:rPr lang="en-US" sz="2800" dirty="0"/>
            </a:br>
            <a:r>
              <a:rPr lang="en-US" sz="2800" dirty="0"/>
              <a:t>Detail reports for your Information</a:t>
            </a:r>
          </a:p>
        </p:txBody>
      </p:sp>
      <p:sp>
        <p:nvSpPr>
          <p:cNvPr id="4" name="Slide Number Placeholder 3">
            <a:extLst>
              <a:ext uri="{FF2B5EF4-FFF2-40B4-BE49-F238E27FC236}">
                <a16:creationId xmlns:a16="http://schemas.microsoft.com/office/drawing/2014/main" id="{8861C16F-E1D8-C92B-42EC-B5A0E9F4B645}"/>
              </a:ext>
            </a:extLst>
          </p:cNvPr>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8" name="Picture 7" descr="screenshot of Special Education December cognos folder reports with a box around the student detail reports. ">
            <a:extLst>
              <a:ext uri="{FF2B5EF4-FFF2-40B4-BE49-F238E27FC236}">
                <a16:creationId xmlns:a16="http://schemas.microsoft.com/office/drawing/2014/main" id="{AB550390-8DD1-0D65-8872-80836009F2E9}"/>
              </a:ext>
            </a:extLst>
          </p:cNvPr>
          <p:cNvPicPr>
            <a:picLocks noChangeAspect="1"/>
          </p:cNvPicPr>
          <p:nvPr/>
        </p:nvPicPr>
        <p:blipFill>
          <a:blip r:embed="rId2"/>
          <a:stretch>
            <a:fillRect/>
          </a:stretch>
        </p:blipFill>
        <p:spPr>
          <a:xfrm>
            <a:off x="3929234" y="76235"/>
            <a:ext cx="7508811" cy="6858000"/>
          </a:xfrm>
          <a:prstGeom prst="rect">
            <a:avLst/>
          </a:prstGeom>
        </p:spPr>
      </p:pic>
    </p:spTree>
    <p:extLst>
      <p:ext uri="{BB962C8B-B14F-4D97-AF65-F5344CB8AC3E}">
        <p14:creationId xmlns:p14="http://schemas.microsoft.com/office/powerpoint/2010/main" val="424930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algn="l"/>
            <a:r>
              <a:rPr lang="en-US"/>
              <a:t>Special Education December Count</a:t>
            </a:r>
            <a:br>
              <a:rPr lang="en-US"/>
            </a:br>
            <a:r>
              <a:rPr lang="en-US"/>
              <a:t>Flag Explanation Template</a:t>
            </a:r>
          </a:p>
        </p:txBody>
      </p:sp>
      <p:sp>
        <p:nvSpPr>
          <p:cNvPr id="2" name="Content Placeholder 1"/>
          <p:cNvSpPr>
            <a:spLocks noGrp="1"/>
          </p:cNvSpPr>
          <p:nvPr>
            <p:ph idx="1"/>
          </p:nvPr>
        </p:nvSpPr>
        <p:spPr>
          <a:xfrm>
            <a:off x="838200" y="1559858"/>
            <a:ext cx="3548974" cy="4345959"/>
          </a:xfrm>
          <a:solidFill>
            <a:schemeClr val="bg1"/>
          </a:solidFill>
        </p:spPr>
        <p:txBody>
          <a:bodyPr>
            <a:normAutofit/>
          </a:bodyPr>
          <a:lstStyle/>
          <a:p>
            <a:r>
              <a:rPr lang="en-US" sz="1800" dirty="0">
                <a:solidFill>
                  <a:srgbClr val="000000"/>
                </a:solidFill>
              </a:rPr>
              <a:t>AUs are required to submit an explanation for each A flag on the 2.1, 2.2, 2.3, or 2.4 year-to-year reports.</a:t>
            </a:r>
          </a:p>
          <a:p>
            <a:r>
              <a:rPr lang="en-US" sz="1800" dirty="0">
                <a:solidFill>
                  <a:srgbClr val="000000"/>
                </a:solidFill>
              </a:rPr>
              <a:t>Use the flag explanation template found on the </a:t>
            </a:r>
            <a:r>
              <a:rPr lang="en-US" sz="1800" dirty="0">
                <a:solidFill>
                  <a:srgbClr val="000000"/>
                </a:solidFill>
                <a:hlinkClick r:id="rId3"/>
              </a:rPr>
              <a:t>Special Education December Count Snapshot webpage </a:t>
            </a:r>
            <a:r>
              <a:rPr lang="en-US" sz="1800" dirty="0">
                <a:solidFill>
                  <a:srgbClr val="000000"/>
                </a:solidFill>
              </a:rPr>
              <a:t>under the Reports section.</a:t>
            </a:r>
          </a:p>
        </p:txBody>
      </p:sp>
      <p:pic>
        <p:nvPicPr>
          <p:cNvPr id="5" name="Picture 4" descr="screenshot of where the flag explanations document is located under the Reports section of the snapshot webpage.">
            <a:extLst>
              <a:ext uri="{FF2B5EF4-FFF2-40B4-BE49-F238E27FC236}">
                <a16:creationId xmlns:a16="http://schemas.microsoft.com/office/drawing/2014/main" id="{77FA1ED9-E0D1-A303-D9A3-B106ABF2B98E}"/>
              </a:ext>
            </a:extLst>
          </p:cNvPr>
          <p:cNvPicPr>
            <a:picLocks noChangeAspect="1"/>
          </p:cNvPicPr>
          <p:nvPr/>
        </p:nvPicPr>
        <p:blipFill>
          <a:blip r:embed="rId4"/>
          <a:stretch>
            <a:fillRect/>
          </a:stretch>
        </p:blipFill>
        <p:spPr>
          <a:xfrm>
            <a:off x="4476149" y="1401044"/>
            <a:ext cx="6633210" cy="3798135"/>
          </a:xfrm>
          <a:prstGeom prst="rect">
            <a:avLst/>
          </a:prstGeom>
        </p:spPr>
      </p:pic>
    </p:spTree>
    <p:extLst>
      <p:ext uri="{BB962C8B-B14F-4D97-AF65-F5344CB8AC3E}">
        <p14:creationId xmlns:p14="http://schemas.microsoft.com/office/powerpoint/2010/main" val="207981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062" y="202183"/>
            <a:ext cx="8065168" cy="898524"/>
          </a:xfrm>
        </p:spPr>
        <p:txBody>
          <a:bodyPr/>
          <a:lstStyle/>
          <a:p>
            <a:r>
              <a:rPr lang="en-US"/>
              <a:t>December Count Staff Report Lists</a:t>
            </a:r>
          </a:p>
        </p:txBody>
      </p:sp>
      <p:sp>
        <p:nvSpPr>
          <p:cNvPr id="7" name="TextBox 6"/>
          <p:cNvSpPr txBox="1"/>
          <p:nvPr/>
        </p:nvSpPr>
        <p:spPr>
          <a:xfrm>
            <a:off x="443565" y="899388"/>
            <a:ext cx="3663871" cy="40862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t>5 Reports to be Uploaded</a:t>
            </a:r>
          </a:p>
        </p:txBody>
      </p:sp>
      <p:sp>
        <p:nvSpPr>
          <p:cNvPr id="5" name="Content Placeholder 4"/>
          <p:cNvSpPr>
            <a:spLocks noGrp="1"/>
          </p:cNvSpPr>
          <p:nvPr>
            <p:ph sz="half" idx="4294967295"/>
          </p:nvPr>
        </p:nvSpPr>
        <p:spPr>
          <a:xfrm>
            <a:off x="0" y="1463675"/>
            <a:ext cx="3413125" cy="4583113"/>
          </a:xfrm>
          <a:solidFill>
            <a:schemeClr val="bg1"/>
          </a:solidFill>
        </p:spPr>
        <p:txBody>
          <a:bodyPr>
            <a:noAutofit/>
          </a:bodyPr>
          <a:lstStyle/>
          <a:p>
            <a:pPr marL="285750" indent="-252413"/>
            <a:r>
              <a:rPr lang="en-US" sz="2000" b="1"/>
              <a:t>1.0 Staff Data Validity Certification</a:t>
            </a:r>
          </a:p>
          <a:p>
            <a:pPr marL="285750" indent="-252413"/>
            <a:r>
              <a:rPr lang="en-US" sz="2000" b="1"/>
              <a:t>1.1 Summary of Special Education Staff by AU</a:t>
            </a:r>
            <a:r>
              <a:rPr lang="en-US" sz="2000"/>
              <a:t>, </a:t>
            </a:r>
            <a:r>
              <a:rPr lang="en-US" sz="2000" b="1"/>
              <a:t>District &amp; Job Classification Category</a:t>
            </a:r>
          </a:p>
          <a:p>
            <a:pPr marL="285750" indent="-252413"/>
            <a:r>
              <a:rPr lang="en-US" sz="2000" b="1"/>
              <a:t>1.2 Summary of Job Classification Category by District and AU Purchased Service Staff</a:t>
            </a:r>
          </a:p>
          <a:p>
            <a:pPr marL="285750" indent="-252413"/>
            <a:r>
              <a:rPr lang="en-US" sz="2000" b="1"/>
              <a:t>1.4 Special Education Directors &amp; Child Find Coordinators</a:t>
            </a:r>
          </a:p>
          <a:p>
            <a:pPr marL="285750" indent="-252413"/>
            <a:r>
              <a:rPr lang="en-US" sz="2000" b="1"/>
              <a:t>SAM 1.5 Non-Qualified Personnel Status</a:t>
            </a:r>
          </a:p>
          <a:p>
            <a:pPr marL="182880" indent="0">
              <a:buNone/>
            </a:pPr>
            <a:endParaRPr lang="en-US" sz="2000" b="1"/>
          </a:p>
          <a:p>
            <a:endParaRPr lang="en-US" sz="2000"/>
          </a:p>
        </p:txBody>
      </p:sp>
      <p:sp>
        <p:nvSpPr>
          <p:cNvPr id="2" name="Slide Number Placeholder 1">
            <a:extLst>
              <a:ext uri="{FF2B5EF4-FFF2-40B4-BE49-F238E27FC236}">
                <a16:creationId xmlns:a16="http://schemas.microsoft.com/office/drawing/2014/main" id="{34B4CB02-5E49-18E5-4657-09EF54BD8C76}"/>
              </a:ext>
            </a:extLst>
          </p:cNvPr>
          <p:cNvSpPr>
            <a:spLocks noGrp="1"/>
          </p:cNvSpPr>
          <p:nvPr>
            <p:ph type="sldNum" sz="quarter" idx="12"/>
          </p:nvPr>
        </p:nvSpPr>
        <p:spPr/>
        <p:txBody>
          <a:bodyPr/>
          <a:lstStyle/>
          <a:p>
            <a:fld id="{67726FA2-3EC9-4717-AD62-D8C823692DD3}" type="slidenum">
              <a:rPr lang="en-US" smtClean="0"/>
              <a:t>23</a:t>
            </a:fld>
            <a:endParaRPr lang="en-US"/>
          </a:p>
        </p:txBody>
      </p:sp>
      <p:sp>
        <p:nvSpPr>
          <p:cNvPr id="8" name="TextBox 7"/>
          <p:cNvSpPr txBox="1"/>
          <p:nvPr/>
        </p:nvSpPr>
        <p:spPr>
          <a:xfrm>
            <a:off x="5405125" y="164990"/>
            <a:ext cx="5143333" cy="408623"/>
          </a:xfrm>
          <a:prstGeom prst="round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a:t>Reports for Your Information</a:t>
            </a:r>
          </a:p>
        </p:txBody>
      </p:sp>
      <p:sp>
        <p:nvSpPr>
          <p:cNvPr id="6" name="Content Placeholder 4"/>
          <p:cNvSpPr txBox="1">
            <a:spLocks/>
          </p:cNvSpPr>
          <p:nvPr/>
        </p:nvSpPr>
        <p:spPr>
          <a:xfrm>
            <a:off x="5181601" y="758758"/>
            <a:ext cx="6366932" cy="6099243"/>
          </a:xfrm>
          <a:prstGeom prst="rect">
            <a:avLst/>
          </a:prstGeom>
          <a:solidFill>
            <a:schemeClr val="bg1"/>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800" b="1" kern="1200" spc="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6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4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22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20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25780" indent="-342900">
              <a:buClr>
                <a:schemeClr val="tx1"/>
              </a:buClr>
            </a:pPr>
            <a:r>
              <a:rPr lang="en-US" sz="1800" b="0" dirty="0"/>
              <a:t>District/AU Activity Report</a:t>
            </a:r>
          </a:p>
          <a:p>
            <a:pPr marL="525780" indent="-342900">
              <a:buClr>
                <a:schemeClr val="tx1"/>
              </a:buClr>
            </a:pPr>
            <a:r>
              <a:rPr lang="en-US" sz="1800" b="0" dirty="0"/>
              <a:t>SAM: ALL Certified Staff Report</a:t>
            </a:r>
          </a:p>
          <a:p>
            <a:pPr marL="525780" indent="-342900">
              <a:buClr>
                <a:schemeClr val="tx1"/>
              </a:buClr>
            </a:pPr>
            <a:r>
              <a:rPr lang="en-US" sz="1800" b="0" dirty="0"/>
              <a:t>SAM: Caseload Student Detail (DC210 Detail)</a:t>
            </a:r>
          </a:p>
          <a:p>
            <a:pPr marL="525780" indent="-342900">
              <a:buClr>
                <a:schemeClr val="tx1"/>
              </a:buClr>
            </a:pPr>
            <a:r>
              <a:rPr lang="en-US" sz="1800" b="0" dirty="0"/>
              <a:t>SAM: Caseload Summary (DC210 Summary)</a:t>
            </a:r>
          </a:p>
          <a:p>
            <a:pPr marL="525780" indent="-342900">
              <a:buClr>
                <a:schemeClr val="tx1"/>
              </a:buClr>
            </a:pPr>
            <a:r>
              <a:rPr lang="en-US" sz="1800" b="0" dirty="0"/>
              <a:t>SAM: Percentage of Not-approved Staff</a:t>
            </a:r>
          </a:p>
          <a:p>
            <a:pPr marL="525780" indent="-342900">
              <a:buClr>
                <a:schemeClr val="tx1"/>
              </a:buClr>
            </a:pPr>
            <a:r>
              <a:rPr lang="en-US" sz="1800" b="0" dirty="0"/>
              <a:t>SAM: Staff Licensed after December 1st</a:t>
            </a:r>
          </a:p>
          <a:p>
            <a:pPr marL="525780" indent="-342900">
              <a:buClr>
                <a:schemeClr val="tx1"/>
              </a:buClr>
            </a:pPr>
            <a:r>
              <a:rPr lang="en-US" sz="1800" b="0" dirty="0"/>
              <a:t>SAM: Temporary Educator Eligibility (TEE)</a:t>
            </a:r>
          </a:p>
          <a:p>
            <a:pPr marL="525780" indent="-342900">
              <a:buClr>
                <a:schemeClr val="tx1"/>
              </a:buClr>
            </a:pPr>
            <a:r>
              <a:rPr lang="en-US" sz="1800" b="0" dirty="0"/>
              <a:t>SAM: Year to Year Non-Licensed Staff Report</a:t>
            </a:r>
          </a:p>
          <a:p>
            <a:pPr marL="525780" indent="-342900">
              <a:buClr>
                <a:schemeClr val="tx1"/>
              </a:buClr>
            </a:pPr>
            <a:r>
              <a:rPr lang="en-US" sz="1800" b="0" dirty="0"/>
              <a:t>Detail: Mode Contract Days and Hours Per Day by JCC</a:t>
            </a:r>
          </a:p>
          <a:p>
            <a:pPr marL="525780" indent="-342900">
              <a:buClr>
                <a:schemeClr val="tx1"/>
              </a:buClr>
            </a:pPr>
            <a:r>
              <a:rPr lang="en-US" sz="1800" b="0" dirty="0"/>
              <a:t>Detail: SPED BOCES Staff Reported</a:t>
            </a:r>
          </a:p>
          <a:p>
            <a:pPr marL="525780" indent="-342900">
              <a:buClr>
                <a:schemeClr val="tx1"/>
              </a:buClr>
            </a:pPr>
            <a:r>
              <a:rPr lang="en-US" sz="1800" b="0" dirty="0"/>
              <a:t>Detail: SPED List by JCC</a:t>
            </a:r>
          </a:p>
          <a:p>
            <a:pPr marL="525780" indent="-342900">
              <a:buClr>
                <a:schemeClr val="tx1"/>
              </a:buClr>
            </a:pPr>
            <a:r>
              <a:rPr lang="en-US" sz="1800" b="0" dirty="0"/>
              <a:t>Detail: Teachers with License Info</a:t>
            </a:r>
          </a:p>
          <a:p>
            <a:pPr marL="525780" indent="-342900">
              <a:buClr>
                <a:schemeClr val="tx1"/>
              </a:buClr>
            </a:pPr>
            <a:r>
              <a:rPr lang="en-US" sz="1800" b="0" dirty="0"/>
              <a:t>Staff with FTE below 0.01 or higher than 1.7</a:t>
            </a:r>
            <a:endParaRPr lang="en-US" sz="1800" dirty="0"/>
          </a:p>
          <a:p>
            <a:endParaRPr lang="en-US" sz="1800" dirty="0"/>
          </a:p>
        </p:txBody>
      </p:sp>
    </p:spTree>
    <p:extLst>
      <p:ext uri="{BB962C8B-B14F-4D97-AF65-F5344CB8AC3E}">
        <p14:creationId xmlns:p14="http://schemas.microsoft.com/office/powerpoint/2010/main" val="3509184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a:latin typeface="Museo Slab 500" panose="02000000000000000000" pitchFamily="50" charset="0"/>
              </a:rPr>
              <a:t>Special Education December Count – Reports Due for Upload to the Data Management System</a:t>
            </a:r>
          </a:p>
        </p:txBody>
      </p:sp>
      <p:sp>
        <p:nvSpPr>
          <p:cNvPr id="6" name="Content Placeholder 5"/>
          <p:cNvSpPr>
            <a:spLocks noGrp="1"/>
          </p:cNvSpPr>
          <p:nvPr>
            <p:ph sz="quarter" idx="10"/>
          </p:nvPr>
        </p:nvSpPr>
        <p:spPr>
          <a:xfrm>
            <a:off x="508001" y="1127127"/>
            <a:ext cx="10156889" cy="1979967"/>
          </a:xfrm>
        </p:spPr>
        <p:txBody>
          <a:bodyPr>
            <a:normAutofit fontScale="92500" lnSpcReduction="10000"/>
          </a:bodyPr>
          <a:lstStyle/>
          <a:p>
            <a:r>
              <a:rPr lang="en-US" sz="3200" dirty="0"/>
              <a:t>By February 20, 2026</a:t>
            </a:r>
          </a:p>
          <a:p>
            <a:pPr lvl="1"/>
            <a:r>
              <a:rPr lang="en-US" b="1" dirty="0">
                <a:solidFill>
                  <a:schemeClr val="tx1"/>
                </a:solidFill>
                <a:latin typeface="Trebuchet MS" panose="020B0603020202020204" pitchFamily="34" charset="0"/>
              </a:rPr>
              <a:t>Upload Required Reports to the Data Management System</a:t>
            </a:r>
          </a:p>
          <a:p>
            <a:pPr lvl="2"/>
            <a:r>
              <a:rPr lang="en-US" b="1" dirty="0">
                <a:latin typeface="Trebuchet MS" panose="020B0603020202020204" pitchFamily="34" charset="0"/>
              </a:rPr>
              <a:t>Staff Report #’s: 1.0, 1.1,1.2, 1.4, SAM 1.5</a:t>
            </a:r>
          </a:p>
          <a:p>
            <a:pPr lvl="2"/>
            <a:r>
              <a:rPr lang="en-US" b="1" dirty="0">
                <a:latin typeface="Trebuchet MS" panose="020B0603020202020204" pitchFamily="34" charset="0"/>
              </a:rPr>
              <a:t>Student Report #’s: 2.0, 2.1, 2.2, 2.3, 2.4, 2.5, 2.6, 2.7, 2.8, 2.9, 2.10</a:t>
            </a:r>
          </a:p>
          <a:p>
            <a:pPr lvl="2"/>
            <a:r>
              <a:rPr lang="en-US" dirty="0"/>
              <a:t>Please upload these signed reports to the DMS under the </a:t>
            </a:r>
            <a:r>
              <a:rPr lang="en-US" b="1" dirty="0"/>
              <a:t>Documents </a:t>
            </a:r>
            <a:r>
              <a:rPr lang="en-US" dirty="0"/>
              <a:t>section</a:t>
            </a:r>
            <a:r>
              <a:rPr lang="en-US" b="1" dirty="0"/>
              <a:t> </a:t>
            </a:r>
            <a:r>
              <a:rPr lang="en-US" dirty="0"/>
              <a:t>(same location as the Discipline and EOY Reports).</a:t>
            </a:r>
          </a:p>
          <a:p>
            <a:pPr lvl="2"/>
            <a:endParaRPr lang="en-US" b="1" dirty="0">
              <a:latin typeface="Trebuchet MS" panose="020B0603020202020204" pitchFamily="34" charset="0"/>
            </a:endParaRPr>
          </a:p>
          <a:p>
            <a:pPr marL="0" indent="0">
              <a:buNone/>
            </a:pPr>
            <a:endParaRPr lang="en-US" dirty="0">
              <a:latin typeface="Trebuchet MS" panose="020B0603020202020204" pitchFamily="34" charset="0"/>
            </a:endParaRPr>
          </a:p>
        </p:txBody>
      </p:sp>
      <p:pic>
        <p:nvPicPr>
          <p:cNvPr id="5" name="Picture 4" descr="screenshot of the DMS and screen upon login with an arrow pointing to Documents">
            <a:extLst>
              <a:ext uri="{FF2B5EF4-FFF2-40B4-BE49-F238E27FC236}">
                <a16:creationId xmlns:a16="http://schemas.microsoft.com/office/drawing/2014/main" id="{36DE2483-B7A7-2C94-5278-7EA7C5DBB04A}"/>
              </a:ext>
            </a:extLst>
          </p:cNvPr>
          <p:cNvPicPr>
            <a:picLocks noChangeAspect="1"/>
          </p:cNvPicPr>
          <p:nvPr/>
        </p:nvPicPr>
        <p:blipFill>
          <a:blip r:embed="rId3"/>
          <a:stretch>
            <a:fillRect/>
          </a:stretch>
        </p:blipFill>
        <p:spPr>
          <a:xfrm>
            <a:off x="2439991" y="2935824"/>
            <a:ext cx="3562703" cy="2795049"/>
          </a:xfrm>
          <a:prstGeom prst="rect">
            <a:avLst/>
          </a:prstGeom>
        </p:spPr>
      </p:pic>
      <p:sp>
        <p:nvSpPr>
          <p:cNvPr id="8" name="TextBox 7">
            <a:extLst>
              <a:ext uri="{FF2B5EF4-FFF2-40B4-BE49-F238E27FC236}">
                <a16:creationId xmlns:a16="http://schemas.microsoft.com/office/drawing/2014/main" id="{7E41A9D2-2687-2127-E3E4-A5B3C03A4FC6}"/>
              </a:ext>
            </a:extLst>
          </p:cNvPr>
          <p:cNvSpPr txBox="1"/>
          <p:nvPr/>
        </p:nvSpPr>
        <p:spPr>
          <a:xfrm>
            <a:off x="1595017" y="5934670"/>
            <a:ext cx="8729133" cy="923330"/>
          </a:xfrm>
          <a:prstGeom prst="rect">
            <a:avLst/>
          </a:prstGeom>
          <a:noFill/>
        </p:spPr>
        <p:txBody>
          <a:bodyPr wrap="square" rtlCol="0">
            <a:spAutoFit/>
          </a:bodyPr>
          <a:lstStyle/>
          <a:p>
            <a:r>
              <a:rPr lang="en-US" sz="1800" dirty="0">
                <a:solidFill>
                  <a:srgbClr val="000000"/>
                </a:solidFill>
              </a:rPr>
              <a:t>If you have questions on uploading reports to the DMS or would like confirmation of your upload, please email Josh Fails </a:t>
            </a:r>
            <a:r>
              <a:rPr lang="en-US" dirty="0">
                <a:solidFill>
                  <a:srgbClr val="000000"/>
                </a:solidFill>
              </a:rPr>
              <a:t>at </a:t>
            </a:r>
            <a:r>
              <a:rPr lang="en-US" sz="1800" dirty="0">
                <a:solidFill>
                  <a:srgbClr val="000000"/>
                </a:solidFill>
              </a:rPr>
              <a:t>Fails_J@cde.state.co.us</a:t>
            </a:r>
          </a:p>
          <a:p>
            <a:endParaRPr lang="en-US" dirty="0"/>
          </a:p>
        </p:txBody>
      </p:sp>
    </p:spTree>
    <p:extLst>
      <p:ext uri="{BB962C8B-B14F-4D97-AF65-F5344CB8AC3E}">
        <p14:creationId xmlns:p14="http://schemas.microsoft.com/office/powerpoint/2010/main" val="342169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Uploading Reports to the </a:t>
            </a:r>
            <a:br>
              <a:rPr lang="en-US" dirty="0"/>
            </a:br>
            <a:r>
              <a:rPr lang="en-US" dirty="0"/>
              <a:t>ESSU Data Management System</a:t>
            </a:r>
          </a:p>
        </p:txBody>
      </p:sp>
      <p:sp>
        <p:nvSpPr>
          <p:cNvPr id="10" name="Content Placeholder 9">
            <a:extLst>
              <a:ext uri="{FF2B5EF4-FFF2-40B4-BE49-F238E27FC236}">
                <a16:creationId xmlns:a16="http://schemas.microsoft.com/office/drawing/2014/main" id="{1B920E79-7BC7-1CAB-D9D6-10DA79B1F23F}"/>
              </a:ext>
            </a:extLst>
          </p:cNvPr>
          <p:cNvSpPr>
            <a:spLocks noGrp="1"/>
          </p:cNvSpPr>
          <p:nvPr>
            <p:ph idx="1"/>
          </p:nvPr>
        </p:nvSpPr>
        <p:spPr>
          <a:xfrm>
            <a:off x="355914" y="1711064"/>
            <a:ext cx="2155371" cy="4446681"/>
          </a:xfrm>
        </p:spPr>
        <p:txBody>
          <a:bodyPr>
            <a:normAutofit/>
          </a:bodyPr>
          <a:lstStyle/>
          <a:p>
            <a:pPr marL="0" indent="0">
              <a:buNone/>
            </a:pPr>
            <a:r>
              <a:rPr lang="en-US" sz="2000" dirty="0"/>
              <a:t>From the </a:t>
            </a:r>
            <a:r>
              <a:rPr lang="en-US" sz="2000" dirty="0">
                <a:hlinkClick r:id="rId3"/>
              </a:rPr>
              <a:t>Idm homepage</a:t>
            </a:r>
            <a:r>
              <a:rPr lang="en-US" sz="2000" dirty="0"/>
              <a:t>, click ESSU Data Management System log in button</a:t>
            </a:r>
          </a:p>
        </p:txBody>
      </p:sp>
      <p:pic>
        <p:nvPicPr>
          <p:cNvPr id="6" name="Picture 5" descr="screenshot of IdM homepage and ESSU DMS button">
            <a:extLst>
              <a:ext uri="{FF2B5EF4-FFF2-40B4-BE49-F238E27FC236}">
                <a16:creationId xmlns:a16="http://schemas.microsoft.com/office/drawing/2014/main" id="{3FF1A084-E6DB-1606-086C-BEC6B4400A99}"/>
              </a:ext>
            </a:extLst>
          </p:cNvPr>
          <p:cNvPicPr>
            <a:picLocks noChangeAspect="1"/>
          </p:cNvPicPr>
          <p:nvPr/>
        </p:nvPicPr>
        <p:blipFill>
          <a:blip r:embed="rId4"/>
          <a:stretch>
            <a:fillRect/>
          </a:stretch>
        </p:blipFill>
        <p:spPr>
          <a:xfrm>
            <a:off x="2511285" y="1205659"/>
            <a:ext cx="8065168" cy="4446681"/>
          </a:xfrm>
          <a:prstGeom prst="rect">
            <a:avLst/>
          </a:prstGeom>
        </p:spPr>
      </p:pic>
    </p:spTree>
    <p:extLst>
      <p:ext uri="{BB962C8B-B14F-4D97-AF65-F5344CB8AC3E}">
        <p14:creationId xmlns:p14="http://schemas.microsoft.com/office/powerpoint/2010/main" val="1033794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Reports Submission Steps</a:t>
            </a:r>
          </a:p>
        </p:txBody>
      </p:sp>
      <p:sp>
        <p:nvSpPr>
          <p:cNvPr id="2" name="Content Placeholder 1"/>
          <p:cNvSpPr>
            <a:spLocks noGrp="1"/>
          </p:cNvSpPr>
          <p:nvPr>
            <p:ph idx="1"/>
          </p:nvPr>
        </p:nvSpPr>
        <p:spPr>
          <a:xfrm>
            <a:off x="838199" y="1554480"/>
            <a:ext cx="10918371" cy="4351338"/>
          </a:xfrm>
          <a:solidFill>
            <a:schemeClr val="bg1"/>
          </a:solidFill>
        </p:spPr>
        <p:txBody>
          <a:bodyPr>
            <a:normAutofit/>
          </a:bodyPr>
          <a:lstStyle/>
          <a:p>
            <a:pPr marL="502920" indent="-457200">
              <a:buFont typeface="+mj-lt"/>
              <a:buAutoNum type="arabicPeriod"/>
            </a:pPr>
            <a:r>
              <a:rPr lang="en-US" sz="1800" dirty="0">
                <a:solidFill>
                  <a:srgbClr val="000000"/>
                </a:solidFill>
              </a:rPr>
              <a:t>Download the 16 numbered reports from Pipeline (export to PDF) and make sure all the reported numbers are accurate.</a:t>
            </a:r>
          </a:p>
          <a:p>
            <a:pPr marL="502920" indent="-457200">
              <a:buFont typeface="+mj-lt"/>
              <a:buAutoNum type="arabicPeriod"/>
            </a:pPr>
            <a:r>
              <a:rPr lang="en-US" sz="1800" dirty="0">
                <a:solidFill>
                  <a:srgbClr val="000000"/>
                </a:solidFill>
              </a:rPr>
              <a:t>Sign the reports and scan them into </a:t>
            </a:r>
            <a:r>
              <a:rPr lang="en-US" sz="1800" b="1" u="sng" dirty="0">
                <a:solidFill>
                  <a:srgbClr val="000000"/>
                </a:solidFill>
              </a:rPr>
              <a:t>one</a:t>
            </a:r>
            <a:r>
              <a:rPr lang="en-US" sz="1800" dirty="0">
                <a:solidFill>
                  <a:srgbClr val="000000"/>
                </a:solidFill>
              </a:rPr>
              <a:t> PDF. </a:t>
            </a:r>
          </a:p>
          <a:p>
            <a:pPr marL="502920" indent="-457200">
              <a:buFont typeface="+mj-lt"/>
              <a:buAutoNum type="arabicPeriod"/>
            </a:pPr>
            <a:r>
              <a:rPr lang="en-US" sz="1800" dirty="0">
                <a:solidFill>
                  <a:srgbClr val="000000"/>
                </a:solidFill>
              </a:rPr>
              <a:t>Download the “Year-to-Year Flag Explanation Document” found under the Reports section (if necessary).</a:t>
            </a:r>
            <a:r>
              <a:rPr lang="en-US" sz="1800" dirty="0"/>
              <a:t> </a:t>
            </a:r>
          </a:p>
          <a:p>
            <a:pPr marL="502920" indent="-457200">
              <a:buFont typeface="+mj-lt"/>
              <a:buAutoNum type="arabicPeriod"/>
            </a:pPr>
            <a:r>
              <a:rPr lang="en-US" sz="1800" dirty="0">
                <a:solidFill>
                  <a:srgbClr val="000000"/>
                </a:solidFill>
              </a:rPr>
              <a:t>Explain the A flagged count differences using the templates in the flag document (2</a:t>
            </a:r>
            <a:r>
              <a:rPr lang="en-US" sz="1800" baseline="30000" dirty="0">
                <a:solidFill>
                  <a:srgbClr val="000000"/>
                </a:solidFill>
              </a:rPr>
              <a:t>nd</a:t>
            </a:r>
            <a:r>
              <a:rPr lang="en-US" sz="1800" dirty="0">
                <a:solidFill>
                  <a:srgbClr val="000000"/>
                </a:solidFill>
              </a:rPr>
              <a:t> page).</a:t>
            </a:r>
          </a:p>
          <a:p>
            <a:pPr marL="502920" indent="-457200">
              <a:buFont typeface="+mj-lt"/>
              <a:buAutoNum type="arabicPeriod"/>
            </a:pPr>
            <a:r>
              <a:rPr lang="en-US" sz="1800" dirty="0">
                <a:solidFill>
                  <a:srgbClr val="000000"/>
                </a:solidFill>
              </a:rPr>
              <a:t>Upload the following to Documents in the Data Management System:</a:t>
            </a:r>
          </a:p>
          <a:p>
            <a:pPr marL="777240" lvl="1" indent="-457200"/>
            <a:r>
              <a:rPr lang="en-US" sz="1800" dirty="0">
                <a:solidFill>
                  <a:srgbClr val="000000"/>
                </a:solidFill>
              </a:rPr>
              <a:t>Signed and scanned reports (in one single pdf)</a:t>
            </a:r>
          </a:p>
          <a:p>
            <a:pPr marL="777240" lvl="1" indent="-457200"/>
            <a:r>
              <a:rPr lang="en-US" sz="1800" dirty="0">
                <a:solidFill>
                  <a:srgbClr val="000000"/>
                </a:solidFill>
              </a:rPr>
              <a:t>Filled out year to year explanation template (separate Word document)</a:t>
            </a:r>
          </a:p>
        </p:txBody>
      </p:sp>
    </p:spTree>
    <p:extLst>
      <p:ext uri="{BB962C8B-B14F-4D97-AF65-F5344CB8AC3E}">
        <p14:creationId xmlns:p14="http://schemas.microsoft.com/office/powerpoint/2010/main" val="323064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dirty="0"/>
              <a:t>Special Education December Count:</a:t>
            </a:r>
            <a:br>
              <a:rPr lang="en-US" dirty="0"/>
            </a:br>
            <a:r>
              <a:rPr lang="en-US" dirty="0"/>
              <a:t>Staff and Student Snapshot Timeline</a:t>
            </a:r>
          </a:p>
        </p:txBody>
      </p:sp>
      <p:graphicFrame>
        <p:nvGraphicFramePr>
          <p:cNvPr id="6" name="Table Placeholder 10">
            <a:extLst>
              <a:ext uri="{FF2B5EF4-FFF2-40B4-BE49-F238E27FC236}">
                <a16:creationId xmlns:a16="http://schemas.microsoft.com/office/drawing/2014/main" id="{CA446016-8466-D739-BFE9-62DDE58E8BE2}"/>
              </a:ext>
            </a:extLst>
          </p:cNvPr>
          <p:cNvGraphicFramePr>
            <a:graphicFrameLocks noGrp="1"/>
          </p:cNvGraphicFramePr>
          <p:nvPr>
            <p:ph idx="1"/>
          </p:nvPr>
        </p:nvGraphicFramePr>
        <p:xfrm>
          <a:off x="443565" y="1274210"/>
          <a:ext cx="9297594" cy="4345455"/>
        </p:xfrm>
        <a:graphic>
          <a:graphicData uri="http://schemas.openxmlformats.org/drawingml/2006/table">
            <a:tbl>
              <a:tblPr firstRow="1">
                <a:tableStyleId>{793D81CF-94F2-401A-BA57-92F5A7B2D0C5}</a:tableStyleId>
              </a:tblPr>
              <a:tblGrid>
                <a:gridCol w="1523071">
                  <a:extLst>
                    <a:ext uri="{9D8B030D-6E8A-4147-A177-3AD203B41FA5}">
                      <a16:colId xmlns:a16="http://schemas.microsoft.com/office/drawing/2014/main" val="3018245949"/>
                    </a:ext>
                  </a:extLst>
                </a:gridCol>
                <a:gridCol w="1852498">
                  <a:extLst>
                    <a:ext uri="{9D8B030D-6E8A-4147-A177-3AD203B41FA5}">
                      <a16:colId xmlns:a16="http://schemas.microsoft.com/office/drawing/2014/main" val="2137241566"/>
                    </a:ext>
                  </a:extLst>
                </a:gridCol>
                <a:gridCol w="5922025">
                  <a:extLst>
                    <a:ext uri="{9D8B030D-6E8A-4147-A177-3AD203B41FA5}">
                      <a16:colId xmlns:a16="http://schemas.microsoft.com/office/drawing/2014/main" val="1583735620"/>
                    </a:ext>
                  </a:extLst>
                </a:gridCol>
              </a:tblGrid>
              <a:tr h="231891">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31891">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10/31/2025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rPr>
                        <a:t>Interim Deadline</a:t>
                      </a:r>
                      <a:endPar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IEP and Staff Files have been uploaded at least once by this date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341813"/>
                  </a:ext>
                </a:extLst>
              </a:tr>
              <a:tr h="294327">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11/03/2025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chemeClr val="tx1"/>
                          </a:solidFill>
                          <a:effectLst/>
                          <a:latin typeface="Trebuchet MS" panose="020B0603020202020204" pitchFamily="34" charset="0"/>
                        </a:rPr>
                        <a:t>Open</a:t>
                      </a:r>
                      <a:endParaRPr lang="en-US" sz="14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Special Education December Count Snapshot Open – AUs may begin creating snapshots in Data Pipeline.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12/01/2025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Official December Count Date</a:t>
                      </a:r>
                    </a:p>
                  </a:txBody>
                  <a:tcPr marL="68580" marR="68580" marT="0" marB="0">
                    <a:solidFill>
                      <a:schemeClr val="bg1"/>
                    </a:solidFill>
                  </a:tcPr>
                </a:tc>
                <a:extLst>
                  <a:ext uri="{0D108BD9-81ED-4DB2-BD59-A6C34878D82A}">
                    <a16:rowId xmlns:a16="http://schemas.microsoft.com/office/drawing/2014/main" val="593317777"/>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12/19/2025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Interim 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latin typeface="Trebuchet MS" panose="020B0603020202020204" pitchFamily="34" charset="0"/>
                        </a:rPr>
                        <a:t>IEP and Staff Interchange files error free and at least 1 December Count Snapshot created by this 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21818544"/>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01/30/2026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chemeClr val="bg1"/>
                    </a:solidFill>
                  </a:tcPr>
                </a:tc>
                <a:extLst>
                  <a:ext uri="{0D108BD9-81ED-4DB2-BD59-A6C34878D82A}">
                    <a16:rowId xmlns:a16="http://schemas.microsoft.com/office/drawing/2014/main" val="2321189841"/>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02/02/2026 to 02/06/2026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Report Review</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i="0" dirty="0">
                          <a:effectLst/>
                          <a:latin typeface="Trebuchet MS" panose="020B0603020202020204" pitchFamily="34" charset="0"/>
                          <a:ea typeface="Calibri" panose="020F0502020204030204" pitchFamily="34" charset="0"/>
                          <a:cs typeface="Times New Roman" panose="02020603050405020304" pitchFamily="18" charset="0"/>
                        </a:rPr>
                        <a:t>Report Review – Review Student, Staff, and SAM reports found in </a:t>
                      </a:r>
                      <a:r>
                        <a:rPr lang="en-US" sz="1400" i="0" dirty="0" err="1">
                          <a:effectLst/>
                          <a:latin typeface="Trebuchet MS" panose="020B0603020202020204" pitchFamily="34" charset="0"/>
                          <a:ea typeface="Calibri" panose="020F0502020204030204" pitchFamily="34" charset="0"/>
                          <a:cs typeface="Times New Roman" panose="02020603050405020304" pitchFamily="18" charset="0"/>
                        </a:rPr>
                        <a:t>cognos</a:t>
                      </a:r>
                      <a:endParaRPr lang="en-US" sz="140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45926698"/>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02/06/2026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rgbClr val="FF7474"/>
                    </a:solidFill>
                  </a:tcPr>
                </a:tc>
                <a:extLst>
                  <a:ext uri="{0D108BD9-81ED-4DB2-BD59-A6C34878D82A}">
                    <a16:rowId xmlns:a16="http://schemas.microsoft.com/office/drawing/2014/main" val="3528983161"/>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02/10/2026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02/17/2026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AUs work together to resolve duplicates</a:t>
                      </a:r>
                    </a:p>
                  </a:txBody>
                  <a:tcPr marL="68580" marR="68580" marT="0" marB="0">
                    <a:solidFill>
                      <a:schemeClr val="bg1"/>
                    </a:solidFill>
                  </a:tcPr>
                </a:tc>
                <a:extLst>
                  <a:ext uri="{0D108BD9-81ED-4DB2-BD59-A6C34878D82A}">
                    <a16:rowId xmlns:a16="http://schemas.microsoft.com/office/drawing/2014/main" val="3929558695"/>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02/18/2026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latin typeface="Trebuchet MS" panose="020B0603020202020204" pitchFamily="34" charset="0"/>
                        </a:rPr>
                        <a:t>All duplicates resolved and complete error-free snapshot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1431395672"/>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02/18/2026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02/20/2026</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Report Review</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effectLst/>
                          <a:latin typeface="Trebuchet MS" panose="020B0603020202020204" pitchFamily="34" charset="0"/>
                        </a:rPr>
                        <a:t>Final opportunity to review reports and make any last-minute changes needed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982761"/>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02/20/2026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0" dirty="0">
                          <a:latin typeface="Trebuchet MS" panose="020B0603020202020204" pitchFamily="34" charset="0"/>
                        </a:rPr>
                        <a:t>Final</a:t>
                      </a:r>
                      <a:r>
                        <a:rPr lang="en-US" sz="1400" b="0" baseline="0" dirty="0">
                          <a:latin typeface="Trebuchet MS" panose="020B0603020202020204" pitchFamily="34" charset="0"/>
                        </a:rPr>
                        <a:t> </a:t>
                      </a:r>
                      <a:r>
                        <a:rPr lang="en-US" sz="1400" dirty="0">
                          <a:latin typeface="Trebuchet MS" panose="020B0603020202020204" pitchFamily="34" charset="0"/>
                        </a:rPr>
                        <a:t>s</a:t>
                      </a:r>
                      <a:r>
                        <a:rPr lang="en-US" sz="1400" b="0" baseline="0" dirty="0">
                          <a:latin typeface="Trebuchet MS" panose="020B0603020202020204" pitchFamily="34" charset="0"/>
                        </a:rPr>
                        <a:t>ubmission due to CDE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3962224606"/>
                  </a:ext>
                </a:extLst>
              </a:tr>
            </a:tbl>
          </a:graphicData>
        </a:graphic>
      </p:graphicFrame>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a:xfrm>
            <a:off x="1" y="6652824"/>
            <a:ext cx="612742" cy="68651"/>
          </a:xfrm>
        </p:spPr>
        <p:txBody>
          <a:bodyPr/>
          <a:lstStyle/>
          <a:p>
            <a:pPr>
              <a:defRPr/>
            </a:pPr>
            <a:fld id="{C479D5F6-EDCB-402A-AC08-4943A1820E8F}" type="slidenum">
              <a:rPr lang="en-US">
                <a:solidFill>
                  <a:prstClr val="white">
                    <a:lumMod val="50000"/>
                  </a:prstClr>
                </a:solidFill>
                <a:latin typeface="Calibri" panose="020F0502020204030204"/>
              </a:rPr>
              <a:pPr>
                <a:defRPr/>
              </a:pPr>
              <a:t>27</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23539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F57CF-E006-E80F-D3F9-260BA36FFE71}"/>
              </a:ext>
            </a:extLst>
          </p:cNvPr>
          <p:cNvSpPr>
            <a:spLocks noGrp="1"/>
          </p:cNvSpPr>
          <p:nvPr>
            <p:ph type="title" idx="4294967295"/>
          </p:nvPr>
        </p:nvSpPr>
        <p:spPr>
          <a:xfrm>
            <a:off x="1611669" y="2090057"/>
            <a:ext cx="8815338" cy="12679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Thank you for listening today! </a:t>
            </a:r>
          </a:p>
        </p:txBody>
      </p:sp>
      <p:sp>
        <p:nvSpPr>
          <p:cNvPr id="4" name="Slide Number Placeholder 3">
            <a:extLst>
              <a:ext uri="{FF2B5EF4-FFF2-40B4-BE49-F238E27FC236}">
                <a16:creationId xmlns:a16="http://schemas.microsoft.com/office/drawing/2014/main" id="{10350D98-D611-0401-CA33-47569B7F7A63}"/>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408444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000000"/>
                </a:solidFill>
                <a:latin typeface="Museo Slab 500" panose="02000000000000000000" pitchFamily="50" charset="0"/>
              </a:rPr>
              <a:t>Why do we have reports?</a:t>
            </a:r>
          </a:p>
        </p:txBody>
      </p:sp>
      <p:sp>
        <p:nvSpPr>
          <p:cNvPr id="2" name="Content Placeholder 1"/>
          <p:cNvSpPr>
            <a:spLocks noGrp="1"/>
          </p:cNvSpPr>
          <p:nvPr>
            <p:ph sz="quarter" idx="10"/>
          </p:nvPr>
        </p:nvSpPr>
        <p:spPr/>
        <p:txBody>
          <a:bodyPr>
            <a:noAutofit/>
          </a:bodyPr>
          <a:lstStyle/>
          <a:p>
            <a:r>
              <a:rPr lang="en-US" dirty="0">
                <a:solidFill>
                  <a:srgbClr val="000000"/>
                </a:solidFill>
              </a:rPr>
              <a:t>The U.S. Department of Education (Department) requires CDE to ensure the timeliness and accuracy of data reported by the State under Sections 616 and 618 of the Individuals with Disabilities Education Act (IDEA)</a:t>
            </a:r>
            <a:r>
              <a:rPr lang="en-US" dirty="0">
                <a:solidFill>
                  <a:srgbClr val="000000"/>
                </a:solidFill>
                <a:latin typeface="Trebuchet MS" panose="020B0603020202020204" pitchFamily="34" charset="0"/>
              </a:rPr>
              <a:t>.</a:t>
            </a:r>
          </a:p>
          <a:p>
            <a:r>
              <a:rPr lang="en-US" dirty="0">
                <a:solidFill>
                  <a:srgbClr val="000000"/>
                </a:solidFill>
                <a:latin typeface="Trebuchet MS" panose="020B0603020202020204" pitchFamily="34" charset="0"/>
              </a:rPr>
              <a:t>Timely and accurate data submission is one element of an AU’s  Determination issued annually as required under Section 616 (D) of the Individuals with Disabilities Education Act Part B</a:t>
            </a:r>
          </a:p>
          <a:p>
            <a:r>
              <a:rPr lang="en-US" dirty="0">
                <a:solidFill>
                  <a:srgbClr val="000000"/>
                </a:solidFill>
                <a:latin typeface="Trebuchet MS" panose="020B0603020202020204" pitchFamily="34" charset="0"/>
              </a:rPr>
              <a:t>The reports are evidence that the Special Education Director has reviewed the data and certified that the data are accurate, valid, and reliable. </a:t>
            </a:r>
            <a:endParaRPr lang="en-US" dirty="0">
              <a:latin typeface="Trebuchet MS" panose="020B0603020202020204" pitchFamily="34" charset="0"/>
            </a:endParaRPr>
          </a:p>
          <a:p>
            <a:endParaRPr lang="en-US" sz="3600" dirty="0">
              <a:latin typeface="Trebuchet MS" panose="020B0603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C0E5-FB5F-8753-FC64-D3AD9FE833B5}"/>
              </a:ext>
            </a:extLst>
          </p:cNvPr>
          <p:cNvSpPr>
            <a:spLocks noGrp="1"/>
          </p:cNvSpPr>
          <p:nvPr>
            <p:ph type="title"/>
          </p:nvPr>
        </p:nvSpPr>
        <p:spPr/>
        <p:txBody>
          <a:bodyPr/>
          <a:lstStyle/>
          <a:p>
            <a:r>
              <a:rPr lang="en-US" dirty="0"/>
              <a:t>Timeline Clarification</a:t>
            </a:r>
          </a:p>
        </p:txBody>
      </p:sp>
      <p:sp>
        <p:nvSpPr>
          <p:cNvPr id="3" name="Content Placeholder 2">
            <a:extLst>
              <a:ext uri="{FF2B5EF4-FFF2-40B4-BE49-F238E27FC236}">
                <a16:creationId xmlns:a16="http://schemas.microsoft.com/office/drawing/2014/main" id="{B7507FA3-2247-C488-5CC7-4FA6E35D4053}"/>
              </a:ext>
            </a:extLst>
          </p:cNvPr>
          <p:cNvSpPr>
            <a:spLocks noGrp="1"/>
          </p:cNvSpPr>
          <p:nvPr>
            <p:ph sz="half" idx="1"/>
          </p:nvPr>
        </p:nvSpPr>
        <p:spPr/>
        <p:txBody>
          <a:bodyPr>
            <a:normAutofit lnSpcReduction="10000"/>
          </a:bodyPr>
          <a:lstStyle/>
          <a:p>
            <a:pPr>
              <a:buFont typeface="Wingdings" panose="05000000000000000000" pitchFamily="2" charset="2"/>
              <a:buChar char="Ø"/>
            </a:pPr>
            <a:r>
              <a:rPr lang="en-US" sz="1500" dirty="0"/>
              <a:t>Friday, January 30 – complete error free snapshot </a:t>
            </a:r>
          </a:p>
          <a:p>
            <a:pPr marL="514350" indent="-285750"/>
            <a:r>
              <a:rPr lang="en-US" sz="1500" dirty="0"/>
              <a:t>All Sped IEP and Staff Interchange errors resolved</a:t>
            </a:r>
          </a:p>
          <a:p>
            <a:pPr marL="514350" indent="-285750"/>
            <a:r>
              <a:rPr lang="en-US" sz="1500" dirty="0"/>
              <a:t>All December Count Snapshot errors resolved</a:t>
            </a:r>
          </a:p>
          <a:p>
            <a:pPr>
              <a:buFont typeface="Wingdings" panose="05000000000000000000" pitchFamily="2" charset="2"/>
              <a:buChar char="Ø"/>
            </a:pPr>
            <a:r>
              <a:rPr lang="en-US" sz="1500" dirty="0"/>
              <a:t>January 30 – February 6 – Initial Report Review</a:t>
            </a:r>
          </a:p>
          <a:p>
            <a:pPr marL="514350" indent="-285750"/>
            <a:r>
              <a:rPr lang="en-US" sz="1500" b="1" dirty="0">
                <a:highlight>
                  <a:srgbClr val="FF7474"/>
                </a:highlight>
              </a:rPr>
              <a:t>Friday February 6 is a statewide deadline</a:t>
            </a:r>
          </a:p>
          <a:p>
            <a:pPr marL="514350" indent="-285750"/>
            <a:r>
              <a:rPr lang="en-US" sz="1500" b="1" dirty="0">
                <a:highlight>
                  <a:srgbClr val="FFFF00"/>
                </a:highlight>
              </a:rPr>
              <a:t>Review December Count Staff and Student Cognos reports</a:t>
            </a:r>
          </a:p>
          <a:p>
            <a:pPr marL="514350" indent="-285750"/>
            <a:r>
              <a:rPr lang="en-US" sz="1500" b="1" dirty="0">
                <a:highlight>
                  <a:srgbClr val="FFFF00"/>
                </a:highlight>
              </a:rPr>
              <a:t>No need to sign reports or submit anything to CDE until the final report review week</a:t>
            </a:r>
          </a:p>
          <a:p>
            <a:pPr>
              <a:buFont typeface="Wingdings" panose="05000000000000000000" pitchFamily="2" charset="2"/>
              <a:buChar char="Ø"/>
            </a:pPr>
            <a:r>
              <a:rPr lang="en-US" sz="1500" dirty="0"/>
              <a:t>February 9 – 10  - CDE to run duplicate and other data validity checks on student data </a:t>
            </a:r>
          </a:p>
          <a:p>
            <a:pPr lvl="1"/>
            <a:r>
              <a:rPr lang="en-US" sz="1500" dirty="0"/>
              <a:t>Email will be sent by Wednesday, 2/11 with instructions for AUs</a:t>
            </a:r>
          </a:p>
          <a:p>
            <a:pPr>
              <a:buFont typeface="Wingdings" panose="05000000000000000000" pitchFamily="2" charset="2"/>
              <a:buChar char="Ø"/>
            </a:pPr>
            <a:r>
              <a:rPr lang="en-US" sz="1500" dirty="0"/>
              <a:t>February 11 – 17 - Administrative Units research and make file changes to resolve duplicate and data validity issues. </a:t>
            </a:r>
          </a:p>
          <a:p>
            <a:endParaRPr lang="en-US" dirty="0"/>
          </a:p>
        </p:txBody>
      </p:sp>
      <p:sp>
        <p:nvSpPr>
          <p:cNvPr id="5" name="Content Placeholder 4">
            <a:extLst>
              <a:ext uri="{FF2B5EF4-FFF2-40B4-BE49-F238E27FC236}">
                <a16:creationId xmlns:a16="http://schemas.microsoft.com/office/drawing/2014/main" id="{3A6D5258-8CF5-B308-CCA2-3C4D881BD476}"/>
              </a:ext>
            </a:extLst>
          </p:cNvPr>
          <p:cNvSpPr>
            <a:spLocks noGrp="1"/>
          </p:cNvSpPr>
          <p:nvPr>
            <p:ph sz="half" idx="2"/>
          </p:nvPr>
        </p:nvSpPr>
        <p:spPr>
          <a:xfrm>
            <a:off x="6172199" y="1554480"/>
            <a:ext cx="5705669" cy="4351338"/>
          </a:xfrm>
        </p:spPr>
        <p:txBody>
          <a:bodyPr/>
          <a:lstStyle/>
          <a:p>
            <a:pPr>
              <a:buFont typeface="Wingdings" panose="05000000000000000000" pitchFamily="2" charset="2"/>
              <a:buChar char="Ø"/>
            </a:pPr>
            <a:r>
              <a:rPr lang="en-US" sz="1500" dirty="0"/>
              <a:t>Wednesday, February 18 (STATE DEADLINE) - all duplicates resolved and snapshot complete and error-error</a:t>
            </a:r>
          </a:p>
          <a:p>
            <a:pPr lvl="1"/>
            <a:r>
              <a:rPr lang="en-US" sz="1500" dirty="0"/>
              <a:t>Email will be sent once all duplicates are resolved and it is ok to start submitting your final snapshot</a:t>
            </a:r>
          </a:p>
          <a:p>
            <a:pPr>
              <a:buFont typeface="Wingdings" panose="05000000000000000000" pitchFamily="2" charset="2"/>
              <a:buChar char="Ø"/>
            </a:pPr>
            <a:r>
              <a:rPr lang="en-US" sz="1500" dirty="0"/>
              <a:t>February 18 - 20 Final Report Review and Submission to CDE. </a:t>
            </a:r>
          </a:p>
          <a:p>
            <a:pPr lvl="1"/>
            <a:r>
              <a:rPr lang="en-US" sz="1500" dirty="0"/>
              <a:t>Approve final Special Education December Count Snapshot in the Data Pipeline by clicking “Submit to CDE” button </a:t>
            </a:r>
          </a:p>
          <a:p>
            <a:pPr lvl="1"/>
            <a:r>
              <a:rPr lang="en-US" sz="1500" dirty="0"/>
              <a:t>Upload 16 signed reports and Flag Explanation document (if necessary) to the DMS </a:t>
            </a:r>
          </a:p>
          <a:p>
            <a:pPr lvl="1"/>
            <a:r>
              <a:rPr lang="en-US" sz="1500" dirty="0"/>
              <a:t>Signed reports are uploaded to the Data Management System under the ESSU DMS Documents tab. Please tag the file with the corresponding data collection name</a:t>
            </a:r>
          </a:p>
          <a:p>
            <a:pPr marL="0" indent="0">
              <a:buNone/>
            </a:pPr>
            <a:endParaRPr lang="en-US" dirty="0"/>
          </a:p>
        </p:txBody>
      </p:sp>
      <p:sp>
        <p:nvSpPr>
          <p:cNvPr id="4" name="Slide Number Placeholder 3">
            <a:extLst>
              <a:ext uri="{FF2B5EF4-FFF2-40B4-BE49-F238E27FC236}">
                <a16:creationId xmlns:a16="http://schemas.microsoft.com/office/drawing/2014/main" id="{38C9402B-A088-8CE1-3518-EE1D5C58B43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97161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D044-54D5-29CE-3A6F-2D69D0BB69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DC3981-0C49-2505-D59F-3564DF91CA1A}"/>
              </a:ext>
            </a:extLst>
          </p:cNvPr>
          <p:cNvSpPr>
            <a:spLocks noGrp="1"/>
          </p:cNvSpPr>
          <p:nvPr>
            <p:ph type="title"/>
          </p:nvPr>
        </p:nvSpPr>
        <p:spPr>
          <a:xfrm>
            <a:off x="181174" y="136525"/>
            <a:ext cx="8065168" cy="898524"/>
          </a:xfrm>
        </p:spPr>
        <p:txBody>
          <a:bodyPr>
            <a:normAutofit fontScale="90000"/>
          </a:bodyPr>
          <a:lstStyle/>
          <a:p>
            <a:r>
              <a:rPr lang="en-US" dirty="0"/>
              <a:t>Special Education December Count:</a:t>
            </a:r>
            <a:br>
              <a:rPr lang="en-US" dirty="0"/>
            </a:br>
            <a:r>
              <a:rPr lang="en-US" dirty="0"/>
              <a:t>Helpful Report to find why staff EDIDS are missing </a:t>
            </a:r>
            <a:br>
              <a:rPr lang="en-US" dirty="0"/>
            </a:br>
            <a:r>
              <a:rPr lang="en-US" dirty="0"/>
              <a:t>from your Dec Count Snapshot</a:t>
            </a:r>
          </a:p>
        </p:txBody>
      </p:sp>
      <p:sp>
        <p:nvSpPr>
          <p:cNvPr id="15" name="TextBox 14">
            <a:extLst>
              <a:ext uri="{FF2B5EF4-FFF2-40B4-BE49-F238E27FC236}">
                <a16:creationId xmlns:a16="http://schemas.microsoft.com/office/drawing/2014/main" id="{8042BC25-4B07-D63C-1F9C-EDD9279B34CA}"/>
              </a:ext>
            </a:extLst>
          </p:cNvPr>
          <p:cNvSpPr txBox="1"/>
          <p:nvPr/>
        </p:nvSpPr>
        <p:spPr>
          <a:xfrm>
            <a:off x="163372" y="1313529"/>
            <a:ext cx="11904133" cy="2523768"/>
          </a:xfrm>
          <a:prstGeom prst="rect">
            <a:avLst/>
          </a:prstGeom>
          <a:noFill/>
        </p:spPr>
        <p:txBody>
          <a:bodyPr wrap="square" rtlCol="0">
            <a:spAutoFit/>
          </a:bodyPr>
          <a:lstStyle/>
          <a:p>
            <a:r>
              <a:rPr lang="en-US" sz="1600" dirty="0"/>
              <a:t>Records potentially missing from your snapshot may be found in this report. </a:t>
            </a:r>
          </a:p>
          <a:p>
            <a:r>
              <a:rPr lang="en-US" sz="1600" dirty="0">
                <a:highlight>
                  <a:srgbClr val="FFFF00"/>
                </a:highlight>
              </a:rPr>
              <a:t>Pipeline Reports </a:t>
            </a:r>
            <a:r>
              <a:rPr lang="en-US" sz="1600" dirty="0">
                <a:highlight>
                  <a:srgbClr val="FFFF00"/>
                </a:highlight>
                <a:sym typeface="Wingdings" panose="05000000000000000000" pitchFamily="2" charset="2"/>
              </a:rPr>
              <a:t> </a:t>
            </a:r>
            <a:r>
              <a:rPr lang="en-US" sz="1600" dirty="0">
                <a:highlight>
                  <a:srgbClr val="FFFF00"/>
                </a:highlight>
              </a:rPr>
              <a:t>Records Not in Snapshot </a:t>
            </a:r>
          </a:p>
          <a:p>
            <a:pPr marL="285750" indent="-285750">
              <a:buFont typeface="Arial" panose="020B0604020202020204" pitchFamily="34" charset="0"/>
              <a:buChar char="•"/>
            </a:pPr>
            <a:r>
              <a:rPr lang="en-US" sz="1600" b="1" dirty="0"/>
              <a:t>Filter on Snapshot Type ‘December Staff’ and each file type</a:t>
            </a:r>
            <a:endParaRPr lang="en-US" sz="1600" b="1" dirty="0">
              <a:highlight>
                <a:srgbClr val="FFFF00"/>
              </a:highlight>
            </a:endParaRPr>
          </a:p>
          <a:p>
            <a:pPr marL="285750" indent="-285750">
              <a:buFont typeface="Arial" panose="020B0604020202020204" pitchFamily="34" charset="0"/>
              <a:buChar char="•"/>
            </a:pPr>
            <a:r>
              <a:rPr lang="en-US" sz="1600" dirty="0"/>
              <a:t>Records listed in this report do not meet the snapshot criteria  (see reasons below right) </a:t>
            </a:r>
            <a:r>
              <a:rPr lang="en-US" sz="1600" i="1" dirty="0"/>
              <a:t>but they are not errors</a:t>
            </a:r>
            <a:endParaRPr lang="en-US" sz="1600" dirty="0"/>
          </a:p>
          <a:p>
            <a:pPr marL="285750" indent="-285750">
              <a:buFont typeface="Arial" panose="020B0604020202020204" pitchFamily="34" charset="0"/>
              <a:buChar char="•"/>
            </a:pPr>
            <a:r>
              <a:rPr lang="en-US" sz="1600" dirty="0"/>
              <a:t>Use this report to find why a staff or student interchange record is missing from your snapshot</a:t>
            </a:r>
          </a:p>
          <a:p>
            <a:pPr marL="285750" indent="-285750">
              <a:buFont typeface="Arial" panose="020B0604020202020204" pitchFamily="34" charset="0"/>
              <a:buChar char="•"/>
            </a:pPr>
            <a:r>
              <a:rPr lang="en-US" sz="1600" dirty="0"/>
              <a:t>AUs please use this report to locate why a Staff record is missing (to help your staff respondent)</a:t>
            </a:r>
          </a:p>
          <a:p>
            <a:pPr marL="171450" indent="-171450">
              <a:buFont typeface="Arial" panose="020B0604020202020204" pitchFamily="34" charset="0"/>
              <a:buChar char="•"/>
            </a:pPr>
            <a:endParaRPr lang="en-US" sz="1600" dirty="0"/>
          </a:p>
          <a:p>
            <a:endParaRPr lang="en-US" sz="1600" dirty="0"/>
          </a:p>
          <a:p>
            <a:endParaRPr lang="en-US" sz="1200" dirty="0"/>
          </a:p>
          <a:p>
            <a:endParaRPr lang="en-US" dirty="0"/>
          </a:p>
        </p:txBody>
      </p:sp>
      <p:pic>
        <p:nvPicPr>
          <p:cNvPr id="2054" name="Picture 6" descr="screenshot of where to find the Pipeline Report/Records Not in Snasphot Report. Filter on December Staff or December Student and then each file type.">
            <a:extLst>
              <a:ext uri="{FF2B5EF4-FFF2-40B4-BE49-F238E27FC236}">
                <a16:creationId xmlns:a16="http://schemas.microsoft.com/office/drawing/2014/main" id="{3B4613CB-1BFC-09B6-DB6A-4B0171243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40" y="3044971"/>
            <a:ext cx="9084733" cy="3146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908CDF-81E1-F23A-C0D5-2EA13D412B4F}"/>
              </a:ext>
            </a:extLst>
          </p:cNvPr>
          <p:cNvSpPr txBox="1"/>
          <p:nvPr/>
        </p:nvSpPr>
        <p:spPr>
          <a:xfrm>
            <a:off x="9409841" y="3044971"/>
            <a:ext cx="2782160" cy="2646878"/>
          </a:xfrm>
          <a:prstGeom prst="rect">
            <a:avLst/>
          </a:prstGeom>
          <a:noFill/>
        </p:spPr>
        <p:txBody>
          <a:bodyPr wrap="square" rtlCol="0">
            <a:spAutoFit/>
          </a:bodyPr>
          <a:lstStyle/>
          <a:p>
            <a:pPr marL="171450" indent="-171450">
              <a:buFont typeface="Arial" panose="020B0604020202020204" pitchFamily="34" charset="0"/>
              <a:buChar char="•"/>
            </a:pPr>
            <a:r>
              <a:rPr lang="en-US" sz="1400" dirty="0"/>
              <a:t>Record may have error in the Staff Interchange files</a:t>
            </a:r>
          </a:p>
          <a:p>
            <a:endParaRPr lang="en-US" sz="1400" dirty="0"/>
          </a:p>
          <a:p>
            <a:pPr marL="171450" indent="-171450">
              <a:buFont typeface="Arial" panose="020B0604020202020204" pitchFamily="34" charset="0"/>
              <a:buChar char="•"/>
            </a:pPr>
            <a:r>
              <a:rPr lang="en-US" sz="1400" dirty="0"/>
              <a:t>Record may not be included in one of the Staff Interchange files</a:t>
            </a:r>
          </a:p>
          <a:p>
            <a:endParaRPr lang="en-US" sz="1400" dirty="0"/>
          </a:p>
          <a:p>
            <a:pPr marL="171450" indent="-171450">
              <a:buFont typeface="Arial" panose="020B0604020202020204" pitchFamily="34" charset="0"/>
              <a:buChar char="•"/>
            </a:pPr>
            <a:r>
              <a:rPr lang="en-US" sz="1400" dirty="0"/>
              <a:t>Record may not be marked with Sped Assignment Flag = 1</a:t>
            </a:r>
          </a:p>
          <a:p>
            <a:endParaRPr lang="en-US" sz="1400" dirty="0"/>
          </a:p>
          <a:p>
            <a:pPr marL="171450" indent="-171450">
              <a:buFont typeface="Arial" panose="020B0604020202020204" pitchFamily="34" charset="0"/>
              <a:buChar char="•"/>
            </a:pPr>
            <a:r>
              <a:rPr lang="en-US" sz="1400" dirty="0"/>
              <a:t>Record may have an End Date of Assignment prior to 12/01/25</a:t>
            </a:r>
          </a:p>
          <a:p>
            <a:pPr marL="457200" lvl="1" indent="0">
              <a:spcBef>
                <a:spcPts val="0"/>
              </a:spcBef>
              <a:buNone/>
            </a:pPr>
            <a:endParaRPr lang="en-US" sz="1200" dirty="0">
              <a:solidFill>
                <a:srgbClr val="FF0000"/>
              </a:solidFill>
            </a:endParaRPr>
          </a:p>
        </p:txBody>
      </p:sp>
      <p:sp>
        <p:nvSpPr>
          <p:cNvPr id="3" name="Slide Number Placeholder 2">
            <a:extLst>
              <a:ext uri="{FF2B5EF4-FFF2-40B4-BE49-F238E27FC236}">
                <a16:creationId xmlns:a16="http://schemas.microsoft.com/office/drawing/2014/main" id="{D7FF65AB-8305-9E59-019C-C6EDCDE2D2A2}"/>
              </a:ext>
            </a:extLst>
          </p:cNvPr>
          <p:cNvSpPr>
            <a:spLocks noGrp="1"/>
          </p:cNvSpPr>
          <p:nvPr>
            <p:ph type="sldNum" sz="quarter" idx="12"/>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50406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26EE0F-EB52-FDDC-DCC2-76486C41E9FE}"/>
              </a:ext>
            </a:extLst>
          </p:cNvPr>
          <p:cNvSpPr>
            <a:spLocks noGrp="1"/>
          </p:cNvSpPr>
          <p:nvPr>
            <p:ph type="title"/>
          </p:nvPr>
        </p:nvSpPr>
        <p:spPr/>
        <p:txBody>
          <a:bodyPr/>
          <a:lstStyle/>
          <a:p>
            <a:r>
              <a:rPr lang="en-US" b="0" dirty="0"/>
              <a:t>Pipeline Reports </a:t>
            </a:r>
            <a:r>
              <a:rPr lang="en-US" b="0" dirty="0">
                <a:sym typeface="Wingdings" panose="05000000000000000000" pitchFamily="2" charset="2"/>
              </a:rPr>
              <a:t> </a:t>
            </a:r>
            <a:r>
              <a:rPr lang="en-US" b="0" dirty="0"/>
              <a:t>Records Not in Snapshot</a:t>
            </a:r>
            <a:endParaRPr lang="en-US" dirty="0"/>
          </a:p>
        </p:txBody>
      </p:sp>
      <p:sp>
        <p:nvSpPr>
          <p:cNvPr id="11" name="TextBox 10">
            <a:extLst>
              <a:ext uri="{FF2B5EF4-FFF2-40B4-BE49-F238E27FC236}">
                <a16:creationId xmlns:a16="http://schemas.microsoft.com/office/drawing/2014/main" id="{33823CFE-BBF8-A602-A60D-3077B7DEA7DE}"/>
              </a:ext>
            </a:extLst>
          </p:cNvPr>
          <p:cNvSpPr txBox="1"/>
          <p:nvPr/>
        </p:nvSpPr>
        <p:spPr>
          <a:xfrm>
            <a:off x="136446" y="1103700"/>
            <a:ext cx="12055554" cy="1508105"/>
          </a:xfrm>
          <a:prstGeom prst="rect">
            <a:avLst/>
          </a:prstGeom>
          <a:noFill/>
        </p:spPr>
        <p:txBody>
          <a:bodyPr wrap="square" rtlCol="0">
            <a:spAutoFit/>
          </a:bodyPr>
          <a:lstStyle/>
          <a:p>
            <a:endParaRPr lang="en-US" sz="1200" dirty="0"/>
          </a:p>
          <a:p>
            <a:pPr marL="285750" indent="-285750">
              <a:buFont typeface="Arial" panose="020B0604020202020204" pitchFamily="34" charset="0"/>
              <a:buChar char="•"/>
            </a:pPr>
            <a:r>
              <a:rPr lang="en-US" sz="1600" dirty="0"/>
              <a:t>MUST CHECK this report so you don’t inadvertently miss records from snapshot that are due funding </a:t>
            </a:r>
          </a:p>
          <a:p>
            <a:pPr marL="285750" indent="-285750">
              <a:buFont typeface="Arial" panose="020B0604020202020204" pitchFamily="34" charset="0"/>
              <a:buChar char="•"/>
            </a:pPr>
            <a:r>
              <a:rPr lang="en-US" sz="1600" dirty="0"/>
              <a:t>Keep in mind not all records on this report </a:t>
            </a:r>
            <a:r>
              <a:rPr lang="en-US" sz="1600" i="1" dirty="0"/>
              <a:t>should</a:t>
            </a:r>
            <a:r>
              <a:rPr lang="en-US" sz="1600" dirty="0"/>
              <a:t> be in your snapshot. </a:t>
            </a:r>
          </a:p>
          <a:p>
            <a:pPr marL="742950" lvl="1" indent="-285750">
              <a:buFont typeface="Arial" panose="020B0604020202020204" pitchFamily="34" charset="0"/>
              <a:buChar char="•"/>
            </a:pPr>
            <a:r>
              <a:rPr lang="en-US" sz="1600" dirty="0"/>
              <a:t>Records are correctly excluded if they have a Start Date or Exit Date that doesn’t overlap 12/01 or no Start Date at all.  </a:t>
            </a:r>
          </a:p>
          <a:p>
            <a:pPr marL="285750" indent="-285750">
              <a:buFont typeface="Arial" panose="020B0604020202020204" pitchFamily="34" charset="0"/>
              <a:buChar char="•"/>
            </a:pPr>
            <a:r>
              <a:rPr lang="en-US" sz="1600" dirty="0"/>
              <a:t>You will want to fix any SASID or LASID mismatches, missing records from one file, or records with interchange errors (that should be in your snapshot).</a:t>
            </a:r>
          </a:p>
        </p:txBody>
      </p:sp>
      <p:pic>
        <p:nvPicPr>
          <p:cNvPr id="10" name="Picture 6" descr="Records Not in Snapshot screenshot. Click 1. PIpeline Reports 2. click Records Not in Snapshot 3. Select December Student 4. Click search 5. Click Excel to export to Excel">
            <a:extLst>
              <a:ext uri="{FF2B5EF4-FFF2-40B4-BE49-F238E27FC236}">
                <a16:creationId xmlns:a16="http://schemas.microsoft.com/office/drawing/2014/main" id="{84DB6E92-91B1-11CC-3C33-BA24168D8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83" y="2598978"/>
            <a:ext cx="9216560" cy="40538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827036B-F3DF-3C88-AA25-3E5EE1709F52}"/>
              </a:ext>
            </a:extLst>
          </p:cNvPr>
          <p:cNvSpPr txBox="1"/>
          <p:nvPr/>
        </p:nvSpPr>
        <p:spPr>
          <a:xfrm>
            <a:off x="9944604" y="3678812"/>
            <a:ext cx="2247396" cy="1384995"/>
          </a:xfrm>
          <a:prstGeom prst="rect">
            <a:avLst/>
          </a:prstGeom>
          <a:noFill/>
        </p:spPr>
        <p:txBody>
          <a:bodyPr wrap="square" rtlCol="0">
            <a:spAutoFit/>
          </a:bodyPr>
          <a:lstStyle/>
          <a:p>
            <a:r>
              <a:rPr lang="en-US" sz="1400" b="1" dirty="0"/>
              <a:t>Missing records = missed funding! Check for records that were receiving SPED services as of 12/01/25.  </a:t>
            </a:r>
          </a:p>
        </p:txBody>
      </p:sp>
      <p:sp>
        <p:nvSpPr>
          <p:cNvPr id="4" name="Slide Number Placeholder 3">
            <a:extLst>
              <a:ext uri="{FF2B5EF4-FFF2-40B4-BE49-F238E27FC236}">
                <a16:creationId xmlns:a16="http://schemas.microsoft.com/office/drawing/2014/main" id="{DC3BEF27-B1A6-7A28-057F-B9E3E1A448CB}"/>
              </a:ext>
            </a:extLst>
          </p:cNvPr>
          <p:cNvSpPr>
            <a:spLocks noGrp="1"/>
          </p:cNvSpPr>
          <p:nvPr>
            <p:ph type="sldNum" sz="quarter" idx="12"/>
          </p:nvPr>
        </p:nvSpPr>
        <p:spPr>
          <a:xfrm>
            <a:off x="332873" y="6438122"/>
            <a:ext cx="394915" cy="283353"/>
          </a:xfrm>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319584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8F89-8347-96F4-7A38-FB9D03211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844C1-9681-12FF-1046-9EC8A84A87B8}"/>
              </a:ext>
            </a:extLst>
          </p:cNvPr>
          <p:cNvSpPr>
            <a:spLocks noGrp="1"/>
          </p:cNvSpPr>
          <p:nvPr>
            <p:ph type="title" idx="4294967295"/>
          </p:nvPr>
        </p:nvSpPr>
        <p:spPr>
          <a:xfrm>
            <a:off x="0" y="0"/>
            <a:ext cx="11468911" cy="898525"/>
          </a:xfrm>
        </p:spPr>
        <p:txBody>
          <a:bodyPr>
            <a:normAutofit/>
          </a:bodyPr>
          <a:lstStyle/>
          <a:p>
            <a:r>
              <a:rPr lang="en-US" sz="2800" dirty="0"/>
              <a:t>Special Education December Count: Student Warnings </a:t>
            </a:r>
          </a:p>
        </p:txBody>
      </p:sp>
      <p:sp>
        <p:nvSpPr>
          <p:cNvPr id="3" name="Content Placeholder 2">
            <a:extLst>
              <a:ext uri="{FF2B5EF4-FFF2-40B4-BE49-F238E27FC236}">
                <a16:creationId xmlns:a16="http://schemas.microsoft.com/office/drawing/2014/main" id="{9E8E0E23-B774-95A1-A1EF-52AC9DFA538D}"/>
              </a:ext>
            </a:extLst>
          </p:cNvPr>
          <p:cNvSpPr>
            <a:spLocks noGrp="1"/>
          </p:cNvSpPr>
          <p:nvPr>
            <p:ph idx="4294967295"/>
          </p:nvPr>
        </p:nvSpPr>
        <p:spPr>
          <a:xfrm>
            <a:off x="-1" y="854058"/>
            <a:ext cx="11575915" cy="4351337"/>
          </a:xfrm>
        </p:spPr>
        <p:txBody>
          <a:bodyPr>
            <a:normAutofit/>
          </a:bodyPr>
          <a:lstStyle/>
          <a:p>
            <a:r>
              <a:rPr lang="en-US" sz="1600" b="1" dirty="0"/>
              <a:t>DC158: </a:t>
            </a:r>
            <a:r>
              <a:rPr lang="en-US" sz="1500" dirty="0"/>
              <a:t>The following SASIDs are included in the December Count Student Snapshot, but no record was found in the Student interchange- Untagged or DEC tagged file. This may be accurate for students in Non-Public Schools or Approved Facility Schools, however, if any of these students are in a Public School, please check with your Student Interchange contact to see why they are not reporting the student.</a:t>
            </a:r>
            <a:endParaRPr lang="en-US" sz="1500" b="1" dirty="0"/>
          </a:p>
          <a:p>
            <a:r>
              <a:rPr lang="en-US" sz="1600" b="1" dirty="0"/>
              <a:t>DC260</a:t>
            </a:r>
            <a:r>
              <a:rPr lang="en-US" sz="1600" dirty="0"/>
              <a:t> - </a:t>
            </a:r>
            <a:r>
              <a:rPr lang="en-US" sz="1400" dirty="0"/>
              <a:t>This student was exited from your AU on the prior Sped EOY. Please verify whether they should be reported in December count and adjust the data if necessary.</a:t>
            </a:r>
            <a:endParaRPr lang="en-US" sz="1400" dirty="0">
              <a:highlight>
                <a:srgbClr val="FFFF00"/>
              </a:highlight>
            </a:endParaRPr>
          </a:p>
          <a:p>
            <a:r>
              <a:rPr lang="en-US" sz="1600" dirty="0">
                <a:highlight>
                  <a:srgbClr val="FFFF00"/>
                </a:highlight>
              </a:rPr>
              <a:t>Duplicate Records between AUs </a:t>
            </a:r>
            <a:r>
              <a:rPr lang="en-US" sz="1600" dirty="0"/>
              <a:t>– check for these December Student warnings</a:t>
            </a:r>
          </a:p>
          <a:p>
            <a:pPr lvl="1"/>
            <a:r>
              <a:rPr lang="en-US" sz="1600" dirty="0">
                <a:highlight>
                  <a:srgbClr val="FFFF00"/>
                </a:highlight>
              </a:rPr>
              <a:t>DC154</a:t>
            </a:r>
            <a:r>
              <a:rPr lang="en-US" sz="1600" dirty="0"/>
              <a:t>: Another AU is also claiming a Funding Status of 50 for this student. Please verify attendance and enrollment records for December 1st. If your record is correct, you may leave it the same.</a:t>
            </a:r>
          </a:p>
          <a:p>
            <a:pPr lvl="1"/>
            <a:r>
              <a:rPr lang="en-US" sz="1600" dirty="0">
                <a:highlight>
                  <a:srgbClr val="FFFF00"/>
                </a:highlight>
              </a:rPr>
              <a:t>DC214</a:t>
            </a:r>
            <a:r>
              <a:rPr lang="en-US" sz="1600" dirty="0"/>
              <a:t>: Another AU is reporting that this student is attending in their AU. Please verify attendance and enrollment records for December 1st. If your record is correct, you may leave it the same and ignore this warning.</a:t>
            </a:r>
          </a:p>
          <a:p>
            <a:pPr lvl="2"/>
            <a:r>
              <a:rPr lang="en-US" sz="1600" dirty="0"/>
              <a:t>The other reporting AU is included in the far right column of the error report</a:t>
            </a:r>
          </a:p>
          <a:p>
            <a:pPr lvl="2"/>
            <a:r>
              <a:rPr lang="en-US" sz="1600" dirty="0"/>
              <a:t>Reference ‘</a:t>
            </a:r>
            <a:r>
              <a:rPr lang="en-US" sz="1600" b="1" dirty="0"/>
              <a:t>Pupils Attendance Information Codes</a:t>
            </a:r>
            <a:r>
              <a:rPr lang="en-US" sz="1600" dirty="0"/>
              <a:t>’ document from </a:t>
            </a:r>
            <a:r>
              <a:rPr lang="en-US" sz="1600" dirty="0">
                <a:hlinkClick r:id="rId2"/>
              </a:rPr>
              <a:t>December Count Snapshot webpage </a:t>
            </a:r>
            <a:r>
              <a:rPr lang="en-US" sz="1600" dirty="0"/>
              <a:t>under Additional Links for help with PAI and Funding Status Codes. </a:t>
            </a:r>
          </a:p>
          <a:p>
            <a:pPr lvl="2"/>
            <a:r>
              <a:rPr lang="en-US" sz="1600" dirty="0"/>
              <a:t>Contact List found in </a:t>
            </a:r>
            <a:r>
              <a:rPr lang="en-US" sz="1600" dirty="0" err="1"/>
              <a:t>Cognos</a:t>
            </a:r>
            <a:r>
              <a:rPr lang="en-US" sz="1600" dirty="0" err="1">
                <a:sym typeface="Wingdings" panose="05000000000000000000" pitchFamily="2" charset="2"/>
              </a:rPr>
              <a:t>Special</a:t>
            </a:r>
            <a:r>
              <a:rPr lang="en-US" sz="1600" dirty="0">
                <a:sym typeface="Wingdings" panose="05000000000000000000" pitchFamily="2" charset="2"/>
              </a:rPr>
              <a:t> Education December folder</a:t>
            </a:r>
            <a:endParaRPr lang="en-US" sz="1600" dirty="0"/>
          </a:p>
          <a:p>
            <a:pPr marL="914400" lvl="2" indent="0">
              <a:buNone/>
            </a:pPr>
            <a:endParaRPr lang="en-US" sz="1400" dirty="0"/>
          </a:p>
          <a:p>
            <a:pPr marL="914400" lvl="2" indent="0">
              <a:buNone/>
            </a:pPr>
            <a:endParaRPr lang="en-US" sz="900" dirty="0"/>
          </a:p>
        </p:txBody>
      </p:sp>
      <p:sp>
        <p:nvSpPr>
          <p:cNvPr id="4" name="Slide Number Placeholder 3">
            <a:extLst>
              <a:ext uri="{FF2B5EF4-FFF2-40B4-BE49-F238E27FC236}">
                <a16:creationId xmlns:a16="http://schemas.microsoft.com/office/drawing/2014/main" id="{052835F4-EDEA-50D5-2540-E550F7387115}"/>
              </a:ext>
            </a:extLst>
          </p:cNvPr>
          <p:cNvSpPr>
            <a:spLocks noGrp="1"/>
          </p:cNvSpPr>
          <p:nvPr>
            <p:ph type="sldNum" sz="quarter" idx="12"/>
          </p:nvPr>
        </p:nvSpPr>
        <p:spPr/>
        <p:txBody>
          <a:bodyPr/>
          <a:lstStyle/>
          <a:p>
            <a:fld id="{C479D5F6-EDCB-402A-AC08-4943A1820E8F}" type="slidenum">
              <a:rPr lang="en-US" smtClean="0"/>
              <a:pPr/>
              <a:t>7</a:t>
            </a:fld>
            <a:endParaRPr lang="en-US"/>
          </a:p>
        </p:txBody>
      </p:sp>
      <p:pic>
        <p:nvPicPr>
          <p:cNvPr id="10" name="Content Placeholder 5" descr="SPED December COGNOS report list">
            <a:extLst>
              <a:ext uri="{FF2B5EF4-FFF2-40B4-BE49-F238E27FC236}">
                <a16:creationId xmlns:a16="http://schemas.microsoft.com/office/drawing/2014/main" id="{954BFF92-822A-B07C-5181-ED989C0EA240}"/>
              </a:ext>
            </a:extLst>
          </p:cNvPr>
          <p:cNvPicPr>
            <a:picLocks noChangeAspect="1"/>
          </p:cNvPicPr>
          <p:nvPr/>
        </p:nvPicPr>
        <p:blipFill rotWithShape="1">
          <a:blip r:embed="rId3"/>
          <a:srcRect l="12861" t="46834" r="47891" b="21236"/>
          <a:stretch/>
        </p:blipFill>
        <p:spPr>
          <a:xfrm>
            <a:off x="2967878" y="4939424"/>
            <a:ext cx="4779301" cy="1682898"/>
          </a:xfrm>
          <a:prstGeom prst="rect">
            <a:avLst/>
          </a:prstGeom>
        </p:spPr>
      </p:pic>
      <p:sp>
        <p:nvSpPr>
          <p:cNvPr id="5" name="TextBox 4">
            <a:extLst>
              <a:ext uri="{FF2B5EF4-FFF2-40B4-BE49-F238E27FC236}">
                <a16:creationId xmlns:a16="http://schemas.microsoft.com/office/drawing/2014/main" id="{1A94995E-8B50-3B69-B628-0B18DDEE5004}"/>
              </a:ext>
            </a:extLst>
          </p:cNvPr>
          <p:cNvSpPr txBox="1"/>
          <p:nvPr/>
        </p:nvSpPr>
        <p:spPr>
          <a:xfrm>
            <a:off x="7203232" y="5009905"/>
            <a:ext cx="2647426" cy="1661993"/>
          </a:xfrm>
          <a:prstGeom prst="rect">
            <a:avLst/>
          </a:prstGeom>
          <a:solidFill>
            <a:schemeClr val="bg2"/>
          </a:solidFill>
          <a:ln>
            <a:solidFill>
              <a:schemeClr val="tx1"/>
            </a:solidFill>
          </a:ln>
        </p:spPr>
        <p:txBody>
          <a:bodyPr wrap="square" rtlCol="0">
            <a:spAutoFit/>
          </a:bodyPr>
          <a:lstStyle/>
          <a:p>
            <a:r>
              <a:rPr lang="en-US" sz="1200" dirty="0"/>
              <a:t>To find the other AU contact info, export the entire report to Excel and search the Admin Unit # column for the AU#. Be sure to email all contacts listed to ensure you catch the right person, sometimes there are several people listed for an AU. </a:t>
            </a:r>
          </a:p>
          <a:p>
            <a:endParaRPr lang="en-US" dirty="0"/>
          </a:p>
        </p:txBody>
      </p:sp>
    </p:spTree>
    <p:extLst>
      <p:ext uri="{BB962C8B-B14F-4D97-AF65-F5344CB8AC3E}">
        <p14:creationId xmlns:p14="http://schemas.microsoft.com/office/powerpoint/2010/main" val="235324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95022E-8804-F197-005A-D35F292216C1}"/>
              </a:ext>
            </a:extLst>
          </p:cNvPr>
          <p:cNvSpPr>
            <a:spLocks noGrp="1"/>
          </p:cNvSpPr>
          <p:nvPr>
            <p:ph type="title" idx="4294967295"/>
          </p:nvPr>
        </p:nvSpPr>
        <p:spPr>
          <a:xfrm>
            <a:off x="1" y="130606"/>
            <a:ext cx="2139884" cy="1415390"/>
          </a:xfrm>
        </p:spPr>
        <p:txBody>
          <a:bodyPr>
            <a:normAutofit/>
          </a:bodyPr>
          <a:lstStyle/>
          <a:p>
            <a:r>
              <a:rPr lang="en-US" sz="2000" dirty="0"/>
              <a:t>PAI Codes: </a:t>
            </a:r>
            <a:br>
              <a:rPr lang="en-US" sz="2000" dirty="0"/>
            </a:br>
            <a:r>
              <a:rPr lang="en-US" sz="2000" dirty="0"/>
              <a:t>A-Side and B-Side Codes </a:t>
            </a:r>
          </a:p>
        </p:txBody>
      </p:sp>
      <p:graphicFrame>
        <p:nvGraphicFramePr>
          <p:cNvPr id="5" name="Content Placeholder 4">
            <a:extLst>
              <a:ext uri="{FF2B5EF4-FFF2-40B4-BE49-F238E27FC236}">
                <a16:creationId xmlns:a16="http://schemas.microsoft.com/office/drawing/2014/main" id="{3B72046E-4EE8-E4E6-531D-447EDACD0339}"/>
              </a:ext>
            </a:extLst>
          </p:cNvPr>
          <p:cNvGraphicFramePr>
            <a:graphicFrameLocks noGrp="1"/>
          </p:cNvGraphicFramePr>
          <p:nvPr>
            <p:ph idx="4294967295"/>
          </p:nvPr>
        </p:nvGraphicFramePr>
        <p:xfrm>
          <a:off x="1994161" y="130606"/>
          <a:ext cx="9700183" cy="6279292"/>
        </p:xfrm>
        <a:graphic>
          <a:graphicData uri="http://schemas.openxmlformats.org/drawingml/2006/table">
            <a:tbl>
              <a:tblPr firstRow="1" bandRow="1">
                <a:tableStyleId>{5C22544A-7EE6-4342-B048-85BDC9FD1C3A}</a:tableStyleId>
              </a:tblPr>
              <a:tblGrid>
                <a:gridCol w="842662">
                  <a:extLst>
                    <a:ext uri="{9D8B030D-6E8A-4147-A177-3AD203B41FA5}">
                      <a16:colId xmlns:a16="http://schemas.microsoft.com/office/drawing/2014/main" val="3098807762"/>
                    </a:ext>
                  </a:extLst>
                </a:gridCol>
                <a:gridCol w="3660994">
                  <a:extLst>
                    <a:ext uri="{9D8B030D-6E8A-4147-A177-3AD203B41FA5}">
                      <a16:colId xmlns:a16="http://schemas.microsoft.com/office/drawing/2014/main" val="3207455067"/>
                    </a:ext>
                  </a:extLst>
                </a:gridCol>
                <a:gridCol w="869622">
                  <a:extLst>
                    <a:ext uri="{9D8B030D-6E8A-4147-A177-3AD203B41FA5}">
                      <a16:colId xmlns:a16="http://schemas.microsoft.com/office/drawing/2014/main" val="1582297450"/>
                    </a:ext>
                  </a:extLst>
                </a:gridCol>
                <a:gridCol w="4326905">
                  <a:extLst>
                    <a:ext uri="{9D8B030D-6E8A-4147-A177-3AD203B41FA5}">
                      <a16:colId xmlns:a16="http://schemas.microsoft.com/office/drawing/2014/main" val="185487382"/>
                    </a:ext>
                  </a:extLst>
                </a:gridCol>
              </a:tblGrid>
              <a:tr h="698953">
                <a:tc>
                  <a:txBody>
                    <a:bodyPr/>
                    <a:lstStyle/>
                    <a:p>
                      <a:r>
                        <a:rPr lang="en-US" sz="1400" dirty="0">
                          <a:solidFill>
                            <a:schemeClr val="tx1"/>
                          </a:solidFill>
                          <a:latin typeface="Trebuchet MS" panose="020B0603020202020204" pitchFamily="34" charset="0"/>
                        </a:rPr>
                        <a:t>PAI Codes A-Side</a:t>
                      </a:r>
                    </a:p>
                  </a:txBody>
                  <a:tcPr>
                    <a:solidFill>
                      <a:schemeClr val="bg1">
                        <a:lumMod val="75000"/>
                      </a:schemeClr>
                    </a:solidFill>
                  </a:tcPr>
                </a:tc>
                <a:tc>
                  <a:txBody>
                    <a:bodyPr/>
                    <a:lstStyle/>
                    <a:p>
                      <a:r>
                        <a:rPr lang="en-US" sz="1400" dirty="0">
                          <a:solidFill>
                            <a:schemeClr val="tx1"/>
                          </a:solidFill>
                          <a:latin typeface="Trebuchet MS" panose="020B0603020202020204" pitchFamily="34" charset="0"/>
                        </a:rPr>
                        <a:t>A – Side District of Attendance PAI Code Descriptions</a:t>
                      </a:r>
                    </a:p>
                  </a:txBody>
                  <a:tcPr>
                    <a:solidFill>
                      <a:schemeClr val="bg1">
                        <a:lumMod val="75000"/>
                      </a:schemeClr>
                    </a:solidFill>
                  </a:tcPr>
                </a:tc>
                <a:tc>
                  <a:txBody>
                    <a:bodyPr/>
                    <a:lstStyle/>
                    <a:p>
                      <a:r>
                        <a:rPr lang="en-US" sz="1400" dirty="0">
                          <a:solidFill>
                            <a:schemeClr val="tx1"/>
                          </a:solidFill>
                          <a:latin typeface="Trebuchet MS" panose="020B0603020202020204" pitchFamily="34" charset="0"/>
                        </a:rPr>
                        <a:t>PAI Codes</a:t>
                      </a:r>
                    </a:p>
                    <a:p>
                      <a:r>
                        <a:rPr lang="en-US" sz="1400" dirty="0">
                          <a:solidFill>
                            <a:schemeClr val="tx1"/>
                          </a:solidFill>
                          <a:latin typeface="Trebuchet MS" panose="020B0603020202020204" pitchFamily="34" charset="0"/>
                        </a:rPr>
                        <a:t>B –Side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rebuchet MS" panose="020B0603020202020204" pitchFamily="34" charset="0"/>
                        </a:rPr>
                        <a:t>B-Side District of Residence PAI Code Descriptions</a:t>
                      </a:r>
                    </a:p>
                    <a:p>
                      <a:endParaRPr lang="en-US" sz="1400" dirty="0">
                        <a:solidFill>
                          <a:schemeClr val="tx1"/>
                        </a:solidFill>
                        <a:latin typeface="Trebuchet MS" panose="020B0603020202020204" pitchFamily="34" charset="0"/>
                      </a:endParaRPr>
                    </a:p>
                  </a:txBody>
                  <a:tcPr>
                    <a:solidFill>
                      <a:schemeClr val="bg1">
                        <a:lumMod val="75000"/>
                      </a:schemeClr>
                    </a:solidFill>
                  </a:tcPr>
                </a:tc>
                <a:extLst>
                  <a:ext uri="{0D108BD9-81ED-4DB2-BD59-A6C34878D82A}">
                    <a16:rowId xmlns:a16="http://schemas.microsoft.com/office/drawing/2014/main" val="2908162398"/>
                  </a:ext>
                </a:extLst>
              </a:tr>
              <a:tr h="287687">
                <a:tc>
                  <a:txBody>
                    <a:bodyPr/>
                    <a:lstStyle/>
                    <a:p>
                      <a:r>
                        <a:rPr lang="en-US" sz="1200" dirty="0">
                          <a:latin typeface="Trebuchet MS" panose="020B0603020202020204" pitchFamily="34" charset="0"/>
                        </a:rPr>
                        <a:t>01</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Designated School</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2595506046"/>
                  </a:ext>
                </a:extLst>
              </a:tr>
              <a:tr h="287687">
                <a:tc>
                  <a:txBody>
                    <a:bodyPr/>
                    <a:lstStyle/>
                    <a:p>
                      <a:r>
                        <a:rPr lang="en-US" sz="1200" dirty="0">
                          <a:latin typeface="Trebuchet MS" panose="020B0603020202020204" pitchFamily="34" charset="0"/>
                        </a:rPr>
                        <a:t>02</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Open Enrollment </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2370871366"/>
                  </a:ext>
                </a:extLst>
              </a:tr>
              <a:tr h="287687">
                <a:tc>
                  <a:txBody>
                    <a:bodyPr/>
                    <a:lstStyle/>
                    <a:p>
                      <a:r>
                        <a:rPr lang="en-US" sz="1200" dirty="0">
                          <a:latin typeface="Trebuchet MS" panose="020B0603020202020204" pitchFamily="34" charset="0"/>
                        </a:rPr>
                        <a:t>03</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1545366601"/>
                  </a:ext>
                </a:extLst>
              </a:tr>
              <a:tr h="287687">
                <a:tc>
                  <a:txBody>
                    <a:bodyPr/>
                    <a:lstStyle/>
                    <a:p>
                      <a:r>
                        <a:rPr lang="en-US" sz="1200" dirty="0">
                          <a:latin typeface="Trebuchet MS" panose="020B0603020202020204" pitchFamily="34" charset="0"/>
                        </a:rPr>
                        <a:t>08</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Non-Choice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4149138337"/>
                  </a:ext>
                </a:extLst>
              </a:tr>
              <a:tr h="287687">
                <a:tc>
                  <a:txBody>
                    <a:bodyPr/>
                    <a:lstStyle/>
                    <a:p>
                      <a:r>
                        <a:rPr lang="en-US" sz="1200" dirty="0">
                          <a:latin typeface="Trebuchet MS" panose="020B0603020202020204" pitchFamily="34" charset="0"/>
                        </a:rPr>
                        <a:t>04</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Choice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1562281478"/>
                  </a:ext>
                </a:extLst>
              </a:tr>
              <a:tr h="459169">
                <a:tc>
                  <a:txBody>
                    <a:bodyPr/>
                    <a:lstStyle/>
                    <a:p>
                      <a:r>
                        <a:rPr lang="en-US" sz="1200" dirty="0">
                          <a:latin typeface="Trebuchet MS" panose="020B0603020202020204" pitchFamily="34" charset="0"/>
                        </a:rPr>
                        <a:t>n/a</a:t>
                      </a:r>
                    </a:p>
                  </a:txBody>
                  <a:tcPr>
                    <a:solidFill>
                      <a:srgbClr val="CCECFF"/>
                    </a:solidFill>
                  </a:tcPr>
                </a:tc>
                <a:tc>
                  <a:txBody>
                    <a:bodyPr/>
                    <a:lstStyle/>
                    <a:p>
                      <a:endParaRPr lang="en-US" sz="1200" dirty="0">
                        <a:latin typeface="Trebuchet MS" panose="020B0603020202020204" pitchFamily="34" charset="0"/>
                      </a:endParaRPr>
                    </a:p>
                  </a:txBody>
                  <a:tcPr>
                    <a:solidFill>
                      <a:srgbClr val="CCECFF"/>
                    </a:solidFill>
                  </a:tcPr>
                </a:tc>
                <a:tc>
                  <a:txBody>
                    <a:bodyPr/>
                    <a:lstStyle/>
                    <a:p>
                      <a:r>
                        <a:rPr lang="en-US" sz="1200" dirty="0">
                          <a:latin typeface="Trebuchet MS" panose="020B0603020202020204" pitchFamily="34" charset="0"/>
                        </a:rPr>
                        <a:t>22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Licensed Eligible Facility Attending On-Grounds School (Approved Facility School)</a:t>
                      </a:r>
                    </a:p>
                  </a:txBody>
                  <a:tcPr>
                    <a:solidFill>
                      <a:schemeClr val="accent6">
                        <a:lumMod val="20000"/>
                        <a:lumOff val="80000"/>
                      </a:schemeClr>
                    </a:solidFill>
                  </a:tcPr>
                </a:tc>
                <a:extLst>
                  <a:ext uri="{0D108BD9-81ED-4DB2-BD59-A6C34878D82A}">
                    <a16:rowId xmlns:a16="http://schemas.microsoft.com/office/drawing/2014/main" val="768469840"/>
                  </a:ext>
                </a:extLst>
              </a:tr>
              <a:tr h="287687">
                <a:tc>
                  <a:txBody>
                    <a:bodyPr/>
                    <a:lstStyle/>
                    <a:p>
                      <a:r>
                        <a:rPr lang="en-US" sz="1200" dirty="0">
                          <a:latin typeface="Trebuchet MS" panose="020B0603020202020204" pitchFamily="34" charset="0"/>
                        </a:rPr>
                        <a:t>05</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Non-Choice</a:t>
                      </a:r>
                    </a:p>
                  </a:txBody>
                  <a:tcPr>
                    <a:solidFill>
                      <a:srgbClr val="CCECFF"/>
                    </a:solidFill>
                  </a:tcPr>
                </a:tc>
                <a:tc>
                  <a:txBody>
                    <a:bodyPr/>
                    <a:lstStyle/>
                    <a:p>
                      <a:r>
                        <a:rPr lang="en-US" sz="1200" dirty="0">
                          <a:latin typeface="Trebuchet MS" panose="020B0603020202020204" pitchFamily="34" charset="0"/>
                        </a:rPr>
                        <a:t>23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Licensed Facility, Attending Public School</a:t>
                      </a:r>
                    </a:p>
                  </a:txBody>
                  <a:tcPr>
                    <a:solidFill>
                      <a:schemeClr val="accent6">
                        <a:lumMod val="20000"/>
                        <a:lumOff val="80000"/>
                      </a:schemeClr>
                    </a:solidFill>
                  </a:tcPr>
                </a:tc>
                <a:extLst>
                  <a:ext uri="{0D108BD9-81ED-4DB2-BD59-A6C34878D82A}">
                    <a16:rowId xmlns:a16="http://schemas.microsoft.com/office/drawing/2014/main" val="361272822"/>
                  </a:ext>
                </a:extLst>
              </a:tr>
              <a:tr h="287687">
                <a:tc>
                  <a:txBody>
                    <a:bodyPr/>
                    <a:lstStyle/>
                    <a:p>
                      <a:r>
                        <a:rPr lang="en-US" sz="1200" dirty="0">
                          <a:latin typeface="Trebuchet MS" panose="020B0603020202020204" pitchFamily="34" charset="0"/>
                        </a:rPr>
                        <a:t>11</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Detention Center</a:t>
                      </a:r>
                    </a:p>
                  </a:txBody>
                  <a:tcPr>
                    <a:solidFill>
                      <a:srgbClr val="CCECFF"/>
                    </a:solidFill>
                  </a:tcPr>
                </a:tc>
                <a:tc>
                  <a:txBody>
                    <a:bodyPr/>
                    <a:lstStyle/>
                    <a:p>
                      <a:r>
                        <a:rPr lang="en-US" sz="1200" dirty="0">
                          <a:latin typeface="Trebuchet MS" panose="020B0603020202020204" pitchFamily="34" charset="0"/>
                        </a:rPr>
                        <a:t>24</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Court-Mandated Juvenile Detention</a:t>
                      </a:r>
                    </a:p>
                  </a:txBody>
                  <a:tcPr>
                    <a:solidFill>
                      <a:schemeClr val="accent6">
                        <a:lumMod val="20000"/>
                        <a:lumOff val="80000"/>
                      </a:schemeClr>
                    </a:solidFill>
                  </a:tcPr>
                </a:tc>
                <a:extLst>
                  <a:ext uri="{0D108BD9-81ED-4DB2-BD59-A6C34878D82A}">
                    <a16:rowId xmlns:a16="http://schemas.microsoft.com/office/drawing/2014/main" val="2595846848"/>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Non-Public School (Contractual Agreement)</a:t>
                      </a:r>
                    </a:p>
                  </a:txBody>
                  <a:tcPr>
                    <a:solidFill>
                      <a:schemeClr val="accent6">
                        <a:lumMod val="20000"/>
                        <a:lumOff val="80000"/>
                      </a:schemeClr>
                    </a:solidFill>
                  </a:tcPr>
                </a:tc>
                <a:extLst>
                  <a:ext uri="{0D108BD9-81ED-4DB2-BD59-A6C34878D82A}">
                    <a16:rowId xmlns:a16="http://schemas.microsoft.com/office/drawing/2014/main" val="518747199"/>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28</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Outside of CO, Public Education Agency</a:t>
                      </a:r>
                    </a:p>
                  </a:txBody>
                  <a:tcPr>
                    <a:solidFill>
                      <a:schemeClr val="accent6">
                        <a:lumMod val="20000"/>
                        <a:lumOff val="80000"/>
                      </a:schemeClr>
                    </a:solidFill>
                  </a:tcPr>
                </a:tc>
                <a:extLst>
                  <a:ext uri="{0D108BD9-81ED-4DB2-BD59-A6C34878D82A}">
                    <a16:rowId xmlns:a16="http://schemas.microsoft.com/office/drawing/2014/main" val="3909006084"/>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29</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Outside of CO, Non-Public School</a:t>
                      </a:r>
                    </a:p>
                  </a:txBody>
                  <a:tcPr>
                    <a:solidFill>
                      <a:schemeClr val="accent6">
                        <a:lumMod val="20000"/>
                        <a:lumOff val="80000"/>
                      </a:schemeClr>
                    </a:solidFill>
                  </a:tcPr>
                </a:tc>
                <a:extLst>
                  <a:ext uri="{0D108BD9-81ED-4DB2-BD59-A6C34878D82A}">
                    <a16:rowId xmlns:a16="http://schemas.microsoft.com/office/drawing/2014/main" val="2763847094"/>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30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CO Public Agency (Contractual Agreement)</a:t>
                      </a:r>
                    </a:p>
                  </a:txBody>
                  <a:tcPr>
                    <a:solidFill>
                      <a:schemeClr val="accent6">
                        <a:lumMod val="20000"/>
                        <a:lumOff val="80000"/>
                      </a:schemeClr>
                    </a:solidFill>
                  </a:tcPr>
                </a:tc>
                <a:extLst>
                  <a:ext uri="{0D108BD9-81ED-4DB2-BD59-A6C34878D82A}">
                    <a16:rowId xmlns:a16="http://schemas.microsoft.com/office/drawing/2014/main" val="336176535"/>
                  </a:ext>
                </a:extLst>
              </a:tr>
              <a:tr h="287687">
                <a:tc>
                  <a:txBody>
                    <a:bodyPr/>
                    <a:lstStyle/>
                    <a:p>
                      <a:r>
                        <a:rPr lang="en-US" sz="1200" dirty="0">
                          <a:latin typeface="Trebuchet MS" panose="020B0603020202020204" pitchFamily="34" charset="0"/>
                        </a:rPr>
                        <a:t>12</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Administrative Unit Placement</a:t>
                      </a:r>
                    </a:p>
                  </a:txBody>
                  <a:tcPr>
                    <a:solidFill>
                      <a:srgbClr val="CCECFF"/>
                    </a:solidFill>
                  </a:tcPr>
                </a:tc>
                <a:tc>
                  <a:txBody>
                    <a:bodyPr/>
                    <a:lstStyle/>
                    <a:p>
                      <a:r>
                        <a:rPr lang="en-US" sz="1200" dirty="0">
                          <a:latin typeface="Trebuchet MS" panose="020B0603020202020204" pitchFamily="34" charset="0"/>
                        </a:rPr>
                        <a:t>31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Administrative Unit (Contractual Agreement)</a:t>
                      </a:r>
                    </a:p>
                  </a:txBody>
                  <a:tcPr>
                    <a:solidFill>
                      <a:schemeClr val="accent6">
                        <a:lumMod val="20000"/>
                        <a:lumOff val="80000"/>
                      </a:schemeClr>
                    </a:solidFill>
                  </a:tcPr>
                </a:tc>
                <a:extLst>
                  <a:ext uri="{0D108BD9-81ED-4DB2-BD59-A6C34878D82A}">
                    <a16:rowId xmlns:a16="http://schemas.microsoft.com/office/drawing/2014/main" val="412137119"/>
                  </a:ext>
                </a:extLst>
              </a:tr>
              <a:tr h="287687">
                <a:tc>
                  <a:txBody>
                    <a:bodyPr/>
                    <a:lstStyle/>
                    <a:p>
                      <a:r>
                        <a:rPr lang="en-US" sz="1200" dirty="0">
                          <a:latin typeface="Trebuchet MS" panose="020B0603020202020204" pitchFamily="34" charset="0"/>
                        </a:rPr>
                        <a:t>14</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Served at 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529828375"/>
                  </a:ext>
                </a:extLst>
              </a:tr>
              <a:tr h="287687">
                <a:tc>
                  <a:txBody>
                    <a:bodyPr/>
                    <a:lstStyle/>
                    <a:p>
                      <a:r>
                        <a:rPr lang="en-US" sz="1200" dirty="0">
                          <a:latin typeface="Trebuchet MS" panose="020B0603020202020204" pitchFamily="34" charset="0"/>
                        </a:rPr>
                        <a:t>15</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Served at 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658137409"/>
                  </a:ext>
                </a:extLst>
              </a:tr>
              <a:tr h="328284">
                <a:tc>
                  <a:txBody>
                    <a:bodyPr/>
                    <a:lstStyle/>
                    <a:p>
                      <a:r>
                        <a:rPr lang="en-US" sz="1200" dirty="0">
                          <a:latin typeface="Trebuchet MS" panose="020B0603020202020204" pitchFamily="34" charset="0"/>
                        </a:rPr>
                        <a:t>16</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486123689"/>
                  </a:ext>
                </a:extLst>
              </a:tr>
              <a:tr h="275501">
                <a:tc>
                  <a:txBody>
                    <a:bodyPr/>
                    <a:lstStyle/>
                    <a:p>
                      <a:r>
                        <a:rPr lang="en-US" sz="1200" dirty="0">
                          <a:latin typeface="Trebuchet MS" panose="020B0603020202020204" pitchFamily="34" charset="0"/>
                        </a:rPr>
                        <a:t>17</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3894805471"/>
                  </a:ext>
                </a:extLst>
              </a:tr>
              <a:tr h="454022">
                <a:tc>
                  <a:txBody>
                    <a:bodyPr/>
                    <a:lstStyle/>
                    <a:p>
                      <a:r>
                        <a:rPr lang="en-US" sz="1200" dirty="0">
                          <a:latin typeface="Trebuchet MS" panose="020B0603020202020204" pitchFamily="34" charset="0"/>
                        </a:rPr>
                        <a:t>19</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State Operated Program </a:t>
                      </a:r>
                    </a:p>
                  </a:txBody>
                  <a:tcPr>
                    <a:solidFill>
                      <a:srgbClr val="CCECFF"/>
                    </a:solidFill>
                  </a:tcPr>
                </a:tc>
                <a:tc>
                  <a:txBody>
                    <a:bodyPr/>
                    <a:lstStyle/>
                    <a:p>
                      <a:r>
                        <a:rPr lang="en-US" sz="1200" dirty="0">
                          <a:latin typeface="Trebuchet MS" panose="020B0603020202020204" pitchFamily="34" charset="0"/>
                        </a:rPr>
                        <a:t>32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State Operated Program (AU of residence reporting is optional)</a:t>
                      </a:r>
                    </a:p>
                  </a:txBody>
                  <a:tcPr>
                    <a:solidFill>
                      <a:schemeClr val="accent6">
                        <a:lumMod val="20000"/>
                        <a:lumOff val="80000"/>
                      </a:schemeClr>
                    </a:solidFill>
                  </a:tcPr>
                </a:tc>
                <a:extLst>
                  <a:ext uri="{0D108BD9-81ED-4DB2-BD59-A6C34878D82A}">
                    <a16:rowId xmlns:a16="http://schemas.microsoft.com/office/drawing/2014/main" val="891991762"/>
                  </a:ext>
                </a:extLst>
              </a:tr>
            </a:tbl>
          </a:graphicData>
        </a:graphic>
      </p:graphicFrame>
      <p:sp>
        <p:nvSpPr>
          <p:cNvPr id="4" name="Slide Number Placeholder 3">
            <a:extLst>
              <a:ext uri="{FF2B5EF4-FFF2-40B4-BE49-F238E27FC236}">
                <a16:creationId xmlns:a16="http://schemas.microsoft.com/office/drawing/2014/main" id="{6545C818-65E7-B55A-4DE5-D7DE36DC3FCE}"/>
              </a:ext>
            </a:extLst>
          </p:cNvPr>
          <p:cNvSpPr>
            <a:spLocks noGrp="1"/>
          </p:cNvSpPr>
          <p:nvPr>
            <p:ph type="sldNum" sz="quarter" idx="12"/>
          </p:nvPr>
        </p:nvSpPr>
        <p:spPr>
          <a:xfrm>
            <a:off x="332873" y="6288290"/>
            <a:ext cx="506113" cy="433185"/>
          </a:xfrm>
        </p:spPr>
        <p:txBody>
          <a:bodyPr/>
          <a:lstStyle/>
          <a:p>
            <a:fld id="{C479D5F6-EDCB-402A-AC08-4943A1820E8F}" type="slidenum">
              <a:rPr lang="en-US" smtClean="0"/>
              <a:pPr/>
              <a:t>8</a:t>
            </a:fld>
            <a:endParaRPr lang="en-US" dirty="0"/>
          </a:p>
        </p:txBody>
      </p:sp>
      <p:sp>
        <p:nvSpPr>
          <p:cNvPr id="6" name="TextBox 5">
            <a:extLst>
              <a:ext uri="{FF2B5EF4-FFF2-40B4-BE49-F238E27FC236}">
                <a16:creationId xmlns:a16="http://schemas.microsoft.com/office/drawing/2014/main" id="{9BCD6E18-7B74-1D80-9A86-85FA2190327B}"/>
              </a:ext>
            </a:extLst>
          </p:cNvPr>
          <p:cNvSpPr txBox="1"/>
          <p:nvPr/>
        </p:nvSpPr>
        <p:spPr>
          <a:xfrm>
            <a:off x="3731379" y="6390716"/>
            <a:ext cx="7651102" cy="369332"/>
          </a:xfrm>
          <a:prstGeom prst="rect">
            <a:avLst/>
          </a:prstGeom>
          <a:noFill/>
        </p:spPr>
        <p:txBody>
          <a:bodyPr wrap="square" rtlCol="0">
            <a:spAutoFit/>
          </a:bodyPr>
          <a:lstStyle/>
          <a:p>
            <a:r>
              <a:rPr lang="en-US" dirty="0"/>
              <a:t>These codes differ from the Student Interchange PAI Code options!</a:t>
            </a:r>
          </a:p>
        </p:txBody>
      </p:sp>
    </p:spTree>
    <p:extLst>
      <p:ext uri="{BB962C8B-B14F-4D97-AF65-F5344CB8AC3E}">
        <p14:creationId xmlns:p14="http://schemas.microsoft.com/office/powerpoint/2010/main" val="167652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43565" y="205176"/>
            <a:ext cx="806516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useo Slab 500" panose="02000000000000000000"/>
                <a:ea typeface="+mn-ea"/>
                <a:cs typeface="+mn-cs"/>
              </a:rPr>
              <a:t>SPED PAI Codes Document– Please Print for PAI Coding Help</a:t>
            </a:r>
          </a:p>
        </p:txBody>
      </p:sp>
      <p:sp>
        <p:nvSpPr>
          <p:cNvPr id="13" name="TextBox 12">
            <a:extLst>
              <a:ext uri="{FF2B5EF4-FFF2-40B4-BE49-F238E27FC236}">
                <a16:creationId xmlns:a16="http://schemas.microsoft.com/office/drawing/2014/main" id="{955C5389-261D-8A8B-7593-7E5E7A18963B}"/>
              </a:ext>
            </a:extLst>
          </p:cNvPr>
          <p:cNvSpPr txBox="1"/>
          <p:nvPr/>
        </p:nvSpPr>
        <p:spPr>
          <a:xfrm>
            <a:off x="8508733" y="109908"/>
            <a:ext cx="2939928" cy="646331"/>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2"/>
              </a:rPr>
              <a:t>Special Education December Count Snapshot</a:t>
            </a:r>
            <a:endParaRPr lang="en-US" dirty="0">
              <a:latin typeface="Trebuchet MS" panose="020B0603020202020204" pitchFamily="34" charset="0"/>
            </a:endParaRPr>
          </a:p>
        </p:txBody>
      </p:sp>
      <p:pic>
        <p:nvPicPr>
          <p:cNvPr id="11" name="Content Placeholder 10" descr="screenshot of SPED PAI Coding Document">
            <a:extLst>
              <a:ext uri="{FF2B5EF4-FFF2-40B4-BE49-F238E27FC236}">
                <a16:creationId xmlns:a16="http://schemas.microsoft.com/office/drawing/2014/main" id="{FB42F44B-295E-543B-F7A8-DD254128C8A2}"/>
              </a:ext>
            </a:extLst>
          </p:cNvPr>
          <p:cNvPicPr>
            <a:picLocks noGrp="1" noChangeAspect="1"/>
          </p:cNvPicPr>
          <p:nvPr>
            <p:ph sz="half" idx="1"/>
          </p:nvPr>
        </p:nvPicPr>
        <p:blipFill>
          <a:blip r:embed="rId3"/>
          <a:stretch>
            <a:fillRect/>
          </a:stretch>
        </p:blipFill>
        <p:spPr>
          <a:xfrm>
            <a:off x="-6956" y="1554480"/>
            <a:ext cx="6026756" cy="3815622"/>
          </a:xfrm>
          <a:prstGeom prst="rect">
            <a:avLst/>
          </a:prstGeom>
        </p:spPr>
      </p:pic>
      <p:sp>
        <p:nvSpPr>
          <p:cNvPr id="12" name="Content Placeholder 11">
            <a:extLst>
              <a:ext uri="{FF2B5EF4-FFF2-40B4-BE49-F238E27FC236}">
                <a16:creationId xmlns:a16="http://schemas.microsoft.com/office/drawing/2014/main" id="{D394815E-1660-2875-8D5C-8ACDCEFF4B85}"/>
              </a:ext>
            </a:extLst>
          </p:cNvPr>
          <p:cNvSpPr>
            <a:spLocks noGrp="1"/>
          </p:cNvSpPr>
          <p:nvPr>
            <p:ph sz="half" idx="2"/>
          </p:nvPr>
        </p:nvSpPr>
        <p:spPr/>
        <p:txBody>
          <a:bodyPr/>
          <a:lstStyle/>
          <a:p>
            <a:pPr marL="0" indent="0">
              <a:buNone/>
            </a:pPr>
            <a:r>
              <a:rPr lang="en-US" sz="1800" dirty="0"/>
              <a:t>SPED PAI coding chart with notes about each code found under Additional Resources section</a:t>
            </a:r>
          </a:p>
          <a:p>
            <a:pPr marL="0" indent="0">
              <a:buNone/>
            </a:pPr>
            <a:r>
              <a:rPr lang="en-US" sz="1800" dirty="0"/>
              <a:t>Information on how to report these fields so they all align with the student’s placement:</a:t>
            </a:r>
          </a:p>
          <a:p>
            <a:pPr marL="628650" lvl="1" indent="-171450"/>
            <a:r>
              <a:rPr lang="en-US" sz="1800" dirty="0"/>
              <a:t>School Code</a:t>
            </a:r>
          </a:p>
          <a:p>
            <a:pPr marL="628650" lvl="1" indent="-171450"/>
            <a:r>
              <a:rPr lang="en-US" sz="1800" dirty="0"/>
              <a:t>PAI Code</a:t>
            </a:r>
          </a:p>
          <a:p>
            <a:pPr marL="628650" lvl="1" indent="-171450"/>
            <a:r>
              <a:rPr lang="en-US" sz="1800" dirty="0"/>
              <a:t>Funding Status</a:t>
            </a:r>
          </a:p>
          <a:p>
            <a:pPr marL="628650" lvl="1" indent="-171450"/>
            <a:r>
              <a:rPr lang="en-US" sz="1800" dirty="0"/>
              <a:t>District of Attendance</a:t>
            </a:r>
          </a:p>
          <a:p>
            <a:pPr marL="628650" lvl="1" indent="-171450"/>
            <a:r>
              <a:rPr lang="en-US" sz="1800" dirty="0"/>
              <a:t>District of Residence</a:t>
            </a:r>
          </a:p>
          <a:p>
            <a:pPr marL="0" indent="0">
              <a:buNone/>
            </a:pPr>
            <a:endParaRPr lang="en-US" dirty="0"/>
          </a:p>
        </p:txBody>
      </p:sp>
      <p:sp>
        <p:nvSpPr>
          <p:cNvPr id="2" name="Slide Number Placeholder 1">
            <a:extLst>
              <a:ext uri="{FF2B5EF4-FFF2-40B4-BE49-F238E27FC236}">
                <a16:creationId xmlns:a16="http://schemas.microsoft.com/office/drawing/2014/main" id="{68125B37-7ACA-B968-58FB-40ED0204210F}"/>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133366853"/>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55e5ff24ef3f7708987483cdeff25fab">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26dc7d0880d25fa47988f8e86f45eaa"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 ds:uri="ca9d521c-8764-4bcd-84f1-6f7ce6ca6a96"/>
    <ds:schemaRef ds:uri="9b639f00-c663-4db8-9f2d-5e59e4353b4b"/>
  </ds:schemaRefs>
</ds:datastoreItem>
</file>

<file path=customXml/itemProps2.xml><?xml version="1.0" encoding="utf-8"?>
<ds:datastoreItem xmlns:ds="http://schemas.openxmlformats.org/officeDocument/2006/customXml" ds:itemID="{55D05130-FB92-420F-BA0F-393D3974C056}">
  <ds:schemaRefs>
    <ds:schemaRef ds:uri="http://schemas.microsoft.com/sharepoint/v3/contenttype/forms"/>
  </ds:schemaRefs>
</ds:datastoreItem>
</file>

<file path=customXml/itemProps3.xml><?xml version="1.0" encoding="utf-8"?>
<ds:datastoreItem xmlns:ds="http://schemas.openxmlformats.org/officeDocument/2006/customXml" ds:itemID="{DE9C17C6-9D71-41E0-AA3A-7FC216B05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19328</TotalTime>
  <Words>3324</Words>
  <Application>Microsoft Office PowerPoint</Application>
  <PresentationFormat>Widescreen</PresentationFormat>
  <Paragraphs>418</Paragraphs>
  <Slides>28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Museo Slab 500</vt:lpstr>
      <vt:lpstr>Symbol</vt:lpstr>
      <vt:lpstr>Trebuchet MS</vt:lpstr>
      <vt:lpstr>Verdana</vt:lpstr>
      <vt:lpstr>Wingdings</vt:lpstr>
      <vt:lpstr>Office Theme</vt:lpstr>
      <vt:lpstr>1_Office Theme</vt:lpstr>
      <vt:lpstr> 2025-2026 Special Education December Count  Reports Training   </vt:lpstr>
      <vt:lpstr>Special Education December Count Contact Information and Resource Links</vt:lpstr>
      <vt:lpstr>Why do we have reports?</vt:lpstr>
      <vt:lpstr>Timeline Clarification</vt:lpstr>
      <vt:lpstr>Special Education December Count: Helpful Report to find why staff EDIDS are missing  from your Dec Count Snapshot</vt:lpstr>
      <vt:lpstr>Pipeline Reports  Records Not in Snapshot</vt:lpstr>
      <vt:lpstr>Special Education December Count: Student Warnings </vt:lpstr>
      <vt:lpstr>PAI Codes:  A-Side and B-Side Codes </vt:lpstr>
      <vt:lpstr>SPED PAI Codes Document– Please Print for PAI Coding Help</vt:lpstr>
      <vt:lpstr>SAM Warning Notes DC208, DC209, DC210, DC211</vt:lpstr>
      <vt:lpstr>December Count Snapshot Resources Webpage</vt:lpstr>
      <vt:lpstr>SAM/Staff Qualifications  Online Reference Documents</vt:lpstr>
      <vt:lpstr>SAM Warnings</vt:lpstr>
      <vt:lpstr>Special Service Provider Job Codes  and SAM Warning DC209</vt:lpstr>
      <vt:lpstr>SAM Cognos Reports </vt:lpstr>
      <vt:lpstr>SAM: Caseload Student Detail (DC210 Detail) Report</vt:lpstr>
      <vt:lpstr>Special Education December Count: Unresolved SAM Warnings </vt:lpstr>
      <vt:lpstr>Post December Count Collection  Staff Tracker Process</vt:lpstr>
      <vt:lpstr>Special Education December Count - Student and Staff Signature Reports – Due by February 20th </vt:lpstr>
      <vt:lpstr>December Count Student Reports</vt:lpstr>
      <vt:lpstr>Student Detail Reports   Detail reports for your Information</vt:lpstr>
      <vt:lpstr>Special Education December Count Flag Explanation Template</vt:lpstr>
      <vt:lpstr>December Count Staff Report Lists</vt:lpstr>
      <vt:lpstr>Special Education December Count – Reports Due for Upload to the Data Management System</vt:lpstr>
      <vt:lpstr>Uploading Reports to the  ESSU Data Management System</vt:lpstr>
      <vt:lpstr>Reports Submission Steps</vt:lpstr>
      <vt:lpstr>Special Education December Count: Staff and Student Snapshot Timeline</vt:lpstr>
      <vt:lpstr> Thank you for listening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106</cp:revision>
  <dcterms:created xsi:type="dcterms:W3CDTF">2019-06-25T17:30:52Z</dcterms:created>
  <dcterms:modified xsi:type="dcterms:W3CDTF">2026-02-09T15:27:37Z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